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17"/>
  </p:notesMasterIdLst>
  <p:handoutMasterIdLst>
    <p:handoutMasterId r:id="rId18"/>
  </p:handoutMasterIdLst>
  <p:sldIdLst>
    <p:sldId id="265" r:id="rId2"/>
    <p:sldId id="513" r:id="rId3"/>
    <p:sldId id="514" r:id="rId4"/>
    <p:sldId id="515" r:id="rId5"/>
    <p:sldId id="516" r:id="rId6"/>
    <p:sldId id="517" r:id="rId7"/>
    <p:sldId id="524" r:id="rId8"/>
    <p:sldId id="520" r:id="rId9"/>
    <p:sldId id="522" r:id="rId10"/>
    <p:sldId id="523" r:id="rId11"/>
    <p:sldId id="525" r:id="rId12"/>
    <p:sldId id="518" r:id="rId13"/>
    <p:sldId id="528" r:id="rId14"/>
    <p:sldId id="519" r:id="rId15"/>
    <p:sldId id="526" r:id="rId16"/>
  </p:sldIdLst>
  <p:sldSz cx="12192000" cy="6858000"/>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890"/>
  </p:normalViewPr>
  <p:slideViewPr>
    <p:cSldViewPr snapToGrid="0" snapToObjects="1">
      <p:cViewPr varScale="1">
        <p:scale>
          <a:sx n="115" d="100"/>
          <a:sy n="115" d="100"/>
        </p:scale>
        <p:origin x="37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5" y="0"/>
            <a:ext cx="4304001" cy="341242"/>
          </a:xfrm>
          <a:prstGeom prst="rect">
            <a:avLst/>
          </a:prstGeom>
        </p:spPr>
        <p:txBody>
          <a:bodyPr vert="horz" lIns="91440" tIns="45720" rIns="91440" bIns="45720" rtlCol="0"/>
          <a:lstStyle>
            <a:lvl1pPr algn="r">
              <a:defRPr sz="1200"/>
            </a:lvl1pPr>
          </a:lstStyle>
          <a:p>
            <a:fld id="{ABC86ED3-83A1-415E-B018-B1E46DF31CFD}" type="datetimeFigureOut">
              <a:rPr lang="en-IN" smtClean="0"/>
              <a:t>27-03-2023</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5" y="6456433"/>
            <a:ext cx="4304001" cy="341242"/>
          </a:xfrm>
          <a:prstGeom prst="rect">
            <a:avLst/>
          </a:prstGeom>
        </p:spPr>
        <p:txBody>
          <a:bodyPr vert="horz" lIns="91440" tIns="45720" rIns="91440" bIns="45720" rtlCol="0" anchor="b"/>
          <a:lstStyle>
            <a:lvl1pPr algn="r">
              <a:defRPr sz="1200"/>
            </a:lvl1pPr>
          </a:lstStyle>
          <a:p>
            <a:fld id="{A83670B8-C772-4CC6-AB05-AB1566C74071}" type="slidenum">
              <a:rPr lang="en-IN" smtClean="0"/>
              <a:t>‹#›</a:t>
            </a:fld>
            <a:endParaRPr lang="en-IN"/>
          </a:p>
        </p:txBody>
      </p:sp>
    </p:spTree>
    <p:extLst>
      <p:ext uri="{BB962C8B-B14F-4D97-AF65-F5344CB8AC3E}">
        <p14:creationId xmlns:p14="http://schemas.microsoft.com/office/powerpoint/2010/main" val="2594044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600"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27-03-2023</a:t>
            </a:fld>
            <a:endParaRPr lang="en-IN"/>
          </a:p>
        </p:txBody>
      </p:sp>
      <p:sp>
        <p:nvSpPr>
          <p:cNvPr id="4" name="Slide Image Placeholder 3"/>
          <p:cNvSpPr>
            <a:spLocks noGrp="1" noRot="1" noChangeAspect="1"/>
          </p:cNvSpPr>
          <p:nvPr>
            <p:ph type="sldImg" idx="2"/>
          </p:nvPr>
        </p:nvSpPr>
        <p:spPr>
          <a:xfrm>
            <a:off x="2927350" y="849313"/>
            <a:ext cx="4075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3"/>
            <a:ext cx="7943850" cy="267658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4" y="6456613"/>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600" y="6456613"/>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2927350" y="849313"/>
            <a:ext cx="4075113" cy="2293937"/>
          </a:xfrm>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smtClean="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27/03/2023 20:41</a:t>
            </a:fld>
            <a:endParaRPr lang="en-GB" sz="1200" smtClean="0">
              <a:cs typeface="Arial" pitchFamily="34" charset="0"/>
            </a:endParaRPr>
          </a:p>
        </p:txBody>
      </p:sp>
      <p:sp>
        <p:nvSpPr>
          <p:cNvPr id="61446" name="Footer Placeholder 5"/>
          <p:cNvSpPr>
            <a:spLocks noGrp="1"/>
          </p:cNvSpPr>
          <p:nvPr>
            <p:ph type="ftr" sz="quarter" idx="4"/>
          </p:nvPr>
        </p:nvSpPr>
        <p:spPr>
          <a:xfrm>
            <a:off x="0" y="6564007"/>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smtClean="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smtClean="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smtClean="0">
                <a:solidFill>
                  <a:srgbClr val="000000"/>
                </a:solidFill>
                <a:cs typeface="Arial" pitchFamily="34" charset="0"/>
              </a:rPr>
            </a:br>
            <a:r>
              <a:rPr lang="en-GB" sz="500" smtClean="0">
                <a:solidFill>
                  <a:srgbClr val="000000"/>
                </a:solidFill>
                <a:cs typeface="Arial" pitchFamily="34" charset="0"/>
              </a:rPr>
              <a:t>MICROSOFT MAKES NO WARRANTIES, EXPRESS, IMPLIED OR STATUTORY, AS TO THE INFORMATION IN THIS PRESENTATION.</a:t>
            </a:r>
          </a:p>
          <a:p>
            <a:endParaRPr lang="en-GB" sz="500" smtClean="0">
              <a:cs typeface="Arial" pitchFamily="34" charset="0"/>
            </a:endParaRPr>
          </a:p>
        </p:txBody>
      </p:sp>
      <p:sp>
        <p:nvSpPr>
          <p:cNvPr id="61447" name="Slide Number Placeholder 6"/>
          <p:cNvSpPr>
            <a:spLocks noGrp="1"/>
          </p:cNvSpPr>
          <p:nvPr>
            <p:ph type="sldNum" sz="quarter" idx="5"/>
          </p:nvPr>
        </p:nvSpPr>
        <p:spPr>
          <a:xfrm>
            <a:off x="9134508" y="6564007"/>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smtClean="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2927350" y="849313"/>
            <a:ext cx="4075113" cy="2293937"/>
          </a:xfrm>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7</a:t>
            </a:fld>
            <a:endParaRPr lang="en-US" sz="1200" smtClean="0"/>
          </a:p>
        </p:txBody>
      </p:sp>
    </p:spTree>
    <p:extLst>
      <p:ext uri="{BB962C8B-B14F-4D97-AF65-F5344CB8AC3E}">
        <p14:creationId xmlns:p14="http://schemas.microsoft.com/office/powerpoint/2010/main" val="2513138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2927350" y="849313"/>
            <a:ext cx="4075113" cy="2293937"/>
          </a:xfrm>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11</a:t>
            </a:fld>
            <a:endParaRPr lang="en-US" sz="1200" smtClean="0"/>
          </a:p>
        </p:txBody>
      </p:sp>
    </p:spTree>
    <p:extLst>
      <p:ext uri="{BB962C8B-B14F-4D97-AF65-F5344CB8AC3E}">
        <p14:creationId xmlns:p14="http://schemas.microsoft.com/office/powerpoint/2010/main" val="1652821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27/03/2023 20:41</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15</a:t>
            </a:fld>
            <a:endParaRPr lang="en-GB" sz="1200" smtClean="0">
              <a:cs typeface="Arial" pitchFamily="34" charset="0"/>
            </a:endParaRPr>
          </a:p>
        </p:txBody>
      </p:sp>
    </p:spTree>
    <p:extLst>
      <p:ext uri="{BB962C8B-B14F-4D97-AF65-F5344CB8AC3E}">
        <p14:creationId xmlns:p14="http://schemas.microsoft.com/office/powerpoint/2010/main" val="2874239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78504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3801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50028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11016" y="5257800"/>
            <a:ext cx="12192000" cy="15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57059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3/27/2023</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47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408291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4E2C89-3D21-5645-8D07-A6E26F08B175}" type="datetimeFigureOut">
              <a:rPr lang="en-US" smtClean="0"/>
              <a:pPr/>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cxnSp>
        <p:nvCxnSpPr>
          <p:cNvPr id="8" name="Straight Connector 7"/>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6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3/27/2023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955438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3/27/2023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4220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3/27/2023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594704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31169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425208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3/27/2023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55410498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1981200" y="1687513"/>
            <a:ext cx="8382000" cy="1568450"/>
          </a:xfrm>
        </p:spPr>
        <p:txBody>
          <a:bodyPr>
            <a:normAutofit fontScale="90000"/>
          </a:bodyPr>
          <a:lstStyle/>
          <a:p>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dirty="0">
                <a:latin typeface="Avenir Book" panose="020B0503020203020204" pitchFamily="34" charset="-78"/>
                <a:cs typeface="Avenir Book" panose="020B0503020203020204" pitchFamily="34" charset="-78"/>
              </a:rPr>
              <a:t>Computer </a:t>
            </a:r>
            <a:r>
              <a:rPr lang="en-US" sz="3200" dirty="0" smtClean="0">
                <a:latin typeface="Avenir Book" panose="020B0503020203020204" pitchFamily="34" charset="-78"/>
                <a:cs typeface="Avenir Book" panose="020B0503020203020204" pitchFamily="34" charset="-78"/>
              </a:rPr>
              <a:t>Networks</a:t>
            </a:r>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dirty="0">
                <a:latin typeface="Avenir Book" panose="020B0503020203020204" pitchFamily="34" charset="-78"/>
                <a:cs typeface="Avenir Book" panose="020B0503020203020204" pitchFamily="34" charset="-78"/>
              </a:rPr>
              <a:t>Intra-AS Routing</a:t>
            </a:r>
            <a:br>
              <a:rPr lang="en-US" sz="3200" dirty="0">
                <a:latin typeface="Avenir Book" panose="020B0503020203020204" pitchFamily="34" charset="-78"/>
                <a:cs typeface="Avenir Book" panose="020B0503020203020204" pitchFamily="34" charset="-78"/>
              </a:rPr>
            </a:br>
            <a:r>
              <a:rPr lang="en-US" sz="2200" dirty="0">
                <a:latin typeface="Avenir Book" panose="020B0503020203020204" pitchFamily="34" charset="-78"/>
                <a:cs typeface="Avenir Book" panose="020B0503020203020204" pitchFamily="34" charset="-78"/>
              </a:rPr>
              <a:t>RIP and OSPF</a:t>
            </a:r>
          </a:p>
        </p:txBody>
      </p:sp>
      <p:sp>
        <p:nvSpPr>
          <p:cNvPr id="8" name="Rounded Rectangle 4"/>
          <p:cNvSpPr/>
          <p:nvPr/>
        </p:nvSpPr>
        <p:spPr bwMode="auto">
          <a:xfrm>
            <a:off x="2084389"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2952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7" name="Rectangle 2"/>
          <p:cNvSpPr>
            <a:spLocks noGrp="1" noChangeArrowheads="1"/>
          </p:cNvSpPr>
          <p:nvPr>
            <p:ph type="title"/>
          </p:nvPr>
        </p:nvSpPr>
        <p:spPr>
          <a:xfrm>
            <a:off x="838200" y="365125"/>
            <a:ext cx="10515600" cy="1006475"/>
          </a:xfrm>
        </p:spPr>
        <p:txBody>
          <a:bodyPr/>
          <a:lstStyle/>
          <a:p>
            <a:pPr>
              <a:defRPr/>
            </a:pPr>
            <a:r>
              <a:rPr lang="en-US" sz="4000" dirty="0">
                <a:ea typeface="ＭＳ Ｐゴシック" charset="0"/>
                <a:cs typeface="+mj-cs"/>
              </a:rPr>
              <a:t>RIP: </a:t>
            </a:r>
            <a:r>
              <a:rPr lang="en-US" sz="4000" dirty="0" smtClean="0">
                <a:ea typeface="ＭＳ Ｐゴシック" charset="0"/>
                <a:cs typeface="+mj-cs"/>
              </a:rPr>
              <a:t>Link Failure and Recovery</a:t>
            </a:r>
            <a:r>
              <a:rPr lang="en-US" dirty="0" smtClean="0">
                <a:ea typeface="ＭＳ Ｐゴシック" charset="0"/>
                <a:cs typeface="+mj-cs"/>
              </a:rPr>
              <a:t> </a:t>
            </a:r>
            <a:endParaRPr lang="en-US" dirty="0">
              <a:ea typeface="ＭＳ Ｐゴシック" charset="0"/>
              <a:cs typeface="+mj-cs"/>
            </a:endParaRPr>
          </a:p>
        </p:txBody>
      </p:sp>
      <p:sp>
        <p:nvSpPr>
          <p:cNvPr id="110598" name="Rectangle 3"/>
          <p:cNvSpPr>
            <a:spLocks noGrp="1" noChangeArrowheads="1"/>
          </p:cNvSpPr>
          <p:nvPr>
            <p:ph idx="1"/>
          </p:nvPr>
        </p:nvSpPr>
        <p:spPr>
          <a:xfrm>
            <a:off x="838201" y="1371600"/>
            <a:ext cx="10882744" cy="5181600"/>
          </a:xfrm>
        </p:spPr>
        <p:txBody>
          <a:bodyPr>
            <a:normAutofit/>
          </a:bodyPr>
          <a:lstStyle/>
          <a:p>
            <a:pPr>
              <a:buFont typeface="Wingdings" charset="0"/>
              <a:buNone/>
              <a:defRPr/>
            </a:pPr>
            <a:r>
              <a:rPr lang="en-US" sz="2400" dirty="0">
                <a:ea typeface="ＭＳ Ｐゴシック" charset="0"/>
                <a:cs typeface="+mn-cs"/>
              </a:rPr>
              <a:t>If no advertisement heard after 180 sec </a:t>
            </a:r>
            <a:r>
              <a:rPr lang="en-US" sz="2400" dirty="0" smtClean="0">
                <a:ea typeface="ＭＳ Ｐゴシック" charset="0"/>
                <a:cs typeface="+mn-cs"/>
                <a:sym typeface="Wingdings" panose="05000000000000000000" pitchFamily="2" charset="2"/>
              </a:rPr>
              <a:t> </a:t>
            </a:r>
            <a:r>
              <a:rPr lang="en-US" sz="2400" dirty="0" smtClean="0">
                <a:ea typeface="ＭＳ Ｐゴシック" charset="0"/>
                <a:cs typeface="+mn-cs"/>
              </a:rPr>
              <a:t>neighbor/link </a:t>
            </a:r>
            <a:r>
              <a:rPr lang="en-US" sz="2400" dirty="0">
                <a:ea typeface="ＭＳ Ｐゴシック" charset="0"/>
                <a:cs typeface="+mn-cs"/>
              </a:rPr>
              <a:t>declared dead</a:t>
            </a:r>
          </a:p>
          <a:p>
            <a:pPr lvl="1">
              <a:buFont typeface="Wingdings" charset="0"/>
              <a:buChar char="§"/>
              <a:defRPr/>
            </a:pPr>
            <a:r>
              <a:rPr lang="en-US" dirty="0">
                <a:ea typeface="ＭＳ Ｐゴシック" charset="0"/>
              </a:rPr>
              <a:t>R</a:t>
            </a:r>
            <a:r>
              <a:rPr lang="en-US" dirty="0" smtClean="0">
                <a:ea typeface="ＭＳ Ｐゴシック" charset="0"/>
              </a:rPr>
              <a:t>outes </a:t>
            </a:r>
            <a:r>
              <a:rPr lang="en-US" dirty="0">
                <a:ea typeface="ＭＳ Ｐゴシック" charset="0"/>
              </a:rPr>
              <a:t>via neighbor invalidated</a:t>
            </a:r>
          </a:p>
          <a:p>
            <a:pPr lvl="1">
              <a:buFont typeface="Wingdings" charset="0"/>
              <a:buChar char="§"/>
              <a:defRPr/>
            </a:pPr>
            <a:r>
              <a:rPr lang="en-US" dirty="0">
                <a:ea typeface="ＭＳ Ｐゴシック" charset="0"/>
              </a:rPr>
              <a:t>N</a:t>
            </a:r>
            <a:r>
              <a:rPr lang="en-US" dirty="0" smtClean="0">
                <a:ea typeface="ＭＳ Ｐゴシック" charset="0"/>
              </a:rPr>
              <a:t>ew </a:t>
            </a:r>
            <a:r>
              <a:rPr lang="en-US" dirty="0">
                <a:ea typeface="ＭＳ Ｐゴシック" charset="0"/>
              </a:rPr>
              <a:t>advertisements sent to neighbors</a:t>
            </a:r>
          </a:p>
          <a:p>
            <a:pPr lvl="1">
              <a:buFont typeface="Wingdings" charset="0"/>
              <a:buChar char="§"/>
              <a:defRPr/>
            </a:pPr>
            <a:r>
              <a:rPr lang="en-US" dirty="0">
                <a:ea typeface="ＭＳ Ｐゴシック" charset="0"/>
              </a:rPr>
              <a:t>N</a:t>
            </a:r>
            <a:r>
              <a:rPr lang="en-US" dirty="0" smtClean="0">
                <a:ea typeface="ＭＳ Ｐゴシック" charset="0"/>
              </a:rPr>
              <a:t>eighbors </a:t>
            </a:r>
            <a:r>
              <a:rPr lang="en-US" dirty="0">
                <a:ea typeface="ＭＳ Ｐゴシック" charset="0"/>
              </a:rPr>
              <a:t>in turn send out new advertisements (if tables changed)</a:t>
            </a:r>
          </a:p>
          <a:p>
            <a:pPr lvl="1">
              <a:buFont typeface="Wingdings" charset="0"/>
              <a:buChar char="§"/>
              <a:defRPr/>
            </a:pPr>
            <a:r>
              <a:rPr lang="en-US" dirty="0">
                <a:ea typeface="ＭＳ Ｐゴシック" charset="0"/>
              </a:rPr>
              <a:t>L</a:t>
            </a:r>
            <a:r>
              <a:rPr lang="en-US" dirty="0" smtClean="0">
                <a:ea typeface="ＭＳ Ｐゴシック" charset="0"/>
              </a:rPr>
              <a:t>ink </a:t>
            </a:r>
            <a:r>
              <a:rPr lang="en-US" dirty="0">
                <a:ea typeface="ＭＳ Ｐゴシック" charset="0"/>
              </a:rPr>
              <a:t>failure info </a:t>
            </a:r>
            <a:r>
              <a:rPr lang="en-US" dirty="0" smtClean="0">
                <a:ea typeface="ＭＳ Ｐゴシック" charset="0"/>
              </a:rPr>
              <a:t>quickly </a:t>
            </a:r>
            <a:r>
              <a:rPr lang="en-US" dirty="0">
                <a:ea typeface="ＭＳ Ｐゴシック" charset="0"/>
              </a:rPr>
              <a:t>propagates to entire net</a:t>
            </a:r>
          </a:p>
          <a:p>
            <a:pPr lvl="1">
              <a:buFont typeface="Wingdings" charset="0"/>
              <a:buChar char="§"/>
              <a:defRPr/>
            </a:pPr>
            <a:r>
              <a:rPr lang="en-US" dirty="0" smtClean="0">
                <a:solidFill>
                  <a:srgbClr val="CC0000"/>
                </a:solidFill>
                <a:ea typeface="ＭＳ Ｐゴシック" charset="0"/>
              </a:rPr>
              <a:t>Poisoned </a:t>
            </a:r>
            <a:r>
              <a:rPr lang="en-US" dirty="0">
                <a:solidFill>
                  <a:srgbClr val="CC0000"/>
                </a:solidFill>
                <a:ea typeface="ＭＳ Ｐゴシック" charset="0"/>
              </a:rPr>
              <a:t>reverse</a:t>
            </a:r>
            <a:r>
              <a:rPr lang="en-US" dirty="0">
                <a:ea typeface="ＭＳ Ｐゴシック" charset="0"/>
              </a:rPr>
              <a:t> used to prevent ping-pong loops (infinite distance = 16 hops)</a:t>
            </a:r>
          </a:p>
        </p:txBody>
      </p:sp>
    </p:spTree>
    <p:extLst>
      <p:ext uri="{BB962C8B-B14F-4D97-AF65-F5344CB8AC3E}">
        <p14:creationId xmlns:p14="http://schemas.microsoft.com/office/powerpoint/2010/main" val="27042499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normAutofit fontScale="90000"/>
          </a:bodyPr>
          <a:lstStyle/>
          <a:p>
            <a:r>
              <a:rPr lang="en-US" dirty="0">
                <a:latin typeface="Avenir Book" panose="020B0503020203020204" pitchFamily="34" charset="-78"/>
                <a:cs typeface="Avenir Book" panose="020B0503020203020204" pitchFamily="34" charset="-78"/>
              </a:rPr>
              <a:t>OSPF (Open Shortest Path First) </a:t>
            </a:r>
            <a:r>
              <a:rPr lang="en-US" dirty="0" smtClean="0">
                <a:latin typeface="Avenir Book" panose="020B0503020203020204" pitchFamily="34" charset="-78"/>
                <a:cs typeface="Avenir Book" panose="020B0503020203020204" pitchFamily="34" charset="-78"/>
              </a:rPr>
              <a:t>Routing</a:t>
            </a:r>
            <a:endParaRPr lang="en-US" dirty="0">
              <a:latin typeface="Avenir Book" panose="020B0503020203020204" pitchFamily="34" charset="-78"/>
              <a:cs typeface="Avenir Book" panose="020B0503020203020204" pitchFamily="34" charset="-78"/>
            </a:endParaRPr>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latin typeface="Avenir Book" panose="020B0503020203020204" pitchFamily="34" charset="-78"/>
              <a:cs typeface="Avenir Book" panose="020B0503020203020204" pitchFamily="34" charset="-78"/>
            </a:endParaRPr>
          </a:p>
          <a:p>
            <a:pPr marL="0" indent="0"/>
            <a:endParaRPr lang="en-US" sz="2200" dirty="0">
              <a:latin typeface="Avenir Book" panose="020B0503020203020204" pitchFamily="34" charset="-78"/>
              <a:cs typeface="Avenir Book" panose="020B0503020203020204" pitchFamily="34" charset="-78"/>
            </a:endParaRPr>
          </a:p>
          <a:p>
            <a:pPr lvl="1" eaLnBrk="1" hangingPunct="1"/>
            <a:endParaRPr lang="en-US" sz="22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93045389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A1129F-3DCF-3A44-9CC7-AFE5C958C642}"/>
              </a:ext>
            </a:extLst>
          </p:cNvPr>
          <p:cNvSpPr>
            <a:spLocks noGrp="1"/>
          </p:cNvSpPr>
          <p:nvPr>
            <p:ph type="title"/>
          </p:nvPr>
        </p:nvSpPr>
        <p:spPr>
          <a:xfrm>
            <a:off x="1645920" y="350583"/>
            <a:ext cx="9002683" cy="670967"/>
          </a:xfrm>
        </p:spPr>
        <p:txBody>
          <a:bodyPr>
            <a:noAutofit/>
          </a:bodyPr>
          <a:lstStyle/>
          <a:p>
            <a:r>
              <a:rPr lang="en-US" sz="3600" dirty="0"/>
              <a:t>OSPF (Open Shortest Path First) </a:t>
            </a:r>
            <a:r>
              <a:rPr lang="en-US" sz="3600" dirty="0" smtClean="0"/>
              <a:t>Routing</a:t>
            </a:r>
            <a:endParaRPr lang="en-US" sz="3600" dirty="0"/>
          </a:p>
        </p:txBody>
      </p:sp>
      <p:sp>
        <p:nvSpPr>
          <p:cNvPr id="223" name="Rectangle 3">
            <a:extLst>
              <a:ext uri="{FF2B5EF4-FFF2-40B4-BE49-F238E27FC236}">
                <a16:creationId xmlns:a16="http://schemas.microsoft.com/office/drawing/2014/main" id="{C4812894-1377-0F41-8D66-2DB2C98C7B52}"/>
              </a:ext>
            </a:extLst>
          </p:cNvPr>
          <p:cNvSpPr txBox="1">
            <a:spLocks noChangeArrowheads="1"/>
          </p:cNvSpPr>
          <p:nvPr/>
        </p:nvSpPr>
        <p:spPr>
          <a:xfrm>
            <a:off x="914400" y="1355264"/>
            <a:ext cx="10598727" cy="435558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4313" indent="-214313"/>
            <a:r>
              <a:rPr lang="en-US" altLang="ja-JP" sz="2400" dirty="0" smtClean="0">
                <a:latin typeface="Avenir Book" panose="020B0503020203020204" pitchFamily="34" charset="-78"/>
                <a:cs typeface="Avenir Book" panose="020B0503020203020204" pitchFamily="34" charset="-78"/>
              </a:rPr>
              <a:t>“Open</a:t>
            </a:r>
            <a:r>
              <a:rPr lang="en-US" altLang="ja-JP" sz="2400" dirty="0">
                <a:latin typeface="Avenir Book" panose="020B0503020203020204" pitchFamily="34" charset="-78"/>
                <a:cs typeface="Avenir Book" panose="020B0503020203020204" pitchFamily="34" charset="-78"/>
              </a:rPr>
              <a:t>”: </a:t>
            </a:r>
            <a:r>
              <a:rPr lang="en-US" altLang="ja-JP" sz="2400" dirty="0" smtClean="0">
                <a:latin typeface="Avenir Book" panose="020B0503020203020204" pitchFamily="34" charset="-78"/>
                <a:cs typeface="Avenir Book" panose="020B0503020203020204" pitchFamily="34" charset="-78"/>
              </a:rPr>
              <a:t>Publicly </a:t>
            </a:r>
            <a:r>
              <a:rPr lang="en-US" altLang="ja-JP" sz="2400" dirty="0">
                <a:latin typeface="Avenir Book" panose="020B0503020203020204" pitchFamily="34" charset="-78"/>
                <a:cs typeface="Avenir Book" panose="020B0503020203020204" pitchFamily="34" charset="-78"/>
              </a:rPr>
              <a:t>available</a:t>
            </a:r>
          </a:p>
          <a:p>
            <a:pPr marL="214313" indent="-205979"/>
            <a:r>
              <a:rPr lang="en-US" altLang="ja-JP" sz="2400" dirty="0">
                <a:latin typeface="Avenir Book" panose="020B0503020203020204" pitchFamily="34" charset="-78"/>
                <a:cs typeface="Avenir Book" panose="020B0503020203020204" pitchFamily="34" charset="-78"/>
              </a:rPr>
              <a:t>C</a:t>
            </a:r>
            <a:r>
              <a:rPr lang="en-US" altLang="ja-JP" sz="2400" dirty="0" smtClean="0">
                <a:latin typeface="Avenir Book" panose="020B0503020203020204" pitchFamily="34" charset="-78"/>
                <a:cs typeface="Avenir Book" panose="020B0503020203020204" pitchFamily="34" charset="-78"/>
              </a:rPr>
              <a:t>lassic </a:t>
            </a:r>
            <a:r>
              <a:rPr lang="en-US" altLang="ja-JP" sz="2400" dirty="0">
                <a:solidFill>
                  <a:srgbClr val="0000FF"/>
                </a:solidFill>
                <a:latin typeface="Avenir Book" panose="020B0503020203020204" pitchFamily="34" charset="-78"/>
                <a:cs typeface="Avenir Book" panose="020B0503020203020204" pitchFamily="34" charset="-78"/>
              </a:rPr>
              <a:t>link-state </a:t>
            </a:r>
          </a:p>
          <a:p>
            <a:pPr lvl="1"/>
            <a:r>
              <a:rPr lang="en-US" altLang="ja-JP" sz="2100" dirty="0">
                <a:latin typeface="Avenir Book" panose="020B0503020203020204" pitchFamily="34" charset="-78"/>
                <a:cs typeface="Avenir Book" panose="020B0503020203020204" pitchFamily="34" charset="-78"/>
              </a:rPr>
              <a:t>E</a:t>
            </a:r>
            <a:r>
              <a:rPr lang="en-US" altLang="ja-JP" sz="2100" dirty="0" smtClean="0">
                <a:latin typeface="Avenir Book" panose="020B0503020203020204" pitchFamily="34" charset="-78"/>
                <a:cs typeface="Avenir Book" panose="020B0503020203020204" pitchFamily="34" charset="-78"/>
              </a:rPr>
              <a:t>ach </a:t>
            </a:r>
            <a:r>
              <a:rPr lang="en-US" altLang="ja-JP" sz="2100" dirty="0">
                <a:latin typeface="Avenir Book" panose="020B0503020203020204" pitchFamily="34" charset="-78"/>
                <a:cs typeface="Avenir Book" panose="020B0503020203020204" pitchFamily="34" charset="-78"/>
              </a:rPr>
              <a:t>router floods OSPF link-state advertisements </a:t>
            </a:r>
            <a:r>
              <a:rPr lang="en-US" altLang="ja-JP" sz="2100" dirty="0" smtClean="0">
                <a:latin typeface="Avenir Book" panose="020B0503020203020204" pitchFamily="34" charset="-78"/>
                <a:cs typeface="Avenir Book" panose="020B0503020203020204" pitchFamily="34" charset="-78"/>
              </a:rPr>
              <a:t>to </a:t>
            </a:r>
            <a:r>
              <a:rPr lang="en-US" altLang="ja-JP" sz="2100" dirty="0">
                <a:latin typeface="Avenir Book" panose="020B0503020203020204" pitchFamily="34" charset="-78"/>
                <a:cs typeface="Avenir Book" panose="020B0503020203020204" pitchFamily="34" charset="-78"/>
              </a:rPr>
              <a:t>all other routers in entire AS</a:t>
            </a:r>
          </a:p>
          <a:p>
            <a:pPr lvl="1"/>
            <a:r>
              <a:rPr lang="en-US" altLang="ja-JP" sz="2100" dirty="0">
                <a:latin typeface="Avenir Book" panose="020B0503020203020204" pitchFamily="34" charset="-78"/>
                <a:cs typeface="Avenir Book" panose="020B0503020203020204" pitchFamily="34" charset="-78"/>
              </a:rPr>
              <a:t>M</a:t>
            </a:r>
            <a:r>
              <a:rPr lang="en-US" altLang="ja-JP" sz="2100" dirty="0" smtClean="0">
                <a:latin typeface="Avenir Book" panose="020B0503020203020204" pitchFamily="34" charset="-78"/>
                <a:cs typeface="Avenir Book" panose="020B0503020203020204" pitchFamily="34" charset="-78"/>
              </a:rPr>
              <a:t>ultiple </a:t>
            </a:r>
            <a:r>
              <a:rPr lang="en-US" altLang="ja-JP" sz="2100" dirty="0">
                <a:latin typeface="Avenir Book" panose="020B0503020203020204" pitchFamily="34" charset="-78"/>
                <a:cs typeface="Avenir Book" panose="020B0503020203020204" pitchFamily="34" charset="-78"/>
              </a:rPr>
              <a:t>link costs metrics possible: bandwidth, delay</a:t>
            </a:r>
          </a:p>
          <a:p>
            <a:pPr lvl="1"/>
            <a:r>
              <a:rPr lang="en-US" altLang="ja-JP" sz="2100" dirty="0">
                <a:latin typeface="Avenir Book" panose="020B0503020203020204" pitchFamily="34" charset="-78"/>
                <a:cs typeface="Avenir Book" panose="020B0503020203020204" pitchFamily="34" charset="-78"/>
              </a:rPr>
              <a:t>E</a:t>
            </a:r>
            <a:r>
              <a:rPr lang="en-US" altLang="ja-JP" sz="2100" dirty="0" smtClean="0">
                <a:latin typeface="Avenir Book" panose="020B0503020203020204" pitchFamily="34" charset="-78"/>
                <a:cs typeface="Avenir Book" panose="020B0503020203020204" pitchFamily="34" charset="-78"/>
              </a:rPr>
              <a:t>ach </a:t>
            </a:r>
            <a:r>
              <a:rPr lang="en-US" altLang="ja-JP" sz="2100" dirty="0">
                <a:latin typeface="Avenir Book" panose="020B0503020203020204" pitchFamily="34" charset="-78"/>
                <a:cs typeface="Avenir Book" panose="020B0503020203020204" pitchFamily="34" charset="-78"/>
              </a:rPr>
              <a:t>router has full topology, uses Dijkstra’s algorithm to compute forwarding table</a:t>
            </a:r>
          </a:p>
          <a:p>
            <a:pPr marL="130175" indent="0">
              <a:buNone/>
            </a:pPr>
            <a:endParaRPr lang="en-US" altLang="ja-JP" sz="24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874224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animEffect transition="in" filter="dissolve">
                                      <p:cBhvr>
                                        <p:cTn id="7" dur="500"/>
                                        <p:tgtEl>
                                          <p:spTgt spid="2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3">
                                            <p:txEl>
                                              <p:pRg st="1" end="1"/>
                                            </p:txEl>
                                          </p:spTgt>
                                        </p:tgtEl>
                                        <p:attrNameLst>
                                          <p:attrName>style.visibility</p:attrName>
                                        </p:attrNameLst>
                                      </p:cBhvr>
                                      <p:to>
                                        <p:strVal val="visible"/>
                                      </p:to>
                                    </p:set>
                                    <p:animEffect transition="in" filter="dissolve">
                                      <p:cBhvr>
                                        <p:cTn id="12" dur="500"/>
                                        <p:tgtEl>
                                          <p:spTgt spid="22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23">
                                            <p:txEl>
                                              <p:pRg st="2" end="2"/>
                                            </p:txEl>
                                          </p:spTgt>
                                        </p:tgtEl>
                                        <p:attrNameLst>
                                          <p:attrName>style.visibility</p:attrName>
                                        </p:attrNameLst>
                                      </p:cBhvr>
                                      <p:to>
                                        <p:strVal val="visible"/>
                                      </p:to>
                                    </p:set>
                                    <p:animEffect transition="in" filter="dissolve">
                                      <p:cBhvr>
                                        <p:cTn id="15" dur="500"/>
                                        <p:tgtEl>
                                          <p:spTgt spid="22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23">
                                            <p:txEl>
                                              <p:pRg st="3" end="3"/>
                                            </p:txEl>
                                          </p:spTgt>
                                        </p:tgtEl>
                                        <p:attrNameLst>
                                          <p:attrName>style.visibility</p:attrName>
                                        </p:attrNameLst>
                                      </p:cBhvr>
                                      <p:to>
                                        <p:strVal val="visible"/>
                                      </p:to>
                                    </p:set>
                                    <p:animEffect transition="in" filter="dissolve">
                                      <p:cBhvr>
                                        <p:cTn id="18" dur="500"/>
                                        <p:tgtEl>
                                          <p:spTgt spid="22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23">
                                            <p:txEl>
                                              <p:pRg st="4" end="4"/>
                                            </p:txEl>
                                          </p:spTgt>
                                        </p:tgtEl>
                                        <p:attrNameLst>
                                          <p:attrName>style.visibility</p:attrName>
                                        </p:attrNameLst>
                                      </p:cBhvr>
                                      <p:to>
                                        <p:strVal val="visible"/>
                                      </p:to>
                                    </p:set>
                                    <p:animEffect transition="in" filter="dissolve">
                                      <p:cBhvr>
                                        <p:cTn id="21" dur="500"/>
                                        <p:tgtEl>
                                          <p:spTgt spid="2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A1129F-3DCF-3A44-9CC7-AFE5C958C642}"/>
              </a:ext>
            </a:extLst>
          </p:cNvPr>
          <p:cNvSpPr>
            <a:spLocks noGrp="1"/>
          </p:cNvSpPr>
          <p:nvPr>
            <p:ph type="title"/>
          </p:nvPr>
        </p:nvSpPr>
        <p:spPr>
          <a:xfrm>
            <a:off x="1645920" y="350583"/>
            <a:ext cx="9002683" cy="670967"/>
          </a:xfrm>
        </p:spPr>
        <p:txBody>
          <a:bodyPr>
            <a:noAutofit/>
          </a:bodyPr>
          <a:lstStyle/>
          <a:p>
            <a:r>
              <a:rPr lang="en-US" sz="3600" dirty="0"/>
              <a:t>OSPF </a:t>
            </a:r>
            <a:r>
              <a:rPr lang="en-US" sz="3600" dirty="0" smtClean="0"/>
              <a:t>: Advanced Features</a:t>
            </a:r>
            <a:endParaRPr lang="en-US" sz="3600" dirty="0"/>
          </a:p>
        </p:txBody>
      </p:sp>
      <p:sp>
        <p:nvSpPr>
          <p:cNvPr id="223" name="Rectangle 3">
            <a:extLst>
              <a:ext uri="{FF2B5EF4-FFF2-40B4-BE49-F238E27FC236}">
                <a16:creationId xmlns:a16="http://schemas.microsoft.com/office/drawing/2014/main" id="{C4812894-1377-0F41-8D66-2DB2C98C7B52}"/>
              </a:ext>
            </a:extLst>
          </p:cNvPr>
          <p:cNvSpPr txBox="1">
            <a:spLocks noChangeArrowheads="1"/>
          </p:cNvSpPr>
          <p:nvPr/>
        </p:nvSpPr>
        <p:spPr>
          <a:xfrm>
            <a:off x="1288473" y="1355263"/>
            <a:ext cx="10224654" cy="4397144"/>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4313" indent="-214313"/>
            <a:r>
              <a:rPr lang="en-US" altLang="ja-JP" sz="2100" dirty="0" smtClean="0">
                <a:solidFill>
                  <a:srgbClr val="0000A8"/>
                </a:solidFill>
                <a:latin typeface="Avenir Book" panose="020B0503020203020204" pitchFamily="34" charset="-78"/>
                <a:cs typeface="Avenir Book" panose="020B0503020203020204" pitchFamily="34" charset="-78"/>
              </a:rPr>
              <a:t>Security</a:t>
            </a:r>
            <a:r>
              <a:rPr lang="en-US" altLang="ja-JP" sz="2100" dirty="0">
                <a:solidFill>
                  <a:srgbClr val="0000A8"/>
                </a:solidFill>
                <a:latin typeface="Avenir Book" panose="020B0503020203020204" pitchFamily="34" charset="-78"/>
                <a:cs typeface="Avenir Book" panose="020B0503020203020204" pitchFamily="34" charset="-78"/>
              </a:rPr>
              <a:t>: </a:t>
            </a:r>
            <a:r>
              <a:rPr lang="en-US" altLang="ja-JP" sz="2100" dirty="0">
                <a:latin typeface="Avenir Book" panose="020B0503020203020204" pitchFamily="34" charset="-78"/>
                <a:cs typeface="Avenir Book" panose="020B0503020203020204" pitchFamily="34" charset="-78"/>
              </a:rPr>
              <a:t>A</a:t>
            </a:r>
            <a:r>
              <a:rPr lang="en-US" altLang="ja-JP" sz="2100" dirty="0" smtClean="0">
                <a:latin typeface="Avenir Book" panose="020B0503020203020204" pitchFamily="34" charset="-78"/>
                <a:cs typeface="Avenir Book" panose="020B0503020203020204" pitchFamily="34" charset="-78"/>
              </a:rPr>
              <a:t>ll </a:t>
            </a:r>
            <a:r>
              <a:rPr lang="en-US" altLang="ja-JP" sz="2100" dirty="0">
                <a:latin typeface="Avenir Book" panose="020B0503020203020204" pitchFamily="34" charset="-78"/>
                <a:cs typeface="Avenir Book" panose="020B0503020203020204" pitchFamily="34" charset="-78"/>
              </a:rPr>
              <a:t>OSPF messages </a:t>
            </a:r>
            <a:r>
              <a:rPr lang="en-US" altLang="ja-JP" sz="2100" dirty="0" smtClean="0">
                <a:latin typeface="Avenir Book" panose="020B0503020203020204" pitchFamily="34" charset="-78"/>
                <a:cs typeface="Avenir Book" panose="020B0503020203020204" pitchFamily="34" charset="-78"/>
              </a:rPr>
              <a:t>can be authenticated </a:t>
            </a:r>
            <a:r>
              <a:rPr lang="en-US" altLang="ja-JP" sz="2100" dirty="0">
                <a:latin typeface="Avenir Book" panose="020B0503020203020204" pitchFamily="34" charset="-78"/>
                <a:cs typeface="Avenir Book" panose="020B0503020203020204" pitchFamily="34" charset="-78"/>
              </a:rPr>
              <a:t>(to prevent malicious intrusion) </a:t>
            </a:r>
            <a:endParaRPr lang="en-US" altLang="ja-JP" sz="2100" dirty="0" smtClean="0">
              <a:latin typeface="Avenir Book" panose="020B0503020203020204" pitchFamily="34" charset="-78"/>
              <a:cs typeface="Avenir Book" panose="020B0503020203020204" pitchFamily="34" charset="-78"/>
            </a:endParaRPr>
          </a:p>
          <a:p>
            <a:pPr marL="214313" indent="-214313"/>
            <a:r>
              <a:rPr lang="en-GB" altLang="ja-JP" sz="2100" dirty="0" smtClean="0">
                <a:solidFill>
                  <a:srgbClr val="C00000"/>
                </a:solidFill>
                <a:latin typeface="Avenir Book" panose="020B0503020203020204" pitchFamily="34" charset="-78"/>
                <a:cs typeface="Avenir Book" panose="020B0503020203020204" pitchFamily="34" charset="-78"/>
              </a:rPr>
              <a:t>Multiple </a:t>
            </a:r>
            <a:r>
              <a:rPr lang="en-GB" altLang="ja-JP" sz="2100" dirty="0">
                <a:solidFill>
                  <a:srgbClr val="C00000"/>
                </a:solidFill>
                <a:latin typeface="Avenir Book" panose="020B0503020203020204" pitchFamily="34" charset="-78"/>
                <a:cs typeface="Avenir Book" panose="020B0503020203020204" pitchFamily="34" charset="-78"/>
              </a:rPr>
              <a:t>same-cost paths </a:t>
            </a:r>
            <a:r>
              <a:rPr lang="en-GB" altLang="ja-JP" sz="2100" dirty="0">
                <a:latin typeface="Avenir Book" panose="020B0503020203020204" pitchFamily="34" charset="-78"/>
                <a:cs typeface="Avenir Book" panose="020B0503020203020204" pitchFamily="34" charset="-78"/>
              </a:rPr>
              <a:t>allowed (only one path in RIP)</a:t>
            </a:r>
          </a:p>
          <a:p>
            <a:pPr marL="214313" indent="-214313"/>
            <a:r>
              <a:rPr lang="en-GB" altLang="ja-JP" sz="2100" dirty="0" smtClean="0">
                <a:latin typeface="Avenir Book" panose="020B0503020203020204" pitchFamily="34" charset="-78"/>
                <a:cs typeface="Avenir Book" panose="020B0503020203020204" pitchFamily="34" charset="-78"/>
              </a:rPr>
              <a:t>For </a:t>
            </a:r>
            <a:r>
              <a:rPr lang="en-GB" altLang="ja-JP" sz="2100" dirty="0">
                <a:latin typeface="Avenir Book" panose="020B0503020203020204" pitchFamily="34" charset="-78"/>
                <a:cs typeface="Avenir Book" panose="020B0503020203020204" pitchFamily="34" charset="-78"/>
              </a:rPr>
              <a:t>each link, multiple cost metrics for different </a:t>
            </a:r>
            <a:r>
              <a:rPr lang="en-GB" altLang="ja-JP" sz="2100" dirty="0" err="1" smtClean="0">
                <a:solidFill>
                  <a:srgbClr val="C00000"/>
                </a:solidFill>
                <a:latin typeface="Avenir Book" panose="020B0503020203020204" pitchFamily="34" charset="-78"/>
                <a:cs typeface="Avenir Book" panose="020B0503020203020204" pitchFamily="34" charset="-78"/>
              </a:rPr>
              <a:t>ToS</a:t>
            </a:r>
            <a:r>
              <a:rPr lang="en-GB" altLang="ja-JP" sz="2100" dirty="0" smtClean="0">
                <a:latin typeface="Avenir Book" panose="020B0503020203020204" pitchFamily="34" charset="-78"/>
                <a:cs typeface="Avenir Book" panose="020B0503020203020204" pitchFamily="34" charset="-78"/>
              </a:rPr>
              <a:t> </a:t>
            </a:r>
          </a:p>
          <a:p>
            <a:pPr marL="557213" lvl="1" indent="-214313"/>
            <a:r>
              <a:rPr lang="en-GB" altLang="ja-JP" sz="1700" dirty="0" smtClean="0">
                <a:latin typeface="Avenir Book" panose="020B0503020203020204" pitchFamily="34" charset="-78"/>
                <a:cs typeface="Avenir Book" panose="020B0503020203020204" pitchFamily="34" charset="-78"/>
              </a:rPr>
              <a:t>Satellite </a:t>
            </a:r>
            <a:r>
              <a:rPr lang="en-GB" altLang="ja-JP" sz="1700" dirty="0">
                <a:latin typeface="Avenir Book" panose="020B0503020203020204" pitchFamily="34" charset="-78"/>
                <a:cs typeface="Avenir Book" panose="020B0503020203020204" pitchFamily="34" charset="-78"/>
              </a:rPr>
              <a:t>link cost set low for best effort </a:t>
            </a:r>
            <a:r>
              <a:rPr lang="en-GB" altLang="ja-JP" sz="1700" dirty="0" err="1">
                <a:latin typeface="Avenir Book" panose="020B0503020203020204" pitchFamily="34" charset="-78"/>
                <a:cs typeface="Avenir Book" panose="020B0503020203020204" pitchFamily="34" charset="-78"/>
              </a:rPr>
              <a:t>ToS</a:t>
            </a:r>
            <a:r>
              <a:rPr lang="en-GB" altLang="ja-JP" sz="1700" dirty="0">
                <a:latin typeface="Avenir Book" panose="020B0503020203020204" pitchFamily="34" charset="-78"/>
                <a:cs typeface="Avenir Book" panose="020B0503020203020204" pitchFamily="34" charset="-78"/>
              </a:rPr>
              <a:t>; high for real-time </a:t>
            </a:r>
            <a:r>
              <a:rPr lang="en-GB" altLang="ja-JP" sz="1700" dirty="0" err="1" smtClean="0">
                <a:latin typeface="Avenir Book" panose="020B0503020203020204" pitchFamily="34" charset="-78"/>
                <a:cs typeface="Avenir Book" panose="020B0503020203020204" pitchFamily="34" charset="-78"/>
              </a:rPr>
              <a:t>ToS</a:t>
            </a:r>
            <a:endParaRPr lang="en-GB" altLang="ja-JP" sz="1700" dirty="0">
              <a:latin typeface="Avenir Book" panose="020B0503020203020204" pitchFamily="34" charset="-78"/>
              <a:cs typeface="Avenir Book" panose="020B0503020203020204" pitchFamily="34" charset="-78"/>
            </a:endParaRPr>
          </a:p>
          <a:p>
            <a:pPr marL="214313" indent="-214313"/>
            <a:r>
              <a:rPr lang="en-GB" altLang="ja-JP" sz="2100" dirty="0" smtClean="0">
                <a:latin typeface="Avenir Book" panose="020B0503020203020204" pitchFamily="34" charset="-78"/>
                <a:cs typeface="Avenir Book" panose="020B0503020203020204" pitchFamily="34" charset="-78"/>
              </a:rPr>
              <a:t>Integrated unicast </a:t>
            </a:r>
            <a:r>
              <a:rPr lang="en-GB" altLang="ja-JP" sz="2100" dirty="0">
                <a:latin typeface="Avenir Book" panose="020B0503020203020204" pitchFamily="34" charset="-78"/>
                <a:cs typeface="Avenir Book" panose="020B0503020203020204" pitchFamily="34" charset="-78"/>
              </a:rPr>
              <a:t>and </a:t>
            </a:r>
            <a:r>
              <a:rPr lang="en-GB" altLang="ja-JP" sz="2100" dirty="0" smtClean="0">
                <a:solidFill>
                  <a:srgbClr val="C00000"/>
                </a:solidFill>
                <a:latin typeface="Avenir Book" panose="020B0503020203020204" pitchFamily="34" charset="-78"/>
                <a:cs typeface="Avenir Book" panose="020B0503020203020204" pitchFamily="34" charset="-78"/>
              </a:rPr>
              <a:t>multicast</a:t>
            </a:r>
            <a:r>
              <a:rPr lang="en-GB" altLang="ja-JP" sz="2100" dirty="0" smtClean="0">
                <a:latin typeface="Avenir Book" panose="020B0503020203020204" pitchFamily="34" charset="-78"/>
                <a:cs typeface="Avenir Book" panose="020B0503020203020204" pitchFamily="34" charset="-78"/>
              </a:rPr>
              <a:t> </a:t>
            </a:r>
            <a:r>
              <a:rPr lang="en-GB" altLang="ja-JP" sz="2100" dirty="0">
                <a:latin typeface="Avenir Book" panose="020B0503020203020204" pitchFamily="34" charset="-78"/>
                <a:cs typeface="Avenir Book" panose="020B0503020203020204" pitchFamily="34" charset="-78"/>
              </a:rPr>
              <a:t>support: </a:t>
            </a:r>
          </a:p>
          <a:p>
            <a:pPr marL="557213" lvl="1" indent="-214313"/>
            <a:r>
              <a:rPr lang="en-GB" altLang="ja-JP" sz="1700" dirty="0">
                <a:latin typeface="Avenir Book" panose="020B0503020203020204" pitchFamily="34" charset="-78"/>
                <a:cs typeface="Avenir Book" panose="020B0503020203020204" pitchFamily="34" charset="-78"/>
              </a:rPr>
              <a:t>Multicast OSPF (MOSPF) uses same topology data base as OSPF</a:t>
            </a:r>
          </a:p>
          <a:p>
            <a:pPr marL="214313" indent="-214313"/>
            <a:r>
              <a:rPr lang="en-GB" altLang="ja-JP" sz="2100" dirty="0" smtClean="0">
                <a:solidFill>
                  <a:srgbClr val="C00000"/>
                </a:solidFill>
                <a:latin typeface="Avenir Book" panose="020B0503020203020204" pitchFamily="34" charset="-78"/>
                <a:cs typeface="Avenir Book" panose="020B0503020203020204" pitchFamily="34" charset="-78"/>
              </a:rPr>
              <a:t>Hierarchical</a:t>
            </a:r>
            <a:r>
              <a:rPr lang="en-GB" altLang="ja-JP" sz="2100" dirty="0" smtClean="0">
                <a:latin typeface="Avenir Book" panose="020B0503020203020204" pitchFamily="34" charset="-78"/>
                <a:cs typeface="Avenir Book" panose="020B0503020203020204" pitchFamily="34" charset="-78"/>
              </a:rPr>
              <a:t> </a:t>
            </a:r>
            <a:r>
              <a:rPr lang="en-GB" altLang="ja-JP" sz="2100" dirty="0">
                <a:latin typeface="Avenir Book" panose="020B0503020203020204" pitchFamily="34" charset="-78"/>
                <a:cs typeface="Avenir Book" panose="020B0503020203020204" pitchFamily="34" charset="-78"/>
              </a:rPr>
              <a:t>OSPF in large domains</a:t>
            </a:r>
            <a:endParaRPr lang="en-US" altLang="ja-JP" sz="2100" dirty="0" smtClean="0">
              <a:latin typeface="Avenir Book" panose="020B0503020203020204" pitchFamily="34" charset="-78"/>
              <a:cs typeface="Avenir Book" panose="020B0503020203020204" pitchFamily="34" charset="-78"/>
            </a:endParaRPr>
          </a:p>
          <a:p>
            <a:endParaRPr lang="en-US" altLang="ja-JP" sz="24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198394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animEffect transition="in" filter="dissolve">
                                      <p:cBhvr>
                                        <p:cTn id="7" dur="500"/>
                                        <p:tgtEl>
                                          <p:spTgt spid="2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3">
                                            <p:txEl>
                                              <p:pRg st="1" end="1"/>
                                            </p:txEl>
                                          </p:spTgt>
                                        </p:tgtEl>
                                        <p:attrNameLst>
                                          <p:attrName>style.visibility</p:attrName>
                                        </p:attrNameLst>
                                      </p:cBhvr>
                                      <p:to>
                                        <p:strVal val="visible"/>
                                      </p:to>
                                    </p:set>
                                    <p:animEffect transition="in" filter="dissolve">
                                      <p:cBhvr>
                                        <p:cTn id="12" dur="500"/>
                                        <p:tgtEl>
                                          <p:spTgt spid="2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3">
                                            <p:txEl>
                                              <p:pRg st="2" end="2"/>
                                            </p:txEl>
                                          </p:spTgt>
                                        </p:tgtEl>
                                        <p:attrNameLst>
                                          <p:attrName>style.visibility</p:attrName>
                                        </p:attrNameLst>
                                      </p:cBhvr>
                                      <p:to>
                                        <p:strVal val="visible"/>
                                      </p:to>
                                    </p:set>
                                    <p:animEffect transition="in" filter="dissolve">
                                      <p:cBhvr>
                                        <p:cTn id="17" dur="500"/>
                                        <p:tgtEl>
                                          <p:spTgt spid="22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23">
                                            <p:txEl>
                                              <p:pRg st="3" end="3"/>
                                            </p:txEl>
                                          </p:spTgt>
                                        </p:tgtEl>
                                        <p:attrNameLst>
                                          <p:attrName>style.visibility</p:attrName>
                                        </p:attrNameLst>
                                      </p:cBhvr>
                                      <p:to>
                                        <p:strVal val="visible"/>
                                      </p:to>
                                    </p:set>
                                    <p:animEffect transition="in" filter="dissolve">
                                      <p:cBhvr>
                                        <p:cTn id="20" dur="500"/>
                                        <p:tgtEl>
                                          <p:spTgt spid="22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23">
                                            <p:txEl>
                                              <p:pRg st="4" end="4"/>
                                            </p:txEl>
                                          </p:spTgt>
                                        </p:tgtEl>
                                        <p:attrNameLst>
                                          <p:attrName>style.visibility</p:attrName>
                                        </p:attrNameLst>
                                      </p:cBhvr>
                                      <p:to>
                                        <p:strVal val="visible"/>
                                      </p:to>
                                    </p:set>
                                    <p:animEffect transition="in" filter="dissolve">
                                      <p:cBhvr>
                                        <p:cTn id="25" dur="500"/>
                                        <p:tgtEl>
                                          <p:spTgt spid="223">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23">
                                            <p:txEl>
                                              <p:pRg st="5" end="5"/>
                                            </p:txEl>
                                          </p:spTgt>
                                        </p:tgtEl>
                                        <p:attrNameLst>
                                          <p:attrName>style.visibility</p:attrName>
                                        </p:attrNameLst>
                                      </p:cBhvr>
                                      <p:to>
                                        <p:strVal val="visible"/>
                                      </p:to>
                                    </p:set>
                                    <p:animEffect transition="in" filter="dissolve">
                                      <p:cBhvr>
                                        <p:cTn id="28" dur="500"/>
                                        <p:tgtEl>
                                          <p:spTgt spid="22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23">
                                            <p:txEl>
                                              <p:pRg st="6" end="6"/>
                                            </p:txEl>
                                          </p:spTgt>
                                        </p:tgtEl>
                                        <p:attrNameLst>
                                          <p:attrName>style.visibility</p:attrName>
                                        </p:attrNameLst>
                                      </p:cBhvr>
                                      <p:to>
                                        <p:strVal val="visible"/>
                                      </p:to>
                                    </p:set>
                                    <p:animEffect transition="in" filter="dissolve">
                                      <p:cBhvr>
                                        <p:cTn id="33" dur="500"/>
                                        <p:tgtEl>
                                          <p:spTgt spid="2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A1129F-3DCF-3A44-9CC7-AFE5C958C642}"/>
              </a:ext>
            </a:extLst>
          </p:cNvPr>
          <p:cNvSpPr>
            <a:spLocks noGrp="1"/>
          </p:cNvSpPr>
          <p:nvPr>
            <p:ph type="title"/>
          </p:nvPr>
        </p:nvSpPr>
        <p:spPr>
          <a:xfrm>
            <a:off x="2141000" y="353341"/>
            <a:ext cx="8155227" cy="670967"/>
          </a:xfrm>
        </p:spPr>
        <p:txBody>
          <a:bodyPr>
            <a:noAutofit/>
          </a:bodyPr>
          <a:lstStyle/>
          <a:p>
            <a:r>
              <a:rPr lang="en-US" dirty="0"/>
              <a:t>Hierarchical OSPF</a:t>
            </a:r>
          </a:p>
        </p:txBody>
      </p:sp>
      <p:sp>
        <p:nvSpPr>
          <p:cNvPr id="9" name="Rectangle 3">
            <a:extLst>
              <a:ext uri="{FF2B5EF4-FFF2-40B4-BE49-F238E27FC236}">
                <a16:creationId xmlns:a16="http://schemas.microsoft.com/office/drawing/2014/main" id="{E5CD349E-2B0A-864D-A751-48FCEC8B37CD}"/>
              </a:ext>
            </a:extLst>
          </p:cNvPr>
          <p:cNvSpPr txBox="1">
            <a:spLocks noChangeArrowheads="1"/>
          </p:cNvSpPr>
          <p:nvPr/>
        </p:nvSpPr>
        <p:spPr bwMode="auto">
          <a:xfrm>
            <a:off x="672353" y="1163750"/>
            <a:ext cx="11205882" cy="13036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177404" indent="-177404" defTabSz="685800">
              <a:defRPr/>
            </a:pPr>
            <a:r>
              <a:rPr lang="en-US" sz="2100" kern="0" dirty="0">
                <a:solidFill>
                  <a:srgbClr val="0000A8"/>
                </a:solidFill>
                <a:latin typeface="Avenir Book" panose="020B0503020203020204" pitchFamily="34" charset="-78"/>
                <a:cs typeface="Avenir Book" panose="020B0503020203020204" pitchFamily="34" charset="-78"/>
              </a:rPr>
              <a:t>T</a:t>
            </a:r>
            <a:r>
              <a:rPr lang="en-US" sz="2100" kern="0" dirty="0" smtClean="0">
                <a:solidFill>
                  <a:srgbClr val="0000A8"/>
                </a:solidFill>
                <a:latin typeface="Avenir Book" panose="020B0503020203020204" pitchFamily="34" charset="-78"/>
                <a:cs typeface="Avenir Book" panose="020B0503020203020204" pitchFamily="34" charset="-78"/>
              </a:rPr>
              <a:t>wo-level </a:t>
            </a:r>
            <a:r>
              <a:rPr lang="en-US" sz="2100" kern="0" dirty="0">
                <a:solidFill>
                  <a:srgbClr val="0000A8"/>
                </a:solidFill>
                <a:latin typeface="Avenir Book" panose="020B0503020203020204" pitchFamily="34" charset="-78"/>
                <a:cs typeface="Avenir Book" panose="020B0503020203020204" pitchFamily="34" charset="-78"/>
              </a:rPr>
              <a:t>hierarchy: </a:t>
            </a:r>
            <a:r>
              <a:rPr lang="en-US" sz="2100" kern="0" dirty="0">
                <a:solidFill>
                  <a:srgbClr val="000000"/>
                </a:solidFill>
                <a:latin typeface="Avenir Book" panose="020B0503020203020204" pitchFamily="34" charset="-78"/>
                <a:cs typeface="Avenir Book" panose="020B0503020203020204" pitchFamily="34" charset="-78"/>
              </a:rPr>
              <a:t>local area, backbone.</a:t>
            </a:r>
          </a:p>
          <a:p>
            <a:pPr marL="476250" lvl="1" indent="-169069" defTabSz="685800">
              <a:defRPr/>
            </a:pPr>
            <a:r>
              <a:rPr lang="en-US" sz="2100" kern="0" dirty="0">
                <a:solidFill>
                  <a:srgbClr val="000000"/>
                </a:solidFill>
                <a:latin typeface="Avenir Book" panose="020B0503020203020204" pitchFamily="34" charset="-78"/>
                <a:cs typeface="Avenir Book" panose="020B0503020203020204" pitchFamily="34" charset="-78"/>
              </a:rPr>
              <a:t>L</a:t>
            </a:r>
            <a:r>
              <a:rPr lang="en-US" sz="2100" kern="0" dirty="0" smtClean="0">
                <a:solidFill>
                  <a:srgbClr val="000000"/>
                </a:solidFill>
                <a:latin typeface="Avenir Book" panose="020B0503020203020204" pitchFamily="34" charset="-78"/>
                <a:cs typeface="Avenir Book" panose="020B0503020203020204" pitchFamily="34" charset="-78"/>
              </a:rPr>
              <a:t>ink-state </a:t>
            </a:r>
            <a:r>
              <a:rPr lang="en-US" sz="2100" kern="0" dirty="0">
                <a:solidFill>
                  <a:srgbClr val="000000"/>
                </a:solidFill>
                <a:latin typeface="Avenir Book" panose="020B0503020203020204" pitchFamily="34" charset="-78"/>
                <a:cs typeface="Avenir Book" panose="020B0503020203020204" pitchFamily="34" charset="-78"/>
              </a:rPr>
              <a:t>advertisements flooded only in area, or backbone</a:t>
            </a:r>
          </a:p>
          <a:p>
            <a:pPr marL="476250" lvl="1" indent="-169069" defTabSz="685800">
              <a:defRPr/>
            </a:pPr>
            <a:r>
              <a:rPr lang="en-US" sz="2100" kern="0" dirty="0" smtClean="0">
                <a:solidFill>
                  <a:srgbClr val="000000"/>
                </a:solidFill>
                <a:latin typeface="Avenir Book" panose="020B0503020203020204" pitchFamily="34" charset="-78"/>
                <a:cs typeface="Avenir Book" panose="020B0503020203020204" pitchFamily="34" charset="-78"/>
              </a:rPr>
              <a:t>Each </a:t>
            </a:r>
            <a:r>
              <a:rPr lang="en-US" sz="2100" kern="0" dirty="0">
                <a:solidFill>
                  <a:srgbClr val="000000"/>
                </a:solidFill>
                <a:latin typeface="Avenir Book" panose="020B0503020203020204" pitchFamily="34" charset="-78"/>
                <a:cs typeface="Avenir Book" panose="020B0503020203020204" pitchFamily="34" charset="-78"/>
              </a:rPr>
              <a:t>node has detailed area topology; only knows direction to reach other destinations</a:t>
            </a:r>
            <a:endParaRPr lang="en-US" sz="1800" kern="0" dirty="0">
              <a:solidFill>
                <a:srgbClr val="000000"/>
              </a:solidFill>
              <a:latin typeface="Avenir Book" panose="020B0503020203020204" pitchFamily="34" charset="-78"/>
              <a:cs typeface="Avenir Book" panose="020B0503020203020204" pitchFamily="34" charset="-78"/>
            </a:endParaRPr>
          </a:p>
          <a:p>
            <a:pPr marL="257175" indent="-257175" defTabSz="685800">
              <a:defRPr/>
            </a:pPr>
            <a:endParaRPr lang="en-US" sz="1800" kern="0" dirty="0">
              <a:solidFill>
                <a:srgbClr val="000000"/>
              </a:solidFill>
              <a:latin typeface="Avenir Book" panose="020B0503020203020204" pitchFamily="34" charset="-78"/>
              <a:cs typeface="Avenir Book" panose="020B0503020203020204" pitchFamily="34" charset="-78"/>
            </a:endParaRPr>
          </a:p>
        </p:txBody>
      </p:sp>
      <p:grpSp>
        <p:nvGrpSpPr>
          <p:cNvPr id="311" name="Group 310">
            <a:extLst>
              <a:ext uri="{FF2B5EF4-FFF2-40B4-BE49-F238E27FC236}">
                <a16:creationId xmlns:a16="http://schemas.microsoft.com/office/drawing/2014/main" id="{71841E75-3775-444F-8A3E-C66FDD41EC40}"/>
              </a:ext>
            </a:extLst>
          </p:cNvPr>
          <p:cNvGrpSpPr/>
          <p:nvPr/>
        </p:nvGrpSpPr>
        <p:grpSpPr>
          <a:xfrm>
            <a:off x="1529436" y="2627871"/>
            <a:ext cx="3379936" cy="1131079"/>
            <a:chOff x="500570" y="3383022"/>
            <a:chExt cx="4046378" cy="1508106"/>
          </a:xfrm>
        </p:grpSpPr>
        <p:sp>
          <p:nvSpPr>
            <p:cNvPr id="2" name="Rectangle 1">
              <a:extLst>
                <a:ext uri="{FF2B5EF4-FFF2-40B4-BE49-F238E27FC236}">
                  <a16:creationId xmlns:a16="http://schemas.microsoft.com/office/drawing/2014/main" id="{E6998B30-C206-444D-A22D-D03C0369E70A}"/>
                </a:ext>
              </a:extLst>
            </p:cNvPr>
            <p:cNvSpPr/>
            <p:nvPr/>
          </p:nvSpPr>
          <p:spPr>
            <a:xfrm>
              <a:off x="500570" y="3383022"/>
              <a:ext cx="2968667" cy="1508106"/>
            </a:xfrm>
            <a:prstGeom prst="rect">
              <a:avLst/>
            </a:prstGeom>
          </p:spPr>
          <p:txBody>
            <a:bodyPr wrap="square">
              <a:spAutoFit/>
            </a:bodyPr>
            <a:lstStyle/>
            <a:p>
              <a:pPr>
                <a:lnSpc>
                  <a:spcPct val="90000"/>
                </a:lnSpc>
              </a:pPr>
              <a:r>
                <a:rPr lang="en-US" altLang="ja-JP" sz="1500" dirty="0">
                  <a:solidFill>
                    <a:srgbClr val="C00000"/>
                  </a:solidFill>
                  <a:latin typeface="Avenir Book" panose="020B0503020203020204" pitchFamily="34" charset="-78"/>
                  <a:cs typeface="Avenir Book" panose="020B0503020203020204" pitchFamily="34" charset="-78"/>
                </a:rPr>
                <a:t>A</a:t>
              </a:r>
              <a:r>
                <a:rPr lang="en-US" altLang="ja-JP" sz="1500" dirty="0" smtClean="0">
                  <a:solidFill>
                    <a:srgbClr val="C00000"/>
                  </a:solidFill>
                  <a:latin typeface="Avenir Book" panose="020B0503020203020204" pitchFamily="34" charset="-78"/>
                  <a:cs typeface="Avenir Book" panose="020B0503020203020204" pitchFamily="34" charset="-78"/>
                </a:rPr>
                <a:t>rea </a:t>
              </a:r>
              <a:r>
                <a:rPr lang="en-US" altLang="ja-JP" sz="1500" dirty="0">
                  <a:solidFill>
                    <a:srgbClr val="C00000"/>
                  </a:solidFill>
                  <a:latin typeface="Avenir Book" panose="020B0503020203020204" pitchFamily="34" charset="-78"/>
                  <a:cs typeface="Avenir Book" panose="020B0503020203020204" pitchFamily="34" charset="-78"/>
                </a:rPr>
                <a:t>border routers: </a:t>
              </a:r>
              <a:r>
                <a:rPr lang="en-US" altLang="ja-JP" sz="1500" dirty="0">
                  <a:latin typeface="Avenir Book" panose="020B0503020203020204" pitchFamily="34" charset="-78"/>
                  <a:cs typeface="Avenir Book" panose="020B0503020203020204" pitchFamily="34" charset="-78"/>
                </a:rPr>
                <a:t>“summarize” distances  to destinations in own area, advertise in backbone</a:t>
              </a:r>
              <a:endParaRPr lang="en-US" sz="1500" dirty="0">
                <a:latin typeface="Avenir Book" panose="020B0503020203020204" pitchFamily="34" charset="-78"/>
                <a:cs typeface="Avenir Book" panose="020B0503020203020204" pitchFamily="34" charset="-78"/>
              </a:endParaRPr>
            </a:p>
          </p:txBody>
        </p:sp>
        <p:cxnSp>
          <p:nvCxnSpPr>
            <p:cNvPr id="4" name="Straight Arrow Connector 3">
              <a:extLst>
                <a:ext uri="{FF2B5EF4-FFF2-40B4-BE49-F238E27FC236}">
                  <a16:creationId xmlns:a16="http://schemas.microsoft.com/office/drawing/2014/main" id="{9A22255D-97FC-BE41-8E14-612E6C5FE7F9}"/>
                </a:ext>
              </a:extLst>
            </p:cNvPr>
            <p:cNvCxnSpPr>
              <a:cxnSpLocks/>
            </p:cNvCxnSpPr>
            <p:nvPr/>
          </p:nvCxnSpPr>
          <p:spPr>
            <a:xfrm>
              <a:off x="3294345" y="4158641"/>
              <a:ext cx="1252603" cy="237994"/>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12" name="Freeform 2">
            <a:extLst>
              <a:ext uri="{FF2B5EF4-FFF2-40B4-BE49-F238E27FC236}">
                <a16:creationId xmlns:a16="http://schemas.microsoft.com/office/drawing/2014/main" id="{00D26CA2-1C4B-4948-9BEB-9AD445774458}"/>
              </a:ext>
            </a:extLst>
          </p:cNvPr>
          <p:cNvSpPr>
            <a:spLocks/>
          </p:cNvSpPr>
          <p:nvPr/>
        </p:nvSpPr>
        <p:spPr bwMode="auto">
          <a:xfrm>
            <a:off x="4778274" y="2550274"/>
            <a:ext cx="3896949" cy="1226741"/>
          </a:xfrm>
          <a:custGeom>
            <a:avLst/>
            <a:gdLst>
              <a:gd name="T0" fmla="*/ 2147483647 w 3786"/>
              <a:gd name="T1" fmla="*/ 2147483647 h 1390"/>
              <a:gd name="T2" fmla="*/ 2147483647 w 3786"/>
              <a:gd name="T3" fmla="*/ 2147483647 h 1390"/>
              <a:gd name="T4" fmla="*/ 2147483647 w 3786"/>
              <a:gd name="T5" fmla="*/ 2147483647 h 1390"/>
              <a:gd name="T6" fmla="*/ 2147483647 w 3786"/>
              <a:gd name="T7" fmla="*/ 2147483647 h 1390"/>
              <a:gd name="T8" fmla="*/ 2147483647 w 3786"/>
              <a:gd name="T9" fmla="*/ 2147483647 h 1390"/>
              <a:gd name="T10" fmla="*/ 2147483647 w 3786"/>
              <a:gd name="T11" fmla="*/ 2147483647 h 1390"/>
              <a:gd name="T12" fmla="*/ 2147483647 w 3786"/>
              <a:gd name="T13" fmla="*/ 2147483647 h 1390"/>
              <a:gd name="T14" fmla="*/ 2147483647 w 3786"/>
              <a:gd name="T15" fmla="*/ 2147483647 h 1390"/>
              <a:gd name="T16" fmla="*/ 2147483647 w 3786"/>
              <a:gd name="T17" fmla="*/ 2147483647 h 1390"/>
              <a:gd name="T18" fmla="*/ 2147483647 w 3786"/>
              <a:gd name="T19" fmla="*/ 2147483647 h 1390"/>
              <a:gd name="T20" fmla="*/ 2147483647 w 3786"/>
              <a:gd name="T21" fmla="*/ 2147483647 h 1390"/>
              <a:gd name="T22" fmla="*/ 2147483647 w 3786"/>
              <a:gd name="T23" fmla="*/ 2147483647 h 1390"/>
              <a:gd name="T24" fmla="*/ 2147483647 w 3786"/>
              <a:gd name="T25" fmla="*/ 2147483647 h 1390"/>
              <a:gd name="T26" fmla="*/ 2147483647 w 3786"/>
              <a:gd name="T27" fmla="*/ 2147483647 h 13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86"/>
              <a:gd name="T43" fmla="*/ 0 h 1390"/>
              <a:gd name="T44" fmla="*/ 3786 w 3786"/>
              <a:gd name="T45" fmla="*/ 1390 h 139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86" h="1390">
                <a:moveTo>
                  <a:pt x="408" y="575"/>
                </a:moveTo>
                <a:cubicBezTo>
                  <a:pt x="689" y="273"/>
                  <a:pt x="1286" y="110"/>
                  <a:pt x="1693" y="55"/>
                </a:cubicBezTo>
                <a:cubicBezTo>
                  <a:pt x="2100" y="0"/>
                  <a:pt x="2585" y="164"/>
                  <a:pt x="2852" y="245"/>
                </a:cubicBezTo>
                <a:cubicBezTo>
                  <a:pt x="3119" y="326"/>
                  <a:pt x="3163" y="420"/>
                  <a:pt x="3295" y="540"/>
                </a:cubicBezTo>
                <a:cubicBezTo>
                  <a:pt x="3427" y="660"/>
                  <a:pt x="3786" y="870"/>
                  <a:pt x="3702" y="1130"/>
                </a:cubicBezTo>
                <a:cubicBezTo>
                  <a:pt x="3618" y="1390"/>
                  <a:pt x="3209" y="1190"/>
                  <a:pt x="3035" y="1214"/>
                </a:cubicBezTo>
                <a:cubicBezTo>
                  <a:pt x="2870" y="1266"/>
                  <a:pt x="2655" y="1277"/>
                  <a:pt x="2655" y="1277"/>
                </a:cubicBezTo>
                <a:cubicBezTo>
                  <a:pt x="2655" y="1277"/>
                  <a:pt x="2160" y="1316"/>
                  <a:pt x="1918" y="1326"/>
                </a:cubicBezTo>
                <a:cubicBezTo>
                  <a:pt x="1676" y="1336"/>
                  <a:pt x="1387" y="1353"/>
                  <a:pt x="1201" y="1340"/>
                </a:cubicBezTo>
                <a:cubicBezTo>
                  <a:pt x="1015" y="1327"/>
                  <a:pt x="913" y="1278"/>
                  <a:pt x="801" y="1249"/>
                </a:cubicBezTo>
                <a:lnTo>
                  <a:pt x="527" y="1165"/>
                </a:lnTo>
                <a:cubicBezTo>
                  <a:pt x="404" y="1140"/>
                  <a:pt x="126" y="1159"/>
                  <a:pt x="63" y="1102"/>
                </a:cubicBezTo>
                <a:cubicBezTo>
                  <a:pt x="0" y="1045"/>
                  <a:pt x="85" y="919"/>
                  <a:pt x="148" y="821"/>
                </a:cubicBezTo>
                <a:cubicBezTo>
                  <a:pt x="205" y="733"/>
                  <a:pt x="127" y="877"/>
                  <a:pt x="408" y="575"/>
                </a:cubicBezTo>
                <a:close/>
              </a:path>
            </a:pathLst>
          </a:custGeom>
          <a:solidFill>
            <a:srgbClr val="9CE0FA"/>
          </a:soli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13" name="Line 4">
            <a:extLst>
              <a:ext uri="{FF2B5EF4-FFF2-40B4-BE49-F238E27FC236}">
                <a16:creationId xmlns:a16="http://schemas.microsoft.com/office/drawing/2014/main" id="{B3A30265-0502-2E44-91C8-7F6A692DF2ED}"/>
              </a:ext>
            </a:extLst>
          </p:cNvPr>
          <p:cNvSpPr>
            <a:spLocks noChangeShapeType="1"/>
          </p:cNvSpPr>
          <p:nvPr/>
        </p:nvSpPr>
        <p:spPr bwMode="auto">
          <a:xfrm flipV="1">
            <a:off x="5849780" y="2765616"/>
            <a:ext cx="686547" cy="19239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14" name="Line 5">
            <a:extLst>
              <a:ext uri="{FF2B5EF4-FFF2-40B4-BE49-F238E27FC236}">
                <a16:creationId xmlns:a16="http://schemas.microsoft.com/office/drawing/2014/main" id="{F3EA57E3-BCC7-B44D-AA5F-1865DEAB13AF}"/>
              </a:ext>
            </a:extLst>
          </p:cNvPr>
          <p:cNvSpPr>
            <a:spLocks noChangeShapeType="1"/>
          </p:cNvSpPr>
          <p:nvPr/>
        </p:nvSpPr>
        <p:spPr bwMode="auto">
          <a:xfrm>
            <a:off x="6678372" y="2763850"/>
            <a:ext cx="758597" cy="19151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15" name="Line 6">
            <a:extLst>
              <a:ext uri="{FF2B5EF4-FFF2-40B4-BE49-F238E27FC236}">
                <a16:creationId xmlns:a16="http://schemas.microsoft.com/office/drawing/2014/main" id="{AC5895DE-2534-F446-AA70-E5357956E5A8}"/>
              </a:ext>
            </a:extLst>
          </p:cNvPr>
          <p:cNvSpPr>
            <a:spLocks noChangeShapeType="1"/>
          </p:cNvSpPr>
          <p:nvPr/>
        </p:nvSpPr>
        <p:spPr bwMode="auto">
          <a:xfrm>
            <a:off x="7593423" y="2985370"/>
            <a:ext cx="520829" cy="44568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16" name="Line 7">
            <a:extLst>
              <a:ext uri="{FF2B5EF4-FFF2-40B4-BE49-F238E27FC236}">
                <a16:creationId xmlns:a16="http://schemas.microsoft.com/office/drawing/2014/main" id="{9D0CC190-E93A-3E4C-82E6-65DF0C40FDED}"/>
              </a:ext>
            </a:extLst>
          </p:cNvPr>
          <p:cNvSpPr>
            <a:spLocks noChangeShapeType="1"/>
          </p:cNvSpPr>
          <p:nvPr/>
        </p:nvSpPr>
        <p:spPr bwMode="auto">
          <a:xfrm flipV="1">
            <a:off x="6672195" y="2927121"/>
            <a:ext cx="824473" cy="657498"/>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17" name="Line 8">
            <a:extLst>
              <a:ext uri="{FF2B5EF4-FFF2-40B4-BE49-F238E27FC236}">
                <a16:creationId xmlns:a16="http://schemas.microsoft.com/office/drawing/2014/main" id="{956923AE-8A09-FC41-A2B0-5C3F2806F9A4}"/>
              </a:ext>
            </a:extLst>
          </p:cNvPr>
          <p:cNvSpPr>
            <a:spLocks noChangeShapeType="1"/>
          </p:cNvSpPr>
          <p:nvPr/>
        </p:nvSpPr>
        <p:spPr bwMode="auto">
          <a:xfrm>
            <a:off x="5851838" y="3005669"/>
            <a:ext cx="738012" cy="55159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18" name="Line 9">
            <a:extLst>
              <a:ext uri="{FF2B5EF4-FFF2-40B4-BE49-F238E27FC236}">
                <a16:creationId xmlns:a16="http://schemas.microsoft.com/office/drawing/2014/main" id="{415D6171-E88E-B04C-B618-395ED7221574}"/>
              </a:ext>
            </a:extLst>
          </p:cNvPr>
          <p:cNvSpPr>
            <a:spLocks noChangeShapeType="1"/>
          </p:cNvSpPr>
          <p:nvPr/>
        </p:nvSpPr>
        <p:spPr bwMode="auto">
          <a:xfrm flipH="1">
            <a:off x="7860013" y="3431056"/>
            <a:ext cx="259385" cy="48981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19" name="Line 10">
            <a:extLst>
              <a:ext uri="{FF2B5EF4-FFF2-40B4-BE49-F238E27FC236}">
                <a16:creationId xmlns:a16="http://schemas.microsoft.com/office/drawing/2014/main" id="{360702C7-4B0C-7F42-A018-81D12296F51F}"/>
              </a:ext>
            </a:extLst>
          </p:cNvPr>
          <p:cNvSpPr>
            <a:spLocks noChangeShapeType="1"/>
          </p:cNvSpPr>
          <p:nvPr/>
        </p:nvSpPr>
        <p:spPr bwMode="auto">
          <a:xfrm>
            <a:off x="7878541" y="3905866"/>
            <a:ext cx="579499" cy="46510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20" name="Line 11">
            <a:extLst>
              <a:ext uri="{FF2B5EF4-FFF2-40B4-BE49-F238E27FC236}">
                <a16:creationId xmlns:a16="http://schemas.microsoft.com/office/drawing/2014/main" id="{14EAE1F7-FA2A-8F48-A064-C682B967D652}"/>
              </a:ext>
            </a:extLst>
          </p:cNvPr>
          <p:cNvSpPr>
            <a:spLocks noChangeShapeType="1"/>
          </p:cNvSpPr>
          <p:nvPr/>
        </p:nvSpPr>
        <p:spPr bwMode="auto">
          <a:xfrm>
            <a:off x="6603232" y="3524606"/>
            <a:ext cx="355111" cy="74398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21" name="Line 12">
            <a:extLst>
              <a:ext uri="{FF2B5EF4-FFF2-40B4-BE49-F238E27FC236}">
                <a16:creationId xmlns:a16="http://schemas.microsoft.com/office/drawing/2014/main" id="{D065808A-F6BA-FE4B-8FA5-43BECBDD1177}"/>
              </a:ext>
            </a:extLst>
          </p:cNvPr>
          <p:cNvSpPr>
            <a:spLocks noChangeShapeType="1"/>
          </p:cNvSpPr>
          <p:nvPr/>
        </p:nvSpPr>
        <p:spPr bwMode="auto">
          <a:xfrm>
            <a:off x="6319143" y="4004711"/>
            <a:ext cx="159542" cy="54011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22" name="Line 13">
            <a:extLst>
              <a:ext uri="{FF2B5EF4-FFF2-40B4-BE49-F238E27FC236}">
                <a16:creationId xmlns:a16="http://schemas.microsoft.com/office/drawing/2014/main" id="{6DC2B1AB-97CE-174A-8025-8160622AFEDE}"/>
              </a:ext>
            </a:extLst>
          </p:cNvPr>
          <p:cNvSpPr>
            <a:spLocks noChangeShapeType="1"/>
          </p:cNvSpPr>
          <p:nvPr/>
        </p:nvSpPr>
        <p:spPr bwMode="auto">
          <a:xfrm flipH="1">
            <a:off x="6476628" y="4286243"/>
            <a:ext cx="469363" cy="254174"/>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23" name="Line 14">
            <a:extLst>
              <a:ext uri="{FF2B5EF4-FFF2-40B4-BE49-F238E27FC236}">
                <a16:creationId xmlns:a16="http://schemas.microsoft.com/office/drawing/2014/main" id="{2D8E2595-5DE3-9542-AE9C-FBA3A10B9173}"/>
              </a:ext>
            </a:extLst>
          </p:cNvPr>
          <p:cNvSpPr>
            <a:spLocks noChangeShapeType="1"/>
          </p:cNvSpPr>
          <p:nvPr/>
        </p:nvSpPr>
        <p:spPr bwMode="auto">
          <a:xfrm flipH="1">
            <a:off x="6352080" y="3588149"/>
            <a:ext cx="252180" cy="43333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24" name="Line 15">
            <a:extLst>
              <a:ext uri="{FF2B5EF4-FFF2-40B4-BE49-F238E27FC236}">
                <a16:creationId xmlns:a16="http://schemas.microsoft.com/office/drawing/2014/main" id="{3BB7B98B-8514-6D42-BA93-FF70E11E6B51}"/>
              </a:ext>
            </a:extLst>
          </p:cNvPr>
          <p:cNvSpPr>
            <a:spLocks noChangeShapeType="1"/>
          </p:cNvSpPr>
          <p:nvPr/>
        </p:nvSpPr>
        <p:spPr bwMode="auto">
          <a:xfrm flipH="1">
            <a:off x="5207494" y="2920944"/>
            <a:ext cx="555825" cy="47039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25" name="Line 16">
            <a:extLst>
              <a:ext uri="{FF2B5EF4-FFF2-40B4-BE49-F238E27FC236}">
                <a16:creationId xmlns:a16="http://schemas.microsoft.com/office/drawing/2014/main" id="{17EAFCC5-5652-FF4C-989D-613EAB9B4DC7}"/>
              </a:ext>
            </a:extLst>
          </p:cNvPr>
          <p:cNvSpPr>
            <a:spLocks noChangeShapeType="1"/>
          </p:cNvSpPr>
          <p:nvPr/>
        </p:nvSpPr>
        <p:spPr bwMode="auto">
          <a:xfrm flipH="1">
            <a:off x="4815329" y="3394871"/>
            <a:ext cx="374667" cy="439508"/>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26" name="Line 17">
            <a:extLst>
              <a:ext uri="{FF2B5EF4-FFF2-40B4-BE49-F238E27FC236}">
                <a16:creationId xmlns:a16="http://schemas.microsoft.com/office/drawing/2014/main" id="{82451BC4-66F4-DA44-B07F-0960389B7FB8}"/>
              </a:ext>
            </a:extLst>
          </p:cNvPr>
          <p:cNvSpPr>
            <a:spLocks noChangeShapeType="1"/>
          </p:cNvSpPr>
          <p:nvPr/>
        </p:nvSpPr>
        <p:spPr bwMode="auto">
          <a:xfrm flipH="1">
            <a:off x="4394344" y="3868799"/>
            <a:ext cx="403487" cy="33360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27" name="Line 18">
            <a:extLst>
              <a:ext uri="{FF2B5EF4-FFF2-40B4-BE49-F238E27FC236}">
                <a16:creationId xmlns:a16="http://schemas.microsoft.com/office/drawing/2014/main" id="{A92ABA2D-CF9C-0B4C-B635-70C75BE83540}"/>
              </a:ext>
            </a:extLst>
          </p:cNvPr>
          <p:cNvSpPr>
            <a:spLocks noChangeShapeType="1"/>
          </p:cNvSpPr>
          <p:nvPr/>
        </p:nvSpPr>
        <p:spPr bwMode="auto">
          <a:xfrm flipH="1">
            <a:off x="4949138" y="4162687"/>
            <a:ext cx="281000" cy="376848"/>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28" name="Line 19">
            <a:extLst>
              <a:ext uri="{FF2B5EF4-FFF2-40B4-BE49-F238E27FC236}">
                <a16:creationId xmlns:a16="http://schemas.microsoft.com/office/drawing/2014/main" id="{FD4E8FBC-6653-AE45-9273-7EB6B0F658DE}"/>
              </a:ext>
            </a:extLst>
          </p:cNvPr>
          <p:cNvSpPr>
            <a:spLocks noChangeShapeType="1"/>
          </p:cNvSpPr>
          <p:nvPr/>
        </p:nvSpPr>
        <p:spPr bwMode="auto">
          <a:xfrm>
            <a:off x="4866795" y="3844971"/>
            <a:ext cx="412751" cy="2894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29" name="Freeform 20">
            <a:extLst>
              <a:ext uri="{FF2B5EF4-FFF2-40B4-BE49-F238E27FC236}">
                <a16:creationId xmlns:a16="http://schemas.microsoft.com/office/drawing/2014/main" id="{4A8AE031-D686-954E-BDE5-43F6AFD489F8}"/>
              </a:ext>
            </a:extLst>
          </p:cNvPr>
          <p:cNvSpPr>
            <a:spLocks/>
          </p:cNvSpPr>
          <p:nvPr/>
        </p:nvSpPr>
        <p:spPr bwMode="auto">
          <a:xfrm>
            <a:off x="4168925" y="3206888"/>
            <a:ext cx="1417353" cy="1568286"/>
          </a:xfrm>
          <a:custGeom>
            <a:avLst/>
            <a:gdLst>
              <a:gd name="T0" fmla="*/ 2147483647 w 1377"/>
              <a:gd name="T1" fmla="*/ 2147483647 h 1777"/>
              <a:gd name="T2" fmla="*/ 2147483647 w 1377"/>
              <a:gd name="T3" fmla="*/ 2147483647 h 1777"/>
              <a:gd name="T4" fmla="*/ 2147483647 w 1377"/>
              <a:gd name="T5" fmla="*/ 2147483647 h 1777"/>
              <a:gd name="T6" fmla="*/ 2147483647 w 1377"/>
              <a:gd name="T7" fmla="*/ 2147483647 h 1777"/>
              <a:gd name="T8" fmla="*/ 2147483647 w 1377"/>
              <a:gd name="T9" fmla="*/ 2147483647 h 1777"/>
              <a:gd name="T10" fmla="*/ 2147483647 w 1377"/>
              <a:gd name="T11" fmla="*/ 2147483647 h 1777"/>
              <a:gd name="T12" fmla="*/ 2147483647 w 1377"/>
              <a:gd name="T13" fmla="*/ 2147483647 h 1777"/>
              <a:gd name="T14" fmla="*/ 2147483647 w 1377"/>
              <a:gd name="T15" fmla="*/ 2147483647 h 1777"/>
              <a:gd name="T16" fmla="*/ 2147483647 w 1377"/>
              <a:gd name="T17" fmla="*/ 2147483647 h 1777"/>
              <a:gd name="T18" fmla="*/ 2147483647 w 1377"/>
              <a:gd name="T19" fmla="*/ 2147483647 h 1777"/>
              <a:gd name="T20" fmla="*/ 2147483647 w 1377"/>
              <a:gd name="T21" fmla="*/ 2147483647 h 1777"/>
              <a:gd name="T22" fmla="*/ 2147483647 w 1377"/>
              <a:gd name="T23" fmla="*/ 2147483647 h 1777"/>
              <a:gd name="T24" fmla="*/ 2147483647 w 1377"/>
              <a:gd name="T25" fmla="*/ 2147483647 h 1777"/>
              <a:gd name="T26" fmla="*/ 2147483647 w 1377"/>
              <a:gd name="T27" fmla="*/ 2147483647 h 1777"/>
              <a:gd name="T28" fmla="*/ 2147483647 w 1377"/>
              <a:gd name="T29" fmla="*/ 2147483647 h 1777"/>
              <a:gd name="T30" fmla="*/ 2147483647 w 1377"/>
              <a:gd name="T31" fmla="*/ 2147483647 h 1777"/>
              <a:gd name="T32" fmla="*/ 2147483647 w 1377"/>
              <a:gd name="T33" fmla="*/ 2147483647 h 177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77"/>
              <a:gd name="T52" fmla="*/ 0 h 1777"/>
              <a:gd name="T53" fmla="*/ 1377 w 1377"/>
              <a:gd name="T54" fmla="*/ 1777 h 177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77" h="1777">
                <a:moveTo>
                  <a:pt x="671" y="245"/>
                </a:moveTo>
                <a:cubicBezTo>
                  <a:pt x="604" y="317"/>
                  <a:pt x="533" y="382"/>
                  <a:pt x="474" y="463"/>
                </a:cubicBezTo>
                <a:cubicBezTo>
                  <a:pt x="415" y="544"/>
                  <a:pt x="366" y="663"/>
                  <a:pt x="319" y="730"/>
                </a:cubicBezTo>
                <a:cubicBezTo>
                  <a:pt x="272" y="797"/>
                  <a:pt x="242" y="800"/>
                  <a:pt x="193" y="863"/>
                </a:cubicBezTo>
                <a:cubicBezTo>
                  <a:pt x="144" y="926"/>
                  <a:pt x="48" y="1027"/>
                  <a:pt x="24" y="1109"/>
                </a:cubicBezTo>
                <a:cubicBezTo>
                  <a:pt x="0" y="1191"/>
                  <a:pt x="10" y="1295"/>
                  <a:pt x="46" y="1355"/>
                </a:cubicBezTo>
                <a:cubicBezTo>
                  <a:pt x="82" y="1415"/>
                  <a:pt x="172" y="1437"/>
                  <a:pt x="242" y="1467"/>
                </a:cubicBezTo>
                <a:cubicBezTo>
                  <a:pt x="312" y="1497"/>
                  <a:pt x="404" y="1499"/>
                  <a:pt x="467" y="1538"/>
                </a:cubicBezTo>
                <a:cubicBezTo>
                  <a:pt x="530" y="1577"/>
                  <a:pt x="518" y="1669"/>
                  <a:pt x="622" y="1699"/>
                </a:cubicBezTo>
                <a:cubicBezTo>
                  <a:pt x="726" y="1729"/>
                  <a:pt x="986" y="1777"/>
                  <a:pt x="1092" y="1720"/>
                </a:cubicBezTo>
                <a:cubicBezTo>
                  <a:pt x="1198" y="1663"/>
                  <a:pt x="1219" y="1471"/>
                  <a:pt x="1261" y="1355"/>
                </a:cubicBezTo>
                <a:cubicBezTo>
                  <a:pt x="1303" y="1239"/>
                  <a:pt x="1377" y="1150"/>
                  <a:pt x="1345" y="1025"/>
                </a:cubicBezTo>
                <a:cubicBezTo>
                  <a:pt x="1313" y="900"/>
                  <a:pt x="1084" y="727"/>
                  <a:pt x="1071" y="603"/>
                </a:cubicBezTo>
                <a:cubicBezTo>
                  <a:pt x="1058" y="479"/>
                  <a:pt x="1237" y="374"/>
                  <a:pt x="1268" y="280"/>
                </a:cubicBezTo>
                <a:cubicBezTo>
                  <a:pt x="1299" y="186"/>
                  <a:pt x="1320" y="82"/>
                  <a:pt x="1254" y="41"/>
                </a:cubicBezTo>
                <a:cubicBezTo>
                  <a:pt x="1188" y="0"/>
                  <a:pt x="970" y="2"/>
                  <a:pt x="874" y="34"/>
                </a:cubicBezTo>
                <a:cubicBezTo>
                  <a:pt x="778" y="66"/>
                  <a:pt x="738" y="173"/>
                  <a:pt x="671" y="245"/>
                </a:cubicBezTo>
                <a:close/>
              </a:path>
            </a:pathLst>
          </a:custGeom>
          <a:noFill/>
          <a:ln w="19050" cap="flat" cmpd="sng">
            <a:solidFill>
              <a:schemeClr val="tx1"/>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30" name="Freeform 21">
            <a:extLst>
              <a:ext uri="{FF2B5EF4-FFF2-40B4-BE49-F238E27FC236}">
                <a16:creationId xmlns:a16="http://schemas.microsoft.com/office/drawing/2014/main" id="{76E990D0-FD96-7940-BB7A-A942A0E222DB}"/>
              </a:ext>
            </a:extLst>
          </p:cNvPr>
          <p:cNvSpPr>
            <a:spLocks/>
          </p:cNvSpPr>
          <p:nvPr/>
        </p:nvSpPr>
        <p:spPr bwMode="auto">
          <a:xfrm>
            <a:off x="6025791" y="3337506"/>
            <a:ext cx="1234136" cy="1517981"/>
          </a:xfrm>
          <a:custGeom>
            <a:avLst/>
            <a:gdLst>
              <a:gd name="T0" fmla="*/ 2147483647 w 1199"/>
              <a:gd name="T1" fmla="*/ 2147483647 h 1720"/>
              <a:gd name="T2" fmla="*/ 2147483647 w 1199"/>
              <a:gd name="T3" fmla="*/ 2147483647 h 1720"/>
              <a:gd name="T4" fmla="*/ 2147483647 w 1199"/>
              <a:gd name="T5" fmla="*/ 2147483647 h 1720"/>
              <a:gd name="T6" fmla="*/ 2147483647 w 1199"/>
              <a:gd name="T7" fmla="*/ 2147483647 h 1720"/>
              <a:gd name="T8" fmla="*/ 2147483647 w 1199"/>
              <a:gd name="T9" fmla="*/ 2147483647 h 1720"/>
              <a:gd name="T10" fmla="*/ 2147483647 w 1199"/>
              <a:gd name="T11" fmla="*/ 2147483647 h 1720"/>
              <a:gd name="T12" fmla="*/ 2147483647 w 1199"/>
              <a:gd name="T13" fmla="*/ 2147483647 h 1720"/>
              <a:gd name="T14" fmla="*/ 2147483647 w 1199"/>
              <a:gd name="T15" fmla="*/ 2147483647 h 1720"/>
              <a:gd name="T16" fmla="*/ 2147483647 w 1199"/>
              <a:gd name="T17" fmla="*/ 2147483647 h 1720"/>
              <a:gd name="T18" fmla="*/ 2147483647 w 1199"/>
              <a:gd name="T19" fmla="*/ 2147483647 h 1720"/>
              <a:gd name="T20" fmla="*/ 2147483647 w 1199"/>
              <a:gd name="T21" fmla="*/ 2147483647 h 1720"/>
              <a:gd name="T22" fmla="*/ 2147483647 w 1199"/>
              <a:gd name="T23" fmla="*/ 2147483647 h 1720"/>
              <a:gd name="T24" fmla="*/ 2147483647 w 1199"/>
              <a:gd name="T25" fmla="*/ 2147483647 h 1720"/>
              <a:gd name="T26" fmla="*/ 2147483647 w 1199"/>
              <a:gd name="T27" fmla="*/ 2147483647 h 1720"/>
              <a:gd name="T28" fmla="*/ 2147483647 w 1199"/>
              <a:gd name="T29" fmla="*/ 2147483647 h 17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99"/>
              <a:gd name="T46" fmla="*/ 0 h 1720"/>
              <a:gd name="T47" fmla="*/ 1199 w 1199"/>
              <a:gd name="T48" fmla="*/ 1720 h 17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99" h="1720">
                <a:moveTo>
                  <a:pt x="651" y="20"/>
                </a:moveTo>
                <a:cubicBezTo>
                  <a:pt x="595" y="0"/>
                  <a:pt x="643" y="10"/>
                  <a:pt x="609" y="20"/>
                </a:cubicBezTo>
                <a:cubicBezTo>
                  <a:pt x="575" y="30"/>
                  <a:pt x="499" y="45"/>
                  <a:pt x="447" y="83"/>
                </a:cubicBezTo>
                <a:cubicBezTo>
                  <a:pt x="395" y="121"/>
                  <a:pt x="354" y="178"/>
                  <a:pt x="300" y="245"/>
                </a:cubicBezTo>
                <a:cubicBezTo>
                  <a:pt x="246" y="312"/>
                  <a:pt x="173" y="379"/>
                  <a:pt x="124" y="483"/>
                </a:cubicBezTo>
                <a:cubicBezTo>
                  <a:pt x="75" y="587"/>
                  <a:pt x="10" y="742"/>
                  <a:pt x="5" y="870"/>
                </a:cubicBezTo>
                <a:cubicBezTo>
                  <a:pt x="0" y="998"/>
                  <a:pt x="50" y="1122"/>
                  <a:pt x="96" y="1249"/>
                </a:cubicBezTo>
                <a:cubicBezTo>
                  <a:pt x="142" y="1376"/>
                  <a:pt x="153" y="1564"/>
                  <a:pt x="279" y="1635"/>
                </a:cubicBezTo>
                <a:cubicBezTo>
                  <a:pt x="405" y="1706"/>
                  <a:pt x="711" y="1720"/>
                  <a:pt x="855" y="1678"/>
                </a:cubicBezTo>
                <a:cubicBezTo>
                  <a:pt x="999" y="1636"/>
                  <a:pt x="1089" y="1492"/>
                  <a:pt x="1143" y="1383"/>
                </a:cubicBezTo>
                <a:cubicBezTo>
                  <a:pt x="1197" y="1274"/>
                  <a:pt x="1199" y="1129"/>
                  <a:pt x="1178" y="1024"/>
                </a:cubicBezTo>
                <a:cubicBezTo>
                  <a:pt x="1157" y="919"/>
                  <a:pt x="1057" y="854"/>
                  <a:pt x="1016" y="750"/>
                </a:cubicBezTo>
                <a:cubicBezTo>
                  <a:pt x="975" y="646"/>
                  <a:pt x="944" y="501"/>
                  <a:pt x="932" y="399"/>
                </a:cubicBezTo>
                <a:cubicBezTo>
                  <a:pt x="920" y="297"/>
                  <a:pt x="994" y="203"/>
                  <a:pt x="946" y="139"/>
                </a:cubicBezTo>
                <a:cubicBezTo>
                  <a:pt x="898" y="75"/>
                  <a:pt x="707" y="40"/>
                  <a:pt x="651" y="20"/>
                </a:cubicBezTo>
                <a:close/>
              </a:path>
            </a:pathLst>
          </a:custGeom>
          <a:noFill/>
          <a:ln w="19050" cap="flat" cmpd="sng">
            <a:solidFill>
              <a:schemeClr val="tx1"/>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31" name="Freeform 22">
            <a:extLst>
              <a:ext uri="{FF2B5EF4-FFF2-40B4-BE49-F238E27FC236}">
                <a16:creationId xmlns:a16="http://schemas.microsoft.com/office/drawing/2014/main" id="{A175B432-6DB9-FB42-A05C-89AA360AAAE7}"/>
              </a:ext>
            </a:extLst>
          </p:cNvPr>
          <p:cNvSpPr>
            <a:spLocks/>
          </p:cNvSpPr>
          <p:nvPr/>
        </p:nvSpPr>
        <p:spPr bwMode="auto">
          <a:xfrm>
            <a:off x="7600628" y="3174234"/>
            <a:ext cx="1348390" cy="1512686"/>
          </a:xfrm>
          <a:custGeom>
            <a:avLst/>
            <a:gdLst>
              <a:gd name="T0" fmla="*/ 2147483647 w 1310"/>
              <a:gd name="T1" fmla="*/ 2147483647 h 1714"/>
              <a:gd name="T2" fmla="*/ 2147483647 w 1310"/>
              <a:gd name="T3" fmla="*/ 2147483647 h 1714"/>
              <a:gd name="T4" fmla="*/ 2147483647 w 1310"/>
              <a:gd name="T5" fmla="*/ 2147483647 h 1714"/>
              <a:gd name="T6" fmla="*/ 2147483647 w 1310"/>
              <a:gd name="T7" fmla="*/ 2147483647 h 1714"/>
              <a:gd name="T8" fmla="*/ 2147483647 w 1310"/>
              <a:gd name="T9" fmla="*/ 2147483647 h 1714"/>
              <a:gd name="T10" fmla="*/ 2147483647 w 1310"/>
              <a:gd name="T11" fmla="*/ 2147483647 h 1714"/>
              <a:gd name="T12" fmla="*/ 2147483647 w 1310"/>
              <a:gd name="T13" fmla="*/ 2147483647 h 1714"/>
              <a:gd name="T14" fmla="*/ 2147483647 w 1310"/>
              <a:gd name="T15" fmla="*/ 2147483647 h 1714"/>
              <a:gd name="T16" fmla="*/ 2147483647 w 1310"/>
              <a:gd name="T17" fmla="*/ 2147483647 h 1714"/>
              <a:gd name="T18" fmla="*/ 2147483647 w 1310"/>
              <a:gd name="T19" fmla="*/ 2147483647 h 1714"/>
              <a:gd name="T20" fmla="*/ 2147483647 w 1310"/>
              <a:gd name="T21" fmla="*/ 2147483647 h 1714"/>
              <a:gd name="T22" fmla="*/ 2147483647 w 1310"/>
              <a:gd name="T23" fmla="*/ 2147483647 h 1714"/>
              <a:gd name="T24" fmla="*/ 2147483647 w 1310"/>
              <a:gd name="T25" fmla="*/ 2147483647 h 17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10"/>
              <a:gd name="T40" fmla="*/ 0 h 1714"/>
              <a:gd name="T41" fmla="*/ 1310 w 1310"/>
              <a:gd name="T42" fmla="*/ 1714 h 17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10" h="1714">
                <a:moveTo>
                  <a:pt x="470" y="29"/>
                </a:moveTo>
                <a:cubicBezTo>
                  <a:pt x="373" y="0"/>
                  <a:pt x="308" y="123"/>
                  <a:pt x="245" y="198"/>
                </a:cubicBezTo>
                <a:cubicBezTo>
                  <a:pt x="182" y="273"/>
                  <a:pt x="130" y="385"/>
                  <a:pt x="90" y="479"/>
                </a:cubicBezTo>
                <a:cubicBezTo>
                  <a:pt x="50" y="573"/>
                  <a:pt x="12" y="651"/>
                  <a:pt x="6" y="760"/>
                </a:cubicBezTo>
                <a:cubicBezTo>
                  <a:pt x="0" y="869"/>
                  <a:pt x="7" y="1042"/>
                  <a:pt x="55" y="1132"/>
                </a:cubicBezTo>
                <a:cubicBezTo>
                  <a:pt x="103" y="1222"/>
                  <a:pt x="191" y="1232"/>
                  <a:pt x="294" y="1301"/>
                </a:cubicBezTo>
                <a:cubicBezTo>
                  <a:pt x="397" y="1370"/>
                  <a:pt x="536" y="1479"/>
                  <a:pt x="673" y="1546"/>
                </a:cubicBezTo>
                <a:cubicBezTo>
                  <a:pt x="810" y="1613"/>
                  <a:pt x="1018" y="1714"/>
                  <a:pt x="1116" y="1701"/>
                </a:cubicBezTo>
                <a:cubicBezTo>
                  <a:pt x="1214" y="1688"/>
                  <a:pt x="1310" y="1559"/>
                  <a:pt x="1263" y="1469"/>
                </a:cubicBezTo>
                <a:cubicBezTo>
                  <a:pt x="1216" y="1379"/>
                  <a:pt x="925" y="1270"/>
                  <a:pt x="835" y="1160"/>
                </a:cubicBezTo>
                <a:cubicBezTo>
                  <a:pt x="745" y="1050"/>
                  <a:pt x="723" y="940"/>
                  <a:pt x="722" y="809"/>
                </a:cubicBezTo>
                <a:cubicBezTo>
                  <a:pt x="721" y="678"/>
                  <a:pt x="871" y="504"/>
                  <a:pt x="828" y="373"/>
                </a:cubicBezTo>
                <a:cubicBezTo>
                  <a:pt x="785" y="242"/>
                  <a:pt x="567" y="58"/>
                  <a:pt x="470" y="29"/>
                </a:cubicBezTo>
                <a:close/>
              </a:path>
            </a:pathLst>
          </a:custGeom>
          <a:noFill/>
          <a:ln w="19050" cap="flat" cmpd="sng">
            <a:solidFill>
              <a:schemeClr val="tx1"/>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34" name="Text Box 25">
            <a:extLst>
              <a:ext uri="{FF2B5EF4-FFF2-40B4-BE49-F238E27FC236}">
                <a16:creationId xmlns:a16="http://schemas.microsoft.com/office/drawing/2014/main" id="{526A3D82-0DBB-D144-85E2-DF01CA84E5DC}"/>
              </a:ext>
            </a:extLst>
          </p:cNvPr>
          <p:cNvSpPr txBox="1">
            <a:spLocks noChangeArrowheads="1"/>
          </p:cNvSpPr>
          <p:nvPr/>
        </p:nvSpPr>
        <p:spPr bwMode="auto">
          <a:xfrm>
            <a:off x="4071141" y="4610138"/>
            <a:ext cx="691215" cy="300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350" dirty="0">
                <a:latin typeface="Avenir Book" panose="020B0503020203020204" pitchFamily="34" charset="-78"/>
                <a:cs typeface="Avenir Book" panose="020B0503020203020204" pitchFamily="34" charset="-78"/>
              </a:rPr>
              <a:t>A</a:t>
            </a:r>
            <a:r>
              <a:rPr lang="en-US" sz="1350" dirty="0" smtClean="0">
                <a:latin typeface="Avenir Book" panose="020B0503020203020204" pitchFamily="34" charset="-78"/>
                <a:cs typeface="Avenir Book" panose="020B0503020203020204" pitchFamily="34" charset="-78"/>
              </a:rPr>
              <a:t>rea </a:t>
            </a:r>
            <a:r>
              <a:rPr lang="en-US" sz="1350" dirty="0">
                <a:latin typeface="Avenir Book" panose="020B0503020203020204" pitchFamily="34" charset="-78"/>
                <a:cs typeface="Avenir Book" panose="020B0503020203020204" pitchFamily="34" charset="-78"/>
              </a:rPr>
              <a:t>1</a:t>
            </a:r>
          </a:p>
        </p:txBody>
      </p:sp>
      <p:sp>
        <p:nvSpPr>
          <p:cNvPr id="35" name="Text Box 26">
            <a:extLst>
              <a:ext uri="{FF2B5EF4-FFF2-40B4-BE49-F238E27FC236}">
                <a16:creationId xmlns:a16="http://schemas.microsoft.com/office/drawing/2014/main" id="{3CF37756-7ADA-B944-861F-B21214613BB2}"/>
              </a:ext>
            </a:extLst>
          </p:cNvPr>
          <p:cNvSpPr txBox="1">
            <a:spLocks noChangeArrowheads="1"/>
          </p:cNvSpPr>
          <p:nvPr/>
        </p:nvSpPr>
        <p:spPr bwMode="auto">
          <a:xfrm>
            <a:off x="6382961" y="4819301"/>
            <a:ext cx="691215" cy="300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350" dirty="0" smtClean="0">
                <a:latin typeface="Avenir Book" panose="020B0503020203020204" pitchFamily="34" charset="-78"/>
                <a:cs typeface="Avenir Book" panose="020B0503020203020204" pitchFamily="34" charset="-78"/>
              </a:rPr>
              <a:t>Area </a:t>
            </a:r>
            <a:r>
              <a:rPr lang="en-US" sz="1350" dirty="0">
                <a:latin typeface="Avenir Book" panose="020B0503020203020204" pitchFamily="34" charset="-78"/>
                <a:cs typeface="Avenir Book" panose="020B0503020203020204" pitchFamily="34" charset="-78"/>
              </a:rPr>
              <a:t>2</a:t>
            </a:r>
          </a:p>
        </p:txBody>
      </p:sp>
      <p:sp>
        <p:nvSpPr>
          <p:cNvPr id="36" name="Text Box 27">
            <a:extLst>
              <a:ext uri="{FF2B5EF4-FFF2-40B4-BE49-F238E27FC236}">
                <a16:creationId xmlns:a16="http://schemas.microsoft.com/office/drawing/2014/main" id="{7C3A4E73-AA92-8249-AB3B-6CC740F4F2BD}"/>
              </a:ext>
            </a:extLst>
          </p:cNvPr>
          <p:cNvSpPr txBox="1">
            <a:spLocks noChangeArrowheads="1"/>
          </p:cNvSpPr>
          <p:nvPr/>
        </p:nvSpPr>
        <p:spPr bwMode="auto">
          <a:xfrm>
            <a:off x="8382900" y="3918221"/>
            <a:ext cx="691215" cy="300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350" dirty="0">
                <a:latin typeface="Avenir Book" panose="020B0503020203020204" pitchFamily="34" charset="-78"/>
                <a:cs typeface="Avenir Book" panose="020B0503020203020204" pitchFamily="34" charset="-78"/>
              </a:rPr>
              <a:t>A</a:t>
            </a:r>
            <a:r>
              <a:rPr lang="en-US" sz="1350" dirty="0" smtClean="0">
                <a:latin typeface="Avenir Book" panose="020B0503020203020204" pitchFamily="34" charset="-78"/>
                <a:cs typeface="Avenir Book" panose="020B0503020203020204" pitchFamily="34" charset="-78"/>
              </a:rPr>
              <a:t>rea </a:t>
            </a:r>
            <a:r>
              <a:rPr lang="en-US" sz="1350" dirty="0">
                <a:latin typeface="Avenir Book" panose="020B0503020203020204" pitchFamily="34" charset="-78"/>
                <a:cs typeface="Avenir Book" panose="020B0503020203020204" pitchFamily="34" charset="-78"/>
              </a:rPr>
              <a:t>3</a:t>
            </a:r>
          </a:p>
        </p:txBody>
      </p:sp>
      <p:sp>
        <p:nvSpPr>
          <p:cNvPr id="37" name="Text Box 28">
            <a:extLst>
              <a:ext uri="{FF2B5EF4-FFF2-40B4-BE49-F238E27FC236}">
                <a16:creationId xmlns:a16="http://schemas.microsoft.com/office/drawing/2014/main" id="{18685611-08AA-4149-8349-26BBE7FDB575}"/>
              </a:ext>
            </a:extLst>
          </p:cNvPr>
          <p:cNvSpPr txBox="1">
            <a:spLocks noChangeArrowheads="1"/>
          </p:cNvSpPr>
          <p:nvPr/>
        </p:nvSpPr>
        <p:spPr bwMode="auto">
          <a:xfrm>
            <a:off x="6184380" y="2920085"/>
            <a:ext cx="1037463"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500" dirty="0">
                <a:latin typeface="Avenir Book" panose="020B0503020203020204" pitchFamily="34" charset="-78"/>
                <a:cs typeface="Avenir Book" panose="020B0503020203020204" pitchFamily="34" charset="-78"/>
              </a:rPr>
              <a:t>B</a:t>
            </a:r>
            <a:r>
              <a:rPr lang="en-US" sz="1500" dirty="0" smtClean="0">
                <a:latin typeface="Avenir Book" panose="020B0503020203020204" pitchFamily="34" charset="-78"/>
                <a:cs typeface="Avenir Book" panose="020B0503020203020204" pitchFamily="34" charset="-78"/>
              </a:rPr>
              <a:t>ackbone</a:t>
            </a:r>
            <a:endParaRPr lang="en-US" sz="1500" dirty="0">
              <a:latin typeface="Avenir Book" panose="020B0503020203020204" pitchFamily="34" charset="-78"/>
              <a:cs typeface="Avenir Book" panose="020B0503020203020204" pitchFamily="34" charset="-78"/>
            </a:endParaRPr>
          </a:p>
        </p:txBody>
      </p:sp>
      <p:sp>
        <p:nvSpPr>
          <p:cNvPr id="39" name="Text Box 30">
            <a:extLst>
              <a:ext uri="{FF2B5EF4-FFF2-40B4-BE49-F238E27FC236}">
                <a16:creationId xmlns:a16="http://schemas.microsoft.com/office/drawing/2014/main" id="{09113073-4CDB-9F4F-B46A-2F706311BD4D}"/>
              </a:ext>
            </a:extLst>
          </p:cNvPr>
          <p:cNvSpPr txBox="1">
            <a:spLocks noChangeArrowheads="1"/>
          </p:cNvSpPr>
          <p:nvPr/>
        </p:nvSpPr>
        <p:spPr bwMode="auto">
          <a:xfrm>
            <a:off x="7334038" y="4438042"/>
            <a:ext cx="766557" cy="4455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nSpc>
                <a:spcPct val="85000"/>
              </a:lnSpc>
            </a:pPr>
            <a:r>
              <a:rPr lang="en-US" sz="1350" dirty="0">
                <a:solidFill>
                  <a:srgbClr val="CC0000"/>
                </a:solidFill>
                <a:latin typeface="Avenir Book" panose="020B0503020203020204" pitchFamily="34" charset="-78"/>
                <a:cs typeface="Avenir Book" panose="020B0503020203020204" pitchFamily="34" charset="-78"/>
              </a:rPr>
              <a:t>I</a:t>
            </a:r>
            <a:r>
              <a:rPr lang="en-US" sz="1350" dirty="0" smtClean="0">
                <a:solidFill>
                  <a:srgbClr val="CC0000"/>
                </a:solidFill>
                <a:latin typeface="Avenir Book" panose="020B0503020203020204" pitchFamily="34" charset="-78"/>
                <a:cs typeface="Avenir Book" panose="020B0503020203020204" pitchFamily="34" charset="-78"/>
              </a:rPr>
              <a:t>nternal</a:t>
            </a:r>
            <a:endParaRPr lang="en-US" sz="1350" dirty="0">
              <a:solidFill>
                <a:srgbClr val="CC0000"/>
              </a:solidFill>
              <a:latin typeface="Avenir Book" panose="020B0503020203020204" pitchFamily="34" charset="-78"/>
              <a:cs typeface="Avenir Book" panose="020B0503020203020204" pitchFamily="34" charset="-78"/>
            </a:endParaRPr>
          </a:p>
          <a:p>
            <a:pPr>
              <a:lnSpc>
                <a:spcPct val="85000"/>
              </a:lnSpc>
            </a:pPr>
            <a:r>
              <a:rPr lang="en-US" sz="1350" dirty="0">
                <a:solidFill>
                  <a:srgbClr val="CC0000"/>
                </a:solidFill>
                <a:latin typeface="Avenir Book" panose="020B0503020203020204" pitchFamily="34" charset="-78"/>
                <a:cs typeface="Avenir Book" panose="020B0503020203020204" pitchFamily="34" charset="-78"/>
              </a:rPr>
              <a:t>routers</a:t>
            </a:r>
          </a:p>
        </p:txBody>
      </p:sp>
      <p:sp>
        <p:nvSpPr>
          <p:cNvPr id="40" name="Line 242">
            <a:extLst>
              <a:ext uri="{FF2B5EF4-FFF2-40B4-BE49-F238E27FC236}">
                <a16:creationId xmlns:a16="http://schemas.microsoft.com/office/drawing/2014/main" id="{E9DC385B-82C7-7542-81CE-F0D596EEB757}"/>
              </a:ext>
            </a:extLst>
          </p:cNvPr>
          <p:cNvSpPr>
            <a:spLocks noChangeShapeType="1"/>
          </p:cNvSpPr>
          <p:nvPr/>
        </p:nvSpPr>
        <p:spPr bwMode="auto">
          <a:xfrm flipV="1">
            <a:off x="7968089" y="4421274"/>
            <a:ext cx="318056" cy="111201"/>
          </a:xfrm>
          <a:prstGeom prst="line">
            <a:avLst/>
          </a:prstGeom>
          <a:noFill/>
          <a:ln w="9525">
            <a:solidFill>
              <a:srgbClr val="CC0000"/>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41" name="Line 243">
            <a:extLst>
              <a:ext uri="{FF2B5EF4-FFF2-40B4-BE49-F238E27FC236}">
                <a16:creationId xmlns:a16="http://schemas.microsoft.com/office/drawing/2014/main" id="{39812F8B-3200-3E4D-B3DD-82CDCC1756FD}"/>
              </a:ext>
            </a:extLst>
          </p:cNvPr>
          <p:cNvSpPr>
            <a:spLocks noChangeShapeType="1"/>
          </p:cNvSpPr>
          <p:nvPr/>
        </p:nvSpPr>
        <p:spPr bwMode="auto">
          <a:xfrm flipH="1" flipV="1">
            <a:off x="7068476" y="4351551"/>
            <a:ext cx="311880" cy="166802"/>
          </a:xfrm>
          <a:prstGeom prst="line">
            <a:avLst/>
          </a:prstGeom>
          <a:noFill/>
          <a:ln w="9525">
            <a:solidFill>
              <a:srgbClr val="CC0000"/>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42" name="Line 244">
            <a:extLst>
              <a:ext uri="{FF2B5EF4-FFF2-40B4-BE49-F238E27FC236}">
                <a16:creationId xmlns:a16="http://schemas.microsoft.com/office/drawing/2014/main" id="{6B25EAA5-6390-E643-AD0D-056F1A252A33}"/>
              </a:ext>
            </a:extLst>
          </p:cNvPr>
          <p:cNvSpPr>
            <a:spLocks noChangeShapeType="1"/>
          </p:cNvSpPr>
          <p:nvPr/>
        </p:nvSpPr>
        <p:spPr bwMode="auto">
          <a:xfrm flipV="1">
            <a:off x="6616612" y="2467420"/>
            <a:ext cx="0" cy="20552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1350" dirty="0">
              <a:latin typeface="Avenir Book" panose="020B0503020203020204" pitchFamily="34" charset="-78"/>
              <a:cs typeface="Avenir Book" panose="020B0503020203020204" pitchFamily="34" charset="-78"/>
            </a:endParaRPr>
          </a:p>
        </p:txBody>
      </p:sp>
      <p:grpSp>
        <p:nvGrpSpPr>
          <p:cNvPr id="182" name="Group 181">
            <a:extLst>
              <a:ext uri="{FF2B5EF4-FFF2-40B4-BE49-F238E27FC236}">
                <a16:creationId xmlns:a16="http://schemas.microsoft.com/office/drawing/2014/main" id="{847A93B5-CC69-A44B-AAAE-12AD6D23A7A9}"/>
              </a:ext>
            </a:extLst>
          </p:cNvPr>
          <p:cNvGrpSpPr/>
          <p:nvPr/>
        </p:nvGrpSpPr>
        <p:grpSpPr>
          <a:xfrm>
            <a:off x="6282496" y="4399653"/>
            <a:ext cx="448448" cy="225613"/>
            <a:chOff x="7493876" y="2774731"/>
            <a:chExt cx="1481958" cy="894622"/>
          </a:xfrm>
        </p:grpSpPr>
        <p:sp>
          <p:nvSpPr>
            <p:cNvPr id="183" name="Freeform 182">
              <a:extLst>
                <a:ext uri="{FF2B5EF4-FFF2-40B4-BE49-F238E27FC236}">
                  <a16:creationId xmlns:a16="http://schemas.microsoft.com/office/drawing/2014/main" id="{7FA838DF-A766-7A4B-940A-1681DF70B2A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84" name="Oval 183">
              <a:extLst>
                <a:ext uri="{FF2B5EF4-FFF2-40B4-BE49-F238E27FC236}">
                  <a16:creationId xmlns:a16="http://schemas.microsoft.com/office/drawing/2014/main" id="{17118679-0E33-704D-880E-4ED3E57EA85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85" name="Group 184">
              <a:extLst>
                <a:ext uri="{FF2B5EF4-FFF2-40B4-BE49-F238E27FC236}">
                  <a16:creationId xmlns:a16="http://schemas.microsoft.com/office/drawing/2014/main" id="{645DB019-F2E3-E84C-B22B-C6882C5E892C}"/>
                </a:ext>
              </a:extLst>
            </p:cNvPr>
            <p:cNvGrpSpPr/>
            <p:nvPr/>
          </p:nvGrpSpPr>
          <p:grpSpPr>
            <a:xfrm>
              <a:off x="7713663" y="2848339"/>
              <a:ext cx="1042107" cy="425543"/>
              <a:chOff x="7786941" y="2884917"/>
              <a:chExt cx="897649" cy="353919"/>
            </a:xfrm>
          </p:grpSpPr>
          <p:sp>
            <p:nvSpPr>
              <p:cNvPr id="186" name="Freeform 185">
                <a:extLst>
                  <a:ext uri="{FF2B5EF4-FFF2-40B4-BE49-F238E27FC236}">
                    <a16:creationId xmlns:a16="http://schemas.microsoft.com/office/drawing/2014/main" id="{9F56C0EB-9618-5B47-8A4D-9F65F49BC7B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87" name="Freeform 186">
                <a:extLst>
                  <a:ext uri="{FF2B5EF4-FFF2-40B4-BE49-F238E27FC236}">
                    <a16:creationId xmlns:a16="http://schemas.microsoft.com/office/drawing/2014/main" id="{31C1F5AB-80D4-0A49-958A-7FFD82B6DC5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88" name="Freeform 187">
                <a:extLst>
                  <a:ext uri="{FF2B5EF4-FFF2-40B4-BE49-F238E27FC236}">
                    <a16:creationId xmlns:a16="http://schemas.microsoft.com/office/drawing/2014/main" id="{35442207-78FF-FC47-A3B8-E449CBF502A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89" name="Freeform 188">
                <a:extLst>
                  <a:ext uri="{FF2B5EF4-FFF2-40B4-BE49-F238E27FC236}">
                    <a16:creationId xmlns:a16="http://schemas.microsoft.com/office/drawing/2014/main" id="{6C1116D5-AC90-8649-9151-ECC3A4A0C55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190" name="Group 189">
            <a:extLst>
              <a:ext uri="{FF2B5EF4-FFF2-40B4-BE49-F238E27FC236}">
                <a16:creationId xmlns:a16="http://schemas.microsoft.com/office/drawing/2014/main" id="{6969455D-0A8F-DA45-B963-565AF8A60F19}"/>
              </a:ext>
            </a:extLst>
          </p:cNvPr>
          <p:cNvGrpSpPr/>
          <p:nvPr/>
        </p:nvGrpSpPr>
        <p:grpSpPr>
          <a:xfrm>
            <a:off x="6675402" y="4143498"/>
            <a:ext cx="448448" cy="225613"/>
            <a:chOff x="7493876" y="2774731"/>
            <a:chExt cx="1481958" cy="894622"/>
          </a:xfrm>
        </p:grpSpPr>
        <p:sp>
          <p:nvSpPr>
            <p:cNvPr id="191" name="Freeform 190">
              <a:extLst>
                <a:ext uri="{FF2B5EF4-FFF2-40B4-BE49-F238E27FC236}">
                  <a16:creationId xmlns:a16="http://schemas.microsoft.com/office/drawing/2014/main" id="{05B52AC7-D890-784D-B25C-7C5030C33B6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92" name="Oval 191">
              <a:extLst>
                <a:ext uri="{FF2B5EF4-FFF2-40B4-BE49-F238E27FC236}">
                  <a16:creationId xmlns:a16="http://schemas.microsoft.com/office/drawing/2014/main" id="{3F378D3C-F57A-C34A-9257-D8FEF3C8BCF0}"/>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93" name="Group 192">
              <a:extLst>
                <a:ext uri="{FF2B5EF4-FFF2-40B4-BE49-F238E27FC236}">
                  <a16:creationId xmlns:a16="http://schemas.microsoft.com/office/drawing/2014/main" id="{6231F777-5C3E-A640-A74D-A9B71902E213}"/>
                </a:ext>
              </a:extLst>
            </p:cNvPr>
            <p:cNvGrpSpPr/>
            <p:nvPr/>
          </p:nvGrpSpPr>
          <p:grpSpPr>
            <a:xfrm>
              <a:off x="7713663" y="2848339"/>
              <a:ext cx="1042107" cy="425543"/>
              <a:chOff x="7786941" y="2884917"/>
              <a:chExt cx="897649" cy="353919"/>
            </a:xfrm>
          </p:grpSpPr>
          <p:sp>
            <p:nvSpPr>
              <p:cNvPr id="194" name="Freeform 193">
                <a:extLst>
                  <a:ext uri="{FF2B5EF4-FFF2-40B4-BE49-F238E27FC236}">
                    <a16:creationId xmlns:a16="http://schemas.microsoft.com/office/drawing/2014/main" id="{ED142EC2-939E-114C-876E-159EC9469B3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95" name="Freeform 194">
                <a:extLst>
                  <a:ext uri="{FF2B5EF4-FFF2-40B4-BE49-F238E27FC236}">
                    <a16:creationId xmlns:a16="http://schemas.microsoft.com/office/drawing/2014/main" id="{BC0F0EDE-B388-4A4B-AEBB-F6D810C1915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96" name="Freeform 195">
                <a:extLst>
                  <a:ext uri="{FF2B5EF4-FFF2-40B4-BE49-F238E27FC236}">
                    <a16:creationId xmlns:a16="http://schemas.microsoft.com/office/drawing/2014/main" id="{1DFBE4AB-FAE8-1843-89D7-243CBFAE488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97" name="Freeform 196">
                <a:extLst>
                  <a:ext uri="{FF2B5EF4-FFF2-40B4-BE49-F238E27FC236}">
                    <a16:creationId xmlns:a16="http://schemas.microsoft.com/office/drawing/2014/main" id="{2557898F-E294-1740-A718-62C9E0F6C2B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198" name="Group 197">
            <a:extLst>
              <a:ext uri="{FF2B5EF4-FFF2-40B4-BE49-F238E27FC236}">
                <a16:creationId xmlns:a16="http://schemas.microsoft.com/office/drawing/2014/main" id="{2D11E707-25E9-9745-8575-491A509FEEBB}"/>
              </a:ext>
            </a:extLst>
          </p:cNvPr>
          <p:cNvGrpSpPr/>
          <p:nvPr/>
        </p:nvGrpSpPr>
        <p:grpSpPr>
          <a:xfrm>
            <a:off x="6446802" y="3474027"/>
            <a:ext cx="448448" cy="225613"/>
            <a:chOff x="7493876" y="2774731"/>
            <a:chExt cx="1481958" cy="894622"/>
          </a:xfrm>
        </p:grpSpPr>
        <p:sp>
          <p:nvSpPr>
            <p:cNvPr id="199" name="Freeform 198">
              <a:extLst>
                <a:ext uri="{FF2B5EF4-FFF2-40B4-BE49-F238E27FC236}">
                  <a16:creationId xmlns:a16="http://schemas.microsoft.com/office/drawing/2014/main" id="{0F55084D-94DF-A44D-8E5C-85021146F62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00" name="Oval 199">
              <a:extLst>
                <a:ext uri="{FF2B5EF4-FFF2-40B4-BE49-F238E27FC236}">
                  <a16:creationId xmlns:a16="http://schemas.microsoft.com/office/drawing/2014/main" id="{D89BE0A8-68F1-404D-8200-B7F1DE0936D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01" name="Group 200">
              <a:extLst>
                <a:ext uri="{FF2B5EF4-FFF2-40B4-BE49-F238E27FC236}">
                  <a16:creationId xmlns:a16="http://schemas.microsoft.com/office/drawing/2014/main" id="{F6342D1C-A14C-6343-9A8A-CA7674BBD5E0}"/>
                </a:ext>
              </a:extLst>
            </p:cNvPr>
            <p:cNvGrpSpPr/>
            <p:nvPr/>
          </p:nvGrpSpPr>
          <p:grpSpPr>
            <a:xfrm>
              <a:off x="7713663" y="2848339"/>
              <a:ext cx="1042107" cy="425543"/>
              <a:chOff x="7786941" y="2884917"/>
              <a:chExt cx="897649" cy="353919"/>
            </a:xfrm>
          </p:grpSpPr>
          <p:sp>
            <p:nvSpPr>
              <p:cNvPr id="202" name="Freeform 201">
                <a:extLst>
                  <a:ext uri="{FF2B5EF4-FFF2-40B4-BE49-F238E27FC236}">
                    <a16:creationId xmlns:a16="http://schemas.microsoft.com/office/drawing/2014/main" id="{017F8A00-C73A-B14B-8608-4D421F94049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03" name="Freeform 202">
                <a:extLst>
                  <a:ext uri="{FF2B5EF4-FFF2-40B4-BE49-F238E27FC236}">
                    <a16:creationId xmlns:a16="http://schemas.microsoft.com/office/drawing/2014/main" id="{3F8DE43A-5C11-D448-A049-22A8453E9B5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04" name="Freeform 203">
                <a:extLst>
                  <a:ext uri="{FF2B5EF4-FFF2-40B4-BE49-F238E27FC236}">
                    <a16:creationId xmlns:a16="http://schemas.microsoft.com/office/drawing/2014/main" id="{CFBE32ED-7363-B84F-AC1C-7E4EB05AADC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05" name="Freeform 204">
                <a:extLst>
                  <a:ext uri="{FF2B5EF4-FFF2-40B4-BE49-F238E27FC236}">
                    <a16:creationId xmlns:a16="http://schemas.microsoft.com/office/drawing/2014/main" id="{426DAC70-67E6-FB49-A015-6D136FFF312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06" name="Group 205">
            <a:extLst>
              <a:ext uri="{FF2B5EF4-FFF2-40B4-BE49-F238E27FC236}">
                <a16:creationId xmlns:a16="http://schemas.microsoft.com/office/drawing/2014/main" id="{F3A25F11-F47F-A942-9431-C20F0D21A1F3}"/>
              </a:ext>
            </a:extLst>
          </p:cNvPr>
          <p:cNvGrpSpPr/>
          <p:nvPr/>
        </p:nvGrpSpPr>
        <p:grpSpPr>
          <a:xfrm>
            <a:off x="6132477" y="3946536"/>
            <a:ext cx="448448" cy="225613"/>
            <a:chOff x="7493876" y="2774731"/>
            <a:chExt cx="1481958" cy="894622"/>
          </a:xfrm>
        </p:grpSpPr>
        <p:sp>
          <p:nvSpPr>
            <p:cNvPr id="207" name="Freeform 206">
              <a:extLst>
                <a:ext uri="{FF2B5EF4-FFF2-40B4-BE49-F238E27FC236}">
                  <a16:creationId xmlns:a16="http://schemas.microsoft.com/office/drawing/2014/main" id="{C09A0408-494C-8446-B393-30246764EEF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08" name="Oval 207">
              <a:extLst>
                <a:ext uri="{FF2B5EF4-FFF2-40B4-BE49-F238E27FC236}">
                  <a16:creationId xmlns:a16="http://schemas.microsoft.com/office/drawing/2014/main" id="{92B7F850-9A71-3A44-A332-AF1D98AD9D7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09" name="Group 208">
              <a:extLst>
                <a:ext uri="{FF2B5EF4-FFF2-40B4-BE49-F238E27FC236}">
                  <a16:creationId xmlns:a16="http://schemas.microsoft.com/office/drawing/2014/main" id="{422CD97B-C3CF-7847-A4D7-91E94BA9188C}"/>
                </a:ext>
              </a:extLst>
            </p:cNvPr>
            <p:cNvGrpSpPr/>
            <p:nvPr/>
          </p:nvGrpSpPr>
          <p:grpSpPr>
            <a:xfrm>
              <a:off x="7713663" y="2848339"/>
              <a:ext cx="1042107" cy="425543"/>
              <a:chOff x="7786941" y="2884917"/>
              <a:chExt cx="897649" cy="353919"/>
            </a:xfrm>
          </p:grpSpPr>
          <p:sp>
            <p:nvSpPr>
              <p:cNvPr id="210" name="Freeform 209">
                <a:extLst>
                  <a:ext uri="{FF2B5EF4-FFF2-40B4-BE49-F238E27FC236}">
                    <a16:creationId xmlns:a16="http://schemas.microsoft.com/office/drawing/2014/main" id="{8C981413-B37B-1041-9670-35E3074C57D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11" name="Freeform 210">
                <a:extLst>
                  <a:ext uri="{FF2B5EF4-FFF2-40B4-BE49-F238E27FC236}">
                    <a16:creationId xmlns:a16="http://schemas.microsoft.com/office/drawing/2014/main" id="{F80DEEC3-FAD0-3A49-BC1F-7B3C2C8C36F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12" name="Freeform 211">
                <a:extLst>
                  <a:ext uri="{FF2B5EF4-FFF2-40B4-BE49-F238E27FC236}">
                    <a16:creationId xmlns:a16="http://schemas.microsoft.com/office/drawing/2014/main" id="{9BB889A6-E209-294F-8881-996DE390A61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13" name="Freeform 212">
                <a:extLst>
                  <a:ext uri="{FF2B5EF4-FFF2-40B4-BE49-F238E27FC236}">
                    <a16:creationId xmlns:a16="http://schemas.microsoft.com/office/drawing/2014/main" id="{97A20919-88C8-C142-8D9E-500AC30AF7D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14" name="Group 213">
            <a:extLst>
              <a:ext uri="{FF2B5EF4-FFF2-40B4-BE49-F238E27FC236}">
                <a16:creationId xmlns:a16="http://schemas.microsoft.com/office/drawing/2014/main" id="{8DB787CA-EFE3-1E4A-8623-D87E7C0D8701}"/>
              </a:ext>
            </a:extLst>
          </p:cNvPr>
          <p:cNvGrpSpPr/>
          <p:nvPr/>
        </p:nvGrpSpPr>
        <p:grpSpPr>
          <a:xfrm>
            <a:off x="4954779" y="3298495"/>
            <a:ext cx="448448" cy="225613"/>
            <a:chOff x="7493876" y="2774731"/>
            <a:chExt cx="1481958" cy="894622"/>
          </a:xfrm>
        </p:grpSpPr>
        <p:sp>
          <p:nvSpPr>
            <p:cNvPr id="215" name="Freeform 214">
              <a:extLst>
                <a:ext uri="{FF2B5EF4-FFF2-40B4-BE49-F238E27FC236}">
                  <a16:creationId xmlns:a16="http://schemas.microsoft.com/office/drawing/2014/main" id="{C98FDB2D-7F3C-694D-8659-CF844F941C9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16" name="Oval 215">
              <a:extLst>
                <a:ext uri="{FF2B5EF4-FFF2-40B4-BE49-F238E27FC236}">
                  <a16:creationId xmlns:a16="http://schemas.microsoft.com/office/drawing/2014/main" id="{5F75FAA9-D7C5-5143-AF8E-664E7ABAE5B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17" name="Group 216">
              <a:extLst>
                <a:ext uri="{FF2B5EF4-FFF2-40B4-BE49-F238E27FC236}">
                  <a16:creationId xmlns:a16="http://schemas.microsoft.com/office/drawing/2014/main" id="{A8BE2EB5-8A55-854C-BF55-FFD7D8E6AEF7}"/>
                </a:ext>
              </a:extLst>
            </p:cNvPr>
            <p:cNvGrpSpPr/>
            <p:nvPr/>
          </p:nvGrpSpPr>
          <p:grpSpPr>
            <a:xfrm>
              <a:off x="7713663" y="2848339"/>
              <a:ext cx="1042107" cy="425543"/>
              <a:chOff x="7786941" y="2884917"/>
              <a:chExt cx="897649" cy="353919"/>
            </a:xfrm>
          </p:grpSpPr>
          <p:sp>
            <p:nvSpPr>
              <p:cNvPr id="218" name="Freeform 217">
                <a:extLst>
                  <a:ext uri="{FF2B5EF4-FFF2-40B4-BE49-F238E27FC236}">
                    <a16:creationId xmlns:a16="http://schemas.microsoft.com/office/drawing/2014/main" id="{E4529D89-2565-3D40-8B61-F6096AADB81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19" name="Freeform 218">
                <a:extLst>
                  <a:ext uri="{FF2B5EF4-FFF2-40B4-BE49-F238E27FC236}">
                    <a16:creationId xmlns:a16="http://schemas.microsoft.com/office/drawing/2014/main" id="{5002E65D-AE62-D94B-BCA3-C9C62E38A4B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20" name="Freeform 219">
                <a:extLst>
                  <a:ext uri="{FF2B5EF4-FFF2-40B4-BE49-F238E27FC236}">
                    <a16:creationId xmlns:a16="http://schemas.microsoft.com/office/drawing/2014/main" id="{1F5F063B-6FE3-5A4A-9A44-5F93417861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21" name="Freeform 220">
                <a:extLst>
                  <a:ext uri="{FF2B5EF4-FFF2-40B4-BE49-F238E27FC236}">
                    <a16:creationId xmlns:a16="http://schemas.microsoft.com/office/drawing/2014/main" id="{6DFCD493-03BD-D848-8CB9-82A0471A85F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22" name="Group 221">
            <a:extLst>
              <a:ext uri="{FF2B5EF4-FFF2-40B4-BE49-F238E27FC236}">
                <a16:creationId xmlns:a16="http://schemas.microsoft.com/office/drawing/2014/main" id="{3669541C-95D1-F948-90C1-71A83E6C546F}"/>
              </a:ext>
            </a:extLst>
          </p:cNvPr>
          <p:cNvGrpSpPr/>
          <p:nvPr/>
        </p:nvGrpSpPr>
        <p:grpSpPr>
          <a:xfrm>
            <a:off x="4646578" y="3740387"/>
            <a:ext cx="448448" cy="225613"/>
            <a:chOff x="7493876" y="2774731"/>
            <a:chExt cx="1481958" cy="894622"/>
          </a:xfrm>
        </p:grpSpPr>
        <p:sp>
          <p:nvSpPr>
            <p:cNvPr id="224" name="Freeform 223">
              <a:extLst>
                <a:ext uri="{FF2B5EF4-FFF2-40B4-BE49-F238E27FC236}">
                  <a16:creationId xmlns:a16="http://schemas.microsoft.com/office/drawing/2014/main" id="{EB31C428-1605-024C-8656-2F756256A3F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25" name="Oval 224">
              <a:extLst>
                <a:ext uri="{FF2B5EF4-FFF2-40B4-BE49-F238E27FC236}">
                  <a16:creationId xmlns:a16="http://schemas.microsoft.com/office/drawing/2014/main" id="{0D267331-9C85-A148-B3ED-27F2FD2B551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26" name="Group 225">
              <a:extLst>
                <a:ext uri="{FF2B5EF4-FFF2-40B4-BE49-F238E27FC236}">
                  <a16:creationId xmlns:a16="http://schemas.microsoft.com/office/drawing/2014/main" id="{DB154C3D-8071-E04F-AA63-F3EAB7190C57}"/>
                </a:ext>
              </a:extLst>
            </p:cNvPr>
            <p:cNvGrpSpPr/>
            <p:nvPr/>
          </p:nvGrpSpPr>
          <p:grpSpPr>
            <a:xfrm>
              <a:off x="7713663" y="2848339"/>
              <a:ext cx="1042107" cy="425543"/>
              <a:chOff x="7786941" y="2884917"/>
              <a:chExt cx="897649" cy="353919"/>
            </a:xfrm>
          </p:grpSpPr>
          <p:sp>
            <p:nvSpPr>
              <p:cNvPr id="227" name="Freeform 226">
                <a:extLst>
                  <a:ext uri="{FF2B5EF4-FFF2-40B4-BE49-F238E27FC236}">
                    <a16:creationId xmlns:a16="http://schemas.microsoft.com/office/drawing/2014/main" id="{363C14AD-21B3-1B43-B488-0F07BD6E372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28" name="Freeform 227">
                <a:extLst>
                  <a:ext uri="{FF2B5EF4-FFF2-40B4-BE49-F238E27FC236}">
                    <a16:creationId xmlns:a16="http://schemas.microsoft.com/office/drawing/2014/main" id="{F691FFC6-43A3-E149-A5DA-A17631DE990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29" name="Freeform 228">
                <a:extLst>
                  <a:ext uri="{FF2B5EF4-FFF2-40B4-BE49-F238E27FC236}">
                    <a16:creationId xmlns:a16="http://schemas.microsoft.com/office/drawing/2014/main" id="{B8245EBE-5E0B-3B4D-8F7D-4D4596F37F0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30" name="Freeform 229">
                <a:extLst>
                  <a:ext uri="{FF2B5EF4-FFF2-40B4-BE49-F238E27FC236}">
                    <a16:creationId xmlns:a16="http://schemas.microsoft.com/office/drawing/2014/main" id="{68FDE5D8-DC27-2D4B-A814-7493B223CEA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31" name="Group 230">
            <a:extLst>
              <a:ext uri="{FF2B5EF4-FFF2-40B4-BE49-F238E27FC236}">
                <a16:creationId xmlns:a16="http://schemas.microsoft.com/office/drawing/2014/main" id="{68C943B5-0D7A-0449-AC11-A889B8B7C9C6}"/>
              </a:ext>
            </a:extLst>
          </p:cNvPr>
          <p:cNvGrpSpPr/>
          <p:nvPr/>
        </p:nvGrpSpPr>
        <p:grpSpPr>
          <a:xfrm>
            <a:off x="4240406" y="4136355"/>
            <a:ext cx="448448" cy="225613"/>
            <a:chOff x="7493876" y="2774731"/>
            <a:chExt cx="1481958" cy="894622"/>
          </a:xfrm>
        </p:grpSpPr>
        <p:sp>
          <p:nvSpPr>
            <p:cNvPr id="232" name="Freeform 231">
              <a:extLst>
                <a:ext uri="{FF2B5EF4-FFF2-40B4-BE49-F238E27FC236}">
                  <a16:creationId xmlns:a16="http://schemas.microsoft.com/office/drawing/2014/main" id="{F5030295-77A5-9C4B-925C-3C07EF07CD3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33" name="Oval 232">
              <a:extLst>
                <a:ext uri="{FF2B5EF4-FFF2-40B4-BE49-F238E27FC236}">
                  <a16:creationId xmlns:a16="http://schemas.microsoft.com/office/drawing/2014/main" id="{5DDCBAE4-124C-6A45-990E-CEC4FA267FF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34" name="Group 233">
              <a:extLst>
                <a:ext uri="{FF2B5EF4-FFF2-40B4-BE49-F238E27FC236}">
                  <a16:creationId xmlns:a16="http://schemas.microsoft.com/office/drawing/2014/main" id="{754ABC6B-9687-0447-9E4C-CAD63A9F70BE}"/>
                </a:ext>
              </a:extLst>
            </p:cNvPr>
            <p:cNvGrpSpPr/>
            <p:nvPr/>
          </p:nvGrpSpPr>
          <p:grpSpPr>
            <a:xfrm>
              <a:off x="7713663" y="2848339"/>
              <a:ext cx="1042107" cy="425543"/>
              <a:chOff x="7786941" y="2884917"/>
              <a:chExt cx="897649" cy="353919"/>
            </a:xfrm>
          </p:grpSpPr>
          <p:sp>
            <p:nvSpPr>
              <p:cNvPr id="235" name="Freeform 234">
                <a:extLst>
                  <a:ext uri="{FF2B5EF4-FFF2-40B4-BE49-F238E27FC236}">
                    <a16:creationId xmlns:a16="http://schemas.microsoft.com/office/drawing/2014/main" id="{BEDDFA38-69F2-EF41-A4A6-9739BF4E225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36" name="Freeform 235">
                <a:extLst>
                  <a:ext uri="{FF2B5EF4-FFF2-40B4-BE49-F238E27FC236}">
                    <a16:creationId xmlns:a16="http://schemas.microsoft.com/office/drawing/2014/main" id="{0EB7BC91-C6BF-A148-993B-85E25B80F25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37" name="Freeform 236">
                <a:extLst>
                  <a:ext uri="{FF2B5EF4-FFF2-40B4-BE49-F238E27FC236}">
                    <a16:creationId xmlns:a16="http://schemas.microsoft.com/office/drawing/2014/main" id="{AB4CDD83-5A3F-A242-81AD-04EE0FBEB74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38" name="Freeform 237">
                <a:extLst>
                  <a:ext uri="{FF2B5EF4-FFF2-40B4-BE49-F238E27FC236}">
                    <a16:creationId xmlns:a16="http://schemas.microsoft.com/office/drawing/2014/main" id="{BE5EA901-1943-8143-8F04-2CE868EC6BF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39" name="Group 238">
            <a:extLst>
              <a:ext uri="{FF2B5EF4-FFF2-40B4-BE49-F238E27FC236}">
                <a16:creationId xmlns:a16="http://schemas.microsoft.com/office/drawing/2014/main" id="{ADA221F9-D2AA-9C44-BC9C-EFD2DA589F74}"/>
              </a:ext>
            </a:extLst>
          </p:cNvPr>
          <p:cNvGrpSpPr/>
          <p:nvPr/>
        </p:nvGrpSpPr>
        <p:grpSpPr>
          <a:xfrm>
            <a:off x="4761901" y="4370057"/>
            <a:ext cx="448448" cy="225613"/>
            <a:chOff x="7493876" y="2774731"/>
            <a:chExt cx="1481958" cy="894622"/>
          </a:xfrm>
        </p:grpSpPr>
        <p:sp>
          <p:nvSpPr>
            <p:cNvPr id="240" name="Freeform 239">
              <a:extLst>
                <a:ext uri="{FF2B5EF4-FFF2-40B4-BE49-F238E27FC236}">
                  <a16:creationId xmlns:a16="http://schemas.microsoft.com/office/drawing/2014/main" id="{BF65ACEF-5114-2B4C-8601-4EDE37D6955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41" name="Oval 240">
              <a:extLst>
                <a:ext uri="{FF2B5EF4-FFF2-40B4-BE49-F238E27FC236}">
                  <a16:creationId xmlns:a16="http://schemas.microsoft.com/office/drawing/2014/main" id="{9BCC819C-4AB5-E340-A1FB-C4AF8FF6FD1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42" name="Group 241">
              <a:extLst>
                <a:ext uri="{FF2B5EF4-FFF2-40B4-BE49-F238E27FC236}">
                  <a16:creationId xmlns:a16="http://schemas.microsoft.com/office/drawing/2014/main" id="{FD4B6E71-D10D-584F-BC89-FD26A7DDE6A1}"/>
                </a:ext>
              </a:extLst>
            </p:cNvPr>
            <p:cNvGrpSpPr/>
            <p:nvPr/>
          </p:nvGrpSpPr>
          <p:grpSpPr>
            <a:xfrm>
              <a:off x="7713663" y="2848339"/>
              <a:ext cx="1042107" cy="425543"/>
              <a:chOff x="7786941" y="2884917"/>
              <a:chExt cx="897649" cy="353919"/>
            </a:xfrm>
          </p:grpSpPr>
          <p:sp>
            <p:nvSpPr>
              <p:cNvPr id="243" name="Freeform 242">
                <a:extLst>
                  <a:ext uri="{FF2B5EF4-FFF2-40B4-BE49-F238E27FC236}">
                    <a16:creationId xmlns:a16="http://schemas.microsoft.com/office/drawing/2014/main" id="{904BE1FE-1665-0E4D-B691-F81DEC4F338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44" name="Freeform 243">
                <a:extLst>
                  <a:ext uri="{FF2B5EF4-FFF2-40B4-BE49-F238E27FC236}">
                    <a16:creationId xmlns:a16="http://schemas.microsoft.com/office/drawing/2014/main" id="{846F406D-F156-C847-829D-B663A5A6AC1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45" name="Freeform 244">
                <a:extLst>
                  <a:ext uri="{FF2B5EF4-FFF2-40B4-BE49-F238E27FC236}">
                    <a16:creationId xmlns:a16="http://schemas.microsoft.com/office/drawing/2014/main" id="{D297E371-6C54-6640-A5B8-F182E0904FE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46" name="Freeform 245">
                <a:extLst>
                  <a:ext uri="{FF2B5EF4-FFF2-40B4-BE49-F238E27FC236}">
                    <a16:creationId xmlns:a16="http://schemas.microsoft.com/office/drawing/2014/main" id="{78031347-90B6-4648-8A83-03945F426C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47" name="Group 246">
            <a:extLst>
              <a:ext uri="{FF2B5EF4-FFF2-40B4-BE49-F238E27FC236}">
                <a16:creationId xmlns:a16="http://schemas.microsoft.com/office/drawing/2014/main" id="{CA07CCF0-010E-304A-ABA4-C6095E52882F}"/>
              </a:ext>
            </a:extLst>
          </p:cNvPr>
          <p:cNvGrpSpPr/>
          <p:nvPr/>
        </p:nvGrpSpPr>
        <p:grpSpPr>
          <a:xfrm>
            <a:off x="4968051" y="4025115"/>
            <a:ext cx="448448" cy="225613"/>
            <a:chOff x="7493876" y="2774731"/>
            <a:chExt cx="1481958" cy="894622"/>
          </a:xfrm>
        </p:grpSpPr>
        <p:sp>
          <p:nvSpPr>
            <p:cNvPr id="248" name="Freeform 247">
              <a:extLst>
                <a:ext uri="{FF2B5EF4-FFF2-40B4-BE49-F238E27FC236}">
                  <a16:creationId xmlns:a16="http://schemas.microsoft.com/office/drawing/2014/main" id="{5611B7D6-8DBA-6D40-813F-1A4208B1897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49" name="Oval 248">
              <a:extLst>
                <a:ext uri="{FF2B5EF4-FFF2-40B4-BE49-F238E27FC236}">
                  <a16:creationId xmlns:a16="http://schemas.microsoft.com/office/drawing/2014/main" id="{8ED12AAB-F708-DA46-B341-2CA7BA9E731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50" name="Group 249">
              <a:extLst>
                <a:ext uri="{FF2B5EF4-FFF2-40B4-BE49-F238E27FC236}">
                  <a16:creationId xmlns:a16="http://schemas.microsoft.com/office/drawing/2014/main" id="{6C92A81B-FE1E-5B4B-A0DA-D848DB290481}"/>
                </a:ext>
              </a:extLst>
            </p:cNvPr>
            <p:cNvGrpSpPr/>
            <p:nvPr/>
          </p:nvGrpSpPr>
          <p:grpSpPr>
            <a:xfrm>
              <a:off x="7713663" y="2848339"/>
              <a:ext cx="1042107" cy="425543"/>
              <a:chOff x="7786941" y="2884917"/>
              <a:chExt cx="897649" cy="353919"/>
            </a:xfrm>
          </p:grpSpPr>
          <p:sp>
            <p:nvSpPr>
              <p:cNvPr id="251" name="Freeform 250">
                <a:extLst>
                  <a:ext uri="{FF2B5EF4-FFF2-40B4-BE49-F238E27FC236}">
                    <a16:creationId xmlns:a16="http://schemas.microsoft.com/office/drawing/2014/main" id="{E7301B43-9484-B64C-9B25-1BFE309C161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52" name="Freeform 251">
                <a:extLst>
                  <a:ext uri="{FF2B5EF4-FFF2-40B4-BE49-F238E27FC236}">
                    <a16:creationId xmlns:a16="http://schemas.microsoft.com/office/drawing/2014/main" id="{623AE313-E35F-4042-B607-A4BCC83ABB0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53" name="Freeform 252">
                <a:extLst>
                  <a:ext uri="{FF2B5EF4-FFF2-40B4-BE49-F238E27FC236}">
                    <a16:creationId xmlns:a16="http://schemas.microsoft.com/office/drawing/2014/main" id="{4E26D6D3-6A91-564D-A39A-14087D67F31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54" name="Freeform 253">
                <a:extLst>
                  <a:ext uri="{FF2B5EF4-FFF2-40B4-BE49-F238E27FC236}">
                    <a16:creationId xmlns:a16="http://schemas.microsoft.com/office/drawing/2014/main" id="{3CC1AE36-A678-4F4A-8B94-9B7595B6B2C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55" name="Group 254">
            <a:extLst>
              <a:ext uri="{FF2B5EF4-FFF2-40B4-BE49-F238E27FC236}">
                <a16:creationId xmlns:a16="http://schemas.microsoft.com/office/drawing/2014/main" id="{ECE9F268-36B4-7047-8169-A93E9C8A6FF0}"/>
              </a:ext>
            </a:extLst>
          </p:cNvPr>
          <p:cNvGrpSpPr/>
          <p:nvPr/>
        </p:nvGrpSpPr>
        <p:grpSpPr>
          <a:xfrm>
            <a:off x="7874532" y="3343399"/>
            <a:ext cx="448448" cy="225613"/>
            <a:chOff x="7493876" y="2774731"/>
            <a:chExt cx="1481958" cy="894622"/>
          </a:xfrm>
        </p:grpSpPr>
        <p:sp>
          <p:nvSpPr>
            <p:cNvPr id="256" name="Freeform 255">
              <a:extLst>
                <a:ext uri="{FF2B5EF4-FFF2-40B4-BE49-F238E27FC236}">
                  <a16:creationId xmlns:a16="http://schemas.microsoft.com/office/drawing/2014/main" id="{D84C726C-D6F0-604A-84BB-E787898433F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57" name="Oval 256">
              <a:extLst>
                <a:ext uri="{FF2B5EF4-FFF2-40B4-BE49-F238E27FC236}">
                  <a16:creationId xmlns:a16="http://schemas.microsoft.com/office/drawing/2014/main" id="{F6F2D45B-FE06-F24A-A253-C39BD7A09B3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58" name="Group 257">
              <a:extLst>
                <a:ext uri="{FF2B5EF4-FFF2-40B4-BE49-F238E27FC236}">
                  <a16:creationId xmlns:a16="http://schemas.microsoft.com/office/drawing/2014/main" id="{758FD5FA-4BD5-0C46-A904-A39DE926C86F}"/>
                </a:ext>
              </a:extLst>
            </p:cNvPr>
            <p:cNvGrpSpPr/>
            <p:nvPr/>
          </p:nvGrpSpPr>
          <p:grpSpPr>
            <a:xfrm>
              <a:off x="7713663" y="2848339"/>
              <a:ext cx="1042107" cy="425543"/>
              <a:chOff x="7786941" y="2884917"/>
              <a:chExt cx="897649" cy="353919"/>
            </a:xfrm>
          </p:grpSpPr>
          <p:sp>
            <p:nvSpPr>
              <p:cNvPr id="259" name="Freeform 258">
                <a:extLst>
                  <a:ext uri="{FF2B5EF4-FFF2-40B4-BE49-F238E27FC236}">
                    <a16:creationId xmlns:a16="http://schemas.microsoft.com/office/drawing/2014/main" id="{B154CFBC-3831-1B44-9F53-BA8EC9545C3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60" name="Freeform 259">
                <a:extLst>
                  <a:ext uri="{FF2B5EF4-FFF2-40B4-BE49-F238E27FC236}">
                    <a16:creationId xmlns:a16="http://schemas.microsoft.com/office/drawing/2014/main" id="{D65AD74F-EC3C-E045-8F27-646D7ADA8A7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61" name="Freeform 260">
                <a:extLst>
                  <a:ext uri="{FF2B5EF4-FFF2-40B4-BE49-F238E27FC236}">
                    <a16:creationId xmlns:a16="http://schemas.microsoft.com/office/drawing/2014/main" id="{50FCA297-8584-A345-93B0-8B6D114FB46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62" name="Freeform 261">
                <a:extLst>
                  <a:ext uri="{FF2B5EF4-FFF2-40B4-BE49-F238E27FC236}">
                    <a16:creationId xmlns:a16="http://schemas.microsoft.com/office/drawing/2014/main" id="{7488670D-6013-FC4F-AA2F-CDB845731F9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63" name="Group 262">
            <a:extLst>
              <a:ext uri="{FF2B5EF4-FFF2-40B4-BE49-F238E27FC236}">
                <a16:creationId xmlns:a16="http://schemas.microsoft.com/office/drawing/2014/main" id="{D0BAFD66-6D2E-1943-B620-AA3AED1EE133}"/>
              </a:ext>
            </a:extLst>
          </p:cNvPr>
          <p:cNvGrpSpPr/>
          <p:nvPr/>
        </p:nvGrpSpPr>
        <p:grpSpPr>
          <a:xfrm>
            <a:off x="7710225" y="3785292"/>
            <a:ext cx="448448" cy="225613"/>
            <a:chOff x="7493876" y="2774731"/>
            <a:chExt cx="1481958" cy="894622"/>
          </a:xfrm>
        </p:grpSpPr>
        <p:sp>
          <p:nvSpPr>
            <p:cNvPr id="264" name="Freeform 263">
              <a:extLst>
                <a:ext uri="{FF2B5EF4-FFF2-40B4-BE49-F238E27FC236}">
                  <a16:creationId xmlns:a16="http://schemas.microsoft.com/office/drawing/2014/main" id="{A45DC72D-8D4B-8B4E-979E-EB6546568DA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65" name="Oval 264">
              <a:extLst>
                <a:ext uri="{FF2B5EF4-FFF2-40B4-BE49-F238E27FC236}">
                  <a16:creationId xmlns:a16="http://schemas.microsoft.com/office/drawing/2014/main" id="{3F07312C-E017-F04B-AD7E-B56D8E9CC8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66" name="Group 265">
              <a:extLst>
                <a:ext uri="{FF2B5EF4-FFF2-40B4-BE49-F238E27FC236}">
                  <a16:creationId xmlns:a16="http://schemas.microsoft.com/office/drawing/2014/main" id="{9E35C7AC-1B3D-C44B-83C9-56227B9A6CAC}"/>
                </a:ext>
              </a:extLst>
            </p:cNvPr>
            <p:cNvGrpSpPr/>
            <p:nvPr/>
          </p:nvGrpSpPr>
          <p:grpSpPr>
            <a:xfrm>
              <a:off x="7713663" y="2848339"/>
              <a:ext cx="1042107" cy="425543"/>
              <a:chOff x="7786941" y="2884917"/>
              <a:chExt cx="897649" cy="353919"/>
            </a:xfrm>
          </p:grpSpPr>
          <p:sp>
            <p:nvSpPr>
              <p:cNvPr id="267" name="Freeform 266">
                <a:extLst>
                  <a:ext uri="{FF2B5EF4-FFF2-40B4-BE49-F238E27FC236}">
                    <a16:creationId xmlns:a16="http://schemas.microsoft.com/office/drawing/2014/main" id="{E6FDAF7D-032B-3340-B413-22ACF3B3C21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68" name="Freeform 267">
                <a:extLst>
                  <a:ext uri="{FF2B5EF4-FFF2-40B4-BE49-F238E27FC236}">
                    <a16:creationId xmlns:a16="http://schemas.microsoft.com/office/drawing/2014/main" id="{3252B92E-787A-674E-9366-85098454267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69" name="Freeform 268">
                <a:extLst>
                  <a:ext uri="{FF2B5EF4-FFF2-40B4-BE49-F238E27FC236}">
                    <a16:creationId xmlns:a16="http://schemas.microsoft.com/office/drawing/2014/main" id="{C3AFF261-D957-8640-8EF4-0A45D444564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70" name="Freeform 269">
                <a:extLst>
                  <a:ext uri="{FF2B5EF4-FFF2-40B4-BE49-F238E27FC236}">
                    <a16:creationId xmlns:a16="http://schemas.microsoft.com/office/drawing/2014/main" id="{98FBB8D1-FD2F-4247-AD93-5AAC4742745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71" name="Group 270">
            <a:extLst>
              <a:ext uri="{FF2B5EF4-FFF2-40B4-BE49-F238E27FC236}">
                <a16:creationId xmlns:a16="http://schemas.microsoft.com/office/drawing/2014/main" id="{8E9BD5CC-6189-7143-A8EF-C16A7E9940E1}"/>
              </a:ext>
            </a:extLst>
          </p:cNvPr>
          <p:cNvGrpSpPr/>
          <p:nvPr/>
        </p:nvGrpSpPr>
        <p:grpSpPr>
          <a:xfrm>
            <a:off x="8250089" y="4300663"/>
            <a:ext cx="448448" cy="225613"/>
            <a:chOff x="7493876" y="2774731"/>
            <a:chExt cx="1481958" cy="894622"/>
          </a:xfrm>
        </p:grpSpPr>
        <p:sp>
          <p:nvSpPr>
            <p:cNvPr id="272" name="Freeform 271">
              <a:extLst>
                <a:ext uri="{FF2B5EF4-FFF2-40B4-BE49-F238E27FC236}">
                  <a16:creationId xmlns:a16="http://schemas.microsoft.com/office/drawing/2014/main" id="{652CE396-F99F-EC41-801A-87C834B7464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73" name="Oval 272">
              <a:extLst>
                <a:ext uri="{FF2B5EF4-FFF2-40B4-BE49-F238E27FC236}">
                  <a16:creationId xmlns:a16="http://schemas.microsoft.com/office/drawing/2014/main" id="{64409E2A-1018-1B4A-8C06-9FC0E3BE651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74" name="Group 273">
              <a:extLst>
                <a:ext uri="{FF2B5EF4-FFF2-40B4-BE49-F238E27FC236}">
                  <a16:creationId xmlns:a16="http://schemas.microsoft.com/office/drawing/2014/main" id="{C30F8BC7-C3D9-4D4B-A02F-6D89E95F2D90}"/>
                </a:ext>
              </a:extLst>
            </p:cNvPr>
            <p:cNvGrpSpPr/>
            <p:nvPr/>
          </p:nvGrpSpPr>
          <p:grpSpPr>
            <a:xfrm>
              <a:off x="7713663" y="2848339"/>
              <a:ext cx="1042107" cy="425543"/>
              <a:chOff x="7786941" y="2884917"/>
              <a:chExt cx="897649" cy="353919"/>
            </a:xfrm>
          </p:grpSpPr>
          <p:sp>
            <p:nvSpPr>
              <p:cNvPr id="275" name="Freeform 274">
                <a:extLst>
                  <a:ext uri="{FF2B5EF4-FFF2-40B4-BE49-F238E27FC236}">
                    <a16:creationId xmlns:a16="http://schemas.microsoft.com/office/drawing/2014/main" id="{DD22BF95-87E2-FE43-8798-4B9C2A8396B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76" name="Freeform 275">
                <a:extLst>
                  <a:ext uri="{FF2B5EF4-FFF2-40B4-BE49-F238E27FC236}">
                    <a16:creationId xmlns:a16="http://schemas.microsoft.com/office/drawing/2014/main" id="{B6F1EBB5-BFB8-774A-9BE1-690DBECD004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77" name="Freeform 276">
                <a:extLst>
                  <a:ext uri="{FF2B5EF4-FFF2-40B4-BE49-F238E27FC236}">
                    <a16:creationId xmlns:a16="http://schemas.microsoft.com/office/drawing/2014/main" id="{DA87B5AE-0D2C-D341-83E6-E772A2AB41D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78" name="Freeform 277">
                <a:extLst>
                  <a:ext uri="{FF2B5EF4-FFF2-40B4-BE49-F238E27FC236}">
                    <a16:creationId xmlns:a16="http://schemas.microsoft.com/office/drawing/2014/main" id="{8D441400-2CFD-5A4F-9A7F-3AC66997B05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79" name="Group 278">
            <a:extLst>
              <a:ext uri="{FF2B5EF4-FFF2-40B4-BE49-F238E27FC236}">
                <a16:creationId xmlns:a16="http://schemas.microsoft.com/office/drawing/2014/main" id="{C7EC85B7-5059-0D43-8247-B7FF0A05AEBA}"/>
              </a:ext>
            </a:extLst>
          </p:cNvPr>
          <p:cNvGrpSpPr/>
          <p:nvPr/>
        </p:nvGrpSpPr>
        <p:grpSpPr>
          <a:xfrm>
            <a:off x="6422310" y="2659640"/>
            <a:ext cx="448448" cy="225613"/>
            <a:chOff x="7493876" y="2774731"/>
            <a:chExt cx="1481958" cy="894622"/>
          </a:xfrm>
        </p:grpSpPr>
        <p:sp>
          <p:nvSpPr>
            <p:cNvPr id="280" name="Freeform 279">
              <a:extLst>
                <a:ext uri="{FF2B5EF4-FFF2-40B4-BE49-F238E27FC236}">
                  <a16:creationId xmlns:a16="http://schemas.microsoft.com/office/drawing/2014/main" id="{D984108B-367F-C149-9FEB-9DCE6A16D86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81" name="Oval 280">
              <a:extLst>
                <a:ext uri="{FF2B5EF4-FFF2-40B4-BE49-F238E27FC236}">
                  <a16:creationId xmlns:a16="http://schemas.microsoft.com/office/drawing/2014/main" id="{EA721BEF-A891-544D-90F2-6BBCD734726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82" name="Group 281">
              <a:extLst>
                <a:ext uri="{FF2B5EF4-FFF2-40B4-BE49-F238E27FC236}">
                  <a16:creationId xmlns:a16="http://schemas.microsoft.com/office/drawing/2014/main" id="{C481FC4B-5A51-C74C-B9A5-F40A034C94FA}"/>
                </a:ext>
              </a:extLst>
            </p:cNvPr>
            <p:cNvGrpSpPr/>
            <p:nvPr/>
          </p:nvGrpSpPr>
          <p:grpSpPr>
            <a:xfrm>
              <a:off x="7713663" y="2848339"/>
              <a:ext cx="1042107" cy="425543"/>
              <a:chOff x="7786941" y="2884917"/>
              <a:chExt cx="897649" cy="353919"/>
            </a:xfrm>
          </p:grpSpPr>
          <p:sp>
            <p:nvSpPr>
              <p:cNvPr id="283" name="Freeform 282">
                <a:extLst>
                  <a:ext uri="{FF2B5EF4-FFF2-40B4-BE49-F238E27FC236}">
                    <a16:creationId xmlns:a16="http://schemas.microsoft.com/office/drawing/2014/main" id="{7376C801-776A-F044-983C-D5F6A9117C1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84" name="Freeform 283">
                <a:extLst>
                  <a:ext uri="{FF2B5EF4-FFF2-40B4-BE49-F238E27FC236}">
                    <a16:creationId xmlns:a16="http://schemas.microsoft.com/office/drawing/2014/main" id="{7A743EDC-361E-0D43-8EB6-D4EF0B7CFCC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85" name="Freeform 284">
                <a:extLst>
                  <a:ext uri="{FF2B5EF4-FFF2-40B4-BE49-F238E27FC236}">
                    <a16:creationId xmlns:a16="http://schemas.microsoft.com/office/drawing/2014/main" id="{7EAE5334-3DB4-3845-BA2D-3FA069FD422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86" name="Freeform 285">
                <a:extLst>
                  <a:ext uri="{FF2B5EF4-FFF2-40B4-BE49-F238E27FC236}">
                    <a16:creationId xmlns:a16="http://schemas.microsoft.com/office/drawing/2014/main" id="{FD16E7E3-E6CE-0049-9C77-2720AE51A88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87" name="Group 286">
            <a:extLst>
              <a:ext uri="{FF2B5EF4-FFF2-40B4-BE49-F238E27FC236}">
                <a16:creationId xmlns:a16="http://schemas.microsoft.com/office/drawing/2014/main" id="{0C212306-768E-7846-86F8-546B766A6548}"/>
              </a:ext>
            </a:extLst>
          </p:cNvPr>
          <p:cNvGrpSpPr/>
          <p:nvPr/>
        </p:nvGrpSpPr>
        <p:grpSpPr>
          <a:xfrm>
            <a:off x="7289765" y="2856603"/>
            <a:ext cx="448448" cy="225613"/>
            <a:chOff x="7493876" y="2774731"/>
            <a:chExt cx="1481958" cy="894622"/>
          </a:xfrm>
        </p:grpSpPr>
        <p:sp>
          <p:nvSpPr>
            <p:cNvPr id="288" name="Freeform 287">
              <a:extLst>
                <a:ext uri="{FF2B5EF4-FFF2-40B4-BE49-F238E27FC236}">
                  <a16:creationId xmlns:a16="http://schemas.microsoft.com/office/drawing/2014/main" id="{6629F451-68FE-0843-BFC2-6EFCA788438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89" name="Oval 288">
              <a:extLst>
                <a:ext uri="{FF2B5EF4-FFF2-40B4-BE49-F238E27FC236}">
                  <a16:creationId xmlns:a16="http://schemas.microsoft.com/office/drawing/2014/main" id="{4E1D9D9B-DEE5-0D46-8688-877F8893B85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90" name="Group 289">
              <a:extLst>
                <a:ext uri="{FF2B5EF4-FFF2-40B4-BE49-F238E27FC236}">
                  <a16:creationId xmlns:a16="http://schemas.microsoft.com/office/drawing/2014/main" id="{39A70D01-AA27-9648-91CE-2DD2112F559F}"/>
                </a:ext>
              </a:extLst>
            </p:cNvPr>
            <p:cNvGrpSpPr/>
            <p:nvPr/>
          </p:nvGrpSpPr>
          <p:grpSpPr>
            <a:xfrm>
              <a:off x="7713663" y="2848339"/>
              <a:ext cx="1042107" cy="425543"/>
              <a:chOff x="7786941" y="2884917"/>
              <a:chExt cx="897649" cy="353919"/>
            </a:xfrm>
          </p:grpSpPr>
          <p:sp>
            <p:nvSpPr>
              <p:cNvPr id="291" name="Freeform 290">
                <a:extLst>
                  <a:ext uri="{FF2B5EF4-FFF2-40B4-BE49-F238E27FC236}">
                    <a16:creationId xmlns:a16="http://schemas.microsoft.com/office/drawing/2014/main" id="{6EB03E22-9CE1-E741-9236-B6C57E54128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92" name="Freeform 291">
                <a:extLst>
                  <a:ext uri="{FF2B5EF4-FFF2-40B4-BE49-F238E27FC236}">
                    <a16:creationId xmlns:a16="http://schemas.microsoft.com/office/drawing/2014/main" id="{DD7911A1-D204-7041-9083-1D21D0DB03F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93" name="Freeform 292">
                <a:extLst>
                  <a:ext uri="{FF2B5EF4-FFF2-40B4-BE49-F238E27FC236}">
                    <a16:creationId xmlns:a16="http://schemas.microsoft.com/office/drawing/2014/main" id="{85BEA5C1-A2DC-DD42-A5BB-FFF7EB7DB98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94" name="Freeform 293">
                <a:extLst>
                  <a:ext uri="{FF2B5EF4-FFF2-40B4-BE49-F238E27FC236}">
                    <a16:creationId xmlns:a16="http://schemas.microsoft.com/office/drawing/2014/main" id="{8DD6EBBD-441C-8E48-AB32-75B911DB290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95" name="Group 294">
            <a:extLst>
              <a:ext uri="{FF2B5EF4-FFF2-40B4-BE49-F238E27FC236}">
                <a16:creationId xmlns:a16="http://schemas.microsoft.com/office/drawing/2014/main" id="{7054C548-6767-1843-A4B9-A89FADAA393A}"/>
              </a:ext>
            </a:extLst>
          </p:cNvPr>
          <p:cNvGrpSpPr/>
          <p:nvPr/>
        </p:nvGrpSpPr>
        <p:grpSpPr>
          <a:xfrm>
            <a:off x="5557916" y="2860686"/>
            <a:ext cx="448448" cy="225613"/>
            <a:chOff x="7493876" y="2774731"/>
            <a:chExt cx="1481958" cy="894622"/>
          </a:xfrm>
        </p:grpSpPr>
        <p:sp>
          <p:nvSpPr>
            <p:cNvPr id="296" name="Freeform 295">
              <a:extLst>
                <a:ext uri="{FF2B5EF4-FFF2-40B4-BE49-F238E27FC236}">
                  <a16:creationId xmlns:a16="http://schemas.microsoft.com/office/drawing/2014/main" id="{E914BD78-359E-7243-9412-C22ABA906E7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97" name="Oval 296">
              <a:extLst>
                <a:ext uri="{FF2B5EF4-FFF2-40B4-BE49-F238E27FC236}">
                  <a16:creationId xmlns:a16="http://schemas.microsoft.com/office/drawing/2014/main" id="{E7398522-2CC3-514A-8211-D8CAC44287D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98" name="Group 297">
              <a:extLst>
                <a:ext uri="{FF2B5EF4-FFF2-40B4-BE49-F238E27FC236}">
                  <a16:creationId xmlns:a16="http://schemas.microsoft.com/office/drawing/2014/main" id="{991E0D1A-1264-8840-BD14-4D4790FBEF69}"/>
                </a:ext>
              </a:extLst>
            </p:cNvPr>
            <p:cNvGrpSpPr/>
            <p:nvPr/>
          </p:nvGrpSpPr>
          <p:grpSpPr>
            <a:xfrm>
              <a:off x="7713663" y="2848339"/>
              <a:ext cx="1042107" cy="425543"/>
              <a:chOff x="7786941" y="2884917"/>
              <a:chExt cx="897649" cy="353919"/>
            </a:xfrm>
          </p:grpSpPr>
          <p:sp>
            <p:nvSpPr>
              <p:cNvPr id="299" name="Freeform 298">
                <a:extLst>
                  <a:ext uri="{FF2B5EF4-FFF2-40B4-BE49-F238E27FC236}">
                    <a16:creationId xmlns:a16="http://schemas.microsoft.com/office/drawing/2014/main" id="{9E93AA13-7D54-5F4F-8789-2C65FEBB384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00" name="Freeform 299">
                <a:extLst>
                  <a:ext uri="{FF2B5EF4-FFF2-40B4-BE49-F238E27FC236}">
                    <a16:creationId xmlns:a16="http://schemas.microsoft.com/office/drawing/2014/main" id="{2E1C673B-D86B-104E-8235-77081FDD293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01" name="Freeform 300">
                <a:extLst>
                  <a:ext uri="{FF2B5EF4-FFF2-40B4-BE49-F238E27FC236}">
                    <a16:creationId xmlns:a16="http://schemas.microsoft.com/office/drawing/2014/main" id="{97A9752A-3447-8142-9A93-F0916BC6010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02" name="Freeform 301">
                <a:extLst>
                  <a:ext uri="{FF2B5EF4-FFF2-40B4-BE49-F238E27FC236}">
                    <a16:creationId xmlns:a16="http://schemas.microsoft.com/office/drawing/2014/main" id="{7B7B4A9F-8D48-6D4D-ACEE-2B3E8737FA0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323" name="Group 322">
            <a:extLst>
              <a:ext uri="{FF2B5EF4-FFF2-40B4-BE49-F238E27FC236}">
                <a16:creationId xmlns:a16="http://schemas.microsoft.com/office/drawing/2014/main" id="{FE37CB74-FB6A-664F-8904-DF341544C3E6}"/>
              </a:ext>
            </a:extLst>
          </p:cNvPr>
          <p:cNvGrpSpPr/>
          <p:nvPr/>
        </p:nvGrpSpPr>
        <p:grpSpPr>
          <a:xfrm>
            <a:off x="7765309" y="2955934"/>
            <a:ext cx="2974736" cy="857599"/>
            <a:chOff x="8317285" y="3820439"/>
            <a:chExt cx="3966314" cy="1143466"/>
          </a:xfrm>
        </p:grpSpPr>
        <p:sp>
          <p:nvSpPr>
            <p:cNvPr id="303" name="Rectangle 302">
              <a:extLst>
                <a:ext uri="{FF2B5EF4-FFF2-40B4-BE49-F238E27FC236}">
                  <a16:creationId xmlns:a16="http://schemas.microsoft.com/office/drawing/2014/main" id="{C0A3996C-02AF-9D47-9C2A-EB7049EB9EBA}"/>
                </a:ext>
              </a:extLst>
            </p:cNvPr>
            <p:cNvSpPr/>
            <p:nvPr/>
          </p:nvSpPr>
          <p:spPr>
            <a:xfrm>
              <a:off x="9857982" y="4009796"/>
              <a:ext cx="2425617" cy="954109"/>
            </a:xfrm>
            <a:prstGeom prst="rect">
              <a:avLst/>
            </a:prstGeom>
          </p:spPr>
          <p:txBody>
            <a:bodyPr wrap="square">
              <a:spAutoFit/>
            </a:bodyPr>
            <a:lstStyle/>
            <a:p>
              <a:pPr>
                <a:lnSpc>
                  <a:spcPct val="90000"/>
                </a:lnSpc>
              </a:pPr>
              <a:r>
                <a:rPr lang="en-US" altLang="ja-JP" sz="1500" dirty="0">
                  <a:solidFill>
                    <a:srgbClr val="C00000"/>
                  </a:solidFill>
                  <a:latin typeface="Avenir Book" panose="020B0503020203020204" pitchFamily="34" charset="-78"/>
                  <a:cs typeface="Avenir Book" panose="020B0503020203020204" pitchFamily="34" charset="-78"/>
                </a:rPr>
                <a:t>B</a:t>
              </a:r>
              <a:r>
                <a:rPr lang="en-US" altLang="ja-JP" sz="1500" dirty="0" smtClean="0">
                  <a:solidFill>
                    <a:srgbClr val="C00000"/>
                  </a:solidFill>
                  <a:latin typeface="Avenir Book" panose="020B0503020203020204" pitchFamily="34" charset="-78"/>
                  <a:cs typeface="Avenir Book" panose="020B0503020203020204" pitchFamily="34" charset="-78"/>
                </a:rPr>
                <a:t>ackbone </a:t>
              </a:r>
              <a:r>
                <a:rPr lang="en-US" altLang="ja-JP" sz="1500" dirty="0">
                  <a:solidFill>
                    <a:srgbClr val="C00000"/>
                  </a:solidFill>
                  <a:latin typeface="Avenir Book" panose="020B0503020203020204" pitchFamily="34" charset="-78"/>
                  <a:cs typeface="Avenir Book" panose="020B0503020203020204" pitchFamily="34" charset="-78"/>
                </a:rPr>
                <a:t>router: </a:t>
              </a:r>
              <a:r>
                <a:rPr lang="en-US" altLang="ja-JP" sz="1500" dirty="0">
                  <a:latin typeface="Avenir Book" panose="020B0503020203020204" pitchFamily="34" charset="-78"/>
                  <a:cs typeface="Avenir Book" panose="020B0503020203020204" pitchFamily="34" charset="-78"/>
                </a:rPr>
                <a:t>runs OSPF limited to backbone</a:t>
              </a:r>
              <a:endParaRPr lang="en-US" sz="1500" dirty="0">
                <a:latin typeface="Avenir Book" panose="020B0503020203020204" pitchFamily="34" charset="-78"/>
                <a:cs typeface="Avenir Book" panose="020B0503020203020204" pitchFamily="34" charset="-78"/>
              </a:endParaRPr>
            </a:p>
          </p:txBody>
        </p:sp>
        <p:cxnSp>
          <p:nvCxnSpPr>
            <p:cNvPr id="305" name="Straight Arrow Connector 304">
              <a:extLst>
                <a:ext uri="{FF2B5EF4-FFF2-40B4-BE49-F238E27FC236}">
                  <a16:creationId xmlns:a16="http://schemas.microsoft.com/office/drawing/2014/main" id="{C0195885-402F-B941-BD0E-30B5D16F07A9}"/>
                </a:ext>
              </a:extLst>
            </p:cNvPr>
            <p:cNvCxnSpPr>
              <a:cxnSpLocks/>
            </p:cNvCxnSpPr>
            <p:nvPr/>
          </p:nvCxnSpPr>
          <p:spPr>
            <a:xfrm flipH="1" flipV="1">
              <a:off x="8317285" y="3820439"/>
              <a:ext cx="1503120" cy="363254"/>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322" name="Group 321">
            <a:extLst>
              <a:ext uri="{FF2B5EF4-FFF2-40B4-BE49-F238E27FC236}">
                <a16:creationId xmlns:a16="http://schemas.microsoft.com/office/drawing/2014/main" id="{6D78AEBD-5238-5D48-96C3-8C127A0787BC}"/>
              </a:ext>
            </a:extLst>
          </p:cNvPr>
          <p:cNvGrpSpPr/>
          <p:nvPr/>
        </p:nvGrpSpPr>
        <p:grpSpPr>
          <a:xfrm>
            <a:off x="6902578" y="2317446"/>
            <a:ext cx="3521582" cy="507831"/>
            <a:chOff x="7166977" y="2969122"/>
            <a:chExt cx="4695442" cy="677109"/>
          </a:xfrm>
        </p:grpSpPr>
        <p:sp>
          <p:nvSpPr>
            <p:cNvPr id="306" name="Rectangle 305">
              <a:extLst>
                <a:ext uri="{FF2B5EF4-FFF2-40B4-BE49-F238E27FC236}">
                  <a16:creationId xmlns:a16="http://schemas.microsoft.com/office/drawing/2014/main" id="{2E0DDBA0-B91D-934F-92B3-7A34B608B1D6}"/>
                </a:ext>
              </a:extLst>
            </p:cNvPr>
            <p:cNvSpPr/>
            <p:nvPr/>
          </p:nvSpPr>
          <p:spPr>
            <a:xfrm>
              <a:off x="8931910" y="2969122"/>
              <a:ext cx="2930509" cy="677109"/>
            </a:xfrm>
            <a:prstGeom prst="rect">
              <a:avLst/>
            </a:prstGeom>
          </p:spPr>
          <p:txBody>
            <a:bodyPr wrap="square">
              <a:spAutoFit/>
            </a:bodyPr>
            <a:lstStyle/>
            <a:p>
              <a:pPr>
                <a:lnSpc>
                  <a:spcPct val="90000"/>
                </a:lnSpc>
              </a:pPr>
              <a:r>
                <a:rPr lang="en-US" altLang="ja-JP" sz="1500" dirty="0">
                  <a:solidFill>
                    <a:srgbClr val="C00000"/>
                  </a:solidFill>
                  <a:latin typeface="Avenir Book" panose="020B0503020203020204" pitchFamily="34" charset="-78"/>
                  <a:cs typeface="Avenir Book" panose="020B0503020203020204" pitchFamily="34" charset="-78"/>
                </a:rPr>
                <a:t>B</a:t>
              </a:r>
              <a:r>
                <a:rPr lang="en-US" altLang="ja-JP" sz="1500" dirty="0" smtClean="0">
                  <a:solidFill>
                    <a:srgbClr val="C00000"/>
                  </a:solidFill>
                  <a:latin typeface="Avenir Book" panose="020B0503020203020204" pitchFamily="34" charset="-78"/>
                  <a:cs typeface="Avenir Book" panose="020B0503020203020204" pitchFamily="34" charset="-78"/>
                </a:rPr>
                <a:t>oundary </a:t>
              </a:r>
              <a:r>
                <a:rPr lang="en-US" altLang="ja-JP" sz="1500" dirty="0">
                  <a:solidFill>
                    <a:srgbClr val="C00000"/>
                  </a:solidFill>
                  <a:latin typeface="Avenir Book" panose="020B0503020203020204" pitchFamily="34" charset="-78"/>
                  <a:cs typeface="Avenir Book" panose="020B0503020203020204" pitchFamily="34" charset="-78"/>
                </a:rPr>
                <a:t>router: </a:t>
              </a:r>
              <a:r>
                <a:rPr lang="en-US" altLang="ja-JP" sz="1500" dirty="0">
                  <a:latin typeface="Avenir Book" panose="020B0503020203020204" pitchFamily="34" charset="-78"/>
                  <a:cs typeface="Avenir Book" panose="020B0503020203020204" pitchFamily="34" charset="-78"/>
                </a:rPr>
                <a:t>connects to other </a:t>
              </a:r>
              <a:r>
                <a:rPr lang="en-US" altLang="ja-JP" sz="1500" dirty="0" err="1" smtClean="0">
                  <a:latin typeface="Avenir Book" panose="020B0503020203020204" pitchFamily="34" charset="-78"/>
                  <a:cs typeface="Avenir Book" panose="020B0503020203020204" pitchFamily="34" charset="-78"/>
                </a:rPr>
                <a:t>ASes</a:t>
              </a:r>
              <a:endParaRPr lang="en-US" sz="1500" dirty="0">
                <a:latin typeface="Avenir Book" panose="020B0503020203020204" pitchFamily="34" charset="-78"/>
                <a:cs typeface="Avenir Book" panose="020B0503020203020204" pitchFamily="34" charset="-78"/>
              </a:endParaRPr>
            </a:p>
          </p:txBody>
        </p:sp>
        <p:cxnSp>
          <p:nvCxnSpPr>
            <p:cNvPr id="307" name="Straight Arrow Connector 306">
              <a:extLst>
                <a:ext uri="{FF2B5EF4-FFF2-40B4-BE49-F238E27FC236}">
                  <a16:creationId xmlns:a16="http://schemas.microsoft.com/office/drawing/2014/main" id="{ADA67296-2D48-8B49-94FB-01BE5E8F67A7}"/>
                </a:ext>
              </a:extLst>
            </p:cNvPr>
            <p:cNvCxnSpPr>
              <a:cxnSpLocks/>
            </p:cNvCxnSpPr>
            <p:nvPr/>
          </p:nvCxnSpPr>
          <p:spPr>
            <a:xfrm flipH="1">
              <a:off x="7166977" y="3279560"/>
              <a:ext cx="1752297" cy="24234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321" name="Group 320">
            <a:extLst>
              <a:ext uri="{FF2B5EF4-FFF2-40B4-BE49-F238E27FC236}">
                <a16:creationId xmlns:a16="http://schemas.microsoft.com/office/drawing/2014/main" id="{8ECE2DE7-0A26-E547-8015-75AA81906256}"/>
              </a:ext>
            </a:extLst>
          </p:cNvPr>
          <p:cNvGrpSpPr/>
          <p:nvPr/>
        </p:nvGrpSpPr>
        <p:grpSpPr>
          <a:xfrm>
            <a:off x="1529436" y="3682428"/>
            <a:ext cx="3060523" cy="1338828"/>
            <a:chOff x="2788" y="4789096"/>
            <a:chExt cx="4080697" cy="1785105"/>
          </a:xfrm>
        </p:grpSpPr>
        <p:sp>
          <p:nvSpPr>
            <p:cNvPr id="312" name="Rectangle 311">
              <a:extLst>
                <a:ext uri="{FF2B5EF4-FFF2-40B4-BE49-F238E27FC236}">
                  <a16:creationId xmlns:a16="http://schemas.microsoft.com/office/drawing/2014/main" id="{9EFB7939-9B51-354A-81CE-6BF40821CBCB}"/>
                </a:ext>
              </a:extLst>
            </p:cNvPr>
            <p:cNvSpPr/>
            <p:nvPr/>
          </p:nvSpPr>
          <p:spPr>
            <a:xfrm>
              <a:off x="2788" y="4789096"/>
              <a:ext cx="3642282" cy="1785105"/>
            </a:xfrm>
            <a:prstGeom prst="rect">
              <a:avLst/>
            </a:prstGeom>
          </p:spPr>
          <p:txBody>
            <a:bodyPr wrap="square">
              <a:spAutoFit/>
            </a:bodyPr>
            <a:lstStyle/>
            <a:p>
              <a:pPr>
                <a:lnSpc>
                  <a:spcPct val="90000"/>
                </a:lnSpc>
              </a:pPr>
              <a:r>
                <a:rPr lang="en-US" altLang="ja-JP" sz="1500" dirty="0">
                  <a:solidFill>
                    <a:srgbClr val="C00000"/>
                  </a:solidFill>
                  <a:latin typeface="Avenir Book" panose="020B0503020203020204" pitchFamily="34" charset="-78"/>
                  <a:cs typeface="Avenir Book" panose="020B0503020203020204" pitchFamily="34" charset="-78"/>
                </a:rPr>
                <a:t>L</a:t>
              </a:r>
              <a:r>
                <a:rPr lang="en-US" altLang="ja-JP" sz="1500" dirty="0" smtClean="0">
                  <a:solidFill>
                    <a:srgbClr val="C00000"/>
                  </a:solidFill>
                  <a:latin typeface="Avenir Book" panose="020B0503020203020204" pitchFamily="34" charset="-78"/>
                  <a:cs typeface="Avenir Book" panose="020B0503020203020204" pitchFamily="34" charset="-78"/>
                </a:rPr>
                <a:t>ocal </a:t>
              </a:r>
              <a:r>
                <a:rPr lang="en-US" altLang="ja-JP" sz="1500" dirty="0">
                  <a:solidFill>
                    <a:srgbClr val="C00000"/>
                  </a:solidFill>
                  <a:latin typeface="Avenir Book" panose="020B0503020203020204" pitchFamily="34" charset="-78"/>
                  <a:cs typeface="Avenir Book" panose="020B0503020203020204" pitchFamily="34" charset="-78"/>
                </a:rPr>
                <a:t>routers: </a:t>
              </a:r>
            </a:p>
            <a:p>
              <a:pPr marL="129779" indent="-129779">
                <a:lnSpc>
                  <a:spcPct val="90000"/>
                </a:lnSpc>
                <a:buFont typeface="Arial" panose="020B0604020202020204" pitchFamily="34" charset="0"/>
                <a:buChar char="•"/>
              </a:pPr>
              <a:r>
                <a:rPr lang="en-US" altLang="ja-JP" sz="1500" dirty="0" smtClean="0">
                  <a:latin typeface="Avenir Book" panose="020B0503020203020204" pitchFamily="34" charset="-78"/>
                  <a:cs typeface="Avenir Book" panose="020B0503020203020204" pitchFamily="34" charset="-78"/>
                </a:rPr>
                <a:t>Flood </a:t>
              </a:r>
              <a:r>
                <a:rPr lang="en-US" altLang="ja-JP" sz="1500" dirty="0">
                  <a:latin typeface="Avenir Book" panose="020B0503020203020204" pitchFamily="34" charset="-78"/>
                  <a:cs typeface="Avenir Book" panose="020B0503020203020204" pitchFamily="34" charset="-78"/>
                </a:rPr>
                <a:t>LS in area only</a:t>
              </a:r>
            </a:p>
            <a:p>
              <a:pPr marL="129779" indent="-129779">
                <a:lnSpc>
                  <a:spcPct val="90000"/>
                </a:lnSpc>
                <a:buFont typeface="Arial" panose="020B0604020202020204" pitchFamily="34" charset="0"/>
                <a:buChar char="•"/>
              </a:pPr>
              <a:r>
                <a:rPr lang="en-US" sz="1500" dirty="0">
                  <a:latin typeface="Avenir Book" panose="020B0503020203020204" pitchFamily="34" charset="-78"/>
                  <a:cs typeface="Avenir Book" panose="020B0503020203020204" pitchFamily="34" charset="-78"/>
                </a:rPr>
                <a:t>C</a:t>
              </a:r>
              <a:r>
                <a:rPr lang="en-US" sz="1500" dirty="0" smtClean="0">
                  <a:latin typeface="Avenir Book" panose="020B0503020203020204" pitchFamily="34" charset="-78"/>
                  <a:cs typeface="Avenir Book" panose="020B0503020203020204" pitchFamily="34" charset="-78"/>
                </a:rPr>
                <a:t>ompute </a:t>
              </a:r>
              <a:r>
                <a:rPr lang="en-US" sz="1500" dirty="0">
                  <a:latin typeface="Avenir Book" panose="020B0503020203020204" pitchFamily="34" charset="-78"/>
                  <a:cs typeface="Avenir Book" panose="020B0503020203020204" pitchFamily="34" charset="-78"/>
                </a:rPr>
                <a:t>routing within area</a:t>
              </a:r>
            </a:p>
            <a:p>
              <a:pPr marL="129779" indent="-129779">
                <a:lnSpc>
                  <a:spcPct val="90000"/>
                </a:lnSpc>
                <a:buFont typeface="Arial" panose="020B0604020202020204" pitchFamily="34" charset="0"/>
                <a:buChar char="•"/>
              </a:pPr>
              <a:r>
                <a:rPr lang="en-US" sz="1500" dirty="0">
                  <a:latin typeface="Avenir Book" panose="020B0503020203020204" pitchFamily="34" charset="-78"/>
                  <a:cs typeface="Avenir Book" panose="020B0503020203020204" pitchFamily="34" charset="-78"/>
                </a:rPr>
                <a:t>F</a:t>
              </a:r>
              <a:r>
                <a:rPr lang="en-US" sz="1500" dirty="0" smtClean="0">
                  <a:latin typeface="Avenir Book" panose="020B0503020203020204" pitchFamily="34" charset="-78"/>
                  <a:cs typeface="Avenir Book" panose="020B0503020203020204" pitchFamily="34" charset="-78"/>
                </a:rPr>
                <a:t>orward </a:t>
              </a:r>
              <a:r>
                <a:rPr lang="en-US" sz="1500" dirty="0">
                  <a:latin typeface="Avenir Book" panose="020B0503020203020204" pitchFamily="34" charset="-78"/>
                  <a:cs typeface="Avenir Book" panose="020B0503020203020204" pitchFamily="34" charset="-78"/>
                </a:rPr>
                <a:t>packets to outside via area border router</a:t>
              </a:r>
            </a:p>
          </p:txBody>
        </p:sp>
        <p:cxnSp>
          <p:nvCxnSpPr>
            <p:cNvPr id="318" name="Straight Connector 317">
              <a:extLst>
                <a:ext uri="{FF2B5EF4-FFF2-40B4-BE49-F238E27FC236}">
                  <a16:creationId xmlns:a16="http://schemas.microsoft.com/office/drawing/2014/main" id="{C7B90184-9FCC-214A-A4E1-8CF6C5B32222}"/>
                </a:ext>
              </a:extLst>
            </p:cNvPr>
            <p:cNvCxnSpPr>
              <a:cxnSpLocks/>
            </p:cNvCxnSpPr>
            <p:nvPr/>
          </p:nvCxnSpPr>
          <p:spPr>
            <a:xfrm>
              <a:off x="2091847" y="5035463"/>
              <a:ext cx="199163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29924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animEffect transition="in" filter="dissolve">
                                      <p:cBhvr>
                                        <p:cTn id="7" dur="500"/>
                                        <p:tgtEl>
                                          <p:spTgt spid="3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1"/>
                                        </p:tgtEl>
                                        <p:attrNameLst>
                                          <p:attrName>style.visibility</p:attrName>
                                        </p:attrNameLst>
                                      </p:cBhvr>
                                      <p:to>
                                        <p:strVal val="visible"/>
                                      </p:to>
                                    </p:set>
                                    <p:animEffect transition="in" filter="dissolve">
                                      <p:cBhvr>
                                        <p:cTn id="12" dur="500"/>
                                        <p:tgtEl>
                                          <p:spTgt spid="3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23"/>
                                        </p:tgtEl>
                                        <p:attrNameLst>
                                          <p:attrName>style.visibility</p:attrName>
                                        </p:attrNameLst>
                                      </p:cBhvr>
                                      <p:to>
                                        <p:strVal val="visible"/>
                                      </p:to>
                                    </p:set>
                                    <p:animEffect transition="in" filter="dissolve">
                                      <p:cBhvr>
                                        <p:cTn id="17" dur="500"/>
                                        <p:tgtEl>
                                          <p:spTgt spid="32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22"/>
                                        </p:tgtEl>
                                        <p:attrNameLst>
                                          <p:attrName>style.visibility</p:attrName>
                                        </p:attrNameLst>
                                      </p:cBhvr>
                                      <p:to>
                                        <p:strVal val="visible"/>
                                      </p:to>
                                    </p:set>
                                    <p:animEffect transition="in" filter="dissolve">
                                      <p:cBhvr>
                                        <p:cTn id="22" dur="500"/>
                                        <p:tgtEl>
                                          <p:spTgt spid="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905000" y="287338"/>
            <a:ext cx="8382000" cy="665162"/>
          </a:xfrm>
        </p:spPr>
        <p:txBody>
          <a:bodyPr>
            <a:normAutofit fontScale="90000"/>
          </a:bodyPr>
          <a:lstStyle/>
          <a:p>
            <a:pPr defTabSz="912813"/>
            <a:r>
              <a:rPr lang="en-US" dirty="0" smtClean="0">
                <a:latin typeface="Avenir Book" panose="020B0503020203020204" pitchFamily="34" charset="-78"/>
                <a:cs typeface="Avenir Book" panose="020B0503020203020204" pitchFamily="34" charset="-78"/>
              </a:rPr>
              <a:t>Summary</a:t>
            </a:r>
          </a:p>
        </p:txBody>
      </p:sp>
      <p:sp>
        <p:nvSpPr>
          <p:cNvPr id="10243" name="Text Placeholder 2"/>
          <p:cNvSpPr>
            <a:spLocks noGrp="1"/>
          </p:cNvSpPr>
          <p:nvPr>
            <p:ph type="body" sz="quarter" idx="10"/>
          </p:nvPr>
        </p:nvSpPr>
        <p:spPr>
          <a:xfrm>
            <a:off x="1714500" y="965662"/>
            <a:ext cx="8763000" cy="5207000"/>
          </a:xfrm>
        </p:spPr>
        <p:txBody>
          <a:bodyPr/>
          <a:lstStyle/>
          <a:p>
            <a:pPr>
              <a:buFont typeface="Wingdings" pitchFamily="2" charset="2"/>
              <a:buChar char="q"/>
            </a:pPr>
            <a:r>
              <a:rPr lang="en-GB" sz="2200" dirty="0">
                <a:solidFill>
                  <a:srgbClr val="0070C0"/>
                </a:solidFill>
                <a:latin typeface="Avenir Book" panose="020B0503020203020204" pitchFamily="34" charset="-78"/>
                <a:cs typeface="Avenir Book" panose="020B0503020203020204" pitchFamily="34" charset="-78"/>
              </a:rPr>
              <a:t>Internet Approach to Scalable Routing</a:t>
            </a:r>
            <a:r>
              <a:rPr lang="en-US" sz="2200" dirty="0" smtClean="0">
                <a:solidFill>
                  <a:srgbClr val="0070C0"/>
                </a:solidFill>
                <a:latin typeface="Avenir Book" panose="020B0503020203020204" pitchFamily="34" charset="-78"/>
                <a:cs typeface="Avenir Book" panose="020B0503020203020204" pitchFamily="34" charset="-78"/>
              </a:rPr>
              <a:t>:</a:t>
            </a:r>
            <a:r>
              <a:rPr lang="en-US" sz="2400" dirty="0" smtClean="0">
                <a:solidFill>
                  <a:prstClr val="black"/>
                </a:solidFill>
                <a:latin typeface="Avenir Book" panose="020B0503020203020204" pitchFamily="34" charset="-78"/>
                <a:cs typeface="Avenir Book" panose="020B0503020203020204" pitchFamily="34" charset="-78"/>
              </a:rPr>
              <a:t> </a:t>
            </a:r>
          </a:p>
          <a:p>
            <a:pPr lvl="1"/>
            <a:r>
              <a:rPr lang="en-US" sz="2000" dirty="0" smtClean="0">
                <a:solidFill>
                  <a:prstClr val="black"/>
                </a:solidFill>
                <a:latin typeface="Avenir Book" panose="020B0503020203020204" pitchFamily="34" charset="-78"/>
                <a:cs typeface="Avenir Book" panose="020B0503020203020204" pitchFamily="34" charset="-78"/>
              </a:rPr>
              <a:t>Intra-AS and Inter-AS</a:t>
            </a:r>
            <a:endParaRPr lang="en-US" sz="1800" dirty="0" smtClean="0">
              <a:solidFill>
                <a:srgbClr val="0070C0"/>
              </a:solidFill>
              <a:latin typeface="Avenir Book" panose="020B0503020203020204" pitchFamily="34" charset="-78"/>
              <a:cs typeface="Avenir Book" panose="020B0503020203020204" pitchFamily="34" charset="-78"/>
            </a:endParaRPr>
          </a:p>
          <a:p>
            <a:pPr>
              <a:buFont typeface="Wingdings" pitchFamily="2" charset="2"/>
              <a:buChar char="q"/>
            </a:pPr>
            <a:endParaRPr lang="en-US" sz="2200" dirty="0">
              <a:solidFill>
                <a:srgbClr val="0070C0"/>
              </a:solidFill>
              <a:latin typeface="Avenir Book" panose="020B0503020203020204" pitchFamily="34" charset="-78"/>
              <a:cs typeface="Avenir Book" panose="020B0503020203020204" pitchFamily="34" charset="-78"/>
            </a:endParaRPr>
          </a:p>
          <a:p>
            <a:pPr>
              <a:buFont typeface="Wingdings" pitchFamily="2" charset="2"/>
              <a:buChar char="q"/>
            </a:pPr>
            <a:r>
              <a:rPr lang="en-US" sz="2200" dirty="0" smtClean="0">
                <a:solidFill>
                  <a:srgbClr val="0070C0"/>
                </a:solidFill>
                <a:latin typeface="Avenir Book" panose="020B0503020203020204" pitchFamily="34" charset="-78"/>
                <a:cs typeface="Avenir Book" panose="020B0503020203020204" pitchFamily="34" charset="-78"/>
              </a:rPr>
              <a:t>Intra-AS routing:</a:t>
            </a:r>
            <a:endParaRPr lang="en-US" sz="2200" dirty="0">
              <a:solidFill>
                <a:srgbClr val="0070C0"/>
              </a:solidFill>
              <a:latin typeface="Avenir Book" panose="020B0503020203020204" pitchFamily="34" charset="-78"/>
              <a:cs typeface="Avenir Book" panose="020B0503020203020204" pitchFamily="34" charset="-78"/>
            </a:endParaRPr>
          </a:p>
          <a:p>
            <a:pPr lvl="1"/>
            <a:r>
              <a:rPr lang="en-IN" sz="2000" dirty="0" smtClean="0">
                <a:latin typeface="Avenir Book" panose="020B0503020203020204" pitchFamily="34" charset="-78"/>
                <a:cs typeface="Avenir Book" panose="020B0503020203020204" pitchFamily="34" charset="-78"/>
              </a:rPr>
              <a:t>RIP</a:t>
            </a:r>
            <a:r>
              <a:rPr lang="en-IN" sz="2000" dirty="0">
                <a:latin typeface="Avenir Book" panose="020B0503020203020204" pitchFamily="34" charset="-78"/>
                <a:cs typeface="Avenir Book" panose="020B0503020203020204" pitchFamily="34" charset="-78"/>
              </a:rPr>
              <a:t>: Routing Information </a:t>
            </a:r>
            <a:r>
              <a:rPr lang="en-IN" sz="2000" dirty="0" smtClean="0">
                <a:latin typeface="Avenir Book" panose="020B0503020203020204" pitchFamily="34" charset="-78"/>
                <a:cs typeface="Avenir Book" panose="020B0503020203020204" pitchFamily="34" charset="-78"/>
              </a:rPr>
              <a:t>Protocol</a:t>
            </a:r>
          </a:p>
          <a:p>
            <a:pPr lvl="1"/>
            <a:r>
              <a:rPr lang="en-IN" sz="2000" dirty="0" smtClean="0">
                <a:latin typeface="Avenir Book" panose="020B0503020203020204" pitchFamily="34" charset="-78"/>
                <a:cs typeface="Avenir Book" panose="020B0503020203020204" pitchFamily="34" charset="-78"/>
              </a:rPr>
              <a:t>OSPF</a:t>
            </a:r>
            <a:r>
              <a:rPr lang="en-IN" sz="2000" dirty="0">
                <a:latin typeface="Avenir Book" panose="020B0503020203020204" pitchFamily="34" charset="-78"/>
                <a:cs typeface="Avenir Book" panose="020B0503020203020204" pitchFamily="34" charset="-78"/>
              </a:rPr>
              <a:t>: Open Shortest Path First</a:t>
            </a:r>
            <a:endParaRPr lang="en-US" sz="1600" dirty="0" smtClean="0">
              <a:latin typeface="Avenir Book" panose="020B0503020203020204" pitchFamily="34" charset="-78"/>
              <a:cs typeface="Avenir Book" panose="020B0503020203020204" pitchFamily="34" charset="-78"/>
            </a:endParaRPr>
          </a:p>
          <a:p>
            <a:pPr lvl="2"/>
            <a:endParaRPr lang="en-US" sz="16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41805129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3" end="3"/>
                                            </p:txEl>
                                          </p:spTgt>
                                        </p:tgtEl>
                                        <p:attrNameLst>
                                          <p:attrName>style.visibility</p:attrName>
                                        </p:attrNameLst>
                                      </p:cBhvr>
                                      <p:to>
                                        <p:strVal val="visible"/>
                                      </p:to>
                                    </p:set>
                                    <p:animEffect transition="in" filter="fade">
                                      <p:cBhvr>
                                        <p:cTn id="21" dur="1000"/>
                                        <p:tgtEl>
                                          <p:spTgt spid="10243">
                                            <p:txEl>
                                              <p:pRg st="3" end="3"/>
                                            </p:txEl>
                                          </p:spTgt>
                                        </p:tgtEl>
                                      </p:cBhvr>
                                    </p:animEffect>
                                    <p:anim calcmode="lin" valueType="num">
                                      <p:cBhvr>
                                        <p:cTn id="22"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4" end="4"/>
                                            </p:txEl>
                                          </p:spTgt>
                                        </p:tgtEl>
                                        <p:attrNameLst>
                                          <p:attrName>style.visibility</p:attrName>
                                        </p:attrNameLst>
                                      </p:cBhvr>
                                      <p:to>
                                        <p:strVal val="visible"/>
                                      </p:to>
                                    </p:set>
                                    <p:animEffect transition="in" filter="fade">
                                      <p:cBhvr>
                                        <p:cTn id="28" dur="1000"/>
                                        <p:tgtEl>
                                          <p:spTgt spid="10243">
                                            <p:txEl>
                                              <p:pRg st="4" end="4"/>
                                            </p:txEl>
                                          </p:spTgt>
                                        </p:tgtEl>
                                      </p:cBhvr>
                                    </p:animEffect>
                                    <p:anim calcmode="lin" valueType="num">
                                      <p:cBhvr>
                                        <p:cTn id="29"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43">
                                            <p:txEl>
                                              <p:pRg st="5" end="5"/>
                                            </p:txEl>
                                          </p:spTgt>
                                        </p:tgtEl>
                                        <p:attrNameLst>
                                          <p:attrName>style.visibility</p:attrName>
                                        </p:attrNameLst>
                                      </p:cBhvr>
                                      <p:to>
                                        <p:strVal val="visible"/>
                                      </p:to>
                                    </p:set>
                                    <p:animEffect transition="in" filter="fade">
                                      <p:cBhvr>
                                        <p:cTn id="35" dur="1000"/>
                                        <p:tgtEl>
                                          <p:spTgt spid="10243">
                                            <p:txEl>
                                              <p:pRg st="5" end="5"/>
                                            </p:txEl>
                                          </p:spTgt>
                                        </p:tgtEl>
                                      </p:cBhvr>
                                    </p:animEffect>
                                    <p:anim calcmode="lin" valueType="num">
                                      <p:cBhvr>
                                        <p:cTn id="36"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A1129F-3DCF-3A44-9CC7-AFE5C958C642}"/>
              </a:ext>
            </a:extLst>
          </p:cNvPr>
          <p:cNvSpPr>
            <a:spLocks noGrp="1"/>
          </p:cNvSpPr>
          <p:nvPr>
            <p:ph type="title"/>
          </p:nvPr>
        </p:nvSpPr>
        <p:spPr>
          <a:xfrm>
            <a:off x="2152650" y="273687"/>
            <a:ext cx="7886700" cy="881783"/>
          </a:xfrm>
        </p:spPr>
        <p:txBody>
          <a:bodyPr>
            <a:normAutofit/>
          </a:bodyPr>
          <a:lstStyle/>
          <a:p>
            <a:r>
              <a:rPr lang="en-US" b="0" kern="0" dirty="0">
                <a:latin typeface="Avenir Book" panose="020B0503020203020204" pitchFamily="34" charset="-78"/>
                <a:ea typeface="ＭＳ Ｐゴシック" charset="0"/>
                <a:cs typeface="Avenir Book" panose="020B0503020203020204" pitchFamily="34" charset="-78"/>
              </a:rPr>
              <a:t>Making </a:t>
            </a:r>
            <a:r>
              <a:rPr lang="en-US" b="0" kern="0" dirty="0" smtClean="0">
                <a:latin typeface="Avenir Book" panose="020B0503020203020204" pitchFamily="34" charset="-78"/>
                <a:ea typeface="ＭＳ Ｐゴシック" charset="0"/>
                <a:cs typeface="Avenir Book" panose="020B0503020203020204" pitchFamily="34" charset="-78"/>
              </a:rPr>
              <a:t>Routing </a:t>
            </a:r>
            <a:r>
              <a:rPr lang="en-US" kern="0" dirty="0">
                <a:latin typeface="Avenir Book" panose="020B0503020203020204" pitchFamily="34" charset="-78"/>
                <a:ea typeface="ＭＳ Ｐゴシック" charset="0"/>
                <a:cs typeface="Avenir Book" panose="020B0503020203020204" pitchFamily="34" charset="-78"/>
              </a:rPr>
              <a:t>S</a:t>
            </a:r>
            <a:r>
              <a:rPr lang="en-US" b="0" kern="0" dirty="0" smtClean="0">
                <a:latin typeface="Avenir Book" panose="020B0503020203020204" pitchFamily="34" charset="-78"/>
                <a:ea typeface="ＭＳ Ｐゴシック" charset="0"/>
                <a:cs typeface="Avenir Book" panose="020B0503020203020204" pitchFamily="34" charset="-78"/>
              </a:rPr>
              <a:t>calable</a:t>
            </a:r>
            <a:endParaRPr lang="en-US" sz="3600" dirty="0">
              <a:latin typeface="Avenir Book" panose="020B0503020203020204" pitchFamily="34" charset="-78"/>
              <a:cs typeface="Avenir Book" panose="020B0503020203020204" pitchFamily="34" charset="-78"/>
            </a:endParaRPr>
          </a:p>
        </p:txBody>
      </p:sp>
      <p:sp>
        <p:nvSpPr>
          <p:cNvPr id="7" name="Content Placeholder 6">
            <a:extLst>
              <a:ext uri="{FF2B5EF4-FFF2-40B4-BE49-F238E27FC236}">
                <a16:creationId xmlns:a16="http://schemas.microsoft.com/office/drawing/2014/main" id="{E7BA213B-068E-DC4B-B1E8-7B6FBA112986}"/>
              </a:ext>
            </a:extLst>
          </p:cNvPr>
          <p:cNvSpPr>
            <a:spLocks noGrp="1"/>
          </p:cNvSpPr>
          <p:nvPr>
            <p:ph idx="1"/>
          </p:nvPr>
        </p:nvSpPr>
        <p:spPr>
          <a:xfrm>
            <a:off x="433134" y="1188330"/>
            <a:ext cx="9441461" cy="3263504"/>
          </a:xfrm>
        </p:spPr>
        <p:txBody>
          <a:bodyPr/>
          <a:lstStyle/>
          <a:p>
            <a:pPr marL="97631" indent="0">
              <a:buNone/>
            </a:pPr>
            <a:r>
              <a:rPr lang="en-US" sz="2100" dirty="0">
                <a:latin typeface="Avenir Book" panose="020B0503020203020204" pitchFamily="34" charset="-78"/>
                <a:cs typeface="Avenir Book" panose="020B0503020203020204" pitchFamily="34" charset="-78"/>
              </a:rPr>
              <a:t>Routing studied thus far - idealized </a:t>
            </a:r>
          </a:p>
          <a:p>
            <a:pPr marL="391716" indent="-214313">
              <a:spcBef>
                <a:spcPts val="300"/>
              </a:spcBef>
            </a:pPr>
            <a:r>
              <a:rPr lang="en-US" sz="2100" dirty="0">
                <a:latin typeface="Avenir Book" panose="020B0503020203020204" pitchFamily="34" charset="-78"/>
                <a:cs typeface="Avenir Book" panose="020B0503020203020204" pitchFamily="34" charset="-78"/>
              </a:rPr>
              <a:t>All routers identical</a:t>
            </a:r>
          </a:p>
          <a:p>
            <a:pPr marL="391716" indent="-214313">
              <a:spcBef>
                <a:spcPts val="300"/>
              </a:spcBef>
            </a:pPr>
            <a:r>
              <a:rPr lang="en-US" sz="2100" dirty="0">
                <a:latin typeface="Avenir Book" panose="020B0503020203020204" pitchFamily="34" charset="-78"/>
                <a:cs typeface="Avenir Book" panose="020B0503020203020204" pitchFamily="34" charset="-78"/>
              </a:rPr>
              <a:t>Network “flat”</a:t>
            </a:r>
          </a:p>
          <a:p>
            <a:pPr marL="391716" indent="-214313">
              <a:spcBef>
                <a:spcPts val="300"/>
              </a:spcBef>
            </a:pPr>
            <a:r>
              <a:rPr lang="en-US" sz="2100" dirty="0">
                <a:latin typeface="Avenir Book" panose="020B0503020203020204" pitchFamily="34" charset="-78"/>
                <a:cs typeface="Avenir Book" panose="020B0503020203020204" pitchFamily="34" charset="-78"/>
              </a:rPr>
              <a:t>This is not true in practice</a:t>
            </a:r>
          </a:p>
          <a:p>
            <a:endParaRPr lang="en-US" dirty="0">
              <a:latin typeface="Avenir Book" panose="020B0503020203020204" pitchFamily="34" charset="-78"/>
              <a:cs typeface="Avenir Book" panose="020B0503020203020204" pitchFamily="34" charset="-78"/>
            </a:endParaRPr>
          </a:p>
        </p:txBody>
      </p:sp>
      <p:sp>
        <p:nvSpPr>
          <p:cNvPr id="11" name="Rectangle 3">
            <a:extLst>
              <a:ext uri="{FF2B5EF4-FFF2-40B4-BE49-F238E27FC236}">
                <a16:creationId xmlns:a16="http://schemas.microsoft.com/office/drawing/2014/main" id="{F9B3A519-428E-254A-A0D8-474D6ECEC54E}"/>
              </a:ext>
            </a:extLst>
          </p:cNvPr>
          <p:cNvSpPr txBox="1">
            <a:spLocks noChangeArrowheads="1"/>
          </p:cNvSpPr>
          <p:nvPr/>
        </p:nvSpPr>
        <p:spPr bwMode="auto">
          <a:xfrm>
            <a:off x="452537" y="2948993"/>
            <a:ext cx="5098125" cy="1700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a:buFont typeface="Wingdings" charset="0"/>
              <a:buNone/>
            </a:pPr>
            <a:r>
              <a:rPr lang="en-US" sz="2100" kern="0" dirty="0">
                <a:solidFill>
                  <a:srgbClr val="C00000"/>
                </a:solidFill>
                <a:latin typeface="Avenir Book" panose="020B0503020203020204" pitchFamily="34" charset="-78"/>
                <a:cs typeface="Avenir Book" panose="020B0503020203020204" pitchFamily="34" charset="-78"/>
              </a:rPr>
              <a:t>Scale: </a:t>
            </a:r>
            <a:r>
              <a:rPr lang="en-US" sz="2100" kern="0" dirty="0">
                <a:latin typeface="Avenir Book" panose="020B0503020203020204" pitchFamily="34" charset="-78"/>
                <a:cs typeface="Avenir Book" panose="020B0503020203020204" pitchFamily="34" charset="-78"/>
              </a:rPr>
              <a:t>billions of destinations</a:t>
            </a:r>
            <a:r>
              <a:rPr lang="en-US" sz="2100" kern="0" dirty="0" smtClean="0">
                <a:latin typeface="Avenir Book" panose="020B0503020203020204" pitchFamily="34" charset="-78"/>
                <a:cs typeface="Avenir Book" panose="020B0503020203020204" pitchFamily="34" charset="-78"/>
              </a:rPr>
              <a:t>:</a:t>
            </a:r>
          </a:p>
          <a:p>
            <a:pPr indent="-164306" defTabSz="685800">
              <a:defRPr/>
            </a:pPr>
            <a:r>
              <a:rPr lang="en-US" sz="1800" kern="0" dirty="0">
                <a:latin typeface="Avenir Book" panose="020B0503020203020204" pitchFamily="34" charset="-78"/>
                <a:cs typeface="Avenir Book" panose="020B0503020203020204" pitchFamily="34" charset="-78"/>
              </a:rPr>
              <a:t>Can’</a:t>
            </a:r>
            <a:r>
              <a:rPr lang="en-US" altLang="ja-JP" sz="1800" kern="0" dirty="0">
                <a:latin typeface="Avenir Book" panose="020B0503020203020204" pitchFamily="34" charset="-78"/>
                <a:cs typeface="Avenir Book" panose="020B0503020203020204" pitchFamily="34" charset="-78"/>
              </a:rPr>
              <a:t>t store all destinations in routing tables </a:t>
            </a:r>
            <a:endParaRPr lang="en-US" altLang="ja-JP" sz="1800" kern="0" dirty="0" smtClean="0">
              <a:latin typeface="Avenir Book" panose="020B0503020203020204" pitchFamily="34" charset="-78"/>
              <a:cs typeface="Avenir Book" panose="020B0503020203020204" pitchFamily="34" charset="-78"/>
            </a:endParaRPr>
          </a:p>
          <a:p>
            <a:pPr indent="-164306" defTabSz="685800">
              <a:defRPr/>
            </a:pPr>
            <a:r>
              <a:rPr lang="en-US" sz="1800" kern="0" dirty="0">
                <a:latin typeface="Avenir Book" panose="020B0503020203020204" pitchFamily="34" charset="-78"/>
                <a:cs typeface="Avenir Book" panose="020B0503020203020204" pitchFamily="34" charset="-78"/>
              </a:rPr>
              <a:t>Routing table exchange would swamp links</a:t>
            </a:r>
          </a:p>
          <a:p>
            <a:pPr marL="0" indent="0">
              <a:buNone/>
            </a:pPr>
            <a:endParaRPr lang="en-US" sz="2100" kern="0" dirty="0">
              <a:latin typeface="Avenir Book" panose="020B0503020203020204" pitchFamily="34" charset="-78"/>
              <a:cs typeface="Avenir Book" panose="020B0503020203020204" pitchFamily="34" charset="-78"/>
            </a:endParaRPr>
          </a:p>
          <a:p>
            <a:endParaRPr lang="en-US" sz="2100" kern="0" dirty="0">
              <a:latin typeface="Avenir Book" panose="020B0503020203020204" pitchFamily="34" charset="-78"/>
              <a:cs typeface="Avenir Book" panose="020B0503020203020204" pitchFamily="34" charset="-78"/>
            </a:endParaRPr>
          </a:p>
          <a:p>
            <a:endParaRPr lang="en-US" sz="2100" kern="0" dirty="0">
              <a:latin typeface="Avenir Book" panose="020B0503020203020204" pitchFamily="34" charset="-78"/>
              <a:cs typeface="Avenir Book" panose="020B0503020203020204" pitchFamily="34" charset="-78"/>
            </a:endParaRPr>
          </a:p>
        </p:txBody>
      </p:sp>
      <p:sp>
        <p:nvSpPr>
          <p:cNvPr id="12" name="Rectangle 4">
            <a:extLst>
              <a:ext uri="{FF2B5EF4-FFF2-40B4-BE49-F238E27FC236}">
                <a16:creationId xmlns:a16="http://schemas.microsoft.com/office/drawing/2014/main" id="{F4EA3DB5-195F-1A49-92C3-E48E324A5BA4}"/>
              </a:ext>
            </a:extLst>
          </p:cNvPr>
          <p:cNvSpPr txBox="1">
            <a:spLocks noChangeArrowheads="1"/>
          </p:cNvSpPr>
          <p:nvPr/>
        </p:nvSpPr>
        <p:spPr bwMode="auto">
          <a:xfrm>
            <a:off x="364015" y="4220828"/>
            <a:ext cx="8289851" cy="1885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57175" indent="-257175" defTabSz="685800">
              <a:buNone/>
              <a:defRPr/>
            </a:pPr>
            <a:r>
              <a:rPr lang="en-US" sz="2100" kern="0" dirty="0">
                <a:solidFill>
                  <a:srgbClr val="C00000"/>
                </a:solidFill>
                <a:latin typeface="Avenir Book" panose="020B0503020203020204" pitchFamily="34" charset="-78"/>
                <a:cs typeface="Avenir Book" panose="020B0503020203020204" pitchFamily="34" charset="-78"/>
              </a:rPr>
              <a:t>Administrative autonomy:</a:t>
            </a:r>
          </a:p>
          <a:p>
            <a:pPr indent="-164306" defTabSz="685800">
              <a:defRPr/>
            </a:pPr>
            <a:r>
              <a:rPr lang="en-US" sz="1800" kern="0" dirty="0">
                <a:solidFill>
                  <a:srgbClr val="000000"/>
                </a:solidFill>
                <a:latin typeface="Avenir Book" panose="020B0503020203020204" pitchFamily="34" charset="-78"/>
                <a:cs typeface="Avenir Book" panose="020B0503020203020204" pitchFamily="34" charset="-78"/>
              </a:rPr>
              <a:t>Internet: a network of networks</a:t>
            </a:r>
          </a:p>
          <a:p>
            <a:pPr indent="-164306" defTabSz="685800">
              <a:defRPr/>
            </a:pPr>
            <a:r>
              <a:rPr lang="en-US" sz="1800" kern="0" dirty="0">
                <a:solidFill>
                  <a:srgbClr val="000000"/>
                </a:solidFill>
                <a:latin typeface="Avenir Book" panose="020B0503020203020204" pitchFamily="34" charset="-78"/>
                <a:cs typeface="Avenir Book" panose="020B0503020203020204" pitchFamily="34" charset="-78"/>
              </a:rPr>
              <a:t>Each network admin may want to control routing in its own network</a:t>
            </a:r>
          </a:p>
        </p:txBody>
      </p:sp>
      <p:sp>
        <p:nvSpPr>
          <p:cNvPr id="8" name="Oval 3">
            <a:extLst>
              <a:ext uri="{FF2B5EF4-FFF2-40B4-BE49-F238E27FC236}">
                <a16:creationId xmlns:a16="http://schemas.microsoft.com/office/drawing/2014/main" id="{C1E39CEB-C65D-764B-966A-D7A25B07575D}"/>
              </a:ext>
            </a:extLst>
          </p:cNvPr>
          <p:cNvSpPr>
            <a:spLocks noChangeArrowheads="1"/>
          </p:cNvSpPr>
          <p:nvPr/>
        </p:nvSpPr>
        <p:spPr bwMode="auto">
          <a:xfrm>
            <a:off x="6654211" y="1625124"/>
            <a:ext cx="2606279" cy="1035844"/>
          </a:xfrm>
          <a:prstGeom prst="ellipse">
            <a:avLst/>
          </a:prstGeom>
          <a:solidFill>
            <a:srgbClr val="3C6CDF"/>
          </a:solidFill>
          <a:ln w="9525">
            <a:no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kern="0" dirty="0">
              <a:solidFill>
                <a:srgbClr val="000000"/>
              </a:solidFill>
              <a:cs typeface="Arial"/>
            </a:endParaRPr>
          </a:p>
        </p:txBody>
      </p:sp>
      <p:cxnSp>
        <p:nvCxnSpPr>
          <p:cNvPr id="9" name="Straight Connector 10">
            <a:extLst>
              <a:ext uri="{FF2B5EF4-FFF2-40B4-BE49-F238E27FC236}">
                <a16:creationId xmlns:a16="http://schemas.microsoft.com/office/drawing/2014/main" id="{93EBD03F-9A41-A545-84E9-9F7C7586256D}"/>
              </a:ext>
            </a:extLst>
          </p:cNvPr>
          <p:cNvCxnSpPr>
            <a:cxnSpLocks noChangeShapeType="1"/>
          </p:cNvCxnSpPr>
          <p:nvPr/>
        </p:nvCxnSpPr>
        <p:spPr bwMode="auto">
          <a:xfrm>
            <a:off x="7572184" y="1807289"/>
            <a:ext cx="859631" cy="5476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10" name="Straight Connector 297">
            <a:extLst>
              <a:ext uri="{FF2B5EF4-FFF2-40B4-BE49-F238E27FC236}">
                <a16:creationId xmlns:a16="http://schemas.microsoft.com/office/drawing/2014/main" id="{7676F8BB-118B-B64A-92D8-85283640E5D9}"/>
              </a:ext>
            </a:extLst>
          </p:cNvPr>
          <p:cNvCxnSpPr>
            <a:cxnSpLocks noChangeShapeType="1"/>
          </p:cNvCxnSpPr>
          <p:nvPr/>
        </p:nvCxnSpPr>
        <p:spPr bwMode="auto">
          <a:xfrm>
            <a:off x="8017478" y="2032317"/>
            <a:ext cx="97631" cy="6310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13" name="Straight Connector 298">
            <a:extLst>
              <a:ext uri="{FF2B5EF4-FFF2-40B4-BE49-F238E27FC236}">
                <a16:creationId xmlns:a16="http://schemas.microsoft.com/office/drawing/2014/main" id="{A2DEF96B-86EE-7144-BD4A-23065D792A93}"/>
              </a:ext>
            </a:extLst>
          </p:cNvPr>
          <p:cNvCxnSpPr>
            <a:cxnSpLocks noChangeShapeType="1"/>
          </p:cNvCxnSpPr>
          <p:nvPr/>
        </p:nvCxnSpPr>
        <p:spPr bwMode="auto">
          <a:xfrm flipV="1">
            <a:off x="7855552" y="2185907"/>
            <a:ext cx="197644" cy="345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14" name="Straight Connector 299">
            <a:extLst>
              <a:ext uri="{FF2B5EF4-FFF2-40B4-BE49-F238E27FC236}">
                <a16:creationId xmlns:a16="http://schemas.microsoft.com/office/drawing/2014/main" id="{555BA90C-F55F-9A4F-9697-475AB2129606}"/>
              </a:ext>
            </a:extLst>
          </p:cNvPr>
          <p:cNvCxnSpPr>
            <a:cxnSpLocks noChangeShapeType="1"/>
          </p:cNvCxnSpPr>
          <p:nvPr/>
        </p:nvCxnSpPr>
        <p:spPr bwMode="auto">
          <a:xfrm flipV="1">
            <a:off x="7615046" y="2053749"/>
            <a:ext cx="157163" cy="8215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15" name="Straight Connector 300">
            <a:extLst>
              <a:ext uri="{FF2B5EF4-FFF2-40B4-BE49-F238E27FC236}">
                <a16:creationId xmlns:a16="http://schemas.microsoft.com/office/drawing/2014/main" id="{06CA7B3A-E066-F645-A065-DE454C32D980}"/>
              </a:ext>
            </a:extLst>
          </p:cNvPr>
          <p:cNvCxnSpPr>
            <a:cxnSpLocks noChangeShapeType="1"/>
          </p:cNvCxnSpPr>
          <p:nvPr/>
        </p:nvCxnSpPr>
        <p:spPr bwMode="auto">
          <a:xfrm flipV="1">
            <a:off x="7361442" y="2278776"/>
            <a:ext cx="166688" cy="7381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16" name="Straight Connector 301">
            <a:extLst>
              <a:ext uri="{FF2B5EF4-FFF2-40B4-BE49-F238E27FC236}">
                <a16:creationId xmlns:a16="http://schemas.microsoft.com/office/drawing/2014/main" id="{BACA8AA4-CF1D-5F48-933F-B11117821D9A}"/>
              </a:ext>
            </a:extLst>
          </p:cNvPr>
          <p:cNvCxnSpPr>
            <a:cxnSpLocks noChangeShapeType="1"/>
          </p:cNvCxnSpPr>
          <p:nvPr/>
        </p:nvCxnSpPr>
        <p:spPr bwMode="auto">
          <a:xfrm flipV="1">
            <a:off x="8030573" y="2222817"/>
            <a:ext cx="204788" cy="1905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17" name="Straight Connector 302">
            <a:extLst>
              <a:ext uri="{FF2B5EF4-FFF2-40B4-BE49-F238E27FC236}">
                <a16:creationId xmlns:a16="http://schemas.microsoft.com/office/drawing/2014/main" id="{DCD16DCF-19C7-244F-A0A1-9DB175274AC6}"/>
              </a:ext>
            </a:extLst>
          </p:cNvPr>
          <p:cNvCxnSpPr>
            <a:cxnSpLocks noChangeShapeType="1"/>
          </p:cNvCxnSpPr>
          <p:nvPr/>
        </p:nvCxnSpPr>
        <p:spPr bwMode="auto">
          <a:xfrm flipH="1" flipV="1">
            <a:off x="8429433" y="2212101"/>
            <a:ext cx="290513" cy="9406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18" name="Straight Connector 303">
            <a:extLst>
              <a:ext uri="{FF2B5EF4-FFF2-40B4-BE49-F238E27FC236}">
                <a16:creationId xmlns:a16="http://schemas.microsoft.com/office/drawing/2014/main" id="{5D4D6C28-B196-BF48-A9D5-692E12992F1C}"/>
              </a:ext>
            </a:extLst>
          </p:cNvPr>
          <p:cNvCxnSpPr>
            <a:cxnSpLocks noChangeShapeType="1"/>
          </p:cNvCxnSpPr>
          <p:nvPr/>
        </p:nvCxnSpPr>
        <p:spPr bwMode="auto">
          <a:xfrm flipV="1">
            <a:off x="8418718" y="1950163"/>
            <a:ext cx="230981" cy="1488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19" name="Straight Connector 304">
            <a:extLst>
              <a:ext uri="{FF2B5EF4-FFF2-40B4-BE49-F238E27FC236}">
                <a16:creationId xmlns:a16="http://schemas.microsoft.com/office/drawing/2014/main" id="{838A4044-BFFD-4A45-BC18-5752B0840588}"/>
              </a:ext>
            </a:extLst>
          </p:cNvPr>
          <p:cNvCxnSpPr>
            <a:cxnSpLocks noChangeShapeType="1"/>
          </p:cNvCxnSpPr>
          <p:nvPr/>
        </p:nvCxnSpPr>
        <p:spPr bwMode="auto">
          <a:xfrm flipH="1" flipV="1">
            <a:off x="7573374" y="1852533"/>
            <a:ext cx="184547" cy="6548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sp>
        <p:nvSpPr>
          <p:cNvPr id="20" name="TextBox 39958">
            <a:extLst>
              <a:ext uri="{FF2B5EF4-FFF2-40B4-BE49-F238E27FC236}">
                <a16:creationId xmlns:a16="http://schemas.microsoft.com/office/drawing/2014/main" id="{6F6B1677-D08C-6A47-B407-042662BB76A0}"/>
              </a:ext>
            </a:extLst>
          </p:cNvPr>
          <p:cNvSpPr txBox="1">
            <a:spLocks noChangeArrowheads="1"/>
          </p:cNvSpPr>
          <p:nvPr/>
        </p:nvSpPr>
        <p:spPr bwMode="auto">
          <a:xfrm>
            <a:off x="6725649" y="1910876"/>
            <a:ext cx="9893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kern="0" dirty="0" smtClean="0">
                <a:solidFill>
                  <a:prstClr val="white"/>
                </a:solidFill>
                <a:latin typeface="Calibri" panose="020F0502020204030204"/>
                <a:cs typeface="Arial"/>
              </a:rPr>
              <a:t>Tier1 ISP</a:t>
            </a:r>
            <a:endParaRPr lang="en-US" altLang="en-US" sz="1800" kern="0" dirty="0">
              <a:solidFill>
                <a:prstClr val="white"/>
              </a:solidFill>
              <a:latin typeface="Calibri" panose="020F0502020204030204"/>
              <a:cs typeface="Arial"/>
            </a:endParaRPr>
          </a:p>
        </p:txBody>
      </p:sp>
      <p:grpSp>
        <p:nvGrpSpPr>
          <p:cNvPr id="21" name="Group 814">
            <a:extLst>
              <a:ext uri="{FF2B5EF4-FFF2-40B4-BE49-F238E27FC236}">
                <a16:creationId xmlns:a16="http://schemas.microsoft.com/office/drawing/2014/main" id="{47996727-7119-574B-8617-ECC07818FEDD}"/>
              </a:ext>
            </a:extLst>
          </p:cNvPr>
          <p:cNvGrpSpPr/>
          <p:nvPr/>
        </p:nvGrpSpPr>
        <p:grpSpPr>
          <a:xfrm>
            <a:off x="8075817" y="2084416"/>
            <a:ext cx="406004" cy="167267"/>
            <a:chOff x="7493876" y="2774731"/>
            <a:chExt cx="1481958" cy="894622"/>
          </a:xfrm>
        </p:grpSpPr>
        <p:sp>
          <p:nvSpPr>
            <p:cNvPr id="22" name="Freeform 21">
              <a:extLst>
                <a:ext uri="{FF2B5EF4-FFF2-40B4-BE49-F238E27FC236}">
                  <a16:creationId xmlns:a16="http://schemas.microsoft.com/office/drawing/2014/main" id="{3EDFEF2E-E8B6-3841-B07D-9D0CA292425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3" name="Oval 22">
              <a:extLst>
                <a:ext uri="{FF2B5EF4-FFF2-40B4-BE49-F238E27FC236}">
                  <a16:creationId xmlns:a16="http://schemas.microsoft.com/office/drawing/2014/main" id="{EBF872C2-5DB2-1143-8057-32D36F4F7DE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4" name="Group 1039">
              <a:extLst>
                <a:ext uri="{FF2B5EF4-FFF2-40B4-BE49-F238E27FC236}">
                  <a16:creationId xmlns:a16="http://schemas.microsoft.com/office/drawing/2014/main" id="{E45C82B8-7745-8345-80DF-E1551574C0B5}"/>
                </a:ext>
              </a:extLst>
            </p:cNvPr>
            <p:cNvGrpSpPr/>
            <p:nvPr/>
          </p:nvGrpSpPr>
          <p:grpSpPr>
            <a:xfrm>
              <a:off x="7713663" y="2848339"/>
              <a:ext cx="1042107" cy="425543"/>
              <a:chOff x="7786941" y="2884917"/>
              <a:chExt cx="897649" cy="353919"/>
            </a:xfrm>
          </p:grpSpPr>
          <p:sp>
            <p:nvSpPr>
              <p:cNvPr id="25" name="Freeform 24">
                <a:extLst>
                  <a:ext uri="{FF2B5EF4-FFF2-40B4-BE49-F238E27FC236}">
                    <a16:creationId xmlns:a16="http://schemas.microsoft.com/office/drawing/2014/main" id="{AADF328D-9F75-D443-B009-78195511DE0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6" name="Freeform 25">
                <a:extLst>
                  <a:ext uri="{FF2B5EF4-FFF2-40B4-BE49-F238E27FC236}">
                    <a16:creationId xmlns:a16="http://schemas.microsoft.com/office/drawing/2014/main" id="{CABE0F12-0414-E047-9D94-A57A4F3F8B1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7" name="Freeform 26">
                <a:extLst>
                  <a:ext uri="{FF2B5EF4-FFF2-40B4-BE49-F238E27FC236}">
                    <a16:creationId xmlns:a16="http://schemas.microsoft.com/office/drawing/2014/main" id="{61DB4664-2DC3-D243-A319-728D82FDC84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8" name="Freeform 27">
                <a:extLst>
                  <a:ext uri="{FF2B5EF4-FFF2-40B4-BE49-F238E27FC236}">
                    <a16:creationId xmlns:a16="http://schemas.microsoft.com/office/drawing/2014/main" id="{3A39F596-0CEB-FB44-8298-3CCA7A8E5D8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29" name="Group 816">
            <a:extLst>
              <a:ext uri="{FF2B5EF4-FFF2-40B4-BE49-F238E27FC236}">
                <a16:creationId xmlns:a16="http://schemas.microsoft.com/office/drawing/2014/main" id="{FF12777F-B030-4549-A7FC-82449D14AB56}"/>
              </a:ext>
            </a:extLst>
          </p:cNvPr>
          <p:cNvGrpSpPr/>
          <p:nvPr/>
        </p:nvGrpSpPr>
        <p:grpSpPr>
          <a:xfrm>
            <a:off x="7662130" y="1901059"/>
            <a:ext cx="406004" cy="167267"/>
            <a:chOff x="7493876" y="2774731"/>
            <a:chExt cx="1481958" cy="894622"/>
          </a:xfrm>
        </p:grpSpPr>
        <p:sp>
          <p:nvSpPr>
            <p:cNvPr id="30" name="Freeform 29">
              <a:extLst>
                <a:ext uri="{FF2B5EF4-FFF2-40B4-BE49-F238E27FC236}">
                  <a16:creationId xmlns:a16="http://schemas.microsoft.com/office/drawing/2014/main" id="{99010B44-64C2-AB4E-A534-5DD841F54CC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31" name="Oval 30">
              <a:extLst>
                <a:ext uri="{FF2B5EF4-FFF2-40B4-BE49-F238E27FC236}">
                  <a16:creationId xmlns:a16="http://schemas.microsoft.com/office/drawing/2014/main" id="{F609C7A8-5C64-1E46-89AE-A8782A6AB2A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32" name="Group 1025">
              <a:extLst>
                <a:ext uri="{FF2B5EF4-FFF2-40B4-BE49-F238E27FC236}">
                  <a16:creationId xmlns:a16="http://schemas.microsoft.com/office/drawing/2014/main" id="{467733F2-A942-984D-951B-4FC5E9704E12}"/>
                </a:ext>
              </a:extLst>
            </p:cNvPr>
            <p:cNvGrpSpPr/>
            <p:nvPr/>
          </p:nvGrpSpPr>
          <p:grpSpPr>
            <a:xfrm>
              <a:off x="7713663" y="2848339"/>
              <a:ext cx="1042107" cy="425543"/>
              <a:chOff x="7786941" y="2884917"/>
              <a:chExt cx="897649" cy="353919"/>
            </a:xfrm>
          </p:grpSpPr>
          <p:sp>
            <p:nvSpPr>
              <p:cNvPr id="33" name="Freeform 32">
                <a:extLst>
                  <a:ext uri="{FF2B5EF4-FFF2-40B4-BE49-F238E27FC236}">
                    <a16:creationId xmlns:a16="http://schemas.microsoft.com/office/drawing/2014/main" id="{9C762EC2-20E2-E34D-BF85-6154BC77A20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4" name="Freeform 33">
                <a:extLst>
                  <a:ext uri="{FF2B5EF4-FFF2-40B4-BE49-F238E27FC236}">
                    <a16:creationId xmlns:a16="http://schemas.microsoft.com/office/drawing/2014/main" id="{816CB66E-9C37-534A-85AC-84C51BA8D57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5" name="Freeform 34">
                <a:extLst>
                  <a:ext uri="{FF2B5EF4-FFF2-40B4-BE49-F238E27FC236}">
                    <a16:creationId xmlns:a16="http://schemas.microsoft.com/office/drawing/2014/main" id="{E4DE6B81-6776-9B45-B52B-E80CB62D179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6" name="Freeform 35">
                <a:extLst>
                  <a:ext uri="{FF2B5EF4-FFF2-40B4-BE49-F238E27FC236}">
                    <a16:creationId xmlns:a16="http://schemas.microsoft.com/office/drawing/2014/main" id="{EAF14958-EE5D-3742-8285-298B3270B75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37" name="Group 817">
            <a:extLst>
              <a:ext uri="{FF2B5EF4-FFF2-40B4-BE49-F238E27FC236}">
                <a16:creationId xmlns:a16="http://schemas.microsoft.com/office/drawing/2014/main" id="{1EC3981A-429A-8B48-A3A4-3F38950EE426}"/>
              </a:ext>
            </a:extLst>
          </p:cNvPr>
          <p:cNvGrpSpPr/>
          <p:nvPr/>
        </p:nvGrpSpPr>
        <p:grpSpPr>
          <a:xfrm>
            <a:off x="7470385" y="2126762"/>
            <a:ext cx="406004" cy="167267"/>
            <a:chOff x="7493876" y="2774731"/>
            <a:chExt cx="1481958" cy="894622"/>
          </a:xfrm>
        </p:grpSpPr>
        <p:sp>
          <p:nvSpPr>
            <p:cNvPr id="38" name="Freeform 37">
              <a:extLst>
                <a:ext uri="{FF2B5EF4-FFF2-40B4-BE49-F238E27FC236}">
                  <a16:creationId xmlns:a16="http://schemas.microsoft.com/office/drawing/2014/main" id="{4AD6CA35-9890-0743-96D1-73AC7E92080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39" name="Oval 38">
              <a:extLst>
                <a:ext uri="{FF2B5EF4-FFF2-40B4-BE49-F238E27FC236}">
                  <a16:creationId xmlns:a16="http://schemas.microsoft.com/office/drawing/2014/main" id="{9C75BC85-7B77-844A-A090-98B72437D10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40" name="Group 1018">
              <a:extLst>
                <a:ext uri="{FF2B5EF4-FFF2-40B4-BE49-F238E27FC236}">
                  <a16:creationId xmlns:a16="http://schemas.microsoft.com/office/drawing/2014/main" id="{BB68491C-B2BC-5F4D-8E2D-9B5AF1FF9752}"/>
                </a:ext>
              </a:extLst>
            </p:cNvPr>
            <p:cNvGrpSpPr/>
            <p:nvPr/>
          </p:nvGrpSpPr>
          <p:grpSpPr>
            <a:xfrm>
              <a:off x="7713663" y="2848339"/>
              <a:ext cx="1042107" cy="425543"/>
              <a:chOff x="7786941" y="2884917"/>
              <a:chExt cx="897649" cy="353919"/>
            </a:xfrm>
          </p:grpSpPr>
          <p:sp>
            <p:nvSpPr>
              <p:cNvPr id="41" name="Freeform 40">
                <a:extLst>
                  <a:ext uri="{FF2B5EF4-FFF2-40B4-BE49-F238E27FC236}">
                    <a16:creationId xmlns:a16="http://schemas.microsoft.com/office/drawing/2014/main" id="{6A1C4FC8-1F5B-5C45-82B9-CE47B968AF4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42" name="Freeform 41">
                <a:extLst>
                  <a:ext uri="{FF2B5EF4-FFF2-40B4-BE49-F238E27FC236}">
                    <a16:creationId xmlns:a16="http://schemas.microsoft.com/office/drawing/2014/main" id="{726EAB2B-C360-BB43-9D51-609E86D205B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43" name="Freeform 42">
                <a:extLst>
                  <a:ext uri="{FF2B5EF4-FFF2-40B4-BE49-F238E27FC236}">
                    <a16:creationId xmlns:a16="http://schemas.microsoft.com/office/drawing/2014/main" id="{6DC07A6D-089D-B644-A213-63263AEE673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44" name="Freeform 43">
                <a:extLst>
                  <a:ext uri="{FF2B5EF4-FFF2-40B4-BE49-F238E27FC236}">
                    <a16:creationId xmlns:a16="http://schemas.microsoft.com/office/drawing/2014/main" id="{32E701D2-9EC5-3C41-9EF1-B1EDD98324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sp>
        <p:nvSpPr>
          <p:cNvPr id="45" name="Oval 3">
            <a:extLst>
              <a:ext uri="{FF2B5EF4-FFF2-40B4-BE49-F238E27FC236}">
                <a16:creationId xmlns:a16="http://schemas.microsoft.com/office/drawing/2014/main" id="{175C21D2-17F4-1C48-AD8B-3CA2017D329F}"/>
              </a:ext>
            </a:extLst>
          </p:cNvPr>
          <p:cNvSpPr>
            <a:spLocks noChangeArrowheads="1"/>
          </p:cNvSpPr>
          <p:nvPr/>
        </p:nvSpPr>
        <p:spPr bwMode="auto">
          <a:xfrm>
            <a:off x="6368459" y="2733595"/>
            <a:ext cx="2332437" cy="992981"/>
          </a:xfrm>
          <a:prstGeom prst="ellipse">
            <a:avLst/>
          </a:prstGeom>
          <a:solidFill>
            <a:srgbClr val="3C6CDF"/>
          </a:solidFill>
          <a:ln w="9525">
            <a:no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kern="0" dirty="0">
              <a:solidFill>
                <a:srgbClr val="000000"/>
              </a:solidFill>
              <a:cs typeface="Arial"/>
            </a:endParaRPr>
          </a:p>
        </p:txBody>
      </p:sp>
      <p:cxnSp>
        <p:nvCxnSpPr>
          <p:cNvPr id="46" name="Straight Connector 10">
            <a:extLst>
              <a:ext uri="{FF2B5EF4-FFF2-40B4-BE49-F238E27FC236}">
                <a16:creationId xmlns:a16="http://schemas.microsoft.com/office/drawing/2014/main" id="{7DC3F383-B8A6-0D47-AA14-533688BAAE4D}"/>
              </a:ext>
            </a:extLst>
          </p:cNvPr>
          <p:cNvCxnSpPr>
            <a:cxnSpLocks noChangeShapeType="1"/>
          </p:cNvCxnSpPr>
          <p:nvPr/>
        </p:nvCxnSpPr>
        <p:spPr bwMode="auto">
          <a:xfrm>
            <a:off x="7270955" y="2908617"/>
            <a:ext cx="727472" cy="5119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47" name="Straight Connector 297">
            <a:extLst>
              <a:ext uri="{FF2B5EF4-FFF2-40B4-BE49-F238E27FC236}">
                <a16:creationId xmlns:a16="http://schemas.microsoft.com/office/drawing/2014/main" id="{FA2FCD93-6174-FC43-97E3-B56BA29EFE98}"/>
              </a:ext>
            </a:extLst>
          </p:cNvPr>
          <p:cNvCxnSpPr>
            <a:cxnSpLocks noChangeShapeType="1"/>
          </p:cNvCxnSpPr>
          <p:nvPr/>
        </p:nvCxnSpPr>
        <p:spPr bwMode="auto">
          <a:xfrm>
            <a:off x="7648384" y="3124120"/>
            <a:ext cx="82153" cy="5953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48" name="Straight Connector 298">
            <a:extLst>
              <a:ext uri="{FF2B5EF4-FFF2-40B4-BE49-F238E27FC236}">
                <a16:creationId xmlns:a16="http://schemas.microsoft.com/office/drawing/2014/main" id="{FBA241B7-1D0B-3446-B887-DF2A60562C63}"/>
              </a:ext>
            </a:extLst>
          </p:cNvPr>
          <p:cNvCxnSpPr>
            <a:cxnSpLocks noChangeShapeType="1"/>
          </p:cNvCxnSpPr>
          <p:nvPr/>
        </p:nvCxnSpPr>
        <p:spPr bwMode="auto">
          <a:xfrm flipV="1">
            <a:off x="7511461" y="3270567"/>
            <a:ext cx="166688" cy="333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49" name="Straight Connector 299">
            <a:extLst>
              <a:ext uri="{FF2B5EF4-FFF2-40B4-BE49-F238E27FC236}">
                <a16:creationId xmlns:a16="http://schemas.microsoft.com/office/drawing/2014/main" id="{9EF281DF-1EAB-9642-86CE-67F25A55ACBF}"/>
              </a:ext>
            </a:extLst>
          </p:cNvPr>
          <p:cNvCxnSpPr>
            <a:cxnSpLocks noChangeShapeType="1"/>
          </p:cNvCxnSpPr>
          <p:nvPr/>
        </p:nvCxnSpPr>
        <p:spPr bwMode="auto">
          <a:xfrm flipV="1">
            <a:off x="7306674" y="3144361"/>
            <a:ext cx="133350" cy="7977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50" name="Straight Connector 300">
            <a:extLst>
              <a:ext uri="{FF2B5EF4-FFF2-40B4-BE49-F238E27FC236}">
                <a16:creationId xmlns:a16="http://schemas.microsoft.com/office/drawing/2014/main" id="{CF0B6ED5-64C1-F64C-B490-65D8887CD46F}"/>
              </a:ext>
            </a:extLst>
          </p:cNvPr>
          <p:cNvCxnSpPr>
            <a:cxnSpLocks noChangeShapeType="1"/>
          </p:cNvCxnSpPr>
          <p:nvPr/>
        </p:nvCxnSpPr>
        <p:spPr bwMode="auto">
          <a:xfrm flipV="1">
            <a:off x="7092361" y="3359863"/>
            <a:ext cx="141685" cy="714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51" name="Straight Connector 301">
            <a:extLst>
              <a:ext uri="{FF2B5EF4-FFF2-40B4-BE49-F238E27FC236}">
                <a16:creationId xmlns:a16="http://schemas.microsoft.com/office/drawing/2014/main" id="{6F25A2AA-9AAF-7545-A621-843340E23A8A}"/>
              </a:ext>
            </a:extLst>
          </p:cNvPr>
          <p:cNvCxnSpPr>
            <a:cxnSpLocks noChangeShapeType="1"/>
          </p:cNvCxnSpPr>
          <p:nvPr/>
        </p:nvCxnSpPr>
        <p:spPr bwMode="auto">
          <a:xfrm flipV="1">
            <a:off x="7659099" y="3306286"/>
            <a:ext cx="173831" cy="18335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52" name="Straight Connector 302">
            <a:extLst>
              <a:ext uri="{FF2B5EF4-FFF2-40B4-BE49-F238E27FC236}">
                <a16:creationId xmlns:a16="http://schemas.microsoft.com/office/drawing/2014/main" id="{A85DF839-8C92-7C4C-9E4F-95253E4F64D1}"/>
              </a:ext>
            </a:extLst>
          </p:cNvPr>
          <p:cNvCxnSpPr>
            <a:cxnSpLocks noChangeShapeType="1"/>
          </p:cNvCxnSpPr>
          <p:nvPr/>
        </p:nvCxnSpPr>
        <p:spPr bwMode="auto">
          <a:xfrm flipH="1" flipV="1">
            <a:off x="7997236" y="3296761"/>
            <a:ext cx="245269" cy="8929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53" name="Straight Connector 303">
            <a:extLst>
              <a:ext uri="{FF2B5EF4-FFF2-40B4-BE49-F238E27FC236}">
                <a16:creationId xmlns:a16="http://schemas.microsoft.com/office/drawing/2014/main" id="{F434154C-8D83-9441-B097-3BBC275FD9C7}"/>
              </a:ext>
            </a:extLst>
          </p:cNvPr>
          <p:cNvCxnSpPr>
            <a:cxnSpLocks noChangeShapeType="1"/>
          </p:cNvCxnSpPr>
          <p:nvPr/>
        </p:nvCxnSpPr>
        <p:spPr bwMode="auto">
          <a:xfrm flipV="1">
            <a:off x="7987711" y="3045539"/>
            <a:ext cx="195263" cy="14168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54" name="Straight Connector 304">
            <a:extLst>
              <a:ext uri="{FF2B5EF4-FFF2-40B4-BE49-F238E27FC236}">
                <a16:creationId xmlns:a16="http://schemas.microsoft.com/office/drawing/2014/main" id="{B524947B-DB9F-7D40-A706-4C17DE2A5010}"/>
              </a:ext>
            </a:extLst>
          </p:cNvPr>
          <p:cNvCxnSpPr>
            <a:cxnSpLocks noChangeShapeType="1"/>
          </p:cNvCxnSpPr>
          <p:nvPr/>
        </p:nvCxnSpPr>
        <p:spPr bwMode="auto">
          <a:xfrm flipH="1" flipV="1">
            <a:off x="7272146" y="2951480"/>
            <a:ext cx="155972" cy="6310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sp>
        <p:nvSpPr>
          <p:cNvPr id="55" name="TextBox 39958">
            <a:extLst>
              <a:ext uri="{FF2B5EF4-FFF2-40B4-BE49-F238E27FC236}">
                <a16:creationId xmlns:a16="http://schemas.microsoft.com/office/drawing/2014/main" id="{E2B94A9A-0F9D-2848-A0CF-4BF11CF94A72}"/>
              </a:ext>
            </a:extLst>
          </p:cNvPr>
          <p:cNvSpPr txBox="1">
            <a:spLocks noChangeArrowheads="1"/>
          </p:cNvSpPr>
          <p:nvPr/>
        </p:nvSpPr>
        <p:spPr bwMode="auto">
          <a:xfrm>
            <a:off x="6368459" y="2982446"/>
            <a:ext cx="9893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kern="0" dirty="0" smtClean="0">
                <a:solidFill>
                  <a:prstClr val="white"/>
                </a:solidFill>
                <a:latin typeface="Calibri" panose="020F0502020204030204"/>
                <a:cs typeface="Arial"/>
              </a:rPr>
              <a:t>Tier1 ISP</a:t>
            </a:r>
            <a:endParaRPr lang="en-US" altLang="en-US" sz="1800" kern="0" dirty="0">
              <a:solidFill>
                <a:prstClr val="white"/>
              </a:solidFill>
              <a:latin typeface="Calibri" panose="020F0502020204030204"/>
              <a:cs typeface="Arial"/>
            </a:endParaRPr>
          </a:p>
        </p:txBody>
      </p:sp>
      <p:sp>
        <p:nvSpPr>
          <p:cNvPr id="56" name="Oval 3">
            <a:extLst>
              <a:ext uri="{FF2B5EF4-FFF2-40B4-BE49-F238E27FC236}">
                <a16:creationId xmlns:a16="http://schemas.microsoft.com/office/drawing/2014/main" id="{A702DE6F-D4A0-8F44-AA63-D6E15375CD8E}"/>
              </a:ext>
            </a:extLst>
          </p:cNvPr>
          <p:cNvSpPr>
            <a:spLocks noChangeArrowheads="1"/>
          </p:cNvSpPr>
          <p:nvPr/>
        </p:nvSpPr>
        <p:spPr bwMode="auto">
          <a:xfrm>
            <a:off x="8654475" y="2318067"/>
            <a:ext cx="2575309" cy="1007269"/>
          </a:xfrm>
          <a:prstGeom prst="ellipse">
            <a:avLst/>
          </a:prstGeom>
          <a:solidFill>
            <a:srgbClr val="3C6CDF"/>
          </a:solidFill>
          <a:ln w="9525">
            <a:no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kern="0" dirty="0">
              <a:solidFill>
                <a:srgbClr val="000000"/>
              </a:solidFill>
              <a:cs typeface="Arial"/>
            </a:endParaRPr>
          </a:p>
        </p:txBody>
      </p:sp>
      <p:cxnSp>
        <p:nvCxnSpPr>
          <p:cNvPr id="57" name="Straight Connector 10">
            <a:extLst>
              <a:ext uri="{FF2B5EF4-FFF2-40B4-BE49-F238E27FC236}">
                <a16:creationId xmlns:a16="http://schemas.microsoft.com/office/drawing/2014/main" id="{3F8196DF-0888-8E49-98D7-DA224C7BE9E9}"/>
              </a:ext>
            </a:extLst>
          </p:cNvPr>
          <p:cNvCxnSpPr>
            <a:cxnSpLocks noChangeShapeType="1"/>
          </p:cNvCxnSpPr>
          <p:nvPr/>
        </p:nvCxnSpPr>
        <p:spPr bwMode="auto">
          <a:xfrm>
            <a:off x="9665302" y="2495470"/>
            <a:ext cx="796528" cy="523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58" name="Straight Connector 297">
            <a:extLst>
              <a:ext uri="{FF2B5EF4-FFF2-40B4-BE49-F238E27FC236}">
                <a16:creationId xmlns:a16="http://schemas.microsoft.com/office/drawing/2014/main" id="{1B258AC6-D04D-9E42-938E-20E66E809546}"/>
              </a:ext>
            </a:extLst>
          </p:cNvPr>
          <p:cNvCxnSpPr>
            <a:cxnSpLocks noChangeShapeType="1"/>
          </p:cNvCxnSpPr>
          <p:nvPr/>
        </p:nvCxnSpPr>
        <p:spPr bwMode="auto">
          <a:xfrm>
            <a:off x="10078448" y="2713354"/>
            <a:ext cx="90488" cy="619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59" name="Straight Connector 298">
            <a:extLst>
              <a:ext uri="{FF2B5EF4-FFF2-40B4-BE49-F238E27FC236}">
                <a16:creationId xmlns:a16="http://schemas.microsoft.com/office/drawing/2014/main" id="{413995ED-2F60-8B4D-8D7F-93AD98A8938C}"/>
              </a:ext>
            </a:extLst>
          </p:cNvPr>
          <p:cNvCxnSpPr>
            <a:cxnSpLocks noChangeShapeType="1"/>
          </p:cNvCxnSpPr>
          <p:nvPr/>
        </p:nvCxnSpPr>
        <p:spPr bwMode="auto">
          <a:xfrm flipV="1">
            <a:off x="9928430" y="2863373"/>
            <a:ext cx="182166" cy="333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0" name="Straight Connector 299">
            <a:extLst>
              <a:ext uri="{FF2B5EF4-FFF2-40B4-BE49-F238E27FC236}">
                <a16:creationId xmlns:a16="http://schemas.microsoft.com/office/drawing/2014/main" id="{25EF67BD-6045-D34A-B976-7E209CEE56CE}"/>
              </a:ext>
            </a:extLst>
          </p:cNvPr>
          <p:cNvCxnSpPr>
            <a:cxnSpLocks noChangeShapeType="1"/>
          </p:cNvCxnSpPr>
          <p:nvPr/>
        </p:nvCxnSpPr>
        <p:spPr bwMode="auto">
          <a:xfrm flipV="1">
            <a:off x="9704593" y="2734786"/>
            <a:ext cx="146447" cy="7977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1" name="Straight Connector 300">
            <a:extLst>
              <a:ext uri="{FF2B5EF4-FFF2-40B4-BE49-F238E27FC236}">
                <a16:creationId xmlns:a16="http://schemas.microsoft.com/office/drawing/2014/main" id="{36B4AB57-694E-3A49-B3F1-69CBFBA7E4FF}"/>
              </a:ext>
            </a:extLst>
          </p:cNvPr>
          <p:cNvCxnSpPr>
            <a:cxnSpLocks noChangeShapeType="1"/>
          </p:cNvCxnSpPr>
          <p:nvPr/>
        </p:nvCxnSpPr>
        <p:spPr bwMode="auto">
          <a:xfrm flipV="1">
            <a:off x="9470040" y="2953861"/>
            <a:ext cx="154781" cy="714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2" name="Straight Connector 301">
            <a:extLst>
              <a:ext uri="{FF2B5EF4-FFF2-40B4-BE49-F238E27FC236}">
                <a16:creationId xmlns:a16="http://schemas.microsoft.com/office/drawing/2014/main" id="{327866EC-442B-E449-A507-1ADB2897607E}"/>
              </a:ext>
            </a:extLst>
          </p:cNvPr>
          <p:cNvCxnSpPr>
            <a:cxnSpLocks noChangeShapeType="1"/>
          </p:cNvCxnSpPr>
          <p:nvPr/>
        </p:nvCxnSpPr>
        <p:spPr bwMode="auto">
          <a:xfrm flipV="1">
            <a:off x="10090355" y="2899092"/>
            <a:ext cx="190500" cy="1857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3" name="Straight Connector 302">
            <a:extLst>
              <a:ext uri="{FF2B5EF4-FFF2-40B4-BE49-F238E27FC236}">
                <a16:creationId xmlns:a16="http://schemas.microsoft.com/office/drawing/2014/main" id="{0B9882C7-E94F-0A47-A7DE-70A6E795938B}"/>
              </a:ext>
            </a:extLst>
          </p:cNvPr>
          <p:cNvCxnSpPr>
            <a:cxnSpLocks noChangeShapeType="1"/>
          </p:cNvCxnSpPr>
          <p:nvPr/>
        </p:nvCxnSpPr>
        <p:spPr bwMode="auto">
          <a:xfrm flipH="1" flipV="1">
            <a:off x="10438018" y="2883613"/>
            <a:ext cx="269081" cy="904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4" name="Straight Connector 303">
            <a:extLst>
              <a:ext uri="{FF2B5EF4-FFF2-40B4-BE49-F238E27FC236}">
                <a16:creationId xmlns:a16="http://schemas.microsoft.com/office/drawing/2014/main" id="{07F3D5AB-917A-3646-B73E-0784162E7E10}"/>
              </a:ext>
            </a:extLst>
          </p:cNvPr>
          <p:cNvCxnSpPr>
            <a:cxnSpLocks noChangeShapeType="1"/>
          </p:cNvCxnSpPr>
          <p:nvPr/>
        </p:nvCxnSpPr>
        <p:spPr bwMode="auto">
          <a:xfrm flipV="1">
            <a:off x="10449923" y="2633582"/>
            <a:ext cx="214313" cy="14406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5" name="Straight Connector 304">
            <a:extLst>
              <a:ext uri="{FF2B5EF4-FFF2-40B4-BE49-F238E27FC236}">
                <a16:creationId xmlns:a16="http://schemas.microsoft.com/office/drawing/2014/main" id="{7EE99713-0073-4441-B515-ACBBCD81E0FB}"/>
              </a:ext>
            </a:extLst>
          </p:cNvPr>
          <p:cNvCxnSpPr>
            <a:cxnSpLocks noChangeShapeType="1"/>
          </p:cNvCxnSpPr>
          <p:nvPr/>
        </p:nvCxnSpPr>
        <p:spPr bwMode="auto">
          <a:xfrm flipH="1" flipV="1">
            <a:off x="9666493" y="2538333"/>
            <a:ext cx="170260" cy="6429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sp>
        <p:nvSpPr>
          <p:cNvPr id="66" name="TextBox 39958">
            <a:extLst>
              <a:ext uri="{FF2B5EF4-FFF2-40B4-BE49-F238E27FC236}">
                <a16:creationId xmlns:a16="http://schemas.microsoft.com/office/drawing/2014/main" id="{9B066AAE-482E-0B40-BE56-8CA80740394E}"/>
              </a:ext>
            </a:extLst>
          </p:cNvPr>
          <p:cNvSpPr txBox="1">
            <a:spLocks noChangeArrowheads="1"/>
          </p:cNvSpPr>
          <p:nvPr/>
        </p:nvSpPr>
        <p:spPr bwMode="auto">
          <a:xfrm>
            <a:off x="8725913" y="2625256"/>
            <a:ext cx="9893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kern="0" dirty="0" smtClean="0">
                <a:solidFill>
                  <a:prstClr val="white"/>
                </a:solidFill>
                <a:latin typeface="Calibri" panose="020F0502020204030204"/>
                <a:cs typeface="Arial"/>
              </a:rPr>
              <a:t>Tier1 ISP</a:t>
            </a:r>
            <a:endParaRPr lang="en-US" altLang="en-US" sz="1800" kern="0" dirty="0">
              <a:solidFill>
                <a:prstClr val="white"/>
              </a:solidFill>
              <a:latin typeface="Calibri" panose="020F0502020204030204"/>
              <a:cs typeface="Arial"/>
            </a:endParaRPr>
          </a:p>
        </p:txBody>
      </p:sp>
      <p:cxnSp>
        <p:nvCxnSpPr>
          <p:cNvPr id="67" name="Straight Connector 12">
            <a:extLst>
              <a:ext uri="{FF2B5EF4-FFF2-40B4-BE49-F238E27FC236}">
                <a16:creationId xmlns:a16="http://schemas.microsoft.com/office/drawing/2014/main" id="{F300F1C8-847A-BE41-8774-57B1DCD8D5D3}"/>
              </a:ext>
            </a:extLst>
          </p:cNvPr>
          <p:cNvCxnSpPr>
            <a:cxnSpLocks noChangeShapeType="1"/>
          </p:cNvCxnSpPr>
          <p:nvPr/>
        </p:nvCxnSpPr>
        <p:spPr bwMode="auto">
          <a:xfrm>
            <a:off x="7141177" y="1538207"/>
            <a:ext cx="178594" cy="196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8" name="Straight Connector 502">
            <a:extLst>
              <a:ext uri="{FF2B5EF4-FFF2-40B4-BE49-F238E27FC236}">
                <a16:creationId xmlns:a16="http://schemas.microsoft.com/office/drawing/2014/main" id="{3F67B9C4-4FEC-1240-9C01-EB8A6EE3CDEB}"/>
              </a:ext>
            </a:extLst>
          </p:cNvPr>
          <p:cNvCxnSpPr>
            <a:cxnSpLocks noChangeShapeType="1"/>
          </p:cNvCxnSpPr>
          <p:nvPr/>
        </p:nvCxnSpPr>
        <p:spPr bwMode="auto">
          <a:xfrm>
            <a:off x="8291321" y="1389380"/>
            <a:ext cx="230981" cy="4298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9" name="Straight Connector 503">
            <a:extLst>
              <a:ext uri="{FF2B5EF4-FFF2-40B4-BE49-F238E27FC236}">
                <a16:creationId xmlns:a16="http://schemas.microsoft.com/office/drawing/2014/main" id="{545AD480-9636-0E4B-B4B9-9B4ADC620A03}"/>
              </a:ext>
            </a:extLst>
          </p:cNvPr>
          <p:cNvCxnSpPr>
            <a:cxnSpLocks noChangeShapeType="1"/>
          </p:cNvCxnSpPr>
          <p:nvPr/>
        </p:nvCxnSpPr>
        <p:spPr bwMode="auto">
          <a:xfrm flipH="1">
            <a:off x="8673512" y="1372711"/>
            <a:ext cx="288131" cy="4345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0" name="Straight Connector 504">
            <a:extLst>
              <a:ext uri="{FF2B5EF4-FFF2-40B4-BE49-F238E27FC236}">
                <a16:creationId xmlns:a16="http://schemas.microsoft.com/office/drawing/2014/main" id="{71581065-B12B-1A4E-BE8D-55FA0FB7720E}"/>
              </a:ext>
            </a:extLst>
          </p:cNvPr>
          <p:cNvCxnSpPr>
            <a:cxnSpLocks noChangeShapeType="1"/>
          </p:cNvCxnSpPr>
          <p:nvPr/>
        </p:nvCxnSpPr>
        <p:spPr bwMode="auto">
          <a:xfrm>
            <a:off x="10432065" y="1756092"/>
            <a:ext cx="161925" cy="7846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1" name="Straight Connector 505">
            <a:extLst>
              <a:ext uri="{FF2B5EF4-FFF2-40B4-BE49-F238E27FC236}">
                <a16:creationId xmlns:a16="http://schemas.microsoft.com/office/drawing/2014/main" id="{73C31C58-B4CF-814A-A3FD-55A6563CEF48}"/>
              </a:ext>
            </a:extLst>
          </p:cNvPr>
          <p:cNvCxnSpPr>
            <a:cxnSpLocks noChangeShapeType="1"/>
          </p:cNvCxnSpPr>
          <p:nvPr/>
        </p:nvCxnSpPr>
        <p:spPr bwMode="auto">
          <a:xfrm flipH="1">
            <a:off x="10707099" y="2019220"/>
            <a:ext cx="180975" cy="519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2" name="Straight Connector 507">
            <a:extLst>
              <a:ext uri="{FF2B5EF4-FFF2-40B4-BE49-F238E27FC236}">
                <a16:creationId xmlns:a16="http://schemas.microsoft.com/office/drawing/2014/main" id="{EC7E8528-0B6D-CF4D-8A94-85AA80C4CC8F}"/>
              </a:ext>
            </a:extLst>
          </p:cNvPr>
          <p:cNvCxnSpPr>
            <a:cxnSpLocks noChangeShapeType="1"/>
          </p:cNvCxnSpPr>
          <p:nvPr/>
        </p:nvCxnSpPr>
        <p:spPr bwMode="auto">
          <a:xfrm flipH="1" flipV="1">
            <a:off x="10945224" y="3011011"/>
            <a:ext cx="597694" cy="4607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3" name="Straight Connector 512">
            <a:extLst>
              <a:ext uri="{FF2B5EF4-FFF2-40B4-BE49-F238E27FC236}">
                <a16:creationId xmlns:a16="http://schemas.microsoft.com/office/drawing/2014/main" id="{3894D9DF-7CD2-5E46-A639-24D288F83334}"/>
              </a:ext>
            </a:extLst>
          </p:cNvPr>
          <p:cNvCxnSpPr>
            <a:cxnSpLocks noChangeShapeType="1"/>
          </p:cNvCxnSpPr>
          <p:nvPr/>
        </p:nvCxnSpPr>
        <p:spPr bwMode="auto">
          <a:xfrm flipV="1">
            <a:off x="6697073" y="3451542"/>
            <a:ext cx="301229" cy="1571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4" name="Straight Connector 513">
            <a:extLst>
              <a:ext uri="{FF2B5EF4-FFF2-40B4-BE49-F238E27FC236}">
                <a16:creationId xmlns:a16="http://schemas.microsoft.com/office/drawing/2014/main" id="{89BD6F64-A1F9-A841-8EE8-ACECF372CCCB}"/>
              </a:ext>
            </a:extLst>
          </p:cNvPr>
          <p:cNvCxnSpPr>
            <a:cxnSpLocks noChangeShapeType="1"/>
          </p:cNvCxnSpPr>
          <p:nvPr/>
        </p:nvCxnSpPr>
        <p:spPr bwMode="auto">
          <a:xfrm>
            <a:off x="6392273" y="3344386"/>
            <a:ext cx="338138" cy="869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5" name="Straight Connector 508">
            <a:extLst>
              <a:ext uri="{FF2B5EF4-FFF2-40B4-BE49-F238E27FC236}">
                <a16:creationId xmlns:a16="http://schemas.microsoft.com/office/drawing/2014/main" id="{CBDBB96A-3635-3D49-964A-A9C290E5CAD0}"/>
              </a:ext>
            </a:extLst>
          </p:cNvPr>
          <p:cNvCxnSpPr>
            <a:cxnSpLocks noChangeShapeType="1"/>
          </p:cNvCxnSpPr>
          <p:nvPr/>
        </p:nvCxnSpPr>
        <p:spPr bwMode="auto">
          <a:xfrm flipH="1" flipV="1">
            <a:off x="10226086" y="3122930"/>
            <a:ext cx="785813" cy="7250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6" name="Straight Connector 506">
            <a:extLst>
              <a:ext uri="{FF2B5EF4-FFF2-40B4-BE49-F238E27FC236}">
                <a16:creationId xmlns:a16="http://schemas.microsoft.com/office/drawing/2014/main" id="{AA94DB72-B450-7842-B04E-DCFB91821FC1}"/>
              </a:ext>
            </a:extLst>
          </p:cNvPr>
          <p:cNvCxnSpPr>
            <a:cxnSpLocks noChangeShapeType="1"/>
          </p:cNvCxnSpPr>
          <p:nvPr/>
        </p:nvCxnSpPr>
        <p:spPr bwMode="auto">
          <a:xfrm flipH="1">
            <a:off x="11028567" y="2814557"/>
            <a:ext cx="406004" cy="1869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77" name="Group 858">
            <a:extLst>
              <a:ext uri="{FF2B5EF4-FFF2-40B4-BE49-F238E27FC236}">
                <a16:creationId xmlns:a16="http://schemas.microsoft.com/office/drawing/2014/main" id="{90216148-AEBB-D045-BC04-2476960CEEA7}"/>
              </a:ext>
            </a:extLst>
          </p:cNvPr>
          <p:cNvGrpSpPr/>
          <p:nvPr/>
        </p:nvGrpSpPr>
        <p:grpSpPr>
          <a:xfrm>
            <a:off x="8385380" y="1793902"/>
            <a:ext cx="406004" cy="167267"/>
            <a:chOff x="7493876" y="2774731"/>
            <a:chExt cx="1481958" cy="894622"/>
          </a:xfrm>
        </p:grpSpPr>
        <p:sp>
          <p:nvSpPr>
            <p:cNvPr id="78" name="Freeform 77">
              <a:extLst>
                <a:ext uri="{FF2B5EF4-FFF2-40B4-BE49-F238E27FC236}">
                  <a16:creationId xmlns:a16="http://schemas.microsoft.com/office/drawing/2014/main" id="{7C739FBE-036D-994B-85E2-4440DD53038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79" name="Oval 78">
              <a:extLst>
                <a:ext uri="{FF2B5EF4-FFF2-40B4-BE49-F238E27FC236}">
                  <a16:creationId xmlns:a16="http://schemas.microsoft.com/office/drawing/2014/main" id="{33BC4048-43F2-884D-8016-9AF95DABE2C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80" name="Group 997">
              <a:extLst>
                <a:ext uri="{FF2B5EF4-FFF2-40B4-BE49-F238E27FC236}">
                  <a16:creationId xmlns:a16="http://schemas.microsoft.com/office/drawing/2014/main" id="{130BCC6D-B09E-1C41-A8CF-04A2A9638267}"/>
                </a:ext>
              </a:extLst>
            </p:cNvPr>
            <p:cNvGrpSpPr/>
            <p:nvPr/>
          </p:nvGrpSpPr>
          <p:grpSpPr>
            <a:xfrm>
              <a:off x="7713663" y="2848339"/>
              <a:ext cx="1042107" cy="425543"/>
              <a:chOff x="7786941" y="2884917"/>
              <a:chExt cx="897649" cy="353919"/>
            </a:xfrm>
          </p:grpSpPr>
          <p:sp>
            <p:nvSpPr>
              <p:cNvPr id="81" name="Freeform 80">
                <a:extLst>
                  <a:ext uri="{FF2B5EF4-FFF2-40B4-BE49-F238E27FC236}">
                    <a16:creationId xmlns:a16="http://schemas.microsoft.com/office/drawing/2014/main" id="{0FA93124-8744-5D4F-9E8A-8660696E5BF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2" name="Freeform 81">
                <a:extLst>
                  <a:ext uri="{FF2B5EF4-FFF2-40B4-BE49-F238E27FC236}">
                    <a16:creationId xmlns:a16="http://schemas.microsoft.com/office/drawing/2014/main" id="{17571ADC-29EF-004D-A61B-676F21C86B5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3" name="Freeform 82">
                <a:extLst>
                  <a:ext uri="{FF2B5EF4-FFF2-40B4-BE49-F238E27FC236}">
                    <a16:creationId xmlns:a16="http://schemas.microsoft.com/office/drawing/2014/main" id="{36F070DE-197E-7F4B-AA78-582124C37FA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4" name="Freeform 83">
                <a:extLst>
                  <a:ext uri="{FF2B5EF4-FFF2-40B4-BE49-F238E27FC236}">
                    <a16:creationId xmlns:a16="http://schemas.microsoft.com/office/drawing/2014/main" id="{3B0B317D-7F53-E348-81C1-4EE7DBCD590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85" name="Group 859">
            <a:extLst>
              <a:ext uri="{FF2B5EF4-FFF2-40B4-BE49-F238E27FC236}">
                <a16:creationId xmlns:a16="http://schemas.microsoft.com/office/drawing/2014/main" id="{7C41A419-299B-7A4A-A2A5-F2262956EE0F}"/>
              </a:ext>
            </a:extLst>
          </p:cNvPr>
          <p:cNvGrpSpPr/>
          <p:nvPr/>
        </p:nvGrpSpPr>
        <p:grpSpPr>
          <a:xfrm>
            <a:off x="7207315" y="1719183"/>
            <a:ext cx="406004" cy="167267"/>
            <a:chOff x="7493876" y="2774731"/>
            <a:chExt cx="1481958" cy="894622"/>
          </a:xfrm>
        </p:grpSpPr>
        <p:sp>
          <p:nvSpPr>
            <p:cNvPr id="86" name="Freeform 85">
              <a:extLst>
                <a:ext uri="{FF2B5EF4-FFF2-40B4-BE49-F238E27FC236}">
                  <a16:creationId xmlns:a16="http://schemas.microsoft.com/office/drawing/2014/main" id="{E9155573-B861-144A-AA4A-0F52588679C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87" name="Oval 86">
              <a:extLst>
                <a:ext uri="{FF2B5EF4-FFF2-40B4-BE49-F238E27FC236}">
                  <a16:creationId xmlns:a16="http://schemas.microsoft.com/office/drawing/2014/main" id="{4F83F884-BBF3-CA40-927E-3CE279B6EDF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88" name="Group 990">
              <a:extLst>
                <a:ext uri="{FF2B5EF4-FFF2-40B4-BE49-F238E27FC236}">
                  <a16:creationId xmlns:a16="http://schemas.microsoft.com/office/drawing/2014/main" id="{0753217D-6DD5-164C-ADEE-1458B0AC16AF}"/>
                </a:ext>
              </a:extLst>
            </p:cNvPr>
            <p:cNvGrpSpPr/>
            <p:nvPr/>
          </p:nvGrpSpPr>
          <p:grpSpPr>
            <a:xfrm>
              <a:off x="7713663" y="2848339"/>
              <a:ext cx="1042107" cy="425543"/>
              <a:chOff x="7786941" y="2884917"/>
              <a:chExt cx="897649" cy="353919"/>
            </a:xfrm>
          </p:grpSpPr>
          <p:sp>
            <p:nvSpPr>
              <p:cNvPr id="89" name="Freeform 88">
                <a:extLst>
                  <a:ext uri="{FF2B5EF4-FFF2-40B4-BE49-F238E27FC236}">
                    <a16:creationId xmlns:a16="http://schemas.microsoft.com/office/drawing/2014/main" id="{B8A25917-7DC6-5444-9682-410BA073678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90" name="Freeform 89">
                <a:extLst>
                  <a:ext uri="{FF2B5EF4-FFF2-40B4-BE49-F238E27FC236}">
                    <a16:creationId xmlns:a16="http://schemas.microsoft.com/office/drawing/2014/main" id="{CABFF5B5-945B-6C4A-890D-ACDA82006C6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91" name="Freeform 90">
                <a:extLst>
                  <a:ext uri="{FF2B5EF4-FFF2-40B4-BE49-F238E27FC236}">
                    <a16:creationId xmlns:a16="http://schemas.microsoft.com/office/drawing/2014/main" id="{8AB92421-736D-4A47-8B5A-1ACC7756D5A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92" name="Freeform 91">
                <a:extLst>
                  <a:ext uri="{FF2B5EF4-FFF2-40B4-BE49-F238E27FC236}">
                    <a16:creationId xmlns:a16="http://schemas.microsoft.com/office/drawing/2014/main" id="{F3DCCAE7-3191-354E-90E8-A6C735BF937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93" name="Group 862">
            <a:extLst>
              <a:ext uri="{FF2B5EF4-FFF2-40B4-BE49-F238E27FC236}">
                <a16:creationId xmlns:a16="http://schemas.microsoft.com/office/drawing/2014/main" id="{493E10B9-C866-154D-940F-1FA669A54572}"/>
              </a:ext>
            </a:extLst>
          </p:cNvPr>
          <p:cNvGrpSpPr/>
          <p:nvPr/>
        </p:nvGrpSpPr>
        <p:grpSpPr>
          <a:xfrm>
            <a:off x="10627922" y="2914114"/>
            <a:ext cx="406004" cy="167267"/>
            <a:chOff x="7493876" y="2774731"/>
            <a:chExt cx="1481958" cy="894622"/>
          </a:xfrm>
        </p:grpSpPr>
        <p:sp>
          <p:nvSpPr>
            <p:cNvPr id="94" name="Freeform 93">
              <a:extLst>
                <a:ext uri="{FF2B5EF4-FFF2-40B4-BE49-F238E27FC236}">
                  <a16:creationId xmlns:a16="http://schemas.microsoft.com/office/drawing/2014/main" id="{BF32E820-0FBE-E847-8B3C-9F2876D92E5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95" name="Oval 94">
              <a:extLst>
                <a:ext uri="{FF2B5EF4-FFF2-40B4-BE49-F238E27FC236}">
                  <a16:creationId xmlns:a16="http://schemas.microsoft.com/office/drawing/2014/main" id="{B3A55633-56F4-AC42-945D-1875A96B677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96" name="Group 969">
              <a:extLst>
                <a:ext uri="{FF2B5EF4-FFF2-40B4-BE49-F238E27FC236}">
                  <a16:creationId xmlns:a16="http://schemas.microsoft.com/office/drawing/2014/main" id="{E4AB8815-1B1F-544F-9602-FE11A09FB354}"/>
                </a:ext>
              </a:extLst>
            </p:cNvPr>
            <p:cNvGrpSpPr/>
            <p:nvPr/>
          </p:nvGrpSpPr>
          <p:grpSpPr>
            <a:xfrm>
              <a:off x="7713663" y="2848339"/>
              <a:ext cx="1042107" cy="425543"/>
              <a:chOff x="7786941" y="2884917"/>
              <a:chExt cx="897649" cy="353919"/>
            </a:xfrm>
          </p:grpSpPr>
          <p:sp>
            <p:nvSpPr>
              <p:cNvPr id="97" name="Freeform 96">
                <a:extLst>
                  <a:ext uri="{FF2B5EF4-FFF2-40B4-BE49-F238E27FC236}">
                    <a16:creationId xmlns:a16="http://schemas.microsoft.com/office/drawing/2014/main" id="{25FA3B90-FE77-9D46-BA40-38A873C159B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98" name="Freeform 97">
                <a:extLst>
                  <a:ext uri="{FF2B5EF4-FFF2-40B4-BE49-F238E27FC236}">
                    <a16:creationId xmlns:a16="http://schemas.microsoft.com/office/drawing/2014/main" id="{0F8E8660-4197-E24F-B9E2-EFC996926F2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99" name="Freeform 98">
                <a:extLst>
                  <a:ext uri="{FF2B5EF4-FFF2-40B4-BE49-F238E27FC236}">
                    <a16:creationId xmlns:a16="http://schemas.microsoft.com/office/drawing/2014/main" id="{640090A1-376A-5A4C-8EBA-6CB5B79BB44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00" name="Freeform 99">
                <a:extLst>
                  <a:ext uri="{FF2B5EF4-FFF2-40B4-BE49-F238E27FC236}">
                    <a16:creationId xmlns:a16="http://schemas.microsoft.com/office/drawing/2014/main" id="{95591564-5458-114D-85FD-A7003062250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101" name="Group 863">
            <a:extLst>
              <a:ext uri="{FF2B5EF4-FFF2-40B4-BE49-F238E27FC236}">
                <a16:creationId xmlns:a16="http://schemas.microsoft.com/office/drawing/2014/main" id="{614BEF92-8E4F-D346-A4B6-7E2EA0C9DE59}"/>
              </a:ext>
            </a:extLst>
          </p:cNvPr>
          <p:cNvGrpSpPr/>
          <p:nvPr/>
        </p:nvGrpSpPr>
        <p:grpSpPr>
          <a:xfrm>
            <a:off x="10093166" y="2746998"/>
            <a:ext cx="406004" cy="167267"/>
            <a:chOff x="7493876" y="2774731"/>
            <a:chExt cx="1481958" cy="894622"/>
          </a:xfrm>
        </p:grpSpPr>
        <p:sp>
          <p:nvSpPr>
            <p:cNvPr id="102" name="Freeform 101">
              <a:extLst>
                <a:ext uri="{FF2B5EF4-FFF2-40B4-BE49-F238E27FC236}">
                  <a16:creationId xmlns:a16="http://schemas.microsoft.com/office/drawing/2014/main" id="{8EF1D860-B711-3743-A475-0C6DB2BAB38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103" name="Oval 102">
              <a:extLst>
                <a:ext uri="{FF2B5EF4-FFF2-40B4-BE49-F238E27FC236}">
                  <a16:creationId xmlns:a16="http://schemas.microsoft.com/office/drawing/2014/main" id="{37A0AB5E-D9CC-724B-855A-A8218863578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104" name="Group 962">
              <a:extLst>
                <a:ext uri="{FF2B5EF4-FFF2-40B4-BE49-F238E27FC236}">
                  <a16:creationId xmlns:a16="http://schemas.microsoft.com/office/drawing/2014/main" id="{8F6005C9-9B60-8748-86C0-D3E6A0803606}"/>
                </a:ext>
              </a:extLst>
            </p:cNvPr>
            <p:cNvGrpSpPr/>
            <p:nvPr/>
          </p:nvGrpSpPr>
          <p:grpSpPr>
            <a:xfrm>
              <a:off x="7713663" y="2848339"/>
              <a:ext cx="1042107" cy="425543"/>
              <a:chOff x="7786941" y="2884917"/>
              <a:chExt cx="897649" cy="353919"/>
            </a:xfrm>
          </p:grpSpPr>
          <p:sp>
            <p:nvSpPr>
              <p:cNvPr id="105" name="Freeform 104">
                <a:extLst>
                  <a:ext uri="{FF2B5EF4-FFF2-40B4-BE49-F238E27FC236}">
                    <a16:creationId xmlns:a16="http://schemas.microsoft.com/office/drawing/2014/main" id="{DE0F8D72-5786-D54F-93E4-C3C9C541595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06" name="Freeform 105">
                <a:extLst>
                  <a:ext uri="{FF2B5EF4-FFF2-40B4-BE49-F238E27FC236}">
                    <a16:creationId xmlns:a16="http://schemas.microsoft.com/office/drawing/2014/main" id="{5464F08B-BD83-8A44-BBFA-F4EE1966C45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07" name="Freeform 106">
                <a:extLst>
                  <a:ext uri="{FF2B5EF4-FFF2-40B4-BE49-F238E27FC236}">
                    <a16:creationId xmlns:a16="http://schemas.microsoft.com/office/drawing/2014/main" id="{09ECF1C0-ACB1-8540-969F-7EA711FE858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08" name="Freeform 107">
                <a:extLst>
                  <a:ext uri="{FF2B5EF4-FFF2-40B4-BE49-F238E27FC236}">
                    <a16:creationId xmlns:a16="http://schemas.microsoft.com/office/drawing/2014/main" id="{F98EB79D-440D-CA4F-A9C3-BD9212D3EDD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109" name="Group 864">
            <a:extLst>
              <a:ext uri="{FF2B5EF4-FFF2-40B4-BE49-F238E27FC236}">
                <a16:creationId xmlns:a16="http://schemas.microsoft.com/office/drawing/2014/main" id="{B7E7D103-F268-674F-B3C3-92EA88673276}"/>
              </a:ext>
            </a:extLst>
          </p:cNvPr>
          <p:cNvGrpSpPr/>
          <p:nvPr/>
        </p:nvGrpSpPr>
        <p:grpSpPr>
          <a:xfrm>
            <a:off x="9725428" y="2582707"/>
            <a:ext cx="406004" cy="167267"/>
            <a:chOff x="7493876" y="2774731"/>
            <a:chExt cx="1481958" cy="894622"/>
          </a:xfrm>
        </p:grpSpPr>
        <p:sp>
          <p:nvSpPr>
            <p:cNvPr id="110" name="Freeform 109">
              <a:extLst>
                <a:ext uri="{FF2B5EF4-FFF2-40B4-BE49-F238E27FC236}">
                  <a16:creationId xmlns:a16="http://schemas.microsoft.com/office/drawing/2014/main" id="{EB728D85-B436-E54F-874C-34B0042A866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111" name="Oval 110">
              <a:extLst>
                <a:ext uri="{FF2B5EF4-FFF2-40B4-BE49-F238E27FC236}">
                  <a16:creationId xmlns:a16="http://schemas.microsoft.com/office/drawing/2014/main" id="{946A835F-BA3F-764B-B186-F72E0110BE6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112" name="Group 955">
              <a:extLst>
                <a:ext uri="{FF2B5EF4-FFF2-40B4-BE49-F238E27FC236}">
                  <a16:creationId xmlns:a16="http://schemas.microsoft.com/office/drawing/2014/main" id="{BE4F084A-E9A5-3044-A2FF-F78EBF4D712B}"/>
                </a:ext>
              </a:extLst>
            </p:cNvPr>
            <p:cNvGrpSpPr/>
            <p:nvPr/>
          </p:nvGrpSpPr>
          <p:grpSpPr>
            <a:xfrm>
              <a:off x="7713663" y="2848339"/>
              <a:ext cx="1042107" cy="425543"/>
              <a:chOff x="7786941" y="2884917"/>
              <a:chExt cx="897649" cy="353919"/>
            </a:xfrm>
          </p:grpSpPr>
          <p:sp>
            <p:nvSpPr>
              <p:cNvPr id="113" name="Freeform 112">
                <a:extLst>
                  <a:ext uri="{FF2B5EF4-FFF2-40B4-BE49-F238E27FC236}">
                    <a16:creationId xmlns:a16="http://schemas.microsoft.com/office/drawing/2014/main" id="{3731CD43-1F76-FC4C-B577-47908AE83FD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14" name="Freeform 113">
                <a:extLst>
                  <a:ext uri="{FF2B5EF4-FFF2-40B4-BE49-F238E27FC236}">
                    <a16:creationId xmlns:a16="http://schemas.microsoft.com/office/drawing/2014/main" id="{E5922D92-CE3B-F444-BBBB-094EE443F8B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15" name="Freeform 114">
                <a:extLst>
                  <a:ext uri="{FF2B5EF4-FFF2-40B4-BE49-F238E27FC236}">
                    <a16:creationId xmlns:a16="http://schemas.microsoft.com/office/drawing/2014/main" id="{FFCCE373-6CD7-CF42-892E-CA621687B58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16" name="Freeform 115">
                <a:extLst>
                  <a:ext uri="{FF2B5EF4-FFF2-40B4-BE49-F238E27FC236}">
                    <a16:creationId xmlns:a16="http://schemas.microsoft.com/office/drawing/2014/main" id="{E3119A7D-B722-F548-9954-AA327EFAED7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117" name="Group 865">
            <a:extLst>
              <a:ext uri="{FF2B5EF4-FFF2-40B4-BE49-F238E27FC236}">
                <a16:creationId xmlns:a16="http://schemas.microsoft.com/office/drawing/2014/main" id="{25847F9D-CFF7-5643-B6B5-34AC8A619763}"/>
              </a:ext>
            </a:extLst>
          </p:cNvPr>
          <p:cNvGrpSpPr/>
          <p:nvPr/>
        </p:nvGrpSpPr>
        <p:grpSpPr>
          <a:xfrm>
            <a:off x="9533623" y="2813077"/>
            <a:ext cx="406004" cy="167267"/>
            <a:chOff x="7493876" y="2774731"/>
            <a:chExt cx="1481958" cy="894622"/>
          </a:xfrm>
        </p:grpSpPr>
        <p:sp>
          <p:nvSpPr>
            <p:cNvPr id="118" name="Freeform 117">
              <a:extLst>
                <a:ext uri="{FF2B5EF4-FFF2-40B4-BE49-F238E27FC236}">
                  <a16:creationId xmlns:a16="http://schemas.microsoft.com/office/drawing/2014/main" id="{4A82214C-8C1F-BB49-8FC4-CFEE6481F4E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119" name="Oval 118">
              <a:extLst>
                <a:ext uri="{FF2B5EF4-FFF2-40B4-BE49-F238E27FC236}">
                  <a16:creationId xmlns:a16="http://schemas.microsoft.com/office/drawing/2014/main" id="{C6DB8AC9-820A-504A-9670-7CEE5BB4E00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120" name="Group 948">
              <a:extLst>
                <a:ext uri="{FF2B5EF4-FFF2-40B4-BE49-F238E27FC236}">
                  <a16:creationId xmlns:a16="http://schemas.microsoft.com/office/drawing/2014/main" id="{A0C3804C-D799-0B4C-89DF-FC0B44C2096C}"/>
                </a:ext>
              </a:extLst>
            </p:cNvPr>
            <p:cNvGrpSpPr/>
            <p:nvPr/>
          </p:nvGrpSpPr>
          <p:grpSpPr>
            <a:xfrm>
              <a:off x="7713663" y="2848339"/>
              <a:ext cx="1042107" cy="425543"/>
              <a:chOff x="7786941" y="2884917"/>
              <a:chExt cx="897649" cy="353919"/>
            </a:xfrm>
          </p:grpSpPr>
          <p:sp>
            <p:nvSpPr>
              <p:cNvPr id="121" name="Freeform 120">
                <a:extLst>
                  <a:ext uri="{FF2B5EF4-FFF2-40B4-BE49-F238E27FC236}">
                    <a16:creationId xmlns:a16="http://schemas.microsoft.com/office/drawing/2014/main" id="{00F71241-1388-C540-9F11-AA43DC1BD9C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22" name="Freeform 121">
                <a:extLst>
                  <a:ext uri="{FF2B5EF4-FFF2-40B4-BE49-F238E27FC236}">
                    <a16:creationId xmlns:a16="http://schemas.microsoft.com/office/drawing/2014/main" id="{B892CC6B-D497-9946-B2FE-18A16FA7524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23" name="Freeform 122">
                <a:extLst>
                  <a:ext uri="{FF2B5EF4-FFF2-40B4-BE49-F238E27FC236}">
                    <a16:creationId xmlns:a16="http://schemas.microsoft.com/office/drawing/2014/main" id="{DAA7BCA0-C4BF-774A-9DB8-B5D24C8A02E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24" name="Freeform 123">
                <a:extLst>
                  <a:ext uri="{FF2B5EF4-FFF2-40B4-BE49-F238E27FC236}">
                    <a16:creationId xmlns:a16="http://schemas.microsoft.com/office/drawing/2014/main" id="{7D6DF0F5-5284-2048-85DC-C4B7C1D0C85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125" name="Group 867">
            <a:extLst>
              <a:ext uri="{FF2B5EF4-FFF2-40B4-BE49-F238E27FC236}">
                <a16:creationId xmlns:a16="http://schemas.microsoft.com/office/drawing/2014/main" id="{1E439E8A-6D0D-A947-88AE-13F395EF741B}"/>
              </a:ext>
            </a:extLst>
          </p:cNvPr>
          <p:cNvGrpSpPr/>
          <p:nvPr/>
        </p:nvGrpSpPr>
        <p:grpSpPr>
          <a:xfrm>
            <a:off x="9959189" y="3031537"/>
            <a:ext cx="406004" cy="167267"/>
            <a:chOff x="7493876" y="2774731"/>
            <a:chExt cx="1481958" cy="894622"/>
          </a:xfrm>
        </p:grpSpPr>
        <p:sp>
          <p:nvSpPr>
            <p:cNvPr id="126" name="Freeform 125">
              <a:extLst>
                <a:ext uri="{FF2B5EF4-FFF2-40B4-BE49-F238E27FC236}">
                  <a16:creationId xmlns:a16="http://schemas.microsoft.com/office/drawing/2014/main" id="{20642CDD-5807-E440-80BD-4914CEF640C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127" name="Oval 126">
              <a:extLst>
                <a:ext uri="{FF2B5EF4-FFF2-40B4-BE49-F238E27FC236}">
                  <a16:creationId xmlns:a16="http://schemas.microsoft.com/office/drawing/2014/main" id="{5B2D41A3-738C-DE4B-95B1-D98C150F0D7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128" name="Group 934">
              <a:extLst>
                <a:ext uri="{FF2B5EF4-FFF2-40B4-BE49-F238E27FC236}">
                  <a16:creationId xmlns:a16="http://schemas.microsoft.com/office/drawing/2014/main" id="{72893B92-0783-094B-9B06-5B15CE5E8FC1}"/>
                </a:ext>
              </a:extLst>
            </p:cNvPr>
            <p:cNvGrpSpPr/>
            <p:nvPr/>
          </p:nvGrpSpPr>
          <p:grpSpPr>
            <a:xfrm>
              <a:off x="7713663" y="2848339"/>
              <a:ext cx="1042107" cy="425543"/>
              <a:chOff x="7786941" y="2884917"/>
              <a:chExt cx="897649" cy="353919"/>
            </a:xfrm>
          </p:grpSpPr>
          <p:sp>
            <p:nvSpPr>
              <p:cNvPr id="129" name="Freeform 128">
                <a:extLst>
                  <a:ext uri="{FF2B5EF4-FFF2-40B4-BE49-F238E27FC236}">
                    <a16:creationId xmlns:a16="http://schemas.microsoft.com/office/drawing/2014/main" id="{A6B26209-5A79-9B49-9A4A-3D3FDEBD6B5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30" name="Freeform 129">
                <a:extLst>
                  <a:ext uri="{FF2B5EF4-FFF2-40B4-BE49-F238E27FC236}">
                    <a16:creationId xmlns:a16="http://schemas.microsoft.com/office/drawing/2014/main" id="{5ABE6455-D1B0-6049-AB8E-5B81D3C447D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31" name="Freeform 130">
                <a:extLst>
                  <a:ext uri="{FF2B5EF4-FFF2-40B4-BE49-F238E27FC236}">
                    <a16:creationId xmlns:a16="http://schemas.microsoft.com/office/drawing/2014/main" id="{C314A57D-E8A9-DA4B-9456-521A28BDBB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32" name="Freeform 131">
                <a:extLst>
                  <a:ext uri="{FF2B5EF4-FFF2-40B4-BE49-F238E27FC236}">
                    <a16:creationId xmlns:a16="http://schemas.microsoft.com/office/drawing/2014/main" id="{88E5CA8C-8B97-3347-8938-C5B63B3D849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133" name="Group 870">
            <a:extLst>
              <a:ext uri="{FF2B5EF4-FFF2-40B4-BE49-F238E27FC236}">
                <a16:creationId xmlns:a16="http://schemas.microsoft.com/office/drawing/2014/main" id="{EBB68360-CFEF-9545-B290-C95BF47B5ABD}"/>
              </a:ext>
            </a:extLst>
          </p:cNvPr>
          <p:cNvGrpSpPr/>
          <p:nvPr/>
        </p:nvGrpSpPr>
        <p:grpSpPr>
          <a:xfrm>
            <a:off x="7656122" y="3158158"/>
            <a:ext cx="406004" cy="167267"/>
            <a:chOff x="7493876" y="2774731"/>
            <a:chExt cx="1481958" cy="894622"/>
          </a:xfrm>
        </p:grpSpPr>
        <p:sp>
          <p:nvSpPr>
            <p:cNvPr id="134" name="Freeform 133">
              <a:extLst>
                <a:ext uri="{FF2B5EF4-FFF2-40B4-BE49-F238E27FC236}">
                  <a16:creationId xmlns:a16="http://schemas.microsoft.com/office/drawing/2014/main" id="{C31E65F7-C8D0-2148-AE16-6639E37F6CB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135" name="Oval 134">
              <a:extLst>
                <a:ext uri="{FF2B5EF4-FFF2-40B4-BE49-F238E27FC236}">
                  <a16:creationId xmlns:a16="http://schemas.microsoft.com/office/drawing/2014/main" id="{24C01524-664D-0B42-A170-7AA7DFCD481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136" name="Group 913">
              <a:extLst>
                <a:ext uri="{FF2B5EF4-FFF2-40B4-BE49-F238E27FC236}">
                  <a16:creationId xmlns:a16="http://schemas.microsoft.com/office/drawing/2014/main" id="{69D00E7B-FD92-574B-9D44-DD864E2B55BA}"/>
                </a:ext>
              </a:extLst>
            </p:cNvPr>
            <p:cNvGrpSpPr/>
            <p:nvPr/>
          </p:nvGrpSpPr>
          <p:grpSpPr>
            <a:xfrm>
              <a:off x="7713663" y="2848339"/>
              <a:ext cx="1042107" cy="425543"/>
              <a:chOff x="7786941" y="2884917"/>
              <a:chExt cx="897649" cy="353919"/>
            </a:xfrm>
          </p:grpSpPr>
          <p:sp>
            <p:nvSpPr>
              <p:cNvPr id="137" name="Freeform 136">
                <a:extLst>
                  <a:ext uri="{FF2B5EF4-FFF2-40B4-BE49-F238E27FC236}">
                    <a16:creationId xmlns:a16="http://schemas.microsoft.com/office/drawing/2014/main" id="{98518A8B-3C13-A346-87DA-94216CD9FC3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38" name="Freeform 137">
                <a:extLst>
                  <a:ext uri="{FF2B5EF4-FFF2-40B4-BE49-F238E27FC236}">
                    <a16:creationId xmlns:a16="http://schemas.microsoft.com/office/drawing/2014/main" id="{C4C44228-65B5-564C-B1D9-63A0904BA48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39" name="Freeform 138">
                <a:extLst>
                  <a:ext uri="{FF2B5EF4-FFF2-40B4-BE49-F238E27FC236}">
                    <a16:creationId xmlns:a16="http://schemas.microsoft.com/office/drawing/2014/main" id="{B5DCAEA1-0E67-2B47-8939-3B96B10806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40" name="Freeform 139">
                <a:extLst>
                  <a:ext uri="{FF2B5EF4-FFF2-40B4-BE49-F238E27FC236}">
                    <a16:creationId xmlns:a16="http://schemas.microsoft.com/office/drawing/2014/main" id="{0BF12852-261D-6142-8DC4-CA6078C2CEE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141" name="Group 872">
            <a:extLst>
              <a:ext uri="{FF2B5EF4-FFF2-40B4-BE49-F238E27FC236}">
                <a16:creationId xmlns:a16="http://schemas.microsoft.com/office/drawing/2014/main" id="{C54AB713-5B88-EF45-B0D1-C4B00F726693}"/>
              </a:ext>
            </a:extLst>
          </p:cNvPr>
          <p:cNvGrpSpPr/>
          <p:nvPr/>
        </p:nvGrpSpPr>
        <p:grpSpPr>
          <a:xfrm>
            <a:off x="7295975" y="3011622"/>
            <a:ext cx="406004" cy="167267"/>
            <a:chOff x="7493876" y="2774731"/>
            <a:chExt cx="1481958" cy="894622"/>
          </a:xfrm>
        </p:grpSpPr>
        <p:sp>
          <p:nvSpPr>
            <p:cNvPr id="142" name="Freeform 141">
              <a:extLst>
                <a:ext uri="{FF2B5EF4-FFF2-40B4-BE49-F238E27FC236}">
                  <a16:creationId xmlns:a16="http://schemas.microsoft.com/office/drawing/2014/main" id="{DFDAEE8A-153F-F148-ACED-DCB6523146D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143" name="Oval 142">
              <a:extLst>
                <a:ext uri="{FF2B5EF4-FFF2-40B4-BE49-F238E27FC236}">
                  <a16:creationId xmlns:a16="http://schemas.microsoft.com/office/drawing/2014/main" id="{12E9968E-6A5D-1D49-87AD-9360D941AF5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144" name="Group 899">
              <a:extLst>
                <a:ext uri="{FF2B5EF4-FFF2-40B4-BE49-F238E27FC236}">
                  <a16:creationId xmlns:a16="http://schemas.microsoft.com/office/drawing/2014/main" id="{C96DB30C-CB79-ED4D-990A-79FB83582D7D}"/>
                </a:ext>
              </a:extLst>
            </p:cNvPr>
            <p:cNvGrpSpPr/>
            <p:nvPr/>
          </p:nvGrpSpPr>
          <p:grpSpPr>
            <a:xfrm>
              <a:off x="7713663" y="2848339"/>
              <a:ext cx="1042107" cy="425543"/>
              <a:chOff x="7786941" y="2884917"/>
              <a:chExt cx="897649" cy="353919"/>
            </a:xfrm>
          </p:grpSpPr>
          <p:sp>
            <p:nvSpPr>
              <p:cNvPr id="145" name="Freeform 144">
                <a:extLst>
                  <a:ext uri="{FF2B5EF4-FFF2-40B4-BE49-F238E27FC236}">
                    <a16:creationId xmlns:a16="http://schemas.microsoft.com/office/drawing/2014/main" id="{2A2BB217-A5F6-F142-B4CF-398F9DAFFCA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46" name="Freeform 145">
                <a:extLst>
                  <a:ext uri="{FF2B5EF4-FFF2-40B4-BE49-F238E27FC236}">
                    <a16:creationId xmlns:a16="http://schemas.microsoft.com/office/drawing/2014/main" id="{098B3B92-C926-1C43-A24C-B12286D8230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47" name="Freeform 146">
                <a:extLst>
                  <a:ext uri="{FF2B5EF4-FFF2-40B4-BE49-F238E27FC236}">
                    <a16:creationId xmlns:a16="http://schemas.microsoft.com/office/drawing/2014/main" id="{7A699073-99D7-F145-AF5D-6000D9E7893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48" name="Freeform 147">
                <a:extLst>
                  <a:ext uri="{FF2B5EF4-FFF2-40B4-BE49-F238E27FC236}">
                    <a16:creationId xmlns:a16="http://schemas.microsoft.com/office/drawing/2014/main" id="{9DF6CA8B-C8D2-0649-92B0-D39407735BD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149" name="Group 873">
            <a:extLst>
              <a:ext uri="{FF2B5EF4-FFF2-40B4-BE49-F238E27FC236}">
                <a16:creationId xmlns:a16="http://schemas.microsoft.com/office/drawing/2014/main" id="{BB4F8064-75E6-4148-A080-7FE6F41A0BDD}"/>
              </a:ext>
            </a:extLst>
          </p:cNvPr>
          <p:cNvGrpSpPr/>
          <p:nvPr/>
        </p:nvGrpSpPr>
        <p:grpSpPr>
          <a:xfrm>
            <a:off x="7116470" y="3215164"/>
            <a:ext cx="406004" cy="167267"/>
            <a:chOff x="7493876" y="2774731"/>
            <a:chExt cx="1481958" cy="894622"/>
          </a:xfrm>
        </p:grpSpPr>
        <p:sp>
          <p:nvSpPr>
            <p:cNvPr id="150" name="Freeform 149">
              <a:extLst>
                <a:ext uri="{FF2B5EF4-FFF2-40B4-BE49-F238E27FC236}">
                  <a16:creationId xmlns:a16="http://schemas.microsoft.com/office/drawing/2014/main" id="{3450A9CF-C953-C045-9C98-C67E566E1DE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151" name="Oval 150">
              <a:extLst>
                <a:ext uri="{FF2B5EF4-FFF2-40B4-BE49-F238E27FC236}">
                  <a16:creationId xmlns:a16="http://schemas.microsoft.com/office/drawing/2014/main" id="{1C10C7D2-78B6-5244-AEDC-999C61D0E17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152" name="Group 892">
              <a:extLst>
                <a:ext uri="{FF2B5EF4-FFF2-40B4-BE49-F238E27FC236}">
                  <a16:creationId xmlns:a16="http://schemas.microsoft.com/office/drawing/2014/main" id="{C348A6F0-8B18-E549-942A-B4BA0E4351C2}"/>
                </a:ext>
              </a:extLst>
            </p:cNvPr>
            <p:cNvGrpSpPr/>
            <p:nvPr/>
          </p:nvGrpSpPr>
          <p:grpSpPr>
            <a:xfrm>
              <a:off x="7713663" y="2848339"/>
              <a:ext cx="1042107" cy="425543"/>
              <a:chOff x="7786941" y="2884917"/>
              <a:chExt cx="897649" cy="353919"/>
            </a:xfrm>
          </p:grpSpPr>
          <p:sp>
            <p:nvSpPr>
              <p:cNvPr id="153" name="Freeform 152">
                <a:extLst>
                  <a:ext uri="{FF2B5EF4-FFF2-40B4-BE49-F238E27FC236}">
                    <a16:creationId xmlns:a16="http://schemas.microsoft.com/office/drawing/2014/main" id="{50BF416E-5E10-9E42-BF67-C438CBDE37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54" name="Freeform 153">
                <a:extLst>
                  <a:ext uri="{FF2B5EF4-FFF2-40B4-BE49-F238E27FC236}">
                    <a16:creationId xmlns:a16="http://schemas.microsoft.com/office/drawing/2014/main" id="{301F7374-9853-7146-9A47-25C0E0339C1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55" name="Freeform 154">
                <a:extLst>
                  <a:ext uri="{FF2B5EF4-FFF2-40B4-BE49-F238E27FC236}">
                    <a16:creationId xmlns:a16="http://schemas.microsoft.com/office/drawing/2014/main" id="{0164ECE1-B718-B34A-8EDE-D4D0DB3D0DD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56" name="Freeform 155">
                <a:extLst>
                  <a:ext uri="{FF2B5EF4-FFF2-40B4-BE49-F238E27FC236}">
                    <a16:creationId xmlns:a16="http://schemas.microsoft.com/office/drawing/2014/main" id="{C96E24B3-51EE-4841-AC48-02977D922FE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157" name="Group 874">
            <a:extLst>
              <a:ext uri="{FF2B5EF4-FFF2-40B4-BE49-F238E27FC236}">
                <a16:creationId xmlns:a16="http://schemas.microsoft.com/office/drawing/2014/main" id="{A27592D6-B4A5-A942-80A1-4D78584A3729}"/>
              </a:ext>
            </a:extLst>
          </p:cNvPr>
          <p:cNvGrpSpPr/>
          <p:nvPr/>
        </p:nvGrpSpPr>
        <p:grpSpPr>
          <a:xfrm>
            <a:off x="6733388" y="3354965"/>
            <a:ext cx="406004" cy="167267"/>
            <a:chOff x="7493876" y="2774731"/>
            <a:chExt cx="1481958" cy="894622"/>
          </a:xfrm>
        </p:grpSpPr>
        <p:sp>
          <p:nvSpPr>
            <p:cNvPr id="158" name="Freeform 157">
              <a:extLst>
                <a:ext uri="{FF2B5EF4-FFF2-40B4-BE49-F238E27FC236}">
                  <a16:creationId xmlns:a16="http://schemas.microsoft.com/office/drawing/2014/main" id="{4392C382-3B33-664B-9F30-2368CB74357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159" name="Oval 158">
              <a:extLst>
                <a:ext uri="{FF2B5EF4-FFF2-40B4-BE49-F238E27FC236}">
                  <a16:creationId xmlns:a16="http://schemas.microsoft.com/office/drawing/2014/main" id="{E90301FC-FA81-3446-843A-1157E8F0D1A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160" name="Group 885">
              <a:extLst>
                <a:ext uri="{FF2B5EF4-FFF2-40B4-BE49-F238E27FC236}">
                  <a16:creationId xmlns:a16="http://schemas.microsoft.com/office/drawing/2014/main" id="{8F48D118-A375-7442-B7A1-D3B3C92259BF}"/>
                </a:ext>
              </a:extLst>
            </p:cNvPr>
            <p:cNvGrpSpPr/>
            <p:nvPr/>
          </p:nvGrpSpPr>
          <p:grpSpPr>
            <a:xfrm>
              <a:off x="7713663" y="2848339"/>
              <a:ext cx="1042107" cy="425543"/>
              <a:chOff x="7786941" y="2884917"/>
              <a:chExt cx="897649" cy="353919"/>
            </a:xfrm>
          </p:grpSpPr>
          <p:sp>
            <p:nvSpPr>
              <p:cNvPr id="161" name="Freeform 160">
                <a:extLst>
                  <a:ext uri="{FF2B5EF4-FFF2-40B4-BE49-F238E27FC236}">
                    <a16:creationId xmlns:a16="http://schemas.microsoft.com/office/drawing/2014/main" id="{E429E113-061A-8D4E-A711-8433BE2D779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62" name="Freeform 161">
                <a:extLst>
                  <a:ext uri="{FF2B5EF4-FFF2-40B4-BE49-F238E27FC236}">
                    <a16:creationId xmlns:a16="http://schemas.microsoft.com/office/drawing/2014/main" id="{E0359472-260A-464A-8A61-1822736A767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63" name="Freeform 162">
                <a:extLst>
                  <a:ext uri="{FF2B5EF4-FFF2-40B4-BE49-F238E27FC236}">
                    <a16:creationId xmlns:a16="http://schemas.microsoft.com/office/drawing/2014/main" id="{B379B8F8-0A7B-E648-8635-FC0E2853619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64" name="Freeform 163">
                <a:extLst>
                  <a:ext uri="{FF2B5EF4-FFF2-40B4-BE49-F238E27FC236}">
                    <a16:creationId xmlns:a16="http://schemas.microsoft.com/office/drawing/2014/main" id="{F43281EA-3AA2-6846-BFA5-C6871369B73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165" name="Group 875">
            <a:extLst>
              <a:ext uri="{FF2B5EF4-FFF2-40B4-BE49-F238E27FC236}">
                <a16:creationId xmlns:a16="http://schemas.microsoft.com/office/drawing/2014/main" id="{77B1D9FD-DA0A-6F46-AF57-F32DAF022A6D}"/>
              </a:ext>
            </a:extLst>
          </p:cNvPr>
          <p:cNvGrpSpPr/>
          <p:nvPr/>
        </p:nvGrpSpPr>
        <p:grpSpPr>
          <a:xfrm>
            <a:off x="7508822" y="3421873"/>
            <a:ext cx="406004" cy="167267"/>
            <a:chOff x="7493876" y="2774731"/>
            <a:chExt cx="1481958" cy="894622"/>
          </a:xfrm>
        </p:grpSpPr>
        <p:sp>
          <p:nvSpPr>
            <p:cNvPr id="166" name="Freeform 165">
              <a:extLst>
                <a:ext uri="{FF2B5EF4-FFF2-40B4-BE49-F238E27FC236}">
                  <a16:creationId xmlns:a16="http://schemas.microsoft.com/office/drawing/2014/main" id="{38DD07A8-F151-D74A-B9B0-150EF89A609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167" name="Oval 166">
              <a:extLst>
                <a:ext uri="{FF2B5EF4-FFF2-40B4-BE49-F238E27FC236}">
                  <a16:creationId xmlns:a16="http://schemas.microsoft.com/office/drawing/2014/main" id="{CE2FED6D-7123-A44C-A27D-AC4E5E5A7A1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168" name="Group 878">
              <a:extLst>
                <a:ext uri="{FF2B5EF4-FFF2-40B4-BE49-F238E27FC236}">
                  <a16:creationId xmlns:a16="http://schemas.microsoft.com/office/drawing/2014/main" id="{AF4FC758-360F-9143-BBCE-5314F170B3C9}"/>
                </a:ext>
              </a:extLst>
            </p:cNvPr>
            <p:cNvGrpSpPr/>
            <p:nvPr/>
          </p:nvGrpSpPr>
          <p:grpSpPr>
            <a:xfrm>
              <a:off x="7713663" y="2848339"/>
              <a:ext cx="1042107" cy="425543"/>
              <a:chOff x="7786941" y="2884917"/>
              <a:chExt cx="897649" cy="353919"/>
            </a:xfrm>
          </p:grpSpPr>
          <p:sp>
            <p:nvSpPr>
              <p:cNvPr id="169" name="Freeform 168">
                <a:extLst>
                  <a:ext uri="{FF2B5EF4-FFF2-40B4-BE49-F238E27FC236}">
                    <a16:creationId xmlns:a16="http://schemas.microsoft.com/office/drawing/2014/main" id="{15710929-DD09-6847-973F-95DA58E5CDE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70" name="Freeform 169">
                <a:extLst>
                  <a:ext uri="{FF2B5EF4-FFF2-40B4-BE49-F238E27FC236}">
                    <a16:creationId xmlns:a16="http://schemas.microsoft.com/office/drawing/2014/main" id="{6BF30287-E1A0-3044-AA63-03344380454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71" name="Freeform 170">
                <a:extLst>
                  <a:ext uri="{FF2B5EF4-FFF2-40B4-BE49-F238E27FC236}">
                    <a16:creationId xmlns:a16="http://schemas.microsoft.com/office/drawing/2014/main" id="{7CBC1677-B55C-7446-B5B2-60FEAAD50D2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72" name="Freeform 171">
                <a:extLst>
                  <a:ext uri="{FF2B5EF4-FFF2-40B4-BE49-F238E27FC236}">
                    <a16:creationId xmlns:a16="http://schemas.microsoft.com/office/drawing/2014/main" id="{2689907A-654D-7246-93EC-6F1DEB7F9B7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173" name="Group 2">
            <a:extLst>
              <a:ext uri="{FF2B5EF4-FFF2-40B4-BE49-F238E27FC236}">
                <a16:creationId xmlns:a16="http://schemas.microsoft.com/office/drawing/2014/main" id="{30BB6B1D-0B22-BA43-AA01-2EC5643695A5}"/>
              </a:ext>
            </a:extLst>
          </p:cNvPr>
          <p:cNvGrpSpPr>
            <a:grpSpLocks/>
          </p:cNvGrpSpPr>
          <p:nvPr/>
        </p:nvGrpSpPr>
        <p:grpSpPr bwMode="auto">
          <a:xfrm>
            <a:off x="6736850" y="1270874"/>
            <a:ext cx="455944" cy="313666"/>
            <a:chOff x="3053396" y="4304255"/>
            <a:chExt cx="607844" cy="418253"/>
          </a:xfrm>
        </p:grpSpPr>
        <p:sp>
          <p:nvSpPr>
            <p:cNvPr id="174" name="Freeform 84">
              <a:extLst>
                <a:ext uri="{FF2B5EF4-FFF2-40B4-BE49-F238E27FC236}">
                  <a16:creationId xmlns:a16="http://schemas.microsoft.com/office/drawing/2014/main" id="{B60A3DA3-256B-8E43-9575-8F1327BC53F0}"/>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175" name="TextBox 1">
              <a:extLst>
                <a:ext uri="{FF2B5EF4-FFF2-40B4-BE49-F238E27FC236}">
                  <a16:creationId xmlns:a16="http://schemas.microsoft.com/office/drawing/2014/main" id="{F1EBE77F-A331-1B49-AD54-E7C5C36B2A4A}"/>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smtClean="0">
                  <a:solidFill>
                    <a:prstClr val="black"/>
                  </a:solidFill>
                </a:rPr>
                <a:t>Tier3 </a:t>
              </a:r>
            </a:p>
            <a:p>
              <a:pPr algn="ctr" defTabSz="685800" eaLnBrk="1" fontAlgn="auto" hangingPunct="1">
                <a:lnSpc>
                  <a:spcPts val="750"/>
                </a:lnSpc>
                <a:spcBef>
                  <a:spcPts val="0"/>
                </a:spcBef>
                <a:spcAft>
                  <a:spcPts val="0"/>
                </a:spcAft>
                <a:defRPr/>
              </a:pPr>
              <a:r>
                <a:rPr lang="en-US" altLang="en-US" sz="750" dirty="0" smtClean="0">
                  <a:solidFill>
                    <a:prstClr val="black"/>
                  </a:solidFill>
                </a:rPr>
                <a:t>ISP</a:t>
              </a:r>
              <a:endParaRPr lang="en-US" altLang="en-US" sz="750" dirty="0">
                <a:solidFill>
                  <a:prstClr val="black"/>
                </a:solidFill>
              </a:endParaRPr>
            </a:p>
          </p:txBody>
        </p:sp>
      </p:grpSp>
      <p:grpSp>
        <p:nvGrpSpPr>
          <p:cNvPr id="176" name="Group 135">
            <a:extLst>
              <a:ext uri="{FF2B5EF4-FFF2-40B4-BE49-F238E27FC236}">
                <a16:creationId xmlns:a16="http://schemas.microsoft.com/office/drawing/2014/main" id="{0041D52F-4091-A944-8003-ED442384CB16}"/>
              </a:ext>
            </a:extLst>
          </p:cNvPr>
          <p:cNvGrpSpPr>
            <a:grpSpLocks/>
          </p:cNvGrpSpPr>
          <p:nvPr/>
        </p:nvGrpSpPr>
        <p:grpSpPr bwMode="auto">
          <a:xfrm>
            <a:off x="10118680" y="1461359"/>
            <a:ext cx="455943" cy="313666"/>
            <a:chOff x="3053396" y="4304255"/>
            <a:chExt cx="607843" cy="418253"/>
          </a:xfrm>
        </p:grpSpPr>
        <p:sp>
          <p:nvSpPr>
            <p:cNvPr id="177" name="Freeform 84">
              <a:extLst>
                <a:ext uri="{FF2B5EF4-FFF2-40B4-BE49-F238E27FC236}">
                  <a16:creationId xmlns:a16="http://schemas.microsoft.com/office/drawing/2014/main" id="{078145B8-5D76-7B44-95E4-711130D9707F}"/>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178" name="TextBox 137">
              <a:extLst>
                <a:ext uri="{FF2B5EF4-FFF2-40B4-BE49-F238E27FC236}">
                  <a16:creationId xmlns:a16="http://schemas.microsoft.com/office/drawing/2014/main" id="{5CA3BADE-216F-2843-9D81-CE5E9D20BE8D}"/>
                </a:ext>
              </a:extLst>
            </p:cNvPr>
            <p:cNvSpPr txBox="1">
              <a:spLocks noChangeArrowheads="1"/>
            </p:cNvSpPr>
            <p:nvPr/>
          </p:nvSpPr>
          <p:spPr bwMode="auto">
            <a:xfrm>
              <a:off x="3088081" y="4323258"/>
              <a:ext cx="573158"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smtClean="0">
                  <a:solidFill>
                    <a:prstClr val="black"/>
                  </a:solidFill>
                </a:rPr>
                <a:t>Tier3 </a:t>
              </a:r>
            </a:p>
            <a:p>
              <a:pPr algn="ctr" defTabSz="685800" eaLnBrk="1" fontAlgn="auto" hangingPunct="1">
                <a:lnSpc>
                  <a:spcPts val="750"/>
                </a:lnSpc>
                <a:spcBef>
                  <a:spcPts val="0"/>
                </a:spcBef>
                <a:spcAft>
                  <a:spcPts val="0"/>
                </a:spcAft>
                <a:defRPr/>
              </a:pPr>
              <a:r>
                <a:rPr lang="en-US" altLang="en-US" sz="750" dirty="0" smtClean="0">
                  <a:solidFill>
                    <a:prstClr val="black"/>
                  </a:solidFill>
                </a:rPr>
                <a:t>ISP</a:t>
              </a:r>
              <a:endParaRPr lang="en-US" altLang="en-US" sz="750" dirty="0">
                <a:solidFill>
                  <a:prstClr val="black"/>
                </a:solidFill>
              </a:endParaRPr>
            </a:p>
          </p:txBody>
        </p:sp>
      </p:grpSp>
      <p:grpSp>
        <p:nvGrpSpPr>
          <p:cNvPr id="179" name="Group 138">
            <a:extLst>
              <a:ext uri="{FF2B5EF4-FFF2-40B4-BE49-F238E27FC236}">
                <a16:creationId xmlns:a16="http://schemas.microsoft.com/office/drawing/2014/main" id="{F1C6BD9A-0B39-B244-94E8-678C50D1ECD9}"/>
              </a:ext>
            </a:extLst>
          </p:cNvPr>
          <p:cNvGrpSpPr>
            <a:grpSpLocks/>
          </p:cNvGrpSpPr>
          <p:nvPr/>
        </p:nvGrpSpPr>
        <p:grpSpPr bwMode="auto">
          <a:xfrm>
            <a:off x="6298641" y="3604319"/>
            <a:ext cx="455944" cy="313666"/>
            <a:chOff x="3053396" y="4304255"/>
            <a:chExt cx="607844" cy="418253"/>
          </a:xfrm>
        </p:grpSpPr>
        <p:sp>
          <p:nvSpPr>
            <p:cNvPr id="180" name="Freeform 84">
              <a:extLst>
                <a:ext uri="{FF2B5EF4-FFF2-40B4-BE49-F238E27FC236}">
                  <a16:creationId xmlns:a16="http://schemas.microsoft.com/office/drawing/2014/main" id="{7E729DEF-3587-F14B-AE03-C52CF3B01624}"/>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181" name="TextBox 140">
              <a:extLst>
                <a:ext uri="{FF2B5EF4-FFF2-40B4-BE49-F238E27FC236}">
                  <a16:creationId xmlns:a16="http://schemas.microsoft.com/office/drawing/2014/main" id="{DA418C0A-2209-A942-A859-5ECE8083B050}"/>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smtClean="0">
                  <a:solidFill>
                    <a:prstClr val="black"/>
                  </a:solidFill>
                </a:rPr>
                <a:t>Tier3 </a:t>
              </a:r>
            </a:p>
            <a:p>
              <a:pPr algn="ctr" defTabSz="685800" eaLnBrk="1" fontAlgn="auto" hangingPunct="1">
                <a:lnSpc>
                  <a:spcPts val="750"/>
                </a:lnSpc>
                <a:spcBef>
                  <a:spcPts val="0"/>
                </a:spcBef>
                <a:spcAft>
                  <a:spcPts val="0"/>
                </a:spcAft>
                <a:defRPr/>
              </a:pPr>
              <a:r>
                <a:rPr lang="en-US" altLang="en-US" sz="750" dirty="0" smtClean="0">
                  <a:solidFill>
                    <a:prstClr val="black"/>
                  </a:solidFill>
                </a:rPr>
                <a:t>ISP</a:t>
              </a:r>
              <a:endParaRPr lang="en-US" altLang="en-US" sz="750" dirty="0">
                <a:solidFill>
                  <a:prstClr val="black"/>
                </a:solidFill>
              </a:endParaRPr>
            </a:p>
          </p:txBody>
        </p:sp>
      </p:grpSp>
      <p:grpSp>
        <p:nvGrpSpPr>
          <p:cNvPr id="182" name="Group 141">
            <a:extLst>
              <a:ext uri="{FF2B5EF4-FFF2-40B4-BE49-F238E27FC236}">
                <a16:creationId xmlns:a16="http://schemas.microsoft.com/office/drawing/2014/main" id="{F1A8927C-3AF4-D742-848C-35E15D25BFB5}"/>
              </a:ext>
            </a:extLst>
          </p:cNvPr>
          <p:cNvGrpSpPr>
            <a:grpSpLocks/>
          </p:cNvGrpSpPr>
          <p:nvPr/>
        </p:nvGrpSpPr>
        <p:grpSpPr bwMode="auto">
          <a:xfrm>
            <a:off x="5796955" y="3125322"/>
            <a:ext cx="455944" cy="313666"/>
            <a:chOff x="3053396" y="4304255"/>
            <a:chExt cx="607844" cy="418253"/>
          </a:xfrm>
        </p:grpSpPr>
        <p:sp>
          <p:nvSpPr>
            <p:cNvPr id="183" name="Freeform 84">
              <a:extLst>
                <a:ext uri="{FF2B5EF4-FFF2-40B4-BE49-F238E27FC236}">
                  <a16:creationId xmlns:a16="http://schemas.microsoft.com/office/drawing/2014/main" id="{E8F8A0DF-7843-7E4A-8EBF-A24CA907C109}"/>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184" name="TextBox 143">
              <a:extLst>
                <a:ext uri="{FF2B5EF4-FFF2-40B4-BE49-F238E27FC236}">
                  <a16:creationId xmlns:a16="http://schemas.microsoft.com/office/drawing/2014/main" id="{D97DC0BC-584A-AC4F-835D-B981DD67CCF7}"/>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smtClean="0">
                  <a:solidFill>
                    <a:prstClr val="black"/>
                  </a:solidFill>
                </a:rPr>
                <a:t>Tier3 </a:t>
              </a:r>
            </a:p>
            <a:p>
              <a:pPr algn="ctr" defTabSz="685800" eaLnBrk="1" fontAlgn="auto" hangingPunct="1">
                <a:lnSpc>
                  <a:spcPts val="750"/>
                </a:lnSpc>
                <a:spcBef>
                  <a:spcPts val="0"/>
                </a:spcBef>
                <a:spcAft>
                  <a:spcPts val="0"/>
                </a:spcAft>
                <a:defRPr/>
              </a:pPr>
              <a:r>
                <a:rPr lang="en-US" altLang="en-US" sz="750" dirty="0" smtClean="0">
                  <a:solidFill>
                    <a:prstClr val="black"/>
                  </a:solidFill>
                </a:rPr>
                <a:t>ISP</a:t>
              </a:r>
              <a:endParaRPr lang="en-US" altLang="en-US" sz="750" dirty="0">
                <a:solidFill>
                  <a:prstClr val="black"/>
                </a:solidFill>
              </a:endParaRPr>
            </a:p>
          </p:txBody>
        </p:sp>
      </p:grpSp>
      <p:grpSp>
        <p:nvGrpSpPr>
          <p:cNvPr id="185" name="Group 144">
            <a:extLst>
              <a:ext uri="{FF2B5EF4-FFF2-40B4-BE49-F238E27FC236}">
                <a16:creationId xmlns:a16="http://schemas.microsoft.com/office/drawing/2014/main" id="{937AB14A-1B92-0C4D-9DB7-3A65A35F708F}"/>
              </a:ext>
            </a:extLst>
          </p:cNvPr>
          <p:cNvGrpSpPr>
            <a:grpSpLocks/>
          </p:cNvGrpSpPr>
          <p:nvPr/>
        </p:nvGrpSpPr>
        <p:grpSpPr bwMode="auto">
          <a:xfrm>
            <a:off x="5812800" y="2642368"/>
            <a:ext cx="455944" cy="313666"/>
            <a:chOff x="3053396" y="4304255"/>
            <a:chExt cx="607844" cy="418253"/>
          </a:xfrm>
        </p:grpSpPr>
        <p:sp>
          <p:nvSpPr>
            <p:cNvPr id="186" name="Freeform 84">
              <a:extLst>
                <a:ext uri="{FF2B5EF4-FFF2-40B4-BE49-F238E27FC236}">
                  <a16:creationId xmlns:a16="http://schemas.microsoft.com/office/drawing/2014/main" id="{72BD96B2-8C8B-A34A-A0B1-8A56E080B3EB}"/>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187" name="TextBox 146">
              <a:extLst>
                <a:ext uri="{FF2B5EF4-FFF2-40B4-BE49-F238E27FC236}">
                  <a16:creationId xmlns:a16="http://schemas.microsoft.com/office/drawing/2014/main" id="{2E687D8E-E3CE-F949-BB94-C8F32F433905}"/>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smtClean="0">
                  <a:solidFill>
                    <a:prstClr val="black"/>
                  </a:solidFill>
                </a:rPr>
                <a:t>Tier3 </a:t>
              </a:r>
            </a:p>
            <a:p>
              <a:pPr algn="ctr" defTabSz="685800" eaLnBrk="1" fontAlgn="auto" hangingPunct="1">
                <a:lnSpc>
                  <a:spcPts val="750"/>
                </a:lnSpc>
                <a:spcBef>
                  <a:spcPts val="0"/>
                </a:spcBef>
                <a:spcAft>
                  <a:spcPts val="0"/>
                </a:spcAft>
                <a:defRPr/>
              </a:pPr>
              <a:r>
                <a:rPr lang="en-US" altLang="en-US" sz="750" dirty="0" smtClean="0">
                  <a:solidFill>
                    <a:prstClr val="black"/>
                  </a:solidFill>
                </a:rPr>
                <a:t>ISP</a:t>
              </a:r>
              <a:endParaRPr lang="en-US" altLang="en-US" sz="750" dirty="0">
                <a:solidFill>
                  <a:prstClr val="black"/>
                </a:solidFill>
              </a:endParaRPr>
            </a:p>
          </p:txBody>
        </p:sp>
      </p:grpSp>
      <p:grpSp>
        <p:nvGrpSpPr>
          <p:cNvPr id="188" name="Group 147">
            <a:extLst>
              <a:ext uri="{FF2B5EF4-FFF2-40B4-BE49-F238E27FC236}">
                <a16:creationId xmlns:a16="http://schemas.microsoft.com/office/drawing/2014/main" id="{417DAC5F-2573-4743-9127-36524340FED9}"/>
              </a:ext>
            </a:extLst>
          </p:cNvPr>
          <p:cNvGrpSpPr>
            <a:grpSpLocks/>
          </p:cNvGrpSpPr>
          <p:nvPr/>
        </p:nvGrpSpPr>
        <p:grpSpPr bwMode="auto">
          <a:xfrm>
            <a:off x="10680731" y="1785184"/>
            <a:ext cx="455944" cy="313666"/>
            <a:chOff x="3053396" y="4304255"/>
            <a:chExt cx="607844" cy="418253"/>
          </a:xfrm>
        </p:grpSpPr>
        <p:sp>
          <p:nvSpPr>
            <p:cNvPr id="189" name="Freeform 84">
              <a:extLst>
                <a:ext uri="{FF2B5EF4-FFF2-40B4-BE49-F238E27FC236}">
                  <a16:creationId xmlns:a16="http://schemas.microsoft.com/office/drawing/2014/main" id="{E9F7E8C6-F700-614F-9F9F-0A88C85D70E9}"/>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190" name="TextBox 149">
              <a:extLst>
                <a:ext uri="{FF2B5EF4-FFF2-40B4-BE49-F238E27FC236}">
                  <a16:creationId xmlns:a16="http://schemas.microsoft.com/office/drawing/2014/main" id="{59E18F13-5C5C-4049-B258-FAF65F9B26BA}"/>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smtClean="0">
                  <a:solidFill>
                    <a:prstClr val="black"/>
                  </a:solidFill>
                </a:rPr>
                <a:t>Tier3 </a:t>
              </a:r>
            </a:p>
            <a:p>
              <a:pPr algn="ctr" defTabSz="685800" eaLnBrk="1" fontAlgn="auto" hangingPunct="1">
                <a:lnSpc>
                  <a:spcPts val="750"/>
                </a:lnSpc>
                <a:spcBef>
                  <a:spcPts val="0"/>
                </a:spcBef>
                <a:spcAft>
                  <a:spcPts val="0"/>
                </a:spcAft>
                <a:defRPr/>
              </a:pPr>
              <a:r>
                <a:rPr lang="en-US" altLang="en-US" sz="750" dirty="0" smtClean="0">
                  <a:solidFill>
                    <a:prstClr val="black"/>
                  </a:solidFill>
                </a:rPr>
                <a:t>ISP</a:t>
              </a:r>
              <a:endParaRPr lang="en-US" altLang="en-US" sz="750" dirty="0">
                <a:solidFill>
                  <a:prstClr val="black"/>
                </a:solidFill>
              </a:endParaRPr>
            </a:p>
          </p:txBody>
        </p:sp>
      </p:grpSp>
      <p:grpSp>
        <p:nvGrpSpPr>
          <p:cNvPr id="191" name="Group 150">
            <a:extLst>
              <a:ext uri="{FF2B5EF4-FFF2-40B4-BE49-F238E27FC236}">
                <a16:creationId xmlns:a16="http://schemas.microsoft.com/office/drawing/2014/main" id="{B1724044-B1C6-934B-8868-30D0FD03826E}"/>
              </a:ext>
            </a:extLst>
          </p:cNvPr>
          <p:cNvGrpSpPr>
            <a:grpSpLocks/>
          </p:cNvGrpSpPr>
          <p:nvPr/>
        </p:nvGrpSpPr>
        <p:grpSpPr bwMode="auto">
          <a:xfrm>
            <a:off x="7937162" y="1089912"/>
            <a:ext cx="455944" cy="313666"/>
            <a:chOff x="3053396" y="4304255"/>
            <a:chExt cx="607844" cy="418253"/>
          </a:xfrm>
        </p:grpSpPr>
        <p:sp>
          <p:nvSpPr>
            <p:cNvPr id="192" name="Freeform 84">
              <a:extLst>
                <a:ext uri="{FF2B5EF4-FFF2-40B4-BE49-F238E27FC236}">
                  <a16:creationId xmlns:a16="http://schemas.microsoft.com/office/drawing/2014/main" id="{44CA58B7-16C9-C241-8F79-C6964EA2BAE7}"/>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193" name="TextBox 152">
              <a:extLst>
                <a:ext uri="{FF2B5EF4-FFF2-40B4-BE49-F238E27FC236}">
                  <a16:creationId xmlns:a16="http://schemas.microsoft.com/office/drawing/2014/main" id="{766583C3-B9DB-094A-A09E-A4BC2FBDE890}"/>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smtClean="0">
                  <a:solidFill>
                    <a:prstClr val="black"/>
                  </a:solidFill>
                </a:rPr>
                <a:t>Tier3 </a:t>
              </a:r>
            </a:p>
            <a:p>
              <a:pPr algn="ctr" defTabSz="685800" eaLnBrk="1" fontAlgn="auto" hangingPunct="1">
                <a:lnSpc>
                  <a:spcPts val="750"/>
                </a:lnSpc>
                <a:spcBef>
                  <a:spcPts val="0"/>
                </a:spcBef>
                <a:spcAft>
                  <a:spcPts val="0"/>
                </a:spcAft>
                <a:defRPr/>
              </a:pPr>
              <a:r>
                <a:rPr lang="en-US" altLang="en-US" sz="750" dirty="0" smtClean="0">
                  <a:solidFill>
                    <a:prstClr val="black"/>
                  </a:solidFill>
                </a:rPr>
                <a:t>ISP</a:t>
              </a:r>
              <a:endParaRPr lang="en-US" altLang="en-US" sz="750" dirty="0">
                <a:solidFill>
                  <a:prstClr val="black"/>
                </a:solidFill>
              </a:endParaRPr>
            </a:p>
          </p:txBody>
        </p:sp>
      </p:grpSp>
      <p:grpSp>
        <p:nvGrpSpPr>
          <p:cNvPr id="194" name="Group 156">
            <a:extLst>
              <a:ext uri="{FF2B5EF4-FFF2-40B4-BE49-F238E27FC236}">
                <a16:creationId xmlns:a16="http://schemas.microsoft.com/office/drawing/2014/main" id="{DE67CACE-BA9C-4F49-9CCC-2A95DDABF7BC}"/>
              </a:ext>
            </a:extLst>
          </p:cNvPr>
          <p:cNvGrpSpPr>
            <a:grpSpLocks/>
          </p:cNvGrpSpPr>
          <p:nvPr/>
        </p:nvGrpSpPr>
        <p:grpSpPr bwMode="auto">
          <a:xfrm>
            <a:off x="8623054" y="1070864"/>
            <a:ext cx="455944" cy="313666"/>
            <a:chOff x="3053396" y="4304255"/>
            <a:chExt cx="607844" cy="418253"/>
          </a:xfrm>
        </p:grpSpPr>
        <p:sp>
          <p:nvSpPr>
            <p:cNvPr id="195" name="Freeform 84">
              <a:extLst>
                <a:ext uri="{FF2B5EF4-FFF2-40B4-BE49-F238E27FC236}">
                  <a16:creationId xmlns:a16="http://schemas.microsoft.com/office/drawing/2014/main" id="{8AD1749B-4C4E-DE45-96BC-98F1585D4D90}"/>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196" name="TextBox 158">
              <a:extLst>
                <a:ext uri="{FF2B5EF4-FFF2-40B4-BE49-F238E27FC236}">
                  <a16:creationId xmlns:a16="http://schemas.microsoft.com/office/drawing/2014/main" id="{0ADF884B-3F6F-8145-B641-9A429A34A181}"/>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smtClean="0">
                  <a:solidFill>
                    <a:prstClr val="black"/>
                  </a:solidFill>
                </a:rPr>
                <a:t>Tier3 </a:t>
              </a:r>
            </a:p>
            <a:p>
              <a:pPr algn="ctr" defTabSz="685800" eaLnBrk="1" fontAlgn="auto" hangingPunct="1">
                <a:lnSpc>
                  <a:spcPts val="750"/>
                </a:lnSpc>
                <a:spcBef>
                  <a:spcPts val="0"/>
                </a:spcBef>
                <a:spcAft>
                  <a:spcPts val="0"/>
                </a:spcAft>
                <a:defRPr/>
              </a:pPr>
              <a:r>
                <a:rPr lang="en-US" altLang="en-US" sz="750" dirty="0" smtClean="0">
                  <a:solidFill>
                    <a:prstClr val="black"/>
                  </a:solidFill>
                </a:rPr>
                <a:t>ISP</a:t>
              </a:r>
              <a:endParaRPr lang="en-US" altLang="en-US" sz="750" dirty="0">
                <a:solidFill>
                  <a:prstClr val="black"/>
                </a:solidFill>
              </a:endParaRPr>
            </a:p>
          </p:txBody>
        </p:sp>
      </p:grpSp>
      <p:grpSp>
        <p:nvGrpSpPr>
          <p:cNvPr id="197" name="Group 160">
            <a:extLst>
              <a:ext uri="{FF2B5EF4-FFF2-40B4-BE49-F238E27FC236}">
                <a16:creationId xmlns:a16="http://schemas.microsoft.com/office/drawing/2014/main" id="{CF0A8E3D-09B1-214E-99FD-B5570442C39E}"/>
              </a:ext>
            </a:extLst>
          </p:cNvPr>
          <p:cNvGrpSpPr>
            <a:grpSpLocks/>
          </p:cNvGrpSpPr>
          <p:nvPr/>
        </p:nvGrpSpPr>
        <p:grpSpPr bwMode="auto">
          <a:xfrm>
            <a:off x="10918888" y="3794805"/>
            <a:ext cx="455944" cy="313666"/>
            <a:chOff x="3053396" y="4304255"/>
            <a:chExt cx="607844" cy="418253"/>
          </a:xfrm>
        </p:grpSpPr>
        <p:sp>
          <p:nvSpPr>
            <p:cNvPr id="198" name="Freeform 84">
              <a:extLst>
                <a:ext uri="{FF2B5EF4-FFF2-40B4-BE49-F238E27FC236}">
                  <a16:creationId xmlns:a16="http://schemas.microsoft.com/office/drawing/2014/main" id="{EDDB4269-F7AA-7240-B093-B37270418A64}"/>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199" name="TextBox 162">
              <a:extLst>
                <a:ext uri="{FF2B5EF4-FFF2-40B4-BE49-F238E27FC236}">
                  <a16:creationId xmlns:a16="http://schemas.microsoft.com/office/drawing/2014/main" id="{0403D7D4-9E2C-F94E-924D-8574777C74EB}"/>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smtClean="0">
                  <a:solidFill>
                    <a:prstClr val="black"/>
                  </a:solidFill>
                </a:rPr>
                <a:t>Tier3 </a:t>
              </a:r>
            </a:p>
            <a:p>
              <a:pPr algn="ctr" defTabSz="685800" eaLnBrk="1" fontAlgn="auto" hangingPunct="1">
                <a:lnSpc>
                  <a:spcPts val="750"/>
                </a:lnSpc>
                <a:spcBef>
                  <a:spcPts val="0"/>
                </a:spcBef>
                <a:spcAft>
                  <a:spcPts val="0"/>
                </a:spcAft>
                <a:defRPr/>
              </a:pPr>
              <a:r>
                <a:rPr lang="en-US" altLang="en-US" sz="750" dirty="0" smtClean="0">
                  <a:solidFill>
                    <a:prstClr val="black"/>
                  </a:solidFill>
                </a:rPr>
                <a:t>ISP</a:t>
              </a:r>
              <a:endParaRPr lang="en-US" altLang="en-US" sz="750" dirty="0">
                <a:solidFill>
                  <a:prstClr val="black"/>
                </a:solidFill>
              </a:endParaRPr>
            </a:p>
          </p:txBody>
        </p:sp>
      </p:grpSp>
      <p:grpSp>
        <p:nvGrpSpPr>
          <p:cNvPr id="200" name="Group 163">
            <a:extLst>
              <a:ext uri="{FF2B5EF4-FFF2-40B4-BE49-F238E27FC236}">
                <a16:creationId xmlns:a16="http://schemas.microsoft.com/office/drawing/2014/main" id="{4FD3E459-AF79-0B45-B5D3-3CA1740A2701}"/>
              </a:ext>
            </a:extLst>
          </p:cNvPr>
          <p:cNvGrpSpPr>
            <a:grpSpLocks/>
          </p:cNvGrpSpPr>
          <p:nvPr/>
        </p:nvGrpSpPr>
        <p:grpSpPr bwMode="auto">
          <a:xfrm>
            <a:off x="11547623" y="3309067"/>
            <a:ext cx="455944" cy="313666"/>
            <a:chOff x="3053396" y="4304255"/>
            <a:chExt cx="607844" cy="418253"/>
          </a:xfrm>
        </p:grpSpPr>
        <p:sp>
          <p:nvSpPr>
            <p:cNvPr id="201" name="Freeform 84">
              <a:extLst>
                <a:ext uri="{FF2B5EF4-FFF2-40B4-BE49-F238E27FC236}">
                  <a16:creationId xmlns:a16="http://schemas.microsoft.com/office/drawing/2014/main" id="{3CAEF347-FE90-E949-A631-0171A060E054}"/>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202" name="TextBox 165">
              <a:extLst>
                <a:ext uri="{FF2B5EF4-FFF2-40B4-BE49-F238E27FC236}">
                  <a16:creationId xmlns:a16="http://schemas.microsoft.com/office/drawing/2014/main" id="{0B914A90-A394-6F45-B155-CCE12CEFEC5E}"/>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smtClean="0">
                  <a:solidFill>
                    <a:prstClr val="black"/>
                  </a:solidFill>
                </a:rPr>
                <a:t>Tier3 </a:t>
              </a:r>
            </a:p>
            <a:p>
              <a:pPr algn="ctr" defTabSz="685800" eaLnBrk="1" fontAlgn="auto" hangingPunct="1">
                <a:lnSpc>
                  <a:spcPts val="750"/>
                </a:lnSpc>
                <a:spcBef>
                  <a:spcPts val="0"/>
                </a:spcBef>
                <a:spcAft>
                  <a:spcPts val="0"/>
                </a:spcAft>
                <a:defRPr/>
              </a:pPr>
              <a:r>
                <a:rPr lang="en-US" altLang="en-US" sz="750" dirty="0" smtClean="0">
                  <a:solidFill>
                    <a:prstClr val="black"/>
                  </a:solidFill>
                </a:rPr>
                <a:t>ISP</a:t>
              </a:r>
              <a:endParaRPr lang="en-US" altLang="en-US" sz="750" dirty="0">
                <a:solidFill>
                  <a:prstClr val="black"/>
                </a:solidFill>
              </a:endParaRPr>
            </a:p>
          </p:txBody>
        </p:sp>
      </p:grpSp>
      <p:grpSp>
        <p:nvGrpSpPr>
          <p:cNvPr id="203" name="Group 166">
            <a:extLst>
              <a:ext uri="{FF2B5EF4-FFF2-40B4-BE49-F238E27FC236}">
                <a16:creationId xmlns:a16="http://schemas.microsoft.com/office/drawing/2014/main" id="{5FECB796-EB1A-6941-942C-2C77B9305400}"/>
              </a:ext>
            </a:extLst>
          </p:cNvPr>
          <p:cNvGrpSpPr>
            <a:grpSpLocks/>
          </p:cNvGrpSpPr>
          <p:nvPr/>
        </p:nvGrpSpPr>
        <p:grpSpPr bwMode="auto">
          <a:xfrm>
            <a:off x="11376150" y="2623320"/>
            <a:ext cx="455944" cy="313666"/>
            <a:chOff x="3053396" y="4304255"/>
            <a:chExt cx="607844" cy="418253"/>
          </a:xfrm>
        </p:grpSpPr>
        <p:sp>
          <p:nvSpPr>
            <p:cNvPr id="204" name="Freeform 84">
              <a:extLst>
                <a:ext uri="{FF2B5EF4-FFF2-40B4-BE49-F238E27FC236}">
                  <a16:creationId xmlns:a16="http://schemas.microsoft.com/office/drawing/2014/main" id="{583D705A-27D6-7742-A076-4DD3D0002E48}"/>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205" name="TextBox 168">
              <a:extLst>
                <a:ext uri="{FF2B5EF4-FFF2-40B4-BE49-F238E27FC236}">
                  <a16:creationId xmlns:a16="http://schemas.microsoft.com/office/drawing/2014/main" id="{B52DEC78-1030-A54E-8A0F-BCB9B6D6B0BA}"/>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smtClean="0">
                  <a:solidFill>
                    <a:prstClr val="black"/>
                  </a:solidFill>
                </a:rPr>
                <a:t>Tier3 </a:t>
              </a:r>
            </a:p>
            <a:p>
              <a:pPr algn="ctr" defTabSz="685800" eaLnBrk="1" fontAlgn="auto" hangingPunct="1">
                <a:lnSpc>
                  <a:spcPts val="750"/>
                </a:lnSpc>
                <a:spcBef>
                  <a:spcPts val="0"/>
                </a:spcBef>
                <a:spcAft>
                  <a:spcPts val="0"/>
                </a:spcAft>
                <a:defRPr/>
              </a:pPr>
              <a:r>
                <a:rPr lang="en-US" altLang="en-US" sz="750" dirty="0" smtClean="0">
                  <a:solidFill>
                    <a:prstClr val="black"/>
                  </a:solidFill>
                </a:rPr>
                <a:t>ISP</a:t>
              </a:r>
              <a:endParaRPr lang="en-US" altLang="en-US" sz="750" dirty="0">
                <a:solidFill>
                  <a:prstClr val="black"/>
                </a:solidFill>
              </a:endParaRPr>
            </a:p>
          </p:txBody>
        </p:sp>
      </p:grpSp>
      <p:sp>
        <p:nvSpPr>
          <p:cNvPr id="206" name="TextBox 179">
            <a:extLst>
              <a:ext uri="{FF2B5EF4-FFF2-40B4-BE49-F238E27FC236}">
                <a16:creationId xmlns:a16="http://schemas.microsoft.com/office/drawing/2014/main" id="{5687370B-669A-6440-92DE-16AFFBA3FBDE}"/>
              </a:ext>
            </a:extLst>
          </p:cNvPr>
          <p:cNvSpPr txBox="1">
            <a:spLocks noChangeArrowheads="1"/>
          </p:cNvSpPr>
          <p:nvPr/>
        </p:nvSpPr>
        <p:spPr bwMode="auto">
          <a:xfrm rot="2829263">
            <a:off x="11139467" y="2107760"/>
            <a:ext cx="45397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2100" dirty="0">
                <a:solidFill>
                  <a:srgbClr val="0000FF"/>
                </a:solidFill>
              </a:rPr>
              <a:t>…</a:t>
            </a:r>
          </a:p>
        </p:txBody>
      </p:sp>
      <p:sp>
        <p:nvSpPr>
          <p:cNvPr id="207" name="TextBox 180">
            <a:extLst>
              <a:ext uri="{FF2B5EF4-FFF2-40B4-BE49-F238E27FC236}">
                <a16:creationId xmlns:a16="http://schemas.microsoft.com/office/drawing/2014/main" id="{DDCB7942-CF63-0E41-965D-4990C91E38C2}"/>
              </a:ext>
            </a:extLst>
          </p:cNvPr>
          <p:cNvSpPr txBox="1">
            <a:spLocks noChangeArrowheads="1"/>
          </p:cNvSpPr>
          <p:nvPr/>
        </p:nvSpPr>
        <p:spPr bwMode="auto">
          <a:xfrm rot="9845918">
            <a:off x="10140889" y="3992449"/>
            <a:ext cx="45397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2100" dirty="0">
                <a:solidFill>
                  <a:srgbClr val="0000FF"/>
                </a:solidFill>
              </a:rPr>
              <a:t>…</a:t>
            </a:r>
          </a:p>
        </p:txBody>
      </p:sp>
      <p:sp>
        <p:nvSpPr>
          <p:cNvPr id="208" name="TextBox 181">
            <a:extLst>
              <a:ext uri="{FF2B5EF4-FFF2-40B4-BE49-F238E27FC236}">
                <a16:creationId xmlns:a16="http://schemas.microsoft.com/office/drawing/2014/main" id="{14DD3F3C-E274-2D4E-83D9-E679452E9927}"/>
              </a:ext>
            </a:extLst>
          </p:cNvPr>
          <p:cNvSpPr txBox="1">
            <a:spLocks noChangeArrowheads="1"/>
          </p:cNvSpPr>
          <p:nvPr/>
        </p:nvSpPr>
        <p:spPr bwMode="auto">
          <a:xfrm rot="11651262">
            <a:off x="6864856" y="3919973"/>
            <a:ext cx="45397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2100" dirty="0">
                <a:solidFill>
                  <a:srgbClr val="0000FF"/>
                </a:solidFill>
              </a:rPr>
              <a:t>…</a:t>
            </a:r>
          </a:p>
        </p:txBody>
      </p:sp>
      <p:sp>
        <p:nvSpPr>
          <p:cNvPr id="209" name="TextBox 182">
            <a:extLst>
              <a:ext uri="{FF2B5EF4-FFF2-40B4-BE49-F238E27FC236}">
                <a16:creationId xmlns:a16="http://schemas.microsoft.com/office/drawing/2014/main" id="{99FAE186-77C6-3F42-AB05-E0FF7C6CB0A1}"/>
              </a:ext>
            </a:extLst>
          </p:cNvPr>
          <p:cNvSpPr txBox="1">
            <a:spLocks noChangeArrowheads="1"/>
          </p:cNvSpPr>
          <p:nvPr/>
        </p:nvSpPr>
        <p:spPr bwMode="auto">
          <a:xfrm rot="16607303">
            <a:off x="5675080" y="2190273"/>
            <a:ext cx="45397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2100" dirty="0">
                <a:solidFill>
                  <a:srgbClr val="0000FF"/>
                </a:solidFill>
              </a:rPr>
              <a:t>…</a:t>
            </a:r>
          </a:p>
        </p:txBody>
      </p:sp>
      <p:grpSp>
        <p:nvGrpSpPr>
          <p:cNvPr id="210" name="Group 39939">
            <a:extLst>
              <a:ext uri="{FF2B5EF4-FFF2-40B4-BE49-F238E27FC236}">
                <a16:creationId xmlns:a16="http://schemas.microsoft.com/office/drawing/2014/main" id="{17CCBDCA-CC15-454D-A26D-AA4BB11DE0FB}"/>
              </a:ext>
            </a:extLst>
          </p:cNvPr>
          <p:cNvGrpSpPr>
            <a:grpSpLocks/>
          </p:cNvGrpSpPr>
          <p:nvPr/>
        </p:nvGrpSpPr>
        <p:grpSpPr bwMode="auto">
          <a:xfrm>
            <a:off x="7154277" y="2360195"/>
            <a:ext cx="2218152" cy="501499"/>
            <a:chOff x="2727073" y="3732992"/>
            <a:chExt cx="2956085" cy="669693"/>
          </a:xfrm>
        </p:grpSpPr>
        <p:cxnSp>
          <p:nvCxnSpPr>
            <p:cNvPr id="211" name="Straight Connector 7">
              <a:extLst>
                <a:ext uri="{FF2B5EF4-FFF2-40B4-BE49-F238E27FC236}">
                  <a16:creationId xmlns:a16="http://schemas.microsoft.com/office/drawing/2014/main" id="{415ABF4C-9DC7-3E48-8D47-77091F596BBC}"/>
                </a:ext>
              </a:extLst>
            </p:cNvPr>
            <p:cNvCxnSpPr>
              <a:cxnSpLocks noChangeShapeType="1"/>
              <a:stCxn id="249" idx="5"/>
              <a:endCxn id="241" idx="3"/>
            </p:cNvCxnSpPr>
            <p:nvPr/>
          </p:nvCxnSpPr>
          <p:spPr bwMode="auto">
            <a:xfrm>
              <a:off x="5094307" y="3732992"/>
              <a:ext cx="588851" cy="21276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212" name="Straight Connector 415">
              <a:extLst>
                <a:ext uri="{FF2B5EF4-FFF2-40B4-BE49-F238E27FC236}">
                  <a16:creationId xmlns:a16="http://schemas.microsoft.com/office/drawing/2014/main" id="{5C73DBFB-D008-3643-BC55-DC0EB59EE06A}"/>
                </a:ext>
              </a:extLst>
            </p:cNvPr>
            <p:cNvCxnSpPr>
              <a:cxnSpLocks noChangeShapeType="1"/>
            </p:cNvCxnSpPr>
            <p:nvPr/>
          </p:nvCxnSpPr>
          <p:spPr bwMode="auto">
            <a:xfrm flipH="1">
              <a:off x="2727073" y="3800764"/>
              <a:ext cx="54551" cy="601921"/>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213" name="Straight Connector 523">
              <a:extLst>
                <a:ext uri="{FF2B5EF4-FFF2-40B4-BE49-F238E27FC236}">
                  <a16:creationId xmlns:a16="http://schemas.microsoft.com/office/drawing/2014/main" id="{FABFBABF-764F-F24E-92BB-9E89BDA24ADC}"/>
                </a:ext>
              </a:extLst>
            </p:cNvPr>
            <p:cNvCxnSpPr>
              <a:cxnSpLocks noChangeShapeType="1"/>
            </p:cNvCxnSpPr>
            <p:nvPr/>
          </p:nvCxnSpPr>
          <p:spPr bwMode="auto">
            <a:xfrm flipV="1">
              <a:off x="2917481" y="3991557"/>
              <a:ext cx="1074474" cy="39073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grpSp>
      <p:cxnSp>
        <p:nvCxnSpPr>
          <p:cNvPr id="214" name="Straight Connector 519">
            <a:extLst>
              <a:ext uri="{FF2B5EF4-FFF2-40B4-BE49-F238E27FC236}">
                <a16:creationId xmlns:a16="http://schemas.microsoft.com/office/drawing/2014/main" id="{A78B3472-4495-804D-9DE2-F7A93E5EED62}"/>
              </a:ext>
            </a:extLst>
          </p:cNvPr>
          <p:cNvCxnSpPr>
            <a:cxnSpLocks noChangeShapeType="1"/>
            <a:stCxn id="233" idx="6"/>
          </p:cNvCxnSpPr>
          <p:nvPr/>
        </p:nvCxnSpPr>
        <p:spPr bwMode="auto">
          <a:xfrm flipV="1">
            <a:off x="8322727" y="2481220"/>
            <a:ext cx="1005696" cy="4840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grpSp>
        <p:nvGrpSpPr>
          <p:cNvPr id="215" name="Group 861">
            <a:extLst>
              <a:ext uri="{FF2B5EF4-FFF2-40B4-BE49-F238E27FC236}">
                <a16:creationId xmlns:a16="http://schemas.microsoft.com/office/drawing/2014/main" id="{B86CF571-59B7-9040-88E6-ACE367964601}"/>
              </a:ext>
            </a:extLst>
          </p:cNvPr>
          <p:cNvGrpSpPr/>
          <p:nvPr/>
        </p:nvGrpSpPr>
        <p:grpSpPr>
          <a:xfrm>
            <a:off x="10438017" y="2492799"/>
            <a:ext cx="406004" cy="167267"/>
            <a:chOff x="7493876" y="2774731"/>
            <a:chExt cx="1481958" cy="894622"/>
          </a:xfrm>
        </p:grpSpPr>
        <p:sp>
          <p:nvSpPr>
            <p:cNvPr id="216" name="Freeform 215">
              <a:extLst>
                <a:ext uri="{FF2B5EF4-FFF2-40B4-BE49-F238E27FC236}">
                  <a16:creationId xmlns:a16="http://schemas.microsoft.com/office/drawing/2014/main" id="{1999BFB5-779F-7B4E-BCBF-9040592BFBD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17" name="Oval 216">
              <a:extLst>
                <a:ext uri="{FF2B5EF4-FFF2-40B4-BE49-F238E27FC236}">
                  <a16:creationId xmlns:a16="http://schemas.microsoft.com/office/drawing/2014/main" id="{61415BE9-66CA-0045-99BF-BA54F41E054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18" name="Group 976">
              <a:extLst>
                <a:ext uri="{FF2B5EF4-FFF2-40B4-BE49-F238E27FC236}">
                  <a16:creationId xmlns:a16="http://schemas.microsoft.com/office/drawing/2014/main" id="{390121EC-5020-DC41-8658-E7E4546EDD86}"/>
                </a:ext>
              </a:extLst>
            </p:cNvPr>
            <p:cNvGrpSpPr/>
            <p:nvPr/>
          </p:nvGrpSpPr>
          <p:grpSpPr>
            <a:xfrm>
              <a:off x="7713663" y="2848339"/>
              <a:ext cx="1042107" cy="425543"/>
              <a:chOff x="7786941" y="2884917"/>
              <a:chExt cx="897649" cy="353919"/>
            </a:xfrm>
          </p:grpSpPr>
          <p:sp>
            <p:nvSpPr>
              <p:cNvPr id="219" name="Freeform 218">
                <a:extLst>
                  <a:ext uri="{FF2B5EF4-FFF2-40B4-BE49-F238E27FC236}">
                    <a16:creationId xmlns:a16="http://schemas.microsoft.com/office/drawing/2014/main" id="{379AA28D-75A8-A345-B828-DEB6099EB1D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20" name="Freeform 219">
                <a:extLst>
                  <a:ext uri="{FF2B5EF4-FFF2-40B4-BE49-F238E27FC236}">
                    <a16:creationId xmlns:a16="http://schemas.microsoft.com/office/drawing/2014/main" id="{9DDC0BF3-00A0-7C46-A0BC-285C4E950A2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21" name="Freeform 220">
                <a:extLst>
                  <a:ext uri="{FF2B5EF4-FFF2-40B4-BE49-F238E27FC236}">
                    <a16:creationId xmlns:a16="http://schemas.microsoft.com/office/drawing/2014/main" id="{DECB33A6-775B-1A42-95E8-73DA8B96513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22" name="Freeform 221">
                <a:extLst>
                  <a:ext uri="{FF2B5EF4-FFF2-40B4-BE49-F238E27FC236}">
                    <a16:creationId xmlns:a16="http://schemas.microsoft.com/office/drawing/2014/main" id="{2619AA7F-A92C-BA49-876D-4FE864A189C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223" name="Group 819">
            <a:extLst>
              <a:ext uri="{FF2B5EF4-FFF2-40B4-BE49-F238E27FC236}">
                <a16:creationId xmlns:a16="http://schemas.microsoft.com/office/drawing/2014/main" id="{381985F4-0019-534F-8CE5-AE9A089DDF51}"/>
              </a:ext>
            </a:extLst>
          </p:cNvPr>
          <p:cNvGrpSpPr/>
          <p:nvPr/>
        </p:nvGrpSpPr>
        <p:grpSpPr>
          <a:xfrm>
            <a:off x="7791126" y="2408108"/>
            <a:ext cx="406004" cy="167267"/>
            <a:chOff x="7493876" y="2774731"/>
            <a:chExt cx="1481958" cy="894622"/>
          </a:xfrm>
        </p:grpSpPr>
        <p:sp>
          <p:nvSpPr>
            <p:cNvPr id="224" name="Freeform 223">
              <a:extLst>
                <a:ext uri="{FF2B5EF4-FFF2-40B4-BE49-F238E27FC236}">
                  <a16:creationId xmlns:a16="http://schemas.microsoft.com/office/drawing/2014/main" id="{4CE10CC8-8336-0245-950D-7D623D68111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25" name="Oval 224">
              <a:extLst>
                <a:ext uri="{FF2B5EF4-FFF2-40B4-BE49-F238E27FC236}">
                  <a16:creationId xmlns:a16="http://schemas.microsoft.com/office/drawing/2014/main" id="{7D977A06-C0BE-1540-88E3-7929A84F788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26" name="Group 1004">
              <a:extLst>
                <a:ext uri="{FF2B5EF4-FFF2-40B4-BE49-F238E27FC236}">
                  <a16:creationId xmlns:a16="http://schemas.microsoft.com/office/drawing/2014/main" id="{19FDDE53-D84C-8442-9D8A-CCD581A35300}"/>
                </a:ext>
              </a:extLst>
            </p:cNvPr>
            <p:cNvGrpSpPr/>
            <p:nvPr/>
          </p:nvGrpSpPr>
          <p:grpSpPr>
            <a:xfrm>
              <a:off x="7713663" y="2848339"/>
              <a:ext cx="1042107" cy="425543"/>
              <a:chOff x="7786941" y="2884917"/>
              <a:chExt cx="897649" cy="353919"/>
            </a:xfrm>
          </p:grpSpPr>
          <p:sp>
            <p:nvSpPr>
              <p:cNvPr id="227" name="Freeform 226">
                <a:extLst>
                  <a:ext uri="{FF2B5EF4-FFF2-40B4-BE49-F238E27FC236}">
                    <a16:creationId xmlns:a16="http://schemas.microsoft.com/office/drawing/2014/main" id="{6F6E6FCB-EFD3-7540-AA59-096EB89F325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28" name="Freeform 227">
                <a:extLst>
                  <a:ext uri="{FF2B5EF4-FFF2-40B4-BE49-F238E27FC236}">
                    <a16:creationId xmlns:a16="http://schemas.microsoft.com/office/drawing/2014/main" id="{2D261D66-4D24-274A-B7FF-FCB547B174B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29" name="Freeform 228">
                <a:extLst>
                  <a:ext uri="{FF2B5EF4-FFF2-40B4-BE49-F238E27FC236}">
                    <a16:creationId xmlns:a16="http://schemas.microsoft.com/office/drawing/2014/main" id="{F563306F-33C6-A847-92E7-649E85912A9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30" name="Freeform 229">
                <a:extLst>
                  <a:ext uri="{FF2B5EF4-FFF2-40B4-BE49-F238E27FC236}">
                    <a16:creationId xmlns:a16="http://schemas.microsoft.com/office/drawing/2014/main" id="{AEB4B7BE-FCC2-3F4D-8665-4275FF1FEBB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231" name="Group 230">
            <a:extLst>
              <a:ext uri="{FF2B5EF4-FFF2-40B4-BE49-F238E27FC236}">
                <a16:creationId xmlns:a16="http://schemas.microsoft.com/office/drawing/2014/main" id="{5524909D-92D6-CB46-8697-C9B8CAE6477E}"/>
              </a:ext>
            </a:extLst>
          </p:cNvPr>
          <p:cNvGrpSpPr/>
          <p:nvPr/>
        </p:nvGrpSpPr>
        <p:grpSpPr>
          <a:xfrm>
            <a:off x="7916981" y="2911089"/>
            <a:ext cx="406004" cy="167267"/>
            <a:chOff x="7493876" y="2774731"/>
            <a:chExt cx="1481958" cy="894622"/>
          </a:xfrm>
        </p:grpSpPr>
        <p:sp>
          <p:nvSpPr>
            <p:cNvPr id="232" name="Freeform 231">
              <a:extLst>
                <a:ext uri="{FF2B5EF4-FFF2-40B4-BE49-F238E27FC236}">
                  <a16:creationId xmlns:a16="http://schemas.microsoft.com/office/drawing/2014/main" id="{3B2D0726-1886-8A49-BDF6-9C8DECE04B5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33" name="Oval 232">
              <a:extLst>
                <a:ext uri="{FF2B5EF4-FFF2-40B4-BE49-F238E27FC236}">
                  <a16:creationId xmlns:a16="http://schemas.microsoft.com/office/drawing/2014/main" id="{C80EEA86-DEEC-D249-B401-35418DE0268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34" name="Group 927">
              <a:extLst>
                <a:ext uri="{FF2B5EF4-FFF2-40B4-BE49-F238E27FC236}">
                  <a16:creationId xmlns:a16="http://schemas.microsoft.com/office/drawing/2014/main" id="{D1E8DCDB-27F1-AA42-88DA-FD19F1C40287}"/>
                </a:ext>
              </a:extLst>
            </p:cNvPr>
            <p:cNvGrpSpPr/>
            <p:nvPr/>
          </p:nvGrpSpPr>
          <p:grpSpPr>
            <a:xfrm>
              <a:off x="7713663" y="2848339"/>
              <a:ext cx="1042107" cy="425543"/>
              <a:chOff x="7786941" y="2884917"/>
              <a:chExt cx="897649" cy="353919"/>
            </a:xfrm>
          </p:grpSpPr>
          <p:sp>
            <p:nvSpPr>
              <p:cNvPr id="235" name="Freeform 234">
                <a:extLst>
                  <a:ext uri="{FF2B5EF4-FFF2-40B4-BE49-F238E27FC236}">
                    <a16:creationId xmlns:a16="http://schemas.microsoft.com/office/drawing/2014/main" id="{9508B2E1-C7BF-9740-BE83-39DB94E1E7C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36" name="Freeform 235">
                <a:extLst>
                  <a:ext uri="{FF2B5EF4-FFF2-40B4-BE49-F238E27FC236}">
                    <a16:creationId xmlns:a16="http://schemas.microsoft.com/office/drawing/2014/main" id="{521758E3-0DD8-204F-A905-0354031EA03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37" name="Freeform 236">
                <a:extLst>
                  <a:ext uri="{FF2B5EF4-FFF2-40B4-BE49-F238E27FC236}">
                    <a16:creationId xmlns:a16="http://schemas.microsoft.com/office/drawing/2014/main" id="{7DAC71D7-383B-4540-A8A4-4AEA3CFAE88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38" name="Freeform 237">
                <a:extLst>
                  <a:ext uri="{FF2B5EF4-FFF2-40B4-BE49-F238E27FC236}">
                    <a16:creationId xmlns:a16="http://schemas.microsoft.com/office/drawing/2014/main" id="{890040AB-E90B-C742-90BE-0BDFCAC68D6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239" name="Group 860">
            <a:extLst>
              <a:ext uri="{FF2B5EF4-FFF2-40B4-BE49-F238E27FC236}">
                <a16:creationId xmlns:a16="http://schemas.microsoft.com/office/drawing/2014/main" id="{D449FF35-FAF6-E449-9A22-F811CE472966}"/>
              </a:ext>
            </a:extLst>
          </p:cNvPr>
          <p:cNvGrpSpPr/>
          <p:nvPr/>
        </p:nvGrpSpPr>
        <p:grpSpPr>
          <a:xfrm>
            <a:off x="9312809" y="2427100"/>
            <a:ext cx="406004" cy="167267"/>
            <a:chOff x="7493876" y="2774731"/>
            <a:chExt cx="1481958" cy="894622"/>
          </a:xfrm>
        </p:grpSpPr>
        <p:sp>
          <p:nvSpPr>
            <p:cNvPr id="240" name="Freeform 239">
              <a:extLst>
                <a:ext uri="{FF2B5EF4-FFF2-40B4-BE49-F238E27FC236}">
                  <a16:creationId xmlns:a16="http://schemas.microsoft.com/office/drawing/2014/main" id="{C7B6FB0D-082A-3945-9A3E-A5F7186297E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41" name="Oval 240">
              <a:extLst>
                <a:ext uri="{FF2B5EF4-FFF2-40B4-BE49-F238E27FC236}">
                  <a16:creationId xmlns:a16="http://schemas.microsoft.com/office/drawing/2014/main" id="{4EF624E0-71DE-964A-8571-4D8C1996401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42" name="Group 983">
              <a:extLst>
                <a:ext uri="{FF2B5EF4-FFF2-40B4-BE49-F238E27FC236}">
                  <a16:creationId xmlns:a16="http://schemas.microsoft.com/office/drawing/2014/main" id="{30E6BF43-A210-1E4C-BAD2-D624181508AC}"/>
                </a:ext>
              </a:extLst>
            </p:cNvPr>
            <p:cNvGrpSpPr/>
            <p:nvPr/>
          </p:nvGrpSpPr>
          <p:grpSpPr>
            <a:xfrm>
              <a:off x="7713663" y="2848339"/>
              <a:ext cx="1042107" cy="425543"/>
              <a:chOff x="7786941" y="2884917"/>
              <a:chExt cx="897649" cy="353919"/>
            </a:xfrm>
          </p:grpSpPr>
          <p:sp>
            <p:nvSpPr>
              <p:cNvPr id="243" name="Freeform 242">
                <a:extLst>
                  <a:ext uri="{FF2B5EF4-FFF2-40B4-BE49-F238E27FC236}">
                    <a16:creationId xmlns:a16="http://schemas.microsoft.com/office/drawing/2014/main" id="{F4D1AD34-F02F-9941-970C-35B29683293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44" name="Freeform 243">
                <a:extLst>
                  <a:ext uri="{FF2B5EF4-FFF2-40B4-BE49-F238E27FC236}">
                    <a16:creationId xmlns:a16="http://schemas.microsoft.com/office/drawing/2014/main" id="{0F5A4911-FBD2-E540-9A2F-3E431D553D9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45" name="Freeform 244">
                <a:extLst>
                  <a:ext uri="{FF2B5EF4-FFF2-40B4-BE49-F238E27FC236}">
                    <a16:creationId xmlns:a16="http://schemas.microsoft.com/office/drawing/2014/main" id="{DCAAD9B9-53E3-A344-9344-FD09758AEB0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46" name="Freeform 245">
                <a:extLst>
                  <a:ext uri="{FF2B5EF4-FFF2-40B4-BE49-F238E27FC236}">
                    <a16:creationId xmlns:a16="http://schemas.microsoft.com/office/drawing/2014/main" id="{7E121ADB-28BD-A34D-864D-CAE2965181F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247" name="Group 815">
            <a:extLst>
              <a:ext uri="{FF2B5EF4-FFF2-40B4-BE49-F238E27FC236}">
                <a16:creationId xmlns:a16="http://schemas.microsoft.com/office/drawing/2014/main" id="{5D57186B-96C6-4245-A5CD-2EC8F02FE2C5}"/>
              </a:ext>
            </a:extLst>
          </p:cNvPr>
          <p:cNvGrpSpPr/>
          <p:nvPr/>
        </p:nvGrpSpPr>
        <p:grpSpPr>
          <a:xfrm>
            <a:off x="8584214" y="2267771"/>
            <a:ext cx="406004" cy="167267"/>
            <a:chOff x="7493876" y="2774731"/>
            <a:chExt cx="1481958" cy="894622"/>
          </a:xfrm>
        </p:grpSpPr>
        <p:sp>
          <p:nvSpPr>
            <p:cNvPr id="248" name="Freeform 247">
              <a:extLst>
                <a:ext uri="{FF2B5EF4-FFF2-40B4-BE49-F238E27FC236}">
                  <a16:creationId xmlns:a16="http://schemas.microsoft.com/office/drawing/2014/main" id="{F884C67D-5359-0D4B-92F3-51236F5721A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49" name="Oval 248">
              <a:extLst>
                <a:ext uri="{FF2B5EF4-FFF2-40B4-BE49-F238E27FC236}">
                  <a16:creationId xmlns:a16="http://schemas.microsoft.com/office/drawing/2014/main" id="{C3DDEC0B-9B46-6E40-AFA7-85DD71E00D8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50" name="Group 1032">
              <a:extLst>
                <a:ext uri="{FF2B5EF4-FFF2-40B4-BE49-F238E27FC236}">
                  <a16:creationId xmlns:a16="http://schemas.microsoft.com/office/drawing/2014/main" id="{AFA389A2-1145-6742-AFF5-BBE2D79E08E8}"/>
                </a:ext>
              </a:extLst>
            </p:cNvPr>
            <p:cNvGrpSpPr/>
            <p:nvPr/>
          </p:nvGrpSpPr>
          <p:grpSpPr>
            <a:xfrm>
              <a:off x="7713663" y="2848339"/>
              <a:ext cx="1042107" cy="425543"/>
              <a:chOff x="7786941" y="2884917"/>
              <a:chExt cx="897649" cy="353919"/>
            </a:xfrm>
          </p:grpSpPr>
          <p:sp>
            <p:nvSpPr>
              <p:cNvPr id="251" name="Freeform 250">
                <a:extLst>
                  <a:ext uri="{FF2B5EF4-FFF2-40B4-BE49-F238E27FC236}">
                    <a16:creationId xmlns:a16="http://schemas.microsoft.com/office/drawing/2014/main" id="{D4EB8805-ED69-3A4C-B790-5B0BE9CAFC7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52" name="Freeform 251">
                <a:extLst>
                  <a:ext uri="{FF2B5EF4-FFF2-40B4-BE49-F238E27FC236}">
                    <a16:creationId xmlns:a16="http://schemas.microsoft.com/office/drawing/2014/main" id="{F9160B87-94D9-4746-9AB1-F94A2850C65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53" name="Freeform 252">
                <a:extLst>
                  <a:ext uri="{FF2B5EF4-FFF2-40B4-BE49-F238E27FC236}">
                    <a16:creationId xmlns:a16="http://schemas.microsoft.com/office/drawing/2014/main" id="{AC514A69-8535-9F4F-9082-9C0664FDD7D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54" name="Freeform 253">
                <a:extLst>
                  <a:ext uri="{FF2B5EF4-FFF2-40B4-BE49-F238E27FC236}">
                    <a16:creationId xmlns:a16="http://schemas.microsoft.com/office/drawing/2014/main" id="{16FAD8F4-5C16-3548-9F13-8A162DB18CB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255" name="Group 866">
            <a:extLst>
              <a:ext uri="{FF2B5EF4-FFF2-40B4-BE49-F238E27FC236}">
                <a16:creationId xmlns:a16="http://schemas.microsoft.com/office/drawing/2014/main" id="{58E5558D-3D33-544A-9618-E00C8D6923C7}"/>
              </a:ext>
            </a:extLst>
          </p:cNvPr>
          <p:cNvGrpSpPr/>
          <p:nvPr/>
        </p:nvGrpSpPr>
        <p:grpSpPr>
          <a:xfrm>
            <a:off x="9174545" y="2993292"/>
            <a:ext cx="406004" cy="167267"/>
            <a:chOff x="7493876" y="2774731"/>
            <a:chExt cx="1481958" cy="894622"/>
          </a:xfrm>
        </p:grpSpPr>
        <p:sp>
          <p:nvSpPr>
            <p:cNvPr id="256" name="Freeform 255">
              <a:extLst>
                <a:ext uri="{FF2B5EF4-FFF2-40B4-BE49-F238E27FC236}">
                  <a16:creationId xmlns:a16="http://schemas.microsoft.com/office/drawing/2014/main" id="{CE49F0E8-4CAB-264C-AC25-083099BD35B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57" name="Oval 256">
              <a:extLst>
                <a:ext uri="{FF2B5EF4-FFF2-40B4-BE49-F238E27FC236}">
                  <a16:creationId xmlns:a16="http://schemas.microsoft.com/office/drawing/2014/main" id="{FDB92030-8F0D-8048-BA6F-8E94CCC52E4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58" name="Group 941">
              <a:extLst>
                <a:ext uri="{FF2B5EF4-FFF2-40B4-BE49-F238E27FC236}">
                  <a16:creationId xmlns:a16="http://schemas.microsoft.com/office/drawing/2014/main" id="{E584775B-EF39-E641-9296-62D0E98EBD1F}"/>
                </a:ext>
              </a:extLst>
            </p:cNvPr>
            <p:cNvGrpSpPr/>
            <p:nvPr/>
          </p:nvGrpSpPr>
          <p:grpSpPr>
            <a:xfrm>
              <a:off x="7713663" y="2848339"/>
              <a:ext cx="1042107" cy="425543"/>
              <a:chOff x="7786941" y="2884917"/>
              <a:chExt cx="897649" cy="353919"/>
            </a:xfrm>
          </p:grpSpPr>
          <p:sp>
            <p:nvSpPr>
              <p:cNvPr id="259" name="Freeform 258">
                <a:extLst>
                  <a:ext uri="{FF2B5EF4-FFF2-40B4-BE49-F238E27FC236}">
                    <a16:creationId xmlns:a16="http://schemas.microsoft.com/office/drawing/2014/main" id="{5FDEF6E3-E3EE-6C46-9470-4C6034153EA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60" name="Freeform 259">
                <a:extLst>
                  <a:ext uri="{FF2B5EF4-FFF2-40B4-BE49-F238E27FC236}">
                    <a16:creationId xmlns:a16="http://schemas.microsoft.com/office/drawing/2014/main" id="{F09DCEA1-EA74-5942-A863-43EE3356891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61" name="Freeform 260">
                <a:extLst>
                  <a:ext uri="{FF2B5EF4-FFF2-40B4-BE49-F238E27FC236}">
                    <a16:creationId xmlns:a16="http://schemas.microsoft.com/office/drawing/2014/main" id="{7E4A31FF-3937-8145-99B6-C539859E71D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62" name="Freeform 261">
                <a:extLst>
                  <a:ext uri="{FF2B5EF4-FFF2-40B4-BE49-F238E27FC236}">
                    <a16:creationId xmlns:a16="http://schemas.microsoft.com/office/drawing/2014/main" id="{AE42ABD3-20A1-3A47-A5A0-6B9BD70524B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263" name="Group 818">
            <a:extLst>
              <a:ext uri="{FF2B5EF4-FFF2-40B4-BE49-F238E27FC236}">
                <a16:creationId xmlns:a16="http://schemas.microsoft.com/office/drawing/2014/main" id="{BC079EE2-B5B9-1946-83CA-FB5D7C12BB3C}"/>
              </a:ext>
            </a:extLst>
          </p:cNvPr>
          <p:cNvGrpSpPr/>
          <p:nvPr/>
        </p:nvGrpSpPr>
        <p:grpSpPr>
          <a:xfrm>
            <a:off x="7007561" y="2293537"/>
            <a:ext cx="406004" cy="167267"/>
            <a:chOff x="7493876" y="2774731"/>
            <a:chExt cx="1481958" cy="894622"/>
          </a:xfrm>
        </p:grpSpPr>
        <p:sp>
          <p:nvSpPr>
            <p:cNvPr id="264" name="Freeform 263">
              <a:extLst>
                <a:ext uri="{FF2B5EF4-FFF2-40B4-BE49-F238E27FC236}">
                  <a16:creationId xmlns:a16="http://schemas.microsoft.com/office/drawing/2014/main" id="{92DD86F6-73AF-224B-B049-218E0EE4D53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65" name="Oval 264">
              <a:extLst>
                <a:ext uri="{FF2B5EF4-FFF2-40B4-BE49-F238E27FC236}">
                  <a16:creationId xmlns:a16="http://schemas.microsoft.com/office/drawing/2014/main" id="{620B6D4B-4DE6-3F40-A4F5-C34D0B6BA0E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66" name="Group 1011">
              <a:extLst>
                <a:ext uri="{FF2B5EF4-FFF2-40B4-BE49-F238E27FC236}">
                  <a16:creationId xmlns:a16="http://schemas.microsoft.com/office/drawing/2014/main" id="{79E8750B-383B-4641-8E1B-82CF46F5FE0C}"/>
                </a:ext>
              </a:extLst>
            </p:cNvPr>
            <p:cNvGrpSpPr/>
            <p:nvPr/>
          </p:nvGrpSpPr>
          <p:grpSpPr>
            <a:xfrm>
              <a:off x="7713663" y="2848339"/>
              <a:ext cx="1042107" cy="425543"/>
              <a:chOff x="7786941" y="2884917"/>
              <a:chExt cx="897649" cy="353919"/>
            </a:xfrm>
          </p:grpSpPr>
          <p:sp>
            <p:nvSpPr>
              <p:cNvPr id="267" name="Freeform 266">
                <a:extLst>
                  <a:ext uri="{FF2B5EF4-FFF2-40B4-BE49-F238E27FC236}">
                    <a16:creationId xmlns:a16="http://schemas.microsoft.com/office/drawing/2014/main" id="{1A6B8441-BBF6-4A40-BA5C-5AA0E5DC708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68" name="Freeform 267">
                <a:extLst>
                  <a:ext uri="{FF2B5EF4-FFF2-40B4-BE49-F238E27FC236}">
                    <a16:creationId xmlns:a16="http://schemas.microsoft.com/office/drawing/2014/main" id="{30818833-5C97-7548-9F55-3C0175E588E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69" name="Freeform 268">
                <a:extLst>
                  <a:ext uri="{FF2B5EF4-FFF2-40B4-BE49-F238E27FC236}">
                    <a16:creationId xmlns:a16="http://schemas.microsoft.com/office/drawing/2014/main" id="{9E3C655D-3A7D-E14F-A7F2-F9D4BE59CFE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70" name="Freeform 269">
                <a:extLst>
                  <a:ext uri="{FF2B5EF4-FFF2-40B4-BE49-F238E27FC236}">
                    <a16:creationId xmlns:a16="http://schemas.microsoft.com/office/drawing/2014/main" id="{4F322FCA-51A6-1E49-B553-D74D173229A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cxnSp>
        <p:nvCxnSpPr>
          <p:cNvPr id="271" name="Straight Connector 500">
            <a:extLst>
              <a:ext uri="{FF2B5EF4-FFF2-40B4-BE49-F238E27FC236}">
                <a16:creationId xmlns:a16="http://schemas.microsoft.com/office/drawing/2014/main" id="{EF8338AF-209E-814B-90EA-03D0FD1B42CD}"/>
              </a:ext>
            </a:extLst>
          </p:cNvPr>
          <p:cNvCxnSpPr>
            <a:cxnSpLocks noChangeShapeType="1"/>
            <a:endCxn id="313" idx="3"/>
          </p:cNvCxnSpPr>
          <p:nvPr/>
        </p:nvCxnSpPr>
        <p:spPr bwMode="auto">
          <a:xfrm rot="16200000" flipH="1">
            <a:off x="6125059" y="1582772"/>
            <a:ext cx="389840" cy="1887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72" name="Straight Connector 501">
            <a:extLst>
              <a:ext uri="{FF2B5EF4-FFF2-40B4-BE49-F238E27FC236}">
                <a16:creationId xmlns:a16="http://schemas.microsoft.com/office/drawing/2014/main" id="{A4EF59C7-39D5-A64B-9E1B-7D8DD234CDB9}"/>
              </a:ext>
            </a:extLst>
          </p:cNvPr>
          <p:cNvCxnSpPr>
            <a:cxnSpLocks noChangeShapeType="1"/>
          </p:cNvCxnSpPr>
          <p:nvPr/>
        </p:nvCxnSpPr>
        <p:spPr bwMode="auto">
          <a:xfrm>
            <a:off x="6292220" y="2010886"/>
            <a:ext cx="92869" cy="159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73" name="Straight Connector 514">
            <a:extLst>
              <a:ext uri="{FF2B5EF4-FFF2-40B4-BE49-F238E27FC236}">
                <a16:creationId xmlns:a16="http://schemas.microsoft.com/office/drawing/2014/main" id="{9AB43EDB-FC7A-3149-8AC7-F57E5F976FFB}"/>
              </a:ext>
            </a:extLst>
          </p:cNvPr>
          <p:cNvCxnSpPr>
            <a:cxnSpLocks noChangeShapeType="1"/>
          </p:cNvCxnSpPr>
          <p:nvPr/>
        </p:nvCxnSpPr>
        <p:spPr bwMode="auto">
          <a:xfrm flipV="1">
            <a:off x="6232689" y="2833607"/>
            <a:ext cx="152400" cy="59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74" name="Straight Connector 39941">
            <a:extLst>
              <a:ext uri="{FF2B5EF4-FFF2-40B4-BE49-F238E27FC236}">
                <a16:creationId xmlns:a16="http://schemas.microsoft.com/office/drawing/2014/main" id="{CB780043-4D09-4C44-814E-EA66A3A23545}"/>
              </a:ext>
            </a:extLst>
          </p:cNvPr>
          <p:cNvCxnSpPr>
            <a:cxnSpLocks noChangeShapeType="1"/>
          </p:cNvCxnSpPr>
          <p:nvPr/>
        </p:nvCxnSpPr>
        <p:spPr bwMode="auto">
          <a:xfrm flipV="1">
            <a:off x="6629167" y="2425223"/>
            <a:ext cx="32266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275" name="Group 153">
            <a:extLst>
              <a:ext uri="{FF2B5EF4-FFF2-40B4-BE49-F238E27FC236}">
                <a16:creationId xmlns:a16="http://schemas.microsoft.com/office/drawing/2014/main" id="{D3F39309-4CCA-1346-A4B3-93C528C3A3F3}"/>
              </a:ext>
            </a:extLst>
          </p:cNvPr>
          <p:cNvGrpSpPr>
            <a:grpSpLocks/>
          </p:cNvGrpSpPr>
          <p:nvPr/>
        </p:nvGrpSpPr>
        <p:grpSpPr bwMode="auto">
          <a:xfrm>
            <a:off x="5939831" y="1339372"/>
            <a:ext cx="455944" cy="313666"/>
            <a:chOff x="3053396" y="4304255"/>
            <a:chExt cx="607844" cy="418253"/>
          </a:xfrm>
        </p:grpSpPr>
        <p:sp>
          <p:nvSpPr>
            <p:cNvPr id="276" name="Freeform 84">
              <a:extLst>
                <a:ext uri="{FF2B5EF4-FFF2-40B4-BE49-F238E27FC236}">
                  <a16:creationId xmlns:a16="http://schemas.microsoft.com/office/drawing/2014/main" id="{07DE4F60-83A5-0341-A9C1-1548C4278E2E}"/>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277" name="TextBox 155">
              <a:extLst>
                <a:ext uri="{FF2B5EF4-FFF2-40B4-BE49-F238E27FC236}">
                  <a16:creationId xmlns:a16="http://schemas.microsoft.com/office/drawing/2014/main" id="{661C5E06-AA77-3D42-A208-2104FCC9BB39}"/>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smtClean="0">
                  <a:solidFill>
                    <a:prstClr val="black"/>
                  </a:solidFill>
                </a:rPr>
                <a:t>Tier3 </a:t>
              </a:r>
            </a:p>
            <a:p>
              <a:pPr algn="ctr" defTabSz="685800" eaLnBrk="1" fontAlgn="auto" hangingPunct="1">
                <a:lnSpc>
                  <a:spcPts val="750"/>
                </a:lnSpc>
                <a:spcBef>
                  <a:spcPts val="0"/>
                </a:spcBef>
                <a:spcAft>
                  <a:spcPts val="0"/>
                </a:spcAft>
                <a:defRPr/>
              </a:pPr>
              <a:r>
                <a:rPr lang="en-US" altLang="en-US" sz="750" dirty="0" smtClean="0">
                  <a:solidFill>
                    <a:prstClr val="black"/>
                  </a:solidFill>
                </a:rPr>
                <a:t>ISP</a:t>
              </a:r>
              <a:endParaRPr lang="en-US" altLang="en-US" sz="750" dirty="0">
                <a:solidFill>
                  <a:prstClr val="black"/>
                </a:solidFill>
              </a:endParaRPr>
            </a:p>
          </p:txBody>
        </p:sp>
      </p:grpSp>
      <p:grpSp>
        <p:nvGrpSpPr>
          <p:cNvPr id="278" name="Group 131">
            <a:extLst>
              <a:ext uri="{FF2B5EF4-FFF2-40B4-BE49-F238E27FC236}">
                <a16:creationId xmlns:a16="http://schemas.microsoft.com/office/drawing/2014/main" id="{15FE5D2D-CFDD-2545-AD30-9375E330E58E}"/>
              </a:ext>
            </a:extLst>
          </p:cNvPr>
          <p:cNvGrpSpPr>
            <a:grpSpLocks/>
          </p:cNvGrpSpPr>
          <p:nvPr/>
        </p:nvGrpSpPr>
        <p:grpSpPr bwMode="auto">
          <a:xfrm>
            <a:off x="5869958" y="1870902"/>
            <a:ext cx="455944" cy="313666"/>
            <a:chOff x="3053396" y="4304255"/>
            <a:chExt cx="607844" cy="418253"/>
          </a:xfrm>
        </p:grpSpPr>
        <p:sp>
          <p:nvSpPr>
            <p:cNvPr id="279" name="Freeform 84">
              <a:extLst>
                <a:ext uri="{FF2B5EF4-FFF2-40B4-BE49-F238E27FC236}">
                  <a16:creationId xmlns:a16="http://schemas.microsoft.com/office/drawing/2014/main" id="{0C318F62-493F-244E-9A3D-74FDA424F010}"/>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280" name="TextBox 133">
              <a:extLst>
                <a:ext uri="{FF2B5EF4-FFF2-40B4-BE49-F238E27FC236}">
                  <a16:creationId xmlns:a16="http://schemas.microsoft.com/office/drawing/2014/main" id="{45ED4CFD-305F-FD49-AB6C-BC96E8D76DD4}"/>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smtClean="0">
                  <a:solidFill>
                    <a:prstClr val="black"/>
                  </a:solidFill>
                </a:rPr>
                <a:t>Tier3 </a:t>
              </a:r>
            </a:p>
            <a:p>
              <a:pPr algn="ctr" defTabSz="685800" eaLnBrk="1" fontAlgn="auto" hangingPunct="1">
                <a:lnSpc>
                  <a:spcPts val="750"/>
                </a:lnSpc>
                <a:spcBef>
                  <a:spcPts val="0"/>
                </a:spcBef>
                <a:spcAft>
                  <a:spcPts val="0"/>
                </a:spcAft>
                <a:defRPr/>
              </a:pPr>
              <a:r>
                <a:rPr lang="en-US" altLang="en-US" sz="750" dirty="0" smtClean="0">
                  <a:solidFill>
                    <a:prstClr val="black"/>
                  </a:solidFill>
                </a:rPr>
                <a:t>ISP</a:t>
              </a:r>
              <a:endParaRPr lang="en-US" altLang="en-US" sz="750" dirty="0">
                <a:solidFill>
                  <a:prstClr val="black"/>
                </a:solidFill>
              </a:endParaRPr>
            </a:p>
          </p:txBody>
        </p:sp>
      </p:grpSp>
      <p:cxnSp>
        <p:nvCxnSpPr>
          <p:cNvPr id="281" name="Straight Connector 524">
            <a:extLst>
              <a:ext uri="{FF2B5EF4-FFF2-40B4-BE49-F238E27FC236}">
                <a16:creationId xmlns:a16="http://schemas.microsoft.com/office/drawing/2014/main" id="{25B43DB6-52F3-DE4C-9BA6-B2A747C4C9A5}"/>
              </a:ext>
            </a:extLst>
          </p:cNvPr>
          <p:cNvCxnSpPr>
            <a:cxnSpLocks noChangeShapeType="1"/>
          </p:cNvCxnSpPr>
          <p:nvPr/>
        </p:nvCxnSpPr>
        <p:spPr bwMode="auto">
          <a:xfrm>
            <a:off x="6592299" y="2655609"/>
            <a:ext cx="420684" cy="224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282" name="Group 871">
            <a:extLst>
              <a:ext uri="{FF2B5EF4-FFF2-40B4-BE49-F238E27FC236}">
                <a16:creationId xmlns:a16="http://schemas.microsoft.com/office/drawing/2014/main" id="{A25E589D-842B-C047-A119-3D7A98414FB7}"/>
              </a:ext>
            </a:extLst>
          </p:cNvPr>
          <p:cNvGrpSpPr/>
          <p:nvPr/>
        </p:nvGrpSpPr>
        <p:grpSpPr>
          <a:xfrm>
            <a:off x="6960201" y="2820561"/>
            <a:ext cx="406004" cy="167267"/>
            <a:chOff x="7493876" y="2774731"/>
            <a:chExt cx="1481958" cy="894622"/>
          </a:xfrm>
        </p:grpSpPr>
        <p:sp>
          <p:nvSpPr>
            <p:cNvPr id="283" name="Freeform 282">
              <a:extLst>
                <a:ext uri="{FF2B5EF4-FFF2-40B4-BE49-F238E27FC236}">
                  <a16:creationId xmlns:a16="http://schemas.microsoft.com/office/drawing/2014/main" id="{81EA2F3C-5A7E-8343-AB35-2ABC44A9D32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84" name="Oval 283">
              <a:extLst>
                <a:ext uri="{FF2B5EF4-FFF2-40B4-BE49-F238E27FC236}">
                  <a16:creationId xmlns:a16="http://schemas.microsoft.com/office/drawing/2014/main" id="{5FDE10E8-50B3-BC4D-AC25-C68EBCF695D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85" name="Group 906">
              <a:extLst>
                <a:ext uri="{FF2B5EF4-FFF2-40B4-BE49-F238E27FC236}">
                  <a16:creationId xmlns:a16="http://schemas.microsoft.com/office/drawing/2014/main" id="{0B8FD6CA-C921-9744-A760-55D802E5FF48}"/>
                </a:ext>
              </a:extLst>
            </p:cNvPr>
            <p:cNvGrpSpPr/>
            <p:nvPr/>
          </p:nvGrpSpPr>
          <p:grpSpPr>
            <a:xfrm>
              <a:off x="7713663" y="2848339"/>
              <a:ext cx="1042107" cy="425543"/>
              <a:chOff x="7786941" y="2884917"/>
              <a:chExt cx="897649" cy="353919"/>
            </a:xfrm>
          </p:grpSpPr>
          <p:sp>
            <p:nvSpPr>
              <p:cNvPr id="286" name="Freeform 285">
                <a:extLst>
                  <a:ext uri="{FF2B5EF4-FFF2-40B4-BE49-F238E27FC236}">
                    <a16:creationId xmlns:a16="http://schemas.microsoft.com/office/drawing/2014/main" id="{4807C980-FDBE-794F-AD74-6D2BF0D484E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87" name="Freeform 286">
                <a:extLst>
                  <a:ext uri="{FF2B5EF4-FFF2-40B4-BE49-F238E27FC236}">
                    <a16:creationId xmlns:a16="http://schemas.microsoft.com/office/drawing/2014/main" id="{26F08AE6-E4B5-0D4B-815F-50BAD5E7146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88" name="Freeform 287">
                <a:extLst>
                  <a:ext uri="{FF2B5EF4-FFF2-40B4-BE49-F238E27FC236}">
                    <a16:creationId xmlns:a16="http://schemas.microsoft.com/office/drawing/2014/main" id="{3314964C-B1A5-6944-90A3-2DB49456024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89" name="Freeform 288">
                <a:extLst>
                  <a:ext uri="{FF2B5EF4-FFF2-40B4-BE49-F238E27FC236}">
                    <a16:creationId xmlns:a16="http://schemas.microsoft.com/office/drawing/2014/main" id="{52A2021F-EAC2-B84A-9171-8219D4BDC09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cxnSp>
        <p:nvCxnSpPr>
          <p:cNvPr id="290" name="Straight Connector 510">
            <a:extLst>
              <a:ext uri="{FF2B5EF4-FFF2-40B4-BE49-F238E27FC236}">
                <a16:creationId xmlns:a16="http://schemas.microsoft.com/office/drawing/2014/main" id="{B29E275D-8845-6E40-A08F-12FF3311E17D}"/>
              </a:ext>
            </a:extLst>
          </p:cNvPr>
          <p:cNvCxnSpPr>
            <a:cxnSpLocks noChangeShapeType="1"/>
          </p:cNvCxnSpPr>
          <p:nvPr/>
        </p:nvCxnSpPr>
        <p:spPr bwMode="auto">
          <a:xfrm flipH="1" flipV="1">
            <a:off x="8375260" y="3416418"/>
            <a:ext cx="278606" cy="7298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291" name="Group 4">
            <a:extLst>
              <a:ext uri="{FF2B5EF4-FFF2-40B4-BE49-F238E27FC236}">
                <a16:creationId xmlns:a16="http://schemas.microsoft.com/office/drawing/2014/main" id="{FC0DD398-57C2-EB4A-A85E-E41AD8F8225D}"/>
              </a:ext>
            </a:extLst>
          </p:cNvPr>
          <p:cNvGrpSpPr/>
          <p:nvPr/>
        </p:nvGrpSpPr>
        <p:grpSpPr>
          <a:xfrm>
            <a:off x="7837097" y="3623465"/>
            <a:ext cx="1662113" cy="400172"/>
            <a:chOff x="4461581" y="5447247"/>
            <a:chExt cx="2216150" cy="533562"/>
          </a:xfrm>
        </p:grpSpPr>
        <p:cxnSp>
          <p:nvCxnSpPr>
            <p:cNvPr id="292" name="Straight Connector 509">
              <a:extLst>
                <a:ext uri="{FF2B5EF4-FFF2-40B4-BE49-F238E27FC236}">
                  <a16:creationId xmlns:a16="http://schemas.microsoft.com/office/drawing/2014/main" id="{15E7E8CE-D231-0443-8237-9CDCCE543251}"/>
                </a:ext>
              </a:extLst>
            </p:cNvPr>
            <p:cNvCxnSpPr>
              <a:cxnSpLocks noChangeShapeType="1"/>
            </p:cNvCxnSpPr>
            <p:nvPr/>
          </p:nvCxnSpPr>
          <p:spPr bwMode="auto">
            <a:xfrm flipH="1" flipV="1">
              <a:off x="6157031" y="5810947"/>
              <a:ext cx="520700" cy="169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93" name="Oval 33">
              <a:extLst>
                <a:ext uri="{FF2B5EF4-FFF2-40B4-BE49-F238E27FC236}">
                  <a16:creationId xmlns:a16="http://schemas.microsoft.com/office/drawing/2014/main" id="{1711CC92-9E02-C94A-94D1-57C565B262DE}"/>
                </a:ext>
              </a:extLst>
            </p:cNvPr>
            <p:cNvSpPr>
              <a:spLocks noChangeArrowheads="1"/>
            </p:cNvSpPr>
            <p:nvPr/>
          </p:nvSpPr>
          <p:spPr bwMode="auto">
            <a:xfrm rot="10800000">
              <a:off x="4545099" y="5447247"/>
              <a:ext cx="1807203" cy="495366"/>
            </a:xfrm>
            <a:prstGeom prst="ellipse">
              <a:avLst/>
            </a:prstGeom>
            <a:solidFill>
              <a:srgbClr val="CCCCFF"/>
            </a:solidFill>
            <a:ln w="9525">
              <a:no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endParaRPr lang="en-US" altLang="en-US" sz="1800" kern="0" dirty="0">
                <a:solidFill>
                  <a:prstClr val="black">
                    <a:lumMod val="65000"/>
                    <a:lumOff val="35000"/>
                  </a:prstClr>
                </a:solidFill>
                <a:cs typeface="Arial"/>
              </a:endParaRPr>
            </a:p>
          </p:txBody>
        </p:sp>
        <p:cxnSp>
          <p:nvCxnSpPr>
            <p:cNvPr id="294" name="Straight Connector 511">
              <a:extLst>
                <a:ext uri="{FF2B5EF4-FFF2-40B4-BE49-F238E27FC236}">
                  <a16:creationId xmlns:a16="http://schemas.microsoft.com/office/drawing/2014/main" id="{DDF17605-AB1A-CD4B-919C-6D6D051BCF04}"/>
                </a:ext>
              </a:extLst>
            </p:cNvPr>
            <p:cNvCxnSpPr>
              <a:cxnSpLocks noChangeShapeType="1"/>
            </p:cNvCxnSpPr>
            <p:nvPr/>
          </p:nvCxnSpPr>
          <p:spPr bwMode="auto">
            <a:xfrm flipV="1">
              <a:off x="4461581" y="5815709"/>
              <a:ext cx="306387" cy="165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95" name="TextBox 9">
              <a:extLst>
                <a:ext uri="{FF2B5EF4-FFF2-40B4-BE49-F238E27FC236}">
                  <a16:creationId xmlns:a16="http://schemas.microsoft.com/office/drawing/2014/main" id="{419FEDC2-503D-FD43-B58C-4D0CA969F6AA}"/>
                </a:ext>
              </a:extLst>
            </p:cNvPr>
            <p:cNvSpPr txBox="1">
              <a:spLocks noChangeArrowheads="1"/>
            </p:cNvSpPr>
            <p:nvPr/>
          </p:nvSpPr>
          <p:spPr bwMode="auto">
            <a:xfrm>
              <a:off x="4662400" y="5488195"/>
              <a:ext cx="1312666"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500" dirty="0" smtClean="0">
                  <a:solidFill>
                    <a:prstClr val="black"/>
                  </a:solidFill>
                </a:rPr>
                <a:t>Tier2 </a:t>
              </a:r>
              <a:r>
                <a:rPr lang="en-US" altLang="en-US" sz="1500" dirty="0">
                  <a:solidFill>
                    <a:prstClr val="black"/>
                  </a:solidFill>
                </a:rPr>
                <a:t>ISP</a:t>
              </a:r>
            </a:p>
          </p:txBody>
        </p:sp>
      </p:grpSp>
      <p:grpSp>
        <p:nvGrpSpPr>
          <p:cNvPr id="296" name="Group 175">
            <a:extLst>
              <a:ext uri="{FF2B5EF4-FFF2-40B4-BE49-F238E27FC236}">
                <a16:creationId xmlns:a16="http://schemas.microsoft.com/office/drawing/2014/main" id="{134DD520-7978-5747-B557-6216C572DFE6}"/>
              </a:ext>
            </a:extLst>
          </p:cNvPr>
          <p:cNvGrpSpPr>
            <a:grpSpLocks/>
          </p:cNvGrpSpPr>
          <p:nvPr/>
        </p:nvGrpSpPr>
        <p:grpSpPr bwMode="auto">
          <a:xfrm>
            <a:off x="7641847" y="3966241"/>
            <a:ext cx="455944" cy="313666"/>
            <a:chOff x="3053396" y="4304255"/>
            <a:chExt cx="607844" cy="418253"/>
          </a:xfrm>
        </p:grpSpPr>
        <p:sp>
          <p:nvSpPr>
            <p:cNvPr id="297" name="Freeform 84">
              <a:extLst>
                <a:ext uri="{FF2B5EF4-FFF2-40B4-BE49-F238E27FC236}">
                  <a16:creationId xmlns:a16="http://schemas.microsoft.com/office/drawing/2014/main" id="{C577F5FD-5D66-CF43-8149-2A5429C8940A}"/>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298" name="TextBox 177">
              <a:extLst>
                <a:ext uri="{FF2B5EF4-FFF2-40B4-BE49-F238E27FC236}">
                  <a16:creationId xmlns:a16="http://schemas.microsoft.com/office/drawing/2014/main" id="{AA8FB1A9-24AA-6944-82EC-BE9D926267BD}"/>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smtClean="0">
                  <a:solidFill>
                    <a:prstClr val="black"/>
                  </a:solidFill>
                </a:rPr>
                <a:t>Tier3 </a:t>
              </a:r>
            </a:p>
            <a:p>
              <a:pPr algn="ctr" defTabSz="685800" eaLnBrk="1" fontAlgn="auto" hangingPunct="1">
                <a:lnSpc>
                  <a:spcPts val="750"/>
                </a:lnSpc>
                <a:spcBef>
                  <a:spcPts val="0"/>
                </a:spcBef>
                <a:spcAft>
                  <a:spcPts val="0"/>
                </a:spcAft>
                <a:defRPr/>
              </a:pPr>
              <a:r>
                <a:rPr lang="en-US" altLang="en-US" sz="750" dirty="0" smtClean="0">
                  <a:solidFill>
                    <a:prstClr val="black"/>
                  </a:solidFill>
                </a:rPr>
                <a:t>ISP</a:t>
              </a:r>
              <a:endParaRPr lang="en-US" altLang="en-US" sz="750" dirty="0">
                <a:solidFill>
                  <a:prstClr val="black"/>
                </a:solidFill>
              </a:endParaRPr>
            </a:p>
          </p:txBody>
        </p:sp>
      </p:grpSp>
      <p:grpSp>
        <p:nvGrpSpPr>
          <p:cNvPr id="299" name="Group 172">
            <a:extLst>
              <a:ext uri="{FF2B5EF4-FFF2-40B4-BE49-F238E27FC236}">
                <a16:creationId xmlns:a16="http://schemas.microsoft.com/office/drawing/2014/main" id="{7C2A35D0-56CA-3641-A6F1-6B3B15ECC563}"/>
              </a:ext>
            </a:extLst>
          </p:cNvPr>
          <p:cNvGrpSpPr>
            <a:grpSpLocks/>
          </p:cNvGrpSpPr>
          <p:nvPr/>
        </p:nvGrpSpPr>
        <p:grpSpPr bwMode="auto">
          <a:xfrm>
            <a:off x="8556370" y="4080532"/>
            <a:ext cx="455944" cy="313666"/>
            <a:chOff x="3053396" y="4304255"/>
            <a:chExt cx="607844" cy="418253"/>
          </a:xfrm>
        </p:grpSpPr>
        <p:sp>
          <p:nvSpPr>
            <p:cNvPr id="300" name="Freeform 84">
              <a:extLst>
                <a:ext uri="{FF2B5EF4-FFF2-40B4-BE49-F238E27FC236}">
                  <a16:creationId xmlns:a16="http://schemas.microsoft.com/office/drawing/2014/main" id="{8AAD2739-378D-9246-AF78-87DAEF7F2F23}"/>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301" name="TextBox 174">
              <a:extLst>
                <a:ext uri="{FF2B5EF4-FFF2-40B4-BE49-F238E27FC236}">
                  <a16:creationId xmlns:a16="http://schemas.microsoft.com/office/drawing/2014/main" id="{E7F13F8B-3A00-D34F-9D41-965BF84584A7}"/>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smtClean="0">
                  <a:solidFill>
                    <a:prstClr val="black"/>
                  </a:solidFill>
                </a:rPr>
                <a:t>Tier3 </a:t>
              </a:r>
            </a:p>
            <a:p>
              <a:pPr algn="ctr" defTabSz="685800" eaLnBrk="1" fontAlgn="auto" hangingPunct="1">
                <a:lnSpc>
                  <a:spcPts val="750"/>
                </a:lnSpc>
                <a:spcBef>
                  <a:spcPts val="0"/>
                </a:spcBef>
                <a:spcAft>
                  <a:spcPts val="0"/>
                </a:spcAft>
                <a:defRPr/>
              </a:pPr>
              <a:r>
                <a:rPr lang="en-US" altLang="en-US" sz="750" dirty="0" smtClean="0">
                  <a:solidFill>
                    <a:prstClr val="black"/>
                  </a:solidFill>
                </a:rPr>
                <a:t>ISP</a:t>
              </a:r>
              <a:endParaRPr lang="en-US" altLang="en-US" sz="750" dirty="0">
                <a:solidFill>
                  <a:prstClr val="black"/>
                </a:solidFill>
              </a:endParaRPr>
            </a:p>
          </p:txBody>
        </p:sp>
      </p:grpSp>
      <p:grpSp>
        <p:nvGrpSpPr>
          <p:cNvPr id="302" name="Group 169">
            <a:extLst>
              <a:ext uri="{FF2B5EF4-FFF2-40B4-BE49-F238E27FC236}">
                <a16:creationId xmlns:a16="http://schemas.microsoft.com/office/drawing/2014/main" id="{188C2074-F159-A84A-BA68-5AB5304751BC}"/>
              </a:ext>
            </a:extLst>
          </p:cNvPr>
          <p:cNvGrpSpPr>
            <a:grpSpLocks/>
          </p:cNvGrpSpPr>
          <p:nvPr/>
        </p:nvGrpSpPr>
        <p:grpSpPr bwMode="auto">
          <a:xfrm>
            <a:off x="9242262" y="3975765"/>
            <a:ext cx="455944" cy="313666"/>
            <a:chOff x="3053396" y="4304255"/>
            <a:chExt cx="607844" cy="418253"/>
          </a:xfrm>
        </p:grpSpPr>
        <p:sp>
          <p:nvSpPr>
            <p:cNvPr id="303" name="Freeform 84">
              <a:extLst>
                <a:ext uri="{FF2B5EF4-FFF2-40B4-BE49-F238E27FC236}">
                  <a16:creationId xmlns:a16="http://schemas.microsoft.com/office/drawing/2014/main" id="{BDC6D0EF-413A-9E4D-9647-D0D2FE4442C0}"/>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304" name="TextBox 171">
              <a:extLst>
                <a:ext uri="{FF2B5EF4-FFF2-40B4-BE49-F238E27FC236}">
                  <a16:creationId xmlns:a16="http://schemas.microsoft.com/office/drawing/2014/main" id="{FE5336A0-2A38-3C4B-B598-A66CCCFD5709}"/>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smtClean="0">
                  <a:solidFill>
                    <a:prstClr val="black"/>
                  </a:solidFill>
                </a:rPr>
                <a:t>Tier3 </a:t>
              </a:r>
            </a:p>
            <a:p>
              <a:pPr algn="ctr" defTabSz="685800" eaLnBrk="1" fontAlgn="auto" hangingPunct="1">
                <a:lnSpc>
                  <a:spcPts val="750"/>
                </a:lnSpc>
                <a:spcBef>
                  <a:spcPts val="0"/>
                </a:spcBef>
                <a:spcAft>
                  <a:spcPts val="0"/>
                </a:spcAft>
                <a:defRPr/>
              </a:pPr>
              <a:r>
                <a:rPr lang="en-US" altLang="en-US" sz="750" dirty="0" smtClean="0">
                  <a:solidFill>
                    <a:prstClr val="black"/>
                  </a:solidFill>
                </a:rPr>
                <a:t>ISP</a:t>
              </a:r>
              <a:endParaRPr lang="en-US" altLang="en-US" sz="750" dirty="0">
                <a:solidFill>
                  <a:prstClr val="black"/>
                </a:solidFill>
              </a:endParaRPr>
            </a:p>
          </p:txBody>
        </p:sp>
      </p:grpSp>
      <p:grpSp>
        <p:nvGrpSpPr>
          <p:cNvPr id="305" name="Group 869">
            <a:extLst>
              <a:ext uri="{FF2B5EF4-FFF2-40B4-BE49-F238E27FC236}">
                <a16:creationId xmlns:a16="http://schemas.microsoft.com/office/drawing/2014/main" id="{2201EDA2-F87D-BF47-BEA0-21B0A24F495A}"/>
              </a:ext>
            </a:extLst>
          </p:cNvPr>
          <p:cNvGrpSpPr/>
          <p:nvPr/>
        </p:nvGrpSpPr>
        <p:grpSpPr>
          <a:xfrm>
            <a:off x="8100225" y="3296761"/>
            <a:ext cx="406004" cy="167267"/>
            <a:chOff x="7493876" y="2774731"/>
            <a:chExt cx="1481958" cy="894622"/>
          </a:xfrm>
        </p:grpSpPr>
        <p:sp>
          <p:nvSpPr>
            <p:cNvPr id="306" name="Freeform 305">
              <a:extLst>
                <a:ext uri="{FF2B5EF4-FFF2-40B4-BE49-F238E27FC236}">
                  <a16:creationId xmlns:a16="http://schemas.microsoft.com/office/drawing/2014/main" id="{7BACFFDC-142B-174A-BFED-E6176627DB8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307" name="Oval 306">
              <a:extLst>
                <a:ext uri="{FF2B5EF4-FFF2-40B4-BE49-F238E27FC236}">
                  <a16:creationId xmlns:a16="http://schemas.microsoft.com/office/drawing/2014/main" id="{6B0BD693-1861-1344-9C54-9555107E799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308" name="Group 920">
              <a:extLst>
                <a:ext uri="{FF2B5EF4-FFF2-40B4-BE49-F238E27FC236}">
                  <a16:creationId xmlns:a16="http://schemas.microsoft.com/office/drawing/2014/main" id="{0019A1FA-0729-AB44-ACE4-09350E33F468}"/>
                </a:ext>
              </a:extLst>
            </p:cNvPr>
            <p:cNvGrpSpPr/>
            <p:nvPr/>
          </p:nvGrpSpPr>
          <p:grpSpPr>
            <a:xfrm>
              <a:off x="7713663" y="2848339"/>
              <a:ext cx="1042107" cy="425543"/>
              <a:chOff x="7786941" y="2884917"/>
              <a:chExt cx="897649" cy="353919"/>
            </a:xfrm>
          </p:grpSpPr>
          <p:sp>
            <p:nvSpPr>
              <p:cNvPr id="309" name="Freeform 308">
                <a:extLst>
                  <a:ext uri="{FF2B5EF4-FFF2-40B4-BE49-F238E27FC236}">
                    <a16:creationId xmlns:a16="http://schemas.microsoft.com/office/drawing/2014/main" id="{FA1FC1ED-CBBF-5F44-A7FA-778F742FE76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10" name="Freeform 309">
                <a:extLst>
                  <a:ext uri="{FF2B5EF4-FFF2-40B4-BE49-F238E27FC236}">
                    <a16:creationId xmlns:a16="http://schemas.microsoft.com/office/drawing/2014/main" id="{6C0ECFD1-933A-B74E-BFEE-72B00BC4C3A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11" name="Freeform 310">
                <a:extLst>
                  <a:ext uri="{FF2B5EF4-FFF2-40B4-BE49-F238E27FC236}">
                    <a16:creationId xmlns:a16="http://schemas.microsoft.com/office/drawing/2014/main" id="{FF559D91-8CE3-6E40-B135-CC54DC6069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12" name="Freeform 311">
                <a:extLst>
                  <a:ext uri="{FF2B5EF4-FFF2-40B4-BE49-F238E27FC236}">
                    <a16:creationId xmlns:a16="http://schemas.microsoft.com/office/drawing/2014/main" id="{4747411F-F0D6-A548-A80F-4ED08DE503B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sp>
        <p:nvSpPr>
          <p:cNvPr id="313" name="Oval 33">
            <a:extLst>
              <a:ext uri="{FF2B5EF4-FFF2-40B4-BE49-F238E27FC236}">
                <a16:creationId xmlns:a16="http://schemas.microsoft.com/office/drawing/2014/main" id="{4311CB3E-A4EB-DB44-B228-0B362E348AFC}"/>
              </a:ext>
            </a:extLst>
          </p:cNvPr>
          <p:cNvSpPr>
            <a:spLocks noChangeArrowheads="1"/>
          </p:cNvSpPr>
          <p:nvPr/>
        </p:nvSpPr>
        <p:spPr bwMode="auto">
          <a:xfrm rot="5400000">
            <a:off x="5925945" y="2139076"/>
            <a:ext cx="1198559" cy="313532"/>
          </a:xfrm>
          <a:prstGeom prst="ellipse">
            <a:avLst/>
          </a:prstGeom>
          <a:solidFill>
            <a:srgbClr val="CCCCFF"/>
          </a:solidFill>
          <a:ln w="9525">
            <a:no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endParaRPr lang="en-US" altLang="en-US" sz="1800" kern="0" dirty="0">
              <a:solidFill>
                <a:prstClr val="black">
                  <a:lumMod val="65000"/>
                  <a:lumOff val="35000"/>
                </a:prstClr>
              </a:solidFill>
              <a:cs typeface="Arial"/>
            </a:endParaRPr>
          </a:p>
        </p:txBody>
      </p:sp>
      <p:sp>
        <p:nvSpPr>
          <p:cNvPr id="314" name="TextBox 9">
            <a:extLst>
              <a:ext uri="{FF2B5EF4-FFF2-40B4-BE49-F238E27FC236}">
                <a16:creationId xmlns:a16="http://schemas.microsoft.com/office/drawing/2014/main" id="{419FEDC2-503D-FD43-B58C-4D0CA969F6AA}"/>
              </a:ext>
            </a:extLst>
          </p:cNvPr>
          <p:cNvSpPr txBox="1">
            <a:spLocks noChangeArrowheads="1"/>
          </p:cNvSpPr>
          <p:nvPr/>
        </p:nvSpPr>
        <p:spPr bwMode="auto">
          <a:xfrm rot="16200000">
            <a:off x="6037792" y="2170106"/>
            <a:ext cx="9845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500" dirty="0" smtClean="0">
                <a:solidFill>
                  <a:prstClr val="black"/>
                </a:solidFill>
              </a:rPr>
              <a:t>Tier2 </a:t>
            </a:r>
            <a:r>
              <a:rPr lang="en-US" altLang="en-US" sz="1500" dirty="0">
                <a:solidFill>
                  <a:prstClr val="black"/>
                </a:solidFill>
              </a:rPr>
              <a:t>ISP</a:t>
            </a:r>
          </a:p>
        </p:txBody>
      </p:sp>
      <p:grpSp>
        <p:nvGrpSpPr>
          <p:cNvPr id="315" name="Group 16">
            <a:extLst>
              <a:ext uri="{FF2B5EF4-FFF2-40B4-BE49-F238E27FC236}">
                <a16:creationId xmlns:a16="http://schemas.microsoft.com/office/drawing/2014/main" id="{F6D427A6-9405-2D4E-BC72-78E69E64A628}"/>
              </a:ext>
            </a:extLst>
          </p:cNvPr>
          <p:cNvGrpSpPr>
            <a:grpSpLocks/>
          </p:cNvGrpSpPr>
          <p:nvPr/>
        </p:nvGrpSpPr>
        <p:grpSpPr bwMode="auto">
          <a:xfrm>
            <a:off x="348306" y="19566"/>
            <a:ext cx="2130028" cy="1175407"/>
            <a:chOff x="3162" y="1333"/>
            <a:chExt cx="2250" cy="1153"/>
          </a:xfrm>
        </p:grpSpPr>
        <p:sp>
          <p:nvSpPr>
            <p:cNvPr id="316" name="Freeform 17">
              <a:extLst>
                <a:ext uri="{FF2B5EF4-FFF2-40B4-BE49-F238E27FC236}">
                  <a16:creationId xmlns:a16="http://schemas.microsoft.com/office/drawing/2014/main" id="{B59803F6-669E-C147-9AA7-07A510F23C39}"/>
                </a:ext>
              </a:extLst>
            </p:cNvPr>
            <p:cNvSpPr>
              <a:spLocks/>
            </p:cNvSpPr>
            <p:nvPr/>
          </p:nvSpPr>
          <p:spPr bwMode="auto">
            <a:xfrm>
              <a:off x="3162" y="1333"/>
              <a:ext cx="2250" cy="1147"/>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17" name="Freeform 18">
              <a:extLst>
                <a:ext uri="{FF2B5EF4-FFF2-40B4-BE49-F238E27FC236}">
                  <a16:creationId xmlns:a16="http://schemas.microsoft.com/office/drawing/2014/main" id="{4CE8143F-BB5D-1548-A2D1-0B3C05E2D172}"/>
                </a:ext>
              </a:extLst>
            </p:cNvPr>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18" name="Oval 19">
              <a:extLst>
                <a:ext uri="{FF2B5EF4-FFF2-40B4-BE49-F238E27FC236}">
                  <a16:creationId xmlns:a16="http://schemas.microsoft.com/office/drawing/2014/main" id="{CB2328B2-500E-0643-881F-169F140BD4A3}"/>
                </a:ext>
              </a:extLst>
            </p:cNvPr>
            <p:cNvSpPr>
              <a:spLocks noChangeArrowheads="1"/>
            </p:cNvSpPr>
            <p:nvPr/>
          </p:nvSpPr>
          <p:spPr bwMode="auto">
            <a:xfrm>
              <a:off x="3238" y="1862"/>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19" name="Line 20">
              <a:extLst>
                <a:ext uri="{FF2B5EF4-FFF2-40B4-BE49-F238E27FC236}">
                  <a16:creationId xmlns:a16="http://schemas.microsoft.com/office/drawing/2014/main" id="{EC0FDC3E-2336-EF44-B445-144049FF3B49}"/>
                </a:ext>
              </a:extLst>
            </p:cNvPr>
            <p:cNvSpPr>
              <a:spLocks noChangeShapeType="1"/>
            </p:cNvSpPr>
            <p:nvPr/>
          </p:nvSpPr>
          <p:spPr bwMode="auto">
            <a:xfrm>
              <a:off x="3238" y="1855"/>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0" name="Line 21">
              <a:extLst>
                <a:ext uri="{FF2B5EF4-FFF2-40B4-BE49-F238E27FC236}">
                  <a16:creationId xmlns:a16="http://schemas.microsoft.com/office/drawing/2014/main" id="{07B5F04F-0C18-CE48-93A1-4B267BBE4FAF}"/>
                </a:ext>
              </a:extLst>
            </p:cNvPr>
            <p:cNvSpPr>
              <a:spLocks noChangeShapeType="1"/>
            </p:cNvSpPr>
            <p:nvPr/>
          </p:nvSpPr>
          <p:spPr bwMode="auto">
            <a:xfrm>
              <a:off x="3551" y="1855"/>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1" name="Rectangle 22">
              <a:extLst>
                <a:ext uri="{FF2B5EF4-FFF2-40B4-BE49-F238E27FC236}">
                  <a16:creationId xmlns:a16="http://schemas.microsoft.com/office/drawing/2014/main" id="{0C43506A-1E78-F54A-910F-D37EBC1EF67F}"/>
                </a:ext>
              </a:extLst>
            </p:cNvPr>
            <p:cNvSpPr>
              <a:spLocks noChangeArrowheads="1"/>
            </p:cNvSpPr>
            <p:nvPr/>
          </p:nvSpPr>
          <p:spPr bwMode="auto">
            <a:xfrm>
              <a:off x="3238" y="1855"/>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2" name="Oval 23">
              <a:extLst>
                <a:ext uri="{FF2B5EF4-FFF2-40B4-BE49-F238E27FC236}">
                  <a16:creationId xmlns:a16="http://schemas.microsoft.com/office/drawing/2014/main" id="{27A71FF2-F42F-2844-AC5E-37F186F80F5F}"/>
                </a:ext>
              </a:extLst>
            </p:cNvPr>
            <p:cNvSpPr>
              <a:spLocks noChangeArrowheads="1"/>
            </p:cNvSpPr>
            <p:nvPr/>
          </p:nvSpPr>
          <p:spPr bwMode="auto">
            <a:xfrm>
              <a:off x="3235" y="1796"/>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3" name="Oval 24">
              <a:extLst>
                <a:ext uri="{FF2B5EF4-FFF2-40B4-BE49-F238E27FC236}">
                  <a16:creationId xmlns:a16="http://schemas.microsoft.com/office/drawing/2014/main" id="{9C47D8B7-EC1D-C743-87B3-403B84D4AD21}"/>
                </a:ext>
              </a:extLst>
            </p:cNvPr>
            <p:cNvSpPr>
              <a:spLocks noChangeArrowheads="1"/>
            </p:cNvSpPr>
            <p:nvPr/>
          </p:nvSpPr>
          <p:spPr bwMode="auto">
            <a:xfrm>
              <a:off x="3712" y="2249"/>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4" name="Line 25">
              <a:extLst>
                <a:ext uri="{FF2B5EF4-FFF2-40B4-BE49-F238E27FC236}">
                  <a16:creationId xmlns:a16="http://schemas.microsoft.com/office/drawing/2014/main" id="{BEC31F1C-3B0C-3040-AD04-6FCA0D057A34}"/>
                </a:ext>
              </a:extLst>
            </p:cNvPr>
            <p:cNvSpPr>
              <a:spLocks noChangeShapeType="1"/>
            </p:cNvSpPr>
            <p:nvPr/>
          </p:nvSpPr>
          <p:spPr bwMode="auto">
            <a:xfrm>
              <a:off x="3712" y="2242"/>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5" name="Line 26">
              <a:extLst>
                <a:ext uri="{FF2B5EF4-FFF2-40B4-BE49-F238E27FC236}">
                  <a16:creationId xmlns:a16="http://schemas.microsoft.com/office/drawing/2014/main" id="{56212EB3-C962-DA44-8730-7936B2191ABD}"/>
                </a:ext>
              </a:extLst>
            </p:cNvPr>
            <p:cNvSpPr>
              <a:spLocks noChangeShapeType="1"/>
            </p:cNvSpPr>
            <p:nvPr/>
          </p:nvSpPr>
          <p:spPr bwMode="auto">
            <a:xfrm>
              <a:off x="4025" y="2242"/>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6" name="Rectangle 27">
              <a:extLst>
                <a:ext uri="{FF2B5EF4-FFF2-40B4-BE49-F238E27FC236}">
                  <a16:creationId xmlns:a16="http://schemas.microsoft.com/office/drawing/2014/main" id="{70DA0FF6-1A2B-FA4D-8CF4-CF4512C72289}"/>
                </a:ext>
              </a:extLst>
            </p:cNvPr>
            <p:cNvSpPr>
              <a:spLocks noChangeArrowheads="1"/>
            </p:cNvSpPr>
            <p:nvPr/>
          </p:nvSpPr>
          <p:spPr bwMode="auto">
            <a:xfrm>
              <a:off x="3712" y="2242"/>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7" name="Oval 28">
              <a:extLst>
                <a:ext uri="{FF2B5EF4-FFF2-40B4-BE49-F238E27FC236}">
                  <a16:creationId xmlns:a16="http://schemas.microsoft.com/office/drawing/2014/main" id="{91BA553D-89DC-1440-84C3-F0FFE0B7EE06}"/>
                </a:ext>
              </a:extLst>
            </p:cNvPr>
            <p:cNvSpPr>
              <a:spLocks noChangeArrowheads="1"/>
            </p:cNvSpPr>
            <p:nvPr/>
          </p:nvSpPr>
          <p:spPr bwMode="auto">
            <a:xfrm>
              <a:off x="3709" y="2183"/>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8" name="Oval 29">
              <a:extLst>
                <a:ext uri="{FF2B5EF4-FFF2-40B4-BE49-F238E27FC236}">
                  <a16:creationId xmlns:a16="http://schemas.microsoft.com/office/drawing/2014/main" id="{5F155988-DD8E-7949-85F9-F8B730D85581}"/>
                </a:ext>
              </a:extLst>
            </p:cNvPr>
            <p:cNvSpPr>
              <a:spLocks noChangeArrowheads="1"/>
            </p:cNvSpPr>
            <p:nvPr/>
          </p:nvSpPr>
          <p:spPr bwMode="auto">
            <a:xfrm>
              <a:off x="3708" y="1559"/>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9" name="Line 30">
              <a:extLst>
                <a:ext uri="{FF2B5EF4-FFF2-40B4-BE49-F238E27FC236}">
                  <a16:creationId xmlns:a16="http://schemas.microsoft.com/office/drawing/2014/main" id="{007AA526-21E2-1449-A457-DC487F6259BF}"/>
                </a:ext>
              </a:extLst>
            </p:cNvPr>
            <p:cNvSpPr>
              <a:spLocks noChangeShapeType="1"/>
            </p:cNvSpPr>
            <p:nvPr/>
          </p:nvSpPr>
          <p:spPr bwMode="auto">
            <a:xfrm>
              <a:off x="3708" y="1552"/>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0" name="Line 31">
              <a:extLst>
                <a:ext uri="{FF2B5EF4-FFF2-40B4-BE49-F238E27FC236}">
                  <a16:creationId xmlns:a16="http://schemas.microsoft.com/office/drawing/2014/main" id="{A7D6DEE1-2254-2340-92B2-4425F8E4149C}"/>
                </a:ext>
              </a:extLst>
            </p:cNvPr>
            <p:cNvSpPr>
              <a:spLocks noChangeShapeType="1"/>
            </p:cNvSpPr>
            <p:nvPr/>
          </p:nvSpPr>
          <p:spPr bwMode="auto">
            <a:xfrm>
              <a:off x="4021" y="1552"/>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1" name="Rectangle 32">
              <a:extLst>
                <a:ext uri="{FF2B5EF4-FFF2-40B4-BE49-F238E27FC236}">
                  <a16:creationId xmlns:a16="http://schemas.microsoft.com/office/drawing/2014/main" id="{CD0F76A8-F2F6-A040-A641-8C6DD2B4D0BA}"/>
                </a:ext>
              </a:extLst>
            </p:cNvPr>
            <p:cNvSpPr>
              <a:spLocks noChangeArrowheads="1"/>
            </p:cNvSpPr>
            <p:nvPr/>
          </p:nvSpPr>
          <p:spPr bwMode="auto">
            <a:xfrm>
              <a:off x="3708" y="1552"/>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2" name="Oval 33">
              <a:extLst>
                <a:ext uri="{FF2B5EF4-FFF2-40B4-BE49-F238E27FC236}">
                  <a16:creationId xmlns:a16="http://schemas.microsoft.com/office/drawing/2014/main" id="{021DFE64-FE6B-AF4B-A487-798FD40EE4E9}"/>
                </a:ext>
              </a:extLst>
            </p:cNvPr>
            <p:cNvSpPr>
              <a:spLocks noChangeArrowheads="1"/>
            </p:cNvSpPr>
            <p:nvPr/>
          </p:nvSpPr>
          <p:spPr bwMode="auto">
            <a:xfrm>
              <a:off x="3705" y="1493"/>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3" name="Oval 34">
              <a:extLst>
                <a:ext uri="{FF2B5EF4-FFF2-40B4-BE49-F238E27FC236}">
                  <a16:creationId xmlns:a16="http://schemas.microsoft.com/office/drawing/2014/main" id="{D7221543-9DA7-9C4F-BF64-841725D580D9}"/>
                </a:ext>
              </a:extLst>
            </p:cNvPr>
            <p:cNvSpPr>
              <a:spLocks noChangeArrowheads="1"/>
            </p:cNvSpPr>
            <p:nvPr/>
          </p:nvSpPr>
          <p:spPr bwMode="auto">
            <a:xfrm>
              <a:off x="4391" y="1555"/>
              <a:ext cx="312"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4" name="Line 35">
              <a:extLst>
                <a:ext uri="{FF2B5EF4-FFF2-40B4-BE49-F238E27FC236}">
                  <a16:creationId xmlns:a16="http://schemas.microsoft.com/office/drawing/2014/main" id="{3AA9DB23-022C-B843-ACB1-9CD5A8D48918}"/>
                </a:ext>
              </a:extLst>
            </p:cNvPr>
            <p:cNvSpPr>
              <a:spLocks noChangeShapeType="1"/>
            </p:cNvSpPr>
            <p:nvPr/>
          </p:nvSpPr>
          <p:spPr bwMode="auto">
            <a:xfrm>
              <a:off x="4391" y="154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5" name="Line 36">
              <a:extLst>
                <a:ext uri="{FF2B5EF4-FFF2-40B4-BE49-F238E27FC236}">
                  <a16:creationId xmlns:a16="http://schemas.microsoft.com/office/drawing/2014/main" id="{AAE6AF87-B018-8A44-81E6-B8267ADC39E9}"/>
                </a:ext>
              </a:extLst>
            </p:cNvPr>
            <p:cNvSpPr>
              <a:spLocks noChangeShapeType="1"/>
            </p:cNvSpPr>
            <p:nvPr/>
          </p:nvSpPr>
          <p:spPr bwMode="auto">
            <a:xfrm>
              <a:off x="4703" y="154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6" name="Rectangle 37">
              <a:extLst>
                <a:ext uri="{FF2B5EF4-FFF2-40B4-BE49-F238E27FC236}">
                  <a16:creationId xmlns:a16="http://schemas.microsoft.com/office/drawing/2014/main" id="{E486C5EC-F3AE-514D-8BFC-C15DDC7BC42F}"/>
                </a:ext>
              </a:extLst>
            </p:cNvPr>
            <p:cNvSpPr>
              <a:spLocks noChangeArrowheads="1"/>
            </p:cNvSpPr>
            <p:nvPr/>
          </p:nvSpPr>
          <p:spPr bwMode="auto">
            <a:xfrm>
              <a:off x="4391" y="1548"/>
              <a:ext cx="309"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7" name="Oval 38">
              <a:extLst>
                <a:ext uri="{FF2B5EF4-FFF2-40B4-BE49-F238E27FC236}">
                  <a16:creationId xmlns:a16="http://schemas.microsoft.com/office/drawing/2014/main" id="{D570042E-655B-9244-B2DE-DD6B84D18E36}"/>
                </a:ext>
              </a:extLst>
            </p:cNvPr>
            <p:cNvSpPr>
              <a:spLocks noChangeArrowheads="1"/>
            </p:cNvSpPr>
            <p:nvPr/>
          </p:nvSpPr>
          <p:spPr bwMode="auto">
            <a:xfrm>
              <a:off x="4394" y="1492"/>
              <a:ext cx="312"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8" name="Oval 39">
              <a:extLst>
                <a:ext uri="{FF2B5EF4-FFF2-40B4-BE49-F238E27FC236}">
                  <a16:creationId xmlns:a16="http://schemas.microsoft.com/office/drawing/2014/main" id="{209FDC48-A133-7C43-A4F4-AEC33B2394DC}"/>
                </a:ext>
              </a:extLst>
            </p:cNvPr>
            <p:cNvSpPr>
              <a:spLocks noChangeArrowheads="1"/>
            </p:cNvSpPr>
            <p:nvPr/>
          </p:nvSpPr>
          <p:spPr bwMode="auto">
            <a:xfrm>
              <a:off x="4401" y="2246"/>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9" name="Line 40">
              <a:extLst>
                <a:ext uri="{FF2B5EF4-FFF2-40B4-BE49-F238E27FC236}">
                  <a16:creationId xmlns:a16="http://schemas.microsoft.com/office/drawing/2014/main" id="{6C737D5E-249D-704B-8624-06BC6AF83FC8}"/>
                </a:ext>
              </a:extLst>
            </p:cNvPr>
            <p:cNvSpPr>
              <a:spLocks noChangeShapeType="1"/>
            </p:cNvSpPr>
            <p:nvPr/>
          </p:nvSpPr>
          <p:spPr bwMode="auto">
            <a:xfrm>
              <a:off x="4401" y="2239"/>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40" name="Line 41">
              <a:extLst>
                <a:ext uri="{FF2B5EF4-FFF2-40B4-BE49-F238E27FC236}">
                  <a16:creationId xmlns:a16="http://schemas.microsoft.com/office/drawing/2014/main" id="{2BB65E91-5543-2A4A-83D1-AF4BD2A561BA}"/>
                </a:ext>
              </a:extLst>
            </p:cNvPr>
            <p:cNvSpPr>
              <a:spLocks noChangeShapeType="1"/>
            </p:cNvSpPr>
            <p:nvPr/>
          </p:nvSpPr>
          <p:spPr bwMode="auto">
            <a:xfrm>
              <a:off x="4714" y="2239"/>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41" name="Rectangle 42">
              <a:extLst>
                <a:ext uri="{FF2B5EF4-FFF2-40B4-BE49-F238E27FC236}">
                  <a16:creationId xmlns:a16="http://schemas.microsoft.com/office/drawing/2014/main" id="{31754303-C1B0-564A-BC8B-D1994E2260A3}"/>
                </a:ext>
              </a:extLst>
            </p:cNvPr>
            <p:cNvSpPr>
              <a:spLocks noChangeArrowheads="1"/>
            </p:cNvSpPr>
            <p:nvPr/>
          </p:nvSpPr>
          <p:spPr bwMode="auto">
            <a:xfrm>
              <a:off x="4401" y="2239"/>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42" name="Oval 43">
              <a:extLst>
                <a:ext uri="{FF2B5EF4-FFF2-40B4-BE49-F238E27FC236}">
                  <a16:creationId xmlns:a16="http://schemas.microsoft.com/office/drawing/2014/main" id="{5EBC6ED3-D791-D849-8DF4-6EEC31DF9218}"/>
                </a:ext>
              </a:extLst>
            </p:cNvPr>
            <p:cNvSpPr>
              <a:spLocks noChangeArrowheads="1"/>
            </p:cNvSpPr>
            <p:nvPr/>
          </p:nvSpPr>
          <p:spPr bwMode="auto">
            <a:xfrm>
              <a:off x="4398" y="2180"/>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43" name="Oval 44">
              <a:extLst>
                <a:ext uri="{FF2B5EF4-FFF2-40B4-BE49-F238E27FC236}">
                  <a16:creationId xmlns:a16="http://schemas.microsoft.com/office/drawing/2014/main" id="{69D4B18F-1B3D-AA47-B609-E5E0116A4B8C}"/>
                </a:ext>
              </a:extLst>
            </p:cNvPr>
            <p:cNvSpPr>
              <a:spLocks noChangeArrowheads="1"/>
            </p:cNvSpPr>
            <p:nvPr/>
          </p:nvSpPr>
          <p:spPr bwMode="auto">
            <a:xfrm>
              <a:off x="4966" y="1905"/>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44" name="Line 45">
              <a:extLst>
                <a:ext uri="{FF2B5EF4-FFF2-40B4-BE49-F238E27FC236}">
                  <a16:creationId xmlns:a16="http://schemas.microsoft.com/office/drawing/2014/main" id="{6B623BCC-754E-AD43-A91B-5BE9046197D9}"/>
                </a:ext>
              </a:extLst>
            </p:cNvPr>
            <p:cNvSpPr>
              <a:spLocks noChangeShapeType="1"/>
            </p:cNvSpPr>
            <p:nvPr/>
          </p:nvSpPr>
          <p:spPr bwMode="auto">
            <a:xfrm>
              <a:off x="4966" y="189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45" name="Line 46">
              <a:extLst>
                <a:ext uri="{FF2B5EF4-FFF2-40B4-BE49-F238E27FC236}">
                  <a16:creationId xmlns:a16="http://schemas.microsoft.com/office/drawing/2014/main" id="{70C54C4E-9E9A-CB4F-9BAD-759F10AB73D6}"/>
                </a:ext>
              </a:extLst>
            </p:cNvPr>
            <p:cNvSpPr>
              <a:spLocks noChangeShapeType="1"/>
            </p:cNvSpPr>
            <p:nvPr/>
          </p:nvSpPr>
          <p:spPr bwMode="auto">
            <a:xfrm>
              <a:off x="5279" y="189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46" name="Rectangle 47">
              <a:extLst>
                <a:ext uri="{FF2B5EF4-FFF2-40B4-BE49-F238E27FC236}">
                  <a16:creationId xmlns:a16="http://schemas.microsoft.com/office/drawing/2014/main" id="{48B02502-224F-614A-AF74-CA45B87B4FC2}"/>
                </a:ext>
              </a:extLst>
            </p:cNvPr>
            <p:cNvSpPr>
              <a:spLocks noChangeArrowheads="1"/>
            </p:cNvSpPr>
            <p:nvPr/>
          </p:nvSpPr>
          <p:spPr bwMode="auto">
            <a:xfrm>
              <a:off x="4966" y="1898"/>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47" name="Oval 48">
              <a:extLst>
                <a:ext uri="{FF2B5EF4-FFF2-40B4-BE49-F238E27FC236}">
                  <a16:creationId xmlns:a16="http://schemas.microsoft.com/office/drawing/2014/main" id="{1CBE76C4-29B1-DF47-8C80-E056EC01FEE0}"/>
                </a:ext>
              </a:extLst>
            </p:cNvPr>
            <p:cNvSpPr>
              <a:spLocks noChangeArrowheads="1"/>
            </p:cNvSpPr>
            <p:nvPr/>
          </p:nvSpPr>
          <p:spPr bwMode="auto">
            <a:xfrm>
              <a:off x="4963" y="1839"/>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48" name="Freeform 49">
              <a:extLst>
                <a:ext uri="{FF2B5EF4-FFF2-40B4-BE49-F238E27FC236}">
                  <a16:creationId xmlns:a16="http://schemas.microsoft.com/office/drawing/2014/main" id="{F7C58F3A-0B59-CE40-8968-EFD5B03D593E}"/>
                </a:ext>
              </a:extLst>
            </p:cNvPr>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49" name="Freeform 50">
              <a:extLst>
                <a:ext uri="{FF2B5EF4-FFF2-40B4-BE49-F238E27FC236}">
                  <a16:creationId xmlns:a16="http://schemas.microsoft.com/office/drawing/2014/main" id="{5CA0B20D-583A-724F-8F77-3D2EE0DD0137}"/>
                </a:ext>
              </a:extLst>
            </p:cNvPr>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50" name="Freeform 51">
              <a:extLst>
                <a:ext uri="{FF2B5EF4-FFF2-40B4-BE49-F238E27FC236}">
                  <a16:creationId xmlns:a16="http://schemas.microsoft.com/office/drawing/2014/main" id="{F9705D5A-4067-4E46-97EF-A4A7592F8062}"/>
                </a:ext>
              </a:extLst>
            </p:cNvPr>
            <p:cNvSpPr>
              <a:spLocks/>
            </p:cNvSpPr>
            <p:nvPr/>
          </p:nvSpPr>
          <p:spPr bwMode="auto">
            <a:xfrm>
              <a:off x="4029" y="1638"/>
              <a:ext cx="504" cy="600"/>
            </a:xfrm>
            <a:custGeom>
              <a:avLst/>
              <a:gdLst>
                <a:gd name="T0" fmla="*/ 0 w 378"/>
                <a:gd name="T1" fmla="*/ 11993521 h 174"/>
                <a:gd name="T2" fmla="*/ 5035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51" name="Freeform 52">
              <a:extLst>
                <a:ext uri="{FF2B5EF4-FFF2-40B4-BE49-F238E27FC236}">
                  <a16:creationId xmlns:a16="http://schemas.microsoft.com/office/drawing/2014/main" id="{22C3BA86-2C31-C244-BCC8-F79B83E99BAE}"/>
                </a:ext>
              </a:extLst>
            </p:cNvPr>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52" name="Freeform 53">
              <a:extLst>
                <a:ext uri="{FF2B5EF4-FFF2-40B4-BE49-F238E27FC236}">
                  <a16:creationId xmlns:a16="http://schemas.microsoft.com/office/drawing/2014/main" id="{36BA8254-18D7-D841-8B10-CF1677FF4B4C}"/>
                </a:ext>
              </a:extLst>
            </p:cNvPr>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53" name="Freeform 54">
              <a:extLst>
                <a:ext uri="{FF2B5EF4-FFF2-40B4-BE49-F238E27FC236}">
                  <a16:creationId xmlns:a16="http://schemas.microsoft.com/office/drawing/2014/main" id="{FDD9D6F7-B6B7-8C4F-B4CD-8A42B44DA874}"/>
                </a:ext>
              </a:extLst>
            </p:cNvPr>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54" name="Freeform 55">
              <a:extLst>
                <a:ext uri="{FF2B5EF4-FFF2-40B4-BE49-F238E27FC236}">
                  <a16:creationId xmlns:a16="http://schemas.microsoft.com/office/drawing/2014/main" id="{0EEE8685-1A2C-124B-AEBC-CE60F95275A6}"/>
                </a:ext>
              </a:extLst>
            </p:cNvPr>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55" name="Freeform 56">
              <a:extLst>
                <a:ext uri="{FF2B5EF4-FFF2-40B4-BE49-F238E27FC236}">
                  <a16:creationId xmlns:a16="http://schemas.microsoft.com/office/drawing/2014/main" id="{CDFCCD1A-99F5-3248-A9D4-80A4A3508E86}"/>
                </a:ext>
              </a:extLst>
            </p:cNvPr>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357" name="Group 58">
              <a:extLst>
                <a:ext uri="{FF2B5EF4-FFF2-40B4-BE49-F238E27FC236}">
                  <a16:creationId xmlns:a16="http://schemas.microsoft.com/office/drawing/2014/main" id="{5708D0AB-39B8-5F4D-964A-583102F20F6D}"/>
                </a:ext>
              </a:extLst>
            </p:cNvPr>
            <p:cNvGrpSpPr>
              <a:grpSpLocks/>
            </p:cNvGrpSpPr>
            <p:nvPr/>
          </p:nvGrpSpPr>
          <p:grpSpPr bwMode="auto">
            <a:xfrm>
              <a:off x="3262" y="1744"/>
              <a:ext cx="245" cy="271"/>
              <a:chOff x="2934" y="2425"/>
              <a:chExt cx="249" cy="271"/>
            </a:xfrm>
          </p:grpSpPr>
          <p:sp>
            <p:nvSpPr>
              <p:cNvPr id="383" name="Rectangle 59">
                <a:extLst>
                  <a:ext uri="{FF2B5EF4-FFF2-40B4-BE49-F238E27FC236}">
                    <a16:creationId xmlns:a16="http://schemas.microsoft.com/office/drawing/2014/main" id="{698B8676-76A7-4C47-8D65-7AD44E1F849C}"/>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84" name="Text Box 60">
                <a:extLst>
                  <a:ext uri="{FF2B5EF4-FFF2-40B4-BE49-F238E27FC236}">
                    <a16:creationId xmlns:a16="http://schemas.microsoft.com/office/drawing/2014/main" id="{5163CA4B-303D-0E4C-B36C-0EB9193499CB}"/>
                  </a:ext>
                </a:extLst>
              </p:cNvPr>
              <p:cNvSpPr txBox="1">
                <a:spLocks noChangeArrowheads="1"/>
              </p:cNvSpPr>
              <p:nvPr/>
            </p:nvSpPr>
            <p:spPr bwMode="auto">
              <a:xfrm>
                <a:off x="2934" y="2425"/>
                <a:ext cx="249"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u</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358" name="Group 61">
              <a:extLst>
                <a:ext uri="{FF2B5EF4-FFF2-40B4-BE49-F238E27FC236}">
                  <a16:creationId xmlns:a16="http://schemas.microsoft.com/office/drawing/2014/main" id="{22504589-6EDA-CD46-9F6D-B4E53859C7BB}"/>
                </a:ext>
              </a:extLst>
            </p:cNvPr>
            <p:cNvGrpSpPr>
              <a:grpSpLocks/>
            </p:cNvGrpSpPr>
            <p:nvPr/>
          </p:nvGrpSpPr>
          <p:grpSpPr bwMode="auto">
            <a:xfrm>
              <a:off x="4437" y="2128"/>
              <a:ext cx="236" cy="271"/>
              <a:chOff x="2938" y="2425"/>
              <a:chExt cx="240" cy="271"/>
            </a:xfrm>
          </p:grpSpPr>
          <p:sp>
            <p:nvSpPr>
              <p:cNvPr id="381" name="Rectangle 62">
                <a:extLst>
                  <a:ext uri="{FF2B5EF4-FFF2-40B4-BE49-F238E27FC236}">
                    <a16:creationId xmlns:a16="http://schemas.microsoft.com/office/drawing/2014/main" id="{B5EB60BB-0E5E-C14B-B24B-878829D35E80}"/>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82" name="Text Box 63">
                <a:extLst>
                  <a:ext uri="{FF2B5EF4-FFF2-40B4-BE49-F238E27FC236}">
                    <a16:creationId xmlns:a16="http://schemas.microsoft.com/office/drawing/2014/main" id="{AC01CA65-68FA-E340-BE13-4C47DBA310D1}"/>
                  </a:ext>
                </a:extLst>
              </p:cNvPr>
              <p:cNvSpPr txBox="1">
                <a:spLocks noChangeArrowheads="1"/>
              </p:cNvSpPr>
              <p:nvPr/>
            </p:nvSpPr>
            <p:spPr bwMode="auto">
              <a:xfrm>
                <a:off x="2938" y="2425"/>
                <a:ext cx="240"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y</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359" name="Group 64">
              <a:extLst>
                <a:ext uri="{FF2B5EF4-FFF2-40B4-BE49-F238E27FC236}">
                  <a16:creationId xmlns:a16="http://schemas.microsoft.com/office/drawing/2014/main" id="{7E66326C-FC5C-CB48-9635-4D30ECB15D8D}"/>
                </a:ext>
              </a:extLst>
            </p:cNvPr>
            <p:cNvGrpSpPr>
              <a:grpSpLocks/>
            </p:cNvGrpSpPr>
            <p:nvPr/>
          </p:nvGrpSpPr>
          <p:grpSpPr bwMode="auto">
            <a:xfrm>
              <a:off x="3754" y="2095"/>
              <a:ext cx="252" cy="310"/>
              <a:chOff x="2931" y="2395"/>
              <a:chExt cx="253" cy="310"/>
            </a:xfrm>
          </p:grpSpPr>
          <p:sp>
            <p:nvSpPr>
              <p:cNvPr id="379" name="Rectangle 65">
                <a:extLst>
                  <a:ext uri="{FF2B5EF4-FFF2-40B4-BE49-F238E27FC236}">
                    <a16:creationId xmlns:a16="http://schemas.microsoft.com/office/drawing/2014/main" id="{6BF35853-D616-6B43-8985-14AABE1F7525}"/>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80" name="Text Box 66">
                <a:extLst>
                  <a:ext uri="{FF2B5EF4-FFF2-40B4-BE49-F238E27FC236}">
                    <a16:creationId xmlns:a16="http://schemas.microsoft.com/office/drawing/2014/main" id="{3282D7A0-A2E9-7F4B-A22E-01546569C593}"/>
                  </a:ext>
                </a:extLst>
              </p:cNvPr>
              <p:cNvSpPr txBox="1">
                <a:spLocks noChangeArrowheads="1"/>
              </p:cNvSpPr>
              <p:nvPr/>
            </p:nvSpPr>
            <p:spPr bwMode="auto">
              <a:xfrm>
                <a:off x="2931" y="2395"/>
                <a:ext cx="253"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800" kern="0" dirty="0">
                    <a:solidFill>
                      <a:srgbClr val="000000"/>
                    </a:solidFill>
                    <a:latin typeface="Avenir Book" panose="020B0503020203020204" pitchFamily="34" charset="-78"/>
                    <a:cs typeface="Avenir Book" panose="020B0503020203020204" pitchFamily="34" charset="-78"/>
                  </a:rPr>
                  <a:t>x</a:t>
                </a:r>
              </a:p>
            </p:txBody>
          </p:sp>
        </p:grpSp>
        <p:grpSp>
          <p:nvGrpSpPr>
            <p:cNvPr id="360" name="Group 67">
              <a:extLst>
                <a:ext uri="{FF2B5EF4-FFF2-40B4-BE49-F238E27FC236}">
                  <a16:creationId xmlns:a16="http://schemas.microsoft.com/office/drawing/2014/main" id="{3104BBAE-4F76-E649-85DB-F84D22362B81}"/>
                </a:ext>
              </a:extLst>
            </p:cNvPr>
            <p:cNvGrpSpPr>
              <a:grpSpLocks/>
            </p:cNvGrpSpPr>
            <p:nvPr/>
          </p:nvGrpSpPr>
          <p:grpSpPr bwMode="auto">
            <a:xfrm>
              <a:off x="4413" y="1438"/>
              <a:ext cx="272" cy="271"/>
              <a:chOff x="2920" y="2425"/>
              <a:chExt cx="276" cy="271"/>
            </a:xfrm>
          </p:grpSpPr>
          <p:sp>
            <p:nvSpPr>
              <p:cNvPr id="377" name="Rectangle 68">
                <a:extLst>
                  <a:ext uri="{FF2B5EF4-FFF2-40B4-BE49-F238E27FC236}">
                    <a16:creationId xmlns:a16="http://schemas.microsoft.com/office/drawing/2014/main" id="{0CEE42FC-526E-AB47-8798-637A6484857F}"/>
                  </a:ext>
                </a:extLst>
              </p:cNvPr>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78" name="Text Box 69">
                <a:extLst>
                  <a:ext uri="{FF2B5EF4-FFF2-40B4-BE49-F238E27FC236}">
                    <a16:creationId xmlns:a16="http://schemas.microsoft.com/office/drawing/2014/main" id="{BD20AA39-4C83-B348-A22B-DC09D5E67986}"/>
                  </a:ext>
                </a:extLst>
              </p:cNvPr>
              <p:cNvSpPr txBox="1">
                <a:spLocks noChangeArrowheads="1"/>
              </p:cNvSpPr>
              <p:nvPr/>
            </p:nvSpPr>
            <p:spPr bwMode="auto">
              <a:xfrm>
                <a:off x="2920" y="2425"/>
                <a:ext cx="276"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w</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361" name="Group 70">
              <a:extLst>
                <a:ext uri="{FF2B5EF4-FFF2-40B4-BE49-F238E27FC236}">
                  <a16:creationId xmlns:a16="http://schemas.microsoft.com/office/drawing/2014/main" id="{76A8AB1F-2271-4C40-97FF-558125D0E3D2}"/>
                </a:ext>
              </a:extLst>
            </p:cNvPr>
            <p:cNvGrpSpPr>
              <a:grpSpLocks/>
            </p:cNvGrpSpPr>
            <p:nvPr/>
          </p:nvGrpSpPr>
          <p:grpSpPr bwMode="auto">
            <a:xfrm>
              <a:off x="3747" y="1438"/>
              <a:ext cx="236" cy="271"/>
              <a:chOff x="2938" y="2425"/>
              <a:chExt cx="240" cy="271"/>
            </a:xfrm>
          </p:grpSpPr>
          <p:sp>
            <p:nvSpPr>
              <p:cNvPr id="375" name="Rectangle 71">
                <a:extLst>
                  <a:ext uri="{FF2B5EF4-FFF2-40B4-BE49-F238E27FC236}">
                    <a16:creationId xmlns:a16="http://schemas.microsoft.com/office/drawing/2014/main" id="{8A1243C8-B070-1144-AFC1-660A0D476384}"/>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76" name="Text Box 72">
                <a:extLst>
                  <a:ext uri="{FF2B5EF4-FFF2-40B4-BE49-F238E27FC236}">
                    <a16:creationId xmlns:a16="http://schemas.microsoft.com/office/drawing/2014/main" id="{0A633A5D-CB9F-9D4A-9828-FA8DAB76D822}"/>
                  </a:ext>
                </a:extLst>
              </p:cNvPr>
              <p:cNvSpPr txBox="1">
                <a:spLocks noChangeArrowheads="1"/>
              </p:cNvSpPr>
              <p:nvPr/>
            </p:nvSpPr>
            <p:spPr bwMode="auto">
              <a:xfrm>
                <a:off x="2938" y="2425"/>
                <a:ext cx="240"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v</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362" name="Group 73">
              <a:extLst>
                <a:ext uri="{FF2B5EF4-FFF2-40B4-BE49-F238E27FC236}">
                  <a16:creationId xmlns:a16="http://schemas.microsoft.com/office/drawing/2014/main" id="{1F39B98B-5A5F-9A45-8998-1BA51D5362D8}"/>
                </a:ext>
              </a:extLst>
            </p:cNvPr>
            <p:cNvGrpSpPr>
              <a:grpSpLocks/>
            </p:cNvGrpSpPr>
            <p:nvPr/>
          </p:nvGrpSpPr>
          <p:grpSpPr bwMode="auto">
            <a:xfrm>
              <a:off x="5004" y="1756"/>
              <a:ext cx="237" cy="310"/>
              <a:chOff x="2936" y="2395"/>
              <a:chExt cx="240" cy="310"/>
            </a:xfrm>
          </p:grpSpPr>
          <p:sp>
            <p:nvSpPr>
              <p:cNvPr id="373" name="Rectangle 74">
                <a:extLst>
                  <a:ext uri="{FF2B5EF4-FFF2-40B4-BE49-F238E27FC236}">
                    <a16:creationId xmlns:a16="http://schemas.microsoft.com/office/drawing/2014/main" id="{6D133BDC-CBD5-E04A-956A-CB070C46E616}"/>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74" name="Text Box 75">
                <a:extLst>
                  <a:ext uri="{FF2B5EF4-FFF2-40B4-BE49-F238E27FC236}">
                    <a16:creationId xmlns:a16="http://schemas.microsoft.com/office/drawing/2014/main" id="{E22274D1-6BF0-6F4F-AA7F-923617C44471}"/>
                  </a:ext>
                </a:extLst>
              </p:cNvPr>
              <p:cNvSpPr txBox="1">
                <a:spLocks noChangeArrowheads="1"/>
              </p:cNvSpPr>
              <p:nvPr/>
            </p:nvSpPr>
            <p:spPr bwMode="auto">
              <a:xfrm>
                <a:off x="2936" y="2395"/>
                <a:ext cx="240"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800" kern="0" dirty="0">
                    <a:solidFill>
                      <a:srgbClr val="000000"/>
                    </a:solidFill>
                    <a:latin typeface="Avenir Book" panose="020B0503020203020204" pitchFamily="34" charset="-78"/>
                    <a:cs typeface="Avenir Book" panose="020B0503020203020204" pitchFamily="34" charset="-78"/>
                  </a:rPr>
                  <a:t>z</a:t>
                </a:r>
              </a:p>
            </p:txBody>
          </p:sp>
        </p:grpSp>
        <p:sp>
          <p:nvSpPr>
            <p:cNvPr id="363" name="Text Box 76">
              <a:extLst>
                <a:ext uri="{FF2B5EF4-FFF2-40B4-BE49-F238E27FC236}">
                  <a16:creationId xmlns:a16="http://schemas.microsoft.com/office/drawing/2014/main" id="{E87F994C-88BC-7843-84FF-C20876A28AD3}"/>
                </a:ext>
              </a:extLst>
            </p:cNvPr>
            <p:cNvSpPr txBox="1">
              <a:spLocks noChangeArrowheads="1"/>
            </p:cNvSpPr>
            <p:nvPr/>
          </p:nvSpPr>
          <p:spPr bwMode="auto">
            <a:xfrm>
              <a:off x="3474" y="1568"/>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2</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364" name="Text Box 77">
              <a:extLst>
                <a:ext uri="{FF2B5EF4-FFF2-40B4-BE49-F238E27FC236}">
                  <a16:creationId xmlns:a16="http://schemas.microsoft.com/office/drawing/2014/main" id="{D6E661FA-C756-184B-8F8C-454F6D2F20C6}"/>
                </a:ext>
              </a:extLst>
            </p:cNvPr>
            <p:cNvSpPr txBox="1">
              <a:spLocks noChangeArrowheads="1"/>
            </p:cNvSpPr>
            <p:nvPr/>
          </p:nvSpPr>
          <p:spPr bwMode="auto">
            <a:xfrm>
              <a:off x="3822" y="1787"/>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2</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365" name="Text Box 78">
              <a:extLst>
                <a:ext uri="{FF2B5EF4-FFF2-40B4-BE49-F238E27FC236}">
                  <a16:creationId xmlns:a16="http://schemas.microsoft.com/office/drawing/2014/main" id="{7AAD1753-0153-BE49-9A5A-86A6144677D4}"/>
                </a:ext>
              </a:extLst>
            </p:cNvPr>
            <p:cNvSpPr txBox="1">
              <a:spLocks noChangeArrowheads="1"/>
            </p:cNvSpPr>
            <p:nvPr/>
          </p:nvSpPr>
          <p:spPr bwMode="auto">
            <a:xfrm>
              <a:off x="3387" y="2000"/>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366" name="Text Box 79">
              <a:extLst>
                <a:ext uri="{FF2B5EF4-FFF2-40B4-BE49-F238E27FC236}">
                  <a16:creationId xmlns:a16="http://schemas.microsoft.com/office/drawing/2014/main" id="{CE9F4FB6-1319-824C-8EE6-E829F9B81392}"/>
                </a:ext>
              </a:extLst>
            </p:cNvPr>
            <p:cNvSpPr txBox="1">
              <a:spLocks noChangeArrowheads="1"/>
            </p:cNvSpPr>
            <p:nvPr/>
          </p:nvSpPr>
          <p:spPr bwMode="auto">
            <a:xfrm>
              <a:off x="4206" y="1880"/>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3</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367" name="Text Box 80">
              <a:extLst>
                <a:ext uri="{FF2B5EF4-FFF2-40B4-BE49-F238E27FC236}">
                  <a16:creationId xmlns:a16="http://schemas.microsoft.com/office/drawing/2014/main" id="{C479D34B-E495-6941-B1B8-7C27A07FA48D}"/>
                </a:ext>
              </a:extLst>
            </p:cNvPr>
            <p:cNvSpPr txBox="1">
              <a:spLocks noChangeArrowheads="1"/>
            </p:cNvSpPr>
            <p:nvPr/>
          </p:nvSpPr>
          <p:spPr bwMode="auto">
            <a:xfrm>
              <a:off x="4143" y="2234"/>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368" name="Text Box 81">
              <a:extLst>
                <a:ext uri="{FF2B5EF4-FFF2-40B4-BE49-F238E27FC236}">
                  <a16:creationId xmlns:a16="http://schemas.microsoft.com/office/drawing/2014/main" id="{651E935E-97A1-694E-90ED-DA0D52808F61}"/>
                </a:ext>
              </a:extLst>
            </p:cNvPr>
            <p:cNvSpPr txBox="1">
              <a:spLocks noChangeArrowheads="1"/>
            </p:cNvSpPr>
            <p:nvPr/>
          </p:nvSpPr>
          <p:spPr bwMode="auto">
            <a:xfrm>
              <a:off x="4503" y="1805"/>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369" name="Text Box 82">
              <a:extLst>
                <a:ext uri="{FF2B5EF4-FFF2-40B4-BE49-F238E27FC236}">
                  <a16:creationId xmlns:a16="http://schemas.microsoft.com/office/drawing/2014/main" id="{BCE34168-89E8-CA4E-B734-D7785C5D44A4}"/>
                </a:ext>
              </a:extLst>
            </p:cNvPr>
            <p:cNvSpPr txBox="1">
              <a:spLocks noChangeArrowheads="1"/>
            </p:cNvSpPr>
            <p:nvPr/>
          </p:nvSpPr>
          <p:spPr bwMode="auto">
            <a:xfrm>
              <a:off x="4863" y="2069"/>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2</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370" name="Text Box 83">
              <a:extLst>
                <a:ext uri="{FF2B5EF4-FFF2-40B4-BE49-F238E27FC236}">
                  <a16:creationId xmlns:a16="http://schemas.microsoft.com/office/drawing/2014/main" id="{E61D1248-702D-AA4E-A62B-3B6DB8874302}"/>
                </a:ext>
              </a:extLst>
            </p:cNvPr>
            <p:cNvSpPr txBox="1">
              <a:spLocks noChangeArrowheads="1"/>
            </p:cNvSpPr>
            <p:nvPr/>
          </p:nvSpPr>
          <p:spPr bwMode="auto">
            <a:xfrm>
              <a:off x="4836" y="1532"/>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5</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371" name="Text Box 84">
              <a:extLst>
                <a:ext uri="{FF2B5EF4-FFF2-40B4-BE49-F238E27FC236}">
                  <a16:creationId xmlns:a16="http://schemas.microsoft.com/office/drawing/2014/main" id="{8E7448E7-B23E-9A4A-947C-66285C7E1020}"/>
                </a:ext>
              </a:extLst>
            </p:cNvPr>
            <p:cNvSpPr txBox="1">
              <a:spLocks noChangeArrowheads="1"/>
            </p:cNvSpPr>
            <p:nvPr/>
          </p:nvSpPr>
          <p:spPr bwMode="auto">
            <a:xfrm>
              <a:off x="4101" y="1382"/>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3</a:t>
              </a:r>
              <a:endParaRPr lang="en-US" sz="1800" kern="0" dirty="0">
                <a:solidFill>
                  <a:srgbClr val="000000"/>
                </a:solidFill>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170503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15"/>
                                        </p:tgtEl>
                                        <p:attrNameLst>
                                          <p:attrName>style.visibility</p:attrName>
                                        </p:attrNameLst>
                                      </p:cBhvr>
                                      <p:to>
                                        <p:strVal val="visible"/>
                                      </p:to>
                                    </p:set>
                                    <p:anim calcmode="lin" valueType="num">
                                      <p:cBhvr>
                                        <p:cTn id="7" dur="500" fill="hold"/>
                                        <p:tgtEl>
                                          <p:spTgt spid="315"/>
                                        </p:tgtEl>
                                        <p:attrNameLst>
                                          <p:attrName>ppt_w</p:attrName>
                                        </p:attrNameLst>
                                      </p:cBhvr>
                                      <p:tavLst>
                                        <p:tav tm="0">
                                          <p:val>
                                            <p:fltVal val="0"/>
                                          </p:val>
                                        </p:tav>
                                        <p:tav tm="100000">
                                          <p:val>
                                            <p:strVal val="#ppt_w"/>
                                          </p:val>
                                        </p:tav>
                                      </p:tavLst>
                                    </p:anim>
                                    <p:anim calcmode="lin" valueType="num">
                                      <p:cBhvr>
                                        <p:cTn id="8" dur="500" fill="hold"/>
                                        <p:tgtEl>
                                          <p:spTgt spid="315"/>
                                        </p:tgtEl>
                                        <p:attrNameLst>
                                          <p:attrName>ppt_h</p:attrName>
                                        </p:attrNameLst>
                                      </p:cBhvr>
                                      <p:tavLst>
                                        <p:tav tm="0">
                                          <p:val>
                                            <p:fltVal val="0"/>
                                          </p:val>
                                        </p:tav>
                                        <p:tav tm="100000">
                                          <p:val>
                                            <p:strVal val="#ppt_h"/>
                                          </p:val>
                                        </p:tav>
                                      </p:tavLst>
                                    </p:anim>
                                    <p:animEffect transition="in" filter="fade">
                                      <p:cBhvr>
                                        <p:cTn id="9" dur="500"/>
                                        <p:tgtEl>
                                          <p:spTgt spid="315"/>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dissolv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dissolv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A1129F-3DCF-3A44-9CC7-AFE5C958C642}"/>
              </a:ext>
            </a:extLst>
          </p:cNvPr>
          <p:cNvSpPr>
            <a:spLocks noGrp="1"/>
          </p:cNvSpPr>
          <p:nvPr>
            <p:ph type="title"/>
          </p:nvPr>
        </p:nvSpPr>
        <p:spPr>
          <a:xfrm>
            <a:off x="1698568" y="90807"/>
            <a:ext cx="8844173" cy="1031412"/>
          </a:xfrm>
        </p:spPr>
        <p:txBody>
          <a:bodyPr>
            <a:normAutofit/>
          </a:bodyPr>
          <a:lstStyle/>
          <a:p>
            <a:r>
              <a:rPr lang="en-US" sz="3600" dirty="0"/>
              <a:t>Internet Approach to Scalable Routing</a:t>
            </a:r>
          </a:p>
        </p:txBody>
      </p:sp>
      <p:sp>
        <p:nvSpPr>
          <p:cNvPr id="7" name="Content Placeholder 6">
            <a:extLst>
              <a:ext uri="{FF2B5EF4-FFF2-40B4-BE49-F238E27FC236}">
                <a16:creationId xmlns:a16="http://schemas.microsoft.com/office/drawing/2014/main" id="{E7BA213B-068E-DC4B-B1E8-7B6FBA112986}"/>
              </a:ext>
            </a:extLst>
          </p:cNvPr>
          <p:cNvSpPr>
            <a:spLocks noGrp="1"/>
          </p:cNvSpPr>
          <p:nvPr>
            <p:ph idx="1"/>
          </p:nvPr>
        </p:nvSpPr>
        <p:spPr>
          <a:xfrm>
            <a:off x="681643" y="1113742"/>
            <a:ext cx="10897985" cy="3263504"/>
          </a:xfrm>
        </p:spPr>
        <p:txBody>
          <a:bodyPr/>
          <a:lstStyle/>
          <a:p>
            <a:pPr marL="97631" indent="0">
              <a:buNone/>
            </a:pPr>
            <a:r>
              <a:rPr lang="en-US" sz="2400" dirty="0" smtClean="0">
                <a:solidFill>
                  <a:srgbClr val="0000A8"/>
                </a:solidFill>
              </a:rPr>
              <a:t>Autonomous systems</a:t>
            </a:r>
            <a:r>
              <a:rPr lang="en-US" sz="2400" dirty="0" smtClean="0"/>
              <a:t> </a:t>
            </a:r>
            <a:r>
              <a:rPr lang="en-US" sz="2400" dirty="0"/>
              <a:t>(AS) (a.k.a. “</a:t>
            </a:r>
            <a:r>
              <a:rPr lang="en-US" sz="2400" dirty="0">
                <a:solidFill>
                  <a:srgbClr val="0000A8"/>
                </a:solidFill>
              </a:rPr>
              <a:t>domains</a:t>
            </a:r>
            <a:r>
              <a:rPr lang="en-US" sz="2400" dirty="0" smtClean="0"/>
              <a:t>”): group of routers </a:t>
            </a:r>
            <a:r>
              <a:rPr lang="en-US" sz="2400" kern="0" dirty="0">
                <a:solidFill>
                  <a:srgbClr val="000000"/>
                </a:solidFill>
                <a:ea typeface="ＭＳ Ｐゴシック" charset="0"/>
              </a:rPr>
              <a:t>controlled by a single administrative entity, i.e. an </a:t>
            </a:r>
            <a:r>
              <a:rPr lang="en-US" sz="2400" kern="0" dirty="0" smtClean="0">
                <a:solidFill>
                  <a:srgbClr val="000000"/>
                </a:solidFill>
                <a:ea typeface="ＭＳ Ｐゴシック" charset="0"/>
              </a:rPr>
              <a:t>ISP, a company, a university </a:t>
            </a:r>
            <a:endParaRPr lang="en-US" sz="2400" dirty="0"/>
          </a:p>
        </p:txBody>
      </p:sp>
      <p:sp>
        <p:nvSpPr>
          <p:cNvPr id="11" name="Rectangle 3">
            <a:extLst>
              <a:ext uri="{FF2B5EF4-FFF2-40B4-BE49-F238E27FC236}">
                <a16:creationId xmlns:a16="http://schemas.microsoft.com/office/drawing/2014/main" id="{F9B3A519-428E-254A-A0D8-474D6ECEC54E}"/>
              </a:ext>
            </a:extLst>
          </p:cNvPr>
          <p:cNvSpPr txBox="1">
            <a:spLocks noChangeArrowheads="1"/>
          </p:cNvSpPr>
          <p:nvPr/>
        </p:nvSpPr>
        <p:spPr bwMode="auto">
          <a:xfrm>
            <a:off x="883660" y="2138357"/>
            <a:ext cx="4835496" cy="27446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indent="0">
              <a:buNone/>
            </a:pPr>
            <a:r>
              <a:rPr lang="en-US" sz="2400" kern="0" dirty="0">
                <a:solidFill>
                  <a:srgbClr val="C00000"/>
                </a:solidFill>
                <a:latin typeface="Avenir Book" panose="020B0503020203020204" pitchFamily="34" charset="-78"/>
                <a:cs typeface="Avenir Book" panose="020B0503020203020204" pitchFamily="34" charset="-78"/>
              </a:rPr>
              <a:t>Intra-AS (aka “intra-domain”): </a:t>
            </a:r>
            <a:r>
              <a:rPr lang="en-US" sz="2100" kern="0" dirty="0">
                <a:latin typeface="Avenir Book" panose="020B0503020203020204" pitchFamily="34" charset="-78"/>
                <a:cs typeface="Avenir Book" panose="020B0503020203020204" pitchFamily="34" charset="-78"/>
              </a:rPr>
              <a:t>routing </a:t>
            </a:r>
            <a:r>
              <a:rPr lang="en-US" sz="2100" kern="0" dirty="0" smtClean="0">
                <a:latin typeface="Avenir Book" panose="020B0503020203020204" pitchFamily="34" charset="-78"/>
                <a:cs typeface="Avenir Book" panose="020B0503020203020204" pitchFamily="34" charset="-78"/>
              </a:rPr>
              <a:t>within an </a:t>
            </a:r>
            <a:r>
              <a:rPr lang="en-US" sz="2100" kern="0" dirty="0">
                <a:latin typeface="Avenir Book" panose="020B0503020203020204" pitchFamily="34" charset="-78"/>
                <a:cs typeface="Avenir Book" panose="020B0503020203020204" pitchFamily="34" charset="-78"/>
              </a:rPr>
              <a:t>AS (“network”)</a:t>
            </a:r>
          </a:p>
          <a:p>
            <a:pPr>
              <a:lnSpc>
                <a:spcPct val="90000"/>
              </a:lnSpc>
              <a:spcBef>
                <a:spcPts val="300"/>
              </a:spcBef>
            </a:pPr>
            <a:r>
              <a:rPr lang="en-US" sz="1800" kern="0" dirty="0">
                <a:latin typeface="Avenir Book" panose="020B0503020203020204" pitchFamily="34" charset="-78"/>
                <a:cs typeface="Avenir Book" panose="020B0503020203020204" pitchFamily="34" charset="-78"/>
              </a:rPr>
              <a:t>All routers in AS must run same intra-domain protocol</a:t>
            </a:r>
          </a:p>
          <a:p>
            <a:pPr>
              <a:lnSpc>
                <a:spcPct val="90000"/>
              </a:lnSpc>
              <a:spcBef>
                <a:spcPts val="300"/>
              </a:spcBef>
            </a:pPr>
            <a:r>
              <a:rPr lang="en-US" sz="1800" kern="0" dirty="0">
                <a:latin typeface="Avenir Book" panose="020B0503020203020204" pitchFamily="34" charset="-78"/>
                <a:cs typeface="Avenir Book" panose="020B0503020203020204" pitchFamily="34" charset="-78"/>
              </a:rPr>
              <a:t>Routers in different AS can run different intra-domain routing protocols</a:t>
            </a:r>
          </a:p>
          <a:p>
            <a:pPr>
              <a:lnSpc>
                <a:spcPct val="90000"/>
              </a:lnSpc>
              <a:spcBef>
                <a:spcPts val="300"/>
              </a:spcBef>
            </a:pPr>
            <a:r>
              <a:rPr lang="en-US" sz="1800" kern="0" dirty="0">
                <a:solidFill>
                  <a:srgbClr val="0000A8"/>
                </a:solidFill>
                <a:latin typeface="Avenir Book" panose="020B0503020203020204" pitchFamily="34" charset="-78"/>
                <a:cs typeface="Avenir Book" panose="020B0503020203020204" pitchFamily="34" charset="-78"/>
              </a:rPr>
              <a:t>Gateway router: </a:t>
            </a:r>
            <a:r>
              <a:rPr lang="en-US" sz="1800" kern="0" dirty="0">
                <a:latin typeface="Avenir Book" panose="020B0503020203020204" pitchFamily="34" charset="-78"/>
                <a:cs typeface="Avenir Book" panose="020B0503020203020204" pitchFamily="34" charset="-78"/>
              </a:rPr>
              <a:t>at “edge” of its own AS, has link(s) to router(s) in other </a:t>
            </a:r>
            <a:r>
              <a:rPr lang="en-US" sz="1800" kern="0" dirty="0" err="1" smtClean="0">
                <a:latin typeface="Avenir Book" panose="020B0503020203020204" pitchFamily="34" charset="-78"/>
                <a:cs typeface="Avenir Book" panose="020B0503020203020204" pitchFamily="34" charset="-78"/>
              </a:rPr>
              <a:t>AS’es</a:t>
            </a:r>
            <a:endParaRPr lang="en-US" sz="1800" kern="0" dirty="0" smtClean="0">
              <a:latin typeface="Avenir Book" panose="020B0503020203020204" pitchFamily="34" charset="-78"/>
              <a:cs typeface="Avenir Book" panose="020B0503020203020204" pitchFamily="34" charset="-78"/>
            </a:endParaRPr>
          </a:p>
          <a:p>
            <a:pPr>
              <a:lnSpc>
                <a:spcPct val="90000"/>
              </a:lnSpc>
              <a:spcBef>
                <a:spcPts val="300"/>
              </a:spcBef>
            </a:pPr>
            <a:r>
              <a:rPr lang="en-US" sz="1800" kern="0" dirty="0" smtClean="0">
                <a:latin typeface="Avenir Book" panose="020B0503020203020204" pitchFamily="34" charset="-78"/>
                <a:cs typeface="Avenir Book" panose="020B0503020203020204" pitchFamily="34" charset="-78"/>
              </a:rPr>
              <a:t>Also called </a:t>
            </a:r>
            <a:r>
              <a:rPr lang="en-US" sz="1800" kern="0" dirty="0" smtClean="0">
                <a:solidFill>
                  <a:srgbClr val="C00000"/>
                </a:solidFill>
                <a:latin typeface="Avenir Book" panose="020B0503020203020204" pitchFamily="34" charset="-78"/>
                <a:cs typeface="Avenir Book" panose="020B0503020203020204" pitchFamily="34" charset="-78"/>
              </a:rPr>
              <a:t>Interior Gateway Protocol</a:t>
            </a:r>
            <a:endParaRPr lang="en-US" sz="1800" kern="0" dirty="0">
              <a:solidFill>
                <a:srgbClr val="C00000"/>
              </a:solidFill>
              <a:latin typeface="Avenir Book" panose="020B0503020203020204" pitchFamily="34" charset="-78"/>
              <a:cs typeface="Avenir Book" panose="020B0503020203020204" pitchFamily="34" charset="-78"/>
            </a:endParaRPr>
          </a:p>
          <a:p>
            <a:endParaRPr lang="en-US" sz="2100" kern="0" dirty="0">
              <a:latin typeface="Avenir Book" panose="020B0503020203020204" pitchFamily="34" charset="-78"/>
              <a:cs typeface="Avenir Book" panose="020B0503020203020204" pitchFamily="34" charset="-78"/>
            </a:endParaRPr>
          </a:p>
          <a:p>
            <a:endParaRPr lang="en-US" sz="2100" kern="0" dirty="0">
              <a:latin typeface="Avenir Book" panose="020B0503020203020204" pitchFamily="34" charset="-78"/>
              <a:cs typeface="Avenir Book" panose="020B0503020203020204" pitchFamily="34" charset="-78"/>
            </a:endParaRPr>
          </a:p>
        </p:txBody>
      </p:sp>
      <p:sp>
        <p:nvSpPr>
          <p:cNvPr id="12" name="Rectangle 4">
            <a:extLst>
              <a:ext uri="{FF2B5EF4-FFF2-40B4-BE49-F238E27FC236}">
                <a16:creationId xmlns:a16="http://schemas.microsoft.com/office/drawing/2014/main" id="{F4EA3DB5-195F-1A49-92C3-E48E324A5BA4}"/>
              </a:ext>
            </a:extLst>
          </p:cNvPr>
          <p:cNvSpPr txBox="1">
            <a:spLocks noChangeArrowheads="1"/>
          </p:cNvSpPr>
          <p:nvPr/>
        </p:nvSpPr>
        <p:spPr bwMode="auto">
          <a:xfrm>
            <a:off x="6796764" y="2222339"/>
            <a:ext cx="4583360" cy="1885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lvl="0">
              <a:buNone/>
              <a:defRPr/>
            </a:pPr>
            <a:r>
              <a:rPr lang="en-US" sz="2400" kern="0" dirty="0">
                <a:solidFill>
                  <a:srgbClr val="CC0000"/>
                </a:solidFill>
                <a:latin typeface="Avenir Book" panose="020B0503020203020204" pitchFamily="34" charset="-78"/>
                <a:cs typeface="Avenir Book" panose="020B0503020203020204" pitchFamily="34" charset="-78"/>
              </a:rPr>
              <a:t>Inter-AS (aka “inter-domain”): </a:t>
            </a:r>
            <a:r>
              <a:rPr lang="en-US" sz="2100" kern="0" dirty="0">
                <a:latin typeface="Avenir Book" panose="020B0503020203020204" pitchFamily="34" charset="-78"/>
                <a:cs typeface="Avenir Book" panose="020B0503020203020204" pitchFamily="34" charset="-78"/>
              </a:rPr>
              <a:t>routing </a:t>
            </a:r>
            <a:r>
              <a:rPr lang="en-US" sz="2100" kern="0" dirty="0">
                <a:solidFill>
                  <a:srgbClr val="0000A8"/>
                </a:solidFill>
                <a:latin typeface="Avenir Book" panose="020B0503020203020204" pitchFamily="34" charset="-78"/>
                <a:cs typeface="Avenir Book" panose="020B0503020203020204" pitchFamily="34" charset="-78"/>
              </a:rPr>
              <a:t>among</a:t>
            </a:r>
            <a:r>
              <a:rPr lang="en-US" sz="2100" kern="0" dirty="0">
                <a:latin typeface="Avenir Book" panose="020B0503020203020204" pitchFamily="34" charset="-78"/>
                <a:cs typeface="Avenir Book" panose="020B0503020203020204" pitchFamily="34" charset="-78"/>
              </a:rPr>
              <a:t> AS’es</a:t>
            </a:r>
          </a:p>
          <a:p>
            <a:pPr marL="307181" indent="-214313">
              <a:buFont typeface="Wingdings" pitchFamily="2" charset="2"/>
              <a:buChar char="§"/>
              <a:defRPr/>
            </a:pPr>
            <a:r>
              <a:rPr lang="en-US" sz="1800" kern="0" dirty="0">
                <a:latin typeface="Avenir Book" panose="020B0503020203020204" pitchFamily="34" charset="-78"/>
                <a:cs typeface="Avenir Book" panose="020B0503020203020204" pitchFamily="34" charset="-78"/>
              </a:rPr>
              <a:t>Gateways perform inter-domain routing (as well as intra-domain routing</a:t>
            </a:r>
            <a:r>
              <a:rPr lang="en-US" sz="1800" kern="0" dirty="0" smtClean="0">
                <a:latin typeface="Avenir Book" panose="020B0503020203020204" pitchFamily="34" charset="-78"/>
                <a:cs typeface="Avenir Book" panose="020B0503020203020204" pitchFamily="34" charset="-78"/>
              </a:rPr>
              <a:t>)</a:t>
            </a:r>
          </a:p>
          <a:p>
            <a:pPr marL="307181" indent="-214313">
              <a:buFont typeface="Wingdings" pitchFamily="2" charset="2"/>
              <a:buChar char="§"/>
              <a:defRPr/>
            </a:pPr>
            <a:r>
              <a:rPr lang="en-US" sz="1800" kern="0" dirty="0">
                <a:latin typeface="Avenir Book" panose="020B0503020203020204" pitchFamily="34" charset="-78"/>
                <a:cs typeface="Avenir Book" panose="020B0503020203020204" pitchFamily="34" charset="-78"/>
              </a:rPr>
              <a:t>Also called </a:t>
            </a:r>
            <a:r>
              <a:rPr lang="en-US" sz="1800" kern="0" dirty="0" smtClean="0">
                <a:solidFill>
                  <a:srgbClr val="C00000"/>
                </a:solidFill>
                <a:latin typeface="Avenir Book" panose="020B0503020203020204" pitchFamily="34" charset="-78"/>
                <a:cs typeface="Avenir Book" panose="020B0503020203020204" pitchFamily="34" charset="-78"/>
              </a:rPr>
              <a:t>Exterior </a:t>
            </a:r>
            <a:r>
              <a:rPr lang="en-US" sz="1800" kern="0" dirty="0">
                <a:solidFill>
                  <a:srgbClr val="C00000"/>
                </a:solidFill>
                <a:latin typeface="Avenir Book" panose="020B0503020203020204" pitchFamily="34" charset="-78"/>
                <a:cs typeface="Avenir Book" panose="020B0503020203020204" pitchFamily="34" charset="-78"/>
              </a:rPr>
              <a:t>Gateway Protocol</a:t>
            </a:r>
          </a:p>
          <a:p>
            <a:pPr marL="92868" indent="0">
              <a:buNone/>
              <a:defRPr/>
            </a:pPr>
            <a:endParaRPr lang="en-US" sz="1800" kern="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54750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A1129F-3DCF-3A44-9CC7-AFE5C958C642}"/>
              </a:ext>
            </a:extLst>
          </p:cNvPr>
          <p:cNvSpPr>
            <a:spLocks noGrp="1"/>
          </p:cNvSpPr>
          <p:nvPr>
            <p:ph type="title"/>
          </p:nvPr>
        </p:nvSpPr>
        <p:spPr>
          <a:xfrm>
            <a:off x="2216561" y="132771"/>
            <a:ext cx="7886700" cy="1099164"/>
          </a:xfrm>
        </p:spPr>
        <p:txBody>
          <a:bodyPr>
            <a:normAutofit/>
          </a:bodyPr>
          <a:lstStyle/>
          <a:p>
            <a:r>
              <a:rPr lang="en-US" b="0" kern="0" dirty="0">
                <a:ea typeface="ＭＳ Ｐゴシック" charset="0"/>
              </a:rPr>
              <a:t>Interconnected ASes</a:t>
            </a:r>
            <a:endParaRPr lang="en-US" sz="3600" dirty="0"/>
          </a:p>
        </p:txBody>
      </p:sp>
      <p:sp>
        <p:nvSpPr>
          <p:cNvPr id="133" name="Freeform 3">
            <a:extLst>
              <a:ext uri="{FF2B5EF4-FFF2-40B4-BE49-F238E27FC236}">
                <a16:creationId xmlns:a16="http://schemas.microsoft.com/office/drawing/2014/main" id="{E9C365D2-5973-C342-80CF-5D128AC2921C}"/>
              </a:ext>
            </a:extLst>
          </p:cNvPr>
          <p:cNvSpPr>
            <a:spLocks/>
          </p:cNvSpPr>
          <p:nvPr/>
        </p:nvSpPr>
        <p:spPr bwMode="auto">
          <a:xfrm>
            <a:off x="9755995" y="3035575"/>
            <a:ext cx="1763996" cy="1133631"/>
          </a:xfrm>
          <a:custGeom>
            <a:avLst/>
            <a:gdLst>
              <a:gd name="T0" fmla="*/ 1063 w 1162"/>
              <a:gd name="T1" fmla="*/ 49351 h 543"/>
              <a:gd name="T2" fmla="*/ 6960 w 1162"/>
              <a:gd name="T3" fmla="*/ 4162 h 543"/>
              <a:gd name="T4" fmla="*/ 17785 w 1162"/>
              <a:gd name="T5" fmla="*/ 23973 h 543"/>
              <a:gd name="T6" fmla="*/ 21649 w 1162"/>
              <a:gd name="T7" fmla="*/ 72662 h 543"/>
              <a:gd name="T8" fmla="*/ 19828 w 1162"/>
              <a:gd name="T9" fmla="*/ 137161 h 543"/>
              <a:gd name="T10" fmla="*/ 11083 w 1162"/>
              <a:gd name="T11" fmla="*/ 164591 h 543"/>
              <a:gd name="T12" fmla="*/ 1657 w 1162"/>
              <a:gd name="T13" fmla="*/ 133650 h 543"/>
              <a:gd name="T14" fmla="*/ 1063 w 1162"/>
              <a:gd name="T15" fmla="*/ 49351 h 543"/>
              <a:gd name="T16" fmla="*/ 0 60000 65536"/>
              <a:gd name="T17" fmla="*/ 0 60000 65536"/>
              <a:gd name="T18" fmla="*/ 0 60000 65536"/>
              <a:gd name="T19" fmla="*/ 0 60000 65536"/>
              <a:gd name="T20" fmla="*/ 0 60000 65536"/>
              <a:gd name="T21" fmla="*/ 0 60000 65536"/>
              <a:gd name="T22" fmla="*/ 0 60000 65536"/>
              <a:gd name="T23" fmla="*/ 0 60000 65536"/>
              <a:gd name="T24" fmla="*/ 0 w 1162"/>
              <a:gd name="T25" fmla="*/ 0 h 543"/>
              <a:gd name="T26" fmla="*/ 1162 w 1162"/>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9CE0F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4" name="Freeform 4">
            <a:extLst>
              <a:ext uri="{FF2B5EF4-FFF2-40B4-BE49-F238E27FC236}">
                <a16:creationId xmlns:a16="http://schemas.microsoft.com/office/drawing/2014/main" id="{4090092D-F797-484C-B1D2-AD83E59BF3EE}"/>
              </a:ext>
            </a:extLst>
          </p:cNvPr>
          <p:cNvSpPr>
            <a:spLocks/>
          </p:cNvSpPr>
          <p:nvPr/>
        </p:nvSpPr>
        <p:spPr bwMode="auto">
          <a:xfrm>
            <a:off x="6886078" y="2845346"/>
            <a:ext cx="1374188" cy="1123677"/>
          </a:xfrm>
          <a:custGeom>
            <a:avLst/>
            <a:gdLst>
              <a:gd name="T0" fmla="*/ 134 w 1198"/>
              <a:gd name="T1" fmla="*/ 270558 h 451"/>
              <a:gd name="T2" fmla="*/ 273 w 1198"/>
              <a:gd name="T3" fmla="*/ 132828 h 451"/>
              <a:gd name="T4" fmla="*/ 679 w 1198"/>
              <a:gd name="T5" fmla="*/ 73044 h 451"/>
              <a:gd name="T6" fmla="*/ 1501 w 1198"/>
              <a:gd name="T7" fmla="*/ 37135 h 451"/>
              <a:gd name="T8" fmla="*/ 1796 w 1198"/>
              <a:gd name="T9" fmla="*/ 294460 h 451"/>
              <a:gd name="T10" fmla="*/ 1350 w 1198"/>
              <a:gd name="T11" fmla="*/ 616944 h 451"/>
              <a:gd name="T12" fmla="*/ 466 w 1198"/>
              <a:gd name="T13" fmla="*/ 634874 h 451"/>
              <a:gd name="T14" fmla="*/ 54 w 1198"/>
              <a:gd name="T15" fmla="*/ 503524 h 451"/>
              <a:gd name="T16" fmla="*/ 134 w 1198"/>
              <a:gd name="T17" fmla="*/ 270558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8"/>
              <a:gd name="T28" fmla="*/ 0 h 451"/>
              <a:gd name="T29" fmla="*/ 1198 w 1198"/>
              <a:gd name="T30" fmla="*/ 451 h 4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9CE0F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5" name="Freeform 5">
            <a:extLst>
              <a:ext uri="{FF2B5EF4-FFF2-40B4-BE49-F238E27FC236}">
                <a16:creationId xmlns:a16="http://schemas.microsoft.com/office/drawing/2014/main" id="{D3A2AF50-CEA9-924C-8C29-0549AF5748DF}"/>
              </a:ext>
            </a:extLst>
          </p:cNvPr>
          <p:cNvSpPr>
            <a:spLocks/>
          </p:cNvSpPr>
          <p:nvPr/>
        </p:nvSpPr>
        <p:spPr bwMode="auto">
          <a:xfrm>
            <a:off x="7773004" y="3656030"/>
            <a:ext cx="2197604" cy="875938"/>
          </a:xfrm>
          <a:custGeom>
            <a:avLst/>
            <a:gdLst>
              <a:gd name="T0" fmla="*/ 1319 w 1583"/>
              <a:gd name="T1" fmla="*/ 862 h 682"/>
              <a:gd name="T2" fmla="*/ 3445 w 1583"/>
              <a:gd name="T3" fmla="*/ 285 h 682"/>
              <a:gd name="T4" fmla="*/ 6645 w 1583"/>
              <a:gd name="T5" fmla="*/ 77 h 682"/>
              <a:gd name="T6" fmla="*/ 9794 w 1583"/>
              <a:gd name="T7" fmla="*/ 744 h 682"/>
              <a:gd name="T8" fmla="*/ 13238 w 1583"/>
              <a:gd name="T9" fmla="*/ 1642 h 682"/>
              <a:gd name="T10" fmla="*/ 10773 w 1583"/>
              <a:gd name="T11" fmla="*/ 2476 h 682"/>
              <a:gd name="T12" fmla="*/ 5844 w 1583"/>
              <a:gd name="T13" fmla="*/ 2523 h 682"/>
              <a:gd name="T14" fmla="*/ 751 w 1583"/>
              <a:gd name="T15" fmla="*/ 2291 h 682"/>
              <a:gd name="T16" fmla="*/ 1319 w 1583"/>
              <a:gd name="T17" fmla="*/ 862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3"/>
              <a:gd name="T28" fmla="*/ 0 h 682"/>
              <a:gd name="T29" fmla="*/ 1583 w 1583"/>
              <a:gd name="T30" fmla="*/ 682 h 6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9CE0F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6" name="Oval 6">
            <a:extLst>
              <a:ext uri="{FF2B5EF4-FFF2-40B4-BE49-F238E27FC236}">
                <a16:creationId xmlns:a16="http://schemas.microsoft.com/office/drawing/2014/main" id="{D886B232-293A-5347-8A9F-D005603A3D64}"/>
              </a:ext>
            </a:extLst>
          </p:cNvPr>
          <p:cNvSpPr>
            <a:spLocks noChangeArrowheads="1"/>
          </p:cNvSpPr>
          <p:nvPr/>
        </p:nvSpPr>
        <p:spPr bwMode="auto">
          <a:xfrm>
            <a:off x="7171867" y="3654924"/>
            <a:ext cx="342725" cy="8958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7" name="Line 7">
            <a:extLst>
              <a:ext uri="{FF2B5EF4-FFF2-40B4-BE49-F238E27FC236}">
                <a16:creationId xmlns:a16="http://schemas.microsoft.com/office/drawing/2014/main" id="{48D605CF-ABE3-1B4F-A232-D527090F964F}"/>
              </a:ext>
            </a:extLst>
          </p:cNvPr>
          <p:cNvSpPr>
            <a:spLocks noChangeShapeType="1"/>
          </p:cNvSpPr>
          <p:nvPr/>
        </p:nvSpPr>
        <p:spPr bwMode="auto">
          <a:xfrm>
            <a:off x="7171866" y="3647183"/>
            <a:ext cx="0" cy="5751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8" name="Line 8">
            <a:extLst>
              <a:ext uri="{FF2B5EF4-FFF2-40B4-BE49-F238E27FC236}">
                <a16:creationId xmlns:a16="http://schemas.microsoft.com/office/drawing/2014/main" id="{6E612E8D-CA6C-F94A-8F5F-7BEED5AE7E82}"/>
              </a:ext>
            </a:extLst>
          </p:cNvPr>
          <p:cNvSpPr>
            <a:spLocks noChangeShapeType="1"/>
          </p:cNvSpPr>
          <p:nvPr/>
        </p:nvSpPr>
        <p:spPr bwMode="auto">
          <a:xfrm>
            <a:off x="7514591" y="3647183"/>
            <a:ext cx="0" cy="5751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9" name="Rectangle 9">
            <a:extLst>
              <a:ext uri="{FF2B5EF4-FFF2-40B4-BE49-F238E27FC236}">
                <a16:creationId xmlns:a16="http://schemas.microsoft.com/office/drawing/2014/main" id="{0E2B504C-B9E0-FC47-9368-53C623397F64}"/>
              </a:ext>
            </a:extLst>
          </p:cNvPr>
          <p:cNvSpPr>
            <a:spLocks noChangeArrowheads="1"/>
          </p:cNvSpPr>
          <p:nvPr/>
        </p:nvSpPr>
        <p:spPr bwMode="auto">
          <a:xfrm>
            <a:off x="7171867" y="3647184"/>
            <a:ext cx="339441" cy="56405"/>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0" name="Oval 10">
            <a:extLst>
              <a:ext uri="{FF2B5EF4-FFF2-40B4-BE49-F238E27FC236}">
                <a16:creationId xmlns:a16="http://schemas.microsoft.com/office/drawing/2014/main" id="{9EFBE396-B625-0344-8E23-5BBAD57A09A7}"/>
              </a:ext>
            </a:extLst>
          </p:cNvPr>
          <p:cNvSpPr>
            <a:spLocks noChangeArrowheads="1"/>
          </p:cNvSpPr>
          <p:nvPr/>
        </p:nvSpPr>
        <p:spPr bwMode="auto">
          <a:xfrm>
            <a:off x="7168582" y="3581930"/>
            <a:ext cx="342725" cy="105068"/>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1" name="Rectangle 11">
            <a:extLst>
              <a:ext uri="{FF2B5EF4-FFF2-40B4-BE49-F238E27FC236}">
                <a16:creationId xmlns:a16="http://schemas.microsoft.com/office/drawing/2014/main" id="{F0DBD69C-A5DB-DC4A-AE43-093463BEFD9F}"/>
              </a:ext>
            </a:extLst>
          </p:cNvPr>
          <p:cNvSpPr>
            <a:spLocks noChangeArrowheads="1"/>
          </p:cNvSpPr>
          <p:nvPr/>
        </p:nvSpPr>
        <p:spPr bwMode="auto">
          <a:xfrm>
            <a:off x="7263843" y="3596307"/>
            <a:ext cx="154391" cy="13714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2" name="Text Box 12">
            <a:extLst>
              <a:ext uri="{FF2B5EF4-FFF2-40B4-BE49-F238E27FC236}">
                <a16:creationId xmlns:a16="http://schemas.microsoft.com/office/drawing/2014/main" id="{9C707F26-D218-B941-ACA7-2537E8CEE743}"/>
              </a:ext>
            </a:extLst>
          </p:cNvPr>
          <p:cNvSpPr txBox="1">
            <a:spLocks noChangeArrowheads="1"/>
          </p:cNvSpPr>
          <p:nvPr/>
        </p:nvSpPr>
        <p:spPr bwMode="auto">
          <a:xfrm>
            <a:off x="7140328" y="3524419"/>
            <a:ext cx="409086"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3b</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143" name="Oval 13">
            <a:extLst>
              <a:ext uri="{FF2B5EF4-FFF2-40B4-BE49-F238E27FC236}">
                <a16:creationId xmlns:a16="http://schemas.microsoft.com/office/drawing/2014/main" id="{F5CAF371-FE17-244E-B591-ECED8083E85E}"/>
              </a:ext>
            </a:extLst>
          </p:cNvPr>
          <p:cNvSpPr>
            <a:spLocks noChangeArrowheads="1"/>
          </p:cNvSpPr>
          <p:nvPr/>
        </p:nvSpPr>
        <p:spPr bwMode="auto">
          <a:xfrm>
            <a:off x="8505540" y="4325149"/>
            <a:ext cx="342725" cy="8958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4" name="Line 14">
            <a:extLst>
              <a:ext uri="{FF2B5EF4-FFF2-40B4-BE49-F238E27FC236}">
                <a16:creationId xmlns:a16="http://schemas.microsoft.com/office/drawing/2014/main" id="{21854A4C-DB2D-E340-B5A9-97C52C8C104F}"/>
              </a:ext>
            </a:extLst>
          </p:cNvPr>
          <p:cNvSpPr>
            <a:spLocks noChangeShapeType="1"/>
          </p:cNvSpPr>
          <p:nvPr/>
        </p:nvSpPr>
        <p:spPr bwMode="auto">
          <a:xfrm>
            <a:off x="8505539" y="4317408"/>
            <a:ext cx="0" cy="5751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5" name="Line 15">
            <a:extLst>
              <a:ext uri="{FF2B5EF4-FFF2-40B4-BE49-F238E27FC236}">
                <a16:creationId xmlns:a16="http://schemas.microsoft.com/office/drawing/2014/main" id="{E1CB0695-60DD-C243-A589-4B84D9A97D8C}"/>
              </a:ext>
            </a:extLst>
          </p:cNvPr>
          <p:cNvSpPr>
            <a:spLocks noChangeShapeType="1"/>
          </p:cNvSpPr>
          <p:nvPr/>
        </p:nvSpPr>
        <p:spPr bwMode="auto">
          <a:xfrm>
            <a:off x="8848264" y="4317408"/>
            <a:ext cx="0" cy="5751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6" name="Rectangle 16">
            <a:extLst>
              <a:ext uri="{FF2B5EF4-FFF2-40B4-BE49-F238E27FC236}">
                <a16:creationId xmlns:a16="http://schemas.microsoft.com/office/drawing/2014/main" id="{5BD440AE-D73F-7F45-9AA6-838A5A161111}"/>
              </a:ext>
            </a:extLst>
          </p:cNvPr>
          <p:cNvSpPr>
            <a:spLocks noChangeArrowheads="1"/>
          </p:cNvSpPr>
          <p:nvPr/>
        </p:nvSpPr>
        <p:spPr bwMode="auto">
          <a:xfrm>
            <a:off x="8505540" y="4317408"/>
            <a:ext cx="339441" cy="56405"/>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7" name="Oval 17">
            <a:extLst>
              <a:ext uri="{FF2B5EF4-FFF2-40B4-BE49-F238E27FC236}">
                <a16:creationId xmlns:a16="http://schemas.microsoft.com/office/drawing/2014/main" id="{E5795699-8636-AB42-9278-8D9E1A42842D}"/>
              </a:ext>
            </a:extLst>
          </p:cNvPr>
          <p:cNvSpPr>
            <a:spLocks noChangeArrowheads="1"/>
          </p:cNvSpPr>
          <p:nvPr/>
        </p:nvSpPr>
        <p:spPr bwMode="auto">
          <a:xfrm>
            <a:off x="8502255" y="4252154"/>
            <a:ext cx="342725" cy="105068"/>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48" name="Group 18">
            <a:extLst>
              <a:ext uri="{FF2B5EF4-FFF2-40B4-BE49-F238E27FC236}">
                <a16:creationId xmlns:a16="http://schemas.microsoft.com/office/drawing/2014/main" id="{6B8409BD-7477-6747-91EB-78CFC8F8BA47}"/>
              </a:ext>
            </a:extLst>
          </p:cNvPr>
          <p:cNvGrpSpPr>
            <a:grpSpLocks/>
          </p:cNvGrpSpPr>
          <p:nvPr/>
        </p:nvGrpSpPr>
        <p:grpSpPr bwMode="auto">
          <a:xfrm>
            <a:off x="8476153" y="4188013"/>
            <a:ext cx="409159" cy="322947"/>
            <a:chOff x="2871" y="2425"/>
            <a:chExt cx="376" cy="292"/>
          </a:xfrm>
        </p:grpSpPr>
        <p:sp>
          <p:nvSpPr>
            <p:cNvPr id="251" name="Rectangle 19">
              <a:extLst>
                <a:ext uri="{FF2B5EF4-FFF2-40B4-BE49-F238E27FC236}">
                  <a16:creationId xmlns:a16="http://schemas.microsoft.com/office/drawing/2014/main" id="{7D7609E8-756E-1B41-AE93-5463D8AF72AE}"/>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2" name="Text Box 20">
              <a:extLst>
                <a:ext uri="{FF2B5EF4-FFF2-40B4-BE49-F238E27FC236}">
                  <a16:creationId xmlns:a16="http://schemas.microsoft.com/office/drawing/2014/main" id="{7B4233D3-81BD-B448-80FE-0C01096615A5}"/>
                </a:ext>
              </a:extLst>
            </p:cNvPr>
            <p:cNvSpPr txBox="1">
              <a:spLocks noChangeArrowheads="1"/>
            </p:cNvSpPr>
            <p:nvPr/>
          </p:nvSpPr>
          <p:spPr bwMode="auto">
            <a:xfrm>
              <a:off x="2871" y="2425"/>
              <a:ext cx="376"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1d</a:t>
              </a:r>
            </a:p>
          </p:txBody>
        </p:sp>
      </p:grpSp>
      <p:sp>
        <p:nvSpPr>
          <p:cNvPr id="149" name="Oval 21">
            <a:extLst>
              <a:ext uri="{FF2B5EF4-FFF2-40B4-BE49-F238E27FC236}">
                <a16:creationId xmlns:a16="http://schemas.microsoft.com/office/drawing/2014/main" id="{7AA5B5C8-99AF-D744-91DD-4758CEDCAEAA}"/>
              </a:ext>
            </a:extLst>
          </p:cNvPr>
          <p:cNvSpPr>
            <a:spLocks noChangeArrowheads="1"/>
          </p:cNvSpPr>
          <p:nvPr/>
        </p:nvSpPr>
        <p:spPr bwMode="auto">
          <a:xfrm>
            <a:off x="7786145" y="3508934"/>
            <a:ext cx="342725" cy="91796"/>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0" name="Line 22">
            <a:extLst>
              <a:ext uri="{FF2B5EF4-FFF2-40B4-BE49-F238E27FC236}">
                <a16:creationId xmlns:a16="http://schemas.microsoft.com/office/drawing/2014/main" id="{3F1A6000-25C3-6A47-897A-6B2052E82150}"/>
              </a:ext>
            </a:extLst>
          </p:cNvPr>
          <p:cNvSpPr>
            <a:spLocks noChangeShapeType="1"/>
          </p:cNvSpPr>
          <p:nvPr/>
        </p:nvSpPr>
        <p:spPr bwMode="auto">
          <a:xfrm>
            <a:off x="7786143" y="3501193"/>
            <a:ext cx="0" cy="55299"/>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1" name="Line 23">
            <a:extLst>
              <a:ext uri="{FF2B5EF4-FFF2-40B4-BE49-F238E27FC236}">
                <a16:creationId xmlns:a16="http://schemas.microsoft.com/office/drawing/2014/main" id="{2C6C2593-75EB-9041-B98E-049BD334D460}"/>
              </a:ext>
            </a:extLst>
          </p:cNvPr>
          <p:cNvSpPr>
            <a:spLocks noChangeShapeType="1"/>
          </p:cNvSpPr>
          <p:nvPr/>
        </p:nvSpPr>
        <p:spPr bwMode="auto">
          <a:xfrm>
            <a:off x="8128869" y="3501193"/>
            <a:ext cx="0" cy="55299"/>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2" name="Rectangle 24">
            <a:extLst>
              <a:ext uri="{FF2B5EF4-FFF2-40B4-BE49-F238E27FC236}">
                <a16:creationId xmlns:a16="http://schemas.microsoft.com/office/drawing/2014/main" id="{503F2144-C006-BA4A-A54C-154D6C9ABA2E}"/>
              </a:ext>
            </a:extLst>
          </p:cNvPr>
          <p:cNvSpPr>
            <a:spLocks noChangeArrowheads="1"/>
          </p:cNvSpPr>
          <p:nvPr/>
        </p:nvSpPr>
        <p:spPr bwMode="auto">
          <a:xfrm>
            <a:off x="7786144" y="3501193"/>
            <a:ext cx="339441" cy="51981"/>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3" name="Oval 25">
            <a:extLst>
              <a:ext uri="{FF2B5EF4-FFF2-40B4-BE49-F238E27FC236}">
                <a16:creationId xmlns:a16="http://schemas.microsoft.com/office/drawing/2014/main" id="{D492E009-7760-4343-874C-AD3B41835873}"/>
              </a:ext>
            </a:extLst>
          </p:cNvPr>
          <p:cNvSpPr>
            <a:spLocks noChangeArrowheads="1"/>
          </p:cNvSpPr>
          <p:nvPr/>
        </p:nvSpPr>
        <p:spPr bwMode="auto">
          <a:xfrm>
            <a:off x="7782860" y="3435940"/>
            <a:ext cx="342725" cy="105068"/>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4" name="Rectangle 26">
            <a:extLst>
              <a:ext uri="{FF2B5EF4-FFF2-40B4-BE49-F238E27FC236}">
                <a16:creationId xmlns:a16="http://schemas.microsoft.com/office/drawing/2014/main" id="{F8BDB031-7C07-264D-B086-6DC72DC78BDE}"/>
              </a:ext>
            </a:extLst>
          </p:cNvPr>
          <p:cNvSpPr>
            <a:spLocks noChangeArrowheads="1"/>
          </p:cNvSpPr>
          <p:nvPr/>
        </p:nvSpPr>
        <p:spPr bwMode="auto">
          <a:xfrm>
            <a:off x="7878121" y="3450317"/>
            <a:ext cx="155486" cy="121658"/>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5" name="Text Box 27">
            <a:extLst>
              <a:ext uri="{FF2B5EF4-FFF2-40B4-BE49-F238E27FC236}">
                <a16:creationId xmlns:a16="http://schemas.microsoft.com/office/drawing/2014/main" id="{B087AFAB-7C65-874C-8F8F-3012C906099F}"/>
              </a:ext>
            </a:extLst>
          </p:cNvPr>
          <p:cNvSpPr txBox="1">
            <a:spLocks noChangeArrowheads="1"/>
          </p:cNvSpPr>
          <p:nvPr/>
        </p:nvSpPr>
        <p:spPr bwMode="auto">
          <a:xfrm>
            <a:off x="7760510" y="3377324"/>
            <a:ext cx="399468"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3a</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156" name="Oval 28">
            <a:extLst>
              <a:ext uri="{FF2B5EF4-FFF2-40B4-BE49-F238E27FC236}">
                <a16:creationId xmlns:a16="http://schemas.microsoft.com/office/drawing/2014/main" id="{87CEC350-ADF1-E24F-A235-1A9B645EFA00}"/>
              </a:ext>
            </a:extLst>
          </p:cNvPr>
          <p:cNvSpPr>
            <a:spLocks noChangeArrowheads="1"/>
          </p:cNvSpPr>
          <p:nvPr/>
        </p:nvSpPr>
        <p:spPr bwMode="auto">
          <a:xfrm>
            <a:off x="8466121" y="3887181"/>
            <a:ext cx="342725" cy="8958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7" name="Line 29">
            <a:extLst>
              <a:ext uri="{FF2B5EF4-FFF2-40B4-BE49-F238E27FC236}">
                <a16:creationId xmlns:a16="http://schemas.microsoft.com/office/drawing/2014/main" id="{5782FBF4-093E-9947-AAA6-533CA371CD3F}"/>
              </a:ext>
            </a:extLst>
          </p:cNvPr>
          <p:cNvSpPr>
            <a:spLocks noChangeShapeType="1"/>
          </p:cNvSpPr>
          <p:nvPr/>
        </p:nvSpPr>
        <p:spPr bwMode="auto">
          <a:xfrm>
            <a:off x="8466120" y="3880545"/>
            <a:ext cx="0" cy="5640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8" name="Line 30">
            <a:extLst>
              <a:ext uri="{FF2B5EF4-FFF2-40B4-BE49-F238E27FC236}">
                <a16:creationId xmlns:a16="http://schemas.microsoft.com/office/drawing/2014/main" id="{FA0971A2-9137-1943-A6F3-BD3716BCCBB6}"/>
              </a:ext>
            </a:extLst>
          </p:cNvPr>
          <p:cNvSpPr>
            <a:spLocks noChangeShapeType="1"/>
          </p:cNvSpPr>
          <p:nvPr/>
        </p:nvSpPr>
        <p:spPr bwMode="auto">
          <a:xfrm>
            <a:off x="8808845" y="3880545"/>
            <a:ext cx="0" cy="5640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9" name="Rectangle 31">
            <a:extLst>
              <a:ext uri="{FF2B5EF4-FFF2-40B4-BE49-F238E27FC236}">
                <a16:creationId xmlns:a16="http://schemas.microsoft.com/office/drawing/2014/main" id="{FBE8FDDA-4B2E-BE4C-95BF-585222778ECA}"/>
              </a:ext>
            </a:extLst>
          </p:cNvPr>
          <p:cNvSpPr>
            <a:spLocks noChangeArrowheads="1"/>
          </p:cNvSpPr>
          <p:nvPr/>
        </p:nvSpPr>
        <p:spPr bwMode="auto">
          <a:xfrm>
            <a:off x="8466121" y="3880545"/>
            <a:ext cx="339441" cy="53087"/>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0" name="Oval 32">
            <a:extLst>
              <a:ext uri="{FF2B5EF4-FFF2-40B4-BE49-F238E27FC236}">
                <a16:creationId xmlns:a16="http://schemas.microsoft.com/office/drawing/2014/main" id="{6DE39B5B-BD23-3044-9274-CFE1A3DFE64E}"/>
              </a:ext>
            </a:extLst>
          </p:cNvPr>
          <p:cNvSpPr>
            <a:spLocks noChangeArrowheads="1"/>
          </p:cNvSpPr>
          <p:nvPr/>
        </p:nvSpPr>
        <p:spPr bwMode="auto">
          <a:xfrm>
            <a:off x="8462836" y="3814186"/>
            <a:ext cx="342725" cy="105068"/>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61" name="Group 33">
            <a:extLst>
              <a:ext uri="{FF2B5EF4-FFF2-40B4-BE49-F238E27FC236}">
                <a16:creationId xmlns:a16="http://schemas.microsoft.com/office/drawing/2014/main" id="{D6CD68FD-658B-EA4A-AFA2-F4EE9AE43DCA}"/>
              </a:ext>
            </a:extLst>
          </p:cNvPr>
          <p:cNvGrpSpPr>
            <a:grpSpLocks/>
          </p:cNvGrpSpPr>
          <p:nvPr/>
        </p:nvGrpSpPr>
        <p:grpSpPr bwMode="auto">
          <a:xfrm>
            <a:off x="8444899" y="3750039"/>
            <a:ext cx="388388" cy="322947"/>
            <a:chOff x="2877" y="2425"/>
            <a:chExt cx="365" cy="292"/>
          </a:xfrm>
        </p:grpSpPr>
        <p:sp>
          <p:nvSpPr>
            <p:cNvPr id="249" name="Rectangle 34">
              <a:extLst>
                <a:ext uri="{FF2B5EF4-FFF2-40B4-BE49-F238E27FC236}">
                  <a16:creationId xmlns:a16="http://schemas.microsoft.com/office/drawing/2014/main" id="{C85F8938-221C-6441-94A5-77506E21CEF5}"/>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0" name="Text Box 35">
              <a:extLst>
                <a:ext uri="{FF2B5EF4-FFF2-40B4-BE49-F238E27FC236}">
                  <a16:creationId xmlns:a16="http://schemas.microsoft.com/office/drawing/2014/main" id="{430475AC-A5D0-EF4C-9180-A3E96828AD84}"/>
                </a:ext>
              </a:extLst>
            </p:cNvPr>
            <p:cNvSpPr txBox="1">
              <a:spLocks noChangeArrowheads="1"/>
            </p:cNvSpPr>
            <p:nvPr/>
          </p:nvSpPr>
          <p:spPr bwMode="auto">
            <a:xfrm>
              <a:off x="2877" y="2425"/>
              <a:ext cx="365"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1c</a:t>
              </a:r>
            </a:p>
          </p:txBody>
        </p:sp>
      </p:grpSp>
      <p:sp>
        <p:nvSpPr>
          <p:cNvPr id="162" name="Line 36">
            <a:extLst>
              <a:ext uri="{FF2B5EF4-FFF2-40B4-BE49-F238E27FC236}">
                <a16:creationId xmlns:a16="http://schemas.microsoft.com/office/drawing/2014/main" id="{AF16B8FF-7450-3B46-865A-EC0F92A90E8F}"/>
              </a:ext>
            </a:extLst>
          </p:cNvPr>
          <p:cNvSpPr>
            <a:spLocks noChangeShapeType="1"/>
          </p:cNvSpPr>
          <p:nvPr/>
        </p:nvSpPr>
        <p:spPr bwMode="auto">
          <a:xfrm>
            <a:off x="10431592" y="3688650"/>
            <a:ext cx="337251" cy="10838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3" name="Line 37">
            <a:extLst>
              <a:ext uri="{FF2B5EF4-FFF2-40B4-BE49-F238E27FC236}">
                <a16:creationId xmlns:a16="http://schemas.microsoft.com/office/drawing/2014/main" id="{B705DAC1-A436-FC47-B3A5-64086AE0207E}"/>
              </a:ext>
            </a:extLst>
          </p:cNvPr>
          <p:cNvSpPr>
            <a:spLocks noChangeShapeType="1"/>
          </p:cNvSpPr>
          <p:nvPr/>
        </p:nvSpPr>
        <p:spPr bwMode="auto">
          <a:xfrm>
            <a:off x="10786361" y="3595200"/>
            <a:ext cx="99642" cy="128294"/>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4" name="Line 38">
            <a:extLst>
              <a:ext uri="{FF2B5EF4-FFF2-40B4-BE49-F238E27FC236}">
                <a16:creationId xmlns:a16="http://schemas.microsoft.com/office/drawing/2014/main" id="{B646BCF5-2213-9142-8477-66C7DFEE38E7}"/>
              </a:ext>
            </a:extLst>
          </p:cNvPr>
          <p:cNvSpPr>
            <a:spLocks noChangeShapeType="1"/>
          </p:cNvSpPr>
          <p:nvPr/>
        </p:nvSpPr>
        <p:spPr bwMode="auto">
          <a:xfrm flipV="1">
            <a:off x="10357133" y="3546539"/>
            <a:ext cx="124826" cy="84055"/>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5" name="Freeform 39">
            <a:extLst>
              <a:ext uri="{FF2B5EF4-FFF2-40B4-BE49-F238E27FC236}">
                <a16:creationId xmlns:a16="http://schemas.microsoft.com/office/drawing/2014/main" id="{1A359E4A-1EBE-234F-9DE9-E4FB43E18A2D}"/>
              </a:ext>
            </a:extLst>
          </p:cNvPr>
          <p:cNvSpPr>
            <a:spLocks/>
          </p:cNvSpPr>
          <p:nvPr/>
        </p:nvSpPr>
        <p:spPr bwMode="auto">
          <a:xfrm>
            <a:off x="8846074" y="4247731"/>
            <a:ext cx="289072" cy="90691"/>
          </a:xfrm>
          <a:custGeom>
            <a:avLst/>
            <a:gdLst>
              <a:gd name="T0" fmla="*/ 0 w 264"/>
              <a:gd name="T1" fmla="*/ 82 h 82"/>
              <a:gd name="T2" fmla="*/ 264 w 264"/>
              <a:gd name="T3" fmla="*/ 0 h 82"/>
              <a:gd name="T4" fmla="*/ 0 60000 65536"/>
              <a:gd name="T5" fmla="*/ 0 60000 65536"/>
              <a:gd name="T6" fmla="*/ 0 w 264"/>
              <a:gd name="T7" fmla="*/ 0 h 82"/>
              <a:gd name="T8" fmla="*/ 264 w 264"/>
              <a:gd name="T9" fmla="*/ 82 h 82"/>
            </a:gdLst>
            <a:ahLst/>
            <a:cxnLst>
              <a:cxn ang="T4">
                <a:pos x="T0" y="T1"/>
              </a:cxn>
              <a:cxn ang="T5">
                <a:pos x="T2" y="T3"/>
              </a:cxn>
            </a:cxnLst>
            <a:rect l="T6" t="T7" r="T8" b="T9"/>
            <a:pathLst>
              <a:path w="264" h="82">
                <a:moveTo>
                  <a:pt x="0" y="82"/>
                </a:moveTo>
                <a:lnTo>
                  <a:pt x="264" y="0"/>
                </a:lnTo>
              </a:path>
            </a:pathLst>
          </a:custGeom>
          <a:noFill/>
          <a:ln w="28575" cap="flat"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6" name="Freeform 40">
            <a:extLst>
              <a:ext uri="{FF2B5EF4-FFF2-40B4-BE49-F238E27FC236}">
                <a16:creationId xmlns:a16="http://schemas.microsoft.com/office/drawing/2014/main" id="{097126F1-D995-444D-8642-03F5F5E0DBAA}"/>
              </a:ext>
            </a:extLst>
          </p:cNvPr>
          <p:cNvSpPr>
            <a:spLocks/>
          </p:cNvSpPr>
          <p:nvPr/>
        </p:nvSpPr>
        <p:spPr bwMode="auto">
          <a:xfrm>
            <a:off x="8342388" y="4207914"/>
            <a:ext cx="166436" cy="130506"/>
          </a:xfrm>
          <a:custGeom>
            <a:avLst/>
            <a:gdLst>
              <a:gd name="T0" fmla="*/ 0 w 152"/>
              <a:gd name="T1" fmla="*/ 0 h 118"/>
              <a:gd name="T2" fmla="*/ 152 w 152"/>
              <a:gd name="T3" fmla="*/ 118 h 118"/>
              <a:gd name="T4" fmla="*/ 0 60000 65536"/>
              <a:gd name="T5" fmla="*/ 0 60000 65536"/>
              <a:gd name="T6" fmla="*/ 0 w 152"/>
              <a:gd name="T7" fmla="*/ 0 h 118"/>
              <a:gd name="T8" fmla="*/ 152 w 152"/>
              <a:gd name="T9" fmla="*/ 118 h 118"/>
            </a:gdLst>
            <a:ahLst/>
            <a:cxnLst>
              <a:cxn ang="T4">
                <a:pos x="T0" y="T1"/>
              </a:cxn>
              <a:cxn ang="T5">
                <a:pos x="T2" y="T3"/>
              </a:cxn>
            </a:cxnLst>
            <a:rect l="T6" t="T7" r="T8" b="T9"/>
            <a:pathLst>
              <a:path w="152" h="118">
                <a:moveTo>
                  <a:pt x="0" y="0"/>
                </a:moveTo>
                <a:lnTo>
                  <a:pt x="152" y="118"/>
                </a:lnTo>
              </a:path>
            </a:pathLst>
          </a:custGeom>
          <a:noFill/>
          <a:ln w="28575" cap="flat"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7" name="Freeform 41">
            <a:extLst>
              <a:ext uri="{FF2B5EF4-FFF2-40B4-BE49-F238E27FC236}">
                <a16:creationId xmlns:a16="http://schemas.microsoft.com/office/drawing/2014/main" id="{8FA74CA7-BEE7-3E46-BAFF-EC2177B4B95C}"/>
              </a:ext>
            </a:extLst>
          </p:cNvPr>
          <p:cNvSpPr>
            <a:spLocks/>
          </p:cNvSpPr>
          <p:nvPr/>
        </p:nvSpPr>
        <p:spPr bwMode="auto">
          <a:xfrm>
            <a:off x="8478166" y="4130497"/>
            <a:ext cx="617563" cy="90691"/>
          </a:xfrm>
          <a:custGeom>
            <a:avLst/>
            <a:gdLst>
              <a:gd name="T0" fmla="*/ 0 w 564"/>
              <a:gd name="T1" fmla="*/ 0 h 82"/>
              <a:gd name="T2" fmla="*/ 564 w 564"/>
              <a:gd name="T3" fmla="*/ 82 h 82"/>
              <a:gd name="T4" fmla="*/ 0 60000 65536"/>
              <a:gd name="T5" fmla="*/ 0 60000 65536"/>
              <a:gd name="T6" fmla="*/ 0 w 564"/>
              <a:gd name="T7" fmla="*/ 0 h 82"/>
              <a:gd name="T8" fmla="*/ 564 w 564"/>
              <a:gd name="T9" fmla="*/ 82 h 82"/>
            </a:gdLst>
            <a:ahLst/>
            <a:cxnLst>
              <a:cxn ang="T4">
                <a:pos x="T0" y="T1"/>
              </a:cxn>
              <a:cxn ang="T5">
                <a:pos x="T2" y="T3"/>
              </a:cxn>
            </a:cxnLst>
            <a:rect l="T6" t="T7" r="T8" b="T9"/>
            <a:pathLst>
              <a:path w="564" h="82">
                <a:moveTo>
                  <a:pt x="0" y="0"/>
                </a:moveTo>
                <a:lnTo>
                  <a:pt x="564" y="82"/>
                </a:lnTo>
              </a:path>
            </a:pathLst>
          </a:custGeom>
          <a:noFill/>
          <a:ln w="28575" cap="flat"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8" name="Freeform 42">
            <a:extLst>
              <a:ext uri="{FF2B5EF4-FFF2-40B4-BE49-F238E27FC236}">
                <a16:creationId xmlns:a16="http://schemas.microsoft.com/office/drawing/2014/main" id="{A5B0DFEC-B8A9-C34F-94A0-A4E2936DD8A8}"/>
              </a:ext>
            </a:extLst>
          </p:cNvPr>
          <p:cNvSpPr>
            <a:spLocks/>
          </p:cNvSpPr>
          <p:nvPr/>
        </p:nvSpPr>
        <p:spPr bwMode="auto">
          <a:xfrm>
            <a:off x="8410276" y="3951327"/>
            <a:ext cx="83218" cy="103962"/>
          </a:xfrm>
          <a:custGeom>
            <a:avLst/>
            <a:gdLst>
              <a:gd name="T0" fmla="*/ 0 w 76"/>
              <a:gd name="T1" fmla="*/ 94 h 94"/>
              <a:gd name="T2" fmla="*/ 76 w 76"/>
              <a:gd name="T3" fmla="*/ 0 h 94"/>
              <a:gd name="T4" fmla="*/ 0 60000 65536"/>
              <a:gd name="T5" fmla="*/ 0 60000 65536"/>
              <a:gd name="T6" fmla="*/ 0 w 76"/>
              <a:gd name="T7" fmla="*/ 0 h 94"/>
              <a:gd name="T8" fmla="*/ 76 w 76"/>
              <a:gd name="T9" fmla="*/ 94 h 94"/>
            </a:gdLst>
            <a:ahLst/>
            <a:cxnLst>
              <a:cxn ang="T4">
                <a:pos x="T0" y="T1"/>
              </a:cxn>
              <a:cxn ang="T5">
                <a:pos x="T2" y="T3"/>
              </a:cxn>
            </a:cxnLst>
            <a:rect l="T6" t="T7" r="T8" b="T9"/>
            <a:pathLst>
              <a:path w="76" h="94">
                <a:moveTo>
                  <a:pt x="0" y="94"/>
                </a:moveTo>
                <a:lnTo>
                  <a:pt x="76" y="0"/>
                </a:lnTo>
              </a:path>
            </a:pathLst>
          </a:custGeom>
          <a:noFill/>
          <a:ln w="28575" cap="flat"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9" name="Freeform 43">
            <a:extLst>
              <a:ext uri="{FF2B5EF4-FFF2-40B4-BE49-F238E27FC236}">
                <a16:creationId xmlns:a16="http://schemas.microsoft.com/office/drawing/2014/main" id="{698BCEC3-16FB-314C-831F-6D55ED13B108}"/>
              </a:ext>
            </a:extLst>
          </p:cNvPr>
          <p:cNvSpPr>
            <a:spLocks/>
          </p:cNvSpPr>
          <p:nvPr/>
        </p:nvSpPr>
        <p:spPr bwMode="auto">
          <a:xfrm>
            <a:off x="7505832" y="3535478"/>
            <a:ext cx="275933" cy="126082"/>
          </a:xfrm>
          <a:custGeom>
            <a:avLst/>
            <a:gdLst>
              <a:gd name="T0" fmla="*/ 0 w 252"/>
              <a:gd name="T1" fmla="*/ 114 h 114"/>
              <a:gd name="T2" fmla="*/ 252 w 252"/>
              <a:gd name="T3" fmla="*/ 0 h 114"/>
              <a:gd name="T4" fmla="*/ 0 60000 65536"/>
              <a:gd name="T5" fmla="*/ 0 60000 65536"/>
              <a:gd name="T6" fmla="*/ 0 w 252"/>
              <a:gd name="T7" fmla="*/ 0 h 114"/>
              <a:gd name="T8" fmla="*/ 252 w 252"/>
              <a:gd name="T9" fmla="*/ 114 h 114"/>
            </a:gdLst>
            <a:ahLst/>
            <a:cxnLst>
              <a:cxn ang="T4">
                <a:pos x="T0" y="T1"/>
              </a:cxn>
              <a:cxn ang="T5">
                <a:pos x="T2" y="T3"/>
              </a:cxn>
            </a:cxnLst>
            <a:rect l="T6" t="T7" r="T8" b="T9"/>
            <a:pathLst>
              <a:path w="252" h="114">
                <a:moveTo>
                  <a:pt x="0" y="114"/>
                </a:moveTo>
                <a:lnTo>
                  <a:pt x="252" y="0"/>
                </a:lnTo>
              </a:path>
            </a:pathLst>
          </a:custGeom>
          <a:noFill/>
          <a:ln w="28575" cap="flat"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0" name="Freeform 44">
            <a:extLst>
              <a:ext uri="{FF2B5EF4-FFF2-40B4-BE49-F238E27FC236}">
                <a16:creationId xmlns:a16="http://schemas.microsoft.com/office/drawing/2014/main" id="{8CB7EA9B-46A2-DA43-BD84-E5E548E767A3}"/>
              </a:ext>
            </a:extLst>
          </p:cNvPr>
          <p:cNvSpPr>
            <a:spLocks/>
          </p:cNvSpPr>
          <p:nvPr/>
        </p:nvSpPr>
        <p:spPr bwMode="auto">
          <a:xfrm>
            <a:off x="7983239" y="3601836"/>
            <a:ext cx="486167" cy="285344"/>
          </a:xfrm>
          <a:custGeom>
            <a:avLst/>
            <a:gdLst>
              <a:gd name="T0" fmla="*/ 0 w 444"/>
              <a:gd name="T1" fmla="*/ 0 h 258"/>
              <a:gd name="T2" fmla="*/ 444 w 444"/>
              <a:gd name="T3" fmla="*/ 258 h 258"/>
              <a:gd name="T4" fmla="*/ 0 60000 65536"/>
              <a:gd name="T5" fmla="*/ 0 60000 65536"/>
              <a:gd name="T6" fmla="*/ 0 w 444"/>
              <a:gd name="T7" fmla="*/ 0 h 258"/>
              <a:gd name="T8" fmla="*/ 444 w 444"/>
              <a:gd name="T9" fmla="*/ 258 h 258"/>
            </a:gdLst>
            <a:ahLst/>
            <a:cxnLst>
              <a:cxn ang="T4">
                <a:pos x="T0" y="T1"/>
              </a:cxn>
              <a:cxn ang="T5">
                <a:pos x="T2" y="T3"/>
              </a:cxn>
            </a:cxnLst>
            <a:rect l="T6" t="T7" r="T8" b="T9"/>
            <a:pathLst>
              <a:path w="444" h="258">
                <a:moveTo>
                  <a:pt x="0" y="0"/>
                </a:moveTo>
                <a:lnTo>
                  <a:pt x="444" y="258"/>
                </a:lnTo>
              </a:path>
            </a:pathLst>
          </a:custGeom>
          <a:noFill/>
          <a:ln w="28575" cap="flat"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1" name="Freeform 45">
            <a:extLst>
              <a:ext uri="{FF2B5EF4-FFF2-40B4-BE49-F238E27FC236}">
                <a16:creationId xmlns:a16="http://schemas.microsoft.com/office/drawing/2014/main" id="{7D4FB268-A169-0F4B-9C84-1ACD0524121A}"/>
              </a:ext>
            </a:extLst>
          </p:cNvPr>
          <p:cNvSpPr>
            <a:spLocks/>
          </p:cNvSpPr>
          <p:nvPr/>
        </p:nvSpPr>
        <p:spPr bwMode="auto">
          <a:xfrm>
            <a:off x="9432979" y="3732343"/>
            <a:ext cx="716111" cy="464513"/>
          </a:xfrm>
          <a:custGeom>
            <a:avLst/>
            <a:gdLst>
              <a:gd name="T0" fmla="*/ 0 w 654"/>
              <a:gd name="T1" fmla="*/ 420 h 420"/>
              <a:gd name="T2" fmla="*/ 654 w 654"/>
              <a:gd name="T3" fmla="*/ 0 h 420"/>
              <a:gd name="T4" fmla="*/ 0 60000 65536"/>
              <a:gd name="T5" fmla="*/ 0 60000 65536"/>
              <a:gd name="T6" fmla="*/ 0 w 654"/>
              <a:gd name="T7" fmla="*/ 0 h 420"/>
              <a:gd name="T8" fmla="*/ 654 w 654"/>
              <a:gd name="T9" fmla="*/ 420 h 420"/>
            </a:gdLst>
            <a:ahLst/>
            <a:cxnLst>
              <a:cxn ang="T4">
                <a:pos x="T0" y="T1"/>
              </a:cxn>
              <a:cxn ang="T5">
                <a:pos x="T2" y="T3"/>
              </a:cxn>
            </a:cxnLst>
            <a:rect l="T6" t="T7" r="T8" b="T9"/>
            <a:pathLst>
              <a:path w="654" h="420">
                <a:moveTo>
                  <a:pt x="0" y="420"/>
                </a:moveTo>
                <a:lnTo>
                  <a:pt x="654" y="0"/>
                </a:lnTo>
              </a:path>
            </a:pathLst>
          </a:custGeom>
          <a:noFill/>
          <a:ln w="28575" cap="flat"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2" name="Oval 46">
            <a:extLst>
              <a:ext uri="{FF2B5EF4-FFF2-40B4-BE49-F238E27FC236}">
                <a16:creationId xmlns:a16="http://schemas.microsoft.com/office/drawing/2014/main" id="{77EAE8E4-EF1C-944D-B5DF-947BBACAF6BC}"/>
              </a:ext>
            </a:extLst>
          </p:cNvPr>
          <p:cNvSpPr>
            <a:spLocks noChangeArrowheads="1"/>
          </p:cNvSpPr>
          <p:nvPr/>
        </p:nvSpPr>
        <p:spPr bwMode="auto">
          <a:xfrm>
            <a:off x="10088867" y="3662667"/>
            <a:ext cx="342725" cy="9069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3" name="Line 47">
            <a:extLst>
              <a:ext uri="{FF2B5EF4-FFF2-40B4-BE49-F238E27FC236}">
                <a16:creationId xmlns:a16="http://schemas.microsoft.com/office/drawing/2014/main" id="{7605033D-73A1-924E-99FE-EDD6125246F5}"/>
              </a:ext>
            </a:extLst>
          </p:cNvPr>
          <p:cNvSpPr>
            <a:spLocks noChangeShapeType="1"/>
          </p:cNvSpPr>
          <p:nvPr/>
        </p:nvSpPr>
        <p:spPr bwMode="auto">
          <a:xfrm>
            <a:off x="10088865" y="3653818"/>
            <a:ext cx="0" cy="55299"/>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4" name="Line 48">
            <a:extLst>
              <a:ext uri="{FF2B5EF4-FFF2-40B4-BE49-F238E27FC236}">
                <a16:creationId xmlns:a16="http://schemas.microsoft.com/office/drawing/2014/main" id="{DBC0B4AB-D0E3-C74F-9785-E25E20C244C4}"/>
              </a:ext>
            </a:extLst>
          </p:cNvPr>
          <p:cNvSpPr>
            <a:spLocks noChangeShapeType="1"/>
          </p:cNvSpPr>
          <p:nvPr/>
        </p:nvSpPr>
        <p:spPr bwMode="auto">
          <a:xfrm>
            <a:off x="10431591" y="3653818"/>
            <a:ext cx="0" cy="55299"/>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5" name="Rectangle 49">
            <a:extLst>
              <a:ext uri="{FF2B5EF4-FFF2-40B4-BE49-F238E27FC236}">
                <a16:creationId xmlns:a16="http://schemas.microsoft.com/office/drawing/2014/main" id="{592A5C53-BD83-384A-9C2D-08CEEB785BC8}"/>
              </a:ext>
            </a:extLst>
          </p:cNvPr>
          <p:cNvSpPr>
            <a:spLocks noChangeArrowheads="1"/>
          </p:cNvSpPr>
          <p:nvPr/>
        </p:nvSpPr>
        <p:spPr bwMode="auto">
          <a:xfrm>
            <a:off x="10088866" y="3653818"/>
            <a:ext cx="339441" cy="5529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6" name="Oval 50">
            <a:extLst>
              <a:ext uri="{FF2B5EF4-FFF2-40B4-BE49-F238E27FC236}">
                <a16:creationId xmlns:a16="http://schemas.microsoft.com/office/drawing/2014/main" id="{5D02A58E-4F5A-EC40-B29A-0D5700D169BA}"/>
              </a:ext>
            </a:extLst>
          </p:cNvPr>
          <p:cNvSpPr>
            <a:spLocks noChangeArrowheads="1"/>
          </p:cNvSpPr>
          <p:nvPr/>
        </p:nvSpPr>
        <p:spPr bwMode="auto">
          <a:xfrm>
            <a:off x="10085582" y="3588566"/>
            <a:ext cx="342725" cy="105068"/>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7" name="Rectangle 51">
            <a:extLst>
              <a:ext uri="{FF2B5EF4-FFF2-40B4-BE49-F238E27FC236}">
                <a16:creationId xmlns:a16="http://schemas.microsoft.com/office/drawing/2014/main" id="{A8B4ED51-5EBD-7A42-A070-7C85A13AFB2E}"/>
              </a:ext>
            </a:extLst>
          </p:cNvPr>
          <p:cNvSpPr>
            <a:spLocks noChangeArrowheads="1"/>
          </p:cNvSpPr>
          <p:nvPr/>
        </p:nvSpPr>
        <p:spPr bwMode="auto">
          <a:xfrm>
            <a:off x="10180843" y="3602942"/>
            <a:ext cx="154391" cy="134930"/>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8" name="Text Box 52">
            <a:extLst>
              <a:ext uri="{FF2B5EF4-FFF2-40B4-BE49-F238E27FC236}">
                <a16:creationId xmlns:a16="http://schemas.microsoft.com/office/drawing/2014/main" id="{6864AE40-C653-554F-B5F5-7FCE890517DF}"/>
              </a:ext>
            </a:extLst>
          </p:cNvPr>
          <p:cNvSpPr txBox="1">
            <a:spLocks noChangeArrowheads="1"/>
          </p:cNvSpPr>
          <p:nvPr/>
        </p:nvSpPr>
        <p:spPr bwMode="auto">
          <a:xfrm>
            <a:off x="10062137" y="3531055"/>
            <a:ext cx="399468"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2a</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179" name="Text Box 53">
            <a:extLst>
              <a:ext uri="{FF2B5EF4-FFF2-40B4-BE49-F238E27FC236}">
                <a16:creationId xmlns:a16="http://schemas.microsoft.com/office/drawing/2014/main" id="{9674ED05-1E44-A445-B61A-D179B03704BB}"/>
              </a:ext>
            </a:extLst>
          </p:cNvPr>
          <p:cNvSpPr txBox="1">
            <a:spLocks noChangeArrowheads="1"/>
          </p:cNvSpPr>
          <p:nvPr/>
        </p:nvSpPr>
        <p:spPr bwMode="auto">
          <a:xfrm>
            <a:off x="7051260" y="3871533"/>
            <a:ext cx="548548"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AS3</a:t>
            </a:r>
            <a:endParaRPr lang="en-US" sz="1350" kern="0" dirty="0">
              <a:solidFill>
                <a:srgbClr val="000000"/>
              </a:solidFill>
              <a:latin typeface="Avenir Book" panose="020B0503020203020204" pitchFamily="34" charset="-78"/>
              <a:cs typeface="Avenir Book" panose="020B0503020203020204" pitchFamily="34" charset="-78"/>
            </a:endParaRPr>
          </a:p>
        </p:txBody>
      </p:sp>
      <p:sp>
        <p:nvSpPr>
          <p:cNvPr id="180" name="Text Box 54">
            <a:extLst>
              <a:ext uri="{FF2B5EF4-FFF2-40B4-BE49-F238E27FC236}">
                <a16:creationId xmlns:a16="http://schemas.microsoft.com/office/drawing/2014/main" id="{005A3212-FAC4-D446-8E0A-533A16ECE775}"/>
              </a:ext>
            </a:extLst>
          </p:cNvPr>
          <p:cNvSpPr txBox="1">
            <a:spLocks noChangeArrowheads="1"/>
          </p:cNvSpPr>
          <p:nvPr/>
        </p:nvSpPr>
        <p:spPr bwMode="auto">
          <a:xfrm>
            <a:off x="9679996" y="4339388"/>
            <a:ext cx="548548"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AS1</a:t>
            </a:r>
            <a:endParaRPr lang="en-US" sz="1350" kern="0" dirty="0">
              <a:solidFill>
                <a:srgbClr val="000000"/>
              </a:solidFill>
              <a:latin typeface="Avenir Book" panose="020B0503020203020204" pitchFamily="34" charset="-78"/>
              <a:cs typeface="Avenir Book" panose="020B0503020203020204" pitchFamily="34" charset="-78"/>
            </a:endParaRPr>
          </a:p>
        </p:txBody>
      </p:sp>
      <p:sp>
        <p:nvSpPr>
          <p:cNvPr id="181" name="Text Box 55">
            <a:extLst>
              <a:ext uri="{FF2B5EF4-FFF2-40B4-BE49-F238E27FC236}">
                <a16:creationId xmlns:a16="http://schemas.microsoft.com/office/drawing/2014/main" id="{7DE50C34-9B18-1849-8D31-CE3E7E2F0717}"/>
              </a:ext>
            </a:extLst>
          </p:cNvPr>
          <p:cNvSpPr txBox="1">
            <a:spLocks noChangeArrowheads="1"/>
          </p:cNvSpPr>
          <p:nvPr/>
        </p:nvSpPr>
        <p:spPr bwMode="auto">
          <a:xfrm>
            <a:off x="11008292" y="4057362"/>
            <a:ext cx="511679" cy="300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AS2</a:t>
            </a:r>
          </a:p>
        </p:txBody>
      </p:sp>
      <p:sp>
        <p:nvSpPr>
          <p:cNvPr id="182" name="Oval 56">
            <a:extLst>
              <a:ext uri="{FF2B5EF4-FFF2-40B4-BE49-F238E27FC236}">
                <a16:creationId xmlns:a16="http://schemas.microsoft.com/office/drawing/2014/main" id="{4CAC6F24-F619-7E4B-9E0A-AF6FB0ECB08F}"/>
              </a:ext>
            </a:extLst>
          </p:cNvPr>
          <p:cNvSpPr>
            <a:spLocks noChangeArrowheads="1"/>
          </p:cNvSpPr>
          <p:nvPr/>
        </p:nvSpPr>
        <p:spPr bwMode="auto">
          <a:xfrm>
            <a:off x="8131060" y="4119437"/>
            <a:ext cx="342725" cy="8958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3" name="Line 57">
            <a:extLst>
              <a:ext uri="{FF2B5EF4-FFF2-40B4-BE49-F238E27FC236}">
                <a16:creationId xmlns:a16="http://schemas.microsoft.com/office/drawing/2014/main" id="{37706C00-5AFA-4E4F-AEE2-E86CBA64F507}"/>
              </a:ext>
            </a:extLst>
          </p:cNvPr>
          <p:cNvSpPr>
            <a:spLocks noChangeShapeType="1"/>
          </p:cNvSpPr>
          <p:nvPr/>
        </p:nvSpPr>
        <p:spPr bwMode="auto">
          <a:xfrm>
            <a:off x="8131059" y="4111695"/>
            <a:ext cx="0" cy="55299"/>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4" name="Line 58">
            <a:extLst>
              <a:ext uri="{FF2B5EF4-FFF2-40B4-BE49-F238E27FC236}">
                <a16:creationId xmlns:a16="http://schemas.microsoft.com/office/drawing/2014/main" id="{F53BFE68-5413-9042-B5B8-E870B9DF06EF}"/>
              </a:ext>
            </a:extLst>
          </p:cNvPr>
          <p:cNvSpPr>
            <a:spLocks noChangeShapeType="1"/>
          </p:cNvSpPr>
          <p:nvPr/>
        </p:nvSpPr>
        <p:spPr bwMode="auto">
          <a:xfrm>
            <a:off x="8474880" y="4111695"/>
            <a:ext cx="0" cy="55299"/>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5" name="Rectangle 59">
            <a:extLst>
              <a:ext uri="{FF2B5EF4-FFF2-40B4-BE49-F238E27FC236}">
                <a16:creationId xmlns:a16="http://schemas.microsoft.com/office/drawing/2014/main" id="{E66B86FC-0EE6-A646-BA10-BADF35B023EA}"/>
              </a:ext>
            </a:extLst>
          </p:cNvPr>
          <p:cNvSpPr>
            <a:spLocks noChangeArrowheads="1"/>
          </p:cNvSpPr>
          <p:nvPr/>
        </p:nvSpPr>
        <p:spPr bwMode="auto">
          <a:xfrm>
            <a:off x="8131060" y="4111695"/>
            <a:ext cx="339441" cy="51981"/>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6" name="Oval 60">
            <a:extLst>
              <a:ext uri="{FF2B5EF4-FFF2-40B4-BE49-F238E27FC236}">
                <a16:creationId xmlns:a16="http://schemas.microsoft.com/office/drawing/2014/main" id="{E2C4F48E-C2B7-F040-A479-AD3AA9552BB4}"/>
              </a:ext>
            </a:extLst>
          </p:cNvPr>
          <p:cNvSpPr>
            <a:spLocks noChangeArrowheads="1"/>
          </p:cNvSpPr>
          <p:nvPr/>
        </p:nvSpPr>
        <p:spPr bwMode="auto">
          <a:xfrm>
            <a:off x="8127775" y="4051972"/>
            <a:ext cx="342725" cy="10617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7" name="Rectangle 61">
            <a:extLst>
              <a:ext uri="{FF2B5EF4-FFF2-40B4-BE49-F238E27FC236}">
                <a16:creationId xmlns:a16="http://schemas.microsoft.com/office/drawing/2014/main" id="{782B4D58-3187-1646-B67F-4472AD6DF18D}"/>
              </a:ext>
            </a:extLst>
          </p:cNvPr>
          <p:cNvSpPr>
            <a:spLocks noChangeArrowheads="1"/>
          </p:cNvSpPr>
          <p:nvPr/>
        </p:nvSpPr>
        <p:spPr bwMode="auto">
          <a:xfrm>
            <a:off x="8220846" y="4080727"/>
            <a:ext cx="155486" cy="106175"/>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8" name="Text Box 62">
            <a:extLst>
              <a:ext uri="{FF2B5EF4-FFF2-40B4-BE49-F238E27FC236}">
                <a16:creationId xmlns:a16="http://schemas.microsoft.com/office/drawing/2014/main" id="{CEC455E8-C4B8-6444-936D-9F9CEE323826}"/>
              </a:ext>
            </a:extLst>
          </p:cNvPr>
          <p:cNvSpPr txBox="1">
            <a:spLocks noChangeArrowheads="1"/>
          </p:cNvSpPr>
          <p:nvPr/>
        </p:nvSpPr>
        <p:spPr bwMode="auto">
          <a:xfrm>
            <a:off x="8106520" y="3985613"/>
            <a:ext cx="399468"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1a</a:t>
            </a:r>
            <a:endParaRPr lang="en-US" sz="1800" kern="0" dirty="0">
              <a:solidFill>
                <a:srgbClr val="000000"/>
              </a:solidFill>
              <a:latin typeface="Avenir Book" panose="020B0503020203020204" pitchFamily="34" charset="-78"/>
              <a:cs typeface="Avenir Book" panose="020B0503020203020204" pitchFamily="34" charset="-78"/>
            </a:endParaRPr>
          </a:p>
        </p:txBody>
      </p:sp>
      <p:grpSp>
        <p:nvGrpSpPr>
          <p:cNvPr id="189" name="Group 63">
            <a:extLst>
              <a:ext uri="{FF2B5EF4-FFF2-40B4-BE49-F238E27FC236}">
                <a16:creationId xmlns:a16="http://schemas.microsoft.com/office/drawing/2014/main" id="{8B168416-DE6F-9546-A33D-5DC186D755BF}"/>
              </a:ext>
            </a:extLst>
          </p:cNvPr>
          <p:cNvGrpSpPr>
            <a:grpSpLocks/>
          </p:cNvGrpSpPr>
          <p:nvPr/>
        </p:nvGrpSpPr>
        <p:grpSpPr bwMode="auto">
          <a:xfrm>
            <a:off x="10448018" y="3404976"/>
            <a:ext cx="388714" cy="322947"/>
            <a:chOff x="4303" y="1936"/>
            <a:chExt cx="355" cy="292"/>
          </a:xfrm>
        </p:grpSpPr>
        <p:sp>
          <p:nvSpPr>
            <p:cNvPr id="242" name="Oval 64">
              <a:extLst>
                <a:ext uri="{FF2B5EF4-FFF2-40B4-BE49-F238E27FC236}">
                  <a16:creationId xmlns:a16="http://schemas.microsoft.com/office/drawing/2014/main" id="{17477FF4-6D5F-744F-A7C6-65D539FF25C9}"/>
                </a:ext>
              </a:extLst>
            </p:cNvPr>
            <p:cNvSpPr>
              <a:spLocks noChangeArrowheads="1"/>
            </p:cNvSpPr>
            <p:nvPr/>
          </p:nvSpPr>
          <p:spPr bwMode="auto">
            <a:xfrm>
              <a:off x="4323" y="2054"/>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3" name="Line 65">
              <a:extLst>
                <a:ext uri="{FF2B5EF4-FFF2-40B4-BE49-F238E27FC236}">
                  <a16:creationId xmlns:a16="http://schemas.microsoft.com/office/drawing/2014/main" id="{7681775B-D11F-204C-B161-6FEDD638731C}"/>
                </a:ext>
              </a:extLst>
            </p:cNvPr>
            <p:cNvSpPr>
              <a:spLocks noChangeShapeType="1"/>
            </p:cNvSpPr>
            <p:nvPr/>
          </p:nvSpPr>
          <p:spPr bwMode="auto">
            <a:xfrm>
              <a:off x="4323" y="2047"/>
              <a:ext cx="0" cy="5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4" name="Line 66">
              <a:extLst>
                <a:ext uri="{FF2B5EF4-FFF2-40B4-BE49-F238E27FC236}">
                  <a16:creationId xmlns:a16="http://schemas.microsoft.com/office/drawing/2014/main" id="{C9C1462B-D75D-9043-BD36-C8666A0E3E76}"/>
                </a:ext>
              </a:extLst>
            </p:cNvPr>
            <p:cNvSpPr>
              <a:spLocks noChangeShapeType="1"/>
            </p:cNvSpPr>
            <p:nvPr/>
          </p:nvSpPr>
          <p:spPr bwMode="auto">
            <a:xfrm>
              <a:off x="4636" y="2047"/>
              <a:ext cx="0" cy="5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5" name="Rectangle 67">
              <a:extLst>
                <a:ext uri="{FF2B5EF4-FFF2-40B4-BE49-F238E27FC236}">
                  <a16:creationId xmlns:a16="http://schemas.microsoft.com/office/drawing/2014/main" id="{D2A31C20-F821-2245-A13A-E48BBF035C90}"/>
                </a:ext>
              </a:extLst>
            </p:cNvPr>
            <p:cNvSpPr>
              <a:spLocks noChangeArrowheads="1"/>
            </p:cNvSpPr>
            <p:nvPr/>
          </p:nvSpPr>
          <p:spPr bwMode="auto">
            <a:xfrm>
              <a:off x="4323" y="2047"/>
              <a:ext cx="310" cy="51"/>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6" name="Oval 68">
              <a:extLst>
                <a:ext uri="{FF2B5EF4-FFF2-40B4-BE49-F238E27FC236}">
                  <a16:creationId xmlns:a16="http://schemas.microsoft.com/office/drawing/2014/main" id="{E3B56467-2A6B-814A-A9D2-32B39DA9E2D8}"/>
                </a:ext>
              </a:extLst>
            </p:cNvPr>
            <p:cNvSpPr>
              <a:spLocks noChangeArrowheads="1"/>
            </p:cNvSpPr>
            <p:nvPr/>
          </p:nvSpPr>
          <p:spPr bwMode="auto">
            <a:xfrm>
              <a:off x="4320" y="1988"/>
              <a:ext cx="313" cy="97"/>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7" name="Rectangle 69">
              <a:extLst>
                <a:ext uri="{FF2B5EF4-FFF2-40B4-BE49-F238E27FC236}">
                  <a16:creationId xmlns:a16="http://schemas.microsoft.com/office/drawing/2014/main" id="{4CCA8E7D-2AA0-DB42-8739-0E698AF3EF16}"/>
                </a:ext>
              </a:extLst>
            </p:cNvPr>
            <p:cNvSpPr>
              <a:spLocks noChangeArrowheads="1"/>
            </p:cNvSpPr>
            <p:nvPr/>
          </p:nvSpPr>
          <p:spPr bwMode="auto">
            <a:xfrm>
              <a:off x="4407" y="2001"/>
              <a:ext cx="141" cy="118"/>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8" name="Text Box 70">
              <a:extLst>
                <a:ext uri="{FF2B5EF4-FFF2-40B4-BE49-F238E27FC236}">
                  <a16:creationId xmlns:a16="http://schemas.microsoft.com/office/drawing/2014/main" id="{B0E12A9A-8AC6-2C4B-B109-A569883BDF8B}"/>
                </a:ext>
              </a:extLst>
            </p:cNvPr>
            <p:cNvSpPr txBox="1">
              <a:spLocks noChangeArrowheads="1"/>
            </p:cNvSpPr>
            <p:nvPr/>
          </p:nvSpPr>
          <p:spPr bwMode="auto">
            <a:xfrm>
              <a:off x="4303" y="1936"/>
              <a:ext cx="355"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2c</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190" name="Group 71">
            <a:extLst>
              <a:ext uri="{FF2B5EF4-FFF2-40B4-BE49-F238E27FC236}">
                <a16:creationId xmlns:a16="http://schemas.microsoft.com/office/drawing/2014/main" id="{21E7E3D0-5FA0-9646-84AD-FC33AA41FD3A}"/>
              </a:ext>
            </a:extLst>
          </p:cNvPr>
          <p:cNvGrpSpPr>
            <a:grpSpLocks/>
          </p:cNvGrpSpPr>
          <p:nvPr/>
        </p:nvGrpSpPr>
        <p:grpSpPr bwMode="auto">
          <a:xfrm>
            <a:off x="10742559" y="3650505"/>
            <a:ext cx="409518" cy="322947"/>
            <a:chOff x="4572" y="2158"/>
            <a:chExt cx="374" cy="292"/>
          </a:xfrm>
        </p:grpSpPr>
        <p:sp>
          <p:nvSpPr>
            <p:cNvPr id="235" name="Oval 72">
              <a:extLst>
                <a:ext uri="{FF2B5EF4-FFF2-40B4-BE49-F238E27FC236}">
                  <a16:creationId xmlns:a16="http://schemas.microsoft.com/office/drawing/2014/main" id="{5608D056-551C-0B44-A60B-A3E90AFB7DFB}"/>
                </a:ext>
              </a:extLst>
            </p:cNvPr>
            <p:cNvSpPr>
              <a:spLocks noChangeArrowheads="1"/>
            </p:cNvSpPr>
            <p:nvPr/>
          </p:nvSpPr>
          <p:spPr bwMode="auto">
            <a:xfrm>
              <a:off x="4599" y="2276"/>
              <a:ext cx="311"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6" name="Line 73">
              <a:extLst>
                <a:ext uri="{FF2B5EF4-FFF2-40B4-BE49-F238E27FC236}">
                  <a16:creationId xmlns:a16="http://schemas.microsoft.com/office/drawing/2014/main" id="{FA977711-B8B6-4247-BDAB-A3001746C4D4}"/>
                </a:ext>
              </a:extLst>
            </p:cNvPr>
            <p:cNvSpPr>
              <a:spLocks noChangeShapeType="1"/>
            </p:cNvSpPr>
            <p:nvPr/>
          </p:nvSpPr>
          <p:spPr bwMode="auto">
            <a:xfrm>
              <a:off x="4599" y="2269"/>
              <a:ext cx="0" cy="5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7" name="Line 74">
              <a:extLst>
                <a:ext uri="{FF2B5EF4-FFF2-40B4-BE49-F238E27FC236}">
                  <a16:creationId xmlns:a16="http://schemas.microsoft.com/office/drawing/2014/main" id="{6CA75CE1-2E8D-0F48-8641-8C18C90BD88D}"/>
                </a:ext>
              </a:extLst>
            </p:cNvPr>
            <p:cNvSpPr>
              <a:spLocks noChangeShapeType="1"/>
            </p:cNvSpPr>
            <p:nvPr/>
          </p:nvSpPr>
          <p:spPr bwMode="auto">
            <a:xfrm>
              <a:off x="4910" y="2269"/>
              <a:ext cx="0" cy="5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8" name="Rectangle 75">
              <a:extLst>
                <a:ext uri="{FF2B5EF4-FFF2-40B4-BE49-F238E27FC236}">
                  <a16:creationId xmlns:a16="http://schemas.microsoft.com/office/drawing/2014/main" id="{4ED73E8C-48F2-3A4F-B322-2CCB3CBA0862}"/>
                </a:ext>
              </a:extLst>
            </p:cNvPr>
            <p:cNvSpPr>
              <a:spLocks noChangeArrowheads="1"/>
            </p:cNvSpPr>
            <p:nvPr/>
          </p:nvSpPr>
          <p:spPr bwMode="auto">
            <a:xfrm>
              <a:off x="4599" y="2269"/>
              <a:ext cx="310" cy="51"/>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9" name="Oval 76">
              <a:extLst>
                <a:ext uri="{FF2B5EF4-FFF2-40B4-BE49-F238E27FC236}">
                  <a16:creationId xmlns:a16="http://schemas.microsoft.com/office/drawing/2014/main" id="{6345CAD2-BEAC-0E49-9C80-9EB68603FE17}"/>
                </a:ext>
              </a:extLst>
            </p:cNvPr>
            <p:cNvSpPr>
              <a:spLocks noChangeArrowheads="1"/>
            </p:cNvSpPr>
            <p:nvPr/>
          </p:nvSpPr>
          <p:spPr bwMode="auto">
            <a:xfrm>
              <a:off x="4596" y="2208"/>
              <a:ext cx="313" cy="97"/>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0" name="Rectangle 77">
              <a:extLst>
                <a:ext uri="{FF2B5EF4-FFF2-40B4-BE49-F238E27FC236}">
                  <a16:creationId xmlns:a16="http://schemas.microsoft.com/office/drawing/2014/main" id="{E1F2376F-3613-4042-A35F-DEE5F89C6C4C}"/>
                </a:ext>
              </a:extLst>
            </p:cNvPr>
            <p:cNvSpPr>
              <a:spLocks noChangeArrowheads="1"/>
            </p:cNvSpPr>
            <p:nvPr/>
          </p:nvSpPr>
          <p:spPr bwMode="auto">
            <a:xfrm>
              <a:off x="4683" y="2221"/>
              <a:ext cx="141" cy="11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1" name="Text Box 78">
              <a:extLst>
                <a:ext uri="{FF2B5EF4-FFF2-40B4-BE49-F238E27FC236}">
                  <a16:creationId xmlns:a16="http://schemas.microsoft.com/office/drawing/2014/main" id="{7C2657A7-4F00-3C45-AD0D-9FB7A649BB45}"/>
                </a:ext>
              </a:extLst>
            </p:cNvPr>
            <p:cNvSpPr txBox="1">
              <a:spLocks noChangeArrowheads="1"/>
            </p:cNvSpPr>
            <p:nvPr/>
          </p:nvSpPr>
          <p:spPr bwMode="auto">
            <a:xfrm>
              <a:off x="4572" y="2158"/>
              <a:ext cx="374"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2b</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191" name="Group 79">
            <a:extLst>
              <a:ext uri="{FF2B5EF4-FFF2-40B4-BE49-F238E27FC236}">
                <a16:creationId xmlns:a16="http://schemas.microsoft.com/office/drawing/2014/main" id="{46AC6AA7-B51A-F140-B460-7AA4784A8771}"/>
              </a:ext>
            </a:extLst>
          </p:cNvPr>
          <p:cNvGrpSpPr>
            <a:grpSpLocks/>
          </p:cNvGrpSpPr>
          <p:nvPr/>
        </p:nvGrpSpPr>
        <p:grpSpPr bwMode="auto">
          <a:xfrm>
            <a:off x="9066162" y="4059717"/>
            <a:ext cx="409518" cy="322947"/>
            <a:chOff x="1991" y="1976"/>
            <a:chExt cx="374" cy="292"/>
          </a:xfrm>
        </p:grpSpPr>
        <p:sp>
          <p:nvSpPr>
            <p:cNvPr id="227" name="Oval 80">
              <a:extLst>
                <a:ext uri="{FF2B5EF4-FFF2-40B4-BE49-F238E27FC236}">
                  <a16:creationId xmlns:a16="http://schemas.microsoft.com/office/drawing/2014/main" id="{F0AF513D-168E-BC43-A87F-98530A7A7340}"/>
                </a:ext>
              </a:extLst>
            </p:cNvPr>
            <p:cNvSpPr>
              <a:spLocks noChangeArrowheads="1"/>
            </p:cNvSpPr>
            <p:nvPr/>
          </p:nvSpPr>
          <p:spPr bwMode="auto">
            <a:xfrm>
              <a:off x="2019" y="2102"/>
              <a:ext cx="311"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8" name="Line 81">
              <a:extLst>
                <a:ext uri="{FF2B5EF4-FFF2-40B4-BE49-F238E27FC236}">
                  <a16:creationId xmlns:a16="http://schemas.microsoft.com/office/drawing/2014/main" id="{98E003C3-39B5-AD4E-B694-FF067F96F0C8}"/>
                </a:ext>
              </a:extLst>
            </p:cNvPr>
            <p:cNvSpPr>
              <a:spLocks noChangeShapeType="1"/>
            </p:cNvSpPr>
            <p:nvPr/>
          </p:nvSpPr>
          <p:spPr bwMode="auto">
            <a:xfrm>
              <a:off x="2019" y="2097"/>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9" name="Line 82">
              <a:extLst>
                <a:ext uri="{FF2B5EF4-FFF2-40B4-BE49-F238E27FC236}">
                  <a16:creationId xmlns:a16="http://schemas.microsoft.com/office/drawing/2014/main" id="{FD35A7A2-366B-1C41-BFC6-E12754C8019D}"/>
                </a:ext>
              </a:extLst>
            </p:cNvPr>
            <p:cNvSpPr>
              <a:spLocks noChangeShapeType="1"/>
            </p:cNvSpPr>
            <p:nvPr/>
          </p:nvSpPr>
          <p:spPr bwMode="auto">
            <a:xfrm>
              <a:off x="2330" y="2097"/>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0" name="Rectangle 83">
              <a:extLst>
                <a:ext uri="{FF2B5EF4-FFF2-40B4-BE49-F238E27FC236}">
                  <a16:creationId xmlns:a16="http://schemas.microsoft.com/office/drawing/2014/main" id="{5442F6D1-04E0-A44F-8910-B76948571B99}"/>
                </a:ext>
              </a:extLst>
            </p:cNvPr>
            <p:cNvSpPr>
              <a:spLocks noChangeArrowheads="1"/>
            </p:cNvSpPr>
            <p:nvPr/>
          </p:nvSpPr>
          <p:spPr bwMode="auto">
            <a:xfrm>
              <a:off x="2019" y="2097"/>
              <a:ext cx="310" cy="47"/>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1" name="Oval 84">
              <a:extLst>
                <a:ext uri="{FF2B5EF4-FFF2-40B4-BE49-F238E27FC236}">
                  <a16:creationId xmlns:a16="http://schemas.microsoft.com/office/drawing/2014/main" id="{7CE682FE-3948-5143-B692-07DEF21A92CD}"/>
                </a:ext>
              </a:extLst>
            </p:cNvPr>
            <p:cNvSpPr>
              <a:spLocks noChangeArrowheads="1"/>
            </p:cNvSpPr>
            <p:nvPr/>
          </p:nvSpPr>
          <p:spPr bwMode="auto">
            <a:xfrm>
              <a:off x="2016" y="2036"/>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32" name="Group 85">
              <a:extLst>
                <a:ext uri="{FF2B5EF4-FFF2-40B4-BE49-F238E27FC236}">
                  <a16:creationId xmlns:a16="http://schemas.microsoft.com/office/drawing/2014/main" id="{ACD8E934-A29C-E940-B27E-262F5DE7DCDF}"/>
                </a:ext>
              </a:extLst>
            </p:cNvPr>
            <p:cNvGrpSpPr>
              <a:grpSpLocks/>
            </p:cNvGrpSpPr>
            <p:nvPr/>
          </p:nvGrpSpPr>
          <p:grpSpPr bwMode="auto">
            <a:xfrm>
              <a:off x="1991" y="1976"/>
              <a:ext cx="374" cy="292"/>
              <a:chOff x="2868" y="2425"/>
              <a:chExt cx="382" cy="292"/>
            </a:xfrm>
          </p:grpSpPr>
          <p:sp>
            <p:nvSpPr>
              <p:cNvPr id="233" name="Rectangle 86">
                <a:extLst>
                  <a:ext uri="{FF2B5EF4-FFF2-40B4-BE49-F238E27FC236}">
                    <a16:creationId xmlns:a16="http://schemas.microsoft.com/office/drawing/2014/main" id="{6556355B-9BE3-D746-A820-E89A58911EF8}"/>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4" name="Text Box 87">
                <a:extLst>
                  <a:ext uri="{FF2B5EF4-FFF2-40B4-BE49-F238E27FC236}">
                    <a16:creationId xmlns:a16="http://schemas.microsoft.com/office/drawing/2014/main" id="{87A983D3-02A0-4A4B-A676-14BB88EA3128}"/>
                  </a:ext>
                </a:extLst>
              </p:cNvPr>
              <p:cNvSpPr txBox="1">
                <a:spLocks noChangeArrowheads="1"/>
              </p:cNvSpPr>
              <p:nvPr/>
            </p:nvSpPr>
            <p:spPr bwMode="auto">
              <a:xfrm>
                <a:off x="2868" y="2425"/>
                <a:ext cx="382"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1b</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grpSp>
        <p:nvGrpSpPr>
          <p:cNvPr id="199" name="Group 99">
            <a:extLst>
              <a:ext uri="{FF2B5EF4-FFF2-40B4-BE49-F238E27FC236}">
                <a16:creationId xmlns:a16="http://schemas.microsoft.com/office/drawing/2014/main" id="{4C6CCD3C-47D1-7847-84AE-9A444B7FD9F9}"/>
              </a:ext>
            </a:extLst>
          </p:cNvPr>
          <p:cNvGrpSpPr>
            <a:grpSpLocks/>
          </p:cNvGrpSpPr>
          <p:nvPr/>
        </p:nvGrpSpPr>
        <p:grpSpPr bwMode="auto">
          <a:xfrm>
            <a:off x="7325163" y="3225807"/>
            <a:ext cx="388714" cy="322947"/>
            <a:chOff x="1998" y="1976"/>
            <a:chExt cx="355" cy="292"/>
          </a:xfrm>
        </p:grpSpPr>
        <p:sp>
          <p:nvSpPr>
            <p:cNvPr id="215" name="Oval 100">
              <a:extLst>
                <a:ext uri="{FF2B5EF4-FFF2-40B4-BE49-F238E27FC236}">
                  <a16:creationId xmlns:a16="http://schemas.microsoft.com/office/drawing/2014/main" id="{9CFFD192-2352-574C-A1F6-73C764467286}"/>
                </a:ext>
              </a:extLst>
            </p:cNvPr>
            <p:cNvSpPr>
              <a:spLocks noChangeArrowheads="1"/>
            </p:cNvSpPr>
            <p:nvPr/>
          </p:nvSpPr>
          <p:spPr bwMode="auto">
            <a:xfrm>
              <a:off x="2019" y="2102"/>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6" name="Line 101">
              <a:extLst>
                <a:ext uri="{FF2B5EF4-FFF2-40B4-BE49-F238E27FC236}">
                  <a16:creationId xmlns:a16="http://schemas.microsoft.com/office/drawing/2014/main" id="{AA179453-C4E3-E244-B9A9-11831D82618D}"/>
                </a:ext>
              </a:extLst>
            </p:cNvPr>
            <p:cNvSpPr>
              <a:spLocks noChangeShapeType="1"/>
            </p:cNvSpPr>
            <p:nvPr/>
          </p:nvSpPr>
          <p:spPr bwMode="auto">
            <a:xfrm>
              <a:off x="2019" y="2095"/>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7" name="Line 102">
              <a:extLst>
                <a:ext uri="{FF2B5EF4-FFF2-40B4-BE49-F238E27FC236}">
                  <a16:creationId xmlns:a16="http://schemas.microsoft.com/office/drawing/2014/main" id="{1CE386C9-63A7-F044-A083-5284BFD15472}"/>
                </a:ext>
              </a:extLst>
            </p:cNvPr>
            <p:cNvSpPr>
              <a:spLocks noChangeShapeType="1"/>
            </p:cNvSpPr>
            <p:nvPr/>
          </p:nvSpPr>
          <p:spPr bwMode="auto">
            <a:xfrm>
              <a:off x="2332" y="2095"/>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8" name="Rectangle 103">
              <a:extLst>
                <a:ext uri="{FF2B5EF4-FFF2-40B4-BE49-F238E27FC236}">
                  <a16:creationId xmlns:a16="http://schemas.microsoft.com/office/drawing/2014/main" id="{50227DAD-D708-784A-BD13-83429F1C25BE}"/>
                </a:ext>
              </a:extLst>
            </p:cNvPr>
            <p:cNvSpPr>
              <a:spLocks noChangeArrowheads="1"/>
            </p:cNvSpPr>
            <p:nvPr/>
          </p:nvSpPr>
          <p:spPr bwMode="auto">
            <a:xfrm>
              <a:off x="2019" y="2095"/>
              <a:ext cx="310" cy="50"/>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9" name="Oval 104">
              <a:extLst>
                <a:ext uri="{FF2B5EF4-FFF2-40B4-BE49-F238E27FC236}">
                  <a16:creationId xmlns:a16="http://schemas.microsoft.com/office/drawing/2014/main" id="{6DA156B1-5FE9-414A-BB48-46A4A52B9073}"/>
                </a:ext>
              </a:extLst>
            </p:cNvPr>
            <p:cNvSpPr>
              <a:spLocks noChangeArrowheads="1"/>
            </p:cNvSpPr>
            <p:nvPr/>
          </p:nvSpPr>
          <p:spPr bwMode="auto">
            <a:xfrm>
              <a:off x="2016" y="2037"/>
              <a:ext cx="313" cy="94"/>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20" name="Group 105">
              <a:extLst>
                <a:ext uri="{FF2B5EF4-FFF2-40B4-BE49-F238E27FC236}">
                  <a16:creationId xmlns:a16="http://schemas.microsoft.com/office/drawing/2014/main" id="{80512439-7B6B-C54B-82D0-66D0AB25D2A7}"/>
                </a:ext>
              </a:extLst>
            </p:cNvPr>
            <p:cNvGrpSpPr>
              <a:grpSpLocks/>
            </p:cNvGrpSpPr>
            <p:nvPr/>
          </p:nvGrpSpPr>
          <p:grpSpPr bwMode="auto">
            <a:xfrm>
              <a:off x="1998" y="1976"/>
              <a:ext cx="355" cy="292"/>
              <a:chOff x="2876" y="2425"/>
              <a:chExt cx="363" cy="292"/>
            </a:xfrm>
          </p:grpSpPr>
          <p:sp>
            <p:nvSpPr>
              <p:cNvPr id="221" name="Rectangle 106">
                <a:extLst>
                  <a:ext uri="{FF2B5EF4-FFF2-40B4-BE49-F238E27FC236}">
                    <a16:creationId xmlns:a16="http://schemas.microsoft.com/office/drawing/2014/main" id="{91098A50-7FC0-CB4E-9B97-2D7AE96D06C6}"/>
                  </a:ext>
                </a:extLst>
              </p:cNvPr>
              <p:cNvSpPr>
                <a:spLocks noChangeArrowheads="1"/>
              </p:cNvSpPr>
              <p:nvPr/>
            </p:nvSpPr>
            <p:spPr bwMode="auto">
              <a:xfrm>
                <a:off x="2982" y="2490"/>
                <a:ext cx="142" cy="130"/>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2" name="Text Box 107">
                <a:extLst>
                  <a:ext uri="{FF2B5EF4-FFF2-40B4-BE49-F238E27FC236}">
                    <a16:creationId xmlns:a16="http://schemas.microsoft.com/office/drawing/2014/main" id="{FBCF2ABD-1064-2947-85B9-C0D4E2616D8E}"/>
                  </a:ext>
                </a:extLst>
              </p:cNvPr>
              <p:cNvSpPr txBox="1">
                <a:spLocks noChangeArrowheads="1"/>
              </p:cNvSpPr>
              <p:nvPr/>
            </p:nvSpPr>
            <p:spPr bwMode="auto">
              <a:xfrm>
                <a:off x="2876" y="2425"/>
                <a:ext cx="363"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3c</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sp>
        <p:nvSpPr>
          <p:cNvPr id="200" name="Line 108">
            <a:extLst>
              <a:ext uri="{FF2B5EF4-FFF2-40B4-BE49-F238E27FC236}">
                <a16:creationId xmlns:a16="http://schemas.microsoft.com/office/drawing/2014/main" id="{47A25237-349D-A842-8706-F347B2434568}"/>
              </a:ext>
            </a:extLst>
          </p:cNvPr>
          <p:cNvSpPr>
            <a:spLocks noChangeShapeType="1"/>
          </p:cNvSpPr>
          <p:nvPr/>
        </p:nvSpPr>
        <p:spPr bwMode="auto">
          <a:xfrm flipH="1">
            <a:off x="7371150" y="3462483"/>
            <a:ext cx="67889" cy="11944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1" name="Line 109">
            <a:extLst>
              <a:ext uri="{FF2B5EF4-FFF2-40B4-BE49-F238E27FC236}">
                <a16:creationId xmlns:a16="http://schemas.microsoft.com/office/drawing/2014/main" id="{6A3F47BD-80C7-0747-85CB-F22F1B792701}"/>
              </a:ext>
            </a:extLst>
          </p:cNvPr>
          <p:cNvSpPr>
            <a:spLocks noChangeShapeType="1"/>
          </p:cNvSpPr>
          <p:nvPr/>
        </p:nvSpPr>
        <p:spPr bwMode="auto">
          <a:xfrm>
            <a:off x="7034995" y="3513359"/>
            <a:ext cx="158771" cy="12165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2" name="Line 110">
            <a:extLst>
              <a:ext uri="{FF2B5EF4-FFF2-40B4-BE49-F238E27FC236}">
                <a16:creationId xmlns:a16="http://schemas.microsoft.com/office/drawing/2014/main" id="{6CB9126B-13F6-7D4E-B1DD-C7EB25541B07}"/>
              </a:ext>
            </a:extLst>
          </p:cNvPr>
          <p:cNvSpPr>
            <a:spLocks noChangeShapeType="1"/>
          </p:cNvSpPr>
          <p:nvPr/>
        </p:nvSpPr>
        <p:spPr bwMode="auto">
          <a:xfrm flipH="1">
            <a:off x="7581384" y="3120734"/>
            <a:ext cx="148916" cy="16811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3" name="Line 111">
            <a:extLst>
              <a:ext uri="{FF2B5EF4-FFF2-40B4-BE49-F238E27FC236}">
                <a16:creationId xmlns:a16="http://schemas.microsoft.com/office/drawing/2014/main" id="{22C33C4C-9469-EC40-8CEF-2C586DEC66C3}"/>
              </a:ext>
            </a:extLst>
          </p:cNvPr>
          <p:cNvSpPr>
            <a:spLocks noChangeShapeType="1"/>
          </p:cNvSpPr>
          <p:nvPr/>
        </p:nvSpPr>
        <p:spPr bwMode="auto">
          <a:xfrm>
            <a:off x="7275888" y="3110781"/>
            <a:ext cx="131396" cy="19686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4" name="Line 112">
            <a:extLst>
              <a:ext uri="{FF2B5EF4-FFF2-40B4-BE49-F238E27FC236}">
                <a16:creationId xmlns:a16="http://schemas.microsoft.com/office/drawing/2014/main" id="{4C48EF93-B210-4F4B-9854-165045A32FD0}"/>
              </a:ext>
            </a:extLst>
          </p:cNvPr>
          <p:cNvSpPr>
            <a:spLocks noChangeShapeType="1"/>
          </p:cNvSpPr>
          <p:nvPr/>
        </p:nvSpPr>
        <p:spPr bwMode="auto">
          <a:xfrm flipH="1">
            <a:off x="7998568" y="3213637"/>
            <a:ext cx="76648" cy="22783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5" name="Line 113">
            <a:extLst>
              <a:ext uri="{FF2B5EF4-FFF2-40B4-BE49-F238E27FC236}">
                <a16:creationId xmlns:a16="http://schemas.microsoft.com/office/drawing/2014/main" id="{EBEA8126-4CF3-3A41-ABAC-D142E166341E}"/>
              </a:ext>
            </a:extLst>
          </p:cNvPr>
          <p:cNvSpPr>
            <a:spLocks noChangeShapeType="1"/>
          </p:cNvSpPr>
          <p:nvPr/>
        </p:nvSpPr>
        <p:spPr bwMode="auto">
          <a:xfrm>
            <a:off x="11106093" y="3785430"/>
            <a:ext cx="243083"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6" name="Line 114">
            <a:extLst>
              <a:ext uri="{FF2B5EF4-FFF2-40B4-BE49-F238E27FC236}">
                <a16:creationId xmlns:a16="http://schemas.microsoft.com/office/drawing/2014/main" id="{9F42B725-C1EB-5648-AA83-55F576D99A64}"/>
              </a:ext>
            </a:extLst>
          </p:cNvPr>
          <p:cNvSpPr>
            <a:spLocks noChangeShapeType="1"/>
          </p:cNvSpPr>
          <p:nvPr/>
        </p:nvSpPr>
        <p:spPr bwMode="auto">
          <a:xfrm flipV="1">
            <a:off x="11041489" y="3439259"/>
            <a:ext cx="286882" cy="28091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7" name="Line 115">
            <a:extLst>
              <a:ext uri="{FF2B5EF4-FFF2-40B4-BE49-F238E27FC236}">
                <a16:creationId xmlns:a16="http://schemas.microsoft.com/office/drawing/2014/main" id="{257DE23D-92D6-6B48-8933-BB087A4B7F3B}"/>
              </a:ext>
            </a:extLst>
          </p:cNvPr>
          <p:cNvSpPr>
            <a:spLocks noChangeShapeType="1"/>
          </p:cNvSpPr>
          <p:nvPr/>
        </p:nvSpPr>
        <p:spPr bwMode="auto">
          <a:xfrm flipH="1" flipV="1">
            <a:off x="10438162" y="3251241"/>
            <a:ext cx="139061" cy="22340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8" name="Line 116">
            <a:extLst>
              <a:ext uri="{FF2B5EF4-FFF2-40B4-BE49-F238E27FC236}">
                <a16:creationId xmlns:a16="http://schemas.microsoft.com/office/drawing/2014/main" id="{3008FEDF-B989-AD47-B8DC-811C63A78E62}"/>
              </a:ext>
            </a:extLst>
          </p:cNvPr>
          <p:cNvSpPr>
            <a:spLocks noChangeShapeType="1"/>
          </p:cNvSpPr>
          <p:nvPr/>
        </p:nvSpPr>
        <p:spPr bwMode="auto">
          <a:xfrm flipH="1" flipV="1">
            <a:off x="10096530" y="3364052"/>
            <a:ext cx="148916" cy="20460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9" name="Line 117">
            <a:extLst>
              <a:ext uri="{FF2B5EF4-FFF2-40B4-BE49-F238E27FC236}">
                <a16:creationId xmlns:a16="http://schemas.microsoft.com/office/drawing/2014/main" id="{7072AB1C-E687-5F42-AD97-F842F241CC4D}"/>
              </a:ext>
            </a:extLst>
          </p:cNvPr>
          <p:cNvSpPr>
            <a:spLocks noChangeShapeType="1"/>
          </p:cNvSpPr>
          <p:nvPr/>
        </p:nvSpPr>
        <p:spPr bwMode="auto">
          <a:xfrm flipH="1">
            <a:off x="8027038" y="4188007"/>
            <a:ext cx="147821" cy="12940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0" name="Line 118">
            <a:extLst>
              <a:ext uri="{FF2B5EF4-FFF2-40B4-BE49-F238E27FC236}">
                <a16:creationId xmlns:a16="http://schemas.microsoft.com/office/drawing/2014/main" id="{368439BD-38EC-0F4F-AB79-71712E1AE097}"/>
              </a:ext>
            </a:extLst>
          </p:cNvPr>
          <p:cNvSpPr>
            <a:spLocks noChangeShapeType="1"/>
          </p:cNvSpPr>
          <p:nvPr/>
        </p:nvSpPr>
        <p:spPr bwMode="auto">
          <a:xfrm flipH="1" flipV="1">
            <a:off x="7989810" y="4076303"/>
            <a:ext cx="139061" cy="884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1" name="Line 119">
            <a:extLst>
              <a:ext uri="{FF2B5EF4-FFF2-40B4-BE49-F238E27FC236}">
                <a16:creationId xmlns:a16="http://schemas.microsoft.com/office/drawing/2014/main" id="{05F4047A-FA71-B345-8F4D-7557CE9C3159}"/>
              </a:ext>
            </a:extLst>
          </p:cNvPr>
          <p:cNvSpPr>
            <a:spLocks noChangeShapeType="1"/>
          </p:cNvSpPr>
          <p:nvPr/>
        </p:nvSpPr>
        <p:spPr bwMode="auto">
          <a:xfrm flipH="1">
            <a:off x="8286546" y="4376024"/>
            <a:ext cx="232133" cy="1659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2" name="Line 120">
            <a:extLst>
              <a:ext uri="{FF2B5EF4-FFF2-40B4-BE49-F238E27FC236}">
                <a16:creationId xmlns:a16="http://schemas.microsoft.com/office/drawing/2014/main" id="{00691E04-3135-5045-8A22-A3445401A5C1}"/>
              </a:ext>
            </a:extLst>
          </p:cNvPr>
          <p:cNvSpPr>
            <a:spLocks noChangeShapeType="1"/>
          </p:cNvSpPr>
          <p:nvPr/>
        </p:nvSpPr>
        <p:spPr bwMode="auto">
          <a:xfrm flipV="1">
            <a:off x="8815415" y="3869484"/>
            <a:ext cx="250748" cy="1106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3" name="Line 121">
            <a:extLst>
              <a:ext uri="{FF2B5EF4-FFF2-40B4-BE49-F238E27FC236}">
                <a16:creationId xmlns:a16="http://schemas.microsoft.com/office/drawing/2014/main" id="{C2D8B9BD-B900-B448-8B0A-9B6A048DBB86}"/>
              </a:ext>
            </a:extLst>
          </p:cNvPr>
          <p:cNvSpPr>
            <a:spLocks noChangeShapeType="1"/>
          </p:cNvSpPr>
          <p:nvPr/>
        </p:nvSpPr>
        <p:spPr bwMode="auto">
          <a:xfrm>
            <a:off x="9315818" y="4282016"/>
            <a:ext cx="130301" cy="12165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4" name="Line 122">
            <a:extLst>
              <a:ext uri="{FF2B5EF4-FFF2-40B4-BE49-F238E27FC236}">
                <a16:creationId xmlns:a16="http://schemas.microsoft.com/office/drawing/2014/main" id="{EA45D5A9-0BF3-874E-B10C-996FD8308B65}"/>
              </a:ext>
            </a:extLst>
          </p:cNvPr>
          <p:cNvSpPr>
            <a:spLocks noChangeShapeType="1"/>
          </p:cNvSpPr>
          <p:nvPr/>
        </p:nvSpPr>
        <p:spPr bwMode="auto">
          <a:xfrm>
            <a:off x="8788041" y="3953539"/>
            <a:ext cx="158771" cy="8294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82" name="Group 281">
            <a:extLst>
              <a:ext uri="{FF2B5EF4-FFF2-40B4-BE49-F238E27FC236}">
                <a16:creationId xmlns:a16="http://schemas.microsoft.com/office/drawing/2014/main" id="{AA6A0761-EFD0-B448-950E-18DB9794940F}"/>
              </a:ext>
            </a:extLst>
          </p:cNvPr>
          <p:cNvGrpSpPr/>
          <p:nvPr/>
        </p:nvGrpSpPr>
        <p:grpSpPr>
          <a:xfrm>
            <a:off x="7004929" y="2903278"/>
            <a:ext cx="4476342" cy="1593444"/>
            <a:chOff x="3175544" y="3748892"/>
            <a:chExt cx="5968456" cy="2124592"/>
          </a:xfrm>
        </p:grpSpPr>
        <p:grpSp>
          <p:nvGrpSpPr>
            <p:cNvPr id="264" name="Group 263">
              <a:extLst>
                <a:ext uri="{FF2B5EF4-FFF2-40B4-BE49-F238E27FC236}">
                  <a16:creationId xmlns:a16="http://schemas.microsoft.com/office/drawing/2014/main" id="{759DD332-1646-744E-B0B3-D290BCF0ED64}"/>
                </a:ext>
              </a:extLst>
            </p:cNvPr>
            <p:cNvGrpSpPr/>
            <p:nvPr/>
          </p:nvGrpSpPr>
          <p:grpSpPr>
            <a:xfrm>
              <a:off x="3175544" y="3748892"/>
              <a:ext cx="1609399" cy="1316010"/>
              <a:chOff x="3188070" y="3748892"/>
              <a:chExt cx="1609399" cy="1316010"/>
            </a:xfrm>
          </p:grpSpPr>
          <p:sp>
            <p:nvSpPr>
              <p:cNvPr id="253" name="Freeform 4">
                <a:extLst>
                  <a:ext uri="{FF2B5EF4-FFF2-40B4-BE49-F238E27FC236}">
                    <a16:creationId xmlns:a16="http://schemas.microsoft.com/office/drawing/2014/main" id="{B1786030-A05C-3C4B-90A8-A5DA8E673523}"/>
                  </a:ext>
                </a:extLst>
              </p:cNvPr>
              <p:cNvSpPr>
                <a:spLocks/>
              </p:cNvSpPr>
              <p:nvPr/>
            </p:nvSpPr>
            <p:spPr bwMode="auto">
              <a:xfrm>
                <a:off x="3188070" y="3748892"/>
                <a:ext cx="1609399" cy="1316010"/>
              </a:xfrm>
              <a:custGeom>
                <a:avLst/>
                <a:gdLst>
                  <a:gd name="T0" fmla="*/ 134 w 1198"/>
                  <a:gd name="T1" fmla="*/ 270558 h 451"/>
                  <a:gd name="T2" fmla="*/ 273 w 1198"/>
                  <a:gd name="T3" fmla="*/ 132828 h 451"/>
                  <a:gd name="T4" fmla="*/ 679 w 1198"/>
                  <a:gd name="T5" fmla="*/ 73044 h 451"/>
                  <a:gd name="T6" fmla="*/ 1501 w 1198"/>
                  <a:gd name="T7" fmla="*/ 37135 h 451"/>
                  <a:gd name="T8" fmla="*/ 1796 w 1198"/>
                  <a:gd name="T9" fmla="*/ 294460 h 451"/>
                  <a:gd name="T10" fmla="*/ 1350 w 1198"/>
                  <a:gd name="T11" fmla="*/ 616944 h 451"/>
                  <a:gd name="T12" fmla="*/ 466 w 1198"/>
                  <a:gd name="T13" fmla="*/ 634874 h 451"/>
                  <a:gd name="T14" fmla="*/ 54 w 1198"/>
                  <a:gd name="T15" fmla="*/ 503524 h 451"/>
                  <a:gd name="T16" fmla="*/ 134 w 1198"/>
                  <a:gd name="T17" fmla="*/ 270558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8"/>
                  <a:gd name="T28" fmla="*/ 0 h 451"/>
                  <a:gd name="T29" fmla="*/ 1198 w 1198"/>
                  <a:gd name="T30" fmla="*/ 451 h 4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gradFill>
                <a:gsLst>
                  <a:gs pos="24000">
                    <a:schemeClr val="bg1"/>
                  </a:gs>
                  <a:gs pos="99000">
                    <a:schemeClr val="bg1">
                      <a:alpha val="67000"/>
                    </a:schemeClr>
                  </a:gs>
                </a:gsLst>
                <a:path path="circl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63" name="Group 262">
                <a:extLst>
                  <a:ext uri="{FF2B5EF4-FFF2-40B4-BE49-F238E27FC236}">
                    <a16:creationId xmlns:a16="http://schemas.microsoft.com/office/drawing/2014/main" id="{2A2171EC-FE7C-D541-B23A-F748C585D569}"/>
                  </a:ext>
                </a:extLst>
              </p:cNvPr>
              <p:cNvGrpSpPr/>
              <p:nvPr/>
            </p:nvGrpSpPr>
            <p:grpSpPr>
              <a:xfrm>
                <a:off x="3323010" y="3984960"/>
                <a:ext cx="1290181" cy="895439"/>
                <a:chOff x="2145563" y="2093530"/>
                <a:chExt cx="1290181" cy="895439"/>
              </a:xfrm>
            </p:grpSpPr>
            <p:sp>
              <p:nvSpPr>
                <p:cNvPr id="4" name="TextBox 3">
                  <a:extLst>
                    <a:ext uri="{FF2B5EF4-FFF2-40B4-BE49-F238E27FC236}">
                      <a16:creationId xmlns:a16="http://schemas.microsoft.com/office/drawing/2014/main" id="{6723594D-379C-E642-A5A9-5C895D3CFBCB}"/>
                    </a:ext>
                  </a:extLst>
                </p:cNvPr>
                <p:cNvSpPr txBox="1"/>
                <p:nvPr/>
              </p:nvSpPr>
              <p:spPr>
                <a:xfrm>
                  <a:off x="2236862" y="2257804"/>
                  <a:ext cx="1158865" cy="646330"/>
                </a:xfrm>
                <a:prstGeom prst="rect">
                  <a:avLst/>
                </a:prstGeom>
                <a:noFill/>
              </p:spPr>
              <p:txBody>
                <a:bodyPr wrap="none" rtlCol="0">
                  <a:spAutoFit/>
                </a:bodyPr>
                <a:lstStyle/>
                <a:p>
                  <a:pPr algn="ctr">
                    <a:lnSpc>
                      <a:spcPct val="85000"/>
                    </a:lnSpc>
                  </a:pPr>
                  <a:r>
                    <a:rPr lang="en-US" sz="1500" dirty="0">
                      <a:solidFill>
                        <a:srgbClr val="0000A8"/>
                      </a:solidFill>
                      <a:latin typeface="Avenir Book" panose="020B0503020203020204" pitchFamily="34" charset="-78"/>
                      <a:cs typeface="Avenir Book" panose="020B0503020203020204" pitchFamily="34" charset="-78"/>
                    </a:rPr>
                    <a:t>intra-AS</a:t>
                  </a:r>
                </a:p>
                <a:p>
                  <a:pPr algn="ctr">
                    <a:lnSpc>
                      <a:spcPct val="85000"/>
                    </a:lnSpc>
                  </a:pPr>
                  <a:r>
                    <a:rPr lang="en-US" sz="1500" dirty="0">
                      <a:solidFill>
                        <a:srgbClr val="0000A8"/>
                      </a:solidFill>
                      <a:latin typeface="Avenir Book" panose="020B0503020203020204" pitchFamily="34" charset="-78"/>
                      <a:cs typeface="Avenir Book" panose="020B0503020203020204" pitchFamily="34" charset="-78"/>
                    </a:rPr>
                    <a:t>routing</a:t>
                  </a:r>
                </a:p>
              </p:txBody>
            </p:sp>
            <p:sp>
              <p:nvSpPr>
                <p:cNvPr id="8" name="Oval 7">
                  <a:extLst>
                    <a:ext uri="{FF2B5EF4-FFF2-40B4-BE49-F238E27FC236}">
                      <a16:creationId xmlns:a16="http://schemas.microsoft.com/office/drawing/2014/main" id="{2472BBF8-088B-A449-9470-EBB3D14828B2}"/>
                    </a:ext>
                  </a:extLst>
                </p:cNvPr>
                <p:cNvSpPr/>
                <p:nvPr/>
              </p:nvSpPr>
              <p:spPr>
                <a:xfrm>
                  <a:off x="2145563" y="2093530"/>
                  <a:ext cx="1290181" cy="864296"/>
                </a:xfrm>
                <a:prstGeom prst="ellipse">
                  <a:avLst/>
                </a:prstGeom>
                <a:noFill/>
                <a:ln w="3810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256" name="Rectangle 255">
                  <a:extLst>
                    <a:ext uri="{FF2B5EF4-FFF2-40B4-BE49-F238E27FC236}">
                      <a16:creationId xmlns:a16="http://schemas.microsoft.com/office/drawing/2014/main" id="{0100B31F-13F0-1E46-B425-81FB4EF4CED2}"/>
                    </a:ext>
                  </a:extLst>
                </p:cNvPr>
                <p:cNvSpPr/>
                <p:nvPr/>
              </p:nvSpPr>
              <p:spPr>
                <a:xfrm>
                  <a:off x="2417523" y="2844399"/>
                  <a:ext cx="776614" cy="144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cxnSp>
              <p:nvCxnSpPr>
                <p:cNvPr id="258" name="Straight Arrow Connector 257">
                  <a:extLst>
                    <a:ext uri="{FF2B5EF4-FFF2-40B4-BE49-F238E27FC236}">
                      <a16:creationId xmlns:a16="http://schemas.microsoft.com/office/drawing/2014/main" id="{E47A0939-C51B-A042-A7CC-F4275B61338E}"/>
                    </a:ext>
                  </a:extLst>
                </p:cNvPr>
                <p:cNvCxnSpPr>
                  <a:cxnSpLocks/>
                </p:cNvCxnSpPr>
                <p:nvPr/>
              </p:nvCxnSpPr>
              <p:spPr>
                <a:xfrm flipH="1">
                  <a:off x="3111009" y="2833557"/>
                  <a:ext cx="138182" cy="97585"/>
                </a:xfrm>
                <a:prstGeom prst="straightConnector1">
                  <a:avLst/>
                </a:prstGeom>
                <a:ln w="38100">
                  <a:solidFill>
                    <a:srgbClr val="0000A8"/>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73" name="Group 272">
              <a:extLst>
                <a:ext uri="{FF2B5EF4-FFF2-40B4-BE49-F238E27FC236}">
                  <a16:creationId xmlns:a16="http://schemas.microsoft.com/office/drawing/2014/main" id="{F59F95CB-2AFB-954F-A034-BBA60D5D4EF0}"/>
                </a:ext>
              </a:extLst>
            </p:cNvPr>
            <p:cNvGrpSpPr/>
            <p:nvPr/>
          </p:nvGrpSpPr>
          <p:grpSpPr>
            <a:xfrm>
              <a:off x="4345585" y="4779701"/>
              <a:ext cx="2744147" cy="1093783"/>
              <a:chOff x="4345585" y="4779701"/>
              <a:chExt cx="2744147" cy="1093783"/>
            </a:xfrm>
          </p:grpSpPr>
          <p:sp>
            <p:nvSpPr>
              <p:cNvPr id="254" name="Freeform 5">
                <a:extLst>
                  <a:ext uri="{FF2B5EF4-FFF2-40B4-BE49-F238E27FC236}">
                    <a16:creationId xmlns:a16="http://schemas.microsoft.com/office/drawing/2014/main" id="{0F89B688-4E67-2344-8F6E-D25D73FDDC05}"/>
                  </a:ext>
                </a:extLst>
              </p:cNvPr>
              <p:cNvSpPr>
                <a:spLocks/>
              </p:cNvSpPr>
              <p:nvPr/>
            </p:nvSpPr>
            <p:spPr bwMode="auto">
              <a:xfrm>
                <a:off x="4345585" y="4779701"/>
                <a:ext cx="2744147" cy="1093783"/>
              </a:xfrm>
              <a:custGeom>
                <a:avLst/>
                <a:gdLst>
                  <a:gd name="T0" fmla="*/ 1319 w 1583"/>
                  <a:gd name="T1" fmla="*/ 862 h 682"/>
                  <a:gd name="T2" fmla="*/ 3445 w 1583"/>
                  <a:gd name="T3" fmla="*/ 285 h 682"/>
                  <a:gd name="T4" fmla="*/ 6645 w 1583"/>
                  <a:gd name="T5" fmla="*/ 77 h 682"/>
                  <a:gd name="T6" fmla="*/ 9794 w 1583"/>
                  <a:gd name="T7" fmla="*/ 744 h 682"/>
                  <a:gd name="T8" fmla="*/ 13238 w 1583"/>
                  <a:gd name="T9" fmla="*/ 1642 h 682"/>
                  <a:gd name="T10" fmla="*/ 10773 w 1583"/>
                  <a:gd name="T11" fmla="*/ 2476 h 682"/>
                  <a:gd name="T12" fmla="*/ 5844 w 1583"/>
                  <a:gd name="T13" fmla="*/ 2523 h 682"/>
                  <a:gd name="T14" fmla="*/ 751 w 1583"/>
                  <a:gd name="T15" fmla="*/ 2291 h 682"/>
                  <a:gd name="T16" fmla="*/ 1319 w 1583"/>
                  <a:gd name="T17" fmla="*/ 862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3"/>
                  <a:gd name="T28" fmla="*/ 0 h 682"/>
                  <a:gd name="T29" fmla="*/ 1583 w 1583"/>
                  <a:gd name="T30" fmla="*/ 682 h 6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gradFill flip="none" rotWithShape="1">
                <a:gsLst>
                  <a:gs pos="20000">
                    <a:schemeClr val="bg1"/>
                  </a:gs>
                  <a:gs pos="99000">
                    <a:schemeClr val="bg1">
                      <a:alpha val="73000"/>
                    </a:schemeClr>
                  </a:gs>
                </a:gsLst>
                <a:path path="circle">
                  <a:fillToRect l="50000" t="50000" r="50000" b="50000"/>
                </a:path>
                <a:tileRect/>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67" name="Group 266">
                <a:extLst>
                  <a:ext uri="{FF2B5EF4-FFF2-40B4-BE49-F238E27FC236}">
                    <a16:creationId xmlns:a16="http://schemas.microsoft.com/office/drawing/2014/main" id="{48016CA7-C957-1C4D-A120-A23AF9524D91}"/>
                  </a:ext>
                </a:extLst>
              </p:cNvPr>
              <p:cNvGrpSpPr/>
              <p:nvPr/>
            </p:nvGrpSpPr>
            <p:grpSpPr>
              <a:xfrm>
                <a:off x="4915903" y="4888922"/>
                <a:ext cx="1290181" cy="895439"/>
                <a:chOff x="2158089" y="2093530"/>
                <a:chExt cx="1290181" cy="895439"/>
              </a:xfrm>
            </p:grpSpPr>
            <p:sp>
              <p:nvSpPr>
                <p:cNvPr id="268" name="TextBox 267">
                  <a:extLst>
                    <a:ext uri="{FF2B5EF4-FFF2-40B4-BE49-F238E27FC236}">
                      <a16:creationId xmlns:a16="http://schemas.microsoft.com/office/drawing/2014/main" id="{3AB46CFF-D2D9-204B-8D26-6EBD60AC189A}"/>
                    </a:ext>
                  </a:extLst>
                </p:cNvPr>
                <p:cNvSpPr txBox="1"/>
                <p:nvPr/>
              </p:nvSpPr>
              <p:spPr>
                <a:xfrm>
                  <a:off x="2236861" y="2257803"/>
                  <a:ext cx="1158865" cy="646331"/>
                </a:xfrm>
                <a:prstGeom prst="rect">
                  <a:avLst/>
                </a:prstGeom>
                <a:noFill/>
              </p:spPr>
              <p:txBody>
                <a:bodyPr wrap="none" rtlCol="0">
                  <a:spAutoFit/>
                </a:bodyPr>
                <a:lstStyle/>
                <a:p>
                  <a:pPr algn="ctr">
                    <a:lnSpc>
                      <a:spcPct val="85000"/>
                    </a:lnSpc>
                  </a:pPr>
                  <a:r>
                    <a:rPr lang="en-US" sz="1500" dirty="0">
                      <a:solidFill>
                        <a:srgbClr val="0000A8"/>
                      </a:solidFill>
                      <a:latin typeface="Avenir Book" panose="020B0503020203020204" pitchFamily="34" charset="-78"/>
                      <a:cs typeface="Avenir Book" panose="020B0503020203020204" pitchFamily="34" charset="-78"/>
                    </a:rPr>
                    <a:t>intra-AS</a:t>
                  </a:r>
                </a:p>
                <a:p>
                  <a:pPr algn="ctr">
                    <a:lnSpc>
                      <a:spcPct val="85000"/>
                    </a:lnSpc>
                  </a:pPr>
                  <a:r>
                    <a:rPr lang="en-US" sz="1500" dirty="0">
                      <a:solidFill>
                        <a:srgbClr val="0000A8"/>
                      </a:solidFill>
                      <a:latin typeface="Avenir Book" panose="020B0503020203020204" pitchFamily="34" charset="-78"/>
                      <a:cs typeface="Avenir Book" panose="020B0503020203020204" pitchFamily="34" charset="-78"/>
                    </a:rPr>
                    <a:t>routing</a:t>
                  </a:r>
                </a:p>
              </p:txBody>
            </p:sp>
            <p:sp>
              <p:nvSpPr>
                <p:cNvPr id="269" name="Oval 268">
                  <a:extLst>
                    <a:ext uri="{FF2B5EF4-FFF2-40B4-BE49-F238E27FC236}">
                      <a16:creationId xmlns:a16="http://schemas.microsoft.com/office/drawing/2014/main" id="{62F828E9-D5D5-A845-92F1-06245C1556E7}"/>
                    </a:ext>
                  </a:extLst>
                </p:cNvPr>
                <p:cNvSpPr/>
                <p:nvPr/>
              </p:nvSpPr>
              <p:spPr>
                <a:xfrm>
                  <a:off x="2158089" y="2093530"/>
                  <a:ext cx="1290181" cy="864296"/>
                </a:xfrm>
                <a:prstGeom prst="ellipse">
                  <a:avLst/>
                </a:prstGeom>
                <a:noFill/>
                <a:ln w="3810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270" name="Rectangle 269">
                  <a:extLst>
                    <a:ext uri="{FF2B5EF4-FFF2-40B4-BE49-F238E27FC236}">
                      <a16:creationId xmlns:a16="http://schemas.microsoft.com/office/drawing/2014/main" id="{DF703CA7-434F-3941-821C-59863FBA7287}"/>
                    </a:ext>
                  </a:extLst>
                </p:cNvPr>
                <p:cNvSpPr/>
                <p:nvPr/>
              </p:nvSpPr>
              <p:spPr>
                <a:xfrm>
                  <a:off x="2417523" y="2844399"/>
                  <a:ext cx="776614" cy="144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cxnSp>
              <p:nvCxnSpPr>
                <p:cNvPr id="271" name="Straight Arrow Connector 270">
                  <a:extLst>
                    <a:ext uri="{FF2B5EF4-FFF2-40B4-BE49-F238E27FC236}">
                      <a16:creationId xmlns:a16="http://schemas.microsoft.com/office/drawing/2014/main" id="{4E454930-4E41-434B-860E-CAB25B708B4C}"/>
                    </a:ext>
                  </a:extLst>
                </p:cNvPr>
                <p:cNvCxnSpPr>
                  <a:cxnSpLocks/>
                </p:cNvCxnSpPr>
                <p:nvPr/>
              </p:nvCxnSpPr>
              <p:spPr>
                <a:xfrm flipH="1">
                  <a:off x="3111009" y="2833557"/>
                  <a:ext cx="138182" cy="97585"/>
                </a:xfrm>
                <a:prstGeom prst="straightConnector1">
                  <a:avLst/>
                </a:prstGeom>
                <a:ln w="38100">
                  <a:solidFill>
                    <a:srgbClr val="0000A8"/>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81" name="Group 280">
              <a:extLst>
                <a:ext uri="{FF2B5EF4-FFF2-40B4-BE49-F238E27FC236}">
                  <a16:creationId xmlns:a16="http://schemas.microsoft.com/office/drawing/2014/main" id="{E2F34647-CA92-A545-AFCE-B82A0FF135E5}"/>
                </a:ext>
              </a:extLst>
            </p:cNvPr>
            <p:cNvGrpSpPr/>
            <p:nvPr/>
          </p:nvGrpSpPr>
          <p:grpSpPr>
            <a:xfrm>
              <a:off x="6989573" y="3977477"/>
              <a:ext cx="2154427" cy="1384541"/>
              <a:chOff x="6989573" y="3977477"/>
              <a:chExt cx="2154427" cy="1384541"/>
            </a:xfrm>
          </p:grpSpPr>
          <p:sp>
            <p:nvSpPr>
              <p:cNvPr id="255" name="Freeform 3">
                <a:extLst>
                  <a:ext uri="{FF2B5EF4-FFF2-40B4-BE49-F238E27FC236}">
                    <a16:creationId xmlns:a16="http://schemas.microsoft.com/office/drawing/2014/main" id="{1536733F-1420-C242-99F9-B2C1A846C638}"/>
                  </a:ext>
                </a:extLst>
              </p:cNvPr>
              <p:cNvSpPr>
                <a:spLocks/>
              </p:cNvSpPr>
              <p:nvPr/>
            </p:nvSpPr>
            <p:spPr bwMode="auto">
              <a:xfrm>
                <a:off x="6989573" y="3977477"/>
                <a:ext cx="2154427" cy="1384541"/>
              </a:xfrm>
              <a:custGeom>
                <a:avLst/>
                <a:gdLst>
                  <a:gd name="T0" fmla="*/ 1063 w 1162"/>
                  <a:gd name="T1" fmla="*/ 49351 h 543"/>
                  <a:gd name="T2" fmla="*/ 6960 w 1162"/>
                  <a:gd name="T3" fmla="*/ 4162 h 543"/>
                  <a:gd name="T4" fmla="*/ 17785 w 1162"/>
                  <a:gd name="T5" fmla="*/ 23973 h 543"/>
                  <a:gd name="T6" fmla="*/ 21649 w 1162"/>
                  <a:gd name="T7" fmla="*/ 72662 h 543"/>
                  <a:gd name="T8" fmla="*/ 19828 w 1162"/>
                  <a:gd name="T9" fmla="*/ 137161 h 543"/>
                  <a:gd name="T10" fmla="*/ 11083 w 1162"/>
                  <a:gd name="T11" fmla="*/ 164591 h 543"/>
                  <a:gd name="T12" fmla="*/ 1657 w 1162"/>
                  <a:gd name="T13" fmla="*/ 133650 h 543"/>
                  <a:gd name="T14" fmla="*/ 1063 w 1162"/>
                  <a:gd name="T15" fmla="*/ 49351 h 543"/>
                  <a:gd name="T16" fmla="*/ 0 60000 65536"/>
                  <a:gd name="T17" fmla="*/ 0 60000 65536"/>
                  <a:gd name="T18" fmla="*/ 0 60000 65536"/>
                  <a:gd name="T19" fmla="*/ 0 60000 65536"/>
                  <a:gd name="T20" fmla="*/ 0 60000 65536"/>
                  <a:gd name="T21" fmla="*/ 0 60000 65536"/>
                  <a:gd name="T22" fmla="*/ 0 60000 65536"/>
                  <a:gd name="T23" fmla="*/ 0 60000 65536"/>
                  <a:gd name="T24" fmla="*/ 0 w 1162"/>
                  <a:gd name="T25" fmla="*/ 0 h 543"/>
                  <a:gd name="T26" fmla="*/ 1162 w 1162"/>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gradFill>
                <a:gsLst>
                  <a:gs pos="24000">
                    <a:schemeClr val="bg1"/>
                  </a:gs>
                  <a:gs pos="99000">
                    <a:schemeClr val="bg1">
                      <a:alpha val="67000"/>
                    </a:schemeClr>
                  </a:gs>
                </a:gsLst>
                <a:path path="circl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76" name="Group 275">
                <a:extLst>
                  <a:ext uri="{FF2B5EF4-FFF2-40B4-BE49-F238E27FC236}">
                    <a16:creationId xmlns:a16="http://schemas.microsoft.com/office/drawing/2014/main" id="{92ED2415-587F-4B43-864E-2DFBFD8318B6}"/>
                  </a:ext>
                </a:extLst>
              </p:cNvPr>
              <p:cNvGrpSpPr/>
              <p:nvPr/>
            </p:nvGrpSpPr>
            <p:grpSpPr>
              <a:xfrm>
                <a:off x="7396057" y="4300199"/>
                <a:ext cx="1290181" cy="895439"/>
                <a:chOff x="2158089" y="2093530"/>
                <a:chExt cx="1290181" cy="895439"/>
              </a:xfrm>
            </p:grpSpPr>
            <p:sp>
              <p:nvSpPr>
                <p:cNvPr id="277" name="TextBox 276">
                  <a:extLst>
                    <a:ext uri="{FF2B5EF4-FFF2-40B4-BE49-F238E27FC236}">
                      <a16:creationId xmlns:a16="http://schemas.microsoft.com/office/drawing/2014/main" id="{5E266E0C-04F2-274C-A906-0CE2714D9E26}"/>
                    </a:ext>
                  </a:extLst>
                </p:cNvPr>
                <p:cNvSpPr txBox="1"/>
                <p:nvPr/>
              </p:nvSpPr>
              <p:spPr>
                <a:xfrm>
                  <a:off x="2236861" y="2257803"/>
                  <a:ext cx="1158865" cy="646331"/>
                </a:xfrm>
                <a:prstGeom prst="rect">
                  <a:avLst/>
                </a:prstGeom>
                <a:noFill/>
              </p:spPr>
              <p:txBody>
                <a:bodyPr wrap="none" rtlCol="0">
                  <a:spAutoFit/>
                </a:bodyPr>
                <a:lstStyle/>
                <a:p>
                  <a:pPr algn="ctr">
                    <a:lnSpc>
                      <a:spcPct val="85000"/>
                    </a:lnSpc>
                  </a:pPr>
                  <a:r>
                    <a:rPr lang="en-US" sz="1500" dirty="0">
                      <a:solidFill>
                        <a:srgbClr val="0000A8"/>
                      </a:solidFill>
                      <a:latin typeface="Avenir Book" panose="020B0503020203020204" pitchFamily="34" charset="-78"/>
                      <a:cs typeface="Avenir Book" panose="020B0503020203020204" pitchFamily="34" charset="-78"/>
                    </a:rPr>
                    <a:t>intra-AS</a:t>
                  </a:r>
                </a:p>
                <a:p>
                  <a:pPr algn="ctr">
                    <a:lnSpc>
                      <a:spcPct val="85000"/>
                    </a:lnSpc>
                  </a:pPr>
                  <a:r>
                    <a:rPr lang="en-US" sz="1500" dirty="0">
                      <a:solidFill>
                        <a:srgbClr val="0000A8"/>
                      </a:solidFill>
                      <a:latin typeface="Avenir Book" panose="020B0503020203020204" pitchFamily="34" charset="-78"/>
                      <a:cs typeface="Avenir Book" panose="020B0503020203020204" pitchFamily="34" charset="-78"/>
                    </a:rPr>
                    <a:t>routing</a:t>
                  </a:r>
                </a:p>
              </p:txBody>
            </p:sp>
            <p:sp>
              <p:nvSpPr>
                <p:cNvPr id="278" name="Oval 277">
                  <a:extLst>
                    <a:ext uri="{FF2B5EF4-FFF2-40B4-BE49-F238E27FC236}">
                      <a16:creationId xmlns:a16="http://schemas.microsoft.com/office/drawing/2014/main" id="{AF109F00-AEAA-434C-BBF7-9540A765DEAD}"/>
                    </a:ext>
                  </a:extLst>
                </p:cNvPr>
                <p:cNvSpPr/>
                <p:nvPr/>
              </p:nvSpPr>
              <p:spPr>
                <a:xfrm>
                  <a:off x="2158089" y="2093530"/>
                  <a:ext cx="1290181" cy="864296"/>
                </a:xfrm>
                <a:prstGeom prst="ellipse">
                  <a:avLst/>
                </a:prstGeom>
                <a:noFill/>
                <a:ln w="3810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279" name="Rectangle 278">
                  <a:extLst>
                    <a:ext uri="{FF2B5EF4-FFF2-40B4-BE49-F238E27FC236}">
                      <a16:creationId xmlns:a16="http://schemas.microsoft.com/office/drawing/2014/main" id="{BC93F16D-2C1A-E249-87B4-695F781B3787}"/>
                    </a:ext>
                  </a:extLst>
                </p:cNvPr>
                <p:cNvSpPr/>
                <p:nvPr/>
              </p:nvSpPr>
              <p:spPr>
                <a:xfrm>
                  <a:off x="2417523" y="2844399"/>
                  <a:ext cx="776614" cy="144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cxnSp>
              <p:nvCxnSpPr>
                <p:cNvPr id="280" name="Straight Arrow Connector 279">
                  <a:extLst>
                    <a:ext uri="{FF2B5EF4-FFF2-40B4-BE49-F238E27FC236}">
                      <a16:creationId xmlns:a16="http://schemas.microsoft.com/office/drawing/2014/main" id="{BF12078B-FFCB-5B4D-96D9-6482BC5DACC1}"/>
                    </a:ext>
                  </a:extLst>
                </p:cNvPr>
                <p:cNvCxnSpPr>
                  <a:cxnSpLocks/>
                </p:cNvCxnSpPr>
                <p:nvPr/>
              </p:nvCxnSpPr>
              <p:spPr>
                <a:xfrm flipH="1">
                  <a:off x="3111009" y="2833557"/>
                  <a:ext cx="138182" cy="97585"/>
                </a:xfrm>
                <a:prstGeom prst="straightConnector1">
                  <a:avLst/>
                </a:prstGeom>
                <a:ln w="38100">
                  <a:solidFill>
                    <a:srgbClr val="0000A8"/>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312" name="Group 311">
            <a:extLst>
              <a:ext uri="{FF2B5EF4-FFF2-40B4-BE49-F238E27FC236}">
                <a16:creationId xmlns:a16="http://schemas.microsoft.com/office/drawing/2014/main" id="{78E22769-1D43-5840-8394-0FE0463D5740}"/>
              </a:ext>
            </a:extLst>
          </p:cNvPr>
          <p:cNvGrpSpPr/>
          <p:nvPr/>
        </p:nvGrpSpPr>
        <p:grpSpPr>
          <a:xfrm>
            <a:off x="7030129" y="2914663"/>
            <a:ext cx="4476342" cy="1593444"/>
            <a:chOff x="3202684" y="3763506"/>
            <a:chExt cx="5968456" cy="2124592"/>
          </a:xfrm>
        </p:grpSpPr>
        <p:grpSp>
          <p:nvGrpSpPr>
            <p:cNvPr id="310" name="Group 309">
              <a:extLst>
                <a:ext uri="{FF2B5EF4-FFF2-40B4-BE49-F238E27FC236}">
                  <a16:creationId xmlns:a16="http://schemas.microsoft.com/office/drawing/2014/main" id="{744E07CE-3F29-2C44-A38C-A63250BD37CA}"/>
                </a:ext>
              </a:extLst>
            </p:cNvPr>
            <p:cNvGrpSpPr/>
            <p:nvPr/>
          </p:nvGrpSpPr>
          <p:grpSpPr>
            <a:xfrm>
              <a:off x="3202684" y="3763506"/>
              <a:ext cx="5968456" cy="2124592"/>
              <a:chOff x="2563856" y="-1509951"/>
              <a:chExt cx="5968456" cy="2124592"/>
            </a:xfrm>
          </p:grpSpPr>
          <p:sp>
            <p:nvSpPr>
              <p:cNvPr id="304" name="Freeform 4">
                <a:extLst>
                  <a:ext uri="{FF2B5EF4-FFF2-40B4-BE49-F238E27FC236}">
                    <a16:creationId xmlns:a16="http://schemas.microsoft.com/office/drawing/2014/main" id="{D30911A6-6911-094B-927D-A42ABA72DF40}"/>
                  </a:ext>
                </a:extLst>
              </p:cNvPr>
              <p:cNvSpPr>
                <a:spLocks/>
              </p:cNvSpPr>
              <p:nvPr/>
            </p:nvSpPr>
            <p:spPr bwMode="auto">
              <a:xfrm>
                <a:off x="2563856" y="-1509951"/>
                <a:ext cx="1609399" cy="1316010"/>
              </a:xfrm>
              <a:custGeom>
                <a:avLst/>
                <a:gdLst>
                  <a:gd name="T0" fmla="*/ 134 w 1198"/>
                  <a:gd name="T1" fmla="*/ 270558 h 451"/>
                  <a:gd name="T2" fmla="*/ 273 w 1198"/>
                  <a:gd name="T3" fmla="*/ 132828 h 451"/>
                  <a:gd name="T4" fmla="*/ 679 w 1198"/>
                  <a:gd name="T5" fmla="*/ 73044 h 451"/>
                  <a:gd name="T6" fmla="*/ 1501 w 1198"/>
                  <a:gd name="T7" fmla="*/ 37135 h 451"/>
                  <a:gd name="T8" fmla="*/ 1796 w 1198"/>
                  <a:gd name="T9" fmla="*/ 294460 h 451"/>
                  <a:gd name="T10" fmla="*/ 1350 w 1198"/>
                  <a:gd name="T11" fmla="*/ 616944 h 451"/>
                  <a:gd name="T12" fmla="*/ 466 w 1198"/>
                  <a:gd name="T13" fmla="*/ 634874 h 451"/>
                  <a:gd name="T14" fmla="*/ 54 w 1198"/>
                  <a:gd name="T15" fmla="*/ 503524 h 451"/>
                  <a:gd name="T16" fmla="*/ 134 w 1198"/>
                  <a:gd name="T17" fmla="*/ 270558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8"/>
                  <a:gd name="T28" fmla="*/ 0 h 451"/>
                  <a:gd name="T29" fmla="*/ 1198 w 1198"/>
                  <a:gd name="T30" fmla="*/ 451 h 4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gradFill>
                <a:gsLst>
                  <a:gs pos="24000">
                    <a:schemeClr val="bg1"/>
                  </a:gs>
                  <a:gs pos="99000">
                    <a:schemeClr val="bg1">
                      <a:alpha val="67000"/>
                    </a:schemeClr>
                  </a:gs>
                </a:gsLst>
                <a:path path="circl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98" name="Freeform 5">
                <a:extLst>
                  <a:ext uri="{FF2B5EF4-FFF2-40B4-BE49-F238E27FC236}">
                    <a16:creationId xmlns:a16="http://schemas.microsoft.com/office/drawing/2014/main" id="{5CB4E5C1-2135-4947-936C-2E606AB35C41}"/>
                  </a:ext>
                </a:extLst>
              </p:cNvPr>
              <p:cNvSpPr>
                <a:spLocks/>
              </p:cNvSpPr>
              <p:nvPr/>
            </p:nvSpPr>
            <p:spPr bwMode="auto">
              <a:xfrm>
                <a:off x="3733897" y="-479142"/>
                <a:ext cx="2744147" cy="1093783"/>
              </a:xfrm>
              <a:custGeom>
                <a:avLst/>
                <a:gdLst>
                  <a:gd name="T0" fmla="*/ 1319 w 1583"/>
                  <a:gd name="T1" fmla="*/ 862 h 682"/>
                  <a:gd name="T2" fmla="*/ 3445 w 1583"/>
                  <a:gd name="T3" fmla="*/ 285 h 682"/>
                  <a:gd name="T4" fmla="*/ 6645 w 1583"/>
                  <a:gd name="T5" fmla="*/ 77 h 682"/>
                  <a:gd name="T6" fmla="*/ 9794 w 1583"/>
                  <a:gd name="T7" fmla="*/ 744 h 682"/>
                  <a:gd name="T8" fmla="*/ 13238 w 1583"/>
                  <a:gd name="T9" fmla="*/ 1642 h 682"/>
                  <a:gd name="T10" fmla="*/ 10773 w 1583"/>
                  <a:gd name="T11" fmla="*/ 2476 h 682"/>
                  <a:gd name="T12" fmla="*/ 5844 w 1583"/>
                  <a:gd name="T13" fmla="*/ 2523 h 682"/>
                  <a:gd name="T14" fmla="*/ 751 w 1583"/>
                  <a:gd name="T15" fmla="*/ 2291 h 682"/>
                  <a:gd name="T16" fmla="*/ 1319 w 1583"/>
                  <a:gd name="T17" fmla="*/ 862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3"/>
                  <a:gd name="T28" fmla="*/ 0 h 682"/>
                  <a:gd name="T29" fmla="*/ 1583 w 1583"/>
                  <a:gd name="T30" fmla="*/ 682 h 6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gradFill flip="none" rotWithShape="1">
                <a:gsLst>
                  <a:gs pos="20000">
                    <a:schemeClr val="bg1"/>
                  </a:gs>
                  <a:gs pos="99000">
                    <a:schemeClr val="bg1">
                      <a:alpha val="73000"/>
                    </a:schemeClr>
                  </a:gs>
                </a:gsLst>
                <a:path path="circle">
                  <a:fillToRect l="50000" t="50000" r="50000" b="50000"/>
                </a:path>
                <a:tileRect/>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92" name="Freeform 3">
                <a:extLst>
                  <a:ext uri="{FF2B5EF4-FFF2-40B4-BE49-F238E27FC236}">
                    <a16:creationId xmlns:a16="http://schemas.microsoft.com/office/drawing/2014/main" id="{17419CA7-50EA-4644-BAD8-E64BA60CCA3E}"/>
                  </a:ext>
                </a:extLst>
              </p:cNvPr>
              <p:cNvSpPr>
                <a:spLocks/>
              </p:cNvSpPr>
              <p:nvPr/>
            </p:nvSpPr>
            <p:spPr bwMode="auto">
              <a:xfrm>
                <a:off x="6377885" y="-1281366"/>
                <a:ext cx="2154427" cy="1384541"/>
              </a:xfrm>
              <a:custGeom>
                <a:avLst/>
                <a:gdLst>
                  <a:gd name="T0" fmla="*/ 1063 w 1162"/>
                  <a:gd name="T1" fmla="*/ 49351 h 543"/>
                  <a:gd name="T2" fmla="*/ 6960 w 1162"/>
                  <a:gd name="T3" fmla="*/ 4162 h 543"/>
                  <a:gd name="T4" fmla="*/ 17785 w 1162"/>
                  <a:gd name="T5" fmla="*/ 23973 h 543"/>
                  <a:gd name="T6" fmla="*/ 21649 w 1162"/>
                  <a:gd name="T7" fmla="*/ 72662 h 543"/>
                  <a:gd name="T8" fmla="*/ 19828 w 1162"/>
                  <a:gd name="T9" fmla="*/ 137161 h 543"/>
                  <a:gd name="T10" fmla="*/ 11083 w 1162"/>
                  <a:gd name="T11" fmla="*/ 164591 h 543"/>
                  <a:gd name="T12" fmla="*/ 1657 w 1162"/>
                  <a:gd name="T13" fmla="*/ 133650 h 543"/>
                  <a:gd name="T14" fmla="*/ 1063 w 1162"/>
                  <a:gd name="T15" fmla="*/ 49351 h 543"/>
                  <a:gd name="T16" fmla="*/ 0 60000 65536"/>
                  <a:gd name="T17" fmla="*/ 0 60000 65536"/>
                  <a:gd name="T18" fmla="*/ 0 60000 65536"/>
                  <a:gd name="T19" fmla="*/ 0 60000 65536"/>
                  <a:gd name="T20" fmla="*/ 0 60000 65536"/>
                  <a:gd name="T21" fmla="*/ 0 60000 65536"/>
                  <a:gd name="T22" fmla="*/ 0 60000 65536"/>
                  <a:gd name="T23" fmla="*/ 0 60000 65536"/>
                  <a:gd name="T24" fmla="*/ 0 w 1162"/>
                  <a:gd name="T25" fmla="*/ 0 h 543"/>
                  <a:gd name="T26" fmla="*/ 1162 w 1162"/>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gradFill>
                <a:gsLst>
                  <a:gs pos="24000">
                    <a:schemeClr val="bg1"/>
                  </a:gs>
                  <a:gs pos="99000">
                    <a:schemeClr val="bg1">
                      <a:alpha val="67000"/>
                    </a:schemeClr>
                  </a:gs>
                </a:gsLst>
                <a:path path="circl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cxnSp>
            <p:nvCxnSpPr>
              <p:cNvPr id="284" name="Straight Arrow Connector 283">
                <a:extLst>
                  <a:ext uri="{FF2B5EF4-FFF2-40B4-BE49-F238E27FC236}">
                    <a16:creationId xmlns:a16="http://schemas.microsoft.com/office/drawing/2014/main" id="{D9F899E2-41E6-F644-9D09-629032DFBB9F}"/>
                  </a:ext>
                </a:extLst>
              </p:cNvPr>
              <p:cNvCxnSpPr>
                <a:cxnSpLocks/>
              </p:cNvCxnSpPr>
              <p:nvPr/>
            </p:nvCxnSpPr>
            <p:spPr>
              <a:xfrm flipV="1">
                <a:off x="5824603" y="-501042"/>
                <a:ext cx="814192" cy="501042"/>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498B5083-E95A-D548-919E-B088084EACD8}"/>
                  </a:ext>
                </a:extLst>
              </p:cNvPr>
              <p:cNvCxnSpPr>
                <a:cxnSpLocks/>
              </p:cNvCxnSpPr>
              <p:nvPr/>
            </p:nvCxnSpPr>
            <p:spPr>
              <a:xfrm>
                <a:off x="4010416" y="-711896"/>
                <a:ext cx="724423" cy="436323"/>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11" name="TextBox 310">
              <a:extLst>
                <a:ext uri="{FF2B5EF4-FFF2-40B4-BE49-F238E27FC236}">
                  <a16:creationId xmlns:a16="http://schemas.microsoft.com/office/drawing/2014/main" id="{B03A980E-CDF4-394B-8ACB-E178989326AD}"/>
                </a:ext>
              </a:extLst>
            </p:cNvPr>
            <p:cNvSpPr txBox="1"/>
            <p:nvPr/>
          </p:nvSpPr>
          <p:spPr>
            <a:xfrm>
              <a:off x="5377627" y="4346533"/>
              <a:ext cx="2217107" cy="861775"/>
            </a:xfrm>
            <a:prstGeom prst="rect">
              <a:avLst/>
            </a:prstGeom>
            <a:noFill/>
          </p:spPr>
          <p:txBody>
            <a:bodyPr wrap="square" rtlCol="0">
              <a:spAutoFit/>
            </a:bodyPr>
            <a:lstStyle/>
            <a:p>
              <a:r>
                <a:rPr lang="en-US" dirty="0">
                  <a:solidFill>
                    <a:srgbClr val="C00000"/>
                  </a:solidFill>
                  <a:latin typeface="Avenir Book" panose="020B0503020203020204" pitchFamily="34" charset="-78"/>
                  <a:cs typeface="Avenir Book" panose="020B0503020203020204" pitchFamily="34" charset="-78"/>
                </a:rPr>
                <a:t>I</a:t>
              </a:r>
              <a:r>
                <a:rPr lang="en-US" dirty="0" smtClean="0">
                  <a:solidFill>
                    <a:srgbClr val="C00000"/>
                  </a:solidFill>
                  <a:latin typeface="Avenir Book" panose="020B0503020203020204" pitchFamily="34" charset="-78"/>
                  <a:cs typeface="Avenir Book" panose="020B0503020203020204" pitchFamily="34" charset="-78"/>
                </a:rPr>
                <a:t>nter-AS </a:t>
              </a:r>
              <a:r>
                <a:rPr lang="en-US" dirty="0">
                  <a:solidFill>
                    <a:srgbClr val="C00000"/>
                  </a:solidFill>
                  <a:latin typeface="Avenir Book" panose="020B0503020203020204" pitchFamily="34" charset="-78"/>
                  <a:cs typeface="Avenir Book" panose="020B0503020203020204" pitchFamily="34" charset="-78"/>
                </a:rPr>
                <a:t>routing</a:t>
              </a:r>
            </a:p>
          </p:txBody>
        </p:sp>
      </p:grpSp>
      <p:grpSp>
        <p:nvGrpSpPr>
          <p:cNvPr id="313" name="Group 312">
            <a:extLst>
              <a:ext uri="{FF2B5EF4-FFF2-40B4-BE49-F238E27FC236}">
                <a16:creationId xmlns:a16="http://schemas.microsoft.com/office/drawing/2014/main" id="{AFDBFFAE-83D8-D74E-B3C9-F3CDF234CDF3}"/>
              </a:ext>
            </a:extLst>
          </p:cNvPr>
          <p:cNvGrpSpPr/>
          <p:nvPr/>
        </p:nvGrpSpPr>
        <p:grpSpPr>
          <a:xfrm>
            <a:off x="8463733" y="1359872"/>
            <a:ext cx="1750972" cy="2498264"/>
            <a:chOff x="5176788" y="1691016"/>
            <a:chExt cx="2334629" cy="3331019"/>
          </a:xfrm>
        </p:grpSpPr>
        <p:sp>
          <p:nvSpPr>
            <p:cNvPr id="314" name="Freeform 313">
              <a:extLst>
                <a:ext uri="{FF2B5EF4-FFF2-40B4-BE49-F238E27FC236}">
                  <a16:creationId xmlns:a16="http://schemas.microsoft.com/office/drawing/2014/main" id="{DA2EECEA-6E2F-594A-A168-0AF941E524C3}"/>
                </a:ext>
              </a:extLst>
            </p:cNvPr>
            <p:cNvSpPr/>
            <p:nvPr/>
          </p:nvSpPr>
          <p:spPr bwMode="auto">
            <a:xfrm flipH="1">
              <a:off x="5219204" y="3674178"/>
              <a:ext cx="2255450" cy="1347857"/>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 name="connsiteX0" fmla="*/ 2217181 w 2532501"/>
                <a:gd name="connsiteY0" fmla="*/ 747595 h 747595"/>
                <a:gd name="connsiteX1" fmla="*/ 0 w 2532501"/>
                <a:gd name="connsiteY1" fmla="*/ 310 h 747595"/>
                <a:gd name="connsiteX2" fmla="*/ 2251233 w 2532501"/>
                <a:gd name="connsiteY2" fmla="*/ 1468 h 747595"/>
                <a:gd name="connsiteX3" fmla="*/ 2532501 w 2532501"/>
                <a:gd name="connsiteY3" fmla="*/ 710902 h 747595"/>
                <a:gd name="connsiteX4" fmla="*/ 2217181 w 2532501"/>
                <a:gd name="connsiteY4" fmla="*/ 747595 h 747595"/>
                <a:gd name="connsiteX0" fmla="*/ 1904181 w 2532501"/>
                <a:gd name="connsiteY0" fmla="*/ 1349639 h 1349639"/>
                <a:gd name="connsiteX1" fmla="*/ 0 w 2532501"/>
                <a:gd name="connsiteY1" fmla="*/ 310 h 1349639"/>
                <a:gd name="connsiteX2" fmla="*/ 2251233 w 2532501"/>
                <a:gd name="connsiteY2" fmla="*/ 1468 h 1349639"/>
                <a:gd name="connsiteX3" fmla="*/ 2532501 w 2532501"/>
                <a:gd name="connsiteY3" fmla="*/ 710902 h 1349639"/>
                <a:gd name="connsiteX4" fmla="*/ 1904181 w 2532501"/>
                <a:gd name="connsiteY4" fmla="*/ 1349639 h 1349639"/>
                <a:gd name="connsiteX0" fmla="*/ 1904181 w 2532501"/>
                <a:gd name="connsiteY0" fmla="*/ 1349639 h 1349639"/>
                <a:gd name="connsiteX1" fmla="*/ 0 w 2532501"/>
                <a:gd name="connsiteY1" fmla="*/ 310 h 1349639"/>
                <a:gd name="connsiteX2" fmla="*/ 2251233 w 2532501"/>
                <a:gd name="connsiteY2" fmla="*/ 1468 h 1349639"/>
                <a:gd name="connsiteX3" fmla="*/ 2532501 w 2532501"/>
                <a:gd name="connsiteY3" fmla="*/ 710902 h 1349639"/>
                <a:gd name="connsiteX4" fmla="*/ 1904181 w 2532501"/>
                <a:gd name="connsiteY4" fmla="*/ 1349639 h 1349639"/>
                <a:gd name="connsiteX0" fmla="*/ 1904181 w 2274923"/>
                <a:gd name="connsiteY0" fmla="*/ 1349639 h 1349639"/>
                <a:gd name="connsiteX1" fmla="*/ 0 w 2274923"/>
                <a:gd name="connsiteY1" fmla="*/ 310 h 1349639"/>
                <a:gd name="connsiteX2" fmla="*/ 2251233 w 2274923"/>
                <a:gd name="connsiteY2" fmla="*/ 1468 h 1349639"/>
                <a:gd name="connsiteX3" fmla="*/ 2244541 w 2274923"/>
                <a:gd name="connsiteY3" fmla="*/ 1338031 h 1349639"/>
                <a:gd name="connsiteX4" fmla="*/ 1904181 w 2274923"/>
                <a:gd name="connsiteY4" fmla="*/ 1349639 h 1349639"/>
                <a:gd name="connsiteX0" fmla="*/ 1904181 w 2251233"/>
                <a:gd name="connsiteY0" fmla="*/ 1349639 h 1349639"/>
                <a:gd name="connsiteX1" fmla="*/ 0 w 2251233"/>
                <a:gd name="connsiteY1" fmla="*/ 310 h 1349639"/>
                <a:gd name="connsiteX2" fmla="*/ 2251233 w 2251233"/>
                <a:gd name="connsiteY2" fmla="*/ 1468 h 1349639"/>
                <a:gd name="connsiteX3" fmla="*/ 2244541 w 2251233"/>
                <a:gd name="connsiteY3" fmla="*/ 1338031 h 1349639"/>
                <a:gd name="connsiteX4" fmla="*/ 1904181 w 2251233"/>
                <a:gd name="connsiteY4" fmla="*/ 1349639 h 1349639"/>
                <a:gd name="connsiteX0" fmla="*/ 1855043 w 2251233"/>
                <a:gd name="connsiteY0" fmla="*/ 1349639 h 1349639"/>
                <a:gd name="connsiteX1" fmla="*/ 0 w 2251233"/>
                <a:gd name="connsiteY1" fmla="*/ 310 h 1349639"/>
                <a:gd name="connsiteX2" fmla="*/ 2251233 w 2251233"/>
                <a:gd name="connsiteY2" fmla="*/ 1468 h 1349639"/>
                <a:gd name="connsiteX3" fmla="*/ 2244541 w 2251233"/>
                <a:gd name="connsiteY3" fmla="*/ 1338031 h 1349639"/>
                <a:gd name="connsiteX4" fmla="*/ 1855043 w 2251233"/>
                <a:gd name="connsiteY4" fmla="*/ 1349639 h 1349639"/>
                <a:gd name="connsiteX0" fmla="*/ 1855043 w 2254368"/>
                <a:gd name="connsiteY0" fmla="*/ 1349639 h 1349639"/>
                <a:gd name="connsiteX1" fmla="*/ 0 w 2254368"/>
                <a:gd name="connsiteY1" fmla="*/ 310 h 1349639"/>
                <a:gd name="connsiteX2" fmla="*/ 2251233 w 2254368"/>
                <a:gd name="connsiteY2" fmla="*/ 1468 h 1349639"/>
                <a:gd name="connsiteX3" fmla="*/ 2254368 w 2254368"/>
                <a:gd name="connsiteY3" fmla="*/ 1315058 h 1349639"/>
                <a:gd name="connsiteX4" fmla="*/ 1855043 w 2254368"/>
                <a:gd name="connsiteY4" fmla="*/ 1349639 h 1349639"/>
                <a:gd name="connsiteX0" fmla="*/ 1855043 w 2254368"/>
                <a:gd name="connsiteY0" fmla="*/ 1349639 h 1349639"/>
                <a:gd name="connsiteX1" fmla="*/ 0 w 2254368"/>
                <a:gd name="connsiteY1" fmla="*/ 310 h 1349639"/>
                <a:gd name="connsiteX2" fmla="*/ 2251233 w 2254368"/>
                <a:gd name="connsiteY2" fmla="*/ 1468 h 1349639"/>
                <a:gd name="connsiteX3" fmla="*/ 2254368 w 2254368"/>
                <a:gd name="connsiteY3" fmla="*/ 1315058 h 1349639"/>
                <a:gd name="connsiteX4" fmla="*/ 1855043 w 2254368"/>
                <a:gd name="connsiteY4" fmla="*/ 1349639 h 1349639"/>
                <a:gd name="connsiteX0" fmla="*/ 1855043 w 2254368"/>
                <a:gd name="connsiteY0" fmla="*/ 1349639 h 1349639"/>
                <a:gd name="connsiteX1" fmla="*/ 0 w 2254368"/>
                <a:gd name="connsiteY1" fmla="*/ 310 h 1349639"/>
                <a:gd name="connsiteX2" fmla="*/ 2251233 w 2254368"/>
                <a:gd name="connsiteY2" fmla="*/ 1468 h 1349639"/>
                <a:gd name="connsiteX3" fmla="*/ 2254368 w 2254368"/>
                <a:gd name="connsiteY3" fmla="*/ 1315058 h 1349639"/>
                <a:gd name="connsiteX4" fmla="*/ 1855043 w 2254368"/>
                <a:gd name="connsiteY4" fmla="*/ 1349639 h 1349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368" h="1349639">
                  <a:moveTo>
                    <a:pt x="1855043" y="1349639"/>
                  </a:moveTo>
                  <a:cubicBezTo>
                    <a:pt x="1304110" y="746280"/>
                    <a:pt x="628999" y="499249"/>
                    <a:pt x="0" y="310"/>
                  </a:cubicBezTo>
                  <a:cubicBezTo>
                    <a:pt x="333077" y="4877"/>
                    <a:pt x="1918156" y="-3099"/>
                    <a:pt x="2251233" y="1468"/>
                  </a:cubicBezTo>
                  <a:cubicBezTo>
                    <a:pt x="2089546" y="493074"/>
                    <a:pt x="2029736" y="828030"/>
                    <a:pt x="2254368" y="1315058"/>
                  </a:cubicBezTo>
                  <a:cubicBezTo>
                    <a:pt x="2028914" y="1268083"/>
                    <a:pt x="1915520" y="1271535"/>
                    <a:pt x="1855043" y="1349639"/>
                  </a:cubicBezTo>
                  <a:close/>
                </a:path>
              </a:pathLst>
            </a:custGeom>
            <a:gradFill rotWithShape="1">
              <a:gsLst>
                <a:gs pos="0">
                  <a:srgbClr val="FFFFFF">
                    <a:lumMod val="95000"/>
                  </a:srgbClr>
                </a:gs>
                <a:gs pos="100000">
                  <a:srgbClr val="FFFFFF">
                    <a:lumMod val="75000"/>
                  </a:srgbClr>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grpSp>
          <p:nvGrpSpPr>
            <p:cNvPr id="315" name="Group 314">
              <a:extLst>
                <a:ext uri="{FF2B5EF4-FFF2-40B4-BE49-F238E27FC236}">
                  <a16:creationId xmlns:a16="http://schemas.microsoft.com/office/drawing/2014/main" id="{600673E8-B325-EB44-9A2A-C4636D3BA1D7}"/>
                </a:ext>
              </a:extLst>
            </p:cNvPr>
            <p:cNvGrpSpPr/>
            <p:nvPr/>
          </p:nvGrpSpPr>
          <p:grpSpPr>
            <a:xfrm>
              <a:off x="5176788" y="1691016"/>
              <a:ext cx="2334629" cy="2102794"/>
              <a:chOff x="5176788" y="1691016"/>
              <a:chExt cx="2334629" cy="2102794"/>
            </a:xfrm>
          </p:grpSpPr>
          <p:grpSp>
            <p:nvGrpSpPr>
              <p:cNvPr id="316" name="Group 28">
                <a:extLst>
                  <a:ext uri="{FF2B5EF4-FFF2-40B4-BE49-F238E27FC236}">
                    <a16:creationId xmlns:a16="http://schemas.microsoft.com/office/drawing/2014/main" id="{66AF714D-93D9-7849-A0E5-53CA64E792D4}"/>
                  </a:ext>
                </a:extLst>
              </p:cNvPr>
              <p:cNvGrpSpPr>
                <a:grpSpLocks/>
              </p:cNvGrpSpPr>
              <p:nvPr/>
            </p:nvGrpSpPr>
            <p:grpSpPr bwMode="auto">
              <a:xfrm>
                <a:off x="5176788" y="1691016"/>
                <a:ext cx="2334629" cy="2102794"/>
                <a:chOff x="1858002" y="3709936"/>
                <a:chExt cx="1045872" cy="1739899"/>
              </a:xfrm>
            </p:grpSpPr>
            <p:sp>
              <p:nvSpPr>
                <p:cNvPr id="330" name="Rectangle 329">
                  <a:extLst>
                    <a:ext uri="{FF2B5EF4-FFF2-40B4-BE49-F238E27FC236}">
                      <a16:creationId xmlns:a16="http://schemas.microsoft.com/office/drawing/2014/main" id="{4500FA73-0BCC-C84B-A5CA-CA01BB6F74E4}"/>
                    </a:ext>
                  </a:extLst>
                </p:cNvPr>
                <p:cNvSpPr/>
                <p:nvPr/>
              </p:nvSpPr>
              <p:spPr bwMode="auto">
                <a:xfrm rot="10800000">
                  <a:off x="1867527" y="3957547"/>
                  <a:ext cx="1033544" cy="611095"/>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grpSp>
              <p:nvGrpSpPr>
                <p:cNvPr id="331" name="Group 498">
                  <a:extLst>
                    <a:ext uri="{FF2B5EF4-FFF2-40B4-BE49-F238E27FC236}">
                      <a16:creationId xmlns:a16="http://schemas.microsoft.com/office/drawing/2014/main" id="{C0D2A279-F942-0D48-8005-63696D9EA9B2}"/>
                    </a:ext>
                  </a:extLst>
                </p:cNvPr>
                <p:cNvGrpSpPr>
                  <a:grpSpLocks/>
                </p:cNvGrpSpPr>
                <p:nvPr/>
              </p:nvGrpSpPr>
              <p:grpSpPr bwMode="auto">
                <a:xfrm>
                  <a:off x="1858805" y="5088863"/>
                  <a:ext cx="1035373" cy="360972"/>
                  <a:chOff x="4128636" y="3606589"/>
                  <a:chExt cx="568145" cy="338667"/>
                </a:xfrm>
              </p:grpSpPr>
              <p:sp>
                <p:nvSpPr>
                  <p:cNvPr id="345" name="Oval 344">
                    <a:extLst>
                      <a:ext uri="{FF2B5EF4-FFF2-40B4-BE49-F238E27FC236}">
                        <a16:creationId xmlns:a16="http://schemas.microsoft.com/office/drawing/2014/main" id="{588FE4E7-26AC-4943-A3F8-4D8DBC528B55}"/>
                      </a:ext>
                    </a:extLst>
                  </p:cNvPr>
                  <p:cNvSpPr/>
                  <p:nvPr/>
                </p:nvSpPr>
                <p:spPr>
                  <a:xfrm>
                    <a:off x="4129067" y="3720144"/>
                    <a:ext cx="567968" cy="224867"/>
                  </a:xfrm>
                  <a:prstGeom prst="ellipse">
                    <a:avLst/>
                  </a:prstGeom>
                  <a:solidFill>
                    <a:srgbClr val="3333CC">
                      <a:lumMod val="75000"/>
                    </a:srgbClr>
                  </a:solidFill>
                  <a:ln w="6350" cap="flat" cmpd="sng" algn="ctr">
                    <a:solidFill>
                      <a:srgbClr val="000000"/>
                    </a:solid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46" name="Rectangle 345">
                    <a:extLst>
                      <a:ext uri="{FF2B5EF4-FFF2-40B4-BE49-F238E27FC236}">
                        <a16:creationId xmlns:a16="http://schemas.microsoft.com/office/drawing/2014/main" id="{3806B90C-D448-5046-B33D-F8620D8693A3}"/>
                      </a:ext>
                    </a:extLst>
                  </p:cNvPr>
                  <p:cNvSpPr/>
                  <p:nvPr/>
                </p:nvSpPr>
                <p:spPr>
                  <a:xfrm>
                    <a:off x="4129067" y="3720144"/>
                    <a:ext cx="567968" cy="111689"/>
                  </a:xfrm>
                  <a:prstGeom prst="rect">
                    <a:avLst/>
                  </a:prstGeom>
                  <a:solidFill>
                    <a:srgbClr val="3333CC">
                      <a:lumMod val="75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47" name="Oval 346">
                    <a:extLst>
                      <a:ext uri="{FF2B5EF4-FFF2-40B4-BE49-F238E27FC236}">
                        <a16:creationId xmlns:a16="http://schemas.microsoft.com/office/drawing/2014/main" id="{77D5E21E-12EC-7C4E-A4FD-F87EB3559FC3}"/>
                      </a:ext>
                    </a:extLst>
                  </p:cNvPr>
                  <p:cNvSpPr/>
                  <p:nvPr/>
                </p:nvSpPr>
                <p:spPr>
                  <a:xfrm>
                    <a:off x="4129067" y="3606966"/>
                    <a:ext cx="567968" cy="224867"/>
                  </a:xfrm>
                  <a:prstGeom prst="ellipse">
                    <a:avLst/>
                  </a:prstGeom>
                  <a:solidFill>
                    <a:srgbClr val="3333CC">
                      <a:lumMod val="60000"/>
                      <a:lumOff val="40000"/>
                      <a:alpha val="7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348" name="Straight Connector 347">
                    <a:extLst>
                      <a:ext uri="{FF2B5EF4-FFF2-40B4-BE49-F238E27FC236}">
                        <a16:creationId xmlns:a16="http://schemas.microsoft.com/office/drawing/2014/main" id="{EB1D307E-35F6-7B4D-9ECA-535608E8FF64}"/>
                      </a:ext>
                    </a:extLst>
                  </p:cNvPr>
                  <p:cNvCxnSpPr/>
                  <p:nvPr/>
                </p:nvCxnSpPr>
                <p:spPr>
                  <a:xfrm>
                    <a:off x="4697035" y="3720144"/>
                    <a:ext cx="0" cy="111689"/>
                  </a:xfrm>
                  <a:prstGeom prst="line">
                    <a:avLst/>
                  </a:prstGeom>
                  <a:noFill/>
                  <a:ln w="6350" cap="flat" cmpd="sng" algn="ctr">
                    <a:solidFill>
                      <a:srgbClr val="000000"/>
                    </a:solidFill>
                    <a:prstDash val="solid"/>
                  </a:ln>
                  <a:effectLst/>
                </p:spPr>
              </p:cxnSp>
              <p:cxnSp>
                <p:nvCxnSpPr>
                  <p:cNvPr id="349" name="Straight Connector 348">
                    <a:extLst>
                      <a:ext uri="{FF2B5EF4-FFF2-40B4-BE49-F238E27FC236}">
                        <a16:creationId xmlns:a16="http://schemas.microsoft.com/office/drawing/2014/main" id="{9890F937-B02F-3941-AA75-F2A6C60ADB6E}"/>
                      </a:ext>
                    </a:extLst>
                  </p:cNvPr>
                  <p:cNvCxnSpPr/>
                  <p:nvPr/>
                </p:nvCxnSpPr>
                <p:spPr>
                  <a:xfrm>
                    <a:off x="4129067" y="3720144"/>
                    <a:ext cx="0" cy="111689"/>
                  </a:xfrm>
                  <a:prstGeom prst="line">
                    <a:avLst/>
                  </a:prstGeom>
                  <a:noFill/>
                  <a:ln w="6350" cap="flat" cmpd="sng" algn="ctr">
                    <a:solidFill>
                      <a:srgbClr val="000000"/>
                    </a:solidFill>
                    <a:prstDash val="solid"/>
                  </a:ln>
                  <a:effectLst/>
                </p:spPr>
              </p:cxnSp>
            </p:grpSp>
            <p:sp>
              <p:nvSpPr>
                <p:cNvPr id="332" name="Rectangle 331">
                  <a:extLst>
                    <a:ext uri="{FF2B5EF4-FFF2-40B4-BE49-F238E27FC236}">
                      <a16:creationId xmlns:a16="http://schemas.microsoft.com/office/drawing/2014/main" id="{C1A7B8C0-653F-D043-A5D6-8D8D02496547}"/>
                    </a:ext>
                  </a:extLst>
                </p:cNvPr>
                <p:cNvSpPr/>
                <p:nvPr/>
              </p:nvSpPr>
              <p:spPr bwMode="auto">
                <a:xfrm>
                  <a:off x="1859676" y="4691826"/>
                  <a:ext cx="1037420" cy="522210"/>
                </a:xfrm>
                <a:prstGeom prst="rect">
                  <a:avLst/>
                </a:prstGeom>
                <a:gradFill rotWithShape="1">
                  <a:gsLst>
                    <a:gs pos="0">
                      <a:srgbClr val="3333CC">
                        <a:lumMod val="40000"/>
                        <a:lumOff val="6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333" name="Straight Connector 332">
                  <a:extLst>
                    <a:ext uri="{FF2B5EF4-FFF2-40B4-BE49-F238E27FC236}">
                      <a16:creationId xmlns:a16="http://schemas.microsoft.com/office/drawing/2014/main" id="{441ECEE8-5F06-204E-BCD7-77C25E8AF081}"/>
                    </a:ext>
                  </a:extLst>
                </p:cNvPr>
                <p:cNvCxnSpPr>
                  <a:cxnSpLocks/>
                  <a:stCxn id="337" idx="1"/>
                </p:cNvCxnSpPr>
                <p:nvPr/>
              </p:nvCxnSpPr>
              <p:spPr bwMode="auto">
                <a:xfrm flipH="1">
                  <a:off x="1861178" y="3924839"/>
                  <a:ext cx="1007" cy="1295073"/>
                </a:xfrm>
                <a:prstGeom prst="line">
                  <a:avLst/>
                </a:prstGeom>
                <a:noFill/>
                <a:ln w="3175" cap="flat" cmpd="sng" algn="ctr">
                  <a:solidFill>
                    <a:srgbClr val="000000"/>
                  </a:solidFill>
                  <a:prstDash val="sysDash"/>
                </a:ln>
                <a:effectLst/>
              </p:spPr>
            </p:cxnSp>
            <p:cxnSp>
              <p:nvCxnSpPr>
                <p:cNvPr id="334" name="Straight Connector 333">
                  <a:extLst>
                    <a:ext uri="{FF2B5EF4-FFF2-40B4-BE49-F238E27FC236}">
                      <a16:creationId xmlns:a16="http://schemas.microsoft.com/office/drawing/2014/main" id="{D714DFB4-74AF-AA45-805C-53E5CDD7DB02}"/>
                    </a:ext>
                  </a:extLst>
                </p:cNvPr>
                <p:cNvCxnSpPr/>
                <p:nvPr/>
              </p:nvCxnSpPr>
              <p:spPr bwMode="auto">
                <a:xfrm flipH="1">
                  <a:off x="2894641" y="3971833"/>
                  <a:ext cx="6350" cy="1269810"/>
                </a:xfrm>
                <a:prstGeom prst="line">
                  <a:avLst/>
                </a:prstGeom>
                <a:noFill/>
                <a:ln w="3175" cap="flat" cmpd="sng" algn="ctr">
                  <a:solidFill>
                    <a:srgbClr val="000000"/>
                  </a:solidFill>
                  <a:prstDash val="sysDash"/>
                </a:ln>
                <a:effectLst/>
              </p:spPr>
            </p:cxnSp>
            <p:grpSp>
              <p:nvGrpSpPr>
                <p:cNvPr id="335" name="Group 504">
                  <a:extLst>
                    <a:ext uri="{FF2B5EF4-FFF2-40B4-BE49-F238E27FC236}">
                      <a16:creationId xmlns:a16="http://schemas.microsoft.com/office/drawing/2014/main" id="{2A0950AE-6556-8E45-8D36-C13C7443E2BF}"/>
                    </a:ext>
                  </a:extLst>
                </p:cNvPr>
                <p:cNvGrpSpPr>
                  <a:grpSpLocks/>
                </p:cNvGrpSpPr>
                <p:nvPr/>
              </p:nvGrpSpPr>
              <p:grpSpPr bwMode="auto">
                <a:xfrm>
                  <a:off x="1858002" y="3709936"/>
                  <a:ext cx="1045872" cy="398402"/>
                  <a:chOff x="2185125" y="1574638"/>
                  <a:chExt cx="1201487" cy="429505"/>
                </a:xfrm>
              </p:grpSpPr>
              <p:sp>
                <p:nvSpPr>
                  <p:cNvPr id="336" name="Oval 335">
                    <a:extLst>
                      <a:ext uri="{FF2B5EF4-FFF2-40B4-BE49-F238E27FC236}">
                        <a16:creationId xmlns:a16="http://schemas.microsoft.com/office/drawing/2014/main" id="{26F4269B-B9E1-DD40-BD3F-9AD462CC181B}"/>
                      </a:ext>
                    </a:extLst>
                  </p:cNvPr>
                  <p:cNvSpPr/>
                  <p:nvPr/>
                </p:nvSpPr>
                <p:spPr bwMode="auto">
                  <a:xfrm flipV="1">
                    <a:off x="2185125" y="1689286"/>
                    <a:ext cx="1196349" cy="314857"/>
                  </a:xfrm>
                  <a:prstGeom prst="ellipse">
                    <a:avLst/>
                  </a:prstGeom>
                  <a:gradFill flip="none" rotWithShape="1">
                    <a:gsLst>
                      <a:gs pos="0">
                        <a:srgbClr val="3333CC">
                          <a:lumMod val="75000"/>
                        </a:srgbClr>
                      </a:gs>
                      <a:gs pos="31000">
                        <a:srgbClr val="3333CC">
                          <a:lumMod val="60000"/>
                          <a:lumOff val="40000"/>
                        </a:srgbClr>
                      </a:gs>
                      <a:gs pos="100000">
                        <a:srgbClr val="3333CC">
                          <a:lumMod val="20000"/>
                          <a:lumOff val="80000"/>
                        </a:srgbClr>
                      </a:gs>
                    </a:gsLst>
                    <a:lin ang="16200000" scaled="0"/>
                    <a:tileRect/>
                  </a:gradFill>
                  <a:ln w="635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337" name="Rectangle 336">
                    <a:extLst>
                      <a:ext uri="{FF2B5EF4-FFF2-40B4-BE49-F238E27FC236}">
                        <a16:creationId xmlns:a16="http://schemas.microsoft.com/office/drawing/2014/main" id="{D6F97DEA-39E6-7943-9504-B9FD46A24726}"/>
                      </a:ext>
                    </a:extLst>
                  </p:cNvPr>
                  <p:cNvSpPr/>
                  <p:nvPr/>
                </p:nvSpPr>
                <p:spPr bwMode="auto">
                  <a:xfrm>
                    <a:off x="2189930" y="1749849"/>
                    <a:ext cx="1195120" cy="112938"/>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38" name="Oval 337">
                    <a:extLst>
                      <a:ext uri="{FF2B5EF4-FFF2-40B4-BE49-F238E27FC236}">
                        <a16:creationId xmlns:a16="http://schemas.microsoft.com/office/drawing/2014/main" id="{CC4C5A26-4306-EB49-843F-3B0B4CF63CF3}"/>
                      </a:ext>
                    </a:extLst>
                  </p:cNvPr>
                  <p:cNvSpPr>
                    <a:spLocks noChangeArrowheads="1"/>
                  </p:cNvSpPr>
                  <p:nvPr/>
                </p:nvSpPr>
                <p:spPr bwMode="auto">
                  <a:xfrm flipV="1">
                    <a:off x="2189930" y="1574638"/>
                    <a:ext cx="1196349" cy="31485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39" name="Freeform 338">
                    <a:extLst>
                      <a:ext uri="{FF2B5EF4-FFF2-40B4-BE49-F238E27FC236}">
                        <a16:creationId xmlns:a16="http://schemas.microsoft.com/office/drawing/2014/main" id="{01521615-126F-9F48-B7B9-BC8FDF45A504}"/>
                      </a:ext>
                    </a:extLst>
                  </p:cNvPr>
                  <p:cNvSpPr/>
                  <p:nvPr/>
                </p:nvSpPr>
                <p:spPr bwMode="auto">
                  <a:xfrm>
                    <a:off x="2489684" y="1670464"/>
                    <a:ext cx="581761" cy="15742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40" name="Freeform 339">
                    <a:extLst>
                      <a:ext uri="{FF2B5EF4-FFF2-40B4-BE49-F238E27FC236}">
                        <a16:creationId xmlns:a16="http://schemas.microsoft.com/office/drawing/2014/main" id="{682F4762-B963-474F-AB4B-BD6A92DA5D21}"/>
                      </a:ext>
                    </a:extLst>
                  </p:cNvPr>
                  <p:cNvSpPr>
                    <a:spLocks/>
                  </p:cNvSpPr>
                  <p:nvPr/>
                </p:nvSpPr>
                <p:spPr bwMode="auto">
                  <a:xfrm>
                    <a:off x="2429501" y="1629396"/>
                    <a:ext cx="703949" cy="111226"/>
                  </a:xfrm>
                  <a:custGeom>
                    <a:avLst/>
                    <a:gdLst>
                      <a:gd name="T0" fmla="*/ 0 w 3723451"/>
                      <a:gd name="T1" fmla="*/ 27211 h 932950"/>
                      <a:gd name="T2" fmla="*/ 123865 w 3723451"/>
                      <a:gd name="T3" fmla="*/ 321 h 932950"/>
                      <a:gd name="T4" fmla="*/ 350850 w 3723451"/>
                      <a:gd name="T5" fmla="*/ 62061 h 932950"/>
                      <a:gd name="T6" fmla="*/ 567397 w 3723451"/>
                      <a:gd name="T7" fmla="*/ 0 h 932950"/>
                      <a:gd name="T8" fmla="*/ 703949 w 3723451"/>
                      <a:gd name="T9" fmla="*/ 24696 h 932950"/>
                      <a:gd name="T10" fmla="*/ 602354 w 3723451"/>
                      <a:gd name="T11" fmla="*/ 55064 h 932950"/>
                      <a:gd name="T12" fmla="*/ 569645 w 3723451"/>
                      <a:gd name="T13" fmla="*/ 46877 h 932950"/>
                      <a:gd name="T14" fmla="*/ 354838 w 3723451"/>
                      <a:gd name="T15" fmla="*/ 111226 h 932950"/>
                      <a:gd name="T16" fmla="*/ 134536 w 3723451"/>
                      <a:gd name="T17" fmla="*/ 49244 h 932950"/>
                      <a:gd name="T18" fmla="*/ 98918 w 3723451"/>
                      <a:gd name="T19" fmla="*/ 55934 h 932950"/>
                      <a:gd name="T20" fmla="*/ 0 w 3723451"/>
                      <a:gd name="T21" fmla="*/ 27211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41" name="Freeform 340">
                    <a:extLst>
                      <a:ext uri="{FF2B5EF4-FFF2-40B4-BE49-F238E27FC236}">
                        <a16:creationId xmlns:a16="http://schemas.microsoft.com/office/drawing/2014/main" id="{78975C37-66B2-6A46-9D38-D07296BACE37}"/>
                      </a:ext>
                    </a:extLst>
                  </p:cNvPr>
                  <p:cNvSpPr>
                    <a:spLocks/>
                  </p:cNvSpPr>
                  <p:nvPr/>
                </p:nvSpPr>
                <p:spPr bwMode="auto">
                  <a:xfrm>
                    <a:off x="2892722" y="1723510"/>
                    <a:ext cx="257143" cy="95826"/>
                  </a:xfrm>
                  <a:custGeom>
                    <a:avLst/>
                    <a:gdLst>
                      <a:gd name="T0" fmla="*/ 0 w 1366596"/>
                      <a:gd name="T1" fmla="*/ 0 h 809868"/>
                      <a:gd name="T2" fmla="*/ 257143 w 1366596"/>
                      <a:gd name="T3" fmla="*/ 74047 h 809868"/>
                      <a:gd name="T4" fmla="*/ 162771 w 1366596"/>
                      <a:gd name="T5" fmla="*/ 95826 h 809868"/>
                      <a:gd name="T6" fmla="*/ 866 w 1366596"/>
                      <a:gd name="T7" fmla="*/ 5063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42" name="Freeform 341">
                    <a:extLst>
                      <a:ext uri="{FF2B5EF4-FFF2-40B4-BE49-F238E27FC236}">
                        <a16:creationId xmlns:a16="http://schemas.microsoft.com/office/drawing/2014/main" id="{B027AD38-44DC-4749-ABE8-13603800E487}"/>
                      </a:ext>
                    </a:extLst>
                  </p:cNvPr>
                  <p:cNvSpPr>
                    <a:spLocks/>
                  </p:cNvSpPr>
                  <p:nvPr/>
                </p:nvSpPr>
                <p:spPr bwMode="auto">
                  <a:xfrm>
                    <a:off x="2416736" y="1725222"/>
                    <a:ext cx="255318" cy="94114"/>
                  </a:xfrm>
                  <a:custGeom>
                    <a:avLst/>
                    <a:gdLst>
                      <a:gd name="T0" fmla="*/ 251832 w 1348191"/>
                      <a:gd name="T1" fmla="*/ 0 h 791462"/>
                      <a:gd name="T2" fmla="*/ 255318 w 1348191"/>
                      <a:gd name="T3" fmla="*/ 45415 h 791462"/>
                      <a:gd name="T4" fmla="*/ 92368 w 1348191"/>
                      <a:gd name="T5" fmla="*/ 94114 h 791462"/>
                      <a:gd name="T6" fmla="*/ 0 w 1348191"/>
                      <a:gd name="T7" fmla="*/ 72774 h 791462"/>
                      <a:gd name="T8" fmla="*/ 25183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343" name="Straight Connector 342">
                    <a:extLst>
                      <a:ext uri="{FF2B5EF4-FFF2-40B4-BE49-F238E27FC236}">
                        <a16:creationId xmlns:a16="http://schemas.microsoft.com/office/drawing/2014/main" id="{673C16FC-B30B-D341-BF16-BD40997429AA}"/>
                      </a:ext>
                    </a:extLst>
                  </p:cNvPr>
                  <p:cNvCxnSpPr>
                    <a:cxnSpLocks noChangeShapeType="1"/>
                    <a:endCxn id="338" idx="2"/>
                  </p:cNvCxnSpPr>
                  <p:nvPr/>
                </p:nvCxnSpPr>
                <p:spPr bwMode="auto">
                  <a:xfrm flipH="1" flipV="1">
                    <a:off x="2189930" y="1732067"/>
                    <a:ext cx="1823" cy="12149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44" name="Straight Connector 343">
                    <a:extLst>
                      <a:ext uri="{FF2B5EF4-FFF2-40B4-BE49-F238E27FC236}">
                        <a16:creationId xmlns:a16="http://schemas.microsoft.com/office/drawing/2014/main" id="{5A3BCC1F-E36B-CC49-9618-2077B91F993F}"/>
                      </a:ext>
                    </a:extLst>
                  </p:cNvPr>
                  <p:cNvCxnSpPr>
                    <a:cxnSpLocks noChangeShapeType="1"/>
                  </p:cNvCxnSpPr>
                  <p:nvPr/>
                </p:nvCxnSpPr>
                <p:spPr bwMode="auto">
                  <a:xfrm flipH="1" flipV="1">
                    <a:off x="3384788" y="1728644"/>
                    <a:ext cx="1824" cy="12149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317" name="Group 316">
                <a:extLst>
                  <a:ext uri="{FF2B5EF4-FFF2-40B4-BE49-F238E27FC236}">
                    <a16:creationId xmlns:a16="http://schemas.microsoft.com/office/drawing/2014/main" id="{920E80F8-831C-F447-978D-EA9239497E52}"/>
                  </a:ext>
                </a:extLst>
              </p:cNvPr>
              <p:cNvGrpSpPr/>
              <p:nvPr/>
            </p:nvGrpSpPr>
            <p:grpSpPr>
              <a:xfrm>
                <a:off x="5706143" y="2747246"/>
                <a:ext cx="1287105" cy="1008038"/>
                <a:chOff x="1960064" y="2310128"/>
                <a:chExt cx="1197345" cy="928372"/>
              </a:xfrm>
            </p:grpSpPr>
            <p:sp>
              <p:nvSpPr>
                <p:cNvPr id="326" name="Rectangle 325">
                  <a:extLst>
                    <a:ext uri="{FF2B5EF4-FFF2-40B4-BE49-F238E27FC236}">
                      <a16:creationId xmlns:a16="http://schemas.microsoft.com/office/drawing/2014/main" id="{6900D1B6-2E57-BA49-B3A0-822412AEDB17}"/>
                    </a:ext>
                  </a:extLst>
                </p:cNvPr>
                <p:cNvSpPr/>
                <p:nvPr/>
              </p:nvSpPr>
              <p:spPr>
                <a:xfrm>
                  <a:off x="1992768" y="2337583"/>
                  <a:ext cx="1136650" cy="900917"/>
                </a:xfrm>
                <a:prstGeom prst="rect">
                  <a:avLst/>
                </a:prstGeom>
                <a:solidFill>
                  <a:schemeClr val="bg1"/>
                </a:solidFill>
                <a:ln w="19050">
                  <a:solidFill>
                    <a:srgbClr val="C0000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cxnSp>
              <p:nvCxnSpPr>
                <p:cNvPr id="327" name="Straight Connector 326">
                  <a:extLst>
                    <a:ext uri="{FF2B5EF4-FFF2-40B4-BE49-F238E27FC236}">
                      <a16:creationId xmlns:a16="http://schemas.microsoft.com/office/drawing/2014/main" id="{8763EADC-6E94-F24D-B1CA-7347697DEEA6}"/>
                    </a:ext>
                  </a:extLst>
                </p:cNvPr>
                <p:cNvCxnSpPr>
                  <a:cxnSpLocks/>
                </p:cNvCxnSpPr>
                <p:nvPr/>
              </p:nvCxnSpPr>
              <p:spPr>
                <a:xfrm>
                  <a:off x="1992768" y="2735763"/>
                  <a:ext cx="11366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AF9577E6-692B-3740-9F2B-DD6835189CDE}"/>
                    </a:ext>
                  </a:extLst>
                </p:cNvPr>
                <p:cNvCxnSpPr>
                  <a:cxnSpLocks/>
                </p:cNvCxnSpPr>
                <p:nvPr/>
              </p:nvCxnSpPr>
              <p:spPr>
                <a:xfrm flipV="1">
                  <a:off x="2543809" y="2758130"/>
                  <a:ext cx="0" cy="4521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9" name="TextBox 328">
                  <a:extLst>
                    <a:ext uri="{FF2B5EF4-FFF2-40B4-BE49-F238E27FC236}">
                      <a16:creationId xmlns:a16="http://schemas.microsoft.com/office/drawing/2014/main" id="{78F7BED9-504A-A643-AF52-F41992DB5B48}"/>
                    </a:ext>
                  </a:extLst>
                </p:cNvPr>
                <p:cNvSpPr txBox="1"/>
                <p:nvPr/>
              </p:nvSpPr>
              <p:spPr>
                <a:xfrm>
                  <a:off x="1960064" y="2310128"/>
                  <a:ext cx="1197345" cy="476200"/>
                </a:xfrm>
                <a:prstGeom prst="rect">
                  <a:avLst/>
                </a:prstGeom>
                <a:noFill/>
              </p:spPr>
              <p:txBody>
                <a:bodyPr wrap="none" rtlCol="0">
                  <a:spAutoFit/>
                </a:bodyPr>
                <a:lstStyle/>
                <a:p>
                  <a:pPr algn="ctr">
                    <a:lnSpc>
                      <a:spcPct val="80000"/>
                    </a:lnSpc>
                  </a:pPr>
                  <a:r>
                    <a:rPr lang="en-US" sz="1200" dirty="0">
                      <a:latin typeface="Avenir Book" panose="020B0503020203020204" pitchFamily="34" charset="-78"/>
                      <a:cs typeface="Avenir Book" panose="020B0503020203020204" pitchFamily="34" charset="-78"/>
                    </a:rPr>
                    <a:t>F</a:t>
                  </a:r>
                  <a:r>
                    <a:rPr lang="en-US" sz="1200" dirty="0" smtClean="0">
                      <a:latin typeface="Avenir Book" panose="020B0503020203020204" pitchFamily="34" charset="-78"/>
                      <a:cs typeface="Avenir Book" panose="020B0503020203020204" pitchFamily="34" charset="-78"/>
                    </a:rPr>
                    <a:t>orwarding</a:t>
                  </a:r>
                  <a:endParaRPr lang="en-US" sz="1200" dirty="0">
                    <a:latin typeface="Avenir Book" panose="020B0503020203020204" pitchFamily="34" charset="-78"/>
                    <a:cs typeface="Avenir Book" panose="020B0503020203020204" pitchFamily="34" charset="-78"/>
                  </a:endParaRPr>
                </a:p>
                <a:p>
                  <a:pPr algn="ctr">
                    <a:lnSpc>
                      <a:spcPct val="80000"/>
                    </a:lnSpc>
                  </a:pPr>
                  <a:r>
                    <a:rPr lang="en-US" sz="1200" dirty="0">
                      <a:latin typeface="Avenir Book" panose="020B0503020203020204" pitchFamily="34" charset="-78"/>
                      <a:cs typeface="Avenir Book" panose="020B0503020203020204" pitchFamily="34" charset="-78"/>
                    </a:rPr>
                    <a:t>table</a:t>
                  </a:r>
                </a:p>
              </p:txBody>
            </p:sp>
          </p:grpSp>
        </p:grpSp>
      </p:grpSp>
      <p:sp>
        <p:nvSpPr>
          <p:cNvPr id="350" name="Rectangle 124">
            <a:extLst>
              <a:ext uri="{FF2B5EF4-FFF2-40B4-BE49-F238E27FC236}">
                <a16:creationId xmlns:a16="http://schemas.microsoft.com/office/drawing/2014/main" id="{95E0DFFE-7997-234A-8A51-545E71EE1AA5}"/>
              </a:ext>
            </a:extLst>
          </p:cNvPr>
          <p:cNvSpPr txBox="1">
            <a:spLocks noChangeArrowheads="1"/>
          </p:cNvSpPr>
          <p:nvPr/>
        </p:nvSpPr>
        <p:spPr>
          <a:xfrm>
            <a:off x="582972" y="1439228"/>
            <a:ext cx="5102026" cy="634135"/>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7631" indent="0">
              <a:buNone/>
              <a:defRPr/>
            </a:pPr>
            <a:r>
              <a:rPr lang="en-US" sz="2100" dirty="0">
                <a:latin typeface="Avenir Book" panose="020B0503020203020204" pitchFamily="34" charset="-78"/>
                <a:cs typeface="Avenir Book" panose="020B0503020203020204" pitchFamily="34" charset="-78"/>
              </a:rPr>
              <a:t>F</a:t>
            </a:r>
            <a:r>
              <a:rPr lang="en-US" sz="2100" dirty="0" smtClean="0">
                <a:latin typeface="Avenir Book" panose="020B0503020203020204" pitchFamily="34" charset="-78"/>
                <a:cs typeface="Avenir Book" panose="020B0503020203020204" pitchFamily="34" charset="-78"/>
              </a:rPr>
              <a:t>orwarding </a:t>
            </a:r>
            <a:r>
              <a:rPr lang="en-US" sz="2100" dirty="0">
                <a:latin typeface="Avenir Book" panose="020B0503020203020204" pitchFamily="34" charset="-78"/>
                <a:cs typeface="Avenir Book" panose="020B0503020203020204" pitchFamily="34" charset="-78"/>
              </a:rPr>
              <a:t>table  configured by intra- and inter-AS routing algorithms</a:t>
            </a:r>
          </a:p>
        </p:txBody>
      </p:sp>
      <p:grpSp>
        <p:nvGrpSpPr>
          <p:cNvPr id="3" name="Group 2">
            <a:extLst>
              <a:ext uri="{FF2B5EF4-FFF2-40B4-BE49-F238E27FC236}">
                <a16:creationId xmlns:a16="http://schemas.microsoft.com/office/drawing/2014/main" id="{D62FEDEC-3FA5-1F45-A814-2033B8639820}"/>
              </a:ext>
            </a:extLst>
          </p:cNvPr>
          <p:cNvGrpSpPr/>
          <p:nvPr/>
        </p:nvGrpSpPr>
        <p:grpSpPr>
          <a:xfrm>
            <a:off x="8499110" y="1705698"/>
            <a:ext cx="742389" cy="788973"/>
            <a:chOff x="-167080" y="2120217"/>
            <a:chExt cx="989852" cy="1051964"/>
          </a:xfrm>
        </p:grpSpPr>
        <p:grpSp>
          <p:nvGrpSpPr>
            <p:cNvPr id="197" name="Group 90">
              <a:extLst>
                <a:ext uri="{FF2B5EF4-FFF2-40B4-BE49-F238E27FC236}">
                  <a16:creationId xmlns:a16="http://schemas.microsoft.com/office/drawing/2014/main" id="{21522C5A-8A50-B941-AC04-C41FAA3C8996}"/>
                </a:ext>
              </a:extLst>
            </p:cNvPr>
            <p:cNvGrpSpPr>
              <a:grpSpLocks/>
            </p:cNvGrpSpPr>
            <p:nvPr/>
          </p:nvGrpSpPr>
          <p:grpSpPr bwMode="auto">
            <a:xfrm>
              <a:off x="-167080" y="2120217"/>
              <a:ext cx="989852" cy="728474"/>
              <a:chOff x="1653" y="2898"/>
              <a:chExt cx="678" cy="494"/>
            </a:xfrm>
            <a:effectLst>
              <a:outerShdw blurRad="50800" dist="38100" dir="18900000" algn="bl" rotWithShape="0">
                <a:prstClr val="black">
                  <a:alpha val="40000"/>
                </a:prstClr>
              </a:outerShdw>
            </a:effectLst>
          </p:grpSpPr>
          <p:sp>
            <p:nvSpPr>
              <p:cNvPr id="257" name="Oval 91">
                <a:extLst>
                  <a:ext uri="{FF2B5EF4-FFF2-40B4-BE49-F238E27FC236}">
                    <a16:creationId xmlns:a16="http://schemas.microsoft.com/office/drawing/2014/main" id="{78DAB5F6-AD90-0740-9E2E-4701E6DC64B5}"/>
                  </a:ext>
                </a:extLst>
              </p:cNvPr>
              <p:cNvSpPr>
                <a:spLocks noChangeArrowheads="1"/>
              </p:cNvSpPr>
              <p:nvPr/>
            </p:nvSpPr>
            <p:spPr bwMode="auto">
              <a:xfrm>
                <a:off x="1653" y="2898"/>
                <a:ext cx="678" cy="378"/>
              </a:xfrm>
              <a:prstGeom prst="ellipse">
                <a:avLst/>
              </a:prstGeom>
              <a:solidFill>
                <a:schemeClr val="bg1"/>
              </a:solidFill>
              <a:ln w="9525">
                <a:solidFill>
                  <a:srgbClr val="3333CC"/>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9" name="Text Box 92">
                <a:extLst>
                  <a:ext uri="{FF2B5EF4-FFF2-40B4-BE49-F238E27FC236}">
                    <a16:creationId xmlns:a16="http://schemas.microsoft.com/office/drawing/2014/main" id="{E7EEC607-F92F-6844-AD84-7DF57F2A731D}"/>
                  </a:ext>
                </a:extLst>
              </p:cNvPr>
              <p:cNvSpPr txBox="1">
                <a:spLocks noChangeArrowheads="1"/>
              </p:cNvSpPr>
              <p:nvPr/>
            </p:nvSpPr>
            <p:spPr bwMode="auto">
              <a:xfrm>
                <a:off x="1733" y="2933"/>
                <a:ext cx="561" cy="4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685800" fontAlgn="base">
                  <a:spcBef>
                    <a:spcPct val="0"/>
                  </a:spcBef>
                  <a:spcAft>
                    <a:spcPct val="0"/>
                  </a:spcAft>
                  <a:defRPr/>
                </a:pPr>
                <a:r>
                  <a:rPr lang="en-US" sz="900" kern="0" dirty="0">
                    <a:solidFill>
                      <a:srgbClr val="000099"/>
                    </a:solidFill>
                    <a:latin typeface="Avenir Book" panose="020B0503020203020204" pitchFamily="34" charset="-78"/>
                    <a:cs typeface="Avenir Book" panose="020B0503020203020204" pitchFamily="34" charset="-78"/>
                  </a:rPr>
                  <a:t>Intra-AS</a:t>
                </a:r>
              </a:p>
              <a:p>
                <a:pPr defTabSz="685800" fontAlgn="base">
                  <a:spcBef>
                    <a:spcPct val="0"/>
                  </a:spcBef>
                  <a:spcAft>
                    <a:spcPct val="0"/>
                  </a:spcAft>
                  <a:defRPr/>
                </a:pPr>
                <a:r>
                  <a:rPr lang="en-US" sz="900" kern="0" dirty="0">
                    <a:solidFill>
                      <a:srgbClr val="000099"/>
                    </a:solidFill>
                    <a:latin typeface="Avenir Book" panose="020B0503020203020204" pitchFamily="34" charset="-78"/>
                    <a:cs typeface="Avenir Book" panose="020B0503020203020204" pitchFamily="34" charset="-78"/>
                  </a:rPr>
                  <a:t>Routing </a:t>
                </a:r>
              </a:p>
              <a:p>
                <a:pPr defTabSz="685800" fontAlgn="base">
                  <a:spcBef>
                    <a:spcPct val="0"/>
                  </a:spcBef>
                  <a:spcAft>
                    <a:spcPct val="0"/>
                  </a:spcAft>
                  <a:defRPr/>
                </a:pPr>
                <a:endParaRPr lang="en-US" sz="900" kern="0" dirty="0">
                  <a:solidFill>
                    <a:srgbClr val="000099"/>
                  </a:solidFill>
                  <a:latin typeface="Avenir Book" panose="020B0503020203020204" pitchFamily="34" charset="-78"/>
                  <a:cs typeface="Avenir Book" panose="020B0503020203020204" pitchFamily="34" charset="-78"/>
                </a:endParaRPr>
              </a:p>
            </p:txBody>
          </p:sp>
        </p:grpSp>
        <p:sp>
          <p:nvSpPr>
            <p:cNvPr id="223" name="Bent-Up Arrow 222">
              <a:extLst>
                <a:ext uri="{FF2B5EF4-FFF2-40B4-BE49-F238E27FC236}">
                  <a16:creationId xmlns:a16="http://schemas.microsoft.com/office/drawing/2014/main" id="{C7996A1F-F62A-AB45-8B0A-AA38AB6CC92F}"/>
                </a:ext>
              </a:extLst>
            </p:cNvPr>
            <p:cNvSpPr/>
            <p:nvPr/>
          </p:nvSpPr>
          <p:spPr>
            <a:xfrm rot="5400000">
              <a:off x="-37103" y="2815767"/>
              <a:ext cx="524728" cy="188100"/>
            </a:xfrm>
            <a:prstGeom prst="bentUpArrow">
              <a:avLst>
                <a:gd name="adj1" fmla="val 16723"/>
                <a:gd name="adj2" fmla="val 25000"/>
                <a:gd name="adj3" fmla="val 25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grpSp>
      <p:grpSp>
        <p:nvGrpSpPr>
          <p:cNvPr id="2" name="Group 1">
            <a:extLst>
              <a:ext uri="{FF2B5EF4-FFF2-40B4-BE49-F238E27FC236}">
                <a16:creationId xmlns:a16="http://schemas.microsoft.com/office/drawing/2014/main" id="{7D016E9A-DBBF-0D44-95FF-82C9E6AB7794}"/>
              </a:ext>
            </a:extLst>
          </p:cNvPr>
          <p:cNvGrpSpPr/>
          <p:nvPr/>
        </p:nvGrpSpPr>
        <p:grpSpPr>
          <a:xfrm>
            <a:off x="9444988" y="1713829"/>
            <a:ext cx="742389" cy="785940"/>
            <a:chOff x="1057515" y="2118868"/>
            <a:chExt cx="989852" cy="1047920"/>
          </a:xfrm>
        </p:grpSpPr>
        <p:grpSp>
          <p:nvGrpSpPr>
            <p:cNvPr id="198" name="Group 90">
              <a:extLst>
                <a:ext uri="{FF2B5EF4-FFF2-40B4-BE49-F238E27FC236}">
                  <a16:creationId xmlns:a16="http://schemas.microsoft.com/office/drawing/2014/main" id="{4C733312-8EE4-8141-86B8-69843921312F}"/>
                </a:ext>
              </a:extLst>
            </p:cNvPr>
            <p:cNvGrpSpPr>
              <a:grpSpLocks/>
            </p:cNvGrpSpPr>
            <p:nvPr/>
          </p:nvGrpSpPr>
          <p:grpSpPr bwMode="auto">
            <a:xfrm>
              <a:off x="1057515" y="2118868"/>
              <a:ext cx="989852" cy="728474"/>
              <a:chOff x="1653" y="2898"/>
              <a:chExt cx="678" cy="494"/>
            </a:xfrm>
            <a:effectLst>
              <a:outerShdw blurRad="50800" dist="38100" dir="18900000" algn="bl" rotWithShape="0">
                <a:prstClr val="black">
                  <a:alpha val="40000"/>
                </a:prstClr>
              </a:outerShdw>
            </a:effectLst>
          </p:grpSpPr>
          <p:sp>
            <p:nvSpPr>
              <p:cNvPr id="225" name="Oval 91">
                <a:extLst>
                  <a:ext uri="{FF2B5EF4-FFF2-40B4-BE49-F238E27FC236}">
                    <a16:creationId xmlns:a16="http://schemas.microsoft.com/office/drawing/2014/main" id="{923EF0B8-E767-1C4C-9DF0-0A6B906BE6E4}"/>
                  </a:ext>
                </a:extLst>
              </p:cNvPr>
              <p:cNvSpPr>
                <a:spLocks noChangeArrowheads="1"/>
              </p:cNvSpPr>
              <p:nvPr/>
            </p:nvSpPr>
            <p:spPr bwMode="auto">
              <a:xfrm>
                <a:off x="1653" y="2898"/>
                <a:ext cx="678" cy="378"/>
              </a:xfrm>
              <a:prstGeom prst="ellipse">
                <a:avLst/>
              </a:prstGeom>
              <a:solidFill>
                <a:schemeClr val="bg1"/>
              </a:solidFill>
              <a:ln w="9525">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6" name="Text Box 92">
                <a:extLst>
                  <a:ext uri="{FF2B5EF4-FFF2-40B4-BE49-F238E27FC236}">
                    <a16:creationId xmlns:a16="http://schemas.microsoft.com/office/drawing/2014/main" id="{2744196D-C4EA-B148-BCCE-65DCAF41A3F0}"/>
                  </a:ext>
                </a:extLst>
              </p:cNvPr>
              <p:cNvSpPr txBox="1">
                <a:spLocks noChangeArrowheads="1"/>
              </p:cNvSpPr>
              <p:nvPr/>
            </p:nvSpPr>
            <p:spPr bwMode="auto">
              <a:xfrm>
                <a:off x="1733" y="2933"/>
                <a:ext cx="561" cy="4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685800" fontAlgn="base">
                  <a:spcBef>
                    <a:spcPct val="0"/>
                  </a:spcBef>
                  <a:spcAft>
                    <a:spcPct val="0"/>
                  </a:spcAft>
                  <a:defRPr/>
                </a:pPr>
                <a:r>
                  <a:rPr lang="en-US" sz="900" kern="0" dirty="0">
                    <a:solidFill>
                      <a:srgbClr val="C00000"/>
                    </a:solidFill>
                    <a:latin typeface="Avenir Book" panose="020B0503020203020204" pitchFamily="34" charset="-78"/>
                    <a:cs typeface="Avenir Book" panose="020B0503020203020204" pitchFamily="34" charset="-78"/>
                  </a:rPr>
                  <a:t>Inter-AS</a:t>
                </a:r>
              </a:p>
              <a:p>
                <a:pPr defTabSz="685800" fontAlgn="base">
                  <a:spcBef>
                    <a:spcPct val="0"/>
                  </a:spcBef>
                  <a:spcAft>
                    <a:spcPct val="0"/>
                  </a:spcAft>
                  <a:defRPr/>
                </a:pPr>
                <a:r>
                  <a:rPr lang="en-US" sz="900" kern="0" dirty="0">
                    <a:solidFill>
                      <a:srgbClr val="C00000"/>
                    </a:solidFill>
                    <a:latin typeface="Avenir Book" panose="020B0503020203020204" pitchFamily="34" charset="-78"/>
                    <a:cs typeface="Avenir Book" panose="020B0503020203020204" pitchFamily="34" charset="-78"/>
                  </a:rPr>
                  <a:t>Routing </a:t>
                </a:r>
              </a:p>
              <a:p>
                <a:pPr defTabSz="685800" fontAlgn="base">
                  <a:spcBef>
                    <a:spcPct val="0"/>
                  </a:spcBef>
                  <a:spcAft>
                    <a:spcPct val="0"/>
                  </a:spcAft>
                  <a:defRPr/>
                </a:pPr>
                <a:endParaRPr lang="en-US" sz="900" kern="0" dirty="0">
                  <a:solidFill>
                    <a:srgbClr val="000099"/>
                  </a:solidFill>
                  <a:latin typeface="Avenir Book" panose="020B0503020203020204" pitchFamily="34" charset="-78"/>
                  <a:cs typeface="Avenir Book" panose="020B0503020203020204" pitchFamily="34" charset="-78"/>
                </a:endParaRPr>
              </a:p>
            </p:txBody>
          </p:sp>
        </p:grpSp>
        <p:sp>
          <p:nvSpPr>
            <p:cNvPr id="224" name="Bent-Up Arrow 223">
              <a:extLst>
                <a:ext uri="{FF2B5EF4-FFF2-40B4-BE49-F238E27FC236}">
                  <a16:creationId xmlns:a16="http://schemas.microsoft.com/office/drawing/2014/main" id="{E6589BCE-3634-A944-B320-BEDCD95A1431}"/>
                </a:ext>
              </a:extLst>
            </p:cNvPr>
            <p:cNvSpPr/>
            <p:nvPr/>
          </p:nvSpPr>
          <p:spPr>
            <a:xfrm rot="16200000" flipH="1">
              <a:off x="1454529" y="2810374"/>
              <a:ext cx="524728" cy="188100"/>
            </a:xfrm>
            <a:prstGeom prst="bentUpArrow">
              <a:avLst>
                <a:gd name="adj1" fmla="val 16723"/>
                <a:gd name="adj2" fmla="val 25000"/>
                <a:gd name="adj3" fmla="val 25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grpSp>
      <p:sp>
        <p:nvSpPr>
          <p:cNvPr id="303" name="Rectangle 124">
            <a:extLst>
              <a:ext uri="{FF2B5EF4-FFF2-40B4-BE49-F238E27FC236}">
                <a16:creationId xmlns:a16="http://schemas.microsoft.com/office/drawing/2014/main" id="{3C7AC551-226D-8E4E-ABA0-62752C629EE6}"/>
              </a:ext>
            </a:extLst>
          </p:cNvPr>
          <p:cNvSpPr txBox="1">
            <a:spLocks noChangeArrowheads="1"/>
          </p:cNvSpPr>
          <p:nvPr/>
        </p:nvSpPr>
        <p:spPr>
          <a:xfrm>
            <a:off x="628357" y="2363161"/>
            <a:ext cx="4566190" cy="510691"/>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1716" lvl="1" indent="-177404">
              <a:buFont typeface="Wingdings" pitchFamily="2" charset="2"/>
              <a:buChar char="§"/>
              <a:defRPr/>
            </a:pPr>
            <a:r>
              <a:rPr lang="en-US" sz="1800" dirty="0" smtClean="0">
                <a:latin typeface="Avenir Book" panose="020B0503020203020204" pitchFamily="34" charset="-78"/>
                <a:cs typeface="Avenir Book" panose="020B0503020203020204" pitchFamily="34" charset="-78"/>
              </a:rPr>
              <a:t>Intra-AS </a:t>
            </a:r>
            <a:r>
              <a:rPr lang="en-US" sz="1800" dirty="0">
                <a:latin typeface="Avenir Book" panose="020B0503020203020204" pitchFamily="34" charset="-78"/>
                <a:cs typeface="Avenir Book" panose="020B0503020203020204" pitchFamily="34" charset="-78"/>
              </a:rPr>
              <a:t>routing determine entries for destinations within AS</a:t>
            </a:r>
          </a:p>
        </p:txBody>
      </p:sp>
      <p:sp>
        <p:nvSpPr>
          <p:cNvPr id="305" name="Rectangle 124">
            <a:extLst>
              <a:ext uri="{FF2B5EF4-FFF2-40B4-BE49-F238E27FC236}">
                <a16:creationId xmlns:a16="http://schemas.microsoft.com/office/drawing/2014/main" id="{3ADE1EDF-5A87-0F4C-B6A9-5C485661FF09}"/>
              </a:ext>
            </a:extLst>
          </p:cNvPr>
          <p:cNvSpPr txBox="1">
            <a:spLocks noChangeArrowheads="1"/>
          </p:cNvSpPr>
          <p:nvPr/>
        </p:nvSpPr>
        <p:spPr>
          <a:xfrm>
            <a:off x="623784" y="2888941"/>
            <a:ext cx="4653889" cy="570127"/>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1716" lvl="1" indent="-177404">
              <a:buFont typeface="Wingdings" pitchFamily="2" charset="2"/>
              <a:buChar char="§"/>
              <a:defRPr/>
            </a:pPr>
            <a:r>
              <a:rPr lang="en-US" sz="1800" dirty="0">
                <a:latin typeface="Avenir Book" panose="020B0503020203020204" pitchFamily="34" charset="-78"/>
                <a:cs typeface="Avenir Book" panose="020B0503020203020204" pitchFamily="34" charset="-78"/>
              </a:rPr>
              <a:t>I</a:t>
            </a:r>
            <a:r>
              <a:rPr lang="en-US" sz="1800" dirty="0" smtClean="0">
                <a:latin typeface="Avenir Book" panose="020B0503020203020204" pitchFamily="34" charset="-78"/>
                <a:cs typeface="Avenir Book" panose="020B0503020203020204" pitchFamily="34" charset="-78"/>
              </a:rPr>
              <a:t>nter-AS </a:t>
            </a:r>
            <a:r>
              <a:rPr lang="en-US" sz="1800" dirty="0">
                <a:latin typeface="Avenir Book" panose="020B0503020203020204" pitchFamily="34" charset="-78"/>
                <a:cs typeface="Avenir Book" panose="020B0503020203020204" pitchFamily="34" charset="-78"/>
              </a:rPr>
              <a:t>&amp; intra-AS determine entries for external destinations</a:t>
            </a:r>
          </a:p>
        </p:txBody>
      </p:sp>
    </p:spTree>
    <p:extLst>
      <p:ext uri="{BB962C8B-B14F-4D97-AF65-F5344CB8AC3E}">
        <p14:creationId xmlns:p14="http://schemas.microsoft.com/office/powerpoint/2010/main" val="46275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2"/>
                                        </p:tgtEl>
                                        <p:attrNameLst>
                                          <p:attrName>style.visibility</p:attrName>
                                        </p:attrNameLst>
                                      </p:cBhvr>
                                      <p:to>
                                        <p:strVal val="visible"/>
                                      </p:to>
                                    </p:set>
                                    <p:animEffect transition="in" filter="dissolve">
                                      <p:cBhvr>
                                        <p:cTn id="7" dur="500"/>
                                        <p:tgtEl>
                                          <p:spTgt spid="28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282"/>
                                        </p:tgtEl>
                                      </p:cBhvr>
                                    </p:animEffect>
                                    <p:set>
                                      <p:cBhvr>
                                        <p:cTn id="12" dur="1" fill="hold">
                                          <p:stCondLst>
                                            <p:cond delay="499"/>
                                          </p:stCondLst>
                                        </p:cTn>
                                        <p:tgtEl>
                                          <p:spTgt spid="282"/>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312"/>
                                        </p:tgtEl>
                                        <p:attrNameLst>
                                          <p:attrName>style.visibility</p:attrName>
                                        </p:attrNameLst>
                                      </p:cBhvr>
                                      <p:to>
                                        <p:strVal val="visible"/>
                                      </p:to>
                                    </p:set>
                                    <p:animEffect transition="in" filter="dissolve">
                                      <p:cBhvr>
                                        <p:cTn id="15" dur="500"/>
                                        <p:tgtEl>
                                          <p:spTgt spid="31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312"/>
                                        </p:tgtEl>
                                      </p:cBhvr>
                                    </p:animEffect>
                                    <p:set>
                                      <p:cBhvr>
                                        <p:cTn id="20" dur="1" fill="hold">
                                          <p:stCondLst>
                                            <p:cond delay="499"/>
                                          </p:stCondLst>
                                        </p:cTn>
                                        <p:tgtEl>
                                          <p:spTgt spid="312"/>
                                        </p:tgtEl>
                                        <p:attrNameLst>
                                          <p:attrName>style.visibility</p:attrName>
                                        </p:attrNameLst>
                                      </p:cBhvr>
                                      <p:to>
                                        <p:strVal val="hidden"/>
                                      </p:to>
                                    </p:set>
                                  </p:childTnLst>
                                </p:cTn>
                              </p:par>
                              <p:par>
                                <p:cTn id="21" presetID="9" presetClass="entr" presetSubtype="0" fill="hold" grpId="0" nodeType="withEffect">
                                  <p:stCondLst>
                                    <p:cond delay="0"/>
                                  </p:stCondLst>
                                  <p:childTnLst>
                                    <p:set>
                                      <p:cBhvr>
                                        <p:cTn id="22" dur="1" fill="hold">
                                          <p:stCondLst>
                                            <p:cond delay="0"/>
                                          </p:stCondLst>
                                        </p:cTn>
                                        <p:tgtEl>
                                          <p:spTgt spid="350"/>
                                        </p:tgtEl>
                                        <p:attrNameLst>
                                          <p:attrName>style.visibility</p:attrName>
                                        </p:attrNameLst>
                                      </p:cBhvr>
                                      <p:to>
                                        <p:strVal val="visible"/>
                                      </p:to>
                                    </p:set>
                                    <p:animEffect transition="in" filter="dissolve">
                                      <p:cBhvr>
                                        <p:cTn id="23" dur="500"/>
                                        <p:tgtEl>
                                          <p:spTgt spid="350"/>
                                        </p:tgtEl>
                                      </p:cBhvr>
                                    </p:animEffect>
                                  </p:childTnLst>
                                </p:cTn>
                              </p:par>
                              <p:par>
                                <p:cTn id="24" presetID="22" presetClass="entr" presetSubtype="4" fill="hold" nodeType="withEffect">
                                  <p:stCondLst>
                                    <p:cond delay="0"/>
                                  </p:stCondLst>
                                  <p:childTnLst>
                                    <p:set>
                                      <p:cBhvr>
                                        <p:cTn id="25" dur="1" fill="hold">
                                          <p:stCondLst>
                                            <p:cond delay="0"/>
                                          </p:stCondLst>
                                        </p:cTn>
                                        <p:tgtEl>
                                          <p:spTgt spid="313"/>
                                        </p:tgtEl>
                                        <p:attrNameLst>
                                          <p:attrName>style.visibility</p:attrName>
                                        </p:attrNameLst>
                                      </p:cBhvr>
                                      <p:to>
                                        <p:strVal val="visible"/>
                                      </p:to>
                                    </p:set>
                                    <p:animEffect transition="in" filter="wipe(down)">
                                      <p:cBhvr>
                                        <p:cTn id="26" dur="500"/>
                                        <p:tgtEl>
                                          <p:spTgt spid="31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03"/>
                                        </p:tgtEl>
                                        <p:attrNameLst>
                                          <p:attrName>style.visibility</p:attrName>
                                        </p:attrNameLst>
                                      </p:cBhvr>
                                      <p:to>
                                        <p:strVal val="visible"/>
                                      </p:to>
                                    </p:set>
                                    <p:animEffect transition="in" filter="dissolve">
                                      <p:cBhvr>
                                        <p:cTn id="31" dur="500"/>
                                        <p:tgtEl>
                                          <p:spTgt spid="303"/>
                                        </p:tgtEl>
                                      </p:cBhvr>
                                    </p:animEffect>
                                  </p:childTnLst>
                                </p:cTn>
                              </p:par>
                              <p:par>
                                <p:cTn id="32" presetID="9" presetClass="entr" presetSubtype="0" fill="hold"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dissolve">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05"/>
                                        </p:tgtEl>
                                        <p:attrNameLst>
                                          <p:attrName>style.visibility</p:attrName>
                                        </p:attrNameLst>
                                      </p:cBhvr>
                                      <p:to>
                                        <p:strVal val="visible"/>
                                      </p:to>
                                    </p:set>
                                    <p:animEffect transition="in" filter="dissolve">
                                      <p:cBhvr>
                                        <p:cTn id="39" dur="500"/>
                                        <p:tgtEl>
                                          <p:spTgt spid="305"/>
                                        </p:tgtEl>
                                      </p:cBhvr>
                                    </p:animEffect>
                                  </p:childTnLst>
                                </p:cTn>
                              </p:par>
                              <p:par>
                                <p:cTn id="40" presetID="9" presetClass="entr" presetSubtype="0" fill="hold"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dissolve">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 grpId="0"/>
      <p:bldP spid="303" grpId="0"/>
      <p:bldP spid="30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A1129F-3DCF-3A44-9CC7-AFE5C958C642}"/>
              </a:ext>
            </a:extLst>
          </p:cNvPr>
          <p:cNvSpPr>
            <a:spLocks noGrp="1"/>
          </p:cNvSpPr>
          <p:nvPr>
            <p:ph type="title"/>
          </p:nvPr>
        </p:nvSpPr>
        <p:spPr>
          <a:xfrm>
            <a:off x="498764" y="305482"/>
            <a:ext cx="10989425" cy="670967"/>
          </a:xfrm>
        </p:spPr>
        <p:txBody>
          <a:bodyPr>
            <a:noAutofit/>
          </a:bodyPr>
          <a:lstStyle/>
          <a:p>
            <a:r>
              <a:rPr lang="en-US" sz="3600" kern="0" dirty="0">
                <a:ea typeface="ＭＳ Ｐゴシック" charset="0"/>
              </a:rPr>
              <a:t>Inter-AS </a:t>
            </a:r>
            <a:r>
              <a:rPr lang="en-US" sz="3600" kern="0" dirty="0" smtClean="0">
                <a:ea typeface="ＭＳ Ｐゴシック" charset="0"/>
              </a:rPr>
              <a:t>Routing</a:t>
            </a:r>
            <a:r>
              <a:rPr lang="en-US" sz="3600" kern="0" dirty="0">
                <a:ea typeface="ＭＳ Ｐゴシック" charset="0"/>
              </a:rPr>
              <a:t>:  </a:t>
            </a:r>
            <a:r>
              <a:rPr lang="en-US" sz="3600" kern="0" dirty="0" smtClean="0">
                <a:ea typeface="ＭＳ Ｐゴシック" charset="0"/>
              </a:rPr>
              <a:t>A </a:t>
            </a:r>
            <a:r>
              <a:rPr lang="en-US" sz="3600" kern="0" dirty="0">
                <a:ea typeface="ＭＳ Ｐゴシック" charset="0"/>
              </a:rPr>
              <a:t>R</a:t>
            </a:r>
            <a:r>
              <a:rPr lang="en-US" sz="3600" kern="0" dirty="0" smtClean="0">
                <a:ea typeface="ＭＳ Ｐゴシック" charset="0"/>
              </a:rPr>
              <a:t>ole </a:t>
            </a:r>
            <a:r>
              <a:rPr lang="en-US" sz="3600" kern="0" dirty="0">
                <a:ea typeface="ＭＳ Ｐゴシック" charset="0"/>
              </a:rPr>
              <a:t>in </a:t>
            </a:r>
            <a:r>
              <a:rPr lang="en-US" sz="3600" kern="0" dirty="0" smtClean="0">
                <a:ea typeface="ＭＳ Ｐゴシック" charset="0"/>
              </a:rPr>
              <a:t>Intra-domain </a:t>
            </a:r>
            <a:r>
              <a:rPr lang="en-US" sz="3600" kern="0" dirty="0">
                <a:ea typeface="ＭＳ Ｐゴシック" charset="0"/>
              </a:rPr>
              <a:t>F</a:t>
            </a:r>
            <a:r>
              <a:rPr lang="en-US" sz="3600" kern="0" dirty="0" smtClean="0">
                <a:ea typeface="ＭＳ Ｐゴシック" charset="0"/>
              </a:rPr>
              <a:t>orwarding</a:t>
            </a:r>
            <a:endParaRPr lang="en-US" sz="3600" dirty="0"/>
          </a:p>
        </p:txBody>
      </p:sp>
      <p:sp>
        <p:nvSpPr>
          <p:cNvPr id="133" name="Freeform 3">
            <a:extLst>
              <a:ext uri="{FF2B5EF4-FFF2-40B4-BE49-F238E27FC236}">
                <a16:creationId xmlns:a16="http://schemas.microsoft.com/office/drawing/2014/main" id="{E9C365D2-5973-C342-80CF-5D128AC2921C}"/>
              </a:ext>
            </a:extLst>
          </p:cNvPr>
          <p:cNvSpPr>
            <a:spLocks/>
          </p:cNvSpPr>
          <p:nvPr/>
        </p:nvSpPr>
        <p:spPr bwMode="auto">
          <a:xfrm>
            <a:off x="6342390" y="3386410"/>
            <a:ext cx="1763996" cy="1133631"/>
          </a:xfrm>
          <a:custGeom>
            <a:avLst/>
            <a:gdLst>
              <a:gd name="T0" fmla="*/ 1063 w 1162"/>
              <a:gd name="T1" fmla="*/ 49351 h 543"/>
              <a:gd name="T2" fmla="*/ 6960 w 1162"/>
              <a:gd name="T3" fmla="*/ 4162 h 543"/>
              <a:gd name="T4" fmla="*/ 17785 w 1162"/>
              <a:gd name="T5" fmla="*/ 23973 h 543"/>
              <a:gd name="T6" fmla="*/ 21649 w 1162"/>
              <a:gd name="T7" fmla="*/ 72662 h 543"/>
              <a:gd name="T8" fmla="*/ 19828 w 1162"/>
              <a:gd name="T9" fmla="*/ 137161 h 543"/>
              <a:gd name="T10" fmla="*/ 11083 w 1162"/>
              <a:gd name="T11" fmla="*/ 164591 h 543"/>
              <a:gd name="T12" fmla="*/ 1657 w 1162"/>
              <a:gd name="T13" fmla="*/ 133650 h 543"/>
              <a:gd name="T14" fmla="*/ 1063 w 1162"/>
              <a:gd name="T15" fmla="*/ 49351 h 543"/>
              <a:gd name="T16" fmla="*/ 0 60000 65536"/>
              <a:gd name="T17" fmla="*/ 0 60000 65536"/>
              <a:gd name="T18" fmla="*/ 0 60000 65536"/>
              <a:gd name="T19" fmla="*/ 0 60000 65536"/>
              <a:gd name="T20" fmla="*/ 0 60000 65536"/>
              <a:gd name="T21" fmla="*/ 0 60000 65536"/>
              <a:gd name="T22" fmla="*/ 0 60000 65536"/>
              <a:gd name="T23" fmla="*/ 0 60000 65536"/>
              <a:gd name="T24" fmla="*/ 0 w 1162"/>
              <a:gd name="T25" fmla="*/ 0 h 543"/>
              <a:gd name="T26" fmla="*/ 1162 w 1162"/>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9CE0F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4" name="Freeform 4">
            <a:extLst>
              <a:ext uri="{FF2B5EF4-FFF2-40B4-BE49-F238E27FC236}">
                <a16:creationId xmlns:a16="http://schemas.microsoft.com/office/drawing/2014/main" id="{4090092D-F797-484C-B1D2-AD83E59BF3EE}"/>
              </a:ext>
            </a:extLst>
          </p:cNvPr>
          <p:cNvSpPr>
            <a:spLocks/>
          </p:cNvSpPr>
          <p:nvPr/>
        </p:nvSpPr>
        <p:spPr bwMode="auto">
          <a:xfrm>
            <a:off x="3472473" y="3196181"/>
            <a:ext cx="1374188" cy="1123677"/>
          </a:xfrm>
          <a:custGeom>
            <a:avLst/>
            <a:gdLst>
              <a:gd name="T0" fmla="*/ 134 w 1198"/>
              <a:gd name="T1" fmla="*/ 270558 h 451"/>
              <a:gd name="T2" fmla="*/ 273 w 1198"/>
              <a:gd name="T3" fmla="*/ 132828 h 451"/>
              <a:gd name="T4" fmla="*/ 679 w 1198"/>
              <a:gd name="T5" fmla="*/ 73044 h 451"/>
              <a:gd name="T6" fmla="*/ 1501 w 1198"/>
              <a:gd name="T7" fmla="*/ 37135 h 451"/>
              <a:gd name="T8" fmla="*/ 1796 w 1198"/>
              <a:gd name="T9" fmla="*/ 294460 h 451"/>
              <a:gd name="T10" fmla="*/ 1350 w 1198"/>
              <a:gd name="T11" fmla="*/ 616944 h 451"/>
              <a:gd name="T12" fmla="*/ 466 w 1198"/>
              <a:gd name="T13" fmla="*/ 634874 h 451"/>
              <a:gd name="T14" fmla="*/ 54 w 1198"/>
              <a:gd name="T15" fmla="*/ 503524 h 451"/>
              <a:gd name="T16" fmla="*/ 134 w 1198"/>
              <a:gd name="T17" fmla="*/ 270558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8"/>
              <a:gd name="T28" fmla="*/ 0 h 451"/>
              <a:gd name="T29" fmla="*/ 1198 w 1198"/>
              <a:gd name="T30" fmla="*/ 451 h 4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9CE0F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5" name="Freeform 5">
            <a:extLst>
              <a:ext uri="{FF2B5EF4-FFF2-40B4-BE49-F238E27FC236}">
                <a16:creationId xmlns:a16="http://schemas.microsoft.com/office/drawing/2014/main" id="{D3A2AF50-CEA9-924C-8C29-0549AF5748DF}"/>
              </a:ext>
            </a:extLst>
          </p:cNvPr>
          <p:cNvSpPr>
            <a:spLocks/>
          </p:cNvSpPr>
          <p:nvPr/>
        </p:nvSpPr>
        <p:spPr bwMode="auto">
          <a:xfrm>
            <a:off x="4359399" y="4006865"/>
            <a:ext cx="2197604" cy="875938"/>
          </a:xfrm>
          <a:custGeom>
            <a:avLst/>
            <a:gdLst>
              <a:gd name="T0" fmla="*/ 1319 w 1583"/>
              <a:gd name="T1" fmla="*/ 862 h 682"/>
              <a:gd name="T2" fmla="*/ 3445 w 1583"/>
              <a:gd name="T3" fmla="*/ 285 h 682"/>
              <a:gd name="T4" fmla="*/ 6645 w 1583"/>
              <a:gd name="T5" fmla="*/ 77 h 682"/>
              <a:gd name="T6" fmla="*/ 9794 w 1583"/>
              <a:gd name="T7" fmla="*/ 744 h 682"/>
              <a:gd name="T8" fmla="*/ 13238 w 1583"/>
              <a:gd name="T9" fmla="*/ 1642 h 682"/>
              <a:gd name="T10" fmla="*/ 10773 w 1583"/>
              <a:gd name="T11" fmla="*/ 2476 h 682"/>
              <a:gd name="T12" fmla="*/ 5844 w 1583"/>
              <a:gd name="T13" fmla="*/ 2523 h 682"/>
              <a:gd name="T14" fmla="*/ 751 w 1583"/>
              <a:gd name="T15" fmla="*/ 2291 h 682"/>
              <a:gd name="T16" fmla="*/ 1319 w 1583"/>
              <a:gd name="T17" fmla="*/ 862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3"/>
              <a:gd name="T28" fmla="*/ 0 h 682"/>
              <a:gd name="T29" fmla="*/ 1583 w 1583"/>
              <a:gd name="T30" fmla="*/ 682 h 6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9CE0F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6" name="Oval 6">
            <a:extLst>
              <a:ext uri="{FF2B5EF4-FFF2-40B4-BE49-F238E27FC236}">
                <a16:creationId xmlns:a16="http://schemas.microsoft.com/office/drawing/2014/main" id="{D886B232-293A-5347-8A9F-D005603A3D64}"/>
              </a:ext>
            </a:extLst>
          </p:cNvPr>
          <p:cNvSpPr>
            <a:spLocks noChangeArrowheads="1"/>
          </p:cNvSpPr>
          <p:nvPr/>
        </p:nvSpPr>
        <p:spPr bwMode="auto">
          <a:xfrm>
            <a:off x="3758262" y="4005759"/>
            <a:ext cx="342725" cy="8958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7" name="Line 7">
            <a:extLst>
              <a:ext uri="{FF2B5EF4-FFF2-40B4-BE49-F238E27FC236}">
                <a16:creationId xmlns:a16="http://schemas.microsoft.com/office/drawing/2014/main" id="{48D605CF-ABE3-1B4F-A232-D527090F964F}"/>
              </a:ext>
            </a:extLst>
          </p:cNvPr>
          <p:cNvSpPr>
            <a:spLocks noChangeShapeType="1"/>
          </p:cNvSpPr>
          <p:nvPr/>
        </p:nvSpPr>
        <p:spPr bwMode="auto">
          <a:xfrm>
            <a:off x="3758261" y="3998018"/>
            <a:ext cx="0" cy="5751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8" name="Line 8">
            <a:extLst>
              <a:ext uri="{FF2B5EF4-FFF2-40B4-BE49-F238E27FC236}">
                <a16:creationId xmlns:a16="http://schemas.microsoft.com/office/drawing/2014/main" id="{6E612E8D-CA6C-F94A-8F5F-7BEED5AE7E82}"/>
              </a:ext>
            </a:extLst>
          </p:cNvPr>
          <p:cNvSpPr>
            <a:spLocks noChangeShapeType="1"/>
          </p:cNvSpPr>
          <p:nvPr/>
        </p:nvSpPr>
        <p:spPr bwMode="auto">
          <a:xfrm>
            <a:off x="4100986" y="3998018"/>
            <a:ext cx="0" cy="5751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9" name="Rectangle 9">
            <a:extLst>
              <a:ext uri="{FF2B5EF4-FFF2-40B4-BE49-F238E27FC236}">
                <a16:creationId xmlns:a16="http://schemas.microsoft.com/office/drawing/2014/main" id="{0E2B504C-B9E0-FC47-9368-53C623397F64}"/>
              </a:ext>
            </a:extLst>
          </p:cNvPr>
          <p:cNvSpPr>
            <a:spLocks noChangeArrowheads="1"/>
          </p:cNvSpPr>
          <p:nvPr/>
        </p:nvSpPr>
        <p:spPr bwMode="auto">
          <a:xfrm>
            <a:off x="3758262" y="3998019"/>
            <a:ext cx="339441" cy="56405"/>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0" name="Oval 10">
            <a:extLst>
              <a:ext uri="{FF2B5EF4-FFF2-40B4-BE49-F238E27FC236}">
                <a16:creationId xmlns:a16="http://schemas.microsoft.com/office/drawing/2014/main" id="{9EFBE396-B625-0344-8E23-5BBAD57A09A7}"/>
              </a:ext>
            </a:extLst>
          </p:cNvPr>
          <p:cNvSpPr>
            <a:spLocks noChangeArrowheads="1"/>
          </p:cNvSpPr>
          <p:nvPr/>
        </p:nvSpPr>
        <p:spPr bwMode="auto">
          <a:xfrm>
            <a:off x="3754977" y="3932765"/>
            <a:ext cx="342725" cy="105068"/>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1" name="Rectangle 11">
            <a:extLst>
              <a:ext uri="{FF2B5EF4-FFF2-40B4-BE49-F238E27FC236}">
                <a16:creationId xmlns:a16="http://schemas.microsoft.com/office/drawing/2014/main" id="{F0DBD69C-A5DB-DC4A-AE43-093463BEFD9F}"/>
              </a:ext>
            </a:extLst>
          </p:cNvPr>
          <p:cNvSpPr>
            <a:spLocks noChangeArrowheads="1"/>
          </p:cNvSpPr>
          <p:nvPr/>
        </p:nvSpPr>
        <p:spPr bwMode="auto">
          <a:xfrm>
            <a:off x="3850238" y="3947142"/>
            <a:ext cx="154391" cy="13714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2" name="Text Box 12">
            <a:extLst>
              <a:ext uri="{FF2B5EF4-FFF2-40B4-BE49-F238E27FC236}">
                <a16:creationId xmlns:a16="http://schemas.microsoft.com/office/drawing/2014/main" id="{9C707F26-D218-B941-ACA7-2537E8CEE743}"/>
              </a:ext>
            </a:extLst>
          </p:cNvPr>
          <p:cNvSpPr txBox="1">
            <a:spLocks noChangeArrowheads="1"/>
          </p:cNvSpPr>
          <p:nvPr/>
        </p:nvSpPr>
        <p:spPr bwMode="auto">
          <a:xfrm>
            <a:off x="3726723" y="3875254"/>
            <a:ext cx="409086"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3b</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143" name="Oval 13">
            <a:extLst>
              <a:ext uri="{FF2B5EF4-FFF2-40B4-BE49-F238E27FC236}">
                <a16:creationId xmlns:a16="http://schemas.microsoft.com/office/drawing/2014/main" id="{F5CAF371-FE17-244E-B591-ECED8083E85E}"/>
              </a:ext>
            </a:extLst>
          </p:cNvPr>
          <p:cNvSpPr>
            <a:spLocks noChangeArrowheads="1"/>
          </p:cNvSpPr>
          <p:nvPr/>
        </p:nvSpPr>
        <p:spPr bwMode="auto">
          <a:xfrm>
            <a:off x="5091935" y="4675984"/>
            <a:ext cx="342725" cy="8958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4" name="Line 14">
            <a:extLst>
              <a:ext uri="{FF2B5EF4-FFF2-40B4-BE49-F238E27FC236}">
                <a16:creationId xmlns:a16="http://schemas.microsoft.com/office/drawing/2014/main" id="{21854A4C-DB2D-E340-B5A9-97C52C8C104F}"/>
              </a:ext>
            </a:extLst>
          </p:cNvPr>
          <p:cNvSpPr>
            <a:spLocks noChangeShapeType="1"/>
          </p:cNvSpPr>
          <p:nvPr/>
        </p:nvSpPr>
        <p:spPr bwMode="auto">
          <a:xfrm>
            <a:off x="5091934" y="4668243"/>
            <a:ext cx="0" cy="5751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5" name="Line 15">
            <a:extLst>
              <a:ext uri="{FF2B5EF4-FFF2-40B4-BE49-F238E27FC236}">
                <a16:creationId xmlns:a16="http://schemas.microsoft.com/office/drawing/2014/main" id="{E1CB0695-60DD-C243-A589-4B84D9A97D8C}"/>
              </a:ext>
            </a:extLst>
          </p:cNvPr>
          <p:cNvSpPr>
            <a:spLocks noChangeShapeType="1"/>
          </p:cNvSpPr>
          <p:nvPr/>
        </p:nvSpPr>
        <p:spPr bwMode="auto">
          <a:xfrm>
            <a:off x="5434659" y="4668243"/>
            <a:ext cx="0" cy="5751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6" name="Rectangle 16">
            <a:extLst>
              <a:ext uri="{FF2B5EF4-FFF2-40B4-BE49-F238E27FC236}">
                <a16:creationId xmlns:a16="http://schemas.microsoft.com/office/drawing/2014/main" id="{5BD440AE-D73F-7F45-9AA6-838A5A161111}"/>
              </a:ext>
            </a:extLst>
          </p:cNvPr>
          <p:cNvSpPr>
            <a:spLocks noChangeArrowheads="1"/>
          </p:cNvSpPr>
          <p:nvPr/>
        </p:nvSpPr>
        <p:spPr bwMode="auto">
          <a:xfrm>
            <a:off x="5091935" y="4668243"/>
            <a:ext cx="339441" cy="56405"/>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7" name="Oval 17">
            <a:extLst>
              <a:ext uri="{FF2B5EF4-FFF2-40B4-BE49-F238E27FC236}">
                <a16:creationId xmlns:a16="http://schemas.microsoft.com/office/drawing/2014/main" id="{E5795699-8636-AB42-9278-8D9E1A42842D}"/>
              </a:ext>
            </a:extLst>
          </p:cNvPr>
          <p:cNvSpPr>
            <a:spLocks noChangeArrowheads="1"/>
          </p:cNvSpPr>
          <p:nvPr/>
        </p:nvSpPr>
        <p:spPr bwMode="auto">
          <a:xfrm>
            <a:off x="5088650" y="4602989"/>
            <a:ext cx="342725" cy="105068"/>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48" name="Group 18">
            <a:extLst>
              <a:ext uri="{FF2B5EF4-FFF2-40B4-BE49-F238E27FC236}">
                <a16:creationId xmlns:a16="http://schemas.microsoft.com/office/drawing/2014/main" id="{6B8409BD-7477-6747-91EB-78CFC8F8BA47}"/>
              </a:ext>
            </a:extLst>
          </p:cNvPr>
          <p:cNvGrpSpPr>
            <a:grpSpLocks/>
          </p:cNvGrpSpPr>
          <p:nvPr/>
        </p:nvGrpSpPr>
        <p:grpSpPr bwMode="auto">
          <a:xfrm>
            <a:off x="5062548" y="4538848"/>
            <a:ext cx="409159" cy="322947"/>
            <a:chOff x="2871" y="2425"/>
            <a:chExt cx="376" cy="292"/>
          </a:xfrm>
        </p:grpSpPr>
        <p:sp>
          <p:nvSpPr>
            <p:cNvPr id="251" name="Rectangle 19">
              <a:extLst>
                <a:ext uri="{FF2B5EF4-FFF2-40B4-BE49-F238E27FC236}">
                  <a16:creationId xmlns:a16="http://schemas.microsoft.com/office/drawing/2014/main" id="{7D7609E8-756E-1B41-AE93-5463D8AF72AE}"/>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2" name="Text Box 20">
              <a:extLst>
                <a:ext uri="{FF2B5EF4-FFF2-40B4-BE49-F238E27FC236}">
                  <a16:creationId xmlns:a16="http://schemas.microsoft.com/office/drawing/2014/main" id="{7B4233D3-81BD-B448-80FE-0C01096615A5}"/>
                </a:ext>
              </a:extLst>
            </p:cNvPr>
            <p:cNvSpPr txBox="1">
              <a:spLocks noChangeArrowheads="1"/>
            </p:cNvSpPr>
            <p:nvPr/>
          </p:nvSpPr>
          <p:spPr bwMode="auto">
            <a:xfrm>
              <a:off x="2871" y="2425"/>
              <a:ext cx="376"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1d</a:t>
              </a:r>
            </a:p>
          </p:txBody>
        </p:sp>
      </p:grpSp>
      <p:sp>
        <p:nvSpPr>
          <p:cNvPr id="149" name="Oval 21">
            <a:extLst>
              <a:ext uri="{FF2B5EF4-FFF2-40B4-BE49-F238E27FC236}">
                <a16:creationId xmlns:a16="http://schemas.microsoft.com/office/drawing/2014/main" id="{7AA5B5C8-99AF-D744-91DD-4758CEDCAEAA}"/>
              </a:ext>
            </a:extLst>
          </p:cNvPr>
          <p:cNvSpPr>
            <a:spLocks noChangeArrowheads="1"/>
          </p:cNvSpPr>
          <p:nvPr/>
        </p:nvSpPr>
        <p:spPr bwMode="auto">
          <a:xfrm>
            <a:off x="4372540" y="3859769"/>
            <a:ext cx="342725" cy="91796"/>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0" name="Line 22">
            <a:extLst>
              <a:ext uri="{FF2B5EF4-FFF2-40B4-BE49-F238E27FC236}">
                <a16:creationId xmlns:a16="http://schemas.microsoft.com/office/drawing/2014/main" id="{3F1A6000-25C3-6A47-897A-6B2052E82150}"/>
              </a:ext>
            </a:extLst>
          </p:cNvPr>
          <p:cNvSpPr>
            <a:spLocks noChangeShapeType="1"/>
          </p:cNvSpPr>
          <p:nvPr/>
        </p:nvSpPr>
        <p:spPr bwMode="auto">
          <a:xfrm>
            <a:off x="4372538" y="3852028"/>
            <a:ext cx="0" cy="55299"/>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1" name="Line 23">
            <a:extLst>
              <a:ext uri="{FF2B5EF4-FFF2-40B4-BE49-F238E27FC236}">
                <a16:creationId xmlns:a16="http://schemas.microsoft.com/office/drawing/2014/main" id="{2C6C2593-75EB-9041-B98E-049BD334D460}"/>
              </a:ext>
            </a:extLst>
          </p:cNvPr>
          <p:cNvSpPr>
            <a:spLocks noChangeShapeType="1"/>
          </p:cNvSpPr>
          <p:nvPr/>
        </p:nvSpPr>
        <p:spPr bwMode="auto">
          <a:xfrm>
            <a:off x="4715264" y="3852028"/>
            <a:ext cx="0" cy="55299"/>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2" name="Rectangle 24">
            <a:extLst>
              <a:ext uri="{FF2B5EF4-FFF2-40B4-BE49-F238E27FC236}">
                <a16:creationId xmlns:a16="http://schemas.microsoft.com/office/drawing/2014/main" id="{503F2144-C006-BA4A-A54C-154D6C9ABA2E}"/>
              </a:ext>
            </a:extLst>
          </p:cNvPr>
          <p:cNvSpPr>
            <a:spLocks noChangeArrowheads="1"/>
          </p:cNvSpPr>
          <p:nvPr/>
        </p:nvSpPr>
        <p:spPr bwMode="auto">
          <a:xfrm>
            <a:off x="4372539" y="3852028"/>
            <a:ext cx="339441" cy="51981"/>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3" name="Oval 25">
            <a:extLst>
              <a:ext uri="{FF2B5EF4-FFF2-40B4-BE49-F238E27FC236}">
                <a16:creationId xmlns:a16="http://schemas.microsoft.com/office/drawing/2014/main" id="{D492E009-7760-4343-874C-AD3B41835873}"/>
              </a:ext>
            </a:extLst>
          </p:cNvPr>
          <p:cNvSpPr>
            <a:spLocks noChangeArrowheads="1"/>
          </p:cNvSpPr>
          <p:nvPr/>
        </p:nvSpPr>
        <p:spPr bwMode="auto">
          <a:xfrm>
            <a:off x="4369255" y="3786775"/>
            <a:ext cx="342725" cy="105068"/>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4" name="Rectangle 26">
            <a:extLst>
              <a:ext uri="{FF2B5EF4-FFF2-40B4-BE49-F238E27FC236}">
                <a16:creationId xmlns:a16="http://schemas.microsoft.com/office/drawing/2014/main" id="{F8BDB031-7C07-264D-B086-6DC72DC78BDE}"/>
              </a:ext>
            </a:extLst>
          </p:cNvPr>
          <p:cNvSpPr>
            <a:spLocks noChangeArrowheads="1"/>
          </p:cNvSpPr>
          <p:nvPr/>
        </p:nvSpPr>
        <p:spPr bwMode="auto">
          <a:xfrm>
            <a:off x="4464516" y="3801152"/>
            <a:ext cx="155486" cy="121658"/>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5" name="Text Box 27">
            <a:extLst>
              <a:ext uri="{FF2B5EF4-FFF2-40B4-BE49-F238E27FC236}">
                <a16:creationId xmlns:a16="http://schemas.microsoft.com/office/drawing/2014/main" id="{B087AFAB-7C65-874C-8F8F-3012C906099F}"/>
              </a:ext>
            </a:extLst>
          </p:cNvPr>
          <p:cNvSpPr txBox="1">
            <a:spLocks noChangeArrowheads="1"/>
          </p:cNvSpPr>
          <p:nvPr/>
        </p:nvSpPr>
        <p:spPr bwMode="auto">
          <a:xfrm>
            <a:off x="4346905" y="3728159"/>
            <a:ext cx="399468"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3a</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156" name="Oval 28">
            <a:extLst>
              <a:ext uri="{FF2B5EF4-FFF2-40B4-BE49-F238E27FC236}">
                <a16:creationId xmlns:a16="http://schemas.microsoft.com/office/drawing/2014/main" id="{87CEC350-ADF1-E24F-A235-1A9B645EFA00}"/>
              </a:ext>
            </a:extLst>
          </p:cNvPr>
          <p:cNvSpPr>
            <a:spLocks noChangeArrowheads="1"/>
          </p:cNvSpPr>
          <p:nvPr/>
        </p:nvSpPr>
        <p:spPr bwMode="auto">
          <a:xfrm>
            <a:off x="5052516" y="4238016"/>
            <a:ext cx="342725" cy="8958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7" name="Line 29">
            <a:extLst>
              <a:ext uri="{FF2B5EF4-FFF2-40B4-BE49-F238E27FC236}">
                <a16:creationId xmlns:a16="http://schemas.microsoft.com/office/drawing/2014/main" id="{5782FBF4-093E-9947-AAA6-533CA371CD3F}"/>
              </a:ext>
            </a:extLst>
          </p:cNvPr>
          <p:cNvSpPr>
            <a:spLocks noChangeShapeType="1"/>
          </p:cNvSpPr>
          <p:nvPr/>
        </p:nvSpPr>
        <p:spPr bwMode="auto">
          <a:xfrm>
            <a:off x="5052515" y="4231380"/>
            <a:ext cx="0" cy="5640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8" name="Line 30">
            <a:extLst>
              <a:ext uri="{FF2B5EF4-FFF2-40B4-BE49-F238E27FC236}">
                <a16:creationId xmlns:a16="http://schemas.microsoft.com/office/drawing/2014/main" id="{FA0971A2-9137-1943-A6F3-BD3716BCCBB6}"/>
              </a:ext>
            </a:extLst>
          </p:cNvPr>
          <p:cNvSpPr>
            <a:spLocks noChangeShapeType="1"/>
          </p:cNvSpPr>
          <p:nvPr/>
        </p:nvSpPr>
        <p:spPr bwMode="auto">
          <a:xfrm>
            <a:off x="5395240" y="4231380"/>
            <a:ext cx="0" cy="5640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9" name="Rectangle 31">
            <a:extLst>
              <a:ext uri="{FF2B5EF4-FFF2-40B4-BE49-F238E27FC236}">
                <a16:creationId xmlns:a16="http://schemas.microsoft.com/office/drawing/2014/main" id="{FBE8FDDA-4B2E-BE4C-95BF-585222778ECA}"/>
              </a:ext>
            </a:extLst>
          </p:cNvPr>
          <p:cNvSpPr>
            <a:spLocks noChangeArrowheads="1"/>
          </p:cNvSpPr>
          <p:nvPr/>
        </p:nvSpPr>
        <p:spPr bwMode="auto">
          <a:xfrm>
            <a:off x="5052516" y="4231380"/>
            <a:ext cx="339441" cy="53087"/>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0" name="Oval 32">
            <a:extLst>
              <a:ext uri="{FF2B5EF4-FFF2-40B4-BE49-F238E27FC236}">
                <a16:creationId xmlns:a16="http://schemas.microsoft.com/office/drawing/2014/main" id="{6DE39B5B-BD23-3044-9274-CFE1A3DFE64E}"/>
              </a:ext>
            </a:extLst>
          </p:cNvPr>
          <p:cNvSpPr>
            <a:spLocks noChangeArrowheads="1"/>
          </p:cNvSpPr>
          <p:nvPr/>
        </p:nvSpPr>
        <p:spPr bwMode="auto">
          <a:xfrm>
            <a:off x="5049231" y="4165021"/>
            <a:ext cx="342725" cy="105068"/>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61" name="Group 33">
            <a:extLst>
              <a:ext uri="{FF2B5EF4-FFF2-40B4-BE49-F238E27FC236}">
                <a16:creationId xmlns:a16="http://schemas.microsoft.com/office/drawing/2014/main" id="{D6CD68FD-658B-EA4A-AFA2-F4EE9AE43DCA}"/>
              </a:ext>
            </a:extLst>
          </p:cNvPr>
          <p:cNvGrpSpPr>
            <a:grpSpLocks/>
          </p:cNvGrpSpPr>
          <p:nvPr/>
        </p:nvGrpSpPr>
        <p:grpSpPr bwMode="auto">
          <a:xfrm>
            <a:off x="5031294" y="4100874"/>
            <a:ext cx="388388" cy="322947"/>
            <a:chOff x="2877" y="2425"/>
            <a:chExt cx="365" cy="292"/>
          </a:xfrm>
        </p:grpSpPr>
        <p:sp>
          <p:nvSpPr>
            <p:cNvPr id="249" name="Rectangle 34">
              <a:extLst>
                <a:ext uri="{FF2B5EF4-FFF2-40B4-BE49-F238E27FC236}">
                  <a16:creationId xmlns:a16="http://schemas.microsoft.com/office/drawing/2014/main" id="{C85F8938-221C-6441-94A5-77506E21CEF5}"/>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0" name="Text Box 35">
              <a:extLst>
                <a:ext uri="{FF2B5EF4-FFF2-40B4-BE49-F238E27FC236}">
                  <a16:creationId xmlns:a16="http://schemas.microsoft.com/office/drawing/2014/main" id="{430475AC-A5D0-EF4C-9180-A3E96828AD84}"/>
                </a:ext>
              </a:extLst>
            </p:cNvPr>
            <p:cNvSpPr txBox="1">
              <a:spLocks noChangeArrowheads="1"/>
            </p:cNvSpPr>
            <p:nvPr/>
          </p:nvSpPr>
          <p:spPr bwMode="auto">
            <a:xfrm>
              <a:off x="2877" y="2425"/>
              <a:ext cx="365"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1c</a:t>
              </a:r>
            </a:p>
          </p:txBody>
        </p:sp>
      </p:grpSp>
      <p:sp>
        <p:nvSpPr>
          <p:cNvPr id="162" name="Line 36">
            <a:extLst>
              <a:ext uri="{FF2B5EF4-FFF2-40B4-BE49-F238E27FC236}">
                <a16:creationId xmlns:a16="http://schemas.microsoft.com/office/drawing/2014/main" id="{AF16B8FF-7450-3B46-865A-EC0F92A90E8F}"/>
              </a:ext>
            </a:extLst>
          </p:cNvPr>
          <p:cNvSpPr>
            <a:spLocks noChangeShapeType="1"/>
          </p:cNvSpPr>
          <p:nvPr/>
        </p:nvSpPr>
        <p:spPr bwMode="auto">
          <a:xfrm>
            <a:off x="7017987" y="4039485"/>
            <a:ext cx="337251" cy="10838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3" name="Line 37">
            <a:extLst>
              <a:ext uri="{FF2B5EF4-FFF2-40B4-BE49-F238E27FC236}">
                <a16:creationId xmlns:a16="http://schemas.microsoft.com/office/drawing/2014/main" id="{B705DAC1-A436-FC47-B3A5-64086AE0207E}"/>
              </a:ext>
            </a:extLst>
          </p:cNvPr>
          <p:cNvSpPr>
            <a:spLocks noChangeShapeType="1"/>
          </p:cNvSpPr>
          <p:nvPr/>
        </p:nvSpPr>
        <p:spPr bwMode="auto">
          <a:xfrm>
            <a:off x="7372756" y="3946035"/>
            <a:ext cx="99642" cy="128294"/>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4" name="Line 38">
            <a:extLst>
              <a:ext uri="{FF2B5EF4-FFF2-40B4-BE49-F238E27FC236}">
                <a16:creationId xmlns:a16="http://schemas.microsoft.com/office/drawing/2014/main" id="{B646BCF5-2213-9142-8477-66C7DFEE38E7}"/>
              </a:ext>
            </a:extLst>
          </p:cNvPr>
          <p:cNvSpPr>
            <a:spLocks noChangeShapeType="1"/>
          </p:cNvSpPr>
          <p:nvPr/>
        </p:nvSpPr>
        <p:spPr bwMode="auto">
          <a:xfrm flipV="1">
            <a:off x="6943528" y="3897374"/>
            <a:ext cx="124826" cy="84055"/>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5" name="Freeform 39">
            <a:extLst>
              <a:ext uri="{FF2B5EF4-FFF2-40B4-BE49-F238E27FC236}">
                <a16:creationId xmlns:a16="http://schemas.microsoft.com/office/drawing/2014/main" id="{1A359E4A-1EBE-234F-9DE9-E4FB43E18A2D}"/>
              </a:ext>
            </a:extLst>
          </p:cNvPr>
          <p:cNvSpPr>
            <a:spLocks/>
          </p:cNvSpPr>
          <p:nvPr/>
        </p:nvSpPr>
        <p:spPr bwMode="auto">
          <a:xfrm>
            <a:off x="5432469" y="4598566"/>
            <a:ext cx="289072" cy="90691"/>
          </a:xfrm>
          <a:custGeom>
            <a:avLst/>
            <a:gdLst>
              <a:gd name="T0" fmla="*/ 0 w 264"/>
              <a:gd name="T1" fmla="*/ 82 h 82"/>
              <a:gd name="T2" fmla="*/ 264 w 264"/>
              <a:gd name="T3" fmla="*/ 0 h 82"/>
              <a:gd name="T4" fmla="*/ 0 60000 65536"/>
              <a:gd name="T5" fmla="*/ 0 60000 65536"/>
              <a:gd name="T6" fmla="*/ 0 w 264"/>
              <a:gd name="T7" fmla="*/ 0 h 82"/>
              <a:gd name="T8" fmla="*/ 264 w 264"/>
              <a:gd name="T9" fmla="*/ 82 h 82"/>
            </a:gdLst>
            <a:ahLst/>
            <a:cxnLst>
              <a:cxn ang="T4">
                <a:pos x="T0" y="T1"/>
              </a:cxn>
              <a:cxn ang="T5">
                <a:pos x="T2" y="T3"/>
              </a:cxn>
            </a:cxnLst>
            <a:rect l="T6" t="T7" r="T8" b="T9"/>
            <a:pathLst>
              <a:path w="264" h="82">
                <a:moveTo>
                  <a:pt x="0" y="82"/>
                </a:moveTo>
                <a:lnTo>
                  <a:pt x="264" y="0"/>
                </a:lnTo>
              </a:path>
            </a:pathLst>
          </a:custGeom>
          <a:noFill/>
          <a:ln w="28575" cap="flat"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6" name="Freeform 40">
            <a:extLst>
              <a:ext uri="{FF2B5EF4-FFF2-40B4-BE49-F238E27FC236}">
                <a16:creationId xmlns:a16="http://schemas.microsoft.com/office/drawing/2014/main" id="{097126F1-D995-444D-8642-03F5F5E0DBAA}"/>
              </a:ext>
            </a:extLst>
          </p:cNvPr>
          <p:cNvSpPr>
            <a:spLocks/>
          </p:cNvSpPr>
          <p:nvPr/>
        </p:nvSpPr>
        <p:spPr bwMode="auto">
          <a:xfrm>
            <a:off x="4928783" y="4558749"/>
            <a:ext cx="166436" cy="130506"/>
          </a:xfrm>
          <a:custGeom>
            <a:avLst/>
            <a:gdLst>
              <a:gd name="T0" fmla="*/ 0 w 152"/>
              <a:gd name="T1" fmla="*/ 0 h 118"/>
              <a:gd name="T2" fmla="*/ 152 w 152"/>
              <a:gd name="T3" fmla="*/ 118 h 118"/>
              <a:gd name="T4" fmla="*/ 0 60000 65536"/>
              <a:gd name="T5" fmla="*/ 0 60000 65536"/>
              <a:gd name="T6" fmla="*/ 0 w 152"/>
              <a:gd name="T7" fmla="*/ 0 h 118"/>
              <a:gd name="T8" fmla="*/ 152 w 152"/>
              <a:gd name="T9" fmla="*/ 118 h 118"/>
            </a:gdLst>
            <a:ahLst/>
            <a:cxnLst>
              <a:cxn ang="T4">
                <a:pos x="T0" y="T1"/>
              </a:cxn>
              <a:cxn ang="T5">
                <a:pos x="T2" y="T3"/>
              </a:cxn>
            </a:cxnLst>
            <a:rect l="T6" t="T7" r="T8" b="T9"/>
            <a:pathLst>
              <a:path w="152" h="118">
                <a:moveTo>
                  <a:pt x="0" y="0"/>
                </a:moveTo>
                <a:lnTo>
                  <a:pt x="152" y="118"/>
                </a:lnTo>
              </a:path>
            </a:pathLst>
          </a:custGeom>
          <a:noFill/>
          <a:ln w="28575" cap="flat"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7" name="Freeform 41">
            <a:extLst>
              <a:ext uri="{FF2B5EF4-FFF2-40B4-BE49-F238E27FC236}">
                <a16:creationId xmlns:a16="http://schemas.microsoft.com/office/drawing/2014/main" id="{8FA74CA7-BEE7-3E46-BAFF-EC2177B4B95C}"/>
              </a:ext>
            </a:extLst>
          </p:cNvPr>
          <p:cNvSpPr>
            <a:spLocks/>
          </p:cNvSpPr>
          <p:nvPr/>
        </p:nvSpPr>
        <p:spPr bwMode="auto">
          <a:xfrm>
            <a:off x="5064561" y="4481332"/>
            <a:ext cx="617563" cy="90691"/>
          </a:xfrm>
          <a:custGeom>
            <a:avLst/>
            <a:gdLst>
              <a:gd name="T0" fmla="*/ 0 w 564"/>
              <a:gd name="T1" fmla="*/ 0 h 82"/>
              <a:gd name="T2" fmla="*/ 564 w 564"/>
              <a:gd name="T3" fmla="*/ 82 h 82"/>
              <a:gd name="T4" fmla="*/ 0 60000 65536"/>
              <a:gd name="T5" fmla="*/ 0 60000 65536"/>
              <a:gd name="T6" fmla="*/ 0 w 564"/>
              <a:gd name="T7" fmla="*/ 0 h 82"/>
              <a:gd name="T8" fmla="*/ 564 w 564"/>
              <a:gd name="T9" fmla="*/ 82 h 82"/>
            </a:gdLst>
            <a:ahLst/>
            <a:cxnLst>
              <a:cxn ang="T4">
                <a:pos x="T0" y="T1"/>
              </a:cxn>
              <a:cxn ang="T5">
                <a:pos x="T2" y="T3"/>
              </a:cxn>
            </a:cxnLst>
            <a:rect l="T6" t="T7" r="T8" b="T9"/>
            <a:pathLst>
              <a:path w="564" h="82">
                <a:moveTo>
                  <a:pt x="0" y="0"/>
                </a:moveTo>
                <a:lnTo>
                  <a:pt x="564" y="82"/>
                </a:lnTo>
              </a:path>
            </a:pathLst>
          </a:custGeom>
          <a:noFill/>
          <a:ln w="28575" cap="flat"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8" name="Freeform 42">
            <a:extLst>
              <a:ext uri="{FF2B5EF4-FFF2-40B4-BE49-F238E27FC236}">
                <a16:creationId xmlns:a16="http://schemas.microsoft.com/office/drawing/2014/main" id="{A5B0DFEC-B8A9-C34F-94A0-A4E2936DD8A8}"/>
              </a:ext>
            </a:extLst>
          </p:cNvPr>
          <p:cNvSpPr>
            <a:spLocks/>
          </p:cNvSpPr>
          <p:nvPr/>
        </p:nvSpPr>
        <p:spPr bwMode="auto">
          <a:xfrm>
            <a:off x="4996671" y="4302162"/>
            <a:ext cx="83218" cy="103962"/>
          </a:xfrm>
          <a:custGeom>
            <a:avLst/>
            <a:gdLst>
              <a:gd name="T0" fmla="*/ 0 w 76"/>
              <a:gd name="T1" fmla="*/ 94 h 94"/>
              <a:gd name="T2" fmla="*/ 76 w 76"/>
              <a:gd name="T3" fmla="*/ 0 h 94"/>
              <a:gd name="T4" fmla="*/ 0 60000 65536"/>
              <a:gd name="T5" fmla="*/ 0 60000 65536"/>
              <a:gd name="T6" fmla="*/ 0 w 76"/>
              <a:gd name="T7" fmla="*/ 0 h 94"/>
              <a:gd name="T8" fmla="*/ 76 w 76"/>
              <a:gd name="T9" fmla="*/ 94 h 94"/>
            </a:gdLst>
            <a:ahLst/>
            <a:cxnLst>
              <a:cxn ang="T4">
                <a:pos x="T0" y="T1"/>
              </a:cxn>
              <a:cxn ang="T5">
                <a:pos x="T2" y="T3"/>
              </a:cxn>
            </a:cxnLst>
            <a:rect l="T6" t="T7" r="T8" b="T9"/>
            <a:pathLst>
              <a:path w="76" h="94">
                <a:moveTo>
                  <a:pt x="0" y="94"/>
                </a:moveTo>
                <a:lnTo>
                  <a:pt x="76" y="0"/>
                </a:lnTo>
              </a:path>
            </a:pathLst>
          </a:custGeom>
          <a:noFill/>
          <a:ln w="28575" cap="flat"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9" name="Freeform 43">
            <a:extLst>
              <a:ext uri="{FF2B5EF4-FFF2-40B4-BE49-F238E27FC236}">
                <a16:creationId xmlns:a16="http://schemas.microsoft.com/office/drawing/2014/main" id="{698BCEC3-16FB-314C-831F-6D55ED13B108}"/>
              </a:ext>
            </a:extLst>
          </p:cNvPr>
          <p:cNvSpPr>
            <a:spLocks/>
          </p:cNvSpPr>
          <p:nvPr/>
        </p:nvSpPr>
        <p:spPr bwMode="auto">
          <a:xfrm>
            <a:off x="4092227" y="3886313"/>
            <a:ext cx="275933" cy="126082"/>
          </a:xfrm>
          <a:custGeom>
            <a:avLst/>
            <a:gdLst>
              <a:gd name="T0" fmla="*/ 0 w 252"/>
              <a:gd name="T1" fmla="*/ 114 h 114"/>
              <a:gd name="T2" fmla="*/ 252 w 252"/>
              <a:gd name="T3" fmla="*/ 0 h 114"/>
              <a:gd name="T4" fmla="*/ 0 60000 65536"/>
              <a:gd name="T5" fmla="*/ 0 60000 65536"/>
              <a:gd name="T6" fmla="*/ 0 w 252"/>
              <a:gd name="T7" fmla="*/ 0 h 114"/>
              <a:gd name="T8" fmla="*/ 252 w 252"/>
              <a:gd name="T9" fmla="*/ 114 h 114"/>
            </a:gdLst>
            <a:ahLst/>
            <a:cxnLst>
              <a:cxn ang="T4">
                <a:pos x="T0" y="T1"/>
              </a:cxn>
              <a:cxn ang="T5">
                <a:pos x="T2" y="T3"/>
              </a:cxn>
            </a:cxnLst>
            <a:rect l="T6" t="T7" r="T8" b="T9"/>
            <a:pathLst>
              <a:path w="252" h="114">
                <a:moveTo>
                  <a:pt x="0" y="114"/>
                </a:moveTo>
                <a:lnTo>
                  <a:pt x="252" y="0"/>
                </a:lnTo>
              </a:path>
            </a:pathLst>
          </a:custGeom>
          <a:noFill/>
          <a:ln w="28575" cap="flat"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0" name="Freeform 44">
            <a:extLst>
              <a:ext uri="{FF2B5EF4-FFF2-40B4-BE49-F238E27FC236}">
                <a16:creationId xmlns:a16="http://schemas.microsoft.com/office/drawing/2014/main" id="{8CB7EA9B-46A2-DA43-BD84-E5E548E767A3}"/>
              </a:ext>
            </a:extLst>
          </p:cNvPr>
          <p:cNvSpPr>
            <a:spLocks/>
          </p:cNvSpPr>
          <p:nvPr/>
        </p:nvSpPr>
        <p:spPr bwMode="auto">
          <a:xfrm>
            <a:off x="4569634" y="3952671"/>
            <a:ext cx="486167" cy="285344"/>
          </a:xfrm>
          <a:custGeom>
            <a:avLst/>
            <a:gdLst>
              <a:gd name="T0" fmla="*/ 0 w 444"/>
              <a:gd name="T1" fmla="*/ 0 h 258"/>
              <a:gd name="T2" fmla="*/ 444 w 444"/>
              <a:gd name="T3" fmla="*/ 258 h 258"/>
              <a:gd name="T4" fmla="*/ 0 60000 65536"/>
              <a:gd name="T5" fmla="*/ 0 60000 65536"/>
              <a:gd name="T6" fmla="*/ 0 w 444"/>
              <a:gd name="T7" fmla="*/ 0 h 258"/>
              <a:gd name="T8" fmla="*/ 444 w 444"/>
              <a:gd name="T9" fmla="*/ 258 h 258"/>
            </a:gdLst>
            <a:ahLst/>
            <a:cxnLst>
              <a:cxn ang="T4">
                <a:pos x="T0" y="T1"/>
              </a:cxn>
              <a:cxn ang="T5">
                <a:pos x="T2" y="T3"/>
              </a:cxn>
            </a:cxnLst>
            <a:rect l="T6" t="T7" r="T8" b="T9"/>
            <a:pathLst>
              <a:path w="444" h="258">
                <a:moveTo>
                  <a:pt x="0" y="0"/>
                </a:moveTo>
                <a:lnTo>
                  <a:pt x="444" y="258"/>
                </a:lnTo>
              </a:path>
            </a:pathLst>
          </a:custGeom>
          <a:noFill/>
          <a:ln w="28575" cap="flat"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1" name="Freeform 45">
            <a:extLst>
              <a:ext uri="{FF2B5EF4-FFF2-40B4-BE49-F238E27FC236}">
                <a16:creationId xmlns:a16="http://schemas.microsoft.com/office/drawing/2014/main" id="{7D4FB268-A169-0F4B-9C84-1ACD0524121A}"/>
              </a:ext>
            </a:extLst>
          </p:cNvPr>
          <p:cNvSpPr>
            <a:spLocks/>
          </p:cNvSpPr>
          <p:nvPr/>
        </p:nvSpPr>
        <p:spPr bwMode="auto">
          <a:xfrm>
            <a:off x="6019374" y="4083178"/>
            <a:ext cx="716111" cy="464513"/>
          </a:xfrm>
          <a:custGeom>
            <a:avLst/>
            <a:gdLst>
              <a:gd name="T0" fmla="*/ 0 w 654"/>
              <a:gd name="T1" fmla="*/ 420 h 420"/>
              <a:gd name="T2" fmla="*/ 654 w 654"/>
              <a:gd name="T3" fmla="*/ 0 h 420"/>
              <a:gd name="T4" fmla="*/ 0 60000 65536"/>
              <a:gd name="T5" fmla="*/ 0 60000 65536"/>
              <a:gd name="T6" fmla="*/ 0 w 654"/>
              <a:gd name="T7" fmla="*/ 0 h 420"/>
              <a:gd name="T8" fmla="*/ 654 w 654"/>
              <a:gd name="T9" fmla="*/ 420 h 420"/>
            </a:gdLst>
            <a:ahLst/>
            <a:cxnLst>
              <a:cxn ang="T4">
                <a:pos x="T0" y="T1"/>
              </a:cxn>
              <a:cxn ang="T5">
                <a:pos x="T2" y="T3"/>
              </a:cxn>
            </a:cxnLst>
            <a:rect l="T6" t="T7" r="T8" b="T9"/>
            <a:pathLst>
              <a:path w="654" h="420">
                <a:moveTo>
                  <a:pt x="0" y="420"/>
                </a:moveTo>
                <a:lnTo>
                  <a:pt x="654" y="0"/>
                </a:lnTo>
              </a:path>
            </a:pathLst>
          </a:custGeom>
          <a:noFill/>
          <a:ln w="28575" cap="flat"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2" name="Oval 46">
            <a:extLst>
              <a:ext uri="{FF2B5EF4-FFF2-40B4-BE49-F238E27FC236}">
                <a16:creationId xmlns:a16="http://schemas.microsoft.com/office/drawing/2014/main" id="{77EAE8E4-EF1C-944D-B5DF-947BBACAF6BC}"/>
              </a:ext>
            </a:extLst>
          </p:cNvPr>
          <p:cNvSpPr>
            <a:spLocks noChangeArrowheads="1"/>
          </p:cNvSpPr>
          <p:nvPr/>
        </p:nvSpPr>
        <p:spPr bwMode="auto">
          <a:xfrm>
            <a:off x="6675262" y="4013502"/>
            <a:ext cx="342725" cy="9069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3" name="Line 47">
            <a:extLst>
              <a:ext uri="{FF2B5EF4-FFF2-40B4-BE49-F238E27FC236}">
                <a16:creationId xmlns:a16="http://schemas.microsoft.com/office/drawing/2014/main" id="{7605033D-73A1-924E-99FE-EDD6125246F5}"/>
              </a:ext>
            </a:extLst>
          </p:cNvPr>
          <p:cNvSpPr>
            <a:spLocks noChangeShapeType="1"/>
          </p:cNvSpPr>
          <p:nvPr/>
        </p:nvSpPr>
        <p:spPr bwMode="auto">
          <a:xfrm>
            <a:off x="6675260" y="4004653"/>
            <a:ext cx="0" cy="55299"/>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4" name="Line 48">
            <a:extLst>
              <a:ext uri="{FF2B5EF4-FFF2-40B4-BE49-F238E27FC236}">
                <a16:creationId xmlns:a16="http://schemas.microsoft.com/office/drawing/2014/main" id="{DBC0B4AB-D0E3-C74F-9785-E25E20C244C4}"/>
              </a:ext>
            </a:extLst>
          </p:cNvPr>
          <p:cNvSpPr>
            <a:spLocks noChangeShapeType="1"/>
          </p:cNvSpPr>
          <p:nvPr/>
        </p:nvSpPr>
        <p:spPr bwMode="auto">
          <a:xfrm>
            <a:off x="7017986" y="4004653"/>
            <a:ext cx="0" cy="55299"/>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5" name="Rectangle 49">
            <a:extLst>
              <a:ext uri="{FF2B5EF4-FFF2-40B4-BE49-F238E27FC236}">
                <a16:creationId xmlns:a16="http://schemas.microsoft.com/office/drawing/2014/main" id="{592A5C53-BD83-384A-9C2D-08CEEB785BC8}"/>
              </a:ext>
            </a:extLst>
          </p:cNvPr>
          <p:cNvSpPr>
            <a:spLocks noChangeArrowheads="1"/>
          </p:cNvSpPr>
          <p:nvPr/>
        </p:nvSpPr>
        <p:spPr bwMode="auto">
          <a:xfrm>
            <a:off x="6675261" y="4004653"/>
            <a:ext cx="339441" cy="5529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6" name="Oval 50">
            <a:extLst>
              <a:ext uri="{FF2B5EF4-FFF2-40B4-BE49-F238E27FC236}">
                <a16:creationId xmlns:a16="http://schemas.microsoft.com/office/drawing/2014/main" id="{5D02A58E-4F5A-EC40-B29A-0D5700D169BA}"/>
              </a:ext>
            </a:extLst>
          </p:cNvPr>
          <p:cNvSpPr>
            <a:spLocks noChangeArrowheads="1"/>
          </p:cNvSpPr>
          <p:nvPr/>
        </p:nvSpPr>
        <p:spPr bwMode="auto">
          <a:xfrm>
            <a:off x="6671977" y="3939401"/>
            <a:ext cx="342725" cy="105068"/>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7" name="Rectangle 51">
            <a:extLst>
              <a:ext uri="{FF2B5EF4-FFF2-40B4-BE49-F238E27FC236}">
                <a16:creationId xmlns:a16="http://schemas.microsoft.com/office/drawing/2014/main" id="{A8B4ED51-5EBD-7A42-A070-7C85A13AFB2E}"/>
              </a:ext>
            </a:extLst>
          </p:cNvPr>
          <p:cNvSpPr>
            <a:spLocks noChangeArrowheads="1"/>
          </p:cNvSpPr>
          <p:nvPr/>
        </p:nvSpPr>
        <p:spPr bwMode="auto">
          <a:xfrm>
            <a:off x="6767238" y="3953777"/>
            <a:ext cx="154391" cy="134930"/>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8" name="Text Box 52">
            <a:extLst>
              <a:ext uri="{FF2B5EF4-FFF2-40B4-BE49-F238E27FC236}">
                <a16:creationId xmlns:a16="http://schemas.microsoft.com/office/drawing/2014/main" id="{6864AE40-C653-554F-B5F5-7FCE890517DF}"/>
              </a:ext>
            </a:extLst>
          </p:cNvPr>
          <p:cNvSpPr txBox="1">
            <a:spLocks noChangeArrowheads="1"/>
          </p:cNvSpPr>
          <p:nvPr/>
        </p:nvSpPr>
        <p:spPr bwMode="auto">
          <a:xfrm>
            <a:off x="6648532" y="3881890"/>
            <a:ext cx="399468"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2a</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179" name="Text Box 53">
            <a:extLst>
              <a:ext uri="{FF2B5EF4-FFF2-40B4-BE49-F238E27FC236}">
                <a16:creationId xmlns:a16="http://schemas.microsoft.com/office/drawing/2014/main" id="{9674ED05-1E44-A445-B61A-D179B03704BB}"/>
              </a:ext>
            </a:extLst>
          </p:cNvPr>
          <p:cNvSpPr txBox="1">
            <a:spLocks noChangeArrowheads="1"/>
          </p:cNvSpPr>
          <p:nvPr/>
        </p:nvSpPr>
        <p:spPr bwMode="auto">
          <a:xfrm>
            <a:off x="3637655" y="4222368"/>
            <a:ext cx="548548"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AS3</a:t>
            </a:r>
            <a:endParaRPr lang="en-US" sz="1350" kern="0" dirty="0">
              <a:solidFill>
                <a:srgbClr val="000000"/>
              </a:solidFill>
              <a:latin typeface="Avenir Book" panose="020B0503020203020204" pitchFamily="34" charset="-78"/>
              <a:cs typeface="Avenir Book" panose="020B0503020203020204" pitchFamily="34" charset="-78"/>
            </a:endParaRPr>
          </a:p>
        </p:txBody>
      </p:sp>
      <p:sp>
        <p:nvSpPr>
          <p:cNvPr id="180" name="Text Box 54">
            <a:extLst>
              <a:ext uri="{FF2B5EF4-FFF2-40B4-BE49-F238E27FC236}">
                <a16:creationId xmlns:a16="http://schemas.microsoft.com/office/drawing/2014/main" id="{005A3212-FAC4-D446-8E0A-533A16ECE775}"/>
              </a:ext>
            </a:extLst>
          </p:cNvPr>
          <p:cNvSpPr txBox="1">
            <a:spLocks noChangeArrowheads="1"/>
          </p:cNvSpPr>
          <p:nvPr/>
        </p:nvSpPr>
        <p:spPr bwMode="auto">
          <a:xfrm>
            <a:off x="6266391" y="4690223"/>
            <a:ext cx="548548"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AS1</a:t>
            </a:r>
            <a:endParaRPr lang="en-US" sz="1350" kern="0" dirty="0">
              <a:solidFill>
                <a:srgbClr val="000000"/>
              </a:solidFill>
              <a:latin typeface="Avenir Book" panose="020B0503020203020204" pitchFamily="34" charset="-78"/>
              <a:cs typeface="Avenir Book" panose="020B0503020203020204" pitchFamily="34" charset="-78"/>
            </a:endParaRPr>
          </a:p>
        </p:txBody>
      </p:sp>
      <p:sp>
        <p:nvSpPr>
          <p:cNvPr id="181" name="Text Box 55">
            <a:extLst>
              <a:ext uri="{FF2B5EF4-FFF2-40B4-BE49-F238E27FC236}">
                <a16:creationId xmlns:a16="http://schemas.microsoft.com/office/drawing/2014/main" id="{7DE50C34-9B18-1849-8D31-CE3E7E2F0717}"/>
              </a:ext>
            </a:extLst>
          </p:cNvPr>
          <p:cNvSpPr txBox="1">
            <a:spLocks noChangeArrowheads="1"/>
          </p:cNvSpPr>
          <p:nvPr/>
        </p:nvSpPr>
        <p:spPr bwMode="auto">
          <a:xfrm>
            <a:off x="7594687" y="4408197"/>
            <a:ext cx="511679" cy="300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AS2</a:t>
            </a:r>
          </a:p>
        </p:txBody>
      </p:sp>
      <p:sp>
        <p:nvSpPr>
          <p:cNvPr id="182" name="Oval 56">
            <a:extLst>
              <a:ext uri="{FF2B5EF4-FFF2-40B4-BE49-F238E27FC236}">
                <a16:creationId xmlns:a16="http://schemas.microsoft.com/office/drawing/2014/main" id="{4CAC6F24-F619-7E4B-9E0A-AF6FB0ECB08F}"/>
              </a:ext>
            </a:extLst>
          </p:cNvPr>
          <p:cNvSpPr>
            <a:spLocks noChangeArrowheads="1"/>
          </p:cNvSpPr>
          <p:nvPr/>
        </p:nvSpPr>
        <p:spPr bwMode="auto">
          <a:xfrm>
            <a:off x="4717455" y="4470272"/>
            <a:ext cx="342725" cy="8958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3" name="Line 57">
            <a:extLst>
              <a:ext uri="{FF2B5EF4-FFF2-40B4-BE49-F238E27FC236}">
                <a16:creationId xmlns:a16="http://schemas.microsoft.com/office/drawing/2014/main" id="{37706C00-5AFA-4E4F-AEE2-E86CBA64F507}"/>
              </a:ext>
            </a:extLst>
          </p:cNvPr>
          <p:cNvSpPr>
            <a:spLocks noChangeShapeType="1"/>
          </p:cNvSpPr>
          <p:nvPr/>
        </p:nvSpPr>
        <p:spPr bwMode="auto">
          <a:xfrm>
            <a:off x="4717454" y="4462530"/>
            <a:ext cx="0" cy="55299"/>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4" name="Line 58">
            <a:extLst>
              <a:ext uri="{FF2B5EF4-FFF2-40B4-BE49-F238E27FC236}">
                <a16:creationId xmlns:a16="http://schemas.microsoft.com/office/drawing/2014/main" id="{F53BFE68-5413-9042-B5B8-E870B9DF06EF}"/>
              </a:ext>
            </a:extLst>
          </p:cNvPr>
          <p:cNvSpPr>
            <a:spLocks noChangeShapeType="1"/>
          </p:cNvSpPr>
          <p:nvPr/>
        </p:nvSpPr>
        <p:spPr bwMode="auto">
          <a:xfrm>
            <a:off x="5061275" y="4462530"/>
            <a:ext cx="0" cy="55299"/>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5" name="Rectangle 59">
            <a:extLst>
              <a:ext uri="{FF2B5EF4-FFF2-40B4-BE49-F238E27FC236}">
                <a16:creationId xmlns:a16="http://schemas.microsoft.com/office/drawing/2014/main" id="{E66B86FC-0EE6-A646-BA10-BADF35B023EA}"/>
              </a:ext>
            </a:extLst>
          </p:cNvPr>
          <p:cNvSpPr>
            <a:spLocks noChangeArrowheads="1"/>
          </p:cNvSpPr>
          <p:nvPr/>
        </p:nvSpPr>
        <p:spPr bwMode="auto">
          <a:xfrm>
            <a:off x="4717455" y="4462530"/>
            <a:ext cx="339441" cy="51981"/>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6" name="Oval 60">
            <a:extLst>
              <a:ext uri="{FF2B5EF4-FFF2-40B4-BE49-F238E27FC236}">
                <a16:creationId xmlns:a16="http://schemas.microsoft.com/office/drawing/2014/main" id="{E2C4F48E-C2B7-F040-A479-AD3AA9552BB4}"/>
              </a:ext>
            </a:extLst>
          </p:cNvPr>
          <p:cNvSpPr>
            <a:spLocks noChangeArrowheads="1"/>
          </p:cNvSpPr>
          <p:nvPr/>
        </p:nvSpPr>
        <p:spPr bwMode="auto">
          <a:xfrm>
            <a:off x="4714170" y="4402807"/>
            <a:ext cx="342725" cy="10617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7" name="Rectangle 61">
            <a:extLst>
              <a:ext uri="{FF2B5EF4-FFF2-40B4-BE49-F238E27FC236}">
                <a16:creationId xmlns:a16="http://schemas.microsoft.com/office/drawing/2014/main" id="{782B4D58-3187-1646-B67F-4472AD6DF18D}"/>
              </a:ext>
            </a:extLst>
          </p:cNvPr>
          <p:cNvSpPr>
            <a:spLocks noChangeArrowheads="1"/>
          </p:cNvSpPr>
          <p:nvPr/>
        </p:nvSpPr>
        <p:spPr bwMode="auto">
          <a:xfrm>
            <a:off x="4807241" y="4431562"/>
            <a:ext cx="155486" cy="106175"/>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8" name="Text Box 62">
            <a:extLst>
              <a:ext uri="{FF2B5EF4-FFF2-40B4-BE49-F238E27FC236}">
                <a16:creationId xmlns:a16="http://schemas.microsoft.com/office/drawing/2014/main" id="{CEC455E8-C4B8-6444-936D-9F9CEE323826}"/>
              </a:ext>
            </a:extLst>
          </p:cNvPr>
          <p:cNvSpPr txBox="1">
            <a:spLocks noChangeArrowheads="1"/>
          </p:cNvSpPr>
          <p:nvPr/>
        </p:nvSpPr>
        <p:spPr bwMode="auto">
          <a:xfrm>
            <a:off x="4692915" y="4336448"/>
            <a:ext cx="399468"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1a</a:t>
            </a:r>
            <a:endParaRPr lang="en-US" sz="1800" kern="0" dirty="0">
              <a:solidFill>
                <a:srgbClr val="000000"/>
              </a:solidFill>
              <a:latin typeface="Avenir Book" panose="020B0503020203020204" pitchFamily="34" charset="-78"/>
              <a:cs typeface="Avenir Book" panose="020B0503020203020204" pitchFamily="34" charset="-78"/>
            </a:endParaRPr>
          </a:p>
        </p:txBody>
      </p:sp>
      <p:grpSp>
        <p:nvGrpSpPr>
          <p:cNvPr id="189" name="Group 63">
            <a:extLst>
              <a:ext uri="{FF2B5EF4-FFF2-40B4-BE49-F238E27FC236}">
                <a16:creationId xmlns:a16="http://schemas.microsoft.com/office/drawing/2014/main" id="{8B168416-DE6F-9546-A33D-5DC186D755BF}"/>
              </a:ext>
            </a:extLst>
          </p:cNvPr>
          <p:cNvGrpSpPr>
            <a:grpSpLocks/>
          </p:cNvGrpSpPr>
          <p:nvPr/>
        </p:nvGrpSpPr>
        <p:grpSpPr bwMode="auto">
          <a:xfrm>
            <a:off x="7034413" y="3755811"/>
            <a:ext cx="388714" cy="322947"/>
            <a:chOff x="4303" y="1936"/>
            <a:chExt cx="355" cy="292"/>
          </a:xfrm>
        </p:grpSpPr>
        <p:sp>
          <p:nvSpPr>
            <p:cNvPr id="242" name="Oval 64">
              <a:extLst>
                <a:ext uri="{FF2B5EF4-FFF2-40B4-BE49-F238E27FC236}">
                  <a16:creationId xmlns:a16="http://schemas.microsoft.com/office/drawing/2014/main" id="{17477FF4-6D5F-744F-A7C6-65D539FF25C9}"/>
                </a:ext>
              </a:extLst>
            </p:cNvPr>
            <p:cNvSpPr>
              <a:spLocks noChangeArrowheads="1"/>
            </p:cNvSpPr>
            <p:nvPr/>
          </p:nvSpPr>
          <p:spPr bwMode="auto">
            <a:xfrm>
              <a:off x="4323" y="2054"/>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3" name="Line 65">
              <a:extLst>
                <a:ext uri="{FF2B5EF4-FFF2-40B4-BE49-F238E27FC236}">
                  <a16:creationId xmlns:a16="http://schemas.microsoft.com/office/drawing/2014/main" id="{7681775B-D11F-204C-B161-6FEDD638731C}"/>
                </a:ext>
              </a:extLst>
            </p:cNvPr>
            <p:cNvSpPr>
              <a:spLocks noChangeShapeType="1"/>
            </p:cNvSpPr>
            <p:nvPr/>
          </p:nvSpPr>
          <p:spPr bwMode="auto">
            <a:xfrm>
              <a:off x="4323" y="2047"/>
              <a:ext cx="0" cy="5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4" name="Line 66">
              <a:extLst>
                <a:ext uri="{FF2B5EF4-FFF2-40B4-BE49-F238E27FC236}">
                  <a16:creationId xmlns:a16="http://schemas.microsoft.com/office/drawing/2014/main" id="{C9C1462B-D75D-9043-BD36-C8666A0E3E76}"/>
                </a:ext>
              </a:extLst>
            </p:cNvPr>
            <p:cNvSpPr>
              <a:spLocks noChangeShapeType="1"/>
            </p:cNvSpPr>
            <p:nvPr/>
          </p:nvSpPr>
          <p:spPr bwMode="auto">
            <a:xfrm>
              <a:off x="4636" y="2047"/>
              <a:ext cx="0" cy="5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5" name="Rectangle 67">
              <a:extLst>
                <a:ext uri="{FF2B5EF4-FFF2-40B4-BE49-F238E27FC236}">
                  <a16:creationId xmlns:a16="http://schemas.microsoft.com/office/drawing/2014/main" id="{D2A31C20-F821-2245-A13A-E48BBF035C90}"/>
                </a:ext>
              </a:extLst>
            </p:cNvPr>
            <p:cNvSpPr>
              <a:spLocks noChangeArrowheads="1"/>
            </p:cNvSpPr>
            <p:nvPr/>
          </p:nvSpPr>
          <p:spPr bwMode="auto">
            <a:xfrm>
              <a:off x="4323" y="2047"/>
              <a:ext cx="310" cy="51"/>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6" name="Oval 68">
              <a:extLst>
                <a:ext uri="{FF2B5EF4-FFF2-40B4-BE49-F238E27FC236}">
                  <a16:creationId xmlns:a16="http://schemas.microsoft.com/office/drawing/2014/main" id="{E3B56467-2A6B-814A-A9D2-32B39DA9E2D8}"/>
                </a:ext>
              </a:extLst>
            </p:cNvPr>
            <p:cNvSpPr>
              <a:spLocks noChangeArrowheads="1"/>
            </p:cNvSpPr>
            <p:nvPr/>
          </p:nvSpPr>
          <p:spPr bwMode="auto">
            <a:xfrm>
              <a:off x="4320" y="1988"/>
              <a:ext cx="313" cy="97"/>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7" name="Rectangle 69">
              <a:extLst>
                <a:ext uri="{FF2B5EF4-FFF2-40B4-BE49-F238E27FC236}">
                  <a16:creationId xmlns:a16="http://schemas.microsoft.com/office/drawing/2014/main" id="{4CCA8E7D-2AA0-DB42-8739-0E698AF3EF16}"/>
                </a:ext>
              </a:extLst>
            </p:cNvPr>
            <p:cNvSpPr>
              <a:spLocks noChangeArrowheads="1"/>
            </p:cNvSpPr>
            <p:nvPr/>
          </p:nvSpPr>
          <p:spPr bwMode="auto">
            <a:xfrm>
              <a:off x="4407" y="2001"/>
              <a:ext cx="141" cy="118"/>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8" name="Text Box 70">
              <a:extLst>
                <a:ext uri="{FF2B5EF4-FFF2-40B4-BE49-F238E27FC236}">
                  <a16:creationId xmlns:a16="http://schemas.microsoft.com/office/drawing/2014/main" id="{B0E12A9A-8AC6-2C4B-B109-A569883BDF8B}"/>
                </a:ext>
              </a:extLst>
            </p:cNvPr>
            <p:cNvSpPr txBox="1">
              <a:spLocks noChangeArrowheads="1"/>
            </p:cNvSpPr>
            <p:nvPr/>
          </p:nvSpPr>
          <p:spPr bwMode="auto">
            <a:xfrm>
              <a:off x="4303" y="1936"/>
              <a:ext cx="355"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2c</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190" name="Group 71">
            <a:extLst>
              <a:ext uri="{FF2B5EF4-FFF2-40B4-BE49-F238E27FC236}">
                <a16:creationId xmlns:a16="http://schemas.microsoft.com/office/drawing/2014/main" id="{21E7E3D0-5FA0-9646-84AD-FC33AA41FD3A}"/>
              </a:ext>
            </a:extLst>
          </p:cNvPr>
          <p:cNvGrpSpPr>
            <a:grpSpLocks/>
          </p:cNvGrpSpPr>
          <p:nvPr/>
        </p:nvGrpSpPr>
        <p:grpSpPr bwMode="auto">
          <a:xfrm>
            <a:off x="7328954" y="4001340"/>
            <a:ext cx="409518" cy="322947"/>
            <a:chOff x="4572" y="2158"/>
            <a:chExt cx="374" cy="292"/>
          </a:xfrm>
        </p:grpSpPr>
        <p:sp>
          <p:nvSpPr>
            <p:cNvPr id="235" name="Oval 72">
              <a:extLst>
                <a:ext uri="{FF2B5EF4-FFF2-40B4-BE49-F238E27FC236}">
                  <a16:creationId xmlns:a16="http://schemas.microsoft.com/office/drawing/2014/main" id="{5608D056-551C-0B44-A60B-A3E90AFB7DFB}"/>
                </a:ext>
              </a:extLst>
            </p:cNvPr>
            <p:cNvSpPr>
              <a:spLocks noChangeArrowheads="1"/>
            </p:cNvSpPr>
            <p:nvPr/>
          </p:nvSpPr>
          <p:spPr bwMode="auto">
            <a:xfrm>
              <a:off x="4599" y="2276"/>
              <a:ext cx="311"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6" name="Line 73">
              <a:extLst>
                <a:ext uri="{FF2B5EF4-FFF2-40B4-BE49-F238E27FC236}">
                  <a16:creationId xmlns:a16="http://schemas.microsoft.com/office/drawing/2014/main" id="{FA977711-B8B6-4247-BDAB-A3001746C4D4}"/>
                </a:ext>
              </a:extLst>
            </p:cNvPr>
            <p:cNvSpPr>
              <a:spLocks noChangeShapeType="1"/>
            </p:cNvSpPr>
            <p:nvPr/>
          </p:nvSpPr>
          <p:spPr bwMode="auto">
            <a:xfrm>
              <a:off x="4599" y="2269"/>
              <a:ext cx="0" cy="5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7" name="Line 74">
              <a:extLst>
                <a:ext uri="{FF2B5EF4-FFF2-40B4-BE49-F238E27FC236}">
                  <a16:creationId xmlns:a16="http://schemas.microsoft.com/office/drawing/2014/main" id="{6CA75CE1-2E8D-0F48-8641-8C18C90BD88D}"/>
                </a:ext>
              </a:extLst>
            </p:cNvPr>
            <p:cNvSpPr>
              <a:spLocks noChangeShapeType="1"/>
            </p:cNvSpPr>
            <p:nvPr/>
          </p:nvSpPr>
          <p:spPr bwMode="auto">
            <a:xfrm>
              <a:off x="4910" y="2269"/>
              <a:ext cx="0" cy="5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8" name="Rectangle 75">
              <a:extLst>
                <a:ext uri="{FF2B5EF4-FFF2-40B4-BE49-F238E27FC236}">
                  <a16:creationId xmlns:a16="http://schemas.microsoft.com/office/drawing/2014/main" id="{4ED73E8C-48F2-3A4F-B322-2CCB3CBA0862}"/>
                </a:ext>
              </a:extLst>
            </p:cNvPr>
            <p:cNvSpPr>
              <a:spLocks noChangeArrowheads="1"/>
            </p:cNvSpPr>
            <p:nvPr/>
          </p:nvSpPr>
          <p:spPr bwMode="auto">
            <a:xfrm>
              <a:off x="4599" y="2269"/>
              <a:ext cx="310" cy="51"/>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9" name="Oval 76">
              <a:extLst>
                <a:ext uri="{FF2B5EF4-FFF2-40B4-BE49-F238E27FC236}">
                  <a16:creationId xmlns:a16="http://schemas.microsoft.com/office/drawing/2014/main" id="{6345CAD2-BEAC-0E49-9C80-9EB68603FE17}"/>
                </a:ext>
              </a:extLst>
            </p:cNvPr>
            <p:cNvSpPr>
              <a:spLocks noChangeArrowheads="1"/>
            </p:cNvSpPr>
            <p:nvPr/>
          </p:nvSpPr>
          <p:spPr bwMode="auto">
            <a:xfrm>
              <a:off x="4596" y="2208"/>
              <a:ext cx="313" cy="97"/>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0" name="Rectangle 77">
              <a:extLst>
                <a:ext uri="{FF2B5EF4-FFF2-40B4-BE49-F238E27FC236}">
                  <a16:creationId xmlns:a16="http://schemas.microsoft.com/office/drawing/2014/main" id="{E1F2376F-3613-4042-A35F-DEE5F89C6C4C}"/>
                </a:ext>
              </a:extLst>
            </p:cNvPr>
            <p:cNvSpPr>
              <a:spLocks noChangeArrowheads="1"/>
            </p:cNvSpPr>
            <p:nvPr/>
          </p:nvSpPr>
          <p:spPr bwMode="auto">
            <a:xfrm>
              <a:off x="4683" y="2221"/>
              <a:ext cx="141" cy="11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1" name="Text Box 78">
              <a:extLst>
                <a:ext uri="{FF2B5EF4-FFF2-40B4-BE49-F238E27FC236}">
                  <a16:creationId xmlns:a16="http://schemas.microsoft.com/office/drawing/2014/main" id="{7C2657A7-4F00-3C45-AD0D-9FB7A649BB45}"/>
                </a:ext>
              </a:extLst>
            </p:cNvPr>
            <p:cNvSpPr txBox="1">
              <a:spLocks noChangeArrowheads="1"/>
            </p:cNvSpPr>
            <p:nvPr/>
          </p:nvSpPr>
          <p:spPr bwMode="auto">
            <a:xfrm>
              <a:off x="4572" y="2158"/>
              <a:ext cx="374"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2b</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191" name="Group 79">
            <a:extLst>
              <a:ext uri="{FF2B5EF4-FFF2-40B4-BE49-F238E27FC236}">
                <a16:creationId xmlns:a16="http://schemas.microsoft.com/office/drawing/2014/main" id="{46AC6AA7-B51A-F140-B460-7AA4784A8771}"/>
              </a:ext>
            </a:extLst>
          </p:cNvPr>
          <p:cNvGrpSpPr>
            <a:grpSpLocks/>
          </p:cNvGrpSpPr>
          <p:nvPr/>
        </p:nvGrpSpPr>
        <p:grpSpPr bwMode="auto">
          <a:xfrm>
            <a:off x="5652557" y="4410552"/>
            <a:ext cx="409518" cy="322947"/>
            <a:chOff x="1991" y="1976"/>
            <a:chExt cx="374" cy="292"/>
          </a:xfrm>
        </p:grpSpPr>
        <p:sp>
          <p:nvSpPr>
            <p:cNvPr id="227" name="Oval 80">
              <a:extLst>
                <a:ext uri="{FF2B5EF4-FFF2-40B4-BE49-F238E27FC236}">
                  <a16:creationId xmlns:a16="http://schemas.microsoft.com/office/drawing/2014/main" id="{F0AF513D-168E-BC43-A87F-98530A7A7340}"/>
                </a:ext>
              </a:extLst>
            </p:cNvPr>
            <p:cNvSpPr>
              <a:spLocks noChangeArrowheads="1"/>
            </p:cNvSpPr>
            <p:nvPr/>
          </p:nvSpPr>
          <p:spPr bwMode="auto">
            <a:xfrm>
              <a:off x="2019" y="2102"/>
              <a:ext cx="311"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8" name="Line 81">
              <a:extLst>
                <a:ext uri="{FF2B5EF4-FFF2-40B4-BE49-F238E27FC236}">
                  <a16:creationId xmlns:a16="http://schemas.microsoft.com/office/drawing/2014/main" id="{98E003C3-39B5-AD4E-B694-FF067F96F0C8}"/>
                </a:ext>
              </a:extLst>
            </p:cNvPr>
            <p:cNvSpPr>
              <a:spLocks noChangeShapeType="1"/>
            </p:cNvSpPr>
            <p:nvPr/>
          </p:nvSpPr>
          <p:spPr bwMode="auto">
            <a:xfrm>
              <a:off x="2019" y="2097"/>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9" name="Line 82">
              <a:extLst>
                <a:ext uri="{FF2B5EF4-FFF2-40B4-BE49-F238E27FC236}">
                  <a16:creationId xmlns:a16="http://schemas.microsoft.com/office/drawing/2014/main" id="{FD35A7A2-366B-1C41-BFC6-E12754C8019D}"/>
                </a:ext>
              </a:extLst>
            </p:cNvPr>
            <p:cNvSpPr>
              <a:spLocks noChangeShapeType="1"/>
            </p:cNvSpPr>
            <p:nvPr/>
          </p:nvSpPr>
          <p:spPr bwMode="auto">
            <a:xfrm>
              <a:off x="2330" y="2097"/>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0" name="Rectangle 83">
              <a:extLst>
                <a:ext uri="{FF2B5EF4-FFF2-40B4-BE49-F238E27FC236}">
                  <a16:creationId xmlns:a16="http://schemas.microsoft.com/office/drawing/2014/main" id="{5442F6D1-04E0-A44F-8910-B76948571B99}"/>
                </a:ext>
              </a:extLst>
            </p:cNvPr>
            <p:cNvSpPr>
              <a:spLocks noChangeArrowheads="1"/>
            </p:cNvSpPr>
            <p:nvPr/>
          </p:nvSpPr>
          <p:spPr bwMode="auto">
            <a:xfrm>
              <a:off x="2019" y="2097"/>
              <a:ext cx="310" cy="47"/>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1" name="Oval 84">
              <a:extLst>
                <a:ext uri="{FF2B5EF4-FFF2-40B4-BE49-F238E27FC236}">
                  <a16:creationId xmlns:a16="http://schemas.microsoft.com/office/drawing/2014/main" id="{7CE682FE-3948-5143-B692-07DEF21A92CD}"/>
                </a:ext>
              </a:extLst>
            </p:cNvPr>
            <p:cNvSpPr>
              <a:spLocks noChangeArrowheads="1"/>
            </p:cNvSpPr>
            <p:nvPr/>
          </p:nvSpPr>
          <p:spPr bwMode="auto">
            <a:xfrm>
              <a:off x="2016" y="2036"/>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32" name="Group 85">
              <a:extLst>
                <a:ext uri="{FF2B5EF4-FFF2-40B4-BE49-F238E27FC236}">
                  <a16:creationId xmlns:a16="http://schemas.microsoft.com/office/drawing/2014/main" id="{ACD8E934-A29C-E940-B27E-262F5DE7DCDF}"/>
                </a:ext>
              </a:extLst>
            </p:cNvPr>
            <p:cNvGrpSpPr>
              <a:grpSpLocks/>
            </p:cNvGrpSpPr>
            <p:nvPr/>
          </p:nvGrpSpPr>
          <p:grpSpPr bwMode="auto">
            <a:xfrm>
              <a:off x="1991" y="1976"/>
              <a:ext cx="374" cy="292"/>
              <a:chOff x="2868" y="2425"/>
              <a:chExt cx="382" cy="292"/>
            </a:xfrm>
          </p:grpSpPr>
          <p:sp>
            <p:nvSpPr>
              <p:cNvPr id="233" name="Rectangle 86">
                <a:extLst>
                  <a:ext uri="{FF2B5EF4-FFF2-40B4-BE49-F238E27FC236}">
                    <a16:creationId xmlns:a16="http://schemas.microsoft.com/office/drawing/2014/main" id="{6556355B-9BE3-D746-A820-E89A58911EF8}"/>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4" name="Text Box 87">
                <a:extLst>
                  <a:ext uri="{FF2B5EF4-FFF2-40B4-BE49-F238E27FC236}">
                    <a16:creationId xmlns:a16="http://schemas.microsoft.com/office/drawing/2014/main" id="{87A983D3-02A0-4A4B-A676-14BB88EA3128}"/>
                  </a:ext>
                </a:extLst>
              </p:cNvPr>
              <p:cNvSpPr txBox="1">
                <a:spLocks noChangeArrowheads="1"/>
              </p:cNvSpPr>
              <p:nvPr/>
            </p:nvSpPr>
            <p:spPr bwMode="auto">
              <a:xfrm>
                <a:off x="2868" y="2425"/>
                <a:ext cx="382"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1b</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grpSp>
        <p:nvGrpSpPr>
          <p:cNvPr id="199" name="Group 99">
            <a:extLst>
              <a:ext uri="{FF2B5EF4-FFF2-40B4-BE49-F238E27FC236}">
                <a16:creationId xmlns:a16="http://schemas.microsoft.com/office/drawing/2014/main" id="{4C6CCD3C-47D1-7847-84AE-9A444B7FD9F9}"/>
              </a:ext>
            </a:extLst>
          </p:cNvPr>
          <p:cNvGrpSpPr>
            <a:grpSpLocks/>
          </p:cNvGrpSpPr>
          <p:nvPr/>
        </p:nvGrpSpPr>
        <p:grpSpPr bwMode="auto">
          <a:xfrm>
            <a:off x="3911558" y="3576642"/>
            <a:ext cx="388714" cy="322947"/>
            <a:chOff x="1998" y="1976"/>
            <a:chExt cx="355" cy="292"/>
          </a:xfrm>
        </p:grpSpPr>
        <p:sp>
          <p:nvSpPr>
            <p:cNvPr id="215" name="Oval 100">
              <a:extLst>
                <a:ext uri="{FF2B5EF4-FFF2-40B4-BE49-F238E27FC236}">
                  <a16:creationId xmlns:a16="http://schemas.microsoft.com/office/drawing/2014/main" id="{9CFFD192-2352-574C-A1F6-73C764467286}"/>
                </a:ext>
              </a:extLst>
            </p:cNvPr>
            <p:cNvSpPr>
              <a:spLocks noChangeArrowheads="1"/>
            </p:cNvSpPr>
            <p:nvPr/>
          </p:nvSpPr>
          <p:spPr bwMode="auto">
            <a:xfrm>
              <a:off x="2019" y="2102"/>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6" name="Line 101">
              <a:extLst>
                <a:ext uri="{FF2B5EF4-FFF2-40B4-BE49-F238E27FC236}">
                  <a16:creationId xmlns:a16="http://schemas.microsoft.com/office/drawing/2014/main" id="{AA179453-C4E3-E244-B9A9-11831D82618D}"/>
                </a:ext>
              </a:extLst>
            </p:cNvPr>
            <p:cNvSpPr>
              <a:spLocks noChangeShapeType="1"/>
            </p:cNvSpPr>
            <p:nvPr/>
          </p:nvSpPr>
          <p:spPr bwMode="auto">
            <a:xfrm>
              <a:off x="2019" y="2095"/>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7" name="Line 102">
              <a:extLst>
                <a:ext uri="{FF2B5EF4-FFF2-40B4-BE49-F238E27FC236}">
                  <a16:creationId xmlns:a16="http://schemas.microsoft.com/office/drawing/2014/main" id="{1CE386C9-63A7-F044-A083-5284BFD15472}"/>
                </a:ext>
              </a:extLst>
            </p:cNvPr>
            <p:cNvSpPr>
              <a:spLocks noChangeShapeType="1"/>
            </p:cNvSpPr>
            <p:nvPr/>
          </p:nvSpPr>
          <p:spPr bwMode="auto">
            <a:xfrm>
              <a:off x="2332" y="2095"/>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8" name="Rectangle 103">
              <a:extLst>
                <a:ext uri="{FF2B5EF4-FFF2-40B4-BE49-F238E27FC236}">
                  <a16:creationId xmlns:a16="http://schemas.microsoft.com/office/drawing/2014/main" id="{50227DAD-D708-784A-BD13-83429F1C25BE}"/>
                </a:ext>
              </a:extLst>
            </p:cNvPr>
            <p:cNvSpPr>
              <a:spLocks noChangeArrowheads="1"/>
            </p:cNvSpPr>
            <p:nvPr/>
          </p:nvSpPr>
          <p:spPr bwMode="auto">
            <a:xfrm>
              <a:off x="2019" y="2095"/>
              <a:ext cx="310" cy="50"/>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9" name="Oval 104">
              <a:extLst>
                <a:ext uri="{FF2B5EF4-FFF2-40B4-BE49-F238E27FC236}">
                  <a16:creationId xmlns:a16="http://schemas.microsoft.com/office/drawing/2014/main" id="{6DA156B1-5FE9-414A-BB48-46A4A52B9073}"/>
                </a:ext>
              </a:extLst>
            </p:cNvPr>
            <p:cNvSpPr>
              <a:spLocks noChangeArrowheads="1"/>
            </p:cNvSpPr>
            <p:nvPr/>
          </p:nvSpPr>
          <p:spPr bwMode="auto">
            <a:xfrm>
              <a:off x="2016" y="2037"/>
              <a:ext cx="313" cy="94"/>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20" name="Group 105">
              <a:extLst>
                <a:ext uri="{FF2B5EF4-FFF2-40B4-BE49-F238E27FC236}">
                  <a16:creationId xmlns:a16="http://schemas.microsoft.com/office/drawing/2014/main" id="{80512439-7B6B-C54B-82D0-66D0AB25D2A7}"/>
                </a:ext>
              </a:extLst>
            </p:cNvPr>
            <p:cNvGrpSpPr>
              <a:grpSpLocks/>
            </p:cNvGrpSpPr>
            <p:nvPr/>
          </p:nvGrpSpPr>
          <p:grpSpPr bwMode="auto">
            <a:xfrm>
              <a:off x="1998" y="1976"/>
              <a:ext cx="355" cy="292"/>
              <a:chOff x="2876" y="2425"/>
              <a:chExt cx="363" cy="292"/>
            </a:xfrm>
          </p:grpSpPr>
          <p:sp>
            <p:nvSpPr>
              <p:cNvPr id="221" name="Rectangle 106">
                <a:extLst>
                  <a:ext uri="{FF2B5EF4-FFF2-40B4-BE49-F238E27FC236}">
                    <a16:creationId xmlns:a16="http://schemas.microsoft.com/office/drawing/2014/main" id="{91098A50-7FC0-CB4E-9B97-2D7AE96D06C6}"/>
                  </a:ext>
                </a:extLst>
              </p:cNvPr>
              <p:cNvSpPr>
                <a:spLocks noChangeArrowheads="1"/>
              </p:cNvSpPr>
              <p:nvPr/>
            </p:nvSpPr>
            <p:spPr bwMode="auto">
              <a:xfrm>
                <a:off x="2982" y="2490"/>
                <a:ext cx="142" cy="130"/>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2" name="Text Box 107">
                <a:extLst>
                  <a:ext uri="{FF2B5EF4-FFF2-40B4-BE49-F238E27FC236}">
                    <a16:creationId xmlns:a16="http://schemas.microsoft.com/office/drawing/2014/main" id="{FBCF2ABD-1064-2947-85B9-C0D4E2616D8E}"/>
                  </a:ext>
                </a:extLst>
              </p:cNvPr>
              <p:cNvSpPr txBox="1">
                <a:spLocks noChangeArrowheads="1"/>
              </p:cNvSpPr>
              <p:nvPr/>
            </p:nvSpPr>
            <p:spPr bwMode="auto">
              <a:xfrm>
                <a:off x="2876" y="2425"/>
                <a:ext cx="363"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3c</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sp>
        <p:nvSpPr>
          <p:cNvPr id="200" name="Line 108">
            <a:extLst>
              <a:ext uri="{FF2B5EF4-FFF2-40B4-BE49-F238E27FC236}">
                <a16:creationId xmlns:a16="http://schemas.microsoft.com/office/drawing/2014/main" id="{47A25237-349D-A842-8706-F347B2434568}"/>
              </a:ext>
            </a:extLst>
          </p:cNvPr>
          <p:cNvSpPr>
            <a:spLocks noChangeShapeType="1"/>
          </p:cNvSpPr>
          <p:nvPr/>
        </p:nvSpPr>
        <p:spPr bwMode="auto">
          <a:xfrm flipH="1">
            <a:off x="3957545" y="3813318"/>
            <a:ext cx="67889" cy="11944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1" name="Line 109">
            <a:extLst>
              <a:ext uri="{FF2B5EF4-FFF2-40B4-BE49-F238E27FC236}">
                <a16:creationId xmlns:a16="http://schemas.microsoft.com/office/drawing/2014/main" id="{6A3F47BD-80C7-0747-85CB-F22F1B792701}"/>
              </a:ext>
            </a:extLst>
          </p:cNvPr>
          <p:cNvSpPr>
            <a:spLocks noChangeShapeType="1"/>
          </p:cNvSpPr>
          <p:nvPr/>
        </p:nvSpPr>
        <p:spPr bwMode="auto">
          <a:xfrm>
            <a:off x="3621390" y="3864194"/>
            <a:ext cx="158771" cy="12165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2" name="Line 110">
            <a:extLst>
              <a:ext uri="{FF2B5EF4-FFF2-40B4-BE49-F238E27FC236}">
                <a16:creationId xmlns:a16="http://schemas.microsoft.com/office/drawing/2014/main" id="{6CB9126B-13F6-7D4E-B1DD-C7EB25541B07}"/>
              </a:ext>
            </a:extLst>
          </p:cNvPr>
          <p:cNvSpPr>
            <a:spLocks noChangeShapeType="1"/>
          </p:cNvSpPr>
          <p:nvPr/>
        </p:nvSpPr>
        <p:spPr bwMode="auto">
          <a:xfrm flipH="1">
            <a:off x="4167779" y="3471569"/>
            <a:ext cx="148916" cy="16811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3" name="Line 111">
            <a:extLst>
              <a:ext uri="{FF2B5EF4-FFF2-40B4-BE49-F238E27FC236}">
                <a16:creationId xmlns:a16="http://schemas.microsoft.com/office/drawing/2014/main" id="{22C33C4C-9469-EC40-8CEF-2C586DEC66C3}"/>
              </a:ext>
            </a:extLst>
          </p:cNvPr>
          <p:cNvSpPr>
            <a:spLocks noChangeShapeType="1"/>
          </p:cNvSpPr>
          <p:nvPr/>
        </p:nvSpPr>
        <p:spPr bwMode="auto">
          <a:xfrm>
            <a:off x="3862283" y="3461616"/>
            <a:ext cx="131396" cy="19686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4" name="Line 112">
            <a:extLst>
              <a:ext uri="{FF2B5EF4-FFF2-40B4-BE49-F238E27FC236}">
                <a16:creationId xmlns:a16="http://schemas.microsoft.com/office/drawing/2014/main" id="{4C48EF93-B210-4F4B-9854-165045A32FD0}"/>
              </a:ext>
            </a:extLst>
          </p:cNvPr>
          <p:cNvSpPr>
            <a:spLocks noChangeShapeType="1"/>
          </p:cNvSpPr>
          <p:nvPr/>
        </p:nvSpPr>
        <p:spPr bwMode="auto">
          <a:xfrm flipH="1">
            <a:off x="4584963" y="3564472"/>
            <a:ext cx="76648" cy="22783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7" name="Line 115">
            <a:extLst>
              <a:ext uri="{FF2B5EF4-FFF2-40B4-BE49-F238E27FC236}">
                <a16:creationId xmlns:a16="http://schemas.microsoft.com/office/drawing/2014/main" id="{257DE23D-92D6-6B48-8933-BB087A4B7F3B}"/>
              </a:ext>
            </a:extLst>
          </p:cNvPr>
          <p:cNvSpPr>
            <a:spLocks noChangeShapeType="1"/>
          </p:cNvSpPr>
          <p:nvPr/>
        </p:nvSpPr>
        <p:spPr bwMode="auto">
          <a:xfrm flipH="1" flipV="1">
            <a:off x="7024557" y="3602076"/>
            <a:ext cx="139061" cy="22340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8" name="Line 116">
            <a:extLst>
              <a:ext uri="{FF2B5EF4-FFF2-40B4-BE49-F238E27FC236}">
                <a16:creationId xmlns:a16="http://schemas.microsoft.com/office/drawing/2014/main" id="{3008FEDF-B989-AD47-B8DC-811C63A78E62}"/>
              </a:ext>
            </a:extLst>
          </p:cNvPr>
          <p:cNvSpPr>
            <a:spLocks noChangeShapeType="1"/>
          </p:cNvSpPr>
          <p:nvPr/>
        </p:nvSpPr>
        <p:spPr bwMode="auto">
          <a:xfrm flipH="1" flipV="1">
            <a:off x="6682925" y="3714887"/>
            <a:ext cx="148916" cy="20460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9" name="Line 117">
            <a:extLst>
              <a:ext uri="{FF2B5EF4-FFF2-40B4-BE49-F238E27FC236}">
                <a16:creationId xmlns:a16="http://schemas.microsoft.com/office/drawing/2014/main" id="{7072AB1C-E687-5F42-AD97-F842F241CC4D}"/>
              </a:ext>
            </a:extLst>
          </p:cNvPr>
          <p:cNvSpPr>
            <a:spLocks noChangeShapeType="1"/>
          </p:cNvSpPr>
          <p:nvPr/>
        </p:nvSpPr>
        <p:spPr bwMode="auto">
          <a:xfrm flipH="1">
            <a:off x="4613433" y="4538842"/>
            <a:ext cx="147821" cy="12940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0" name="Line 118">
            <a:extLst>
              <a:ext uri="{FF2B5EF4-FFF2-40B4-BE49-F238E27FC236}">
                <a16:creationId xmlns:a16="http://schemas.microsoft.com/office/drawing/2014/main" id="{368439BD-38EC-0F4F-AB79-71712E1AE097}"/>
              </a:ext>
            </a:extLst>
          </p:cNvPr>
          <p:cNvSpPr>
            <a:spLocks noChangeShapeType="1"/>
          </p:cNvSpPr>
          <p:nvPr/>
        </p:nvSpPr>
        <p:spPr bwMode="auto">
          <a:xfrm flipH="1" flipV="1">
            <a:off x="4576205" y="4427138"/>
            <a:ext cx="139061" cy="884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1" name="Line 119">
            <a:extLst>
              <a:ext uri="{FF2B5EF4-FFF2-40B4-BE49-F238E27FC236}">
                <a16:creationId xmlns:a16="http://schemas.microsoft.com/office/drawing/2014/main" id="{05F4047A-FA71-B345-8F4D-7557CE9C3159}"/>
              </a:ext>
            </a:extLst>
          </p:cNvPr>
          <p:cNvSpPr>
            <a:spLocks noChangeShapeType="1"/>
          </p:cNvSpPr>
          <p:nvPr/>
        </p:nvSpPr>
        <p:spPr bwMode="auto">
          <a:xfrm flipH="1">
            <a:off x="4872941" y="4726859"/>
            <a:ext cx="232133" cy="1659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2" name="Line 120">
            <a:extLst>
              <a:ext uri="{FF2B5EF4-FFF2-40B4-BE49-F238E27FC236}">
                <a16:creationId xmlns:a16="http://schemas.microsoft.com/office/drawing/2014/main" id="{00691E04-3135-5045-8A22-A3445401A5C1}"/>
              </a:ext>
            </a:extLst>
          </p:cNvPr>
          <p:cNvSpPr>
            <a:spLocks noChangeShapeType="1"/>
          </p:cNvSpPr>
          <p:nvPr/>
        </p:nvSpPr>
        <p:spPr bwMode="auto">
          <a:xfrm flipV="1">
            <a:off x="5401810" y="4220319"/>
            <a:ext cx="250748" cy="1106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3" name="Line 121">
            <a:extLst>
              <a:ext uri="{FF2B5EF4-FFF2-40B4-BE49-F238E27FC236}">
                <a16:creationId xmlns:a16="http://schemas.microsoft.com/office/drawing/2014/main" id="{C2D8B9BD-B900-B448-8B0A-9B6A048DBB86}"/>
              </a:ext>
            </a:extLst>
          </p:cNvPr>
          <p:cNvSpPr>
            <a:spLocks noChangeShapeType="1"/>
          </p:cNvSpPr>
          <p:nvPr/>
        </p:nvSpPr>
        <p:spPr bwMode="auto">
          <a:xfrm>
            <a:off x="5902213" y="4632851"/>
            <a:ext cx="130301" cy="12165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4" name="Line 122">
            <a:extLst>
              <a:ext uri="{FF2B5EF4-FFF2-40B4-BE49-F238E27FC236}">
                <a16:creationId xmlns:a16="http://schemas.microsoft.com/office/drawing/2014/main" id="{EA45D5A9-0BF3-874E-B10C-996FD8308B65}"/>
              </a:ext>
            </a:extLst>
          </p:cNvPr>
          <p:cNvSpPr>
            <a:spLocks noChangeShapeType="1"/>
          </p:cNvSpPr>
          <p:nvPr/>
        </p:nvSpPr>
        <p:spPr bwMode="auto">
          <a:xfrm>
            <a:off x="5374436" y="4304374"/>
            <a:ext cx="158771" cy="8294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2" name="Freeform 113">
            <a:extLst>
              <a:ext uri="{FF2B5EF4-FFF2-40B4-BE49-F238E27FC236}">
                <a16:creationId xmlns:a16="http://schemas.microsoft.com/office/drawing/2014/main" id="{DE260962-6C23-A34F-81F9-3BDEB6DE3340}"/>
              </a:ext>
            </a:extLst>
          </p:cNvPr>
          <p:cNvSpPr>
            <a:spLocks/>
          </p:cNvSpPr>
          <p:nvPr/>
        </p:nvSpPr>
        <p:spPr bwMode="auto">
          <a:xfrm flipH="1">
            <a:off x="2739425" y="3767811"/>
            <a:ext cx="878681" cy="1319213"/>
          </a:xfrm>
          <a:custGeom>
            <a:avLst/>
            <a:gdLst>
              <a:gd name="T0" fmla="*/ 2147483647 w 738"/>
              <a:gd name="T1" fmla="*/ 2147483647 h 1108"/>
              <a:gd name="T2" fmla="*/ 2147483647 w 738"/>
              <a:gd name="T3" fmla="*/ 2147483647 h 1108"/>
              <a:gd name="T4" fmla="*/ 2147483647 w 738"/>
              <a:gd name="T5" fmla="*/ 2147483647 h 1108"/>
              <a:gd name="T6" fmla="*/ 2147483647 w 738"/>
              <a:gd name="T7" fmla="*/ 2147483647 h 1108"/>
              <a:gd name="T8" fmla="*/ 2147483647 w 738"/>
              <a:gd name="T9" fmla="*/ 2147483647 h 1108"/>
              <a:gd name="T10" fmla="*/ 2147483647 w 738"/>
              <a:gd name="T11" fmla="*/ 2147483647 h 1108"/>
              <a:gd name="T12" fmla="*/ 2147483647 w 738"/>
              <a:gd name="T13" fmla="*/ 2147483647 h 1108"/>
              <a:gd name="T14" fmla="*/ 2147483647 w 738"/>
              <a:gd name="T15" fmla="*/ 2147483647 h 1108"/>
              <a:gd name="T16" fmla="*/ 0 60000 65536"/>
              <a:gd name="T17" fmla="*/ 0 60000 65536"/>
              <a:gd name="T18" fmla="*/ 0 60000 65536"/>
              <a:gd name="T19" fmla="*/ 0 60000 65536"/>
              <a:gd name="T20" fmla="*/ 0 60000 65536"/>
              <a:gd name="T21" fmla="*/ 0 60000 65536"/>
              <a:gd name="T22" fmla="*/ 0 60000 65536"/>
              <a:gd name="T23" fmla="*/ 0 60000 65536"/>
              <a:gd name="T24" fmla="*/ 0 w 738"/>
              <a:gd name="T25" fmla="*/ 0 h 1108"/>
              <a:gd name="T26" fmla="*/ 738 w 738"/>
              <a:gd name="T27" fmla="*/ 1108 h 1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9CE0FA"/>
              </a:gs>
              <a:gs pos="100000">
                <a:srgbClr val="FFFF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dirty="0">
              <a:latin typeface="Avenir Book" panose="020B0503020203020204" pitchFamily="34" charset="-78"/>
              <a:cs typeface="Avenir Book" panose="020B0503020203020204" pitchFamily="34" charset="-78"/>
            </a:endParaRPr>
          </a:p>
        </p:txBody>
      </p:sp>
      <p:sp>
        <p:nvSpPr>
          <p:cNvPr id="193" name="Text Box 114">
            <a:extLst>
              <a:ext uri="{FF2B5EF4-FFF2-40B4-BE49-F238E27FC236}">
                <a16:creationId xmlns:a16="http://schemas.microsoft.com/office/drawing/2014/main" id="{A4A13EDE-492A-BE49-A65F-4D86BD672C46}"/>
              </a:ext>
            </a:extLst>
          </p:cNvPr>
          <p:cNvSpPr txBox="1">
            <a:spLocks noChangeArrowheads="1"/>
          </p:cNvSpPr>
          <p:nvPr/>
        </p:nvSpPr>
        <p:spPr bwMode="auto">
          <a:xfrm>
            <a:off x="2782286" y="4355979"/>
            <a:ext cx="724878"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050" dirty="0">
                <a:latin typeface="Avenir Book" panose="020B0503020203020204" pitchFamily="34" charset="-78"/>
                <a:cs typeface="Avenir Book" panose="020B0503020203020204" pitchFamily="34" charset="-78"/>
              </a:rPr>
              <a:t>other</a:t>
            </a:r>
          </a:p>
          <a:p>
            <a:r>
              <a:rPr lang="en-US" sz="1050" dirty="0">
                <a:latin typeface="Avenir Book" panose="020B0503020203020204" pitchFamily="34" charset="-78"/>
                <a:cs typeface="Avenir Book" panose="020B0503020203020204" pitchFamily="34" charset="-78"/>
              </a:rPr>
              <a:t>networks</a:t>
            </a:r>
          </a:p>
        </p:txBody>
      </p:sp>
      <p:sp>
        <p:nvSpPr>
          <p:cNvPr id="194" name="Line 115">
            <a:extLst>
              <a:ext uri="{FF2B5EF4-FFF2-40B4-BE49-F238E27FC236}">
                <a16:creationId xmlns:a16="http://schemas.microsoft.com/office/drawing/2014/main" id="{C8C2397B-C8B2-224A-BCB5-A3C329D27E90}"/>
              </a:ext>
            </a:extLst>
          </p:cNvPr>
          <p:cNvSpPr>
            <a:spLocks noChangeShapeType="1"/>
          </p:cNvSpPr>
          <p:nvPr/>
        </p:nvSpPr>
        <p:spPr bwMode="auto">
          <a:xfrm flipH="1">
            <a:off x="3382363" y="4027367"/>
            <a:ext cx="351235" cy="201216"/>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195" name="Freeform 5">
            <a:extLst>
              <a:ext uri="{FF2B5EF4-FFF2-40B4-BE49-F238E27FC236}">
                <a16:creationId xmlns:a16="http://schemas.microsoft.com/office/drawing/2014/main" id="{8885E14F-4041-E249-995C-43DC3D2D8B1C}"/>
              </a:ext>
            </a:extLst>
          </p:cNvPr>
          <p:cNvSpPr>
            <a:spLocks/>
          </p:cNvSpPr>
          <p:nvPr/>
        </p:nvSpPr>
        <p:spPr bwMode="auto">
          <a:xfrm>
            <a:off x="8297589" y="3281841"/>
            <a:ext cx="878681" cy="1319213"/>
          </a:xfrm>
          <a:custGeom>
            <a:avLst/>
            <a:gdLst>
              <a:gd name="T0" fmla="*/ 2147483647 w 738"/>
              <a:gd name="T1" fmla="*/ 2147483647 h 1108"/>
              <a:gd name="T2" fmla="*/ 2147483647 w 738"/>
              <a:gd name="T3" fmla="*/ 2147483647 h 1108"/>
              <a:gd name="T4" fmla="*/ 2147483647 w 738"/>
              <a:gd name="T5" fmla="*/ 2147483647 h 1108"/>
              <a:gd name="T6" fmla="*/ 2147483647 w 738"/>
              <a:gd name="T7" fmla="*/ 2147483647 h 1108"/>
              <a:gd name="T8" fmla="*/ 2147483647 w 738"/>
              <a:gd name="T9" fmla="*/ 2147483647 h 1108"/>
              <a:gd name="T10" fmla="*/ 2147483647 w 738"/>
              <a:gd name="T11" fmla="*/ 2147483647 h 1108"/>
              <a:gd name="T12" fmla="*/ 2147483647 w 738"/>
              <a:gd name="T13" fmla="*/ 2147483647 h 1108"/>
              <a:gd name="T14" fmla="*/ 2147483647 w 738"/>
              <a:gd name="T15" fmla="*/ 2147483647 h 1108"/>
              <a:gd name="T16" fmla="*/ 0 60000 65536"/>
              <a:gd name="T17" fmla="*/ 0 60000 65536"/>
              <a:gd name="T18" fmla="*/ 0 60000 65536"/>
              <a:gd name="T19" fmla="*/ 0 60000 65536"/>
              <a:gd name="T20" fmla="*/ 0 60000 65536"/>
              <a:gd name="T21" fmla="*/ 0 60000 65536"/>
              <a:gd name="T22" fmla="*/ 0 60000 65536"/>
              <a:gd name="T23" fmla="*/ 0 60000 65536"/>
              <a:gd name="T24" fmla="*/ 0 w 738"/>
              <a:gd name="T25" fmla="*/ 0 h 1108"/>
              <a:gd name="T26" fmla="*/ 738 w 738"/>
              <a:gd name="T27" fmla="*/ 1108 h 1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9CE0FA"/>
              </a:gs>
              <a:gs pos="100000">
                <a:srgbClr val="FFFF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dirty="0">
              <a:latin typeface="Avenir Book" panose="020B0503020203020204" pitchFamily="34" charset="-78"/>
              <a:cs typeface="Avenir Book" panose="020B0503020203020204" pitchFamily="34" charset="-78"/>
            </a:endParaRPr>
          </a:p>
        </p:txBody>
      </p:sp>
      <p:sp>
        <p:nvSpPr>
          <p:cNvPr id="196" name="Line 92">
            <a:extLst>
              <a:ext uri="{FF2B5EF4-FFF2-40B4-BE49-F238E27FC236}">
                <a16:creationId xmlns:a16="http://schemas.microsoft.com/office/drawing/2014/main" id="{F329414D-E5C4-DA4F-A3DD-7175FB210C97}"/>
              </a:ext>
            </a:extLst>
          </p:cNvPr>
          <p:cNvSpPr>
            <a:spLocks noChangeShapeType="1"/>
          </p:cNvSpPr>
          <p:nvPr/>
        </p:nvSpPr>
        <p:spPr bwMode="auto">
          <a:xfrm>
            <a:off x="7393824" y="3904163"/>
            <a:ext cx="988707"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r>
              <a:rPr lang="en-US" sz="1350" dirty="0">
                <a:latin typeface="Avenir Book" panose="020B0503020203020204" pitchFamily="34" charset="-78"/>
                <a:cs typeface="Avenir Book" panose="020B0503020203020204" pitchFamily="34" charset="-78"/>
              </a:rPr>
              <a:t>        </a:t>
            </a:r>
          </a:p>
        </p:txBody>
      </p:sp>
      <p:sp>
        <p:nvSpPr>
          <p:cNvPr id="197" name="Line 93">
            <a:extLst>
              <a:ext uri="{FF2B5EF4-FFF2-40B4-BE49-F238E27FC236}">
                <a16:creationId xmlns:a16="http://schemas.microsoft.com/office/drawing/2014/main" id="{BFA90A4C-DC4C-B649-B9F1-BBC4626B9420}"/>
              </a:ext>
            </a:extLst>
          </p:cNvPr>
          <p:cNvSpPr>
            <a:spLocks noChangeShapeType="1"/>
          </p:cNvSpPr>
          <p:nvPr/>
        </p:nvSpPr>
        <p:spPr bwMode="auto">
          <a:xfrm>
            <a:off x="7725241" y="4140282"/>
            <a:ext cx="1004887"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r>
              <a:rPr lang="en-US" sz="1350" dirty="0">
                <a:latin typeface="Avenir Book" panose="020B0503020203020204" pitchFamily="34" charset="-78"/>
                <a:cs typeface="Avenir Book" panose="020B0503020203020204" pitchFamily="34" charset="-78"/>
              </a:rPr>
              <a:t>                </a:t>
            </a:r>
          </a:p>
        </p:txBody>
      </p:sp>
      <p:sp>
        <p:nvSpPr>
          <p:cNvPr id="198" name="Text Box 112">
            <a:extLst>
              <a:ext uri="{FF2B5EF4-FFF2-40B4-BE49-F238E27FC236}">
                <a16:creationId xmlns:a16="http://schemas.microsoft.com/office/drawing/2014/main" id="{840A7965-8696-C241-A087-39B4E4084143}"/>
              </a:ext>
            </a:extLst>
          </p:cNvPr>
          <p:cNvSpPr txBox="1">
            <a:spLocks noChangeArrowheads="1"/>
          </p:cNvSpPr>
          <p:nvPr/>
        </p:nvSpPr>
        <p:spPr bwMode="auto">
          <a:xfrm>
            <a:off x="8582147" y="3729515"/>
            <a:ext cx="724878"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050" dirty="0">
                <a:latin typeface="Avenir Book" panose="020B0503020203020204" pitchFamily="34" charset="-78"/>
                <a:cs typeface="Avenir Book" panose="020B0503020203020204" pitchFamily="34" charset="-78"/>
              </a:rPr>
              <a:t>other</a:t>
            </a:r>
          </a:p>
          <a:p>
            <a:r>
              <a:rPr lang="en-US" sz="1050" dirty="0">
                <a:latin typeface="Avenir Book" panose="020B0503020203020204" pitchFamily="34" charset="-78"/>
                <a:cs typeface="Avenir Book" panose="020B0503020203020204" pitchFamily="34" charset="-78"/>
              </a:rPr>
              <a:t>networks</a:t>
            </a:r>
          </a:p>
        </p:txBody>
      </p:sp>
      <p:sp>
        <p:nvSpPr>
          <p:cNvPr id="223" name="Rectangle 3">
            <a:extLst>
              <a:ext uri="{FF2B5EF4-FFF2-40B4-BE49-F238E27FC236}">
                <a16:creationId xmlns:a16="http://schemas.microsoft.com/office/drawing/2014/main" id="{C4812894-1377-0F41-8D66-2DB2C98C7B52}"/>
              </a:ext>
            </a:extLst>
          </p:cNvPr>
          <p:cNvSpPr txBox="1">
            <a:spLocks noChangeArrowheads="1"/>
          </p:cNvSpPr>
          <p:nvPr/>
        </p:nvSpPr>
        <p:spPr>
          <a:xfrm>
            <a:off x="992854" y="1296306"/>
            <a:ext cx="4211103" cy="540947"/>
          </a:xfrm>
          <a:prstGeom prst="rect">
            <a:avLst/>
          </a:prstGeom>
        </p:spPr>
        <p:txBody>
          <a:bodyPr vert="horz" lIns="68580" tIns="34290" rIns="68580" bIns="3429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1800" dirty="0">
                <a:latin typeface="Avenir Book" panose="020B0503020203020204" pitchFamily="34" charset="-78"/>
                <a:cs typeface="Avenir Book" panose="020B0503020203020204" pitchFamily="34" charset="-78"/>
              </a:rPr>
              <a:t>S</a:t>
            </a:r>
            <a:r>
              <a:rPr lang="en-US" sz="1800" dirty="0" smtClean="0">
                <a:latin typeface="Avenir Book" panose="020B0503020203020204" pitchFamily="34" charset="-78"/>
                <a:cs typeface="Avenir Book" panose="020B0503020203020204" pitchFamily="34" charset="-78"/>
              </a:rPr>
              <a:t>uppose </a:t>
            </a:r>
            <a:r>
              <a:rPr lang="en-US" sz="1800" dirty="0">
                <a:latin typeface="Avenir Book" panose="020B0503020203020204" pitchFamily="34" charset="-78"/>
                <a:cs typeface="Avenir Book" panose="020B0503020203020204" pitchFamily="34" charset="-78"/>
              </a:rPr>
              <a:t>router in AS1 receives datagram destined outside of AS1:</a:t>
            </a:r>
          </a:p>
          <a:p>
            <a:pPr lvl="1">
              <a:defRPr/>
            </a:pPr>
            <a:endParaRPr lang="en-US" sz="1800" dirty="0">
              <a:latin typeface="Avenir Book" panose="020B0503020203020204" pitchFamily="34" charset="-78"/>
              <a:cs typeface="Avenir Book" panose="020B0503020203020204" pitchFamily="34" charset="-78"/>
            </a:endParaRPr>
          </a:p>
        </p:txBody>
      </p:sp>
      <p:sp>
        <p:nvSpPr>
          <p:cNvPr id="2" name="Rectangle 1">
            <a:extLst>
              <a:ext uri="{FF2B5EF4-FFF2-40B4-BE49-F238E27FC236}">
                <a16:creationId xmlns:a16="http://schemas.microsoft.com/office/drawing/2014/main" id="{A7C7CFEE-647F-FD4B-8F1F-D357C9361183}"/>
              </a:ext>
            </a:extLst>
          </p:cNvPr>
          <p:cNvSpPr/>
          <p:nvPr/>
        </p:nvSpPr>
        <p:spPr>
          <a:xfrm>
            <a:off x="6266391" y="1204423"/>
            <a:ext cx="5221798" cy="1523494"/>
          </a:xfrm>
          <a:prstGeom prst="rect">
            <a:avLst/>
          </a:prstGeom>
        </p:spPr>
        <p:txBody>
          <a:bodyPr wrap="square">
            <a:spAutoFit/>
          </a:bodyPr>
          <a:lstStyle/>
          <a:p>
            <a:pPr marL="342900" indent="-342900">
              <a:defRPr/>
            </a:pPr>
            <a:r>
              <a:rPr lang="en-US" sz="2100" dirty="0">
                <a:solidFill>
                  <a:srgbClr val="CC0000"/>
                </a:solidFill>
                <a:latin typeface="Avenir Book" panose="020B0503020203020204" pitchFamily="34" charset="-78"/>
                <a:cs typeface="Avenir Book" panose="020B0503020203020204" pitchFamily="34" charset="-78"/>
              </a:rPr>
              <a:t>AS1 inter-domain routing must:</a:t>
            </a:r>
          </a:p>
          <a:p>
            <a:pPr marL="342900" indent="-250031">
              <a:buFont typeface="ZapfDingbats" charset="0"/>
              <a:buAutoNum type="arabicPeriod"/>
              <a:defRPr/>
            </a:pPr>
            <a:r>
              <a:rPr lang="en-US" dirty="0">
                <a:latin typeface="Avenir Book" panose="020B0503020203020204" pitchFamily="34" charset="-78"/>
                <a:cs typeface="Avenir Book" panose="020B0503020203020204" pitchFamily="34" charset="-78"/>
              </a:rPr>
              <a:t>L</a:t>
            </a:r>
            <a:r>
              <a:rPr lang="en-US" dirty="0" smtClean="0">
                <a:latin typeface="Avenir Book" panose="020B0503020203020204" pitchFamily="34" charset="-78"/>
                <a:cs typeface="Avenir Book" panose="020B0503020203020204" pitchFamily="34" charset="-78"/>
              </a:rPr>
              <a:t>earn </a:t>
            </a:r>
            <a:r>
              <a:rPr lang="en-US" dirty="0">
                <a:latin typeface="Avenir Book" panose="020B0503020203020204" pitchFamily="34" charset="-78"/>
                <a:cs typeface="Avenir Book" panose="020B0503020203020204" pitchFamily="34" charset="-78"/>
              </a:rPr>
              <a:t>which destinations reachable through AS2, which through AS3</a:t>
            </a:r>
          </a:p>
          <a:p>
            <a:pPr marL="342900" indent="-250031">
              <a:buFont typeface="ZapfDingbats" charset="0"/>
              <a:buAutoNum type="arabicPeriod"/>
              <a:defRPr/>
            </a:pPr>
            <a:r>
              <a:rPr lang="en-US" dirty="0">
                <a:latin typeface="Avenir Book" panose="020B0503020203020204" pitchFamily="34" charset="-78"/>
                <a:cs typeface="Avenir Book" panose="020B0503020203020204" pitchFamily="34" charset="-78"/>
              </a:rPr>
              <a:t>P</a:t>
            </a:r>
            <a:r>
              <a:rPr lang="en-US" dirty="0" smtClean="0">
                <a:latin typeface="Avenir Book" panose="020B0503020203020204" pitchFamily="34" charset="-78"/>
                <a:cs typeface="Avenir Book" panose="020B0503020203020204" pitchFamily="34" charset="-78"/>
              </a:rPr>
              <a:t>ropagate </a:t>
            </a:r>
            <a:r>
              <a:rPr lang="en-US" dirty="0">
                <a:latin typeface="Avenir Book" panose="020B0503020203020204" pitchFamily="34" charset="-78"/>
                <a:cs typeface="Avenir Book" panose="020B0503020203020204" pitchFamily="34" charset="-78"/>
              </a:rPr>
              <a:t>this reachability info to all routers in AS1</a:t>
            </a:r>
          </a:p>
        </p:txBody>
      </p:sp>
      <p:grpSp>
        <p:nvGrpSpPr>
          <p:cNvPr id="3" name="Group 2">
            <a:extLst>
              <a:ext uri="{FF2B5EF4-FFF2-40B4-BE49-F238E27FC236}">
                <a16:creationId xmlns:a16="http://schemas.microsoft.com/office/drawing/2014/main" id="{7AF74606-0A42-EC43-8837-07801EF753FD}"/>
              </a:ext>
            </a:extLst>
          </p:cNvPr>
          <p:cNvGrpSpPr/>
          <p:nvPr/>
        </p:nvGrpSpPr>
        <p:grpSpPr>
          <a:xfrm>
            <a:off x="4259839" y="4587266"/>
            <a:ext cx="572807" cy="332399"/>
            <a:chOff x="2670048" y="5701792"/>
            <a:chExt cx="763742" cy="443198"/>
          </a:xfrm>
        </p:grpSpPr>
        <p:sp>
          <p:nvSpPr>
            <p:cNvPr id="124" name="Right Arrow 123">
              <a:extLst>
                <a:ext uri="{FF2B5EF4-FFF2-40B4-BE49-F238E27FC236}">
                  <a16:creationId xmlns:a16="http://schemas.microsoft.com/office/drawing/2014/main" id="{28ACB7EC-F781-384A-AD08-E17B83DAE67A}"/>
                </a:ext>
              </a:extLst>
            </p:cNvPr>
            <p:cNvSpPr/>
            <p:nvPr/>
          </p:nvSpPr>
          <p:spPr>
            <a:xfrm rot="19174881">
              <a:off x="2896614" y="5786744"/>
              <a:ext cx="537176" cy="202520"/>
            </a:xfrm>
            <a:prstGeom prst="rightArrow">
              <a:avLst/>
            </a:prstGeom>
            <a:gradFill>
              <a:gsLst>
                <a:gs pos="0">
                  <a:schemeClr val="accent1">
                    <a:lumMod val="5000"/>
                    <a:lumOff val="95000"/>
                  </a:schemeClr>
                </a:gs>
                <a:gs pos="35000">
                  <a:schemeClr val="accent1">
                    <a:lumMod val="20000"/>
                    <a:lumOff val="80000"/>
                  </a:schemeClr>
                </a:gs>
                <a:gs pos="68000">
                  <a:schemeClr val="accent1">
                    <a:lumMod val="45000"/>
                    <a:lumOff val="55000"/>
                  </a:schemeClr>
                </a:gs>
                <a:gs pos="100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venir Book" panose="020B0503020203020204" pitchFamily="34" charset="-78"/>
                <a:cs typeface="Avenir Book" panose="020B0503020203020204" pitchFamily="34" charset="-78"/>
              </a:endParaRPr>
            </a:p>
          </p:txBody>
        </p:sp>
        <p:grpSp>
          <p:nvGrpSpPr>
            <p:cNvPr id="120" name="Group 201">
              <a:extLst>
                <a:ext uri="{FF2B5EF4-FFF2-40B4-BE49-F238E27FC236}">
                  <a16:creationId xmlns:a16="http://schemas.microsoft.com/office/drawing/2014/main" id="{E20C8ADF-2589-C646-B6EA-D4B0EBC7A0E8}"/>
                </a:ext>
              </a:extLst>
            </p:cNvPr>
            <p:cNvGrpSpPr>
              <a:grpSpLocks/>
            </p:cNvGrpSpPr>
            <p:nvPr/>
          </p:nvGrpSpPr>
          <p:grpSpPr bwMode="auto">
            <a:xfrm>
              <a:off x="2670048" y="5701792"/>
              <a:ext cx="245122" cy="443198"/>
              <a:chOff x="375561" y="297711"/>
              <a:chExt cx="1252683" cy="2138362"/>
            </a:xfrm>
          </p:grpSpPr>
          <p:sp>
            <p:nvSpPr>
              <p:cNvPr id="121" name="Freeform 120">
                <a:extLst>
                  <a:ext uri="{FF2B5EF4-FFF2-40B4-BE49-F238E27FC236}">
                    <a16:creationId xmlns:a16="http://schemas.microsoft.com/office/drawing/2014/main" id="{7DDF526C-1102-2F48-8FE7-A7023586C9F7}"/>
                  </a:ext>
                </a:extLst>
              </p:cNvPr>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latin typeface="Avenir Book" panose="020B0503020203020204" pitchFamily="34" charset="-78"/>
                  <a:cs typeface="Avenir Book" panose="020B0503020203020204" pitchFamily="34" charset="-78"/>
                </a:endParaRPr>
              </a:p>
            </p:txBody>
          </p:sp>
          <p:sp>
            <p:nvSpPr>
              <p:cNvPr id="122" name="Freeform 121">
                <a:extLst>
                  <a:ext uri="{FF2B5EF4-FFF2-40B4-BE49-F238E27FC236}">
                    <a16:creationId xmlns:a16="http://schemas.microsoft.com/office/drawing/2014/main" id="{D87569FE-AD98-464C-82C6-8AF331C6E022}"/>
                  </a:ext>
                </a:extLst>
              </p:cNvPr>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latin typeface="Avenir Book" panose="020B0503020203020204" pitchFamily="34" charset="-78"/>
                  <a:cs typeface="Avenir Book" panose="020B0503020203020204" pitchFamily="34" charset="-78"/>
                </a:endParaRPr>
              </a:p>
            </p:txBody>
          </p:sp>
          <p:sp>
            <p:nvSpPr>
              <p:cNvPr id="123" name="Rectangle 122">
                <a:extLst>
                  <a:ext uri="{FF2B5EF4-FFF2-40B4-BE49-F238E27FC236}">
                    <a16:creationId xmlns:a16="http://schemas.microsoft.com/office/drawing/2014/main" id="{1DD79E3A-D063-E04C-BF26-4BCE30BD1540}"/>
                  </a:ext>
                </a:extLst>
              </p:cNvPr>
              <p:cNvSpPr/>
              <p:nvPr/>
            </p:nvSpPr>
            <p:spPr>
              <a:xfrm>
                <a:off x="1332065" y="1066560"/>
                <a:ext cx="296179" cy="1363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solidFill>
                    <a:srgbClr val="FFFFFF"/>
                  </a:solidFill>
                  <a:latin typeface="Avenir Book" panose="020B0503020203020204" pitchFamily="34" charset="-78"/>
                  <a:ea typeface="ＭＳ Ｐゴシック" charset="0"/>
                  <a:cs typeface="Avenir Book" panose="020B0503020203020204" pitchFamily="34" charset="-78"/>
                </a:endParaRPr>
              </a:p>
            </p:txBody>
          </p:sp>
        </p:grpSp>
      </p:grpSp>
      <p:sp>
        <p:nvSpPr>
          <p:cNvPr id="126" name="Rectangle 3">
            <a:extLst>
              <a:ext uri="{FF2B5EF4-FFF2-40B4-BE49-F238E27FC236}">
                <a16:creationId xmlns:a16="http://schemas.microsoft.com/office/drawing/2014/main" id="{2805B67C-421E-F747-ADEA-BA4F2FA77522}"/>
              </a:ext>
            </a:extLst>
          </p:cNvPr>
          <p:cNvSpPr txBox="1">
            <a:spLocks noChangeArrowheads="1"/>
          </p:cNvSpPr>
          <p:nvPr/>
        </p:nvSpPr>
        <p:spPr>
          <a:xfrm>
            <a:off x="951706" y="1822086"/>
            <a:ext cx="4191316" cy="149906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defRPr/>
            </a:pPr>
            <a:r>
              <a:rPr lang="en-US" sz="1800" dirty="0">
                <a:latin typeface="Avenir Book" panose="020B0503020203020204" pitchFamily="34" charset="-78"/>
                <a:cs typeface="Avenir Book" panose="020B0503020203020204" pitchFamily="34" charset="-78"/>
              </a:rPr>
              <a:t>R</a:t>
            </a:r>
            <a:r>
              <a:rPr lang="en-US" sz="1800" dirty="0" smtClean="0">
                <a:latin typeface="Avenir Book" panose="020B0503020203020204" pitchFamily="34" charset="-78"/>
                <a:cs typeface="Avenir Book" panose="020B0503020203020204" pitchFamily="34" charset="-78"/>
              </a:rPr>
              <a:t>outer </a:t>
            </a:r>
            <a:r>
              <a:rPr lang="en-US" sz="1800" dirty="0">
                <a:latin typeface="Avenir Book" panose="020B0503020203020204" pitchFamily="34" charset="-78"/>
                <a:cs typeface="Avenir Book" panose="020B0503020203020204" pitchFamily="34" charset="-78"/>
              </a:rPr>
              <a:t>should forward packet to gateway router in AS1, but which one?</a:t>
            </a:r>
          </a:p>
          <a:p>
            <a:pPr lvl="1">
              <a:defRPr/>
            </a:pPr>
            <a:endParaRPr lang="en-US" sz="18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76034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6"/>
                                        </p:tgtEl>
                                        <p:attrNameLst>
                                          <p:attrName>style.visibility</p:attrName>
                                        </p:attrNameLst>
                                      </p:cBhvr>
                                      <p:to>
                                        <p:strVal val="visible"/>
                                      </p:to>
                                    </p:set>
                                    <p:animEffect transition="in" filter="dissolve">
                                      <p:cBhvr>
                                        <p:cTn id="12" dur="500"/>
                                        <p:tgtEl>
                                          <p:spTgt spid="1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A1129F-3DCF-3A44-9CC7-AFE5C958C642}"/>
              </a:ext>
            </a:extLst>
          </p:cNvPr>
          <p:cNvSpPr>
            <a:spLocks noGrp="1"/>
          </p:cNvSpPr>
          <p:nvPr>
            <p:ph type="title"/>
          </p:nvPr>
        </p:nvSpPr>
        <p:spPr>
          <a:xfrm>
            <a:off x="1787236" y="458648"/>
            <a:ext cx="8586403" cy="670967"/>
          </a:xfrm>
        </p:spPr>
        <p:txBody>
          <a:bodyPr>
            <a:noAutofit/>
          </a:bodyPr>
          <a:lstStyle/>
          <a:p>
            <a:r>
              <a:rPr lang="en-US" sz="3600" kern="0" dirty="0">
                <a:ea typeface="ＭＳ Ｐゴシック" charset="0"/>
              </a:rPr>
              <a:t>Intra-AS R</a:t>
            </a:r>
            <a:r>
              <a:rPr lang="en-US" sz="3600" kern="0" dirty="0" smtClean="0">
                <a:ea typeface="ＭＳ Ｐゴシック" charset="0"/>
              </a:rPr>
              <a:t>outing</a:t>
            </a:r>
            <a:r>
              <a:rPr lang="en-US" sz="3600" kern="0" dirty="0">
                <a:ea typeface="ＭＳ Ｐゴシック" charset="0"/>
              </a:rPr>
              <a:t>:  </a:t>
            </a:r>
            <a:r>
              <a:rPr lang="en-US" sz="3600" kern="0" dirty="0" smtClean="0">
                <a:ea typeface="ＭＳ Ｐゴシック" charset="0"/>
              </a:rPr>
              <a:t>Routing </a:t>
            </a:r>
            <a:r>
              <a:rPr lang="en-US" sz="3600" kern="0" dirty="0">
                <a:ea typeface="ＭＳ Ｐゴシック" charset="0"/>
              </a:rPr>
              <a:t>within an AS</a:t>
            </a:r>
            <a:endParaRPr lang="en-US" sz="3600" dirty="0"/>
          </a:p>
        </p:txBody>
      </p:sp>
      <p:sp>
        <p:nvSpPr>
          <p:cNvPr id="223" name="Rectangle 3">
            <a:extLst>
              <a:ext uri="{FF2B5EF4-FFF2-40B4-BE49-F238E27FC236}">
                <a16:creationId xmlns:a16="http://schemas.microsoft.com/office/drawing/2014/main" id="{C4812894-1377-0F41-8D66-2DB2C98C7B52}"/>
              </a:ext>
            </a:extLst>
          </p:cNvPr>
          <p:cNvSpPr txBox="1">
            <a:spLocks noChangeArrowheads="1"/>
          </p:cNvSpPr>
          <p:nvPr/>
        </p:nvSpPr>
        <p:spPr>
          <a:xfrm>
            <a:off x="1787236" y="1355264"/>
            <a:ext cx="9243753" cy="357525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335" indent="0">
              <a:buNone/>
              <a:defRPr/>
            </a:pPr>
            <a:r>
              <a:rPr lang="en-US" sz="2400" dirty="0" smtClean="0">
                <a:latin typeface="Avenir Book" panose="020B0503020203020204" pitchFamily="34" charset="-78"/>
                <a:cs typeface="Avenir Book" panose="020B0503020203020204" pitchFamily="34" charset="-78"/>
              </a:rPr>
              <a:t>Most </a:t>
            </a:r>
            <a:r>
              <a:rPr lang="en-US" sz="2400" dirty="0">
                <a:latin typeface="Avenir Book" panose="020B0503020203020204" pitchFamily="34" charset="-78"/>
                <a:cs typeface="Avenir Book" panose="020B0503020203020204" pitchFamily="34" charset="-78"/>
              </a:rPr>
              <a:t>common intra-AS routing protocols:</a:t>
            </a:r>
          </a:p>
          <a:p>
            <a:pPr>
              <a:defRPr/>
            </a:pPr>
            <a:r>
              <a:rPr lang="en-US" sz="2100" dirty="0">
                <a:solidFill>
                  <a:srgbClr val="C00000"/>
                </a:solidFill>
                <a:latin typeface="Avenir Book" panose="020B0503020203020204" pitchFamily="34" charset="-78"/>
                <a:cs typeface="Avenir Book" panose="020B0503020203020204" pitchFamily="34" charset="-78"/>
              </a:rPr>
              <a:t>RIP: Routing Information Protocol</a:t>
            </a:r>
            <a:r>
              <a:rPr lang="en-US" sz="2100" dirty="0">
                <a:latin typeface="Avenir Book" panose="020B0503020203020204" pitchFamily="34" charset="-78"/>
                <a:cs typeface="Avenir Book" panose="020B0503020203020204" pitchFamily="34" charset="-78"/>
              </a:rPr>
              <a:t> </a:t>
            </a:r>
            <a:r>
              <a:rPr lang="en-US" sz="1800" dirty="0">
                <a:latin typeface="Avenir Book" panose="020B0503020203020204" pitchFamily="34" charset="-78"/>
                <a:cs typeface="Avenir Book" panose="020B0503020203020204" pitchFamily="34" charset="-78"/>
              </a:rPr>
              <a:t>[RFC 1723]</a:t>
            </a:r>
          </a:p>
          <a:p>
            <a:pPr lvl="1">
              <a:defRPr/>
            </a:pPr>
            <a:r>
              <a:rPr lang="en-US" sz="1800" dirty="0">
                <a:latin typeface="Avenir Book" panose="020B0503020203020204" pitchFamily="34" charset="-78"/>
                <a:cs typeface="Avenir Book" panose="020B0503020203020204" pitchFamily="34" charset="-78"/>
              </a:rPr>
              <a:t>C</a:t>
            </a:r>
            <a:r>
              <a:rPr lang="en-US" sz="1800" dirty="0" smtClean="0">
                <a:latin typeface="Avenir Book" panose="020B0503020203020204" pitchFamily="34" charset="-78"/>
                <a:cs typeface="Avenir Book" panose="020B0503020203020204" pitchFamily="34" charset="-78"/>
              </a:rPr>
              <a:t>lassic DV</a:t>
            </a:r>
          </a:p>
          <a:p>
            <a:pPr lvl="1">
              <a:defRPr/>
            </a:pPr>
            <a:r>
              <a:rPr lang="en-US" sz="1800" dirty="0" smtClean="0">
                <a:latin typeface="Avenir Book" panose="020B0503020203020204" pitchFamily="34" charset="-78"/>
                <a:cs typeface="Avenir Book" panose="020B0503020203020204" pitchFamily="34" charset="-78"/>
              </a:rPr>
              <a:t>No </a:t>
            </a:r>
            <a:r>
              <a:rPr lang="en-US" sz="1800" dirty="0">
                <a:latin typeface="Avenir Book" panose="020B0503020203020204" pitchFamily="34" charset="-78"/>
                <a:cs typeface="Avenir Book" panose="020B0503020203020204" pitchFamily="34" charset="-78"/>
              </a:rPr>
              <a:t>longer widely used</a:t>
            </a:r>
          </a:p>
          <a:p>
            <a:pPr>
              <a:defRPr/>
            </a:pPr>
            <a:r>
              <a:rPr lang="en-US" sz="2100" dirty="0">
                <a:solidFill>
                  <a:srgbClr val="C00000"/>
                </a:solidFill>
                <a:latin typeface="Avenir Book" panose="020B0503020203020204" pitchFamily="34" charset="-78"/>
                <a:cs typeface="Avenir Book" panose="020B0503020203020204" pitchFamily="34" charset="-78"/>
              </a:rPr>
              <a:t>EIGRP: Enhanced Interior Gateway Routing Protocol</a:t>
            </a:r>
          </a:p>
          <a:p>
            <a:pPr lvl="1">
              <a:defRPr/>
            </a:pPr>
            <a:r>
              <a:rPr lang="en-US" sz="1800" dirty="0">
                <a:latin typeface="Avenir Book" panose="020B0503020203020204" pitchFamily="34" charset="-78"/>
                <a:cs typeface="Avenir Book" panose="020B0503020203020204" pitchFamily="34" charset="-78"/>
              </a:rPr>
              <a:t>DV based</a:t>
            </a:r>
          </a:p>
          <a:p>
            <a:pPr lvl="1">
              <a:defRPr/>
            </a:pPr>
            <a:r>
              <a:rPr lang="en-US" sz="1800" dirty="0">
                <a:latin typeface="Avenir Book" panose="020B0503020203020204" pitchFamily="34" charset="-78"/>
                <a:cs typeface="Avenir Book" panose="020B0503020203020204" pitchFamily="34" charset="-78"/>
              </a:rPr>
              <a:t>F</a:t>
            </a:r>
            <a:r>
              <a:rPr lang="en-US" sz="1800" dirty="0" smtClean="0">
                <a:latin typeface="Avenir Book" panose="020B0503020203020204" pitchFamily="34" charset="-78"/>
                <a:cs typeface="Avenir Book" panose="020B0503020203020204" pitchFamily="34" charset="-78"/>
              </a:rPr>
              <a:t>ormerly </a:t>
            </a:r>
            <a:r>
              <a:rPr lang="en-US" sz="1800" dirty="0">
                <a:latin typeface="Avenir Book" panose="020B0503020203020204" pitchFamily="34" charset="-78"/>
                <a:cs typeface="Avenir Book" panose="020B0503020203020204" pitchFamily="34" charset="-78"/>
              </a:rPr>
              <a:t>Cisco-proprietary for decades (became open in 2013 [RFC 7868])</a:t>
            </a:r>
          </a:p>
          <a:p>
            <a:pPr>
              <a:defRPr/>
            </a:pPr>
            <a:r>
              <a:rPr lang="en-US" sz="2100" dirty="0">
                <a:solidFill>
                  <a:srgbClr val="C00000"/>
                </a:solidFill>
                <a:latin typeface="Avenir Book" panose="020B0503020203020204" pitchFamily="34" charset="-78"/>
                <a:cs typeface="Avenir Book" panose="020B0503020203020204" pitchFamily="34" charset="-78"/>
              </a:rPr>
              <a:t>OSPF: Open Shortest Path First  </a:t>
            </a:r>
            <a:r>
              <a:rPr lang="en-US" sz="1800" dirty="0">
                <a:latin typeface="Avenir Book" panose="020B0503020203020204" pitchFamily="34" charset="-78"/>
                <a:cs typeface="Avenir Book" panose="020B0503020203020204" pitchFamily="34" charset="-78"/>
              </a:rPr>
              <a:t>[RFC 2328]</a:t>
            </a:r>
          </a:p>
          <a:p>
            <a:pPr lvl="1">
              <a:defRPr/>
            </a:pPr>
            <a:r>
              <a:rPr lang="en-US" sz="1800" dirty="0">
                <a:latin typeface="Avenir Book" panose="020B0503020203020204" pitchFamily="34" charset="-78"/>
                <a:cs typeface="Avenir Book" panose="020B0503020203020204" pitchFamily="34" charset="-78"/>
              </a:rPr>
              <a:t>L</a:t>
            </a:r>
            <a:r>
              <a:rPr lang="en-US" sz="1800" dirty="0" smtClean="0">
                <a:latin typeface="Avenir Book" panose="020B0503020203020204" pitchFamily="34" charset="-78"/>
                <a:cs typeface="Avenir Book" panose="020B0503020203020204" pitchFamily="34" charset="-78"/>
              </a:rPr>
              <a:t>ink-state </a:t>
            </a:r>
            <a:r>
              <a:rPr lang="en-US" sz="1800" dirty="0">
                <a:latin typeface="Avenir Book" panose="020B0503020203020204" pitchFamily="34" charset="-78"/>
                <a:cs typeface="Avenir Book" panose="020B0503020203020204" pitchFamily="34" charset="-78"/>
              </a:rPr>
              <a:t>routing</a:t>
            </a:r>
          </a:p>
          <a:p>
            <a:pPr lvl="1">
              <a:defRPr/>
            </a:pPr>
            <a:r>
              <a:rPr lang="en-US" sz="1800" dirty="0">
                <a:solidFill>
                  <a:srgbClr val="C00000"/>
                </a:solidFill>
                <a:latin typeface="Avenir Book" panose="020B0503020203020204" pitchFamily="34" charset="-78"/>
                <a:cs typeface="Avenir Book" panose="020B0503020203020204" pitchFamily="34" charset="-78"/>
              </a:rPr>
              <a:t>IS-IS</a:t>
            </a:r>
            <a:r>
              <a:rPr lang="en-US" sz="1800" dirty="0">
                <a:latin typeface="Avenir Book" panose="020B0503020203020204" pitchFamily="34" charset="-78"/>
                <a:cs typeface="Avenir Book" panose="020B0503020203020204" pitchFamily="34" charset="-78"/>
              </a:rPr>
              <a:t> protocol (ISO standard, not RFC standard) essentially same as OSPF</a:t>
            </a:r>
          </a:p>
          <a:p>
            <a:pPr lvl="1">
              <a:defRPr/>
            </a:pPr>
            <a:endParaRPr lang="en-US" sz="18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7546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lstStyle/>
          <a:p>
            <a:r>
              <a:rPr lang="en-US" dirty="0">
                <a:latin typeface="Avenir Book" panose="020B0503020203020204" pitchFamily="34" charset="-78"/>
                <a:ea typeface="ＭＳ Ｐゴシック" charset="0"/>
                <a:cs typeface="Avenir Book" panose="020B0503020203020204" pitchFamily="34" charset="-78"/>
              </a:rPr>
              <a:t>Routing Information Protocol</a:t>
            </a:r>
            <a:endParaRPr lang="en-US" dirty="0">
              <a:latin typeface="Avenir Book" panose="020B0503020203020204" pitchFamily="34" charset="-78"/>
              <a:cs typeface="Avenir Book" panose="020B0503020203020204" pitchFamily="34" charset="-78"/>
            </a:endParaRPr>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latin typeface="Avenir Book" panose="020B0503020203020204" pitchFamily="34" charset="-78"/>
              <a:cs typeface="Avenir Book" panose="020B0503020203020204" pitchFamily="34" charset="-78"/>
            </a:endParaRPr>
          </a:p>
          <a:p>
            <a:pPr marL="0" indent="0"/>
            <a:endParaRPr lang="en-US" sz="2200" dirty="0">
              <a:latin typeface="Avenir Book" panose="020B0503020203020204" pitchFamily="34" charset="-78"/>
              <a:cs typeface="Avenir Book" panose="020B0503020203020204" pitchFamily="34" charset="-78"/>
            </a:endParaRPr>
          </a:p>
          <a:p>
            <a:pPr lvl="1" eaLnBrk="1" hangingPunct="1"/>
            <a:endParaRPr lang="en-US" sz="22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56749015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5" name="Rectangle 2"/>
          <p:cNvSpPr>
            <a:spLocks noGrp="1" noChangeArrowheads="1"/>
          </p:cNvSpPr>
          <p:nvPr>
            <p:ph type="title"/>
          </p:nvPr>
        </p:nvSpPr>
        <p:spPr>
          <a:xfrm>
            <a:off x="2057401" y="152400"/>
            <a:ext cx="8170863" cy="644001"/>
          </a:xfrm>
        </p:spPr>
        <p:txBody>
          <a:bodyPr/>
          <a:lstStyle/>
          <a:p>
            <a:pPr>
              <a:defRPr/>
            </a:pPr>
            <a:r>
              <a:rPr lang="en-US" sz="4000" dirty="0">
                <a:ea typeface="ＭＳ Ｐゴシック" charset="0"/>
              </a:rPr>
              <a:t>RIP ( Routing Information Protocol)</a:t>
            </a:r>
          </a:p>
        </p:txBody>
      </p:sp>
      <p:sp>
        <p:nvSpPr>
          <p:cNvPr id="152581" name="Rectangle 3"/>
          <p:cNvSpPr>
            <a:spLocks noGrp="1" noChangeArrowheads="1"/>
          </p:cNvSpPr>
          <p:nvPr>
            <p:ph idx="1"/>
          </p:nvPr>
        </p:nvSpPr>
        <p:spPr>
          <a:xfrm>
            <a:off x="1039092" y="830395"/>
            <a:ext cx="10141526" cy="2002113"/>
          </a:xfrm>
        </p:spPr>
        <p:txBody>
          <a:bodyPr>
            <a:normAutofit fontScale="92500" lnSpcReduction="10000"/>
          </a:bodyPr>
          <a:lstStyle/>
          <a:p>
            <a:r>
              <a:rPr lang="en-US" altLang="en-US" sz="2400" dirty="0" smtClean="0"/>
              <a:t>Included </a:t>
            </a:r>
            <a:r>
              <a:rPr lang="en-US" altLang="en-US" sz="2400" dirty="0"/>
              <a:t>in BSD-UNIX distribution in </a:t>
            </a:r>
            <a:r>
              <a:rPr lang="en-US" altLang="en-US" sz="2400" dirty="0" smtClean="0"/>
              <a:t>1982</a:t>
            </a:r>
            <a:endParaRPr lang="en-US" altLang="en-US" sz="2400" dirty="0"/>
          </a:p>
          <a:p>
            <a:r>
              <a:rPr lang="en-US" altLang="en-US" sz="2400" dirty="0" smtClean="0">
                <a:solidFill>
                  <a:srgbClr val="0000FF"/>
                </a:solidFill>
              </a:rPr>
              <a:t>Distance </a:t>
            </a:r>
            <a:r>
              <a:rPr lang="en-US" altLang="en-US" sz="2400" dirty="0">
                <a:solidFill>
                  <a:srgbClr val="0000FF"/>
                </a:solidFill>
              </a:rPr>
              <a:t>vector algorithm</a:t>
            </a:r>
          </a:p>
          <a:p>
            <a:pPr lvl="1"/>
            <a:r>
              <a:rPr lang="en-US" altLang="en-US" sz="2000" dirty="0" smtClean="0"/>
              <a:t>Distance </a:t>
            </a:r>
            <a:r>
              <a:rPr lang="en-US" altLang="en-US" sz="2000" dirty="0"/>
              <a:t>metric: # hops (max = 15 hops), each link has cost </a:t>
            </a:r>
            <a:r>
              <a:rPr lang="en-US" altLang="en-US" sz="2000" dirty="0" smtClean="0"/>
              <a:t>1</a:t>
            </a:r>
          </a:p>
          <a:p>
            <a:pPr lvl="2"/>
            <a:r>
              <a:rPr lang="en-US" altLang="en-US" sz="1600" dirty="0" smtClean="0">
                <a:solidFill>
                  <a:srgbClr val="C00000"/>
                </a:solidFill>
              </a:rPr>
              <a:t>Hop</a:t>
            </a:r>
            <a:r>
              <a:rPr lang="en-US" altLang="en-US" sz="1600" dirty="0" smtClean="0"/>
              <a:t>: number of </a:t>
            </a:r>
            <a:r>
              <a:rPr lang="en-US" altLang="en-US" sz="1600" dirty="0" smtClean="0">
                <a:solidFill>
                  <a:srgbClr val="0000FF"/>
                </a:solidFill>
              </a:rPr>
              <a:t>subnets</a:t>
            </a:r>
            <a:r>
              <a:rPr lang="en-US" altLang="en-US" sz="1600" dirty="0" smtClean="0"/>
              <a:t> traversed along the shortest path from source router to destination subnet</a:t>
            </a:r>
            <a:endParaRPr lang="en-US" altLang="en-US" sz="1600" dirty="0"/>
          </a:p>
          <a:p>
            <a:pPr lvl="1"/>
            <a:r>
              <a:rPr lang="en-US" altLang="en-US" sz="2000" dirty="0"/>
              <a:t>DVs exchanged with neighbors every 30 sec in </a:t>
            </a:r>
            <a:r>
              <a:rPr lang="en-US" altLang="en-US" sz="2000" dirty="0">
                <a:solidFill>
                  <a:srgbClr val="C00000"/>
                </a:solidFill>
              </a:rPr>
              <a:t>response</a:t>
            </a:r>
            <a:r>
              <a:rPr lang="en-US" altLang="en-US" sz="2000" dirty="0"/>
              <a:t> message (aka </a:t>
            </a:r>
            <a:r>
              <a:rPr lang="en-US" altLang="en-US" sz="2000" dirty="0">
                <a:solidFill>
                  <a:srgbClr val="CC0000"/>
                </a:solidFill>
              </a:rPr>
              <a:t>advertisement</a:t>
            </a:r>
            <a:r>
              <a:rPr lang="en-US" altLang="en-US" sz="2000" dirty="0"/>
              <a:t>)</a:t>
            </a:r>
          </a:p>
          <a:p>
            <a:pPr lvl="1"/>
            <a:r>
              <a:rPr lang="en-US" altLang="en-US" sz="2000" dirty="0" smtClean="0"/>
              <a:t>Each </a:t>
            </a:r>
            <a:r>
              <a:rPr lang="en-US" altLang="en-US" sz="2000" dirty="0"/>
              <a:t>advertisement: list of up to 25 destination </a:t>
            </a:r>
            <a:r>
              <a:rPr lang="en-US" altLang="en-US" sz="2000" dirty="0">
                <a:solidFill>
                  <a:srgbClr val="CC0000"/>
                </a:solidFill>
              </a:rPr>
              <a:t>subnets</a:t>
            </a:r>
            <a:r>
              <a:rPr lang="en-US" altLang="en-US" sz="2000" dirty="0">
                <a:solidFill>
                  <a:srgbClr val="FF0000"/>
                </a:solidFill>
              </a:rPr>
              <a:t> </a:t>
            </a:r>
            <a:r>
              <a:rPr lang="en-US" altLang="en-US" sz="2000" dirty="0"/>
              <a:t>(in IP addressing sense)</a:t>
            </a:r>
          </a:p>
          <a:p>
            <a:endParaRPr lang="en-US" altLang="en-US" sz="2400" dirty="0"/>
          </a:p>
          <a:p>
            <a:pPr lvl="1">
              <a:buFont typeface="Wingdings" panose="05000000000000000000" pitchFamily="2" charset="2"/>
              <a:buNone/>
            </a:pPr>
            <a:endParaRPr lang="en-US" altLang="en-US" dirty="0" smtClean="0">
              <a:solidFill>
                <a:schemeClr val="accent2"/>
              </a:solidFill>
            </a:endParaRPr>
          </a:p>
          <a:p>
            <a:pPr>
              <a:buFont typeface="Wingdings" panose="05000000000000000000" pitchFamily="2" charset="2"/>
              <a:buNone/>
            </a:pPr>
            <a:endParaRPr lang="en-US" altLang="en-US" sz="2400" dirty="0"/>
          </a:p>
        </p:txBody>
      </p:sp>
      <p:grpSp>
        <p:nvGrpSpPr>
          <p:cNvPr id="152582" name="Group 4"/>
          <p:cNvGrpSpPr>
            <a:grpSpLocks/>
          </p:cNvGrpSpPr>
          <p:nvPr/>
        </p:nvGrpSpPr>
        <p:grpSpPr bwMode="auto">
          <a:xfrm>
            <a:off x="2441955" y="3057485"/>
            <a:ext cx="3968750" cy="2075668"/>
            <a:chOff x="1824" y="1040"/>
            <a:chExt cx="2688" cy="1550"/>
          </a:xfrm>
        </p:grpSpPr>
        <p:sp>
          <p:nvSpPr>
            <p:cNvPr id="152585" name="Freeform 5"/>
            <p:cNvSpPr>
              <a:spLocks/>
            </p:cNvSpPr>
            <p:nvPr/>
          </p:nvSpPr>
          <p:spPr bwMode="auto">
            <a:xfrm>
              <a:off x="1824" y="1040"/>
              <a:ext cx="2688" cy="1550"/>
            </a:xfrm>
            <a:custGeom>
              <a:avLst/>
              <a:gdLst>
                <a:gd name="T0" fmla="*/ 0 w 2250"/>
                <a:gd name="T1" fmla="*/ 4278 h 1409"/>
                <a:gd name="T2" fmla="*/ 1087 w 2250"/>
                <a:gd name="T3" fmla="*/ 2207 h 1409"/>
                <a:gd name="T4" fmla="*/ 2625 w 2250"/>
                <a:gd name="T5" fmla="*/ 239 h 1409"/>
                <a:gd name="T6" fmla="*/ 7690 w 2250"/>
                <a:gd name="T7" fmla="*/ 759 h 1409"/>
                <a:gd name="T8" fmla="*/ 9756 w 2250"/>
                <a:gd name="T9" fmla="*/ 3313 h 1409"/>
                <a:gd name="T10" fmla="*/ 10901 w 2250"/>
                <a:gd name="T11" fmla="*/ 6207 h 1409"/>
                <a:gd name="T12" fmla="*/ 8225 w 2250"/>
                <a:gd name="T13" fmla="*/ 9006 h 1409"/>
                <a:gd name="T14" fmla="*/ 4924 w 2250"/>
                <a:gd name="T15" fmla="*/ 9502 h 1409"/>
                <a:gd name="T16" fmla="*/ 2303 w 2250"/>
                <a:gd name="T17" fmla="*/ 9290 h 1409"/>
                <a:gd name="T18" fmla="*/ 505 w 2250"/>
                <a:gd name="T19" fmla="*/ 7321 h 1409"/>
                <a:gd name="T20" fmla="*/ 0 w 2250"/>
                <a:gd name="T21" fmla="*/ 4278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52586" name="Oval 6"/>
            <p:cNvSpPr>
              <a:spLocks noChangeArrowheads="1"/>
            </p:cNvSpPr>
            <p:nvPr/>
          </p:nvSpPr>
          <p:spPr bwMode="auto">
            <a:xfrm>
              <a:off x="2566" y="2186"/>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52587" name="Line 7"/>
            <p:cNvSpPr>
              <a:spLocks noChangeShapeType="1"/>
            </p:cNvSpPr>
            <p:nvPr/>
          </p:nvSpPr>
          <p:spPr bwMode="auto">
            <a:xfrm>
              <a:off x="2566" y="217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52588" name="Line 8"/>
            <p:cNvSpPr>
              <a:spLocks noChangeShapeType="1"/>
            </p:cNvSpPr>
            <p:nvPr/>
          </p:nvSpPr>
          <p:spPr bwMode="auto">
            <a:xfrm>
              <a:off x="2879" y="217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52589" name="Rectangle 9"/>
            <p:cNvSpPr>
              <a:spLocks noChangeArrowheads="1"/>
            </p:cNvSpPr>
            <p:nvPr/>
          </p:nvSpPr>
          <p:spPr bwMode="auto">
            <a:xfrm>
              <a:off x="2566" y="2179"/>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Avenir Book" panose="020B0503020203020204" pitchFamily="34" charset="-78"/>
                <a:cs typeface="Avenir Book" panose="020B0503020203020204" pitchFamily="34" charset="-78"/>
              </a:endParaRPr>
            </a:p>
          </p:txBody>
        </p:sp>
        <p:sp>
          <p:nvSpPr>
            <p:cNvPr id="152590" name="Oval 10"/>
            <p:cNvSpPr>
              <a:spLocks noChangeArrowheads="1"/>
            </p:cNvSpPr>
            <p:nvPr/>
          </p:nvSpPr>
          <p:spPr bwMode="auto">
            <a:xfrm>
              <a:off x="2563" y="2120"/>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52591" name="Oval 11"/>
            <p:cNvSpPr>
              <a:spLocks noChangeArrowheads="1"/>
            </p:cNvSpPr>
            <p:nvPr/>
          </p:nvSpPr>
          <p:spPr bwMode="auto">
            <a:xfrm>
              <a:off x="2562" y="1496"/>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52592" name="Line 12"/>
            <p:cNvSpPr>
              <a:spLocks noChangeShapeType="1"/>
            </p:cNvSpPr>
            <p:nvPr/>
          </p:nvSpPr>
          <p:spPr bwMode="auto">
            <a:xfrm>
              <a:off x="2562" y="148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52593" name="Line 13"/>
            <p:cNvSpPr>
              <a:spLocks noChangeShapeType="1"/>
            </p:cNvSpPr>
            <p:nvPr/>
          </p:nvSpPr>
          <p:spPr bwMode="auto">
            <a:xfrm>
              <a:off x="2874" y="148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52594" name="Rectangle 14"/>
            <p:cNvSpPr>
              <a:spLocks noChangeArrowheads="1"/>
            </p:cNvSpPr>
            <p:nvPr/>
          </p:nvSpPr>
          <p:spPr bwMode="auto">
            <a:xfrm>
              <a:off x="2562" y="1489"/>
              <a:ext cx="312"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Avenir Book" panose="020B0503020203020204" pitchFamily="34" charset="-78"/>
                <a:cs typeface="Avenir Book" panose="020B0503020203020204" pitchFamily="34" charset="-78"/>
              </a:endParaRPr>
            </a:p>
          </p:txBody>
        </p:sp>
        <p:sp>
          <p:nvSpPr>
            <p:cNvPr id="152595" name="Oval 15"/>
            <p:cNvSpPr>
              <a:spLocks noChangeArrowheads="1"/>
            </p:cNvSpPr>
            <p:nvPr/>
          </p:nvSpPr>
          <p:spPr bwMode="auto">
            <a:xfrm>
              <a:off x="2559" y="1430"/>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52596" name="Oval 16"/>
            <p:cNvSpPr>
              <a:spLocks noChangeArrowheads="1"/>
            </p:cNvSpPr>
            <p:nvPr/>
          </p:nvSpPr>
          <p:spPr bwMode="auto">
            <a:xfrm>
              <a:off x="3245" y="1492"/>
              <a:ext cx="312" cy="82"/>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52597" name="Line 17"/>
            <p:cNvSpPr>
              <a:spLocks noChangeShapeType="1"/>
            </p:cNvSpPr>
            <p:nvPr/>
          </p:nvSpPr>
          <p:spPr bwMode="auto">
            <a:xfrm>
              <a:off x="3245" y="1485"/>
              <a:ext cx="0"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52598" name="Line 18"/>
            <p:cNvSpPr>
              <a:spLocks noChangeShapeType="1"/>
            </p:cNvSpPr>
            <p:nvPr/>
          </p:nvSpPr>
          <p:spPr bwMode="auto">
            <a:xfrm>
              <a:off x="3557" y="1485"/>
              <a:ext cx="0"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52599" name="Rectangle 19"/>
            <p:cNvSpPr>
              <a:spLocks noChangeArrowheads="1"/>
            </p:cNvSpPr>
            <p:nvPr/>
          </p:nvSpPr>
          <p:spPr bwMode="auto">
            <a:xfrm>
              <a:off x="3245" y="1485"/>
              <a:ext cx="309" cy="51"/>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Avenir Book" panose="020B0503020203020204" pitchFamily="34" charset="-78"/>
                <a:cs typeface="Avenir Book" panose="020B0503020203020204" pitchFamily="34" charset="-78"/>
              </a:endParaRPr>
            </a:p>
          </p:txBody>
        </p:sp>
        <p:sp>
          <p:nvSpPr>
            <p:cNvPr id="152600" name="Oval 20"/>
            <p:cNvSpPr>
              <a:spLocks noChangeArrowheads="1"/>
            </p:cNvSpPr>
            <p:nvPr/>
          </p:nvSpPr>
          <p:spPr bwMode="auto">
            <a:xfrm>
              <a:off x="3248" y="1429"/>
              <a:ext cx="314"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52601" name="Oval 21"/>
            <p:cNvSpPr>
              <a:spLocks noChangeArrowheads="1"/>
            </p:cNvSpPr>
            <p:nvPr/>
          </p:nvSpPr>
          <p:spPr bwMode="auto">
            <a:xfrm>
              <a:off x="3255" y="2183"/>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52602" name="Line 22"/>
            <p:cNvSpPr>
              <a:spLocks noChangeShapeType="1"/>
            </p:cNvSpPr>
            <p:nvPr/>
          </p:nvSpPr>
          <p:spPr bwMode="auto">
            <a:xfrm>
              <a:off x="3255" y="2176"/>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52603" name="Rectangle 23"/>
            <p:cNvSpPr>
              <a:spLocks noChangeArrowheads="1"/>
            </p:cNvSpPr>
            <p:nvPr/>
          </p:nvSpPr>
          <p:spPr bwMode="auto">
            <a:xfrm>
              <a:off x="3255" y="2176"/>
              <a:ext cx="310" cy="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Avenir Book" panose="020B0503020203020204" pitchFamily="34" charset="-78"/>
                <a:cs typeface="Avenir Book" panose="020B0503020203020204" pitchFamily="34" charset="-78"/>
              </a:endParaRPr>
            </a:p>
          </p:txBody>
        </p:sp>
        <p:sp>
          <p:nvSpPr>
            <p:cNvPr id="152604" name="Oval 24"/>
            <p:cNvSpPr>
              <a:spLocks noChangeArrowheads="1"/>
            </p:cNvSpPr>
            <p:nvPr/>
          </p:nvSpPr>
          <p:spPr bwMode="auto">
            <a:xfrm>
              <a:off x="3252" y="2116"/>
              <a:ext cx="313" cy="96"/>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52605" name="Freeform 25"/>
            <p:cNvSpPr>
              <a:spLocks/>
            </p:cNvSpPr>
            <p:nvPr/>
          </p:nvSpPr>
          <p:spPr bwMode="auto">
            <a:xfrm>
              <a:off x="3411" y="1584"/>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52606" name="Freeform 26"/>
            <p:cNvSpPr>
              <a:spLocks/>
            </p:cNvSpPr>
            <p:nvPr/>
          </p:nvSpPr>
          <p:spPr bwMode="auto">
            <a:xfrm>
              <a:off x="2718" y="1590"/>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52607" name="Freeform 27"/>
            <p:cNvSpPr>
              <a:spLocks/>
            </p:cNvSpPr>
            <p:nvPr/>
          </p:nvSpPr>
          <p:spPr bwMode="auto">
            <a:xfrm>
              <a:off x="2889" y="2205"/>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52608" name="Freeform 28"/>
            <p:cNvSpPr>
              <a:spLocks/>
            </p:cNvSpPr>
            <p:nvPr/>
          </p:nvSpPr>
          <p:spPr bwMode="auto">
            <a:xfrm>
              <a:off x="2883" y="1515"/>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grpSp>
          <p:nvGrpSpPr>
            <p:cNvPr id="152609" name="Group 29"/>
            <p:cNvGrpSpPr>
              <a:grpSpLocks/>
            </p:cNvGrpSpPr>
            <p:nvPr/>
          </p:nvGrpSpPr>
          <p:grpSpPr bwMode="auto">
            <a:xfrm>
              <a:off x="3287" y="2064"/>
              <a:ext cx="254" cy="299"/>
              <a:chOff x="2930" y="2424"/>
              <a:chExt cx="257" cy="299"/>
            </a:xfrm>
          </p:grpSpPr>
          <p:sp>
            <p:nvSpPr>
              <p:cNvPr id="152632" name="Rectangle 30"/>
              <p:cNvSpPr>
                <a:spLocks noChangeArrowheads="1"/>
              </p:cNvSpPr>
              <p:nvPr/>
            </p:nvSpPr>
            <p:spPr bwMode="auto">
              <a:xfrm>
                <a:off x="2984" y="2491"/>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52633" name="Text Box 31"/>
              <p:cNvSpPr txBox="1">
                <a:spLocks noChangeArrowheads="1"/>
              </p:cNvSpPr>
              <p:nvPr/>
            </p:nvSpPr>
            <p:spPr bwMode="auto">
              <a:xfrm>
                <a:off x="2930" y="2424"/>
                <a:ext cx="25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2000">
                    <a:latin typeface="Avenir Book" panose="020B0503020203020204" pitchFamily="34" charset="-78"/>
                    <a:cs typeface="Avenir Book" panose="020B0503020203020204" pitchFamily="34" charset="-78"/>
                  </a:rPr>
                  <a:t>D</a:t>
                </a:r>
                <a:endParaRPr lang="en-US" altLang="en-US">
                  <a:latin typeface="Avenir Book" panose="020B0503020203020204" pitchFamily="34" charset="-78"/>
                  <a:cs typeface="Avenir Book" panose="020B0503020203020204" pitchFamily="34" charset="-78"/>
                </a:endParaRPr>
              </a:p>
            </p:txBody>
          </p:sp>
        </p:grpSp>
        <p:grpSp>
          <p:nvGrpSpPr>
            <p:cNvPr id="152610" name="Group 32"/>
            <p:cNvGrpSpPr>
              <a:grpSpLocks/>
            </p:cNvGrpSpPr>
            <p:nvPr/>
          </p:nvGrpSpPr>
          <p:grpSpPr bwMode="auto">
            <a:xfrm>
              <a:off x="2594" y="2031"/>
              <a:ext cx="276" cy="345"/>
              <a:chOff x="2919" y="2394"/>
              <a:chExt cx="277" cy="345"/>
            </a:xfrm>
          </p:grpSpPr>
          <p:sp>
            <p:nvSpPr>
              <p:cNvPr id="152630" name="Rectangle 33"/>
              <p:cNvSpPr>
                <a:spLocks noChangeArrowheads="1"/>
              </p:cNvSpPr>
              <p:nvPr/>
            </p:nvSpPr>
            <p:spPr bwMode="auto">
              <a:xfrm>
                <a:off x="2981" y="2490"/>
                <a:ext cx="145" cy="13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52631" name="Text Box 34"/>
              <p:cNvSpPr txBox="1">
                <a:spLocks noChangeArrowheads="1"/>
              </p:cNvSpPr>
              <p:nvPr/>
            </p:nvSpPr>
            <p:spPr bwMode="auto">
              <a:xfrm>
                <a:off x="2919" y="2394"/>
                <a:ext cx="277"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a:latin typeface="Avenir Book" panose="020B0503020203020204" pitchFamily="34" charset="-78"/>
                    <a:cs typeface="Avenir Book" panose="020B0503020203020204" pitchFamily="34" charset="-78"/>
                  </a:rPr>
                  <a:t>C</a:t>
                </a:r>
              </a:p>
            </p:txBody>
          </p:sp>
        </p:grpSp>
        <p:grpSp>
          <p:nvGrpSpPr>
            <p:cNvPr id="152611" name="Group 35"/>
            <p:cNvGrpSpPr>
              <a:grpSpLocks/>
            </p:cNvGrpSpPr>
            <p:nvPr/>
          </p:nvGrpSpPr>
          <p:grpSpPr bwMode="auto">
            <a:xfrm>
              <a:off x="3286" y="1374"/>
              <a:ext cx="241" cy="299"/>
              <a:chOff x="2935" y="2424"/>
              <a:chExt cx="244" cy="299"/>
            </a:xfrm>
          </p:grpSpPr>
          <p:sp>
            <p:nvSpPr>
              <p:cNvPr id="152628" name="Rectangle 36"/>
              <p:cNvSpPr>
                <a:spLocks noChangeArrowheads="1"/>
              </p:cNvSpPr>
              <p:nvPr/>
            </p:nvSpPr>
            <p:spPr bwMode="auto">
              <a:xfrm>
                <a:off x="2982" y="2491"/>
                <a:ext cx="144" cy="13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52629" name="Text Box 37"/>
              <p:cNvSpPr txBox="1">
                <a:spLocks noChangeArrowheads="1"/>
              </p:cNvSpPr>
              <p:nvPr/>
            </p:nvSpPr>
            <p:spPr bwMode="auto">
              <a:xfrm>
                <a:off x="2935" y="2424"/>
                <a:ext cx="24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2000">
                    <a:latin typeface="Avenir Book" panose="020B0503020203020204" pitchFamily="34" charset="-78"/>
                    <a:cs typeface="Avenir Book" panose="020B0503020203020204" pitchFamily="34" charset="-78"/>
                  </a:rPr>
                  <a:t>B</a:t>
                </a:r>
                <a:endParaRPr lang="en-US" altLang="en-US">
                  <a:latin typeface="Avenir Book" panose="020B0503020203020204" pitchFamily="34" charset="-78"/>
                  <a:cs typeface="Avenir Book" panose="020B0503020203020204" pitchFamily="34" charset="-78"/>
                </a:endParaRPr>
              </a:p>
            </p:txBody>
          </p:sp>
        </p:grpSp>
        <p:grpSp>
          <p:nvGrpSpPr>
            <p:cNvPr id="152612" name="Group 38"/>
            <p:cNvGrpSpPr>
              <a:grpSpLocks/>
            </p:cNvGrpSpPr>
            <p:nvPr/>
          </p:nvGrpSpPr>
          <p:grpSpPr bwMode="auto">
            <a:xfrm>
              <a:off x="2604" y="1374"/>
              <a:ext cx="245" cy="299"/>
              <a:chOff x="2936" y="2424"/>
              <a:chExt cx="248" cy="299"/>
            </a:xfrm>
          </p:grpSpPr>
          <p:sp>
            <p:nvSpPr>
              <p:cNvPr id="152626" name="Rectangle 39"/>
              <p:cNvSpPr>
                <a:spLocks noChangeArrowheads="1"/>
              </p:cNvSpPr>
              <p:nvPr/>
            </p:nvSpPr>
            <p:spPr bwMode="auto">
              <a:xfrm>
                <a:off x="2982" y="2491"/>
                <a:ext cx="144" cy="13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52627" name="Text Box 40"/>
              <p:cNvSpPr txBox="1">
                <a:spLocks noChangeArrowheads="1"/>
              </p:cNvSpPr>
              <p:nvPr/>
            </p:nvSpPr>
            <p:spPr bwMode="auto">
              <a:xfrm>
                <a:off x="2936" y="2424"/>
                <a:ext cx="24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2000">
                    <a:latin typeface="Avenir Book" panose="020B0503020203020204" pitchFamily="34" charset="-78"/>
                    <a:cs typeface="Avenir Book" panose="020B0503020203020204" pitchFamily="34" charset="-78"/>
                  </a:rPr>
                  <a:t>A</a:t>
                </a:r>
                <a:endParaRPr lang="en-US" altLang="en-US">
                  <a:latin typeface="Avenir Book" panose="020B0503020203020204" pitchFamily="34" charset="-78"/>
                  <a:cs typeface="Avenir Book" panose="020B0503020203020204" pitchFamily="34" charset="-78"/>
                </a:endParaRPr>
              </a:p>
            </p:txBody>
          </p:sp>
        </p:grpSp>
        <p:sp>
          <p:nvSpPr>
            <p:cNvPr id="152613" name="Line 41"/>
            <p:cNvSpPr>
              <a:spLocks noChangeShapeType="1"/>
            </p:cNvSpPr>
            <p:nvPr/>
          </p:nvSpPr>
          <p:spPr bwMode="auto">
            <a:xfrm>
              <a:off x="3552" y="1488"/>
              <a:ext cx="338" cy="1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152614" name="Line 42"/>
            <p:cNvSpPr>
              <a:spLocks noChangeShapeType="1"/>
            </p:cNvSpPr>
            <p:nvPr/>
          </p:nvSpPr>
          <p:spPr bwMode="auto">
            <a:xfrm flipV="1">
              <a:off x="3505" y="1247"/>
              <a:ext cx="143"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152615" name="Line 43"/>
            <p:cNvSpPr>
              <a:spLocks noChangeShapeType="1"/>
            </p:cNvSpPr>
            <p:nvPr/>
          </p:nvSpPr>
          <p:spPr bwMode="auto">
            <a:xfrm flipV="1">
              <a:off x="3552" y="1920"/>
              <a:ext cx="240" cy="2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152616" name="Line 44"/>
            <p:cNvSpPr>
              <a:spLocks noChangeShapeType="1"/>
            </p:cNvSpPr>
            <p:nvPr/>
          </p:nvSpPr>
          <p:spPr bwMode="auto">
            <a:xfrm>
              <a:off x="3552" y="2208"/>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152617" name="Line 45"/>
            <p:cNvSpPr>
              <a:spLocks noChangeShapeType="1"/>
            </p:cNvSpPr>
            <p:nvPr/>
          </p:nvSpPr>
          <p:spPr bwMode="auto">
            <a:xfrm>
              <a:off x="3552" y="2208"/>
              <a:ext cx="28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152618" name="Line 46"/>
            <p:cNvSpPr>
              <a:spLocks noChangeShapeType="1"/>
            </p:cNvSpPr>
            <p:nvPr/>
          </p:nvSpPr>
          <p:spPr bwMode="auto">
            <a:xfrm flipH="1" flipV="1">
              <a:off x="2352" y="1200"/>
              <a:ext cx="288" cy="2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152619" name="Line 47"/>
            <p:cNvSpPr>
              <a:spLocks noChangeShapeType="1"/>
            </p:cNvSpPr>
            <p:nvPr/>
          </p:nvSpPr>
          <p:spPr bwMode="auto">
            <a:xfrm flipH="1" flipV="1">
              <a:off x="2208" y="2112"/>
              <a:ext cx="384" cy="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152620" name="Text Box 48"/>
            <p:cNvSpPr txBox="1">
              <a:spLocks noChangeArrowheads="1"/>
            </p:cNvSpPr>
            <p:nvPr/>
          </p:nvSpPr>
          <p:spPr bwMode="auto">
            <a:xfrm>
              <a:off x="2448" y="1100"/>
              <a:ext cx="21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latin typeface="Avenir Book" panose="020B0503020203020204" pitchFamily="34" charset="-78"/>
                  <a:cs typeface="Avenir Book" panose="020B0503020203020204" pitchFamily="34" charset="-78"/>
                </a:rPr>
                <a:t>u</a:t>
              </a:r>
            </a:p>
          </p:txBody>
        </p:sp>
        <p:sp>
          <p:nvSpPr>
            <p:cNvPr id="152621" name="Text Box 49"/>
            <p:cNvSpPr txBox="1">
              <a:spLocks noChangeArrowheads="1"/>
            </p:cNvSpPr>
            <p:nvPr/>
          </p:nvSpPr>
          <p:spPr bwMode="auto">
            <a:xfrm>
              <a:off x="3408" y="1103"/>
              <a:ext cx="20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latin typeface="Avenir Book" panose="020B0503020203020204" pitchFamily="34" charset="-78"/>
                  <a:cs typeface="Avenir Book" panose="020B0503020203020204" pitchFamily="34" charset="-78"/>
                </a:rPr>
                <a:t>v</a:t>
              </a:r>
            </a:p>
          </p:txBody>
        </p:sp>
        <p:sp>
          <p:nvSpPr>
            <p:cNvPr id="152622" name="Text Box 50"/>
            <p:cNvSpPr txBox="1">
              <a:spLocks noChangeArrowheads="1"/>
            </p:cNvSpPr>
            <p:nvPr/>
          </p:nvSpPr>
          <p:spPr bwMode="auto">
            <a:xfrm>
              <a:off x="3648" y="1344"/>
              <a:ext cx="23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latin typeface="Avenir Book" panose="020B0503020203020204" pitchFamily="34" charset="-78"/>
                  <a:cs typeface="Avenir Book" panose="020B0503020203020204" pitchFamily="34" charset="-78"/>
                </a:rPr>
                <a:t>w</a:t>
              </a:r>
            </a:p>
          </p:txBody>
        </p:sp>
        <p:sp>
          <p:nvSpPr>
            <p:cNvPr id="152623" name="Text Box 51"/>
            <p:cNvSpPr txBox="1">
              <a:spLocks noChangeArrowheads="1"/>
            </p:cNvSpPr>
            <p:nvPr/>
          </p:nvSpPr>
          <p:spPr bwMode="auto">
            <a:xfrm>
              <a:off x="3696" y="1920"/>
              <a:ext cx="20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latin typeface="Avenir Book" panose="020B0503020203020204" pitchFamily="34" charset="-78"/>
                  <a:cs typeface="Avenir Book" panose="020B0503020203020204" pitchFamily="34" charset="-78"/>
                </a:rPr>
                <a:t>x</a:t>
              </a:r>
            </a:p>
          </p:txBody>
        </p:sp>
        <p:sp>
          <p:nvSpPr>
            <p:cNvPr id="152624" name="Text Box 52"/>
            <p:cNvSpPr txBox="1">
              <a:spLocks noChangeArrowheads="1"/>
            </p:cNvSpPr>
            <p:nvPr/>
          </p:nvSpPr>
          <p:spPr bwMode="auto">
            <a:xfrm>
              <a:off x="3600" y="2255"/>
              <a:ext cx="20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latin typeface="Avenir Book" panose="020B0503020203020204" pitchFamily="34" charset="-78"/>
                  <a:cs typeface="Avenir Book" panose="020B0503020203020204" pitchFamily="34" charset="-78"/>
                </a:rPr>
                <a:t>y</a:t>
              </a:r>
            </a:p>
          </p:txBody>
        </p:sp>
        <p:sp>
          <p:nvSpPr>
            <p:cNvPr id="152625" name="Text Box 53"/>
            <p:cNvSpPr txBox="1">
              <a:spLocks noChangeArrowheads="1"/>
            </p:cNvSpPr>
            <p:nvPr/>
          </p:nvSpPr>
          <p:spPr bwMode="auto">
            <a:xfrm>
              <a:off x="2304" y="2112"/>
              <a:ext cx="191"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latin typeface="Avenir Book" panose="020B0503020203020204" pitchFamily="34" charset="-78"/>
                  <a:cs typeface="Avenir Book" panose="020B0503020203020204" pitchFamily="34" charset="-78"/>
                </a:rPr>
                <a:t>z</a:t>
              </a:r>
            </a:p>
          </p:txBody>
        </p:sp>
      </p:grpSp>
      <p:sp>
        <p:nvSpPr>
          <p:cNvPr id="152583" name="Text Box 54"/>
          <p:cNvSpPr txBox="1">
            <a:spLocks noChangeArrowheads="1"/>
          </p:cNvSpPr>
          <p:nvPr/>
        </p:nvSpPr>
        <p:spPr bwMode="auto">
          <a:xfrm>
            <a:off x="7520023" y="3242141"/>
            <a:ext cx="1713931"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u="sng" dirty="0">
                <a:latin typeface="Avenir Book" panose="020B0503020203020204" pitchFamily="34" charset="-78"/>
                <a:cs typeface="Avenir Book" panose="020B0503020203020204" pitchFamily="34" charset="-78"/>
              </a:rPr>
              <a:t>S</a:t>
            </a:r>
            <a:r>
              <a:rPr lang="en-US" altLang="en-US" sz="1800" u="sng" dirty="0" smtClean="0">
                <a:latin typeface="Avenir Book" panose="020B0503020203020204" pitchFamily="34" charset="-78"/>
                <a:cs typeface="Avenir Book" panose="020B0503020203020204" pitchFamily="34" charset="-78"/>
              </a:rPr>
              <a:t>ubnet</a:t>
            </a:r>
            <a:r>
              <a:rPr lang="en-US" altLang="en-US" sz="1800" dirty="0" smtClean="0">
                <a:latin typeface="Avenir Book" panose="020B0503020203020204" pitchFamily="34" charset="-78"/>
                <a:cs typeface="Avenir Book" panose="020B0503020203020204" pitchFamily="34" charset="-78"/>
              </a:rPr>
              <a:t>    </a:t>
            </a:r>
            <a:r>
              <a:rPr lang="en-US" altLang="en-US" sz="1800" u="sng" dirty="0">
                <a:latin typeface="Avenir Book" panose="020B0503020203020204" pitchFamily="34" charset="-78"/>
                <a:cs typeface="Avenir Book" panose="020B0503020203020204" pitchFamily="34" charset="-78"/>
              </a:rPr>
              <a:t>H</a:t>
            </a:r>
            <a:r>
              <a:rPr lang="en-US" altLang="en-US" sz="1800" u="sng" dirty="0" smtClean="0">
                <a:latin typeface="Avenir Book" panose="020B0503020203020204" pitchFamily="34" charset="-78"/>
                <a:cs typeface="Avenir Book" panose="020B0503020203020204" pitchFamily="34" charset="-78"/>
              </a:rPr>
              <a:t>ops</a:t>
            </a:r>
            <a:endParaRPr lang="en-US" altLang="en-US" sz="1800" u="sng" dirty="0">
              <a:latin typeface="Avenir Book" panose="020B0503020203020204" pitchFamily="34" charset="-78"/>
              <a:cs typeface="Avenir Book" panose="020B0503020203020204" pitchFamily="34" charset="-78"/>
            </a:endParaRPr>
          </a:p>
          <a:p>
            <a:pPr eaLnBrk="1" hangingPunct="1"/>
            <a:r>
              <a:rPr lang="en-US" altLang="en-US" sz="1800" dirty="0">
                <a:latin typeface="Avenir Book" panose="020B0503020203020204" pitchFamily="34" charset="-78"/>
                <a:cs typeface="Avenir Book" panose="020B0503020203020204" pitchFamily="34" charset="-78"/>
              </a:rPr>
              <a:t>      u         1</a:t>
            </a:r>
          </a:p>
          <a:p>
            <a:pPr eaLnBrk="1" hangingPunct="1"/>
            <a:r>
              <a:rPr lang="en-US" altLang="en-US" sz="1800" dirty="0">
                <a:latin typeface="Avenir Book" panose="020B0503020203020204" pitchFamily="34" charset="-78"/>
                <a:cs typeface="Avenir Book" panose="020B0503020203020204" pitchFamily="34" charset="-78"/>
              </a:rPr>
              <a:t>      v         2</a:t>
            </a:r>
          </a:p>
          <a:p>
            <a:pPr eaLnBrk="1" hangingPunct="1"/>
            <a:r>
              <a:rPr lang="en-US" altLang="en-US" sz="1800" dirty="0">
                <a:latin typeface="Avenir Book" panose="020B0503020203020204" pitchFamily="34" charset="-78"/>
                <a:cs typeface="Avenir Book" panose="020B0503020203020204" pitchFamily="34" charset="-78"/>
              </a:rPr>
              <a:t>      w        2</a:t>
            </a:r>
          </a:p>
          <a:p>
            <a:pPr eaLnBrk="1" hangingPunct="1"/>
            <a:r>
              <a:rPr lang="en-US" altLang="en-US" sz="1800" dirty="0">
                <a:latin typeface="Avenir Book" panose="020B0503020203020204" pitchFamily="34" charset="-78"/>
                <a:cs typeface="Avenir Book" panose="020B0503020203020204" pitchFamily="34" charset="-78"/>
              </a:rPr>
              <a:t>      x         3</a:t>
            </a:r>
          </a:p>
          <a:p>
            <a:pPr eaLnBrk="1" hangingPunct="1"/>
            <a:r>
              <a:rPr lang="en-US" altLang="en-US" sz="1800" dirty="0">
                <a:latin typeface="Avenir Book" panose="020B0503020203020204" pitchFamily="34" charset="-78"/>
                <a:cs typeface="Avenir Book" panose="020B0503020203020204" pitchFamily="34" charset="-78"/>
              </a:rPr>
              <a:t>      y         3</a:t>
            </a:r>
          </a:p>
          <a:p>
            <a:pPr eaLnBrk="1" hangingPunct="1"/>
            <a:r>
              <a:rPr lang="en-US" altLang="en-US" sz="1800" dirty="0">
                <a:latin typeface="Avenir Book" panose="020B0503020203020204" pitchFamily="34" charset="-78"/>
                <a:cs typeface="Avenir Book" panose="020B0503020203020204" pitchFamily="34" charset="-78"/>
              </a:rPr>
              <a:t>      z         2</a:t>
            </a:r>
          </a:p>
          <a:p>
            <a:pPr eaLnBrk="1" hangingPunct="1"/>
            <a:r>
              <a:rPr lang="en-US" altLang="en-US" sz="1800" dirty="0">
                <a:latin typeface="Avenir Book" panose="020B0503020203020204" pitchFamily="34" charset="-78"/>
                <a:cs typeface="Avenir Book" panose="020B0503020203020204" pitchFamily="34" charset="-78"/>
              </a:rPr>
              <a:t>  </a:t>
            </a:r>
          </a:p>
        </p:txBody>
      </p:sp>
      <p:sp>
        <p:nvSpPr>
          <p:cNvPr id="152584" name="Text Box 55"/>
          <p:cNvSpPr txBox="1">
            <a:spLocks noChangeArrowheads="1"/>
          </p:cNvSpPr>
          <p:nvPr/>
        </p:nvSpPr>
        <p:spPr bwMode="auto">
          <a:xfrm>
            <a:off x="6424648" y="2902416"/>
            <a:ext cx="40479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u="sng" dirty="0">
                <a:latin typeface="Avenir Book" panose="020B0503020203020204" pitchFamily="34" charset="-78"/>
                <a:cs typeface="Avenir Book" panose="020B0503020203020204" pitchFamily="34" charset="-78"/>
              </a:rPr>
              <a:t>F</a:t>
            </a:r>
            <a:r>
              <a:rPr lang="en-US" altLang="en-US" sz="1800" u="sng" dirty="0" smtClean="0">
                <a:latin typeface="Avenir Book" panose="020B0503020203020204" pitchFamily="34" charset="-78"/>
                <a:cs typeface="Avenir Book" panose="020B0503020203020204" pitchFamily="34" charset="-78"/>
              </a:rPr>
              <a:t>rom </a:t>
            </a:r>
            <a:r>
              <a:rPr lang="en-US" altLang="en-US" sz="1800" u="sng" dirty="0">
                <a:latin typeface="Avenir Book" panose="020B0503020203020204" pitchFamily="34" charset="-78"/>
                <a:cs typeface="Avenir Book" panose="020B0503020203020204" pitchFamily="34" charset="-78"/>
              </a:rPr>
              <a:t>router A to destination</a:t>
            </a:r>
            <a:r>
              <a:rPr lang="en-US" altLang="en-US" sz="1800" u="sng" dirty="0">
                <a:solidFill>
                  <a:srgbClr val="FF0000"/>
                </a:solidFill>
                <a:latin typeface="Avenir Book" panose="020B0503020203020204" pitchFamily="34" charset="-78"/>
                <a:cs typeface="Avenir Book" panose="020B0503020203020204" pitchFamily="34" charset="-78"/>
              </a:rPr>
              <a:t> </a:t>
            </a:r>
            <a:r>
              <a:rPr lang="en-US" altLang="en-US" sz="1800" u="sng" dirty="0">
                <a:solidFill>
                  <a:srgbClr val="CC0000"/>
                </a:solidFill>
                <a:latin typeface="Avenir Book" panose="020B0503020203020204" pitchFamily="34" charset="-78"/>
                <a:cs typeface="Avenir Book" panose="020B0503020203020204" pitchFamily="34" charset="-78"/>
              </a:rPr>
              <a:t>subnets:</a:t>
            </a:r>
          </a:p>
        </p:txBody>
      </p:sp>
    </p:spTree>
    <p:extLst>
      <p:ext uri="{BB962C8B-B14F-4D97-AF65-F5344CB8AC3E}">
        <p14:creationId xmlns:p14="http://schemas.microsoft.com/office/powerpoint/2010/main" val="7083420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Line 123"/>
          <p:cNvSpPr>
            <a:spLocks noChangeShapeType="1"/>
          </p:cNvSpPr>
          <p:nvPr/>
        </p:nvSpPr>
        <p:spPr bwMode="auto">
          <a:xfrm>
            <a:off x="7559196" y="1498698"/>
            <a:ext cx="9794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154628" name="Freeform 124"/>
          <p:cNvSpPr>
            <a:spLocks/>
          </p:cNvSpPr>
          <p:nvPr/>
        </p:nvSpPr>
        <p:spPr bwMode="auto">
          <a:xfrm>
            <a:off x="4011135" y="1509810"/>
            <a:ext cx="1241425" cy="1588"/>
          </a:xfrm>
          <a:custGeom>
            <a:avLst/>
            <a:gdLst>
              <a:gd name="T0" fmla="*/ 0 w 805"/>
              <a:gd name="T1" fmla="*/ 0 h 1"/>
              <a:gd name="T2" fmla="*/ 2147483647 w 805"/>
              <a:gd name="T3" fmla="*/ 2147483647 h 1"/>
              <a:gd name="T4" fmla="*/ 0 60000 65536"/>
              <a:gd name="T5" fmla="*/ 0 60000 65536"/>
              <a:gd name="T6" fmla="*/ 0 w 805"/>
              <a:gd name="T7" fmla="*/ 0 h 1"/>
              <a:gd name="T8" fmla="*/ 805 w 805"/>
              <a:gd name="T9" fmla="*/ 1 h 1"/>
            </a:gdLst>
            <a:ahLst/>
            <a:cxnLst>
              <a:cxn ang="T4">
                <a:pos x="T0" y="T1"/>
              </a:cxn>
              <a:cxn ang="T5">
                <a:pos x="T2" y="T3"/>
              </a:cxn>
            </a:cxnLst>
            <a:rect l="T6" t="T7" r="T8" b="T9"/>
            <a:pathLst>
              <a:path w="805" h="1">
                <a:moveTo>
                  <a:pt x="0" y="0"/>
                </a:moveTo>
                <a:lnTo>
                  <a:pt x="805" y="1"/>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54629" name="Freeform 125"/>
          <p:cNvSpPr>
            <a:spLocks/>
          </p:cNvSpPr>
          <p:nvPr/>
        </p:nvSpPr>
        <p:spPr bwMode="auto">
          <a:xfrm>
            <a:off x="4012722" y="1289148"/>
            <a:ext cx="1065213" cy="385762"/>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 name="T18" fmla="*/ 0 w 690"/>
              <a:gd name="T19" fmla="*/ 0 h 274"/>
              <a:gd name="T20" fmla="*/ 690 w 690"/>
              <a:gd name="T21" fmla="*/ 274 h 274"/>
            </a:gdLst>
            <a:ahLst/>
            <a:cxnLst>
              <a:cxn ang="T12">
                <a:pos x="T0" y="T1"/>
              </a:cxn>
              <a:cxn ang="T13">
                <a:pos x="T2" y="T3"/>
              </a:cxn>
              <a:cxn ang="T14">
                <a:pos x="T4" y="T5"/>
              </a:cxn>
              <a:cxn ang="T15">
                <a:pos x="T6" y="T7"/>
              </a:cxn>
              <a:cxn ang="T16">
                <a:pos x="T8" y="T9"/>
              </a:cxn>
              <a:cxn ang="T17">
                <a:pos x="T10" y="T11"/>
              </a:cxn>
            </a:cxnLst>
            <a:rect l="T18" t="T19" r="T20" b="T21"/>
            <a:pathLst>
              <a:path w="690" h="274">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54630" name="Freeform 126"/>
          <p:cNvSpPr>
            <a:spLocks/>
          </p:cNvSpPr>
          <p:nvPr/>
        </p:nvSpPr>
        <p:spPr bwMode="auto">
          <a:xfrm>
            <a:off x="5805009" y="1509810"/>
            <a:ext cx="1243012" cy="1588"/>
          </a:xfrm>
          <a:custGeom>
            <a:avLst/>
            <a:gdLst>
              <a:gd name="T0" fmla="*/ 0 w 805"/>
              <a:gd name="T1" fmla="*/ 0 h 1"/>
              <a:gd name="T2" fmla="*/ 2147483647 w 805"/>
              <a:gd name="T3" fmla="*/ 2147483647 h 1"/>
              <a:gd name="T4" fmla="*/ 0 60000 65536"/>
              <a:gd name="T5" fmla="*/ 0 60000 65536"/>
              <a:gd name="T6" fmla="*/ 0 w 805"/>
              <a:gd name="T7" fmla="*/ 0 h 1"/>
              <a:gd name="T8" fmla="*/ 805 w 805"/>
              <a:gd name="T9" fmla="*/ 1 h 1"/>
            </a:gdLst>
            <a:ahLst/>
            <a:cxnLst>
              <a:cxn ang="T4">
                <a:pos x="T0" y="T1"/>
              </a:cxn>
              <a:cxn ang="T5">
                <a:pos x="T2" y="T3"/>
              </a:cxn>
            </a:cxnLst>
            <a:rect l="T6" t="T7" r="T8" b="T9"/>
            <a:pathLst>
              <a:path w="805" h="1">
                <a:moveTo>
                  <a:pt x="0" y="0"/>
                </a:moveTo>
                <a:lnTo>
                  <a:pt x="805" y="1"/>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54631" name="Freeform 127"/>
          <p:cNvSpPr>
            <a:spLocks/>
          </p:cNvSpPr>
          <p:nvPr/>
        </p:nvSpPr>
        <p:spPr bwMode="auto">
          <a:xfrm>
            <a:off x="2114072" y="1522510"/>
            <a:ext cx="1243013" cy="0"/>
          </a:xfrm>
          <a:custGeom>
            <a:avLst/>
            <a:gdLst>
              <a:gd name="T0" fmla="*/ 0 w 805"/>
              <a:gd name="T1" fmla="*/ 0 h 1"/>
              <a:gd name="T2" fmla="*/ 2147483647 w 805"/>
              <a:gd name="T3" fmla="*/ 0 h 1"/>
              <a:gd name="T4" fmla="*/ 0 60000 65536"/>
              <a:gd name="T5" fmla="*/ 0 60000 65536"/>
              <a:gd name="T6" fmla="*/ 0 w 805"/>
              <a:gd name="T7" fmla="*/ 0 h 1"/>
              <a:gd name="T8" fmla="*/ 805 w 805"/>
              <a:gd name="T9" fmla="*/ 0 h 1"/>
            </a:gdLst>
            <a:ahLst/>
            <a:cxnLst>
              <a:cxn ang="T4">
                <a:pos x="T0" y="T1"/>
              </a:cxn>
              <a:cxn ang="T5">
                <a:pos x="T2" y="T3"/>
              </a:cxn>
            </a:cxnLst>
            <a:rect l="T6" t="T7" r="T8" b="T9"/>
            <a:pathLst>
              <a:path w="805" h="1">
                <a:moveTo>
                  <a:pt x="0" y="0"/>
                </a:moveTo>
                <a:lnTo>
                  <a:pt x="805" y="1"/>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54632" name="Line 128"/>
          <p:cNvSpPr>
            <a:spLocks noChangeShapeType="1"/>
          </p:cNvSpPr>
          <p:nvPr/>
        </p:nvSpPr>
        <p:spPr bwMode="auto">
          <a:xfrm flipV="1">
            <a:off x="9573735" y="1000223"/>
            <a:ext cx="604837" cy="354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54633" name="Line 129"/>
          <p:cNvSpPr>
            <a:spLocks noChangeShapeType="1"/>
          </p:cNvSpPr>
          <p:nvPr/>
        </p:nvSpPr>
        <p:spPr bwMode="auto">
          <a:xfrm>
            <a:off x="9527696" y="1643161"/>
            <a:ext cx="604838" cy="354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54634" name="Line 130"/>
          <p:cNvSpPr>
            <a:spLocks noChangeShapeType="1"/>
          </p:cNvSpPr>
          <p:nvPr/>
        </p:nvSpPr>
        <p:spPr bwMode="auto">
          <a:xfrm>
            <a:off x="3850797" y="1635224"/>
            <a:ext cx="1255713" cy="5476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54635" name="Freeform 131"/>
          <p:cNvSpPr>
            <a:spLocks/>
          </p:cNvSpPr>
          <p:nvPr/>
        </p:nvSpPr>
        <p:spPr bwMode="auto">
          <a:xfrm rot="1183889">
            <a:off x="4004784" y="1800323"/>
            <a:ext cx="1065212" cy="284162"/>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 name="T18" fmla="*/ 0 w 690"/>
              <a:gd name="T19" fmla="*/ 0 h 274"/>
              <a:gd name="T20" fmla="*/ 690 w 690"/>
              <a:gd name="T21" fmla="*/ 274 h 274"/>
            </a:gdLst>
            <a:ahLst/>
            <a:cxnLst>
              <a:cxn ang="T12">
                <a:pos x="T0" y="T1"/>
              </a:cxn>
              <a:cxn ang="T13">
                <a:pos x="T2" y="T3"/>
              </a:cxn>
              <a:cxn ang="T14">
                <a:pos x="T4" y="T5"/>
              </a:cxn>
              <a:cxn ang="T15">
                <a:pos x="T6" y="T7"/>
              </a:cxn>
              <a:cxn ang="T16">
                <a:pos x="T8" y="T9"/>
              </a:cxn>
              <a:cxn ang="T17">
                <a:pos x="T10" y="T11"/>
              </a:cxn>
            </a:cxnLst>
            <a:rect l="T18" t="T19" r="T20" b="T21"/>
            <a:pathLst>
              <a:path w="690" h="274">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54636" name="Freeform 132"/>
          <p:cNvSpPr>
            <a:spLocks/>
          </p:cNvSpPr>
          <p:nvPr/>
        </p:nvSpPr>
        <p:spPr bwMode="auto">
          <a:xfrm>
            <a:off x="2115659" y="1301849"/>
            <a:ext cx="1065212" cy="384175"/>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 name="T18" fmla="*/ 0 w 690"/>
              <a:gd name="T19" fmla="*/ 0 h 274"/>
              <a:gd name="T20" fmla="*/ 690 w 690"/>
              <a:gd name="T21" fmla="*/ 274 h 274"/>
            </a:gdLst>
            <a:ahLst/>
            <a:cxnLst>
              <a:cxn ang="T12">
                <a:pos x="T0" y="T1"/>
              </a:cxn>
              <a:cxn ang="T13">
                <a:pos x="T2" y="T3"/>
              </a:cxn>
              <a:cxn ang="T14">
                <a:pos x="T4" y="T5"/>
              </a:cxn>
              <a:cxn ang="T15">
                <a:pos x="T6" y="T7"/>
              </a:cxn>
              <a:cxn ang="T16">
                <a:pos x="T8" y="T9"/>
              </a:cxn>
              <a:cxn ang="T17">
                <a:pos x="T10" y="T11"/>
              </a:cxn>
            </a:cxnLst>
            <a:rect l="T18" t="T19" r="T20" b="T21"/>
            <a:pathLst>
              <a:path w="690" h="274">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54637" name="Freeform 133"/>
          <p:cNvSpPr>
            <a:spLocks/>
          </p:cNvSpPr>
          <p:nvPr/>
        </p:nvSpPr>
        <p:spPr bwMode="auto">
          <a:xfrm>
            <a:off x="5806597" y="1300261"/>
            <a:ext cx="1065213" cy="385763"/>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 name="T18" fmla="*/ 0 w 690"/>
              <a:gd name="T19" fmla="*/ 0 h 274"/>
              <a:gd name="T20" fmla="*/ 690 w 690"/>
              <a:gd name="T21" fmla="*/ 274 h 274"/>
            </a:gdLst>
            <a:ahLst/>
            <a:cxnLst>
              <a:cxn ang="T12">
                <a:pos x="T0" y="T1"/>
              </a:cxn>
              <a:cxn ang="T13">
                <a:pos x="T2" y="T3"/>
              </a:cxn>
              <a:cxn ang="T14">
                <a:pos x="T4" y="T5"/>
              </a:cxn>
              <a:cxn ang="T15">
                <a:pos x="T6" y="T7"/>
              </a:cxn>
              <a:cxn ang="T16">
                <a:pos x="T8" y="T9"/>
              </a:cxn>
              <a:cxn ang="T17">
                <a:pos x="T10" y="T11"/>
              </a:cxn>
            </a:cxnLst>
            <a:rect l="T18" t="T19" r="T20" b="T21"/>
            <a:pathLst>
              <a:path w="690" h="274">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54638" name="Freeform 134"/>
          <p:cNvSpPr>
            <a:spLocks/>
          </p:cNvSpPr>
          <p:nvPr/>
        </p:nvSpPr>
        <p:spPr bwMode="auto">
          <a:xfrm>
            <a:off x="7579834" y="1290736"/>
            <a:ext cx="850900" cy="385763"/>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 name="T18" fmla="*/ 0 w 690"/>
              <a:gd name="T19" fmla="*/ 0 h 274"/>
              <a:gd name="T20" fmla="*/ 690 w 690"/>
              <a:gd name="T21" fmla="*/ 274 h 274"/>
            </a:gdLst>
            <a:ahLst/>
            <a:cxnLst>
              <a:cxn ang="T12">
                <a:pos x="T0" y="T1"/>
              </a:cxn>
              <a:cxn ang="T13">
                <a:pos x="T2" y="T3"/>
              </a:cxn>
              <a:cxn ang="T14">
                <a:pos x="T4" y="T5"/>
              </a:cxn>
              <a:cxn ang="T15">
                <a:pos x="T6" y="T7"/>
              </a:cxn>
              <a:cxn ang="T16">
                <a:pos x="T8" y="T9"/>
              </a:cxn>
              <a:cxn ang="T17">
                <a:pos x="T10" y="T11"/>
              </a:cxn>
            </a:cxnLst>
            <a:rect l="T18" t="T19" r="T20" b="T21"/>
            <a:pathLst>
              <a:path w="690" h="274">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54639" name="Freeform 135"/>
          <p:cNvSpPr>
            <a:spLocks/>
          </p:cNvSpPr>
          <p:nvPr/>
        </p:nvSpPr>
        <p:spPr bwMode="auto">
          <a:xfrm rot="-2589433">
            <a:off x="9541984" y="857348"/>
            <a:ext cx="868362" cy="385762"/>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 name="T18" fmla="*/ 0 w 690"/>
              <a:gd name="T19" fmla="*/ 0 h 274"/>
              <a:gd name="T20" fmla="*/ 690 w 690"/>
              <a:gd name="T21" fmla="*/ 274 h 274"/>
            </a:gdLst>
            <a:ahLst/>
            <a:cxnLst>
              <a:cxn ang="T12">
                <a:pos x="T0" y="T1"/>
              </a:cxn>
              <a:cxn ang="T13">
                <a:pos x="T2" y="T3"/>
              </a:cxn>
              <a:cxn ang="T14">
                <a:pos x="T4" y="T5"/>
              </a:cxn>
              <a:cxn ang="T15">
                <a:pos x="T6" y="T7"/>
              </a:cxn>
              <a:cxn ang="T16">
                <a:pos x="T8" y="T9"/>
              </a:cxn>
              <a:cxn ang="T17">
                <a:pos x="T10" y="T11"/>
              </a:cxn>
            </a:cxnLst>
            <a:rect l="T18" t="T19" r="T20" b="T21"/>
            <a:pathLst>
              <a:path w="690" h="274">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54640" name="Text Box 136"/>
          <p:cNvSpPr txBox="1">
            <a:spLocks noChangeArrowheads="1"/>
          </p:cNvSpPr>
          <p:nvPr/>
        </p:nvSpPr>
        <p:spPr bwMode="auto">
          <a:xfrm>
            <a:off x="2401409" y="1258985"/>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solidFill>
                  <a:srgbClr val="CC0000"/>
                </a:solidFill>
                <a:latin typeface="Avenir Book" panose="020B0503020203020204" pitchFamily="34" charset="-78"/>
                <a:cs typeface="Avenir Book" panose="020B0503020203020204" pitchFamily="34" charset="-78"/>
              </a:rPr>
              <a:t>w</a:t>
            </a:r>
            <a:endParaRPr lang="en-US" altLang="en-US" sz="1800">
              <a:solidFill>
                <a:srgbClr val="CC0000"/>
              </a:solidFill>
              <a:latin typeface="Avenir Book" panose="020B0503020203020204" pitchFamily="34" charset="-78"/>
              <a:cs typeface="Avenir Book" panose="020B0503020203020204" pitchFamily="34" charset="-78"/>
            </a:endParaRPr>
          </a:p>
        </p:txBody>
      </p:sp>
      <p:sp>
        <p:nvSpPr>
          <p:cNvPr id="154641" name="Text Box 137"/>
          <p:cNvSpPr txBox="1">
            <a:spLocks noChangeArrowheads="1"/>
          </p:cNvSpPr>
          <p:nvPr/>
        </p:nvSpPr>
        <p:spPr bwMode="auto">
          <a:xfrm>
            <a:off x="4355621" y="130184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solidFill>
                  <a:srgbClr val="CC0000"/>
                </a:solidFill>
                <a:latin typeface="Avenir Book" panose="020B0503020203020204" pitchFamily="34" charset="-78"/>
                <a:cs typeface="Avenir Book" panose="020B0503020203020204" pitchFamily="34" charset="-78"/>
              </a:rPr>
              <a:t>x</a:t>
            </a:r>
            <a:endParaRPr lang="en-US" altLang="en-US" sz="1800">
              <a:solidFill>
                <a:srgbClr val="CC0000"/>
              </a:solidFill>
              <a:latin typeface="Avenir Book" panose="020B0503020203020204" pitchFamily="34" charset="-78"/>
              <a:cs typeface="Avenir Book" panose="020B0503020203020204" pitchFamily="34" charset="-78"/>
            </a:endParaRPr>
          </a:p>
        </p:txBody>
      </p:sp>
      <p:sp>
        <p:nvSpPr>
          <p:cNvPr id="154642" name="Text Box 138"/>
          <p:cNvSpPr txBox="1">
            <a:spLocks noChangeArrowheads="1"/>
          </p:cNvSpPr>
          <p:nvPr/>
        </p:nvSpPr>
        <p:spPr bwMode="auto">
          <a:xfrm>
            <a:off x="7862409" y="122247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solidFill>
                  <a:srgbClr val="CC0000"/>
                </a:solidFill>
                <a:latin typeface="Avenir Book" panose="020B0503020203020204" pitchFamily="34" charset="-78"/>
                <a:cs typeface="Avenir Book" panose="020B0503020203020204" pitchFamily="34" charset="-78"/>
              </a:rPr>
              <a:t>y</a:t>
            </a:r>
            <a:endParaRPr lang="en-US" altLang="en-US" sz="1800">
              <a:solidFill>
                <a:srgbClr val="CC0000"/>
              </a:solidFill>
              <a:latin typeface="Avenir Book" panose="020B0503020203020204" pitchFamily="34" charset="-78"/>
              <a:cs typeface="Avenir Book" panose="020B0503020203020204" pitchFamily="34" charset="-78"/>
            </a:endParaRPr>
          </a:p>
        </p:txBody>
      </p:sp>
      <p:sp>
        <p:nvSpPr>
          <p:cNvPr id="154643" name="Text Box 139"/>
          <p:cNvSpPr txBox="1">
            <a:spLocks noChangeArrowheads="1"/>
          </p:cNvSpPr>
          <p:nvPr/>
        </p:nvSpPr>
        <p:spPr bwMode="auto">
          <a:xfrm>
            <a:off x="9776934" y="844648"/>
            <a:ext cx="3161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solidFill>
                  <a:srgbClr val="CC0000"/>
                </a:solidFill>
                <a:latin typeface="Avenir Book" panose="020B0503020203020204" pitchFamily="34" charset="-78"/>
                <a:cs typeface="Avenir Book" panose="020B0503020203020204" pitchFamily="34" charset="-78"/>
              </a:rPr>
              <a:t>z</a:t>
            </a:r>
            <a:endParaRPr lang="en-US" altLang="en-US" sz="1800">
              <a:solidFill>
                <a:srgbClr val="CC0000"/>
              </a:solidFill>
              <a:latin typeface="Avenir Book" panose="020B0503020203020204" pitchFamily="34" charset="-78"/>
              <a:cs typeface="Avenir Book" panose="020B0503020203020204" pitchFamily="34" charset="-78"/>
            </a:endParaRPr>
          </a:p>
        </p:txBody>
      </p:sp>
      <p:sp>
        <p:nvSpPr>
          <p:cNvPr id="154644" name="Text Box 140"/>
          <p:cNvSpPr txBox="1">
            <a:spLocks noChangeArrowheads="1"/>
          </p:cNvSpPr>
          <p:nvPr/>
        </p:nvSpPr>
        <p:spPr bwMode="auto">
          <a:xfrm>
            <a:off x="3430109" y="1581248"/>
            <a:ext cx="3962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latin typeface="Avenir Book" panose="020B0503020203020204" pitchFamily="34" charset="-78"/>
                <a:cs typeface="Avenir Book" panose="020B0503020203020204" pitchFamily="34" charset="-78"/>
              </a:rPr>
              <a:t>A</a:t>
            </a:r>
          </a:p>
        </p:txBody>
      </p:sp>
      <p:sp>
        <p:nvSpPr>
          <p:cNvPr id="154645" name="Text Box 141"/>
          <p:cNvSpPr txBox="1">
            <a:spLocks noChangeArrowheads="1"/>
          </p:cNvSpPr>
          <p:nvPr/>
        </p:nvSpPr>
        <p:spPr bwMode="auto">
          <a:xfrm>
            <a:off x="5257322" y="2289273"/>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latin typeface="Avenir Book" panose="020B0503020203020204" pitchFamily="34" charset="-78"/>
                <a:cs typeface="Avenir Book" panose="020B0503020203020204" pitchFamily="34" charset="-78"/>
              </a:rPr>
              <a:t>C</a:t>
            </a:r>
          </a:p>
        </p:txBody>
      </p:sp>
      <p:sp>
        <p:nvSpPr>
          <p:cNvPr id="154646" name="Text Box 142"/>
          <p:cNvSpPr txBox="1">
            <a:spLocks noChangeArrowheads="1"/>
          </p:cNvSpPr>
          <p:nvPr/>
        </p:nvSpPr>
        <p:spPr bwMode="auto">
          <a:xfrm>
            <a:off x="5257322" y="1546323"/>
            <a:ext cx="4122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latin typeface="Avenir Book" panose="020B0503020203020204" pitchFamily="34" charset="-78"/>
                <a:cs typeface="Avenir Book" panose="020B0503020203020204" pitchFamily="34" charset="-78"/>
              </a:rPr>
              <a:t>D</a:t>
            </a:r>
          </a:p>
        </p:txBody>
      </p:sp>
      <p:sp>
        <p:nvSpPr>
          <p:cNvPr id="154647" name="Text Box 143"/>
          <p:cNvSpPr txBox="1">
            <a:spLocks noChangeArrowheads="1"/>
          </p:cNvSpPr>
          <p:nvPr/>
        </p:nvSpPr>
        <p:spPr bwMode="auto">
          <a:xfrm>
            <a:off x="7041671" y="154473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latin typeface="Avenir Book" panose="020B0503020203020204" pitchFamily="34" charset="-78"/>
                <a:cs typeface="Avenir Book" panose="020B0503020203020204" pitchFamily="34" charset="-78"/>
              </a:rPr>
              <a:t>B</a:t>
            </a:r>
          </a:p>
        </p:txBody>
      </p:sp>
      <p:sp>
        <p:nvSpPr>
          <p:cNvPr id="154648" name="Line 144"/>
          <p:cNvSpPr>
            <a:spLocks noChangeShapeType="1"/>
          </p:cNvSpPr>
          <p:nvPr/>
        </p:nvSpPr>
        <p:spPr bwMode="auto">
          <a:xfrm>
            <a:off x="8565671" y="1487586"/>
            <a:ext cx="344488" cy="31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grpSp>
        <p:nvGrpSpPr>
          <p:cNvPr id="154649" name="Group 145"/>
          <p:cNvGrpSpPr>
            <a:grpSpLocks/>
          </p:cNvGrpSpPr>
          <p:nvPr/>
        </p:nvGrpSpPr>
        <p:grpSpPr bwMode="auto">
          <a:xfrm>
            <a:off x="7405209" y="1031974"/>
            <a:ext cx="615950" cy="363537"/>
            <a:chOff x="3731" y="1153"/>
            <a:chExt cx="388" cy="229"/>
          </a:xfrm>
        </p:grpSpPr>
        <p:sp>
          <p:nvSpPr>
            <p:cNvPr id="154718" name="Line 146"/>
            <p:cNvSpPr>
              <a:spLocks noChangeShapeType="1"/>
            </p:cNvSpPr>
            <p:nvPr/>
          </p:nvSpPr>
          <p:spPr bwMode="auto">
            <a:xfrm flipV="1">
              <a:off x="3731" y="1259"/>
              <a:ext cx="205" cy="1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54719" name="Line 147"/>
            <p:cNvSpPr>
              <a:spLocks noChangeShapeType="1"/>
            </p:cNvSpPr>
            <p:nvPr/>
          </p:nvSpPr>
          <p:spPr bwMode="auto">
            <a:xfrm flipV="1">
              <a:off x="3944" y="1153"/>
              <a:ext cx="175" cy="9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grpSp>
      <p:grpSp>
        <p:nvGrpSpPr>
          <p:cNvPr id="154650" name="Group 148"/>
          <p:cNvGrpSpPr>
            <a:grpSpLocks/>
          </p:cNvGrpSpPr>
          <p:nvPr/>
        </p:nvGrpSpPr>
        <p:grpSpPr bwMode="auto">
          <a:xfrm>
            <a:off x="5627209" y="1006574"/>
            <a:ext cx="615950" cy="363537"/>
            <a:chOff x="3731" y="1153"/>
            <a:chExt cx="388" cy="229"/>
          </a:xfrm>
        </p:grpSpPr>
        <p:sp>
          <p:nvSpPr>
            <p:cNvPr id="154716" name="Line 149"/>
            <p:cNvSpPr>
              <a:spLocks noChangeShapeType="1"/>
            </p:cNvSpPr>
            <p:nvPr/>
          </p:nvSpPr>
          <p:spPr bwMode="auto">
            <a:xfrm flipV="1">
              <a:off x="3731" y="1259"/>
              <a:ext cx="205" cy="1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54717" name="Line 150"/>
            <p:cNvSpPr>
              <a:spLocks noChangeShapeType="1"/>
            </p:cNvSpPr>
            <p:nvPr/>
          </p:nvSpPr>
          <p:spPr bwMode="auto">
            <a:xfrm flipV="1">
              <a:off x="3944" y="1153"/>
              <a:ext cx="175" cy="9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grpSp>
      <p:grpSp>
        <p:nvGrpSpPr>
          <p:cNvPr id="154651" name="Group 151"/>
          <p:cNvGrpSpPr>
            <a:grpSpLocks/>
          </p:cNvGrpSpPr>
          <p:nvPr/>
        </p:nvGrpSpPr>
        <p:grpSpPr bwMode="auto">
          <a:xfrm>
            <a:off x="3849209" y="981174"/>
            <a:ext cx="615950" cy="363537"/>
            <a:chOff x="3731" y="1153"/>
            <a:chExt cx="388" cy="229"/>
          </a:xfrm>
        </p:grpSpPr>
        <p:sp>
          <p:nvSpPr>
            <p:cNvPr id="154714" name="Line 152"/>
            <p:cNvSpPr>
              <a:spLocks noChangeShapeType="1"/>
            </p:cNvSpPr>
            <p:nvPr/>
          </p:nvSpPr>
          <p:spPr bwMode="auto">
            <a:xfrm flipV="1">
              <a:off x="3731" y="1259"/>
              <a:ext cx="205" cy="1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54715" name="Line 153"/>
            <p:cNvSpPr>
              <a:spLocks noChangeShapeType="1"/>
            </p:cNvSpPr>
            <p:nvPr/>
          </p:nvSpPr>
          <p:spPr bwMode="auto">
            <a:xfrm flipV="1">
              <a:off x="3944" y="1153"/>
              <a:ext cx="175" cy="9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grpSp>
      <p:sp>
        <p:nvSpPr>
          <p:cNvPr id="154652" name="Line 154"/>
          <p:cNvSpPr>
            <a:spLocks noChangeShapeType="1"/>
          </p:cNvSpPr>
          <p:nvPr/>
        </p:nvSpPr>
        <p:spPr bwMode="auto">
          <a:xfrm>
            <a:off x="5760560" y="2198785"/>
            <a:ext cx="9794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154653" name="Freeform 155"/>
          <p:cNvSpPr>
            <a:spLocks/>
          </p:cNvSpPr>
          <p:nvPr/>
        </p:nvSpPr>
        <p:spPr bwMode="auto">
          <a:xfrm>
            <a:off x="5781196" y="1990823"/>
            <a:ext cx="850900" cy="385762"/>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 name="T18" fmla="*/ 0 w 690"/>
              <a:gd name="T19" fmla="*/ 0 h 274"/>
              <a:gd name="T20" fmla="*/ 690 w 690"/>
              <a:gd name="T21" fmla="*/ 274 h 274"/>
            </a:gdLst>
            <a:ahLst/>
            <a:cxnLst>
              <a:cxn ang="T12">
                <a:pos x="T0" y="T1"/>
              </a:cxn>
              <a:cxn ang="T13">
                <a:pos x="T2" y="T3"/>
              </a:cxn>
              <a:cxn ang="T14">
                <a:pos x="T4" y="T5"/>
              </a:cxn>
              <a:cxn ang="T15">
                <a:pos x="T6" y="T7"/>
              </a:cxn>
              <a:cxn ang="T16">
                <a:pos x="T8" y="T9"/>
              </a:cxn>
              <a:cxn ang="T17">
                <a:pos x="T10" y="T11"/>
              </a:cxn>
            </a:cxnLst>
            <a:rect l="T18" t="T19" r="T20" b="T21"/>
            <a:pathLst>
              <a:path w="690" h="274">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54654" name="Line 156"/>
          <p:cNvSpPr>
            <a:spLocks noChangeShapeType="1"/>
          </p:cNvSpPr>
          <p:nvPr/>
        </p:nvSpPr>
        <p:spPr bwMode="auto">
          <a:xfrm>
            <a:off x="6767035" y="2187674"/>
            <a:ext cx="344487" cy="31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grpSp>
        <p:nvGrpSpPr>
          <p:cNvPr id="154655" name="Group 157"/>
          <p:cNvGrpSpPr>
            <a:grpSpLocks/>
          </p:cNvGrpSpPr>
          <p:nvPr/>
        </p:nvGrpSpPr>
        <p:grpSpPr bwMode="auto">
          <a:xfrm>
            <a:off x="5106509" y="1311373"/>
            <a:ext cx="677862" cy="315912"/>
            <a:chOff x="4396" y="1245"/>
            <a:chExt cx="672" cy="248"/>
          </a:xfrm>
        </p:grpSpPr>
        <p:sp>
          <p:nvSpPr>
            <p:cNvPr id="15470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5470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Avenir Book" panose="020B0503020203020204" pitchFamily="34" charset="-78"/>
                <a:cs typeface="Avenir Book" panose="020B0503020203020204" pitchFamily="34" charset="-78"/>
              </a:endParaRPr>
            </a:p>
          </p:txBody>
        </p:sp>
        <p:sp>
          <p:nvSpPr>
            <p:cNvPr id="15470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nvGrpSpPr>
            <p:cNvPr id="154709" name="Group 161"/>
            <p:cNvGrpSpPr>
              <a:grpSpLocks/>
            </p:cNvGrpSpPr>
            <p:nvPr/>
          </p:nvGrpSpPr>
          <p:grpSpPr bwMode="auto">
            <a:xfrm>
              <a:off x="4530" y="1287"/>
              <a:ext cx="377" cy="75"/>
              <a:chOff x="2468" y="1332"/>
              <a:chExt cx="310" cy="60"/>
            </a:xfrm>
          </p:grpSpPr>
          <p:sp>
            <p:nvSpPr>
              <p:cNvPr id="154712" name="Freeform 16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154713" name="Freeform 16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latin typeface="Avenir Book" panose="020B0503020203020204" pitchFamily="34" charset="-78"/>
                  <a:cs typeface="Avenir Book" panose="020B0503020203020204" pitchFamily="34" charset="-78"/>
                </a:endParaRPr>
              </a:p>
            </p:txBody>
          </p:sp>
        </p:grpSp>
        <p:sp>
          <p:nvSpPr>
            <p:cNvPr id="154710" name="Line 164"/>
            <p:cNvSpPr>
              <a:spLocks noChangeShapeType="1"/>
            </p:cNvSpPr>
            <p:nvPr/>
          </p:nvSpPr>
          <p:spPr bwMode="auto">
            <a:xfrm>
              <a:off x="4399" y="1321"/>
              <a:ext cx="0" cy="10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154711" name="Line 165"/>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grpSp>
      <p:grpSp>
        <p:nvGrpSpPr>
          <p:cNvPr id="154656" name="Group 166"/>
          <p:cNvGrpSpPr>
            <a:grpSpLocks/>
          </p:cNvGrpSpPr>
          <p:nvPr/>
        </p:nvGrpSpPr>
        <p:grpSpPr bwMode="auto">
          <a:xfrm>
            <a:off x="6886097" y="1328836"/>
            <a:ext cx="677863" cy="315913"/>
            <a:chOff x="4396" y="1245"/>
            <a:chExt cx="672" cy="248"/>
          </a:xfrm>
        </p:grpSpPr>
        <p:sp>
          <p:nvSpPr>
            <p:cNvPr id="15469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5469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Avenir Book" panose="020B0503020203020204" pitchFamily="34" charset="-78"/>
                <a:cs typeface="Avenir Book" panose="020B0503020203020204" pitchFamily="34" charset="-78"/>
              </a:endParaRPr>
            </a:p>
          </p:txBody>
        </p:sp>
        <p:sp>
          <p:nvSpPr>
            <p:cNvPr id="15470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nvGrpSpPr>
            <p:cNvPr id="154701" name="Group 170"/>
            <p:cNvGrpSpPr>
              <a:grpSpLocks/>
            </p:cNvGrpSpPr>
            <p:nvPr/>
          </p:nvGrpSpPr>
          <p:grpSpPr bwMode="auto">
            <a:xfrm>
              <a:off x="4530" y="1287"/>
              <a:ext cx="377" cy="75"/>
              <a:chOff x="2468" y="1332"/>
              <a:chExt cx="310" cy="60"/>
            </a:xfrm>
          </p:grpSpPr>
          <p:sp>
            <p:nvSpPr>
              <p:cNvPr id="154704" name="Freeform 17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154705" name="Freeform 17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latin typeface="Avenir Book" panose="020B0503020203020204" pitchFamily="34" charset="-78"/>
                  <a:cs typeface="Avenir Book" panose="020B0503020203020204" pitchFamily="34" charset="-78"/>
                </a:endParaRPr>
              </a:p>
            </p:txBody>
          </p:sp>
        </p:grpSp>
        <p:sp>
          <p:nvSpPr>
            <p:cNvPr id="154702" name="Line 173"/>
            <p:cNvSpPr>
              <a:spLocks noChangeShapeType="1"/>
            </p:cNvSpPr>
            <p:nvPr/>
          </p:nvSpPr>
          <p:spPr bwMode="auto">
            <a:xfrm>
              <a:off x="4399" y="1321"/>
              <a:ext cx="0" cy="10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154703" name="Line 174"/>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grpSp>
      <p:grpSp>
        <p:nvGrpSpPr>
          <p:cNvPr id="154657" name="Group 175"/>
          <p:cNvGrpSpPr>
            <a:grpSpLocks/>
          </p:cNvGrpSpPr>
          <p:nvPr/>
        </p:nvGrpSpPr>
        <p:grpSpPr bwMode="auto">
          <a:xfrm>
            <a:off x="8922859" y="1324073"/>
            <a:ext cx="677862" cy="315912"/>
            <a:chOff x="4396" y="1245"/>
            <a:chExt cx="672" cy="248"/>
          </a:xfrm>
        </p:grpSpPr>
        <p:sp>
          <p:nvSpPr>
            <p:cNvPr id="15469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5469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Avenir Book" panose="020B0503020203020204" pitchFamily="34" charset="-78"/>
                <a:cs typeface="Avenir Book" panose="020B0503020203020204" pitchFamily="34" charset="-78"/>
              </a:endParaRPr>
            </a:p>
          </p:txBody>
        </p:sp>
        <p:sp>
          <p:nvSpPr>
            <p:cNvPr id="15469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nvGrpSpPr>
            <p:cNvPr id="154693" name="Group 179"/>
            <p:cNvGrpSpPr>
              <a:grpSpLocks/>
            </p:cNvGrpSpPr>
            <p:nvPr/>
          </p:nvGrpSpPr>
          <p:grpSpPr bwMode="auto">
            <a:xfrm>
              <a:off x="4530" y="1287"/>
              <a:ext cx="377" cy="75"/>
              <a:chOff x="2468" y="1332"/>
              <a:chExt cx="310" cy="60"/>
            </a:xfrm>
          </p:grpSpPr>
          <p:sp>
            <p:nvSpPr>
              <p:cNvPr id="154696" name="Freeform 18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154697" name="Freeform 18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latin typeface="Avenir Book" panose="020B0503020203020204" pitchFamily="34" charset="-78"/>
                  <a:cs typeface="Avenir Book" panose="020B0503020203020204" pitchFamily="34" charset="-78"/>
                </a:endParaRPr>
              </a:p>
            </p:txBody>
          </p:sp>
        </p:grpSp>
        <p:sp>
          <p:nvSpPr>
            <p:cNvPr id="154694" name="Line 182"/>
            <p:cNvSpPr>
              <a:spLocks noChangeShapeType="1"/>
            </p:cNvSpPr>
            <p:nvPr/>
          </p:nvSpPr>
          <p:spPr bwMode="auto">
            <a:xfrm>
              <a:off x="4399" y="1321"/>
              <a:ext cx="0" cy="10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154695" name="Line 183"/>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grpSp>
      <p:grpSp>
        <p:nvGrpSpPr>
          <p:cNvPr id="154658" name="Group 184"/>
          <p:cNvGrpSpPr>
            <a:grpSpLocks/>
          </p:cNvGrpSpPr>
          <p:nvPr/>
        </p:nvGrpSpPr>
        <p:grpSpPr bwMode="auto">
          <a:xfrm>
            <a:off x="5092222" y="2020986"/>
            <a:ext cx="677863" cy="315913"/>
            <a:chOff x="4396" y="1245"/>
            <a:chExt cx="672" cy="248"/>
          </a:xfrm>
        </p:grpSpPr>
        <p:sp>
          <p:nvSpPr>
            <p:cNvPr id="15468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5468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Avenir Book" panose="020B0503020203020204" pitchFamily="34" charset="-78"/>
                <a:cs typeface="Avenir Book" panose="020B0503020203020204" pitchFamily="34" charset="-78"/>
              </a:endParaRPr>
            </a:p>
          </p:txBody>
        </p:sp>
        <p:sp>
          <p:nvSpPr>
            <p:cNvPr id="15468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nvGrpSpPr>
            <p:cNvPr id="154685" name="Group 188"/>
            <p:cNvGrpSpPr>
              <a:grpSpLocks/>
            </p:cNvGrpSpPr>
            <p:nvPr/>
          </p:nvGrpSpPr>
          <p:grpSpPr bwMode="auto">
            <a:xfrm>
              <a:off x="4530" y="1287"/>
              <a:ext cx="377" cy="75"/>
              <a:chOff x="2468" y="1332"/>
              <a:chExt cx="310" cy="60"/>
            </a:xfrm>
          </p:grpSpPr>
          <p:sp>
            <p:nvSpPr>
              <p:cNvPr id="154688" name="Freeform 18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154689" name="Freeform 19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latin typeface="Avenir Book" panose="020B0503020203020204" pitchFamily="34" charset="-78"/>
                  <a:cs typeface="Avenir Book" panose="020B0503020203020204" pitchFamily="34" charset="-78"/>
                </a:endParaRPr>
              </a:p>
            </p:txBody>
          </p:sp>
        </p:grpSp>
        <p:sp>
          <p:nvSpPr>
            <p:cNvPr id="154686" name="Line 191"/>
            <p:cNvSpPr>
              <a:spLocks noChangeShapeType="1"/>
            </p:cNvSpPr>
            <p:nvPr/>
          </p:nvSpPr>
          <p:spPr bwMode="auto">
            <a:xfrm>
              <a:off x="4399" y="1321"/>
              <a:ext cx="0" cy="10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154687" name="Line 192"/>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grpSp>
      <p:grpSp>
        <p:nvGrpSpPr>
          <p:cNvPr id="154659" name="Group 193"/>
          <p:cNvGrpSpPr>
            <a:grpSpLocks/>
          </p:cNvGrpSpPr>
          <p:nvPr/>
        </p:nvGrpSpPr>
        <p:grpSpPr bwMode="auto">
          <a:xfrm>
            <a:off x="3349147" y="1347886"/>
            <a:ext cx="677863" cy="315913"/>
            <a:chOff x="4396" y="1245"/>
            <a:chExt cx="672" cy="248"/>
          </a:xfrm>
        </p:grpSpPr>
        <p:sp>
          <p:nvSpPr>
            <p:cNvPr id="15467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5467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Avenir Book" panose="020B0503020203020204" pitchFamily="34" charset="-78"/>
                <a:cs typeface="Avenir Book" panose="020B0503020203020204" pitchFamily="34" charset="-78"/>
              </a:endParaRPr>
            </a:p>
          </p:txBody>
        </p:sp>
        <p:sp>
          <p:nvSpPr>
            <p:cNvPr id="15467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nvGrpSpPr>
            <p:cNvPr id="154677" name="Group 197"/>
            <p:cNvGrpSpPr>
              <a:grpSpLocks/>
            </p:cNvGrpSpPr>
            <p:nvPr/>
          </p:nvGrpSpPr>
          <p:grpSpPr bwMode="auto">
            <a:xfrm>
              <a:off x="4530" y="1287"/>
              <a:ext cx="377" cy="75"/>
              <a:chOff x="2468" y="1332"/>
              <a:chExt cx="310" cy="60"/>
            </a:xfrm>
          </p:grpSpPr>
          <p:sp>
            <p:nvSpPr>
              <p:cNvPr id="154680" name="Freeform 19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154681" name="Freeform 19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latin typeface="Avenir Book" panose="020B0503020203020204" pitchFamily="34" charset="-78"/>
                  <a:cs typeface="Avenir Book" panose="020B0503020203020204" pitchFamily="34" charset="-78"/>
                </a:endParaRPr>
              </a:p>
            </p:txBody>
          </p:sp>
        </p:grpSp>
        <p:sp>
          <p:nvSpPr>
            <p:cNvPr id="154678" name="Line 200"/>
            <p:cNvSpPr>
              <a:spLocks noChangeShapeType="1"/>
            </p:cNvSpPr>
            <p:nvPr/>
          </p:nvSpPr>
          <p:spPr bwMode="auto">
            <a:xfrm>
              <a:off x="4399" y="1321"/>
              <a:ext cx="0" cy="10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154679" name="Line 201"/>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grpSp>
      <p:sp>
        <p:nvSpPr>
          <p:cNvPr id="154660" name="Text Box 3"/>
          <p:cNvSpPr txBox="1">
            <a:spLocks noChangeArrowheads="1"/>
          </p:cNvSpPr>
          <p:nvPr/>
        </p:nvSpPr>
        <p:spPr bwMode="auto">
          <a:xfrm>
            <a:off x="2703034" y="3095724"/>
            <a:ext cx="6780212" cy="2098675"/>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b="1" dirty="0">
                <a:solidFill>
                  <a:srgbClr val="000099"/>
                </a:solidFill>
                <a:latin typeface="Avenir Book" panose="020B0503020203020204" pitchFamily="34" charset="-78"/>
                <a:cs typeface="Avenir Book" panose="020B0503020203020204" pitchFamily="34" charset="-78"/>
              </a:rPr>
              <a:t>D</a:t>
            </a:r>
            <a:r>
              <a:rPr lang="en-US" altLang="en-US" sz="2000" b="1" dirty="0" smtClean="0">
                <a:solidFill>
                  <a:srgbClr val="000099"/>
                </a:solidFill>
                <a:latin typeface="Avenir Book" panose="020B0503020203020204" pitchFamily="34" charset="-78"/>
                <a:cs typeface="Avenir Book" panose="020B0503020203020204" pitchFamily="34" charset="-78"/>
              </a:rPr>
              <a:t>estination </a:t>
            </a:r>
            <a:r>
              <a:rPr lang="en-US" altLang="en-US" sz="2000" b="1" dirty="0">
                <a:solidFill>
                  <a:srgbClr val="000099"/>
                </a:solidFill>
                <a:latin typeface="Avenir Book" panose="020B0503020203020204" pitchFamily="34" charset="-78"/>
                <a:cs typeface="Avenir Book" panose="020B0503020203020204" pitchFamily="34" charset="-78"/>
              </a:rPr>
              <a:t>subnet	  </a:t>
            </a:r>
            <a:r>
              <a:rPr lang="en-US" altLang="en-US" sz="2000" b="1" dirty="0" smtClean="0">
                <a:solidFill>
                  <a:srgbClr val="000099"/>
                </a:solidFill>
                <a:latin typeface="Avenir Book" panose="020B0503020203020204" pitchFamily="34" charset="-78"/>
                <a:cs typeface="Avenir Book" panose="020B0503020203020204" pitchFamily="34" charset="-78"/>
              </a:rPr>
              <a:t>Next-router      </a:t>
            </a:r>
            <a:r>
              <a:rPr lang="en-US" altLang="en-US" sz="2000" b="1" dirty="0">
                <a:solidFill>
                  <a:srgbClr val="000099"/>
                </a:solidFill>
                <a:latin typeface="Avenir Book" panose="020B0503020203020204" pitchFamily="34" charset="-78"/>
                <a:cs typeface="Avenir Book" panose="020B0503020203020204" pitchFamily="34" charset="-78"/>
              </a:rPr>
              <a:t># hops to </a:t>
            </a:r>
            <a:r>
              <a:rPr lang="en-US" altLang="en-US" sz="2000" b="1" dirty="0" err="1">
                <a:solidFill>
                  <a:srgbClr val="000099"/>
                </a:solidFill>
                <a:latin typeface="Avenir Book" panose="020B0503020203020204" pitchFamily="34" charset="-78"/>
                <a:cs typeface="Avenir Book" panose="020B0503020203020204" pitchFamily="34" charset="-78"/>
              </a:rPr>
              <a:t>dest</a:t>
            </a:r>
            <a:endParaRPr lang="en-US" altLang="en-US" sz="2000" b="1" dirty="0">
              <a:solidFill>
                <a:srgbClr val="000099"/>
              </a:solidFill>
              <a:latin typeface="Avenir Book" panose="020B0503020203020204" pitchFamily="34" charset="-78"/>
              <a:cs typeface="Avenir Book" panose="020B0503020203020204" pitchFamily="34" charset="-78"/>
            </a:endParaRPr>
          </a:p>
          <a:p>
            <a:r>
              <a:rPr lang="en-US" altLang="en-US" sz="2000" b="1" dirty="0">
                <a:latin typeface="Avenir Book" panose="020B0503020203020204" pitchFamily="34" charset="-78"/>
                <a:cs typeface="Avenir Book" panose="020B0503020203020204" pitchFamily="34" charset="-78"/>
              </a:rPr>
              <a:t> 	</a:t>
            </a:r>
            <a:r>
              <a:rPr lang="en-US" altLang="en-US" dirty="0">
                <a:solidFill>
                  <a:srgbClr val="CC0000"/>
                </a:solidFill>
                <a:latin typeface="Avenir Book" panose="020B0503020203020204" pitchFamily="34" charset="-78"/>
                <a:cs typeface="Avenir Book" panose="020B0503020203020204" pitchFamily="34" charset="-78"/>
              </a:rPr>
              <a:t>w</a:t>
            </a:r>
            <a:r>
              <a:rPr lang="en-US" altLang="en-US" dirty="0">
                <a:latin typeface="Avenir Book" panose="020B0503020203020204" pitchFamily="34" charset="-78"/>
                <a:cs typeface="Avenir Book" panose="020B0503020203020204" pitchFamily="34" charset="-78"/>
              </a:rPr>
              <a:t>					A					2</a:t>
            </a:r>
          </a:p>
          <a:p>
            <a:r>
              <a:rPr lang="en-US" altLang="en-US" dirty="0">
                <a:latin typeface="Avenir Book" panose="020B0503020203020204" pitchFamily="34" charset="-78"/>
                <a:cs typeface="Avenir Book" panose="020B0503020203020204" pitchFamily="34" charset="-78"/>
              </a:rPr>
              <a:t>	</a:t>
            </a:r>
            <a:r>
              <a:rPr lang="en-US" altLang="en-US" dirty="0">
                <a:solidFill>
                  <a:srgbClr val="CC0000"/>
                </a:solidFill>
                <a:latin typeface="Avenir Book" panose="020B0503020203020204" pitchFamily="34" charset="-78"/>
                <a:cs typeface="Avenir Book" panose="020B0503020203020204" pitchFamily="34" charset="-78"/>
              </a:rPr>
              <a:t>y</a:t>
            </a:r>
            <a:r>
              <a:rPr lang="en-US" altLang="en-US" dirty="0">
                <a:latin typeface="Avenir Book" panose="020B0503020203020204" pitchFamily="34" charset="-78"/>
                <a:cs typeface="Avenir Book" panose="020B0503020203020204" pitchFamily="34" charset="-78"/>
              </a:rPr>
              <a:t>					B					2</a:t>
            </a:r>
          </a:p>
          <a:p>
            <a:r>
              <a:rPr lang="en-US" altLang="en-US" dirty="0">
                <a:latin typeface="Avenir Book" panose="020B0503020203020204" pitchFamily="34" charset="-78"/>
                <a:cs typeface="Avenir Book" panose="020B0503020203020204" pitchFamily="34" charset="-78"/>
              </a:rPr>
              <a:t> 	</a:t>
            </a:r>
            <a:r>
              <a:rPr lang="en-US" altLang="en-US" dirty="0">
                <a:solidFill>
                  <a:srgbClr val="CC0000"/>
                </a:solidFill>
                <a:latin typeface="Avenir Book" panose="020B0503020203020204" pitchFamily="34" charset="-78"/>
                <a:cs typeface="Avenir Book" panose="020B0503020203020204" pitchFamily="34" charset="-78"/>
              </a:rPr>
              <a:t>z</a:t>
            </a:r>
            <a:r>
              <a:rPr lang="en-US" altLang="en-US" dirty="0">
                <a:latin typeface="Avenir Book" panose="020B0503020203020204" pitchFamily="34" charset="-78"/>
                <a:cs typeface="Avenir Book" panose="020B0503020203020204" pitchFamily="34" charset="-78"/>
              </a:rPr>
              <a:t>					B					7</a:t>
            </a:r>
          </a:p>
          <a:p>
            <a:r>
              <a:rPr lang="en-US" altLang="en-US" dirty="0">
                <a:latin typeface="Avenir Book" panose="020B0503020203020204" pitchFamily="34" charset="-78"/>
                <a:cs typeface="Avenir Book" panose="020B0503020203020204" pitchFamily="34" charset="-78"/>
              </a:rPr>
              <a:t>	</a:t>
            </a:r>
            <a:r>
              <a:rPr lang="en-US" altLang="en-US" dirty="0">
                <a:solidFill>
                  <a:srgbClr val="CC0000"/>
                </a:solidFill>
                <a:latin typeface="Avenir Book" panose="020B0503020203020204" pitchFamily="34" charset="-78"/>
                <a:cs typeface="Avenir Book" panose="020B0503020203020204" pitchFamily="34" charset="-78"/>
              </a:rPr>
              <a:t>x</a:t>
            </a:r>
            <a:r>
              <a:rPr lang="en-US" altLang="en-US" dirty="0">
                <a:latin typeface="Avenir Book" panose="020B0503020203020204" pitchFamily="34" charset="-78"/>
                <a:cs typeface="Avenir Book" panose="020B0503020203020204" pitchFamily="34" charset="-78"/>
              </a:rPr>
              <a:t>					--					1</a:t>
            </a:r>
          </a:p>
          <a:p>
            <a:r>
              <a:rPr lang="en-US" altLang="en-US" sz="2000" dirty="0">
                <a:latin typeface="Avenir Book" panose="020B0503020203020204" pitchFamily="34" charset="-78"/>
                <a:cs typeface="Avenir Book" panose="020B0503020203020204" pitchFamily="34" charset="-78"/>
              </a:rPr>
              <a:t>	….					….					....</a:t>
            </a:r>
          </a:p>
        </p:txBody>
      </p:sp>
      <p:sp>
        <p:nvSpPr>
          <p:cNvPr id="154661" name="Text Box 4"/>
          <p:cNvSpPr txBox="1">
            <a:spLocks noChangeArrowheads="1"/>
          </p:cNvSpPr>
          <p:nvPr/>
        </p:nvSpPr>
        <p:spPr bwMode="auto">
          <a:xfrm>
            <a:off x="4381021" y="2716311"/>
            <a:ext cx="27462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dirty="0">
                <a:latin typeface="Avenir Book" panose="020B0503020203020204" pitchFamily="34" charset="-78"/>
                <a:cs typeface="Avenir Book" panose="020B0503020203020204" pitchFamily="34" charset="-78"/>
              </a:rPr>
              <a:t>R</a:t>
            </a:r>
            <a:r>
              <a:rPr lang="en-US" altLang="en-US" sz="1800" dirty="0" smtClean="0">
                <a:latin typeface="Avenir Book" panose="020B0503020203020204" pitchFamily="34" charset="-78"/>
                <a:cs typeface="Avenir Book" panose="020B0503020203020204" pitchFamily="34" charset="-78"/>
              </a:rPr>
              <a:t>outing </a:t>
            </a:r>
            <a:r>
              <a:rPr lang="en-US" altLang="en-US" sz="1800" dirty="0">
                <a:latin typeface="Avenir Book" panose="020B0503020203020204" pitchFamily="34" charset="-78"/>
                <a:cs typeface="Avenir Book" panose="020B0503020203020204" pitchFamily="34" charset="-78"/>
              </a:rPr>
              <a:t>table in router D</a:t>
            </a:r>
          </a:p>
        </p:txBody>
      </p:sp>
      <p:grpSp>
        <p:nvGrpSpPr>
          <p:cNvPr id="15" name="Group 110"/>
          <p:cNvGrpSpPr>
            <a:grpSpLocks/>
          </p:cNvGrpSpPr>
          <p:nvPr/>
        </p:nvGrpSpPr>
        <p:grpSpPr bwMode="auto">
          <a:xfrm>
            <a:off x="5286158" y="3888779"/>
            <a:ext cx="906462" cy="576263"/>
            <a:chOff x="2985" y="3170"/>
            <a:chExt cx="571" cy="363"/>
          </a:xfrm>
        </p:grpSpPr>
        <p:sp>
          <p:nvSpPr>
            <p:cNvPr id="154672" name="Line 111"/>
            <p:cNvSpPr>
              <a:spLocks noChangeShapeType="1"/>
            </p:cNvSpPr>
            <p:nvPr/>
          </p:nvSpPr>
          <p:spPr bwMode="auto">
            <a:xfrm flipV="1">
              <a:off x="2985" y="3330"/>
              <a:ext cx="345" cy="203"/>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154673" name="Text Box 112"/>
            <p:cNvSpPr txBox="1">
              <a:spLocks noChangeArrowheads="1"/>
            </p:cNvSpPr>
            <p:nvPr/>
          </p:nvSpPr>
          <p:spPr bwMode="auto">
            <a:xfrm>
              <a:off x="3306" y="3170"/>
              <a:ext cx="25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latin typeface="Avenir Book" panose="020B0503020203020204" pitchFamily="34" charset="-78"/>
                  <a:cs typeface="Avenir Book" panose="020B0503020203020204" pitchFamily="34" charset="-78"/>
                </a:rPr>
                <a:t>A</a:t>
              </a:r>
            </a:p>
          </p:txBody>
        </p:sp>
      </p:grpSp>
      <p:grpSp>
        <p:nvGrpSpPr>
          <p:cNvPr id="16" name="Group 113"/>
          <p:cNvGrpSpPr>
            <a:grpSpLocks/>
          </p:cNvGrpSpPr>
          <p:nvPr/>
        </p:nvGrpSpPr>
        <p:grpSpPr bwMode="auto">
          <a:xfrm>
            <a:off x="7675084" y="3854647"/>
            <a:ext cx="863600" cy="576262"/>
            <a:chOff x="2985" y="3170"/>
            <a:chExt cx="544" cy="363"/>
          </a:xfrm>
        </p:grpSpPr>
        <p:sp>
          <p:nvSpPr>
            <p:cNvPr id="154670" name="Line 114"/>
            <p:cNvSpPr>
              <a:spLocks noChangeShapeType="1"/>
            </p:cNvSpPr>
            <p:nvPr/>
          </p:nvSpPr>
          <p:spPr bwMode="auto">
            <a:xfrm flipV="1">
              <a:off x="2985" y="3330"/>
              <a:ext cx="345" cy="203"/>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154671" name="Text Box 115"/>
            <p:cNvSpPr txBox="1">
              <a:spLocks noChangeArrowheads="1"/>
            </p:cNvSpPr>
            <p:nvPr/>
          </p:nvSpPr>
          <p:spPr bwMode="auto">
            <a:xfrm>
              <a:off x="3306" y="317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latin typeface="Avenir Book" panose="020B0503020203020204" pitchFamily="34" charset="-78"/>
                  <a:cs typeface="Avenir Book" panose="020B0503020203020204" pitchFamily="34" charset="-78"/>
                </a:rPr>
                <a:t>5</a:t>
              </a:r>
            </a:p>
          </p:txBody>
        </p:sp>
      </p:grpSp>
      <p:grpSp>
        <p:nvGrpSpPr>
          <p:cNvPr id="17" name="Group 116"/>
          <p:cNvGrpSpPr>
            <a:grpSpLocks/>
          </p:cNvGrpSpPr>
          <p:nvPr/>
        </p:nvGrpSpPr>
        <p:grpSpPr bwMode="auto">
          <a:xfrm>
            <a:off x="239233" y="1130398"/>
            <a:ext cx="5424488" cy="1746251"/>
            <a:chOff x="-783" y="1271"/>
            <a:chExt cx="3417" cy="1100"/>
          </a:xfrm>
        </p:grpSpPr>
        <p:sp>
          <p:nvSpPr>
            <p:cNvPr id="154667" name="Text Box 117"/>
            <p:cNvSpPr txBox="1">
              <a:spLocks noChangeArrowheads="1"/>
            </p:cNvSpPr>
            <p:nvPr/>
          </p:nvSpPr>
          <p:spPr bwMode="auto">
            <a:xfrm>
              <a:off x="-748" y="1797"/>
              <a:ext cx="1752" cy="574"/>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b="1" dirty="0">
                  <a:solidFill>
                    <a:schemeClr val="accent2"/>
                  </a:solidFill>
                  <a:latin typeface="Avenir Book" panose="020B0503020203020204" pitchFamily="34" charset="-78"/>
                  <a:cs typeface="Avenir Book" panose="020B0503020203020204" pitchFamily="34" charset="-78"/>
                </a:rPr>
                <a:t> </a:t>
              </a:r>
              <a:r>
                <a:rPr lang="en-US" altLang="en-US" sz="1600" b="1" dirty="0" err="1" smtClean="0">
                  <a:solidFill>
                    <a:srgbClr val="000099"/>
                  </a:solidFill>
                  <a:latin typeface="Avenir Book" panose="020B0503020203020204" pitchFamily="34" charset="-78"/>
                  <a:cs typeface="Avenir Book" panose="020B0503020203020204" pitchFamily="34" charset="-78"/>
                </a:rPr>
                <a:t>Dest</a:t>
              </a:r>
              <a:r>
                <a:rPr lang="en-US" altLang="en-US" sz="1600" b="1" dirty="0" smtClean="0">
                  <a:solidFill>
                    <a:srgbClr val="000099"/>
                  </a:solidFill>
                  <a:latin typeface="Avenir Book" panose="020B0503020203020204" pitchFamily="34" charset="-78"/>
                  <a:cs typeface="Avenir Book" panose="020B0503020203020204" pitchFamily="34" charset="-78"/>
                </a:rPr>
                <a:t>     Next-router  #hops</a:t>
              </a:r>
              <a:endParaRPr lang="en-US" altLang="en-US" sz="1600" b="1" dirty="0">
                <a:solidFill>
                  <a:srgbClr val="000099"/>
                </a:solidFill>
                <a:latin typeface="Avenir Book" panose="020B0503020203020204" pitchFamily="34" charset="-78"/>
                <a:cs typeface="Avenir Book" panose="020B0503020203020204" pitchFamily="34" charset="-78"/>
              </a:endParaRPr>
            </a:p>
            <a:p>
              <a:pPr>
                <a:lnSpc>
                  <a:spcPct val="90000"/>
                </a:lnSpc>
              </a:pPr>
              <a:r>
                <a:rPr lang="en-US" altLang="en-US" sz="1600" b="1" dirty="0">
                  <a:latin typeface="Avenir Book" panose="020B0503020203020204" pitchFamily="34" charset="-78"/>
                  <a:cs typeface="Avenir Book" panose="020B0503020203020204" pitchFamily="34" charset="-78"/>
                </a:rPr>
                <a:t>   </a:t>
              </a:r>
              <a:r>
                <a:rPr lang="en-US" altLang="en-US" sz="1600" dirty="0">
                  <a:solidFill>
                    <a:srgbClr val="CC0000"/>
                  </a:solidFill>
                  <a:latin typeface="Avenir Book" panose="020B0503020203020204" pitchFamily="34" charset="-78"/>
                  <a:cs typeface="Avenir Book" panose="020B0503020203020204" pitchFamily="34" charset="-78"/>
                </a:rPr>
                <a:t>w</a:t>
              </a:r>
              <a:r>
                <a:rPr lang="en-US" altLang="en-US" sz="1600" dirty="0">
                  <a:latin typeface="Avenir Book" panose="020B0503020203020204" pitchFamily="34" charset="-78"/>
                  <a:cs typeface="Avenir Book" panose="020B0503020203020204" pitchFamily="34" charset="-78"/>
                </a:rPr>
                <a:t>	 </a:t>
              </a:r>
              <a:r>
                <a:rPr lang="en-US" altLang="en-US" sz="1600" dirty="0" smtClean="0">
                  <a:latin typeface="Avenir Book" panose="020B0503020203020204" pitchFamily="34" charset="-78"/>
                  <a:cs typeface="Avenir Book" panose="020B0503020203020204" pitchFamily="34" charset="-78"/>
                </a:rPr>
                <a:t>	   </a:t>
              </a:r>
              <a:r>
                <a:rPr lang="en-US" altLang="en-US" sz="1600" dirty="0">
                  <a:latin typeface="Avenir Book" panose="020B0503020203020204" pitchFamily="34" charset="-78"/>
                  <a:cs typeface="Avenir Book" panose="020B0503020203020204" pitchFamily="34" charset="-78"/>
                </a:rPr>
                <a:t>-       </a:t>
              </a:r>
              <a:r>
                <a:rPr lang="en-US" altLang="en-US" sz="1600" dirty="0" smtClean="0">
                  <a:latin typeface="Avenir Book" panose="020B0503020203020204" pitchFamily="34" charset="-78"/>
                  <a:cs typeface="Avenir Book" panose="020B0503020203020204" pitchFamily="34" charset="-78"/>
                </a:rPr>
                <a:t>		1</a:t>
              </a:r>
              <a:endParaRPr lang="en-US" altLang="en-US" sz="1600" dirty="0">
                <a:latin typeface="Avenir Book" panose="020B0503020203020204" pitchFamily="34" charset="-78"/>
                <a:cs typeface="Avenir Book" panose="020B0503020203020204" pitchFamily="34" charset="-78"/>
              </a:endParaRPr>
            </a:p>
            <a:p>
              <a:pPr>
                <a:lnSpc>
                  <a:spcPct val="90000"/>
                </a:lnSpc>
              </a:pPr>
              <a:r>
                <a:rPr lang="en-US" altLang="en-US" sz="1600" dirty="0">
                  <a:latin typeface="Avenir Book" panose="020B0503020203020204" pitchFamily="34" charset="-78"/>
                  <a:cs typeface="Avenir Book" panose="020B0503020203020204" pitchFamily="34" charset="-78"/>
                </a:rPr>
                <a:t>   </a:t>
              </a:r>
              <a:r>
                <a:rPr lang="en-US" altLang="en-US" sz="1600" dirty="0" smtClean="0">
                  <a:solidFill>
                    <a:srgbClr val="CC0000"/>
                  </a:solidFill>
                  <a:latin typeface="Avenir Book" panose="020B0503020203020204" pitchFamily="34" charset="-78"/>
                  <a:cs typeface="Avenir Book" panose="020B0503020203020204" pitchFamily="34" charset="-78"/>
                </a:rPr>
                <a:t>x</a:t>
              </a:r>
              <a:r>
                <a:rPr lang="en-US" altLang="en-US" sz="1600" dirty="0">
                  <a:latin typeface="Avenir Book" panose="020B0503020203020204" pitchFamily="34" charset="-78"/>
                  <a:cs typeface="Avenir Book" panose="020B0503020203020204" pitchFamily="34" charset="-78"/>
                </a:rPr>
                <a:t>	 </a:t>
              </a:r>
              <a:r>
                <a:rPr lang="en-US" altLang="en-US" sz="1600" dirty="0" smtClean="0">
                  <a:latin typeface="Avenir Book" panose="020B0503020203020204" pitchFamily="34" charset="-78"/>
                  <a:cs typeface="Avenir Book" panose="020B0503020203020204" pitchFamily="34" charset="-78"/>
                </a:rPr>
                <a:t>	   </a:t>
              </a:r>
              <a:r>
                <a:rPr lang="en-US" altLang="en-US" sz="1600" dirty="0">
                  <a:latin typeface="Avenir Book" panose="020B0503020203020204" pitchFamily="34" charset="-78"/>
                  <a:cs typeface="Avenir Book" panose="020B0503020203020204" pitchFamily="34" charset="-78"/>
                </a:rPr>
                <a:t>-       </a:t>
              </a:r>
              <a:r>
                <a:rPr lang="en-US" altLang="en-US" sz="1600" dirty="0" smtClean="0">
                  <a:latin typeface="Avenir Book" panose="020B0503020203020204" pitchFamily="34" charset="-78"/>
                  <a:cs typeface="Avenir Book" panose="020B0503020203020204" pitchFamily="34" charset="-78"/>
                </a:rPr>
                <a:t>		1</a:t>
              </a:r>
              <a:endParaRPr lang="en-US" altLang="en-US" sz="1600" dirty="0">
                <a:latin typeface="Avenir Book" panose="020B0503020203020204" pitchFamily="34" charset="-78"/>
                <a:cs typeface="Avenir Book" panose="020B0503020203020204" pitchFamily="34" charset="-78"/>
              </a:endParaRPr>
            </a:p>
            <a:p>
              <a:pPr>
                <a:lnSpc>
                  <a:spcPct val="90000"/>
                </a:lnSpc>
              </a:pPr>
              <a:r>
                <a:rPr lang="en-US" altLang="en-US" sz="1600" dirty="0">
                  <a:solidFill>
                    <a:srgbClr val="FF0000"/>
                  </a:solidFill>
                  <a:latin typeface="Avenir Book" panose="020B0503020203020204" pitchFamily="34" charset="-78"/>
                  <a:cs typeface="Avenir Book" panose="020B0503020203020204" pitchFamily="34" charset="-78"/>
                </a:rPr>
                <a:t>   </a:t>
              </a:r>
              <a:r>
                <a:rPr lang="en-US" altLang="en-US" sz="1600" dirty="0">
                  <a:solidFill>
                    <a:srgbClr val="CC0000"/>
                  </a:solidFill>
                  <a:latin typeface="Avenir Book" panose="020B0503020203020204" pitchFamily="34" charset="-78"/>
                  <a:cs typeface="Avenir Book" panose="020B0503020203020204" pitchFamily="34" charset="-78"/>
                </a:rPr>
                <a:t>z</a:t>
              </a:r>
              <a:r>
                <a:rPr lang="en-US" altLang="en-US" sz="1600" dirty="0">
                  <a:latin typeface="Avenir Book" panose="020B0503020203020204" pitchFamily="34" charset="-78"/>
                  <a:cs typeface="Avenir Book" panose="020B0503020203020204" pitchFamily="34" charset="-78"/>
                </a:rPr>
                <a:t>	  </a:t>
              </a:r>
              <a:r>
                <a:rPr lang="en-US" altLang="en-US" sz="1600" dirty="0" smtClean="0">
                  <a:latin typeface="Avenir Book" panose="020B0503020203020204" pitchFamily="34" charset="-78"/>
                  <a:cs typeface="Avenir Book" panose="020B0503020203020204" pitchFamily="34" charset="-78"/>
                </a:rPr>
                <a:t>	  C      		4   </a:t>
              </a:r>
              <a:endParaRPr lang="en-US" altLang="en-US" sz="1600" dirty="0">
                <a:latin typeface="Avenir Book" panose="020B0503020203020204" pitchFamily="34" charset="-78"/>
                <a:cs typeface="Avenir Book" panose="020B0503020203020204" pitchFamily="34" charset="-78"/>
              </a:endParaRPr>
            </a:p>
          </p:txBody>
        </p:sp>
        <p:sp>
          <p:nvSpPr>
            <p:cNvPr id="154668" name="Text Box 118"/>
            <p:cNvSpPr txBox="1">
              <a:spLocks noChangeArrowheads="1"/>
            </p:cNvSpPr>
            <p:nvPr/>
          </p:nvSpPr>
          <p:spPr bwMode="auto">
            <a:xfrm>
              <a:off x="-783" y="1598"/>
              <a:ext cx="136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dirty="0">
                  <a:latin typeface="Avenir Book" panose="020B0503020203020204" pitchFamily="34" charset="-78"/>
                  <a:cs typeface="Avenir Book" panose="020B0503020203020204" pitchFamily="34" charset="-78"/>
                </a:rPr>
                <a:t>A-to-D advertisement</a:t>
              </a:r>
            </a:p>
          </p:txBody>
        </p:sp>
        <p:sp>
          <p:nvSpPr>
            <p:cNvPr id="154669" name="AutoShape 119"/>
            <p:cNvSpPr>
              <a:spLocks noChangeArrowheads="1"/>
            </p:cNvSpPr>
            <p:nvPr/>
          </p:nvSpPr>
          <p:spPr bwMode="auto">
            <a:xfrm>
              <a:off x="1349" y="1271"/>
              <a:ext cx="1285" cy="258"/>
            </a:xfrm>
            <a:prstGeom prst="curvedDownArrow">
              <a:avLst>
                <a:gd name="adj1" fmla="val 99612"/>
                <a:gd name="adj2" fmla="val 199225"/>
                <a:gd name="adj3" fmla="val 33333"/>
              </a:avLst>
            </a:prstGeom>
            <a:gradFill rotWithShape="1">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sp>
        <p:nvSpPr>
          <p:cNvPr id="95" name="Rectangle 3"/>
          <p:cNvSpPr txBox="1">
            <a:spLocks noChangeArrowheads="1"/>
          </p:cNvSpPr>
          <p:nvPr/>
        </p:nvSpPr>
        <p:spPr>
          <a:xfrm>
            <a:off x="1933574" y="165772"/>
            <a:ext cx="8199445" cy="74746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Avenir Book" panose="020B0503020203020204" pitchFamily="34" charset="-78"/>
                <a:ea typeface="+mj-ea"/>
                <a:cs typeface="Avenir Book" panose="020B0503020203020204" pitchFamily="34" charset="-78"/>
              </a:defRPr>
            </a:lvl1pPr>
          </a:lstStyle>
          <a:p>
            <a:pPr>
              <a:defRPr/>
            </a:pPr>
            <a:r>
              <a:rPr lang="en-US" sz="4000" dirty="0" smtClean="0">
                <a:ea typeface="ＭＳ Ｐゴシック" charset="0"/>
              </a:rPr>
              <a:t>RIP (Routing Information Protocol)</a:t>
            </a:r>
            <a:endParaRPr lang="en-US" sz="3200" dirty="0">
              <a:ea typeface="ＭＳ Ｐゴシック" charset="0"/>
              <a:cs typeface="+mj-cs"/>
            </a:endParaRPr>
          </a:p>
        </p:txBody>
      </p:sp>
    </p:spTree>
    <p:extLst>
      <p:ext uri="{BB962C8B-B14F-4D97-AF65-F5344CB8AC3E}">
        <p14:creationId xmlns:p14="http://schemas.microsoft.com/office/powerpoint/2010/main" val="557888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par>
                                <p:cTn id="13" presetID="22" presetClass="entr" presetSubtype="8"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24929</TotalTime>
  <Words>1109</Words>
  <Application>Microsoft Office PowerPoint</Application>
  <PresentationFormat>Widescreen</PresentationFormat>
  <Paragraphs>334</Paragraphs>
  <Slides>15</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ＭＳ Ｐゴシック</vt:lpstr>
      <vt:lpstr>ＭＳ Ｐゴシック</vt:lpstr>
      <vt:lpstr>游ゴシック</vt:lpstr>
      <vt:lpstr>Arial</vt:lpstr>
      <vt:lpstr>Avenir Book</vt:lpstr>
      <vt:lpstr>Calibri</vt:lpstr>
      <vt:lpstr>Calibri Light</vt:lpstr>
      <vt:lpstr>Times New Roman</vt:lpstr>
      <vt:lpstr>Wingdings</vt:lpstr>
      <vt:lpstr>ZapfDingbats</vt:lpstr>
      <vt:lpstr>Presentation Template 13_9_21</vt:lpstr>
      <vt:lpstr> Computer Networks  Intra-AS Routing RIP and OSPF</vt:lpstr>
      <vt:lpstr>Making Routing Scalable</vt:lpstr>
      <vt:lpstr>Internet Approach to Scalable Routing</vt:lpstr>
      <vt:lpstr>Interconnected ASes</vt:lpstr>
      <vt:lpstr>Inter-AS Routing:  A Role in Intra-domain Forwarding</vt:lpstr>
      <vt:lpstr>Intra-AS Routing:  Routing within an AS</vt:lpstr>
      <vt:lpstr>Routing Information Protocol</vt:lpstr>
      <vt:lpstr>RIP ( Routing Information Protocol)</vt:lpstr>
      <vt:lpstr>PowerPoint Presentation</vt:lpstr>
      <vt:lpstr>RIP: Link Failure and Recovery </vt:lpstr>
      <vt:lpstr>OSPF (Open Shortest Path First) Routing</vt:lpstr>
      <vt:lpstr>OSPF (Open Shortest Path First) Routing</vt:lpstr>
      <vt:lpstr>OSPF : Advanced Features</vt:lpstr>
      <vt:lpstr>Hierarchical OSPF</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446</cp:revision>
  <cp:lastPrinted>2022-11-01T13:10:30Z</cp:lastPrinted>
  <dcterms:created xsi:type="dcterms:W3CDTF">2021-09-13T14:43:22Z</dcterms:created>
  <dcterms:modified xsi:type="dcterms:W3CDTF">2023-03-27T15:11:44Z</dcterms:modified>
</cp:coreProperties>
</file>