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handoutMasterIdLst>
    <p:handoutMasterId r:id="rId19"/>
  </p:handoutMasterIdLst>
  <p:sldIdLst>
    <p:sldId id="265" r:id="rId2"/>
    <p:sldId id="514" r:id="rId3"/>
    <p:sldId id="515" r:id="rId4"/>
    <p:sldId id="516" r:id="rId5"/>
    <p:sldId id="528" r:id="rId6"/>
    <p:sldId id="517" r:id="rId7"/>
    <p:sldId id="518" r:id="rId8"/>
    <p:sldId id="519" r:id="rId9"/>
    <p:sldId id="520" r:id="rId10"/>
    <p:sldId id="521" r:id="rId11"/>
    <p:sldId id="522" r:id="rId12"/>
    <p:sldId id="523" r:id="rId13"/>
    <p:sldId id="524" r:id="rId14"/>
    <p:sldId id="525" r:id="rId15"/>
    <p:sldId id="526" r:id="rId16"/>
    <p:sldId id="527" r:id="rId17"/>
  </p:sldIdLst>
  <p:sldSz cx="12192000" cy="6858000"/>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27-03-2023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27-03-2023</a:t>
            </a:fld>
            <a:endParaRPr lang="en-IN"/>
          </a:p>
        </p:txBody>
      </p:sp>
      <p:sp>
        <p:nvSpPr>
          <p:cNvPr id="4" name="Slide Image Placeholder 3"/>
          <p:cNvSpPr>
            <a:spLocks noGrp="1" noRot="1" noChangeAspect="1"/>
          </p:cNvSpPr>
          <p:nvPr>
            <p:ph type="sldImg" idx="2"/>
          </p:nvPr>
        </p:nvSpPr>
        <p:spPr>
          <a:xfrm>
            <a:off x="2927350" y="849313"/>
            <a:ext cx="4075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927350" y="849313"/>
            <a:ext cx="4075113" cy="2293937"/>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27/03/2023 20:42</a:t>
            </a:fld>
            <a:endParaRPr lang="en-GB" sz="1200" smtClean="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8459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6107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4685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258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9626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469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27/03/2023 20:42</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16</a:t>
            </a:fld>
            <a:endParaRPr lang="en-GB" sz="1200" smtClean="0">
              <a:cs typeface="Arial" pitchFamily="34" charset="0"/>
            </a:endParaRPr>
          </a:p>
        </p:txBody>
      </p:sp>
    </p:spTree>
    <p:extLst>
      <p:ext uri="{BB962C8B-B14F-4D97-AF65-F5344CB8AC3E}">
        <p14:creationId xmlns:p14="http://schemas.microsoft.com/office/powerpoint/2010/main" val="18071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6338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4017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7503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84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0849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995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5879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27350" y="849313"/>
            <a:ext cx="4075113"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6245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16617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92488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166140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01600" y="6324600"/>
            <a:ext cx="4267200" cy="369332"/>
          </a:xfrm>
          <a:prstGeom prst="rect">
            <a:avLst/>
          </a:prstGeom>
          <a:solidFill>
            <a:schemeClr val="bg1"/>
          </a:solidFill>
        </p:spPr>
        <p:txBody>
          <a:bodyPr wrap="square" rtlCol="0">
            <a:spAutoFit/>
          </a:bodyPr>
          <a:lstStyle/>
          <a:p>
            <a:endParaRPr lang="en-US" sz="1800" dirty="0"/>
          </a:p>
        </p:txBody>
      </p:sp>
      <p:cxnSp>
        <p:nvCxnSpPr>
          <p:cNvPr id="5" name="Straight Connector 4"/>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53797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7" name="Straight Connector 6"/>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406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929989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cxnSp>
        <p:nvCxnSpPr>
          <p:cNvPr id="8" name="Straight Connector 7"/>
          <p:cNvCxnSpPr/>
          <p:nvPr userDrawn="1"/>
        </p:nvCxnSpPr>
        <p:spPr>
          <a:xfrm>
            <a:off x="11016" y="5257800"/>
            <a:ext cx="1219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55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1810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132419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1640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661377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955391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3/27/2023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409069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1981200" y="1687513"/>
            <a:ext cx="8382000" cy="1568450"/>
          </a:xfrm>
        </p:spPr>
        <p:txBody>
          <a:bodyPr>
            <a:normAutofit fontScale="90000"/>
          </a:bodyPr>
          <a:lstStyle/>
          <a:p>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a:latin typeface="Avenir Book" panose="020B0503020203020204" pitchFamily="34" charset="-78"/>
                <a:cs typeface="Avenir Book" panose="020B0503020203020204" pitchFamily="34" charset="-78"/>
              </a:rPr>
              <a:t>Computer </a:t>
            </a:r>
            <a:r>
              <a:rPr lang="en-US" sz="3200" smtClean="0">
                <a:latin typeface="Avenir Book" panose="020B0503020203020204" pitchFamily="34" charset="-78"/>
                <a:cs typeface="Avenir Book" panose="020B0503020203020204" pitchFamily="34" charset="-78"/>
              </a:rPr>
              <a:t>Networks</a:t>
            </a:r>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
            </a:r>
            <a:br>
              <a:rPr lang="en-US" sz="3200" dirty="0">
                <a:latin typeface="Avenir Book" panose="020B0503020203020204" pitchFamily="34" charset="-78"/>
                <a:cs typeface="Avenir Book" panose="020B0503020203020204" pitchFamily="34" charset="-78"/>
              </a:rPr>
            </a:br>
            <a:r>
              <a:rPr lang="en-US" sz="3200" dirty="0">
                <a:latin typeface="Avenir Book" panose="020B0503020203020204" pitchFamily="34" charset="-78"/>
                <a:cs typeface="Avenir Book" panose="020B0503020203020204" pitchFamily="34" charset="-78"/>
              </a:rPr>
              <a:t>Address Resolution Protocol (ARP)</a:t>
            </a:r>
          </a:p>
        </p:txBody>
      </p:sp>
      <p:sp>
        <p:nvSpPr>
          <p:cNvPr id="8" name="Rounded Rectangle 4"/>
          <p:cNvSpPr/>
          <p:nvPr/>
        </p:nvSpPr>
        <p:spPr bwMode="auto">
          <a:xfrm>
            <a:off x="2084389"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2952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331214" y="407183"/>
            <a:ext cx="9027621" cy="670967"/>
          </a:xfrm>
        </p:spPr>
        <p:txBody>
          <a:bodyPr>
            <a:normAutofit fontScale="90000"/>
          </a:bodyPr>
          <a:lstStyle/>
          <a:p>
            <a:pPr algn="ctr"/>
            <a:r>
              <a:rPr lang="en-US" b="0" kern="0" dirty="0">
                <a:latin typeface="Avenir Book" panose="020B0503020203020204" pitchFamily="34" charset="-78"/>
                <a:ea typeface="ＭＳ Ｐゴシック" charset="0"/>
                <a:cs typeface="Avenir Book" panose="020B0503020203020204" pitchFamily="34" charset="-78"/>
              </a:rPr>
              <a:t>Routing to </a:t>
            </a:r>
            <a:r>
              <a:rPr lang="en-US" b="0" kern="0" dirty="0" smtClean="0">
                <a:latin typeface="Avenir Book" panose="020B0503020203020204" pitchFamily="34" charset="-78"/>
                <a:ea typeface="ＭＳ Ｐゴシック" charset="0"/>
                <a:cs typeface="Avenir Book" panose="020B0503020203020204" pitchFamily="34" charset="-78"/>
              </a:rPr>
              <a:t>Another </a:t>
            </a:r>
            <a:r>
              <a:rPr lang="en-US" kern="0" dirty="0" smtClean="0">
                <a:latin typeface="Avenir Book" panose="020B0503020203020204" pitchFamily="34" charset="-78"/>
                <a:ea typeface="ＭＳ Ｐゴシック" charset="0"/>
                <a:cs typeface="Avenir Book" panose="020B0503020203020204" pitchFamily="34" charset="-78"/>
              </a:rPr>
              <a:t>S</a:t>
            </a:r>
            <a:r>
              <a:rPr lang="en-US" b="0" kern="0" dirty="0" smtClean="0">
                <a:latin typeface="Avenir Book" panose="020B0503020203020204" pitchFamily="34" charset="-78"/>
                <a:ea typeface="ＭＳ Ｐゴシック" charset="0"/>
                <a:cs typeface="Avenir Book" panose="020B0503020203020204" pitchFamily="34" charset="-78"/>
              </a:rPr>
              <a:t>ubnet</a:t>
            </a:r>
            <a:endParaRPr lang="en-US" sz="3300" dirty="0">
              <a:latin typeface="Avenir Book" panose="020B0503020203020204" pitchFamily="34" charset="-78"/>
              <a:cs typeface="Avenir Book" panose="020B0503020203020204" pitchFamily="34" charset="-78"/>
            </a:endParaRPr>
          </a:p>
        </p:txBody>
      </p:sp>
      <p:sp>
        <p:nvSpPr>
          <p:cNvPr id="82" name="Rectangle 2">
            <a:extLst>
              <a:ext uri="{FF2B5EF4-FFF2-40B4-BE49-F238E27FC236}">
                <a16:creationId xmlns:a16="http://schemas.microsoft.com/office/drawing/2014/main" id="{75C8B8F2-44A8-AE4D-95ED-0C45E84A2CCD}"/>
              </a:ext>
            </a:extLst>
          </p:cNvPr>
          <p:cNvSpPr txBox="1">
            <a:spLocks noChangeArrowheads="1"/>
          </p:cNvSpPr>
          <p:nvPr/>
        </p:nvSpPr>
        <p:spPr>
          <a:xfrm>
            <a:off x="2251772" y="1247221"/>
            <a:ext cx="8123820" cy="897023"/>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3344" indent="-83344">
              <a:buNone/>
              <a:defRPr/>
            </a:pPr>
            <a:r>
              <a:rPr lang="en-US" sz="2100" dirty="0" smtClean="0">
                <a:latin typeface="Avenir Book" panose="020B0503020203020204" pitchFamily="34" charset="-78"/>
                <a:cs typeface="Avenir Book" panose="020B0503020203020204" pitchFamily="34" charset="-78"/>
              </a:rPr>
              <a:t>Walkthrough</a:t>
            </a:r>
            <a:r>
              <a:rPr lang="en-US" sz="2100" dirty="0">
                <a:solidFill>
                  <a:srgbClr val="CC0000"/>
                </a:solidFill>
                <a:latin typeface="Avenir Book" panose="020B0503020203020204" pitchFamily="34" charset="-78"/>
                <a:cs typeface="Avenir Book" panose="020B0503020203020204" pitchFamily="34" charset="-78"/>
              </a:rPr>
              <a:t>: sending a  datagram from A to B via R</a:t>
            </a:r>
          </a:p>
          <a:p>
            <a:pPr marL="342900" lvl="1" indent="-169069">
              <a:buFont typeface="Wingdings" charset="2"/>
              <a:buChar char="§"/>
              <a:defRPr/>
            </a:pPr>
            <a:r>
              <a:rPr lang="en-US" sz="2100" dirty="0">
                <a:latin typeface="Avenir Book" panose="020B0503020203020204" pitchFamily="34" charset="-78"/>
                <a:cs typeface="Avenir Book" panose="020B0503020203020204" pitchFamily="34" charset="-78"/>
              </a:rPr>
              <a:t>F</a:t>
            </a:r>
            <a:r>
              <a:rPr lang="en-US" sz="2100" dirty="0" smtClean="0">
                <a:latin typeface="Avenir Book" panose="020B0503020203020204" pitchFamily="34" charset="-78"/>
                <a:cs typeface="Avenir Book" panose="020B0503020203020204" pitchFamily="34" charset="-78"/>
              </a:rPr>
              <a:t>ocus </a:t>
            </a:r>
            <a:r>
              <a:rPr lang="en-US" sz="2100" dirty="0">
                <a:latin typeface="Avenir Book" panose="020B0503020203020204" pitchFamily="34" charset="-78"/>
                <a:cs typeface="Avenir Book" panose="020B0503020203020204" pitchFamily="34" charset="-78"/>
              </a:rPr>
              <a:t>on addressing – at IP (datagram) and MAC layer (frame) levels</a:t>
            </a:r>
          </a:p>
        </p:txBody>
      </p:sp>
      <p:cxnSp>
        <p:nvCxnSpPr>
          <p:cNvPr id="218" name="Straight Connector 217">
            <a:extLst>
              <a:ext uri="{FF2B5EF4-FFF2-40B4-BE49-F238E27FC236}">
                <a16:creationId xmlns:a16="http://schemas.microsoft.com/office/drawing/2014/main" id="{71633948-5785-5849-859F-87310A692F23}"/>
              </a:ext>
            </a:extLst>
          </p:cNvPr>
          <p:cNvCxnSpPr/>
          <p:nvPr/>
        </p:nvCxnSpPr>
        <p:spPr>
          <a:xfrm>
            <a:off x="4770410" y="4260950"/>
            <a:ext cx="242514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19" name="Text Box 4">
            <a:extLst>
              <a:ext uri="{FF2B5EF4-FFF2-40B4-BE49-F238E27FC236}">
                <a16:creationId xmlns:a16="http://schemas.microsoft.com/office/drawing/2014/main" id="{7AA3B0EC-8E9C-EA40-807D-C0DCADFC5E9A}"/>
              </a:ext>
            </a:extLst>
          </p:cNvPr>
          <p:cNvSpPr txBox="1">
            <a:spLocks noChangeArrowheads="1"/>
          </p:cNvSpPr>
          <p:nvPr/>
        </p:nvSpPr>
        <p:spPr bwMode="auto">
          <a:xfrm>
            <a:off x="5672542" y="3710571"/>
            <a:ext cx="344966" cy="41549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Bef>
                <a:spcPct val="50000"/>
              </a:spcBef>
              <a:defRPr/>
            </a:pPr>
            <a:r>
              <a:rPr lang="en-US" sz="2100" dirty="0">
                <a:solidFill>
                  <a:srgbClr val="0000A8"/>
                </a:solidFill>
                <a:latin typeface="Avenir Book" panose="020B0503020203020204" pitchFamily="34" charset="-78"/>
                <a:cs typeface="Avenir Book" panose="020B0503020203020204" pitchFamily="34" charset="-78"/>
              </a:rPr>
              <a:t>R</a:t>
            </a:r>
            <a:endParaRPr lang="en-US" sz="1500" dirty="0">
              <a:solidFill>
                <a:srgbClr val="0000A8"/>
              </a:solidFill>
              <a:latin typeface="Avenir Book" panose="020B0503020203020204" pitchFamily="34" charset="-78"/>
              <a:cs typeface="Avenir Book" panose="020B0503020203020204" pitchFamily="34" charset="-78"/>
            </a:endParaRPr>
          </a:p>
        </p:txBody>
      </p:sp>
      <p:sp>
        <p:nvSpPr>
          <p:cNvPr id="227" name="Freeform 39">
            <a:extLst>
              <a:ext uri="{FF2B5EF4-FFF2-40B4-BE49-F238E27FC236}">
                <a16:creationId xmlns:a16="http://schemas.microsoft.com/office/drawing/2014/main" id="{877FF5E7-E20D-C343-A6A6-C03781D86E63}"/>
              </a:ext>
            </a:extLst>
          </p:cNvPr>
          <p:cNvSpPr>
            <a:spLocks/>
          </p:cNvSpPr>
          <p:nvPr/>
        </p:nvSpPr>
        <p:spPr bwMode="auto">
          <a:xfrm>
            <a:off x="4278321" y="3861574"/>
            <a:ext cx="629841" cy="802481"/>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228" name="Line 40">
            <a:extLst>
              <a:ext uri="{FF2B5EF4-FFF2-40B4-BE49-F238E27FC236}">
                <a16:creationId xmlns:a16="http://schemas.microsoft.com/office/drawing/2014/main" id="{F783F2B5-328E-0E4F-B70F-C2AE78E3D854}"/>
              </a:ext>
            </a:extLst>
          </p:cNvPr>
          <p:cNvSpPr>
            <a:spLocks noChangeShapeType="1"/>
          </p:cNvSpPr>
          <p:nvPr/>
        </p:nvSpPr>
        <p:spPr bwMode="auto">
          <a:xfrm>
            <a:off x="4050911" y="3846095"/>
            <a:ext cx="328613" cy="1726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350" dirty="0">
              <a:latin typeface="Avenir Book" panose="020B0503020203020204" pitchFamily="34" charset="-78"/>
              <a:cs typeface="Avenir Book" panose="020B0503020203020204" pitchFamily="34" charset="-78"/>
            </a:endParaRPr>
          </a:p>
        </p:txBody>
      </p:sp>
      <p:sp>
        <p:nvSpPr>
          <p:cNvPr id="229" name="Line 41">
            <a:extLst>
              <a:ext uri="{FF2B5EF4-FFF2-40B4-BE49-F238E27FC236}">
                <a16:creationId xmlns:a16="http://schemas.microsoft.com/office/drawing/2014/main" id="{C060EFA7-8C6E-3D40-B474-D7EA7BAB1B73}"/>
              </a:ext>
            </a:extLst>
          </p:cNvPr>
          <p:cNvSpPr>
            <a:spLocks noChangeShapeType="1"/>
          </p:cNvSpPr>
          <p:nvPr/>
        </p:nvSpPr>
        <p:spPr bwMode="auto">
          <a:xfrm flipV="1">
            <a:off x="4105335" y="4554517"/>
            <a:ext cx="212277" cy="4083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234" name="Text Box 58">
            <a:extLst>
              <a:ext uri="{FF2B5EF4-FFF2-40B4-BE49-F238E27FC236}">
                <a16:creationId xmlns:a16="http://schemas.microsoft.com/office/drawing/2014/main" id="{DB5EE02A-B01A-5E4C-B702-F6EBFE468866}"/>
              </a:ext>
            </a:extLst>
          </p:cNvPr>
          <p:cNvSpPr txBox="1">
            <a:spLocks noChangeArrowheads="1"/>
          </p:cNvSpPr>
          <p:nvPr/>
        </p:nvSpPr>
        <p:spPr bwMode="auto">
          <a:xfrm>
            <a:off x="3232485" y="3491806"/>
            <a:ext cx="369012"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100" dirty="0">
                <a:solidFill>
                  <a:srgbClr val="0000A8"/>
                </a:solidFill>
                <a:latin typeface="Avenir Book" panose="020B0503020203020204" pitchFamily="34" charset="-78"/>
                <a:cs typeface="Avenir Book" panose="020B0503020203020204" pitchFamily="34" charset="-78"/>
              </a:rPr>
              <a:t>A</a:t>
            </a:r>
          </a:p>
        </p:txBody>
      </p:sp>
      <p:sp>
        <p:nvSpPr>
          <p:cNvPr id="236" name="Line 67">
            <a:extLst>
              <a:ext uri="{FF2B5EF4-FFF2-40B4-BE49-F238E27FC236}">
                <a16:creationId xmlns:a16="http://schemas.microsoft.com/office/drawing/2014/main" id="{C65C148F-06BF-C940-B2DD-A67AC4BE2733}"/>
              </a:ext>
            </a:extLst>
          </p:cNvPr>
          <p:cNvSpPr>
            <a:spLocks noChangeShapeType="1"/>
          </p:cNvSpPr>
          <p:nvPr/>
        </p:nvSpPr>
        <p:spPr bwMode="auto">
          <a:xfrm flipV="1">
            <a:off x="7712082" y="3846095"/>
            <a:ext cx="338138" cy="2381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350" dirty="0">
              <a:latin typeface="Avenir Book" panose="020B0503020203020204" pitchFamily="34" charset="-78"/>
              <a:cs typeface="Avenir Book" panose="020B0503020203020204" pitchFamily="34" charset="-78"/>
            </a:endParaRPr>
          </a:p>
        </p:txBody>
      </p:sp>
      <p:sp>
        <p:nvSpPr>
          <p:cNvPr id="239" name="Line 73">
            <a:extLst>
              <a:ext uri="{FF2B5EF4-FFF2-40B4-BE49-F238E27FC236}">
                <a16:creationId xmlns:a16="http://schemas.microsoft.com/office/drawing/2014/main" id="{2E33E508-B8D6-3E44-B5AA-A6A307EEE1B6}"/>
              </a:ext>
            </a:extLst>
          </p:cNvPr>
          <p:cNvSpPr>
            <a:spLocks noChangeShapeType="1"/>
          </p:cNvSpPr>
          <p:nvPr/>
        </p:nvSpPr>
        <p:spPr bwMode="auto">
          <a:xfrm flipH="1" flipV="1">
            <a:off x="7667638" y="4518799"/>
            <a:ext cx="200329" cy="15069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240" name="Freeform 75">
            <a:extLst>
              <a:ext uri="{FF2B5EF4-FFF2-40B4-BE49-F238E27FC236}">
                <a16:creationId xmlns:a16="http://schemas.microsoft.com/office/drawing/2014/main" id="{25EB896A-E2EC-F64E-82DF-14D4BB8B17FF}"/>
              </a:ext>
            </a:extLst>
          </p:cNvPr>
          <p:cNvSpPr>
            <a:spLocks/>
          </p:cNvSpPr>
          <p:nvPr/>
        </p:nvSpPr>
        <p:spPr bwMode="auto">
          <a:xfrm>
            <a:off x="7157252" y="3863954"/>
            <a:ext cx="573881" cy="810816"/>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241" name="Text Box 76">
            <a:extLst>
              <a:ext uri="{FF2B5EF4-FFF2-40B4-BE49-F238E27FC236}">
                <a16:creationId xmlns:a16="http://schemas.microsoft.com/office/drawing/2014/main" id="{6209BBA1-3ADB-DD4E-98BA-16778788FBC0}"/>
              </a:ext>
            </a:extLst>
          </p:cNvPr>
          <p:cNvSpPr txBox="1">
            <a:spLocks noChangeArrowheads="1"/>
          </p:cNvSpPr>
          <p:nvPr/>
        </p:nvSpPr>
        <p:spPr bwMode="auto">
          <a:xfrm>
            <a:off x="8605620" y="3618738"/>
            <a:ext cx="354584"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100" dirty="0">
                <a:solidFill>
                  <a:srgbClr val="0000A8"/>
                </a:solidFill>
                <a:latin typeface="Avenir Book" panose="020B0503020203020204" pitchFamily="34" charset="-78"/>
                <a:cs typeface="Avenir Book" panose="020B0503020203020204" pitchFamily="34" charset="-78"/>
              </a:rPr>
              <a:t>B</a:t>
            </a:r>
          </a:p>
        </p:txBody>
      </p:sp>
      <p:grpSp>
        <p:nvGrpSpPr>
          <p:cNvPr id="242" name="Group 241">
            <a:extLst>
              <a:ext uri="{FF2B5EF4-FFF2-40B4-BE49-F238E27FC236}">
                <a16:creationId xmlns:a16="http://schemas.microsoft.com/office/drawing/2014/main" id="{31F04776-CE9C-1440-B37F-242C3E190A98}"/>
              </a:ext>
            </a:extLst>
          </p:cNvPr>
          <p:cNvGrpSpPr/>
          <p:nvPr/>
        </p:nvGrpSpPr>
        <p:grpSpPr>
          <a:xfrm>
            <a:off x="5301536" y="4034174"/>
            <a:ext cx="982973" cy="375863"/>
            <a:chOff x="4909105" y="5767126"/>
            <a:chExt cx="1310631" cy="501151"/>
          </a:xfrm>
        </p:grpSpPr>
        <p:sp>
          <p:nvSpPr>
            <p:cNvPr id="261" name="Rectangle 37">
              <a:extLst>
                <a:ext uri="{FF2B5EF4-FFF2-40B4-BE49-F238E27FC236}">
                  <a16:creationId xmlns:a16="http://schemas.microsoft.com/office/drawing/2014/main" id="{7820489A-5549-C442-BF3C-BC1AC11B6FEF}"/>
                </a:ext>
              </a:extLst>
            </p:cNvPr>
            <p:cNvSpPr>
              <a:spLocks noChangeArrowheads="1"/>
            </p:cNvSpPr>
            <p:nvPr/>
          </p:nvSpPr>
          <p:spPr bwMode="auto">
            <a:xfrm rot="5400000">
              <a:off x="6024859" y="5937451"/>
              <a:ext cx="13416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2" name="Rectangle 37">
              <a:extLst>
                <a:ext uri="{FF2B5EF4-FFF2-40B4-BE49-F238E27FC236}">
                  <a16:creationId xmlns:a16="http://schemas.microsoft.com/office/drawing/2014/main" id="{9AF76EFA-4C5B-674E-BA86-9C05702BA8E9}"/>
                </a:ext>
              </a:extLst>
            </p:cNvPr>
            <p:cNvSpPr>
              <a:spLocks noChangeArrowheads="1"/>
            </p:cNvSpPr>
            <p:nvPr/>
          </p:nvSpPr>
          <p:spPr bwMode="auto">
            <a:xfrm rot="5400000">
              <a:off x="4966501" y="5940764"/>
              <a:ext cx="140795"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63" name="Group 262">
              <a:extLst>
                <a:ext uri="{FF2B5EF4-FFF2-40B4-BE49-F238E27FC236}">
                  <a16:creationId xmlns:a16="http://schemas.microsoft.com/office/drawing/2014/main" id="{84D12D1B-CACD-6E4B-9C38-D2F459245889}"/>
                </a:ext>
              </a:extLst>
            </p:cNvPr>
            <p:cNvGrpSpPr/>
            <p:nvPr/>
          </p:nvGrpSpPr>
          <p:grpSpPr>
            <a:xfrm>
              <a:off x="5115340" y="5767126"/>
              <a:ext cx="901147" cy="501151"/>
              <a:chOff x="7493876" y="2774731"/>
              <a:chExt cx="1481958" cy="894622"/>
            </a:xfrm>
          </p:grpSpPr>
          <p:sp>
            <p:nvSpPr>
              <p:cNvPr id="264" name="Freeform 263">
                <a:extLst>
                  <a:ext uri="{FF2B5EF4-FFF2-40B4-BE49-F238E27FC236}">
                    <a16:creationId xmlns:a16="http://schemas.microsoft.com/office/drawing/2014/main" id="{16FB099F-FBEA-9F48-8EAA-5BCE4873212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65" name="Oval 264">
                <a:extLst>
                  <a:ext uri="{FF2B5EF4-FFF2-40B4-BE49-F238E27FC236}">
                    <a16:creationId xmlns:a16="http://schemas.microsoft.com/office/drawing/2014/main" id="{13DBFA26-F015-2547-A930-D01540DA83C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66" name="Group 265">
                <a:extLst>
                  <a:ext uri="{FF2B5EF4-FFF2-40B4-BE49-F238E27FC236}">
                    <a16:creationId xmlns:a16="http://schemas.microsoft.com/office/drawing/2014/main" id="{6BD83E9A-6CBF-3D4E-8F2F-EA68EE4D3756}"/>
                  </a:ext>
                </a:extLst>
              </p:cNvPr>
              <p:cNvGrpSpPr/>
              <p:nvPr/>
            </p:nvGrpSpPr>
            <p:grpSpPr>
              <a:xfrm>
                <a:off x="7713663" y="2848339"/>
                <a:ext cx="1042107" cy="425543"/>
                <a:chOff x="7786941" y="2884917"/>
                <a:chExt cx="897649" cy="353919"/>
              </a:xfrm>
            </p:grpSpPr>
            <p:sp>
              <p:nvSpPr>
                <p:cNvPr id="267" name="Freeform 266">
                  <a:extLst>
                    <a:ext uri="{FF2B5EF4-FFF2-40B4-BE49-F238E27FC236}">
                      <a16:creationId xmlns:a16="http://schemas.microsoft.com/office/drawing/2014/main" id="{24B4E4B6-6B7A-4A4B-A9EB-9BA919CAA34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68" name="Freeform 267">
                  <a:extLst>
                    <a:ext uri="{FF2B5EF4-FFF2-40B4-BE49-F238E27FC236}">
                      <a16:creationId xmlns:a16="http://schemas.microsoft.com/office/drawing/2014/main" id="{8A579144-F431-924D-BEDF-34C91BDD544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69" name="Freeform 268">
                  <a:extLst>
                    <a:ext uri="{FF2B5EF4-FFF2-40B4-BE49-F238E27FC236}">
                      <a16:creationId xmlns:a16="http://schemas.microsoft.com/office/drawing/2014/main" id="{60A07585-2E49-1643-B16B-023093CA681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70" name="Freeform 269">
                  <a:extLst>
                    <a:ext uri="{FF2B5EF4-FFF2-40B4-BE49-F238E27FC236}">
                      <a16:creationId xmlns:a16="http://schemas.microsoft.com/office/drawing/2014/main" id="{99C7FFFB-540E-F04A-8756-DC9317FA983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sp>
        <p:nvSpPr>
          <p:cNvPr id="243" name="Rectangle 37">
            <a:extLst>
              <a:ext uri="{FF2B5EF4-FFF2-40B4-BE49-F238E27FC236}">
                <a16:creationId xmlns:a16="http://schemas.microsoft.com/office/drawing/2014/main" id="{2049FC20-01F9-A342-8ED2-71DDD4E2422B}"/>
              </a:ext>
            </a:extLst>
          </p:cNvPr>
          <p:cNvSpPr>
            <a:spLocks noChangeArrowheads="1"/>
          </p:cNvSpPr>
          <p:nvPr/>
        </p:nvSpPr>
        <p:spPr bwMode="auto">
          <a:xfrm rot="5400000">
            <a:off x="3920901" y="3755594"/>
            <a:ext cx="89927"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44" name="Group 49">
            <a:extLst>
              <a:ext uri="{FF2B5EF4-FFF2-40B4-BE49-F238E27FC236}">
                <a16:creationId xmlns:a16="http://schemas.microsoft.com/office/drawing/2014/main" id="{0C6B5E2D-47E0-304A-802F-B33BA23951DC}"/>
              </a:ext>
            </a:extLst>
          </p:cNvPr>
          <p:cNvGrpSpPr>
            <a:grpSpLocks/>
          </p:cNvGrpSpPr>
          <p:nvPr/>
        </p:nvGrpSpPr>
        <p:grpSpPr bwMode="auto">
          <a:xfrm>
            <a:off x="3289150" y="3505577"/>
            <a:ext cx="702053" cy="571071"/>
            <a:chOff x="-44" y="1473"/>
            <a:chExt cx="981" cy="1105"/>
          </a:xfrm>
        </p:grpSpPr>
        <p:pic>
          <p:nvPicPr>
            <p:cNvPr id="259" name="Picture 50" descr="desktop_computer_stylized_medium">
              <a:extLst>
                <a:ext uri="{FF2B5EF4-FFF2-40B4-BE49-F238E27FC236}">
                  <a16:creationId xmlns:a16="http://schemas.microsoft.com/office/drawing/2014/main" id="{6C7B4EA6-CCA8-D147-AFAA-5DA13E6BA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0" name="Freeform 51">
              <a:extLst>
                <a:ext uri="{FF2B5EF4-FFF2-40B4-BE49-F238E27FC236}">
                  <a16:creationId xmlns:a16="http://schemas.microsoft.com/office/drawing/2014/main" id="{48DE1DAA-CF8A-A24A-8DD9-85EF022FE8D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grpSp>
      <p:sp>
        <p:nvSpPr>
          <p:cNvPr id="245" name="Rectangle 37">
            <a:extLst>
              <a:ext uri="{FF2B5EF4-FFF2-40B4-BE49-F238E27FC236}">
                <a16:creationId xmlns:a16="http://schemas.microsoft.com/office/drawing/2014/main" id="{1976AEED-D3C4-4C40-B836-5E4352A36112}"/>
              </a:ext>
            </a:extLst>
          </p:cNvPr>
          <p:cNvSpPr>
            <a:spLocks noChangeArrowheads="1"/>
          </p:cNvSpPr>
          <p:nvPr/>
        </p:nvSpPr>
        <p:spPr bwMode="auto">
          <a:xfrm rot="5400000">
            <a:off x="4004008" y="4521375"/>
            <a:ext cx="63196" cy="146063"/>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46" name="Group 49">
            <a:extLst>
              <a:ext uri="{FF2B5EF4-FFF2-40B4-BE49-F238E27FC236}">
                <a16:creationId xmlns:a16="http://schemas.microsoft.com/office/drawing/2014/main" id="{CA4E329E-B85D-034A-AD4E-3AA827B8BDBB}"/>
              </a:ext>
            </a:extLst>
          </p:cNvPr>
          <p:cNvGrpSpPr>
            <a:grpSpLocks/>
          </p:cNvGrpSpPr>
          <p:nvPr/>
        </p:nvGrpSpPr>
        <p:grpSpPr bwMode="auto">
          <a:xfrm>
            <a:off x="3561204" y="4373404"/>
            <a:ext cx="479621" cy="388191"/>
            <a:chOff x="-44" y="1473"/>
            <a:chExt cx="981" cy="1105"/>
          </a:xfrm>
        </p:grpSpPr>
        <p:pic>
          <p:nvPicPr>
            <p:cNvPr id="257" name="Picture 50" descr="desktop_computer_stylized_medium">
              <a:extLst>
                <a:ext uri="{FF2B5EF4-FFF2-40B4-BE49-F238E27FC236}">
                  <a16:creationId xmlns:a16="http://schemas.microsoft.com/office/drawing/2014/main" id="{1DF9E5DC-786D-6C49-ADDC-C953FEFE6B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8" name="Freeform 51">
              <a:extLst>
                <a:ext uri="{FF2B5EF4-FFF2-40B4-BE49-F238E27FC236}">
                  <a16:creationId xmlns:a16="http://schemas.microsoft.com/office/drawing/2014/main" id="{23D41A9D-8697-4D4D-8D16-A98A093EA1B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500" dirty="0">
                <a:latin typeface="Avenir Book" panose="020B0503020203020204" pitchFamily="34" charset="-78"/>
                <a:cs typeface="Avenir Book" panose="020B0503020203020204" pitchFamily="34" charset="-78"/>
              </a:endParaRPr>
            </a:p>
          </p:txBody>
        </p:sp>
      </p:grpSp>
      <p:sp>
        <p:nvSpPr>
          <p:cNvPr id="247" name="Rectangle 37">
            <a:extLst>
              <a:ext uri="{FF2B5EF4-FFF2-40B4-BE49-F238E27FC236}">
                <a16:creationId xmlns:a16="http://schemas.microsoft.com/office/drawing/2014/main" id="{921F645F-8A94-2445-84B8-38720AF02008}"/>
              </a:ext>
            </a:extLst>
          </p:cNvPr>
          <p:cNvSpPr>
            <a:spLocks noChangeArrowheads="1"/>
          </p:cNvSpPr>
          <p:nvPr/>
        </p:nvSpPr>
        <p:spPr bwMode="auto">
          <a:xfrm rot="5400000">
            <a:off x="8095066" y="3745278"/>
            <a:ext cx="89927"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8" name="Rectangle 37">
            <a:extLst>
              <a:ext uri="{FF2B5EF4-FFF2-40B4-BE49-F238E27FC236}">
                <a16:creationId xmlns:a16="http://schemas.microsoft.com/office/drawing/2014/main" id="{7E4E6975-B2CA-7444-B862-F4B4940509B3}"/>
              </a:ext>
            </a:extLst>
          </p:cNvPr>
          <p:cNvSpPr>
            <a:spLocks noChangeArrowheads="1"/>
          </p:cNvSpPr>
          <p:nvPr/>
        </p:nvSpPr>
        <p:spPr bwMode="auto">
          <a:xfrm rot="5400000">
            <a:off x="7922745" y="4594086"/>
            <a:ext cx="63196" cy="146063"/>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49" name="Group 44">
            <a:extLst>
              <a:ext uri="{FF2B5EF4-FFF2-40B4-BE49-F238E27FC236}">
                <a16:creationId xmlns:a16="http://schemas.microsoft.com/office/drawing/2014/main" id="{0E421EA6-E430-A84D-86CE-88CE29472188}"/>
              </a:ext>
            </a:extLst>
          </p:cNvPr>
          <p:cNvGrpSpPr>
            <a:grpSpLocks/>
          </p:cNvGrpSpPr>
          <p:nvPr/>
        </p:nvGrpSpPr>
        <p:grpSpPr bwMode="auto">
          <a:xfrm>
            <a:off x="7918588" y="3548977"/>
            <a:ext cx="757238" cy="641271"/>
            <a:chOff x="-44" y="1473"/>
            <a:chExt cx="981" cy="1105"/>
          </a:xfrm>
        </p:grpSpPr>
        <p:pic>
          <p:nvPicPr>
            <p:cNvPr id="255" name="Picture 45" descr="desktop_computer_stylized_medium">
              <a:extLst>
                <a:ext uri="{FF2B5EF4-FFF2-40B4-BE49-F238E27FC236}">
                  <a16:creationId xmlns:a16="http://schemas.microsoft.com/office/drawing/2014/main" id="{0CFB0548-75C3-B541-8DF5-553BDA442F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 name="Freeform 46">
              <a:extLst>
                <a:ext uri="{FF2B5EF4-FFF2-40B4-BE49-F238E27FC236}">
                  <a16:creationId xmlns:a16="http://schemas.microsoft.com/office/drawing/2014/main" id="{A0094AEB-3AFF-0940-8C77-D29712E4818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grpSp>
      <p:grpSp>
        <p:nvGrpSpPr>
          <p:cNvPr id="250" name="Group 44">
            <a:extLst>
              <a:ext uri="{FF2B5EF4-FFF2-40B4-BE49-F238E27FC236}">
                <a16:creationId xmlns:a16="http://schemas.microsoft.com/office/drawing/2014/main" id="{BCF5D40A-A74B-274B-8ADA-55B66CD5DBFC}"/>
              </a:ext>
            </a:extLst>
          </p:cNvPr>
          <p:cNvGrpSpPr>
            <a:grpSpLocks/>
          </p:cNvGrpSpPr>
          <p:nvPr/>
        </p:nvGrpSpPr>
        <p:grpSpPr bwMode="auto">
          <a:xfrm>
            <a:off x="7807844" y="4469411"/>
            <a:ext cx="533400" cy="450771"/>
            <a:chOff x="-44" y="1473"/>
            <a:chExt cx="981" cy="1105"/>
          </a:xfrm>
        </p:grpSpPr>
        <p:pic>
          <p:nvPicPr>
            <p:cNvPr id="253" name="Picture 45" descr="desktop_computer_stylized_medium">
              <a:extLst>
                <a:ext uri="{FF2B5EF4-FFF2-40B4-BE49-F238E27FC236}">
                  <a16:creationId xmlns:a16="http://schemas.microsoft.com/office/drawing/2014/main" id="{771731DD-0069-DA47-95DF-85CE9F4918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4" name="Freeform 46">
              <a:extLst>
                <a:ext uri="{FF2B5EF4-FFF2-40B4-BE49-F238E27FC236}">
                  <a16:creationId xmlns:a16="http://schemas.microsoft.com/office/drawing/2014/main" id="{0818206B-A68C-604B-A676-494044A074B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500" dirty="0">
                <a:latin typeface="Avenir Book" panose="020B0503020203020204" pitchFamily="34" charset="-78"/>
                <a:cs typeface="Avenir Book" panose="020B0503020203020204" pitchFamily="34" charset="-78"/>
              </a:endParaRPr>
            </a:p>
          </p:txBody>
        </p:sp>
      </p:grpSp>
      <p:grpSp>
        <p:nvGrpSpPr>
          <p:cNvPr id="20" name="Group 19">
            <a:extLst>
              <a:ext uri="{FF2B5EF4-FFF2-40B4-BE49-F238E27FC236}">
                <a16:creationId xmlns:a16="http://schemas.microsoft.com/office/drawing/2014/main" id="{16ACCC7A-2790-4042-9C87-704C4398F4FC}"/>
              </a:ext>
            </a:extLst>
          </p:cNvPr>
          <p:cNvGrpSpPr/>
          <p:nvPr/>
        </p:nvGrpSpPr>
        <p:grpSpPr>
          <a:xfrm>
            <a:off x="2899785" y="3900863"/>
            <a:ext cx="6519432" cy="1345435"/>
            <a:chOff x="1799535" y="4860508"/>
            <a:chExt cx="8692575" cy="1793913"/>
          </a:xfrm>
        </p:grpSpPr>
        <p:sp>
          <p:nvSpPr>
            <p:cNvPr id="220" name="Text Box 21">
              <a:extLst>
                <a:ext uri="{FF2B5EF4-FFF2-40B4-BE49-F238E27FC236}">
                  <a16:creationId xmlns:a16="http://schemas.microsoft.com/office/drawing/2014/main" id="{8B5C784D-B8E9-0242-B1BF-5469854FDC0C}"/>
                </a:ext>
              </a:extLst>
            </p:cNvPr>
            <p:cNvSpPr txBox="1">
              <a:spLocks noChangeArrowheads="1"/>
            </p:cNvSpPr>
            <p:nvPr/>
          </p:nvSpPr>
          <p:spPr bwMode="auto">
            <a:xfrm>
              <a:off x="5140945" y="5749508"/>
              <a:ext cx="1844949"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1A-23-F9-CD-06-9B</a:t>
              </a:r>
            </a:p>
          </p:txBody>
        </p:sp>
        <p:sp>
          <p:nvSpPr>
            <p:cNvPr id="221" name="Text Box 22">
              <a:extLst>
                <a:ext uri="{FF2B5EF4-FFF2-40B4-BE49-F238E27FC236}">
                  <a16:creationId xmlns:a16="http://schemas.microsoft.com/office/drawing/2014/main" id="{C464F240-6EA6-E645-AE35-1132527BB1A2}"/>
                </a:ext>
              </a:extLst>
            </p:cNvPr>
            <p:cNvSpPr txBox="1">
              <a:spLocks noChangeArrowheads="1"/>
            </p:cNvSpPr>
            <p:nvPr/>
          </p:nvSpPr>
          <p:spPr bwMode="auto">
            <a:xfrm>
              <a:off x="5288581" y="5576471"/>
              <a:ext cx="1599156"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222.222.222.220</a:t>
              </a:r>
            </a:p>
          </p:txBody>
        </p:sp>
        <p:grpSp>
          <p:nvGrpSpPr>
            <p:cNvPr id="222" name="Group 23">
              <a:extLst>
                <a:ext uri="{FF2B5EF4-FFF2-40B4-BE49-F238E27FC236}">
                  <a16:creationId xmlns:a16="http://schemas.microsoft.com/office/drawing/2014/main" id="{718D171D-585A-DA4B-8722-1465B928B34E}"/>
                </a:ext>
              </a:extLst>
            </p:cNvPr>
            <p:cNvGrpSpPr>
              <a:grpSpLocks/>
            </p:cNvGrpSpPr>
            <p:nvPr/>
          </p:nvGrpSpPr>
          <p:grpSpPr bwMode="auto">
            <a:xfrm>
              <a:off x="3992228" y="6027749"/>
              <a:ext cx="1808164" cy="512764"/>
              <a:chOff x="1934" y="2405"/>
              <a:chExt cx="1139" cy="323"/>
            </a:xfrm>
          </p:grpSpPr>
          <p:sp>
            <p:nvSpPr>
              <p:cNvPr id="273" name="Text Box 24">
                <a:extLst>
                  <a:ext uri="{FF2B5EF4-FFF2-40B4-BE49-F238E27FC236}">
                    <a16:creationId xmlns:a16="http://schemas.microsoft.com/office/drawing/2014/main" id="{6074A99D-1DA4-3A42-9396-9E51D4D7D37C}"/>
                  </a:ext>
                </a:extLst>
              </p:cNvPr>
              <p:cNvSpPr txBox="1">
                <a:spLocks noChangeArrowheads="1"/>
              </p:cNvSpPr>
              <p:nvPr/>
            </p:nvSpPr>
            <p:spPr bwMode="auto">
              <a:xfrm>
                <a:off x="1934" y="2405"/>
                <a:ext cx="1007"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111.111.111.110</a:t>
                </a:r>
              </a:p>
            </p:txBody>
          </p:sp>
          <p:sp>
            <p:nvSpPr>
              <p:cNvPr id="274" name="Text Box 25">
                <a:extLst>
                  <a:ext uri="{FF2B5EF4-FFF2-40B4-BE49-F238E27FC236}">
                    <a16:creationId xmlns:a16="http://schemas.microsoft.com/office/drawing/2014/main" id="{7F04AB82-B2F9-5040-9BD7-B58343D5B0A4}"/>
                  </a:ext>
                </a:extLst>
              </p:cNvPr>
              <p:cNvSpPr txBox="1">
                <a:spLocks noChangeArrowheads="1"/>
              </p:cNvSpPr>
              <p:nvPr/>
            </p:nvSpPr>
            <p:spPr bwMode="auto">
              <a:xfrm>
                <a:off x="1938" y="2515"/>
                <a:ext cx="1135"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E6-E9-00-17-BB-4B</a:t>
                </a:r>
              </a:p>
            </p:txBody>
          </p:sp>
        </p:grpSp>
        <p:sp>
          <p:nvSpPr>
            <p:cNvPr id="223" name="Text Box 26">
              <a:extLst>
                <a:ext uri="{FF2B5EF4-FFF2-40B4-BE49-F238E27FC236}">
                  <a16:creationId xmlns:a16="http://schemas.microsoft.com/office/drawing/2014/main" id="{345706BC-EE35-E948-B847-B9C8F402B953}"/>
                </a:ext>
              </a:extLst>
            </p:cNvPr>
            <p:cNvSpPr txBox="1">
              <a:spLocks noChangeArrowheads="1"/>
            </p:cNvSpPr>
            <p:nvPr/>
          </p:nvSpPr>
          <p:spPr bwMode="auto">
            <a:xfrm>
              <a:off x="1983382" y="6174597"/>
              <a:ext cx="1941131"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CC-49-DE-D0-AB-7D</a:t>
              </a:r>
            </a:p>
          </p:txBody>
        </p:sp>
        <p:sp>
          <p:nvSpPr>
            <p:cNvPr id="224" name="Text Box 27">
              <a:extLst>
                <a:ext uri="{FF2B5EF4-FFF2-40B4-BE49-F238E27FC236}">
                  <a16:creationId xmlns:a16="http://schemas.microsoft.com/office/drawing/2014/main" id="{C6892711-5B00-1B44-A3A1-ED7D7A05C67B}"/>
                </a:ext>
              </a:extLst>
            </p:cNvPr>
            <p:cNvSpPr txBox="1">
              <a:spLocks noChangeArrowheads="1"/>
            </p:cNvSpPr>
            <p:nvPr/>
          </p:nvSpPr>
          <p:spPr bwMode="auto">
            <a:xfrm>
              <a:off x="2183407" y="5985684"/>
              <a:ext cx="1599156"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111.111.111.112</a:t>
              </a:r>
            </a:p>
          </p:txBody>
        </p:sp>
        <p:sp>
          <p:nvSpPr>
            <p:cNvPr id="225" name="Text Box 30">
              <a:extLst>
                <a:ext uri="{FF2B5EF4-FFF2-40B4-BE49-F238E27FC236}">
                  <a16:creationId xmlns:a16="http://schemas.microsoft.com/office/drawing/2014/main" id="{C9755018-30C5-2F48-B77B-D1C5089AD5E5}"/>
                </a:ext>
              </a:extLst>
            </p:cNvPr>
            <p:cNvSpPr txBox="1">
              <a:spLocks noChangeArrowheads="1"/>
            </p:cNvSpPr>
            <p:nvPr/>
          </p:nvSpPr>
          <p:spPr bwMode="auto">
            <a:xfrm>
              <a:off x="1901438" y="5007007"/>
              <a:ext cx="1599156"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111.111.111.111</a:t>
              </a:r>
            </a:p>
          </p:txBody>
        </p:sp>
        <p:sp>
          <p:nvSpPr>
            <p:cNvPr id="226" name="Text Box 33">
              <a:extLst>
                <a:ext uri="{FF2B5EF4-FFF2-40B4-BE49-F238E27FC236}">
                  <a16:creationId xmlns:a16="http://schemas.microsoft.com/office/drawing/2014/main" id="{F8059422-13FC-B849-B3BE-4C2D1B546871}"/>
                </a:ext>
              </a:extLst>
            </p:cNvPr>
            <p:cNvSpPr txBox="1">
              <a:spLocks noChangeArrowheads="1"/>
            </p:cNvSpPr>
            <p:nvPr/>
          </p:nvSpPr>
          <p:spPr bwMode="auto">
            <a:xfrm>
              <a:off x="1799535" y="5196273"/>
              <a:ext cx="1782968"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74-29-9C-E8-FF-55</a:t>
              </a:r>
            </a:p>
          </p:txBody>
        </p:sp>
        <p:sp>
          <p:nvSpPr>
            <p:cNvPr id="230" name="Line 44">
              <a:extLst>
                <a:ext uri="{FF2B5EF4-FFF2-40B4-BE49-F238E27FC236}">
                  <a16:creationId xmlns:a16="http://schemas.microsoft.com/office/drawing/2014/main" id="{5FF08ADC-A615-AA4F-988F-06E9F2E02204}"/>
                </a:ext>
              </a:extLst>
            </p:cNvPr>
            <p:cNvSpPr>
              <a:spLocks noChangeShapeType="1"/>
            </p:cNvSpPr>
            <p:nvPr/>
          </p:nvSpPr>
          <p:spPr bwMode="auto">
            <a:xfrm flipV="1">
              <a:off x="3342282" y="5842809"/>
              <a:ext cx="0"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231" name="Line 45">
              <a:extLst>
                <a:ext uri="{FF2B5EF4-FFF2-40B4-BE49-F238E27FC236}">
                  <a16:creationId xmlns:a16="http://schemas.microsoft.com/office/drawing/2014/main" id="{C98C8486-5AB7-664F-9D85-3DD76A362527}"/>
                </a:ext>
              </a:extLst>
            </p:cNvPr>
            <p:cNvSpPr>
              <a:spLocks noChangeShapeType="1"/>
            </p:cNvSpPr>
            <p:nvPr/>
          </p:nvSpPr>
          <p:spPr bwMode="auto">
            <a:xfrm flipH="1" flipV="1">
              <a:off x="3248645" y="4860508"/>
              <a:ext cx="0" cy="2481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350" dirty="0">
                <a:latin typeface="Avenir Book" panose="020B0503020203020204" pitchFamily="34" charset="-78"/>
                <a:cs typeface="Avenir Book" panose="020B0503020203020204" pitchFamily="34" charset="-78"/>
              </a:endParaRPr>
            </a:p>
          </p:txBody>
        </p:sp>
        <p:sp>
          <p:nvSpPr>
            <p:cNvPr id="232" name="Line 46">
              <a:extLst>
                <a:ext uri="{FF2B5EF4-FFF2-40B4-BE49-F238E27FC236}">
                  <a16:creationId xmlns:a16="http://schemas.microsoft.com/office/drawing/2014/main" id="{B1A0EF95-B5D7-6443-84A3-A0E0B10496AB}"/>
                </a:ext>
              </a:extLst>
            </p:cNvPr>
            <p:cNvSpPr>
              <a:spLocks noChangeShapeType="1"/>
            </p:cNvSpPr>
            <p:nvPr/>
          </p:nvSpPr>
          <p:spPr bwMode="auto">
            <a:xfrm>
              <a:off x="5018707" y="5427247"/>
              <a:ext cx="0" cy="62050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233" name="Line 47">
              <a:extLst>
                <a:ext uri="{FF2B5EF4-FFF2-40B4-BE49-F238E27FC236}">
                  <a16:creationId xmlns:a16="http://schemas.microsoft.com/office/drawing/2014/main" id="{4D21BB95-E938-424E-94A6-FA1551CE2B5F}"/>
                </a:ext>
              </a:extLst>
            </p:cNvPr>
            <p:cNvSpPr>
              <a:spLocks noChangeShapeType="1"/>
            </p:cNvSpPr>
            <p:nvPr/>
          </p:nvSpPr>
          <p:spPr bwMode="auto">
            <a:xfrm flipH="1" flipV="1">
              <a:off x="6207745" y="5417721"/>
              <a:ext cx="4762"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grpSp>
          <p:nvGrpSpPr>
            <p:cNvPr id="235" name="Group 63">
              <a:extLst>
                <a:ext uri="{FF2B5EF4-FFF2-40B4-BE49-F238E27FC236}">
                  <a16:creationId xmlns:a16="http://schemas.microsoft.com/office/drawing/2014/main" id="{022EBB57-7AB3-7C45-9AC9-24B737F13F22}"/>
                </a:ext>
              </a:extLst>
            </p:cNvPr>
            <p:cNvGrpSpPr>
              <a:grpSpLocks/>
            </p:cNvGrpSpPr>
            <p:nvPr/>
          </p:nvGrpSpPr>
          <p:grpSpPr bwMode="auto">
            <a:xfrm>
              <a:off x="8615684" y="5148735"/>
              <a:ext cx="1876426" cy="525463"/>
              <a:chOff x="4351" y="2786"/>
              <a:chExt cx="1182" cy="331"/>
            </a:xfrm>
          </p:grpSpPr>
          <p:sp>
            <p:nvSpPr>
              <p:cNvPr id="271" name="Text Box 64">
                <a:extLst>
                  <a:ext uri="{FF2B5EF4-FFF2-40B4-BE49-F238E27FC236}">
                    <a16:creationId xmlns:a16="http://schemas.microsoft.com/office/drawing/2014/main" id="{9C1790DC-D8F5-D148-A191-4095380CC68D}"/>
                  </a:ext>
                </a:extLst>
              </p:cNvPr>
              <p:cNvSpPr txBox="1">
                <a:spLocks noChangeArrowheads="1"/>
              </p:cNvSpPr>
              <p:nvPr/>
            </p:nvSpPr>
            <p:spPr bwMode="auto">
              <a:xfrm>
                <a:off x="4352" y="2786"/>
                <a:ext cx="1007"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222.222.222.222</a:t>
                </a:r>
              </a:p>
            </p:txBody>
          </p:sp>
          <p:sp>
            <p:nvSpPr>
              <p:cNvPr id="272" name="Text Box 65">
                <a:extLst>
                  <a:ext uri="{FF2B5EF4-FFF2-40B4-BE49-F238E27FC236}">
                    <a16:creationId xmlns:a16="http://schemas.microsoft.com/office/drawing/2014/main" id="{B09022AD-3504-8E4C-B2F0-99A5DA41EFD0}"/>
                  </a:ext>
                </a:extLst>
              </p:cNvPr>
              <p:cNvSpPr txBox="1">
                <a:spLocks noChangeArrowheads="1"/>
              </p:cNvSpPr>
              <p:nvPr/>
            </p:nvSpPr>
            <p:spPr bwMode="auto">
              <a:xfrm>
                <a:off x="4351" y="2904"/>
                <a:ext cx="1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49-BD-D2-C7-56-2A</a:t>
                </a:r>
              </a:p>
            </p:txBody>
          </p:sp>
        </p:grpSp>
        <p:sp>
          <p:nvSpPr>
            <p:cNvPr id="237" name="Text Box 71">
              <a:extLst>
                <a:ext uri="{FF2B5EF4-FFF2-40B4-BE49-F238E27FC236}">
                  <a16:creationId xmlns:a16="http://schemas.microsoft.com/office/drawing/2014/main" id="{E34EA307-0F5E-7E4E-9CE6-4AB424039BE6}"/>
                </a:ext>
              </a:extLst>
            </p:cNvPr>
            <p:cNvSpPr txBox="1">
              <a:spLocks noChangeArrowheads="1"/>
            </p:cNvSpPr>
            <p:nvPr/>
          </p:nvSpPr>
          <p:spPr bwMode="auto">
            <a:xfrm>
              <a:off x="8307272" y="6137000"/>
              <a:ext cx="1599156"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222.222.222.221</a:t>
              </a:r>
            </a:p>
          </p:txBody>
        </p:sp>
        <p:sp>
          <p:nvSpPr>
            <p:cNvPr id="238" name="Text Box 72">
              <a:extLst>
                <a:ext uri="{FF2B5EF4-FFF2-40B4-BE49-F238E27FC236}">
                  <a16:creationId xmlns:a16="http://schemas.microsoft.com/office/drawing/2014/main" id="{B5B6783C-814C-0B4E-B164-BE3DE87DBB57}"/>
                </a:ext>
              </a:extLst>
            </p:cNvPr>
            <p:cNvSpPr txBox="1">
              <a:spLocks noChangeArrowheads="1"/>
            </p:cNvSpPr>
            <p:nvPr/>
          </p:nvSpPr>
          <p:spPr bwMode="auto">
            <a:xfrm>
              <a:off x="8297390" y="6315866"/>
              <a:ext cx="1787242"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88-B2-2F-54-1A-0F</a:t>
              </a:r>
            </a:p>
          </p:txBody>
        </p:sp>
        <p:cxnSp>
          <p:nvCxnSpPr>
            <p:cNvPr id="251" name="Straight Arrow Connector 250">
              <a:extLst>
                <a:ext uri="{FF2B5EF4-FFF2-40B4-BE49-F238E27FC236}">
                  <a16:creationId xmlns:a16="http://schemas.microsoft.com/office/drawing/2014/main" id="{64FFBE43-D54F-1248-BB0F-8C6305664255}"/>
                </a:ext>
              </a:extLst>
            </p:cNvPr>
            <p:cNvCxnSpPr/>
            <p:nvPr/>
          </p:nvCxnSpPr>
          <p:spPr>
            <a:xfrm flipV="1">
              <a:off x="8669292" y="4874844"/>
              <a:ext cx="0" cy="4459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AF922730-B346-B540-9CCA-A7D5E3F387C9}"/>
                </a:ext>
              </a:extLst>
            </p:cNvPr>
            <p:cNvCxnSpPr>
              <a:cxnSpLocks/>
            </p:cNvCxnSpPr>
            <p:nvPr/>
          </p:nvCxnSpPr>
          <p:spPr>
            <a:xfrm flipV="1">
              <a:off x="8447023" y="5943807"/>
              <a:ext cx="0" cy="241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5" name="Rectangle 2">
            <a:extLst>
              <a:ext uri="{FF2B5EF4-FFF2-40B4-BE49-F238E27FC236}">
                <a16:creationId xmlns:a16="http://schemas.microsoft.com/office/drawing/2014/main" id="{F2C09E71-12BD-2C45-A9FA-A6A951F6F19C}"/>
              </a:ext>
            </a:extLst>
          </p:cNvPr>
          <p:cNvSpPr txBox="1">
            <a:spLocks noChangeArrowheads="1"/>
          </p:cNvSpPr>
          <p:nvPr/>
        </p:nvSpPr>
        <p:spPr>
          <a:xfrm>
            <a:off x="2242405" y="1889924"/>
            <a:ext cx="7647229" cy="1187458"/>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169069">
              <a:buFont typeface="Wingdings" charset="2"/>
              <a:buChar char="§"/>
              <a:defRPr/>
            </a:pPr>
            <a:r>
              <a:rPr lang="en-US" sz="2100" dirty="0">
                <a:latin typeface="Avenir Book" panose="020B0503020203020204" pitchFamily="34" charset="-78"/>
                <a:cs typeface="Avenir Book" panose="020B0503020203020204" pitchFamily="34" charset="-78"/>
              </a:rPr>
              <a:t>A</a:t>
            </a:r>
            <a:r>
              <a:rPr lang="en-US" sz="2100" dirty="0" smtClean="0">
                <a:latin typeface="Avenir Book" panose="020B0503020203020204" pitchFamily="34" charset="-78"/>
                <a:cs typeface="Avenir Book" panose="020B0503020203020204" pitchFamily="34" charset="-78"/>
              </a:rPr>
              <a:t>ssume </a:t>
            </a:r>
            <a:r>
              <a:rPr lang="en-US" sz="2100" dirty="0">
                <a:latin typeface="Avenir Book" panose="020B0503020203020204" pitchFamily="34" charset="-78"/>
                <a:cs typeface="Avenir Book" panose="020B0503020203020204" pitchFamily="34" charset="-78"/>
              </a:rPr>
              <a:t>that:</a:t>
            </a:r>
          </a:p>
          <a:p>
            <a:pPr marL="766763" lvl="2" indent="-257175">
              <a:spcBef>
                <a:spcPts val="0"/>
              </a:spcBef>
              <a:buClr>
                <a:srgbClr val="0000A8"/>
              </a:buClr>
              <a:defRPr/>
            </a:pPr>
            <a:r>
              <a:rPr lang="en-US" sz="1800" dirty="0">
                <a:latin typeface="Avenir Book" panose="020B0503020203020204" pitchFamily="34" charset="-78"/>
                <a:cs typeface="Avenir Book" panose="020B0503020203020204" pitchFamily="34" charset="-78"/>
              </a:rPr>
              <a:t>A knows B’s IP address</a:t>
            </a:r>
          </a:p>
          <a:p>
            <a:pPr marL="766763" lvl="2" indent="-257175">
              <a:spcBef>
                <a:spcPts val="0"/>
              </a:spcBef>
              <a:buClr>
                <a:srgbClr val="0000A8"/>
              </a:buClr>
              <a:defRPr/>
            </a:pPr>
            <a:r>
              <a:rPr lang="en-US" sz="1800" dirty="0">
                <a:latin typeface="Avenir Book" panose="020B0503020203020204" pitchFamily="34" charset="-78"/>
                <a:cs typeface="Avenir Book" panose="020B0503020203020204" pitchFamily="34" charset="-78"/>
              </a:rPr>
              <a:t>A knows IP address of first hop router, R </a:t>
            </a:r>
            <a:endParaRPr lang="en-US" sz="1800" dirty="0">
              <a:solidFill>
                <a:srgbClr val="0000A8"/>
              </a:solidFill>
              <a:latin typeface="Avenir Book" panose="020B0503020203020204" pitchFamily="34" charset="-78"/>
              <a:cs typeface="Avenir Book" panose="020B0503020203020204" pitchFamily="34" charset="-78"/>
            </a:endParaRPr>
          </a:p>
          <a:p>
            <a:pPr marL="766763" lvl="2" indent="-257175">
              <a:spcBef>
                <a:spcPts val="0"/>
              </a:spcBef>
              <a:buClr>
                <a:srgbClr val="0000A8"/>
              </a:buClr>
              <a:defRPr/>
            </a:pPr>
            <a:r>
              <a:rPr lang="en-US" sz="1800" dirty="0">
                <a:latin typeface="Avenir Book" panose="020B0503020203020204" pitchFamily="34" charset="-78"/>
                <a:cs typeface="Avenir Book" panose="020B0503020203020204" pitchFamily="34" charset="-78"/>
              </a:rPr>
              <a:t>A knows R’s MAC address </a:t>
            </a:r>
            <a:endParaRPr lang="en-US" sz="1800" dirty="0">
              <a:solidFill>
                <a:srgbClr val="0000A8"/>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99770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dissolve">
                                      <p:cBhvr>
                                        <p:cTn id="7"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429790" y="458524"/>
            <a:ext cx="9154924" cy="670967"/>
          </a:xfrm>
        </p:spPr>
        <p:txBody>
          <a:bodyPr>
            <a:normAutofit fontScale="90000"/>
          </a:bodyPr>
          <a:lstStyle/>
          <a:p>
            <a:pPr algn="ctr"/>
            <a:r>
              <a:rPr lang="en-US" b="0" kern="0" dirty="0">
                <a:latin typeface="Avenir Book" panose="020B0503020203020204" pitchFamily="34" charset="-78"/>
                <a:ea typeface="ＭＳ Ｐゴシック" charset="0"/>
                <a:cs typeface="Avenir Book" panose="020B0503020203020204" pitchFamily="34" charset="-78"/>
              </a:rPr>
              <a:t>Routing to </a:t>
            </a:r>
            <a:r>
              <a:rPr lang="en-US" b="0" kern="0" dirty="0" smtClean="0">
                <a:latin typeface="Avenir Book" panose="020B0503020203020204" pitchFamily="34" charset="-78"/>
                <a:ea typeface="ＭＳ Ｐゴシック" charset="0"/>
                <a:cs typeface="Avenir Book" panose="020B0503020203020204" pitchFamily="34" charset="-78"/>
              </a:rPr>
              <a:t>Another </a:t>
            </a:r>
            <a:r>
              <a:rPr lang="en-US" kern="0" dirty="0" smtClean="0">
                <a:latin typeface="Avenir Book" panose="020B0503020203020204" pitchFamily="34" charset="-78"/>
                <a:ea typeface="ＭＳ Ｐゴシック" charset="0"/>
                <a:cs typeface="Avenir Book" panose="020B0503020203020204" pitchFamily="34" charset="-78"/>
              </a:rPr>
              <a:t>S</a:t>
            </a:r>
            <a:r>
              <a:rPr lang="en-US" b="0" kern="0" dirty="0" smtClean="0">
                <a:latin typeface="Avenir Book" panose="020B0503020203020204" pitchFamily="34" charset="-78"/>
                <a:ea typeface="ＭＳ Ｐゴシック" charset="0"/>
                <a:cs typeface="Avenir Book" panose="020B0503020203020204" pitchFamily="34" charset="-78"/>
              </a:rPr>
              <a:t>ubnet</a:t>
            </a:r>
            <a:endParaRPr lang="en-US" sz="3300" dirty="0">
              <a:latin typeface="Avenir Book" panose="020B0503020203020204" pitchFamily="34" charset="-78"/>
              <a:cs typeface="Avenir Book" panose="020B0503020203020204" pitchFamily="34" charset="-78"/>
            </a:endParaRPr>
          </a:p>
        </p:txBody>
      </p:sp>
      <p:grpSp>
        <p:nvGrpSpPr>
          <p:cNvPr id="4" name="Group 3">
            <a:extLst>
              <a:ext uri="{FF2B5EF4-FFF2-40B4-BE49-F238E27FC236}">
                <a16:creationId xmlns:a16="http://schemas.microsoft.com/office/drawing/2014/main" id="{60E8BE2D-BC96-5B4C-BB01-5A8A7B585BE8}"/>
              </a:ext>
            </a:extLst>
          </p:cNvPr>
          <p:cNvGrpSpPr/>
          <p:nvPr/>
        </p:nvGrpSpPr>
        <p:grpSpPr>
          <a:xfrm>
            <a:off x="2919574" y="3432780"/>
            <a:ext cx="6519432" cy="1754491"/>
            <a:chOff x="1799535" y="4315099"/>
            <a:chExt cx="8692575" cy="2339322"/>
          </a:xfrm>
        </p:grpSpPr>
        <p:cxnSp>
          <p:nvCxnSpPr>
            <p:cNvPr id="11" name="Straight Connector 10">
              <a:extLst>
                <a:ext uri="{FF2B5EF4-FFF2-40B4-BE49-F238E27FC236}">
                  <a16:creationId xmlns:a16="http://schemas.microsoft.com/office/drawing/2014/main" id="{0CFFE62D-54D4-2E4A-9F56-42AF465143DE}"/>
                </a:ext>
              </a:extLst>
            </p:cNvPr>
            <p:cNvCxnSpPr/>
            <p:nvPr/>
          </p:nvCxnSpPr>
          <p:spPr>
            <a:xfrm>
              <a:off x="4293702" y="5340624"/>
              <a:ext cx="323353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 Box 4">
              <a:extLst>
                <a:ext uri="{FF2B5EF4-FFF2-40B4-BE49-F238E27FC236}">
                  <a16:creationId xmlns:a16="http://schemas.microsoft.com/office/drawing/2014/main" id="{2D2C1B49-6D05-3245-A14C-49597506C649}"/>
                </a:ext>
              </a:extLst>
            </p:cNvPr>
            <p:cNvSpPr txBox="1">
              <a:spLocks noChangeArrowheads="1"/>
            </p:cNvSpPr>
            <p:nvPr/>
          </p:nvSpPr>
          <p:spPr bwMode="auto">
            <a:xfrm>
              <a:off x="5496545" y="4606786"/>
              <a:ext cx="459955" cy="5539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Bef>
                  <a:spcPct val="50000"/>
                </a:spcBef>
                <a:defRPr/>
              </a:pPr>
              <a:r>
                <a:rPr lang="en-US" sz="2100" dirty="0">
                  <a:solidFill>
                    <a:srgbClr val="0000A8"/>
                  </a:solidFill>
                  <a:latin typeface="Avenir Book" panose="020B0503020203020204" pitchFamily="34" charset="-78"/>
                  <a:cs typeface="Avenir Book" panose="020B0503020203020204" pitchFamily="34" charset="-78"/>
                </a:rPr>
                <a:t>R</a:t>
              </a:r>
              <a:endParaRPr lang="en-US" sz="1500" dirty="0">
                <a:solidFill>
                  <a:srgbClr val="0000A8"/>
                </a:solidFill>
                <a:latin typeface="Avenir Book" panose="020B0503020203020204" pitchFamily="34" charset="-78"/>
                <a:cs typeface="Avenir Book" panose="020B0503020203020204" pitchFamily="34" charset="-78"/>
              </a:endParaRPr>
            </a:p>
          </p:txBody>
        </p:sp>
        <p:sp>
          <p:nvSpPr>
            <p:cNvPr id="92" name="Text Box 21">
              <a:extLst>
                <a:ext uri="{FF2B5EF4-FFF2-40B4-BE49-F238E27FC236}">
                  <a16:creationId xmlns:a16="http://schemas.microsoft.com/office/drawing/2014/main" id="{8E9F58B9-C012-7C42-9622-7098AAF9C744}"/>
                </a:ext>
              </a:extLst>
            </p:cNvPr>
            <p:cNvSpPr txBox="1">
              <a:spLocks noChangeArrowheads="1"/>
            </p:cNvSpPr>
            <p:nvPr/>
          </p:nvSpPr>
          <p:spPr bwMode="auto">
            <a:xfrm>
              <a:off x="5140945" y="5749509"/>
              <a:ext cx="1844949"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1A-23-F9-CD-06-9B</a:t>
              </a:r>
            </a:p>
          </p:txBody>
        </p:sp>
        <p:sp>
          <p:nvSpPr>
            <p:cNvPr id="93" name="Text Box 22">
              <a:extLst>
                <a:ext uri="{FF2B5EF4-FFF2-40B4-BE49-F238E27FC236}">
                  <a16:creationId xmlns:a16="http://schemas.microsoft.com/office/drawing/2014/main" id="{D3BC78DD-68E2-3F42-A025-894036CA69F8}"/>
                </a:ext>
              </a:extLst>
            </p:cNvPr>
            <p:cNvSpPr txBox="1">
              <a:spLocks noChangeArrowheads="1"/>
            </p:cNvSpPr>
            <p:nvPr/>
          </p:nvSpPr>
          <p:spPr bwMode="auto">
            <a:xfrm>
              <a:off x="5288581" y="5576471"/>
              <a:ext cx="1599156"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222.222.222.220</a:t>
              </a:r>
            </a:p>
          </p:txBody>
        </p:sp>
        <p:grpSp>
          <p:nvGrpSpPr>
            <p:cNvPr id="94" name="Group 23">
              <a:extLst>
                <a:ext uri="{FF2B5EF4-FFF2-40B4-BE49-F238E27FC236}">
                  <a16:creationId xmlns:a16="http://schemas.microsoft.com/office/drawing/2014/main" id="{026701D5-9E9E-EF42-B7AA-972F210D71D9}"/>
                </a:ext>
              </a:extLst>
            </p:cNvPr>
            <p:cNvGrpSpPr>
              <a:grpSpLocks/>
            </p:cNvGrpSpPr>
            <p:nvPr/>
          </p:nvGrpSpPr>
          <p:grpSpPr bwMode="auto">
            <a:xfrm>
              <a:off x="3992228" y="6027749"/>
              <a:ext cx="1808164" cy="512764"/>
              <a:chOff x="1934" y="2405"/>
              <a:chExt cx="1139" cy="323"/>
            </a:xfrm>
          </p:grpSpPr>
          <p:sp>
            <p:nvSpPr>
              <p:cNvPr id="146" name="Text Box 24">
                <a:extLst>
                  <a:ext uri="{FF2B5EF4-FFF2-40B4-BE49-F238E27FC236}">
                    <a16:creationId xmlns:a16="http://schemas.microsoft.com/office/drawing/2014/main" id="{D19F6EF2-3DED-734B-B3EA-8B5850BFD7DC}"/>
                  </a:ext>
                </a:extLst>
              </p:cNvPr>
              <p:cNvSpPr txBox="1">
                <a:spLocks noChangeArrowheads="1"/>
              </p:cNvSpPr>
              <p:nvPr/>
            </p:nvSpPr>
            <p:spPr bwMode="auto">
              <a:xfrm>
                <a:off x="1934" y="2405"/>
                <a:ext cx="1007"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111.111.111.110</a:t>
                </a:r>
              </a:p>
            </p:txBody>
          </p:sp>
          <p:sp>
            <p:nvSpPr>
              <p:cNvPr id="147" name="Text Box 25">
                <a:extLst>
                  <a:ext uri="{FF2B5EF4-FFF2-40B4-BE49-F238E27FC236}">
                    <a16:creationId xmlns:a16="http://schemas.microsoft.com/office/drawing/2014/main" id="{E60F6762-DC3F-2E40-B567-43C8BBD1B182}"/>
                  </a:ext>
                </a:extLst>
              </p:cNvPr>
              <p:cNvSpPr txBox="1">
                <a:spLocks noChangeArrowheads="1"/>
              </p:cNvSpPr>
              <p:nvPr/>
            </p:nvSpPr>
            <p:spPr bwMode="auto">
              <a:xfrm>
                <a:off x="1938" y="2515"/>
                <a:ext cx="1135"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E6-E9-00-17-BB-4B</a:t>
                </a:r>
              </a:p>
            </p:txBody>
          </p:sp>
        </p:grpSp>
        <p:sp>
          <p:nvSpPr>
            <p:cNvPr id="99" name="Text Box 26">
              <a:extLst>
                <a:ext uri="{FF2B5EF4-FFF2-40B4-BE49-F238E27FC236}">
                  <a16:creationId xmlns:a16="http://schemas.microsoft.com/office/drawing/2014/main" id="{EB7AD1CB-7395-4048-94BA-078B6760194C}"/>
                </a:ext>
              </a:extLst>
            </p:cNvPr>
            <p:cNvSpPr txBox="1">
              <a:spLocks noChangeArrowheads="1"/>
            </p:cNvSpPr>
            <p:nvPr/>
          </p:nvSpPr>
          <p:spPr bwMode="auto">
            <a:xfrm>
              <a:off x="1983382" y="6174597"/>
              <a:ext cx="1941131"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CC-49-DE-D0-AB-7D</a:t>
              </a:r>
            </a:p>
          </p:txBody>
        </p:sp>
        <p:sp>
          <p:nvSpPr>
            <p:cNvPr id="100" name="Text Box 27">
              <a:extLst>
                <a:ext uri="{FF2B5EF4-FFF2-40B4-BE49-F238E27FC236}">
                  <a16:creationId xmlns:a16="http://schemas.microsoft.com/office/drawing/2014/main" id="{883C22D8-5EE5-FD4B-A6BF-961F094C9520}"/>
                </a:ext>
              </a:extLst>
            </p:cNvPr>
            <p:cNvSpPr txBox="1">
              <a:spLocks noChangeArrowheads="1"/>
            </p:cNvSpPr>
            <p:nvPr/>
          </p:nvSpPr>
          <p:spPr bwMode="auto">
            <a:xfrm>
              <a:off x="2183407" y="5985685"/>
              <a:ext cx="1599156"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111.111.111.112</a:t>
              </a:r>
            </a:p>
          </p:txBody>
        </p:sp>
        <p:sp>
          <p:nvSpPr>
            <p:cNvPr id="101" name="Text Box 30">
              <a:extLst>
                <a:ext uri="{FF2B5EF4-FFF2-40B4-BE49-F238E27FC236}">
                  <a16:creationId xmlns:a16="http://schemas.microsoft.com/office/drawing/2014/main" id="{F0A4A6D6-07D6-9540-9E22-87082344B6CE}"/>
                </a:ext>
              </a:extLst>
            </p:cNvPr>
            <p:cNvSpPr txBox="1">
              <a:spLocks noChangeArrowheads="1"/>
            </p:cNvSpPr>
            <p:nvPr/>
          </p:nvSpPr>
          <p:spPr bwMode="auto">
            <a:xfrm>
              <a:off x="1901438" y="5007006"/>
              <a:ext cx="1599156"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111.111.111.111</a:t>
              </a:r>
            </a:p>
          </p:txBody>
        </p:sp>
        <p:sp>
          <p:nvSpPr>
            <p:cNvPr id="102" name="Text Box 33">
              <a:extLst>
                <a:ext uri="{FF2B5EF4-FFF2-40B4-BE49-F238E27FC236}">
                  <a16:creationId xmlns:a16="http://schemas.microsoft.com/office/drawing/2014/main" id="{98DB423A-5D18-F545-A673-502329AD2A00}"/>
                </a:ext>
              </a:extLst>
            </p:cNvPr>
            <p:cNvSpPr txBox="1">
              <a:spLocks noChangeArrowheads="1"/>
            </p:cNvSpPr>
            <p:nvPr/>
          </p:nvSpPr>
          <p:spPr bwMode="auto">
            <a:xfrm>
              <a:off x="1799535" y="5196273"/>
              <a:ext cx="1782968"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74-29-9C-E8-FF-55</a:t>
              </a:r>
            </a:p>
          </p:txBody>
        </p:sp>
        <p:sp>
          <p:nvSpPr>
            <p:cNvPr id="103" name="Freeform 39">
              <a:extLst>
                <a:ext uri="{FF2B5EF4-FFF2-40B4-BE49-F238E27FC236}">
                  <a16:creationId xmlns:a16="http://schemas.microsoft.com/office/drawing/2014/main" id="{B2706607-111C-5245-B2CF-A17D7724FFA8}"/>
                </a:ext>
              </a:extLst>
            </p:cNvPr>
            <p:cNvSpPr>
              <a:spLocks/>
            </p:cNvSpPr>
            <p:nvPr/>
          </p:nvSpPr>
          <p:spPr bwMode="auto">
            <a:xfrm>
              <a:off x="3637582" y="4808121"/>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104" name="Line 40">
              <a:extLst>
                <a:ext uri="{FF2B5EF4-FFF2-40B4-BE49-F238E27FC236}">
                  <a16:creationId xmlns:a16="http://schemas.microsoft.com/office/drawing/2014/main" id="{28F869C4-D67B-E043-97EC-60E9EE422E8C}"/>
                </a:ext>
              </a:extLst>
            </p:cNvPr>
            <p:cNvSpPr>
              <a:spLocks noChangeShapeType="1"/>
            </p:cNvSpPr>
            <p:nvPr/>
          </p:nvSpPr>
          <p:spPr bwMode="auto">
            <a:xfrm>
              <a:off x="3334370" y="4787483"/>
              <a:ext cx="438150" cy="2301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350" dirty="0">
                <a:latin typeface="Avenir Book" panose="020B0503020203020204" pitchFamily="34" charset="-78"/>
                <a:cs typeface="Avenir Book" panose="020B0503020203020204" pitchFamily="34" charset="-78"/>
              </a:endParaRPr>
            </a:p>
          </p:txBody>
        </p:sp>
        <p:sp>
          <p:nvSpPr>
            <p:cNvPr id="105" name="Line 41">
              <a:extLst>
                <a:ext uri="{FF2B5EF4-FFF2-40B4-BE49-F238E27FC236}">
                  <a16:creationId xmlns:a16="http://schemas.microsoft.com/office/drawing/2014/main" id="{F58EADC2-5F53-3341-BAA6-DBF970DD75E5}"/>
                </a:ext>
              </a:extLst>
            </p:cNvPr>
            <p:cNvSpPr>
              <a:spLocks noChangeShapeType="1"/>
            </p:cNvSpPr>
            <p:nvPr/>
          </p:nvSpPr>
          <p:spPr bwMode="auto">
            <a:xfrm flipV="1">
              <a:off x="3406935" y="5732045"/>
              <a:ext cx="283036" cy="544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07" name="Line 44">
              <a:extLst>
                <a:ext uri="{FF2B5EF4-FFF2-40B4-BE49-F238E27FC236}">
                  <a16:creationId xmlns:a16="http://schemas.microsoft.com/office/drawing/2014/main" id="{9DEB43AB-0452-E74B-A267-354DF376C2C7}"/>
                </a:ext>
              </a:extLst>
            </p:cNvPr>
            <p:cNvSpPr>
              <a:spLocks noChangeShapeType="1"/>
            </p:cNvSpPr>
            <p:nvPr/>
          </p:nvSpPr>
          <p:spPr bwMode="auto">
            <a:xfrm flipV="1">
              <a:off x="3342282" y="5842809"/>
              <a:ext cx="0"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08" name="Line 45">
              <a:extLst>
                <a:ext uri="{FF2B5EF4-FFF2-40B4-BE49-F238E27FC236}">
                  <a16:creationId xmlns:a16="http://schemas.microsoft.com/office/drawing/2014/main" id="{FCE2A6D7-36B2-D94C-B589-354F8509B97B}"/>
                </a:ext>
              </a:extLst>
            </p:cNvPr>
            <p:cNvSpPr>
              <a:spLocks noChangeShapeType="1"/>
            </p:cNvSpPr>
            <p:nvPr/>
          </p:nvSpPr>
          <p:spPr bwMode="auto">
            <a:xfrm flipH="1" flipV="1">
              <a:off x="3248645" y="4860508"/>
              <a:ext cx="0" cy="2481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350" dirty="0">
                <a:latin typeface="Avenir Book" panose="020B0503020203020204" pitchFamily="34" charset="-78"/>
                <a:cs typeface="Avenir Book" panose="020B0503020203020204" pitchFamily="34" charset="-78"/>
              </a:endParaRPr>
            </a:p>
          </p:txBody>
        </p:sp>
        <p:sp>
          <p:nvSpPr>
            <p:cNvPr id="109" name="Line 46">
              <a:extLst>
                <a:ext uri="{FF2B5EF4-FFF2-40B4-BE49-F238E27FC236}">
                  <a16:creationId xmlns:a16="http://schemas.microsoft.com/office/drawing/2014/main" id="{34C788DF-A7C4-7C49-A6BA-645F989435A2}"/>
                </a:ext>
              </a:extLst>
            </p:cNvPr>
            <p:cNvSpPr>
              <a:spLocks noChangeShapeType="1"/>
            </p:cNvSpPr>
            <p:nvPr/>
          </p:nvSpPr>
          <p:spPr bwMode="auto">
            <a:xfrm>
              <a:off x="5018707" y="5427247"/>
              <a:ext cx="0" cy="62050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10" name="Line 47">
              <a:extLst>
                <a:ext uri="{FF2B5EF4-FFF2-40B4-BE49-F238E27FC236}">
                  <a16:creationId xmlns:a16="http://schemas.microsoft.com/office/drawing/2014/main" id="{74475E6E-D489-9D41-83DE-586A84785D27}"/>
                </a:ext>
              </a:extLst>
            </p:cNvPr>
            <p:cNvSpPr>
              <a:spLocks noChangeShapeType="1"/>
            </p:cNvSpPr>
            <p:nvPr/>
          </p:nvSpPr>
          <p:spPr bwMode="auto">
            <a:xfrm flipH="1" flipV="1">
              <a:off x="6207745" y="5417721"/>
              <a:ext cx="4762"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11" name="Text Box 58">
              <a:extLst>
                <a:ext uri="{FF2B5EF4-FFF2-40B4-BE49-F238E27FC236}">
                  <a16:creationId xmlns:a16="http://schemas.microsoft.com/office/drawing/2014/main" id="{9ED91BB2-5CD2-AF4D-990D-A02134AFDF18}"/>
                </a:ext>
              </a:extLst>
            </p:cNvPr>
            <p:cNvSpPr txBox="1">
              <a:spLocks noChangeArrowheads="1"/>
            </p:cNvSpPr>
            <p:nvPr/>
          </p:nvSpPr>
          <p:spPr bwMode="auto">
            <a:xfrm>
              <a:off x="2243136" y="4315099"/>
              <a:ext cx="492016" cy="553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100" dirty="0">
                  <a:solidFill>
                    <a:srgbClr val="0000A8"/>
                  </a:solidFill>
                  <a:latin typeface="Avenir Book" panose="020B0503020203020204" pitchFamily="34" charset="-78"/>
                  <a:cs typeface="Avenir Book" panose="020B0503020203020204" pitchFamily="34" charset="-78"/>
                </a:rPr>
                <a:t>A</a:t>
              </a:r>
            </a:p>
          </p:txBody>
        </p:sp>
        <p:grpSp>
          <p:nvGrpSpPr>
            <p:cNvPr id="113" name="Group 63">
              <a:extLst>
                <a:ext uri="{FF2B5EF4-FFF2-40B4-BE49-F238E27FC236}">
                  <a16:creationId xmlns:a16="http://schemas.microsoft.com/office/drawing/2014/main" id="{28E44824-539C-9E48-97D4-38EC5EF1A87D}"/>
                </a:ext>
              </a:extLst>
            </p:cNvPr>
            <p:cNvGrpSpPr>
              <a:grpSpLocks/>
            </p:cNvGrpSpPr>
            <p:nvPr/>
          </p:nvGrpSpPr>
          <p:grpSpPr bwMode="auto">
            <a:xfrm>
              <a:off x="8615684" y="5148735"/>
              <a:ext cx="1876426" cy="525463"/>
              <a:chOff x="4351" y="2786"/>
              <a:chExt cx="1182" cy="331"/>
            </a:xfrm>
          </p:grpSpPr>
          <p:sp>
            <p:nvSpPr>
              <p:cNvPr id="144" name="Text Box 64">
                <a:extLst>
                  <a:ext uri="{FF2B5EF4-FFF2-40B4-BE49-F238E27FC236}">
                    <a16:creationId xmlns:a16="http://schemas.microsoft.com/office/drawing/2014/main" id="{6F4DD6C5-5CCC-9A43-8DEF-22B166CC124F}"/>
                  </a:ext>
                </a:extLst>
              </p:cNvPr>
              <p:cNvSpPr txBox="1">
                <a:spLocks noChangeArrowheads="1"/>
              </p:cNvSpPr>
              <p:nvPr/>
            </p:nvSpPr>
            <p:spPr bwMode="auto">
              <a:xfrm>
                <a:off x="4352" y="2786"/>
                <a:ext cx="1007"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222.222.222.222</a:t>
                </a:r>
              </a:p>
            </p:txBody>
          </p:sp>
          <p:sp>
            <p:nvSpPr>
              <p:cNvPr id="145" name="Text Box 65">
                <a:extLst>
                  <a:ext uri="{FF2B5EF4-FFF2-40B4-BE49-F238E27FC236}">
                    <a16:creationId xmlns:a16="http://schemas.microsoft.com/office/drawing/2014/main" id="{6E33AF33-87FC-744F-A61A-A574F7048B06}"/>
                  </a:ext>
                </a:extLst>
              </p:cNvPr>
              <p:cNvSpPr txBox="1">
                <a:spLocks noChangeArrowheads="1"/>
              </p:cNvSpPr>
              <p:nvPr/>
            </p:nvSpPr>
            <p:spPr bwMode="auto">
              <a:xfrm>
                <a:off x="4351" y="2904"/>
                <a:ext cx="1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49-BD-D2-C7-56-2A</a:t>
                </a:r>
              </a:p>
            </p:txBody>
          </p:sp>
        </p:grpSp>
        <p:sp>
          <p:nvSpPr>
            <p:cNvPr id="114" name="Line 67">
              <a:extLst>
                <a:ext uri="{FF2B5EF4-FFF2-40B4-BE49-F238E27FC236}">
                  <a16:creationId xmlns:a16="http://schemas.microsoft.com/office/drawing/2014/main" id="{351E9598-D6EF-0941-9E90-3FFDA09398B1}"/>
                </a:ext>
              </a:extLst>
            </p:cNvPr>
            <p:cNvSpPr>
              <a:spLocks noChangeShapeType="1"/>
            </p:cNvSpPr>
            <p:nvPr/>
          </p:nvSpPr>
          <p:spPr bwMode="auto">
            <a:xfrm flipV="1">
              <a:off x="8215932" y="4787483"/>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350" dirty="0">
                <a:latin typeface="Avenir Book" panose="020B0503020203020204" pitchFamily="34" charset="-78"/>
                <a:cs typeface="Avenir Book" panose="020B0503020203020204" pitchFamily="34" charset="-78"/>
              </a:endParaRPr>
            </a:p>
          </p:txBody>
        </p:sp>
        <p:sp>
          <p:nvSpPr>
            <p:cNvPr id="116" name="Text Box 71">
              <a:extLst>
                <a:ext uri="{FF2B5EF4-FFF2-40B4-BE49-F238E27FC236}">
                  <a16:creationId xmlns:a16="http://schemas.microsoft.com/office/drawing/2014/main" id="{A2452177-E551-CB48-A13E-9F30A8D87705}"/>
                </a:ext>
              </a:extLst>
            </p:cNvPr>
            <p:cNvSpPr txBox="1">
              <a:spLocks noChangeArrowheads="1"/>
            </p:cNvSpPr>
            <p:nvPr/>
          </p:nvSpPr>
          <p:spPr bwMode="auto">
            <a:xfrm>
              <a:off x="8307272" y="6137000"/>
              <a:ext cx="1599156"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222.222.222.221</a:t>
              </a:r>
            </a:p>
          </p:txBody>
        </p:sp>
        <p:sp>
          <p:nvSpPr>
            <p:cNvPr id="117" name="Text Box 72">
              <a:extLst>
                <a:ext uri="{FF2B5EF4-FFF2-40B4-BE49-F238E27FC236}">
                  <a16:creationId xmlns:a16="http://schemas.microsoft.com/office/drawing/2014/main" id="{70A29F2B-254D-C242-BED3-63C6A20006BF}"/>
                </a:ext>
              </a:extLst>
            </p:cNvPr>
            <p:cNvSpPr txBox="1">
              <a:spLocks noChangeArrowheads="1"/>
            </p:cNvSpPr>
            <p:nvPr/>
          </p:nvSpPr>
          <p:spPr bwMode="auto">
            <a:xfrm>
              <a:off x="8297390" y="6315866"/>
              <a:ext cx="1787242"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88-B2-2F-54-1A-0F</a:t>
              </a:r>
            </a:p>
          </p:txBody>
        </p:sp>
        <p:sp>
          <p:nvSpPr>
            <p:cNvPr id="118" name="Line 73">
              <a:extLst>
                <a:ext uri="{FF2B5EF4-FFF2-40B4-BE49-F238E27FC236}">
                  <a16:creationId xmlns:a16="http://schemas.microsoft.com/office/drawing/2014/main" id="{EA6BFE92-6101-754D-A5A8-900E35C4E79C}"/>
                </a:ext>
              </a:extLst>
            </p:cNvPr>
            <p:cNvSpPr>
              <a:spLocks noChangeShapeType="1"/>
            </p:cNvSpPr>
            <p:nvPr/>
          </p:nvSpPr>
          <p:spPr bwMode="auto">
            <a:xfrm flipH="1" flipV="1">
              <a:off x="8156672" y="5684421"/>
              <a:ext cx="267105" cy="20092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20" name="Freeform 75">
              <a:extLst>
                <a:ext uri="{FF2B5EF4-FFF2-40B4-BE49-F238E27FC236}">
                  <a16:creationId xmlns:a16="http://schemas.microsoft.com/office/drawing/2014/main" id="{68E66362-A921-0844-BAA8-FB5279AD1D5D}"/>
                </a:ext>
              </a:extLst>
            </p:cNvPr>
            <p:cNvSpPr>
              <a:spLocks/>
            </p:cNvSpPr>
            <p:nvPr/>
          </p:nvSpPr>
          <p:spPr bwMode="auto">
            <a:xfrm>
              <a:off x="7476157" y="4811296"/>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121" name="Text Box 76">
              <a:extLst>
                <a:ext uri="{FF2B5EF4-FFF2-40B4-BE49-F238E27FC236}">
                  <a16:creationId xmlns:a16="http://schemas.microsoft.com/office/drawing/2014/main" id="{DA57B50B-B7E5-2942-B45A-3152B6985451}"/>
                </a:ext>
              </a:extLst>
            </p:cNvPr>
            <p:cNvSpPr txBox="1">
              <a:spLocks noChangeArrowheads="1"/>
            </p:cNvSpPr>
            <p:nvPr/>
          </p:nvSpPr>
          <p:spPr bwMode="auto">
            <a:xfrm>
              <a:off x="9407315" y="4484340"/>
              <a:ext cx="472779" cy="553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100" dirty="0">
                  <a:solidFill>
                    <a:srgbClr val="0000A8"/>
                  </a:solidFill>
                  <a:latin typeface="Avenir Book" panose="020B0503020203020204" pitchFamily="34" charset="-78"/>
                  <a:cs typeface="Avenir Book" panose="020B0503020203020204" pitchFamily="34" charset="-78"/>
                </a:rPr>
                <a:t>B</a:t>
              </a:r>
            </a:p>
          </p:txBody>
        </p:sp>
        <p:grpSp>
          <p:nvGrpSpPr>
            <p:cNvPr id="9" name="Group 8">
              <a:extLst>
                <a:ext uri="{FF2B5EF4-FFF2-40B4-BE49-F238E27FC236}">
                  <a16:creationId xmlns:a16="http://schemas.microsoft.com/office/drawing/2014/main" id="{CC76A447-7E01-C147-9C89-C1C4C935DA7A}"/>
                </a:ext>
              </a:extLst>
            </p:cNvPr>
            <p:cNvGrpSpPr/>
            <p:nvPr/>
          </p:nvGrpSpPr>
          <p:grpSpPr>
            <a:xfrm>
              <a:off x="5001868" y="5038254"/>
              <a:ext cx="1310631" cy="501151"/>
              <a:chOff x="4909105" y="5767126"/>
              <a:chExt cx="1310631" cy="501151"/>
            </a:xfrm>
          </p:grpSpPr>
          <p:sp>
            <p:nvSpPr>
              <p:cNvPr id="167" name="Rectangle 37">
                <a:extLst>
                  <a:ext uri="{FF2B5EF4-FFF2-40B4-BE49-F238E27FC236}">
                    <a16:creationId xmlns:a16="http://schemas.microsoft.com/office/drawing/2014/main" id="{89D0886F-F835-2044-AB8F-F49ACC0B58EB}"/>
                  </a:ext>
                </a:extLst>
              </p:cNvPr>
              <p:cNvSpPr>
                <a:spLocks noChangeArrowheads="1"/>
              </p:cNvSpPr>
              <p:nvPr/>
            </p:nvSpPr>
            <p:spPr bwMode="auto">
              <a:xfrm rot="5400000">
                <a:off x="6024859" y="5937451"/>
                <a:ext cx="13416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8" name="Rectangle 37">
                <a:extLst>
                  <a:ext uri="{FF2B5EF4-FFF2-40B4-BE49-F238E27FC236}">
                    <a16:creationId xmlns:a16="http://schemas.microsoft.com/office/drawing/2014/main" id="{C75323AD-DC39-4543-A0CC-4375A7BCF3F2}"/>
                  </a:ext>
                </a:extLst>
              </p:cNvPr>
              <p:cNvSpPr>
                <a:spLocks noChangeArrowheads="1"/>
              </p:cNvSpPr>
              <p:nvPr/>
            </p:nvSpPr>
            <p:spPr bwMode="auto">
              <a:xfrm rot="5400000">
                <a:off x="4966501" y="5940764"/>
                <a:ext cx="140795"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56" name="Group 155">
                <a:extLst>
                  <a:ext uri="{FF2B5EF4-FFF2-40B4-BE49-F238E27FC236}">
                    <a16:creationId xmlns:a16="http://schemas.microsoft.com/office/drawing/2014/main" id="{EDD0BCD9-05EB-F249-AEA1-A9CCFBC80BB8}"/>
                  </a:ext>
                </a:extLst>
              </p:cNvPr>
              <p:cNvGrpSpPr/>
              <p:nvPr/>
            </p:nvGrpSpPr>
            <p:grpSpPr>
              <a:xfrm>
                <a:off x="5115340" y="5767126"/>
                <a:ext cx="901147" cy="501151"/>
                <a:chOff x="7493876" y="2774731"/>
                <a:chExt cx="1481958" cy="894622"/>
              </a:xfrm>
            </p:grpSpPr>
            <p:sp>
              <p:nvSpPr>
                <p:cNvPr id="157" name="Freeform 156">
                  <a:extLst>
                    <a:ext uri="{FF2B5EF4-FFF2-40B4-BE49-F238E27FC236}">
                      <a16:creationId xmlns:a16="http://schemas.microsoft.com/office/drawing/2014/main" id="{F5326B06-29FF-A544-BF80-2A062222958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58" name="Oval 157">
                  <a:extLst>
                    <a:ext uri="{FF2B5EF4-FFF2-40B4-BE49-F238E27FC236}">
                      <a16:creationId xmlns:a16="http://schemas.microsoft.com/office/drawing/2014/main" id="{8065A2A5-902C-A940-821B-CBFC0122AC2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59" name="Group 158">
                  <a:extLst>
                    <a:ext uri="{FF2B5EF4-FFF2-40B4-BE49-F238E27FC236}">
                      <a16:creationId xmlns:a16="http://schemas.microsoft.com/office/drawing/2014/main" id="{14C076B7-5A71-8644-9F5C-08E13F943BD5}"/>
                    </a:ext>
                  </a:extLst>
                </p:cNvPr>
                <p:cNvGrpSpPr/>
                <p:nvPr/>
              </p:nvGrpSpPr>
              <p:grpSpPr>
                <a:xfrm>
                  <a:off x="7713663" y="2848339"/>
                  <a:ext cx="1042107" cy="425543"/>
                  <a:chOff x="7786941" y="2884917"/>
                  <a:chExt cx="897649" cy="353919"/>
                </a:xfrm>
              </p:grpSpPr>
              <p:sp>
                <p:nvSpPr>
                  <p:cNvPr id="160" name="Freeform 159">
                    <a:extLst>
                      <a:ext uri="{FF2B5EF4-FFF2-40B4-BE49-F238E27FC236}">
                        <a16:creationId xmlns:a16="http://schemas.microsoft.com/office/drawing/2014/main" id="{13D62837-C3EA-8B4B-B09D-FC71F9727C6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1" name="Freeform 160">
                    <a:extLst>
                      <a:ext uri="{FF2B5EF4-FFF2-40B4-BE49-F238E27FC236}">
                        <a16:creationId xmlns:a16="http://schemas.microsoft.com/office/drawing/2014/main" id="{147D5E46-2372-FA45-9685-A7CC6CA91F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2" name="Freeform 161">
                    <a:extLst>
                      <a:ext uri="{FF2B5EF4-FFF2-40B4-BE49-F238E27FC236}">
                        <a16:creationId xmlns:a16="http://schemas.microsoft.com/office/drawing/2014/main" id="{6B2D97C5-61CB-9441-993B-95CAA7169FC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3" name="Freeform 162">
                    <a:extLst>
                      <a:ext uri="{FF2B5EF4-FFF2-40B4-BE49-F238E27FC236}">
                        <a16:creationId xmlns:a16="http://schemas.microsoft.com/office/drawing/2014/main" id="{CD3C4F94-9D92-F048-A80A-0D709146CB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sp>
          <p:nvSpPr>
            <p:cNvPr id="171" name="Rectangle 37">
              <a:extLst>
                <a:ext uri="{FF2B5EF4-FFF2-40B4-BE49-F238E27FC236}">
                  <a16:creationId xmlns:a16="http://schemas.microsoft.com/office/drawing/2014/main" id="{A9816EEA-38E6-AE46-970F-D20738D1CBC9}"/>
                </a:ext>
              </a:extLst>
            </p:cNvPr>
            <p:cNvSpPr>
              <a:spLocks noChangeArrowheads="1"/>
            </p:cNvSpPr>
            <p:nvPr/>
          </p:nvSpPr>
          <p:spPr bwMode="auto">
            <a:xfrm rot="5400000">
              <a:off x="3161022" y="4666815"/>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49" name="Group 49">
              <a:extLst>
                <a:ext uri="{FF2B5EF4-FFF2-40B4-BE49-F238E27FC236}">
                  <a16:creationId xmlns:a16="http://schemas.microsoft.com/office/drawing/2014/main" id="{AD680CEA-D168-C84F-AAE1-D128195A44E7}"/>
                </a:ext>
              </a:extLst>
            </p:cNvPr>
            <p:cNvGrpSpPr>
              <a:grpSpLocks/>
            </p:cNvGrpSpPr>
            <p:nvPr/>
          </p:nvGrpSpPr>
          <p:grpSpPr bwMode="auto">
            <a:xfrm>
              <a:off x="2318687" y="4333458"/>
              <a:ext cx="936071" cy="761428"/>
              <a:chOff x="-44" y="1473"/>
              <a:chExt cx="981" cy="1105"/>
            </a:xfrm>
          </p:grpSpPr>
          <p:pic>
            <p:nvPicPr>
              <p:cNvPr id="150" name="Picture 50" descr="desktop_computer_stylized_medium">
                <a:extLst>
                  <a:ext uri="{FF2B5EF4-FFF2-40B4-BE49-F238E27FC236}">
                    <a16:creationId xmlns:a16="http://schemas.microsoft.com/office/drawing/2014/main" id="{DADE998E-D7B9-EC4F-9F94-E65CF536C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1" name="Freeform 51">
                <a:extLst>
                  <a:ext uri="{FF2B5EF4-FFF2-40B4-BE49-F238E27FC236}">
                    <a16:creationId xmlns:a16="http://schemas.microsoft.com/office/drawing/2014/main" id="{BC38A1B0-555E-F049-93AC-48537726F7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grpSp>
        <p:sp>
          <p:nvSpPr>
            <p:cNvPr id="180" name="Rectangle 37">
              <a:extLst>
                <a:ext uri="{FF2B5EF4-FFF2-40B4-BE49-F238E27FC236}">
                  <a16:creationId xmlns:a16="http://schemas.microsoft.com/office/drawing/2014/main" id="{51912ACC-FA1C-7E48-9062-DA96B6CD7C33}"/>
                </a:ext>
              </a:extLst>
            </p:cNvPr>
            <p:cNvSpPr>
              <a:spLocks noChangeArrowheads="1"/>
            </p:cNvSpPr>
            <p:nvPr/>
          </p:nvSpPr>
          <p:spPr bwMode="auto">
            <a:xfrm rot="5400000">
              <a:off x="3271833" y="5687855"/>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26" name="Group 49">
              <a:extLst>
                <a:ext uri="{FF2B5EF4-FFF2-40B4-BE49-F238E27FC236}">
                  <a16:creationId xmlns:a16="http://schemas.microsoft.com/office/drawing/2014/main" id="{164313DA-E436-B94D-946E-A9F9627207EA}"/>
                </a:ext>
              </a:extLst>
            </p:cNvPr>
            <p:cNvGrpSpPr>
              <a:grpSpLocks/>
            </p:cNvGrpSpPr>
            <p:nvPr/>
          </p:nvGrpSpPr>
          <p:grpSpPr bwMode="auto">
            <a:xfrm>
              <a:off x="2681426" y="5490561"/>
              <a:ext cx="639495" cy="517588"/>
              <a:chOff x="-44" y="1473"/>
              <a:chExt cx="981" cy="1105"/>
            </a:xfrm>
          </p:grpSpPr>
          <p:pic>
            <p:nvPicPr>
              <p:cNvPr id="127" name="Picture 50" descr="desktop_computer_stylized_medium">
                <a:extLst>
                  <a:ext uri="{FF2B5EF4-FFF2-40B4-BE49-F238E27FC236}">
                    <a16:creationId xmlns:a16="http://schemas.microsoft.com/office/drawing/2014/main" id="{2DC8C6C4-5C23-0541-8061-C718A5B9D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8" name="Freeform 51">
                <a:extLst>
                  <a:ext uri="{FF2B5EF4-FFF2-40B4-BE49-F238E27FC236}">
                    <a16:creationId xmlns:a16="http://schemas.microsoft.com/office/drawing/2014/main" id="{24E0555C-7855-E749-82E9-0F21AFA4C7C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500" dirty="0">
                  <a:latin typeface="Avenir Book" panose="020B0503020203020204" pitchFamily="34" charset="-78"/>
                  <a:cs typeface="Avenir Book" panose="020B0503020203020204" pitchFamily="34" charset="-78"/>
                </a:endParaRPr>
              </a:p>
            </p:txBody>
          </p:sp>
        </p:grpSp>
        <p:sp>
          <p:nvSpPr>
            <p:cNvPr id="181" name="Rectangle 37">
              <a:extLst>
                <a:ext uri="{FF2B5EF4-FFF2-40B4-BE49-F238E27FC236}">
                  <a16:creationId xmlns:a16="http://schemas.microsoft.com/office/drawing/2014/main" id="{43F1B530-B1FE-5547-9108-2D9D5DEFE2F3}"/>
                </a:ext>
              </a:extLst>
            </p:cNvPr>
            <p:cNvSpPr>
              <a:spLocks noChangeArrowheads="1"/>
            </p:cNvSpPr>
            <p:nvPr/>
          </p:nvSpPr>
          <p:spPr bwMode="auto">
            <a:xfrm rot="5400000">
              <a:off x="8726575" y="4653061"/>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2" name="Rectangle 37">
              <a:extLst>
                <a:ext uri="{FF2B5EF4-FFF2-40B4-BE49-F238E27FC236}">
                  <a16:creationId xmlns:a16="http://schemas.microsoft.com/office/drawing/2014/main" id="{7CF48F98-D094-CD4E-BD60-0DA33EA42206}"/>
                </a:ext>
              </a:extLst>
            </p:cNvPr>
            <p:cNvSpPr>
              <a:spLocks noChangeArrowheads="1"/>
            </p:cNvSpPr>
            <p:nvPr/>
          </p:nvSpPr>
          <p:spPr bwMode="auto">
            <a:xfrm rot="5400000">
              <a:off x="8496816" y="5784803"/>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40" name="Group 44">
              <a:extLst>
                <a:ext uri="{FF2B5EF4-FFF2-40B4-BE49-F238E27FC236}">
                  <a16:creationId xmlns:a16="http://schemas.microsoft.com/office/drawing/2014/main" id="{BF422F91-ACCF-D044-A60B-0B40246D065D}"/>
                </a:ext>
              </a:extLst>
            </p:cNvPr>
            <p:cNvGrpSpPr>
              <a:grpSpLocks/>
            </p:cNvGrpSpPr>
            <p:nvPr/>
          </p:nvGrpSpPr>
          <p:grpSpPr bwMode="auto">
            <a:xfrm>
              <a:off x="8491273" y="4391325"/>
              <a:ext cx="1009650" cy="855028"/>
              <a:chOff x="-44" y="1473"/>
              <a:chExt cx="981" cy="1105"/>
            </a:xfrm>
          </p:grpSpPr>
          <p:pic>
            <p:nvPicPr>
              <p:cNvPr id="142" name="Picture 45" descr="desktop_computer_stylized_medium">
                <a:extLst>
                  <a:ext uri="{FF2B5EF4-FFF2-40B4-BE49-F238E27FC236}">
                    <a16:creationId xmlns:a16="http://schemas.microsoft.com/office/drawing/2014/main" id="{707FEFA6-A5DE-6840-9994-DC6AA79BA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 name="Freeform 46">
                <a:extLst>
                  <a:ext uri="{FF2B5EF4-FFF2-40B4-BE49-F238E27FC236}">
                    <a16:creationId xmlns:a16="http://schemas.microsoft.com/office/drawing/2014/main" id="{2330F56F-3837-6446-9F35-FB42B05CDD6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grpSp>
        <p:grpSp>
          <p:nvGrpSpPr>
            <p:cNvPr id="152" name="Group 44">
              <a:extLst>
                <a:ext uri="{FF2B5EF4-FFF2-40B4-BE49-F238E27FC236}">
                  <a16:creationId xmlns:a16="http://schemas.microsoft.com/office/drawing/2014/main" id="{083ACB0A-FBA9-0D43-9726-0A41424DD39D}"/>
                </a:ext>
              </a:extLst>
            </p:cNvPr>
            <p:cNvGrpSpPr>
              <a:grpSpLocks/>
            </p:cNvGrpSpPr>
            <p:nvPr/>
          </p:nvGrpSpPr>
          <p:grpSpPr bwMode="auto">
            <a:xfrm>
              <a:off x="8343615" y="5618570"/>
              <a:ext cx="711200" cy="601028"/>
              <a:chOff x="-44" y="1473"/>
              <a:chExt cx="981" cy="1105"/>
            </a:xfrm>
          </p:grpSpPr>
          <p:pic>
            <p:nvPicPr>
              <p:cNvPr id="154" name="Picture 45" descr="desktop_computer_stylized_medium">
                <a:extLst>
                  <a:ext uri="{FF2B5EF4-FFF2-40B4-BE49-F238E27FC236}">
                    <a16:creationId xmlns:a16="http://schemas.microsoft.com/office/drawing/2014/main" id="{C369DB0B-1F34-3B46-A82A-78A90E656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5" name="Freeform 46">
                <a:extLst>
                  <a:ext uri="{FF2B5EF4-FFF2-40B4-BE49-F238E27FC236}">
                    <a16:creationId xmlns:a16="http://schemas.microsoft.com/office/drawing/2014/main" id="{9C2398C0-FF47-894E-B5E8-11EB55029DC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500" dirty="0">
                  <a:latin typeface="Avenir Book" panose="020B0503020203020204" pitchFamily="34" charset="-78"/>
                  <a:cs typeface="Avenir Book" panose="020B0503020203020204" pitchFamily="34" charset="-78"/>
                </a:endParaRPr>
              </a:p>
            </p:txBody>
          </p:sp>
        </p:grpSp>
        <p:cxnSp>
          <p:nvCxnSpPr>
            <p:cNvPr id="14" name="Straight Arrow Connector 13">
              <a:extLst>
                <a:ext uri="{FF2B5EF4-FFF2-40B4-BE49-F238E27FC236}">
                  <a16:creationId xmlns:a16="http://schemas.microsoft.com/office/drawing/2014/main" id="{0F604162-E90D-984F-847A-C102A2F79780}"/>
                </a:ext>
              </a:extLst>
            </p:cNvPr>
            <p:cNvCxnSpPr/>
            <p:nvPr/>
          </p:nvCxnSpPr>
          <p:spPr>
            <a:xfrm flipV="1">
              <a:off x="8669292" y="4874844"/>
              <a:ext cx="0" cy="4459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ED79A4A8-654F-5C41-9FB9-78AF30E0F351}"/>
                </a:ext>
              </a:extLst>
            </p:cNvPr>
            <p:cNvCxnSpPr>
              <a:cxnSpLocks/>
            </p:cNvCxnSpPr>
            <p:nvPr/>
          </p:nvCxnSpPr>
          <p:spPr>
            <a:xfrm flipV="1">
              <a:off x="8447023" y="5943807"/>
              <a:ext cx="0" cy="241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7" name="AutoShape 153">
            <a:extLst>
              <a:ext uri="{FF2B5EF4-FFF2-40B4-BE49-F238E27FC236}">
                <a16:creationId xmlns:a16="http://schemas.microsoft.com/office/drawing/2014/main" id="{C1DEC24C-BFB2-6B4F-BA81-EEC3A6A9C41B}"/>
              </a:ext>
            </a:extLst>
          </p:cNvPr>
          <p:cNvSpPr>
            <a:spLocks noChangeArrowheads="1"/>
          </p:cNvSpPr>
          <p:nvPr/>
        </p:nvSpPr>
        <p:spPr bwMode="auto">
          <a:xfrm>
            <a:off x="4215384" y="2749567"/>
            <a:ext cx="235744" cy="594122"/>
          </a:xfrm>
          <a:prstGeom prst="downArrow">
            <a:avLst>
              <a:gd name="adj1" fmla="val 50000"/>
              <a:gd name="adj2" fmla="val 63005"/>
            </a:avLst>
          </a:prstGeom>
          <a:gradFill rotWithShape="1">
            <a:gsLst>
              <a:gs pos="0">
                <a:srgbClr val="FFFFFF"/>
              </a:gs>
              <a:gs pos="100000">
                <a:srgbClr val="FF0000"/>
              </a:gs>
            </a:gsLst>
            <a:lin ang="5400000" scaled="1"/>
          </a:gradFill>
          <a:ln w="9525">
            <a:solidFill>
              <a:srgbClr val="FFFFFF"/>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78" name="Group 130">
            <a:extLst>
              <a:ext uri="{FF2B5EF4-FFF2-40B4-BE49-F238E27FC236}">
                <a16:creationId xmlns:a16="http://schemas.microsoft.com/office/drawing/2014/main" id="{6F8155FF-5822-3549-98DF-05648529019B}"/>
              </a:ext>
            </a:extLst>
          </p:cNvPr>
          <p:cNvGrpSpPr>
            <a:grpSpLocks/>
          </p:cNvGrpSpPr>
          <p:nvPr/>
        </p:nvGrpSpPr>
        <p:grpSpPr bwMode="auto">
          <a:xfrm>
            <a:off x="2915376" y="2459469"/>
            <a:ext cx="732234" cy="1095375"/>
            <a:chOff x="337" y="1692"/>
            <a:chExt cx="615" cy="920"/>
          </a:xfrm>
        </p:grpSpPr>
        <p:sp>
          <p:nvSpPr>
            <p:cNvPr id="179" name="Freeform 65">
              <a:extLst>
                <a:ext uri="{FF2B5EF4-FFF2-40B4-BE49-F238E27FC236}">
                  <a16:creationId xmlns:a16="http://schemas.microsoft.com/office/drawing/2014/main" id="{CEE79BEE-4F75-0443-8BCC-AFB0A8B88F10}"/>
                </a:ext>
              </a:extLst>
            </p:cNvPr>
            <p:cNvSpPr>
              <a:spLocks/>
            </p:cNvSpPr>
            <p:nvPr/>
          </p:nvSpPr>
          <p:spPr bwMode="auto">
            <a:xfrm>
              <a:off x="348" y="1709"/>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10000 w 10000"/>
                <a:gd name="connsiteY1" fmla="*/ 10000 h 10000"/>
                <a:gd name="connsiteX2" fmla="*/ 0 w 10000"/>
                <a:gd name="connsiteY2" fmla="*/ 8726 h 10000"/>
                <a:gd name="connsiteX3" fmla="*/ 8195 w 10000"/>
                <a:gd name="connsiteY3" fmla="*/ 8786 h 10000"/>
                <a:gd name="connsiteX4" fmla="*/ 8212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12" y="0"/>
                  </a:moveTo>
                  <a:lnTo>
                    <a:pt x="10000" y="10000"/>
                  </a:lnTo>
                  <a:lnTo>
                    <a:pt x="0" y="8726"/>
                  </a:lnTo>
                  <a:lnTo>
                    <a:pt x="8195" y="8786"/>
                  </a:lnTo>
                  <a:cubicBezTo>
                    <a:pt x="8201" y="5857"/>
                    <a:pt x="8206" y="2929"/>
                    <a:pt x="8212" y="0"/>
                  </a:cubicBezTo>
                  <a:close/>
                </a:path>
              </a:pathLst>
            </a:custGeom>
            <a:gradFill rotWithShape="1">
              <a:gsLst>
                <a:gs pos="0">
                  <a:schemeClr val="bg1">
                    <a:lumMod val="50000"/>
                  </a:schemeClr>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4" name="Rectangle 67">
              <a:extLst>
                <a:ext uri="{FF2B5EF4-FFF2-40B4-BE49-F238E27FC236}">
                  <a16:creationId xmlns:a16="http://schemas.microsoft.com/office/drawing/2014/main" id="{883ABF7E-6CB4-BC42-B575-A36EA900AF0E}"/>
                </a:ext>
              </a:extLst>
            </p:cNvPr>
            <p:cNvSpPr>
              <a:spLocks noChangeArrowheads="1"/>
            </p:cNvSpPr>
            <p:nvPr/>
          </p:nvSpPr>
          <p:spPr bwMode="auto">
            <a:xfrm>
              <a:off x="344" y="1711"/>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5" name="Text Box 68">
              <a:extLst>
                <a:ext uri="{FF2B5EF4-FFF2-40B4-BE49-F238E27FC236}">
                  <a16:creationId xmlns:a16="http://schemas.microsoft.com/office/drawing/2014/main" id="{66650C9E-5F29-884F-9159-45FAA57B881F}"/>
                </a:ext>
              </a:extLst>
            </p:cNvPr>
            <p:cNvSpPr txBox="1">
              <a:spLocks noChangeArrowheads="1"/>
            </p:cNvSpPr>
            <p:nvPr/>
          </p:nvSpPr>
          <p:spPr bwMode="auto">
            <a:xfrm>
              <a:off x="400" y="1692"/>
              <a:ext cx="362" cy="8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eaLnBrk="0" fontAlgn="base" hangingPunct="0">
                <a:spcBef>
                  <a:spcPct val="0"/>
                </a:spcBef>
                <a:spcAft>
                  <a:spcPct val="0"/>
                </a:spcAft>
                <a:defRPr/>
              </a:pPr>
              <a:endParaRPr lang="en-US" sz="1200" i="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endParaRPr lang="en-US" sz="1200" i="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IP</a:t>
              </a: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Eth</a:t>
              </a: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Phy</a:t>
              </a:r>
            </a:p>
          </p:txBody>
        </p:sp>
        <p:sp>
          <p:nvSpPr>
            <p:cNvPr id="186" name="Line 69">
              <a:extLst>
                <a:ext uri="{FF2B5EF4-FFF2-40B4-BE49-F238E27FC236}">
                  <a16:creationId xmlns:a16="http://schemas.microsoft.com/office/drawing/2014/main" id="{C38F4ABA-4642-6E42-A7ED-8B44FA41793A}"/>
                </a:ext>
              </a:extLst>
            </p:cNvPr>
            <p:cNvSpPr>
              <a:spLocks noChangeShapeType="1"/>
            </p:cNvSpPr>
            <p:nvPr/>
          </p:nvSpPr>
          <p:spPr bwMode="auto">
            <a:xfrm>
              <a:off x="346" y="1868"/>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7" name="Line 70">
              <a:extLst>
                <a:ext uri="{FF2B5EF4-FFF2-40B4-BE49-F238E27FC236}">
                  <a16:creationId xmlns:a16="http://schemas.microsoft.com/office/drawing/2014/main" id="{398E3652-F593-0A4E-89E7-96E69780C59F}"/>
                </a:ext>
              </a:extLst>
            </p:cNvPr>
            <p:cNvSpPr>
              <a:spLocks noChangeShapeType="1"/>
            </p:cNvSpPr>
            <p:nvPr/>
          </p:nvSpPr>
          <p:spPr bwMode="auto">
            <a:xfrm>
              <a:off x="343" y="2027"/>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8" name="Line 71">
              <a:extLst>
                <a:ext uri="{FF2B5EF4-FFF2-40B4-BE49-F238E27FC236}">
                  <a16:creationId xmlns:a16="http://schemas.microsoft.com/office/drawing/2014/main" id="{6DEE6E13-9D27-014C-AB56-6B66BF11EE22}"/>
                </a:ext>
              </a:extLst>
            </p:cNvPr>
            <p:cNvSpPr>
              <a:spLocks noChangeShapeType="1"/>
            </p:cNvSpPr>
            <p:nvPr/>
          </p:nvSpPr>
          <p:spPr bwMode="auto">
            <a:xfrm>
              <a:off x="340" y="2186"/>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9" name="Line 72">
              <a:extLst>
                <a:ext uri="{FF2B5EF4-FFF2-40B4-BE49-F238E27FC236}">
                  <a16:creationId xmlns:a16="http://schemas.microsoft.com/office/drawing/2014/main" id="{8034621A-4B41-A146-99C4-7F51D5E7C4B3}"/>
                </a:ext>
              </a:extLst>
            </p:cNvPr>
            <p:cNvSpPr>
              <a:spLocks noChangeShapeType="1"/>
            </p:cNvSpPr>
            <p:nvPr/>
          </p:nvSpPr>
          <p:spPr bwMode="auto">
            <a:xfrm>
              <a:off x="337" y="2345"/>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90" name="Group 151">
            <a:extLst>
              <a:ext uri="{FF2B5EF4-FFF2-40B4-BE49-F238E27FC236}">
                <a16:creationId xmlns:a16="http://schemas.microsoft.com/office/drawing/2014/main" id="{B486901D-4BFD-A447-BC3C-D5DADB46F879}"/>
              </a:ext>
            </a:extLst>
          </p:cNvPr>
          <p:cNvGrpSpPr>
            <a:grpSpLocks/>
          </p:cNvGrpSpPr>
          <p:nvPr/>
        </p:nvGrpSpPr>
        <p:grpSpPr bwMode="auto">
          <a:xfrm>
            <a:off x="3845100" y="2417384"/>
            <a:ext cx="1569244" cy="570309"/>
            <a:chOff x="1197" y="1665"/>
            <a:chExt cx="1318" cy="479"/>
          </a:xfrm>
        </p:grpSpPr>
        <p:grpSp>
          <p:nvGrpSpPr>
            <p:cNvPr id="191" name="Group 150">
              <a:extLst>
                <a:ext uri="{FF2B5EF4-FFF2-40B4-BE49-F238E27FC236}">
                  <a16:creationId xmlns:a16="http://schemas.microsoft.com/office/drawing/2014/main" id="{DB9AC85E-9F88-E44B-86D1-FA4DC8294CCF}"/>
                </a:ext>
              </a:extLst>
            </p:cNvPr>
            <p:cNvGrpSpPr>
              <a:grpSpLocks/>
            </p:cNvGrpSpPr>
            <p:nvPr/>
          </p:nvGrpSpPr>
          <p:grpSpPr bwMode="auto">
            <a:xfrm>
              <a:off x="1231" y="1990"/>
              <a:ext cx="691" cy="154"/>
              <a:chOff x="1231" y="1990"/>
              <a:chExt cx="691" cy="154"/>
            </a:xfrm>
          </p:grpSpPr>
          <p:sp>
            <p:nvSpPr>
              <p:cNvPr id="193" name="Rectangle 123">
                <a:extLst>
                  <a:ext uri="{FF2B5EF4-FFF2-40B4-BE49-F238E27FC236}">
                    <a16:creationId xmlns:a16="http://schemas.microsoft.com/office/drawing/2014/main" id="{82C7BD2C-0748-4943-8169-C086056359E7}"/>
                  </a:ext>
                </a:extLst>
              </p:cNvPr>
              <p:cNvSpPr>
                <a:spLocks noChangeArrowheads="1"/>
              </p:cNvSpPr>
              <p:nvPr/>
            </p:nvSpPr>
            <p:spPr bwMode="auto">
              <a:xfrm>
                <a:off x="1231" y="1991"/>
                <a:ext cx="691" cy="153"/>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4" name="Line 124">
                <a:extLst>
                  <a:ext uri="{FF2B5EF4-FFF2-40B4-BE49-F238E27FC236}">
                    <a16:creationId xmlns:a16="http://schemas.microsoft.com/office/drawing/2014/main" id="{CEC87B94-6EC9-8B4B-B829-61592882D582}"/>
                  </a:ext>
                </a:extLst>
              </p:cNvPr>
              <p:cNvSpPr>
                <a:spLocks noChangeShapeType="1"/>
              </p:cNvSpPr>
              <p:nvPr/>
            </p:nvSpPr>
            <p:spPr bwMode="auto">
              <a:xfrm>
                <a:off x="1337" y="1990"/>
                <a:ext cx="0" cy="152"/>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5" name="Line 125">
                <a:extLst>
                  <a:ext uri="{FF2B5EF4-FFF2-40B4-BE49-F238E27FC236}">
                    <a16:creationId xmlns:a16="http://schemas.microsoft.com/office/drawing/2014/main" id="{0397BBAB-8DE8-C34D-93BF-78BBA0802D4B}"/>
                  </a:ext>
                </a:extLst>
              </p:cNvPr>
              <p:cNvSpPr>
                <a:spLocks noChangeShapeType="1"/>
              </p:cNvSpPr>
              <p:nvPr/>
            </p:nvSpPr>
            <p:spPr bwMode="auto">
              <a:xfrm>
                <a:off x="1427" y="1992"/>
                <a:ext cx="0" cy="152"/>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92" name="Text Box 126">
              <a:extLst>
                <a:ext uri="{FF2B5EF4-FFF2-40B4-BE49-F238E27FC236}">
                  <a16:creationId xmlns:a16="http://schemas.microsoft.com/office/drawing/2014/main" id="{3CF80CC5-5CA2-3F49-8AE1-D6488278A057}"/>
                </a:ext>
              </a:extLst>
            </p:cNvPr>
            <p:cNvSpPr txBox="1">
              <a:spLocks noChangeArrowheads="1"/>
            </p:cNvSpPr>
            <p:nvPr/>
          </p:nvSpPr>
          <p:spPr bwMode="auto">
            <a:xfrm>
              <a:off x="1197" y="1665"/>
              <a:ext cx="1318" cy="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900" i="0" kern="0" dirty="0">
                  <a:solidFill>
                    <a:srgbClr val="000000"/>
                  </a:solidFill>
                  <a:latin typeface="Avenir Book" panose="020B0503020203020204" pitchFamily="34" charset="-78"/>
                  <a:cs typeface="Avenir Book" panose="020B0503020203020204" pitchFamily="34" charset="-78"/>
                </a:rPr>
                <a:t>IP src: 111.111.111.111</a:t>
              </a:r>
            </a:p>
            <a:p>
              <a:pPr defTabSz="685800" eaLnBrk="0" fontAlgn="base" hangingPunct="0">
                <a:spcBef>
                  <a:spcPct val="0"/>
                </a:spcBef>
                <a:spcAft>
                  <a:spcPct val="0"/>
                </a:spcAft>
                <a:defRPr/>
              </a:pPr>
              <a:r>
                <a:rPr lang="en-US" sz="900" i="0" kern="0" dirty="0">
                  <a:solidFill>
                    <a:srgbClr val="000000"/>
                  </a:solidFill>
                  <a:latin typeface="Avenir Book" panose="020B0503020203020204" pitchFamily="34" charset="-78"/>
                  <a:cs typeface="Avenir Book" panose="020B0503020203020204" pitchFamily="34" charset="-78"/>
                </a:rPr>
                <a:t>   IP dest: 222.222.222.222</a:t>
              </a:r>
            </a:p>
          </p:txBody>
        </p:sp>
      </p:grpSp>
      <p:grpSp>
        <p:nvGrpSpPr>
          <p:cNvPr id="196" name="Group 141">
            <a:extLst>
              <a:ext uri="{FF2B5EF4-FFF2-40B4-BE49-F238E27FC236}">
                <a16:creationId xmlns:a16="http://schemas.microsoft.com/office/drawing/2014/main" id="{43D6CC11-6A15-DA4D-A6B4-3A498BA39B16}"/>
              </a:ext>
            </a:extLst>
          </p:cNvPr>
          <p:cNvGrpSpPr>
            <a:grpSpLocks/>
          </p:cNvGrpSpPr>
          <p:nvPr/>
        </p:nvGrpSpPr>
        <p:grpSpPr bwMode="auto">
          <a:xfrm>
            <a:off x="3945112" y="2612645"/>
            <a:ext cx="109538" cy="289322"/>
            <a:chOff x="1272" y="1762"/>
            <a:chExt cx="92" cy="243"/>
          </a:xfrm>
        </p:grpSpPr>
        <p:sp>
          <p:nvSpPr>
            <p:cNvPr id="197" name="Line 127">
              <a:extLst>
                <a:ext uri="{FF2B5EF4-FFF2-40B4-BE49-F238E27FC236}">
                  <a16:creationId xmlns:a16="http://schemas.microsoft.com/office/drawing/2014/main" id="{CFF4232C-6C8D-CA46-B8DF-55A6B990E6C3}"/>
                </a:ext>
              </a:extLst>
            </p:cNvPr>
            <p:cNvSpPr>
              <a:spLocks noChangeShapeType="1"/>
            </p:cNvSpPr>
            <p:nvPr/>
          </p:nvSpPr>
          <p:spPr bwMode="auto">
            <a:xfrm>
              <a:off x="1272" y="1762"/>
              <a:ext cx="0" cy="24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8" name="Line 128">
              <a:extLst>
                <a:ext uri="{FF2B5EF4-FFF2-40B4-BE49-F238E27FC236}">
                  <a16:creationId xmlns:a16="http://schemas.microsoft.com/office/drawing/2014/main" id="{0FC90CB0-074D-124C-8085-60D0348EE59A}"/>
                </a:ext>
              </a:extLst>
            </p:cNvPr>
            <p:cNvSpPr>
              <a:spLocks noChangeShapeType="1"/>
            </p:cNvSpPr>
            <p:nvPr/>
          </p:nvSpPr>
          <p:spPr bwMode="auto">
            <a:xfrm>
              <a:off x="1364" y="1878"/>
              <a:ext cx="0" cy="12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99" name="Rectangle 143">
            <a:extLst>
              <a:ext uri="{FF2B5EF4-FFF2-40B4-BE49-F238E27FC236}">
                <a16:creationId xmlns:a16="http://schemas.microsoft.com/office/drawing/2014/main" id="{F8580D94-0394-A442-8CB6-1546E5F044F1}"/>
              </a:ext>
            </a:extLst>
          </p:cNvPr>
          <p:cNvSpPr>
            <a:spLocks noChangeArrowheads="1"/>
          </p:cNvSpPr>
          <p:nvPr/>
        </p:nvSpPr>
        <p:spPr bwMode="auto">
          <a:xfrm>
            <a:off x="2507255" y="1158739"/>
            <a:ext cx="8077459" cy="4131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173831" indent="-173831" eaLnBrk="0" fontAlgn="base" hangingPunct="0">
              <a:lnSpc>
                <a:spcPct val="85000"/>
              </a:lnSpc>
              <a:spcBef>
                <a:spcPct val="20000"/>
              </a:spcBef>
              <a:spcAft>
                <a:spcPct val="0"/>
              </a:spcAft>
              <a:buClr>
                <a:srgbClr val="000099"/>
              </a:buClr>
              <a:buSzPct val="100000"/>
              <a:buFont typeface="Wingdings" charset="2"/>
              <a:buChar char="§"/>
              <a:defRPr/>
            </a:pPr>
            <a:r>
              <a:rPr lang="en-US" dirty="0">
                <a:solidFill>
                  <a:srgbClr val="000000"/>
                </a:solidFill>
                <a:latin typeface="Avenir Book" panose="020B0503020203020204" pitchFamily="34" charset="-78"/>
                <a:ea typeface="ＭＳ Ｐゴシック" charset="0"/>
                <a:cs typeface="Avenir Book" panose="020B0503020203020204" pitchFamily="34" charset="-78"/>
              </a:rPr>
              <a:t>A creates IP datagram with IP source A, destination B </a:t>
            </a:r>
          </a:p>
        </p:txBody>
      </p:sp>
      <p:sp>
        <p:nvSpPr>
          <p:cNvPr id="200" name="Rectangle 144">
            <a:extLst>
              <a:ext uri="{FF2B5EF4-FFF2-40B4-BE49-F238E27FC236}">
                <a16:creationId xmlns:a16="http://schemas.microsoft.com/office/drawing/2014/main" id="{093EF9D2-90C4-4246-A4CE-501547C45E72}"/>
              </a:ext>
            </a:extLst>
          </p:cNvPr>
          <p:cNvSpPr>
            <a:spLocks noChangeArrowheads="1"/>
          </p:cNvSpPr>
          <p:nvPr/>
        </p:nvSpPr>
        <p:spPr bwMode="auto">
          <a:xfrm>
            <a:off x="2516779" y="1450916"/>
            <a:ext cx="7650490" cy="5417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173831" indent="-173831" eaLnBrk="0" fontAlgn="base" hangingPunct="0">
              <a:lnSpc>
                <a:spcPct val="85000"/>
              </a:lnSpc>
              <a:spcBef>
                <a:spcPct val="20000"/>
              </a:spcBef>
              <a:spcAft>
                <a:spcPct val="0"/>
              </a:spcAft>
              <a:buClr>
                <a:srgbClr val="000099"/>
              </a:buClr>
              <a:buSzPct val="100000"/>
              <a:buFont typeface="Wingdings" charset="2"/>
              <a:buChar char="§"/>
              <a:defRPr/>
            </a:pPr>
            <a:r>
              <a:rPr lang="en-US" dirty="0">
                <a:solidFill>
                  <a:srgbClr val="000000"/>
                </a:solidFill>
                <a:latin typeface="Avenir Book" panose="020B0503020203020204" pitchFamily="34" charset="-78"/>
                <a:ea typeface="ＭＳ Ｐゴシック" charset="0"/>
                <a:cs typeface="Avenir Book" panose="020B0503020203020204" pitchFamily="34" charset="-78"/>
              </a:rPr>
              <a:t>A creates link-layer frame containing A-to-B IP datagram</a:t>
            </a:r>
          </a:p>
          <a:p>
            <a:pPr marL="431006" lvl="1" indent="-173831" eaLnBrk="0" fontAlgn="base" hangingPunct="0">
              <a:lnSpc>
                <a:spcPct val="85000"/>
              </a:lnSpc>
              <a:spcBef>
                <a:spcPts val="300"/>
              </a:spcBef>
              <a:spcAft>
                <a:spcPct val="0"/>
              </a:spcAft>
              <a:buClr>
                <a:srgbClr val="000099"/>
              </a:buClr>
              <a:buSzPct val="100000"/>
              <a:buFont typeface="Arial" panose="020B0604020202020204" pitchFamily="34" charset="0"/>
              <a:buChar char="•"/>
              <a:defRPr/>
            </a:pPr>
            <a:r>
              <a:rPr lang="en-US" dirty="0">
                <a:solidFill>
                  <a:srgbClr val="C00000"/>
                </a:solidFill>
                <a:latin typeface="Avenir Book" panose="020B0503020203020204" pitchFamily="34" charset="-78"/>
                <a:ea typeface="ＭＳ Ｐゴシック" charset="0"/>
                <a:cs typeface="Avenir Book" panose="020B0503020203020204" pitchFamily="34" charset="-78"/>
              </a:rPr>
              <a:t> R's </a:t>
            </a:r>
            <a:r>
              <a:rPr lang="en-US" dirty="0">
                <a:solidFill>
                  <a:srgbClr val="000000"/>
                </a:solidFill>
                <a:latin typeface="Avenir Book" panose="020B0503020203020204" pitchFamily="34" charset="-78"/>
                <a:ea typeface="ＭＳ Ｐゴシック" charset="0"/>
                <a:cs typeface="Avenir Book" panose="020B0503020203020204" pitchFamily="34" charset="-78"/>
              </a:rPr>
              <a:t>MAC address is frame’s destination</a:t>
            </a:r>
            <a:endParaRPr lang="en-US" sz="240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01" name="Group 152">
            <a:extLst>
              <a:ext uri="{FF2B5EF4-FFF2-40B4-BE49-F238E27FC236}">
                <a16:creationId xmlns:a16="http://schemas.microsoft.com/office/drawing/2014/main" id="{30393C52-80B1-B34B-82FD-6D6AFC8693EE}"/>
              </a:ext>
            </a:extLst>
          </p:cNvPr>
          <p:cNvGrpSpPr>
            <a:grpSpLocks/>
          </p:cNvGrpSpPr>
          <p:nvPr/>
        </p:nvGrpSpPr>
        <p:grpSpPr bwMode="auto">
          <a:xfrm>
            <a:off x="3533157" y="2118536"/>
            <a:ext cx="1877615" cy="1139429"/>
            <a:chOff x="931" y="1414"/>
            <a:chExt cx="1577" cy="957"/>
          </a:xfrm>
        </p:grpSpPr>
        <p:sp>
          <p:nvSpPr>
            <p:cNvPr id="202" name="Text Box 135">
              <a:extLst>
                <a:ext uri="{FF2B5EF4-FFF2-40B4-BE49-F238E27FC236}">
                  <a16:creationId xmlns:a16="http://schemas.microsoft.com/office/drawing/2014/main" id="{374D8384-205B-1346-973B-C4A7A0B52B5F}"/>
                </a:ext>
              </a:extLst>
            </p:cNvPr>
            <p:cNvSpPr txBox="1">
              <a:spLocks noChangeArrowheads="1"/>
            </p:cNvSpPr>
            <p:nvPr/>
          </p:nvSpPr>
          <p:spPr bwMode="auto">
            <a:xfrm>
              <a:off x="931" y="1414"/>
              <a:ext cx="1577" cy="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900" i="0" kern="0" dirty="0">
                  <a:solidFill>
                    <a:srgbClr val="000000"/>
                  </a:solidFill>
                  <a:latin typeface="Avenir Book" panose="020B0503020203020204" pitchFamily="34" charset="-78"/>
                  <a:cs typeface="Avenir Book" panose="020B0503020203020204" pitchFamily="34" charset="-78"/>
                </a:rPr>
                <a:t>MAC src: 74-29-9C-E8-FF-55</a:t>
              </a:r>
            </a:p>
            <a:p>
              <a:pPr defTabSz="685800" eaLnBrk="0" fontAlgn="base" hangingPunct="0">
                <a:spcBef>
                  <a:spcPct val="0"/>
                </a:spcBef>
                <a:spcAft>
                  <a:spcPct val="0"/>
                </a:spcAft>
                <a:defRPr/>
              </a:pPr>
              <a:r>
                <a:rPr lang="en-US" sz="900" i="0" kern="0" dirty="0">
                  <a:solidFill>
                    <a:srgbClr val="000000"/>
                  </a:solidFill>
                  <a:latin typeface="Avenir Book" panose="020B0503020203020204" pitchFamily="34" charset="-78"/>
                  <a:cs typeface="Avenir Book" panose="020B0503020203020204" pitchFamily="34" charset="-78"/>
                </a:rPr>
                <a:t>   MAC dest: </a:t>
              </a:r>
              <a:r>
                <a:rPr lang="en-US" sz="900" i="0" kern="0" dirty="0">
                  <a:solidFill>
                    <a:srgbClr val="FF0000"/>
                  </a:solidFill>
                  <a:latin typeface="Avenir Book" panose="020B0503020203020204" pitchFamily="34" charset="-78"/>
                  <a:cs typeface="Avenir Book" panose="020B0503020203020204" pitchFamily="34" charset="-78"/>
                </a:rPr>
                <a:t>E6-E9-00-17-BB-4B</a:t>
              </a:r>
            </a:p>
          </p:txBody>
        </p:sp>
        <p:grpSp>
          <p:nvGrpSpPr>
            <p:cNvPr id="203" name="Group 145">
              <a:extLst>
                <a:ext uri="{FF2B5EF4-FFF2-40B4-BE49-F238E27FC236}">
                  <a16:creationId xmlns:a16="http://schemas.microsoft.com/office/drawing/2014/main" id="{324C4549-7D5D-384F-879F-F56865A6A850}"/>
                </a:ext>
              </a:extLst>
            </p:cNvPr>
            <p:cNvGrpSpPr>
              <a:grpSpLocks/>
            </p:cNvGrpSpPr>
            <p:nvPr/>
          </p:nvGrpSpPr>
          <p:grpSpPr bwMode="auto">
            <a:xfrm>
              <a:off x="981" y="2182"/>
              <a:ext cx="1049" cy="189"/>
              <a:chOff x="2829" y="2040"/>
              <a:chExt cx="1049" cy="189"/>
            </a:xfrm>
          </p:grpSpPr>
          <p:sp>
            <p:nvSpPr>
              <p:cNvPr id="208" name="Rectangle 138">
                <a:extLst>
                  <a:ext uri="{FF2B5EF4-FFF2-40B4-BE49-F238E27FC236}">
                    <a16:creationId xmlns:a16="http://schemas.microsoft.com/office/drawing/2014/main" id="{792B456E-98EA-6B4A-876C-B0AFF8E18455}"/>
                  </a:ext>
                </a:extLst>
              </p:cNvPr>
              <p:cNvSpPr>
                <a:spLocks noChangeArrowheads="1"/>
              </p:cNvSpPr>
              <p:nvPr/>
            </p:nvSpPr>
            <p:spPr bwMode="auto">
              <a:xfrm>
                <a:off x="2829" y="2042"/>
                <a:ext cx="1049" cy="185"/>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9" name="Rectangle 132">
                <a:extLst>
                  <a:ext uri="{FF2B5EF4-FFF2-40B4-BE49-F238E27FC236}">
                    <a16:creationId xmlns:a16="http://schemas.microsoft.com/office/drawing/2014/main" id="{1508FFC8-F29B-B547-818C-4E76AD809C05}"/>
                  </a:ext>
                </a:extLst>
              </p:cNvPr>
              <p:cNvSpPr>
                <a:spLocks noChangeArrowheads="1"/>
              </p:cNvSpPr>
              <p:nvPr/>
            </p:nvSpPr>
            <p:spPr bwMode="auto">
              <a:xfrm>
                <a:off x="3078" y="2060"/>
                <a:ext cx="691" cy="153"/>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0" name="Line 133">
                <a:extLst>
                  <a:ext uri="{FF2B5EF4-FFF2-40B4-BE49-F238E27FC236}">
                    <a16:creationId xmlns:a16="http://schemas.microsoft.com/office/drawing/2014/main" id="{9D7FBAE4-C7D6-034D-9F66-0E702A18BCC3}"/>
                  </a:ext>
                </a:extLst>
              </p:cNvPr>
              <p:cNvSpPr>
                <a:spLocks noChangeShapeType="1"/>
              </p:cNvSpPr>
              <p:nvPr/>
            </p:nvSpPr>
            <p:spPr bwMode="auto">
              <a:xfrm>
                <a:off x="3180" y="2063"/>
                <a:ext cx="0" cy="152"/>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1" name="Line 134">
                <a:extLst>
                  <a:ext uri="{FF2B5EF4-FFF2-40B4-BE49-F238E27FC236}">
                    <a16:creationId xmlns:a16="http://schemas.microsoft.com/office/drawing/2014/main" id="{9A8B4FC8-4A21-FC48-8F5C-42315337A0B2}"/>
                  </a:ext>
                </a:extLst>
              </p:cNvPr>
              <p:cNvSpPr>
                <a:spLocks noChangeShapeType="1"/>
              </p:cNvSpPr>
              <p:nvPr/>
            </p:nvSpPr>
            <p:spPr bwMode="auto">
              <a:xfrm>
                <a:off x="3276" y="2063"/>
                <a:ext cx="0" cy="152"/>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2" name="Line 139">
                <a:extLst>
                  <a:ext uri="{FF2B5EF4-FFF2-40B4-BE49-F238E27FC236}">
                    <a16:creationId xmlns:a16="http://schemas.microsoft.com/office/drawing/2014/main" id="{1BD450FA-6D95-6745-8EF4-368B3B8519A8}"/>
                  </a:ext>
                </a:extLst>
              </p:cNvPr>
              <p:cNvSpPr>
                <a:spLocks noChangeShapeType="1"/>
              </p:cNvSpPr>
              <p:nvPr/>
            </p:nvSpPr>
            <p:spPr bwMode="auto">
              <a:xfrm>
                <a:off x="2910" y="2040"/>
                <a:ext cx="0" cy="189"/>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3" name="Line 140">
                <a:extLst>
                  <a:ext uri="{FF2B5EF4-FFF2-40B4-BE49-F238E27FC236}">
                    <a16:creationId xmlns:a16="http://schemas.microsoft.com/office/drawing/2014/main" id="{0D4EB437-69D7-4C47-A77B-9756687B8B1C}"/>
                  </a:ext>
                </a:extLst>
              </p:cNvPr>
              <p:cNvSpPr>
                <a:spLocks noChangeShapeType="1"/>
              </p:cNvSpPr>
              <p:nvPr/>
            </p:nvSpPr>
            <p:spPr bwMode="auto">
              <a:xfrm>
                <a:off x="3006" y="2040"/>
                <a:ext cx="0" cy="189"/>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04" name="Line 146">
              <a:extLst>
                <a:ext uri="{FF2B5EF4-FFF2-40B4-BE49-F238E27FC236}">
                  <a16:creationId xmlns:a16="http://schemas.microsoft.com/office/drawing/2014/main" id="{39B1C57E-A0B3-D648-A52F-CE4868DFC714}"/>
                </a:ext>
              </a:extLst>
            </p:cNvPr>
            <p:cNvSpPr>
              <a:spLocks noChangeShapeType="1"/>
            </p:cNvSpPr>
            <p:nvPr/>
          </p:nvSpPr>
          <p:spPr bwMode="auto">
            <a:xfrm flipV="1">
              <a:off x="1018" y="1576"/>
              <a:ext cx="2" cy="702"/>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5" name="Line 147">
              <a:extLst>
                <a:ext uri="{FF2B5EF4-FFF2-40B4-BE49-F238E27FC236}">
                  <a16:creationId xmlns:a16="http://schemas.microsoft.com/office/drawing/2014/main" id="{5B09FD8B-0878-5849-9CD0-9079BE5AB60A}"/>
                </a:ext>
              </a:extLst>
            </p:cNvPr>
            <p:cNvSpPr>
              <a:spLocks noChangeShapeType="1"/>
            </p:cNvSpPr>
            <p:nvPr/>
          </p:nvSpPr>
          <p:spPr bwMode="auto">
            <a:xfrm flipV="1">
              <a:off x="1106" y="1680"/>
              <a:ext cx="0" cy="598"/>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6" name="Line 148">
              <a:extLst>
                <a:ext uri="{FF2B5EF4-FFF2-40B4-BE49-F238E27FC236}">
                  <a16:creationId xmlns:a16="http://schemas.microsoft.com/office/drawing/2014/main" id="{F9CDF104-5CA2-3D47-B4A6-1BF38DE29BE6}"/>
                </a:ext>
              </a:extLst>
            </p:cNvPr>
            <p:cNvSpPr>
              <a:spLocks noChangeShapeType="1"/>
            </p:cNvSpPr>
            <p:nvPr/>
          </p:nvSpPr>
          <p:spPr bwMode="auto">
            <a:xfrm flipH="1" flipV="1">
              <a:off x="1276" y="1812"/>
              <a:ext cx="2" cy="47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7" name="Line 149">
              <a:extLst>
                <a:ext uri="{FF2B5EF4-FFF2-40B4-BE49-F238E27FC236}">
                  <a16:creationId xmlns:a16="http://schemas.microsoft.com/office/drawing/2014/main" id="{FA91BD8F-96F1-D84D-B88C-4AD05CA4A5FB}"/>
                </a:ext>
              </a:extLst>
            </p:cNvPr>
            <p:cNvSpPr>
              <a:spLocks noChangeShapeType="1"/>
            </p:cNvSpPr>
            <p:nvPr/>
          </p:nvSpPr>
          <p:spPr bwMode="auto">
            <a:xfrm>
              <a:off x="1368" y="1924"/>
              <a:ext cx="2" cy="35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Tree>
    <p:extLst>
      <p:ext uri="{BB962C8B-B14F-4D97-AF65-F5344CB8AC3E}">
        <p14:creationId xmlns:p14="http://schemas.microsoft.com/office/powerpoint/2010/main" val="393356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wipe(down)">
                                      <p:cBhvr>
                                        <p:cTn id="7" dur="500"/>
                                        <p:tgtEl>
                                          <p:spTgt spid="17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96"/>
                                        </p:tgtEl>
                                        <p:attrNameLst>
                                          <p:attrName>style.visibility</p:attrName>
                                        </p:attrNameLst>
                                      </p:cBhvr>
                                      <p:to>
                                        <p:strVal val="visible"/>
                                      </p:to>
                                    </p:set>
                                    <p:animEffect transition="in" filter="dissolve">
                                      <p:cBhvr>
                                        <p:cTn id="11" dur="500"/>
                                        <p:tgtEl>
                                          <p:spTgt spid="196"/>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99"/>
                                        </p:tgtEl>
                                        <p:attrNameLst>
                                          <p:attrName>style.visibility</p:attrName>
                                        </p:attrNameLst>
                                      </p:cBhvr>
                                      <p:to>
                                        <p:strVal val="visible"/>
                                      </p:to>
                                    </p:set>
                                  </p:childTnLst>
                                </p:cTn>
                              </p:par>
                              <p:par>
                                <p:cTn id="14" presetID="9" presetClass="entr" presetSubtype="0" fill="hold" nodeType="withEffect">
                                  <p:stCondLst>
                                    <p:cond delay="0"/>
                                  </p:stCondLst>
                                  <p:childTnLst>
                                    <p:set>
                                      <p:cBhvr>
                                        <p:cTn id="15" dur="1" fill="hold">
                                          <p:stCondLst>
                                            <p:cond delay="0"/>
                                          </p:stCondLst>
                                        </p:cTn>
                                        <p:tgtEl>
                                          <p:spTgt spid="190"/>
                                        </p:tgtEl>
                                        <p:attrNameLst>
                                          <p:attrName>style.visibility</p:attrName>
                                        </p:attrNameLst>
                                      </p:cBhvr>
                                      <p:to>
                                        <p:strVal val="visible"/>
                                      </p:to>
                                    </p:set>
                                    <p:animEffect transition="in" filter="dissolve">
                                      <p:cBhvr>
                                        <p:cTn id="16" dur="500"/>
                                        <p:tgtEl>
                                          <p:spTgt spid="19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77"/>
                                        </p:tgtEl>
                                        <p:attrNameLst>
                                          <p:attrName>style.visibility</p:attrName>
                                        </p:attrNameLst>
                                      </p:cBhvr>
                                      <p:to>
                                        <p:strVal val="visible"/>
                                      </p:to>
                                    </p:set>
                                    <p:animEffect transition="in" filter="wipe(up)">
                                      <p:cBhvr>
                                        <p:cTn id="21" dur="1000"/>
                                        <p:tgtEl>
                                          <p:spTgt spid="177"/>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00"/>
                                        </p:tgtEl>
                                        <p:attrNameLst>
                                          <p:attrName>style.visibility</p:attrName>
                                        </p:attrNameLst>
                                      </p:cBhvr>
                                      <p:to>
                                        <p:strVal val="visible"/>
                                      </p:to>
                                    </p:set>
                                  </p:childTnLst>
                                </p:cTn>
                              </p:par>
                              <p:par>
                                <p:cTn id="25" presetID="9" presetClass="exit" presetSubtype="0" fill="hold" nodeType="withEffect">
                                  <p:stCondLst>
                                    <p:cond delay="0"/>
                                  </p:stCondLst>
                                  <p:childTnLst>
                                    <p:animEffect transition="out" filter="dissolve">
                                      <p:cBhvr>
                                        <p:cTn id="26" dur="500"/>
                                        <p:tgtEl>
                                          <p:spTgt spid="196"/>
                                        </p:tgtEl>
                                      </p:cBhvr>
                                    </p:animEffect>
                                    <p:set>
                                      <p:cBhvr>
                                        <p:cTn id="27" dur="1" fill="hold">
                                          <p:stCondLst>
                                            <p:cond delay="499"/>
                                          </p:stCondLst>
                                        </p:cTn>
                                        <p:tgtEl>
                                          <p:spTgt spid="196"/>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201"/>
                                        </p:tgtEl>
                                        <p:attrNameLst>
                                          <p:attrName>style.visibility</p:attrName>
                                        </p:attrNameLst>
                                      </p:cBhvr>
                                      <p:to>
                                        <p:strVal val="visible"/>
                                      </p:to>
                                    </p:set>
                                    <p:animEffect transition="in" filter="dissolve">
                                      <p:cBhvr>
                                        <p:cTn id="30"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animBg="1"/>
      <p:bldP spid="199" grpId="0"/>
      <p:bldP spid="20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620982" y="421843"/>
            <a:ext cx="9293629" cy="670967"/>
          </a:xfrm>
        </p:spPr>
        <p:txBody>
          <a:bodyPr>
            <a:normAutofit fontScale="90000"/>
          </a:bodyPr>
          <a:lstStyle/>
          <a:p>
            <a:pPr algn="ctr"/>
            <a:r>
              <a:rPr lang="en-US" b="0" kern="0" dirty="0">
                <a:latin typeface="Avenir Book" panose="020B0503020203020204" pitchFamily="34" charset="-78"/>
                <a:ea typeface="ＭＳ Ｐゴシック" charset="0"/>
                <a:cs typeface="Avenir Book" panose="020B0503020203020204" pitchFamily="34" charset="-78"/>
              </a:rPr>
              <a:t>Routing to </a:t>
            </a:r>
            <a:r>
              <a:rPr lang="en-US" b="0" kern="0" dirty="0" smtClean="0">
                <a:latin typeface="Avenir Book" panose="020B0503020203020204" pitchFamily="34" charset="-78"/>
                <a:ea typeface="ＭＳ Ｐゴシック" charset="0"/>
                <a:cs typeface="Avenir Book" panose="020B0503020203020204" pitchFamily="34" charset="-78"/>
              </a:rPr>
              <a:t>Another </a:t>
            </a:r>
            <a:r>
              <a:rPr lang="en-US" kern="0" dirty="0" smtClean="0">
                <a:latin typeface="Avenir Book" panose="020B0503020203020204" pitchFamily="34" charset="-78"/>
                <a:ea typeface="ＭＳ Ｐゴシック" charset="0"/>
                <a:cs typeface="Avenir Book" panose="020B0503020203020204" pitchFamily="34" charset="-78"/>
              </a:rPr>
              <a:t>S</a:t>
            </a:r>
            <a:r>
              <a:rPr lang="en-US" b="0" kern="0" dirty="0" smtClean="0">
                <a:latin typeface="Avenir Book" panose="020B0503020203020204" pitchFamily="34" charset="-78"/>
                <a:ea typeface="ＭＳ Ｐゴシック" charset="0"/>
                <a:cs typeface="Avenir Book" panose="020B0503020203020204" pitchFamily="34" charset="-78"/>
              </a:rPr>
              <a:t>ubnet</a:t>
            </a:r>
            <a:endParaRPr lang="en-US" sz="3300" dirty="0">
              <a:latin typeface="Avenir Book" panose="020B0503020203020204" pitchFamily="34" charset="-78"/>
              <a:cs typeface="Avenir Book" panose="020B0503020203020204" pitchFamily="34" charset="-78"/>
            </a:endParaRPr>
          </a:p>
        </p:txBody>
      </p:sp>
      <p:grpSp>
        <p:nvGrpSpPr>
          <p:cNvPr id="4" name="Group 3">
            <a:extLst>
              <a:ext uri="{FF2B5EF4-FFF2-40B4-BE49-F238E27FC236}">
                <a16:creationId xmlns:a16="http://schemas.microsoft.com/office/drawing/2014/main" id="{60E8BE2D-BC96-5B4C-BB01-5A8A7B585BE8}"/>
              </a:ext>
            </a:extLst>
          </p:cNvPr>
          <p:cNvGrpSpPr/>
          <p:nvPr/>
        </p:nvGrpSpPr>
        <p:grpSpPr>
          <a:xfrm>
            <a:off x="2907585" y="3519505"/>
            <a:ext cx="6519432" cy="1754491"/>
            <a:chOff x="1799535" y="4315099"/>
            <a:chExt cx="8692575" cy="2339322"/>
          </a:xfrm>
        </p:grpSpPr>
        <p:cxnSp>
          <p:nvCxnSpPr>
            <p:cNvPr id="11" name="Straight Connector 10">
              <a:extLst>
                <a:ext uri="{FF2B5EF4-FFF2-40B4-BE49-F238E27FC236}">
                  <a16:creationId xmlns:a16="http://schemas.microsoft.com/office/drawing/2014/main" id="{0CFFE62D-54D4-2E4A-9F56-42AF465143DE}"/>
                </a:ext>
              </a:extLst>
            </p:cNvPr>
            <p:cNvCxnSpPr/>
            <p:nvPr/>
          </p:nvCxnSpPr>
          <p:spPr>
            <a:xfrm>
              <a:off x="4293702" y="5340624"/>
              <a:ext cx="323353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 Box 4">
              <a:extLst>
                <a:ext uri="{FF2B5EF4-FFF2-40B4-BE49-F238E27FC236}">
                  <a16:creationId xmlns:a16="http://schemas.microsoft.com/office/drawing/2014/main" id="{2D2C1B49-6D05-3245-A14C-49597506C649}"/>
                </a:ext>
              </a:extLst>
            </p:cNvPr>
            <p:cNvSpPr txBox="1">
              <a:spLocks noChangeArrowheads="1"/>
            </p:cNvSpPr>
            <p:nvPr/>
          </p:nvSpPr>
          <p:spPr bwMode="auto">
            <a:xfrm>
              <a:off x="5496545" y="4606786"/>
              <a:ext cx="459955" cy="5539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Bef>
                  <a:spcPct val="50000"/>
                </a:spcBef>
                <a:defRPr/>
              </a:pPr>
              <a:r>
                <a:rPr lang="en-US" sz="2100" dirty="0">
                  <a:solidFill>
                    <a:srgbClr val="0000A8"/>
                  </a:solidFill>
                  <a:latin typeface="Avenir Book" panose="020B0503020203020204" pitchFamily="34" charset="-78"/>
                  <a:cs typeface="Avenir Book" panose="020B0503020203020204" pitchFamily="34" charset="-78"/>
                </a:rPr>
                <a:t>R</a:t>
              </a:r>
              <a:endParaRPr lang="en-US" sz="1500" dirty="0">
                <a:solidFill>
                  <a:srgbClr val="0000A8"/>
                </a:solidFill>
                <a:latin typeface="Avenir Book" panose="020B0503020203020204" pitchFamily="34" charset="-78"/>
                <a:cs typeface="Avenir Book" panose="020B0503020203020204" pitchFamily="34" charset="-78"/>
              </a:endParaRPr>
            </a:p>
          </p:txBody>
        </p:sp>
        <p:sp>
          <p:nvSpPr>
            <p:cNvPr id="92" name="Text Box 21">
              <a:extLst>
                <a:ext uri="{FF2B5EF4-FFF2-40B4-BE49-F238E27FC236}">
                  <a16:creationId xmlns:a16="http://schemas.microsoft.com/office/drawing/2014/main" id="{8E9F58B9-C012-7C42-9622-7098AAF9C744}"/>
                </a:ext>
              </a:extLst>
            </p:cNvPr>
            <p:cNvSpPr txBox="1">
              <a:spLocks noChangeArrowheads="1"/>
            </p:cNvSpPr>
            <p:nvPr/>
          </p:nvSpPr>
          <p:spPr bwMode="auto">
            <a:xfrm>
              <a:off x="5140945" y="5749509"/>
              <a:ext cx="1844949"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1A-23-F9-CD-06-9B</a:t>
              </a:r>
            </a:p>
          </p:txBody>
        </p:sp>
        <p:sp>
          <p:nvSpPr>
            <p:cNvPr id="93" name="Text Box 22">
              <a:extLst>
                <a:ext uri="{FF2B5EF4-FFF2-40B4-BE49-F238E27FC236}">
                  <a16:creationId xmlns:a16="http://schemas.microsoft.com/office/drawing/2014/main" id="{D3BC78DD-68E2-3F42-A025-894036CA69F8}"/>
                </a:ext>
              </a:extLst>
            </p:cNvPr>
            <p:cNvSpPr txBox="1">
              <a:spLocks noChangeArrowheads="1"/>
            </p:cNvSpPr>
            <p:nvPr/>
          </p:nvSpPr>
          <p:spPr bwMode="auto">
            <a:xfrm>
              <a:off x="5288581" y="5576471"/>
              <a:ext cx="1599156"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222.222.222.220</a:t>
              </a:r>
            </a:p>
          </p:txBody>
        </p:sp>
        <p:grpSp>
          <p:nvGrpSpPr>
            <p:cNvPr id="94" name="Group 23">
              <a:extLst>
                <a:ext uri="{FF2B5EF4-FFF2-40B4-BE49-F238E27FC236}">
                  <a16:creationId xmlns:a16="http://schemas.microsoft.com/office/drawing/2014/main" id="{026701D5-9E9E-EF42-B7AA-972F210D71D9}"/>
                </a:ext>
              </a:extLst>
            </p:cNvPr>
            <p:cNvGrpSpPr>
              <a:grpSpLocks/>
            </p:cNvGrpSpPr>
            <p:nvPr/>
          </p:nvGrpSpPr>
          <p:grpSpPr bwMode="auto">
            <a:xfrm>
              <a:off x="3992228" y="6027749"/>
              <a:ext cx="1808164" cy="512764"/>
              <a:chOff x="1934" y="2405"/>
              <a:chExt cx="1139" cy="323"/>
            </a:xfrm>
          </p:grpSpPr>
          <p:sp>
            <p:nvSpPr>
              <p:cNvPr id="146" name="Text Box 24">
                <a:extLst>
                  <a:ext uri="{FF2B5EF4-FFF2-40B4-BE49-F238E27FC236}">
                    <a16:creationId xmlns:a16="http://schemas.microsoft.com/office/drawing/2014/main" id="{D19F6EF2-3DED-734B-B3EA-8B5850BFD7DC}"/>
                  </a:ext>
                </a:extLst>
              </p:cNvPr>
              <p:cNvSpPr txBox="1">
                <a:spLocks noChangeArrowheads="1"/>
              </p:cNvSpPr>
              <p:nvPr/>
            </p:nvSpPr>
            <p:spPr bwMode="auto">
              <a:xfrm>
                <a:off x="1934" y="2405"/>
                <a:ext cx="1007"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111.111.111.110</a:t>
                </a:r>
              </a:p>
            </p:txBody>
          </p:sp>
          <p:sp>
            <p:nvSpPr>
              <p:cNvPr id="147" name="Text Box 25">
                <a:extLst>
                  <a:ext uri="{FF2B5EF4-FFF2-40B4-BE49-F238E27FC236}">
                    <a16:creationId xmlns:a16="http://schemas.microsoft.com/office/drawing/2014/main" id="{E60F6762-DC3F-2E40-B567-43C8BBD1B182}"/>
                  </a:ext>
                </a:extLst>
              </p:cNvPr>
              <p:cNvSpPr txBox="1">
                <a:spLocks noChangeArrowheads="1"/>
              </p:cNvSpPr>
              <p:nvPr/>
            </p:nvSpPr>
            <p:spPr bwMode="auto">
              <a:xfrm>
                <a:off x="1938" y="2515"/>
                <a:ext cx="1135"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E6-E9-00-17-BB-4B</a:t>
                </a:r>
              </a:p>
            </p:txBody>
          </p:sp>
        </p:grpSp>
        <p:sp>
          <p:nvSpPr>
            <p:cNvPr id="99" name="Text Box 26">
              <a:extLst>
                <a:ext uri="{FF2B5EF4-FFF2-40B4-BE49-F238E27FC236}">
                  <a16:creationId xmlns:a16="http://schemas.microsoft.com/office/drawing/2014/main" id="{EB7AD1CB-7395-4048-94BA-078B6760194C}"/>
                </a:ext>
              </a:extLst>
            </p:cNvPr>
            <p:cNvSpPr txBox="1">
              <a:spLocks noChangeArrowheads="1"/>
            </p:cNvSpPr>
            <p:nvPr/>
          </p:nvSpPr>
          <p:spPr bwMode="auto">
            <a:xfrm>
              <a:off x="1983382" y="6174597"/>
              <a:ext cx="1941131"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CC-49-DE-D0-AB-7D</a:t>
              </a:r>
            </a:p>
          </p:txBody>
        </p:sp>
        <p:sp>
          <p:nvSpPr>
            <p:cNvPr id="100" name="Text Box 27">
              <a:extLst>
                <a:ext uri="{FF2B5EF4-FFF2-40B4-BE49-F238E27FC236}">
                  <a16:creationId xmlns:a16="http://schemas.microsoft.com/office/drawing/2014/main" id="{883C22D8-5EE5-FD4B-A6BF-961F094C9520}"/>
                </a:ext>
              </a:extLst>
            </p:cNvPr>
            <p:cNvSpPr txBox="1">
              <a:spLocks noChangeArrowheads="1"/>
            </p:cNvSpPr>
            <p:nvPr/>
          </p:nvSpPr>
          <p:spPr bwMode="auto">
            <a:xfrm>
              <a:off x="2183407" y="5985685"/>
              <a:ext cx="1599156"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111.111.111.112</a:t>
              </a:r>
            </a:p>
          </p:txBody>
        </p:sp>
        <p:sp>
          <p:nvSpPr>
            <p:cNvPr id="101" name="Text Box 30">
              <a:extLst>
                <a:ext uri="{FF2B5EF4-FFF2-40B4-BE49-F238E27FC236}">
                  <a16:creationId xmlns:a16="http://schemas.microsoft.com/office/drawing/2014/main" id="{F0A4A6D6-07D6-9540-9E22-87082344B6CE}"/>
                </a:ext>
              </a:extLst>
            </p:cNvPr>
            <p:cNvSpPr txBox="1">
              <a:spLocks noChangeArrowheads="1"/>
            </p:cNvSpPr>
            <p:nvPr/>
          </p:nvSpPr>
          <p:spPr bwMode="auto">
            <a:xfrm>
              <a:off x="1901438" y="5007006"/>
              <a:ext cx="1599156"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111.111.111.111</a:t>
              </a:r>
            </a:p>
          </p:txBody>
        </p:sp>
        <p:sp>
          <p:nvSpPr>
            <p:cNvPr id="102" name="Text Box 33">
              <a:extLst>
                <a:ext uri="{FF2B5EF4-FFF2-40B4-BE49-F238E27FC236}">
                  <a16:creationId xmlns:a16="http://schemas.microsoft.com/office/drawing/2014/main" id="{98DB423A-5D18-F545-A673-502329AD2A00}"/>
                </a:ext>
              </a:extLst>
            </p:cNvPr>
            <p:cNvSpPr txBox="1">
              <a:spLocks noChangeArrowheads="1"/>
            </p:cNvSpPr>
            <p:nvPr/>
          </p:nvSpPr>
          <p:spPr bwMode="auto">
            <a:xfrm>
              <a:off x="1799535" y="5196273"/>
              <a:ext cx="1782968"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74-29-9C-E8-FF-55</a:t>
              </a:r>
            </a:p>
          </p:txBody>
        </p:sp>
        <p:sp>
          <p:nvSpPr>
            <p:cNvPr id="103" name="Freeform 39">
              <a:extLst>
                <a:ext uri="{FF2B5EF4-FFF2-40B4-BE49-F238E27FC236}">
                  <a16:creationId xmlns:a16="http://schemas.microsoft.com/office/drawing/2014/main" id="{B2706607-111C-5245-B2CF-A17D7724FFA8}"/>
                </a:ext>
              </a:extLst>
            </p:cNvPr>
            <p:cNvSpPr>
              <a:spLocks/>
            </p:cNvSpPr>
            <p:nvPr/>
          </p:nvSpPr>
          <p:spPr bwMode="auto">
            <a:xfrm>
              <a:off x="3637582" y="4808121"/>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104" name="Line 40">
              <a:extLst>
                <a:ext uri="{FF2B5EF4-FFF2-40B4-BE49-F238E27FC236}">
                  <a16:creationId xmlns:a16="http://schemas.microsoft.com/office/drawing/2014/main" id="{28F869C4-D67B-E043-97EC-60E9EE422E8C}"/>
                </a:ext>
              </a:extLst>
            </p:cNvPr>
            <p:cNvSpPr>
              <a:spLocks noChangeShapeType="1"/>
            </p:cNvSpPr>
            <p:nvPr/>
          </p:nvSpPr>
          <p:spPr bwMode="auto">
            <a:xfrm>
              <a:off x="3334370" y="4787483"/>
              <a:ext cx="438150" cy="2301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350" dirty="0">
                <a:latin typeface="Avenir Book" panose="020B0503020203020204" pitchFamily="34" charset="-78"/>
                <a:cs typeface="Avenir Book" panose="020B0503020203020204" pitchFamily="34" charset="-78"/>
              </a:endParaRPr>
            </a:p>
          </p:txBody>
        </p:sp>
        <p:sp>
          <p:nvSpPr>
            <p:cNvPr id="105" name="Line 41">
              <a:extLst>
                <a:ext uri="{FF2B5EF4-FFF2-40B4-BE49-F238E27FC236}">
                  <a16:creationId xmlns:a16="http://schemas.microsoft.com/office/drawing/2014/main" id="{F58EADC2-5F53-3341-BAA6-DBF970DD75E5}"/>
                </a:ext>
              </a:extLst>
            </p:cNvPr>
            <p:cNvSpPr>
              <a:spLocks noChangeShapeType="1"/>
            </p:cNvSpPr>
            <p:nvPr/>
          </p:nvSpPr>
          <p:spPr bwMode="auto">
            <a:xfrm flipV="1">
              <a:off x="3406935" y="5732045"/>
              <a:ext cx="283036" cy="544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07" name="Line 44">
              <a:extLst>
                <a:ext uri="{FF2B5EF4-FFF2-40B4-BE49-F238E27FC236}">
                  <a16:creationId xmlns:a16="http://schemas.microsoft.com/office/drawing/2014/main" id="{9DEB43AB-0452-E74B-A267-354DF376C2C7}"/>
                </a:ext>
              </a:extLst>
            </p:cNvPr>
            <p:cNvSpPr>
              <a:spLocks noChangeShapeType="1"/>
            </p:cNvSpPr>
            <p:nvPr/>
          </p:nvSpPr>
          <p:spPr bwMode="auto">
            <a:xfrm flipV="1">
              <a:off x="3342282" y="5842809"/>
              <a:ext cx="0"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08" name="Line 45">
              <a:extLst>
                <a:ext uri="{FF2B5EF4-FFF2-40B4-BE49-F238E27FC236}">
                  <a16:creationId xmlns:a16="http://schemas.microsoft.com/office/drawing/2014/main" id="{FCE2A6D7-36B2-D94C-B589-354F8509B97B}"/>
                </a:ext>
              </a:extLst>
            </p:cNvPr>
            <p:cNvSpPr>
              <a:spLocks noChangeShapeType="1"/>
            </p:cNvSpPr>
            <p:nvPr/>
          </p:nvSpPr>
          <p:spPr bwMode="auto">
            <a:xfrm flipH="1" flipV="1">
              <a:off x="3248645" y="4860508"/>
              <a:ext cx="0" cy="2481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350" dirty="0">
                <a:latin typeface="Avenir Book" panose="020B0503020203020204" pitchFamily="34" charset="-78"/>
                <a:cs typeface="Avenir Book" panose="020B0503020203020204" pitchFamily="34" charset="-78"/>
              </a:endParaRPr>
            </a:p>
          </p:txBody>
        </p:sp>
        <p:sp>
          <p:nvSpPr>
            <p:cNvPr id="109" name="Line 46">
              <a:extLst>
                <a:ext uri="{FF2B5EF4-FFF2-40B4-BE49-F238E27FC236}">
                  <a16:creationId xmlns:a16="http://schemas.microsoft.com/office/drawing/2014/main" id="{34C788DF-A7C4-7C49-A6BA-645F989435A2}"/>
                </a:ext>
              </a:extLst>
            </p:cNvPr>
            <p:cNvSpPr>
              <a:spLocks noChangeShapeType="1"/>
            </p:cNvSpPr>
            <p:nvPr/>
          </p:nvSpPr>
          <p:spPr bwMode="auto">
            <a:xfrm>
              <a:off x="5018707" y="5427247"/>
              <a:ext cx="0" cy="62050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10" name="Line 47">
              <a:extLst>
                <a:ext uri="{FF2B5EF4-FFF2-40B4-BE49-F238E27FC236}">
                  <a16:creationId xmlns:a16="http://schemas.microsoft.com/office/drawing/2014/main" id="{74475E6E-D489-9D41-83DE-586A84785D27}"/>
                </a:ext>
              </a:extLst>
            </p:cNvPr>
            <p:cNvSpPr>
              <a:spLocks noChangeShapeType="1"/>
            </p:cNvSpPr>
            <p:nvPr/>
          </p:nvSpPr>
          <p:spPr bwMode="auto">
            <a:xfrm flipH="1" flipV="1">
              <a:off x="6207745" y="5417721"/>
              <a:ext cx="4762"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11" name="Text Box 58">
              <a:extLst>
                <a:ext uri="{FF2B5EF4-FFF2-40B4-BE49-F238E27FC236}">
                  <a16:creationId xmlns:a16="http://schemas.microsoft.com/office/drawing/2014/main" id="{9ED91BB2-5CD2-AF4D-990D-A02134AFDF18}"/>
                </a:ext>
              </a:extLst>
            </p:cNvPr>
            <p:cNvSpPr txBox="1">
              <a:spLocks noChangeArrowheads="1"/>
            </p:cNvSpPr>
            <p:nvPr/>
          </p:nvSpPr>
          <p:spPr bwMode="auto">
            <a:xfrm>
              <a:off x="2243136" y="4315099"/>
              <a:ext cx="492016" cy="553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100" dirty="0">
                  <a:solidFill>
                    <a:srgbClr val="0000A8"/>
                  </a:solidFill>
                  <a:latin typeface="Avenir Book" panose="020B0503020203020204" pitchFamily="34" charset="-78"/>
                  <a:cs typeface="Avenir Book" panose="020B0503020203020204" pitchFamily="34" charset="-78"/>
                </a:rPr>
                <a:t>A</a:t>
              </a:r>
            </a:p>
          </p:txBody>
        </p:sp>
        <p:grpSp>
          <p:nvGrpSpPr>
            <p:cNvPr id="113" name="Group 63">
              <a:extLst>
                <a:ext uri="{FF2B5EF4-FFF2-40B4-BE49-F238E27FC236}">
                  <a16:creationId xmlns:a16="http://schemas.microsoft.com/office/drawing/2014/main" id="{28E44824-539C-9E48-97D4-38EC5EF1A87D}"/>
                </a:ext>
              </a:extLst>
            </p:cNvPr>
            <p:cNvGrpSpPr>
              <a:grpSpLocks/>
            </p:cNvGrpSpPr>
            <p:nvPr/>
          </p:nvGrpSpPr>
          <p:grpSpPr bwMode="auto">
            <a:xfrm>
              <a:off x="8615684" y="5148735"/>
              <a:ext cx="1876426" cy="525463"/>
              <a:chOff x="4351" y="2786"/>
              <a:chExt cx="1182" cy="331"/>
            </a:xfrm>
          </p:grpSpPr>
          <p:sp>
            <p:nvSpPr>
              <p:cNvPr id="144" name="Text Box 64">
                <a:extLst>
                  <a:ext uri="{FF2B5EF4-FFF2-40B4-BE49-F238E27FC236}">
                    <a16:creationId xmlns:a16="http://schemas.microsoft.com/office/drawing/2014/main" id="{6F4DD6C5-5CCC-9A43-8DEF-22B166CC124F}"/>
                  </a:ext>
                </a:extLst>
              </p:cNvPr>
              <p:cNvSpPr txBox="1">
                <a:spLocks noChangeArrowheads="1"/>
              </p:cNvSpPr>
              <p:nvPr/>
            </p:nvSpPr>
            <p:spPr bwMode="auto">
              <a:xfrm>
                <a:off x="4352" y="2786"/>
                <a:ext cx="1007"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222.222.222.222</a:t>
                </a:r>
              </a:p>
            </p:txBody>
          </p:sp>
          <p:sp>
            <p:nvSpPr>
              <p:cNvPr id="145" name="Text Box 65">
                <a:extLst>
                  <a:ext uri="{FF2B5EF4-FFF2-40B4-BE49-F238E27FC236}">
                    <a16:creationId xmlns:a16="http://schemas.microsoft.com/office/drawing/2014/main" id="{6E33AF33-87FC-744F-A61A-A574F7048B06}"/>
                  </a:ext>
                </a:extLst>
              </p:cNvPr>
              <p:cNvSpPr txBox="1">
                <a:spLocks noChangeArrowheads="1"/>
              </p:cNvSpPr>
              <p:nvPr/>
            </p:nvSpPr>
            <p:spPr bwMode="auto">
              <a:xfrm>
                <a:off x="4351" y="2904"/>
                <a:ext cx="1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49-BD-D2-C7-56-2A</a:t>
                </a:r>
              </a:p>
            </p:txBody>
          </p:sp>
        </p:grpSp>
        <p:sp>
          <p:nvSpPr>
            <p:cNvPr id="114" name="Line 67">
              <a:extLst>
                <a:ext uri="{FF2B5EF4-FFF2-40B4-BE49-F238E27FC236}">
                  <a16:creationId xmlns:a16="http://schemas.microsoft.com/office/drawing/2014/main" id="{351E9598-D6EF-0941-9E90-3FFDA09398B1}"/>
                </a:ext>
              </a:extLst>
            </p:cNvPr>
            <p:cNvSpPr>
              <a:spLocks noChangeShapeType="1"/>
            </p:cNvSpPr>
            <p:nvPr/>
          </p:nvSpPr>
          <p:spPr bwMode="auto">
            <a:xfrm flipV="1">
              <a:off x="8215932" y="4787483"/>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350" dirty="0">
                <a:latin typeface="Avenir Book" panose="020B0503020203020204" pitchFamily="34" charset="-78"/>
                <a:cs typeface="Avenir Book" panose="020B0503020203020204" pitchFamily="34" charset="-78"/>
              </a:endParaRPr>
            </a:p>
          </p:txBody>
        </p:sp>
        <p:sp>
          <p:nvSpPr>
            <p:cNvPr id="116" name="Text Box 71">
              <a:extLst>
                <a:ext uri="{FF2B5EF4-FFF2-40B4-BE49-F238E27FC236}">
                  <a16:creationId xmlns:a16="http://schemas.microsoft.com/office/drawing/2014/main" id="{A2452177-E551-CB48-A13E-9F30A8D87705}"/>
                </a:ext>
              </a:extLst>
            </p:cNvPr>
            <p:cNvSpPr txBox="1">
              <a:spLocks noChangeArrowheads="1"/>
            </p:cNvSpPr>
            <p:nvPr/>
          </p:nvSpPr>
          <p:spPr bwMode="auto">
            <a:xfrm>
              <a:off x="8307272" y="6137000"/>
              <a:ext cx="1599156"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222.222.222.221</a:t>
              </a:r>
            </a:p>
          </p:txBody>
        </p:sp>
        <p:sp>
          <p:nvSpPr>
            <p:cNvPr id="117" name="Text Box 72">
              <a:extLst>
                <a:ext uri="{FF2B5EF4-FFF2-40B4-BE49-F238E27FC236}">
                  <a16:creationId xmlns:a16="http://schemas.microsoft.com/office/drawing/2014/main" id="{70A29F2B-254D-C242-BED3-63C6A20006BF}"/>
                </a:ext>
              </a:extLst>
            </p:cNvPr>
            <p:cNvSpPr txBox="1">
              <a:spLocks noChangeArrowheads="1"/>
            </p:cNvSpPr>
            <p:nvPr/>
          </p:nvSpPr>
          <p:spPr bwMode="auto">
            <a:xfrm>
              <a:off x="8297390" y="6315866"/>
              <a:ext cx="1787242"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88-B2-2F-54-1A-0F</a:t>
              </a:r>
            </a:p>
          </p:txBody>
        </p:sp>
        <p:sp>
          <p:nvSpPr>
            <p:cNvPr id="118" name="Line 73">
              <a:extLst>
                <a:ext uri="{FF2B5EF4-FFF2-40B4-BE49-F238E27FC236}">
                  <a16:creationId xmlns:a16="http://schemas.microsoft.com/office/drawing/2014/main" id="{EA6BFE92-6101-754D-A5A8-900E35C4E79C}"/>
                </a:ext>
              </a:extLst>
            </p:cNvPr>
            <p:cNvSpPr>
              <a:spLocks noChangeShapeType="1"/>
            </p:cNvSpPr>
            <p:nvPr/>
          </p:nvSpPr>
          <p:spPr bwMode="auto">
            <a:xfrm flipH="1" flipV="1">
              <a:off x="8156672" y="5684421"/>
              <a:ext cx="267105" cy="20092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20" name="Freeform 75">
              <a:extLst>
                <a:ext uri="{FF2B5EF4-FFF2-40B4-BE49-F238E27FC236}">
                  <a16:creationId xmlns:a16="http://schemas.microsoft.com/office/drawing/2014/main" id="{68E66362-A921-0844-BAA8-FB5279AD1D5D}"/>
                </a:ext>
              </a:extLst>
            </p:cNvPr>
            <p:cNvSpPr>
              <a:spLocks/>
            </p:cNvSpPr>
            <p:nvPr/>
          </p:nvSpPr>
          <p:spPr bwMode="auto">
            <a:xfrm>
              <a:off x="7476157" y="4811296"/>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121" name="Text Box 76">
              <a:extLst>
                <a:ext uri="{FF2B5EF4-FFF2-40B4-BE49-F238E27FC236}">
                  <a16:creationId xmlns:a16="http://schemas.microsoft.com/office/drawing/2014/main" id="{DA57B50B-B7E5-2942-B45A-3152B6985451}"/>
                </a:ext>
              </a:extLst>
            </p:cNvPr>
            <p:cNvSpPr txBox="1">
              <a:spLocks noChangeArrowheads="1"/>
            </p:cNvSpPr>
            <p:nvPr/>
          </p:nvSpPr>
          <p:spPr bwMode="auto">
            <a:xfrm>
              <a:off x="9407315" y="4484340"/>
              <a:ext cx="472779" cy="553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100" dirty="0">
                  <a:solidFill>
                    <a:srgbClr val="0000A8"/>
                  </a:solidFill>
                  <a:latin typeface="Avenir Book" panose="020B0503020203020204" pitchFamily="34" charset="-78"/>
                  <a:cs typeface="Avenir Book" panose="020B0503020203020204" pitchFamily="34" charset="-78"/>
                </a:rPr>
                <a:t>B</a:t>
              </a:r>
            </a:p>
          </p:txBody>
        </p:sp>
        <p:grpSp>
          <p:nvGrpSpPr>
            <p:cNvPr id="9" name="Group 8">
              <a:extLst>
                <a:ext uri="{FF2B5EF4-FFF2-40B4-BE49-F238E27FC236}">
                  <a16:creationId xmlns:a16="http://schemas.microsoft.com/office/drawing/2014/main" id="{CC76A447-7E01-C147-9C89-C1C4C935DA7A}"/>
                </a:ext>
              </a:extLst>
            </p:cNvPr>
            <p:cNvGrpSpPr/>
            <p:nvPr/>
          </p:nvGrpSpPr>
          <p:grpSpPr>
            <a:xfrm>
              <a:off x="5001868" y="5038254"/>
              <a:ext cx="1310631" cy="501151"/>
              <a:chOff x="4909105" y="5767126"/>
              <a:chExt cx="1310631" cy="501151"/>
            </a:xfrm>
          </p:grpSpPr>
          <p:sp>
            <p:nvSpPr>
              <p:cNvPr id="167" name="Rectangle 37">
                <a:extLst>
                  <a:ext uri="{FF2B5EF4-FFF2-40B4-BE49-F238E27FC236}">
                    <a16:creationId xmlns:a16="http://schemas.microsoft.com/office/drawing/2014/main" id="{89D0886F-F835-2044-AB8F-F49ACC0B58EB}"/>
                  </a:ext>
                </a:extLst>
              </p:cNvPr>
              <p:cNvSpPr>
                <a:spLocks noChangeArrowheads="1"/>
              </p:cNvSpPr>
              <p:nvPr/>
            </p:nvSpPr>
            <p:spPr bwMode="auto">
              <a:xfrm rot="5400000">
                <a:off x="6024859" y="5937451"/>
                <a:ext cx="13416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8" name="Rectangle 37">
                <a:extLst>
                  <a:ext uri="{FF2B5EF4-FFF2-40B4-BE49-F238E27FC236}">
                    <a16:creationId xmlns:a16="http://schemas.microsoft.com/office/drawing/2014/main" id="{C75323AD-DC39-4543-A0CC-4375A7BCF3F2}"/>
                  </a:ext>
                </a:extLst>
              </p:cNvPr>
              <p:cNvSpPr>
                <a:spLocks noChangeArrowheads="1"/>
              </p:cNvSpPr>
              <p:nvPr/>
            </p:nvSpPr>
            <p:spPr bwMode="auto">
              <a:xfrm rot="5400000">
                <a:off x="4966501" y="5940764"/>
                <a:ext cx="140795"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56" name="Group 155">
                <a:extLst>
                  <a:ext uri="{FF2B5EF4-FFF2-40B4-BE49-F238E27FC236}">
                    <a16:creationId xmlns:a16="http://schemas.microsoft.com/office/drawing/2014/main" id="{EDD0BCD9-05EB-F249-AEA1-A9CCFBC80BB8}"/>
                  </a:ext>
                </a:extLst>
              </p:cNvPr>
              <p:cNvGrpSpPr/>
              <p:nvPr/>
            </p:nvGrpSpPr>
            <p:grpSpPr>
              <a:xfrm>
                <a:off x="5115340" y="5767126"/>
                <a:ext cx="901147" cy="501151"/>
                <a:chOff x="7493876" y="2774731"/>
                <a:chExt cx="1481958" cy="894622"/>
              </a:xfrm>
            </p:grpSpPr>
            <p:sp>
              <p:nvSpPr>
                <p:cNvPr id="157" name="Freeform 156">
                  <a:extLst>
                    <a:ext uri="{FF2B5EF4-FFF2-40B4-BE49-F238E27FC236}">
                      <a16:creationId xmlns:a16="http://schemas.microsoft.com/office/drawing/2014/main" id="{F5326B06-29FF-A544-BF80-2A062222958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58" name="Oval 157">
                  <a:extLst>
                    <a:ext uri="{FF2B5EF4-FFF2-40B4-BE49-F238E27FC236}">
                      <a16:creationId xmlns:a16="http://schemas.microsoft.com/office/drawing/2014/main" id="{8065A2A5-902C-A940-821B-CBFC0122AC2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59" name="Group 158">
                  <a:extLst>
                    <a:ext uri="{FF2B5EF4-FFF2-40B4-BE49-F238E27FC236}">
                      <a16:creationId xmlns:a16="http://schemas.microsoft.com/office/drawing/2014/main" id="{14C076B7-5A71-8644-9F5C-08E13F943BD5}"/>
                    </a:ext>
                  </a:extLst>
                </p:cNvPr>
                <p:cNvGrpSpPr/>
                <p:nvPr/>
              </p:nvGrpSpPr>
              <p:grpSpPr>
                <a:xfrm>
                  <a:off x="7713663" y="2848339"/>
                  <a:ext cx="1042107" cy="425543"/>
                  <a:chOff x="7786941" y="2884917"/>
                  <a:chExt cx="897649" cy="353919"/>
                </a:xfrm>
              </p:grpSpPr>
              <p:sp>
                <p:nvSpPr>
                  <p:cNvPr id="160" name="Freeform 159">
                    <a:extLst>
                      <a:ext uri="{FF2B5EF4-FFF2-40B4-BE49-F238E27FC236}">
                        <a16:creationId xmlns:a16="http://schemas.microsoft.com/office/drawing/2014/main" id="{13D62837-C3EA-8B4B-B09D-FC71F9727C6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1" name="Freeform 160">
                    <a:extLst>
                      <a:ext uri="{FF2B5EF4-FFF2-40B4-BE49-F238E27FC236}">
                        <a16:creationId xmlns:a16="http://schemas.microsoft.com/office/drawing/2014/main" id="{147D5E46-2372-FA45-9685-A7CC6CA91F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2" name="Freeform 161">
                    <a:extLst>
                      <a:ext uri="{FF2B5EF4-FFF2-40B4-BE49-F238E27FC236}">
                        <a16:creationId xmlns:a16="http://schemas.microsoft.com/office/drawing/2014/main" id="{6B2D97C5-61CB-9441-993B-95CAA7169FC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3" name="Freeform 162">
                    <a:extLst>
                      <a:ext uri="{FF2B5EF4-FFF2-40B4-BE49-F238E27FC236}">
                        <a16:creationId xmlns:a16="http://schemas.microsoft.com/office/drawing/2014/main" id="{CD3C4F94-9D92-F048-A80A-0D709146CB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sp>
          <p:nvSpPr>
            <p:cNvPr id="171" name="Rectangle 37">
              <a:extLst>
                <a:ext uri="{FF2B5EF4-FFF2-40B4-BE49-F238E27FC236}">
                  <a16:creationId xmlns:a16="http://schemas.microsoft.com/office/drawing/2014/main" id="{A9816EEA-38E6-AE46-970F-D20738D1CBC9}"/>
                </a:ext>
              </a:extLst>
            </p:cNvPr>
            <p:cNvSpPr>
              <a:spLocks noChangeArrowheads="1"/>
            </p:cNvSpPr>
            <p:nvPr/>
          </p:nvSpPr>
          <p:spPr bwMode="auto">
            <a:xfrm rot="5400000">
              <a:off x="3161022" y="4666815"/>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49" name="Group 49">
              <a:extLst>
                <a:ext uri="{FF2B5EF4-FFF2-40B4-BE49-F238E27FC236}">
                  <a16:creationId xmlns:a16="http://schemas.microsoft.com/office/drawing/2014/main" id="{AD680CEA-D168-C84F-AAE1-D128195A44E7}"/>
                </a:ext>
              </a:extLst>
            </p:cNvPr>
            <p:cNvGrpSpPr>
              <a:grpSpLocks/>
            </p:cNvGrpSpPr>
            <p:nvPr/>
          </p:nvGrpSpPr>
          <p:grpSpPr bwMode="auto">
            <a:xfrm>
              <a:off x="2318687" y="4333458"/>
              <a:ext cx="936071" cy="761428"/>
              <a:chOff x="-44" y="1473"/>
              <a:chExt cx="981" cy="1105"/>
            </a:xfrm>
          </p:grpSpPr>
          <p:pic>
            <p:nvPicPr>
              <p:cNvPr id="150" name="Picture 50" descr="desktop_computer_stylized_medium">
                <a:extLst>
                  <a:ext uri="{FF2B5EF4-FFF2-40B4-BE49-F238E27FC236}">
                    <a16:creationId xmlns:a16="http://schemas.microsoft.com/office/drawing/2014/main" id="{DADE998E-D7B9-EC4F-9F94-E65CF536C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1" name="Freeform 51">
                <a:extLst>
                  <a:ext uri="{FF2B5EF4-FFF2-40B4-BE49-F238E27FC236}">
                    <a16:creationId xmlns:a16="http://schemas.microsoft.com/office/drawing/2014/main" id="{BC38A1B0-555E-F049-93AC-48537726F7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grpSp>
        <p:sp>
          <p:nvSpPr>
            <p:cNvPr id="180" name="Rectangle 37">
              <a:extLst>
                <a:ext uri="{FF2B5EF4-FFF2-40B4-BE49-F238E27FC236}">
                  <a16:creationId xmlns:a16="http://schemas.microsoft.com/office/drawing/2014/main" id="{51912ACC-FA1C-7E48-9062-DA96B6CD7C33}"/>
                </a:ext>
              </a:extLst>
            </p:cNvPr>
            <p:cNvSpPr>
              <a:spLocks noChangeArrowheads="1"/>
            </p:cNvSpPr>
            <p:nvPr/>
          </p:nvSpPr>
          <p:spPr bwMode="auto">
            <a:xfrm rot="5400000">
              <a:off x="3271833" y="5687855"/>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26" name="Group 49">
              <a:extLst>
                <a:ext uri="{FF2B5EF4-FFF2-40B4-BE49-F238E27FC236}">
                  <a16:creationId xmlns:a16="http://schemas.microsoft.com/office/drawing/2014/main" id="{164313DA-E436-B94D-946E-A9F9627207EA}"/>
                </a:ext>
              </a:extLst>
            </p:cNvPr>
            <p:cNvGrpSpPr>
              <a:grpSpLocks/>
            </p:cNvGrpSpPr>
            <p:nvPr/>
          </p:nvGrpSpPr>
          <p:grpSpPr bwMode="auto">
            <a:xfrm>
              <a:off x="2681426" y="5490561"/>
              <a:ext cx="639495" cy="517588"/>
              <a:chOff x="-44" y="1473"/>
              <a:chExt cx="981" cy="1105"/>
            </a:xfrm>
          </p:grpSpPr>
          <p:pic>
            <p:nvPicPr>
              <p:cNvPr id="127" name="Picture 50" descr="desktop_computer_stylized_medium">
                <a:extLst>
                  <a:ext uri="{FF2B5EF4-FFF2-40B4-BE49-F238E27FC236}">
                    <a16:creationId xmlns:a16="http://schemas.microsoft.com/office/drawing/2014/main" id="{2DC8C6C4-5C23-0541-8061-C718A5B9D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8" name="Freeform 51">
                <a:extLst>
                  <a:ext uri="{FF2B5EF4-FFF2-40B4-BE49-F238E27FC236}">
                    <a16:creationId xmlns:a16="http://schemas.microsoft.com/office/drawing/2014/main" id="{24E0555C-7855-E749-82E9-0F21AFA4C7C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500" dirty="0">
                  <a:latin typeface="Avenir Book" panose="020B0503020203020204" pitchFamily="34" charset="-78"/>
                  <a:cs typeface="Avenir Book" panose="020B0503020203020204" pitchFamily="34" charset="-78"/>
                </a:endParaRPr>
              </a:p>
            </p:txBody>
          </p:sp>
        </p:grpSp>
        <p:sp>
          <p:nvSpPr>
            <p:cNvPr id="181" name="Rectangle 37">
              <a:extLst>
                <a:ext uri="{FF2B5EF4-FFF2-40B4-BE49-F238E27FC236}">
                  <a16:creationId xmlns:a16="http://schemas.microsoft.com/office/drawing/2014/main" id="{43F1B530-B1FE-5547-9108-2D9D5DEFE2F3}"/>
                </a:ext>
              </a:extLst>
            </p:cNvPr>
            <p:cNvSpPr>
              <a:spLocks noChangeArrowheads="1"/>
            </p:cNvSpPr>
            <p:nvPr/>
          </p:nvSpPr>
          <p:spPr bwMode="auto">
            <a:xfrm rot="5400000">
              <a:off x="8726575" y="4653061"/>
              <a:ext cx="119903"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2" name="Rectangle 37">
              <a:extLst>
                <a:ext uri="{FF2B5EF4-FFF2-40B4-BE49-F238E27FC236}">
                  <a16:creationId xmlns:a16="http://schemas.microsoft.com/office/drawing/2014/main" id="{7CF48F98-D094-CD4E-BD60-0DA33EA42206}"/>
                </a:ext>
              </a:extLst>
            </p:cNvPr>
            <p:cNvSpPr>
              <a:spLocks noChangeArrowheads="1"/>
            </p:cNvSpPr>
            <p:nvPr/>
          </p:nvSpPr>
          <p:spPr bwMode="auto">
            <a:xfrm rot="5400000">
              <a:off x="8496816" y="5784803"/>
              <a:ext cx="84261" cy="194751"/>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40" name="Group 44">
              <a:extLst>
                <a:ext uri="{FF2B5EF4-FFF2-40B4-BE49-F238E27FC236}">
                  <a16:creationId xmlns:a16="http://schemas.microsoft.com/office/drawing/2014/main" id="{BF422F91-ACCF-D044-A60B-0B40246D065D}"/>
                </a:ext>
              </a:extLst>
            </p:cNvPr>
            <p:cNvGrpSpPr>
              <a:grpSpLocks/>
            </p:cNvGrpSpPr>
            <p:nvPr/>
          </p:nvGrpSpPr>
          <p:grpSpPr bwMode="auto">
            <a:xfrm>
              <a:off x="8491273" y="4391325"/>
              <a:ext cx="1009650" cy="855028"/>
              <a:chOff x="-44" y="1473"/>
              <a:chExt cx="981" cy="1105"/>
            </a:xfrm>
          </p:grpSpPr>
          <p:pic>
            <p:nvPicPr>
              <p:cNvPr id="142" name="Picture 45" descr="desktop_computer_stylized_medium">
                <a:extLst>
                  <a:ext uri="{FF2B5EF4-FFF2-40B4-BE49-F238E27FC236}">
                    <a16:creationId xmlns:a16="http://schemas.microsoft.com/office/drawing/2014/main" id="{707FEFA6-A5DE-6840-9994-DC6AA79BA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 name="Freeform 46">
                <a:extLst>
                  <a:ext uri="{FF2B5EF4-FFF2-40B4-BE49-F238E27FC236}">
                    <a16:creationId xmlns:a16="http://schemas.microsoft.com/office/drawing/2014/main" id="{2330F56F-3837-6446-9F35-FB42B05CDD6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grpSp>
        <p:grpSp>
          <p:nvGrpSpPr>
            <p:cNvPr id="152" name="Group 44">
              <a:extLst>
                <a:ext uri="{FF2B5EF4-FFF2-40B4-BE49-F238E27FC236}">
                  <a16:creationId xmlns:a16="http://schemas.microsoft.com/office/drawing/2014/main" id="{083ACB0A-FBA9-0D43-9726-0A41424DD39D}"/>
                </a:ext>
              </a:extLst>
            </p:cNvPr>
            <p:cNvGrpSpPr>
              <a:grpSpLocks/>
            </p:cNvGrpSpPr>
            <p:nvPr/>
          </p:nvGrpSpPr>
          <p:grpSpPr bwMode="auto">
            <a:xfrm>
              <a:off x="8343615" y="5618570"/>
              <a:ext cx="711200" cy="601028"/>
              <a:chOff x="-44" y="1473"/>
              <a:chExt cx="981" cy="1105"/>
            </a:xfrm>
          </p:grpSpPr>
          <p:pic>
            <p:nvPicPr>
              <p:cNvPr id="154" name="Picture 45" descr="desktop_computer_stylized_medium">
                <a:extLst>
                  <a:ext uri="{FF2B5EF4-FFF2-40B4-BE49-F238E27FC236}">
                    <a16:creationId xmlns:a16="http://schemas.microsoft.com/office/drawing/2014/main" id="{C369DB0B-1F34-3B46-A82A-78A90E656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5" name="Freeform 46">
                <a:extLst>
                  <a:ext uri="{FF2B5EF4-FFF2-40B4-BE49-F238E27FC236}">
                    <a16:creationId xmlns:a16="http://schemas.microsoft.com/office/drawing/2014/main" id="{9C2398C0-FF47-894E-B5E8-11EB55029DC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500" dirty="0">
                  <a:latin typeface="Avenir Book" panose="020B0503020203020204" pitchFamily="34" charset="-78"/>
                  <a:cs typeface="Avenir Book" panose="020B0503020203020204" pitchFamily="34" charset="-78"/>
                </a:endParaRPr>
              </a:p>
            </p:txBody>
          </p:sp>
        </p:grpSp>
        <p:cxnSp>
          <p:nvCxnSpPr>
            <p:cNvPr id="14" name="Straight Arrow Connector 13">
              <a:extLst>
                <a:ext uri="{FF2B5EF4-FFF2-40B4-BE49-F238E27FC236}">
                  <a16:creationId xmlns:a16="http://schemas.microsoft.com/office/drawing/2014/main" id="{0F604162-E90D-984F-847A-C102A2F79780}"/>
                </a:ext>
              </a:extLst>
            </p:cNvPr>
            <p:cNvCxnSpPr/>
            <p:nvPr/>
          </p:nvCxnSpPr>
          <p:spPr>
            <a:xfrm flipV="1">
              <a:off x="8669292" y="4874844"/>
              <a:ext cx="0" cy="4459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ED79A4A8-654F-5C41-9FB9-78AF30E0F351}"/>
                </a:ext>
              </a:extLst>
            </p:cNvPr>
            <p:cNvCxnSpPr>
              <a:cxnSpLocks/>
            </p:cNvCxnSpPr>
            <p:nvPr/>
          </p:nvCxnSpPr>
          <p:spPr>
            <a:xfrm flipV="1">
              <a:off x="8447023" y="5943807"/>
              <a:ext cx="0" cy="241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8" name="Group 130">
            <a:extLst>
              <a:ext uri="{FF2B5EF4-FFF2-40B4-BE49-F238E27FC236}">
                <a16:creationId xmlns:a16="http://schemas.microsoft.com/office/drawing/2014/main" id="{6F8155FF-5822-3549-98DF-05648529019B}"/>
              </a:ext>
            </a:extLst>
          </p:cNvPr>
          <p:cNvGrpSpPr>
            <a:grpSpLocks/>
          </p:cNvGrpSpPr>
          <p:nvPr/>
        </p:nvGrpSpPr>
        <p:grpSpPr bwMode="auto">
          <a:xfrm>
            <a:off x="2903387" y="2546194"/>
            <a:ext cx="732234" cy="1095375"/>
            <a:chOff x="337" y="1692"/>
            <a:chExt cx="615" cy="920"/>
          </a:xfrm>
        </p:grpSpPr>
        <p:sp>
          <p:nvSpPr>
            <p:cNvPr id="179" name="Freeform 65">
              <a:extLst>
                <a:ext uri="{FF2B5EF4-FFF2-40B4-BE49-F238E27FC236}">
                  <a16:creationId xmlns:a16="http://schemas.microsoft.com/office/drawing/2014/main" id="{CEE79BEE-4F75-0443-8BCC-AFB0A8B88F10}"/>
                </a:ext>
              </a:extLst>
            </p:cNvPr>
            <p:cNvSpPr>
              <a:spLocks/>
            </p:cNvSpPr>
            <p:nvPr/>
          </p:nvSpPr>
          <p:spPr bwMode="auto">
            <a:xfrm>
              <a:off x="348" y="1709"/>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connsiteX0" fmla="*/ 8212 w 10000"/>
                <a:gd name="connsiteY0" fmla="*/ 0 h 10000"/>
                <a:gd name="connsiteX1" fmla="*/ 10000 w 10000"/>
                <a:gd name="connsiteY1" fmla="*/ 10000 h 10000"/>
                <a:gd name="connsiteX2" fmla="*/ 0 w 10000"/>
                <a:gd name="connsiteY2" fmla="*/ 8726 h 10000"/>
                <a:gd name="connsiteX3" fmla="*/ 8195 w 10000"/>
                <a:gd name="connsiteY3" fmla="*/ 8786 h 10000"/>
                <a:gd name="connsiteX4" fmla="*/ 8212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12" y="0"/>
                  </a:moveTo>
                  <a:lnTo>
                    <a:pt x="10000" y="10000"/>
                  </a:lnTo>
                  <a:lnTo>
                    <a:pt x="0" y="8726"/>
                  </a:lnTo>
                  <a:lnTo>
                    <a:pt x="8195" y="8786"/>
                  </a:lnTo>
                  <a:cubicBezTo>
                    <a:pt x="8201" y="5857"/>
                    <a:pt x="8206" y="2929"/>
                    <a:pt x="8212" y="0"/>
                  </a:cubicBezTo>
                  <a:close/>
                </a:path>
              </a:pathLst>
            </a:custGeom>
            <a:gradFill rotWithShape="1">
              <a:gsLst>
                <a:gs pos="0">
                  <a:schemeClr val="bg1">
                    <a:lumMod val="50000"/>
                  </a:schemeClr>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4" name="Rectangle 67">
              <a:extLst>
                <a:ext uri="{FF2B5EF4-FFF2-40B4-BE49-F238E27FC236}">
                  <a16:creationId xmlns:a16="http://schemas.microsoft.com/office/drawing/2014/main" id="{883ABF7E-6CB4-BC42-B575-A36EA900AF0E}"/>
                </a:ext>
              </a:extLst>
            </p:cNvPr>
            <p:cNvSpPr>
              <a:spLocks noChangeArrowheads="1"/>
            </p:cNvSpPr>
            <p:nvPr/>
          </p:nvSpPr>
          <p:spPr bwMode="auto">
            <a:xfrm>
              <a:off x="344" y="1711"/>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5" name="Text Box 68">
              <a:extLst>
                <a:ext uri="{FF2B5EF4-FFF2-40B4-BE49-F238E27FC236}">
                  <a16:creationId xmlns:a16="http://schemas.microsoft.com/office/drawing/2014/main" id="{66650C9E-5F29-884F-9159-45FAA57B881F}"/>
                </a:ext>
              </a:extLst>
            </p:cNvPr>
            <p:cNvSpPr txBox="1">
              <a:spLocks noChangeArrowheads="1"/>
            </p:cNvSpPr>
            <p:nvPr/>
          </p:nvSpPr>
          <p:spPr bwMode="auto">
            <a:xfrm>
              <a:off x="400" y="1692"/>
              <a:ext cx="362" cy="8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eaLnBrk="0" fontAlgn="base" hangingPunct="0">
                <a:spcBef>
                  <a:spcPct val="0"/>
                </a:spcBef>
                <a:spcAft>
                  <a:spcPct val="0"/>
                </a:spcAft>
                <a:defRPr/>
              </a:pPr>
              <a:endParaRPr lang="en-US" sz="1200" i="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endParaRPr lang="en-US" sz="1200" i="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IP</a:t>
              </a: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Eth</a:t>
              </a: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Phy</a:t>
              </a:r>
            </a:p>
          </p:txBody>
        </p:sp>
        <p:sp>
          <p:nvSpPr>
            <p:cNvPr id="186" name="Line 69">
              <a:extLst>
                <a:ext uri="{FF2B5EF4-FFF2-40B4-BE49-F238E27FC236}">
                  <a16:creationId xmlns:a16="http://schemas.microsoft.com/office/drawing/2014/main" id="{C38F4ABA-4642-6E42-A7ED-8B44FA41793A}"/>
                </a:ext>
              </a:extLst>
            </p:cNvPr>
            <p:cNvSpPr>
              <a:spLocks noChangeShapeType="1"/>
            </p:cNvSpPr>
            <p:nvPr/>
          </p:nvSpPr>
          <p:spPr bwMode="auto">
            <a:xfrm>
              <a:off x="346" y="1868"/>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7" name="Line 70">
              <a:extLst>
                <a:ext uri="{FF2B5EF4-FFF2-40B4-BE49-F238E27FC236}">
                  <a16:creationId xmlns:a16="http://schemas.microsoft.com/office/drawing/2014/main" id="{398E3652-F593-0A4E-89E7-96E69780C59F}"/>
                </a:ext>
              </a:extLst>
            </p:cNvPr>
            <p:cNvSpPr>
              <a:spLocks noChangeShapeType="1"/>
            </p:cNvSpPr>
            <p:nvPr/>
          </p:nvSpPr>
          <p:spPr bwMode="auto">
            <a:xfrm>
              <a:off x="343" y="2027"/>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8" name="Line 71">
              <a:extLst>
                <a:ext uri="{FF2B5EF4-FFF2-40B4-BE49-F238E27FC236}">
                  <a16:creationId xmlns:a16="http://schemas.microsoft.com/office/drawing/2014/main" id="{6DEE6E13-9D27-014C-AB56-6B66BF11EE22}"/>
                </a:ext>
              </a:extLst>
            </p:cNvPr>
            <p:cNvSpPr>
              <a:spLocks noChangeShapeType="1"/>
            </p:cNvSpPr>
            <p:nvPr/>
          </p:nvSpPr>
          <p:spPr bwMode="auto">
            <a:xfrm>
              <a:off x="340" y="2186"/>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9" name="Line 72">
              <a:extLst>
                <a:ext uri="{FF2B5EF4-FFF2-40B4-BE49-F238E27FC236}">
                  <a16:creationId xmlns:a16="http://schemas.microsoft.com/office/drawing/2014/main" id="{8034621A-4B41-A146-99C4-7F51D5E7C4B3}"/>
                </a:ext>
              </a:extLst>
            </p:cNvPr>
            <p:cNvSpPr>
              <a:spLocks noChangeShapeType="1"/>
            </p:cNvSpPr>
            <p:nvPr/>
          </p:nvSpPr>
          <p:spPr bwMode="auto">
            <a:xfrm>
              <a:off x="337" y="2345"/>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16" name="Rectangle 76">
            <a:extLst>
              <a:ext uri="{FF2B5EF4-FFF2-40B4-BE49-F238E27FC236}">
                <a16:creationId xmlns:a16="http://schemas.microsoft.com/office/drawing/2014/main" id="{0C39CCFA-046E-A446-84EF-1BEA3B8C7C66}"/>
              </a:ext>
            </a:extLst>
          </p:cNvPr>
          <p:cNvSpPr>
            <a:spLocks noChangeArrowheads="1"/>
          </p:cNvSpPr>
          <p:nvPr/>
        </p:nvSpPr>
        <p:spPr bwMode="auto">
          <a:xfrm>
            <a:off x="2515145" y="1245466"/>
            <a:ext cx="5829300" cy="3595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173831" indent="-173831" eaLnBrk="0" fontAlgn="base" hangingPunct="0">
              <a:lnSpc>
                <a:spcPct val="85000"/>
              </a:lnSpc>
              <a:spcBef>
                <a:spcPct val="20000"/>
              </a:spcBef>
              <a:spcAft>
                <a:spcPct val="0"/>
              </a:spcAft>
              <a:buClr>
                <a:srgbClr val="000099"/>
              </a:buClr>
              <a:buSzPct val="100000"/>
              <a:buFont typeface="Wingdings" charset="2"/>
              <a:buChar char="§"/>
              <a:defRPr/>
            </a:pPr>
            <a:r>
              <a:rPr lang="en-US" dirty="0">
                <a:solidFill>
                  <a:srgbClr val="000000"/>
                </a:solidFill>
                <a:latin typeface="Avenir Book" panose="020B0503020203020204" pitchFamily="34" charset="-78"/>
                <a:ea typeface="ＭＳ Ｐゴシック" charset="0"/>
                <a:cs typeface="Avenir Book" panose="020B0503020203020204" pitchFamily="34" charset="-78"/>
              </a:rPr>
              <a:t>F</a:t>
            </a:r>
            <a:r>
              <a:rPr lang="en-US" dirty="0" smtClean="0">
                <a:solidFill>
                  <a:srgbClr val="000000"/>
                </a:solidFill>
                <a:latin typeface="Avenir Book" panose="020B0503020203020204" pitchFamily="34" charset="-78"/>
                <a:ea typeface="ＭＳ Ｐゴシック" charset="0"/>
                <a:cs typeface="Avenir Book" panose="020B0503020203020204" pitchFamily="34" charset="-78"/>
              </a:rPr>
              <a:t>rame </a:t>
            </a:r>
            <a:r>
              <a:rPr lang="en-US" dirty="0">
                <a:solidFill>
                  <a:srgbClr val="000000"/>
                </a:solidFill>
                <a:latin typeface="Avenir Book" panose="020B0503020203020204" pitchFamily="34" charset="-78"/>
                <a:ea typeface="ＭＳ Ｐゴシック" charset="0"/>
                <a:cs typeface="Avenir Book" panose="020B0503020203020204" pitchFamily="34" charset="-78"/>
              </a:rPr>
              <a:t>sent from A to R</a:t>
            </a:r>
          </a:p>
        </p:txBody>
      </p:sp>
      <p:grpSp>
        <p:nvGrpSpPr>
          <p:cNvPr id="217" name="Group 100">
            <a:extLst>
              <a:ext uri="{FF2B5EF4-FFF2-40B4-BE49-F238E27FC236}">
                <a16:creationId xmlns:a16="http://schemas.microsoft.com/office/drawing/2014/main" id="{26593A8D-E362-224D-9E7E-B61DB7194FD2}"/>
              </a:ext>
            </a:extLst>
          </p:cNvPr>
          <p:cNvGrpSpPr>
            <a:grpSpLocks/>
          </p:cNvGrpSpPr>
          <p:nvPr/>
        </p:nvGrpSpPr>
        <p:grpSpPr bwMode="auto">
          <a:xfrm>
            <a:off x="5554809" y="2533937"/>
            <a:ext cx="678878" cy="1560910"/>
            <a:chOff x="2838" y="1545"/>
            <a:chExt cx="527" cy="1311"/>
          </a:xfrm>
        </p:grpSpPr>
        <p:sp>
          <p:nvSpPr>
            <p:cNvPr id="218" name="Freeform 93">
              <a:extLst>
                <a:ext uri="{FF2B5EF4-FFF2-40B4-BE49-F238E27FC236}">
                  <a16:creationId xmlns:a16="http://schemas.microsoft.com/office/drawing/2014/main" id="{42C52F5E-B581-5146-A523-9B4DBBF2A386}"/>
                </a:ext>
              </a:extLst>
            </p:cNvPr>
            <p:cNvSpPr>
              <a:spLocks/>
            </p:cNvSpPr>
            <p:nvPr/>
          </p:nvSpPr>
          <p:spPr bwMode="auto">
            <a:xfrm>
              <a:off x="2838" y="2342"/>
              <a:ext cx="527" cy="51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 name="connsiteX0" fmla="*/ 10000 w 10000"/>
                <a:gd name="connsiteY0" fmla="*/ 0 h 10486"/>
                <a:gd name="connsiteX1" fmla="*/ 5770 w 10000"/>
                <a:gd name="connsiteY1" fmla="*/ 10486 h 10486"/>
                <a:gd name="connsiteX2" fmla="*/ 0 w 10000"/>
                <a:gd name="connsiteY2" fmla="*/ 0 h 10486"/>
                <a:gd name="connsiteX3" fmla="*/ 10000 w 10000"/>
                <a:gd name="connsiteY3" fmla="*/ 0 h 10486"/>
                <a:gd name="connsiteX0" fmla="*/ 10000 w 10000"/>
                <a:gd name="connsiteY0" fmla="*/ 0 h 10486"/>
                <a:gd name="connsiteX1" fmla="*/ 5770 w 10000"/>
                <a:gd name="connsiteY1" fmla="*/ 10486 h 10486"/>
                <a:gd name="connsiteX2" fmla="*/ 2703 w 10000"/>
                <a:gd name="connsiteY2" fmla="*/ 5075 h 10486"/>
                <a:gd name="connsiteX3" fmla="*/ 0 w 10000"/>
                <a:gd name="connsiteY3" fmla="*/ 0 h 10486"/>
                <a:gd name="connsiteX4" fmla="*/ 10000 w 10000"/>
                <a:gd name="connsiteY4" fmla="*/ 0 h 10486"/>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489"/>
                <a:gd name="connsiteX1" fmla="*/ 5770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89"/>
                <a:gd name="connsiteX1" fmla="*/ 6548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92"/>
                <a:gd name="connsiteX1" fmla="*/ 6548 w 10000"/>
                <a:gd name="connsiteY1" fmla="*/ 10486 h 10492"/>
                <a:gd name="connsiteX2" fmla="*/ 271 w 10000"/>
                <a:gd name="connsiteY2" fmla="*/ 10331 h 10492"/>
                <a:gd name="connsiteX3" fmla="*/ 0 w 10000"/>
                <a:gd name="connsiteY3" fmla="*/ 0 h 10492"/>
                <a:gd name="connsiteX4" fmla="*/ 10000 w 10000"/>
                <a:gd name="connsiteY4" fmla="*/ 0 h 10492"/>
                <a:gd name="connsiteX0" fmla="*/ 9749 w 9749"/>
                <a:gd name="connsiteY0" fmla="*/ 0 h 10492"/>
                <a:gd name="connsiteX1" fmla="*/ 6297 w 9749"/>
                <a:gd name="connsiteY1" fmla="*/ 10486 h 10492"/>
                <a:gd name="connsiteX2" fmla="*/ 20 w 9749"/>
                <a:gd name="connsiteY2" fmla="*/ 10331 h 10492"/>
                <a:gd name="connsiteX3" fmla="*/ 916 w 9749"/>
                <a:gd name="connsiteY3" fmla="*/ 1363 h 10492"/>
                <a:gd name="connsiteX4" fmla="*/ 9749 w 9749"/>
                <a:gd name="connsiteY4" fmla="*/ 0 h 10492"/>
                <a:gd name="connsiteX0" fmla="*/ 9600 w 9600"/>
                <a:gd name="connsiteY0" fmla="*/ 372 h 8700"/>
                <a:gd name="connsiteX1" fmla="*/ 6458 w 9600"/>
                <a:gd name="connsiteY1" fmla="*/ 8695 h 8700"/>
                <a:gd name="connsiteX2" fmla="*/ 20 w 9600"/>
                <a:gd name="connsiteY2" fmla="*/ 8548 h 8700"/>
                <a:gd name="connsiteX3" fmla="*/ 939 w 9600"/>
                <a:gd name="connsiteY3" fmla="*/ 0 h 8700"/>
                <a:gd name="connsiteX4" fmla="*/ 9600 w 9600"/>
                <a:gd name="connsiteY4" fmla="*/ 372 h 8700"/>
                <a:gd name="connsiteX0" fmla="*/ 10000 w 10000"/>
                <a:gd name="connsiteY0" fmla="*/ 428 h 10000"/>
                <a:gd name="connsiteX1" fmla="*/ 6727 w 10000"/>
                <a:gd name="connsiteY1" fmla="*/ 9994 h 10000"/>
                <a:gd name="connsiteX2" fmla="*/ 21 w 10000"/>
                <a:gd name="connsiteY2" fmla="*/ 9825 h 10000"/>
                <a:gd name="connsiteX3" fmla="*/ 978 w 10000"/>
                <a:gd name="connsiteY3" fmla="*/ 0 h 10000"/>
                <a:gd name="connsiteX4" fmla="*/ 10000 w 10000"/>
                <a:gd name="connsiteY4" fmla="*/ 428 h 10000"/>
                <a:gd name="connsiteX0" fmla="*/ 9997 w 9997"/>
                <a:gd name="connsiteY0" fmla="*/ 428 h 10000"/>
                <a:gd name="connsiteX1" fmla="*/ 6724 w 9997"/>
                <a:gd name="connsiteY1" fmla="*/ 9994 h 10000"/>
                <a:gd name="connsiteX2" fmla="*/ 18 w 9997"/>
                <a:gd name="connsiteY2" fmla="*/ 9825 h 10000"/>
                <a:gd name="connsiteX3" fmla="*/ 975 w 9997"/>
                <a:gd name="connsiteY3" fmla="*/ 0 h 10000"/>
                <a:gd name="connsiteX4" fmla="*/ 9997 w 9997"/>
                <a:gd name="connsiteY4" fmla="*/ 428 h 10000"/>
                <a:gd name="connsiteX0" fmla="*/ 9982 w 9982"/>
                <a:gd name="connsiteY0" fmla="*/ 428 h 10000"/>
                <a:gd name="connsiteX1" fmla="*/ 6708 w 9982"/>
                <a:gd name="connsiteY1" fmla="*/ 9994 h 10000"/>
                <a:gd name="connsiteX2" fmla="*/ 0 w 9982"/>
                <a:gd name="connsiteY2" fmla="*/ 9825 h 10000"/>
                <a:gd name="connsiteX3" fmla="*/ 957 w 9982"/>
                <a:gd name="connsiteY3" fmla="*/ 0 h 10000"/>
                <a:gd name="connsiteX4" fmla="*/ 9982 w 9982"/>
                <a:gd name="connsiteY4" fmla="*/ 42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2" h="10000">
                  <a:moveTo>
                    <a:pt x="9982" y="428"/>
                  </a:moveTo>
                  <a:cubicBezTo>
                    <a:pt x="6708" y="5645"/>
                    <a:pt x="7799" y="6805"/>
                    <a:pt x="6708" y="9994"/>
                  </a:cubicBezTo>
                  <a:cubicBezTo>
                    <a:pt x="4852" y="10080"/>
                    <a:pt x="3414" y="9311"/>
                    <a:pt x="0" y="9825"/>
                  </a:cubicBezTo>
                  <a:cubicBezTo>
                    <a:pt x="1461" y="5697"/>
                    <a:pt x="1365" y="4235"/>
                    <a:pt x="957" y="0"/>
                  </a:cubicBezTo>
                  <a:lnTo>
                    <a:pt x="9982" y="428"/>
                  </a:lnTo>
                  <a:close/>
                </a:path>
              </a:pathLst>
            </a:custGeom>
            <a:gradFill rotWithShape="1">
              <a:gsLst>
                <a:gs pos="0">
                  <a:schemeClr val="bg1">
                    <a:lumMod val="75000"/>
                  </a:schemeClr>
                </a:gs>
                <a:gs pos="100000">
                  <a:schemeClr val="bg1">
                    <a:alpha val="72000"/>
                  </a:schemeClr>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9" name="Rectangle 94">
              <a:extLst>
                <a:ext uri="{FF2B5EF4-FFF2-40B4-BE49-F238E27FC236}">
                  <a16:creationId xmlns:a16="http://schemas.microsoft.com/office/drawing/2014/main" id="{1FCD4D83-89D6-3841-86ED-D90DD589A8AB}"/>
                </a:ext>
              </a:extLst>
            </p:cNvPr>
            <p:cNvSpPr>
              <a:spLocks noChangeArrowheads="1"/>
            </p:cNvSpPr>
            <p:nvPr/>
          </p:nvSpPr>
          <p:spPr bwMode="auto">
            <a:xfrm>
              <a:off x="2872" y="1877"/>
              <a:ext cx="493" cy="47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0" name="Text Box 95">
              <a:extLst>
                <a:ext uri="{FF2B5EF4-FFF2-40B4-BE49-F238E27FC236}">
                  <a16:creationId xmlns:a16="http://schemas.microsoft.com/office/drawing/2014/main" id="{AF3AB9C7-326F-214C-B68F-8E9DBB6D3AA9}"/>
                </a:ext>
              </a:extLst>
            </p:cNvPr>
            <p:cNvSpPr txBox="1">
              <a:spLocks noChangeArrowheads="1"/>
            </p:cNvSpPr>
            <p:nvPr/>
          </p:nvSpPr>
          <p:spPr bwMode="auto">
            <a:xfrm>
              <a:off x="2941" y="1545"/>
              <a:ext cx="336" cy="1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eaLnBrk="0" fontAlgn="base" hangingPunct="0">
                <a:spcBef>
                  <a:spcPct val="0"/>
                </a:spcBef>
                <a:spcAft>
                  <a:spcPct val="0"/>
                </a:spcAft>
                <a:defRPr/>
              </a:pPr>
              <a:endParaRPr lang="en-US" sz="1200" i="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endParaRPr lang="en-US" sz="1200" i="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IP</a:t>
              </a: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Eth</a:t>
              </a: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Phy</a:t>
              </a:r>
            </a:p>
          </p:txBody>
        </p:sp>
        <p:sp>
          <p:nvSpPr>
            <p:cNvPr id="221" name="Line 98">
              <a:extLst>
                <a:ext uri="{FF2B5EF4-FFF2-40B4-BE49-F238E27FC236}">
                  <a16:creationId xmlns:a16="http://schemas.microsoft.com/office/drawing/2014/main" id="{B4AA6736-B872-464D-8F00-A2300EE0D10A}"/>
                </a:ext>
              </a:extLst>
            </p:cNvPr>
            <p:cNvSpPr>
              <a:spLocks noChangeShapeType="1"/>
            </p:cNvSpPr>
            <p:nvPr/>
          </p:nvSpPr>
          <p:spPr bwMode="auto">
            <a:xfrm>
              <a:off x="2868" y="2039"/>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2" name="Line 99">
              <a:extLst>
                <a:ext uri="{FF2B5EF4-FFF2-40B4-BE49-F238E27FC236}">
                  <a16:creationId xmlns:a16="http://schemas.microsoft.com/office/drawing/2014/main" id="{CB139325-F501-DB43-B9CC-6A6C52C7F63B}"/>
                </a:ext>
              </a:extLst>
            </p:cNvPr>
            <p:cNvSpPr>
              <a:spLocks noChangeShapeType="1"/>
            </p:cNvSpPr>
            <p:nvPr/>
          </p:nvSpPr>
          <p:spPr bwMode="auto">
            <a:xfrm>
              <a:off x="2865" y="2198"/>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23" name="Rectangle 101">
            <a:extLst>
              <a:ext uri="{FF2B5EF4-FFF2-40B4-BE49-F238E27FC236}">
                <a16:creationId xmlns:a16="http://schemas.microsoft.com/office/drawing/2014/main" id="{8EBFBDEF-AAA3-4340-9162-016BC02BBF5D}"/>
              </a:ext>
            </a:extLst>
          </p:cNvPr>
          <p:cNvSpPr>
            <a:spLocks noChangeArrowheads="1"/>
          </p:cNvSpPr>
          <p:nvPr/>
        </p:nvSpPr>
        <p:spPr bwMode="auto">
          <a:xfrm>
            <a:off x="2507588" y="1591678"/>
            <a:ext cx="7002172" cy="3595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173831" indent="-173831" eaLnBrk="0" fontAlgn="base" hangingPunct="0">
              <a:lnSpc>
                <a:spcPct val="85000"/>
              </a:lnSpc>
              <a:spcBef>
                <a:spcPct val="20000"/>
              </a:spcBef>
              <a:spcAft>
                <a:spcPct val="0"/>
              </a:spcAft>
              <a:buClr>
                <a:srgbClr val="000099"/>
              </a:buClr>
              <a:buSzPct val="100000"/>
              <a:buFont typeface="Wingdings" charset="2"/>
              <a:buChar char="§"/>
              <a:defRPr/>
            </a:pPr>
            <a:r>
              <a:rPr lang="en-US" dirty="0">
                <a:solidFill>
                  <a:srgbClr val="000000"/>
                </a:solidFill>
                <a:latin typeface="Avenir Book" panose="020B0503020203020204" pitchFamily="34" charset="-78"/>
                <a:ea typeface="ＭＳ Ｐゴシック" charset="0"/>
                <a:cs typeface="Avenir Book" panose="020B0503020203020204" pitchFamily="34" charset="-78"/>
              </a:rPr>
              <a:t>F</a:t>
            </a:r>
            <a:r>
              <a:rPr lang="en-US" dirty="0" smtClean="0">
                <a:solidFill>
                  <a:srgbClr val="000000"/>
                </a:solidFill>
                <a:latin typeface="Avenir Book" panose="020B0503020203020204" pitchFamily="34" charset="-78"/>
                <a:ea typeface="ＭＳ Ｐゴシック" charset="0"/>
                <a:cs typeface="Avenir Book" panose="020B0503020203020204" pitchFamily="34" charset="-78"/>
              </a:rPr>
              <a:t>rame </a:t>
            </a:r>
            <a:r>
              <a:rPr lang="en-US" dirty="0">
                <a:solidFill>
                  <a:srgbClr val="000000"/>
                </a:solidFill>
                <a:latin typeface="Avenir Book" panose="020B0503020203020204" pitchFamily="34" charset="-78"/>
                <a:ea typeface="ＭＳ Ｐゴシック" charset="0"/>
                <a:cs typeface="Avenir Book" panose="020B0503020203020204" pitchFamily="34" charset="-78"/>
              </a:rPr>
              <a:t>received at R, datagram removed, passed up to IP</a:t>
            </a:r>
          </a:p>
        </p:txBody>
      </p:sp>
      <p:grpSp>
        <p:nvGrpSpPr>
          <p:cNvPr id="224" name="Group 131">
            <a:extLst>
              <a:ext uri="{FF2B5EF4-FFF2-40B4-BE49-F238E27FC236}">
                <a16:creationId xmlns:a16="http://schemas.microsoft.com/office/drawing/2014/main" id="{95486488-4C25-234D-AE46-F14C0273A412}"/>
              </a:ext>
            </a:extLst>
          </p:cNvPr>
          <p:cNvGrpSpPr>
            <a:grpSpLocks/>
          </p:cNvGrpSpPr>
          <p:nvPr/>
        </p:nvGrpSpPr>
        <p:grpSpPr bwMode="auto">
          <a:xfrm>
            <a:off x="3521170" y="2205260"/>
            <a:ext cx="1881188" cy="1139429"/>
            <a:chOff x="931" y="1414"/>
            <a:chExt cx="1580" cy="957"/>
          </a:xfrm>
        </p:grpSpPr>
        <p:sp>
          <p:nvSpPr>
            <p:cNvPr id="225" name="Text Box 79">
              <a:extLst>
                <a:ext uri="{FF2B5EF4-FFF2-40B4-BE49-F238E27FC236}">
                  <a16:creationId xmlns:a16="http://schemas.microsoft.com/office/drawing/2014/main" id="{D2216B94-937D-4644-A4B0-B59D607E0EE8}"/>
                </a:ext>
              </a:extLst>
            </p:cNvPr>
            <p:cNvSpPr txBox="1">
              <a:spLocks noChangeArrowheads="1"/>
            </p:cNvSpPr>
            <p:nvPr/>
          </p:nvSpPr>
          <p:spPr bwMode="auto">
            <a:xfrm>
              <a:off x="931" y="1414"/>
              <a:ext cx="1577" cy="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900" i="0" kern="0" dirty="0">
                  <a:solidFill>
                    <a:srgbClr val="000000"/>
                  </a:solidFill>
                  <a:latin typeface="Avenir Book" panose="020B0503020203020204" pitchFamily="34" charset="-78"/>
                  <a:cs typeface="Avenir Book" panose="020B0503020203020204" pitchFamily="34" charset="-78"/>
                </a:rPr>
                <a:t>MAC src: 74-29-9C-E8-FF-55</a:t>
              </a:r>
            </a:p>
            <a:p>
              <a:pPr defTabSz="685800" eaLnBrk="0" fontAlgn="base" hangingPunct="0">
                <a:spcBef>
                  <a:spcPct val="0"/>
                </a:spcBef>
                <a:spcAft>
                  <a:spcPct val="0"/>
                </a:spcAft>
                <a:defRPr/>
              </a:pPr>
              <a:r>
                <a:rPr lang="en-US" sz="900" i="0" kern="0" dirty="0">
                  <a:solidFill>
                    <a:srgbClr val="000000"/>
                  </a:solidFill>
                  <a:latin typeface="Avenir Book" panose="020B0503020203020204" pitchFamily="34" charset="-78"/>
                  <a:cs typeface="Avenir Book" panose="020B0503020203020204" pitchFamily="34" charset="-78"/>
                </a:rPr>
                <a:t>   MAC dest: E6-E9-00-17-BB-4B</a:t>
              </a:r>
            </a:p>
          </p:txBody>
        </p:sp>
        <p:grpSp>
          <p:nvGrpSpPr>
            <p:cNvPr id="226" name="Group 80">
              <a:extLst>
                <a:ext uri="{FF2B5EF4-FFF2-40B4-BE49-F238E27FC236}">
                  <a16:creationId xmlns:a16="http://schemas.microsoft.com/office/drawing/2014/main" id="{74FDF8C0-9447-DE41-BACB-360101EE6FBB}"/>
                </a:ext>
              </a:extLst>
            </p:cNvPr>
            <p:cNvGrpSpPr>
              <a:grpSpLocks/>
            </p:cNvGrpSpPr>
            <p:nvPr/>
          </p:nvGrpSpPr>
          <p:grpSpPr bwMode="auto">
            <a:xfrm>
              <a:off x="981" y="2182"/>
              <a:ext cx="1049" cy="189"/>
              <a:chOff x="2829" y="2040"/>
              <a:chExt cx="1049" cy="189"/>
            </a:xfrm>
          </p:grpSpPr>
          <p:sp>
            <p:nvSpPr>
              <p:cNvPr id="232" name="Rectangle 81">
                <a:extLst>
                  <a:ext uri="{FF2B5EF4-FFF2-40B4-BE49-F238E27FC236}">
                    <a16:creationId xmlns:a16="http://schemas.microsoft.com/office/drawing/2014/main" id="{91B41E0A-F429-5E45-AC76-2FCB31FCCF43}"/>
                  </a:ext>
                </a:extLst>
              </p:cNvPr>
              <p:cNvSpPr>
                <a:spLocks noChangeArrowheads="1"/>
              </p:cNvSpPr>
              <p:nvPr/>
            </p:nvSpPr>
            <p:spPr bwMode="auto">
              <a:xfrm>
                <a:off x="2829" y="2042"/>
                <a:ext cx="1049" cy="185"/>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3" name="Rectangle 82">
                <a:extLst>
                  <a:ext uri="{FF2B5EF4-FFF2-40B4-BE49-F238E27FC236}">
                    <a16:creationId xmlns:a16="http://schemas.microsoft.com/office/drawing/2014/main" id="{1C3169C4-E630-6A41-9685-666E6C384C2A}"/>
                  </a:ext>
                </a:extLst>
              </p:cNvPr>
              <p:cNvSpPr>
                <a:spLocks noChangeArrowheads="1"/>
              </p:cNvSpPr>
              <p:nvPr/>
            </p:nvSpPr>
            <p:spPr bwMode="auto">
              <a:xfrm>
                <a:off x="3078" y="2060"/>
                <a:ext cx="691" cy="153"/>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4" name="Line 83">
                <a:extLst>
                  <a:ext uri="{FF2B5EF4-FFF2-40B4-BE49-F238E27FC236}">
                    <a16:creationId xmlns:a16="http://schemas.microsoft.com/office/drawing/2014/main" id="{CED1F1A7-B695-6E4E-9FA6-5AA850143F75}"/>
                  </a:ext>
                </a:extLst>
              </p:cNvPr>
              <p:cNvSpPr>
                <a:spLocks noChangeShapeType="1"/>
              </p:cNvSpPr>
              <p:nvPr/>
            </p:nvSpPr>
            <p:spPr bwMode="auto">
              <a:xfrm>
                <a:off x="3180" y="2063"/>
                <a:ext cx="0" cy="152"/>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5" name="Line 84">
                <a:extLst>
                  <a:ext uri="{FF2B5EF4-FFF2-40B4-BE49-F238E27FC236}">
                    <a16:creationId xmlns:a16="http://schemas.microsoft.com/office/drawing/2014/main" id="{08886298-54D3-1A46-8429-10B826D26803}"/>
                  </a:ext>
                </a:extLst>
              </p:cNvPr>
              <p:cNvSpPr>
                <a:spLocks noChangeShapeType="1"/>
              </p:cNvSpPr>
              <p:nvPr/>
            </p:nvSpPr>
            <p:spPr bwMode="auto">
              <a:xfrm>
                <a:off x="3276" y="2063"/>
                <a:ext cx="0" cy="152"/>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6" name="Line 85">
                <a:extLst>
                  <a:ext uri="{FF2B5EF4-FFF2-40B4-BE49-F238E27FC236}">
                    <a16:creationId xmlns:a16="http://schemas.microsoft.com/office/drawing/2014/main" id="{F5285889-1D2B-B547-B316-981ED840CC09}"/>
                  </a:ext>
                </a:extLst>
              </p:cNvPr>
              <p:cNvSpPr>
                <a:spLocks noChangeShapeType="1"/>
              </p:cNvSpPr>
              <p:nvPr/>
            </p:nvSpPr>
            <p:spPr bwMode="auto">
              <a:xfrm>
                <a:off x="2910" y="2040"/>
                <a:ext cx="0" cy="189"/>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7" name="Line 86">
                <a:extLst>
                  <a:ext uri="{FF2B5EF4-FFF2-40B4-BE49-F238E27FC236}">
                    <a16:creationId xmlns:a16="http://schemas.microsoft.com/office/drawing/2014/main" id="{17AB5318-1DFA-814E-B7AA-B0A13DDABA9C}"/>
                  </a:ext>
                </a:extLst>
              </p:cNvPr>
              <p:cNvSpPr>
                <a:spLocks noChangeShapeType="1"/>
              </p:cNvSpPr>
              <p:nvPr/>
            </p:nvSpPr>
            <p:spPr bwMode="auto">
              <a:xfrm>
                <a:off x="3006" y="2040"/>
                <a:ext cx="0" cy="189"/>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27" name="Line 87">
              <a:extLst>
                <a:ext uri="{FF2B5EF4-FFF2-40B4-BE49-F238E27FC236}">
                  <a16:creationId xmlns:a16="http://schemas.microsoft.com/office/drawing/2014/main" id="{D3C56A82-378C-D642-AF1E-FDE107787B1C}"/>
                </a:ext>
              </a:extLst>
            </p:cNvPr>
            <p:cNvSpPr>
              <a:spLocks noChangeShapeType="1"/>
            </p:cNvSpPr>
            <p:nvPr/>
          </p:nvSpPr>
          <p:spPr bwMode="auto">
            <a:xfrm flipV="1">
              <a:off x="1018" y="1576"/>
              <a:ext cx="2" cy="702"/>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8" name="Line 88">
              <a:extLst>
                <a:ext uri="{FF2B5EF4-FFF2-40B4-BE49-F238E27FC236}">
                  <a16:creationId xmlns:a16="http://schemas.microsoft.com/office/drawing/2014/main" id="{DFF54215-DE96-B14B-BA21-CC331FD7604C}"/>
                </a:ext>
              </a:extLst>
            </p:cNvPr>
            <p:cNvSpPr>
              <a:spLocks noChangeShapeType="1"/>
            </p:cNvSpPr>
            <p:nvPr/>
          </p:nvSpPr>
          <p:spPr bwMode="auto">
            <a:xfrm flipV="1">
              <a:off x="1106" y="1680"/>
              <a:ext cx="0" cy="598"/>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9" name="Line 89">
              <a:extLst>
                <a:ext uri="{FF2B5EF4-FFF2-40B4-BE49-F238E27FC236}">
                  <a16:creationId xmlns:a16="http://schemas.microsoft.com/office/drawing/2014/main" id="{A24A71FF-A793-E749-AC22-A4A0D350FC96}"/>
                </a:ext>
              </a:extLst>
            </p:cNvPr>
            <p:cNvSpPr>
              <a:spLocks noChangeShapeType="1"/>
            </p:cNvSpPr>
            <p:nvPr/>
          </p:nvSpPr>
          <p:spPr bwMode="auto">
            <a:xfrm flipH="1" flipV="1">
              <a:off x="1276" y="1812"/>
              <a:ext cx="2" cy="47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0" name="Line 90">
              <a:extLst>
                <a:ext uri="{FF2B5EF4-FFF2-40B4-BE49-F238E27FC236}">
                  <a16:creationId xmlns:a16="http://schemas.microsoft.com/office/drawing/2014/main" id="{C1F3029F-74E1-934A-94C0-39E2BE291F71}"/>
                </a:ext>
              </a:extLst>
            </p:cNvPr>
            <p:cNvSpPr>
              <a:spLocks noChangeShapeType="1"/>
            </p:cNvSpPr>
            <p:nvPr/>
          </p:nvSpPr>
          <p:spPr bwMode="auto">
            <a:xfrm>
              <a:off x="1368" y="1924"/>
              <a:ext cx="2" cy="35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1" name="Text Box 130">
              <a:extLst>
                <a:ext uri="{FF2B5EF4-FFF2-40B4-BE49-F238E27FC236}">
                  <a16:creationId xmlns:a16="http://schemas.microsoft.com/office/drawing/2014/main" id="{EB155DAE-47C1-D14B-8A96-D36900431F25}"/>
                </a:ext>
              </a:extLst>
            </p:cNvPr>
            <p:cNvSpPr txBox="1">
              <a:spLocks noChangeArrowheads="1"/>
            </p:cNvSpPr>
            <p:nvPr/>
          </p:nvSpPr>
          <p:spPr bwMode="auto">
            <a:xfrm>
              <a:off x="1193" y="1665"/>
              <a:ext cx="1318" cy="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900" i="0" kern="0" dirty="0">
                  <a:solidFill>
                    <a:srgbClr val="000000"/>
                  </a:solidFill>
                  <a:latin typeface="Avenir Book" panose="020B0503020203020204" pitchFamily="34" charset="-78"/>
                  <a:cs typeface="Avenir Book" panose="020B0503020203020204" pitchFamily="34" charset="-78"/>
                </a:rPr>
                <a:t>IP src: 111.111.111.111</a:t>
              </a:r>
            </a:p>
            <a:p>
              <a:pPr defTabSz="685800" eaLnBrk="0" fontAlgn="base" hangingPunct="0">
                <a:spcBef>
                  <a:spcPct val="0"/>
                </a:spcBef>
                <a:spcAft>
                  <a:spcPct val="0"/>
                </a:spcAft>
                <a:defRPr/>
              </a:pPr>
              <a:r>
                <a:rPr lang="en-US" sz="900" i="0" kern="0" dirty="0">
                  <a:solidFill>
                    <a:srgbClr val="000000"/>
                  </a:solidFill>
                  <a:latin typeface="Avenir Book" panose="020B0503020203020204" pitchFamily="34" charset="-78"/>
                  <a:cs typeface="Avenir Book" panose="020B0503020203020204" pitchFamily="34" charset="-78"/>
                </a:rPr>
                <a:t>   IP dest: 222.222.222.222</a:t>
              </a:r>
            </a:p>
          </p:txBody>
        </p:sp>
      </p:grpSp>
      <p:grpSp>
        <p:nvGrpSpPr>
          <p:cNvPr id="254" name="Group 68">
            <a:extLst>
              <a:ext uri="{FF2B5EF4-FFF2-40B4-BE49-F238E27FC236}">
                <a16:creationId xmlns:a16="http://schemas.microsoft.com/office/drawing/2014/main" id="{1A75D45F-AC9A-1841-96BB-54AD4F3B3AA3}"/>
              </a:ext>
            </a:extLst>
          </p:cNvPr>
          <p:cNvGrpSpPr>
            <a:grpSpLocks/>
          </p:cNvGrpSpPr>
          <p:nvPr/>
        </p:nvGrpSpPr>
        <p:grpSpPr bwMode="auto">
          <a:xfrm>
            <a:off x="4697087" y="2927826"/>
            <a:ext cx="822722" cy="183356"/>
            <a:chOff x="1231" y="1990"/>
            <a:chExt cx="691" cy="154"/>
          </a:xfrm>
        </p:grpSpPr>
        <p:sp>
          <p:nvSpPr>
            <p:cNvPr id="255" name="Rectangle 69">
              <a:extLst>
                <a:ext uri="{FF2B5EF4-FFF2-40B4-BE49-F238E27FC236}">
                  <a16:creationId xmlns:a16="http://schemas.microsoft.com/office/drawing/2014/main" id="{F9CA10E0-D12F-234C-A388-A4AA3D27CF94}"/>
                </a:ext>
              </a:extLst>
            </p:cNvPr>
            <p:cNvSpPr>
              <a:spLocks noChangeArrowheads="1"/>
            </p:cNvSpPr>
            <p:nvPr/>
          </p:nvSpPr>
          <p:spPr bwMode="auto">
            <a:xfrm>
              <a:off x="1231" y="1991"/>
              <a:ext cx="691" cy="153"/>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6" name="Line 70">
              <a:extLst>
                <a:ext uri="{FF2B5EF4-FFF2-40B4-BE49-F238E27FC236}">
                  <a16:creationId xmlns:a16="http://schemas.microsoft.com/office/drawing/2014/main" id="{F89DE28D-1CB2-694F-BB37-0E108EEA4612}"/>
                </a:ext>
              </a:extLst>
            </p:cNvPr>
            <p:cNvSpPr>
              <a:spLocks noChangeShapeType="1"/>
            </p:cNvSpPr>
            <p:nvPr/>
          </p:nvSpPr>
          <p:spPr bwMode="auto">
            <a:xfrm>
              <a:off x="1337" y="1990"/>
              <a:ext cx="0" cy="152"/>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7" name="Line 71">
              <a:extLst>
                <a:ext uri="{FF2B5EF4-FFF2-40B4-BE49-F238E27FC236}">
                  <a16:creationId xmlns:a16="http://schemas.microsoft.com/office/drawing/2014/main" id="{E471EBCA-2760-5D46-BDF2-79AA0D584E7F}"/>
                </a:ext>
              </a:extLst>
            </p:cNvPr>
            <p:cNvSpPr>
              <a:spLocks noChangeShapeType="1"/>
            </p:cNvSpPr>
            <p:nvPr/>
          </p:nvSpPr>
          <p:spPr bwMode="auto">
            <a:xfrm>
              <a:off x="1427" y="1992"/>
              <a:ext cx="0" cy="152"/>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58" name="Group 146">
            <a:extLst>
              <a:ext uri="{FF2B5EF4-FFF2-40B4-BE49-F238E27FC236}">
                <a16:creationId xmlns:a16="http://schemas.microsoft.com/office/drawing/2014/main" id="{6236AA8D-2F27-404F-95A3-EBA53FD8D9F3}"/>
              </a:ext>
            </a:extLst>
          </p:cNvPr>
          <p:cNvGrpSpPr>
            <a:grpSpLocks/>
          </p:cNvGrpSpPr>
          <p:nvPr/>
        </p:nvGrpSpPr>
        <p:grpSpPr bwMode="auto">
          <a:xfrm>
            <a:off x="4662560" y="2305128"/>
            <a:ext cx="1569245" cy="734616"/>
            <a:chOff x="4493" y="1480"/>
            <a:chExt cx="1318" cy="617"/>
          </a:xfrm>
        </p:grpSpPr>
        <p:sp>
          <p:nvSpPr>
            <p:cNvPr id="259" name="Line 143">
              <a:extLst>
                <a:ext uri="{FF2B5EF4-FFF2-40B4-BE49-F238E27FC236}">
                  <a16:creationId xmlns:a16="http://schemas.microsoft.com/office/drawing/2014/main" id="{5AC998EC-DB9D-8148-9F1F-2192C496ADB2}"/>
                </a:ext>
              </a:extLst>
            </p:cNvPr>
            <p:cNvSpPr>
              <a:spLocks noChangeShapeType="1"/>
            </p:cNvSpPr>
            <p:nvPr/>
          </p:nvSpPr>
          <p:spPr bwMode="auto">
            <a:xfrm flipH="1" flipV="1">
              <a:off x="4576" y="1627"/>
              <a:ext cx="2" cy="47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0" name="Line 144">
              <a:extLst>
                <a:ext uri="{FF2B5EF4-FFF2-40B4-BE49-F238E27FC236}">
                  <a16:creationId xmlns:a16="http://schemas.microsoft.com/office/drawing/2014/main" id="{5CE2DD15-1141-5C45-87A0-DFED66E19E3B}"/>
                </a:ext>
              </a:extLst>
            </p:cNvPr>
            <p:cNvSpPr>
              <a:spLocks noChangeShapeType="1"/>
            </p:cNvSpPr>
            <p:nvPr/>
          </p:nvSpPr>
          <p:spPr bwMode="auto">
            <a:xfrm>
              <a:off x="4668" y="1739"/>
              <a:ext cx="2" cy="35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1" name="Text Box 145">
              <a:extLst>
                <a:ext uri="{FF2B5EF4-FFF2-40B4-BE49-F238E27FC236}">
                  <a16:creationId xmlns:a16="http://schemas.microsoft.com/office/drawing/2014/main" id="{078DCCF7-88A5-9245-8B08-6E0254E6A680}"/>
                </a:ext>
              </a:extLst>
            </p:cNvPr>
            <p:cNvSpPr txBox="1">
              <a:spLocks noChangeArrowheads="1"/>
            </p:cNvSpPr>
            <p:nvPr/>
          </p:nvSpPr>
          <p:spPr bwMode="auto">
            <a:xfrm>
              <a:off x="4493" y="1480"/>
              <a:ext cx="1318" cy="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900" i="0" kern="0" dirty="0">
                  <a:solidFill>
                    <a:srgbClr val="000000"/>
                  </a:solidFill>
                  <a:latin typeface="Avenir Book" panose="020B0503020203020204" pitchFamily="34" charset="-78"/>
                  <a:cs typeface="Avenir Book" panose="020B0503020203020204" pitchFamily="34" charset="-78"/>
                </a:rPr>
                <a:t>IP src: 111.111.111.111</a:t>
              </a:r>
            </a:p>
            <a:p>
              <a:pPr defTabSz="685800" eaLnBrk="0" fontAlgn="base" hangingPunct="0">
                <a:spcBef>
                  <a:spcPct val="0"/>
                </a:spcBef>
                <a:spcAft>
                  <a:spcPct val="0"/>
                </a:spcAft>
                <a:defRPr/>
              </a:pPr>
              <a:r>
                <a:rPr lang="en-US" sz="900" i="0" kern="0" dirty="0">
                  <a:solidFill>
                    <a:srgbClr val="000000"/>
                  </a:solidFill>
                  <a:latin typeface="Avenir Book" panose="020B0503020203020204" pitchFamily="34" charset="-78"/>
                  <a:cs typeface="Avenir Book" panose="020B0503020203020204" pitchFamily="34" charset="-78"/>
                </a:rPr>
                <a:t>   IP dest: 222.222.222.222</a:t>
              </a:r>
            </a:p>
          </p:txBody>
        </p:sp>
      </p:grpSp>
    </p:spTree>
    <p:extLst>
      <p:ext uri="{BB962C8B-B14F-4D97-AF65-F5344CB8AC3E}">
        <p14:creationId xmlns:p14="http://schemas.microsoft.com/office/powerpoint/2010/main" val="129516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wipe(down)">
                                      <p:cBhvr>
                                        <p:cTn id="7" dur="1000"/>
                                        <p:tgtEl>
                                          <p:spTgt spid="217"/>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3.75E-6 -0.00046 L -3.75E-6 0.13287 L 0.0405 0.16296 L 0.0849 0.16296 C 0.08451 0.11319 0.08464 0.04792 0.08438 -0.00139 " pathEditMode="relative" rAng="0" ptsTypes="AAAAA">
                                      <p:cBhvr>
                                        <p:cTn id="11" dur="2000" fill="hold"/>
                                        <p:tgtEl>
                                          <p:spTgt spid="224"/>
                                        </p:tgtEl>
                                        <p:attrNameLst>
                                          <p:attrName>ppt_x</p:attrName>
                                          <p:attrName>ppt_y</p:attrName>
                                        </p:attrNameLst>
                                      </p:cBhvr>
                                      <p:rCtr x="4245" y="8125"/>
                                    </p:animMotion>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223"/>
                                        </p:tgtEl>
                                        <p:attrNameLst>
                                          <p:attrName>style.visibility</p:attrName>
                                        </p:attrNameLst>
                                      </p:cBhvr>
                                      <p:to>
                                        <p:strVal val="visible"/>
                                      </p:to>
                                    </p:set>
                                  </p:childTnLst>
                                </p:cTn>
                              </p:par>
                              <p:par>
                                <p:cTn id="15" presetID="9" presetClass="exit" presetSubtype="0" fill="hold" nodeType="withEffect">
                                  <p:stCondLst>
                                    <p:cond delay="0"/>
                                  </p:stCondLst>
                                  <p:childTnLst>
                                    <p:animEffect transition="out" filter="dissolve">
                                      <p:cBhvr>
                                        <p:cTn id="16" dur="500"/>
                                        <p:tgtEl>
                                          <p:spTgt spid="224"/>
                                        </p:tgtEl>
                                      </p:cBhvr>
                                    </p:animEffect>
                                    <p:set>
                                      <p:cBhvr>
                                        <p:cTn id="17" dur="1" fill="hold">
                                          <p:stCondLst>
                                            <p:cond delay="499"/>
                                          </p:stCondLst>
                                        </p:cTn>
                                        <p:tgtEl>
                                          <p:spTgt spid="22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4"/>
                                        </p:tgtEl>
                                        <p:attrNameLst>
                                          <p:attrName>style.visibility</p:attrName>
                                        </p:attrNameLst>
                                      </p:cBhvr>
                                      <p:to>
                                        <p:strVal val="visible"/>
                                      </p:to>
                                    </p:set>
                                    <p:animEffect transition="in" filter="dissolve">
                                      <p:cBhvr>
                                        <p:cTn id="22" dur="500"/>
                                        <p:tgtEl>
                                          <p:spTgt spid="254"/>
                                        </p:tgtEl>
                                      </p:cBhvr>
                                    </p:animEffect>
                                  </p:childTnLst>
                                </p:cTn>
                              </p:par>
                              <p:par>
                                <p:cTn id="23" presetID="9" presetClass="entr" presetSubtype="0" fill="hold" nodeType="withEffect">
                                  <p:stCondLst>
                                    <p:cond delay="0"/>
                                  </p:stCondLst>
                                  <p:childTnLst>
                                    <p:set>
                                      <p:cBhvr>
                                        <p:cTn id="24" dur="1" fill="hold">
                                          <p:stCondLst>
                                            <p:cond delay="0"/>
                                          </p:stCondLst>
                                        </p:cTn>
                                        <p:tgtEl>
                                          <p:spTgt spid="258"/>
                                        </p:tgtEl>
                                        <p:attrNameLst>
                                          <p:attrName>style.visibility</p:attrName>
                                        </p:attrNameLst>
                                      </p:cBhvr>
                                      <p:to>
                                        <p:strVal val="visible"/>
                                      </p:to>
                                    </p:set>
                                    <p:animEffect transition="in" filter="dissolve">
                                      <p:cBhvr>
                                        <p:cTn id="25"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420317" y="365759"/>
            <a:ext cx="9210502" cy="670967"/>
          </a:xfrm>
        </p:spPr>
        <p:txBody>
          <a:bodyPr>
            <a:normAutofit fontScale="90000"/>
          </a:bodyPr>
          <a:lstStyle/>
          <a:p>
            <a:r>
              <a:rPr lang="en-US" b="0" kern="0" dirty="0">
                <a:latin typeface="Avenir Book" panose="020B0503020203020204" pitchFamily="34" charset="-78"/>
                <a:ea typeface="ＭＳ Ｐゴシック" charset="0"/>
                <a:cs typeface="Avenir Book" panose="020B0503020203020204" pitchFamily="34" charset="-78"/>
              </a:rPr>
              <a:t>Routing to </a:t>
            </a:r>
            <a:r>
              <a:rPr lang="en-US" b="0" kern="0" dirty="0" smtClean="0">
                <a:latin typeface="Avenir Book" panose="020B0503020203020204" pitchFamily="34" charset="-78"/>
                <a:ea typeface="ＭＳ Ｐゴシック" charset="0"/>
                <a:cs typeface="Avenir Book" panose="020B0503020203020204" pitchFamily="34" charset="-78"/>
              </a:rPr>
              <a:t>Another </a:t>
            </a:r>
            <a:r>
              <a:rPr lang="en-US" kern="0" dirty="0" smtClean="0">
                <a:latin typeface="Avenir Book" panose="020B0503020203020204" pitchFamily="34" charset="-78"/>
                <a:ea typeface="ＭＳ Ｐゴシック" charset="0"/>
                <a:cs typeface="Avenir Book" panose="020B0503020203020204" pitchFamily="34" charset="-78"/>
              </a:rPr>
              <a:t>S</a:t>
            </a:r>
            <a:r>
              <a:rPr lang="en-US" b="0" kern="0" dirty="0" smtClean="0">
                <a:latin typeface="Avenir Book" panose="020B0503020203020204" pitchFamily="34" charset="-78"/>
                <a:ea typeface="ＭＳ Ｐゴシック" charset="0"/>
                <a:cs typeface="Avenir Book" panose="020B0503020203020204" pitchFamily="34" charset="-78"/>
              </a:rPr>
              <a:t>ubnet</a:t>
            </a:r>
            <a:endParaRPr lang="en-US" sz="3300" dirty="0">
              <a:latin typeface="Avenir Book" panose="020B0503020203020204" pitchFamily="34" charset="-78"/>
              <a:cs typeface="Avenir Book" panose="020B0503020203020204" pitchFamily="34" charset="-78"/>
            </a:endParaRPr>
          </a:p>
        </p:txBody>
      </p:sp>
      <p:cxnSp>
        <p:nvCxnSpPr>
          <p:cNvPr id="11" name="Straight Connector 10">
            <a:extLst>
              <a:ext uri="{FF2B5EF4-FFF2-40B4-BE49-F238E27FC236}">
                <a16:creationId xmlns:a16="http://schemas.microsoft.com/office/drawing/2014/main" id="{0CFFE62D-54D4-2E4A-9F56-42AF465143DE}"/>
              </a:ext>
            </a:extLst>
          </p:cNvPr>
          <p:cNvCxnSpPr/>
          <p:nvPr/>
        </p:nvCxnSpPr>
        <p:spPr>
          <a:xfrm>
            <a:off x="4590036" y="4176350"/>
            <a:ext cx="242514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 Box 4">
            <a:extLst>
              <a:ext uri="{FF2B5EF4-FFF2-40B4-BE49-F238E27FC236}">
                <a16:creationId xmlns:a16="http://schemas.microsoft.com/office/drawing/2014/main" id="{2D2C1B49-6D05-3245-A14C-49597506C649}"/>
              </a:ext>
            </a:extLst>
          </p:cNvPr>
          <p:cNvSpPr txBox="1">
            <a:spLocks noChangeArrowheads="1"/>
          </p:cNvSpPr>
          <p:nvPr/>
        </p:nvSpPr>
        <p:spPr bwMode="auto">
          <a:xfrm>
            <a:off x="5492168" y="3625971"/>
            <a:ext cx="344966" cy="41549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Bef>
                <a:spcPct val="50000"/>
              </a:spcBef>
              <a:defRPr/>
            </a:pPr>
            <a:r>
              <a:rPr lang="en-US" sz="2100" dirty="0">
                <a:solidFill>
                  <a:srgbClr val="0000A8"/>
                </a:solidFill>
                <a:latin typeface="Avenir Book" panose="020B0503020203020204" pitchFamily="34" charset="-78"/>
                <a:cs typeface="Avenir Book" panose="020B0503020203020204" pitchFamily="34" charset="-78"/>
              </a:rPr>
              <a:t>R</a:t>
            </a:r>
            <a:endParaRPr lang="en-US" sz="1500" dirty="0">
              <a:solidFill>
                <a:srgbClr val="0000A8"/>
              </a:solidFill>
              <a:latin typeface="Avenir Book" panose="020B0503020203020204" pitchFamily="34" charset="-78"/>
              <a:cs typeface="Avenir Book" panose="020B0503020203020204" pitchFamily="34" charset="-78"/>
            </a:endParaRPr>
          </a:p>
        </p:txBody>
      </p:sp>
      <p:sp>
        <p:nvSpPr>
          <p:cNvPr id="92" name="Text Box 21">
            <a:extLst>
              <a:ext uri="{FF2B5EF4-FFF2-40B4-BE49-F238E27FC236}">
                <a16:creationId xmlns:a16="http://schemas.microsoft.com/office/drawing/2014/main" id="{8E9F58B9-C012-7C42-9622-7098AAF9C744}"/>
              </a:ext>
            </a:extLst>
          </p:cNvPr>
          <p:cNvSpPr txBox="1">
            <a:spLocks noChangeArrowheads="1"/>
          </p:cNvSpPr>
          <p:nvPr/>
        </p:nvSpPr>
        <p:spPr bwMode="auto">
          <a:xfrm>
            <a:off x="5225468" y="4483013"/>
            <a:ext cx="1383712"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1A-23-F9-CD-06-9B</a:t>
            </a:r>
          </a:p>
        </p:txBody>
      </p:sp>
      <p:sp>
        <p:nvSpPr>
          <p:cNvPr id="93" name="Text Box 22">
            <a:extLst>
              <a:ext uri="{FF2B5EF4-FFF2-40B4-BE49-F238E27FC236}">
                <a16:creationId xmlns:a16="http://schemas.microsoft.com/office/drawing/2014/main" id="{D3BC78DD-68E2-3F42-A025-894036CA69F8}"/>
              </a:ext>
            </a:extLst>
          </p:cNvPr>
          <p:cNvSpPr txBox="1">
            <a:spLocks noChangeArrowheads="1"/>
          </p:cNvSpPr>
          <p:nvPr/>
        </p:nvSpPr>
        <p:spPr bwMode="auto">
          <a:xfrm>
            <a:off x="5336197" y="4353235"/>
            <a:ext cx="1199367"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222.222.222.220</a:t>
            </a:r>
          </a:p>
        </p:txBody>
      </p:sp>
      <p:grpSp>
        <p:nvGrpSpPr>
          <p:cNvPr id="94" name="Group 23">
            <a:extLst>
              <a:ext uri="{FF2B5EF4-FFF2-40B4-BE49-F238E27FC236}">
                <a16:creationId xmlns:a16="http://schemas.microsoft.com/office/drawing/2014/main" id="{026701D5-9E9E-EF42-B7AA-972F210D71D9}"/>
              </a:ext>
            </a:extLst>
          </p:cNvPr>
          <p:cNvGrpSpPr>
            <a:grpSpLocks/>
          </p:cNvGrpSpPr>
          <p:nvPr/>
        </p:nvGrpSpPr>
        <p:grpSpPr bwMode="auto">
          <a:xfrm>
            <a:off x="4363928" y="4691690"/>
            <a:ext cx="1356121" cy="384573"/>
            <a:chOff x="1934" y="2405"/>
            <a:chExt cx="1139" cy="323"/>
          </a:xfrm>
        </p:grpSpPr>
        <p:sp>
          <p:nvSpPr>
            <p:cNvPr id="146" name="Text Box 24">
              <a:extLst>
                <a:ext uri="{FF2B5EF4-FFF2-40B4-BE49-F238E27FC236}">
                  <a16:creationId xmlns:a16="http://schemas.microsoft.com/office/drawing/2014/main" id="{D19F6EF2-3DED-734B-B3EA-8B5850BFD7DC}"/>
                </a:ext>
              </a:extLst>
            </p:cNvPr>
            <p:cNvSpPr txBox="1">
              <a:spLocks noChangeArrowheads="1"/>
            </p:cNvSpPr>
            <p:nvPr/>
          </p:nvSpPr>
          <p:spPr bwMode="auto">
            <a:xfrm>
              <a:off x="1934" y="2405"/>
              <a:ext cx="1007"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111.111.111.110</a:t>
              </a:r>
            </a:p>
          </p:txBody>
        </p:sp>
        <p:sp>
          <p:nvSpPr>
            <p:cNvPr id="147" name="Text Box 25">
              <a:extLst>
                <a:ext uri="{FF2B5EF4-FFF2-40B4-BE49-F238E27FC236}">
                  <a16:creationId xmlns:a16="http://schemas.microsoft.com/office/drawing/2014/main" id="{E60F6762-DC3F-2E40-B567-43C8BBD1B182}"/>
                </a:ext>
              </a:extLst>
            </p:cNvPr>
            <p:cNvSpPr txBox="1">
              <a:spLocks noChangeArrowheads="1"/>
            </p:cNvSpPr>
            <p:nvPr/>
          </p:nvSpPr>
          <p:spPr bwMode="auto">
            <a:xfrm>
              <a:off x="1938" y="2515"/>
              <a:ext cx="1135"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E6-E9-00-17-BB-4B</a:t>
              </a:r>
            </a:p>
          </p:txBody>
        </p:sp>
      </p:grpSp>
      <p:sp>
        <p:nvSpPr>
          <p:cNvPr id="99" name="Text Box 26">
            <a:extLst>
              <a:ext uri="{FF2B5EF4-FFF2-40B4-BE49-F238E27FC236}">
                <a16:creationId xmlns:a16="http://schemas.microsoft.com/office/drawing/2014/main" id="{EB7AD1CB-7395-4048-94BA-078B6760194C}"/>
              </a:ext>
            </a:extLst>
          </p:cNvPr>
          <p:cNvSpPr txBox="1">
            <a:spLocks noChangeArrowheads="1"/>
          </p:cNvSpPr>
          <p:nvPr/>
        </p:nvSpPr>
        <p:spPr bwMode="auto">
          <a:xfrm>
            <a:off x="2857296" y="4801830"/>
            <a:ext cx="1455848"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CC-49-DE-D0-AB-7D</a:t>
            </a:r>
          </a:p>
        </p:txBody>
      </p:sp>
      <p:sp>
        <p:nvSpPr>
          <p:cNvPr id="100" name="Text Box 27">
            <a:extLst>
              <a:ext uri="{FF2B5EF4-FFF2-40B4-BE49-F238E27FC236}">
                <a16:creationId xmlns:a16="http://schemas.microsoft.com/office/drawing/2014/main" id="{883C22D8-5EE5-FD4B-A6BF-961F094C9520}"/>
              </a:ext>
            </a:extLst>
          </p:cNvPr>
          <p:cNvSpPr txBox="1">
            <a:spLocks noChangeArrowheads="1"/>
          </p:cNvSpPr>
          <p:nvPr/>
        </p:nvSpPr>
        <p:spPr bwMode="auto">
          <a:xfrm>
            <a:off x="3007316" y="4660145"/>
            <a:ext cx="1199367"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111.111.111.112</a:t>
            </a:r>
          </a:p>
        </p:txBody>
      </p:sp>
      <p:sp>
        <p:nvSpPr>
          <p:cNvPr id="101" name="Text Box 30">
            <a:extLst>
              <a:ext uri="{FF2B5EF4-FFF2-40B4-BE49-F238E27FC236}">
                <a16:creationId xmlns:a16="http://schemas.microsoft.com/office/drawing/2014/main" id="{F0A4A6D6-07D6-9540-9E22-87082344B6CE}"/>
              </a:ext>
            </a:extLst>
          </p:cNvPr>
          <p:cNvSpPr txBox="1">
            <a:spLocks noChangeArrowheads="1"/>
          </p:cNvSpPr>
          <p:nvPr/>
        </p:nvSpPr>
        <p:spPr bwMode="auto">
          <a:xfrm>
            <a:off x="2795839" y="3926137"/>
            <a:ext cx="1199367"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111.111.111.111</a:t>
            </a:r>
          </a:p>
        </p:txBody>
      </p:sp>
      <p:sp>
        <p:nvSpPr>
          <p:cNvPr id="102" name="Text Box 33">
            <a:extLst>
              <a:ext uri="{FF2B5EF4-FFF2-40B4-BE49-F238E27FC236}">
                <a16:creationId xmlns:a16="http://schemas.microsoft.com/office/drawing/2014/main" id="{98DB423A-5D18-F545-A673-502329AD2A00}"/>
              </a:ext>
            </a:extLst>
          </p:cNvPr>
          <p:cNvSpPr txBox="1">
            <a:spLocks noChangeArrowheads="1"/>
          </p:cNvSpPr>
          <p:nvPr/>
        </p:nvSpPr>
        <p:spPr bwMode="auto">
          <a:xfrm>
            <a:off x="2719410" y="4068087"/>
            <a:ext cx="1337226"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74-29-9C-E8-FF-55</a:t>
            </a:r>
          </a:p>
        </p:txBody>
      </p:sp>
      <p:sp>
        <p:nvSpPr>
          <p:cNvPr id="103" name="Freeform 39">
            <a:extLst>
              <a:ext uri="{FF2B5EF4-FFF2-40B4-BE49-F238E27FC236}">
                <a16:creationId xmlns:a16="http://schemas.microsoft.com/office/drawing/2014/main" id="{B2706607-111C-5245-B2CF-A17D7724FFA8}"/>
              </a:ext>
            </a:extLst>
          </p:cNvPr>
          <p:cNvSpPr>
            <a:spLocks/>
          </p:cNvSpPr>
          <p:nvPr/>
        </p:nvSpPr>
        <p:spPr bwMode="auto">
          <a:xfrm>
            <a:off x="4097947" y="3776974"/>
            <a:ext cx="629841" cy="802481"/>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104" name="Line 40">
            <a:extLst>
              <a:ext uri="{FF2B5EF4-FFF2-40B4-BE49-F238E27FC236}">
                <a16:creationId xmlns:a16="http://schemas.microsoft.com/office/drawing/2014/main" id="{28F869C4-D67B-E043-97EC-60E9EE422E8C}"/>
              </a:ext>
            </a:extLst>
          </p:cNvPr>
          <p:cNvSpPr>
            <a:spLocks noChangeShapeType="1"/>
          </p:cNvSpPr>
          <p:nvPr/>
        </p:nvSpPr>
        <p:spPr bwMode="auto">
          <a:xfrm>
            <a:off x="3870537" y="3761495"/>
            <a:ext cx="328613" cy="1726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350" dirty="0">
              <a:latin typeface="Avenir Book" panose="020B0503020203020204" pitchFamily="34" charset="-78"/>
              <a:cs typeface="Avenir Book" panose="020B0503020203020204" pitchFamily="34" charset="-78"/>
            </a:endParaRPr>
          </a:p>
        </p:txBody>
      </p:sp>
      <p:sp>
        <p:nvSpPr>
          <p:cNvPr id="105" name="Line 41">
            <a:extLst>
              <a:ext uri="{FF2B5EF4-FFF2-40B4-BE49-F238E27FC236}">
                <a16:creationId xmlns:a16="http://schemas.microsoft.com/office/drawing/2014/main" id="{F58EADC2-5F53-3341-BAA6-DBF970DD75E5}"/>
              </a:ext>
            </a:extLst>
          </p:cNvPr>
          <p:cNvSpPr>
            <a:spLocks noChangeShapeType="1"/>
          </p:cNvSpPr>
          <p:nvPr/>
        </p:nvSpPr>
        <p:spPr bwMode="auto">
          <a:xfrm flipV="1">
            <a:off x="3924961" y="4469917"/>
            <a:ext cx="212277" cy="4083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07" name="Line 44">
            <a:extLst>
              <a:ext uri="{FF2B5EF4-FFF2-40B4-BE49-F238E27FC236}">
                <a16:creationId xmlns:a16="http://schemas.microsoft.com/office/drawing/2014/main" id="{9DEB43AB-0452-E74B-A267-354DF376C2C7}"/>
              </a:ext>
            </a:extLst>
          </p:cNvPr>
          <p:cNvSpPr>
            <a:spLocks noChangeShapeType="1"/>
          </p:cNvSpPr>
          <p:nvPr/>
        </p:nvSpPr>
        <p:spPr bwMode="auto">
          <a:xfrm flipV="1">
            <a:off x="3876471" y="4552990"/>
            <a:ext cx="0" cy="1226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08" name="Line 45">
            <a:extLst>
              <a:ext uri="{FF2B5EF4-FFF2-40B4-BE49-F238E27FC236}">
                <a16:creationId xmlns:a16="http://schemas.microsoft.com/office/drawing/2014/main" id="{FCE2A6D7-36B2-D94C-B589-354F8509B97B}"/>
              </a:ext>
            </a:extLst>
          </p:cNvPr>
          <p:cNvSpPr>
            <a:spLocks noChangeShapeType="1"/>
          </p:cNvSpPr>
          <p:nvPr/>
        </p:nvSpPr>
        <p:spPr bwMode="auto">
          <a:xfrm flipH="1" flipV="1">
            <a:off x="3806243" y="3816263"/>
            <a:ext cx="0" cy="1860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350" dirty="0">
              <a:latin typeface="Avenir Book" panose="020B0503020203020204" pitchFamily="34" charset="-78"/>
              <a:cs typeface="Avenir Book" panose="020B0503020203020204" pitchFamily="34" charset="-78"/>
            </a:endParaRPr>
          </a:p>
        </p:txBody>
      </p:sp>
      <p:sp>
        <p:nvSpPr>
          <p:cNvPr id="109" name="Line 46">
            <a:extLst>
              <a:ext uri="{FF2B5EF4-FFF2-40B4-BE49-F238E27FC236}">
                <a16:creationId xmlns:a16="http://schemas.microsoft.com/office/drawing/2014/main" id="{34C788DF-A7C4-7C49-A6BA-645F989435A2}"/>
              </a:ext>
            </a:extLst>
          </p:cNvPr>
          <p:cNvSpPr>
            <a:spLocks noChangeShapeType="1"/>
          </p:cNvSpPr>
          <p:nvPr/>
        </p:nvSpPr>
        <p:spPr bwMode="auto">
          <a:xfrm>
            <a:off x="5133789" y="4241317"/>
            <a:ext cx="0" cy="46537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10" name="Line 47">
            <a:extLst>
              <a:ext uri="{FF2B5EF4-FFF2-40B4-BE49-F238E27FC236}">
                <a16:creationId xmlns:a16="http://schemas.microsoft.com/office/drawing/2014/main" id="{74475E6E-D489-9D41-83DE-586A84785D27}"/>
              </a:ext>
            </a:extLst>
          </p:cNvPr>
          <p:cNvSpPr>
            <a:spLocks noChangeShapeType="1"/>
          </p:cNvSpPr>
          <p:nvPr/>
        </p:nvSpPr>
        <p:spPr bwMode="auto">
          <a:xfrm flipH="1" flipV="1">
            <a:off x="6025568" y="4234174"/>
            <a:ext cx="3572" cy="16549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11" name="Text Box 58">
            <a:extLst>
              <a:ext uri="{FF2B5EF4-FFF2-40B4-BE49-F238E27FC236}">
                <a16:creationId xmlns:a16="http://schemas.microsoft.com/office/drawing/2014/main" id="{9ED91BB2-5CD2-AF4D-990D-A02134AFDF18}"/>
              </a:ext>
            </a:extLst>
          </p:cNvPr>
          <p:cNvSpPr txBox="1">
            <a:spLocks noChangeArrowheads="1"/>
          </p:cNvSpPr>
          <p:nvPr/>
        </p:nvSpPr>
        <p:spPr bwMode="auto">
          <a:xfrm>
            <a:off x="3052111" y="3407206"/>
            <a:ext cx="369012"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100" dirty="0">
                <a:solidFill>
                  <a:srgbClr val="0000A8"/>
                </a:solidFill>
                <a:latin typeface="Avenir Book" panose="020B0503020203020204" pitchFamily="34" charset="-78"/>
                <a:cs typeface="Avenir Book" panose="020B0503020203020204" pitchFamily="34" charset="-78"/>
              </a:rPr>
              <a:t>A</a:t>
            </a:r>
          </a:p>
        </p:txBody>
      </p:sp>
      <p:grpSp>
        <p:nvGrpSpPr>
          <p:cNvPr id="113" name="Group 63">
            <a:extLst>
              <a:ext uri="{FF2B5EF4-FFF2-40B4-BE49-F238E27FC236}">
                <a16:creationId xmlns:a16="http://schemas.microsoft.com/office/drawing/2014/main" id="{28E44824-539C-9E48-97D4-38EC5EF1A87D}"/>
              </a:ext>
            </a:extLst>
          </p:cNvPr>
          <p:cNvGrpSpPr>
            <a:grpSpLocks/>
          </p:cNvGrpSpPr>
          <p:nvPr/>
        </p:nvGrpSpPr>
        <p:grpSpPr bwMode="auto">
          <a:xfrm>
            <a:off x="7831521" y="4032431"/>
            <a:ext cx="1407320" cy="394097"/>
            <a:chOff x="4351" y="2786"/>
            <a:chExt cx="1182" cy="331"/>
          </a:xfrm>
        </p:grpSpPr>
        <p:sp>
          <p:nvSpPr>
            <p:cNvPr id="144" name="Text Box 64">
              <a:extLst>
                <a:ext uri="{FF2B5EF4-FFF2-40B4-BE49-F238E27FC236}">
                  <a16:creationId xmlns:a16="http://schemas.microsoft.com/office/drawing/2014/main" id="{6F4DD6C5-5CCC-9A43-8DEF-22B166CC124F}"/>
                </a:ext>
              </a:extLst>
            </p:cNvPr>
            <p:cNvSpPr txBox="1">
              <a:spLocks noChangeArrowheads="1"/>
            </p:cNvSpPr>
            <p:nvPr/>
          </p:nvSpPr>
          <p:spPr bwMode="auto">
            <a:xfrm>
              <a:off x="4352" y="2786"/>
              <a:ext cx="1007"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222.222.222.222</a:t>
              </a:r>
            </a:p>
          </p:txBody>
        </p:sp>
        <p:sp>
          <p:nvSpPr>
            <p:cNvPr id="145" name="Text Box 65">
              <a:extLst>
                <a:ext uri="{FF2B5EF4-FFF2-40B4-BE49-F238E27FC236}">
                  <a16:creationId xmlns:a16="http://schemas.microsoft.com/office/drawing/2014/main" id="{6E33AF33-87FC-744F-A61A-A574F7048B06}"/>
                </a:ext>
              </a:extLst>
            </p:cNvPr>
            <p:cNvSpPr txBox="1">
              <a:spLocks noChangeArrowheads="1"/>
            </p:cNvSpPr>
            <p:nvPr/>
          </p:nvSpPr>
          <p:spPr bwMode="auto">
            <a:xfrm>
              <a:off x="4351" y="2904"/>
              <a:ext cx="1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49-BD-D2-C7-56-2A</a:t>
              </a:r>
            </a:p>
          </p:txBody>
        </p:sp>
      </p:grpSp>
      <p:sp>
        <p:nvSpPr>
          <p:cNvPr id="114" name="Line 67">
            <a:extLst>
              <a:ext uri="{FF2B5EF4-FFF2-40B4-BE49-F238E27FC236}">
                <a16:creationId xmlns:a16="http://schemas.microsoft.com/office/drawing/2014/main" id="{351E9598-D6EF-0941-9E90-3FFDA09398B1}"/>
              </a:ext>
            </a:extLst>
          </p:cNvPr>
          <p:cNvSpPr>
            <a:spLocks noChangeShapeType="1"/>
          </p:cNvSpPr>
          <p:nvPr/>
        </p:nvSpPr>
        <p:spPr bwMode="auto">
          <a:xfrm flipV="1">
            <a:off x="7531708" y="3761495"/>
            <a:ext cx="338138" cy="2381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350" dirty="0">
              <a:latin typeface="Avenir Book" panose="020B0503020203020204" pitchFamily="34" charset="-78"/>
              <a:cs typeface="Avenir Book" panose="020B0503020203020204" pitchFamily="34" charset="-78"/>
            </a:endParaRPr>
          </a:p>
        </p:txBody>
      </p:sp>
      <p:sp>
        <p:nvSpPr>
          <p:cNvPr id="116" name="Text Box 71">
            <a:extLst>
              <a:ext uri="{FF2B5EF4-FFF2-40B4-BE49-F238E27FC236}">
                <a16:creationId xmlns:a16="http://schemas.microsoft.com/office/drawing/2014/main" id="{A2452177-E551-CB48-A13E-9F30A8D87705}"/>
              </a:ext>
            </a:extLst>
          </p:cNvPr>
          <p:cNvSpPr txBox="1">
            <a:spLocks noChangeArrowheads="1"/>
          </p:cNvSpPr>
          <p:nvPr/>
        </p:nvSpPr>
        <p:spPr bwMode="auto">
          <a:xfrm>
            <a:off x="7600214" y="4773631"/>
            <a:ext cx="1199367"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222.222.222.221</a:t>
            </a:r>
          </a:p>
        </p:txBody>
      </p:sp>
      <p:sp>
        <p:nvSpPr>
          <p:cNvPr id="117" name="Text Box 72">
            <a:extLst>
              <a:ext uri="{FF2B5EF4-FFF2-40B4-BE49-F238E27FC236}">
                <a16:creationId xmlns:a16="http://schemas.microsoft.com/office/drawing/2014/main" id="{70A29F2B-254D-C242-BED3-63C6A20006BF}"/>
              </a:ext>
            </a:extLst>
          </p:cNvPr>
          <p:cNvSpPr txBox="1">
            <a:spLocks noChangeArrowheads="1"/>
          </p:cNvSpPr>
          <p:nvPr/>
        </p:nvSpPr>
        <p:spPr bwMode="auto">
          <a:xfrm>
            <a:off x="7592804" y="4907782"/>
            <a:ext cx="1340432"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88-B2-2F-54-1A-0F</a:t>
            </a:r>
          </a:p>
        </p:txBody>
      </p:sp>
      <p:sp>
        <p:nvSpPr>
          <p:cNvPr id="118" name="Line 73">
            <a:extLst>
              <a:ext uri="{FF2B5EF4-FFF2-40B4-BE49-F238E27FC236}">
                <a16:creationId xmlns:a16="http://schemas.microsoft.com/office/drawing/2014/main" id="{EA6BFE92-6101-754D-A5A8-900E35C4E79C}"/>
              </a:ext>
            </a:extLst>
          </p:cNvPr>
          <p:cNvSpPr>
            <a:spLocks noChangeShapeType="1"/>
          </p:cNvSpPr>
          <p:nvPr/>
        </p:nvSpPr>
        <p:spPr bwMode="auto">
          <a:xfrm flipH="1" flipV="1">
            <a:off x="7487264" y="4434199"/>
            <a:ext cx="200329" cy="15069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20" name="Freeform 75">
            <a:extLst>
              <a:ext uri="{FF2B5EF4-FFF2-40B4-BE49-F238E27FC236}">
                <a16:creationId xmlns:a16="http://schemas.microsoft.com/office/drawing/2014/main" id="{68E66362-A921-0844-BAA8-FB5279AD1D5D}"/>
              </a:ext>
            </a:extLst>
          </p:cNvPr>
          <p:cNvSpPr>
            <a:spLocks/>
          </p:cNvSpPr>
          <p:nvPr/>
        </p:nvSpPr>
        <p:spPr bwMode="auto">
          <a:xfrm>
            <a:off x="6976878" y="3779354"/>
            <a:ext cx="573881" cy="810816"/>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121" name="Text Box 76">
            <a:extLst>
              <a:ext uri="{FF2B5EF4-FFF2-40B4-BE49-F238E27FC236}">
                <a16:creationId xmlns:a16="http://schemas.microsoft.com/office/drawing/2014/main" id="{DA57B50B-B7E5-2942-B45A-3152B6985451}"/>
              </a:ext>
            </a:extLst>
          </p:cNvPr>
          <p:cNvSpPr txBox="1">
            <a:spLocks noChangeArrowheads="1"/>
          </p:cNvSpPr>
          <p:nvPr/>
        </p:nvSpPr>
        <p:spPr bwMode="auto">
          <a:xfrm>
            <a:off x="8425246" y="3534138"/>
            <a:ext cx="354584"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100" dirty="0">
                <a:solidFill>
                  <a:srgbClr val="0000A8"/>
                </a:solidFill>
                <a:latin typeface="Avenir Book" panose="020B0503020203020204" pitchFamily="34" charset="-78"/>
                <a:cs typeface="Avenir Book" panose="020B0503020203020204" pitchFamily="34" charset="-78"/>
              </a:rPr>
              <a:t>B</a:t>
            </a:r>
          </a:p>
        </p:txBody>
      </p:sp>
      <p:grpSp>
        <p:nvGrpSpPr>
          <p:cNvPr id="9" name="Group 8">
            <a:extLst>
              <a:ext uri="{FF2B5EF4-FFF2-40B4-BE49-F238E27FC236}">
                <a16:creationId xmlns:a16="http://schemas.microsoft.com/office/drawing/2014/main" id="{CC76A447-7E01-C147-9C89-C1C4C935DA7A}"/>
              </a:ext>
            </a:extLst>
          </p:cNvPr>
          <p:cNvGrpSpPr/>
          <p:nvPr/>
        </p:nvGrpSpPr>
        <p:grpSpPr>
          <a:xfrm>
            <a:off x="5121162" y="3949574"/>
            <a:ext cx="982973" cy="375863"/>
            <a:chOff x="4909105" y="5767126"/>
            <a:chExt cx="1310631" cy="501151"/>
          </a:xfrm>
        </p:grpSpPr>
        <p:sp>
          <p:nvSpPr>
            <p:cNvPr id="167" name="Rectangle 37">
              <a:extLst>
                <a:ext uri="{FF2B5EF4-FFF2-40B4-BE49-F238E27FC236}">
                  <a16:creationId xmlns:a16="http://schemas.microsoft.com/office/drawing/2014/main" id="{89D0886F-F835-2044-AB8F-F49ACC0B58EB}"/>
                </a:ext>
              </a:extLst>
            </p:cNvPr>
            <p:cNvSpPr>
              <a:spLocks noChangeArrowheads="1"/>
            </p:cNvSpPr>
            <p:nvPr/>
          </p:nvSpPr>
          <p:spPr bwMode="auto">
            <a:xfrm rot="5400000">
              <a:off x="6024859" y="5937451"/>
              <a:ext cx="13416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8" name="Rectangle 37">
              <a:extLst>
                <a:ext uri="{FF2B5EF4-FFF2-40B4-BE49-F238E27FC236}">
                  <a16:creationId xmlns:a16="http://schemas.microsoft.com/office/drawing/2014/main" id="{C75323AD-DC39-4543-A0CC-4375A7BCF3F2}"/>
                </a:ext>
              </a:extLst>
            </p:cNvPr>
            <p:cNvSpPr>
              <a:spLocks noChangeArrowheads="1"/>
            </p:cNvSpPr>
            <p:nvPr/>
          </p:nvSpPr>
          <p:spPr bwMode="auto">
            <a:xfrm rot="5400000">
              <a:off x="4966501" y="5940764"/>
              <a:ext cx="140795"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56" name="Group 155">
              <a:extLst>
                <a:ext uri="{FF2B5EF4-FFF2-40B4-BE49-F238E27FC236}">
                  <a16:creationId xmlns:a16="http://schemas.microsoft.com/office/drawing/2014/main" id="{EDD0BCD9-05EB-F249-AEA1-A9CCFBC80BB8}"/>
                </a:ext>
              </a:extLst>
            </p:cNvPr>
            <p:cNvGrpSpPr/>
            <p:nvPr/>
          </p:nvGrpSpPr>
          <p:grpSpPr>
            <a:xfrm>
              <a:off x="5115340" y="5767126"/>
              <a:ext cx="901147" cy="501151"/>
              <a:chOff x="7493876" y="2774731"/>
              <a:chExt cx="1481958" cy="894622"/>
            </a:xfrm>
          </p:grpSpPr>
          <p:sp>
            <p:nvSpPr>
              <p:cNvPr id="157" name="Freeform 156">
                <a:extLst>
                  <a:ext uri="{FF2B5EF4-FFF2-40B4-BE49-F238E27FC236}">
                    <a16:creationId xmlns:a16="http://schemas.microsoft.com/office/drawing/2014/main" id="{F5326B06-29FF-A544-BF80-2A062222958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58" name="Oval 157">
                <a:extLst>
                  <a:ext uri="{FF2B5EF4-FFF2-40B4-BE49-F238E27FC236}">
                    <a16:creationId xmlns:a16="http://schemas.microsoft.com/office/drawing/2014/main" id="{8065A2A5-902C-A940-821B-CBFC0122AC2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59" name="Group 158">
                <a:extLst>
                  <a:ext uri="{FF2B5EF4-FFF2-40B4-BE49-F238E27FC236}">
                    <a16:creationId xmlns:a16="http://schemas.microsoft.com/office/drawing/2014/main" id="{14C076B7-5A71-8644-9F5C-08E13F943BD5}"/>
                  </a:ext>
                </a:extLst>
              </p:cNvPr>
              <p:cNvGrpSpPr/>
              <p:nvPr/>
            </p:nvGrpSpPr>
            <p:grpSpPr>
              <a:xfrm>
                <a:off x="7713663" y="2848339"/>
                <a:ext cx="1042107" cy="425543"/>
                <a:chOff x="7786941" y="2884917"/>
                <a:chExt cx="897649" cy="353919"/>
              </a:xfrm>
            </p:grpSpPr>
            <p:sp>
              <p:nvSpPr>
                <p:cNvPr id="160" name="Freeform 159">
                  <a:extLst>
                    <a:ext uri="{FF2B5EF4-FFF2-40B4-BE49-F238E27FC236}">
                      <a16:creationId xmlns:a16="http://schemas.microsoft.com/office/drawing/2014/main" id="{13D62837-C3EA-8B4B-B09D-FC71F9727C6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1" name="Freeform 160">
                  <a:extLst>
                    <a:ext uri="{FF2B5EF4-FFF2-40B4-BE49-F238E27FC236}">
                      <a16:creationId xmlns:a16="http://schemas.microsoft.com/office/drawing/2014/main" id="{147D5E46-2372-FA45-9685-A7CC6CA91F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2" name="Freeform 161">
                  <a:extLst>
                    <a:ext uri="{FF2B5EF4-FFF2-40B4-BE49-F238E27FC236}">
                      <a16:creationId xmlns:a16="http://schemas.microsoft.com/office/drawing/2014/main" id="{6B2D97C5-61CB-9441-993B-95CAA7169FC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3" name="Freeform 162">
                  <a:extLst>
                    <a:ext uri="{FF2B5EF4-FFF2-40B4-BE49-F238E27FC236}">
                      <a16:creationId xmlns:a16="http://schemas.microsoft.com/office/drawing/2014/main" id="{CD3C4F94-9D92-F048-A80A-0D709146CB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sp>
        <p:nvSpPr>
          <p:cNvPr id="171" name="Rectangle 37">
            <a:extLst>
              <a:ext uri="{FF2B5EF4-FFF2-40B4-BE49-F238E27FC236}">
                <a16:creationId xmlns:a16="http://schemas.microsoft.com/office/drawing/2014/main" id="{A9816EEA-38E6-AE46-970F-D20738D1CBC9}"/>
              </a:ext>
            </a:extLst>
          </p:cNvPr>
          <p:cNvSpPr>
            <a:spLocks noChangeArrowheads="1"/>
          </p:cNvSpPr>
          <p:nvPr/>
        </p:nvSpPr>
        <p:spPr bwMode="auto">
          <a:xfrm rot="5400000">
            <a:off x="3740527" y="3670994"/>
            <a:ext cx="89927"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49" name="Group 49">
            <a:extLst>
              <a:ext uri="{FF2B5EF4-FFF2-40B4-BE49-F238E27FC236}">
                <a16:creationId xmlns:a16="http://schemas.microsoft.com/office/drawing/2014/main" id="{AD680CEA-D168-C84F-AAE1-D128195A44E7}"/>
              </a:ext>
            </a:extLst>
          </p:cNvPr>
          <p:cNvGrpSpPr>
            <a:grpSpLocks/>
          </p:cNvGrpSpPr>
          <p:nvPr/>
        </p:nvGrpSpPr>
        <p:grpSpPr bwMode="auto">
          <a:xfrm>
            <a:off x="3108776" y="3420977"/>
            <a:ext cx="702053" cy="571071"/>
            <a:chOff x="-44" y="1473"/>
            <a:chExt cx="981" cy="1105"/>
          </a:xfrm>
        </p:grpSpPr>
        <p:pic>
          <p:nvPicPr>
            <p:cNvPr id="150" name="Picture 50" descr="desktop_computer_stylized_medium">
              <a:extLst>
                <a:ext uri="{FF2B5EF4-FFF2-40B4-BE49-F238E27FC236}">
                  <a16:creationId xmlns:a16="http://schemas.microsoft.com/office/drawing/2014/main" id="{DADE998E-D7B9-EC4F-9F94-E65CF536C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1" name="Freeform 51">
              <a:extLst>
                <a:ext uri="{FF2B5EF4-FFF2-40B4-BE49-F238E27FC236}">
                  <a16:creationId xmlns:a16="http://schemas.microsoft.com/office/drawing/2014/main" id="{BC38A1B0-555E-F049-93AC-48537726F7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grpSp>
      <p:sp>
        <p:nvSpPr>
          <p:cNvPr id="180" name="Rectangle 37">
            <a:extLst>
              <a:ext uri="{FF2B5EF4-FFF2-40B4-BE49-F238E27FC236}">
                <a16:creationId xmlns:a16="http://schemas.microsoft.com/office/drawing/2014/main" id="{51912ACC-FA1C-7E48-9062-DA96B6CD7C33}"/>
              </a:ext>
            </a:extLst>
          </p:cNvPr>
          <p:cNvSpPr>
            <a:spLocks noChangeArrowheads="1"/>
          </p:cNvSpPr>
          <p:nvPr/>
        </p:nvSpPr>
        <p:spPr bwMode="auto">
          <a:xfrm rot="5400000">
            <a:off x="3823634" y="4436775"/>
            <a:ext cx="63196" cy="146063"/>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26" name="Group 49">
            <a:extLst>
              <a:ext uri="{FF2B5EF4-FFF2-40B4-BE49-F238E27FC236}">
                <a16:creationId xmlns:a16="http://schemas.microsoft.com/office/drawing/2014/main" id="{164313DA-E436-B94D-946E-A9F9627207EA}"/>
              </a:ext>
            </a:extLst>
          </p:cNvPr>
          <p:cNvGrpSpPr>
            <a:grpSpLocks/>
          </p:cNvGrpSpPr>
          <p:nvPr/>
        </p:nvGrpSpPr>
        <p:grpSpPr bwMode="auto">
          <a:xfrm>
            <a:off x="3380830" y="4288804"/>
            <a:ext cx="479621" cy="388191"/>
            <a:chOff x="-44" y="1473"/>
            <a:chExt cx="981" cy="1105"/>
          </a:xfrm>
        </p:grpSpPr>
        <p:pic>
          <p:nvPicPr>
            <p:cNvPr id="127" name="Picture 50" descr="desktop_computer_stylized_medium">
              <a:extLst>
                <a:ext uri="{FF2B5EF4-FFF2-40B4-BE49-F238E27FC236}">
                  <a16:creationId xmlns:a16="http://schemas.microsoft.com/office/drawing/2014/main" id="{2DC8C6C4-5C23-0541-8061-C718A5B9D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8" name="Freeform 51">
              <a:extLst>
                <a:ext uri="{FF2B5EF4-FFF2-40B4-BE49-F238E27FC236}">
                  <a16:creationId xmlns:a16="http://schemas.microsoft.com/office/drawing/2014/main" id="{24E0555C-7855-E749-82E9-0F21AFA4C7C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500" dirty="0">
                <a:latin typeface="Avenir Book" panose="020B0503020203020204" pitchFamily="34" charset="-78"/>
                <a:cs typeface="Avenir Book" panose="020B0503020203020204" pitchFamily="34" charset="-78"/>
              </a:endParaRPr>
            </a:p>
          </p:txBody>
        </p:sp>
      </p:grpSp>
      <p:sp>
        <p:nvSpPr>
          <p:cNvPr id="181" name="Rectangle 37">
            <a:extLst>
              <a:ext uri="{FF2B5EF4-FFF2-40B4-BE49-F238E27FC236}">
                <a16:creationId xmlns:a16="http://schemas.microsoft.com/office/drawing/2014/main" id="{43F1B530-B1FE-5547-9108-2D9D5DEFE2F3}"/>
              </a:ext>
            </a:extLst>
          </p:cNvPr>
          <p:cNvSpPr>
            <a:spLocks noChangeArrowheads="1"/>
          </p:cNvSpPr>
          <p:nvPr/>
        </p:nvSpPr>
        <p:spPr bwMode="auto">
          <a:xfrm rot="5400000">
            <a:off x="7914692" y="3660678"/>
            <a:ext cx="89927"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2" name="Rectangle 37">
            <a:extLst>
              <a:ext uri="{FF2B5EF4-FFF2-40B4-BE49-F238E27FC236}">
                <a16:creationId xmlns:a16="http://schemas.microsoft.com/office/drawing/2014/main" id="{7CF48F98-D094-CD4E-BD60-0DA33EA42206}"/>
              </a:ext>
            </a:extLst>
          </p:cNvPr>
          <p:cNvSpPr>
            <a:spLocks noChangeArrowheads="1"/>
          </p:cNvSpPr>
          <p:nvPr/>
        </p:nvSpPr>
        <p:spPr bwMode="auto">
          <a:xfrm rot="5400000">
            <a:off x="7742371" y="4509486"/>
            <a:ext cx="63196" cy="146063"/>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52" name="Group 44">
            <a:extLst>
              <a:ext uri="{FF2B5EF4-FFF2-40B4-BE49-F238E27FC236}">
                <a16:creationId xmlns:a16="http://schemas.microsoft.com/office/drawing/2014/main" id="{083ACB0A-FBA9-0D43-9726-0A41424DD39D}"/>
              </a:ext>
            </a:extLst>
          </p:cNvPr>
          <p:cNvGrpSpPr>
            <a:grpSpLocks/>
          </p:cNvGrpSpPr>
          <p:nvPr/>
        </p:nvGrpSpPr>
        <p:grpSpPr bwMode="auto">
          <a:xfrm>
            <a:off x="7627470" y="4384811"/>
            <a:ext cx="533400" cy="450771"/>
            <a:chOff x="-44" y="1473"/>
            <a:chExt cx="981" cy="1105"/>
          </a:xfrm>
        </p:grpSpPr>
        <p:pic>
          <p:nvPicPr>
            <p:cNvPr id="154" name="Picture 45" descr="desktop_computer_stylized_medium">
              <a:extLst>
                <a:ext uri="{FF2B5EF4-FFF2-40B4-BE49-F238E27FC236}">
                  <a16:creationId xmlns:a16="http://schemas.microsoft.com/office/drawing/2014/main" id="{C369DB0B-1F34-3B46-A82A-78A90E656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5" name="Freeform 46">
              <a:extLst>
                <a:ext uri="{FF2B5EF4-FFF2-40B4-BE49-F238E27FC236}">
                  <a16:creationId xmlns:a16="http://schemas.microsoft.com/office/drawing/2014/main" id="{9C2398C0-FF47-894E-B5E8-11EB55029DC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500" dirty="0">
                <a:latin typeface="Avenir Book" panose="020B0503020203020204" pitchFamily="34" charset="-78"/>
                <a:cs typeface="Avenir Book" panose="020B0503020203020204" pitchFamily="34" charset="-78"/>
              </a:endParaRPr>
            </a:p>
          </p:txBody>
        </p:sp>
      </p:grpSp>
      <p:cxnSp>
        <p:nvCxnSpPr>
          <p:cNvPr id="14" name="Straight Arrow Connector 13">
            <a:extLst>
              <a:ext uri="{FF2B5EF4-FFF2-40B4-BE49-F238E27FC236}">
                <a16:creationId xmlns:a16="http://schemas.microsoft.com/office/drawing/2014/main" id="{0F604162-E90D-984F-847A-C102A2F79780}"/>
              </a:ext>
            </a:extLst>
          </p:cNvPr>
          <p:cNvCxnSpPr/>
          <p:nvPr/>
        </p:nvCxnSpPr>
        <p:spPr>
          <a:xfrm flipV="1">
            <a:off x="7871728" y="3827016"/>
            <a:ext cx="0" cy="3344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ED79A4A8-654F-5C41-9FB9-78AF30E0F351}"/>
              </a:ext>
            </a:extLst>
          </p:cNvPr>
          <p:cNvCxnSpPr>
            <a:cxnSpLocks/>
          </p:cNvCxnSpPr>
          <p:nvPr/>
        </p:nvCxnSpPr>
        <p:spPr>
          <a:xfrm flipV="1">
            <a:off x="7705026" y="4628737"/>
            <a:ext cx="0" cy="1812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5" name="AutoShape 2">
            <a:extLst>
              <a:ext uri="{FF2B5EF4-FFF2-40B4-BE49-F238E27FC236}">
                <a16:creationId xmlns:a16="http://schemas.microsoft.com/office/drawing/2014/main" id="{9B1750D3-DB25-3942-83ED-EDC62E26C0DE}"/>
              </a:ext>
            </a:extLst>
          </p:cNvPr>
          <p:cNvSpPr>
            <a:spLocks noChangeArrowheads="1"/>
          </p:cNvSpPr>
          <p:nvPr/>
        </p:nvSpPr>
        <p:spPr bwMode="auto">
          <a:xfrm>
            <a:off x="6626473" y="2708415"/>
            <a:ext cx="235744" cy="594122"/>
          </a:xfrm>
          <a:prstGeom prst="downArrow">
            <a:avLst>
              <a:gd name="adj1" fmla="val 50000"/>
              <a:gd name="adj2" fmla="val 63005"/>
            </a:avLst>
          </a:prstGeom>
          <a:gradFill rotWithShape="1">
            <a:gsLst>
              <a:gs pos="0">
                <a:srgbClr val="FFFFFF"/>
              </a:gs>
              <a:gs pos="100000">
                <a:srgbClr val="FF0000"/>
              </a:gs>
            </a:gsLst>
            <a:lin ang="5400000" scaled="1"/>
          </a:gradFill>
          <a:ln w="9525">
            <a:solidFill>
              <a:srgbClr val="FFFFFF"/>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17" name="Group 68">
            <a:extLst>
              <a:ext uri="{FF2B5EF4-FFF2-40B4-BE49-F238E27FC236}">
                <a16:creationId xmlns:a16="http://schemas.microsoft.com/office/drawing/2014/main" id="{A2F9C891-FC37-7441-9AFE-1BF07B00CE9A}"/>
              </a:ext>
            </a:extLst>
          </p:cNvPr>
          <p:cNvGrpSpPr>
            <a:grpSpLocks/>
          </p:cNvGrpSpPr>
          <p:nvPr/>
        </p:nvGrpSpPr>
        <p:grpSpPr bwMode="auto">
          <a:xfrm>
            <a:off x="6296669" y="2763184"/>
            <a:ext cx="822722" cy="183356"/>
            <a:chOff x="1231" y="1990"/>
            <a:chExt cx="691" cy="154"/>
          </a:xfrm>
        </p:grpSpPr>
        <p:sp>
          <p:nvSpPr>
            <p:cNvPr id="219" name="Rectangle 69">
              <a:extLst>
                <a:ext uri="{FF2B5EF4-FFF2-40B4-BE49-F238E27FC236}">
                  <a16:creationId xmlns:a16="http://schemas.microsoft.com/office/drawing/2014/main" id="{ABC7D2F8-BDEC-3A4D-901B-F82A6FF73CD8}"/>
                </a:ext>
              </a:extLst>
            </p:cNvPr>
            <p:cNvSpPr>
              <a:spLocks noChangeArrowheads="1"/>
            </p:cNvSpPr>
            <p:nvPr/>
          </p:nvSpPr>
          <p:spPr bwMode="auto">
            <a:xfrm>
              <a:off x="1231" y="1991"/>
              <a:ext cx="691" cy="153"/>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0" name="Line 70">
              <a:extLst>
                <a:ext uri="{FF2B5EF4-FFF2-40B4-BE49-F238E27FC236}">
                  <a16:creationId xmlns:a16="http://schemas.microsoft.com/office/drawing/2014/main" id="{AEEBCCC1-7FAE-2146-9E61-1664215255B6}"/>
                </a:ext>
              </a:extLst>
            </p:cNvPr>
            <p:cNvSpPr>
              <a:spLocks noChangeShapeType="1"/>
            </p:cNvSpPr>
            <p:nvPr/>
          </p:nvSpPr>
          <p:spPr bwMode="auto">
            <a:xfrm>
              <a:off x="1337" y="1990"/>
              <a:ext cx="0" cy="152"/>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1" name="Line 71">
              <a:extLst>
                <a:ext uri="{FF2B5EF4-FFF2-40B4-BE49-F238E27FC236}">
                  <a16:creationId xmlns:a16="http://schemas.microsoft.com/office/drawing/2014/main" id="{D75FD9FE-4060-BA43-A7C5-75A49C0352C3}"/>
                </a:ext>
              </a:extLst>
            </p:cNvPr>
            <p:cNvSpPr>
              <a:spLocks noChangeShapeType="1"/>
            </p:cNvSpPr>
            <p:nvPr/>
          </p:nvSpPr>
          <p:spPr bwMode="auto">
            <a:xfrm>
              <a:off x="1427" y="1992"/>
              <a:ext cx="0" cy="152"/>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18" name="Text Box 72">
            <a:extLst>
              <a:ext uri="{FF2B5EF4-FFF2-40B4-BE49-F238E27FC236}">
                <a16:creationId xmlns:a16="http://schemas.microsoft.com/office/drawing/2014/main" id="{5DDEAD0E-76B7-8043-B2C1-C9DF8A6B251E}"/>
              </a:ext>
            </a:extLst>
          </p:cNvPr>
          <p:cNvSpPr txBox="1">
            <a:spLocks noChangeArrowheads="1"/>
          </p:cNvSpPr>
          <p:nvPr/>
        </p:nvSpPr>
        <p:spPr bwMode="auto">
          <a:xfrm>
            <a:off x="6256188" y="2376230"/>
            <a:ext cx="156966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900" i="0" kern="0" dirty="0">
                <a:solidFill>
                  <a:srgbClr val="000000"/>
                </a:solidFill>
                <a:latin typeface="Avenir Book" panose="020B0503020203020204" pitchFamily="34" charset="-78"/>
                <a:cs typeface="Avenir Book" panose="020B0503020203020204" pitchFamily="34" charset="-78"/>
              </a:rPr>
              <a:t>IP src: 111.111.111.111</a:t>
            </a:r>
          </a:p>
          <a:p>
            <a:pPr defTabSz="685800" eaLnBrk="0" fontAlgn="base" hangingPunct="0">
              <a:spcBef>
                <a:spcPct val="0"/>
              </a:spcBef>
              <a:spcAft>
                <a:spcPct val="0"/>
              </a:spcAft>
              <a:defRPr/>
            </a:pPr>
            <a:r>
              <a:rPr lang="en-US" sz="900" i="0" kern="0" dirty="0">
                <a:solidFill>
                  <a:srgbClr val="000000"/>
                </a:solidFill>
                <a:latin typeface="Avenir Book" panose="020B0503020203020204" pitchFamily="34" charset="-78"/>
                <a:cs typeface="Avenir Book" panose="020B0503020203020204" pitchFamily="34" charset="-78"/>
              </a:rPr>
              <a:t>   IP dest: 222.222.222.222</a:t>
            </a:r>
          </a:p>
        </p:txBody>
      </p:sp>
      <p:grpSp>
        <p:nvGrpSpPr>
          <p:cNvPr id="222" name="Group 73">
            <a:extLst>
              <a:ext uri="{FF2B5EF4-FFF2-40B4-BE49-F238E27FC236}">
                <a16:creationId xmlns:a16="http://schemas.microsoft.com/office/drawing/2014/main" id="{D580AA98-14C0-524D-A89D-3790585B59D3}"/>
              </a:ext>
            </a:extLst>
          </p:cNvPr>
          <p:cNvGrpSpPr>
            <a:grpSpLocks/>
          </p:cNvGrpSpPr>
          <p:nvPr/>
        </p:nvGrpSpPr>
        <p:grpSpPr bwMode="auto">
          <a:xfrm>
            <a:off x="6349056" y="2564349"/>
            <a:ext cx="109538" cy="289322"/>
            <a:chOff x="1272" y="1762"/>
            <a:chExt cx="92" cy="243"/>
          </a:xfrm>
        </p:grpSpPr>
        <p:sp>
          <p:nvSpPr>
            <p:cNvPr id="223" name="Line 74">
              <a:extLst>
                <a:ext uri="{FF2B5EF4-FFF2-40B4-BE49-F238E27FC236}">
                  <a16:creationId xmlns:a16="http://schemas.microsoft.com/office/drawing/2014/main" id="{4C748A70-B8F0-294E-9362-22CA5C64518F}"/>
                </a:ext>
              </a:extLst>
            </p:cNvPr>
            <p:cNvSpPr>
              <a:spLocks noChangeShapeType="1"/>
            </p:cNvSpPr>
            <p:nvPr/>
          </p:nvSpPr>
          <p:spPr bwMode="auto">
            <a:xfrm>
              <a:off x="1272" y="1762"/>
              <a:ext cx="0" cy="24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4" name="Line 75">
              <a:extLst>
                <a:ext uri="{FF2B5EF4-FFF2-40B4-BE49-F238E27FC236}">
                  <a16:creationId xmlns:a16="http://schemas.microsoft.com/office/drawing/2014/main" id="{9048F87D-3F66-C248-A9C5-CCD0E7322402}"/>
                </a:ext>
              </a:extLst>
            </p:cNvPr>
            <p:cNvSpPr>
              <a:spLocks noChangeShapeType="1"/>
            </p:cNvSpPr>
            <p:nvPr/>
          </p:nvSpPr>
          <p:spPr bwMode="auto">
            <a:xfrm>
              <a:off x="1364" y="1878"/>
              <a:ext cx="0" cy="12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25" name="Group 78">
            <a:extLst>
              <a:ext uri="{FF2B5EF4-FFF2-40B4-BE49-F238E27FC236}">
                <a16:creationId xmlns:a16="http://schemas.microsoft.com/office/drawing/2014/main" id="{1261332F-D264-364F-88EB-BFD606F41948}"/>
              </a:ext>
            </a:extLst>
          </p:cNvPr>
          <p:cNvGrpSpPr>
            <a:grpSpLocks/>
          </p:cNvGrpSpPr>
          <p:nvPr/>
        </p:nvGrpSpPr>
        <p:grpSpPr bwMode="auto">
          <a:xfrm>
            <a:off x="5937100" y="2070240"/>
            <a:ext cx="1864520" cy="1139428"/>
            <a:chOff x="931" y="1414"/>
            <a:chExt cx="1566" cy="957"/>
          </a:xfrm>
        </p:grpSpPr>
        <p:sp>
          <p:nvSpPr>
            <p:cNvPr id="226" name="Text Box 79">
              <a:extLst>
                <a:ext uri="{FF2B5EF4-FFF2-40B4-BE49-F238E27FC236}">
                  <a16:creationId xmlns:a16="http://schemas.microsoft.com/office/drawing/2014/main" id="{28E9361B-9039-124A-9DC6-D122A7A2DF3F}"/>
                </a:ext>
              </a:extLst>
            </p:cNvPr>
            <p:cNvSpPr txBox="1">
              <a:spLocks noChangeArrowheads="1"/>
            </p:cNvSpPr>
            <p:nvPr/>
          </p:nvSpPr>
          <p:spPr bwMode="auto">
            <a:xfrm>
              <a:off x="931" y="1414"/>
              <a:ext cx="1566" cy="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900" i="0" kern="0" dirty="0">
                  <a:solidFill>
                    <a:srgbClr val="000000"/>
                  </a:solidFill>
                  <a:latin typeface="Avenir Book" panose="020B0503020203020204" pitchFamily="34" charset="-78"/>
                  <a:cs typeface="Avenir Book" panose="020B0503020203020204" pitchFamily="34" charset="-78"/>
                </a:rPr>
                <a:t>MAC src: </a:t>
              </a:r>
              <a:r>
                <a:rPr lang="en-US" sz="900" i="0" kern="0" dirty="0">
                  <a:solidFill>
                    <a:srgbClr val="FF0000"/>
                  </a:solidFill>
                  <a:latin typeface="Avenir Book" panose="020B0503020203020204" pitchFamily="34" charset="-78"/>
                  <a:cs typeface="Avenir Book" panose="020B0503020203020204" pitchFamily="34" charset="-78"/>
                </a:rPr>
                <a:t>1A-23-F9-CD-06-9B</a:t>
              </a:r>
            </a:p>
            <a:p>
              <a:pPr defTabSz="685800" eaLnBrk="0" fontAlgn="base" hangingPunct="0">
                <a:spcBef>
                  <a:spcPct val="0"/>
                </a:spcBef>
                <a:spcAft>
                  <a:spcPct val="0"/>
                </a:spcAft>
                <a:defRPr/>
              </a:pPr>
              <a:r>
                <a:rPr lang="en-US" sz="900" i="0" kern="0" dirty="0">
                  <a:solidFill>
                    <a:srgbClr val="000000"/>
                  </a:solidFill>
                  <a:latin typeface="Avenir Book" panose="020B0503020203020204" pitchFamily="34" charset="-78"/>
                  <a:cs typeface="Avenir Book" panose="020B0503020203020204" pitchFamily="34" charset="-78"/>
                </a:rPr>
                <a:t>  MAC dest: </a:t>
              </a:r>
              <a:r>
                <a:rPr lang="en-US" sz="900" i="0" kern="0" dirty="0">
                  <a:solidFill>
                    <a:srgbClr val="FF0000"/>
                  </a:solidFill>
                  <a:latin typeface="Avenir Book" panose="020B0503020203020204" pitchFamily="34" charset="-78"/>
                  <a:cs typeface="Avenir Book" panose="020B0503020203020204" pitchFamily="34" charset="-78"/>
                </a:rPr>
                <a:t>49-BD-D2-C7-56-2A</a:t>
              </a:r>
            </a:p>
            <a:p>
              <a:pPr defTabSz="685800" eaLnBrk="0" fontAlgn="base" hangingPunct="0">
                <a:spcBef>
                  <a:spcPct val="0"/>
                </a:spcBef>
                <a:spcAft>
                  <a:spcPct val="0"/>
                </a:spcAft>
                <a:defRPr/>
              </a:pPr>
              <a:endParaRPr lang="en-US" sz="900" i="0" kern="0" dirty="0">
                <a:solidFill>
                  <a:srgbClr val="FF0000"/>
                </a:solidFill>
                <a:latin typeface="Avenir Book" panose="020B0503020203020204" pitchFamily="34" charset="-78"/>
                <a:cs typeface="Avenir Book" panose="020B0503020203020204" pitchFamily="34" charset="-78"/>
              </a:endParaRPr>
            </a:p>
          </p:txBody>
        </p:sp>
        <p:grpSp>
          <p:nvGrpSpPr>
            <p:cNvPr id="227" name="Group 80">
              <a:extLst>
                <a:ext uri="{FF2B5EF4-FFF2-40B4-BE49-F238E27FC236}">
                  <a16:creationId xmlns:a16="http://schemas.microsoft.com/office/drawing/2014/main" id="{5F78FAD6-835B-074E-B7D5-09F7C0E391A2}"/>
                </a:ext>
              </a:extLst>
            </p:cNvPr>
            <p:cNvGrpSpPr>
              <a:grpSpLocks/>
            </p:cNvGrpSpPr>
            <p:nvPr/>
          </p:nvGrpSpPr>
          <p:grpSpPr bwMode="auto">
            <a:xfrm>
              <a:off x="981" y="2182"/>
              <a:ext cx="1049" cy="189"/>
              <a:chOff x="2829" y="2040"/>
              <a:chExt cx="1049" cy="189"/>
            </a:xfrm>
          </p:grpSpPr>
          <p:sp>
            <p:nvSpPr>
              <p:cNvPr id="232" name="Rectangle 81">
                <a:extLst>
                  <a:ext uri="{FF2B5EF4-FFF2-40B4-BE49-F238E27FC236}">
                    <a16:creationId xmlns:a16="http://schemas.microsoft.com/office/drawing/2014/main" id="{C3C06B5D-372C-AA47-A9A2-8B141925560A}"/>
                  </a:ext>
                </a:extLst>
              </p:cNvPr>
              <p:cNvSpPr>
                <a:spLocks noChangeArrowheads="1"/>
              </p:cNvSpPr>
              <p:nvPr/>
            </p:nvSpPr>
            <p:spPr bwMode="auto">
              <a:xfrm>
                <a:off x="2829" y="2042"/>
                <a:ext cx="1049" cy="185"/>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3" name="Rectangle 82">
                <a:extLst>
                  <a:ext uri="{FF2B5EF4-FFF2-40B4-BE49-F238E27FC236}">
                    <a16:creationId xmlns:a16="http://schemas.microsoft.com/office/drawing/2014/main" id="{F41D6B8B-E033-6742-9F0C-113ECBA9E438}"/>
                  </a:ext>
                </a:extLst>
              </p:cNvPr>
              <p:cNvSpPr>
                <a:spLocks noChangeArrowheads="1"/>
              </p:cNvSpPr>
              <p:nvPr/>
            </p:nvSpPr>
            <p:spPr bwMode="auto">
              <a:xfrm>
                <a:off x="3078" y="2060"/>
                <a:ext cx="691" cy="153"/>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4" name="Line 83">
                <a:extLst>
                  <a:ext uri="{FF2B5EF4-FFF2-40B4-BE49-F238E27FC236}">
                    <a16:creationId xmlns:a16="http://schemas.microsoft.com/office/drawing/2014/main" id="{8BEAB215-C9F8-034E-91D4-A6DDCCCF7810}"/>
                  </a:ext>
                </a:extLst>
              </p:cNvPr>
              <p:cNvSpPr>
                <a:spLocks noChangeShapeType="1"/>
              </p:cNvSpPr>
              <p:nvPr/>
            </p:nvSpPr>
            <p:spPr bwMode="auto">
              <a:xfrm>
                <a:off x="3180" y="2063"/>
                <a:ext cx="0" cy="152"/>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5" name="Line 84">
                <a:extLst>
                  <a:ext uri="{FF2B5EF4-FFF2-40B4-BE49-F238E27FC236}">
                    <a16:creationId xmlns:a16="http://schemas.microsoft.com/office/drawing/2014/main" id="{D3243B3D-1034-1F41-B1B4-AA332FBDCFB5}"/>
                  </a:ext>
                </a:extLst>
              </p:cNvPr>
              <p:cNvSpPr>
                <a:spLocks noChangeShapeType="1"/>
              </p:cNvSpPr>
              <p:nvPr/>
            </p:nvSpPr>
            <p:spPr bwMode="auto">
              <a:xfrm>
                <a:off x="3276" y="2063"/>
                <a:ext cx="0" cy="152"/>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6" name="Line 85">
                <a:extLst>
                  <a:ext uri="{FF2B5EF4-FFF2-40B4-BE49-F238E27FC236}">
                    <a16:creationId xmlns:a16="http://schemas.microsoft.com/office/drawing/2014/main" id="{753D2944-83E6-4545-AF25-FEA73A5C2C1B}"/>
                  </a:ext>
                </a:extLst>
              </p:cNvPr>
              <p:cNvSpPr>
                <a:spLocks noChangeShapeType="1"/>
              </p:cNvSpPr>
              <p:nvPr/>
            </p:nvSpPr>
            <p:spPr bwMode="auto">
              <a:xfrm>
                <a:off x="2910" y="2040"/>
                <a:ext cx="0" cy="189"/>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7" name="Line 86">
                <a:extLst>
                  <a:ext uri="{FF2B5EF4-FFF2-40B4-BE49-F238E27FC236}">
                    <a16:creationId xmlns:a16="http://schemas.microsoft.com/office/drawing/2014/main" id="{31BF5A48-20D7-BF42-A1EF-C3E4895801F1}"/>
                  </a:ext>
                </a:extLst>
              </p:cNvPr>
              <p:cNvSpPr>
                <a:spLocks noChangeShapeType="1"/>
              </p:cNvSpPr>
              <p:nvPr/>
            </p:nvSpPr>
            <p:spPr bwMode="auto">
              <a:xfrm>
                <a:off x="3006" y="2040"/>
                <a:ext cx="0" cy="189"/>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28" name="Line 87">
              <a:extLst>
                <a:ext uri="{FF2B5EF4-FFF2-40B4-BE49-F238E27FC236}">
                  <a16:creationId xmlns:a16="http://schemas.microsoft.com/office/drawing/2014/main" id="{C5350C7E-16CE-C341-8351-C1500E39D548}"/>
                </a:ext>
              </a:extLst>
            </p:cNvPr>
            <p:cNvSpPr>
              <a:spLocks noChangeShapeType="1"/>
            </p:cNvSpPr>
            <p:nvPr/>
          </p:nvSpPr>
          <p:spPr bwMode="auto">
            <a:xfrm flipV="1">
              <a:off x="1018" y="1576"/>
              <a:ext cx="2" cy="702"/>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9" name="Line 88">
              <a:extLst>
                <a:ext uri="{FF2B5EF4-FFF2-40B4-BE49-F238E27FC236}">
                  <a16:creationId xmlns:a16="http://schemas.microsoft.com/office/drawing/2014/main" id="{7383055F-34B4-384A-8524-0E5C772EB41F}"/>
                </a:ext>
              </a:extLst>
            </p:cNvPr>
            <p:cNvSpPr>
              <a:spLocks noChangeShapeType="1"/>
            </p:cNvSpPr>
            <p:nvPr/>
          </p:nvSpPr>
          <p:spPr bwMode="auto">
            <a:xfrm flipV="1">
              <a:off x="1106" y="1680"/>
              <a:ext cx="0" cy="598"/>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0" name="Line 89">
              <a:extLst>
                <a:ext uri="{FF2B5EF4-FFF2-40B4-BE49-F238E27FC236}">
                  <a16:creationId xmlns:a16="http://schemas.microsoft.com/office/drawing/2014/main" id="{681D829B-43B8-1746-8FBA-1B62381E3113}"/>
                </a:ext>
              </a:extLst>
            </p:cNvPr>
            <p:cNvSpPr>
              <a:spLocks noChangeShapeType="1"/>
            </p:cNvSpPr>
            <p:nvPr/>
          </p:nvSpPr>
          <p:spPr bwMode="auto">
            <a:xfrm flipH="1" flipV="1">
              <a:off x="1276" y="1812"/>
              <a:ext cx="2" cy="47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1" name="Line 90">
              <a:extLst>
                <a:ext uri="{FF2B5EF4-FFF2-40B4-BE49-F238E27FC236}">
                  <a16:creationId xmlns:a16="http://schemas.microsoft.com/office/drawing/2014/main" id="{52C55227-72D6-FC49-8335-2193E937F169}"/>
                </a:ext>
              </a:extLst>
            </p:cNvPr>
            <p:cNvSpPr>
              <a:spLocks noChangeShapeType="1"/>
            </p:cNvSpPr>
            <p:nvPr/>
          </p:nvSpPr>
          <p:spPr bwMode="auto">
            <a:xfrm>
              <a:off x="1368" y="1924"/>
              <a:ext cx="2" cy="35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40" name="Group 44">
            <a:extLst>
              <a:ext uri="{FF2B5EF4-FFF2-40B4-BE49-F238E27FC236}">
                <a16:creationId xmlns:a16="http://schemas.microsoft.com/office/drawing/2014/main" id="{BF422F91-ACCF-D044-A60B-0B40246D065D}"/>
              </a:ext>
            </a:extLst>
          </p:cNvPr>
          <p:cNvGrpSpPr>
            <a:grpSpLocks/>
          </p:cNvGrpSpPr>
          <p:nvPr/>
        </p:nvGrpSpPr>
        <p:grpSpPr bwMode="auto">
          <a:xfrm>
            <a:off x="7738214" y="3464377"/>
            <a:ext cx="757238" cy="641271"/>
            <a:chOff x="-44" y="1473"/>
            <a:chExt cx="981" cy="1105"/>
          </a:xfrm>
        </p:grpSpPr>
        <p:pic>
          <p:nvPicPr>
            <p:cNvPr id="142" name="Picture 45" descr="desktop_computer_stylized_medium">
              <a:extLst>
                <a:ext uri="{FF2B5EF4-FFF2-40B4-BE49-F238E27FC236}">
                  <a16:creationId xmlns:a16="http://schemas.microsoft.com/office/drawing/2014/main" id="{707FEFA6-A5DE-6840-9994-DC6AA79BA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 name="Freeform 46">
              <a:extLst>
                <a:ext uri="{FF2B5EF4-FFF2-40B4-BE49-F238E27FC236}">
                  <a16:creationId xmlns:a16="http://schemas.microsoft.com/office/drawing/2014/main" id="{2330F56F-3837-6446-9F35-FB42B05CDD6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grpSp>
      <p:sp>
        <p:nvSpPr>
          <p:cNvPr id="252" name="Rectangle 76">
            <a:extLst>
              <a:ext uri="{FF2B5EF4-FFF2-40B4-BE49-F238E27FC236}">
                <a16:creationId xmlns:a16="http://schemas.microsoft.com/office/drawing/2014/main" id="{A9A61F84-DCC9-0442-B3AD-28B3BF3DAA43}"/>
              </a:ext>
            </a:extLst>
          </p:cNvPr>
          <p:cNvSpPr>
            <a:spLocks noChangeArrowheads="1"/>
          </p:cNvSpPr>
          <p:nvPr/>
        </p:nvSpPr>
        <p:spPr bwMode="auto">
          <a:xfrm>
            <a:off x="2297151" y="1133167"/>
            <a:ext cx="7928375" cy="4131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173831" indent="-173831">
              <a:lnSpc>
                <a:spcPct val="85000"/>
              </a:lnSpc>
              <a:spcBef>
                <a:spcPct val="20000"/>
              </a:spcBef>
              <a:buClr>
                <a:srgbClr val="000099"/>
              </a:buClr>
              <a:buSzPct val="100000"/>
              <a:buFont typeface="Wingdings" charset="2"/>
              <a:buChar char="§"/>
              <a:defRPr/>
            </a:pPr>
            <a:r>
              <a:rPr lang="en-US" dirty="0">
                <a:latin typeface="Avenir Book" panose="020B0503020203020204" pitchFamily="34" charset="-78"/>
                <a:cs typeface="Avenir Book" panose="020B0503020203020204" pitchFamily="34" charset="-78"/>
              </a:rPr>
              <a:t>R determines outgoing interface, passes datagram with IP source A, destination B to link layer </a:t>
            </a:r>
          </a:p>
        </p:txBody>
      </p:sp>
      <p:sp>
        <p:nvSpPr>
          <p:cNvPr id="253" name="Rectangle 77">
            <a:extLst>
              <a:ext uri="{FF2B5EF4-FFF2-40B4-BE49-F238E27FC236}">
                <a16:creationId xmlns:a16="http://schemas.microsoft.com/office/drawing/2014/main" id="{806738DB-9A7E-A345-80F1-AC4CD01DAC38}"/>
              </a:ext>
            </a:extLst>
          </p:cNvPr>
          <p:cNvSpPr>
            <a:spLocks noChangeArrowheads="1"/>
          </p:cNvSpPr>
          <p:nvPr/>
        </p:nvSpPr>
        <p:spPr bwMode="auto">
          <a:xfrm>
            <a:off x="2286798" y="1629655"/>
            <a:ext cx="8107691" cy="5417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173831" indent="-173831">
              <a:lnSpc>
                <a:spcPct val="85000"/>
              </a:lnSpc>
              <a:spcBef>
                <a:spcPct val="20000"/>
              </a:spcBef>
              <a:buClr>
                <a:srgbClr val="000099"/>
              </a:buClr>
              <a:buSzPct val="100000"/>
              <a:buFont typeface="Wingdings" charset="2"/>
              <a:buChar char="§"/>
              <a:defRPr/>
            </a:pPr>
            <a:r>
              <a:rPr lang="en-US" dirty="0">
                <a:latin typeface="Avenir Book" panose="020B0503020203020204" pitchFamily="34" charset="-78"/>
                <a:cs typeface="Avenir Book" panose="020B0503020203020204" pitchFamily="34" charset="-78"/>
              </a:rPr>
              <a:t>R creates link-layer frame containing A-to-B IP datagram. Frame destination address: B's MAC address</a:t>
            </a:r>
            <a:endParaRPr lang="en-US" sz="2400" dirty="0">
              <a:latin typeface="Avenir Book" panose="020B0503020203020204" pitchFamily="34" charset="-78"/>
              <a:cs typeface="Avenir Book" panose="020B0503020203020204" pitchFamily="34" charset="-78"/>
            </a:endParaRPr>
          </a:p>
        </p:txBody>
      </p:sp>
      <p:grpSp>
        <p:nvGrpSpPr>
          <p:cNvPr id="124" name="Group 100">
            <a:extLst>
              <a:ext uri="{FF2B5EF4-FFF2-40B4-BE49-F238E27FC236}">
                <a16:creationId xmlns:a16="http://schemas.microsoft.com/office/drawing/2014/main" id="{6FAC5503-9195-DF48-BF18-E7D249227C5B}"/>
              </a:ext>
            </a:extLst>
          </p:cNvPr>
          <p:cNvGrpSpPr>
            <a:grpSpLocks/>
          </p:cNvGrpSpPr>
          <p:nvPr/>
        </p:nvGrpSpPr>
        <p:grpSpPr bwMode="auto">
          <a:xfrm>
            <a:off x="5320145" y="2421640"/>
            <a:ext cx="673950" cy="1560910"/>
            <a:chOff x="2838" y="1545"/>
            <a:chExt cx="527" cy="1311"/>
          </a:xfrm>
        </p:grpSpPr>
        <p:sp>
          <p:nvSpPr>
            <p:cNvPr id="125" name="Freeform 93">
              <a:extLst>
                <a:ext uri="{FF2B5EF4-FFF2-40B4-BE49-F238E27FC236}">
                  <a16:creationId xmlns:a16="http://schemas.microsoft.com/office/drawing/2014/main" id="{9ADEE501-63F8-C84E-95DD-74C5774DAAFA}"/>
                </a:ext>
              </a:extLst>
            </p:cNvPr>
            <p:cNvSpPr>
              <a:spLocks/>
            </p:cNvSpPr>
            <p:nvPr/>
          </p:nvSpPr>
          <p:spPr bwMode="auto">
            <a:xfrm>
              <a:off x="2838" y="2342"/>
              <a:ext cx="527" cy="51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 name="connsiteX0" fmla="*/ 10000 w 10000"/>
                <a:gd name="connsiteY0" fmla="*/ 0 h 10486"/>
                <a:gd name="connsiteX1" fmla="*/ 5770 w 10000"/>
                <a:gd name="connsiteY1" fmla="*/ 10486 h 10486"/>
                <a:gd name="connsiteX2" fmla="*/ 0 w 10000"/>
                <a:gd name="connsiteY2" fmla="*/ 0 h 10486"/>
                <a:gd name="connsiteX3" fmla="*/ 10000 w 10000"/>
                <a:gd name="connsiteY3" fmla="*/ 0 h 10486"/>
                <a:gd name="connsiteX0" fmla="*/ 10000 w 10000"/>
                <a:gd name="connsiteY0" fmla="*/ 0 h 10486"/>
                <a:gd name="connsiteX1" fmla="*/ 5770 w 10000"/>
                <a:gd name="connsiteY1" fmla="*/ 10486 h 10486"/>
                <a:gd name="connsiteX2" fmla="*/ 2703 w 10000"/>
                <a:gd name="connsiteY2" fmla="*/ 5075 h 10486"/>
                <a:gd name="connsiteX3" fmla="*/ 0 w 10000"/>
                <a:gd name="connsiteY3" fmla="*/ 0 h 10486"/>
                <a:gd name="connsiteX4" fmla="*/ 10000 w 10000"/>
                <a:gd name="connsiteY4" fmla="*/ 0 h 10486"/>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489"/>
                <a:gd name="connsiteX1" fmla="*/ 5770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89"/>
                <a:gd name="connsiteX1" fmla="*/ 6548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92"/>
                <a:gd name="connsiteX1" fmla="*/ 6548 w 10000"/>
                <a:gd name="connsiteY1" fmla="*/ 10486 h 10492"/>
                <a:gd name="connsiteX2" fmla="*/ 271 w 10000"/>
                <a:gd name="connsiteY2" fmla="*/ 10331 h 10492"/>
                <a:gd name="connsiteX3" fmla="*/ 0 w 10000"/>
                <a:gd name="connsiteY3" fmla="*/ 0 h 10492"/>
                <a:gd name="connsiteX4" fmla="*/ 10000 w 10000"/>
                <a:gd name="connsiteY4" fmla="*/ 0 h 10492"/>
                <a:gd name="connsiteX0" fmla="*/ 9749 w 9749"/>
                <a:gd name="connsiteY0" fmla="*/ 0 h 10492"/>
                <a:gd name="connsiteX1" fmla="*/ 6297 w 9749"/>
                <a:gd name="connsiteY1" fmla="*/ 10486 h 10492"/>
                <a:gd name="connsiteX2" fmla="*/ 20 w 9749"/>
                <a:gd name="connsiteY2" fmla="*/ 10331 h 10492"/>
                <a:gd name="connsiteX3" fmla="*/ 916 w 9749"/>
                <a:gd name="connsiteY3" fmla="*/ 1363 h 10492"/>
                <a:gd name="connsiteX4" fmla="*/ 9749 w 9749"/>
                <a:gd name="connsiteY4" fmla="*/ 0 h 10492"/>
                <a:gd name="connsiteX0" fmla="*/ 9600 w 9600"/>
                <a:gd name="connsiteY0" fmla="*/ 372 h 8700"/>
                <a:gd name="connsiteX1" fmla="*/ 6458 w 9600"/>
                <a:gd name="connsiteY1" fmla="*/ 8695 h 8700"/>
                <a:gd name="connsiteX2" fmla="*/ 20 w 9600"/>
                <a:gd name="connsiteY2" fmla="*/ 8548 h 8700"/>
                <a:gd name="connsiteX3" fmla="*/ 939 w 9600"/>
                <a:gd name="connsiteY3" fmla="*/ 0 h 8700"/>
                <a:gd name="connsiteX4" fmla="*/ 9600 w 9600"/>
                <a:gd name="connsiteY4" fmla="*/ 372 h 8700"/>
                <a:gd name="connsiteX0" fmla="*/ 10000 w 10000"/>
                <a:gd name="connsiteY0" fmla="*/ 428 h 10000"/>
                <a:gd name="connsiteX1" fmla="*/ 6727 w 10000"/>
                <a:gd name="connsiteY1" fmla="*/ 9994 h 10000"/>
                <a:gd name="connsiteX2" fmla="*/ 21 w 10000"/>
                <a:gd name="connsiteY2" fmla="*/ 9825 h 10000"/>
                <a:gd name="connsiteX3" fmla="*/ 978 w 10000"/>
                <a:gd name="connsiteY3" fmla="*/ 0 h 10000"/>
                <a:gd name="connsiteX4" fmla="*/ 10000 w 10000"/>
                <a:gd name="connsiteY4" fmla="*/ 428 h 10000"/>
                <a:gd name="connsiteX0" fmla="*/ 9997 w 9997"/>
                <a:gd name="connsiteY0" fmla="*/ 428 h 10000"/>
                <a:gd name="connsiteX1" fmla="*/ 6724 w 9997"/>
                <a:gd name="connsiteY1" fmla="*/ 9994 h 10000"/>
                <a:gd name="connsiteX2" fmla="*/ 18 w 9997"/>
                <a:gd name="connsiteY2" fmla="*/ 9825 h 10000"/>
                <a:gd name="connsiteX3" fmla="*/ 975 w 9997"/>
                <a:gd name="connsiteY3" fmla="*/ 0 h 10000"/>
                <a:gd name="connsiteX4" fmla="*/ 9997 w 9997"/>
                <a:gd name="connsiteY4" fmla="*/ 428 h 10000"/>
                <a:gd name="connsiteX0" fmla="*/ 9982 w 9982"/>
                <a:gd name="connsiteY0" fmla="*/ 428 h 10000"/>
                <a:gd name="connsiteX1" fmla="*/ 6708 w 9982"/>
                <a:gd name="connsiteY1" fmla="*/ 9994 h 10000"/>
                <a:gd name="connsiteX2" fmla="*/ 0 w 9982"/>
                <a:gd name="connsiteY2" fmla="*/ 9825 h 10000"/>
                <a:gd name="connsiteX3" fmla="*/ 957 w 9982"/>
                <a:gd name="connsiteY3" fmla="*/ 0 h 10000"/>
                <a:gd name="connsiteX4" fmla="*/ 9982 w 9982"/>
                <a:gd name="connsiteY4" fmla="*/ 42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2" h="10000">
                  <a:moveTo>
                    <a:pt x="9982" y="428"/>
                  </a:moveTo>
                  <a:cubicBezTo>
                    <a:pt x="6708" y="5645"/>
                    <a:pt x="7799" y="6805"/>
                    <a:pt x="6708" y="9994"/>
                  </a:cubicBezTo>
                  <a:cubicBezTo>
                    <a:pt x="4852" y="10080"/>
                    <a:pt x="3414" y="9311"/>
                    <a:pt x="0" y="9825"/>
                  </a:cubicBezTo>
                  <a:cubicBezTo>
                    <a:pt x="1461" y="5697"/>
                    <a:pt x="1365" y="4235"/>
                    <a:pt x="957" y="0"/>
                  </a:cubicBezTo>
                  <a:lnTo>
                    <a:pt x="9982" y="428"/>
                  </a:lnTo>
                  <a:close/>
                </a:path>
              </a:pathLst>
            </a:custGeom>
            <a:gradFill rotWithShape="1">
              <a:gsLst>
                <a:gs pos="0">
                  <a:schemeClr val="bg1">
                    <a:lumMod val="75000"/>
                  </a:schemeClr>
                </a:gs>
                <a:gs pos="100000">
                  <a:schemeClr val="bg1">
                    <a:alpha val="72000"/>
                  </a:schemeClr>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9" name="Rectangle 94">
              <a:extLst>
                <a:ext uri="{FF2B5EF4-FFF2-40B4-BE49-F238E27FC236}">
                  <a16:creationId xmlns:a16="http://schemas.microsoft.com/office/drawing/2014/main" id="{4A87A5E7-F047-7840-BBAF-012253EA528B}"/>
                </a:ext>
              </a:extLst>
            </p:cNvPr>
            <p:cNvSpPr>
              <a:spLocks noChangeArrowheads="1"/>
            </p:cNvSpPr>
            <p:nvPr/>
          </p:nvSpPr>
          <p:spPr bwMode="auto">
            <a:xfrm>
              <a:off x="2872" y="1877"/>
              <a:ext cx="493" cy="47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0" name="Text Box 95">
              <a:extLst>
                <a:ext uri="{FF2B5EF4-FFF2-40B4-BE49-F238E27FC236}">
                  <a16:creationId xmlns:a16="http://schemas.microsoft.com/office/drawing/2014/main" id="{6178E43E-D8F7-EC4A-AEDE-EC269AA14332}"/>
                </a:ext>
              </a:extLst>
            </p:cNvPr>
            <p:cNvSpPr txBox="1">
              <a:spLocks noChangeArrowheads="1"/>
            </p:cNvSpPr>
            <p:nvPr/>
          </p:nvSpPr>
          <p:spPr bwMode="auto">
            <a:xfrm>
              <a:off x="2941" y="1545"/>
              <a:ext cx="336" cy="1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eaLnBrk="0" fontAlgn="base" hangingPunct="0">
                <a:spcBef>
                  <a:spcPct val="0"/>
                </a:spcBef>
                <a:spcAft>
                  <a:spcPct val="0"/>
                </a:spcAft>
                <a:defRPr/>
              </a:pPr>
              <a:endParaRPr lang="en-US" sz="1200" i="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endParaRPr lang="en-US" sz="1200" i="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IP</a:t>
              </a: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Eth</a:t>
              </a: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Phy</a:t>
              </a:r>
            </a:p>
          </p:txBody>
        </p:sp>
        <p:sp>
          <p:nvSpPr>
            <p:cNvPr id="131" name="Line 98">
              <a:extLst>
                <a:ext uri="{FF2B5EF4-FFF2-40B4-BE49-F238E27FC236}">
                  <a16:creationId xmlns:a16="http://schemas.microsoft.com/office/drawing/2014/main" id="{981CF2C0-D84F-EE42-A47F-A00DF699C80D}"/>
                </a:ext>
              </a:extLst>
            </p:cNvPr>
            <p:cNvSpPr>
              <a:spLocks noChangeShapeType="1"/>
            </p:cNvSpPr>
            <p:nvPr/>
          </p:nvSpPr>
          <p:spPr bwMode="auto">
            <a:xfrm>
              <a:off x="2868" y="2039"/>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2" name="Line 99">
              <a:extLst>
                <a:ext uri="{FF2B5EF4-FFF2-40B4-BE49-F238E27FC236}">
                  <a16:creationId xmlns:a16="http://schemas.microsoft.com/office/drawing/2014/main" id="{1CF9F5A6-31A7-6E4D-B8BD-A18B5282DB8B}"/>
                </a:ext>
              </a:extLst>
            </p:cNvPr>
            <p:cNvSpPr>
              <a:spLocks noChangeShapeType="1"/>
            </p:cNvSpPr>
            <p:nvPr/>
          </p:nvSpPr>
          <p:spPr bwMode="auto">
            <a:xfrm>
              <a:off x="2865" y="2198"/>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Tree>
    <p:extLst>
      <p:ext uri="{BB962C8B-B14F-4D97-AF65-F5344CB8AC3E}">
        <p14:creationId xmlns:p14="http://schemas.microsoft.com/office/powerpoint/2010/main" val="174118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wipe(up)">
                                      <p:cBhvr>
                                        <p:cTn id="7" dur="1000"/>
                                        <p:tgtEl>
                                          <p:spTgt spid="215"/>
                                        </p:tgtEl>
                                      </p:cBhvr>
                                    </p:animEffect>
                                  </p:childTnLst>
                                </p:cTn>
                              </p:par>
                              <p:par>
                                <p:cTn id="8" presetID="9" presetClass="exit" presetSubtype="0" fill="hold" nodeType="withEffect">
                                  <p:stCondLst>
                                    <p:cond delay="0"/>
                                  </p:stCondLst>
                                  <p:childTnLst>
                                    <p:animEffect transition="out" filter="dissolve">
                                      <p:cBhvr>
                                        <p:cTn id="9" dur="500"/>
                                        <p:tgtEl>
                                          <p:spTgt spid="222"/>
                                        </p:tgtEl>
                                      </p:cBhvr>
                                    </p:animEffect>
                                    <p:set>
                                      <p:cBhvr>
                                        <p:cTn id="10" dur="1" fill="hold">
                                          <p:stCondLst>
                                            <p:cond delay="499"/>
                                          </p:stCondLst>
                                        </p:cTn>
                                        <p:tgtEl>
                                          <p:spTgt spid="222"/>
                                        </p:tgtEl>
                                        <p:attrNameLst>
                                          <p:attrName>style.visibility</p:attrName>
                                        </p:attrNameLst>
                                      </p:cBhvr>
                                      <p:to>
                                        <p:strVal val="hidden"/>
                                      </p:to>
                                    </p:set>
                                  </p:childTnLst>
                                </p:cTn>
                              </p:par>
                              <p:par>
                                <p:cTn id="11" presetID="9" presetClass="entr" presetSubtype="0" fill="hold" nodeType="with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dissolve">
                                      <p:cBhvr>
                                        <p:cTn id="13" dur="500"/>
                                        <p:tgtEl>
                                          <p:spTgt spid="225"/>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252"/>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53"/>
                                        </p:tgtEl>
                                        <p:attrNameLst>
                                          <p:attrName>style.visibility</p:attrName>
                                        </p:attrNameLst>
                                      </p:cBhvr>
                                      <p:to>
                                        <p:strVal val="visible"/>
                                      </p:to>
                                    </p:set>
                                  </p:childTnLst>
                                </p:cTn>
                              </p:par>
                            </p:childTnLst>
                          </p:cTn>
                        </p:par>
                        <p:par>
                          <p:cTn id="19" fill="hold">
                            <p:stCondLst>
                              <p:cond delay="1000"/>
                            </p:stCondLst>
                            <p:childTnLst>
                              <p:par>
                                <p:cTn id="20" presetID="9" presetClass="exit" presetSubtype="0" fill="hold" grpId="1" nodeType="afterEffect">
                                  <p:stCondLst>
                                    <p:cond delay="0"/>
                                  </p:stCondLst>
                                  <p:childTnLst>
                                    <p:animEffect transition="out" filter="dissolve">
                                      <p:cBhvr>
                                        <p:cTn id="21" dur="500"/>
                                        <p:tgtEl>
                                          <p:spTgt spid="215"/>
                                        </p:tgtEl>
                                      </p:cBhvr>
                                    </p:animEffect>
                                    <p:set>
                                      <p:cBhvr>
                                        <p:cTn id="22" dur="1" fill="hold">
                                          <p:stCondLst>
                                            <p:cond delay="499"/>
                                          </p:stCondLst>
                                        </p:cTn>
                                        <p:tgtEl>
                                          <p:spTgt spid="215"/>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217"/>
                                        </p:tgtEl>
                                      </p:cBhvr>
                                    </p:animEffect>
                                    <p:set>
                                      <p:cBhvr>
                                        <p:cTn id="25" dur="1" fill="hold">
                                          <p:stCondLst>
                                            <p:cond delay="499"/>
                                          </p:stCondLst>
                                        </p:cTn>
                                        <p:tgtEl>
                                          <p:spTgt spid="2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animBg="1"/>
      <p:bldP spid="215" grpId="1" animBg="1"/>
      <p:bldP spid="252" grpId="0"/>
      <p:bldP spid="2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371588" y="231782"/>
            <a:ext cx="9293629" cy="670967"/>
          </a:xfrm>
        </p:spPr>
        <p:txBody>
          <a:bodyPr>
            <a:normAutofit fontScale="90000"/>
          </a:bodyPr>
          <a:lstStyle/>
          <a:p>
            <a:r>
              <a:rPr lang="en-US" b="0" kern="0" dirty="0">
                <a:latin typeface="Avenir Book" panose="020B0503020203020204" pitchFamily="34" charset="-78"/>
                <a:ea typeface="ＭＳ Ｐゴシック" charset="0"/>
                <a:cs typeface="Avenir Book" panose="020B0503020203020204" pitchFamily="34" charset="-78"/>
              </a:rPr>
              <a:t>Routing to </a:t>
            </a:r>
            <a:r>
              <a:rPr lang="en-US" b="0" kern="0" dirty="0" smtClean="0">
                <a:latin typeface="Avenir Book" panose="020B0503020203020204" pitchFamily="34" charset="-78"/>
                <a:ea typeface="ＭＳ Ｐゴシック" charset="0"/>
                <a:cs typeface="Avenir Book" panose="020B0503020203020204" pitchFamily="34" charset="-78"/>
              </a:rPr>
              <a:t>Another </a:t>
            </a:r>
            <a:r>
              <a:rPr lang="en-US" kern="0" dirty="0" smtClean="0">
                <a:latin typeface="Avenir Book" panose="020B0503020203020204" pitchFamily="34" charset="-78"/>
                <a:ea typeface="ＭＳ Ｐゴシック" charset="0"/>
                <a:cs typeface="Avenir Book" panose="020B0503020203020204" pitchFamily="34" charset="-78"/>
              </a:rPr>
              <a:t>S</a:t>
            </a:r>
            <a:r>
              <a:rPr lang="en-US" b="0" kern="0" dirty="0" smtClean="0">
                <a:latin typeface="Avenir Book" panose="020B0503020203020204" pitchFamily="34" charset="-78"/>
                <a:ea typeface="ＭＳ Ｐゴシック" charset="0"/>
                <a:cs typeface="Avenir Book" panose="020B0503020203020204" pitchFamily="34" charset="-78"/>
              </a:rPr>
              <a:t>ubnet</a:t>
            </a:r>
            <a:endParaRPr lang="en-US" sz="3300" dirty="0">
              <a:latin typeface="Avenir Book" panose="020B0503020203020204" pitchFamily="34" charset="-78"/>
              <a:cs typeface="Avenir Book" panose="020B0503020203020204" pitchFamily="34" charset="-78"/>
            </a:endParaRPr>
          </a:p>
        </p:txBody>
      </p:sp>
      <p:cxnSp>
        <p:nvCxnSpPr>
          <p:cNvPr id="11" name="Straight Connector 10">
            <a:extLst>
              <a:ext uri="{FF2B5EF4-FFF2-40B4-BE49-F238E27FC236}">
                <a16:creationId xmlns:a16="http://schemas.microsoft.com/office/drawing/2014/main" id="{0CFFE62D-54D4-2E4A-9F56-42AF465143DE}"/>
              </a:ext>
            </a:extLst>
          </p:cNvPr>
          <p:cNvCxnSpPr/>
          <p:nvPr/>
        </p:nvCxnSpPr>
        <p:spPr>
          <a:xfrm>
            <a:off x="4695994" y="4243485"/>
            <a:ext cx="242514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 Box 4">
            <a:extLst>
              <a:ext uri="{FF2B5EF4-FFF2-40B4-BE49-F238E27FC236}">
                <a16:creationId xmlns:a16="http://schemas.microsoft.com/office/drawing/2014/main" id="{2D2C1B49-6D05-3245-A14C-49597506C649}"/>
              </a:ext>
            </a:extLst>
          </p:cNvPr>
          <p:cNvSpPr txBox="1">
            <a:spLocks noChangeArrowheads="1"/>
          </p:cNvSpPr>
          <p:nvPr/>
        </p:nvSpPr>
        <p:spPr bwMode="auto">
          <a:xfrm>
            <a:off x="5598126" y="3693106"/>
            <a:ext cx="344966" cy="41549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Bef>
                <a:spcPct val="50000"/>
              </a:spcBef>
              <a:defRPr/>
            </a:pPr>
            <a:r>
              <a:rPr lang="en-US" sz="2100" dirty="0">
                <a:solidFill>
                  <a:srgbClr val="0000A8"/>
                </a:solidFill>
                <a:latin typeface="Avenir Book" panose="020B0503020203020204" pitchFamily="34" charset="-78"/>
                <a:cs typeface="Avenir Book" panose="020B0503020203020204" pitchFamily="34" charset="-78"/>
              </a:rPr>
              <a:t>R</a:t>
            </a:r>
            <a:endParaRPr lang="en-US" sz="1500" dirty="0">
              <a:solidFill>
                <a:srgbClr val="0000A8"/>
              </a:solidFill>
              <a:latin typeface="Avenir Book" panose="020B0503020203020204" pitchFamily="34" charset="-78"/>
              <a:cs typeface="Avenir Book" panose="020B0503020203020204" pitchFamily="34" charset="-78"/>
            </a:endParaRPr>
          </a:p>
        </p:txBody>
      </p:sp>
      <p:sp>
        <p:nvSpPr>
          <p:cNvPr id="92" name="Text Box 21">
            <a:extLst>
              <a:ext uri="{FF2B5EF4-FFF2-40B4-BE49-F238E27FC236}">
                <a16:creationId xmlns:a16="http://schemas.microsoft.com/office/drawing/2014/main" id="{8E9F58B9-C012-7C42-9622-7098AAF9C744}"/>
              </a:ext>
            </a:extLst>
          </p:cNvPr>
          <p:cNvSpPr txBox="1">
            <a:spLocks noChangeArrowheads="1"/>
          </p:cNvSpPr>
          <p:nvPr/>
        </p:nvSpPr>
        <p:spPr bwMode="auto">
          <a:xfrm>
            <a:off x="5331426" y="4550148"/>
            <a:ext cx="1383712"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1A-23-F9-CD-06-9B</a:t>
            </a:r>
          </a:p>
        </p:txBody>
      </p:sp>
      <p:sp>
        <p:nvSpPr>
          <p:cNvPr id="93" name="Text Box 22">
            <a:extLst>
              <a:ext uri="{FF2B5EF4-FFF2-40B4-BE49-F238E27FC236}">
                <a16:creationId xmlns:a16="http://schemas.microsoft.com/office/drawing/2014/main" id="{D3BC78DD-68E2-3F42-A025-894036CA69F8}"/>
              </a:ext>
            </a:extLst>
          </p:cNvPr>
          <p:cNvSpPr txBox="1">
            <a:spLocks noChangeArrowheads="1"/>
          </p:cNvSpPr>
          <p:nvPr/>
        </p:nvSpPr>
        <p:spPr bwMode="auto">
          <a:xfrm>
            <a:off x="5442155" y="4420370"/>
            <a:ext cx="1199367"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222.222.222.220</a:t>
            </a:r>
          </a:p>
        </p:txBody>
      </p:sp>
      <p:grpSp>
        <p:nvGrpSpPr>
          <p:cNvPr id="94" name="Group 23">
            <a:extLst>
              <a:ext uri="{FF2B5EF4-FFF2-40B4-BE49-F238E27FC236}">
                <a16:creationId xmlns:a16="http://schemas.microsoft.com/office/drawing/2014/main" id="{026701D5-9E9E-EF42-B7AA-972F210D71D9}"/>
              </a:ext>
            </a:extLst>
          </p:cNvPr>
          <p:cNvGrpSpPr>
            <a:grpSpLocks/>
          </p:cNvGrpSpPr>
          <p:nvPr/>
        </p:nvGrpSpPr>
        <p:grpSpPr bwMode="auto">
          <a:xfrm>
            <a:off x="4469886" y="4758825"/>
            <a:ext cx="1356121" cy="384573"/>
            <a:chOff x="1934" y="2405"/>
            <a:chExt cx="1139" cy="323"/>
          </a:xfrm>
        </p:grpSpPr>
        <p:sp>
          <p:nvSpPr>
            <p:cNvPr id="146" name="Text Box 24">
              <a:extLst>
                <a:ext uri="{FF2B5EF4-FFF2-40B4-BE49-F238E27FC236}">
                  <a16:creationId xmlns:a16="http://schemas.microsoft.com/office/drawing/2014/main" id="{D19F6EF2-3DED-734B-B3EA-8B5850BFD7DC}"/>
                </a:ext>
              </a:extLst>
            </p:cNvPr>
            <p:cNvSpPr txBox="1">
              <a:spLocks noChangeArrowheads="1"/>
            </p:cNvSpPr>
            <p:nvPr/>
          </p:nvSpPr>
          <p:spPr bwMode="auto">
            <a:xfrm>
              <a:off x="1934" y="2405"/>
              <a:ext cx="1007"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111.111.111.110</a:t>
              </a:r>
            </a:p>
          </p:txBody>
        </p:sp>
        <p:sp>
          <p:nvSpPr>
            <p:cNvPr id="147" name="Text Box 25">
              <a:extLst>
                <a:ext uri="{FF2B5EF4-FFF2-40B4-BE49-F238E27FC236}">
                  <a16:creationId xmlns:a16="http://schemas.microsoft.com/office/drawing/2014/main" id="{E60F6762-DC3F-2E40-B567-43C8BBD1B182}"/>
                </a:ext>
              </a:extLst>
            </p:cNvPr>
            <p:cNvSpPr txBox="1">
              <a:spLocks noChangeArrowheads="1"/>
            </p:cNvSpPr>
            <p:nvPr/>
          </p:nvSpPr>
          <p:spPr bwMode="auto">
            <a:xfrm>
              <a:off x="1938" y="2515"/>
              <a:ext cx="1135"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E6-E9-00-17-BB-4B</a:t>
              </a:r>
            </a:p>
          </p:txBody>
        </p:sp>
      </p:grpSp>
      <p:sp>
        <p:nvSpPr>
          <p:cNvPr id="99" name="Text Box 26">
            <a:extLst>
              <a:ext uri="{FF2B5EF4-FFF2-40B4-BE49-F238E27FC236}">
                <a16:creationId xmlns:a16="http://schemas.microsoft.com/office/drawing/2014/main" id="{EB7AD1CB-7395-4048-94BA-078B6760194C}"/>
              </a:ext>
            </a:extLst>
          </p:cNvPr>
          <p:cNvSpPr txBox="1">
            <a:spLocks noChangeArrowheads="1"/>
          </p:cNvSpPr>
          <p:nvPr/>
        </p:nvSpPr>
        <p:spPr bwMode="auto">
          <a:xfrm>
            <a:off x="2963254" y="4868965"/>
            <a:ext cx="1455848"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CC-49-DE-D0-AB-7D</a:t>
            </a:r>
          </a:p>
        </p:txBody>
      </p:sp>
      <p:sp>
        <p:nvSpPr>
          <p:cNvPr id="100" name="Text Box 27">
            <a:extLst>
              <a:ext uri="{FF2B5EF4-FFF2-40B4-BE49-F238E27FC236}">
                <a16:creationId xmlns:a16="http://schemas.microsoft.com/office/drawing/2014/main" id="{883C22D8-5EE5-FD4B-A6BF-961F094C9520}"/>
              </a:ext>
            </a:extLst>
          </p:cNvPr>
          <p:cNvSpPr txBox="1">
            <a:spLocks noChangeArrowheads="1"/>
          </p:cNvSpPr>
          <p:nvPr/>
        </p:nvSpPr>
        <p:spPr bwMode="auto">
          <a:xfrm>
            <a:off x="3113274" y="4727280"/>
            <a:ext cx="1199367"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111.111.111.112</a:t>
            </a:r>
          </a:p>
        </p:txBody>
      </p:sp>
      <p:sp>
        <p:nvSpPr>
          <p:cNvPr id="101" name="Text Box 30">
            <a:extLst>
              <a:ext uri="{FF2B5EF4-FFF2-40B4-BE49-F238E27FC236}">
                <a16:creationId xmlns:a16="http://schemas.microsoft.com/office/drawing/2014/main" id="{F0A4A6D6-07D6-9540-9E22-87082344B6CE}"/>
              </a:ext>
            </a:extLst>
          </p:cNvPr>
          <p:cNvSpPr txBox="1">
            <a:spLocks noChangeArrowheads="1"/>
          </p:cNvSpPr>
          <p:nvPr/>
        </p:nvSpPr>
        <p:spPr bwMode="auto">
          <a:xfrm>
            <a:off x="2901797" y="3993272"/>
            <a:ext cx="1199367"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111.111.111.111</a:t>
            </a:r>
          </a:p>
        </p:txBody>
      </p:sp>
      <p:sp>
        <p:nvSpPr>
          <p:cNvPr id="102" name="Text Box 33">
            <a:extLst>
              <a:ext uri="{FF2B5EF4-FFF2-40B4-BE49-F238E27FC236}">
                <a16:creationId xmlns:a16="http://schemas.microsoft.com/office/drawing/2014/main" id="{98DB423A-5D18-F545-A673-502329AD2A00}"/>
              </a:ext>
            </a:extLst>
          </p:cNvPr>
          <p:cNvSpPr txBox="1">
            <a:spLocks noChangeArrowheads="1"/>
          </p:cNvSpPr>
          <p:nvPr/>
        </p:nvSpPr>
        <p:spPr bwMode="auto">
          <a:xfrm>
            <a:off x="2825368" y="4135222"/>
            <a:ext cx="1337226"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74-29-9C-E8-FF-55</a:t>
            </a:r>
          </a:p>
        </p:txBody>
      </p:sp>
      <p:sp>
        <p:nvSpPr>
          <p:cNvPr id="103" name="Freeform 39">
            <a:extLst>
              <a:ext uri="{FF2B5EF4-FFF2-40B4-BE49-F238E27FC236}">
                <a16:creationId xmlns:a16="http://schemas.microsoft.com/office/drawing/2014/main" id="{B2706607-111C-5245-B2CF-A17D7724FFA8}"/>
              </a:ext>
            </a:extLst>
          </p:cNvPr>
          <p:cNvSpPr>
            <a:spLocks/>
          </p:cNvSpPr>
          <p:nvPr/>
        </p:nvSpPr>
        <p:spPr bwMode="auto">
          <a:xfrm>
            <a:off x="4203905" y="3844109"/>
            <a:ext cx="629841" cy="802481"/>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104" name="Line 40">
            <a:extLst>
              <a:ext uri="{FF2B5EF4-FFF2-40B4-BE49-F238E27FC236}">
                <a16:creationId xmlns:a16="http://schemas.microsoft.com/office/drawing/2014/main" id="{28F869C4-D67B-E043-97EC-60E9EE422E8C}"/>
              </a:ext>
            </a:extLst>
          </p:cNvPr>
          <p:cNvSpPr>
            <a:spLocks noChangeShapeType="1"/>
          </p:cNvSpPr>
          <p:nvPr/>
        </p:nvSpPr>
        <p:spPr bwMode="auto">
          <a:xfrm>
            <a:off x="3976495" y="3828630"/>
            <a:ext cx="328613" cy="1726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350" dirty="0">
              <a:latin typeface="Avenir Book" panose="020B0503020203020204" pitchFamily="34" charset="-78"/>
              <a:cs typeface="Avenir Book" panose="020B0503020203020204" pitchFamily="34" charset="-78"/>
            </a:endParaRPr>
          </a:p>
        </p:txBody>
      </p:sp>
      <p:sp>
        <p:nvSpPr>
          <p:cNvPr id="105" name="Line 41">
            <a:extLst>
              <a:ext uri="{FF2B5EF4-FFF2-40B4-BE49-F238E27FC236}">
                <a16:creationId xmlns:a16="http://schemas.microsoft.com/office/drawing/2014/main" id="{F58EADC2-5F53-3341-BAA6-DBF970DD75E5}"/>
              </a:ext>
            </a:extLst>
          </p:cNvPr>
          <p:cNvSpPr>
            <a:spLocks noChangeShapeType="1"/>
          </p:cNvSpPr>
          <p:nvPr/>
        </p:nvSpPr>
        <p:spPr bwMode="auto">
          <a:xfrm flipV="1">
            <a:off x="4030919" y="4537052"/>
            <a:ext cx="212277" cy="4083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07" name="Line 44">
            <a:extLst>
              <a:ext uri="{FF2B5EF4-FFF2-40B4-BE49-F238E27FC236}">
                <a16:creationId xmlns:a16="http://schemas.microsoft.com/office/drawing/2014/main" id="{9DEB43AB-0452-E74B-A267-354DF376C2C7}"/>
              </a:ext>
            </a:extLst>
          </p:cNvPr>
          <p:cNvSpPr>
            <a:spLocks noChangeShapeType="1"/>
          </p:cNvSpPr>
          <p:nvPr/>
        </p:nvSpPr>
        <p:spPr bwMode="auto">
          <a:xfrm flipV="1">
            <a:off x="3982429" y="4620125"/>
            <a:ext cx="0" cy="1226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08" name="Line 45">
            <a:extLst>
              <a:ext uri="{FF2B5EF4-FFF2-40B4-BE49-F238E27FC236}">
                <a16:creationId xmlns:a16="http://schemas.microsoft.com/office/drawing/2014/main" id="{FCE2A6D7-36B2-D94C-B589-354F8509B97B}"/>
              </a:ext>
            </a:extLst>
          </p:cNvPr>
          <p:cNvSpPr>
            <a:spLocks noChangeShapeType="1"/>
          </p:cNvSpPr>
          <p:nvPr/>
        </p:nvSpPr>
        <p:spPr bwMode="auto">
          <a:xfrm flipH="1" flipV="1">
            <a:off x="3912201" y="3883398"/>
            <a:ext cx="0" cy="1860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350" dirty="0">
              <a:latin typeface="Avenir Book" panose="020B0503020203020204" pitchFamily="34" charset="-78"/>
              <a:cs typeface="Avenir Book" panose="020B0503020203020204" pitchFamily="34" charset="-78"/>
            </a:endParaRPr>
          </a:p>
        </p:txBody>
      </p:sp>
      <p:sp>
        <p:nvSpPr>
          <p:cNvPr id="109" name="Line 46">
            <a:extLst>
              <a:ext uri="{FF2B5EF4-FFF2-40B4-BE49-F238E27FC236}">
                <a16:creationId xmlns:a16="http://schemas.microsoft.com/office/drawing/2014/main" id="{34C788DF-A7C4-7C49-A6BA-645F989435A2}"/>
              </a:ext>
            </a:extLst>
          </p:cNvPr>
          <p:cNvSpPr>
            <a:spLocks noChangeShapeType="1"/>
          </p:cNvSpPr>
          <p:nvPr/>
        </p:nvSpPr>
        <p:spPr bwMode="auto">
          <a:xfrm>
            <a:off x="5239747" y="4308452"/>
            <a:ext cx="0" cy="46537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10" name="Line 47">
            <a:extLst>
              <a:ext uri="{FF2B5EF4-FFF2-40B4-BE49-F238E27FC236}">
                <a16:creationId xmlns:a16="http://schemas.microsoft.com/office/drawing/2014/main" id="{74475E6E-D489-9D41-83DE-586A84785D27}"/>
              </a:ext>
            </a:extLst>
          </p:cNvPr>
          <p:cNvSpPr>
            <a:spLocks noChangeShapeType="1"/>
          </p:cNvSpPr>
          <p:nvPr/>
        </p:nvSpPr>
        <p:spPr bwMode="auto">
          <a:xfrm flipH="1" flipV="1">
            <a:off x="6131526" y="4301309"/>
            <a:ext cx="3572" cy="16549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11" name="Text Box 58">
            <a:extLst>
              <a:ext uri="{FF2B5EF4-FFF2-40B4-BE49-F238E27FC236}">
                <a16:creationId xmlns:a16="http://schemas.microsoft.com/office/drawing/2014/main" id="{9ED91BB2-5CD2-AF4D-990D-A02134AFDF18}"/>
              </a:ext>
            </a:extLst>
          </p:cNvPr>
          <p:cNvSpPr txBox="1">
            <a:spLocks noChangeArrowheads="1"/>
          </p:cNvSpPr>
          <p:nvPr/>
        </p:nvSpPr>
        <p:spPr bwMode="auto">
          <a:xfrm>
            <a:off x="3158069" y="3474341"/>
            <a:ext cx="369012"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100" dirty="0">
                <a:solidFill>
                  <a:srgbClr val="0000A8"/>
                </a:solidFill>
                <a:latin typeface="Avenir Book" panose="020B0503020203020204" pitchFamily="34" charset="-78"/>
                <a:cs typeface="Avenir Book" panose="020B0503020203020204" pitchFamily="34" charset="-78"/>
              </a:rPr>
              <a:t>A</a:t>
            </a:r>
          </a:p>
        </p:txBody>
      </p:sp>
      <p:grpSp>
        <p:nvGrpSpPr>
          <p:cNvPr id="113" name="Group 63">
            <a:extLst>
              <a:ext uri="{FF2B5EF4-FFF2-40B4-BE49-F238E27FC236}">
                <a16:creationId xmlns:a16="http://schemas.microsoft.com/office/drawing/2014/main" id="{28E44824-539C-9E48-97D4-38EC5EF1A87D}"/>
              </a:ext>
            </a:extLst>
          </p:cNvPr>
          <p:cNvGrpSpPr>
            <a:grpSpLocks/>
          </p:cNvGrpSpPr>
          <p:nvPr/>
        </p:nvGrpSpPr>
        <p:grpSpPr bwMode="auto">
          <a:xfrm>
            <a:off x="7937479" y="4099566"/>
            <a:ext cx="1407320" cy="394097"/>
            <a:chOff x="4351" y="2786"/>
            <a:chExt cx="1182" cy="331"/>
          </a:xfrm>
        </p:grpSpPr>
        <p:sp>
          <p:nvSpPr>
            <p:cNvPr id="144" name="Text Box 64">
              <a:extLst>
                <a:ext uri="{FF2B5EF4-FFF2-40B4-BE49-F238E27FC236}">
                  <a16:creationId xmlns:a16="http://schemas.microsoft.com/office/drawing/2014/main" id="{6F4DD6C5-5CCC-9A43-8DEF-22B166CC124F}"/>
                </a:ext>
              </a:extLst>
            </p:cNvPr>
            <p:cNvSpPr txBox="1">
              <a:spLocks noChangeArrowheads="1"/>
            </p:cNvSpPr>
            <p:nvPr/>
          </p:nvSpPr>
          <p:spPr bwMode="auto">
            <a:xfrm>
              <a:off x="4352" y="2786"/>
              <a:ext cx="1007"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222.222.222.222</a:t>
              </a:r>
            </a:p>
          </p:txBody>
        </p:sp>
        <p:sp>
          <p:nvSpPr>
            <p:cNvPr id="145" name="Text Box 65">
              <a:extLst>
                <a:ext uri="{FF2B5EF4-FFF2-40B4-BE49-F238E27FC236}">
                  <a16:creationId xmlns:a16="http://schemas.microsoft.com/office/drawing/2014/main" id="{6E33AF33-87FC-744F-A61A-A574F7048B06}"/>
                </a:ext>
              </a:extLst>
            </p:cNvPr>
            <p:cNvSpPr txBox="1">
              <a:spLocks noChangeArrowheads="1"/>
            </p:cNvSpPr>
            <p:nvPr/>
          </p:nvSpPr>
          <p:spPr bwMode="auto">
            <a:xfrm>
              <a:off x="4351" y="2904"/>
              <a:ext cx="1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49-BD-D2-C7-56-2A</a:t>
              </a:r>
            </a:p>
          </p:txBody>
        </p:sp>
      </p:grpSp>
      <p:sp>
        <p:nvSpPr>
          <p:cNvPr id="114" name="Line 67">
            <a:extLst>
              <a:ext uri="{FF2B5EF4-FFF2-40B4-BE49-F238E27FC236}">
                <a16:creationId xmlns:a16="http://schemas.microsoft.com/office/drawing/2014/main" id="{351E9598-D6EF-0941-9E90-3FFDA09398B1}"/>
              </a:ext>
            </a:extLst>
          </p:cNvPr>
          <p:cNvSpPr>
            <a:spLocks noChangeShapeType="1"/>
          </p:cNvSpPr>
          <p:nvPr/>
        </p:nvSpPr>
        <p:spPr bwMode="auto">
          <a:xfrm flipV="1">
            <a:off x="7637666" y="3828630"/>
            <a:ext cx="338138" cy="2381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350" dirty="0">
              <a:latin typeface="Avenir Book" panose="020B0503020203020204" pitchFamily="34" charset="-78"/>
              <a:cs typeface="Avenir Book" panose="020B0503020203020204" pitchFamily="34" charset="-78"/>
            </a:endParaRPr>
          </a:p>
        </p:txBody>
      </p:sp>
      <p:sp>
        <p:nvSpPr>
          <p:cNvPr id="116" name="Text Box 71">
            <a:extLst>
              <a:ext uri="{FF2B5EF4-FFF2-40B4-BE49-F238E27FC236}">
                <a16:creationId xmlns:a16="http://schemas.microsoft.com/office/drawing/2014/main" id="{A2452177-E551-CB48-A13E-9F30A8D87705}"/>
              </a:ext>
            </a:extLst>
          </p:cNvPr>
          <p:cNvSpPr txBox="1">
            <a:spLocks noChangeArrowheads="1"/>
          </p:cNvSpPr>
          <p:nvPr/>
        </p:nvSpPr>
        <p:spPr bwMode="auto">
          <a:xfrm>
            <a:off x="7706172" y="4840766"/>
            <a:ext cx="1199367"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222.222.222.221</a:t>
            </a:r>
          </a:p>
        </p:txBody>
      </p:sp>
      <p:sp>
        <p:nvSpPr>
          <p:cNvPr id="117" name="Text Box 72">
            <a:extLst>
              <a:ext uri="{FF2B5EF4-FFF2-40B4-BE49-F238E27FC236}">
                <a16:creationId xmlns:a16="http://schemas.microsoft.com/office/drawing/2014/main" id="{70A29F2B-254D-C242-BED3-63C6A20006BF}"/>
              </a:ext>
            </a:extLst>
          </p:cNvPr>
          <p:cNvSpPr txBox="1">
            <a:spLocks noChangeArrowheads="1"/>
          </p:cNvSpPr>
          <p:nvPr/>
        </p:nvSpPr>
        <p:spPr bwMode="auto">
          <a:xfrm>
            <a:off x="7698762" y="4974917"/>
            <a:ext cx="1340432"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88-B2-2F-54-1A-0F</a:t>
            </a:r>
          </a:p>
        </p:txBody>
      </p:sp>
      <p:sp>
        <p:nvSpPr>
          <p:cNvPr id="118" name="Line 73">
            <a:extLst>
              <a:ext uri="{FF2B5EF4-FFF2-40B4-BE49-F238E27FC236}">
                <a16:creationId xmlns:a16="http://schemas.microsoft.com/office/drawing/2014/main" id="{EA6BFE92-6101-754D-A5A8-900E35C4E79C}"/>
              </a:ext>
            </a:extLst>
          </p:cNvPr>
          <p:cNvSpPr>
            <a:spLocks noChangeShapeType="1"/>
          </p:cNvSpPr>
          <p:nvPr/>
        </p:nvSpPr>
        <p:spPr bwMode="auto">
          <a:xfrm flipH="1" flipV="1">
            <a:off x="7593222" y="4501334"/>
            <a:ext cx="200329" cy="15069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20" name="Freeform 75">
            <a:extLst>
              <a:ext uri="{FF2B5EF4-FFF2-40B4-BE49-F238E27FC236}">
                <a16:creationId xmlns:a16="http://schemas.microsoft.com/office/drawing/2014/main" id="{68E66362-A921-0844-BAA8-FB5279AD1D5D}"/>
              </a:ext>
            </a:extLst>
          </p:cNvPr>
          <p:cNvSpPr>
            <a:spLocks/>
          </p:cNvSpPr>
          <p:nvPr/>
        </p:nvSpPr>
        <p:spPr bwMode="auto">
          <a:xfrm>
            <a:off x="7082836" y="3846489"/>
            <a:ext cx="573881" cy="810816"/>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121" name="Text Box 76">
            <a:extLst>
              <a:ext uri="{FF2B5EF4-FFF2-40B4-BE49-F238E27FC236}">
                <a16:creationId xmlns:a16="http://schemas.microsoft.com/office/drawing/2014/main" id="{DA57B50B-B7E5-2942-B45A-3152B6985451}"/>
              </a:ext>
            </a:extLst>
          </p:cNvPr>
          <p:cNvSpPr txBox="1">
            <a:spLocks noChangeArrowheads="1"/>
          </p:cNvSpPr>
          <p:nvPr/>
        </p:nvSpPr>
        <p:spPr bwMode="auto">
          <a:xfrm>
            <a:off x="8531204" y="3601273"/>
            <a:ext cx="354584"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100" dirty="0">
                <a:solidFill>
                  <a:srgbClr val="0000A8"/>
                </a:solidFill>
                <a:latin typeface="Avenir Book" panose="020B0503020203020204" pitchFamily="34" charset="-78"/>
                <a:cs typeface="Avenir Book" panose="020B0503020203020204" pitchFamily="34" charset="-78"/>
              </a:rPr>
              <a:t>B</a:t>
            </a:r>
          </a:p>
        </p:txBody>
      </p:sp>
      <p:grpSp>
        <p:nvGrpSpPr>
          <p:cNvPr id="9" name="Group 8">
            <a:extLst>
              <a:ext uri="{FF2B5EF4-FFF2-40B4-BE49-F238E27FC236}">
                <a16:creationId xmlns:a16="http://schemas.microsoft.com/office/drawing/2014/main" id="{CC76A447-7E01-C147-9C89-C1C4C935DA7A}"/>
              </a:ext>
            </a:extLst>
          </p:cNvPr>
          <p:cNvGrpSpPr/>
          <p:nvPr/>
        </p:nvGrpSpPr>
        <p:grpSpPr>
          <a:xfrm>
            <a:off x="5227120" y="4016709"/>
            <a:ext cx="982973" cy="375863"/>
            <a:chOff x="4909105" y="5767126"/>
            <a:chExt cx="1310631" cy="501151"/>
          </a:xfrm>
        </p:grpSpPr>
        <p:sp>
          <p:nvSpPr>
            <p:cNvPr id="167" name="Rectangle 37">
              <a:extLst>
                <a:ext uri="{FF2B5EF4-FFF2-40B4-BE49-F238E27FC236}">
                  <a16:creationId xmlns:a16="http://schemas.microsoft.com/office/drawing/2014/main" id="{89D0886F-F835-2044-AB8F-F49ACC0B58EB}"/>
                </a:ext>
              </a:extLst>
            </p:cNvPr>
            <p:cNvSpPr>
              <a:spLocks noChangeArrowheads="1"/>
            </p:cNvSpPr>
            <p:nvPr/>
          </p:nvSpPr>
          <p:spPr bwMode="auto">
            <a:xfrm rot="5400000">
              <a:off x="6024859" y="5937451"/>
              <a:ext cx="13416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8" name="Rectangle 37">
              <a:extLst>
                <a:ext uri="{FF2B5EF4-FFF2-40B4-BE49-F238E27FC236}">
                  <a16:creationId xmlns:a16="http://schemas.microsoft.com/office/drawing/2014/main" id="{C75323AD-DC39-4543-A0CC-4375A7BCF3F2}"/>
                </a:ext>
              </a:extLst>
            </p:cNvPr>
            <p:cNvSpPr>
              <a:spLocks noChangeArrowheads="1"/>
            </p:cNvSpPr>
            <p:nvPr/>
          </p:nvSpPr>
          <p:spPr bwMode="auto">
            <a:xfrm rot="5400000">
              <a:off x="4966501" y="5940764"/>
              <a:ext cx="140795"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56" name="Group 155">
              <a:extLst>
                <a:ext uri="{FF2B5EF4-FFF2-40B4-BE49-F238E27FC236}">
                  <a16:creationId xmlns:a16="http://schemas.microsoft.com/office/drawing/2014/main" id="{EDD0BCD9-05EB-F249-AEA1-A9CCFBC80BB8}"/>
                </a:ext>
              </a:extLst>
            </p:cNvPr>
            <p:cNvGrpSpPr/>
            <p:nvPr/>
          </p:nvGrpSpPr>
          <p:grpSpPr>
            <a:xfrm>
              <a:off x="5115340" y="5767126"/>
              <a:ext cx="901147" cy="501151"/>
              <a:chOff x="7493876" y="2774731"/>
              <a:chExt cx="1481958" cy="894622"/>
            </a:xfrm>
          </p:grpSpPr>
          <p:sp>
            <p:nvSpPr>
              <p:cNvPr id="157" name="Freeform 156">
                <a:extLst>
                  <a:ext uri="{FF2B5EF4-FFF2-40B4-BE49-F238E27FC236}">
                    <a16:creationId xmlns:a16="http://schemas.microsoft.com/office/drawing/2014/main" id="{F5326B06-29FF-A544-BF80-2A062222958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58" name="Oval 157">
                <a:extLst>
                  <a:ext uri="{FF2B5EF4-FFF2-40B4-BE49-F238E27FC236}">
                    <a16:creationId xmlns:a16="http://schemas.microsoft.com/office/drawing/2014/main" id="{8065A2A5-902C-A940-821B-CBFC0122AC2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59" name="Group 158">
                <a:extLst>
                  <a:ext uri="{FF2B5EF4-FFF2-40B4-BE49-F238E27FC236}">
                    <a16:creationId xmlns:a16="http://schemas.microsoft.com/office/drawing/2014/main" id="{14C076B7-5A71-8644-9F5C-08E13F943BD5}"/>
                  </a:ext>
                </a:extLst>
              </p:cNvPr>
              <p:cNvGrpSpPr/>
              <p:nvPr/>
            </p:nvGrpSpPr>
            <p:grpSpPr>
              <a:xfrm>
                <a:off x="7713663" y="2848339"/>
                <a:ext cx="1042107" cy="425543"/>
                <a:chOff x="7786941" y="2884917"/>
                <a:chExt cx="897649" cy="353919"/>
              </a:xfrm>
            </p:grpSpPr>
            <p:sp>
              <p:nvSpPr>
                <p:cNvPr id="160" name="Freeform 159">
                  <a:extLst>
                    <a:ext uri="{FF2B5EF4-FFF2-40B4-BE49-F238E27FC236}">
                      <a16:creationId xmlns:a16="http://schemas.microsoft.com/office/drawing/2014/main" id="{13D62837-C3EA-8B4B-B09D-FC71F9727C6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1" name="Freeform 160">
                  <a:extLst>
                    <a:ext uri="{FF2B5EF4-FFF2-40B4-BE49-F238E27FC236}">
                      <a16:creationId xmlns:a16="http://schemas.microsoft.com/office/drawing/2014/main" id="{147D5E46-2372-FA45-9685-A7CC6CA91F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2" name="Freeform 161">
                  <a:extLst>
                    <a:ext uri="{FF2B5EF4-FFF2-40B4-BE49-F238E27FC236}">
                      <a16:creationId xmlns:a16="http://schemas.microsoft.com/office/drawing/2014/main" id="{6B2D97C5-61CB-9441-993B-95CAA7169FC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3" name="Freeform 162">
                  <a:extLst>
                    <a:ext uri="{FF2B5EF4-FFF2-40B4-BE49-F238E27FC236}">
                      <a16:creationId xmlns:a16="http://schemas.microsoft.com/office/drawing/2014/main" id="{CD3C4F94-9D92-F048-A80A-0D709146CB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sp>
        <p:nvSpPr>
          <p:cNvPr id="171" name="Rectangle 37">
            <a:extLst>
              <a:ext uri="{FF2B5EF4-FFF2-40B4-BE49-F238E27FC236}">
                <a16:creationId xmlns:a16="http://schemas.microsoft.com/office/drawing/2014/main" id="{A9816EEA-38E6-AE46-970F-D20738D1CBC9}"/>
              </a:ext>
            </a:extLst>
          </p:cNvPr>
          <p:cNvSpPr>
            <a:spLocks noChangeArrowheads="1"/>
          </p:cNvSpPr>
          <p:nvPr/>
        </p:nvSpPr>
        <p:spPr bwMode="auto">
          <a:xfrm rot="5400000">
            <a:off x="3846485" y="3738129"/>
            <a:ext cx="89927"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49" name="Group 49">
            <a:extLst>
              <a:ext uri="{FF2B5EF4-FFF2-40B4-BE49-F238E27FC236}">
                <a16:creationId xmlns:a16="http://schemas.microsoft.com/office/drawing/2014/main" id="{AD680CEA-D168-C84F-AAE1-D128195A44E7}"/>
              </a:ext>
            </a:extLst>
          </p:cNvPr>
          <p:cNvGrpSpPr>
            <a:grpSpLocks/>
          </p:cNvGrpSpPr>
          <p:nvPr/>
        </p:nvGrpSpPr>
        <p:grpSpPr bwMode="auto">
          <a:xfrm>
            <a:off x="3214734" y="3488112"/>
            <a:ext cx="702053" cy="571071"/>
            <a:chOff x="-44" y="1473"/>
            <a:chExt cx="981" cy="1105"/>
          </a:xfrm>
        </p:grpSpPr>
        <p:pic>
          <p:nvPicPr>
            <p:cNvPr id="150" name="Picture 50" descr="desktop_computer_stylized_medium">
              <a:extLst>
                <a:ext uri="{FF2B5EF4-FFF2-40B4-BE49-F238E27FC236}">
                  <a16:creationId xmlns:a16="http://schemas.microsoft.com/office/drawing/2014/main" id="{DADE998E-D7B9-EC4F-9F94-E65CF536C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1" name="Freeform 51">
              <a:extLst>
                <a:ext uri="{FF2B5EF4-FFF2-40B4-BE49-F238E27FC236}">
                  <a16:creationId xmlns:a16="http://schemas.microsoft.com/office/drawing/2014/main" id="{BC38A1B0-555E-F049-93AC-48537726F7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grpSp>
      <p:sp>
        <p:nvSpPr>
          <p:cNvPr id="180" name="Rectangle 37">
            <a:extLst>
              <a:ext uri="{FF2B5EF4-FFF2-40B4-BE49-F238E27FC236}">
                <a16:creationId xmlns:a16="http://schemas.microsoft.com/office/drawing/2014/main" id="{51912ACC-FA1C-7E48-9062-DA96B6CD7C33}"/>
              </a:ext>
            </a:extLst>
          </p:cNvPr>
          <p:cNvSpPr>
            <a:spLocks noChangeArrowheads="1"/>
          </p:cNvSpPr>
          <p:nvPr/>
        </p:nvSpPr>
        <p:spPr bwMode="auto">
          <a:xfrm rot="5400000">
            <a:off x="3929592" y="4503910"/>
            <a:ext cx="63196" cy="146063"/>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26" name="Group 49">
            <a:extLst>
              <a:ext uri="{FF2B5EF4-FFF2-40B4-BE49-F238E27FC236}">
                <a16:creationId xmlns:a16="http://schemas.microsoft.com/office/drawing/2014/main" id="{164313DA-E436-B94D-946E-A9F9627207EA}"/>
              </a:ext>
            </a:extLst>
          </p:cNvPr>
          <p:cNvGrpSpPr>
            <a:grpSpLocks/>
          </p:cNvGrpSpPr>
          <p:nvPr/>
        </p:nvGrpSpPr>
        <p:grpSpPr bwMode="auto">
          <a:xfrm>
            <a:off x="3486788" y="4355939"/>
            <a:ext cx="479621" cy="388191"/>
            <a:chOff x="-44" y="1473"/>
            <a:chExt cx="981" cy="1105"/>
          </a:xfrm>
        </p:grpSpPr>
        <p:pic>
          <p:nvPicPr>
            <p:cNvPr id="127" name="Picture 50" descr="desktop_computer_stylized_medium">
              <a:extLst>
                <a:ext uri="{FF2B5EF4-FFF2-40B4-BE49-F238E27FC236}">
                  <a16:creationId xmlns:a16="http://schemas.microsoft.com/office/drawing/2014/main" id="{2DC8C6C4-5C23-0541-8061-C718A5B9D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8" name="Freeform 51">
              <a:extLst>
                <a:ext uri="{FF2B5EF4-FFF2-40B4-BE49-F238E27FC236}">
                  <a16:creationId xmlns:a16="http://schemas.microsoft.com/office/drawing/2014/main" id="{24E0555C-7855-E749-82E9-0F21AFA4C7C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500" dirty="0">
                <a:latin typeface="Avenir Book" panose="020B0503020203020204" pitchFamily="34" charset="-78"/>
                <a:cs typeface="Avenir Book" panose="020B0503020203020204" pitchFamily="34" charset="-78"/>
              </a:endParaRPr>
            </a:p>
          </p:txBody>
        </p:sp>
      </p:grpSp>
      <p:sp>
        <p:nvSpPr>
          <p:cNvPr id="181" name="Rectangle 37">
            <a:extLst>
              <a:ext uri="{FF2B5EF4-FFF2-40B4-BE49-F238E27FC236}">
                <a16:creationId xmlns:a16="http://schemas.microsoft.com/office/drawing/2014/main" id="{43F1B530-B1FE-5547-9108-2D9D5DEFE2F3}"/>
              </a:ext>
            </a:extLst>
          </p:cNvPr>
          <p:cNvSpPr>
            <a:spLocks noChangeArrowheads="1"/>
          </p:cNvSpPr>
          <p:nvPr/>
        </p:nvSpPr>
        <p:spPr bwMode="auto">
          <a:xfrm rot="5400000">
            <a:off x="8020650" y="3727813"/>
            <a:ext cx="89927"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2" name="Rectangle 37">
            <a:extLst>
              <a:ext uri="{FF2B5EF4-FFF2-40B4-BE49-F238E27FC236}">
                <a16:creationId xmlns:a16="http://schemas.microsoft.com/office/drawing/2014/main" id="{7CF48F98-D094-CD4E-BD60-0DA33EA42206}"/>
              </a:ext>
            </a:extLst>
          </p:cNvPr>
          <p:cNvSpPr>
            <a:spLocks noChangeArrowheads="1"/>
          </p:cNvSpPr>
          <p:nvPr/>
        </p:nvSpPr>
        <p:spPr bwMode="auto">
          <a:xfrm rot="5400000">
            <a:off x="7848329" y="4576621"/>
            <a:ext cx="63196" cy="146063"/>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52" name="Group 44">
            <a:extLst>
              <a:ext uri="{FF2B5EF4-FFF2-40B4-BE49-F238E27FC236}">
                <a16:creationId xmlns:a16="http://schemas.microsoft.com/office/drawing/2014/main" id="{083ACB0A-FBA9-0D43-9726-0A41424DD39D}"/>
              </a:ext>
            </a:extLst>
          </p:cNvPr>
          <p:cNvGrpSpPr>
            <a:grpSpLocks/>
          </p:cNvGrpSpPr>
          <p:nvPr/>
        </p:nvGrpSpPr>
        <p:grpSpPr bwMode="auto">
          <a:xfrm>
            <a:off x="7733428" y="4451946"/>
            <a:ext cx="533400" cy="450771"/>
            <a:chOff x="-44" y="1473"/>
            <a:chExt cx="981" cy="1105"/>
          </a:xfrm>
        </p:grpSpPr>
        <p:pic>
          <p:nvPicPr>
            <p:cNvPr id="154" name="Picture 45" descr="desktop_computer_stylized_medium">
              <a:extLst>
                <a:ext uri="{FF2B5EF4-FFF2-40B4-BE49-F238E27FC236}">
                  <a16:creationId xmlns:a16="http://schemas.microsoft.com/office/drawing/2014/main" id="{C369DB0B-1F34-3B46-A82A-78A90E656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5" name="Freeform 46">
              <a:extLst>
                <a:ext uri="{FF2B5EF4-FFF2-40B4-BE49-F238E27FC236}">
                  <a16:creationId xmlns:a16="http://schemas.microsoft.com/office/drawing/2014/main" id="{9C2398C0-FF47-894E-B5E8-11EB55029DC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500" dirty="0">
                <a:latin typeface="Avenir Book" panose="020B0503020203020204" pitchFamily="34" charset="-78"/>
                <a:cs typeface="Avenir Book" panose="020B0503020203020204" pitchFamily="34" charset="-78"/>
              </a:endParaRPr>
            </a:p>
          </p:txBody>
        </p:sp>
      </p:grpSp>
      <p:cxnSp>
        <p:nvCxnSpPr>
          <p:cNvPr id="14" name="Straight Arrow Connector 13">
            <a:extLst>
              <a:ext uri="{FF2B5EF4-FFF2-40B4-BE49-F238E27FC236}">
                <a16:creationId xmlns:a16="http://schemas.microsoft.com/office/drawing/2014/main" id="{0F604162-E90D-984F-847A-C102A2F79780}"/>
              </a:ext>
            </a:extLst>
          </p:cNvPr>
          <p:cNvCxnSpPr/>
          <p:nvPr/>
        </p:nvCxnSpPr>
        <p:spPr>
          <a:xfrm flipV="1">
            <a:off x="7977686" y="3894151"/>
            <a:ext cx="0" cy="3344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ED79A4A8-654F-5C41-9FB9-78AF30E0F351}"/>
              </a:ext>
            </a:extLst>
          </p:cNvPr>
          <p:cNvCxnSpPr>
            <a:cxnSpLocks/>
          </p:cNvCxnSpPr>
          <p:nvPr/>
        </p:nvCxnSpPr>
        <p:spPr>
          <a:xfrm flipV="1">
            <a:off x="7810984" y="4695872"/>
            <a:ext cx="0" cy="1812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4" name="Group 113">
            <a:extLst>
              <a:ext uri="{FF2B5EF4-FFF2-40B4-BE49-F238E27FC236}">
                <a16:creationId xmlns:a16="http://schemas.microsoft.com/office/drawing/2014/main" id="{4F40B619-9A70-2641-9962-A545BD190AEE}"/>
              </a:ext>
            </a:extLst>
          </p:cNvPr>
          <p:cNvGrpSpPr>
            <a:grpSpLocks/>
          </p:cNvGrpSpPr>
          <p:nvPr/>
        </p:nvGrpSpPr>
        <p:grpSpPr bwMode="auto">
          <a:xfrm>
            <a:off x="8495746" y="2275488"/>
            <a:ext cx="696516" cy="1465659"/>
            <a:chOff x="250" y="1380"/>
            <a:chExt cx="585" cy="1231"/>
          </a:xfrm>
        </p:grpSpPr>
        <p:sp>
          <p:nvSpPr>
            <p:cNvPr id="245" name="Freeform 106">
              <a:extLst>
                <a:ext uri="{FF2B5EF4-FFF2-40B4-BE49-F238E27FC236}">
                  <a16:creationId xmlns:a16="http://schemas.microsoft.com/office/drawing/2014/main" id="{970BC10B-039D-D849-BD17-870D52BCA8D3}"/>
                </a:ext>
              </a:extLst>
            </p:cNvPr>
            <p:cNvSpPr>
              <a:spLocks/>
            </p:cNvSpPr>
            <p:nvPr/>
          </p:nvSpPr>
          <p:spPr bwMode="auto">
            <a:xfrm>
              <a:off x="250" y="1414"/>
              <a:ext cx="582" cy="1197"/>
            </a:xfrm>
            <a:custGeom>
              <a:avLst/>
              <a:gdLst>
                <a:gd name="T0" fmla="*/ 582 w 582"/>
                <a:gd name="T1" fmla="*/ 781 h 1197"/>
                <a:gd name="T2" fmla="*/ 0 w 582"/>
                <a:gd name="T3" fmla="*/ 1197 h 1197"/>
                <a:gd name="T4" fmla="*/ 83 w 582"/>
                <a:gd name="T5" fmla="*/ 0 h 1197"/>
                <a:gd name="T6" fmla="*/ 582 w 582"/>
                <a:gd name="T7" fmla="*/ 781 h 11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1197">
                  <a:moveTo>
                    <a:pt x="582" y="781"/>
                  </a:moveTo>
                  <a:lnTo>
                    <a:pt x="0" y="1197"/>
                  </a:lnTo>
                  <a:lnTo>
                    <a:pt x="83" y="0"/>
                  </a:lnTo>
                  <a:lnTo>
                    <a:pt x="582" y="781"/>
                  </a:lnTo>
                  <a:close/>
                </a:path>
              </a:pathLst>
            </a:custGeom>
            <a:gradFill rotWithShape="1">
              <a:gsLst>
                <a:gs pos="0">
                  <a:srgbClr val="FFFFFF"/>
                </a:gs>
                <a:gs pos="99000">
                  <a:schemeClr val="bg1">
                    <a:lumMod val="75000"/>
                  </a:schemeClr>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6" name="Rectangle 107">
              <a:extLst>
                <a:ext uri="{FF2B5EF4-FFF2-40B4-BE49-F238E27FC236}">
                  <a16:creationId xmlns:a16="http://schemas.microsoft.com/office/drawing/2014/main" id="{881A2D84-75CD-FF46-8268-58570E386E4E}"/>
                </a:ext>
              </a:extLst>
            </p:cNvPr>
            <p:cNvSpPr>
              <a:spLocks noChangeArrowheads="1"/>
            </p:cNvSpPr>
            <p:nvPr/>
          </p:nvSpPr>
          <p:spPr bwMode="auto">
            <a:xfrm>
              <a:off x="338" y="1399"/>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7" name="Text Box 108">
              <a:extLst>
                <a:ext uri="{FF2B5EF4-FFF2-40B4-BE49-F238E27FC236}">
                  <a16:creationId xmlns:a16="http://schemas.microsoft.com/office/drawing/2014/main" id="{0174C2C5-DEEC-6448-84DD-CBC717D8C46C}"/>
                </a:ext>
              </a:extLst>
            </p:cNvPr>
            <p:cNvSpPr txBox="1">
              <a:spLocks noChangeArrowheads="1"/>
            </p:cNvSpPr>
            <p:nvPr/>
          </p:nvSpPr>
          <p:spPr bwMode="auto">
            <a:xfrm>
              <a:off x="400" y="1380"/>
              <a:ext cx="362" cy="8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eaLnBrk="0" fontAlgn="base" hangingPunct="0">
                <a:spcBef>
                  <a:spcPct val="0"/>
                </a:spcBef>
                <a:spcAft>
                  <a:spcPct val="0"/>
                </a:spcAft>
                <a:defRPr/>
              </a:pPr>
              <a:endParaRPr lang="en-US" sz="1200" i="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endParaRPr lang="en-US" sz="1200" i="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IP</a:t>
              </a: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Eth</a:t>
              </a: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Phy</a:t>
              </a:r>
            </a:p>
          </p:txBody>
        </p:sp>
        <p:sp>
          <p:nvSpPr>
            <p:cNvPr id="248" name="Line 109">
              <a:extLst>
                <a:ext uri="{FF2B5EF4-FFF2-40B4-BE49-F238E27FC236}">
                  <a16:creationId xmlns:a16="http://schemas.microsoft.com/office/drawing/2014/main" id="{5A82C9AA-9D84-BC42-9880-443161490A44}"/>
                </a:ext>
              </a:extLst>
            </p:cNvPr>
            <p:cNvSpPr>
              <a:spLocks noChangeShapeType="1"/>
            </p:cNvSpPr>
            <p:nvPr/>
          </p:nvSpPr>
          <p:spPr bwMode="auto">
            <a:xfrm>
              <a:off x="346" y="1868"/>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9" name="Line 110">
              <a:extLst>
                <a:ext uri="{FF2B5EF4-FFF2-40B4-BE49-F238E27FC236}">
                  <a16:creationId xmlns:a16="http://schemas.microsoft.com/office/drawing/2014/main" id="{7EEC7F05-4E24-D14E-8286-E30E0B01CBC6}"/>
                </a:ext>
              </a:extLst>
            </p:cNvPr>
            <p:cNvSpPr>
              <a:spLocks noChangeShapeType="1"/>
            </p:cNvSpPr>
            <p:nvPr/>
          </p:nvSpPr>
          <p:spPr bwMode="auto">
            <a:xfrm>
              <a:off x="343" y="2027"/>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0" name="Line 111">
              <a:extLst>
                <a:ext uri="{FF2B5EF4-FFF2-40B4-BE49-F238E27FC236}">
                  <a16:creationId xmlns:a16="http://schemas.microsoft.com/office/drawing/2014/main" id="{8F3EE3E7-2794-E248-913F-D23487889C7C}"/>
                </a:ext>
              </a:extLst>
            </p:cNvPr>
            <p:cNvSpPr>
              <a:spLocks noChangeShapeType="1"/>
            </p:cNvSpPr>
            <p:nvPr/>
          </p:nvSpPr>
          <p:spPr bwMode="auto">
            <a:xfrm>
              <a:off x="340" y="2186"/>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1" name="Line 112">
              <a:extLst>
                <a:ext uri="{FF2B5EF4-FFF2-40B4-BE49-F238E27FC236}">
                  <a16:creationId xmlns:a16="http://schemas.microsoft.com/office/drawing/2014/main" id="{12725139-7043-064B-BBB9-A6E7289DCDA0}"/>
                </a:ext>
              </a:extLst>
            </p:cNvPr>
            <p:cNvSpPr>
              <a:spLocks noChangeShapeType="1"/>
            </p:cNvSpPr>
            <p:nvPr/>
          </p:nvSpPr>
          <p:spPr bwMode="auto">
            <a:xfrm>
              <a:off x="330" y="1698"/>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40" name="Group 44">
            <a:extLst>
              <a:ext uri="{FF2B5EF4-FFF2-40B4-BE49-F238E27FC236}">
                <a16:creationId xmlns:a16="http://schemas.microsoft.com/office/drawing/2014/main" id="{BF422F91-ACCF-D044-A60B-0B40246D065D}"/>
              </a:ext>
            </a:extLst>
          </p:cNvPr>
          <p:cNvGrpSpPr>
            <a:grpSpLocks/>
          </p:cNvGrpSpPr>
          <p:nvPr/>
        </p:nvGrpSpPr>
        <p:grpSpPr bwMode="auto">
          <a:xfrm>
            <a:off x="7844172" y="3531512"/>
            <a:ext cx="757238" cy="641271"/>
            <a:chOff x="-44" y="1473"/>
            <a:chExt cx="981" cy="1105"/>
          </a:xfrm>
        </p:grpSpPr>
        <p:pic>
          <p:nvPicPr>
            <p:cNvPr id="142" name="Picture 45" descr="desktop_computer_stylized_medium">
              <a:extLst>
                <a:ext uri="{FF2B5EF4-FFF2-40B4-BE49-F238E27FC236}">
                  <a16:creationId xmlns:a16="http://schemas.microsoft.com/office/drawing/2014/main" id="{707FEFA6-A5DE-6840-9994-DC6AA79BA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 name="Freeform 46">
              <a:extLst>
                <a:ext uri="{FF2B5EF4-FFF2-40B4-BE49-F238E27FC236}">
                  <a16:creationId xmlns:a16="http://schemas.microsoft.com/office/drawing/2014/main" id="{2330F56F-3837-6446-9F35-FB42B05CDD6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grpSp>
      <p:grpSp>
        <p:nvGrpSpPr>
          <p:cNvPr id="124" name="Group 100">
            <a:extLst>
              <a:ext uri="{FF2B5EF4-FFF2-40B4-BE49-F238E27FC236}">
                <a16:creationId xmlns:a16="http://schemas.microsoft.com/office/drawing/2014/main" id="{6FAC5503-9195-DF48-BF18-E7D249227C5B}"/>
              </a:ext>
            </a:extLst>
          </p:cNvPr>
          <p:cNvGrpSpPr>
            <a:grpSpLocks/>
          </p:cNvGrpSpPr>
          <p:nvPr/>
        </p:nvGrpSpPr>
        <p:grpSpPr bwMode="auto">
          <a:xfrm>
            <a:off x="5394960" y="2488775"/>
            <a:ext cx="705093" cy="1560910"/>
            <a:chOff x="2838" y="1545"/>
            <a:chExt cx="527" cy="1311"/>
          </a:xfrm>
        </p:grpSpPr>
        <p:sp>
          <p:nvSpPr>
            <p:cNvPr id="125" name="Freeform 93">
              <a:extLst>
                <a:ext uri="{FF2B5EF4-FFF2-40B4-BE49-F238E27FC236}">
                  <a16:creationId xmlns:a16="http://schemas.microsoft.com/office/drawing/2014/main" id="{9ADEE501-63F8-C84E-95DD-74C5774DAAFA}"/>
                </a:ext>
              </a:extLst>
            </p:cNvPr>
            <p:cNvSpPr>
              <a:spLocks/>
            </p:cNvSpPr>
            <p:nvPr/>
          </p:nvSpPr>
          <p:spPr bwMode="auto">
            <a:xfrm>
              <a:off x="2838" y="2342"/>
              <a:ext cx="527" cy="51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 name="connsiteX0" fmla="*/ 10000 w 10000"/>
                <a:gd name="connsiteY0" fmla="*/ 0 h 10486"/>
                <a:gd name="connsiteX1" fmla="*/ 5770 w 10000"/>
                <a:gd name="connsiteY1" fmla="*/ 10486 h 10486"/>
                <a:gd name="connsiteX2" fmla="*/ 0 w 10000"/>
                <a:gd name="connsiteY2" fmla="*/ 0 h 10486"/>
                <a:gd name="connsiteX3" fmla="*/ 10000 w 10000"/>
                <a:gd name="connsiteY3" fmla="*/ 0 h 10486"/>
                <a:gd name="connsiteX0" fmla="*/ 10000 w 10000"/>
                <a:gd name="connsiteY0" fmla="*/ 0 h 10486"/>
                <a:gd name="connsiteX1" fmla="*/ 5770 w 10000"/>
                <a:gd name="connsiteY1" fmla="*/ 10486 h 10486"/>
                <a:gd name="connsiteX2" fmla="*/ 2703 w 10000"/>
                <a:gd name="connsiteY2" fmla="*/ 5075 h 10486"/>
                <a:gd name="connsiteX3" fmla="*/ 0 w 10000"/>
                <a:gd name="connsiteY3" fmla="*/ 0 h 10486"/>
                <a:gd name="connsiteX4" fmla="*/ 10000 w 10000"/>
                <a:gd name="connsiteY4" fmla="*/ 0 h 10486"/>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489"/>
                <a:gd name="connsiteX1" fmla="*/ 5770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89"/>
                <a:gd name="connsiteX1" fmla="*/ 6548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92"/>
                <a:gd name="connsiteX1" fmla="*/ 6548 w 10000"/>
                <a:gd name="connsiteY1" fmla="*/ 10486 h 10492"/>
                <a:gd name="connsiteX2" fmla="*/ 271 w 10000"/>
                <a:gd name="connsiteY2" fmla="*/ 10331 h 10492"/>
                <a:gd name="connsiteX3" fmla="*/ 0 w 10000"/>
                <a:gd name="connsiteY3" fmla="*/ 0 h 10492"/>
                <a:gd name="connsiteX4" fmla="*/ 10000 w 10000"/>
                <a:gd name="connsiteY4" fmla="*/ 0 h 10492"/>
                <a:gd name="connsiteX0" fmla="*/ 9749 w 9749"/>
                <a:gd name="connsiteY0" fmla="*/ 0 h 10492"/>
                <a:gd name="connsiteX1" fmla="*/ 6297 w 9749"/>
                <a:gd name="connsiteY1" fmla="*/ 10486 h 10492"/>
                <a:gd name="connsiteX2" fmla="*/ 20 w 9749"/>
                <a:gd name="connsiteY2" fmla="*/ 10331 h 10492"/>
                <a:gd name="connsiteX3" fmla="*/ 916 w 9749"/>
                <a:gd name="connsiteY3" fmla="*/ 1363 h 10492"/>
                <a:gd name="connsiteX4" fmla="*/ 9749 w 9749"/>
                <a:gd name="connsiteY4" fmla="*/ 0 h 10492"/>
                <a:gd name="connsiteX0" fmla="*/ 9600 w 9600"/>
                <a:gd name="connsiteY0" fmla="*/ 372 h 8700"/>
                <a:gd name="connsiteX1" fmla="*/ 6458 w 9600"/>
                <a:gd name="connsiteY1" fmla="*/ 8695 h 8700"/>
                <a:gd name="connsiteX2" fmla="*/ 20 w 9600"/>
                <a:gd name="connsiteY2" fmla="*/ 8548 h 8700"/>
                <a:gd name="connsiteX3" fmla="*/ 939 w 9600"/>
                <a:gd name="connsiteY3" fmla="*/ 0 h 8700"/>
                <a:gd name="connsiteX4" fmla="*/ 9600 w 9600"/>
                <a:gd name="connsiteY4" fmla="*/ 372 h 8700"/>
                <a:gd name="connsiteX0" fmla="*/ 10000 w 10000"/>
                <a:gd name="connsiteY0" fmla="*/ 428 h 10000"/>
                <a:gd name="connsiteX1" fmla="*/ 6727 w 10000"/>
                <a:gd name="connsiteY1" fmla="*/ 9994 h 10000"/>
                <a:gd name="connsiteX2" fmla="*/ 21 w 10000"/>
                <a:gd name="connsiteY2" fmla="*/ 9825 h 10000"/>
                <a:gd name="connsiteX3" fmla="*/ 978 w 10000"/>
                <a:gd name="connsiteY3" fmla="*/ 0 h 10000"/>
                <a:gd name="connsiteX4" fmla="*/ 10000 w 10000"/>
                <a:gd name="connsiteY4" fmla="*/ 428 h 10000"/>
                <a:gd name="connsiteX0" fmla="*/ 9997 w 9997"/>
                <a:gd name="connsiteY0" fmla="*/ 428 h 10000"/>
                <a:gd name="connsiteX1" fmla="*/ 6724 w 9997"/>
                <a:gd name="connsiteY1" fmla="*/ 9994 h 10000"/>
                <a:gd name="connsiteX2" fmla="*/ 18 w 9997"/>
                <a:gd name="connsiteY2" fmla="*/ 9825 h 10000"/>
                <a:gd name="connsiteX3" fmla="*/ 975 w 9997"/>
                <a:gd name="connsiteY3" fmla="*/ 0 h 10000"/>
                <a:gd name="connsiteX4" fmla="*/ 9997 w 9997"/>
                <a:gd name="connsiteY4" fmla="*/ 428 h 10000"/>
                <a:gd name="connsiteX0" fmla="*/ 9982 w 9982"/>
                <a:gd name="connsiteY0" fmla="*/ 428 h 10000"/>
                <a:gd name="connsiteX1" fmla="*/ 6708 w 9982"/>
                <a:gd name="connsiteY1" fmla="*/ 9994 h 10000"/>
                <a:gd name="connsiteX2" fmla="*/ 0 w 9982"/>
                <a:gd name="connsiteY2" fmla="*/ 9825 h 10000"/>
                <a:gd name="connsiteX3" fmla="*/ 957 w 9982"/>
                <a:gd name="connsiteY3" fmla="*/ 0 h 10000"/>
                <a:gd name="connsiteX4" fmla="*/ 9982 w 9982"/>
                <a:gd name="connsiteY4" fmla="*/ 42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2" h="10000">
                  <a:moveTo>
                    <a:pt x="9982" y="428"/>
                  </a:moveTo>
                  <a:cubicBezTo>
                    <a:pt x="6708" y="5645"/>
                    <a:pt x="7799" y="6805"/>
                    <a:pt x="6708" y="9994"/>
                  </a:cubicBezTo>
                  <a:cubicBezTo>
                    <a:pt x="4852" y="10080"/>
                    <a:pt x="3414" y="9311"/>
                    <a:pt x="0" y="9825"/>
                  </a:cubicBezTo>
                  <a:cubicBezTo>
                    <a:pt x="1461" y="5697"/>
                    <a:pt x="1365" y="4235"/>
                    <a:pt x="957" y="0"/>
                  </a:cubicBezTo>
                  <a:lnTo>
                    <a:pt x="9982" y="428"/>
                  </a:lnTo>
                  <a:close/>
                </a:path>
              </a:pathLst>
            </a:custGeom>
            <a:gradFill rotWithShape="1">
              <a:gsLst>
                <a:gs pos="0">
                  <a:schemeClr val="bg1">
                    <a:lumMod val="75000"/>
                  </a:schemeClr>
                </a:gs>
                <a:gs pos="100000">
                  <a:schemeClr val="bg1">
                    <a:alpha val="72000"/>
                  </a:schemeClr>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9" name="Rectangle 94">
              <a:extLst>
                <a:ext uri="{FF2B5EF4-FFF2-40B4-BE49-F238E27FC236}">
                  <a16:creationId xmlns:a16="http://schemas.microsoft.com/office/drawing/2014/main" id="{4A87A5E7-F047-7840-BBAF-012253EA528B}"/>
                </a:ext>
              </a:extLst>
            </p:cNvPr>
            <p:cNvSpPr>
              <a:spLocks noChangeArrowheads="1"/>
            </p:cNvSpPr>
            <p:nvPr/>
          </p:nvSpPr>
          <p:spPr bwMode="auto">
            <a:xfrm>
              <a:off x="2872" y="1877"/>
              <a:ext cx="493" cy="47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0" name="Text Box 95">
              <a:extLst>
                <a:ext uri="{FF2B5EF4-FFF2-40B4-BE49-F238E27FC236}">
                  <a16:creationId xmlns:a16="http://schemas.microsoft.com/office/drawing/2014/main" id="{6178E43E-D8F7-EC4A-AEDE-EC269AA14332}"/>
                </a:ext>
              </a:extLst>
            </p:cNvPr>
            <p:cNvSpPr txBox="1">
              <a:spLocks noChangeArrowheads="1"/>
            </p:cNvSpPr>
            <p:nvPr/>
          </p:nvSpPr>
          <p:spPr bwMode="auto">
            <a:xfrm>
              <a:off x="2941" y="1545"/>
              <a:ext cx="336" cy="1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eaLnBrk="0" fontAlgn="base" hangingPunct="0">
                <a:spcBef>
                  <a:spcPct val="0"/>
                </a:spcBef>
                <a:spcAft>
                  <a:spcPct val="0"/>
                </a:spcAft>
                <a:defRPr/>
              </a:pPr>
              <a:endParaRPr lang="en-US" sz="1200" i="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endParaRPr lang="en-US" sz="1200" i="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IP</a:t>
              </a: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Eth</a:t>
              </a: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Phy</a:t>
              </a:r>
            </a:p>
          </p:txBody>
        </p:sp>
        <p:sp>
          <p:nvSpPr>
            <p:cNvPr id="131" name="Line 98">
              <a:extLst>
                <a:ext uri="{FF2B5EF4-FFF2-40B4-BE49-F238E27FC236}">
                  <a16:creationId xmlns:a16="http://schemas.microsoft.com/office/drawing/2014/main" id="{981CF2C0-D84F-EE42-A47F-A00DF699C80D}"/>
                </a:ext>
              </a:extLst>
            </p:cNvPr>
            <p:cNvSpPr>
              <a:spLocks noChangeShapeType="1"/>
            </p:cNvSpPr>
            <p:nvPr/>
          </p:nvSpPr>
          <p:spPr bwMode="auto">
            <a:xfrm>
              <a:off x="2868" y="2039"/>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2" name="Line 99">
              <a:extLst>
                <a:ext uri="{FF2B5EF4-FFF2-40B4-BE49-F238E27FC236}">
                  <a16:creationId xmlns:a16="http://schemas.microsoft.com/office/drawing/2014/main" id="{1CF9F5A6-31A7-6E4D-B8BD-A18B5282DB8B}"/>
                </a:ext>
              </a:extLst>
            </p:cNvPr>
            <p:cNvSpPr>
              <a:spLocks noChangeShapeType="1"/>
            </p:cNvSpPr>
            <p:nvPr/>
          </p:nvSpPr>
          <p:spPr bwMode="auto">
            <a:xfrm>
              <a:off x="2865" y="2198"/>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87" name="Group 99">
            <a:extLst>
              <a:ext uri="{FF2B5EF4-FFF2-40B4-BE49-F238E27FC236}">
                <a16:creationId xmlns:a16="http://schemas.microsoft.com/office/drawing/2014/main" id="{149E1102-1775-9C40-A82F-CA67E8AC3B7D}"/>
              </a:ext>
            </a:extLst>
          </p:cNvPr>
          <p:cNvGrpSpPr>
            <a:grpSpLocks/>
          </p:cNvGrpSpPr>
          <p:nvPr/>
        </p:nvGrpSpPr>
        <p:grpSpPr bwMode="auto">
          <a:xfrm>
            <a:off x="6043055" y="2135822"/>
            <a:ext cx="1888332" cy="1139428"/>
            <a:chOff x="3018" y="1445"/>
            <a:chExt cx="1586" cy="957"/>
          </a:xfrm>
        </p:grpSpPr>
        <p:grpSp>
          <p:nvGrpSpPr>
            <p:cNvPr id="189" name="Group 61">
              <a:extLst>
                <a:ext uri="{FF2B5EF4-FFF2-40B4-BE49-F238E27FC236}">
                  <a16:creationId xmlns:a16="http://schemas.microsoft.com/office/drawing/2014/main" id="{80947A02-3E38-7744-9D3B-796971D86D1D}"/>
                </a:ext>
              </a:extLst>
            </p:cNvPr>
            <p:cNvGrpSpPr>
              <a:grpSpLocks/>
            </p:cNvGrpSpPr>
            <p:nvPr/>
          </p:nvGrpSpPr>
          <p:grpSpPr bwMode="auto">
            <a:xfrm>
              <a:off x="3286" y="1706"/>
              <a:ext cx="1318" cy="475"/>
              <a:chOff x="1197" y="1669"/>
              <a:chExt cx="1318" cy="475"/>
            </a:xfrm>
          </p:grpSpPr>
          <p:grpSp>
            <p:nvGrpSpPr>
              <p:cNvPr id="206" name="Group 62">
                <a:extLst>
                  <a:ext uri="{FF2B5EF4-FFF2-40B4-BE49-F238E27FC236}">
                    <a16:creationId xmlns:a16="http://schemas.microsoft.com/office/drawing/2014/main" id="{2C306763-C23D-394C-B9CB-A453BB621282}"/>
                  </a:ext>
                </a:extLst>
              </p:cNvPr>
              <p:cNvGrpSpPr>
                <a:grpSpLocks/>
              </p:cNvGrpSpPr>
              <p:nvPr/>
            </p:nvGrpSpPr>
            <p:grpSpPr bwMode="auto">
              <a:xfrm>
                <a:off x="1337" y="1990"/>
                <a:ext cx="90" cy="154"/>
                <a:chOff x="1337" y="1990"/>
                <a:chExt cx="90" cy="154"/>
              </a:xfrm>
            </p:grpSpPr>
            <p:sp>
              <p:nvSpPr>
                <p:cNvPr id="209" name="Line 64">
                  <a:extLst>
                    <a:ext uri="{FF2B5EF4-FFF2-40B4-BE49-F238E27FC236}">
                      <a16:creationId xmlns:a16="http://schemas.microsoft.com/office/drawing/2014/main" id="{F381FEB3-A7BA-3548-97B5-DF66310001CF}"/>
                    </a:ext>
                  </a:extLst>
                </p:cNvPr>
                <p:cNvSpPr>
                  <a:spLocks noChangeShapeType="1"/>
                </p:cNvSpPr>
                <p:nvPr/>
              </p:nvSpPr>
              <p:spPr bwMode="auto">
                <a:xfrm>
                  <a:off x="1337" y="1990"/>
                  <a:ext cx="0" cy="152"/>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0" name="Line 65">
                  <a:extLst>
                    <a:ext uri="{FF2B5EF4-FFF2-40B4-BE49-F238E27FC236}">
                      <a16:creationId xmlns:a16="http://schemas.microsoft.com/office/drawing/2014/main" id="{48BDFC0F-8101-BE4D-913A-7A1AB99201F5}"/>
                    </a:ext>
                  </a:extLst>
                </p:cNvPr>
                <p:cNvSpPr>
                  <a:spLocks noChangeShapeType="1"/>
                </p:cNvSpPr>
                <p:nvPr/>
              </p:nvSpPr>
              <p:spPr bwMode="auto">
                <a:xfrm>
                  <a:off x="1427" y="1992"/>
                  <a:ext cx="0" cy="152"/>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07" name="Text Box 66">
                <a:extLst>
                  <a:ext uri="{FF2B5EF4-FFF2-40B4-BE49-F238E27FC236}">
                    <a16:creationId xmlns:a16="http://schemas.microsoft.com/office/drawing/2014/main" id="{115C73F4-7033-6248-9366-1B213217204E}"/>
                  </a:ext>
                </a:extLst>
              </p:cNvPr>
              <p:cNvSpPr txBox="1">
                <a:spLocks noChangeArrowheads="1"/>
              </p:cNvSpPr>
              <p:nvPr/>
            </p:nvSpPr>
            <p:spPr bwMode="auto">
              <a:xfrm>
                <a:off x="1197" y="1669"/>
                <a:ext cx="1318" cy="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900" i="0" kern="0" dirty="0">
                    <a:solidFill>
                      <a:srgbClr val="000000"/>
                    </a:solidFill>
                    <a:latin typeface="Avenir Book" panose="020B0503020203020204" pitchFamily="34" charset="-78"/>
                    <a:cs typeface="Avenir Book" panose="020B0503020203020204" pitchFamily="34" charset="-78"/>
                  </a:rPr>
                  <a:t>IP src: 111.111.111.111</a:t>
                </a:r>
              </a:p>
              <a:p>
                <a:pPr defTabSz="685800" eaLnBrk="0" fontAlgn="base" hangingPunct="0">
                  <a:spcBef>
                    <a:spcPct val="0"/>
                  </a:spcBef>
                  <a:spcAft>
                    <a:spcPct val="0"/>
                  </a:spcAft>
                  <a:defRPr/>
                </a:pPr>
                <a:r>
                  <a:rPr lang="en-US" sz="900" i="0" kern="0" dirty="0">
                    <a:solidFill>
                      <a:srgbClr val="000000"/>
                    </a:solidFill>
                    <a:latin typeface="Avenir Book" panose="020B0503020203020204" pitchFamily="34" charset="-78"/>
                    <a:cs typeface="Avenir Book" panose="020B0503020203020204" pitchFamily="34" charset="-78"/>
                  </a:rPr>
                  <a:t>   IP dest: 222.222.222.222</a:t>
                </a:r>
              </a:p>
            </p:txBody>
          </p:sp>
        </p:grpSp>
        <p:grpSp>
          <p:nvGrpSpPr>
            <p:cNvPr id="191" name="Group 72">
              <a:extLst>
                <a:ext uri="{FF2B5EF4-FFF2-40B4-BE49-F238E27FC236}">
                  <a16:creationId xmlns:a16="http://schemas.microsoft.com/office/drawing/2014/main" id="{F55ED3F7-1CC5-5C4A-820C-1DF5F3282B25}"/>
                </a:ext>
              </a:extLst>
            </p:cNvPr>
            <p:cNvGrpSpPr>
              <a:grpSpLocks/>
            </p:cNvGrpSpPr>
            <p:nvPr/>
          </p:nvGrpSpPr>
          <p:grpSpPr bwMode="auto">
            <a:xfrm>
              <a:off x="3018" y="1445"/>
              <a:ext cx="1566" cy="957"/>
              <a:chOff x="931" y="1414"/>
              <a:chExt cx="1566" cy="957"/>
            </a:xfrm>
          </p:grpSpPr>
          <p:sp>
            <p:nvSpPr>
              <p:cNvPr id="192" name="Text Box 73">
                <a:extLst>
                  <a:ext uri="{FF2B5EF4-FFF2-40B4-BE49-F238E27FC236}">
                    <a16:creationId xmlns:a16="http://schemas.microsoft.com/office/drawing/2014/main" id="{5DD14730-A902-F44B-9C3C-51E4CF51FBBF}"/>
                  </a:ext>
                </a:extLst>
              </p:cNvPr>
              <p:cNvSpPr txBox="1">
                <a:spLocks noChangeArrowheads="1"/>
              </p:cNvSpPr>
              <p:nvPr/>
            </p:nvSpPr>
            <p:spPr bwMode="auto">
              <a:xfrm>
                <a:off x="931" y="1414"/>
                <a:ext cx="1566" cy="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900" i="0" kern="0" dirty="0">
                    <a:solidFill>
                      <a:srgbClr val="000000"/>
                    </a:solidFill>
                    <a:latin typeface="Avenir Book" panose="020B0503020203020204" pitchFamily="34" charset="-78"/>
                    <a:cs typeface="Avenir Book" panose="020B0503020203020204" pitchFamily="34" charset="-78"/>
                  </a:rPr>
                  <a:t>MAC src: </a:t>
                </a:r>
                <a:r>
                  <a:rPr lang="en-US" sz="900" i="0" kern="0" dirty="0">
                    <a:solidFill>
                      <a:srgbClr val="FF0000"/>
                    </a:solidFill>
                    <a:latin typeface="Avenir Book" panose="020B0503020203020204" pitchFamily="34" charset="-78"/>
                    <a:cs typeface="Avenir Book" panose="020B0503020203020204" pitchFamily="34" charset="-78"/>
                  </a:rPr>
                  <a:t>1A-23-F9-CD-06-9B</a:t>
                </a:r>
              </a:p>
              <a:p>
                <a:pPr defTabSz="685800" eaLnBrk="0" fontAlgn="base" hangingPunct="0">
                  <a:spcBef>
                    <a:spcPct val="0"/>
                  </a:spcBef>
                  <a:spcAft>
                    <a:spcPct val="0"/>
                  </a:spcAft>
                  <a:defRPr/>
                </a:pPr>
                <a:r>
                  <a:rPr lang="en-US" sz="900" i="0" kern="0" dirty="0">
                    <a:solidFill>
                      <a:srgbClr val="000000"/>
                    </a:solidFill>
                    <a:latin typeface="Avenir Book" panose="020B0503020203020204" pitchFamily="34" charset="-78"/>
                    <a:cs typeface="Avenir Book" panose="020B0503020203020204" pitchFamily="34" charset="-78"/>
                  </a:rPr>
                  <a:t>  MAC dest: </a:t>
                </a:r>
                <a:r>
                  <a:rPr lang="en-US" sz="900" i="0" kern="0" dirty="0">
                    <a:solidFill>
                      <a:srgbClr val="FF0000"/>
                    </a:solidFill>
                    <a:latin typeface="Avenir Book" panose="020B0503020203020204" pitchFamily="34" charset="-78"/>
                    <a:cs typeface="Avenir Book" panose="020B0503020203020204" pitchFamily="34" charset="-78"/>
                  </a:rPr>
                  <a:t>49-BD-D2-C7-56-2A</a:t>
                </a:r>
              </a:p>
              <a:p>
                <a:pPr defTabSz="685800" eaLnBrk="0" fontAlgn="base" hangingPunct="0">
                  <a:spcBef>
                    <a:spcPct val="0"/>
                  </a:spcBef>
                  <a:spcAft>
                    <a:spcPct val="0"/>
                  </a:spcAft>
                  <a:defRPr/>
                </a:pPr>
                <a:endParaRPr lang="en-US" sz="900" i="0" kern="0" dirty="0">
                  <a:solidFill>
                    <a:srgbClr val="FF0000"/>
                  </a:solidFill>
                  <a:latin typeface="Avenir Book" panose="020B0503020203020204" pitchFamily="34" charset="-78"/>
                  <a:cs typeface="Avenir Book" panose="020B0503020203020204" pitchFamily="34" charset="-78"/>
                </a:endParaRPr>
              </a:p>
            </p:txBody>
          </p:sp>
          <p:grpSp>
            <p:nvGrpSpPr>
              <p:cNvPr id="193" name="Group 74">
                <a:extLst>
                  <a:ext uri="{FF2B5EF4-FFF2-40B4-BE49-F238E27FC236}">
                    <a16:creationId xmlns:a16="http://schemas.microsoft.com/office/drawing/2014/main" id="{E61CC039-B56A-9D4C-AF28-707D673CA80B}"/>
                  </a:ext>
                </a:extLst>
              </p:cNvPr>
              <p:cNvGrpSpPr>
                <a:grpSpLocks/>
              </p:cNvGrpSpPr>
              <p:nvPr/>
            </p:nvGrpSpPr>
            <p:grpSpPr bwMode="auto">
              <a:xfrm>
                <a:off x="981" y="2182"/>
                <a:ext cx="1049" cy="189"/>
                <a:chOff x="2829" y="2040"/>
                <a:chExt cx="1049" cy="189"/>
              </a:xfrm>
            </p:grpSpPr>
            <p:sp>
              <p:nvSpPr>
                <p:cNvPr id="198" name="Rectangle 75">
                  <a:extLst>
                    <a:ext uri="{FF2B5EF4-FFF2-40B4-BE49-F238E27FC236}">
                      <a16:creationId xmlns:a16="http://schemas.microsoft.com/office/drawing/2014/main" id="{9B79D222-9680-2547-8547-368ADC49A1F4}"/>
                    </a:ext>
                  </a:extLst>
                </p:cNvPr>
                <p:cNvSpPr>
                  <a:spLocks noChangeArrowheads="1"/>
                </p:cNvSpPr>
                <p:nvPr/>
              </p:nvSpPr>
              <p:spPr bwMode="auto">
                <a:xfrm>
                  <a:off x="2829" y="2042"/>
                  <a:ext cx="1049" cy="185"/>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9" name="Rectangle 76">
                  <a:extLst>
                    <a:ext uri="{FF2B5EF4-FFF2-40B4-BE49-F238E27FC236}">
                      <a16:creationId xmlns:a16="http://schemas.microsoft.com/office/drawing/2014/main" id="{E433AB76-2AFC-2C42-BD43-7C73DA5631DC}"/>
                    </a:ext>
                  </a:extLst>
                </p:cNvPr>
                <p:cNvSpPr>
                  <a:spLocks noChangeArrowheads="1"/>
                </p:cNvSpPr>
                <p:nvPr/>
              </p:nvSpPr>
              <p:spPr bwMode="auto">
                <a:xfrm>
                  <a:off x="3078" y="2060"/>
                  <a:ext cx="691" cy="153"/>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0" name="Line 77">
                  <a:extLst>
                    <a:ext uri="{FF2B5EF4-FFF2-40B4-BE49-F238E27FC236}">
                      <a16:creationId xmlns:a16="http://schemas.microsoft.com/office/drawing/2014/main" id="{36CCAF09-1127-1542-BE8D-2FC0293199B8}"/>
                    </a:ext>
                  </a:extLst>
                </p:cNvPr>
                <p:cNvSpPr>
                  <a:spLocks noChangeShapeType="1"/>
                </p:cNvSpPr>
                <p:nvPr/>
              </p:nvSpPr>
              <p:spPr bwMode="auto">
                <a:xfrm>
                  <a:off x="3180" y="2063"/>
                  <a:ext cx="0" cy="152"/>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1" name="Line 78">
                  <a:extLst>
                    <a:ext uri="{FF2B5EF4-FFF2-40B4-BE49-F238E27FC236}">
                      <a16:creationId xmlns:a16="http://schemas.microsoft.com/office/drawing/2014/main" id="{630B8E56-957F-7845-BDC3-FB921DFE6357}"/>
                    </a:ext>
                  </a:extLst>
                </p:cNvPr>
                <p:cNvSpPr>
                  <a:spLocks noChangeShapeType="1"/>
                </p:cNvSpPr>
                <p:nvPr/>
              </p:nvSpPr>
              <p:spPr bwMode="auto">
                <a:xfrm>
                  <a:off x="3276" y="2063"/>
                  <a:ext cx="0" cy="152"/>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2" name="Line 79">
                  <a:extLst>
                    <a:ext uri="{FF2B5EF4-FFF2-40B4-BE49-F238E27FC236}">
                      <a16:creationId xmlns:a16="http://schemas.microsoft.com/office/drawing/2014/main" id="{DE10D221-5D35-F64B-A0FC-014829FAD64B}"/>
                    </a:ext>
                  </a:extLst>
                </p:cNvPr>
                <p:cNvSpPr>
                  <a:spLocks noChangeShapeType="1"/>
                </p:cNvSpPr>
                <p:nvPr/>
              </p:nvSpPr>
              <p:spPr bwMode="auto">
                <a:xfrm>
                  <a:off x="2910" y="2040"/>
                  <a:ext cx="0" cy="189"/>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3" name="Line 80">
                  <a:extLst>
                    <a:ext uri="{FF2B5EF4-FFF2-40B4-BE49-F238E27FC236}">
                      <a16:creationId xmlns:a16="http://schemas.microsoft.com/office/drawing/2014/main" id="{8636BFF3-AEB5-1447-A7AA-E7BFA2359FAC}"/>
                    </a:ext>
                  </a:extLst>
                </p:cNvPr>
                <p:cNvSpPr>
                  <a:spLocks noChangeShapeType="1"/>
                </p:cNvSpPr>
                <p:nvPr/>
              </p:nvSpPr>
              <p:spPr bwMode="auto">
                <a:xfrm>
                  <a:off x="3006" y="2040"/>
                  <a:ext cx="0" cy="189"/>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94" name="Line 81">
                <a:extLst>
                  <a:ext uri="{FF2B5EF4-FFF2-40B4-BE49-F238E27FC236}">
                    <a16:creationId xmlns:a16="http://schemas.microsoft.com/office/drawing/2014/main" id="{CE7452E4-0FD6-D244-9E83-39D133879F7C}"/>
                  </a:ext>
                </a:extLst>
              </p:cNvPr>
              <p:cNvSpPr>
                <a:spLocks noChangeShapeType="1"/>
              </p:cNvSpPr>
              <p:nvPr/>
            </p:nvSpPr>
            <p:spPr bwMode="auto">
              <a:xfrm flipV="1">
                <a:off x="1018" y="1576"/>
                <a:ext cx="2" cy="702"/>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5" name="Line 82">
                <a:extLst>
                  <a:ext uri="{FF2B5EF4-FFF2-40B4-BE49-F238E27FC236}">
                    <a16:creationId xmlns:a16="http://schemas.microsoft.com/office/drawing/2014/main" id="{9A9ABF67-FDC9-3640-90D1-F635D4F11772}"/>
                  </a:ext>
                </a:extLst>
              </p:cNvPr>
              <p:cNvSpPr>
                <a:spLocks noChangeShapeType="1"/>
              </p:cNvSpPr>
              <p:nvPr/>
            </p:nvSpPr>
            <p:spPr bwMode="auto">
              <a:xfrm flipV="1">
                <a:off x="1106" y="1680"/>
                <a:ext cx="0" cy="598"/>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6" name="Line 83">
                <a:extLst>
                  <a:ext uri="{FF2B5EF4-FFF2-40B4-BE49-F238E27FC236}">
                    <a16:creationId xmlns:a16="http://schemas.microsoft.com/office/drawing/2014/main" id="{11A36B1B-5EF9-BE4E-B102-BDF2F8D1D767}"/>
                  </a:ext>
                </a:extLst>
              </p:cNvPr>
              <p:cNvSpPr>
                <a:spLocks noChangeShapeType="1"/>
              </p:cNvSpPr>
              <p:nvPr/>
            </p:nvSpPr>
            <p:spPr bwMode="auto">
              <a:xfrm flipH="1" flipV="1">
                <a:off x="1276" y="1812"/>
                <a:ext cx="2" cy="47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7" name="Line 84">
                <a:extLst>
                  <a:ext uri="{FF2B5EF4-FFF2-40B4-BE49-F238E27FC236}">
                    <a16:creationId xmlns:a16="http://schemas.microsoft.com/office/drawing/2014/main" id="{DBFE7F51-9B86-5F41-A7BB-3339CA991247}"/>
                  </a:ext>
                </a:extLst>
              </p:cNvPr>
              <p:cNvSpPr>
                <a:spLocks noChangeShapeType="1"/>
              </p:cNvSpPr>
              <p:nvPr/>
            </p:nvSpPr>
            <p:spPr bwMode="auto">
              <a:xfrm>
                <a:off x="1368" y="1924"/>
                <a:ext cx="2" cy="35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sp>
        <p:nvSpPr>
          <p:cNvPr id="243" name="Rectangle 77">
            <a:extLst>
              <a:ext uri="{FF2B5EF4-FFF2-40B4-BE49-F238E27FC236}">
                <a16:creationId xmlns:a16="http://schemas.microsoft.com/office/drawing/2014/main" id="{53E8513E-E83D-C947-8989-F40E5454F6A8}"/>
              </a:ext>
            </a:extLst>
          </p:cNvPr>
          <p:cNvSpPr>
            <a:spLocks noChangeArrowheads="1"/>
          </p:cNvSpPr>
          <p:nvPr/>
        </p:nvSpPr>
        <p:spPr bwMode="auto">
          <a:xfrm>
            <a:off x="2362938" y="2156073"/>
            <a:ext cx="3105536" cy="5417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173831" indent="-173831">
              <a:lnSpc>
                <a:spcPct val="85000"/>
              </a:lnSpc>
              <a:spcBef>
                <a:spcPct val="20000"/>
              </a:spcBef>
              <a:buClr>
                <a:srgbClr val="000099"/>
              </a:buClr>
              <a:buSzPct val="100000"/>
              <a:buFont typeface="Wingdings" charset="2"/>
              <a:buChar char="§"/>
              <a:defRPr/>
            </a:pPr>
            <a:r>
              <a:rPr lang="en-US" dirty="0">
                <a:latin typeface="Avenir Book" panose="020B0503020203020204" pitchFamily="34" charset="-78"/>
                <a:cs typeface="Avenir Book" panose="020B0503020203020204" pitchFamily="34" charset="-78"/>
              </a:rPr>
              <a:t>T</a:t>
            </a:r>
            <a:r>
              <a:rPr lang="en-US" dirty="0" smtClean="0">
                <a:latin typeface="Avenir Book" panose="020B0503020203020204" pitchFamily="34" charset="-78"/>
                <a:cs typeface="Avenir Book" panose="020B0503020203020204" pitchFamily="34" charset="-78"/>
              </a:rPr>
              <a:t>ransmits </a:t>
            </a:r>
            <a:r>
              <a:rPr lang="en-US" dirty="0">
                <a:latin typeface="Avenir Book" panose="020B0503020203020204" pitchFamily="34" charset="-78"/>
                <a:cs typeface="Avenir Book" panose="020B0503020203020204" pitchFamily="34" charset="-78"/>
              </a:rPr>
              <a:t>link-layer frame</a:t>
            </a:r>
            <a:endParaRPr lang="en-US" sz="2400" dirty="0">
              <a:latin typeface="Avenir Book" panose="020B0503020203020204" pitchFamily="34" charset="-78"/>
              <a:cs typeface="Avenir Book" panose="020B0503020203020204" pitchFamily="34" charset="-78"/>
            </a:endParaRPr>
          </a:p>
        </p:txBody>
      </p:sp>
      <p:sp>
        <p:nvSpPr>
          <p:cNvPr id="254" name="Rectangle 76">
            <a:extLst>
              <a:ext uri="{FF2B5EF4-FFF2-40B4-BE49-F238E27FC236}">
                <a16:creationId xmlns:a16="http://schemas.microsoft.com/office/drawing/2014/main" id="{74BA2DA1-F394-464B-8C5F-E81836E17747}"/>
              </a:ext>
            </a:extLst>
          </p:cNvPr>
          <p:cNvSpPr>
            <a:spLocks noChangeArrowheads="1"/>
          </p:cNvSpPr>
          <p:nvPr/>
        </p:nvSpPr>
        <p:spPr bwMode="auto">
          <a:xfrm>
            <a:off x="2362938" y="999422"/>
            <a:ext cx="7928375" cy="4131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173831" indent="-173831">
              <a:lnSpc>
                <a:spcPct val="85000"/>
              </a:lnSpc>
              <a:spcBef>
                <a:spcPct val="20000"/>
              </a:spcBef>
              <a:buClr>
                <a:srgbClr val="000099"/>
              </a:buClr>
              <a:buSzPct val="100000"/>
              <a:buFont typeface="Wingdings" charset="2"/>
              <a:buChar char="§"/>
              <a:defRPr/>
            </a:pPr>
            <a:r>
              <a:rPr lang="en-US" dirty="0">
                <a:latin typeface="Avenir Book" panose="020B0503020203020204" pitchFamily="34" charset="-78"/>
                <a:cs typeface="Avenir Book" panose="020B0503020203020204" pitchFamily="34" charset="-78"/>
              </a:rPr>
              <a:t>R determines outgoing interface, passes datagram with IP source A, destination B to link layer </a:t>
            </a:r>
          </a:p>
        </p:txBody>
      </p:sp>
      <p:sp>
        <p:nvSpPr>
          <p:cNvPr id="256" name="Rectangle 77">
            <a:extLst>
              <a:ext uri="{FF2B5EF4-FFF2-40B4-BE49-F238E27FC236}">
                <a16:creationId xmlns:a16="http://schemas.microsoft.com/office/drawing/2014/main" id="{690603EC-6A8E-7B49-94C4-6F92D9F280EF}"/>
              </a:ext>
            </a:extLst>
          </p:cNvPr>
          <p:cNvSpPr>
            <a:spLocks noChangeArrowheads="1"/>
          </p:cNvSpPr>
          <p:nvPr/>
        </p:nvSpPr>
        <p:spPr bwMode="auto">
          <a:xfrm>
            <a:off x="2402356" y="1548997"/>
            <a:ext cx="8107691" cy="5417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173831" indent="-173831">
              <a:lnSpc>
                <a:spcPct val="85000"/>
              </a:lnSpc>
              <a:spcBef>
                <a:spcPct val="20000"/>
              </a:spcBef>
              <a:buClr>
                <a:srgbClr val="000099"/>
              </a:buClr>
              <a:buSzPct val="100000"/>
              <a:buFont typeface="Wingdings" charset="2"/>
              <a:buChar char="§"/>
              <a:defRPr/>
            </a:pPr>
            <a:r>
              <a:rPr lang="en-US" dirty="0">
                <a:latin typeface="Avenir Book" panose="020B0503020203020204" pitchFamily="34" charset="-78"/>
                <a:cs typeface="Avenir Book" panose="020B0503020203020204" pitchFamily="34" charset="-78"/>
              </a:rPr>
              <a:t>R creates link-layer frame containing A-to-B IP datagram. Frame destination address: B's MAC address</a:t>
            </a:r>
            <a:endParaRPr lang="en-US" sz="24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86388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wipe(down)">
                                      <p:cBhvr>
                                        <p:cTn id="7" dur="500"/>
                                        <p:tgtEl>
                                          <p:spTgt spid="244"/>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1.04167E-6 -0.00023 L 1.04167E-6 0.19838 L 0.13489 0.11782 C 0.13489 0.06597 0.13607 0.01042 0.13607 -0.04144 " pathEditMode="relative" rAng="0" ptsTypes="AAAA">
                                      <p:cBhvr>
                                        <p:cTn id="10" dur="2000" fill="hold"/>
                                        <p:tgtEl>
                                          <p:spTgt spid="187"/>
                                        </p:tgtEl>
                                        <p:attrNameLst>
                                          <p:attrName>ppt_x</p:attrName>
                                          <p:attrName>ppt_y</p:attrName>
                                        </p:attrNameLst>
                                      </p:cBhvr>
                                      <p:rCtr x="6797" y="78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292064" y="289584"/>
            <a:ext cx="9027621" cy="670967"/>
          </a:xfrm>
        </p:spPr>
        <p:txBody>
          <a:bodyPr>
            <a:normAutofit fontScale="90000"/>
          </a:bodyPr>
          <a:lstStyle/>
          <a:p>
            <a:r>
              <a:rPr lang="en-US" b="0" kern="0" dirty="0">
                <a:latin typeface="Avenir Book" panose="020B0503020203020204" pitchFamily="34" charset="-78"/>
                <a:ea typeface="ＭＳ Ｐゴシック" charset="0"/>
                <a:cs typeface="Avenir Book" panose="020B0503020203020204" pitchFamily="34" charset="-78"/>
              </a:rPr>
              <a:t>Routing to </a:t>
            </a:r>
            <a:r>
              <a:rPr lang="en-US" b="0" kern="0" dirty="0" smtClean="0">
                <a:latin typeface="Avenir Book" panose="020B0503020203020204" pitchFamily="34" charset="-78"/>
                <a:ea typeface="ＭＳ Ｐゴシック" charset="0"/>
                <a:cs typeface="Avenir Book" panose="020B0503020203020204" pitchFamily="34" charset="-78"/>
              </a:rPr>
              <a:t>Another </a:t>
            </a:r>
            <a:r>
              <a:rPr lang="en-US" kern="0" dirty="0" smtClean="0">
                <a:latin typeface="Avenir Book" panose="020B0503020203020204" pitchFamily="34" charset="-78"/>
                <a:ea typeface="ＭＳ Ｐゴシック" charset="0"/>
                <a:cs typeface="Avenir Book" panose="020B0503020203020204" pitchFamily="34" charset="-78"/>
              </a:rPr>
              <a:t>S</a:t>
            </a:r>
            <a:r>
              <a:rPr lang="en-US" b="0" kern="0" dirty="0" smtClean="0">
                <a:latin typeface="Avenir Book" panose="020B0503020203020204" pitchFamily="34" charset="-78"/>
                <a:ea typeface="ＭＳ Ｐゴシック" charset="0"/>
                <a:cs typeface="Avenir Book" panose="020B0503020203020204" pitchFamily="34" charset="-78"/>
              </a:rPr>
              <a:t>ubnet</a:t>
            </a:r>
            <a:endParaRPr lang="en-US" sz="3300" dirty="0">
              <a:latin typeface="Avenir Book" panose="020B0503020203020204" pitchFamily="34" charset="-78"/>
              <a:cs typeface="Avenir Book" panose="020B0503020203020204" pitchFamily="34" charset="-78"/>
            </a:endParaRPr>
          </a:p>
        </p:txBody>
      </p:sp>
      <p:cxnSp>
        <p:nvCxnSpPr>
          <p:cNvPr id="11" name="Straight Connector 10">
            <a:extLst>
              <a:ext uri="{FF2B5EF4-FFF2-40B4-BE49-F238E27FC236}">
                <a16:creationId xmlns:a16="http://schemas.microsoft.com/office/drawing/2014/main" id="{0CFFE62D-54D4-2E4A-9F56-42AF465143DE}"/>
              </a:ext>
            </a:extLst>
          </p:cNvPr>
          <p:cNvCxnSpPr/>
          <p:nvPr/>
        </p:nvCxnSpPr>
        <p:spPr>
          <a:xfrm>
            <a:off x="4783427" y="4257352"/>
            <a:ext cx="242514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 Box 4">
            <a:extLst>
              <a:ext uri="{FF2B5EF4-FFF2-40B4-BE49-F238E27FC236}">
                <a16:creationId xmlns:a16="http://schemas.microsoft.com/office/drawing/2014/main" id="{2D2C1B49-6D05-3245-A14C-49597506C649}"/>
              </a:ext>
            </a:extLst>
          </p:cNvPr>
          <p:cNvSpPr txBox="1">
            <a:spLocks noChangeArrowheads="1"/>
          </p:cNvSpPr>
          <p:nvPr/>
        </p:nvSpPr>
        <p:spPr bwMode="auto">
          <a:xfrm>
            <a:off x="5685559" y="3706973"/>
            <a:ext cx="344966" cy="41549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Bef>
                <a:spcPct val="50000"/>
              </a:spcBef>
              <a:defRPr/>
            </a:pPr>
            <a:r>
              <a:rPr lang="en-US" sz="2100" dirty="0">
                <a:solidFill>
                  <a:srgbClr val="0000A8"/>
                </a:solidFill>
                <a:latin typeface="Avenir Book" panose="020B0503020203020204" pitchFamily="34" charset="-78"/>
                <a:cs typeface="Avenir Book" panose="020B0503020203020204" pitchFamily="34" charset="-78"/>
              </a:rPr>
              <a:t>R</a:t>
            </a:r>
            <a:endParaRPr lang="en-US" sz="1500" dirty="0">
              <a:solidFill>
                <a:srgbClr val="0000A8"/>
              </a:solidFill>
              <a:latin typeface="Avenir Book" panose="020B0503020203020204" pitchFamily="34" charset="-78"/>
              <a:cs typeface="Avenir Book" panose="020B0503020203020204" pitchFamily="34" charset="-78"/>
            </a:endParaRPr>
          </a:p>
        </p:txBody>
      </p:sp>
      <p:sp>
        <p:nvSpPr>
          <p:cNvPr id="92" name="Text Box 21">
            <a:extLst>
              <a:ext uri="{FF2B5EF4-FFF2-40B4-BE49-F238E27FC236}">
                <a16:creationId xmlns:a16="http://schemas.microsoft.com/office/drawing/2014/main" id="{8E9F58B9-C012-7C42-9622-7098AAF9C744}"/>
              </a:ext>
            </a:extLst>
          </p:cNvPr>
          <p:cNvSpPr txBox="1">
            <a:spLocks noChangeArrowheads="1"/>
          </p:cNvSpPr>
          <p:nvPr/>
        </p:nvSpPr>
        <p:spPr bwMode="auto">
          <a:xfrm>
            <a:off x="5418859" y="4564015"/>
            <a:ext cx="1383712"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1A-23-F9-CD-06-9B</a:t>
            </a:r>
          </a:p>
        </p:txBody>
      </p:sp>
      <p:sp>
        <p:nvSpPr>
          <p:cNvPr id="93" name="Text Box 22">
            <a:extLst>
              <a:ext uri="{FF2B5EF4-FFF2-40B4-BE49-F238E27FC236}">
                <a16:creationId xmlns:a16="http://schemas.microsoft.com/office/drawing/2014/main" id="{D3BC78DD-68E2-3F42-A025-894036CA69F8}"/>
              </a:ext>
            </a:extLst>
          </p:cNvPr>
          <p:cNvSpPr txBox="1">
            <a:spLocks noChangeArrowheads="1"/>
          </p:cNvSpPr>
          <p:nvPr/>
        </p:nvSpPr>
        <p:spPr bwMode="auto">
          <a:xfrm>
            <a:off x="5529588" y="4434237"/>
            <a:ext cx="1199367"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222.222.222.220</a:t>
            </a:r>
          </a:p>
        </p:txBody>
      </p:sp>
      <p:grpSp>
        <p:nvGrpSpPr>
          <p:cNvPr id="94" name="Group 23">
            <a:extLst>
              <a:ext uri="{FF2B5EF4-FFF2-40B4-BE49-F238E27FC236}">
                <a16:creationId xmlns:a16="http://schemas.microsoft.com/office/drawing/2014/main" id="{026701D5-9E9E-EF42-B7AA-972F210D71D9}"/>
              </a:ext>
            </a:extLst>
          </p:cNvPr>
          <p:cNvGrpSpPr>
            <a:grpSpLocks/>
          </p:cNvGrpSpPr>
          <p:nvPr/>
        </p:nvGrpSpPr>
        <p:grpSpPr bwMode="auto">
          <a:xfrm>
            <a:off x="4557319" y="4772692"/>
            <a:ext cx="1356121" cy="384573"/>
            <a:chOff x="1934" y="2405"/>
            <a:chExt cx="1139" cy="323"/>
          </a:xfrm>
        </p:grpSpPr>
        <p:sp>
          <p:nvSpPr>
            <p:cNvPr id="146" name="Text Box 24">
              <a:extLst>
                <a:ext uri="{FF2B5EF4-FFF2-40B4-BE49-F238E27FC236}">
                  <a16:creationId xmlns:a16="http://schemas.microsoft.com/office/drawing/2014/main" id="{D19F6EF2-3DED-734B-B3EA-8B5850BFD7DC}"/>
                </a:ext>
              </a:extLst>
            </p:cNvPr>
            <p:cNvSpPr txBox="1">
              <a:spLocks noChangeArrowheads="1"/>
            </p:cNvSpPr>
            <p:nvPr/>
          </p:nvSpPr>
          <p:spPr bwMode="auto">
            <a:xfrm>
              <a:off x="1934" y="2405"/>
              <a:ext cx="1007"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111.111.111.110</a:t>
              </a:r>
            </a:p>
          </p:txBody>
        </p:sp>
        <p:sp>
          <p:nvSpPr>
            <p:cNvPr id="147" name="Text Box 25">
              <a:extLst>
                <a:ext uri="{FF2B5EF4-FFF2-40B4-BE49-F238E27FC236}">
                  <a16:creationId xmlns:a16="http://schemas.microsoft.com/office/drawing/2014/main" id="{E60F6762-DC3F-2E40-B567-43C8BBD1B182}"/>
                </a:ext>
              </a:extLst>
            </p:cNvPr>
            <p:cNvSpPr txBox="1">
              <a:spLocks noChangeArrowheads="1"/>
            </p:cNvSpPr>
            <p:nvPr/>
          </p:nvSpPr>
          <p:spPr bwMode="auto">
            <a:xfrm>
              <a:off x="1938" y="2515"/>
              <a:ext cx="1135"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E6-E9-00-17-BB-4B</a:t>
              </a:r>
            </a:p>
          </p:txBody>
        </p:sp>
      </p:grpSp>
      <p:sp>
        <p:nvSpPr>
          <p:cNvPr id="99" name="Text Box 26">
            <a:extLst>
              <a:ext uri="{FF2B5EF4-FFF2-40B4-BE49-F238E27FC236}">
                <a16:creationId xmlns:a16="http://schemas.microsoft.com/office/drawing/2014/main" id="{EB7AD1CB-7395-4048-94BA-078B6760194C}"/>
              </a:ext>
            </a:extLst>
          </p:cNvPr>
          <p:cNvSpPr txBox="1">
            <a:spLocks noChangeArrowheads="1"/>
          </p:cNvSpPr>
          <p:nvPr/>
        </p:nvSpPr>
        <p:spPr bwMode="auto">
          <a:xfrm>
            <a:off x="3050687" y="4882832"/>
            <a:ext cx="1455848"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CC-49-DE-D0-AB-7D</a:t>
            </a:r>
          </a:p>
        </p:txBody>
      </p:sp>
      <p:sp>
        <p:nvSpPr>
          <p:cNvPr id="100" name="Text Box 27">
            <a:extLst>
              <a:ext uri="{FF2B5EF4-FFF2-40B4-BE49-F238E27FC236}">
                <a16:creationId xmlns:a16="http://schemas.microsoft.com/office/drawing/2014/main" id="{883C22D8-5EE5-FD4B-A6BF-961F094C9520}"/>
              </a:ext>
            </a:extLst>
          </p:cNvPr>
          <p:cNvSpPr txBox="1">
            <a:spLocks noChangeArrowheads="1"/>
          </p:cNvSpPr>
          <p:nvPr/>
        </p:nvSpPr>
        <p:spPr bwMode="auto">
          <a:xfrm>
            <a:off x="3200707" y="4741147"/>
            <a:ext cx="1199367"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111.111.111.112</a:t>
            </a:r>
          </a:p>
        </p:txBody>
      </p:sp>
      <p:sp>
        <p:nvSpPr>
          <p:cNvPr id="101" name="Text Box 30">
            <a:extLst>
              <a:ext uri="{FF2B5EF4-FFF2-40B4-BE49-F238E27FC236}">
                <a16:creationId xmlns:a16="http://schemas.microsoft.com/office/drawing/2014/main" id="{F0A4A6D6-07D6-9540-9E22-87082344B6CE}"/>
              </a:ext>
            </a:extLst>
          </p:cNvPr>
          <p:cNvSpPr txBox="1">
            <a:spLocks noChangeArrowheads="1"/>
          </p:cNvSpPr>
          <p:nvPr/>
        </p:nvSpPr>
        <p:spPr bwMode="auto">
          <a:xfrm>
            <a:off x="2989230" y="4007139"/>
            <a:ext cx="1199367"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111.111.111.111</a:t>
            </a:r>
          </a:p>
        </p:txBody>
      </p:sp>
      <p:sp>
        <p:nvSpPr>
          <p:cNvPr id="102" name="Text Box 33">
            <a:extLst>
              <a:ext uri="{FF2B5EF4-FFF2-40B4-BE49-F238E27FC236}">
                <a16:creationId xmlns:a16="http://schemas.microsoft.com/office/drawing/2014/main" id="{98DB423A-5D18-F545-A673-502329AD2A00}"/>
              </a:ext>
            </a:extLst>
          </p:cNvPr>
          <p:cNvSpPr txBox="1">
            <a:spLocks noChangeArrowheads="1"/>
          </p:cNvSpPr>
          <p:nvPr/>
        </p:nvSpPr>
        <p:spPr bwMode="auto">
          <a:xfrm>
            <a:off x="2912801" y="4149089"/>
            <a:ext cx="1337226"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74-29-9C-E8-FF-55</a:t>
            </a:r>
          </a:p>
        </p:txBody>
      </p:sp>
      <p:sp>
        <p:nvSpPr>
          <p:cNvPr id="103" name="Freeform 39">
            <a:extLst>
              <a:ext uri="{FF2B5EF4-FFF2-40B4-BE49-F238E27FC236}">
                <a16:creationId xmlns:a16="http://schemas.microsoft.com/office/drawing/2014/main" id="{B2706607-111C-5245-B2CF-A17D7724FFA8}"/>
              </a:ext>
            </a:extLst>
          </p:cNvPr>
          <p:cNvSpPr>
            <a:spLocks/>
          </p:cNvSpPr>
          <p:nvPr/>
        </p:nvSpPr>
        <p:spPr bwMode="auto">
          <a:xfrm>
            <a:off x="4291338" y="3857976"/>
            <a:ext cx="629841" cy="802481"/>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104" name="Line 40">
            <a:extLst>
              <a:ext uri="{FF2B5EF4-FFF2-40B4-BE49-F238E27FC236}">
                <a16:creationId xmlns:a16="http://schemas.microsoft.com/office/drawing/2014/main" id="{28F869C4-D67B-E043-97EC-60E9EE422E8C}"/>
              </a:ext>
            </a:extLst>
          </p:cNvPr>
          <p:cNvSpPr>
            <a:spLocks noChangeShapeType="1"/>
          </p:cNvSpPr>
          <p:nvPr/>
        </p:nvSpPr>
        <p:spPr bwMode="auto">
          <a:xfrm>
            <a:off x="4063928" y="3842497"/>
            <a:ext cx="328613" cy="1726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350" dirty="0">
              <a:latin typeface="Avenir Book" panose="020B0503020203020204" pitchFamily="34" charset="-78"/>
              <a:cs typeface="Avenir Book" panose="020B0503020203020204" pitchFamily="34" charset="-78"/>
            </a:endParaRPr>
          </a:p>
        </p:txBody>
      </p:sp>
      <p:sp>
        <p:nvSpPr>
          <p:cNvPr id="105" name="Line 41">
            <a:extLst>
              <a:ext uri="{FF2B5EF4-FFF2-40B4-BE49-F238E27FC236}">
                <a16:creationId xmlns:a16="http://schemas.microsoft.com/office/drawing/2014/main" id="{F58EADC2-5F53-3341-BAA6-DBF970DD75E5}"/>
              </a:ext>
            </a:extLst>
          </p:cNvPr>
          <p:cNvSpPr>
            <a:spLocks noChangeShapeType="1"/>
          </p:cNvSpPr>
          <p:nvPr/>
        </p:nvSpPr>
        <p:spPr bwMode="auto">
          <a:xfrm flipV="1">
            <a:off x="4118352" y="4550919"/>
            <a:ext cx="212277" cy="4083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07" name="Line 44">
            <a:extLst>
              <a:ext uri="{FF2B5EF4-FFF2-40B4-BE49-F238E27FC236}">
                <a16:creationId xmlns:a16="http://schemas.microsoft.com/office/drawing/2014/main" id="{9DEB43AB-0452-E74B-A267-354DF376C2C7}"/>
              </a:ext>
            </a:extLst>
          </p:cNvPr>
          <p:cNvSpPr>
            <a:spLocks noChangeShapeType="1"/>
          </p:cNvSpPr>
          <p:nvPr/>
        </p:nvSpPr>
        <p:spPr bwMode="auto">
          <a:xfrm flipV="1">
            <a:off x="4069862" y="4633992"/>
            <a:ext cx="0" cy="1226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08" name="Line 45">
            <a:extLst>
              <a:ext uri="{FF2B5EF4-FFF2-40B4-BE49-F238E27FC236}">
                <a16:creationId xmlns:a16="http://schemas.microsoft.com/office/drawing/2014/main" id="{FCE2A6D7-36B2-D94C-B589-354F8509B97B}"/>
              </a:ext>
            </a:extLst>
          </p:cNvPr>
          <p:cNvSpPr>
            <a:spLocks noChangeShapeType="1"/>
          </p:cNvSpPr>
          <p:nvPr/>
        </p:nvSpPr>
        <p:spPr bwMode="auto">
          <a:xfrm flipH="1" flipV="1">
            <a:off x="3999634" y="3897265"/>
            <a:ext cx="0" cy="1860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350" dirty="0">
              <a:latin typeface="Avenir Book" panose="020B0503020203020204" pitchFamily="34" charset="-78"/>
              <a:cs typeface="Avenir Book" panose="020B0503020203020204" pitchFamily="34" charset="-78"/>
            </a:endParaRPr>
          </a:p>
        </p:txBody>
      </p:sp>
      <p:sp>
        <p:nvSpPr>
          <p:cNvPr id="109" name="Line 46">
            <a:extLst>
              <a:ext uri="{FF2B5EF4-FFF2-40B4-BE49-F238E27FC236}">
                <a16:creationId xmlns:a16="http://schemas.microsoft.com/office/drawing/2014/main" id="{34C788DF-A7C4-7C49-A6BA-645F989435A2}"/>
              </a:ext>
            </a:extLst>
          </p:cNvPr>
          <p:cNvSpPr>
            <a:spLocks noChangeShapeType="1"/>
          </p:cNvSpPr>
          <p:nvPr/>
        </p:nvSpPr>
        <p:spPr bwMode="auto">
          <a:xfrm>
            <a:off x="5327180" y="4322319"/>
            <a:ext cx="0" cy="46537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10" name="Line 47">
            <a:extLst>
              <a:ext uri="{FF2B5EF4-FFF2-40B4-BE49-F238E27FC236}">
                <a16:creationId xmlns:a16="http://schemas.microsoft.com/office/drawing/2014/main" id="{74475E6E-D489-9D41-83DE-586A84785D27}"/>
              </a:ext>
            </a:extLst>
          </p:cNvPr>
          <p:cNvSpPr>
            <a:spLocks noChangeShapeType="1"/>
          </p:cNvSpPr>
          <p:nvPr/>
        </p:nvSpPr>
        <p:spPr bwMode="auto">
          <a:xfrm flipH="1" flipV="1">
            <a:off x="6218959" y="4315176"/>
            <a:ext cx="3572" cy="16549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11" name="Text Box 58">
            <a:extLst>
              <a:ext uri="{FF2B5EF4-FFF2-40B4-BE49-F238E27FC236}">
                <a16:creationId xmlns:a16="http://schemas.microsoft.com/office/drawing/2014/main" id="{9ED91BB2-5CD2-AF4D-990D-A02134AFDF18}"/>
              </a:ext>
            </a:extLst>
          </p:cNvPr>
          <p:cNvSpPr txBox="1">
            <a:spLocks noChangeArrowheads="1"/>
          </p:cNvSpPr>
          <p:nvPr/>
        </p:nvSpPr>
        <p:spPr bwMode="auto">
          <a:xfrm>
            <a:off x="3245502" y="3488208"/>
            <a:ext cx="369012"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100" dirty="0">
                <a:solidFill>
                  <a:srgbClr val="0000A8"/>
                </a:solidFill>
                <a:latin typeface="Avenir Book" panose="020B0503020203020204" pitchFamily="34" charset="-78"/>
                <a:cs typeface="Avenir Book" panose="020B0503020203020204" pitchFamily="34" charset="-78"/>
              </a:rPr>
              <a:t>A</a:t>
            </a:r>
          </a:p>
        </p:txBody>
      </p:sp>
      <p:grpSp>
        <p:nvGrpSpPr>
          <p:cNvPr id="113" name="Group 63">
            <a:extLst>
              <a:ext uri="{FF2B5EF4-FFF2-40B4-BE49-F238E27FC236}">
                <a16:creationId xmlns:a16="http://schemas.microsoft.com/office/drawing/2014/main" id="{28E44824-539C-9E48-97D4-38EC5EF1A87D}"/>
              </a:ext>
            </a:extLst>
          </p:cNvPr>
          <p:cNvGrpSpPr>
            <a:grpSpLocks/>
          </p:cNvGrpSpPr>
          <p:nvPr/>
        </p:nvGrpSpPr>
        <p:grpSpPr bwMode="auto">
          <a:xfrm>
            <a:off x="8024912" y="4113433"/>
            <a:ext cx="1407320" cy="394097"/>
            <a:chOff x="4351" y="2786"/>
            <a:chExt cx="1182" cy="331"/>
          </a:xfrm>
        </p:grpSpPr>
        <p:sp>
          <p:nvSpPr>
            <p:cNvPr id="144" name="Text Box 64">
              <a:extLst>
                <a:ext uri="{FF2B5EF4-FFF2-40B4-BE49-F238E27FC236}">
                  <a16:creationId xmlns:a16="http://schemas.microsoft.com/office/drawing/2014/main" id="{6F4DD6C5-5CCC-9A43-8DEF-22B166CC124F}"/>
                </a:ext>
              </a:extLst>
            </p:cNvPr>
            <p:cNvSpPr txBox="1">
              <a:spLocks noChangeArrowheads="1"/>
            </p:cNvSpPr>
            <p:nvPr/>
          </p:nvSpPr>
          <p:spPr bwMode="auto">
            <a:xfrm>
              <a:off x="4352" y="2786"/>
              <a:ext cx="1007"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222.222.222.222</a:t>
              </a:r>
            </a:p>
          </p:txBody>
        </p:sp>
        <p:sp>
          <p:nvSpPr>
            <p:cNvPr id="145" name="Text Box 65">
              <a:extLst>
                <a:ext uri="{FF2B5EF4-FFF2-40B4-BE49-F238E27FC236}">
                  <a16:creationId xmlns:a16="http://schemas.microsoft.com/office/drawing/2014/main" id="{6E33AF33-87FC-744F-A61A-A574F7048B06}"/>
                </a:ext>
              </a:extLst>
            </p:cNvPr>
            <p:cNvSpPr txBox="1">
              <a:spLocks noChangeArrowheads="1"/>
            </p:cNvSpPr>
            <p:nvPr/>
          </p:nvSpPr>
          <p:spPr bwMode="auto">
            <a:xfrm>
              <a:off x="4351" y="2904"/>
              <a:ext cx="1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49-BD-D2-C7-56-2A</a:t>
              </a:r>
            </a:p>
          </p:txBody>
        </p:sp>
      </p:grpSp>
      <p:sp>
        <p:nvSpPr>
          <p:cNvPr id="114" name="Line 67">
            <a:extLst>
              <a:ext uri="{FF2B5EF4-FFF2-40B4-BE49-F238E27FC236}">
                <a16:creationId xmlns:a16="http://schemas.microsoft.com/office/drawing/2014/main" id="{351E9598-D6EF-0941-9E90-3FFDA09398B1}"/>
              </a:ext>
            </a:extLst>
          </p:cNvPr>
          <p:cNvSpPr>
            <a:spLocks noChangeShapeType="1"/>
          </p:cNvSpPr>
          <p:nvPr/>
        </p:nvSpPr>
        <p:spPr bwMode="auto">
          <a:xfrm flipV="1">
            <a:off x="7725099" y="3842497"/>
            <a:ext cx="338138" cy="2381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350" dirty="0">
              <a:latin typeface="Avenir Book" panose="020B0503020203020204" pitchFamily="34" charset="-78"/>
              <a:cs typeface="Avenir Book" panose="020B0503020203020204" pitchFamily="34" charset="-78"/>
            </a:endParaRPr>
          </a:p>
        </p:txBody>
      </p:sp>
      <p:sp>
        <p:nvSpPr>
          <p:cNvPr id="116" name="Text Box 71">
            <a:extLst>
              <a:ext uri="{FF2B5EF4-FFF2-40B4-BE49-F238E27FC236}">
                <a16:creationId xmlns:a16="http://schemas.microsoft.com/office/drawing/2014/main" id="{A2452177-E551-CB48-A13E-9F30A8D87705}"/>
              </a:ext>
            </a:extLst>
          </p:cNvPr>
          <p:cNvSpPr txBox="1">
            <a:spLocks noChangeArrowheads="1"/>
          </p:cNvSpPr>
          <p:nvPr/>
        </p:nvSpPr>
        <p:spPr bwMode="auto">
          <a:xfrm>
            <a:off x="7793605" y="4854633"/>
            <a:ext cx="1199367"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222.222.222.221</a:t>
            </a:r>
          </a:p>
        </p:txBody>
      </p:sp>
      <p:sp>
        <p:nvSpPr>
          <p:cNvPr id="117" name="Text Box 72">
            <a:extLst>
              <a:ext uri="{FF2B5EF4-FFF2-40B4-BE49-F238E27FC236}">
                <a16:creationId xmlns:a16="http://schemas.microsoft.com/office/drawing/2014/main" id="{70A29F2B-254D-C242-BED3-63C6A20006BF}"/>
              </a:ext>
            </a:extLst>
          </p:cNvPr>
          <p:cNvSpPr txBox="1">
            <a:spLocks noChangeArrowheads="1"/>
          </p:cNvSpPr>
          <p:nvPr/>
        </p:nvSpPr>
        <p:spPr bwMode="auto">
          <a:xfrm>
            <a:off x="7786195" y="4988784"/>
            <a:ext cx="1340432"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88-B2-2F-54-1A-0F</a:t>
            </a:r>
          </a:p>
        </p:txBody>
      </p:sp>
      <p:sp>
        <p:nvSpPr>
          <p:cNvPr id="118" name="Line 73">
            <a:extLst>
              <a:ext uri="{FF2B5EF4-FFF2-40B4-BE49-F238E27FC236}">
                <a16:creationId xmlns:a16="http://schemas.microsoft.com/office/drawing/2014/main" id="{EA6BFE92-6101-754D-A5A8-900E35C4E79C}"/>
              </a:ext>
            </a:extLst>
          </p:cNvPr>
          <p:cNvSpPr>
            <a:spLocks noChangeShapeType="1"/>
          </p:cNvSpPr>
          <p:nvPr/>
        </p:nvSpPr>
        <p:spPr bwMode="auto">
          <a:xfrm flipH="1" flipV="1">
            <a:off x="7680655" y="4515201"/>
            <a:ext cx="200329" cy="15069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120" name="Freeform 75">
            <a:extLst>
              <a:ext uri="{FF2B5EF4-FFF2-40B4-BE49-F238E27FC236}">
                <a16:creationId xmlns:a16="http://schemas.microsoft.com/office/drawing/2014/main" id="{68E66362-A921-0844-BAA8-FB5279AD1D5D}"/>
              </a:ext>
            </a:extLst>
          </p:cNvPr>
          <p:cNvSpPr>
            <a:spLocks/>
          </p:cNvSpPr>
          <p:nvPr/>
        </p:nvSpPr>
        <p:spPr bwMode="auto">
          <a:xfrm>
            <a:off x="7170269" y="3860356"/>
            <a:ext cx="573881" cy="810816"/>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121" name="Text Box 76">
            <a:extLst>
              <a:ext uri="{FF2B5EF4-FFF2-40B4-BE49-F238E27FC236}">
                <a16:creationId xmlns:a16="http://schemas.microsoft.com/office/drawing/2014/main" id="{DA57B50B-B7E5-2942-B45A-3152B6985451}"/>
              </a:ext>
            </a:extLst>
          </p:cNvPr>
          <p:cNvSpPr txBox="1">
            <a:spLocks noChangeArrowheads="1"/>
          </p:cNvSpPr>
          <p:nvPr/>
        </p:nvSpPr>
        <p:spPr bwMode="auto">
          <a:xfrm>
            <a:off x="8618637" y="3615140"/>
            <a:ext cx="354584"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100" dirty="0">
                <a:solidFill>
                  <a:srgbClr val="0000A8"/>
                </a:solidFill>
                <a:latin typeface="Avenir Book" panose="020B0503020203020204" pitchFamily="34" charset="-78"/>
                <a:cs typeface="Avenir Book" panose="020B0503020203020204" pitchFamily="34" charset="-78"/>
              </a:rPr>
              <a:t>B</a:t>
            </a:r>
          </a:p>
        </p:txBody>
      </p:sp>
      <p:grpSp>
        <p:nvGrpSpPr>
          <p:cNvPr id="9" name="Group 8">
            <a:extLst>
              <a:ext uri="{FF2B5EF4-FFF2-40B4-BE49-F238E27FC236}">
                <a16:creationId xmlns:a16="http://schemas.microsoft.com/office/drawing/2014/main" id="{CC76A447-7E01-C147-9C89-C1C4C935DA7A}"/>
              </a:ext>
            </a:extLst>
          </p:cNvPr>
          <p:cNvGrpSpPr/>
          <p:nvPr/>
        </p:nvGrpSpPr>
        <p:grpSpPr>
          <a:xfrm>
            <a:off x="5314553" y="4030576"/>
            <a:ext cx="982973" cy="375863"/>
            <a:chOff x="4909105" y="5767126"/>
            <a:chExt cx="1310631" cy="501151"/>
          </a:xfrm>
        </p:grpSpPr>
        <p:sp>
          <p:nvSpPr>
            <p:cNvPr id="167" name="Rectangle 37">
              <a:extLst>
                <a:ext uri="{FF2B5EF4-FFF2-40B4-BE49-F238E27FC236}">
                  <a16:creationId xmlns:a16="http://schemas.microsoft.com/office/drawing/2014/main" id="{89D0886F-F835-2044-AB8F-F49ACC0B58EB}"/>
                </a:ext>
              </a:extLst>
            </p:cNvPr>
            <p:cNvSpPr>
              <a:spLocks noChangeArrowheads="1"/>
            </p:cNvSpPr>
            <p:nvPr/>
          </p:nvSpPr>
          <p:spPr bwMode="auto">
            <a:xfrm rot="5400000">
              <a:off x="6024859" y="5937451"/>
              <a:ext cx="13416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8" name="Rectangle 37">
              <a:extLst>
                <a:ext uri="{FF2B5EF4-FFF2-40B4-BE49-F238E27FC236}">
                  <a16:creationId xmlns:a16="http://schemas.microsoft.com/office/drawing/2014/main" id="{C75323AD-DC39-4543-A0CC-4375A7BCF3F2}"/>
                </a:ext>
              </a:extLst>
            </p:cNvPr>
            <p:cNvSpPr>
              <a:spLocks noChangeArrowheads="1"/>
            </p:cNvSpPr>
            <p:nvPr/>
          </p:nvSpPr>
          <p:spPr bwMode="auto">
            <a:xfrm rot="5400000">
              <a:off x="4966501" y="5940764"/>
              <a:ext cx="140795"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56" name="Group 155">
              <a:extLst>
                <a:ext uri="{FF2B5EF4-FFF2-40B4-BE49-F238E27FC236}">
                  <a16:creationId xmlns:a16="http://schemas.microsoft.com/office/drawing/2014/main" id="{EDD0BCD9-05EB-F249-AEA1-A9CCFBC80BB8}"/>
                </a:ext>
              </a:extLst>
            </p:cNvPr>
            <p:cNvGrpSpPr/>
            <p:nvPr/>
          </p:nvGrpSpPr>
          <p:grpSpPr>
            <a:xfrm>
              <a:off x="5115340" y="5767126"/>
              <a:ext cx="901147" cy="501151"/>
              <a:chOff x="7493876" y="2774731"/>
              <a:chExt cx="1481958" cy="894622"/>
            </a:xfrm>
          </p:grpSpPr>
          <p:sp>
            <p:nvSpPr>
              <p:cNvPr id="157" name="Freeform 156">
                <a:extLst>
                  <a:ext uri="{FF2B5EF4-FFF2-40B4-BE49-F238E27FC236}">
                    <a16:creationId xmlns:a16="http://schemas.microsoft.com/office/drawing/2014/main" id="{F5326B06-29FF-A544-BF80-2A062222958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58" name="Oval 157">
                <a:extLst>
                  <a:ext uri="{FF2B5EF4-FFF2-40B4-BE49-F238E27FC236}">
                    <a16:creationId xmlns:a16="http://schemas.microsoft.com/office/drawing/2014/main" id="{8065A2A5-902C-A940-821B-CBFC0122AC2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59" name="Group 158">
                <a:extLst>
                  <a:ext uri="{FF2B5EF4-FFF2-40B4-BE49-F238E27FC236}">
                    <a16:creationId xmlns:a16="http://schemas.microsoft.com/office/drawing/2014/main" id="{14C076B7-5A71-8644-9F5C-08E13F943BD5}"/>
                  </a:ext>
                </a:extLst>
              </p:cNvPr>
              <p:cNvGrpSpPr/>
              <p:nvPr/>
            </p:nvGrpSpPr>
            <p:grpSpPr>
              <a:xfrm>
                <a:off x="7713663" y="2848339"/>
                <a:ext cx="1042107" cy="425543"/>
                <a:chOff x="7786941" y="2884917"/>
                <a:chExt cx="897649" cy="353919"/>
              </a:xfrm>
            </p:grpSpPr>
            <p:sp>
              <p:nvSpPr>
                <p:cNvPr id="160" name="Freeform 159">
                  <a:extLst>
                    <a:ext uri="{FF2B5EF4-FFF2-40B4-BE49-F238E27FC236}">
                      <a16:creationId xmlns:a16="http://schemas.microsoft.com/office/drawing/2014/main" id="{13D62837-C3EA-8B4B-B09D-FC71F9727C6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1" name="Freeform 160">
                  <a:extLst>
                    <a:ext uri="{FF2B5EF4-FFF2-40B4-BE49-F238E27FC236}">
                      <a16:creationId xmlns:a16="http://schemas.microsoft.com/office/drawing/2014/main" id="{147D5E46-2372-FA45-9685-A7CC6CA91F5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2" name="Freeform 161">
                  <a:extLst>
                    <a:ext uri="{FF2B5EF4-FFF2-40B4-BE49-F238E27FC236}">
                      <a16:creationId xmlns:a16="http://schemas.microsoft.com/office/drawing/2014/main" id="{6B2D97C5-61CB-9441-993B-95CAA7169FC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3" name="Freeform 162">
                  <a:extLst>
                    <a:ext uri="{FF2B5EF4-FFF2-40B4-BE49-F238E27FC236}">
                      <a16:creationId xmlns:a16="http://schemas.microsoft.com/office/drawing/2014/main" id="{CD3C4F94-9D92-F048-A80A-0D709146CB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sp>
        <p:nvSpPr>
          <p:cNvPr id="171" name="Rectangle 37">
            <a:extLst>
              <a:ext uri="{FF2B5EF4-FFF2-40B4-BE49-F238E27FC236}">
                <a16:creationId xmlns:a16="http://schemas.microsoft.com/office/drawing/2014/main" id="{A9816EEA-38E6-AE46-970F-D20738D1CBC9}"/>
              </a:ext>
            </a:extLst>
          </p:cNvPr>
          <p:cNvSpPr>
            <a:spLocks noChangeArrowheads="1"/>
          </p:cNvSpPr>
          <p:nvPr/>
        </p:nvSpPr>
        <p:spPr bwMode="auto">
          <a:xfrm rot="5400000">
            <a:off x="3933918" y="3751996"/>
            <a:ext cx="89927"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49" name="Group 49">
            <a:extLst>
              <a:ext uri="{FF2B5EF4-FFF2-40B4-BE49-F238E27FC236}">
                <a16:creationId xmlns:a16="http://schemas.microsoft.com/office/drawing/2014/main" id="{AD680CEA-D168-C84F-AAE1-D128195A44E7}"/>
              </a:ext>
            </a:extLst>
          </p:cNvPr>
          <p:cNvGrpSpPr>
            <a:grpSpLocks/>
          </p:cNvGrpSpPr>
          <p:nvPr/>
        </p:nvGrpSpPr>
        <p:grpSpPr bwMode="auto">
          <a:xfrm>
            <a:off x="3302167" y="3501979"/>
            <a:ext cx="702053" cy="571071"/>
            <a:chOff x="-44" y="1473"/>
            <a:chExt cx="981" cy="1105"/>
          </a:xfrm>
        </p:grpSpPr>
        <p:pic>
          <p:nvPicPr>
            <p:cNvPr id="150" name="Picture 50" descr="desktop_computer_stylized_medium">
              <a:extLst>
                <a:ext uri="{FF2B5EF4-FFF2-40B4-BE49-F238E27FC236}">
                  <a16:creationId xmlns:a16="http://schemas.microsoft.com/office/drawing/2014/main" id="{DADE998E-D7B9-EC4F-9F94-E65CF536C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1" name="Freeform 51">
              <a:extLst>
                <a:ext uri="{FF2B5EF4-FFF2-40B4-BE49-F238E27FC236}">
                  <a16:creationId xmlns:a16="http://schemas.microsoft.com/office/drawing/2014/main" id="{BC38A1B0-555E-F049-93AC-48537726F7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grpSp>
      <p:sp>
        <p:nvSpPr>
          <p:cNvPr id="180" name="Rectangle 37">
            <a:extLst>
              <a:ext uri="{FF2B5EF4-FFF2-40B4-BE49-F238E27FC236}">
                <a16:creationId xmlns:a16="http://schemas.microsoft.com/office/drawing/2014/main" id="{51912ACC-FA1C-7E48-9062-DA96B6CD7C33}"/>
              </a:ext>
            </a:extLst>
          </p:cNvPr>
          <p:cNvSpPr>
            <a:spLocks noChangeArrowheads="1"/>
          </p:cNvSpPr>
          <p:nvPr/>
        </p:nvSpPr>
        <p:spPr bwMode="auto">
          <a:xfrm rot="5400000">
            <a:off x="4017025" y="4517777"/>
            <a:ext cx="63196" cy="146063"/>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26" name="Group 49">
            <a:extLst>
              <a:ext uri="{FF2B5EF4-FFF2-40B4-BE49-F238E27FC236}">
                <a16:creationId xmlns:a16="http://schemas.microsoft.com/office/drawing/2014/main" id="{164313DA-E436-B94D-946E-A9F9627207EA}"/>
              </a:ext>
            </a:extLst>
          </p:cNvPr>
          <p:cNvGrpSpPr>
            <a:grpSpLocks/>
          </p:cNvGrpSpPr>
          <p:nvPr/>
        </p:nvGrpSpPr>
        <p:grpSpPr bwMode="auto">
          <a:xfrm>
            <a:off x="3574221" y="4369806"/>
            <a:ext cx="479621" cy="388191"/>
            <a:chOff x="-44" y="1473"/>
            <a:chExt cx="981" cy="1105"/>
          </a:xfrm>
        </p:grpSpPr>
        <p:pic>
          <p:nvPicPr>
            <p:cNvPr id="127" name="Picture 50" descr="desktop_computer_stylized_medium">
              <a:extLst>
                <a:ext uri="{FF2B5EF4-FFF2-40B4-BE49-F238E27FC236}">
                  <a16:creationId xmlns:a16="http://schemas.microsoft.com/office/drawing/2014/main" id="{2DC8C6C4-5C23-0541-8061-C718A5B9D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8" name="Freeform 51">
              <a:extLst>
                <a:ext uri="{FF2B5EF4-FFF2-40B4-BE49-F238E27FC236}">
                  <a16:creationId xmlns:a16="http://schemas.microsoft.com/office/drawing/2014/main" id="{24E0555C-7855-E749-82E9-0F21AFA4C7C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500" dirty="0">
                <a:latin typeface="Avenir Book" panose="020B0503020203020204" pitchFamily="34" charset="-78"/>
                <a:cs typeface="Avenir Book" panose="020B0503020203020204" pitchFamily="34" charset="-78"/>
              </a:endParaRPr>
            </a:p>
          </p:txBody>
        </p:sp>
      </p:grpSp>
      <p:sp>
        <p:nvSpPr>
          <p:cNvPr id="181" name="Rectangle 37">
            <a:extLst>
              <a:ext uri="{FF2B5EF4-FFF2-40B4-BE49-F238E27FC236}">
                <a16:creationId xmlns:a16="http://schemas.microsoft.com/office/drawing/2014/main" id="{43F1B530-B1FE-5547-9108-2D9D5DEFE2F3}"/>
              </a:ext>
            </a:extLst>
          </p:cNvPr>
          <p:cNvSpPr>
            <a:spLocks noChangeArrowheads="1"/>
          </p:cNvSpPr>
          <p:nvPr/>
        </p:nvSpPr>
        <p:spPr bwMode="auto">
          <a:xfrm rot="5400000">
            <a:off x="8108083" y="3741680"/>
            <a:ext cx="89927"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2" name="Rectangle 37">
            <a:extLst>
              <a:ext uri="{FF2B5EF4-FFF2-40B4-BE49-F238E27FC236}">
                <a16:creationId xmlns:a16="http://schemas.microsoft.com/office/drawing/2014/main" id="{7CF48F98-D094-CD4E-BD60-0DA33EA42206}"/>
              </a:ext>
            </a:extLst>
          </p:cNvPr>
          <p:cNvSpPr>
            <a:spLocks noChangeArrowheads="1"/>
          </p:cNvSpPr>
          <p:nvPr/>
        </p:nvSpPr>
        <p:spPr bwMode="auto">
          <a:xfrm rot="5400000">
            <a:off x="7935762" y="4590488"/>
            <a:ext cx="63196" cy="146063"/>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52" name="Group 44">
            <a:extLst>
              <a:ext uri="{FF2B5EF4-FFF2-40B4-BE49-F238E27FC236}">
                <a16:creationId xmlns:a16="http://schemas.microsoft.com/office/drawing/2014/main" id="{083ACB0A-FBA9-0D43-9726-0A41424DD39D}"/>
              </a:ext>
            </a:extLst>
          </p:cNvPr>
          <p:cNvGrpSpPr>
            <a:grpSpLocks/>
          </p:cNvGrpSpPr>
          <p:nvPr/>
        </p:nvGrpSpPr>
        <p:grpSpPr bwMode="auto">
          <a:xfrm>
            <a:off x="7820861" y="4465813"/>
            <a:ext cx="533400" cy="450771"/>
            <a:chOff x="-44" y="1473"/>
            <a:chExt cx="981" cy="1105"/>
          </a:xfrm>
        </p:grpSpPr>
        <p:pic>
          <p:nvPicPr>
            <p:cNvPr id="154" name="Picture 45" descr="desktop_computer_stylized_medium">
              <a:extLst>
                <a:ext uri="{FF2B5EF4-FFF2-40B4-BE49-F238E27FC236}">
                  <a16:creationId xmlns:a16="http://schemas.microsoft.com/office/drawing/2014/main" id="{C369DB0B-1F34-3B46-A82A-78A90E656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5" name="Freeform 46">
              <a:extLst>
                <a:ext uri="{FF2B5EF4-FFF2-40B4-BE49-F238E27FC236}">
                  <a16:creationId xmlns:a16="http://schemas.microsoft.com/office/drawing/2014/main" id="{9C2398C0-FF47-894E-B5E8-11EB55029DC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500" dirty="0">
                <a:latin typeface="Avenir Book" panose="020B0503020203020204" pitchFamily="34" charset="-78"/>
                <a:cs typeface="Avenir Book" panose="020B0503020203020204" pitchFamily="34" charset="-78"/>
              </a:endParaRPr>
            </a:p>
          </p:txBody>
        </p:sp>
      </p:grpSp>
      <p:cxnSp>
        <p:nvCxnSpPr>
          <p:cNvPr id="14" name="Straight Arrow Connector 13">
            <a:extLst>
              <a:ext uri="{FF2B5EF4-FFF2-40B4-BE49-F238E27FC236}">
                <a16:creationId xmlns:a16="http://schemas.microsoft.com/office/drawing/2014/main" id="{0F604162-E90D-984F-847A-C102A2F79780}"/>
              </a:ext>
            </a:extLst>
          </p:cNvPr>
          <p:cNvCxnSpPr/>
          <p:nvPr/>
        </p:nvCxnSpPr>
        <p:spPr>
          <a:xfrm flipV="1">
            <a:off x="8065119" y="3908018"/>
            <a:ext cx="0" cy="3344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ED79A4A8-654F-5C41-9FB9-78AF30E0F351}"/>
              </a:ext>
            </a:extLst>
          </p:cNvPr>
          <p:cNvCxnSpPr>
            <a:cxnSpLocks/>
          </p:cNvCxnSpPr>
          <p:nvPr/>
        </p:nvCxnSpPr>
        <p:spPr>
          <a:xfrm flipV="1">
            <a:off x="7898417" y="4709739"/>
            <a:ext cx="0" cy="1812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4" name="Group 113">
            <a:extLst>
              <a:ext uri="{FF2B5EF4-FFF2-40B4-BE49-F238E27FC236}">
                <a16:creationId xmlns:a16="http://schemas.microsoft.com/office/drawing/2014/main" id="{4F40B619-9A70-2641-9962-A545BD190AEE}"/>
              </a:ext>
            </a:extLst>
          </p:cNvPr>
          <p:cNvGrpSpPr>
            <a:grpSpLocks/>
          </p:cNvGrpSpPr>
          <p:nvPr/>
        </p:nvGrpSpPr>
        <p:grpSpPr bwMode="auto">
          <a:xfrm>
            <a:off x="8583179" y="2289355"/>
            <a:ext cx="696516" cy="1465659"/>
            <a:chOff x="250" y="1380"/>
            <a:chExt cx="585" cy="1231"/>
          </a:xfrm>
        </p:grpSpPr>
        <p:sp>
          <p:nvSpPr>
            <p:cNvPr id="245" name="Freeform 106">
              <a:extLst>
                <a:ext uri="{FF2B5EF4-FFF2-40B4-BE49-F238E27FC236}">
                  <a16:creationId xmlns:a16="http://schemas.microsoft.com/office/drawing/2014/main" id="{970BC10B-039D-D849-BD17-870D52BCA8D3}"/>
                </a:ext>
              </a:extLst>
            </p:cNvPr>
            <p:cNvSpPr>
              <a:spLocks/>
            </p:cNvSpPr>
            <p:nvPr/>
          </p:nvSpPr>
          <p:spPr bwMode="auto">
            <a:xfrm>
              <a:off x="250" y="1414"/>
              <a:ext cx="582" cy="1197"/>
            </a:xfrm>
            <a:custGeom>
              <a:avLst/>
              <a:gdLst>
                <a:gd name="T0" fmla="*/ 582 w 582"/>
                <a:gd name="T1" fmla="*/ 781 h 1197"/>
                <a:gd name="T2" fmla="*/ 0 w 582"/>
                <a:gd name="T3" fmla="*/ 1197 h 1197"/>
                <a:gd name="T4" fmla="*/ 83 w 582"/>
                <a:gd name="T5" fmla="*/ 0 h 1197"/>
                <a:gd name="T6" fmla="*/ 582 w 582"/>
                <a:gd name="T7" fmla="*/ 781 h 11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1197">
                  <a:moveTo>
                    <a:pt x="582" y="781"/>
                  </a:moveTo>
                  <a:lnTo>
                    <a:pt x="0" y="1197"/>
                  </a:lnTo>
                  <a:lnTo>
                    <a:pt x="83" y="0"/>
                  </a:lnTo>
                  <a:lnTo>
                    <a:pt x="582" y="781"/>
                  </a:lnTo>
                  <a:close/>
                </a:path>
              </a:pathLst>
            </a:custGeom>
            <a:gradFill rotWithShape="1">
              <a:gsLst>
                <a:gs pos="0">
                  <a:srgbClr val="FFFFFF"/>
                </a:gs>
                <a:gs pos="99000">
                  <a:schemeClr val="bg1">
                    <a:lumMod val="75000"/>
                  </a:schemeClr>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6" name="Rectangle 107">
              <a:extLst>
                <a:ext uri="{FF2B5EF4-FFF2-40B4-BE49-F238E27FC236}">
                  <a16:creationId xmlns:a16="http://schemas.microsoft.com/office/drawing/2014/main" id="{881A2D84-75CD-FF46-8268-58570E386E4E}"/>
                </a:ext>
              </a:extLst>
            </p:cNvPr>
            <p:cNvSpPr>
              <a:spLocks noChangeArrowheads="1"/>
            </p:cNvSpPr>
            <p:nvPr/>
          </p:nvSpPr>
          <p:spPr bwMode="auto">
            <a:xfrm>
              <a:off x="338" y="1399"/>
              <a:ext cx="493" cy="790"/>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7" name="Text Box 108">
              <a:extLst>
                <a:ext uri="{FF2B5EF4-FFF2-40B4-BE49-F238E27FC236}">
                  <a16:creationId xmlns:a16="http://schemas.microsoft.com/office/drawing/2014/main" id="{0174C2C5-DEEC-6448-84DD-CBC717D8C46C}"/>
                </a:ext>
              </a:extLst>
            </p:cNvPr>
            <p:cNvSpPr txBox="1">
              <a:spLocks noChangeArrowheads="1"/>
            </p:cNvSpPr>
            <p:nvPr/>
          </p:nvSpPr>
          <p:spPr bwMode="auto">
            <a:xfrm>
              <a:off x="400" y="1380"/>
              <a:ext cx="362" cy="8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eaLnBrk="0" fontAlgn="base" hangingPunct="0">
                <a:spcBef>
                  <a:spcPct val="0"/>
                </a:spcBef>
                <a:spcAft>
                  <a:spcPct val="0"/>
                </a:spcAft>
                <a:defRPr/>
              </a:pPr>
              <a:endParaRPr lang="en-US" sz="1200" i="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endParaRPr lang="en-US" sz="1200" i="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IP</a:t>
              </a: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Eth</a:t>
              </a: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Phy</a:t>
              </a:r>
            </a:p>
          </p:txBody>
        </p:sp>
        <p:sp>
          <p:nvSpPr>
            <p:cNvPr id="248" name="Line 109">
              <a:extLst>
                <a:ext uri="{FF2B5EF4-FFF2-40B4-BE49-F238E27FC236}">
                  <a16:creationId xmlns:a16="http://schemas.microsoft.com/office/drawing/2014/main" id="{5A82C9AA-9D84-BC42-9880-443161490A44}"/>
                </a:ext>
              </a:extLst>
            </p:cNvPr>
            <p:cNvSpPr>
              <a:spLocks noChangeShapeType="1"/>
            </p:cNvSpPr>
            <p:nvPr/>
          </p:nvSpPr>
          <p:spPr bwMode="auto">
            <a:xfrm>
              <a:off x="346" y="1868"/>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9" name="Line 110">
              <a:extLst>
                <a:ext uri="{FF2B5EF4-FFF2-40B4-BE49-F238E27FC236}">
                  <a16:creationId xmlns:a16="http://schemas.microsoft.com/office/drawing/2014/main" id="{7EEC7F05-4E24-D14E-8286-E30E0B01CBC6}"/>
                </a:ext>
              </a:extLst>
            </p:cNvPr>
            <p:cNvSpPr>
              <a:spLocks noChangeShapeType="1"/>
            </p:cNvSpPr>
            <p:nvPr/>
          </p:nvSpPr>
          <p:spPr bwMode="auto">
            <a:xfrm>
              <a:off x="343" y="2027"/>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0" name="Line 111">
              <a:extLst>
                <a:ext uri="{FF2B5EF4-FFF2-40B4-BE49-F238E27FC236}">
                  <a16:creationId xmlns:a16="http://schemas.microsoft.com/office/drawing/2014/main" id="{8F3EE3E7-2794-E248-913F-D23487889C7C}"/>
                </a:ext>
              </a:extLst>
            </p:cNvPr>
            <p:cNvSpPr>
              <a:spLocks noChangeShapeType="1"/>
            </p:cNvSpPr>
            <p:nvPr/>
          </p:nvSpPr>
          <p:spPr bwMode="auto">
            <a:xfrm>
              <a:off x="340" y="2186"/>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1" name="Line 112">
              <a:extLst>
                <a:ext uri="{FF2B5EF4-FFF2-40B4-BE49-F238E27FC236}">
                  <a16:creationId xmlns:a16="http://schemas.microsoft.com/office/drawing/2014/main" id="{12725139-7043-064B-BBB9-A6E7289DCDA0}"/>
                </a:ext>
              </a:extLst>
            </p:cNvPr>
            <p:cNvSpPr>
              <a:spLocks noChangeShapeType="1"/>
            </p:cNvSpPr>
            <p:nvPr/>
          </p:nvSpPr>
          <p:spPr bwMode="auto">
            <a:xfrm>
              <a:off x="330" y="1698"/>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40" name="Group 44">
            <a:extLst>
              <a:ext uri="{FF2B5EF4-FFF2-40B4-BE49-F238E27FC236}">
                <a16:creationId xmlns:a16="http://schemas.microsoft.com/office/drawing/2014/main" id="{BF422F91-ACCF-D044-A60B-0B40246D065D}"/>
              </a:ext>
            </a:extLst>
          </p:cNvPr>
          <p:cNvGrpSpPr>
            <a:grpSpLocks/>
          </p:cNvGrpSpPr>
          <p:nvPr/>
        </p:nvGrpSpPr>
        <p:grpSpPr bwMode="auto">
          <a:xfrm>
            <a:off x="7931605" y="3545379"/>
            <a:ext cx="757238" cy="641271"/>
            <a:chOff x="-44" y="1473"/>
            <a:chExt cx="981" cy="1105"/>
          </a:xfrm>
        </p:grpSpPr>
        <p:pic>
          <p:nvPicPr>
            <p:cNvPr id="142" name="Picture 45" descr="desktop_computer_stylized_medium">
              <a:extLst>
                <a:ext uri="{FF2B5EF4-FFF2-40B4-BE49-F238E27FC236}">
                  <a16:creationId xmlns:a16="http://schemas.microsoft.com/office/drawing/2014/main" id="{707FEFA6-A5DE-6840-9994-DC6AA79BA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 name="Freeform 46">
              <a:extLst>
                <a:ext uri="{FF2B5EF4-FFF2-40B4-BE49-F238E27FC236}">
                  <a16:creationId xmlns:a16="http://schemas.microsoft.com/office/drawing/2014/main" id="{2330F56F-3837-6446-9F35-FB42B05CDD6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grpSp>
      <p:grpSp>
        <p:nvGrpSpPr>
          <p:cNvPr id="124" name="Group 100">
            <a:extLst>
              <a:ext uri="{FF2B5EF4-FFF2-40B4-BE49-F238E27FC236}">
                <a16:creationId xmlns:a16="http://schemas.microsoft.com/office/drawing/2014/main" id="{6FAC5503-9195-DF48-BF18-E7D249227C5B}"/>
              </a:ext>
            </a:extLst>
          </p:cNvPr>
          <p:cNvGrpSpPr>
            <a:grpSpLocks/>
          </p:cNvGrpSpPr>
          <p:nvPr/>
        </p:nvGrpSpPr>
        <p:grpSpPr bwMode="auto">
          <a:xfrm>
            <a:off x="5506243" y="2502642"/>
            <a:ext cx="681243" cy="1560910"/>
            <a:chOff x="2838" y="1545"/>
            <a:chExt cx="527" cy="1311"/>
          </a:xfrm>
        </p:grpSpPr>
        <p:sp>
          <p:nvSpPr>
            <p:cNvPr id="125" name="Freeform 93">
              <a:extLst>
                <a:ext uri="{FF2B5EF4-FFF2-40B4-BE49-F238E27FC236}">
                  <a16:creationId xmlns:a16="http://schemas.microsoft.com/office/drawing/2014/main" id="{9ADEE501-63F8-C84E-95DD-74C5774DAAFA}"/>
                </a:ext>
              </a:extLst>
            </p:cNvPr>
            <p:cNvSpPr>
              <a:spLocks/>
            </p:cNvSpPr>
            <p:nvPr/>
          </p:nvSpPr>
          <p:spPr bwMode="auto">
            <a:xfrm>
              <a:off x="2838" y="2342"/>
              <a:ext cx="527" cy="51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 name="connsiteX0" fmla="*/ 10000 w 10000"/>
                <a:gd name="connsiteY0" fmla="*/ 0 h 10486"/>
                <a:gd name="connsiteX1" fmla="*/ 5770 w 10000"/>
                <a:gd name="connsiteY1" fmla="*/ 10486 h 10486"/>
                <a:gd name="connsiteX2" fmla="*/ 0 w 10000"/>
                <a:gd name="connsiteY2" fmla="*/ 0 h 10486"/>
                <a:gd name="connsiteX3" fmla="*/ 10000 w 10000"/>
                <a:gd name="connsiteY3" fmla="*/ 0 h 10486"/>
                <a:gd name="connsiteX0" fmla="*/ 10000 w 10000"/>
                <a:gd name="connsiteY0" fmla="*/ 0 h 10486"/>
                <a:gd name="connsiteX1" fmla="*/ 5770 w 10000"/>
                <a:gd name="connsiteY1" fmla="*/ 10486 h 10486"/>
                <a:gd name="connsiteX2" fmla="*/ 2703 w 10000"/>
                <a:gd name="connsiteY2" fmla="*/ 5075 h 10486"/>
                <a:gd name="connsiteX3" fmla="*/ 0 w 10000"/>
                <a:gd name="connsiteY3" fmla="*/ 0 h 10486"/>
                <a:gd name="connsiteX4" fmla="*/ 10000 w 10000"/>
                <a:gd name="connsiteY4" fmla="*/ 0 h 10486"/>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720"/>
                <a:gd name="connsiteX1" fmla="*/ 5770 w 10000"/>
                <a:gd name="connsiteY1" fmla="*/ 10486 h 10720"/>
                <a:gd name="connsiteX2" fmla="*/ 563 w 10000"/>
                <a:gd name="connsiteY2" fmla="*/ 10720 h 10720"/>
                <a:gd name="connsiteX3" fmla="*/ 0 w 10000"/>
                <a:gd name="connsiteY3" fmla="*/ 0 h 10720"/>
                <a:gd name="connsiteX4" fmla="*/ 10000 w 10000"/>
                <a:gd name="connsiteY4" fmla="*/ 0 h 10720"/>
                <a:gd name="connsiteX0" fmla="*/ 10000 w 10000"/>
                <a:gd name="connsiteY0" fmla="*/ 0 h 10489"/>
                <a:gd name="connsiteX1" fmla="*/ 5770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89"/>
                <a:gd name="connsiteX1" fmla="*/ 6548 w 10000"/>
                <a:gd name="connsiteY1" fmla="*/ 10486 h 10489"/>
                <a:gd name="connsiteX2" fmla="*/ 271 w 10000"/>
                <a:gd name="connsiteY2" fmla="*/ 10331 h 10489"/>
                <a:gd name="connsiteX3" fmla="*/ 0 w 10000"/>
                <a:gd name="connsiteY3" fmla="*/ 0 h 10489"/>
                <a:gd name="connsiteX4" fmla="*/ 10000 w 10000"/>
                <a:gd name="connsiteY4" fmla="*/ 0 h 10489"/>
                <a:gd name="connsiteX0" fmla="*/ 10000 w 10000"/>
                <a:gd name="connsiteY0" fmla="*/ 0 h 10492"/>
                <a:gd name="connsiteX1" fmla="*/ 6548 w 10000"/>
                <a:gd name="connsiteY1" fmla="*/ 10486 h 10492"/>
                <a:gd name="connsiteX2" fmla="*/ 271 w 10000"/>
                <a:gd name="connsiteY2" fmla="*/ 10331 h 10492"/>
                <a:gd name="connsiteX3" fmla="*/ 0 w 10000"/>
                <a:gd name="connsiteY3" fmla="*/ 0 h 10492"/>
                <a:gd name="connsiteX4" fmla="*/ 10000 w 10000"/>
                <a:gd name="connsiteY4" fmla="*/ 0 h 10492"/>
                <a:gd name="connsiteX0" fmla="*/ 9749 w 9749"/>
                <a:gd name="connsiteY0" fmla="*/ 0 h 10492"/>
                <a:gd name="connsiteX1" fmla="*/ 6297 w 9749"/>
                <a:gd name="connsiteY1" fmla="*/ 10486 h 10492"/>
                <a:gd name="connsiteX2" fmla="*/ 20 w 9749"/>
                <a:gd name="connsiteY2" fmla="*/ 10331 h 10492"/>
                <a:gd name="connsiteX3" fmla="*/ 916 w 9749"/>
                <a:gd name="connsiteY3" fmla="*/ 1363 h 10492"/>
                <a:gd name="connsiteX4" fmla="*/ 9749 w 9749"/>
                <a:gd name="connsiteY4" fmla="*/ 0 h 10492"/>
                <a:gd name="connsiteX0" fmla="*/ 9600 w 9600"/>
                <a:gd name="connsiteY0" fmla="*/ 372 h 8700"/>
                <a:gd name="connsiteX1" fmla="*/ 6458 w 9600"/>
                <a:gd name="connsiteY1" fmla="*/ 8695 h 8700"/>
                <a:gd name="connsiteX2" fmla="*/ 20 w 9600"/>
                <a:gd name="connsiteY2" fmla="*/ 8548 h 8700"/>
                <a:gd name="connsiteX3" fmla="*/ 939 w 9600"/>
                <a:gd name="connsiteY3" fmla="*/ 0 h 8700"/>
                <a:gd name="connsiteX4" fmla="*/ 9600 w 9600"/>
                <a:gd name="connsiteY4" fmla="*/ 372 h 8700"/>
                <a:gd name="connsiteX0" fmla="*/ 10000 w 10000"/>
                <a:gd name="connsiteY0" fmla="*/ 428 h 10000"/>
                <a:gd name="connsiteX1" fmla="*/ 6727 w 10000"/>
                <a:gd name="connsiteY1" fmla="*/ 9994 h 10000"/>
                <a:gd name="connsiteX2" fmla="*/ 21 w 10000"/>
                <a:gd name="connsiteY2" fmla="*/ 9825 h 10000"/>
                <a:gd name="connsiteX3" fmla="*/ 978 w 10000"/>
                <a:gd name="connsiteY3" fmla="*/ 0 h 10000"/>
                <a:gd name="connsiteX4" fmla="*/ 10000 w 10000"/>
                <a:gd name="connsiteY4" fmla="*/ 428 h 10000"/>
                <a:gd name="connsiteX0" fmla="*/ 9997 w 9997"/>
                <a:gd name="connsiteY0" fmla="*/ 428 h 10000"/>
                <a:gd name="connsiteX1" fmla="*/ 6724 w 9997"/>
                <a:gd name="connsiteY1" fmla="*/ 9994 h 10000"/>
                <a:gd name="connsiteX2" fmla="*/ 18 w 9997"/>
                <a:gd name="connsiteY2" fmla="*/ 9825 h 10000"/>
                <a:gd name="connsiteX3" fmla="*/ 975 w 9997"/>
                <a:gd name="connsiteY3" fmla="*/ 0 h 10000"/>
                <a:gd name="connsiteX4" fmla="*/ 9997 w 9997"/>
                <a:gd name="connsiteY4" fmla="*/ 428 h 10000"/>
                <a:gd name="connsiteX0" fmla="*/ 9982 w 9982"/>
                <a:gd name="connsiteY0" fmla="*/ 428 h 10000"/>
                <a:gd name="connsiteX1" fmla="*/ 6708 w 9982"/>
                <a:gd name="connsiteY1" fmla="*/ 9994 h 10000"/>
                <a:gd name="connsiteX2" fmla="*/ 0 w 9982"/>
                <a:gd name="connsiteY2" fmla="*/ 9825 h 10000"/>
                <a:gd name="connsiteX3" fmla="*/ 957 w 9982"/>
                <a:gd name="connsiteY3" fmla="*/ 0 h 10000"/>
                <a:gd name="connsiteX4" fmla="*/ 9982 w 9982"/>
                <a:gd name="connsiteY4" fmla="*/ 42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2" h="10000">
                  <a:moveTo>
                    <a:pt x="9982" y="428"/>
                  </a:moveTo>
                  <a:cubicBezTo>
                    <a:pt x="6708" y="5645"/>
                    <a:pt x="7799" y="6805"/>
                    <a:pt x="6708" y="9994"/>
                  </a:cubicBezTo>
                  <a:cubicBezTo>
                    <a:pt x="4852" y="10080"/>
                    <a:pt x="3414" y="9311"/>
                    <a:pt x="0" y="9825"/>
                  </a:cubicBezTo>
                  <a:cubicBezTo>
                    <a:pt x="1461" y="5697"/>
                    <a:pt x="1365" y="4235"/>
                    <a:pt x="957" y="0"/>
                  </a:cubicBezTo>
                  <a:lnTo>
                    <a:pt x="9982" y="428"/>
                  </a:lnTo>
                  <a:close/>
                </a:path>
              </a:pathLst>
            </a:custGeom>
            <a:gradFill rotWithShape="1">
              <a:gsLst>
                <a:gs pos="0">
                  <a:schemeClr val="bg1">
                    <a:lumMod val="75000"/>
                  </a:schemeClr>
                </a:gs>
                <a:gs pos="100000">
                  <a:schemeClr val="bg1">
                    <a:alpha val="72000"/>
                  </a:schemeClr>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9" name="Rectangle 94">
              <a:extLst>
                <a:ext uri="{FF2B5EF4-FFF2-40B4-BE49-F238E27FC236}">
                  <a16:creationId xmlns:a16="http://schemas.microsoft.com/office/drawing/2014/main" id="{4A87A5E7-F047-7840-BBAF-012253EA528B}"/>
                </a:ext>
              </a:extLst>
            </p:cNvPr>
            <p:cNvSpPr>
              <a:spLocks noChangeArrowheads="1"/>
            </p:cNvSpPr>
            <p:nvPr/>
          </p:nvSpPr>
          <p:spPr bwMode="auto">
            <a:xfrm>
              <a:off x="2872" y="1877"/>
              <a:ext cx="493" cy="47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0" name="Text Box 95">
              <a:extLst>
                <a:ext uri="{FF2B5EF4-FFF2-40B4-BE49-F238E27FC236}">
                  <a16:creationId xmlns:a16="http://schemas.microsoft.com/office/drawing/2014/main" id="{6178E43E-D8F7-EC4A-AEDE-EC269AA14332}"/>
                </a:ext>
              </a:extLst>
            </p:cNvPr>
            <p:cNvSpPr txBox="1">
              <a:spLocks noChangeArrowheads="1"/>
            </p:cNvSpPr>
            <p:nvPr/>
          </p:nvSpPr>
          <p:spPr bwMode="auto">
            <a:xfrm>
              <a:off x="2941" y="1545"/>
              <a:ext cx="336" cy="1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eaLnBrk="0" fontAlgn="base" hangingPunct="0">
                <a:spcBef>
                  <a:spcPct val="0"/>
                </a:spcBef>
                <a:spcAft>
                  <a:spcPct val="0"/>
                </a:spcAft>
                <a:defRPr/>
              </a:pPr>
              <a:endParaRPr lang="en-US" sz="1200" i="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endParaRPr lang="en-US" sz="1200" i="0" kern="0" dirty="0">
                <a:solidFill>
                  <a:srgbClr val="000000"/>
                </a:solidFill>
                <a:latin typeface="Avenir Book" panose="020B0503020203020204" pitchFamily="34" charset="-78"/>
                <a:cs typeface="Avenir Book" panose="020B0503020203020204" pitchFamily="34" charset="-78"/>
              </a:endParaRP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IP</a:t>
              </a: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Eth</a:t>
              </a:r>
            </a:p>
            <a:p>
              <a:pPr algn="ct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Phy</a:t>
              </a:r>
            </a:p>
          </p:txBody>
        </p:sp>
        <p:sp>
          <p:nvSpPr>
            <p:cNvPr id="131" name="Line 98">
              <a:extLst>
                <a:ext uri="{FF2B5EF4-FFF2-40B4-BE49-F238E27FC236}">
                  <a16:creationId xmlns:a16="http://schemas.microsoft.com/office/drawing/2014/main" id="{981CF2C0-D84F-EE42-A47F-A00DF699C80D}"/>
                </a:ext>
              </a:extLst>
            </p:cNvPr>
            <p:cNvSpPr>
              <a:spLocks noChangeShapeType="1"/>
            </p:cNvSpPr>
            <p:nvPr/>
          </p:nvSpPr>
          <p:spPr bwMode="auto">
            <a:xfrm>
              <a:off x="2868" y="2039"/>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2" name="Line 99">
              <a:extLst>
                <a:ext uri="{FF2B5EF4-FFF2-40B4-BE49-F238E27FC236}">
                  <a16:creationId xmlns:a16="http://schemas.microsoft.com/office/drawing/2014/main" id="{1CF9F5A6-31A7-6E4D-B8BD-A18B5282DB8B}"/>
                </a:ext>
              </a:extLst>
            </p:cNvPr>
            <p:cNvSpPr>
              <a:spLocks noChangeShapeType="1"/>
            </p:cNvSpPr>
            <p:nvPr/>
          </p:nvSpPr>
          <p:spPr bwMode="auto">
            <a:xfrm>
              <a:off x="2865" y="2198"/>
              <a:ext cx="48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42" name="Rectangle 76">
            <a:extLst>
              <a:ext uri="{FF2B5EF4-FFF2-40B4-BE49-F238E27FC236}">
                <a16:creationId xmlns:a16="http://schemas.microsoft.com/office/drawing/2014/main" id="{5FBC6133-DD27-3241-A408-966313D3AB5E}"/>
              </a:ext>
            </a:extLst>
          </p:cNvPr>
          <p:cNvSpPr>
            <a:spLocks noChangeArrowheads="1"/>
          </p:cNvSpPr>
          <p:nvPr/>
        </p:nvSpPr>
        <p:spPr bwMode="auto">
          <a:xfrm>
            <a:off x="2490542" y="1214169"/>
            <a:ext cx="5829300" cy="4131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173831" indent="-173831">
              <a:lnSpc>
                <a:spcPct val="85000"/>
              </a:lnSpc>
              <a:spcBef>
                <a:spcPct val="20000"/>
              </a:spcBef>
              <a:buClr>
                <a:srgbClr val="000099"/>
              </a:buClr>
              <a:buSzPct val="100000"/>
              <a:buFont typeface="Wingdings" charset="2"/>
              <a:buChar char="§"/>
              <a:defRPr/>
            </a:pPr>
            <a:r>
              <a:rPr lang="en-US" dirty="0">
                <a:latin typeface="Avenir Book" panose="020B0503020203020204" pitchFamily="34" charset="-78"/>
                <a:cs typeface="Avenir Book" panose="020B0503020203020204" pitchFamily="34" charset="-78"/>
              </a:rPr>
              <a:t>B receives frame, extracts IP datagram destination B </a:t>
            </a:r>
          </a:p>
        </p:txBody>
      </p:sp>
      <p:sp>
        <p:nvSpPr>
          <p:cNvPr id="243" name="Rectangle 77">
            <a:extLst>
              <a:ext uri="{FF2B5EF4-FFF2-40B4-BE49-F238E27FC236}">
                <a16:creationId xmlns:a16="http://schemas.microsoft.com/office/drawing/2014/main" id="{53E8513E-E83D-C947-8989-F40E5454F6A8}"/>
              </a:ext>
            </a:extLst>
          </p:cNvPr>
          <p:cNvSpPr>
            <a:spLocks noChangeArrowheads="1"/>
          </p:cNvSpPr>
          <p:nvPr/>
        </p:nvSpPr>
        <p:spPr bwMode="auto">
          <a:xfrm>
            <a:off x="2480189" y="1571511"/>
            <a:ext cx="8107691" cy="5417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173831" indent="-173831">
              <a:lnSpc>
                <a:spcPct val="85000"/>
              </a:lnSpc>
              <a:spcBef>
                <a:spcPct val="20000"/>
              </a:spcBef>
              <a:buClr>
                <a:srgbClr val="000099"/>
              </a:buClr>
              <a:buSzPct val="100000"/>
              <a:buFont typeface="Wingdings" charset="2"/>
              <a:buChar char="§"/>
              <a:defRPr/>
            </a:pPr>
            <a:r>
              <a:rPr lang="en-US" dirty="0">
                <a:latin typeface="Avenir Book" panose="020B0503020203020204" pitchFamily="34" charset="-78"/>
                <a:cs typeface="Avenir Book" panose="020B0503020203020204" pitchFamily="34" charset="-78"/>
              </a:rPr>
              <a:t>B passes datagram up protocol stack to IP</a:t>
            </a:r>
            <a:endParaRPr lang="en-US" sz="2400" dirty="0">
              <a:latin typeface="Avenir Book" panose="020B0503020203020204" pitchFamily="34" charset="-78"/>
              <a:cs typeface="Avenir Book" panose="020B0503020203020204" pitchFamily="34" charset="-78"/>
            </a:endParaRPr>
          </a:p>
        </p:txBody>
      </p:sp>
      <p:grpSp>
        <p:nvGrpSpPr>
          <p:cNvPr id="4" name="Group 3">
            <a:extLst>
              <a:ext uri="{FF2B5EF4-FFF2-40B4-BE49-F238E27FC236}">
                <a16:creationId xmlns:a16="http://schemas.microsoft.com/office/drawing/2014/main" id="{6E5808B4-288B-1A47-80DE-79C749B11A60}"/>
              </a:ext>
            </a:extLst>
          </p:cNvPr>
          <p:cNvGrpSpPr/>
          <p:nvPr/>
        </p:nvGrpSpPr>
        <p:grpSpPr>
          <a:xfrm>
            <a:off x="7700729" y="2246751"/>
            <a:ext cx="1569245" cy="812006"/>
            <a:chOff x="1048710" y="2964622"/>
            <a:chExt cx="2092326" cy="1082675"/>
          </a:xfrm>
        </p:grpSpPr>
        <p:grpSp>
          <p:nvGrpSpPr>
            <p:cNvPr id="97" name="Group 61">
              <a:extLst>
                <a:ext uri="{FF2B5EF4-FFF2-40B4-BE49-F238E27FC236}">
                  <a16:creationId xmlns:a16="http://schemas.microsoft.com/office/drawing/2014/main" id="{590253FA-B20A-BC47-9991-7C88D492856E}"/>
                </a:ext>
              </a:extLst>
            </p:cNvPr>
            <p:cNvGrpSpPr>
              <a:grpSpLocks/>
            </p:cNvGrpSpPr>
            <p:nvPr/>
          </p:nvGrpSpPr>
          <p:grpSpPr bwMode="auto">
            <a:xfrm>
              <a:off x="1048710" y="2964622"/>
              <a:ext cx="2092326" cy="754062"/>
              <a:chOff x="1197" y="1669"/>
              <a:chExt cx="1318" cy="475"/>
            </a:xfrm>
          </p:grpSpPr>
          <p:grpSp>
            <p:nvGrpSpPr>
              <p:cNvPr id="139" name="Group 62">
                <a:extLst>
                  <a:ext uri="{FF2B5EF4-FFF2-40B4-BE49-F238E27FC236}">
                    <a16:creationId xmlns:a16="http://schemas.microsoft.com/office/drawing/2014/main" id="{16EF4841-6756-4D46-9546-277539335C95}"/>
                  </a:ext>
                </a:extLst>
              </p:cNvPr>
              <p:cNvGrpSpPr>
                <a:grpSpLocks/>
              </p:cNvGrpSpPr>
              <p:nvPr/>
            </p:nvGrpSpPr>
            <p:grpSpPr bwMode="auto">
              <a:xfrm>
                <a:off x="1337" y="1990"/>
                <a:ext cx="90" cy="154"/>
                <a:chOff x="1337" y="1990"/>
                <a:chExt cx="90" cy="154"/>
              </a:xfrm>
            </p:grpSpPr>
            <p:sp>
              <p:nvSpPr>
                <p:cNvPr id="148" name="Line 64">
                  <a:extLst>
                    <a:ext uri="{FF2B5EF4-FFF2-40B4-BE49-F238E27FC236}">
                      <a16:creationId xmlns:a16="http://schemas.microsoft.com/office/drawing/2014/main" id="{7371DDB5-904C-874E-8170-C30D59BE5021}"/>
                    </a:ext>
                  </a:extLst>
                </p:cNvPr>
                <p:cNvSpPr>
                  <a:spLocks noChangeShapeType="1"/>
                </p:cNvSpPr>
                <p:nvPr/>
              </p:nvSpPr>
              <p:spPr bwMode="auto">
                <a:xfrm>
                  <a:off x="1337" y="1990"/>
                  <a:ext cx="0" cy="152"/>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53" name="Line 65">
                  <a:extLst>
                    <a:ext uri="{FF2B5EF4-FFF2-40B4-BE49-F238E27FC236}">
                      <a16:creationId xmlns:a16="http://schemas.microsoft.com/office/drawing/2014/main" id="{6FF50978-C793-0044-BB29-ED02AA8DB93A}"/>
                    </a:ext>
                  </a:extLst>
                </p:cNvPr>
                <p:cNvSpPr>
                  <a:spLocks noChangeShapeType="1"/>
                </p:cNvSpPr>
                <p:nvPr/>
              </p:nvSpPr>
              <p:spPr bwMode="auto">
                <a:xfrm>
                  <a:off x="1427" y="1992"/>
                  <a:ext cx="0" cy="152"/>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41" name="Text Box 66">
                <a:extLst>
                  <a:ext uri="{FF2B5EF4-FFF2-40B4-BE49-F238E27FC236}">
                    <a16:creationId xmlns:a16="http://schemas.microsoft.com/office/drawing/2014/main" id="{CF1AC934-0101-A144-8086-FDAE559CA415}"/>
                  </a:ext>
                </a:extLst>
              </p:cNvPr>
              <p:cNvSpPr txBox="1">
                <a:spLocks noChangeArrowheads="1"/>
              </p:cNvSpPr>
              <p:nvPr/>
            </p:nvSpPr>
            <p:spPr bwMode="auto">
              <a:xfrm>
                <a:off x="1197" y="1669"/>
                <a:ext cx="1318" cy="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900" i="0" kern="0" dirty="0">
                    <a:solidFill>
                      <a:srgbClr val="000000"/>
                    </a:solidFill>
                    <a:latin typeface="Avenir Book" panose="020B0503020203020204" pitchFamily="34" charset="-78"/>
                    <a:cs typeface="Avenir Book" panose="020B0503020203020204" pitchFamily="34" charset="-78"/>
                  </a:rPr>
                  <a:t>IP src: 111.111.111.111</a:t>
                </a:r>
              </a:p>
              <a:p>
                <a:pPr defTabSz="685800" eaLnBrk="0" fontAlgn="base" hangingPunct="0">
                  <a:spcBef>
                    <a:spcPct val="0"/>
                  </a:spcBef>
                  <a:spcAft>
                    <a:spcPct val="0"/>
                  </a:spcAft>
                  <a:defRPr/>
                </a:pPr>
                <a:r>
                  <a:rPr lang="en-US" sz="900" i="0" kern="0" dirty="0">
                    <a:solidFill>
                      <a:srgbClr val="000000"/>
                    </a:solidFill>
                    <a:latin typeface="Avenir Book" panose="020B0503020203020204" pitchFamily="34" charset="-78"/>
                    <a:cs typeface="Avenir Book" panose="020B0503020203020204" pitchFamily="34" charset="-78"/>
                  </a:rPr>
                  <a:t>   IP dest: 222.222.222.222</a:t>
                </a:r>
              </a:p>
            </p:txBody>
          </p:sp>
        </p:grpSp>
        <p:sp>
          <p:nvSpPr>
            <p:cNvPr id="134" name="Rectangle 76">
              <a:extLst>
                <a:ext uri="{FF2B5EF4-FFF2-40B4-BE49-F238E27FC236}">
                  <a16:creationId xmlns:a16="http://schemas.microsoft.com/office/drawing/2014/main" id="{5CAD8B39-F5FB-0F41-BB58-2958DF33FCD9}"/>
                </a:ext>
              </a:extLst>
            </p:cNvPr>
            <p:cNvSpPr>
              <a:spLocks noChangeArrowheads="1"/>
            </p:cNvSpPr>
            <p:nvPr/>
          </p:nvSpPr>
          <p:spPr bwMode="auto">
            <a:xfrm>
              <a:off x="1097923" y="3801235"/>
              <a:ext cx="1096963" cy="242887"/>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5" name="Line 77">
              <a:extLst>
                <a:ext uri="{FF2B5EF4-FFF2-40B4-BE49-F238E27FC236}">
                  <a16:creationId xmlns:a16="http://schemas.microsoft.com/office/drawing/2014/main" id="{D811A9F1-AA7D-C549-A785-729344EC6352}"/>
                </a:ext>
              </a:extLst>
            </p:cNvPr>
            <p:cNvSpPr>
              <a:spLocks noChangeShapeType="1"/>
            </p:cNvSpPr>
            <p:nvPr/>
          </p:nvSpPr>
          <p:spPr bwMode="auto">
            <a:xfrm>
              <a:off x="1259848" y="3805997"/>
              <a:ext cx="0" cy="241300"/>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36" name="Line 78">
              <a:extLst>
                <a:ext uri="{FF2B5EF4-FFF2-40B4-BE49-F238E27FC236}">
                  <a16:creationId xmlns:a16="http://schemas.microsoft.com/office/drawing/2014/main" id="{2F881AFC-357E-514E-AD8A-1BD2337E279D}"/>
                </a:ext>
              </a:extLst>
            </p:cNvPr>
            <p:cNvSpPr>
              <a:spLocks noChangeShapeType="1"/>
            </p:cNvSpPr>
            <p:nvPr/>
          </p:nvSpPr>
          <p:spPr bwMode="auto">
            <a:xfrm>
              <a:off x="1412248" y="3805997"/>
              <a:ext cx="0" cy="241300"/>
            </a:xfrm>
            <a:prstGeom prst="line">
              <a:avLst/>
            </a:prstGeom>
            <a:noFill/>
            <a:ln w="19050">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2" name="Line 83">
              <a:extLst>
                <a:ext uri="{FF2B5EF4-FFF2-40B4-BE49-F238E27FC236}">
                  <a16:creationId xmlns:a16="http://schemas.microsoft.com/office/drawing/2014/main" id="{965AF9CB-B38A-5341-85A1-FE1D132A86BB}"/>
                </a:ext>
              </a:extLst>
            </p:cNvPr>
            <p:cNvSpPr>
              <a:spLocks noChangeShapeType="1"/>
            </p:cNvSpPr>
            <p:nvPr/>
          </p:nvSpPr>
          <p:spPr bwMode="auto">
            <a:xfrm flipH="1" flipV="1">
              <a:off x="1170948" y="3182110"/>
              <a:ext cx="3175" cy="746125"/>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3" name="Line 84">
              <a:extLst>
                <a:ext uri="{FF2B5EF4-FFF2-40B4-BE49-F238E27FC236}">
                  <a16:creationId xmlns:a16="http://schemas.microsoft.com/office/drawing/2014/main" id="{246C53EB-6FD6-D440-9F52-35BA7E016DA7}"/>
                </a:ext>
              </a:extLst>
            </p:cNvPr>
            <p:cNvSpPr>
              <a:spLocks noChangeShapeType="1"/>
            </p:cNvSpPr>
            <p:nvPr/>
          </p:nvSpPr>
          <p:spPr bwMode="auto">
            <a:xfrm>
              <a:off x="1316998" y="3359910"/>
              <a:ext cx="3175" cy="5683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Tree>
    <p:extLst>
      <p:ext uri="{BB962C8B-B14F-4D97-AF65-F5344CB8AC3E}">
        <p14:creationId xmlns:p14="http://schemas.microsoft.com/office/powerpoint/2010/main" val="115642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4.16667E-6 3.33333E-6 L 0.00052 -0.04074 " pathEditMode="relative" rAng="0" ptsTypes="AA">
                                      <p:cBhvr>
                                        <p:cTn id="11" dur="2000" fill="hold"/>
                                        <p:tgtEl>
                                          <p:spTgt spid="4"/>
                                        </p:tgtEl>
                                        <p:attrNameLst>
                                          <p:attrName>ppt_x</p:attrName>
                                          <p:attrName>ppt_y</p:attrName>
                                        </p:attrNameLst>
                                      </p:cBhvr>
                                      <p:rCtr x="26" y="-2037"/>
                                    </p:animMotion>
                                  </p:childTnLst>
                                </p:cTn>
                              </p:par>
                              <p:par>
                                <p:cTn id="12" presetID="9" presetClass="entr" presetSubtype="0" fill="hold" grpId="0" nodeType="withEffect">
                                  <p:stCondLst>
                                    <p:cond delay="0"/>
                                  </p:stCondLst>
                                  <p:childTnLst>
                                    <p:set>
                                      <p:cBhvr>
                                        <p:cTn id="13" dur="1" fill="hold">
                                          <p:stCondLst>
                                            <p:cond delay="0"/>
                                          </p:stCondLst>
                                        </p:cTn>
                                        <p:tgtEl>
                                          <p:spTgt spid="243"/>
                                        </p:tgtEl>
                                        <p:attrNameLst>
                                          <p:attrName>style.visibility</p:attrName>
                                        </p:attrNameLst>
                                      </p:cBhvr>
                                      <p:to>
                                        <p:strVal val="visible"/>
                                      </p:to>
                                    </p:set>
                                    <p:animEffect transition="in" filter="dissolve">
                                      <p:cBhvr>
                                        <p:cTn id="14"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05000" y="287338"/>
            <a:ext cx="8382000" cy="665162"/>
          </a:xfrm>
        </p:spPr>
        <p:txBody>
          <a:bodyPr/>
          <a:lstStyle/>
          <a:p>
            <a:pPr defTabSz="912813"/>
            <a:r>
              <a:rPr lang="en-US" dirty="0" smtClean="0"/>
              <a:t>Summary</a:t>
            </a:r>
          </a:p>
        </p:txBody>
      </p:sp>
      <p:sp>
        <p:nvSpPr>
          <p:cNvPr id="10243" name="Text Placeholder 2"/>
          <p:cNvSpPr>
            <a:spLocks noGrp="1"/>
          </p:cNvSpPr>
          <p:nvPr>
            <p:ph type="body" sz="quarter" idx="10"/>
          </p:nvPr>
        </p:nvSpPr>
        <p:spPr>
          <a:xfrm>
            <a:off x="1714500" y="861060"/>
            <a:ext cx="8763000" cy="5207000"/>
          </a:xfrm>
        </p:spPr>
        <p:txBody>
          <a:bodyPr/>
          <a:lstStyle/>
          <a:p>
            <a:pPr>
              <a:buFont typeface="Wingdings" pitchFamily="2" charset="2"/>
              <a:buChar char="q"/>
            </a:pPr>
            <a:r>
              <a:rPr lang="en-US" sz="2400" dirty="0" smtClean="0">
                <a:solidFill>
                  <a:srgbClr val="0070C0"/>
                </a:solidFill>
              </a:rPr>
              <a:t>MAC address vs IP address:</a:t>
            </a:r>
          </a:p>
          <a:p>
            <a:pPr>
              <a:buFont typeface="Wingdings" pitchFamily="2" charset="2"/>
              <a:buChar char="q"/>
            </a:pPr>
            <a:r>
              <a:rPr lang="en-US" sz="2400" dirty="0" smtClean="0">
                <a:solidFill>
                  <a:srgbClr val="0070C0"/>
                </a:solidFill>
              </a:rPr>
              <a:t>Address resolution protocol (ARP)</a:t>
            </a:r>
            <a:endParaRPr lang="en-US" sz="2400" dirty="0">
              <a:solidFill>
                <a:srgbClr val="0070C0"/>
              </a:solidFill>
            </a:endParaRPr>
          </a:p>
          <a:p>
            <a:pPr lvl="1" eaLnBrk="1" hangingPunct="1"/>
            <a:r>
              <a:rPr lang="en-IN" sz="2000" dirty="0" smtClean="0"/>
              <a:t>MAC address from IP address</a:t>
            </a:r>
            <a:endParaRPr lang="en-US" sz="1600" dirty="0" smtClean="0"/>
          </a:p>
          <a:p>
            <a:pPr lvl="2"/>
            <a:endParaRPr lang="en-US" sz="1600" dirty="0"/>
          </a:p>
        </p:txBody>
      </p:sp>
    </p:spTree>
    <p:extLst>
      <p:ext uri="{BB962C8B-B14F-4D97-AF65-F5344CB8AC3E}">
        <p14:creationId xmlns:p14="http://schemas.microsoft.com/office/powerpoint/2010/main" val="4010920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82468" y="438498"/>
            <a:ext cx="7886700" cy="670967"/>
          </a:xfrm>
        </p:spPr>
        <p:txBody>
          <a:bodyPr>
            <a:normAutofit fontScale="90000"/>
          </a:bodyPr>
          <a:lstStyle/>
          <a:p>
            <a:pPr algn="ctr"/>
            <a:r>
              <a:rPr lang="en-US" b="0" kern="0" dirty="0" smtClean="0">
                <a:latin typeface="Avenir Book" panose="020B0503020203020204" pitchFamily="34" charset="-78"/>
                <a:ea typeface="ＭＳ Ｐゴシック" charset="0"/>
                <a:cs typeface="Avenir Book" panose="020B0503020203020204" pitchFamily="34" charset="-78"/>
              </a:rPr>
              <a:t>IP address vs MAC address</a:t>
            </a:r>
            <a:endParaRPr lang="en-US" sz="3300" dirty="0">
              <a:latin typeface="Avenir Book" panose="020B0503020203020204" pitchFamily="34" charset="-78"/>
              <a:cs typeface="Avenir Book" panose="020B0503020203020204" pitchFamily="34" charset="-78"/>
            </a:endParaRPr>
          </a:p>
        </p:txBody>
      </p:sp>
      <p:sp>
        <p:nvSpPr>
          <p:cNvPr id="5" name="Rectangle 3">
            <a:extLst>
              <a:ext uri="{FF2B5EF4-FFF2-40B4-BE49-F238E27FC236}">
                <a16:creationId xmlns:a16="http://schemas.microsoft.com/office/drawing/2014/main" id="{1EBB3351-6E63-CD4D-9FD2-D6498F65C79A}"/>
              </a:ext>
            </a:extLst>
          </p:cNvPr>
          <p:cNvSpPr txBox="1">
            <a:spLocks noChangeArrowheads="1"/>
          </p:cNvSpPr>
          <p:nvPr/>
        </p:nvSpPr>
        <p:spPr>
          <a:xfrm>
            <a:off x="1147156" y="1218410"/>
            <a:ext cx="10274531" cy="1486349"/>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54794">
              <a:defRPr/>
            </a:pPr>
            <a:r>
              <a:rPr lang="en-US" sz="2400" dirty="0">
                <a:latin typeface="Avenir Book" panose="020B0503020203020204" pitchFamily="34" charset="-78"/>
                <a:cs typeface="Avenir Book" panose="020B0503020203020204" pitchFamily="34" charset="-78"/>
              </a:rPr>
              <a:t>32-bit IP address: </a:t>
            </a:r>
          </a:p>
          <a:p>
            <a:pPr lvl="1">
              <a:defRPr/>
            </a:pPr>
            <a:r>
              <a:rPr lang="en-US" sz="2100" dirty="0">
                <a:latin typeface="Avenir Book" panose="020B0503020203020204" pitchFamily="34" charset="-78"/>
                <a:cs typeface="Avenir Book" panose="020B0503020203020204" pitchFamily="34" charset="-78"/>
              </a:rPr>
              <a:t>N</a:t>
            </a:r>
            <a:r>
              <a:rPr lang="en-US" sz="2100" dirty="0" smtClean="0">
                <a:latin typeface="Avenir Book" panose="020B0503020203020204" pitchFamily="34" charset="-78"/>
                <a:cs typeface="Avenir Book" panose="020B0503020203020204" pitchFamily="34" charset="-78"/>
              </a:rPr>
              <a:t>etwork-layer </a:t>
            </a:r>
            <a:r>
              <a:rPr lang="en-US" sz="2100" dirty="0">
                <a:latin typeface="Avenir Book" panose="020B0503020203020204" pitchFamily="34" charset="-78"/>
                <a:cs typeface="Avenir Book" panose="020B0503020203020204" pitchFamily="34" charset="-78"/>
              </a:rPr>
              <a:t>address for interface</a:t>
            </a:r>
          </a:p>
          <a:p>
            <a:pPr lvl="1">
              <a:defRPr/>
            </a:pPr>
            <a:r>
              <a:rPr lang="en-US" sz="2100" dirty="0">
                <a:latin typeface="Avenir Book" panose="020B0503020203020204" pitchFamily="34" charset="-78"/>
                <a:cs typeface="Avenir Book" panose="020B0503020203020204" pitchFamily="34" charset="-78"/>
              </a:rPr>
              <a:t>U</a:t>
            </a:r>
            <a:r>
              <a:rPr lang="en-US" sz="2100" dirty="0" smtClean="0">
                <a:latin typeface="Avenir Book" panose="020B0503020203020204" pitchFamily="34" charset="-78"/>
                <a:cs typeface="Avenir Book" panose="020B0503020203020204" pitchFamily="34" charset="-78"/>
              </a:rPr>
              <a:t>sed </a:t>
            </a:r>
            <a:r>
              <a:rPr lang="en-US" sz="2100" dirty="0">
                <a:latin typeface="Avenir Book" panose="020B0503020203020204" pitchFamily="34" charset="-78"/>
                <a:cs typeface="Avenir Book" panose="020B0503020203020204" pitchFamily="34" charset="-78"/>
              </a:rPr>
              <a:t>for layer 3 (network layer) forwarding</a:t>
            </a:r>
          </a:p>
          <a:p>
            <a:pPr lvl="2">
              <a:defRPr/>
            </a:pPr>
            <a:r>
              <a:rPr lang="en-US" sz="1700" dirty="0">
                <a:latin typeface="Avenir Book" panose="020B0503020203020204" pitchFamily="34" charset="-78"/>
                <a:cs typeface="Avenir Book" panose="020B0503020203020204" pitchFamily="34" charset="-78"/>
              </a:rPr>
              <a:t>e.g.: 128.119.40.136</a:t>
            </a:r>
          </a:p>
          <a:p>
            <a:pPr lvl="1">
              <a:defRPr/>
            </a:pPr>
            <a:endParaRPr lang="en-US" sz="1800" dirty="0">
              <a:latin typeface="Avenir Book" panose="020B0503020203020204" pitchFamily="34" charset="-78"/>
              <a:cs typeface="Avenir Book" panose="020B0503020203020204" pitchFamily="34" charset="-78"/>
            </a:endParaRPr>
          </a:p>
        </p:txBody>
      </p:sp>
      <p:sp>
        <p:nvSpPr>
          <p:cNvPr id="8" name="Rectangle 3">
            <a:extLst>
              <a:ext uri="{FF2B5EF4-FFF2-40B4-BE49-F238E27FC236}">
                <a16:creationId xmlns:a16="http://schemas.microsoft.com/office/drawing/2014/main" id="{2F51F861-D4AD-CD46-A67F-018CCE6A2B4D}"/>
              </a:ext>
            </a:extLst>
          </p:cNvPr>
          <p:cNvSpPr txBox="1">
            <a:spLocks noChangeArrowheads="1"/>
          </p:cNvSpPr>
          <p:nvPr/>
        </p:nvSpPr>
        <p:spPr>
          <a:xfrm>
            <a:off x="1147156" y="2813704"/>
            <a:ext cx="10166466" cy="169808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54794">
              <a:defRPr/>
            </a:pPr>
            <a:r>
              <a:rPr lang="en-US" sz="2400" dirty="0">
                <a:latin typeface="Avenir Book" panose="020B0503020203020204" pitchFamily="34" charset="-78"/>
                <a:cs typeface="Avenir Book" panose="020B0503020203020204" pitchFamily="34" charset="-78"/>
              </a:rPr>
              <a:t>MAC (or LAN or physical or Ethernet) address:</a:t>
            </a:r>
            <a:r>
              <a:rPr lang="en-US" sz="2400" dirty="0">
                <a:solidFill>
                  <a:srgbClr val="FF0000"/>
                </a:solidFill>
                <a:latin typeface="Avenir Book" panose="020B0503020203020204" pitchFamily="34" charset="-78"/>
                <a:cs typeface="Avenir Book" panose="020B0503020203020204" pitchFamily="34" charset="-78"/>
              </a:rPr>
              <a:t> </a:t>
            </a:r>
          </a:p>
          <a:p>
            <a:pPr lvl="1">
              <a:defRPr/>
            </a:pPr>
            <a:r>
              <a:rPr lang="en-US" sz="2100" dirty="0" smtClean="0">
                <a:solidFill>
                  <a:srgbClr val="0000A8"/>
                </a:solidFill>
                <a:latin typeface="Avenir Book" panose="020B0503020203020204" pitchFamily="34" charset="-78"/>
                <a:cs typeface="Avenir Book" panose="020B0503020203020204" pitchFamily="34" charset="-78"/>
              </a:rPr>
              <a:t>Used </a:t>
            </a:r>
            <a:r>
              <a:rPr lang="en-US" sz="2100" dirty="0">
                <a:solidFill>
                  <a:srgbClr val="0000A8"/>
                </a:solidFill>
                <a:latin typeface="Avenir Book" panose="020B0503020203020204" pitchFamily="34" charset="-78"/>
                <a:cs typeface="Avenir Book" panose="020B0503020203020204" pitchFamily="34" charset="-78"/>
              </a:rPr>
              <a:t>“locally” to get frame from one interface to another physically-connected interface (same subnet, in IP-addressing sense)</a:t>
            </a:r>
          </a:p>
          <a:p>
            <a:pPr lvl="1">
              <a:defRPr/>
            </a:pPr>
            <a:r>
              <a:rPr lang="en-US" sz="2100" dirty="0">
                <a:latin typeface="Avenir Book" panose="020B0503020203020204" pitchFamily="34" charset="-78"/>
                <a:cs typeface="Avenir Book" panose="020B0503020203020204" pitchFamily="34" charset="-78"/>
              </a:rPr>
              <a:t>48-bit MAC address (for most LANs) burned in NIC ROM, also sometimes software settable</a:t>
            </a:r>
          </a:p>
          <a:p>
            <a:pPr lvl="1">
              <a:defRPr/>
            </a:pPr>
            <a:endParaRPr lang="en-US" sz="1800" dirty="0">
              <a:latin typeface="Avenir Book" panose="020B0503020203020204" pitchFamily="34" charset="-78"/>
              <a:cs typeface="Avenir Book" panose="020B0503020203020204" pitchFamily="34" charset="-78"/>
            </a:endParaRPr>
          </a:p>
        </p:txBody>
      </p:sp>
      <p:sp>
        <p:nvSpPr>
          <p:cNvPr id="9" name="Rectangle 3">
            <a:extLst>
              <a:ext uri="{FF2B5EF4-FFF2-40B4-BE49-F238E27FC236}">
                <a16:creationId xmlns:a16="http://schemas.microsoft.com/office/drawing/2014/main" id="{D04D30B9-A03D-3D4E-82B8-D739C54E39F8}"/>
              </a:ext>
            </a:extLst>
          </p:cNvPr>
          <p:cNvSpPr txBox="1">
            <a:spLocks noChangeArrowheads="1"/>
          </p:cNvSpPr>
          <p:nvPr/>
        </p:nvSpPr>
        <p:spPr>
          <a:xfrm>
            <a:off x="1704109" y="4412035"/>
            <a:ext cx="8740405" cy="43703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defRPr/>
            </a:pPr>
            <a:r>
              <a:rPr lang="en-US" sz="1700" dirty="0">
                <a:latin typeface="Avenir Book" panose="020B0503020203020204" pitchFamily="34" charset="-78"/>
                <a:cs typeface="Avenir Book" panose="020B0503020203020204" pitchFamily="34" charset="-78"/>
              </a:rPr>
              <a:t>e.g.: 1A-2F-BB-76-09-AD</a:t>
            </a:r>
          </a:p>
          <a:p>
            <a:pPr lvl="1">
              <a:defRPr/>
            </a:pPr>
            <a:endParaRPr lang="en-US" sz="18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075242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Line 19">
            <a:extLst>
              <a:ext uri="{FF2B5EF4-FFF2-40B4-BE49-F238E27FC236}">
                <a16:creationId xmlns:a16="http://schemas.microsoft.com/office/drawing/2014/main" id="{F64820FD-43AE-524F-92B3-2C996E99E036}"/>
              </a:ext>
            </a:extLst>
          </p:cNvPr>
          <p:cNvSpPr>
            <a:spLocks noChangeShapeType="1"/>
          </p:cNvSpPr>
          <p:nvPr/>
        </p:nvSpPr>
        <p:spPr bwMode="auto">
          <a:xfrm>
            <a:off x="5102294" y="3479175"/>
            <a:ext cx="67627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9" name="Line 20">
            <a:extLst>
              <a:ext uri="{FF2B5EF4-FFF2-40B4-BE49-F238E27FC236}">
                <a16:creationId xmlns:a16="http://schemas.microsoft.com/office/drawing/2014/main" id="{671BEEC6-B648-BD41-8A64-91771D85E6AF}"/>
              </a:ext>
            </a:extLst>
          </p:cNvPr>
          <p:cNvSpPr>
            <a:spLocks noChangeShapeType="1"/>
          </p:cNvSpPr>
          <p:nvPr/>
        </p:nvSpPr>
        <p:spPr bwMode="auto">
          <a:xfrm>
            <a:off x="6440661" y="2789285"/>
            <a:ext cx="0" cy="49172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1" name="Line 22">
            <a:extLst>
              <a:ext uri="{FF2B5EF4-FFF2-40B4-BE49-F238E27FC236}">
                <a16:creationId xmlns:a16="http://schemas.microsoft.com/office/drawing/2014/main" id="{4BD049D1-92B4-8841-8329-453013A739F7}"/>
              </a:ext>
            </a:extLst>
          </p:cNvPr>
          <p:cNvSpPr>
            <a:spLocks noChangeShapeType="1"/>
          </p:cNvSpPr>
          <p:nvPr/>
        </p:nvSpPr>
        <p:spPr bwMode="auto">
          <a:xfrm flipV="1">
            <a:off x="6272938" y="4249717"/>
            <a:ext cx="0" cy="328613"/>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03317" y="429617"/>
            <a:ext cx="7886700" cy="670967"/>
          </a:xfrm>
        </p:spPr>
        <p:txBody>
          <a:bodyPr>
            <a:normAutofit fontScale="90000"/>
          </a:bodyPr>
          <a:lstStyle/>
          <a:p>
            <a:pPr algn="ctr"/>
            <a:r>
              <a:rPr lang="en-US" b="0" kern="0" dirty="0" smtClean="0">
                <a:latin typeface="Avenir Book" panose="020B0503020203020204" pitchFamily="34" charset="-78"/>
                <a:ea typeface="ＭＳ Ｐゴシック" charset="0"/>
                <a:cs typeface="Avenir Book" panose="020B0503020203020204" pitchFamily="34" charset="-78"/>
              </a:rPr>
              <a:t>IP address vs MAC </a:t>
            </a:r>
            <a:r>
              <a:rPr lang="en-US" b="0" kern="0" dirty="0">
                <a:latin typeface="Avenir Book" panose="020B0503020203020204" pitchFamily="34" charset="-78"/>
                <a:ea typeface="ＭＳ Ｐゴシック" charset="0"/>
                <a:cs typeface="Avenir Book" panose="020B0503020203020204" pitchFamily="34" charset="-78"/>
              </a:rPr>
              <a:t>addresses</a:t>
            </a:r>
            <a:endParaRPr lang="en-US" sz="3300" dirty="0">
              <a:latin typeface="Avenir Book" panose="020B0503020203020204" pitchFamily="34" charset="-78"/>
              <a:cs typeface="Avenir Book" panose="020B0503020203020204" pitchFamily="34" charset="-78"/>
            </a:endParaRPr>
          </a:p>
        </p:txBody>
      </p:sp>
      <p:sp>
        <p:nvSpPr>
          <p:cNvPr id="45" name="Text Box 4">
            <a:extLst>
              <a:ext uri="{FF2B5EF4-FFF2-40B4-BE49-F238E27FC236}">
                <a16:creationId xmlns:a16="http://schemas.microsoft.com/office/drawing/2014/main" id="{639A8D23-CDBF-2646-8186-B3743129919D}"/>
              </a:ext>
            </a:extLst>
          </p:cNvPr>
          <p:cNvSpPr txBox="1">
            <a:spLocks noChangeArrowheads="1"/>
          </p:cNvSpPr>
          <p:nvPr/>
        </p:nvSpPr>
        <p:spPr bwMode="auto">
          <a:xfrm>
            <a:off x="2417643" y="1188260"/>
            <a:ext cx="7698945" cy="106182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2100" i="0" dirty="0">
                <a:solidFill>
                  <a:srgbClr val="000000"/>
                </a:solidFill>
                <a:latin typeface="Avenir Book" panose="020B0503020203020204" pitchFamily="34" charset="-78"/>
                <a:cs typeface="Avenir Book" panose="020B0503020203020204" pitchFamily="34" charset="-78"/>
              </a:rPr>
              <a:t>E</a:t>
            </a:r>
            <a:r>
              <a:rPr lang="en-US" sz="2100" i="0" dirty="0" smtClean="0">
                <a:solidFill>
                  <a:srgbClr val="000000"/>
                </a:solidFill>
                <a:latin typeface="Avenir Book" panose="020B0503020203020204" pitchFamily="34" charset="-78"/>
                <a:cs typeface="Avenir Book" panose="020B0503020203020204" pitchFamily="34" charset="-78"/>
              </a:rPr>
              <a:t>ach </a:t>
            </a:r>
            <a:r>
              <a:rPr lang="en-US" sz="2100" i="0" dirty="0">
                <a:solidFill>
                  <a:srgbClr val="000000"/>
                </a:solidFill>
                <a:latin typeface="Avenir Book" panose="020B0503020203020204" pitchFamily="34" charset="-78"/>
                <a:cs typeface="Avenir Book" panose="020B0503020203020204" pitchFamily="34" charset="-78"/>
              </a:rPr>
              <a:t>interface on LAN </a:t>
            </a:r>
          </a:p>
          <a:p>
            <a:pPr marL="342900" indent="-205979" eaLnBrk="0" fontAlgn="base" hangingPunct="0">
              <a:spcBef>
                <a:spcPct val="0"/>
              </a:spcBef>
              <a:spcAft>
                <a:spcPct val="0"/>
              </a:spcAft>
              <a:buClr>
                <a:srgbClr val="0000A8"/>
              </a:buClr>
              <a:buFont typeface="Wingdings" pitchFamily="2" charset="2"/>
              <a:buChar char="§"/>
              <a:defRPr/>
            </a:pPr>
            <a:r>
              <a:rPr lang="en-US" sz="2100" i="0" dirty="0" smtClean="0">
                <a:solidFill>
                  <a:srgbClr val="000000"/>
                </a:solidFill>
                <a:latin typeface="Avenir Book" panose="020B0503020203020204" pitchFamily="34" charset="-78"/>
                <a:cs typeface="Avenir Book" panose="020B0503020203020204" pitchFamily="34" charset="-78"/>
              </a:rPr>
              <a:t>has </a:t>
            </a:r>
            <a:r>
              <a:rPr lang="en-US" sz="2100" i="0" dirty="0">
                <a:solidFill>
                  <a:srgbClr val="000000"/>
                </a:solidFill>
                <a:latin typeface="Avenir Book" panose="020B0503020203020204" pitchFamily="34" charset="-78"/>
                <a:cs typeface="Avenir Book" panose="020B0503020203020204" pitchFamily="34" charset="-78"/>
              </a:rPr>
              <a:t>unique 48-bit </a:t>
            </a:r>
            <a:r>
              <a:rPr lang="en-US" sz="2100" i="0" dirty="0">
                <a:solidFill>
                  <a:srgbClr val="0000A8"/>
                </a:solidFill>
                <a:latin typeface="Avenir Book" panose="020B0503020203020204" pitchFamily="34" charset="-78"/>
                <a:cs typeface="Avenir Book" panose="020B0503020203020204" pitchFamily="34" charset="-78"/>
              </a:rPr>
              <a:t>MAC</a:t>
            </a:r>
            <a:r>
              <a:rPr lang="en-US" sz="2100" i="0" dirty="0">
                <a:solidFill>
                  <a:srgbClr val="000000"/>
                </a:solidFill>
                <a:latin typeface="Avenir Book" panose="020B0503020203020204" pitchFamily="34" charset="-78"/>
                <a:cs typeface="Avenir Book" panose="020B0503020203020204" pitchFamily="34" charset="-78"/>
              </a:rPr>
              <a:t> address</a:t>
            </a:r>
          </a:p>
          <a:p>
            <a:pPr marL="342900" indent="-205979" eaLnBrk="0" fontAlgn="base" hangingPunct="0">
              <a:spcBef>
                <a:spcPct val="0"/>
              </a:spcBef>
              <a:spcAft>
                <a:spcPct val="0"/>
              </a:spcAft>
              <a:buClr>
                <a:srgbClr val="0000A8"/>
              </a:buClr>
              <a:buFont typeface="Wingdings" pitchFamily="2" charset="2"/>
              <a:buChar char="§"/>
              <a:defRPr/>
            </a:pPr>
            <a:r>
              <a:rPr lang="en-US" sz="2100" i="0" dirty="0">
                <a:solidFill>
                  <a:srgbClr val="000000"/>
                </a:solidFill>
                <a:latin typeface="Avenir Book" panose="020B0503020203020204" pitchFamily="34" charset="-78"/>
                <a:cs typeface="Avenir Book" panose="020B0503020203020204" pitchFamily="34" charset="-78"/>
              </a:rPr>
              <a:t>has a locally unique 32-bit IP address </a:t>
            </a:r>
          </a:p>
        </p:txBody>
      </p:sp>
      <p:sp>
        <p:nvSpPr>
          <p:cNvPr id="47" name="Freeform 8">
            <a:extLst>
              <a:ext uri="{FF2B5EF4-FFF2-40B4-BE49-F238E27FC236}">
                <a16:creationId xmlns:a16="http://schemas.microsoft.com/office/drawing/2014/main" id="{F57007A4-9929-8C47-B54D-D1B70F2B48AD}"/>
              </a:ext>
            </a:extLst>
          </p:cNvPr>
          <p:cNvSpPr>
            <a:spLocks/>
          </p:cNvSpPr>
          <p:nvPr/>
        </p:nvSpPr>
        <p:spPr bwMode="auto">
          <a:xfrm>
            <a:off x="5572695" y="2970779"/>
            <a:ext cx="1534716" cy="1537097"/>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0" name="Line 21">
            <a:extLst>
              <a:ext uri="{FF2B5EF4-FFF2-40B4-BE49-F238E27FC236}">
                <a16:creationId xmlns:a16="http://schemas.microsoft.com/office/drawing/2014/main" id="{8EE12B75-B162-D046-8610-F469FA2F14C7}"/>
              </a:ext>
            </a:extLst>
          </p:cNvPr>
          <p:cNvSpPr>
            <a:spLocks noChangeShapeType="1"/>
          </p:cNvSpPr>
          <p:nvPr/>
        </p:nvSpPr>
        <p:spPr bwMode="auto">
          <a:xfrm flipH="1">
            <a:off x="7088361" y="3515930"/>
            <a:ext cx="597694"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2" name="Text Box 24">
            <a:extLst>
              <a:ext uri="{FF2B5EF4-FFF2-40B4-BE49-F238E27FC236}">
                <a16:creationId xmlns:a16="http://schemas.microsoft.com/office/drawing/2014/main" id="{0B96A29F-FA92-4046-A8C4-553BE3BB408B}"/>
              </a:ext>
            </a:extLst>
          </p:cNvPr>
          <p:cNvSpPr txBox="1">
            <a:spLocks noChangeArrowheads="1"/>
          </p:cNvSpPr>
          <p:nvPr/>
        </p:nvSpPr>
        <p:spPr bwMode="auto">
          <a:xfrm>
            <a:off x="6671228" y="2756670"/>
            <a:ext cx="1399742"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1A-2F-BB-76-09-AD</a:t>
            </a:r>
          </a:p>
        </p:txBody>
      </p:sp>
      <p:sp>
        <p:nvSpPr>
          <p:cNvPr id="54" name="Line 26">
            <a:extLst>
              <a:ext uri="{FF2B5EF4-FFF2-40B4-BE49-F238E27FC236}">
                <a16:creationId xmlns:a16="http://schemas.microsoft.com/office/drawing/2014/main" id="{D34196EA-878C-BD4B-B367-A871F347D705}"/>
              </a:ext>
            </a:extLst>
          </p:cNvPr>
          <p:cNvSpPr>
            <a:spLocks noChangeShapeType="1"/>
          </p:cNvSpPr>
          <p:nvPr/>
        </p:nvSpPr>
        <p:spPr bwMode="auto">
          <a:xfrm flipV="1">
            <a:off x="7507237" y="3602945"/>
            <a:ext cx="0" cy="2797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 name="Text Box 27">
            <a:extLst>
              <a:ext uri="{FF2B5EF4-FFF2-40B4-BE49-F238E27FC236}">
                <a16:creationId xmlns:a16="http://schemas.microsoft.com/office/drawing/2014/main" id="{9E6E8FDA-5A5E-0F42-B9A3-C2819201F1EA}"/>
              </a:ext>
            </a:extLst>
          </p:cNvPr>
          <p:cNvSpPr txBox="1">
            <a:spLocks noChangeArrowheads="1"/>
          </p:cNvSpPr>
          <p:nvPr/>
        </p:nvSpPr>
        <p:spPr bwMode="auto">
          <a:xfrm>
            <a:off x="7435140" y="3859867"/>
            <a:ext cx="1370888"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58-23-D7-FA-20-B0</a:t>
            </a:r>
          </a:p>
        </p:txBody>
      </p:sp>
      <p:sp>
        <p:nvSpPr>
          <p:cNvPr id="56" name="Line 28">
            <a:extLst>
              <a:ext uri="{FF2B5EF4-FFF2-40B4-BE49-F238E27FC236}">
                <a16:creationId xmlns:a16="http://schemas.microsoft.com/office/drawing/2014/main" id="{75320AB1-33FB-E441-96FA-8A3695961F8E}"/>
              </a:ext>
            </a:extLst>
          </p:cNvPr>
          <p:cNvSpPr>
            <a:spLocks noChangeShapeType="1"/>
          </p:cNvSpPr>
          <p:nvPr/>
        </p:nvSpPr>
        <p:spPr bwMode="auto">
          <a:xfrm flipH="1">
            <a:off x="6350328" y="4575793"/>
            <a:ext cx="27027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7" name="Text Box 29">
            <a:extLst>
              <a:ext uri="{FF2B5EF4-FFF2-40B4-BE49-F238E27FC236}">
                <a16:creationId xmlns:a16="http://schemas.microsoft.com/office/drawing/2014/main" id="{5200AA6C-1F84-3F41-9A67-F6A4557B0A51}"/>
              </a:ext>
            </a:extLst>
          </p:cNvPr>
          <p:cNvSpPr txBox="1">
            <a:spLocks noChangeArrowheads="1"/>
          </p:cNvSpPr>
          <p:nvPr/>
        </p:nvSpPr>
        <p:spPr bwMode="auto">
          <a:xfrm>
            <a:off x="6592084" y="4458898"/>
            <a:ext cx="1378904"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0C-C4-11-6F-E3-98</a:t>
            </a:r>
          </a:p>
        </p:txBody>
      </p:sp>
      <p:sp>
        <p:nvSpPr>
          <p:cNvPr id="58" name="Line 30">
            <a:extLst>
              <a:ext uri="{FF2B5EF4-FFF2-40B4-BE49-F238E27FC236}">
                <a16:creationId xmlns:a16="http://schemas.microsoft.com/office/drawing/2014/main" id="{A3219F56-0BCF-1141-92E9-42AADFF29250}"/>
              </a:ext>
            </a:extLst>
          </p:cNvPr>
          <p:cNvSpPr>
            <a:spLocks noChangeShapeType="1"/>
          </p:cNvSpPr>
          <p:nvPr/>
        </p:nvSpPr>
        <p:spPr bwMode="auto">
          <a:xfrm flipV="1">
            <a:off x="5054668" y="3595858"/>
            <a:ext cx="0" cy="2797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9" name="Text Box 31">
            <a:extLst>
              <a:ext uri="{FF2B5EF4-FFF2-40B4-BE49-F238E27FC236}">
                <a16:creationId xmlns:a16="http://schemas.microsoft.com/office/drawing/2014/main" id="{2EFE11A4-7F50-BB42-A3B3-7827175F341F}"/>
              </a:ext>
            </a:extLst>
          </p:cNvPr>
          <p:cNvSpPr txBox="1">
            <a:spLocks noChangeArrowheads="1"/>
          </p:cNvSpPr>
          <p:nvPr/>
        </p:nvSpPr>
        <p:spPr bwMode="auto">
          <a:xfrm>
            <a:off x="4366486" y="3876844"/>
            <a:ext cx="1334020"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71-65-F7-2B-08-53</a:t>
            </a:r>
          </a:p>
        </p:txBody>
      </p:sp>
      <p:sp>
        <p:nvSpPr>
          <p:cNvPr id="60" name="Text Box 32">
            <a:extLst>
              <a:ext uri="{FF2B5EF4-FFF2-40B4-BE49-F238E27FC236}">
                <a16:creationId xmlns:a16="http://schemas.microsoft.com/office/drawing/2014/main" id="{4D80277F-6853-7C4B-8A3B-77BAE9A5AE2F}"/>
              </a:ext>
            </a:extLst>
          </p:cNvPr>
          <p:cNvSpPr txBox="1">
            <a:spLocks noChangeArrowheads="1"/>
          </p:cNvSpPr>
          <p:nvPr/>
        </p:nvSpPr>
        <p:spPr bwMode="auto">
          <a:xfrm>
            <a:off x="5498773" y="3269676"/>
            <a:ext cx="1630018" cy="6694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   LAN</a:t>
            </a:r>
          </a:p>
          <a:p>
            <a:pPr algn="ctr"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(wired or wireless)</a:t>
            </a:r>
          </a:p>
          <a:p>
            <a:pPr algn="ctr"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137.196.7/24</a:t>
            </a:r>
            <a:endParaRPr lang="en-US" sz="1350" i="0" dirty="0">
              <a:solidFill>
                <a:srgbClr val="000000"/>
              </a:solidFill>
              <a:latin typeface="Avenir Book" panose="020B0503020203020204" pitchFamily="34" charset="-78"/>
              <a:cs typeface="Avenir Book" panose="020B0503020203020204" pitchFamily="34" charset="-78"/>
            </a:endParaRPr>
          </a:p>
        </p:txBody>
      </p:sp>
      <p:sp>
        <p:nvSpPr>
          <p:cNvPr id="61" name="Rectangle 37">
            <a:extLst>
              <a:ext uri="{FF2B5EF4-FFF2-40B4-BE49-F238E27FC236}">
                <a16:creationId xmlns:a16="http://schemas.microsoft.com/office/drawing/2014/main" id="{BD959ED9-514E-BB43-A03D-9610B0A43397}"/>
              </a:ext>
            </a:extLst>
          </p:cNvPr>
          <p:cNvSpPr>
            <a:spLocks noChangeArrowheads="1"/>
          </p:cNvSpPr>
          <p:nvPr/>
        </p:nvSpPr>
        <p:spPr bwMode="auto">
          <a:xfrm>
            <a:off x="6369882" y="2790652"/>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74" name="Group 44">
            <a:extLst>
              <a:ext uri="{FF2B5EF4-FFF2-40B4-BE49-F238E27FC236}">
                <a16:creationId xmlns:a16="http://schemas.microsoft.com/office/drawing/2014/main" id="{F28A69E5-B425-D84E-A92A-1BF2AE27083E}"/>
              </a:ext>
            </a:extLst>
          </p:cNvPr>
          <p:cNvGrpSpPr>
            <a:grpSpLocks/>
          </p:cNvGrpSpPr>
          <p:nvPr/>
        </p:nvGrpSpPr>
        <p:grpSpPr bwMode="auto">
          <a:xfrm>
            <a:off x="6025909" y="2391148"/>
            <a:ext cx="609600" cy="494110"/>
            <a:chOff x="-44" y="1473"/>
            <a:chExt cx="981" cy="1105"/>
          </a:xfrm>
        </p:grpSpPr>
        <p:pic>
          <p:nvPicPr>
            <p:cNvPr id="75" name="Picture 45" descr="desktop_computer_stylized_medium">
              <a:extLst>
                <a:ext uri="{FF2B5EF4-FFF2-40B4-BE49-F238E27FC236}">
                  <a16:creationId xmlns:a16="http://schemas.microsoft.com/office/drawing/2014/main" id="{28306720-28D9-9C4C-8C6D-B304BB9A4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6" name="Freeform 46">
              <a:extLst>
                <a:ext uri="{FF2B5EF4-FFF2-40B4-BE49-F238E27FC236}">
                  <a16:creationId xmlns:a16="http://schemas.microsoft.com/office/drawing/2014/main" id="{12165CA3-A696-A94F-A6BA-D9ECFB265DB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83" name="Rectangle 37">
            <a:extLst>
              <a:ext uri="{FF2B5EF4-FFF2-40B4-BE49-F238E27FC236}">
                <a16:creationId xmlns:a16="http://schemas.microsoft.com/office/drawing/2014/main" id="{CD202D37-460B-D748-8210-605E1AE082D0}"/>
              </a:ext>
            </a:extLst>
          </p:cNvPr>
          <p:cNvSpPr>
            <a:spLocks noChangeArrowheads="1"/>
          </p:cNvSpPr>
          <p:nvPr/>
        </p:nvSpPr>
        <p:spPr bwMode="auto">
          <a:xfrm rot="5400000">
            <a:off x="4951108" y="3380403"/>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4" name="Rectangle 37">
            <a:extLst>
              <a:ext uri="{FF2B5EF4-FFF2-40B4-BE49-F238E27FC236}">
                <a16:creationId xmlns:a16="http://schemas.microsoft.com/office/drawing/2014/main" id="{820D05A1-5D97-6B44-A956-45C339CD6EC7}"/>
              </a:ext>
            </a:extLst>
          </p:cNvPr>
          <p:cNvSpPr>
            <a:spLocks noChangeArrowheads="1"/>
          </p:cNvSpPr>
          <p:nvPr/>
        </p:nvSpPr>
        <p:spPr bwMode="auto">
          <a:xfrm>
            <a:off x="6219000" y="4480635"/>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5" name="Rectangle 37">
            <a:extLst>
              <a:ext uri="{FF2B5EF4-FFF2-40B4-BE49-F238E27FC236}">
                <a16:creationId xmlns:a16="http://schemas.microsoft.com/office/drawing/2014/main" id="{95FE12BC-DAAC-5848-8DA7-F4CB324AD8A0}"/>
              </a:ext>
            </a:extLst>
          </p:cNvPr>
          <p:cNvSpPr>
            <a:spLocks noChangeArrowheads="1"/>
          </p:cNvSpPr>
          <p:nvPr/>
        </p:nvSpPr>
        <p:spPr bwMode="auto">
          <a:xfrm rot="5400000">
            <a:off x="7527137" y="3426843"/>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64" name="Group 38">
            <a:extLst>
              <a:ext uri="{FF2B5EF4-FFF2-40B4-BE49-F238E27FC236}">
                <a16:creationId xmlns:a16="http://schemas.microsoft.com/office/drawing/2014/main" id="{90CD0E16-8B92-9A4D-9A85-FA76287C25CA}"/>
              </a:ext>
            </a:extLst>
          </p:cNvPr>
          <p:cNvGrpSpPr>
            <a:grpSpLocks/>
          </p:cNvGrpSpPr>
          <p:nvPr/>
        </p:nvGrpSpPr>
        <p:grpSpPr bwMode="auto">
          <a:xfrm>
            <a:off x="4445068" y="3195806"/>
            <a:ext cx="609600" cy="494110"/>
            <a:chOff x="-44" y="1473"/>
            <a:chExt cx="981" cy="1105"/>
          </a:xfrm>
        </p:grpSpPr>
        <p:pic>
          <p:nvPicPr>
            <p:cNvPr id="65" name="Picture 39" descr="desktop_computer_stylized_medium">
              <a:extLst>
                <a:ext uri="{FF2B5EF4-FFF2-40B4-BE49-F238E27FC236}">
                  <a16:creationId xmlns:a16="http://schemas.microsoft.com/office/drawing/2014/main" id="{8751C04C-5F67-E747-BB72-C6A175F35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6" name="Freeform 40">
              <a:extLst>
                <a:ext uri="{FF2B5EF4-FFF2-40B4-BE49-F238E27FC236}">
                  <a16:creationId xmlns:a16="http://schemas.microsoft.com/office/drawing/2014/main" id="{42DD46F7-3C85-0143-8A1D-B7410F2B0D0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79" name="Group 47">
            <a:extLst>
              <a:ext uri="{FF2B5EF4-FFF2-40B4-BE49-F238E27FC236}">
                <a16:creationId xmlns:a16="http://schemas.microsoft.com/office/drawing/2014/main" id="{44746C07-410E-1F4F-91B6-1B430F3CFA31}"/>
              </a:ext>
            </a:extLst>
          </p:cNvPr>
          <p:cNvGrpSpPr>
            <a:grpSpLocks/>
          </p:cNvGrpSpPr>
          <p:nvPr/>
        </p:nvGrpSpPr>
        <p:grpSpPr bwMode="auto">
          <a:xfrm>
            <a:off x="7413294" y="3312335"/>
            <a:ext cx="609600" cy="494109"/>
            <a:chOff x="-26" y="1473"/>
            <a:chExt cx="981" cy="1105"/>
          </a:xfrm>
        </p:grpSpPr>
        <p:pic>
          <p:nvPicPr>
            <p:cNvPr id="80" name="Picture 48" descr="desktop_computer_stylized_medium">
              <a:extLst>
                <a:ext uri="{FF2B5EF4-FFF2-40B4-BE49-F238E27FC236}">
                  <a16:creationId xmlns:a16="http://schemas.microsoft.com/office/drawing/2014/main" id="{3B33B5E2-E8CC-3C46-9F6A-AA84F4719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6"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 name="Freeform 49">
              <a:extLst>
                <a:ext uri="{FF2B5EF4-FFF2-40B4-BE49-F238E27FC236}">
                  <a16:creationId xmlns:a16="http://schemas.microsoft.com/office/drawing/2014/main" id="{7DA23775-D4E8-F544-B835-C7A71FAB6CE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cxnSp>
        <p:nvCxnSpPr>
          <p:cNvPr id="4" name="Straight Arrow Connector 3">
            <a:extLst>
              <a:ext uri="{FF2B5EF4-FFF2-40B4-BE49-F238E27FC236}">
                <a16:creationId xmlns:a16="http://schemas.microsoft.com/office/drawing/2014/main" id="{104DD163-DABA-C240-A6C6-E33234DB2F4D}"/>
              </a:ext>
            </a:extLst>
          </p:cNvPr>
          <p:cNvCxnSpPr/>
          <p:nvPr/>
        </p:nvCxnSpPr>
        <p:spPr>
          <a:xfrm flipH="1">
            <a:off x="6543035" y="2890694"/>
            <a:ext cx="191125"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9" name="Group 41">
            <a:extLst>
              <a:ext uri="{FF2B5EF4-FFF2-40B4-BE49-F238E27FC236}">
                <a16:creationId xmlns:a16="http://schemas.microsoft.com/office/drawing/2014/main" id="{27B89BCB-87CA-7640-BC2D-65A05B519E96}"/>
              </a:ext>
            </a:extLst>
          </p:cNvPr>
          <p:cNvGrpSpPr>
            <a:grpSpLocks/>
          </p:cNvGrpSpPr>
          <p:nvPr/>
        </p:nvGrpSpPr>
        <p:grpSpPr bwMode="auto">
          <a:xfrm>
            <a:off x="5877650" y="4625800"/>
            <a:ext cx="609600" cy="494110"/>
            <a:chOff x="-44" y="1473"/>
            <a:chExt cx="981" cy="1105"/>
          </a:xfrm>
        </p:grpSpPr>
        <p:pic>
          <p:nvPicPr>
            <p:cNvPr id="70" name="Picture 42" descr="desktop_computer_stylized_medium">
              <a:extLst>
                <a:ext uri="{FF2B5EF4-FFF2-40B4-BE49-F238E27FC236}">
                  <a16:creationId xmlns:a16="http://schemas.microsoft.com/office/drawing/2014/main" id="{0C82CFB4-3428-8647-99DD-3B6C59F3E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 name="Freeform 43">
              <a:extLst>
                <a:ext uri="{FF2B5EF4-FFF2-40B4-BE49-F238E27FC236}">
                  <a16:creationId xmlns:a16="http://schemas.microsoft.com/office/drawing/2014/main" id="{04A0D4C8-54E1-0E46-B711-36765520B5F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87" name="Text Box 33">
            <a:extLst>
              <a:ext uri="{FF2B5EF4-FFF2-40B4-BE49-F238E27FC236}">
                <a16:creationId xmlns:a16="http://schemas.microsoft.com/office/drawing/2014/main" id="{4D60F09C-EEAE-8949-89C9-70CE657C87F3}"/>
              </a:ext>
            </a:extLst>
          </p:cNvPr>
          <p:cNvSpPr txBox="1">
            <a:spLocks noChangeArrowheads="1"/>
          </p:cNvSpPr>
          <p:nvPr/>
        </p:nvSpPr>
        <p:spPr bwMode="auto">
          <a:xfrm>
            <a:off x="6653837" y="2595835"/>
            <a:ext cx="973343"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137.196.7.78</a:t>
            </a:r>
          </a:p>
        </p:txBody>
      </p:sp>
      <p:sp>
        <p:nvSpPr>
          <p:cNvPr id="88" name="Text Box 36">
            <a:extLst>
              <a:ext uri="{FF2B5EF4-FFF2-40B4-BE49-F238E27FC236}">
                <a16:creationId xmlns:a16="http://schemas.microsoft.com/office/drawing/2014/main" id="{DD4B55F8-6951-BB48-93B1-8A8C712F3DFA}"/>
              </a:ext>
            </a:extLst>
          </p:cNvPr>
          <p:cNvSpPr txBox="1">
            <a:spLocks noChangeArrowheads="1"/>
          </p:cNvSpPr>
          <p:nvPr/>
        </p:nvSpPr>
        <p:spPr bwMode="auto">
          <a:xfrm>
            <a:off x="7430950" y="4008953"/>
            <a:ext cx="973343"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137.196.7.14</a:t>
            </a:r>
          </a:p>
        </p:txBody>
      </p:sp>
      <p:sp>
        <p:nvSpPr>
          <p:cNvPr id="89" name="Text Box 39">
            <a:extLst>
              <a:ext uri="{FF2B5EF4-FFF2-40B4-BE49-F238E27FC236}">
                <a16:creationId xmlns:a16="http://schemas.microsoft.com/office/drawing/2014/main" id="{2D84C91A-F7A7-644A-9323-5E12ED7E9513}"/>
              </a:ext>
            </a:extLst>
          </p:cNvPr>
          <p:cNvSpPr txBox="1">
            <a:spLocks noChangeArrowheads="1"/>
          </p:cNvSpPr>
          <p:nvPr/>
        </p:nvSpPr>
        <p:spPr bwMode="auto">
          <a:xfrm>
            <a:off x="6563400" y="4622074"/>
            <a:ext cx="973343"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137.196.7.88</a:t>
            </a:r>
          </a:p>
        </p:txBody>
      </p:sp>
      <p:sp>
        <p:nvSpPr>
          <p:cNvPr id="90" name="Text Box 31">
            <a:extLst>
              <a:ext uri="{FF2B5EF4-FFF2-40B4-BE49-F238E27FC236}">
                <a16:creationId xmlns:a16="http://schemas.microsoft.com/office/drawing/2014/main" id="{CD5A8CEC-3E57-A944-A0C6-256AED094136}"/>
              </a:ext>
            </a:extLst>
          </p:cNvPr>
          <p:cNvSpPr txBox="1">
            <a:spLocks noChangeArrowheads="1"/>
          </p:cNvSpPr>
          <p:nvPr/>
        </p:nvSpPr>
        <p:spPr bwMode="auto">
          <a:xfrm>
            <a:off x="4370008" y="4038770"/>
            <a:ext cx="973343"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137.196.7.23</a:t>
            </a:r>
          </a:p>
        </p:txBody>
      </p:sp>
    </p:spTree>
    <p:extLst>
      <p:ext uri="{BB962C8B-B14F-4D97-AF65-F5344CB8AC3E}">
        <p14:creationId xmlns:p14="http://schemas.microsoft.com/office/powerpoint/2010/main" val="230513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24075" y="384825"/>
            <a:ext cx="7886700" cy="670967"/>
          </a:xfrm>
        </p:spPr>
        <p:txBody>
          <a:bodyPr>
            <a:normAutofit fontScale="90000"/>
          </a:bodyPr>
          <a:lstStyle/>
          <a:p>
            <a:pPr algn="ctr"/>
            <a:r>
              <a:rPr lang="en-US" b="0" kern="0" dirty="0">
                <a:latin typeface="Avenir Book" panose="020B0503020203020204" pitchFamily="34" charset="-78"/>
                <a:ea typeface="ＭＳ Ｐゴシック" charset="0"/>
                <a:cs typeface="Avenir Book" panose="020B0503020203020204" pitchFamily="34" charset="-78"/>
              </a:rPr>
              <a:t>MAC addresses</a:t>
            </a:r>
            <a:endParaRPr lang="en-US" sz="3300" dirty="0">
              <a:latin typeface="Avenir Book" panose="020B0503020203020204" pitchFamily="34" charset="-78"/>
              <a:cs typeface="Avenir Book" panose="020B0503020203020204" pitchFamily="34" charset="-78"/>
            </a:endParaRPr>
          </a:p>
        </p:txBody>
      </p:sp>
      <p:sp>
        <p:nvSpPr>
          <p:cNvPr id="36" name="Rectangle 3">
            <a:extLst>
              <a:ext uri="{FF2B5EF4-FFF2-40B4-BE49-F238E27FC236}">
                <a16:creationId xmlns:a16="http://schemas.microsoft.com/office/drawing/2014/main" id="{B986A0BA-C01E-D148-B175-80505AC80C09}"/>
              </a:ext>
            </a:extLst>
          </p:cNvPr>
          <p:cNvSpPr txBox="1">
            <a:spLocks noChangeArrowheads="1"/>
          </p:cNvSpPr>
          <p:nvPr/>
        </p:nvSpPr>
        <p:spPr>
          <a:xfrm>
            <a:off x="1039092" y="1331301"/>
            <a:ext cx="10440784" cy="375947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3610" indent="-205979">
              <a:defRPr/>
            </a:pPr>
            <a:r>
              <a:rPr lang="en-US" sz="2400" dirty="0">
                <a:latin typeface="Avenir Book" panose="020B0503020203020204" pitchFamily="34" charset="-78"/>
                <a:cs typeface="Avenir Book" panose="020B0503020203020204" pitchFamily="34" charset="-78"/>
              </a:rPr>
              <a:t>MAC address allocation administered by IEEE</a:t>
            </a:r>
          </a:p>
          <a:p>
            <a:pPr marL="303610" indent="-205979">
              <a:defRPr/>
            </a:pPr>
            <a:r>
              <a:rPr lang="en-US" sz="2400" dirty="0">
                <a:latin typeface="Avenir Book" panose="020B0503020203020204" pitchFamily="34" charset="-78"/>
                <a:cs typeface="Avenir Book" panose="020B0503020203020204" pitchFamily="34" charset="-78"/>
              </a:rPr>
              <a:t>M</a:t>
            </a:r>
            <a:r>
              <a:rPr lang="en-US" sz="2400" dirty="0" smtClean="0">
                <a:latin typeface="Avenir Book" panose="020B0503020203020204" pitchFamily="34" charset="-78"/>
                <a:cs typeface="Avenir Book" panose="020B0503020203020204" pitchFamily="34" charset="-78"/>
              </a:rPr>
              <a:t>anufacturer </a:t>
            </a:r>
            <a:r>
              <a:rPr lang="en-US" sz="2400" dirty="0">
                <a:latin typeface="Avenir Book" panose="020B0503020203020204" pitchFamily="34" charset="-78"/>
                <a:cs typeface="Avenir Book" panose="020B0503020203020204" pitchFamily="34" charset="-78"/>
              </a:rPr>
              <a:t>buys portion of MAC address space (to assure uniqueness</a:t>
            </a:r>
            <a:r>
              <a:rPr lang="en-US" sz="2400" dirty="0" smtClean="0">
                <a:latin typeface="Avenir Book" panose="020B0503020203020204" pitchFamily="34" charset="-78"/>
                <a:cs typeface="Avenir Book" panose="020B0503020203020204" pitchFamily="34" charset="-78"/>
              </a:rPr>
              <a:t>)</a:t>
            </a:r>
          </a:p>
          <a:p>
            <a:pPr>
              <a:defRPr/>
            </a:pPr>
            <a:r>
              <a:rPr lang="en-US" sz="2400" dirty="0">
                <a:latin typeface="Avenir Book" panose="020B0503020203020204" pitchFamily="34" charset="-78"/>
                <a:cs typeface="Avenir Book" panose="020B0503020203020204" pitchFamily="34" charset="-78"/>
              </a:rPr>
              <a:t>MAC </a:t>
            </a:r>
            <a:r>
              <a:rPr lang="en-US" sz="2400" dirty="0" smtClean="0">
                <a:latin typeface="Avenir Book" panose="020B0503020203020204" pitchFamily="34" charset="-78"/>
                <a:cs typeface="Avenir Book" panose="020B0503020203020204" pitchFamily="34" charset="-78"/>
              </a:rPr>
              <a:t>address is </a:t>
            </a:r>
            <a:r>
              <a:rPr lang="en-US" sz="2400" dirty="0" smtClean="0">
                <a:solidFill>
                  <a:srgbClr val="0000FF"/>
                </a:solidFill>
                <a:latin typeface="Avenir Book" panose="020B0503020203020204" pitchFamily="34" charset="-78"/>
                <a:cs typeface="Avenir Book" panose="020B0503020203020204" pitchFamily="34" charset="-78"/>
              </a:rPr>
              <a:t>flat</a:t>
            </a:r>
            <a:r>
              <a:rPr lang="en-US" sz="2400" dirty="0" smtClean="0">
                <a:latin typeface="Avenir Book" panose="020B0503020203020204" pitchFamily="34" charset="-78"/>
                <a:cs typeface="Avenir Book" panose="020B0503020203020204" pitchFamily="34" charset="-78"/>
              </a:rPr>
              <a:t> and </a:t>
            </a:r>
            <a:r>
              <a:rPr lang="en-US" sz="2400" dirty="0" smtClean="0">
                <a:solidFill>
                  <a:srgbClr val="0000FF"/>
                </a:solidFill>
                <a:latin typeface="Avenir Book" panose="020B0503020203020204" pitchFamily="34" charset="-78"/>
                <a:cs typeface="Avenir Book" panose="020B0503020203020204" pitchFamily="34" charset="-78"/>
              </a:rPr>
              <a:t>portable</a:t>
            </a:r>
            <a:endParaRPr lang="en-US" sz="2400" dirty="0">
              <a:solidFill>
                <a:srgbClr val="0000FF"/>
              </a:solidFill>
              <a:latin typeface="Avenir Book" panose="020B0503020203020204" pitchFamily="34" charset="-78"/>
              <a:cs typeface="Avenir Book" panose="020B0503020203020204" pitchFamily="34" charset="-78"/>
            </a:endParaRPr>
          </a:p>
          <a:p>
            <a:pPr lvl="1">
              <a:defRPr/>
            </a:pPr>
            <a:r>
              <a:rPr lang="en-US" sz="2100" dirty="0">
                <a:latin typeface="Avenir Book" panose="020B0503020203020204" pitchFamily="34" charset="-78"/>
                <a:cs typeface="Avenir Book" panose="020B0503020203020204" pitchFamily="34" charset="-78"/>
              </a:rPr>
              <a:t>can move interface from one LAN to another</a:t>
            </a:r>
          </a:p>
          <a:p>
            <a:pPr lvl="1">
              <a:defRPr/>
            </a:pPr>
            <a:r>
              <a:rPr lang="en-US" sz="2100" dirty="0">
                <a:latin typeface="Avenir Book" panose="020B0503020203020204" pitchFamily="34" charset="-78"/>
                <a:cs typeface="Avenir Book" panose="020B0503020203020204" pitchFamily="34" charset="-78"/>
              </a:rPr>
              <a:t>IP address is not portable: depends on IP subnet to which node is attached</a:t>
            </a:r>
          </a:p>
          <a:p>
            <a:pPr marL="303610" indent="-205979">
              <a:defRPr/>
            </a:pPr>
            <a:r>
              <a:rPr lang="en-US" sz="2400" dirty="0" smtClean="0">
                <a:latin typeface="Avenir Book" panose="020B0503020203020204" pitchFamily="34" charset="-78"/>
                <a:cs typeface="Avenir Book" panose="020B0503020203020204" pitchFamily="34" charset="-78"/>
              </a:rPr>
              <a:t>Analogy</a:t>
            </a:r>
            <a:r>
              <a:rPr lang="en-US" sz="2400" dirty="0">
                <a:latin typeface="Avenir Book" panose="020B0503020203020204" pitchFamily="34" charset="-78"/>
                <a:cs typeface="Avenir Book" panose="020B0503020203020204" pitchFamily="34" charset="-78"/>
              </a:rPr>
              <a:t>:</a:t>
            </a:r>
          </a:p>
          <a:p>
            <a:pPr lvl="1">
              <a:defRPr/>
            </a:pPr>
            <a:r>
              <a:rPr lang="en-US" sz="2100" dirty="0">
                <a:latin typeface="Avenir Book" panose="020B0503020203020204" pitchFamily="34" charset="-78"/>
                <a:cs typeface="Avenir Book" panose="020B0503020203020204" pitchFamily="34" charset="-78"/>
              </a:rPr>
              <a:t>MAC address: like </a:t>
            </a:r>
            <a:r>
              <a:rPr lang="en-US" sz="2100" dirty="0" err="1">
                <a:latin typeface="Avenir Book" panose="020B0503020203020204" pitchFamily="34" charset="-78"/>
                <a:cs typeface="Avenir Book" panose="020B0503020203020204" pitchFamily="34" charset="-78"/>
              </a:rPr>
              <a:t>Aadhar</a:t>
            </a:r>
            <a:r>
              <a:rPr lang="en-US" sz="2100" dirty="0">
                <a:latin typeface="Avenir Book" panose="020B0503020203020204" pitchFamily="34" charset="-78"/>
                <a:cs typeface="Avenir Book" panose="020B0503020203020204" pitchFamily="34" charset="-78"/>
              </a:rPr>
              <a:t> Card Number</a:t>
            </a:r>
          </a:p>
          <a:p>
            <a:pPr lvl="1">
              <a:defRPr/>
            </a:pPr>
            <a:r>
              <a:rPr lang="en-US" sz="2100" dirty="0">
                <a:latin typeface="Avenir Book" panose="020B0503020203020204" pitchFamily="34" charset="-78"/>
                <a:cs typeface="Avenir Book" panose="020B0503020203020204" pitchFamily="34" charset="-78"/>
              </a:rPr>
              <a:t>IP address: like postal address</a:t>
            </a:r>
          </a:p>
          <a:p>
            <a:pPr>
              <a:defRPr/>
            </a:pPr>
            <a:endParaRPr lang="en-US" sz="24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47552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dissolve">
                                      <p:cBhvr>
                                        <p:cTn id="7" dur="500"/>
                                        <p:tgtEl>
                                          <p:spTgt spid="3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dissolv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animEffect transition="in" filter="dissolve">
                                      <p:cBhvr>
                                        <p:cTn id="15" dur="500"/>
                                        <p:tgtEl>
                                          <p:spTgt spid="36">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6">
                                            <p:txEl>
                                              <p:pRg st="3" end="3"/>
                                            </p:txEl>
                                          </p:spTgt>
                                        </p:tgtEl>
                                        <p:attrNameLst>
                                          <p:attrName>style.visibility</p:attrName>
                                        </p:attrNameLst>
                                      </p:cBhvr>
                                      <p:to>
                                        <p:strVal val="visible"/>
                                      </p:to>
                                    </p:set>
                                    <p:animEffect transition="in" filter="dissolve">
                                      <p:cBhvr>
                                        <p:cTn id="18" dur="500"/>
                                        <p:tgtEl>
                                          <p:spTgt spid="36">
                                            <p:txEl>
                                              <p:pRg st="3" end="3"/>
                                            </p:txEl>
                                          </p:spTgt>
                                        </p:tgtEl>
                                      </p:cBhvr>
                                    </p:animEffect>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36">
                                            <p:txEl>
                                              <p:pRg st="4" end="4"/>
                                            </p:txEl>
                                          </p:spTgt>
                                        </p:tgtEl>
                                        <p:attrNameLst>
                                          <p:attrName>style.visibility</p:attrName>
                                        </p:attrNameLst>
                                      </p:cBhvr>
                                      <p:to>
                                        <p:strVal val="visible"/>
                                      </p:to>
                                    </p:set>
                                    <p:animEffect transition="in" filter="dissolve">
                                      <p:cBhvr>
                                        <p:cTn id="22" dur="500"/>
                                        <p:tgtEl>
                                          <p:spTgt spid="3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6">
                                            <p:txEl>
                                              <p:pRg st="5" end="5"/>
                                            </p:txEl>
                                          </p:spTgt>
                                        </p:tgtEl>
                                        <p:attrNameLst>
                                          <p:attrName>style.visibility</p:attrName>
                                        </p:attrNameLst>
                                      </p:cBhvr>
                                      <p:to>
                                        <p:strVal val="visible"/>
                                      </p:to>
                                    </p:set>
                                    <p:animEffect transition="in" filter="dissolve">
                                      <p:cBhvr>
                                        <p:cTn id="27" dur="500"/>
                                        <p:tgtEl>
                                          <p:spTgt spid="36">
                                            <p:txEl>
                                              <p:pRg st="5" end="5"/>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6">
                                            <p:txEl>
                                              <p:pRg st="6" end="6"/>
                                            </p:txEl>
                                          </p:spTgt>
                                        </p:tgtEl>
                                        <p:attrNameLst>
                                          <p:attrName>style.visibility</p:attrName>
                                        </p:attrNameLst>
                                      </p:cBhvr>
                                      <p:to>
                                        <p:strVal val="visible"/>
                                      </p:to>
                                    </p:set>
                                    <p:animEffect transition="in" filter="dissolve">
                                      <p:cBhvr>
                                        <p:cTn id="30" dur="500"/>
                                        <p:tgtEl>
                                          <p:spTgt spid="36">
                                            <p:txEl>
                                              <p:pRg st="6" end="6"/>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6">
                                            <p:txEl>
                                              <p:pRg st="7" end="7"/>
                                            </p:txEl>
                                          </p:spTgt>
                                        </p:tgtEl>
                                        <p:attrNameLst>
                                          <p:attrName>style.visibility</p:attrName>
                                        </p:attrNameLst>
                                      </p:cBhvr>
                                      <p:to>
                                        <p:strVal val="visible"/>
                                      </p:to>
                                    </p:set>
                                    <p:animEffect transition="in" filter="dissolve">
                                      <p:cBhvr>
                                        <p:cTn id="33" dur="500"/>
                                        <p:tgtEl>
                                          <p:spTgt spid="3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331214" y="407183"/>
            <a:ext cx="9027621" cy="670967"/>
          </a:xfrm>
        </p:spPr>
        <p:txBody>
          <a:bodyPr>
            <a:normAutofit fontScale="90000"/>
          </a:bodyPr>
          <a:lstStyle/>
          <a:p>
            <a:r>
              <a:rPr lang="en-US" kern="0" dirty="0">
                <a:latin typeface="Avenir Book" panose="020B0503020203020204" pitchFamily="34" charset="-78"/>
                <a:ea typeface="ＭＳ Ｐゴシック" charset="0"/>
                <a:cs typeface="Avenir Book" panose="020B0503020203020204" pitchFamily="34" charset="-78"/>
              </a:rPr>
              <a:t>ARP: Address Resolution Protocol</a:t>
            </a:r>
            <a:endParaRPr lang="en-US" sz="3300" dirty="0">
              <a:latin typeface="Avenir Book" panose="020B0503020203020204" pitchFamily="34" charset="-78"/>
              <a:cs typeface="Avenir Book" panose="020B0503020203020204" pitchFamily="34" charset="-78"/>
            </a:endParaRPr>
          </a:p>
        </p:txBody>
      </p:sp>
      <p:sp>
        <p:nvSpPr>
          <p:cNvPr id="82" name="Rectangle 2">
            <a:extLst>
              <a:ext uri="{FF2B5EF4-FFF2-40B4-BE49-F238E27FC236}">
                <a16:creationId xmlns:a16="http://schemas.microsoft.com/office/drawing/2014/main" id="{75C8B8F2-44A8-AE4D-95ED-0C45E84A2CCD}"/>
              </a:ext>
            </a:extLst>
          </p:cNvPr>
          <p:cNvSpPr txBox="1">
            <a:spLocks noChangeArrowheads="1"/>
          </p:cNvSpPr>
          <p:nvPr/>
        </p:nvSpPr>
        <p:spPr>
          <a:xfrm>
            <a:off x="2251772" y="1158841"/>
            <a:ext cx="8123820" cy="98540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3344" indent="-83344">
              <a:buNone/>
              <a:defRPr/>
            </a:pPr>
            <a:r>
              <a:rPr lang="en-US" sz="2100" dirty="0" smtClean="0">
                <a:solidFill>
                  <a:srgbClr val="CC0000"/>
                </a:solidFill>
                <a:latin typeface="Avenir Book" panose="020B0503020203020204" pitchFamily="34" charset="-78"/>
                <a:cs typeface="Avenir Book" panose="020B0503020203020204" pitchFamily="34" charset="-78"/>
              </a:rPr>
              <a:t>Suppose we want to send </a:t>
            </a:r>
            <a:r>
              <a:rPr lang="en-US" sz="2100" dirty="0">
                <a:solidFill>
                  <a:srgbClr val="CC0000"/>
                </a:solidFill>
                <a:latin typeface="Avenir Book" panose="020B0503020203020204" pitchFamily="34" charset="-78"/>
                <a:cs typeface="Avenir Book" panose="020B0503020203020204" pitchFamily="34" charset="-78"/>
              </a:rPr>
              <a:t>a  datagram from A to B via R</a:t>
            </a:r>
          </a:p>
          <a:p>
            <a:pPr marL="342900" lvl="1" indent="-169069">
              <a:buFont typeface="Wingdings" charset="2"/>
              <a:buChar char="§"/>
              <a:defRPr/>
            </a:pPr>
            <a:r>
              <a:rPr lang="en-US" sz="2100" dirty="0" smtClean="0">
                <a:latin typeface="Avenir Book" panose="020B0503020203020204" pitchFamily="34" charset="-78"/>
                <a:cs typeface="Avenir Book" panose="020B0503020203020204" pitchFamily="34" charset="-78"/>
              </a:rPr>
              <a:t>The packet will go through multiple L2 switches</a:t>
            </a:r>
            <a:endParaRPr lang="en-US" sz="2100" dirty="0">
              <a:latin typeface="Avenir Book" panose="020B0503020203020204" pitchFamily="34" charset="-78"/>
              <a:cs typeface="Avenir Book" panose="020B0503020203020204" pitchFamily="34" charset="-78"/>
            </a:endParaRPr>
          </a:p>
        </p:txBody>
      </p:sp>
      <p:cxnSp>
        <p:nvCxnSpPr>
          <p:cNvPr id="218" name="Straight Connector 217">
            <a:extLst>
              <a:ext uri="{FF2B5EF4-FFF2-40B4-BE49-F238E27FC236}">
                <a16:creationId xmlns:a16="http://schemas.microsoft.com/office/drawing/2014/main" id="{71633948-5785-5849-859F-87310A692F23}"/>
              </a:ext>
            </a:extLst>
          </p:cNvPr>
          <p:cNvCxnSpPr/>
          <p:nvPr/>
        </p:nvCxnSpPr>
        <p:spPr>
          <a:xfrm>
            <a:off x="4770410" y="4260950"/>
            <a:ext cx="242514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19" name="Text Box 4">
            <a:extLst>
              <a:ext uri="{FF2B5EF4-FFF2-40B4-BE49-F238E27FC236}">
                <a16:creationId xmlns:a16="http://schemas.microsoft.com/office/drawing/2014/main" id="{7AA3B0EC-8E9C-EA40-807D-C0DCADFC5E9A}"/>
              </a:ext>
            </a:extLst>
          </p:cNvPr>
          <p:cNvSpPr txBox="1">
            <a:spLocks noChangeArrowheads="1"/>
          </p:cNvSpPr>
          <p:nvPr/>
        </p:nvSpPr>
        <p:spPr bwMode="auto">
          <a:xfrm>
            <a:off x="5672542" y="3710571"/>
            <a:ext cx="344966" cy="41549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Bef>
                <a:spcPct val="50000"/>
              </a:spcBef>
              <a:defRPr/>
            </a:pPr>
            <a:r>
              <a:rPr lang="en-US" sz="2100" dirty="0">
                <a:solidFill>
                  <a:srgbClr val="0000A8"/>
                </a:solidFill>
                <a:latin typeface="Avenir Book" panose="020B0503020203020204" pitchFamily="34" charset="-78"/>
                <a:cs typeface="Avenir Book" panose="020B0503020203020204" pitchFamily="34" charset="-78"/>
              </a:rPr>
              <a:t>R</a:t>
            </a:r>
            <a:endParaRPr lang="en-US" sz="1500" dirty="0">
              <a:solidFill>
                <a:srgbClr val="0000A8"/>
              </a:solidFill>
              <a:latin typeface="Avenir Book" panose="020B0503020203020204" pitchFamily="34" charset="-78"/>
              <a:cs typeface="Avenir Book" panose="020B0503020203020204" pitchFamily="34" charset="-78"/>
            </a:endParaRPr>
          </a:p>
        </p:txBody>
      </p:sp>
      <p:sp>
        <p:nvSpPr>
          <p:cNvPr id="227" name="Freeform 39">
            <a:extLst>
              <a:ext uri="{FF2B5EF4-FFF2-40B4-BE49-F238E27FC236}">
                <a16:creationId xmlns:a16="http://schemas.microsoft.com/office/drawing/2014/main" id="{877FF5E7-E20D-C343-A6A6-C03781D86E63}"/>
              </a:ext>
            </a:extLst>
          </p:cNvPr>
          <p:cNvSpPr>
            <a:spLocks/>
          </p:cNvSpPr>
          <p:nvPr/>
        </p:nvSpPr>
        <p:spPr bwMode="auto">
          <a:xfrm>
            <a:off x="4278321" y="3861574"/>
            <a:ext cx="629841" cy="802481"/>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228" name="Line 40">
            <a:extLst>
              <a:ext uri="{FF2B5EF4-FFF2-40B4-BE49-F238E27FC236}">
                <a16:creationId xmlns:a16="http://schemas.microsoft.com/office/drawing/2014/main" id="{F783F2B5-328E-0E4F-B70F-C2AE78E3D854}"/>
              </a:ext>
            </a:extLst>
          </p:cNvPr>
          <p:cNvSpPr>
            <a:spLocks noChangeShapeType="1"/>
          </p:cNvSpPr>
          <p:nvPr/>
        </p:nvSpPr>
        <p:spPr bwMode="auto">
          <a:xfrm>
            <a:off x="4050911" y="3846095"/>
            <a:ext cx="328613" cy="1726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350" dirty="0">
              <a:latin typeface="Avenir Book" panose="020B0503020203020204" pitchFamily="34" charset="-78"/>
              <a:cs typeface="Avenir Book" panose="020B0503020203020204" pitchFamily="34" charset="-78"/>
            </a:endParaRPr>
          </a:p>
        </p:txBody>
      </p:sp>
      <p:sp>
        <p:nvSpPr>
          <p:cNvPr id="229" name="Line 41">
            <a:extLst>
              <a:ext uri="{FF2B5EF4-FFF2-40B4-BE49-F238E27FC236}">
                <a16:creationId xmlns:a16="http://schemas.microsoft.com/office/drawing/2014/main" id="{C060EFA7-8C6E-3D40-B474-D7EA7BAB1B73}"/>
              </a:ext>
            </a:extLst>
          </p:cNvPr>
          <p:cNvSpPr>
            <a:spLocks noChangeShapeType="1"/>
          </p:cNvSpPr>
          <p:nvPr/>
        </p:nvSpPr>
        <p:spPr bwMode="auto">
          <a:xfrm flipV="1">
            <a:off x="4105335" y="4554517"/>
            <a:ext cx="212277" cy="4083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234" name="Text Box 58">
            <a:extLst>
              <a:ext uri="{FF2B5EF4-FFF2-40B4-BE49-F238E27FC236}">
                <a16:creationId xmlns:a16="http://schemas.microsoft.com/office/drawing/2014/main" id="{DB5EE02A-B01A-5E4C-B702-F6EBFE468866}"/>
              </a:ext>
            </a:extLst>
          </p:cNvPr>
          <p:cNvSpPr txBox="1">
            <a:spLocks noChangeArrowheads="1"/>
          </p:cNvSpPr>
          <p:nvPr/>
        </p:nvSpPr>
        <p:spPr bwMode="auto">
          <a:xfrm>
            <a:off x="3232485" y="3491806"/>
            <a:ext cx="369012"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100" dirty="0">
                <a:solidFill>
                  <a:srgbClr val="0000A8"/>
                </a:solidFill>
                <a:latin typeface="Avenir Book" panose="020B0503020203020204" pitchFamily="34" charset="-78"/>
                <a:cs typeface="Avenir Book" panose="020B0503020203020204" pitchFamily="34" charset="-78"/>
              </a:rPr>
              <a:t>A</a:t>
            </a:r>
          </a:p>
        </p:txBody>
      </p:sp>
      <p:sp>
        <p:nvSpPr>
          <p:cNvPr id="236" name="Line 67">
            <a:extLst>
              <a:ext uri="{FF2B5EF4-FFF2-40B4-BE49-F238E27FC236}">
                <a16:creationId xmlns:a16="http://schemas.microsoft.com/office/drawing/2014/main" id="{C65C148F-06BF-C940-B2DD-A67AC4BE2733}"/>
              </a:ext>
            </a:extLst>
          </p:cNvPr>
          <p:cNvSpPr>
            <a:spLocks noChangeShapeType="1"/>
          </p:cNvSpPr>
          <p:nvPr/>
        </p:nvSpPr>
        <p:spPr bwMode="auto">
          <a:xfrm flipV="1">
            <a:off x="7712082" y="3846095"/>
            <a:ext cx="338138" cy="2381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350" dirty="0">
              <a:latin typeface="Avenir Book" panose="020B0503020203020204" pitchFamily="34" charset="-78"/>
              <a:cs typeface="Avenir Book" panose="020B0503020203020204" pitchFamily="34" charset="-78"/>
            </a:endParaRPr>
          </a:p>
        </p:txBody>
      </p:sp>
      <p:sp>
        <p:nvSpPr>
          <p:cNvPr id="239" name="Line 73">
            <a:extLst>
              <a:ext uri="{FF2B5EF4-FFF2-40B4-BE49-F238E27FC236}">
                <a16:creationId xmlns:a16="http://schemas.microsoft.com/office/drawing/2014/main" id="{2E33E508-B8D6-3E44-B5AA-A6A307EEE1B6}"/>
              </a:ext>
            </a:extLst>
          </p:cNvPr>
          <p:cNvSpPr>
            <a:spLocks noChangeShapeType="1"/>
          </p:cNvSpPr>
          <p:nvPr/>
        </p:nvSpPr>
        <p:spPr bwMode="auto">
          <a:xfrm flipH="1" flipV="1">
            <a:off x="7667638" y="4518799"/>
            <a:ext cx="200329" cy="15069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240" name="Freeform 75">
            <a:extLst>
              <a:ext uri="{FF2B5EF4-FFF2-40B4-BE49-F238E27FC236}">
                <a16:creationId xmlns:a16="http://schemas.microsoft.com/office/drawing/2014/main" id="{25EB896A-E2EC-F64E-82DF-14D4BB8B17FF}"/>
              </a:ext>
            </a:extLst>
          </p:cNvPr>
          <p:cNvSpPr>
            <a:spLocks/>
          </p:cNvSpPr>
          <p:nvPr/>
        </p:nvSpPr>
        <p:spPr bwMode="auto">
          <a:xfrm>
            <a:off x="7157252" y="3863954"/>
            <a:ext cx="573881" cy="810816"/>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9CE0FA"/>
          </a:solidFill>
          <a:ln w="9525"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sp>
        <p:nvSpPr>
          <p:cNvPr id="241" name="Text Box 76">
            <a:extLst>
              <a:ext uri="{FF2B5EF4-FFF2-40B4-BE49-F238E27FC236}">
                <a16:creationId xmlns:a16="http://schemas.microsoft.com/office/drawing/2014/main" id="{6209BBA1-3ADB-DD4E-98BA-16778788FBC0}"/>
              </a:ext>
            </a:extLst>
          </p:cNvPr>
          <p:cNvSpPr txBox="1">
            <a:spLocks noChangeArrowheads="1"/>
          </p:cNvSpPr>
          <p:nvPr/>
        </p:nvSpPr>
        <p:spPr bwMode="auto">
          <a:xfrm>
            <a:off x="8605620" y="3618738"/>
            <a:ext cx="354584"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100" dirty="0">
                <a:solidFill>
                  <a:srgbClr val="0000A8"/>
                </a:solidFill>
                <a:latin typeface="Avenir Book" panose="020B0503020203020204" pitchFamily="34" charset="-78"/>
                <a:cs typeface="Avenir Book" panose="020B0503020203020204" pitchFamily="34" charset="-78"/>
              </a:rPr>
              <a:t>B</a:t>
            </a:r>
          </a:p>
        </p:txBody>
      </p:sp>
      <p:grpSp>
        <p:nvGrpSpPr>
          <p:cNvPr id="242" name="Group 241">
            <a:extLst>
              <a:ext uri="{FF2B5EF4-FFF2-40B4-BE49-F238E27FC236}">
                <a16:creationId xmlns:a16="http://schemas.microsoft.com/office/drawing/2014/main" id="{31F04776-CE9C-1440-B37F-242C3E190A98}"/>
              </a:ext>
            </a:extLst>
          </p:cNvPr>
          <p:cNvGrpSpPr/>
          <p:nvPr/>
        </p:nvGrpSpPr>
        <p:grpSpPr>
          <a:xfrm>
            <a:off x="5301536" y="4034174"/>
            <a:ext cx="982973" cy="375863"/>
            <a:chOff x="4909105" y="5767126"/>
            <a:chExt cx="1310631" cy="501151"/>
          </a:xfrm>
        </p:grpSpPr>
        <p:sp>
          <p:nvSpPr>
            <p:cNvPr id="261" name="Rectangle 37">
              <a:extLst>
                <a:ext uri="{FF2B5EF4-FFF2-40B4-BE49-F238E27FC236}">
                  <a16:creationId xmlns:a16="http://schemas.microsoft.com/office/drawing/2014/main" id="{7820489A-5549-C442-BF3C-BC1AC11B6FEF}"/>
                </a:ext>
              </a:extLst>
            </p:cNvPr>
            <p:cNvSpPr>
              <a:spLocks noChangeArrowheads="1"/>
            </p:cNvSpPr>
            <p:nvPr/>
          </p:nvSpPr>
          <p:spPr bwMode="auto">
            <a:xfrm rot="5400000">
              <a:off x="6024859" y="5937451"/>
              <a:ext cx="13416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2" name="Rectangle 37">
              <a:extLst>
                <a:ext uri="{FF2B5EF4-FFF2-40B4-BE49-F238E27FC236}">
                  <a16:creationId xmlns:a16="http://schemas.microsoft.com/office/drawing/2014/main" id="{9AF76EFA-4C5B-674E-BA86-9C05702BA8E9}"/>
                </a:ext>
              </a:extLst>
            </p:cNvPr>
            <p:cNvSpPr>
              <a:spLocks noChangeArrowheads="1"/>
            </p:cNvSpPr>
            <p:nvPr/>
          </p:nvSpPr>
          <p:spPr bwMode="auto">
            <a:xfrm rot="5400000">
              <a:off x="4966501" y="5940764"/>
              <a:ext cx="140795"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63" name="Group 262">
              <a:extLst>
                <a:ext uri="{FF2B5EF4-FFF2-40B4-BE49-F238E27FC236}">
                  <a16:creationId xmlns:a16="http://schemas.microsoft.com/office/drawing/2014/main" id="{84D12D1B-CACD-6E4B-9C38-D2F459245889}"/>
                </a:ext>
              </a:extLst>
            </p:cNvPr>
            <p:cNvGrpSpPr/>
            <p:nvPr/>
          </p:nvGrpSpPr>
          <p:grpSpPr>
            <a:xfrm>
              <a:off x="5115340" y="5767126"/>
              <a:ext cx="901147" cy="501151"/>
              <a:chOff x="7493876" y="2774731"/>
              <a:chExt cx="1481958" cy="894622"/>
            </a:xfrm>
          </p:grpSpPr>
          <p:sp>
            <p:nvSpPr>
              <p:cNvPr id="264" name="Freeform 263">
                <a:extLst>
                  <a:ext uri="{FF2B5EF4-FFF2-40B4-BE49-F238E27FC236}">
                    <a16:creationId xmlns:a16="http://schemas.microsoft.com/office/drawing/2014/main" id="{16FB099F-FBEA-9F48-8EAA-5BCE4873212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65" name="Oval 264">
                <a:extLst>
                  <a:ext uri="{FF2B5EF4-FFF2-40B4-BE49-F238E27FC236}">
                    <a16:creationId xmlns:a16="http://schemas.microsoft.com/office/drawing/2014/main" id="{13DBFA26-F015-2547-A930-D01540DA83C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66" name="Group 265">
                <a:extLst>
                  <a:ext uri="{FF2B5EF4-FFF2-40B4-BE49-F238E27FC236}">
                    <a16:creationId xmlns:a16="http://schemas.microsoft.com/office/drawing/2014/main" id="{6BD83E9A-6CBF-3D4E-8F2F-EA68EE4D3756}"/>
                  </a:ext>
                </a:extLst>
              </p:cNvPr>
              <p:cNvGrpSpPr/>
              <p:nvPr/>
            </p:nvGrpSpPr>
            <p:grpSpPr>
              <a:xfrm>
                <a:off x="7713663" y="2848339"/>
                <a:ext cx="1042107" cy="425543"/>
                <a:chOff x="7786941" y="2884917"/>
                <a:chExt cx="897649" cy="353919"/>
              </a:xfrm>
            </p:grpSpPr>
            <p:sp>
              <p:nvSpPr>
                <p:cNvPr id="267" name="Freeform 266">
                  <a:extLst>
                    <a:ext uri="{FF2B5EF4-FFF2-40B4-BE49-F238E27FC236}">
                      <a16:creationId xmlns:a16="http://schemas.microsoft.com/office/drawing/2014/main" id="{24B4E4B6-6B7A-4A4B-A9EB-9BA919CAA34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68" name="Freeform 267">
                  <a:extLst>
                    <a:ext uri="{FF2B5EF4-FFF2-40B4-BE49-F238E27FC236}">
                      <a16:creationId xmlns:a16="http://schemas.microsoft.com/office/drawing/2014/main" id="{8A579144-F431-924D-BEDF-34C91BDD544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69" name="Freeform 268">
                  <a:extLst>
                    <a:ext uri="{FF2B5EF4-FFF2-40B4-BE49-F238E27FC236}">
                      <a16:creationId xmlns:a16="http://schemas.microsoft.com/office/drawing/2014/main" id="{60A07585-2E49-1643-B16B-023093CA681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70" name="Freeform 269">
                  <a:extLst>
                    <a:ext uri="{FF2B5EF4-FFF2-40B4-BE49-F238E27FC236}">
                      <a16:creationId xmlns:a16="http://schemas.microsoft.com/office/drawing/2014/main" id="{99C7FFFB-540E-F04A-8756-DC9317FA983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sp>
        <p:nvSpPr>
          <p:cNvPr id="243" name="Rectangle 37">
            <a:extLst>
              <a:ext uri="{FF2B5EF4-FFF2-40B4-BE49-F238E27FC236}">
                <a16:creationId xmlns:a16="http://schemas.microsoft.com/office/drawing/2014/main" id="{2049FC20-01F9-A342-8ED2-71DDD4E2422B}"/>
              </a:ext>
            </a:extLst>
          </p:cNvPr>
          <p:cNvSpPr>
            <a:spLocks noChangeArrowheads="1"/>
          </p:cNvSpPr>
          <p:nvPr/>
        </p:nvSpPr>
        <p:spPr bwMode="auto">
          <a:xfrm rot="5400000">
            <a:off x="3920901" y="3755594"/>
            <a:ext cx="89927"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44" name="Group 49">
            <a:extLst>
              <a:ext uri="{FF2B5EF4-FFF2-40B4-BE49-F238E27FC236}">
                <a16:creationId xmlns:a16="http://schemas.microsoft.com/office/drawing/2014/main" id="{0C6B5E2D-47E0-304A-802F-B33BA23951DC}"/>
              </a:ext>
            </a:extLst>
          </p:cNvPr>
          <p:cNvGrpSpPr>
            <a:grpSpLocks/>
          </p:cNvGrpSpPr>
          <p:nvPr/>
        </p:nvGrpSpPr>
        <p:grpSpPr bwMode="auto">
          <a:xfrm>
            <a:off x="3289150" y="3505577"/>
            <a:ext cx="702053" cy="571071"/>
            <a:chOff x="-44" y="1473"/>
            <a:chExt cx="981" cy="1105"/>
          </a:xfrm>
        </p:grpSpPr>
        <p:pic>
          <p:nvPicPr>
            <p:cNvPr id="259" name="Picture 50" descr="desktop_computer_stylized_medium">
              <a:extLst>
                <a:ext uri="{FF2B5EF4-FFF2-40B4-BE49-F238E27FC236}">
                  <a16:creationId xmlns:a16="http://schemas.microsoft.com/office/drawing/2014/main" id="{6C7B4EA6-CCA8-D147-AFAA-5DA13E6BA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0" name="Freeform 51">
              <a:extLst>
                <a:ext uri="{FF2B5EF4-FFF2-40B4-BE49-F238E27FC236}">
                  <a16:creationId xmlns:a16="http://schemas.microsoft.com/office/drawing/2014/main" id="{48DE1DAA-CF8A-A24A-8DD9-85EF022FE8D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grpSp>
      <p:sp>
        <p:nvSpPr>
          <p:cNvPr id="245" name="Rectangle 37">
            <a:extLst>
              <a:ext uri="{FF2B5EF4-FFF2-40B4-BE49-F238E27FC236}">
                <a16:creationId xmlns:a16="http://schemas.microsoft.com/office/drawing/2014/main" id="{1976AEED-D3C4-4C40-B836-5E4352A36112}"/>
              </a:ext>
            </a:extLst>
          </p:cNvPr>
          <p:cNvSpPr>
            <a:spLocks noChangeArrowheads="1"/>
          </p:cNvSpPr>
          <p:nvPr/>
        </p:nvSpPr>
        <p:spPr bwMode="auto">
          <a:xfrm rot="5400000">
            <a:off x="4004008" y="4521375"/>
            <a:ext cx="63196" cy="146063"/>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46" name="Group 49">
            <a:extLst>
              <a:ext uri="{FF2B5EF4-FFF2-40B4-BE49-F238E27FC236}">
                <a16:creationId xmlns:a16="http://schemas.microsoft.com/office/drawing/2014/main" id="{CA4E329E-B85D-034A-AD4E-3AA827B8BDBB}"/>
              </a:ext>
            </a:extLst>
          </p:cNvPr>
          <p:cNvGrpSpPr>
            <a:grpSpLocks/>
          </p:cNvGrpSpPr>
          <p:nvPr/>
        </p:nvGrpSpPr>
        <p:grpSpPr bwMode="auto">
          <a:xfrm>
            <a:off x="3561204" y="4373404"/>
            <a:ext cx="479621" cy="388191"/>
            <a:chOff x="-44" y="1473"/>
            <a:chExt cx="981" cy="1105"/>
          </a:xfrm>
        </p:grpSpPr>
        <p:pic>
          <p:nvPicPr>
            <p:cNvPr id="257" name="Picture 50" descr="desktop_computer_stylized_medium">
              <a:extLst>
                <a:ext uri="{FF2B5EF4-FFF2-40B4-BE49-F238E27FC236}">
                  <a16:creationId xmlns:a16="http://schemas.microsoft.com/office/drawing/2014/main" id="{1DF9E5DC-786D-6C49-ADDC-C953FEFE6B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8" name="Freeform 51">
              <a:extLst>
                <a:ext uri="{FF2B5EF4-FFF2-40B4-BE49-F238E27FC236}">
                  <a16:creationId xmlns:a16="http://schemas.microsoft.com/office/drawing/2014/main" id="{23D41A9D-8697-4D4D-8D16-A98A093EA1B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500" dirty="0">
                <a:latin typeface="Avenir Book" panose="020B0503020203020204" pitchFamily="34" charset="-78"/>
                <a:cs typeface="Avenir Book" panose="020B0503020203020204" pitchFamily="34" charset="-78"/>
              </a:endParaRPr>
            </a:p>
          </p:txBody>
        </p:sp>
      </p:grpSp>
      <p:sp>
        <p:nvSpPr>
          <p:cNvPr id="247" name="Rectangle 37">
            <a:extLst>
              <a:ext uri="{FF2B5EF4-FFF2-40B4-BE49-F238E27FC236}">
                <a16:creationId xmlns:a16="http://schemas.microsoft.com/office/drawing/2014/main" id="{921F645F-8A94-2445-84B8-38720AF02008}"/>
              </a:ext>
            </a:extLst>
          </p:cNvPr>
          <p:cNvSpPr>
            <a:spLocks noChangeArrowheads="1"/>
          </p:cNvSpPr>
          <p:nvPr/>
        </p:nvSpPr>
        <p:spPr bwMode="auto">
          <a:xfrm rot="5400000">
            <a:off x="8095066" y="3745278"/>
            <a:ext cx="89927"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48" name="Rectangle 37">
            <a:extLst>
              <a:ext uri="{FF2B5EF4-FFF2-40B4-BE49-F238E27FC236}">
                <a16:creationId xmlns:a16="http://schemas.microsoft.com/office/drawing/2014/main" id="{7E4E6975-B2CA-7444-B862-F4B4940509B3}"/>
              </a:ext>
            </a:extLst>
          </p:cNvPr>
          <p:cNvSpPr>
            <a:spLocks noChangeArrowheads="1"/>
          </p:cNvSpPr>
          <p:nvPr/>
        </p:nvSpPr>
        <p:spPr bwMode="auto">
          <a:xfrm rot="5400000">
            <a:off x="7922745" y="4594086"/>
            <a:ext cx="63196" cy="146063"/>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49" name="Group 44">
            <a:extLst>
              <a:ext uri="{FF2B5EF4-FFF2-40B4-BE49-F238E27FC236}">
                <a16:creationId xmlns:a16="http://schemas.microsoft.com/office/drawing/2014/main" id="{0E421EA6-E430-A84D-86CE-88CE29472188}"/>
              </a:ext>
            </a:extLst>
          </p:cNvPr>
          <p:cNvGrpSpPr>
            <a:grpSpLocks/>
          </p:cNvGrpSpPr>
          <p:nvPr/>
        </p:nvGrpSpPr>
        <p:grpSpPr bwMode="auto">
          <a:xfrm>
            <a:off x="7918588" y="3548977"/>
            <a:ext cx="757238" cy="641271"/>
            <a:chOff x="-44" y="1473"/>
            <a:chExt cx="981" cy="1105"/>
          </a:xfrm>
        </p:grpSpPr>
        <p:pic>
          <p:nvPicPr>
            <p:cNvPr id="255" name="Picture 45" descr="desktop_computer_stylized_medium">
              <a:extLst>
                <a:ext uri="{FF2B5EF4-FFF2-40B4-BE49-F238E27FC236}">
                  <a16:creationId xmlns:a16="http://schemas.microsoft.com/office/drawing/2014/main" id="{0CFB0548-75C3-B541-8DF5-553BDA442F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 name="Freeform 46">
              <a:extLst>
                <a:ext uri="{FF2B5EF4-FFF2-40B4-BE49-F238E27FC236}">
                  <a16:creationId xmlns:a16="http://schemas.microsoft.com/office/drawing/2014/main" id="{A0094AEB-3AFF-0940-8C77-D29712E4818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350" dirty="0">
                <a:latin typeface="Avenir Book" panose="020B0503020203020204" pitchFamily="34" charset="-78"/>
                <a:cs typeface="Avenir Book" panose="020B0503020203020204" pitchFamily="34" charset="-78"/>
              </a:endParaRPr>
            </a:p>
          </p:txBody>
        </p:sp>
      </p:grpSp>
      <p:grpSp>
        <p:nvGrpSpPr>
          <p:cNvPr id="250" name="Group 44">
            <a:extLst>
              <a:ext uri="{FF2B5EF4-FFF2-40B4-BE49-F238E27FC236}">
                <a16:creationId xmlns:a16="http://schemas.microsoft.com/office/drawing/2014/main" id="{BCF5D40A-A74B-274B-8ADA-55B66CD5DBFC}"/>
              </a:ext>
            </a:extLst>
          </p:cNvPr>
          <p:cNvGrpSpPr>
            <a:grpSpLocks/>
          </p:cNvGrpSpPr>
          <p:nvPr/>
        </p:nvGrpSpPr>
        <p:grpSpPr bwMode="auto">
          <a:xfrm>
            <a:off x="7807844" y="4469411"/>
            <a:ext cx="533400" cy="450771"/>
            <a:chOff x="-44" y="1473"/>
            <a:chExt cx="981" cy="1105"/>
          </a:xfrm>
        </p:grpSpPr>
        <p:pic>
          <p:nvPicPr>
            <p:cNvPr id="253" name="Picture 45" descr="desktop_computer_stylized_medium">
              <a:extLst>
                <a:ext uri="{FF2B5EF4-FFF2-40B4-BE49-F238E27FC236}">
                  <a16:creationId xmlns:a16="http://schemas.microsoft.com/office/drawing/2014/main" id="{771731DD-0069-DA47-95DF-85CE9F4918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4" name="Freeform 46">
              <a:extLst>
                <a:ext uri="{FF2B5EF4-FFF2-40B4-BE49-F238E27FC236}">
                  <a16:creationId xmlns:a16="http://schemas.microsoft.com/office/drawing/2014/main" id="{0818206B-A68C-604B-A676-494044A074B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sz="1500" dirty="0">
                <a:latin typeface="Avenir Book" panose="020B0503020203020204" pitchFamily="34" charset="-78"/>
                <a:cs typeface="Avenir Book" panose="020B0503020203020204" pitchFamily="34" charset="-78"/>
              </a:endParaRPr>
            </a:p>
          </p:txBody>
        </p:sp>
      </p:grpSp>
      <p:grpSp>
        <p:nvGrpSpPr>
          <p:cNvPr id="20" name="Group 19">
            <a:extLst>
              <a:ext uri="{FF2B5EF4-FFF2-40B4-BE49-F238E27FC236}">
                <a16:creationId xmlns:a16="http://schemas.microsoft.com/office/drawing/2014/main" id="{16ACCC7A-2790-4042-9C87-704C4398F4FC}"/>
              </a:ext>
            </a:extLst>
          </p:cNvPr>
          <p:cNvGrpSpPr/>
          <p:nvPr/>
        </p:nvGrpSpPr>
        <p:grpSpPr>
          <a:xfrm>
            <a:off x="2899785" y="3900863"/>
            <a:ext cx="6519432" cy="1345435"/>
            <a:chOff x="1799535" y="4860508"/>
            <a:chExt cx="8692575" cy="1793913"/>
          </a:xfrm>
        </p:grpSpPr>
        <p:sp>
          <p:nvSpPr>
            <p:cNvPr id="220" name="Text Box 21">
              <a:extLst>
                <a:ext uri="{FF2B5EF4-FFF2-40B4-BE49-F238E27FC236}">
                  <a16:creationId xmlns:a16="http://schemas.microsoft.com/office/drawing/2014/main" id="{8B5C784D-B8E9-0242-B1BF-5469854FDC0C}"/>
                </a:ext>
              </a:extLst>
            </p:cNvPr>
            <p:cNvSpPr txBox="1">
              <a:spLocks noChangeArrowheads="1"/>
            </p:cNvSpPr>
            <p:nvPr/>
          </p:nvSpPr>
          <p:spPr bwMode="auto">
            <a:xfrm>
              <a:off x="5140945" y="5749508"/>
              <a:ext cx="1844949"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1A-23-F9-CD-06-9B</a:t>
              </a:r>
            </a:p>
          </p:txBody>
        </p:sp>
        <p:sp>
          <p:nvSpPr>
            <p:cNvPr id="221" name="Text Box 22">
              <a:extLst>
                <a:ext uri="{FF2B5EF4-FFF2-40B4-BE49-F238E27FC236}">
                  <a16:creationId xmlns:a16="http://schemas.microsoft.com/office/drawing/2014/main" id="{C464F240-6EA6-E645-AE35-1132527BB1A2}"/>
                </a:ext>
              </a:extLst>
            </p:cNvPr>
            <p:cNvSpPr txBox="1">
              <a:spLocks noChangeArrowheads="1"/>
            </p:cNvSpPr>
            <p:nvPr/>
          </p:nvSpPr>
          <p:spPr bwMode="auto">
            <a:xfrm>
              <a:off x="5288581" y="5576471"/>
              <a:ext cx="1599156"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222.222.222.220</a:t>
              </a:r>
            </a:p>
          </p:txBody>
        </p:sp>
        <p:grpSp>
          <p:nvGrpSpPr>
            <p:cNvPr id="222" name="Group 23">
              <a:extLst>
                <a:ext uri="{FF2B5EF4-FFF2-40B4-BE49-F238E27FC236}">
                  <a16:creationId xmlns:a16="http://schemas.microsoft.com/office/drawing/2014/main" id="{718D171D-585A-DA4B-8722-1465B928B34E}"/>
                </a:ext>
              </a:extLst>
            </p:cNvPr>
            <p:cNvGrpSpPr>
              <a:grpSpLocks/>
            </p:cNvGrpSpPr>
            <p:nvPr/>
          </p:nvGrpSpPr>
          <p:grpSpPr bwMode="auto">
            <a:xfrm>
              <a:off x="3992228" y="6027749"/>
              <a:ext cx="1808164" cy="512764"/>
              <a:chOff x="1934" y="2405"/>
              <a:chExt cx="1139" cy="323"/>
            </a:xfrm>
          </p:grpSpPr>
          <p:sp>
            <p:nvSpPr>
              <p:cNvPr id="273" name="Text Box 24">
                <a:extLst>
                  <a:ext uri="{FF2B5EF4-FFF2-40B4-BE49-F238E27FC236}">
                    <a16:creationId xmlns:a16="http://schemas.microsoft.com/office/drawing/2014/main" id="{6074A99D-1DA4-3A42-9396-9E51D4D7D37C}"/>
                  </a:ext>
                </a:extLst>
              </p:cNvPr>
              <p:cNvSpPr txBox="1">
                <a:spLocks noChangeArrowheads="1"/>
              </p:cNvSpPr>
              <p:nvPr/>
            </p:nvSpPr>
            <p:spPr bwMode="auto">
              <a:xfrm>
                <a:off x="1934" y="2405"/>
                <a:ext cx="1007"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111.111.111.110</a:t>
                </a:r>
              </a:p>
            </p:txBody>
          </p:sp>
          <p:sp>
            <p:nvSpPr>
              <p:cNvPr id="274" name="Text Box 25">
                <a:extLst>
                  <a:ext uri="{FF2B5EF4-FFF2-40B4-BE49-F238E27FC236}">
                    <a16:creationId xmlns:a16="http://schemas.microsoft.com/office/drawing/2014/main" id="{7F04AB82-B2F9-5040-9BD7-B58343D5B0A4}"/>
                  </a:ext>
                </a:extLst>
              </p:cNvPr>
              <p:cNvSpPr txBox="1">
                <a:spLocks noChangeArrowheads="1"/>
              </p:cNvSpPr>
              <p:nvPr/>
            </p:nvSpPr>
            <p:spPr bwMode="auto">
              <a:xfrm>
                <a:off x="1938" y="2515"/>
                <a:ext cx="1135"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E6-E9-00-17-BB-4B</a:t>
                </a:r>
              </a:p>
            </p:txBody>
          </p:sp>
        </p:grpSp>
        <p:sp>
          <p:nvSpPr>
            <p:cNvPr id="223" name="Text Box 26">
              <a:extLst>
                <a:ext uri="{FF2B5EF4-FFF2-40B4-BE49-F238E27FC236}">
                  <a16:creationId xmlns:a16="http://schemas.microsoft.com/office/drawing/2014/main" id="{345706BC-EE35-E948-B847-B9C8F402B953}"/>
                </a:ext>
              </a:extLst>
            </p:cNvPr>
            <p:cNvSpPr txBox="1">
              <a:spLocks noChangeArrowheads="1"/>
            </p:cNvSpPr>
            <p:nvPr/>
          </p:nvSpPr>
          <p:spPr bwMode="auto">
            <a:xfrm>
              <a:off x="1983382" y="6174597"/>
              <a:ext cx="1941131"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CC-49-DE-D0-AB-7D</a:t>
              </a:r>
            </a:p>
          </p:txBody>
        </p:sp>
        <p:sp>
          <p:nvSpPr>
            <p:cNvPr id="224" name="Text Box 27">
              <a:extLst>
                <a:ext uri="{FF2B5EF4-FFF2-40B4-BE49-F238E27FC236}">
                  <a16:creationId xmlns:a16="http://schemas.microsoft.com/office/drawing/2014/main" id="{C6892711-5B00-1B44-A3A1-ED7D7A05C67B}"/>
                </a:ext>
              </a:extLst>
            </p:cNvPr>
            <p:cNvSpPr txBox="1">
              <a:spLocks noChangeArrowheads="1"/>
            </p:cNvSpPr>
            <p:nvPr/>
          </p:nvSpPr>
          <p:spPr bwMode="auto">
            <a:xfrm>
              <a:off x="2183407" y="5985684"/>
              <a:ext cx="1599156"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111.111.111.112</a:t>
              </a:r>
            </a:p>
          </p:txBody>
        </p:sp>
        <p:sp>
          <p:nvSpPr>
            <p:cNvPr id="225" name="Text Box 30">
              <a:extLst>
                <a:ext uri="{FF2B5EF4-FFF2-40B4-BE49-F238E27FC236}">
                  <a16:creationId xmlns:a16="http://schemas.microsoft.com/office/drawing/2014/main" id="{C9755018-30C5-2F48-B77B-D1C5089AD5E5}"/>
                </a:ext>
              </a:extLst>
            </p:cNvPr>
            <p:cNvSpPr txBox="1">
              <a:spLocks noChangeArrowheads="1"/>
            </p:cNvSpPr>
            <p:nvPr/>
          </p:nvSpPr>
          <p:spPr bwMode="auto">
            <a:xfrm>
              <a:off x="1901438" y="5007007"/>
              <a:ext cx="1599156"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111.111.111.111</a:t>
              </a:r>
            </a:p>
          </p:txBody>
        </p:sp>
        <p:sp>
          <p:nvSpPr>
            <p:cNvPr id="226" name="Text Box 33">
              <a:extLst>
                <a:ext uri="{FF2B5EF4-FFF2-40B4-BE49-F238E27FC236}">
                  <a16:creationId xmlns:a16="http://schemas.microsoft.com/office/drawing/2014/main" id="{F8059422-13FC-B849-B3BE-4C2D1B546871}"/>
                </a:ext>
              </a:extLst>
            </p:cNvPr>
            <p:cNvSpPr txBox="1">
              <a:spLocks noChangeArrowheads="1"/>
            </p:cNvSpPr>
            <p:nvPr/>
          </p:nvSpPr>
          <p:spPr bwMode="auto">
            <a:xfrm>
              <a:off x="1799535" y="5196273"/>
              <a:ext cx="1782968"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74-29-9C-E8-FF-55</a:t>
              </a:r>
            </a:p>
          </p:txBody>
        </p:sp>
        <p:sp>
          <p:nvSpPr>
            <p:cNvPr id="230" name="Line 44">
              <a:extLst>
                <a:ext uri="{FF2B5EF4-FFF2-40B4-BE49-F238E27FC236}">
                  <a16:creationId xmlns:a16="http://schemas.microsoft.com/office/drawing/2014/main" id="{5FF08ADC-A615-AA4F-988F-06E9F2E02204}"/>
                </a:ext>
              </a:extLst>
            </p:cNvPr>
            <p:cNvSpPr>
              <a:spLocks noChangeShapeType="1"/>
            </p:cNvSpPr>
            <p:nvPr/>
          </p:nvSpPr>
          <p:spPr bwMode="auto">
            <a:xfrm flipV="1">
              <a:off x="3342282" y="5842809"/>
              <a:ext cx="0"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231" name="Line 45">
              <a:extLst>
                <a:ext uri="{FF2B5EF4-FFF2-40B4-BE49-F238E27FC236}">
                  <a16:creationId xmlns:a16="http://schemas.microsoft.com/office/drawing/2014/main" id="{C98C8486-5AB7-664F-9D85-3DD76A362527}"/>
                </a:ext>
              </a:extLst>
            </p:cNvPr>
            <p:cNvSpPr>
              <a:spLocks noChangeShapeType="1"/>
            </p:cNvSpPr>
            <p:nvPr/>
          </p:nvSpPr>
          <p:spPr bwMode="auto">
            <a:xfrm flipH="1" flipV="1">
              <a:off x="3248645" y="4860508"/>
              <a:ext cx="0" cy="2481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350" dirty="0">
                <a:latin typeface="Avenir Book" panose="020B0503020203020204" pitchFamily="34" charset="-78"/>
                <a:cs typeface="Avenir Book" panose="020B0503020203020204" pitchFamily="34" charset="-78"/>
              </a:endParaRPr>
            </a:p>
          </p:txBody>
        </p:sp>
        <p:sp>
          <p:nvSpPr>
            <p:cNvPr id="232" name="Line 46">
              <a:extLst>
                <a:ext uri="{FF2B5EF4-FFF2-40B4-BE49-F238E27FC236}">
                  <a16:creationId xmlns:a16="http://schemas.microsoft.com/office/drawing/2014/main" id="{B1A0EF95-B5D7-6443-84A3-A0E0B10496AB}"/>
                </a:ext>
              </a:extLst>
            </p:cNvPr>
            <p:cNvSpPr>
              <a:spLocks noChangeShapeType="1"/>
            </p:cNvSpPr>
            <p:nvPr/>
          </p:nvSpPr>
          <p:spPr bwMode="auto">
            <a:xfrm>
              <a:off x="5018707" y="5427247"/>
              <a:ext cx="0" cy="62050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sp>
          <p:nvSpPr>
            <p:cNvPr id="233" name="Line 47">
              <a:extLst>
                <a:ext uri="{FF2B5EF4-FFF2-40B4-BE49-F238E27FC236}">
                  <a16:creationId xmlns:a16="http://schemas.microsoft.com/office/drawing/2014/main" id="{4D21BB95-E938-424E-94A6-FA1551CE2B5F}"/>
                </a:ext>
              </a:extLst>
            </p:cNvPr>
            <p:cNvSpPr>
              <a:spLocks noChangeShapeType="1"/>
            </p:cNvSpPr>
            <p:nvPr/>
          </p:nvSpPr>
          <p:spPr bwMode="auto">
            <a:xfrm flipH="1" flipV="1">
              <a:off x="6207745" y="5417721"/>
              <a:ext cx="4762"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500" dirty="0">
                <a:latin typeface="Avenir Book" panose="020B0503020203020204" pitchFamily="34" charset="-78"/>
                <a:cs typeface="Avenir Book" panose="020B0503020203020204" pitchFamily="34" charset="-78"/>
              </a:endParaRPr>
            </a:p>
          </p:txBody>
        </p:sp>
        <p:grpSp>
          <p:nvGrpSpPr>
            <p:cNvPr id="235" name="Group 63">
              <a:extLst>
                <a:ext uri="{FF2B5EF4-FFF2-40B4-BE49-F238E27FC236}">
                  <a16:creationId xmlns:a16="http://schemas.microsoft.com/office/drawing/2014/main" id="{022EBB57-7AB3-7C45-9AC9-24B737F13F22}"/>
                </a:ext>
              </a:extLst>
            </p:cNvPr>
            <p:cNvGrpSpPr>
              <a:grpSpLocks/>
            </p:cNvGrpSpPr>
            <p:nvPr/>
          </p:nvGrpSpPr>
          <p:grpSpPr bwMode="auto">
            <a:xfrm>
              <a:off x="8615684" y="5148735"/>
              <a:ext cx="1876426" cy="525463"/>
              <a:chOff x="4351" y="2786"/>
              <a:chExt cx="1182" cy="331"/>
            </a:xfrm>
          </p:grpSpPr>
          <p:sp>
            <p:nvSpPr>
              <p:cNvPr id="271" name="Text Box 64">
                <a:extLst>
                  <a:ext uri="{FF2B5EF4-FFF2-40B4-BE49-F238E27FC236}">
                    <a16:creationId xmlns:a16="http://schemas.microsoft.com/office/drawing/2014/main" id="{9C1790DC-D8F5-D148-A191-4095380CC68D}"/>
                  </a:ext>
                </a:extLst>
              </p:cNvPr>
              <p:cNvSpPr txBox="1">
                <a:spLocks noChangeArrowheads="1"/>
              </p:cNvSpPr>
              <p:nvPr/>
            </p:nvSpPr>
            <p:spPr bwMode="auto">
              <a:xfrm>
                <a:off x="4352" y="2786"/>
                <a:ext cx="1007"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222.222.222.222</a:t>
                </a:r>
              </a:p>
            </p:txBody>
          </p:sp>
          <p:sp>
            <p:nvSpPr>
              <p:cNvPr id="272" name="Text Box 65">
                <a:extLst>
                  <a:ext uri="{FF2B5EF4-FFF2-40B4-BE49-F238E27FC236}">
                    <a16:creationId xmlns:a16="http://schemas.microsoft.com/office/drawing/2014/main" id="{B09022AD-3504-8E4C-B2F0-99A5DA41EFD0}"/>
                  </a:ext>
                </a:extLst>
              </p:cNvPr>
              <p:cNvSpPr txBox="1">
                <a:spLocks noChangeArrowheads="1"/>
              </p:cNvSpPr>
              <p:nvPr/>
            </p:nvSpPr>
            <p:spPr bwMode="auto">
              <a:xfrm>
                <a:off x="4351" y="2904"/>
                <a:ext cx="1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49-BD-D2-C7-56-2A</a:t>
                </a:r>
              </a:p>
            </p:txBody>
          </p:sp>
        </p:grpSp>
        <p:sp>
          <p:nvSpPr>
            <p:cNvPr id="237" name="Text Box 71">
              <a:extLst>
                <a:ext uri="{FF2B5EF4-FFF2-40B4-BE49-F238E27FC236}">
                  <a16:creationId xmlns:a16="http://schemas.microsoft.com/office/drawing/2014/main" id="{E34EA307-0F5E-7E4E-9CE6-4AB424039BE6}"/>
                </a:ext>
              </a:extLst>
            </p:cNvPr>
            <p:cNvSpPr txBox="1">
              <a:spLocks noChangeArrowheads="1"/>
            </p:cNvSpPr>
            <p:nvPr/>
          </p:nvSpPr>
          <p:spPr bwMode="auto">
            <a:xfrm>
              <a:off x="8307272" y="6137000"/>
              <a:ext cx="1599156"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222.222.222.221</a:t>
              </a:r>
            </a:p>
          </p:txBody>
        </p:sp>
        <p:sp>
          <p:nvSpPr>
            <p:cNvPr id="238" name="Text Box 72">
              <a:extLst>
                <a:ext uri="{FF2B5EF4-FFF2-40B4-BE49-F238E27FC236}">
                  <a16:creationId xmlns:a16="http://schemas.microsoft.com/office/drawing/2014/main" id="{B5B6783C-814C-0B4E-B164-BE3DE87DBB57}"/>
                </a:ext>
              </a:extLst>
            </p:cNvPr>
            <p:cNvSpPr txBox="1">
              <a:spLocks noChangeArrowheads="1"/>
            </p:cNvSpPr>
            <p:nvPr/>
          </p:nvSpPr>
          <p:spPr bwMode="auto">
            <a:xfrm>
              <a:off x="8297390" y="6315866"/>
              <a:ext cx="1787242" cy="338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88-B2-2F-54-1A-0F</a:t>
              </a:r>
            </a:p>
          </p:txBody>
        </p:sp>
        <p:cxnSp>
          <p:nvCxnSpPr>
            <p:cNvPr id="251" name="Straight Arrow Connector 250">
              <a:extLst>
                <a:ext uri="{FF2B5EF4-FFF2-40B4-BE49-F238E27FC236}">
                  <a16:creationId xmlns:a16="http://schemas.microsoft.com/office/drawing/2014/main" id="{64FFBE43-D54F-1248-BB0F-8C6305664255}"/>
                </a:ext>
              </a:extLst>
            </p:cNvPr>
            <p:cNvCxnSpPr/>
            <p:nvPr/>
          </p:nvCxnSpPr>
          <p:spPr>
            <a:xfrm flipV="1">
              <a:off x="8669292" y="4874844"/>
              <a:ext cx="0" cy="4459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AF922730-B346-B540-9CCA-A7D5E3F387C9}"/>
                </a:ext>
              </a:extLst>
            </p:cNvPr>
            <p:cNvCxnSpPr>
              <a:cxnSpLocks/>
            </p:cNvCxnSpPr>
            <p:nvPr/>
          </p:nvCxnSpPr>
          <p:spPr>
            <a:xfrm flipV="1">
              <a:off x="8447023" y="5943807"/>
              <a:ext cx="0" cy="2416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5" name="Rectangle 2">
            <a:extLst>
              <a:ext uri="{FF2B5EF4-FFF2-40B4-BE49-F238E27FC236}">
                <a16:creationId xmlns:a16="http://schemas.microsoft.com/office/drawing/2014/main" id="{F2C09E71-12BD-2C45-A9FA-A6A951F6F19C}"/>
              </a:ext>
            </a:extLst>
          </p:cNvPr>
          <p:cNvSpPr txBox="1">
            <a:spLocks noChangeArrowheads="1"/>
          </p:cNvSpPr>
          <p:nvPr/>
        </p:nvSpPr>
        <p:spPr>
          <a:xfrm>
            <a:off x="2242405" y="1889923"/>
            <a:ext cx="7647229" cy="130899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169069">
              <a:buFont typeface="Wingdings" charset="2"/>
              <a:buChar char="§"/>
              <a:defRPr/>
            </a:pPr>
            <a:r>
              <a:rPr lang="en-US" sz="2100" dirty="0" smtClean="0">
                <a:latin typeface="Avenir Book" panose="020B0503020203020204" pitchFamily="34" charset="-78"/>
                <a:cs typeface="Avenir Book" panose="020B0503020203020204" pitchFamily="34" charset="-78"/>
              </a:rPr>
              <a:t>What does A need to know?</a:t>
            </a:r>
            <a:endParaRPr lang="en-US" sz="2100" dirty="0">
              <a:latin typeface="Avenir Book" panose="020B0503020203020204" pitchFamily="34" charset="-78"/>
              <a:cs typeface="Avenir Book" panose="020B0503020203020204" pitchFamily="34" charset="-78"/>
            </a:endParaRPr>
          </a:p>
          <a:p>
            <a:pPr marL="766763" lvl="2" indent="-257175">
              <a:spcBef>
                <a:spcPts val="0"/>
              </a:spcBef>
              <a:buClr>
                <a:srgbClr val="0000A8"/>
              </a:buClr>
              <a:defRPr/>
            </a:pPr>
            <a:r>
              <a:rPr lang="en-US" sz="1800" dirty="0">
                <a:latin typeface="Avenir Book" panose="020B0503020203020204" pitchFamily="34" charset="-78"/>
                <a:cs typeface="Avenir Book" panose="020B0503020203020204" pitchFamily="34" charset="-78"/>
              </a:rPr>
              <a:t>A </a:t>
            </a:r>
            <a:r>
              <a:rPr lang="en-US" sz="1800" dirty="0" smtClean="0">
                <a:latin typeface="Avenir Book" panose="020B0503020203020204" pitchFamily="34" charset="-78"/>
                <a:cs typeface="Avenir Book" panose="020B0503020203020204" pitchFamily="34" charset="-78"/>
              </a:rPr>
              <a:t>need to know </a:t>
            </a:r>
            <a:r>
              <a:rPr lang="en-US" sz="1800" dirty="0">
                <a:latin typeface="Avenir Book" panose="020B0503020203020204" pitchFamily="34" charset="-78"/>
                <a:cs typeface="Avenir Book" panose="020B0503020203020204" pitchFamily="34" charset="-78"/>
              </a:rPr>
              <a:t>B’s IP address</a:t>
            </a:r>
          </a:p>
          <a:p>
            <a:pPr marL="766763" lvl="2" indent="-257175">
              <a:spcBef>
                <a:spcPts val="0"/>
              </a:spcBef>
              <a:buClr>
                <a:srgbClr val="0000A8"/>
              </a:buClr>
              <a:defRPr/>
            </a:pPr>
            <a:r>
              <a:rPr lang="en-US" sz="1800" dirty="0">
                <a:latin typeface="Avenir Book" panose="020B0503020203020204" pitchFamily="34" charset="-78"/>
                <a:cs typeface="Avenir Book" panose="020B0503020203020204" pitchFamily="34" charset="-78"/>
              </a:rPr>
              <a:t>A need to know</a:t>
            </a:r>
            <a:r>
              <a:rPr lang="en-US" sz="1800" dirty="0" smtClean="0">
                <a:latin typeface="Avenir Book" panose="020B0503020203020204" pitchFamily="34" charset="-78"/>
                <a:cs typeface="Avenir Book" panose="020B0503020203020204" pitchFamily="34" charset="-78"/>
              </a:rPr>
              <a:t> </a:t>
            </a:r>
            <a:r>
              <a:rPr lang="en-US" sz="1800" dirty="0">
                <a:latin typeface="Avenir Book" panose="020B0503020203020204" pitchFamily="34" charset="-78"/>
                <a:cs typeface="Avenir Book" panose="020B0503020203020204" pitchFamily="34" charset="-78"/>
              </a:rPr>
              <a:t>IP address of first hop router, R </a:t>
            </a:r>
            <a:endParaRPr lang="en-US" sz="1800" dirty="0">
              <a:solidFill>
                <a:srgbClr val="0000A8"/>
              </a:solidFill>
              <a:latin typeface="Avenir Book" panose="020B0503020203020204" pitchFamily="34" charset="-78"/>
              <a:cs typeface="Avenir Book" panose="020B0503020203020204" pitchFamily="34" charset="-78"/>
            </a:endParaRPr>
          </a:p>
          <a:p>
            <a:pPr marL="766763" lvl="2" indent="-257175">
              <a:spcBef>
                <a:spcPts val="0"/>
              </a:spcBef>
              <a:buClr>
                <a:srgbClr val="0000A8"/>
              </a:buClr>
              <a:defRPr/>
            </a:pPr>
            <a:r>
              <a:rPr lang="en-US" sz="1800" dirty="0">
                <a:latin typeface="Avenir Book" panose="020B0503020203020204" pitchFamily="34" charset="-78"/>
                <a:cs typeface="Avenir Book" panose="020B0503020203020204" pitchFamily="34" charset="-78"/>
              </a:rPr>
              <a:t>A need to know</a:t>
            </a:r>
            <a:r>
              <a:rPr lang="en-US" sz="1800" dirty="0" smtClean="0">
                <a:latin typeface="Avenir Book" panose="020B0503020203020204" pitchFamily="34" charset="-78"/>
                <a:cs typeface="Avenir Book" panose="020B0503020203020204" pitchFamily="34" charset="-78"/>
              </a:rPr>
              <a:t> </a:t>
            </a:r>
            <a:r>
              <a:rPr lang="en-US" sz="1800" dirty="0">
                <a:latin typeface="Avenir Book" panose="020B0503020203020204" pitchFamily="34" charset="-78"/>
                <a:cs typeface="Avenir Book" panose="020B0503020203020204" pitchFamily="34" charset="-78"/>
              </a:rPr>
              <a:t>R’s MAC address </a:t>
            </a:r>
            <a:endParaRPr lang="en-US" sz="1800" dirty="0">
              <a:solidFill>
                <a:srgbClr val="0000A8"/>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83824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dissolve">
                                      <p:cBhvr>
                                        <p:cTn id="7" dur="5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255835" y="472136"/>
            <a:ext cx="7886700" cy="670967"/>
          </a:xfrm>
        </p:spPr>
        <p:txBody>
          <a:bodyPr>
            <a:normAutofit fontScale="90000"/>
          </a:bodyPr>
          <a:lstStyle/>
          <a:p>
            <a:pPr algn="ctr"/>
            <a:r>
              <a:rPr lang="en-US" b="0" kern="0" dirty="0">
                <a:latin typeface="Avenir Book" panose="020B0503020203020204" pitchFamily="34" charset="-78"/>
                <a:ea typeface="ＭＳ Ｐゴシック" charset="0"/>
                <a:cs typeface="Avenir Book" panose="020B0503020203020204" pitchFamily="34" charset="-78"/>
              </a:rPr>
              <a:t>ARP: </a:t>
            </a:r>
            <a:r>
              <a:rPr lang="en-US" b="0" kern="0" dirty="0" smtClean="0">
                <a:latin typeface="Avenir Book" panose="020B0503020203020204" pitchFamily="34" charset="-78"/>
                <a:ea typeface="ＭＳ Ｐゴシック" charset="0"/>
                <a:cs typeface="Avenir Book" panose="020B0503020203020204" pitchFamily="34" charset="-78"/>
              </a:rPr>
              <a:t>Address Resolution Protocol</a:t>
            </a:r>
            <a:endParaRPr lang="en-US" sz="3300" dirty="0">
              <a:latin typeface="Avenir Book" panose="020B0503020203020204" pitchFamily="34" charset="-78"/>
              <a:cs typeface="Avenir Book" panose="020B0503020203020204" pitchFamily="34" charset="-78"/>
            </a:endParaRPr>
          </a:p>
        </p:txBody>
      </p:sp>
      <p:sp>
        <p:nvSpPr>
          <p:cNvPr id="5" name="Rectangle 4">
            <a:extLst>
              <a:ext uri="{FF2B5EF4-FFF2-40B4-BE49-F238E27FC236}">
                <a16:creationId xmlns:a16="http://schemas.microsoft.com/office/drawing/2014/main" id="{E7D1271A-DBC6-204B-8B80-84096104E623}"/>
              </a:ext>
            </a:extLst>
          </p:cNvPr>
          <p:cNvSpPr txBox="1">
            <a:spLocks noChangeArrowheads="1"/>
          </p:cNvSpPr>
          <p:nvPr/>
        </p:nvSpPr>
        <p:spPr>
          <a:xfrm>
            <a:off x="1432491" y="2199109"/>
            <a:ext cx="5132838" cy="714928"/>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100" dirty="0">
                <a:solidFill>
                  <a:srgbClr val="0000A8"/>
                </a:solidFill>
                <a:latin typeface="Avenir Book" panose="020B0503020203020204" pitchFamily="34" charset="-78"/>
                <a:cs typeface="Avenir Book" panose="020B0503020203020204" pitchFamily="34" charset="-78"/>
              </a:rPr>
              <a:t>ARP table: </a:t>
            </a:r>
            <a:r>
              <a:rPr lang="en-US" sz="2100" dirty="0">
                <a:latin typeface="Avenir Book" panose="020B0503020203020204" pitchFamily="34" charset="-78"/>
                <a:cs typeface="Avenir Book" panose="020B0503020203020204" pitchFamily="34" charset="-78"/>
              </a:rPr>
              <a:t>each IP node (host, router) on LAN has table</a:t>
            </a:r>
          </a:p>
        </p:txBody>
      </p:sp>
      <p:sp>
        <p:nvSpPr>
          <p:cNvPr id="7" name="Text Box 6">
            <a:extLst>
              <a:ext uri="{FF2B5EF4-FFF2-40B4-BE49-F238E27FC236}">
                <a16:creationId xmlns:a16="http://schemas.microsoft.com/office/drawing/2014/main" id="{8DB7D2E6-BC71-6342-8A7E-D3134900B7EA}"/>
              </a:ext>
            </a:extLst>
          </p:cNvPr>
          <p:cNvSpPr txBox="1">
            <a:spLocks noChangeArrowheads="1"/>
          </p:cNvSpPr>
          <p:nvPr/>
        </p:nvSpPr>
        <p:spPr bwMode="auto">
          <a:xfrm>
            <a:off x="1378847" y="1328417"/>
            <a:ext cx="8275760" cy="41549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100" i="0" dirty="0" smtClean="0">
                <a:latin typeface="Avenir Book" panose="020B0503020203020204" pitchFamily="34" charset="-78"/>
                <a:cs typeface="Avenir Book" panose="020B0503020203020204" pitchFamily="34" charset="-78"/>
              </a:rPr>
              <a:t>How to </a:t>
            </a:r>
            <a:r>
              <a:rPr lang="en-US" sz="2100" i="0" dirty="0">
                <a:latin typeface="Avenir Book" panose="020B0503020203020204" pitchFamily="34" charset="-78"/>
                <a:cs typeface="Avenir Book" panose="020B0503020203020204" pitchFamily="34" charset="-78"/>
              </a:rPr>
              <a:t>determine interface’s MAC address, knowing its IP address?</a:t>
            </a:r>
          </a:p>
        </p:txBody>
      </p:sp>
      <p:grpSp>
        <p:nvGrpSpPr>
          <p:cNvPr id="50" name="Group 49">
            <a:extLst>
              <a:ext uri="{FF2B5EF4-FFF2-40B4-BE49-F238E27FC236}">
                <a16:creationId xmlns:a16="http://schemas.microsoft.com/office/drawing/2014/main" id="{46F90A8E-A97F-4B47-8617-1E0B801A3FBF}"/>
              </a:ext>
            </a:extLst>
          </p:cNvPr>
          <p:cNvGrpSpPr/>
          <p:nvPr/>
        </p:nvGrpSpPr>
        <p:grpSpPr>
          <a:xfrm>
            <a:off x="7758356" y="2317511"/>
            <a:ext cx="3822139" cy="2099900"/>
            <a:chOff x="3970059" y="2973174"/>
            <a:chExt cx="6363129" cy="3638349"/>
          </a:xfrm>
        </p:grpSpPr>
        <p:sp>
          <p:nvSpPr>
            <p:cNvPr id="51" name="Line 19">
              <a:extLst>
                <a:ext uri="{FF2B5EF4-FFF2-40B4-BE49-F238E27FC236}">
                  <a16:creationId xmlns:a16="http://schemas.microsoft.com/office/drawing/2014/main" id="{EFCCF237-D462-A848-A2F9-0B5DDED1EC93}"/>
                </a:ext>
              </a:extLst>
            </p:cNvPr>
            <p:cNvSpPr>
              <a:spLocks noChangeShapeType="1"/>
            </p:cNvSpPr>
            <p:nvPr/>
          </p:nvSpPr>
          <p:spPr bwMode="auto">
            <a:xfrm>
              <a:off x="4951134" y="4423877"/>
              <a:ext cx="9017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2" name="Line 20">
              <a:extLst>
                <a:ext uri="{FF2B5EF4-FFF2-40B4-BE49-F238E27FC236}">
                  <a16:creationId xmlns:a16="http://schemas.microsoft.com/office/drawing/2014/main" id="{26F73C0C-F34D-EB41-919F-BDF66A1E557B}"/>
                </a:ext>
              </a:extLst>
            </p:cNvPr>
            <p:cNvSpPr>
              <a:spLocks noChangeShapeType="1"/>
            </p:cNvSpPr>
            <p:nvPr/>
          </p:nvSpPr>
          <p:spPr bwMode="auto">
            <a:xfrm>
              <a:off x="6735625" y="3504024"/>
              <a:ext cx="0" cy="6556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3" name="Line 22">
              <a:extLst>
                <a:ext uri="{FF2B5EF4-FFF2-40B4-BE49-F238E27FC236}">
                  <a16:creationId xmlns:a16="http://schemas.microsoft.com/office/drawing/2014/main" id="{F5CD6898-8663-6D43-BAA6-A8946A48AD83}"/>
                </a:ext>
              </a:extLst>
            </p:cNvPr>
            <p:cNvSpPr>
              <a:spLocks noChangeShapeType="1"/>
            </p:cNvSpPr>
            <p:nvPr/>
          </p:nvSpPr>
          <p:spPr bwMode="auto">
            <a:xfrm flipV="1">
              <a:off x="6511994" y="5451266"/>
              <a:ext cx="0" cy="4381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4" name="Freeform 8">
              <a:extLst>
                <a:ext uri="{FF2B5EF4-FFF2-40B4-BE49-F238E27FC236}">
                  <a16:creationId xmlns:a16="http://schemas.microsoft.com/office/drawing/2014/main" id="{BC091F0C-CFB4-544C-B235-9FB23A12BB73}"/>
                </a:ext>
              </a:extLst>
            </p:cNvPr>
            <p:cNvSpPr>
              <a:spLocks/>
            </p:cNvSpPr>
            <p:nvPr/>
          </p:nvSpPr>
          <p:spPr bwMode="auto">
            <a:xfrm>
              <a:off x="5578337" y="3746015"/>
              <a:ext cx="2046288" cy="2049462"/>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 name="Line 21">
              <a:extLst>
                <a:ext uri="{FF2B5EF4-FFF2-40B4-BE49-F238E27FC236}">
                  <a16:creationId xmlns:a16="http://schemas.microsoft.com/office/drawing/2014/main" id="{1F2D744C-309E-1748-8CEF-A191DA937537}"/>
                </a:ext>
              </a:extLst>
            </p:cNvPr>
            <p:cNvSpPr>
              <a:spLocks noChangeShapeType="1"/>
            </p:cNvSpPr>
            <p:nvPr/>
          </p:nvSpPr>
          <p:spPr bwMode="auto">
            <a:xfrm flipH="1">
              <a:off x="7599225" y="4472884"/>
              <a:ext cx="7969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 name="Text Box 24">
              <a:extLst>
                <a:ext uri="{FF2B5EF4-FFF2-40B4-BE49-F238E27FC236}">
                  <a16:creationId xmlns:a16="http://schemas.microsoft.com/office/drawing/2014/main" id="{CBB39874-5BD1-5D4B-8E31-25BEBA2920E0}"/>
                </a:ext>
              </a:extLst>
            </p:cNvPr>
            <p:cNvSpPr txBox="1">
              <a:spLocks noChangeArrowheads="1"/>
            </p:cNvSpPr>
            <p:nvPr/>
          </p:nvSpPr>
          <p:spPr bwMode="auto">
            <a:xfrm>
              <a:off x="7043047" y="3460537"/>
              <a:ext cx="2316961" cy="4399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1A-2F-BB-76-09-AD</a:t>
              </a:r>
            </a:p>
          </p:txBody>
        </p:sp>
        <p:sp>
          <p:nvSpPr>
            <p:cNvPr id="57" name="Line 26">
              <a:extLst>
                <a:ext uri="{FF2B5EF4-FFF2-40B4-BE49-F238E27FC236}">
                  <a16:creationId xmlns:a16="http://schemas.microsoft.com/office/drawing/2014/main" id="{7C2882E3-6473-EB4E-9538-2CCE1D1E6897}"/>
                </a:ext>
              </a:extLst>
            </p:cNvPr>
            <p:cNvSpPr>
              <a:spLocks noChangeShapeType="1"/>
            </p:cNvSpPr>
            <p:nvPr/>
          </p:nvSpPr>
          <p:spPr bwMode="auto">
            <a:xfrm flipV="1">
              <a:off x="8157727" y="4588902"/>
              <a:ext cx="0" cy="3730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 name="Text Box 27">
              <a:extLst>
                <a:ext uri="{FF2B5EF4-FFF2-40B4-BE49-F238E27FC236}">
                  <a16:creationId xmlns:a16="http://schemas.microsoft.com/office/drawing/2014/main" id="{5C7845EB-10F3-1149-A9A1-1A0A55753B0E}"/>
                </a:ext>
              </a:extLst>
            </p:cNvPr>
            <p:cNvSpPr txBox="1">
              <a:spLocks noChangeArrowheads="1"/>
            </p:cNvSpPr>
            <p:nvPr/>
          </p:nvSpPr>
          <p:spPr bwMode="auto">
            <a:xfrm>
              <a:off x="8061597" y="4931465"/>
              <a:ext cx="2271591" cy="4399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58-23-D7-FA-20-B0</a:t>
              </a:r>
            </a:p>
          </p:txBody>
        </p:sp>
        <p:sp>
          <p:nvSpPr>
            <p:cNvPr id="59" name="Line 28">
              <a:extLst>
                <a:ext uri="{FF2B5EF4-FFF2-40B4-BE49-F238E27FC236}">
                  <a16:creationId xmlns:a16="http://schemas.microsoft.com/office/drawing/2014/main" id="{8915AAD7-DFE8-3C4C-854D-2C0B5A2460C3}"/>
                </a:ext>
              </a:extLst>
            </p:cNvPr>
            <p:cNvSpPr>
              <a:spLocks noChangeShapeType="1"/>
            </p:cNvSpPr>
            <p:nvPr/>
          </p:nvSpPr>
          <p:spPr bwMode="auto">
            <a:xfrm flipH="1">
              <a:off x="6615181" y="5886035"/>
              <a:ext cx="360363"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0" name="Text Box 29">
              <a:extLst>
                <a:ext uri="{FF2B5EF4-FFF2-40B4-BE49-F238E27FC236}">
                  <a16:creationId xmlns:a16="http://schemas.microsoft.com/office/drawing/2014/main" id="{07636FFE-5FCF-0A44-960C-F51BD2EC917B}"/>
                </a:ext>
              </a:extLst>
            </p:cNvPr>
            <p:cNvSpPr txBox="1">
              <a:spLocks noChangeArrowheads="1"/>
            </p:cNvSpPr>
            <p:nvPr/>
          </p:nvSpPr>
          <p:spPr bwMode="auto">
            <a:xfrm>
              <a:off x="6937522" y="5730174"/>
              <a:ext cx="2258249" cy="4399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0C-C4-11-6F-E3-98</a:t>
              </a:r>
            </a:p>
          </p:txBody>
        </p:sp>
        <p:sp>
          <p:nvSpPr>
            <p:cNvPr id="61" name="Line 30">
              <a:extLst>
                <a:ext uri="{FF2B5EF4-FFF2-40B4-BE49-F238E27FC236}">
                  <a16:creationId xmlns:a16="http://schemas.microsoft.com/office/drawing/2014/main" id="{65842429-83E8-C843-8F18-759730DAB212}"/>
                </a:ext>
              </a:extLst>
            </p:cNvPr>
            <p:cNvSpPr>
              <a:spLocks noChangeShapeType="1"/>
            </p:cNvSpPr>
            <p:nvPr/>
          </p:nvSpPr>
          <p:spPr bwMode="auto">
            <a:xfrm flipV="1">
              <a:off x="4887634" y="4579452"/>
              <a:ext cx="0" cy="3730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 name="Text Box 31">
              <a:extLst>
                <a:ext uri="{FF2B5EF4-FFF2-40B4-BE49-F238E27FC236}">
                  <a16:creationId xmlns:a16="http://schemas.microsoft.com/office/drawing/2014/main" id="{7472F3E3-B59C-CE45-A51F-F369BE06C257}"/>
                </a:ext>
              </a:extLst>
            </p:cNvPr>
            <p:cNvSpPr txBox="1">
              <a:spLocks noChangeArrowheads="1"/>
            </p:cNvSpPr>
            <p:nvPr/>
          </p:nvSpPr>
          <p:spPr bwMode="auto">
            <a:xfrm>
              <a:off x="3970059" y="4954102"/>
              <a:ext cx="2202205" cy="4399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71-65-F7-2B-08-53</a:t>
              </a:r>
            </a:p>
          </p:txBody>
        </p:sp>
        <p:sp>
          <p:nvSpPr>
            <p:cNvPr id="63" name="Text Box 32">
              <a:extLst>
                <a:ext uri="{FF2B5EF4-FFF2-40B4-BE49-F238E27FC236}">
                  <a16:creationId xmlns:a16="http://schemas.microsoft.com/office/drawing/2014/main" id="{76E01186-F965-E044-8ADB-FE380CAFCF2D}"/>
                </a:ext>
              </a:extLst>
            </p:cNvPr>
            <p:cNvSpPr txBox="1">
              <a:spLocks noChangeArrowheads="1"/>
            </p:cNvSpPr>
            <p:nvPr/>
          </p:nvSpPr>
          <p:spPr bwMode="auto">
            <a:xfrm>
              <a:off x="5363947" y="4420079"/>
              <a:ext cx="2173357" cy="5199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   LAN</a:t>
              </a:r>
            </a:p>
          </p:txBody>
        </p:sp>
        <p:sp>
          <p:nvSpPr>
            <p:cNvPr id="64" name="Rectangle 37">
              <a:extLst>
                <a:ext uri="{FF2B5EF4-FFF2-40B4-BE49-F238E27FC236}">
                  <a16:creationId xmlns:a16="http://schemas.microsoft.com/office/drawing/2014/main" id="{54AF773F-51B4-F84F-A15B-941A3EE37448}"/>
                </a:ext>
              </a:extLst>
            </p:cNvPr>
            <p:cNvSpPr>
              <a:spLocks noChangeArrowheads="1"/>
            </p:cNvSpPr>
            <p:nvPr/>
          </p:nvSpPr>
          <p:spPr bwMode="auto">
            <a:xfrm>
              <a:off x="6641253" y="3505846"/>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65" name="Group 44">
              <a:extLst>
                <a:ext uri="{FF2B5EF4-FFF2-40B4-BE49-F238E27FC236}">
                  <a16:creationId xmlns:a16="http://schemas.microsoft.com/office/drawing/2014/main" id="{85EE06A5-9204-7B4E-B07F-32BA1B5EDB15}"/>
                </a:ext>
              </a:extLst>
            </p:cNvPr>
            <p:cNvGrpSpPr>
              <a:grpSpLocks/>
            </p:cNvGrpSpPr>
            <p:nvPr/>
          </p:nvGrpSpPr>
          <p:grpSpPr bwMode="auto">
            <a:xfrm>
              <a:off x="6182623" y="2973174"/>
              <a:ext cx="812800" cy="658813"/>
              <a:chOff x="-44" y="1473"/>
              <a:chExt cx="981" cy="1105"/>
            </a:xfrm>
          </p:grpSpPr>
          <p:pic>
            <p:nvPicPr>
              <p:cNvPr id="83" name="Picture 45" descr="desktop_computer_stylized_medium">
                <a:extLst>
                  <a:ext uri="{FF2B5EF4-FFF2-40B4-BE49-F238E27FC236}">
                    <a16:creationId xmlns:a16="http://schemas.microsoft.com/office/drawing/2014/main" id="{23C296A6-6B32-A64A-9411-85507BE07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4" name="Freeform 46">
                <a:extLst>
                  <a:ext uri="{FF2B5EF4-FFF2-40B4-BE49-F238E27FC236}">
                    <a16:creationId xmlns:a16="http://schemas.microsoft.com/office/drawing/2014/main" id="{42ECB958-418E-FB44-BE70-E256C588C7A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66" name="Rectangle 37">
              <a:extLst>
                <a:ext uri="{FF2B5EF4-FFF2-40B4-BE49-F238E27FC236}">
                  <a16:creationId xmlns:a16="http://schemas.microsoft.com/office/drawing/2014/main" id="{BAB24AC1-02B1-BF40-BED4-B66E7B0C5E8C}"/>
                </a:ext>
              </a:extLst>
            </p:cNvPr>
            <p:cNvSpPr>
              <a:spLocks noChangeArrowheads="1"/>
            </p:cNvSpPr>
            <p:nvPr/>
          </p:nvSpPr>
          <p:spPr bwMode="auto">
            <a:xfrm rot="5400000">
              <a:off x="4749555" y="4292181"/>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7" name="Rectangle 37">
              <a:extLst>
                <a:ext uri="{FF2B5EF4-FFF2-40B4-BE49-F238E27FC236}">
                  <a16:creationId xmlns:a16="http://schemas.microsoft.com/office/drawing/2014/main" id="{6A5793AF-4220-9B4D-8408-5F7BDDF467B9}"/>
                </a:ext>
              </a:extLst>
            </p:cNvPr>
            <p:cNvSpPr>
              <a:spLocks noChangeArrowheads="1"/>
            </p:cNvSpPr>
            <p:nvPr/>
          </p:nvSpPr>
          <p:spPr bwMode="auto">
            <a:xfrm>
              <a:off x="6440078" y="5759156"/>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8" name="Rectangle 37">
              <a:extLst>
                <a:ext uri="{FF2B5EF4-FFF2-40B4-BE49-F238E27FC236}">
                  <a16:creationId xmlns:a16="http://schemas.microsoft.com/office/drawing/2014/main" id="{6D089618-C037-1B4F-A97C-2B85FEFFE198}"/>
                </a:ext>
              </a:extLst>
            </p:cNvPr>
            <p:cNvSpPr>
              <a:spLocks noChangeArrowheads="1"/>
            </p:cNvSpPr>
            <p:nvPr/>
          </p:nvSpPr>
          <p:spPr bwMode="auto">
            <a:xfrm rot="5400000">
              <a:off x="8184260" y="4354101"/>
              <a:ext cx="160338" cy="255587"/>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69" name="Group 38">
              <a:extLst>
                <a:ext uri="{FF2B5EF4-FFF2-40B4-BE49-F238E27FC236}">
                  <a16:creationId xmlns:a16="http://schemas.microsoft.com/office/drawing/2014/main" id="{4EFC04DC-8B24-2C45-BBD0-44DC6D0A3648}"/>
                </a:ext>
              </a:extLst>
            </p:cNvPr>
            <p:cNvGrpSpPr>
              <a:grpSpLocks/>
            </p:cNvGrpSpPr>
            <p:nvPr/>
          </p:nvGrpSpPr>
          <p:grpSpPr bwMode="auto">
            <a:xfrm>
              <a:off x="4074834" y="4046052"/>
              <a:ext cx="812800" cy="658813"/>
              <a:chOff x="-44" y="1473"/>
              <a:chExt cx="981" cy="1105"/>
            </a:xfrm>
          </p:grpSpPr>
          <p:pic>
            <p:nvPicPr>
              <p:cNvPr id="81" name="Picture 39" descr="desktop_computer_stylized_medium">
                <a:extLst>
                  <a:ext uri="{FF2B5EF4-FFF2-40B4-BE49-F238E27FC236}">
                    <a16:creationId xmlns:a16="http://schemas.microsoft.com/office/drawing/2014/main" id="{39121052-FCC5-AA42-AFDF-F25E678CE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 name="Freeform 40">
                <a:extLst>
                  <a:ext uri="{FF2B5EF4-FFF2-40B4-BE49-F238E27FC236}">
                    <a16:creationId xmlns:a16="http://schemas.microsoft.com/office/drawing/2014/main" id="{24F752F7-3499-2C4B-A0BA-F2D78B11424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70" name="Group 47">
              <a:extLst>
                <a:ext uri="{FF2B5EF4-FFF2-40B4-BE49-F238E27FC236}">
                  <a16:creationId xmlns:a16="http://schemas.microsoft.com/office/drawing/2014/main" id="{5EBEAAB9-CDB4-CE49-8310-6B2AA6304E3F}"/>
                </a:ext>
              </a:extLst>
            </p:cNvPr>
            <p:cNvGrpSpPr>
              <a:grpSpLocks/>
            </p:cNvGrpSpPr>
            <p:nvPr/>
          </p:nvGrpSpPr>
          <p:grpSpPr bwMode="auto">
            <a:xfrm>
              <a:off x="8032469" y="4201422"/>
              <a:ext cx="812800" cy="658812"/>
              <a:chOff x="-26" y="1473"/>
              <a:chExt cx="981" cy="1105"/>
            </a:xfrm>
          </p:grpSpPr>
          <p:pic>
            <p:nvPicPr>
              <p:cNvPr id="79" name="Picture 48" descr="desktop_computer_stylized_medium">
                <a:extLst>
                  <a:ext uri="{FF2B5EF4-FFF2-40B4-BE49-F238E27FC236}">
                    <a16:creationId xmlns:a16="http://schemas.microsoft.com/office/drawing/2014/main" id="{A09AFECC-5A0F-0A4B-892C-44745CBEA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6"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0" name="Freeform 49">
                <a:extLst>
                  <a:ext uri="{FF2B5EF4-FFF2-40B4-BE49-F238E27FC236}">
                    <a16:creationId xmlns:a16="http://schemas.microsoft.com/office/drawing/2014/main" id="{787BFF11-9679-4D43-96E9-7D4B1E9F39C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cxnSp>
          <p:nvCxnSpPr>
            <p:cNvPr id="71" name="Straight Arrow Connector 70">
              <a:extLst>
                <a:ext uri="{FF2B5EF4-FFF2-40B4-BE49-F238E27FC236}">
                  <a16:creationId xmlns:a16="http://schemas.microsoft.com/office/drawing/2014/main" id="{AF83B3ED-014E-C54B-8E5B-330331DC8FB4}"/>
                </a:ext>
              </a:extLst>
            </p:cNvPr>
            <p:cNvCxnSpPr/>
            <p:nvPr/>
          </p:nvCxnSpPr>
          <p:spPr>
            <a:xfrm flipH="1">
              <a:off x="6872122" y="3639236"/>
              <a:ext cx="254833"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41">
              <a:extLst>
                <a:ext uri="{FF2B5EF4-FFF2-40B4-BE49-F238E27FC236}">
                  <a16:creationId xmlns:a16="http://schemas.microsoft.com/office/drawing/2014/main" id="{D892522E-B65A-3B4E-B03F-858DF69A7952}"/>
                </a:ext>
              </a:extLst>
            </p:cNvPr>
            <p:cNvGrpSpPr>
              <a:grpSpLocks/>
            </p:cNvGrpSpPr>
            <p:nvPr/>
          </p:nvGrpSpPr>
          <p:grpSpPr bwMode="auto">
            <a:xfrm>
              <a:off x="5984944" y="5952710"/>
              <a:ext cx="812800" cy="658813"/>
              <a:chOff x="-44" y="1473"/>
              <a:chExt cx="981" cy="1105"/>
            </a:xfrm>
          </p:grpSpPr>
          <p:pic>
            <p:nvPicPr>
              <p:cNvPr id="77" name="Picture 42" descr="desktop_computer_stylized_medium">
                <a:extLst>
                  <a:ext uri="{FF2B5EF4-FFF2-40B4-BE49-F238E27FC236}">
                    <a16:creationId xmlns:a16="http://schemas.microsoft.com/office/drawing/2014/main" id="{87EA0D93-21F4-2F41-BC21-3244E9F9EF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8" name="Freeform 43">
                <a:extLst>
                  <a:ext uri="{FF2B5EF4-FFF2-40B4-BE49-F238E27FC236}">
                    <a16:creationId xmlns:a16="http://schemas.microsoft.com/office/drawing/2014/main" id="{AC4ED98E-24ED-7845-948B-F37EC77BBA3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73" name="Text Box 33">
              <a:extLst>
                <a:ext uri="{FF2B5EF4-FFF2-40B4-BE49-F238E27FC236}">
                  <a16:creationId xmlns:a16="http://schemas.microsoft.com/office/drawing/2014/main" id="{AD56C76B-D256-BA45-B5C6-9C69CF3125C7}"/>
                </a:ext>
              </a:extLst>
            </p:cNvPr>
            <p:cNvSpPr txBox="1">
              <a:spLocks noChangeArrowheads="1"/>
            </p:cNvSpPr>
            <p:nvPr/>
          </p:nvSpPr>
          <p:spPr bwMode="auto">
            <a:xfrm>
              <a:off x="7019858" y="3246089"/>
              <a:ext cx="1620430" cy="4399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137.196.7.78</a:t>
              </a:r>
            </a:p>
          </p:txBody>
        </p:sp>
        <p:sp>
          <p:nvSpPr>
            <p:cNvPr id="74" name="Text Box 36">
              <a:extLst>
                <a:ext uri="{FF2B5EF4-FFF2-40B4-BE49-F238E27FC236}">
                  <a16:creationId xmlns:a16="http://schemas.microsoft.com/office/drawing/2014/main" id="{9FE2DD02-437B-BD40-B8BC-D8F1E3FD10E9}"/>
                </a:ext>
              </a:extLst>
            </p:cNvPr>
            <p:cNvSpPr txBox="1">
              <a:spLocks noChangeArrowheads="1"/>
            </p:cNvSpPr>
            <p:nvPr/>
          </p:nvSpPr>
          <p:spPr bwMode="auto">
            <a:xfrm>
              <a:off x="8056008" y="5130248"/>
              <a:ext cx="1620430" cy="4399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137.196.7.14</a:t>
              </a:r>
            </a:p>
          </p:txBody>
        </p:sp>
        <p:sp>
          <p:nvSpPr>
            <p:cNvPr id="75" name="Text Box 39">
              <a:extLst>
                <a:ext uri="{FF2B5EF4-FFF2-40B4-BE49-F238E27FC236}">
                  <a16:creationId xmlns:a16="http://schemas.microsoft.com/office/drawing/2014/main" id="{EC007CEB-B2AD-9C40-859B-963764C166EE}"/>
                </a:ext>
              </a:extLst>
            </p:cNvPr>
            <p:cNvSpPr txBox="1">
              <a:spLocks noChangeArrowheads="1"/>
            </p:cNvSpPr>
            <p:nvPr/>
          </p:nvSpPr>
          <p:spPr bwMode="auto">
            <a:xfrm>
              <a:off x="6899276" y="5947742"/>
              <a:ext cx="1620430" cy="4399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137.196.7.88</a:t>
              </a:r>
            </a:p>
          </p:txBody>
        </p:sp>
        <p:sp>
          <p:nvSpPr>
            <p:cNvPr id="76" name="Text Box 31">
              <a:extLst>
                <a:ext uri="{FF2B5EF4-FFF2-40B4-BE49-F238E27FC236}">
                  <a16:creationId xmlns:a16="http://schemas.microsoft.com/office/drawing/2014/main" id="{BAA1C6E0-33E8-604C-BF4C-E7F8EED04B94}"/>
                </a:ext>
              </a:extLst>
            </p:cNvPr>
            <p:cNvSpPr txBox="1">
              <a:spLocks noChangeArrowheads="1"/>
            </p:cNvSpPr>
            <p:nvPr/>
          </p:nvSpPr>
          <p:spPr bwMode="auto">
            <a:xfrm>
              <a:off x="3974754" y="5170005"/>
              <a:ext cx="1620430" cy="4399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137.196.7.23</a:t>
              </a:r>
            </a:p>
          </p:txBody>
        </p:sp>
      </p:grpSp>
      <p:grpSp>
        <p:nvGrpSpPr>
          <p:cNvPr id="86" name="Group 85">
            <a:extLst>
              <a:ext uri="{FF2B5EF4-FFF2-40B4-BE49-F238E27FC236}">
                <a16:creationId xmlns:a16="http://schemas.microsoft.com/office/drawing/2014/main" id="{D546546A-4C05-6448-B20D-C122FF754D91}"/>
              </a:ext>
            </a:extLst>
          </p:cNvPr>
          <p:cNvGrpSpPr/>
          <p:nvPr/>
        </p:nvGrpSpPr>
        <p:grpSpPr>
          <a:xfrm>
            <a:off x="8131719" y="2072761"/>
            <a:ext cx="2815154" cy="2192999"/>
            <a:chOff x="1446381" y="2663687"/>
            <a:chExt cx="3753539" cy="2923999"/>
          </a:xfrm>
        </p:grpSpPr>
        <p:grpSp>
          <p:nvGrpSpPr>
            <p:cNvPr id="85" name="Group 84">
              <a:extLst>
                <a:ext uri="{FF2B5EF4-FFF2-40B4-BE49-F238E27FC236}">
                  <a16:creationId xmlns:a16="http://schemas.microsoft.com/office/drawing/2014/main" id="{1BA5E9CA-3EEB-3D4C-94D2-116047F3B04D}"/>
                </a:ext>
              </a:extLst>
            </p:cNvPr>
            <p:cNvGrpSpPr/>
            <p:nvPr/>
          </p:nvGrpSpPr>
          <p:grpSpPr>
            <a:xfrm>
              <a:off x="2754559" y="2663687"/>
              <a:ext cx="579645" cy="437323"/>
              <a:chOff x="2317237" y="2601212"/>
              <a:chExt cx="579645" cy="437323"/>
            </a:xfrm>
          </p:grpSpPr>
          <p:sp>
            <p:nvSpPr>
              <p:cNvPr id="3" name="Rectangle 2">
                <a:extLst>
                  <a:ext uri="{FF2B5EF4-FFF2-40B4-BE49-F238E27FC236}">
                    <a16:creationId xmlns:a16="http://schemas.microsoft.com/office/drawing/2014/main" id="{833F027A-1BC4-FF42-ABAF-326F9EBCDE7B}"/>
                  </a:ext>
                </a:extLst>
              </p:cNvPr>
              <p:cNvSpPr/>
              <p:nvPr/>
            </p:nvSpPr>
            <p:spPr>
              <a:xfrm>
                <a:off x="2381604" y="2654221"/>
                <a:ext cx="453878" cy="384314"/>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sp>
            <p:nvSpPr>
              <p:cNvPr id="4" name="TextBox 3">
                <a:extLst>
                  <a:ext uri="{FF2B5EF4-FFF2-40B4-BE49-F238E27FC236}">
                    <a16:creationId xmlns:a16="http://schemas.microsoft.com/office/drawing/2014/main" id="{68CF5883-3135-F546-978F-2F1DF5A5FEDF}"/>
                  </a:ext>
                </a:extLst>
              </p:cNvPr>
              <p:cNvSpPr txBox="1"/>
              <p:nvPr/>
            </p:nvSpPr>
            <p:spPr>
              <a:xfrm>
                <a:off x="2317237" y="2601212"/>
                <a:ext cx="579645" cy="338555"/>
              </a:xfrm>
              <a:prstGeom prst="rect">
                <a:avLst/>
              </a:prstGeom>
              <a:noFill/>
            </p:spPr>
            <p:txBody>
              <a:bodyPr wrap="none" rtlCol="0">
                <a:spAutoFit/>
              </a:bodyPr>
              <a:lstStyle/>
              <a:p>
                <a:r>
                  <a:rPr lang="en-US" sz="1050" dirty="0">
                    <a:latin typeface="Avenir Book" panose="020B0503020203020204" pitchFamily="34" charset="-78"/>
                    <a:cs typeface="Avenir Book" panose="020B0503020203020204" pitchFamily="34" charset="-78"/>
                  </a:rPr>
                  <a:t>ARP</a:t>
                </a:r>
              </a:p>
            </p:txBody>
          </p:sp>
        </p:grpSp>
        <p:grpSp>
          <p:nvGrpSpPr>
            <p:cNvPr id="87" name="Group 86">
              <a:extLst>
                <a:ext uri="{FF2B5EF4-FFF2-40B4-BE49-F238E27FC236}">
                  <a16:creationId xmlns:a16="http://schemas.microsoft.com/office/drawing/2014/main" id="{49241A8B-79A4-9A44-84FC-DDD5D1C7E66D}"/>
                </a:ext>
              </a:extLst>
            </p:cNvPr>
            <p:cNvGrpSpPr/>
            <p:nvPr/>
          </p:nvGrpSpPr>
          <p:grpSpPr>
            <a:xfrm>
              <a:off x="2463958" y="5150363"/>
              <a:ext cx="579645" cy="437323"/>
              <a:chOff x="2317237" y="2601212"/>
              <a:chExt cx="579645" cy="437323"/>
            </a:xfrm>
          </p:grpSpPr>
          <p:sp>
            <p:nvSpPr>
              <p:cNvPr id="88" name="Rectangle 87">
                <a:extLst>
                  <a:ext uri="{FF2B5EF4-FFF2-40B4-BE49-F238E27FC236}">
                    <a16:creationId xmlns:a16="http://schemas.microsoft.com/office/drawing/2014/main" id="{1AA52BDC-E20B-CD42-92BD-D934D34CDE0F}"/>
                  </a:ext>
                </a:extLst>
              </p:cNvPr>
              <p:cNvSpPr/>
              <p:nvPr/>
            </p:nvSpPr>
            <p:spPr>
              <a:xfrm>
                <a:off x="2381605" y="2654221"/>
                <a:ext cx="481629" cy="384314"/>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sp>
            <p:nvSpPr>
              <p:cNvPr id="89" name="TextBox 88">
                <a:extLst>
                  <a:ext uri="{FF2B5EF4-FFF2-40B4-BE49-F238E27FC236}">
                    <a16:creationId xmlns:a16="http://schemas.microsoft.com/office/drawing/2014/main" id="{3004BA43-DD92-2D48-A37B-B5AB88E8275D}"/>
                  </a:ext>
                </a:extLst>
              </p:cNvPr>
              <p:cNvSpPr txBox="1"/>
              <p:nvPr/>
            </p:nvSpPr>
            <p:spPr>
              <a:xfrm>
                <a:off x="2317237" y="2601212"/>
                <a:ext cx="579645" cy="338555"/>
              </a:xfrm>
              <a:prstGeom prst="rect">
                <a:avLst/>
              </a:prstGeom>
              <a:noFill/>
            </p:spPr>
            <p:txBody>
              <a:bodyPr wrap="none" rtlCol="0">
                <a:spAutoFit/>
              </a:bodyPr>
              <a:lstStyle/>
              <a:p>
                <a:r>
                  <a:rPr lang="en-US" sz="1050" dirty="0">
                    <a:latin typeface="Avenir Book" panose="020B0503020203020204" pitchFamily="34" charset="-78"/>
                    <a:cs typeface="Avenir Book" panose="020B0503020203020204" pitchFamily="34" charset="-78"/>
                  </a:rPr>
                  <a:t>ARP</a:t>
                </a:r>
              </a:p>
            </p:txBody>
          </p:sp>
        </p:grpSp>
        <p:grpSp>
          <p:nvGrpSpPr>
            <p:cNvPr id="90" name="Group 89">
              <a:extLst>
                <a:ext uri="{FF2B5EF4-FFF2-40B4-BE49-F238E27FC236}">
                  <a16:creationId xmlns:a16="http://schemas.microsoft.com/office/drawing/2014/main" id="{80B40655-D207-4B43-BDBC-5A8A359EB4BE}"/>
                </a:ext>
              </a:extLst>
            </p:cNvPr>
            <p:cNvGrpSpPr/>
            <p:nvPr/>
          </p:nvGrpSpPr>
          <p:grpSpPr>
            <a:xfrm>
              <a:off x="1446381" y="3530757"/>
              <a:ext cx="579645" cy="437323"/>
              <a:chOff x="2317237" y="2601212"/>
              <a:chExt cx="579645" cy="437323"/>
            </a:xfrm>
          </p:grpSpPr>
          <p:sp>
            <p:nvSpPr>
              <p:cNvPr id="91" name="Rectangle 90">
                <a:extLst>
                  <a:ext uri="{FF2B5EF4-FFF2-40B4-BE49-F238E27FC236}">
                    <a16:creationId xmlns:a16="http://schemas.microsoft.com/office/drawing/2014/main" id="{B09CB092-EC49-C748-9C60-C6C7BE5D230F}"/>
                  </a:ext>
                </a:extLst>
              </p:cNvPr>
              <p:cNvSpPr/>
              <p:nvPr/>
            </p:nvSpPr>
            <p:spPr>
              <a:xfrm>
                <a:off x="2381604" y="2654221"/>
                <a:ext cx="442265" cy="384314"/>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sp>
            <p:nvSpPr>
              <p:cNvPr id="92" name="TextBox 91">
                <a:extLst>
                  <a:ext uri="{FF2B5EF4-FFF2-40B4-BE49-F238E27FC236}">
                    <a16:creationId xmlns:a16="http://schemas.microsoft.com/office/drawing/2014/main" id="{9310B648-0A48-B341-982E-67DBE3BC8F8C}"/>
                  </a:ext>
                </a:extLst>
              </p:cNvPr>
              <p:cNvSpPr txBox="1"/>
              <p:nvPr/>
            </p:nvSpPr>
            <p:spPr>
              <a:xfrm>
                <a:off x="2317237" y="2601212"/>
                <a:ext cx="579645" cy="338555"/>
              </a:xfrm>
              <a:prstGeom prst="rect">
                <a:avLst/>
              </a:prstGeom>
              <a:noFill/>
            </p:spPr>
            <p:txBody>
              <a:bodyPr wrap="none" rtlCol="0">
                <a:spAutoFit/>
              </a:bodyPr>
              <a:lstStyle/>
              <a:p>
                <a:r>
                  <a:rPr lang="en-US" sz="1050" dirty="0">
                    <a:latin typeface="Avenir Book" panose="020B0503020203020204" pitchFamily="34" charset="-78"/>
                    <a:cs typeface="Avenir Book" panose="020B0503020203020204" pitchFamily="34" charset="-78"/>
                  </a:rPr>
                  <a:t>ARP</a:t>
                </a:r>
              </a:p>
            </p:txBody>
          </p:sp>
        </p:grpSp>
        <p:grpSp>
          <p:nvGrpSpPr>
            <p:cNvPr id="93" name="Group 92">
              <a:extLst>
                <a:ext uri="{FF2B5EF4-FFF2-40B4-BE49-F238E27FC236}">
                  <a16:creationId xmlns:a16="http://schemas.microsoft.com/office/drawing/2014/main" id="{391EF928-0B96-E94A-9865-02E6EC100722}"/>
                </a:ext>
              </a:extLst>
            </p:cNvPr>
            <p:cNvGrpSpPr/>
            <p:nvPr/>
          </p:nvGrpSpPr>
          <p:grpSpPr>
            <a:xfrm>
              <a:off x="4620275" y="3785389"/>
              <a:ext cx="579645" cy="437323"/>
              <a:chOff x="2317237" y="2601212"/>
              <a:chExt cx="579645" cy="437323"/>
            </a:xfrm>
          </p:grpSpPr>
          <p:sp>
            <p:nvSpPr>
              <p:cNvPr id="94" name="Rectangle 93">
                <a:extLst>
                  <a:ext uri="{FF2B5EF4-FFF2-40B4-BE49-F238E27FC236}">
                    <a16:creationId xmlns:a16="http://schemas.microsoft.com/office/drawing/2014/main" id="{C271BF07-D4F0-984E-AF46-10383E6D9CCD}"/>
                  </a:ext>
                </a:extLst>
              </p:cNvPr>
              <p:cNvSpPr/>
              <p:nvPr/>
            </p:nvSpPr>
            <p:spPr>
              <a:xfrm>
                <a:off x="2381605" y="2654221"/>
                <a:ext cx="449157" cy="384314"/>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sp>
            <p:nvSpPr>
              <p:cNvPr id="95" name="TextBox 94">
                <a:extLst>
                  <a:ext uri="{FF2B5EF4-FFF2-40B4-BE49-F238E27FC236}">
                    <a16:creationId xmlns:a16="http://schemas.microsoft.com/office/drawing/2014/main" id="{8023F87F-F1C6-B24D-8EDA-F5FC3A9ACD24}"/>
                  </a:ext>
                </a:extLst>
              </p:cNvPr>
              <p:cNvSpPr txBox="1"/>
              <p:nvPr/>
            </p:nvSpPr>
            <p:spPr>
              <a:xfrm>
                <a:off x="2317237" y="2601212"/>
                <a:ext cx="579645" cy="338555"/>
              </a:xfrm>
              <a:prstGeom prst="rect">
                <a:avLst/>
              </a:prstGeom>
              <a:noFill/>
            </p:spPr>
            <p:txBody>
              <a:bodyPr wrap="none" rtlCol="0">
                <a:spAutoFit/>
              </a:bodyPr>
              <a:lstStyle/>
              <a:p>
                <a:r>
                  <a:rPr lang="en-US" sz="1050" dirty="0">
                    <a:latin typeface="Avenir Book" panose="020B0503020203020204" pitchFamily="34" charset="-78"/>
                    <a:cs typeface="Avenir Book" panose="020B0503020203020204" pitchFamily="34" charset="-78"/>
                  </a:rPr>
                  <a:t>ARP</a:t>
                </a:r>
              </a:p>
            </p:txBody>
          </p:sp>
        </p:grpSp>
      </p:grpSp>
      <p:sp>
        <p:nvSpPr>
          <p:cNvPr id="97" name="Rectangle 4">
            <a:extLst>
              <a:ext uri="{FF2B5EF4-FFF2-40B4-BE49-F238E27FC236}">
                <a16:creationId xmlns:a16="http://schemas.microsoft.com/office/drawing/2014/main" id="{4A83C14A-4461-9346-A5E9-676E90D4631D}"/>
              </a:ext>
            </a:extLst>
          </p:cNvPr>
          <p:cNvSpPr txBox="1">
            <a:spLocks noChangeArrowheads="1"/>
          </p:cNvSpPr>
          <p:nvPr/>
        </p:nvSpPr>
        <p:spPr>
          <a:xfrm>
            <a:off x="1209510" y="2914418"/>
            <a:ext cx="5247753" cy="2180689"/>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defRPr/>
            </a:pPr>
            <a:r>
              <a:rPr lang="en-US" sz="2100" dirty="0">
                <a:latin typeface="Avenir Book" panose="020B0503020203020204" pitchFamily="34" charset="-78"/>
                <a:cs typeface="Avenir Book" panose="020B0503020203020204" pitchFamily="34" charset="-78"/>
              </a:rPr>
              <a:t>IP/MAC address mappings for some LAN nodes:</a:t>
            </a:r>
          </a:p>
          <a:p>
            <a:pPr>
              <a:buFont typeface="Wingdings" charset="0"/>
              <a:buNone/>
              <a:defRPr/>
            </a:pPr>
            <a:r>
              <a:rPr lang="en-US" sz="1500" dirty="0">
                <a:latin typeface="Avenir Book" panose="020B0503020203020204" pitchFamily="34" charset="-78"/>
                <a:cs typeface="Avenir Book" panose="020B0503020203020204" pitchFamily="34" charset="-78"/>
              </a:rPr>
              <a:t>          </a:t>
            </a:r>
            <a:r>
              <a:rPr lang="en-US" sz="1500" dirty="0">
                <a:solidFill>
                  <a:srgbClr val="0000A8"/>
                </a:solidFill>
                <a:latin typeface="Avenir Book" panose="020B0503020203020204" pitchFamily="34" charset="-78"/>
                <a:cs typeface="Avenir Book" panose="020B0503020203020204" pitchFamily="34" charset="-78"/>
              </a:rPr>
              <a:t>&lt; IP address; MAC address; TTL&gt;</a:t>
            </a:r>
          </a:p>
          <a:p>
            <a:pPr lvl="1">
              <a:defRPr/>
            </a:pPr>
            <a:r>
              <a:rPr lang="en-US" sz="2100" dirty="0">
                <a:latin typeface="Avenir Book" panose="020B0503020203020204" pitchFamily="34" charset="-78"/>
                <a:cs typeface="Avenir Book" panose="020B0503020203020204" pitchFamily="34" charset="-78"/>
              </a:rPr>
              <a:t>TTL (Time To Live): time after which address mapping will be forgotten (typically 20 min)</a:t>
            </a:r>
          </a:p>
        </p:txBody>
      </p:sp>
    </p:spTree>
    <p:extLst>
      <p:ext uri="{BB962C8B-B14F-4D97-AF65-F5344CB8AC3E}">
        <p14:creationId xmlns:p14="http://schemas.microsoft.com/office/powerpoint/2010/main" val="360445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animEffect transition="in" filter="dissolve">
                                      <p:cBhvr>
                                        <p:cTn id="9" dur="500"/>
                                        <p:tgtEl>
                                          <p:spTgt spid="86"/>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97">
                                            <p:txEl>
                                              <p:pRg st="0" end="0"/>
                                            </p:txEl>
                                          </p:spTgt>
                                        </p:tgtEl>
                                        <p:attrNameLst>
                                          <p:attrName>style.visibility</p:attrName>
                                        </p:attrNameLst>
                                      </p:cBhvr>
                                      <p:to>
                                        <p:strVal val="visible"/>
                                      </p:to>
                                    </p:set>
                                    <p:animEffect transition="in" filter="dissolve">
                                      <p:cBhvr>
                                        <p:cTn id="14" dur="500"/>
                                        <p:tgtEl>
                                          <p:spTgt spid="97">
                                            <p:txEl>
                                              <p:pRg st="0" end="0"/>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97">
                                            <p:txEl>
                                              <p:pRg st="1" end="1"/>
                                            </p:txEl>
                                          </p:spTgt>
                                        </p:tgtEl>
                                        <p:attrNameLst>
                                          <p:attrName>style.visibility</p:attrName>
                                        </p:attrNameLst>
                                      </p:cBhvr>
                                      <p:to>
                                        <p:strVal val="visible"/>
                                      </p:to>
                                    </p:set>
                                    <p:animEffect transition="in" filter="dissolve">
                                      <p:cBhvr>
                                        <p:cTn id="17" dur="500"/>
                                        <p:tgtEl>
                                          <p:spTgt spid="9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7">
                                            <p:txEl>
                                              <p:pRg st="2" end="2"/>
                                            </p:txEl>
                                          </p:spTgt>
                                        </p:tgtEl>
                                        <p:attrNameLst>
                                          <p:attrName>style.visibility</p:attrName>
                                        </p:attrNameLst>
                                      </p:cBhvr>
                                      <p:to>
                                        <p:strVal val="visible"/>
                                      </p:to>
                                    </p:set>
                                    <p:animEffect transition="in" filter="dissolve">
                                      <p:cBhvr>
                                        <p:cTn id="22" dur="500"/>
                                        <p:tgtEl>
                                          <p:spTgt spid="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Line 19">
            <a:extLst>
              <a:ext uri="{FF2B5EF4-FFF2-40B4-BE49-F238E27FC236}">
                <a16:creationId xmlns:a16="http://schemas.microsoft.com/office/drawing/2014/main" id="{F64820FD-43AE-524F-92B3-2C996E99E036}"/>
              </a:ext>
            </a:extLst>
          </p:cNvPr>
          <p:cNvSpPr>
            <a:spLocks noChangeShapeType="1"/>
          </p:cNvSpPr>
          <p:nvPr/>
        </p:nvSpPr>
        <p:spPr bwMode="auto">
          <a:xfrm>
            <a:off x="5390141" y="3499803"/>
            <a:ext cx="67627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9" name="Line 20">
            <a:extLst>
              <a:ext uri="{FF2B5EF4-FFF2-40B4-BE49-F238E27FC236}">
                <a16:creationId xmlns:a16="http://schemas.microsoft.com/office/drawing/2014/main" id="{671BEEC6-B648-BD41-8A64-91771D85E6AF}"/>
              </a:ext>
            </a:extLst>
          </p:cNvPr>
          <p:cNvSpPr>
            <a:spLocks noChangeShapeType="1"/>
          </p:cNvSpPr>
          <p:nvPr/>
        </p:nvSpPr>
        <p:spPr bwMode="auto">
          <a:xfrm>
            <a:off x="6728508" y="2809914"/>
            <a:ext cx="0" cy="49172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1" name="Line 22">
            <a:extLst>
              <a:ext uri="{FF2B5EF4-FFF2-40B4-BE49-F238E27FC236}">
                <a16:creationId xmlns:a16="http://schemas.microsoft.com/office/drawing/2014/main" id="{4BD049D1-92B4-8841-8329-453013A739F7}"/>
              </a:ext>
            </a:extLst>
          </p:cNvPr>
          <p:cNvSpPr>
            <a:spLocks noChangeShapeType="1"/>
          </p:cNvSpPr>
          <p:nvPr/>
        </p:nvSpPr>
        <p:spPr bwMode="auto">
          <a:xfrm flipV="1">
            <a:off x="6560785" y="4270346"/>
            <a:ext cx="0" cy="328613"/>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136474" y="430443"/>
            <a:ext cx="7886700" cy="670967"/>
          </a:xfrm>
        </p:spPr>
        <p:txBody>
          <a:bodyPr>
            <a:normAutofit fontScale="90000"/>
          </a:bodyPr>
          <a:lstStyle/>
          <a:p>
            <a:r>
              <a:rPr lang="en-US" kern="0" dirty="0">
                <a:latin typeface="Avenir Book" panose="020B0503020203020204" pitchFamily="34" charset="-78"/>
                <a:ea typeface="ＭＳ Ｐゴシック" charset="0"/>
                <a:cs typeface="Avenir Book" panose="020B0503020203020204" pitchFamily="34" charset="-78"/>
              </a:rPr>
              <a:t>ARP: Address Resolution Protocol</a:t>
            </a:r>
            <a:endParaRPr lang="en-US" sz="3300" dirty="0">
              <a:latin typeface="Avenir Book" panose="020B0503020203020204" pitchFamily="34" charset="-78"/>
              <a:cs typeface="Avenir Book" panose="020B0503020203020204" pitchFamily="34" charset="-78"/>
            </a:endParaRPr>
          </a:p>
        </p:txBody>
      </p:sp>
      <p:sp>
        <p:nvSpPr>
          <p:cNvPr id="47" name="Freeform 8">
            <a:extLst>
              <a:ext uri="{FF2B5EF4-FFF2-40B4-BE49-F238E27FC236}">
                <a16:creationId xmlns:a16="http://schemas.microsoft.com/office/drawing/2014/main" id="{F57007A4-9929-8C47-B54D-D1B70F2B48AD}"/>
              </a:ext>
            </a:extLst>
          </p:cNvPr>
          <p:cNvSpPr>
            <a:spLocks/>
          </p:cNvSpPr>
          <p:nvPr/>
        </p:nvSpPr>
        <p:spPr bwMode="auto">
          <a:xfrm>
            <a:off x="5860542" y="2991407"/>
            <a:ext cx="1534716" cy="1537097"/>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0" name="Line 21">
            <a:extLst>
              <a:ext uri="{FF2B5EF4-FFF2-40B4-BE49-F238E27FC236}">
                <a16:creationId xmlns:a16="http://schemas.microsoft.com/office/drawing/2014/main" id="{8EE12B75-B162-D046-8610-F469FA2F14C7}"/>
              </a:ext>
            </a:extLst>
          </p:cNvPr>
          <p:cNvSpPr>
            <a:spLocks noChangeShapeType="1"/>
          </p:cNvSpPr>
          <p:nvPr/>
        </p:nvSpPr>
        <p:spPr bwMode="auto">
          <a:xfrm flipH="1">
            <a:off x="7376208" y="3536558"/>
            <a:ext cx="597694"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4" name="Line 26">
            <a:extLst>
              <a:ext uri="{FF2B5EF4-FFF2-40B4-BE49-F238E27FC236}">
                <a16:creationId xmlns:a16="http://schemas.microsoft.com/office/drawing/2014/main" id="{D34196EA-878C-BD4B-B367-A871F347D705}"/>
              </a:ext>
            </a:extLst>
          </p:cNvPr>
          <p:cNvSpPr>
            <a:spLocks noChangeShapeType="1"/>
          </p:cNvSpPr>
          <p:nvPr/>
        </p:nvSpPr>
        <p:spPr bwMode="auto">
          <a:xfrm flipV="1">
            <a:off x="7795085" y="3623573"/>
            <a:ext cx="0" cy="2797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 name="Text Box 27">
            <a:extLst>
              <a:ext uri="{FF2B5EF4-FFF2-40B4-BE49-F238E27FC236}">
                <a16:creationId xmlns:a16="http://schemas.microsoft.com/office/drawing/2014/main" id="{9E6E8FDA-5A5E-0F42-B9A3-C2819201F1EA}"/>
              </a:ext>
            </a:extLst>
          </p:cNvPr>
          <p:cNvSpPr txBox="1">
            <a:spLocks noChangeArrowheads="1"/>
          </p:cNvSpPr>
          <p:nvPr/>
        </p:nvSpPr>
        <p:spPr bwMode="auto">
          <a:xfrm>
            <a:off x="7722987" y="3880495"/>
            <a:ext cx="1370888"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58-23-D7-FA-20-B0</a:t>
            </a:r>
          </a:p>
        </p:txBody>
      </p:sp>
      <p:sp>
        <p:nvSpPr>
          <p:cNvPr id="61" name="Rectangle 37">
            <a:extLst>
              <a:ext uri="{FF2B5EF4-FFF2-40B4-BE49-F238E27FC236}">
                <a16:creationId xmlns:a16="http://schemas.microsoft.com/office/drawing/2014/main" id="{BD959ED9-514E-BB43-A03D-9610B0A43397}"/>
              </a:ext>
            </a:extLst>
          </p:cNvPr>
          <p:cNvSpPr>
            <a:spLocks noChangeArrowheads="1"/>
          </p:cNvSpPr>
          <p:nvPr/>
        </p:nvSpPr>
        <p:spPr bwMode="auto">
          <a:xfrm>
            <a:off x="6657729" y="2811280"/>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74" name="Group 44">
            <a:extLst>
              <a:ext uri="{FF2B5EF4-FFF2-40B4-BE49-F238E27FC236}">
                <a16:creationId xmlns:a16="http://schemas.microsoft.com/office/drawing/2014/main" id="{F28A69E5-B425-D84E-A92A-1BF2AE27083E}"/>
              </a:ext>
            </a:extLst>
          </p:cNvPr>
          <p:cNvGrpSpPr>
            <a:grpSpLocks/>
          </p:cNvGrpSpPr>
          <p:nvPr/>
        </p:nvGrpSpPr>
        <p:grpSpPr bwMode="auto">
          <a:xfrm>
            <a:off x="6313757" y="2411776"/>
            <a:ext cx="609600" cy="494110"/>
            <a:chOff x="-44" y="1473"/>
            <a:chExt cx="981" cy="1105"/>
          </a:xfrm>
        </p:grpSpPr>
        <p:pic>
          <p:nvPicPr>
            <p:cNvPr id="75" name="Picture 45" descr="desktop_computer_stylized_medium">
              <a:extLst>
                <a:ext uri="{FF2B5EF4-FFF2-40B4-BE49-F238E27FC236}">
                  <a16:creationId xmlns:a16="http://schemas.microsoft.com/office/drawing/2014/main" id="{28306720-28D9-9C4C-8C6D-B304BB9A4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6" name="Freeform 46">
              <a:extLst>
                <a:ext uri="{FF2B5EF4-FFF2-40B4-BE49-F238E27FC236}">
                  <a16:creationId xmlns:a16="http://schemas.microsoft.com/office/drawing/2014/main" id="{12165CA3-A696-A94F-A6BA-D9ECFB265DB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84" name="Rectangle 37">
            <a:extLst>
              <a:ext uri="{FF2B5EF4-FFF2-40B4-BE49-F238E27FC236}">
                <a16:creationId xmlns:a16="http://schemas.microsoft.com/office/drawing/2014/main" id="{820D05A1-5D97-6B44-A956-45C339CD6EC7}"/>
              </a:ext>
            </a:extLst>
          </p:cNvPr>
          <p:cNvSpPr>
            <a:spLocks noChangeArrowheads="1"/>
          </p:cNvSpPr>
          <p:nvPr/>
        </p:nvSpPr>
        <p:spPr bwMode="auto">
          <a:xfrm>
            <a:off x="6506848" y="4501263"/>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5" name="Rectangle 37">
            <a:extLst>
              <a:ext uri="{FF2B5EF4-FFF2-40B4-BE49-F238E27FC236}">
                <a16:creationId xmlns:a16="http://schemas.microsoft.com/office/drawing/2014/main" id="{95FE12BC-DAAC-5848-8DA7-F4CB324AD8A0}"/>
              </a:ext>
            </a:extLst>
          </p:cNvPr>
          <p:cNvSpPr>
            <a:spLocks noChangeArrowheads="1"/>
          </p:cNvSpPr>
          <p:nvPr/>
        </p:nvSpPr>
        <p:spPr bwMode="auto">
          <a:xfrm rot="5400000">
            <a:off x="7814984" y="3447472"/>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79" name="Group 47">
            <a:extLst>
              <a:ext uri="{FF2B5EF4-FFF2-40B4-BE49-F238E27FC236}">
                <a16:creationId xmlns:a16="http://schemas.microsoft.com/office/drawing/2014/main" id="{44746C07-410E-1F4F-91B6-1B430F3CFA31}"/>
              </a:ext>
            </a:extLst>
          </p:cNvPr>
          <p:cNvGrpSpPr>
            <a:grpSpLocks/>
          </p:cNvGrpSpPr>
          <p:nvPr/>
        </p:nvGrpSpPr>
        <p:grpSpPr bwMode="auto">
          <a:xfrm>
            <a:off x="7701141" y="3332963"/>
            <a:ext cx="609600" cy="494109"/>
            <a:chOff x="-26" y="1473"/>
            <a:chExt cx="981" cy="1105"/>
          </a:xfrm>
        </p:grpSpPr>
        <p:pic>
          <p:nvPicPr>
            <p:cNvPr id="80" name="Picture 48" descr="desktop_computer_stylized_medium">
              <a:extLst>
                <a:ext uri="{FF2B5EF4-FFF2-40B4-BE49-F238E27FC236}">
                  <a16:creationId xmlns:a16="http://schemas.microsoft.com/office/drawing/2014/main" id="{3B33B5E2-E8CC-3C46-9F6A-AA84F4719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6"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 name="Freeform 49">
              <a:extLst>
                <a:ext uri="{FF2B5EF4-FFF2-40B4-BE49-F238E27FC236}">
                  <a16:creationId xmlns:a16="http://schemas.microsoft.com/office/drawing/2014/main" id="{7DA23775-D4E8-F544-B835-C7A71FAB6CE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69" name="Group 41">
            <a:extLst>
              <a:ext uri="{FF2B5EF4-FFF2-40B4-BE49-F238E27FC236}">
                <a16:creationId xmlns:a16="http://schemas.microsoft.com/office/drawing/2014/main" id="{27B89BCB-87CA-7640-BC2D-65A05B519E96}"/>
              </a:ext>
            </a:extLst>
          </p:cNvPr>
          <p:cNvGrpSpPr>
            <a:grpSpLocks/>
          </p:cNvGrpSpPr>
          <p:nvPr/>
        </p:nvGrpSpPr>
        <p:grpSpPr bwMode="auto">
          <a:xfrm>
            <a:off x="6165497" y="4646428"/>
            <a:ext cx="609600" cy="494110"/>
            <a:chOff x="-44" y="1473"/>
            <a:chExt cx="981" cy="1105"/>
          </a:xfrm>
        </p:grpSpPr>
        <p:pic>
          <p:nvPicPr>
            <p:cNvPr id="70" name="Picture 42" descr="desktop_computer_stylized_medium">
              <a:extLst>
                <a:ext uri="{FF2B5EF4-FFF2-40B4-BE49-F238E27FC236}">
                  <a16:creationId xmlns:a16="http://schemas.microsoft.com/office/drawing/2014/main" id="{0C82CFB4-3428-8647-99DD-3B6C59F3E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 name="Freeform 43">
              <a:extLst>
                <a:ext uri="{FF2B5EF4-FFF2-40B4-BE49-F238E27FC236}">
                  <a16:creationId xmlns:a16="http://schemas.microsoft.com/office/drawing/2014/main" id="{04A0D4C8-54E1-0E46-B711-36765520B5F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88" name="Text Box 36">
            <a:extLst>
              <a:ext uri="{FF2B5EF4-FFF2-40B4-BE49-F238E27FC236}">
                <a16:creationId xmlns:a16="http://schemas.microsoft.com/office/drawing/2014/main" id="{DD4B55F8-6951-BB48-93B1-8A8C712F3DFA}"/>
              </a:ext>
            </a:extLst>
          </p:cNvPr>
          <p:cNvSpPr txBox="1">
            <a:spLocks noChangeArrowheads="1"/>
          </p:cNvSpPr>
          <p:nvPr/>
        </p:nvSpPr>
        <p:spPr bwMode="auto">
          <a:xfrm>
            <a:off x="7718798" y="4029581"/>
            <a:ext cx="973343"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137.196.7.14</a:t>
            </a:r>
          </a:p>
        </p:txBody>
      </p:sp>
      <p:sp>
        <p:nvSpPr>
          <p:cNvPr id="40" name="TextBox 39">
            <a:extLst>
              <a:ext uri="{FF2B5EF4-FFF2-40B4-BE49-F238E27FC236}">
                <a16:creationId xmlns:a16="http://schemas.microsoft.com/office/drawing/2014/main" id="{03975A74-FFE9-0245-9159-E13D4A71F8FF}"/>
              </a:ext>
            </a:extLst>
          </p:cNvPr>
          <p:cNvSpPr txBox="1"/>
          <p:nvPr/>
        </p:nvSpPr>
        <p:spPr>
          <a:xfrm>
            <a:off x="7709842" y="3143756"/>
            <a:ext cx="330540" cy="369332"/>
          </a:xfrm>
          <a:prstGeom prst="rect">
            <a:avLst/>
          </a:prstGeom>
          <a:noFill/>
        </p:spPr>
        <p:txBody>
          <a:bodyPr wrap="none" rtlCol="0">
            <a:spAutoFit/>
          </a:bodyPr>
          <a:lstStyle/>
          <a:p>
            <a:r>
              <a:rPr lang="en-US" dirty="0">
                <a:solidFill>
                  <a:srgbClr val="0000A8"/>
                </a:solidFill>
                <a:latin typeface="Avenir Book" panose="020B0503020203020204" pitchFamily="34" charset="-78"/>
                <a:cs typeface="Avenir Book" panose="020B0503020203020204" pitchFamily="34" charset="-78"/>
              </a:rPr>
              <a:t>B</a:t>
            </a:r>
          </a:p>
        </p:txBody>
      </p:sp>
      <p:sp>
        <p:nvSpPr>
          <p:cNvPr id="41" name="TextBox 40">
            <a:extLst>
              <a:ext uri="{FF2B5EF4-FFF2-40B4-BE49-F238E27FC236}">
                <a16:creationId xmlns:a16="http://schemas.microsoft.com/office/drawing/2014/main" id="{74B0E3B9-F445-2E4A-B8D9-5F1BEA2D72DF}"/>
              </a:ext>
            </a:extLst>
          </p:cNvPr>
          <p:cNvSpPr txBox="1"/>
          <p:nvPr/>
        </p:nvSpPr>
        <p:spPr>
          <a:xfrm>
            <a:off x="6899803" y="2293960"/>
            <a:ext cx="346570" cy="369332"/>
          </a:xfrm>
          <a:prstGeom prst="rect">
            <a:avLst/>
          </a:prstGeom>
          <a:noFill/>
        </p:spPr>
        <p:txBody>
          <a:bodyPr wrap="none" rtlCol="0">
            <a:spAutoFit/>
          </a:bodyPr>
          <a:lstStyle/>
          <a:p>
            <a:r>
              <a:rPr lang="en-US" dirty="0">
                <a:solidFill>
                  <a:srgbClr val="0000A8"/>
                </a:solidFill>
                <a:latin typeface="Avenir Book" panose="020B0503020203020204" pitchFamily="34" charset="-78"/>
                <a:cs typeface="Avenir Book" panose="020B0503020203020204" pitchFamily="34" charset="-78"/>
              </a:rPr>
              <a:t>C</a:t>
            </a:r>
          </a:p>
        </p:txBody>
      </p:sp>
      <p:sp>
        <p:nvSpPr>
          <p:cNvPr id="42" name="TextBox 41">
            <a:extLst>
              <a:ext uri="{FF2B5EF4-FFF2-40B4-BE49-F238E27FC236}">
                <a16:creationId xmlns:a16="http://schemas.microsoft.com/office/drawing/2014/main" id="{784875AD-DADA-E849-ABCB-F9455A5A60CE}"/>
              </a:ext>
            </a:extLst>
          </p:cNvPr>
          <p:cNvSpPr txBox="1"/>
          <p:nvPr/>
        </p:nvSpPr>
        <p:spPr>
          <a:xfrm>
            <a:off x="6715929" y="4833407"/>
            <a:ext cx="356188" cy="369332"/>
          </a:xfrm>
          <a:prstGeom prst="rect">
            <a:avLst/>
          </a:prstGeom>
          <a:noFill/>
        </p:spPr>
        <p:txBody>
          <a:bodyPr wrap="none" rtlCol="0">
            <a:spAutoFit/>
          </a:bodyPr>
          <a:lstStyle/>
          <a:p>
            <a:r>
              <a:rPr lang="en-US" dirty="0">
                <a:solidFill>
                  <a:srgbClr val="0000A8"/>
                </a:solidFill>
                <a:latin typeface="Avenir Book" panose="020B0503020203020204" pitchFamily="34" charset="-78"/>
                <a:cs typeface="Avenir Book" panose="020B0503020203020204" pitchFamily="34" charset="-78"/>
              </a:rPr>
              <a:t>D</a:t>
            </a:r>
          </a:p>
        </p:txBody>
      </p:sp>
      <p:sp>
        <p:nvSpPr>
          <p:cNvPr id="63" name="TextBox 62">
            <a:extLst>
              <a:ext uri="{FF2B5EF4-FFF2-40B4-BE49-F238E27FC236}">
                <a16:creationId xmlns:a16="http://schemas.microsoft.com/office/drawing/2014/main" id="{2E9B16A5-AC1C-0A48-BE4F-A199BCB6FFA7}"/>
              </a:ext>
            </a:extLst>
          </p:cNvPr>
          <p:cNvSpPr txBox="1"/>
          <p:nvPr/>
        </p:nvSpPr>
        <p:spPr>
          <a:xfrm>
            <a:off x="4310658" y="2979166"/>
            <a:ext cx="874642" cy="300082"/>
          </a:xfrm>
          <a:prstGeom prst="rect">
            <a:avLst/>
          </a:prstGeom>
          <a:noFill/>
        </p:spPr>
        <p:txBody>
          <a:bodyPr wrap="square" rtlCol="0">
            <a:spAutoFit/>
          </a:bodyPr>
          <a:lstStyle/>
          <a:p>
            <a:pPr algn="ctr"/>
            <a:r>
              <a:rPr lang="en-US" sz="1350" dirty="0">
                <a:latin typeface="Avenir Book" panose="020B0503020203020204" pitchFamily="34" charset="-78"/>
                <a:cs typeface="Avenir Book" panose="020B0503020203020204" pitchFamily="34" charset="-78"/>
              </a:rPr>
              <a:t>TTL</a:t>
            </a:r>
          </a:p>
        </p:txBody>
      </p:sp>
      <p:sp>
        <p:nvSpPr>
          <p:cNvPr id="58" name="Line 30">
            <a:extLst>
              <a:ext uri="{FF2B5EF4-FFF2-40B4-BE49-F238E27FC236}">
                <a16:creationId xmlns:a16="http://schemas.microsoft.com/office/drawing/2014/main" id="{A3219F56-0BCF-1141-92E9-42AADFF29250}"/>
              </a:ext>
            </a:extLst>
          </p:cNvPr>
          <p:cNvSpPr>
            <a:spLocks noChangeShapeType="1"/>
          </p:cNvSpPr>
          <p:nvPr/>
        </p:nvSpPr>
        <p:spPr bwMode="auto">
          <a:xfrm flipV="1">
            <a:off x="5541295" y="3616486"/>
            <a:ext cx="0" cy="2797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9" name="Text Box 31">
            <a:extLst>
              <a:ext uri="{FF2B5EF4-FFF2-40B4-BE49-F238E27FC236}">
                <a16:creationId xmlns:a16="http://schemas.microsoft.com/office/drawing/2014/main" id="{2EFE11A4-7F50-BB42-A3B3-7827175F341F}"/>
              </a:ext>
            </a:extLst>
          </p:cNvPr>
          <p:cNvSpPr txBox="1">
            <a:spLocks noChangeArrowheads="1"/>
          </p:cNvSpPr>
          <p:nvPr/>
        </p:nvSpPr>
        <p:spPr bwMode="auto">
          <a:xfrm>
            <a:off x="4853114" y="3897472"/>
            <a:ext cx="1334020"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71-65-F7-2B-08-53</a:t>
            </a:r>
          </a:p>
        </p:txBody>
      </p:sp>
      <p:sp>
        <p:nvSpPr>
          <p:cNvPr id="83" name="Rectangle 37">
            <a:extLst>
              <a:ext uri="{FF2B5EF4-FFF2-40B4-BE49-F238E27FC236}">
                <a16:creationId xmlns:a16="http://schemas.microsoft.com/office/drawing/2014/main" id="{CD202D37-460B-D748-8210-605E1AE082D0}"/>
              </a:ext>
            </a:extLst>
          </p:cNvPr>
          <p:cNvSpPr>
            <a:spLocks noChangeArrowheads="1"/>
          </p:cNvSpPr>
          <p:nvPr/>
        </p:nvSpPr>
        <p:spPr bwMode="auto">
          <a:xfrm rot="5400000">
            <a:off x="5437735" y="3401032"/>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64" name="Group 38">
            <a:extLst>
              <a:ext uri="{FF2B5EF4-FFF2-40B4-BE49-F238E27FC236}">
                <a16:creationId xmlns:a16="http://schemas.microsoft.com/office/drawing/2014/main" id="{90CD0E16-8B92-9A4D-9A85-FA76287C25CA}"/>
              </a:ext>
            </a:extLst>
          </p:cNvPr>
          <p:cNvGrpSpPr>
            <a:grpSpLocks/>
          </p:cNvGrpSpPr>
          <p:nvPr/>
        </p:nvGrpSpPr>
        <p:grpSpPr bwMode="auto">
          <a:xfrm>
            <a:off x="4921756" y="3216435"/>
            <a:ext cx="609600" cy="494110"/>
            <a:chOff x="-44" y="1473"/>
            <a:chExt cx="981" cy="1105"/>
          </a:xfrm>
        </p:grpSpPr>
        <p:pic>
          <p:nvPicPr>
            <p:cNvPr id="65" name="Picture 39" descr="desktop_computer_stylized_medium">
              <a:extLst>
                <a:ext uri="{FF2B5EF4-FFF2-40B4-BE49-F238E27FC236}">
                  <a16:creationId xmlns:a16="http://schemas.microsoft.com/office/drawing/2014/main" id="{8751C04C-5F67-E747-BB72-C6A175F35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6" name="Freeform 40">
              <a:extLst>
                <a:ext uri="{FF2B5EF4-FFF2-40B4-BE49-F238E27FC236}">
                  <a16:creationId xmlns:a16="http://schemas.microsoft.com/office/drawing/2014/main" id="{42DD46F7-3C85-0143-8A1D-B7410F2B0D0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90" name="Text Box 31">
            <a:extLst>
              <a:ext uri="{FF2B5EF4-FFF2-40B4-BE49-F238E27FC236}">
                <a16:creationId xmlns:a16="http://schemas.microsoft.com/office/drawing/2014/main" id="{CD5A8CEC-3E57-A944-A0C6-256AED094136}"/>
              </a:ext>
            </a:extLst>
          </p:cNvPr>
          <p:cNvSpPr txBox="1">
            <a:spLocks noChangeArrowheads="1"/>
          </p:cNvSpPr>
          <p:nvPr/>
        </p:nvSpPr>
        <p:spPr bwMode="auto">
          <a:xfrm>
            <a:off x="4856635" y="4059398"/>
            <a:ext cx="973343"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137.196.7.23</a:t>
            </a:r>
          </a:p>
        </p:txBody>
      </p:sp>
      <p:sp>
        <p:nvSpPr>
          <p:cNvPr id="3" name="TextBox 2">
            <a:extLst>
              <a:ext uri="{FF2B5EF4-FFF2-40B4-BE49-F238E27FC236}">
                <a16:creationId xmlns:a16="http://schemas.microsoft.com/office/drawing/2014/main" id="{AE490856-D387-9F4E-92DD-613E16C75F36}"/>
              </a:ext>
            </a:extLst>
          </p:cNvPr>
          <p:cNvSpPr txBox="1"/>
          <p:nvPr/>
        </p:nvSpPr>
        <p:spPr>
          <a:xfrm>
            <a:off x="5518261" y="3099029"/>
            <a:ext cx="343364" cy="369332"/>
          </a:xfrm>
          <a:prstGeom prst="rect">
            <a:avLst/>
          </a:prstGeom>
          <a:noFill/>
        </p:spPr>
        <p:txBody>
          <a:bodyPr wrap="none" rtlCol="0">
            <a:spAutoFit/>
          </a:bodyPr>
          <a:lstStyle/>
          <a:p>
            <a:r>
              <a:rPr lang="en-US" dirty="0">
                <a:solidFill>
                  <a:srgbClr val="0000A8"/>
                </a:solidFill>
                <a:latin typeface="Avenir Book" panose="020B0503020203020204" pitchFamily="34" charset="-78"/>
                <a:cs typeface="Avenir Book" panose="020B0503020203020204" pitchFamily="34" charset="-78"/>
              </a:rPr>
              <a:t>A</a:t>
            </a:r>
          </a:p>
        </p:txBody>
      </p:sp>
      <p:grpSp>
        <p:nvGrpSpPr>
          <p:cNvPr id="17" name="Group 16">
            <a:extLst>
              <a:ext uri="{FF2B5EF4-FFF2-40B4-BE49-F238E27FC236}">
                <a16:creationId xmlns:a16="http://schemas.microsoft.com/office/drawing/2014/main" id="{2C4CA1B8-D7B0-FE45-9DAE-1BE097F0A873}"/>
              </a:ext>
            </a:extLst>
          </p:cNvPr>
          <p:cNvGrpSpPr/>
          <p:nvPr/>
        </p:nvGrpSpPr>
        <p:grpSpPr>
          <a:xfrm>
            <a:off x="2288640" y="2751161"/>
            <a:ext cx="2931450" cy="1030253"/>
            <a:chOff x="186322" y="2544417"/>
            <a:chExt cx="3908600" cy="1373671"/>
          </a:xfrm>
        </p:grpSpPr>
        <p:sp>
          <p:nvSpPr>
            <p:cNvPr id="16" name="Freeform 15">
              <a:extLst>
                <a:ext uri="{FF2B5EF4-FFF2-40B4-BE49-F238E27FC236}">
                  <a16:creationId xmlns:a16="http://schemas.microsoft.com/office/drawing/2014/main" id="{DA69A91A-6B5A-764F-8871-0FBCD21B5E20}"/>
                </a:ext>
              </a:extLst>
            </p:cNvPr>
            <p:cNvSpPr/>
            <p:nvPr/>
          </p:nvSpPr>
          <p:spPr>
            <a:xfrm>
              <a:off x="3617843" y="2842867"/>
              <a:ext cx="477079" cy="1075221"/>
            </a:xfrm>
            <a:custGeom>
              <a:avLst/>
              <a:gdLst>
                <a:gd name="connsiteX0" fmla="*/ 477079 w 477079"/>
                <a:gd name="connsiteY0" fmla="*/ 357808 h 1166191"/>
                <a:gd name="connsiteX1" fmla="*/ 0 w 477079"/>
                <a:gd name="connsiteY1" fmla="*/ 0 h 1166191"/>
                <a:gd name="connsiteX2" fmla="*/ 13253 w 477079"/>
                <a:gd name="connsiteY2" fmla="*/ 1166191 h 1166191"/>
                <a:gd name="connsiteX3" fmla="*/ 384314 w 477079"/>
                <a:gd name="connsiteY3" fmla="*/ 649356 h 1166191"/>
                <a:gd name="connsiteX0" fmla="*/ 477079 w 477079"/>
                <a:gd name="connsiteY0" fmla="*/ 357808 h 1051327"/>
                <a:gd name="connsiteX1" fmla="*/ 0 w 477079"/>
                <a:gd name="connsiteY1" fmla="*/ 0 h 1051327"/>
                <a:gd name="connsiteX2" fmla="*/ 13253 w 477079"/>
                <a:gd name="connsiteY2" fmla="*/ 1051327 h 1051327"/>
                <a:gd name="connsiteX3" fmla="*/ 384314 w 477079"/>
                <a:gd name="connsiteY3" fmla="*/ 649356 h 1051327"/>
              </a:gdLst>
              <a:ahLst/>
              <a:cxnLst>
                <a:cxn ang="0">
                  <a:pos x="connsiteX0" y="connsiteY0"/>
                </a:cxn>
                <a:cxn ang="0">
                  <a:pos x="connsiteX1" y="connsiteY1"/>
                </a:cxn>
                <a:cxn ang="0">
                  <a:pos x="connsiteX2" y="connsiteY2"/>
                </a:cxn>
                <a:cxn ang="0">
                  <a:pos x="connsiteX3" y="connsiteY3"/>
                </a:cxn>
              </a:cxnLst>
              <a:rect l="l" t="t" r="r" b="b"/>
              <a:pathLst>
                <a:path w="477079" h="1051327">
                  <a:moveTo>
                    <a:pt x="477079" y="357808"/>
                  </a:moveTo>
                  <a:lnTo>
                    <a:pt x="0" y="0"/>
                  </a:lnTo>
                  <a:lnTo>
                    <a:pt x="13253" y="1051327"/>
                  </a:lnTo>
                  <a:lnTo>
                    <a:pt x="384314" y="649356"/>
                  </a:lnTo>
                </a:path>
              </a:pathLst>
            </a:custGeom>
            <a:gradFill>
              <a:gsLst>
                <a:gs pos="0">
                  <a:schemeClr val="bg1"/>
                </a:gs>
                <a:gs pos="99000">
                  <a:schemeClr val="bg1">
                    <a:lumMod val="7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grpSp>
          <p:nvGrpSpPr>
            <p:cNvPr id="15" name="Group 14">
              <a:extLst>
                <a:ext uri="{FF2B5EF4-FFF2-40B4-BE49-F238E27FC236}">
                  <a16:creationId xmlns:a16="http://schemas.microsoft.com/office/drawing/2014/main" id="{EF6BEDD3-2381-F342-8772-EF22B2DD6391}"/>
                </a:ext>
              </a:extLst>
            </p:cNvPr>
            <p:cNvGrpSpPr/>
            <p:nvPr/>
          </p:nvGrpSpPr>
          <p:grpSpPr>
            <a:xfrm>
              <a:off x="186322" y="2544417"/>
              <a:ext cx="3597173" cy="1368152"/>
              <a:chOff x="186322" y="2544417"/>
              <a:chExt cx="3597173" cy="1368152"/>
            </a:xfrm>
          </p:grpSpPr>
          <p:sp>
            <p:nvSpPr>
              <p:cNvPr id="6" name="Rectangle 5">
                <a:extLst>
                  <a:ext uri="{FF2B5EF4-FFF2-40B4-BE49-F238E27FC236}">
                    <a16:creationId xmlns:a16="http://schemas.microsoft.com/office/drawing/2014/main" id="{9F0EA35A-16E9-6647-B826-0BDF18B31CE6}"/>
                  </a:ext>
                </a:extLst>
              </p:cNvPr>
              <p:cNvSpPr/>
              <p:nvPr/>
            </p:nvSpPr>
            <p:spPr>
              <a:xfrm>
                <a:off x="450575" y="2849217"/>
                <a:ext cx="3180521" cy="1060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sp>
            <p:nvSpPr>
              <p:cNvPr id="5" name="TextBox 4">
                <a:extLst>
                  <a:ext uri="{FF2B5EF4-FFF2-40B4-BE49-F238E27FC236}">
                    <a16:creationId xmlns:a16="http://schemas.microsoft.com/office/drawing/2014/main" id="{003A6087-C978-A74F-82FC-80BB9BB4CE42}"/>
                  </a:ext>
                </a:extLst>
              </p:cNvPr>
              <p:cNvSpPr txBox="1"/>
              <p:nvPr/>
            </p:nvSpPr>
            <p:spPr>
              <a:xfrm>
                <a:off x="530089" y="2544417"/>
                <a:ext cx="2796208" cy="400109"/>
              </a:xfrm>
              <a:prstGeom prst="rect">
                <a:avLst/>
              </a:prstGeom>
              <a:noFill/>
            </p:spPr>
            <p:txBody>
              <a:bodyPr wrap="square" rtlCol="0">
                <a:spAutoFit/>
              </a:bodyPr>
              <a:lstStyle/>
              <a:p>
                <a:pPr algn="ctr"/>
                <a:r>
                  <a:rPr lang="en-US" sz="1350" dirty="0">
                    <a:latin typeface="Avenir Book" panose="020B0503020203020204" pitchFamily="34" charset="-78"/>
                    <a:cs typeface="Avenir Book" panose="020B0503020203020204" pitchFamily="34" charset="-78"/>
                  </a:rPr>
                  <a:t>ARP table in </a:t>
                </a:r>
                <a:r>
                  <a:rPr lang="en-US" sz="1350" dirty="0">
                    <a:solidFill>
                      <a:srgbClr val="0000A8"/>
                    </a:solidFill>
                    <a:latin typeface="Avenir Book" panose="020B0503020203020204" pitchFamily="34" charset="-78"/>
                    <a:cs typeface="Avenir Book" panose="020B0503020203020204" pitchFamily="34" charset="-78"/>
                  </a:rPr>
                  <a:t>A</a:t>
                </a:r>
              </a:p>
            </p:txBody>
          </p:sp>
          <p:cxnSp>
            <p:nvCxnSpPr>
              <p:cNvPr id="8" name="Straight Connector 7">
                <a:extLst>
                  <a:ext uri="{FF2B5EF4-FFF2-40B4-BE49-F238E27FC236}">
                    <a16:creationId xmlns:a16="http://schemas.microsoft.com/office/drawing/2014/main" id="{97ADA725-CF65-9446-A6E5-99769F3E8580}"/>
                  </a:ext>
                </a:extLst>
              </p:cNvPr>
              <p:cNvCxnSpPr>
                <a:cxnSpLocks/>
              </p:cNvCxnSpPr>
              <p:nvPr/>
            </p:nvCxnSpPr>
            <p:spPr>
              <a:xfrm>
                <a:off x="437324" y="3173896"/>
                <a:ext cx="318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D1A36C2-C660-CC48-A801-8B13046993C8}"/>
                  </a:ext>
                </a:extLst>
              </p:cNvPr>
              <p:cNvSpPr txBox="1"/>
              <p:nvPr/>
            </p:nvSpPr>
            <p:spPr>
              <a:xfrm>
                <a:off x="186322" y="2829340"/>
                <a:ext cx="1302995" cy="400109"/>
              </a:xfrm>
              <a:prstGeom prst="rect">
                <a:avLst/>
              </a:prstGeom>
              <a:noFill/>
            </p:spPr>
            <p:txBody>
              <a:bodyPr wrap="square" rtlCol="0">
                <a:spAutoFit/>
              </a:bodyPr>
              <a:lstStyle/>
              <a:p>
                <a:pPr algn="ctr"/>
                <a:r>
                  <a:rPr lang="en-US" sz="1350" dirty="0">
                    <a:latin typeface="Avenir Book" panose="020B0503020203020204" pitchFamily="34" charset="-78"/>
                    <a:cs typeface="Avenir Book" panose="020B0503020203020204" pitchFamily="34" charset="-78"/>
                  </a:rPr>
                  <a:t>IP </a:t>
                </a:r>
                <a:r>
                  <a:rPr lang="en-US" sz="1350" dirty="0" err="1">
                    <a:latin typeface="Avenir Book" panose="020B0503020203020204" pitchFamily="34" charset="-78"/>
                    <a:cs typeface="Avenir Book" panose="020B0503020203020204" pitchFamily="34" charset="-78"/>
                  </a:rPr>
                  <a:t>addr</a:t>
                </a:r>
                <a:endParaRPr lang="en-US" sz="1350" dirty="0">
                  <a:latin typeface="Avenir Book" panose="020B0503020203020204" pitchFamily="34" charset="-78"/>
                  <a:cs typeface="Avenir Book" panose="020B0503020203020204" pitchFamily="34" charset="-78"/>
                </a:endParaRPr>
              </a:p>
            </p:txBody>
          </p:sp>
          <p:sp>
            <p:nvSpPr>
              <p:cNvPr id="62" name="TextBox 61">
                <a:extLst>
                  <a:ext uri="{FF2B5EF4-FFF2-40B4-BE49-F238E27FC236}">
                    <a16:creationId xmlns:a16="http://schemas.microsoft.com/office/drawing/2014/main" id="{39275495-9FB2-BE4E-99AA-073302DC06EF}"/>
                  </a:ext>
                </a:extLst>
              </p:cNvPr>
              <p:cNvSpPr txBox="1"/>
              <p:nvPr/>
            </p:nvSpPr>
            <p:spPr>
              <a:xfrm>
                <a:off x="1391266" y="2849217"/>
                <a:ext cx="1716789" cy="400109"/>
              </a:xfrm>
              <a:prstGeom prst="rect">
                <a:avLst/>
              </a:prstGeom>
              <a:noFill/>
            </p:spPr>
            <p:txBody>
              <a:bodyPr wrap="square" rtlCol="0">
                <a:spAutoFit/>
              </a:bodyPr>
              <a:lstStyle/>
              <a:p>
                <a:pPr algn="ctr"/>
                <a:r>
                  <a:rPr lang="en-US" sz="1350" dirty="0">
                    <a:latin typeface="Avenir Book" panose="020B0503020203020204" pitchFamily="34" charset="-78"/>
                    <a:cs typeface="Avenir Book" panose="020B0503020203020204" pitchFamily="34" charset="-78"/>
                  </a:rPr>
                  <a:t>MAC </a:t>
                </a:r>
                <a:r>
                  <a:rPr lang="en-US" sz="1350" dirty="0" err="1">
                    <a:latin typeface="Avenir Book" panose="020B0503020203020204" pitchFamily="34" charset="-78"/>
                    <a:cs typeface="Avenir Book" panose="020B0503020203020204" pitchFamily="34" charset="-78"/>
                  </a:rPr>
                  <a:t>addr</a:t>
                </a:r>
                <a:endParaRPr lang="en-US" sz="1350" dirty="0">
                  <a:latin typeface="Avenir Book" panose="020B0503020203020204" pitchFamily="34" charset="-78"/>
                  <a:cs typeface="Avenir Book" panose="020B0503020203020204" pitchFamily="34" charset="-78"/>
                </a:endParaRPr>
              </a:p>
            </p:txBody>
          </p:sp>
          <p:cxnSp>
            <p:nvCxnSpPr>
              <p:cNvPr id="13" name="Straight Connector 12">
                <a:extLst>
                  <a:ext uri="{FF2B5EF4-FFF2-40B4-BE49-F238E27FC236}">
                    <a16:creationId xmlns:a16="http://schemas.microsoft.com/office/drawing/2014/main" id="{8C873D52-0E3A-984E-872F-2E5F1E49C4BD}"/>
                  </a:ext>
                </a:extLst>
              </p:cNvPr>
              <p:cNvCxnSpPr>
                <a:cxnSpLocks/>
              </p:cNvCxnSpPr>
              <p:nvPr/>
            </p:nvCxnSpPr>
            <p:spPr>
              <a:xfrm>
                <a:off x="1325218" y="2849218"/>
                <a:ext cx="0" cy="1063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F3D9DE6-1B37-F249-9BD4-104B41CEFDAE}"/>
                  </a:ext>
                </a:extLst>
              </p:cNvPr>
              <p:cNvCxnSpPr>
                <a:cxnSpLocks/>
              </p:cNvCxnSpPr>
              <p:nvPr/>
            </p:nvCxnSpPr>
            <p:spPr>
              <a:xfrm>
                <a:off x="3240152" y="2848944"/>
                <a:ext cx="0" cy="1060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971A2F5-ACB5-294E-8846-0F74DE6EB747}"/>
                  </a:ext>
                </a:extLst>
              </p:cNvPr>
              <p:cNvSpPr txBox="1"/>
              <p:nvPr/>
            </p:nvSpPr>
            <p:spPr>
              <a:xfrm>
                <a:off x="3074504" y="2855842"/>
                <a:ext cx="708991" cy="400109"/>
              </a:xfrm>
              <a:prstGeom prst="rect">
                <a:avLst/>
              </a:prstGeom>
              <a:noFill/>
            </p:spPr>
            <p:txBody>
              <a:bodyPr wrap="square" rtlCol="0">
                <a:spAutoFit/>
              </a:bodyPr>
              <a:lstStyle/>
              <a:p>
                <a:pPr algn="ctr"/>
                <a:r>
                  <a:rPr lang="en-US" sz="1350" dirty="0">
                    <a:latin typeface="Avenir Book" panose="020B0503020203020204" pitchFamily="34" charset="-78"/>
                    <a:cs typeface="Avenir Book" panose="020B0503020203020204" pitchFamily="34" charset="-78"/>
                  </a:rPr>
                  <a:t>TTL</a:t>
                </a:r>
              </a:p>
            </p:txBody>
          </p:sp>
        </p:grpSp>
      </p:grpSp>
      <p:sp>
        <p:nvSpPr>
          <p:cNvPr id="68" name="Rectangle 3">
            <a:extLst>
              <a:ext uri="{FF2B5EF4-FFF2-40B4-BE49-F238E27FC236}">
                <a16:creationId xmlns:a16="http://schemas.microsoft.com/office/drawing/2014/main" id="{3E190205-EEDA-4A4B-922E-882CB0024C81}"/>
              </a:ext>
            </a:extLst>
          </p:cNvPr>
          <p:cNvSpPr txBox="1">
            <a:spLocks noChangeArrowheads="1"/>
          </p:cNvSpPr>
          <p:nvPr/>
        </p:nvSpPr>
        <p:spPr>
          <a:xfrm>
            <a:off x="1828801" y="1175953"/>
            <a:ext cx="8670174" cy="66521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100" dirty="0">
                <a:latin typeface="Avenir Book" panose="020B0503020203020204" pitchFamily="34" charset="-78"/>
                <a:cs typeface="Avenir Book" panose="020B0503020203020204" pitchFamily="34" charset="-78"/>
              </a:rPr>
              <a:t>E</a:t>
            </a:r>
            <a:r>
              <a:rPr lang="en-US" sz="2100" dirty="0" smtClean="0">
                <a:latin typeface="Avenir Book" panose="020B0503020203020204" pitchFamily="34" charset="-78"/>
                <a:cs typeface="Avenir Book" panose="020B0503020203020204" pitchFamily="34" charset="-78"/>
              </a:rPr>
              <a:t>xample</a:t>
            </a:r>
            <a:r>
              <a:rPr lang="en-US" sz="2100" dirty="0">
                <a:latin typeface="Avenir Book" panose="020B0503020203020204" pitchFamily="34" charset="-78"/>
                <a:cs typeface="Avenir Book" panose="020B0503020203020204" pitchFamily="34" charset="-78"/>
              </a:rPr>
              <a:t>: A wants to send datagram to B</a:t>
            </a:r>
          </a:p>
          <a:p>
            <a:pPr marL="264319" lvl="1" indent="-176213">
              <a:defRPr/>
            </a:pPr>
            <a:r>
              <a:rPr lang="en-US" sz="1500" dirty="0">
                <a:latin typeface="Avenir Book" panose="020B0503020203020204" pitchFamily="34" charset="-78"/>
                <a:cs typeface="Avenir Book" panose="020B0503020203020204" pitchFamily="34" charset="-78"/>
              </a:rPr>
              <a:t>B</a:t>
            </a:r>
            <a:r>
              <a:rPr lang="ja-JP" altLang="en-US" sz="1500" dirty="0">
                <a:latin typeface="Avenir Book" panose="020B0503020203020204" pitchFamily="34" charset="-78"/>
                <a:cs typeface="Avenir Book" panose="020B0503020203020204" pitchFamily="34" charset="-78"/>
              </a:rPr>
              <a:t>’</a:t>
            </a:r>
            <a:r>
              <a:rPr lang="en-US" sz="1500" dirty="0">
                <a:latin typeface="Avenir Book" panose="020B0503020203020204" pitchFamily="34" charset="-78"/>
                <a:cs typeface="Avenir Book" panose="020B0503020203020204" pitchFamily="34" charset="-78"/>
              </a:rPr>
              <a:t>s MAC address not in A</a:t>
            </a:r>
            <a:r>
              <a:rPr lang="en-US" altLang="ja-JP" sz="1500" dirty="0">
                <a:latin typeface="Avenir Book" panose="020B0503020203020204" pitchFamily="34" charset="-78"/>
                <a:cs typeface="Avenir Book" panose="020B0503020203020204" pitchFamily="34" charset="-78"/>
              </a:rPr>
              <a:t>’</a:t>
            </a:r>
            <a:r>
              <a:rPr lang="en-US" sz="1500" dirty="0">
                <a:latin typeface="Avenir Book" panose="020B0503020203020204" pitchFamily="34" charset="-78"/>
                <a:cs typeface="Avenir Book" panose="020B0503020203020204" pitchFamily="34" charset="-78"/>
              </a:rPr>
              <a:t>s ARP table, so A uses ARP to find B’s MAC address</a:t>
            </a:r>
            <a:endParaRPr lang="en-US" sz="1800" dirty="0">
              <a:latin typeface="Avenir Book" panose="020B0503020203020204" pitchFamily="34" charset="-78"/>
              <a:cs typeface="Avenir Book" panose="020B0503020203020204" pitchFamily="34" charset="-78"/>
            </a:endParaRPr>
          </a:p>
        </p:txBody>
      </p:sp>
      <p:grpSp>
        <p:nvGrpSpPr>
          <p:cNvPr id="24" name="Group 23">
            <a:extLst>
              <a:ext uri="{FF2B5EF4-FFF2-40B4-BE49-F238E27FC236}">
                <a16:creationId xmlns:a16="http://schemas.microsoft.com/office/drawing/2014/main" id="{013DE118-29AE-1147-9673-7A7F3BEC6EF7}"/>
              </a:ext>
            </a:extLst>
          </p:cNvPr>
          <p:cNvGrpSpPr/>
          <p:nvPr/>
        </p:nvGrpSpPr>
        <p:grpSpPr>
          <a:xfrm>
            <a:off x="2079326" y="1898720"/>
            <a:ext cx="4557964" cy="784830"/>
            <a:chOff x="689113" y="2070437"/>
            <a:chExt cx="6077285" cy="1046440"/>
          </a:xfrm>
        </p:grpSpPr>
        <p:sp>
          <p:nvSpPr>
            <p:cNvPr id="18" name="TextBox 17">
              <a:extLst>
                <a:ext uri="{FF2B5EF4-FFF2-40B4-BE49-F238E27FC236}">
                  <a16:creationId xmlns:a16="http://schemas.microsoft.com/office/drawing/2014/main" id="{7230726C-A09E-6C44-A2D0-4B4AC64FB4B2}"/>
                </a:ext>
              </a:extLst>
            </p:cNvPr>
            <p:cNvSpPr txBox="1"/>
            <p:nvPr/>
          </p:nvSpPr>
          <p:spPr>
            <a:xfrm>
              <a:off x="689113" y="2070437"/>
              <a:ext cx="6077285" cy="1046440"/>
            </a:xfrm>
            <a:prstGeom prst="rect">
              <a:avLst/>
            </a:prstGeom>
            <a:noFill/>
          </p:spPr>
          <p:txBody>
            <a:bodyPr wrap="square" rtlCol="0">
              <a:spAutoFit/>
            </a:bodyPr>
            <a:lstStyle/>
            <a:p>
              <a:pPr marL="173831" indent="-173831">
                <a:defRPr/>
              </a:pPr>
              <a:r>
                <a:rPr lang="en-US" dirty="0">
                  <a:solidFill>
                    <a:srgbClr val="0000A8"/>
                  </a:solidFill>
                  <a:latin typeface="Avenir Book" panose="020B0503020203020204" pitchFamily="34" charset="-78"/>
                  <a:cs typeface="Avenir Book" panose="020B0503020203020204" pitchFamily="34" charset="-78"/>
                </a:rPr>
                <a:t>A</a:t>
              </a:r>
              <a:r>
                <a:rPr lang="en-US" sz="1500" dirty="0">
                  <a:latin typeface="Avenir Book" panose="020B0503020203020204" pitchFamily="34" charset="-78"/>
                  <a:cs typeface="Avenir Book" panose="020B0503020203020204" pitchFamily="34" charset="-78"/>
                </a:rPr>
                <a:t> broadcasts ARP query, containing B's IP </a:t>
              </a:r>
              <a:r>
                <a:rPr lang="en-US" sz="1500" dirty="0" err="1">
                  <a:latin typeface="Avenir Book" panose="020B0503020203020204" pitchFamily="34" charset="-78"/>
                  <a:cs typeface="Avenir Book" panose="020B0503020203020204" pitchFamily="34" charset="-78"/>
                </a:rPr>
                <a:t>addr</a:t>
              </a:r>
              <a:endParaRPr lang="en-US" sz="1500" dirty="0">
                <a:latin typeface="Avenir Book" panose="020B0503020203020204" pitchFamily="34" charset="-78"/>
                <a:cs typeface="Avenir Book" panose="020B0503020203020204" pitchFamily="34" charset="-78"/>
              </a:endParaRPr>
            </a:p>
            <a:p>
              <a:pPr marL="303610" lvl="1" indent="-176213">
                <a:lnSpc>
                  <a:spcPct val="90000"/>
                </a:lnSpc>
                <a:buFont typeface="Arial" panose="020B0604020202020204" pitchFamily="34" charset="0"/>
                <a:buChar char="•"/>
                <a:defRPr/>
              </a:pPr>
              <a:r>
                <a:rPr lang="en-US" sz="1500" dirty="0">
                  <a:latin typeface="Avenir Book" panose="020B0503020203020204" pitchFamily="34" charset="-78"/>
                  <a:cs typeface="Avenir Book" panose="020B0503020203020204" pitchFamily="34" charset="-78"/>
                </a:rPr>
                <a:t>destination MAC address = FF-FF-FF-FF-FF-FF</a:t>
              </a:r>
            </a:p>
            <a:p>
              <a:pPr marL="303610" lvl="1" indent="-176213">
                <a:lnSpc>
                  <a:spcPct val="90000"/>
                </a:lnSpc>
                <a:buFont typeface="Arial" panose="020B0604020202020204" pitchFamily="34" charset="0"/>
                <a:buChar char="•"/>
                <a:defRPr/>
              </a:pPr>
              <a:r>
                <a:rPr lang="en-US" sz="1500" dirty="0">
                  <a:latin typeface="Avenir Book" panose="020B0503020203020204" pitchFamily="34" charset="-78"/>
                  <a:cs typeface="Avenir Book" panose="020B0503020203020204" pitchFamily="34" charset="-78"/>
                </a:rPr>
                <a:t>all nodes on LAN receive ARP query </a:t>
              </a:r>
            </a:p>
          </p:txBody>
        </p:sp>
        <p:grpSp>
          <p:nvGrpSpPr>
            <p:cNvPr id="23" name="Group 22">
              <a:extLst>
                <a:ext uri="{FF2B5EF4-FFF2-40B4-BE49-F238E27FC236}">
                  <a16:creationId xmlns:a16="http://schemas.microsoft.com/office/drawing/2014/main" id="{E4C3EBDD-DD28-4A4F-803C-BE09994DBBCE}"/>
                </a:ext>
              </a:extLst>
            </p:cNvPr>
            <p:cNvGrpSpPr/>
            <p:nvPr/>
          </p:nvGrpSpPr>
          <p:grpSpPr>
            <a:xfrm>
              <a:off x="689113" y="2438399"/>
              <a:ext cx="443712" cy="492442"/>
              <a:chOff x="2292626" y="5618921"/>
              <a:chExt cx="443712" cy="492442"/>
            </a:xfrm>
          </p:grpSpPr>
          <p:sp>
            <p:nvSpPr>
              <p:cNvPr id="21" name="Oval 20">
                <a:extLst>
                  <a:ext uri="{FF2B5EF4-FFF2-40B4-BE49-F238E27FC236}">
                    <a16:creationId xmlns:a16="http://schemas.microsoft.com/office/drawing/2014/main" id="{081A63FD-6640-2C4D-94F4-10E452F85558}"/>
                  </a:ext>
                </a:extLst>
              </p:cNvPr>
              <p:cNvSpPr/>
              <p:nvPr/>
            </p:nvSpPr>
            <p:spPr>
              <a:xfrm>
                <a:off x="2292626" y="5645426"/>
                <a:ext cx="410817" cy="410817"/>
              </a:xfrm>
              <a:prstGeom prst="ellipse">
                <a:avLst/>
              </a:prstGeom>
              <a:solidFill>
                <a:schemeClr val="bg1"/>
              </a:solid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sp>
            <p:nvSpPr>
              <p:cNvPr id="22" name="TextBox 21">
                <a:extLst>
                  <a:ext uri="{FF2B5EF4-FFF2-40B4-BE49-F238E27FC236}">
                    <a16:creationId xmlns:a16="http://schemas.microsoft.com/office/drawing/2014/main" id="{887B0C99-1512-F84B-A71F-D0B8F31B18C6}"/>
                  </a:ext>
                </a:extLst>
              </p:cNvPr>
              <p:cNvSpPr txBox="1"/>
              <p:nvPr/>
            </p:nvSpPr>
            <p:spPr>
              <a:xfrm>
                <a:off x="2319130" y="5618921"/>
                <a:ext cx="417208" cy="492442"/>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1</a:t>
                </a:r>
              </a:p>
            </p:txBody>
          </p:sp>
        </p:grpSp>
      </p:grpSp>
      <p:grpSp>
        <p:nvGrpSpPr>
          <p:cNvPr id="38" name="Group 37">
            <a:extLst>
              <a:ext uri="{FF2B5EF4-FFF2-40B4-BE49-F238E27FC236}">
                <a16:creationId xmlns:a16="http://schemas.microsoft.com/office/drawing/2014/main" id="{6F779ACC-F55E-B048-8458-7327E343FDD1}"/>
              </a:ext>
            </a:extLst>
          </p:cNvPr>
          <p:cNvGrpSpPr/>
          <p:nvPr/>
        </p:nvGrpSpPr>
        <p:grpSpPr>
          <a:xfrm>
            <a:off x="6537660" y="2353596"/>
            <a:ext cx="3763187" cy="1165554"/>
            <a:chOff x="7269663" y="106017"/>
            <a:chExt cx="4272980" cy="1554072"/>
          </a:xfrm>
        </p:grpSpPr>
        <p:sp>
          <p:nvSpPr>
            <p:cNvPr id="94" name="Freeform 93">
              <a:extLst>
                <a:ext uri="{FF2B5EF4-FFF2-40B4-BE49-F238E27FC236}">
                  <a16:creationId xmlns:a16="http://schemas.microsoft.com/office/drawing/2014/main" id="{CD86198F-C5C2-D246-A036-CEC67763694B}"/>
                </a:ext>
              </a:extLst>
            </p:cNvPr>
            <p:cNvSpPr/>
            <p:nvPr/>
          </p:nvSpPr>
          <p:spPr>
            <a:xfrm>
              <a:off x="7269663" y="168712"/>
              <a:ext cx="3357443" cy="1491377"/>
            </a:xfrm>
            <a:custGeom>
              <a:avLst/>
              <a:gdLst>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46313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463138 h 890650"/>
                <a:gd name="connsiteX0" fmla="*/ 0 w 1615044"/>
                <a:gd name="connsiteY0" fmla="*/ 46313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463138 h 890650"/>
                <a:gd name="connsiteX0" fmla="*/ 59377 w 1674421"/>
                <a:gd name="connsiteY0" fmla="*/ 463138 h 700645"/>
                <a:gd name="connsiteX1" fmla="*/ 344384 w 1674421"/>
                <a:gd name="connsiteY1" fmla="*/ 0 h 700645"/>
                <a:gd name="connsiteX2" fmla="*/ 1674421 w 1674421"/>
                <a:gd name="connsiteY2" fmla="*/ 83128 h 700645"/>
                <a:gd name="connsiteX3" fmla="*/ 0 w 1674421"/>
                <a:gd name="connsiteY3" fmla="*/ 700645 h 700645"/>
                <a:gd name="connsiteX4" fmla="*/ 59377 w 1674421"/>
                <a:gd name="connsiteY4" fmla="*/ 463138 h 700645"/>
                <a:gd name="connsiteX0" fmla="*/ 59377 w 1674421"/>
                <a:gd name="connsiteY0" fmla="*/ 463138 h 700645"/>
                <a:gd name="connsiteX1" fmla="*/ 344384 w 1674421"/>
                <a:gd name="connsiteY1" fmla="*/ 0 h 700645"/>
                <a:gd name="connsiteX2" fmla="*/ 1674421 w 1674421"/>
                <a:gd name="connsiteY2" fmla="*/ 83128 h 700645"/>
                <a:gd name="connsiteX3" fmla="*/ 0 w 1674421"/>
                <a:gd name="connsiteY3" fmla="*/ 700645 h 700645"/>
                <a:gd name="connsiteX4" fmla="*/ 59377 w 1674421"/>
                <a:gd name="connsiteY4" fmla="*/ 463138 h 700645"/>
                <a:gd name="connsiteX0" fmla="*/ 59377 w 1294411"/>
                <a:gd name="connsiteY0" fmla="*/ 463138 h 700645"/>
                <a:gd name="connsiteX1" fmla="*/ 344384 w 1294411"/>
                <a:gd name="connsiteY1" fmla="*/ 0 h 700645"/>
                <a:gd name="connsiteX2" fmla="*/ 1294411 w 1294411"/>
                <a:gd name="connsiteY2" fmla="*/ 296884 h 700645"/>
                <a:gd name="connsiteX3" fmla="*/ 0 w 1294411"/>
                <a:gd name="connsiteY3" fmla="*/ 700645 h 700645"/>
                <a:gd name="connsiteX4" fmla="*/ 59377 w 1294411"/>
                <a:gd name="connsiteY4" fmla="*/ 463138 h 700645"/>
                <a:gd name="connsiteX0" fmla="*/ 59377 w 1294411"/>
                <a:gd name="connsiteY0" fmla="*/ 463138 h 700645"/>
                <a:gd name="connsiteX1" fmla="*/ 344384 w 1294411"/>
                <a:gd name="connsiteY1" fmla="*/ 0 h 700645"/>
                <a:gd name="connsiteX2" fmla="*/ 1294411 w 1294411"/>
                <a:gd name="connsiteY2" fmla="*/ 296884 h 700645"/>
                <a:gd name="connsiteX3" fmla="*/ 0 w 1294411"/>
                <a:gd name="connsiteY3" fmla="*/ 700645 h 700645"/>
                <a:gd name="connsiteX4" fmla="*/ 59377 w 1294411"/>
                <a:gd name="connsiteY4" fmla="*/ 463138 h 700645"/>
                <a:gd name="connsiteX0" fmla="*/ 59377 w 1389414"/>
                <a:gd name="connsiteY0" fmla="*/ 463138 h 700645"/>
                <a:gd name="connsiteX1" fmla="*/ 344384 w 1389414"/>
                <a:gd name="connsiteY1" fmla="*/ 0 h 700645"/>
                <a:gd name="connsiteX2" fmla="*/ 1389414 w 1389414"/>
                <a:gd name="connsiteY2" fmla="*/ 439388 h 700645"/>
                <a:gd name="connsiteX3" fmla="*/ 0 w 1389414"/>
                <a:gd name="connsiteY3" fmla="*/ 700645 h 700645"/>
                <a:gd name="connsiteX4" fmla="*/ 59377 w 1389414"/>
                <a:gd name="connsiteY4" fmla="*/ 463138 h 700645"/>
                <a:gd name="connsiteX0" fmla="*/ 59377 w 1389414"/>
                <a:gd name="connsiteY0" fmla="*/ 463138 h 700645"/>
                <a:gd name="connsiteX1" fmla="*/ 344384 w 1389414"/>
                <a:gd name="connsiteY1" fmla="*/ 0 h 700645"/>
                <a:gd name="connsiteX2" fmla="*/ 1389414 w 1389414"/>
                <a:gd name="connsiteY2" fmla="*/ 439388 h 700645"/>
                <a:gd name="connsiteX3" fmla="*/ 0 w 1389414"/>
                <a:gd name="connsiteY3" fmla="*/ 700645 h 700645"/>
                <a:gd name="connsiteX4" fmla="*/ 59377 w 1389414"/>
                <a:gd name="connsiteY4" fmla="*/ 463138 h 700645"/>
                <a:gd name="connsiteX0" fmla="*/ 59377 w 1389414"/>
                <a:gd name="connsiteY0" fmla="*/ 415637 h 653144"/>
                <a:gd name="connsiteX1" fmla="*/ 605641 w 1389414"/>
                <a:gd name="connsiteY1" fmla="*/ 0 h 653144"/>
                <a:gd name="connsiteX2" fmla="*/ 1389414 w 1389414"/>
                <a:gd name="connsiteY2" fmla="*/ 391887 h 653144"/>
                <a:gd name="connsiteX3" fmla="*/ 0 w 1389414"/>
                <a:gd name="connsiteY3" fmla="*/ 653144 h 653144"/>
                <a:gd name="connsiteX4" fmla="*/ 59377 w 1389414"/>
                <a:gd name="connsiteY4" fmla="*/ 415637 h 653144"/>
                <a:gd name="connsiteX0" fmla="*/ 59377 w 1389414"/>
                <a:gd name="connsiteY0" fmla="*/ 415637 h 653144"/>
                <a:gd name="connsiteX1" fmla="*/ 605641 w 1389414"/>
                <a:gd name="connsiteY1" fmla="*/ 0 h 653144"/>
                <a:gd name="connsiteX2" fmla="*/ 1389414 w 1389414"/>
                <a:gd name="connsiteY2" fmla="*/ 391887 h 653144"/>
                <a:gd name="connsiteX3" fmla="*/ 0 w 1389414"/>
                <a:gd name="connsiteY3" fmla="*/ 653144 h 653144"/>
                <a:gd name="connsiteX4" fmla="*/ 59377 w 1389414"/>
                <a:gd name="connsiteY4" fmla="*/ 415637 h 653144"/>
                <a:gd name="connsiteX0" fmla="*/ 59377 w 1389414"/>
                <a:gd name="connsiteY0" fmla="*/ 591907 h 829414"/>
                <a:gd name="connsiteX1" fmla="*/ 429371 w 1389414"/>
                <a:gd name="connsiteY1" fmla="*/ 0 h 829414"/>
                <a:gd name="connsiteX2" fmla="*/ 1389414 w 1389414"/>
                <a:gd name="connsiteY2" fmla="*/ 568157 h 829414"/>
                <a:gd name="connsiteX3" fmla="*/ 0 w 1389414"/>
                <a:gd name="connsiteY3" fmla="*/ 829414 h 829414"/>
                <a:gd name="connsiteX4" fmla="*/ 59377 w 1389414"/>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81411 w 1786022"/>
                <a:gd name="connsiteY0" fmla="*/ 393603 h 829414"/>
                <a:gd name="connsiteX1" fmla="*/ 429371 w 1786022"/>
                <a:gd name="connsiteY1" fmla="*/ 0 h 829414"/>
                <a:gd name="connsiteX2" fmla="*/ 1786022 w 1786022"/>
                <a:gd name="connsiteY2" fmla="*/ 369854 h 829414"/>
                <a:gd name="connsiteX3" fmla="*/ 0 w 1786022"/>
                <a:gd name="connsiteY3" fmla="*/ 829414 h 829414"/>
                <a:gd name="connsiteX4" fmla="*/ 81411 w 1786022"/>
                <a:gd name="connsiteY4" fmla="*/ 393603 h 829414"/>
                <a:gd name="connsiteX0" fmla="*/ 81411 w 1786022"/>
                <a:gd name="connsiteY0" fmla="*/ 393603 h 829414"/>
                <a:gd name="connsiteX1" fmla="*/ 429371 w 1786022"/>
                <a:gd name="connsiteY1" fmla="*/ 0 h 829414"/>
                <a:gd name="connsiteX2" fmla="*/ 1786022 w 1786022"/>
                <a:gd name="connsiteY2" fmla="*/ 369854 h 829414"/>
                <a:gd name="connsiteX3" fmla="*/ 0 w 1786022"/>
                <a:gd name="connsiteY3" fmla="*/ 829414 h 829414"/>
                <a:gd name="connsiteX4" fmla="*/ 81411 w 1786022"/>
                <a:gd name="connsiteY4" fmla="*/ 393603 h 829414"/>
                <a:gd name="connsiteX0" fmla="*/ 81411 w 1786022"/>
                <a:gd name="connsiteY0" fmla="*/ 393603 h 829414"/>
                <a:gd name="connsiteX1" fmla="*/ 429371 w 1786022"/>
                <a:gd name="connsiteY1" fmla="*/ 0 h 829414"/>
                <a:gd name="connsiteX2" fmla="*/ 1786022 w 1786022"/>
                <a:gd name="connsiteY2" fmla="*/ 325786 h 829414"/>
                <a:gd name="connsiteX3" fmla="*/ 0 w 1786022"/>
                <a:gd name="connsiteY3" fmla="*/ 829414 h 829414"/>
                <a:gd name="connsiteX4" fmla="*/ 81411 w 1786022"/>
                <a:gd name="connsiteY4" fmla="*/ 393603 h 829414"/>
                <a:gd name="connsiteX0" fmla="*/ 81411 w 1665100"/>
                <a:gd name="connsiteY0" fmla="*/ 393603 h 829414"/>
                <a:gd name="connsiteX1" fmla="*/ 429371 w 1665100"/>
                <a:gd name="connsiteY1" fmla="*/ 0 h 829414"/>
                <a:gd name="connsiteX2" fmla="*/ 1665100 w 1665100"/>
                <a:gd name="connsiteY2" fmla="*/ 303752 h 829414"/>
                <a:gd name="connsiteX3" fmla="*/ 0 w 1665100"/>
                <a:gd name="connsiteY3" fmla="*/ 829414 h 829414"/>
                <a:gd name="connsiteX4" fmla="*/ 81411 w 1665100"/>
                <a:gd name="connsiteY4" fmla="*/ 393603 h 829414"/>
                <a:gd name="connsiteX0" fmla="*/ 81411 w 1665100"/>
                <a:gd name="connsiteY0" fmla="*/ 228350 h 664161"/>
                <a:gd name="connsiteX1" fmla="*/ 419294 w 1665100"/>
                <a:gd name="connsiteY1" fmla="*/ 0 h 664161"/>
                <a:gd name="connsiteX2" fmla="*/ 1665100 w 1665100"/>
                <a:gd name="connsiteY2" fmla="*/ 138499 h 664161"/>
                <a:gd name="connsiteX3" fmla="*/ 0 w 1665100"/>
                <a:gd name="connsiteY3" fmla="*/ 664161 h 664161"/>
                <a:gd name="connsiteX4" fmla="*/ 81411 w 1665100"/>
                <a:gd name="connsiteY4" fmla="*/ 228350 h 664161"/>
                <a:gd name="connsiteX0" fmla="*/ 81411 w 1503869"/>
                <a:gd name="connsiteY0" fmla="*/ 228350 h 664161"/>
                <a:gd name="connsiteX1" fmla="*/ 419294 w 1503869"/>
                <a:gd name="connsiteY1" fmla="*/ 0 h 664161"/>
                <a:gd name="connsiteX2" fmla="*/ 1503869 w 1503869"/>
                <a:gd name="connsiteY2" fmla="*/ 105448 h 664161"/>
                <a:gd name="connsiteX3" fmla="*/ 0 w 1503869"/>
                <a:gd name="connsiteY3" fmla="*/ 664161 h 664161"/>
                <a:gd name="connsiteX4" fmla="*/ 81411 w 1503869"/>
                <a:gd name="connsiteY4" fmla="*/ 228350 h 664161"/>
                <a:gd name="connsiteX0" fmla="*/ 81411 w 1503869"/>
                <a:gd name="connsiteY0" fmla="*/ 228350 h 664161"/>
                <a:gd name="connsiteX1" fmla="*/ 419294 w 1503869"/>
                <a:gd name="connsiteY1" fmla="*/ 0 h 664161"/>
                <a:gd name="connsiteX2" fmla="*/ 1503869 w 1503869"/>
                <a:gd name="connsiteY2" fmla="*/ 105448 h 664161"/>
                <a:gd name="connsiteX3" fmla="*/ 0 w 1503869"/>
                <a:gd name="connsiteY3" fmla="*/ 664161 h 664161"/>
                <a:gd name="connsiteX4" fmla="*/ 81411 w 1503869"/>
                <a:gd name="connsiteY4" fmla="*/ 228350 h 664161"/>
                <a:gd name="connsiteX0" fmla="*/ 81411 w 1503869"/>
                <a:gd name="connsiteY0" fmla="*/ 228350 h 664161"/>
                <a:gd name="connsiteX1" fmla="*/ 419294 w 1503869"/>
                <a:gd name="connsiteY1" fmla="*/ 0 h 664161"/>
                <a:gd name="connsiteX2" fmla="*/ 1503869 w 1503869"/>
                <a:gd name="connsiteY2" fmla="*/ 105448 h 664161"/>
                <a:gd name="connsiteX3" fmla="*/ 0 w 1503869"/>
                <a:gd name="connsiteY3" fmla="*/ 664161 h 664161"/>
                <a:gd name="connsiteX4" fmla="*/ 81411 w 1503869"/>
                <a:gd name="connsiteY4" fmla="*/ 228350 h 664161"/>
                <a:gd name="connsiteX0" fmla="*/ 81411 w 1503869"/>
                <a:gd name="connsiteY0" fmla="*/ 219599 h 655410"/>
                <a:gd name="connsiteX1" fmla="*/ 351263 w 1503869"/>
                <a:gd name="connsiteY1" fmla="*/ 0 h 655410"/>
                <a:gd name="connsiteX2" fmla="*/ 1503869 w 1503869"/>
                <a:gd name="connsiteY2" fmla="*/ 96697 h 655410"/>
                <a:gd name="connsiteX3" fmla="*/ 0 w 1503869"/>
                <a:gd name="connsiteY3" fmla="*/ 655410 h 655410"/>
                <a:gd name="connsiteX4" fmla="*/ 81411 w 1503869"/>
                <a:gd name="connsiteY4" fmla="*/ 219599 h 655410"/>
                <a:gd name="connsiteX0" fmla="*/ 81411 w 1503869"/>
                <a:gd name="connsiteY0" fmla="*/ 219599 h 655410"/>
                <a:gd name="connsiteX1" fmla="*/ 351263 w 1503869"/>
                <a:gd name="connsiteY1" fmla="*/ 0 h 655410"/>
                <a:gd name="connsiteX2" fmla="*/ 1503869 w 1503869"/>
                <a:gd name="connsiteY2" fmla="*/ 96697 h 655410"/>
                <a:gd name="connsiteX3" fmla="*/ 0 w 1503869"/>
                <a:gd name="connsiteY3" fmla="*/ 655410 h 655410"/>
                <a:gd name="connsiteX4" fmla="*/ 81411 w 1503869"/>
                <a:gd name="connsiteY4" fmla="*/ 219599 h 655410"/>
                <a:gd name="connsiteX0" fmla="*/ 81411 w 1503869"/>
                <a:gd name="connsiteY0" fmla="*/ 206474 h 642285"/>
                <a:gd name="connsiteX1" fmla="*/ 339258 w 1503869"/>
                <a:gd name="connsiteY1" fmla="*/ 0 h 642285"/>
                <a:gd name="connsiteX2" fmla="*/ 1503869 w 1503869"/>
                <a:gd name="connsiteY2" fmla="*/ 83572 h 642285"/>
                <a:gd name="connsiteX3" fmla="*/ 0 w 1503869"/>
                <a:gd name="connsiteY3" fmla="*/ 642285 h 642285"/>
                <a:gd name="connsiteX4" fmla="*/ 81411 w 1503869"/>
                <a:gd name="connsiteY4" fmla="*/ 206474 h 642285"/>
                <a:gd name="connsiteX0" fmla="*/ 81411 w 1503869"/>
                <a:gd name="connsiteY0" fmla="*/ 206474 h 642285"/>
                <a:gd name="connsiteX1" fmla="*/ 339258 w 1503869"/>
                <a:gd name="connsiteY1" fmla="*/ 0 h 642285"/>
                <a:gd name="connsiteX2" fmla="*/ 1503869 w 1503869"/>
                <a:gd name="connsiteY2" fmla="*/ 83572 h 642285"/>
                <a:gd name="connsiteX3" fmla="*/ 0 w 1503869"/>
                <a:gd name="connsiteY3" fmla="*/ 642285 h 642285"/>
                <a:gd name="connsiteX4" fmla="*/ 81411 w 1503869"/>
                <a:gd name="connsiteY4" fmla="*/ 206474 h 642285"/>
                <a:gd name="connsiteX0" fmla="*/ 81411 w 1503869"/>
                <a:gd name="connsiteY0" fmla="*/ 206474 h 642285"/>
                <a:gd name="connsiteX1" fmla="*/ 339258 w 1503869"/>
                <a:gd name="connsiteY1" fmla="*/ 0 h 642285"/>
                <a:gd name="connsiteX2" fmla="*/ 1503869 w 1503869"/>
                <a:gd name="connsiteY2" fmla="*/ 83572 h 642285"/>
                <a:gd name="connsiteX3" fmla="*/ 0 w 1503869"/>
                <a:gd name="connsiteY3" fmla="*/ 642285 h 642285"/>
                <a:gd name="connsiteX4" fmla="*/ 81411 w 1503869"/>
                <a:gd name="connsiteY4" fmla="*/ 206474 h 642285"/>
                <a:gd name="connsiteX0" fmla="*/ 41393 w 1463851"/>
                <a:gd name="connsiteY0" fmla="*/ 206474 h 585409"/>
                <a:gd name="connsiteX1" fmla="*/ 299240 w 1463851"/>
                <a:gd name="connsiteY1" fmla="*/ 0 h 585409"/>
                <a:gd name="connsiteX2" fmla="*/ 1463851 w 1463851"/>
                <a:gd name="connsiteY2" fmla="*/ 83572 h 585409"/>
                <a:gd name="connsiteX3" fmla="*/ 0 w 1463851"/>
                <a:gd name="connsiteY3" fmla="*/ 585409 h 585409"/>
                <a:gd name="connsiteX4" fmla="*/ 41393 w 1463851"/>
                <a:gd name="connsiteY4" fmla="*/ 206474 h 585409"/>
                <a:gd name="connsiteX0" fmla="*/ 41393 w 1463851"/>
                <a:gd name="connsiteY0" fmla="*/ 649820 h 1028755"/>
                <a:gd name="connsiteX1" fmla="*/ 387948 w 1463851"/>
                <a:gd name="connsiteY1" fmla="*/ 0 h 1028755"/>
                <a:gd name="connsiteX2" fmla="*/ 1463851 w 1463851"/>
                <a:gd name="connsiteY2" fmla="*/ 526918 h 1028755"/>
                <a:gd name="connsiteX3" fmla="*/ 0 w 1463851"/>
                <a:gd name="connsiteY3" fmla="*/ 1028755 h 1028755"/>
                <a:gd name="connsiteX4" fmla="*/ 41393 w 1463851"/>
                <a:gd name="connsiteY4" fmla="*/ 649820 h 1028755"/>
                <a:gd name="connsiteX0" fmla="*/ 41393 w 1463851"/>
                <a:gd name="connsiteY0" fmla="*/ 649820 h 1028755"/>
                <a:gd name="connsiteX1" fmla="*/ 387948 w 1463851"/>
                <a:gd name="connsiteY1" fmla="*/ 0 h 1028755"/>
                <a:gd name="connsiteX2" fmla="*/ 1463851 w 1463851"/>
                <a:gd name="connsiteY2" fmla="*/ 526918 h 1028755"/>
                <a:gd name="connsiteX3" fmla="*/ 0 w 1463851"/>
                <a:gd name="connsiteY3" fmla="*/ 1028755 h 1028755"/>
                <a:gd name="connsiteX4" fmla="*/ 41393 w 1463851"/>
                <a:gd name="connsiteY4" fmla="*/ 649820 h 1028755"/>
                <a:gd name="connsiteX0" fmla="*/ 41393 w 2566355"/>
                <a:gd name="connsiteY0" fmla="*/ 649820 h 1028755"/>
                <a:gd name="connsiteX1" fmla="*/ 387948 w 2566355"/>
                <a:gd name="connsiteY1" fmla="*/ 0 h 1028755"/>
                <a:gd name="connsiteX2" fmla="*/ 2566355 w 2566355"/>
                <a:gd name="connsiteY2" fmla="*/ 776300 h 1028755"/>
                <a:gd name="connsiteX3" fmla="*/ 0 w 2566355"/>
                <a:gd name="connsiteY3" fmla="*/ 1028755 h 1028755"/>
                <a:gd name="connsiteX4" fmla="*/ 41393 w 2566355"/>
                <a:gd name="connsiteY4" fmla="*/ 649820 h 1028755"/>
                <a:gd name="connsiteX0" fmla="*/ 0 w 2524962"/>
                <a:gd name="connsiteY0" fmla="*/ 649820 h 1014901"/>
                <a:gd name="connsiteX1" fmla="*/ 346555 w 2524962"/>
                <a:gd name="connsiteY1" fmla="*/ 0 h 1014901"/>
                <a:gd name="connsiteX2" fmla="*/ 2524962 w 2524962"/>
                <a:gd name="connsiteY2" fmla="*/ 776300 h 1014901"/>
                <a:gd name="connsiteX3" fmla="*/ 9297 w 2524962"/>
                <a:gd name="connsiteY3" fmla="*/ 1014901 h 1014901"/>
                <a:gd name="connsiteX4" fmla="*/ 0 w 2524962"/>
                <a:gd name="connsiteY4" fmla="*/ 649820 h 1014901"/>
                <a:gd name="connsiteX0" fmla="*/ 16048 w 2541010"/>
                <a:gd name="connsiteY0" fmla="*/ 649820 h 1278137"/>
                <a:gd name="connsiteX1" fmla="*/ 362603 w 2541010"/>
                <a:gd name="connsiteY1" fmla="*/ 0 h 1278137"/>
                <a:gd name="connsiteX2" fmla="*/ 2541010 w 2541010"/>
                <a:gd name="connsiteY2" fmla="*/ 776300 h 1278137"/>
                <a:gd name="connsiteX3" fmla="*/ 0 w 2541010"/>
                <a:gd name="connsiteY3" fmla="*/ 1278137 h 1278137"/>
                <a:gd name="connsiteX4" fmla="*/ 16048 w 2541010"/>
                <a:gd name="connsiteY4" fmla="*/ 649820 h 1278137"/>
                <a:gd name="connsiteX0" fmla="*/ 3375 w 2541010"/>
                <a:gd name="connsiteY0" fmla="*/ 899202 h 1278137"/>
                <a:gd name="connsiteX1" fmla="*/ 362603 w 2541010"/>
                <a:gd name="connsiteY1" fmla="*/ 0 h 1278137"/>
                <a:gd name="connsiteX2" fmla="*/ 2541010 w 2541010"/>
                <a:gd name="connsiteY2" fmla="*/ 776300 h 1278137"/>
                <a:gd name="connsiteX3" fmla="*/ 0 w 2541010"/>
                <a:gd name="connsiteY3" fmla="*/ 1278137 h 1278137"/>
                <a:gd name="connsiteX4" fmla="*/ 3375 w 2541010"/>
                <a:gd name="connsiteY4" fmla="*/ 899202 h 1278137"/>
                <a:gd name="connsiteX0" fmla="*/ 3375 w 2541010"/>
                <a:gd name="connsiteY0" fmla="*/ 899202 h 1278137"/>
                <a:gd name="connsiteX1" fmla="*/ 362603 w 2541010"/>
                <a:gd name="connsiteY1" fmla="*/ 0 h 1278137"/>
                <a:gd name="connsiteX2" fmla="*/ 2541010 w 2541010"/>
                <a:gd name="connsiteY2" fmla="*/ 776300 h 1278137"/>
                <a:gd name="connsiteX3" fmla="*/ 0 w 2541010"/>
                <a:gd name="connsiteY3" fmla="*/ 1278137 h 1278137"/>
                <a:gd name="connsiteX4" fmla="*/ 3375 w 2541010"/>
                <a:gd name="connsiteY4" fmla="*/ 899202 h 1278137"/>
                <a:gd name="connsiteX0" fmla="*/ 3375 w 2541010"/>
                <a:gd name="connsiteY0" fmla="*/ 926911 h 1305846"/>
                <a:gd name="connsiteX1" fmla="*/ 337258 w 2541010"/>
                <a:gd name="connsiteY1" fmla="*/ 0 h 1305846"/>
                <a:gd name="connsiteX2" fmla="*/ 2541010 w 2541010"/>
                <a:gd name="connsiteY2" fmla="*/ 804009 h 1305846"/>
                <a:gd name="connsiteX3" fmla="*/ 0 w 2541010"/>
                <a:gd name="connsiteY3" fmla="*/ 1305846 h 1305846"/>
                <a:gd name="connsiteX4" fmla="*/ 3375 w 2541010"/>
                <a:gd name="connsiteY4" fmla="*/ 926911 h 1305846"/>
                <a:gd name="connsiteX0" fmla="*/ 3375 w 2541010"/>
                <a:gd name="connsiteY0" fmla="*/ 926911 h 1305846"/>
                <a:gd name="connsiteX1" fmla="*/ 337258 w 2541010"/>
                <a:gd name="connsiteY1" fmla="*/ 0 h 1305846"/>
                <a:gd name="connsiteX2" fmla="*/ 2541010 w 2541010"/>
                <a:gd name="connsiteY2" fmla="*/ 804009 h 1305846"/>
                <a:gd name="connsiteX3" fmla="*/ 0 w 2541010"/>
                <a:gd name="connsiteY3" fmla="*/ 1305846 h 1305846"/>
                <a:gd name="connsiteX4" fmla="*/ 3375 w 2541010"/>
                <a:gd name="connsiteY4" fmla="*/ 926911 h 1305846"/>
                <a:gd name="connsiteX0" fmla="*/ 3 w 2852797"/>
                <a:gd name="connsiteY0" fmla="*/ 979920 h 1305846"/>
                <a:gd name="connsiteX1" fmla="*/ 649045 w 2852797"/>
                <a:gd name="connsiteY1" fmla="*/ 0 h 1305846"/>
                <a:gd name="connsiteX2" fmla="*/ 2852797 w 2852797"/>
                <a:gd name="connsiteY2" fmla="*/ 804009 h 1305846"/>
                <a:gd name="connsiteX3" fmla="*/ 311787 w 2852797"/>
                <a:gd name="connsiteY3" fmla="*/ 1305846 h 1305846"/>
                <a:gd name="connsiteX4" fmla="*/ 3 w 2852797"/>
                <a:gd name="connsiteY4" fmla="*/ 979920 h 1305846"/>
                <a:gd name="connsiteX0" fmla="*/ 3 w 2852797"/>
                <a:gd name="connsiteY0" fmla="*/ 1284720 h 1610646"/>
                <a:gd name="connsiteX1" fmla="*/ 1315727 w 2852797"/>
                <a:gd name="connsiteY1" fmla="*/ 0 h 1610646"/>
                <a:gd name="connsiteX2" fmla="*/ 2852797 w 2852797"/>
                <a:gd name="connsiteY2" fmla="*/ 1108809 h 1610646"/>
                <a:gd name="connsiteX3" fmla="*/ 311787 w 2852797"/>
                <a:gd name="connsiteY3" fmla="*/ 1610646 h 1610646"/>
                <a:gd name="connsiteX4" fmla="*/ 3 w 2852797"/>
                <a:gd name="connsiteY4" fmla="*/ 1284720 h 1610646"/>
                <a:gd name="connsiteX0" fmla="*/ 3 w 3070984"/>
                <a:gd name="connsiteY0" fmla="*/ 1284720 h 1610646"/>
                <a:gd name="connsiteX1" fmla="*/ 1315727 w 3070984"/>
                <a:gd name="connsiteY1" fmla="*/ 0 h 1610646"/>
                <a:gd name="connsiteX2" fmla="*/ 3070984 w 3070984"/>
                <a:gd name="connsiteY2" fmla="*/ 1042548 h 1610646"/>
                <a:gd name="connsiteX3" fmla="*/ 311787 w 3070984"/>
                <a:gd name="connsiteY3" fmla="*/ 1610646 h 1610646"/>
                <a:gd name="connsiteX4" fmla="*/ 3 w 3070984"/>
                <a:gd name="connsiteY4" fmla="*/ 1284720 h 1610646"/>
                <a:gd name="connsiteX0" fmla="*/ 3 w 3070984"/>
                <a:gd name="connsiteY0" fmla="*/ 1165451 h 1491377"/>
                <a:gd name="connsiteX1" fmla="*/ 1279362 w 3070984"/>
                <a:gd name="connsiteY1" fmla="*/ 0 h 1491377"/>
                <a:gd name="connsiteX2" fmla="*/ 3070984 w 3070984"/>
                <a:gd name="connsiteY2" fmla="*/ 923279 h 1491377"/>
                <a:gd name="connsiteX3" fmla="*/ 311787 w 3070984"/>
                <a:gd name="connsiteY3" fmla="*/ 1491377 h 1491377"/>
                <a:gd name="connsiteX4" fmla="*/ 3 w 3070984"/>
                <a:gd name="connsiteY4" fmla="*/ 1165451 h 1491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0984" h="1491377">
                  <a:moveTo>
                    <a:pt x="3" y="1165451"/>
                  </a:moveTo>
                  <a:cubicBezTo>
                    <a:pt x="145598" y="1121700"/>
                    <a:pt x="1219590" y="114212"/>
                    <a:pt x="1279362" y="0"/>
                  </a:cubicBezTo>
                  <a:cubicBezTo>
                    <a:pt x="1163476" y="1035639"/>
                    <a:pt x="985249" y="923350"/>
                    <a:pt x="3070984" y="923279"/>
                  </a:cubicBezTo>
                  <a:cubicBezTo>
                    <a:pt x="2279368" y="1124493"/>
                    <a:pt x="913470" y="1245953"/>
                    <a:pt x="311787" y="1491377"/>
                  </a:cubicBezTo>
                  <a:cubicBezTo>
                    <a:pt x="312912" y="1365065"/>
                    <a:pt x="-1122" y="1291763"/>
                    <a:pt x="3" y="1165451"/>
                  </a:cubicBezTo>
                  <a:close/>
                </a:path>
              </a:pathLst>
            </a:custGeom>
            <a:gradFill>
              <a:gsLst>
                <a:gs pos="0">
                  <a:schemeClr val="bg1">
                    <a:alpha val="68000"/>
                  </a:schemeClr>
                </a:gs>
                <a:gs pos="99000">
                  <a:schemeClr val="bg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92" name="Rectangle 91">
              <a:extLst>
                <a:ext uri="{FF2B5EF4-FFF2-40B4-BE49-F238E27FC236}">
                  <a16:creationId xmlns:a16="http://schemas.microsoft.com/office/drawing/2014/main" id="{28E7519B-EA19-2A46-9C38-1BDDEE668E91}"/>
                </a:ext>
              </a:extLst>
            </p:cNvPr>
            <p:cNvSpPr/>
            <p:nvPr/>
          </p:nvSpPr>
          <p:spPr>
            <a:xfrm>
              <a:off x="8613913" y="106017"/>
              <a:ext cx="2743200" cy="1020417"/>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sp>
          <p:nvSpPr>
            <p:cNvPr id="93" name="TextBox 92">
              <a:extLst>
                <a:ext uri="{FF2B5EF4-FFF2-40B4-BE49-F238E27FC236}">
                  <a16:creationId xmlns:a16="http://schemas.microsoft.com/office/drawing/2014/main" id="{87C44C06-ADBC-1A45-BC93-524B58513C91}"/>
                </a:ext>
              </a:extLst>
            </p:cNvPr>
            <p:cNvSpPr txBox="1"/>
            <p:nvPr/>
          </p:nvSpPr>
          <p:spPr>
            <a:xfrm>
              <a:off x="8610903" y="117460"/>
              <a:ext cx="2931740" cy="1538883"/>
            </a:xfrm>
            <a:prstGeom prst="rect">
              <a:avLst/>
            </a:prstGeom>
            <a:noFill/>
          </p:spPr>
          <p:txBody>
            <a:bodyPr wrap="square" rtlCol="0">
              <a:spAutoFit/>
            </a:bodyPr>
            <a:lstStyle/>
            <a:p>
              <a:r>
                <a:rPr lang="en-US" sz="1200" dirty="0">
                  <a:latin typeface="Avenir Book" panose="020B0503020203020204" pitchFamily="34" charset="-78"/>
                  <a:cs typeface="Avenir Book" panose="020B0503020203020204" pitchFamily="34" charset="-78"/>
                </a:rPr>
                <a:t>Source MAC:  </a:t>
              </a:r>
              <a:r>
                <a:rPr lang="en-US" sz="1200" dirty="0">
                  <a:solidFill>
                    <a:srgbClr val="000000"/>
                  </a:solidFill>
                  <a:latin typeface="Avenir Book" panose="020B0503020203020204" pitchFamily="34" charset="-78"/>
                  <a:cs typeface="Avenir Book" panose="020B0503020203020204" pitchFamily="34" charset="-78"/>
                </a:rPr>
                <a:t>71-65-F7-2B-08-53</a:t>
              </a:r>
            </a:p>
            <a:p>
              <a:r>
                <a:rPr lang="en-US" sz="1200" dirty="0">
                  <a:latin typeface="Avenir Book" panose="020B0503020203020204" pitchFamily="34" charset="-78"/>
                  <a:cs typeface="Avenir Book" panose="020B0503020203020204" pitchFamily="34" charset="-78"/>
                </a:rPr>
                <a:t>Source IP: 137.196.7.23 </a:t>
              </a:r>
            </a:p>
            <a:p>
              <a:r>
                <a:rPr lang="en-US" sz="1200" dirty="0">
                  <a:latin typeface="Avenir Book" panose="020B0503020203020204" pitchFamily="34" charset="-78"/>
                  <a:cs typeface="Avenir Book" panose="020B0503020203020204" pitchFamily="34" charset="-78"/>
                </a:rPr>
                <a:t>Target IP address: </a:t>
              </a:r>
              <a:r>
                <a:rPr lang="en-US" sz="1050" dirty="0">
                  <a:latin typeface="Avenir Book" panose="020B0503020203020204" pitchFamily="34" charset="-78"/>
                  <a:cs typeface="Avenir Book" panose="020B0503020203020204" pitchFamily="34" charset="-78"/>
                </a:rPr>
                <a:t>137.196.7.14</a:t>
              </a:r>
            </a:p>
            <a:p>
              <a:r>
                <a:rPr lang="en-US" sz="1050" dirty="0">
                  <a:latin typeface="Avenir Book" panose="020B0503020203020204" pitchFamily="34" charset="-78"/>
                  <a:cs typeface="Avenir Book" panose="020B0503020203020204" pitchFamily="34" charset="-78"/>
                </a:rPr>
                <a:t>…</a:t>
              </a:r>
            </a:p>
          </p:txBody>
        </p:sp>
      </p:grpSp>
      <p:grpSp>
        <p:nvGrpSpPr>
          <p:cNvPr id="36" name="Group 35">
            <a:extLst>
              <a:ext uri="{FF2B5EF4-FFF2-40B4-BE49-F238E27FC236}">
                <a16:creationId xmlns:a16="http://schemas.microsoft.com/office/drawing/2014/main" id="{F92BD21F-B726-4F40-9D4F-27BF9ABCB338}"/>
              </a:ext>
            </a:extLst>
          </p:cNvPr>
          <p:cNvGrpSpPr/>
          <p:nvPr/>
        </p:nvGrpSpPr>
        <p:grpSpPr>
          <a:xfrm>
            <a:off x="5587838" y="2964853"/>
            <a:ext cx="2136914" cy="1505780"/>
            <a:chOff x="437322" y="4803913"/>
            <a:chExt cx="2849218" cy="2007707"/>
          </a:xfrm>
        </p:grpSpPr>
        <p:sp>
          <p:nvSpPr>
            <p:cNvPr id="102" name="Right Arrow 101">
              <a:extLst>
                <a:ext uri="{FF2B5EF4-FFF2-40B4-BE49-F238E27FC236}">
                  <a16:creationId xmlns:a16="http://schemas.microsoft.com/office/drawing/2014/main" id="{F6B69C75-3517-234C-9022-322822C8ECE4}"/>
                </a:ext>
              </a:extLst>
            </p:cNvPr>
            <p:cNvSpPr/>
            <p:nvPr/>
          </p:nvSpPr>
          <p:spPr>
            <a:xfrm rot="5400000">
              <a:off x="1335154" y="6172202"/>
              <a:ext cx="1073429" cy="205408"/>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sp>
          <p:nvSpPr>
            <p:cNvPr id="101" name="Right Arrow 100">
              <a:extLst>
                <a:ext uri="{FF2B5EF4-FFF2-40B4-BE49-F238E27FC236}">
                  <a16:creationId xmlns:a16="http://schemas.microsoft.com/office/drawing/2014/main" id="{E2103C84-F9BB-754A-8DB4-9EED1407A0E5}"/>
                </a:ext>
              </a:extLst>
            </p:cNvPr>
            <p:cNvSpPr/>
            <p:nvPr/>
          </p:nvSpPr>
          <p:spPr>
            <a:xfrm rot="16200000">
              <a:off x="1408044" y="5105399"/>
              <a:ext cx="775252" cy="172279"/>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sp>
          <p:nvSpPr>
            <p:cNvPr id="35" name="Right Arrow 34">
              <a:extLst>
                <a:ext uri="{FF2B5EF4-FFF2-40B4-BE49-F238E27FC236}">
                  <a16:creationId xmlns:a16="http://schemas.microsoft.com/office/drawing/2014/main" id="{8E8C1703-14D3-ED45-A5E7-3C816D2C6A36}"/>
                </a:ext>
              </a:extLst>
            </p:cNvPr>
            <p:cNvSpPr/>
            <p:nvPr/>
          </p:nvSpPr>
          <p:spPr>
            <a:xfrm>
              <a:off x="437322" y="5499652"/>
              <a:ext cx="2849218" cy="159027"/>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grpSp>
          <p:nvGrpSpPr>
            <p:cNvPr id="95" name="Group 201">
              <a:extLst>
                <a:ext uri="{FF2B5EF4-FFF2-40B4-BE49-F238E27FC236}">
                  <a16:creationId xmlns:a16="http://schemas.microsoft.com/office/drawing/2014/main" id="{84F90531-593C-9146-AEE5-BEFEDB4FC6AF}"/>
                </a:ext>
              </a:extLst>
            </p:cNvPr>
            <p:cNvGrpSpPr>
              <a:grpSpLocks/>
            </p:cNvGrpSpPr>
            <p:nvPr/>
          </p:nvGrpSpPr>
          <p:grpSpPr bwMode="auto">
            <a:xfrm>
              <a:off x="1487255" y="5177985"/>
              <a:ext cx="587606" cy="741718"/>
              <a:chOff x="375561" y="297711"/>
              <a:chExt cx="1252683" cy="2138362"/>
            </a:xfrm>
          </p:grpSpPr>
          <p:sp>
            <p:nvSpPr>
              <p:cNvPr id="96" name="Freeform 95">
                <a:extLst>
                  <a:ext uri="{FF2B5EF4-FFF2-40B4-BE49-F238E27FC236}">
                    <a16:creationId xmlns:a16="http://schemas.microsoft.com/office/drawing/2014/main" id="{BB8D2B43-252A-154B-B33F-48E245DE4C33}"/>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latin typeface="Avenir Book" panose="020B0503020203020204" pitchFamily="34" charset="-78"/>
                  <a:cs typeface="Avenir Book" panose="020B0503020203020204" pitchFamily="34" charset="-78"/>
                </a:endParaRPr>
              </a:p>
            </p:txBody>
          </p:sp>
          <p:sp>
            <p:nvSpPr>
              <p:cNvPr id="97" name="Freeform 96">
                <a:extLst>
                  <a:ext uri="{FF2B5EF4-FFF2-40B4-BE49-F238E27FC236}">
                    <a16:creationId xmlns:a16="http://schemas.microsoft.com/office/drawing/2014/main" id="{BCDE178B-CBB7-904E-8D77-3C5E1D8D1367}"/>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latin typeface="Avenir Book" panose="020B0503020203020204" pitchFamily="34" charset="-78"/>
                  <a:cs typeface="Avenir Book" panose="020B0503020203020204" pitchFamily="34" charset="-78"/>
                </a:endParaRPr>
              </a:p>
            </p:txBody>
          </p:sp>
          <p:sp>
            <p:nvSpPr>
              <p:cNvPr id="98" name="Rectangle 97">
                <a:extLst>
                  <a:ext uri="{FF2B5EF4-FFF2-40B4-BE49-F238E27FC236}">
                    <a16:creationId xmlns:a16="http://schemas.microsoft.com/office/drawing/2014/main" id="{B5F298EC-5C7C-804F-B1E9-F0A0E4E57C02}"/>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solidFill>
                    <a:srgbClr val="FFFFFF"/>
                  </a:solidFill>
                  <a:latin typeface="Avenir Book" panose="020B0503020203020204" pitchFamily="34" charset="-78"/>
                  <a:ea typeface="ＭＳ Ｐゴシック" charset="0"/>
                  <a:cs typeface="Avenir Book" panose="020B0503020203020204" pitchFamily="34" charset="-78"/>
                </a:endParaRPr>
              </a:p>
            </p:txBody>
          </p:sp>
        </p:grpSp>
      </p:grpSp>
      <p:grpSp>
        <p:nvGrpSpPr>
          <p:cNvPr id="108" name="Group 107">
            <a:extLst>
              <a:ext uri="{FF2B5EF4-FFF2-40B4-BE49-F238E27FC236}">
                <a16:creationId xmlns:a16="http://schemas.microsoft.com/office/drawing/2014/main" id="{A9DD04DE-490A-BF4D-A7E2-3A174C7DB200}"/>
              </a:ext>
            </a:extLst>
          </p:cNvPr>
          <p:cNvGrpSpPr/>
          <p:nvPr/>
        </p:nvGrpSpPr>
        <p:grpSpPr>
          <a:xfrm>
            <a:off x="5925768" y="3358690"/>
            <a:ext cx="332784" cy="369332"/>
            <a:chOff x="2292626" y="5618921"/>
            <a:chExt cx="443712" cy="492442"/>
          </a:xfrm>
        </p:grpSpPr>
        <p:sp>
          <p:nvSpPr>
            <p:cNvPr id="109" name="Oval 108">
              <a:extLst>
                <a:ext uri="{FF2B5EF4-FFF2-40B4-BE49-F238E27FC236}">
                  <a16:creationId xmlns:a16="http://schemas.microsoft.com/office/drawing/2014/main" id="{56289879-A092-1D48-94AB-CCE5CC88B4FF}"/>
                </a:ext>
              </a:extLst>
            </p:cNvPr>
            <p:cNvSpPr/>
            <p:nvPr/>
          </p:nvSpPr>
          <p:spPr>
            <a:xfrm>
              <a:off x="2292626" y="5645426"/>
              <a:ext cx="410817" cy="410817"/>
            </a:xfrm>
            <a:prstGeom prst="ellipse">
              <a:avLst/>
            </a:prstGeom>
            <a:solidFill>
              <a:schemeClr val="bg1"/>
            </a:solid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sp>
          <p:nvSpPr>
            <p:cNvPr id="110" name="TextBox 109">
              <a:extLst>
                <a:ext uri="{FF2B5EF4-FFF2-40B4-BE49-F238E27FC236}">
                  <a16:creationId xmlns:a16="http://schemas.microsoft.com/office/drawing/2014/main" id="{B6F7794D-4F3F-5742-9DD7-7030CC3F326A}"/>
                </a:ext>
              </a:extLst>
            </p:cNvPr>
            <p:cNvSpPr txBox="1"/>
            <p:nvPr/>
          </p:nvSpPr>
          <p:spPr>
            <a:xfrm>
              <a:off x="2319130" y="5618921"/>
              <a:ext cx="417208" cy="492442"/>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1</a:t>
              </a:r>
            </a:p>
          </p:txBody>
        </p:sp>
      </p:grpSp>
      <p:sp>
        <p:nvSpPr>
          <p:cNvPr id="111" name="TextBox 110">
            <a:extLst>
              <a:ext uri="{FF2B5EF4-FFF2-40B4-BE49-F238E27FC236}">
                <a16:creationId xmlns:a16="http://schemas.microsoft.com/office/drawing/2014/main" id="{B70654DC-D6ED-4743-B90B-BBDA82CBF7C1}"/>
              </a:ext>
            </a:extLst>
          </p:cNvPr>
          <p:cNvSpPr txBox="1"/>
          <p:nvPr/>
        </p:nvSpPr>
        <p:spPr>
          <a:xfrm>
            <a:off x="7280203" y="2107371"/>
            <a:ext cx="3218772" cy="276999"/>
          </a:xfrm>
          <a:prstGeom prst="rect">
            <a:avLst/>
          </a:prstGeom>
          <a:noFill/>
        </p:spPr>
        <p:txBody>
          <a:bodyPr wrap="square" rtlCol="0">
            <a:spAutoFit/>
          </a:bodyPr>
          <a:lstStyle/>
          <a:p>
            <a:r>
              <a:rPr lang="en-US" sz="1200" dirty="0">
                <a:latin typeface="Avenir Book" panose="020B0503020203020204" pitchFamily="34" charset="-78"/>
                <a:cs typeface="Avenir Book" panose="020B0503020203020204" pitchFamily="34" charset="-78"/>
              </a:rPr>
              <a:t>Ethernet frame (sent to FF-FF-FF-FF-FF-FF)</a:t>
            </a:r>
            <a:endParaRPr lang="en-US" sz="105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67952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right)">
                                      <p:cBhvr>
                                        <p:cTn id="7" dur="500"/>
                                        <p:tgtEl>
                                          <p:spTgt spid="63"/>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par>
                                <p:cTn id="16" presetID="22" presetClass="entr" presetSubtype="8"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left)">
                                      <p:cBhvr>
                                        <p:cTn id="18" dur="500"/>
                                        <p:tgtEl>
                                          <p:spTgt spid="36"/>
                                        </p:tgtEl>
                                      </p:cBhvr>
                                    </p:animEffect>
                                  </p:childTnLst>
                                </p:cTn>
                              </p:par>
                              <p:par>
                                <p:cTn id="19" presetID="9"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animEffect transition="in" filter="dissolve">
                                      <p:cBhvr>
                                        <p:cTn id="21" dur="500"/>
                                        <p:tgtEl>
                                          <p:spTgt spid="10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500"/>
                                        <p:tgtEl>
                                          <p:spTgt spid="3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1"/>
                                        </p:tgtEl>
                                        <p:attrNameLst>
                                          <p:attrName>style.visibility</p:attrName>
                                        </p:attrNameLst>
                                      </p:cBhvr>
                                      <p:to>
                                        <p:strVal val="visible"/>
                                      </p:to>
                                    </p:set>
                                    <p:animEffect transition="in" filter="dissolve">
                                      <p:cBhvr>
                                        <p:cTn id="29"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Line 19">
            <a:extLst>
              <a:ext uri="{FF2B5EF4-FFF2-40B4-BE49-F238E27FC236}">
                <a16:creationId xmlns:a16="http://schemas.microsoft.com/office/drawing/2014/main" id="{F64820FD-43AE-524F-92B3-2C996E99E036}"/>
              </a:ext>
            </a:extLst>
          </p:cNvPr>
          <p:cNvSpPr>
            <a:spLocks noChangeShapeType="1"/>
          </p:cNvSpPr>
          <p:nvPr/>
        </p:nvSpPr>
        <p:spPr bwMode="auto">
          <a:xfrm>
            <a:off x="5312151" y="3491491"/>
            <a:ext cx="67627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9" name="Line 20">
            <a:extLst>
              <a:ext uri="{FF2B5EF4-FFF2-40B4-BE49-F238E27FC236}">
                <a16:creationId xmlns:a16="http://schemas.microsoft.com/office/drawing/2014/main" id="{671BEEC6-B648-BD41-8A64-91771D85E6AF}"/>
              </a:ext>
            </a:extLst>
          </p:cNvPr>
          <p:cNvSpPr>
            <a:spLocks noChangeShapeType="1"/>
          </p:cNvSpPr>
          <p:nvPr/>
        </p:nvSpPr>
        <p:spPr bwMode="auto">
          <a:xfrm>
            <a:off x="6650518" y="2801602"/>
            <a:ext cx="0" cy="49172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1" name="Line 22">
            <a:extLst>
              <a:ext uri="{FF2B5EF4-FFF2-40B4-BE49-F238E27FC236}">
                <a16:creationId xmlns:a16="http://schemas.microsoft.com/office/drawing/2014/main" id="{4BD049D1-92B4-8841-8329-453013A739F7}"/>
              </a:ext>
            </a:extLst>
          </p:cNvPr>
          <p:cNvSpPr>
            <a:spLocks noChangeShapeType="1"/>
          </p:cNvSpPr>
          <p:nvPr/>
        </p:nvSpPr>
        <p:spPr bwMode="auto">
          <a:xfrm flipV="1">
            <a:off x="6482795" y="4262034"/>
            <a:ext cx="0" cy="328613"/>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045076" y="387041"/>
            <a:ext cx="7886700" cy="670967"/>
          </a:xfrm>
        </p:spPr>
        <p:txBody>
          <a:bodyPr>
            <a:normAutofit fontScale="90000"/>
          </a:bodyPr>
          <a:lstStyle/>
          <a:p>
            <a:r>
              <a:rPr lang="en-US" kern="0" dirty="0">
                <a:latin typeface="Avenir Book" panose="020B0503020203020204" pitchFamily="34" charset="-78"/>
                <a:ea typeface="ＭＳ Ｐゴシック" charset="0"/>
                <a:cs typeface="Avenir Book" panose="020B0503020203020204" pitchFamily="34" charset="-78"/>
              </a:rPr>
              <a:t>ARP: Address Resolution Protocol</a:t>
            </a:r>
            <a:endParaRPr lang="en-US" sz="3300" dirty="0">
              <a:latin typeface="Avenir Book" panose="020B0503020203020204" pitchFamily="34" charset="-78"/>
              <a:cs typeface="Avenir Book" panose="020B0503020203020204" pitchFamily="34" charset="-78"/>
            </a:endParaRPr>
          </a:p>
        </p:txBody>
      </p:sp>
      <p:sp>
        <p:nvSpPr>
          <p:cNvPr id="47" name="Freeform 8">
            <a:extLst>
              <a:ext uri="{FF2B5EF4-FFF2-40B4-BE49-F238E27FC236}">
                <a16:creationId xmlns:a16="http://schemas.microsoft.com/office/drawing/2014/main" id="{F57007A4-9929-8C47-B54D-D1B70F2B48AD}"/>
              </a:ext>
            </a:extLst>
          </p:cNvPr>
          <p:cNvSpPr>
            <a:spLocks/>
          </p:cNvSpPr>
          <p:nvPr/>
        </p:nvSpPr>
        <p:spPr bwMode="auto">
          <a:xfrm>
            <a:off x="5782552" y="2983095"/>
            <a:ext cx="1534716" cy="1537097"/>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0" name="Line 21">
            <a:extLst>
              <a:ext uri="{FF2B5EF4-FFF2-40B4-BE49-F238E27FC236}">
                <a16:creationId xmlns:a16="http://schemas.microsoft.com/office/drawing/2014/main" id="{8EE12B75-B162-D046-8610-F469FA2F14C7}"/>
              </a:ext>
            </a:extLst>
          </p:cNvPr>
          <p:cNvSpPr>
            <a:spLocks noChangeShapeType="1"/>
          </p:cNvSpPr>
          <p:nvPr/>
        </p:nvSpPr>
        <p:spPr bwMode="auto">
          <a:xfrm flipH="1">
            <a:off x="7298218" y="3528246"/>
            <a:ext cx="597694"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4" name="Line 26">
            <a:extLst>
              <a:ext uri="{FF2B5EF4-FFF2-40B4-BE49-F238E27FC236}">
                <a16:creationId xmlns:a16="http://schemas.microsoft.com/office/drawing/2014/main" id="{D34196EA-878C-BD4B-B367-A871F347D705}"/>
              </a:ext>
            </a:extLst>
          </p:cNvPr>
          <p:cNvSpPr>
            <a:spLocks noChangeShapeType="1"/>
          </p:cNvSpPr>
          <p:nvPr/>
        </p:nvSpPr>
        <p:spPr bwMode="auto">
          <a:xfrm flipV="1">
            <a:off x="7717095" y="3615261"/>
            <a:ext cx="0" cy="2797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 name="Text Box 27">
            <a:extLst>
              <a:ext uri="{FF2B5EF4-FFF2-40B4-BE49-F238E27FC236}">
                <a16:creationId xmlns:a16="http://schemas.microsoft.com/office/drawing/2014/main" id="{9E6E8FDA-5A5E-0F42-B9A3-C2819201F1EA}"/>
              </a:ext>
            </a:extLst>
          </p:cNvPr>
          <p:cNvSpPr txBox="1">
            <a:spLocks noChangeArrowheads="1"/>
          </p:cNvSpPr>
          <p:nvPr/>
        </p:nvSpPr>
        <p:spPr bwMode="auto">
          <a:xfrm>
            <a:off x="7644997" y="3872183"/>
            <a:ext cx="1370888"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58-23-D7-FA-20-B0</a:t>
            </a:r>
          </a:p>
        </p:txBody>
      </p:sp>
      <p:sp>
        <p:nvSpPr>
          <p:cNvPr id="61" name="Rectangle 37">
            <a:extLst>
              <a:ext uri="{FF2B5EF4-FFF2-40B4-BE49-F238E27FC236}">
                <a16:creationId xmlns:a16="http://schemas.microsoft.com/office/drawing/2014/main" id="{BD959ED9-514E-BB43-A03D-9610B0A43397}"/>
              </a:ext>
            </a:extLst>
          </p:cNvPr>
          <p:cNvSpPr>
            <a:spLocks noChangeArrowheads="1"/>
          </p:cNvSpPr>
          <p:nvPr/>
        </p:nvSpPr>
        <p:spPr bwMode="auto">
          <a:xfrm>
            <a:off x="6579739" y="2802968"/>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74" name="Group 44">
            <a:extLst>
              <a:ext uri="{FF2B5EF4-FFF2-40B4-BE49-F238E27FC236}">
                <a16:creationId xmlns:a16="http://schemas.microsoft.com/office/drawing/2014/main" id="{F28A69E5-B425-D84E-A92A-1BF2AE27083E}"/>
              </a:ext>
            </a:extLst>
          </p:cNvPr>
          <p:cNvGrpSpPr>
            <a:grpSpLocks/>
          </p:cNvGrpSpPr>
          <p:nvPr/>
        </p:nvGrpSpPr>
        <p:grpSpPr bwMode="auto">
          <a:xfrm>
            <a:off x="6235767" y="2403464"/>
            <a:ext cx="609600" cy="494110"/>
            <a:chOff x="-44" y="1473"/>
            <a:chExt cx="981" cy="1105"/>
          </a:xfrm>
        </p:grpSpPr>
        <p:pic>
          <p:nvPicPr>
            <p:cNvPr id="75" name="Picture 45" descr="desktop_computer_stylized_medium">
              <a:extLst>
                <a:ext uri="{FF2B5EF4-FFF2-40B4-BE49-F238E27FC236}">
                  <a16:creationId xmlns:a16="http://schemas.microsoft.com/office/drawing/2014/main" id="{28306720-28D9-9C4C-8C6D-B304BB9A4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6" name="Freeform 46">
              <a:extLst>
                <a:ext uri="{FF2B5EF4-FFF2-40B4-BE49-F238E27FC236}">
                  <a16:creationId xmlns:a16="http://schemas.microsoft.com/office/drawing/2014/main" id="{12165CA3-A696-A94F-A6BA-D9ECFB265DB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84" name="Rectangle 37">
            <a:extLst>
              <a:ext uri="{FF2B5EF4-FFF2-40B4-BE49-F238E27FC236}">
                <a16:creationId xmlns:a16="http://schemas.microsoft.com/office/drawing/2014/main" id="{820D05A1-5D97-6B44-A956-45C339CD6EC7}"/>
              </a:ext>
            </a:extLst>
          </p:cNvPr>
          <p:cNvSpPr>
            <a:spLocks noChangeArrowheads="1"/>
          </p:cNvSpPr>
          <p:nvPr/>
        </p:nvSpPr>
        <p:spPr bwMode="auto">
          <a:xfrm>
            <a:off x="6428858" y="4492951"/>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5" name="Rectangle 37">
            <a:extLst>
              <a:ext uri="{FF2B5EF4-FFF2-40B4-BE49-F238E27FC236}">
                <a16:creationId xmlns:a16="http://schemas.microsoft.com/office/drawing/2014/main" id="{95FE12BC-DAAC-5848-8DA7-F4CB324AD8A0}"/>
              </a:ext>
            </a:extLst>
          </p:cNvPr>
          <p:cNvSpPr>
            <a:spLocks noChangeArrowheads="1"/>
          </p:cNvSpPr>
          <p:nvPr/>
        </p:nvSpPr>
        <p:spPr bwMode="auto">
          <a:xfrm rot="5400000">
            <a:off x="7736994" y="3439160"/>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79" name="Group 47">
            <a:extLst>
              <a:ext uri="{FF2B5EF4-FFF2-40B4-BE49-F238E27FC236}">
                <a16:creationId xmlns:a16="http://schemas.microsoft.com/office/drawing/2014/main" id="{44746C07-410E-1F4F-91B6-1B430F3CFA31}"/>
              </a:ext>
            </a:extLst>
          </p:cNvPr>
          <p:cNvGrpSpPr>
            <a:grpSpLocks/>
          </p:cNvGrpSpPr>
          <p:nvPr/>
        </p:nvGrpSpPr>
        <p:grpSpPr bwMode="auto">
          <a:xfrm>
            <a:off x="7623151" y="3324651"/>
            <a:ext cx="609600" cy="494109"/>
            <a:chOff x="-26" y="1473"/>
            <a:chExt cx="981" cy="1105"/>
          </a:xfrm>
        </p:grpSpPr>
        <p:pic>
          <p:nvPicPr>
            <p:cNvPr id="80" name="Picture 48" descr="desktop_computer_stylized_medium">
              <a:extLst>
                <a:ext uri="{FF2B5EF4-FFF2-40B4-BE49-F238E27FC236}">
                  <a16:creationId xmlns:a16="http://schemas.microsoft.com/office/drawing/2014/main" id="{3B33B5E2-E8CC-3C46-9F6A-AA84F4719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6"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 name="Freeform 49">
              <a:extLst>
                <a:ext uri="{FF2B5EF4-FFF2-40B4-BE49-F238E27FC236}">
                  <a16:creationId xmlns:a16="http://schemas.microsoft.com/office/drawing/2014/main" id="{7DA23775-D4E8-F544-B835-C7A71FAB6CE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69" name="Group 41">
            <a:extLst>
              <a:ext uri="{FF2B5EF4-FFF2-40B4-BE49-F238E27FC236}">
                <a16:creationId xmlns:a16="http://schemas.microsoft.com/office/drawing/2014/main" id="{27B89BCB-87CA-7640-BC2D-65A05B519E96}"/>
              </a:ext>
            </a:extLst>
          </p:cNvPr>
          <p:cNvGrpSpPr>
            <a:grpSpLocks/>
          </p:cNvGrpSpPr>
          <p:nvPr/>
        </p:nvGrpSpPr>
        <p:grpSpPr bwMode="auto">
          <a:xfrm>
            <a:off x="6087507" y="4638116"/>
            <a:ext cx="609600" cy="494110"/>
            <a:chOff x="-44" y="1473"/>
            <a:chExt cx="981" cy="1105"/>
          </a:xfrm>
        </p:grpSpPr>
        <p:pic>
          <p:nvPicPr>
            <p:cNvPr id="70" name="Picture 42" descr="desktop_computer_stylized_medium">
              <a:extLst>
                <a:ext uri="{FF2B5EF4-FFF2-40B4-BE49-F238E27FC236}">
                  <a16:creationId xmlns:a16="http://schemas.microsoft.com/office/drawing/2014/main" id="{0C82CFB4-3428-8647-99DD-3B6C59F3E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 name="Freeform 43">
              <a:extLst>
                <a:ext uri="{FF2B5EF4-FFF2-40B4-BE49-F238E27FC236}">
                  <a16:creationId xmlns:a16="http://schemas.microsoft.com/office/drawing/2014/main" id="{04A0D4C8-54E1-0E46-B711-36765520B5F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88" name="Text Box 36">
            <a:extLst>
              <a:ext uri="{FF2B5EF4-FFF2-40B4-BE49-F238E27FC236}">
                <a16:creationId xmlns:a16="http://schemas.microsoft.com/office/drawing/2014/main" id="{DD4B55F8-6951-BB48-93B1-8A8C712F3DFA}"/>
              </a:ext>
            </a:extLst>
          </p:cNvPr>
          <p:cNvSpPr txBox="1">
            <a:spLocks noChangeArrowheads="1"/>
          </p:cNvSpPr>
          <p:nvPr/>
        </p:nvSpPr>
        <p:spPr bwMode="auto">
          <a:xfrm>
            <a:off x="7640808" y="4021269"/>
            <a:ext cx="973343"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137.196.7.14</a:t>
            </a:r>
          </a:p>
        </p:txBody>
      </p:sp>
      <p:sp>
        <p:nvSpPr>
          <p:cNvPr id="40" name="TextBox 39">
            <a:extLst>
              <a:ext uri="{FF2B5EF4-FFF2-40B4-BE49-F238E27FC236}">
                <a16:creationId xmlns:a16="http://schemas.microsoft.com/office/drawing/2014/main" id="{03975A74-FFE9-0245-9159-E13D4A71F8FF}"/>
              </a:ext>
            </a:extLst>
          </p:cNvPr>
          <p:cNvSpPr txBox="1"/>
          <p:nvPr/>
        </p:nvSpPr>
        <p:spPr>
          <a:xfrm>
            <a:off x="7631852" y="3135444"/>
            <a:ext cx="330540" cy="369332"/>
          </a:xfrm>
          <a:prstGeom prst="rect">
            <a:avLst/>
          </a:prstGeom>
          <a:noFill/>
        </p:spPr>
        <p:txBody>
          <a:bodyPr wrap="none" rtlCol="0">
            <a:spAutoFit/>
          </a:bodyPr>
          <a:lstStyle/>
          <a:p>
            <a:r>
              <a:rPr lang="en-US" dirty="0">
                <a:solidFill>
                  <a:srgbClr val="0000A8"/>
                </a:solidFill>
                <a:latin typeface="Avenir Book" panose="020B0503020203020204" pitchFamily="34" charset="-78"/>
                <a:cs typeface="Avenir Book" panose="020B0503020203020204" pitchFamily="34" charset="-78"/>
              </a:rPr>
              <a:t>B</a:t>
            </a:r>
          </a:p>
        </p:txBody>
      </p:sp>
      <p:sp>
        <p:nvSpPr>
          <p:cNvPr id="41" name="TextBox 40">
            <a:extLst>
              <a:ext uri="{FF2B5EF4-FFF2-40B4-BE49-F238E27FC236}">
                <a16:creationId xmlns:a16="http://schemas.microsoft.com/office/drawing/2014/main" id="{74B0E3B9-F445-2E4A-B8D9-5F1BEA2D72DF}"/>
              </a:ext>
            </a:extLst>
          </p:cNvPr>
          <p:cNvSpPr txBox="1"/>
          <p:nvPr/>
        </p:nvSpPr>
        <p:spPr>
          <a:xfrm>
            <a:off x="6821813" y="2285648"/>
            <a:ext cx="346570" cy="369332"/>
          </a:xfrm>
          <a:prstGeom prst="rect">
            <a:avLst/>
          </a:prstGeom>
          <a:noFill/>
        </p:spPr>
        <p:txBody>
          <a:bodyPr wrap="none" rtlCol="0">
            <a:spAutoFit/>
          </a:bodyPr>
          <a:lstStyle/>
          <a:p>
            <a:r>
              <a:rPr lang="en-US" dirty="0">
                <a:solidFill>
                  <a:srgbClr val="0000A8"/>
                </a:solidFill>
                <a:latin typeface="Avenir Book" panose="020B0503020203020204" pitchFamily="34" charset="-78"/>
                <a:cs typeface="Avenir Book" panose="020B0503020203020204" pitchFamily="34" charset="-78"/>
              </a:rPr>
              <a:t>C</a:t>
            </a:r>
          </a:p>
        </p:txBody>
      </p:sp>
      <p:sp>
        <p:nvSpPr>
          <p:cNvPr id="42" name="TextBox 41">
            <a:extLst>
              <a:ext uri="{FF2B5EF4-FFF2-40B4-BE49-F238E27FC236}">
                <a16:creationId xmlns:a16="http://schemas.microsoft.com/office/drawing/2014/main" id="{784875AD-DADA-E849-ABCB-F9455A5A60CE}"/>
              </a:ext>
            </a:extLst>
          </p:cNvPr>
          <p:cNvSpPr txBox="1"/>
          <p:nvPr/>
        </p:nvSpPr>
        <p:spPr>
          <a:xfrm>
            <a:off x="6637939" y="4825095"/>
            <a:ext cx="356188" cy="369332"/>
          </a:xfrm>
          <a:prstGeom prst="rect">
            <a:avLst/>
          </a:prstGeom>
          <a:noFill/>
        </p:spPr>
        <p:txBody>
          <a:bodyPr wrap="none" rtlCol="0">
            <a:spAutoFit/>
          </a:bodyPr>
          <a:lstStyle/>
          <a:p>
            <a:r>
              <a:rPr lang="en-US" dirty="0">
                <a:solidFill>
                  <a:srgbClr val="0000A8"/>
                </a:solidFill>
                <a:latin typeface="Avenir Book" panose="020B0503020203020204" pitchFamily="34" charset="-78"/>
                <a:cs typeface="Avenir Book" panose="020B0503020203020204" pitchFamily="34" charset="-78"/>
              </a:rPr>
              <a:t>D</a:t>
            </a:r>
          </a:p>
        </p:txBody>
      </p:sp>
      <p:sp>
        <p:nvSpPr>
          <p:cNvPr id="63" name="TextBox 62">
            <a:extLst>
              <a:ext uri="{FF2B5EF4-FFF2-40B4-BE49-F238E27FC236}">
                <a16:creationId xmlns:a16="http://schemas.microsoft.com/office/drawing/2014/main" id="{2E9B16A5-AC1C-0A48-BE4F-A199BCB6FFA7}"/>
              </a:ext>
            </a:extLst>
          </p:cNvPr>
          <p:cNvSpPr txBox="1"/>
          <p:nvPr/>
        </p:nvSpPr>
        <p:spPr>
          <a:xfrm>
            <a:off x="4232668" y="2970854"/>
            <a:ext cx="874642" cy="300082"/>
          </a:xfrm>
          <a:prstGeom prst="rect">
            <a:avLst/>
          </a:prstGeom>
          <a:noFill/>
        </p:spPr>
        <p:txBody>
          <a:bodyPr wrap="square" rtlCol="0">
            <a:spAutoFit/>
          </a:bodyPr>
          <a:lstStyle/>
          <a:p>
            <a:pPr algn="ctr"/>
            <a:r>
              <a:rPr lang="en-US" sz="1350" dirty="0">
                <a:latin typeface="Avenir Book" panose="020B0503020203020204" pitchFamily="34" charset="-78"/>
                <a:cs typeface="Avenir Book" panose="020B0503020203020204" pitchFamily="34" charset="-78"/>
              </a:rPr>
              <a:t>TTL</a:t>
            </a:r>
          </a:p>
        </p:txBody>
      </p:sp>
      <p:sp>
        <p:nvSpPr>
          <p:cNvPr id="58" name="Line 30">
            <a:extLst>
              <a:ext uri="{FF2B5EF4-FFF2-40B4-BE49-F238E27FC236}">
                <a16:creationId xmlns:a16="http://schemas.microsoft.com/office/drawing/2014/main" id="{A3219F56-0BCF-1141-92E9-42AADFF29250}"/>
              </a:ext>
            </a:extLst>
          </p:cNvPr>
          <p:cNvSpPr>
            <a:spLocks noChangeShapeType="1"/>
          </p:cNvSpPr>
          <p:nvPr/>
        </p:nvSpPr>
        <p:spPr bwMode="auto">
          <a:xfrm flipV="1">
            <a:off x="5463305" y="3608174"/>
            <a:ext cx="0" cy="2797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9" name="Text Box 31">
            <a:extLst>
              <a:ext uri="{FF2B5EF4-FFF2-40B4-BE49-F238E27FC236}">
                <a16:creationId xmlns:a16="http://schemas.microsoft.com/office/drawing/2014/main" id="{2EFE11A4-7F50-BB42-A3B3-7827175F341F}"/>
              </a:ext>
            </a:extLst>
          </p:cNvPr>
          <p:cNvSpPr txBox="1">
            <a:spLocks noChangeArrowheads="1"/>
          </p:cNvSpPr>
          <p:nvPr/>
        </p:nvSpPr>
        <p:spPr bwMode="auto">
          <a:xfrm>
            <a:off x="4775124" y="3889160"/>
            <a:ext cx="1334020"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71-65-F7-2B-08-53</a:t>
            </a:r>
          </a:p>
        </p:txBody>
      </p:sp>
      <p:sp>
        <p:nvSpPr>
          <p:cNvPr id="83" name="Rectangle 37">
            <a:extLst>
              <a:ext uri="{FF2B5EF4-FFF2-40B4-BE49-F238E27FC236}">
                <a16:creationId xmlns:a16="http://schemas.microsoft.com/office/drawing/2014/main" id="{CD202D37-460B-D748-8210-605E1AE082D0}"/>
              </a:ext>
            </a:extLst>
          </p:cNvPr>
          <p:cNvSpPr>
            <a:spLocks noChangeArrowheads="1"/>
          </p:cNvSpPr>
          <p:nvPr/>
        </p:nvSpPr>
        <p:spPr bwMode="auto">
          <a:xfrm rot="5400000">
            <a:off x="5359745" y="3392720"/>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64" name="Group 38">
            <a:extLst>
              <a:ext uri="{FF2B5EF4-FFF2-40B4-BE49-F238E27FC236}">
                <a16:creationId xmlns:a16="http://schemas.microsoft.com/office/drawing/2014/main" id="{90CD0E16-8B92-9A4D-9A85-FA76287C25CA}"/>
              </a:ext>
            </a:extLst>
          </p:cNvPr>
          <p:cNvGrpSpPr>
            <a:grpSpLocks/>
          </p:cNvGrpSpPr>
          <p:nvPr/>
        </p:nvGrpSpPr>
        <p:grpSpPr bwMode="auto">
          <a:xfrm>
            <a:off x="4843766" y="3208123"/>
            <a:ext cx="609600" cy="494110"/>
            <a:chOff x="-44" y="1473"/>
            <a:chExt cx="981" cy="1105"/>
          </a:xfrm>
        </p:grpSpPr>
        <p:pic>
          <p:nvPicPr>
            <p:cNvPr id="65" name="Picture 39" descr="desktop_computer_stylized_medium">
              <a:extLst>
                <a:ext uri="{FF2B5EF4-FFF2-40B4-BE49-F238E27FC236}">
                  <a16:creationId xmlns:a16="http://schemas.microsoft.com/office/drawing/2014/main" id="{8751C04C-5F67-E747-BB72-C6A175F35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6" name="Freeform 40">
              <a:extLst>
                <a:ext uri="{FF2B5EF4-FFF2-40B4-BE49-F238E27FC236}">
                  <a16:creationId xmlns:a16="http://schemas.microsoft.com/office/drawing/2014/main" id="{42DD46F7-3C85-0143-8A1D-B7410F2B0D0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90" name="Text Box 31">
            <a:extLst>
              <a:ext uri="{FF2B5EF4-FFF2-40B4-BE49-F238E27FC236}">
                <a16:creationId xmlns:a16="http://schemas.microsoft.com/office/drawing/2014/main" id="{CD5A8CEC-3E57-A944-A0C6-256AED094136}"/>
              </a:ext>
            </a:extLst>
          </p:cNvPr>
          <p:cNvSpPr txBox="1">
            <a:spLocks noChangeArrowheads="1"/>
          </p:cNvSpPr>
          <p:nvPr/>
        </p:nvSpPr>
        <p:spPr bwMode="auto">
          <a:xfrm>
            <a:off x="4778645" y="4051086"/>
            <a:ext cx="973343"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137.196.7.23</a:t>
            </a:r>
          </a:p>
        </p:txBody>
      </p:sp>
      <p:sp>
        <p:nvSpPr>
          <p:cNvPr id="3" name="TextBox 2">
            <a:extLst>
              <a:ext uri="{FF2B5EF4-FFF2-40B4-BE49-F238E27FC236}">
                <a16:creationId xmlns:a16="http://schemas.microsoft.com/office/drawing/2014/main" id="{AE490856-D387-9F4E-92DD-613E16C75F36}"/>
              </a:ext>
            </a:extLst>
          </p:cNvPr>
          <p:cNvSpPr txBox="1"/>
          <p:nvPr/>
        </p:nvSpPr>
        <p:spPr>
          <a:xfrm>
            <a:off x="5440271" y="3090717"/>
            <a:ext cx="343364" cy="369332"/>
          </a:xfrm>
          <a:prstGeom prst="rect">
            <a:avLst/>
          </a:prstGeom>
          <a:noFill/>
        </p:spPr>
        <p:txBody>
          <a:bodyPr wrap="none" rtlCol="0">
            <a:spAutoFit/>
          </a:bodyPr>
          <a:lstStyle/>
          <a:p>
            <a:r>
              <a:rPr lang="en-US" dirty="0">
                <a:solidFill>
                  <a:srgbClr val="0000A8"/>
                </a:solidFill>
                <a:latin typeface="Avenir Book" panose="020B0503020203020204" pitchFamily="34" charset="-78"/>
                <a:cs typeface="Avenir Book" panose="020B0503020203020204" pitchFamily="34" charset="-78"/>
              </a:rPr>
              <a:t>A</a:t>
            </a:r>
          </a:p>
        </p:txBody>
      </p:sp>
      <p:grpSp>
        <p:nvGrpSpPr>
          <p:cNvPr id="17" name="Group 16">
            <a:extLst>
              <a:ext uri="{FF2B5EF4-FFF2-40B4-BE49-F238E27FC236}">
                <a16:creationId xmlns:a16="http://schemas.microsoft.com/office/drawing/2014/main" id="{2C4CA1B8-D7B0-FE45-9DAE-1BE097F0A873}"/>
              </a:ext>
            </a:extLst>
          </p:cNvPr>
          <p:cNvGrpSpPr/>
          <p:nvPr/>
        </p:nvGrpSpPr>
        <p:grpSpPr>
          <a:xfrm>
            <a:off x="2374053" y="2742849"/>
            <a:ext cx="2768047" cy="1030253"/>
            <a:chOff x="404193" y="2544417"/>
            <a:chExt cx="3690729" cy="1373671"/>
          </a:xfrm>
        </p:grpSpPr>
        <p:sp>
          <p:nvSpPr>
            <p:cNvPr id="16" name="Freeform 15">
              <a:extLst>
                <a:ext uri="{FF2B5EF4-FFF2-40B4-BE49-F238E27FC236}">
                  <a16:creationId xmlns:a16="http://schemas.microsoft.com/office/drawing/2014/main" id="{DA69A91A-6B5A-764F-8871-0FBCD21B5E20}"/>
                </a:ext>
              </a:extLst>
            </p:cNvPr>
            <p:cNvSpPr/>
            <p:nvPr/>
          </p:nvSpPr>
          <p:spPr>
            <a:xfrm>
              <a:off x="3617843" y="2842867"/>
              <a:ext cx="477079" cy="1075221"/>
            </a:xfrm>
            <a:custGeom>
              <a:avLst/>
              <a:gdLst>
                <a:gd name="connsiteX0" fmla="*/ 477079 w 477079"/>
                <a:gd name="connsiteY0" fmla="*/ 357808 h 1166191"/>
                <a:gd name="connsiteX1" fmla="*/ 0 w 477079"/>
                <a:gd name="connsiteY1" fmla="*/ 0 h 1166191"/>
                <a:gd name="connsiteX2" fmla="*/ 13253 w 477079"/>
                <a:gd name="connsiteY2" fmla="*/ 1166191 h 1166191"/>
                <a:gd name="connsiteX3" fmla="*/ 384314 w 477079"/>
                <a:gd name="connsiteY3" fmla="*/ 649356 h 1166191"/>
                <a:gd name="connsiteX0" fmla="*/ 477079 w 477079"/>
                <a:gd name="connsiteY0" fmla="*/ 357808 h 1051327"/>
                <a:gd name="connsiteX1" fmla="*/ 0 w 477079"/>
                <a:gd name="connsiteY1" fmla="*/ 0 h 1051327"/>
                <a:gd name="connsiteX2" fmla="*/ 13253 w 477079"/>
                <a:gd name="connsiteY2" fmla="*/ 1051327 h 1051327"/>
                <a:gd name="connsiteX3" fmla="*/ 384314 w 477079"/>
                <a:gd name="connsiteY3" fmla="*/ 649356 h 1051327"/>
              </a:gdLst>
              <a:ahLst/>
              <a:cxnLst>
                <a:cxn ang="0">
                  <a:pos x="connsiteX0" y="connsiteY0"/>
                </a:cxn>
                <a:cxn ang="0">
                  <a:pos x="connsiteX1" y="connsiteY1"/>
                </a:cxn>
                <a:cxn ang="0">
                  <a:pos x="connsiteX2" y="connsiteY2"/>
                </a:cxn>
                <a:cxn ang="0">
                  <a:pos x="connsiteX3" y="connsiteY3"/>
                </a:cxn>
              </a:cxnLst>
              <a:rect l="l" t="t" r="r" b="b"/>
              <a:pathLst>
                <a:path w="477079" h="1051327">
                  <a:moveTo>
                    <a:pt x="477079" y="357808"/>
                  </a:moveTo>
                  <a:lnTo>
                    <a:pt x="0" y="0"/>
                  </a:lnTo>
                  <a:lnTo>
                    <a:pt x="13253" y="1051327"/>
                  </a:lnTo>
                  <a:lnTo>
                    <a:pt x="384314" y="649356"/>
                  </a:lnTo>
                </a:path>
              </a:pathLst>
            </a:custGeom>
            <a:gradFill>
              <a:gsLst>
                <a:gs pos="0">
                  <a:schemeClr val="bg1"/>
                </a:gs>
                <a:gs pos="99000">
                  <a:schemeClr val="bg1">
                    <a:lumMod val="7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grpSp>
          <p:nvGrpSpPr>
            <p:cNvPr id="15" name="Group 14">
              <a:extLst>
                <a:ext uri="{FF2B5EF4-FFF2-40B4-BE49-F238E27FC236}">
                  <a16:creationId xmlns:a16="http://schemas.microsoft.com/office/drawing/2014/main" id="{EF6BEDD3-2381-F342-8772-EF22B2DD6391}"/>
                </a:ext>
              </a:extLst>
            </p:cNvPr>
            <p:cNvGrpSpPr/>
            <p:nvPr/>
          </p:nvGrpSpPr>
          <p:grpSpPr>
            <a:xfrm>
              <a:off x="404193" y="2544417"/>
              <a:ext cx="3379302" cy="1368152"/>
              <a:chOff x="404193" y="2544417"/>
              <a:chExt cx="3379302" cy="1368152"/>
            </a:xfrm>
          </p:grpSpPr>
          <p:sp>
            <p:nvSpPr>
              <p:cNvPr id="6" name="Rectangle 5">
                <a:extLst>
                  <a:ext uri="{FF2B5EF4-FFF2-40B4-BE49-F238E27FC236}">
                    <a16:creationId xmlns:a16="http://schemas.microsoft.com/office/drawing/2014/main" id="{9F0EA35A-16E9-6647-B826-0BDF18B31CE6}"/>
                  </a:ext>
                </a:extLst>
              </p:cNvPr>
              <p:cNvSpPr/>
              <p:nvPr/>
            </p:nvSpPr>
            <p:spPr>
              <a:xfrm>
                <a:off x="450575" y="2849217"/>
                <a:ext cx="3180521" cy="1060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sp>
            <p:nvSpPr>
              <p:cNvPr id="5" name="TextBox 4">
                <a:extLst>
                  <a:ext uri="{FF2B5EF4-FFF2-40B4-BE49-F238E27FC236}">
                    <a16:creationId xmlns:a16="http://schemas.microsoft.com/office/drawing/2014/main" id="{003A6087-C978-A74F-82FC-80BB9BB4CE42}"/>
                  </a:ext>
                </a:extLst>
              </p:cNvPr>
              <p:cNvSpPr txBox="1"/>
              <p:nvPr/>
            </p:nvSpPr>
            <p:spPr>
              <a:xfrm>
                <a:off x="530089" y="2544417"/>
                <a:ext cx="2796208" cy="400109"/>
              </a:xfrm>
              <a:prstGeom prst="rect">
                <a:avLst/>
              </a:prstGeom>
              <a:noFill/>
            </p:spPr>
            <p:txBody>
              <a:bodyPr wrap="square" rtlCol="0">
                <a:spAutoFit/>
              </a:bodyPr>
              <a:lstStyle/>
              <a:p>
                <a:pPr algn="ctr"/>
                <a:r>
                  <a:rPr lang="en-US" sz="1350" dirty="0">
                    <a:latin typeface="Avenir Book" panose="020B0503020203020204" pitchFamily="34" charset="-78"/>
                    <a:cs typeface="Avenir Book" panose="020B0503020203020204" pitchFamily="34" charset="-78"/>
                  </a:rPr>
                  <a:t>ARP table in </a:t>
                </a:r>
                <a:r>
                  <a:rPr lang="en-US" sz="1350" dirty="0">
                    <a:solidFill>
                      <a:srgbClr val="0000A8"/>
                    </a:solidFill>
                    <a:latin typeface="Avenir Book" panose="020B0503020203020204" pitchFamily="34" charset="-78"/>
                    <a:cs typeface="Avenir Book" panose="020B0503020203020204" pitchFamily="34" charset="-78"/>
                  </a:rPr>
                  <a:t>A</a:t>
                </a:r>
              </a:p>
            </p:txBody>
          </p:sp>
          <p:cxnSp>
            <p:nvCxnSpPr>
              <p:cNvPr id="8" name="Straight Connector 7">
                <a:extLst>
                  <a:ext uri="{FF2B5EF4-FFF2-40B4-BE49-F238E27FC236}">
                    <a16:creationId xmlns:a16="http://schemas.microsoft.com/office/drawing/2014/main" id="{97ADA725-CF65-9446-A6E5-99769F3E8580}"/>
                  </a:ext>
                </a:extLst>
              </p:cNvPr>
              <p:cNvCxnSpPr>
                <a:cxnSpLocks/>
              </p:cNvCxnSpPr>
              <p:nvPr/>
            </p:nvCxnSpPr>
            <p:spPr>
              <a:xfrm>
                <a:off x="437324" y="3173896"/>
                <a:ext cx="318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D1A36C2-C660-CC48-A801-8B13046993C8}"/>
                  </a:ext>
                </a:extLst>
              </p:cNvPr>
              <p:cNvSpPr txBox="1"/>
              <p:nvPr/>
            </p:nvSpPr>
            <p:spPr>
              <a:xfrm>
                <a:off x="404193" y="2829340"/>
                <a:ext cx="998817" cy="400109"/>
              </a:xfrm>
              <a:prstGeom prst="rect">
                <a:avLst/>
              </a:prstGeom>
              <a:noFill/>
            </p:spPr>
            <p:txBody>
              <a:bodyPr wrap="square" rtlCol="0">
                <a:spAutoFit/>
              </a:bodyPr>
              <a:lstStyle/>
              <a:p>
                <a:pPr algn="ctr"/>
                <a:r>
                  <a:rPr lang="en-US" sz="1350" dirty="0">
                    <a:latin typeface="Avenir Book" panose="020B0503020203020204" pitchFamily="34" charset="-78"/>
                    <a:cs typeface="Avenir Book" panose="020B0503020203020204" pitchFamily="34" charset="-78"/>
                  </a:rPr>
                  <a:t>IP </a:t>
                </a:r>
                <a:r>
                  <a:rPr lang="en-US" sz="1350" dirty="0" err="1">
                    <a:latin typeface="Avenir Book" panose="020B0503020203020204" pitchFamily="34" charset="-78"/>
                    <a:cs typeface="Avenir Book" panose="020B0503020203020204" pitchFamily="34" charset="-78"/>
                  </a:rPr>
                  <a:t>addr</a:t>
                </a:r>
                <a:endParaRPr lang="en-US" sz="1350" dirty="0">
                  <a:latin typeface="Avenir Book" panose="020B0503020203020204" pitchFamily="34" charset="-78"/>
                  <a:cs typeface="Avenir Book" panose="020B0503020203020204" pitchFamily="34" charset="-78"/>
                </a:endParaRPr>
              </a:p>
            </p:txBody>
          </p:sp>
          <p:sp>
            <p:nvSpPr>
              <p:cNvPr id="62" name="TextBox 61">
                <a:extLst>
                  <a:ext uri="{FF2B5EF4-FFF2-40B4-BE49-F238E27FC236}">
                    <a16:creationId xmlns:a16="http://schemas.microsoft.com/office/drawing/2014/main" id="{39275495-9FB2-BE4E-99AA-073302DC06EF}"/>
                  </a:ext>
                </a:extLst>
              </p:cNvPr>
              <p:cNvSpPr txBox="1"/>
              <p:nvPr/>
            </p:nvSpPr>
            <p:spPr>
              <a:xfrm>
                <a:off x="1517378" y="2849217"/>
                <a:ext cx="1510740" cy="400109"/>
              </a:xfrm>
              <a:prstGeom prst="rect">
                <a:avLst/>
              </a:prstGeom>
              <a:noFill/>
            </p:spPr>
            <p:txBody>
              <a:bodyPr wrap="square" rtlCol="0">
                <a:spAutoFit/>
              </a:bodyPr>
              <a:lstStyle/>
              <a:p>
                <a:pPr algn="ctr"/>
                <a:r>
                  <a:rPr lang="en-US" sz="1350" dirty="0">
                    <a:latin typeface="Avenir Book" panose="020B0503020203020204" pitchFamily="34" charset="-78"/>
                    <a:cs typeface="Avenir Book" panose="020B0503020203020204" pitchFamily="34" charset="-78"/>
                  </a:rPr>
                  <a:t>MAC </a:t>
                </a:r>
                <a:r>
                  <a:rPr lang="en-US" sz="1350" dirty="0" err="1">
                    <a:latin typeface="Avenir Book" panose="020B0503020203020204" pitchFamily="34" charset="-78"/>
                    <a:cs typeface="Avenir Book" panose="020B0503020203020204" pitchFamily="34" charset="-78"/>
                  </a:rPr>
                  <a:t>addr</a:t>
                </a:r>
                <a:endParaRPr lang="en-US" sz="1350" dirty="0">
                  <a:latin typeface="Avenir Book" panose="020B0503020203020204" pitchFamily="34" charset="-78"/>
                  <a:cs typeface="Avenir Book" panose="020B0503020203020204" pitchFamily="34" charset="-78"/>
                </a:endParaRPr>
              </a:p>
            </p:txBody>
          </p:sp>
          <p:cxnSp>
            <p:nvCxnSpPr>
              <p:cNvPr id="13" name="Straight Connector 12">
                <a:extLst>
                  <a:ext uri="{FF2B5EF4-FFF2-40B4-BE49-F238E27FC236}">
                    <a16:creationId xmlns:a16="http://schemas.microsoft.com/office/drawing/2014/main" id="{8C873D52-0E3A-984E-872F-2E5F1E49C4BD}"/>
                  </a:ext>
                </a:extLst>
              </p:cNvPr>
              <p:cNvCxnSpPr>
                <a:cxnSpLocks/>
              </p:cNvCxnSpPr>
              <p:nvPr/>
            </p:nvCxnSpPr>
            <p:spPr>
              <a:xfrm>
                <a:off x="1325218" y="2849218"/>
                <a:ext cx="0" cy="1063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F3D9DE6-1B37-F249-9BD4-104B41CEFDAE}"/>
                  </a:ext>
                </a:extLst>
              </p:cNvPr>
              <p:cNvCxnSpPr>
                <a:cxnSpLocks/>
              </p:cNvCxnSpPr>
              <p:nvPr/>
            </p:nvCxnSpPr>
            <p:spPr>
              <a:xfrm>
                <a:off x="3240152" y="2848944"/>
                <a:ext cx="0" cy="1060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971A2F5-ACB5-294E-8846-0F74DE6EB747}"/>
                  </a:ext>
                </a:extLst>
              </p:cNvPr>
              <p:cNvSpPr txBox="1"/>
              <p:nvPr/>
            </p:nvSpPr>
            <p:spPr>
              <a:xfrm>
                <a:off x="3074504" y="2855842"/>
                <a:ext cx="708991" cy="400109"/>
              </a:xfrm>
              <a:prstGeom prst="rect">
                <a:avLst/>
              </a:prstGeom>
              <a:noFill/>
            </p:spPr>
            <p:txBody>
              <a:bodyPr wrap="square" rtlCol="0">
                <a:spAutoFit/>
              </a:bodyPr>
              <a:lstStyle/>
              <a:p>
                <a:pPr algn="ctr"/>
                <a:r>
                  <a:rPr lang="en-US" sz="1350" dirty="0">
                    <a:latin typeface="Avenir Book" panose="020B0503020203020204" pitchFamily="34" charset="-78"/>
                    <a:cs typeface="Avenir Book" panose="020B0503020203020204" pitchFamily="34" charset="-78"/>
                  </a:rPr>
                  <a:t>TTL</a:t>
                </a:r>
              </a:p>
            </p:txBody>
          </p:sp>
        </p:grpSp>
      </p:grpSp>
      <p:sp>
        <p:nvSpPr>
          <p:cNvPr id="68" name="Rectangle 3">
            <a:extLst>
              <a:ext uri="{FF2B5EF4-FFF2-40B4-BE49-F238E27FC236}">
                <a16:creationId xmlns:a16="http://schemas.microsoft.com/office/drawing/2014/main" id="{3E190205-EEDA-4A4B-922E-882CB0024C81}"/>
              </a:ext>
            </a:extLst>
          </p:cNvPr>
          <p:cNvSpPr txBox="1">
            <a:spLocks noChangeArrowheads="1"/>
          </p:cNvSpPr>
          <p:nvPr/>
        </p:nvSpPr>
        <p:spPr>
          <a:xfrm>
            <a:off x="2271815" y="1167642"/>
            <a:ext cx="7551617" cy="72142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100" dirty="0" smtClean="0">
                <a:latin typeface="Avenir Book" panose="020B0503020203020204" pitchFamily="34" charset="-78"/>
                <a:cs typeface="Avenir Book" panose="020B0503020203020204" pitchFamily="34" charset="-78"/>
              </a:rPr>
              <a:t>Example</a:t>
            </a:r>
            <a:r>
              <a:rPr lang="en-US" sz="2100" dirty="0">
                <a:latin typeface="Avenir Book" panose="020B0503020203020204" pitchFamily="34" charset="-78"/>
                <a:cs typeface="Avenir Book" panose="020B0503020203020204" pitchFamily="34" charset="-78"/>
              </a:rPr>
              <a:t>: A wants to send datagram to B</a:t>
            </a:r>
          </a:p>
          <a:p>
            <a:pPr marL="264319" lvl="1" indent="-176213">
              <a:defRPr/>
            </a:pPr>
            <a:r>
              <a:rPr lang="en-US" sz="1500" dirty="0">
                <a:latin typeface="Avenir Book" panose="020B0503020203020204" pitchFamily="34" charset="-78"/>
                <a:cs typeface="Avenir Book" panose="020B0503020203020204" pitchFamily="34" charset="-78"/>
              </a:rPr>
              <a:t>B</a:t>
            </a:r>
            <a:r>
              <a:rPr lang="ja-JP" altLang="en-US" sz="1500" dirty="0">
                <a:latin typeface="Avenir Book" panose="020B0503020203020204" pitchFamily="34" charset="-78"/>
                <a:cs typeface="Avenir Book" panose="020B0503020203020204" pitchFamily="34" charset="-78"/>
              </a:rPr>
              <a:t>’</a:t>
            </a:r>
            <a:r>
              <a:rPr lang="en-US" sz="1500" dirty="0">
                <a:latin typeface="Avenir Book" panose="020B0503020203020204" pitchFamily="34" charset="-78"/>
                <a:cs typeface="Avenir Book" panose="020B0503020203020204" pitchFamily="34" charset="-78"/>
              </a:rPr>
              <a:t>s MAC address not in A</a:t>
            </a:r>
            <a:r>
              <a:rPr lang="en-US" altLang="ja-JP" sz="1500" dirty="0">
                <a:latin typeface="Avenir Book" panose="020B0503020203020204" pitchFamily="34" charset="-78"/>
                <a:cs typeface="Avenir Book" panose="020B0503020203020204" pitchFamily="34" charset="-78"/>
              </a:rPr>
              <a:t>’</a:t>
            </a:r>
            <a:r>
              <a:rPr lang="en-US" sz="1500" dirty="0">
                <a:latin typeface="Avenir Book" panose="020B0503020203020204" pitchFamily="34" charset="-78"/>
                <a:cs typeface="Avenir Book" panose="020B0503020203020204" pitchFamily="34" charset="-78"/>
              </a:rPr>
              <a:t>s ARP table, so A uses ARP to find B’s MAC address</a:t>
            </a:r>
            <a:endParaRPr lang="en-US" sz="1800" dirty="0">
              <a:latin typeface="Avenir Book" panose="020B0503020203020204" pitchFamily="34" charset="-78"/>
              <a:cs typeface="Avenir Book" panose="020B0503020203020204" pitchFamily="34" charset="-78"/>
            </a:endParaRPr>
          </a:p>
        </p:txBody>
      </p:sp>
      <p:grpSp>
        <p:nvGrpSpPr>
          <p:cNvPr id="24" name="Group 23">
            <a:extLst>
              <a:ext uri="{FF2B5EF4-FFF2-40B4-BE49-F238E27FC236}">
                <a16:creationId xmlns:a16="http://schemas.microsoft.com/office/drawing/2014/main" id="{013DE118-29AE-1147-9673-7A7F3BEC6EF7}"/>
              </a:ext>
            </a:extLst>
          </p:cNvPr>
          <p:cNvGrpSpPr/>
          <p:nvPr/>
        </p:nvGrpSpPr>
        <p:grpSpPr>
          <a:xfrm>
            <a:off x="7282740" y="4325496"/>
            <a:ext cx="3166856" cy="830997"/>
            <a:chOff x="689113" y="2308977"/>
            <a:chExt cx="4222474" cy="1107996"/>
          </a:xfrm>
        </p:grpSpPr>
        <p:sp>
          <p:nvSpPr>
            <p:cNvPr id="18" name="TextBox 17">
              <a:extLst>
                <a:ext uri="{FF2B5EF4-FFF2-40B4-BE49-F238E27FC236}">
                  <a16:creationId xmlns:a16="http://schemas.microsoft.com/office/drawing/2014/main" id="{7230726C-A09E-6C44-A2D0-4B4AC64FB4B2}"/>
                </a:ext>
              </a:extLst>
            </p:cNvPr>
            <p:cNvSpPr txBox="1"/>
            <p:nvPr/>
          </p:nvSpPr>
          <p:spPr>
            <a:xfrm>
              <a:off x="1007166" y="2308977"/>
              <a:ext cx="3904421" cy="1107996"/>
            </a:xfrm>
            <a:prstGeom prst="rect">
              <a:avLst/>
            </a:prstGeom>
            <a:noFill/>
          </p:spPr>
          <p:txBody>
            <a:bodyPr wrap="square" rtlCol="0">
              <a:spAutoFit/>
            </a:bodyPr>
            <a:lstStyle/>
            <a:p>
              <a:pPr marL="176213">
                <a:defRPr/>
              </a:pPr>
              <a:r>
                <a:rPr lang="en-US" dirty="0">
                  <a:solidFill>
                    <a:srgbClr val="0000A8"/>
                  </a:solidFill>
                  <a:latin typeface="Avenir Book" panose="020B0503020203020204" pitchFamily="34" charset="-78"/>
                  <a:cs typeface="Avenir Book" panose="020B0503020203020204" pitchFamily="34" charset="-78"/>
                </a:rPr>
                <a:t>B</a:t>
              </a:r>
              <a:r>
                <a:rPr lang="en-US" sz="1500" dirty="0">
                  <a:latin typeface="Avenir Book" panose="020B0503020203020204" pitchFamily="34" charset="-78"/>
                  <a:cs typeface="Avenir Book" panose="020B0503020203020204" pitchFamily="34" charset="-78"/>
                </a:rPr>
                <a:t> replies to A with ARP response, giving its MAC address</a:t>
              </a:r>
            </a:p>
          </p:txBody>
        </p:sp>
        <p:grpSp>
          <p:nvGrpSpPr>
            <p:cNvPr id="23" name="Group 22">
              <a:extLst>
                <a:ext uri="{FF2B5EF4-FFF2-40B4-BE49-F238E27FC236}">
                  <a16:creationId xmlns:a16="http://schemas.microsoft.com/office/drawing/2014/main" id="{E4C3EBDD-DD28-4A4F-803C-BE09994DBBCE}"/>
                </a:ext>
              </a:extLst>
            </p:cNvPr>
            <p:cNvGrpSpPr/>
            <p:nvPr/>
          </p:nvGrpSpPr>
          <p:grpSpPr>
            <a:xfrm>
              <a:off x="689113" y="2438399"/>
              <a:ext cx="443712" cy="492443"/>
              <a:chOff x="2292626" y="5618921"/>
              <a:chExt cx="443712" cy="492443"/>
            </a:xfrm>
          </p:grpSpPr>
          <p:sp>
            <p:nvSpPr>
              <p:cNvPr id="21" name="Oval 20">
                <a:extLst>
                  <a:ext uri="{FF2B5EF4-FFF2-40B4-BE49-F238E27FC236}">
                    <a16:creationId xmlns:a16="http://schemas.microsoft.com/office/drawing/2014/main" id="{081A63FD-6640-2C4D-94F4-10E452F85558}"/>
                  </a:ext>
                </a:extLst>
              </p:cNvPr>
              <p:cNvSpPr/>
              <p:nvPr/>
            </p:nvSpPr>
            <p:spPr>
              <a:xfrm>
                <a:off x="2292626" y="5645426"/>
                <a:ext cx="410817" cy="410817"/>
              </a:xfrm>
              <a:prstGeom prst="ellipse">
                <a:avLst/>
              </a:prstGeom>
              <a:solidFill>
                <a:schemeClr val="bg1"/>
              </a:solid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sp>
            <p:nvSpPr>
              <p:cNvPr id="22" name="TextBox 21">
                <a:extLst>
                  <a:ext uri="{FF2B5EF4-FFF2-40B4-BE49-F238E27FC236}">
                    <a16:creationId xmlns:a16="http://schemas.microsoft.com/office/drawing/2014/main" id="{887B0C99-1512-F84B-A71F-D0B8F31B18C6}"/>
                  </a:ext>
                </a:extLst>
              </p:cNvPr>
              <p:cNvSpPr txBox="1"/>
              <p:nvPr/>
            </p:nvSpPr>
            <p:spPr>
              <a:xfrm>
                <a:off x="2319130" y="5618921"/>
                <a:ext cx="417208" cy="492443"/>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2</a:t>
                </a:r>
              </a:p>
            </p:txBody>
          </p:sp>
        </p:grpSp>
      </p:grpSp>
      <p:grpSp>
        <p:nvGrpSpPr>
          <p:cNvPr id="38" name="Group 37">
            <a:extLst>
              <a:ext uri="{FF2B5EF4-FFF2-40B4-BE49-F238E27FC236}">
                <a16:creationId xmlns:a16="http://schemas.microsoft.com/office/drawing/2014/main" id="{6F779ACC-F55E-B048-8458-7327E343FDD1}"/>
              </a:ext>
            </a:extLst>
          </p:cNvPr>
          <p:cNvGrpSpPr/>
          <p:nvPr/>
        </p:nvGrpSpPr>
        <p:grpSpPr>
          <a:xfrm>
            <a:off x="6459668" y="2345284"/>
            <a:ext cx="4128630" cy="1165554"/>
            <a:chOff x="7269663" y="106017"/>
            <a:chExt cx="3811163" cy="1554072"/>
          </a:xfrm>
        </p:grpSpPr>
        <p:sp>
          <p:nvSpPr>
            <p:cNvPr id="94" name="Freeform 93">
              <a:extLst>
                <a:ext uri="{FF2B5EF4-FFF2-40B4-BE49-F238E27FC236}">
                  <a16:creationId xmlns:a16="http://schemas.microsoft.com/office/drawing/2014/main" id="{CD86198F-C5C2-D246-A036-CEC67763694B}"/>
                </a:ext>
              </a:extLst>
            </p:cNvPr>
            <p:cNvSpPr/>
            <p:nvPr/>
          </p:nvSpPr>
          <p:spPr>
            <a:xfrm>
              <a:off x="7269663" y="168712"/>
              <a:ext cx="3357443" cy="1491377"/>
            </a:xfrm>
            <a:custGeom>
              <a:avLst/>
              <a:gdLst>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64126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641268 h 890650"/>
                <a:gd name="connsiteX0" fmla="*/ 0 w 1615044"/>
                <a:gd name="connsiteY0" fmla="*/ 46313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463138 h 890650"/>
                <a:gd name="connsiteX0" fmla="*/ 0 w 1615044"/>
                <a:gd name="connsiteY0" fmla="*/ 463138 h 890650"/>
                <a:gd name="connsiteX1" fmla="*/ 285007 w 1615044"/>
                <a:gd name="connsiteY1" fmla="*/ 0 h 890650"/>
                <a:gd name="connsiteX2" fmla="*/ 1615044 w 1615044"/>
                <a:gd name="connsiteY2" fmla="*/ 83128 h 890650"/>
                <a:gd name="connsiteX3" fmla="*/ 166254 w 1615044"/>
                <a:gd name="connsiteY3" fmla="*/ 890650 h 890650"/>
                <a:gd name="connsiteX4" fmla="*/ 0 w 1615044"/>
                <a:gd name="connsiteY4" fmla="*/ 463138 h 890650"/>
                <a:gd name="connsiteX0" fmla="*/ 59377 w 1674421"/>
                <a:gd name="connsiteY0" fmla="*/ 463138 h 700645"/>
                <a:gd name="connsiteX1" fmla="*/ 344384 w 1674421"/>
                <a:gd name="connsiteY1" fmla="*/ 0 h 700645"/>
                <a:gd name="connsiteX2" fmla="*/ 1674421 w 1674421"/>
                <a:gd name="connsiteY2" fmla="*/ 83128 h 700645"/>
                <a:gd name="connsiteX3" fmla="*/ 0 w 1674421"/>
                <a:gd name="connsiteY3" fmla="*/ 700645 h 700645"/>
                <a:gd name="connsiteX4" fmla="*/ 59377 w 1674421"/>
                <a:gd name="connsiteY4" fmla="*/ 463138 h 700645"/>
                <a:gd name="connsiteX0" fmla="*/ 59377 w 1674421"/>
                <a:gd name="connsiteY0" fmla="*/ 463138 h 700645"/>
                <a:gd name="connsiteX1" fmla="*/ 344384 w 1674421"/>
                <a:gd name="connsiteY1" fmla="*/ 0 h 700645"/>
                <a:gd name="connsiteX2" fmla="*/ 1674421 w 1674421"/>
                <a:gd name="connsiteY2" fmla="*/ 83128 h 700645"/>
                <a:gd name="connsiteX3" fmla="*/ 0 w 1674421"/>
                <a:gd name="connsiteY3" fmla="*/ 700645 h 700645"/>
                <a:gd name="connsiteX4" fmla="*/ 59377 w 1674421"/>
                <a:gd name="connsiteY4" fmla="*/ 463138 h 700645"/>
                <a:gd name="connsiteX0" fmla="*/ 59377 w 1294411"/>
                <a:gd name="connsiteY0" fmla="*/ 463138 h 700645"/>
                <a:gd name="connsiteX1" fmla="*/ 344384 w 1294411"/>
                <a:gd name="connsiteY1" fmla="*/ 0 h 700645"/>
                <a:gd name="connsiteX2" fmla="*/ 1294411 w 1294411"/>
                <a:gd name="connsiteY2" fmla="*/ 296884 h 700645"/>
                <a:gd name="connsiteX3" fmla="*/ 0 w 1294411"/>
                <a:gd name="connsiteY3" fmla="*/ 700645 h 700645"/>
                <a:gd name="connsiteX4" fmla="*/ 59377 w 1294411"/>
                <a:gd name="connsiteY4" fmla="*/ 463138 h 700645"/>
                <a:gd name="connsiteX0" fmla="*/ 59377 w 1294411"/>
                <a:gd name="connsiteY0" fmla="*/ 463138 h 700645"/>
                <a:gd name="connsiteX1" fmla="*/ 344384 w 1294411"/>
                <a:gd name="connsiteY1" fmla="*/ 0 h 700645"/>
                <a:gd name="connsiteX2" fmla="*/ 1294411 w 1294411"/>
                <a:gd name="connsiteY2" fmla="*/ 296884 h 700645"/>
                <a:gd name="connsiteX3" fmla="*/ 0 w 1294411"/>
                <a:gd name="connsiteY3" fmla="*/ 700645 h 700645"/>
                <a:gd name="connsiteX4" fmla="*/ 59377 w 1294411"/>
                <a:gd name="connsiteY4" fmla="*/ 463138 h 700645"/>
                <a:gd name="connsiteX0" fmla="*/ 59377 w 1389414"/>
                <a:gd name="connsiteY0" fmla="*/ 463138 h 700645"/>
                <a:gd name="connsiteX1" fmla="*/ 344384 w 1389414"/>
                <a:gd name="connsiteY1" fmla="*/ 0 h 700645"/>
                <a:gd name="connsiteX2" fmla="*/ 1389414 w 1389414"/>
                <a:gd name="connsiteY2" fmla="*/ 439388 h 700645"/>
                <a:gd name="connsiteX3" fmla="*/ 0 w 1389414"/>
                <a:gd name="connsiteY3" fmla="*/ 700645 h 700645"/>
                <a:gd name="connsiteX4" fmla="*/ 59377 w 1389414"/>
                <a:gd name="connsiteY4" fmla="*/ 463138 h 700645"/>
                <a:gd name="connsiteX0" fmla="*/ 59377 w 1389414"/>
                <a:gd name="connsiteY0" fmla="*/ 463138 h 700645"/>
                <a:gd name="connsiteX1" fmla="*/ 344384 w 1389414"/>
                <a:gd name="connsiteY1" fmla="*/ 0 h 700645"/>
                <a:gd name="connsiteX2" fmla="*/ 1389414 w 1389414"/>
                <a:gd name="connsiteY2" fmla="*/ 439388 h 700645"/>
                <a:gd name="connsiteX3" fmla="*/ 0 w 1389414"/>
                <a:gd name="connsiteY3" fmla="*/ 700645 h 700645"/>
                <a:gd name="connsiteX4" fmla="*/ 59377 w 1389414"/>
                <a:gd name="connsiteY4" fmla="*/ 463138 h 700645"/>
                <a:gd name="connsiteX0" fmla="*/ 59377 w 1389414"/>
                <a:gd name="connsiteY0" fmla="*/ 415637 h 653144"/>
                <a:gd name="connsiteX1" fmla="*/ 605641 w 1389414"/>
                <a:gd name="connsiteY1" fmla="*/ 0 h 653144"/>
                <a:gd name="connsiteX2" fmla="*/ 1389414 w 1389414"/>
                <a:gd name="connsiteY2" fmla="*/ 391887 h 653144"/>
                <a:gd name="connsiteX3" fmla="*/ 0 w 1389414"/>
                <a:gd name="connsiteY3" fmla="*/ 653144 h 653144"/>
                <a:gd name="connsiteX4" fmla="*/ 59377 w 1389414"/>
                <a:gd name="connsiteY4" fmla="*/ 415637 h 653144"/>
                <a:gd name="connsiteX0" fmla="*/ 59377 w 1389414"/>
                <a:gd name="connsiteY0" fmla="*/ 415637 h 653144"/>
                <a:gd name="connsiteX1" fmla="*/ 605641 w 1389414"/>
                <a:gd name="connsiteY1" fmla="*/ 0 h 653144"/>
                <a:gd name="connsiteX2" fmla="*/ 1389414 w 1389414"/>
                <a:gd name="connsiteY2" fmla="*/ 391887 h 653144"/>
                <a:gd name="connsiteX3" fmla="*/ 0 w 1389414"/>
                <a:gd name="connsiteY3" fmla="*/ 653144 h 653144"/>
                <a:gd name="connsiteX4" fmla="*/ 59377 w 1389414"/>
                <a:gd name="connsiteY4" fmla="*/ 415637 h 653144"/>
                <a:gd name="connsiteX0" fmla="*/ 59377 w 1389414"/>
                <a:gd name="connsiteY0" fmla="*/ 591907 h 829414"/>
                <a:gd name="connsiteX1" fmla="*/ 429371 w 1389414"/>
                <a:gd name="connsiteY1" fmla="*/ 0 h 829414"/>
                <a:gd name="connsiteX2" fmla="*/ 1389414 w 1389414"/>
                <a:gd name="connsiteY2" fmla="*/ 568157 h 829414"/>
                <a:gd name="connsiteX3" fmla="*/ 0 w 1389414"/>
                <a:gd name="connsiteY3" fmla="*/ 829414 h 829414"/>
                <a:gd name="connsiteX4" fmla="*/ 59377 w 1389414"/>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59377 w 1786022"/>
                <a:gd name="connsiteY0" fmla="*/ 591907 h 829414"/>
                <a:gd name="connsiteX1" fmla="*/ 429371 w 1786022"/>
                <a:gd name="connsiteY1" fmla="*/ 0 h 829414"/>
                <a:gd name="connsiteX2" fmla="*/ 1786022 w 1786022"/>
                <a:gd name="connsiteY2" fmla="*/ 369854 h 829414"/>
                <a:gd name="connsiteX3" fmla="*/ 0 w 1786022"/>
                <a:gd name="connsiteY3" fmla="*/ 829414 h 829414"/>
                <a:gd name="connsiteX4" fmla="*/ 59377 w 1786022"/>
                <a:gd name="connsiteY4" fmla="*/ 591907 h 829414"/>
                <a:gd name="connsiteX0" fmla="*/ 81411 w 1786022"/>
                <a:gd name="connsiteY0" fmla="*/ 393603 h 829414"/>
                <a:gd name="connsiteX1" fmla="*/ 429371 w 1786022"/>
                <a:gd name="connsiteY1" fmla="*/ 0 h 829414"/>
                <a:gd name="connsiteX2" fmla="*/ 1786022 w 1786022"/>
                <a:gd name="connsiteY2" fmla="*/ 369854 h 829414"/>
                <a:gd name="connsiteX3" fmla="*/ 0 w 1786022"/>
                <a:gd name="connsiteY3" fmla="*/ 829414 h 829414"/>
                <a:gd name="connsiteX4" fmla="*/ 81411 w 1786022"/>
                <a:gd name="connsiteY4" fmla="*/ 393603 h 829414"/>
                <a:gd name="connsiteX0" fmla="*/ 81411 w 1786022"/>
                <a:gd name="connsiteY0" fmla="*/ 393603 h 829414"/>
                <a:gd name="connsiteX1" fmla="*/ 429371 w 1786022"/>
                <a:gd name="connsiteY1" fmla="*/ 0 h 829414"/>
                <a:gd name="connsiteX2" fmla="*/ 1786022 w 1786022"/>
                <a:gd name="connsiteY2" fmla="*/ 369854 h 829414"/>
                <a:gd name="connsiteX3" fmla="*/ 0 w 1786022"/>
                <a:gd name="connsiteY3" fmla="*/ 829414 h 829414"/>
                <a:gd name="connsiteX4" fmla="*/ 81411 w 1786022"/>
                <a:gd name="connsiteY4" fmla="*/ 393603 h 829414"/>
                <a:gd name="connsiteX0" fmla="*/ 81411 w 1786022"/>
                <a:gd name="connsiteY0" fmla="*/ 393603 h 829414"/>
                <a:gd name="connsiteX1" fmla="*/ 429371 w 1786022"/>
                <a:gd name="connsiteY1" fmla="*/ 0 h 829414"/>
                <a:gd name="connsiteX2" fmla="*/ 1786022 w 1786022"/>
                <a:gd name="connsiteY2" fmla="*/ 325786 h 829414"/>
                <a:gd name="connsiteX3" fmla="*/ 0 w 1786022"/>
                <a:gd name="connsiteY3" fmla="*/ 829414 h 829414"/>
                <a:gd name="connsiteX4" fmla="*/ 81411 w 1786022"/>
                <a:gd name="connsiteY4" fmla="*/ 393603 h 829414"/>
                <a:gd name="connsiteX0" fmla="*/ 81411 w 1665100"/>
                <a:gd name="connsiteY0" fmla="*/ 393603 h 829414"/>
                <a:gd name="connsiteX1" fmla="*/ 429371 w 1665100"/>
                <a:gd name="connsiteY1" fmla="*/ 0 h 829414"/>
                <a:gd name="connsiteX2" fmla="*/ 1665100 w 1665100"/>
                <a:gd name="connsiteY2" fmla="*/ 303752 h 829414"/>
                <a:gd name="connsiteX3" fmla="*/ 0 w 1665100"/>
                <a:gd name="connsiteY3" fmla="*/ 829414 h 829414"/>
                <a:gd name="connsiteX4" fmla="*/ 81411 w 1665100"/>
                <a:gd name="connsiteY4" fmla="*/ 393603 h 829414"/>
                <a:gd name="connsiteX0" fmla="*/ 81411 w 1665100"/>
                <a:gd name="connsiteY0" fmla="*/ 228350 h 664161"/>
                <a:gd name="connsiteX1" fmla="*/ 419294 w 1665100"/>
                <a:gd name="connsiteY1" fmla="*/ 0 h 664161"/>
                <a:gd name="connsiteX2" fmla="*/ 1665100 w 1665100"/>
                <a:gd name="connsiteY2" fmla="*/ 138499 h 664161"/>
                <a:gd name="connsiteX3" fmla="*/ 0 w 1665100"/>
                <a:gd name="connsiteY3" fmla="*/ 664161 h 664161"/>
                <a:gd name="connsiteX4" fmla="*/ 81411 w 1665100"/>
                <a:gd name="connsiteY4" fmla="*/ 228350 h 664161"/>
                <a:gd name="connsiteX0" fmla="*/ 81411 w 1503869"/>
                <a:gd name="connsiteY0" fmla="*/ 228350 h 664161"/>
                <a:gd name="connsiteX1" fmla="*/ 419294 w 1503869"/>
                <a:gd name="connsiteY1" fmla="*/ 0 h 664161"/>
                <a:gd name="connsiteX2" fmla="*/ 1503869 w 1503869"/>
                <a:gd name="connsiteY2" fmla="*/ 105448 h 664161"/>
                <a:gd name="connsiteX3" fmla="*/ 0 w 1503869"/>
                <a:gd name="connsiteY3" fmla="*/ 664161 h 664161"/>
                <a:gd name="connsiteX4" fmla="*/ 81411 w 1503869"/>
                <a:gd name="connsiteY4" fmla="*/ 228350 h 664161"/>
                <a:gd name="connsiteX0" fmla="*/ 81411 w 1503869"/>
                <a:gd name="connsiteY0" fmla="*/ 228350 h 664161"/>
                <a:gd name="connsiteX1" fmla="*/ 419294 w 1503869"/>
                <a:gd name="connsiteY1" fmla="*/ 0 h 664161"/>
                <a:gd name="connsiteX2" fmla="*/ 1503869 w 1503869"/>
                <a:gd name="connsiteY2" fmla="*/ 105448 h 664161"/>
                <a:gd name="connsiteX3" fmla="*/ 0 w 1503869"/>
                <a:gd name="connsiteY3" fmla="*/ 664161 h 664161"/>
                <a:gd name="connsiteX4" fmla="*/ 81411 w 1503869"/>
                <a:gd name="connsiteY4" fmla="*/ 228350 h 664161"/>
                <a:gd name="connsiteX0" fmla="*/ 81411 w 1503869"/>
                <a:gd name="connsiteY0" fmla="*/ 228350 h 664161"/>
                <a:gd name="connsiteX1" fmla="*/ 419294 w 1503869"/>
                <a:gd name="connsiteY1" fmla="*/ 0 h 664161"/>
                <a:gd name="connsiteX2" fmla="*/ 1503869 w 1503869"/>
                <a:gd name="connsiteY2" fmla="*/ 105448 h 664161"/>
                <a:gd name="connsiteX3" fmla="*/ 0 w 1503869"/>
                <a:gd name="connsiteY3" fmla="*/ 664161 h 664161"/>
                <a:gd name="connsiteX4" fmla="*/ 81411 w 1503869"/>
                <a:gd name="connsiteY4" fmla="*/ 228350 h 664161"/>
                <a:gd name="connsiteX0" fmla="*/ 81411 w 1503869"/>
                <a:gd name="connsiteY0" fmla="*/ 219599 h 655410"/>
                <a:gd name="connsiteX1" fmla="*/ 351263 w 1503869"/>
                <a:gd name="connsiteY1" fmla="*/ 0 h 655410"/>
                <a:gd name="connsiteX2" fmla="*/ 1503869 w 1503869"/>
                <a:gd name="connsiteY2" fmla="*/ 96697 h 655410"/>
                <a:gd name="connsiteX3" fmla="*/ 0 w 1503869"/>
                <a:gd name="connsiteY3" fmla="*/ 655410 h 655410"/>
                <a:gd name="connsiteX4" fmla="*/ 81411 w 1503869"/>
                <a:gd name="connsiteY4" fmla="*/ 219599 h 655410"/>
                <a:gd name="connsiteX0" fmla="*/ 81411 w 1503869"/>
                <a:gd name="connsiteY0" fmla="*/ 219599 h 655410"/>
                <a:gd name="connsiteX1" fmla="*/ 351263 w 1503869"/>
                <a:gd name="connsiteY1" fmla="*/ 0 h 655410"/>
                <a:gd name="connsiteX2" fmla="*/ 1503869 w 1503869"/>
                <a:gd name="connsiteY2" fmla="*/ 96697 h 655410"/>
                <a:gd name="connsiteX3" fmla="*/ 0 w 1503869"/>
                <a:gd name="connsiteY3" fmla="*/ 655410 h 655410"/>
                <a:gd name="connsiteX4" fmla="*/ 81411 w 1503869"/>
                <a:gd name="connsiteY4" fmla="*/ 219599 h 655410"/>
                <a:gd name="connsiteX0" fmla="*/ 81411 w 1503869"/>
                <a:gd name="connsiteY0" fmla="*/ 206474 h 642285"/>
                <a:gd name="connsiteX1" fmla="*/ 339258 w 1503869"/>
                <a:gd name="connsiteY1" fmla="*/ 0 h 642285"/>
                <a:gd name="connsiteX2" fmla="*/ 1503869 w 1503869"/>
                <a:gd name="connsiteY2" fmla="*/ 83572 h 642285"/>
                <a:gd name="connsiteX3" fmla="*/ 0 w 1503869"/>
                <a:gd name="connsiteY3" fmla="*/ 642285 h 642285"/>
                <a:gd name="connsiteX4" fmla="*/ 81411 w 1503869"/>
                <a:gd name="connsiteY4" fmla="*/ 206474 h 642285"/>
                <a:gd name="connsiteX0" fmla="*/ 81411 w 1503869"/>
                <a:gd name="connsiteY0" fmla="*/ 206474 h 642285"/>
                <a:gd name="connsiteX1" fmla="*/ 339258 w 1503869"/>
                <a:gd name="connsiteY1" fmla="*/ 0 h 642285"/>
                <a:gd name="connsiteX2" fmla="*/ 1503869 w 1503869"/>
                <a:gd name="connsiteY2" fmla="*/ 83572 h 642285"/>
                <a:gd name="connsiteX3" fmla="*/ 0 w 1503869"/>
                <a:gd name="connsiteY3" fmla="*/ 642285 h 642285"/>
                <a:gd name="connsiteX4" fmla="*/ 81411 w 1503869"/>
                <a:gd name="connsiteY4" fmla="*/ 206474 h 642285"/>
                <a:gd name="connsiteX0" fmla="*/ 81411 w 1503869"/>
                <a:gd name="connsiteY0" fmla="*/ 206474 h 642285"/>
                <a:gd name="connsiteX1" fmla="*/ 339258 w 1503869"/>
                <a:gd name="connsiteY1" fmla="*/ 0 h 642285"/>
                <a:gd name="connsiteX2" fmla="*/ 1503869 w 1503869"/>
                <a:gd name="connsiteY2" fmla="*/ 83572 h 642285"/>
                <a:gd name="connsiteX3" fmla="*/ 0 w 1503869"/>
                <a:gd name="connsiteY3" fmla="*/ 642285 h 642285"/>
                <a:gd name="connsiteX4" fmla="*/ 81411 w 1503869"/>
                <a:gd name="connsiteY4" fmla="*/ 206474 h 642285"/>
                <a:gd name="connsiteX0" fmla="*/ 41393 w 1463851"/>
                <a:gd name="connsiteY0" fmla="*/ 206474 h 585409"/>
                <a:gd name="connsiteX1" fmla="*/ 299240 w 1463851"/>
                <a:gd name="connsiteY1" fmla="*/ 0 h 585409"/>
                <a:gd name="connsiteX2" fmla="*/ 1463851 w 1463851"/>
                <a:gd name="connsiteY2" fmla="*/ 83572 h 585409"/>
                <a:gd name="connsiteX3" fmla="*/ 0 w 1463851"/>
                <a:gd name="connsiteY3" fmla="*/ 585409 h 585409"/>
                <a:gd name="connsiteX4" fmla="*/ 41393 w 1463851"/>
                <a:gd name="connsiteY4" fmla="*/ 206474 h 585409"/>
                <a:gd name="connsiteX0" fmla="*/ 41393 w 1463851"/>
                <a:gd name="connsiteY0" fmla="*/ 649820 h 1028755"/>
                <a:gd name="connsiteX1" fmla="*/ 387948 w 1463851"/>
                <a:gd name="connsiteY1" fmla="*/ 0 h 1028755"/>
                <a:gd name="connsiteX2" fmla="*/ 1463851 w 1463851"/>
                <a:gd name="connsiteY2" fmla="*/ 526918 h 1028755"/>
                <a:gd name="connsiteX3" fmla="*/ 0 w 1463851"/>
                <a:gd name="connsiteY3" fmla="*/ 1028755 h 1028755"/>
                <a:gd name="connsiteX4" fmla="*/ 41393 w 1463851"/>
                <a:gd name="connsiteY4" fmla="*/ 649820 h 1028755"/>
                <a:gd name="connsiteX0" fmla="*/ 41393 w 1463851"/>
                <a:gd name="connsiteY0" fmla="*/ 649820 h 1028755"/>
                <a:gd name="connsiteX1" fmla="*/ 387948 w 1463851"/>
                <a:gd name="connsiteY1" fmla="*/ 0 h 1028755"/>
                <a:gd name="connsiteX2" fmla="*/ 1463851 w 1463851"/>
                <a:gd name="connsiteY2" fmla="*/ 526918 h 1028755"/>
                <a:gd name="connsiteX3" fmla="*/ 0 w 1463851"/>
                <a:gd name="connsiteY3" fmla="*/ 1028755 h 1028755"/>
                <a:gd name="connsiteX4" fmla="*/ 41393 w 1463851"/>
                <a:gd name="connsiteY4" fmla="*/ 649820 h 1028755"/>
                <a:gd name="connsiteX0" fmla="*/ 41393 w 2566355"/>
                <a:gd name="connsiteY0" fmla="*/ 649820 h 1028755"/>
                <a:gd name="connsiteX1" fmla="*/ 387948 w 2566355"/>
                <a:gd name="connsiteY1" fmla="*/ 0 h 1028755"/>
                <a:gd name="connsiteX2" fmla="*/ 2566355 w 2566355"/>
                <a:gd name="connsiteY2" fmla="*/ 776300 h 1028755"/>
                <a:gd name="connsiteX3" fmla="*/ 0 w 2566355"/>
                <a:gd name="connsiteY3" fmla="*/ 1028755 h 1028755"/>
                <a:gd name="connsiteX4" fmla="*/ 41393 w 2566355"/>
                <a:gd name="connsiteY4" fmla="*/ 649820 h 1028755"/>
                <a:gd name="connsiteX0" fmla="*/ 0 w 2524962"/>
                <a:gd name="connsiteY0" fmla="*/ 649820 h 1014901"/>
                <a:gd name="connsiteX1" fmla="*/ 346555 w 2524962"/>
                <a:gd name="connsiteY1" fmla="*/ 0 h 1014901"/>
                <a:gd name="connsiteX2" fmla="*/ 2524962 w 2524962"/>
                <a:gd name="connsiteY2" fmla="*/ 776300 h 1014901"/>
                <a:gd name="connsiteX3" fmla="*/ 9297 w 2524962"/>
                <a:gd name="connsiteY3" fmla="*/ 1014901 h 1014901"/>
                <a:gd name="connsiteX4" fmla="*/ 0 w 2524962"/>
                <a:gd name="connsiteY4" fmla="*/ 649820 h 1014901"/>
                <a:gd name="connsiteX0" fmla="*/ 16048 w 2541010"/>
                <a:gd name="connsiteY0" fmla="*/ 649820 h 1278137"/>
                <a:gd name="connsiteX1" fmla="*/ 362603 w 2541010"/>
                <a:gd name="connsiteY1" fmla="*/ 0 h 1278137"/>
                <a:gd name="connsiteX2" fmla="*/ 2541010 w 2541010"/>
                <a:gd name="connsiteY2" fmla="*/ 776300 h 1278137"/>
                <a:gd name="connsiteX3" fmla="*/ 0 w 2541010"/>
                <a:gd name="connsiteY3" fmla="*/ 1278137 h 1278137"/>
                <a:gd name="connsiteX4" fmla="*/ 16048 w 2541010"/>
                <a:gd name="connsiteY4" fmla="*/ 649820 h 1278137"/>
                <a:gd name="connsiteX0" fmla="*/ 3375 w 2541010"/>
                <a:gd name="connsiteY0" fmla="*/ 899202 h 1278137"/>
                <a:gd name="connsiteX1" fmla="*/ 362603 w 2541010"/>
                <a:gd name="connsiteY1" fmla="*/ 0 h 1278137"/>
                <a:gd name="connsiteX2" fmla="*/ 2541010 w 2541010"/>
                <a:gd name="connsiteY2" fmla="*/ 776300 h 1278137"/>
                <a:gd name="connsiteX3" fmla="*/ 0 w 2541010"/>
                <a:gd name="connsiteY3" fmla="*/ 1278137 h 1278137"/>
                <a:gd name="connsiteX4" fmla="*/ 3375 w 2541010"/>
                <a:gd name="connsiteY4" fmla="*/ 899202 h 1278137"/>
                <a:gd name="connsiteX0" fmla="*/ 3375 w 2541010"/>
                <a:gd name="connsiteY0" fmla="*/ 899202 h 1278137"/>
                <a:gd name="connsiteX1" fmla="*/ 362603 w 2541010"/>
                <a:gd name="connsiteY1" fmla="*/ 0 h 1278137"/>
                <a:gd name="connsiteX2" fmla="*/ 2541010 w 2541010"/>
                <a:gd name="connsiteY2" fmla="*/ 776300 h 1278137"/>
                <a:gd name="connsiteX3" fmla="*/ 0 w 2541010"/>
                <a:gd name="connsiteY3" fmla="*/ 1278137 h 1278137"/>
                <a:gd name="connsiteX4" fmla="*/ 3375 w 2541010"/>
                <a:gd name="connsiteY4" fmla="*/ 899202 h 1278137"/>
                <a:gd name="connsiteX0" fmla="*/ 3375 w 2541010"/>
                <a:gd name="connsiteY0" fmla="*/ 926911 h 1305846"/>
                <a:gd name="connsiteX1" fmla="*/ 337258 w 2541010"/>
                <a:gd name="connsiteY1" fmla="*/ 0 h 1305846"/>
                <a:gd name="connsiteX2" fmla="*/ 2541010 w 2541010"/>
                <a:gd name="connsiteY2" fmla="*/ 804009 h 1305846"/>
                <a:gd name="connsiteX3" fmla="*/ 0 w 2541010"/>
                <a:gd name="connsiteY3" fmla="*/ 1305846 h 1305846"/>
                <a:gd name="connsiteX4" fmla="*/ 3375 w 2541010"/>
                <a:gd name="connsiteY4" fmla="*/ 926911 h 1305846"/>
                <a:gd name="connsiteX0" fmla="*/ 3375 w 2541010"/>
                <a:gd name="connsiteY0" fmla="*/ 926911 h 1305846"/>
                <a:gd name="connsiteX1" fmla="*/ 337258 w 2541010"/>
                <a:gd name="connsiteY1" fmla="*/ 0 h 1305846"/>
                <a:gd name="connsiteX2" fmla="*/ 2541010 w 2541010"/>
                <a:gd name="connsiteY2" fmla="*/ 804009 h 1305846"/>
                <a:gd name="connsiteX3" fmla="*/ 0 w 2541010"/>
                <a:gd name="connsiteY3" fmla="*/ 1305846 h 1305846"/>
                <a:gd name="connsiteX4" fmla="*/ 3375 w 2541010"/>
                <a:gd name="connsiteY4" fmla="*/ 926911 h 1305846"/>
                <a:gd name="connsiteX0" fmla="*/ 3 w 2852797"/>
                <a:gd name="connsiteY0" fmla="*/ 979920 h 1305846"/>
                <a:gd name="connsiteX1" fmla="*/ 649045 w 2852797"/>
                <a:gd name="connsiteY1" fmla="*/ 0 h 1305846"/>
                <a:gd name="connsiteX2" fmla="*/ 2852797 w 2852797"/>
                <a:gd name="connsiteY2" fmla="*/ 804009 h 1305846"/>
                <a:gd name="connsiteX3" fmla="*/ 311787 w 2852797"/>
                <a:gd name="connsiteY3" fmla="*/ 1305846 h 1305846"/>
                <a:gd name="connsiteX4" fmla="*/ 3 w 2852797"/>
                <a:gd name="connsiteY4" fmla="*/ 979920 h 1305846"/>
                <a:gd name="connsiteX0" fmla="*/ 3 w 2852797"/>
                <a:gd name="connsiteY0" fmla="*/ 1284720 h 1610646"/>
                <a:gd name="connsiteX1" fmla="*/ 1315727 w 2852797"/>
                <a:gd name="connsiteY1" fmla="*/ 0 h 1610646"/>
                <a:gd name="connsiteX2" fmla="*/ 2852797 w 2852797"/>
                <a:gd name="connsiteY2" fmla="*/ 1108809 h 1610646"/>
                <a:gd name="connsiteX3" fmla="*/ 311787 w 2852797"/>
                <a:gd name="connsiteY3" fmla="*/ 1610646 h 1610646"/>
                <a:gd name="connsiteX4" fmla="*/ 3 w 2852797"/>
                <a:gd name="connsiteY4" fmla="*/ 1284720 h 1610646"/>
                <a:gd name="connsiteX0" fmla="*/ 3 w 3070984"/>
                <a:gd name="connsiteY0" fmla="*/ 1284720 h 1610646"/>
                <a:gd name="connsiteX1" fmla="*/ 1315727 w 3070984"/>
                <a:gd name="connsiteY1" fmla="*/ 0 h 1610646"/>
                <a:gd name="connsiteX2" fmla="*/ 3070984 w 3070984"/>
                <a:gd name="connsiteY2" fmla="*/ 1042548 h 1610646"/>
                <a:gd name="connsiteX3" fmla="*/ 311787 w 3070984"/>
                <a:gd name="connsiteY3" fmla="*/ 1610646 h 1610646"/>
                <a:gd name="connsiteX4" fmla="*/ 3 w 3070984"/>
                <a:gd name="connsiteY4" fmla="*/ 1284720 h 1610646"/>
                <a:gd name="connsiteX0" fmla="*/ 3 w 3070984"/>
                <a:gd name="connsiteY0" fmla="*/ 1165451 h 1491377"/>
                <a:gd name="connsiteX1" fmla="*/ 1279362 w 3070984"/>
                <a:gd name="connsiteY1" fmla="*/ 0 h 1491377"/>
                <a:gd name="connsiteX2" fmla="*/ 3070984 w 3070984"/>
                <a:gd name="connsiteY2" fmla="*/ 923279 h 1491377"/>
                <a:gd name="connsiteX3" fmla="*/ 311787 w 3070984"/>
                <a:gd name="connsiteY3" fmla="*/ 1491377 h 1491377"/>
                <a:gd name="connsiteX4" fmla="*/ 3 w 3070984"/>
                <a:gd name="connsiteY4" fmla="*/ 1165451 h 1491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0984" h="1491377">
                  <a:moveTo>
                    <a:pt x="3" y="1165451"/>
                  </a:moveTo>
                  <a:cubicBezTo>
                    <a:pt x="145598" y="1121700"/>
                    <a:pt x="1219590" y="114212"/>
                    <a:pt x="1279362" y="0"/>
                  </a:cubicBezTo>
                  <a:cubicBezTo>
                    <a:pt x="1163476" y="1035639"/>
                    <a:pt x="985249" y="923350"/>
                    <a:pt x="3070984" y="923279"/>
                  </a:cubicBezTo>
                  <a:cubicBezTo>
                    <a:pt x="2279368" y="1124493"/>
                    <a:pt x="913470" y="1245953"/>
                    <a:pt x="311787" y="1491377"/>
                  </a:cubicBezTo>
                  <a:cubicBezTo>
                    <a:pt x="312912" y="1365065"/>
                    <a:pt x="-1122" y="1291763"/>
                    <a:pt x="3" y="1165451"/>
                  </a:cubicBezTo>
                  <a:close/>
                </a:path>
              </a:pathLst>
            </a:custGeom>
            <a:gradFill>
              <a:gsLst>
                <a:gs pos="0">
                  <a:schemeClr val="bg1">
                    <a:alpha val="68000"/>
                  </a:schemeClr>
                </a:gs>
                <a:gs pos="99000">
                  <a:schemeClr val="bg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venir Book" panose="020B0503020203020204" pitchFamily="34" charset="-78"/>
                <a:cs typeface="Avenir Book" panose="020B0503020203020204" pitchFamily="34" charset="-78"/>
              </a:endParaRPr>
            </a:p>
          </p:txBody>
        </p:sp>
        <p:sp>
          <p:nvSpPr>
            <p:cNvPr id="92" name="Rectangle 91">
              <a:extLst>
                <a:ext uri="{FF2B5EF4-FFF2-40B4-BE49-F238E27FC236}">
                  <a16:creationId xmlns:a16="http://schemas.microsoft.com/office/drawing/2014/main" id="{28E7519B-EA19-2A46-9C38-1BDDEE668E91}"/>
                </a:ext>
              </a:extLst>
            </p:cNvPr>
            <p:cNvSpPr/>
            <p:nvPr/>
          </p:nvSpPr>
          <p:spPr>
            <a:xfrm>
              <a:off x="8307636" y="106017"/>
              <a:ext cx="2773190" cy="1020417"/>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sp>
          <p:nvSpPr>
            <p:cNvPr id="93" name="TextBox 92">
              <a:extLst>
                <a:ext uri="{FF2B5EF4-FFF2-40B4-BE49-F238E27FC236}">
                  <a16:creationId xmlns:a16="http://schemas.microsoft.com/office/drawing/2014/main" id="{87C44C06-ADBC-1A45-BC93-524B58513C91}"/>
                </a:ext>
              </a:extLst>
            </p:cNvPr>
            <p:cNvSpPr txBox="1"/>
            <p:nvPr/>
          </p:nvSpPr>
          <p:spPr>
            <a:xfrm>
              <a:off x="8249642" y="117460"/>
              <a:ext cx="2831182" cy="830997"/>
            </a:xfrm>
            <a:prstGeom prst="rect">
              <a:avLst/>
            </a:prstGeom>
            <a:noFill/>
          </p:spPr>
          <p:txBody>
            <a:bodyPr wrap="square" rtlCol="0">
              <a:spAutoFit/>
            </a:bodyPr>
            <a:lstStyle/>
            <a:p>
              <a:r>
                <a:rPr lang="en-US" sz="1200" dirty="0">
                  <a:latin typeface="Avenir Book" panose="020B0503020203020204" pitchFamily="34" charset="-78"/>
                  <a:cs typeface="Avenir Book" panose="020B0503020203020204" pitchFamily="34" charset="-78"/>
                </a:rPr>
                <a:t>Target IP address: </a:t>
              </a:r>
              <a:r>
                <a:rPr lang="en-US" sz="1050" dirty="0">
                  <a:latin typeface="Avenir Book" panose="020B0503020203020204" pitchFamily="34" charset="-78"/>
                  <a:cs typeface="Avenir Book" panose="020B0503020203020204" pitchFamily="34" charset="-78"/>
                </a:rPr>
                <a:t>137.196.7.14</a:t>
              </a:r>
            </a:p>
            <a:p>
              <a:r>
                <a:rPr lang="en-US" sz="1200" dirty="0">
                  <a:latin typeface="Avenir Book" panose="020B0503020203020204" pitchFamily="34" charset="-78"/>
                  <a:cs typeface="Avenir Book" panose="020B0503020203020204" pitchFamily="34" charset="-78"/>
                </a:rPr>
                <a:t>Target MAC address</a:t>
              </a:r>
              <a:r>
                <a:rPr lang="en-US" sz="1200" dirty="0" smtClean="0">
                  <a:latin typeface="Avenir Book" panose="020B0503020203020204" pitchFamily="34" charset="-78"/>
                  <a:cs typeface="Avenir Book" panose="020B0503020203020204" pitchFamily="34" charset="-78"/>
                </a:rPr>
                <a:t>: </a:t>
              </a:r>
              <a:r>
                <a:rPr lang="en-US" sz="1200" dirty="0" smtClean="0">
                  <a:solidFill>
                    <a:srgbClr val="000000"/>
                  </a:solidFill>
                  <a:latin typeface="Avenir Book" panose="020B0503020203020204" pitchFamily="34" charset="-78"/>
                  <a:cs typeface="Avenir Book" panose="020B0503020203020204" pitchFamily="34" charset="-78"/>
                </a:rPr>
                <a:t>58-23-D7-FA-20-B0</a:t>
              </a:r>
              <a:endParaRPr lang="en-US" sz="1200" dirty="0">
                <a:latin typeface="Avenir Book" panose="020B0503020203020204" pitchFamily="34" charset="-78"/>
                <a:cs typeface="Avenir Book" panose="020B0503020203020204" pitchFamily="34" charset="-78"/>
              </a:endParaRPr>
            </a:p>
            <a:p>
              <a:r>
                <a:rPr lang="en-US" sz="1050" dirty="0">
                  <a:latin typeface="Avenir Book" panose="020B0503020203020204" pitchFamily="34" charset="-78"/>
                  <a:cs typeface="Avenir Book" panose="020B0503020203020204" pitchFamily="34" charset="-78"/>
                </a:rPr>
                <a:t>…</a:t>
              </a:r>
            </a:p>
          </p:txBody>
        </p:sp>
      </p:grpSp>
      <p:grpSp>
        <p:nvGrpSpPr>
          <p:cNvPr id="4" name="Group 3">
            <a:extLst>
              <a:ext uri="{FF2B5EF4-FFF2-40B4-BE49-F238E27FC236}">
                <a16:creationId xmlns:a16="http://schemas.microsoft.com/office/drawing/2014/main" id="{5DE12D9A-FE4D-0A48-A641-DB2148309CA9}"/>
              </a:ext>
            </a:extLst>
          </p:cNvPr>
          <p:cNvGrpSpPr/>
          <p:nvPr/>
        </p:nvGrpSpPr>
        <p:grpSpPr>
          <a:xfrm>
            <a:off x="5509848" y="3237096"/>
            <a:ext cx="2136914" cy="556289"/>
            <a:chOff x="5367131" y="3866019"/>
            <a:chExt cx="2849218" cy="741718"/>
          </a:xfrm>
        </p:grpSpPr>
        <p:sp>
          <p:nvSpPr>
            <p:cNvPr id="35" name="Right Arrow 34">
              <a:extLst>
                <a:ext uri="{FF2B5EF4-FFF2-40B4-BE49-F238E27FC236}">
                  <a16:creationId xmlns:a16="http://schemas.microsoft.com/office/drawing/2014/main" id="{8E8C1703-14D3-ED45-A5E7-3C816D2C6A36}"/>
                </a:ext>
              </a:extLst>
            </p:cNvPr>
            <p:cNvSpPr/>
            <p:nvPr/>
          </p:nvSpPr>
          <p:spPr>
            <a:xfrm rot="10800000">
              <a:off x="5367131" y="4187686"/>
              <a:ext cx="2849218" cy="159027"/>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grpSp>
          <p:nvGrpSpPr>
            <p:cNvPr id="95" name="Group 201">
              <a:extLst>
                <a:ext uri="{FF2B5EF4-FFF2-40B4-BE49-F238E27FC236}">
                  <a16:creationId xmlns:a16="http://schemas.microsoft.com/office/drawing/2014/main" id="{84F90531-593C-9146-AEE5-BEFEDB4FC6AF}"/>
                </a:ext>
              </a:extLst>
            </p:cNvPr>
            <p:cNvGrpSpPr>
              <a:grpSpLocks/>
            </p:cNvGrpSpPr>
            <p:nvPr/>
          </p:nvGrpSpPr>
          <p:grpSpPr bwMode="auto">
            <a:xfrm>
              <a:off x="6417064" y="3866019"/>
              <a:ext cx="587606" cy="741718"/>
              <a:chOff x="375561" y="297711"/>
              <a:chExt cx="1252683" cy="2138362"/>
            </a:xfrm>
          </p:grpSpPr>
          <p:sp>
            <p:nvSpPr>
              <p:cNvPr id="96" name="Freeform 95">
                <a:extLst>
                  <a:ext uri="{FF2B5EF4-FFF2-40B4-BE49-F238E27FC236}">
                    <a16:creationId xmlns:a16="http://schemas.microsoft.com/office/drawing/2014/main" id="{BB8D2B43-252A-154B-B33F-48E245DE4C33}"/>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latin typeface="Avenir Book" panose="020B0503020203020204" pitchFamily="34" charset="-78"/>
                  <a:cs typeface="Avenir Book" panose="020B0503020203020204" pitchFamily="34" charset="-78"/>
                </a:endParaRPr>
              </a:p>
            </p:txBody>
          </p:sp>
          <p:sp>
            <p:nvSpPr>
              <p:cNvPr id="97" name="Freeform 96">
                <a:extLst>
                  <a:ext uri="{FF2B5EF4-FFF2-40B4-BE49-F238E27FC236}">
                    <a16:creationId xmlns:a16="http://schemas.microsoft.com/office/drawing/2014/main" id="{BCDE178B-CBB7-904E-8D77-3C5E1D8D1367}"/>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latin typeface="Avenir Book" panose="020B0503020203020204" pitchFamily="34" charset="-78"/>
                  <a:cs typeface="Avenir Book" panose="020B0503020203020204" pitchFamily="34" charset="-78"/>
                </a:endParaRPr>
              </a:p>
            </p:txBody>
          </p:sp>
          <p:sp>
            <p:nvSpPr>
              <p:cNvPr id="98" name="Rectangle 97">
                <a:extLst>
                  <a:ext uri="{FF2B5EF4-FFF2-40B4-BE49-F238E27FC236}">
                    <a16:creationId xmlns:a16="http://schemas.microsoft.com/office/drawing/2014/main" id="{B5F298EC-5C7C-804F-B1E9-F0A0E4E57C02}"/>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solidFill>
                    <a:srgbClr val="FFFFFF"/>
                  </a:solidFill>
                  <a:latin typeface="Avenir Book" panose="020B0503020203020204" pitchFamily="34" charset="-78"/>
                  <a:ea typeface="ＭＳ Ｐゴシック" charset="0"/>
                  <a:cs typeface="Avenir Book" panose="020B0503020203020204" pitchFamily="34" charset="-78"/>
                </a:endParaRPr>
              </a:p>
            </p:txBody>
          </p:sp>
        </p:grpSp>
        <p:grpSp>
          <p:nvGrpSpPr>
            <p:cNvPr id="108" name="Group 107">
              <a:extLst>
                <a:ext uri="{FF2B5EF4-FFF2-40B4-BE49-F238E27FC236}">
                  <a16:creationId xmlns:a16="http://schemas.microsoft.com/office/drawing/2014/main" id="{A9DD04DE-490A-BF4D-A7E2-3A174C7DB200}"/>
                </a:ext>
              </a:extLst>
            </p:cNvPr>
            <p:cNvGrpSpPr/>
            <p:nvPr/>
          </p:nvGrpSpPr>
          <p:grpSpPr>
            <a:xfrm>
              <a:off x="7434470" y="4043570"/>
              <a:ext cx="443712" cy="492442"/>
              <a:chOff x="2292626" y="5618921"/>
              <a:chExt cx="443712" cy="492442"/>
            </a:xfrm>
          </p:grpSpPr>
          <p:sp>
            <p:nvSpPr>
              <p:cNvPr id="109" name="Oval 108">
                <a:extLst>
                  <a:ext uri="{FF2B5EF4-FFF2-40B4-BE49-F238E27FC236}">
                    <a16:creationId xmlns:a16="http://schemas.microsoft.com/office/drawing/2014/main" id="{56289879-A092-1D48-94AB-CCE5CC88B4FF}"/>
                  </a:ext>
                </a:extLst>
              </p:cNvPr>
              <p:cNvSpPr/>
              <p:nvPr/>
            </p:nvSpPr>
            <p:spPr>
              <a:xfrm>
                <a:off x="2292626" y="5645426"/>
                <a:ext cx="410817" cy="410817"/>
              </a:xfrm>
              <a:prstGeom prst="ellipse">
                <a:avLst/>
              </a:prstGeom>
              <a:solidFill>
                <a:schemeClr val="bg1"/>
              </a:solid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sp>
            <p:nvSpPr>
              <p:cNvPr id="110" name="TextBox 109">
                <a:extLst>
                  <a:ext uri="{FF2B5EF4-FFF2-40B4-BE49-F238E27FC236}">
                    <a16:creationId xmlns:a16="http://schemas.microsoft.com/office/drawing/2014/main" id="{B6F7794D-4F3F-5742-9DD7-7030CC3F326A}"/>
                  </a:ext>
                </a:extLst>
              </p:cNvPr>
              <p:cNvSpPr txBox="1"/>
              <p:nvPr/>
            </p:nvSpPr>
            <p:spPr>
              <a:xfrm>
                <a:off x="2319130" y="5618921"/>
                <a:ext cx="417208" cy="492442"/>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2</a:t>
                </a:r>
              </a:p>
            </p:txBody>
          </p:sp>
        </p:grpSp>
      </p:grpSp>
      <p:sp>
        <p:nvSpPr>
          <p:cNvPr id="111" name="TextBox 110">
            <a:extLst>
              <a:ext uri="{FF2B5EF4-FFF2-40B4-BE49-F238E27FC236}">
                <a16:creationId xmlns:a16="http://schemas.microsoft.com/office/drawing/2014/main" id="{B70654DC-D6ED-4743-B90B-BBDA82CBF7C1}"/>
              </a:ext>
            </a:extLst>
          </p:cNvPr>
          <p:cNvSpPr txBox="1"/>
          <p:nvPr/>
        </p:nvSpPr>
        <p:spPr>
          <a:xfrm>
            <a:off x="7410934" y="1930094"/>
            <a:ext cx="2672404" cy="461665"/>
          </a:xfrm>
          <a:prstGeom prst="rect">
            <a:avLst/>
          </a:prstGeom>
          <a:noFill/>
        </p:spPr>
        <p:txBody>
          <a:bodyPr wrap="square" rtlCol="0">
            <a:spAutoFit/>
          </a:bodyPr>
          <a:lstStyle/>
          <a:p>
            <a:r>
              <a:rPr lang="en-US" sz="1200" dirty="0">
                <a:latin typeface="Avenir Book" panose="020B0503020203020204" pitchFamily="34" charset="-78"/>
                <a:cs typeface="Avenir Book" panose="020B0503020203020204" pitchFamily="34" charset="-78"/>
              </a:rPr>
              <a:t>ARP message into Ethernet frame (sent to </a:t>
            </a:r>
            <a:r>
              <a:rPr lang="en-US" sz="1200" dirty="0">
                <a:solidFill>
                  <a:srgbClr val="000000"/>
                </a:solidFill>
                <a:latin typeface="Avenir Book" panose="020B0503020203020204" pitchFamily="34" charset="-78"/>
                <a:cs typeface="Avenir Book" panose="020B0503020203020204" pitchFamily="34" charset="-78"/>
              </a:rPr>
              <a:t>71-65-F7-2B-08-53</a:t>
            </a:r>
            <a:r>
              <a:rPr lang="en-US" sz="1200" dirty="0">
                <a:latin typeface="Avenir Book" panose="020B0503020203020204" pitchFamily="34" charset="-78"/>
                <a:cs typeface="Avenir Book" panose="020B0503020203020204" pitchFamily="34" charset="-78"/>
              </a:rPr>
              <a:t>)</a:t>
            </a:r>
            <a:endParaRPr lang="en-US" sz="105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55947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1"/>
                                        </p:tgtEl>
                                        <p:attrNameLst>
                                          <p:attrName>style.visibility</p:attrName>
                                        </p:attrNameLst>
                                      </p:cBhvr>
                                      <p:to>
                                        <p:strVal val="visible"/>
                                      </p:to>
                                    </p:set>
                                    <p:animEffect transition="in" filter="dissolve">
                                      <p:cBhvr>
                                        <p:cTn id="18"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Line 19">
            <a:extLst>
              <a:ext uri="{FF2B5EF4-FFF2-40B4-BE49-F238E27FC236}">
                <a16:creationId xmlns:a16="http://schemas.microsoft.com/office/drawing/2014/main" id="{F64820FD-43AE-524F-92B3-2C996E99E036}"/>
              </a:ext>
            </a:extLst>
          </p:cNvPr>
          <p:cNvSpPr>
            <a:spLocks noChangeShapeType="1"/>
          </p:cNvSpPr>
          <p:nvPr/>
        </p:nvSpPr>
        <p:spPr bwMode="auto">
          <a:xfrm>
            <a:off x="5312151" y="3368857"/>
            <a:ext cx="67627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9" name="Line 20">
            <a:extLst>
              <a:ext uri="{FF2B5EF4-FFF2-40B4-BE49-F238E27FC236}">
                <a16:creationId xmlns:a16="http://schemas.microsoft.com/office/drawing/2014/main" id="{671BEEC6-B648-BD41-8A64-91771D85E6AF}"/>
              </a:ext>
            </a:extLst>
          </p:cNvPr>
          <p:cNvSpPr>
            <a:spLocks noChangeShapeType="1"/>
          </p:cNvSpPr>
          <p:nvPr/>
        </p:nvSpPr>
        <p:spPr bwMode="auto">
          <a:xfrm>
            <a:off x="6650518" y="2678968"/>
            <a:ext cx="0" cy="49172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1" name="Line 22">
            <a:extLst>
              <a:ext uri="{FF2B5EF4-FFF2-40B4-BE49-F238E27FC236}">
                <a16:creationId xmlns:a16="http://schemas.microsoft.com/office/drawing/2014/main" id="{4BD049D1-92B4-8841-8329-453013A739F7}"/>
              </a:ext>
            </a:extLst>
          </p:cNvPr>
          <p:cNvSpPr>
            <a:spLocks noChangeShapeType="1"/>
          </p:cNvSpPr>
          <p:nvPr/>
        </p:nvSpPr>
        <p:spPr bwMode="auto">
          <a:xfrm flipV="1">
            <a:off x="6482795" y="4139400"/>
            <a:ext cx="0" cy="328613"/>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084575" y="398319"/>
            <a:ext cx="7886700" cy="670967"/>
          </a:xfrm>
        </p:spPr>
        <p:txBody>
          <a:bodyPr>
            <a:normAutofit fontScale="90000"/>
          </a:bodyPr>
          <a:lstStyle/>
          <a:p>
            <a:r>
              <a:rPr lang="en-US" kern="0" dirty="0">
                <a:latin typeface="Avenir Book" panose="020B0503020203020204" pitchFamily="34" charset="-78"/>
                <a:ea typeface="ＭＳ Ｐゴシック" charset="0"/>
                <a:cs typeface="Avenir Book" panose="020B0503020203020204" pitchFamily="34" charset="-78"/>
              </a:rPr>
              <a:t>ARP: Address Resolution Protocol</a:t>
            </a:r>
            <a:endParaRPr lang="en-US" sz="3300" dirty="0">
              <a:latin typeface="Avenir Book" panose="020B0503020203020204" pitchFamily="34" charset="-78"/>
              <a:cs typeface="Avenir Book" panose="020B0503020203020204" pitchFamily="34" charset="-78"/>
            </a:endParaRPr>
          </a:p>
        </p:txBody>
      </p:sp>
      <p:sp>
        <p:nvSpPr>
          <p:cNvPr id="47" name="Freeform 8">
            <a:extLst>
              <a:ext uri="{FF2B5EF4-FFF2-40B4-BE49-F238E27FC236}">
                <a16:creationId xmlns:a16="http://schemas.microsoft.com/office/drawing/2014/main" id="{F57007A4-9929-8C47-B54D-D1B70F2B48AD}"/>
              </a:ext>
            </a:extLst>
          </p:cNvPr>
          <p:cNvSpPr>
            <a:spLocks/>
          </p:cNvSpPr>
          <p:nvPr/>
        </p:nvSpPr>
        <p:spPr bwMode="auto">
          <a:xfrm>
            <a:off x="5782552" y="2860461"/>
            <a:ext cx="1534716" cy="1537097"/>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0" name="Line 21">
            <a:extLst>
              <a:ext uri="{FF2B5EF4-FFF2-40B4-BE49-F238E27FC236}">
                <a16:creationId xmlns:a16="http://schemas.microsoft.com/office/drawing/2014/main" id="{8EE12B75-B162-D046-8610-F469FA2F14C7}"/>
              </a:ext>
            </a:extLst>
          </p:cNvPr>
          <p:cNvSpPr>
            <a:spLocks noChangeShapeType="1"/>
          </p:cNvSpPr>
          <p:nvPr/>
        </p:nvSpPr>
        <p:spPr bwMode="auto">
          <a:xfrm flipH="1">
            <a:off x="7298218" y="3405612"/>
            <a:ext cx="597694"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4" name="Line 26">
            <a:extLst>
              <a:ext uri="{FF2B5EF4-FFF2-40B4-BE49-F238E27FC236}">
                <a16:creationId xmlns:a16="http://schemas.microsoft.com/office/drawing/2014/main" id="{D34196EA-878C-BD4B-B367-A871F347D705}"/>
              </a:ext>
            </a:extLst>
          </p:cNvPr>
          <p:cNvSpPr>
            <a:spLocks noChangeShapeType="1"/>
          </p:cNvSpPr>
          <p:nvPr/>
        </p:nvSpPr>
        <p:spPr bwMode="auto">
          <a:xfrm flipV="1">
            <a:off x="7717095" y="3492627"/>
            <a:ext cx="0" cy="2797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 name="Text Box 27">
            <a:extLst>
              <a:ext uri="{FF2B5EF4-FFF2-40B4-BE49-F238E27FC236}">
                <a16:creationId xmlns:a16="http://schemas.microsoft.com/office/drawing/2014/main" id="{9E6E8FDA-5A5E-0F42-B9A3-C2819201F1EA}"/>
              </a:ext>
            </a:extLst>
          </p:cNvPr>
          <p:cNvSpPr txBox="1">
            <a:spLocks noChangeArrowheads="1"/>
          </p:cNvSpPr>
          <p:nvPr/>
        </p:nvSpPr>
        <p:spPr bwMode="auto">
          <a:xfrm>
            <a:off x="7644997" y="3749549"/>
            <a:ext cx="1370888"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58-23-D7-FA-20-B0</a:t>
            </a:r>
          </a:p>
        </p:txBody>
      </p:sp>
      <p:sp>
        <p:nvSpPr>
          <p:cNvPr id="61" name="Rectangle 37">
            <a:extLst>
              <a:ext uri="{FF2B5EF4-FFF2-40B4-BE49-F238E27FC236}">
                <a16:creationId xmlns:a16="http://schemas.microsoft.com/office/drawing/2014/main" id="{BD959ED9-514E-BB43-A03D-9610B0A43397}"/>
              </a:ext>
            </a:extLst>
          </p:cNvPr>
          <p:cNvSpPr>
            <a:spLocks noChangeArrowheads="1"/>
          </p:cNvSpPr>
          <p:nvPr/>
        </p:nvSpPr>
        <p:spPr bwMode="auto">
          <a:xfrm>
            <a:off x="6579739" y="2680334"/>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74" name="Group 44">
            <a:extLst>
              <a:ext uri="{FF2B5EF4-FFF2-40B4-BE49-F238E27FC236}">
                <a16:creationId xmlns:a16="http://schemas.microsoft.com/office/drawing/2014/main" id="{F28A69E5-B425-D84E-A92A-1BF2AE27083E}"/>
              </a:ext>
            </a:extLst>
          </p:cNvPr>
          <p:cNvGrpSpPr>
            <a:grpSpLocks/>
          </p:cNvGrpSpPr>
          <p:nvPr/>
        </p:nvGrpSpPr>
        <p:grpSpPr bwMode="auto">
          <a:xfrm>
            <a:off x="6235767" y="2280830"/>
            <a:ext cx="609600" cy="494110"/>
            <a:chOff x="-44" y="1473"/>
            <a:chExt cx="981" cy="1105"/>
          </a:xfrm>
        </p:grpSpPr>
        <p:pic>
          <p:nvPicPr>
            <p:cNvPr id="75" name="Picture 45" descr="desktop_computer_stylized_medium">
              <a:extLst>
                <a:ext uri="{FF2B5EF4-FFF2-40B4-BE49-F238E27FC236}">
                  <a16:creationId xmlns:a16="http://schemas.microsoft.com/office/drawing/2014/main" id="{28306720-28D9-9C4C-8C6D-B304BB9A4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6" name="Freeform 46">
              <a:extLst>
                <a:ext uri="{FF2B5EF4-FFF2-40B4-BE49-F238E27FC236}">
                  <a16:creationId xmlns:a16="http://schemas.microsoft.com/office/drawing/2014/main" id="{12165CA3-A696-A94F-A6BA-D9ECFB265DB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84" name="Rectangle 37">
            <a:extLst>
              <a:ext uri="{FF2B5EF4-FFF2-40B4-BE49-F238E27FC236}">
                <a16:creationId xmlns:a16="http://schemas.microsoft.com/office/drawing/2014/main" id="{820D05A1-5D97-6B44-A956-45C339CD6EC7}"/>
              </a:ext>
            </a:extLst>
          </p:cNvPr>
          <p:cNvSpPr>
            <a:spLocks noChangeArrowheads="1"/>
          </p:cNvSpPr>
          <p:nvPr/>
        </p:nvSpPr>
        <p:spPr bwMode="auto">
          <a:xfrm>
            <a:off x="6428858" y="4370317"/>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5" name="Rectangle 37">
            <a:extLst>
              <a:ext uri="{FF2B5EF4-FFF2-40B4-BE49-F238E27FC236}">
                <a16:creationId xmlns:a16="http://schemas.microsoft.com/office/drawing/2014/main" id="{95FE12BC-DAAC-5848-8DA7-F4CB324AD8A0}"/>
              </a:ext>
            </a:extLst>
          </p:cNvPr>
          <p:cNvSpPr>
            <a:spLocks noChangeArrowheads="1"/>
          </p:cNvSpPr>
          <p:nvPr/>
        </p:nvSpPr>
        <p:spPr bwMode="auto">
          <a:xfrm rot="5400000">
            <a:off x="7736994" y="3316526"/>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79" name="Group 47">
            <a:extLst>
              <a:ext uri="{FF2B5EF4-FFF2-40B4-BE49-F238E27FC236}">
                <a16:creationId xmlns:a16="http://schemas.microsoft.com/office/drawing/2014/main" id="{44746C07-410E-1F4F-91B6-1B430F3CFA31}"/>
              </a:ext>
            </a:extLst>
          </p:cNvPr>
          <p:cNvGrpSpPr>
            <a:grpSpLocks/>
          </p:cNvGrpSpPr>
          <p:nvPr/>
        </p:nvGrpSpPr>
        <p:grpSpPr bwMode="auto">
          <a:xfrm>
            <a:off x="7623151" y="3202017"/>
            <a:ext cx="609600" cy="494109"/>
            <a:chOff x="-26" y="1473"/>
            <a:chExt cx="981" cy="1105"/>
          </a:xfrm>
        </p:grpSpPr>
        <p:pic>
          <p:nvPicPr>
            <p:cNvPr id="80" name="Picture 48" descr="desktop_computer_stylized_medium">
              <a:extLst>
                <a:ext uri="{FF2B5EF4-FFF2-40B4-BE49-F238E27FC236}">
                  <a16:creationId xmlns:a16="http://schemas.microsoft.com/office/drawing/2014/main" id="{3B33B5E2-E8CC-3C46-9F6A-AA84F4719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6"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 name="Freeform 49">
              <a:extLst>
                <a:ext uri="{FF2B5EF4-FFF2-40B4-BE49-F238E27FC236}">
                  <a16:creationId xmlns:a16="http://schemas.microsoft.com/office/drawing/2014/main" id="{7DA23775-D4E8-F544-B835-C7A71FAB6CE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69" name="Group 41">
            <a:extLst>
              <a:ext uri="{FF2B5EF4-FFF2-40B4-BE49-F238E27FC236}">
                <a16:creationId xmlns:a16="http://schemas.microsoft.com/office/drawing/2014/main" id="{27B89BCB-87CA-7640-BC2D-65A05B519E96}"/>
              </a:ext>
            </a:extLst>
          </p:cNvPr>
          <p:cNvGrpSpPr>
            <a:grpSpLocks/>
          </p:cNvGrpSpPr>
          <p:nvPr/>
        </p:nvGrpSpPr>
        <p:grpSpPr bwMode="auto">
          <a:xfrm>
            <a:off x="6087507" y="4515482"/>
            <a:ext cx="609600" cy="494110"/>
            <a:chOff x="-44" y="1473"/>
            <a:chExt cx="981" cy="1105"/>
          </a:xfrm>
        </p:grpSpPr>
        <p:pic>
          <p:nvPicPr>
            <p:cNvPr id="70" name="Picture 42" descr="desktop_computer_stylized_medium">
              <a:extLst>
                <a:ext uri="{FF2B5EF4-FFF2-40B4-BE49-F238E27FC236}">
                  <a16:creationId xmlns:a16="http://schemas.microsoft.com/office/drawing/2014/main" id="{0C82CFB4-3428-8647-99DD-3B6C59F3E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 name="Freeform 43">
              <a:extLst>
                <a:ext uri="{FF2B5EF4-FFF2-40B4-BE49-F238E27FC236}">
                  <a16:creationId xmlns:a16="http://schemas.microsoft.com/office/drawing/2014/main" id="{04A0D4C8-54E1-0E46-B711-36765520B5F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88" name="Text Box 36">
            <a:extLst>
              <a:ext uri="{FF2B5EF4-FFF2-40B4-BE49-F238E27FC236}">
                <a16:creationId xmlns:a16="http://schemas.microsoft.com/office/drawing/2014/main" id="{DD4B55F8-6951-BB48-93B1-8A8C712F3DFA}"/>
              </a:ext>
            </a:extLst>
          </p:cNvPr>
          <p:cNvSpPr txBox="1">
            <a:spLocks noChangeArrowheads="1"/>
          </p:cNvSpPr>
          <p:nvPr/>
        </p:nvSpPr>
        <p:spPr bwMode="auto">
          <a:xfrm>
            <a:off x="7640808" y="3898635"/>
            <a:ext cx="973343"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137.196.7.14</a:t>
            </a:r>
          </a:p>
        </p:txBody>
      </p:sp>
      <p:sp>
        <p:nvSpPr>
          <p:cNvPr id="40" name="TextBox 39">
            <a:extLst>
              <a:ext uri="{FF2B5EF4-FFF2-40B4-BE49-F238E27FC236}">
                <a16:creationId xmlns:a16="http://schemas.microsoft.com/office/drawing/2014/main" id="{03975A74-FFE9-0245-9159-E13D4A71F8FF}"/>
              </a:ext>
            </a:extLst>
          </p:cNvPr>
          <p:cNvSpPr txBox="1"/>
          <p:nvPr/>
        </p:nvSpPr>
        <p:spPr>
          <a:xfrm>
            <a:off x="7631852" y="3012810"/>
            <a:ext cx="330540" cy="369332"/>
          </a:xfrm>
          <a:prstGeom prst="rect">
            <a:avLst/>
          </a:prstGeom>
          <a:noFill/>
        </p:spPr>
        <p:txBody>
          <a:bodyPr wrap="none" rtlCol="0">
            <a:spAutoFit/>
          </a:bodyPr>
          <a:lstStyle/>
          <a:p>
            <a:r>
              <a:rPr lang="en-US" dirty="0">
                <a:solidFill>
                  <a:srgbClr val="0000A8"/>
                </a:solidFill>
                <a:latin typeface="Avenir Book" panose="020B0503020203020204" pitchFamily="34" charset="-78"/>
                <a:cs typeface="Avenir Book" panose="020B0503020203020204" pitchFamily="34" charset="-78"/>
              </a:rPr>
              <a:t>B</a:t>
            </a:r>
          </a:p>
        </p:txBody>
      </p:sp>
      <p:sp>
        <p:nvSpPr>
          <p:cNvPr id="41" name="TextBox 40">
            <a:extLst>
              <a:ext uri="{FF2B5EF4-FFF2-40B4-BE49-F238E27FC236}">
                <a16:creationId xmlns:a16="http://schemas.microsoft.com/office/drawing/2014/main" id="{74B0E3B9-F445-2E4A-B8D9-5F1BEA2D72DF}"/>
              </a:ext>
            </a:extLst>
          </p:cNvPr>
          <p:cNvSpPr txBox="1"/>
          <p:nvPr/>
        </p:nvSpPr>
        <p:spPr>
          <a:xfrm>
            <a:off x="6821813" y="2163014"/>
            <a:ext cx="346570" cy="369332"/>
          </a:xfrm>
          <a:prstGeom prst="rect">
            <a:avLst/>
          </a:prstGeom>
          <a:noFill/>
        </p:spPr>
        <p:txBody>
          <a:bodyPr wrap="none" rtlCol="0">
            <a:spAutoFit/>
          </a:bodyPr>
          <a:lstStyle/>
          <a:p>
            <a:r>
              <a:rPr lang="en-US" dirty="0">
                <a:solidFill>
                  <a:srgbClr val="0000A8"/>
                </a:solidFill>
                <a:latin typeface="Avenir Book" panose="020B0503020203020204" pitchFamily="34" charset="-78"/>
                <a:cs typeface="Avenir Book" panose="020B0503020203020204" pitchFamily="34" charset="-78"/>
              </a:rPr>
              <a:t>C</a:t>
            </a:r>
          </a:p>
        </p:txBody>
      </p:sp>
      <p:sp>
        <p:nvSpPr>
          <p:cNvPr id="42" name="TextBox 41">
            <a:extLst>
              <a:ext uri="{FF2B5EF4-FFF2-40B4-BE49-F238E27FC236}">
                <a16:creationId xmlns:a16="http://schemas.microsoft.com/office/drawing/2014/main" id="{784875AD-DADA-E849-ABCB-F9455A5A60CE}"/>
              </a:ext>
            </a:extLst>
          </p:cNvPr>
          <p:cNvSpPr txBox="1"/>
          <p:nvPr/>
        </p:nvSpPr>
        <p:spPr>
          <a:xfrm>
            <a:off x="6637939" y="4702461"/>
            <a:ext cx="356188" cy="369332"/>
          </a:xfrm>
          <a:prstGeom prst="rect">
            <a:avLst/>
          </a:prstGeom>
          <a:noFill/>
        </p:spPr>
        <p:txBody>
          <a:bodyPr wrap="none" rtlCol="0">
            <a:spAutoFit/>
          </a:bodyPr>
          <a:lstStyle/>
          <a:p>
            <a:r>
              <a:rPr lang="en-US" dirty="0">
                <a:solidFill>
                  <a:srgbClr val="0000A8"/>
                </a:solidFill>
                <a:latin typeface="Avenir Book" panose="020B0503020203020204" pitchFamily="34" charset="-78"/>
                <a:cs typeface="Avenir Book" panose="020B0503020203020204" pitchFamily="34" charset="-78"/>
              </a:rPr>
              <a:t>D</a:t>
            </a:r>
          </a:p>
        </p:txBody>
      </p:sp>
      <p:sp>
        <p:nvSpPr>
          <p:cNvPr id="63" name="TextBox 62">
            <a:extLst>
              <a:ext uri="{FF2B5EF4-FFF2-40B4-BE49-F238E27FC236}">
                <a16:creationId xmlns:a16="http://schemas.microsoft.com/office/drawing/2014/main" id="{2E9B16A5-AC1C-0A48-BE4F-A199BCB6FFA7}"/>
              </a:ext>
            </a:extLst>
          </p:cNvPr>
          <p:cNvSpPr txBox="1"/>
          <p:nvPr/>
        </p:nvSpPr>
        <p:spPr>
          <a:xfrm>
            <a:off x="4232668" y="2848220"/>
            <a:ext cx="874642" cy="300082"/>
          </a:xfrm>
          <a:prstGeom prst="rect">
            <a:avLst/>
          </a:prstGeom>
          <a:noFill/>
        </p:spPr>
        <p:txBody>
          <a:bodyPr wrap="square" rtlCol="0">
            <a:spAutoFit/>
          </a:bodyPr>
          <a:lstStyle/>
          <a:p>
            <a:pPr algn="ctr"/>
            <a:r>
              <a:rPr lang="en-US" sz="1350" dirty="0">
                <a:latin typeface="Avenir Book" panose="020B0503020203020204" pitchFamily="34" charset="-78"/>
                <a:cs typeface="Avenir Book" panose="020B0503020203020204" pitchFamily="34" charset="-78"/>
              </a:rPr>
              <a:t>TTL</a:t>
            </a:r>
          </a:p>
        </p:txBody>
      </p:sp>
      <p:sp>
        <p:nvSpPr>
          <p:cNvPr id="58" name="Line 30">
            <a:extLst>
              <a:ext uri="{FF2B5EF4-FFF2-40B4-BE49-F238E27FC236}">
                <a16:creationId xmlns:a16="http://schemas.microsoft.com/office/drawing/2014/main" id="{A3219F56-0BCF-1141-92E9-42AADFF29250}"/>
              </a:ext>
            </a:extLst>
          </p:cNvPr>
          <p:cNvSpPr>
            <a:spLocks noChangeShapeType="1"/>
          </p:cNvSpPr>
          <p:nvPr/>
        </p:nvSpPr>
        <p:spPr bwMode="auto">
          <a:xfrm flipV="1">
            <a:off x="5463305" y="3485540"/>
            <a:ext cx="0" cy="2797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9" name="Text Box 31">
            <a:extLst>
              <a:ext uri="{FF2B5EF4-FFF2-40B4-BE49-F238E27FC236}">
                <a16:creationId xmlns:a16="http://schemas.microsoft.com/office/drawing/2014/main" id="{2EFE11A4-7F50-BB42-A3B3-7827175F341F}"/>
              </a:ext>
            </a:extLst>
          </p:cNvPr>
          <p:cNvSpPr txBox="1">
            <a:spLocks noChangeArrowheads="1"/>
          </p:cNvSpPr>
          <p:nvPr/>
        </p:nvSpPr>
        <p:spPr bwMode="auto">
          <a:xfrm>
            <a:off x="4775124" y="3766526"/>
            <a:ext cx="1334020"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71-65-F7-2B-08-53</a:t>
            </a:r>
          </a:p>
        </p:txBody>
      </p:sp>
      <p:sp>
        <p:nvSpPr>
          <p:cNvPr id="83" name="Rectangle 37">
            <a:extLst>
              <a:ext uri="{FF2B5EF4-FFF2-40B4-BE49-F238E27FC236}">
                <a16:creationId xmlns:a16="http://schemas.microsoft.com/office/drawing/2014/main" id="{CD202D37-460B-D748-8210-605E1AE082D0}"/>
              </a:ext>
            </a:extLst>
          </p:cNvPr>
          <p:cNvSpPr>
            <a:spLocks noChangeArrowheads="1"/>
          </p:cNvSpPr>
          <p:nvPr/>
        </p:nvSpPr>
        <p:spPr bwMode="auto">
          <a:xfrm rot="5400000">
            <a:off x="5359745" y="3270086"/>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64" name="Group 38">
            <a:extLst>
              <a:ext uri="{FF2B5EF4-FFF2-40B4-BE49-F238E27FC236}">
                <a16:creationId xmlns:a16="http://schemas.microsoft.com/office/drawing/2014/main" id="{90CD0E16-8B92-9A4D-9A85-FA76287C25CA}"/>
              </a:ext>
            </a:extLst>
          </p:cNvPr>
          <p:cNvGrpSpPr>
            <a:grpSpLocks/>
          </p:cNvGrpSpPr>
          <p:nvPr/>
        </p:nvGrpSpPr>
        <p:grpSpPr bwMode="auto">
          <a:xfrm>
            <a:off x="4843766" y="3085489"/>
            <a:ext cx="609600" cy="494110"/>
            <a:chOff x="-44" y="1473"/>
            <a:chExt cx="981" cy="1105"/>
          </a:xfrm>
        </p:grpSpPr>
        <p:pic>
          <p:nvPicPr>
            <p:cNvPr id="65" name="Picture 39" descr="desktop_computer_stylized_medium">
              <a:extLst>
                <a:ext uri="{FF2B5EF4-FFF2-40B4-BE49-F238E27FC236}">
                  <a16:creationId xmlns:a16="http://schemas.microsoft.com/office/drawing/2014/main" id="{8751C04C-5F67-E747-BB72-C6A175F35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6" name="Freeform 40">
              <a:extLst>
                <a:ext uri="{FF2B5EF4-FFF2-40B4-BE49-F238E27FC236}">
                  <a16:creationId xmlns:a16="http://schemas.microsoft.com/office/drawing/2014/main" id="{42DD46F7-3C85-0143-8A1D-B7410F2B0D0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90" name="Text Box 31">
            <a:extLst>
              <a:ext uri="{FF2B5EF4-FFF2-40B4-BE49-F238E27FC236}">
                <a16:creationId xmlns:a16="http://schemas.microsoft.com/office/drawing/2014/main" id="{CD5A8CEC-3E57-A944-A0C6-256AED094136}"/>
              </a:ext>
            </a:extLst>
          </p:cNvPr>
          <p:cNvSpPr txBox="1">
            <a:spLocks noChangeArrowheads="1"/>
          </p:cNvSpPr>
          <p:nvPr/>
        </p:nvSpPr>
        <p:spPr bwMode="auto">
          <a:xfrm>
            <a:off x="4778645" y="3928452"/>
            <a:ext cx="973343"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a:latin typeface="Avenir Book" panose="020B0503020203020204" pitchFamily="34" charset="-78"/>
                <a:cs typeface="Avenir Book" panose="020B0503020203020204" pitchFamily="34" charset="-78"/>
              </a:rPr>
              <a:t>137.196.7.23</a:t>
            </a:r>
          </a:p>
        </p:txBody>
      </p:sp>
      <p:sp>
        <p:nvSpPr>
          <p:cNvPr id="3" name="TextBox 2">
            <a:extLst>
              <a:ext uri="{FF2B5EF4-FFF2-40B4-BE49-F238E27FC236}">
                <a16:creationId xmlns:a16="http://schemas.microsoft.com/office/drawing/2014/main" id="{AE490856-D387-9F4E-92DD-613E16C75F36}"/>
              </a:ext>
            </a:extLst>
          </p:cNvPr>
          <p:cNvSpPr txBox="1"/>
          <p:nvPr/>
        </p:nvSpPr>
        <p:spPr>
          <a:xfrm>
            <a:off x="5440271" y="2968083"/>
            <a:ext cx="343364" cy="369332"/>
          </a:xfrm>
          <a:prstGeom prst="rect">
            <a:avLst/>
          </a:prstGeom>
          <a:noFill/>
        </p:spPr>
        <p:txBody>
          <a:bodyPr wrap="none" rtlCol="0">
            <a:spAutoFit/>
          </a:bodyPr>
          <a:lstStyle/>
          <a:p>
            <a:r>
              <a:rPr lang="en-US" dirty="0">
                <a:solidFill>
                  <a:srgbClr val="0000A8"/>
                </a:solidFill>
                <a:latin typeface="Avenir Book" panose="020B0503020203020204" pitchFamily="34" charset="-78"/>
                <a:cs typeface="Avenir Book" panose="020B0503020203020204" pitchFamily="34" charset="-78"/>
              </a:rPr>
              <a:t>A</a:t>
            </a:r>
          </a:p>
        </p:txBody>
      </p:sp>
      <p:grpSp>
        <p:nvGrpSpPr>
          <p:cNvPr id="17" name="Group 16">
            <a:extLst>
              <a:ext uri="{FF2B5EF4-FFF2-40B4-BE49-F238E27FC236}">
                <a16:creationId xmlns:a16="http://schemas.microsoft.com/office/drawing/2014/main" id="{2C4CA1B8-D7B0-FE45-9DAE-1BE097F0A873}"/>
              </a:ext>
            </a:extLst>
          </p:cNvPr>
          <p:cNvGrpSpPr/>
          <p:nvPr/>
        </p:nvGrpSpPr>
        <p:grpSpPr>
          <a:xfrm>
            <a:off x="2374054" y="2620215"/>
            <a:ext cx="2768046" cy="1034189"/>
            <a:chOff x="404194" y="2544417"/>
            <a:chExt cx="3690728" cy="1378919"/>
          </a:xfrm>
        </p:grpSpPr>
        <p:sp>
          <p:nvSpPr>
            <p:cNvPr id="16" name="Freeform 15">
              <a:extLst>
                <a:ext uri="{FF2B5EF4-FFF2-40B4-BE49-F238E27FC236}">
                  <a16:creationId xmlns:a16="http://schemas.microsoft.com/office/drawing/2014/main" id="{DA69A91A-6B5A-764F-8871-0FBCD21B5E20}"/>
                </a:ext>
              </a:extLst>
            </p:cNvPr>
            <p:cNvSpPr/>
            <p:nvPr/>
          </p:nvSpPr>
          <p:spPr>
            <a:xfrm>
              <a:off x="3617843" y="2842867"/>
              <a:ext cx="477079" cy="1075221"/>
            </a:xfrm>
            <a:custGeom>
              <a:avLst/>
              <a:gdLst>
                <a:gd name="connsiteX0" fmla="*/ 477079 w 477079"/>
                <a:gd name="connsiteY0" fmla="*/ 357808 h 1166191"/>
                <a:gd name="connsiteX1" fmla="*/ 0 w 477079"/>
                <a:gd name="connsiteY1" fmla="*/ 0 h 1166191"/>
                <a:gd name="connsiteX2" fmla="*/ 13253 w 477079"/>
                <a:gd name="connsiteY2" fmla="*/ 1166191 h 1166191"/>
                <a:gd name="connsiteX3" fmla="*/ 384314 w 477079"/>
                <a:gd name="connsiteY3" fmla="*/ 649356 h 1166191"/>
                <a:gd name="connsiteX0" fmla="*/ 477079 w 477079"/>
                <a:gd name="connsiteY0" fmla="*/ 357808 h 1051327"/>
                <a:gd name="connsiteX1" fmla="*/ 0 w 477079"/>
                <a:gd name="connsiteY1" fmla="*/ 0 h 1051327"/>
                <a:gd name="connsiteX2" fmla="*/ 13253 w 477079"/>
                <a:gd name="connsiteY2" fmla="*/ 1051327 h 1051327"/>
                <a:gd name="connsiteX3" fmla="*/ 384314 w 477079"/>
                <a:gd name="connsiteY3" fmla="*/ 649356 h 1051327"/>
              </a:gdLst>
              <a:ahLst/>
              <a:cxnLst>
                <a:cxn ang="0">
                  <a:pos x="connsiteX0" y="connsiteY0"/>
                </a:cxn>
                <a:cxn ang="0">
                  <a:pos x="connsiteX1" y="connsiteY1"/>
                </a:cxn>
                <a:cxn ang="0">
                  <a:pos x="connsiteX2" y="connsiteY2"/>
                </a:cxn>
                <a:cxn ang="0">
                  <a:pos x="connsiteX3" y="connsiteY3"/>
                </a:cxn>
              </a:cxnLst>
              <a:rect l="l" t="t" r="r" b="b"/>
              <a:pathLst>
                <a:path w="477079" h="1051327">
                  <a:moveTo>
                    <a:pt x="477079" y="357808"/>
                  </a:moveTo>
                  <a:lnTo>
                    <a:pt x="0" y="0"/>
                  </a:lnTo>
                  <a:lnTo>
                    <a:pt x="13253" y="1051327"/>
                  </a:lnTo>
                  <a:lnTo>
                    <a:pt x="384314" y="649356"/>
                  </a:lnTo>
                </a:path>
              </a:pathLst>
            </a:custGeom>
            <a:gradFill>
              <a:gsLst>
                <a:gs pos="0">
                  <a:schemeClr val="bg1"/>
                </a:gs>
                <a:gs pos="99000">
                  <a:schemeClr val="bg1">
                    <a:lumMod val="7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grpSp>
          <p:nvGrpSpPr>
            <p:cNvPr id="15" name="Group 14">
              <a:extLst>
                <a:ext uri="{FF2B5EF4-FFF2-40B4-BE49-F238E27FC236}">
                  <a16:creationId xmlns:a16="http://schemas.microsoft.com/office/drawing/2014/main" id="{EF6BEDD3-2381-F342-8772-EF22B2DD6391}"/>
                </a:ext>
              </a:extLst>
            </p:cNvPr>
            <p:cNvGrpSpPr/>
            <p:nvPr/>
          </p:nvGrpSpPr>
          <p:grpSpPr>
            <a:xfrm>
              <a:off x="404194" y="2544417"/>
              <a:ext cx="3379301" cy="1378919"/>
              <a:chOff x="404194" y="2544417"/>
              <a:chExt cx="3379301" cy="1378919"/>
            </a:xfrm>
          </p:grpSpPr>
          <p:sp>
            <p:nvSpPr>
              <p:cNvPr id="6" name="Rectangle 5">
                <a:extLst>
                  <a:ext uri="{FF2B5EF4-FFF2-40B4-BE49-F238E27FC236}">
                    <a16:creationId xmlns:a16="http://schemas.microsoft.com/office/drawing/2014/main" id="{9F0EA35A-16E9-6647-B826-0BDF18B31CE6}"/>
                  </a:ext>
                </a:extLst>
              </p:cNvPr>
              <p:cNvSpPr/>
              <p:nvPr/>
            </p:nvSpPr>
            <p:spPr>
              <a:xfrm>
                <a:off x="450575" y="2849217"/>
                <a:ext cx="3180521" cy="1060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sp>
            <p:nvSpPr>
              <p:cNvPr id="5" name="TextBox 4">
                <a:extLst>
                  <a:ext uri="{FF2B5EF4-FFF2-40B4-BE49-F238E27FC236}">
                    <a16:creationId xmlns:a16="http://schemas.microsoft.com/office/drawing/2014/main" id="{003A6087-C978-A74F-82FC-80BB9BB4CE42}"/>
                  </a:ext>
                </a:extLst>
              </p:cNvPr>
              <p:cNvSpPr txBox="1"/>
              <p:nvPr/>
            </p:nvSpPr>
            <p:spPr>
              <a:xfrm>
                <a:off x="530089" y="2544417"/>
                <a:ext cx="2796208" cy="400109"/>
              </a:xfrm>
              <a:prstGeom prst="rect">
                <a:avLst/>
              </a:prstGeom>
              <a:noFill/>
            </p:spPr>
            <p:txBody>
              <a:bodyPr wrap="square" rtlCol="0">
                <a:spAutoFit/>
              </a:bodyPr>
              <a:lstStyle/>
              <a:p>
                <a:pPr algn="ctr"/>
                <a:r>
                  <a:rPr lang="en-US" sz="1350" dirty="0">
                    <a:latin typeface="Avenir Book" panose="020B0503020203020204" pitchFamily="34" charset="-78"/>
                    <a:cs typeface="Avenir Book" panose="020B0503020203020204" pitchFamily="34" charset="-78"/>
                  </a:rPr>
                  <a:t>ARP table in </a:t>
                </a:r>
                <a:r>
                  <a:rPr lang="en-US" sz="1350" dirty="0">
                    <a:solidFill>
                      <a:srgbClr val="0000A8"/>
                    </a:solidFill>
                    <a:latin typeface="Avenir Book" panose="020B0503020203020204" pitchFamily="34" charset="-78"/>
                    <a:cs typeface="Avenir Book" panose="020B0503020203020204" pitchFamily="34" charset="-78"/>
                  </a:rPr>
                  <a:t>A</a:t>
                </a:r>
              </a:p>
            </p:txBody>
          </p:sp>
          <p:cxnSp>
            <p:nvCxnSpPr>
              <p:cNvPr id="8" name="Straight Connector 7">
                <a:extLst>
                  <a:ext uri="{FF2B5EF4-FFF2-40B4-BE49-F238E27FC236}">
                    <a16:creationId xmlns:a16="http://schemas.microsoft.com/office/drawing/2014/main" id="{97ADA725-CF65-9446-A6E5-99769F3E8580}"/>
                  </a:ext>
                </a:extLst>
              </p:cNvPr>
              <p:cNvCxnSpPr>
                <a:cxnSpLocks/>
              </p:cNvCxnSpPr>
              <p:nvPr/>
            </p:nvCxnSpPr>
            <p:spPr>
              <a:xfrm>
                <a:off x="437324" y="3173896"/>
                <a:ext cx="318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D1A36C2-C660-CC48-A801-8B13046993C8}"/>
                  </a:ext>
                </a:extLst>
              </p:cNvPr>
              <p:cNvSpPr txBox="1"/>
              <p:nvPr/>
            </p:nvSpPr>
            <p:spPr>
              <a:xfrm>
                <a:off x="404194" y="2829340"/>
                <a:ext cx="1031317" cy="400109"/>
              </a:xfrm>
              <a:prstGeom prst="rect">
                <a:avLst/>
              </a:prstGeom>
              <a:noFill/>
            </p:spPr>
            <p:txBody>
              <a:bodyPr wrap="square" rtlCol="0">
                <a:spAutoFit/>
              </a:bodyPr>
              <a:lstStyle/>
              <a:p>
                <a:pPr algn="ctr"/>
                <a:r>
                  <a:rPr lang="en-US" sz="1350" dirty="0">
                    <a:latin typeface="Avenir Book" panose="020B0503020203020204" pitchFamily="34" charset="-78"/>
                    <a:cs typeface="Avenir Book" panose="020B0503020203020204" pitchFamily="34" charset="-78"/>
                  </a:rPr>
                  <a:t>IP </a:t>
                </a:r>
                <a:r>
                  <a:rPr lang="en-US" sz="1350" dirty="0" err="1">
                    <a:latin typeface="Avenir Book" panose="020B0503020203020204" pitchFamily="34" charset="-78"/>
                    <a:cs typeface="Avenir Book" panose="020B0503020203020204" pitchFamily="34" charset="-78"/>
                  </a:rPr>
                  <a:t>addr</a:t>
                </a:r>
                <a:endParaRPr lang="en-US" sz="1350" dirty="0">
                  <a:latin typeface="Avenir Book" panose="020B0503020203020204" pitchFamily="34" charset="-78"/>
                  <a:cs typeface="Avenir Book" panose="020B0503020203020204" pitchFamily="34" charset="-78"/>
                </a:endParaRPr>
              </a:p>
            </p:txBody>
          </p:sp>
          <p:sp>
            <p:nvSpPr>
              <p:cNvPr id="62" name="TextBox 61">
                <a:extLst>
                  <a:ext uri="{FF2B5EF4-FFF2-40B4-BE49-F238E27FC236}">
                    <a16:creationId xmlns:a16="http://schemas.microsoft.com/office/drawing/2014/main" id="{39275495-9FB2-BE4E-99AA-073302DC06EF}"/>
                  </a:ext>
                </a:extLst>
              </p:cNvPr>
              <p:cNvSpPr txBox="1"/>
              <p:nvPr/>
            </p:nvSpPr>
            <p:spPr>
              <a:xfrm>
                <a:off x="1431037" y="2849217"/>
                <a:ext cx="1767361" cy="400109"/>
              </a:xfrm>
              <a:prstGeom prst="rect">
                <a:avLst/>
              </a:prstGeom>
              <a:noFill/>
            </p:spPr>
            <p:txBody>
              <a:bodyPr wrap="square" rtlCol="0">
                <a:spAutoFit/>
              </a:bodyPr>
              <a:lstStyle/>
              <a:p>
                <a:pPr algn="ctr"/>
                <a:r>
                  <a:rPr lang="en-US" sz="1350" dirty="0">
                    <a:latin typeface="Avenir Book" panose="020B0503020203020204" pitchFamily="34" charset="-78"/>
                    <a:cs typeface="Avenir Book" panose="020B0503020203020204" pitchFamily="34" charset="-78"/>
                  </a:rPr>
                  <a:t>MAC </a:t>
                </a:r>
                <a:r>
                  <a:rPr lang="en-US" sz="1350" dirty="0" err="1">
                    <a:latin typeface="Avenir Book" panose="020B0503020203020204" pitchFamily="34" charset="-78"/>
                    <a:cs typeface="Avenir Book" panose="020B0503020203020204" pitchFamily="34" charset="-78"/>
                  </a:rPr>
                  <a:t>addr</a:t>
                </a:r>
                <a:endParaRPr lang="en-US" sz="1350" dirty="0">
                  <a:latin typeface="Avenir Book" panose="020B0503020203020204" pitchFamily="34" charset="-78"/>
                  <a:cs typeface="Avenir Book" panose="020B0503020203020204" pitchFamily="34" charset="-78"/>
                </a:endParaRPr>
              </a:p>
            </p:txBody>
          </p:sp>
          <p:cxnSp>
            <p:nvCxnSpPr>
              <p:cNvPr id="13" name="Straight Connector 12">
                <a:extLst>
                  <a:ext uri="{FF2B5EF4-FFF2-40B4-BE49-F238E27FC236}">
                    <a16:creationId xmlns:a16="http://schemas.microsoft.com/office/drawing/2014/main" id="{8C873D52-0E3A-984E-872F-2E5F1E49C4BD}"/>
                  </a:ext>
                </a:extLst>
              </p:cNvPr>
              <p:cNvCxnSpPr>
                <a:cxnSpLocks/>
              </p:cNvCxnSpPr>
              <p:nvPr/>
            </p:nvCxnSpPr>
            <p:spPr>
              <a:xfrm>
                <a:off x="1602310" y="2859986"/>
                <a:ext cx="0" cy="1063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F3D9DE6-1B37-F249-9BD4-104B41CEFDAE}"/>
                  </a:ext>
                </a:extLst>
              </p:cNvPr>
              <p:cNvCxnSpPr>
                <a:cxnSpLocks/>
              </p:cNvCxnSpPr>
              <p:nvPr/>
            </p:nvCxnSpPr>
            <p:spPr>
              <a:xfrm>
                <a:off x="3240152" y="2848944"/>
                <a:ext cx="0" cy="1060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971A2F5-ACB5-294E-8846-0F74DE6EB747}"/>
                  </a:ext>
                </a:extLst>
              </p:cNvPr>
              <p:cNvSpPr txBox="1"/>
              <p:nvPr/>
            </p:nvSpPr>
            <p:spPr>
              <a:xfrm>
                <a:off x="3074504" y="2855842"/>
                <a:ext cx="708991" cy="400109"/>
              </a:xfrm>
              <a:prstGeom prst="rect">
                <a:avLst/>
              </a:prstGeom>
              <a:noFill/>
            </p:spPr>
            <p:txBody>
              <a:bodyPr wrap="square" rtlCol="0">
                <a:spAutoFit/>
              </a:bodyPr>
              <a:lstStyle/>
              <a:p>
                <a:pPr algn="ctr"/>
                <a:r>
                  <a:rPr lang="en-US" sz="1350" dirty="0">
                    <a:latin typeface="Avenir Book" panose="020B0503020203020204" pitchFamily="34" charset="-78"/>
                    <a:cs typeface="Avenir Book" panose="020B0503020203020204" pitchFamily="34" charset="-78"/>
                  </a:rPr>
                  <a:t>TTL</a:t>
                </a:r>
              </a:p>
            </p:txBody>
          </p:sp>
        </p:grpSp>
      </p:grpSp>
      <p:sp>
        <p:nvSpPr>
          <p:cNvPr id="68" name="Rectangle 3">
            <a:extLst>
              <a:ext uri="{FF2B5EF4-FFF2-40B4-BE49-F238E27FC236}">
                <a16:creationId xmlns:a16="http://schemas.microsoft.com/office/drawing/2014/main" id="{3E190205-EEDA-4A4B-922E-882CB0024C81}"/>
              </a:ext>
            </a:extLst>
          </p:cNvPr>
          <p:cNvSpPr txBox="1">
            <a:spLocks noChangeArrowheads="1"/>
          </p:cNvSpPr>
          <p:nvPr/>
        </p:nvSpPr>
        <p:spPr>
          <a:xfrm>
            <a:off x="2271815" y="1045007"/>
            <a:ext cx="7551617" cy="71018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100" dirty="0">
                <a:latin typeface="Avenir Book" panose="020B0503020203020204" pitchFamily="34" charset="-78"/>
                <a:cs typeface="Avenir Book" panose="020B0503020203020204" pitchFamily="34" charset="-78"/>
              </a:rPr>
              <a:t>E</a:t>
            </a:r>
            <a:r>
              <a:rPr lang="en-US" sz="2100" dirty="0" smtClean="0">
                <a:latin typeface="Avenir Book" panose="020B0503020203020204" pitchFamily="34" charset="-78"/>
                <a:cs typeface="Avenir Book" panose="020B0503020203020204" pitchFamily="34" charset="-78"/>
              </a:rPr>
              <a:t>xample</a:t>
            </a:r>
            <a:r>
              <a:rPr lang="en-US" sz="2100" dirty="0">
                <a:latin typeface="Avenir Book" panose="020B0503020203020204" pitchFamily="34" charset="-78"/>
                <a:cs typeface="Avenir Book" panose="020B0503020203020204" pitchFamily="34" charset="-78"/>
              </a:rPr>
              <a:t>: A wants to send datagram to B</a:t>
            </a:r>
          </a:p>
          <a:p>
            <a:pPr marL="264319" lvl="1" indent="-176213">
              <a:defRPr/>
            </a:pPr>
            <a:r>
              <a:rPr lang="en-US" sz="1500" dirty="0">
                <a:latin typeface="Avenir Book" panose="020B0503020203020204" pitchFamily="34" charset="-78"/>
                <a:cs typeface="Avenir Book" panose="020B0503020203020204" pitchFamily="34" charset="-78"/>
              </a:rPr>
              <a:t>B</a:t>
            </a:r>
            <a:r>
              <a:rPr lang="ja-JP" altLang="en-US" sz="1500" dirty="0">
                <a:latin typeface="Avenir Book" panose="020B0503020203020204" pitchFamily="34" charset="-78"/>
                <a:cs typeface="Avenir Book" panose="020B0503020203020204" pitchFamily="34" charset="-78"/>
              </a:rPr>
              <a:t>’</a:t>
            </a:r>
            <a:r>
              <a:rPr lang="en-US" sz="1500" dirty="0">
                <a:latin typeface="Avenir Book" panose="020B0503020203020204" pitchFamily="34" charset="-78"/>
                <a:cs typeface="Avenir Book" panose="020B0503020203020204" pitchFamily="34" charset="-78"/>
              </a:rPr>
              <a:t>s MAC address not in A</a:t>
            </a:r>
            <a:r>
              <a:rPr lang="en-US" altLang="ja-JP" sz="1500" dirty="0">
                <a:latin typeface="Avenir Book" panose="020B0503020203020204" pitchFamily="34" charset="-78"/>
                <a:cs typeface="Avenir Book" panose="020B0503020203020204" pitchFamily="34" charset="-78"/>
              </a:rPr>
              <a:t>’</a:t>
            </a:r>
            <a:r>
              <a:rPr lang="en-US" sz="1500" dirty="0">
                <a:latin typeface="Avenir Book" panose="020B0503020203020204" pitchFamily="34" charset="-78"/>
                <a:cs typeface="Avenir Book" panose="020B0503020203020204" pitchFamily="34" charset="-78"/>
              </a:rPr>
              <a:t>s ARP table, so A uses ARP to find B’s MAC address</a:t>
            </a:r>
            <a:endParaRPr lang="en-US" sz="1800" dirty="0">
              <a:latin typeface="Avenir Book" panose="020B0503020203020204" pitchFamily="34" charset="-78"/>
              <a:cs typeface="Avenir Book" panose="020B0503020203020204" pitchFamily="34" charset="-78"/>
            </a:endParaRPr>
          </a:p>
        </p:txBody>
      </p:sp>
      <p:grpSp>
        <p:nvGrpSpPr>
          <p:cNvPr id="24" name="Group 23">
            <a:extLst>
              <a:ext uri="{FF2B5EF4-FFF2-40B4-BE49-F238E27FC236}">
                <a16:creationId xmlns:a16="http://schemas.microsoft.com/office/drawing/2014/main" id="{013DE118-29AE-1147-9673-7A7F3BEC6EF7}"/>
              </a:ext>
            </a:extLst>
          </p:cNvPr>
          <p:cNvGrpSpPr/>
          <p:nvPr/>
        </p:nvGrpSpPr>
        <p:grpSpPr>
          <a:xfrm>
            <a:off x="2342992" y="4143225"/>
            <a:ext cx="3166856" cy="600164"/>
            <a:chOff x="689113" y="2308977"/>
            <a:chExt cx="4222474" cy="800219"/>
          </a:xfrm>
        </p:grpSpPr>
        <p:sp>
          <p:nvSpPr>
            <p:cNvPr id="18" name="TextBox 17">
              <a:extLst>
                <a:ext uri="{FF2B5EF4-FFF2-40B4-BE49-F238E27FC236}">
                  <a16:creationId xmlns:a16="http://schemas.microsoft.com/office/drawing/2014/main" id="{7230726C-A09E-6C44-A2D0-4B4AC64FB4B2}"/>
                </a:ext>
              </a:extLst>
            </p:cNvPr>
            <p:cNvSpPr txBox="1"/>
            <p:nvPr/>
          </p:nvSpPr>
          <p:spPr>
            <a:xfrm>
              <a:off x="1007166" y="2308977"/>
              <a:ext cx="3904421" cy="800219"/>
            </a:xfrm>
            <a:prstGeom prst="rect">
              <a:avLst/>
            </a:prstGeom>
            <a:noFill/>
          </p:spPr>
          <p:txBody>
            <a:bodyPr wrap="square" rtlCol="0">
              <a:spAutoFit/>
            </a:bodyPr>
            <a:lstStyle/>
            <a:p>
              <a:pPr marL="176213">
                <a:defRPr/>
              </a:pPr>
              <a:r>
                <a:rPr lang="en-US" dirty="0">
                  <a:solidFill>
                    <a:srgbClr val="0000A8"/>
                  </a:solidFill>
                  <a:latin typeface="Avenir Book" panose="020B0503020203020204" pitchFamily="34" charset="-78"/>
                  <a:cs typeface="Avenir Book" panose="020B0503020203020204" pitchFamily="34" charset="-78"/>
                </a:rPr>
                <a:t>A</a:t>
              </a:r>
              <a:r>
                <a:rPr lang="en-US" sz="1500" dirty="0">
                  <a:latin typeface="Avenir Book" panose="020B0503020203020204" pitchFamily="34" charset="-78"/>
                  <a:cs typeface="Avenir Book" panose="020B0503020203020204" pitchFamily="34" charset="-78"/>
                </a:rPr>
                <a:t> receives B’s reply, adds B entry into its local ARP table</a:t>
              </a:r>
            </a:p>
          </p:txBody>
        </p:sp>
        <p:grpSp>
          <p:nvGrpSpPr>
            <p:cNvPr id="23" name="Group 22">
              <a:extLst>
                <a:ext uri="{FF2B5EF4-FFF2-40B4-BE49-F238E27FC236}">
                  <a16:creationId xmlns:a16="http://schemas.microsoft.com/office/drawing/2014/main" id="{E4C3EBDD-DD28-4A4F-803C-BE09994DBBCE}"/>
                </a:ext>
              </a:extLst>
            </p:cNvPr>
            <p:cNvGrpSpPr/>
            <p:nvPr/>
          </p:nvGrpSpPr>
          <p:grpSpPr>
            <a:xfrm>
              <a:off x="689113" y="2438399"/>
              <a:ext cx="443712" cy="492443"/>
              <a:chOff x="2292626" y="5618921"/>
              <a:chExt cx="443712" cy="492443"/>
            </a:xfrm>
          </p:grpSpPr>
          <p:sp>
            <p:nvSpPr>
              <p:cNvPr id="21" name="Oval 20">
                <a:extLst>
                  <a:ext uri="{FF2B5EF4-FFF2-40B4-BE49-F238E27FC236}">
                    <a16:creationId xmlns:a16="http://schemas.microsoft.com/office/drawing/2014/main" id="{081A63FD-6640-2C4D-94F4-10E452F85558}"/>
                  </a:ext>
                </a:extLst>
              </p:cNvPr>
              <p:cNvSpPr/>
              <p:nvPr/>
            </p:nvSpPr>
            <p:spPr>
              <a:xfrm>
                <a:off x="2292626" y="5645426"/>
                <a:ext cx="410817" cy="410817"/>
              </a:xfrm>
              <a:prstGeom prst="ellipse">
                <a:avLst/>
              </a:prstGeom>
              <a:solidFill>
                <a:schemeClr val="bg1"/>
              </a:solidFill>
              <a:ln w="2540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sp>
            <p:nvSpPr>
              <p:cNvPr id="22" name="TextBox 21">
                <a:extLst>
                  <a:ext uri="{FF2B5EF4-FFF2-40B4-BE49-F238E27FC236}">
                    <a16:creationId xmlns:a16="http://schemas.microsoft.com/office/drawing/2014/main" id="{887B0C99-1512-F84B-A71F-D0B8F31B18C6}"/>
                  </a:ext>
                </a:extLst>
              </p:cNvPr>
              <p:cNvSpPr txBox="1"/>
              <p:nvPr/>
            </p:nvSpPr>
            <p:spPr>
              <a:xfrm>
                <a:off x="2319130" y="5618921"/>
                <a:ext cx="417208" cy="492443"/>
              </a:xfrm>
              <a:prstGeom prst="rect">
                <a:avLst/>
              </a:prstGeom>
              <a:noFill/>
            </p:spPr>
            <p:txBody>
              <a:bodyPr wrap="none" rtlCol="0">
                <a:spAutoFit/>
              </a:bodyPr>
              <a:lstStyle/>
              <a:p>
                <a:r>
                  <a:rPr lang="en-US" dirty="0">
                    <a:latin typeface="Avenir Book" panose="020B0503020203020204" pitchFamily="34" charset="-78"/>
                    <a:cs typeface="Avenir Book" panose="020B0503020203020204" pitchFamily="34" charset="-78"/>
                  </a:rPr>
                  <a:t>3</a:t>
                </a:r>
              </a:p>
            </p:txBody>
          </p:sp>
        </p:grpSp>
      </p:grpSp>
      <p:grpSp>
        <p:nvGrpSpPr>
          <p:cNvPr id="4" name="Group 3">
            <a:extLst>
              <a:ext uri="{FF2B5EF4-FFF2-40B4-BE49-F238E27FC236}">
                <a16:creationId xmlns:a16="http://schemas.microsoft.com/office/drawing/2014/main" id="{5DE12D9A-FE4D-0A48-A641-DB2148309CA9}"/>
              </a:ext>
            </a:extLst>
          </p:cNvPr>
          <p:cNvGrpSpPr/>
          <p:nvPr/>
        </p:nvGrpSpPr>
        <p:grpSpPr>
          <a:xfrm>
            <a:off x="5509849" y="3114462"/>
            <a:ext cx="1228154" cy="556289"/>
            <a:chOff x="5367131" y="3866019"/>
            <a:chExt cx="1637539" cy="741718"/>
          </a:xfrm>
        </p:grpSpPr>
        <p:sp>
          <p:nvSpPr>
            <p:cNvPr id="35" name="Right Arrow 34">
              <a:extLst>
                <a:ext uri="{FF2B5EF4-FFF2-40B4-BE49-F238E27FC236}">
                  <a16:creationId xmlns:a16="http://schemas.microsoft.com/office/drawing/2014/main" id="{8E8C1703-14D3-ED45-A5E7-3C816D2C6A36}"/>
                </a:ext>
              </a:extLst>
            </p:cNvPr>
            <p:cNvSpPr/>
            <p:nvPr/>
          </p:nvSpPr>
          <p:spPr>
            <a:xfrm rot="10800000">
              <a:off x="5367131" y="4187685"/>
              <a:ext cx="1060173" cy="172279"/>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grpSp>
          <p:nvGrpSpPr>
            <p:cNvPr id="95" name="Group 201">
              <a:extLst>
                <a:ext uri="{FF2B5EF4-FFF2-40B4-BE49-F238E27FC236}">
                  <a16:creationId xmlns:a16="http://schemas.microsoft.com/office/drawing/2014/main" id="{84F90531-593C-9146-AEE5-BEFEDB4FC6AF}"/>
                </a:ext>
              </a:extLst>
            </p:cNvPr>
            <p:cNvGrpSpPr>
              <a:grpSpLocks/>
            </p:cNvGrpSpPr>
            <p:nvPr/>
          </p:nvGrpSpPr>
          <p:grpSpPr bwMode="auto">
            <a:xfrm>
              <a:off x="6417064" y="3866019"/>
              <a:ext cx="587606" cy="741718"/>
              <a:chOff x="375561" y="297711"/>
              <a:chExt cx="1252683" cy="2138362"/>
            </a:xfrm>
          </p:grpSpPr>
          <p:sp>
            <p:nvSpPr>
              <p:cNvPr id="96" name="Freeform 95">
                <a:extLst>
                  <a:ext uri="{FF2B5EF4-FFF2-40B4-BE49-F238E27FC236}">
                    <a16:creationId xmlns:a16="http://schemas.microsoft.com/office/drawing/2014/main" id="{BB8D2B43-252A-154B-B33F-48E245DE4C33}"/>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latin typeface="Avenir Book" panose="020B0503020203020204" pitchFamily="34" charset="-78"/>
                  <a:cs typeface="Avenir Book" panose="020B0503020203020204" pitchFamily="34" charset="-78"/>
                </a:endParaRPr>
              </a:p>
            </p:txBody>
          </p:sp>
          <p:sp>
            <p:nvSpPr>
              <p:cNvPr id="97" name="Freeform 96">
                <a:extLst>
                  <a:ext uri="{FF2B5EF4-FFF2-40B4-BE49-F238E27FC236}">
                    <a16:creationId xmlns:a16="http://schemas.microsoft.com/office/drawing/2014/main" id="{BCDE178B-CBB7-904E-8D77-3C5E1D8D1367}"/>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latin typeface="Avenir Book" panose="020B0503020203020204" pitchFamily="34" charset="-78"/>
                  <a:cs typeface="Avenir Book" panose="020B0503020203020204" pitchFamily="34" charset="-78"/>
                </a:endParaRPr>
              </a:p>
            </p:txBody>
          </p:sp>
          <p:sp>
            <p:nvSpPr>
              <p:cNvPr id="98" name="Rectangle 97">
                <a:extLst>
                  <a:ext uri="{FF2B5EF4-FFF2-40B4-BE49-F238E27FC236}">
                    <a16:creationId xmlns:a16="http://schemas.microsoft.com/office/drawing/2014/main" id="{B5F298EC-5C7C-804F-B1E9-F0A0E4E57C02}"/>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solidFill>
                    <a:srgbClr val="FFFFFF"/>
                  </a:solidFill>
                  <a:latin typeface="Avenir Book" panose="020B0503020203020204" pitchFamily="34" charset="-78"/>
                  <a:ea typeface="ＭＳ Ｐゴシック" charset="0"/>
                  <a:cs typeface="Avenir Book" panose="020B0503020203020204" pitchFamily="34" charset="-78"/>
                </a:endParaRPr>
              </a:p>
            </p:txBody>
          </p:sp>
        </p:grpSp>
      </p:grpSp>
      <p:grpSp>
        <p:nvGrpSpPr>
          <p:cNvPr id="7" name="Group 6">
            <a:extLst>
              <a:ext uri="{FF2B5EF4-FFF2-40B4-BE49-F238E27FC236}">
                <a16:creationId xmlns:a16="http://schemas.microsoft.com/office/drawing/2014/main" id="{45F39055-4138-5345-8C30-F70330025618}"/>
              </a:ext>
            </a:extLst>
          </p:cNvPr>
          <p:cNvGrpSpPr/>
          <p:nvPr/>
        </p:nvGrpSpPr>
        <p:grpSpPr>
          <a:xfrm>
            <a:off x="2325578" y="3128691"/>
            <a:ext cx="2539649" cy="263524"/>
            <a:chOff x="1121437" y="3884985"/>
            <a:chExt cx="3386198" cy="351364"/>
          </a:xfrm>
        </p:grpSpPr>
        <p:sp>
          <p:nvSpPr>
            <p:cNvPr id="73" name="Text Box 36">
              <a:extLst>
                <a:ext uri="{FF2B5EF4-FFF2-40B4-BE49-F238E27FC236}">
                  <a16:creationId xmlns:a16="http://schemas.microsoft.com/office/drawing/2014/main" id="{1DADF13F-2D2F-5443-842A-4A233EADB7E1}"/>
                </a:ext>
              </a:extLst>
            </p:cNvPr>
            <p:cNvSpPr txBox="1">
              <a:spLocks noChangeArrowheads="1"/>
            </p:cNvSpPr>
            <p:nvPr/>
          </p:nvSpPr>
          <p:spPr bwMode="auto">
            <a:xfrm>
              <a:off x="1121437" y="3884985"/>
              <a:ext cx="1449196" cy="338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50" i="0" dirty="0" smtClean="0">
                  <a:latin typeface="Avenir Book" panose="020B0503020203020204" pitchFamily="34" charset="-78"/>
                  <a:cs typeface="Avenir Book" panose="020B0503020203020204" pitchFamily="34" charset="-78"/>
                </a:rPr>
                <a:t>137.196. 7.14</a:t>
              </a:r>
              <a:endParaRPr lang="en-US" sz="1050" i="0" dirty="0">
                <a:latin typeface="Avenir Book" panose="020B0503020203020204" pitchFamily="34" charset="-78"/>
                <a:cs typeface="Avenir Book" panose="020B0503020203020204" pitchFamily="34" charset="-78"/>
              </a:endParaRPr>
            </a:p>
          </p:txBody>
        </p:sp>
        <p:sp>
          <p:nvSpPr>
            <p:cNvPr id="77" name="Text Box 27">
              <a:extLst>
                <a:ext uri="{FF2B5EF4-FFF2-40B4-BE49-F238E27FC236}">
                  <a16:creationId xmlns:a16="http://schemas.microsoft.com/office/drawing/2014/main" id="{82505451-0901-AA46-96C0-FED04AABFA3D}"/>
                </a:ext>
              </a:extLst>
            </p:cNvPr>
            <p:cNvSpPr txBox="1">
              <a:spLocks noChangeArrowheads="1"/>
            </p:cNvSpPr>
            <p:nvPr/>
          </p:nvSpPr>
          <p:spPr bwMode="auto">
            <a:xfrm>
              <a:off x="2305713" y="3897796"/>
              <a:ext cx="1827850" cy="338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58-23-D7-FA-20-B0</a:t>
              </a:r>
            </a:p>
          </p:txBody>
        </p:sp>
        <p:sp>
          <p:nvSpPr>
            <p:cNvPr id="78" name="Text Box 27">
              <a:extLst>
                <a:ext uri="{FF2B5EF4-FFF2-40B4-BE49-F238E27FC236}">
                  <a16:creationId xmlns:a16="http://schemas.microsoft.com/office/drawing/2014/main" id="{ED5A362E-E35A-6241-9A98-218C81894567}"/>
                </a:ext>
              </a:extLst>
            </p:cNvPr>
            <p:cNvSpPr txBox="1">
              <a:spLocks noChangeArrowheads="1"/>
            </p:cNvSpPr>
            <p:nvPr/>
          </p:nvSpPr>
          <p:spPr bwMode="auto">
            <a:xfrm>
              <a:off x="3960048" y="3891169"/>
              <a:ext cx="547587"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500</a:t>
              </a:r>
            </a:p>
          </p:txBody>
        </p:sp>
      </p:grpSp>
    </p:spTree>
    <p:extLst>
      <p:ext uri="{BB962C8B-B14F-4D97-AF65-F5344CB8AC3E}">
        <p14:creationId xmlns:p14="http://schemas.microsoft.com/office/powerpoint/2010/main" val="2702773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dissolv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xit" presetSubtype="0" fill="hold" nodeType="withEffect">
                                  <p:stCondLst>
                                    <p:cond delay="0"/>
                                  </p:stCondLst>
                                  <p:childTnLst>
                                    <p:animEffect transition="out" filter="dissolv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26569</TotalTime>
  <Words>1163</Words>
  <Application>Microsoft Office PowerPoint</Application>
  <PresentationFormat>Widescreen</PresentationFormat>
  <Paragraphs>361</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ＭＳ Ｐゴシック</vt:lpstr>
      <vt:lpstr>游ゴシック</vt:lpstr>
      <vt:lpstr>Arial</vt:lpstr>
      <vt:lpstr>Avenir Book</vt:lpstr>
      <vt:lpstr>Calibri</vt:lpstr>
      <vt:lpstr>Calibri Light</vt:lpstr>
      <vt:lpstr>Times New Roman</vt:lpstr>
      <vt:lpstr>Wingdings</vt:lpstr>
      <vt:lpstr>Presentation Template 13_9_21</vt:lpstr>
      <vt:lpstr> Computer Networks  Address Resolution Protocol (ARP)</vt:lpstr>
      <vt:lpstr>IP address vs MAC address</vt:lpstr>
      <vt:lpstr>IP address vs MAC addresses</vt:lpstr>
      <vt:lpstr>MAC addresses</vt:lpstr>
      <vt:lpstr>ARP: Address Resolution Protocol</vt:lpstr>
      <vt:lpstr>ARP: Address Resolution Protocol</vt:lpstr>
      <vt:lpstr>ARP: Address Resolution Protocol</vt:lpstr>
      <vt:lpstr>ARP: Address Resolution Protocol</vt:lpstr>
      <vt:lpstr>ARP: Address Resolution Protocol</vt:lpstr>
      <vt:lpstr>Routing to Another Subnet</vt:lpstr>
      <vt:lpstr>Routing to Another Subnet</vt:lpstr>
      <vt:lpstr>Routing to Another Subnet</vt:lpstr>
      <vt:lpstr>Routing to Another Subnet</vt:lpstr>
      <vt:lpstr>Routing to Another Subnet</vt:lpstr>
      <vt:lpstr>Routing to Another Subnet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404</cp:revision>
  <cp:lastPrinted>2022-11-10T12:47:40Z</cp:lastPrinted>
  <dcterms:created xsi:type="dcterms:W3CDTF">2021-09-13T14:43:22Z</dcterms:created>
  <dcterms:modified xsi:type="dcterms:W3CDTF">2023-03-27T15:12:50Z</dcterms:modified>
</cp:coreProperties>
</file>