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7"/>
  </p:notesMasterIdLst>
  <p:handoutMasterIdLst>
    <p:handoutMasterId r:id="rId18"/>
  </p:handoutMasterIdLst>
  <p:sldIdLst>
    <p:sldId id="265" r:id="rId2"/>
    <p:sldId id="515" r:id="rId3"/>
    <p:sldId id="516" r:id="rId4"/>
    <p:sldId id="612" r:id="rId5"/>
    <p:sldId id="517" r:id="rId6"/>
    <p:sldId id="518" r:id="rId7"/>
    <p:sldId id="519" r:id="rId8"/>
    <p:sldId id="546" r:id="rId9"/>
    <p:sldId id="605" r:id="rId10"/>
    <p:sldId id="606" r:id="rId11"/>
    <p:sldId id="607" r:id="rId12"/>
    <p:sldId id="608" r:id="rId13"/>
    <p:sldId id="609" r:id="rId14"/>
    <p:sldId id="610" r:id="rId15"/>
    <p:sldId id="532" r:id="rId16"/>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28-03-2023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28-03-2023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28/03/2023 22:00</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By logical communication , we</a:t>
            </a:r>
          </a:p>
          <a:p>
            <a:r>
              <a:rPr lang="en-US" sz="1200" kern="1200" dirty="0">
                <a:solidFill>
                  <a:schemeClr val="tx1"/>
                </a:solidFill>
                <a:effectLst/>
                <a:latin typeface="+mn-lt"/>
                <a:ea typeface="+mn-ea"/>
                <a:cs typeface="+mn-cs"/>
              </a:rPr>
              <a:t>mean that from an application’s perspective, it is as if the hosts running the processes</a:t>
            </a:r>
          </a:p>
          <a:p>
            <a:r>
              <a:rPr lang="en-US" sz="1200" kern="1200" dirty="0">
                <a:solidFill>
                  <a:schemeClr val="tx1"/>
                </a:solidFill>
                <a:effectLst/>
                <a:latin typeface="+mn-lt"/>
                <a:ea typeface="+mn-ea"/>
                <a:cs typeface="+mn-cs"/>
              </a:rPr>
              <a:t>were directly connected; in reality, the hosts may be on opposite sides of the</a:t>
            </a:r>
          </a:p>
          <a:p>
            <a:r>
              <a:rPr lang="en-US" sz="1200" kern="1200" dirty="0">
                <a:solidFill>
                  <a:schemeClr val="tx1"/>
                </a:solidFill>
                <a:effectLst/>
                <a:latin typeface="+mn-lt"/>
                <a:ea typeface="+mn-ea"/>
                <a:cs typeface="+mn-cs"/>
              </a:rPr>
              <a:t>planet, connected via numerous routers and a wide range of link types. Application</a:t>
            </a:r>
          </a:p>
          <a:p>
            <a:r>
              <a:rPr lang="en-US" sz="1200" kern="1200" dirty="0">
                <a:solidFill>
                  <a:schemeClr val="tx1"/>
                </a:solidFill>
                <a:effectLst/>
                <a:latin typeface="+mn-lt"/>
                <a:ea typeface="+mn-ea"/>
                <a:cs typeface="+mn-cs"/>
              </a:rPr>
              <a:t>processes use the logical communication provided by the transport layer to send</a:t>
            </a:r>
          </a:p>
          <a:p>
            <a:r>
              <a:rPr lang="en-US" sz="1200" kern="1200" dirty="0">
                <a:solidFill>
                  <a:schemeClr val="tx1"/>
                </a:solidFill>
                <a:effectLst/>
                <a:latin typeface="+mn-lt"/>
                <a:ea typeface="+mn-ea"/>
                <a:cs typeface="+mn-cs"/>
              </a:rPr>
              <a:t>messages to each other, free from the worry of the details of the physical infrastructure</a:t>
            </a:r>
          </a:p>
          <a:p>
            <a:r>
              <a:rPr lang="en-US" sz="1200" kern="1200" dirty="0">
                <a:solidFill>
                  <a:schemeClr val="tx1"/>
                </a:solidFill>
                <a:effectLst/>
                <a:latin typeface="+mn-lt"/>
                <a:ea typeface="+mn-ea"/>
                <a:cs typeface="+mn-cs"/>
              </a:rPr>
              <a:t>used to carry these messages.</a:t>
            </a:r>
          </a:p>
          <a:p>
            <a:endParaRPr lang="en-US" dirty="0"/>
          </a:p>
          <a:p>
            <a:r>
              <a:rPr lang="en-US" dirty="0"/>
              <a:t>Let’s look at each of these three (logical communications, actions,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7628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700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4189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369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8</a:t>
            </a:fld>
            <a:endParaRPr lang="en-US" sz="1200" smtClean="0"/>
          </a:p>
        </p:txBody>
      </p:sp>
    </p:spTree>
    <p:extLst>
      <p:ext uri="{BB962C8B-B14F-4D97-AF65-F5344CB8AC3E}">
        <p14:creationId xmlns:p14="http://schemas.microsoft.com/office/powerpoint/2010/main" val="412306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542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03175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2289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82036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22871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49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11700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3/28/2023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8F63A3B-78C7-47BE-AE5E-E10140E04643}" type="slidenum">
              <a:rPr lang="en-US" smtClean="0"/>
              <a:pPr/>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20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15194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59706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1458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7025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26688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241886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a:t>Computer </a:t>
            </a:r>
            <a:r>
              <a:rPr lang="en-US" sz="3200" smtClean="0"/>
              <a:t>Networks</a:t>
            </a:r>
            <a:r>
              <a:rPr lang="en-US" sz="3200" dirty="0" smtClean="0"/>
              <a:t/>
            </a:r>
            <a:br>
              <a:rPr lang="en-US" sz="3200" dirty="0" smtClean="0"/>
            </a:br>
            <a:r>
              <a:rPr lang="en-US" sz="3200" dirty="0"/>
              <a:t/>
            </a:r>
            <a:br>
              <a:rPr lang="en-US" sz="3200" dirty="0"/>
            </a:br>
            <a:r>
              <a:rPr lang="en-US" sz="3200" dirty="0"/>
              <a:t>Transport </a:t>
            </a:r>
            <a:r>
              <a:rPr lang="en-US" sz="3200" dirty="0" smtClean="0"/>
              <a:t>Layer - Introduction</a:t>
            </a:r>
            <a:endParaRPr lang="en-US" sz="3200" dirty="0"/>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
        <p:nvSpPr>
          <p:cNvPr id="5" name="Rectangle 6">
            <a:extLst>
              <a:ext uri="{FF2B5EF4-FFF2-40B4-BE49-F238E27FC236}">
                <a16:creationId xmlns:a16="http://schemas.microsoft.com/office/drawing/2014/main" id="{7FC87645-22AD-8040-8C83-BC2F64C5D928}"/>
              </a:ext>
            </a:extLst>
          </p:cNvPr>
          <p:cNvSpPr>
            <a:spLocks noChangeArrowheads="1"/>
          </p:cNvSpPr>
          <p:nvPr/>
        </p:nvSpPr>
        <p:spPr bwMode="auto">
          <a:xfrm>
            <a:off x="9812882" y="527041"/>
            <a:ext cx="1396555" cy="2286838"/>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0" name="Line 9">
            <a:extLst>
              <a:ext uri="{FF2B5EF4-FFF2-40B4-BE49-F238E27FC236}">
                <a16:creationId xmlns:a16="http://schemas.microsoft.com/office/drawing/2014/main" id="{E0C842E9-2804-A24B-90F5-1E76ED56B971}"/>
              </a:ext>
            </a:extLst>
          </p:cNvPr>
          <p:cNvSpPr>
            <a:spLocks noChangeShapeType="1"/>
          </p:cNvSpPr>
          <p:nvPr/>
        </p:nvSpPr>
        <p:spPr bwMode="auto">
          <a:xfrm>
            <a:off x="9821935" y="1735517"/>
            <a:ext cx="13918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1" name="Line 10">
            <a:extLst>
              <a:ext uri="{FF2B5EF4-FFF2-40B4-BE49-F238E27FC236}">
                <a16:creationId xmlns:a16="http://schemas.microsoft.com/office/drawing/2014/main" id="{80C10F46-6CD7-F647-A004-85EB56C772DF}"/>
              </a:ext>
            </a:extLst>
          </p:cNvPr>
          <p:cNvSpPr>
            <a:spLocks noChangeShapeType="1"/>
          </p:cNvSpPr>
          <p:nvPr/>
        </p:nvSpPr>
        <p:spPr bwMode="auto">
          <a:xfrm>
            <a:off x="9812882" y="1962420"/>
            <a:ext cx="13918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2" name="Line 11">
            <a:extLst>
              <a:ext uri="{FF2B5EF4-FFF2-40B4-BE49-F238E27FC236}">
                <a16:creationId xmlns:a16="http://schemas.microsoft.com/office/drawing/2014/main" id="{264B0C4A-9518-2F45-BBDA-97BCDD99E256}"/>
              </a:ext>
            </a:extLst>
          </p:cNvPr>
          <p:cNvSpPr>
            <a:spLocks noChangeShapeType="1"/>
          </p:cNvSpPr>
          <p:nvPr/>
        </p:nvSpPr>
        <p:spPr bwMode="auto">
          <a:xfrm>
            <a:off x="9821935" y="2428826"/>
            <a:ext cx="13918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grpSp>
        <p:nvGrpSpPr>
          <p:cNvPr id="17" name="Group 16">
            <a:extLst>
              <a:ext uri="{FF2B5EF4-FFF2-40B4-BE49-F238E27FC236}">
                <a16:creationId xmlns:a16="http://schemas.microsoft.com/office/drawing/2014/main" id="{0D5C6DD9-E1C8-9A47-B128-964947A9BCA1}"/>
              </a:ext>
            </a:extLst>
          </p:cNvPr>
          <p:cNvGrpSpPr/>
          <p:nvPr/>
        </p:nvGrpSpPr>
        <p:grpSpPr>
          <a:xfrm>
            <a:off x="9790537" y="527356"/>
            <a:ext cx="1462924" cy="521400"/>
            <a:chOff x="8943134" y="751114"/>
            <a:chExt cx="1968676" cy="786770"/>
          </a:xfrm>
        </p:grpSpPr>
        <p:sp>
          <p:nvSpPr>
            <p:cNvPr id="18" name="Rectangle 17">
              <a:extLst>
                <a:ext uri="{FF2B5EF4-FFF2-40B4-BE49-F238E27FC236}">
                  <a16:creationId xmlns:a16="http://schemas.microsoft.com/office/drawing/2014/main" id="{A763C0FF-36B6-664F-90B3-14AB76C3338D}"/>
                </a:ext>
              </a:extLst>
            </p:cNvPr>
            <p:cNvSpPr/>
            <p:nvPr/>
          </p:nvSpPr>
          <p:spPr>
            <a:xfrm>
              <a:off x="8980714" y="751114"/>
              <a:ext cx="1877786" cy="7347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19" name="Text Box 7">
              <a:extLst>
                <a:ext uri="{FF2B5EF4-FFF2-40B4-BE49-F238E27FC236}">
                  <a16:creationId xmlns:a16="http://schemas.microsoft.com/office/drawing/2014/main" id="{D1D9D12F-41D2-1C43-BE10-20C3B18B6C74}"/>
                </a:ext>
              </a:extLst>
            </p:cNvPr>
            <p:cNvSpPr txBox="1">
              <a:spLocks noChangeArrowheads="1"/>
            </p:cNvSpPr>
            <p:nvPr/>
          </p:nvSpPr>
          <p:spPr bwMode="auto">
            <a:xfrm>
              <a:off x="8943134" y="856732"/>
              <a:ext cx="1968676" cy="68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smtClean="0">
                  <a:ln>
                    <a:noFill/>
                  </a:ln>
                  <a:solidFill>
                    <a:schemeClr val="bg1"/>
                  </a:solidFill>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endParaRPr>
            </a:p>
          </p:txBody>
        </p:sp>
      </p:grpSp>
      <p:grpSp>
        <p:nvGrpSpPr>
          <p:cNvPr id="20" name="Group 19">
            <a:extLst>
              <a:ext uri="{FF2B5EF4-FFF2-40B4-BE49-F238E27FC236}">
                <a16:creationId xmlns:a16="http://schemas.microsoft.com/office/drawing/2014/main" id="{FBC066ED-EC5C-E148-85B2-CE56D9C40F28}"/>
              </a:ext>
            </a:extLst>
          </p:cNvPr>
          <p:cNvGrpSpPr/>
          <p:nvPr/>
        </p:nvGrpSpPr>
        <p:grpSpPr>
          <a:xfrm>
            <a:off x="9809494" y="1006526"/>
            <a:ext cx="1412906" cy="501324"/>
            <a:chOff x="8993850" y="766270"/>
            <a:chExt cx="1861418" cy="756475"/>
          </a:xfrm>
        </p:grpSpPr>
        <p:sp>
          <p:nvSpPr>
            <p:cNvPr id="21" name="Rectangle 20">
              <a:extLst>
                <a:ext uri="{FF2B5EF4-FFF2-40B4-BE49-F238E27FC236}">
                  <a16:creationId xmlns:a16="http://schemas.microsoft.com/office/drawing/2014/main" id="{173E1221-1527-4744-A110-60E3BD72A69D}"/>
                </a:ext>
              </a:extLst>
            </p:cNvPr>
            <p:cNvSpPr/>
            <p:nvPr/>
          </p:nvSpPr>
          <p:spPr>
            <a:xfrm>
              <a:off x="8993850" y="766270"/>
              <a:ext cx="1861418" cy="6882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22" name="Text Box 7">
              <a:extLst>
                <a:ext uri="{FF2B5EF4-FFF2-40B4-BE49-F238E27FC236}">
                  <a16:creationId xmlns:a16="http://schemas.microsoft.com/office/drawing/2014/main" id="{5D7E6050-1C4A-AC42-9C80-455BF3E89624}"/>
                </a:ext>
              </a:extLst>
            </p:cNvPr>
            <p:cNvSpPr txBox="1">
              <a:spLocks noChangeArrowheads="1"/>
            </p:cNvSpPr>
            <p:nvPr/>
          </p:nvSpPr>
          <p:spPr bwMode="auto">
            <a:xfrm>
              <a:off x="9050475" y="841593"/>
              <a:ext cx="1687799" cy="68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smtClean="0">
                  <a:ln>
                    <a:noFill/>
                  </a:ln>
                  <a:solidFill>
                    <a:schemeClr val="bg1"/>
                  </a:solidFill>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endParaRPr>
            </a:p>
          </p:txBody>
        </p:sp>
      </p:grpSp>
      <p:grpSp>
        <p:nvGrpSpPr>
          <p:cNvPr id="23" name="Group 22">
            <a:extLst>
              <a:ext uri="{FF2B5EF4-FFF2-40B4-BE49-F238E27FC236}">
                <a16:creationId xmlns:a16="http://schemas.microsoft.com/office/drawing/2014/main" id="{A118D44F-D234-294A-9DFB-5BF4D5E069AC}"/>
              </a:ext>
            </a:extLst>
          </p:cNvPr>
          <p:cNvGrpSpPr/>
          <p:nvPr/>
        </p:nvGrpSpPr>
        <p:grpSpPr>
          <a:xfrm>
            <a:off x="9830987" y="1457251"/>
            <a:ext cx="1373763" cy="488076"/>
            <a:chOff x="8993850" y="766270"/>
            <a:chExt cx="1861418" cy="736485"/>
          </a:xfrm>
        </p:grpSpPr>
        <p:sp>
          <p:nvSpPr>
            <p:cNvPr id="24" name="Rectangle 23">
              <a:extLst>
                <a:ext uri="{FF2B5EF4-FFF2-40B4-BE49-F238E27FC236}">
                  <a16:creationId xmlns:a16="http://schemas.microsoft.com/office/drawing/2014/main" id="{5BB6D480-0EF6-9743-B8C0-63D799A0402B}"/>
                </a:ext>
              </a:extLst>
            </p:cNvPr>
            <p:cNvSpPr/>
            <p:nvPr/>
          </p:nvSpPr>
          <p:spPr>
            <a:xfrm>
              <a:off x="8993850" y="766270"/>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25" name="Text Box 7">
              <a:extLst>
                <a:ext uri="{FF2B5EF4-FFF2-40B4-BE49-F238E27FC236}">
                  <a16:creationId xmlns:a16="http://schemas.microsoft.com/office/drawing/2014/main" id="{2D6CC9E9-4EB8-C148-99C7-DE21615E7DBD}"/>
                </a:ext>
              </a:extLst>
            </p:cNvPr>
            <p:cNvSpPr txBox="1">
              <a:spLocks noChangeArrowheads="1"/>
            </p:cNvSpPr>
            <p:nvPr/>
          </p:nvSpPr>
          <p:spPr bwMode="auto">
            <a:xfrm>
              <a:off x="9164879" y="821602"/>
              <a:ext cx="1525184" cy="68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smtClean="0">
                  <a:ln>
                    <a:noFill/>
                  </a:ln>
                  <a:solidFill>
                    <a:schemeClr val="bg1"/>
                  </a:solidFill>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endParaRPr>
            </a:p>
          </p:txBody>
        </p:sp>
      </p:grpSp>
      <p:grpSp>
        <p:nvGrpSpPr>
          <p:cNvPr id="26" name="Group 25">
            <a:extLst>
              <a:ext uri="{FF2B5EF4-FFF2-40B4-BE49-F238E27FC236}">
                <a16:creationId xmlns:a16="http://schemas.microsoft.com/office/drawing/2014/main" id="{AC9AAF3B-AED3-A449-97D4-F0291249333B}"/>
              </a:ext>
            </a:extLst>
          </p:cNvPr>
          <p:cNvGrpSpPr/>
          <p:nvPr/>
        </p:nvGrpSpPr>
        <p:grpSpPr>
          <a:xfrm>
            <a:off x="9830904" y="1927004"/>
            <a:ext cx="1373763" cy="519687"/>
            <a:chOff x="8993850" y="766270"/>
            <a:chExt cx="1861418" cy="784185"/>
          </a:xfrm>
        </p:grpSpPr>
        <p:sp>
          <p:nvSpPr>
            <p:cNvPr id="27" name="Rectangle 26">
              <a:extLst>
                <a:ext uri="{FF2B5EF4-FFF2-40B4-BE49-F238E27FC236}">
                  <a16:creationId xmlns:a16="http://schemas.microsoft.com/office/drawing/2014/main" id="{821B1C9B-1511-9048-954A-42C526FFA552}"/>
                </a:ext>
              </a:extLst>
            </p:cNvPr>
            <p:cNvSpPr/>
            <p:nvPr/>
          </p:nvSpPr>
          <p:spPr>
            <a:xfrm>
              <a:off x="8993850" y="766270"/>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28"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515337" y="869303"/>
              <a:ext cx="843053" cy="68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L</a:t>
              </a:r>
              <a:r>
                <a:rPr kumimoji="0" lang="en-US" altLang="en-US" sz="2000" b="0" i="0" u="none" strike="noStrike" kern="1200" cap="none" spc="0" normalizeH="0" baseline="0" noProof="0" dirty="0" smtClean="0">
                  <a:ln>
                    <a:noFill/>
                  </a:ln>
                  <a:solidFill>
                    <a:schemeClr val="bg1"/>
                  </a:solidFill>
                  <a:effectLst/>
                  <a:uLnTx/>
                  <a:uFillTx/>
                  <a:latin typeface="Avenir Book" panose="020B0503020203020204" pitchFamily="34" charset="-78"/>
                  <a:cs typeface="Avenir Book" panose="020B0503020203020204" pitchFamily="34" charset="-78"/>
                </a:rPr>
                <a:t>ink</a:t>
              </a:r>
              <a:endPar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endParaRPr>
            </a:p>
          </p:txBody>
        </p:sp>
      </p:grpSp>
      <p:grpSp>
        <p:nvGrpSpPr>
          <p:cNvPr id="29" name="Group 28">
            <a:extLst>
              <a:ext uri="{FF2B5EF4-FFF2-40B4-BE49-F238E27FC236}">
                <a16:creationId xmlns:a16="http://schemas.microsoft.com/office/drawing/2014/main" id="{5725BE4D-F37D-9C4B-B89A-22367E8DCDC6}"/>
              </a:ext>
            </a:extLst>
          </p:cNvPr>
          <p:cNvGrpSpPr/>
          <p:nvPr/>
        </p:nvGrpSpPr>
        <p:grpSpPr>
          <a:xfrm>
            <a:off x="9812882" y="2389905"/>
            <a:ext cx="1400240" cy="493993"/>
            <a:chOff x="9024268" y="762541"/>
            <a:chExt cx="1861418" cy="745413"/>
          </a:xfrm>
        </p:grpSpPr>
        <p:sp>
          <p:nvSpPr>
            <p:cNvPr id="30" name="Rectangle 29">
              <a:extLst>
                <a:ext uri="{FF2B5EF4-FFF2-40B4-BE49-F238E27FC236}">
                  <a16:creationId xmlns:a16="http://schemas.microsoft.com/office/drawing/2014/main" id="{0D53E4D4-FAC6-1E4B-882F-3AD5F8C274EF}"/>
                </a:ext>
              </a:extLst>
            </p:cNvPr>
            <p:cNvSpPr/>
            <p:nvPr/>
          </p:nvSpPr>
          <p:spPr>
            <a:xfrm>
              <a:off x="9024268" y="762541"/>
              <a:ext cx="1861418" cy="6397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31"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9225954" y="826803"/>
              <a:ext cx="1430153" cy="68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smtClean="0">
                  <a:ln>
                    <a:noFill/>
                  </a:ln>
                  <a:solidFill>
                    <a:schemeClr val="bg1"/>
                  </a:solidFill>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endParaRPr>
            </a:p>
          </p:txBody>
        </p:sp>
      </p:grpSp>
      <p:sp>
        <p:nvSpPr>
          <p:cNvPr id="32" name="Line 8">
            <a:extLst>
              <a:ext uri="{FF2B5EF4-FFF2-40B4-BE49-F238E27FC236}">
                <a16:creationId xmlns:a16="http://schemas.microsoft.com/office/drawing/2014/main" id="{2FF6CB9E-FC16-794F-9F97-8FE4CC7DA95C}"/>
              </a:ext>
            </a:extLst>
          </p:cNvPr>
          <p:cNvSpPr>
            <a:spLocks noChangeShapeType="1"/>
          </p:cNvSpPr>
          <p:nvPr/>
        </p:nvSpPr>
        <p:spPr bwMode="auto">
          <a:xfrm>
            <a:off x="9790537" y="1462619"/>
            <a:ext cx="14315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3" name="Line 8">
            <a:extLst>
              <a:ext uri="{FF2B5EF4-FFF2-40B4-BE49-F238E27FC236}">
                <a16:creationId xmlns:a16="http://schemas.microsoft.com/office/drawing/2014/main" id="{2FF6CB9E-FC16-794F-9F97-8FE4CC7DA95C}"/>
              </a:ext>
            </a:extLst>
          </p:cNvPr>
          <p:cNvSpPr>
            <a:spLocks noChangeShapeType="1"/>
          </p:cNvSpPr>
          <p:nvPr/>
        </p:nvSpPr>
        <p:spPr bwMode="auto">
          <a:xfrm>
            <a:off x="9812882" y="1003815"/>
            <a:ext cx="14315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4" name="Line 8">
            <a:extLst>
              <a:ext uri="{FF2B5EF4-FFF2-40B4-BE49-F238E27FC236}">
                <a16:creationId xmlns:a16="http://schemas.microsoft.com/office/drawing/2014/main" id="{2FF6CB9E-FC16-794F-9F97-8FE4CC7DA95C}"/>
              </a:ext>
            </a:extLst>
          </p:cNvPr>
          <p:cNvSpPr>
            <a:spLocks noChangeShapeType="1"/>
          </p:cNvSpPr>
          <p:nvPr/>
        </p:nvSpPr>
        <p:spPr bwMode="auto">
          <a:xfrm>
            <a:off x="9790873" y="1906563"/>
            <a:ext cx="14315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5" name="Line 8">
            <a:extLst>
              <a:ext uri="{FF2B5EF4-FFF2-40B4-BE49-F238E27FC236}">
                <a16:creationId xmlns:a16="http://schemas.microsoft.com/office/drawing/2014/main" id="{2FF6CB9E-FC16-794F-9F97-8FE4CC7DA95C}"/>
              </a:ext>
            </a:extLst>
          </p:cNvPr>
          <p:cNvSpPr>
            <a:spLocks noChangeShapeType="1"/>
          </p:cNvSpPr>
          <p:nvPr/>
        </p:nvSpPr>
        <p:spPr bwMode="auto">
          <a:xfrm>
            <a:off x="9812882" y="2376316"/>
            <a:ext cx="14315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par>
                                <p:cTn id="25" presetID="53" presetClass="entr" presetSubtype="16"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Effect transition="in" filter="fade">
                                      <p:cBhvr>
                                        <p:cTn id="64" dur="500"/>
                                        <p:tgtEl>
                                          <p:spTgt spid="3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32" grpId="0" animBg="1"/>
      <p:bldP spid="33" grpId="0" animBg="1"/>
      <p:bldP spid="34" grpId="0" animBg="1"/>
      <p:bldP spid="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22"/>
          <p:cNvSpPr>
            <a:spLocks noGrp="1" noChangeArrowheads="1"/>
          </p:cNvSpPr>
          <p:nvPr>
            <p:ph type="title"/>
          </p:nvPr>
        </p:nvSpPr>
        <p:spPr>
          <a:xfrm>
            <a:off x="2178050" y="182247"/>
            <a:ext cx="7886700" cy="910934"/>
          </a:xfrm>
        </p:spPr>
        <p:txBody>
          <a:bodyPr/>
          <a:lstStyle/>
          <a:p>
            <a:pPr>
              <a:defRPr/>
            </a:pPr>
            <a:r>
              <a:rPr lang="en-US" sz="4000" dirty="0">
                <a:ea typeface="ＭＳ Ｐゴシック" charset="0"/>
              </a:rPr>
              <a:t>How </a:t>
            </a:r>
            <a:r>
              <a:rPr lang="en-US" sz="4000" dirty="0" err="1">
                <a:ea typeface="ＭＳ Ｐゴシック" charset="0"/>
              </a:rPr>
              <a:t>D</a:t>
            </a:r>
            <a:r>
              <a:rPr lang="en-US" sz="4000" dirty="0" err="1" smtClean="0">
                <a:ea typeface="ＭＳ Ｐゴシック" charset="0"/>
              </a:rPr>
              <a:t>emultiplexing</a:t>
            </a:r>
            <a:r>
              <a:rPr lang="en-US" sz="4000" dirty="0" smtClean="0">
                <a:ea typeface="ＭＳ Ｐゴシック" charset="0"/>
              </a:rPr>
              <a:t> </a:t>
            </a:r>
            <a:r>
              <a:rPr lang="en-US" sz="4000" dirty="0">
                <a:ea typeface="ＭＳ Ｐゴシック" charset="0"/>
              </a:rPr>
              <a:t>W</a:t>
            </a:r>
            <a:r>
              <a:rPr lang="en-US" sz="4000" dirty="0" smtClean="0">
                <a:ea typeface="ＭＳ Ｐゴシック" charset="0"/>
              </a:rPr>
              <a:t>orks</a:t>
            </a:r>
            <a:endParaRPr lang="en-US" dirty="0">
              <a:ea typeface="ＭＳ Ｐゴシック" charset="0"/>
            </a:endParaRPr>
          </a:p>
        </p:txBody>
      </p:sp>
      <p:sp>
        <p:nvSpPr>
          <p:cNvPr id="9224" name="Rectangle 23"/>
          <p:cNvSpPr>
            <a:spLocks noGrp="1" noChangeArrowheads="1"/>
          </p:cNvSpPr>
          <p:nvPr>
            <p:ph sz="half" idx="1"/>
          </p:nvPr>
        </p:nvSpPr>
        <p:spPr>
          <a:xfrm>
            <a:off x="1463040" y="1259957"/>
            <a:ext cx="5035391" cy="2790825"/>
          </a:xfrm>
        </p:spPr>
        <p:txBody>
          <a:bodyPr>
            <a:noAutofit/>
          </a:bodyPr>
          <a:lstStyle/>
          <a:p>
            <a:pPr>
              <a:lnSpc>
                <a:spcPct val="120000"/>
              </a:lnSpc>
              <a:buFont typeface="Wingdings" charset="2"/>
              <a:buChar char="§"/>
              <a:defRPr/>
            </a:pPr>
            <a:r>
              <a:rPr lang="en-US" sz="2000" dirty="0">
                <a:ea typeface="ＭＳ Ｐゴシック" charset="0"/>
              </a:rPr>
              <a:t>H</a:t>
            </a:r>
            <a:r>
              <a:rPr lang="en-US" sz="2000" dirty="0" smtClean="0">
                <a:ea typeface="ＭＳ Ｐゴシック" charset="0"/>
              </a:rPr>
              <a:t>ost </a:t>
            </a:r>
            <a:r>
              <a:rPr lang="en-US" sz="2000" dirty="0">
                <a:ea typeface="ＭＳ Ｐゴシック" charset="0"/>
              </a:rPr>
              <a:t>receives IP datagrams</a:t>
            </a:r>
          </a:p>
          <a:p>
            <a:pPr lvl="1">
              <a:lnSpc>
                <a:spcPct val="120000"/>
              </a:lnSpc>
              <a:buFont typeface="Arial"/>
              <a:buChar char="•"/>
              <a:defRPr/>
            </a:pPr>
            <a:r>
              <a:rPr lang="en-US" sz="2000" dirty="0">
                <a:ea typeface="ＭＳ Ｐゴシック" charset="0"/>
              </a:rPr>
              <a:t>E</a:t>
            </a:r>
            <a:r>
              <a:rPr lang="en-US" sz="2000" dirty="0" smtClean="0">
                <a:ea typeface="ＭＳ Ｐゴシック" charset="0"/>
              </a:rPr>
              <a:t>ach </a:t>
            </a:r>
            <a:r>
              <a:rPr lang="en-US" sz="2000" dirty="0">
                <a:ea typeface="ＭＳ Ｐゴシック" charset="0"/>
              </a:rPr>
              <a:t>datagram has source IP address, destination IP address</a:t>
            </a:r>
          </a:p>
          <a:p>
            <a:pPr lvl="1">
              <a:lnSpc>
                <a:spcPct val="120000"/>
              </a:lnSpc>
              <a:buFont typeface="Arial"/>
              <a:buChar char="•"/>
              <a:defRPr/>
            </a:pPr>
            <a:r>
              <a:rPr lang="en-US" sz="2000" dirty="0">
                <a:ea typeface="ＭＳ Ｐゴシック" charset="0"/>
              </a:rPr>
              <a:t>E</a:t>
            </a:r>
            <a:r>
              <a:rPr lang="en-US" sz="2000" dirty="0" smtClean="0">
                <a:ea typeface="ＭＳ Ｐゴシック" charset="0"/>
              </a:rPr>
              <a:t>ach </a:t>
            </a:r>
            <a:r>
              <a:rPr lang="en-US" sz="2000" dirty="0">
                <a:ea typeface="ＭＳ Ｐゴシック" charset="0"/>
              </a:rPr>
              <a:t>datagram carries one transport-layer segment</a:t>
            </a:r>
          </a:p>
          <a:p>
            <a:pPr lvl="1">
              <a:lnSpc>
                <a:spcPct val="120000"/>
              </a:lnSpc>
              <a:buFont typeface="Arial"/>
              <a:buChar char="•"/>
              <a:defRPr/>
            </a:pPr>
            <a:r>
              <a:rPr lang="en-US" sz="2000" dirty="0">
                <a:ea typeface="ＭＳ Ｐゴシック" charset="0"/>
              </a:rPr>
              <a:t>E</a:t>
            </a:r>
            <a:r>
              <a:rPr lang="en-US" sz="2000" dirty="0" smtClean="0">
                <a:ea typeface="ＭＳ Ｐゴシック" charset="0"/>
              </a:rPr>
              <a:t>ach </a:t>
            </a:r>
            <a:r>
              <a:rPr lang="en-US" sz="2000" dirty="0">
                <a:ea typeface="ＭＳ Ｐゴシック" charset="0"/>
              </a:rPr>
              <a:t>segment has source, destination </a:t>
            </a:r>
            <a:r>
              <a:rPr lang="en-US" sz="2000" dirty="0">
                <a:solidFill>
                  <a:srgbClr val="0000FF"/>
                </a:solidFill>
                <a:ea typeface="ＭＳ Ｐゴシック" charset="0"/>
              </a:rPr>
              <a:t>port number </a:t>
            </a:r>
          </a:p>
          <a:p>
            <a:pPr>
              <a:lnSpc>
                <a:spcPct val="120000"/>
              </a:lnSpc>
              <a:buFont typeface="Wingdings" charset="2"/>
              <a:buChar char="§"/>
              <a:defRPr/>
            </a:pPr>
            <a:r>
              <a:rPr lang="en-US" sz="2000" dirty="0">
                <a:ea typeface="ＭＳ Ｐゴシック" charset="0"/>
              </a:rPr>
              <a:t>H</a:t>
            </a:r>
            <a:r>
              <a:rPr lang="en-US" sz="2000" dirty="0" smtClean="0">
                <a:ea typeface="ＭＳ Ｐゴシック" charset="0"/>
              </a:rPr>
              <a:t>ost </a:t>
            </a:r>
            <a:r>
              <a:rPr lang="en-US" sz="2000" dirty="0">
                <a:ea typeface="ＭＳ Ｐゴシック" charset="0"/>
              </a:rPr>
              <a:t>uses </a:t>
            </a:r>
            <a:r>
              <a:rPr lang="en-US" sz="2000" dirty="0">
                <a:solidFill>
                  <a:srgbClr val="CC0000"/>
                </a:solidFill>
                <a:ea typeface="ＭＳ Ｐゴシック" charset="0"/>
              </a:rPr>
              <a:t>IP addresses &amp; port numbers</a:t>
            </a:r>
            <a:r>
              <a:rPr lang="en-US" sz="2000" dirty="0">
                <a:ea typeface="ＭＳ Ｐゴシック" charset="0"/>
              </a:rPr>
              <a:t> to direct segment to appropriate socket</a:t>
            </a:r>
          </a:p>
        </p:txBody>
      </p:sp>
      <p:sp>
        <p:nvSpPr>
          <p:cNvPr id="9221" name="Rectangle 75"/>
          <p:cNvSpPr>
            <a:spLocks noChangeArrowheads="1"/>
          </p:cNvSpPr>
          <p:nvPr/>
        </p:nvSpPr>
        <p:spPr bwMode="auto">
          <a:xfrm>
            <a:off x="8014126" y="3270713"/>
            <a:ext cx="3324225" cy="1560138"/>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9222" name="Rectangle 65"/>
          <p:cNvSpPr>
            <a:spLocks noChangeArrowheads="1"/>
          </p:cNvSpPr>
          <p:nvPr/>
        </p:nvSpPr>
        <p:spPr bwMode="auto">
          <a:xfrm>
            <a:off x="7937926" y="3365963"/>
            <a:ext cx="3324225" cy="1412213"/>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9225" name="Text Box 63"/>
          <p:cNvSpPr txBox="1">
            <a:spLocks noChangeArrowheads="1"/>
          </p:cNvSpPr>
          <p:nvPr/>
        </p:nvSpPr>
        <p:spPr bwMode="auto">
          <a:xfrm>
            <a:off x="7977614" y="3378664"/>
            <a:ext cx="1580882"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smtClean="0">
                <a:solidFill>
                  <a:srgbClr val="CC0000"/>
                </a:solidFill>
                <a:latin typeface="Avenir Book" panose="020B0503020203020204" pitchFamily="34" charset="-78"/>
                <a:cs typeface="Avenir Book" panose="020B0503020203020204" pitchFamily="34" charset="-78"/>
              </a:rPr>
              <a:t>Source </a:t>
            </a:r>
            <a:r>
              <a:rPr lang="en-US" sz="1800" dirty="0">
                <a:solidFill>
                  <a:srgbClr val="CC0000"/>
                </a:solidFill>
                <a:latin typeface="Avenir Book" panose="020B0503020203020204" pitchFamily="34" charset="-78"/>
                <a:cs typeface="Avenir Book" panose="020B0503020203020204" pitchFamily="34" charset="-78"/>
              </a:rPr>
              <a:t>port #</a:t>
            </a:r>
            <a:endParaRPr lang="en-US" sz="2400" dirty="0">
              <a:solidFill>
                <a:srgbClr val="CC0000"/>
              </a:solidFill>
              <a:latin typeface="Avenir Book" panose="020B0503020203020204" pitchFamily="34" charset="-78"/>
              <a:cs typeface="Avenir Book" panose="020B0503020203020204" pitchFamily="34" charset="-78"/>
            </a:endParaRPr>
          </a:p>
        </p:txBody>
      </p:sp>
      <p:sp>
        <p:nvSpPr>
          <p:cNvPr id="9226" name="Text Box 64"/>
          <p:cNvSpPr txBox="1">
            <a:spLocks noChangeArrowheads="1"/>
          </p:cNvSpPr>
          <p:nvPr/>
        </p:nvSpPr>
        <p:spPr bwMode="auto">
          <a:xfrm>
            <a:off x="9763550" y="3378664"/>
            <a:ext cx="134684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err="1" smtClean="0">
                <a:solidFill>
                  <a:srgbClr val="CC0000"/>
                </a:solidFill>
                <a:latin typeface="Avenir Book" panose="020B0503020203020204" pitchFamily="34" charset="-78"/>
                <a:cs typeface="Avenir Book" panose="020B0503020203020204" pitchFamily="34" charset="-78"/>
              </a:rPr>
              <a:t>Dest</a:t>
            </a:r>
            <a:r>
              <a:rPr lang="en-US" sz="1800" dirty="0" smtClean="0">
                <a:solidFill>
                  <a:srgbClr val="CC0000"/>
                </a:solidFill>
                <a:latin typeface="Avenir Book" panose="020B0503020203020204" pitchFamily="34" charset="-78"/>
                <a:cs typeface="Avenir Book" panose="020B0503020203020204" pitchFamily="34" charset="-78"/>
              </a:rPr>
              <a:t> </a:t>
            </a:r>
            <a:r>
              <a:rPr lang="en-US" sz="1800" dirty="0">
                <a:solidFill>
                  <a:srgbClr val="CC0000"/>
                </a:solidFill>
                <a:latin typeface="Avenir Book" panose="020B0503020203020204" pitchFamily="34" charset="-78"/>
                <a:cs typeface="Avenir Book" panose="020B0503020203020204" pitchFamily="34" charset="-78"/>
              </a:rPr>
              <a:t>port #</a:t>
            </a:r>
            <a:endParaRPr lang="en-US" sz="2400" dirty="0">
              <a:solidFill>
                <a:srgbClr val="CC0000"/>
              </a:solidFill>
              <a:latin typeface="Avenir Book" panose="020B0503020203020204" pitchFamily="34" charset="-78"/>
              <a:cs typeface="Avenir Book" panose="020B0503020203020204" pitchFamily="34" charset="-78"/>
            </a:endParaRPr>
          </a:p>
        </p:txBody>
      </p:sp>
      <p:sp>
        <p:nvSpPr>
          <p:cNvPr id="9227" name="Line 66"/>
          <p:cNvSpPr>
            <a:spLocks noChangeShapeType="1"/>
          </p:cNvSpPr>
          <p:nvPr/>
        </p:nvSpPr>
        <p:spPr bwMode="auto">
          <a:xfrm flipV="1">
            <a:off x="7928400" y="3766013"/>
            <a:ext cx="332898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9228" name="Line 68"/>
          <p:cNvSpPr>
            <a:spLocks noChangeShapeType="1"/>
          </p:cNvSpPr>
          <p:nvPr/>
        </p:nvSpPr>
        <p:spPr bwMode="auto">
          <a:xfrm flipV="1">
            <a:off x="7937926" y="4300197"/>
            <a:ext cx="33242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9229" name="Line 69"/>
          <p:cNvSpPr>
            <a:spLocks noChangeShapeType="1"/>
          </p:cNvSpPr>
          <p:nvPr/>
        </p:nvSpPr>
        <p:spPr bwMode="auto">
          <a:xfrm flipV="1">
            <a:off x="9576225" y="3365963"/>
            <a:ext cx="0" cy="395288"/>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9233" name="Text Box 73"/>
          <p:cNvSpPr txBox="1">
            <a:spLocks noChangeArrowheads="1"/>
          </p:cNvSpPr>
          <p:nvPr/>
        </p:nvSpPr>
        <p:spPr bwMode="auto">
          <a:xfrm>
            <a:off x="8526997" y="4353306"/>
            <a:ext cx="2433068"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smtClean="0">
                <a:latin typeface="Avenir Book" panose="020B0503020203020204" pitchFamily="34" charset="-78"/>
                <a:cs typeface="Avenir Book" panose="020B0503020203020204" pitchFamily="34" charset="-78"/>
              </a:rPr>
              <a:t>Application data</a:t>
            </a:r>
            <a:endParaRPr lang="en-US" sz="2400" dirty="0">
              <a:latin typeface="Avenir Book" panose="020B0503020203020204" pitchFamily="34" charset="-78"/>
              <a:cs typeface="Avenir Book" panose="020B0503020203020204" pitchFamily="34" charset="-78"/>
            </a:endParaRPr>
          </a:p>
        </p:txBody>
      </p:sp>
      <p:sp>
        <p:nvSpPr>
          <p:cNvPr id="9234" name="Text Box 74"/>
          <p:cNvSpPr txBox="1">
            <a:spLocks noChangeArrowheads="1"/>
          </p:cNvSpPr>
          <p:nvPr/>
        </p:nvSpPr>
        <p:spPr bwMode="auto">
          <a:xfrm>
            <a:off x="8447513" y="3857751"/>
            <a:ext cx="2403222"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smtClean="0">
                <a:latin typeface="Avenir Book" panose="020B0503020203020204" pitchFamily="34" charset="-78"/>
                <a:cs typeface="Avenir Book" panose="020B0503020203020204" pitchFamily="34" charset="-78"/>
              </a:rPr>
              <a:t>Other </a:t>
            </a:r>
            <a:r>
              <a:rPr lang="en-US" sz="2000" dirty="0">
                <a:latin typeface="Avenir Book" panose="020B0503020203020204" pitchFamily="34" charset="-78"/>
                <a:cs typeface="Avenir Book" panose="020B0503020203020204" pitchFamily="34" charset="-78"/>
              </a:rPr>
              <a:t>header fields</a:t>
            </a:r>
            <a:endParaRPr lang="en-US" sz="2400" dirty="0">
              <a:latin typeface="Avenir Book" panose="020B0503020203020204" pitchFamily="34" charset="-78"/>
              <a:cs typeface="Avenir Book" panose="020B0503020203020204" pitchFamily="34" charset="-78"/>
            </a:endParaRPr>
          </a:p>
        </p:txBody>
      </p:sp>
      <p:sp>
        <p:nvSpPr>
          <p:cNvPr id="9235" name="Text Box 76"/>
          <p:cNvSpPr txBox="1">
            <a:spLocks noChangeArrowheads="1"/>
          </p:cNvSpPr>
          <p:nvPr/>
        </p:nvSpPr>
        <p:spPr bwMode="auto">
          <a:xfrm>
            <a:off x="8105518" y="4881188"/>
            <a:ext cx="315663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Avenir Book" panose="020B0503020203020204" pitchFamily="34" charset="-78"/>
                <a:cs typeface="Avenir Book" panose="020B0503020203020204" pitchFamily="34" charset="-78"/>
              </a:rPr>
              <a:t>TCP/UDP segment format</a:t>
            </a:r>
            <a:endParaRPr lang="en-US" sz="2400" dirty="0">
              <a:latin typeface="Avenir Book" panose="020B0503020203020204" pitchFamily="34" charset="-78"/>
              <a:cs typeface="Avenir Book" panose="020B0503020203020204" pitchFamily="34" charset="-78"/>
            </a:endParaRPr>
          </a:p>
        </p:txBody>
      </p:sp>
      <p:pic>
        <p:nvPicPr>
          <p:cNvPr id="18" name="Picture 1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589" y="937854"/>
            <a:ext cx="3360805" cy="1674847"/>
          </a:xfrm>
          <a:prstGeom prst="rect">
            <a:avLst/>
          </a:prstGeom>
        </p:spPr>
      </p:pic>
      <p:sp>
        <p:nvSpPr>
          <p:cNvPr id="2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769259" y="2655037"/>
            <a:ext cx="398858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https://linuxwheel.com/chapter-5-fundamentals-of-tcp-ip-transport-and-application/</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421816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2065338" y="138113"/>
            <a:ext cx="7772400" cy="1143000"/>
          </a:xfrm>
        </p:spPr>
        <p:txBody>
          <a:bodyPr>
            <a:normAutofit/>
          </a:bodyPr>
          <a:lstStyle/>
          <a:p>
            <a:pPr>
              <a:defRPr/>
            </a:pPr>
            <a:r>
              <a:rPr lang="en-US" sz="3600" dirty="0">
                <a:ea typeface="ＭＳ Ｐゴシック" charset="0"/>
              </a:rPr>
              <a:t>Connectionless </a:t>
            </a:r>
            <a:r>
              <a:rPr lang="en-US" sz="3600" dirty="0" err="1">
                <a:ea typeface="ＭＳ Ｐゴシック" charset="0"/>
              </a:rPr>
              <a:t>D</a:t>
            </a:r>
            <a:r>
              <a:rPr lang="en-US" sz="3600" dirty="0" err="1" smtClean="0">
                <a:ea typeface="ＭＳ Ｐゴシック" charset="0"/>
              </a:rPr>
              <a:t>emultiplexing</a:t>
            </a:r>
            <a:endParaRPr lang="en-US" sz="3600" dirty="0">
              <a:ea typeface="ＭＳ Ｐゴシック" charset="0"/>
            </a:endParaRPr>
          </a:p>
        </p:txBody>
      </p:sp>
      <p:sp>
        <p:nvSpPr>
          <p:cNvPr id="240745" name="Rectangle 105"/>
          <p:cNvSpPr>
            <a:spLocks noGrp="1" noChangeArrowheads="1"/>
          </p:cNvSpPr>
          <p:nvPr>
            <p:ph sz="half" idx="1"/>
          </p:nvPr>
        </p:nvSpPr>
        <p:spPr>
          <a:xfrm>
            <a:off x="1612669" y="2795732"/>
            <a:ext cx="9501447" cy="2368550"/>
          </a:xfrm>
        </p:spPr>
        <p:txBody>
          <a:bodyPr>
            <a:normAutofit/>
          </a:bodyPr>
          <a:lstStyle/>
          <a:p>
            <a:pPr>
              <a:buFont typeface="Wingdings" charset="2"/>
              <a:buChar char="§"/>
              <a:defRPr/>
            </a:pPr>
            <a:r>
              <a:rPr lang="en-US" sz="2400" dirty="0">
                <a:ea typeface="ＭＳ Ｐゴシック" charset="0"/>
              </a:rPr>
              <a:t>When host receives UDP segment:</a:t>
            </a:r>
          </a:p>
          <a:p>
            <a:pPr lvl="1">
              <a:buFont typeface="Arial"/>
              <a:buChar char="•"/>
              <a:defRPr/>
            </a:pPr>
            <a:r>
              <a:rPr lang="en-US" dirty="0">
                <a:ea typeface="ＭＳ Ｐゴシック" charset="0"/>
              </a:rPr>
              <a:t>checks destination port # in segment</a:t>
            </a:r>
          </a:p>
          <a:p>
            <a:pPr lvl="1">
              <a:buFont typeface="Arial"/>
              <a:buChar char="•"/>
              <a:defRPr/>
            </a:pPr>
            <a:r>
              <a:rPr lang="en-US" dirty="0">
                <a:ea typeface="ＭＳ Ｐゴシック" charset="0"/>
              </a:rPr>
              <a:t>directs UDP segment to socket with that port #</a:t>
            </a:r>
          </a:p>
        </p:txBody>
      </p:sp>
      <p:sp>
        <p:nvSpPr>
          <p:cNvPr id="10248" name="Rectangle 108"/>
          <p:cNvSpPr>
            <a:spLocks noChangeArrowheads="1"/>
          </p:cNvSpPr>
          <p:nvPr/>
        </p:nvSpPr>
        <p:spPr bwMode="auto">
          <a:xfrm>
            <a:off x="1612669" y="1098694"/>
            <a:ext cx="9252066" cy="169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indent="-292100">
              <a:lnSpc>
                <a:spcPct val="85000"/>
              </a:lnSpc>
              <a:spcBef>
                <a:spcPct val="20000"/>
              </a:spcBef>
              <a:buClr>
                <a:srgbClr val="000099"/>
              </a:buClr>
              <a:buSzPct val="100000"/>
              <a:buFont typeface="Wingdings" charset="2"/>
              <a:buChar char="§"/>
              <a:defRPr/>
            </a:pPr>
            <a:r>
              <a:rPr lang="en-US" sz="2400" dirty="0">
                <a:latin typeface="Avenir Book" panose="020B0503020203020204" pitchFamily="34" charset="-78"/>
                <a:ea typeface="ＭＳ Ｐゴシック" charset="0"/>
                <a:cs typeface="Avenir Book" panose="020B0503020203020204" pitchFamily="34" charset="-78"/>
              </a:rPr>
              <a:t>When creating datagram to send into </a:t>
            </a:r>
            <a:r>
              <a:rPr lang="en-US" sz="2400" dirty="0">
                <a:solidFill>
                  <a:srgbClr val="0000FF"/>
                </a:solidFill>
                <a:latin typeface="Avenir Book" panose="020B0503020203020204" pitchFamily="34" charset="-78"/>
                <a:ea typeface="ＭＳ Ｐゴシック" charset="0"/>
                <a:cs typeface="Avenir Book" panose="020B0503020203020204" pitchFamily="34" charset="-78"/>
              </a:rPr>
              <a:t>UDP socket</a:t>
            </a:r>
            <a:r>
              <a:rPr lang="en-US" sz="2400" dirty="0">
                <a:latin typeface="Avenir Book" panose="020B0503020203020204" pitchFamily="34" charset="-78"/>
                <a:ea typeface="ＭＳ Ｐゴシック" charset="0"/>
                <a:cs typeface="Avenir Book" panose="020B0503020203020204" pitchFamily="34" charset="-78"/>
              </a:rPr>
              <a:t>, must specify</a:t>
            </a:r>
          </a:p>
          <a:p>
            <a:pPr marL="858838" lvl="1" indent="-239713">
              <a:lnSpc>
                <a:spcPct val="85000"/>
              </a:lnSpc>
              <a:spcBef>
                <a:spcPct val="20000"/>
              </a:spcBef>
              <a:buClr>
                <a:srgbClr val="000099"/>
              </a:buClr>
              <a:buFont typeface="Arial"/>
              <a:buChar char="•"/>
              <a:defRPr/>
            </a:pPr>
            <a:r>
              <a:rPr lang="en-US" sz="2400" dirty="0">
                <a:solidFill>
                  <a:srgbClr val="C00000"/>
                </a:solidFill>
                <a:latin typeface="Avenir Book" panose="020B0503020203020204" pitchFamily="34" charset="-78"/>
                <a:ea typeface="ＭＳ Ｐゴシック" charset="0"/>
                <a:cs typeface="Avenir Book" panose="020B0503020203020204" pitchFamily="34" charset="-78"/>
              </a:rPr>
              <a:t>D</a:t>
            </a:r>
            <a:r>
              <a:rPr lang="en-US" sz="2400" dirty="0" smtClean="0">
                <a:solidFill>
                  <a:srgbClr val="C00000"/>
                </a:solidFill>
                <a:latin typeface="Avenir Book" panose="020B0503020203020204" pitchFamily="34" charset="-78"/>
                <a:ea typeface="ＭＳ Ｐゴシック" charset="0"/>
                <a:cs typeface="Avenir Book" panose="020B0503020203020204" pitchFamily="34" charset="-78"/>
              </a:rPr>
              <a:t>estination </a:t>
            </a:r>
            <a:r>
              <a:rPr lang="en-US" sz="2400" dirty="0">
                <a:solidFill>
                  <a:srgbClr val="C00000"/>
                </a:solidFill>
                <a:latin typeface="Avenir Book" panose="020B0503020203020204" pitchFamily="34" charset="-78"/>
                <a:ea typeface="ＭＳ Ｐゴシック" charset="0"/>
                <a:cs typeface="Avenir Book" panose="020B0503020203020204" pitchFamily="34" charset="-78"/>
              </a:rPr>
              <a:t>IP address</a:t>
            </a:r>
          </a:p>
          <a:p>
            <a:pPr marL="858838" lvl="1" indent="-239713">
              <a:lnSpc>
                <a:spcPct val="85000"/>
              </a:lnSpc>
              <a:spcBef>
                <a:spcPct val="20000"/>
              </a:spcBef>
              <a:buClr>
                <a:srgbClr val="000099"/>
              </a:buClr>
              <a:buFont typeface="Arial"/>
              <a:buChar char="•"/>
              <a:defRPr/>
            </a:pPr>
            <a:r>
              <a:rPr lang="en-US" sz="2400" dirty="0">
                <a:solidFill>
                  <a:srgbClr val="C00000"/>
                </a:solidFill>
                <a:latin typeface="Avenir Book" panose="020B0503020203020204" pitchFamily="34" charset="-78"/>
                <a:ea typeface="ＭＳ Ｐゴシック" charset="0"/>
                <a:cs typeface="Avenir Book" panose="020B0503020203020204" pitchFamily="34" charset="-78"/>
              </a:rPr>
              <a:t>D</a:t>
            </a:r>
            <a:r>
              <a:rPr lang="en-US" sz="2400" dirty="0" smtClean="0">
                <a:solidFill>
                  <a:srgbClr val="C00000"/>
                </a:solidFill>
                <a:latin typeface="Avenir Book" panose="020B0503020203020204" pitchFamily="34" charset="-78"/>
                <a:ea typeface="ＭＳ Ｐゴシック" charset="0"/>
                <a:cs typeface="Avenir Book" panose="020B0503020203020204" pitchFamily="34" charset="-78"/>
              </a:rPr>
              <a:t>estination </a:t>
            </a:r>
            <a:r>
              <a:rPr lang="en-US" sz="2400" dirty="0">
                <a:solidFill>
                  <a:srgbClr val="C00000"/>
                </a:solidFill>
                <a:latin typeface="Avenir Book" panose="020B0503020203020204" pitchFamily="34" charset="-78"/>
                <a:ea typeface="ＭＳ Ｐゴシック" charset="0"/>
                <a:cs typeface="Avenir Book" panose="020B0503020203020204" pitchFamily="34" charset="-78"/>
              </a:rPr>
              <a:t>port #</a:t>
            </a:r>
          </a:p>
        </p:txBody>
      </p:sp>
      <p:sp>
        <p:nvSpPr>
          <p:cNvPr id="240751" name="Rectangle 111"/>
          <p:cNvSpPr>
            <a:spLocks noChangeArrowheads="1"/>
          </p:cNvSpPr>
          <p:nvPr/>
        </p:nvSpPr>
        <p:spPr bwMode="auto">
          <a:xfrm>
            <a:off x="1064029" y="4216372"/>
            <a:ext cx="10341033" cy="12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l">
              <a:lnSpc>
                <a:spcPct val="85000"/>
              </a:lnSpc>
              <a:spcBef>
                <a:spcPct val="20000"/>
              </a:spcBef>
              <a:buClr>
                <a:srgbClr val="000099"/>
              </a:buClr>
              <a:buSzPct val="65000"/>
              <a:buFont typeface="Wingdings" charset="0"/>
              <a:buNone/>
              <a:defRPr/>
            </a:pPr>
            <a:r>
              <a:rPr lang="en-US" sz="2400" dirty="0">
                <a:latin typeface="Avenir Book" panose="020B0503020203020204" pitchFamily="34" charset="-78"/>
                <a:ea typeface="ＭＳ Ｐゴシック" charset="0"/>
                <a:cs typeface="Avenir Book" panose="020B0503020203020204" pitchFamily="34" charset="-78"/>
              </a:rPr>
              <a:t>IP datagrams with </a:t>
            </a:r>
            <a:r>
              <a:rPr lang="en-US" sz="2400" dirty="0">
                <a:solidFill>
                  <a:srgbClr val="CC0000"/>
                </a:solidFill>
                <a:latin typeface="Avenir Book" panose="020B0503020203020204" pitchFamily="34" charset="-78"/>
                <a:ea typeface="ＭＳ Ｐゴシック" charset="0"/>
                <a:cs typeface="Avenir Book" panose="020B0503020203020204" pitchFamily="34" charset="-78"/>
              </a:rPr>
              <a:t>same </a:t>
            </a:r>
            <a:r>
              <a:rPr lang="en-US" sz="2400" dirty="0" err="1">
                <a:solidFill>
                  <a:srgbClr val="CC0000"/>
                </a:solidFill>
                <a:latin typeface="Avenir Book" panose="020B0503020203020204" pitchFamily="34" charset="-78"/>
                <a:ea typeface="ＭＳ Ｐゴシック" charset="0"/>
                <a:cs typeface="Avenir Book" panose="020B0503020203020204" pitchFamily="34" charset="-78"/>
              </a:rPr>
              <a:t>dest</a:t>
            </a:r>
            <a:r>
              <a:rPr lang="en-US" sz="2400" dirty="0">
                <a:solidFill>
                  <a:srgbClr val="CC0000"/>
                </a:solidFill>
                <a:latin typeface="Avenir Book" panose="020B0503020203020204" pitchFamily="34" charset="-78"/>
                <a:ea typeface="ＭＳ Ｐゴシック" charset="0"/>
                <a:cs typeface="Avenir Book" panose="020B0503020203020204" pitchFamily="34" charset="-78"/>
              </a:rPr>
              <a:t>. port #,</a:t>
            </a:r>
            <a:r>
              <a:rPr lang="en-US" sz="2400" dirty="0">
                <a:latin typeface="Avenir Book" panose="020B0503020203020204" pitchFamily="34" charset="-78"/>
                <a:ea typeface="ＭＳ Ｐゴシック" charset="0"/>
                <a:cs typeface="Avenir Book" panose="020B0503020203020204" pitchFamily="34" charset="-78"/>
              </a:rPr>
              <a:t> but different source IP addresses and/or source port numbers will be directed to </a:t>
            </a:r>
            <a:r>
              <a:rPr lang="en-US" sz="2400" dirty="0">
                <a:solidFill>
                  <a:srgbClr val="CC0000"/>
                </a:solidFill>
                <a:latin typeface="Avenir Book" panose="020B0503020203020204" pitchFamily="34" charset="-78"/>
                <a:ea typeface="ＭＳ Ｐゴシック" charset="0"/>
                <a:cs typeface="Avenir Book" panose="020B0503020203020204" pitchFamily="34" charset="-78"/>
              </a:rPr>
              <a:t>same socket </a:t>
            </a:r>
            <a:r>
              <a:rPr lang="en-US" sz="2400" dirty="0">
                <a:latin typeface="Avenir Book" panose="020B0503020203020204" pitchFamily="34" charset="-78"/>
                <a:ea typeface="ＭＳ Ｐゴシック" charset="0"/>
                <a:cs typeface="Avenir Book" panose="020B0503020203020204" pitchFamily="34" charset="-78"/>
              </a:rPr>
              <a:t>at </a:t>
            </a:r>
            <a:r>
              <a:rPr lang="en-US" sz="2400" dirty="0" err="1">
                <a:latin typeface="Avenir Book" panose="020B0503020203020204" pitchFamily="34" charset="-78"/>
                <a:ea typeface="ＭＳ Ｐゴシック" charset="0"/>
                <a:cs typeface="Avenir Book" panose="020B0503020203020204" pitchFamily="34" charset="-78"/>
              </a:rPr>
              <a:t>dest</a:t>
            </a:r>
            <a:endParaRPr lang="en-US" sz="2400" dirty="0">
              <a:latin typeface="Avenir Book" panose="020B0503020203020204" pitchFamily="34" charset="-78"/>
              <a:ea typeface="ＭＳ Ｐゴシック" charset="0"/>
              <a:cs typeface="Avenir Book" panose="020B0503020203020204" pitchFamily="34" charset="-78"/>
            </a:endParaRPr>
          </a:p>
        </p:txBody>
      </p:sp>
    </p:spTree>
    <p:extLst>
      <p:ext uri="{BB962C8B-B14F-4D97-AF65-F5344CB8AC3E}">
        <p14:creationId xmlns:p14="http://schemas.microsoft.com/office/powerpoint/2010/main" val="3238549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1768475" y="200025"/>
            <a:ext cx="7772400" cy="570189"/>
          </a:xfrm>
        </p:spPr>
        <p:txBody>
          <a:bodyPr>
            <a:normAutofit fontScale="90000"/>
          </a:bodyPr>
          <a:lstStyle/>
          <a:p>
            <a:pPr algn="ctr">
              <a:defRPr/>
            </a:pPr>
            <a:r>
              <a:rPr lang="en-US" dirty="0">
                <a:latin typeface="Avenir Book" panose="020B0503020203020204" pitchFamily="34" charset="-78"/>
                <a:ea typeface="ＭＳ Ｐゴシック" charset="0"/>
                <a:cs typeface="Avenir Book" panose="020B0503020203020204" pitchFamily="34" charset="-78"/>
              </a:rPr>
              <a:t>Connectionless </a:t>
            </a:r>
            <a:r>
              <a:rPr lang="en-US" dirty="0" err="1">
                <a:latin typeface="Avenir Book" panose="020B0503020203020204" pitchFamily="34" charset="-78"/>
                <a:ea typeface="ＭＳ Ｐゴシック" charset="0"/>
                <a:cs typeface="Avenir Book" panose="020B0503020203020204" pitchFamily="34" charset="-78"/>
              </a:rPr>
              <a:t>Demultiplexing</a:t>
            </a:r>
            <a:endParaRPr lang="en-US" dirty="0">
              <a:latin typeface="Avenir Book" panose="020B0503020203020204" pitchFamily="34" charset="-78"/>
              <a:ea typeface="ＭＳ Ｐゴシック" charset="0"/>
              <a:cs typeface="Avenir Book" panose="020B0503020203020204" pitchFamily="34" charset="-78"/>
            </a:endParaRPr>
          </a:p>
        </p:txBody>
      </p:sp>
      <p:sp>
        <p:nvSpPr>
          <p:cNvPr id="241708" name="Rectangle 44"/>
          <p:cNvSpPr>
            <a:spLocks noGrp="1" noChangeArrowheads="1"/>
          </p:cNvSpPr>
          <p:nvPr>
            <p:ph idx="1"/>
          </p:nvPr>
        </p:nvSpPr>
        <p:spPr>
          <a:xfrm>
            <a:off x="4404986" y="821892"/>
            <a:ext cx="3351285" cy="725488"/>
          </a:xfrm>
        </p:spPr>
        <p:txBody>
          <a:bodyPr>
            <a:normAutofit/>
          </a:bodyPr>
          <a:lstStyle/>
          <a:p>
            <a:pPr marL="173038" indent="-173038">
              <a:buNone/>
              <a:defRPr/>
            </a:pPr>
            <a:r>
              <a:rPr lang="en-US" sz="1600" b="1" dirty="0" err="1">
                <a:latin typeface="Avenir Book" panose="020B0503020203020204" pitchFamily="34" charset="-78"/>
                <a:ea typeface="ＭＳ Ｐゴシック" charset="0"/>
                <a:cs typeface="Avenir Book" panose="020B0503020203020204" pitchFamily="34" charset="-78"/>
              </a:rPr>
              <a:t>DatagramSocket</a:t>
            </a:r>
            <a:r>
              <a:rPr lang="en-US" sz="1600" b="1" dirty="0">
                <a:latin typeface="Avenir Book" panose="020B0503020203020204" pitchFamily="34" charset="-78"/>
                <a:ea typeface="ＭＳ Ｐゴシック" charset="0"/>
                <a:cs typeface="Avenir Book" panose="020B0503020203020204" pitchFamily="34" charset="-78"/>
              </a:rPr>
              <a:t> </a:t>
            </a:r>
            <a:r>
              <a:rPr lang="en-US" sz="1600" b="1" dirty="0" err="1" smtClean="0">
                <a:latin typeface="Avenir Book" panose="020B0503020203020204" pitchFamily="34" charset="-78"/>
                <a:ea typeface="ＭＳ Ｐゴシック" charset="0"/>
                <a:cs typeface="Avenir Book" panose="020B0503020203020204" pitchFamily="34" charset="-78"/>
              </a:rPr>
              <a:t>serverSocket</a:t>
            </a:r>
            <a:r>
              <a:rPr lang="en-US" sz="1600" b="1" dirty="0">
                <a:latin typeface="Avenir Book" panose="020B0503020203020204" pitchFamily="34" charset="-78"/>
                <a:ea typeface="ＭＳ Ｐゴシック" charset="0"/>
                <a:cs typeface="Avenir Book" panose="020B0503020203020204" pitchFamily="34" charset="-78"/>
              </a:rPr>
              <a:t> </a:t>
            </a:r>
            <a:r>
              <a:rPr lang="en-US" sz="1600" b="1" dirty="0" smtClean="0">
                <a:latin typeface="Avenir Book" panose="020B0503020203020204" pitchFamily="34" charset="-78"/>
                <a:ea typeface="ＭＳ Ｐゴシック" charset="0"/>
                <a:cs typeface="Avenir Book" panose="020B0503020203020204" pitchFamily="34" charset="-78"/>
              </a:rPr>
              <a:t>= </a:t>
            </a:r>
            <a:r>
              <a:rPr lang="en-US" sz="1600" b="1" dirty="0">
                <a:latin typeface="Avenir Book" panose="020B0503020203020204" pitchFamily="34" charset="-78"/>
                <a:ea typeface="ＭＳ Ｐゴシック" charset="0"/>
                <a:cs typeface="Avenir Book" panose="020B0503020203020204" pitchFamily="34" charset="-78"/>
              </a:rPr>
              <a:t>new </a:t>
            </a:r>
            <a:r>
              <a:rPr lang="en-US" sz="1600" b="1" dirty="0" err="1" smtClean="0">
                <a:latin typeface="Avenir Book" panose="020B0503020203020204" pitchFamily="34" charset="-78"/>
                <a:ea typeface="ＭＳ Ｐゴシック" charset="0"/>
                <a:cs typeface="Avenir Book" panose="020B0503020203020204" pitchFamily="34" charset="-78"/>
              </a:rPr>
              <a:t>DatagramSocket</a:t>
            </a:r>
            <a:r>
              <a:rPr lang="en-US" sz="1600" b="1" dirty="0">
                <a:latin typeface="Avenir Book" panose="020B0503020203020204" pitchFamily="34" charset="-78"/>
                <a:ea typeface="ＭＳ Ｐゴシック" charset="0"/>
                <a:cs typeface="Avenir Book" panose="020B0503020203020204" pitchFamily="34" charset="-78"/>
              </a:rPr>
              <a:t> </a:t>
            </a:r>
            <a:r>
              <a:rPr lang="en-US" sz="1600" b="1" dirty="0" smtClean="0">
                <a:latin typeface="Avenir Book" panose="020B0503020203020204" pitchFamily="34" charset="-78"/>
                <a:ea typeface="ＭＳ Ｐゴシック" charset="0"/>
                <a:cs typeface="Avenir Book" panose="020B0503020203020204" pitchFamily="34" charset="-78"/>
              </a:rPr>
              <a:t>(</a:t>
            </a:r>
            <a:r>
              <a:rPr lang="en-US" sz="1600" b="1" dirty="0">
                <a:solidFill>
                  <a:srgbClr val="CC0000"/>
                </a:solidFill>
                <a:latin typeface="Avenir Book" panose="020B0503020203020204" pitchFamily="34" charset="-78"/>
                <a:ea typeface="ＭＳ Ｐゴシック" charset="0"/>
                <a:cs typeface="Avenir Book" panose="020B0503020203020204" pitchFamily="34" charset="-78"/>
              </a:rPr>
              <a:t>6428</a:t>
            </a:r>
            <a:r>
              <a:rPr lang="en-US" sz="1600" b="1" dirty="0" smtClean="0">
                <a:latin typeface="Avenir Book" panose="020B0503020203020204" pitchFamily="34" charset="-78"/>
                <a:ea typeface="ＭＳ Ｐゴシック" charset="0"/>
                <a:cs typeface="Avenir Book" panose="020B0503020203020204" pitchFamily="34" charset="-78"/>
              </a:rPr>
              <a:t>)</a:t>
            </a:r>
            <a:endParaRPr lang="en-US" sz="1600" b="1" dirty="0">
              <a:latin typeface="Avenir Book" panose="020B0503020203020204" pitchFamily="34" charset="-78"/>
              <a:ea typeface="ＭＳ Ｐゴシック" charset="0"/>
              <a:cs typeface="Avenir Book" panose="020B0503020203020204" pitchFamily="34" charset="-78"/>
            </a:endParaRPr>
          </a:p>
          <a:p>
            <a:pPr marL="173038" indent="-173038">
              <a:buFont typeface="Wingdings" charset="2"/>
              <a:buChar char="§"/>
              <a:defRPr/>
            </a:pPr>
            <a:endParaRPr lang="en-US" sz="1600" dirty="0">
              <a:latin typeface="Avenir Book" panose="020B0503020203020204" pitchFamily="34" charset="-78"/>
              <a:ea typeface="ＭＳ Ｐゴシック" charset="0"/>
              <a:cs typeface="Avenir Book" panose="020B0503020203020204" pitchFamily="34" charset="-78"/>
            </a:endParaRPr>
          </a:p>
        </p:txBody>
      </p:sp>
      <p:sp>
        <p:nvSpPr>
          <p:cNvPr id="25606" name="Freeform 89"/>
          <p:cNvSpPr>
            <a:spLocks/>
          </p:cNvSpPr>
          <p:nvPr/>
        </p:nvSpPr>
        <p:spPr bwMode="auto">
          <a:xfrm>
            <a:off x="4926517" y="133148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5607" name="Freeform 97"/>
          <p:cNvSpPr>
            <a:spLocks/>
          </p:cNvSpPr>
          <p:nvPr/>
        </p:nvSpPr>
        <p:spPr bwMode="auto">
          <a:xfrm>
            <a:off x="2142043" y="1636281"/>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5608" name="Rectangle 23"/>
          <p:cNvSpPr>
            <a:spLocks noChangeArrowheads="1"/>
          </p:cNvSpPr>
          <p:nvPr/>
        </p:nvSpPr>
        <p:spPr bwMode="auto">
          <a:xfrm>
            <a:off x="2646868" y="1602942"/>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5609" name="Rectangle 24"/>
          <p:cNvSpPr>
            <a:spLocks noChangeArrowheads="1"/>
          </p:cNvSpPr>
          <p:nvPr/>
        </p:nvSpPr>
        <p:spPr bwMode="auto">
          <a:xfrm>
            <a:off x="2608768" y="1656918"/>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5610" name="Line 25"/>
          <p:cNvSpPr>
            <a:spLocks noChangeShapeType="1"/>
          </p:cNvSpPr>
          <p:nvPr/>
        </p:nvSpPr>
        <p:spPr bwMode="auto">
          <a:xfrm>
            <a:off x="2618292" y="241733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11" name="Text Box 26"/>
          <p:cNvSpPr txBox="1">
            <a:spLocks noChangeArrowheads="1"/>
          </p:cNvSpPr>
          <p:nvPr/>
        </p:nvSpPr>
        <p:spPr bwMode="auto">
          <a:xfrm>
            <a:off x="2575430" y="239986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Transport</a:t>
            </a:r>
            <a:endParaRPr lang="en-US" altLang="en-US" sz="1400" dirty="0">
              <a:latin typeface="Avenir Book" panose="020B0503020203020204" pitchFamily="34" charset="-78"/>
              <a:cs typeface="Avenir Book" panose="020B0503020203020204" pitchFamily="34" charset="-78"/>
            </a:endParaRPr>
          </a:p>
        </p:txBody>
      </p:sp>
      <p:sp>
        <p:nvSpPr>
          <p:cNvPr id="25612" name="Line 27"/>
          <p:cNvSpPr>
            <a:spLocks noChangeShapeType="1"/>
          </p:cNvSpPr>
          <p:nvPr/>
        </p:nvSpPr>
        <p:spPr bwMode="auto">
          <a:xfrm>
            <a:off x="2626229" y="273800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13" name="Line 28"/>
          <p:cNvSpPr>
            <a:spLocks noChangeShapeType="1"/>
          </p:cNvSpPr>
          <p:nvPr/>
        </p:nvSpPr>
        <p:spPr bwMode="auto">
          <a:xfrm>
            <a:off x="2611942" y="304756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14" name="Line 29"/>
          <p:cNvSpPr>
            <a:spLocks noChangeShapeType="1"/>
          </p:cNvSpPr>
          <p:nvPr/>
        </p:nvSpPr>
        <p:spPr bwMode="auto">
          <a:xfrm>
            <a:off x="2611942" y="333331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15" name="Text Box 26"/>
          <p:cNvSpPr txBox="1">
            <a:spLocks noChangeArrowheads="1"/>
          </p:cNvSpPr>
          <p:nvPr/>
        </p:nvSpPr>
        <p:spPr bwMode="auto">
          <a:xfrm>
            <a:off x="2610355" y="164739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Application</a:t>
            </a:r>
            <a:endParaRPr lang="en-US" altLang="en-US" sz="1400" dirty="0">
              <a:latin typeface="Avenir Book" panose="020B0503020203020204" pitchFamily="34" charset="-78"/>
              <a:cs typeface="Avenir Book" panose="020B0503020203020204" pitchFamily="34" charset="-78"/>
            </a:endParaRPr>
          </a:p>
        </p:txBody>
      </p:sp>
      <p:sp>
        <p:nvSpPr>
          <p:cNvPr id="25616" name="Text Box 26"/>
          <p:cNvSpPr txBox="1">
            <a:spLocks noChangeArrowheads="1"/>
          </p:cNvSpPr>
          <p:nvPr/>
        </p:nvSpPr>
        <p:spPr bwMode="auto">
          <a:xfrm>
            <a:off x="2565905" y="330474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P</a:t>
            </a:r>
            <a:r>
              <a:rPr lang="en-US" altLang="en-US" sz="1400" dirty="0" smtClean="0">
                <a:latin typeface="Avenir Book" panose="020B0503020203020204" pitchFamily="34" charset="-78"/>
                <a:cs typeface="Avenir Book" panose="020B0503020203020204" pitchFamily="34" charset="-78"/>
              </a:rPr>
              <a:t>hysical</a:t>
            </a:r>
            <a:endParaRPr lang="en-US" altLang="en-US" sz="1400" dirty="0">
              <a:latin typeface="Avenir Book" panose="020B0503020203020204" pitchFamily="34" charset="-78"/>
              <a:cs typeface="Avenir Book" panose="020B0503020203020204" pitchFamily="34" charset="-78"/>
            </a:endParaRPr>
          </a:p>
        </p:txBody>
      </p:sp>
      <p:sp>
        <p:nvSpPr>
          <p:cNvPr id="25617" name="Text Box 26"/>
          <p:cNvSpPr txBox="1">
            <a:spLocks noChangeArrowheads="1"/>
          </p:cNvSpPr>
          <p:nvPr/>
        </p:nvSpPr>
        <p:spPr bwMode="auto">
          <a:xfrm>
            <a:off x="2584955" y="301899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Link</a:t>
            </a:r>
            <a:endParaRPr lang="en-US" altLang="en-US" sz="1400" dirty="0">
              <a:latin typeface="Avenir Book" panose="020B0503020203020204" pitchFamily="34" charset="-78"/>
              <a:cs typeface="Avenir Book" panose="020B0503020203020204" pitchFamily="34" charset="-78"/>
            </a:endParaRPr>
          </a:p>
        </p:txBody>
      </p:sp>
      <p:sp>
        <p:nvSpPr>
          <p:cNvPr id="25618" name="Text Box 26"/>
          <p:cNvSpPr txBox="1">
            <a:spLocks noChangeArrowheads="1"/>
          </p:cNvSpPr>
          <p:nvPr/>
        </p:nvSpPr>
        <p:spPr bwMode="auto">
          <a:xfrm>
            <a:off x="2575430" y="272371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N</a:t>
            </a:r>
            <a:r>
              <a:rPr lang="en-US" altLang="en-US" sz="1400" dirty="0" smtClean="0">
                <a:latin typeface="Avenir Book" panose="020B0503020203020204" pitchFamily="34" charset="-78"/>
                <a:cs typeface="Avenir Book" panose="020B0503020203020204" pitchFamily="34" charset="-78"/>
              </a:rPr>
              <a:t>etwork</a:t>
            </a:r>
            <a:endParaRPr lang="en-US" altLang="en-US" sz="1400" dirty="0">
              <a:latin typeface="Avenir Book" panose="020B0503020203020204" pitchFamily="34" charset="-78"/>
              <a:cs typeface="Avenir Book" panose="020B0503020203020204" pitchFamily="34" charset="-78"/>
            </a:endParaRPr>
          </a:p>
        </p:txBody>
      </p:sp>
      <p:sp>
        <p:nvSpPr>
          <p:cNvPr id="11284" name="Oval 110"/>
          <p:cNvSpPr>
            <a:spLocks noChangeArrowheads="1"/>
          </p:cNvSpPr>
          <p:nvPr/>
        </p:nvSpPr>
        <p:spPr bwMode="auto">
          <a:xfrm>
            <a:off x="2945318" y="1933142"/>
            <a:ext cx="598487"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P3</a:t>
            </a:r>
          </a:p>
        </p:txBody>
      </p:sp>
      <p:grpSp>
        <p:nvGrpSpPr>
          <p:cNvPr id="241775" name="Group 111"/>
          <p:cNvGrpSpPr>
            <a:grpSpLocks/>
          </p:cNvGrpSpPr>
          <p:nvPr/>
        </p:nvGrpSpPr>
        <p:grpSpPr bwMode="auto">
          <a:xfrm>
            <a:off x="2913567" y="2256992"/>
            <a:ext cx="620712" cy="228600"/>
            <a:chOff x="1287" y="2524"/>
            <a:chExt cx="260" cy="100"/>
          </a:xfrm>
        </p:grpSpPr>
        <p:sp>
          <p:nvSpPr>
            <p:cNvPr id="11390" name="Rectangle 11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91" name="Rectangle 11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92" name="Rectangle 11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93" name="Rectangle 11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5621" name="Rectangle 23"/>
          <p:cNvSpPr>
            <a:spLocks noChangeArrowheads="1"/>
          </p:cNvSpPr>
          <p:nvPr/>
        </p:nvSpPr>
        <p:spPr bwMode="auto">
          <a:xfrm>
            <a:off x="5474205" y="136958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5622" name="Rectangle 24"/>
          <p:cNvSpPr>
            <a:spLocks noChangeArrowheads="1"/>
          </p:cNvSpPr>
          <p:nvPr/>
        </p:nvSpPr>
        <p:spPr bwMode="auto">
          <a:xfrm>
            <a:off x="5439279" y="1423555"/>
            <a:ext cx="1473200"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5623" name="Line 25"/>
          <p:cNvSpPr>
            <a:spLocks noChangeShapeType="1"/>
          </p:cNvSpPr>
          <p:nvPr/>
        </p:nvSpPr>
        <p:spPr bwMode="auto">
          <a:xfrm>
            <a:off x="5445629" y="2193493"/>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24" name="Text Box 26"/>
          <p:cNvSpPr txBox="1">
            <a:spLocks noChangeArrowheads="1"/>
          </p:cNvSpPr>
          <p:nvPr/>
        </p:nvSpPr>
        <p:spPr bwMode="auto">
          <a:xfrm>
            <a:off x="5517068" y="217603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Transport</a:t>
            </a:r>
            <a:endParaRPr lang="en-US" altLang="en-US" sz="1400" dirty="0">
              <a:latin typeface="Avenir Book" panose="020B0503020203020204" pitchFamily="34" charset="-78"/>
              <a:cs typeface="Avenir Book" panose="020B0503020203020204" pitchFamily="34" charset="-78"/>
            </a:endParaRPr>
          </a:p>
        </p:txBody>
      </p:sp>
      <p:sp>
        <p:nvSpPr>
          <p:cNvPr id="25625" name="Line 27"/>
          <p:cNvSpPr>
            <a:spLocks noChangeShapeType="1"/>
          </p:cNvSpPr>
          <p:nvPr/>
        </p:nvSpPr>
        <p:spPr bwMode="auto">
          <a:xfrm>
            <a:off x="5447218" y="2510992"/>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26" name="Text Box 26"/>
          <p:cNvSpPr txBox="1">
            <a:spLocks noChangeArrowheads="1"/>
          </p:cNvSpPr>
          <p:nvPr/>
        </p:nvSpPr>
        <p:spPr bwMode="auto">
          <a:xfrm>
            <a:off x="5513893" y="139021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A</a:t>
            </a:r>
            <a:r>
              <a:rPr lang="en-US" altLang="en-US" sz="1400" dirty="0" smtClean="0">
                <a:latin typeface="Avenir Book" panose="020B0503020203020204" pitchFamily="34" charset="-78"/>
                <a:cs typeface="Avenir Book" panose="020B0503020203020204" pitchFamily="34" charset="-78"/>
              </a:rPr>
              <a:t>pplication</a:t>
            </a:r>
            <a:endParaRPr lang="en-US" altLang="en-US" sz="1400" dirty="0">
              <a:latin typeface="Avenir Book" panose="020B0503020203020204" pitchFamily="34" charset="-78"/>
              <a:cs typeface="Avenir Book" panose="020B0503020203020204" pitchFamily="34" charset="-78"/>
            </a:endParaRPr>
          </a:p>
        </p:txBody>
      </p:sp>
      <p:sp>
        <p:nvSpPr>
          <p:cNvPr id="25627" name="Text Box 26"/>
          <p:cNvSpPr txBox="1">
            <a:spLocks noChangeArrowheads="1"/>
          </p:cNvSpPr>
          <p:nvPr/>
        </p:nvSpPr>
        <p:spPr bwMode="auto">
          <a:xfrm>
            <a:off x="5510718" y="308090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P</a:t>
            </a:r>
            <a:r>
              <a:rPr lang="en-US" altLang="en-US" sz="1400" dirty="0" smtClean="0">
                <a:latin typeface="Avenir Book" panose="020B0503020203020204" pitchFamily="34" charset="-78"/>
                <a:cs typeface="Avenir Book" panose="020B0503020203020204" pitchFamily="34" charset="-78"/>
              </a:rPr>
              <a:t>hysical</a:t>
            </a:r>
            <a:endParaRPr lang="en-US" altLang="en-US" sz="1400" dirty="0">
              <a:latin typeface="Avenir Book" panose="020B0503020203020204" pitchFamily="34" charset="-78"/>
              <a:cs typeface="Avenir Book" panose="020B0503020203020204" pitchFamily="34" charset="-78"/>
            </a:endParaRPr>
          </a:p>
        </p:txBody>
      </p:sp>
      <p:sp>
        <p:nvSpPr>
          <p:cNvPr id="25628" name="Text Box 26"/>
          <p:cNvSpPr txBox="1">
            <a:spLocks noChangeArrowheads="1"/>
          </p:cNvSpPr>
          <p:nvPr/>
        </p:nvSpPr>
        <p:spPr bwMode="auto">
          <a:xfrm>
            <a:off x="5510718" y="279515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L</a:t>
            </a:r>
            <a:r>
              <a:rPr lang="en-US" altLang="en-US" sz="1400" dirty="0" smtClean="0">
                <a:latin typeface="Avenir Book" panose="020B0503020203020204" pitchFamily="34" charset="-78"/>
                <a:cs typeface="Avenir Book" panose="020B0503020203020204" pitchFamily="34" charset="-78"/>
              </a:rPr>
              <a:t>ink</a:t>
            </a:r>
            <a:endParaRPr lang="en-US" altLang="en-US" sz="1400" dirty="0">
              <a:latin typeface="Avenir Book" panose="020B0503020203020204" pitchFamily="34" charset="-78"/>
              <a:cs typeface="Avenir Book" panose="020B0503020203020204" pitchFamily="34" charset="-78"/>
            </a:endParaRPr>
          </a:p>
        </p:txBody>
      </p:sp>
      <p:sp>
        <p:nvSpPr>
          <p:cNvPr id="25629" name="Text Box 26"/>
          <p:cNvSpPr txBox="1">
            <a:spLocks noChangeArrowheads="1"/>
          </p:cNvSpPr>
          <p:nvPr/>
        </p:nvSpPr>
        <p:spPr bwMode="auto">
          <a:xfrm>
            <a:off x="5510718" y="249670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Network</a:t>
            </a:r>
            <a:endParaRPr lang="en-US" altLang="en-US" sz="1400" dirty="0">
              <a:latin typeface="Avenir Book" panose="020B0503020203020204" pitchFamily="34" charset="-78"/>
              <a:cs typeface="Avenir Book" panose="020B0503020203020204" pitchFamily="34" charset="-78"/>
            </a:endParaRPr>
          </a:p>
        </p:txBody>
      </p:sp>
      <p:sp>
        <p:nvSpPr>
          <p:cNvPr id="25630" name="Line 27"/>
          <p:cNvSpPr>
            <a:spLocks noChangeShapeType="1"/>
          </p:cNvSpPr>
          <p:nvPr/>
        </p:nvSpPr>
        <p:spPr bwMode="auto">
          <a:xfrm>
            <a:off x="5444043" y="2822142"/>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31" name="Line 27"/>
          <p:cNvSpPr>
            <a:spLocks noChangeShapeType="1"/>
          </p:cNvSpPr>
          <p:nvPr/>
        </p:nvSpPr>
        <p:spPr bwMode="auto">
          <a:xfrm>
            <a:off x="5440868" y="3120592"/>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1297" name="Oval 128"/>
          <p:cNvSpPr>
            <a:spLocks noChangeArrowheads="1"/>
          </p:cNvSpPr>
          <p:nvPr/>
        </p:nvSpPr>
        <p:spPr bwMode="auto">
          <a:xfrm>
            <a:off x="5858379" y="1729942"/>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P1</a:t>
            </a:r>
          </a:p>
        </p:txBody>
      </p:sp>
      <p:grpSp>
        <p:nvGrpSpPr>
          <p:cNvPr id="241798" name="Group 134"/>
          <p:cNvGrpSpPr>
            <a:grpSpLocks/>
          </p:cNvGrpSpPr>
          <p:nvPr/>
        </p:nvGrpSpPr>
        <p:grpSpPr bwMode="auto">
          <a:xfrm>
            <a:off x="5729792" y="2045855"/>
            <a:ext cx="887412" cy="228600"/>
            <a:chOff x="1383" y="2620"/>
            <a:chExt cx="260" cy="100"/>
          </a:xfrm>
        </p:grpSpPr>
        <p:sp>
          <p:nvSpPr>
            <p:cNvPr id="11386" name="Rectangle 135"/>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87" name="Rectangle 136"/>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88" name="Rectangle 137"/>
            <p:cNvSpPr>
              <a:spLocks noChangeArrowheads="1"/>
            </p:cNvSpPr>
            <p:nvPr/>
          </p:nvSpPr>
          <p:spPr bwMode="auto">
            <a:xfrm>
              <a:off x="1599" y="2678"/>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89" name="Rectangle 138"/>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5634" name="Rectangle 23"/>
          <p:cNvSpPr>
            <a:spLocks noChangeArrowheads="1"/>
          </p:cNvSpPr>
          <p:nvPr/>
        </p:nvSpPr>
        <p:spPr bwMode="auto">
          <a:xfrm>
            <a:off x="8480929" y="159500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5635" name="Rectangle 24"/>
          <p:cNvSpPr>
            <a:spLocks noChangeArrowheads="1"/>
          </p:cNvSpPr>
          <p:nvPr/>
        </p:nvSpPr>
        <p:spPr bwMode="auto">
          <a:xfrm>
            <a:off x="8442830" y="1648980"/>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5636" name="Line 25"/>
          <p:cNvSpPr>
            <a:spLocks noChangeShapeType="1"/>
          </p:cNvSpPr>
          <p:nvPr/>
        </p:nvSpPr>
        <p:spPr bwMode="auto">
          <a:xfrm>
            <a:off x="8452354" y="240939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37" name="Text Box 26"/>
          <p:cNvSpPr txBox="1">
            <a:spLocks noChangeArrowheads="1"/>
          </p:cNvSpPr>
          <p:nvPr/>
        </p:nvSpPr>
        <p:spPr bwMode="auto">
          <a:xfrm>
            <a:off x="8409493" y="239193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T</a:t>
            </a:r>
            <a:r>
              <a:rPr lang="en-US" altLang="en-US" sz="1400" dirty="0" smtClean="0">
                <a:latin typeface="Avenir Book" panose="020B0503020203020204" pitchFamily="34" charset="-78"/>
                <a:cs typeface="Avenir Book" panose="020B0503020203020204" pitchFamily="34" charset="-78"/>
              </a:rPr>
              <a:t>ransport</a:t>
            </a:r>
            <a:endParaRPr lang="en-US" altLang="en-US" sz="1400" dirty="0">
              <a:latin typeface="Avenir Book" panose="020B0503020203020204" pitchFamily="34" charset="-78"/>
              <a:cs typeface="Avenir Book" panose="020B0503020203020204" pitchFamily="34" charset="-78"/>
            </a:endParaRPr>
          </a:p>
        </p:txBody>
      </p:sp>
      <p:sp>
        <p:nvSpPr>
          <p:cNvPr id="25638" name="Line 27"/>
          <p:cNvSpPr>
            <a:spLocks noChangeShapeType="1"/>
          </p:cNvSpPr>
          <p:nvPr/>
        </p:nvSpPr>
        <p:spPr bwMode="auto">
          <a:xfrm>
            <a:off x="8460292" y="273006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39" name="Line 28"/>
          <p:cNvSpPr>
            <a:spLocks noChangeShapeType="1"/>
          </p:cNvSpPr>
          <p:nvPr/>
        </p:nvSpPr>
        <p:spPr bwMode="auto">
          <a:xfrm>
            <a:off x="8446004" y="303963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40" name="Line 29"/>
          <p:cNvSpPr>
            <a:spLocks noChangeShapeType="1"/>
          </p:cNvSpPr>
          <p:nvPr/>
        </p:nvSpPr>
        <p:spPr bwMode="auto">
          <a:xfrm>
            <a:off x="8446004" y="332538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641" name="Text Box 26"/>
          <p:cNvSpPr txBox="1">
            <a:spLocks noChangeArrowheads="1"/>
          </p:cNvSpPr>
          <p:nvPr/>
        </p:nvSpPr>
        <p:spPr bwMode="auto">
          <a:xfrm>
            <a:off x="8444418" y="163945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Application</a:t>
            </a:r>
            <a:endParaRPr lang="en-US" altLang="en-US" sz="1400" dirty="0">
              <a:latin typeface="Avenir Book" panose="020B0503020203020204" pitchFamily="34" charset="-78"/>
              <a:cs typeface="Avenir Book" panose="020B0503020203020204" pitchFamily="34" charset="-78"/>
            </a:endParaRPr>
          </a:p>
        </p:txBody>
      </p:sp>
      <p:sp>
        <p:nvSpPr>
          <p:cNvPr id="25642" name="Text Box 26"/>
          <p:cNvSpPr txBox="1">
            <a:spLocks noChangeArrowheads="1"/>
          </p:cNvSpPr>
          <p:nvPr/>
        </p:nvSpPr>
        <p:spPr bwMode="auto">
          <a:xfrm>
            <a:off x="8399968" y="329680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Physical</a:t>
            </a:r>
            <a:endParaRPr lang="en-US" altLang="en-US" sz="1400" dirty="0">
              <a:latin typeface="Avenir Book" panose="020B0503020203020204" pitchFamily="34" charset="-78"/>
              <a:cs typeface="Avenir Book" panose="020B0503020203020204" pitchFamily="34" charset="-78"/>
            </a:endParaRPr>
          </a:p>
        </p:txBody>
      </p:sp>
      <p:sp>
        <p:nvSpPr>
          <p:cNvPr id="25643" name="Text Box 26"/>
          <p:cNvSpPr txBox="1">
            <a:spLocks noChangeArrowheads="1"/>
          </p:cNvSpPr>
          <p:nvPr/>
        </p:nvSpPr>
        <p:spPr bwMode="auto">
          <a:xfrm>
            <a:off x="8419018" y="301105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Link</a:t>
            </a:r>
            <a:endParaRPr lang="en-US" altLang="en-US" sz="1400" dirty="0">
              <a:latin typeface="Avenir Book" panose="020B0503020203020204" pitchFamily="34" charset="-78"/>
              <a:cs typeface="Avenir Book" panose="020B0503020203020204" pitchFamily="34" charset="-78"/>
            </a:endParaRPr>
          </a:p>
        </p:txBody>
      </p:sp>
      <p:sp>
        <p:nvSpPr>
          <p:cNvPr id="25644" name="Text Box 26"/>
          <p:cNvSpPr txBox="1">
            <a:spLocks noChangeArrowheads="1"/>
          </p:cNvSpPr>
          <p:nvPr/>
        </p:nvSpPr>
        <p:spPr bwMode="auto">
          <a:xfrm>
            <a:off x="8409493" y="271578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Network</a:t>
            </a:r>
            <a:endParaRPr lang="en-US" altLang="en-US" sz="1400" dirty="0">
              <a:latin typeface="Avenir Book" panose="020B0503020203020204" pitchFamily="34" charset="-78"/>
              <a:cs typeface="Avenir Book" panose="020B0503020203020204" pitchFamily="34" charset="-78"/>
            </a:endParaRPr>
          </a:p>
        </p:txBody>
      </p:sp>
      <p:sp>
        <p:nvSpPr>
          <p:cNvPr id="11310" name="Oval 153"/>
          <p:cNvSpPr>
            <a:spLocks noChangeArrowheads="1"/>
          </p:cNvSpPr>
          <p:nvPr/>
        </p:nvSpPr>
        <p:spPr bwMode="auto">
          <a:xfrm>
            <a:off x="8779379" y="1947430"/>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P4</a:t>
            </a:r>
          </a:p>
        </p:txBody>
      </p:sp>
      <p:sp>
        <p:nvSpPr>
          <p:cNvPr id="25646" name="Freeform 154"/>
          <p:cNvSpPr>
            <a:spLocks/>
          </p:cNvSpPr>
          <p:nvPr/>
        </p:nvSpPr>
        <p:spPr bwMode="auto">
          <a:xfrm>
            <a:off x="9739818" y="1615642"/>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grpSp>
        <p:nvGrpSpPr>
          <p:cNvPr id="241820" name="Group 156"/>
          <p:cNvGrpSpPr>
            <a:grpSpLocks/>
          </p:cNvGrpSpPr>
          <p:nvPr/>
        </p:nvGrpSpPr>
        <p:grpSpPr bwMode="auto">
          <a:xfrm>
            <a:off x="8773030" y="2279217"/>
            <a:ext cx="620713" cy="204788"/>
            <a:chOff x="1287" y="2524"/>
            <a:chExt cx="260" cy="100"/>
          </a:xfrm>
        </p:grpSpPr>
        <p:sp>
          <p:nvSpPr>
            <p:cNvPr id="11382" name="Rectangle 157"/>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83" name="Rectangle 158"/>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84" name="Rectangle 159"/>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85" name="Rectangle 160"/>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41837" name="Rectangle 173"/>
          <p:cNvSpPr>
            <a:spLocks noChangeArrowheads="1"/>
          </p:cNvSpPr>
          <p:nvPr/>
        </p:nvSpPr>
        <p:spPr bwMode="auto">
          <a:xfrm>
            <a:off x="7776012" y="1038001"/>
            <a:ext cx="3235462" cy="655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115888" indent="-115888">
              <a:lnSpc>
                <a:spcPct val="85000"/>
              </a:lnSpc>
              <a:spcBef>
                <a:spcPct val="20000"/>
              </a:spcBef>
              <a:buClr>
                <a:srgbClr val="000099"/>
              </a:buClr>
              <a:buSzPct val="65000"/>
              <a:defRPr/>
            </a:pPr>
            <a:r>
              <a:rPr lang="en-US" sz="1600" b="1" dirty="0" err="1">
                <a:latin typeface="Avenir Book" panose="020B0503020203020204" pitchFamily="34" charset="-78"/>
                <a:ea typeface="ＭＳ Ｐゴシック" charset="0"/>
                <a:cs typeface="Avenir Book" panose="020B0503020203020204" pitchFamily="34" charset="-78"/>
              </a:rPr>
              <a:t>DatagramSocket</a:t>
            </a:r>
            <a:r>
              <a:rPr lang="en-US" sz="1600" b="1" dirty="0">
                <a:latin typeface="Avenir Book" panose="020B0503020203020204" pitchFamily="34" charset="-78"/>
                <a:ea typeface="ＭＳ Ｐゴシック" charset="0"/>
                <a:cs typeface="Avenir Book" panose="020B0503020203020204" pitchFamily="34" charset="-78"/>
              </a:rPr>
              <a:t> mySocket1 = new </a:t>
            </a:r>
            <a:r>
              <a:rPr lang="en-US" sz="1600" b="1" dirty="0" err="1">
                <a:latin typeface="Avenir Book" panose="020B0503020203020204" pitchFamily="34" charset="-78"/>
                <a:ea typeface="ＭＳ Ｐゴシック" charset="0"/>
                <a:cs typeface="Avenir Book" panose="020B0503020203020204" pitchFamily="34" charset="-78"/>
              </a:rPr>
              <a:t>DatagramSocket</a:t>
            </a:r>
            <a:r>
              <a:rPr lang="en-US" sz="1600" b="1" dirty="0">
                <a:latin typeface="Avenir Book" panose="020B0503020203020204" pitchFamily="34" charset="-78"/>
                <a:ea typeface="ＭＳ Ｐゴシック" charset="0"/>
                <a:cs typeface="Avenir Book" panose="020B0503020203020204" pitchFamily="34" charset="-78"/>
              </a:rPr>
              <a:t> (</a:t>
            </a:r>
            <a:r>
              <a:rPr lang="en-US" sz="1600" b="1" dirty="0">
                <a:solidFill>
                  <a:srgbClr val="CC0000"/>
                </a:solidFill>
                <a:latin typeface="Avenir Book" panose="020B0503020203020204" pitchFamily="34" charset="-78"/>
                <a:ea typeface="ＭＳ Ｐゴシック" charset="0"/>
                <a:cs typeface="Avenir Book" panose="020B0503020203020204" pitchFamily="34" charset="-78"/>
              </a:rPr>
              <a:t>5775</a:t>
            </a:r>
            <a:r>
              <a:rPr lang="en-US" sz="1600" b="1" dirty="0" smtClean="0">
                <a:latin typeface="Avenir Book" panose="020B0503020203020204" pitchFamily="34" charset="-78"/>
                <a:ea typeface="ＭＳ Ｐゴシック" charset="0"/>
                <a:cs typeface="Avenir Book" panose="020B0503020203020204" pitchFamily="34" charset="-78"/>
              </a:rPr>
              <a:t>)</a:t>
            </a:r>
            <a:endParaRPr lang="en-US" sz="1600" b="1" dirty="0">
              <a:latin typeface="Avenir Book" panose="020B0503020203020204" pitchFamily="34" charset="-78"/>
              <a:ea typeface="ＭＳ Ｐゴシック" charset="0"/>
              <a:cs typeface="Avenir Book" panose="020B0503020203020204" pitchFamily="34" charset="-78"/>
            </a:endParaRPr>
          </a:p>
          <a:p>
            <a:pPr marL="115888" indent="-115888">
              <a:lnSpc>
                <a:spcPct val="85000"/>
              </a:lnSpc>
              <a:spcBef>
                <a:spcPct val="20000"/>
              </a:spcBef>
              <a:buClr>
                <a:srgbClr val="000099"/>
              </a:buClr>
              <a:buSzPct val="65000"/>
              <a:defRPr/>
            </a:pPr>
            <a:endParaRPr lang="en-US" sz="1600" dirty="0">
              <a:latin typeface="Avenir Book" panose="020B0503020203020204" pitchFamily="34" charset="-78"/>
              <a:ea typeface="ＭＳ Ｐゴシック" charset="0"/>
              <a:cs typeface="Avenir Book" panose="020B0503020203020204" pitchFamily="34" charset="-78"/>
            </a:endParaRPr>
          </a:p>
        </p:txBody>
      </p:sp>
      <p:sp>
        <p:nvSpPr>
          <p:cNvPr id="241838" name="Rectangle 174"/>
          <p:cNvSpPr>
            <a:spLocks noChangeArrowheads="1"/>
          </p:cNvSpPr>
          <p:nvPr/>
        </p:nvSpPr>
        <p:spPr bwMode="auto">
          <a:xfrm>
            <a:off x="1287061" y="1030649"/>
            <a:ext cx="3483076" cy="655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115888" indent="-115888">
              <a:lnSpc>
                <a:spcPct val="85000"/>
              </a:lnSpc>
              <a:spcBef>
                <a:spcPct val="20000"/>
              </a:spcBef>
              <a:buClr>
                <a:srgbClr val="000099"/>
              </a:buClr>
              <a:buSzPct val="65000"/>
              <a:defRPr/>
            </a:pPr>
            <a:r>
              <a:rPr lang="en-US" sz="1600" b="1" dirty="0" err="1">
                <a:latin typeface="Avenir Book" panose="020B0503020203020204" pitchFamily="34" charset="-78"/>
                <a:ea typeface="ＭＳ Ｐゴシック" charset="0"/>
                <a:cs typeface="Avenir Book" panose="020B0503020203020204" pitchFamily="34" charset="-78"/>
              </a:rPr>
              <a:t>DatagramSocket</a:t>
            </a:r>
            <a:r>
              <a:rPr lang="en-US" sz="1600" b="1" dirty="0">
                <a:latin typeface="Avenir Book" panose="020B0503020203020204" pitchFamily="34" charset="-78"/>
                <a:ea typeface="ＭＳ Ｐゴシック" charset="0"/>
                <a:cs typeface="Avenir Book" panose="020B0503020203020204" pitchFamily="34" charset="-78"/>
              </a:rPr>
              <a:t> mySocket2 = new </a:t>
            </a:r>
            <a:r>
              <a:rPr lang="en-US" sz="1600" b="1" dirty="0" err="1" smtClean="0">
                <a:latin typeface="Avenir Book" panose="020B0503020203020204" pitchFamily="34" charset="-78"/>
                <a:ea typeface="ＭＳ Ｐゴシック" charset="0"/>
                <a:cs typeface="Avenir Book" panose="020B0503020203020204" pitchFamily="34" charset="-78"/>
              </a:rPr>
              <a:t>DatagramSocket</a:t>
            </a:r>
            <a:r>
              <a:rPr lang="en-US" sz="1600" b="1" dirty="0" smtClean="0">
                <a:latin typeface="Avenir Book" panose="020B0503020203020204" pitchFamily="34" charset="-78"/>
                <a:ea typeface="ＭＳ Ｐゴシック" charset="0"/>
                <a:cs typeface="Avenir Book" panose="020B0503020203020204" pitchFamily="34" charset="-78"/>
              </a:rPr>
              <a:t> (</a:t>
            </a:r>
            <a:r>
              <a:rPr lang="en-US" sz="1600" b="1" dirty="0">
                <a:solidFill>
                  <a:srgbClr val="CC0000"/>
                </a:solidFill>
                <a:latin typeface="Avenir Book" panose="020B0503020203020204" pitchFamily="34" charset="-78"/>
                <a:ea typeface="ＭＳ Ｐゴシック" charset="0"/>
                <a:cs typeface="Avenir Book" panose="020B0503020203020204" pitchFamily="34" charset="-78"/>
              </a:rPr>
              <a:t>9157</a:t>
            </a:r>
            <a:r>
              <a:rPr lang="en-US" sz="1600" b="1" dirty="0" smtClean="0">
                <a:latin typeface="Avenir Book" panose="020B0503020203020204" pitchFamily="34" charset="-78"/>
                <a:ea typeface="ＭＳ Ｐゴシック" charset="0"/>
                <a:cs typeface="Avenir Book" panose="020B0503020203020204" pitchFamily="34" charset="-78"/>
              </a:rPr>
              <a:t>)</a:t>
            </a:r>
            <a:endParaRPr lang="en-US" sz="1600" b="1" dirty="0">
              <a:latin typeface="Avenir Book" panose="020B0503020203020204" pitchFamily="34" charset="-78"/>
              <a:ea typeface="ＭＳ Ｐゴシック" charset="0"/>
              <a:cs typeface="Avenir Book" panose="020B0503020203020204" pitchFamily="34" charset="-78"/>
            </a:endParaRPr>
          </a:p>
          <a:p>
            <a:pPr marL="115888" indent="-115888">
              <a:lnSpc>
                <a:spcPct val="85000"/>
              </a:lnSpc>
              <a:spcBef>
                <a:spcPct val="20000"/>
              </a:spcBef>
              <a:buClr>
                <a:srgbClr val="000099"/>
              </a:buClr>
              <a:buSzPct val="65000"/>
              <a:defRPr/>
            </a:pPr>
            <a:endParaRPr lang="en-US" sz="1600" dirty="0">
              <a:latin typeface="Avenir Book" panose="020B0503020203020204" pitchFamily="34" charset="-78"/>
              <a:ea typeface="ＭＳ Ｐゴシック" charset="0"/>
              <a:cs typeface="Avenir Book" panose="020B0503020203020204" pitchFamily="34" charset="-78"/>
            </a:endParaRPr>
          </a:p>
        </p:txBody>
      </p:sp>
      <p:sp>
        <p:nvSpPr>
          <p:cNvPr id="241841" name="Line 177"/>
          <p:cNvSpPr>
            <a:spLocks noChangeShapeType="1"/>
          </p:cNvSpPr>
          <p:nvPr/>
        </p:nvSpPr>
        <p:spPr bwMode="auto">
          <a:xfrm>
            <a:off x="3150104" y="2360180"/>
            <a:ext cx="0" cy="2176462"/>
          </a:xfrm>
          <a:prstGeom prst="line">
            <a:avLst/>
          </a:prstGeom>
          <a:noFill/>
          <a:ln w="190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42" name="Line 178"/>
          <p:cNvSpPr>
            <a:spLocks noChangeShapeType="1"/>
          </p:cNvSpPr>
          <p:nvPr/>
        </p:nvSpPr>
        <p:spPr bwMode="auto">
          <a:xfrm>
            <a:off x="6080629" y="2118881"/>
            <a:ext cx="12700" cy="2408237"/>
          </a:xfrm>
          <a:prstGeom prst="line">
            <a:avLst/>
          </a:prstGeom>
          <a:noFill/>
          <a:ln w="1905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44" name="Line 180"/>
          <p:cNvSpPr>
            <a:spLocks noChangeShapeType="1"/>
          </p:cNvSpPr>
          <p:nvPr/>
        </p:nvSpPr>
        <p:spPr bwMode="auto">
          <a:xfrm>
            <a:off x="3150105" y="4519180"/>
            <a:ext cx="2936875" cy="0"/>
          </a:xfrm>
          <a:prstGeom prst="line">
            <a:avLst/>
          </a:prstGeom>
          <a:noFill/>
          <a:ln w="190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45" name="Line 181"/>
          <p:cNvSpPr>
            <a:spLocks noChangeShapeType="1"/>
          </p:cNvSpPr>
          <p:nvPr/>
        </p:nvSpPr>
        <p:spPr bwMode="auto">
          <a:xfrm>
            <a:off x="5956804" y="2131580"/>
            <a:ext cx="0" cy="2246312"/>
          </a:xfrm>
          <a:prstGeom prst="line">
            <a:avLst/>
          </a:prstGeom>
          <a:noFill/>
          <a:ln w="190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46" name="Line 182"/>
          <p:cNvSpPr>
            <a:spLocks noChangeShapeType="1"/>
          </p:cNvSpPr>
          <p:nvPr/>
        </p:nvSpPr>
        <p:spPr bwMode="auto">
          <a:xfrm>
            <a:off x="3258055" y="4360430"/>
            <a:ext cx="2740025" cy="0"/>
          </a:xfrm>
          <a:prstGeom prst="line">
            <a:avLst/>
          </a:prstGeom>
          <a:noFill/>
          <a:ln w="1905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47" name="Line 183"/>
          <p:cNvSpPr>
            <a:spLocks noChangeShapeType="1"/>
          </p:cNvSpPr>
          <p:nvPr/>
        </p:nvSpPr>
        <p:spPr bwMode="auto">
          <a:xfrm>
            <a:off x="3251704" y="2347480"/>
            <a:ext cx="12700" cy="2017712"/>
          </a:xfrm>
          <a:prstGeom prst="line">
            <a:avLst/>
          </a:prstGeom>
          <a:noFill/>
          <a:ln w="1905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48" name="Line 184"/>
          <p:cNvSpPr>
            <a:spLocks noChangeShapeType="1"/>
          </p:cNvSpPr>
          <p:nvPr/>
        </p:nvSpPr>
        <p:spPr bwMode="auto">
          <a:xfrm>
            <a:off x="9160379" y="2398280"/>
            <a:ext cx="0" cy="2176462"/>
          </a:xfrm>
          <a:prstGeom prst="line">
            <a:avLst/>
          </a:prstGeom>
          <a:noFill/>
          <a:ln w="190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49" name="Line 185"/>
          <p:cNvSpPr>
            <a:spLocks noChangeShapeType="1"/>
          </p:cNvSpPr>
          <p:nvPr/>
        </p:nvSpPr>
        <p:spPr bwMode="auto">
          <a:xfrm>
            <a:off x="9042904" y="2366530"/>
            <a:ext cx="12700" cy="2017712"/>
          </a:xfrm>
          <a:prstGeom prst="line">
            <a:avLst/>
          </a:prstGeom>
          <a:noFill/>
          <a:ln w="1905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50" name="Line 186"/>
          <p:cNvSpPr>
            <a:spLocks noChangeShapeType="1"/>
          </p:cNvSpPr>
          <p:nvPr/>
        </p:nvSpPr>
        <p:spPr bwMode="auto">
          <a:xfrm>
            <a:off x="6223504" y="2137931"/>
            <a:ext cx="12700" cy="2408237"/>
          </a:xfrm>
          <a:prstGeom prst="line">
            <a:avLst/>
          </a:prstGeom>
          <a:noFill/>
          <a:ln w="1905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51" name="Line 187"/>
          <p:cNvSpPr>
            <a:spLocks noChangeShapeType="1"/>
          </p:cNvSpPr>
          <p:nvPr/>
        </p:nvSpPr>
        <p:spPr bwMode="auto">
          <a:xfrm>
            <a:off x="6356854" y="2150630"/>
            <a:ext cx="0" cy="2246312"/>
          </a:xfrm>
          <a:prstGeom prst="line">
            <a:avLst/>
          </a:prstGeom>
          <a:noFill/>
          <a:ln w="190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52" name="Line 188"/>
          <p:cNvSpPr>
            <a:spLocks noChangeShapeType="1"/>
          </p:cNvSpPr>
          <p:nvPr/>
        </p:nvSpPr>
        <p:spPr bwMode="auto">
          <a:xfrm>
            <a:off x="6245730" y="4538230"/>
            <a:ext cx="2936875" cy="0"/>
          </a:xfrm>
          <a:prstGeom prst="line">
            <a:avLst/>
          </a:prstGeom>
          <a:noFill/>
          <a:ln w="1905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41853" name="Line 189"/>
          <p:cNvSpPr>
            <a:spLocks noChangeShapeType="1"/>
          </p:cNvSpPr>
          <p:nvPr/>
        </p:nvSpPr>
        <p:spPr bwMode="auto">
          <a:xfrm>
            <a:off x="6331455" y="4369955"/>
            <a:ext cx="2740025" cy="0"/>
          </a:xfrm>
          <a:prstGeom prst="line">
            <a:avLst/>
          </a:prstGeom>
          <a:noFill/>
          <a:ln w="190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41860" name="Group 196"/>
          <p:cNvGrpSpPr>
            <a:grpSpLocks/>
          </p:cNvGrpSpPr>
          <p:nvPr/>
        </p:nvGrpSpPr>
        <p:grpSpPr bwMode="auto">
          <a:xfrm>
            <a:off x="2831017" y="4619196"/>
            <a:ext cx="1681163" cy="657226"/>
            <a:chOff x="1295" y="3697"/>
            <a:chExt cx="1059" cy="414"/>
          </a:xfrm>
        </p:grpSpPr>
        <p:sp>
          <p:nvSpPr>
            <p:cNvPr id="11379" name="Rectangle 19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80" name="Line 19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81" name="Text Box 195"/>
            <p:cNvSpPr txBox="1">
              <a:spLocks noChangeArrowheads="1"/>
            </p:cNvSpPr>
            <p:nvPr/>
          </p:nvSpPr>
          <p:spPr bwMode="auto">
            <a:xfrm>
              <a:off x="1295" y="3822"/>
              <a:ext cx="1017"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dirty="0" smtClean="0">
                  <a:latin typeface="Avenir Book" panose="020B0503020203020204" pitchFamily="34" charset="-78"/>
                  <a:cs typeface="Avenir Book" panose="020B0503020203020204" pitchFamily="34" charset="-78"/>
                </a:rPr>
                <a:t>Source </a:t>
              </a:r>
              <a:r>
                <a:rPr lang="en-US" sz="1400" dirty="0">
                  <a:latin typeface="Avenir Book" panose="020B0503020203020204" pitchFamily="34" charset="-78"/>
                  <a:cs typeface="Avenir Book" panose="020B0503020203020204" pitchFamily="34" charset="-78"/>
                </a:rPr>
                <a:t>port: 9157</a:t>
              </a:r>
            </a:p>
            <a:p>
              <a:pPr algn="r">
                <a:lnSpc>
                  <a:spcPct val="85000"/>
                </a:lnSpc>
                <a:defRPr/>
              </a:pPr>
              <a:r>
                <a:rPr lang="en-US" sz="1400" dirty="0" err="1" smtClean="0">
                  <a:latin typeface="Avenir Book" panose="020B0503020203020204" pitchFamily="34" charset="-78"/>
                  <a:cs typeface="Avenir Book" panose="020B0503020203020204" pitchFamily="34" charset="-78"/>
                </a:rPr>
                <a:t>Dest</a:t>
              </a:r>
              <a:r>
                <a:rPr lang="en-US" sz="1400" dirty="0" smtClean="0">
                  <a:latin typeface="Avenir Book" panose="020B0503020203020204" pitchFamily="34" charset="-78"/>
                  <a:cs typeface="Avenir Book" panose="020B0503020203020204" pitchFamily="34" charset="-78"/>
                </a:rPr>
                <a:t> </a:t>
              </a:r>
              <a:r>
                <a:rPr lang="en-US" sz="1400" dirty="0">
                  <a:latin typeface="Avenir Book" panose="020B0503020203020204" pitchFamily="34" charset="-78"/>
                  <a:cs typeface="Avenir Book" panose="020B0503020203020204" pitchFamily="34" charset="-78"/>
                </a:rPr>
                <a:t>port: 6428</a:t>
              </a:r>
            </a:p>
          </p:txBody>
        </p:sp>
      </p:grpSp>
      <p:grpSp>
        <p:nvGrpSpPr>
          <p:cNvPr id="241865" name="Group 201"/>
          <p:cNvGrpSpPr>
            <a:grpSpLocks/>
          </p:cNvGrpSpPr>
          <p:nvPr/>
        </p:nvGrpSpPr>
        <p:grpSpPr bwMode="auto">
          <a:xfrm>
            <a:off x="4166106" y="3742900"/>
            <a:ext cx="1728788" cy="665164"/>
            <a:chOff x="2741" y="3750"/>
            <a:chExt cx="1089" cy="419"/>
          </a:xfrm>
        </p:grpSpPr>
        <p:sp>
          <p:nvSpPr>
            <p:cNvPr id="11376" name="Rectangle 1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77" name="Line 1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78" name="Text Box 200"/>
            <p:cNvSpPr txBox="1">
              <a:spLocks noChangeArrowheads="1"/>
            </p:cNvSpPr>
            <p:nvPr/>
          </p:nvSpPr>
          <p:spPr bwMode="auto">
            <a:xfrm>
              <a:off x="2813" y="3875"/>
              <a:ext cx="1017" cy="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dirty="0" smtClean="0">
                  <a:latin typeface="Avenir Book" panose="020B0503020203020204" pitchFamily="34" charset="-78"/>
                  <a:cs typeface="Avenir Book" panose="020B0503020203020204" pitchFamily="34" charset="-78"/>
                </a:rPr>
                <a:t>Source </a:t>
              </a:r>
              <a:r>
                <a:rPr lang="en-US" sz="1400" dirty="0">
                  <a:latin typeface="Avenir Book" panose="020B0503020203020204" pitchFamily="34" charset="-78"/>
                  <a:cs typeface="Avenir Book" panose="020B0503020203020204" pitchFamily="34" charset="-78"/>
                </a:rPr>
                <a:t>port: 6428</a:t>
              </a:r>
            </a:p>
            <a:p>
              <a:pPr algn="l">
                <a:lnSpc>
                  <a:spcPct val="85000"/>
                </a:lnSpc>
                <a:defRPr/>
              </a:pPr>
              <a:r>
                <a:rPr lang="en-US" sz="1400" dirty="0" err="1" smtClean="0">
                  <a:latin typeface="Avenir Book" panose="020B0503020203020204" pitchFamily="34" charset="-78"/>
                  <a:cs typeface="Avenir Book" panose="020B0503020203020204" pitchFamily="34" charset="-78"/>
                </a:rPr>
                <a:t>Dest</a:t>
              </a:r>
              <a:r>
                <a:rPr lang="en-US" sz="1400" dirty="0" smtClean="0">
                  <a:latin typeface="Avenir Book" panose="020B0503020203020204" pitchFamily="34" charset="-78"/>
                  <a:cs typeface="Avenir Book" panose="020B0503020203020204" pitchFamily="34" charset="-78"/>
                </a:rPr>
                <a:t> </a:t>
              </a:r>
              <a:r>
                <a:rPr lang="en-US" sz="1400" dirty="0">
                  <a:latin typeface="Avenir Book" panose="020B0503020203020204" pitchFamily="34" charset="-78"/>
                  <a:cs typeface="Avenir Book" panose="020B0503020203020204" pitchFamily="34" charset="-78"/>
                </a:rPr>
                <a:t>port: 9157</a:t>
              </a:r>
            </a:p>
          </p:txBody>
        </p:sp>
      </p:grpSp>
      <p:grpSp>
        <p:nvGrpSpPr>
          <p:cNvPr id="241866" name="Group 202"/>
          <p:cNvGrpSpPr>
            <a:grpSpLocks/>
          </p:cNvGrpSpPr>
          <p:nvPr/>
        </p:nvGrpSpPr>
        <p:grpSpPr bwMode="auto">
          <a:xfrm>
            <a:off x="6850565" y="3742896"/>
            <a:ext cx="1681160" cy="657226"/>
            <a:chOff x="1295" y="3697"/>
            <a:chExt cx="1059" cy="414"/>
          </a:xfrm>
        </p:grpSpPr>
        <p:sp>
          <p:nvSpPr>
            <p:cNvPr id="11373" name="Rectangle 20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74" name="Line 20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75" name="Text Box 205"/>
            <p:cNvSpPr txBox="1">
              <a:spLocks noChangeArrowheads="1"/>
            </p:cNvSpPr>
            <p:nvPr/>
          </p:nvSpPr>
          <p:spPr bwMode="auto">
            <a:xfrm>
              <a:off x="1295" y="3822"/>
              <a:ext cx="1017"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dirty="0" smtClean="0">
                  <a:latin typeface="Avenir Book" panose="020B0503020203020204" pitchFamily="34" charset="-78"/>
                  <a:cs typeface="Avenir Book" panose="020B0503020203020204" pitchFamily="34" charset="-78"/>
                </a:rPr>
                <a:t>Source </a:t>
              </a:r>
              <a:r>
                <a:rPr lang="en-US" sz="1400" dirty="0">
                  <a:latin typeface="Avenir Book" panose="020B0503020203020204" pitchFamily="34" charset="-78"/>
                  <a:cs typeface="Avenir Book" panose="020B0503020203020204" pitchFamily="34" charset="-78"/>
                </a:rPr>
                <a:t>port: 6428</a:t>
              </a:r>
            </a:p>
            <a:p>
              <a:pPr algn="r">
                <a:lnSpc>
                  <a:spcPct val="85000"/>
                </a:lnSpc>
                <a:defRPr/>
              </a:pPr>
              <a:r>
                <a:rPr lang="en-US" sz="1400" dirty="0" err="1" smtClean="0">
                  <a:latin typeface="Avenir Book" panose="020B0503020203020204" pitchFamily="34" charset="-78"/>
                  <a:cs typeface="Avenir Book" panose="020B0503020203020204" pitchFamily="34" charset="-78"/>
                </a:rPr>
                <a:t>Dest</a:t>
              </a:r>
              <a:r>
                <a:rPr lang="en-US" sz="1400" dirty="0" smtClean="0">
                  <a:latin typeface="Avenir Book" panose="020B0503020203020204" pitchFamily="34" charset="-78"/>
                  <a:cs typeface="Avenir Book" panose="020B0503020203020204" pitchFamily="34" charset="-78"/>
                </a:rPr>
                <a:t> </a:t>
              </a:r>
              <a:r>
                <a:rPr lang="en-US" sz="1400" dirty="0">
                  <a:latin typeface="Avenir Book" panose="020B0503020203020204" pitchFamily="34" charset="-78"/>
                  <a:cs typeface="Avenir Book" panose="020B0503020203020204" pitchFamily="34" charset="-78"/>
                </a:rPr>
                <a:t>port: 5775</a:t>
              </a:r>
            </a:p>
          </p:txBody>
        </p:sp>
      </p:grpSp>
      <p:grpSp>
        <p:nvGrpSpPr>
          <p:cNvPr id="241870" name="Group 206"/>
          <p:cNvGrpSpPr>
            <a:grpSpLocks/>
          </p:cNvGrpSpPr>
          <p:nvPr/>
        </p:nvGrpSpPr>
        <p:grpSpPr bwMode="auto">
          <a:xfrm>
            <a:off x="6431463" y="4596975"/>
            <a:ext cx="1728785" cy="665164"/>
            <a:chOff x="2741" y="3750"/>
            <a:chExt cx="1089" cy="419"/>
          </a:xfrm>
        </p:grpSpPr>
        <p:sp>
          <p:nvSpPr>
            <p:cNvPr id="11370" name="Rectangle 20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71" name="Line 20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72" name="Text Box 209"/>
            <p:cNvSpPr txBox="1">
              <a:spLocks noChangeArrowheads="1"/>
            </p:cNvSpPr>
            <p:nvPr/>
          </p:nvSpPr>
          <p:spPr bwMode="auto">
            <a:xfrm>
              <a:off x="2813" y="3875"/>
              <a:ext cx="1017" cy="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dirty="0" smtClean="0">
                  <a:latin typeface="Avenir Book" panose="020B0503020203020204" pitchFamily="34" charset="-78"/>
                  <a:cs typeface="Avenir Book" panose="020B0503020203020204" pitchFamily="34" charset="-78"/>
                </a:rPr>
                <a:t>Source </a:t>
              </a:r>
              <a:r>
                <a:rPr lang="en-US" sz="1400" dirty="0">
                  <a:latin typeface="Avenir Book" panose="020B0503020203020204" pitchFamily="34" charset="-78"/>
                  <a:cs typeface="Avenir Book" panose="020B0503020203020204" pitchFamily="34" charset="-78"/>
                </a:rPr>
                <a:t>port: 5775</a:t>
              </a:r>
            </a:p>
            <a:p>
              <a:pPr algn="l">
                <a:lnSpc>
                  <a:spcPct val="85000"/>
                </a:lnSpc>
                <a:defRPr/>
              </a:pPr>
              <a:r>
                <a:rPr lang="en-US" sz="1400" dirty="0" err="1" smtClean="0">
                  <a:latin typeface="Avenir Book" panose="020B0503020203020204" pitchFamily="34" charset="-78"/>
                  <a:cs typeface="Avenir Book" panose="020B0503020203020204" pitchFamily="34" charset="-78"/>
                </a:rPr>
                <a:t>Dest</a:t>
              </a:r>
              <a:r>
                <a:rPr lang="en-US" sz="1400" dirty="0" smtClean="0">
                  <a:latin typeface="Avenir Book" panose="020B0503020203020204" pitchFamily="34" charset="-78"/>
                  <a:cs typeface="Avenir Book" panose="020B0503020203020204" pitchFamily="34" charset="-78"/>
                </a:rPr>
                <a:t> </a:t>
              </a:r>
              <a:r>
                <a:rPr lang="en-US" sz="1400" dirty="0">
                  <a:latin typeface="Avenir Book" panose="020B0503020203020204" pitchFamily="34" charset="-78"/>
                  <a:cs typeface="Avenir Book" panose="020B0503020203020204" pitchFamily="34" charset="-78"/>
                </a:rPr>
                <a:t>port: 6428</a:t>
              </a:r>
            </a:p>
          </p:txBody>
        </p:sp>
      </p:grpSp>
      <p:grpSp>
        <p:nvGrpSpPr>
          <p:cNvPr id="25666" name="Group 214"/>
          <p:cNvGrpSpPr>
            <a:grpSpLocks/>
          </p:cNvGrpSpPr>
          <p:nvPr/>
        </p:nvGrpSpPr>
        <p:grpSpPr bwMode="auto">
          <a:xfrm>
            <a:off x="1737229" y="3234893"/>
            <a:ext cx="711200" cy="669925"/>
            <a:chOff x="-44" y="1473"/>
            <a:chExt cx="981" cy="1105"/>
          </a:xfrm>
        </p:grpSpPr>
        <p:pic>
          <p:nvPicPr>
            <p:cNvPr id="25703" name="Picture 21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4" name="Freeform 21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25667" name="Group 217"/>
          <p:cNvGrpSpPr>
            <a:grpSpLocks/>
          </p:cNvGrpSpPr>
          <p:nvPr/>
        </p:nvGrpSpPr>
        <p:grpSpPr bwMode="auto">
          <a:xfrm flipH="1">
            <a:off x="10006517" y="3358718"/>
            <a:ext cx="711200" cy="669925"/>
            <a:chOff x="-44" y="1473"/>
            <a:chExt cx="981" cy="1105"/>
          </a:xfrm>
        </p:grpSpPr>
        <p:pic>
          <p:nvPicPr>
            <p:cNvPr id="25701" name="Picture 21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2" name="Freeform 21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25668" name="Group 220"/>
          <p:cNvGrpSpPr>
            <a:grpSpLocks/>
          </p:cNvGrpSpPr>
          <p:nvPr/>
        </p:nvGrpSpPr>
        <p:grpSpPr bwMode="auto">
          <a:xfrm>
            <a:off x="4829680" y="2757055"/>
            <a:ext cx="358775" cy="704850"/>
            <a:chOff x="4140" y="429"/>
            <a:chExt cx="1425" cy="2396"/>
          </a:xfrm>
        </p:grpSpPr>
        <p:sp>
          <p:nvSpPr>
            <p:cNvPr id="25669" name="Freeform 22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11335" name="Rectangle 22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5671" name="Freeform 22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5672" name="Freeform 22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11338" name="Rectangle 22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5674" name="Group 226"/>
            <p:cNvGrpSpPr>
              <a:grpSpLocks/>
            </p:cNvGrpSpPr>
            <p:nvPr/>
          </p:nvGrpSpPr>
          <p:grpSpPr bwMode="auto">
            <a:xfrm>
              <a:off x="4749" y="668"/>
              <a:ext cx="581" cy="145"/>
              <a:chOff x="614" y="2568"/>
              <a:chExt cx="725" cy="139"/>
            </a:xfrm>
          </p:grpSpPr>
          <p:sp>
            <p:nvSpPr>
              <p:cNvPr id="11364" name="AutoShape 227"/>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65" name="AutoShape 22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11340" name="Rectangle 22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5676" name="Group 230"/>
            <p:cNvGrpSpPr>
              <a:grpSpLocks/>
            </p:cNvGrpSpPr>
            <p:nvPr/>
          </p:nvGrpSpPr>
          <p:grpSpPr bwMode="auto">
            <a:xfrm>
              <a:off x="4747" y="994"/>
              <a:ext cx="581" cy="134"/>
              <a:chOff x="614" y="2568"/>
              <a:chExt cx="725" cy="139"/>
            </a:xfrm>
          </p:grpSpPr>
          <p:sp>
            <p:nvSpPr>
              <p:cNvPr id="11362" name="AutoShape 231"/>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63" name="AutoShape 23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11342" name="Rectangle 23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43" name="Rectangle 23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5679" name="Group 235"/>
            <p:cNvGrpSpPr>
              <a:grpSpLocks/>
            </p:cNvGrpSpPr>
            <p:nvPr/>
          </p:nvGrpSpPr>
          <p:grpSpPr bwMode="auto">
            <a:xfrm>
              <a:off x="4735" y="1627"/>
              <a:ext cx="582" cy="151"/>
              <a:chOff x="614" y="2568"/>
              <a:chExt cx="725" cy="139"/>
            </a:xfrm>
          </p:grpSpPr>
          <p:sp>
            <p:nvSpPr>
              <p:cNvPr id="11360" name="AutoShape 236"/>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61" name="AutoShape 23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5680" name="Freeform 23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grpSp>
          <p:nvGrpSpPr>
            <p:cNvPr id="25681" name="Group 239"/>
            <p:cNvGrpSpPr>
              <a:grpSpLocks/>
            </p:cNvGrpSpPr>
            <p:nvPr/>
          </p:nvGrpSpPr>
          <p:grpSpPr bwMode="auto">
            <a:xfrm>
              <a:off x="4739" y="1327"/>
              <a:ext cx="582" cy="139"/>
              <a:chOff x="614" y="2568"/>
              <a:chExt cx="725" cy="139"/>
            </a:xfrm>
          </p:grpSpPr>
          <p:sp>
            <p:nvSpPr>
              <p:cNvPr id="11358" name="AutoShape 240"/>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59" name="AutoShape 24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11347" name="Rectangle 24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5683" name="Freeform 24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5684" name="Freeform 244"/>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11350" name="Oval 245"/>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5686" name="Freeform 24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11352" name="AutoShape 24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53" name="AutoShape 24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54" name="Oval 249"/>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55" name="Oval 250"/>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1356" name="Oval 251"/>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1357" name="Rectangle 25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3142246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7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8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18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83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17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708">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41841"/>
                                        </p:tgtEl>
                                        <p:attrNameLst>
                                          <p:attrName>style.visibility</p:attrName>
                                        </p:attrNameLst>
                                      </p:cBhvr>
                                      <p:to>
                                        <p:strVal val="visible"/>
                                      </p:to>
                                    </p:set>
                                    <p:animEffect transition="in" filter="wipe(up)">
                                      <p:cBhvr>
                                        <p:cTn id="25" dur="500"/>
                                        <p:tgtEl>
                                          <p:spTgt spid="241841"/>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41844"/>
                                        </p:tgtEl>
                                        <p:attrNameLst>
                                          <p:attrName>style.visibility</p:attrName>
                                        </p:attrNameLst>
                                      </p:cBhvr>
                                      <p:to>
                                        <p:strVal val="visible"/>
                                      </p:to>
                                    </p:set>
                                    <p:animEffect transition="in" filter="wipe(left)">
                                      <p:cBhvr>
                                        <p:cTn id="29" dur="500"/>
                                        <p:tgtEl>
                                          <p:spTgt spid="241844"/>
                                        </p:tgtEl>
                                      </p:cBhvr>
                                    </p:animEffect>
                                  </p:childTnLst>
                                </p:cTn>
                              </p:par>
                              <p:par>
                                <p:cTn id="30" presetID="22" presetClass="entr" presetSubtype="8" fill="hold" nodeType="withEffect">
                                  <p:stCondLst>
                                    <p:cond delay="0"/>
                                  </p:stCondLst>
                                  <p:childTnLst>
                                    <p:set>
                                      <p:cBhvr>
                                        <p:cTn id="31" dur="1" fill="hold">
                                          <p:stCondLst>
                                            <p:cond delay="0"/>
                                          </p:stCondLst>
                                        </p:cTn>
                                        <p:tgtEl>
                                          <p:spTgt spid="241860"/>
                                        </p:tgtEl>
                                        <p:attrNameLst>
                                          <p:attrName>style.visibility</p:attrName>
                                        </p:attrNameLst>
                                      </p:cBhvr>
                                      <p:to>
                                        <p:strVal val="visible"/>
                                      </p:to>
                                    </p:set>
                                    <p:animEffect transition="in" filter="wipe(left)">
                                      <p:cBhvr>
                                        <p:cTn id="32" dur="500"/>
                                        <p:tgtEl>
                                          <p:spTgt spid="241860"/>
                                        </p:tgtEl>
                                      </p:cBhvr>
                                    </p:animEffect>
                                  </p:childTnLst>
                                </p:cTn>
                              </p:par>
                            </p:childTnLst>
                          </p:cTn>
                        </p:par>
                        <p:par>
                          <p:cTn id="33" fill="hold" nodeType="afterGroup">
                            <p:stCondLst>
                              <p:cond delay="1000"/>
                            </p:stCondLst>
                            <p:childTnLst>
                              <p:par>
                                <p:cTn id="34" presetID="22" presetClass="entr" presetSubtype="4" fill="hold" nodeType="afterEffect">
                                  <p:stCondLst>
                                    <p:cond delay="0"/>
                                  </p:stCondLst>
                                  <p:childTnLst>
                                    <p:set>
                                      <p:cBhvr>
                                        <p:cTn id="35" dur="1" fill="hold">
                                          <p:stCondLst>
                                            <p:cond delay="0"/>
                                          </p:stCondLst>
                                        </p:cTn>
                                        <p:tgtEl>
                                          <p:spTgt spid="241842"/>
                                        </p:tgtEl>
                                        <p:attrNameLst>
                                          <p:attrName>style.visibility</p:attrName>
                                        </p:attrNameLst>
                                      </p:cBhvr>
                                      <p:to>
                                        <p:strVal val="visible"/>
                                      </p:to>
                                    </p:set>
                                    <p:animEffect transition="in" filter="wipe(down)">
                                      <p:cBhvr>
                                        <p:cTn id="36" dur="500"/>
                                        <p:tgtEl>
                                          <p:spTgt spid="2418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41845"/>
                                        </p:tgtEl>
                                        <p:attrNameLst>
                                          <p:attrName>style.visibility</p:attrName>
                                        </p:attrNameLst>
                                      </p:cBhvr>
                                      <p:to>
                                        <p:strVal val="visible"/>
                                      </p:to>
                                    </p:set>
                                    <p:animEffect transition="in" filter="wipe(up)">
                                      <p:cBhvr>
                                        <p:cTn id="41" dur="500"/>
                                        <p:tgtEl>
                                          <p:spTgt spid="241845"/>
                                        </p:tgtEl>
                                      </p:cBhvr>
                                    </p:animEffect>
                                  </p:childTnLst>
                                </p:cTn>
                              </p:par>
                            </p:childTnLst>
                          </p:cTn>
                        </p:par>
                        <p:par>
                          <p:cTn id="42" fill="hold" nodeType="afterGroup">
                            <p:stCondLst>
                              <p:cond delay="500"/>
                            </p:stCondLst>
                            <p:childTnLst>
                              <p:par>
                                <p:cTn id="43" presetID="22" presetClass="entr" presetSubtype="2" fill="hold" nodeType="afterEffect">
                                  <p:stCondLst>
                                    <p:cond delay="0"/>
                                  </p:stCondLst>
                                  <p:childTnLst>
                                    <p:set>
                                      <p:cBhvr>
                                        <p:cTn id="44" dur="1" fill="hold">
                                          <p:stCondLst>
                                            <p:cond delay="0"/>
                                          </p:stCondLst>
                                        </p:cTn>
                                        <p:tgtEl>
                                          <p:spTgt spid="241846"/>
                                        </p:tgtEl>
                                        <p:attrNameLst>
                                          <p:attrName>style.visibility</p:attrName>
                                        </p:attrNameLst>
                                      </p:cBhvr>
                                      <p:to>
                                        <p:strVal val="visible"/>
                                      </p:to>
                                    </p:set>
                                    <p:animEffect transition="in" filter="wipe(right)">
                                      <p:cBhvr>
                                        <p:cTn id="45" dur="500"/>
                                        <p:tgtEl>
                                          <p:spTgt spid="241846"/>
                                        </p:tgtEl>
                                      </p:cBhvr>
                                    </p:animEffect>
                                  </p:childTnLst>
                                </p:cTn>
                              </p:par>
                              <p:par>
                                <p:cTn id="46" presetID="22" presetClass="entr" presetSubtype="2" fill="hold" nodeType="withEffect">
                                  <p:stCondLst>
                                    <p:cond delay="0"/>
                                  </p:stCondLst>
                                  <p:childTnLst>
                                    <p:set>
                                      <p:cBhvr>
                                        <p:cTn id="47" dur="1" fill="hold">
                                          <p:stCondLst>
                                            <p:cond delay="0"/>
                                          </p:stCondLst>
                                        </p:cTn>
                                        <p:tgtEl>
                                          <p:spTgt spid="241865"/>
                                        </p:tgtEl>
                                        <p:attrNameLst>
                                          <p:attrName>style.visibility</p:attrName>
                                        </p:attrNameLst>
                                      </p:cBhvr>
                                      <p:to>
                                        <p:strVal val="visible"/>
                                      </p:to>
                                    </p:set>
                                    <p:animEffect transition="in" filter="wipe(right)">
                                      <p:cBhvr>
                                        <p:cTn id="48" dur="500"/>
                                        <p:tgtEl>
                                          <p:spTgt spid="241865"/>
                                        </p:tgtEl>
                                      </p:cBhvr>
                                    </p:animEffect>
                                  </p:childTnLst>
                                </p:cTn>
                              </p:par>
                            </p:childTnLst>
                          </p:cTn>
                        </p:par>
                        <p:par>
                          <p:cTn id="49" fill="hold" nodeType="afterGroup">
                            <p:stCondLst>
                              <p:cond delay="1000"/>
                            </p:stCondLst>
                            <p:childTnLst>
                              <p:par>
                                <p:cTn id="50" presetID="22" presetClass="entr" presetSubtype="4" fill="hold" nodeType="afterEffect">
                                  <p:stCondLst>
                                    <p:cond delay="0"/>
                                  </p:stCondLst>
                                  <p:childTnLst>
                                    <p:set>
                                      <p:cBhvr>
                                        <p:cTn id="51" dur="1" fill="hold">
                                          <p:stCondLst>
                                            <p:cond delay="0"/>
                                          </p:stCondLst>
                                        </p:cTn>
                                        <p:tgtEl>
                                          <p:spTgt spid="241847"/>
                                        </p:tgtEl>
                                        <p:attrNameLst>
                                          <p:attrName>style.visibility</p:attrName>
                                        </p:attrNameLst>
                                      </p:cBhvr>
                                      <p:to>
                                        <p:strVal val="visible"/>
                                      </p:to>
                                    </p:set>
                                    <p:animEffect transition="in" filter="wipe(down)">
                                      <p:cBhvr>
                                        <p:cTn id="52" dur="500"/>
                                        <p:tgtEl>
                                          <p:spTgt spid="24184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241851"/>
                                        </p:tgtEl>
                                        <p:attrNameLst>
                                          <p:attrName>style.visibility</p:attrName>
                                        </p:attrNameLst>
                                      </p:cBhvr>
                                      <p:to>
                                        <p:strVal val="visible"/>
                                      </p:to>
                                    </p:set>
                                    <p:animEffect transition="in" filter="wipe(up)">
                                      <p:cBhvr>
                                        <p:cTn id="57" dur="500"/>
                                        <p:tgtEl>
                                          <p:spTgt spid="241851"/>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241853"/>
                                        </p:tgtEl>
                                        <p:attrNameLst>
                                          <p:attrName>style.visibility</p:attrName>
                                        </p:attrNameLst>
                                      </p:cBhvr>
                                      <p:to>
                                        <p:strVal val="visible"/>
                                      </p:to>
                                    </p:set>
                                    <p:animEffect transition="in" filter="wipe(left)">
                                      <p:cBhvr>
                                        <p:cTn id="61" dur="500"/>
                                        <p:tgtEl>
                                          <p:spTgt spid="241853"/>
                                        </p:tgtEl>
                                      </p:cBhvr>
                                    </p:animEffect>
                                  </p:childTnLst>
                                </p:cTn>
                              </p:par>
                              <p:par>
                                <p:cTn id="62" presetID="22" presetClass="entr" presetSubtype="8" fill="hold" nodeType="withEffect">
                                  <p:stCondLst>
                                    <p:cond delay="0"/>
                                  </p:stCondLst>
                                  <p:childTnLst>
                                    <p:set>
                                      <p:cBhvr>
                                        <p:cTn id="63" dur="1" fill="hold">
                                          <p:stCondLst>
                                            <p:cond delay="0"/>
                                          </p:stCondLst>
                                        </p:cTn>
                                        <p:tgtEl>
                                          <p:spTgt spid="241866"/>
                                        </p:tgtEl>
                                        <p:attrNameLst>
                                          <p:attrName>style.visibility</p:attrName>
                                        </p:attrNameLst>
                                      </p:cBhvr>
                                      <p:to>
                                        <p:strVal val="visible"/>
                                      </p:to>
                                    </p:set>
                                    <p:animEffect transition="in" filter="wipe(left)">
                                      <p:cBhvr>
                                        <p:cTn id="64" dur="500"/>
                                        <p:tgtEl>
                                          <p:spTgt spid="241866"/>
                                        </p:tgtEl>
                                      </p:cBhvr>
                                    </p:animEffect>
                                  </p:childTnLst>
                                </p:cTn>
                              </p:par>
                            </p:childTnLst>
                          </p:cTn>
                        </p:par>
                        <p:par>
                          <p:cTn id="65" fill="hold" nodeType="afterGroup">
                            <p:stCondLst>
                              <p:cond delay="1000"/>
                            </p:stCondLst>
                            <p:childTnLst>
                              <p:par>
                                <p:cTn id="66" presetID="22" presetClass="entr" presetSubtype="4" fill="hold" nodeType="afterEffect">
                                  <p:stCondLst>
                                    <p:cond delay="0"/>
                                  </p:stCondLst>
                                  <p:childTnLst>
                                    <p:set>
                                      <p:cBhvr>
                                        <p:cTn id="67" dur="1" fill="hold">
                                          <p:stCondLst>
                                            <p:cond delay="0"/>
                                          </p:stCondLst>
                                        </p:cTn>
                                        <p:tgtEl>
                                          <p:spTgt spid="241849"/>
                                        </p:tgtEl>
                                        <p:attrNameLst>
                                          <p:attrName>style.visibility</p:attrName>
                                        </p:attrNameLst>
                                      </p:cBhvr>
                                      <p:to>
                                        <p:strVal val="visible"/>
                                      </p:to>
                                    </p:set>
                                    <p:animEffect transition="in" filter="wipe(down)">
                                      <p:cBhvr>
                                        <p:cTn id="68" dur="500"/>
                                        <p:tgtEl>
                                          <p:spTgt spid="241849"/>
                                        </p:tgtEl>
                                      </p:cBhvr>
                                    </p:animEffect>
                                  </p:childTnLst>
                                </p:cTn>
                              </p:par>
                            </p:childTnLst>
                          </p:cTn>
                        </p:par>
                        <p:par>
                          <p:cTn id="69" fill="hold" nodeType="afterGroup">
                            <p:stCondLst>
                              <p:cond delay="1500"/>
                            </p:stCondLst>
                            <p:childTnLst>
                              <p:par>
                                <p:cTn id="70" presetID="22" presetClass="entr" presetSubtype="1" fill="hold" nodeType="afterEffect">
                                  <p:stCondLst>
                                    <p:cond delay="0"/>
                                  </p:stCondLst>
                                  <p:childTnLst>
                                    <p:set>
                                      <p:cBhvr>
                                        <p:cTn id="71" dur="1" fill="hold">
                                          <p:stCondLst>
                                            <p:cond delay="0"/>
                                          </p:stCondLst>
                                        </p:cTn>
                                        <p:tgtEl>
                                          <p:spTgt spid="241848"/>
                                        </p:tgtEl>
                                        <p:attrNameLst>
                                          <p:attrName>style.visibility</p:attrName>
                                        </p:attrNameLst>
                                      </p:cBhvr>
                                      <p:to>
                                        <p:strVal val="visible"/>
                                      </p:to>
                                    </p:set>
                                    <p:animEffect transition="in" filter="wipe(up)">
                                      <p:cBhvr>
                                        <p:cTn id="72" dur="500"/>
                                        <p:tgtEl>
                                          <p:spTgt spid="241848"/>
                                        </p:tgtEl>
                                      </p:cBhvr>
                                    </p:animEffect>
                                  </p:childTnLst>
                                </p:cTn>
                              </p:par>
                            </p:childTnLst>
                          </p:cTn>
                        </p:par>
                        <p:par>
                          <p:cTn id="73" fill="hold" nodeType="afterGroup">
                            <p:stCondLst>
                              <p:cond delay="2000"/>
                            </p:stCondLst>
                            <p:childTnLst>
                              <p:par>
                                <p:cTn id="74" presetID="22" presetClass="entr" presetSubtype="2" fill="hold" nodeType="afterEffect">
                                  <p:stCondLst>
                                    <p:cond delay="0"/>
                                  </p:stCondLst>
                                  <p:childTnLst>
                                    <p:set>
                                      <p:cBhvr>
                                        <p:cTn id="75" dur="1" fill="hold">
                                          <p:stCondLst>
                                            <p:cond delay="0"/>
                                          </p:stCondLst>
                                        </p:cTn>
                                        <p:tgtEl>
                                          <p:spTgt spid="241852"/>
                                        </p:tgtEl>
                                        <p:attrNameLst>
                                          <p:attrName>style.visibility</p:attrName>
                                        </p:attrNameLst>
                                      </p:cBhvr>
                                      <p:to>
                                        <p:strVal val="visible"/>
                                      </p:to>
                                    </p:set>
                                    <p:animEffect transition="in" filter="wipe(right)">
                                      <p:cBhvr>
                                        <p:cTn id="76" dur="500"/>
                                        <p:tgtEl>
                                          <p:spTgt spid="241852"/>
                                        </p:tgtEl>
                                      </p:cBhvr>
                                    </p:animEffect>
                                  </p:childTnLst>
                                </p:cTn>
                              </p:par>
                              <p:par>
                                <p:cTn id="77" presetID="22" presetClass="entr" presetSubtype="2" fill="hold" nodeType="withEffect">
                                  <p:stCondLst>
                                    <p:cond delay="0"/>
                                  </p:stCondLst>
                                  <p:childTnLst>
                                    <p:set>
                                      <p:cBhvr>
                                        <p:cTn id="78" dur="1" fill="hold">
                                          <p:stCondLst>
                                            <p:cond delay="0"/>
                                          </p:stCondLst>
                                        </p:cTn>
                                        <p:tgtEl>
                                          <p:spTgt spid="241870"/>
                                        </p:tgtEl>
                                        <p:attrNameLst>
                                          <p:attrName>style.visibility</p:attrName>
                                        </p:attrNameLst>
                                      </p:cBhvr>
                                      <p:to>
                                        <p:strVal val="visible"/>
                                      </p:to>
                                    </p:set>
                                    <p:animEffect transition="in" filter="wipe(right)">
                                      <p:cBhvr>
                                        <p:cTn id="79" dur="500"/>
                                        <p:tgtEl>
                                          <p:spTgt spid="241870"/>
                                        </p:tgtEl>
                                      </p:cBhvr>
                                    </p:animEffect>
                                  </p:childTnLst>
                                </p:cTn>
                              </p:par>
                            </p:childTnLst>
                          </p:cTn>
                        </p:par>
                        <p:par>
                          <p:cTn id="80" fill="hold" nodeType="afterGroup">
                            <p:stCondLst>
                              <p:cond delay="2500"/>
                            </p:stCondLst>
                            <p:childTnLst>
                              <p:par>
                                <p:cTn id="81" presetID="22" presetClass="entr" presetSubtype="4" fill="hold" nodeType="afterEffect">
                                  <p:stCondLst>
                                    <p:cond delay="0"/>
                                  </p:stCondLst>
                                  <p:childTnLst>
                                    <p:set>
                                      <p:cBhvr>
                                        <p:cTn id="82" dur="1" fill="hold">
                                          <p:stCondLst>
                                            <p:cond delay="0"/>
                                          </p:stCondLst>
                                        </p:cTn>
                                        <p:tgtEl>
                                          <p:spTgt spid="241850"/>
                                        </p:tgtEl>
                                        <p:attrNameLst>
                                          <p:attrName>style.visibility</p:attrName>
                                        </p:attrNameLst>
                                      </p:cBhvr>
                                      <p:to>
                                        <p:strVal val="visible"/>
                                      </p:to>
                                    </p:set>
                                    <p:animEffect transition="in" filter="wipe(down)">
                                      <p:cBhvr>
                                        <p:cTn id="83" dur="500"/>
                                        <p:tgtEl>
                                          <p:spTgt spid="24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8" grpId="0" build="p"/>
      <p:bldP spid="2418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188721" y="107433"/>
            <a:ext cx="10116588" cy="1072975"/>
          </a:xfrm>
        </p:spPr>
        <p:txBody>
          <a:bodyPr>
            <a:normAutofit/>
          </a:bodyPr>
          <a:lstStyle/>
          <a:p>
            <a:pPr>
              <a:defRPr/>
            </a:pPr>
            <a:r>
              <a:rPr lang="en-US" dirty="0" smtClean="0">
                <a:ea typeface="ＭＳ Ｐゴシック" charset="0"/>
              </a:rPr>
              <a:t>Connection-Oriented </a:t>
            </a:r>
            <a:r>
              <a:rPr lang="en-US" dirty="0" err="1">
                <a:ea typeface="ＭＳ Ｐゴシック" charset="0"/>
              </a:rPr>
              <a:t>Demultiplexing</a:t>
            </a:r>
            <a:endParaRPr lang="en-US" dirty="0">
              <a:ea typeface="ＭＳ Ｐゴシック" charset="0"/>
            </a:endParaRPr>
          </a:p>
        </p:txBody>
      </p:sp>
      <p:sp>
        <p:nvSpPr>
          <p:cNvPr id="12293" name="Rectangle 3"/>
          <p:cNvSpPr>
            <a:spLocks noGrp="1" noChangeArrowheads="1"/>
          </p:cNvSpPr>
          <p:nvPr>
            <p:ph sz="half" idx="1"/>
          </p:nvPr>
        </p:nvSpPr>
        <p:spPr>
          <a:xfrm>
            <a:off x="1747057" y="1251066"/>
            <a:ext cx="4504113" cy="4648200"/>
          </a:xfrm>
        </p:spPr>
        <p:txBody>
          <a:bodyPr/>
          <a:lstStyle/>
          <a:p>
            <a:pPr>
              <a:buFont typeface="Wingdings" charset="2"/>
              <a:buChar char="§"/>
              <a:defRPr/>
            </a:pPr>
            <a:r>
              <a:rPr lang="en-US" sz="2400" dirty="0">
                <a:solidFill>
                  <a:srgbClr val="0000FF"/>
                </a:solidFill>
                <a:ea typeface="ＭＳ Ｐゴシック" charset="0"/>
              </a:rPr>
              <a:t>TCP socket </a:t>
            </a:r>
            <a:r>
              <a:rPr lang="en-US" sz="2400" dirty="0">
                <a:ea typeface="ＭＳ Ｐゴシック" charset="0"/>
              </a:rPr>
              <a:t>identified by 4-tuple: </a:t>
            </a:r>
          </a:p>
          <a:p>
            <a:pPr lvl="1">
              <a:buFont typeface="Arial"/>
              <a:buChar char="•"/>
              <a:defRPr/>
            </a:pPr>
            <a:r>
              <a:rPr lang="en-US" sz="2000" dirty="0">
                <a:solidFill>
                  <a:srgbClr val="CC0000"/>
                </a:solidFill>
                <a:ea typeface="ＭＳ Ｐゴシック" charset="0"/>
              </a:rPr>
              <a:t>S</a:t>
            </a:r>
            <a:r>
              <a:rPr lang="en-US" sz="2000" dirty="0" smtClean="0">
                <a:solidFill>
                  <a:srgbClr val="CC0000"/>
                </a:solidFill>
                <a:ea typeface="ＭＳ Ｐゴシック" charset="0"/>
              </a:rPr>
              <a:t>ource </a:t>
            </a:r>
            <a:r>
              <a:rPr lang="en-US" sz="2000" dirty="0">
                <a:solidFill>
                  <a:srgbClr val="CC0000"/>
                </a:solidFill>
                <a:ea typeface="ＭＳ Ｐゴシック" charset="0"/>
              </a:rPr>
              <a:t>IP address</a:t>
            </a:r>
          </a:p>
          <a:p>
            <a:pPr lvl="1">
              <a:buFont typeface="Arial"/>
              <a:buChar char="•"/>
              <a:defRPr/>
            </a:pPr>
            <a:r>
              <a:rPr lang="en-US" sz="2000" dirty="0">
                <a:solidFill>
                  <a:srgbClr val="CC0000"/>
                </a:solidFill>
                <a:ea typeface="ＭＳ Ｐゴシック" charset="0"/>
              </a:rPr>
              <a:t>S</a:t>
            </a:r>
            <a:r>
              <a:rPr lang="en-US" sz="2000" dirty="0" smtClean="0">
                <a:solidFill>
                  <a:srgbClr val="CC0000"/>
                </a:solidFill>
                <a:ea typeface="ＭＳ Ｐゴシック" charset="0"/>
              </a:rPr>
              <a:t>ource </a:t>
            </a:r>
            <a:r>
              <a:rPr lang="en-US" sz="2000" dirty="0">
                <a:solidFill>
                  <a:srgbClr val="CC0000"/>
                </a:solidFill>
                <a:ea typeface="ＭＳ Ｐゴシック" charset="0"/>
              </a:rPr>
              <a:t>port number</a:t>
            </a:r>
          </a:p>
          <a:p>
            <a:pPr lvl="1">
              <a:buFont typeface="Arial"/>
              <a:buChar char="•"/>
              <a:defRPr/>
            </a:pPr>
            <a:r>
              <a:rPr lang="en-US" sz="2000" dirty="0" err="1">
                <a:solidFill>
                  <a:srgbClr val="CC0000"/>
                </a:solidFill>
                <a:ea typeface="ＭＳ Ｐゴシック" charset="0"/>
              </a:rPr>
              <a:t>D</a:t>
            </a:r>
            <a:r>
              <a:rPr lang="en-US" sz="2000" dirty="0" err="1" smtClean="0">
                <a:solidFill>
                  <a:srgbClr val="CC0000"/>
                </a:solidFill>
                <a:ea typeface="ＭＳ Ｐゴシック" charset="0"/>
              </a:rPr>
              <a:t>est</a:t>
            </a:r>
            <a:r>
              <a:rPr lang="en-US" sz="2000" dirty="0" smtClean="0">
                <a:solidFill>
                  <a:srgbClr val="CC0000"/>
                </a:solidFill>
                <a:ea typeface="ＭＳ Ｐゴシック" charset="0"/>
              </a:rPr>
              <a:t> </a:t>
            </a:r>
            <a:r>
              <a:rPr lang="en-US" sz="2000" dirty="0">
                <a:solidFill>
                  <a:srgbClr val="CC0000"/>
                </a:solidFill>
                <a:ea typeface="ＭＳ Ｐゴシック" charset="0"/>
              </a:rPr>
              <a:t>IP address</a:t>
            </a:r>
          </a:p>
          <a:p>
            <a:pPr lvl="1">
              <a:buFont typeface="Arial"/>
              <a:buChar char="•"/>
              <a:defRPr/>
            </a:pPr>
            <a:r>
              <a:rPr lang="en-US" sz="2000" dirty="0" err="1">
                <a:solidFill>
                  <a:srgbClr val="CC0000"/>
                </a:solidFill>
                <a:ea typeface="ＭＳ Ｐゴシック" charset="0"/>
              </a:rPr>
              <a:t>D</a:t>
            </a:r>
            <a:r>
              <a:rPr lang="en-US" sz="2000" dirty="0" err="1" smtClean="0">
                <a:solidFill>
                  <a:srgbClr val="CC0000"/>
                </a:solidFill>
                <a:ea typeface="ＭＳ Ｐゴシック" charset="0"/>
              </a:rPr>
              <a:t>est</a:t>
            </a:r>
            <a:r>
              <a:rPr lang="en-US" sz="2000" dirty="0" smtClean="0">
                <a:solidFill>
                  <a:srgbClr val="CC0000"/>
                </a:solidFill>
                <a:ea typeface="ＭＳ Ｐゴシック" charset="0"/>
              </a:rPr>
              <a:t> </a:t>
            </a:r>
            <a:r>
              <a:rPr lang="en-US" sz="2000" dirty="0">
                <a:solidFill>
                  <a:srgbClr val="CC0000"/>
                </a:solidFill>
                <a:ea typeface="ＭＳ Ｐゴシック" charset="0"/>
              </a:rPr>
              <a:t>port number</a:t>
            </a:r>
          </a:p>
          <a:p>
            <a:pPr>
              <a:buFont typeface="Wingdings" charset="2"/>
              <a:buChar char="§"/>
              <a:defRPr/>
            </a:pPr>
            <a:r>
              <a:rPr lang="en-US" sz="2400" dirty="0" err="1">
                <a:ea typeface="ＭＳ Ｐゴシック" charset="0"/>
              </a:rPr>
              <a:t>Demux</a:t>
            </a:r>
            <a:r>
              <a:rPr lang="en-US" sz="2400" dirty="0">
                <a:ea typeface="ＭＳ Ｐゴシック" charset="0"/>
              </a:rPr>
              <a:t>: receiver uses all four values to direct segment to appropriate socket</a:t>
            </a:r>
          </a:p>
        </p:txBody>
      </p:sp>
      <p:sp>
        <p:nvSpPr>
          <p:cNvPr id="12294" name="Rectangle 4"/>
          <p:cNvSpPr>
            <a:spLocks noGrp="1" noChangeArrowheads="1"/>
          </p:cNvSpPr>
          <p:nvPr>
            <p:ph sz="half" idx="2"/>
          </p:nvPr>
        </p:nvSpPr>
        <p:spPr>
          <a:xfrm>
            <a:off x="7071591" y="1325650"/>
            <a:ext cx="4114800" cy="4648200"/>
          </a:xfrm>
        </p:spPr>
        <p:txBody>
          <a:bodyPr>
            <a:normAutofit/>
          </a:bodyPr>
          <a:lstStyle/>
          <a:p>
            <a:pPr>
              <a:buFont typeface="Wingdings" charset="2"/>
              <a:buChar char="§"/>
              <a:defRPr/>
            </a:pPr>
            <a:r>
              <a:rPr lang="en-US" sz="2400" dirty="0">
                <a:ea typeface="ＭＳ Ｐゴシック" charset="0"/>
              </a:rPr>
              <a:t>S</a:t>
            </a:r>
            <a:r>
              <a:rPr lang="en-US" sz="2400" dirty="0" smtClean="0">
                <a:ea typeface="ＭＳ Ｐゴシック" charset="0"/>
              </a:rPr>
              <a:t>erver </a:t>
            </a:r>
            <a:r>
              <a:rPr lang="en-US" sz="2400" dirty="0">
                <a:ea typeface="ＭＳ Ｐゴシック" charset="0"/>
              </a:rPr>
              <a:t>host may support many simultaneous TCP sockets:</a:t>
            </a:r>
          </a:p>
          <a:p>
            <a:pPr lvl="1">
              <a:buFont typeface="Arial"/>
              <a:buChar char="•"/>
              <a:defRPr/>
            </a:pPr>
            <a:r>
              <a:rPr lang="en-US" sz="2000" dirty="0" smtClean="0">
                <a:ea typeface="ＭＳ Ｐゴシック" charset="0"/>
              </a:rPr>
              <a:t>Each </a:t>
            </a:r>
            <a:r>
              <a:rPr lang="en-US" sz="2000" dirty="0">
                <a:ea typeface="ＭＳ Ｐゴシック" charset="0"/>
              </a:rPr>
              <a:t>socket identified by its own 4-tuple</a:t>
            </a:r>
          </a:p>
          <a:p>
            <a:pPr>
              <a:buFont typeface="Wingdings" charset="2"/>
              <a:buChar char="§"/>
              <a:defRPr/>
            </a:pPr>
            <a:r>
              <a:rPr lang="en-US" sz="2400" dirty="0">
                <a:ea typeface="ＭＳ Ｐゴシック" charset="0"/>
              </a:rPr>
              <a:t>W</a:t>
            </a:r>
            <a:r>
              <a:rPr lang="en-US" sz="2400" dirty="0" smtClean="0">
                <a:ea typeface="ＭＳ Ｐゴシック" charset="0"/>
              </a:rPr>
              <a:t>eb </a:t>
            </a:r>
            <a:r>
              <a:rPr lang="en-US" sz="2400" dirty="0">
                <a:ea typeface="ＭＳ Ｐゴシック" charset="0"/>
              </a:rPr>
              <a:t>servers have different sockets for each connecting client</a:t>
            </a:r>
          </a:p>
        </p:txBody>
      </p:sp>
    </p:spTree>
    <p:extLst>
      <p:ext uri="{BB962C8B-B14F-4D97-AF65-F5344CB8AC3E}">
        <p14:creationId xmlns:p14="http://schemas.microsoft.com/office/powerpoint/2010/main" val="369772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type="title"/>
          </p:nvPr>
        </p:nvSpPr>
        <p:spPr>
          <a:xfrm>
            <a:off x="1768475" y="200026"/>
            <a:ext cx="8085138" cy="655709"/>
          </a:xfrm>
        </p:spPr>
        <p:txBody>
          <a:bodyPr>
            <a:normAutofit fontScale="90000"/>
          </a:bodyPr>
          <a:lstStyle/>
          <a:p>
            <a:pPr>
              <a:defRPr/>
            </a:pPr>
            <a:r>
              <a:rPr lang="en-US" sz="4000" dirty="0">
                <a:latin typeface="Avenir Book" panose="020B0503020203020204" pitchFamily="34" charset="-78"/>
                <a:ea typeface="ＭＳ Ｐゴシック" charset="0"/>
                <a:cs typeface="Avenir Book" panose="020B0503020203020204" pitchFamily="34" charset="-78"/>
              </a:rPr>
              <a:t>Connection-Oriented </a:t>
            </a:r>
            <a:r>
              <a:rPr lang="en-US" sz="4000" dirty="0" err="1">
                <a:latin typeface="Avenir Book" panose="020B0503020203020204" pitchFamily="34" charset="-78"/>
                <a:ea typeface="ＭＳ Ｐゴシック" charset="0"/>
                <a:cs typeface="Avenir Book" panose="020B0503020203020204" pitchFamily="34" charset="-78"/>
              </a:rPr>
              <a:t>Demultiplexing</a:t>
            </a:r>
            <a:endParaRPr lang="en-US" sz="4000" dirty="0">
              <a:latin typeface="Avenir Book" panose="020B0503020203020204" pitchFamily="34" charset="-78"/>
              <a:ea typeface="ＭＳ Ｐゴシック" charset="0"/>
              <a:cs typeface="Avenir Book" panose="020B0503020203020204" pitchFamily="34" charset="-78"/>
            </a:endParaRPr>
          </a:p>
        </p:txBody>
      </p:sp>
      <p:sp>
        <p:nvSpPr>
          <p:cNvPr id="27653" name="Freeform 5"/>
          <p:cNvSpPr>
            <a:spLocks/>
          </p:cNvSpPr>
          <p:nvPr/>
        </p:nvSpPr>
        <p:spPr bwMode="auto">
          <a:xfrm>
            <a:off x="4575175" y="85573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7654" name="Freeform 6"/>
          <p:cNvSpPr>
            <a:spLocks/>
          </p:cNvSpPr>
          <p:nvPr/>
        </p:nvSpPr>
        <p:spPr bwMode="auto">
          <a:xfrm>
            <a:off x="2173289" y="1035124"/>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7655" name="Rectangle 23"/>
          <p:cNvSpPr>
            <a:spLocks noChangeArrowheads="1"/>
          </p:cNvSpPr>
          <p:nvPr/>
        </p:nvSpPr>
        <p:spPr bwMode="auto">
          <a:xfrm>
            <a:off x="2689225" y="100178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7656" name="Rectangle 24"/>
          <p:cNvSpPr>
            <a:spLocks noChangeArrowheads="1"/>
          </p:cNvSpPr>
          <p:nvPr/>
        </p:nvSpPr>
        <p:spPr bwMode="auto">
          <a:xfrm>
            <a:off x="2651126" y="1055761"/>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7657" name="Line 25"/>
          <p:cNvSpPr>
            <a:spLocks noChangeShapeType="1"/>
          </p:cNvSpPr>
          <p:nvPr/>
        </p:nvSpPr>
        <p:spPr bwMode="auto">
          <a:xfrm>
            <a:off x="2660650" y="181617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7658" name="Text Box 26"/>
          <p:cNvSpPr txBox="1">
            <a:spLocks noChangeArrowheads="1"/>
          </p:cNvSpPr>
          <p:nvPr/>
        </p:nvSpPr>
        <p:spPr bwMode="auto">
          <a:xfrm>
            <a:off x="2617789" y="179871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T</a:t>
            </a:r>
            <a:r>
              <a:rPr lang="en-US" altLang="en-US" sz="1400" dirty="0" smtClean="0">
                <a:latin typeface="Avenir Book" panose="020B0503020203020204" pitchFamily="34" charset="-78"/>
                <a:cs typeface="Avenir Book" panose="020B0503020203020204" pitchFamily="34" charset="-78"/>
              </a:rPr>
              <a:t>ransport</a:t>
            </a:r>
            <a:endParaRPr lang="en-US" altLang="en-US" sz="1400" dirty="0">
              <a:latin typeface="Avenir Book" panose="020B0503020203020204" pitchFamily="34" charset="-78"/>
              <a:cs typeface="Avenir Book" panose="020B0503020203020204" pitchFamily="34" charset="-78"/>
            </a:endParaRPr>
          </a:p>
        </p:txBody>
      </p:sp>
      <p:sp>
        <p:nvSpPr>
          <p:cNvPr id="27659" name="Line 27"/>
          <p:cNvSpPr>
            <a:spLocks noChangeShapeType="1"/>
          </p:cNvSpPr>
          <p:nvPr/>
        </p:nvSpPr>
        <p:spPr bwMode="auto">
          <a:xfrm>
            <a:off x="2668588" y="213684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7660" name="Line 28"/>
          <p:cNvSpPr>
            <a:spLocks noChangeShapeType="1"/>
          </p:cNvSpPr>
          <p:nvPr/>
        </p:nvSpPr>
        <p:spPr bwMode="auto">
          <a:xfrm>
            <a:off x="2654300" y="244641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7661" name="Line 29"/>
          <p:cNvSpPr>
            <a:spLocks noChangeShapeType="1"/>
          </p:cNvSpPr>
          <p:nvPr/>
        </p:nvSpPr>
        <p:spPr bwMode="auto">
          <a:xfrm>
            <a:off x="2654300" y="273216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7662" name="Text Box 26"/>
          <p:cNvSpPr txBox="1">
            <a:spLocks noChangeArrowheads="1"/>
          </p:cNvSpPr>
          <p:nvPr/>
        </p:nvSpPr>
        <p:spPr bwMode="auto">
          <a:xfrm>
            <a:off x="2652714" y="104623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A</a:t>
            </a:r>
            <a:r>
              <a:rPr lang="en-US" altLang="en-US" sz="1400" dirty="0" smtClean="0">
                <a:latin typeface="Avenir Book" panose="020B0503020203020204" pitchFamily="34" charset="-78"/>
                <a:cs typeface="Avenir Book" panose="020B0503020203020204" pitchFamily="34" charset="-78"/>
              </a:rPr>
              <a:t>pplication</a:t>
            </a:r>
            <a:endParaRPr lang="en-US" altLang="en-US" sz="1400" dirty="0">
              <a:latin typeface="Avenir Book" panose="020B0503020203020204" pitchFamily="34" charset="-78"/>
              <a:cs typeface="Avenir Book" panose="020B0503020203020204" pitchFamily="34" charset="-78"/>
            </a:endParaRPr>
          </a:p>
        </p:txBody>
      </p:sp>
      <p:sp>
        <p:nvSpPr>
          <p:cNvPr id="27663" name="Text Box 26"/>
          <p:cNvSpPr txBox="1">
            <a:spLocks noChangeArrowheads="1"/>
          </p:cNvSpPr>
          <p:nvPr/>
        </p:nvSpPr>
        <p:spPr bwMode="auto">
          <a:xfrm>
            <a:off x="2608264" y="270358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P</a:t>
            </a:r>
            <a:r>
              <a:rPr lang="en-US" altLang="en-US" sz="1400" dirty="0" smtClean="0">
                <a:latin typeface="Avenir Book" panose="020B0503020203020204" pitchFamily="34" charset="-78"/>
                <a:cs typeface="Avenir Book" panose="020B0503020203020204" pitchFamily="34" charset="-78"/>
              </a:rPr>
              <a:t>hysical</a:t>
            </a:r>
            <a:endParaRPr lang="en-US" altLang="en-US" sz="1400" dirty="0">
              <a:latin typeface="Avenir Book" panose="020B0503020203020204" pitchFamily="34" charset="-78"/>
              <a:cs typeface="Avenir Book" panose="020B0503020203020204" pitchFamily="34" charset="-78"/>
            </a:endParaRPr>
          </a:p>
        </p:txBody>
      </p:sp>
      <p:sp>
        <p:nvSpPr>
          <p:cNvPr id="27664" name="Text Box 26"/>
          <p:cNvSpPr txBox="1">
            <a:spLocks noChangeArrowheads="1"/>
          </p:cNvSpPr>
          <p:nvPr/>
        </p:nvSpPr>
        <p:spPr bwMode="auto">
          <a:xfrm>
            <a:off x="2627314" y="241783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L</a:t>
            </a:r>
            <a:r>
              <a:rPr lang="en-US" altLang="en-US" sz="1400" dirty="0" smtClean="0">
                <a:latin typeface="Avenir Book" panose="020B0503020203020204" pitchFamily="34" charset="-78"/>
                <a:cs typeface="Avenir Book" panose="020B0503020203020204" pitchFamily="34" charset="-78"/>
              </a:rPr>
              <a:t>ink</a:t>
            </a:r>
            <a:endParaRPr lang="en-US" altLang="en-US" sz="1400" dirty="0">
              <a:latin typeface="Avenir Book" panose="020B0503020203020204" pitchFamily="34" charset="-78"/>
              <a:cs typeface="Avenir Book" panose="020B0503020203020204" pitchFamily="34" charset="-78"/>
            </a:endParaRPr>
          </a:p>
        </p:txBody>
      </p:sp>
      <p:sp>
        <p:nvSpPr>
          <p:cNvPr id="27665" name="Text Box 26"/>
          <p:cNvSpPr txBox="1">
            <a:spLocks noChangeArrowheads="1"/>
          </p:cNvSpPr>
          <p:nvPr/>
        </p:nvSpPr>
        <p:spPr bwMode="auto">
          <a:xfrm>
            <a:off x="2617789" y="212256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N</a:t>
            </a:r>
            <a:r>
              <a:rPr lang="en-US" altLang="en-US" sz="1400" dirty="0" smtClean="0">
                <a:latin typeface="Avenir Book" panose="020B0503020203020204" pitchFamily="34" charset="-78"/>
                <a:cs typeface="Avenir Book" panose="020B0503020203020204" pitchFamily="34" charset="-78"/>
              </a:rPr>
              <a:t>etwork</a:t>
            </a:r>
            <a:endParaRPr lang="en-US" altLang="en-US" sz="1400" dirty="0">
              <a:latin typeface="Avenir Book" panose="020B0503020203020204" pitchFamily="34" charset="-78"/>
              <a:cs typeface="Avenir Book" panose="020B0503020203020204" pitchFamily="34" charset="-78"/>
            </a:endParaRPr>
          </a:p>
        </p:txBody>
      </p:sp>
      <p:sp>
        <p:nvSpPr>
          <p:cNvPr id="13331" name="Oval 19"/>
          <p:cNvSpPr>
            <a:spLocks noChangeArrowheads="1"/>
          </p:cNvSpPr>
          <p:nvPr/>
        </p:nvSpPr>
        <p:spPr bwMode="auto">
          <a:xfrm>
            <a:off x="2987675" y="1331985"/>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P3</a:t>
            </a:r>
          </a:p>
        </p:txBody>
      </p:sp>
      <p:grpSp>
        <p:nvGrpSpPr>
          <p:cNvPr id="27667" name="Group 20"/>
          <p:cNvGrpSpPr>
            <a:grpSpLocks/>
          </p:cNvGrpSpPr>
          <p:nvPr/>
        </p:nvGrpSpPr>
        <p:grpSpPr bwMode="auto">
          <a:xfrm>
            <a:off x="2955926" y="1655835"/>
            <a:ext cx="620713" cy="228600"/>
            <a:chOff x="1287" y="2524"/>
            <a:chExt cx="260" cy="100"/>
          </a:xfrm>
        </p:grpSpPr>
        <p:sp>
          <p:nvSpPr>
            <p:cNvPr id="13451"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52"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53"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54"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7668" name="Rectangle 23"/>
          <p:cNvSpPr>
            <a:spLocks noChangeArrowheads="1"/>
          </p:cNvSpPr>
          <p:nvPr/>
        </p:nvSpPr>
        <p:spPr bwMode="auto">
          <a:xfrm>
            <a:off x="5187950" y="768423"/>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7669" name="Rectangle 24"/>
          <p:cNvSpPr>
            <a:spLocks noChangeArrowheads="1"/>
          </p:cNvSpPr>
          <p:nvPr/>
        </p:nvSpPr>
        <p:spPr bwMode="auto">
          <a:xfrm>
            <a:off x="5133976" y="846211"/>
            <a:ext cx="22256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7670" name="Text Box 26"/>
          <p:cNvSpPr txBox="1">
            <a:spLocks noChangeArrowheads="1"/>
          </p:cNvSpPr>
          <p:nvPr/>
        </p:nvSpPr>
        <p:spPr bwMode="auto">
          <a:xfrm>
            <a:off x="5559426" y="157487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Transport</a:t>
            </a:r>
            <a:endParaRPr lang="en-US" altLang="en-US" sz="1400" dirty="0">
              <a:latin typeface="Avenir Book" panose="020B0503020203020204" pitchFamily="34" charset="-78"/>
              <a:cs typeface="Avenir Book" panose="020B0503020203020204" pitchFamily="34" charset="-78"/>
            </a:endParaRPr>
          </a:p>
        </p:txBody>
      </p:sp>
      <p:sp>
        <p:nvSpPr>
          <p:cNvPr id="27671" name="Text Box 26"/>
          <p:cNvSpPr txBox="1">
            <a:spLocks noChangeArrowheads="1"/>
          </p:cNvSpPr>
          <p:nvPr/>
        </p:nvSpPr>
        <p:spPr bwMode="auto">
          <a:xfrm>
            <a:off x="5613401" y="79858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Application</a:t>
            </a:r>
            <a:endParaRPr lang="en-US" altLang="en-US" sz="1400" dirty="0">
              <a:latin typeface="Avenir Book" panose="020B0503020203020204" pitchFamily="34" charset="-78"/>
              <a:cs typeface="Avenir Book" panose="020B0503020203020204" pitchFamily="34" charset="-78"/>
            </a:endParaRPr>
          </a:p>
        </p:txBody>
      </p:sp>
      <p:sp>
        <p:nvSpPr>
          <p:cNvPr id="27672" name="Text Box 26"/>
          <p:cNvSpPr txBox="1">
            <a:spLocks noChangeArrowheads="1"/>
          </p:cNvSpPr>
          <p:nvPr/>
        </p:nvSpPr>
        <p:spPr bwMode="auto">
          <a:xfrm>
            <a:off x="5553076" y="247974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Physical</a:t>
            </a:r>
            <a:endParaRPr lang="en-US" altLang="en-US" sz="1400" dirty="0">
              <a:latin typeface="Avenir Book" panose="020B0503020203020204" pitchFamily="34" charset="-78"/>
              <a:cs typeface="Avenir Book" panose="020B0503020203020204" pitchFamily="34" charset="-78"/>
            </a:endParaRPr>
          </a:p>
        </p:txBody>
      </p:sp>
      <p:sp>
        <p:nvSpPr>
          <p:cNvPr id="27673" name="Text Box 26"/>
          <p:cNvSpPr txBox="1">
            <a:spLocks noChangeArrowheads="1"/>
          </p:cNvSpPr>
          <p:nvPr/>
        </p:nvSpPr>
        <p:spPr bwMode="auto">
          <a:xfrm>
            <a:off x="5553076" y="219399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L</a:t>
            </a:r>
            <a:r>
              <a:rPr lang="en-US" altLang="en-US" sz="1400" dirty="0" smtClean="0">
                <a:latin typeface="Avenir Book" panose="020B0503020203020204" pitchFamily="34" charset="-78"/>
                <a:cs typeface="Avenir Book" panose="020B0503020203020204" pitchFamily="34" charset="-78"/>
              </a:rPr>
              <a:t>ink</a:t>
            </a:r>
            <a:endParaRPr lang="en-US" altLang="en-US" sz="1400" dirty="0">
              <a:latin typeface="Avenir Book" panose="020B0503020203020204" pitchFamily="34" charset="-78"/>
              <a:cs typeface="Avenir Book" panose="020B0503020203020204" pitchFamily="34" charset="-78"/>
            </a:endParaRPr>
          </a:p>
        </p:txBody>
      </p:sp>
      <p:sp>
        <p:nvSpPr>
          <p:cNvPr id="13339" name="Oval 36"/>
          <p:cNvSpPr>
            <a:spLocks noChangeArrowheads="1"/>
          </p:cNvSpPr>
          <p:nvPr/>
        </p:nvSpPr>
        <p:spPr bwMode="auto">
          <a:xfrm>
            <a:off x="5253039" y="1104973"/>
            <a:ext cx="598487"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P4</a:t>
            </a:r>
          </a:p>
        </p:txBody>
      </p:sp>
      <p:sp>
        <p:nvSpPr>
          <p:cNvPr id="27675" name="Rectangle 23"/>
          <p:cNvSpPr>
            <a:spLocks noChangeArrowheads="1"/>
          </p:cNvSpPr>
          <p:nvPr/>
        </p:nvSpPr>
        <p:spPr bwMode="auto">
          <a:xfrm>
            <a:off x="8323264" y="99384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7676" name="Rectangle 24"/>
          <p:cNvSpPr>
            <a:spLocks noChangeArrowheads="1"/>
          </p:cNvSpPr>
          <p:nvPr/>
        </p:nvSpPr>
        <p:spPr bwMode="auto">
          <a:xfrm>
            <a:off x="8126413" y="1035123"/>
            <a:ext cx="1631950"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7677" name="Text Box 26"/>
          <p:cNvSpPr txBox="1">
            <a:spLocks noChangeArrowheads="1"/>
          </p:cNvSpPr>
          <p:nvPr/>
        </p:nvSpPr>
        <p:spPr bwMode="auto">
          <a:xfrm>
            <a:off x="8251826" y="179077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T</a:t>
            </a:r>
            <a:r>
              <a:rPr lang="en-US" altLang="en-US" sz="1400" dirty="0" smtClean="0">
                <a:latin typeface="Avenir Book" panose="020B0503020203020204" pitchFamily="34" charset="-78"/>
                <a:cs typeface="Avenir Book" panose="020B0503020203020204" pitchFamily="34" charset="-78"/>
              </a:rPr>
              <a:t>ransport</a:t>
            </a:r>
            <a:endParaRPr lang="en-US" altLang="en-US" sz="1400" dirty="0">
              <a:latin typeface="Avenir Book" panose="020B0503020203020204" pitchFamily="34" charset="-78"/>
              <a:cs typeface="Avenir Book" panose="020B0503020203020204" pitchFamily="34" charset="-78"/>
            </a:endParaRPr>
          </a:p>
        </p:txBody>
      </p:sp>
      <p:sp>
        <p:nvSpPr>
          <p:cNvPr id="27678" name="Text Box 26"/>
          <p:cNvSpPr txBox="1">
            <a:spLocks noChangeArrowheads="1"/>
          </p:cNvSpPr>
          <p:nvPr/>
        </p:nvSpPr>
        <p:spPr bwMode="auto">
          <a:xfrm>
            <a:off x="8286751" y="103829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A</a:t>
            </a:r>
            <a:r>
              <a:rPr lang="en-US" altLang="en-US" sz="1400" dirty="0" smtClean="0">
                <a:latin typeface="Avenir Book" panose="020B0503020203020204" pitchFamily="34" charset="-78"/>
                <a:cs typeface="Avenir Book" panose="020B0503020203020204" pitchFamily="34" charset="-78"/>
              </a:rPr>
              <a:t>pplication</a:t>
            </a:r>
            <a:endParaRPr lang="en-US" altLang="en-US" sz="1400" dirty="0">
              <a:latin typeface="Avenir Book" panose="020B0503020203020204" pitchFamily="34" charset="-78"/>
              <a:cs typeface="Avenir Book" panose="020B0503020203020204" pitchFamily="34" charset="-78"/>
            </a:endParaRPr>
          </a:p>
        </p:txBody>
      </p:sp>
      <p:sp>
        <p:nvSpPr>
          <p:cNvPr id="27679" name="Text Box 26"/>
          <p:cNvSpPr txBox="1">
            <a:spLocks noChangeArrowheads="1"/>
          </p:cNvSpPr>
          <p:nvPr/>
        </p:nvSpPr>
        <p:spPr bwMode="auto">
          <a:xfrm>
            <a:off x="8294689" y="269564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Physical</a:t>
            </a:r>
            <a:endParaRPr lang="en-US" altLang="en-US" sz="1400" dirty="0">
              <a:latin typeface="Avenir Book" panose="020B0503020203020204" pitchFamily="34" charset="-78"/>
              <a:cs typeface="Avenir Book" panose="020B0503020203020204" pitchFamily="34" charset="-78"/>
            </a:endParaRPr>
          </a:p>
        </p:txBody>
      </p:sp>
      <p:sp>
        <p:nvSpPr>
          <p:cNvPr id="27680" name="Text Box 26"/>
          <p:cNvSpPr txBox="1">
            <a:spLocks noChangeArrowheads="1"/>
          </p:cNvSpPr>
          <p:nvPr/>
        </p:nvSpPr>
        <p:spPr bwMode="auto">
          <a:xfrm>
            <a:off x="8261351" y="240989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L</a:t>
            </a:r>
            <a:r>
              <a:rPr lang="en-US" altLang="en-US" sz="1400" dirty="0" smtClean="0">
                <a:latin typeface="Avenir Book" panose="020B0503020203020204" pitchFamily="34" charset="-78"/>
                <a:cs typeface="Avenir Book" panose="020B0503020203020204" pitchFamily="34" charset="-78"/>
              </a:rPr>
              <a:t>ink</a:t>
            </a:r>
            <a:endParaRPr lang="en-US" altLang="en-US" sz="1400" dirty="0">
              <a:latin typeface="Avenir Book" panose="020B0503020203020204" pitchFamily="34" charset="-78"/>
              <a:cs typeface="Avenir Book" panose="020B0503020203020204" pitchFamily="34" charset="-78"/>
            </a:endParaRPr>
          </a:p>
        </p:txBody>
      </p:sp>
      <p:sp>
        <p:nvSpPr>
          <p:cNvPr id="27681" name="Text Box 26"/>
          <p:cNvSpPr txBox="1">
            <a:spLocks noChangeArrowheads="1"/>
          </p:cNvSpPr>
          <p:nvPr/>
        </p:nvSpPr>
        <p:spPr bwMode="auto">
          <a:xfrm>
            <a:off x="8251826" y="211462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N</a:t>
            </a:r>
            <a:r>
              <a:rPr lang="en-US" altLang="en-US" sz="1400" dirty="0" smtClean="0">
                <a:latin typeface="Avenir Book" panose="020B0503020203020204" pitchFamily="34" charset="-78"/>
                <a:cs typeface="Avenir Book" panose="020B0503020203020204" pitchFamily="34" charset="-78"/>
              </a:rPr>
              <a:t>etwork</a:t>
            </a:r>
            <a:endParaRPr lang="en-US" altLang="en-US" sz="1400" dirty="0">
              <a:latin typeface="Avenir Book" panose="020B0503020203020204" pitchFamily="34" charset="-78"/>
              <a:cs typeface="Avenir Book" panose="020B0503020203020204" pitchFamily="34" charset="-78"/>
            </a:endParaRPr>
          </a:p>
        </p:txBody>
      </p:sp>
      <p:sp>
        <p:nvSpPr>
          <p:cNvPr id="13347" name="Oval 53"/>
          <p:cNvSpPr>
            <a:spLocks noChangeArrowheads="1"/>
          </p:cNvSpPr>
          <p:nvPr/>
        </p:nvSpPr>
        <p:spPr bwMode="auto">
          <a:xfrm>
            <a:off x="8207375" y="1331985"/>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P2</a:t>
            </a:r>
          </a:p>
        </p:txBody>
      </p:sp>
      <p:sp>
        <p:nvSpPr>
          <p:cNvPr id="27683" name="Freeform 54"/>
          <p:cNvSpPr>
            <a:spLocks/>
          </p:cNvSpPr>
          <p:nvPr/>
        </p:nvSpPr>
        <p:spPr bwMode="auto">
          <a:xfrm>
            <a:off x="9782176" y="1014485"/>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grpSp>
        <p:nvGrpSpPr>
          <p:cNvPr id="27684" name="Group 76"/>
          <p:cNvGrpSpPr>
            <a:grpSpLocks/>
          </p:cNvGrpSpPr>
          <p:nvPr/>
        </p:nvGrpSpPr>
        <p:grpSpPr bwMode="auto">
          <a:xfrm>
            <a:off x="3631392" y="3513306"/>
            <a:ext cx="2016125" cy="657224"/>
            <a:chOff x="1084" y="3697"/>
            <a:chExt cx="1270" cy="414"/>
          </a:xfrm>
        </p:grpSpPr>
        <p:sp>
          <p:nvSpPr>
            <p:cNvPr id="13448"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49" name="Line 78"/>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50" name="Text Box 79"/>
            <p:cNvSpPr txBox="1">
              <a:spLocks noChangeArrowheads="1"/>
            </p:cNvSpPr>
            <p:nvPr/>
          </p:nvSpPr>
          <p:spPr bwMode="auto">
            <a:xfrm>
              <a:off x="1084" y="3822"/>
              <a:ext cx="1228"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dirty="0">
                  <a:latin typeface="Avenir Book" panose="020B0503020203020204" pitchFamily="34" charset="-78"/>
                  <a:cs typeface="Avenir Book" panose="020B0503020203020204" pitchFamily="34" charset="-78"/>
                </a:rPr>
                <a:t>source </a:t>
              </a:r>
              <a:r>
                <a:rPr lang="en-US" sz="1400" dirty="0" err="1">
                  <a:latin typeface="Avenir Book" panose="020B0503020203020204" pitchFamily="34" charset="-78"/>
                  <a:cs typeface="Avenir Book" panose="020B0503020203020204" pitchFamily="34" charset="-78"/>
                </a:rPr>
                <a:t>IP,port</a:t>
              </a:r>
              <a:r>
                <a:rPr lang="en-US" sz="1400" dirty="0">
                  <a:latin typeface="Avenir Book" panose="020B0503020203020204" pitchFamily="34" charset="-78"/>
                  <a:cs typeface="Avenir Book" panose="020B0503020203020204" pitchFamily="34" charset="-78"/>
                </a:rPr>
                <a:t>: A,9157</a:t>
              </a:r>
            </a:p>
            <a:p>
              <a:pPr algn="r">
                <a:lnSpc>
                  <a:spcPct val="85000"/>
                </a:lnSpc>
                <a:defRPr/>
              </a:pPr>
              <a:r>
                <a:rPr lang="en-US" sz="1400" dirty="0" err="1">
                  <a:latin typeface="Avenir Book" panose="020B0503020203020204" pitchFamily="34" charset="-78"/>
                  <a:cs typeface="Avenir Book" panose="020B0503020203020204" pitchFamily="34" charset="-78"/>
                </a:rPr>
                <a:t>dest</a:t>
              </a:r>
              <a:r>
                <a:rPr lang="en-US" sz="1400" dirty="0">
                  <a:latin typeface="Avenir Book" panose="020B0503020203020204" pitchFamily="34" charset="-78"/>
                  <a:cs typeface="Avenir Book" panose="020B0503020203020204" pitchFamily="34" charset="-78"/>
                </a:rPr>
                <a:t> IP, port: B,80</a:t>
              </a:r>
            </a:p>
          </p:txBody>
        </p:sp>
      </p:grpSp>
      <p:sp>
        <p:nvSpPr>
          <p:cNvPr id="13351" name="Text Box 93"/>
          <p:cNvSpPr txBox="1">
            <a:spLocks noChangeArrowheads="1"/>
          </p:cNvSpPr>
          <p:nvPr/>
        </p:nvSpPr>
        <p:spPr bwMode="auto">
          <a:xfrm flipH="1">
            <a:off x="1711325" y="3795786"/>
            <a:ext cx="1281114"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dirty="0">
                <a:latin typeface="Avenir Book" panose="020B0503020203020204" pitchFamily="34" charset="-78"/>
                <a:cs typeface="Avenir Book" panose="020B0503020203020204" pitchFamily="34" charset="-78"/>
              </a:rPr>
              <a:t>H</a:t>
            </a:r>
            <a:r>
              <a:rPr lang="en-US" sz="1800" dirty="0" smtClean="0">
                <a:latin typeface="Avenir Book" panose="020B0503020203020204" pitchFamily="34" charset="-78"/>
                <a:cs typeface="Avenir Book" panose="020B0503020203020204" pitchFamily="34" charset="-78"/>
              </a:rPr>
              <a:t>ost</a:t>
            </a:r>
            <a:r>
              <a:rPr lang="en-US" sz="1800" dirty="0">
                <a:latin typeface="Avenir Book" panose="020B0503020203020204" pitchFamily="34" charset="-78"/>
                <a:cs typeface="Avenir Book" panose="020B0503020203020204" pitchFamily="34" charset="-78"/>
              </a:rPr>
              <a:t>: IP address A</a:t>
            </a:r>
          </a:p>
        </p:txBody>
      </p:sp>
      <p:sp>
        <p:nvSpPr>
          <p:cNvPr id="13352" name="Text Box 94"/>
          <p:cNvSpPr txBox="1">
            <a:spLocks noChangeArrowheads="1"/>
          </p:cNvSpPr>
          <p:nvPr/>
        </p:nvSpPr>
        <p:spPr bwMode="auto">
          <a:xfrm flipH="1">
            <a:off x="9601200" y="3692599"/>
            <a:ext cx="1363648"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dirty="0" smtClean="0">
                <a:latin typeface="Avenir Book" panose="020B0503020203020204" pitchFamily="34" charset="-78"/>
                <a:cs typeface="Avenir Book" panose="020B0503020203020204" pitchFamily="34" charset="-78"/>
              </a:rPr>
              <a:t>Host</a:t>
            </a:r>
            <a:r>
              <a:rPr lang="en-US" sz="1800" dirty="0">
                <a:latin typeface="Avenir Book" panose="020B0503020203020204" pitchFamily="34" charset="-78"/>
                <a:cs typeface="Avenir Book" panose="020B0503020203020204" pitchFamily="34" charset="-78"/>
              </a:rPr>
              <a:t>: IP address C</a:t>
            </a:r>
          </a:p>
        </p:txBody>
      </p:sp>
      <p:sp>
        <p:nvSpPr>
          <p:cNvPr id="13353" name="Line 96"/>
          <p:cNvSpPr>
            <a:spLocks noChangeShapeType="1"/>
          </p:cNvSpPr>
          <p:nvPr/>
        </p:nvSpPr>
        <p:spPr bwMode="auto">
          <a:xfrm>
            <a:off x="5110163" y="2522610"/>
            <a:ext cx="223361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354" name="Line 97"/>
          <p:cNvSpPr>
            <a:spLocks noChangeShapeType="1"/>
          </p:cNvSpPr>
          <p:nvPr/>
        </p:nvSpPr>
        <p:spPr bwMode="auto">
          <a:xfrm>
            <a:off x="5126038" y="2220985"/>
            <a:ext cx="223361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7690" name="Text Box 26"/>
          <p:cNvSpPr txBox="1">
            <a:spLocks noChangeArrowheads="1"/>
          </p:cNvSpPr>
          <p:nvPr/>
        </p:nvSpPr>
        <p:spPr bwMode="auto">
          <a:xfrm>
            <a:off x="5513389" y="188602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N</a:t>
            </a:r>
            <a:r>
              <a:rPr lang="en-US" altLang="en-US" sz="1400" dirty="0" smtClean="0">
                <a:latin typeface="Avenir Book" panose="020B0503020203020204" pitchFamily="34" charset="-78"/>
                <a:cs typeface="Avenir Book" panose="020B0503020203020204" pitchFamily="34" charset="-78"/>
              </a:rPr>
              <a:t>etwork</a:t>
            </a:r>
            <a:endParaRPr lang="en-US" altLang="en-US" sz="1400" dirty="0">
              <a:latin typeface="Avenir Book" panose="020B0503020203020204" pitchFamily="34" charset="-78"/>
              <a:cs typeface="Avenir Book" panose="020B0503020203020204" pitchFamily="34" charset="-78"/>
            </a:endParaRPr>
          </a:p>
        </p:txBody>
      </p:sp>
      <p:sp>
        <p:nvSpPr>
          <p:cNvPr id="13356" name="Line 99"/>
          <p:cNvSpPr>
            <a:spLocks noChangeShapeType="1"/>
          </p:cNvSpPr>
          <p:nvPr/>
        </p:nvSpPr>
        <p:spPr bwMode="auto">
          <a:xfrm>
            <a:off x="5129213" y="1898723"/>
            <a:ext cx="223361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357" name="Line 100"/>
          <p:cNvSpPr>
            <a:spLocks noChangeShapeType="1"/>
          </p:cNvSpPr>
          <p:nvPr/>
        </p:nvSpPr>
        <p:spPr bwMode="auto">
          <a:xfrm>
            <a:off x="5132388" y="1576460"/>
            <a:ext cx="223361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7693" name="Group 101"/>
          <p:cNvGrpSpPr>
            <a:grpSpLocks/>
          </p:cNvGrpSpPr>
          <p:nvPr/>
        </p:nvGrpSpPr>
        <p:grpSpPr bwMode="auto">
          <a:xfrm>
            <a:off x="5308601" y="1438348"/>
            <a:ext cx="473075" cy="228600"/>
            <a:chOff x="1287" y="2524"/>
            <a:chExt cx="260" cy="100"/>
          </a:xfrm>
        </p:grpSpPr>
        <p:sp>
          <p:nvSpPr>
            <p:cNvPr id="13441"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42"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43"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44"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13359" name="Oval 106"/>
          <p:cNvSpPr>
            <a:spLocks noChangeArrowheads="1"/>
          </p:cNvSpPr>
          <p:nvPr/>
        </p:nvSpPr>
        <p:spPr bwMode="auto">
          <a:xfrm>
            <a:off x="6619875" y="1109735"/>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P6</a:t>
            </a:r>
          </a:p>
        </p:txBody>
      </p:sp>
      <p:sp>
        <p:nvSpPr>
          <p:cNvPr id="13360" name="Oval 112"/>
          <p:cNvSpPr>
            <a:spLocks noChangeArrowheads="1"/>
          </p:cNvSpPr>
          <p:nvPr/>
        </p:nvSpPr>
        <p:spPr bwMode="auto">
          <a:xfrm>
            <a:off x="5948364" y="1108148"/>
            <a:ext cx="598487"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P5</a:t>
            </a:r>
          </a:p>
        </p:txBody>
      </p:sp>
      <p:grpSp>
        <p:nvGrpSpPr>
          <p:cNvPr id="27696" name="Group 118"/>
          <p:cNvGrpSpPr>
            <a:grpSpLocks/>
          </p:cNvGrpSpPr>
          <p:nvPr/>
        </p:nvGrpSpPr>
        <p:grpSpPr bwMode="auto">
          <a:xfrm>
            <a:off x="6013451" y="1443110"/>
            <a:ext cx="473075" cy="228600"/>
            <a:chOff x="1287" y="2524"/>
            <a:chExt cx="260" cy="100"/>
          </a:xfrm>
        </p:grpSpPr>
        <p:sp>
          <p:nvSpPr>
            <p:cNvPr id="13437"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38"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39"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40"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grpSp>
        <p:nvGrpSpPr>
          <p:cNvPr id="27697" name="Group 123"/>
          <p:cNvGrpSpPr>
            <a:grpSpLocks/>
          </p:cNvGrpSpPr>
          <p:nvPr/>
        </p:nvGrpSpPr>
        <p:grpSpPr bwMode="auto">
          <a:xfrm>
            <a:off x="6684964" y="1447873"/>
            <a:ext cx="473075" cy="228600"/>
            <a:chOff x="1287" y="2524"/>
            <a:chExt cx="260" cy="100"/>
          </a:xfrm>
        </p:grpSpPr>
        <p:sp>
          <p:nvSpPr>
            <p:cNvPr id="13433"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34"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35"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36"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13363" name="Line 133"/>
          <p:cNvSpPr>
            <a:spLocks noChangeShapeType="1"/>
          </p:cNvSpPr>
          <p:nvPr/>
        </p:nvSpPr>
        <p:spPr bwMode="auto">
          <a:xfrm>
            <a:off x="8118475" y="2738510"/>
            <a:ext cx="16383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364" name="Line 134"/>
          <p:cNvSpPr>
            <a:spLocks noChangeShapeType="1"/>
          </p:cNvSpPr>
          <p:nvPr/>
        </p:nvSpPr>
        <p:spPr bwMode="auto">
          <a:xfrm>
            <a:off x="8108950" y="2443235"/>
            <a:ext cx="16383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365" name="Line 135"/>
          <p:cNvSpPr>
            <a:spLocks noChangeShapeType="1"/>
          </p:cNvSpPr>
          <p:nvPr/>
        </p:nvSpPr>
        <p:spPr bwMode="auto">
          <a:xfrm>
            <a:off x="8108950" y="2147960"/>
            <a:ext cx="16383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366" name="Line 136"/>
          <p:cNvSpPr>
            <a:spLocks noChangeShapeType="1"/>
          </p:cNvSpPr>
          <p:nvPr/>
        </p:nvSpPr>
        <p:spPr bwMode="auto">
          <a:xfrm>
            <a:off x="8108950" y="1843160"/>
            <a:ext cx="16383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7702" name="Group 128"/>
          <p:cNvGrpSpPr>
            <a:grpSpLocks/>
          </p:cNvGrpSpPr>
          <p:nvPr/>
        </p:nvGrpSpPr>
        <p:grpSpPr bwMode="auto">
          <a:xfrm>
            <a:off x="8261351" y="1670123"/>
            <a:ext cx="473075" cy="228600"/>
            <a:chOff x="1287" y="2524"/>
            <a:chExt cx="260" cy="100"/>
          </a:xfrm>
        </p:grpSpPr>
        <p:sp>
          <p:nvSpPr>
            <p:cNvPr id="13429"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30"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31"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32"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grpSp>
        <p:nvGrpSpPr>
          <p:cNvPr id="27703" name="Group 137"/>
          <p:cNvGrpSpPr>
            <a:grpSpLocks/>
          </p:cNvGrpSpPr>
          <p:nvPr/>
        </p:nvGrpSpPr>
        <p:grpSpPr bwMode="auto">
          <a:xfrm>
            <a:off x="9056689" y="1660598"/>
            <a:ext cx="473075" cy="228600"/>
            <a:chOff x="1287" y="2524"/>
            <a:chExt cx="260" cy="100"/>
          </a:xfrm>
        </p:grpSpPr>
        <p:sp>
          <p:nvSpPr>
            <p:cNvPr id="13425"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26"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27"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28"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13369" name="Oval 143"/>
          <p:cNvSpPr>
            <a:spLocks noChangeArrowheads="1"/>
          </p:cNvSpPr>
          <p:nvPr/>
        </p:nvSpPr>
        <p:spPr bwMode="auto">
          <a:xfrm>
            <a:off x="8997950" y="1327223"/>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P3</a:t>
            </a:r>
          </a:p>
        </p:txBody>
      </p:sp>
      <p:sp>
        <p:nvSpPr>
          <p:cNvPr id="27705" name="Freeform 144"/>
          <p:cNvSpPr>
            <a:spLocks/>
          </p:cNvSpPr>
          <p:nvPr/>
        </p:nvSpPr>
        <p:spPr bwMode="auto">
          <a:xfrm>
            <a:off x="3249614" y="1530424"/>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27706" name="Freeform 145"/>
          <p:cNvSpPr>
            <a:spLocks/>
          </p:cNvSpPr>
          <p:nvPr/>
        </p:nvSpPr>
        <p:spPr bwMode="auto">
          <a:xfrm>
            <a:off x="6235701" y="1562174"/>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27707" name="Freeform 146"/>
          <p:cNvSpPr>
            <a:spLocks/>
          </p:cNvSpPr>
          <p:nvPr/>
        </p:nvSpPr>
        <p:spPr bwMode="auto">
          <a:xfrm>
            <a:off x="6894514" y="1551060"/>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27708" name="Group 147"/>
          <p:cNvGrpSpPr>
            <a:grpSpLocks/>
          </p:cNvGrpSpPr>
          <p:nvPr/>
        </p:nvGrpSpPr>
        <p:grpSpPr bwMode="auto">
          <a:xfrm>
            <a:off x="6992939" y="3775144"/>
            <a:ext cx="2082800" cy="657224"/>
            <a:chOff x="2741" y="3750"/>
            <a:chExt cx="1312" cy="414"/>
          </a:xfrm>
        </p:grpSpPr>
        <p:sp>
          <p:nvSpPr>
            <p:cNvPr id="13422"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23"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24" name="Text Box 150"/>
            <p:cNvSpPr txBox="1">
              <a:spLocks noChangeArrowheads="1"/>
            </p:cNvSpPr>
            <p:nvPr/>
          </p:nvSpPr>
          <p:spPr bwMode="auto">
            <a:xfrm>
              <a:off x="2813" y="3875"/>
              <a:ext cx="1240"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latin typeface="Avenir Book" panose="020B0503020203020204" pitchFamily="34" charset="-78"/>
                  <a:cs typeface="Avenir Book" panose="020B0503020203020204" pitchFamily="34" charset="-78"/>
                </a:rPr>
                <a:t>source IP,port: C,5775</a:t>
              </a:r>
            </a:p>
            <a:p>
              <a:pPr algn="l">
                <a:lnSpc>
                  <a:spcPct val="85000"/>
                </a:lnSpc>
                <a:defRPr/>
              </a:pPr>
              <a:r>
                <a:rPr lang="en-US" sz="1400">
                  <a:latin typeface="Avenir Book" panose="020B0503020203020204" pitchFamily="34" charset="-78"/>
                  <a:cs typeface="Avenir Book" panose="020B0503020203020204" pitchFamily="34" charset="-78"/>
                </a:rPr>
                <a:t>dest IP,port: B,80</a:t>
              </a:r>
            </a:p>
          </p:txBody>
        </p:sp>
      </p:grpSp>
      <p:grpSp>
        <p:nvGrpSpPr>
          <p:cNvPr id="27709" name="Group 151"/>
          <p:cNvGrpSpPr>
            <a:grpSpLocks/>
          </p:cNvGrpSpPr>
          <p:nvPr/>
        </p:nvGrpSpPr>
        <p:grpSpPr bwMode="auto">
          <a:xfrm>
            <a:off x="7062788" y="4564131"/>
            <a:ext cx="2082800" cy="657225"/>
            <a:chOff x="2741" y="3750"/>
            <a:chExt cx="1312" cy="414"/>
          </a:xfrm>
        </p:grpSpPr>
        <p:sp>
          <p:nvSpPr>
            <p:cNvPr id="13419"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20"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21" name="Text Box 154"/>
            <p:cNvSpPr txBox="1">
              <a:spLocks noChangeArrowheads="1"/>
            </p:cNvSpPr>
            <p:nvPr/>
          </p:nvSpPr>
          <p:spPr bwMode="auto">
            <a:xfrm>
              <a:off x="2813" y="3875"/>
              <a:ext cx="1240"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dirty="0">
                  <a:latin typeface="Avenir Book" panose="020B0503020203020204" pitchFamily="34" charset="-78"/>
                  <a:cs typeface="Avenir Book" panose="020B0503020203020204" pitchFamily="34" charset="-78"/>
                </a:rPr>
                <a:t>source </a:t>
              </a:r>
              <a:r>
                <a:rPr lang="en-US" sz="1400" dirty="0" err="1">
                  <a:latin typeface="Avenir Book" panose="020B0503020203020204" pitchFamily="34" charset="-78"/>
                  <a:cs typeface="Avenir Book" panose="020B0503020203020204" pitchFamily="34" charset="-78"/>
                </a:rPr>
                <a:t>IP,port</a:t>
              </a:r>
              <a:r>
                <a:rPr lang="en-US" sz="1400" dirty="0">
                  <a:latin typeface="Avenir Book" panose="020B0503020203020204" pitchFamily="34" charset="-78"/>
                  <a:cs typeface="Avenir Book" panose="020B0503020203020204" pitchFamily="34" charset="-78"/>
                </a:rPr>
                <a:t>: C,9157</a:t>
              </a:r>
            </a:p>
            <a:p>
              <a:pPr algn="l">
                <a:lnSpc>
                  <a:spcPct val="85000"/>
                </a:lnSpc>
                <a:defRPr/>
              </a:pPr>
              <a:r>
                <a:rPr lang="en-US" sz="1400" dirty="0" err="1">
                  <a:latin typeface="Avenir Book" panose="020B0503020203020204" pitchFamily="34" charset="-78"/>
                  <a:cs typeface="Avenir Book" panose="020B0503020203020204" pitchFamily="34" charset="-78"/>
                </a:rPr>
                <a:t>dest</a:t>
              </a:r>
              <a:r>
                <a:rPr lang="en-US" sz="1400" dirty="0">
                  <a:latin typeface="Avenir Book" panose="020B0503020203020204" pitchFamily="34" charset="-78"/>
                  <a:cs typeface="Avenir Book" panose="020B0503020203020204" pitchFamily="34" charset="-78"/>
                </a:rPr>
                <a:t> </a:t>
              </a:r>
              <a:r>
                <a:rPr lang="en-US" sz="1400" dirty="0" err="1">
                  <a:latin typeface="Avenir Book" panose="020B0503020203020204" pitchFamily="34" charset="-78"/>
                  <a:cs typeface="Avenir Book" panose="020B0503020203020204" pitchFamily="34" charset="-78"/>
                </a:rPr>
                <a:t>IP,port</a:t>
              </a:r>
              <a:r>
                <a:rPr lang="en-US" sz="1400" dirty="0">
                  <a:latin typeface="Avenir Book" panose="020B0503020203020204" pitchFamily="34" charset="-78"/>
                  <a:cs typeface="Avenir Book" panose="020B0503020203020204" pitchFamily="34" charset="-78"/>
                </a:rPr>
                <a:t>: B,80</a:t>
              </a:r>
            </a:p>
          </p:txBody>
        </p:sp>
      </p:grpSp>
      <p:sp>
        <p:nvSpPr>
          <p:cNvPr id="364699" name="Text Box 155"/>
          <p:cNvSpPr txBox="1">
            <a:spLocks noChangeArrowheads="1"/>
          </p:cNvSpPr>
          <p:nvPr/>
        </p:nvSpPr>
        <p:spPr bwMode="auto">
          <a:xfrm>
            <a:off x="318473" y="4573427"/>
            <a:ext cx="495520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smtClean="0">
                <a:solidFill>
                  <a:srgbClr val="CC0000"/>
                </a:solidFill>
                <a:latin typeface="Avenir Book" panose="020B0503020203020204" pitchFamily="34" charset="-78"/>
                <a:cs typeface="Avenir Book" panose="020B0503020203020204" pitchFamily="34" charset="-78"/>
              </a:rPr>
              <a:t>Three </a:t>
            </a:r>
            <a:r>
              <a:rPr lang="en-US" dirty="0">
                <a:solidFill>
                  <a:srgbClr val="CC0000"/>
                </a:solidFill>
                <a:latin typeface="Avenir Book" panose="020B0503020203020204" pitchFamily="34" charset="-78"/>
                <a:cs typeface="Avenir Book" panose="020B0503020203020204" pitchFamily="34" charset="-78"/>
              </a:rPr>
              <a:t>segments, all destined to IP address: B,</a:t>
            </a:r>
          </a:p>
          <a:p>
            <a:pPr>
              <a:defRPr/>
            </a:pPr>
            <a:r>
              <a:rPr lang="en-US" dirty="0" err="1" smtClean="0">
                <a:solidFill>
                  <a:srgbClr val="CC0000"/>
                </a:solidFill>
                <a:latin typeface="Avenir Book" panose="020B0503020203020204" pitchFamily="34" charset="-78"/>
                <a:cs typeface="Avenir Book" panose="020B0503020203020204" pitchFamily="34" charset="-78"/>
              </a:rPr>
              <a:t>dest</a:t>
            </a:r>
            <a:r>
              <a:rPr lang="en-US" dirty="0" smtClean="0">
                <a:solidFill>
                  <a:srgbClr val="CC0000"/>
                </a:solidFill>
                <a:latin typeface="Avenir Book" panose="020B0503020203020204" pitchFamily="34" charset="-78"/>
                <a:cs typeface="Avenir Book" panose="020B0503020203020204" pitchFamily="34" charset="-78"/>
              </a:rPr>
              <a:t> </a:t>
            </a:r>
            <a:r>
              <a:rPr lang="en-US" dirty="0">
                <a:solidFill>
                  <a:srgbClr val="CC0000"/>
                </a:solidFill>
                <a:latin typeface="Avenir Book" panose="020B0503020203020204" pitchFamily="34" charset="-78"/>
                <a:cs typeface="Avenir Book" panose="020B0503020203020204" pitchFamily="34" charset="-78"/>
              </a:rPr>
              <a:t>port: 80 are </a:t>
            </a:r>
            <a:r>
              <a:rPr lang="en-US" dirty="0" err="1">
                <a:solidFill>
                  <a:srgbClr val="CC0000"/>
                </a:solidFill>
                <a:latin typeface="Avenir Book" panose="020B0503020203020204" pitchFamily="34" charset="-78"/>
                <a:cs typeface="Avenir Book" panose="020B0503020203020204" pitchFamily="34" charset="-78"/>
              </a:rPr>
              <a:t>demultiplexed</a:t>
            </a:r>
            <a:r>
              <a:rPr lang="en-US" dirty="0">
                <a:solidFill>
                  <a:srgbClr val="CC0000"/>
                </a:solidFill>
                <a:latin typeface="Avenir Book" panose="020B0503020203020204" pitchFamily="34" charset="-78"/>
                <a:cs typeface="Avenir Book" panose="020B0503020203020204" pitchFamily="34" charset="-78"/>
              </a:rPr>
              <a:t> to different sockets</a:t>
            </a:r>
          </a:p>
        </p:txBody>
      </p:sp>
      <p:sp>
        <p:nvSpPr>
          <p:cNvPr id="364700" name="Line 156"/>
          <p:cNvSpPr>
            <a:spLocks noChangeShapeType="1"/>
          </p:cNvSpPr>
          <p:nvPr/>
        </p:nvSpPr>
        <p:spPr bwMode="auto">
          <a:xfrm>
            <a:off x="5273676" y="4149427"/>
            <a:ext cx="285750"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364701" name="Line 157"/>
          <p:cNvSpPr>
            <a:spLocks noChangeShapeType="1"/>
          </p:cNvSpPr>
          <p:nvPr/>
        </p:nvSpPr>
        <p:spPr bwMode="auto">
          <a:xfrm>
            <a:off x="8326438" y="4383160"/>
            <a:ext cx="285750"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364702" name="Line 158"/>
          <p:cNvSpPr>
            <a:spLocks noChangeShapeType="1"/>
          </p:cNvSpPr>
          <p:nvPr/>
        </p:nvSpPr>
        <p:spPr bwMode="auto">
          <a:xfrm>
            <a:off x="8402638" y="5176910"/>
            <a:ext cx="285750"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379" name="Text Box 160"/>
          <p:cNvSpPr txBox="1">
            <a:spLocks noChangeArrowheads="1"/>
          </p:cNvSpPr>
          <p:nvPr/>
        </p:nvSpPr>
        <p:spPr bwMode="auto">
          <a:xfrm flipH="1">
            <a:off x="6802438" y="2792486"/>
            <a:ext cx="1247776"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dirty="0" smtClean="0">
                <a:latin typeface="Avenir Book" panose="020B0503020203020204" pitchFamily="34" charset="-78"/>
                <a:cs typeface="Avenir Book" panose="020B0503020203020204" pitchFamily="34" charset="-78"/>
              </a:rPr>
              <a:t>Server</a:t>
            </a:r>
            <a:r>
              <a:rPr lang="en-US" sz="1800" dirty="0">
                <a:latin typeface="Avenir Book" panose="020B0503020203020204" pitchFamily="34" charset="-78"/>
                <a:cs typeface="Avenir Book" panose="020B0503020203020204" pitchFamily="34" charset="-78"/>
              </a:rPr>
              <a:t>: IP address B</a:t>
            </a:r>
          </a:p>
        </p:txBody>
      </p:sp>
      <p:grpSp>
        <p:nvGrpSpPr>
          <p:cNvPr id="27715" name="Group 161"/>
          <p:cNvGrpSpPr>
            <a:grpSpLocks/>
          </p:cNvGrpSpPr>
          <p:nvPr/>
        </p:nvGrpSpPr>
        <p:grpSpPr bwMode="auto">
          <a:xfrm>
            <a:off x="4576764" y="2282898"/>
            <a:ext cx="358775" cy="704850"/>
            <a:chOff x="4140" y="429"/>
            <a:chExt cx="1425" cy="2396"/>
          </a:xfrm>
        </p:grpSpPr>
        <p:sp>
          <p:nvSpPr>
            <p:cNvPr id="27722" name="Freeform 16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13388"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7724" name="Freeform 16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7725" name="Freeform 16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13391"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7727" name="Group 167"/>
            <p:cNvGrpSpPr>
              <a:grpSpLocks/>
            </p:cNvGrpSpPr>
            <p:nvPr/>
          </p:nvGrpSpPr>
          <p:grpSpPr bwMode="auto">
            <a:xfrm>
              <a:off x="4749" y="668"/>
              <a:ext cx="581" cy="145"/>
              <a:chOff x="614" y="2568"/>
              <a:chExt cx="725" cy="139"/>
            </a:xfrm>
          </p:grpSpPr>
          <p:sp>
            <p:nvSpPr>
              <p:cNvPr id="13417" name="AutoShape 168"/>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18"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13393"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7729" name="Group 171"/>
            <p:cNvGrpSpPr>
              <a:grpSpLocks/>
            </p:cNvGrpSpPr>
            <p:nvPr/>
          </p:nvGrpSpPr>
          <p:grpSpPr bwMode="auto">
            <a:xfrm>
              <a:off x="4747" y="994"/>
              <a:ext cx="581" cy="134"/>
              <a:chOff x="614" y="2568"/>
              <a:chExt cx="725" cy="139"/>
            </a:xfrm>
          </p:grpSpPr>
          <p:sp>
            <p:nvSpPr>
              <p:cNvPr id="13415" name="AutoShape 172"/>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16"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13395"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396"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7732" name="Group 176"/>
            <p:cNvGrpSpPr>
              <a:grpSpLocks/>
            </p:cNvGrpSpPr>
            <p:nvPr/>
          </p:nvGrpSpPr>
          <p:grpSpPr bwMode="auto">
            <a:xfrm>
              <a:off x="4735" y="1627"/>
              <a:ext cx="582" cy="151"/>
              <a:chOff x="614" y="2568"/>
              <a:chExt cx="725" cy="139"/>
            </a:xfrm>
          </p:grpSpPr>
          <p:sp>
            <p:nvSpPr>
              <p:cNvPr id="13413" name="AutoShape 177"/>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14"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7733" name="Freeform 17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grpSp>
          <p:nvGrpSpPr>
            <p:cNvPr id="27734" name="Group 180"/>
            <p:cNvGrpSpPr>
              <a:grpSpLocks/>
            </p:cNvGrpSpPr>
            <p:nvPr/>
          </p:nvGrpSpPr>
          <p:grpSpPr bwMode="auto">
            <a:xfrm>
              <a:off x="4739" y="1327"/>
              <a:ext cx="582" cy="139"/>
              <a:chOff x="614" y="2568"/>
              <a:chExt cx="725" cy="139"/>
            </a:xfrm>
          </p:grpSpPr>
          <p:sp>
            <p:nvSpPr>
              <p:cNvPr id="13411" name="AutoShape 181"/>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12"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13400"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7736" name="Freeform 18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7737" name="Freeform 18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13403" name="Oval 186"/>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7739" name="Freeform 18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13405"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06"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07" name="Oval 190"/>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08" name="Oval 191"/>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3409" name="Oval 192"/>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13410"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grpSp>
        <p:nvGrpSpPr>
          <p:cNvPr id="27716" name="Group 194"/>
          <p:cNvGrpSpPr>
            <a:grpSpLocks/>
          </p:cNvGrpSpPr>
          <p:nvPr/>
        </p:nvGrpSpPr>
        <p:grpSpPr bwMode="auto">
          <a:xfrm>
            <a:off x="1711325" y="2703586"/>
            <a:ext cx="711200" cy="669925"/>
            <a:chOff x="-44" y="1473"/>
            <a:chExt cx="981" cy="1105"/>
          </a:xfrm>
        </p:grpSpPr>
        <p:pic>
          <p:nvPicPr>
            <p:cNvPr id="27720" name="Picture 19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21" name="Freeform 19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27717" name="Group 197"/>
          <p:cNvGrpSpPr>
            <a:grpSpLocks/>
          </p:cNvGrpSpPr>
          <p:nvPr/>
        </p:nvGrpSpPr>
        <p:grpSpPr bwMode="auto">
          <a:xfrm flipH="1">
            <a:off x="10013950" y="2619449"/>
            <a:ext cx="711200" cy="669925"/>
            <a:chOff x="-44" y="1473"/>
            <a:chExt cx="981" cy="1105"/>
          </a:xfrm>
        </p:grpSpPr>
        <p:pic>
          <p:nvPicPr>
            <p:cNvPr id="27718" name="Picture 19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9" name="Freeform 19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1446740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4699"/>
                                        </p:tgtEl>
                                        <p:attrNameLst>
                                          <p:attrName>style.visibility</p:attrName>
                                        </p:attrNameLst>
                                      </p:cBhvr>
                                      <p:to>
                                        <p:strVal val="visible"/>
                                      </p:to>
                                    </p:set>
                                    <p:animEffect transition="in" filter="dissolve">
                                      <p:cBhvr>
                                        <p:cTn id="7" dur="500"/>
                                        <p:tgtEl>
                                          <p:spTgt spid="364699"/>
                                        </p:tgtEl>
                                      </p:cBhvr>
                                    </p:animEffect>
                                  </p:childTnLst>
                                </p:cTn>
                              </p:par>
                              <p:par>
                                <p:cTn id="8" presetID="9" presetClass="entr" presetSubtype="0" fill="hold" nodeType="withEffect">
                                  <p:stCondLst>
                                    <p:cond delay="0"/>
                                  </p:stCondLst>
                                  <p:childTnLst>
                                    <p:set>
                                      <p:cBhvr>
                                        <p:cTn id="9" dur="1" fill="hold">
                                          <p:stCondLst>
                                            <p:cond delay="0"/>
                                          </p:stCondLst>
                                        </p:cTn>
                                        <p:tgtEl>
                                          <p:spTgt spid="364700"/>
                                        </p:tgtEl>
                                        <p:attrNameLst>
                                          <p:attrName>style.visibility</p:attrName>
                                        </p:attrNameLst>
                                      </p:cBhvr>
                                      <p:to>
                                        <p:strVal val="visible"/>
                                      </p:to>
                                    </p:set>
                                    <p:animEffect transition="in" filter="dissolve">
                                      <p:cBhvr>
                                        <p:cTn id="10" dur="500"/>
                                        <p:tgtEl>
                                          <p:spTgt spid="364700"/>
                                        </p:tgtEl>
                                      </p:cBhvr>
                                    </p:animEffect>
                                  </p:childTnLst>
                                </p:cTn>
                              </p:par>
                              <p:par>
                                <p:cTn id="11" presetID="9" presetClass="entr" presetSubtype="0" fill="hold" nodeType="withEffect">
                                  <p:stCondLst>
                                    <p:cond delay="0"/>
                                  </p:stCondLst>
                                  <p:childTnLst>
                                    <p:set>
                                      <p:cBhvr>
                                        <p:cTn id="12" dur="1" fill="hold">
                                          <p:stCondLst>
                                            <p:cond delay="0"/>
                                          </p:stCondLst>
                                        </p:cTn>
                                        <p:tgtEl>
                                          <p:spTgt spid="364701"/>
                                        </p:tgtEl>
                                        <p:attrNameLst>
                                          <p:attrName>style.visibility</p:attrName>
                                        </p:attrNameLst>
                                      </p:cBhvr>
                                      <p:to>
                                        <p:strVal val="visible"/>
                                      </p:to>
                                    </p:set>
                                    <p:animEffect transition="in" filter="dissolve">
                                      <p:cBhvr>
                                        <p:cTn id="13" dur="500"/>
                                        <p:tgtEl>
                                          <p:spTgt spid="364701"/>
                                        </p:tgtEl>
                                      </p:cBhvr>
                                    </p:animEffect>
                                  </p:childTnLst>
                                </p:cTn>
                              </p:par>
                              <p:par>
                                <p:cTn id="14" presetID="9" presetClass="entr" presetSubtype="0" fill="hold" nodeType="withEffect">
                                  <p:stCondLst>
                                    <p:cond delay="0"/>
                                  </p:stCondLst>
                                  <p:childTnLst>
                                    <p:set>
                                      <p:cBhvr>
                                        <p:cTn id="15" dur="1" fill="hold">
                                          <p:stCondLst>
                                            <p:cond delay="0"/>
                                          </p:stCondLst>
                                        </p:cTn>
                                        <p:tgtEl>
                                          <p:spTgt spid="364702"/>
                                        </p:tgtEl>
                                        <p:attrNameLst>
                                          <p:attrName>style.visibility</p:attrName>
                                        </p:attrNameLst>
                                      </p:cBhvr>
                                      <p:to>
                                        <p:strVal val="visible"/>
                                      </p:to>
                                    </p:set>
                                    <p:animEffect transition="in" filter="dissolve">
                                      <p:cBhvr>
                                        <p:cTn id="16" dur="500"/>
                                        <p:tgtEl>
                                          <p:spTgt spid="36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9" y="371276"/>
            <a:ext cx="8325469" cy="904832"/>
          </a:xfrm>
        </p:spPr>
        <p:txBody>
          <a:bodyPr>
            <a:normAutofit/>
          </a:bodyPr>
          <a:lstStyle/>
          <a:p>
            <a:r>
              <a:rPr lang="en-US" sz="4050" dirty="0"/>
              <a:t>Summary</a:t>
            </a:r>
            <a:endParaRPr lang="en-US" sz="4500" dirty="0"/>
          </a:p>
        </p:txBody>
      </p:sp>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1442800" y="1590613"/>
            <a:ext cx="10083338" cy="39359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7663" indent="-254794" defTabSz="685800">
              <a:spcBef>
                <a:spcPts val="750"/>
              </a:spcBef>
              <a:buFont typeface="Wingdings" charset="2"/>
              <a:buChar char="§"/>
              <a:defRPr/>
            </a:pPr>
            <a:r>
              <a:rPr lang="en-US" sz="2400" dirty="0" smtClean="0">
                <a:solidFill>
                  <a:srgbClr val="0070C0"/>
                </a:solidFill>
                <a:latin typeface="Avenir Book" panose="020B0503020203020204" pitchFamily="34" charset="-78"/>
                <a:cs typeface="Avenir Book" panose="020B0503020203020204" pitchFamily="34" charset="-78"/>
              </a:rPr>
              <a:t>Transport layer protocols:</a:t>
            </a:r>
          </a:p>
          <a:p>
            <a:pPr marL="690563" lvl="1" indent="-254794" defTabSz="685800">
              <a:spcBef>
                <a:spcPts val="750"/>
              </a:spcBef>
              <a:buFont typeface="Wingdings" charset="2"/>
              <a:buChar char="§"/>
              <a:defRPr/>
            </a:pPr>
            <a:r>
              <a:rPr lang="en-US" sz="2000" dirty="0" smtClean="0">
                <a:solidFill>
                  <a:prstClr val="black"/>
                </a:solidFill>
                <a:latin typeface="Avenir Book" panose="020B0503020203020204" pitchFamily="34" charset="-78"/>
                <a:cs typeface="Avenir Book" panose="020B0503020203020204" pitchFamily="34" charset="-78"/>
              </a:rPr>
              <a:t>Multiplexing</a:t>
            </a:r>
            <a:r>
              <a:rPr lang="en-US" sz="2000" dirty="0">
                <a:solidFill>
                  <a:prstClr val="black"/>
                </a:solidFill>
                <a:latin typeface="Avenir Book" panose="020B0503020203020204" pitchFamily="34" charset="-78"/>
                <a:cs typeface="Avenir Book" panose="020B0503020203020204" pitchFamily="34" charset="-78"/>
              </a:rPr>
              <a:t>, </a:t>
            </a:r>
            <a:r>
              <a:rPr lang="en-US" sz="2000" dirty="0" err="1" smtClean="0">
                <a:solidFill>
                  <a:prstClr val="black"/>
                </a:solidFill>
                <a:latin typeface="Avenir Book" panose="020B0503020203020204" pitchFamily="34" charset="-78"/>
                <a:cs typeface="Avenir Book" panose="020B0503020203020204" pitchFamily="34" charset="-78"/>
              </a:rPr>
              <a:t>demultiplexing</a:t>
            </a:r>
            <a:endParaRPr lang="en-US" sz="2000" dirty="0" smtClean="0">
              <a:solidFill>
                <a:prstClr val="black"/>
              </a:solidFill>
              <a:latin typeface="Avenir Book" panose="020B0503020203020204" pitchFamily="34" charset="-78"/>
              <a:cs typeface="Avenir Book" panose="020B0503020203020204" pitchFamily="34" charset="-78"/>
            </a:endParaRPr>
          </a:p>
          <a:p>
            <a:pPr marL="435769" lvl="1" indent="0" defTabSz="685800">
              <a:spcBef>
                <a:spcPts val="750"/>
              </a:spcBef>
              <a:buNone/>
              <a:defRPr/>
            </a:pPr>
            <a:endParaRPr lang="en-US" sz="2000" dirty="0">
              <a:solidFill>
                <a:prstClr val="black"/>
              </a:solidFill>
              <a:latin typeface="Avenir Book" panose="020B0503020203020204" pitchFamily="34" charset="-78"/>
              <a:cs typeface="Avenir Book" panose="020B0503020203020204" pitchFamily="34" charset="-78"/>
            </a:endParaRPr>
          </a:p>
          <a:p>
            <a:pPr marL="347663" indent="-254794" defTabSz="685800">
              <a:spcBef>
                <a:spcPts val="750"/>
              </a:spcBef>
              <a:buFont typeface="Wingdings" charset="2"/>
              <a:buChar char="§"/>
              <a:defRPr/>
            </a:pPr>
            <a:r>
              <a:rPr lang="en-US" sz="2400" b="1" dirty="0">
                <a:solidFill>
                  <a:srgbClr val="C00000"/>
                </a:solidFill>
                <a:latin typeface="Avenir Book" panose="020B0503020203020204" pitchFamily="34" charset="-78"/>
                <a:cs typeface="Avenir Book" panose="020B0503020203020204" pitchFamily="34" charset="-78"/>
              </a:rPr>
              <a:t>UDP: </a:t>
            </a:r>
            <a:r>
              <a:rPr lang="en-US" sz="2400" dirty="0" err="1">
                <a:solidFill>
                  <a:prstClr val="black"/>
                </a:solidFill>
                <a:latin typeface="Avenir Book" panose="020B0503020203020204" pitchFamily="34" charset="-78"/>
                <a:cs typeface="Avenir Book" panose="020B0503020203020204" pitchFamily="34" charset="-78"/>
              </a:rPr>
              <a:t>D</a:t>
            </a:r>
            <a:r>
              <a:rPr lang="en-US" sz="2400" dirty="0" err="1" smtClean="0">
                <a:solidFill>
                  <a:prstClr val="black"/>
                </a:solidFill>
                <a:latin typeface="Avenir Book" panose="020B0503020203020204" pitchFamily="34" charset="-78"/>
                <a:cs typeface="Avenir Book" panose="020B0503020203020204" pitchFamily="34" charset="-78"/>
              </a:rPr>
              <a:t>emultiplexing</a:t>
            </a:r>
            <a:r>
              <a:rPr lang="en-US" sz="2400" dirty="0" smtClean="0">
                <a:solidFill>
                  <a:prstClr val="black"/>
                </a:solidFill>
                <a:latin typeface="Avenir Book" panose="020B0503020203020204" pitchFamily="34" charset="-78"/>
                <a:cs typeface="Avenir Book" panose="020B0503020203020204" pitchFamily="34" charset="-78"/>
              </a:rPr>
              <a:t> </a:t>
            </a:r>
            <a:r>
              <a:rPr lang="en-US" sz="2400" dirty="0">
                <a:solidFill>
                  <a:prstClr val="black"/>
                </a:solidFill>
                <a:latin typeface="Avenir Book" panose="020B0503020203020204" pitchFamily="34" charset="-78"/>
                <a:cs typeface="Avenir Book" panose="020B0503020203020204" pitchFamily="34" charset="-78"/>
              </a:rPr>
              <a:t>using </a:t>
            </a:r>
            <a:r>
              <a:rPr lang="en-US" sz="2400" dirty="0" smtClean="0">
                <a:solidFill>
                  <a:prstClr val="black"/>
                </a:solidFill>
                <a:latin typeface="Avenir Book" panose="020B0503020203020204" pitchFamily="34" charset="-78"/>
                <a:cs typeface="Avenir Book" panose="020B0503020203020204" pitchFamily="34" charset="-78"/>
              </a:rPr>
              <a:t>destination IP address and port </a:t>
            </a:r>
            <a:r>
              <a:rPr lang="en-US" sz="2400" dirty="0">
                <a:solidFill>
                  <a:prstClr val="black"/>
                </a:solidFill>
                <a:latin typeface="Avenir Book" panose="020B0503020203020204" pitchFamily="34" charset="-78"/>
                <a:cs typeface="Avenir Book" panose="020B0503020203020204" pitchFamily="34" charset="-78"/>
              </a:rPr>
              <a:t>number </a:t>
            </a:r>
          </a:p>
          <a:p>
            <a:pPr marL="347663" indent="-254794" defTabSz="685800">
              <a:spcBef>
                <a:spcPts val="750"/>
              </a:spcBef>
              <a:buFont typeface="Wingdings" charset="2"/>
              <a:buChar char="§"/>
              <a:defRPr/>
            </a:pPr>
            <a:r>
              <a:rPr lang="en-US" sz="2400" b="1" dirty="0">
                <a:solidFill>
                  <a:srgbClr val="C00000"/>
                </a:solidFill>
                <a:latin typeface="Avenir Book" panose="020B0503020203020204" pitchFamily="34" charset="-78"/>
                <a:cs typeface="Avenir Book" panose="020B0503020203020204" pitchFamily="34" charset="-78"/>
              </a:rPr>
              <a:t>TCP: </a:t>
            </a:r>
            <a:r>
              <a:rPr lang="en-US" sz="2400" dirty="0" err="1">
                <a:solidFill>
                  <a:prstClr val="black"/>
                </a:solidFill>
                <a:latin typeface="Avenir Book" panose="020B0503020203020204" pitchFamily="34" charset="-78"/>
                <a:cs typeface="Avenir Book" panose="020B0503020203020204" pitchFamily="34" charset="-78"/>
              </a:rPr>
              <a:t>D</a:t>
            </a:r>
            <a:r>
              <a:rPr lang="en-US" sz="2400" dirty="0" err="1" smtClean="0">
                <a:solidFill>
                  <a:prstClr val="black"/>
                </a:solidFill>
                <a:latin typeface="Avenir Book" panose="020B0503020203020204" pitchFamily="34" charset="-78"/>
                <a:cs typeface="Avenir Book" panose="020B0503020203020204" pitchFamily="34" charset="-78"/>
              </a:rPr>
              <a:t>emultiplexing</a:t>
            </a:r>
            <a:r>
              <a:rPr lang="en-US" sz="2400" dirty="0" smtClean="0">
                <a:solidFill>
                  <a:prstClr val="black"/>
                </a:solidFill>
                <a:latin typeface="Avenir Book" panose="020B0503020203020204" pitchFamily="34" charset="-78"/>
                <a:cs typeface="Avenir Book" panose="020B0503020203020204" pitchFamily="34" charset="-78"/>
              </a:rPr>
              <a:t> </a:t>
            </a:r>
            <a:r>
              <a:rPr lang="en-US" sz="2400" dirty="0">
                <a:solidFill>
                  <a:prstClr val="black"/>
                </a:solidFill>
                <a:latin typeface="Avenir Book" panose="020B0503020203020204" pitchFamily="34" charset="-78"/>
                <a:cs typeface="Avenir Book" panose="020B0503020203020204" pitchFamily="34" charset="-78"/>
              </a:rPr>
              <a:t>using 4-tuple: source and destination IP addresses, and port </a:t>
            </a:r>
            <a:r>
              <a:rPr lang="en-US" sz="2400" dirty="0" smtClean="0">
                <a:solidFill>
                  <a:prstClr val="black"/>
                </a:solidFill>
                <a:latin typeface="Avenir Book" panose="020B0503020203020204" pitchFamily="34" charset="-78"/>
                <a:cs typeface="Avenir Book" panose="020B0503020203020204" pitchFamily="34" charset="-78"/>
              </a:rPr>
              <a:t>numbers</a:t>
            </a:r>
            <a:endParaRPr lang="en-US" sz="24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261815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18561" y="224645"/>
            <a:ext cx="7886700" cy="773128"/>
          </a:xfrm>
        </p:spPr>
        <p:txBody>
          <a:bodyPr>
            <a:normAutofit/>
          </a:bodyPr>
          <a:lstStyle/>
          <a:p>
            <a:r>
              <a:rPr lang="en-US" altLang="en-US" sz="3300" dirty="0"/>
              <a:t>Transport </a:t>
            </a:r>
            <a:r>
              <a:rPr lang="en-US" altLang="en-US" sz="3300" dirty="0" smtClean="0"/>
              <a:t>Layer Services </a:t>
            </a:r>
            <a:r>
              <a:rPr lang="en-US" altLang="en-US" sz="3300" dirty="0"/>
              <a:t>and </a:t>
            </a:r>
            <a:r>
              <a:rPr lang="en-US" altLang="en-US" sz="3300" dirty="0" smtClean="0"/>
              <a:t>Protocols</a:t>
            </a:r>
            <a:endParaRPr lang="en-US" sz="33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981901" y="1214699"/>
            <a:ext cx="5064334" cy="121646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P</a:t>
            </a:r>
            <a:r>
              <a:rPr lang="en-US" sz="2100" dirty="0" smtClean="0">
                <a:solidFill>
                  <a:prstClr val="black"/>
                </a:solidFill>
                <a:latin typeface="Avenir Book" panose="020B0503020203020204" pitchFamily="34" charset="-78"/>
                <a:cs typeface="Avenir Book" panose="020B0503020203020204" pitchFamily="34" charset="-78"/>
              </a:rPr>
              <a:t>rovide</a:t>
            </a:r>
            <a:r>
              <a:rPr lang="en-US" sz="2100" dirty="0" smtClean="0">
                <a:solidFill>
                  <a:srgbClr val="FF0000"/>
                </a:solidFill>
                <a:latin typeface="Avenir Book" panose="020B0503020203020204" pitchFamily="34" charset="-78"/>
                <a:cs typeface="Avenir Book" panose="020B0503020203020204" pitchFamily="34" charset="-78"/>
              </a:rPr>
              <a:t> </a:t>
            </a:r>
            <a:r>
              <a:rPr lang="en-US" sz="2100" dirty="0">
                <a:solidFill>
                  <a:srgbClr val="CC0000"/>
                </a:solidFill>
                <a:latin typeface="Avenir Book" panose="020B0503020203020204" pitchFamily="34" charset="-78"/>
                <a:cs typeface="Avenir Book" panose="020B0503020203020204" pitchFamily="34" charset="-78"/>
              </a:rPr>
              <a:t>logical </a:t>
            </a:r>
            <a:r>
              <a:rPr lang="en-US" sz="2100" dirty="0" smtClean="0">
                <a:solidFill>
                  <a:srgbClr val="CC0000"/>
                </a:solidFill>
                <a:latin typeface="Avenir Book" panose="020B0503020203020204" pitchFamily="34" charset="-78"/>
                <a:cs typeface="Avenir Book" panose="020B0503020203020204" pitchFamily="34" charset="-78"/>
              </a:rPr>
              <a:t>communication </a:t>
            </a:r>
            <a:r>
              <a:rPr lang="en-US" sz="2100" dirty="0" smtClean="0">
                <a:solidFill>
                  <a:prstClr val="black"/>
                </a:solidFill>
                <a:latin typeface="Avenir Book" panose="020B0503020203020204" pitchFamily="34" charset="-78"/>
                <a:cs typeface="Avenir Book" panose="020B0503020203020204" pitchFamily="34" charset="-78"/>
              </a:rPr>
              <a:t>between </a:t>
            </a:r>
            <a:r>
              <a:rPr lang="en-US" sz="2100" dirty="0">
                <a:solidFill>
                  <a:prstClr val="black"/>
                </a:solidFill>
                <a:latin typeface="Avenir Book" panose="020B0503020203020204" pitchFamily="34" charset="-78"/>
                <a:cs typeface="Avenir Book" panose="020B0503020203020204" pitchFamily="34" charset="-78"/>
              </a:rPr>
              <a:t>application </a:t>
            </a:r>
            <a:r>
              <a:rPr lang="en-US" sz="2100" dirty="0">
                <a:solidFill>
                  <a:srgbClr val="C00000"/>
                </a:solidFill>
                <a:latin typeface="Avenir Book" panose="020B0503020203020204" pitchFamily="34" charset="-78"/>
                <a:cs typeface="Avenir Book" panose="020B0503020203020204" pitchFamily="34" charset="-78"/>
              </a:rPr>
              <a:t>processes</a:t>
            </a:r>
            <a:r>
              <a:rPr lang="en-US" sz="2100" dirty="0">
                <a:solidFill>
                  <a:prstClr val="black"/>
                </a:solidFill>
                <a:latin typeface="Avenir Book" panose="020B0503020203020204" pitchFamily="34" charset="-78"/>
                <a:cs typeface="Avenir Book" panose="020B0503020203020204" pitchFamily="34" charset="-78"/>
              </a:rPr>
              <a:t> running on different hosts</a:t>
            </a:r>
          </a:p>
        </p:txBody>
      </p:sp>
      <p:sp>
        <p:nvSpPr>
          <p:cNvPr id="10" name="Freeform 9">
            <a:extLst>
              <a:ext uri="{FF2B5EF4-FFF2-40B4-BE49-F238E27FC236}">
                <a16:creationId xmlns:a16="http://schemas.microsoft.com/office/drawing/2014/main" id="{7FC4FF92-130F-BB41-8C2E-AD6E35A5EFB3}"/>
              </a:ext>
            </a:extLst>
          </p:cNvPr>
          <p:cNvSpPr/>
          <p:nvPr/>
        </p:nvSpPr>
        <p:spPr>
          <a:xfrm>
            <a:off x="8738541" y="2574460"/>
            <a:ext cx="843605" cy="1003436"/>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455205" y="1644652"/>
            <a:ext cx="1302544" cy="988278"/>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403661" y="2742064"/>
            <a:ext cx="1094184" cy="700088"/>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800">
                <a:solidFill>
                  <a:srgbClr val="00CCFF"/>
                </a:solidFill>
                <a:latin typeface="Avenir Book" panose="020B0503020203020204" pitchFamily="34" charset="-78"/>
                <a:cs typeface="Avenir Book" panose="020B0503020203020204" pitchFamily="34" charset="-78"/>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83950" y="3787477"/>
            <a:ext cx="2309813" cy="124896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759105" y="1391472"/>
            <a:ext cx="11208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mobile network</a:t>
            </a:r>
          </a:p>
        </p:txBody>
      </p:sp>
      <p:sp>
        <p:nvSpPr>
          <p:cNvPr id="17" name="Text Box 580">
            <a:extLst>
              <a:ext uri="{FF2B5EF4-FFF2-40B4-BE49-F238E27FC236}">
                <a16:creationId xmlns:a16="http://schemas.microsoft.com/office/drawing/2014/main" id="{4FAF1075-A726-A74C-A102-E55EF3041A0B}"/>
              </a:ext>
            </a:extLst>
          </p:cNvPr>
          <p:cNvSpPr txBox="1">
            <a:spLocks noChangeArrowheads="1"/>
          </p:cNvSpPr>
          <p:nvPr/>
        </p:nvSpPr>
        <p:spPr bwMode="auto">
          <a:xfrm>
            <a:off x="7497775" y="3419069"/>
            <a:ext cx="1466735"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home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479830" y="4609959"/>
            <a:ext cx="10358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enterprise</a:t>
            </a:r>
          </a:p>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9666259" y="2659782"/>
            <a:ext cx="954875" cy="145181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127924" y="3221165"/>
            <a:ext cx="515545" cy="541161"/>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078027" y="2670754"/>
            <a:ext cx="445960" cy="486252"/>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155258" y="1611659"/>
            <a:ext cx="1123398" cy="103984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070049" y="1663524"/>
            <a:ext cx="1467068" cy="237757"/>
          </a:xfrm>
          <a:prstGeom prst="rect">
            <a:avLst/>
          </a:prstGeom>
          <a:noFill/>
        </p:spPr>
        <p:txBody>
          <a:bodyPr wrap="none" rtlCol="0">
            <a:spAutoFit/>
          </a:bodyPr>
          <a:lstStyle/>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8958949" y="3033559"/>
            <a:ext cx="229312" cy="148385"/>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2" name="TextBox 41">
            <a:extLst>
              <a:ext uri="{FF2B5EF4-FFF2-40B4-BE49-F238E27FC236}">
                <a16:creationId xmlns:a16="http://schemas.microsoft.com/office/drawing/2014/main" id="{ED05228A-100C-D643-BB8E-545E51741FBA}"/>
              </a:ext>
            </a:extLst>
          </p:cNvPr>
          <p:cNvSpPr txBox="1"/>
          <p:nvPr/>
        </p:nvSpPr>
        <p:spPr>
          <a:xfrm>
            <a:off x="8574271" y="2861065"/>
            <a:ext cx="780479" cy="528606"/>
          </a:xfrm>
          <a:prstGeom prst="rect">
            <a:avLst/>
          </a:prstGeom>
          <a:noFill/>
        </p:spPr>
        <p:txBody>
          <a:bodyPr wrap="square" rtlCol="0">
            <a:spAutoFit/>
          </a:bodyPr>
          <a:lstStyle/>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local or regional ISP</a:t>
            </a:r>
          </a:p>
        </p:txBody>
      </p:sp>
      <p:sp>
        <p:nvSpPr>
          <p:cNvPr id="43" name="TextBox 42">
            <a:extLst>
              <a:ext uri="{FF2B5EF4-FFF2-40B4-BE49-F238E27FC236}">
                <a16:creationId xmlns:a16="http://schemas.microsoft.com/office/drawing/2014/main" id="{795F625F-E4CA-A14C-BDB7-680FDFE6EE1F}"/>
              </a:ext>
            </a:extLst>
          </p:cNvPr>
          <p:cNvSpPr txBox="1"/>
          <p:nvPr/>
        </p:nvSpPr>
        <p:spPr>
          <a:xfrm>
            <a:off x="10187973" y="3783579"/>
            <a:ext cx="699230" cy="310598"/>
          </a:xfrm>
          <a:prstGeom prst="rect">
            <a:avLst/>
          </a:prstGeom>
          <a:noFill/>
        </p:spPr>
        <p:txBody>
          <a:bodyPr wrap="none" rtlCol="0">
            <a:spAutoFit/>
          </a:bodyPr>
          <a:lstStyle/>
          <a:p>
            <a:pPr defTabSz="685800">
              <a:lnSpc>
                <a:spcPct val="90000"/>
              </a:lnSpc>
              <a:defRPr/>
            </a:pPr>
            <a:r>
              <a:rPr lang="en-US" sz="788" dirty="0">
                <a:solidFill>
                  <a:prstClr val="black"/>
                </a:solidFill>
                <a:latin typeface="Avenir Book" panose="020B0503020203020204" pitchFamily="34" charset="-78"/>
                <a:cs typeface="Avenir Book" panose="020B0503020203020204" pitchFamily="34" charset="-78"/>
              </a:rPr>
              <a:t>datacenter </a:t>
            </a:r>
          </a:p>
          <a:p>
            <a:pPr defTabSz="685800">
              <a:lnSpc>
                <a:spcPct val="90000"/>
              </a:lnSpc>
              <a:defRPr/>
            </a:pPr>
            <a:r>
              <a:rPr lang="en-US" sz="788" dirty="0">
                <a:solidFill>
                  <a:prstClr val="black"/>
                </a:solidFill>
                <a:latin typeface="Avenir Book" panose="020B0503020203020204" pitchFamily="34" charset="-78"/>
                <a:cs typeface="Avenir Book" panose="020B0503020203020204" pitchFamily="34" charset="-78"/>
              </a:rPr>
              <a:t>network</a:t>
            </a:r>
          </a:p>
        </p:txBody>
      </p:sp>
      <p:sp>
        <p:nvSpPr>
          <p:cNvPr id="44" name="TextBox 43">
            <a:extLst>
              <a:ext uri="{FF2B5EF4-FFF2-40B4-BE49-F238E27FC236}">
                <a16:creationId xmlns:a16="http://schemas.microsoft.com/office/drawing/2014/main" id="{75188F4C-A928-8F4F-9205-FD6C4D77CC8D}"/>
              </a:ext>
            </a:extLst>
          </p:cNvPr>
          <p:cNvSpPr txBox="1"/>
          <p:nvPr/>
        </p:nvSpPr>
        <p:spPr>
          <a:xfrm>
            <a:off x="9546913" y="3446312"/>
            <a:ext cx="726481" cy="528606"/>
          </a:xfrm>
          <a:prstGeom prst="rect">
            <a:avLst/>
          </a:prstGeom>
          <a:noFill/>
        </p:spPr>
        <p:txBody>
          <a:bodyPr wrap="none" rtlCol="0">
            <a:spAutoFit/>
          </a:bodyPr>
          <a:lstStyle/>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content </a:t>
            </a:r>
          </a:p>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provider </a:t>
            </a:r>
          </a:p>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network</a:t>
            </a:r>
            <a:endParaRPr lang="en-US" sz="750" dirty="0">
              <a:solidFill>
                <a:prstClr val="black"/>
              </a:solidFill>
              <a:latin typeface="Avenir Book" panose="020B0503020203020204" pitchFamily="34" charset="-78"/>
              <a:cs typeface="Avenir Book" panose="020B0503020203020204" pitchFamily="34" charset="-78"/>
            </a:endParaRP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9919589" y="2960220"/>
            <a:ext cx="309723" cy="47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9995274" y="3005641"/>
            <a:ext cx="259400" cy="554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9977321" y="3000193"/>
            <a:ext cx="251990" cy="296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9927730" y="2971299"/>
            <a:ext cx="1" cy="364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9912615" y="3328859"/>
            <a:ext cx="381407" cy="261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421046" y="3340933"/>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8914361" y="3340933"/>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8957299" y="2905880"/>
            <a:ext cx="286818" cy="38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299450" y="2905881"/>
            <a:ext cx="0" cy="405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9602900" y="2341145"/>
            <a:ext cx="366131" cy="62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348687" y="2296387"/>
            <a:ext cx="285324" cy="5211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671327" y="1870620"/>
            <a:ext cx="2684150" cy="2730212"/>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155544" y="2300395"/>
            <a:ext cx="170973" cy="1307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37671" y="2007158"/>
            <a:ext cx="223838" cy="348006"/>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0061" y="3171552"/>
            <a:ext cx="277627" cy="23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7607" y="4418300"/>
            <a:ext cx="285701" cy="23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Group 104">
            <a:extLst>
              <a:ext uri="{FF2B5EF4-FFF2-40B4-BE49-F238E27FC236}">
                <a16:creationId xmlns:a16="http://schemas.microsoft.com/office/drawing/2014/main" id="{EEFE641A-589B-7942-BC31-34CA4265ECA8}"/>
              </a:ext>
            </a:extLst>
          </p:cNvPr>
          <p:cNvGrpSpPr/>
          <p:nvPr/>
        </p:nvGrpSpPr>
        <p:grpSpPr>
          <a:xfrm>
            <a:off x="9337317" y="4017613"/>
            <a:ext cx="295320" cy="163934"/>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13" name="Group 112">
            <a:extLst>
              <a:ext uri="{FF2B5EF4-FFF2-40B4-BE49-F238E27FC236}">
                <a16:creationId xmlns:a16="http://schemas.microsoft.com/office/drawing/2014/main" id="{827C4B55-0BAE-0949-8777-F3099C171813}"/>
              </a:ext>
            </a:extLst>
          </p:cNvPr>
          <p:cNvGrpSpPr/>
          <p:nvPr/>
        </p:nvGrpSpPr>
        <p:grpSpPr>
          <a:xfrm>
            <a:off x="9386673" y="4279405"/>
            <a:ext cx="232305" cy="143129"/>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507112" y="4000691"/>
            <a:ext cx="295320" cy="163934"/>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233289" y="4170952"/>
            <a:ext cx="232305" cy="143129"/>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329519" y="2384358"/>
            <a:ext cx="265259" cy="126206"/>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37200" y="3249623"/>
            <a:ext cx="266240" cy="131751"/>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162712" y="2976151"/>
            <a:ext cx="128242" cy="72789"/>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9807606" y="2897230"/>
            <a:ext cx="265259" cy="148758"/>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461192" y="1926845"/>
            <a:ext cx="265259" cy="148758"/>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9895059" y="2235151"/>
            <a:ext cx="265259" cy="148758"/>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9982518" y="1856098"/>
            <a:ext cx="265259" cy="148758"/>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93" name="Group 192">
            <a:extLst>
              <a:ext uri="{FF2B5EF4-FFF2-40B4-BE49-F238E27FC236}">
                <a16:creationId xmlns:a16="http://schemas.microsoft.com/office/drawing/2014/main" id="{E38FF4C3-D0A2-D548-89C0-C35D3E53032F}"/>
              </a:ext>
            </a:extLst>
          </p:cNvPr>
          <p:cNvGrpSpPr/>
          <p:nvPr/>
        </p:nvGrpSpPr>
        <p:grpSpPr>
          <a:xfrm>
            <a:off x="8823739" y="3242594"/>
            <a:ext cx="275418" cy="180228"/>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484743" y="2271300"/>
            <a:ext cx="265259" cy="148758"/>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122502" y="2820650"/>
            <a:ext cx="275418" cy="180228"/>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200814" y="3274948"/>
            <a:ext cx="275418" cy="180228"/>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9781093" y="3269370"/>
            <a:ext cx="265259" cy="148758"/>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8935568" y="3856890"/>
            <a:ext cx="295320" cy="163934"/>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194136" y="3551970"/>
            <a:ext cx="171221" cy="903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578954" y="2042587"/>
            <a:ext cx="401240" cy="305991"/>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477985" y="2014923"/>
            <a:ext cx="398027" cy="358507"/>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374302" y="1819469"/>
            <a:ext cx="636984" cy="169582"/>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619787" y="2769195"/>
            <a:ext cx="643304" cy="437823"/>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0298358" y="2846490"/>
            <a:ext cx="388836" cy="90918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5290" y="3950248"/>
            <a:ext cx="259223" cy="240227"/>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8900909" y="4664733"/>
            <a:ext cx="232640" cy="230856"/>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15081" y="4403620"/>
            <a:ext cx="259223" cy="240227"/>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413749" y="4419724"/>
            <a:ext cx="259223" cy="240227"/>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150708" y="4621480"/>
            <a:ext cx="239448" cy="190034"/>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9614844" y="4502855"/>
            <a:ext cx="25537" cy="249693"/>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9619626" y="4517819"/>
            <a:ext cx="15250" cy="2310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9616287" y="4634691"/>
            <a:ext cx="23732" cy="20644"/>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9519373" y="4530926"/>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9568011" y="4528523"/>
            <a:ext cx="52427" cy="15838"/>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9520275" y="4567189"/>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9567831" y="4564131"/>
            <a:ext cx="52427" cy="14636"/>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9520275" y="4603452"/>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9521177" y="4636330"/>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9566747" y="4633273"/>
            <a:ext cx="52518" cy="16493"/>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9616649" y="4603453"/>
            <a:ext cx="23732" cy="20535"/>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9567108" y="4600503"/>
            <a:ext cx="52518" cy="15182"/>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9612858" y="4502417"/>
            <a:ext cx="6317" cy="24958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9618814" y="4565552"/>
            <a:ext cx="21386" cy="23265"/>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9619084" y="4529835"/>
            <a:ext cx="22018" cy="26215"/>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9637131" y="4740751"/>
            <a:ext cx="4512" cy="1037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9617911" y="4741080"/>
            <a:ext cx="22108" cy="21845"/>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9513056" y="4747742"/>
            <a:ext cx="107924" cy="16384"/>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9519374" y="4752002"/>
            <a:ext cx="96193" cy="862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9528305" y="4715737"/>
            <a:ext cx="14348" cy="1551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9544548" y="4715737"/>
            <a:ext cx="14348" cy="1551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a:solidFill>
                <a:srgbClr val="FF0000"/>
              </a:solidFill>
              <a:latin typeface="Avenir Book" panose="020B0503020203020204" pitchFamily="34" charset="-78"/>
              <a:cs typeface="Avenir Book" panose="020B0503020203020204" pitchFamily="34" charset="-78"/>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9559799" y="4715737"/>
            <a:ext cx="14348" cy="1551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9596707" y="4656209"/>
            <a:ext cx="7219" cy="82904"/>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830135" y="4235922"/>
            <a:ext cx="259223" cy="240227"/>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444" name="Rectangle 443">
            <a:extLst>
              <a:ext uri="{FF2B5EF4-FFF2-40B4-BE49-F238E27FC236}">
                <a16:creationId xmlns:a16="http://schemas.microsoft.com/office/drawing/2014/main" id="{C47118FD-7A98-6943-B3A3-B578E5FB9F06}"/>
              </a:ext>
            </a:extLst>
          </p:cNvPr>
          <p:cNvSpPr/>
          <p:nvPr/>
        </p:nvSpPr>
        <p:spPr>
          <a:xfrm>
            <a:off x="6230894" y="1296491"/>
            <a:ext cx="4019550" cy="3715971"/>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812316" y="1669920"/>
            <a:ext cx="311944" cy="289322"/>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9501530" y="4487426"/>
            <a:ext cx="161231" cy="30294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a:solidFill>
                  <a:srgbClr val="FF0000"/>
                </a:solidFill>
                <a:latin typeface="Avenir Book" panose="020B0503020203020204" pitchFamily="34" charset="-78"/>
                <a:cs typeface="Avenir Book" panose="020B0503020203020204" pitchFamily="34" charset="-78"/>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grpSp>
        <p:nvGrpSpPr>
          <p:cNvPr id="5" name="Group 4">
            <a:extLst>
              <a:ext uri="{FF2B5EF4-FFF2-40B4-BE49-F238E27FC236}">
                <a16:creationId xmlns:a16="http://schemas.microsoft.com/office/drawing/2014/main" id="{ECB1C97D-3768-4242-9FE4-DEE44A32C22B}"/>
              </a:ext>
            </a:extLst>
          </p:cNvPr>
          <p:cNvGrpSpPr/>
          <p:nvPr/>
        </p:nvGrpSpPr>
        <p:grpSpPr>
          <a:xfrm>
            <a:off x="7759891" y="1122715"/>
            <a:ext cx="2647518" cy="3701042"/>
            <a:chOff x="7680324" y="1130118"/>
            <a:chExt cx="3530024" cy="4934723"/>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a:off x="8005845" y="1190714"/>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72" name="Freeform 917">
              <a:extLst>
                <a:ext uri="{FF2B5EF4-FFF2-40B4-BE49-F238E27FC236}">
                  <a16:creationId xmlns:a16="http://schemas.microsoft.com/office/drawing/2014/main" id="{831FA212-BCFB-1F40-96A0-1C871E9EF3AB}"/>
                </a:ext>
              </a:extLst>
            </p:cNvPr>
            <p:cNvSpPr>
              <a:spLocks/>
            </p:cNvSpPr>
            <p:nvPr/>
          </p:nvSpPr>
          <p:spPr bwMode="auto">
            <a:xfrm>
              <a:off x="10104523" y="4775289"/>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 name="Group 3">
              <a:extLst>
                <a:ext uri="{FF2B5EF4-FFF2-40B4-BE49-F238E27FC236}">
                  <a16:creationId xmlns:a16="http://schemas.microsoft.com/office/drawing/2014/main" id="{5AD244DE-F453-1349-B665-A1EA38EE658E}"/>
                </a:ext>
              </a:extLst>
            </p:cNvPr>
            <p:cNvGrpSpPr/>
            <p:nvPr/>
          </p:nvGrpSpPr>
          <p:grpSpPr>
            <a:xfrm>
              <a:off x="7680324" y="1130118"/>
              <a:ext cx="3530024" cy="4934723"/>
              <a:chOff x="7680324" y="1130118"/>
              <a:chExt cx="3530024" cy="4934723"/>
            </a:xfrm>
          </p:grpSpPr>
          <p:sp>
            <p:nvSpPr>
              <p:cNvPr id="449" name="Oval 448">
                <a:extLst>
                  <a:ext uri="{FF2B5EF4-FFF2-40B4-BE49-F238E27FC236}">
                    <a16:creationId xmlns:a16="http://schemas.microsoft.com/office/drawing/2014/main" id="{D57ABF6C-635D-8547-9D46-7AFB160876AA}"/>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50" name="Oval 449">
                <a:extLst>
                  <a:ext uri="{FF2B5EF4-FFF2-40B4-BE49-F238E27FC236}">
                    <a16:creationId xmlns:a16="http://schemas.microsoft.com/office/drawing/2014/main" id="{2895CDC0-6EA0-564A-AFB6-E1E735A44F41}"/>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7" name="Group 6">
                <a:extLst>
                  <a:ext uri="{FF2B5EF4-FFF2-40B4-BE49-F238E27FC236}">
                    <a16:creationId xmlns:a16="http://schemas.microsoft.com/office/drawing/2014/main" id="{6CFEE881-E73C-8C4D-A5ED-9848E08F428B}"/>
                  </a:ext>
                </a:extLst>
              </p:cNvPr>
              <p:cNvGrpSpPr/>
              <p:nvPr/>
            </p:nvGrpSpPr>
            <p:grpSpPr>
              <a:xfrm>
                <a:off x="10288915" y="4719195"/>
                <a:ext cx="921433" cy="892552"/>
                <a:chOff x="10288915" y="4719195"/>
                <a:chExt cx="921433" cy="892552"/>
              </a:xfrm>
            </p:grpSpPr>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88915"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a:solidFill>
                        <a:srgbClr val="FF0000"/>
                      </a:solidFill>
                      <a:latin typeface="Avenir Book" panose="020B0503020203020204" pitchFamily="34" charset="-78"/>
                      <a:cs typeface="Avenir Book" panose="020B0503020203020204" pitchFamily="34" charset="-78"/>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65" name="Rectangle 227">
                  <a:extLst>
                    <a:ext uri="{FF2B5EF4-FFF2-40B4-BE49-F238E27FC236}">
                      <a16:creationId xmlns:a16="http://schemas.microsoft.com/office/drawing/2014/main" id="{DDE0D48B-5AA6-5340-937B-33FE1BA44B20}"/>
                    </a:ext>
                  </a:extLst>
                </p:cNvPr>
                <p:cNvSpPr>
                  <a:spLocks noChangeArrowheads="1"/>
                </p:cNvSpPr>
                <p:nvPr/>
              </p:nvSpPr>
              <p:spPr bwMode="auto">
                <a:xfrm>
                  <a:off x="10452186" y="4753064"/>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66" name="Rectangle 228">
                  <a:extLst>
                    <a:ext uri="{FF2B5EF4-FFF2-40B4-BE49-F238E27FC236}">
                      <a16:creationId xmlns:a16="http://schemas.microsoft.com/office/drawing/2014/main" id="{AEBD2839-8A70-0849-9413-EA386C5B0A76}"/>
                    </a:ext>
                  </a:extLst>
                </p:cNvPr>
                <p:cNvSpPr>
                  <a:spLocks noChangeArrowheads="1"/>
                </p:cNvSpPr>
                <p:nvPr/>
              </p:nvSpPr>
              <p:spPr bwMode="auto">
                <a:xfrm>
                  <a:off x="10418848" y="4776877"/>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67" name="Rectangle 229">
                  <a:extLst>
                    <a:ext uri="{FF2B5EF4-FFF2-40B4-BE49-F238E27FC236}">
                      <a16:creationId xmlns:a16="http://schemas.microsoft.com/office/drawing/2014/main" id="{66D99AF7-74D7-B440-A1E0-2DC5D0A5EFA3}"/>
                    </a:ext>
                  </a:extLst>
                </p:cNvPr>
                <p:cNvSpPr>
                  <a:spLocks noChangeArrowheads="1"/>
                </p:cNvSpPr>
                <p:nvPr/>
              </p:nvSpPr>
              <p:spPr bwMode="auto">
                <a:xfrm>
                  <a:off x="10425991" y="4930726"/>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68" name="Text Box 230">
                  <a:extLst>
                    <a:ext uri="{FF2B5EF4-FFF2-40B4-BE49-F238E27FC236}">
                      <a16:creationId xmlns:a16="http://schemas.microsoft.com/office/drawing/2014/main" id="{0C785C80-53AC-EA4E-992A-05BE1EFF5EBC}"/>
                    </a:ext>
                  </a:extLst>
                </p:cNvPr>
                <p:cNvSpPr txBox="1">
                  <a:spLocks noChangeArrowheads="1"/>
                </p:cNvSpPr>
                <p:nvPr/>
              </p:nvSpPr>
              <p:spPr bwMode="auto">
                <a:xfrm>
                  <a:off x="10323999" y="4719195"/>
                  <a:ext cx="886349"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application</a:t>
                  </a:r>
                </a:p>
                <a:p>
                  <a:pPr algn="ctr" defTabSz="685800">
                    <a:spcBef>
                      <a:spcPct val="0"/>
                    </a:spcBef>
                    <a:defRPr/>
                  </a:pPr>
                  <a:r>
                    <a:rPr lang="en-US" altLang="en-US" sz="750" dirty="0">
                      <a:solidFill>
                        <a:prstClr val="white"/>
                      </a:solidFill>
                      <a:latin typeface="Avenir Book" panose="020B0503020203020204" pitchFamily="34" charset="-78"/>
                      <a:cs typeface="Avenir Book" panose="020B0503020203020204" pitchFamily="34" charset="-78"/>
                    </a:rPr>
                    <a:t>transport</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data link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69" name="Line 231">
                  <a:extLst>
                    <a:ext uri="{FF2B5EF4-FFF2-40B4-BE49-F238E27FC236}">
                      <a16:creationId xmlns:a16="http://schemas.microsoft.com/office/drawing/2014/main" id="{444422FC-4C08-2E49-AD0C-394B62D1B370}"/>
                    </a:ext>
                  </a:extLst>
                </p:cNvPr>
                <p:cNvSpPr>
                  <a:spLocks noChangeShapeType="1"/>
                </p:cNvSpPr>
                <p:nvPr/>
              </p:nvSpPr>
              <p:spPr bwMode="auto">
                <a:xfrm>
                  <a:off x="10418848" y="5119777"/>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70" name="Line 232">
                  <a:extLst>
                    <a:ext uri="{FF2B5EF4-FFF2-40B4-BE49-F238E27FC236}">
                      <a16:creationId xmlns:a16="http://schemas.microsoft.com/office/drawing/2014/main" id="{D3DF9882-BA24-4148-9227-6803DB03F930}"/>
                    </a:ext>
                  </a:extLst>
                </p:cNvPr>
                <p:cNvSpPr>
                  <a:spLocks noChangeShapeType="1"/>
                </p:cNvSpPr>
                <p:nvPr/>
              </p:nvSpPr>
              <p:spPr bwMode="auto">
                <a:xfrm>
                  <a:off x="10428373" y="5257889"/>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71" name="Line 233">
                  <a:extLst>
                    <a:ext uri="{FF2B5EF4-FFF2-40B4-BE49-F238E27FC236}">
                      <a16:creationId xmlns:a16="http://schemas.microsoft.com/office/drawing/2014/main" id="{238E9799-3D8B-F54E-BFBB-FE1237FADF63}"/>
                    </a:ext>
                  </a:extLst>
                </p:cNvPr>
                <p:cNvSpPr>
                  <a:spLocks noChangeShapeType="1"/>
                </p:cNvSpPr>
                <p:nvPr/>
              </p:nvSpPr>
              <p:spPr bwMode="auto">
                <a:xfrm>
                  <a:off x="10428373" y="5396002"/>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8" name="Group 7">
                <a:extLst>
                  <a:ext uri="{FF2B5EF4-FFF2-40B4-BE49-F238E27FC236}">
                    <a16:creationId xmlns:a16="http://schemas.microsoft.com/office/drawing/2014/main" id="{677610FF-4F61-2C4A-A861-FC0ED9C69928}"/>
                  </a:ext>
                </a:extLst>
              </p:cNvPr>
              <p:cNvGrpSpPr/>
              <p:nvPr/>
            </p:nvGrpSpPr>
            <p:grpSpPr>
              <a:xfrm>
                <a:off x="8228818" y="1130118"/>
                <a:ext cx="931573" cy="892552"/>
                <a:chOff x="9767143" y="648610"/>
                <a:chExt cx="931573" cy="892552"/>
              </a:xfrm>
            </p:grpSpPr>
            <p:sp>
              <p:nvSpPr>
                <p:cNvPr id="519" name="Rectangle 227">
                  <a:extLst>
                    <a:ext uri="{FF2B5EF4-FFF2-40B4-BE49-F238E27FC236}">
                      <a16:creationId xmlns:a16="http://schemas.microsoft.com/office/drawing/2014/main" id="{B61510CE-247E-1E43-BA4A-EC188AFE0CB8}"/>
                    </a:ext>
                  </a:extLst>
                </p:cNvPr>
                <p:cNvSpPr>
                  <a:spLocks noChangeArrowheads="1"/>
                </p:cNvSpPr>
                <p:nvPr/>
              </p:nvSpPr>
              <p:spPr bwMode="auto">
                <a:xfrm>
                  <a:off x="9888064" y="666450"/>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9854726" y="690263"/>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9861869" y="844112"/>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9767143" y="648610"/>
                  <a:ext cx="93157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application</a:t>
                  </a:r>
                </a:p>
                <a:p>
                  <a:pPr algn="ctr" defTabSz="685800">
                    <a:spcBef>
                      <a:spcPct val="0"/>
                    </a:spcBef>
                    <a:defRPr/>
                  </a:pPr>
                  <a:r>
                    <a:rPr lang="en-US" altLang="en-US" sz="750" dirty="0">
                      <a:solidFill>
                        <a:prstClr val="white"/>
                      </a:solidFill>
                      <a:latin typeface="Avenir Book" panose="020B0503020203020204" pitchFamily="34" charset="-78"/>
                      <a:cs typeface="Avenir Book" panose="020B0503020203020204" pitchFamily="34" charset="-78"/>
                    </a:rPr>
                    <a:t>transport</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data link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23" name="Line 231">
                  <a:extLst>
                    <a:ext uri="{FF2B5EF4-FFF2-40B4-BE49-F238E27FC236}">
                      <a16:creationId xmlns:a16="http://schemas.microsoft.com/office/drawing/2014/main" id="{A3474A7D-75ED-1D4F-BB1C-5BA4ECFE69E7}"/>
                    </a:ext>
                  </a:extLst>
                </p:cNvPr>
                <p:cNvSpPr>
                  <a:spLocks noChangeShapeType="1"/>
                </p:cNvSpPr>
                <p:nvPr/>
              </p:nvSpPr>
              <p:spPr bwMode="auto">
                <a:xfrm>
                  <a:off x="9854726" y="1033163"/>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24" name="Line 232">
                  <a:extLst>
                    <a:ext uri="{FF2B5EF4-FFF2-40B4-BE49-F238E27FC236}">
                      <a16:creationId xmlns:a16="http://schemas.microsoft.com/office/drawing/2014/main" id="{79D6BFCD-0081-1543-8A02-CDC78B944799}"/>
                    </a:ext>
                  </a:extLst>
                </p:cNvPr>
                <p:cNvSpPr>
                  <a:spLocks noChangeShapeType="1"/>
                </p:cNvSpPr>
                <p:nvPr/>
              </p:nvSpPr>
              <p:spPr bwMode="auto">
                <a:xfrm>
                  <a:off x="9864251" y="1171275"/>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25" name="Line 233">
                  <a:extLst>
                    <a:ext uri="{FF2B5EF4-FFF2-40B4-BE49-F238E27FC236}">
                      <a16:creationId xmlns:a16="http://schemas.microsoft.com/office/drawing/2014/main" id="{539E5FFB-197B-6F44-A1D2-C9A93359AB7C}"/>
                    </a:ext>
                  </a:extLst>
                </p:cNvPr>
                <p:cNvSpPr>
                  <a:spLocks noChangeShapeType="1"/>
                </p:cNvSpPr>
                <p:nvPr/>
              </p:nvSpPr>
              <p:spPr bwMode="auto">
                <a:xfrm>
                  <a:off x="9864251" y="1309388"/>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558" name="Up-Down Arrow 557">
                <a:extLst>
                  <a:ext uri="{FF2B5EF4-FFF2-40B4-BE49-F238E27FC236}">
                    <a16:creationId xmlns:a16="http://schemas.microsoft.com/office/drawing/2014/main" id="{1F1264FF-C88C-CF4E-85AF-1CB82BE0554E}"/>
                  </a:ext>
                </a:extLst>
              </p:cNvPr>
              <p:cNvSpPr/>
              <p:nvPr/>
            </p:nvSpPr>
            <p:spPr>
              <a:xfrm rot="19889198">
                <a:off x="9544123" y="1270072"/>
                <a:ext cx="626354" cy="3838406"/>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59" name="TextBox 558">
                <a:extLst>
                  <a:ext uri="{FF2B5EF4-FFF2-40B4-BE49-F238E27FC236}">
                    <a16:creationId xmlns:a16="http://schemas.microsoft.com/office/drawing/2014/main" id="{BDB4ECF5-2BA8-034C-9E12-98E6A9A3E77D}"/>
                  </a:ext>
                </a:extLst>
              </p:cNvPr>
              <p:cNvSpPr txBox="1"/>
              <p:nvPr/>
            </p:nvSpPr>
            <p:spPr>
              <a:xfrm rot="3706861">
                <a:off x="8489029" y="3087879"/>
                <a:ext cx="2853774" cy="400109"/>
              </a:xfrm>
              <a:prstGeom prst="rect">
                <a:avLst/>
              </a:prstGeom>
              <a:noFill/>
            </p:spPr>
            <p:txBody>
              <a:bodyPr wrap="none" rtlCol="0">
                <a:spAutoFit/>
              </a:bodyPr>
              <a:lstStyle/>
              <a:p>
                <a:pPr defTabSz="685800">
                  <a:defRPr/>
                </a:pPr>
                <a:r>
                  <a:rPr lang="en-US" sz="1350" dirty="0">
                    <a:solidFill>
                      <a:prstClr val="white"/>
                    </a:solidFill>
                    <a:latin typeface="Avenir Book" panose="020B0503020203020204" pitchFamily="34" charset="-78"/>
                    <a:cs typeface="Avenir Book" panose="020B0503020203020204" pitchFamily="34" charset="-78"/>
                  </a:rPr>
                  <a:t>logical end-end transport</a:t>
                </a:r>
              </a:p>
            </p:txBody>
          </p:sp>
        </p:grpSp>
      </p:grpSp>
      <p:sp>
        <p:nvSpPr>
          <p:cNvPr id="517" name="Rectangle 3">
            <a:extLst>
              <a:ext uri="{FF2B5EF4-FFF2-40B4-BE49-F238E27FC236}">
                <a16:creationId xmlns:a16="http://schemas.microsoft.com/office/drawing/2014/main" id="{5DD1F129-FF75-B647-8A9A-42B6C0C7E416}"/>
              </a:ext>
            </a:extLst>
          </p:cNvPr>
          <p:cNvSpPr txBox="1">
            <a:spLocks noChangeArrowheads="1"/>
          </p:cNvSpPr>
          <p:nvPr/>
        </p:nvSpPr>
        <p:spPr>
          <a:xfrm>
            <a:off x="977152" y="2321673"/>
            <a:ext cx="4936171" cy="1917585"/>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Font typeface="Wingdings" charset="2"/>
              <a:buChar char="§"/>
              <a:defRPr/>
            </a:pPr>
            <a:r>
              <a:rPr lang="en-US" sz="2300" dirty="0" smtClean="0">
                <a:solidFill>
                  <a:prstClr val="black"/>
                </a:solidFill>
                <a:latin typeface="Avenir Book" panose="020B0503020203020204" pitchFamily="34" charset="-78"/>
                <a:cs typeface="Avenir Book" panose="020B0503020203020204" pitchFamily="34" charset="-78"/>
              </a:rPr>
              <a:t>Transport </a:t>
            </a:r>
            <a:r>
              <a:rPr lang="en-US" sz="2300" dirty="0">
                <a:solidFill>
                  <a:prstClr val="black"/>
                </a:solidFill>
                <a:latin typeface="Avenir Book" panose="020B0503020203020204" pitchFamily="34" charset="-78"/>
                <a:cs typeface="Avenir Book" panose="020B0503020203020204" pitchFamily="34" charset="-78"/>
              </a:rPr>
              <a:t>protocols actions in </a:t>
            </a:r>
            <a:r>
              <a:rPr lang="en-US" sz="2300" dirty="0">
                <a:solidFill>
                  <a:srgbClr val="C00000"/>
                </a:solidFill>
                <a:latin typeface="Avenir Book" panose="020B0503020203020204" pitchFamily="34" charset="-78"/>
                <a:cs typeface="Avenir Book" panose="020B0503020203020204" pitchFamily="34" charset="-78"/>
              </a:rPr>
              <a:t>end systems</a:t>
            </a:r>
            <a:r>
              <a:rPr lang="en-US" sz="2300" dirty="0">
                <a:solidFill>
                  <a:prstClr val="black"/>
                </a:solidFill>
                <a:latin typeface="Avenir Book" panose="020B0503020203020204" pitchFamily="34" charset="-78"/>
                <a:cs typeface="Avenir Book" panose="020B0503020203020204" pitchFamily="34" charset="-78"/>
              </a:rPr>
              <a:t>:</a:t>
            </a:r>
          </a:p>
          <a:p>
            <a:pPr marL="521494" lvl="1" indent="-173831" defTabSz="685800">
              <a:spcBef>
                <a:spcPts val="375"/>
              </a:spcBef>
              <a:buFont typeface="Arial"/>
              <a:buChar char="•"/>
              <a:defRPr/>
            </a:pPr>
            <a:r>
              <a:rPr lang="en-US" sz="1800" dirty="0">
                <a:solidFill>
                  <a:srgbClr val="0000FF"/>
                </a:solidFill>
                <a:latin typeface="Avenir Book" panose="020B0503020203020204" pitchFamily="34" charset="-78"/>
                <a:cs typeface="Avenir Book" panose="020B0503020203020204" pitchFamily="34" charset="-78"/>
              </a:rPr>
              <a:t>S</a:t>
            </a:r>
            <a:r>
              <a:rPr lang="en-US" sz="1800" dirty="0" smtClean="0">
                <a:solidFill>
                  <a:srgbClr val="0000FF"/>
                </a:solidFill>
                <a:latin typeface="Avenir Book" panose="020B0503020203020204" pitchFamily="34" charset="-78"/>
                <a:cs typeface="Avenir Book" panose="020B0503020203020204" pitchFamily="34" charset="-78"/>
              </a:rPr>
              <a:t>ender</a:t>
            </a:r>
            <a:r>
              <a:rPr lang="en-US" sz="1800" dirty="0">
                <a:solidFill>
                  <a:srgbClr val="0000FF"/>
                </a:solidFill>
                <a:latin typeface="Avenir Book" panose="020B0503020203020204" pitchFamily="34" charset="-78"/>
                <a:cs typeface="Avenir Book" panose="020B0503020203020204" pitchFamily="34" charset="-78"/>
              </a:rPr>
              <a:t>:</a:t>
            </a:r>
            <a:r>
              <a:rPr lang="en-US" sz="1800" dirty="0">
                <a:solidFill>
                  <a:prstClr val="black"/>
                </a:solidFill>
                <a:latin typeface="Avenir Book" panose="020B0503020203020204" pitchFamily="34" charset="-78"/>
                <a:cs typeface="Avenir Book" panose="020B0503020203020204" pitchFamily="34" charset="-78"/>
              </a:rPr>
              <a:t> breaks application messages into </a:t>
            </a:r>
            <a:r>
              <a:rPr lang="en-US" sz="1800" dirty="0">
                <a:solidFill>
                  <a:srgbClr val="CC0000"/>
                </a:solidFill>
                <a:latin typeface="Avenir Book" panose="020B0503020203020204" pitchFamily="34" charset="-78"/>
                <a:cs typeface="Avenir Book" panose="020B0503020203020204" pitchFamily="34" charset="-78"/>
              </a:rPr>
              <a:t>segments</a:t>
            </a:r>
            <a:r>
              <a:rPr lang="en-US" sz="1800" dirty="0">
                <a:solidFill>
                  <a:prstClr val="black"/>
                </a:solidFill>
                <a:latin typeface="Avenir Book" panose="020B0503020203020204" pitchFamily="34" charset="-78"/>
                <a:cs typeface="Avenir Book" panose="020B0503020203020204" pitchFamily="34" charset="-78"/>
              </a:rPr>
              <a:t>, passes to  network layer</a:t>
            </a:r>
          </a:p>
          <a:p>
            <a:pPr marL="521494" lvl="1" indent="-173831" defTabSz="685800">
              <a:spcBef>
                <a:spcPts val="375"/>
              </a:spcBef>
              <a:buFont typeface="Arial"/>
              <a:buChar char="•"/>
              <a:defRPr/>
            </a:pPr>
            <a:r>
              <a:rPr lang="en-US" sz="1800" dirty="0">
                <a:solidFill>
                  <a:srgbClr val="0000FF"/>
                </a:solidFill>
                <a:latin typeface="Avenir Book" panose="020B0503020203020204" pitchFamily="34" charset="-78"/>
                <a:cs typeface="Avenir Book" panose="020B0503020203020204" pitchFamily="34" charset="-78"/>
              </a:rPr>
              <a:t>R</a:t>
            </a:r>
            <a:r>
              <a:rPr lang="en-US" sz="1800" dirty="0" smtClean="0">
                <a:solidFill>
                  <a:srgbClr val="0000FF"/>
                </a:solidFill>
                <a:latin typeface="Avenir Book" panose="020B0503020203020204" pitchFamily="34" charset="-78"/>
                <a:cs typeface="Avenir Book" panose="020B0503020203020204" pitchFamily="34" charset="-78"/>
              </a:rPr>
              <a:t>eceiver</a:t>
            </a:r>
            <a:r>
              <a:rPr lang="en-US" sz="1800" dirty="0">
                <a:solidFill>
                  <a:srgbClr val="0000FF"/>
                </a:solidFill>
                <a:latin typeface="Avenir Book" panose="020B0503020203020204" pitchFamily="34" charset="-78"/>
                <a:cs typeface="Avenir Book" panose="020B0503020203020204" pitchFamily="34" charset="-78"/>
              </a:rPr>
              <a:t>:</a:t>
            </a:r>
            <a:r>
              <a:rPr lang="en-US" sz="1800" dirty="0">
                <a:solidFill>
                  <a:prstClr val="black"/>
                </a:solidFill>
                <a:latin typeface="Avenir Book" panose="020B0503020203020204" pitchFamily="34" charset="-78"/>
                <a:cs typeface="Avenir Book" panose="020B0503020203020204" pitchFamily="34" charset="-78"/>
              </a:rPr>
              <a:t> reassembles segments into messages, passes to application layer</a:t>
            </a:r>
          </a:p>
        </p:txBody>
      </p:sp>
      <p:sp>
        <p:nvSpPr>
          <p:cNvPr id="518" name="Rectangle 3">
            <a:extLst>
              <a:ext uri="{FF2B5EF4-FFF2-40B4-BE49-F238E27FC236}">
                <a16:creationId xmlns:a16="http://schemas.microsoft.com/office/drawing/2014/main" id="{C3EBA7FC-18E1-7D43-9310-976F49009C6C}"/>
              </a:ext>
            </a:extLst>
          </p:cNvPr>
          <p:cNvSpPr txBox="1">
            <a:spLocks noChangeArrowheads="1"/>
          </p:cNvSpPr>
          <p:nvPr/>
        </p:nvSpPr>
        <p:spPr>
          <a:xfrm>
            <a:off x="981900" y="4197546"/>
            <a:ext cx="5069877" cy="108641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T</a:t>
            </a:r>
            <a:r>
              <a:rPr lang="en-US" sz="2100" dirty="0" smtClean="0">
                <a:solidFill>
                  <a:prstClr val="black"/>
                </a:solidFill>
                <a:latin typeface="Avenir Book" panose="020B0503020203020204" pitchFamily="34" charset="-78"/>
                <a:cs typeface="Avenir Book" panose="020B0503020203020204" pitchFamily="34" charset="-78"/>
              </a:rPr>
              <a:t>wo </a:t>
            </a:r>
            <a:r>
              <a:rPr lang="en-US" sz="2100" dirty="0">
                <a:solidFill>
                  <a:prstClr val="black"/>
                </a:solidFill>
                <a:latin typeface="Avenir Book" panose="020B0503020203020204" pitchFamily="34" charset="-78"/>
                <a:cs typeface="Avenir Book" panose="020B0503020203020204" pitchFamily="34" charset="-78"/>
              </a:rPr>
              <a:t>transport protocols available to Internet applications</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TCP, UDP</a:t>
            </a:r>
          </a:p>
        </p:txBody>
      </p:sp>
    </p:spTree>
    <p:extLst>
      <p:ext uri="{BB962C8B-B14F-4D97-AF65-F5344CB8AC3E}">
        <p14:creationId xmlns:p14="http://schemas.microsoft.com/office/powerpoint/2010/main" val="106931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44"/>
                                        </p:tgtEl>
                                        <p:attrNameLst>
                                          <p:attrName>style.visibility</p:attrName>
                                        </p:attrNameLst>
                                      </p:cBhvr>
                                      <p:to>
                                        <p:strVal val="visible"/>
                                      </p:to>
                                    </p:set>
                                    <p:animEffect transition="in" filter="dissolve">
                                      <p:cBhvr>
                                        <p:cTn id="10" dur="500"/>
                                        <p:tgtEl>
                                          <p:spTgt spid="44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7"/>
                                        </p:tgtEl>
                                        <p:attrNameLst>
                                          <p:attrName>style.visibility</p:attrName>
                                        </p:attrNameLst>
                                      </p:cBhvr>
                                      <p:to>
                                        <p:strVal val="visible"/>
                                      </p:to>
                                    </p:set>
                                    <p:animEffect transition="in" filter="dissolve">
                                      <p:cBhvr>
                                        <p:cTn id="15" dur="500"/>
                                        <p:tgtEl>
                                          <p:spTgt spid="51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8"/>
                                        </p:tgtEl>
                                        <p:attrNameLst>
                                          <p:attrName>style.visibility</p:attrName>
                                        </p:attrNameLst>
                                      </p:cBhvr>
                                      <p:to>
                                        <p:strVal val="visible"/>
                                      </p:to>
                                    </p:set>
                                    <p:animEffect transition="in" filter="dissolve">
                                      <p:cBhvr>
                                        <p:cTn id="20" dur="500"/>
                                        <p:tgtEl>
                                          <p:spTgt spid="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animBg="1"/>
      <p:bldP spid="517" grpId="0"/>
      <p:bldP spid="5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307571" y="289960"/>
            <a:ext cx="11296995" cy="670967"/>
          </a:xfrm>
        </p:spPr>
        <p:txBody>
          <a:bodyPr>
            <a:normAutofit fontScale="90000"/>
          </a:bodyPr>
          <a:lstStyle/>
          <a:p>
            <a:r>
              <a:rPr lang="en-US" altLang="en-US" dirty="0"/>
              <a:t>Transport </a:t>
            </a:r>
            <a:r>
              <a:rPr lang="en-US" altLang="en-US" dirty="0" smtClean="0"/>
              <a:t>vs Network </a:t>
            </a:r>
            <a:r>
              <a:rPr lang="en-US" altLang="en-US" dirty="0"/>
              <a:t>L</a:t>
            </a:r>
            <a:r>
              <a:rPr lang="en-US" altLang="en-US" dirty="0" smtClean="0"/>
              <a:t>ayer </a:t>
            </a:r>
            <a:r>
              <a:rPr lang="en-US" altLang="en-US" dirty="0"/>
              <a:t>S</a:t>
            </a:r>
            <a:r>
              <a:rPr lang="en-US" altLang="en-US" dirty="0" smtClean="0"/>
              <a:t>ervices </a:t>
            </a:r>
            <a:endParaRPr lang="en-US" dirty="0"/>
          </a:p>
        </p:txBody>
      </p:sp>
      <p:sp>
        <p:nvSpPr>
          <p:cNvPr id="517" name="Rectangle 3">
            <a:extLst>
              <a:ext uri="{FF2B5EF4-FFF2-40B4-BE49-F238E27FC236}">
                <a16:creationId xmlns:a16="http://schemas.microsoft.com/office/drawing/2014/main" id="{5055A8EA-25BB-5D41-BECF-4117E4AC2670}"/>
              </a:ext>
            </a:extLst>
          </p:cNvPr>
          <p:cNvSpPr txBox="1">
            <a:spLocks noChangeArrowheads="1"/>
          </p:cNvSpPr>
          <p:nvPr/>
        </p:nvSpPr>
        <p:spPr>
          <a:xfrm>
            <a:off x="524786" y="1519631"/>
            <a:ext cx="4807023" cy="459492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Font typeface="Wingdings" charset="2"/>
              <a:buChar char="§"/>
              <a:defRPr/>
            </a:pPr>
            <a:r>
              <a:rPr lang="en-US" sz="2400" dirty="0">
                <a:solidFill>
                  <a:srgbClr val="000099"/>
                </a:solidFill>
                <a:latin typeface="Avenir Book" panose="020B0503020203020204" pitchFamily="34" charset="-78"/>
                <a:cs typeface="Avenir Book" panose="020B0503020203020204" pitchFamily="34" charset="-78"/>
              </a:rPr>
              <a:t>N</a:t>
            </a:r>
            <a:r>
              <a:rPr lang="en-US" sz="2400" dirty="0" smtClean="0">
                <a:solidFill>
                  <a:srgbClr val="000099"/>
                </a:solidFill>
                <a:latin typeface="Avenir Book" panose="020B0503020203020204" pitchFamily="34" charset="-78"/>
                <a:cs typeface="Avenir Book" panose="020B0503020203020204" pitchFamily="34" charset="-78"/>
              </a:rPr>
              <a:t>etwork </a:t>
            </a:r>
            <a:r>
              <a:rPr lang="en-US" sz="2400" dirty="0">
                <a:solidFill>
                  <a:srgbClr val="000099"/>
                </a:solidFill>
                <a:latin typeface="Avenir Book" panose="020B0503020203020204" pitchFamily="34" charset="-78"/>
                <a:cs typeface="Avenir Book" panose="020B0503020203020204" pitchFamily="34" charset="-78"/>
              </a:rPr>
              <a:t>layer:</a:t>
            </a:r>
            <a:r>
              <a:rPr lang="en-US" sz="2400" dirty="0">
                <a:solidFill>
                  <a:prstClr val="black"/>
                </a:solidFill>
                <a:latin typeface="Avenir Book" panose="020B0503020203020204" pitchFamily="34" charset="-78"/>
                <a:cs typeface="Avenir Book" panose="020B0503020203020204" pitchFamily="34" charset="-78"/>
              </a:rPr>
              <a:t> </a:t>
            </a:r>
            <a:r>
              <a:rPr lang="en-US" sz="2400" dirty="0" smtClean="0">
                <a:solidFill>
                  <a:srgbClr val="C00000"/>
                </a:solidFill>
                <a:latin typeface="Avenir Book" panose="020B0503020203020204" pitchFamily="34" charset="-78"/>
                <a:cs typeface="Avenir Book" panose="020B0503020203020204" pitchFamily="34" charset="-78"/>
              </a:rPr>
              <a:t>host-to-host</a:t>
            </a:r>
            <a:r>
              <a:rPr lang="en-US" sz="2400" dirty="0" smtClean="0">
                <a:solidFill>
                  <a:prstClr val="black"/>
                </a:solidFill>
                <a:latin typeface="Avenir Book" panose="020B0503020203020204" pitchFamily="34" charset="-78"/>
                <a:cs typeface="Avenir Book" panose="020B0503020203020204" pitchFamily="34" charset="-78"/>
              </a:rPr>
              <a:t> delivery</a:t>
            </a:r>
          </a:p>
          <a:p>
            <a:pPr marL="97631" indent="0" defTabSz="685800">
              <a:spcBef>
                <a:spcPts val="750"/>
              </a:spcBef>
              <a:buNone/>
              <a:defRPr/>
            </a:pPr>
            <a:endParaRPr lang="en-US" sz="2400" dirty="0">
              <a:solidFill>
                <a:srgbClr val="C00000"/>
              </a:solidFill>
              <a:latin typeface="Avenir Book" panose="020B0503020203020204" pitchFamily="34" charset="-78"/>
              <a:cs typeface="Avenir Book" panose="020B0503020203020204" pitchFamily="34" charset="-78"/>
            </a:endParaRPr>
          </a:p>
          <a:p>
            <a:pPr marL="264319" indent="-166688" defTabSz="685800">
              <a:spcBef>
                <a:spcPts val="750"/>
              </a:spcBef>
              <a:buFont typeface="Wingdings" charset="2"/>
              <a:buChar char="§"/>
              <a:defRPr/>
            </a:pPr>
            <a:r>
              <a:rPr lang="en-US" sz="2400" dirty="0" smtClean="0">
                <a:solidFill>
                  <a:srgbClr val="000099"/>
                </a:solidFill>
                <a:latin typeface="Avenir Book" panose="020B0503020203020204" pitchFamily="34" charset="-78"/>
                <a:cs typeface="Avenir Book" panose="020B0503020203020204" pitchFamily="34" charset="-78"/>
              </a:rPr>
              <a:t>Transport </a:t>
            </a:r>
            <a:r>
              <a:rPr lang="en-US" sz="2400" dirty="0">
                <a:solidFill>
                  <a:srgbClr val="000099"/>
                </a:solidFill>
                <a:latin typeface="Avenir Book" panose="020B0503020203020204" pitchFamily="34" charset="-78"/>
                <a:cs typeface="Avenir Book" panose="020B0503020203020204" pitchFamily="34" charset="-78"/>
              </a:rPr>
              <a:t>layer:</a:t>
            </a:r>
            <a:r>
              <a:rPr lang="en-US" sz="2400" dirty="0">
                <a:solidFill>
                  <a:prstClr val="black"/>
                </a:solidFill>
                <a:latin typeface="Avenir Book" panose="020B0503020203020204" pitchFamily="34" charset="-78"/>
                <a:cs typeface="Avenir Book" panose="020B0503020203020204" pitchFamily="34" charset="-78"/>
              </a:rPr>
              <a:t> logical communication between </a:t>
            </a:r>
            <a:r>
              <a:rPr lang="en-US" sz="2400" dirty="0">
                <a:solidFill>
                  <a:srgbClr val="C00000"/>
                </a:solidFill>
                <a:latin typeface="Avenir Book" panose="020B0503020203020204" pitchFamily="34" charset="-78"/>
                <a:cs typeface="Avenir Book" panose="020B0503020203020204" pitchFamily="34" charset="-78"/>
              </a:rPr>
              <a:t>processes</a:t>
            </a:r>
            <a:r>
              <a:rPr lang="en-US" sz="2100" dirty="0">
                <a:solidFill>
                  <a:prstClr val="black"/>
                </a:solidFill>
                <a:latin typeface="Avenir Book" panose="020B0503020203020204" pitchFamily="34" charset="-78"/>
                <a:cs typeface="Avenir Book" panose="020B0503020203020204" pitchFamily="34" charset="-78"/>
              </a:rPr>
              <a:t> </a:t>
            </a:r>
          </a:p>
          <a:p>
            <a:pPr marL="521494" lvl="1" indent="-173831" defTabSz="685800">
              <a:spcBef>
                <a:spcPts val="375"/>
              </a:spcBef>
              <a:buFont typeface="Arial"/>
              <a:buChar char="•"/>
              <a:defRPr/>
            </a:pPr>
            <a:r>
              <a:rPr lang="en-US" sz="2100" dirty="0">
                <a:solidFill>
                  <a:prstClr val="black"/>
                </a:solidFill>
                <a:latin typeface="Avenir Book" panose="020B0503020203020204" pitchFamily="34" charset="-78"/>
                <a:cs typeface="Avenir Book" panose="020B0503020203020204" pitchFamily="34" charset="-78"/>
              </a:rPr>
              <a:t>relies on, enhances, network layer </a:t>
            </a:r>
            <a:r>
              <a:rPr lang="en-US" sz="2100" dirty="0" smtClean="0">
                <a:solidFill>
                  <a:prstClr val="black"/>
                </a:solidFill>
                <a:latin typeface="Avenir Book" panose="020B0503020203020204" pitchFamily="34" charset="-78"/>
                <a:cs typeface="Avenir Book" panose="020B0503020203020204" pitchFamily="34" charset="-78"/>
              </a:rPr>
              <a:t>services</a:t>
            </a:r>
          </a:p>
          <a:p>
            <a:pPr marL="347663" lvl="1" indent="0" defTabSz="685800">
              <a:spcBef>
                <a:spcPts val="375"/>
              </a:spcBef>
              <a:buNone/>
              <a:defRPr/>
            </a:pPr>
            <a:endParaRPr lang="en-US" sz="2100" dirty="0">
              <a:solidFill>
                <a:prstClr val="black"/>
              </a:solidFill>
              <a:latin typeface="Avenir Book" panose="020B0503020203020204" pitchFamily="34" charset="-78"/>
              <a:cs typeface="Avenir Book" panose="020B0503020203020204" pitchFamily="34" charset="-78"/>
            </a:endParaRPr>
          </a:p>
        </p:txBody>
      </p:sp>
      <p:pic>
        <p:nvPicPr>
          <p:cNvPr id="1026" name="Picture 2" descr="File:IP stack connections (corrected).svg"/>
          <p:cNvPicPr>
            <a:picLocks noChangeAspect="1" noChangeArrowheads="1"/>
          </p:cNvPicPr>
          <p:nvPr/>
        </p:nvPicPr>
        <p:blipFill rotWithShape="1">
          <a:blip r:embed="rId3">
            <a:extLst>
              <a:ext uri="{28A0092B-C50C-407E-A947-70E740481C1C}">
                <a14:useLocalDpi xmlns:a14="http://schemas.microsoft.com/office/drawing/2010/main" val="0"/>
              </a:ext>
            </a:extLst>
          </a:blip>
          <a:srcRect t="39945"/>
          <a:stretch/>
        </p:blipFill>
        <p:spPr bwMode="auto">
          <a:xfrm>
            <a:off x="6227568" y="1338349"/>
            <a:ext cx="5452564" cy="337728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527526" y="4844142"/>
            <a:ext cx="515260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https://commons.wikimedia.org/wiki/File:IP_stack_connections_(corrected).svg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92745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7"/>
                                        </p:tgtEl>
                                        <p:attrNameLst>
                                          <p:attrName>style.visibility</p:attrName>
                                        </p:attrNameLst>
                                      </p:cBhvr>
                                      <p:to>
                                        <p:strVal val="visible"/>
                                      </p:to>
                                    </p:set>
                                    <p:animEffect transition="in" filter="dissolve">
                                      <p:cBhvr>
                                        <p:cTn id="7"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ChangeArrowheads="1"/>
          </p:cNvSpPr>
          <p:nvPr>
            <p:ph type="title"/>
          </p:nvPr>
        </p:nvSpPr>
        <p:spPr>
          <a:xfrm>
            <a:off x="2136775" y="0"/>
            <a:ext cx="7772400" cy="1143000"/>
          </a:xfrm>
        </p:spPr>
        <p:txBody>
          <a:bodyPr/>
          <a:lstStyle/>
          <a:p>
            <a:pPr algn="ctr"/>
            <a:r>
              <a:rPr lang="en-US" altLang="en-US" sz="4000" dirty="0" smtClean="0">
                <a:latin typeface="Avenir Book" panose="020B0503020203020204" pitchFamily="34" charset="-78"/>
                <a:cs typeface="Avenir Book" panose="020B0503020203020204" pitchFamily="34" charset="-78"/>
              </a:rPr>
              <a:t>Sockets</a:t>
            </a:r>
            <a:endParaRPr lang="en-US" altLang="en-US" dirty="0" smtClean="0">
              <a:latin typeface="Avenir Book" panose="020B0503020203020204" pitchFamily="34" charset="-78"/>
              <a:cs typeface="Avenir Book" panose="020B0503020203020204" pitchFamily="34" charset="-78"/>
            </a:endParaRPr>
          </a:p>
        </p:txBody>
      </p:sp>
      <p:sp>
        <p:nvSpPr>
          <p:cNvPr id="222210" name="Rectangle 3"/>
          <p:cNvSpPr>
            <a:spLocks noGrp="1" noChangeArrowheads="1"/>
          </p:cNvSpPr>
          <p:nvPr>
            <p:ph idx="1"/>
          </p:nvPr>
        </p:nvSpPr>
        <p:spPr>
          <a:xfrm>
            <a:off x="882595" y="1015513"/>
            <a:ext cx="10424160" cy="1533525"/>
          </a:xfrm>
        </p:spPr>
        <p:txBody>
          <a:bodyPr>
            <a:normAutofit/>
          </a:bodyPr>
          <a:lstStyle/>
          <a:p>
            <a:pPr>
              <a:buFont typeface="Wingdings" panose="05000000000000000000" pitchFamily="2" charset="2"/>
              <a:buNone/>
            </a:pPr>
            <a:r>
              <a:rPr lang="en-US" altLang="en-US" sz="2400" dirty="0" smtClean="0">
                <a:solidFill>
                  <a:srgbClr val="CC0000"/>
                </a:solidFill>
                <a:latin typeface="Avenir Book" panose="020B0503020203020204" pitchFamily="34" charset="-78"/>
                <a:cs typeface="Avenir Book" panose="020B0503020203020204" pitchFamily="34" charset="-78"/>
              </a:rPr>
              <a:t>Socket:</a:t>
            </a:r>
            <a:r>
              <a:rPr lang="en-US" altLang="en-US" sz="2400" dirty="0" smtClean="0">
                <a:latin typeface="Avenir Book" panose="020B0503020203020204" pitchFamily="34" charset="-78"/>
                <a:cs typeface="Avenir Book" panose="020B0503020203020204" pitchFamily="34" charset="-78"/>
              </a:rPr>
              <a:t> door between application process and end-end-transport protocol</a:t>
            </a:r>
          </a:p>
          <a:p>
            <a:pPr lvl="1">
              <a:buFont typeface="Wingdings" panose="05000000000000000000" pitchFamily="2" charset="2"/>
              <a:buChar char="§"/>
            </a:pPr>
            <a:r>
              <a:rPr lang="en-US" altLang="en-US" sz="2000" dirty="0" smtClean="0">
                <a:latin typeface="Avenir Book" panose="020B0503020203020204" pitchFamily="34" charset="-78"/>
                <a:cs typeface="Avenir Book" panose="020B0503020203020204" pitchFamily="34" charset="-78"/>
              </a:rPr>
              <a:t>An application process can send/receive messages to/from another application process via a socket</a:t>
            </a:r>
          </a:p>
        </p:txBody>
      </p:sp>
      <p:grpSp>
        <p:nvGrpSpPr>
          <p:cNvPr id="222213" name="Group 60"/>
          <p:cNvGrpSpPr>
            <a:grpSpLocks/>
          </p:cNvGrpSpPr>
          <p:nvPr/>
        </p:nvGrpSpPr>
        <p:grpSpPr bwMode="auto">
          <a:xfrm>
            <a:off x="1889515" y="2185500"/>
            <a:ext cx="8266919" cy="2536825"/>
            <a:chOff x="358775" y="3459163"/>
            <a:chExt cx="8266920" cy="2536825"/>
          </a:xfrm>
        </p:grpSpPr>
        <p:sp>
          <p:nvSpPr>
            <p:cNvPr id="222215" name="Freeform 44"/>
            <p:cNvSpPr>
              <a:spLocks/>
            </p:cNvSpPr>
            <p:nvPr/>
          </p:nvSpPr>
          <p:spPr bwMode="auto">
            <a:xfrm>
              <a:off x="6654800" y="3468688"/>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IN">
                <a:latin typeface="Avenir Book" panose="020B0503020203020204" pitchFamily="34" charset="-78"/>
                <a:cs typeface="Avenir Book" panose="020B0503020203020204" pitchFamily="34" charset="-78"/>
              </a:endParaRPr>
            </a:p>
          </p:txBody>
        </p:sp>
        <p:sp>
          <p:nvSpPr>
            <p:cNvPr id="222216" name="Freeform 7"/>
            <p:cNvSpPr>
              <a:spLocks/>
            </p:cNvSpPr>
            <p:nvPr/>
          </p:nvSpPr>
          <p:spPr bwMode="auto">
            <a:xfrm>
              <a:off x="3340100" y="4765675"/>
              <a:ext cx="1808163"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17" name="Text Box 51"/>
            <p:cNvSpPr txBox="1">
              <a:spLocks noChangeArrowheads="1"/>
            </p:cNvSpPr>
            <p:nvPr/>
          </p:nvSpPr>
          <p:spPr bwMode="auto">
            <a:xfrm>
              <a:off x="3767407" y="4897438"/>
              <a:ext cx="8963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000000"/>
                  </a:solidFill>
                  <a:latin typeface="Avenir Book" panose="020B0503020203020204" pitchFamily="34" charset="-78"/>
                  <a:cs typeface="Avenir Book" panose="020B0503020203020204" pitchFamily="34" charset="-78"/>
                </a:rPr>
                <a:t>Internet</a:t>
              </a:r>
            </a:p>
          </p:txBody>
        </p:sp>
        <p:sp>
          <p:nvSpPr>
            <p:cNvPr id="222218" name="Line 52"/>
            <p:cNvSpPr>
              <a:spLocks noChangeShapeType="1"/>
            </p:cNvSpPr>
            <p:nvPr/>
          </p:nvSpPr>
          <p:spPr bwMode="auto">
            <a:xfrm>
              <a:off x="3098800" y="5308600"/>
              <a:ext cx="22113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19" name="Text Box 53"/>
            <p:cNvSpPr txBox="1">
              <a:spLocks noChangeArrowheads="1"/>
            </p:cNvSpPr>
            <p:nvPr/>
          </p:nvSpPr>
          <p:spPr bwMode="auto">
            <a:xfrm>
              <a:off x="7119938" y="4533900"/>
              <a:ext cx="11144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a:solidFill>
                    <a:srgbClr val="CC0000"/>
                  </a:solidFill>
                  <a:latin typeface="Avenir Book" panose="020B0503020203020204" pitchFamily="34" charset="-78"/>
                  <a:cs typeface="Avenir Book" panose="020B0503020203020204" pitchFamily="34" charset="-78"/>
                </a:rPr>
                <a:t>controlled</a:t>
              </a:r>
            </a:p>
            <a:p>
              <a:pPr>
                <a:spcBef>
                  <a:spcPct val="0"/>
                </a:spcBef>
                <a:buClrTx/>
                <a:buSzTx/>
                <a:buFontTx/>
                <a:buNone/>
              </a:pPr>
              <a:r>
                <a:rPr lang="en-US" altLang="en-US" sz="1600">
                  <a:solidFill>
                    <a:srgbClr val="CC0000"/>
                  </a:solidFill>
                  <a:latin typeface="Avenir Book" panose="020B0503020203020204" pitchFamily="34" charset="-78"/>
                  <a:cs typeface="Avenir Book" panose="020B0503020203020204" pitchFamily="34" charset="-78"/>
                </a:rPr>
                <a:t>by OS</a:t>
              </a:r>
            </a:p>
            <a:p>
              <a:pPr>
                <a:spcBef>
                  <a:spcPct val="0"/>
                </a:spcBef>
                <a:buClrTx/>
                <a:buSzTx/>
                <a:buFontTx/>
                <a:buNone/>
              </a:pPr>
              <a:endParaRPr lang="en-US" altLang="en-US" sz="1600">
                <a:solidFill>
                  <a:srgbClr val="CC0000"/>
                </a:solidFill>
                <a:latin typeface="Avenir Book" panose="020B0503020203020204" pitchFamily="34" charset="-78"/>
                <a:cs typeface="Avenir Book" panose="020B0503020203020204" pitchFamily="34" charset="-78"/>
              </a:endParaRPr>
            </a:p>
          </p:txBody>
        </p:sp>
        <p:sp>
          <p:nvSpPr>
            <p:cNvPr id="222220" name="Text Box 56"/>
            <p:cNvSpPr txBox="1">
              <a:spLocks noChangeArrowheads="1"/>
            </p:cNvSpPr>
            <p:nvPr/>
          </p:nvSpPr>
          <p:spPr bwMode="auto">
            <a:xfrm>
              <a:off x="7097713" y="3633788"/>
              <a:ext cx="152798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en-US" altLang="en-US" sz="1600">
                  <a:solidFill>
                    <a:srgbClr val="CC0000"/>
                  </a:solidFill>
                  <a:latin typeface="Avenir Book" panose="020B0503020203020204" pitchFamily="34" charset="-78"/>
                  <a:cs typeface="Avenir Book" panose="020B0503020203020204" pitchFamily="34" charset="-78"/>
                </a:rPr>
                <a:t>controlled by</a:t>
              </a:r>
            </a:p>
            <a:p>
              <a:pPr>
                <a:lnSpc>
                  <a:spcPct val="90000"/>
                </a:lnSpc>
                <a:spcBef>
                  <a:spcPct val="0"/>
                </a:spcBef>
                <a:buClrTx/>
                <a:buSzTx/>
                <a:buFontTx/>
                <a:buNone/>
              </a:pPr>
              <a:r>
                <a:rPr lang="en-US" altLang="en-US" sz="1600">
                  <a:solidFill>
                    <a:srgbClr val="CC0000"/>
                  </a:solidFill>
                  <a:latin typeface="Avenir Book" panose="020B0503020203020204" pitchFamily="34" charset="-78"/>
                  <a:cs typeface="Avenir Book" panose="020B0503020203020204" pitchFamily="34" charset="-78"/>
                </a:rPr>
                <a:t>app developer</a:t>
              </a:r>
            </a:p>
          </p:txBody>
        </p:sp>
        <p:sp>
          <p:nvSpPr>
            <p:cNvPr id="222221" name="Freeform 50"/>
            <p:cNvSpPr>
              <a:spLocks/>
            </p:cNvSpPr>
            <p:nvPr/>
          </p:nvSpPr>
          <p:spPr bwMode="auto">
            <a:xfrm>
              <a:off x="914400" y="3532188"/>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IN">
                <a:latin typeface="Avenir Book" panose="020B0503020203020204" pitchFamily="34" charset="-78"/>
                <a:cs typeface="Avenir Book" panose="020B0503020203020204" pitchFamily="34" charset="-78"/>
              </a:endParaRPr>
            </a:p>
          </p:txBody>
        </p:sp>
        <p:sp>
          <p:nvSpPr>
            <p:cNvPr id="222222" name="Rectangle 23"/>
            <p:cNvSpPr>
              <a:spLocks noChangeArrowheads="1"/>
            </p:cNvSpPr>
            <p:nvPr/>
          </p:nvSpPr>
          <p:spPr bwMode="auto">
            <a:xfrm>
              <a:off x="1717675" y="3487738"/>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Avenir Book" panose="020B0503020203020204" pitchFamily="34" charset="-78"/>
                <a:cs typeface="Avenir Book" panose="020B0503020203020204" pitchFamily="34" charset="-78"/>
              </a:endParaRPr>
            </a:p>
          </p:txBody>
        </p:sp>
        <p:sp>
          <p:nvSpPr>
            <p:cNvPr id="222223" name="Rectangle 24"/>
            <p:cNvSpPr>
              <a:spLocks noChangeArrowheads="1"/>
            </p:cNvSpPr>
            <p:nvPr/>
          </p:nvSpPr>
          <p:spPr bwMode="auto">
            <a:xfrm>
              <a:off x="1679575" y="3541713"/>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Avenir Book" panose="020B0503020203020204" pitchFamily="34" charset="-78"/>
                <a:cs typeface="Avenir Book" panose="020B0503020203020204" pitchFamily="34" charset="-78"/>
              </a:endParaRPr>
            </a:p>
          </p:txBody>
        </p:sp>
        <p:sp>
          <p:nvSpPr>
            <p:cNvPr id="222224" name="Line 25"/>
            <p:cNvSpPr>
              <a:spLocks noChangeShapeType="1"/>
            </p:cNvSpPr>
            <p:nvPr/>
          </p:nvSpPr>
          <p:spPr bwMode="auto">
            <a:xfrm>
              <a:off x="1689100" y="43021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25" name="Text Box 26"/>
            <p:cNvSpPr txBox="1">
              <a:spLocks noChangeArrowheads="1"/>
            </p:cNvSpPr>
            <p:nvPr/>
          </p:nvSpPr>
          <p:spPr bwMode="auto">
            <a:xfrm>
              <a:off x="1646238" y="42846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smtClean="0">
                  <a:solidFill>
                    <a:srgbClr val="969696"/>
                  </a:solidFill>
                  <a:latin typeface="Avenir Book" panose="020B0503020203020204" pitchFamily="34" charset="-78"/>
                  <a:cs typeface="Avenir Book" panose="020B0503020203020204" pitchFamily="34" charset="-78"/>
                </a:rPr>
                <a:t>Transport</a:t>
              </a:r>
              <a:endParaRPr lang="en-US" altLang="en-US" sz="1400" dirty="0">
                <a:solidFill>
                  <a:srgbClr val="969696"/>
                </a:solidFill>
                <a:latin typeface="Avenir Book" panose="020B0503020203020204" pitchFamily="34" charset="-78"/>
                <a:cs typeface="Avenir Book" panose="020B0503020203020204" pitchFamily="34" charset="-78"/>
              </a:endParaRPr>
            </a:p>
          </p:txBody>
        </p:sp>
        <p:sp>
          <p:nvSpPr>
            <p:cNvPr id="222226" name="Line 27"/>
            <p:cNvSpPr>
              <a:spLocks noChangeShapeType="1"/>
            </p:cNvSpPr>
            <p:nvPr/>
          </p:nvSpPr>
          <p:spPr bwMode="auto">
            <a:xfrm>
              <a:off x="1697038" y="46228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27" name="Line 28"/>
            <p:cNvSpPr>
              <a:spLocks noChangeShapeType="1"/>
            </p:cNvSpPr>
            <p:nvPr/>
          </p:nvSpPr>
          <p:spPr bwMode="auto">
            <a:xfrm>
              <a:off x="1682750" y="49323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28" name="Line 29"/>
            <p:cNvSpPr>
              <a:spLocks noChangeShapeType="1"/>
            </p:cNvSpPr>
            <p:nvPr/>
          </p:nvSpPr>
          <p:spPr bwMode="auto">
            <a:xfrm>
              <a:off x="1682750" y="52181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29" name="Text Box 26"/>
            <p:cNvSpPr txBox="1">
              <a:spLocks noChangeArrowheads="1"/>
            </p:cNvSpPr>
            <p:nvPr/>
          </p:nvSpPr>
          <p:spPr bwMode="auto">
            <a:xfrm>
              <a:off x="1681163" y="35321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000000"/>
                  </a:solidFill>
                  <a:latin typeface="Avenir Book" panose="020B0503020203020204" pitchFamily="34" charset="-78"/>
                  <a:cs typeface="Avenir Book" panose="020B0503020203020204" pitchFamily="34" charset="-78"/>
                </a:rPr>
                <a:t>A</a:t>
              </a:r>
              <a:r>
                <a:rPr lang="en-US" altLang="en-US" sz="1400" dirty="0" smtClean="0">
                  <a:solidFill>
                    <a:srgbClr val="000000"/>
                  </a:solidFill>
                  <a:latin typeface="Avenir Book" panose="020B0503020203020204" pitchFamily="34" charset="-78"/>
                  <a:cs typeface="Avenir Book" panose="020B0503020203020204" pitchFamily="34" charset="-78"/>
                </a:rPr>
                <a:t>pplication</a:t>
              </a:r>
              <a:endParaRPr lang="en-US" altLang="en-US" sz="1400" dirty="0">
                <a:solidFill>
                  <a:srgbClr val="000000"/>
                </a:solidFill>
                <a:latin typeface="Avenir Book" panose="020B0503020203020204" pitchFamily="34" charset="-78"/>
                <a:cs typeface="Avenir Book" panose="020B0503020203020204" pitchFamily="34" charset="-78"/>
              </a:endParaRPr>
            </a:p>
          </p:txBody>
        </p:sp>
        <p:sp>
          <p:nvSpPr>
            <p:cNvPr id="222230" name="Text Box 26"/>
            <p:cNvSpPr txBox="1">
              <a:spLocks noChangeArrowheads="1"/>
            </p:cNvSpPr>
            <p:nvPr/>
          </p:nvSpPr>
          <p:spPr bwMode="auto">
            <a:xfrm>
              <a:off x="1636713" y="51895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P</a:t>
              </a:r>
              <a:r>
                <a:rPr lang="en-US" altLang="en-US" sz="1400" dirty="0" smtClean="0">
                  <a:solidFill>
                    <a:srgbClr val="969696"/>
                  </a:solidFill>
                  <a:latin typeface="Avenir Book" panose="020B0503020203020204" pitchFamily="34" charset="-78"/>
                  <a:cs typeface="Avenir Book" panose="020B0503020203020204" pitchFamily="34" charset="-78"/>
                </a:rPr>
                <a:t>hysical</a:t>
              </a:r>
              <a:endParaRPr lang="en-US" altLang="en-US" sz="1400" dirty="0">
                <a:solidFill>
                  <a:srgbClr val="969696"/>
                </a:solidFill>
                <a:latin typeface="Avenir Book" panose="020B0503020203020204" pitchFamily="34" charset="-78"/>
                <a:cs typeface="Avenir Book" panose="020B0503020203020204" pitchFamily="34" charset="-78"/>
              </a:endParaRPr>
            </a:p>
          </p:txBody>
        </p:sp>
        <p:sp>
          <p:nvSpPr>
            <p:cNvPr id="222231" name="Text Box 26"/>
            <p:cNvSpPr txBox="1">
              <a:spLocks noChangeArrowheads="1"/>
            </p:cNvSpPr>
            <p:nvPr/>
          </p:nvSpPr>
          <p:spPr bwMode="auto">
            <a:xfrm>
              <a:off x="1655763" y="49037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L</a:t>
              </a:r>
              <a:r>
                <a:rPr lang="en-US" altLang="en-US" sz="1400" dirty="0" smtClean="0">
                  <a:solidFill>
                    <a:srgbClr val="969696"/>
                  </a:solidFill>
                  <a:latin typeface="Avenir Book" panose="020B0503020203020204" pitchFamily="34" charset="-78"/>
                  <a:cs typeface="Avenir Book" panose="020B0503020203020204" pitchFamily="34" charset="-78"/>
                </a:rPr>
                <a:t>ink</a:t>
              </a:r>
              <a:endParaRPr lang="en-US" altLang="en-US" sz="1400" dirty="0">
                <a:solidFill>
                  <a:srgbClr val="969696"/>
                </a:solidFill>
                <a:latin typeface="Avenir Book" panose="020B0503020203020204" pitchFamily="34" charset="-78"/>
                <a:cs typeface="Avenir Book" panose="020B0503020203020204" pitchFamily="34" charset="-78"/>
              </a:endParaRPr>
            </a:p>
          </p:txBody>
        </p:sp>
        <p:sp>
          <p:nvSpPr>
            <p:cNvPr id="222232" name="Text Box 26"/>
            <p:cNvSpPr txBox="1">
              <a:spLocks noChangeArrowheads="1"/>
            </p:cNvSpPr>
            <p:nvPr/>
          </p:nvSpPr>
          <p:spPr bwMode="auto">
            <a:xfrm>
              <a:off x="1646238" y="46085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N</a:t>
              </a:r>
              <a:r>
                <a:rPr lang="en-US" altLang="en-US" sz="1400" dirty="0" smtClean="0">
                  <a:solidFill>
                    <a:srgbClr val="969696"/>
                  </a:solidFill>
                  <a:latin typeface="Avenir Book" panose="020B0503020203020204" pitchFamily="34" charset="-78"/>
                  <a:cs typeface="Avenir Book" panose="020B0503020203020204" pitchFamily="34" charset="-78"/>
                </a:rPr>
                <a:t>etwork</a:t>
              </a:r>
              <a:endParaRPr lang="en-US" altLang="en-US" sz="1400" dirty="0">
                <a:solidFill>
                  <a:srgbClr val="969696"/>
                </a:solidFill>
                <a:latin typeface="Avenir Book" panose="020B0503020203020204" pitchFamily="34" charset="-78"/>
                <a:cs typeface="Avenir Book" panose="020B0503020203020204" pitchFamily="34" charset="-78"/>
              </a:endParaRPr>
            </a:p>
          </p:txBody>
        </p:sp>
        <p:sp>
          <p:nvSpPr>
            <p:cNvPr id="222233" name="Oval 62"/>
            <p:cNvSpPr>
              <a:spLocks noChangeArrowheads="1"/>
            </p:cNvSpPr>
            <p:nvPr/>
          </p:nvSpPr>
          <p:spPr bwMode="auto">
            <a:xfrm>
              <a:off x="1814513" y="3806825"/>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000000"/>
                  </a:solidFill>
                  <a:latin typeface="Avenir Book" panose="020B0503020203020204" pitchFamily="34" charset="-78"/>
                  <a:cs typeface="Avenir Book" panose="020B0503020203020204" pitchFamily="34" charset="-78"/>
                </a:rPr>
                <a:t>process</a:t>
              </a:r>
            </a:p>
          </p:txBody>
        </p:sp>
        <p:grpSp>
          <p:nvGrpSpPr>
            <p:cNvPr id="222234" name="Group 63"/>
            <p:cNvGrpSpPr>
              <a:grpSpLocks/>
            </p:cNvGrpSpPr>
            <p:nvPr/>
          </p:nvGrpSpPr>
          <p:grpSpPr bwMode="auto">
            <a:xfrm>
              <a:off x="2062163" y="4167188"/>
              <a:ext cx="546100" cy="225425"/>
              <a:chOff x="1287" y="2524"/>
              <a:chExt cx="260" cy="100"/>
            </a:xfrm>
          </p:grpSpPr>
          <p:sp>
            <p:nvSpPr>
              <p:cNvPr id="222264" name="Rectangle 6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222265" name="Rectangle 65"/>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222266" name="Rectangle 66"/>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222267" name="Rectangle 67"/>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grpSp>
        <p:sp>
          <p:nvSpPr>
            <p:cNvPr id="222235" name="Rectangle 23"/>
            <p:cNvSpPr>
              <a:spLocks noChangeArrowheads="1"/>
            </p:cNvSpPr>
            <p:nvPr/>
          </p:nvSpPr>
          <p:spPr bwMode="auto">
            <a:xfrm>
              <a:off x="5380038" y="345916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Avenir Book" panose="020B0503020203020204" pitchFamily="34" charset="-78"/>
                <a:cs typeface="Avenir Book" panose="020B0503020203020204" pitchFamily="34" charset="-78"/>
              </a:endParaRPr>
            </a:p>
          </p:txBody>
        </p:sp>
        <p:sp>
          <p:nvSpPr>
            <p:cNvPr id="222236" name="Rectangle 24"/>
            <p:cNvSpPr>
              <a:spLocks noChangeArrowheads="1"/>
            </p:cNvSpPr>
            <p:nvPr/>
          </p:nvSpPr>
          <p:spPr bwMode="auto">
            <a:xfrm>
              <a:off x="5341938" y="3513138"/>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Avenir Book" panose="020B0503020203020204" pitchFamily="34" charset="-78"/>
                <a:cs typeface="Avenir Book" panose="020B0503020203020204" pitchFamily="34" charset="-78"/>
              </a:endParaRPr>
            </a:p>
          </p:txBody>
        </p:sp>
        <p:sp>
          <p:nvSpPr>
            <p:cNvPr id="222237" name="Line 25"/>
            <p:cNvSpPr>
              <a:spLocks noChangeShapeType="1"/>
            </p:cNvSpPr>
            <p:nvPr/>
          </p:nvSpPr>
          <p:spPr bwMode="auto">
            <a:xfrm>
              <a:off x="5351463" y="42735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38" name="Text Box 26"/>
            <p:cNvSpPr txBox="1">
              <a:spLocks noChangeArrowheads="1"/>
            </p:cNvSpPr>
            <p:nvPr/>
          </p:nvSpPr>
          <p:spPr bwMode="auto">
            <a:xfrm>
              <a:off x="5308600" y="42560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T</a:t>
              </a:r>
              <a:r>
                <a:rPr lang="en-US" altLang="en-US" sz="1400" dirty="0" smtClean="0">
                  <a:solidFill>
                    <a:srgbClr val="969696"/>
                  </a:solidFill>
                  <a:latin typeface="Avenir Book" panose="020B0503020203020204" pitchFamily="34" charset="-78"/>
                  <a:cs typeface="Avenir Book" panose="020B0503020203020204" pitchFamily="34" charset="-78"/>
                </a:rPr>
                <a:t>ransport</a:t>
              </a:r>
              <a:endParaRPr lang="en-US" altLang="en-US" sz="1400" dirty="0">
                <a:solidFill>
                  <a:srgbClr val="969696"/>
                </a:solidFill>
                <a:latin typeface="Avenir Book" panose="020B0503020203020204" pitchFamily="34" charset="-78"/>
                <a:cs typeface="Avenir Book" panose="020B0503020203020204" pitchFamily="34" charset="-78"/>
              </a:endParaRPr>
            </a:p>
          </p:txBody>
        </p:sp>
        <p:sp>
          <p:nvSpPr>
            <p:cNvPr id="222239" name="Line 27"/>
            <p:cNvSpPr>
              <a:spLocks noChangeShapeType="1"/>
            </p:cNvSpPr>
            <p:nvPr/>
          </p:nvSpPr>
          <p:spPr bwMode="auto">
            <a:xfrm>
              <a:off x="5359400" y="45942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40" name="Line 28"/>
            <p:cNvSpPr>
              <a:spLocks noChangeShapeType="1"/>
            </p:cNvSpPr>
            <p:nvPr/>
          </p:nvSpPr>
          <p:spPr bwMode="auto">
            <a:xfrm>
              <a:off x="5345113" y="49037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41" name="Line 29"/>
            <p:cNvSpPr>
              <a:spLocks noChangeShapeType="1"/>
            </p:cNvSpPr>
            <p:nvPr/>
          </p:nvSpPr>
          <p:spPr bwMode="auto">
            <a:xfrm>
              <a:off x="5345113" y="5189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2242" name="Text Box 26"/>
            <p:cNvSpPr txBox="1">
              <a:spLocks noChangeArrowheads="1"/>
            </p:cNvSpPr>
            <p:nvPr/>
          </p:nvSpPr>
          <p:spPr bwMode="auto">
            <a:xfrm>
              <a:off x="5343525" y="35036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000000"/>
                  </a:solidFill>
                  <a:latin typeface="Avenir Book" panose="020B0503020203020204" pitchFamily="34" charset="-78"/>
                  <a:cs typeface="Avenir Book" panose="020B0503020203020204" pitchFamily="34" charset="-78"/>
                </a:rPr>
                <a:t>A</a:t>
              </a:r>
              <a:r>
                <a:rPr lang="en-US" altLang="en-US" sz="1400" dirty="0" smtClean="0">
                  <a:solidFill>
                    <a:srgbClr val="000000"/>
                  </a:solidFill>
                  <a:latin typeface="Avenir Book" panose="020B0503020203020204" pitchFamily="34" charset="-78"/>
                  <a:cs typeface="Avenir Book" panose="020B0503020203020204" pitchFamily="34" charset="-78"/>
                </a:rPr>
                <a:t>pplication</a:t>
              </a:r>
              <a:endParaRPr lang="en-US" altLang="en-US" sz="1400" dirty="0">
                <a:solidFill>
                  <a:srgbClr val="000000"/>
                </a:solidFill>
                <a:latin typeface="Avenir Book" panose="020B0503020203020204" pitchFamily="34" charset="-78"/>
                <a:cs typeface="Avenir Book" panose="020B0503020203020204" pitchFamily="34" charset="-78"/>
              </a:endParaRPr>
            </a:p>
          </p:txBody>
        </p:sp>
        <p:sp>
          <p:nvSpPr>
            <p:cNvPr id="222243" name="Text Box 26"/>
            <p:cNvSpPr txBox="1">
              <a:spLocks noChangeArrowheads="1"/>
            </p:cNvSpPr>
            <p:nvPr/>
          </p:nvSpPr>
          <p:spPr bwMode="auto">
            <a:xfrm>
              <a:off x="5299075" y="51609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P</a:t>
              </a:r>
              <a:r>
                <a:rPr lang="en-US" altLang="en-US" sz="1400" dirty="0" smtClean="0">
                  <a:solidFill>
                    <a:srgbClr val="969696"/>
                  </a:solidFill>
                  <a:latin typeface="Avenir Book" panose="020B0503020203020204" pitchFamily="34" charset="-78"/>
                  <a:cs typeface="Avenir Book" panose="020B0503020203020204" pitchFamily="34" charset="-78"/>
                </a:rPr>
                <a:t>hysical</a:t>
              </a:r>
              <a:endParaRPr lang="en-US" altLang="en-US" sz="1400" dirty="0">
                <a:solidFill>
                  <a:srgbClr val="969696"/>
                </a:solidFill>
                <a:latin typeface="Avenir Book" panose="020B0503020203020204" pitchFamily="34" charset="-78"/>
                <a:cs typeface="Avenir Book" panose="020B0503020203020204" pitchFamily="34" charset="-78"/>
              </a:endParaRPr>
            </a:p>
          </p:txBody>
        </p:sp>
        <p:sp>
          <p:nvSpPr>
            <p:cNvPr id="222244" name="Text Box 26"/>
            <p:cNvSpPr txBox="1">
              <a:spLocks noChangeArrowheads="1"/>
            </p:cNvSpPr>
            <p:nvPr/>
          </p:nvSpPr>
          <p:spPr bwMode="auto">
            <a:xfrm>
              <a:off x="5318125" y="48752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L</a:t>
              </a:r>
              <a:r>
                <a:rPr lang="en-US" altLang="en-US" sz="1400" dirty="0" smtClean="0">
                  <a:solidFill>
                    <a:srgbClr val="969696"/>
                  </a:solidFill>
                  <a:latin typeface="Avenir Book" panose="020B0503020203020204" pitchFamily="34" charset="-78"/>
                  <a:cs typeface="Avenir Book" panose="020B0503020203020204" pitchFamily="34" charset="-78"/>
                </a:rPr>
                <a:t>ink</a:t>
              </a:r>
              <a:endParaRPr lang="en-US" altLang="en-US" sz="1400" dirty="0">
                <a:solidFill>
                  <a:srgbClr val="969696"/>
                </a:solidFill>
                <a:latin typeface="Avenir Book" panose="020B0503020203020204" pitchFamily="34" charset="-78"/>
                <a:cs typeface="Avenir Book" panose="020B0503020203020204" pitchFamily="34" charset="-78"/>
              </a:endParaRPr>
            </a:p>
          </p:txBody>
        </p:sp>
        <p:sp>
          <p:nvSpPr>
            <p:cNvPr id="222245" name="Text Box 26"/>
            <p:cNvSpPr txBox="1">
              <a:spLocks noChangeArrowheads="1"/>
            </p:cNvSpPr>
            <p:nvPr/>
          </p:nvSpPr>
          <p:spPr bwMode="auto">
            <a:xfrm>
              <a:off x="5308600" y="45799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smtClean="0">
                  <a:solidFill>
                    <a:srgbClr val="969696"/>
                  </a:solidFill>
                  <a:latin typeface="Avenir Book" panose="020B0503020203020204" pitchFamily="34" charset="-78"/>
                  <a:cs typeface="Avenir Book" panose="020B0503020203020204" pitchFamily="34" charset="-78"/>
                </a:rPr>
                <a:t>Network</a:t>
              </a:r>
              <a:endParaRPr lang="en-US" altLang="en-US" sz="1400" dirty="0">
                <a:solidFill>
                  <a:srgbClr val="969696"/>
                </a:solidFill>
                <a:latin typeface="Avenir Book" panose="020B0503020203020204" pitchFamily="34" charset="-78"/>
                <a:cs typeface="Avenir Book" panose="020B0503020203020204" pitchFamily="34" charset="-78"/>
              </a:endParaRPr>
            </a:p>
          </p:txBody>
        </p:sp>
        <p:sp>
          <p:nvSpPr>
            <p:cNvPr id="222246" name="Oval 80"/>
            <p:cNvSpPr>
              <a:spLocks noChangeArrowheads="1"/>
            </p:cNvSpPr>
            <p:nvPr/>
          </p:nvSpPr>
          <p:spPr bwMode="auto">
            <a:xfrm>
              <a:off x="5476875" y="3778250"/>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000000"/>
                  </a:solidFill>
                  <a:latin typeface="Avenir Book" panose="020B0503020203020204" pitchFamily="34" charset="-78"/>
                  <a:cs typeface="Avenir Book" panose="020B0503020203020204" pitchFamily="34" charset="-78"/>
                </a:rPr>
                <a:t>process</a:t>
              </a:r>
            </a:p>
          </p:txBody>
        </p:sp>
        <p:grpSp>
          <p:nvGrpSpPr>
            <p:cNvPr id="222247" name="Group 81"/>
            <p:cNvGrpSpPr>
              <a:grpSpLocks/>
            </p:cNvGrpSpPr>
            <p:nvPr/>
          </p:nvGrpSpPr>
          <p:grpSpPr bwMode="auto">
            <a:xfrm>
              <a:off x="5724525" y="4138613"/>
              <a:ext cx="546100" cy="225425"/>
              <a:chOff x="1287" y="2524"/>
              <a:chExt cx="260" cy="100"/>
            </a:xfrm>
          </p:grpSpPr>
          <p:sp>
            <p:nvSpPr>
              <p:cNvPr id="222260" name="Rectangle 8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222261" name="Rectangle 83"/>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222262" name="Rectangle 84"/>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222263" name="Rectangle 85"/>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grpSp>
        <p:sp>
          <p:nvSpPr>
            <p:cNvPr id="222248" name="Line 87"/>
            <p:cNvSpPr>
              <a:spLocks noChangeShapeType="1"/>
            </p:cNvSpPr>
            <p:nvPr/>
          </p:nvSpPr>
          <p:spPr bwMode="auto">
            <a:xfrm flipH="1">
              <a:off x="6534150" y="3910013"/>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222249" name="Line 88"/>
            <p:cNvSpPr>
              <a:spLocks noChangeShapeType="1"/>
            </p:cNvSpPr>
            <p:nvPr/>
          </p:nvSpPr>
          <p:spPr bwMode="auto">
            <a:xfrm>
              <a:off x="6759575" y="4335463"/>
              <a:ext cx="0" cy="102235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222250" name="Line 89"/>
            <p:cNvSpPr>
              <a:spLocks noChangeShapeType="1"/>
            </p:cNvSpPr>
            <p:nvPr/>
          </p:nvSpPr>
          <p:spPr bwMode="auto">
            <a:xfrm flipH="1">
              <a:off x="6783388" y="4835525"/>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222251" name="Text Box 56"/>
            <p:cNvSpPr txBox="1">
              <a:spLocks noChangeArrowheads="1"/>
            </p:cNvSpPr>
            <p:nvPr/>
          </p:nvSpPr>
          <p:spPr bwMode="auto">
            <a:xfrm>
              <a:off x="3697288" y="3590925"/>
              <a:ext cx="95410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en-US" altLang="en-US" dirty="0" smtClean="0">
                  <a:solidFill>
                    <a:srgbClr val="CC0000"/>
                  </a:solidFill>
                  <a:latin typeface="Avenir Book" panose="020B0503020203020204" pitchFamily="34" charset="-78"/>
                  <a:cs typeface="Avenir Book" panose="020B0503020203020204" pitchFamily="34" charset="-78"/>
                </a:rPr>
                <a:t>Socket</a:t>
              </a:r>
              <a:endParaRPr lang="en-US" altLang="en-US" dirty="0">
                <a:solidFill>
                  <a:srgbClr val="CC0000"/>
                </a:solidFill>
                <a:latin typeface="Avenir Book" panose="020B0503020203020204" pitchFamily="34" charset="-78"/>
                <a:cs typeface="Avenir Book" panose="020B0503020203020204" pitchFamily="34" charset="-78"/>
              </a:endParaRPr>
            </a:p>
          </p:txBody>
        </p:sp>
        <p:sp>
          <p:nvSpPr>
            <p:cNvPr id="222252" name="Line 91"/>
            <p:cNvSpPr>
              <a:spLocks noChangeShapeType="1"/>
            </p:cNvSpPr>
            <p:nvPr/>
          </p:nvSpPr>
          <p:spPr bwMode="auto">
            <a:xfrm flipV="1">
              <a:off x="2700338" y="3790950"/>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222253" name="Line 92"/>
            <p:cNvSpPr>
              <a:spLocks noChangeShapeType="1"/>
            </p:cNvSpPr>
            <p:nvPr/>
          </p:nvSpPr>
          <p:spPr bwMode="auto">
            <a:xfrm flipH="1" flipV="1">
              <a:off x="4635500" y="3779838"/>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nvGrpSpPr>
            <p:cNvPr id="222254" name="Group 93"/>
            <p:cNvGrpSpPr>
              <a:grpSpLocks/>
            </p:cNvGrpSpPr>
            <p:nvPr/>
          </p:nvGrpSpPr>
          <p:grpSpPr bwMode="auto">
            <a:xfrm>
              <a:off x="358775" y="4808538"/>
              <a:ext cx="1035050" cy="904875"/>
              <a:chOff x="-44" y="1473"/>
              <a:chExt cx="981" cy="1105"/>
            </a:xfrm>
          </p:grpSpPr>
          <p:pic>
            <p:nvPicPr>
              <p:cNvPr id="222258"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59" name="Freeform 95"/>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222255" name="Group 96"/>
            <p:cNvGrpSpPr>
              <a:grpSpLocks/>
            </p:cNvGrpSpPr>
            <p:nvPr/>
          </p:nvGrpSpPr>
          <p:grpSpPr bwMode="auto">
            <a:xfrm flipH="1">
              <a:off x="7075488" y="5091113"/>
              <a:ext cx="1035050" cy="904875"/>
              <a:chOff x="-44" y="1473"/>
              <a:chExt cx="981" cy="1105"/>
            </a:xfrm>
          </p:grpSpPr>
          <p:pic>
            <p:nvPicPr>
              <p:cNvPr id="222256"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57" name="Freeform 98"/>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spTree>
    <p:extLst>
      <p:ext uri="{BB962C8B-B14F-4D97-AF65-F5344CB8AC3E}">
        <p14:creationId xmlns:p14="http://schemas.microsoft.com/office/powerpoint/2010/main" val="884769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02B4EA-0158-774A-877D-888807F574B5}"/>
              </a:ext>
            </a:extLst>
          </p:cNvPr>
          <p:cNvGrpSpPr/>
          <p:nvPr/>
        </p:nvGrpSpPr>
        <p:grpSpPr>
          <a:xfrm>
            <a:off x="3455748" y="4151714"/>
            <a:ext cx="5150044" cy="771548"/>
            <a:chOff x="2578811" y="4965666"/>
            <a:chExt cx="6866725" cy="1028731"/>
          </a:xfrm>
        </p:grpSpPr>
        <p:cxnSp>
          <p:nvCxnSpPr>
            <p:cNvPr id="128" name="Straight Connector 127">
              <a:extLst>
                <a:ext uri="{FF2B5EF4-FFF2-40B4-BE49-F238E27FC236}">
                  <a16:creationId xmlns:a16="http://schemas.microsoft.com/office/drawing/2014/main" id="{0763EEB6-87F6-D847-AD1E-3BFDCE6A954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9891B45-180E-B341-A7C6-D10A683BB102}"/>
                </a:ext>
              </a:extLst>
            </p:cNvPr>
            <p:cNvGrpSpPr/>
            <p:nvPr/>
          </p:nvGrpSpPr>
          <p:grpSpPr>
            <a:xfrm>
              <a:off x="4062521" y="4965666"/>
              <a:ext cx="5383015" cy="1028731"/>
              <a:chOff x="4062521" y="4965666"/>
              <a:chExt cx="5383015" cy="1028731"/>
            </a:xfrm>
          </p:grpSpPr>
          <p:cxnSp>
            <p:nvCxnSpPr>
              <p:cNvPr id="127" name="Straight Connector 126">
                <a:extLst>
                  <a:ext uri="{FF2B5EF4-FFF2-40B4-BE49-F238E27FC236}">
                    <a16:creationId xmlns:a16="http://schemas.microsoft.com/office/drawing/2014/main" id="{16BE7B71-3412-8546-BD1A-8BF76DC47254}"/>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defTabSz="685800" eaLnBrk="0" fontAlgn="base" hangingPunct="0">
                  <a:spcBef>
                    <a:spcPct val="0"/>
                  </a:spcBef>
                  <a:spcAft>
                    <a:spcPct val="0"/>
                  </a:spcAft>
                  <a:defRPr/>
                </a:pPr>
                <a:r>
                  <a:rPr lang="en-US" sz="21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rPr>
                  <a:t>             </a:t>
                </a:r>
              </a:p>
            </p:txBody>
          </p:sp>
        </p:grpSp>
      </p:gr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242899" y="2053069"/>
            <a:ext cx="667827" cy="2184419"/>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162402" y="2119957"/>
            <a:ext cx="634983" cy="219164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9738405" y="3612535"/>
            <a:ext cx="412374" cy="802661"/>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210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 name="Group 2">
            <a:extLst>
              <a:ext uri="{FF2B5EF4-FFF2-40B4-BE49-F238E27FC236}">
                <a16:creationId xmlns:a16="http://schemas.microsoft.com/office/drawing/2014/main" id="{64AFD9EC-1CA1-D34D-965E-2E8D95748C38}"/>
              </a:ext>
            </a:extLst>
          </p:cNvPr>
          <p:cNvGrpSpPr/>
          <p:nvPr/>
        </p:nvGrpSpPr>
        <p:grpSpPr>
          <a:xfrm>
            <a:off x="7904403" y="1986180"/>
            <a:ext cx="1459754" cy="2187358"/>
            <a:chOff x="8091785" y="2078288"/>
            <a:chExt cx="2364905" cy="2916476"/>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a:solidFill>
                  <a:srgbClr val="000000"/>
                </a:solidFill>
                <a:latin typeface="Avenir Book" panose="020B0503020203020204" pitchFamily="34" charset="-78"/>
                <a:cs typeface="Avenir Book" panose="020B0503020203020204" pitchFamily="34" charset="-78"/>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a:solidFill>
                  <a:srgbClr val="000000"/>
                </a:solidFill>
                <a:latin typeface="Avenir Book" panose="020B0503020203020204" pitchFamily="34" charset="-78"/>
                <a:cs typeface="Avenir Book" panose="020B0503020203020204" pitchFamily="34" charset="-78"/>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1"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2787467" y="2053068"/>
            <a:ext cx="1598776" cy="2187358"/>
            <a:chOff x="8091785" y="2078288"/>
            <a:chExt cx="2364905" cy="2916476"/>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a:solidFill>
                  <a:srgbClr val="000000"/>
                </a:solidFill>
                <a:latin typeface="Avenir Book" panose="020B0503020203020204" pitchFamily="34" charset="-78"/>
                <a:cs typeface="Avenir Book" panose="020B0503020203020204" pitchFamily="34" charset="-78"/>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a:solidFill>
                  <a:srgbClr val="000000"/>
                </a:solidFill>
                <a:latin typeface="Avenir Book" panose="020B0503020203020204" pitchFamily="34" charset="-78"/>
                <a:cs typeface="Avenir Book" panose="020B0503020203020204" pitchFamily="34" charset="-78"/>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5"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5"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5"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39"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application</a:t>
              </a:r>
            </a:p>
          </p:txBody>
        </p:sp>
      </p:grpSp>
      <p:sp>
        <p:nvSpPr>
          <p:cNvPr id="129" name="Text Box 26">
            <a:extLst>
              <a:ext uri="{FF2B5EF4-FFF2-40B4-BE49-F238E27FC236}">
                <a16:creationId xmlns:a16="http://schemas.microsoft.com/office/drawing/2014/main" id="{BF5BF946-F5E7-1544-AF56-E534E43CF495}"/>
              </a:ext>
            </a:extLst>
          </p:cNvPr>
          <p:cNvSpPr txBox="1">
            <a:spLocks noChangeArrowheads="1"/>
          </p:cNvSpPr>
          <p:nvPr/>
        </p:nvSpPr>
        <p:spPr bwMode="auto">
          <a:xfrm>
            <a:off x="8071035" y="2672836"/>
            <a:ext cx="1051358" cy="346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transport</a:t>
            </a:r>
          </a:p>
        </p:txBody>
      </p:sp>
      <p:grpSp>
        <p:nvGrpSpPr>
          <p:cNvPr id="93" name="Group 92">
            <a:extLst>
              <a:ext uri="{FF2B5EF4-FFF2-40B4-BE49-F238E27FC236}">
                <a16:creationId xmlns:a16="http://schemas.microsoft.com/office/drawing/2014/main" id="{EFA7BEBF-82FA-3440-93DD-AFB07D2DDF8D}"/>
              </a:ext>
            </a:extLst>
          </p:cNvPr>
          <p:cNvGrpSpPr/>
          <p:nvPr/>
        </p:nvGrpSpPr>
        <p:grpSpPr>
          <a:xfrm>
            <a:off x="1897190" y="4135150"/>
            <a:ext cx="769892" cy="447865"/>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2120658" y="385416"/>
            <a:ext cx="8325469" cy="670967"/>
          </a:xfrm>
        </p:spPr>
        <p:txBody>
          <a:bodyPr>
            <a:normAutofit/>
          </a:bodyPr>
          <a:lstStyle/>
          <a:p>
            <a:r>
              <a:rPr lang="en-US" sz="3300" dirty="0"/>
              <a:t>Transport Layer Actions</a:t>
            </a:r>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3368295" y="2494482"/>
            <a:ext cx="309563" cy="119063"/>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8782498" y="2432672"/>
            <a:ext cx="309563" cy="119063"/>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680997" y="1800491"/>
            <a:ext cx="3069300" cy="646331"/>
          </a:xfrm>
          <a:prstGeom prst="rect">
            <a:avLst/>
          </a:prstGeom>
          <a:noFill/>
        </p:spPr>
        <p:txBody>
          <a:bodyPr wrap="squar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Sender:</a:t>
            </a:r>
          </a:p>
          <a:p>
            <a:pPr marL="214313" indent="-164306" defTabSz="685800">
              <a:buClr>
                <a:srgbClr val="0200A3"/>
              </a:buClr>
              <a:buFont typeface="Wingdings" pitchFamily="2" charset="2"/>
              <a:buChar char="§"/>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7574999" y="1986180"/>
            <a:ext cx="1811561" cy="2527106"/>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8369262" y="2154796"/>
            <a:ext cx="944306" cy="300082"/>
            <a:chOff x="8934916" y="2775692"/>
            <a:chExt cx="1259074" cy="400109"/>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app.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815296" y="2171290"/>
            <a:ext cx="2915539" cy="563231"/>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is passed an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812779" y="2670653"/>
            <a:ext cx="2898438" cy="563231"/>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determines segment header fields values</a:t>
            </a:r>
          </a:p>
        </p:txBody>
      </p:sp>
      <p:sp>
        <p:nvSpPr>
          <p:cNvPr id="95" name="TextBox 94">
            <a:extLst>
              <a:ext uri="{FF2B5EF4-FFF2-40B4-BE49-F238E27FC236}">
                <a16:creationId xmlns:a16="http://schemas.microsoft.com/office/drawing/2014/main" id="{BFD6C411-175C-8D4E-9A66-3E03AAA9F0F9}"/>
              </a:ext>
            </a:extLst>
          </p:cNvPr>
          <p:cNvSpPr txBox="1"/>
          <p:nvPr/>
        </p:nvSpPr>
        <p:spPr>
          <a:xfrm>
            <a:off x="4804158" y="3122111"/>
            <a:ext cx="2869092" cy="369332"/>
          </a:xfrm>
          <a:prstGeom prst="rect">
            <a:avLst/>
          </a:prstGeom>
          <a:noFill/>
        </p:spPr>
        <p:txBody>
          <a:bodyPr wrap="square" rtlCol="0">
            <a:spAutoFit/>
          </a:bodyPr>
          <a:lstStyle/>
          <a:p>
            <a:pPr marL="214313" indent="-164306" defTabSz="685800">
              <a:buClr>
                <a:srgbClr val="02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creates segment</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807666" y="3446336"/>
            <a:ext cx="2869092" cy="369332"/>
          </a:xfrm>
          <a:prstGeom prst="rect">
            <a:avLst/>
          </a:prstGeom>
          <a:noFill/>
        </p:spPr>
        <p:txBody>
          <a:bodyPr wrap="square" rtlCol="0">
            <a:spAutoFit/>
          </a:bodyPr>
          <a:lstStyle/>
          <a:p>
            <a:pPr marL="214313" indent="-164306" defTabSz="685800">
              <a:buClr>
                <a:srgbClr val="02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passes segment to IP</a:t>
            </a:r>
          </a:p>
        </p:txBody>
      </p:sp>
      <p:sp>
        <p:nvSpPr>
          <p:cNvPr id="131" name="Text Box 26">
            <a:extLst>
              <a:ext uri="{FF2B5EF4-FFF2-40B4-BE49-F238E27FC236}">
                <a16:creationId xmlns:a16="http://schemas.microsoft.com/office/drawing/2014/main" id="{82B22EF0-AE16-E34A-9DFF-15D46D5130BC}"/>
              </a:ext>
            </a:extLst>
          </p:cNvPr>
          <p:cNvSpPr txBox="1">
            <a:spLocks noChangeArrowheads="1"/>
          </p:cNvSpPr>
          <p:nvPr/>
        </p:nvSpPr>
        <p:spPr bwMode="auto">
          <a:xfrm>
            <a:off x="2979909" y="2742400"/>
            <a:ext cx="1151486" cy="346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transport</a:t>
            </a:r>
          </a:p>
        </p:txBody>
      </p:sp>
      <p:sp>
        <p:nvSpPr>
          <p:cNvPr id="98" name="Rectangle 97">
            <a:extLst>
              <a:ext uri="{FF2B5EF4-FFF2-40B4-BE49-F238E27FC236}">
                <a16:creationId xmlns:a16="http://schemas.microsoft.com/office/drawing/2014/main" id="{EB709716-FAB0-AB45-BCAE-75F8CF2AEC09}"/>
              </a:ext>
            </a:extLst>
          </p:cNvPr>
          <p:cNvSpPr/>
          <p:nvPr/>
        </p:nvSpPr>
        <p:spPr>
          <a:xfrm>
            <a:off x="1693233" y="1660609"/>
            <a:ext cx="2786773" cy="3039053"/>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06" name="Group 105">
            <a:extLst>
              <a:ext uri="{FF2B5EF4-FFF2-40B4-BE49-F238E27FC236}">
                <a16:creationId xmlns:a16="http://schemas.microsoft.com/office/drawing/2014/main" id="{73FB16D4-A4BA-C046-940D-43D50465EB6F}"/>
              </a:ext>
            </a:extLst>
          </p:cNvPr>
          <p:cNvGrpSpPr/>
          <p:nvPr/>
        </p:nvGrpSpPr>
        <p:grpSpPr>
          <a:xfrm>
            <a:off x="7876806" y="2671843"/>
            <a:ext cx="944306" cy="276999"/>
            <a:chOff x="8964789" y="2639236"/>
            <a:chExt cx="1259074" cy="369332"/>
          </a:xfrm>
        </p:grpSpPr>
        <p:sp>
          <p:nvSpPr>
            <p:cNvPr id="125" name="Rectangle 124">
              <a:extLst>
                <a:ext uri="{FF2B5EF4-FFF2-40B4-BE49-F238E27FC236}">
                  <a16:creationId xmlns:a16="http://schemas.microsoft.com/office/drawing/2014/main" id="{CA58A03E-5455-0E40-8FB9-71E1E5E2CAD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6" name="TextBox 125">
              <a:extLst>
                <a:ext uri="{FF2B5EF4-FFF2-40B4-BE49-F238E27FC236}">
                  <a16:creationId xmlns:a16="http://schemas.microsoft.com/office/drawing/2014/main" id="{97A208B0-D27E-5D40-B156-11CB7075B098}"/>
                </a:ext>
              </a:extLst>
            </p:cNvPr>
            <p:cNvSpPr txBox="1"/>
            <p:nvPr/>
          </p:nvSpPr>
          <p:spPr>
            <a:xfrm>
              <a:off x="8964789" y="2639236"/>
              <a:ext cx="1259074" cy="369332"/>
            </a:xfrm>
            <a:prstGeom prst="rect">
              <a:avLst/>
            </a:prstGeom>
            <a:noFill/>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   T</a:t>
              </a:r>
              <a:r>
                <a:rPr lang="en-US" sz="1200" baseline="-25000" dirty="0">
                  <a:solidFill>
                    <a:prstClr val="black"/>
                  </a:solidFill>
                  <a:latin typeface="Avenir Book" panose="020B0503020203020204" pitchFamily="34" charset="-78"/>
                  <a:cs typeface="Avenir Book" panose="020B0503020203020204" pitchFamily="34" charset="-78"/>
                </a:rPr>
                <a:t>h</a:t>
              </a:r>
            </a:p>
          </p:txBody>
        </p:sp>
      </p:grpSp>
      <p:grpSp>
        <p:nvGrpSpPr>
          <p:cNvPr id="5" name="Group 4">
            <a:extLst>
              <a:ext uri="{FF2B5EF4-FFF2-40B4-BE49-F238E27FC236}">
                <a16:creationId xmlns:a16="http://schemas.microsoft.com/office/drawing/2014/main" id="{E73E5E98-A439-0647-8DF1-844937CD72A0}"/>
              </a:ext>
            </a:extLst>
          </p:cNvPr>
          <p:cNvGrpSpPr/>
          <p:nvPr/>
        </p:nvGrpSpPr>
        <p:grpSpPr>
          <a:xfrm>
            <a:off x="7933758" y="2676743"/>
            <a:ext cx="1363517" cy="300082"/>
            <a:chOff x="7863122" y="5632673"/>
            <a:chExt cx="1818022" cy="400109"/>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69332"/>
              <a:chOff x="8964789" y="2648929"/>
              <a:chExt cx="1259074" cy="369332"/>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69332"/>
              </a:xfrm>
              <a:prstGeom prst="rect">
                <a:avLst/>
              </a:prstGeom>
              <a:noFill/>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   T</a:t>
                </a:r>
                <a:r>
                  <a:rPr lang="en-US" sz="1200" baseline="-25000" dirty="0">
                    <a:solidFill>
                      <a:prstClr val="black"/>
                    </a:solidFill>
                    <a:latin typeface="Avenir Book" panose="020B0503020203020204" pitchFamily="34" charset="-78"/>
                    <a:cs typeface="Avenir Book" panose="020B0503020203020204" pitchFamily="34" charset="-78"/>
                  </a:rPr>
                  <a:t>h</a:t>
                </a: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400109"/>
              <a:chOff x="8934916" y="2778923"/>
              <a:chExt cx="1259074" cy="400109"/>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app. msg</a:t>
                </a:r>
              </a:p>
            </p:txBody>
          </p:sp>
        </p:grpSp>
      </p:grpSp>
    </p:spTree>
    <p:extLst>
      <p:ext uri="{BB962C8B-B14F-4D97-AF65-F5344CB8AC3E}">
        <p14:creationId xmlns:p14="http://schemas.microsoft.com/office/powerpoint/2010/main" val="150343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dissolve">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dissolve">
                                      <p:cBhvr>
                                        <p:cTn id="12" dur="500"/>
                                        <p:tgtEl>
                                          <p:spTgt spid="88"/>
                                        </p:tgtEl>
                                      </p:cBhvr>
                                    </p:animEffect>
                                  </p:childTnLst>
                                </p:cTn>
                              </p:par>
                              <p:par>
                                <p:cTn id="13" presetID="0" presetClass="path" presetSubtype="0" accel="50000" decel="50000" fill="hold" nodeType="withEffect">
                                  <p:stCondLst>
                                    <p:cond delay="0"/>
                                  </p:stCondLst>
                                  <p:childTnLst>
                                    <p:animMotion origin="layout" path="M -6.25E-7 -1.48148E-6 L 0.00065 0.10139 " pathEditMode="relative" rAng="0" ptsTypes="AA">
                                      <p:cBhvr>
                                        <p:cTn id="14" dur="2000" fill="hold"/>
                                        <p:tgtEl>
                                          <p:spTgt spid="88"/>
                                        </p:tgtEl>
                                        <p:attrNameLst>
                                          <p:attrName>ppt_x</p:attrName>
                                          <p:attrName>ppt_y</p:attrName>
                                        </p:attrNameLst>
                                      </p:cBhvr>
                                      <p:rCtr x="26" y="5069"/>
                                    </p:animMotion>
                                  </p:childTnLst>
                                </p:cTn>
                              </p:par>
                              <p:par>
                                <p:cTn id="15" presetID="9"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dissolve">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dissolve">
                                      <p:cBhvr>
                                        <p:cTn id="25" dur="500"/>
                                        <p:tgtEl>
                                          <p:spTgt spid="9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106"/>
                                        </p:tgtEl>
                                      </p:cBhvr>
                                    </p:animEffect>
                                    <p:set>
                                      <p:cBhvr>
                                        <p:cTn id="30" dur="1" fill="hold">
                                          <p:stCondLst>
                                            <p:cond delay="499"/>
                                          </p:stCondLst>
                                        </p:cTn>
                                        <p:tgtEl>
                                          <p:spTgt spid="106"/>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88"/>
                                        </p:tgtEl>
                                      </p:cBhvr>
                                    </p:animEffect>
                                    <p:set>
                                      <p:cBhvr>
                                        <p:cTn id="33" dur="1" fill="hold">
                                          <p:stCondLst>
                                            <p:cond delay="499"/>
                                          </p:stCondLst>
                                        </p:cTn>
                                        <p:tgtEl>
                                          <p:spTgt spid="88"/>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dissolve">
                                      <p:cBhvr>
                                        <p:cTn id="40" dur="500"/>
                                        <p:tgtEl>
                                          <p:spTgt spid="95"/>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1.25E-6 -3.7037E-7 L 0.00052 0.09306 " pathEditMode="relative" rAng="0" ptsTypes="AA">
                                      <p:cBhvr>
                                        <p:cTn id="44" dur="2000" fill="hold"/>
                                        <p:tgtEl>
                                          <p:spTgt spid="5"/>
                                        </p:tgtEl>
                                        <p:attrNameLst>
                                          <p:attrName>ppt_x</p:attrName>
                                          <p:attrName>ppt_y</p:attrName>
                                        </p:attrNameLst>
                                      </p:cBhvr>
                                      <p:rCtr x="26" y="4653"/>
                                    </p:animMotion>
                                  </p:childTnLst>
                                </p:cTn>
                              </p:par>
                              <p:par>
                                <p:cTn id="45" presetID="9" presetClass="entr" presetSubtype="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dissolve">
                                      <p:cBhvr>
                                        <p:cTn id="47" dur="500"/>
                                        <p:tgtEl>
                                          <p:spTgt spid="97"/>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00052 0.09305 C -6.25E-7 0.13032 -0.00065 0.16666 -0.00117 0.20532 L -0.08503 0.24838 L -0.32213 0.24421 C -0.35312 0.23379 -0.38437 0.2162 -0.41497 0.20648 " pathEditMode="relative" rAng="0" ptsTypes="AAAAA">
                                      <p:cBhvr>
                                        <p:cTn id="51" dur="2000" fill="hold"/>
                                        <p:tgtEl>
                                          <p:spTgt spid="5"/>
                                        </p:tgtEl>
                                        <p:attrNameLst>
                                          <p:attrName>ppt_x</p:attrName>
                                          <p:attrName>ppt_y</p:attrName>
                                        </p:attrNameLst>
                                      </p:cBhvr>
                                      <p:rCtr x="-20781" y="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91" grpId="0"/>
      <p:bldP spid="94" grpId="0"/>
      <p:bldP spid="95" grpId="0"/>
      <p:bldP spid="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02B4EA-0158-774A-877D-888807F574B5}"/>
              </a:ext>
            </a:extLst>
          </p:cNvPr>
          <p:cNvGrpSpPr/>
          <p:nvPr/>
        </p:nvGrpSpPr>
        <p:grpSpPr>
          <a:xfrm>
            <a:off x="3458109" y="4165113"/>
            <a:ext cx="5150044" cy="771548"/>
            <a:chOff x="2578811" y="4965666"/>
            <a:chExt cx="6866725" cy="1028731"/>
          </a:xfrm>
        </p:grpSpPr>
        <p:cxnSp>
          <p:nvCxnSpPr>
            <p:cNvPr id="128" name="Straight Connector 127">
              <a:extLst>
                <a:ext uri="{FF2B5EF4-FFF2-40B4-BE49-F238E27FC236}">
                  <a16:creationId xmlns:a16="http://schemas.microsoft.com/office/drawing/2014/main" id="{0763EEB6-87F6-D847-AD1E-3BFDCE6A954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9891B45-180E-B341-A7C6-D10A683BB102}"/>
                </a:ext>
              </a:extLst>
            </p:cNvPr>
            <p:cNvGrpSpPr/>
            <p:nvPr/>
          </p:nvGrpSpPr>
          <p:grpSpPr>
            <a:xfrm>
              <a:off x="4062521" y="4965666"/>
              <a:ext cx="5383015" cy="1028731"/>
              <a:chOff x="4062521" y="4965666"/>
              <a:chExt cx="5383015" cy="1028731"/>
            </a:xfrm>
          </p:grpSpPr>
          <p:cxnSp>
            <p:nvCxnSpPr>
              <p:cNvPr id="127" name="Straight Connector 126">
                <a:extLst>
                  <a:ext uri="{FF2B5EF4-FFF2-40B4-BE49-F238E27FC236}">
                    <a16:creationId xmlns:a16="http://schemas.microsoft.com/office/drawing/2014/main" id="{16BE7B71-3412-8546-BD1A-8BF76DC47254}"/>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defTabSz="685800" eaLnBrk="0" fontAlgn="base" hangingPunct="0">
                  <a:spcBef>
                    <a:spcPct val="0"/>
                  </a:spcBef>
                  <a:spcAft>
                    <a:spcPct val="0"/>
                  </a:spcAft>
                  <a:defRPr/>
                </a:pPr>
                <a:r>
                  <a:rPr lang="en-US" sz="21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rPr>
                  <a:t>             </a:t>
                </a:r>
              </a:p>
            </p:txBody>
          </p:sp>
        </p:grpSp>
      </p:gr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245260" y="2066468"/>
            <a:ext cx="667827" cy="2184419"/>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164763" y="2133356"/>
            <a:ext cx="634983" cy="219164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9740766" y="3625934"/>
            <a:ext cx="412374" cy="802661"/>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210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 name="Group 2">
            <a:extLst>
              <a:ext uri="{FF2B5EF4-FFF2-40B4-BE49-F238E27FC236}">
                <a16:creationId xmlns:a16="http://schemas.microsoft.com/office/drawing/2014/main" id="{64AFD9EC-1CA1-D34D-965E-2E8D95748C38}"/>
              </a:ext>
            </a:extLst>
          </p:cNvPr>
          <p:cNvGrpSpPr/>
          <p:nvPr/>
        </p:nvGrpSpPr>
        <p:grpSpPr>
          <a:xfrm>
            <a:off x="7906764" y="1999579"/>
            <a:ext cx="1459754" cy="2187358"/>
            <a:chOff x="8091785" y="2078288"/>
            <a:chExt cx="2364905" cy="2916476"/>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a:solidFill>
                  <a:srgbClr val="000000"/>
                </a:solidFill>
                <a:latin typeface="Avenir Book" panose="020B0503020203020204" pitchFamily="34" charset="-78"/>
                <a:cs typeface="Avenir Book" panose="020B0503020203020204" pitchFamily="34" charset="-78"/>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a:solidFill>
                  <a:srgbClr val="000000"/>
                </a:solidFill>
                <a:latin typeface="Avenir Book" panose="020B0503020203020204" pitchFamily="34" charset="-78"/>
                <a:cs typeface="Avenir Book" panose="020B0503020203020204" pitchFamily="34" charset="-78"/>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1"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2789828" y="2066467"/>
            <a:ext cx="1598776" cy="2187358"/>
            <a:chOff x="8091785" y="2078288"/>
            <a:chExt cx="2364905" cy="2916476"/>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a:solidFill>
                  <a:srgbClr val="000000"/>
                </a:solidFill>
                <a:latin typeface="Avenir Book" panose="020B0503020203020204" pitchFamily="34" charset="-78"/>
                <a:cs typeface="Avenir Book" panose="020B0503020203020204" pitchFamily="34" charset="-78"/>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a:solidFill>
                  <a:srgbClr val="000000"/>
                </a:solidFill>
                <a:latin typeface="Avenir Book" panose="020B0503020203020204" pitchFamily="34" charset="-78"/>
                <a:cs typeface="Avenir Book" panose="020B0503020203020204" pitchFamily="34" charset="-78"/>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5"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5"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5"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39"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application</a:t>
              </a:r>
            </a:p>
          </p:txBody>
        </p:sp>
      </p:grpSp>
      <p:sp>
        <p:nvSpPr>
          <p:cNvPr id="129" name="Text Box 26">
            <a:extLst>
              <a:ext uri="{FF2B5EF4-FFF2-40B4-BE49-F238E27FC236}">
                <a16:creationId xmlns:a16="http://schemas.microsoft.com/office/drawing/2014/main" id="{BF5BF946-F5E7-1544-AF56-E534E43CF495}"/>
              </a:ext>
            </a:extLst>
          </p:cNvPr>
          <p:cNvSpPr txBox="1">
            <a:spLocks noChangeArrowheads="1"/>
          </p:cNvSpPr>
          <p:nvPr/>
        </p:nvSpPr>
        <p:spPr bwMode="auto">
          <a:xfrm>
            <a:off x="8073396" y="2686235"/>
            <a:ext cx="1051358" cy="346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transport</a:t>
            </a:r>
          </a:p>
        </p:txBody>
      </p:sp>
      <p:grpSp>
        <p:nvGrpSpPr>
          <p:cNvPr id="93" name="Group 92">
            <a:extLst>
              <a:ext uri="{FF2B5EF4-FFF2-40B4-BE49-F238E27FC236}">
                <a16:creationId xmlns:a16="http://schemas.microsoft.com/office/drawing/2014/main" id="{EFA7BEBF-82FA-3440-93DD-AFB07D2DDF8D}"/>
              </a:ext>
            </a:extLst>
          </p:cNvPr>
          <p:cNvGrpSpPr/>
          <p:nvPr/>
        </p:nvGrpSpPr>
        <p:grpSpPr>
          <a:xfrm>
            <a:off x="1899551" y="4148549"/>
            <a:ext cx="769892" cy="447865"/>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2134805" y="524796"/>
            <a:ext cx="8325469" cy="670967"/>
          </a:xfrm>
        </p:spPr>
        <p:txBody>
          <a:bodyPr>
            <a:normAutofit/>
          </a:bodyPr>
          <a:lstStyle/>
          <a:p>
            <a:r>
              <a:rPr lang="en-US" sz="3300" dirty="0"/>
              <a:t>Transport Layer Actions</a:t>
            </a:r>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3370656" y="2507881"/>
            <a:ext cx="309563" cy="119063"/>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8784859" y="2446071"/>
            <a:ext cx="309563" cy="119063"/>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02" name="Rectangle 101">
            <a:extLst>
              <a:ext uri="{FF2B5EF4-FFF2-40B4-BE49-F238E27FC236}">
                <a16:creationId xmlns:a16="http://schemas.microsoft.com/office/drawing/2014/main" id="{6480FBEB-6DAE-6343-96A8-03D66CDE01DB}"/>
              </a:ext>
            </a:extLst>
          </p:cNvPr>
          <p:cNvSpPr/>
          <p:nvPr/>
        </p:nvSpPr>
        <p:spPr>
          <a:xfrm>
            <a:off x="7556662" y="1999579"/>
            <a:ext cx="1832258" cy="2527106"/>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1" name="Text Box 26">
            <a:extLst>
              <a:ext uri="{FF2B5EF4-FFF2-40B4-BE49-F238E27FC236}">
                <a16:creationId xmlns:a16="http://schemas.microsoft.com/office/drawing/2014/main" id="{82B22EF0-AE16-E34A-9DFF-15D46D5130BC}"/>
              </a:ext>
            </a:extLst>
          </p:cNvPr>
          <p:cNvSpPr txBox="1">
            <a:spLocks noChangeArrowheads="1"/>
          </p:cNvSpPr>
          <p:nvPr/>
        </p:nvSpPr>
        <p:spPr bwMode="auto">
          <a:xfrm>
            <a:off x="2982270" y="2755799"/>
            <a:ext cx="1151486" cy="346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transport</a:t>
            </a:r>
          </a:p>
        </p:txBody>
      </p:sp>
      <p:sp>
        <p:nvSpPr>
          <p:cNvPr id="98" name="Rectangle 97">
            <a:extLst>
              <a:ext uri="{FF2B5EF4-FFF2-40B4-BE49-F238E27FC236}">
                <a16:creationId xmlns:a16="http://schemas.microsoft.com/office/drawing/2014/main" id="{EB709716-FAB0-AB45-BCAE-75F8CF2AEC09}"/>
              </a:ext>
            </a:extLst>
          </p:cNvPr>
          <p:cNvSpPr/>
          <p:nvPr/>
        </p:nvSpPr>
        <p:spPr>
          <a:xfrm>
            <a:off x="2107611" y="1556715"/>
            <a:ext cx="2749726" cy="334492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84" name="Group 149">
            <a:extLst>
              <a:ext uri="{FF2B5EF4-FFF2-40B4-BE49-F238E27FC236}">
                <a16:creationId xmlns:a16="http://schemas.microsoft.com/office/drawing/2014/main" id="{63E54651-4A95-3749-9095-CA7015203D88}"/>
              </a:ext>
            </a:extLst>
          </p:cNvPr>
          <p:cNvGrpSpPr>
            <a:grpSpLocks/>
          </p:cNvGrpSpPr>
          <p:nvPr/>
        </p:nvGrpSpPr>
        <p:grpSpPr bwMode="auto">
          <a:xfrm>
            <a:off x="3370656" y="2507881"/>
            <a:ext cx="309563" cy="119063"/>
            <a:chOff x="1287" y="2524"/>
            <a:chExt cx="260" cy="100"/>
          </a:xfrm>
        </p:grpSpPr>
        <p:sp>
          <p:nvSpPr>
            <p:cNvPr id="185" name="Rectangle 73">
              <a:extLst>
                <a:ext uri="{FF2B5EF4-FFF2-40B4-BE49-F238E27FC236}">
                  <a16:creationId xmlns:a16="http://schemas.microsoft.com/office/drawing/2014/main" id="{280DAB38-0E9E-F34F-8F9A-9367D3F327F8}"/>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6" name="Rectangle 74">
              <a:extLst>
                <a:ext uri="{FF2B5EF4-FFF2-40B4-BE49-F238E27FC236}">
                  <a16:creationId xmlns:a16="http://schemas.microsoft.com/office/drawing/2014/main" id="{B4B3D106-96DD-1043-A6B0-160355FE6132}"/>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Rectangle 75">
              <a:extLst>
                <a:ext uri="{FF2B5EF4-FFF2-40B4-BE49-F238E27FC236}">
                  <a16:creationId xmlns:a16="http://schemas.microsoft.com/office/drawing/2014/main" id="{C5BB7FFA-9E81-524A-AFF4-0278B5CB8669}"/>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8" name="Rectangle 129">
              <a:extLst>
                <a:ext uri="{FF2B5EF4-FFF2-40B4-BE49-F238E27FC236}">
                  <a16:creationId xmlns:a16="http://schemas.microsoft.com/office/drawing/2014/main" id="{25DAD60B-59D9-D343-8677-62E63FE488CE}"/>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9" name="TextBox 188">
            <a:extLst>
              <a:ext uri="{FF2B5EF4-FFF2-40B4-BE49-F238E27FC236}">
                <a16:creationId xmlns:a16="http://schemas.microsoft.com/office/drawing/2014/main" id="{5F1D59D2-8EB3-004A-9300-4BC4758C645B}"/>
              </a:ext>
            </a:extLst>
          </p:cNvPr>
          <p:cNvSpPr txBox="1"/>
          <p:nvPr/>
        </p:nvSpPr>
        <p:spPr>
          <a:xfrm>
            <a:off x="4683358" y="1813890"/>
            <a:ext cx="2923758" cy="646331"/>
          </a:xfrm>
          <a:prstGeom prst="rect">
            <a:avLst/>
          </a:prstGeom>
          <a:noFill/>
        </p:spPr>
        <p:txBody>
          <a:bodyPr wrap="squar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Receiver:</a:t>
            </a:r>
          </a:p>
          <a:p>
            <a:pPr marL="214313" indent="-164306" defTabSz="685800">
              <a:buClr>
                <a:srgbClr val="0200A3"/>
              </a:buClr>
              <a:buFont typeface="Wingdings" pitchFamily="2" charset="2"/>
              <a:buChar char="§"/>
              <a:defRPr/>
            </a:pPr>
            <a:endParaRPr lang="en-US" sz="1500" dirty="0">
              <a:solidFill>
                <a:prstClr val="black"/>
              </a:solidFill>
              <a:latin typeface="Avenir Book" panose="020B0503020203020204" pitchFamily="34" charset="-78"/>
              <a:cs typeface="Avenir Book" panose="020B0503020203020204" pitchFamily="34" charset="-78"/>
            </a:endParaRPr>
          </a:p>
        </p:txBody>
      </p:sp>
      <p:grpSp>
        <p:nvGrpSpPr>
          <p:cNvPr id="190" name="Group 189">
            <a:extLst>
              <a:ext uri="{FF2B5EF4-FFF2-40B4-BE49-F238E27FC236}">
                <a16:creationId xmlns:a16="http://schemas.microsoft.com/office/drawing/2014/main" id="{0695A34D-8B86-1543-9A29-0310FB2B9383}"/>
              </a:ext>
            </a:extLst>
          </p:cNvPr>
          <p:cNvGrpSpPr/>
          <p:nvPr/>
        </p:nvGrpSpPr>
        <p:grpSpPr>
          <a:xfrm>
            <a:off x="3290769" y="2757510"/>
            <a:ext cx="1088013" cy="507831"/>
            <a:chOff x="8934916" y="2775692"/>
            <a:chExt cx="1259074" cy="677107"/>
          </a:xfrm>
        </p:grpSpPr>
        <p:sp>
          <p:nvSpPr>
            <p:cNvPr id="191" name="Rectangle 190">
              <a:extLst>
                <a:ext uri="{FF2B5EF4-FFF2-40B4-BE49-F238E27FC236}">
                  <a16:creationId xmlns:a16="http://schemas.microsoft.com/office/drawing/2014/main" id="{91656D58-2006-444D-9DF3-929C2C3A9462}"/>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2" name="TextBox 191">
              <a:extLst>
                <a:ext uri="{FF2B5EF4-FFF2-40B4-BE49-F238E27FC236}">
                  <a16:creationId xmlns:a16="http://schemas.microsoft.com/office/drawing/2014/main" id="{EEC242EC-76E3-8842-966A-909D1964B0B8}"/>
                </a:ext>
              </a:extLst>
            </p:cNvPr>
            <p:cNvSpPr txBox="1"/>
            <p:nvPr/>
          </p:nvSpPr>
          <p:spPr>
            <a:xfrm>
              <a:off x="8934916" y="2775692"/>
              <a:ext cx="1259074" cy="677107"/>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app.  msg</a:t>
              </a:r>
            </a:p>
          </p:txBody>
        </p:sp>
      </p:grpSp>
      <p:sp>
        <p:nvSpPr>
          <p:cNvPr id="193" name="TextBox 192">
            <a:extLst>
              <a:ext uri="{FF2B5EF4-FFF2-40B4-BE49-F238E27FC236}">
                <a16:creationId xmlns:a16="http://schemas.microsoft.com/office/drawing/2014/main" id="{146FAE95-BF64-744E-B6D7-85AE3120C980}"/>
              </a:ext>
            </a:extLst>
          </p:cNvPr>
          <p:cNvSpPr txBox="1"/>
          <p:nvPr/>
        </p:nvSpPr>
        <p:spPr>
          <a:xfrm>
            <a:off x="4817281" y="2785296"/>
            <a:ext cx="2869092" cy="563231"/>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extracts application-layer message</a:t>
            </a:r>
          </a:p>
        </p:txBody>
      </p:sp>
      <p:sp>
        <p:nvSpPr>
          <p:cNvPr id="194" name="TextBox 193">
            <a:extLst>
              <a:ext uri="{FF2B5EF4-FFF2-40B4-BE49-F238E27FC236}">
                <a16:creationId xmlns:a16="http://schemas.microsoft.com/office/drawing/2014/main" id="{1845376D-0F8D-7E40-9089-6FAE4370FEA0}"/>
              </a:ext>
            </a:extLst>
          </p:cNvPr>
          <p:cNvSpPr txBox="1"/>
          <p:nvPr/>
        </p:nvSpPr>
        <p:spPr>
          <a:xfrm>
            <a:off x="4815827" y="2491680"/>
            <a:ext cx="2869092" cy="327782"/>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checks header values</a:t>
            </a:r>
          </a:p>
        </p:txBody>
      </p:sp>
      <p:sp>
        <p:nvSpPr>
          <p:cNvPr id="195" name="TextBox 194">
            <a:extLst>
              <a:ext uri="{FF2B5EF4-FFF2-40B4-BE49-F238E27FC236}">
                <a16:creationId xmlns:a16="http://schemas.microsoft.com/office/drawing/2014/main" id="{9BFC24B6-C127-6F4C-BCDC-A8E792032914}"/>
              </a:ext>
            </a:extLst>
          </p:cNvPr>
          <p:cNvSpPr txBox="1"/>
          <p:nvPr/>
        </p:nvSpPr>
        <p:spPr>
          <a:xfrm>
            <a:off x="4815076" y="2149461"/>
            <a:ext cx="3023765" cy="369332"/>
          </a:xfrm>
          <a:prstGeom prst="rect">
            <a:avLst/>
          </a:prstGeom>
          <a:noFill/>
        </p:spPr>
        <p:txBody>
          <a:bodyPr wrap="square" rtlCol="0">
            <a:spAutoFit/>
          </a:bodyPr>
          <a:lstStyle/>
          <a:p>
            <a:pPr marL="214313" indent="-164306" defTabSz="685800">
              <a:buClr>
                <a:srgbClr val="02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receives segment from IP</a:t>
            </a:r>
          </a:p>
        </p:txBody>
      </p:sp>
      <p:grpSp>
        <p:nvGrpSpPr>
          <p:cNvPr id="196" name="Group 195">
            <a:extLst>
              <a:ext uri="{FF2B5EF4-FFF2-40B4-BE49-F238E27FC236}">
                <a16:creationId xmlns:a16="http://schemas.microsoft.com/office/drawing/2014/main" id="{48B83E4F-9A85-E449-9928-9D59A14EC074}"/>
              </a:ext>
            </a:extLst>
          </p:cNvPr>
          <p:cNvGrpSpPr/>
          <p:nvPr/>
        </p:nvGrpSpPr>
        <p:grpSpPr>
          <a:xfrm>
            <a:off x="2833304" y="4052068"/>
            <a:ext cx="1363517" cy="300082"/>
            <a:chOff x="7863122" y="5632673"/>
            <a:chExt cx="1818022" cy="400109"/>
          </a:xfrm>
        </p:grpSpPr>
        <p:grpSp>
          <p:nvGrpSpPr>
            <p:cNvPr id="197" name="Group 196">
              <a:extLst>
                <a:ext uri="{FF2B5EF4-FFF2-40B4-BE49-F238E27FC236}">
                  <a16:creationId xmlns:a16="http://schemas.microsoft.com/office/drawing/2014/main" id="{FD92661A-D54F-D249-95ED-0FF27E685E68}"/>
                </a:ext>
              </a:extLst>
            </p:cNvPr>
            <p:cNvGrpSpPr/>
            <p:nvPr/>
          </p:nvGrpSpPr>
          <p:grpSpPr>
            <a:xfrm>
              <a:off x="7863122" y="5638955"/>
              <a:ext cx="1259074" cy="369332"/>
              <a:chOff x="8964789" y="2648929"/>
              <a:chExt cx="1259074" cy="369332"/>
            </a:xfrm>
          </p:grpSpPr>
          <p:sp>
            <p:nvSpPr>
              <p:cNvPr id="201" name="Rectangle 200">
                <a:extLst>
                  <a:ext uri="{FF2B5EF4-FFF2-40B4-BE49-F238E27FC236}">
                    <a16:creationId xmlns:a16="http://schemas.microsoft.com/office/drawing/2014/main" id="{9FB9B2F8-7A2C-4D4A-9815-0AC06BE1D516}"/>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2" name="TextBox 201">
                <a:extLst>
                  <a:ext uri="{FF2B5EF4-FFF2-40B4-BE49-F238E27FC236}">
                    <a16:creationId xmlns:a16="http://schemas.microsoft.com/office/drawing/2014/main" id="{1C19CB13-59AD-3E40-AC4C-CF25CFC27E46}"/>
                  </a:ext>
                </a:extLst>
              </p:cNvPr>
              <p:cNvSpPr txBox="1"/>
              <p:nvPr/>
            </p:nvSpPr>
            <p:spPr>
              <a:xfrm>
                <a:off x="8964789" y="2648929"/>
                <a:ext cx="1259074" cy="369332"/>
              </a:xfrm>
              <a:prstGeom prst="rect">
                <a:avLst/>
              </a:prstGeom>
              <a:noFill/>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   T</a:t>
                </a:r>
                <a:r>
                  <a:rPr lang="en-US" sz="1200" baseline="-25000" dirty="0">
                    <a:solidFill>
                      <a:prstClr val="black"/>
                    </a:solidFill>
                    <a:latin typeface="Avenir Book" panose="020B0503020203020204" pitchFamily="34" charset="-78"/>
                    <a:cs typeface="Avenir Book" panose="020B0503020203020204" pitchFamily="34" charset="-78"/>
                  </a:rPr>
                  <a:t>h</a:t>
                </a:r>
              </a:p>
            </p:txBody>
          </p:sp>
        </p:grpSp>
        <p:grpSp>
          <p:nvGrpSpPr>
            <p:cNvPr id="198" name="Group 197">
              <a:extLst>
                <a:ext uri="{FF2B5EF4-FFF2-40B4-BE49-F238E27FC236}">
                  <a16:creationId xmlns:a16="http://schemas.microsoft.com/office/drawing/2014/main" id="{69964EF5-DAF4-5A49-B8EB-E8A5D01CEAE7}"/>
                </a:ext>
              </a:extLst>
            </p:cNvPr>
            <p:cNvGrpSpPr/>
            <p:nvPr/>
          </p:nvGrpSpPr>
          <p:grpSpPr>
            <a:xfrm>
              <a:off x="8422070" y="5632673"/>
              <a:ext cx="1259074" cy="400109"/>
              <a:chOff x="8934916" y="2778923"/>
              <a:chExt cx="1259074" cy="400109"/>
            </a:xfrm>
          </p:grpSpPr>
          <p:sp>
            <p:nvSpPr>
              <p:cNvPr id="199" name="Rectangle 198">
                <a:extLst>
                  <a:ext uri="{FF2B5EF4-FFF2-40B4-BE49-F238E27FC236}">
                    <a16:creationId xmlns:a16="http://schemas.microsoft.com/office/drawing/2014/main" id="{1663F7BA-0DF3-D94B-9C74-3E86A6732DD0}"/>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0" name="TextBox 199">
                <a:extLst>
                  <a:ext uri="{FF2B5EF4-FFF2-40B4-BE49-F238E27FC236}">
                    <a16:creationId xmlns:a16="http://schemas.microsoft.com/office/drawing/2014/main" id="{9FB939F0-C8E1-9645-8997-AFBC0BF0005F}"/>
                  </a:ext>
                </a:extLst>
              </p:cNvPr>
              <p:cNvSpPr txBox="1"/>
              <p:nvPr/>
            </p:nvSpPr>
            <p:spPr>
              <a:xfrm>
                <a:off x="8934916" y="2778923"/>
                <a:ext cx="1259074"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app. msg</a:t>
                </a:r>
              </a:p>
            </p:txBody>
          </p:sp>
        </p:grpSp>
      </p:grpSp>
      <p:sp>
        <p:nvSpPr>
          <p:cNvPr id="203" name="TextBox 202">
            <a:extLst>
              <a:ext uri="{FF2B5EF4-FFF2-40B4-BE49-F238E27FC236}">
                <a16:creationId xmlns:a16="http://schemas.microsoft.com/office/drawing/2014/main" id="{192B5ECF-BCF6-FB4F-96CB-B48F1BD83E0B}"/>
              </a:ext>
            </a:extLst>
          </p:cNvPr>
          <p:cNvSpPr txBox="1"/>
          <p:nvPr/>
        </p:nvSpPr>
        <p:spPr>
          <a:xfrm>
            <a:off x="4820897" y="3298161"/>
            <a:ext cx="2869092" cy="798680"/>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demultiplexes message up to application via socket</a:t>
            </a:r>
          </a:p>
        </p:txBody>
      </p:sp>
      <p:sp>
        <p:nvSpPr>
          <p:cNvPr id="204" name="Oval 203">
            <a:extLst>
              <a:ext uri="{FF2B5EF4-FFF2-40B4-BE49-F238E27FC236}">
                <a16:creationId xmlns:a16="http://schemas.microsoft.com/office/drawing/2014/main" id="{6282913C-E44E-4C40-ADB1-A9BB2BFBFFD7}"/>
              </a:ext>
            </a:extLst>
          </p:cNvPr>
          <p:cNvSpPr/>
          <p:nvPr/>
        </p:nvSpPr>
        <p:spPr>
          <a:xfrm>
            <a:off x="2830026" y="2682735"/>
            <a:ext cx="572375" cy="405773"/>
          </a:xfrm>
          <a:prstGeom prst="ellipse">
            <a:avLst/>
          </a:prstGeom>
          <a:noFill/>
          <a:ln w="2540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7323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66667E-6 -1.48148E-6 L 1.66667E-6 -0.19653 " pathEditMode="relative" rAng="0" ptsTypes="AA">
                                      <p:cBhvr>
                                        <p:cTn id="6" dur="2000" fill="hold"/>
                                        <p:tgtEl>
                                          <p:spTgt spid="196"/>
                                        </p:tgtEl>
                                        <p:attrNameLst>
                                          <p:attrName>ppt_x</p:attrName>
                                          <p:attrName>ppt_y</p:attrName>
                                        </p:attrNameLst>
                                      </p:cBhvr>
                                      <p:rCtr x="0" y="-9838"/>
                                    </p:animMotion>
                                  </p:childTnLst>
                                </p:cTn>
                              </p:par>
                              <p:par>
                                <p:cTn id="7" presetID="9"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animEffect transition="in" filter="dissolve">
                                      <p:cBhvr>
                                        <p:cTn id="9" dur="500"/>
                                        <p:tgtEl>
                                          <p:spTgt spid="195"/>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204"/>
                                        </p:tgtEl>
                                        <p:attrNameLst>
                                          <p:attrName>style.visibility</p:attrName>
                                        </p:attrNameLst>
                                      </p:cBhvr>
                                      <p:to>
                                        <p:strVal val="visible"/>
                                      </p:to>
                                    </p:set>
                                    <p:animEffect transition="in" filter="dissolve">
                                      <p:cBhvr>
                                        <p:cTn id="14" dur="500"/>
                                        <p:tgtEl>
                                          <p:spTgt spid="20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dissolve">
                                      <p:cBhvr>
                                        <p:cTn id="17" dur="500"/>
                                        <p:tgtEl>
                                          <p:spTgt spid="1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96"/>
                                        </p:tgtEl>
                                      </p:cBhvr>
                                    </p:animEffect>
                                    <p:set>
                                      <p:cBhvr>
                                        <p:cTn id="22" dur="1" fill="hold">
                                          <p:stCondLst>
                                            <p:cond delay="499"/>
                                          </p:stCondLst>
                                        </p:cTn>
                                        <p:tgtEl>
                                          <p:spTgt spid="196"/>
                                        </p:tgtEl>
                                        <p:attrNameLst>
                                          <p:attrName>style.visibility</p:attrName>
                                        </p:attrNameLst>
                                      </p:cBhvr>
                                      <p:to>
                                        <p:strVal val="hidden"/>
                                      </p:to>
                                    </p:set>
                                  </p:childTnLst>
                                </p:cTn>
                              </p:par>
                              <p:par>
                                <p:cTn id="23" presetID="9" presetClass="exit" presetSubtype="0" fill="hold" grpId="1" nodeType="withEffect">
                                  <p:stCondLst>
                                    <p:cond delay="0"/>
                                  </p:stCondLst>
                                  <p:childTnLst>
                                    <p:animEffect transition="out" filter="dissolve">
                                      <p:cBhvr>
                                        <p:cTn id="24" dur="500"/>
                                        <p:tgtEl>
                                          <p:spTgt spid="204"/>
                                        </p:tgtEl>
                                      </p:cBhvr>
                                    </p:animEffect>
                                    <p:set>
                                      <p:cBhvr>
                                        <p:cTn id="25" dur="1" fill="hold">
                                          <p:stCondLst>
                                            <p:cond delay="499"/>
                                          </p:stCondLst>
                                        </p:cTn>
                                        <p:tgtEl>
                                          <p:spTgt spid="204"/>
                                        </p:tgtEl>
                                        <p:attrNameLst>
                                          <p:attrName>style.visibility</p:attrName>
                                        </p:attrNameLst>
                                      </p:cBhvr>
                                      <p:to>
                                        <p:strVal val="hidden"/>
                                      </p:to>
                                    </p:set>
                                  </p:childTnLst>
                                </p:cTn>
                              </p:par>
                              <p:par>
                                <p:cTn id="26" presetID="9" presetClass="entr" presetSubtype="0" fill="hold" nodeType="withEffect">
                                  <p:stCondLst>
                                    <p:cond delay="0"/>
                                  </p:stCondLst>
                                  <p:childTnLst>
                                    <p:set>
                                      <p:cBhvr>
                                        <p:cTn id="27" dur="1" fill="hold">
                                          <p:stCondLst>
                                            <p:cond delay="0"/>
                                          </p:stCondLst>
                                        </p:cTn>
                                        <p:tgtEl>
                                          <p:spTgt spid="190"/>
                                        </p:tgtEl>
                                        <p:attrNameLst>
                                          <p:attrName>style.visibility</p:attrName>
                                        </p:attrNameLst>
                                      </p:cBhvr>
                                      <p:to>
                                        <p:strVal val="visible"/>
                                      </p:to>
                                    </p:set>
                                    <p:animEffect transition="in" filter="dissolve">
                                      <p:cBhvr>
                                        <p:cTn id="28" dur="500"/>
                                        <p:tgtEl>
                                          <p:spTgt spid="19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93"/>
                                        </p:tgtEl>
                                        <p:attrNameLst>
                                          <p:attrName>style.visibility</p:attrName>
                                        </p:attrNameLst>
                                      </p:cBhvr>
                                      <p:to>
                                        <p:strVal val="visible"/>
                                      </p:to>
                                    </p:set>
                                    <p:animEffect transition="in" filter="dissolve">
                                      <p:cBhvr>
                                        <p:cTn id="31" dur="500"/>
                                        <p:tgtEl>
                                          <p:spTgt spid="193"/>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1.66667E-6 -4.81481E-6 L 0.00013 -0.10763 " pathEditMode="relative" rAng="0" ptsTypes="AA">
                                      <p:cBhvr>
                                        <p:cTn id="35" dur="2000" fill="hold"/>
                                        <p:tgtEl>
                                          <p:spTgt spid="190"/>
                                        </p:tgtEl>
                                        <p:attrNameLst>
                                          <p:attrName>ppt_x</p:attrName>
                                          <p:attrName>ppt_y</p:attrName>
                                        </p:attrNameLst>
                                      </p:cBhvr>
                                      <p:rCtr x="0" y="-5394"/>
                                    </p:animMotion>
                                  </p:childTnLst>
                                </p:cTn>
                              </p:par>
                              <p:par>
                                <p:cTn id="36" presetID="9" presetClass="entr" presetSubtype="0" fill="hold" grpId="0" nodeType="with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dissolve">
                                      <p:cBhvr>
                                        <p:cTn id="38"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p:bldP spid="194" grpId="0"/>
      <p:bldP spid="195" grpId="0"/>
      <p:bldP spid="203" grpId="0"/>
      <p:bldP spid="204" grpId="0" animBg="1"/>
      <p:bldP spid="20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938827" y="288602"/>
            <a:ext cx="7886700" cy="670967"/>
          </a:xfrm>
        </p:spPr>
        <p:txBody>
          <a:bodyPr>
            <a:normAutofit fontScale="90000"/>
          </a:bodyPr>
          <a:lstStyle/>
          <a:p>
            <a:r>
              <a:rPr lang="en-US" sz="3600" dirty="0"/>
              <a:t>Two </a:t>
            </a:r>
            <a:r>
              <a:rPr lang="en-US" sz="3600" dirty="0" smtClean="0"/>
              <a:t>Principal </a:t>
            </a:r>
            <a:r>
              <a:rPr lang="en-US" sz="3600" dirty="0"/>
              <a:t>Internet </a:t>
            </a:r>
            <a:r>
              <a:rPr lang="en-US" sz="3600" dirty="0" smtClean="0"/>
              <a:t>Transport </a:t>
            </a:r>
            <a:r>
              <a:rPr lang="en-US" sz="3600" dirty="0"/>
              <a:t>P</a:t>
            </a:r>
            <a:r>
              <a:rPr lang="en-US" sz="3600" dirty="0" smtClean="0"/>
              <a:t>rotocols</a:t>
            </a:r>
            <a:endParaRPr lang="en-US" sz="3600" dirty="0"/>
          </a:p>
        </p:txBody>
      </p:sp>
      <p:sp>
        <p:nvSpPr>
          <p:cNvPr id="10" name="Freeform 9">
            <a:extLst>
              <a:ext uri="{FF2B5EF4-FFF2-40B4-BE49-F238E27FC236}">
                <a16:creationId xmlns:a16="http://schemas.microsoft.com/office/drawing/2014/main" id="{7FC4FF92-130F-BB41-8C2E-AD6E35A5EFB3}"/>
              </a:ext>
            </a:extLst>
          </p:cNvPr>
          <p:cNvSpPr/>
          <p:nvPr/>
        </p:nvSpPr>
        <p:spPr>
          <a:xfrm>
            <a:off x="8101187" y="2567201"/>
            <a:ext cx="843605" cy="1003436"/>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6817851" y="1637393"/>
            <a:ext cx="1302544" cy="988278"/>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6766307" y="2734805"/>
            <a:ext cx="1094184" cy="700088"/>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800">
                <a:solidFill>
                  <a:srgbClr val="00CCFF"/>
                </a:solidFill>
                <a:latin typeface="Avenir Book" panose="020B0503020203020204" pitchFamily="34" charset="-78"/>
                <a:cs typeface="Avenir Book" panose="020B0503020203020204" pitchFamily="34" charset="-78"/>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146596" y="3780218"/>
            <a:ext cx="2309813" cy="124896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121751" y="1384213"/>
            <a:ext cx="11208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mobile network</a:t>
            </a:r>
          </a:p>
        </p:txBody>
      </p:sp>
      <p:sp>
        <p:nvSpPr>
          <p:cNvPr id="17" name="Text Box 580">
            <a:extLst>
              <a:ext uri="{FF2B5EF4-FFF2-40B4-BE49-F238E27FC236}">
                <a16:creationId xmlns:a16="http://schemas.microsoft.com/office/drawing/2014/main" id="{4FAF1075-A726-A74C-A102-E55EF3041A0B}"/>
              </a:ext>
            </a:extLst>
          </p:cNvPr>
          <p:cNvSpPr txBox="1">
            <a:spLocks noChangeArrowheads="1"/>
          </p:cNvSpPr>
          <p:nvPr/>
        </p:nvSpPr>
        <p:spPr bwMode="auto">
          <a:xfrm>
            <a:off x="6860421" y="3411810"/>
            <a:ext cx="1466735"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home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6842476" y="4602700"/>
            <a:ext cx="10358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enterprise</a:t>
            </a:r>
          </a:p>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9028905" y="2652523"/>
            <a:ext cx="954875" cy="145181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9490570" y="3213906"/>
            <a:ext cx="515545" cy="541161"/>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9440673" y="2663495"/>
            <a:ext cx="445960" cy="486252"/>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8517904" y="1604400"/>
            <a:ext cx="1123398" cy="103984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8432695" y="1656265"/>
            <a:ext cx="1467068" cy="237757"/>
          </a:xfrm>
          <a:prstGeom prst="rect">
            <a:avLst/>
          </a:prstGeom>
          <a:noFill/>
        </p:spPr>
        <p:txBody>
          <a:bodyPr wrap="none" rtlCol="0">
            <a:spAutoFit/>
          </a:bodyPr>
          <a:lstStyle/>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8321595" y="3026300"/>
            <a:ext cx="229312" cy="148385"/>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2" name="TextBox 41">
            <a:extLst>
              <a:ext uri="{FF2B5EF4-FFF2-40B4-BE49-F238E27FC236}">
                <a16:creationId xmlns:a16="http://schemas.microsoft.com/office/drawing/2014/main" id="{ED05228A-100C-D643-BB8E-545E51741FBA}"/>
              </a:ext>
            </a:extLst>
          </p:cNvPr>
          <p:cNvSpPr txBox="1"/>
          <p:nvPr/>
        </p:nvSpPr>
        <p:spPr>
          <a:xfrm>
            <a:off x="7936917" y="2853806"/>
            <a:ext cx="780479" cy="528606"/>
          </a:xfrm>
          <a:prstGeom prst="rect">
            <a:avLst/>
          </a:prstGeom>
          <a:noFill/>
        </p:spPr>
        <p:txBody>
          <a:bodyPr wrap="square" rtlCol="0">
            <a:spAutoFit/>
          </a:bodyPr>
          <a:lstStyle/>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local or regional ISP</a:t>
            </a:r>
          </a:p>
        </p:txBody>
      </p:sp>
      <p:sp>
        <p:nvSpPr>
          <p:cNvPr id="43" name="TextBox 42">
            <a:extLst>
              <a:ext uri="{FF2B5EF4-FFF2-40B4-BE49-F238E27FC236}">
                <a16:creationId xmlns:a16="http://schemas.microsoft.com/office/drawing/2014/main" id="{795F625F-E4CA-A14C-BDB7-680FDFE6EE1F}"/>
              </a:ext>
            </a:extLst>
          </p:cNvPr>
          <p:cNvSpPr txBox="1"/>
          <p:nvPr/>
        </p:nvSpPr>
        <p:spPr>
          <a:xfrm>
            <a:off x="9550619" y="3776320"/>
            <a:ext cx="699230" cy="310598"/>
          </a:xfrm>
          <a:prstGeom prst="rect">
            <a:avLst/>
          </a:prstGeom>
          <a:noFill/>
        </p:spPr>
        <p:txBody>
          <a:bodyPr wrap="none" rtlCol="0">
            <a:spAutoFit/>
          </a:bodyPr>
          <a:lstStyle/>
          <a:p>
            <a:pPr defTabSz="685800">
              <a:lnSpc>
                <a:spcPct val="90000"/>
              </a:lnSpc>
              <a:defRPr/>
            </a:pPr>
            <a:r>
              <a:rPr lang="en-US" sz="788" dirty="0">
                <a:solidFill>
                  <a:prstClr val="black"/>
                </a:solidFill>
                <a:latin typeface="Avenir Book" panose="020B0503020203020204" pitchFamily="34" charset="-78"/>
                <a:cs typeface="Avenir Book" panose="020B0503020203020204" pitchFamily="34" charset="-78"/>
              </a:rPr>
              <a:t>datacenter </a:t>
            </a:r>
          </a:p>
          <a:p>
            <a:pPr defTabSz="685800">
              <a:lnSpc>
                <a:spcPct val="90000"/>
              </a:lnSpc>
              <a:defRPr/>
            </a:pPr>
            <a:r>
              <a:rPr lang="en-US" sz="788" dirty="0">
                <a:solidFill>
                  <a:prstClr val="black"/>
                </a:solidFill>
                <a:latin typeface="Avenir Book" panose="020B0503020203020204" pitchFamily="34" charset="-78"/>
                <a:cs typeface="Avenir Book" panose="020B0503020203020204" pitchFamily="34" charset="-78"/>
              </a:rPr>
              <a:t>network</a:t>
            </a:r>
          </a:p>
        </p:txBody>
      </p:sp>
      <p:sp>
        <p:nvSpPr>
          <p:cNvPr id="44" name="TextBox 43">
            <a:extLst>
              <a:ext uri="{FF2B5EF4-FFF2-40B4-BE49-F238E27FC236}">
                <a16:creationId xmlns:a16="http://schemas.microsoft.com/office/drawing/2014/main" id="{75188F4C-A928-8F4F-9205-FD6C4D77CC8D}"/>
              </a:ext>
            </a:extLst>
          </p:cNvPr>
          <p:cNvSpPr txBox="1"/>
          <p:nvPr/>
        </p:nvSpPr>
        <p:spPr>
          <a:xfrm>
            <a:off x="8909559" y="3439053"/>
            <a:ext cx="726481" cy="528606"/>
          </a:xfrm>
          <a:prstGeom prst="rect">
            <a:avLst/>
          </a:prstGeom>
          <a:noFill/>
        </p:spPr>
        <p:txBody>
          <a:bodyPr wrap="none" rtlCol="0">
            <a:spAutoFit/>
          </a:bodyPr>
          <a:lstStyle/>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content </a:t>
            </a:r>
          </a:p>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provider </a:t>
            </a:r>
          </a:p>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network</a:t>
            </a:r>
            <a:endParaRPr lang="en-US" sz="750" dirty="0">
              <a:solidFill>
                <a:prstClr val="black"/>
              </a:solidFill>
              <a:latin typeface="Avenir Book" panose="020B0503020203020204" pitchFamily="34" charset="-78"/>
              <a:cs typeface="Avenir Book" panose="020B0503020203020204" pitchFamily="34" charset="-78"/>
            </a:endParaRP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9282235" y="2952961"/>
            <a:ext cx="309723" cy="47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9357920" y="2998382"/>
            <a:ext cx="259400" cy="554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9339967" y="2992934"/>
            <a:ext cx="251990" cy="296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9290376" y="2964040"/>
            <a:ext cx="1" cy="364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9275261" y="3321600"/>
            <a:ext cx="381407" cy="261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8783692" y="3333674"/>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8277007" y="3333674"/>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8319945" y="2898621"/>
            <a:ext cx="286818" cy="38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8662096" y="2898622"/>
            <a:ext cx="0" cy="405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8965546" y="2333886"/>
            <a:ext cx="366131" cy="62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8711333" y="2289128"/>
            <a:ext cx="285324" cy="5211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033973" y="1863361"/>
            <a:ext cx="2684150" cy="2730212"/>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7518190" y="2293136"/>
            <a:ext cx="170973" cy="1307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7400317" y="1999899"/>
            <a:ext cx="223838" cy="348006"/>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2707" y="3164293"/>
            <a:ext cx="277627" cy="23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0253" y="4411041"/>
            <a:ext cx="285701" cy="23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Group 104">
            <a:extLst>
              <a:ext uri="{FF2B5EF4-FFF2-40B4-BE49-F238E27FC236}">
                <a16:creationId xmlns:a16="http://schemas.microsoft.com/office/drawing/2014/main" id="{EEFE641A-589B-7942-BC31-34CA4265ECA8}"/>
              </a:ext>
            </a:extLst>
          </p:cNvPr>
          <p:cNvGrpSpPr/>
          <p:nvPr/>
        </p:nvGrpSpPr>
        <p:grpSpPr>
          <a:xfrm>
            <a:off x="8699963" y="4010354"/>
            <a:ext cx="295320" cy="163934"/>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13" name="Group 112">
            <a:extLst>
              <a:ext uri="{FF2B5EF4-FFF2-40B4-BE49-F238E27FC236}">
                <a16:creationId xmlns:a16="http://schemas.microsoft.com/office/drawing/2014/main" id="{827C4B55-0BAE-0949-8777-F3099C171813}"/>
              </a:ext>
            </a:extLst>
          </p:cNvPr>
          <p:cNvGrpSpPr/>
          <p:nvPr/>
        </p:nvGrpSpPr>
        <p:grpSpPr>
          <a:xfrm>
            <a:off x="8749319" y="4272146"/>
            <a:ext cx="232305" cy="143129"/>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7869758" y="3993432"/>
            <a:ext cx="295320" cy="163934"/>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7595935" y="4163693"/>
            <a:ext cx="232305" cy="143129"/>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7692165" y="2377099"/>
            <a:ext cx="265259" cy="126206"/>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7399846" y="3242364"/>
            <a:ext cx="266240" cy="131751"/>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9525358" y="2968892"/>
            <a:ext cx="128242" cy="72789"/>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9170252" y="2889971"/>
            <a:ext cx="265259" cy="148758"/>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8823838" y="1919586"/>
            <a:ext cx="265259" cy="148758"/>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9257705" y="2227892"/>
            <a:ext cx="265259" cy="148758"/>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9345164" y="1848839"/>
            <a:ext cx="265259" cy="148758"/>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93" name="Group 192">
            <a:extLst>
              <a:ext uri="{FF2B5EF4-FFF2-40B4-BE49-F238E27FC236}">
                <a16:creationId xmlns:a16="http://schemas.microsoft.com/office/drawing/2014/main" id="{E38FF4C3-D0A2-D548-89C0-C35D3E53032F}"/>
              </a:ext>
            </a:extLst>
          </p:cNvPr>
          <p:cNvGrpSpPr/>
          <p:nvPr/>
        </p:nvGrpSpPr>
        <p:grpSpPr>
          <a:xfrm>
            <a:off x="8186385" y="3235335"/>
            <a:ext cx="275418" cy="180228"/>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8847389" y="2264041"/>
            <a:ext cx="265259" cy="148758"/>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8485148" y="2813391"/>
            <a:ext cx="275418" cy="180228"/>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8563460" y="3267689"/>
            <a:ext cx="275418" cy="180228"/>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9143739" y="3262111"/>
            <a:ext cx="265259" cy="148758"/>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8298214" y="3849631"/>
            <a:ext cx="295320" cy="163934"/>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9556782" y="3544711"/>
            <a:ext cx="171221" cy="903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6941600" y="2035328"/>
            <a:ext cx="401240" cy="305991"/>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7840631" y="2007664"/>
            <a:ext cx="398027" cy="358507"/>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7736948" y="1812210"/>
            <a:ext cx="636984" cy="169582"/>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6982433" y="2761936"/>
            <a:ext cx="643304" cy="437823"/>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9661004" y="2839231"/>
            <a:ext cx="388836" cy="90918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347936" y="3942989"/>
            <a:ext cx="259223" cy="240227"/>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8263555" y="4657474"/>
            <a:ext cx="232640" cy="230856"/>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7477727" y="4396361"/>
            <a:ext cx="259223" cy="240227"/>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7776395" y="4412465"/>
            <a:ext cx="259223" cy="240227"/>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8513354" y="4614221"/>
            <a:ext cx="239448" cy="190034"/>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8977490" y="4495596"/>
            <a:ext cx="25537" cy="249693"/>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8982272" y="4510560"/>
            <a:ext cx="15250" cy="2310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8978933" y="4627432"/>
            <a:ext cx="23732" cy="20644"/>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8882019" y="4523667"/>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8930657" y="4521264"/>
            <a:ext cx="52427" cy="15838"/>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8882921" y="4559930"/>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8930477" y="4556872"/>
            <a:ext cx="52427" cy="14636"/>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8882921" y="4596193"/>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8883823" y="4629071"/>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8929393" y="4626014"/>
            <a:ext cx="52518" cy="16493"/>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8979295" y="4596194"/>
            <a:ext cx="23732" cy="20535"/>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8929754" y="4593244"/>
            <a:ext cx="52518" cy="15182"/>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8975504" y="4495158"/>
            <a:ext cx="6317" cy="24958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8981460" y="4558293"/>
            <a:ext cx="21386" cy="23265"/>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8981730" y="4522576"/>
            <a:ext cx="22018" cy="26215"/>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8999777" y="4733492"/>
            <a:ext cx="4512" cy="1037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8980557" y="4733821"/>
            <a:ext cx="22108" cy="21845"/>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8875702" y="4740483"/>
            <a:ext cx="107924" cy="16384"/>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8882020" y="4744743"/>
            <a:ext cx="96193" cy="862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8890951" y="4708478"/>
            <a:ext cx="14348" cy="1551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8907194" y="4708478"/>
            <a:ext cx="14348" cy="1551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a:solidFill>
                <a:srgbClr val="FF0000"/>
              </a:solidFill>
              <a:latin typeface="Avenir Book" panose="020B0503020203020204" pitchFamily="34" charset="-78"/>
              <a:cs typeface="Avenir Book" panose="020B0503020203020204" pitchFamily="34" charset="-78"/>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8922445" y="4708478"/>
            <a:ext cx="14348" cy="1551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8959353" y="4648950"/>
            <a:ext cx="7219" cy="82904"/>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192781" y="4228663"/>
            <a:ext cx="259223" cy="240227"/>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444" name="Rectangle 443">
            <a:extLst>
              <a:ext uri="{FF2B5EF4-FFF2-40B4-BE49-F238E27FC236}">
                <a16:creationId xmlns:a16="http://schemas.microsoft.com/office/drawing/2014/main" id="{C47118FD-7A98-6943-B3A3-B578E5FB9F06}"/>
              </a:ext>
            </a:extLst>
          </p:cNvPr>
          <p:cNvSpPr/>
          <p:nvPr/>
        </p:nvSpPr>
        <p:spPr>
          <a:xfrm>
            <a:off x="6267231" y="1292304"/>
            <a:ext cx="4019550" cy="3715971"/>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174962" y="1662661"/>
            <a:ext cx="311944" cy="289322"/>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9" name="Oval 448">
            <a:extLst>
              <a:ext uri="{FF2B5EF4-FFF2-40B4-BE49-F238E27FC236}">
                <a16:creationId xmlns:a16="http://schemas.microsoft.com/office/drawing/2014/main" id="{D57ABF6C-635D-8547-9D46-7AFB160876AA}"/>
              </a:ext>
            </a:extLst>
          </p:cNvPr>
          <p:cNvSpPr/>
          <p:nvPr/>
        </p:nvSpPr>
        <p:spPr>
          <a:xfrm>
            <a:off x="7122539" y="1628496"/>
            <a:ext cx="459227" cy="38255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50" name="Oval 449">
            <a:extLst>
              <a:ext uri="{FF2B5EF4-FFF2-40B4-BE49-F238E27FC236}">
                <a16:creationId xmlns:a16="http://schemas.microsoft.com/office/drawing/2014/main" id="{2895CDC0-6EA0-564A-AFB6-E1E735A44F41}"/>
              </a:ext>
            </a:extLst>
          </p:cNvPr>
          <p:cNvSpPr/>
          <p:nvPr/>
        </p:nvSpPr>
        <p:spPr>
          <a:xfrm>
            <a:off x="8729883" y="4433946"/>
            <a:ext cx="459227" cy="38255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63" name="Freeform 917">
            <a:extLst>
              <a:ext uri="{FF2B5EF4-FFF2-40B4-BE49-F238E27FC236}">
                <a16:creationId xmlns:a16="http://schemas.microsoft.com/office/drawing/2014/main" id="{ADACC4C8-123A-0642-ADC2-DC6E1D927429}"/>
              </a:ext>
            </a:extLst>
          </p:cNvPr>
          <p:cNvSpPr>
            <a:spLocks/>
          </p:cNvSpPr>
          <p:nvPr/>
        </p:nvSpPr>
        <p:spPr bwMode="auto">
          <a:xfrm>
            <a:off x="7366678" y="1160904"/>
            <a:ext cx="228600" cy="707231"/>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7" name="Group 6">
            <a:extLst>
              <a:ext uri="{FF2B5EF4-FFF2-40B4-BE49-F238E27FC236}">
                <a16:creationId xmlns:a16="http://schemas.microsoft.com/office/drawing/2014/main" id="{6CFEE881-E73C-8C4D-A5ED-9848E08F428B}"/>
              </a:ext>
            </a:extLst>
          </p:cNvPr>
          <p:cNvGrpSpPr/>
          <p:nvPr/>
        </p:nvGrpSpPr>
        <p:grpSpPr>
          <a:xfrm>
            <a:off x="9078972" y="3825096"/>
            <a:ext cx="721193" cy="669414"/>
            <a:chOff x="10288915" y="4742972"/>
            <a:chExt cx="961591" cy="892552"/>
          </a:xfrm>
        </p:grpSpPr>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88915"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a:solidFill>
                    <a:srgbClr val="FF0000"/>
                  </a:solidFill>
                  <a:latin typeface="Avenir Book" panose="020B0503020203020204" pitchFamily="34" charset="-78"/>
                  <a:cs typeface="Avenir Book" panose="020B0503020203020204" pitchFamily="34" charset="-78"/>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65" name="Rectangle 227">
              <a:extLst>
                <a:ext uri="{FF2B5EF4-FFF2-40B4-BE49-F238E27FC236}">
                  <a16:creationId xmlns:a16="http://schemas.microsoft.com/office/drawing/2014/main" id="{DDE0D48B-5AA6-5340-937B-33FE1BA44B20}"/>
                </a:ext>
              </a:extLst>
            </p:cNvPr>
            <p:cNvSpPr>
              <a:spLocks noChangeArrowheads="1"/>
            </p:cNvSpPr>
            <p:nvPr/>
          </p:nvSpPr>
          <p:spPr bwMode="auto">
            <a:xfrm>
              <a:off x="10452186" y="4753064"/>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66" name="Rectangle 228">
              <a:extLst>
                <a:ext uri="{FF2B5EF4-FFF2-40B4-BE49-F238E27FC236}">
                  <a16:creationId xmlns:a16="http://schemas.microsoft.com/office/drawing/2014/main" id="{AEBD2839-8A70-0849-9413-EA386C5B0A76}"/>
                </a:ext>
              </a:extLst>
            </p:cNvPr>
            <p:cNvSpPr>
              <a:spLocks noChangeArrowheads="1"/>
            </p:cNvSpPr>
            <p:nvPr/>
          </p:nvSpPr>
          <p:spPr bwMode="auto">
            <a:xfrm>
              <a:off x="10418848" y="4776877"/>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67" name="Rectangle 229">
              <a:extLst>
                <a:ext uri="{FF2B5EF4-FFF2-40B4-BE49-F238E27FC236}">
                  <a16:creationId xmlns:a16="http://schemas.microsoft.com/office/drawing/2014/main" id="{66D99AF7-74D7-B440-A1E0-2DC5D0A5EFA3}"/>
                </a:ext>
              </a:extLst>
            </p:cNvPr>
            <p:cNvSpPr>
              <a:spLocks noChangeArrowheads="1"/>
            </p:cNvSpPr>
            <p:nvPr/>
          </p:nvSpPr>
          <p:spPr bwMode="auto">
            <a:xfrm>
              <a:off x="10425991" y="4930726"/>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68" name="Text Box 230">
              <a:extLst>
                <a:ext uri="{FF2B5EF4-FFF2-40B4-BE49-F238E27FC236}">
                  <a16:creationId xmlns:a16="http://schemas.microsoft.com/office/drawing/2014/main" id="{0C785C80-53AC-EA4E-992A-05BE1EFF5EBC}"/>
                </a:ext>
              </a:extLst>
            </p:cNvPr>
            <p:cNvSpPr txBox="1">
              <a:spLocks noChangeArrowheads="1"/>
            </p:cNvSpPr>
            <p:nvPr/>
          </p:nvSpPr>
          <p:spPr bwMode="auto">
            <a:xfrm>
              <a:off x="10338692" y="4742972"/>
              <a:ext cx="91181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application</a:t>
              </a:r>
            </a:p>
            <a:p>
              <a:pPr algn="ctr" defTabSz="685800">
                <a:spcBef>
                  <a:spcPct val="0"/>
                </a:spcBef>
                <a:defRPr/>
              </a:pPr>
              <a:r>
                <a:rPr lang="en-US" altLang="en-US" sz="750" dirty="0">
                  <a:solidFill>
                    <a:prstClr val="white"/>
                  </a:solidFill>
                  <a:latin typeface="Avenir Book" panose="020B0503020203020204" pitchFamily="34" charset="-78"/>
                  <a:cs typeface="Avenir Book" panose="020B0503020203020204" pitchFamily="34" charset="-78"/>
                </a:rPr>
                <a:t>transport</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data link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469" name="Line 231">
              <a:extLst>
                <a:ext uri="{FF2B5EF4-FFF2-40B4-BE49-F238E27FC236}">
                  <a16:creationId xmlns:a16="http://schemas.microsoft.com/office/drawing/2014/main" id="{444422FC-4C08-2E49-AD0C-394B62D1B370}"/>
                </a:ext>
              </a:extLst>
            </p:cNvPr>
            <p:cNvSpPr>
              <a:spLocks noChangeShapeType="1"/>
            </p:cNvSpPr>
            <p:nvPr/>
          </p:nvSpPr>
          <p:spPr bwMode="auto">
            <a:xfrm>
              <a:off x="10418848" y="5119777"/>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70" name="Line 232">
              <a:extLst>
                <a:ext uri="{FF2B5EF4-FFF2-40B4-BE49-F238E27FC236}">
                  <a16:creationId xmlns:a16="http://schemas.microsoft.com/office/drawing/2014/main" id="{D3DF9882-BA24-4148-9227-6803DB03F930}"/>
                </a:ext>
              </a:extLst>
            </p:cNvPr>
            <p:cNvSpPr>
              <a:spLocks noChangeShapeType="1"/>
            </p:cNvSpPr>
            <p:nvPr/>
          </p:nvSpPr>
          <p:spPr bwMode="auto">
            <a:xfrm>
              <a:off x="10428373" y="5257889"/>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71" name="Line 233">
              <a:extLst>
                <a:ext uri="{FF2B5EF4-FFF2-40B4-BE49-F238E27FC236}">
                  <a16:creationId xmlns:a16="http://schemas.microsoft.com/office/drawing/2014/main" id="{238E9799-3D8B-F54E-BFBB-FE1237FADF63}"/>
                </a:ext>
              </a:extLst>
            </p:cNvPr>
            <p:cNvSpPr>
              <a:spLocks noChangeShapeType="1"/>
            </p:cNvSpPr>
            <p:nvPr/>
          </p:nvSpPr>
          <p:spPr bwMode="auto">
            <a:xfrm>
              <a:off x="10428373" y="5396002"/>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472" name="Freeform 917">
            <a:extLst>
              <a:ext uri="{FF2B5EF4-FFF2-40B4-BE49-F238E27FC236}">
                <a16:creationId xmlns:a16="http://schemas.microsoft.com/office/drawing/2014/main" id="{831FA212-BCFB-1F40-96A0-1C871E9EF3AB}"/>
              </a:ext>
            </a:extLst>
          </p:cNvPr>
          <p:cNvSpPr>
            <a:spLocks/>
          </p:cNvSpPr>
          <p:nvPr/>
        </p:nvSpPr>
        <p:spPr bwMode="auto">
          <a:xfrm>
            <a:off x="8940686" y="3849335"/>
            <a:ext cx="228600" cy="707231"/>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8864176" y="4480167"/>
            <a:ext cx="161231" cy="30294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a:solidFill>
                  <a:srgbClr val="FF0000"/>
                </a:solidFill>
                <a:latin typeface="Avenir Book" panose="020B0503020203020204" pitchFamily="34" charset="-78"/>
                <a:cs typeface="Avenir Book" panose="020B0503020203020204" pitchFamily="34" charset="-78"/>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grpSp>
        <p:nvGrpSpPr>
          <p:cNvPr id="8" name="Group 7">
            <a:extLst>
              <a:ext uri="{FF2B5EF4-FFF2-40B4-BE49-F238E27FC236}">
                <a16:creationId xmlns:a16="http://schemas.microsoft.com/office/drawing/2014/main" id="{677610FF-4F61-2C4A-A861-FC0ED9C69928}"/>
              </a:ext>
            </a:extLst>
          </p:cNvPr>
          <p:cNvGrpSpPr/>
          <p:nvPr/>
        </p:nvGrpSpPr>
        <p:grpSpPr>
          <a:xfrm>
            <a:off x="7510391" y="1121267"/>
            <a:ext cx="725185" cy="669414"/>
            <a:chOff x="9735782" y="656358"/>
            <a:chExt cx="966913" cy="892552"/>
          </a:xfrm>
        </p:grpSpPr>
        <p:sp>
          <p:nvSpPr>
            <p:cNvPr id="519" name="Rectangle 227">
              <a:extLst>
                <a:ext uri="{FF2B5EF4-FFF2-40B4-BE49-F238E27FC236}">
                  <a16:creationId xmlns:a16="http://schemas.microsoft.com/office/drawing/2014/main" id="{B61510CE-247E-1E43-BA4A-EC188AFE0CB8}"/>
                </a:ext>
              </a:extLst>
            </p:cNvPr>
            <p:cNvSpPr>
              <a:spLocks noChangeArrowheads="1"/>
            </p:cNvSpPr>
            <p:nvPr/>
          </p:nvSpPr>
          <p:spPr bwMode="auto">
            <a:xfrm>
              <a:off x="9888064" y="666450"/>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9854726" y="690263"/>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9861869" y="844112"/>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9735782" y="656358"/>
              <a:ext cx="9669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application</a:t>
              </a:r>
            </a:p>
            <a:p>
              <a:pPr algn="ctr" defTabSz="685800">
                <a:spcBef>
                  <a:spcPct val="0"/>
                </a:spcBef>
                <a:defRPr/>
              </a:pPr>
              <a:r>
                <a:rPr lang="en-US" altLang="en-US" sz="750" dirty="0">
                  <a:solidFill>
                    <a:prstClr val="white"/>
                  </a:solidFill>
                  <a:latin typeface="Avenir Book" panose="020B0503020203020204" pitchFamily="34" charset="-78"/>
                  <a:cs typeface="Avenir Book" panose="020B0503020203020204" pitchFamily="34" charset="-78"/>
                </a:rPr>
                <a:t>transport</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data link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523" name="Line 231">
              <a:extLst>
                <a:ext uri="{FF2B5EF4-FFF2-40B4-BE49-F238E27FC236}">
                  <a16:creationId xmlns:a16="http://schemas.microsoft.com/office/drawing/2014/main" id="{A3474A7D-75ED-1D4F-BB1C-5BA4ECFE69E7}"/>
                </a:ext>
              </a:extLst>
            </p:cNvPr>
            <p:cNvSpPr>
              <a:spLocks noChangeShapeType="1"/>
            </p:cNvSpPr>
            <p:nvPr/>
          </p:nvSpPr>
          <p:spPr bwMode="auto">
            <a:xfrm>
              <a:off x="9854726" y="1033163"/>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24" name="Line 232">
              <a:extLst>
                <a:ext uri="{FF2B5EF4-FFF2-40B4-BE49-F238E27FC236}">
                  <a16:creationId xmlns:a16="http://schemas.microsoft.com/office/drawing/2014/main" id="{79D6BFCD-0081-1543-8A02-CDC78B944799}"/>
                </a:ext>
              </a:extLst>
            </p:cNvPr>
            <p:cNvSpPr>
              <a:spLocks noChangeShapeType="1"/>
            </p:cNvSpPr>
            <p:nvPr/>
          </p:nvSpPr>
          <p:spPr bwMode="auto">
            <a:xfrm>
              <a:off x="9864251" y="1171275"/>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25" name="Line 233">
              <a:extLst>
                <a:ext uri="{FF2B5EF4-FFF2-40B4-BE49-F238E27FC236}">
                  <a16:creationId xmlns:a16="http://schemas.microsoft.com/office/drawing/2014/main" id="{539E5FFB-197B-6F44-A1D2-C9A93359AB7C}"/>
                </a:ext>
              </a:extLst>
            </p:cNvPr>
            <p:cNvSpPr>
              <a:spLocks noChangeShapeType="1"/>
            </p:cNvSpPr>
            <p:nvPr/>
          </p:nvSpPr>
          <p:spPr bwMode="auto">
            <a:xfrm>
              <a:off x="9864251" y="1309388"/>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558" name="Up-Down Arrow 557">
            <a:extLst>
              <a:ext uri="{FF2B5EF4-FFF2-40B4-BE49-F238E27FC236}">
                <a16:creationId xmlns:a16="http://schemas.microsoft.com/office/drawing/2014/main" id="{1F1264FF-C88C-CF4E-85AF-1CB82BE0554E}"/>
              </a:ext>
            </a:extLst>
          </p:cNvPr>
          <p:cNvSpPr/>
          <p:nvPr/>
        </p:nvSpPr>
        <p:spPr>
          <a:xfrm rot="19889198">
            <a:off x="8520386" y="1220422"/>
            <a:ext cx="469766" cy="2878805"/>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59" name="TextBox 558">
            <a:extLst>
              <a:ext uri="{FF2B5EF4-FFF2-40B4-BE49-F238E27FC236}">
                <a16:creationId xmlns:a16="http://schemas.microsoft.com/office/drawing/2014/main" id="{BDB4ECF5-2BA8-034C-9E12-98E6A9A3E77D}"/>
              </a:ext>
            </a:extLst>
          </p:cNvPr>
          <p:cNvSpPr txBox="1"/>
          <p:nvPr/>
        </p:nvSpPr>
        <p:spPr>
          <a:xfrm rot="3706861">
            <a:off x="7729067" y="2583777"/>
            <a:ext cx="2140330" cy="300082"/>
          </a:xfrm>
          <a:prstGeom prst="rect">
            <a:avLst/>
          </a:prstGeom>
          <a:noFill/>
        </p:spPr>
        <p:txBody>
          <a:bodyPr wrap="none" rtlCol="0">
            <a:spAutoFit/>
          </a:bodyPr>
          <a:lstStyle/>
          <a:p>
            <a:pPr defTabSz="685800">
              <a:defRPr/>
            </a:pPr>
            <a:r>
              <a:rPr lang="en-US" sz="1350" dirty="0">
                <a:solidFill>
                  <a:prstClr val="white"/>
                </a:solidFill>
                <a:latin typeface="Avenir Book" panose="020B0503020203020204" pitchFamily="34" charset="-78"/>
                <a:cs typeface="Avenir Book" panose="020B0503020203020204" pitchFamily="34" charset="-78"/>
              </a:rPr>
              <a:t>logical end-end transport</a:t>
            </a:r>
          </a:p>
        </p:txBody>
      </p:sp>
      <p:sp>
        <p:nvSpPr>
          <p:cNvPr id="517" name="Rectangle 3">
            <a:extLst>
              <a:ext uri="{FF2B5EF4-FFF2-40B4-BE49-F238E27FC236}">
                <a16:creationId xmlns:a16="http://schemas.microsoft.com/office/drawing/2014/main" id="{6893AA1C-B5CC-D446-9A4F-4636B0A87E22}"/>
              </a:ext>
            </a:extLst>
          </p:cNvPr>
          <p:cNvSpPr txBox="1">
            <a:spLocks noChangeArrowheads="1"/>
          </p:cNvSpPr>
          <p:nvPr/>
        </p:nvSpPr>
        <p:spPr>
          <a:xfrm>
            <a:off x="1425105" y="1265687"/>
            <a:ext cx="4716568" cy="383619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450"/>
              </a:spcBef>
              <a:defRPr/>
            </a:pPr>
            <a:r>
              <a:rPr lang="en-US" altLang="en-US" sz="2400" b="1" dirty="0">
                <a:solidFill>
                  <a:srgbClr val="CD0004"/>
                </a:solidFill>
                <a:latin typeface="Avenir Book" panose="020B0503020203020204" pitchFamily="34" charset="-78"/>
                <a:ea typeface="ＭＳ Ｐゴシック" panose="020B0600070205080204" pitchFamily="34" charset="-128"/>
                <a:cs typeface="Avenir Book" panose="020B0503020203020204" pitchFamily="34" charset="-78"/>
              </a:rPr>
              <a:t>TCP: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Transmission Control Protocol</a:t>
            </a:r>
          </a:p>
          <a:p>
            <a:pPr marL="521494" lvl="1" indent="-173831" defTabSz="685800">
              <a:lnSpc>
                <a:spcPct val="100000"/>
              </a:lnSpc>
              <a:spcBef>
                <a:spcPts val="4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reliable, in-order delivery</a:t>
            </a:r>
          </a:p>
          <a:p>
            <a:pPr marL="521494" lvl="1" indent="-173831" defTabSz="685800">
              <a:lnSpc>
                <a:spcPct val="100000"/>
              </a:lnSpc>
              <a:spcBef>
                <a:spcPts val="4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congestion control </a:t>
            </a:r>
          </a:p>
          <a:p>
            <a:pPr marL="521494" lvl="1" indent="-173831" defTabSz="685800">
              <a:lnSpc>
                <a:spcPct val="100000"/>
              </a:lnSpc>
              <a:spcBef>
                <a:spcPts val="30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flow control</a:t>
            </a:r>
          </a:p>
          <a:p>
            <a:pPr marL="521494" lvl="1" indent="-173831" defTabSz="685800">
              <a:lnSpc>
                <a:spcPct val="100000"/>
              </a:lnSpc>
              <a:spcBef>
                <a:spcPts val="30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connection setup</a:t>
            </a:r>
            <a:endParaRPr lang="en-US" altLang="en-US"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450"/>
              </a:spcBef>
              <a:defRPr/>
            </a:pPr>
            <a:r>
              <a:rPr lang="en-US" altLang="en-US" sz="2400" b="1" dirty="0">
                <a:solidFill>
                  <a:srgbClr val="CD0004"/>
                </a:solidFill>
                <a:latin typeface="Avenir Book" panose="020B0503020203020204" pitchFamily="34" charset="-78"/>
                <a:ea typeface="ＭＳ Ｐゴシック" panose="020B0600070205080204" pitchFamily="34" charset="-128"/>
                <a:cs typeface="Avenir Book" panose="020B0503020203020204" pitchFamily="34" charset="-78"/>
              </a:rPr>
              <a:t>UDP: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User Datagram Protocol</a:t>
            </a:r>
          </a:p>
          <a:p>
            <a:pPr marL="560785" lvl="1" indent="-205979" defTabSz="685800">
              <a:lnSpc>
                <a:spcPct val="100000"/>
              </a:lnSpc>
              <a:spcBef>
                <a:spcPts val="450"/>
              </a:spcBef>
              <a:buClr>
                <a:srgbClr val="0000A3"/>
              </a:buCl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unreliable, unordered delivery</a:t>
            </a:r>
          </a:p>
          <a:p>
            <a:pPr marL="560785" lvl="1" indent="-205979" defTabSz="685800">
              <a:lnSpc>
                <a:spcPct val="100000"/>
              </a:lnSpc>
              <a:spcBef>
                <a:spcPts val="450"/>
              </a:spcBef>
              <a:buClr>
                <a:srgbClr val="0000A3"/>
              </a:buCl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no-frills extension of “</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best-effort” </a:t>
            </a:r>
            <a:r>
              <a:rPr lang="en-US" altLang="ja-JP"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IP</a:t>
            </a:r>
            <a:endPar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407742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7">
                                            <p:txEl>
                                              <p:pRg st="0" end="0"/>
                                            </p:txEl>
                                          </p:spTgt>
                                        </p:tgtEl>
                                        <p:attrNameLst>
                                          <p:attrName>style.visibility</p:attrName>
                                        </p:attrNameLst>
                                      </p:cBhvr>
                                      <p:to>
                                        <p:strVal val="visible"/>
                                      </p:to>
                                    </p:set>
                                    <p:animEffect transition="in" filter="dissolve">
                                      <p:cBhvr>
                                        <p:cTn id="7" dur="500"/>
                                        <p:tgtEl>
                                          <p:spTgt spid="51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7">
                                            <p:txEl>
                                              <p:pRg st="1" end="1"/>
                                            </p:txEl>
                                          </p:spTgt>
                                        </p:tgtEl>
                                        <p:attrNameLst>
                                          <p:attrName>style.visibility</p:attrName>
                                        </p:attrNameLst>
                                      </p:cBhvr>
                                      <p:to>
                                        <p:strVal val="visible"/>
                                      </p:to>
                                    </p:set>
                                    <p:animEffect transition="in" filter="dissolve">
                                      <p:cBhvr>
                                        <p:cTn id="10" dur="500"/>
                                        <p:tgtEl>
                                          <p:spTgt spid="51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7">
                                            <p:txEl>
                                              <p:pRg st="2" end="2"/>
                                            </p:txEl>
                                          </p:spTgt>
                                        </p:tgtEl>
                                        <p:attrNameLst>
                                          <p:attrName>style.visibility</p:attrName>
                                        </p:attrNameLst>
                                      </p:cBhvr>
                                      <p:to>
                                        <p:strVal val="visible"/>
                                      </p:to>
                                    </p:set>
                                    <p:animEffect transition="in" filter="dissolve">
                                      <p:cBhvr>
                                        <p:cTn id="13" dur="500"/>
                                        <p:tgtEl>
                                          <p:spTgt spid="51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7">
                                            <p:txEl>
                                              <p:pRg st="3" end="3"/>
                                            </p:txEl>
                                          </p:spTgt>
                                        </p:tgtEl>
                                        <p:attrNameLst>
                                          <p:attrName>style.visibility</p:attrName>
                                        </p:attrNameLst>
                                      </p:cBhvr>
                                      <p:to>
                                        <p:strVal val="visible"/>
                                      </p:to>
                                    </p:set>
                                    <p:animEffect transition="in" filter="dissolve">
                                      <p:cBhvr>
                                        <p:cTn id="16" dur="500"/>
                                        <p:tgtEl>
                                          <p:spTgt spid="51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7">
                                            <p:txEl>
                                              <p:pRg st="4" end="4"/>
                                            </p:txEl>
                                          </p:spTgt>
                                        </p:tgtEl>
                                        <p:attrNameLst>
                                          <p:attrName>style.visibility</p:attrName>
                                        </p:attrNameLst>
                                      </p:cBhvr>
                                      <p:to>
                                        <p:strVal val="visible"/>
                                      </p:to>
                                    </p:set>
                                    <p:animEffect transition="in" filter="dissolve">
                                      <p:cBhvr>
                                        <p:cTn id="19" dur="500"/>
                                        <p:tgtEl>
                                          <p:spTgt spid="51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17">
                                            <p:txEl>
                                              <p:pRg st="5" end="5"/>
                                            </p:txEl>
                                          </p:spTgt>
                                        </p:tgtEl>
                                        <p:attrNameLst>
                                          <p:attrName>style.visibility</p:attrName>
                                        </p:attrNameLst>
                                      </p:cBhvr>
                                      <p:to>
                                        <p:strVal val="visible"/>
                                      </p:to>
                                    </p:set>
                                    <p:animEffect transition="in" filter="dissolve">
                                      <p:cBhvr>
                                        <p:cTn id="24" dur="500"/>
                                        <p:tgtEl>
                                          <p:spTgt spid="51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7">
                                            <p:txEl>
                                              <p:pRg st="6" end="6"/>
                                            </p:txEl>
                                          </p:spTgt>
                                        </p:tgtEl>
                                        <p:attrNameLst>
                                          <p:attrName>style.visibility</p:attrName>
                                        </p:attrNameLst>
                                      </p:cBhvr>
                                      <p:to>
                                        <p:strVal val="visible"/>
                                      </p:to>
                                    </p:set>
                                    <p:animEffect transition="in" filter="dissolve">
                                      <p:cBhvr>
                                        <p:cTn id="27" dur="500"/>
                                        <p:tgtEl>
                                          <p:spTgt spid="51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17">
                                            <p:txEl>
                                              <p:pRg st="7" end="7"/>
                                            </p:txEl>
                                          </p:spTgt>
                                        </p:tgtEl>
                                        <p:attrNameLst>
                                          <p:attrName>style.visibility</p:attrName>
                                        </p:attrNameLst>
                                      </p:cBhvr>
                                      <p:to>
                                        <p:strVal val="visible"/>
                                      </p:to>
                                    </p:set>
                                    <p:animEffect transition="in" filter="dissolve">
                                      <p:cBhvr>
                                        <p:cTn id="30" dur="500"/>
                                        <p:tgtEl>
                                          <p:spTgt spid="5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fontScale="90000"/>
          </a:bodyPr>
          <a:lstStyle/>
          <a:p>
            <a:r>
              <a:rPr lang="en-US" dirty="0" smtClean="0">
                <a:latin typeface="Avenir Book" panose="020B0503020203020204" pitchFamily="34" charset="-78"/>
                <a:cs typeface="Avenir Book" panose="020B0503020203020204" pitchFamily="34" charset="-78"/>
              </a:rPr>
              <a:t>Multiplexing and </a:t>
            </a:r>
            <a:r>
              <a:rPr lang="en-US" dirty="0" err="1" smtClean="0">
                <a:latin typeface="Avenir Book" panose="020B0503020203020204" pitchFamily="34" charset="-78"/>
                <a:cs typeface="Avenir Book" panose="020B0503020203020204" pitchFamily="34" charset="-78"/>
              </a:rPr>
              <a:t>Demultiplexing</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7466132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a:xfrm>
            <a:off x="1932941" y="77759"/>
            <a:ext cx="7772400" cy="804862"/>
          </a:xfrm>
        </p:spPr>
        <p:txBody>
          <a:bodyPr/>
          <a:lstStyle/>
          <a:p>
            <a:pPr>
              <a:defRPr/>
            </a:pPr>
            <a:r>
              <a:rPr lang="en-US" dirty="0">
                <a:ea typeface="ＭＳ Ｐゴシック" charset="0"/>
              </a:rPr>
              <a:t>Multiplexing/</a:t>
            </a:r>
            <a:r>
              <a:rPr lang="en-US" dirty="0" err="1">
                <a:ea typeface="ＭＳ Ｐゴシック" charset="0"/>
              </a:rPr>
              <a:t>demultiplexing</a:t>
            </a:r>
            <a:endParaRPr lang="en-US" dirty="0">
              <a:ea typeface="ＭＳ Ｐゴシック" charset="0"/>
            </a:endParaRPr>
          </a:p>
        </p:txBody>
      </p:sp>
      <p:sp>
        <p:nvSpPr>
          <p:cNvPr id="22532" name="Freeform 157"/>
          <p:cNvSpPr>
            <a:spLocks/>
          </p:cNvSpPr>
          <p:nvPr/>
        </p:nvSpPr>
        <p:spPr bwMode="auto">
          <a:xfrm>
            <a:off x="4406266" y="231688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8199" name="Text Box 37"/>
          <p:cNvSpPr txBox="1">
            <a:spLocks noChangeArrowheads="1"/>
          </p:cNvSpPr>
          <p:nvPr/>
        </p:nvSpPr>
        <p:spPr bwMode="auto">
          <a:xfrm>
            <a:off x="9646603" y="3242398"/>
            <a:ext cx="88036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smtClean="0">
                <a:latin typeface="Avenir Book" panose="020B0503020203020204" pitchFamily="34" charset="-78"/>
                <a:cs typeface="Avenir Book" panose="020B0503020203020204" pitchFamily="34" charset="-78"/>
              </a:rPr>
              <a:t>Process</a:t>
            </a:r>
            <a:endParaRPr lang="en-US" dirty="0">
              <a:latin typeface="Avenir Book" panose="020B0503020203020204" pitchFamily="34" charset="-78"/>
              <a:cs typeface="Avenir Book" panose="020B0503020203020204" pitchFamily="34" charset="-78"/>
            </a:endParaRPr>
          </a:p>
        </p:txBody>
      </p:sp>
      <p:sp>
        <p:nvSpPr>
          <p:cNvPr id="8200" name="Text Box 38"/>
          <p:cNvSpPr txBox="1">
            <a:spLocks noChangeArrowheads="1"/>
          </p:cNvSpPr>
          <p:nvPr/>
        </p:nvSpPr>
        <p:spPr bwMode="auto">
          <a:xfrm>
            <a:off x="9621203" y="2840760"/>
            <a:ext cx="80021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smtClean="0">
                <a:latin typeface="Avenir Book" panose="020B0503020203020204" pitchFamily="34" charset="-78"/>
                <a:cs typeface="Avenir Book" panose="020B0503020203020204" pitchFamily="34" charset="-78"/>
              </a:rPr>
              <a:t>Socket</a:t>
            </a:r>
            <a:endParaRPr lang="en-US" dirty="0">
              <a:latin typeface="Avenir Book" panose="020B0503020203020204" pitchFamily="34" charset="-78"/>
              <a:cs typeface="Avenir Book" panose="020B0503020203020204" pitchFamily="34" charset="-78"/>
            </a:endParaRPr>
          </a:p>
        </p:txBody>
      </p:sp>
      <p:grpSp>
        <p:nvGrpSpPr>
          <p:cNvPr id="362673" name="Group 177"/>
          <p:cNvGrpSpPr>
            <a:grpSpLocks/>
          </p:cNvGrpSpPr>
          <p:nvPr/>
        </p:nvGrpSpPr>
        <p:grpSpPr bwMode="auto">
          <a:xfrm>
            <a:off x="6547804" y="826222"/>
            <a:ext cx="3808413" cy="1387475"/>
            <a:chOff x="3092" y="1041"/>
            <a:chExt cx="2399" cy="874"/>
          </a:xfrm>
        </p:grpSpPr>
        <p:sp>
          <p:nvSpPr>
            <p:cNvPr id="8323" name="Rectangle 41"/>
            <p:cNvSpPr>
              <a:spLocks noChangeArrowheads="1"/>
            </p:cNvSpPr>
            <p:nvPr/>
          </p:nvSpPr>
          <p:spPr bwMode="auto">
            <a:xfrm>
              <a:off x="3092" y="1259"/>
              <a:ext cx="2399" cy="65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l">
                <a:lnSpc>
                  <a:spcPct val="80000"/>
                </a:lnSpc>
                <a:defRPr/>
              </a:pPr>
              <a:r>
                <a:rPr lang="en-US" sz="2000" dirty="0">
                  <a:latin typeface="Avenir Book" panose="020B0503020203020204" pitchFamily="34" charset="-78"/>
                  <a:ea typeface="ＭＳ Ｐゴシック" charset="0"/>
                  <a:cs typeface="Avenir Book" panose="020B0503020203020204" pitchFamily="34" charset="-78"/>
                </a:rPr>
                <a:t>U</a:t>
              </a:r>
              <a:r>
                <a:rPr lang="en-US" sz="2000" dirty="0" smtClean="0">
                  <a:latin typeface="Avenir Book" panose="020B0503020203020204" pitchFamily="34" charset="-78"/>
                  <a:ea typeface="ＭＳ Ｐゴシック" charset="0"/>
                  <a:cs typeface="Avenir Book" panose="020B0503020203020204" pitchFamily="34" charset="-78"/>
                </a:rPr>
                <a:t>se </a:t>
              </a:r>
              <a:r>
                <a:rPr lang="en-US" sz="2000" dirty="0">
                  <a:latin typeface="Avenir Book" panose="020B0503020203020204" pitchFamily="34" charset="-78"/>
                  <a:ea typeface="ＭＳ Ｐゴシック" charset="0"/>
                  <a:cs typeface="Avenir Book" panose="020B0503020203020204" pitchFamily="34" charset="-78"/>
                </a:rPr>
                <a:t>header info to deliver</a:t>
              </a:r>
            </a:p>
            <a:p>
              <a:pPr algn="l">
                <a:lnSpc>
                  <a:spcPct val="80000"/>
                </a:lnSpc>
                <a:defRPr/>
              </a:pPr>
              <a:r>
                <a:rPr lang="en-US" sz="2000" dirty="0">
                  <a:latin typeface="Avenir Book" panose="020B0503020203020204" pitchFamily="34" charset="-78"/>
                  <a:ea typeface="ＭＳ Ｐゴシック" charset="0"/>
                  <a:cs typeface="Avenir Book" panose="020B0503020203020204" pitchFamily="34" charset="-78"/>
                </a:rPr>
                <a:t>received segments to correct </a:t>
              </a:r>
            </a:p>
            <a:p>
              <a:pPr algn="l">
                <a:lnSpc>
                  <a:spcPct val="80000"/>
                </a:lnSpc>
                <a:defRPr/>
              </a:pPr>
              <a:r>
                <a:rPr lang="en-US" sz="2000" dirty="0">
                  <a:latin typeface="Avenir Book" panose="020B0503020203020204" pitchFamily="34" charset="-78"/>
                  <a:ea typeface="ＭＳ Ｐゴシック" charset="0"/>
                  <a:cs typeface="Avenir Book" panose="020B0503020203020204" pitchFamily="34" charset="-78"/>
                </a:rPr>
                <a:t>socket</a:t>
              </a:r>
            </a:p>
          </p:txBody>
        </p:sp>
        <p:grpSp>
          <p:nvGrpSpPr>
            <p:cNvPr id="22659" name="Group 42"/>
            <p:cNvGrpSpPr>
              <a:grpSpLocks/>
            </p:cNvGrpSpPr>
            <p:nvPr/>
          </p:nvGrpSpPr>
          <p:grpSpPr bwMode="auto">
            <a:xfrm>
              <a:off x="3271" y="1041"/>
              <a:ext cx="2057" cy="288"/>
              <a:chOff x="1203" y="3732"/>
              <a:chExt cx="1651" cy="288"/>
            </a:xfrm>
          </p:grpSpPr>
          <p:sp>
            <p:nvSpPr>
              <p:cNvPr id="8325" name="Rectangle 43"/>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26" name="Text Box 44"/>
              <p:cNvSpPr txBox="1">
                <a:spLocks noChangeArrowheads="1"/>
              </p:cNvSpPr>
              <p:nvPr/>
            </p:nvSpPr>
            <p:spPr bwMode="auto">
              <a:xfrm>
                <a:off x="1203" y="3768"/>
                <a:ext cx="1651" cy="25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err="1" smtClean="0">
                    <a:solidFill>
                      <a:srgbClr val="CC0000"/>
                    </a:solidFill>
                    <a:latin typeface="Avenir Book" panose="020B0503020203020204" pitchFamily="34" charset="-78"/>
                    <a:cs typeface="Avenir Book" panose="020B0503020203020204" pitchFamily="34" charset="-78"/>
                  </a:rPr>
                  <a:t>Demultiplexing</a:t>
                </a:r>
                <a:r>
                  <a:rPr lang="en-US" sz="2000" dirty="0" smtClean="0">
                    <a:solidFill>
                      <a:srgbClr val="CC0000"/>
                    </a:solidFill>
                    <a:latin typeface="Avenir Book" panose="020B0503020203020204" pitchFamily="34" charset="-78"/>
                    <a:cs typeface="Avenir Book" panose="020B0503020203020204" pitchFamily="34" charset="-78"/>
                  </a:rPr>
                  <a:t> </a:t>
                </a:r>
                <a:r>
                  <a:rPr lang="en-US" sz="2000" dirty="0">
                    <a:solidFill>
                      <a:srgbClr val="CC0000"/>
                    </a:solidFill>
                    <a:latin typeface="Avenir Book" panose="020B0503020203020204" pitchFamily="34" charset="-78"/>
                    <a:cs typeface="Avenir Book" panose="020B0503020203020204" pitchFamily="34" charset="-78"/>
                  </a:rPr>
                  <a:t>at receiver:</a:t>
                </a:r>
              </a:p>
            </p:txBody>
          </p:sp>
        </p:grpSp>
      </p:grpSp>
      <p:grpSp>
        <p:nvGrpSpPr>
          <p:cNvPr id="362672" name="Group 176"/>
          <p:cNvGrpSpPr>
            <a:grpSpLocks/>
          </p:cNvGrpSpPr>
          <p:nvPr/>
        </p:nvGrpSpPr>
        <p:grpSpPr bwMode="auto">
          <a:xfrm>
            <a:off x="2050417" y="800246"/>
            <a:ext cx="4029075" cy="1227236"/>
            <a:chOff x="259" y="751"/>
            <a:chExt cx="2538" cy="1023"/>
          </a:xfrm>
        </p:grpSpPr>
        <p:sp>
          <p:nvSpPr>
            <p:cNvPr id="8318" name="Text Box 45"/>
            <p:cNvSpPr txBox="1">
              <a:spLocks noChangeArrowheads="1"/>
            </p:cNvSpPr>
            <p:nvPr/>
          </p:nvSpPr>
          <p:spPr bwMode="auto">
            <a:xfrm>
              <a:off x="264" y="1068"/>
              <a:ext cx="2533" cy="70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0000"/>
                </a:lnSpc>
                <a:defRPr/>
              </a:pPr>
              <a:r>
                <a:rPr lang="en-US" sz="2000" dirty="0" smtClean="0">
                  <a:latin typeface="Avenir Book" panose="020B0503020203020204" pitchFamily="34" charset="-78"/>
                  <a:cs typeface="Avenir Book" panose="020B0503020203020204" pitchFamily="34" charset="-78"/>
                </a:rPr>
                <a:t>Handle </a:t>
              </a:r>
              <a:r>
                <a:rPr lang="en-US" sz="2000" dirty="0">
                  <a:latin typeface="Avenir Book" panose="020B0503020203020204" pitchFamily="34" charset="-78"/>
                  <a:cs typeface="Avenir Book" panose="020B0503020203020204" pitchFamily="34" charset="-78"/>
                </a:rPr>
                <a:t>data from multiple</a:t>
              </a:r>
            </a:p>
            <a:p>
              <a:pPr algn="l">
                <a:lnSpc>
                  <a:spcPct val="80000"/>
                </a:lnSpc>
                <a:defRPr/>
              </a:pPr>
              <a:r>
                <a:rPr lang="en-US" sz="2000" dirty="0">
                  <a:latin typeface="Avenir Book" panose="020B0503020203020204" pitchFamily="34" charset="-78"/>
                  <a:cs typeface="Avenir Book" panose="020B0503020203020204" pitchFamily="34" charset="-78"/>
                </a:rPr>
                <a:t>sockets, add transport header (later used for </a:t>
              </a:r>
              <a:r>
                <a:rPr lang="en-US" sz="2000" dirty="0" err="1">
                  <a:latin typeface="Avenir Book" panose="020B0503020203020204" pitchFamily="34" charset="-78"/>
                  <a:cs typeface="Avenir Book" panose="020B0503020203020204" pitchFamily="34" charset="-78"/>
                </a:rPr>
                <a:t>demultiplexing</a:t>
              </a:r>
              <a:r>
                <a:rPr lang="en-US" sz="2000" dirty="0">
                  <a:latin typeface="Avenir Book" panose="020B0503020203020204" pitchFamily="34" charset="-78"/>
                  <a:cs typeface="Avenir Book" panose="020B0503020203020204" pitchFamily="34" charset="-78"/>
                </a:rPr>
                <a:t>)</a:t>
              </a:r>
            </a:p>
          </p:txBody>
        </p:sp>
        <p:sp>
          <p:nvSpPr>
            <p:cNvPr id="8319" name="Rectangle 46"/>
            <p:cNvSpPr>
              <a:spLocks noChangeArrowheads="1"/>
            </p:cNvSpPr>
            <p:nvPr/>
          </p:nvSpPr>
          <p:spPr bwMode="auto">
            <a:xfrm>
              <a:off x="259" y="1009"/>
              <a:ext cx="2479" cy="75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2655" name="Group 47"/>
            <p:cNvGrpSpPr>
              <a:grpSpLocks/>
            </p:cNvGrpSpPr>
            <p:nvPr/>
          </p:nvGrpSpPr>
          <p:grpSpPr bwMode="auto">
            <a:xfrm>
              <a:off x="612" y="751"/>
              <a:ext cx="1774" cy="351"/>
              <a:chOff x="1369" y="3591"/>
              <a:chExt cx="1703" cy="351"/>
            </a:xfrm>
          </p:grpSpPr>
          <p:sp>
            <p:nvSpPr>
              <p:cNvPr id="8321" name="Rectangle 48"/>
              <p:cNvSpPr>
                <a:spLocks noChangeArrowheads="1"/>
              </p:cNvSpPr>
              <p:nvPr/>
            </p:nvSpPr>
            <p:spPr bwMode="auto">
              <a:xfrm>
                <a:off x="1422" y="3732"/>
                <a:ext cx="1006" cy="2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22" name="Text Box 49"/>
              <p:cNvSpPr txBox="1">
                <a:spLocks noChangeArrowheads="1"/>
              </p:cNvSpPr>
              <p:nvPr/>
            </p:nvSpPr>
            <p:spPr bwMode="auto">
              <a:xfrm>
                <a:off x="1369" y="3591"/>
                <a:ext cx="1703" cy="33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smtClean="0">
                    <a:solidFill>
                      <a:srgbClr val="CC0000"/>
                    </a:solidFill>
                    <a:latin typeface="Avenir Book" panose="020B0503020203020204" pitchFamily="34" charset="-78"/>
                    <a:cs typeface="Avenir Book" panose="020B0503020203020204" pitchFamily="34" charset="-78"/>
                  </a:rPr>
                  <a:t>Multiplexing </a:t>
                </a:r>
                <a:r>
                  <a:rPr lang="en-US" sz="2000" dirty="0">
                    <a:solidFill>
                      <a:srgbClr val="CC0000"/>
                    </a:solidFill>
                    <a:latin typeface="Avenir Book" panose="020B0503020203020204" pitchFamily="34" charset="-78"/>
                    <a:cs typeface="Avenir Book" panose="020B0503020203020204" pitchFamily="34" charset="-78"/>
                  </a:rPr>
                  <a:t>at sender:</a:t>
                </a:r>
              </a:p>
            </p:txBody>
          </p:sp>
        </p:grpSp>
      </p:grpSp>
      <p:grpSp>
        <p:nvGrpSpPr>
          <p:cNvPr id="22538" name="Group 57"/>
          <p:cNvGrpSpPr>
            <a:grpSpLocks/>
          </p:cNvGrpSpPr>
          <p:nvPr/>
        </p:nvGrpSpPr>
        <p:grpSpPr bwMode="auto">
          <a:xfrm>
            <a:off x="9121141" y="2915374"/>
            <a:ext cx="533400" cy="206375"/>
            <a:chOff x="344" y="1846"/>
            <a:chExt cx="336" cy="130"/>
          </a:xfrm>
        </p:grpSpPr>
        <p:sp>
          <p:nvSpPr>
            <p:cNvPr id="8314"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15"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16"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17"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2539" name="Rectangle 23"/>
          <p:cNvSpPr>
            <a:spLocks noChangeArrowheads="1"/>
          </p:cNvSpPr>
          <p:nvPr/>
        </p:nvSpPr>
        <p:spPr bwMode="auto">
          <a:xfrm>
            <a:off x="4953954" y="2367685"/>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2540" name="Rectangle 24"/>
          <p:cNvSpPr>
            <a:spLocks noChangeArrowheads="1"/>
          </p:cNvSpPr>
          <p:nvPr/>
        </p:nvSpPr>
        <p:spPr bwMode="auto">
          <a:xfrm>
            <a:off x="4919028" y="2421661"/>
            <a:ext cx="1473200"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2541" name="Line 25"/>
          <p:cNvSpPr>
            <a:spLocks noChangeShapeType="1"/>
          </p:cNvSpPr>
          <p:nvPr/>
        </p:nvSpPr>
        <p:spPr bwMode="auto">
          <a:xfrm>
            <a:off x="4925378" y="3191599"/>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42" name="Text Box 26"/>
          <p:cNvSpPr txBox="1">
            <a:spLocks noChangeArrowheads="1"/>
          </p:cNvSpPr>
          <p:nvPr/>
        </p:nvSpPr>
        <p:spPr bwMode="auto">
          <a:xfrm>
            <a:off x="4996817" y="317413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T</a:t>
            </a:r>
            <a:r>
              <a:rPr lang="en-US" altLang="en-US" sz="1400" dirty="0" smtClean="0">
                <a:latin typeface="Avenir Book" panose="020B0503020203020204" pitchFamily="34" charset="-78"/>
                <a:cs typeface="Avenir Book" panose="020B0503020203020204" pitchFamily="34" charset="-78"/>
              </a:rPr>
              <a:t>ransport</a:t>
            </a:r>
            <a:endParaRPr lang="en-US" altLang="en-US" sz="1400" dirty="0">
              <a:latin typeface="Avenir Book" panose="020B0503020203020204" pitchFamily="34" charset="-78"/>
              <a:cs typeface="Avenir Book" panose="020B0503020203020204" pitchFamily="34" charset="-78"/>
            </a:endParaRPr>
          </a:p>
        </p:txBody>
      </p:sp>
      <p:sp>
        <p:nvSpPr>
          <p:cNvPr id="22543" name="Line 27"/>
          <p:cNvSpPr>
            <a:spLocks noChangeShapeType="1"/>
          </p:cNvSpPr>
          <p:nvPr/>
        </p:nvSpPr>
        <p:spPr bwMode="auto">
          <a:xfrm>
            <a:off x="4926967" y="3509098"/>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44" name="Text Box 26"/>
          <p:cNvSpPr txBox="1">
            <a:spLocks noChangeArrowheads="1"/>
          </p:cNvSpPr>
          <p:nvPr/>
        </p:nvSpPr>
        <p:spPr bwMode="auto">
          <a:xfrm>
            <a:off x="4993642" y="238832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A</a:t>
            </a:r>
            <a:r>
              <a:rPr lang="en-US" altLang="en-US" sz="1400" dirty="0" smtClean="0">
                <a:latin typeface="Avenir Book" panose="020B0503020203020204" pitchFamily="34" charset="-78"/>
                <a:cs typeface="Avenir Book" panose="020B0503020203020204" pitchFamily="34" charset="-78"/>
              </a:rPr>
              <a:t>pplication</a:t>
            </a:r>
            <a:endParaRPr lang="en-US" altLang="en-US" sz="1400" dirty="0">
              <a:latin typeface="Avenir Book" panose="020B0503020203020204" pitchFamily="34" charset="-78"/>
              <a:cs typeface="Avenir Book" panose="020B0503020203020204" pitchFamily="34" charset="-78"/>
            </a:endParaRPr>
          </a:p>
        </p:txBody>
      </p:sp>
      <p:sp>
        <p:nvSpPr>
          <p:cNvPr id="22545" name="Text Box 26"/>
          <p:cNvSpPr txBox="1">
            <a:spLocks noChangeArrowheads="1"/>
          </p:cNvSpPr>
          <p:nvPr/>
        </p:nvSpPr>
        <p:spPr bwMode="auto">
          <a:xfrm>
            <a:off x="4990467" y="407901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P</a:t>
            </a:r>
            <a:r>
              <a:rPr lang="en-US" altLang="en-US" sz="1400" dirty="0" smtClean="0">
                <a:latin typeface="Avenir Book" panose="020B0503020203020204" pitchFamily="34" charset="-78"/>
                <a:cs typeface="Avenir Book" panose="020B0503020203020204" pitchFamily="34" charset="-78"/>
              </a:rPr>
              <a:t>hysical</a:t>
            </a:r>
            <a:endParaRPr lang="en-US" altLang="en-US" sz="1400" dirty="0">
              <a:latin typeface="Avenir Book" panose="020B0503020203020204" pitchFamily="34" charset="-78"/>
              <a:cs typeface="Avenir Book" panose="020B0503020203020204" pitchFamily="34" charset="-78"/>
            </a:endParaRPr>
          </a:p>
        </p:txBody>
      </p:sp>
      <p:sp>
        <p:nvSpPr>
          <p:cNvPr id="22546" name="Text Box 26"/>
          <p:cNvSpPr txBox="1">
            <a:spLocks noChangeArrowheads="1"/>
          </p:cNvSpPr>
          <p:nvPr/>
        </p:nvSpPr>
        <p:spPr bwMode="auto">
          <a:xfrm>
            <a:off x="4990467" y="379326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L</a:t>
            </a:r>
            <a:r>
              <a:rPr lang="en-US" altLang="en-US" sz="1400" dirty="0" smtClean="0">
                <a:latin typeface="Avenir Book" panose="020B0503020203020204" pitchFamily="34" charset="-78"/>
                <a:cs typeface="Avenir Book" panose="020B0503020203020204" pitchFamily="34" charset="-78"/>
              </a:rPr>
              <a:t>ink</a:t>
            </a:r>
            <a:endParaRPr lang="en-US" altLang="en-US" sz="1400" dirty="0">
              <a:latin typeface="Avenir Book" panose="020B0503020203020204" pitchFamily="34" charset="-78"/>
              <a:cs typeface="Avenir Book" panose="020B0503020203020204" pitchFamily="34" charset="-78"/>
            </a:endParaRPr>
          </a:p>
        </p:txBody>
      </p:sp>
      <p:sp>
        <p:nvSpPr>
          <p:cNvPr id="22547" name="Text Box 26"/>
          <p:cNvSpPr txBox="1">
            <a:spLocks noChangeArrowheads="1"/>
          </p:cNvSpPr>
          <p:nvPr/>
        </p:nvSpPr>
        <p:spPr bwMode="auto">
          <a:xfrm>
            <a:off x="4990467" y="349481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Network</a:t>
            </a:r>
            <a:endParaRPr lang="en-US" altLang="en-US" sz="1400" dirty="0">
              <a:latin typeface="Avenir Book" panose="020B0503020203020204" pitchFamily="34" charset="-78"/>
              <a:cs typeface="Avenir Book" panose="020B0503020203020204" pitchFamily="34" charset="-78"/>
            </a:endParaRPr>
          </a:p>
        </p:txBody>
      </p:sp>
      <p:sp>
        <p:nvSpPr>
          <p:cNvPr id="8213" name="Oval 120"/>
          <p:cNvSpPr>
            <a:spLocks noChangeArrowheads="1"/>
          </p:cNvSpPr>
          <p:nvPr/>
        </p:nvSpPr>
        <p:spPr bwMode="auto">
          <a:xfrm>
            <a:off x="5690553" y="2762973"/>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P2</a:t>
            </a:r>
          </a:p>
        </p:txBody>
      </p:sp>
      <p:sp>
        <p:nvSpPr>
          <p:cNvPr id="22549" name="Line 27"/>
          <p:cNvSpPr>
            <a:spLocks noChangeShapeType="1"/>
          </p:cNvSpPr>
          <p:nvPr/>
        </p:nvSpPr>
        <p:spPr bwMode="auto">
          <a:xfrm>
            <a:off x="4923792" y="3820248"/>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50" name="Line 27"/>
          <p:cNvSpPr>
            <a:spLocks noChangeShapeType="1"/>
          </p:cNvSpPr>
          <p:nvPr/>
        </p:nvSpPr>
        <p:spPr bwMode="auto">
          <a:xfrm>
            <a:off x="4920617" y="4118698"/>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8216" name="Oval 128"/>
          <p:cNvSpPr>
            <a:spLocks noChangeArrowheads="1"/>
          </p:cNvSpPr>
          <p:nvPr/>
        </p:nvSpPr>
        <p:spPr bwMode="auto">
          <a:xfrm>
            <a:off x="4985703" y="2762973"/>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P1</a:t>
            </a:r>
          </a:p>
        </p:txBody>
      </p:sp>
      <p:grpSp>
        <p:nvGrpSpPr>
          <p:cNvPr id="22552" name="Group 134"/>
          <p:cNvGrpSpPr>
            <a:grpSpLocks/>
          </p:cNvGrpSpPr>
          <p:nvPr/>
        </p:nvGrpSpPr>
        <p:grpSpPr bwMode="auto">
          <a:xfrm>
            <a:off x="5766753" y="3121748"/>
            <a:ext cx="412750" cy="158750"/>
            <a:chOff x="1383" y="2620"/>
            <a:chExt cx="260" cy="100"/>
          </a:xfrm>
        </p:grpSpPr>
        <p:sp>
          <p:nvSpPr>
            <p:cNvPr id="8310"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11"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12"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13"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grpSp>
        <p:nvGrpSpPr>
          <p:cNvPr id="22553" name="Group 135"/>
          <p:cNvGrpSpPr>
            <a:grpSpLocks/>
          </p:cNvGrpSpPr>
          <p:nvPr/>
        </p:nvGrpSpPr>
        <p:grpSpPr bwMode="auto">
          <a:xfrm>
            <a:off x="5065078" y="3113810"/>
            <a:ext cx="412750" cy="158750"/>
            <a:chOff x="1383" y="2620"/>
            <a:chExt cx="260" cy="100"/>
          </a:xfrm>
        </p:grpSpPr>
        <p:sp>
          <p:nvSpPr>
            <p:cNvPr id="8306"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07"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08"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09"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2556" name="Rectangle 23"/>
          <p:cNvSpPr>
            <a:spLocks noChangeArrowheads="1"/>
          </p:cNvSpPr>
          <p:nvPr/>
        </p:nvSpPr>
        <p:spPr bwMode="auto">
          <a:xfrm>
            <a:off x="7216142" y="273757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2557" name="Rectangle 24"/>
          <p:cNvSpPr>
            <a:spLocks noChangeArrowheads="1"/>
          </p:cNvSpPr>
          <p:nvPr/>
        </p:nvSpPr>
        <p:spPr bwMode="auto">
          <a:xfrm>
            <a:off x="7178042" y="2791548"/>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2558" name="Line 25"/>
          <p:cNvSpPr>
            <a:spLocks noChangeShapeType="1"/>
          </p:cNvSpPr>
          <p:nvPr/>
        </p:nvSpPr>
        <p:spPr bwMode="auto">
          <a:xfrm>
            <a:off x="7187566" y="355196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59" name="Text Box 26"/>
          <p:cNvSpPr txBox="1">
            <a:spLocks noChangeArrowheads="1"/>
          </p:cNvSpPr>
          <p:nvPr/>
        </p:nvSpPr>
        <p:spPr bwMode="auto">
          <a:xfrm>
            <a:off x="7144704" y="353449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Transport</a:t>
            </a:r>
            <a:endParaRPr lang="en-US" altLang="en-US" sz="1400" dirty="0">
              <a:latin typeface="Avenir Book" panose="020B0503020203020204" pitchFamily="34" charset="-78"/>
              <a:cs typeface="Avenir Book" panose="020B0503020203020204" pitchFamily="34" charset="-78"/>
            </a:endParaRPr>
          </a:p>
        </p:txBody>
      </p:sp>
      <p:sp>
        <p:nvSpPr>
          <p:cNvPr id="22560" name="Line 27"/>
          <p:cNvSpPr>
            <a:spLocks noChangeShapeType="1"/>
          </p:cNvSpPr>
          <p:nvPr/>
        </p:nvSpPr>
        <p:spPr bwMode="auto">
          <a:xfrm>
            <a:off x="7195503" y="387263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61" name="Line 28"/>
          <p:cNvSpPr>
            <a:spLocks noChangeShapeType="1"/>
          </p:cNvSpPr>
          <p:nvPr/>
        </p:nvSpPr>
        <p:spPr bwMode="auto">
          <a:xfrm>
            <a:off x="7181216" y="418219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62" name="Line 29"/>
          <p:cNvSpPr>
            <a:spLocks noChangeShapeType="1"/>
          </p:cNvSpPr>
          <p:nvPr/>
        </p:nvSpPr>
        <p:spPr bwMode="auto">
          <a:xfrm>
            <a:off x="7181216" y="446794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63" name="Text Box 26"/>
          <p:cNvSpPr txBox="1">
            <a:spLocks noChangeArrowheads="1"/>
          </p:cNvSpPr>
          <p:nvPr/>
        </p:nvSpPr>
        <p:spPr bwMode="auto">
          <a:xfrm>
            <a:off x="7179629" y="278202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Application</a:t>
            </a:r>
            <a:endParaRPr lang="en-US" altLang="en-US" sz="1400" dirty="0">
              <a:latin typeface="Avenir Book" panose="020B0503020203020204" pitchFamily="34" charset="-78"/>
              <a:cs typeface="Avenir Book" panose="020B0503020203020204" pitchFamily="34" charset="-78"/>
            </a:endParaRPr>
          </a:p>
        </p:txBody>
      </p:sp>
      <p:sp>
        <p:nvSpPr>
          <p:cNvPr id="22564" name="Text Box 26"/>
          <p:cNvSpPr txBox="1">
            <a:spLocks noChangeArrowheads="1"/>
          </p:cNvSpPr>
          <p:nvPr/>
        </p:nvSpPr>
        <p:spPr bwMode="auto">
          <a:xfrm>
            <a:off x="7135179" y="443937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smtClean="0">
                <a:latin typeface="Avenir Book" panose="020B0503020203020204" pitchFamily="34" charset="-78"/>
                <a:cs typeface="Avenir Book" panose="020B0503020203020204" pitchFamily="34" charset="-78"/>
              </a:rPr>
              <a:t>Physical</a:t>
            </a:r>
            <a:endParaRPr lang="en-US" altLang="en-US" sz="1400" dirty="0">
              <a:latin typeface="Avenir Book" panose="020B0503020203020204" pitchFamily="34" charset="-78"/>
              <a:cs typeface="Avenir Book" panose="020B0503020203020204" pitchFamily="34" charset="-78"/>
            </a:endParaRPr>
          </a:p>
        </p:txBody>
      </p:sp>
      <p:sp>
        <p:nvSpPr>
          <p:cNvPr id="22565" name="Text Box 26"/>
          <p:cNvSpPr txBox="1">
            <a:spLocks noChangeArrowheads="1"/>
          </p:cNvSpPr>
          <p:nvPr/>
        </p:nvSpPr>
        <p:spPr bwMode="auto">
          <a:xfrm>
            <a:off x="7154229" y="415362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L</a:t>
            </a:r>
            <a:r>
              <a:rPr lang="en-US" altLang="en-US" sz="1400" dirty="0" smtClean="0">
                <a:latin typeface="Avenir Book" panose="020B0503020203020204" pitchFamily="34" charset="-78"/>
                <a:cs typeface="Avenir Book" panose="020B0503020203020204" pitchFamily="34" charset="-78"/>
              </a:rPr>
              <a:t>ink</a:t>
            </a:r>
            <a:endParaRPr lang="en-US" altLang="en-US" sz="1400" dirty="0">
              <a:latin typeface="Avenir Book" panose="020B0503020203020204" pitchFamily="34" charset="-78"/>
              <a:cs typeface="Avenir Book" panose="020B0503020203020204" pitchFamily="34" charset="-78"/>
            </a:endParaRPr>
          </a:p>
        </p:txBody>
      </p:sp>
      <p:sp>
        <p:nvSpPr>
          <p:cNvPr id="22566" name="Text Box 26"/>
          <p:cNvSpPr txBox="1">
            <a:spLocks noChangeArrowheads="1"/>
          </p:cNvSpPr>
          <p:nvPr/>
        </p:nvSpPr>
        <p:spPr bwMode="auto">
          <a:xfrm>
            <a:off x="7144704" y="385834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N</a:t>
            </a:r>
            <a:r>
              <a:rPr lang="en-US" altLang="en-US" sz="1400" dirty="0" smtClean="0">
                <a:latin typeface="Avenir Book" panose="020B0503020203020204" pitchFamily="34" charset="-78"/>
                <a:cs typeface="Avenir Book" panose="020B0503020203020204" pitchFamily="34" charset="-78"/>
              </a:rPr>
              <a:t>etwork</a:t>
            </a:r>
            <a:endParaRPr lang="en-US" altLang="en-US" sz="1400" dirty="0">
              <a:latin typeface="Avenir Book" panose="020B0503020203020204" pitchFamily="34" charset="-78"/>
              <a:cs typeface="Avenir Book" panose="020B0503020203020204" pitchFamily="34" charset="-78"/>
            </a:endParaRPr>
          </a:p>
        </p:txBody>
      </p:sp>
      <p:sp>
        <p:nvSpPr>
          <p:cNvPr id="8232" name="Oval 101"/>
          <p:cNvSpPr>
            <a:spLocks noChangeArrowheads="1"/>
          </p:cNvSpPr>
          <p:nvPr/>
        </p:nvSpPr>
        <p:spPr bwMode="auto">
          <a:xfrm>
            <a:off x="7514592" y="3123335"/>
            <a:ext cx="598487"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P4</a:t>
            </a:r>
          </a:p>
        </p:txBody>
      </p:sp>
      <p:sp>
        <p:nvSpPr>
          <p:cNvPr id="22568" name="Freeform 103"/>
          <p:cNvSpPr>
            <a:spLocks/>
          </p:cNvSpPr>
          <p:nvPr/>
        </p:nvSpPr>
        <p:spPr bwMode="auto">
          <a:xfrm>
            <a:off x="8463917" y="2769323"/>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2569" name="Freeform 70"/>
          <p:cNvSpPr>
            <a:spLocks/>
          </p:cNvSpPr>
          <p:nvPr/>
        </p:nvSpPr>
        <p:spPr bwMode="auto">
          <a:xfrm>
            <a:off x="2274253" y="278996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2570" name="Rectangle 23"/>
          <p:cNvSpPr>
            <a:spLocks noChangeArrowheads="1"/>
          </p:cNvSpPr>
          <p:nvPr/>
        </p:nvSpPr>
        <p:spPr bwMode="auto">
          <a:xfrm>
            <a:off x="2871153" y="274551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2571" name="Rectangle 24"/>
          <p:cNvSpPr>
            <a:spLocks noChangeArrowheads="1"/>
          </p:cNvSpPr>
          <p:nvPr/>
        </p:nvSpPr>
        <p:spPr bwMode="auto">
          <a:xfrm>
            <a:off x="2833054" y="2799486"/>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en-US" altLang="en-US" sz="2400">
              <a:latin typeface="Avenir Book" panose="020B0503020203020204" pitchFamily="34" charset="-78"/>
              <a:cs typeface="Avenir Book" panose="020B0503020203020204" pitchFamily="34" charset="-78"/>
            </a:endParaRPr>
          </a:p>
        </p:txBody>
      </p:sp>
      <p:sp>
        <p:nvSpPr>
          <p:cNvPr id="22572" name="Line 25"/>
          <p:cNvSpPr>
            <a:spLocks noChangeShapeType="1"/>
          </p:cNvSpPr>
          <p:nvPr/>
        </p:nvSpPr>
        <p:spPr bwMode="auto">
          <a:xfrm>
            <a:off x="2842578" y="355989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73" name="Text Box 26"/>
          <p:cNvSpPr txBox="1">
            <a:spLocks noChangeArrowheads="1"/>
          </p:cNvSpPr>
          <p:nvPr/>
        </p:nvSpPr>
        <p:spPr bwMode="auto">
          <a:xfrm>
            <a:off x="2799717" y="354243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T</a:t>
            </a:r>
            <a:r>
              <a:rPr lang="en-US" altLang="en-US" sz="1400" dirty="0" smtClean="0">
                <a:latin typeface="Avenir Book" panose="020B0503020203020204" pitchFamily="34" charset="-78"/>
                <a:cs typeface="Avenir Book" panose="020B0503020203020204" pitchFamily="34" charset="-78"/>
              </a:rPr>
              <a:t>ransport</a:t>
            </a:r>
            <a:endParaRPr lang="en-US" altLang="en-US" sz="1400" dirty="0">
              <a:latin typeface="Avenir Book" panose="020B0503020203020204" pitchFamily="34" charset="-78"/>
              <a:cs typeface="Avenir Book" panose="020B0503020203020204" pitchFamily="34" charset="-78"/>
            </a:endParaRPr>
          </a:p>
        </p:txBody>
      </p:sp>
      <p:sp>
        <p:nvSpPr>
          <p:cNvPr id="22574" name="Line 27"/>
          <p:cNvSpPr>
            <a:spLocks noChangeShapeType="1"/>
          </p:cNvSpPr>
          <p:nvPr/>
        </p:nvSpPr>
        <p:spPr bwMode="auto">
          <a:xfrm>
            <a:off x="2850516" y="388057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75" name="Line 28"/>
          <p:cNvSpPr>
            <a:spLocks noChangeShapeType="1"/>
          </p:cNvSpPr>
          <p:nvPr/>
        </p:nvSpPr>
        <p:spPr bwMode="auto">
          <a:xfrm>
            <a:off x="2836228" y="419013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76" name="Line 29"/>
          <p:cNvSpPr>
            <a:spLocks noChangeShapeType="1"/>
          </p:cNvSpPr>
          <p:nvPr/>
        </p:nvSpPr>
        <p:spPr bwMode="auto">
          <a:xfrm>
            <a:off x="2836228" y="447588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2577" name="Text Box 26"/>
          <p:cNvSpPr txBox="1">
            <a:spLocks noChangeArrowheads="1"/>
          </p:cNvSpPr>
          <p:nvPr/>
        </p:nvSpPr>
        <p:spPr bwMode="auto">
          <a:xfrm>
            <a:off x="2834642" y="278996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A</a:t>
            </a:r>
            <a:r>
              <a:rPr lang="en-US" altLang="en-US" sz="1400" dirty="0" smtClean="0">
                <a:latin typeface="Avenir Book" panose="020B0503020203020204" pitchFamily="34" charset="-78"/>
                <a:cs typeface="Avenir Book" panose="020B0503020203020204" pitchFamily="34" charset="-78"/>
              </a:rPr>
              <a:t>pplication</a:t>
            </a:r>
            <a:endParaRPr lang="en-US" altLang="en-US" sz="1400" dirty="0">
              <a:latin typeface="Avenir Book" panose="020B0503020203020204" pitchFamily="34" charset="-78"/>
              <a:cs typeface="Avenir Book" panose="020B0503020203020204" pitchFamily="34" charset="-78"/>
            </a:endParaRPr>
          </a:p>
        </p:txBody>
      </p:sp>
      <p:sp>
        <p:nvSpPr>
          <p:cNvPr id="22578" name="Text Box 26"/>
          <p:cNvSpPr txBox="1">
            <a:spLocks noChangeArrowheads="1"/>
          </p:cNvSpPr>
          <p:nvPr/>
        </p:nvSpPr>
        <p:spPr bwMode="auto">
          <a:xfrm>
            <a:off x="2790192" y="444731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P</a:t>
            </a:r>
            <a:r>
              <a:rPr lang="en-US" altLang="en-US" sz="1400" dirty="0" smtClean="0">
                <a:latin typeface="Avenir Book" panose="020B0503020203020204" pitchFamily="34" charset="-78"/>
                <a:cs typeface="Avenir Book" panose="020B0503020203020204" pitchFamily="34" charset="-78"/>
              </a:rPr>
              <a:t>hysical</a:t>
            </a:r>
            <a:endParaRPr lang="en-US" altLang="en-US" sz="1400" dirty="0">
              <a:latin typeface="Avenir Book" panose="020B0503020203020204" pitchFamily="34" charset="-78"/>
              <a:cs typeface="Avenir Book" panose="020B0503020203020204" pitchFamily="34" charset="-78"/>
            </a:endParaRPr>
          </a:p>
        </p:txBody>
      </p:sp>
      <p:sp>
        <p:nvSpPr>
          <p:cNvPr id="22579" name="Text Box 26"/>
          <p:cNvSpPr txBox="1">
            <a:spLocks noChangeArrowheads="1"/>
          </p:cNvSpPr>
          <p:nvPr/>
        </p:nvSpPr>
        <p:spPr bwMode="auto">
          <a:xfrm>
            <a:off x="2809242" y="416156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L</a:t>
            </a:r>
            <a:r>
              <a:rPr lang="en-US" altLang="en-US" sz="1400" dirty="0" smtClean="0">
                <a:latin typeface="Avenir Book" panose="020B0503020203020204" pitchFamily="34" charset="-78"/>
                <a:cs typeface="Avenir Book" panose="020B0503020203020204" pitchFamily="34" charset="-78"/>
              </a:rPr>
              <a:t>ink</a:t>
            </a:r>
            <a:endParaRPr lang="en-US" altLang="en-US" sz="1400" dirty="0">
              <a:latin typeface="Avenir Book" panose="020B0503020203020204" pitchFamily="34" charset="-78"/>
              <a:cs typeface="Avenir Book" panose="020B0503020203020204" pitchFamily="34" charset="-78"/>
            </a:endParaRPr>
          </a:p>
        </p:txBody>
      </p:sp>
      <p:sp>
        <p:nvSpPr>
          <p:cNvPr id="22580" name="Text Box 26"/>
          <p:cNvSpPr txBox="1">
            <a:spLocks noChangeArrowheads="1"/>
          </p:cNvSpPr>
          <p:nvPr/>
        </p:nvSpPr>
        <p:spPr bwMode="auto">
          <a:xfrm>
            <a:off x="2799717" y="386628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dirty="0">
                <a:latin typeface="Avenir Book" panose="020B0503020203020204" pitchFamily="34" charset="-78"/>
                <a:cs typeface="Avenir Book" panose="020B0503020203020204" pitchFamily="34" charset="-78"/>
              </a:rPr>
              <a:t>N</a:t>
            </a:r>
            <a:r>
              <a:rPr lang="en-US" altLang="en-US" sz="1400" dirty="0" smtClean="0">
                <a:latin typeface="Avenir Book" panose="020B0503020203020204" pitchFamily="34" charset="-78"/>
                <a:cs typeface="Avenir Book" panose="020B0503020203020204" pitchFamily="34" charset="-78"/>
              </a:rPr>
              <a:t>etwork</a:t>
            </a:r>
            <a:endParaRPr lang="en-US" altLang="en-US" sz="1400" dirty="0">
              <a:latin typeface="Avenir Book" panose="020B0503020203020204" pitchFamily="34" charset="-78"/>
              <a:cs typeface="Avenir Book" panose="020B0503020203020204" pitchFamily="34" charset="-78"/>
            </a:endParaRPr>
          </a:p>
        </p:txBody>
      </p:sp>
      <p:sp>
        <p:nvSpPr>
          <p:cNvPr id="8246" name="Oval 23"/>
          <p:cNvSpPr>
            <a:spLocks noChangeArrowheads="1"/>
          </p:cNvSpPr>
          <p:nvPr/>
        </p:nvSpPr>
        <p:spPr bwMode="auto">
          <a:xfrm>
            <a:off x="3169603" y="3131273"/>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venir Book" panose="020B0503020203020204" pitchFamily="34" charset="-78"/>
                <a:ea typeface="ＭＳ Ｐゴシック" charset="0"/>
                <a:cs typeface="Avenir Book" panose="020B0503020203020204" pitchFamily="34" charset="-78"/>
              </a:rPr>
              <a:t>P3</a:t>
            </a:r>
          </a:p>
        </p:txBody>
      </p:sp>
      <p:grpSp>
        <p:nvGrpSpPr>
          <p:cNvPr id="22582" name="Group 149"/>
          <p:cNvGrpSpPr>
            <a:grpSpLocks/>
          </p:cNvGrpSpPr>
          <p:nvPr/>
        </p:nvGrpSpPr>
        <p:grpSpPr bwMode="auto">
          <a:xfrm>
            <a:off x="3260091" y="3469410"/>
            <a:ext cx="412750" cy="158750"/>
            <a:chOff x="1287" y="2524"/>
            <a:chExt cx="260" cy="100"/>
          </a:xfrm>
        </p:grpSpPr>
        <p:sp>
          <p:nvSpPr>
            <p:cNvPr id="8302"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03"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04"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05"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grpSp>
        <p:nvGrpSpPr>
          <p:cNvPr id="22583" name="Group 150"/>
          <p:cNvGrpSpPr>
            <a:grpSpLocks/>
          </p:cNvGrpSpPr>
          <p:nvPr/>
        </p:nvGrpSpPr>
        <p:grpSpPr bwMode="auto">
          <a:xfrm>
            <a:off x="7600316" y="3467823"/>
            <a:ext cx="412750" cy="158750"/>
            <a:chOff x="1287" y="2524"/>
            <a:chExt cx="260" cy="100"/>
          </a:xfrm>
        </p:grpSpPr>
        <p:sp>
          <p:nvSpPr>
            <p:cNvPr id="8298"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99"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00"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301"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2584" name="Freeform 146"/>
          <p:cNvSpPr>
            <a:spLocks/>
          </p:cNvSpPr>
          <p:nvPr/>
        </p:nvSpPr>
        <p:spPr bwMode="auto">
          <a:xfrm>
            <a:off x="5647692" y="3169374"/>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22585" name="Freeform 147"/>
          <p:cNvSpPr>
            <a:spLocks/>
          </p:cNvSpPr>
          <p:nvPr/>
        </p:nvSpPr>
        <p:spPr bwMode="auto">
          <a:xfrm>
            <a:off x="5766754" y="3201124"/>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8251" name="Oval 36"/>
          <p:cNvSpPr>
            <a:spLocks noChangeArrowheads="1"/>
          </p:cNvSpPr>
          <p:nvPr/>
        </p:nvSpPr>
        <p:spPr bwMode="auto">
          <a:xfrm>
            <a:off x="9106853" y="328049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362665" name="Group 169"/>
          <p:cNvGrpSpPr>
            <a:grpSpLocks/>
          </p:cNvGrpSpPr>
          <p:nvPr/>
        </p:nvGrpSpPr>
        <p:grpSpPr bwMode="auto">
          <a:xfrm>
            <a:off x="4601529" y="2027960"/>
            <a:ext cx="1292225" cy="1454150"/>
            <a:chOff x="1868" y="1796"/>
            <a:chExt cx="814" cy="916"/>
          </a:xfrm>
        </p:grpSpPr>
        <p:sp>
          <p:nvSpPr>
            <p:cNvPr id="8295" name="Oval 166"/>
            <p:cNvSpPr>
              <a:spLocks noChangeArrowheads="1"/>
            </p:cNvSpPr>
            <p:nvPr/>
          </p:nvSpPr>
          <p:spPr bwMode="auto">
            <a:xfrm>
              <a:off x="2318" y="2668"/>
              <a:ext cx="124" cy="44"/>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96" name="Oval 167"/>
            <p:cNvSpPr>
              <a:spLocks noChangeArrowheads="1"/>
            </p:cNvSpPr>
            <p:nvPr/>
          </p:nvSpPr>
          <p:spPr bwMode="auto">
            <a:xfrm>
              <a:off x="2558" y="2668"/>
              <a:ext cx="124" cy="44"/>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2632"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362668" name="Group 172"/>
          <p:cNvGrpSpPr>
            <a:grpSpLocks/>
          </p:cNvGrpSpPr>
          <p:nvPr/>
        </p:nvGrpSpPr>
        <p:grpSpPr bwMode="auto">
          <a:xfrm>
            <a:off x="5509578" y="1983510"/>
            <a:ext cx="1047750" cy="1441450"/>
            <a:chOff x="2432" y="1758"/>
            <a:chExt cx="660" cy="908"/>
          </a:xfrm>
        </p:grpSpPr>
        <p:sp>
          <p:nvSpPr>
            <p:cNvPr id="8293" name="Oval 170"/>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2629"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22589" name="Group 179"/>
          <p:cNvGrpSpPr>
            <a:grpSpLocks/>
          </p:cNvGrpSpPr>
          <p:nvPr/>
        </p:nvGrpSpPr>
        <p:grpSpPr bwMode="auto">
          <a:xfrm>
            <a:off x="1809116" y="4299674"/>
            <a:ext cx="800100" cy="828675"/>
            <a:chOff x="-44" y="1473"/>
            <a:chExt cx="981" cy="1105"/>
          </a:xfrm>
        </p:grpSpPr>
        <p:pic>
          <p:nvPicPr>
            <p:cNvPr id="22626"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7" name="Freeform 18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22590" name="Group 182"/>
          <p:cNvGrpSpPr>
            <a:grpSpLocks/>
          </p:cNvGrpSpPr>
          <p:nvPr/>
        </p:nvGrpSpPr>
        <p:grpSpPr bwMode="auto">
          <a:xfrm flipH="1">
            <a:off x="8790942" y="4213949"/>
            <a:ext cx="788987" cy="782637"/>
            <a:chOff x="-44" y="1473"/>
            <a:chExt cx="981" cy="1105"/>
          </a:xfrm>
        </p:grpSpPr>
        <p:pic>
          <p:nvPicPr>
            <p:cNvPr id="22624"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5" name="Freeform 18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22591" name="Group 185"/>
          <p:cNvGrpSpPr>
            <a:grpSpLocks/>
          </p:cNvGrpSpPr>
          <p:nvPr/>
        </p:nvGrpSpPr>
        <p:grpSpPr bwMode="auto">
          <a:xfrm>
            <a:off x="4380867" y="3799610"/>
            <a:ext cx="358775" cy="704850"/>
            <a:chOff x="4140" y="429"/>
            <a:chExt cx="1425" cy="2396"/>
          </a:xfrm>
        </p:grpSpPr>
        <p:sp>
          <p:nvSpPr>
            <p:cNvPr id="22592" name="Freeform 18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8258"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2594" name="Freeform 18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2595" name="Freeform 18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8261"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2597" name="Group 191"/>
            <p:cNvGrpSpPr>
              <a:grpSpLocks/>
            </p:cNvGrpSpPr>
            <p:nvPr/>
          </p:nvGrpSpPr>
          <p:grpSpPr bwMode="auto">
            <a:xfrm>
              <a:off x="4749" y="668"/>
              <a:ext cx="581" cy="145"/>
              <a:chOff x="614" y="2568"/>
              <a:chExt cx="725" cy="139"/>
            </a:xfrm>
          </p:grpSpPr>
          <p:sp>
            <p:nvSpPr>
              <p:cNvPr id="8287" name="AutoShape 192"/>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88"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8263"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2599" name="Group 195"/>
            <p:cNvGrpSpPr>
              <a:grpSpLocks/>
            </p:cNvGrpSpPr>
            <p:nvPr/>
          </p:nvGrpSpPr>
          <p:grpSpPr bwMode="auto">
            <a:xfrm>
              <a:off x="4747" y="994"/>
              <a:ext cx="581" cy="134"/>
              <a:chOff x="614" y="2568"/>
              <a:chExt cx="725" cy="139"/>
            </a:xfrm>
          </p:grpSpPr>
          <p:sp>
            <p:nvSpPr>
              <p:cNvPr id="8285" name="AutoShape 196"/>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86"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8265"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66"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nvGrpSpPr>
            <p:cNvPr id="22602" name="Group 200"/>
            <p:cNvGrpSpPr>
              <a:grpSpLocks/>
            </p:cNvGrpSpPr>
            <p:nvPr/>
          </p:nvGrpSpPr>
          <p:grpSpPr bwMode="auto">
            <a:xfrm>
              <a:off x="4735" y="1627"/>
              <a:ext cx="582" cy="151"/>
              <a:chOff x="614" y="2568"/>
              <a:chExt cx="725" cy="139"/>
            </a:xfrm>
          </p:grpSpPr>
          <p:sp>
            <p:nvSpPr>
              <p:cNvPr id="8283" name="AutoShape 201"/>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84"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2603" name="Freeform 20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grpSp>
          <p:nvGrpSpPr>
            <p:cNvPr id="22604" name="Group 204"/>
            <p:cNvGrpSpPr>
              <a:grpSpLocks/>
            </p:cNvGrpSpPr>
            <p:nvPr/>
          </p:nvGrpSpPr>
          <p:grpSpPr bwMode="auto">
            <a:xfrm>
              <a:off x="4739" y="1327"/>
              <a:ext cx="582" cy="139"/>
              <a:chOff x="614" y="2568"/>
              <a:chExt cx="725" cy="139"/>
            </a:xfrm>
          </p:grpSpPr>
          <p:sp>
            <p:nvSpPr>
              <p:cNvPr id="8281" name="AutoShape 205"/>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82"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8270"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2606" name="Freeform 20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22607" name="Freeform 209"/>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8273" name="Oval 210"/>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22609" name="Freeform 21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Avenir Book" panose="020B0503020203020204" pitchFamily="34" charset="-78"/>
                <a:cs typeface="Avenir Book" panose="020B0503020203020204" pitchFamily="34" charset="-78"/>
              </a:endParaRPr>
            </a:p>
          </p:txBody>
        </p:sp>
        <p:sp>
          <p:nvSpPr>
            <p:cNvPr id="8275"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76"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77" name="Oval 214"/>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78" name="Oval 215"/>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8279" name="Oval 216"/>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sp>
          <p:nvSpPr>
            <p:cNvPr id="8280"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venir Book" panose="020B0503020203020204" pitchFamily="34" charset="-78"/>
                <a:ea typeface="ＭＳ Ｐゴシック" charset="0"/>
                <a:cs typeface="Avenir Book" panose="020B0503020203020204" pitchFamily="34" charset="-78"/>
              </a:endParaRPr>
            </a:p>
          </p:txBody>
        </p:sp>
      </p:grpSp>
      <p:sp>
        <p:nvSpPr>
          <p:cNvPr id="22555" name="Freeform 142"/>
          <p:cNvSpPr>
            <a:spLocks/>
          </p:cNvSpPr>
          <p:nvPr/>
        </p:nvSpPr>
        <p:spPr bwMode="auto">
          <a:xfrm>
            <a:off x="3496628" y="3202711"/>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22554" name="Freeform 141"/>
          <p:cNvSpPr>
            <a:spLocks/>
          </p:cNvSpPr>
          <p:nvPr/>
        </p:nvSpPr>
        <p:spPr bwMode="auto">
          <a:xfrm>
            <a:off x="3433128" y="3177310"/>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175692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25364</TotalTime>
  <Words>962</Words>
  <Application>Microsoft Office PowerPoint</Application>
  <PresentationFormat>Widescreen</PresentationFormat>
  <Paragraphs>355</Paragraphs>
  <Slides>15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ＭＳ Ｐゴシック</vt:lpstr>
      <vt:lpstr>ＭＳ Ｐゴシック</vt:lpstr>
      <vt:lpstr>Arial</vt:lpstr>
      <vt:lpstr>Avenir Book</vt:lpstr>
      <vt:lpstr>Calibri</vt:lpstr>
      <vt:lpstr>Calibri Light</vt:lpstr>
      <vt:lpstr>Times New Roman</vt:lpstr>
      <vt:lpstr>Wingdings</vt:lpstr>
      <vt:lpstr>Presentation Template 13_9_21</vt:lpstr>
      <vt:lpstr> Computer Networks  Transport Layer - Introduction</vt:lpstr>
      <vt:lpstr>Transport Layer Services and Protocols</vt:lpstr>
      <vt:lpstr>Transport vs Network Layer Services </vt:lpstr>
      <vt:lpstr>Sockets</vt:lpstr>
      <vt:lpstr>Transport Layer Actions</vt:lpstr>
      <vt:lpstr>Transport Layer Actions</vt:lpstr>
      <vt:lpstr>Two Principal Internet Transport Protocols</vt:lpstr>
      <vt:lpstr>Multiplexing and Demultiplexing</vt:lpstr>
      <vt:lpstr>Multiplexing/demultiplexing</vt:lpstr>
      <vt:lpstr>How Demultiplexing Works</vt:lpstr>
      <vt:lpstr>Connectionless Demultiplexing</vt:lpstr>
      <vt:lpstr>Connectionless Demultiplexing</vt:lpstr>
      <vt:lpstr>Connection-Oriented Demultiplexing</vt:lpstr>
      <vt:lpstr>Connection-Oriented Demultiplexing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512</cp:revision>
  <cp:lastPrinted>2022-11-15T11:36:06Z</cp:lastPrinted>
  <dcterms:created xsi:type="dcterms:W3CDTF">2021-09-13T14:43:22Z</dcterms:created>
  <dcterms:modified xsi:type="dcterms:W3CDTF">2023-03-28T16:31:48Z</dcterms:modified>
</cp:coreProperties>
</file>