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0"/>
  </p:notesMasterIdLst>
  <p:handoutMasterIdLst>
    <p:handoutMasterId r:id="rId11"/>
  </p:handoutMasterIdLst>
  <p:sldIdLst>
    <p:sldId id="265" r:id="rId2"/>
    <p:sldId id="534" r:id="rId3"/>
    <p:sldId id="535" r:id="rId4"/>
    <p:sldId id="540" r:id="rId5"/>
    <p:sldId id="543" r:id="rId6"/>
    <p:sldId id="542" r:id="rId7"/>
    <p:sldId id="549" r:id="rId8"/>
    <p:sldId id="545" r:id="rId9"/>
  </p:sldIdLst>
  <p:sldSz cx="12192000" cy="6858000"/>
  <p:notesSz cx="9929813" cy="67976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FF"/>
    <a:srgbClr val="FFCCCC"/>
    <a:srgbClr val="FF99CC"/>
    <a:srgbClr val="366752"/>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5890"/>
  </p:normalViewPr>
  <p:slideViewPr>
    <p:cSldViewPr snapToGrid="0" snapToObjects="1">
      <p:cViewPr varScale="1">
        <p:scale>
          <a:sx n="115" d="100"/>
          <a:sy n="115" d="100"/>
        </p:scale>
        <p:origin x="432"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4001" cy="341242"/>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5623494" y="0"/>
            <a:ext cx="4304001" cy="341242"/>
          </a:xfrm>
          <a:prstGeom prst="rect">
            <a:avLst/>
          </a:prstGeom>
        </p:spPr>
        <p:txBody>
          <a:bodyPr vert="horz" lIns="91440" tIns="45720" rIns="91440" bIns="45720" rtlCol="0"/>
          <a:lstStyle>
            <a:lvl1pPr algn="r">
              <a:defRPr sz="1200"/>
            </a:lvl1pPr>
          </a:lstStyle>
          <a:p>
            <a:fld id="{ABC86ED3-83A1-415E-B018-B1E46DF31CFD}" type="datetimeFigureOut">
              <a:rPr lang="en-IN" smtClean="0"/>
              <a:t>28-03-2023</a:t>
            </a:fld>
            <a:endParaRPr lang="en-IN"/>
          </a:p>
        </p:txBody>
      </p:sp>
      <p:sp>
        <p:nvSpPr>
          <p:cNvPr id="4" name="Footer Placeholder 3"/>
          <p:cNvSpPr>
            <a:spLocks noGrp="1"/>
          </p:cNvSpPr>
          <p:nvPr>
            <p:ph type="ftr" sz="quarter" idx="2"/>
          </p:nvPr>
        </p:nvSpPr>
        <p:spPr>
          <a:xfrm>
            <a:off x="0" y="6456433"/>
            <a:ext cx="4304001" cy="341242"/>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5623494" y="6456433"/>
            <a:ext cx="4304001" cy="341242"/>
          </a:xfrm>
          <a:prstGeom prst="rect">
            <a:avLst/>
          </a:prstGeom>
        </p:spPr>
        <p:txBody>
          <a:bodyPr vert="horz" lIns="91440" tIns="45720" rIns="91440" bIns="45720" rtlCol="0" anchor="b"/>
          <a:lstStyle>
            <a:lvl1pPr algn="r">
              <a:defRPr sz="1200"/>
            </a:lvl1pPr>
          </a:lstStyle>
          <a:p>
            <a:fld id="{A83670B8-C772-4CC6-AB05-AB1566C74071}" type="slidenum">
              <a:rPr lang="en-IN" smtClean="0"/>
              <a:t>‹#›</a:t>
            </a:fld>
            <a:endParaRPr lang="en-IN"/>
          </a:p>
        </p:txBody>
      </p:sp>
    </p:spTree>
    <p:extLst>
      <p:ext uri="{BB962C8B-B14F-4D97-AF65-F5344CB8AC3E}">
        <p14:creationId xmlns:p14="http://schemas.microsoft.com/office/powerpoint/2010/main" val="25940442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2919" cy="341064"/>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624597" y="0"/>
            <a:ext cx="4302919" cy="341064"/>
          </a:xfrm>
          <a:prstGeom prst="rect">
            <a:avLst/>
          </a:prstGeom>
        </p:spPr>
        <p:txBody>
          <a:bodyPr vert="horz" lIns="91440" tIns="45720" rIns="91440" bIns="45720" rtlCol="0"/>
          <a:lstStyle>
            <a:lvl1pPr algn="r">
              <a:defRPr sz="1200"/>
            </a:lvl1pPr>
          </a:lstStyle>
          <a:p>
            <a:fld id="{BDA1889E-C7EC-45CB-B713-9702810221D9}" type="datetimeFigureOut">
              <a:rPr lang="en-IN" smtClean="0"/>
              <a:t>28-03-2023</a:t>
            </a:fld>
            <a:endParaRPr lang="en-IN"/>
          </a:p>
        </p:txBody>
      </p:sp>
      <p:sp>
        <p:nvSpPr>
          <p:cNvPr id="4" name="Slide Image Placeholder 3"/>
          <p:cNvSpPr>
            <a:spLocks noGrp="1" noRot="1" noChangeAspect="1"/>
          </p:cNvSpPr>
          <p:nvPr>
            <p:ph type="sldImg" idx="2"/>
          </p:nvPr>
        </p:nvSpPr>
        <p:spPr>
          <a:xfrm>
            <a:off x="2927350" y="849313"/>
            <a:ext cx="4075113" cy="2293937"/>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92982" y="3271381"/>
            <a:ext cx="7943850" cy="267658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1" y="6456612"/>
            <a:ext cx="4302919" cy="341064"/>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624597" y="6456612"/>
            <a:ext cx="4302919" cy="341064"/>
          </a:xfrm>
          <a:prstGeom prst="rect">
            <a:avLst/>
          </a:prstGeom>
        </p:spPr>
        <p:txBody>
          <a:bodyPr vert="horz" lIns="91440" tIns="45720" rIns="91440" bIns="45720" rtlCol="0" anchor="b"/>
          <a:lstStyle>
            <a:lvl1pPr algn="r">
              <a:defRPr sz="1200"/>
            </a:lvl1pPr>
          </a:lstStyle>
          <a:p>
            <a:fld id="{BEC38954-55DA-4B58-B5A1-805DC88A142F}" type="slidenum">
              <a:rPr lang="en-IN" smtClean="0"/>
              <a:t>‹#›</a:t>
            </a:fld>
            <a:endParaRPr lang="en-IN"/>
          </a:p>
        </p:txBody>
      </p:sp>
    </p:spTree>
    <p:extLst>
      <p:ext uri="{BB962C8B-B14F-4D97-AF65-F5344CB8AC3E}">
        <p14:creationId xmlns:p14="http://schemas.microsoft.com/office/powerpoint/2010/main" val="2522590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xfrm>
            <a:off x="2927350" y="849313"/>
            <a:ext cx="4075113" cy="2293937"/>
          </a:xfrm>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a:p>
        </p:txBody>
      </p:sp>
      <p:sp>
        <p:nvSpPr>
          <p:cNvPr id="6144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144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ECC79330-1379-4D1A-A640-B153B418A841}" type="datetime8">
              <a:rPr lang="en-GB" sz="1200" smtClean="0">
                <a:cs typeface="Arial" pitchFamily="34" charset="0"/>
              </a:rPr>
              <a:pPr/>
              <a:t>28/03/2023 22:02</a:t>
            </a:fld>
            <a:endParaRPr lang="en-GB" sz="1200">
              <a:cs typeface="Arial" pitchFamily="34" charset="0"/>
            </a:endParaRPr>
          </a:p>
        </p:txBody>
      </p:sp>
      <p:sp>
        <p:nvSpPr>
          <p:cNvPr id="61446" name="Footer Placeholder 5"/>
          <p:cNvSpPr>
            <a:spLocks noGrp="1"/>
          </p:cNvSpPr>
          <p:nvPr>
            <p:ph type="ftr" sz="quarter" idx="4"/>
          </p:nvPr>
        </p:nvSpPr>
        <p:spPr>
          <a:xfrm>
            <a:off x="0" y="6564005"/>
            <a:ext cx="9134509" cy="3457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GB" sz="500">
                <a:solidFill>
                  <a:srgbClr val="000000"/>
                </a:solidFill>
                <a:cs typeface="Arial" pitchFamily="34" charset="0"/>
              </a:rPr>
              <a:t>© 2007 Microsoft Corporation. All rights reserved. Microsoft, Windows, Windows Vista and other product names are or may be registered trademarks and/or trademarks in the U.S. and/or other countries.</a:t>
            </a:r>
          </a:p>
          <a:p>
            <a:r>
              <a:rPr lang="en-GB" sz="500">
                <a:solidFill>
                  <a:srgbClr val="000000"/>
                </a:solidFill>
                <a:cs typeface="Arial"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GB" sz="500">
                <a:solidFill>
                  <a:srgbClr val="000000"/>
                </a:solidFill>
                <a:cs typeface="Arial" pitchFamily="34" charset="0"/>
              </a:rPr>
            </a:br>
            <a:r>
              <a:rPr lang="en-GB" sz="500">
                <a:solidFill>
                  <a:srgbClr val="000000"/>
                </a:solidFill>
                <a:cs typeface="Arial" pitchFamily="34" charset="0"/>
              </a:rPr>
              <a:t>MICROSOFT MAKES NO WARRANTIES, EXPRESS, IMPLIED OR STATUTORY, AS TO THE INFORMATION IN THIS PRESENTATION.</a:t>
            </a:r>
          </a:p>
          <a:p>
            <a:endParaRPr lang="en-GB" sz="500">
              <a:cs typeface="Arial" pitchFamily="34" charset="0"/>
            </a:endParaRPr>
          </a:p>
        </p:txBody>
      </p:sp>
      <p:sp>
        <p:nvSpPr>
          <p:cNvPr id="61447" name="Slide Number Placeholder 6"/>
          <p:cNvSpPr>
            <a:spLocks noGrp="1"/>
          </p:cNvSpPr>
          <p:nvPr>
            <p:ph type="sldNum" sz="quarter" idx="5"/>
          </p:nvPr>
        </p:nvSpPr>
        <p:spPr>
          <a:xfrm>
            <a:off x="9134508" y="6564005"/>
            <a:ext cx="1013669" cy="3457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3B000D14-7105-452D-9919-33C61B2ECE5D}" type="slidenum">
              <a:rPr lang="en-GB" sz="1200" smtClean="0">
                <a:cs typeface="Arial" pitchFamily="34" charset="0"/>
              </a:rPr>
              <a:pPr/>
              <a:t>1</a:t>
            </a:fld>
            <a:endParaRPr lang="en-GB" sz="1200">
              <a:cs typeface="Arial" pitchFamily="34" charset="0"/>
            </a:endParaRPr>
          </a:p>
        </p:txBody>
      </p:sp>
    </p:spTree>
    <p:extLst>
      <p:ext uri="{BB962C8B-B14F-4D97-AF65-F5344CB8AC3E}">
        <p14:creationId xmlns:p14="http://schemas.microsoft.com/office/powerpoint/2010/main" val="120149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6731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6361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98501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30582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14887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168429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73450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3/28/2023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448776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3/28/2023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264719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3/28/2023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900983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3/28/2023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cxnSp>
        <p:nvCxnSpPr>
          <p:cNvPr id="7" name="Straight Connector 6"/>
          <p:cNvCxnSpPr/>
          <p:nvPr userDrawn="1"/>
        </p:nvCxnSpPr>
        <p:spPr>
          <a:xfrm>
            <a:off x="11016" y="5257800"/>
            <a:ext cx="1219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0021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C4E2C89-3D21-5645-8D07-A6E26F08B175}" type="datetimeFigureOut">
              <a:rPr lang="en-US" smtClean="0"/>
              <a:pPr/>
              <a:t>3/28/2023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420916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4E2C89-3D21-5645-8D07-A6E26F08B175}" type="datetimeFigureOut">
              <a:rPr lang="en-US" smtClean="0"/>
              <a:pPr/>
              <a:t>3/28/2023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cxnSp>
        <p:nvCxnSpPr>
          <p:cNvPr id="8" name="Straight Connector 7"/>
          <p:cNvCxnSpPr/>
          <p:nvPr userDrawn="1"/>
        </p:nvCxnSpPr>
        <p:spPr>
          <a:xfrm>
            <a:off x="11016" y="5257800"/>
            <a:ext cx="1219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8922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4E2C89-3D21-5645-8D07-A6E26F08B175}" type="datetimeFigureOut">
              <a:rPr lang="en-US" smtClean="0"/>
              <a:pPr/>
              <a:t>3/28/2023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4291936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4E2C89-3D21-5645-8D07-A6E26F08B175}" type="datetimeFigureOut">
              <a:rPr lang="en-US" smtClean="0"/>
              <a:pPr/>
              <a:t>3/28/2023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011357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4E2C89-3D21-5645-8D07-A6E26F08B175}" type="datetimeFigureOut">
              <a:rPr lang="en-US" smtClean="0"/>
              <a:pPr/>
              <a:t>3/28/2023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4009343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3/28/2023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627605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3/28/2023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304201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E2C89-3D21-5645-8D07-A6E26F08B175}" type="datetimeFigureOut">
              <a:rPr lang="en-US" smtClean="0"/>
              <a:pPr/>
              <a:t>3/28/2023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54605045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1981200" y="1687513"/>
            <a:ext cx="8382000" cy="1568450"/>
          </a:xfrm>
        </p:spPr>
        <p:txBody>
          <a:bodyPr>
            <a:normAutofit fontScale="90000"/>
          </a:bodyPr>
          <a:lstStyle/>
          <a:p>
            <a:r>
              <a:rPr lang="en-US" sz="3200" dirty="0">
                <a:latin typeface="Avenir Book" panose="020B0503020203020204" pitchFamily="34" charset="-78"/>
                <a:cs typeface="Avenir Book" panose="020B0503020203020204" pitchFamily="34" charset="-78"/>
              </a:rPr>
              <a:t/>
            </a:r>
            <a:br>
              <a:rPr lang="en-US" sz="3200" dirty="0">
                <a:latin typeface="Avenir Book" panose="020B0503020203020204" pitchFamily="34" charset="-78"/>
                <a:cs typeface="Avenir Book" panose="020B0503020203020204" pitchFamily="34" charset="-78"/>
              </a:rPr>
            </a:br>
            <a:r>
              <a:rPr lang="en-US" sz="3200" dirty="0">
                <a:latin typeface="Avenir Book" panose="020B0503020203020204" pitchFamily="34" charset="-78"/>
                <a:cs typeface="Avenir Book" panose="020B0503020203020204" pitchFamily="34" charset="-78"/>
              </a:rPr>
              <a:t>Computer Networks II</a:t>
            </a:r>
            <a:br>
              <a:rPr lang="en-US" sz="3200" dirty="0">
                <a:latin typeface="Avenir Book" panose="020B0503020203020204" pitchFamily="34" charset="-78"/>
                <a:cs typeface="Avenir Book" panose="020B0503020203020204" pitchFamily="34" charset="-78"/>
              </a:rPr>
            </a:br>
            <a:r>
              <a:rPr lang="en-US" sz="3200" dirty="0">
                <a:latin typeface="Avenir Book" panose="020B0503020203020204" pitchFamily="34" charset="-78"/>
                <a:cs typeface="Avenir Book" panose="020B0503020203020204" pitchFamily="34" charset="-78"/>
              </a:rPr>
              <a:t/>
            </a:r>
            <a:br>
              <a:rPr lang="en-US" sz="3200" dirty="0">
                <a:latin typeface="Avenir Book" panose="020B0503020203020204" pitchFamily="34" charset="-78"/>
                <a:cs typeface="Avenir Book" panose="020B0503020203020204" pitchFamily="34" charset="-78"/>
              </a:rPr>
            </a:br>
            <a:r>
              <a:rPr lang="en-US" sz="3200" dirty="0">
                <a:latin typeface="Avenir Book" panose="020B0503020203020204" pitchFamily="34" charset="-78"/>
                <a:cs typeface="Avenir Book" panose="020B0503020203020204" pitchFamily="34" charset="-78"/>
              </a:rPr>
              <a:t>User Datagram Protocol </a:t>
            </a:r>
          </a:p>
        </p:txBody>
      </p:sp>
      <p:sp>
        <p:nvSpPr>
          <p:cNvPr id="8" name="Rounded Rectangle 4"/>
          <p:cNvSpPr/>
          <p:nvPr/>
        </p:nvSpPr>
        <p:spPr bwMode="auto">
          <a:xfrm>
            <a:off x="2084389" y="519113"/>
            <a:ext cx="8137525" cy="2563812"/>
          </a:xfrm>
          <a:prstGeom prst="rect">
            <a:avLst/>
          </a:prstGeom>
        </p:spPr>
        <p:style>
          <a:lnRef idx="0">
            <a:scrgbClr r="0" g="0" b="0"/>
          </a:lnRef>
          <a:fillRef idx="0">
            <a:scrgbClr r="0" g="0" b="0"/>
          </a:fillRef>
          <a:effectRef idx="0">
            <a:scrgbClr r="0" g="0" b="0"/>
          </a:effectRef>
          <a:fontRef idx="minor">
            <a:schemeClr val="dk1"/>
          </a:fontRef>
        </p:style>
        <p:txBody>
          <a:bodyPr lIns="148590" tIns="148590" rIns="148590" bIns="148590" spcCol="1270" anchor="ctr"/>
          <a:lstStyle/>
          <a:p>
            <a:pPr algn="ctr" defTabSz="1733550">
              <a:lnSpc>
                <a:spcPct val="90000"/>
              </a:lnSpc>
              <a:spcAft>
                <a:spcPct val="35000"/>
              </a:spcAft>
              <a:defRPr/>
            </a:pPr>
            <a:endParaRPr lang="en-US" sz="4400" dirty="0">
              <a:solidFill>
                <a:schemeClr val="accent2">
                  <a:lumMod val="75000"/>
                </a:schemeClr>
              </a:solidFill>
              <a:effectLst>
                <a:outerShdw blurRad="38100" dist="38100" dir="2700000" algn="tl">
                  <a:srgbClr val="000000">
                    <a:alpha val="43137"/>
                  </a:srgbClr>
                </a:outerShdw>
              </a:effectLst>
              <a:latin typeface="Avenir Book" panose="020B0503020203020204" pitchFamily="34" charset="-78"/>
              <a:cs typeface="Avenir Book" panose="020B0503020203020204" pitchFamily="34" charset="-78"/>
            </a:endParaRPr>
          </a:p>
        </p:txBody>
      </p:sp>
      <p:sp>
        <p:nvSpPr>
          <p:cNvPr id="6" name="Subtitle 3"/>
          <p:cNvSpPr txBox="1">
            <a:spLocks/>
          </p:cNvSpPr>
          <p:nvPr/>
        </p:nvSpPr>
        <p:spPr bwMode="auto">
          <a:xfrm>
            <a:off x="2952750" y="3962400"/>
            <a:ext cx="6400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accent1"/>
              </a:buClr>
              <a:buSzPct val="65000"/>
              <a:buFont typeface="Wingdings" pitchFamily="2" charset="2"/>
              <a:buNone/>
              <a:defRPr sz="3000">
                <a:solidFill>
                  <a:schemeClr val="tx1"/>
                </a:solidFill>
                <a:latin typeface="+mn-lt"/>
                <a:ea typeface="+mn-ea"/>
                <a:cs typeface="+mn-cs"/>
              </a:defRPr>
            </a:lvl1pPr>
            <a:lvl2pPr marL="457200" indent="0" algn="ctr" rtl="0" eaLnBrk="0" fontAlgn="base" hangingPunct="0">
              <a:spcBef>
                <a:spcPct val="20000"/>
              </a:spcBef>
              <a:spcAft>
                <a:spcPct val="0"/>
              </a:spcAft>
              <a:buClr>
                <a:schemeClr val="accent2"/>
              </a:buClr>
              <a:buSzPct val="60000"/>
              <a:buFont typeface="Wingdings" pitchFamily="2" charset="2"/>
              <a:buNone/>
              <a:defRPr sz="2600">
                <a:solidFill>
                  <a:schemeClr val="tx1"/>
                </a:solidFill>
                <a:latin typeface="+mn-lt"/>
              </a:defRPr>
            </a:lvl2pPr>
            <a:lvl3pPr marL="914400" indent="0" algn="ctr" rtl="0" eaLnBrk="0" fontAlgn="base" hangingPunct="0">
              <a:spcBef>
                <a:spcPct val="20000"/>
              </a:spcBef>
              <a:spcAft>
                <a:spcPct val="0"/>
              </a:spcAft>
              <a:buClr>
                <a:schemeClr val="accent1"/>
              </a:buClr>
              <a:buSzPct val="65000"/>
              <a:buFont typeface="Wingdings" pitchFamily="2" charset="2"/>
              <a:buNone/>
              <a:defRPr sz="2200">
                <a:solidFill>
                  <a:schemeClr val="tx1"/>
                </a:solidFill>
                <a:latin typeface="+mn-lt"/>
              </a:defRPr>
            </a:lvl3pPr>
            <a:lvl4pPr marL="1371600" indent="0" algn="ctr" rtl="0" eaLnBrk="0" fontAlgn="base" hangingPunct="0">
              <a:spcBef>
                <a:spcPct val="20000"/>
              </a:spcBef>
              <a:spcAft>
                <a:spcPct val="0"/>
              </a:spcAft>
              <a:buClr>
                <a:schemeClr val="accent2"/>
              </a:buClr>
              <a:buSzPct val="70000"/>
              <a:buFont typeface="Wingdings" pitchFamily="2" charset="2"/>
              <a:buNone/>
              <a:defRPr sz="2000">
                <a:solidFill>
                  <a:schemeClr val="tx1"/>
                </a:solidFill>
                <a:latin typeface="+mn-lt"/>
              </a:defRPr>
            </a:lvl4pPr>
            <a:lvl5pPr marL="1828800" indent="0" algn="ctr" rtl="0" eaLnBrk="0" fontAlgn="base" hangingPunct="0">
              <a:spcBef>
                <a:spcPct val="20000"/>
              </a:spcBef>
              <a:spcAft>
                <a:spcPct val="0"/>
              </a:spcAft>
              <a:buClr>
                <a:schemeClr val="accent1"/>
              </a:buClr>
              <a:buSzPct val="75000"/>
              <a:buFont typeface="Wingdings" pitchFamily="2" charset="2"/>
              <a:buNone/>
              <a:defRPr sz="2000">
                <a:solidFill>
                  <a:schemeClr val="tx1"/>
                </a:solidFill>
                <a:latin typeface="+mn-lt"/>
              </a:defRPr>
            </a:lvl5pPr>
            <a:lvl6pPr marL="22860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6pPr>
            <a:lvl7pPr marL="27432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7pPr>
            <a:lvl8pPr marL="32004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8pPr>
            <a:lvl9pPr marL="36576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9pPr>
          </a:lstStyle>
          <a:p>
            <a:pPr eaLnBrk="1" hangingPunct="1"/>
            <a:r>
              <a:rPr lang="en-US" sz="2000" kern="0" dirty="0" err="1">
                <a:latin typeface="Avenir Book" panose="020B0503020203020204" pitchFamily="34" charset="-78"/>
                <a:cs typeface="Avenir Book" panose="020B0503020203020204" pitchFamily="34" charset="-78"/>
              </a:rPr>
              <a:t>Amitangshu</a:t>
            </a:r>
            <a:r>
              <a:rPr lang="en-US" sz="2000" kern="0" dirty="0">
                <a:latin typeface="Avenir Book" panose="020B0503020203020204" pitchFamily="34" charset="-78"/>
                <a:cs typeface="Avenir Book" panose="020B0503020203020204" pitchFamily="34" charset="-78"/>
              </a:rPr>
              <a:t> Pal</a:t>
            </a:r>
          </a:p>
          <a:p>
            <a:pPr eaLnBrk="1" hangingPunct="1"/>
            <a:r>
              <a:rPr lang="en-US" sz="2000" kern="0" dirty="0">
                <a:latin typeface="Avenir Book" panose="020B0503020203020204" pitchFamily="34" charset="-78"/>
                <a:cs typeface="Avenir Book" panose="020B0503020203020204" pitchFamily="34" charset="-78"/>
              </a:rPr>
              <a:t>Computer Science and Engineering</a:t>
            </a:r>
          </a:p>
          <a:p>
            <a:pPr eaLnBrk="1" hangingPunct="1"/>
            <a:r>
              <a:rPr lang="en-US" sz="2000" kern="0" dirty="0">
                <a:latin typeface="Avenir Book" panose="020B0503020203020204" pitchFamily="34" charset="-78"/>
                <a:cs typeface="Avenir Book" panose="020B0503020203020204" pitchFamily="34" charset="-78"/>
              </a:rPr>
              <a:t>IIT Kanpur</a:t>
            </a:r>
          </a:p>
        </p:txBody>
      </p:sp>
    </p:spTree>
    <p:extLst>
      <p:ext uri="{BB962C8B-B14F-4D97-AF65-F5344CB8AC3E}">
        <p14:creationId xmlns:p14="http://schemas.microsoft.com/office/powerpoint/2010/main" val="42578695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2158437" y="424379"/>
            <a:ext cx="8325469" cy="670967"/>
          </a:xfrm>
        </p:spPr>
        <p:txBody>
          <a:bodyPr>
            <a:normAutofit/>
          </a:bodyPr>
          <a:lstStyle/>
          <a:p>
            <a:pPr algn="ctr"/>
            <a:r>
              <a:rPr lang="en-US" sz="3300" dirty="0">
                <a:latin typeface="Avenir Book" panose="020B0503020203020204" pitchFamily="34" charset="-78"/>
                <a:cs typeface="Avenir Book" panose="020B0503020203020204" pitchFamily="34" charset="-78"/>
              </a:rPr>
              <a:t>UDP: User Datagram Protocol</a:t>
            </a:r>
          </a:p>
        </p:txBody>
      </p:sp>
      <p:sp>
        <p:nvSpPr>
          <p:cNvPr id="6" name="Rectangle 3">
            <a:extLst>
              <a:ext uri="{FF2B5EF4-FFF2-40B4-BE49-F238E27FC236}">
                <a16:creationId xmlns:a16="http://schemas.microsoft.com/office/drawing/2014/main" id="{C770DED9-87F6-FB46-A967-6223B68A3E96}"/>
              </a:ext>
            </a:extLst>
          </p:cNvPr>
          <p:cNvSpPr txBox="1">
            <a:spLocks noChangeArrowheads="1"/>
          </p:cNvSpPr>
          <p:nvPr/>
        </p:nvSpPr>
        <p:spPr>
          <a:xfrm>
            <a:off x="762918" y="1286866"/>
            <a:ext cx="4612646" cy="2195653"/>
          </a:xfrm>
          <a:prstGeom prst="rect">
            <a:avLst/>
          </a:prstGeom>
        </p:spPr>
        <p:txBody>
          <a:bodyPr vert="horz" lIns="68580" tIns="34290" rIns="68580" bIns="34290" rtlCol="0">
            <a:normAutofit fontScale="925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5281" indent="-247650" defTabSz="685800">
              <a:spcBef>
                <a:spcPts val="750"/>
              </a:spcBef>
              <a:defRPr/>
            </a:pPr>
            <a:r>
              <a:rPr lang="en-US" altLang="ja-JP" sz="24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“No frills,” “bare bones” Internet transport protocol</a:t>
            </a:r>
          </a:p>
          <a:p>
            <a:pPr marL="345281" indent="-247650" defTabSz="685800">
              <a:spcBef>
                <a:spcPts val="750"/>
              </a:spcBef>
              <a:defRPr/>
            </a:pPr>
            <a:r>
              <a:rPr lang="en-US" altLang="ja-JP" sz="24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“Best effort” service, UDP segments may be:</a:t>
            </a:r>
          </a:p>
          <a:p>
            <a:pPr marL="606029" lvl="1" indent="-173831" defTabSz="685800">
              <a:spcBef>
                <a:spcPts val="375"/>
              </a:spcBef>
              <a:defRPr/>
            </a:pPr>
            <a:r>
              <a:rPr lang="en-US" altLang="en-US"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Lost, duplicated</a:t>
            </a:r>
          </a:p>
          <a:p>
            <a:pPr marL="606029" lvl="1" indent="-173831" defTabSz="685800">
              <a:spcBef>
                <a:spcPts val="375"/>
              </a:spcBef>
              <a:defRPr/>
            </a:pPr>
            <a:r>
              <a:rPr lang="en-US" altLang="en-US"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Delivered out-of-order to app</a:t>
            </a:r>
          </a:p>
        </p:txBody>
      </p:sp>
      <p:sp>
        <p:nvSpPr>
          <p:cNvPr id="12" name="Rectangle 3">
            <a:extLst>
              <a:ext uri="{FF2B5EF4-FFF2-40B4-BE49-F238E27FC236}">
                <a16:creationId xmlns:a16="http://schemas.microsoft.com/office/drawing/2014/main" id="{B958CE44-F1A4-924D-8CEA-640B52DBA4DF}"/>
              </a:ext>
            </a:extLst>
          </p:cNvPr>
          <p:cNvSpPr txBox="1">
            <a:spLocks noChangeArrowheads="1"/>
          </p:cNvSpPr>
          <p:nvPr/>
        </p:nvSpPr>
        <p:spPr>
          <a:xfrm>
            <a:off x="762917" y="3852183"/>
            <a:ext cx="9156937" cy="1545269"/>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5281" indent="-250031" defTabSz="685800">
              <a:spcBef>
                <a:spcPts val="750"/>
              </a:spcBef>
              <a:defRPr/>
            </a:pPr>
            <a:r>
              <a:rPr lang="en-US" altLang="en-US" sz="2400"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rPr>
              <a:t>Connectionless:</a:t>
            </a:r>
            <a:endParaRPr lang="en-US" altLang="en-US" sz="2700"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endParaRPr>
          </a:p>
          <a:p>
            <a:pPr marL="521494" lvl="1" indent="-173831" defTabSz="685800">
              <a:spcBef>
                <a:spcPts val="375"/>
              </a:spcBef>
              <a:defRPr/>
            </a:pPr>
            <a:r>
              <a:rPr lang="en-US" altLang="en-US"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No handshaking between UDP sender, receiver</a:t>
            </a:r>
          </a:p>
          <a:p>
            <a:pPr marL="521494" lvl="1" indent="-173831" defTabSz="685800">
              <a:spcBef>
                <a:spcPts val="375"/>
              </a:spcBef>
              <a:defRPr/>
            </a:pPr>
            <a:r>
              <a:rPr lang="en-US" altLang="en-US"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Each UDP segment handled independently of others</a:t>
            </a:r>
          </a:p>
        </p:txBody>
      </p:sp>
      <p:pic>
        <p:nvPicPr>
          <p:cNvPr id="1026" name="Picture 2" descr="File:Fig2 UDPwork.jpg"/>
          <p:cNvPicPr>
            <a:picLocks noChangeAspect="1" noChangeArrowheads="1"/>
          </p:cNvPicPr>
          <p:nvPr/>
        </p:nvPicPr>
        <p:blipFill rotWithShape="1">
          <a:blip r:embed="rId3">
            <a:extLst>
              <a:ext uri="{28A0092B-C50C-407E-A947-70E740481C1C}">
                <a14:useLocalDpi xmlns:a14="http://schemas.microsoft.com/office/drawing/2010/main" val="0"/>
              </a:ext>
            </a:extLst>
          </a:blip>
          <a:srcRect l="2068" t="25105" r="357" b="3392"/>
          <a:stretch/>
        </p:blipFill>
        <p:spPr bwMode="auto">
          <a:xfrm>
            <a:off x="6204117" y="1434479"/>
            <a:ext cx="5646138" cy="204804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3">
            <a:extLst>
              <a:ext uri="{FF2B5EF4-FFF2-40B4-BE49-F238E27FC236}">
                <a16:creationId xmlns:a16="http://schemas.microsoft.com/office/drawing/2014/main" id="{883B8B7C-52E4-7C4B-8F8D-C53D3AF05B50}"/>
              </a:ext>
            </a:extLst>
          </p:cNvPr>
          <p:cNvSpPr txBox="1">
            <a:spLocks noChangeArrowheads="1"/>
          </p:cNvSpPr>
          <p:nvPr/>
        </p:nvSpPr>
        <p:spPr bwMode="auto">
          <a:xfrm>
            <a:off x="7432689" y="3653327"/>
            <a:ext cx="4195892"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spcBef>
                <a:spcPct val="20000"/>
              </a:spcBef>
              <a:buClr>
                <a:srgbClr val="000099"/>
              </a:buClr>
              <a:buSzPct val="75000"/>
              <a:defRPr/>
            </a:pPr>
            <a:r>
              <a:rPr lang="en-US" altLang="en-US" sz="1000" dirty="0" err="1">
                <a:solidFill>
                  <a:prstClr val="black"/>
                </a:solidFill>
                <a:latin typeface="+mn-lt"/>
                <a:ea typeface="Arial" panose="020B0604020202020204" pitchFamily="34" charset="0"/>
              </a:rPr>
              <a:t>Src</a:t>
            </a:r>
            <a:r>
              <a:rPr lang="en-US" altLang="en-US" sz="1000" dirty="0">
                <a:solidFill>
                  <a:prstClr val="black"/>
                </a:solidFill>
                <a:latin typeface="+mn-lt"/>
                <a:ea typeface="Arial" panose="020B0604020202020204" pitchFamily="34" charset="0"/>
              </a:rPr>
              <a:t>: https://commons.wikimedia.org/wiki/File:Fig2_UDPwork.jpg</a:t>
            </a:r>
            <a:endParaRPr lang="en-US" altLang="en-US" sz="1000" dirty="0">
              <a:solidFill>
                <a:prstClr val="black"/>
              </a:solidFill>
              <a:latin typeface="+mn-lt"/>
              <a:cs typeface="Calibri" panose="020F0502020204030204" pitchFamily="34" charset="0"/>
            </a:endParaRPr>
          </a:p>
        </p:txBody>
      </p:sp>
    </p:spTree>
    <p:extLst>
      <p:ext uri="{BB962C8B-B14F-4D97-AF65-F5344CB8AC3E}">
        <p14:creationId xmlns:p14="http://schemas.microsoft.com/office/powerpoint/2010/main" val="2436477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2123019" y="300586"/>
            <a:ext cx="8325469" cy="670967"/>
          </a:xfrm>
        </p:spPr>
        <p:txBody>
          <a:bodyPr>
            <a:normAutofit/>
          </a:bodyPr>
          <a:lstStyle/>
          <a:p>
            <a:pPr algn="ctr"/>
            <a:r>
              <a:rPr lang="en-US" sz="3300" dirty="0">
                <a:latin typeface="Avenir Book" panose="020B0503020203020204" pitchFamily="34" charset="-78"/>
                <a:cs typeface="Avenir Book" panose="020B0503020203020204" pitchFamily="34" charset="-78"/>
              </a:rPr>
              <a:t>UDP: User Datagram Protocol</a:t>
            </a:r>
          </a:p>
        </p:txBody>
      </p:sp>
      <p:sp>
        <p:nvSpPr>
          <p:cNvPr id="7" name="Rectangle 9">
            <a:extLst>
              <a:ext uri="{FF2B5EF4-FFF2-40B4-BE49-F238E27FC236}">
                <a16:creationId xmlns:a16="http://schemas.microsoft.com/office/drawing/2014/main" id="{0EFE9DD4-40BF-D54C-B457-743C8EAA5EAF}"/>
              </a:ext>
            </a:extLst>
          </p:cNvPr>
          <p:cNvSpPr>
            <a:spLocks noChangeArrowheads="1"/>
          </p:cNvSpPr>
          <p:nvPr/>
        </p:nvSpPr>
        <p:spPr bwMode="auto">
          <a:xfrm>
            <a:off x="4749839" y="1428552"/>
            <a:ext cx="8325469" cy="366658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219075" indent="-219075" defTabSz="685800">
              <a:lnSpc>
                <a:spcPct val="85000"/>
              </a:lnSpc>
              <a:spcBef>
                <a:spcPct val="20000"/>
              </a:spcBef>
              <a:buClr>
                <a:srgbClr val="000099"/>
              </a:buClr>
              <a:buSzPct val="100000"/>
              <a:buFont typeface="Wingdings" charset="2"/>
              <a:buChar char="§"/>
              <a:defRPr/>
            </a:pPr>
            <a:r>
              <a:rPr lang="en-US" sz="2400" dirty="0">
                <a:solidFill>
                  <a:prstClr val="black"/>
                </a:solidFill>
                <a:latin typeface="Avenir Book" panose="020B0503020203020204" pitchFamily="34" charset="-78"/>
                <a:ea typeface="ＭＳ Ｐゴシック" charset="0"/>
                <a:cs typeface="Avenir Book" panose="020B0503020203020204" pitchFamily="34" charset="-78"/>
              </a:rPr>
              <a:t>UDP use:</a:t>
            </a:r>
          </a:p>
          <a:p>
            <a:pPr marL="516731" lvl="1" indent="-173831" defTabSz="685800">
              <a:lnSpc>
                <a:spcPct val="85000"/>
              </a:lnSpc>
              <a:spcBef>
                <a:spcPct val="20000"/>
              </a:spcBef>
              <a:buClr>
                <a:srgbClr val="000099"/>
              </a:buClr>
              <a:buFont typeface="Wingdings" charset="0"/>
              <a:buChar char="§"/>
              <a:defRPr/>
            </a:pPr>
            <a:r>
              <a:rPr lang="en-US" sz="2100" dirty="0">
                <a:solidFill>
                  <a:prstClr val="black"/>
                </a:solidFill>
                <a:latin typeface="Avenir Book" panose="020B0503020203020204" pitchFamily="34" charset="-78"/>
                <a:ea typeface="ＭＳ Ｐゴシック" charset="0"/>
                <a:cs typeface="Avenir Book" panose="020B0503020203020204" pitchFamily="34" charset="-78"/>
              </a:rPr>
              <a:t>Streaming multimedia apps (loss tolerant, rate sensitive)</a:t>
            </a:r>
          </a:p>
          <a:p>
            <a:pPr marL="516731" lvl="1" indent="-173831" defTabSz="685800">
              <a:lnSpc>
                <a:spcPct val="85000"/>
              </a:lnSpc>
              <a:spcBef>
                <a:spcPct val="20000"/>
              </a:spcBef>
              <a:buClr>
                <a:srgbClr val="000099"/>
              </a:buClr>
              <a:buFont typeface="Wingdings" charset="0"/>
              <a:buChar char="§"/>
              <a:defRPr/>
            </a:pPr>
            <a:r>
              <a:rPr lang="en-US" sz="2100" dirty="0">
                <a:solidFill>
                  <a:prstClr val="black"/>
                </a:solidFill>
                <a:latin typeface="Avenir Book" panose="020B0503020203020204" pitchFamily="34" charset="-78"/>
                <a:ea typeface="ＭＳ Ｐゴシック" charset="0"/>
                <a:cs typeface="Avenir Book" panose="020B0503020203020204" pitchFamily="34" charset="-78"/>
              </a:rPr>
              <a:t>DNS</a:t>
            </a:r>
          </a:p>
          <a:p>
            <a:pPr marL="516731" lvl="1" indent="-173831" defTabSz="685800">
              <a:lnSpc>
                <a:spcPct val="85000"/>
              </a:lnSpc>
              <a:spcBef>
                <a:spcPct val="20000"/>
              </a:spcBef>
              <a:buClr>
                <a:srgbClr val="000099"/>
              </a:buClr>
              <a:buFont typeface="Wingdings" charset="0"/>
              <a:buChar char="§"/>
              <a:defRPr/>
            </a:pPr>
            <a:r>
              <a:rPr lang="en-US" sz="2100" dirty="0" smtClean="0">
                <a:solidFill>
                  <a:prstClr val="black"/>
                </a:solidFill>
                <a:latin typeface="Avenir Book" panose="020B0503020203020204" pitchFamily="34" charset="-78"/>
                <a:ea typeface="ＭＳ Ｐゴシック" charset="0"/>
                <a:cs typeface="Avenir Book" panose="020B0503020203020204" pitchFamily="34" charset="-78"/>
              </a:rPr>
              <a:t>DHCP</a:t>
            </a:r>
            <a:endParaRPr lang="en-US" sz="2100" dirty="0">
              <a:solidFill>
                <a:prstClr val="black"/>
              </a:solidFill>
              <a:latin typeface="Avenir Book" panose="020B0503020203020204" pitchFamily="34" charset="-78"/>
              <a:ea typeface="ＭＳ Ｐゴシック" charset="0"/>
              <a:cs typeface="Avenir Book" panose="020B0503020203020204" pitchFamily="34" charset="-78"/>
            </a:endParaRPr>
          </a:p>
          <a:p>
            <a:pPr marL="516731" lvl="1" indent="-173831" defTabSz="685800">
              <a:lnSpc>
                <a:spcPct val="85000"/>
              </a:lnSpc>
              <a:spcBef>
                <a:spcPct val="20000"/>
              </a:spcBef>
              <a:buClr>
                <a:srgbClr val="000099"/>
              </a:buClr>
              <a:buFont typeface="Wingdings" charset="0"/>
              <a:buChar char="§"/>
              <a:defRPr/>
            </a:pPr>
            <a:r>
              <a:rPr lang="en-US" sz="2100" dirty="0">
                <a:solidFill>
                  <a:prstClr val="black"/>
                </a:solidFill>
                <a:latin typeface="Avenir Book" panose="020B0503020203020204" pitchFamily="34" charset="-78"/>
                <a:ea typeface="ＭＳ Ｐゴシック" charset="0"/>
                <a:cs typeface="Avenir Book" panose="020B0503020203020204" pitchFamily="34" charset="-78"/>
              </a:rPr>
              <a:t>HTTP/3</a:t>
            </a:r>
          </a:p>
          <a:p>
            <a:pPr marL="342900" lvl="1" defTabSz="685800">
              <a:lnSpc>
                <a:spcPct val="85000"/>
              </a:lnSpc>
              <a:spcBef>
                <a:spcPct val="20000"/>
              </a:spcBef>
              <a:buClr>
                <a:srgbClr val="000099"/>
              </a:buClr>
              <a:defRPr/>
            </a:pPr>
            <a:endParaRPr lang="en-US" sz="2100" dirty="0">
              <a:solidFill>
                <a:prstClr val="black"/>
              </a:solidFill>
              <a:latin typeface="Avenir Book" panose="020B0503020203020204" pitchFamily="34" charset="-78"/>
              <a:ea typeface="ＭＳ Ｐゴシック" charset="0"/>
              <a:cs typeface="Avenir Book" panose="020B0503020203020204" pitchFamily="34" charset="-78"/>
            </a:endParaRPr>
          </a:p>
          <a:p>
            <a:pPr marL="219075" indent="-219075" defTabSz="685800">
              <a:lnSpc>
                <a:spcPct val="85000"/>
              </a:lnSpc>
              <a:spcBef>
                <a:spcPct val="20000"/>
              </a:spcBef>
              <a:buClr>
                <a:srgbClr val="000099"/>
              </a:buClr>
              <a:buSzPct val="100000"/>
              <a:buFont typeface="Wingdings" charset="2"/>
              <a:buChar char="§"/>
              <a:defRPr/>
            </a:pPr>
            <a:r>
              <a:rPr lang="en-US" sz="2400" dirty="0">
                <a:solidFill>
                  <a:prstClr val="black"/>
                </a:solidFill>
                <a:latin typeface="Avenir Book" panose="020B0503020203020204" pitchFamily="34" charset="-78"/>
                <a:ea typeface="ＭＳ Ｐゴシック" charset="0"/>
                <a:cs typeface="Avenir Book" panose="020B0503020203020204" pitchFamily="34" charset="-78"/>
              </a:rPr>
              <a:t>If reliable transfer needed over UDP (e.g., HTTP/3): </a:t>
            </a:r>
          </a:p>
          <a:p>
            <a:pPr marL="516731" lvl="1" indent="-173831" defTabSz="685800">
              <a:lnSpc>
                <a:spcPct val="85000"/>
              </a:lnSpc>
              <a:spcBef>
                <a:spcPct val="20000"/>
              </a:spcBef>
              <a:buClr>
                <a:srgbClr val="000099"/>
              </a:buClr>
              <a:buFont typeface="Wingdings" charset="0"/>
              <a:buChar char="§"/>
              <a:defRPr/>
            </a:pPr>
            <a:r>
              <a:rPr lang="en-US" sz="2100" dirty="0">
                <a:solidFill>
                  <a:prstClr val="black"/>
                </a:solidFill>
                <a:latin typeface="Avenir Book" panose="020B0503020203020204" pitchFamily="34" charset="-78"/>
                <a:ea typeface="ＭＳ Ｐゴシック" charset="0"/>
                <a:cs typeface="Avenir Book" panose="020B0503020203020204" pitchFamily="34" charset="-78"/>
              </a:rPr>
              <a:t>Add needed reliability at application layer</a:t>
            </a:r>
          </a:p>
          <a:p>
            <a:pPr marL="516731" lvl="1" indent="-173831" defTabSz="685800">
              <a:lnSpc>
                <a:spcPct val="85000"/>
              </a:lnSpc>
              <a:spcBef>
                <a:spcPct val="20000"/>
              </a:spcBef>
              <a:buClr>
                <a:srgbClr val="000099"/>
              </a:buClr>
              <a:buFont typeface="Wingdings" charset="0"/>
              <a:buChar char="§"/>
              <a:defRPr/>
            </a:pPr>
            <a:r>
              <a:rPr lang="en-US" sz="2100" dirty="0">
                <a:solidFill>
                  <a:prstClr val="black"/>
                </a:solidFill>
                <a:latin typeface="Avenir Book" panose="020B0503020203020204" pitchFamily="34" charset="-78"/>
                <a:ea typeface="ＭＳ Ｐゴシック" charset="0"/>
                <a:cs typeface="Avenir Book" panose="020B0503020203020204" pitchFamily="34" charset="-78"/>
              </a:rPr>
              <a:t>Add congestion control at application layer</a:t>
            </a:r>
          </a:p>
        </p:txBody>
      </p:sp>
      <p:grpSp>
        <p:nvGrpSpPr>
          <p:cNvPr id="4" name="Group 3">
            <a:extLst>
              <a:ext uri="{FF2B5EF4-FFF2-40B4-BE49-F238E27FC236}">
                <a16:creationId xmlns:a16="http://schemas.microsoft.com/office/drawing/2014/main" id="{82E8D3DA-F7E2-3144-9365-F468AE5A3F1F}"/>
              </a:ext>
            </a:extLst>
          </p:cNvPr>
          <p:cNvGrpSpPr/>
          <p:nvPr/>
        </p:nvGrpSpPr>
        <p:grpSpPr>
          <a:xfrm>
            <a:off x="300919" y="1204446"/>
            <a:ext cx="3888696" cy="3746354"/>
            <a:chOff x="4979987" y="2835985"/>
            <a:chExt cx="6630121" cy="3815147"/>
          </a:xfrm>
        </p:grpSpPr>
        <p:sp>
          <p:nvSpPr>
            <p:cNvPr id="5" name="Rectangle 26">
              <a:extLst>
                <a:ext uri="{FF2B5EF4-FFF2-40B4-BE49-F238E27FC236}">
                  <a16:creationId xmlns:a16="http://schemas.microsoft.com/office/drawing/2014/main" id="{F9D9BC33-5F55-F54A-B992-1DDB07422224}"/>
                </a:ext>
              </a:extLst>
            </p:cNvPr>
            <p:cNvSpPr txBox="1">
              <a:spLocks noChangeArrowheads="1"/>
            </p:cNvSpPr>
            <p:nvPr/>
          </p:nvSpPr>
          <p:spPr bwMode="auto">
            <a:xfrm>
              <a:off x="5218112" y="3235273"/>
              <a:ext cx="6059488" cy="30448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68580" tIns="34290" rIns="68580" bIns="3429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13122" indent="-213122" defTabSz="685800">
                <a:buFont typeface="Wingdings" charset="2"/>
                <a:buChar char="§"/>
                <a:defRPr/>
              </a:pPr>
              <a:r>
                <a:rPr lang="en-US" sz="2100" kern="0" dirty="0">
                  <a:solidFill>
                    <a:srgbClr val="000000"/>
                  </a:solidFill>
                  <a:latin typeface="Avenir Book" panose="020B0503020203020204" pitchFamily="34" charset="-78"/>
                  <a:cs typeface="Avenir Book" panose="020B0503020203020204" pitchFamily="34" charset="-78"/>
                </a:rPr>
                <a:t>No connection establishment (which can add RTT delay)</a:t>
              </a:r>
            </a:p>
            <a:p>
              <a:pPr marL="213122" indent="-213122" defTabSz="685800">
                <a:buFont typeface="Wingdings" charset="2"/>
                <a:buChar char="§"/>
                <a:defRPr/>
              </a:pPr>
              <a:r>
                <a:rPr lang="en-US" sz="2100" kern="0" dirty="0">
                  <a:solidFill>
                    <a:srgbClr val="000000"/>
                  </a:solidFill>
                  <a:latin typeface="Avenir Book" panose="020B0503020203020204" pitchFamily="34" charset="-78"/>
                  <a:cs typeface="Avenir Book" panose="020B0503020203020204" pitchFamily="34" charset="-78"/>
                </a:rPr>
                <a:t>Simple: no connection state at sender, receiver</a:t>
              </a:r>
            </a:p>
            <a:p>
              <a:pPr marL="213122" indent="-213122" defTabSz="685800">
                <a:buFont typeface="Wingdings" charset="2"/>
                <a:buChar char="§"/>
                <a:defRPr/>
              </a:pPr>
              <a:r>
                <a:rPr lang="en-US" sz="2100" kern="0" dirty="0">
                  <a:solidFill>
                    <a:srgbClr val="000000"/>
                  </a:solidFill>
                  <a:latin typeface="Avenir Book" panose="020B0503020203020204" pitchFamily="34" charset="-78"/>
                  <a:cs typeface="Avenir Book" panose="020B0503020203020204" pitchFamily="34" charset="-78"/>
                </a:rPr>
                <a:t>Small header size</a:t>
              </a:r>
            </a:p>
            <a:p>
              <a:pPr marL="213122" indent="-213122" defTabSz="685800">
                <a:buFont typeface="Wingdings" charset="2"/>
                <a:buChar char="§"/>
                <a:defRPr/>
              </a:pPr>
              <a:r>
                <a:rPr lang="en-US" sz="2100" kern="0" dirty="0">
                  <a:solidFill>
                    <a:srgbClr val="000000"/>
                  </a:solidFill>
                  <a:latin typeface="Avenir Book" panose="020B0503020203020204" pitchFamily="34" charset="-78"/>
                  <a:cs typeface="Avenir Book" panose="020B0503020203020204" pitchFamily="34" charset="-78"/>
                </a:rPr>
                <a:t>No congestion control</a:t>
              </a:r>
            </a:p>
            <a:p>
              <a:pPr marL="515541" lvl="1" indent="-213122" defTabSz="685800">
                <a:buSzPct val="100000"/>
                <a:buFont typeface="Wingdings" charset="2"/>
                <a:buChar char="§"/>
                <a:defRPr/>
              </a:pPr>
              <a:r>
                <a:rPr lang="en-US" sz="1800" kern="0" dirty="0">
                  <a:solidFill>
                    <a:srgbClr val="000000"/>
                  </a:solidFill>
                  <a:latin typeface="Avenir Book" panose="020B0503020203020204" pitchFamily="34" charset="-78"/>
                  <a:cs typeface="Avenir Book" panose="020B0503020203020204" pitchFamily="34" charset="-78"/>
                </a:rPr>
                <a:t>UDP can blast away as fast as desired</a:t>
              </a:r>
              <a:r>
                <a:rPr lang="en-US" sz="1800" kern="0" dirty="0" smtClean="0">
                  <a:solidFill>
                    <a:srgbClr val="000000"/>
                  </a:solidFill>
                  <a:latin typeface="Avenir Book" panose="020B0503020203020204" pitchFamily="34" charset="-78"/>
                  <a:cs typeface="Avenir Book" panose="020B0503020203020204" pitchFamily="34" charset="-78"/>
                </a:rPr>
                <a:t>!</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6" name="Rectangle 27">
              <a:extLst>
                <a:ext uri="{FF2B5EF4-FFF2-40B4-BE49-F238E27FC236}">
                  <a16:creationId xmlns:a16="http://schemas.microsoft.com/office/drawing/2014/main" id="{E3B96135-5F05-0D44-B7B9-9BD478D4E907}"/>
                </a:ext>
              </a:extLst>
            </p:cNvPr>
            <p:cNvSpPr>
              <a:spLocks noChangeArrowheads="1"/>
            </p:cNvSpPr>
            <p:nvPr/>
          </p:nvSpPr>
          <p:spPr bwMode="auto">
            <a:xfrm>
              <a:off x="4979987" y="2988017"/>
              <a:ext cx="6630121" cy="3663115"/>
            </a:xfrm>
            <a:prstGeom prst="rect">
              <a:avLst/>
            </a:prstGeom>
            <a:noFill/>
            <a:ln w="19050">
              <a:solidFill>
                <a:srgbClr val="CC0000"/>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35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8" name="Text Box 28">
              <a:extLst>
                <a:ext uri="{FF2B5EF4-FFF2-40B4-BE49-F238E27FC236}">
                  <a16:creationId xmlns:a16="http://schemas.microsoft.com/office/drawing/2014/main" id="{3BFEAB49-E79F-FF40-AAAE-C9820F50289A}"/>
                </a:ext>
              </a:extLst>
            </p:cNvPr>
            <p:cNvSpPr txBox="1">
              <a:spLocks noChangeArrowheads="1"/>
            </p:cNvSpPr>
            <p:nvPr/>
          </p:nvSpPr>
          <p:spPr bwMode="auto">
            <a:xfrm>
              <a:off x="5450607" y="2835985"/>
              <a:ext cx="5594497" cy="394919"/>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lnSpc>
                  <a:spcPct val="80000"/>
                </a:lnSpc>
                <a:spcBef>
                  <a:spcPct val="20000"/>
                </a:spcBef>
                <a:spcAft>
                  <a:spcPct val="0"/>
                </a:spcAft>
                <a:buClr>
                  <a:srgbClr val="000099"/>
                </a:buClr>
                <a:buSzPct val="65000"/>
                <a:defRPr/>
              </a:pPr>
              <a:r>
                <a:rPr lang="en-US" sz="2400" kern="0" dirty="0">
                  <a:solidFill>
                    <a:srgbClr val="CC0000"/>
                  </a:solidFill>
                  <a:latin typeface="Avenir Book" panose="020B0503020203020204" pitchFamily="34" charset="-78"/>
                  <a:cs typeface="Avenir Book" panose="020B0503020203020204" pitchFamily="34" charset="-78"/>
                </a:rPr>
                <a:t>W</a:t>
              </a:r>
              <a:r>
                <a:rPr lang="en-US" sz="2400" kern="0" dirty="0" err="1">
                  <a:solidFill>
                    <a:srgbClr val="CC0000"/>
                  </a:solidFill>
                  <a:latin typeface="Avenir Book" panose="020B0503020203020204" pitchFamily="34" charset="-78"/>
                  <a:cs typeface="Avenir Book" panose="020B0503020203020204" pitchFamily="34" charset="-78"/>
                </a:rPr>
                <a:t>hy</a:t>
              </a:r>
              <a:r>
                <a:rPr lang="en-US" sz="2400" kern="0" dirty="0">
                  <a:solidFill>
                    <a:srgbClr val="CC0000"/>
                  </a:solidFill>
                  <a:latin typeface="Avenir Book" panose="020B0503020203020204" pitchFamily="34" charset="-78"/>
                  <a:cs typeface="Avenir Book" panose="020B0503020203020204" pitchFamily="34" charset="-78"/>
                </a:rPr>
                <a:t> is there a UDP?</a:t>
              </a:r>
              <a:endParaRPr lang="en-US" sz="1350" kern="0" dirty="0">
                <a:solidFill>
                  <a:srgbClr val="000000"/>
                </a:solidFill>
                <a:latin typeface="Avenir Book" panose="020B0503020203020204" pitchFamily="34" charset="-78"/>
                <a:cs typeface="Avenir Book" panose="020B0503020203020204" pitchFamily="34" charset="-78"/>
              </a:endParaRPr>
            </a:p>
          </p:txBody>
        </p:sp>
      </p:grpSp>
    </p:spTree>
    <p:extLst>
      <p:ext uri="{BB962C8B-B14F-4D97-AF65-F5344CB8AC3E}">
        <p14:creationId xmlns:p14="http://schemas.microsoft.com/office/powerpoint/2010/main" val="27437394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2008734" y="345706"/>
            <a:ext cx="8325469" cy="670967"/>
          </a:xfrm>
        </p:spPr>
        <p:txBody>
          <a:bodyPr>
            <a:normAutofit/>
          </a:bodyPr>
          <a:lstStyle/>
          <a:p>
            <a:pPr algn="ctr"/>
            <a:r>
              <a:rPr lang="en-US" sz="3200" dirty="0">
                <a:latin typeface="Avenir Book" panose="020B0503020203020204" pitchFamily="34" charset="-78"/>
                <a:cs typeface="Avenir Book" panose="020B0503020203020204" pitchFamily="34" charset="-78"/>
              </a:rPr>
              <a:t>UDP Segment Header</a:t>
            </a:r>
          </a:p>
        </p:txBody>
      </p:sp>
      <p:sp>
        <p:nvSpPr>
          <p:cNvPr id="29" name="Rectangle 8">
            <a:extLst>
              <a:ext uri="{FF2B5EF4-FFF2-40B4-BE49-F238E27FC236}">
                <a16:creationId xmlns:a16="http://schemas.microsoft.com/office/drawing/2014/main" id="{F52AC6CB-EA5F-E34E-A84B-F6174293B55F}"/>
              </a:ext>
            </a:extLst>
          </p:cNvPr>
          <p:cNvSpPr>
            <a:spLocks noChangeArrowheads="1"/>
          </p:cNvSpPr>
          <p:nvPr/>
        </p:nvSpPr>
        <p:spPr bwMode="auto">
          <a:xfrm>
            <a:off x="706495" y="2421361"/>
            <a:ext cx="2493169" cy="2400300"/>
          </a:xfrm>
          <a:prstGeom prst="rect">
            <a:avLst/>
          </a:prstGeom>
          <a:solidFill>
            <a:srgbClr val="FFFFFF"/>
          </a:solidFill>
          <a:ln w="349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0" name="Text Box 9">
            <a:extLst>
              <a:ext uri="{FF2B5EF4-FFF2-40B4-BE49-F238E27FC236}">
                <a16:creationId xmlns:a16="http://schemas.microsoft.com/office/drawing/2014/main" id="{C8E7AF66-85A4-6B43-AFFD-45ABC0217297}"/>
              </a:ext>
            </a:extLst>
          </p:cNvPr>
          <p:cNvSpPr txBox="1">
            <a:spLocks noChangeArrowheads="1"/>
          </p:cNvSpPr>
          <p:nvPr/>
        </p:nvSpPr>
        <p:spPr bwMode="auto">
          <a:xfrm>
            <a:off x="706127" y="2430886"/>
            <a:ext cx="1233031" cy="3000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350" kern="0">
                <a:solidFill>
                  <a:srgbClr val="000000"/>
                </a:solidFill>
                <a:latin typeface="Avenir Book" panose="020B0503020203020204" pitchFamily="34" charset="-78"/>
                <a:cs typeface="Avenir Book" panose="020B0503020203020204" pitchFamily="34" charset="-78"/>
              </a:rPr>
              <a:t>source port #</a:t>
            </a:r>
            <a:endParaRPr lang="en-US" sz="1800" kern="0">
              <a:solidFill>
                <a:srgbClr val="000000"/>
              </a:solidFill>
              <a:latin typeface="Avenir Book" panose="020B0503020203020204" pitchFamily="34" charset="-78"/>
              <a:cs typeface="Avenir Book" panose="020B0503020203020204" pitchFamily="34" charset="-78"/>
            </a:endParaRPr>
          </a:p>
        </p:txBody>
      </p:sp>
      <p:sp>
        <p:nvSpPr>
          <p:cNvPr id="31" name="Text Box 10">
            <a:extLst>
              <a:ext uri="{FF2B5EF4-FFF2-40B4-BE49-F238E27FC236}">
                <a16:creationId xmlns:a16="http://schemas.microsoft.com/office/drawing/2014/main" id="{2F2912E8-AD40-5541-9C73-5856C97AF53A}"/>
              </a:ext>
            </a:extLst>
          </p:cNvPr>
          <p:cNvSpPr txBox="1">
            <a:spLocks noChangeArrowheads="1"/>
          </p:cNvSpPr>
          <p:nvPr/>
        </p:nvSpPr>
        <p:spPr bwMode="auto">
          <a:xfrm>
            <a:off x="2047242" y="2430886"/>
            <a:ext cx="1053494" cy="3000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350" kern="0">
                <a:solidFill>
                  <a:srgbClr val="000000"/>
                </a:solidFill>
                <a:latin typeface="Avenir Book" panose="020B0503020203020204" pitchFamily="34" charset="-78"/>
                <a:cs typeface="Avenir Book" panose="020B0503020203020204" pitchFamily="34" charset="-78"/>
              </a:rPr>
              <a:t>dest port #</a:t>
            </a:r>
          </a:p>
        </p:txBody>
      </p:sp>
      <p:sp>
        <p:nvSpPr>
          <p:cNvPr id="32" name="Line 11">
            <a:extLst>
              <a:ext uri="{FF2B5EF4-FFF2-40B4-BE49-F238E27FC236}">
                <a16:creationId xmlns:a16="http://schemas.microsoft.com/office/drawing/2014/main" id="{D9BFD291-F38C-E245-812B-D4A7B44A296C}"/>
              </a:ext>
            </a:extLst>
          </p:cNvPr>
          <p:cNvSpPr>
            <a:spLocks noChangeShapeType="1"/>
          </p:cNvSpPr>
          <p:nvPr/>
        </p:nvSpPr>
        <p:spPr bwMode="auto">
          <a:xfrm flipV="1">
            <a:off x="699351" y="2721398"/>
            <a:ext cx="2496741"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3" name="Line 12">
            <a:extLst>
              <a:ext uri="{FF2B5EF4-FFF2-40B4-BE49-F238E27FC236}">
                <a16:creationId xmlns:a16="http://schemas.microsoft.com/office/drawing/2014/main" id="{3CE7F4CE-E33B-FD4E-B07F-F5A9DE98853E}"/>
              </a:ext>
            </a:extLst>
          </p:cNvPr>
          <p:cNvSpPr>
            <a:spLocks noChangeShapeType="1"/>
          </p:cNvSpPr>
          <p:nvPr/>
        </p:nvSpPr>
        <p:spPr bwMode="auto">
          <a:xfrm flipV="1">
            <a:off x="692207" y="3021436"/>
            <a:ext cx="2493169"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4" name="Line 13">
            <a:extLst>
              <a:ext uri="{FF2B5EF4-FFF2-40B4-BE49-F238E27FC236}">
                <a16:creationId xmlns:a16="http://schemas.microsoft.com/office/drawing/2014/main" id="{F55DFF34-EECA-F046-9F88-B6CF84CB8E0C}"/>
              </a:ext>
            </a:extLst>
          </p:cNvPr>
          <p:cNvSpPr>
            <a:spLocks noChangeShapeType="1"/>
          </p:cNvSpPr>
          <p:nvPr/>
        </p:nvSpPr>
        <p:spPr bwMode="auto">
          <a:xfrm flipV="1">
            <a:off x="1935218" y="2421362"/>
            <a:ext cx="0" cy="296465"/>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5" name="Text Box 14">
            <a:extLst>
              <a:ext uri="{FF2B5EF4-FFF2-40B4-BE49-F238E27FC236}">
                <a16:creationId xmlns:a16="http://schemas.microsoft.com/office/drawing/2014/main" id="{99267DCE-8159-FC45-B743-B474F3D4558D}"/>
              </a:ext>
            </a:extLst>
          </p:cNvPr>
          <p:cNvSpPr txBox="1">
            <a:spLocks noChangeArrowheads="1"/>
          </p:cNvSpPr>
          <p:nvPr/>
        </p:nvSpPr>
        <p:spPr bwMode="auto">
          <a:xfrm>
            <a:off x="1538890" y="2072509"/>
            <a:ext cx="756938" cy="32316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500" kern="0">
                <a:solidFill>
                  <a:srgbClr val="000000"/>
                </a:solidFill>
                <a:latin typeface="Avenir Book" panose="020B0503020203020204" pitchFamily="34" charset="-78"/>
                <a:cs typeface="Avenir Book" panose="020B0503020203020204" pitchFamily="34" charset="-78"/>
              </a:rPr>
              <a:t>32 bits</a:t>
            </a:r>
          </a:p>
        </p:txBody>
      </p:sp>
      <p:sp>
        <p:nvSpPr>
          <p:cNvPr id="36" name="Line 15">
            <a:extLst>
              <a:ext uri="{FF2B5EF4-FFF2-40B4-BE49-F238E27FC236}">
                <a16:creationId xmlns:a16="http://schemas.microsoft.com/office/drawing/2014/main" id="{8D62C2C2-8FA0-A54C-8811-9A937D96CD04}"/>
              </a:ext>
            </a:extLst>
          </p:cNvPr>
          <p:cNvSpPr>
            <a:spLocks noChangeShapeType="1"/>
          </p:cNvSpPr>
          <p:nvPr/>
        </p:nvSpPr>
        <p:spPr bwMode="auto">
          <a:xfrm>
            <a:off x="2278119" y="2246339"/>
            <a:ext cx="900113" cy="3572"/>
          </a:xfrm>
          <a:prstGeom prst="line">
            <a:avLst/>
          </a:prstGeom>
          <a:noFill/>
          <a:ln w="1905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7" name="Line 16">
            <a:extLst>
              <a:ext uri="{FF2B5EF4-FFF2-40B4-BE49-F238E27FC236}">
                <a16:creationId xmlns:a16="http://schemas.microsoft.com/office/drawing/2014/main" id="{DE702B00-23E1-474A-9072-DDEE50F76714}"/>
              </a:ext>
            </a:extLst>
          </p:cNvPr>
          <p:cNvSpPr>
            <a:spLocks noChangeShapeType="1"/>
          </p:cNvSpPr>
          <p:nvPr/>
        </p:nvSpPr>
        <p:spPr bwMode="auto">
          <a:xfrm rot="10800000">
            <a:off x="695778" y="2253482"/>
            <a:ext cx="846534" cy="0"/>
          </a:xfrm>
          <a:prstGeom prst="line">
            <a:avLst/>
          </a:prstGeom>
          <a:noFill/>
          <a:ln w="1905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8" name="Text Box 17">
            <a:extLst>
              <a:ext uri="{FF2B5EF4-FFF2-40B4-BE49-F238E27FC236}">
                <a16:creationId xmlns:a16="http://schemas.microsoft.com/office/drawing/2014/main" id="{7A899027-0169-0E41-A632-97B068C6DCF8}"/>
              </a:ext>
            </a:extLst>
          </p:cNvPr>
          <p:cNvSpPr txBox="1">
            <a:spLocks noChangeArrowheads="1"/>
          </p:cNvSpPr>
          <p:nvPr/>
        </p:nvSpPr>
        <p:spPr bwMode="auto">
          <a:xfrm>
            <a:off x="1291991" y="3440536"/>
            <a:ext cx="1135247" cy="78483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500" kern="0">
                <a:solidFill>
                  <a:srgbClr val="000000"/>
                </a:solidFill>
                <a:latin typeface="Avenir Book" panose="020B0503020203020204" pitchFamily="34" charset="-78"/>
                <a:cs typeface="Avenir Book" panose="020B0503020203020204" pitchFamily="34" charset="-78"/>
              </a:rPr>
              <a:t>application</a:t>
            </a:r>
          </a:p>
          <a:p>
            <a:pPr algn="ctr" defTabSz="685800" eaLnBrk="0" fontAlgn="base" hangingPunct="0">
              <a:spcBef>
                <a:spcPct val="0"/>
              </a:spcBef>
              <a:spcAft>
                <a:spcPct val="0"/>
              </a:spcAft>
              <a:defRPr/>
            </a:pPr>
            <a:r>
              <a:rPr lang="en-US" sz="1500" kern="0">
                <a:solidFill>
                  <a:srgbClr val="000000"/>
                </a:solidFill>
                <a:latin typeface="Avenir Book" panose="020B0503020203020204" pitchFamily="34" charset="-78"/>
                <a:cs typeface="Avenir Book" panose="020B0503020203020204" pitchFamily="34" charset="-78"/>
              </a:rPr>
              <a:t>data </a:t>
            </a:r>
          </a:p>
          <a:p>
            <a:pPr algn="ctr" defTabSz="685800" eaLnBrk="0" fontAlgn="base" hangingPunct="0">
              <a:spcBef>
                <a:spcPct val="0"/>
              </a:spcBef>
              <a:spcAft>
                <a:spcPct val="0"/>
              </a:spcAft>
              <a:defRPr/>
            </a:pPr>
            <a:r>
              <a:rPr lang="en-US" sz="1500" kern="0">
                <a:solidFill>
                  <a:srgbClr val="000000"/>
                </a:solidFill>
                <a:latin typeface="Avenir Book" panose="020B0503020203020204" pitchFamily="34" charset="-78"/>
                <a:cs typeface="Avenir Book" panose="020B0503020203020204" pitchFamily="34" charset="-78"/>
              </a:rPr>
              <a:t>(payload)</a:t>
            </a:r>
            <a:endParaRPr lang="en-US" sz="1800" kern="0">
              <a:solidFill>
                <a:srgbClr val="000000"/>
              </a:solidFill>
              <a:latin typeface="Avenir Book" panose="020B0503020203020204" pitchFamily="34" charset="-78"/>
              <a:cs typeface="Avenir Book" panose="020B0503020203020204" pitchFamily="34" charset="-78"/>
            </a:endParaRPr>
          </a:p>
        </p:txBody>
      </p:sp>
      <p:sp>
        <p:nvSpPr>
          <p:cNvPr id="40" name="Line 20">
            <a:extLst>
              <a:ext uri="{FF2B5EF4-FFF2-40B4-BE49-F238E27FC236}">
                <a16:creationId xmlns:a16="http://schemas.microsoft.com/office/drawing/2014/main" id="{23E18502-A4AB-B441-8247-C60D9AD14D77}"/>
              </a:ext>
            </a:extLst>
          </p:cNvPr>
          <p:cNvSpPr>
            <a:spLocks noChangeShapeType="1"/>
          </p:cNvSpPr>
          <p:nvPr/>
        </p:nvSpPr>
        <p:spPr bwMode="auto">
          <a:xfrm flipV="1">
            <a:off x="1935218" y="2728544"/>
            <a:ext cx="0" cy="296465"/>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1" name="Text Box 22">
            <a:extLst>
              <a:ext uri="{FF2B5EF4-FFF2-40B4-BE49-F238E27FC236}">
                <a16:creationId xmlns:a16="http://schemas.microsoft.com/office/drawing/2014/main" id="{7C44E6B5-339B-1741-B9C3-A1E3E37268B0}"/>
              </a:ext>
            </a:extLst>
          </p:cNvPr>
          <p:cNvSpPr txBox="1">
            <a:spLocks noChangeArrowheads="1"/>
          </p:cNvSpPr>
          <p:nvPr/>
        </p:nvSpPr>
        <p:spPr bwMode="auto">
          <a:xfrm>
            <a:off x="959635" y="2723779"/>
            <a:ext cx="678392" cy="3000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350" kern="0">
                <a:solidFill>
                  <a:srgbClr val="000000"/>
                </a:solidFill>
                <a:latin typeface="Avenir Book" panose="020B0503020203020204" pitchFamily="34" charset="-78"/>
                <a:cs typeface="Avenir Book" panose="020B0503020203020204" pitchFamily="34" charset="-78"/>
              </a:rPr>
              <a:t>length</a:t>
            </a:r>
            <a:endParaRPr lang="en-US" sz="1800" kern="0">
              <a:solidFill>
                <a:srgbClr val="000000"/>
              </a:solidFill>
              <a:latin typeface="Avenir Book" panose="020B0503020203020204" pitchFamily="34" charset="-78"/>
              <a:cs typeface="Avenir Book" panose="020B0503020203020204" pitchFamily="34" charset="-78"/>
            </a:endParaRPr>
          </a:p>
        </p:txBody>
      </p:sp>
      <p:sp>
        <p:nvSpPr>
          <p:cNvPr id="42" name="Text Box 23">
            <a:extLst>
              <a:ext uri="{FF2B5EF4-FFF2-40B4-BE49-F238E27FC236}">
                <a16:creationId xmlns:a16="http://schemas.microsoft.com/office/drawing/2014/main" id="{47FFCC22-7372-6744-AEF8-0A8B78529255}"/>
              </a:ext>
            </a:extLst>
          </p:cNvPr>
          <p:cNvSpPr txBox="1">
            <a:spLocks noChangeArrowheads="1"/>
          </p:cNvSpPr>
          <p:nvPr/>
        </p:nvSpPr>
        <p:spPr bwMode="auto">
          <a:xfrm>
            <a:off x="2125191" y="2716636"/>
            <a:ext cx="938078" cy="3000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checksum</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43" name="Text Box 24">
            <a:extLst>
              <a:ext uri="{FF2B5EF4-FFF2-40B4-BE49-F238E27FC236}">
                <a16:creationId xmlns:a16="http://schemas.microsoft.com/office/drawing/2014/main" id="{485622D4-EF6A-C34A-A27B-A6B8F83BC672}"/>
              </a:ext>
            </a:extLst>
          </p:cNvPr>
          <p:cNvSpPr txBox="1">
            <a:spLocks noChangeArrowheads="1"/>
          </p:cNvSpPr>
          <p:nvPr/>
        </p:nvSpPr>
        <p:spPr bwMode="auto">
          <a:xfrm>
            <a:off x="3497317" y="3474470"/>
            <a:ext cx="1804988" cy="71558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length, in bytes of UDP segment, including header</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44" name="Line 25">
            <a:extLst>
              <a:ext uri="{FF2B5EF4-FFF2-40B4-BE49-F238E27FC236}">
                <a16:creationId xmlns:a16="http://schemas.microsoft.com/office/drawing/2014/main" id="{1D6A5808-0448-DB49-AF97-08E63607B4AB}"/>
              </a:ext>
            </a:extLst>
          </p:cNvPr>
          <p:cNvSpPr>
            <a:spLocks noChangeShapeType="1"/>
          </p:cNvSpPr>
          <p:nvPr/>
        </p:nvSpPr>
        <p:spPr bwMode="auto">
          <a:xfrm flipH="1" flipV="1">
            <a:off x="1636371" y="2855938"/>
            <a:ext cx="1926668" cy="739790"/>
          </a:xfrm>
          <a:prstGeom prst="line">
            <a:avLst/>
          </a:prstGeom>
          <a:noFill/>
          <a:ln w="1905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 name="Oval 4">
            <a:extLst>
              <a:ext uri="{FF2B5EF4-FFF2-40B4-BE49-F238E27FC236}">
                <a16:creationId xmlns:a16="http://schemas.microsoft.com/office/drawing/2014/main" id="{2155F1E7-7CEF-EC4F-9C9D-C612D6BAA462}"/>
              </a:ext>
            </a:extLst>
          </p:cNvPr>
          <p:cNvSpPr/>
          <p:nvPr/>
        </p:nvSpPr>
        <p:spPr>
          <a:xfrm>
            <a:off x="551126" y="2375986"/>
            <a:ext cx="1573403" cy="400852"/>
          </a:xfrm>
          <a:prstGeom prst="ellipse">
            <a:avLst/>
          </a:prstGeom>
          <a:noFill/>
          <a:ln w="31750">
            <a:solidFill>
              <a:srgbClr val="CD00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6" name="Oval 25">
            <a:extLst>
              <a:ext uri="{FF2B5EF4-FFF2-40B4-BE49-F238E27FC236}">
                <a16:creationId xmlns:a16="http://schemas.microsoft.com/office/drawing/2014/main" id="{BE69DAA7-4CE3-5A48-B429-6D40B6035291}"/>
              </a:ext>
            </a:extLst>
          </p:cNvPr>
          <p:cNvSpPr/>
          <p:nvPr/>
        </p:nvSpPr>
        <p:spPr>
          <a:xfrm>
            <a:off x="1778057" y="2374482"/>
            <a:ext cx="1573403" cy="400852"/>
          </a:xfrm>
          <a:prstGeom prst="ellipse">
            <a:avLst/>
          </a:prstGeom>
          <a:noFill/>
          <a:ln w="31750">
            <a:solidFill>
              <a:srgbClr val="CD00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7" name="Oval 26">
            <a:extLst>
              <a:ext uri="{FF2B5EF4-FFF2-40B4-BE49-F238E27FC236}">
                <a16:creationId xmlns:a16="http://schemas.microsoft.com/office/drawing/2014/main" id="{AF8B7A60-8E66-CD4B-B67F-657454C69C5D}"/>
              </a:ext>
            </a:extLst>
          </p:cNvPr>
          <p:cNvSpPr/>
          <p:nvPr/>
        </p:nvSpPr>
        <p:spPr>
          <a:xfrm>
            <a:off x="522551" y="2680177"/>
            <a:ext cx="1573403" cy="400852"/>
          </a:xfrm>
          <a:prstGeom prst="ellipse">
            <a:avLst/>
          </a:prstGeom>
          <a:noFill/>
          <a:ln w="31750">
            <a:solidFill>
              <a:srgbClr val="CD00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48" name="Oval 47">
            <a:extLst>
              <a:ext uri="{FF2B5EF4-FFF2-40B4-BE49-F238E27FC236}">
                <a16:creationId xmlns:a16="http://schemas.microsoft.com/office/drawing/2014/main" id="{AE79E99F-83A4-EE4E-9BAB-1946BFD0A4A1}"/>
              </a:ext>
            </a:extLst>
          </p:cNvPr>
          <p:cNvSpPr/>
          <p:nvPr/>
        </p:nvSpPr>
        <p:spPr>
          <a:xfrm>
            <a:off x="1747402" y="2663998"/>
            <a:ext cx="1573403" cy="400852"/>
          </a:xfrm>
          <a:prstGeom prst="ellipse">
            <a:avLst/>
          </a:prstGeom>
          <a:noFill/>
          <a:ln w="31750">
            <a:solidFill>
              <a:srgbClr val="CD00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49" name="Oval 48">
            <a:extLst>
              <a:ext uri="{FF2B5EF4-FFF2-40B4-BE49-F238E27FC236}">
                <a16:creationId xmlns:a16="http://schemas.microsoft.com/office/drawing/2014/main" id="{2AA4BE2E-C7FD-E34F-9626-C89B0B4F43FB}"/>
              </a:ext>
            </a:extLst>
          </p:cNvPr>
          <p:cNvSpPr/>
          <p:nvPr/>
        </p:nvSpPr>
        <p:spPr>
          <a:xfrm>
            <a:off x="1069870" y="3269607"/>
            <a:ext cx="1573403" cy="1170533"/>
          </a:xfrm>
          <a:prstGeom prst="ellipse">
            <a:avLst/>
          </a:prstGeom>
          <a:noFill/>
          <a:ln w="31750">
            <a:solidFill>
              <a:srgbClr val="CD00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50" name="Line 25">
            <a:extLst>
              <a:ext uri="{FF2B5EF4-FFF2-40B4-BE49-F238E27FC236}">
                <a16:creationId xmlns:a16="http://schemas.microsoft.com/office/drawing/2014/main" id="{F10F9304-7E0A-6542-A023-9D119B25A076}"/>
              </a:ext>
            </a:extLst>
          </p:cNvPr>
          <p:cNvSpPr>
            <a:spLocks noChangeShapeType="1"/>
          </p:cNvSpPr>
          <p:nvPr/>
        </p:nvSpPr>
        <p:spPr bwMode="auto">
          <a:xfrm flipH="1" flipV="1">
            <a:off x="2216171" y="3887379"/>
            <a:ext cx="1346868" cy="526565"/>
          </a:xfrm>
          <a:prstGeom prst="line">
            <a:avLst/>
          </a:prstGeom>
          <a:noFill/>
          <a:ln w="1905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1" name="Text Box 24">
            <a:extLst>
              <a:ext uri="{FF2B5EF4-FFF2-40B4-BE49-F238E27FC236}">
                <a16:creationId xmlns:a16="http://schemas.microsoft.com/office/drawing/2014/main" id="{E81BCD01-79B1-A943-81E4-83B20B558C90}"/>
              </a:ext>
            </a:extLst>
          </p:cNvPr>
          <p:cNvSpPr txBox="1">
            <a:spLocks noChangeArrowheads="1"/>
          </p:cNvSpPr>
          <p:nvPr/>
        </p:nvSpPr>
        <p:spPr bwMode="auto">
          <a:xfrm>
            <a:off x="3590839" y="4190051"/>
            <a:ext cx="1804988" cy="5078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data to/from application layer</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28" name="Rectangle 9">
            <a:extLst>
              <a:ext uri="{FF2B5EF4-FFF2-40B4-BE49-F238E27FC236}">
                <a16:creationId xmlns:a16="http://schemas.microsoft.com/office/drawing/2014/main" id="{0EFE9DD4-40BF-D54C-B457-743C8EAA5EAF}"/>
              </a:ext>
            </a:extLst>
          </p:cNvPr>
          <p:cNvSpPr>
            <a:spLocks noChangeArrowheads="1"/>
          </p:cNvSpPr>
          <p:nvPr/>
        </p:nvSpPr>
        <p:spPr bwMode="auto">
          <a:xfrm>
            <a:off x="550351" y="1094019"/>
            <a:ext cx="10219732" cy="366658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219075" indent="-219075" defTabSz="685800">
              <a:lnSpc>
                <a:spcPct val="85000"/>
              </a:lnSpc>
              <a:spcBef>
                <a:spcPct val="20000"/>
              </a:spcBef>
              <a:buClr>
                <a:srgbClr val="000099"/>
              </a:buClr>
              <a:buSzPct val="100000"/>
              <a:buFont typeface="Wingdings" charset="2"/>
              <a:buChar char="§"/>
              <a:defRPr/>
            </a:pPr>
            <a:r>
              <a:rPr lang="en-US" sz="2400" dirty="0" smtClean="0">
                <a:solidFill>
                  <a:prstClr val="black"/>
                </a:solidFill>
                <a:latin typeface="Avenir Book" panose="020B0503020203020204" pitchFamily="34" charset="-78"/>
                <a:ea typeface="ＭＳ Ｐゴシック" charset="0"/>
                <a:cs typeface="Avenir Book" panose="020B0503020203020204" pitchFamily="34" charset="-78"/>
              </a:rPr>
              <a:t>Checksum covers UDP segment + IP </a:t>
            </a:r>
            <a:r>
              <a:rPr lang="en-US" sz="2400" dirty="0" err="1" smtClean="0">
                <a:solidFill>
                  <a:prstClr val="black"/>
                </a:solidFill>
                <a:latin typeface="Avenir Book" panose="020B0503020203020204" pitchFamily="34" charset="-78"/>
                <a:ea typeface="ＭＳ Ｐゴシック" charset="0"/>
                <a:cs typeface="Avenir Book" panose="020B0503020203020204" pitchFamily="34" charset="-78"/>
              </a:rPr>
              <a:t>pseudoheader</a:t>
            </a:r>
            <a:endParaRPr lang="en-US" sz="2400" dirty="0" smtClean="0">
              <a:solidFill>
                <a:prstClr val="black"/>
              </a:solidFill>
              <a:latin typeface="Avenir Book" panose="020B0503020203020204" pitchFamily="34" charset="-78"/>
              <a:ea typeface="ＭＳ Ｐゴシック" charset="0"/>
              <a:cs typeface="Avenir Book" panose="020B0503020203020204" pitchFamily="34" charset="-78"/>
            </a:endParaRPr>
          </a:p>
          <a:p>
            <a:pPr marL="676275" lvl="1" indent="-219075" defTabSz="685800">
              <a:lnSpc>
                <a:spcPct val="85000"/>
              </a:lnSpc>
              <a:spcBef>
                <a:spcPct val="20000"/>
              </a:spcBef>
              <a:buClr>
                <a:srgbClr val="000099"/>
              </a:buClr>
              <a:buSzPct val="100000"/>
              <a:buFont typeface="Wingdings" charset="2"/>
              <a:buChar char="§"/>
              <a:defRPr/>
            </a:pPr>
            <a:r>
              <a:rPr lang="en-US" sz="2100" dirty="0" smtClean="0">
                <a:solidFill>
                  <a:srgbClr val="0000FF"/>
                </a:solidFill>
                <a:latin typeface="Avenir Book" panose="020B0503020203020204" pitchFamily="34" charset="-78"/>
                <a:ea typeface="ＭＳ Ｐゴシック" charset="0"/>
                <a:cs typeface="Avenir Book" panose="020B0503020203020204" pitchFamily="34" charset="-78"/>
              </a:rPr>
              <a:t>Optional in IPv4, compulsory in IPv6</a:t>
            </a:r>
            <a:endParaRPr lang="en-US" sz="2100" dirty="0">
              <a:solidFill>
                <a:srgbClr val="0000FF"/>
              </a:solidFill>
              <a:latin typeface="Avenir Book" panose="020B0503020203020204" pitchFamily="34" charset="-78"/>
              <a:ea typeface="ＭＳ Ｐゴシック" charset="0"/>
              <a:cs typeface="Avenir Book" panose="020B0503020203020204" pitchFamily="34" charset="-78"/>
            </a:endParaRPr>
          </a:p>
        </p:txBody>
      </p:sp>
      <p:grpSp>
        <p:nvGrpSpPr>
          <p:cNvPr id="45" name="Group 55">
            <a:extLst>
              <a:ext uri="{FF2B5EF4-FFF2-40B4-BE49-F238E27FC236}">
                <a16:creationId xmlns:a16="http://schemas.microsoft.com/office/drawing/2014/main" id="{096C3C5A-67A4-3541-9E14-6812D63272DC}"/>
              </a:ext>
            </a:extLst>
          </p:cNvPr>
          <p:cNvGrpSpPr>
            <a:grpSpLocks/>
          </p:cNvGrpSpPr>
          <p:nvPr/>
        </p:nvGrpSpPr>
        <p:grpSpPr bwMode="auto">
          <a:xfrm>
            <a:off x="9025221" y="743975"/>
            <a:ext cx="3030141" cy="3994547"/>
            <a:chOff x="1929" y="607"/>
            <a:chExt cx="2545" cy="3355"/>
          </a:xfrm>
        </p:grpSpPr>
        <p:sp>
          <p:nvSpPr>
            <p:cNvPr id="46" name="Rectangle 5">
              <a:extLst>
                <a:ext uri="{FF2B5EF4-FFF2-40B4-BE49-F238E27FC236}">
                  <a16:creationId xmlns:a16="http://schemas.microsoft.com/office/drawing/2014/main" id="{7B516688-96C2-8349-A69E-D6A9EC6BBF14}"/>
                </a:ext>
              </a:extLst>
            </p:cNvPr>
            <p:cNvSpPr>
              <a:spLocks noChangeArrowheads="1"/>
            </p:cNvSpPr>
            <p:nvPr/>
          </p:nvSpPr>
          <p:spPr bwMode="auto">
            <a:xfrm>
              <a:off x="1980" y="935"/>
              <a:ext cx="2489" cy="3027"/>
            </a:xfrm>
            <a:prstGeom prst="rect">
              <a:avLst/>
            </a:prstGeom>
            <a:solidFill>
              <a:srgbClr val="FFFFFF"/>
            </a:solidFill>
            <a:ln w="19050">
              <a:solidFill>
                <a:srgbClr val="000000"/>
              </a:solidFill>
              <a:miter lim="800000"/>
              <a:headEnd/>
              <a:tailEnd/>
            </a:ln>
            <a:effectLst>
              <a:outerShdw blurRad="139700" dist="38100" dir="18900000" algn="bl" rotWithShape="0">
                <a:srgbClr val="0000A3">
                  <a:alpha val="40000"/>
                </a:srgb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endParaRPr lang="en-US" altLang="en-US" sz="1800" kern="0" dirty="0">
                <a:solidFill>
                  <a:srgbClr val="000000"/>
                </a:solidFill>
                <a:latin typeface="Avenir Book" panose="020B0503020203020204" pitchFamily="34" charset="-78"/>
                <a:cs typeface="Avenir Book" panose="020B0503020203020204" pitchFamily="34" charset="-78"/>
              </a:endParaRPr>
            </a:p>
          </p:txBody>
        </p:sp>
        <p:sp>
          <p:nvSpPr>
            <p:cNvPr id="47" name="Text Box 6">
              <a:extLst>
                <a:ext uri="{FF2B5EF4-FFF2-40B4-BE49-F238E27FC236}">
                  <a16:creationId xmlns:a16="http://schemas.microsoft.com/office/drawing/2014/main" id="{DF4EC220-193E-8947-9E07-CECD76B72F65}"/>
                </a:ext>
              </a:extLst>
            </p:cNvPr>
            <p:cNvSpPr txBox="1">
              <a:spLocks noChangeArrowheads="1"/>
            </p:cNvSpPr>
            <p:nvPr/>
          </p:nvSpPr>
          <p:spPr bwMode="auto">
            <a:xfrm>
              <a:off x="1933" y="973"/>
              <a:ext cx="3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ver</a:t>
              </a:r>
              <a:endParaRPr lang="en-US" altLang="en-US" sz="1800" kern="0" dirty="0">
                <a:solidFill>
                  <a:srgbClr val="000000"/>
                </a:solidFill>
                <a:latin typeface="Avenir Book" panose="020B0503020203020204" pitchFamily="34" charset="-78"/>
                <a:cs typeface="Avenir Book" panose="020B0503020203020204" pitchFamily="34" charset="-78"/>
              </a:endParaRPr>
            </a:p>
          </p:txBody>
        </p:sp>
        <p:sp>
          <p:nvSpPr>
            <p:cNvPr id="52" name="Text Box 7">
              <a:extLst>
                <a:ext uri="{FF2B5EF4-FFF2-40B4-BE49-F238E27FC236}">
                  <a16:creationId xmlns:a16="http://schemas.microsoft.com/office/drawing/2014/main" id="{3EE9E625-9218-0244-9694-F71E2BAA4608}"/>
                </a:ext>
              </a:extLst>
            </p:cNvPr>
            <p:cNvSpPr txBox="1">
              <a:spLocks noChangeArrowheads="1"/>
            </p:cNvSpPr>
            <p:nvPr/>
          </p:nvSpPr>
          <p:spPr bwMode="auto">
            <a:xfrm>
              <a:off x="3498" y="1012"/>
              <a:ext cx="57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length</a:t>
              </a:r>
            </a:p>
          </p:txBody>
        </p:sp>
        <p:sp>
          <p:nvSpPr>
            <p:cNvPr id="53" name="Line 8">
              <a:extLst>
                <a:ext uri="{FF2B5EF4-FFF2-40B4-BE49-F238E27FC236}">
                  <a16:creationId xmlns:a16="http://schemas.microsoft.com/office/drawing/2014/main" id="{F817320A-8485-D045-8632-7F84A094CE8F}"/>
                </a:ext>
              </a:extLst>
            </p:cNvPr>
            <p:cNvSpPr>
              <a:spLocks noChangeShapeType="1"/>
            </p:cNvSpPr>
            <p:nvPr/>
          </p:nvSpPr>
          <p:spPr bwMode="auto">
            <a:xfrm>
              <a:off x="1988" y="1261"/>
              <a:ext cx="2486" cy="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4" name="Line 9">
              <a:extLst>
                <a:ext uri="{FF2B5EF4-FFF2-40B4-BE49-F238E27FC236}">
                  <a16:creationId xmlns:a16="http://schemas.microsoft.com/office/drawing/2014/main" id="{4A7FCA27-B9B4-7C40-B61E-66830D6E541D}"/>
                </a:ext>
              </a:extLst>
            </p:cNvPr>
            <p:cNvSpPr>
              <a:spLocks noChangeShapeType="1"/>
            </p:cNvSpPr>
            <p:nvPr/>
          </p:nvSpPr>
          <p:spPr bwMode="auto">
            <a:xfrm flipH="1" flipV="1">
              <a:off x="3210" y="941"/>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5" name="Text Box 10">
              <a:extLst>
                <a:ext uri="{FF2B5EF4-FFF2-40B4-BE49-F238E27FC236}">
                  <a16:creationId xmlns:a16="http://schemas.microsoft.com/office/drawing/2014/main" id="{4C789F02-EAB2-A242-BBE2-FBDC34528E5A}"/>
                </a:ext>
              </a:extLst>
            </p:cNvPr>
            <p:cNvSpPr txBox="1">
              <a:spLocks noChangeArrowheads="1"/>
            </p:cNvSpPr>
            <p:nvPr/>
          </p:nvSpPr>
          <p:spPr bwMode="auto">
            <a:xfrm>
              <a:off x="2896" y="607"/>
              <a:ext cx="59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32 bits</a:t>
              </a:r>
              <a:endParaRPr lang="en-US" altLang="en-US" sz="1800" kern="0" dirty="0">
                <a:solidFill>
                  <a:srgbClr val="000000"/>
                </a:solidFill>
                <a:latin typeface="Avenir Book" panose="020B0503020203020204" pitchFamily="34" charset="-78"/>
                <a:cs typeface="Avenir Book" panose="020B0503020203020204" pitchFamily="34" charset="-78"/>
              </a:endParaRPr>
            </a:p>
          </p:txBody>
        </p:sp>
        <p:sp>
          <p:nvSpPr>
            <p:cNvPr id="56" name="Line 11">
              <a:extLst>
                <a:ext uri="{FF2B5EF4-FFF2-40B4-BE49-F238E27FC236}">
                  <a16:creationId xmlns:a16="http://schemas.microsoft.com/office/drawing/2014/main" id="{95360C57-2C57-0544-9320-4650E66A99D5}"/>
                </a:ext>
              </a:extLst>
            </p:cNvPr>
            <p:cNvSpPr>
              <a:spLocks noChangeShapeType="1"/>
            </p:cNvSpPr>
            <p:nvPr/>
          </p:nvSpPr>
          <p:spPr bwMode="auto">
            <a:xfrm>
              <a:off x="3552" y="762"/>
              <a:ext cx="899" cy="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7" name="Line 12">
              <a:extLst>
                <a:ext uri="{FF2B5EF4-FFF2-40B4-BE49-F238E27FC236}">
                  <a16:creationId xmlns:a16="http://schemas.microsoft.com/office/drawing/2014/main" id="{5C078034-561A-DD4E-8E06-3CE9768E71F5}"/>
                </a:ext>
              </a:extLst>
            </p:cNvPr>
            <p:cNvSpPr>
              <a:spLocks noChangeShapeType="1"/>
            </p:cNvSpPr>
            <p:nvPr/>
          </p:nvSpPr>
          <p:spPr bwMode="auto">
            <a:xfrm rot="10800000">
              <a:off x="1972" y="769"/>
              <a:ext cx="845"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8" name="Text Box 13">
              <a:extLst>
                <a:ext uri="{FF2B5EF4-FFF2-40B4-BE49-F238E27FC236}">
                  <a16:creationId xmlns:a16="http://schemas.microsoft.com/office/drawing/2014/main" id="{EAAA5B1E-960B-444D-BC67-196606CFF4BD}"/>
                </a:ext>
              </a:extLst>
            </p:cNvPr>
            <p:cNvSpPr txBox="1">
              <a:spLocks noChangeArrowheads="1"/>
            </p:cNvSpPr>
            <p:nvPr/>
          </p:nvSpPr>
          <p:spPr bwMode="auto">
            <a:xfrm>
              <a:off x="2551" y="2943"/>
              <a:ext cx="1405" cy="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500" kern="0" dirty="0">
                  <a:solidFill>
                    <a:srgbClr val="000000"/>
                  </a:solidFill>
                  <a:latin typeface="Avenir Book" panose="020B0503020203020204" pitchFamily="34" charset="-78"/>
                  <a:cs typeface="Avenir Book" panose="020B0503020203020204" pitchFamily="34" charset="-78"/>
                </a:rPr>
                <a:t>payload data </a:t>
              </a:r>
            </a:p>
            <a:p>
              <a:pPr algn="ctr" defTabSz="685800" eaLnBrk="0" fontAlgn="base" hangingPunct="0">
                <a:spcBef>
                  <a:spcPct val="0"/>
                </a:spcBef>
                <a:spcAft>
                  <a:spcPct val="0"/>
                </a:spcAft>
                <a:defRPr/>
              </a:pPr>
              <a:r>
                <a:rPr lang="en-US" altLang="en-US" sz="1500" kern="0" dirty="0">
                  <a:solidFill>
                    <a:srgbClr val="000000"/>
                  </a:solidFill>
                  <a:latin typeface="Avenir Book" panose="020B0503020203020204" pitchFamily="34" charset="-78"/>
                  <a:cs typeface="Avenir Book" panose="020B0503020203020204" pitchFamily="34" charset="-78"/>
                </a:rPr>
                <a:t>(variable length,</a:t>
              </a:r>
            </a:p>
            <a:p>
              <a:pPr algn="ctr" defTabSz="685800" eaLnBrk="0" fontAlgn="base" hangingPunct="0">
                <a:spcBef>
                  <a:spcPct val="0"/>
                </a:spcBef>
                <a:spcAft>
                  <a:spcPct val="0"/>
                </a:spcAft>
                <a:defRPr/>
              </a:pPr>
              <a:r>
                <a:rPr lang="en-US" altLang="en-US" sz="1500" kern="0" dirty="0">
                  <a:solidFill>
                    <a:srgbClr val="000000"/>
                  </a:solidFill>
                  <a:latin typeface="Avenir Book" panose="020B0503020203020204" pitchFamily="34" charset="-78"/>
                  <a:cs typeface="Avenir Book" panose="020B0503020203020204" pitchFamily="34" charset="-78"/>
                </a:rPr>
                <a:t>typically a TCP </a:t>
              </a:r>
            </a:p>
            <a:p>
              <a:pPr algn="ctr" defTabSz="685800" eaLnBrk="0" fontAlgn="base" hangingPunct="0">
                <a:spcBef>
                  <a:spcPct val="0"/>
                </a:spcBef>
                <a:spcAft>
                  <a:spcPct val="0"/>
                </a:spcAft>
                <a:defRPr/>
              </a:pPr>
              <a:r>
                <a:rPr lang="en-US" altLang="en-US" sz="1500" kern="0" dirty="0">
                  <a:solidFill>
                    <a:srgbClr val="000000"/>
                  </a:solidFill>
                  <a:latin typeface="Avenir Book" panose="020B0503020203020204" pitchFamily="34" charset="-78"/>
                  <a:cs typeface="Avenir Book" panose="020B0503020203020204" pitchFamily="34" charset="-78"/>
                </a:rPr>
                <a:t>or UDP segment)</a:t>
              </a:r>
              <a:endParaRPr lang="en-US" altLang="en-US" sz="1800" kern="0" dirty="0">
                <a:solidFill>
                  <a:srgbClr val="000000"/>
                </a:solidFill>
                <a:latin typeface="Avenir Book" panose="020B0503020203020204" pitchFamily="34" charset="-78"/>
                <a:cs typeface="Avenir Book" panose="020B0503020203020204" pitchFamily="34" charset="-78"/>
              </a:endParaRPr>
            </a:p>
          </p:txBody>
        </p:sp>
        <p:sp>
          <p:nvSpPr>
            <p:cNvPr id="59" name="Text Box 14">
              <a:extLst>
                <a:ext uri="{FF2B5EF4-FFF2-40B4-BE49-F238E27FC236}">
                  <a16:creationId xmlns:a16="http://schemas.microsoft.com/office/drawing/2014/main" id="{B7C5120C-457F-DD46-9E43-405DD41CBE92}"/>
                </a:ext>
              </a:extLst>
            </p:cNvPr>
            <p:cNvSpPr txBox="1">
              <a:spLocks noChangeArrowheads="1"/>
            </p:cNvSpPr>
            <p:nvPr/>
          </p:nvSpPr>
          <p:spPr bwMode="auto">
            <a:xfrm>
              <a:off x="1929" y="1320"/>
              <a:ext cx="135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16-bit identifier</a:t>
              </a:r>
              <a:endParaRPr lang="en-US" altLang="en-US" sz="1500" kern="0" dirty="0">
                <a:solidFill>
                  <a:srgbClr val="000000"/>
                </a:solidFill>
                <a:latin typeface="Avenir Book" panose="020B0503020203020204" pitchFamily="34" charset="-78"/>
                <a:cs typeface="Avenir Book" panose="020B0503020203020204" pitchFamily="34" charset="-78"/>
              </a:endParaRPr>
            </a:p>
          </p:txBody>
        </p:sp>
        <p:sp>
          <p:nvSpPr>
            <p:cNvPr id="60" name="Line 15">
              <a:extLst>
                <a:ext uri="{FF2B5EF4-FFF2-40B4-BE49-F238E27FC236}">
                  <a16:creationId xmlns:a16="http://schemas.microsoft.com/office/drawing/2014/main" id="{6E8EDA64-4D72-E644-A7A2-C624035759F6}"/>
                </a:ext>
              </a:extLst>
            </p:cNvPr>
            <p:cNvSpPr>
              <a:spLocks noChangeShapeType="1"/>
            </p:cNvSpPr>
            <p:nvPr/>
          </p:nvSpPr>
          <p:spPr bwMode="auto">
            <a:xfrm flipV="1">
              <a:off x="1984" y="2205"/>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61" name="Line 16">
              <a:extLst>
                <a:ext uri="{FF2B5EF4-FFF2-40B4-BE49-F238E27FC236}">
                  <a16:creationId xmlns:a16="http://schemas.microsoft.com/office/drawing/2014/main" id="{27C58B80-F7F3-2B47-A794-308A73EF2619}"/>
                </a:ext>
              </a:extLst>
            </p:cNvPr>
            <p:cNvSpPr>
              <a:spLocks noChangeShapeType="1"/>
            </p:cNvSpPr>
            <p:nvPr/>
          </p:nvSpPr>
          <p:spPr bwMode="auto">
            <a:xfrm flipV="1">
              <a:off x="1984" y="2505"/>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62" name="Text Box 17">
              <a:extLst>
                <a:ext uri="{FF2B5EF4-FFF2-40B4-BE49-F238E27FC236}">
                  <a16:creationId xmlns:a16="http://schemas.microsoft.com/office/drawing/2014/main" id="{C16AB973-194F-5A45-BFDC-8BC3E836AD72}"/>
                </a:ext>
              </a:extLst>
            </p:cNvPr>
            <p:cNvSpPr txBox="1">
              <a:spLocks noChangeArrowheads="1"/>
            </p:cNvSpPr>
            <p:nvPr/>
          </p:nvSpPr>
          <p:spPr bwMode="auto">
            <a:xfrm>
              <a:off x="3441" y="1549"/>
              <a:ext cx="850"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header</a:t>
              </a:r>
            </a:p>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 checksum</a:t>
              </a:r>
            </a:p>
          </p:txBody>
        </p:sp>
        <p:sp>
          <p:nvSpPr>
            <p:cNvPr id="63" name="Text Box 18">
              <a:extLst>
                <a:ext uri="{FF2B5EF4-FFF2-40B4-BE49-F238E27FC236}">
                  <a16:creationId xmlns:a16="http://schemas.microsoft.com/office/drawing/2014/main" id="{73F144F0-D722-DD4E-913A-9D1C13A3A3DC}"/>
                </a:ext>
              </a:extLst>
            </p:cNvPr>
            <p:cNvSpPr txBox="1">
              <a:spLocks noChangeArrowheads="1"/>
            </p:cNvSpPr>
            <p:nvPr/>
          </p:nvSpPr>
          <p:spPr bwMode="auto">
            <a:xfrm>
              <a:off x="1972" y="1531"/>
              <a:ext cx="618"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time to</a:t>
              </a:r>
            </a:p>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live</a:t>
              </a:r>
            </a:p>
          </p:txBody>
        </p:sp>
        <p:sp>
          <p:nvSpPr>
            <p:cNvPr id="64" name="Text Box 19">
              <a:extLst>
                <a:ext uri="{FF2B5EF4-FFF2-40B4-BE49-F238E27FC236}">
                  <a16:creationId xmlns:a16="http://schemas.microsoft.com/office/drawing/2014/main" id="{24E2CAED-6A31-D148-BAF3-804A52CDFBE4}"/>
                </a:ext>
              </a:extLst>
            </p:cNvPr>
            <p:cNvSpPr txBox="1">
              <a:spLocks noChangeArrowheads="1"/>
            </p:cNvSpPr>
            <p:nvPr/>
          </p:nvSpPr>
          <p:spPr bwMode="auto">
            <a:xfrm>
              <a:off x="2540" y="1959"/>
              <a:ext cx="132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source IP address</a:t>
              </a:r>
              <a:endParaRPr lang="en-US" altLang="en-US" sz="1800" kern="0" dirty="0">
                <a:solidFill>
                  <a:srgbClr val="000000"/>
                </a:solidFill>
                <a:latin typeface="Avenir Book" panose="020B0503020203020204" pitchFamily="34" charset="-78"/>
                <a:cs typeface="Avenir Book" panose="020B0503020203020204" pitchFamily="34" charset="-78"/>
              </a:endParaRPr>
            </a:p>
          </p:txBody>
        </p:sp>
        <p:sp>
          <p:nvSpPr>
            <p:cNvPr id="65" name="Text Box 31">
              <a:extLst>
                <a:ext uri="{FF2B5EF4-FFF2-40B4-BE49-F238E27FC236}">
                  <a16:creationId xmlns:a16="http://schemas.microsoft.com/office/drawing/2014/main" id="{BEE296DD-3F61-ED40-BC79-F3A9021ABAD7}"/>
                </a:ext>
              </a:extLst>
            </p:cNvPr>
            <p:cNvSpPr txBox="1">
              <a:spLocks noChangeArrowheads="1"/>
            </p:cNvSpPr>
            <p:nvPr/>
          </p:nvSpPr>
          <p:spPr bwMode="auto">
            <a:xfrm>
              <a:off x="2201" y="907"/>
              <a:ext cx="519"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head.</a:t>
              </a:r>
            </a:p>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len</a:t>
              </a:r>
              <a:endParaRPr lang="en-US" altLang="en-US" sz="1800" kern="0" dirty="0">
                <a:solidFill>
                  <a:srgbClr val="000000"/>
                </a:solidFill>
                <a:latin typeface="Avenir Book" panose="020B0503020203020204" pitchFamily="34" charset="-78"/>
                <a:cs typeface="Avenir Book" panose="020B0503020203020204" pitchFamily="34" charset="-78"/>
              </a:endParaRPr>
            </a:p>
          </p:txBody>
        </p:sp>
        <p:sp>
          <p:nvSpPr>
            <p:cNvPr id="66" name="Text Box 32">
              <a:extLst>
                <a:ext uri="{FF2B5EF4-FFF2-40B4-BE49-F238E27FC236}">
                  <a16:creationId xmlns:a16="http://schemas.microsoft.com/office/drawing/2014/main" id="{F97B56F5-767E-B842-B667-C862E3D38318}"/>
                </a:ext>
              </a:extLst>
            </p:cNvPr>
            <p:cNvSpPr txBox="1">
              <a:spLocks noChangeArrowheads="1"/>
            </p:cNvSpPr>
            <p:nvPr/>
          </p:nvSpPr>
          <p:spPr bwMode="auto">
            <a:xfrm>
              <a:off x="2624" y="901"/>
              <a:ext cx="616"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type of</a:t>
              </a:r>
            </a:p>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service</a:t>
              </a:r>
              <a:endParaRPr lang="en-US" altLang="en-US" sz="1800" kern="0" dirty="0">
                <a:solidFill>
                  <a:srgbClr val="000000"/>
                </a:solidFill>
                <a:latin typeface="Avenir Book" panose="020B0503020203020204" pitchFamily="34" charset="-78"/>
                <a:cs typeface="Avenir Book" panose="020B0503020203020204" pitchFamily="34" charset="-78"/>
              </a:endParaRPr>
            </a:p>
          </p:txBody>
        </p:sp>
        <p:sp>
          <p:nvSpPr>
            <p:cNvPr id="67" name="Line 33">
              <a:extLst>
                <a:ext uri="{FF2B5EF4-FFF2-40B4-BE49-F238E27FC236}">
                  <a16:creationId xmlns:a16="http://schemas.microsoft.com/office/drawing/2014/main" id="{BDD076AF-08C4-4F47-9082-FD95A3AE8871}"/>
                </a:ext>
              </a:extLst>
            </p:cNvPr>
            <p:cNvSpPr>
              <a:spLocks noChangeShapeType="1"/>
            </p:cNvSpPr>
            <p:nvPr/>
          </p:nvSpPr>
          <p:spPr bwMode="auto">
            <a:xfrm flipH="1" flipV="1">
              <a:off x="2646" y="938"/>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68" name="Line 34">
              <a:extLst>
                <a:ext uri="{FF2B5EF4-FFF2-40B4-BE49-F238E27FC236}">
                  <a16:creationId xmlns:a16="http://schemas.microsoft.com/office/drawing/2014/main" id="{ED69820A-98A8-C448-9306-B016D7131F89}"/>
                </a:ext>
              </a:extLst>
            </p:cNvPr>
            <p:cNvSpPr>
              <a:spLocks noChangeShapeType="1"/>
            </p:cNvSpPr>
            <p:nvPr/>
          </p:nvSpPr>
          <p:spPr bwMode="auto">
            <a:xfrm flipH="1" flipV="1">
              <a:off x="2259" y="944"/>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69" name="Line 37">
              <a:extLst>
                <a:ext uri="{FF2B5EF4-FFF2-40B4-BE49-F238E27FC236}">
                  <a16:creationId xmlns:a16="http://schemas.microsoft.com/office/drawing/2014/main" id="{4C39789B-1352-C348-9751-652C9E9F847E}"/>
                </a:ext>
              </a:extLst>
            </p:cNvPr>
            <p:cNvSpPr>
              <a:spLocks noChangeShapeType="1"/>
            </p:cNvSpPr>
            <p:nvPr/>
          </p:nvSpPr>
          <p:spPr bwMode="auto">
            <a:xfrm flipH="1" flipV="1">
              <a:off x="3210" y="1265"/>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70" name="Text Box 38">
              <a:extLst>
                <a:ext uri="{FF2B5EF4-FFF2-40B4-BE49-F238E27FC236}">
                  <a16:creationId xmlns:a16="http://schemas.microsoft.com/office/drawing/2014/main" id="{D17766F8-1604-7844-AF12-5526BB719D91}"/>
                </a:ext>
              </a:extLst>
            </p:cNvPr>
            <p:cNvSpPr txBox="1">
              <a:spLocks noChangeArrowheads="1"/>
            </p:cNvSpPr>
            <p:nvPr/>
          </p:nvSpPr>
          <p:spPr bwMode="auto">
            <a:xfrm>
              <a:off x="3117" y="1314"/>
              <a:ext cx="48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flgs</a:t>
              </a:r>
              <a:endParaRPr lang="en-US" altLang="en-US" sz="1500" kern="0" dirty="0">
                <a:solidFill>
                  <a:srgbClr val="000000"/>
                </a:solidFill>
                <a:latin typeface="Avenir Book" panose="020B0503020203020204" pitchFamily="34" charset="-78"/>
                <a:cs typeface="Avenir Book" panose="020B0503020203020204" pitchFamily="34" charset="-78"/>
              </a:endParaRPr>
            </a:p>
          </p:txBody>
        </p:sp>
        <p:sp>
          <p:nvSpPr>
            <p:cNvPr id="71" name="Line 39">
              <a:extLst>
                <a:ext uri="{FF2B5EF4-FFF2-40B4-BE49-F238E27FC236}">
                  <a16:creationId xmlns:a16="http://schemas.microsoft.com/office/drawing/2014/main" id="{347B244D-DD5B-7D4F-94F4-91C0A285AFF9}"/>
                </a:ext>
              </a:extLst>
            </p:cNvPr>
            <p:cNvSpPr>
              <a:spLocks noChangeShapeType="1"/>
            </p:cNvSpPr>
            <p:nvPr/>
          </p:nvSpPr>
          <p:spPr bwMode="auto">
            <a:xfrm flipH="1" flipV="1">
              <a:off x="3504" y="1259"/>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72" name="Text Box 40">
              <a:extLst>
                <a:ext uri="{FF2B5EF4-FFF2-40B4-BE49-F238E27FC236}">
                  <a16:creationId xmlns:a16="http://schemas.microsoft.com/office/drawing/2014/main" id="{7247D566-AB42-3841-994B-E294C06DAB62}"/>
                </a:ext>
              </a:extLst>
            </p:cNvPr>
            <p:cNvSpPr txBox="1">
              <a:spLocks noChangeArrowheads="1"/>
            </p:cNvSpPr>
            <p:nvPr/>
          </p:nvSpPr>
          <p:spPr bwMode="auto">
            <a:xfrm>
              <a:off x="3531" y="1230"/>
              <a:ext cx="900"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fragment</a:t>
              </a:r>
            </a:p>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 offset</a:t>
              </a:r>
              <a:endParaRPr lang="en-US" altLang="en-US" sz="1500" kern="0" dirty="0">
                <a:solidFill>
                  <a:srgbClr val="000000"/>
                </a:solidFill>
                <a:latin typeface="Avenir Book" panose="020B0503020203020204" pitchFamily="34" charset="-78"/>
                <a:cs typeface="Avenir Book" panose="020B0503020203020204" pitchFamily="34" charset="-78"/>
              </a:endParaRPr>
            </a:p>
          </p:txBody>
        </p:sp>
        <p:sp>
          <p:nvSpPr>
            <p:cNvPr id="73" name="Line 43">
              <a:extLst>
                <a:ext uri="{FF2B5EF4-FFF2-40B4-BE49-F238E27FC236}">
                  <a16:creationId xmlns:a16="http://schemas.microsoft.com/office/drawing/2014/main" id="{3AA0ABEC-0F0D-104F-A9E5-4BBC9A6A4208}"/>
                </a:ext>
              </a:extLst>
            </p:cNvPr>
            <p:cNvSpPr>
              <a:spLocks noChangeShapeType="1"/>
            </p:cNvSpPr>
            <p:nvPr/>
          </p:nvSpPr>
          <p:spPr bwMode="auto">
            <a:xfrm flipV="1">
              <a:off x="1984" y="1581"/>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74" name="Line 44">
              <a:extLst>
                <a:ext uri="{FF2B5EF4-FFF2-40B4-BE49-F238E27FC236}">
                  <a16:creationId xmlns:a16="http://schemas.microsoft.com/office/drawing/2014/main" id="{3BCAABB0-D26C-C443-A64A-9B2F129C9CCE}"/>
                </a:ext>
              </a:extLst>
            </p:cNvPr>
            <p:cNvSpPr>
              <a:spLocks noChangeShapeType="1"/>
            </p:cNvSpPr>
            <p:nvPr/>
          </p:nvSpPr>
          <p:spPr bwMode="auto">
            <a:xfrm flipH="1" flipV="1">
              <a:off x="3210" y="1583"/>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75" name="Line 45">
              <a:extLst>
                <a:ext uri="{FF2B5EF4-FFF2-40B4-BE49-F238E27FC236}">
                  <a16:creationId xmlns:a16="http://schemas.microsoft.com/office/drawing/2014/main" id="{E866F42A-10BE-C449-97E1-04B252E8309D}"/>
                </a:ext>
              </a:extLst>
            </p:cNvPr>
            <p:cNvSpPr>
              <a:spLocks noChangeShapeType="1"/>
            </p:cNvSpPr>
            <p:nvPr/>
          </p:nvSpPr>
          <p:spPr bwMode="auto">
            <a:xfrm flipV="1">
              <a:off x="1972" y="1905"/>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76" name="Text Box 46">
              <a:extLst>
                <a:ext uri="{FF2B5EF4-FFF2-40B4-BE49-F238E27FC236}">
                  <a16:creationId xmlns:a16="http://schemas.microsoft.com/office/drawing/2014/main" id="{E683D402-CA7F-9F47-849F-2224DC3DE9FB}"/>
                </a:ext>
              </a:extLst>
            </p:cNvPr>
            <p:cNvSpPr txBox="1">
              <a:spLocks noChangeArrowheads="1"/>
            </p:cNvSpPr>
            <p:nvPr/>
          </p:nvSpPr>
          <p:spPr bwMode="auto">
            <a:xfrm>
              <a:off x="2638" y="1525"/>
              <a:ext cx="543"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upper</a:t>
              </a:r>
            </a:p>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 layer</a:t>
              </a:r>
            </a:p>
          </p:txBody>
        </p:sp>
        <p:sp>
          <p:nvSpPr>
            <p:cNvPr id="77" name="Line 47">
              <a:extLst>
                <a:ext uri="{FF2B5EF4-FFF2-40B4-BE49-F238E27FC236}">
                  <a16:creationId xmlns:a16="http://schemas.microsoft.com/office/drawing/2014/main" id="{0E531E3C-4F5A-D941-83E8-AE1464B5A344}"/>
                </a:ext>
              </a:extLst>
            </p:cNvPr>
            <p:cNvSpPr>
              <a:spLocks noChangeShapeType="1"/>
            </p:cNvSpPr>
            <p:nvPr/>
          </p:nvSpPr>
          <p:spPr bwMode="auto">
            <a:xfrm flipH="1" flipV="1">
              <a:off x="2610" y="1589"/>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78" name="Text Box 49">
              <a:extLst>
                <a:ext uri="{FF2B5EF4-FFF2-40B4-BE49-F238E27FC236}">
                  <a16:creationId xmlns:a16="http://schemas.microsoft.com/office/drawing/2014/main" id="{0D207251-C799-F041-9618-AD88DBAA8CF0}"/>
                </a:ext>
              </a:extLst>
            </p:cNvPr>
            <p:cNvSpPr txBox="1">
              <a:spLocks noChangeArrowheads="1"/>
            </p:cNvSpPr>
            <p:nvPr/>
          </p:nvSpPr>
          <p:spPr bwMode="auto">
            <a:xfrm>
              <a:off x="2431" y="2235"/>
              <a:ext cx="159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destination IP address</a:t>
              </a:r>
              <a:endParaRPr lang="en-US" altLang="en-US" sz="1800" kern="0" dirty="0">
                <a:solidFill>
                  <a:srgbClr val="000000"/>
                </a:solidFill>
                <a:latin typeface="Avenir Book" panose="020B0503020203020204" pitchFamily="34" charset="-78"/>
                <a:cs typeface="Avenir Book" panose="020B0503020203020204" pitchFamily="34" charset="-78"/>
              </a:endParaRPr>
            </a:p>
          </p:txBody>
        </p:sp>
        <p:sp>
          <p:nvSpPr>
            <p:cNvPr id="79" name="Line 50">
              <a:extLst>
                <a:ext uri="{FF2B5EF4-FFF2-40B4-BE49-F238E27FC236}">
                  <a16:creationId xmlns:a16="http://schemas.microsoft.com/office/drawing/2014/main" id="{3D7847B5-06DC-744F-AFA4-710C1C3AACDA}"/>
                </a:ext>
              </a:extLst>
            </p:cNvPr>
            <p:cNvSpPr>
              <a:spLocks noChangeShapeType="1"/>
            </p:cNvSpPr>
            <p:nvPr/>
          </p:nvSpPr>
          <p:spPr bwMode="auto">
            <a:xfrm flipV="1">
              <a:off x="1984" y="2787"/>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80" name="Text Box 51">
              <a:extLst>
                <a:ext uri="{FF2B5EF4-FFF2-40B4-BE49-F238E27FC236}">
                  <a16:creationId xmlns:a16="http://schemas.microsoft.com/office/drawing/2014/main" id="{DDCF4509-5098-514D-8D40-9FA4EA41780D}"/>
                </a:ext>
              </a:extLst>
            </p:cNvPr>
            <p:cNvSpPr txBox="1">
              <a:spLocks noChangeArrowheads="1"/>
            </p:cNvSpPr>
            <p:nvPr/>
          </p:nvSpPr>
          <p:spPr bwMode="auto">
            <a:xfrm>
              <a:off x="2648" y="2529"/>
              <a:ext cx="110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options (if any)</a:t>
              </a:r>
              <a:endParaRPr lang="en-US" altLang="en-US" sz="1800" kern="0" dirty="0">
                <a:solidFill>
                  <a:srgbClr val="000000"/>
                </a:solidFill>
                <a:latin typeface="Avenir Book" panose="020B0503020203020204" pitchFamily="34" charset="-78"/>
                <a:cs typeface="Avenir Book" panose="020B0503020203020204" pitchFamily="34" charset="-78"/>
              </a:endParaRPr>
            </a:p>
          </p:txBody>
        </p:sp>
      </p:grpSp>
      <p:sp>
        <p:nvSpPr>
          <p:cNvPr id="101" name="Rectangle 56">
            <a:extLst>
              <a:ext uri="{FF2B5EF4-FFF2-40B4-BE49-F238E27FC236}">
                <a16:creationId xmlns:a16="http://schemas.microsoft.com/office/drawing/2014/main" id="{06BD331B-6C82-EA41-9AF4-9AB955F03E40}"/>
              </a:ext>
            </a:extLst>
          </p:cNvPr>
          <p:cNvSpPr>
            <a:spLocks noChangeArrowheads="1"/>
          </p:cNvSpPr>
          <p:nvPr/>
        </p:nvSpPr>
        <p:spPr bwMode="auto">
          <a:xfrm>
            <a:off x="5250895" y="2605414"/>
            <a:ext cx="3561159" cy="2113359"/>
          </a:xfrm>
          <a:prstGeom prst="rect">
            <a:avLst/>
          </a:prstGeom>
          <a:solidFill>
            <a:schemeClr val="bg1"/>
          </a:solidFill>
          <a:ln w="19050">
            <a:solidFill>
              <a:schemeClr val="tx1"/>
            </a:solidFill>
            <a:miter lim="800000"/>
            <a:headEnd/>
            <a:tailEnd/>
          </a:ln>
          <a:effectLst>
            <a:outerShdw blurRad="50800" dist="38100" dir="18900000" algn="bl" rotWithShape="0">
              <a:srgbClr val="0000A3">
                <a:alpha val="40000"/>
              </a:srgb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dirty="0">
              <a:solidFill>
                <a:prstClr val="black"/>
              </a:solidFill>
              <a:latin typeface="Avenir Book" panose="020B0503020203020204" pitchFamily="34" charset="-78"/>
              <a:cs typeface="Avenir Book" panose="020B0503020203020204" pitchFamily="34" charset="-78"/>
            </a:endParaRPr>
          </a:p>
        </p:txBody>
      </p:sp>
      <p:sp>
        <p:nvSpPr>
          <p:cNvPr id="102" name="Line 60">
            <a:extLst>
              <a:ext uri="{FF2B5EF4-FFF2-40B4-BE49-F238E27FC236}">
                <a16:creationId xmlns:a16="http://schemas.microsoft.com/office/drawing/2014/main" id="{FF46BAEB-0183-724A-A6DD-D25D457DBDD2}"/>
              </a:ext>
            </a:extLst>
          </p:cNvPr>
          <p:cNvSpPr>
            <a:spLocks noChangeShapeType="1"/>
          </p:cNvSpPr>
          <p:nvPr/>
        </p:nvSpPr>
        <p:spPr bwMode="auto">
          <a:xfrm>
            <a:off x="5252086" y="2837585"/>
            <a:ext cx="354568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03" name="Line 61">
            <a:extLst>
              <a:ext uri="{FF2B5EF4-FFF2-40B4-BE49-F238E27FC236}">
                <a16:creationId xmlns:a16="http://schemas.microsoft.com/office/drawing/2014/main" id="{4AB2FA49-F8C7-3B44-B21F-4186310D80F5}"/>
              </a:ext>
            </a:extLst>
          </p:cNvPr>
          <p:cNvSpPr>
            <a:spLocks noChangeShapeType="1"/>
          </p:cNvSpPr>
          <p:nvPr/>
        </p:nvSpPr>
        <p:spPr bwMode="auto">
          <a:xfrm>
            <a:off x="5740240" y="2612559"/>
            <a:ext cx="0" cy="22026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04" name="Line 63">
            <a:extLst>
              <a:ext uri="{FF2B5EF4-FFF2-40B4-BE49-F238E27FC236}">
                <a16:creationId xmlns:a16="http://schemas.microsoft.com/office/drawing/2014/main" id="{3032CAAE-849B-6041-8584-A4B185020812}"/>
              </a:ext>
            </a:extLst>
          </p:cNvPr>
          <p:cNvSpPr>
            <a:spLocks noChangeShapeType="1"/>
          </p:cNvSpPr>
          <p:nvPr/>
        </p:nvSpPr>
        <p:spPr bwMode="auto">
          <a:xfrm>
            <a:off x="6256972" y="2610177"/>
            <a:ext cx="0" cy="22026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05" name="Line 64">
            <a:extLst>
              <a:ext uri="{FF2B5EF4-FFF2-40B4-BE49-F238E27FC236}">
                <a16:creationId xmlns:a16="http://schemas.microsoft.com/office/drawing/2014/main" id="{08C91634-6D01-FD43-B618-241CCA3AE545}"/>
              </a:ext>
            </a:extLst>
          </p:cNvPr>
          <p:cNvSpPr>
            <a:spLocks noChangeShapeType="1"/>
          </p:cNvSpPr>
          <p:nvPr/>
        </p:nvSpPr>
        <p:spPr bwMode="auto">
          <a:xfrm>
            <a:off x="6952297" y="2834015"/>
            <a:ext cx="0" cy="22026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06" name="Line 65">
            <a:extLst>
              <a:ext uri="{FF2B5EF4-FFF2-40B4-BE49-F238E27FC236}">
                <a16:creationId xmlns:a16="http://schemas.microsoft.com/office/drawing/2014/main" id="{B1E03300-E1D2-D14B-81BA-074E0B943A8D}"/>
              </a:ext>
            </a:extLst>
          </p:cNvPr>
          <p:cNvSpPr>
            <a:spLocks noChangeShapeType="1"/>
          </p:cNvSpPr>
          <p:nvPr/>
        </p:nvSpPr>
        <p:spPr bwMode="auto">
          <a:xfrm>
            <a:off x="7811928" y="2836396"/>
            <a:ext cx="0" cy="22026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07" name="Line 66">
            <a:extLst>
              <a:ext uri="{FF2B5EF4-FFF2-40B4-BE49-F238E27FC236}">
                <a16:creationId xmlns:a16="http://schemas.microsoft.com/office/drawing/2014/main" id="{154D8129-6C32-E84D-B8E1-4813483FD7D4}"/>
              </a:ext>
            </a:extLst>
          </p:cNvPr>
          <p:cNvSpPr>
            <a:spLocks noChangeShapeType="1"/>
          </p:cNvSpPr>
          <p:nvPr/>
        </p:nvSpPr>
        <p:spPr bwMode="auto">
          <a:xfrm>
            <a:off x="5242560" y="3978204"/>
            <a:ext cx="357068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08" name="Line 67">
            <a:extLst>
              <a:ext uri="{FF2B5EF4-FFF2-40B4-BE49-F238E27FC236}">
                <a16:creationId xmlns:a16="http://schemas.microsoft.com/office/drawing/2014/main" id="{9A2D256A-3619-D145-8E9B-835ABDC5637D}"/>
              </a:ext>
            </a:extLst>
          </p:cNvPr>
          <p:cNvSpPr>
            <a:spLocks noChangeShapeType="1"/>
          </p:cNvSpPr>
          <p:nvPr/>
        </p:nvSpPr>
        <p:spPr bwMode="auto">
          <a:xfrm>
            <a:off x="5255656" y="3498382"/>
            <a:ext cx="357068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09" name="Line 68">
            <a:extLst>
              <a:ext uri="{FF2B5EF4-FFF2-40B4-BE49-F238E27FC236}">
                <a16:creationId xmlns:a16="http://schemas.microsoft.com/office/drawing/2014/main" id="{4BED1352-6084-5E44-8ADB-97D4B1546060}"/>
              </a:ext>
            </a:extLst>
          </p:cNvPr>
          <p:cNvSpPr>
            <a:spLocks noChangeShapeType="1"/>
          </p:cNvSpPr>
          <p:nvPr/>
        </p:nvSpPr>
        <p:spPr bwMode="auto">
          <a:xfrm>
            <a:off x="5244942" y="3061422"/>
            <a:ext cx="357068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10" name="Text Box 69">
            <a:extLst>
              <a:ext uri="{FF2B5EF4-FFF2-40B4-BE49-F238E27FC236}">
                <a16:creationId xmlns:a16="http://schemas.microsoft.com/office/drawing/2014/main" id="{E0AC04AF-B0F8-7444-B657-E5F780A80276}"/>
              </a:ext>
            </a:extLst>
          </p:cNvPr>
          <p:cNvSpPr txBox="1">
            <a:spLocks noChangeArrowheads="1"/>
          </p:cNvSpPr>
          <p:nvPr/>
        </p:nvSpPr>
        <p:spPr bwMode="auto">
          <a:xfrm>
            <a:off x="6377712" y="4186977"/>
            <a:ext cx="1338828"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 payload (data)</a:t>
            </a:r>
          </a:p>
        </p:txBody>
      </p:sp>
      <p:sp>
        <p:nvSpPr>
          <p:cNvPr id="111" name="Text Box 70">
            <a:extLst>
              <a:ext uri="{FF2B5EF4-FFF2-40B4-BE49-F238E27FC236}">
                <a16:creationId xmlns:a16="http://schemas.microsoft.com/office/drawing/2014/main" id="{5C952E09-E1D5-644F-A77A-EF94E62A6DCB}"/>
              </a:ext>
            </a:extLst>
          </p:cNvPr>
          <p:cNvSpPr txBox="1">
            <a:spLocks noChangeArrowheads="1"/>
          </p:cNvSpPr>
          <p:nvPr/>
        </p:nvSpPr>
        <p:spPr bwMode="auto">
          <a:xfrm>
            <a:off x="6147860" y="3530530"/>
            <a:ext cx="1685077" cy="445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lnSpc>
                <a:spcPct val="85000"/>
              </a:lnSpc>
              <a:defRPr/>
            </a:pPr>
            <a:r>
              <a:rPr lang="en-US" altLang="en-US" sz="1350" dirty="0">
                <a:solidFill>
                  <a:prstClr val="black"/>
                </a:solidFill>
                <a:latin typeface="Avenir Book" panose="020B0503020203020204" pitchFamily="34" charset="-78"/>
                <a:cs typeface="Avenir Book" panose="020B0503020203020204" pitchFamily="34" charset="-78"/>
              </a:rPr>
              <a:t>destination address</a:t>
            </a:r>
          </a:p>
          <a:p>
            <a:pPr algn="ctr" defTabSz="685800">
              <a:lnSpc>
                <a:spcPct val="85000"/>
              </a:lnSpc>
              <a:defRPr/>
            </a:pPr>
            <a:r>
              <a:rPr lang="en-US" altLang="en-US" sz="1350" dirty="0">
                <a:solidFill>
                  <a:prstClr val="black"/>
                </a:solidFill>
                <a:latin typeface="Avenir Book" panose="020B0503020203020204" pitchFamily="34" charset="-78"/>
                <a:cs typeface="Avenir Book" panose="020B0503020203020204" pitchFamily="34" charset="-78"/>
              </a:rPr>
              <a:t>(128 bits)</a:t>
            </a:r>
          </a:p>
        </p:txBody>
      </p:sp>
      <p:sp>
        <p:nvSpPr>
          <p:cNvPr id="112" name="Text Box 71">
            <a:extLst>
              <a:ext uri="{FF2B5EF4-FFF2-40B4-BE49-F238E27FC236}">
                <a16:creationId xmlns:a16="http://schemas.microsoft.com/office/drawing/2014/main" id="{5DB8207C-7284-E643-8418-E273F617A0B3}"/>
              </a:ext>
            </a:extLst>
          </p:cNvPr>
          <p:cNvSpPr txBox="1">
            <a:spLocks noChangeArrowheads="1"/>
          </p:cNvSpPr>
          <p:nvPr/>
        </p:nvSpPr>
        <p:spPr bwMode="auto">
          <a:xfrm>
            <a:off x="6273218" y="3075711"/>
            <a:ext cx="1367682" cy="445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lnSpc>
                <a:spcPct val="85000"/>
              </a:lnSpc>
              <a:defRPr/>
            </a:pPr>
            <a:r>
              <a:rPr lang="en-US" altLang="en-US" sz="1350" dirty="0">
                <a:solidFill>
                  <a:prstClr val="black"/>
                </a:solidFill>
                <a:latin typeface="Avenir Book" panose="020B0503020203020204" pitchFamily="34" charset="-78"/>
                <a:cs typeface="Avenir Book" panose="020B0503020203020204" pitchFamily="34" charset="-78"/>
              </a:rPr>
              <a:t>source address</a:t>
            </a:r>
          </a:p>
          <a:p>
            <a:pPr algn="ctr" defTabSz="685800">
              <a:lnSpc>
                <a:spcPct val="85000"/>
              </a:lnSpc>
              <a:defRPr/>
            </a:pPr>
            <a:r>
              <a:rPr lang="en-US" altLang="en-US" sz="1350" dirty="0">
                <a:solidFill>
                  <a:prstClr val="black"/>
                </a:solidFill>
                <a:latin typeface="Avenir Book" panose="020B0503020203020204" pitchFamily="34" charset="-78"/>
                <a:cs typeface="Avenir Book" panose="020B0503020203020204" pitchFamily="34" charset="-78"/>
              </a:rPr>
              <a:t>(128 bits)</a:t>
            </a:r>
          </a:p>
        </p:txBody>
      </p:sp>
      <p:sp>
        <p:nvSpPr>
          <p:cNvPr id="113" name="Text Box 72">
            <a:extLst>
              <a:ext uri="{FF2B5EF4-FFF2-40B4-BE49-F238E27FC236}">
                <a16:creationId xmlns:a16="http://schemas.microsoft.com/office/drawing/2014/main" id="{A085D2DC-A1A9-7842-BB93-C0F03DCF58EF}"/>
              </a:ext>
            </a:extLst>
          </p:cNvPr>
          <p:cNvSpPr txBox="1">
            <a:spLocks noChangeArrowheads="1"/>
          </p:cNvSpPr>
          <p:nvPr/>
        </p:nvSpPr>
        <p:spPr bwMode="auto">
          <a:xfrm>
            <a:off x="5615225" y="2811391"/>
            <a:ext cx="108555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payload len</a:t>
            </a:r>
          </a:p>
        </p:txBody>
      </p:sp>
      <p:sp>
        <p:nvSpPr>
          <p:cNvPr id="114" name="Text Box 73">
            <a:extLst>
              <a:ext uri="{FF2B5EF4-FFF2-40B4-BE49-F238E27FC236}">
                <a16:creationId xmlns:a16="http://schemas.microsoft.com/office/drawing/2014/main" id="{BBC2A83E-7E03-734C-8CE7-1FE8A5C1A015}"/>
              </a:ext>
            </a:extLst>
          </p:cNvPr>
          <p:cNvSpPr txBox="1">
            <a:spLocks noChangeArrowheads="1"/>
          </p:cNvSpPr>
          <p:nvPr/>
        </p:nvSpPr>
        <p:spPr bwMode="auto">
          <a:xfrm>
            <a:off x="6951108" y="2817344"/>
            <a:ext cx="825867"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next hdr</a:t>
            </a:r>
          </a:p>
        </p:txBody>
      </p:sp>
      <p:sp>
        <p:nvSpPr>
          <p:cNvPr id="115" name="Text Box 74">
            <a:extLst>
              <a:ext uri="{FF2B5EF4-FFF2-40B4-BE49-F238E27FC236}">
                <a16:creationId xmlns:a16="http://schemas.microsoft.com/office/drawing/2014/main" id="{57026753-C52D-054A-BAC4-B9BFD12FC199}"/>
              </a:ext>
            </a:extLst>
          </p:cNvPr>
          <p:cNvSpPr txBox="1">
            <a:spLocks noChangeArrowheads="1"/>
          </p:cNvSpPr>
          <p:nvPr/>
        </p:nvSpPr>
        <p:spPr bwMode="auto">
          <a:xfrm>
            <a:off x="7892892" y="2806628"/>
            <a:ext cx="867545"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hop limit</a:t>
            </a:r>
          </a:p>
        </p:txBody>
      </p:sp>
      <p:sp>
        <p:nvSpPr>
          <p:cNvPr id="116" name="Text Box 75">
            <a:extLst>
              <a:ext uri="{FF2B5EF4-FFF2-40B4-BE49-F238E27FC236}">
                <a16:creationId xmlns:a16="http://schemas.microsoft.com/office/drawing/2014/main" id="{6AE14882-771E-7C44-B5A7-46D9917BA232}"/>
              </a:ext>
            </a:extLst>
          </p:cNvPr>
          <p:cNvSpPr txBox="1">
            <a:spLocks noChangeArrowheads="1"/>
          </p:cNvSpPr>
          <p:nvPr/>
        </p:nvSpPr>
        <p:spPr bwMode="auto">
          <a:xfrm>
            <a:off x="7045167" y="2586363"/>
            <a:ext cx="928459"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flow label</a:t>
            </a:r>
          </a:p>
        </p:txBody>
      </p:sp>
      <p:sp>
        <p:nvSpPr>
          <p:cNvPr id="117" name="Text Box 76">
            <a:extLst>
              <a:ext uri="{FF2B5EF4-FFF2-40B4-BE49-F238E27FC236}">
                <a16:creationId xmlns:a16="http://schemas.microsoft.com/office/drawing/2014/main" id="{E4F605DE-8A23-A342-A2D0-EA394C25E769}"/>
              </a:ext>
            </a:extLst>
          </p:cNvPr>
          <p:cNvSpPr txBox="1">
            <a:spLocks noChangeArrowheads="1"/>
          </p:cNvSpPr>
          <p:nvPr/>
        </p:nvSpPr>
        <p:spPr bwMode="auto">
          <a:xfrm>
            <a:off x="5829537" y="2575647"/>
            <a:ext cx="38985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pri</a:t>
            </a:r>
          </a:p>
        </p:txBody>
      </p:sp>
      <p:sp>
        <p:nvSpPr>
          <p:cNvPr id="118" name="Text Box 77">
            <a:extLst>
              <a:ext uri="{FF2B5EF4-FFF2-40B4-BE49-F238E27FC236}">
                <a16:creationId xmlns:a16="http://schemas.microsoft.com/office/drawing/2014/main" id="{F5BAFC39-337A-7D4D-B953-EDE378336D82}"/>
              </a:ext>
            </a:extLst>
          </p:cNvPr>
          <p:cNvSpPr txBox="1">
            <a:spLocks noChangeArrowheads="1"/>
          </p:cNvSpPr>
          <p:nvPr/>
        </p:nvSpPr>
        <p:spPr bwMode="auto">
          <a:xfrm>
            <a:off x="5299709" y="2581601"/>
            <a:ext cx="425116"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ver</a:t>
            </a:r>
          </a:p>
        </p:txBody>
      </p:sp>
      <p:sp>
        <p:nvSpPr>
          <p:cNvPr id="119" name="Line 79">
            <a:extLst>
              <a:ext uri="{FF2B5EF4-FFF2-40B4-BE49-F238E27FC236}">
                <a16:creationId xmlns:a16="http://schemas.microsoft.com/office/drawing/2014/main" id="{6D309F43-CEA6-6C4A-A66E-1ED5E647B3B1}"/>
              </a:ext>
            </a:extLst>
          </p:cNvPr>
          <p:cNvSpPr>
            <a:spLocks noChangeShapeType="1"/>
          </p:cNvSpPr>
          <p:nvPr/>
        </p:nvSpPr>
        <p:spPr bwMode="auto">
          <a:xfrm>
            <a:off x="5224287" y="2432462"/>
            <a:ext cx="3612356"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pPr defTabSz="685800">
              <a:defRPr/>
            </a:pPr>
            <a:r>
              <a:rPr lang="en-US" sz="1350" dirty="0">
                <a:solidFill>
                  <a:prstClr val="black"/>
                </a:solidFill>
                <a:latin typeface="Avenir Book" panose="020B0503020203020204" pitchFamily="34" charset="-78"/>
                <a:cs typeface="Avenir Book" panose="020B0503020203020204" pitchFamily="34" charset="-78"/>
              </a:rPr>
              <a:t>      </a:t>
            </a:r>
          </a:p>
        </p:txBody>
      </p:sp>
      <p:sp>
        <p:nvSpPr>
          <p:cNvPr id="120" name="Text Box 78">
            <a:extLst>
              <a:ext uri="{FF2B5EF4-FFF2-40B4-BE49-F238E27FC236}">
                <a16:creationId xmlns:a16="http://schemas.microsoft.com/office/drawing/2014/main" id="{293429CE-DA58-654F-BA3A-CCFCE2B31159}"/>
              </a:ext>
            </a:extLst>
          </p:cNvPr>
          <p:cNvSpPr txBox="1">
            <a:spLocks noChangeArrowheads="1"/>
          </p:cNvSpPr>
          <p:nvPr/>
        </p:nvSpPr>
        <p:spPr bwMode="auto">
          <a:xfrm>
            <a:off x="6618509" y="2289587"/>
            <a:ext cx="704039" cy="30008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32 bits</a:t>
            </a:r>
          </a:p>
        </p:txBody>
      </p:sp>
      <p:sp>
        <p:nvSpPr>
          <p:cNvPr id="121" name="Text Box 19">
            <a:extLst>
              <a:ext uri="{FF2B5EF4-FFF2-40B4-BE49-F238E27FC236}">
                <a16:creationId xmlns:a16="http://schemas.microsoft.com/office/drawing/2014/main" id="{CD850B08-5706-0344-961A-224002B37BA6}"/>
              </a:ext>
            </a:extLst>
          </p:cNvPr>
          <p:cNvSpPr txBox="1">
            <a:spLocks noChangeArrowheads="1"/>
          </p:cNvSpPr>
          <p:nvPr/>
        </p:nvSpPr>
        <p:spPr bwMode="auto">
          <a:xfrm>
            <a:off x="924138" y="4870453"/>
            <a:ext cx="1986442" cy="32316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500" kern="0" dirty="0">
                <a:solidFill>
                  <a:srgbClr val="0000FF"/>
                </a:solidFill>
                <a:latin typeface="Avenir Book" panose="020B0503020203020204" pitchFamily="34" charset="-78"/>
                <a:cs typeface="Avenir Book" panose="020B0503020203020204" pitchFamily="34" charset="-78"/>
              </a:rPr>
              <a:t>UDP segment format</a:t>
            </a:r>
            <a:endParaRPr lang="en-US" sz="1800" kern="0" dirty="0">
              <a:solidFill>
                <a:srgbClr val="0000FF"/>
              </a:solidFill>
              <a:latin typeface="Avenir Book" panose="020B0503020203020204" pitchFamily="34" charset="-78"/>
              <a:cs typeface="Avenir Book" panose="020B0503020203020204" pitchFamily="34" charset="-78"/>
            </a:endParaRPr>
          </a:p>
        </p:txBody>
      </p:sp>
      <p:sp>
        <p:nvSpPr>
          <p:cNvPr id="123" name="Text Box 19">
            <a:extLst>
              <a:ext uri="{FF2B5EF4-FFF2-40B4-BE49-F238E27FC236}">
                <a16:creationId xmlns:a16="http://schemas.microsoft.com/office/drawing/2014/main" id="{CD850B08-5706-0344-961A-224002B37BA6}"/>
              </a:ext>
            </a:extLst>
          </p:cNvPr>
          <p:cNvSpPr txBox="1">
            <a:spLocks noChangeArrowheads="1"/>
          </p:cNvSpPr>
          <p:nvPr/>
        </p:nvSpPr>
        <p:spPr bwMode="auto">
          <a:xfrm>
            <a:off x="6011805" y="4781026"/>
            <a:ext cx="2039341" cy="32316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500" kern="0" dirty="0" smtClean="0">
                <a:solidFill>
                  <a:srgbClr val="0000FF"/>
                </a:solidFill>
                <a:latin typeface="Avenir Book" panose="020B0503020203020204" pitchFamily="34" charset="-78"/>
                <a:cs typeface="Avenir Book" panose="020B0503020203020204" pitchFamily="34" charset="-78"/>
              </a:rPr>
              <a:t>IPv6 datagram format</a:t>
            </a:r>
            <a:endParaRPr lang="en-US" sz="1800" kern="0" dirty="0">
              <a:solidFill>
                <a:srgbClr val="0000FF"/>
              </a:solidFill>
              <a:latin typeface="Avenir Book" panose="020B0503020203020204" pitchFamily="34" charset="-78"/>
              <a:cs typeface="Avenir Book" panose="020B0503020203020204" pitchFamily="34" charset="-78"/>
            </a:endParaRPr>
          </a:p>
        </p:txBody>
      </p:sp>
      <p:sp>
        <p:nvSpPr>
          <p:cNvPr id="124" name="Text Box 19">
            <a:extLst>
              <a:ext uri="{FF2B5EF4-FFF2-40B4-BE49-F238E27FC236}">
                <a16:creationId xmlns:a16="http://schemas.microsoft.com/office/drawing/2014/main" id="{CD850B08-5706-0344-961A-224002B37BA6}"/>
              </a:ext>
            </a:extLst>
          </p:cNvPr>
          <p:cNvSpPr txBox="1">
            <a:spLocks noChangeArrowheads="1"/>
          </p:cNvSpPr>
          <p:nvPr/>
        </p:nvSpPr>
        <p:spPr bwMode="auto">
          <a:xfrm>
            <a:off x="9596466" y="4788672"/>
            <a:ext cx="2039341" cy="32316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500" kern="0" dirty="0" smtClean="0">
                <a:solidFill>
                  <a:srgbClr val="0000FF"/>
                </a:solidFill>
                <a:latin typeface="Avenir Book" panose="020B0503020203020204" pitchFamily="34" charset="-78"/>
                <a:cs typeface="Avenir Book" panose="020B0503020203020204" pitchFamily="34" charset="-78"/>
              </a:rPr>
              <a:t>IPv4 datagram </a:t>
            </a:r>
            <a:r>
              <a:rPr lang="en-US" sz="1500" kern="0" dirty="0">
                <a:solidFill>
                  <a:srgbClr val="0000FF"/>
                </a:solidFill>
                <a:latin typeface="Avenir Book" panose="020B0503020203020204" pitchFamily="34" charset="-78"/>
                <a:cs typeface="Avenir Book" panose="020B0503020203020204" pitchFamily="34" charset="-78"/>
              </a:rPr>
              <a:t>format</a:t>
            </a:r>
            <a:endParaRPr lang="en-US" sz="1800" kern="0" dirty="0">
              <a:solidFill>
                <a:srgbClr val="0000FF"/>
              </a:solidFill>
              <a:latin typeface="Avenir Book" panose="020B0503020203020204" pitchFamily="34" charset="-78"/>
              <a:cs typeface="Avenir Book" panose="020B0503020203020204" pitchFamily="34" charset="-78"/>
            </a:endParaRPr>
          </a:p>
        </p:txBody>
      </p:sp>
      <p:sp>
        <p:nvSpPr>
          <p:cNvPr id="125" name="Oval 124">
            <a:extLst>
              <a:ext uri="{FF2B5EF4-FFF2-40B4-BE49-F238E27FC236}">
                <a16:creationId xmlns:a16="http://schemas.microsoft.com/office/drawing/2014/main" id="{AE79E99F-83A4-EE4E-9BAB-1946BFD0A4A1}"/>
              </a:ext>
            </a:extLst>
          </p:cNvPr>
          <p:cNvSpPr/>
          <p:nvPr/>
        </p:nvSpPr>
        <p:spPr>
          <a:xfrm>
            <a:off x="10639708" y="1901912"/>
            <a:ext cx="1364457" cy="400852"/>
          </a:xfrm>
          <a:prstGeom prst="ellipse">
            <a:avLst/>
          </a:prstGeom>
          <a:noFill/>
          <a:ln w="31750">
            <a:solidFill>
              <a:srgbClr val="CD00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82" name="Rectangle 3">
            <a:extLst>
              <a:ext uri="{FF2B5EF4-FFF2-40B4-BE49-F238E27FC236}">
                <a16:creationId xmlns:a16="http://schemas.microsoft.com/office/drawing/2014/main" id="{B1658BD5-0EA4-1264-B5EB-9D73BC47134E}"/>
              </a:ext>
            </a:extLst>
          </p:cNvPr>
          <p:cNvSpPr txBox="1">
            <a:spLocks noChangeArrowheads="1"/>
          </p:cNvSpPr>
          <p:nvPr/>
        </p:nvSpPr>
        <p:spPr bwMode="auto">
          <a:xfrm>
            <a:off x="7999259" y="5055864"/>
            <a:ext cx="4192742"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spcBef>
                <a:spcPct val="20000"/>
              </a:spcBef>
              <a:buClr>
                <a:srgbClr val="000099"/>
              </a:buClr>
              <a:buSzPct val="75000"/>
              <a:defRPr/>
            </a:pPr>
            <a:r>
              <a:rPr lang="en-US" altLang="en-US" sz="1000" dirty="0" smtClean="0">
                <a:solidFill>
                  <a:prstClr val="black"/>
                </a:solidFill>
                <a:latin typeface="+mn-lt"/>
                <a:ea typeface="Arial" panose="020B0604020202020204" pitchFamily="34" charset="0"/>
              </a:rPr>
              <a:t>Info</a:t>
            </a:r>
            <a:r>
              <a:rPr lang="en-US" altLang="en-US" sz="1000" dirty="0">
                <a:solidFill>
                  <a:prstClr val="black"/>
                </a:solidFill>
                <a:latin typeface="+mn-lt"/>
                <a:ea typeface="Arial" panose="020B0604020202020204" pitchFamily="34" charset="0"/>
              </a:rPr>
              <a:t>: https://www.packetmania.net/en/2021/12/26/IPv4-IPv6-checksum/</a:t>
            </a:r>
            <a:endParaRPr lang="en-US" altLang="en-US" sz="1000" dirty="0">
              <a:solidFill>
                <a:prstClr val="black"/>
              </a:solidFill>
              <a:latin typeface="+mn-lt"/>
              <a:cs typeface="Calibri" panose="020F0502020204030204" pitchFamily="34" charset="0"/>
            </a:endParaRPr>
          </a:p>
        </p:txBody>
      </p:sp>
    </p:spTree>
    <p:extLst>
      <p:ext uri="{BB962C8B-B14F-4D97-AF65-F5344CB8AC3E}">
        <p14:creationId xmlns:p14="http://schemas.microsoft.com/office/powerpoint/2010/main" val="906894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dissolve">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dissolve">
                                      <p:cBhvr>
                                        <p:cTn id="15" dur="500"/>
                                        <p:tgtEl>
                                          <p:spTgt spid="27"/>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44"/>
                                        </p:tgtEl>
                                        <p:attrNameLst>
                                          <p:attrName>style.visibility</p:attrName>
                                        </p:attrNameLst>
                                      </p:cBhvr>
                                      <p:to>
                                        <p:strVal val="visible"/>
                                      </p:to>
                                    </p:set>
                                    <p:animEffect transition="in" filter="dissolve">
                                      <p:cBhvr>
                                        <p:cTn id="18" dur="500"/>
                                        <p:tgtEl>
                                          <p:spTgt spid="44"/>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dissolve">
                                      <p:cBhvr>
                                        <p:cTn id="21" dur="500"/>
                                        <p:tgtEl>
                                          <p:spTgt spid="43"/>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49"/>
                                        </p:tgtEl>
                                        <p:attrNameLst>
                                          <p:attrName>style.visibility</p:attrName>
                                        </p:attrNameLst>
                                      </p:cBhvr>
                                      <p:to>
                                        <p:strVal val="visible"/>
                                      </p:to>
                                    </p:set>
                                    <p:animEffect transition="in" filter="dissolve">
                                      <p:cBhvr>
                                        <p:cTn id="26" dur="500"/>
                                        <p:tgtEl>
                                          <p:spTgt spid="49"/>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dissolve">
                                      <p:cBhvr>
                                        <p:cTn id="29" dur="500"/>
                                        <p:tgtEl>
                                          <p:spTgt spid="50"/>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51"/>
                                        </p:tgtEl>
                                        <p:attrNameLst>
                                          <p:attrName>style.visibility</p:attrName>
                                        </p:attrNameLst>
                                      </p:cBhvr>
                                      <p:to>
                                        <p:strVal val="visible"/>
                                      </p:to>
                                    </p:set>
                                    <p:animEffect transition="in" filter="dissolve">
                                      <p:cBhvr>
                                        <p:cTn id="32" dur="500"/>
                                        <p:tgtEl>
                                          <p:spTgt spid="51"/>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dissolve">
                                      <p:cBhvr>
                                        <p:cTn id="37" dur="500"/>
                                        <p:tgtEl>
                                          <p:spTgt spid="48"/>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45"/>
                                        </p:tgtEl>
                                        <p:attrNameLst>
                                          <p:attrName>style.visibility</p:attrName>
                                        </p:attrNameLst>
                                      </p:cBhvr>
                                      <p:to>
                                        <p:strVal val="visible"/>
                                      </p:to>
                                    </p:set>
                                    <p:anim calcmode="lin" valueType="num">
                                      <p:cBhvr>
                                        <p:cTn id="42" dur="500" fill="hold"/>
                                        <p:tgtEl>
                                          <p:spTgt spid="45"/>
                                        </p:tgtEl>
                                        <p:attrNameLst>
                                          <p:attrName>ppt_w</p:attrName>
                                        </p:attrNameLst>
                                      </p:cBhvr>
                                      <p:tavLst>
                                        <p:tav tm="0">
                                          <p:val>
                                            <p:fltVal val="0"/>
                                          </p:val>
                                        </p:tav>
                                        <p:tav tm="100000">
                                          <p:val>
                                            <p:strVal val="#ppt_w"/>
                                          </p:val>
                                        </p:tav>
                                      </p:tavLst>
                                    </p:anim>
                                    <p:anim calcmode="lin" valueType="num">
                                      <p:cBhvr>
                                        <p:cTn id="43" dur="500" fill="hold"/>
                                        <p:tgtEl>
                                          <p:spTgt spid="45"/>
                                        </p:tgtEl>
                                        <p:attrNameLst>
                                          <p:attrName>ppt_h</p:attrName>
                                        </p:attrNameLst>
                                      </p:cBhvr>
                                      <p:tavLst>
                                        <p:tav tm="0">
                                          <p:val>
                                            <p:fltVal val="0"/>
                                          </p:val>
                                        </p:tav>
                                        <p:tav tm="100000">
                                          <p:val>
                                            <p:strVal val="#ppt_h"/>
                                          </p:val>
                                        </p:tav>
                                      </p:tavLst>
                                    </p:anim>
                                    <p:animEffect transition="in" filter="fade">
                                      <p:cBhvr>
                                        <p:cTn id="44" dur="500"/>
                                        <p:tgtEl>
                                          <p:spTgt spid="45"/>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01"/>
                                        </p:tgtEl>
                                        <p:attrNameLst>
                                          <p:attrName>style.visibility</p:attrName>
                                        </p:attrNameLst>
                                      </p:cBhvr>
                                      <p:to>
                                        <p:strVal val="visible"/>
                                      </p:to>
                                    </p:set>
                                    <p:anim calcmode="lin" valueType="num">
                                      <p:cBhvr>
                                        <p:cTn id="47" dur="500" fill="hold"/>
                                        <p:tgtEl>
                                          <p:spTgt spid="101"/>
                                        </p:tgtEl>
                                        <p:attrNameLst>
                                          <p:attrName>ppt_w</p:attrName>
                                        </p:attrNameLst>
                                      </p:cBhvr>
                                      <p:tavLst>
                                        <p:tav tm="0">
                                          <p:val>
                                            <p:fltVal val="0"/>
                                          </p:val>
                                        </p:tav>
                                        <p:tav tm="100000">
                                          <p:val>
                                            <p:strVal val="#ppt_w"/>
                                          </p:val>
                                        </p:tav>
                                      </p:tavLst>
                                    </p:anim>
                                    <p:anim calcmode="lin" valueType="num">
                                      <p:cBhvr>
                                        <p:cTn id="48" dur="500" fill="hold"/>
                                        <p:tgtEl>
                                          <p:spTgt spid="101"/>
                                        </p:tgtEl>
                                        <p:attrNameLst>
                                          <p:attrName>ppt_h</p:attrName>
                                        </p:attrNameLst>
                                      </p:cBhvr>
                                      <p:tavLst>
                                        <p:tav tm="0">
                                          <p:val>
                                            <p:fltVal val="0"/>
                                          </p:val>
                                        </p:tav>
                                        <p:tav tm="100000">
                                          <p:val>
                                            <p:strVal val="#ppt_h"/>
                                          </p:val>
                                        </p:tav>
                                      </p:tavLst>
                                    </p:anim>
                                    <p:animEffect transition="in" filter="fade">
                                      <p:cBhvr>
                                        <p:cTn id="49" dur="500"/>
                                        <p:tgtEl>
                                          <p:spTgt spid="101"/>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02"/>
                                        </p:tgtEl>
                                        <p:attrNameLst>
                                          <p:attrName>style.visibility</p:attrName>
                                        </p:attrNameLst>
                                      </p:cBhvr>
                                      <p:to>
                                        <p:strVal val="visible"/>
                                      </p:to>
                                    </p:set>
                                    <p:anim calcmode="lin" valueType="num">
                                      <p:cBhvr>
                                        <p:cTn id="52" dur="500" fill="hold"/>
                                        <p:tgtEl>
                                          <p:spTgt spid="102"/>
                                        </p:tgtEl>
                                        <p:attrNameLst>
                                          <p:attrName>ppt_w</p:attrName>
                                        </p:attrNameLst>
                                      </p:cBhvr>
                                      <p:tavLst>
                                        <p:tav tm="0">
                                          <p:val>
                                            <p:fltVal val="0"/>
                                          </p:val>
                                        </p:tav>
                                        <p:tav tm="100000">
                                          <p:val>
                                            <p:strVal val="#ppt_w"/>
                                          </p:val>
                                        </p:tav>
                                      </p:tavLst>
                                    </p:anim>
                                    <p:anim calcmode="lin" valueType="num">
                                      <p:cBhvr>
                                        <p:cTn id="53" dur="500" fill="hold"/>
                                        <p:tgtEl>
                                          <p:spTgt spid="102"/>
                                        </p:tgtEl>
                                        <p:attrNameLst>
                                          <p:attrName>ppt_h</p:attrName>
                                        </p:attrNameLst>
                                      </p:cBhvr>
                                      <p:tavLst>
                                        <p:tav tm="0">
                                          <p:val>
                                            <p:fltVal val="0"/>
                                          </p:val>
                                        </p:tav>
                                        <p:tav tm="100000">
                                          <p:val>
                                            <p:strVal val="#ppt_h"/>
                                          </p:val>
                                        </p:tav>
                                      </p:tavLst>
                                    </p:anim>
                                    <p:animEffect transition="in" filter="fade">
                                      <p:cBhvr>
                                        <p:cTn id="54" dur="500"/>
                                        <p:tgtEl>
                                          <p:spTgt spid="102"/>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103"/>
                                        </p:tgtEl>
                                        <p:attrNameLst>
                                          <p:attrName>style.visibility</p:attrName>
                                        </p:attrNameLst>
                                      </p:cBhvr>
                                      <p:to>
                                        <p:strVal val="visible"/>
                                      </p:to>
                                    </p:set>
                                    <p:anim calcmode="lin" valueType="num">
                                      <p:cBhvr>
                                        <p:cTn id="57" dur="500" fill="hold"/>
                                        <p:tgtEl>
                                          <p:spTgt spid="103"/>
                                        </p:tgtEl>
                                        <p:attrNameLst>
                                          <p:attrName>ppt_w</p:attrName>
                                        </p:attrNameLst>
                                      </p:cBhvr>
                                      <p:tavLst>
                                        <p:tav tm="0">
                                          <p:val>
                                            <p:fltVal val="0"/>
                                          </p:val>
                                        </p:tav>
                                        <p:tav tm="100000">
                                          <p:val>
                                            <p:strVal val="#ppt_w"/>
                                          </p:val>
                                        </p:tav>
                                      </p:tavLst>
                                    </p:anim>
                                    <p:anim calcmode="lin" valueType="num">
                                      <p:cBhvr>
                                        <p:cTn id="58" dur="500" fill="hold"/>
                                        <p:tgtEl>
                                          <p:spTgt spid="103"/>
                                        </p:tgtEl>
                                        <p:attrNameLst>
                                          <p:attrName>ppt_h</p:attrName>
                                        </p:attrNameLst>
                                      </p:cBhvr>
                                      <p:tavLst>
                                        <p:tav tm="0">
                                          <p:val>
                                            <p:fltVal val="0"/>
                                          </p:val>
                                        </p:tav>
                                        <p:tav tm="100000">
                                          <p:val>
                                            <p:strVal val="#ppt_h"/>
                                          </p:val>
                                        </p:tav>
                                      </p:tavLst>
                                    </p:anim>
                                    <p:animEffect transition="in" filter="fade">
                                      <p:cBhvr>
                                        <p:cTn id="59" dur="500"/>
                                        <p:tgtEl>
                                          <p:spTgt spid="103"/>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104"/>
                                        </p:tgtEl>
                                        <p:attrNameLst>
                                          <p:attrName>style.visibility</p:attrName>
                                        </p:attrNameLst>
                                      </p:cBhvr>
                                      <p:to>
                                        <p:strVal val="visible"/>
                                      </p:to>
                                    </p:set>
                                    <p:anim calcmode="lin" valueType="num">
                                      <p:cBhvr>
                                        <p:cTn id="62" dur="500" fill="hold"/>
                                        <p:tgtEl>
                                          <p:spTgt spid="104"/>
                                        </p:tgtEl>
                                        <p:attrNameLst>
                                          <p:attrName>ppt_w</p:attrName>
                                        </p:attrNameLst>
                                      </p:cBhvr>
                                      <p:tavLst>
                                        <p:tav tm="0">
                                          <p:val>
                                            <p:fltVal val="0"/>
                                          </p:val>
                                        </p:tav>
                                        <p:tav tm="100000">
                                          <p:val>
                                            <p:strVal val="#ppt_w"/>
                                          </p:val>
                                        </p:tav>
                                      </p:tavLst>
                                    </p:anim>
                                    <p:anim calcmode="lin" valueType="num">
                                      <p:cBhvr>
                                        <p:cTn id="63" dur="500" fill="hold"/>
                                        <p:tgtEl>
                                          <p:spTgt spid="104"/>
                                        </p:tgtEl>
                                        <p:attrNameLst>
                                          <p:attrName>ppt_h</p:attrName>
                                        </p:attrNameLst>
                                      </p:cBhvr>
                                      <p:tavLst>
                                        <p:tav tm="0">
                                          <p:val>
                                            <p:fltVal val="0"/>
                                          </p:val>
                                        </p:tav>
                                        <p:tav tm="100000">
                                          <p:val>
                                            <p:strVal val="#ppt_h"/>
                                          </p:val>
                                        </p:tav>
                                      </p:tavLst>
                                    </p:anim>
                                    <p:animEffect transition="in" filter="fade">
                                      <p:cBhvr>
                                        <p:cTn id="64" dur="500"/>
                                        <p:tgtEl>
                                          <p:spTgt spid="104"/>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105"/>
                                        </p:tgtEl>
                                        <p:attrNameLst>
                                          <p:attrName>style.visibility</p:attrName>
                                        </p:attrNameLst>
                                      </p:cBhvr>
                                      <p:to>
                                        <p:strVal val="visible"/>
                                      </p:to>
                                    </p:set>
                                    <p:anim calcmode="lin" valueType="num">
                                      <p:cBhvr>
                                        <p:cTn id="67" dur="500" fill="hold"/>
                                        <p:tgtEl>
                                          <p:spTgt spid="105"/>
                                        </p:tgtEl>
                                        <p:attrNameLst>
                                          <p:attrName>ppt_w</p:attrName>
                                        </p:attrNameLst>
                                      </p:cBhvr>
                                      <p:tavLst>
                                        <p:tav tm="0">
                                          <p:val>
                                            <p:fltVal val="0"/>
                                          </p:val>
                                        </p:tav>
                                        <p:tav tm="100000">
                                          <p:val>
                                            <p:strVal val="#ppt_w"/>
                                          </p:val>
                                        </p:tav>
                                      </p:tavLst>
                                    </p:anim>
                                    <p:anim calcmode="lin" valueType="num">
                                      <p:cBhvr>
                                        <p:cTn id="68" dur="500" fill="hold"/>
                                        <p:tgtEl>
                                          <p:spTgt spid="105"/>
                                        </p:tgtEl>
                                        <p:attrNameLst>
                                          <p:attrName>ppt_h</p:attrName>
                                        </p:attrNameLst>
                                      </p:cBhvr>
                                      <p:tavLst>
                                        <p:tav tm="0">
                                          <p:val>
                                            <p:fltVal val="0"/>
                                          </p:val>
                                        </p:tav>
                                        <p:tav tm="100000">
                                          <p:val>
                                            <p:strVal val="#ppt_h"/>
                                          </p:val>
                                        </p:tav>
                                      </p:tavLst>
                                    </p:anim>
                                    <p:animEffect transition="in" filter="fade">
                                      <p:cBhvr>
                                        <p:cTn id="69" dur="500"/>
                                        <p:tgtEl>
                                          <p:spTgt spid="105"/>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106"/>
                                        </p:tgtEl>
                                        <p:attrNameLst>
                                          <p:attrName>style.visibility</p:attrName>
                                        </p:attrNameLst>
                                      </p:cBhvr>
                                      <p:to>
                                        <p:strVal val="visible"/>
                                      </p:to>
                                    </p:set>
                                    <p:anim calcmode="lin" valueType="num">
                                      <p:cBhvr>
                                        <p:cTn id="72" dur="500" fill="hold"/>
                                        <p:tgtEl>
                                          <p:spTgt spid="106"/>
                                        </p:tgtEl>
                                        <p:attrNameLst>
                                          <p:attrName>ppt_w</p:attrName>
                                        </p:attrNameLst>
                                      </p:cBhvr>
                                      <p:tavLst>
                                        <p:tav tm="0">
                                          <p:val>
                                            <p:fltVal val="0"/>
                                          </p:val>
                                        </p:tav>
                                        <p:tav tm="100000">
                                          <p:val>
                                            <p:strVal val="#ppt_w"/>
                                          </p:val>
                                        </p:tav>
                                      </p:tavLst>
                                    </p:anim>
                                    <p:anim calcmode="lin" valueType="num">
                                      <p:cBhvr>
                                        <p:cTn id="73" dur="500" fill="hold"/>
                                        <p:tgtEl>
                                          <p:spTgt spid="106"/>
                                        </p:tgtEl>
                                        <p:attrNameLst>
                                          <p:attrName>ppt_h</p:attrName>
                                        </p:attrNameLst>
                                      </p:cBhvr>
                                      <p:tavLst>
                                        <p:tav tm="0">
                                          <p:val>
                                            <p:fltVal val="0"/>
                                          </p:val>
                                        </p:tav>
                                        <p:tav tm="100000">
                                          <p:val>
                                            <p:strVal val="#ppt_h"/>
                                          </p:val>
                                        </p:tav>
                                      </p:tavLst>
                                    </p:anim>
                                    <p:animEffect transition="in" filter="fade">
                                      <p:cBhvr>
                                        <p:cTn id="74" dur="500"/>
                                        <p:tgtEl>
                                          <p:spTgt spid="106"/>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107"/>
                                        </p:tgtEl>
                                        <p:attrNameLst>
                                          <p:attrName>style.visibility</p:attrName>
                                        </p:attrNameLst>
                                      </p:cBhvr>
                                      <p:to>
                                        <p:strVal val="visible"/>
                                      </p:to>
                                    </p:set>
                                    <p:anim calcmode="lin" valueType="num">
                                      <p:cBhvr>
                                        <p:cTn id="77" dur="500" fill="hold"/>
                                        <p:tgtEl>
                                          <p:spTgt spid="107"/>
                                        </p:tgtEl>
                                        <p:attrNameLst>
                                          <p:attrName>ppt_w</p:attrName>
                                        </p:attrNameLst>
                                      </p:cBhvr>
                                      <p:tavLst>
                                        <p:tav tm="0">
                                          <p:val>
                                            <p:fltVal val="0"/>
                                          </p:val>
                                        </p:tav>
                                        <p:tav tm="100000">
                                          <p:val>
                                            <p:strVal val="#ppt_w"/>
                                          </p:val>
                                        </p:tav>
                                      </p:tavLst>
                                    </p:anim>
                                    <p:anim calcmode="lin" valueType="num">
                                      <p:cBhvr>
                                        <p:cTn id="78" dur="500" fill="hold"/>
                                        <p:tgtEl>
                                          <p:spTgt spid="107"/>
                                        </p:tgtEl>
                                        <p:attrNameLst>
                                          <p:attrName>ppt_h</p:attrName>
                                        </p:attrNameLst>
                                      </p:cBhvr>
                                      <p:tavLst>
                                        <p:tav tm="0">
                                          <p:val>
                                            <p:fltVal val="0"/>
                                          </p:val>
                                        </p:tav>
                                        <p:tav tm="100000">
                                          <p:val>
                                            <p:strVal val="#ppt_h"/>
                                          </p:val>
                                        </p:tav>
                                      </p:tavLst>
                                    </p:anim>
                                    <p:animEffect transition="in" filter="fade">
                                      <p:cBhvr>
                                        <p:cTn id="79" dur="500"/>
                                        <p:tgtEl>
                                          <p:spTgt spid="107"/>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108"/>
                                        </p:tgtEl>
                                        <p:attrNameLst>
                                          <p:attrName>style.visibility</p:attrName>
                                        </p:attrNameLst>
                                      </p:cBhvr>
                                      <p:to>
                                        <p:strVal val="visible"/>
                                      </p:to>
                                    </p:set>
                                    <p:anim calcmode="lin" valueType="num">
                                      <p:cBhvr>
                                        <p:cTn id="82" dur="500" fill="hold"/>
                                        <p:tgtEl>
                                          <p:spTgt spid="108"/>
                                        </p:tgtEl>
                                        <p:attrNameLst>
                                          <p:attrName>ppt_w</p:attrName>
                                        </p:attrNameLst>
                                      </p:cBhvr>
                                      <p:tavLst>
                                        <p:tav tm="0">
                                          <p:val>
                                            <p:fltVal val="0"/>
                                          </p:val>
                                        </p:tav>
                                        <p:tav tm="100000">
                                          <p:val>
                                            <p:strVal val="#ppt_w"/>
                                          </p:val>
                                        </p:tav>
                                      </p:tavLst>
                                    </p:anim>
                                    <p:anim calcmode="lin" valueType="num">
                                      <p:cBhvr>
                                        <p:cTn id="83" dur="500" fill="hold"/>
                                        <p:tgtEl>
                                          <p:spTgt spid="108"/>
                                        </p:tgtEl>
                                        <p:attrNameLst>
                                          <p:attrName>ppt_h</p:attrName>
                                        </p:attrNameLst>
                                      </p:cBhvr>
                                      <p:tavLst>
                                        <p:tav tm="0">
                                          <p:val>
                                            <p:fltVal val="0"/>
                                          </p:val>
                                        </p:tav>
                                        <p:tav tm="100000">
                                          <p:val>
                                            <p:strVal val="#ppt_h"/>
                                          </p:val>
                                        </p:tav>
                                      </p:tavLst>
                                    </p:anim>
                                    <p:animEffect transition="in" filter="fade">
                                      <p:cBhvr>
                                        <p:cTn id="84" dur="500"/>
                                        <p:tgtEl>
                                          <p:spTgt spid="108"/>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109"/>
                                        </p:tgtEl>
                                        <p:attrNameLst>
                                          <p:attrName>style.visibility</p:attrName>
                                        </p:attrNameLst>
                                      </p:cBhvr>
                                      <p:to>
                                        <p:strVal val="visible"/>
                                      </p:to>
                                    </p:set>
                                    <p:anim calcmode="lin" valueType="num">
                                      <p:cBhvr>
                                        <p:cTn id="87" dur="500" fill="hold"/>
                                        <p:tgtEl>
                                          <p:spTgt spid="109"/>
                                        </p:tgtEl>
                                        <p:attrNameLst>
                                          <p:attrName>ppt_w</p:attrName>
                                        </p:attrNameLst>
                                      </p:cBhvr>
                                      <p:tavLst>
                                        <p:tav tm="0">
                                          <p:val>
                                            <p:fltVal val="0"/>
                                          </p:val>
                                        </p:tav>
                                        <p:tav tm="100000">
                                          <p:val>
                                            <p:strVal val="#ppt_w"/>
                                          </p:val>
                                        </p:tav>
                                      </p:tavLst>
                                    </p:anim>
                                    <p:anim calcmode="lin" valueType="num">
                                      <p:cBhvr>
                                        <p:cTn id="88" dur="500" fill="hold"/>
                                        <p:tgtEl>
                                          <p:spTgt spid="109"/>
                                        </p:tgtEl>
                                        <p:attrNameLst>
                                          <p:attrName>ppt_h</p:attrName>
                                        </p:attrNameLst>
                                      </p:cBhvr>
                                      <p:tavLst>
                                        <p:tav tm="0">
                                          <p:val>
                                            <p:fltVal val="0"/>
                                          </p:val>
                                        </p:tav>
                                        <p:tav tm="100000">
                                          <p:val>
                                            <p:strVal val="#ppt_h"/>
                                          </p:val>
                                        </p:tav>
                                      </p:tavLst>
                                    </p:anim>
                                    <p:animEffect transition="in" filter="fade">
                                      <p:cBhvr>
                                        <p:cTn id="89" dur="500"/>
                                        <p:tgtEl>
                                          <p:spTgt spid="109"/>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110"/>
                                        </p:tgtEl>
                                        <p:attrNameLst>
                                          <p:attrName>style.visibility</p:attrName>
                                        </p:attrNameLst>
                                      </p:cBhvr>
                                      <p:to>
                                        <p:strVal val="visible"/>
                                      </p:to>
                                    </p:set>
                                    <p:anim calcmode="lin" valueType="num">
                                      <p:cBhvr>
                                        <p:cTn id="92" dur="500" fill="hold"/>
                                        <p:tgtEl>
                                          <p:spTgt spid="110"/>
                                        </p:tgtEl>
                                        <p:attrNameLst>
                                          <p:attrName>ppt_w</p:attrName>
                                        </p:attrNameLst>
                                      </p:cBhvr>
                                      <p:tavLst>
                                        <p:tav tm="0">
                                          <p:val>
                                            <p:fltVal val="0"/>
                                          </p:val>
                                        </p:tav>
                                        <p:tav tm="100000">
                                          <p:val>
                                            <p:strVal val="#ppt_w"/>
                                          </p:val>
                                        </p:tav>
                                      </p:tavLst>
                                    </p:anim>
                                    <p:anim calcmode="lin" valueType="num">
                                      <p:cBhvr>
                                        <p:cTn id="93" dur="500" fill="hold"/>
                                        <p:tgtEl>
                                          <p:spTgt spid="110"/>
                                        </p:tgtEl>
                                        <p:attrNameLst>
                                          <p:attrName>ppt_h</p:attrName>
                                        </p:attrNameLst>
                                      </p:cBhvr>
                                      <p:tavLst>
                                        <p:tav tm="0">
                                          <p:val>
                                            <p:fltVal val="0"/>
                                          </p:val>
                                        </p:tav>
                                        <p:tav tm="100000">
                                          <p:val>
                                            <p:strVal val="#ppt_h"/>
                                          </p:val>
                                        </p:tav>
                                      </p:tavLst>
                                    </p:anim>
                                    <p:animEffect transition="in" filter="fade">
                                      <p:cBhvr>
                                        <p:cTn id="94" dur="500"/>
                                        <p:tgtEl>
                                          <p:spTgt spid="110"/>
                                        </p:tgtEl>
                                      </p:cBhvr>
                                    </p:animEffect>
                                  </p:childTnLst>
                                </p:cTn>
                              </p:par>
                              <p:par>
                                <p:cTn id="95" presetID="53" presetClass="entr" presetSubtype="16" fill="hold" grpId="0" nodeType="withEffect">
                                  <p:stCondLst>
                                    <p:cond delay="0"/>
                                  </p:stCondLst>
                                  <p:childTnLst>
                                    <p:set>
                                      <p:cBhvr>
                                        <p:cTn id="96" dur="1" fill="hold">
                                          <p:stCondLst>
                                            <p:cond delay="0"/>
                                          </p:stCondLst>
                                        </p:cTn>
                                        <p:tgtEl>
                                          <p:spTgt spid="111"/>
                                        </p:tgtEl>
                                        <p:attrNameLst>
                                          <p:attrName>style.visibility</p:attrName>
                                        </p:attrNameLst>
                                      </p:cBhvr>
                                      <p:to>
                                        <p:strVal val="visible"/>
                                      </p:to>
                                    </p:set>
                                    <p:anim calcmode="lin" valueType="num">
                                      <p:cBhvr>
                                        <p:cTn id="97" dur="500" fill="hold"/>
                                        <p:tgtEl>
                                          <p:spTgt spid="111"/>
                                        </p:tgtEl>
                                        <p:attrNameLst>
                                          <p:attrName>ppt_w</p:attrName>
                                        </p:attrNameLst>
                                      </p:cBhvr>
                                      <p:tavLst>
                                        <p:tav tm="0">
                                          <p:val>
                                            <p:fltVal val="0"/>
                                          </p:val>
                                        </p:tav>
                                        <p:tav tm="100000">
                                          <p:val>
                                            <p:strVal val="#ppt_w"/>
                                          </p:val>
                                        </p:tav>
                                      </p:tavLst>
                                    </p:anim>
                                    <p:anim calcmode="lin" valueType="num">
                                      <p:cBhvr>
                                        <p:cTn id="98" dur="500" fill="hold"/>
                                        <p:tgtEl>
                                          <p:spTgt spid="111"/>
                                        </p:tgtEl>
                                        <p:attrNameLst>
                                          <p:attrName>ppt_h</p:attrName>
                                        </p:attrNameLst>
                                      </p:cBhvr>
                                      <p:tavLst>
                                        <p:tav tm="0">
                                          <p:val>
                                            <p:fltVal val="0"/>
                                          </p:val>
                                        </p:tav>
                                        <p:tav tm="100000">
                                          <p:val>
                                            <p:strVal val="#ppt_h"/>
                                          </p:val>
                                        </p:tav>
                                      </p:tavLst>
                                    </p:anim>
                                    <p:animEffect transition="in" filter="fade">
                                      <p:cBhvr>
                                        <p:cTn id="99" dur="500"/>
                                        <p:tgtEl>
                                          <p:spTgt spid="111"/>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112"/>
                                        </p:tgtEl>
                                        <p:attrNameLst>
                                          <p:attrName>style.visibility</p:attrName>
                                        </p:attrNameLst>
                                      </p:cBhvr>
                                      <p:to>
                                        <p:strVal val="visible"/>
                                      </p:to>
                                    </p:set>
                                    <p:anim calcmode="lin" valueType="num">
                                      <p:cBhvr>
                                        <p:cTn id="102" dur="500" fill="hold"/>
                                        <p:tgtEl>
                                          <p:spTgt spid="112"/>
                                        </p:tgtEl>
                                        <p:attrNameLst>
                                          <p:attrName>ppt_w</p:attrName>
                                        </p:attrNameLst>
                                      </p:cBhvr>
                                      <p:tavLst>
                                        <p:tav tm="0">
                                          <p:val>
                                            <p:fltVal val="0"/>
                                          </p:val>
                                        </p:tav>
                                        <p:tav tm="100000">
                                          <p:val>
                                            <p:strVal val="#ppt_w"/>
                                          </p:val>
                                        </p:tav>
                                      </p:tavLst>
                                    </p:anim>
                                    <p:anim calcmode="lin" valueType="num">
                                      <p:cBhvr>
                                        <p:cTn id="103" dur="500" fill="hold"/>
                                        <p:tgtEl>
                                          <p:spTgt spid="112"/>
                                        </p:tgtEl>
                                        <p:attrNameLst>
                                          <p:attrName>ppt_h</p:attrName>
                                        </p:attrNameLst>
                                      </p:cBhvr>
                                      <p:tavLst>
                                        <p:tav tm="0">
                                          <p:val>
                                            <p:fltVal val="0"/>
                                          </p:val>
                                        </p:tav>
                                        <p:tav tm="100000">
                                          <p:val>
                                            <p:strVal val="#ppt_h"/>
                                          </p:val>
                                        </p:tav>
                                      </p:tavLst>
                                    </p:anim>
                                    <p:animEffect transition="in" filter="fade">
                                      <p:cBhvr>
                                        <p:cTn id="104" dur="500"/>
                                        <p:tgtEl>
                                          <p:spTgt spid="112"/>
                                        </p:tgtEl>
                                      </p:cBhvr>
                                    </p:animEffect>
                                  </p:childTnLst>
                                </p:cTn>
                              </p:par>
                              <p:par>
                                <p:cTn id="105" presetID="53" presetClass="entr" presetSubtype="16" fill="hold" grpId="0" nodeType="withEffect">
                                  <p:stCondLst>
                                    <p:cond delay="0"/>
                                  </p:stCondLst>
                                  <p:childTnLst>
                                    <p:set>
                                      <p:cBhvr>
                                        <p:cTn id="106" dur="1" fill="hold">
                                          <p:stCondLst>
                                            <p:cond delay="0"/>
                                          </p:stCondLst>
                                        </p:cTn>
                                        <p:tgtEl>
                                          <p:spTgt spid="113"/>
                                        </p:tgtEl>
                                        <p:attrNameLst>
                                          <p:attrName>style.visibility</p:attrName>
                                        </p:attrNameLst>
                                      </p:cBhvr>
                                      <p:to>
                                        <p:strVal val="visible"/>
                                      </p:to>
                                    </p:set>
                                    <p:anim calcmode="lin" valueType="num">
                                      <p:cBhvr>
                                        <p:cTn id="107" dur="500" fill="hold"/>
                                        <p:tgtEl>
                                          <p:spTgt spid="113"/>
                                        </p:tgtEl>
                                        <p:attrNameLst>
                                          <p:attrName>ppt_w</p:attrName>
                                        </p:attrNameLst>
                                      </p:cBhvr>
                                      <p:tavLst>
                                        <p:tav tm="0">
                                          <p:val>
                                            <p:fltVal val="0"/>
                                          </p:val>
                                        </p:tav>
                                        <p:tav tm="100000">
                                          <p:val>
                                            <p:strVal val="#ppt_w"/>
                                          </p:val>
                                        </p:tav>
                                      </p:tavLst>
                                    </p:anim>
                                    <p:anim calcmode="lin" valueType="num">
                                      <p:cBhvr>
                                        <p:cTn id="108" dur="500" fill="hold"/>
                                        <p:tgtEl>
                                          <p:spTgt spid="113"/>
                                        </p:tgtEl>
                                        <p:attrNameLst>
                                          <p:attrName>ppt_h</p:attrName>
                                        </p:attrNameLst>
                                      </p:cBhvr>
                                      <p:tavLst>
                                        <p:tav tm="0">
                                          <p:val>
                                            <p:fltVal val="0"/>
                                          </p:val>
                                        </p:tav>
                                        <p:tav tm="100000">
                                          <p:val>
                                            <p:strVal val="#ppt_h"/>
                                          </p:val>
                                        </p:tav>
                                      </p:tavLst>
                                    </p:anim>
                                    <p:animEffect transition="in" filter="fade">
                                      <p:cBhvr>
                                        <p:cTn id="109" dur="500"/>
                                        <p:tgtEl>
                                          <p:spTgt spid="113"/>
                                        </p:tgtEl>
                                      </p:cBhvr>
                                    </p:animEffect>
                                  </p:childTnLst>
                                </p:cTn>
                              </p:par>
                              <p:par>
                                <p:cTn id="110" presetID="53" presetClass="entr" presetSubtype="16" fill="hold" grpId="0" nodeType="withEffect">
                                  <p:stCondLst>
                                    <p:cond delay="0"/>
                                  </p:stCondLst>
                                  <p:childTnLst>
                                    <p:set>
                                      <p:cBhvr>
                                        <p:cTn id="111" dur="1" fill="hold">
                                          <p:stCondLst>
                                            <p:cond delay="0"/>
                                          </p:stCondLst>
                                        </p:cTn>
                                        <p:tgtEl>
                                          <p:spTgt spid="114"/>
                                        </p:tgtEl>
                                        <p:attrNameLst>
                                          <p:attrName>style.visibility</p:attrName>
                                        </p:attrNameLst>
                                      </p:cBhvr>
                                      <p:to>
                                        <p:strVal val="visible"/>
                                      </p:to>
                                    </p:set>
                                    <p:anim calcmode="lin" valueType="num">
                                      <p:cBhvr>
                                        <p:cTn id="112" dur="500" fill="hold"/>
                                        <p:tgtEl>
                                          <p:spTgt spid="114"/>
                                        </p:tgtEl>
                                        <p:attrNameLst>
                                          <p:attrName>ppt_w</p:attrName>
                                        </p:attrNameLst>
                                      </p:cBhvr>
                                      <p:tavLst>
                                        <p:tav tm="0">
                                          <p:val>
                                            <p:fltVal val="0"/>
                                          </p:val>
                                        </p:tav>
                                        <p:tav tm="100000">
                                          <p:val>
                                            <p:strVal val="#ppt_w"/>
                                          </p:val>
                                        </p:tav>
                                      </p:tavLst>
                                    </p:anim>
                                    <p:anim calcmode="lin" valueType="num">
                                      <p:cBhvr>
                                        <p:cTn id="113" dur="500" fill="hold"/>
                                        <p:tgtEl>
                                          <p:spTgt spid="114"/>
                                        </p:tgtEl>
                                        <p:attrNameLst>
                                          <p:attrName>ppt_h</p:attrName>
                                        </p:attrNameLst>
                                      </p:cBhvr>
                                      <p:tavLst>
                                        <p:tav tm="0">
                                          <p:val>
                                            <p:fltVal val="0"/>
                                          </p:val>
                                        </p:tav>
                                        <p:tav tm="100000">
                                          <p:val>
                                            <p:strVal val="#ppt_h"/>
                                          </p:val>
                                        </p:tav>
                                      </p:tavLst>
                                    </p:anim>
                                    <p:animEffect transition="in" filter="fade">
                                      <p:cBhvr>
                                        <p:cTn id="114" dur="500"/>
                                        <p:tgtEl>
                                          <p:spTgt spid="114"/>
                                        </p:tgtEl>
                                      </p:cBhvr>
                                    </p:animEffect>
                                  </p:childTnLst>
                                </p:cTn>
                              </p:par>
                              <p:par>
                                <p:cTn id="115" presetID="53" presetClass="entr" presetSubtype="16" fill="hold" grpId="0" nodeType="withEffect">
                                  <p:stCondLst>
                                    <p:cond delay="0"/>
                                  </p:stCondLst>
                                  <p:childTnLst>
                                    <p:set>
                                      <p:cBhvr>
                                        <p:cTn id="116" dur="1" fill="hold">
                                          <p:stCondLst>
                                            <p:cond delay="0"/>
                                          </p:stCondLst>
                                        </p:cTn>
                                        <p:tgtEl>
                                          <p:spTgt spid="115"/>
                                        </p:tgtEl>
                                        <p:attrNameLst>
                                          <p:attrName>style.visibility</p:attrName>
                                        </p:attrNameLst>
                                      </p:cBhvr>
                                      <p:to>
                                        <p:strVal val="visible"/>
                                      </p:to>
                                    </p:set>
                                    <p:anim calcmode="lin" valueType="num">
                                      <p:cBhvr>
                                        <p:cTn id="117" dur="500" fill="hold"/>
                                        <p:tgtEl>
                                          <p:spTgt spid="115"/>
                                        </p:tgtEl>
                                        <p:attrNameLst>
                                          <p:attrName>ppt_w</p:attrName>
                                        </p:attrNameLst>
                                      </p:cBhvr>
                                      <p:tavLst>
                                        <p:tav tm="0">
                                          <p:val>
                                            <p:fltVal val="0"/>
                                          </p:val>
                                        </p:tav>
                                        <p:tav tm="100000">
                                          <p:val>
                                            <p:strVal val="#ppt_w"/>
                                          </p:val>
                                        </p:tav>
                                      </p:tavLst>
                                    </p:anim>
                                    <p:anim calcmode="lin" valueType="num">
                                      <p:cBhvr>
                                        <p:cTn id="118" dur="500" fill="hold"/>
                                        <p:tgtEl>
                                          <p:spTgt spid="115"/>
                                        </p:tgtEl>
                                        <p:attrNameLst>
                                          <p:attrName>ppt_h</p:attrName>
                                        </p:attrNameLst>
                                      </p:cBhvr>
                                      <p:tavLst>
                                        <p:tav tm="0">
                                          <p:val>
                                            <p:fltVal val="0"/>
                                          </p:val>
                                        </p:tav>
                                        <p:tav tm="100000">
                                          <p:val>
                                            <p:strVal val="#ppt_h"/>
                                          </p:val>
                                        </p:tav>
                                      </p:tavLst>
                                    </p:anim>
                                    <p:animEffect transition="in" filter="fade">
                                      <p:cBhvr>
                                        <p:cTn id="119" dur="500"/>
                                        <p:tgtEl>
                                          <p:spTgt spid="115"/>
                                        </p:tgtEl>
                                      </p:cBhvr>
                                    </p:animEffect>
                                  </p:childTnLst>
                                </p:cTn>
                              </p:par>
                              <p:par>
                                <p:cTn id="120" presetID="53" presetClass="entr" presetSubtype="16" fill="hold" grpId="0" nodeType="withEffect">
                                  <p:stCondLst>
                                    <p:cond delay="0"/>
                                  </p:stCondLst>
                                  <p:childTnLst>
                                    <p:set>
                                      <p:cBhvr>
                                        <p:cTn id="121" dur="1" fill="hold">
                                          <p:stCondLst>
                                            <p:cond delay="0"/>
                                          </p:stCondLst>
                                        </p:cTn>
                                        <p:tgtEl>
                                          <p:spTgt spid="116"/>
                                        </p:tgtEl>
                                        <p:attrNameLst>
                                          <p:attrName>style.visibility</p:attrName>
                                        </p:attrNameLst>
                                      </p:cBhvr>
                                      <p:to>
                                        <p:strVal val="visible"/>
                                      </p:to>
                                    </p:set>
                                    <p:anim calcmode="lin" valueType="num">
                                      <p:cBhvr>
                                        <p:cTn id="122" dur="500" fill="hold"/>
                                        <p:tgtEl>
                                          <p:spTgt spid="116"/>
                                        </p:tgtEl>
                                        <p:attrNameLst>
                                          <p:attrName>ppt_w</p:attrName>
                                        </p:attrNameLst>
                                      </p:cBhvr>
                                      <p:tavLst>
                                        <p:tav tm="0">
                                          <p:val>
                                            <p:fltVal val="0"/>
                                          </p:val>
                                        </p:tav>
                                        <p:tav tm="100000">
                                          <p:val>
                                            <p:strVal val="#ppt_w"/>
                                          </p:val>
                                        </p:tav>
                                      </p:tavLst>
                                    </p:anim>
                                    <p:anim calcmode="lin" valueType="num">
                                      <p:cBhvr>
                                        <p:cTn id="123" dur="500" fill="hold"/>
                                        <p:tgtEl>
                                          <p:spTgt spid="116"/>
                                        </p:tgtEl>
                                        <p:attrNameLst>
                                          <p:attrName>ppt_h</p:attrName>
                                        </p:attrNameLst>
                                      </p:cBhvr>
                                      <p:tavLst>
                                        <p:tav tm="0">
                                          <p:val>
                                            <p:fltVal val="0"/>
                                          </p:val>
                                        </p:tav>
                                        <p:tav tm="100000">
                                          <p:val>
                                            <p:strVal val="#ppt_h"/>
                                          </p:val>
                                        </p:tav>
                                      </p:tavLst>
                                    </p:anim>
                                    <p:animEffect transition="in" filter="fade">
                                      <p:cBhvr>
                                        <p:cTn id="124" dur="500"/>
                                        <p:tgtEl>
                                          <p:spTgt spid="116"/>
                                        </p:tgtEl>
                                      </p:cBhvr>
                                    </p:animEffect>
                                  </p:childTnLst>
                                </p:cTn>
                              </p:par>
                              <p:par>
                                <p:cTn id="125" presetID="53" presetClass="entr" presetSubtype="16" fill="hold" grpId="0" nodeType="withEffect">
                                  <p:stCondLst>
                                    <p:cond delay="0"/>
                                  </p:stCondLst>
                                  <p:childTnLst>
                                    <p:set>
                                      <p:cBhvr>
                                        <p:cTn id="126" dur="1" fill="hold">
                                          <p:stCondLst>
                                            <p:cond delay="0"/>
                                          </p:stCondLst>
                                        </p:cTn>
                                        <p:tgtEl>
                                          <p:spTgt spid="117"/>
                                        </p:tgtEl>
                                        <p:attrNameLst>
                                          <p:attrName>style.visibility</p:attrName>
                                        </p:attrNameLst>
                                      </p:cBhvr>
                                      <p:to>
                                        <p:strVal val="visible"/>
                                      </p:to>
                                    </p:set>
                                    <p:anim calcmode="lin" valueType="num">
                                      <p:cBhvr>
                                        <p:cTn id="127" dur="500" fill="hold"/>
                                        <p:tgtEl>
                                          <p:spTgt spid="117"/>
                                        </p:tgtEl>
                                        <p:attrNameLst>
                                          <p:attrName>ppt_w</p:attrName>
                                        </p:attrNameLst>
                                      </p:cBhvr>
                                      <p:tavLst>
                                        <p:tav tm="0">
                                          <p:val>
                                            <p:fltVal val="0"/>
                                          </p:val>
                                        </p:tav>
                                        <p:tav tm="100000">
                                          <p:val>
                                            <p:strVal val="#ppt_w"/>
                                          </p:val>
                                        </p:tav>
                                      </p:tavLst>
                                    </p:anim>
                                    <p:anim calcmode="lin" valueType="num">
                                      <p:cBhvr>
                                        <p:cTn id="128" dur="500" fill="hold"/>
                                        <p:tgtEl>
                                          <p:spTgt spid="117"/>
                                        </p:tgtEl>
                                        <p:attrNameLst>
                                          <p:attrName>ppt_h</p:attrName>
                                        </p:attrNameLst>
                                      </p:cBhvr>
                                      <p:tavLst>
                                        <p:tav tm="0">
                                          <p:val>
                                            <p:fltVal val="0"/>
                                          </p:val>
                                        </p:tav>
                                        <p:tav tm="100000">
                                          <p:val>
                                            <p:strVal val="#ppt_h"/>
                                          </p:val>
                                        </p:tav>
                                      </p:tavLst>
                                    </p:anim>
                                    <p:animEffect transition="in" filter="fade">
                                      <p:cBhvr>
                                        <p:cTn id="129" dur="500"/>
                                        <p:tgtEl>
                                          <p:spTgt spid="117"/>
                                        </p:tgtEl>
                                      </p:cBhvr>
                                    </p:animEffect>
                                  </p:childTnLst>
                                </p:cTn>
                              </p:par>
                              <p:par>
                                <p:cTn id="130" presetID="53" presetClass="entr" presetSubtype="16" fill="hold" grpId="0" nodeType="withEffect">
                                  <p:stCondLst>
                                    <p:cond delay="0"/>
                                  </p:stCondLst>
                                  <p:childTnLst>
                                    <p:set>
                                      <p:cBhvr>
                                        <p:cTn id="131" dur="1" fill="hold">
                                          <p:stCondLst>
                                            <p:cond delay="0"/>
                                          </p:stCondLst>
                                        </p:cTn>
                                        <p:tgtEl>
                                          <p:spTgt spid="118"/>
                                        </p:tgtEl>
                                        <p:attrNameLst>
                                          <p:attrName>style.visibility</p:attrName>
                                        </p:attrNameLst>
                                      </p:cBhvr>
                                      <p:to>
                                        <p:strVal val="visible"/>
                                      </p:to>
                                    </p:set>
                                    <p:anim calcmode="lin" valueType="num">
                                      <p:cBhvr>
                                        <p:cTn id="132" dur="500" fill="hold"/>
                                        <p:tgtEl>
                                          <p:spTgt spid="118"/>
                                        </p:tgtEl>
                                        <p:attrNameLst>
                                          <p:attrName>ppt_w</p:attrName>
                                        </p:attrNameLst>
                                      </p:cBhvr>
                                      <p:tavLst>
                                        <p:tav tm="0">
                                          <p:val>
                                            <p:fltVal val="0"/>
                                          </p:val>
                                        </p:tav>
                                        <p:tav tm="100000">
                                          <p:val>
                                            <p:strVal val="#ppt_w"/>
                                          </p:val>
                                        </p:tav>
                                      </p:tavLst>
                                    </p:anim>
                                    <p:anim calcmode="lin" valueType="num">
                                      <p:cBhvr>
                                        <p:cTn id="133" dur="500" fill="hold"/>
                                        <p:tgtEl>
                                          <p:spTgt spid="118"/>
                                        </p:tgtEl>
                                        <p:attrNameLst>
                                          <p:attrName>ppt_h</p:attrName>
                                        </p:attrNameLst>
                                      </p:cBhvr>
                                      <p:tavLst>
                                        <p:tav tm="0">
                                          <p:val>
                                            <p:fltVal val="0"/>
                                          </p:val>
                                        </p:tav>
                                        <p:tav tm="100000">
                                          <p:val>
                                            <p:strVal val="#ppt_h"/>
                                          </p:val>
                                        </p:tav>
                                      </p:tavLst>
                                    </p:anim>
                                    <p:animEffect transition="in" filter="fade">
                                      <p:cBhvr>
                                        <p:cTn id="134" dur="500"/>
                                        <p:tgtEl>
                                          <p:spTgt spid="118"/>
                                        </p:tgtEl>
                                      </p:cBhvr>
                                    </p:animEffect>
                                  </p:childTnLst>
                                </p:cTn>
                              </p:par>
                              <p:par>
                                <p:cTn id="135" presetID="53" presetClass="entr" presetSubtype="16" fill="hold" grpId="0" nodeType="withEffect">
                                  <p:stCondLst>
                                    <p:cond delay="0"/>
                                  </p:stCondLst>
                                  <p:childTnLst>
                                    <p:set>
                                      <p:cBhvr>
                                        <p:cTn id="136" dur="1" fill="hold">
                                          <p:stCondLst>
                                            <p:cond delay="0"/>
                                          </p:stCondLst>
                                        </p:cTn>
                                        <p:tgtEl>
                                          <p:spTgt spid="119"/>
                                        </p:tgtEl>
                                        <p:attrNameLst>
                                          <p:attrName>style.visibility</p:attrName>
                                        </p:attrNameLst>
                                      </p:cBhvr>
                                      <p:to>
                                        <p:strVal val="visible"/>
                                      </p:to>
                                    </p:set>
                                    <p:anim calcmode="lin" valueType="num">
                                      <p:cBhvr>
                                        <p:cTn id="137" dur="500" fill="hold"/>
                                        <p:tgtEl>
                                          <p:spTgt spid="119"/>
                                        </p:tgtEl>
                                        <p:attrNameLst>
                                          <p:attrName>ppt_w</p:attrName>
                                        </p:attrNameLst>
                                      </p:cBhvr>
                                      <p:tavLst>
                                        <p:tav tm="0">
                                          <p:val>
                                            <p:fltVal val="0"/>
                                          </p:val>
                                        </p:tav>
                                        <p:tav tm="100000">
                                          <p:val>
                                            <p:strVal val="#ppt_w"/>
                                          </p:val>
                                        </p:tav>
                                      </p:tavLst>
                                    </p:anim>
                                    <p:anim calcmode="lin" valueType="num">
                                      <p:cBhvr>
                                        <p:cTn id="138" dur="500" fill="hold"/>
                                        <p:tgtEl>
                                          <p:spTgt spid="119"/>
                                        </p:tgtEl>
                                        <p:attrNameLst>
                                          <p:attrName>ppt_h</p:attrName>
                                        </p:attrNameLst>
                                      </p:cBhvr>
                                      <p:tavLst>
                                        <p:tav tm="0">
                                          <p:val>
                                            <p:fltVal val="0"/>
                                          </p:val>
                                        </p:tav>
                                        <p:tav tm="100000">
                                          <p:val>
                                            <p:strVal val="#ppt_h"/>
                                          </p:val>
                                        </p:tav>
                                      </p:tavLst>
                                    </p:anim>
                                    <p:animEffect transition="in" filter="fade">
                                      <p:cBhvr>
                                        <p:cTn id="139" dur="500"/>
                                        <p:tgtEl>
                                          <p:spTgt spid="119"/>
                                        </p:tgtEl>
                                      </p:cBhvr>
                                    </p:animEffect>
                                  </p:childTnLst>
                                </p:cTn>
                              </p:par>
                              <p:par>
                                <p:cTn id="140" presetID="53" presetClass="entr" presetSubtype="16" fill="hold" grpId="0" nodeType="withEffect">
                                  <p:stCondLst>
                                    <p:cond delay="0"/>
                                  </p:stCondLst>
                                  <p:childTnLst>
                                    <p:set>
                                      <p:cBhvr>
                                        <p:cTn id="141" dur="1" fill="hold">
                                          <p:stCondLst>
                                            <p:cond delay="0"/>
                                          </p:stCondLst>
                                        </p:cTn>
                                        <p:tgtEl>
                                          <p:spTgt spid="120"/>
                                        </p:tgtEl>
                                        <p:attrNameLst>
                                          <p:attrName>style.visibility</p:attrName>
                                        </p:attrNameLst>
                                      </p:cBhvr>
                                      <p:to>
                                        <p:strVal val="visible"/>
                                      </p:to>
                                    </p:set>
                                    <p:anim calcmode="lin" valueType="num">
                                      <p:cBhvr>
                                        <p:cTn id="142" dur="500" fill="hold"/>
                                        <p:tgtEl>
                                          <p:spTgt spid="120"/>
                                        </p:tgtEl>
                                        <p:attrNameLst>
                                          <p:attrName>ppt_w</p:attrName>
                                        </p:attrNameLst>
                                      </p:cBhvr>
                                      <p:tavLst>
                                        <p:tav tm="0">
                                          <p:val>
                                            <p:fltVal val="0"/>
                                          </p:val>
                                        </p:tav>
                                        <p:tav tm="100000">
                                          <p:val>
                                            <p:strVal val="#ppt_w"/>
                                          </p:val>
                                        </p:tav>
                                      </p:tavLst>
                                    </p:anim>
                                    <p:anim calcmode="lin" valueType="num">
                                      <p:cBhvr>
                                        <p:cTn id="143" dur="500" fill="hold"/>
                                        <p:tgtEl>
                                          <p:spTgt spid="120"/>
                                        </p:tgtEl>
                                        <p:attrNameLst>
                                          <p:attrName>ppt_h</p:attrName>
                                        </p:attrNameLst>
                                      </p:cBhvr>
                                      <p:tavLst>
                                        <p:tav tm="0">
                                          <p:val>
                                            <p:fltVal val="0"/>
                                          </p:val>
                                        </p:tav>
                                        <p:tav tm="100000">
                                          <p:val>
                                            <p:strVal val="#ppt_h"/>
                                          </p:val>
                                        </p:tav>
                                      </p:tavLst>
                                    </p:anim>
                                    <p:animEffect transition="in" filter="fade">
                                      <p:cBhvr>
                                        <p:cTn id="144" dur="500"/>
                                        <p:tgtEl>
                                          <p:spTgt spid="120"/>
                                        </p:tgtEl>
                                      </p:cBhvr>
                                    </p:animEffect>
                                  </p:childTnLst>
                                </p:cTn>
                              </p:par>
                              <p:par>
                                <p:cTn id="145" presetID="53" presetClass="entr" presetSubtype="16" fill="hold" grpId="0" nodeType="withEffect">
                                  <p:stCondLst>
                                    <p:cond delay="0"/>
                                  </p:stCondLst>
                                  <p:childTnLst>
                                    <p:set>
                                      <p:cBhvr>
                                        <p:cTn id="146" dur="1" fill="hold">
                                          <p:stCondLst>
                                            <p:cond delay="0"/>
                                          </p:stCondLst>
                                        </p:cTn>
                                        <p:tgtEl>
                                          <p:spTgt spid="123"/>
                                        </p:tgtEl>
                                        <p:attrNameLst>
                                          <p:attrName>style.visibility</p:attrName>
                                        </p:attrNameLst>
                                      </p:cBhvr>
                                      <p:to>
                                        <p:strVal val="visible"/>
                                      </p:to>
                                    </p:set>
                                    <p:anim calcmode="lin" valueType="num">
                                      <p:cBhvr>
                                        <p:cTn id="147" dur="500" fill="hold"/>
                                        <p:tgtEl>
                                          <p:spTgt spid="123"/>
                                        </p:tgtEl>
                                        <p:attrNameLst>
                                          <p:attrName>ppt_w</p:attrName>
                                        </p:attrNameLst>
                                      </p:cBhvr>
                                      <p:tavLst>
                                        <p:tav tm="0">
                                          <p:val>
                                            <p:fltVal val="0"/>
                                          </p:val>
                                        </p:tav>
                                        <p:tav tm="100000">
                                          <p:val>
                                            <p:strVal val="#ppt_w"/>
                                          </p:val>
                                        </p:tav>
                                      </p:tavLst>
                                    </p:anim>
                                    <p:anim calcmode="lin" valueType="num">
                                      <p:cBhvr>
                                        <p:cTn id="148" dur="500" fill="hold"/>
                                        <p:tgtEl>
                                          <p:spTgt spid="123"/>
                                        </p:tgtEl>
                                        <p:attrNameLst>
                                          <p:attrName>ppt_h</p:attrName>
                                        </p:attrNameLst>
                                      </p:cBhvr>
                                      <p:tavLst>
                                        <p:tav tm="0">
                                          <p:val>
                                            <p:fltVal val="0"/>
                                          </p:val>
                                        </p:tav>
                                        <p:tav tm="100000">
                                          <p:val>
                                            <p:strVal val="#ppt_h"/>
                                          </p:val>
                                        </p:tav>
                                      </p:tavLst>
                                    </p:anim>
                                    <p:animEffect transition="in" filter="fade">
                                      <p:cBhvr>
                                        <p:cTn id="149" dur="500"/>
                                        <p:tgtEl>
                                          <p:spTgt spid="123"/>
                                        </p:tgtEl>
                                      </p:cBhvr>
                                    </p:animEffect>
                                  </p:childTnLst>
                                </p:cTn>
                              </p:par>
                              <p:par>
                                <p:cTn id="150" presetID="53" presetClass="entr" presetSubtype="16" fill="hold" grpId="0" nodeType="withEffect">
                                  <p:stCondLst>
                                    <p:cond delay="0"/>
                                  </p:stCondLst>
                                  <p:childTnLst>
                                    <p:set>
                                      <p:cBhvr>
                                        <p:cTn id="151" dur="1" fill="hold">
                                          <p:stCondLst>
                                            <p:cond delay="0"/>
                                          </p:stCondLst>
                                        </p:cTn>
                                        <p:tgtEl>
                                          <p:spTgt spid="124"/>
                                        </p:tgtEl>
                                        <p:attrNameLst>
                                          <p:attrName>style.visibility</p:attrName>
                                        </p:attrNameLst>
                                      </p:cBhvr>
                                      <p:to>
                                        <p:strVal val="visible"/>
                                      </p:to>
                                    </p:set>
                                    <p:anim calcmode="lin" valueType="num">
                                      <p:cBhvr>
                                        <p:cTn id="152" dur="500" fill="hold"/>
                                        <p:tgtEl>
                                          <p:spTgt spid="124"/>
                                        </p:tgtEl>
                                        <p:attrNameLst>
                                          <p:attrName>ppt_w</p:attrName>
                                        </p:attrNameLst>
                                      </p:cBhvr>
                                      <p:tavLst>
                                        <p:tav tm="0">
                                          <p:val>
                                            <p:fltVal val="0"/>
                                          </p:val>
                                        </p:tav>
                                        <p:tav tm="100000">
                                          <p:val>
                                            <p:strVal val="#ppt_w"/>
                                          </p:val>
                                        </p:tav>
                                      </p:tavLst>
                                    </p:anim>
                                    <p:anim calcmode="lin" valueType="num">
                                      <p:cBhvr>
                                        <p:cTn id="153" dur="500" fill="hold"/>
                                        <p:tgtEl>
                                          <p:spTgt spid="124"/>
                                        </p:tgtEl>
                                        <p:attrNameLst>
                                          <p:attrName>ppt_h</p:attrName>
                                        </p:attrNameLst>
                                      </p:cBhvr>
                                      <p:tavLst>
                                        <p:tav tm="0">
                                          <p:val>
                                            <p:fltVal val="0"/>
                                          </p:val>
                                        </p:tav>
                                        <p:tav tm="100000">
                                          <p:val>
                                            <p:strVal val="#ppt_h"/>
                                          </p:val>
                                        </p:tav>
                                      </p:tavLst>
                                    </p:anim>
                                    <p:animEffect transition="in" filter="fade">
                                      <p:cBhvr>
                                        <p:cTn id="154" dur="500"/>
                                        <p:tgtEl>
                                          <p:spTgt spid="124"/>
                                        </p:tgtEl>
                                      </p:cBhvr>
                                    </p:animEffect>
                                  </p:childTnLst>
                                </p:cTn>
                              </p:par>
                            </p:childTnLst>
                          </p:cTn>
                        </p:par>
                      </p:childTnLst>
                    </p:cTn>
                  </p:par>
                  <p:par>
                    <p:cTn id="155" fill="hold">
                      <p:stCondLst>
                        <p:cond delay="indefinite"/>
                      </p:stCondLst>
                      <p:childTnLst>
                        <p:par>
                          <p:cTn id="156" fill="hold">
                            <p:stCondLst>
                              <p:cond delay="0"/>
                            </p:stCondLst>
                            <p:childTnLst>
                              <p:par>
                                <p:cTn id="157" presetID="9" presetClass="entr" presetSubtype="0" fill="hold" grpId="0" nodeType="clickEffect">
                                  <p:stCondLst>
                                    <p:cond delay="0"/>
                                  </p:stCondLst>
                                  <p:childTnLst>
                                    <p:set>
                                      <p:cBhvr>
                                        <p:cTn id="158" dur="1" fill="hold">
                                          <p:stCondLst>
                                            <p:cond delay="0"/>
                                          </p:stCondLst>
                                        </p:cTn>
                                        <p:tgtEl>
                                          <p:spTgt spid="125"/>
                                        </p:tgtEl>
                                        <p:attrNameLst>
                                          <p:attrName>style.visibility</p:attrName>
                                        </p:attrNameLst>
                                      </p:cBhvr>
                                      <p:to>
                                        <p:strVal val="visible"/>
                                      </p:to>
                                    </p:set>
                                    <p:animEffect transition="in" filter="dissolve">
                                      <p:cBhvr>
                                        <p:cTn id="159"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animBg="1"/>
      <p:bldP spid="5" grpId="0" animBg="1"/>
      <p:bldP spid="26" grpId="0" animBg="1"/>
      <p:bldP spid="27" grpId="0" animBg="1"/>
      <p:bldP spid="48" grpId="0" animBg="1"/>
      <p:bldP spid="49" grpId="0" animBg="1"/>
      <p:bldP spid="50" grpId="0" animBg="1"/>
      <p:bldP spid="51" grpId="0"/>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p:bldP spid="111" grpId="0"/>
      <p:bldP spid="112" grpId="0"/>
      <p:bldP spid="113" grpId="0"/>
      <p:bldP spid="114" grpId="0"/>
      <p:bldP spid="115" grpId="0"/>
      <p:bldP spid="116" grpId="0"/>
      <p:bldP spid="117" grpId="0"/>
      <p:bldP spid="118" grpId="0"/>
      <p:bldP spid="119" grpId="0" animBg="1"/>
      <p:bldP spid="120" grpId="0" animBg="1"/>
      <p:bldP spid="123" grpId="0"/>
      <p:bldP spid="124" grpId="0"/>
      <p:bldP spid="12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2123019" y="473491"/>
            <a:ext cx="8325469" cy="670967"/>
          </a:xfrm>
        </p:spPr>
        <p:txBody>
          <a:bodyPr>
            <a:normAutofit/>
          </a:bodyPr>
          <a:lstStyle/>
          <a:p>
            <a:pPr algn="ctr"/>
            <a:r>
              <a:rPr lang="en-US" sz="3300" dirty="0" smtClean="0">
                <a:latin typeface="Avenir Book" panose="020B0503020203020204" pitchFamily="34" charset="-78"/>
                <a:cs typeface="Avenir Book" panose="020B0503020203020204" pitchFamily="34" charset="-78"/>
              </a:rPr>
              <a:t>UDP </a:t>
            </a:r>
            <a:r>
              <a:rPr lang="en-US" sz="3300" dirty="0">
                <a:latin typeface="Avenir Book" panose="020B0503020203020204" pitchFamily="34" charset="-78"/>
                <a:cs typeface="Avenir Book" panose="020B0503020203020204" pitchFamily="34" charset="-78"/>
              </a:rPr>
              <a:t>Checksum</a:t>
            </a:r>
          </a:p>
        </p:txBody>
      </p:sp>
      <p:sp>
        <p:nvSpPr>
          <p:cNvPr id="7" name="Rectangle 3">
            <a:extLst>
              <a:ext uri="{FF2B5EF4-FFF2-40B4-BE49-F238E27FC236}">
                <a16:creationId xmlns:a16="http://schemas.microsoft.com/office/drawing/2014/main" id="{7C7658E3-6D58-8445-A9E1-703A91A67575}"/>
              </a:ext>
            </a:extLst>
          </p:cNvPr>
          <p:cNvSpPr txBox="1">
            <a:spLocks noChangeArrowheads="1"/>
          </p:cNvSpPr>
          <p:nvPr/>
        </p:nvSpPr>
        <p:spPr>
          <a:xfrm>
            <a:off x="226292" y="1231914"/>
            <a:ext cx="10377235" cy="2057400"/>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5022" indent="-175022" defTabSz="685800">
              <a:lnSpc>
                <a:spcPct val="130000"/>
              </a:lnSpc>
              <a:spcBef>
                <a:spcPts val="750"/>
              </a:spcBef>
              <a:buNone/>
              <a:defRPr/>
            </a:pPr>
            <a:r>
              <a:rPr lang="en-US" sz="2100" dirty="0">
                <a:solidFill>
                  <a:prstClr val="black"/>
                </a:solidFill>
                <a:latin typeface="Avenir Book" panose="020B0503020203020204" pitchFamily="34" charset="-78"/>
                <a:cs typeface="Avenir Book" panose="020B0503020203020204" pitchFamily="34" charset="-78"/>
              </a:rPr>
              <a:t>Suppose a segment consists of these bits:</a:t>
            </a:r>
          </a:p>
        </p:txBody>
      </p:sp>
      <p:sp>
        <p:nvSpPr>
          <p:cNvPr id="9" name="Line 5">
            <a:extLst>
              <a:ext uri="{FF2B5EF4-FFF2-40B4-BE49-F238E27FC236}">
                <a16:creationId xmlns:a16="http://schemas.microsoft.com/office/drawing/2014/main" id="{763B3A78-1E2C-5A4B-AA3C-267B38DDCC5E}"/>
              </a:ext>
            </a:extLst>
          </p:cNvPr>
          <p:cNvSpPr>
            <a:spLocks noChangeShapeType="1"/>
          </p:cNvSpPr>
          <p:nvPr/>
        </p:nvSpPr>
        <p:spPr bwMode="auto">
          <a:xfrm flipH="1" flipV="1">
            <a:off x="1388610" y="2736674"/>
            <a:ext cx="3526290" cy="25751"/>
          </a:xfrm>
          <a:prstGeom prst="line">
            <a:avLst/>
          </a:prstGeom>
          <a:noFill/>
          <a:ln w="12700">
            <a:solidFill>
              <a:schemeClr val="tx1"/>
            </a:solidFill>
            <a:round/>
            <a:headEnd type="none" w="sm"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a:defRPr/>
            </a:pPr>
            <a:endParaRPr lang="en-US" sz="1350">
              <a:solidFill>
                <a:prstClr val="black"/>
              </a:solidFill>
              <a:latin typeface="Avenir Book" panose="020B0503020203020204" pitchFamily="34" charset="-78"/>
              <a:ea typeface="ＭＳ Ｐゴシック" charset="0"/>
              <a:cs typeface="Avenir Book" panose="020B0503020203020204" pitchFamily="34" charset="-78"/>
            </a:endParaRPr>
          </a:p>
        </p:txBody>
      </p:sp>
      <p:sp>
        <p:nvSpPr>
          <p:cNvPr id="12" name="Text Box 8">
            <a:extLst>
              <a:ext uri="{FF2B5EF4-FFF2-40B4-BE49-F238E27FC236}">
                <a16:creationId xmlns:a16="http://schemas.microsoft.com/office/drawing/2014/main" id="{5EB760DD-5067-0241-ACCB-6E4282E949DB}"/>
              </a:ext>
            </a:extLst>
          </p:cNvPr>
          <p:cNvSpPr txBox="1">
            <a:spLocks noChangeArrowheads="1"/>
          </p:cNvSpPr>
          <p:nvPr/>
        </p:nvSpPr>
        <p:spPr bwMode="auto">
          <a:xfrm>
            <a:off x="871790" y="3331417"/>
            <a:ext cx="537327" cy="32316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type="none" w="sm" len="me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a:defRPr/>
            </a:pPr>
            <a:r>
              <a:rPr lang="en-US" sz="1500" dirty="0">
                <a:solidFill>
                  <a:prstClr val="black"/>
                </a:solidFill>
                <a:latin typeface="Avenir Book" panose="020B0503020203020204" pitchFamily="34" charset="-78"/>
                <a:cs typeface="Avenir Book" panose="020B0503020203020204" pitchFamily="34" charset="-78"/>
              </a:rPr>
              <a:t>sum</a:t>
            </a:r>
          </a:p>
        </p:txBody>
      </p:sp>
      <p:sp>
        <p:nvSpPr>
          <p:cNvPr id="13" name="Text Box 9">
            <a:extLst>
              <a:ext uri="{FF2B5EF4-FFF2-40B4-BE49-F238E27FC236}">
                <a16:creationId xmlns:a16="http://schemas.microsoft.com/office/drawing/2014/main" id="{D58D347C-3618-AD46-999E-771E7BB4EFFB}"/>
              </a:ext>
            </a:extLst>
          </p:cNvPr>
          <p:cNvSpPr txBox="1">
            <a:spLocks noChangeArrowheads="1"/>
          </p:cNvSpPr>
          <p:nvPr/>
        </p:nvSpPr>
        <p:spPr bwMode="auto">
          <a:xfrm>
            <a:off x="433449" y="3659723"/>
            <a:ext cx="1031051" cy="32316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type="none" w="sm" len="me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a:defRPr/>
            </a:pPr>
            <a:r>
              <a:rPr lang="en-US" sz="1500" dirty="0">
                <a:solidFill>
                  <a:prstClr val="black"/>
                </a:solidFill>
                <a:latin typeface="Avenir Book" panose="020B0503020203020204" pitchFamily="34" charset="-78"/>
                <a:cs typeface="Avenir Book" panose="020B0503020203020204" pitchFamily="34" charset="-78"/>
              </a:rPr>
              <a:t>checksum</a:t>
            </a:r>
          </a:p>
        </p:txBody>
      </p:sp>
      <p:sp>
        <p:nvSpPr>
          <p:cNvPr id="4" name="TextBox 3">
            <a:extLst>
              <a:ext uri="{FF2B5EF4-FFF2-40B4-BE49-F238E27FC236}">
                <a16:creationId xmlns:a16="http://schemas.microsoft.com/office/drawing/2014/main" id="{55CFACF2-9C75-D845-963C-B6B5F2FFE843}"/>
              </a:ext>
            </a:extLst>
          </p:cNvPr>
          <p:cNvSpPr txBox="1"/>
          <p:nvPr/>
        </p:nvSpPr>
        <p:spPr>
          <a:xfrm>
            <a:off x="1686786" y="2088117"/>
            <a:ext cx="3397084" cy="369332"/>
          </a:xfrm>
          <a:prstGeom prst="rect">
            <a:avLst/>
          </a:prstGeom>
          <a:noFill/>
        </p:spPr>
        <p:txBody>
          <a:bodyPr wrap="none" rtlCol="0">
            <a:spAutoFit/>
          </a:bodyPr>
          <a:lstStyle/>
          <a:p>
            <a:pPr defTabSz="685800">
              <a:defRPr/>
            </a:pPr>
            <a:r>
              <a:rPr lang="en-US" b="1" dirty="0">
                <a:solidFill>
                  <a:prstClr val="black"/>
                </a:solidFill>
                <a:latin typeface="Avenir Book" panose="020B0503020203020204" pitchFamily="34" charset="-78"/>
                <a:cs typeface="Avenir Book" panose="020B0503020203020204" pitchFamily="34" charset="-78"/>
              </a:rPr>
              <a:t>1 1 1 0 0 1 1 0 0 1 1 0 0 1 1 0</a:t>
            </a:r>
          </a:p>
        </p:txBody>
      </p:sp>
      <p:sp>
        <p:nvSpPr>
          <p:cNvPr id="19" name="TextBox 18">
            <a:extLst>
              <a:ext uri="{FF2B5EF4-FFF2-40B4-BE49-F238E27FC236}">
                <a16:creationId xmlns:a16="http://schemas.microsoft.com/office/drawing/2014/main" id="{A0134F71-DAF2-4A4A-8007-D61D5E84A131}"/>
              </a:ext>
            </a:extLst>
          </p:cNvPr>
          <p:cNvSpPr txBox="1"/>
          <p:nvPr/>
        </p:nvSpPr>
        <p:spPr>
          <a:xfrm>
            <a:off x="1690350" y="2370027"/>
            <a:ext cx="3397084" cy="369332"/>
          </a:xfrm>
          <a:prstGeom prst="rect">
            <a:avLst/>
          </a:prstGeom>
          <a:noFill/>
        </p:spPr>
        <p:txBody>
          <a:bodyPr wrap="none" rtlCol="0">
            <a:spAutoFit/>
          </a:bodyPr>
          <a:lstStyle/>
          <a:p>
            <a:pPr defTabSz="685800">
              <a:defRPr/>
            </a:pPr>
            <a:r>
              <a:rPr lang="en-US" b="1" dirty="0">
                <a:solidFill>
                  <a:prstClr val="black"/>
                </a:solidFill>
                <a:latin typeface="Avenir Book" panose="020B0503020203020204" pitchFamily="34" charset="-78"/>
                <a:cs typeface="Avenir Book" panose="020B0503020203020204" pitchFamily="34" charset="-78"/>
              </a:rPr>
              <a:t>1 1 0 1 0 1 0 1 0 1 0 1 0 1 0 1</a:t>
            </a:r>
          </a:p>
        </p:txBody>
      </p:sp>
      <p:sp>
        <p:nvSpPr>
          <p:cNvPr id="20" name="TextBox 19">
            <a:extLst>
              <a:ext uri="{FF2B5EF4-FFF2-40B4-BE49-F238E27FC236}">
                <a16:creationId xmlns:a16="http://schemas.microsoft.com/office/drawing/2014/main" id="{890C7D96-F575-4046-84E4-2FDF9898E9B2}"/>
              </a:ext>
            </a:extLst>
          </p:cNvPr>
          <p:cNvSpPr txBox="1"/>
          <p:nvPr/>
        </p:nvSpPr>
        <p:spPr>
          <a:xfrm>
            <a:off x="1481602" y="2818450"/>
            <a:ext cx="3602268" cy="369332"/>
          </a:xfrm>
          <a:prstGeom prst="rect">
            <a:avLst/>
          </a:prstGeom>
          <a:noFill/>
        </p:spPr>
        <p:txBody>
          <a:bodyPr wrap="none" rtlCol="0">
            <a:spAutoFit/>
          </a:bodyPr>
          <a:lstStyle/>
          <a:p>
            <a:pPr defTabSz="685800">
              <a:defRPr/>
            </a:pPr>
            <a:r>
              <a:rPr lang="en-US" b="1" dirty="0">
                <a:solidFill>
                  <a:prstClr val="black"/>
                </a:solidFill>
                <a:latin typeface="Avenir Book" panose="020B0503020203020204" pitchFamily="34" charset="-78"/>
                <a:cs typeface="Avenir Book" panose="020B0503020203020204" pitchFamily="34" charset="-78"/>
              </a:rPr>
              <a:t>1 1 0 1 1 1 0 1 1 1 0 1 1 1 0 1 1</a:t>
            </a:r>
          </a:p>
        </p:txBody>
      </p:sp>
      <p:sp>
        <p:nvSpPr>
          <p:cNvPr id="10" name="Oval 6">
            <a:extLst>
              <a:ext uri="{FF2B5EF4-FFF2-40B4-BE49-F238E27FC236}">
                <a16:creationId xmlns:a16="http://schemas.microsoft.com/office/drawing/2014/main" id="{23B7D25F-DD2D-6943-A612-1B140865E470}"/>
              </a:ext>
            </a:extLst>
          </p:cNvPr>
          <p:cNvSpPr>
            <a:spLocks noChangeArrowheads="1"/>
          </p:cNvSpPr>
          <p:nvPr/>
        </p:nvSpPr>
        <p:spPr bwMode="auto">
          <a:xfrm>
            <a:off x="1540742" y="2882456"/>
            <a:ext cx="228600" cy="228600"/>
          </a:xfrm>
          <a:prstGeom prst="ellipse">
            <a:avLst/>
          </a:prstGeom>
          <a:noFill/>
          <a:ln w="9525">
            <a:solidFill>
              <a:srgbClr val="FF0000"/>
            </a:solidFill>
            <a:round/>
            <a:headEnd type="none" w="sm" len="me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a:defRPr/>
            </a:pPr>
            <a:endParaRPr lang="en-US" sz="1350">
              <a:solidFill>
                <a:prstClr val="black"/>
              </a:solidFill>
              <a:latin typeface="Avenir Book" panose="020B0503020203020204" pitchFamily="34" charset="-78"/>
              <a:ea typeface="ＭＳ Ｐゴシック" charset="0"/>
              <a:cs typeface="Avenir Book" panose="020B0503020203020204" pitchFamily="34" charset="-78"/>
            </a:endParaRPr>
          </a:p>
        </p:txBody>
      </p:sp>
      <p:sp>
        <p:nvSpPr>
          <p:cNvPr id="11" name="Text Box 7">
            <a:extLst>
              <a:ext uri="{FF2B5EF4-FFF2-40B4-BE49-F238E27FC236}">
                <a16:creationId xmlns:a16="http://schemas.microsoft.com/office/drawing/2014/main" id="{02C19D06-A871-3D4E-A141-88A98E4A3180}"/>
              </a:ext>
            </a:extLst>
          </p:cNvPr>
          <p:cNvSpPr txBox="1">
            <a:spLocks noChangeArrowheads="1"/>
          </p:cNvSpPr>
          <p:nvPr/>
        </p:nvSpPr>
        <p:spPr bwMode="auto">
          <a:xfrm>
            <a:off x="226292" y="2835497"/>
            <a:ext cx="1213794" cy="32316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type="none" w="sm" len="me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a:defRPr/>
            </a:pPr>
            <a:r>
              <a:rPr lang="en-US" sz="1500" dirty="0">
                <a:solidFill>
                  <a:prstClr val="black"/>
                </a:solidFill>
                <a:latin typeface="Avenir Book" panose="020B0503020203020204" pitchFamily="34" charset="-78"/>
                <a:cs typeface="Avenir Book" panose="020B0503020203020204" pitchFamily="34" charset="-78"/>
              </a:rPr>
              <a:t>wraparound</a:t>
            </a:r>
          </a:p>
        </p:txBody>
      </p:sp>
      <p:sp>
        <p:nvSpPr>
          <p:cNvPr id="14" name="Line 10">
            <a:extLst>
              <a:ext uri="{FF2B5EF4-FFF2-40B4-BE49-F238E27FC236}">
                <a16:creationId xmlns:a16="http://schemas.microsoft.com/office/drawing/2014/main" id="{D9BAD80C-425E-F145-9700-2D18230226CD}"/>
              </a:ext>
            </a:extLst>
          </p:cNvPr>
          <p:cNvSpPr>
            <a:spLocks noChangeShapeType="1"/>
          </p:cNvSpPr>
          <p:nvPr/>
        </p:nvSpPr>
        <p:spPr bwMode="auto">
          <a:xfrm flipH="1" flipV="1">
            <a:off x="1369290" y="3276025"/>
            <a:ext cx="3602268" cy="0"/>
          </a:xfrm>
          <a:prstGeom prst="line">
            <a:avLst/>
          </a:prstGeom>
          <a:noFill/>
          <a:ln w="12700">
            <a:solidFill>
              <a:schemeClr val="tx1"/>
            </a:solidFill>
            <a:round/>
            <a:headEnd type="none" w="sm"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a:defRPr/>
            </a:pPr>
            <a:endParaRPr lang="en-US" sz="1350" dirty="0">
              <a:solidFill>
                <a:prstClr val="black"/>
              </a:solidFill>
              <a:latin typeface="Avenir Book" panose="020B0503020203020204" pitchFamily="34" charset="-78"/>
              <a:ea typeface="ＭＳ Ｐゴシック" charset="0"/>
              <a:cs typeface="Avenir Book" panose="020B0503020203020204" pitchFamily="34" charset="-78"/>
            </a:endParaRPr>
          </a:p>
        </p:txBody>
      </p:sp>
      <p:sp>
        <p:nvSpPr>
          <p:cNvPr id="15" name="Freeform 11">
            <a:extLst>
              <a:ext uri="{FF2B5EF4-FFF2-40B4-BE49-F238E27FC236}">
                <a16:creationId xmlns:a16="http://schemas.microsoft.com/office/drawing/2014/main" id="{5AD71209-A9E2-794D-88A1-4B84AF2607D1}"/>
              </a:ext>
            </a:extLst>
          </p:cNvPr>
          <p:cNvSpPr>
            <a:spLocks/>
          </p:cNvSpPr>
          <p:nvPr/>
        </p:nvSpPr>
        <p:spPr bwMode="auto">
          <a:xfrm>
            <a:off x="1655044" y="3116743"/>
            <a:ext cx="2983632" cy="127062"/>
          </a:xfrm>
          <a:custGeom>
            <a:avLst/>
            <a:gdLst>
              <a:gd name="T0" fmla="*/ 0 w 3788"/>
              <a:gd name="T1" fmla="*/ 0 h 58"/>
              <a:gd name="T2" fmla="*/ 0 w 3788"/>
              <a:gd name="T3" fmla="*/ 2147483647 h 58"/>
              <a:gd name="T4" fmla="*/ 2147483647 w 3788"/>
              <a:gd name="T5" fmla="*/ 2147483647 h 58"/>
              <a:gd name="T6" fmla="*/ 0 60000 65536"/>
              <a:gd name="T7" fmla="*/ 0 60000 65536"/>
              <a:gd name="T8" fmla="*/ 0 60000 65536"/>
            </a:gdLst>
            <a:ahLst/>
            <a:cxnLst>
              <a:cxn ang="T6">
                <a:pos x="T0" y="T1"/>
              </a:cxn>
              <a:cxn ang="T7">
                <a:pos x="T2" y="T3"/>
              </a:cxn>
              <a:cxn ang="T8">
                <a:pos x="T4" y="T5"/>
              </a:cxn>
            </a:cxnLst>
            <a:rect l="0" t="0" r="r" b="b"/>
            <a:pathLst>
              <a:path w="3788" h="58">
                <a:moveTo>
                  <a:pt x="0" y="0"/>
                </a:moveTo>
                <a:lnTo>
                  <a:pt x="0" y="58"/>
                </a:lnTo>
                <a:lnTo>
                  <a:pt x="3788" y="58"/>
                </a:lnTo>
              </a:path>
            </a:pathLst>
          </a:custGeom>
          <a:noFill/>
          <a:ln w="9525" cap="flat" cmpd="sng">
            <a:solidFill>
              <a:srgbClr val="FF0000"/>
            </a:solidFill>
            <a:prstDash val="solid"/>
            <a:round/>
            <a:headEnd type="none" w="sm"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1" name="TextBox 20">
            <a:extLst>
              <a:ext uri="{FF2B5EF4-FFF2-40B4-BE49-F238E27FC236}">
                <a16:creationId xmlns:a16="http://schemas.microsoft.com/office/drawing/2014/main" id="{C9994788-E9D3-5D40-89C2-5666242ECA9E}"/>
              </a:ext>
            </a:extLst>
          </p:cNvPr>
          <p:cNvSpPr txBox="1"/>
          <p:nvPr/>
        </p:nvSpPr>
        <p:spPr>
          <a:xfrm>
            <a:off x="1549286" y="3320712"/>
            <a:ext cx="3538148" cy="369332"/>
          </a:xfrm>
          <a:prstGeom prst="rect">
            <a:avLst/>
          </a:prstGeom>
          <a:noFill/>
        </p:spPr>
        <p:txBody>
          <a:bodyPr wrap="none" rtlCol="0">
            <a:spAutoFit/>
          </a:bodyPr>
          <a:lstStyle/>
          <a:p>
            <a:pPr defTabSz="685800">
              <a:defRPr/>
            </a:pPr>
            <a:r>
              <a:rPr lang="en-US" b="1" dirty="0">
                <a:solidFill>
                  <a:prstClr val="black"/>
                </a:solidFill>
                <a:latin typeface="Avenir Book" panose="020B0503020203020204" pitchFamily="34" charset="-78"/>
                <a:cs typeface="Avenir Book" panose="020B0503020203020204" pitchFamily="34" charset="-78"/>
              </a:rPr>
              <a:t>  1 0 1 1 1 0 1 1 1 0 1 1 1 1 0 0</a:t>
            </a:r>
          </a:p>
        </p:txBody>
      </p:sp>
      <p:sp>
        <p:nvSpPr>
          <p:cNvPr id="22" name="TextBox 21">
            <a:extLst>
              <a:ext uri="{FF2B5EF4-FFF2-40B4-BE49-F238E27FC236}">
                <a16:creationId xmlns:a16="http://schemas.microsoft.com/office/drawing/2014/main" id="{6DDD65BC-0FF7-354F-9157-61D155DA77EA}"/>
              </a:ext>
            </a:extLst>
          </p:cNvPr>
          <p:cNvSpPr txBox="1"/>
          <p:nvPr/>
        </p:nvSpPr>
        <p:spPr>
          <a:xfrm>
            <a:off x="1543459" y="3650287"/>
            <a:ext cx="3326552" cy="369332"/>
          </a:xfrm>
          <a:prstGeom prst="rect">
            <a:avLst/>
          </a:prstGeom>
          <a:noFill/>
        </p:spPr>
        <p:txBody>
          <a:bodyPr wrap="none" rtlCol="0">
            <a:spAutoFit/>
          </a:bodyPr>
          <a:lstStyle/>
          <a:p>
            <a:pPr defTabSz="685800">
              <a:defRPr/>
            </a:pPr>
            <a:r>
              <a:rPr lang="en-US" b="1" dirty="0">
                <a:solidFill>
                  <a:srgbClr val="0000FF"/>
                </a:solidFill>
                <a:latin typeface="Avenir Book" panose="020B0503020203020204" pitchFamily="34" charset="-78"/>
                <a:cs typeface="Avenir Book" panose="020B0503020203020204" pitchFamily="34" charset="-78"/>
              </a:rPr>
              <a:t>  0 1 0 0 0 1 0 0 0 1 0 0 0 0 1 1</a:t>
            </a:r>
          </a:p>
        </p:txBody>
      </p:sp>
      <p:sp>
        <p:nvSpPr>
          <p:cNvPr id="3" name="Line 5">
            <a:extLst>
              <a:ext uri="{FF2B5EF4-FFF2-40B4-BE49-F238E27FC236}">
                <a16:creationId xmlns:a16="http://schemas.microsoft.com/office/drawing/2014/main" id="{1101B169-086D-C7B7-C3BE-A3A09140011B}"/>
              </a:ext>
            </a:extLst>
          </p:cNvPr>
          <p:cNvSpPr>
            <a:spLocks noChangeShapeType="1"/>
          </p:cNvSpPr>
          <p:nvPr/>
        </p:nvSpPr>
        <p:spPr bwMode="auto">
          <a:xfrm flipH="1" flipV="1">
            <a:off x="7247898" y="2768100"/>
            <a:ext cx="3526290" cy="25751"/>
          </a:xfrm>
          <a:prstGeom prst="line">
            <a:avLst/>
          </a:prstGeom>
          <a:noFill/>
          <a:ln w="12700">
            <a:solidFill>
              <a:schemeClr val="tx1"/>
            </a:solidFill>
            <a:round/>
            <a:headEnd type="none" w="sm"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a:defRPr/>
            </a:pPr>
            <a:endParaRPr lang="en-US" sz="1350">
              <a:solidFill>
                <a:prstClr val="black"/>
              </a:solidFill>
              <a:latin typeface="Avenir Book" panose="020B0503020203020204" pitchFamily="34" charset="-78"/>
              <a:ea typeface="ＭＳ Ｐゴシック" charset="0"/>
              <a:cs typeface="Avenir Book" panose="020B0503020203020204" pitchFamily="34" charset="-78"/>
            </a:endParaRPr>
          </a:p>
        </p:txBody>
      </p:sp>
      <p:sp>
        <p:nvSpPr>
          <p:cNvPr id="6" name="TextBox 5">
            <a:extLst>
              <a:ext uri="{FF2B5EF4-FFF2-40B4-BE49-F238E27FC236}">
                <a16:creationId xmlns:a16="http://schemas.microsoft.com/office/drawing/2014/main" id="{7600614A-13FC-D4D3-39BE-FDC324FE9F91}"/>
              </a:ext>
            </a:extLst>
          </p:cNvPr>
          <p:cNvSpPr txBox="1"/>
          <p:nvPr/>
        </p:nvSpPr>
        <p:spPr>
          <a:xfrm>
            <a:off x="7546074" y="2119543"/>
            <a:ext cx="3397084" cy="369332"/>
          </a:xfrm>
          <a:prstGeom prst="rect">
            <a:avLst/>
          </a:prstGeom>
          <a:noFill/>
        </p:spPr>
        <p:txBody>
          <a:bodyPr wrap="none" rtlCol="0">
            <a:spAutoFit/>
          </a:bodyPr>
          <a:lstStyle/>
          <a:p>
            <a:pPr defTabSz="685800">
              <a:defRPr/>
            </a:pPr>
            <a:r>
              <a:rPr lang="en-US" b="1" dirty="0">
                <a:solidFill>
                  <a:prstClr val="black"/>
                </a:solidFill>
                <a:latin typeface="Avenir Book" panose="020B0503020203020204" pitchFamily="34" charset="-78"/>
                <a:cs typeface="Avenir Book" panose="020B0503020203020204" pitchFamily="34" charset="-78"/>
              </a:rPr>
              <a:t>1 1 1 0 0 1 1 0 0 1 1 0 0 1 1 0</a:t>
            </a:r>
          </a:p>
        </p:txBody>
      </p:sp>
      <p:sp>
        <p:nvSpPr>
          <p:cNvPr id="8" name="TextBox 7">
            <a:extLst>
              <a:ext uri="{FF2B5EF4-FFF2-40B4-BE49-F238E27FC236}">
                <a16:creationId xmlns:a16="http://schemas.microsoft.com/office/drawing/2014/main" id="{57495D65-8BBD-A64B-AB06-2B01DDD9EE96}"/>
              </a:ext>
            </a:extLst>
          </p:cNvPr>
          <p:cNvSpPr txBox="1"/>
          <p:nvPr/>
        </p:nvSpPr>
        <p:spPr>
          <a:xfrm>
            <a:off x="7549638" y="2401453"/>
            <a:ext cx="3397084" cy="369332"/>
          </a:xfrm>
          <a:prstGeom prst="rect">
            <a:avLst/>
          </a:prstGeom>
          <a:noFill/>
        </p:spPr>
        <p:txBody>
          <a:bodyPr wrap="none" rtlCol="0">
            <a:spAutoFit/>
          </a:bodyPr>
          <a:lstStyle/>
          <a:p>
            <a:pPr defTabSz="685800">
              <a:defRPr/>
            </a:pPr>
            <a:r>
              <a:rPr lang="en-US" b="1" dirty="0">
                <a:solidFill>
                  <a:prstClr val="black"/>
                </a:solidFill>
                <a:latin typeface="Avenir Book" panose="020B0503020203020204" pitchFamily="34" charset="-78"/>
                <a:cs typeface="Avenir Book" panose="020B0503020203020204" pitchFamily="34" charset="-78"/>
              </a:rPr>
              <a:t>1 1 0 1 0 1 0 1 0 1 0 1 0 1 0 1</a:t>
            </a:r>
          </a:p>
        </p:txBody>
      </p:sp>
      <p:sp>
        <p:nvSpPr>
          <p:cNvPr id="17" name="TextBox 16">
            <a:extLst>
              <a:ext uri="{FF2B5EF4-FFF2-40B4-BE49-F238E27FC236}">
                <a16:creationId xmlns:a16="http://schemas.microsoft.com/office/drawing/2014/main" id="{98FD6C90-D287-BE16-B7EE-7618F5B4AAC5}"/>
              </a:ext>
            </a:extLst>
          </p:cNvPr>
          <p:cNvSpPr txBox="1"/>
          <p:nvPr/>
        </p:nvSpPr>
        <p:spPr>
          <a:xfrm>
            <a:off x="7340890" y="2849876"/>
            <a:ext cx="3602268" cy="369332"/>
          </a:xfrm>
          <a:prstGeom prst="rect">
            <a:avLst/>
          </a:prstGeom>
          <a:noFill/>
        </p:spPr>
        <p:txBody>
          <a:bodyPr wrap="none" rtlCol="0">
            <a:spAutoFit/>
          </a:bodyPr>
          <a:lstStyle/>
          <a:p>
            <a:pPr defTabSz="685800">
              <a:defRPr/>
            </a:pPr>
            <a:r>
              <a:rPr lang="en-US" b="1" dirty="0">
                <a:solidFill>
                  <a:prstClr val="black"/>
                </a:solidFill>
                <a:latin typeface="Avenir Book" panose="020B0503020203020204" pitchFamily="34" charset="-78"/>
                <a:cs typeface="Avenir Book" panose="020B0503020203020204" pitchFamily="34" charset="-78"/>
              </a:rPr>
              <a:t>1 1 0 1 1 1 0 1 1 1 0 1 1 1 0 1 1</a:t>
            </a:r>
          </a:p>
        </p:txBody>
      </p:sp>
      <p:sp>
        <p:nvSpPr>
          <p:cNvPr id="18" name="Oval 6">
            <a:extLst>
              <a:ext uri="{FF2B5EF4-FFF2-40B4-BE49-F238E27FC236}">
                <a16:creationId xmlns:a16="http://schemas.microsoft.com/office/drawing/2014/main" id="{64E9278A-0A24-0DD3-31B2-9E71DB34D8A1}"/>
              </a:ext>
            </a:extLst>
          </p:cNvPr>
          <p:cNvSpPr>
            <a:spLocks noChangeArrowheads="1"/>
          </p:cNvSpPr>
          <p:nvPr/>
        </p:nvSpPr>
        <p:spPr bwMode="auto">
          <a:xfrm>
            <a:off x="7400030" y="2913882"/>
            <a:ext cx="228600" cy="228600"/>
          </a:xfrm>
          <a:prstGeom prst="ellipse">
            <a:avLst/>
          </a:prstGeom>
          <a:noFill/>
          <a:ln w="9525">
            <a:solidFill>
              <a:srgbClr val="FF0000"/>
            </a:solidFill>
            <a:round/>
            <a:headEnd type="none" w="sm" len="me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a:defRPr/>
            </a:pPr>
            <a:endParaRPr lang="en-US" sz="1350">
              <a:solidFill>
                <a:prstClr val="black"/>
              </a:solidFill>
              <a:latin typeface="Avenir Book" panose="020B0503020203020204" pitchFamily="34" charset="-78"/>
              <a:ea typeface="ＭＳ Ｐゴシック" charset="0"/>
              <a:cs typeface="Avenir Book" panose="020B0503020203020204" pitchFamily="34" charset="-78"/>
            </a:endParaRPr>
          </a:p>
        </p:txBody>
      </p:sp>
      <p:sp>
        <p:nvSpPr>
          <p:cNvPr id="23" name="Line 10">
            <a:extLst>
              <a:ext uri="{FF2B5EF4-FFF2-40B4-BE49-F238E27FC236}">
                <a16:creationId xmlns:a16="http://schemas.microsoft.com/office/drawing/2014/main" id="{C2E773FB-099A-CDCE-7759-417A4EC7942D}"/>
              </a:ext>
            </a:extLst>
          </p:cNvPr>
          <p:cNvSpPr>
            <a:spLocks noChangeShapeType="1"/>
          </p:cNvSpPr>
          <p:nvPr/>
        </p:nvSpPr>
        <p:spPr bwMode="auto">
          <a:xfrm flipH="1" flipV="1">
            <a:off x="7228578" y="3307450"/>
            <a:ext cx="3565224" cy="15825"/>
          </a:xfrm>
          <a:prstGeom prst="line">
            <a:avLst/>
          </a:prstGeom>
          <a:noFill/>
          <a:ln w="12700">
            <a:solidFill>
              <a:schemeClr val="tx1"/>
            </a:solidFill>
            <a:round/>
            <a:headEnd type="none" w="sm"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a:defRPr/>
            </a:pPr>
            <a:endParaRPr lang="en-US" sz="1350" dirty="0">
              <a:solidFill>
                <a:prstClr val="black"/>
              </a:solidFill>
              <a:latin typeface="Avenir Book" panose="020B0503020203020204" pitchFamily="34" charset="-78"/>
              <a:ea typeface="ＭＳ Ｐゴシック" charset="0"/>
              <a:cs typeface="Avenir Book" panose="020B0503020203020204" pitchFamily="34" charset="-78"/>
            </a:endParaRPr>
          </a:p>
        </p:txBody>
      </p:sp>
      <p:sp>
        <p:nvSpPr>
          <p:cNvPr id="24" name="Freeform 11">
            <a:extLst>
              <a:ext uri="{FF2B5EF4-FFF2-40B4-BE49-F238E27FC236}">
                <a16:creationId xmlns:a16="http://schemas.microsoft.com/office/drawing/2014/main" id="{E6D9313C-F92A-6AF7-48B1-2BC1600FA90F}"/>
              </a:ext>
            </a:extLst>
          </p:cNvPr>
          <p:cNvSpPr>
            <a:spLocks/>
          </p:cNvSpPr>
          <p:nvPr/>
        </p:nvSpPr>
        <p:spPr bwMode="auto">
          <a:xfrm>
            <a:off x="7514332" y="3148169"/>
            <a:ext cx="2983632" cy="127062"/>
          </a:xfrm>
          <a:custGeom>
            <a:avLst/>
            <a:gdLst>
              <a:gd name="T0" fmla="*/ 0 w 3788"/>
              <a:gd name="T1" fmla="*/ 0 h 58"/>
              <a:gd name="T2" fmla="*/ 0 w 3788"/>
              <a:gd name="T3" fmla="*/ 2147483647 h 58"/>
              <a:gd name="T4" fmla="*/ 2147483647 w 3788"/>
              <a:gd name="T5" fmla="*/ 2147483647 h 58"/>
              <a:gd name="T6" fmla="*/ 0 60000 65536"/>
              <a:gd name="T7" fmla="*/ 0 60000 65536"/>
              <a:gd name="T8" fmla="*/ 0 60000 65536"/>
            </a:gdLst>
            <a:ahLst/>
            <a:cxnLst>
              <a:cxn ang="T6">
                <a:pos x="T0" y="T1"/>
              </a:cxn>
              <a:cxn ang="T7">
                <a:pos x="T2" y="T3"/>
              </a:cxn>
              <a:cxn ang="T8">
                <a:pos x="T4" y="T5"/>
              </a:cxn>
            </a:cxnLst>
            <a:rect l="0" t="0" r="r" b="b"/>
            <a:pathLst>
              <a:path w="3788" h="58">
                <a:moveTo>
                  <a:pt x="0" y="0"/>
                </a:moveTo>
                <a:lnTo>
                  <a:pt x="0" y="58"/>
                </a:lnTo>
                <a:lnTo>
                  <a:pt x="3788" y="58"/>
                </a:lnTo>
              </a:path>
            </a:pathLst>
          </a:custGeom>
          <a:noFill/>
          <a:ln w="9525" cap="flat" cmpd="sng">
            <a:solidFill>
              <a:srgbClr val="FF0000"/>
            </a:solidFill>
            <a:prstDash val="solid"/>
            <a:round/>
            <a:headEnd type="none" w="sm"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5" name="TextBox 24">
            <a:extLst>
              <a:ext uri="{FF2B5EF4-FFF2-40B4-BE49-F238E27FC236}">
                <a16:creationId xmlns:a16="http://schemas.microsoft.com/office/drawing/2014/main" id="{3A9E305D-8A94-C514-6B5C-57D06461D528}"/>
              </a:ext>
            </a:extLst>
          </p:cNvPr>
          <p:cNvSpPr txBox="1"/>
          <p:nvPr/>
        </p:nvSpPr>
        <p:spPr>
          <a:xfrm>
            <a:off x="7408574" y="3352138"/>
            <a:ext cx="3538148" cy="369332"/>
          </a:xfrm>
          <a:prstGeom prst="rect">
            <a:avLst/>
          </a:prstGeom>
          <a:noFill/>
        </p:spPr>
        <p:txBody>
          <a:bodyPr wrap="none" rtlCol="0">
            <a:spAutoFit/>
          </a:bodyPr>
          <a:lstStyle/>
          <a:p>
            <a:pPr defTabSz="685800">
              <a:defRPr/>
            </a:pPr>
            <a:r>
              <a:rPr lang="en-US" b="1" dirty="0">
                <a:solidFill>
                  <a:prstClr val="black"/>
                </a:solidFill>
                <a:latin typeface="Avenir Book" panose="020B0503020203020204" pitchFamily="34" charset="-78"/>
                <a:cs typeface="Avenir Book" panose="020B0503020203020204" pitchFamily="34" charset="-78"/>
              </a:rPr>
              <a:t>  1 0 1 1 1 0 1 1 1 0 1 1 1 1 0 0</a:t>
            </a:r>
          </a:p>
        </p:txBody>
      </p:sp>
      <p:sp>
        <p:nvSpPr>
          <p:cNvPr id="26" name="TextBox 25">
            <a:extLst>
              <a:ext uri="{FF2B5EF4-FFF2-40B4-BE49-F238E27FC236}">
                <a16:creationId xmlns:a16="http://schemas.microsoft.com/office/drawing/2014/main" id="{984A0821-D7B3-A672-0488-35049D446762}"/>
              </a:ext>
            </a:extLst>
          </p:cNvPr>
          <p:cNvSpPr txBox="1"/>
          <p:nvPr/>
        </p:nvSpPr>
        <p:spPr>
          <a:xfrm>
            <a:off x="7402747" y="3681713"/>
            <a:ext cx="3326552" cy="369332"/>
          </a:xfrm>
          <a:prstGeom prst="rect">
            <a:avLst/>
          </a:prstGeom>
          <a:noFill/>
        </p:spPr>
        <p:txBody>
          <a:bodyPr wrap="none" rtlCol="0">
            <a:spAutoFit/>
          </a:bodyPr>
          <a:lstStyle/>
          <a:p>
            <a:pPr defTabSz="685800">
              <a:defRPr/>
            </a:pPr>
            <a:r>
              <a:rPr lang="en-US" b="1" dirty="0">
                <a:solidFill>
                  <a:srgbClr val="0000FF"/>
                </a:solidFill>
                <a:latin typeface="Avenir Book" panose="020B0503020203020204" pitchFamily="34" charset="-78"/>
                <a:cs typeface="Avenir Book" panose="020B0503020203020204" pitchFamily="34" charset="-78"/>
              </a:rPr>
              <a:t>  0 1 0 0 0 1 0 0 0 1 0 0 0 0 1 1</a:t>
            </a:r>
          </a:p>
        </p:txBody>
      </p:sp>
      <p:sp>
        <p:nvSpPr>
          <p:cNvPr id="37" name="Line 10">
            <a:extLst>
              <a:ext uri="{FF2B5EF4-FFF2-40B4-BE49-F238E27FC236}">
                <a16:creationId xmlns:a16="http://schemas.microsoft.com/office/drawing/2014/main" id="{3A35F7E0-0C17-15C9-4A19-595BAE1A7077}"/>
              </a:ext>
            </a:extLst>
          </p:cNvPr>
          <p:cNvSpPr>
            <a:spLocks noChangeShapeType="1"/>
          </p:cNvSpPr>
          <p:nvPr/>
        </p:nvSpPr>
        <p:spPr bwMode="auto">
          <a:xfrm flipH="1">
            <a:off x="7338020" y="4018601"/>
            <a:ext cx="3551032" cy="5379"/>
          </a:xfrm>
          <a:prstGeom prst="line">
            <a:avLst/>
          </a:prstGeom>
          <a:noFill/>
          <a:ln w="12700">
            <a:solidFill>
              <a:schemeClr val="tx1"/>
            </a:solidFill>
            <a:round/>
            <a:headEnd type="none" w="sm"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a:defRPr/>
            </a:pPr>
            <a:endParaRPr lang="en-US" sz="1350" dirty="0">
              <a:solidFill>
                <a:prstClr val="black"/>
              </a:solidFill>
              <a:latin typeface="Avenir Book" panose="020B0503020203020204" pitchFamily="34" charset="-78"/>
              <a:ea typeface="ＭＳ Ｐゴシック" charset="0"/>
              <a:cs typeface="Avenir Book" panose="020B0503020203020204" pitchFamily="34" charset="-78"/>
            </a:endParaRPr>
          </a:p>
        </p:txBody>
      </p:sp>
      <p:sp>
        <p:nvSpPr>
          <p:cNvPr id="39" name="TextBox 38">
            <a:extLst>
              <a:ext uri="{FF2B5EF4-FFF2-40B4-BE49-F238E27FC236}">
                <a16:creationId xmlns:a16="http://schemas.microsoft.com/office/drawing/2014/main" id="{AC4B4B3C-9FD3-60DB-24DE-B55E6FF652BF}"/>
              </a:ext>
            </a:extLst>
          </p:cNvPr>
          <p:cNvSpPr txBox="1"/>
          <p:nvPr/>
        </p:nvSpPr>
        <p:spPr>
          <a:xfrm>
            <a:off x="7408574" y="4082132"/>
            <a:ext cx="3454792" cy="369332"/>
          </a:xfrm>
          <a:prstGeom prst="rect">
            <a:avLst/>
          </a:prstGeom>
          <a:noFill/>
        </p:spPr>
        <p:txBody>
          <a:bodyPr wrap="none" rtlCol="0">
            <a:spAutoFit/>
          </a:bodyPr>
          <a:lstStyle/>
          <a:p>
            <a:pPr defTabSz="685800">
              <a:defRPr/>
            </a:pPr>
            <a:r>
              <a:rPr lang="en-US" b="1" dirty="0">
                <a:solidFill>
                  <a:prstClr val="black"/>
                </a:solidFill>
                <a:latin typeface="Avenir Book" panose="020B0503020203020204" pitchFamily="34" charset="-78"/>
                <a:cs typeface="Avenir Book" panose="020B0503020203020204" pitchFamily="34" charset="-78"/>
              </a:rPr>
              <a:t>  1 1 1 1 1 1 1 1 1 1 1 1 1 1 1 1</a:t>
            </a:r>
          </a:p>
        </p:txBody>
      </p:sp>
      <p:sp>
        <p:nvSpPr>
          <p:cNvPr id="40" name="Text Box 8">
            <a:extLst>
              <a:ext uri="{FF2B5EF4-FFF2-40B4-BE49-F238E27FC236}">
                <a16:creationId xmlns:a16="http://schemas.microsoft.com/office/drawing/2014/main" id="{7F560A81-1C40-1894-2EC6-E39D04EE5883}"/>
              </a:ext>
            </a:extLst>
          </p:cNvPr>
          <p:cNvSpPr txBox="1">
            <a:spLocks noChangeArrowheads="1"/>
          </p:cNvSpPr>
          <p:nvPr/>
        </p:nvSpPr>
        <p:spPr bwMode="auto">
          <a:xfrm>
            <a:off x="6803563" y="4070371"/>
            <a:ext cx="537327" cy="32316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type="none" w="sm" len="me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a:defRPr/>
            </a:pPr>
            <a:r>
              <a:rPr lang="en-US" sz="1500" dirty="0">
                <a:solidFill>
                  <a:prstClr val="black"/>
                </a:solidFill>
                <a:latin typeface="Avenir Book" panose="020B0503020203020204" pitchFamily="34" charset="-78"/>
                <a:cs typeface="Avenir Book" panose="020B0503020203020204" pitchFamily="34" charset="-78"/>
              </a:rPr>
              <a:t>sum</a:t>
            </a:r>
          </a:p>
        </p:txBody>
      </p:sp>
      <p:sp>
        <p:nvSpPr>
          <p:cNvPr id="43" name="TextBox 42">
            <a:extLst>
              <a:ext uri="{FF2B5EF4-FFF2-40B4-BE49-F238E27FC236}">
                <a16:creationId xmlns:a16="http://schemas.microsoft.com/office/drawing/2014/main" id="{B028418C-EBB8-906D-72CA-B4D70374601C}"/>
              </a:ext>
            </a:extLst>
          </p:cNvPr>
          <p:cNvSpPr txBox="1"/>
          <p:nvPr/>
        </p:nvSpPr>
        <p:spPr>
          <a:xfrm>
            <a:off x="5356174" y="1319329"/>
            <a:ext cx="3397084" cy="369332"/>
          </a:xfrm>
          <a:prstGeom prst="rect">
            <a:avLst/>
          </a:prstGeom>
          <a:noFill/>
        </p:spPr>
        <p:txBody>
          <a:bodyPr wrap="none" rtlCol="0">
            <a:spAutoFit/>
          </a:bodyPr>
          <a:lstStyle/>
          <a:p>
            <a:pPr defTabSz="685800">
              <a:defRPr/>
            </a:pPr>
            <a:r>
              <a:rPr lang="en-US" b="1" dirty="0">
                <a:solidFill>
                  <a:prstClr val="black"/>
                </a:solidFill>
                <a:latin typeface="Avenir Book" panose="020B0503020203020204" pitchFamily="34" charset="-78"/>
                <a:cs typeface="Avenir Book" panose="020B0503020203020204" pitchFamily="34" charset="-78"/>
              </a:rPr>
              <a:t>1 1 1 0 0 1 1 0 0 1 1 0 0 1 1 0</a:t>
            </a:r>
          </a:p>
        </p:txBody>
      </p:sp>
      <p:sp>
        <p:nvSpPr>
          <p:cNvPr id="44" name="TextBox 43">
            <a:extLst>
              <a:ext uri="{FF2B5EF4-FFF2-40B4-BE49-F238E27FC236}">
                <a16:creationId xmlns:a16="http://schemas.microsoft.com/office/drawing/2014/main" id="{1B37B7A9-8643-9A25-A8CA-ABDAAF529F64}"/>
              </a:ext>
            </a:extLst>
          </p:cNvPr>
          <p:cNvSpPr txBox="1"/>
          <p:nvPr/>
        </p:nvSpPr>
        <p:spPr>
          <a:xfrm>
            <a:off x="8647640" y="1313560"/>
            <a:ext cx="3397084" cy="369332"/>
          </a:xfrm>
          <a:prstGeom prst="rect">
            <a:avLst/>
          </a:prstGeom>
          <a:noFill/>
        </p:spPr>
        <p:txBody>
          <a:bodyPr wrap="square" rtlCol="0">
            <a:spAutoFit/>
          </a:bodyPr>
          <a:lstStyle/>
          <a:p>
            <a:pPr defTabSz="685800">
              <a:defRPr/>
            </a:pPr>
            <a:r>
              <a:rPr lang="en-US" b="1" dirty="0">
                <a:solidFill>
                  <a:prstClr val="black"/>
                </a:solidFill>
                <a:latin typeface="Avenir Book" panose="020B0503020203020204" pitchFamily="34" charset="-78"/>
                <a:cs typeface="Avenir Book" panose="020B0503020203020204" pitchFamily="34" charset="-78"/>
              </a:rPr>
              <a:t>1 1 0 1 0 1 0 1 0 1 0 1 0 1 0 1</a:t>
            </a:r>
          </a:p>
        </p:txBody>
      </p:sp>
      <p:sp>
        <p:nvSpPr>
          <p:cNvPr id="45" name="TextBox 44">
            <a:extLst>
              <a:ext uri="{FF2B5EF4-FFF2-40B4-BE49-F238E27FC236}">
                <a16:creationId xmlns:a16="http://schemas.microsoft.com/office/drawing/2014/main" id="{8397C8E7-0C89-9A6B-E1CC-BADB621A23A5}"/>
              </a:ext>
            </a:extLst>
          </p:cNvPr>
          <p:cNvSpPr txBox="1"/>
          <p:nvPr/>
        </p:nvSpPr>
        <p:spPr>
          <a:xfrm>
            <a:off x="2555938" y="4639266"/>
            <a:ext cx="3397084" cy="369332"/>
          </a:xfrm>
          <a:prstGeom prst="rect">
            <a:avLst/>
          </a:prstGeom>
          <a:noFill/>
        </p:spPr>
        <p:txBody>
          <a:bodyPr wrap="none" rtlCol="0">
            <a:spAutoFit/>
          </a:bodyPr>
          <a:lstStyle/>
          <a:p>
            <a:pPr defTabSz="685800">
              <a:defRPr/>
            </a:pPr>
            <a:r>
              <a:rPr lang="en-US" b="1" dirty="0">
                <a:solidFill>
                  <a:prstClr val="black"/>
                </a:solidFill>
                <a:latin typeface="Avenir Book" panose="020B0503020203020204" pitchFamily="34" charset="-78"/>
                <a:cs typeface="Avenir Book" panose="020B0503020203020204" pitchFamily="34" charset="-78"/>
              </a:rPr>
              <a:t>1 1 1 0 0 1 1 0 0 1 1 0 0 1 1 0</a:t>
            </a:r>
          </a:p>
        </p:txBody>
      </p:sp>
      <p:sp>
        <p:nvSpPr>
          <p:cNvPr id="46" name="TextBox 45">
            <a:extLst>
              <a:ext uri="{FF2B5EF4-FFF2-40B4-BE49-F238E27FC236}">
                <a16:creationId xmlns:a16="http://schemas.microsoft.com/office/drawing/2014/main" id="{197F9243-83E1-9CE3-31D0-F17B8FB5F405}"/>
              </a:ext>
            </a:extLst>
          </p:cNvPr>
          <p:cNvSpPr txBox="1"/>
          <p:nvPr/>
        </p:nvSpPr>
        <p:spPr>
          <a:xfrm>
            <a:off x="5660356" y="4624644"/>
            <a:ext cx="3397084" cy="369332"/>
          </a:xfrm>
          <a:prstGeom prst="rect">
            <a:avLst/>
          </a:prstGeom>
          <a:noFill/>
        </p:spPr>
        <p:txBody>
          <a:bodyPr wrap="square" rtlCol="0">
            <a:spAutoFit/>
          </a:bodyPr>
          <a:lstStyle/>
          <a:p>
            <a:pPr defTabSz="685800">
              <a:defRPr/>
            </a:pPr>
            <a:r>
              <a:rPr lang="en-US" b="1" dirty="0">
                <a:solidFill>
                  <a:prstClr val="black"/>
                </a:solidFill>
                <a:latin typeface="Avenir Book" panose="020B0503020203020204" pitchFamily="34" charset="-78"/>
                <a:cs typeface="Avenir Book" panose="020B0503020203020204" pitchFamily="34" charset="-78"/>
              </a:rPr>
              <a:t>1 1 0 1 0 1 0 1 0 1 0 1 0 1 0 1</a:t>
            </a:r>
          </a:p>
        </p:txBody>
      </p:sp>
      <p:sp>
        <p:nvSpPr>
          <p:cNvPr id="47" name="TextBox 46">
            <a:extLst>
              <a:ext uri="{FF2B5EF4-FFF2-40B4-BE49-F238E27FC236}">
                <a16:creationId xmlns:a16="http://schemas.microsoft.com/office/drawing/2014/main" id="{0C28DA67-441C-C2E6-46DB-DC607E61D102}"/>
              </a:ext>
            </a:extLst>
          </p:cNvPr>
          <p:cNvSpPr txBox="1"/>
          <p:nvPr/>
        </p:nvSpPr>
        <p:spPr>
          <a:xfrm>
            <a:off x="8647640" y="4631955"/>
            <a:ext cx="3326552" cy="369332"/>
          </a:xfrm>
          <a:prstGeom prst="rect">
            <a:avLst/>
          </a:prstGeom>
          <a:noFill/>
        </p:spPr>
        <p:txBody>
          <a:bodyPr wrap="none" rtlCol="0">
            <a:spAutoFit/>
          </a:bodyPr>
          <a:lstStyle/>
          <a:p>
            <a:pPr defTabSz="685800">
              <a:defRPr/>
            </a:pPr>
            <a:r>
              <a:rPr lang="en-US" b="1" dirty="0">
                <a:solidFill>
                  <a:srgbClr val="0000FF"/>
                </a:solidFill>
                <a:latin typeface="Avenir Book" panose="020B0503020203020204" pitchFamily="34" charset="-78"/>
                <a:cs typeface="Avenir Book" panose="020B0503020203020204" pitchFamily="34" charset="-78"/>
              </a:rPr>
              <a:t>  0 1 0 0 0 1 0 0 0 1 0 0 0 0 1 1</a:t>
            </a:r>
          </a:p>
        </p:txBody>
      </p:sp>
      <p:sp>
        <p:nvSpPr>
          <p:cNvPr id="48" name="Rectangle 3">
            <a:extLst>
              <a:ext uri="{FF2B5EF4-FFF2-40B4-BE49-F238E27FC236}">
                <a16:creationId xmlns:a16="http://schemas.microsoft.com/office/drawing/2014/main" id="{3E5EC40B-F2F4-5C94-8118-CEDDDFCEC414}"/>
              </a:ext>
            </a:extLst>
          </p:cNvPr>
          <p:cNvSpPr txBox="1">
            <a:spLocks noChangeArrowheads="1"/>
          </p:cNvSpPr>
          <p:nvPr/>
        </p:nvSpPr>
        <p:spPr>
          <a:xfrm>
            <a:off x="471738" y="4527728"/>
            <a:ext cx="10377235" cy="2057400"/>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5022" indent="-175022" defTabSz="685800">
              <a:lnSpc>
                <a:spcPct val="130000"/>
              </a:lnSpc>
              <a:spcBef>
                <a:spcPts val="750"/>
              </a:spcBef>
              <a:buNone/>
              <a:defRPr/>
            </a:pPr>
            <a:r>
              <a:rPr lang="en-US" sz="2100" dirty="0">
                <a:solidFill>
                  <a:prstClr val="black"/>
                </a:solidFill>
                <a:latin typeface="Avenir Book" panose="020B0503020203020204" pitchFamily="34" charset="-78"/>
                <a:cs typeface="Avenir Book" panose="020B0503020203020204" pitchFamily="34" charset="-78"/>
              </a:rPr>
              <a:t>Transmitted bits:</a:t>
            </a:r>
          </a:p>
        </p:txBody>
      </p:sp>
    </p:spTree>
    <p:extLst>
      <p:ext uri="{BB962C8B-B14F-4D97-AF65-F5344CB8AC3E}">
        <p14:creationId xmlns:p14="http://schemas.microsoft.com/office/powerpoint/2010/main" val="2783750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childTnLst>
                          </p:cTn>
                        </p:par>
                        <p:par>
                          <p:cTn id="16" fill="hold">
                            <p:stCondLst>
                              <p:cond delay="500"/>
                            </p:stCondLst>
                            <p:childTnLst>
                              <p:par>
                                <p:cTn id="17" presetID="22" presetClass="entr" presetSubtype="8" fill="hold" grpId="0" nodeType="afterEffect">
                                  <p:stCondLst>
                                    <p:cond delay="50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childTnLst>
                          </p:cTn>
                        </p:par>
                        <p:par>
                          <p:cTn id="20" fill="hold">
                            <p:stCondLst>
                              <p:cond delay="1500"/>
                            </p:stCondLst>
                            <p:childTnLst>
                              <p:par>
                                <p:cTn id="21" presetID="9" presetClass="entr" presetSubtype="0" fill="hold" grpId="0" nodeType="afterEffect">
                                  <p:stCondLst>
                                    <p:cond delay="500"/>
                                  </p:stCondLst>
                                  <p:childTnLst>
                                    <p:set>
                                      <p:cBhvr>
                                        <p:cTn id="22" dur="1" fill="hold">
                                          <p:stCondLst>
                                            <p:cond delay="0"/>
                                          </p:stCondLst>
                                        </p:cTn>
                                        <p:tgtEl>
                                          <p:spTgt spid="14"/>
                                        </p:tgtEl>
                                        <p:attrNameLst>
                                          <p:attrName>style.visibility</p:attrName>
                                        </p:attrNameLst>
                                      </p:cBhvr>
                                      <p:to>
                                        <p:strVal val="visible"/>
                                      </p:to>
                                    </p:set>
                                    <p:animEffect transition="in" filter="dissolve">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dissolve">
                                      <p:cBhvr>
                                        <p:cTn id="28" dur="500"/>
                                        <p:tgtEl>
                                          <p:spTgt spid="21"/>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dissolve">
                                      <p:cBhvr>
                                        <p:cTn id="36" dur="500"/>
                                        <p:tgtEl>
                                          <p:spTgt spid="22"/>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dissolve">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47"/>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45"/>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46"/>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48"/>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3"/>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6"/>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8"/>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dissolve">
                                      <p:cBhvr>
                                        <p:cTn id="62" dur="500"/>
                                        <p:tgtEl>
                                          <p:spTgt spid="17"/>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dissolve">
                                      <p:cBhvr>
                                        <p:cTn id="65" dur="500"/>
                                        <p:tgtEl>
                                          <p:spTgt spid="18"/>
                                        </p:tgtEl>
                                      </p:cBhvr>
                                    </p:animEffect>
                                  </p:childTnLst>
                                </p:cTn>
                              </p:par>
                            </p:childTnLst>
                          </p:cTn>
                        </p:par>
                        <p:par>
                          <p:cTn id="66" fill="hold">
                            <p:stCondLst>
                              <p:cond delay="500"/>
                            </p:stCondLst>
                            <p:childTnLst>
                              <p:par>
                                <p:cTn id="67" presetID="22" presetClass="entr" presetSubtype="8" fill="hold" grpId="0" nodeType="afterEffect">
                                  <p:stCondLst>
                                    <p:cond delay="500"/>
                                  </p:stCondLst>
                                  <p:childTnLst>
                                    <p:set>
                                      <p:cBhvr>
                                        <p:cTn id="68" dur="1" fill="hold">
                                          <p:stCondLst>
                                            <p:cond delay="0"/>
                                          </p:stCondLst>
                                        </p:cTn>
                                        <p:tgtEl>
                                          <p:spTgt spid="24"/>
                                        </p:tgtEl>
                                        <p:attrNameLst>
                                          <p:attrName>style.visibility</p:attrName>
                                        </p:attrNameLst>
                                      </p:cBhvr>
                                      <p:to>
                                        <p:strVal val="visible"/>
                                      </p:to>
                                    </p:set>
                                    <p:animEffect transition="in" filter="wipe(left)">
                                      <p:cBhvr>
                                        <p:cTn id="69" dur="500"/>
                                        <p:tgtEl>
                                          <p:spTgt spid="24"/>
                                        </p:tgtEl>
                                      </p:cBhvr>
                                    </p:animEffect>
                                  </p:childTnLst>
                                </p:cTn>
                              </p:par>
                            </p:childTnLst>
                          </p:cTn>
                        </p:par>
                        <p:par>
                          <p:cTn id="70" fill="hold">
                            <p:stCondLst>
                              <p:cond delay="1500"/>
                            </p:stCondLst>
                            <p:childTnLst>
                              <p:par>
                                <p:cTn id="71" presetID="9" presetClass="entr" presetSubtype="0" fill="hold" grpId="0" nodeType="afterEffect">
                                  <p:stCondLst>
                                    <p:cond delay="500"/>
                                  </p:stCondLst>
                                  <p:childTnLst>
                                    <p:set>
                                      <p:cBhvr>
                                        <p:cTn id="72" dur="1" fill="hold">
                                          <p:stCondLst>
                                            <p:cond delay="0"/>
                                          </p:stCondLst>
                                        </p:cTn>
                                        <p:tgtEl>
                                          <p:spTgt spid="23"/>
                                        </p:tgtEl>
                                        <p:attrNameLst>
                                          <p:attrName>style.visibility</p:attrName>
                                        </p:attrNameLst>
                                      </p:cBhvr>
                                      <p:to>
                                        <p:strVal val="visible"/>
                                      </p:to>
                                    </p:set>
                                    <p:animEffect transition="in" filter="dissolve">
                                      <p:cBhvr>
                                        <p:cTn id="73" dur="500"/>
                                        <p:tgtEl>
                                          <p:spTgt spid="23"/>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grpId="0" nodeType="clickEffect">
                                  <p:stCondLst>
                                    <p:cond delay="0"/>
                                  </p:stCondLst>
                                  <p:childTnLst>
                                    <p:set>
                                      <p:cBhvr>
                                        <p:cTn id="77" dur="1" fill="hold">
                                          <p:stCondLst>
                                            <p:cond delay="0"/>
                                          </p:stCondLst>
                                        </p:cTn>
                                        <p:tgtEl>
                                          <p:spTgt spid="25"/>
                                        </p:tgtEl>
                                        <p:attrNameLst>
                                          <p:attrName>style.visibility</p:attrName>
                                        </p:attrNameLst>
                                      </p:cBhvr>
                                      <p:to>
                                        <p:strVal val="visible"/>
                                      </p:to>
                                    </p:set>
                                    <p:animEffect transition="in" filter="dissolve">
                                      <p:cBhvr>
                                        <p:cTn id="78" dur="500"/>
                                        <p:tgtEl>
                                          <p:spTgt spid="25"/>
                                        </p:tgtEl>
                                      </p:cBhvr>
                                    </p:animEffect>
                                  </p:childTnLst>
                                </p:cTn>
                              </p:par>
                            </p:childTnLst>
                          </p:cTn>
                        </p:par>
                      </p:childTnLst>
                    </p:cTn>
                  </p:par>
                  <p:par>
                    <p:cTn id="79" fill="hold">
                      <p:stCondLst>
                        <p:cond delay="indefinite"/>
                      </p:stCondLst>
                      <p:childTnLst>
                        <p:par>
                          <p:cTn id="80" fill="hold">
                            <p:stCondLst>
                              <p:cond delay="0"/>
                            </p:stCondLst>
                            <p:childTnLst>
                              <p:par>
                                <p:cTn id="81" presetID="9" presetClass="entr" presetSubtype="0" fill="hold" grpId="0" nodeType="clickEffect">
                                  <p:stCondLst>
                                    <p:cond delay="0"/>
                                  </p:stCondLst>
                                  <p:childTnLst>
                                    <p:set>
                                      <p:cBhvr>
                                        <p:cTn id="82" dur="1" fill="hold">
                                          <p:stCondLst>
                                            <p:cond delay="0"/>
                                          </p:stCondLst>
                                        </p:cTn>
                                        <p:tgtEl>
                                          <p:spTgt spid="26"/>
                                        </p:tgtEl>
                                        <p:attrNameLst>
                                          <p:attrName>style.visibility</p:attrName>
                                        </p:attrNameLst>
                                      </p:cBhvr>
                                      <p:to>
                                        <p:strVal val="visible"/>
                                      </p:to>
                                    </p:set>
                                    <p:animEffect transition="in" filter="dissolve">
                                      <p:cBhvr>
                                        <p:cTn id="83" dur="500"/>
                                        <p:tgtEl>
                                          <p:spTgt spid="26"/>
                                        </p:tgtEl>
                                      </p:cBhvr>
                                    </p:animEffect>
                                  </p:childTnLst>
                                </p:cTn>
                              </p:par>
                            </p:childTnLst>
                          </p:cTn>
                        </p:par>
                        <p:par>
                          <p:cTn id="84" fill="hold">
                            <p:stCondLst>
                              <p:cond delay="500"/>
                            </p:stCondLst>
                            <p:childTnLst>
                              <p:par>
                                <p:cTn id="85" presetID="9" presetClass="entr" presetSubtype="0" fill="hold" grpId="0" nodeType="afterEffect">
                                  <p:stCondLst>
                                    <p:cond delay="500"/>
                                  </p:stCondLst>
                                  <p:childTnLst>
                                    <p:set>
                                      <p:cBhvr>
                                        <p:cTn id="86" dur="1" fill="hold">
                                          <p:stCondLst>
                                            <p:cond delay="0"/>
                                          </p:stCondLst>
                                        </p:cTn>
                                        <p:tgtEl>
                                          <p:spTgt spid="37"/>
                                        </p:tgtEl>
                                        <p:attrNameLst>
                                          <p:attrName>style.visibility</p:attrName>
                                        </p:attrNameLst>
                                      </p:cBhvr>
                                      <p:to>
                                        <p:strVal val="visible"/>
                                      </p:to>
                                    </p:set>
                                    <p:animEffect transition="in" filter="dissolve">
                                      <p:cBhvr>
                                        <p:cTn id="87" dur="500"/>
                                        <p:tgtEl>
                                          <p:spTgt spid="37"/>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39"/>
                                        </p:tgtEl>
                                        <p:attrNameLst>
                                          <p:attrName>style.visibility</p:attrName>
                                        </p:attrNameLst>
                                      </p:cBhvr>
                                      <p:to>
                                        <p:strVal val="visible"/>
                                      </p:to>
                                    </p:set>
                                    <p:animEffect transition="in" filter="dissolve">
                                      <p:cBhvr>
                                        <p:cTn id="92" dur="500"/>
                                        <p:tgtEl>
                                          <p:spTgt spid="39"/>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40"/>
                                        </p:tgtEl>
                                        <p:attrNameLst>
                                          <p:attrName>style.visibility</p:attrName>
                                        </p:attrNameLst>
                                      </p:cBhvr>
                                      <p:to>
                                        <p:strVal val="visible"/>
                                      </p:to>
                                    </p:set>
                                    <p:animEffect transition="in" filter="dissolve">
                                      <p:cBhvr>
                                        <p:cTn id="9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20" grpId="0"/>
      <p:bldP spid="10" grpId="0" animBg="1"/>
      <p:bldP spid="11" grpId="0"/>
      <p:bldP spid="14" grpId="0" animBg="1"/>
      <p:bldP spid="15" grpId="0" animBg="1"/>
      <p:bldP spid="21" grpId="0"/>
      <p:bldP spid="22" grpId="0"/>
      <p:bldP spid="3" grpId="0" animBg="1"/>
      <p:bldP spid="6" grpId="0"/>
      <p:bldP spid="8" grpId="0"/>
      <p:bldP spid="17" grpId="0"/>
      <p:bldP spid="18" grpId="0" animBg="1"/>
      <p:bldP spid="23" grpId="0" animBg="1"/>
      <p:bldP spid="24" grpId="0" animBg="1"/>
      <p:bldP spid="25" grpId="0"/>
      <p:bldP spid="26" grpId="0"/>
      <p:bldP spid="37" grpId="0" animBg="1"/>
      <p:bldP spid="39" grpId="0"/>
      <p:bldP spid="40" grpId="0"/>
      <p:bldP spid="45" grpId="0"/>
      <p:bldP spid="46" grpId="0"/>
      <p:bldP spid="47" grpId="0"/>
      <p:bldP spid="4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2014954" y="249574"/>
            <a:ext cx="8325469" cy="670967"/>
          </a:xfrm>
        </p:spPr>
        <p:txBody>
          <a:bodyPr>
            <a:normAutofit/>
          </a:bodyPr>
          <a:lstStyle/>
          <a:p>
            <a:pPr algn="ctr"/>
            <a:r>
              <a:rPr lang="en-US" sz="3300" dirty="0">
                <a:latin typeface="Avenir Book" panose="020B0503020203020204" pitchFamily="34" charset="-78"/>
                <a:cs typeface="Avenir Book" panose="020B0503020203020204" pitchFamily="34" charset="-78"/>
              </a:rPr>
              <a:t>UDP checksum</a:t>
            </a:r>
          </a:p>
        </p:txBody>
      </p:sp>
      <p:sp>
        <p:nvSpPr>
          <p:cNvPr id="27" name="Rectangle 3">
            <a:extLst>
              <a:ext uri="{FF2B5EF4-FFF2-40B4-BE49-F238E27FC236}">
                <a16:creationId xmlns:a16="http://schemas.microsoft.com/office/drawing/2014/main" id="{31698387-9861-714A-B5A0-B2C8BE36CD3A}"/>
              </a:ext>
            </a:extLst>
          </p:cNvPr>
          <p:cNvSpPr txBox="1">
            <a:spLocks noChangeArrowheads="1"/>
          </p:cNvSpPr>
          <p:nvPr/>
        </p:nvSpPr>
        <p:spPr>
          <a:xfrm>
            <a:off x="1009650" y="1757303"/>
            <a:ext cx="4304956" cy="4272022"/>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525" indent="0" defTabSz="685800">
              <a:lnSpc>
                <a:spcPct val="70000"/>
              </a:lnSpc>
              <a:spcBef>
                <a:spcPts val="750"/>
              </a:spcBef>
              <a:buNone/>
              <a:defRPr/>
            </a:pPr>
            <a:r>
              <a:rPr lang="en-US" altLang="en-US" sz="2400"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rPr>
              <a:t>Sender:</a:t>
            </a:r>
          </a:p>
          <a:p>
            <a:pPr marL="264319" indent="-166688" defTabSz="685800">
              <a:lnSpc>
                <a:spcPct val="80000"/>
              </a:lnSpc>
              <a:spcBef>
                <a:spcPts val="750"/>
              </a:spcBef>
              <a:defRPr/>
            </a:pP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Treat contents of UDP segment (including UDP header fields and IP addresses) as sequence of 16-bit integers</a:t>
            </a:r>
          </a:p>
          <a:p>
            <a:pPr marL="264319" indent="-166688" defTabSz="685800">
              <a:lnSpc>
                <a:spcPct val="80000"/>
              </a:lnSpc>
              <a:spcBef>
                <a:spcPts val="750"/>
              </a:spcBef>
              <a:defRPr/>
            </a:pPr>
            <a:r>
              <a:rPr lang="en-US" altLang="en-US" sz="2100" dirty="0">
                <a:solidFill>
                  <a:srgbClr val="C00000"/>
                </a:solidFill>
                <a:latin typeface="Avenir Book" panose="020B0503020203020204" pitchFamily="34" charset="-78"/>
                <a:ea typeface="ＭＳ Ｐゴシック" panose="020B0600070205080204" pitchFamily="34" charset="-128"/>
                <a:cs typeface="Avenir Book" panose="020B0503020203020204" pitchFamily="34" charset="-78"/>
              </a:rPr>
              <a:t>Checksum: </a:t>
            </a: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addition (one’</a:t>
            </a:r>
            <a:r>
              <a:rPr lang="en-US" altLang="ja-JP"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s complement sum) of segment content</a:t>
            </a:r>
          </a:p>
          <a:p>
            <a:pPr marL="264319" indent="-166688" defTabSz="685800">
              <a:lnSpc>
                <a:spcPct val="80000"/>
              </a:lnSpc>
              <a:spcBef>
                <a:spcPts val="750"/>
              </a:spcBef>
              <a:defRPr/>
            </a:pP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Checksum value put into UDP checksum field</a:t>
            </a:r>
          </a:p>
          <a:p>
            <a:pPr marL="264319" indent="-166688" defTabSz="685800">
              <a:lnSpc>
                <a:spcPct val="70000"/>
              </a:lnSpc>
              <a:spcBef>
                <a:spcPts val="750"/>
              </a:spcBef>
              <a:buNone/>
              <a:defRPr/>
            </a:pPr>
            <a:endParaRPr lang="en-US" altLang="en-US" sz="18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endParaRPr>
          </a:p>
          <a:p>
            <a:pPr marL="264319" indent="-166688" defTabSz="685800">
              <a:lnSpc>
                <a:spcPct val="70000"/>
              </a:lnSpc>
              <a:spcBef>
                <a:spcPts val="750"/>
              </a:spcBef>
              <a:defRPr/>
            </a:pPr>
            <a:endParaRPr lang="en-US" altLang="en-US" sz="24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8" name="Rectangle 4">
            <a:extLst>
              <a:ext uri="{FF2B5EF4-FFF2-40B4-BE49-F238E27FC236}">
                <a16:creationId xmlns:a16="http://schemas.microsoft.com/office/drawing/2014/main" id="{673A6B1C-AEDF-5947-AFDF-9232983233A4}"/>
              </a:ext>
            </a:extLst>
          </p:cNvPr>
          <p:cNvSpPr txBox="1">
            <a:spLocks noChangeArrowheads="1"/>
          </p:cNvSpPr>
          <p:nvPr/>
        </p:nvSpPr>
        <p:spPr>
          <a:xfrm>
            <a:off x="6307677" y="1925379"/>
            <a:ext cx="4598621" cy="3061857"/>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a:spcBef>
                <a:spcPts val="750"/>
              </a:spcBef>
              <a:buNone/>
              <a:defRPr/>
            </a:pPr>
            <a:r>
              <a:rPr lang="en-US" altLang="en-US" sz="2400"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rPr>
              <a:t>Receiver</a:t>
            </a:r>
            <a:r>
              <a:rPr lang="en-US" altLang="en-US" sz="2625"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rPr>
              <a:t>:</a:t>
            </a:r>
          </a:p>
          <a:p>
            <a:pPr marL="264319" indent="-166688" defTabSz="685800">
              <a:spcBef>
                <a:spcPts val="750"/>
              </a:spcBef>
              <a:defRPr/>
            </a:pP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Compute the addition of the segment contents including the checksum</a:t>
            </a:r>
          </a:p>
          <a:p>
            <a:pPr marL="264319" indent="-166688" defTabSz="685800">
              <a:spcBef>
                <a:spcPts val="750"/>
              </a:spcBef>
              <a:defRPr/>
            </a:pP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Check if computed sum equals to all 1’s:</a:t>
            </a:r>
          </a:p>
          <a:p>
            <a:pPr marL="521494" lvl="1" indent="-173831" defTabSz="685800">
              <a:spcBef>
                <a:spcPts val="375"/>
              </a:spcBef>
              <a:defRPr/>
            </a:pPr>
            <a:r>
              <a:rPr lang="en-US" altLang="en-US" sz="18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Not all 1’s - error detected</a:t>
            </a:r>
          </a:p>
          <a:p>
            <a:pPr marL="521494" lvl="1" indent="-173831" defTabSz="685800">
              <a:spcBef>
                <a:spcPts val="375"/>
              </a:spcBef>
              <a:defRPr/>
            </a:pPr>
            <a:r>
              <a:rPr lang="en-US" altLang="en-US" sz="18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All 1’s - no error detected. </a:t>
            </a:r>
            <a:r>
              <a:rPr lang="en-US" altLang="en-US" sz="1800" dirty="0">
                <a:solidFill>
                  <a:srgbClr val="0000FF"/>
                </a:solidFill>
                <a:latin typeface="Avenir Book" panose="020B0503020203020204" pitchFamily="34" charset="-78"/>
                <a:ea typeface="ＭＳ Ｐゴシック" panose="020B0600070205080204" pitchFamily="34" charset="-128"/>
                <a:cs typeface="Avenir Book" panose="020B0503020203020204" pitchFamily="34" charset="-78"/>
              </a:rPr>
              <a:t>But maybe errors nonetheless? </a:t>
            </a:r>
          </a:p>
          <a:p>
            <a:pPr marL="264319" indent="-166688" defTabSz="685800">
              <a:spcBef>
                <a:spcPts val="750"/>
              </a:spcBef>
              <a:defRPr/>
            </a:pPr>
            <a:endPar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9" name="Rectangle 5">
            <a:extLst>
              <a:ext uri="{FF2B5EF4-FFF2-40B4-BE49-F238E27FC236}">
                <a16:creationId xmlns:a16="http://schemas.microsoft.com/office/drawing/2014/main" id="{F6F1E6ED-F1FB-7542-8156-6A1C186D48CB}"/>
              </a:ext>
            </a:extLst>
          </p:cNvPr>
          <p:cNvSpPr>
            <a:spLocks noChangeArrowheads="1"/>
          </p:cNvSpPr>
          <p:nvPr/>
        </p:nvSpPr>
        <p:spPr bwMode="auto">
          <a:xfrm>
            <a:off x="1429790" y="1043556"/>
            <a:ext cx="9243752" cy="6357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257175" indent="-257175" defTabSz="685800">
              <a:lnSpc>
                <a:spcPct val="85000"/>
              </a:lnSpc>
              <a:spcBef>
                <a:spcPct val="20000"/>
              </a:spcBef>
              <a:buClr>
                <a:srgbClr val="000099"/>
              </a:buClr>
              <a:buSzPct val="65000"/>
              <a:defRPr/>
            </a:pPr>
            <a:r>
              <a:rPr lang="en-US" altLang="en-US" sz="2400" dirty="0">
                <a:solidFill>
                  <a:srgbClr val="CC0000"/>
                </a:solidFill>
                <a:latin typeface="Avenir Book" panose="020B0503020203020204" pitchFamily="34" charset="-78"/>
                <a:cs typeface="Avenir Book" panose="020B0503020203020204" pitchFamily="34" charset="-78"/>
              </a:rPr>
              <a:t>Goal:</a:t>
            </a:r>
            <a:r>
              <a:rPr lang="en-US" altLang="en-US" sz="2400" dirty="0">
                <a:solidFill>
                  <a:prstClr val="black"/>
                </a:solidFill>
                <a:latin typeface="Avenir Book" panose="020B0503020203020204" pitchFamily="34" charset="-78"/>
                <a:cs typeface="Avenir Book" panose="020B0503020203020204" pitchFamily="34" charset="-78"/>
              </a:rPr>
              <a:t> Detect </a:t>
            </a:r>
            <a:r>
              <a:rPr lang="en-US" altLang="ja-JP" sz="2400" dirty="0">
                <a:solidFill>
                  <a:prstClr val="black"/>
                </a:solidFill>
                <a:latin typeface="Avenir Book" panose="020B0503020203020204" pitchFamily="34" charset="-78"/>
                <a:cs typeface="Avenir Book" panose="020B0503020203020204" pitchFamily="34" charset="-78"/>
              </a:rPr>
              <a:t>errors (i.e., flipped bits) in transmitted segment</a:t>
            </a:r>
          </a:p>
          <a:p>
            <a:pPr marL="257175" indent="-257175" defTabSz="685800">
              <a:lnSpc>
                <a:spcPct val="85000"/>
              </a:lnSpc>
              <a:spcBef>
                <a:spcPct val="20000"/>
              </a:spcBef>
              <a:buClr>
                <a:srgbClr val="000099"/>
              </a:buClr>
              <a:buSzPct val="65000"/>
              <a:buFont typeface="Wingdings" pitchFamily="2" charset="2"/>
              <a:buChar char="v"/>
              <a:defRPr/>
            </a:pPr>
            <a:endParaRPr lang="en-US" altLang="en-US" sz="2100" dirty="0">
              <a:solidFill>
                <a:prstClr val="black"/>
              </a:solidFill>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1553192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dissolve">
                                      <p:cBhvr>
                                        <p:cTn id="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Line 5">
            <a:extLst>
              <a:ext uri="{FF2B5EF4-FFF2-40B4-BE49-F238E27FC236}">
                <a16:creationId xmlns:a16="http://schemas.microsoft.com/office/drawing/2014/main" id="{763B3A78-1E2C-5A4B-AA3C-267B38DDCC5E}"/>
              </a:ext>
            </a:extLst>
          </p:cNvPr>
          <p:cNvSpPr>
            <a:spLocks noChangeShapeType="1"/>
          </p:cNvSpPr>
          <p:nvPr/>
        </p:nvSpPr>
        <p:spPr bwMode="auto">
          <a:xfrm flipH="1" flipV="1">
            <a:off x="1388610" y="2736674"/>
            <a:ext cx="3526290" cy="25751"/>
          </a:xfrm>
          <a:prstGeom prst="line">
            <a:avLst/>
          </a:prstGeom>
          <a:noFill/>
          <a:ln w="12700">
            <a:solidFill>
              <a:schemeClr val="tx1"/>
            </a:solidFill>
            <a:round/>
            <a:headEnd type="none" w="sm"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a:defRPr/>
            </a:pPr>
            <a:endParaRPr lang="en-US" sz="1350">
              <a:solidFill>
                <a:prstClr val="black"/>
              </a:solidFill>
              <a:latin typeface="Avenir Book" panose="020B0503020203020204" pitchFamily="34" charset="-78"/>
              <a:ea typeface="ＭＳ Ｐゴシック" charset="0"/>
              <a:cs typeface="Avenir Book" panose="020B0503020203020204" pitchFamily="34" charset="-78"/>
            </a:endParaRPr>
          </a:p>
        </p:txBody>
      </p:sp>
      <p:sp>
        <p:nvSpPr>
          <p:cNvPr id="12" name="Text Box 8">
            <a:extLst>
              <a:ext uri="{FF2B5EF4-FFF2-40B4-BE49-F238E27FC236}">
                <a16:creationId xmlns:a16="http://schemas.microsoft.com/office/drawing/2014/main" id="{5EB760DD-5067-0241-ACCB-6E4282E949DB}"/>
              </a:ext>
            </a:extLst>
          </p:cNvPr>
          <p:cNvSpPr txBox="1">
            <a:spLocks noChangeArrowheads="1"/>
          </p:cNvSpPr>
          <p:nvPr/>
        </p:nvSpPr>
        <p:spPr bwMode="auto">
          <a:xfrm>
            <a:off x="871790" y="3331417"/>
            <a:ext cx="537327" cy="32316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type="none" w="sm" len="me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a:defRPr/>
            </a:pPr>
            <a:r>
              <a:rPr lang="en-US" sz="1500" dirty="0">
                <a:solidFill>
                  <a:prstClr val="black"/>
                </a:solidFill>
                <a:latin typeface="Avenir Book" panose="020B0503020203020204" pitchFamily="34" charset="-78"/>
                <a:cs typeface="Avenir Book" panose="020B0503020203020204" pitchFamily="34" charset="-78"/>
              </a:rPr>
              <a:t>sum</a:t>
            </a:r>
          </a:p>
        </p:txBody>
      </p:sp>
      <p:sp>
        <p:nvSpPr>
          <p:cNvPr id="13" name="Text Box 9">
            <a:extLst>
              <a:ext uri="{FF2B5EF4-FFF2-40B4-BE49-F238E27FC236}">
                <a16:creationId xmlns:a16="http://schemas.microsoft.com/office/drawing/2014/main" id="{D58D347C-3618-AD46-999E-771E7BB4EFFB}"/>
              </a:ext>
            </a:extLst>
          </p:cNvPr>
          <p:cNvSpPr txBox="1">
            <a:spLocks noChangeArrowheads="1"/>
          </p:cNvSpPr>
          <p:nvPr/>
        </p:nvSpPr>
        <p:spPr bwMode="auto">
          <a:xfrm>
            <a:off x="433449" y="3659723"/>
            <a:ext cx="1031051" cy="32316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type="none" w="sm" len="me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a:defRPr/>
            </a:pPr>
            <a:r>
              <a:rPr lang="en-US" sz="1500" dirty="0">
                <a:solidFill>
                  <a:prstClr val="black"/>
                </a:solidFill>
                <a:latin typeface="Avenir Book" panose="020B0503020203020204" pitchFamily="34" charset="-78"/>
                <a:cs typeface="Avenir Book" panose="020B0503020203020204" pitchFamily="34" charset="-78"/>
              </a:rPr>
              <a:t>checksum</a:t>
            </a:r>
          </a:p>
        </p:txBody>
      </p:sp>
      <p:sp>
        <p:nvSpPr>
          <p:cNvPr id="4" name="TextBox 3">
            <a:extLst>
              <a:ext uri="{FF2B5EF4-FFF2-40B4-BE49-F238E27FC236}">
                <a16:creationId xmlns:a16="http://schemas.microsoft.com/office/drawing/2014/main" id="{55CFACF2-9C75-D845-963C-B6B5F2FFE843}"/>
              </a:ext>
            </a:extLst>
          </p:cNvPr>
          <p:cNvSpPr txBox="1"/>
          <p:nvPr/>
        </p:nvSpPr>
        <p:spPr>
          <a:xfrm>
            <a:off x="1686786" y="2088117"/>
            <a:ext cx="3397084" cy="369332"/>
          </a:xfrm>
          <a:prstGeom prst="rect">
            <a:avLst/>
          </a:prstGeom>
          <a:noFill/>
        </p:spPr>
        <p:txBody>
          <a:bodyPr wrap="none" rtlCol="0">
            <a:spAutoFit/>
          </a:bodyPr>
          <a:lstStyle/>
          <a:p>
            <a:pPr defTabSz="685800">
              <a:defRPr/>
            </a:pPr>
            <a:r>
              <a:rPr lang="en-US" b="1" dirty="0">
                <a:solidFill>
                  <a:prstClr val="black"/>
                </a:solidFill>
                <a:latin typeface="Avenir Book" panose="020B0503020203020204" pitchFamily="34" charset="-78"/>
                <a:cs typeface="Avenir Book" panose="020B0503020203020204" pitchFamily="34" charset="-78"/>
              </a:rPr>
              <a:t>1 1 1 0 0 1 1 0 0 1 1 0 0 1 1 0</a:t>
            </a:r>
          </a:p>
        </p:txBody>
      </p:sp>
      <p:sp>
        <p:nvSpPr>
          <p:cNvPr id="19" name="TextBox 18">
            <a:extLst>
              <a:ext uri="{FF2B5EF4-FFF2-40B4-BE49-F238E27FC236}">
                <a16:creationId xmlns:a16="http://schemas.microsoft.com/office/drawing/2014/main" id="{A0134F71-DAF2-4A4A-8007-D61D5E84A131}"/>
              </a:ext>
            </a:extLst>
          </p:cNvPr>
          <p:cNvSpPr txBox="1"/>
          <p:nvPr/>
        </p:nvSpPr>
        <p:spPr>
          <a:xfrm>
            <a:off x="1690350" y="2370027"/>
            <a:ext cx="3397084" cy="369332"/>
          </a:xfrm>
          <a:prstGeom prst="rect">
            <a:avLst/>
          </a:prstGeom>
          <a:noFill/>
        </p:spPr>
        <p:txBody>
          <a:bodyPr wrap="none" rtlCol="0">
            <a:spAutoFit/>
          </a:bodyPr>
          <a:lstStyle/>
          <a:p>
            <a:pPr defTabSz="685800">
              <a:defRPr/>
            </a:pPr>
            <a:r>
              <a:rPr lang="en-US" b="1" dirty="0">
                <a:solidFill>
                  <a:prstClr val="black"/>
                </a:solidFill>
                <a:latin typeface="Avenir Book" panose="020B0503020203020204" pitchFamily="34" charset="-78"/>
                <a:cs typeface="Avenir Book" panose="020B0503020203020204" pitchFamily="34" charset="-78"/>
              </a:rPr>
              <a:t>1 1 0 1 0 1 0 1 0 1 0 1 0 1 0 1</a:t>
            </a:r>
          </a:p>
        </p:txBody>
      </p:sp>
      <p:sp>
        <p:nvSpPr>
          <p:cNvPr id="20" name="TextBox 19">
            <a:extLst>
              <a:ext uri="{FF2B5EF4-FFF2-40B4-BE49-F238E27FC236}">
                <a16:creationId xmlns:a16="http://schemas.microsoft.com/office/drawing/2014/main" id="{890C7D96-F575-4046-84E4-2FDF9898E9B2}"/>
              </a:ext>
            </a:extLst>
          </p:cNvPr>
          <p:cNvSpPr txBox="1"/>
          <p:nvPr/>
        </p:nvSpPr>
        <p:spPr>
          <a:xfrm>
            <a:off x="1481602" y="2818450"/>
            <a:ext cx="3602268" cy="369332"/>
          </a:xfrm>
          <a:prstGeom prst="rect">
            <a:avLst/>
          </a:prstGeom>
          <a:noFill/>
        </p:spPr>
        <p:txBody>
          <a:bodyPr wrap="none" rtlCol="0">
            <a:spAutoFit/>
          </a:bodyPr>
          <a:lstStyle/>
          <a:p>
            <a:pPr defTabSz="685800">
              <a:defRPr/>
            </a:pPr>
            <a:r>
              <a:rPr lang="en-US" b="1" dirty="0">
                <a:solidFill>
                  <a:prstClr val="black"/>
                </a:solidFill>
                <a:latin typeface="Avenir Book" panose="020B0503020203020204" pitchFamily="34" charset="-78"/>
                <a:cs typeface="Avenir Book" panose="020B0503020203020204" pitchFamily="34" charset="-78"/>
              </a:rPr>
              <a:t>1 1 0 1 1 1 0 1 1 1 0 1 1 1 0 1 1</a:t>
            </a:r>
          </a:p>
        </p:txBody>
      </p:sp>
      <p:sp>
        <p:nvSpPr>
          <p:cNvPr id="10" name="Oval 6">
            <a:extLst>
              <a:ext uri="{FF2B5EF4-FFF2-40B4-BE49-F238E27FC236}">
                <a16:creationId xmlns:a16="http://schemas.microsoft.com/office/drawing/2014/main" id="{23B7D25F-DD2D-6943-A612-1B140865E470}"/>
              </a:ext>
            </a:extLst>
          </p:cNvPr>
          <p:cNvSpPr>
            <a:spLocks noChangeArrowheads="1"/>
          </p:cNvSpPr>
          <p:nvPr/>
        </p:nvSpPr>
        <p:spPr bwMode="auto">
          <a:xfrm>
            <a:off x="1540742" y="2882456"/>
            <a:ext cx="228600" cy="228600"/>
          </a:xfrm>
          <a:prstGeom prst="ellipse">
            <a:avLst/>
          </a:prstGeom>
          <a:noFill/>
          <a:ln w="9525">
            <a:solidFill>
              <a:srgbClr val="FF0000"/>
            </a:solidFill>
            <a:round/>
            <a:headEnd type="none" w="sm" len="me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a:defRPr/>
            </a:pPr>
            <a:endParaRPr lang="en-US" sz="1350">
              <a:solidFill>
                <a:prstClr val="black"/>
              </a:solidFill>
              <a:latin typeface="Avenir Book" panose="020B0503020203020204" pitchFamily="34" charset="-78"/>
              <a:ea typeface="ＭＳ Ｐゴシック" charset="0"/>
              <a:cs typeface="Avenir Book" panose="020B0503020203020204" pitchFamily="34" charset="-78"/>
            </a:endParaRPr>
          </a:p>
        </p:txBody>
      </p:sp>
      <p:sp>
        <p:nvSpPr>
          <p:cNvPr id="11" name="Text Box 7">
            <a:extLst>
              <a:ext uri="{FF2B5EF4-FFF2-40B4-BE49-F238E27FC236}">
                <a16:creationId xmlns:a16="http://schemas.microsoft.com/office/drawing/2014/main" id="{02C19D06-A871-3D4E-A141-88A98E4A3180}"/>
              </a:ext>
            </a:extLst>
          </p:cNvPr>
          <p:cNvSpPr txBox="1">
            <a:spLocks noChangeArrowheads="1"/>
          </p:cNvSpPr>
          <p:nvPr/>
        </p:nvSpPr>
        <p:spPr bwMode="auto">
          <a:xfrm>
            <a:off x="226292" y="2835497"/>
            <a:ext cx="1213794" cy="32316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type="none" w="sm" len="me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a:defRPr/>
            </a:pPr>
            <a:r>
              <a:rPr lang="en-US" sz="1500" dirty="0">
                <a:solidFill>
                  <a:prstClr val="black"/>
                </a:solidFill>
                <a:latin typeface="Avenir Book" panose="020B0503020203020204" pitchFamily="34" charset="-78"/>
                <a:cs typeface="Avenir Book" panose="020B0503020203020204" pitchFamily="34" charset="-78"/>
              </a:rPr>
              <a:t>wraparound</a:t>
            </a:r>
          </a:p>
        </p:txBody>
      </p:sp>
      <p:sp>
        <p:nvSpPr>
          <p:cNvPr id="14" name="Line 10">
            <a:extLst>
              <a:ext uri="{FF2B5EF4-FFF2-40B4-BE49-F238E27FC236}">
                <a16:creationId xmlns:a16="http://schemas.microsoft.com/office/drawing/2014/main" id="{D9BAD80C-425E-F145-9700-2D18230226CD}"/>
              </a:ext>
            </a:extLst>
          </p:cNvPr>
          <p:cNvSpPr>
            <a:spLocks noChangeShapeType="1"/>
          </p:cNvSpPr>
          <p:nvPr/>
        </p:nvSpPr>
        <p:spPr bwMode="auto">
          <a:xfrm flipH="1" flipV="1">
            <a:off x="1369291" y="3276025"/>
            <a:ext cx="3574183" cy="46502"/>
          </a:xfrm>
          <a:prstGeom prst="line">
            <a:avLst/>
          </a:prstGeom>
          <a:noFill/>
          <a:ln w="12700">
            <a:solidFill>
              <a:schemeClr val="tx1"/>
            </a:solidFill>
            <a:round/>
            <a:headEnd type="none" w="sm"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a:defRPr/>
            </a:pPr>
            <a:endParaRPr lang="en-US" sz="1350" dirty="0">
              <a:solidFill>
                <a:prstClr val="black"/>
              </a:solidFill>
              <a:latin typeface="Avenir Book" panose="020B0503020203020204" pitchFamily="34" charset="-78"/>
              <a:ea typeface="ＭＳ Ｐゴシック" charset="0"/>
              <a:cs typeface="Avenir Book" panose="020B0503020203020204" pitchFamily="34" charset="-78"/>
            </a:endParaRPr>
          </a:p>
        </p:txBody>
      </p:sp>
      <p:sp>
        <p:nvSpPr>
          <p:cNvPr id="15" name="Freeform 11">
            <a:extLst>
              <a:ext uri="{FF2B5EF4-FFF2-40B4-BE49-F238E27FC236}">
                <a16:creationId xmlns:a16="http://schemas.microsoft.com/office/drawing/2014/main" id="{5AD71209-A9E2-794D-88A1-4B84AF2607D1}"/>
              </a:ext>
            </a:extLst>
          </p:cNvPr>
          <p:cNvSpPr>
            <a:spLocks/>
          </p:cNvSpPr>
          <p:nvPr/>
        </p:nvSpPr>
        <p:spPr bwMode="auto">
          <a:xfrm>
            <a:off x="1655044" y="3116743"/>
            <a:ext cx="2983632" cy="127062"/>
          </a:xfrm>
          <a:custGeom>
            <a:avLst/>
            <a:gdLst>
              <a:gd name="T0" fmla="*/ 0 w 3788"/>
              <a:gd name="T1" fmla="*/ 0 h 58"/>
              <a:gd name="T2" fmla="*/ 0 w 3788"/>
              <a:gd name="T3" fmla="*/ 2147483647 h 58"/>
              <a:gd name="T4" fmla="*/ 2147483647 w 3788"/>
              <a:gd name="T5" fmla="*/ 2147483647 h 58"/>
              <a:gd name="T6" fmla="*/ 0 60000 65536"/>
              <a:gd name="T7" fmla="*/ 0 60000 65536"/>
              <a:gd name="T8" fmla="*/ 0 60000 65536"/>
            </a:gdLst>
            <a:ahLst/>
            <a:cxnLst>
              <a:cxn ang="T6">
                <a:pos x="T0" y="T1"/>
              </a:cxn>
              <a:cxn ang="T7">
                <a:pos x="T2" y="T3"/>
              </a:cxn>
              <a:cxn ang="T8">
                <a:pos x="T4" y="T5"/>
              </a:cxn>
            </a:cxnLst>
            <a:rect l="0" t="0" r="r" b="b"/>
            <a:pathLst>
              <a:path w="3788" h="58">
                <a:moveTo>
                  <a:pt x="0" y="0"/>
                </a:moveTo>
                <a:lnTo>
                  <a:pt x="0" y="58"/>
                </a:lnTo>
                <a:lnTo>
                  <a:pt x="3788" y="58"/>
                </a:lnTo>
              </a:path>
            </a:pathLst>
          </a:custGeom>
          <a:noFill/>
          <a:ln w="9525" cap="flat" cmpd="sng">
            <a:solidFill>
              <a:srgbClr val="FF0000"/>
            </a:solidFill>
            <a:prstDash val="solid"/>
            <a:round/>
            <a:headEnd type="none" w="sm"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1" name="TextBox 20">
            <a:extLst>
              <a:ext uri="{FF2B5EF4-FFF2-40B4-BE49-F238E27FC236}">
                <a16:creationId xmlns:a16="http://schemas.microsoft.com/office/drawing/2014/main" id="{C9994788-E9D3-5D40-89C2-5666242ECA9E}"/>
              </a:ext>
            </a:extLst>
          </p:cNvPr>
          <p:cNvSpPr txBox="1"/>
          <p:nvPr/>
        </p:nvSpPr>
        <p:spPr>
          <a:xfrm>
            <a:off x="1549286" y="3320712"/>
            <a:ext cx="3538148" cy="369332"/>
          </a:xfrm>
          <a:prstGeom prst="rect">
            <a:avLst/>
          </a:prstGeom>
          <a:noFill/>
        </p:spPr>
        <p:txBody>
          <a:bodyPr wrap="none" rtlCol="0">
            <a:spAutoFit/>
          </a:bodyPr>
          <a:lstStyle/>
          <a:p>
            <a:pPr defTabSz="685800">
              <a:defRPr/>
            </a:pPr>
            <a:r>
              <a:rPr lang="en-US" b="1" dirty="0">
                <a:solidFill>
                  <a:prstClr val="black"/>
                </a:solidFill>
                <a:latin typeface="Avenir Book" panose="020B0503020203020204" pitchFamily="34" charset="-78"/>
                <a:cs typeface="Avenir Book" panose="020B0503020203020204" pitchFamily="34" charset="-78"/>
              </a:rPr>
              <a:t>  1 0 1 1 1 0 1 1 1 0 1 1 1 1 0 0</a:t>
            </a:r>
          </a:p>
        </p:txBody>
      </p:sp>
      <p:sp>
        <p:nvSpPr>
          <p:cNvPr id="22" name="TextBox 21">
            <a:extLst>
              <a:ext uri="{FF2B5EF4-FFF2-40B4-BE49-F238E27FC236}">
                <a16:creationId xmlns:a16="http://schemas.microsoft.com/office/drawing/2014/main" id="{6DDD65BC-0FF7-354F-9157-61D155DA77EA}"/>
              </a:ext>
            </a:extLst>
          </p:cNvPr>
          <p:cNvSpPr txBox="1"/>
          <p:nvPr/>
        </p:nvSpPr>
        <p:spPr>
          <a:xfrm>
            <a:off x="1543459" y="3650287"/>
            <a:ext cx="3538148" cy="369332"/>
          </a:xfrm>
          <a:prstGeom prst="rect">
            <a:avLst/>
          </a:prstGeom>
          <a:noFill/>
        </p:spPr>
        <p:txBody>
          <a:bodyPr wrap="none" rtlCol="0">
            <a:spAutoFit/>
          </a:bodyPr>
          <a:lstStyle/>
          <a:p>
            <a:pPr defTabSz="685800">
              <a:defRPr/>
            </a:pPr>
            <a:r>
              <a:rPr lang="en-US" b="1" dirty="0">
                <a:solidFill>
                  <a:prstClr val="black"/>
                </a:solidFill>
                <a:latin typeface="Avenir Book" panose="020B0503020203020204" pitchFamily="34" charset="-78"/>
                <a:cs typeface="Avenir Book" panose="020B0503020203020204" pitchFamily="34" charset="-78"/>
              </a:rPr>
              <a:t>  0 1 0 0 0 1 0 0 0 1 0 0 0 0 1 1</a:t>
            </a:r>
          </a:p>
        </p:txBody>
      </p:sp>
      <p:sp>
        <p:nvSpPr>
          <p:cNvPr id="3" name="Line 5">
            <a:extLst>
              <a:ext uri="{FF2B5EF4-FFF2-40B4-BE49-F238E27FC236}">
                <a16:creationId xmlns:a16="http://schemas.microsoft.com/office/drawing/2014/main" id="{1101B169-086D-C7B7-C3BE-A3A09140011B}"/>
              </a:ext>
            </a:extLst>
          </p:cNvPr>
          <p:cNvSpPr>
            <a:spLocks noChangeShapeType="1"/>
          </p:cNvSpPr>
          <p:nvPr/>
        </p:nvSpPr>
        <p:spPr bwMode="auto">
          <a:xfrm flipH="1" flipV="1">
            <a:off x="7195129" y="2736674"/>
            <a:ext cx="3526290" cy="25751"/>
          </a:xfrm>
          <a:prstGeom prst="line">
            <a:avLst/>
          </a:prstGeom>
          <a:noFill/>
          <a:ln w="12700">
            <a:solidFill>
              <a:schemeClr val="tx1"/>
            </a:solidFill>
            <a:round/>
            <a:headEnd type="none" w="sm"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a:defRPr/>
            </a:pPr>
            <a:endParaRPr lang="en-US" sz="1350">
              <a:solidFill>
                <a:prstClr val="black"/>
              </a:solidFill>
              <a:latin typeface="Avenir Book" panose="020B0503020203020204" pitchFamily="34" charset="-78"/>
              <a:ea typeface="ＭＳ Ｐゴシック" charset="0"/>
              <a:cs typeface="Avenir Book" panose="020B0503020203020204" pitchFamily="34" charset="-78"/>
            </a:endParaRPr>
          </a:p>
        </p:txBody>
      </p:sp>
      <p:sp>
        <p:nvSpPr>
          <p:cNvPr id="6" name="TextBox 5">
            <a:extLst>
              <a:ext uri="{FF2B5EF4-FFF2-40B4-BE49-F238E27FC236}">
                <a16:creationId xmlns:a16="http://schemas.microsoft.com/office/drawing/2014/main" id="{7600614A-13FC-D4D3-39BE-FDC324FE9F91}"/>
              </a:ext>
            </a:extLst>
          </p:cNvPr>
          <p:cNvSpPr txBox="1"/>
          <p:nvPr/>
        </p:nvSpPr>
        <p:spPr>
          <a:xfrm>
            <a:off x="7493305" y="2088117"/>
            <a:ext cx="3397084" cy="369332"/>
          </a:xfrm>
          <a:prstGeom prst="rect">
            <a:avLst/>
          </a:prstGeom>
          <a:noFill/>
        </p:spPr>
        <p:txBody>
          <a:bodyPr wrap="none" rtlCol="0">
            <a:spAutoFit/>
          </a:bodyPr>
          <a:lstStyle/>
          <a:p>
            <a:pPr defTabSz="685800">
              <a:defRPr/>
            </a:pPr>
            <a:r>
              <a:rPr lang="en-US" b="1" dirty="0">
                <a:solidFill>
                  <a:prstClr val="black"/>
                </a:solidFill>
                <a:latin typeface="Avenir Book" panose="020B0503020203020204" pitchFamily="34" charset="-78"/>
                <a:cs typeface="Avenir Book" panose="020B0503020203020204" pitchFamily="34" charset="-78"/>
              </a:rPr>
              <a:t>1 1 1 0 0 1 1 0 0 1 1 0 0 1 1 0</a:t>
            </a:r>
          </a:p>
        </p:txBody>
      </p:sp>
      <p:sp>
        <p:nvSpPr>
          <p:cNvPr id="8" name="TextBox 7">
            <a:extLst>
              <a:ext uri="{FF2B5EF4-FFF2-40B4-BE49-F238E27FC236}">
                <a16:creationId xmlns:a16="http://schemas.microsoft.com/office/drawing/2014/main" id="{57495D65-8BBD-A64B-AB06-2B01DDD9EE96}"/>
              </a:ext>
            </a:extLst>
          </p:cNvPr>
          <p:cNvSpPr txBox="1"/>
          <p:nvPr/>
        </p:nvSpPr>
        <p:spPr>
          <a:xfrm>
            <a:off x="7496869" y="2370027"/>
            <a:ext cx="3397084" cy="369332"/>
          </a:xfrm>
          <a:prstGeom prst="rect">
            <a:avLst/>
          </a:prstGeom>
          <a:noFill/>
        </p:spPr>
        <p:txBody>
          <a:bodyPr wrap="none" rtlCol="0">
            <a:spAutoFit/>
          </a:bodyPr>
          <a:lstStyle/>
          <a:p>
            <a:pPr defTabSz="685800">
              <a:defRPr/>
            </a:pPr>
            <a:r>
              <a:rPr lang="en-US" b="1" dirty="0">
                <a:solidFill>
                  <a:prstClr val="black"/>
                </a:solidFill>
                <a:latin typeface="Avenir Book" panose="020B0503020203020204" pitchFamily="34" charset="-78"/>
                <a:cs typeface="Avenir Book" panose="020B0503020203020204" pitchFamily="34" charset="-78"/>
              </a:rPr>
              <a:t>1 1 0 1 0 1 0 1 0 1 0 1 0 1 0 1</a:t>
            </a:r>
          </a:p>
        </p:txBody>
      </p:sp>
      <p:sp>
        <p:nvSpPr>
          <p:cNvPr id="17" name="TextBox 16">
            <a:extLst>
              <a:ext uri="{FF2B5EF4-FFF2-40B4-BE49-F238E27FC236}">
                <a16:creationId xmlns:a16="http://schemas.microsoft.com/office/drawing/2014/main" id="{98FD6C90-D287-BE16-B7EE-7618F5B4AAC5}"/>
              </a:ext>
            </a:extLst>
          </p:cNvPr>
          <p:cNvSpPr txBox="1"/>
          <p:nvPr/>
        </p:nvSpPr>
        <p:spPr>
          <a:xfrm>
            <a:off x="7288121" y="2818450"/>
            <a:ext cx="3602268" cy="369332"/>
          </a:xfrm>
          <a:prstGeom prst="rect">
            <a:avLst/>
          </a:prstGeom>
          <a:noFill/>
        </p:spPr>
        <p:txBody>
          <a:bodyPr wrap="none" rtlCol="0">
            <a:spAutoFit/>
          </a:bodyPr>
          <a:lstStyle/>
          <a:p>
            <a:pPr defTabSz="685800">
              <a:defRPr/>
            </a:pPr>
            <a:r>
              <a:rPr lang="en-US" b="1" dirty="0">
                <a:solidFill>
                  <a:prstClr val="black"/>
                </a:solidFill>
                <a:latin typeface="Avenir Book" panose="020B0503020203020204" pitchFamily="34" charset="-78"/>
                <a:cs typeface="Avenir Book" panose="020B0503020203020204" pitchFamily="34" charset="-78"/>
              </a:rPr>
              <a:t>1 1 0 1 1 1 0 1 1 1 0 1 1 1 0 1 1</a:t>
            </a:r>
          </a:p>
        </p:txBody>
      </p:sp>
      <p:sp>
        <p:nvSpPr>
          <p:cNvPr id="18" name="Oval 6">
            <a:extLst>
              <a:ext uri="{FF2B5EF4-FFF2-40B4-BE49-F238E27FC236}">
                <a16:creationId xmlns:a16="http://schemas.microsoft.com/office/drawing/2014/main" id="{64E9278A-0A24-0DD3-31B2-9E71DB34D8A1}"/>
              </a:ext>
            </a:extLst>
          </p:cNvPr>
          <p:cNvSpPr>
            <a:spLocks noChangeArrowheads="1"/>
          </p:cNvSpPr>
          <p:nvPr/>
        </p:nvSpPr>
        <p:spPr bwMode="auto">
          <a:xfrm>
            <a:off x="7347261" y="2882456"/>
            <a:ext cx="228600" cy="228600"/>
          </a:xfrm>
          <a:prstGeom prst="ellipse">
            <a:avLst/>
          </a:prstGeom>
          <a:noFill/>
          <a:ln w="9525">
            <a:solidFill>
              <a:srgbClr val="FF0000"/>
            </a:solidFill>
            <a:round/>
            <a:headEnd type="none" w="sm" len="me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a:defRPr/>
            </a:pPr>
            <a:endParaRPr lang="en-US" sz="1350">
              <a:solidFill>
                <a:prstClr val="black"/>
              </a:solidFill>
              <a:latin typeface="Avenir Book" panose="020B0503020203020204" pitchFamily="34" charset="-78"/>
              <a:ea typeface="ＭＳ Ｐゴシック" charset="0"/>
              <a:cs typeface="Avenir Book" panose="020B0503020203020204" pitchFamily="34" charset="-78"/>
            </a:endParaRPr>
          </a:p>
        </p:txBody>
      </p:sp>
      <p:sp>
        <p:nvSpPr>
          <p:cNvPr id="23" name="Line 10">
            <a:extLst>
              <a:ext uri="{FF2B5EF4-FFF2-40B4-BE49-F238E27FC236}">
                <a16:creationId xmlns:a16="http://schemas.microsoft.com/office/drawing/2014/main" id="{C2E773FB-099A-CDCE-7759-417A4EC7942D}"/>
              </a:ext>
            </a:extLst>
          </p:cNvPr>
          <p:cNvSpPr>
            <a:spLocks noChangeShapeType="1"/>
          </p:cNvSpPr>
          <p:nvPr/>
        </p:nvSpPr>
        <p:spPr bwMode="auto">
          <a:xfrm flipH="1" flipV="1">
            <a:off x="7175809" y="3276024"/>
            <a:ext cx="3565224" cy="15825"/>
          </a:xfrm>
          <a:prstGeom prst="line">
            <a:avLst/>
          </a:prstGeom>
          <a:noFill/>
          <a:ln w="12700">
            <a:solidFill>
              <a:schemeClr val="tx1"/>
            </a:solidFill>
            <a:round/>
            <a:headEnd type="none" w="sm"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a:defRPr/>
            </a:pPr>
            <a:endParaRPr lang="en-US" sz="1350" dirty="0">
              <a:solidFill>
                <a:prstClr val="black"/>
              </a:solidFill>
              <a:latin typeface="Avenir Book" panose="020B0503020203020204" pitchFamily="34" charset="-78"/>
              <a:ea typeface="ＭＳ Ｐゴシック" charset="0"/>
              <a:cs typeface="Avenir Book" panose="020B0503020203020204" pitchFamily="34" charset="-78"/>
            </a:endParaRPr>
          </a:p>
        </p:txBody>
      </p:sp>
      <p:sp>
        <p:nvSpPr>
          <p:cNvPr id="24" name="Freeform 11">
            <a:extLst>
              <a:ext uri="{FF2B5EF4-FFF2-40B4-BE49-F238E27FC236}">
                <a16:creationId xmlns:a16="http://schemas.microsoft.com/office/drawing/2014/main" id="{E6D9313C-F92A-6AF7-48B1-2BC1600FA90F}"/>
              </a:ext>
            </a:extLst>
          </p:cNvPr>
          <p:cNvSpPr>
            <a:spLocks/>
          </p:cNvSpPr>
          <p:nvPr/>
        </p:nvSpPr>
        <p:spPr bwMode="auto">
          <a:xfrm>
            <a:off x="7461563" y="3116743"/>
            <a:ext cx="2983632" cy="127062"/>
          </a:xfrm>
          <a:custGeom>
            <a:avLst/>
            <a:gdLst>
              <a:gd name="T0" fmla="*/ 0 w 3788"/>
              <a:gd name="T1" fmla="*/ 0 h 58"/>
              <a:gd name="T2" fmla="*/ 0 w 3788"/>
              <a:gd name="T3" fmla="*/ 2147483647 h 58"/>
              <a:gd name="T4" fmla="*/ 2147483647 w 3788"/>
              <a:gd name="T5" fmla="*/ 2147483647 h 58"/>
              <a:gd name="T6" fmla="*/ 0 60000 65536"/>
              <a:gd name="T7" fmla="*/ 0 60000 65536"/>
              <a:gd name="T8" fmla="*/ 0 60000 65536"/>
            </a:gdLst>
            <a:ahLst/>
            <a:cxnLst>
              <a:cxn ang="T6">
                <a:pos x="T0" y="T1"/>
              </a:cxn>
              <a:cxn ang="T7">
                <a:pos x="T2" y="T3"/>
              </a:cxn>
              <a:cxn ang="T8">
                <a:pos x="T4" y="T5"/>
              </a:cxn>
            </a:cxnLst>
            <a:rect l="0" t="0" r="r" b="b"/>
            <a:pathLst>
              <a:path w="3788" h="58">
                <a:moveTo>
                  <a:pt x="0" y="0"/>
                </a:moveTo>
                <a:lnTo>
                  <a:pt x="0" y="58"/>
                </a:lnTo>
                <a:lnTo>
                  <a:pt x="3788" y="58"/>
                </a:lnTo>
              </a:path>
            </a:pathLst>
          </a:custGeom>
          <a:noFill/>
          <a:ln w="9525" cap="flat" cmpd="sng">
            <a:solidFill>
              <a:srgbClr val="FF0000"/>
            </a:solidFill>
            <a:prstDash val="solid"/>
            <a:round/>
            <a:headEnd type="none" w="sm"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5" name="TextBox 24">
            <a:extLst>
              <a:ext uri="{FF2B5EF4-FFF2-40B4-BE49-F238E27FC236}">
                <a16:creationId xmlns:a16="http://schemas.microsoft.com/office/drawing/2014/main" id="{3A9E305D-8A94-C514-6B5C-57D06461D528}"/>
              </a:ext>
            </a:extLst>
          </p:cNvPr>
          <p:cNvSpPr txBox="1"/>
          <p:nvPr/>
        </p:nvSpPr>
        <p:spPr>
          <a:xfrm>
            <a:off x="7355805" y="3320712"/>
            <a:ext cx="3538148" cy="369332"/>
          </a:xfrm>
          <a:prstGeom prst="rect">
            <a:avLst/>
          </a:prstGeom>
          <a:noFill/>
        </p:spPr>
        <p:txBody>
          <a:bodyPr wrap="none" rtlCol="0">
            <a:spAutoFit/>
          </a:bodyPr>
          <a:lstStyle/>
          <a:p>
            <a:pPr defTabSz="685800">
              <a:defRPr/>
            </a:pPr>
            <a:r>
              <a:rPr lang="en-US" b="1" dirty="0">
                <a:solidFill>
                  <a:prstClr val="black"/>
                </a:solidFill>
                <a:latin typeface="Avenir Book" panose="020B0503020203020204" pitchFamily="34" charset="-78"/>
                <a:cs typeface="Avenir Book" panose="020B0503020203020204" pitchFamily="34" charset="-78"/>
              </a:rPr>
              <a:t>  1 0 1 1 1 0 1 1 1 0 1 1 1 1 0 0</a:t>
            </a:r>
          </a:p>
        </p:txBody>
      </p:sp>
      <p:sp>
        <p:nvSpPr>
          <p:cNvPr id="26" name="TextBox 25">
            <a:extLst>
              <a:ext uri="{FF2B5EF4-FFF2-40B4-BE49-F238E27FC236}">
                <a16:creationId xmlns:a16="http://schemas.microsoft.com/office/drawing/2014/main" id="{984A0821-D7B3-A672-0488-35049D446762}"/>
              </a:ext>
            </a:extLst>
          </p:cNvPr>
          <p:cNvSpPr txBox="1"/>
          <p:nvPr/>
        </p:nvSpPr>
        <p:spPr>
          <a:xfrm>
            <a:off x="7349978" y="3650287"/>
            <a:ext cx="3538148" cy="369332"/>
          </a:xfrm>
          <a:prstGeom prst="rect">
            <a:avLst/>
          </a:prstGeom>
          <a:noFill/>
        </p:spPr>
        <p:txBody>
          <a:bodyPr wrap="none" rtlCol="0">
            <a:spAutoFit/>
          </a:bodyPr>
          <a:lstStyle/>
          <a:p>
            <a:pPr defTabSz="685800">
              <a:defRPr/>
            </a:pPr>
            <a:r>
              <a:rPr lang="en-US" b="1" dirty="0">
                <a:solidFill>
                  <a:prstClr val="black"/>
                </a:solidFill>
                <a:latin typeface="Avenir Book" panose="020B0503020203020204" pitchFamily="34" charset="-78"/>
                <a:cs typeface="Avenir Book" panose="020B0503020203020204" pitchFamily="34" charset="-78"/>
              </a:rPr>
              <a:t>  0 1 0 0 0 1 0 0 0 1 0 0 0 0 1 1</a:t>
            </a:r>
          </a:p>
        </p:txBody>
      </p:sp>
      <p:sp>
        <p:nvSpPr>
          <p:cNvPr id="37" name="Line 10">
            <a:extLst>
              <a:ext uri="{FF2B5EF4-FFF2-40B4-BE49-F238E27FC236}">
                <a16:creationId xmlns:a16="http://schemas.microsoft.com/office/drawing/2014/main" id="{3A35F7E0-0C17-15C9-4A19-595BAE1A7077}"/>
              </a:ext>
            </a:extLst>
          </p:cNvPr>
          <p:cNvSpPr>
            <a:spLocks noChangeShapeType="1"/>
          </p:cNvSpPr>
          <p:nvPr/>
        </p:nvSpPr>
        <p:spPr bwMode="auto">
          <a:xfrm flipH="1">
            <a:off x="7285251" y="3987175"/>
            <a:ext cx="3551032" cy="5379"/>
          </a:xfrm>
          <a:prstGeom prst="line">
            <a:avLst/>
          </a:prstGeom>
          <a:noFill/>
          <a:ln w="12700">
            <a:solidFill>
              <a:schemeClr val="tx1"/>
            </a:solidFill>
            <a:round/>
            <a:headEnd type="none" w="sm"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a:defRPr/>
            </a:pPr>
            <a:endParaRPr lang="en-US" sz="1350" dirty="0">
              <a:solidFill>
                <a:prstClr val="black"/>
              </a:solidFill>
              <a:latin typeface="Avenir Book" panose="020B0503020203020204" pitchFamily="34" charset="-78"/>
              <a:ea typeface="ＭＳ Ｐゴシック" charset="0"/>
              <a:cs typeface="Avenir Book" panose="020B0503020203020204" pitchFamily="34" charset="-78"/>
            </a:endParaRPr>
          </a:p>
        </p:txBody>
      </p:sp>
      <p:sp>
        <p:nvSpPr>
          <p:cNvPr id="39" name="TextBox 38">
            <a:extLst>
              <a:ext uri="{FF2B5EF4-FFF2-40B4-BE49-F238E27FC236}">
                <a16:creationId xmlns:a16="http://schemas.microsoft.com/office/drawing/2014/main" id="{AC4B4B3C-9FD3-60DB-24DE-B55E6FF652BF}"/>
              </a:ext>
            </a:extLst>
          </p:cNvPr>
          <p:cNvSpPr txBox="1"/>
          <p:nvPr/>
        </p:nvSpPr>
        <p:spPr>
          <a:xfrm>
            <a:off x="7355805" y="4050706"/>
            <a:ext cx="3454792" cy="369332"/>
          </a:xfrm>
          <a:prstGeom prst="rect">
            <a:avLst/>
          </a:prstGeom>
          <a:noFill/>
        </p:spPr>
        <p:txBody>
          <a:bodyPr wrap="none" rtlCol="0">
            <a:spAutoFit/>
          </a:bodyPr>
          <a:lstStyle/>
          <a:p>
            <a:pPr defTabSz="685800">
              <a:defRPr/>
            </a:pPr>
            <a:r>
              <a:rPr lang="en-US" b="1" dirty="0">
                <a:solidFill>
                  <a:prstClr val="black"/>
                </a:solidFill>
                <a:latin typeface="Avenir Book" panose="020B0503020203020204" pitchFamily="34" charset="-78"/>
                <a:cs typeface="Avenir Book" panose="020B0503020203020204" pitchFamily="34" charset="-78"/>
              </a:rPr>
              <a:t>  1 1 1 1 1 1 1 1 1 1 1 1 1 1 1 1</a:t>
            </a:r>
          </a:p>
        </p:txBody>
      </p:sp>
      <p:sp>
        <p:nvSpPr>
          <p:cNvPr id="40" name="Text Box 8">
            <a:extLst>
              <a:ext uri="{FF2B5EF4-FFF2-40B4-BE49-F238E27FC236}">
                <a16:creationId xmlns:a16="http://schemas.microsoft.com/office/drawing/2014/main" id="{7F560A81-1C40-1894-2EC6-E39D04EE5883}"/>
              </a:ext>
            </a:extLst>
          </p:cNvPr>
          <p:cNvSpPr txBox="1">
            <a:spLocks noChangeArrowheads="1"/>
          </p:cNvSpPr>
          <p:nvPr/>
        </p:nvSpPr>
        <p:spPr bwMode="auto">
          <a:xfrm>
            <a:off x="6750794" y="4038945"/>
            <a:ext cx="537327" cy="32316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type="none" w="sm" len="me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a:defRPr/>
            </a:pPr>
            <a:r>
              <a:rPr lang="en-US" sz="1500" dirty="0">
                <a:solidFill>
                  <a:prstClr val="black"/>
                </a:solidFill>
                <a:latin typeface="Avenir Book" panose="020B0503020203020204" pitchFamily="34" charset="-78"/>
                <a:cs typeface="Avenir Book" panose="020B0503020203020204" pitchFamily="34" charset="-78"/>
              </a:rPr>
              <a:t>sum</a:t>
            </a:r>
          </a:p>
        </p:txBody>
      </p:sp>
      <p:grpSp>
        <p:nvGrpSpPr>
          <p:cNvPr id="5" name="Group 4">
            <a:extLst>
              <a:ext uri="{FF2B5EF4-FFF2-40B4-BE49-F238E27FC236}">
                <a16:creationId xmlns:a16="http://schemas.microsoft.com/office/drawing/2014/main" id="{4EE0120B-95FA-8ED4-D766-45775B321E9C}"/>
              </a:ext>
            </a:extLst>
          </p:cNvPr>
          <p:cNvGrpSpPr/>
          <p:nvPr/>
        </p:nvGrpSpPr>
        <p:grpSpPr>
          <a:xfrm>
            <a:off x="10379858" y="1841737"/>
            <a:ext cx="1455215" cy="534386"/>
            <a:chOff x="9436187" y="4862446"/>
            <a:chExt cx="1940286" cy="712515"/>
          </a:xfrm>
        </p:grpSpPr>
        <p:sp>
          <p:nvSpPr>
            <p:cNvPr id="16" name="Oval 15">
              <a:extLst>
                <a:ext uri="{FF2B5EF4-FFF2-40B4-BE49-F238E27FC236}">
                  <a16:creationId xmlns:a16="http://schemas.microsoft.com/office/drawing/2014/main" id="{E8DED104-324F-02D6-42E5-65F5D73D2739}"/>
                </a:ext>
              </a:extLst>
            </p:cNvPr>
            <p:cNvSpPr/>
            <p:nvPr/>
          </p:nvSpPr>
          <p:spPr>
            <a:xfrm>
              <a:off x="9436187" y="5113295"/>
              <a:ext cx="802095" cy="461666"/>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cxnSp>
          <p:nvCxnSpPr>
            <p:cNvPr id="27" name="Straight Arrow Connector 26">
              <a:extLst>
                <a:ext uri="{FF2B5EF4-FFF2-40B4-BE49-F238E27FC236}">
                  <a16:creationId xmlns:a16="http://schemas.microsoft.com/office/drawing/2014/main" id="{F1C84107-8BF8-D46C-5FC2-D65BF9F1BD49}"/>
                </a:ext>
              </a:extLst>
            </p:cNvPr>
            <p:cNvCxnSpPr>
              <a:cxnSpLocks/>
            </p:cNvCxnSpPr>
            <p:nvPr/>
          </p:nvCxnSpPr>
          <p:spPr>
            <a:xfrm flipV="1">
              <a:off x="10238282" y="5111429"/>
              <a:ext cx="546739" cy="21268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68C1D47-D992-36DC-A862-7FB2C73D5959}"/>
                </a:ext>
              </a:extLst>
            </p:cNvPr>
            <p:cNvSpPr txBox="1"/>
            <p:nvPr/>
          </p:nvSpPr>
          <p:spPr>
            <a:xfrm>
              <a:off x="10395008" y="4862446"/>
              <a:ext cx="981465" cy="492443"/>
            </a:xfrm>
            <a:prstGeom prst="rect">
              <a:avLst/>
            </a:prstGeom>
            <a:noFill/>
          </p:spPr>
          <p:txBody>
            <a:bodyPr wrap="none" rtlCol="0">
              <a:spAutoFit/>
            </a:bodyPr>
            <a:lstStyle/>
            <a:p>
              <a:pPr defTabSz="685800">
                <a:defRPr/>
              </a:pPr>
              <a:r>
                <a:rPr lang="en-US" b="1" dirty="0">
                  <a:solidFill>
                    <a:prstClr val="black"/>
                  </a:solidFill>
                  <a:latin typeface="Avenir Book" panose="020B0503020203020204" pitchFamily="34" charset="-78"/>
                  <a:cs typeface="Avenir Book" panose="020B0503020203020204" pitchFamily="34" charset="-78"/>
                </a:rPr>
                <a:t>  0 1 </a:t>
              </a:r>
            </a:p>
          </p:txBody>
        </p:sp>
      </p:grpSp>
      <p:grpSp>
        <p:nvGrpSpPr>
          <p:cNvPr id="29" name="Group 28">
            <a:extLst>
              <a:ext uri="{FF2B5EF4-FFF2-40B4-BE49-F238E27FC236}">
                <a16:creationId xmlns:a16="http://schemas.microsoft.com/office/drawing/2014/main" id="{0D51E9C6-52A7-BE7B-3B6E-C2DAC9FA470C}"/>
              </a:ext>
            </a:extLst>
          </p:cNvPr>
          <p:cNvGrpSpPr/>
          <p:nvPr/>
        </p:nvGrpSpPr>
        <p:grpSpPr>
          <a:xfrm>
            <a:off x="10388350" y="2146921"/>
            <a:ext cx="1455215" cy="534386"/>
            <a:chOff x="9436187" y="4862446"/>
            <a:chExt cx="1940286" cy="712515"/>
          </a:xfrm>
        </p:grpSpPr>
        <p:sp>
          <p:nvSpPr>
            <p:cNvPr id="30" name="Oval 29">
              <a:extLst>
                <a:ext uri="{FF2B5EF4-FFF2-40B4-BE49-F238E27FC236}">
                  <a16:creationId xmlns:a16="http://schemas.microsoft.com/office/drawing/2014/main" id="{B0325D5C-E117-7BA0-328A-17C9F27599A9}"/>
                </a:ext>
              </a:extLst>
            </p:cNvPr>
            <p:cNvSpPr/>
            <p:nvPr/>
          </p:nvSpPr>
          <p:spPr>
            <a:xfrm>
              <a:off x="9436187" y="5113295"/>
              <a:ext cx="802095" cy="461666"/>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cxnSp>
          <p:nvCxnSpPr>
            <p:cNvPr id="31" name="Straight Arrow Connector 30">
              <a:extLst>
                <a:ext uri="{FF2B5EF4-FFF2-40B4-BE49-F238E27FC236}">
                  <a16:creationId xmlns:a16="http://schemas.microsoft.com/office/drawing/2014/main" id="{6BA4E8B4-D1EB-9C2B-B4DC-CC3482D95262}"/>
                </a:ext>
              </a:extLst>
            </p:cNvPr>
            <p:cNvCxnSpPr>
              <a:cxnSpLocks/>
            </p:cNvCxnSpPr>
            <p:nvPr/>
          </p:nvCxnSpPr>
          <p:spPr>
            <a:xfrm flipV="1">
              <a:off x="10238282" y="5111429"/>
              <a:ext cx="546739" cy="21268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E4E50854-C5FB-DA5B-6CB0-BD633FBFBAC4}"/>
                </a:ext>
              </a:extLst>
            </p:cNvPr>
            <p:cNvSpPr txBox="1"/>
            <p:nvPr/>
          </p:nvSpPr>
          <p:spPr>
            <a:xfrm>
              <a:off x="10395008" y="4862446"/>
              <a:ext cx="981465" cy="492443"/>
            </a:xfrm>
            <a:prstGeom prst="rect">
              <a:avLst/>
            </a:prstGeom>
            <a:noFill/>
          </p:spPr>
          <p:txBody>
            <a:bodyPr wrap="none" rtlCol="0">
              <a:spAutoFit/>
            </a:bodyPr>
            <a:lstStyle/>
            <a:p>
              <a:pPr defTabSz="685800">
                <a:defRPr/>
              </a:pPr>
              <a:r>
                <a:rPr lang="en-US" b="1" dirty="0">
                  <a:solidFill>
                    <a:prstClr val="black"/>
                  </a:solidFill>
                  <a:latin typeface="Avenir Book" panose="020B0503020203020204" pitchFamily="34" charset="-78"/>
                  <a:cs typeface="Avenir Book" panose="020B0503020203020204" pitchFamily="34" charset="-78"/>
                </a:rPr>
                <a:t>  1 0 </a:t>
              </a:r>
            </a:p>
          </p:txBody>
        </p:sp>
      </p:grpSp>
      <p:sp>
        <p:nvSpPr>
          <p:cNvPr id="33" name="TextBox 32">
            <a:extLst>
              <a:ext uri="{FF2B5EF4-FFF2-40B4-BE49-F238E27FC236}">
                <a16:creationId xmlns:a16="http://schemas.microsoft.com/office/drawing/2014/main" id="{D823DA1C-A9F7-AABF-E384-3AC1E91CAB09}"/>
              </a:ext>
            </a:extLst>
          </p:cNvPr>
          <p:cNvSpPr txBox="1"/>
          <p:nvPr/>
        </p:nvSpPr>
        <p:spPr>
          <a:xfrm>
            <a:off x="2031834" y="4730768"/>
            <a:ext cx="8991600" cy="341632"/>
          </a:xfrm>
          <a:prstGeom prst="rect">
            <a:avLst/>
          </a:prstGeom>
          <a:noFill/>
        </p:spPr>
        <p:txBody>
          <a:bodyPr wrap="square" rtlCol="0">
            <a:spAutoFit/>
          </a:bodyPr>
          <a:lstStyle/>
          <a:p>
            <a:pPr defTabSz="685800">
              <a:lnSpc>
                <a:spcPct val="90000"/>
              </a:lnSpc>
              <a:defRPr/>
            </a:pPr>
            <a:r>
              <a:rPr lang="en-US" dirty="0">
                <a:solidFill>
                  <a:srgbClr val="C00000"/>
                </a:solidFill>
                <a:latin typeface="Avenir Book" panose="020B0503020203020204" pitchFamily="34" charset="-78"/>
                <a:cs typeface="Avenir Book" panose="020B0503020203020204" pitchFamily="34" charset="-78"/>
              </a:rPr>
              <a:t>Even though numbers have changed (bit flips), no change in checksum!</a:t>
            </a:r>
          </a:p>
        </p:txBody>
      </p:sp>
      <p:sp>
        <p:nvSpPr>
          <p:cNvPr id="36" name="Title 1">
            <a:extLst>
              <a:ext uri="{FF2B5EF4-FFF2-40B4-BE49-F238E27FC236}">
                <a16:creationId xmlns:a16="http://schemas.microsoft.com/office/drawing/2014/main" id="{8ADC85D0-5917-C44B-7A2F-1F2EAD47FB6B}"/>
              </a:ext>
            </a:extLst>
          </p:cNvPr>
          <p:cNvSpPr txBox="1">
            <a:spLocks/>
          </p:cNvSpPr>
          <p:nvPr/>
        </p:nvSpPr>
        <p:spPr>
          <a:xfrm>
            <a:off x="2123019" y="473491"/>
            <a:ext cx="8325469" cy="6709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300" dirty="0" smtClean="0">
                <a:latin typeface="Avenir Book" panose="020B0503020203020204" pitchFamily="34" charset="-78"/>
                <a:cs typeface="Avenir Book" panose="020B0503020203020204" pitchFamily="34" charset="-78"/>
              </a:rPr>
              <a:t>UDP </a:t>
            </a:r>
            <a:r>
              <a:rPr lang="en-US" sz="3300" dirty="0">
                <a:latin typeface="Avenir Book" panose="020B0503020203020204" pitchFamily="34" charset="-78"/>
                <a:cs typeface="Avenir Book" panose="020B0503020203020204" pitchFamily="34" charset="-78"/>
              </a:rPr>
              <a:t>Checksum</a:t>
            </a:r>
          </a:p>
        </p:txBody>
      </p:sp>
      <p:sp>
        <p:nvSpPr>
          <p:cNvPr id="38" name="TextBox 37">
            <a:extLst>
              <a:ext uri="{FF2B5EF4-FFF2-40B4-BE49-F238E27FC236}">
                <a16:creationId xmlns:a16="http://schemas.microsoft.com/office/drawing/2014/main" id="{71E246F5-B30D-7F58-69FD-C9B22DB19B06}"/>
              </a:ext>
            </a:extLst>
          </p:cNvPr>
          <p:cNvSpPr txBox="1"/>
          <p:nvPr/>
        </p:nvSpPr>
        <p:spPr>
          <a:xfrm>
            <a:off x="5320915" y="1309952"/>
            <a:ext cx="3397084" cy="369332"/>
          </a:xfrm>
          <a:prstGeom prst="rect">
            <a:avLst/>
          </a:prstGeom>
          <a:noFill/>
        </p:spPr>
        <p:txBody>
          <a:bodyPr wrap="none" rtlCol="0">
            <a:spAutoFit/>
          </a:bodyPr>
          <a:lstStyle/>
          <a:p>
            <a:pPr defTabSz="685800">
              <a:defRPr/>
            </a:pPr>
            <a:r>
              <a:rPr lang="en-US" b="1" dirty="0">
                <a:solidFill>
                  <a:prstClr val="black"/>
                </a:solidFill>
                <a:latin typeface="Avenir Book" panose="020B0503020203020204" pitchFamily="34" charset="-78"/>
                <a:cs typeface="Avenir Book" panose="020B0503020203020204" pitchFamily="34" charset="-78"/>
              </a:rPr>
              <a:t>1 1 1 0 0 1 1 0 0 1 1 0 0 1 1 0</a:t>
            </a:r>
          </a:p>
        </p:txBody>
      </p:sp>
      <p:sp>
        <p:nvSpPr>
          <p:cNvPr id="41" name="TextBox 40">
            <a:extLst>
              <a:ext uri="{FF2B5EF4-FFF2-40B4-BE49-F238E27FC236}">
                <a16:creationId xmlns:a16="http://schemas.microsoft.com/office/drawing/2014/main" id="{03F6D68F-A661-9CD3-BB6D-9F88DE0E31D4}"/>
              </a:ext>
            </a:extLst>
          </p:cNvPr>
          <p:cNvSpPr txBox="1"/>
          <p:nvPr/>
        </p:nvSpPr>
        <p:spPr>
          <a:xfrm>
            <a:off x="8612374" y="1313160"/>
            <a:ext cx="3397084" cy="369332"/>
          </a:xfrm>
          <a:prstGeom prst="rect">
            <a:avLst/>
          </a:prstGeom>
          <a:noFill/>
        </p:spPr>
        <p:txBody>
          <a:bodyPr wrap="square" rtlCol="0">
            <a:spAutoFit/>
          </a:bodyPr>
          <a:lstStyle/>
          <a:p>
            <a:pPr defTabSz="685800">
              <a:defRPr/>
            </a:pPr>
            <a:r>
              <a:rPr lang="en-US" b="1" dirty="0">
                <a:solidFill>
                  <a:prstClr val="black"/>
                </a:solidFill>
                <a:latin typeface="Avenir Book" panose="020B0503020203020204" pitchFamily="34" charset="-78"/>
                <a:cs typeface="Avenir Book" panose="020B0503020203020204" pitchFamily="34" charset="-78"/>
              </a:rPr>
              <a:t>1 1 0 1 0 1 0 1 0 1 0 1 0 1 0 1</a:t>
            </a:r>
          </a:p>
        </p:txBody>
      </p:sp>
      <p:sp>
        <p:nvSpPr>
          <p:cNvPr id="42" name="Rectangle 3">
            <a:extLst>
              <a:ext uri="{FF2B5EF4-FFF2-40B4-BE49-F238E27FC236}">
                <a16:creationId xmlns:a16="http://schemas.microsoft.com/office/drawing/2014/main" id="{864D988A-7F96-28BF-D047-E8AE660C5577}"/>
              </a:ext>
            </a:extLst>
          </p:cNvPr>
          <p:cNvSpPr txBox="1">
            <a:spLocks noChangeArrowheads="1"/>
          </p:cNvSpPr>
          <p:nvPr/>
        </p:nvSpPr>
        <p:spPr>
          <a:xfrm>
            <a:off x="226292" y="1209426"/>
            <a:ext cx="10377235" cy="2057400"/>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5022" indent="-175022" defTabSz="685800">
              <a:lnSpc>
                <a:spcPct val="130000"/>
              </a:lnSpc>
              <a:spcBef>
                <a:spcPts val="750"/>
              </a:spcBef>
              <a:buNone/>
              <a:defRPr/>
            </a:pPr>
            <a:r>
              <a:rPr lang="en-US" sz="2100" dirty="0">
                <a:solidFill>
                  <a:prstClr val="black"/>
                </a:solidFill>
                <a:latin typeface="Avenir Book" panose="020B0503020203020204" pitchFamily="34" charset="-78"/>
                <a:cs typeface="Avenir Book" panose="020B0503020203020204" pitchFamily="34" charset="-78"/>
              </a:rPr>
              <a:t>Suppose a segment consists of these bits:</a:t>
            </a:r>
          </a:p>
        </p:txBody>
      </p:sp>
    </p:spTree>
    <p:extLst>
      <p:ext uri="{BB962C8B-B14F-4D97-AF65-F5344CB8AC3E}">
        <p14:creationId xmlns:p14="http://schemas.microsoft.com/office/powerpoint/2010/main" val="449287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dissolve">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2020639" y="441656"/>
            <a:ext cx="8325469" cy="904832"/>
          </a:xfrm>
        </p:spPr>
        <p:txBody>
          <a:bodyPr>
            <a:normAutofit/>
          </a:bodyPr>
          <a:lstStyle/>
          <a:p>
            <a:pPr algn="ctr"/>
            <a:r>
              <a:rPr lang="en-US" sz="4050" dirty="0">
                <a:latin typeface="Avenir Book" panose="020B0503020203020204" pitchFamily="34" charset="-78"/>
                <a:cs typeface="Avenir Book" panose="020B0503020203020204" pitchFamily="34" charset="-78"/>
              </a:rPr>
              <a:t>Summary</a:t>
            </a:r>
            <a:r>
              <a:rPr lang="en-US" sz="3600" dirty="0">
                <a:latin typeface="Avenir Book" panose="020B0503020203020204" pitchFamily="34" charset="-78"/>
                <a:cs typeface="Avenir Book" panose="020B0503020203020204" pitchFamily="34" charset="-78"/>
              </a:rPr>
              <a:t>: UDP</a:t>
            </a:r>
          </a:p>
        </p:txBody>
      </p:sp>
      <p:sp>
        <p:nvSpPr>
          <p:cNvPr id="128" name="Rectangle 3">
            <a:extLst>
              <a:ext uri="{FF2B5EF4-FFF2-40B4-BE49-F238E27FC236}">
                <a16:creationId xmlns:a16="http://schemas.microsoft.com/office/drawing/2014/main" id="{2C2F9B28-FDD9-B047-936F-1DE26AECFD6E}"/>
              </a:ext>
            </a:extLst>
          </p:cNvPr>
          <p:cNvSpPr txBox="1">
            <a:spLocks noChangeArrowheads="1"/>
          </p:cNvSpPr>
          <p:nvPr/>
        </p:nvSpPr>
        <p:spPr>
          <a:xfrm>
            <a:off x="1918262" y="1457325"/>
            <a:ext cx="8530225" cy="3935950"/>
          </a:xfrm>
          <a:prstGeom prst="rect">
            <a:avLst/>
          </a:prstGeom>
        </p:spPr>
        <p:txBody>
          <a:bodyPr vert="horz" lIns="68580" tIns="34290" rIns="68580" bIns="3429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7663" indent="-254794" defTabSz="685800">
              <a:spcBef>
                <a:spcPts val="750"/>
              </a:spcBef>
              <a:buFont typeface="Wingdings" charset="2"/>
              <a:buChar char="§"/>
              <a:defRPr/>
            </a:pPr>
            <a:r>
              <a:rPr lang="en-US" sz="2400" dirty="0">
                <a:solidFill>
                  <a:prstClr val="black"/>
                </a:solidFill>
                <a:latin typeface="Avenir Book" panose="020B0503020203020204" pitchFamily="34" charset="-78"/>
                <a:cs typeface="Avenir Book" panose="020B0503020203020204" pitchFamily="34" charset="-78"/>
              </a:rPr>
              <a:t>“No frills” protocol: </a:t>
            </a:r>
          </a:p>
          <a:p>
            <a:pPr marL="606029" lvl="1" indent="-255985" defTabSz="685800">
              <a:spcBef>
                <a:spcPts val="750"/>
              </a:spcBef>
              <a:buClr>
                <a:srgbClr val="0000A3"/>
              </a:buClr>
              <a:defRPr/>
            </a:pPr>
            <a:r>
              <a:rPr lang="en-US" sz="2100" dirty="0">
                <a:solidFill>
                  <a:prstClr val="black"/>
                </a:solidFill>
                <a:latin typeface="Avenir Book" panose="020B0503020203020204" pitchFamily="34" charset="-78"/>
                <a:cs typeface="Avenir Book" panose="020B0503020203020204" pitchFamily="34" charset="-78"/>
              </a:rPr>
              <a:t>Segments may be lost, delivered out of order</a:t>
            </a:r>
          </a:p>
          <a:p>
            <a:pPr marL="606029" lvl="1" indent="-255985" defTabSz="685800">
              <a:spcBef>
                <a:spcPts val="750"/>
              </a:spcBef>
              <a:buClr>
                <a:srgbClr val="0000A3"/>
              </a:buClr>
              <a:defRPr/>
            </a:pPr>
            <a:r>
              <a:rPr lang="en-US" sz="2100" dirty="0">
                <a:solidFill>
                  <a:prstClr val="black"/>
                </a:solidFill>
                <a:latin typeface="Avenir Book" panose="020B0503020203020204" pitchFamily="34" charset="-78"/>
                <a:cs typeface="Avenir Book" panose="020B0503020203020204" pitchFamily="34" charset="-78"/>
              </a:rPr>
              <a:t>Best effort service: “send and hope for the best”</a:t>
            </a:r>
          </a:p>
          <a:p>
            <a:pPr marL="347663" indent="-254794" defTabSz="685800">
              <a:spcBef>
                <a:spcPts val="750"/>
              </a:spcBef>
              <a:buFont typeface="Wingdings" charset="2"/>
              <a:buChar char="§"/>
              <a:defRPr/>
            </a:pPr>
            <a:r>
              <a:rPr lang="en-US" sz="2400" dirty="0">
                <a:solidFill>
                  <a:prstClr val="black"/>
                </a:solidFill>
                <a:latin typeface="Avenir Book" panose="020B0503020203020204" pitchFamily="34" charset="-78"/>
                <a:cs typeface="Avenir Book" panose="020B0503020203020204" pitchFamily="34" charset="-78"/>
              </a:rPr>
              <a:t>UDP has its plusses:</a:t>
            </a:r>
          </a:p>
          <a:p>
            <a:pPr marL="606029" lvl="1" indent="-255985" defTabSz="685800">
              <a:spcBef>
                <a:spcPts val="750"/>
              </a:spcBef>
              <a:buClr>
                <a:srgbClr val="0000A3"/>
              </a:buClr>
              <a:defRPr/>
            </a:pPr>
            <a:r>
              <a:rPr lang="en-US" sz="2100" dirty="0">
                <a:solidFill>
                  <a:prstClr val="black"/>
                </a:solidFill>
                <a:latin typeface="Avenir Book" panose="020B0503020203020204" pitchFamily="34" charset="-78"/>
                <a:cs typeface="Avenir Book" panose="020B0503020203020204" pitchFamily="34" charset="-78"/>
              </a:rPr>
              <a:t>No setup/handshaking needed (no RTT incurred</a:t>
            </a:r>
            <a:r>
              <a:rPr lang="en-US" sz="2100" dirty="0" smtClean="0">
                <a:solidFill>
                  <a:prstClr val="black"/>
                </a:solidFill>
                <a:latin typeface="Avenir Book" panose="020B0503020203020204" pitchFamily="34" charset="-78"/>
                <a:cs typeface="Avenir Book" panose="020B0503020203020204" pitchFamily="34" charset="-78"/>
              </a:rPr>
              <a:t>)</a:t>
            </a:r>
            <a:endParaRPr lang="en-US" sz="2100" dirty="0">
              <a:solidFill>
                <a:prstClr val="black"/>
              </a:solidFill>
              <a:latin typeface="Avenir Book" panose="020B0503020203020204" pitchFamily="34" charset="-78"/>
              <a:cs typeface="Avenir Book" panose="020B0503020203020204" pitchFamily="34" charset="-78"/>
            </a:endParaRPr>
          </a:p>
          <a:p>
            <a:pPr marL="606029" lvl="1" indent="-255985" defTabSz="685800">
              <a:spcBef>
                <a:spcPts val="750"/>
              </a:spcBef>
              <a:buClr>
                <a:srgbClr val="0000A3"/>
              </a:buClr>
              <a:defRPr/>
            </a:pPr>
            <a:r>
              <a:rPr lang="en-US" sz="2100" dirty="0">
                <a:solidFill>
                  <a:prstClr val="black"/>
                </a:solidFill>
                <a:latin typeface="Avenir Book" panose="020B0503020203020204" pitchFamily="34" charset="-78"/>
                <a:cs typeface="Avenir Book" panose="020B0503020203020204" pitchFamily="34" charset="-78"/>
              </a:rPr>
              <a:t>Helps with reliability (checksum)</a:t>
            </a:r>
          </a:p>
          <a:p>
            <a:pPr marL="347663" indent="-254794" defTabSz="685800">
              <a:spcBef>
                <a:spcPts val="750"/>
              </a:spcBef>
              <a:buFont typeface="Wingdings" charset="2"/>
              <a:buChar char="§"/>
              <a:defRPr/>
            </a:pPr>
            <a:r>
              <a:rPr lang="en-US" sz="2400" dirty="0">
                <a:solidFill>
                  <a:prstClr val="black"/>
                </a:solidFill>
                <a:latin typeface="Avenir Book" panose="020B0503020203020204" pitchFamily="34" charset="-78"/>
                <a:cs typeface="Avenir Book" panose="020B0503020203020204" pitchFamily="34" charset="-78"/>
              </a:rPr>
              <a:t>Build additional functionality on top of UDP in application layer (e.g., HTTP/3)</a:t>
            </a:r>
            <a:endParaRPr lang="en-US" sz="1800" dirty="0">
              <a:solidFill>
                <a:prstClr val="black"/>
              </a:solidFill>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4147178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8">
                                            <p:txEl>
                                              <p:pRg st="0" end="0"/>
                                            </p:txEl>
                                          </p:spTgt>
                                        </p:tgtEl>
                                        <p:attrNameLst>
                                          <p:attrName>style.visibility</p:attrName>
                                        </p:attrNameLst>
                                      </p:cBhvr>
                                      <p:to>
                                        <p:strVal val="visible"/>
                                      </p:to>
                                    </p:set>
                                    <p:animEffect transition="in" filter="dissolve">
                                      <p:cBhvr>
                                        <p:cTn id="7" dur="500"/>
                                        <p:tgtEl>
                                          <p:spTgt spid="128">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28">
                                            <p:txEl>
                                              <p:pRg st="1" end="1"/>
                                            </p:txEl>
                                          </p:spTgt>
                                        </p:tgtEl>
                                        <p:attrNameLst>
                                          <p:attrName>style.visibility</p:attrName>
                                        </p:attrNameLst>
                                      </p:cBhvr>
                                      <p:to>
                                        <p:strVal val="visible"/>
                                      </p:to>
                                    </p:set>
                                    <p:animEffect transition="in" filter="dissolve">
                                      <p:cBhvr>
                                        <p:cTn id="10" dur="500"/>
                                        <p:tgtEl>
                                          <p:spTgt spid="128">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128">
                                            <p:txEl>
                                              <p:pRg st="2" end="2"/>
                                            </p:txEl>
                                          </p:spTgt>
                                        </p:tgtEl>
                                        <p:attrNameLst>
                                          <p:attrName>style.visibility</p:attrName>
                                        </p:attrNameLst>
                                      </p:cBhvr>
                                      <p:to>
                                        <p:strVal val="visible"/>
                                      </p:to>
                                    </p:set>
                                    <p:animEffect transition="in" filter="dissolve">
                                      <p:cBhvr>
                                        <p:cTn id="13" dur="500"/>
                                        <p:tgtEl>
                                          <p:spTgt spid="12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128">
                                            <p:txEl>
                                              <p:pRg st="3" end="3"/>
                                            </p:txEl>
                                          </p:spTgt>
                                        </p:tgtEl>
                                        <p:attrNameLst>
                                          <p:attrName>style.visibility</p:attrName>
                                        </p:attrNameLst>
                                      </p:cBhvr>
                                      <p:to>
                                        <p:strVal val="visible"/>
                                      </p:to>
                                    </p:set>
                                    <p:animEffect transition="in" filter="dissolve">
                                      <p:cBhvr>
                                        <p:cTn id="18" dur="500"/>
                                        <p:tgtEl>
                                          <p:spTgt spid="128">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128">
                                            <p:txEl>
                                              <p:pRg st="4" end="4"/>
                                            </p:txEl>
                                          </p:spTgt>
                                        </p:tgtEl>
                                        <p:attrNameLst>
                                          <p:attrName>style.visibility</p:attrName>
                                        </p:attrNameLst>
                                      </p:cBhvr>
                                      <p:to>
                                        <p:strVal val="visible"/>
                                      </p:to>
                                    </p:set>
                                    <p:animEffect transition="in" filter="dissolve">
                                      <p:cBhvr>
                                        <p:cTn id="21" dur="500"/>
                                        <p:tgtEl>
                                          <p:spTgt spid="128">
                                            <p:txEl>
                                              <p:pRg st="4" end="4"/>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128">
                                            <p:txEl>
                                              <p:pRg st="5" end="5"/>
                                            </p:txEl>
                                          </p:spTgt>
                                        </p:tgtEl>
                                        <p:attrNameLst>
                                          <p:attrName>style.visibility</p:attrName>
                                        </p:attrNameLst>
                                      </p:cBhvr>
                                      <p:to>
                                        <p:strVal val="visible"/>
                                      </p:to>
                                    </p:set>
                                    <p:animEffect transition="in" filter="dissolve">
                                      <p:cBhvr>
                                        <p:cTn id="24" dur="500"/>
                                        <p:tgtEl>
                                          <p:spTgt spid="128">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128">
                                            <p:txEl>
                                              <p:pRg st="6" end="6"/>
                                            </p:txEl>
                                          </p:spTgt>
                                        </p:tgtEl>
                                        <p:attrNameLst>
                                          <p:attrName>style.visibility</p:attrName>
                                        </p:attrNameLst>
                                      </p:cBhvr>
                                      <p:to>
                                        <p:strVal val="visible"/>
                                      </p:to>
                                    </p:set>
                                    <p:animEffect transition="in" filter="dissolve">
                                      <p:cBhvr>
                                        <p:cTn id="29" dur="500"/>
                                        <p:tgtEl>
                                          <p:spTgt spid="12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esentation Template 13_9_21">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25278</TotalTime>
  <Words>1083</Words>
  <Application>Microsoft Office PowerPoint</Application>
  <PresentationFormat>Widescreen</PresentationFormat>
  <Paragraphs>158</Paragraphs>
  <Slides>8</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ＭＳ Ｐゴシック</vt:lpstr>
      <vt:lpstr>Arial</vt:lpstr>
      <vt:lpstr>Avenir Book</vt:lpstr>
      <vt:lpstr>Calibri</vt:lpstr>
      <vt:lpstr>Calibri Light</vt:lpstr>
      <vt:lpstr>Times New Roman</vt:lpstr>
      <vt:lpstr>Wingdings</vt:lpstr>
      <vt:lpstr>Presentation Template 13_9_21</vt:lpstr>
      <vt:lpstr> Computer Networks II  User Datagram Protocol </vt:lpstr>
      <vt:lpstr>UDP: User Datagram Protocol</vt:lpstr>
      <vt:lpstr>UDP: User Datagram Protocol</vt:lpstr>
      <vt:lpstr>UDP Segment Header</vt:lpstr>
      <vt:lpstr>UDP Checksum</vt:lpstr>
      <vt:lpstr>UDP checksum</vt:lpstr>
      <vt:lpstr>PowerPoint Presentation</vt:lpstr>
      <vt:lpstr>Summary: UDP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Hewlett-Packard Company</dc:creator>
  <cp:lastModifiedBy>Windows User</cp:lastModifiedBy>
  <cp:revision>482</cp:revision>
  <cp:lastPrinted>2023-03-28T16:32:24Z</cp:lastPrinted>
  <dcterms:created xsi:type="dcterms:W3CDTF">2021-09-13T14:43:22Z</dcterms:created>
  <dcterms:modified xsi:type="dcterms:W3CDTF">2023-03-28T16:40:58Z</dcterms:modified>
</cp:coreProperties>
</file>