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5"/>
  </p:notesMasterIdLst>
  <p:handoutMasterIdLst>
    <p:handoutMasterId r:id="rId16"/>
  </p:handoutMasterIdLst>
  <p:sldIdLst>
    <p:sldId id="265" r:id="rId2"/>
    <p:sldId id="630" r:id="rId3"/>
    <p:sldId id="629" r:id="rId4"/>
    <p:sldId id="623" r:id="rId5"/>
    <p:sldId id="555" r:id="rId6"/>
    <p:sldId id="632" r:id="rId7"/>
    <p:sldId id="621" r:id="rId8"/>
    <p:sldId id="622" r:id="rId9"/>
    <p:sldId id="625" r:id="rId10"/>
    <p:sldId id="627" r:id="rId11"/>
    <p:sldId id="631" r:id="rId12"/>
    <p:sldId id="628" r:id="rId13"/>
    <p:sldId id="624" r:id="rId14"/>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28-03-2023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28-03-2023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28/03/2023 22:09</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50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12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95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846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73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4</a:t>
            </a:fld>
            <a:endParaRPr lang="en-US" sz="1200"/>
          </a:p>
        </p:txBody>
      </p:sp>
    </p:spTree>
    <p:extLst>
      <p:ext uri="{BB962C8B-B14F-4D97-AF65-F5344CB8AC3E}">
        <p14:creationId xmlns:p14="http://schemas.microsoft.com/office/powerpoint/2010/main" val="411476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60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02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68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00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ACKnowledig</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93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36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6578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748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5229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17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0850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1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659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278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4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5716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1620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0126290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Networks II</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Transmission Control Protocol (TCP)</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a:off x="1253123" y="350672"/>
            <a:ext cx="56276" cy="485263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4730389" y="439126"/>
            <a:ext cx="37877" cy="476417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4237538" y="99271"/>
            <a:ext cx="79701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974269" y="60658"/>
            <a:ext cx="80823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Host A</a:t>
            </a:r>
          </a:p>
        </p:txBody>
      </p:sp>
      <p:grpSp>
        <p:nvGrpSpPr>
          <p:cNvPr id="5" name="Group 4">
            <a:extLst>
              <a:ext uri="{FF2B5EF4-FFF2-40B4-BE49-F238E27FC236}">
                <a16:creationId xmlns:a16="http://schemas.microsoft.com/office/drawing/2014/main" id="{DFEC346A-D192-A745-962D-2F7187BE2EBA}"/>
              </a:ext>
            </a:extLst>
          </p:cNvPr>
          <p:cNvGrpSpPr/>
          <p:nvPr/>
        </p:nvGrpSpPr>
        <p:grpSpPr>
          <a:xfrm>
            <a:off x="1240211" y="1425763"/>
            <a:ext cx="3501415" cy="1812555"/>
            <a:chOff x="7124339" y="3003106"/>
            <a:chExt cx="3501415" cy="1812555"/>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186211" y="3564010"/>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ACK=100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198674" y="4053066"/>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ACK=100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190403" y="4423434"/>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ACK=100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1551677" y="986433"/>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1253124" y="641708"/>
            <a:ext cx="3503609" cy="1544380"/>
            <a:chOff x="7137252" y="2219051"/>
            <a:chExt cx="3503609" cy="1544380"/>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60339" y="2817698"/>
              <a:ext cx="390753"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u="none" strike="noStrike" kern="120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rPr>
                <a:t>X</a:t>
              </a:r>
              <a:endParaRPr kumimoji="0" lang="en-US" sz="10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1279009" y="3373452"/>
            <a:ext cx="3503609" cy="685517"/>
            <a:chOff x="7172376" y="5143678"/>
            <a:chExt cx="3503609" cy="685517"/>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rot="743893">
              <a:off x="7685110" y="5188135"/>
              <a:ext cx="2302232"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Seq=100, 20 bytes of data</a:t>
              </a:r>
            </a:p>
          </p:txBody>
        </p:sp>
      </p:grpSp>
      <p:sp>
        <p:nvSpPr>
          <p:cNvPr id="53"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1414358" y="1253908"/>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=120, 20 bytes of data</a:t>
            </a:r>
          </a:p>
        </p:txBody>
      </p:sp>
      <p:sp>
        <p:nvSpPr>
          <p:cNvPr id="54"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1404191" y="1508895"/>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=140, 20 bytes of data</a:t>
            </a:r>
          </a:p>
        </p:txBody>
      </p:sp>
      <p:sp>
        <p:nvSpPr>
          <p:cNvPr id="56"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1290835" y="4102140"/>
            <a:ext cx="3466289" cy="76287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77"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1440111" y="4432042"/>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ACK=160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78" name="Line 10">
            <a:extLst>
              <a:ext uri="{FF2B5EF4-FFF2-40B4-BE49-F238E27FC236}">
                <a16:creationId xmlns:a16="http://schemas.microsoft.com/office/drawing/2014/main" id="{D5DBB1B8-3A7B-2149-A7A5-727E44799BF4}"/>
              </a:ext>
            </a:extLst>
          </p:cNvPr>
          <p:cNvSpPr>
            <a:spLocks noChangeShapeType="1"/>
          </p:cNvSpPr>
          <p:nvPr/>
        </p:nvSpPr>
        <p:spPr bwMode="auto">
          <a:xfrm>
            <a:off x="7199938" y="380972"/>
            <a:ext cx="52065" cy="482233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88" name="Line 11">
            <a:extLst>
              <a:ext uri="{FF2B5EF4-FFF2-40B4-BE49-F238E27FC236}">
                <a16:creationId xmlns:a16="http://schemas.microsoft.com/office/drawing/2014/main" id="{689C7DF6-5B6C-F34C-B350-3B553A4C7C71}"/>
              </a:ext>
            </a:extLst>
          </p:cNvPr>
          <p:cNvSpPr>
            <a:spLocks noChangeShapeType="1"/>
          </p:cNvSpPr>
          <p:nvPr/>
        </p:nvSpPr>
        <p:spPr bwMode="auto">
          <a:xfrm>
            <a:off x="10677205" y="469426"/>
            <a:ext cx="23215" cy="473387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89"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10287981" y="211695"/>
            <a:ext cx="79701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B</a:t>
            </a:r>
          </a:p>
        </p:txBody>
      </p:sp>
      <p:sp>
        <p:nvSpPr>
          <p:cNvPr id="91"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833534" y="125785"/>
            <a:ext cx="80823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A</a:t>
            </a:r>
          </a:p>
        </p:txBody>
      </p:sp>
      <p:grpSp>
        <p:nvGrpSpPr>
          <p:cNvPr id="92" name="Group 91">
            <a:extLst>
              <a:ext uri="{FF2B5EF4-FFF2-40B4-BE49-F238E27FC236}">
                <a16:creationId xmlns:a16="http://schemas.microsoft.com/office/drawing/2014/main" id="{DFEC346A-D192-A745-962D-2F7187BE2EBA}"/>
              </a:ext>
            </a:extLst>
          </p:cNvPr>
          <p:cNvGrpSpPr/>
          <p:nvPr/>
        </p:nvGrpSpPr>
        <p:grpSpPr>
          <a:xfrm>
            <a:off x="7187027" y="1456063"/>
            <a:ext cx="3483853" cy="1812555"/>
            <a:chOff x="7124339" y="3003106"/>
            <a:chExt cx="3483853" cy="1812555"/>
          </a:xfrm>
        </p:grpSpPr>
        <p:sp>
          <p:nvSpPr>
            <p:cNvPr id="9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8"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186211" y="3564010"/>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ACK=100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11"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190403" y="4423434"/>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ACK=100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sp>
        <p:nvSpPr>
          <p:cNvPr id="112"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98493" y="1016733"/>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113" name="Group 112">
            <a:extLst>
              <a:ext uri="{FF2B5EF4-FFF2-40B4-BE49-F238E27FC236}">
                <a16:creationId xmlns:a16="http://schemas.microsoft.com/office/drawing/2014/main" id="{A410A887-ABC6-3C43-BE7B-AF0C2FBB6C93}"/>
              </a:ext>
            </a:extLst>
          </p:cNvPr>
          <p:cNvGrpSpPr/>
          <p:nvPr/>
        </p:nvGrpSpPr>
        <p:grpSpPr>
          <a:xfrm>
            <a:off x="7199940" y="672008"/>
            <a:ext cx="3503609" cy="1544380"/>
            <a:chOff x="7137252" y="2219051"/>
            <a:chExt cx="3503609" cy="1544380"/>
          </a:xfrm>
        </p:grpSpPr>
        <p:sp>
          <p:nvSpPr>
            <p:cNvPr id="114"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5"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6" name="Line 14">
              <a:extLst>
                <a:ext uri="{FF2B5EF4-FFF2-40B4-BE49-F238E27FC236}">
                  <a16:creationId xmlns:a16="http://schemas.microsoft.com/office/drawing/2014/main" id="{45E4DCDF-3370-7840-AFF3-2F4DBC2FB6CD}"/>
                </a:ext>
              </a:extLst>
            </p:cNvPr>
            <p:cNvSpPr>
              <a:spLocks noChangeShapeType="1"/>
            </p:cNvSpPr>
            <p:nvPr/>
          </p:nvSpPr>
          <p:spPr bwMode="auto">
            <a:xfrm>
              <a:off x="7137253" y="2812553"/>
              <a:ext cx="2482916" cy="47175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8"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9954" y="2798560"/>
              <a:ext cx="390753"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u="none" strike="noStrike" kern="120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rPr>
                <a:t>X</a:t>
              </a:r>
              <a:endParaRPr kumimoji="0" lang="en-US" sz="10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19"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Seq=92, 8 bytes of data</a:t>
              </a:r>
            </a:p>
          </p:txBody>
        </p:sp>
        <p:sp>
          <p:nvSpPr>
            <p:cNvPr id="120"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Seq=100, 20 bytes of data</a:t>
              </a:r>
            </a:p>
          </p:txBody>
        </p:sp>
      </p:grpSp>
      <p:grpSp>
        <p:nvGrpSpPr>
          <p:cNvPr id="121" name="Group 120">
            <a:extLst>
              <a:ext uri="{FF2B5EF4-FFF2-40B4-BE49-F238E27FC236}">
                <a16:creationId xmlns:a16="http://schemas.microsoft.com/office/drawing/2014/main" id="{13A0E61A-342C-6348-8A8F-CA25838E85CE}"/>
              </a:ext>
            </a:extLst>
          </p:cNvPr>
          <p:cNvGrpSpPr/>
          <p:nvPr/>
        </p:nvGrpSpPr>
        <p:grpSpPr>
          <a:xfrm>
            <a:off x="7225825" y="3403752"/>
            <a:ext cx="3503609" cy="685517"/>
            <a:chOff x="7172376" y="5143678"/>
            <a:chExt cx="3503609" cy="685517"/>
          </a:xfrm>
        </p:grpSpPr>
        <p:sp>
          <p:nvSpPr>
            <p:cNvPr id="12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23" name="Text Box 86">
              <a:extLst>
                <a:ext uri="{FF2B5EF4-FFF2-40B4-BE49-F238E27FC236}">
                  <a16:creationId xmlns:a16="http://schemas.microsoft.com/office/drawing/2014/main" id="{DDF60828-DFE2-734F-A384-4D3CA07DDADD}"/>
                </a:ext>
              </a:extLst>
            </p:cNvPr>
            <p:cNvSpPr txBox="1">
              <a:spLocks noChangeArrowheads="1"/>
            </p:cNvSpPr>
            <p:nvPr/>
          </p:nvSpPr>
          <p:spPr bwMode="auto">
            <a:xfrm rot="743893">
              <a:off x="7685110" y="5188135"/>
              <a:ext cx="2302232"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Seq=100, 20 bytes of data</a:t>
              </a:r>
            </a:p>
          </p:txBody>
        </p:sp>
      </p:grpSp>
      <p:sp>
        <p:nvSpPr>
          <p:cNvPr id="130"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361174" y="1284208"/>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=120, 20 bytes of data</a:t>
            </a:r>
          </a:p>
        </p:txBody>
      </p:sp>
      <p:sp>
        <p:nvSpPr>
          <p:cNvPr id="131"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351007" y="1539195"/>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=140, 20 bytes of data</a:t>
            </a:r>
          </a:p>
        </p:txBody>
      </p:sp>
      <p:sp>
        <p:nvSpPr>
          <p:cNvPr id="132"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252002" y="4132441"/>
            <a:ext cx="3451938" cy="695956"/>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3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394910" y="4432041"/>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ACK=120</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34"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545121" y="1513228"/>
            <a:ext cx="390753"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u="none" strike="noStrike" kern="120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rPr>
              <a:t>X</a:t>
            </a:r>
            <a:endParaRPr kumimoji="0" lang="en-US" sz="10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358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14943" y="240786"/>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Sequence Numbers and ACKs</a:t>
            </a:r>
            <a:endParaRPr lang="en-US" sz="3300" dirty="0">
              <a:latin typeface="Avenir Book" panose="020B0503020203020204" pitchFamily="34" charset="-78"/>
              <a:cs typeface="Avenir Book" panose="020B0503020203020204" pitchFamily="34" charset="-78"/>
            </a:endParaRPr>
          </a:p>
        </p:txBody>
      </p:sp>
      <p:sp>
        <p:nvSpPr>
          <p:cNvPr id="89"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10938583" y="941556"/>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90"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705507" y="100004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91" name="Line 186">
            <a:extLst>
              <a:ext uri="{FF2B5EF4-FFF2-40B4-BE49-F238E27FC236}">
                <a16:creationId xmlns:a16="http://schemas.microsoft.com/office/drawing/2014/main" id="{DCFF6781-2E36-E241-A5F5-C0B04BC7CABB}"/>
              </a:ext>
            </a:extLst>
          </p:cNvPr>
          <p:cNvSpPr>
            <a:spLocks noChangeShapeType="1"/>
          </p:cNvSpPr>
          <p:nvPr/>
        </p:nvSpPr>
        <p:spPr bwMode="auto">
          <a:xfrm flipH="1">
            <a:off x="8069819" y="1900153"/>
            <a:ext cx="10338" cy="321627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Line 187">
            <a:extLst>
              <a:ext uri="{FF2B5EF4-FFF2-40B4-BE49-F238E27FC236}">
                <a16:creationId xmlns:a16="http://schemas.microsoft.com/office/drawing/2014/main" id="{9C6DC5B3-2960-3047-BC8D-684B3D849A13}"/>
              </a:ext>
            </a:extLst>
          </p:cNvPr>
          <p:cNvSpPr>
            <a:spLocks noChangeShapeType="1"/>
          </p:cNvSpPr>
          <p:nvPr/>
        </p:nvSpPr>
        <p:spPr bwMode="auto">
          <a:xfrm flipH="1">
            <a:off x="11355947" y="1854369"/>
            <a:ext cx="28724" cy="3262059"/>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9092982" y="4027403"/>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932645" y="4870366"/>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5" name="Group 94">
            <a:extLst>
              <a:ext uri="{FF2B5EF4-FFF2-40B4-BE49-F238E27FC236}">
                <a16:creationId xmlns:a16="http://schemas.microsoft.com/office/drawing/2014/main" id="{A4259714-F109-3243-BC51-888D64DBCE91}"/>
              </a:ext>
            </a:extLst>
          </p:cNvPr>
          <p:cNvGrpSpPr/>
          <p:nvPr/>
        </p:nvGrpSpPr>
        <p:grpSpPr>
          <a:xfrm>
            <a:off x="8046838" y="2898635"/>
            <a:ext cx="3337832" cy="987165"/>
            <a:chOff x="7574984" y="3100004"/>
            <a:chExt cx="3337832" cy="987165"/>
          </a:xfrm>
        </p:grpSpPr>
        <p:sp>
          <p:nvSpPr>
            <p:cNvPr id="102"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8584621" y="3530280"/>
              <a:ext cx="747713"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577344" y="3100004"/>
              <a:ext cx="3335472" cy="98716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9" name="Group 208">
              <a:extLst>
                <a:ext uri="{FF2B5EF4-FFF2-40B4-BE49-F238E27FC236}">
                  <a16:creationId xmlns:a16="http://schemas.microsoft.com/office/drawing/2014/main" id="{6EE49A40-BE68-654E-AAC3-24E6E2BB625A}"/>
                </a:ext>
              </a:extLst>
            </p:cNvPr>
            <p:cNvGrpSpPr>
              <a:grpSpLocks/>
            </p:cNvGrpSpPr>
            <p:nvPr/>
          </p:nvGrpSpPr>
          <p:grpSpPr bwMode="auto">
            <a:xfrm>
              <a:off x="7574984" y="3268339"/>
              <a:ext cx="3149608" cy="784226"/>
              <a:chOff x="3478" y="1935"/>
              <a:chExt cx="1984" cy="494"/>
            </a:xfrm>
          </p:grpSpPr>
          <p:sp>
            <p:nvSpPr>
              <p:cNvPr id="100"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rot="20655491">
                <a:off x="3478" y="1935"/>
                <a:ext cx="1984"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C00000"/>
                    </a:solidFill>
                    <a:effectLst/>
                    <a:uLnTx/>
                    <a:uFillTx/>
                    <a:latin typeface="Arial" charset="0"/>
                    <a:ea typeface="ＭＳ Ｐゴシック" charset="0"/>
                    <a:cs typeface="+mn-cs"/>
                  </a:rPr>
                  <a:t>Seq</a:t>
                </a:r>
                <a:r>
                  <a:rPr kumimoji="0" lang="en-US" sz="1400" b="0" i="0" u="none" strike="noStrike" kern="0" cap="none" spc="0" normalizeH="0" baseline="0" noProof="0" dirty="0">
                    <a:ln>
                      <a:noFill/>
                    </a:ln>
                    <a:solidFill>
                      <a:srgbClr val="C00000"/>
                    </a:solidFill>
                    <a:effectLst/>
                    <a:uLnTx/>
                    <a:uFillTx/>
                    <a:latin typeface="Arial" charset="0"/>
                    <a:ea typeface="ＭＳ Ｐゴシック" charset="0"/>
                    <a:cs typeface="+mn-cs"/>
                  </a:rPr>
                  <a:t>=200, 10 bytes of data, </a:t>
                </a: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04" name="Group 103">
            <a:extLst>
              <a:ext uri="{FF2B5EF4-FFF2-40B4-BE49-F238E27FC236}">
                <a16:creationId xmlns:a16="http://schemas.microsoft.com/office/drawing/2014/main" id="{5474E6BB-CCA6-CC47-8617-346673F363BD}"/>
              </a:ext>
            </a:extLst>
          </p:cNvPr>
          <p:cNvGrpSpPr/>
          <p:nvPr/>
        </p:nvGrpSpPr>
        <p:grpSpPr>
          <a:xfrm>
            <a:off x="8086512" y="2016062"/>
            <a:ext cx="3298159" cy="2973366"/>
            <a:chOff x="7614658" y="2217431"/>
            <a:chExt cx="3298159" cy="2973366"/>
          </a:xfrm>
        </p:grpSpPr>
        <p:sp>
          <p:nvSpPr>
            <p:cNvPr id="105"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3283876" cy="538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7"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rot="517537">
              <a:off x="7769360" y="2217431"/>
              <a:ext cx="307327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 </a:t>
              </a: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ACK =</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200</a:t>
              </a:r>
            </a:p>
          </p:txBody>
        </p:sp>
        <p:grpSp>
          <p:nvGrpSpPr>
            <p:cNvPr id="108" name="Group 206">
              <a:extLst>
                <a:ext uri="{FF2B5EF4-FFF2-40B4-BE49-F238E27FC236}">
                  <a16:creationId xmlns:a16="http://schemas.microsoft.com/office/drawing/2014/main" id="{C3DB656C-371F-854E-81A2-904083BC4AF6}"/>
                </a:ext>
              </a:extLst>
            </p:cNvPr>
            <p:cNvGrpSpPr>
              <a:grpSpLocks/>
            </p:cNvGrpSpPr>
            <p:nvPr/>
          </p:nvGrpSpPr>
          <p:grpSpPr bwMode="auto">
            <a:xfrm>
              <a:off x="7614658" y="2809547"/>
              <a:ext cx="3248028" cy="2381250"/>
              <a:chOff x="3759" y="1673"/>
              <a:chExt cx="2046" cy="1500"/>
            </a:xfrm>
          </p:grpSpPr>
          <p:sp>
            <p:nvSpPr>
              <p:cNvPr id="109"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2659"/>
                <a:ext cx="2046" cy="514"/>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0"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1"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rot="877003">
                <a:off x="3792" y="2690"/>
                <a:ext cx="1988"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Seq</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 20 bytes of data, </a:t>
                </a: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ACK=210</a:t>
                </a:r>
              </a:p>
            </p:txBody>
          </p:sp>
        </p:grpSp>
      </p:grpSp>
      <p:grpSp>
        <p:nvGrpSpPr>
          <p:cNvPr id="112" name="Group 219">
            <a:extLst>
              <a:ext uri="{FF2B5EF4-FFF2-40B4-BE49-F238E27FC236}">
                <a16:creationId xmlns:a16="http://schemas.microsoft.com/office/drawing/2014/main" id="{2259D372-4B08-6D4E-A450-9719B81C5E51}"/>
              </a:ext>
            </a:extLst>
          </p:cNvPr>
          <p:cNvGrpSpPr>
            <a:grpSpLocks/>
          </p:cNvGrpSpPr>
          <p:nvPr/>
        </p:nvGrpSpPr>
        <p:grpSpPr bwMode="auto">
          <a:xfrm>
            <a:off x="7657882" y="1261978"/>
            <a:ext cx="630238" cy="533400"/>
            <a:chOff x="-44" y="1473"/>
            <a:chExt cx="981" cy="1105"/>
          </a:xfrm>
        </p:grpSpPr>
        <p:pic>
          <p:nvPicPr>
            <p:cNvPr id="113"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5" name="Group 225">
            <a:extLst>
              <a:ext uri="{FF2B5EF4-FFF2-40B4-BE49-F238E27FC236}">
                <a16:creationId xmlns:a16="http://schemas.microsoft.com/office/drawing/2014/main" id="{E20B8076-92C2-A04F-B618-A3527994FF6A}"/>
              </a:ext>
            </a:extLst>
          </p:cNvPr>
          <p:cNvGrpSpPr>
            <a:grpSpLocks/>
          </p:cNvGrpSpPr>
          <p:nvPr/>
        </p:nvGrpSpPr>
        <p:grpSpPr bwMode="auto">
          <a:xfrm flipH="1">
            <a:off x="11124321" y="1227306"/>
            <a:ext cx="631825" cy="622300"/>
            <a:chOff x="-44" y="1473"/>
            <a:chExt cx="981" cy="1105"/>
          </a:xfrm>
        </p:grpSpPr>
        <p:pic>
          <p:nvPicPr>
            <p:cNvPr id="116"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8" name="Rectangle 4">
            <a:extLst>
              <a:ext uri="{FF2B5EF4-FFF2-40B4-BE49-F238E27FC236}">
                <a16:creationId xmlns:a16="http://schemas.microsoft.com/office/drawing/2014/main" id="{B36C086D-3E3E-F04F-BB50-EE7FE6F1A87A}"/>
              </a:ext>
            </a:extLst>
          </p:cNvPr>
          <p:cNvSpPr txBox="1">
            <a:spLocks noChangeArrowheads="1"/>
          </p:cNvSpPr>
          <p:nvPr/>
        </p:nvSpPr>
        <p:spPr>
          <a:xfrm>
            <a:off x="153044" y="1155657"/>
            <a:ext cx="752979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lvl="0" indent="-341313">
              <a:buFont typeface="Wingdings" charset="2"/>
              <a:buChar char="§"/>
              <a:defRPr/>
            </a:pPr>
            <a:r>
              <a:rPr lang="en-US" dirty="0">
                <a:solidFill>
                  <a:srgbClr val="C00000"/>
                </a:solidFill>
                <a:latin typeface="Avenir Book" panose="020B0503020203020204" pitchFamily="34" charset="-78"/>
                <a:cs typeface="Avenir Book" panose="020B0503020203020204" pitchFamily="34" charset="-78"/>
              </a:rPr>
              <a:t>Full duplex data transfer</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Bi-directional data flow in same connection</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ACK is piggybacked on data segments in the reverse direction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21860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right)">
                                      <p:cBhvr>
                                        <p:cTn id="1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36C086D-3E3E-F04F-BB50-EE7FE6F1A87A}"/>
              </a:ext>
            </a:extLst>
          </p:cNvPr>
          <p:cNvSpPr txBox="1">
            <a:spLocks noChangeArrowheads="1"/>
          </p:cNvSpPr>
          <p:nvPr/>
        </p:nvSpPr>
        <p:spPr>
          <a:xfrm>
            <a:off x="153044" y="1155657"/>
            <a:ext cx="752979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lvl="0" indent="-341313">
              <a:buFont typeface="Wingdings" charset="2"/>
              <a:buChar char="§"/>
              <a:defRPr/>
            </a:pPr>
            <a:r>
              <a:rPr lang="en-US" dirty="0">
                <a:solidFill>
                  <a:srgbClr val="C00000"/>
                </a:solidFill>
                <a:latin typeface="Avenir Book" panose="020B0503020203020204" pitchFamily="34" charset="-78"/>
                <a:cs typeface="Avenir Book" panose="020B0503020203020204" pitchFamily="34" charset="-78"/>
              </a:rPr>
              <a:t>Selective ACK is optional</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Give hints for the receiver buffer state</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List up to 3 ranges of received bytes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 name="Title 1">
            <a:extLst>
              <a:ext uri="{FF2B5EF4-FFF2-40B4-BE49-F238E27FC236}">
                <a16:creationId xmlns:a16="http://schemas.microsoft.com/office/drawing/2014/main" id="{3B8CD900-19EC-824C-BF74-AADFBF5A172E}"/>
              </a:ext>
            </a:extLst>
          </p:cNvPr>
          <p:cNvSpPr txBox="1">
            <a:spLocks/>
          </p:cNvSpPr>
          <p:nvPr/>
        </p:nvSpPr>
        <p:spPr>
          <a:xfrm>
            <a:off x="2014943" y="240786"/>
            <a:ext cx="8544983" cy="67096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venir Book" panose="020B0503020203020204" pitchFamily="34" charset="-78"/>
                <a:cs typeface="Avenir Book" panose="020B0503020203020204" pitchFamily="34" charset="-78"/>
              </a:rPr>
              <a:t>Selective ACKs (SACKs)</a:t>
            </a:r>
            <a:endParaRPr lang="en-US" sz="3300" dirty="0">
              <a:latin typeface="Avenir Book" panose="020B0503020203020204" pitchFamily="34" charset="-78"/>
              <a:cs typeface="Avenir Book" panose="020B0503020203020204" pitchFamily="34" charset="-78"/>
            </a:endParaRPr>
          </a:p>
        </p:txBody>
      </p:sp>
      <p:sp>
        <p:nvSpPr>
          <p:cNvPr id="8" name="Line 10">
            <a:extLst>
              <a:ext uri="{FF2B5EF4-FFF2-40B4-BE49-F238E27FC236}">
                <a16:creationId xmlns:a16="http://schemas.microsoft.com/office/drawing/2014/main" id="{D5DBB1B8-3A7B-2149-A7A5-727E44799BF4}"/>
              </a:ext>
            </a:extLst>
          </p:cNvPr>
          <p:cNvSpPr>
            <a:spLocks noChangeShapeType="1"/>
          </p:cNvSpPr>
          <p:nvPr/>
        </p:nvSpPr>
        <p:spPr bwMode="auto">
          <a:xfrm>
            <a:off x="8069294" y="1021989"/>
            <a:ext cx="41924" cy="4174265"/>
          </a:xfrm>
          <a:prstGeom prst="line">
            <a:avLst/>
          </a:prstGeom>
          <a:noFill/>
          <a:ln w="9525">
            <a:solidFill>
              <a:srgbClr val="000000"/>
            </a:solidFill>
            <a:round/>
            <a:headEn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 name="Line 11">
            <a:extLst>
              <a:ext uri="{FF2B5EF4-FFF2-40B4-BE49-F238E27FC236}">
                <a16:creationId xmlns:a16="http://schemas.microsoft.com/office/drawing/2014/main" id="{689C7DF6-5B6C-F34C-B350-3B553A4C7C71}"/>
              </a:ext>
            </a:extLst>
          </p:cNvPr>
          <p:cNvSpPr>
            <a:spLocks noChangeShapeType="1"/>
          </p:cNvSpPr>
          <p:nvPr/>
        </p:nvSpPr>
        <p:spPr bwMode="auto">
          <a:xfrm>
            <a:off x="11546560" y="1110443"/>
            <a:ext cx="23923" cy="4085811"/>
          </a:xfrm>
          <a:prstGeom prst="line">
            <a:avLst/>
          </a:prstGeom>
          <a:noFill/>
          <a:ln w="9525">
            <a:solidFill>
              <a:srgbClr val="000000"/>
            </a:solidFill>
            <a:round/>
            <a:headEnd/>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11053709" y="770588"/>
            <a:ext cx="79701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B</a:t>
            </a:r>
          </a:p>
        </p:txBody>
      </p:sp>
      <p:sp>
        <p:nvSpPr>
          <p:cNvPr id="11"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7790440" y="731975"/>
            <a:ext cx="80823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u="none" strike="noStrike" kern="0" cap="none" spc="0" normalizeH="0" baseline="0" noProof="0">
                <a:ln>
                  <a:noFill/>
                </a:ln>
                <a:solidFill>
                  <a:srgbClr val="000000"/>
                </a:solidFill>
                <a:effectLst/>
                <a:uLnTx/>
                <a:uFillTx/>
                <a:latin typeface="Avenir Book" panose="020B0503020203020204" pitchFamily="34" charset="-78"/>
                <a:cs typeface="Avenir Book" panose="020B0503020203020204" pitchFamily="34" charset="-78"/>
              </a:rPr>
              <a:t>Host A</a:t>
            </a:r>
          </a:p>
        </p:txBody>
      </p:sp>
      <p:grpSp>
        <p:nvGrpSpPr>
          <p:cNvPr id="12" name="Group 11">
            <a:extLst>
              <a:ext uri="{FF2B5EF4-FFF2-40B4-BE49-F238E27FC236}">
                <a16:creationId xmlns:a16="http://schemas.microsoft.com/office/drawing/2014/main" id="{DFEC346A-D192-A745-962D-2F7187BE2EBA}"/>
              </a:ext>
            </a:extLst>
          </p:cNvPr>
          <p:cNvGrpSpPr/>
          <p:nvPr/>
        </p:nvGrpSpPr>
        <p:grpSpPr>
          <a:xfrm>
            <a:off x="8050149" y="1673518"/>
            <a:ext cx="3473630" cy="405112"/>
            <a:chOff x="7118106" y="2579544"/>
            <a:chExt cx="3473630" cy="405112"/>
          </a:xfrm>
        </p:grpSpPr>
        <p:sp>
          <p:nvSpPr>
            <p:cNvPr id="13"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18106" y="2633941"/>
              <a:ext cx="3473630" cy="35071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1228289">
              <a:off x="8053250" y="2579544"/>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ACK=201</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grpSp>
      <p:grpSp>
        <p:nvGrpSpPr>
          <p:cNvPr id="20" name="Group 19">
            <a:extLst>
              <a:ext uri="{FF2B5EF4-FFF2-40B4-BE49-F238E27FC236}">
                <a16:creationId xmlns:a16="http://schemas.microsoft.com/office/drawing/2014/main" id="{A410A887-ABC6-3C43-BE7B-AF0C2FBB6C93}"/>
              </a:ext>
            </a:extLst>
          </p:cNvPr>
          <p:cNvGrpSpPr/>
          <p:nvPr/>
        </p:nvGrpSpPr>
        <p:grpSpPr>
          <a:xfrm>
            <a:off x="8069296" y="1223108"/>
            <a:ext cx="3462912" cy="1533976"/>
            <a:chOff x="7137253" y="2129134"/>
            <a:chExt cx="3462912" cy="1533976"/>
          </a:xfrm>
        </p:grpSpPr>
        <p:sp>
          <p:nvSpPr>
            <p:cNvPr id="21" name="Line 3">
              <a:extLst>
                <a:ext uri="{FF2B5EF4-FFF2-40B4-BE49-F238E27FC236}">
                  <a16:creationId xmlns:a16="http://schemas.microsoft.com/office/drawing/2014/main" id="{2DDEC3DE-B6A8-CB4A-8854-325CA53758C5}"/>
                </a:ext>
              </a:extLst>
            </p:cNvPr>
            <p:cNvSpPr>
              <a:spLocks noChangeShapeType="1"/>
            </p:cNvSpPr>
            <p:nvPr/>
          </p:nvSpPr>
          <p:spPr bwMode="auto">
            <a:xfrm>
              <a:off x="7137253" y="2281830"/>
              <a:ext cx="3462912" cy="2387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5"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10066409" y="3201445"/>
              <a:ext cx="390753"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u="none" strike="noStrike" kern="1200" cap="none" spc="0" normalizeH="0" baseline="0" noProof="0" dirty="0">
                  <a:ln>
                    <a:noFill/>
                  </a:ln>
                  <a:solidFill>
                    <a:srgbClr val="FF0000"/>
                  </a:solidFill>
                  <a:effectLst/>
                  <a:uLnTx/>
                  <a:uFillTx/>
                  <a:latin typeface="Avenir Book" panose="020B0503020203020204" pitchFamily="34" charset="-78"/>
                  <a:cs typeface="Avenir Book" panose="020B0503020203020204" pitchFamily="34" charset="-78"/>
                </a:rPr>
                <a:t>X</a:t>
              </a:r>
              <a:endParaRPr kumimoji="0" lang="en-US" sz="1000" b="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2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228472">
              <a:off x="7588819" y="2129134"/>
              <a:ext cx="2580032"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=101, </a:t>
              </a:r>
              <a:r>
                <a:rPr lang="en-US" sz="1400" kern="0" dirty="0">
                  <a:solidFill>
                    <a:srgbClr val="000000"/>
                  </a:solidFill>
                  <a:latin typeface="Avenir Book" panose="020B0503020203020204" pitchFamily="34" charset="-78"/>
                  <a:cs typeface="Avenir Book" panose="020B0503020203020204" pitchFamily="34" charset="-78"/>
                </a:rPr>
                <a:t>100</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bytes of data</a:t>
              </a:r>
            </a:p>
          </p:txBody>
        </p:sp>
      </p:grpSp>
      <p:sp>
        <p:nvSpPr>
          <p:cNvPr id="35" name="Line 3">
            <a:extLst>
              <a:ext uri="{FF2B5EF4-FFF2-40B4-BE49-F238E27FC236}">
                <a16:creationId xmlns:a16="http://schemas.microsoft.com/office/drawing/2014/main" id="{2DDEC3DE-B6A8-CB4A-8854-325CA53758C5}"/>
              </a:ext>
            </a:extLst>
          </p:cNvPr>
          <p:cNvSpPr>
            <a:spLocks noChangeShapeType="1"/>
          </p:cNvSpPr>
          <p:nvPr/>
        </p:nvSpPr>
        <p:spPr bwMode="auto">
          <a:xfrm>
            <a:off x="8060867" y="2249656"/>
            <a:ext cx="2992842" cy="216396"/>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1" name="Line 3">
            <a:extLst>
              <a:ext uri="{FF2B5EF4-FFF2-40B4-BE49-F238E27FC236}">
                <a16:creationId xmlns:a16="http://schemas.microsoft.com/office/drawing/2014/main" id="{2DDEC3DE-B6A8-CB4A-8854-325CA53758C5}"/>
              </a:ext>
            </a:extLst>
          </p:cNvPr>
          <p:cNvSpPr>
            <a:spLocks noChangeShapeType="1"/>
          </p:cNvSpPr>
          <p:nvPr/>
        </p:nvSpPr>
        <p:spPr bwMode="auto">
          <a:xfrm>
            <a:off x="8093219" y="2705802"/>
            <a:ext cx="3462912" cy="2387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2"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8087860" y="3054813"/>
            <a:ext cx="3473630" cy="35071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3" name="Line 3">
            <a:extLst>
              <a:ext uri="{FF2B5EF4-FFF2-40B4-BE49-F238E27FC236}">
                <a16:creationId xmlns:a16="http://schemas.microsoft.com/office/drawing/2014/main" id="{2DDEC3DE-B6A8-CB4A-8854-325CA53758C5}"/>
              </a:ext>
            </a:extLst>
          </p:cNvPr>
          <p:cNvSpPr>
            <a:spLocks noChangeShapeType="1"/>
          </p:cNvSpPr>
          <p:nvPr/>
        </p:nvSpPr>
        <p:spPr bwMode="auto">
          <a:xfrm>
            <a:off x="8086714" y="3274105"/>
            <a:ext cx="3473629" cy="54419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8091868" y="3896414"/>
            <a:ext cx="3473630" cy="35071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5" name="Line 3">
            <a:extLst>
              <a:ext uri="{FF2B5EF4-FFF2-40B4-BE49-F238E27FC236}">
                <a16:creationId xmlns:a16="http://schemas.microsoft.com/office/drawing/2014/main" id="{2DDEC3DE-B6A8-CB4A-8854-325CA53758C5}"/>
              </a:ext>
            </a:extLst>
          </p:cNvPr>
          <p:cNvSpPr>
            <a:spLocks noChangeShapeType="1"/>
          </p:cNvSpPr>
          <p:nvPr/>
        </p:nvSpPr>
        <p:spPr bwMode="auto">
          <a:xfrm>
            <a:off x="8125570" y="4426503"/>
            <a:ext cx="3462912" cy="23877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6"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8086714" y="4762438"/>
            <a:ext cx="3473630" cy="35071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u="none" strike="noStrike" kern="0" cap="none" spc="0" normalizeH="0" baseline="0" noProof="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57"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228472">
            <a:off x="8466305" y="2105197"/>
            <a:ext cx="2580032"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=201, </a:t>
            </a:r>
            <a:r>
              <a:rPr lang="en-US" sz="1400" kern="0" dirty="0">
                <a:solidFill>
                  <a:srgbClr val="000000"/>
                </a:solidFill>
                <a:latin typeface="Avenir Book" panose="020B0503020203020204" pitchFamily="34" charset="-78"/>
                <a:cs typeface="Avenir Book" panose="020B0503020203020204" pitchFamily="34" charset="-78"/>
              </a:rPr>
              <a:t>100</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bytes of data</a:t>
            </a:r>
          </a:p>
        </p:txBody>
      </p:sp>
      <p:sp>
        <p:nvSpPr>
          <p:cNvPr id="58"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228472">
            <a:off x="8480656" y="2569404"/>
            <a:ext cx="2580032"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=301, </a:t>
            </a:r>
            <a:r>
              <a:rPr lang="en-US" sz="1400" kern="0" dirty="0">
                <a:solidFill>
                  <a:srgbClr val="000000"/>
                </a:solidFill>
                <a:latin typeface="Avenir Book" panose="020B0503020203020204" pitchFamily="34" charset="-78"/>
                <a:cs typeface="Avenir Book" panose="020B0503020203020204" pitchFamily="34" charset="-78"/>
              </a:rPr>
              <a:t>100</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bytes of data</a:t>
            </a:r>
          </a:p>
        </p:txBody>
      </p:sp>
      <p:sp>
        <p:nvSpPr>
          <p:cNvPr id="59"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34020">
            <a:off x="8138070" y="3481501"/>
            <a:ext cx="2580032"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=401, </a:t>
            </a:r>
            <a:r>
              <a:rPr lang="en-US" sz="1400" kern="0" dirty="0">
                <a:solidFill>
                  <a:srgbClr val="000000"/>
                </a:solidFill>
                <a:latin typeface="Avenir Book" panose="020B0503020203020204" pitchFamily="34" charset="-78"/>
                <a:cs typeface="Avenir Book" panose="020B0503020203020204" pitchFamily="34" charset="-78"/>
              </a:rPr>
              <a:t>100</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bytes of data</a:t>
            </a:r>
          </a:p>
        </p:txBody>
      </p:sp>
      <p:sp>
        <p:nvSpPr>
          <p:cNvPr id="60"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228472">
            <a:off x="8533513" y="4296039"/>
            <a:ext cx="2580032"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Seq</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=201, </a:t>
            </a:r>
            <a:r>
              <a:rPr lang="en-US" sz="1400" kern="0" dirty="0">
                <a:solidFill>
                  <a:srgbClr val="000000"/>
                </a:solidFill>
                <a:latin typeface="Avenir Book" panose="020B0503020203020204" pitchFamily="34" charset="-78"/>
                <a:cs typeface="Avenir Book" panose="020B0503020203020204" pitchFamily="34" charset="-78"/>
              </a:rPr>
              <a:t>100</a:t>
            </a: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bytes of data</a:t>
            </a:r>
          </a:p>
        </p:txBody>
      </p:sp>
      <p:sp>
        <p:nvSpPr>
          <p:cNvPr id="61"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1228289">
            <a:off x="7796589" y="2999767"/>
            <a:ext cx="358144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ACK=201, </a:t>
            </a:r>
            <a:r>
              <a:rPr kumimoji="0" lang="en-US" sz="1400" b="0" u="none" strike="noStrike" kern="0" cap="none" spc="0" normalizeH="0" baseline="0" noProof="0" dirty="0">
                <a:ln>
                  <a:noFill/>
                </a:ln>
                <a:solidFill>
                  <a:srgbClr val="7030A0"/>
                </a:solidFill>
                <a:effectLst/>
                <a:uLnTx/>
                <a:uFillTx/>
                <a:latin typeface="Avenir Book" panose="020B0503020203020204" pitchFamily="34" charset="-78"/>
                <a:cs typeface="Avenir Book" panose="020B0503020203020204" pitchFamily="34" charset="-78"/>
              </a:rPr>
              <a:t>SACK LE = 301 RE = 401</a:t>
            </a:r>
            <a:endParaRPr kumimoji="0" lang="en-US" sz="1000" b="0" u="none" strike="noStrike" kern="0" cap="none" spc="0" normalizeH="0" baseline="0" noProof="0" dirty="0">
              <a:ln>
                <a:noFill/>
              </a:ln>
              <a:solidFill>
                <a:srgbClr val="7030A0"/>
              </a:solidFill>
              <a:effectLst/>
              <a:uLnTx/>
              <a:uFillTx/>
              <a:latin typeface="Avenir Book" panose="020B0503020203020204" pitchFamily="34" charset="-78"/>
              <a:cs typeface="Avenir Book" panose="020B0503020203020204" pitchFamily="34" charset="-78"/>
            </a:endParaRPr>
          </a:p>
        </p:txBody>
      </p:sp>
      <p:sp>
        <p:nvSpPr>
          <p:cNvPr id="62"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1228289">
            <a:off x="7766563" y="3864383"/>
            <a:ext cx="358144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ACK=201, </a:t>
            </a:r>
            <a:r>
              <a:rPr kumimoji="0" lang="en-US" sz="1400" b="0" u="none" strike="noStrike" kern="0" cap="none" spc="0" normalizeH="0" baseline="0" noProof="0" dirty="0">
                <a:ln>
                  <a:noFill/>
                </a:ln>
                <a:solidFill>
                  <a:srgbClr val="7030A0"/>
                </a:solidFill>
                <a:effectLst/>
                <a:uLnTx/>
                <a:uFillTx/>
                <a:latin typeface="Avenir Book" panose="020B0503020203020204" pitchFamily="34" charset="-78"/>
                <a:cs typeface="Avenir Book" panose="020B0503020203020204" pitchFamily="34" charset="-78"/>
              </a:rPr>
              <a:t>SACK LE = 301 RE = 501</a:t>
            </a:r>
            <a:endParaRPr kumimoji="0" lang="en-US" sz="1000" b="0" u="none" strike="noStrike" kern="0" cap="none" spc="0" normalizeH="0" baseline="0" noProof="0" dirty="0">
              <a:ln>
                <a:noFill/>
              </a:ln>
              <a:solidFill>
                <a:srgbClr val="7030A0"/>
              </a:solidFill>
              <a:effectLst/>
              <a:uLnTx/>
              <a:uFillTx/>
              <a:latin typeface="Avenir Book" panose="020B0503020203020204" pitchFamily="34" charset="-78"/>
              <a:cs typeface="Avenir Book" panose="020B0503020203020204" pitchFamily="34" charset="-78"/>
            </a:endParaRPr>
          </a:p>
        </p:txBody>
      </p:sp>
      <p:sp>
        <p:nvSpPr>
          <p:cNvPr id="28"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1228289">
            <a:off x="8909866" y="4730077"/>
            <a:ext cx="966931"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u="none" strike="noStrike" kern="0" cap="none" spc="0" normalizeH="0" baseline="0" noProof="0" dirty="0" smtClean="0">
                <a:ln>
                  <a:noFill/>
                </a:ln>
                <a:solidFill>
                  <a:srgbClr val="000000"/>
                </a:solidFill>
                <a:effectLst/>
                <a:uLnTx/>
                <a:uFillTx/>
                <a:latin typeface="Avenir Book" panose="020B0503020203020204" pitchFamily="34" charset="-78"/>
                <a:cs typeface="Avenir Book" panose="020B0503020203020204" pitchFamily="34" charset="-78"/>
              </a:rPr>
              <a:t>ACK=501</a:t>
            </a:r>
            <a:endParaRPr kumimoji="0" lang="en-US" sz="1000" b="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40688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9" y="371276"/>
            <a:ext cx="8325469" cy="904832"/>
          </a:xfrm>
        </p:spPr>
        <p:txBody>
          <a:bodyPr>
            <a:normAutofit/>
          </a:bodyPr>
          <a:lstStyle/>
          <a:p>
            <a:pPr algn="ctr"/>
            <a:r>
              <a:rPr lang="en-US" sz="4050" dirty="0">
                <a:latin typeface="Avenir Book" panose="020B0503020203020204" pitchFamily="34" charset="-78"/>
                <a:cs typeface="Avenir Book" panose="020B0503020203020204" pitchFamily="34" charset="-78"/>
              </a:rPr>
              <a:t>Summary</a:t>
            </a:r>
            <a:endParaRPr lang="en-US" sz="4500" dirty="0">
              <a:latin typeface="Avenir Book" panose="020B0503020203020204" pitchFamily="34" charset="-78"/>
              <a:cs typeface="Avenir Book" panose="020B0503020203020204" pitchFamily="34" charset="-78"/>
            </a:endParaRPr>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1442800" y="1590613"/>
            <a:ext cx="10083338" cy="39359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7663" indent="-254794" defTabSz="685800">
              <a:spcBef>
                <a:spcPts val="750"/>
              </a:spcBef>
              <a:buFont typeface="Wingdings" charset="2"/>
              <a:buChar char="§"/>
              <a:defRPr/>
            </a:pPr>
            <a:r>
              <a:rPr lang="en-US" sz="2400" dirty="0">
                <a:solidFill>
                  <a:srgbClr val="0070C0"/>
                </a:solidFill>
                <a:latin typeface="Avenir Book" panose="020B0503020203020204" pitchFamily="34" charset="-78"/>
                <a:cs typeface="Avenir Book" panose="020B0503020203020204" pitchFamily="34" charset="-78"/>
              </a:rPr>
              <a:t>Transmission control protocol (TCP):</a:t>
            </a:r>
          </a:p>
          <a:p>
            <a:pPr marL="690563" lvl="1" indent="-254794" defTabSz="685800">
              <a:spcBef>
                <a:spcPts val="750"/>
              </a:spcBef>
              <a:buFont typeface="Wingdings" charset="2"/>
              <a:buChar char="§"/>
              <a:defRPr/>
            </a:pPr>
            <a:r>
              <a:rPr lang="en-US" sz="2000" dirty="0">
                <a:solidFill>
                  <a:prstClr val="black"/>
                </a:solidFill>
                <a:latin typeface="Avenir Book" panose="020B0503020203020204" pitchFamily="34" charset="-78"/>
                <a:cs typeface="Avenir Book" panose="020B0503020203020204" pitchFamily="34" charset="-78"/>
              </a:rPr>
              <a:t>Connection-oriented service</a:t>
            </a:r>
          </a:p>
          <a:p>
            <a:pPr marL="690563" lvl="1" indent="-254794" defTabSz="685800">
              <a:spcBef>
                <a:spcPts val="750"/>
              </a:spcBef>
              <a:buFont typeface="Wingdings" charset="2"/>
              <a:buChar char="§"/>
              <a:defRPr/>
            </a:pPr>
            <a:r>
              <a:rPr lang="en-US" sz="2000" dirty="0">
                <a:solidFill>
                  <a:prstClr val="black"/>
                </a:solidFill>
                <a:latin typeface="Avenir Book" panose="020B0503020203020204" pitchFamily="34" charset="-78"/>
                <a:cs typeface="Avenir Book" panose="020B0503020203020204" pitchFamily="34" charset="-78"/>
              </a:rPr>
              <a:t>TCP segment structure</a:t>
            </a:r>
          </a:p>
          <a:p>
            <a:pPr marL="690563" lvl="1" indent="-254794" defTabSz="685800">
              <a:spcBef>
                <a:spcPts val="750"/>
              </a:spcBef>
              <a:buFont typeface="Wingdings" charset="2"/>
              <a:buChar char="§"/>
              <a:defRPr/>
            </a:pPr>
            <a:r>
              <a:rPr lang="en-US" sz="2000" dirty="0">
                <a:solidFill>
                  <a:prstClr val="black"/>
                </a:solidFill>
                <a:latin typeface="Avenir Book" panose="020B0503020203020204" pitchFamily="34" charset="-78"/>
                <a:cs typeface="Avenir Book" panose="020B0503020203020204" pitchFamily="34" charset="-78"/>
              </a:rPr>
              <a:t>TCP </a:t>
            </a:r>
            <a:r>
              <a:rPr lang="en-US" sz="2000" smtClean="0">
                <a:solidFill>
                  <a:prstClr val="black"/>
                </a:solidFill>
                <a:latin typeface="Avenir Book" panose="020B0503020203020204" pitchFamily="34" charset="-78"/>
                <a:cs typeface="Avenir Book" panose="020B0503020203020204" pitchFamily="34" charset="-78"/>
              </a:rPr>
              <a:t>sequence number and ACKs</a:t>
            </a:r>
            <a:endParaRPr lang="en-US" sz="2000" dirty="0">
              <a:solidFill>
                <a:prstClr val="black"/>
              </a:solidFill>
              <a:latin typeface="Avenir Book" panose="020B0503020203020204" pitchFamily="34" charset="-78"/>
              <a:cs typeface="Avenir Book" panose="020B0503020203020204" pitchFamily="34" charset="-78"/>
            </a:endParaRPr>
          </a:p>
          <a:p>
            <a:pPr marL="435769" lvl="1" indent="0" defTabSz="685800">
              <a:spcBef>
                <a:spcPts val="750"/>
              </a:spcBef>
              <a:buNone/>
              <a:defRPr/>
            </a:pPr>
            <a:endParaRPr lang="en-US" sz="2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18396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pPr algn="ctr"/>
            <a:r>
              <a:rPr lang="en-US" sz="4800" dirty="0">
                <a:latin typeface="Avenir Book" panose="020B0503020203020204" pitchFamily="34" charset="-78"/>
                <a:cs typeface="Avenir Book" panose="020B0503020203020204" pitchFamily="34" charset="-78"/>
              </a:rPr>
              <a:t>TCP: Overview  </a:t>
            </a:r>
            <a:r>
              <a:rPr lang="en-US" sz="3200" b="0" dirty="0">
                <a:latin typeface="Avenir Book" panose="020B0503020203020204" pitchFamily="34" charset="-78"/>
                <a:cs typeface="Avenir Book" panose="020B0503020203020204" pitchFamily="34" charset="-78"/>
              </a:rPr>
              <a:t>RFCs: 793,1122, 2018, 5681, 7323</a:t>
            </a:r>
            <a:endParaRPr lang="en-US" sz="4400" b="0" dirty="0">
              <a:latin typeface="Avenir Book" panose="020B0503020203020204" pitchFamily="34" charset="-78"/>
              <a:cs typeface="Avenir Book" panose="020B0503020203020204" pitchFamily="34" charset="-78"/>
            </a:endParaRP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37647" y="1177615"/>
            <a:ext cx="752979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P</a:t>
            </a:r>
            <a:r>
              <a:rPr kumimoji="0" lang="en-US" altLang="en-US" b="0" u="none" strike="noStrike" kern="1200" cap="none" spc="0" normalizeH="0" baseline="0" noProof="0" dirty="0" err="1">
                <a:ln>
                  <a:noFill/>
                </a:ln>
                <a:solidFill>
                  <a:srgbClr val="C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oint</a:t>
            </a:r>
            <a:r>
              <a:rPr kumimoji="0" lang="en-US" altLang="en-US" b="0" u="none" strike="noStrike" kern="1200" cap="none" spc="0" normalizeH="0" baseline="0" noProof="0" dirty="0">
                <a:ln>
                  <a:noFill/>
                </a:ln>
                <a:solidFill>
                  <a:srgbClr val="C0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-to-point</a:t>
            </a:r>
            <a:endParaRPr kumimoji="0" lang="en-US" altLang="en-US" b="0" u="none" strike="noStrike" kern="1200" cap="none" spc="0" normalizeH="0" baseline="0" noProof="0" dirty="0">
              <a:ln>
                <a:noFill/>
              </a:ln>
              <a:solidFill>
                <a:srgbClr val="CC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a:t>
            </a:r>
            <a:r>
              <a:rPr kumimoji="0" lang="en-US" altLang="en-US" sz="24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ne sender, one receiver</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Does not support multicasting/broadcasting</a:t>
            </a:r>
            <a:r>
              <a:rPr kumimoji="0" lang="en-US" altLang="en-US" sz="2400" b="0" u="none" strike="noStrike" kern="1200" cap="none" spc="0" normalizeH="0" baseline="0" noProof="0" dirty="0">
                <a:ln>
                  <a:noFill/>
                </a:ln>
                <a:solidFill>
                  <a:srgbClr val="FF0000"/>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rPr>
              <a:t> </a:t>
            </a:r>
          </a:p>
          <a:p>
            <a:pPr marL="471488" lvl="0" indent="-341313">
              <a:buFont typeface="Wingdings" charset="2"/>
              <a:buChar char="§"/>
              <a:defRPr/>
            </a:pPr>
            <a:r>
              <a:rPr lang="en-US" dirty="0">
                <a:solidFill>
                  <a:srgbClr val="C00000"/>
                </a:solidFill>
                <a:latin typeface="Avenir Book" panose="020B0503020203020204" pitchFamily="34" charset="-78"/>
                <a:cs typeface="Avenir Book" panose="020B0503020203020204" pitchFamily="34" charset="-78"/>
              </a:rPr>
              <a:t>Connection-oriented byte stream </a:t>
            </a:r>
            <a:r>
              <a:rPr lang="en-US" dirty="0" smtClean="0">
                <a:solidFill>
                  <a:srgbClr val="C00000"/>
                </a:solidFill>
                <a:latin typeface="Avenir Book" panose="020B0503020203020204" pitchFamily="34" charset="-78"/>
                <a:cs typeface="Avenir Book" panose="020B0503020203020204" pitchFamily="34" charset="-78"/>
              </a:rPr>
              <a:t>protocol</a:t>
            </a:r>
          </a:p>
          <a:p>
            <a:pPr marL="814388" lvl="1" indent="-341313">
              <a:buFont typeface="Wingdings" charset="2"/>
              <a:buChar char="§"/>
              <a:defRPr/>
            </a:pPr>
            <a:r>
              <a:rPr lang="en-US" dirty="0" smtClean="0">
                <a:latin typeface="Avenir Book" panose="020B0503020203020204" pitchFamily="34" charset="-78"/>
                <a:cs typeface="Avenir Book" panose="020B0503020203020204" pitchFamily="34" charset="-78"/>
              </a:rPr>
              <a:t>No </a:t>
            </a:r>
            <a:r>
              <a:rPr lang="en-US" dirty="0" smtClean="0">
                <a:solidFill>
                  <a:srgbClr val="0000FF"/>
                </a:solidFill>
                <a:latin typeface="Avenir Book" panose="020B0503020203020204" pitchFamily="34" charset="-78"/>
                <a:cs typeface="Avenir Book" panose="020B0503020203020204" pitchFamily="34" charset="-78"/>
              </a:rPr>
              <a:t>message boundaries </a:t>
            </a:r>
            <a:endParaRPr lang="en-US" dirty="0">
              <a:solidFill>
                <a:srgbClr val="0000FF"/>
              </a:solidFill>
              <a:latin typeface="Avenir Book" panose="020B0503020203020204" pitchFamily="34" charset="-78"/>
              <a:cs typeface="Avenir Book" panose="020B0503020203020204" pitchFamily="34" charset="-78"/>
            </a:endParaRPr>
          </a:p>
          <a:p>
            <a:pPr marL="471488" lvl="0" indent="-341313">
              <a:buFont typeface="Wingdings" charset="2"/>
              <a:buChar char="§"/>
              <a:defRPr/>
            </a:pPr>
            <a:r>
              <a:rPr lang="en-US" dirty="0">
                <a:solidFill>
                  <a:srgbClr val="C00000"/>
                </a:solidFill>
                <a:latin typeface="Avenir Book" panose="020B0503020203020204" pitchFamily="34" charset="-78"/>
                <a:cs typeface="Avenir Book" panose="020B0503020203020204" pitchFamily="34" charset="-78"/>
              </a:rPr>
              <a:t>Full duplex data transfer</a:t>
            </a:r>
          </a:p>
          <a:p>
            <a:pPr lvl="1">
              <a:spcBef>
                <a:spcPts val="400"/>
              </a:spcBef>
              <a:buFont typeface="Arial"/>
              <a:buChar char="•"/>
              <a:defRPr/>
            </a:pPr>
            <a:r>
              <a:rPr lang="en-US" dirty="0">
                <a:solidFill>
                  <a:prstClr val="black"/>
                </a:solidFill>
                <a:latin typeface="Avenir Book" panose="020B0503020203020204" pitchFamily="34" charset="-78"/>
                <a:cs typeface="Avenir Book" panose="020B0503020203020204" pitchFamily="34" charset="-78"/>
              </a:rPr>
              <a:t>Bi-directional data flow in same connection</a:t>
            </a:r>
          </a:p>
          <a:p>
            <a:pPr marL="130175" marR="0" lvl="0" indent="0" algn="l" defTabSz="914400" rtl="0" eaLnBrk="1" fontAlgn="auto" latinLnBrk="0" hangingPunct="1">
              <a:lnSpc>
                <a:spcPct val="90000"/>
              </a:lnSpc>
              <a:spcBef>
                <a:spcPts val="1000"/>
              </a:spcBef>
              <a:spcAft>
                <a:spcPts val="0"/>
              </a:spcAft>
              <a:buClr>
                <a:srgbClr val="0000A3"/>
              </a:buClr>
              <a:buSzTx/>
              <a:buNone/>
              <a:tabLst/>
              <a:defRPr/>
            </a:pPr>
            <a:endParaRPr kumimoji="0" lang="en-US" altLang="en-US" sz="2800" b="0" u="none" strike="noStrike" kern="1200" cap="none" spc="0" normalizeH="0" baseline="0" noProof="0" dirty="0">
              <a:ln>
                <a:noFill/>
              </a:ln>
              <a:solidFill>
                <a:prstClr val="black"/>
              </a:solidFill>
              <a:effectLst/>
              <a:uLnTx/>
              <a:uFillTx/>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2" name="Group 60"/>
          <p:cNvGrpSpPr>
            <a:grpSpLocks/>
          </p:cNvGrpSpPr>
          <p:nvPr/>
        </p:nvGrpSpPr>
        <p:grpSpPr bwMode="auto">
          <a:xfrm>
            <a:off x="7297016" y="2945424"/>
            <a:ext cx="4624647" cy="2071687"/>
            <a:chOff x="2052377" y="3459163"/>
            <a:chExt cx="4624648" cy="2071687"/>
          </a:xfrm>
        </p:grpSpPr>
        <p:sp>
          <p:nvSpPr>
            <p:cNvPr id="24" name="Freeform 7"/>
            <p:cNvSpPr>
              <a:spLocks/>
            </p:cNvSpPr>
            <p:nvPr/>
          </p:nvSpPr>
          <p:spPr bwMode="auto">
            <a:xfrm>
              <a:off x="3594552" y="4875212"/>
              <a:ext cx="1553711" cy="646113"/>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25" name="Text Box 51"/>
            <p:cNvSpPr txBox="1">
              <a:spLocks noChangeArrowheads="1"/>
            </p:cNvSpPr>
            <p:nvPr/>
          </p:nvSpPr>
          <p:spPr bwMode="auto">
            <a:xfrm>
              <a:off x="3841836" y="4991686"/>
              <a:ext cx="8963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dirty="0">
                  <a:solidFill>
                    <a:srgbClr val="000000"/>
                  </a:solidFill>
                  <a:latin typeface="Avenir Book" panose="020B0503020203020204" pitchFamily="34" charset="-78"/>
                  <a:cs typeface="Avenir Book" panose="020B0503020203020204" pitchFamily="34" charset="-78"/>
                </a:rPr>
                <a:t>Internet</a:t>
              </a:r>
            </a:p>
          </p:txBody>
        </p:sp>
        <p:sp>
          <p:nvSpPr>
            <p:cNvPr id="26" name="Line 52"/>
            <p:cNvSpPr>
              <a:spLocks noChangeShapeType="1"/>
            </p:cNvSpPr>
            <p:nvPr/>
          </p:nvSpPr>
          <p:spPr bwMode="auto">
            <a:xfrm>
              <a:off x="3414452" y="5308600"/>
              <a:ext cx="18957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30" name="Rectangle 23"/>
            <p:cNvSpPr>
              <a:spLocks noChangeArrowheads="1"/>
            </p:cNvSpPr>
            <p:nvPr/>
          </p:nvSpPr>
          <p:spPr bwMode="auto">
            <a:xfrm>
              <a:off x="2133339" y="349726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31" name="Rectangle 24"/>
            <p:cNvSpPr>
              <a:spLocks noChangeArrowheads="1"/>
            </p:cNvSpPr>
            <p:nvPr/>
          </p:nvSpPr>
          <p:spPr bwMode="auto">
            <a:xfrm>
              <a:off x="2095239" y="355123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32" name="Line 25"/>
            <p:cNvSpPr>
              <a:spLocks noChangeShapeType="1"/>
            </p:cNvSpPr>
            <p:nvPr/>
          </p:nvSpPr>
          <p:spPr bwMode="auto">
            <a:xfrm>
              <a:off x="2088808" y="426246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33" name="Text Box 26"/>
            <p:cNvSpPr txBox="1">
              <a:spLocks noChangeArrowheads="1"/>
            </p:cNvSpPr>
            <p:nvPr/>
          </p:nvSpPr>
          <p:spPr bwMode="auto">
            <a:xfrm>
              <a:off x="2061902" y="42941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Transport</a:t>
              </a:r>
            </a:p>
          </p:txBody>
        </p:sp>
        <p:sp>
          <p:nvSpPr>
            <p:cNvPr id="34" name="Line 27"/>
            <p:cNvSpPr>
              <a:spLocks noChangeShapeType="1"/>
            </p:cNvSpPr>
            <p:nvPr/>
          </p:nvSpPr>
          <p:spPr bwMode="auto">
            <a:xfrm>
              <a:off x="2074377" y="463289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35" name="Line 28"/>
            <p:cNvSpPr>
              <a:spLocks noChangeShapeType="1"/>
            </p:cNvSpPr>
            <p:nvPr/>
          </p:nvSpPr>
          <p:spPr bwMode="auto">
            <a:xfrm>
              <a:off x="2106352" y="49223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36" name="Line 29"/>
            <p:cNvSpPr>
              <a:spLocks noChangeShapeType="1"/>
            </p:cNvSpPr>
            <p:nvPr/>
          </p:nvSpPr>
          <p:spPr bwMode="auto">
            <a:xfrm>
              <a:off x="2071427" y="52276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37" name="Text Box 26"/>
            <p:cNvSpPr txBox="1">
              <a:spLocks noChangeArrowheads="1"/>
            </p:cNvSpPr>
            <p:nvPr/>
          </p:nvSpPr>
          <p:spPr bwMode="auto">
            <a:xfrm>
              <a:off x="2096827" y="35417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000000"/>
                  </a:solidFill>
                  <a:latin typeface="Avenir Book" panose="020B0503020203020204" pitchFamily="34" charset="-78"/>
                  <a:cs typeface="Avenir Book" panose="020B0503020203020204" pitchFamily="34" charset="-78"/>
                </a:rPr>
                <a:t>Application</a:t>
              </a:r>
            </a:p>
          </p:txBody>
        </p:sp>
        <p:sp>
          <p:nvSpPr>
            <p:cNvPr id="38" name="Text Box 26"/>
            <p:cNvSpPr txBox="1">
              <a:spLocks noChangeArrowheads="1"/>
            </p:cNvSpPr>
            <p:nvPr/>
          </p:nvSpPr>
          <p:spPr bwMode="auto">
            <a:xfrm>
              <a:off x="2052377" y="51990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Physical</a:t>
              </a:r>
            </a:p>
          </p:txBody>
        </p:sp>
        <p:sp>
          <p:nvSpPr>
            <p:cNvPr id="39" name="Text Box 26"/>
            <p:cNvSpPr txBox="1">
              <a:spLocks noChangeArrowheads="1"/>
            </p:cNvSpPr>
            <p:nvPr/>
          </p:nvSpPr>
          <p:spPr bwMode="auto">
            <a:xfrm>
              <a:off x="2071427" y="49133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Link</a:t>
              </a:r>
            </a:p>
          </p:txBody>
        </p:sp>
        <p:sp>
          <p:nvSpPr>
            <p:cNvPr id="40" name="Text Box 26"/>
            <p:cNvSpPr txBox="1">
              <a:spLocks noChangeArrowheads="1"/>
            </p:cNvSpPr>
            <p:nvPr/>
          </p:nvSpPr>
          <p:spPr bwMode="auto">
            <a:xfrm>
              <a:off x="2112702" y="4625096"/>
              <a:ext cx="12668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Network</a:t>
              </a:r>
            </a:p>
          </p:txBody>
        </p:sp>
        <p:sp>
          <p:nvSpPr>
            <p:cNvPr id="41" name="Oval 62"/>
            <p:cNvSpPr>
              <a:spLocks noChangeArrowheads="1"/>
            </p:cNvSpPr>
            <p:nvPr/>
          </p:nvSpPr>
          <p:spPr bwMode="auto">
            <a:xfrm>
              <a:off x="2230177" y="381635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latin typeface="Avenir Book" panose="020B0503020203020204" pitchFamily="34" charset="-78"/>
                  <a:cs typeface="Avenir Book" panose="020B0503020203020204" pitchFamily="34" charset="-78"/>
                </a:rPr>
                <a:t>process</a:t>
              </a:r>
            </a:p>
          </p:txBody>
        </p:sp>
        <p:grpSp>
          <p:nvGrpSpPr>
            <p:cNvPr id="42" name="Group 63"/>
            <p:cNvGrpSpPr>
              <a:grpSpLocks/>
            </p:cNvGrpSpPr>
            <p:nvPr/>
          </p:nvGrpSpPr>
          <p:grpSpPr bwMode="auto">
            <a:xfrm>
              <a:off x="2440232" y="4144647"/>
              <a:ext cx="546100" cy="225425"/>
              <a:chOff x="1467" y="2514"/>
              <a:chExt cx="260" cy="100"/>
            </a:xfrm>
          </p:grpSpPr>
          <p:sp>
            <p:nvSpPr>
              <p:cNvPr id="73" name="Rectangle 64"/>
              <p:cNvSpPr>
                <a:spLocks noChangeArrowheads="1"/>
              </p:cNvSpPr>
              <p:nvPr/>
            </p:nvSpPr>
            <p:spPr bwMode="auto">
              <a:xfrm>
                <a:off x="1467" y="251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74" name="Rectangle 65"/>
              <p:cNvSpPr>
                <a:spLocks noChangeArrowheads="1"/>
              </p:cNvSpPr>
              <p:nvPr/>
            </p:nvSpPr>
            <p:spPr bwMode="auto">
              <a:xfrm>
                <a:off x="1518" y="252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75" name="Rectangle 66"/>
              <p:cNvSpPr>
                <a:spLocks noChangeArrowheads="1"/>
              </p:cNvSpPr>
              <p:nvPr/>
            </p:nvSpPr>
            <p:spPr bwMode="auto">
              <a:xfrm>
                <a:off x="1683" y="257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76" name="Rectangle 67"/>
              <p:cNvSpPr>
                <a:spLocks noChangeArrowheads="1"/>
              </p:cNvSpPr>
              <p:nvPr/>
            </p:nvSpPr>
            <p:spPr bwMode="auto">
              <a:xfrm>
                <a:off x="1478" y="257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grpSp>
        <p:sp>
          <p:nvSpPr>
            <p:cNvPr id="43" name="Rectangle 23"/>
            <p:cNvSpPr>
              <a:spLocks noChangeArrowheads="1"/>
            </p:cNvSpPr>
            <p:nvPr/>
          </p:nvSpPr>
          <p:spPr bwMode="auto">
            <a:xfrm>
              <a:off x="5380038" y="345916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44" name="Rectangle 24"/>
            <p:cNvSpPr>
              <a:spLocks noChangeArrowheads="1"/>
            </p:cNvSpPr>
            <p:nvPr/>
          </p:nvSpPr>
          <p:spPr bwMode="auto">
            <a:xfrm>
              <a:off x="5341938" y="3513138"/>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2400">
                <a:solidFill>
                  <a:srgbClr val="000000"/>
                </a:solidFill>
                <a:latin typeface="Avenir Book" panose="020B0503020203020204" pitchFamily="34" charset="-78"/>
                <a:cs typeface="Avenir Book" panose="020B0503020203020204" pitchFamily="34" charset="-78"/>
              </a:endParaRPr>
            </a:p>
          </p:txBody>
        </p:sp>
        <p:sp>
          <p:nvSpPr>
            <p:cNvPr id="45" name="Line 25"/>
            <p:cNvSpPr>
              <a:spLocks noChangeShapeType="1"/>
            </p:cNvSpPr>
            <p:nvPr/>
          </p:nvSpPr>
          <p:spPr bwMode="auto">
            <a:xfrm>
              <a:off x="5351463" y="42735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46" name="Text Box 26"/>
            <p:cNvSpPr txBox="1">
              <a:spLocks noChangeArrowheads="1"/>
            </p:cNvSpPr>
            <p:nvPr/>
          </p:nvSpPr>
          <p:spPr bwMode="auto">
            <a:xfrm>
              <a:off x="5308600" y="42560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Transport</a:t>
              </a:r>
            </a:p>
          </p:txBody>
        </p:sp>
        <p:sp>
          <p:nvSpPr>
            <p:cNvPr id="47" name="Line 27"/>
            <p:cNvSpPr>
              <a:spLocks noChangeShapeType="1"/>
            </p:cNvSpPr>
            <p:nvPr/>
          </p:nvSpPr>
          <p:spPr bwMode="auto">
            <a:xfrm>
              <a:off x="5359400" y="4594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48" name="Line 28"/>
            <p:cNvSpPr>
              <a:spLocks noChangeShapeType="1"/>
            </p:cNvSpPr>
            <p:nvPr/>
          </p:nvSpPr>
          <p:spPr bwMode="auto">
            <a:xfrm>
              <a:off x="5345113" y="49037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49" name="Line 29"/>
            <p:cNvSpPr>
              <a:spLocks noChangeShapeType="1"/>
            </p:cNvSpPr>
            <p:nvPr/>
          </p:nvSpPr>
          <p:spPr bwMode="auto">
            <a:xfrm>
              <a:off x="5345113" y="5189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50" name="Text Box 26"/>
            <p:cNvSpPr txBox="1">
              <a:spLocks noChangeArrowheads="1"/>
            </p:cNvSpPr>
            <p:nvPr/>
          </p:nvSpPr>
          <p:spPr bwMode="auto">
            <a:xfrm>
              <a:off x="5343525" y="35036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000000"/>
                  </a:solidFill>
                  <a:latin typeface="Avenir Book" panose="020B0503020203020204" pitchFamily="34" charset="-78"/>
                  <a:cs typeface="Avenir Book" panose="020B0503020203020204" pitchFamily="34" charset="-78"/>
                </a:rPr>
                <a:t>Application</a:t>
              </a:r>
            </a:p>
          </p:txBody>
        </p:sp>
        <p:sp>
          <p:nvSpPr>
            <p:cNvPr id="51" name="Text Box 26"/>
            <p:cNvSpPr txBox="1">
              <a:spLocks noChangeArrowheads="1"/>
            </p:cNvSpPr>
            <p:nvPr/>
          </p:nvSpPr>
          <p:spPr bwMode="auto">
            <a:xfrm>
              <a:off x="5299075" y="51609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Physical</a:t>
              </a:r>
            </a:p>
          </p:txBody>
        </p:sp>
        <p:sp>
          <p:nvSpPr>
            <p:cNvPr id="52" name="Text Box 26"/>
            <p:cNvSpPr txBox="1">
              <a:spLocks noChangeArrowheads="1"/>
            </p:cNvSpPr>
            <p:nvPr/>
          </p:nvSpPr>
          <p:spPr bwMode="auto">
            <a:xfrm>
              <a:off x="5318125" y="48752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Link</a:t>
              </a:r>
            </a:p>
          </p:txBody>
        </p:sp>
        <p:sp>
          <p:nvSpPr>
            <p:cNvPr id="53" name="Text Box 26"/>
            <p:cNvSpPr txBox="1">
              <a:spLocks noChangeArrowheads="1"/>
            </p:cNvSpPr>
            <p:nvPr/>
          </p:nvSpPr>
          <p:spPr bwMode="auto">
            <a:xfrm>
              <a:off x="5308600" y="45799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en-US" sz="1400" dirty="0">
                  <a:solidFill>
                    <a:srgbClr val="969696"/>
                  </a:solidFill>
                  <a:latin typeface="Avenir Book" panose="020B0503020203020204" pitchFamily="34" charset="-78"/>
                  <a:cs typeface="Avenir Book" panose="020B0503020203020204" pitchFamily="34" charset="-78"/>
                </a:rPr>
                <a:t>Network</a:t>
              </a:r>
            </a:p>
          </p:txBody>
        </p:sp>
        <p:sp>
          <p:nvSpPr>
            <p:cNvPr id="54" name="Oval 80"/>
            <p:cNvSpPr>
              <a:spLocks noChangeArrowheads="1"/>
            </p:cNvSpPr>
            <p:nvPr/>
          </p:nvSpPr>
          <p:spPr bwMode="auto">
            <a:xfrm>
              <a:off x="5476875" y="3778250"/>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000000"/>
                  </a:solidFill>
                  <a:latin typeface="Avenir Book" panose="020B0503020203020204" pitchFamily="34" charset="-78"/>
                  <a:cs typeface="Avenir Book" panose="020B0503020203020204" pitchFamily="34" charset="-78"/>
                </a:rPr>
                <a:t>process</a:t>
              </a:r>
            </a:p>
          </p:txBody>
        </p:sp>
        <p:grpSp>
          <p:nvGrpSpPr>
            <p:cNvPr id="55" name="Group 81"/>
            <p:cNvGrpSpPr>
              <a:grpSpLocks/>
            </p:cNvGrpSpPr>
            <p:nvPr/>
          </p:nvGrpSpPr>
          <p:grpSpPr bwMode="auto">
            <a:xfrm>
              <a:off x="5724525" y="4138613"/>
              <a:ext cx="546100" cy="225425"/>
              <a:chOff x="1287" y="2524"/>
              <a:chExt cx="260" cy="100"/>
            </a:xfrm>
          </p:grpSpPr>
          <p:sp>
            <p:nvSpPr>
              <p:cNvPr id="68" name="Rectangle 8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69" name="Rectangle 83"/>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70" name="Rectangle 84"/>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sp>
            <p:nvSpPr>
              <p:cNvPr id="72" name="Rectangle 85"/>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3333CC"/>
                  </a:buClr>
                </a:pPr>
                <a:endParaRPr lang="en-US" altLang="en-US">
                  <a:solidFill>
                    <a:srgbClr val="000000"/>
                  </a:solidFill>
                  <a:latin typeface="Avenir Book" panose="020B0503020203020204" pitchFamily="34" charset="-78"/>
                  <a:cs typeface="Avenir Book" panose="020B0503020203020204" pitchFamily="34" charset="-78"/>
                </a:endParaRPr>
              </a:p>
            </p:txBody>
          </p:sp>
        </p:grpSp>
      </p:grpSp>
      <p:grpSp>
        <p:nvGrpSpPr>
          <p:cNvPr id="78" name="Group 47">
            <a:extLst>
              <a:ext uri="{FF2B5EF4-FFF2-40B4-BE49-F238E27FC236}">
                <a16:creationId xmlns:a16="http://schemas.microsoft.com/office/drawing/2014/main" id="{02602D35-C64D-9445-8BEF-315190C777FA}"/>
              </a:ext>
            </a:extLst>
          </p:cNvPr>
          <p:cNvGrpSpPr>
            <a:grpSpLocks/>
          </p:cNvGrpSpPr>
          <p:nvPr/>
        </p:nvGrpSpPr>
        <p:grpSpPr bwMode="auto">
          <a:xfrm>
            <a:off x="7421043" y="3961170"/>
            <a:ext cx="1139419" cy="290849"/>
            <a:chOff x="1173" y="2345"/>
            <a:chExt cx="1131" cy="479"/>
          </a:xfrm>
        </p:grpSpPr>
        <p:sp>
          <p:nvSpPr>
            <p:cNvPr id="79"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chemeClr val="accent2">
                <a:lumMod val="75000"/>
              </a:scheme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179" y="2368"/>
              <a:ext cx="1035" cy="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kern="0" dirty="0">
                  <a:solidFill>
                    <a:prstClr val="white">
                      <a:lumMod val="95000"/>
                    </a:prstClr>
                  </a:solidFill>
                </a:rPr>
                <a:t>S</a:t>
              </a:r>
              <a:r>
                <a:rPr kumimoji="0" lang="en-US" sz="12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end buffer</a:t>
              </a:r>
            </a:p>
          </p:txBody>
        </p:sp>
      </p:grpSp>
      <p:grpSp>
        <p:nvGrpSpPr>
          <p:cNvPr id="81" name="Group 47">
            <a:extLst>
              <a:ext uri="{FF2B5EF4-FFF2-40B4-BE49-F238E27FC236}">
                <a16:creationId xmlns:a16="http://schemas.microsoft.com/office/drawing/2014/main" id="{02602D35-C64D-9445-8BEF-315190C777FA}"/>
              </a:ext>
            </a:extLst>
          </p:cNvPr>
          <p:cNvGrpSpPr>
            <a:grpSpLocks/>
          </p:cNvGrpSpPr>
          <p:nvPr/>
        </p:nvGrpSpPr>
        <p:grpSpPr bwMode="auto">
          <a:xfrm>
            <a:off x="10672503" y="3912011"/>
            <a:ext cx="1139419" cy="290849"/>
            <a:chOff x="1173" y="2345"/>
            <a:chExt cx="1131" cy="479"/>
          </a:xfrm>
        </p:grpSpPr>
        <p:sp>
          <p:nvSpPr>
            <p:cNvPr id="8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chemeClr val="accent2">
                <a:lumMod val="75000"/>
              </a:scheme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179" y="2368"/>
              <a:ext cx="1035" cy="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kern="0" noProof="0" dirty="0" err="1">
                  <a:solidFill>
                    <a:prstClr val="white">
                      <a:lumMod val="95000"/>
                    </a:prstClr>
                  </a:solidFill>
                </a:rPr>
                <a:t>Recv</a:t>
              </a:r>
              <a:r>
                <a:rPr kumimoji="0" lang="en-US" sz="12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 buffer</a:t>
              </a:r>
            </a:p>
          </p:txBody>
        </p:sp>
      </p:grpSp>
    </p:spTree>
    <p:extLst>
      <p:ext uri="{BB962C8B-B14F-4D97-AF65-F5344CB8AC3E}">
        <p14:creationId xmlns:p14="http://schemas.microsoft.com/office/powerpoint/2010/main" val="156649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pPr algn="ctr"/>
            <a:r>
              <a:rPr lang="en-US" sz="4800" dirty="0">
                <a:latin typeface="Avenir Book" panose="020B0503020203020204" pitchFamily="34" charset="-78"/>
                <a:cs typeface="Avenir Book" panose="020B0503020203020204" pitchFamily="34" charset="-78"/>
              </a:rPr>
              <a:t>TCP Services</a:t>
            </a:r>
            <a:endParaRPr lang="en-US" sz="4400" b="0" dirty="0">
              <a:latin typeface="Avenir Book" panose="020B0503020203020204" pitchFamily="34" charset="-78"/>
              <a:cs typeface="Avenir Book" panose="020B0503020203020204" pitchFamily="34" charset="-78"/>
            </a:endParaRPr>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945600" y="1183947"/>
            <a:ext cx="10544435"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indent="-293688">
              <a:defRPr/>
            </a:pPr>
            <a:r>
              <a:rPr lang="en-US" altLang="en-US" sz="32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Multiplexing/</a:t>
            </a:r>
            <a:r>
              <a:rPr lang="en-US" altLang="en-US" sz="3200" dirty="0" err="1">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demultiplexing</a:t>
            </a:r>
            <a:endParaRPr lang="en-US" altLang="en-US" sz="32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71488" indent="-293688">
              <a:defRPr/>
            </a:pPr>
            <a:r>
              <a:rPr lang="en-US" altLang="en-US" sz="32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Reliable, in-order delivery</a:t>
            </a:r>
          </a:p>
          <a:p>
            <a:pPr marL="471488" lvl="0" indent="-341313">
              <a:buFont typeface="Wingdings" charset="2"/>
              <a:buChar char="§"/>
              <a:defRPr/>
            </a:pPr>
            <a:r>
              <a:rPr lang="en-US" sz="3200" dirty="0">
                <a:solidFill>
                  <a:srgbClr val="C00000"/>
                </a:solidFill>
                <a:latin typeface="Avenir Book" panose="020B0503020203020204" pitchFamily="34" charset="-78"/>
                <a:cs typeface="Avenir Book" panose="020B0503020203020204" pitchFamily="34" charset="-78"/>
              </a:rPr>
              <a:t>Flow </a:t>
            </a:r>
            <a:r>
              <a:rPr lang="en-US" sz="3200" dirty="0" smtClean="0">
                <a:solidFill>
                  <a:srgbClr val="C00000"/>
                </a:solidFill>
                <a:latin typeface="Avenir Book" panose="020B0503020203020204" pitchFamily="34" charset="-78"/>
                <a:cs typeface="Avenir Book" panose="020B0503020203020204" pitchFamily="34" charset="-78"/>
              </a:rPr>
              <a:t>control</a:t>
            </a:r>
            <a:endParaRPr lang="en-US" sz="3200" dirty="0">
              <a:solidFill>
                <a:srgbClr val="C00000"/>
              </a:solidFill>
              <a:latin typeface="Avenir Book" panose="020B0503020203020204" pitchFamily="34" charset="-78"/>
              <a:cs typeface="Avenir Book" panose="020B0503020203020204" pitchFamily="34" charset="-78"/>
            </a:endParaRPr>
          </a:p>
          <a:p>
            <a:pPr lvl="1">
              <a:spcBef>
                <a:spcPts val="400"/>
              </a:spcBef>
              <a:buFont typeface="Arial"/>
              <a:buChar char="•"/>
              <a:defRPr/>
            </a:pPr>
            <a:r>
              <a:rPr lang="en-US" sz="2800" dirty="0">
                <a:solidFill>
                  <a:prstClr val="black"/>
                </a:solidFill>
                <a:latin typeface="Avenir Book" panose="020B0503020203020204" pitchFamily="34" charset="-78"/>
                <a:cs typeface="Avenir Book" panose="020B0503020203020204" pitchFamily="34" charset="-78"/>
              </a:rPr>
              <a:t>Sender will not overwhelm receiver</a:t>
            </a:r>
          </a:p>
          <a:p>
            <a:pPr marL="471488" lvl="0" indent="-293688">
              <a:defRPr/>
            </a:pPr>
            <a:r>
              <a:rPr lang="en-US" altLang="en-US" sz="32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Congestion </a:t>
            </a:r>
            <a:r>
              <a:rPr lang="en-US" altLang="en-US" sz="32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control</a:t>
            </a:r>
            <a:endParaRPr lang="en-US" altLang="en-US" sz="32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endParaRPr>
          </a:p>
          <a:p>
            <a:pPr lvl="1">
              <a:spcBef>
                <a:spcPts val="400"/>
              </a:spcBef>
              <a:buFont typeface="Arial"/>
              <a:buChar char="•"/>
              <a:defRPr/>
            </a:pPr>
            <a:r>
              <a:rPr lang="en-US" sz="2800" dirty="0">
                <a:solidFill>
                  <a:prstClr val="black"/>
                </a:solidFill>
                <a:latin typeface="Avenir Book" panose="020B0503020203020204" pitchFamily="34" charset="-78"/>
                <a:cs typeface="Avenir Book" panose="020B0503020203020204" pitchFamily="34" charset="-78"/>
              </a:rPr>
              <a:t>Sender will not overwhelm the network</a:t>
            </a:r>
          </a:p>
        </p:txBody>
      </p:sp>
    </p:spTree>
    <p:extLst>
      <p:ext uri="{BB962C8B-B14F-4D97-AF65-F5344CB8AC3E}">
        <p14:creationId xmlns:p14="http://schemas.microsoft.com/office/powerpoint/2010/main" val="2776268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r>
              <a:rPr lang="en-US" dirty="0">
                <a:latin typeface="Avenir Book" panose="020B0503020203020204" pitchFamily="34" charset="-78"/>
                <a:cs typeface="Avenir Book" panose="020B0503020203020204" pitchFamily="34" charset="-78"/>
              </a:rPr>
              <a:t>TCP Segment Structure</a:t>
            </a: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58531484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887915" y="286800"/>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Segment Structure</a:t>
            </a:r>
            <a:endParaRPr lang="en-US" sz="3300" dirty="0">
              <a:latin typeface="Avenir Book" panose="020B0503020203020204" pitchFamily="34" charset="-78"/>
              <a:cs typeface="Avenir Book" panose="020B0503020203020204" pitchFamily="34" charset="-78"/>
            </a:endParaRPr>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871430" y="1356331"/>
            <a:ext cx="2963465" cy="3618309"/>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807137" y="1443245"/>
            <a:ext cx="2963465" cy="360402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867916" y="1432262"/>
            <a:ext cx="2697564" cy="327006"/>
            <a:chOff x="4427390" y="1661303"/>
            <a:chExt cx="3596753" cy="436008"/>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27390" y="1661303"/>
              <a:ext cx="1800067"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Source port #</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486968" y="1666424"/>
              <a:ext cx="153717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err="1">
                  <a:solidFill>
                    <a:srgbClr val="000000"/>
                  </a:solidFill>
                  <a:latin typeface="Avenir Book" panose="020B0503020203020204" pitchFamily="34" charset="-78"/>
                  <a:cs typeface="Avenir Book" panose="020B0503020203020204" pitchFamily="34" charset="-78"/>
                </a:rPr>
                <a:t>Dest</a:t>
              </a:r>
              <a:r>
                <a:rPr lang="en-US" sz="1500" dirty="0">
                  <a:solidFill>
                    <a:srgbClr val="000000"/>
                  </a:solidFill>
                  <a:latin typeface="Avenir Book" panose="020B0503020203020204" pitchFamily="34" charset="-78"/>
                  <a:cs typeface="Avenir Book" panose="020B0503020203020204" pitchFamily="34" charset="-78"/>
                </a:rPr>
                <a:t> port #</a:t>
              </a:r>
              <a:endParaRPr lang="en-US" sz="1350" dirty="0">
                <a:solidFill>
                  <a:srgbClr val="000000"/>
                </a:solidFill>
                <a:latin typeface="Avenir Book" panose="020B0503020203020204" pitchFamily="34" charset="-78"/>
                <a:cs typeface="Avenir Book" panose="020B0503020203020204" pitchFamily="34" charset="-78"/>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809517" y="1724233"/>
            <a:ext cx="2959894" cy="3572"/>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804755" y="2008792"/>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790467" y="1045577"/>
            <a:ext cx="2951559" cy="300082"/>
            <a:chOff x="4324123" y="1145724"/>
            <a:chExt cx="3935412" cy="400108"/>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791512" y="1145724"/>
              <a:ext cx="938720" cy="4001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a:solidFill>
                    <a:srgbClr val="000000"/>
                  </a:solidFill>
                  <a:latin typeface="Avenir Book" panose="020B0503020203020204" pitchFamily="34" charset="-78"/>
                  <a:cs typeface="Avenir Book" panose="020B0503020203020204" pitchFamily="34" charset="-78"/>
                </a:rPr>
                <a:t>32 bits</a:t>
              </a:r>
              <a:endParaRPr lang="en-US" sz="1800">
                <a:solidFill>
                  <a:srgbClr val="000000"/>
                </a:solidFill>
                <a:latin typeface="Avenir Book" panose="020B0503020203020204" pitchFamily="34" charset="-78"/>
                <a:cs typeface="Avenir Book" panose="020B0503020203020204" pitchFamily="34" charset="-78"/>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811899" y="2294542"/>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808325" y="2591007"/>
            <a:ext cx="2963466"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804755" y="2883901"/>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804755" y="3305382"/>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275176" y="2296924"/>
            <a:ext cx="3572" cy="583406"/>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798925" y="2296923"/>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683435" y="229335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564373" y="2300496"/>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989593" y="2303497"/>
            <a:ext cx="433132" cy="3277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not</a:t>
            </a:r>
          </a:p>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used</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5082699" y="229335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314362" y="2299305"/>
            <a:ext cx="4300990" cy="571696"/>
            <a:chOff x="6355985" y="2817362"/>
            <a:chExt cx="5734653" cy="762260"/>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355985" y="2817362"/>
              <a:ext cx="1844951"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898" y="2847115"/>
              <a:ext cx="3365740" cy="7325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flow control: </a:t>
              </a:r>
              <a:r>
                <a:rPr lang="en-US" sz="1500" dirty="0">
                  <a:solidFill>
                    <a:srgbClr val="000000"/>
                  </a:solidFill>
                  <a:latin typeface="Avenir Book" panose="020B0503020203020204" pitchFamily="34" charset="-78"/>
                  <a:cs typeface="Avenir Book" panose="020B0503020203020204" pitchFamily="34" charset="-78"/>
                </a:rPr>
                <a:t># bytes receiver willing to accept</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5282195" y="1442110"/>
            <a:ext cx="5574227" cy="798680"/>
            <a:chOff x="4979760" y="1674436"/>
            <a:chExt cx="7432302" cy="1064908"/>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Sequence number</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687162" cy="10649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segment seq  #: </a:t>
              </a:r>
              <a:r>
                <a:rPr lang="en-US" sz="1500" dirty="0">
                  <a:solidFill>
                    <a:srgbClr val="000000"/>
                  </a:solidFill>
                  <a:latin typeface="Avenir Book" panose="020B0503020203020204" pitchFamily="34" charset="-78"/>
                  <a:cs typeface="Avenir Book" panose="020B0503020203020204" pitchFamily="34" charset="-78"/>
                </a:rPr>
                <a:t>counting bytes of data</a:t>
              </a:r>
              <a:r>
                <a:rPr lang="en-US" sz="1800" dirty="0">
                  <a:solidFill>
                    <a:srgbClr val="000000"/>
                  </a:solidFill>
                  <a:latin typeface="Avenir Book" panose="020B0503020203020204" pitchFamily="34" charset="-78"/>
                  <a:cs typeface="Avenir Book" panose="020B0503020203020204" pitchFamily="34" charset="-78"/>
                </a:rPr>
                <a:t> </a:t>
              </a:r>
              <a:r>
                <a:rPr lang="en-US" sz="1500" dirty="0">
                  <a:solidFill>
                    <a:srgbClr val="000000"/>
                  </a:solidFill>
                  <a:latin typeface="Avenir Book" panose="020B0503020203020204" pitchFamily="34" charset="-78"/>
                  <a:cs typeface="Avenir Book" panose="020B0503020203020204" pitchFamily="34" charset="-78"/>
                </a:rPr>
                <a:t>into </a:t>
              </a:r>
              <a:r>
                <a:rPr lang="en-US" sz="1500" dirty="0" err="1">
                  <a:solidFill>
                    <a:srgbClr val="000000"/>
                  </a:solidFill>
                  <a:latin typeface="Avenir Book" panose="020B0503020203020204" pitchFamily="34" charset="-78"/>
                  <a:cs typeface="Avenir Book" panose="020B0503020203020204" pitchFamily="34" charset="-78"/>
                </a:rPr>
                <a:t>bytestream</a:t>
              </a:r>
              <a:r>
                <a:rPr lang="en-US" sz="1800" dirty="0">
                  <a:solidFill>
                    <a:srgbClr val="000000"/>
                  </a:solidFill>
                  <a:latin typeface="Avenir Book" panose="020B0503020203020204" pitchFamily="34" charset="-78"/>
                  <a:cs typeface="Avenir Book" panose="020B0503020203020204" pitchFamily="34" charset="-78"/>
                </a:rPr>
                <a:t> </a:t>
              </a:r>
              <a:r>
                <a:rPr lang="en-US" sz="1500" dirty="0">
                  <a:solidFill>
                    <a:srgbClr val="000000"/>
                  </a:solidFill>
                  <a:latin typeface="Avenir Book" panose="020B0503020203020204" pitchFamily="34" charset="-78"/>
                  <a:cs typeface="Avenir Book" panose="020B0503020203020204" pitchFamily="34" charset="-78"/>
                </a:rPr>
                <a:t>(not segments!)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61623" y="3647095"/>
            <a:ext cx="5004349" cy="1107477"/>
            <a:chOff x="5110510" y="4614412"/>
            <a:chExt cx="6059166" cy="1476635"/>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110510" y="4614412"/>
              <a:ext cx="2476066" cy="738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Application data </a:t>
              </a:r>
            </a:p>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3"/>
              <a:ext cx="2189391" cy="1452704"/>
            </a:xfrm>
            <a:prstGeom prst="rect">
              <a:avLst/>
            </a:prstGeom>
            <a:noFill/>
          </p:spPr>
          <p:txBody>
            <a:bodyPr wrap="square" rtlCol="0">
              <a:spAutoFit/>
            </a:bodyPr>
            <a:lstStyle/>
            <a:p>
              <a:pPr defTabSz="685800">
                <a:lnSpc>
                  <a:spcPct val="90000"/>
                </a:lnSpc>
                <a:defRPr/>
              </a:pPr>
              <a:r>
                <a:rPr lang="en-US" dirty="0">
                  <a:solidFill>
                    <a:prstClr val="black"/>
                  </a:solidFill>
                  <a:latin typeface="Avenir Book" panose="020B0503020203020204" pitchFamily="34" charset="-78"/>
                  <a:cs typeface="Avenir Book" panose="020B0503020203020204" pitchFamily="34" charset="-78"/>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1422238" y="1650841"/>
            <a:ext cx="6126777" cy="954044"/>
            <a:chOff x="-166850" y="1952743"/>
            <a:chExt cx="8169036" cy="1272058"/>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05299" y="2855469"/>
              <a:ext cx="38728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A</a:t>
              </a:r>
              <a:endParaRPr lang="en-US" sz="1800" dirty="0">
                <a:solidFill>
                  <a:srgbClr val="000000"/>
                </a:solidFill>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166850" y="1952743"/>
              <a:ext cx="8169036" cy="971860"/>
              <a:chOff x="-179376" y="1965269"/>
              <a:chExt cx="8169036"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09" y="2430012"/>
                <a:ext cx="3409951"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179376" y="1965269"/>
                <a:ext cx="3684576" cy="7325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ACK: </a:t>
                </a:r>
                <a:r>
                  <a:rPr lang="en-US" sz="1500" dirty="0">
                    <a:solidFill>
                      <a:srgbClr val="000000"/>
                    </a:solidFill>
                    <a:latin typeface="Avenir Book" panose="020B0503020203020204" pitchFamily="34" charset="-78"/>
                    <a:cs typeface="Avenir Book" panose="020B0503020203020204" pitchFamily="34" charset="-78"/>
                  </a:rPr>
                  <a:t>seq # of next expected byte; A bit: this is an ACK</a:t>
                </a:r>
                <a:endParaRPr lang="en-US" sz="825" dirty="0">
                  <a:solidFill>
                    <a:srgbClr val="000000"/>
                  </a:solidFill>
                  <a:latin typeface="Avenir Book" panose="020B0503020203020204" pitchFamily="34" charset="-78"/>
                  <a:cs typeface="Avenir Book" panose="020B0503020203020204" pitchFamily="34" charset="-78"/>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2776451" y="2931136"/>
            <a:ext cx="4630189" cy="841318"/>
            <a:chOff x="1638767" y="3659802"/>
            <a:chExt cx="6173586" cy="1121757"/>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981992"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options (variable length)</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638767" y="4326050"/>
              <a:ext cx="1945577"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500" dirty="0">
                  <a:solidFill>
                    <a:srgbClr val="000000"/>
                  </a:solidFill>
                  <a:latin typeface="Avenir Book" panose="020B0503020203020204" pitchFamily="34" charset="-78"/>
                  <a:cs typeface="Avenir Book" panose="020B0503020203020204" pitchFamily="34" charset="-78"/>
                </a:rPr>
                <a:t>TCP</a:t>
              </a:r>
              <a:r>
                <a:rPr lang="en-US" sz="1800" dirty="0">
                  <a:solidFill>
                    <a:srgbClr val="000000"/>
                  </a:solidFill>
                  <a:latin typeface="Avenir Book" panose="020B0503020203020204" pitchFamily="34" charset="-78"/>
                  <a:cs typeface="Avenir Book" panose="020B0503020203020204" pitchFamily="34" charset="-78"/>
                </a:rPr>
                <a:t> options</a:t>
              </a:r>
              <a:endParaRPr lang="en-US" sz="1500" dirty="0">
                <a:solidFill>
                  <a:srgbClr val="000000"/>
                </a:solidFill>
                <a:latin typeface="Avenir Book" panose="020B0503020203020204" pitchFamily="34" charset="-78"/>
                <a:cs typeface="Avenir Book" panose="020B0503020203020204" pitchFamily="34" charset="-78"/>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5" y="3875246"/>
              <a:ext cx="1246016" cy="67855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1785932" y="2300629"/>
            <a:ext cx="3377850" cy="341632"/>
            <a:chOff x="318075" y="2819126"/>
            <a:chExt cx="4503799" cy="455509"/>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31541" y="2826981"/>
              <a:ext cx="590333" cy="4370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85000"/>
                </a:lnSpc>
                <a:spcBef>
                  <a:spcPct val="0"/>
                </a:spcBef>
                <a:spcAft>
                  <a:spcPct val="0"/>
                </a:spcAft>
                <a:defRPr/>
              </a:pPr>
              <a:r>
                <a:rPr lang="en-US" sz="90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lnSpc>
                  <a:spcPct val="85000"/>
                </a:lnSpc>
                <a:spcBef>
                  <a:spcPct val="0"/>
                </a:spcBef>
                <a:spcAft>
                  <a:spcPct val="0"/>
                </a:spcAft>
                <a:defRPr/>
              </a:pPr>
              <a:r>
                <a:rPr lang="en-US" sz="900" dirty="0" err="1">
                  <a:solidFill>
                    <a:srgbClr val="000000"/>
                  </a:solidFill>
                  <a:latin typeface="Avenir Book" panose="020B0503020203020204" pitchFamily="34" charset="-78"/>
                  <a:cs typeface="Avenir Book" panose="020B0503020203020204" pitchFamily="34" charset="-78"/>
                </a:rPr>
                <a:t>len</a:t>
              </a:r>
              <a:endParaRPr lang="en-US" sz="1200" dirty="0">
                <a:solidFill>
                  <a:srgbClr val="000000"/>
                </a:solidFill>
                <a:latin typeface="Avenir Book" panose="020B0503020203020204" pitchFamily="34" charset="-78"/>
                <a:cs typeface="Avenir Book" panose="020B0503020203020204" pitchFamily="34" charset="-78"/>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length </a:t>
              </a:r>
              <a:r>
                <a:rPr lang="en-US" sz="1500" dirty="0">
                  <a:solidFill>
                    <a:srgbClr val="000000"/>
                  </a:solidFill>
                  <a:latin typeface="Avenir Book" panose="020B0503020203020204" pitchFamily="34" charset="-78"/>
                  <a:cs typeface="Avenir Book" panose="020B0503020203020204" pitchFamily="34" charset="-78"/>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1528716" y="2566871"/>
            <a:ext cx="4550857" cy="341632"/>
            <a:chOff x="-24878" y="3174115"/>
            <a:chExt cx="6067809" cy="455509"/>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57963" y="3203124"/>
              <a:ext cx="1284968"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a:solidFill>
                    <a:srgbClr val="000000"/>
                  </a:solidFill>
                  <a:latin typeface="Avenir Book" panose="020B0503020203020204" pitchFamily="34" charset="-78"/>
                  <a:cs typeface="Avenir Book" panose="020B0503020203020204" pitchFamily="34" charset="-78"/>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4"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Internet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64461" y="1445814"/>
            <a:ext cx="1321" cy="27388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60407" y="2289780"/>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6042067" y="229335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920155" y="229335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676782" y="2334245"/>
            <a:ext cx="4672946" cy="2018496"/>
            <a:chOff x="172543" y="2863949"/>
            <a:chExt cx="6230596" cy="2691328"/>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325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RST, SYN, FIN: </a:t>
              </a:r>
              <a:r>
                <a:rPr lang="en-US" sz="1500" dirty="0">
                  <a:solidFill>
                    <a:srgbClr val="000000"/>
                  </a:solidFill>
                  <a:latin typeface="Avenir Book" panose="020B0503020203020204" pitchFamily="34" charset="-78"/>
                  <a:cs typeface="Avenir Book" panose="020B0503020203020204" pitchFamily="34" charset="-78"/>
                </a:rPr>
                <a:t>connection management</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39711" y="2863949"/>
              <a:ext cx="663428" cy="369958"/>
              <a:chOff x="5739711" y="2863949"/>
              <a:chExt cx="663428" cy="369958"/>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43638" y="2864576"/>
                <a:ext cx="35950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F</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899056" y="2863949"/>
                <a:ext cx="35950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S</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39711" y="2863950"/>
                <a:ext cx="368051"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R</a:t>
                </a:r>
                <a:endParaRPr lang="en-US" sz="1800" dirty="0">
                  <a:solidFill>
                    <a:srgbClr val="000000"/>
                  </a:solidFill>
                  <a:latin typeface="Avenir Book" panose="020B0503020203020204" pitchFamily="34" charset="-78"/>
                  <a:cs typeface="Avenir Book" panose="020B0503020203020204" pitchFamily="34" charset="-78"/>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478442" y="2331251"/>
            <a:ext cx="2307337" cy="564601"/>
            <a:chOff x="5241421" y="2859957"/>
            <a:chExt cx="3076448" cy="752801"/>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366054" y="3212649"/>
              <a:ext cx="1951815"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350" dirty="0" err="1">
                  <a:solidFill>
                    <a:prstClr val="white">
                      <a:lumMod val="75000"/>
                    </a:prstClr>
                  </a:solidFill>
                  <a:latin typeface="Avenir Book" panose="020B0503020203020204" pitchFamily="34" charset="-78"/>
                  <a:cs typeface="Avenir Book" panose="020B0503020203020204" pitchFamily="34" charset="-78"/>
                </a:rPr>
                <a:t>Urg</a:t>
              </a:r>
              <a:r>
                <a:rPr lang="en-US" sz="1350" dirty="0">
                  <a:solidFill>
                    <a:prstClr val="white">
                      <a:lumMod val="75000"/>
                    </a:prstClr>
                  </a:solidFill>
                  <a:latin typeface="Avenir Book" panose="020B0503020203020204" pitchFamily="34" charset="-78"/>
                  <a:cs typeface="Avenir Book" panose="020B0503020203020204" pitchFamily="34" charset="-78"/>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41421" y="2859957"/>
              <a:ext cx="700078" cy="376473"/>
              <a:chOff x="5491942" y="3067992"/>
              <a:chExt cx="700078" cy="376473"/>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28245" y="3067992"/>
                <a:ext cx="36377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P</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491942" y="3075133"/>
                <a:ext cx="38728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prstClr val="white">
                        <a:lumMod val="65000"/>
                      </a:prstClr>
                    </a:solidFill>
                    <a:latin typeface="Avenir Book" panose="020B0503020203020204" pitchFamily="34" charset="-78"/>
                    <a:cs typeface="Avenir Book" panose="020B0503020203020204" pitchFamily="34" charset="-78"/>
                  </a:rPr>
                  <a:t>U</a:t>
                </a:r>
                <a:endParaRPr lang="en-US" sz="1800" dirty="0">
                  <a:solidFill>
                    <a:prstClr val="white">
                      <a:lumMod val="65000"/>
                    </a:prstClr>
                  </a:solidFill>
                  <a:latin typeface="Avenir Book" panose="020B0503020203020204" pitchFamily="34" charset="-78"/>
                  <a:cs typeface="Avenir Book" panose="020B0503020203020204" pitchFamily="34" charset="-78"/>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326103" y="2302145"/>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446394" y="2295421"/>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422238" y="2334246"/>
            <a:ext cx="4215421" cy="1065639"/>
            <a:chOff x="-166851" y="2863950"/>
            <a:chExt cx="5620563" cy="1420851"/>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15157" y="2863950"/>
              <a:ext cx="538555" cy="369332"/>
              <a:chOff x="4915157" y="2863950"/>
              <a:chExt cx="538555" cy="369332"/>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15157" y="2863950"/>
                <a:ext cx="3915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C</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085662" y="2863950"/>
                <a:ext cx="36805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E</a:t>
                </a:r>
                <a:endParaRPr lang="en-US" sz="1800" dirty="0">
                  <a:solidFill>
                    <a:srgbClr val="000000"/>
                  </a:solidFill>
                  <a:latin typeface="Avenir Book" panose="020B0503020203020204" pitchFamily="34" charset="-78"/>
                  <a:cs typeface="Avenir Book" panose="020B0503020203020204" pitchFamily="34" charset="-78"/>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66851" y="3829292"/>
              <a:ext cx="3734210"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800" dirty="0">
                  <a:solidFill>
                    <a:srgbClr val="000000"/>
                  </a:solidFill>
                  <a:latin typeface="Avenir Book" panose="020B0503020203020204" pitchFamily="34" charset="-78"/>
                  <a:cs typeface="Avenir Book" panose="020B0503020203020204" pitchFamily="34" charset="-78"/>
                </a:rPr>
                <a:t>C, E: </a:t>
              </a:r>
              <a:r>
                <a:rPr lang="en-US" sz="1500" dirty="0">
                  <a:solidFill>
                    <a:srgbClr val="000000"/>
                  </a:solidFill>
                  <a:latin typeface="Avenir Book" panose="020B0503020203020204" pitchFamily="34" charset="-78"/>
                  <a:cs typeface="Avenir Book" panose="020B0503020203020204" pitchFamily="34" charset="-78"/>
                </a:rPr>
                <a:t>congestion notification</a:t>
              </a:r>
              <a:endParaRPr lang="en-US" sz="1800" dirty="0">
                <a:solidFill>
                  <a:srgbClr val="000000"/>
                </a:solidFill>
                <a:latin typeface="Avenir Book" panose="020B0503020203020204" pitchFamily="34" charset="-78"/>
                <a:cs typeface="Avenir Book" panose="020B0503020203020204" pitchFamily="34" charset="-78"/>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eaLnBrk="0" fontAlgn="base" hangingPunct="0">
                <a:spcBef>
                  <a:spcPct val="0"/>
                </a:spcBef>
                <a:spcAft>
                  <a:spcPct val="0"/>
                </a:spcAft>
                <a:defRPr/>
              </a:pPr>
              <a:endParaRPr lang="en-US" sz="120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94"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7999259" y="5055864"/>
            <a:ext cx="419274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smtClean="0">
                <a:solidFill>
                  <a:prstClr val="black"/>
                </a:solidFill>
                <a:latin typeface="+mn-lt"/>
                <a:ea typeface="Arial" panose="020B0604020202020204" pitchFamily="34" charset="0"/>
              </a:rPr>
              <a:t>Info</a:t>
            </a:r>
            <a:r>
              <a:rPr lang="en-US" altLang="en-US" sz="1000" dirty="0">
                <a:solidFill>
                  <a:prstClr val="black"/>
                </a:solidFill>
                <a:latin typeface="+mn-lt"/>
                <a:ea typeface="Arial" panose="020B0604020202020204" pitchFamily="34" charset="0"/>
              </a:rPr>
              <a:t>: https://www.packetmania.net/en/2021/12/26/IPv4-IPv6-checksum/</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50986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dissolve">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dissolve">
                                      <p:cBhvr>
                                        <p:cTn id="5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12192"/>
            <a:ext cx="11393310" cy="709689"/>
          </a:xfrm>
        </p:spPr>
        <p:txBody>
          <a:bodyPr>
            <a:normAutofit fontScale="90000"/>
          </a:bodyPr>
          <a:lstStyle/>
          <a:p>
            <a:pPr algn="ctr"/>
            <a:r>
              <a:rPr lang="en-US" sz="4800" dirty="0" smtClean="0">
                <a:latin typeface="Avenir Book" panose="020B0503020203020204" pitchFamily="34" charset="-78"/>
                <a:cs typeface="Avenir Book" panose="020B0503020203020204" pitchFamily="34" charset="-78"/>
              </a:rPr>
              <a:t>MTU vs MSS</a:t>
            </a:r>
            <a:endParaRPr lang="en-US" sz="4400" b="0" dirty="0">
              <a:latin typeface="Avenir Book" panose="020B0503020203020204" pitchFamily="34" charset="-78"/>
              <a:cs typeface="Avenir Book" panose="020B0503020203020204" pitchFamily="34" charset="-78"/>
            </a:endParaRPr>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38276" y="2319759"/>
            <a:ext cx="10544435" cy="3072169"/>
          </a:xfrm>
          <a:prstGeom prst="rect">
            <a:avLst/>
          </a:prstGeom>
        </p:spPr>
        <p:txBody>
          <a:bodyPr vert="horz" lIns="91440" tIns="45720" rIns="91440" bIns="45720" rtlCol="0">
            <a:normAutofit fontScale="850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indent="-293688">
              <a:defRPr/>
            </a:pPr>
            <a:r>
              <a:rPr lang="en-US" altLang="en-US" sz="30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MTU: Maximum transmission unit</a:t>
            </a:r>
          </a:p>
          <a:p>
            <a:pPr marL="814388" lvl="1" indent="-293688">
              <a:defRPr/>
            </a:pPr>
            <a:r>
              <a:rPr lang="en-GB" altLang="en-US" dirty="0" smtClean="0">
                <a:latin typeface="Avenir Book" panose="020B0503020203020204" pitchFamily="34" charset="-78"/>
                <a:ea typeface="ＭＳ Ｐゴシック" panose="020B0600070205080204" pitchFamily="34" charset="-128"/>
                <a:cs typeface="Avenir Book" panose="020B0503020203020204" pitchFamily="34" charset="-78"/>
              </a:rPr>
              <a:t>Maximum </a:t>
            </a:r>
            <a:r>
              <a:rPr lang="en-GB" altLang="en-US" dirty="0">
                <a:latin typeface="Avenir Book" panose="020B0503020203020204" pitchFamily="34" charset="-78"/>
                <a:ea typeface="ＭＳ Ｐゴシック" panose="020B0600070205080204" pitchFamily="34" charset="-128"/>
                <a:cs typeface="Avenir Book" panose="020B0503020203020204" pitchFamily="34" charset="-78"/>
              </a:rPr>
              <a:t>amount of data that a link-layer frame can </a:t>
            </a:r>
            <a:r>
              <a:rPr lang="en-GB" altLang="en-US" dirty="0" smtClean="0">
                <a:latin typeface="Avenir Book" panose="020B0503020203020204" pitchFamily="34" charset="-78"/>
                <a:ea typeface="ＭＳ Ｐゴシック" panose="020B0600070205080204" pitchFamily="34" charset="-128"/>
                <a:cs typeface="Avenir Book" panose="020B0503020203020204" pitchFamily="34" charset="-78"/>
              </a:rPr>
              <a:t>carry</a:t>
            </a:r>
          </a:p>
          <a:p>
            <a:pPr marL="814388" lvl="1" indent="-293688">
              <a:defRPr/>
            </a:pPr>
            <a:r>
              <a:rPr lang="en-GB" altLang="en-US" dirty="0" smtClean="0">
                <a:latin typeface="Avenir Book" panose="020B0503020203020204" pitchFamily="34" charset="-78"/>
                <a:ea typeface="ＭＳ Ｐゴシック" panose="020B0600070205080204" pitchFamily="34" charset="-128"/>
                <a:cs typeface="Avenir Book" panose="020B0503020203020204" pitchFamily="34" charset="-78"/>
              </a:rPr>
              <a:t>1500 bytes for Ethernet (i.e. Ethernet payload size)</a:t>
            </a:r>
          </a:p>
          <a:p>
            <a:pPr marL="520700" lvl="1" indent="0">
              <a:buNone/>
              <a:defRPr/>
            </a:pPr>
            <a:endParaRPr lang="en-US" altLang="en-US" dirty="0">
              <a:latin typeface="Avenir Book" panose="020B0503020203020204" pitchFamily="34" charset="-78"/>
              <a:ea typeface="ＭＳ Ｐゴシック" panose="020B0600070205080204" pitchFamily="34" charset="-128"/>
              <a:cs typeface="Avenir Book" panose="020B0503020203020204" pitchFamily="34" charset="-78"/>
            </a:endParaRPr>
          </a:p>
          <a:p>
            <a:pPr marL="471488" indent="-293688">
              <a:defRPr/>
            </a:pPr>
            <a:r>
              <a:rPr lang="en-US" altLang="en-US" sz="30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MSS: Maximum segment size</a:t>
            </a:r>
          </a:p>
          <a:p>
            <a:pPr marL="814388" lvl="1" indent="-293688">
              <a:defRPr/>
            </a:pPr>
            <a:r>
              <a:rPr lang="en-US" altLang="en-US" sz="2600" dirty="0" smtClean="0">
                <a:latin typeface="Avenir Book" panose="020B0503020203020204" pitchFamily="34" charset="-78"/>
                <a:ea typeface="ＭＳ Ｐゴシック" panose="020B0600070205080204" pitchFamily="34" charset="-128"/>
                <a:cs typeface="Avenir Book" panose="020B0503020203020204" pitchFamily="34" charset="-78"/>
              </a:rPr>
              <a:t>Maximum amount of </a:t>
            </a:r>
            <a:r>
              <a:rPr lang="en-US" altLang="en-US" sz="26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application-layer data </a:t>
            </a:r>
            <a:r>
              <a:rPr lang="en-US" altLang="en-US" sz="2600" dirty="0" smtClean="0">
                <a:latin typeface="Avenir Book" panose="020B0503020203020204" pitchFamily="34" charset="-78"/>
                <a:ea typeface="ＭＳ Ｐゴシック" panose="020B0600070205080204" pitchFamily="34" charset="-128"/>
                <a:cs typeface="Avenir Book" panose="020B0503020203020204" pitchFamily="34" charset="-78"/>
              </a:rPr>
              <a:t>in the segment</a:t>
            </a:r>
          </a:p>
          <a:p>
            <a:pPr marL="520700" lvl="1" indent="0">
              <a:buNone/>
              <a:defRPr/>
            </a:pPr>
            <a:endParaRPr lang="en-US" altLang="en-US" sz="28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71488" lvl="0" indent="-341313">
              <a:buFont typeface="Wingdings" charset="2"/>
              <a:buChar char="§"/>
              <a:defRPr/>
            </a:pPr>
            <a:r>
              <a:rPr lang="en-US" sz="3000" dirty="0" smtClean="0">
                <a:solidFill>
                  <a:srgbClr val="C00000"/>
                </a:solidFill>
                <a:latin typeface="Avenir Book" panose="020B0503020203020204" pitchFamily="34" charset="-78"/>
                <a:cs typeface="Avenir Book" panose="020B0503020203020204" pitchFamily="34" charset="-78"/>
              </a:rPr>
              <a:t>Decided during the connection setup</a:t>
            </a:r>
          </a:p>
          <a:p>
            <a:pPr lvl="1">
              <a:spcBef>
                <a:spcPts val="400"/>
              </a:spcBef>
              <a:buFont typeface="Arial"/>
              <a:buChar char="•"/>
              <a:defRPr/>
            </a:pPr>
            <a:r>
              <a:rPr lang="en-US" dirty="0" smtClean="0">
                <a:solidFill>
                  <a:prstClr val="black"/>
                </a:solidFill>
                <a:latin typeface="Avenir Book" panose="020B0503020203020204" pitchFamily="34" charset="-78"/>
                <a:cs typeface="Avenir Book" panose="020B0503020203020204" pitchFamily="34" charset="-78"/>
              </a:rPr>
              <a:t>If a host does not use this option </a:t>
            </a:r>
            <a:r>
              <a:rPr lang="en-US" dirty="0" smtClean="0">
                <a:solidFill>
                  <a:prstClr val="black"/>
                </a:solidFill>
                <a:latin typeface="Avenir Book" panose="020B0503020203020204" pitchFamily="34" charset="-78"/>
                <a:cs typeface="Avenir Book" panose="020B0503020203020204" pitchFamily="34" charset="-78"/>
                <a:sym typeface="Wingdings" panose="05000000000000000000" pitchFamily="2" charset="2"/>
              </a:rPr>
              <a:t> it defaults to a 536 byte payload</a:t>
            </a:r>
            <a:endParaRPr lang="en-US" dirty="0">
              <a:solidFill>
                <a:prstClr val="black"/>
              </a:solidFill>
              <a:latin typeface="Avenir Book" panose="020B0503020203020204" pitchFamily="34" charset="-78"/>
              <a:cs typeface="Avenir Book" panose="020B0503020203020204" pitchFamily="34" charset="-78"/>
            </a:endParaRPr>
          </a:p>
        </p:txBody>
      </p:sp>
      <p:grpSp>
        <p:nvGrpSpPr>
          <p:cNvPr id="4" name="Group 51">
            <a:extLst>
              <a:ext uri="{FF2B5EF4-FFF2-40B4-BE49-F238E27FC236}">
                <a16:creationId xmlns:a16="http://schemas.microsoft.com/office/drawing/2014/main" id="{994C70D6-C6AB-E54E-8D0F-FF67C69F8D38}"/>
              </a:ext>
            </a:extLst>
          </p:cNvPr>
          <p:cNvGrpSpPr>
            <a:grpSpLocks/>
          </p:cNvGrpSpPr>
          <p:nvPr/>
        </p:nvGrpSpPr>
        <p:grpSpPr bwMode="auto">
          <a:xfrm>
            <a:off x="3094020" y="1326001"/>
            <a:ext cx="5866834" cy="539713"/>
            <a:chOff x="900654" y="5262636"/>
            <a:chExt cx="6254753" cy="646957"/>
          </a:xfrm>
        </p:grpSpPr>
        <p:sp>
          <p:nvSpPr>
            <p:cNvPr id="6" name="Rectangle 1">
              <a:extLst>
                <a:ext uri="{FF2B5EF4-FFF2-40B4-BE49-F238E27FC236}">
                  <a16:creationId xmlns:a16="http://schemas.microsoft.com/office/drawing/2014/main" id="{122AD258-BA7C-5743-BDF1-579DC5FE4C4B}"/>
                </a:ext>
              </a:extLst>
            </p:cNvPr>
            <p:cNvSpPr>
              <a:spLocks noChangeArrowheads="1"/>
            </p:cNvSpPr>
            <p:nvPr/>
          </p:nvSpPr>
          <p:spPr bwMode="auto">
            <a:xfrm>
              <a:off x="900654" y="5281881"/>
              <a:ext cx="6254753" cy="547847"/>
            </a:xfrm>
            <a:prstGeom prst="rect">
              <a:avLst/>
            </a:prstGeom>
            <a:solidFill>
              <a:schemeClr val="accent2">
                <a:lumMod val="40000"/>
                <a:lumOff val="60000"/>
              </a:schemeClr>
            </a:solidFill>
            <a:ln w="19050">
              <a:solidFill>
                <a:schemeClr val="accent2">
                  <a:lumMod val="50000"/>
                </a:schemeClr>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7"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accent2">
                  <a:lumMod val="50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accent2">
                  <a:lumMod val="50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accent2">
                  <a:lumMod val="50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557576"/>
            </a:xfrm>
            <a:prstGeom prst="line">
              <a:avLst/>
            </a:prstGeom>
            <a:noFill/>
            <a:ln w="19050">
              <a:solidFill>
                <a:schemeClr val="accent2">
                  <a:lumMod val="50000"/>
                </a:schemeClr>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5030" y="5268300"/>
              <a:ext cx="844810" cy="62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smtClean="0">
                  <a:solidFill>
                    <a:srgbClr val="002060"/>
                  </a:solidFill>
                  <a:latin typeface="Avenir Book" panose="020B0503020203020204" pitchFamily="34" charset="-78"/>
                  <a:cs typeface="Avenir Book" panose="020B0503020203020204" pitchFamily="34" charset="-78"/>
                </a:rPr>
                <a:t>IP header</a:t>
              </a:r>
              <a:endParaRPr lang="en-US" sz="1400" i="0" dirty="0">
                <a:solidFill>
                  <a:srgbClr val="002060"/>
                </a:solidFill>
                <a:latin typeface="Avenir Book" panose="020B0503020203020204" pitchFamily="34" charset="-78"/>
                <a:cs typeface="Avenir Book" panose="020B0503020203020204" pitchFamily="34" charset="-78"/>
              </a:endParaRPr>
            </a:p>
          </p:txBody>
        </p:sp>
        <p:sp>
          <p:nvSpPr>
            <p:cNvPr id="13"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66964" y="5282407"/>
              <a:ext cx="844810" cy="627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smtClean="0">
                  <a:solidFill>
                    <a:srgbClr val="002060"/>
                  </a:solidFill>
                  <a:latin typeface="Avenir Book" panose="020B0503020203020204" pitchFamily="34" charset="-78"/>
                  <a:cs typeface="Avenir Book" panose="020B0503020203020204" pitchFamily="34" charset="-78"/>
                </a:rPr>
                <a:t>TCP header</a:t>
              </a:r>
              <a:endParaRPr lang="en-US" sz="1400" i="0" dirty="0">
                <a:solidFill>
                  <a:srgbClr val="002060"/>
                </a:solidFill>
                <a:latin typeface="Avenir Book" panose="020B0503020203020204" pitchFamily="34" charset="-78"/>
                <a:cs typeface="Avenir Book" panose="020B0503020203020204" pitchFamily="34" charset="-78"/>
              </a:endParaRPr>
            </a:p>
          </p:txBody>
        </p:sp>
        <p:sp>
          <p:nvSpPr>
            <p:cNvPr id="14"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851514" y="5386327"/>
              <a:ext cx="1377407" cy="368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a:solidFill>
                    <a:srgbClr val="002060"/>
                  </a:solidFill>
                  <a:latin typeface="Avenir Book" panose="020B0503020203020204" pitchFamily="34" charset="-78"/>
                  <a:cs typeface="Avenir Book" panose="020B0503020203020204" pitchFamily="34" charset="-78"/>
                </a:rPr>
                <a:t>D</a:t>
              </a:r>
              <a:r>
                <a:rPr lang="en-US" sz="1400" i="0" dirty="0" smtClean="0">
                  <a:solidFill>
                    <a:srgbClr val="002060"/>
                  </a:solidFill>
                  <a:latin typeface="Avenir Book" panose="020B0503020203020204" pitchFamily="34" charset="-78"/>
                  <a:cs typeface="Avenir Book" panose="020B0503020203020204" pitchFamily="34" charset="-78"/>
                </a:rPr>
                <a:t>ata </a:t>
              </a:r>
              <a:endParaRPr lang="en-US" sz="1400" i="0" dirty="0">
                <a:solidFill>
                  <a:srgbClr val="002060"/>
                </a:solidFill>
                <a:latin typeface="Avenir Book" panose="020B0503020203020204" pitchFamily="34" charset="-78"/>
                <a:cs typeface="Avenir Book" panose="020B0503020203020204" pitchFamily="34" charset="-78"/>
              </a:endParaRPr>
            </a:p>
          </p:txBody>
        </p:sp>
        <p:sp>
          <p:nvSpPr>
            <p:cNvPr id="15"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76534"/>
              <a:ext cx="855572" cy="2790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400" i="0" dirty="0">
                  <a:solidFill>
                    <a:srgbClr val="002060"/>
                  </a:solidFill>
                  <a:latin typeface="Avenir Book" panose="020B0503020203020204" pitchFamily="34" charset="-78"/>
                  <a:cs typeface="Avenir Book" panose="020B0503020203020204" pitchFamily="34" charset="-78"/>
                </a:rPr>
                <a:t>CRC</a:t>
              </a:r>
            </a:p>
          </p:txBody>
        </p:sp>
        <p:sp>
          <p:nvSpPr>
            <p:cNvPr id="16"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4188" y="5281881"/>
              <a:ext cx="1070128" cy="627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smtClean="0">
                  <a:solidFill>
                    <a:srgbClr val="002060"/>
                  </a:solidFill>
                  <a:latin typeface="Avenir Book" panose="020B0503020203020204" pitchFamily="34" charset="-78"/>
                  <a:cs typeface="Avenir Book" panose="020B0503020203020204" pitchFamily="34" charset="-78"/>
                </a:rPr>
                <a:t>Ethernet header</a:t>
              </a:r>
              <a:endParaRPr lang="en-US" sz="1400" i="0" dirty="0">
                <a:solidFill>
                  <a:srgbClr val="002060"/>
                </a:solidFill>
                <a:latin typeface="Avenir Book" panose="020B0503020203020204" pitchFamily="34" charset="-78"/>
                <a:cs typeface="Avenir Book" panose="020B0503020203020204" pitchFamily="34" charset="-78"/>
              </a:endParaRPr>
            </a:p>
          </p:txBody>
        </p:sp>
      </p:grpSp>
      <p:cxnSp>
        <p:nvCxnSpPr>
          <p:cNvPr id="25" name="Straight Arrow Connector 24"/>
          <p:cNvCxnSpPr/>
          <p:nvPr/>
        </p:nvCxnSpPr>
        <p:spPr>
          <a:xfrm>
            <a:off x="4097941" y="1211159"/>
            <a:ext cx="3451460" cy="15208"/>
          </a:xfrm>
          <a:prstGeom prst="straightConnector1">
            <a:avLst/>
          </a:prstGeom>
          <a:ln w="127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5427463" y="910986"/>
            <a:ext cx="79241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smtClean="0">
                <a:solidFill>
                  <a:srgbClr val="0000FF"/>
                </a:solidFill>
                <a:latin typeface="Avenir Book" panose="020B0503020203020204" pitchFamily="34" charset="-78"/>
                <a:cs typeface="Avenir Book" panose="020B0503020203020204" pitchFamily="34" charset="-78"/>
              </a:rPr>
              <a:t>IP MTU</a:t>
            </a:r>
            <a:endParaRPr lang="en-US" sz="1400" i="0" dirty="0">
              <a:solidFill>
                <a:srgbClr val="0000FF"/>
              </a:solidFill>
              <a:latin typeface="Avenir Book" panose="020B0503020203020204" pitchFamily="34" charset="-78"/>
              <a:cs typeface="Avenir Book" panose="020B0503020203020204" pitchFamily="34" charset="-78"/>
            </a:endParaRPr>
          </a:p>
        </p:txBody>
      </p:sp>
      <p:cxnSp>
        <p:nvCxnSpPr>
          <p:cNvPr id="29" name="Straight Arrow Connector 28"/>
          <p:cNvCxnSpPr/>
          <p:nvPr/>
        </p:nvCxnSpPr>
        <p:spPr>
          <a:xfrm>
            <a:off x="5466316" y="1895724"/>
            <a:ext cx="2083085" cy="7604"/>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6111650" y="1915881"/>
            <a:ext cx="92754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1400" i="0" dirty="0" smtClean="0">
                <a:solidFill>
                  <a:srgbClr val="C00000"/>
                </a:solidFill>
                <a:latin typeface="Avenir Book" panose="020B0503020203020204" pitchFamily="34" charset="-78"/>
                <a:cs typeface="Avenir Book" panose="020B0503020203020204" pitchFamily="34" charset="-78"/>
              </a:rPr>
              <a:t>TCP MSS</a:t>
            </a:r>
            <a:endParaRPr lang="en-US" sz="1400" i="0"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77723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285575"/>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Sequence Numbers and ACKs</a:t>
            </a:r>
            <a:endParaRPr lang="en-US" sz="3300" dirty="0">
              <a:latin typeface="Avenir Book" panose="020B0503020203020204" pitchFamily="34" charset="-78"/>
              <a:cs typeface="Avenir Book" panose="020B0503020203020204" pitchFamily="34" charset="-78"/>
            </a:endParaRPr>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863523" y="1964834"/>
            <a:ext cx="5475968" cy="983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buNone/>
              <a:defRPr/>
            </a:pPr>
            <a:r>
              <a:rPr lang="en-US" altLang="en-US"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Sequence numbers:</a:t>
            </a:r>
          </a:p>
          <a:p>
            <a:pPr marL="476250" lvl="1" indent="-208360" defTabSz="685800">
              <a:defRPr/>
            </a:pPr>
            <a:r>
              <a:rPr lang="en-US" altLang="en-US"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Byte stream “</a:t>
            </a:r>
            <a:r>
              <a:rPr lang="en-US" altLang="ja-JP"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number” of first byte in segment’s data</a:t>
            </a: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8787593" y="3895151"/>
            <a:ext cx="3182550" cy="1278732"/>
            <a:chOff x="2426" y="2951"/>
            <a:chExt cx="2673" cy="1074"/>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81" cy="734"/>
              <a:chOff x="1974" y="2984"/>
              <a:chExt cx="1281" cy="73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1974" y="2984"/>
                <a:ext cx="63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16" y="2987"/>
                <a:ext cx="554"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1007"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81" cy="3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dirty="0">
                    <a:solidFill>
                      <a:srgbClr val="FFFFFF"/>
                    </a:solidFill>
                    <a:latin typeface="Avenir Book" panose="020B0503020203020204" pitchFamily="34" charset="-78"/>
                    <a:cs typeface="Avenir Book" panose="020B0503020203020204" pitchFamily="34" charset="-78"/>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32" y="3544"/>
                <a:ext cx="517"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684" y="3390"/>
                <a:ext cx="371"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20" y="3544"/>
                <a:ext cx="559"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887" y="3092"/>
              <a:ext cx="121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ACK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2426" y="2951"/>
              <a:ext cx="1280" cy="647"/>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10766402" y="4769083"/>
            <a:ext cx="269081" cy="253604"/>
            <a:chOff x="5144" y="3677"/>
            <a:chExt cx="226" cy="213"/>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50000"/>
                </a:spcBef>
                <a:spcAft>
                  <a:spcPct val="0"/>
                </a:spcAft>
                <a:defRPr/>
              </a:pPr>
              <a:r>
                <a:rPr lang="en-US" sz="1050" dirty="0">
                  <a:solidFill>
                    <a:srgbClr val="FFFFFF"/>
                  </a:solidFill>
                  <a:latin typeface="Avenir Book" panose="020B0503020203020204" pitchFamily="34" charset="-78"/>
                  <a:cs typeface="Avenir Book" panose="020B0503020203020204" pitchFamily="34" charset="-78"/>
                </a:rPr>
                <a:t>A</a:t>
              </a:r>
            </a:p>
          </p:txBody>
        </p:sp>
      </p:gr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8103159" y="1037338"/>
            <a:ext cx="3914775" cy="1148953"/>
            <a:chOff x="947" y="665"/>
            <a:chExt cx="3288" cy="965"/>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18" y="872"/>
              <a:ext cx="1318" cy="734"/>
              <a:chOff x="1974" y="2984"/>
              <a:chExt cx="1318" cy="73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1974" y="2984"/>
                <a:ext cx="63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16" y="2987"/>
                <a:ext cx="554"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1044"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a:solidFill>
                      <a:srgbClr val="FFFFFF"/>
                    </a:solidFill>
                    <a:latin typeface="Avenir Book" panose="020B0503020203020204" pitchFamily="34" charset="-78"/>
                    <a:cs typeface="Avenir Book" panose="020B0503020203020204" pitchFamily="34" charset="-78"/>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316"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dirty="0">
                    <a:solidFill>
                      <a:srgbClr val="000000"/>
                    </a:solidFill>
                    <a:latin typeface="Avenir Book" panose="020B0503020203020204" pitchFamily="34" charset="-78"/>
                    <a:cs typeface="Avenir Book" panose="020B0503020203020204" pitchFamily="34" charset="-78"/>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32" y="3544"/>
                <a:ext cx="517"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684" y="3390"/>
                <a:ext cx="371"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900" kern="0">
                    <a:solidFill>
                      <a:srgbClr val="000000"/>
                    </a:solidFill>
                    <a:latin typeface="Avenir Book" panose="020B0503020203020204" pitchFamily="34" charset="-78"/>
                    <a:cs typeface="Avenir Book" panose="020B0503020203020204" pitchFamily="34" charset="-78"/>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20" y="3544"/>
                <a:ext cx="559"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750" kern="0">
                    <a:solidFill>
                      <a:srgbClr val="000000"/>
                    </a:solidFill>
                    <a:latin typeface="Avenir Book" panose="020B0503020203020204" pitchFamily="34" charset="-78"/>
                    <a:cs typeface="Avenir Book" panose="020B0503020203020204" pitchFamily="34" charset="-78"/>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829" y="665"/>
              <a:ext cx="140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latin typeface="Avenir Book" panose="020B0503020203020204" pitchFamily="34" charset="-78"/>
                  <a:cs typeface="Avenir Book" panose="020B0503020203020204" pitchFamily="34" charset="-78"/>
                </a:rPr>
                <a:t>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rot="16200000">
              <a:off x="1606" y="432"/>
              <a:ext cx="539" cy="1858"/>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863523" y="3509924"/>
            <a:ext cx="5362179" cy="1326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buNone/>
              <a:defRPr/>
            </a:pPr>
            <a:r>
              <a:rPr lang="en-US" altLang="en-US"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Acknowledgements</a:t>
            </a:r>
            <a:r>
              <a:rPr lang="en-US" altLang="en-US" u="sng"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a:t>
            </a:r>
            <a:endParaRPr lang="en-US" altLang="en-US"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476250" lvl="1" indent="-214313" defTabSz="685800">
              <a:defRPr/>
            </a:pPr>
            <a:r>
              <a:rPr lang="en-US" altLang="en-US" kern="0" dirty="0" err="1">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Seq</a:t>
            </a:r>
            <a:r>
              <a:rPr lang="en-US" altLang="en-US"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 of next byte expected from other side</a:t>
            </a:r>
          </a:p>
          <a:p>
            <a:pPr marL="476250" lvl="1" indent="-214313" defTabSz="685800">
              <a:defRPr/>
            </a:pPr>
            <a:r>
              <a:rPr lang="en-US" altLang="en-US" kern="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Cumulative</a:t>
            </a:r>
            <a:r>
              <a:rPr lang="en-US" altLang="en-US"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ACK</a:t>
            </a:r>
          </a:p>
        </p:txBody>
      </p:sp>
      <p:sp>
        <p:nvSpPr>
          <p:cNvPr id="10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439877" y="94714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0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106252" y="96461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10" name="Line 186">
            <a:extLst>
              <a:ext uri="{FF2B5EF4-FFF2-40B4-BE49-F238E27FC236}">
                <a16:creationId xmlns:a16="http://schemas.microsoft.com/office/drawing/2014/main" id="{DCFF6781-2E36-E241-A5F5-C0B04BC7CABB}"/>
              </a:ext>
            </a:extLst>
          </p:cNvPr>
          <p:cNvSpPr>
            <a:spLocks noChangeShapeType="1"/>
          </p:cNvSpPr>
          <p:nvPr/>
        </p:nvSpPr>
        <p:spPr bwMode="auto">
          <a:xfrm>
            <a:off x="7480902" y="1864723"/>
            <a:ext cx="0" cy="3095594"/>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1" name="Line 187">
            <a:extLst>
              <a:ext uri="{FF2B5EF4-FFF2-40B4-BE49-F238E27FC236}">
                <a16:creationId xmlns:a16="http://schemas.microsoft.com/office/drawing/2014/main" id="{9C6DC5B3-2960-3047-BC8D-684B3D849A13}"/>
              </a:ext>
            </a:extLst>
          </p:cNvPr>
          <p:cNvSpPr>
            <a:spLocks noChangeShapeType="1"/>
          </p:cNvSpPr>
          <p:nvPr/>
        </p:nvSpPr>
        <p:spPr bwMode="auto">
          <a:xfrm flipH="1">
            <a:off x="9876439" y="1859962"/>
            <a:ext cx="9526" cy="3038810"/>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3"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333390" y="4834936"/>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A4259714-F109-3243-BC51-888D64DBCE91}"/>
              </a:ext>
            </a:extLst>
          </p:cNvPr>
          <p:cNvGrpSpPr/>
          <p:nvPr/>
        </p:nvGrpSpPr>
        <p:grpSpPr>
          <a:xfrm>
            <a:off x="7476140" y="2768011"/>
            <a:ext cx="2339975" cy="1944687"/>
            <a:chOff x="7603541" y="3004810"/>
            <a:chExt cx="2339975" cy="1944687"/>
          </a:xfrm>
        </p:grpSpPr>
        <p:sp>
          <p:nvSpPr>
            <p:cNvPr id="115"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16"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121"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17"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18"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119"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0"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23" name="Group 122">
            <a:extLst>
              <a:ext uri="{FF2B5EF4-FFF2-40B4-BE49-F238E27FC236}">
                <a16:creationId xmlns:a16="http://schemas.microsoft.com/office/drawing/2014/main" id="{5474E6BB-CCA6-CC47-8617-346673F363BD}"/>
              </a:ext>
            </a:extLst>
          </p:cNvPr>
          <p:cNvGrpSpPr/>
          <p:nvPr/>
        </p:nvGrpSpPr>
        <p:grpSpPr>
          <a:xfrm>
            <a:off x="7487252" y="2106023"/>
            <a:ext cx="2360613" cy="957263"/>
            <a:chOff x="7614653" y="2342822"/>
            <a:chExt cx="2360613" cy="957263"/>
          </a:xfrm>
        </p:grpSpPr>
        <p:sp>
          <p:nvSpPr>
            <p:cNvPr id="124"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5"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127"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128"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grpSp>
        <p:nvGrpSpPr>
          <p:cNvPr id="131" name="Group 219">
            <a:extLst>
              <a:ext uri="{FF2B5EF4-FFF2-40B4-BE49-F238E27FC236}">
                <a16:creationId xmlns:a16="http://schemas.microsoft.com/office/drawing/2014/main" id="{2259D372-4B08-6D4E-A450-9719B81C5E51}"/>
              </a:ext>
            </a:extLst>
          </p:cNvPr>
          <p:cNvGrpSpPr>
            <a:grpSpLocks/>
          </p:cNvGrpSpPr>
          <p:nvPr/>
        </p:nvGrpSpPr>
        <p:grpSpPr bwMode="auto">
          <a:xfrm>
            <a:off x="7058627" y="1226548"/>
            <a:ext cx="630238" cy="533400"/>
            <a:chOff x="-44" y="1473"/>
            <a:chExt cx="981" cy="1105"/>
          </a:xfrm>
        </p:grpSpPr>
        <p:pic>
          <p:nvPicPr>
            <p:cNvPr id="1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625615" y="1232898"/>
            <a:ext cx="631825" cy="622300"/>
            <a:chOff x="-44" y="1473"/>
            <a:chExt cx="981" cy="1105"/>
          </a:xfrm>
        </p:grpSpPr>
        <p:pic>
          <p:nvPicPr>
            <p:cNvPr id="1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37"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856661" y="1071663"/>
            <a:ext cx="4682731" cy="983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buNone/>
              <a:defRPr/>
            </a:pPr>
            <a:r>
              <a:rPr lang="en-US" altLang="en-US" kern="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Reliable byte-stream service</a:t>
            </a:r>
          </a:p>
        </p:txBody>
      </p:sp>
    </p:spTree>
    <p:extLst>
      <p:ext uri="{BB962C8B-B14F-4D97-AF65-F5344CB8AC3E}">
        <p14:creationId xmlns:p14="http://schemas.microsoft.com/office/powerpoint/2010/main" val="33588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animEffect transition="in" filter="dissolve">
                                      <p:cBhvr>
                                        <p:cTn id="15" dur="500"/>
                                        <p:tgtEl>
                                          <p:spTgt spid="224"/>
                                        </p:tgtEl>
                                      </p:cBhvr>
                                    </p:animEffect>
                                  </p:childTnLst>
                                </p:cTn>
                              </p:par>
                              <p:par>
                                <p:cTn id="16" presetID="9" presetClass="entr" presetSubtype="0" fill="hold" nodeType="with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dissolve">
                                      <p:cBhvr>
                                        <p:cTn id="18" dur="500"/>
                                        <p:tgtEl>
                                          <p:spTgt spid="24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dissolve">
                                      <p:cBhvr>
                                        <p:cTn id="2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14943" y="240786"/>
            <a:ext cx="8544983" cy="670967"/>
          </a:xfrm>
        </p:spPr>
        <p:txBody>
          <a:bodyPr>
            <a:normAutofit/>
          </a:bodyPr>
          <a:lstStyle/>
          <a:p>
            <a:pPr algn="ctr"/>
            <a:r>
              <a:rPr lang="en-US" sz="3600" dirty="0">
                <a:latin typeface="Avenir Book" panose="020B0503020203020204" pitchFamily="34" charset="-78"/>
                <a:cs typeface="Avenir Book" panose="020B0503020203020204" pitchFamily="34" charset="-78"/>
              </a:rPr>
              <a:t>TCP Sequence Numbers and ACKs</a:t>
            </a:r>
            <a:endParaRPr lang="en-US" sz="3300" dirty="0">
              <a:latin typeface="Avenir Book" panose="020B0503020203020204" pitchFamily="34" charset="-78"/>
              <a:cs typeface="Avenir Book" panose="020B0503020203020204" pitchFamily="34" charset="-78"/>
            </a:endParaRPr>
          </a:p>
        </p:txBody>
      </p:sp>
      <p:sp>
        <p:nvSpPr>
          <p:cNvPr id="40"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4378455" y="1034640"/>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41"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2044830" y="1052103"/>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42" name="Line 186">
            <a:extLst>
              <a:ext uri="{FF2B5EF4-FFF2-40B4-BE49-F238E27FC236}">
                <a16:creationId xmlns:a16="http://schemas.microsoft.com/office/drawing/2014/main" id="{DCFF6781-2E36-E241-A5F5-C0B04BC7CABB}"/>
              </a:ext>
            </a:extLst>
          </p:cNvPr>
          <p:cNvSpPr>
            <a:spLocks noChangeShapeType="1"/>
          </p:cNvSpPr>
          <p:nvPr/>
        </p:nvSpPr>
        <p:spPr bwMode="auto">
          <a:xfrm>
            <a:off x="2419480" y="1952215"/>
            <a:ext cx="0" cy="3095594"/>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 name="Line 187">
            <a:extLst>
              <a:ext uri="{FF2B5EF4-FFF2-40B4-BE49-F238E27FC236}">
                <a16:creationId xmlns:a16="http://schemas.microsoft.com/office/drawing/2014/main" id="{9C6DC5B3-2960-3047-BC8D-684B3D849A13}"/>
              </a:ext>
            </a:extLst>
          </p:cNvPr>
          <p:cNvSpPr>
            <a:spLocks noChangeShapeType="1"/>
          </p:cNvSpPr>
          <p:nvPr/>
        </p:nvSpPr>
        <p:spPr bwMode="auto">
          <a:xfrm flipH="1">
            <a:off x="4815017" y="1947454"/>
            <a:ext cx="9526" cy="3038810"/>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3432305" y="4079465"/>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3271968" y="4922428"/>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0" name="Group 59">
            <a:extLst>
              <a:ext uri="{FF2B5EF4-FFF2-40B4-BE49-F238E27FC236}">
                <a16:creationId xmlns:a16="http://schemas.microsoft.com/office/drawing/2014/main" id="{A4259714-F109-3243-BC51-888D64DBCE91}"/>
              </a:ext>
            </a:extLst>
          </p:cNvPr>
          <p:cNvGrpSpPr/>
          <p:nvPr/>
        </p:nvGrpSpPr>
        <p:grpSpPr>
          <a:xfrm>
            <a:off x="2414718" y="2855503"/>
            <a:ext cx="2339975" cy="1944687"/>
            <a:chOff x="7603541" y="3004810"/>
            <a:chExt cx="2339975" cy="1944687"/>
          </a:xfrm>
        </p:grpSpPr>
        <p:sp>
          <p:nvSpPr>
            <p:cNvPr id="61"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67"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6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6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73" name="Group 72">
            <a:extLst>
              <a:ext uri="{FF2B5EF4-FFF2-40B4-BE49-F238E27FC236}">
                <a16:creationId xmlns:a16="http://schemas.microsoft.com/office/drawing/2014/main" id="{5474E6BB-CCA6-CC47-8617-346673F363BD}"/>
              </a:ext>
            </a:extLst>
          </p:cNvPr>
          <p:cNvGrpSpPr/>
          <p:nvPr/>
        </p:nvGrpSpPr>
        <p:grpSpPr>
          <a:xfrm>
            <a:off x="2425830" y="2193515"/>
            <a:ext cx="2360613" cy="957263"/>
            <a:chOff x="7614653" y="2342822"/>
            <a:chExt cx="2360613" cy="957263"/>
          </a:xfrm>
        </p:grpSpPr>
        <p:sp>
          <p:nvSpPr>
            <p:cNvPr id="74"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5"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77"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79"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1"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grpSp>
        <p:nvGrpSpPr>
          <p:cNvPr id="82" name="Group 219">
            <a:extLst>
              <a:ext uri="{FF2B5EF4-FFF2-40B4-BE49-F238E27FC236}">
                <a16:creationId xmlns:a16="http://schemas.microsoft.com/office/drawing/2014/main" id="{2259D372-4B08-6D4E-A450-9719B81C5E51}"/>
              </a:ext>
            </a:extLst>
          </p:cNvPr>
          <p:cNvGrpSpPr>
            <a:grpSpLocks/>
          </p:cNvGrpSpPr>
          <p:nvPr/>
        </p:nvGrpSpPr>
        <p:grpSpPr bwMode="auto">
          <a:xfrm>
            <a:off x="1997205" y="1314040"/>
            <a:ext cx="630238" cy="533400"/>
            <a:chOff x="-44" y="1473"/>
            <a:chExt cx="981" cy="1105"/>
          </a:xfrm>
        </p:grpSpPr>
        <p:pic>
          <p:nvPicPr>
            <p:cNvPr id="83"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5" name="Group 225">
            <a:extLst>
              <a:ext uri="{FF2B5EF4-FFF2-40B4-BE49-F238E27FC236}">
                <a16:creationId xmlns:a16="http://schemas.microsoft.com/office/drawing/2014/main" id="{E20B8076-92C2-A04F-B618-A3527994FF6A}"/>
              </a:ext>
            </a:extLst>
          </p:cNvPr>
          <p:cNvGrpSpPr>
            <a:grpSpLocks/>
          </p:cNvGrpSpPr>
          <p:nvPr/>
        </p:nvGrpSpPr>
        <p:grpSpPr bwMode="auto">
          <a:xfrm flipH="1">
            <a:off x="4564193" y="1320390"/>
            <a:ext cx="631825" cy="622300"/>
            <a:chOff x="-44" y="1473"/>
            <a:chExt cx="981" cy="1105"/>
          </a:xfrm>
        </p:grpSpPr>
        <p:pic>
          <p:nvPicPr>
            <p:cNvPr id="86"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219537" y="102865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90"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6885912" y="104612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91" name="Line 186">
            <a:extLst>
              <a:ext uri="{FF2B5EF4-FFF2-40B4-BE49-F238E27FC236}">
                <a16:creationId xmlns:a16="http://schemas.microsoft.com/office/drawing/2014/main" id="{DCFF6781-2E36-E241-A5F5-C0B04BC7CABB}"/>
              </a:ext>
            </a:extLst>
          </p:cNvPr>
          <p:cNvSpPr>
            <a:spLocks noChangeShapeType="1"/>
          </p:cNvSpPr>
          <p:nvPr/>
        </p:nvSpPr>
        <p:spPr bwMode="auto">
          <a:xfrm>
            <a:off x="7260562" y="1946233"/>
            <a:ext cx="0" cy="3040031"/>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Line 187">
            <a:extLst>
              <a:ext uri="{FF2B5EF4-FFF2-40B4-BE49-F238E27FC236}">
                <a16:creationId xmlns:a16="http://schemas.microsoft.com/office/drawing/2014/main" id="{9C6DC5B3-2960-3047-BC8D-684B3D849A13}"/>
              </a:ext>
            </a:extLst>
          </p:cNvPr>
          <p:cNvSpPr>
            <a:spLocks noChangeShapeType="1"/>
          </p:cNvSpPr>
          <p:nvPr/>
        </p:nvSpPr>
        <p:spPr bwMode="auto">
          <a:xfrm>
            <a:off x="9665625" y="1941471"/>
            <a:ext cx="0" cy="3044793"/>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273387" y="4073483"/>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113050" y="4916446"/>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5" name="Group 94">
            <a:extLst>
              <a:ext uri="{FF2B5EF4-FFF2-40B4-BE49-F238E27FC236}">
                <a16:creationId xmlns:a16="http://schemas.microsoft.com/office/drawing/2014/main" id="{A4259714-F109-3243-BC51-888D64DBCE91}"/>
              </a:ext>
            </a:extLst>
          </p:cNvPr>
          <p:cNvGrpSpPr/>
          <p:nvPr/>
        </p:nvGrpSpPr>
        <p:grpSpPr>
          <a:xfrm>
            <a:off x="7260562" y="3205121"/>
            <a:ext cx="2335213" cy="1589087"/>
            <a:chOff x="7608303" y="3360410"/>
            <a:chExt cx="2335213" cy="1589087"/>
          </a:xfrm>
        </p:grpSpPr>
        <p:sp>
          <p:nvSpPr>
            <p:cNvPr id="102"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8584621" y="3530280"/>
              <a:ext cx="747713"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9"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100"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04" name="Group 103">
            <a:extLst>
              <a:ext uri="{FF2B5EF4-FFF2-40B4-BE49-F238E27FC236}">
                <a16:creationId xmlns:a16="http://schemas.microsoft.com/office/drawing/2014/main" id="{5474E6BB-CCA6-CC47-8617-346673F363BD}"/>
              </a:ext>
            </a:extLst>
          </p:cNvPr>
          <p:cNvGrpSpPr/>
          <p:nvPr/>
        </p:nvGrpSpPr>
        <p:grpSpPr>
          <a:xfrm>
            <a:off x="7266912" y="2187533"/>
            <a:ext cx="2360613" cy="957263"/>
            <a:chOff x="7614653" y="2342822"/>
            <a:chExt cx="2360613" cy="957263"/>
          </a:xfrm>
        </p:grpSpPr>
        <p:sp>
          <p:nvSpPr>
            <p:cNvPr id="105"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6"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7"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108"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109"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0"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1"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grpSp>
        <p:nvGrpSpPr>
          <p:cNvPr id="112" name="Group 219">
            <a:extLst>
              <a:ext uri="{FF2B5EF4-FFF2-40B4-BE49-F238E27FC236}">
                <a16:creationId xmlns:a16="http://schemas.microsoft.com/office/drawing/2014/main" id="{2259D372-4B08-6D4E-A450-9719B81C5E51}"/>
              </a:ext>
            </a:extLst>
          </p:cNvPr>
          <p:cNvGrpSpPr>
            <a:grpSpLocks/>
          </p:cNvGrpSpPr>
          <p:nvPr/>
        </p:nvGrpSpPr>
        <p:grpSpPr bwMode="auto">
          <a:xfrm>
            <a:off x="6838287" y="1308058"/>
            <a:ext cx="630238" cy="533400"/>
            <a:chOff x="-44" y="1473"/>
            <a:chExt cx="981" cy="1105"/>
          </a:xfrm>
        </p:grpSpPr>
        <p:pic>
          <p:nvPicPr>
            <p:cNvPr id="113"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5" name="Group 225">
            <a:extLst>
              <a:ext uri="{FF2B5EF4-FFF2-40B4-BE49-F238E27FC236}">
                <a16:creationId xmlns:a16="http://schemas.microsoft.com/office/drawing/2014/main" id="{E20B8076-92C2-A04F-B618-A3527994FF6A}"/>
              </a:ext>
            </a:extLst>
          </p:cNvPr>
          <p:cNvGrpSpPr>
            <a:grpSpLocks/>
          </p:cNvGrpSpPr>
          <p:nvPr/>
        </p:nvGrpSpPr>
        <p:grpSpPr bwMode="auto">
          <a:xfrm flipH="1">
            <a:off x="9405275" y="1314408"/>
            <a:ext cx="631825" cy="622300"/>
            <a:chOff x="-44" y="1473"/>
            <a:chExt cx="981" cy="1105"/>
          </a:xfrm>
        </p:grpSpPr>
        <p:pic>
          <p:nvPicPr>
            <p:cNvPr id="116"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323765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right)">
                                      <p:cBhvr>
                                        <p:cTn id="1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736449"/>
          </a:xfrm>
        </p:spPr>
        <p:txBody>
          <a:bodyPr>
            <a:normAutofit fontScale="90000"/>
          </a:bodyPr>
          <a:lstStyle/>
          <a:p>
            <a:pPr algn="ctr"/>
            <a:r>
              <a:rPr lang="en-US" sz="4800" dirty="0">
                <a:latin typeface="Avenir Book" panose="020B0503020203020204" pitchFamily="34" charset="-78"/>
                <a:cs typeface="Avenir Book" panose="020B0503020203020204" pitchFamily="34" charset="-78"/>
              </a:rPr>
              <a:t>TCP Receiver: ACK generation </a:t>
            </a:r>
            <a:r>
              <a:rPr lang="en-US" sz="2400" b="0" dirty="0">
                <a:latin typeface="Avenir Book" panose="020B0503020203020204" pitchFamily="34" charset="-78"/>
                <a:cs typeface="Avenir Book" panose="020B0503020203020204" pitchFamily="34" charset="-78"/>
              </a:rPr>
              <a:t>[RFC 5681]</a:t>
            </a:r>
            <a:endParaRPr lang="en-US" sz="4400" b="0" dirty="0">
              <a:latin typeface="Avenir Book" panose="020B0503020203020204" pitchFamily="34" charset="-78"/>
              <a:cs typeface="Avenir Book" panose="020B0503020203020204" pitchFamily="34" charset="-78"/>
            </a:endParaRPr>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390698" y="893002"/>
            <a:ext cx="5711189" cy="478053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2800" dirty="0">
                <a:solidFill>
                  <a:srgbClr val="CC0000"/>
                </a:solidFill>
                <a:latin typeface="Avenir Book" panose="020B0503020203020204" pitchFamily="34" charset="-78"/>
                <a:cs typeface="Avenir Book" panose="020B0503020203020204" pitchFamily="34" charset="-78"/>
              </a:rPr>
              <a:t>E</a:t>
            </a:r>
            <a:r>
              <a:rPr kumimoji="0" lang="en-US" sz="28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vent at receiver</a:t>
            </a:r>
            <a:endPar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A</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rrival</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of in-order segment with expected </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seq</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sym typeface="Wingdings" panose="05000000000000000000" pitchFamily="2" charset="2"/>
              </a:rPr>
              <a:t> no gap</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a:t>
            </a: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Everything earlier already </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ACKed</a:t>
            </a: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A</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rrival</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of in-order segment with expected </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seq</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sym typeface="Wingdings" panose="05000000000000000000" pitchFamily="2" charset="2"/>
              </a:rPr>
              <a:t> no gap</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a:t>
            </a: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One other 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A</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rrival</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of out-of-order segment higher-than-expect seq. #</a:t>
            </a:r>
            <a:r>
              <a:rPr kumimoji="0" lang="en-US" sz="2000" b="0" u="none" strike="noStrike" kern="1200" cap="none" spc="0" normalizeH="0" noProof="0" dirty="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2000" b="0" u="none" strike="noStrike" kern="1200" cap="none" spc="0" normalizeH="0" noProof="0" dirty="0">
                <a:ln>
                  <a:noFill/>
                </a:ln>
                <a:solidFill>
                  <a:prstClr val="black"/>
                </a:solidFill>
                <a:effectLst/>
                <a:uLnTx/>
                <a:uFillTx/>
                <a:latin typeface="Avenir Book" panose="020B0503020203020204" pitchFamily="34" charset="-78"/>
                <a:cs typeface="Avenir Book" panose="020B0503020203020204" pitchFamily="34" charset="-78"/>
                <a:sym typeface="Wingdings" panose="05000000000000000000" pitchFamily="2" charset="2"/>
              </a:rPr>
              <a:t></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Gap detected</a:t>
            </a:r>
          </a:p>
          <a:p>
            <a:pPr marR="0" lvl="0" algn="l" defTabSz="914400" rtl="0" eaLnBrk="1" fontAlgn="auto" latinLnBrk="0" hangingPunct="1">
              <a:lnSpc>
                <a:spcPct val="90000"/>
              </a:lnSpc>
              <a:spcBef>
                <a:spcPts val="0"/>
              </a:spcBef>
              <a:spcAft>
                <a:spcPts val="0"/>
              </a:spcAft>
              <a:buClrTx/>
              <a:buSzTx/>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A</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rrival</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of segment that 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6106501" y="883477"/>
            <a:ext cx="5534312" cy="478053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TCP receiver action</a:t>
            </a:r>
            <a:endPar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D</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elayed</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ACK. Wait up to 500ms for next</a:t>
            </a:r>
            <a:r>
              <a:rPr kumimoji="0" lang="en-US" sz="2000" b="0" u="none" strike="noStrike" kern="1200" cap="none" spc="0" normalizeH="0" noProof="0" dirty="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segment. </a:t>
            </a: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If no next segment arrive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sym typeface="Wingdings" panose="05000000000000000000" pitchFamily="2" charset="2"/>
              </a:rPr>
              <a:t></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Immediately send single cumulative ACK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sym typeface="Wingdings" panose="05000000000000000000" pitchFamily="2" charset="2"/>
              </a:rPr>
              <a:t></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ACKing</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I</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mmediately</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send </a:t>
            </a:r>
            <a:r>
              <a:rPr kumimoji="0" lang="en-US" sz="2000" b="0" u="none" strike="noStrike" kern="1200" cap="none" spc="0" normalizeH="0" baseline="0" noProof="0" dirty="0">
                <a:ln>
                  <a:noFill/>
                </a:ln>
                <a:solidFill>
                  <a:srgbClr val="CC0000"/>
                </a:solidFill>
                <a:effectLst/>
                <a:uLnTx/>
                <a:uFillTx/>
                <a:latin typeface="Avenir Book" panose="020B0503020203020204" pitchFamily="34" charset="-78"/>
                <a:cs typeface="Avenir Book" panose="020B0503020203020204" pitchFamily="34" charset="-78"/>
              </a:rPr>
              <a:t>duplicate ACK,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Book" panose="020B0503020203020204" pitchFamily="34" charset="-78"/>
                <a:cs typeface="Avenir Book" panose="020B0503020203020204" pitchFamily="34" charset="-78"/>
              </a:rPr>
              <a:t>I</a:t>
            </a:r>
            <a:r>
              <a:rPr kumimoji="0" lang="en-US" sz="2000" b="0" u="none" strike="noStrike" kern="1200" cap="none" spc="0" normalizeH="0" baseline="0" noProof="0" dirty="0" err="1">
                <a:ln>
                  <a:noFill/>
                </a:ln>
                <a:solidFill>
                  <a:prstClr val="black"/>
                </a:solidFill>
                <a:effectLst/>
                <a:uLnTx/>
                <a:uFillTx/>
                <a:latin typeface="Avenir Book" panose="020B0503020203020204" pitchFamily="34" charset="-78"/>
                <a:cs typeface="Avenir Book" panose="020B0503020203020204" pitchFamily="34" charset="-78"/>
              </a:rPr>
              <a:t>mmediate</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 send ACK, provided that</a:t>
            </a:r>
            <a:r>
              <a:rPr kumimoji="0" lang="en-US" sz="2000" b="0" u="none" strike="noStrike" kern="1200" cap="none" spc="0" normalizeH="0" noProof="0" dirty="0">
                <a:ln>
                  <a:noFill/>
                </a:ln>
                <a:solidFill>
                  <a:prstClr val="black"/>
                </a:solidFill>
                <a:effectLst/>
                <a:uLnTx/>
                <a:uFillTx/>
                <a:latin typeface="Avenir Book" panose="020B0503020203020204" pitchFamily="34" charset="-78"/>
                <a:cs typeface="Avenir Book" panose="020B0503020203020204" pitchFamily="34" charset="-78"/>
              </a:rPr>
              <a:t> </a:t>
            </a:r>
            <a:r>
              <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6081674" y="1102003"/>
            <a:ext cx="0" cy="4026949"/>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flipV="1">
            <a:off x="141406" y="1483551"/>
            <a:ext cx="11206135" cy="28621"/>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170991" y="2537652"/>
            <a:ext cx="11284616"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170990" y="3563132"/>
            <a:ext cx="1128461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flipV="1">
            <a:off x="170990" y="4440229"/>
            <a:ext cx="11284617" cy="9526"/>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u="none" strike="noStrike" kern="1200" cap="none" spc="0" normalizeH="0" baseline="0" noProof="0">
              <a:ln>
                <a:noFill/>
              </a:ln>
              <a:solidFill>
                <a:prstClr val="black"/>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 name="TextBox 2"/>
          <p:cNvSpPr txBox="1"/>
          <p:nvPr/>
        </p:nvSpPr>
        <p:spPr>
          <a:xfrm rot="16200000">
            <a:off x="-260510" y="1675816"/>
            <a:ext cx="1133475" cy="369332"/>
          </a:xfrm>
          <a:prstGeom prst="rect">
            <a:avLst/>
          </a:prstGeom>
          <a:noFill/>
        </p:spPr>
        <p:txBody>
          <a:bodyPr wrap="square" rtlCol="0">
            <a:spAutoFit/>
          </a:bodyPr>
          <a:lstStyle/>
          <a:p>
            <a:r>
              <a:rPr lang="en-IN" dirty="0" smtClean="0">
                <a:solidFill>
                  <a:srgbClr val="C00000"/>
                </a:solidFill>
                <a:latin typeface="Avenir Book" panose="020B0503020203020204" pitchFamily="34" charset="-78"/>
                <a:cs typeface="Avenir Book" panose="020B0503020203020204" pitchFamily="34" charset="-78"/>
              </a:rPr>
              <a:t>Case-1</a:t>
            </a:r>
            <a:endParaRPr lang="en-IN" dirty="0">
              <a:solidFill>
                <a:srgbClr val="C00000"/>
              </a:solidFill>
              <a:latin typeface="Avenir Book" panose="020B0503020203020204" pitchFamily="34" charset="-78"/>
              <a:cs typeface="Avenir Book" panose="020B0503020203020204" pitchFamily="34" charset="-78"/>
            </a:endParaRPr>
          </a:p>
        </p:txBody>
      </p:sp>
      <p:sp>
        <p:nvSpPr>
          <p:cNvPr id="11" name="TextBox 10"/>
          <p:cNvSpPr txBox="1"/>
          <p:nvPr/>
        </p:nvSpPr>
        <p:spPr>
          <a:xfrm rot="16200000">
            <a:off x="-250404" y="2721418"/>
            <a:ext cx="1133475" cy="369332"/>
          </a:xfrm>
          <a:prstGeom prst="rect">
            <a:avLst/>
          </a:prstGeom>
          <a:noFill/>
        </p:spPr>
        <p:txBody>
          <a:bodyPr wrap="square" rtlCol="0">
            <a:spAutoFit/>
          </a:bodyPr>
          <a:lstStyle/>
          <a:p>
            <a:r>
              <a:rPr lang="en-IN" dirty="0" smtClean="0">
                <a:solidFill>
                  <a:srgbClr val="C00000"/>
                </a:solidFill>
                <a:latin typeface="Avenir Book" panose="020B0503020203020204" pitchFamily="34" charset="-78"/>
                <a:cs typeface="Avenir Book" panose="020B0503020203020204" pitchFamily="34" charset="-78"/>
              </a:rPr>
              <a:t>Case-2</a:t>
            </a:r>
            <a:endParaRPr lang="en-IN" dirty="0">
              <a:solidFill>
                <a:srgbClr val="C00000"/>
              </a:solidFill>
              <a:latin typeface="Avenir Book" panose="020B0503020203020204" pitchFamily="34" charset="-78"/>
              <a:cs typeface="Avenir Book" panose="020B0503020203020204" pitchFamily="34" charset="-78"/>
            </a:endParaRPr>
          </a:p>
        </p:txBody>
      </p:sp>
      <p:sp>
        <p:nvSpPr>
          <p:cNvPr id="12" name="TextBox 11"/>
          <p:cNvSpPr txBox="1"/>
          <p:nvPr/>
        </p:nvSpPr>
        <p:spPr>
          <a:xfrm rot="16200000">
            <a:off x="-240665" y="3688826"/>
            <a:ext cx="1133475" cy="369332"/>
          </a:xfrm>
          <a:prstGeom prst="rect">
            <a:avLst/>
          </a:prstGeom>
          <a:noFill/>
        </p:spPr>
        <p:txBody>
          <a:bodyPr wrap="square" rtlCol="0">
            <a:spAutoFit/>
          </a:bodyPr>
          <a:lstStyle/>
          <a:p>
            <a:r>
              <a:rPr lang="en-IN" dirty="0" smtClean="0">
                <a:solidFill>
                  <a:srgbClr val="C00000"/>
                </a:solidFill>
                <a:latin typeface="Avenir Book" panose="020B0503020203020204" pitchFamily="34" charset="-78"/>
                <a:cs typeface="Avenir Book" panose="020B0503020203020204" pitchFamily="34" charset="-78"/>
              </a:rPr>
              <a:t>Case-3</a:t>
            </a:r>
            <a:endParaRPr lang="en-IN" dirty="0">
              <a:solidFill>
                <a:srgbClr val="C00000"/>
              </a:solidFill>
              <a:latin typeface="Avenir Book" panose="020B0503020203020204" pitchFamily="34" charset="-78"/>
              <a:cs typeface="Avenir Book" panose="020B0503020203020204" pitchFamily="34" charset="-78"/>
            </a:endParaRPr>
          </a:p>
        </p:txBody>
      </p:sp>
      <p:sp>
        <p:nvSpPr>
          <p:cNvPr id="13" name="TextBox 12"/>
          <p:cNvSpPr txBox="1"/>
          <p:nvPr/>
        </p:nvSpPr>
        <p:spPr>
          <a:xfrm rot="16200000">
            <a:off x="-211081" y="4547227"/>
            <a:ext cx="1133475" cy="369332"/>
          </a:xfrm>
          <a:prstGeom prst="rect">
            <a:avLst/>
          </a:prstGeom>
          <a:noFill/>
        </p:spPr>
        <p:txBody>
          <a:bodyPr wrap="square" rtlCol="0">
            <a:spAutoFit/>
          </a:bodyPr>
          <a:lstStyle/>
          <a:p>
            <a:r>
              <a:rPr lang="en-IN" dirty="0" smtClean="0">
                <a:solidFill>
                  <a:srgbClr val="C00000"/>
                </a:solidFill>
                <a:latin typeface="Avenir Book" panose="020B0503020203020204" pitchFamily="34" charset="-78"/>
                <a:cs typeface="Avenir Book" panose="020B0503020203020204" pitchFamily="34" charset="-78"/>
              </a:rPr>
              <a:t>Case-4</a:t>
            </a:r>
            <a:endParaRPr lang="en-IN"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300819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38324</TotalTime>
  <Words>1343</Words>
  <Application>Microsoft Office PowerPoint</Application>
  <PresentationFormat>Widescreen</PresentationFormat>
  <Paragraphs>246</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ＭＳ Ｐゴシック</vt:lpstr>
      <vt:lpstr>ＭＳ Ｐゴシック</vt:lpstr>
      <vt:lpstr>Arial</vt:lpstr>
      <vt:lpstr>Avenir Book</vt:lpstr>
      <vt:lpstr>Calibri</vt:lpstr>
      <vt:lpstr>Calibri Light</vt:lpstr>
      <vt:lpstr>Tahoma</vt:lpstr>
      <vt:lpstr>Times New Roman</vt:lpstr>
      <vt:lpstr>Wingdings</vt:lpstr>
      <vt:lpstr>Presentation Template 13_9_21</vt:lpstr>
      <vt:lpstr> Computer Networks II  Transmission Control Protocol (TCP)</vt:lpstr>
      <vt:lpstr>TCP: Overview  RFCs: 793,1122, 2018, 5681, 7323</vt:lpstr>
      <vt:lpstr>TCP Services</vt:lpstr>
      <vt:lpstr>TCP Segment Structure</vt:lpstr>
      <vt:lpstr>TCP Segment Structure</vt:lpstr>
      <vt:lpstr>MTU vs MSS</vt:lpstr>
      <vt:lpstr>TCP Sequence Numbers and ACKs</vt:lpstr>
      <vt:lpstr>TCP Sequence Numbers and ACKs</vt:lpstr>
      <vt:lpstr>TCP Receiver: ACK generation [RFC 5681]</vt:lpstr>
      <vt:lpstr>PowerPoint Presentation</vt:lpstr>
      <vt:lpstr>TCP Sequence Numbers and ACKs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608</cp:revision>
  <cp:lastPrinted>2022-12-01T13:04:18Z</cp:lastPrinted>
  <dcterms:created xsi:type="dcterms:W3CDTF">2021-09-13T14:43:22Z</dcterms:created>
  <dcterms:modified xsi:type="dcterms:W3CDTF">2023-03-28T16:41:11Z</dcterms:modified>
</cp:coreProperties>
</file>