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6"/>
  </p:notesMasterIdLst>
  <p:handoutMasterIdLst>
    <p:handoutMasterId r:id="rId17"/>
  </p:handoutMasterIdLst>
  <p:sldIdLst>
    <p:sldId id="265" r:id="rId2"/>
    <p:sldId id="555" r:id="rId3"/>
    <p:sldId id="612" r:id="rId4"/>
    <p:sldId id="613" r:id="rId5"/>
    <p:sldId id="614" r:id="rId6"/>
    <p:sldId id="617" r:id="rId7"/>
    <p:sldId id="639" r:id="rId8"/>
    <p:sldId id="633" r:id="rId9"/>
    <p:sldId id="634" r:id="rId10"/>
    <p:sldId id="636" r:id="rId11"/>
    <p:sldId id="618" r:id="rId12"/>
    <p:sldId id="635" r:id="rId13"/>
    <p:sldId id="638" r:id="rId14"/>
    <p:sldId id="624" r:id="rId15"/>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04-04-2023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04-04-2023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04/04/2023 21:24</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4162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524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76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56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95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60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a:t>
            </a:r>
            <a:r>
              <a:rPr lang="en-US" dirty="0" err="1"/>
              <a:t>reciver</a:t>
            </a:r>
            <a:r>
              <a:rPr lang="en-US" dirty="0"/>
              <a:t> have a number of pieces of shared state that they must establish before actually communication</a:t>
            </a:r>
          </a:p>
          <a:p>
            <a:pPr marL="171450" indent="-171450">
              <a:buFont typeface="Arial" panose="020B0604020202020204" pitchFamily="34" charset="0"/>
              <a:buChar char="•"/>
            </a:pPr>
            <a:r>
              <a:rPr lang="en-US" dirty="0"/>
              <a:t>FIRST </a:t>
            </a:r>
            <a:r>
              <a:rPr lang="en-US" dirty="0" err="1"/>
              <a:t>theym</a:t>
            </a:r>
            <a:r>
              <a:rPr lang="en-US" dirty="0"/>
              <a:t> </a:t>
            </a:r>
            <a:r>
              <a:rPr lang="en-US" dirty="0" err="1"/>
              <a:t>ust</a:t>
            </a:r>
            <a:r>
              <a:rPr lang="en-US" dirty="0"/>
              <a: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a:t>
            </a:r>
            <a:r>
              <a:rPr lang="en-US" dirty="0" err="1"/>
              <a:t>bufferspace</a:t>
            </a:r>
            <a:r>
              <a:rPr lang="en-US" dirty="0"/>
              <a:t>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91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1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29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00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57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03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36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6578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748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7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0850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1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65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278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4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5716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620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4/4/2023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126290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a:latin typeface="Avenir Book" panose="020B0503020203020204" pitchFamily="34" charset="-78"/>
                <a:cs typeface="Avenir Book" panose="020B0503020203020204" pitchFamily="34" charset="-78"/>
              </a:rPr>
              <a:t>Computer </a:t>
            </a:r>
            <a:r>
              <a:rPr lang="en-US" sz="3200" smtClean="0">
                <a:latin typeface="Avenir Book" panose="020B0503020203020204" pitchFamily="34" charset="-78"/>
                <a:cs typeface="Avenir Book" panose="020B0503020203020204" pitchFamily="34" charset="-78"/>
              </a:rPr>
              <a:t>Networks</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smtClean="0">
                <a:latin typeface="Avenir Book" panose="020B0503020203020204" pitchFamily="34" charset="-78"/>
                <a:cs typeface="Avenir Book" panose="020B0503020203020204" pitchFamily="34" charset="-78"/>
              </a:rPr>
              <a:t>TCP</a:t>
            </a:r>
            <a:r>
              <a:rPr lang="en-US" sz="3200" dirty="0">
                <a:latin typeface="Avenir Book" panose="020B0503020203020204" pitchFamily="34" charset="-78"/>
                <a:cs typeface="Avenir Book" panose="020B0503020203020204" pitchFamily="34" charset="-78"/>
              </a:rPr>
              <a:t> </a:t>
            </a:r>
            <a:r>
              <a:rPr lang="en-US" sz="3200" dirty="0" smtClean="0">
                <a:latin typeface="Avenir Book" panose="020B0503020203020204" pitchFamily="34" charset="-78"/>
                <a:cs typeface="Avenir Book" panose="020B0503020203020204" pitchFamily="34" charset="-78"/>
              </a:rPr>
              <a:t>Connection Management</a:t>
            </a:r>
            <a:endParaRPr lang="en-US" sz="3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8031" y="17702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Initial Sequence Number</a:t>
            </a:r>
          </a:p>
        </p:txBody>
      </p:sp>
      <p:sp>
        <p:nvSpPr>
          <p:cNvPr id="3" name="Rectangle 63">
            <a:extLst>
              <a:ext uri="{FF2B5EF4-FFF2-40B4-BE49-F238E27FC236}">
                <a16:creationId xmlns:a16="http://schemas.microsoft.com/office/drawing/2014/main" id="{B7868940-CBBF-48D0-F132-2DB4A68D3A47}"/>
              </a:ext>
            </a:extLst>
          </p:cNvPr>
          <p:cNvSpPr txBox="1">
            <a:spLocks noChangeArrowheads="1"/>
          </p:cNvSpPr>
          <p:nvPr/>
        </p:nvSpPr>
        <p:spPr bwMode="auto">
          <a:xfrm>
            <a:off x="597742" y="1219154"/>
            <a:ext cx="4889688" cy="3196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altLang="en-US" sz="24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Initial sequence numbers are chosen </a:t>
            </a:r>
            <a:r>
              <a:rPr lang="en-US" altLang="en-US" sz="2400" kern="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randomly</a:t>
            </a:r>
            <a:endParaRPr lang="en-US" altLang="en-US" sz="2400" kern="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59556" indent="-209550" defTabSz="685800">
              <a:lnSpc>
                <a:spcPct val="90000"/>
              </a:lnSpc>
              <a:defRPr/>
            </a:pPr>
            <a:r>
              <a:rPr lang="en-US" altLang="en-US" sz="2100" kern="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Why not 0?</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Segments of different connections can get mixed up</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Security issues when sequence numbers are predictable</a:t>
            </a:r>
            <a:endParaRPr lang="en-US" altLang="en-US" sz="17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0006" indent="0" defTabSz="685800">
              <a:lnSpc>
                <a:spcPct val="90000"/>
              </a:lnSpc>
              <a:buNone/>
              <a:defRPr/>
            </a:pPr>
            <a:endPar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1" name="Group 80">
            <a:extLst>
              <a:ext uri="{FF2B5EF4-FFF2-40B4-BE49-F238E27FC236}">
                <a16:creationId xmlns:a16="http://schemas.microsoft.com/office/drawing/2014/main" id="{9CAAA66F-65EC-E34C-8D40-259E21717735}"/>
              </a:ext>
            </a:extLst>
          </p:cNvPr>
          <p:cNvGrpSpPr/>
          <p:nvPr/>
        </p:nvGrpSpPr>
        <p:grpSpPr>
          <a:xfrm>
            <a:off x="6730477" y="1280296"/>
            <a:ext cx="1153193" cy="3825550"/>
            <a:chOff x="5269383" y="2475193"/>
            <a:chExt cx="1537590" cy="2910061"/>
          </a:xfrm>
        </p:grpSpPr>
        <p:sp>
          <p:nvSpPr>
            <p:cNvPr id="82"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69383" y="2475193"/>
              <a:ext cx="8825" cy="2910061"/>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3"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792914" y="2548218"/>
              <a:ext cx="14059" cy="2837036"/>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84" name="Group 83">
            <a:extLst>
              <a:ext uri="{FF2B5EF4-FFF2-40B4-BE49-F238E27FC236}">
                <a16:creationId xmlns:a16="http://schemas.microsoft.com/office/drawing/2014/main" id="{D58C52DC-C8FA-4944-8CC4-85815AC982E1}"/>
              </a:ext>
            </a:extLst>
          </p:cNvPr>
          <p:cNvGrpSpPr/>
          <p:nvPr/>
        </p:nvGrpSpPr>
        <p:grpSpPr>
          <a:xfrm>
            <a:off x="7865650" y="3791277"/>
            <a:ext cx="699915" cy="276999"/>
            <a:chOff x="11151735" y="5123971"/>
            <a:chExt cx="933219" cy="369332"/>
          </a:xfrm>
        </p:grpSpPr>
        <p:sp>
          <p:nvSpPr>
            <p:cNvPr id="85"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16768" y="5123971"/>
              <a:ext cx="86818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latin typeface="Avenir Book" panose="020B0503020203020204" pitchFamily="34" charset="-78"/>
                  <a:cs typeface="Avenir Book" panose="020B0503020203020204" pitchFamily="34" charset="-78"/>
                </a:rPr>
                <a:t>ESTAB</a:t>
              </a:r>
            </a:p>
          </p:txBody>
        </p:sp>
        <p:sp>
          <p:nvSpPr>
            <p:cNvPr id="86"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grpSp>
        <p:nvGrpSpPr>
          <p:cNvPr id="87" name="Group 86">
            <a:extLst>
              <a:ext uri="{FF2B5EF4-FFF2-40B4-BE49-F238E27FC236}">
                <a16:creationId xmlns:a16="http://schemas.microsoft.com/office/drawing/2014/main" id="{BF5066A4-7FFD-3447-A085-E135DC48118A}"/>
              </a:ext>
            </a:extLst>
          </p:cNvPr>
          <p:cNvGrpSpPr/>
          <p:nvPr/>
        </p:nvGrpSpPr>
        <p:grpSpPr>
          <a:xfrm>
            <a:off x="5731190" y="1798864"/>
            <a:ext cx="2188369" cy="2137174"/>
            <a:chOff x="8276771" y="2492829"/>
            <a:chExt cx="2917826" cy="2849565"/>
          </a:xfrm>
        </p:grpSpPr>
        <p:sp>
          <p:nvSpPr>
            <p:cNvPr id="88"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276771" y="2492829"/>
              <a:ext cx="1349376"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t>
              </a:r>
              <a:endParaRPr lang="en-US" sz="12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89"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90" name="Group 93">
            <a:extLst>
              <a:ext uri="{FF2B5EF4-FFF2-40B4-BE49-F238E27FC236}">
                <a16:creationId xmlns:a16="http://schemas.microsoft.com/office/drawing/2014/main" id="{86B69F27-A994-CA47-985C-04430FA1972B}"/>
              </a:ext>
            </a:extLst>
          </p:cNvPr>
          <p:cNvGrpSpPr>
            <a:grpSpLocks/>
          </p:cNvGrpSpPr>
          <p:nvPr/>
        </p:nvGrpSpPr>
        <p:grpSpPr bwMode="auto">
          <a:xfrm>
            <a:off x="5788340" y="2885084"/>
            <a:ext cx="2952751" cy="561975"/>
            <a:chOff x="339" y="2807"/>
            <a:chExt cx="2480" cy="472"/>
          </a:xfrm>
        </p:grpSpPr>
        <p:sp>
          <p:nvSpPr>
            <p:cNvPr id="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339" y="2937"/>
              <a:ext cx="805"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sp>
          <p:nvSpPr>
            <p:cNvPr id="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39" y="2807"/>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x completes</a:t>
              </a:r>
            </a:p>
          </p:txBody>
        </p:sp>
      </p:grpSp>
      <p:grpSp>
        <p:nvGrpSpPr>
          <p:cNvPr id="95" name="Group 94">
            <a:extLst>
              <a:ext uri="{FF2B5EF4-FFF2-40B4-BE49-F238E27FC236}">
                <a16:creationId xmlns:a16="http://schemas.microsoft.com/office/drawing/2014/main" id="{09A60973-A80A-204A-B7D6-FB475901ED33}"/>
              </a:ext>
            </a:extLst>
          </p:cNvPr>
          <p:cNvGrpSpPr/>
          <p:nvPr/>
        </p:nvGrpSpPr>
        <p:grpSpPr>
          <a:xfrm>
            <a:off x="5891854" y="1277742"/>
            <a:ext cx="2642249" cy="1278315"/>
            <a:chOff x="7779797" y="1602735"/>
            <a:chExt cx="3523002" cy="1704419"/>
          </a:xfrm>
        </p:grpSpPr>
        <p:sp>
          <p:nvSpPr>
            <p:cNvPr id="96"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779797" y="1602735"/>
              <a:ext cx="1058496"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97"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8"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9"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0"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19201" y="1750372"/>
              <a:ext cx="1282831"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101"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2"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34612" y="2009135"/>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03"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7973989" y="2937822"/>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04"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05"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106" name="Group 113">
              <a:extLst>
                <a:ext uri="{FF2B5EF4-FFF2-40B4-BE49-F238E27FC236}">
                  <a16:creationId xmlns:a16="http://schemas.microsoft.com/office/drawing/2014/main" id="{204BAA52-89B1-794F-88E6-9C5622E551C2}"/>
                </a:ext>
              </a:extLst>
            </p:cNvPr>
            <p:cNvGrpSpPr>
              <a:grpSpLocks/>
            </p:cNvGrpSpPr>
            <p:nvPr/>
          </p:nvGrpSpPr>
          <p:grpSpPr bwMode="auto">
            <a:xfrm>
              <a:off x="8866868" y="2345690"/>
              <a:ext cx="1792291" cy="615951"/>
              <a:chOff x="903" y="2085"/>
              <a:chExt cx="1129" cy="388"/>
            </a:xfrm>
          </p:grpSpPr>
          <p:sp>
            <p:nvSpPr>
              <p:cNvPr id="107"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903" y="2085"/>
                <a:ext cx="1129"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smtClean="0">
                    <a:solidFill>
                      <a:srgbClr val="FF0000"/>
                    </a:solidFill>
                    <a:latin typeface="Avenir Book" panose="020B0503020203020204" pitchFamily="34" charset="-78"/>
                    <a:cs typeface="Avenir Book" panose="020B0503020203020204" pitchFamily="34" charset="-78"/>
                  </a:rPr>
                  <a:t>y</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grpSp>
      </p:grpSp>
      <p:grpSp>
        <p:nvGrpSpPr>
          <p:cNvPr id="109" name="Group 116">
            <a:extLst>
              <a:ext uri="{FF2B5EF4-FFF2-40B4-BE49-F238E27FC236}">
                <a16:creationId xmlns:a16="http://schemas.microsoft.com/office/drawing/2014/main" id="{80C83854-C77F-BA47-9721-52914A496B51}"/>
              </a:ext>
            </a:extLst>
          </p:cNvPr>
          <p:cNvGrpSpPr>
            <a:grpSpLocks/>
          </p:cNvGrpSpPr>
          <p:nvPr/>
        </p:nvGrpSpPr>
        <p:grpSpPr bwMode="auto">
          <a:xfrm>
            <a:off x="6448798" y="866976"/>
            <a:ext cx="465535" cy="365522"/>
            <a:chOff x="-44" y="1473"/>
            <a:chExt cx="981" cy="1105"/>
          </a:xfrm>
        </p:grpSpPr>
        <p:pic>
          <p:nvPicPr>
            <p:cNvPr id="110"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2" name="Group 119">
            <a:extLst>
              <a:ext uri="{FF2B5EF4-FFF2-40B4-BE49-F238E27FC236}">
                <a16:creationId xmlns:a16="http://schemas.microsoft.com/office/drawing/2014/main" id="{20AAAB4F-DE43-4840-934B-1D6561325F75}"/>
              </a:ext>
            </a:extLst>
          </p:cNvPr>
          <p:cNvGrpSpPr>
            <a:grpSpLocks/>
          </p:cNvGrpSpPr>
          <p:nvPr/>
        </p:nvGrpSpPr>
        <p:grpSpPr bwMode="auto">
          <a:xfrm>
            <a:off x="7804919" y="852689"/>
            <a:ext cx="252413" cy="384572"/>
            <a:chOff x="4140" y="429"/>
            <a:chExt cx="1425" cy="2396"/>
          </a:xfrm>
        </p:grpSpPr>
        <p:sp>
          <p:nvSpPr>
            <p:cNvPr id="113"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4"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6"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7"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8"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143"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9"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0"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141"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1"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3"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139"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0"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4"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5"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137"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8"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6"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8"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9"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4"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35"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4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6714304" y="3946924"/>
            <a:ext cx="1180419" cy="41637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6" name="Line 104">
            <a:extLst>
              <a:ext uri="{FF2B5EF4-FFF2-40B4-BE49-F238E27FC236}">
                <a16:creationId xmlns:a16="http://schemas.microsoft.com/office/drawing/2014/main" id="{1CA9B668-6F05-1A48-9C2A-8D882F798CE6}"/>
              </a:ext>
            </a:extLst>
          </p:cNvPr>
          <p:cNvSpPr>
            <a:spLocks noChangeShapeType="1"/>
          </p:cNvSpPr>
          <p:nvPr/>
        </p:nvSpPr>
        <p:spPr bwMode="auto">
          <a:xfrm>
            <a:off x="6794043" y="2387094"/>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6571375" y="2351375"/>
            <a:ext cx="1531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=x+1.ACK=y+1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148"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6775962" y="3950530"/>
            <a:ext cx="13356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a:solidFill>
                  <a:srgbClr val="FF0000"/>
                </a:solidFill>
                <a:latin typeface="Avenir Book" panose="020B0503020203020204" pitchFamily="34" charset="-78"/>
                <a:cs typeface="Avenir Book" panose="020B0503020203020204" pitchFamily="34" charset="-78"/>
              </a:rPr>
              <a:t>z</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149" name="Line 104">
            <a:extLst>
              <a:ext uri="{FF2B5EF4-FFF2-40B4-BE49-F238E27FC236}">
                <a16:creationId xmlns:a16="http://schemas.microsoft.com/office/drawing/2014/main" id="{1CA9B668-6F05-1A48-9C2A-8D882F798CE6}"/>
              </a:ext>
            </a:extLst>
          </p:cNvPr>
          <p:cNvSpPr>
            <a:spLocks noChangeShapeType="1"/>
          </p:cNvSpPr>
          <p:nvPr/>
        </p:nvSpPr>
        <p:spPr bwMode="auto">
          <a:xfrm>
            <a:off x="6749582" y="4399554"/>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0"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6694837" y="4447608"/>
            <a:ext cx="1173719"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kern="0" dirty="0" smtClean="0">
                <a:solidFill>
                  <a:srgbClr val="FF0000"/>
                </a:solidFill>
                <a:latin typeface="Avenir Book" panose="020B0503020203020204" pitchFamily="34" charset="-78"/>
                <a:cs typeface="Avenir Book" panose="020B0503020203020204" pitchFamily="34" charset="-78"/>
              </a:rPr>
              <a:t>RST</a:t>
            </a:r>
            <a:r>
              <a:rPr lang="en-US" sz="1200" kern="0" dirty="0" smtClean="0">
                <a:solidFill>
                  <a:srgbClr val="000000"/>
                </a:solidFill>
                <a:latin typeface="Avenir Book" panose="020B0503020203020204" pitchFamily="34" charset="-78"/>
                <a:cs typeface="Avenir Book" panose="020B0503020203020204" pitchFamily="34" charset="-78"/>
              </a:rPr>
              <a:t>,ACK=z+1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13" name="Rectangle 212"/>
          <p:cNvSpPr/>
          <p:nvPr/>
        </p:nvSpPr>
        <p:spPr>
          <a:xfrm>
            <a:off x="6263993" y="4252097"/>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214"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6869532" y="3414930"/>
            <a:ext cx="962122"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grpSp>
        <p:nvGrpSpPr>
          <p:cNvPr id="215" name="Group 152">
            <a:extLst>
              <a:ext uri="{FF2B5EF4-FFF2-40B4-BE49-F238E27FC236}">
                <a16:creationId xmlns:a16="http://schemas.microsoft.com/office/drawing/2014/main" id="{9C2006BA-AA2D-8544-A70F-118097C53265}"/>
              </a:ext>
            </a:extLst>
          </p:cNvPr>
          <p:cNvGrpSpPr>
            <a:grpSpLocks/>
          </p:cNvGrpSpPr>
          <p:nvPr/>
        </p:nvGrpSpPr>
        <p:grpSpPr bwMode="auto">
          <a:xfrm>
            <a:off x="9064443" y="828388"/>
            <a:ext cx="3011091" cy="4258866"/>
            <a:chOff x="3099" y="1107"/>
            <a:chExt cx="2529" cy="3577"/>
          </a:xfrm>
        </p:grpSpPr>
        <p:sp>
          <p:nvSpPr>
            <p:cNvPr id="231" name="Line 153">
              <a:extLst>
                <a:ext uri="{FF2B5EF4-FFF2-40B4-BE49-F238E27FC236}">
                  <a16:creationId xmlns:a16="http://schemas.microsoft.com/office/drawing/2014/main" id="{C056962F-C2E4-4D43-8591-63C2094689E9}"/>
                </a:ext>
              </a:extLst>
            </p:cNvPr>
            <p:cNvSpPr>
              <a:spLocks noChangeShapeType="1"/>
            </p:cNvSpPr>
            <p:nvPr/>
          </p:nvSpPr>
          <p:spPr bwMode="auto">
            <a:xfrm>
              <a:off x="4823" y="1490"/>
              <a:ext cx="24" cy="319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099" y="2983"/>
              <a:ext cx="789"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233" name="Line 155">
              <a:extLst>
                <a:ext uri="{FF2B5EF4-FFF2-40B4-BE49-F238E27FC236}">
                  <a16:creationId xmlns:a16="http://schemas.microsoft.com/office/drawing/2014/main" id="{666153C5-2212-0042-ABC5-919CF540FFF1}"/>
                </a:ext>
              </a:extLst>
            </p:cNvPr>
            <p:cNvSpPr>
              <a:spLocks noChangeShapeType="1"/>
            </p:cNvSpPr>
            <p:nvPr/>
          </p:nvSpPr>
          <p:spPr bwMode="auto">
            <a:xfrm>
              <a:off x="3860" y="1451"/>
              <a:ext cx="9" cy="323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5"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281" y="2221"/>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236"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37"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159" y="1380"/>
              <a:ext cx="667"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a:solidFill>
                  <a:srgbClr val="000000"/>
                </a:solidFill>
                <a:latin typeface="Avenir Book" panose="020B0503020203020204" pitchFamily="34" charset="-78"/>
                <a:cs typeface="Avenir Book" panose="020B0503020203020204" pitchFamily="34" charset="-78"/>
              </a:endParaRPr>
            </a:p>
          </p:txBody>
        </p:sp>
        <p:sp>
          <p:nvSpPr>
            <p:cNvPr id="238"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38" y="2224"/>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latin typeface="Avenir Book" panose="020B0503020203020204" pitchFamily="34" charset="-78"/>
                  <a:cs typeface="Avenir Book" panose="020B0503020203020204" pitchFamily="34" charset="-78"/>
                </a:rPr>
                <a:t>ESTAB</a:t>
              </a:r>
            </a:p>
          </p:txBody>
        </p:sp>
        <p:sp>
          <p:nvSpPr>
            <p:cNvPr id="24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41"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2"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43"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grpSp>
          <p:nvGrpSpPr>
            <p:cNvPr id="244"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22"/>
              <a:chOff x="3818" y="2796"/>
              <a:chExt cx="1515" cy="322"/>
            </a:xfrm>
          </p:grpSpPr>
          <p:sp>
            <p:nvSpPr>
              <p:cNvPr id="282"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3"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59" y="2796"/>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x completes</a:t>
                </a:r>
              </a:p>
            </p:txBody>
          </p:sp>
        </p:grpSp>
        <p:sp>
          <p:nvSpPr>
            <p:cNvPr id="245"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grpSp>
          <p:nvGrpSpPr>
            <p:cNvPr id="246"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280"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47"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248"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9"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1"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2"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3"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278"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9"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4"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5"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276"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6"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7"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8"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274"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9"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60"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272"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1"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3"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4"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6"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7"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9"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70"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284" name="Group 283">
            <a:extLst>
              <a:ext uri="{FF2B5EF4-FFF2-40B4-BE49-F238E27FC236}">
                <a16:creationId xmlns:a16="http://schemas.microsoft.com/office/drawing/2014/main" id="{FF4B12AC-451D-994B-8F10-E450C0737005}"/>
              </a:ext>
            </a:extLst>
          </p:cNvPr>
          <p:cNvGrpSpPr/>
          <p:nvPr/>
        </p:nvGrpSpPr>
        <p:grpSpPr>
          <a:xfrm>
            <a:off x="9063932" y="2583709"/>
            <a:ext cx="2060972" cy="1602582"/>
            <a:chOff x="3185703" y="3422010"/>
            <a:chExt cx="2747963" cy="2136775"/>
          </a:xfrm>
        </p:grpSpPr>
        <p:sp>
          <p:nvSpPr>
            <p:cNvPr id="285"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6"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grpSp>
      <p:grpSp>
        <p:nvGrpSpPr>
          <p:cNvPr id="287" name="Group 286">
            <a:extLst>
              <a:ext uri="{FF2B5EF4-FFF2-40B4-BE49-F238E27FC236}">
                <a16:creationId xmlns:a16="http://schemas.microsoft.com/office/drawing/2014/main" id="{6190F2C1-0C5D-3A42-A359-9CD3AF8C99E1}"/>
              </a:ext>
            </a:extLst>
          </p:cNvPr>
          <p:cNvGrpSpPr/>
          <p:nvPr/>
        </p:nvGrpSpPr>
        <p:grpSpPr>
          <a:xfrm>
            <a:off x="8952710" y="1801863"/>
            <a:ext cx="2221011" cy="2153841"/>
            <a:chOff x="3062807" y="2369497"/>
            <a:chExt cx="2961347" cy="2871788"/>
          </a:xfrm>
        </p:grpSpPr>
        <p:grpSp>
          <p:nvGrpSpPr>
            <p:cNvPr id="288" name="Group 287">
              <a:extLst>
                <a:ext uri="{FF2B5EF4-FFF2-40B4-BE49-F238E27FC236}">
                  <a16:creationId xmlns:a16="http://schemas.microsoft.com/office/drawing/2014/main" id="{56EB4120-1B3C-1046-99F5-B25161010680}"/>
                </a:ext>
              </a:extLst>
            </p:cNvPr>
            <p:cNvGrpSpPr/>
            <p:nvPr/>
          </p:nvGrpSpPr>
          <p:grpSpPr>
            <a:xfrm>
              <a:off x="3062807" y="2369497"/>
              <a:ext cx="2913721" cy="2860675"/>
              <a:chOff x="3062807" y="2369497"/>
              <a:chExt cx="2913721" cy="2860675"/>
            </a:xfrm>
          </p:grpSpPr>
          <p:sp>
            <p:nvSpPr>
              <p:cNvPr id="290"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062807" y="2369497"/>
                <a:ext cx="1345272"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91"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8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grpSp>
        <p:nvGrpSpPr>
          <p:cNvPr id="293" name="Group 292">
            <a:extLst>
              <a:ext uri="{FF2B5EF4-FFF2-40B4-BE49-F238E27FC236}">
                <a16:creationId xmlns:a16="http://schemas.microsoft.com/office/drawing/2014/main" id="{09A60973-A80A-204A-B7D6-FB475901ED33}"/>
              </a:ext>
            </a:extLst>
          </p:cNvPr>
          <p:cNvGrpSpPr/>
          <p:nvPr/>
        </p:nvGrpSpPr>
        <p:grpSpPr>
          <a:xfrm>
            <a:off x="9966690" y="1264157"/>
            <a:ext cx="1344217" cy="908452"/>
            <a:chOff x="8866868" y="1750372"/>
            <a:chExt cx="1792291" cy="1211269"/>
          </a:xfrm>
        </p:grpSpPr>
        <p:sp>
          <p:nvSpPr>
            <p:cNvPr id="294"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5"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19201" y="1750372"/>
              <a:ext cx="1282831"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96"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97" name="Group 113">
              <a:extLst>
                <a:ext uri="{FF2B5EF4-FFF2-40B4-BE49-F238E27FC236}">
                  <a16:creationId xmlns:a16="http://schemas.microsoft.com/office/drawing/2014/main" id="{204BAA52-89B1-794F-88E6-9C5622E551C2}"/>
                </a:ext>
              </a:extLst>
            </p:cNvPr>
            <p:cNvGrpSpPr>
              <a:grpSpLocks/>
            </p:cNvGrpSpPr>
            <p:nvPr/>
          </p:nvGrpSpPr>
          <p:grpSpPr bwMode="auto">
            <a:xfrm>
              <a:off x="8866868" y="2345690"/>
              <a:ext cx="1792291" cy="615951"/>
              <a:chOff x="903" y="2085"/>
              <a:chExt cx="1129" cy="388"/>
            </a:xfrm>
          </p:grpSpPr>
          <p:sp>
            <p:nvSpPr>
              <p:cNvPr id="298"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9"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903" y="2085"/>
                <a:ext cx="1129"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smtClean="0">
                    <a:solidFill>
                      <a:srgbClr val="FF0000"/>
                    </a:solidFill>
                    <a:latin typeface="Avenir Book" panose="020B0503020203020204" pitchFamily="34" charset="-78"/>
                    <a:cs typeface="Avenir Book" panose="020B0503020203020204" pitchFamily="34" charset="-78"/>
                  </a:rPr>
                  <a:t>y</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grpSp>
      </p:grpSp>
      <p:sp>
        <p:nvSpPr>
          <p:cNvPr id="300"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867581" y="2221642"/>
            <a:ext cx="1316386"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ACK,Seq</a:t>
            </a:r>
            <a:r>
              <a:rPr lang="en-US" sz="1200" kern="0" dirty="0" smtClean="0">
                <a:solidFill>
                  <a:srgbClr val="000000"/>
                </a:solidFill>
                <a:latin typeface="Avenir Book" panose="020B0503020203020204" pitchFamily="34" charset="-78"/>
                <a:cs typeface="Avenir Book" panose="020B0503020203020204" pitchFamily="34" charset="-78"/>
              </a:rPr>
              <a:t>=x+1,</a:t>
            </a:r>
          </a:p>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ACK=y+1,DATA</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1"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10129065" y="3290617"/>
            <a:ext cx="962122"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2"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018813" y="4124508"/>
            <a:ext cx="13356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a:solidFill>
                  <a:srgbClr val="FF0000"/>
                </a:solidFill>
                <a:latin typeface="Avenir Book" panose="020B0503020203020204" pitchFamily="34" charset="-78"/>
                <a:cs typeface="Avenir Book" panose="020B0503020203020204" pitchFamily="34" charset="-78"/>
              </a:rPr>
              <a:t>z</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3"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9985731" y="3943207"/>
            <a:ext cx="1178719" cy="716756"/>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4"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403969" y="3699350"/>
            <a:ext cx="1316386"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ACK,Seq</a:t>
            </a:r>
            <a:r>
              <a:rPr lang="en-US" sz="1200" kern="0" dirty="0" smtClean="0">
                <a:solidFill>
                  <a:srgbClr val="000000"/>
                </a:solidFill>
                <a:latin typeface="Avenir Book" panose="020B0503020203020204" pitchFamily="34" charset="-78"/>
                <a:cs typeface="Avenir Book" panose="020B0503020203020204" pitchFamily="34" charset="-78"/>
              </a:rPr>
              <a:t>=x+1,</a:t>
            </a:r>
          </a:p>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ACK=y+1.DATA</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5" name="Line 104">
            <a:extLst>
              <a:ext uri="{FF2B5EF4-FFF2-40B4-BE49-F238E27FC236}">
                <a16:creationId xmlns:a16="http://schemas.microsoft.com/office/drawing/2014/main" id="{1CA9B668-6F05-1A48-9C2A-8D882F798CE6}"/>
              </a:ext>
            </a:extLst>
          </p:cNvPr>
          <p:cNvSpPr>
            <a:spLocks noChangeShapeType="1"/>
          </p:cNvSpPr>
          <p:nvPr/>
        </p:nvSpPr>
        <p:spPr bwMode="auto">
          <a:xfrm>
            <a:off x="9994438" y="4694909"/>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991360" y="4689629"/>
            <a:ext cx="1173719"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kern="0" dirty="0" smtClean="0">
                <a:solidFill>
                  <a:srgbClr val="FF0000"/>
                </a:solidFill>
                <a:latin typeface="Avenir Book" panose="020B0503020203020204" pitchFamily="34" charset="-78"/>
                <a:cs typeface="Avenir Book" panose="020B0503020203020204" pitchFamily="34" charset="-78"/>
              </a:rPr>
              <a:t>RST</a:t>
            </a:r>
            <a:r>
              <a:rPr lang="en-US" sz="1200" kern="0" dirty="0" smtClean="0">
                <a:solidFill>
                  <a:srgbClr val="000000"/>
                </a:solidFill>
                <a:latin typeface="Avenir Book" panose="020B0503020203020204" pitchFamily="34" charset="-78"/>
                <a:cs typeface="Avenir Book" panose="020B0503020203020204" pitchFamily="34" charset="-78"/>
              </a:rPr>
              <a:t>,ACK=z+1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7" name="Rectangle 306"/>
          <p:cNvSpPr/>
          <p:nvPr/>
        </p:nvSpPr>
        <p:spPr>
          <a:xfrm>
            <a:off x="9495025" y="4501059"/>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308" name="Rectangle 307"/>
          <p:cNvSpPr/>
          <p:nvPr/>
        </p:nvSpPr>
        <p:spPr>
          <a:xfrm>
            <a:off x="11087811" y="3973824"/>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155"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137321" y="1405684"/>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
        <p:nvSpPr>
          <p:cNvPr id="156"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145656" y="3590632"/>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1490786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247709" y="298186"/>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Closing a TCP Connection</a:t>
            </a:r>
            <a:endParaRPr lang="en-US" sz="3300" dirty="0">
              <a:latin typeface="Avenir Book" panose="020B0503020203020204" pitchFamily="34" charset="-78"/>
              <a:cs typeface="Avenir Book" panose="020B0503020203020204" pitchFamily="34" charset="-78"/>
            </a:endParaRPr>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610102" y="1273180"/>
            <a:ext cx="4667291" cy="416334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Client, server each close their side of connection</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Send TCP segment with FIN bit = </a:t>
            </a:r>
            <a:r>
              <a:rPr lang="en-US" sz="1800" dirty="0" smtClean="0">
                <a:solidFill>
                  <a:prstClr val="black"/>
                </a:solidFill>
                <a:latin typeface="Avenir Book" panose="020B0503020203020204" pitchFamily="34" charset="-78"/>
                <a:cs typeface="Avenir Book" panose="020B0503020203020204" pitchFamily="34" charset="-78"/>
              </a:rPr>
              <a:t>1</a:t>
            </a:r>
          </a:p>
          <a:p>
            <a:pPr marL="347663" lvl="1" indent="0" defTabSz="685800">
              <a:spcBef>
                <a:spcPts val="375"/>
              </a:spcBef>
              <a:buNone/>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Respond to received FIN with ACK</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On receiving FIN, ACK can be combined with own </a:t>
            </a:r>
            <a:r>
              <a:rPr lang="en-US" sz="1800" dirty="0" smtClean="0">
                <a:solidFill>
                  <a:prstClr val="black"/>
                </a:solidFill>
                <a:latin typeface="Avenir Book" panose="020B0503020203020204" pitchFamily="34" charset="-78"/>
                <a:cs typeface="Avenir Book" panose="020B0503020203020204" pitchFamily="34" charset="-78"/>
              </a:rPr>
              <a:t>FIN</a:t>
            </a:r>
          </a:p>
          <a:p>
            <a:pPr marL="347663" lvl="1" indent="0" defTabSz="685800">
              <a:spcBef>
                <a:spcPts val="375"/>
              </a:spcBef>
              <a:buNone/>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buFont typeface="Wingdings" charset="2"/>
              <a:buChar char="§"/>
              <a:defRPr/>
            </a:pPr>
            <a:r>
              <a:rPr lang="en-US" sz="2100" dirty="0" smtClean="0">
                <a:solidFill>
                  <a:prstClr val="black"/>
                </a:solidFill>
                <a:latin typeface="Avenir Book" panose="020B0503020203020204" pitchFamily="34" charset="-78"/>
                <a:cs typeface="Avenir Book" panose="020B0503020203020204" pitchFamily="34" charset="-78"/>
              </a:rPr>
              <a:t>All resources on the client side (including port number) are released</a:t>
            </a:r>
            <a:endParaRPr lang="en-US" sz="2100" dirty="0">
              <a:solidFill>
                <a:prstClr val="black"/>
              </a:solidFill>
              <a:latin typeface="Avenir Book" panose="020B0503020203020204" pitchFamily="34" charset="-78"/>
              <a:cs typeface="Avenir Book" panose="020B0503020203020204" pitchFamily="34" charset="-78"/>
            </a:endParaRPr>
          </a:p>
        </p:txBody>
      </p:sp>
      <p:pic>
        <p:nvPicPr>
          <p:cNvPr id="1026" name="Picture 2" descr="File:Tcp clos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222" y="1334914"/>
            <a:ext cx="6016248" cy="33014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837670" y="4833766"/>
            <a:ext cx="416284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https://commons.wikimedia.org/wiki/File:Tcp_close.svg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82328494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247709" y="211460"/>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Closing a TCP Connection</a:t>
            </a:r>
            <a:endParaRPr lang="en-US" sz="3300" dirty="0">
              <a:latin typeface="Avenir Book" panose="020B0503020203020204" pitchFamily="34" charset="-78"/>
              <a:cs typeface="Avenir Book" panose="020B0503020203020204" pitchFamily="34" charset="-78"/>
            </a:endParaRPr>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182879" y="882427"/>
            <a:ext cx="5225143" cy="43566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Font typeface="Wingdings" charset="2"/>
              <a:buChar char="§"/>
              <a:defRPr/>
            </a:pPr>
            <a:r>
              <a:rPr lang="en-US" sz="2100" dirty="0">
                <a:solidFill>
                  <a:srgbClr val="0000FF"/>
                </a:solidFill>
                <a:latin typeface="Avenir Book" panose="020B0503020203020204" pitchFamily="34" charset="-78"/>
                <a:cs typeface="Avenir Book" panose="020B0503020203020204" pitchFamily="34" charset="-78"/>
              </a:rPr>
              <a:t>S</a:t>
            </a:r>
            <a:r>
              <a:rPr lang="en-US" sz="2100" dirty="0" smtClean="0">
                <a:solidFill>
                  <a:srgbClr val="0000FF"/>
                </a:solidFill>
                <a:latin typeface="Avenir Book" panose="020B0503020203020204" pitchFamily="34" charset="-78"/>
                <a:cs typeface="Avenir Book" panose="020B0503020203020204" pitchFamily="34" charset="-78"/>
              </a:rPr>
              <a:t>ymmetric</a:t>
            </a:r>
            <a:r>
              <a:rPr lang="en-US" sz="2100" dirty="0" smtClean="0">
                <a:solidFill>
                  <a:prstClr val="black"/>
                </a:solidFill>
                <a:latin typeface="Avenir Book" panose="020B0503020203020204" pitchFamily="34" charset="-78"/>
                <a:cs typeface="Avenir Book" panose="020B0503020203020204" pitchFamily="34" charset="-78"/>
              </a:rPr>
              <a:t> connection termination</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1800" dirty="0" smtClean="0">
                <a:solidFill>
                  <a:prstClr val="black"/>
                </a:solidFill>
                <a:latin typeface="Avenir Book" panose="020B0503020203020204" pitchFamily="34" charset="-78"/>
                <a:cs typeface="Avenir Book" panose="020B0503020203020204" pitchFamily="34" charset="-78"/>
              </a:rPr>
              <a:t>Both side should release separately</a:t>
            </a:r>
          </a:p>
          <a:p>
            <a:pPr marL="521494" lvl="1" indent="-173831" defTabSz="685800">
              <a:spcBef>
                <a:spcPts val="375"/>
              </a:spcBef>
              <a:buFont typeface="Arial"/>
              <a:buChar char="•"/>
              <a:defRPr/>
            </a:pPr>
            <a:r>
              <a:rPr lang="en-US" sz="1800" dirty="0" smtClean="0">
                <a:solidFill>
                  <a:prstClr val="black"/>
                </a:solidFill>
                <a:latin typeface="Avenir Book" panose="020B0503020203020204" pitchFamily="34" charset="-78"/>
                <a:cs typeface="Avenir Book" panose="020B0503020203020204" pitchFamily="34" charset="-78"/>
              </a:rPr>
              <a:t>B may have some data to transmit</a:t>
            </a:r>
          </a:p>
          <a:p>
            <a:pPr marL="347663" lvl="1" indent="0" defTabSz="685800">
              <a:spcBef>
                <a:spcPts val="375"/>
              </a:spcBef>
              <a:buNone/>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buFont typeface="Wingdings" charset="2"/>
              <a:buChar char="§"/>
              <a:defRPr/>
            </a:pPr>
            <a:r>
              <a:rPr lang="en-US" sz="2100" dirty="0" smtClean="0">
                <a:solidFill>
                  <a:prstClr val="black"/>
                </a:solidFill>
                <a:latin typeface="Avenir Book" panose="020B0503020203020204" pitchFamily="34" charset="-78"/>
                <a:cs typeface="Avenir Book" panose="020B0503020203020204" pitchFamily="34" charset="-78"/>
              </a:rPr>
              <a:t>TIME_WAIT varies from 30 secs - 2 </a:t>
            </a:r>
            <a:r>
              <a:rPr lang="en-US" sz="2100" dirty="0" err="1" smtClean="0">
                <a:solidFill>
                  <a:prstClr val="black"/>
                </a:solidFill>
                <a:latin typeface="Avenir Book" panose="020B0503020203020204" pitchFamily="34" charset="-78"/>
                <a:cs typeface="Avenir Book" panose="020B0503020203020204" pitchFamily="34" charset="-78"/>
              </a:rPr>
              <a:t>mins</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1800" dirty="0" smtClean="0">
                <a:solidFill>
                  <a:prstClr val="black"/>
                </a:solidFill>
                <a:latin typeface="Avenir Book" panose="020B0503020203020204" pitchFamily="34" charset="-78"/>
                <a:cs typeface="Avenir Book" panose="020B0503020203020204" pitchFamily="34" charset="-78"/>
              </a:rPr>
              <a:t>Typically equal to </a:t>
            </a:r>
            <a:r>
              <a:rPr lang="en-US" sz="1800" dirty="0" smtClean="0">
                <a:solidFill>
                  <a:srgbClr val="C00000"/>
                </a:solidFill>
                <a:latin typeface="Avenir Book" panose="020B0503020203020204" pitchFamily="34" charset="-78"/>
                <a:cs typeface="Avenir Book" panose="020B0503020203020204" pitchFamily="34" charset="-78"/>
              </a:rPr>
              <a:t>2 x Max time an IP datagram might live </a:t>
            </a:r>
            <a:r>
              <a:rPr lang="en-US" sz="1800" dirty="0" smtClean="0">
                <a:solidFill>
                  <a:prstClr val="black"/>
                </a:solidFill>
                <a:latin typeface="Avenir Book" panose="020B0503020203020204" pitchFamily="34" charset="-78"/>
                <a:cs typeface="Avenir Book" panose="020B0503020203020204" pitchFamily="34" charset="-78"/>
              </a:rPr>
              <a:t>in the Internet</a:t>
            </a:r>
          </a:p>
          <a:p>
            <a:pPr marL="521494" lvl="1" indent="-173831" defTabSz="685800">
              <a:spcBef>
                <a:spcPts val="375"/>
              </a:spcBef>
              <a:buFont typeface="Arial"/>
              <a:buChar char="•"/>
              <a:defRPr/>
            </a:pPr>
            <a:r>
              <a:rPr lang="en-US" sz="1800" dirty="0" smtClean="0">
                <a:solidFill>
                  <a:prstClr val="black"/>
                </a:solidFill>
                <a:latin typeface="Avenir Book" panose="020B0503020203020204" pitchFamily="34" charset="-78"/>
                <a:cs typeface="Avenir Book" panose="020B0503020203020204" pitchFamily="34" charset="-78"/>
              </a:rPr>
              <a:t>Final ACK may be lost</a:t>
            </a:r>
          </a:p>
          <a:p>
            <a:pPr marL="969169" lvl="2" indent="-173831" defTabSz="685800">
              <a:spcBef>
                <a:spcPts val="375"/>
              </a:spcBef>
              <a:buFont typeface="Arial"/>
              <a:buChar char="•"/>
              <a:defRPr/>
            </a:pPr>
            <a:r>
              <a:rPr lang="en-US" sz="1400" dirty="0" smtClean="0">
                <a:solidFill>
                  <a:prstClr val="black"/>
                </a:solidFill>
                <a:latin typeface="Avenir Book" panose="020B0503020203020204" pitchFamily="34" charset="-78"/>
                <a:cs typeface="Avenir Book" panose="020B0503020203020204" pitchFamily="34" charset="-78"/>
              </a:rPr>
              <a:t>B may retransmit the FIN</a:t>
            </a:r>
            <a:endParaRPr lang="en-US" sz="1400" dirty="0">
              <a:solidFill>
                <a:prstClr val="black"/>
              </a:solidFill>
              <a:latin typeface="Avenir Book" panose="020B0503020203020204" pitchFamily="34" charset="-78"/>
              <a:cs typeface="Avenir Book" panose="020B0503020203020204" pitchFamily="34" charset="-78"/>
            </a:endParaRPr>
          </a:p>
          <a:p>
            <a:pPr marL="969169" lvl="2" indent="-173831" defTabSz="685800">
              <a:spcBef>
                <a:spcPts val="375"/>
              </a:spcBef>
              <a:buFont typeface="Arial"/>
              <a:buChar char="•"/>
              <a:defRPr/>
            </a:pPr>
            <a:r>
              <a:rPr lang="en-US" sz="1400" dirty="0" smtClean="0">
                <a:solidFill>
                  <a:prstClr val="black"/>
                </a:solidFill>
                <a:latin typeface="Avenir Book" panose="020B0503020203020204" pitchFamily="34" charset="-78"/>
                <a:cs typeface="Avenir Book" panose="020B0503020203020204" pitchFamily="34" charset="-78"/>
              </a:rPr>
              <a:t>A can resend </a:t>
            </a:r>
            <a:r>
              <a:rPr lang="en-US" sz="1400" dirty="0" smtClean="0">
                <a:solidFill>
                  <a:srgbClr val="0000FF"/>
                </a:solidFill>
                <a:latin typeface="Avenir Book" panose="020B0503020203020204" pitchFamily="34" charset="-78"/>
                <a:cs typeface="Avenir Book" panose="020B0503020203020204" pitchFamily="34" charset="-78"/>
              </a:rPr>
              <a:t>final ACK</a:t>
            </a:r>
            <a:r>
              <a:rPr lang="en-US" sz="1400" dirty="0" smtClean="0">
                <a:solidFill>
                  <a:prstClr val="black"/>
                </a:solidFill>
                <a:latin typeface="Avenir Book" panose="020B0503020203020204" pitchFamily="34" charset="-78"/>
                <a:cs typeface="Avenir Book" panose="020B0503020203020204" pitchFamily="34" charset="-78"/>
              </a:rPr>
              <a:t> in case it is lost</a:t>
            </a:r>
          </a:p>
          <a:p>
            <a:pPr marL="969169" lvl="2" indent="-173831" defTabSz="685800">
              <a:spcBef>
                <a:spcPts val="375"/>
              </a:spcBef>
              <a:buFont typeface="Arial"/>
              <a:buChar char="•"/>
              <a:defRPr/>
            </a:pPr>
            <a:endParaRPr lang="en-US" sz="1400" dirty="0">
              <a:solidFill>
                <a:prstClr val="black"/>
              </a:solidFill>
              <a:latin typeface="Avenir Book" panose="020B0503020203020204" pitchFamily="34" charset="-78"/>
              <a:cs typeface="Avenir Book" panose="020B0503020203020204" pitchFamily="34" charset="-78"/>
            </a:endParaRPr>
          </a:p>
          <a:p>
            <a:pPr marL="969169" lvl="2" indent="-173831" defTabSz="685800">
              <a:spcBef>
                <a:spcPts val="375"/>
              </a:spcBef>
              <a:buFont typeface="Arial"/>
              <a:buChar char="•"/>
              <a:defRPr/>
            </a:pPr>
            <a:r>
              <a:rPr lang="en-US" sz="1400" dirty="0" smtClean="0">
                <a:solidFill>
                  <a:prstClr val="black"/>
                </a:solidFill>
                <a:latin typeface="Avenir Book" panose="020B0503020203020204" pitchFamily="34" charset="-78"/>
                <a:cs typeface="Avenir Book" panose="020B0503020203020204" pitchFamily="34" charset="-78"/>
              </a:rPr>
              <a:t>The second FIN may get delayed</a:t>
            </a:r>
          </a:p>
          <a:p>
            <a:pPr marL="969169" lvl="2" indent="-173831" defTabSz="685800">
              <a:spcBef>
                <a:spcPts val="375"/>
              </a:spcBef>
              <a:buFont typeface="Arial"/>
              <a:buChar char="•"/>
              <a:defRPr/>
            </a:pPr>
            <a:r>
              <a:rPr lang="en-US" sz="1400" dirty="0" smtClean="0">
                <a:solidFill>
                  <a:prstClr val="black"/>
                </a:solidFill>
                <a:latin typeface="Avenir Book" panose="020B0503020203020204" pitchFamily="34" charset="-78"/>
                <a:cs typeface="Avenir Book" panose="020B0503020203020204" pitchFamily="34" charset="-78"/>
              </a:rPr>
              <a:t>Another pair of processes may </a:t>
            </a:r>
            <a:r>
              <a:rPr lang="en-US" sz="1400" smtClean="0">
                <a:solidFill>
                  <a:prstClr val="black"/>
                </a:solidFill>
                <a:latin typeface="Avenir Book" panose="020B0503020203020204" pitchFamily="34" charset="-78"/>
                <a:cs typeface="Avenir Book" panose="020B0503020203020204" pitchFamily="34" charset="-78"/>
              </a:rPr>
              <a:t>open </a:t>
            </a:r>
            <a:r>
              <a:rPr lang="en-US" sz="1400" smtClean="0">
                <a:solidFill>
                  <a:prstClr val="black"/>
                </a:solidFill>
                <a:latin typeface="Avenir Book" panose="020B0503020203020204" pitchFamily="34" charset="-78"/>
                <a:cs typeface="Avenir Book" panose="020B0503020203020204" pitchFamily="34" charset="-78"/>
              </a:rPr>
              <a:t>the </a:t>
            </a:r>
            <a:r>
              <a:rPr lang="en-US" sz="1400" dirty="0" smtClean="0">
                <a:solidFill>
                  <a:prstClr val="black"/>
                </a:solidFill>
                <a:latin typeface="Avenir Book" panose="020B0503020203020204" pitchFamily="34" charset="-78"/>
                <a:cs typeface="Avenir Book" panose="020B0503020203020204" pitchFamily="34" charset="-78"/>
              </a:rPr>
              <a:t>connection (with same port numbers)</a:t>
            </a:r>
          </a:p>
          <a:p>
            <a:pPr marL="969169" lvl="2" indent="-173831" defTabSz="685800">
              <a:spcBef>
                <a:spcPts val="375"/>
              </a:spcBef>
              <a:buFont typeface="Arial"/>
              <a:buChar char="•"/>
              <a:defRPr/>
            </a:pPr>
            <a:r>
              <a:rPr lang="en-US" sz="1400" dirty="0" smtClean="0">
                <a:solidFill>
                  <a:prstClr val="black"/>
                </a:solidFill>
                <a:latin typeface="Avenir Book" panose="020B0503020203020204" pitchFamily="34" charset="-78"/>
                <a:cs typeface="Avenir Book" panose="020B0503020203020204" pitchFamily="34" charset="-78"/>
              </a:rPr>
              <a:t>The delayed FIN may initiate an unwanted termination</a:t>
            </a:r>
            <a:endParaRPr lang="en-US" sz="1400" dirty="0">
              <a:solidFill>
                <a:prstClr val="black"/>
              </a:solidFill>
              <a:latin typeface="Avenir Book" panose="020B0503020203020204" pitchFamily="34" charset="-78"/>
              <a:cs typeface="Avenir Book" panose="020B0503020203020204" pitchFamily="34" charset="-78"/>
            </a:endParaRPr>
          </a:p>
        </p:txBody>
      </p:sp>
      <p:pic>
        <p:nvPicPr>
          <p:cNvPr id="1026" name="Picture 2" descr="File:Tcp clos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222" y="1334914"/>
            <a:ext cx="6016248" cy="33014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837670" y="4833766"/>
            <a:ext cx="416284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https://commons.wikimedia.org/wiki/File:Tcp_close.svg</a:t>
            </a:r>
            <a:endParaRPr lang="en-US" altLang="en-US" sz="1200" dirty="0">
              <a:solidFill>
                <a:prstClr val="black"/>
              </a:solidFill>
              <a:latin typeface="+mn-lt"/>
              <a:cs typeface="Calibri" panose="020F0502020204030204" pitchFamily="34" charset="0"/>
            </a:endParaRPr>
          </a:p>
        </p:txBody>
      </p:sp>
      <p:sp>
        <p:nvSpPr>
          <p:cNvPr id="6" name="TextBox 5"/>
          <p:cNvSpPr txBox="1"/>
          <p:nvPr/>
        </p:nvSpPr>
        <p:spPr>
          <a:xfrm>
            <a:off x="58190" y="3442508"/>
            <a:ext cx="908903" cy="338554"/>
          </a:xfrm>
          <a:prstGeom prst="rect">
            <a:avLst/>
          </a:prstGeom>
          <a:noFill/>
        </p:spPr>
        <p:txBody>
          <a:bodyPr wrap="square" rtlCol="0">
            <a:spAutoFit/>
          </a:bodyPr>
          <a:lstStyle/>
          <a:p>
            <a:r>
              <a:rPr lang="en-IN" sz="1600" b="1" dirty="0" smtClean="0">
                <a:solidFill>
                  <a:srgbClr val="7030A0"/>
                </a:solidFill>
                <a:latin typeface="Avenir Book" panose="020B0503020203020204" pitchFamily="34" charset="-78"/>
                <a:cs typeface="Avenir Book" panose="020B0503020203020204" pitchFamily="34" charset="-78"/>
              </a:rPr>
              <a:t>Case-1:</a:t>
            </a:r>
            <a:endParaRPr lang="en-IN" sz="1600" b="1" dirty="0">
              <a:solidFill>
                <a:srgbClr val="7030A0"/>
              </a:solidFill>
              <a:latin typeface="Avenir Book" panose="020B0503020203020204" pitchFamily="34" charset="-78"/>
              <a:cs typeface="Avenir Book" panose="020B0503020203020204" pitchFamily="34" charset="-78"/>
            </a:endParaRPr>
          </a:p>
        </p:txBody>
      </p:sp>
      <p:sp>
        <p:nvSpPr>
          <p:cNvPr id="7" name="TextBox 6"/>
          <p:cNvSpPr txBox="1"/>
          <p:nvPr/>
        </p:nvSpPr>
        <p:spPr>
          <a:xfrm>
            <a:off x="58190" y="4352921"/>
            <a:ext cx="908903" cy="338554"/>
          </a:xfrm>
          <a:prstGeom prst="rect">
            <a:avLst/>
          </a:prstGeom>
          <a:noFill/>
        </p:spPr>
        <p:txBody>
          <a:bodyPr wrap="square" rtlCol="0">
            <a:spAutoFit/>
          </a:bodyPr>
          <a:lstStyle/>
          <a:p>
            <a:r>
              <a:rPr lang="en-IN" sz="1600" b="1" dirty="0" smtClean="0">
                <a:solidFill>
                  <a:srgbClr val="7030A0"/>
                </a:solidFill>
                <a:latin typeface="Avenir Book" panose="020B0503020203020204" pitchFamily="34" charset="-78"/>
                <a:cs typeface="Avenir Book" panose="020B0503020203020204" pitchFamily="34" charset="-78"/>
              </a:rPr>
              <a:t>Case-2:</a:t>
            </a:r>
            <a:endParaRPr lang="en-IN" sz="1600" b="1" dirty="0">
              <a:solidFill>
                <a:srgbClr val="7030A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47623498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6475" y="194344"/>
            <a:ext cx="5084908" cy="639481"/>
          </a:xfrm>
        </p:spPr>
        <p:txBody>
          <a:bodyPr>
            <a:normAutofit/>
          </a:bodyPr>
          <a:lstStyle/>
          <a:p>
            <a:pPr algn="ctr"/>
            <a:r>
              <a:rPr lang="en-US" sz="3600" dirty="0">
                <a:latin typeface="Avenir Book" panose="020B0503020203020204" pitchFamily="34" charset="-78"/>
                <a:cs typeface="Avenir Book" panose="020B0503020203020204" pitchFamily="34" charset="-78"/>
              </a:rPr>
              <a:t>TCP State Diagram</a:t>
            </a:r>
            <a:endParaRPr lang="en-US" sz="3300" dirty="0">
              <a:latin typeface="Avenir Book" panose="020B0503020203020204" pitchFamily="34" charset="-78"/>
              <a:cs typeface="Avenir Book" panose="020B0503020203020204" pitchFamily="34" charset="-78"/>
            </a:endParaRPr>
          </a:p>
        </p:txBody>
      </p:sp>
      <p:sp>
        <p:nvSpPr>
          <p:cNvPr id="5"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771239" y="4934755"/>
            <a:ext cx="416284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https://en.wikipedia.org/wiki/File:Tcp_state_diagram.png</a:t>
            </a:r>
            <a:endParaRPr lang="en-US" altLang="en-US" sz="1200" dirty="0">
              <a:solidFill>
                <a:prstClr val="black"/>
              </a:solidFill>
              <a:latin typeface="+mn-lt"/>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5577131" y="185873"/>
            <a:ext cx="6021014" cy="4748882"/>
          </a:xfrm>
          <a:prstGeom prst="rect">
            <a:avLst/>
          </a:prstGeom>
        </p:spPr>
      </p:pic>
      <p:pic>
        <p:nvPicPr>
          <p:cNvPr id="75" name="Picture 2" descr="File:Tcp close.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66" y="1656339"/>
            <a:ext cx="4555822" cy="2500007"/>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77509" y="4307378"/>
            <a:ext cx="416284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https://commons.wikimedia.org/wiki/File:Tcp_close.svg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56619757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9" y="371276"/>
            <a:ext cx="8325469" cy="904832"/>
          </a:xfrm>
        </p:spPr>
        <p:txBody>
          <a:bodyPr>
            <a:normAutofit/>
          </a:bodyPr>
          <a:lstStyle/>
          <a:p>
            <a:pPr algn="ctr"/>
            <a:r>
              <a:rPr lang="en-US" sz="4050" dirty="0">
                <a:latin typeface="Avenir Book" panose="020B0503020203020204" pitchFamily="34" charset="-78"/>
                <a:cs typeface="Avenir Book" panose="020B0503020203020204" pitchFamily="34" charset="-78"/>
              </a:rPr>
              <a:t>Summary</a:t>
            </a:r>
            <a:endParaRPr lang="en-US" sz="4500" dirty="0">
              <a:latin typeface="Avenir Book" panose="020B0503020203020204" pitchFamily="34" charset="-78"/>
              <a:cs typeface="Avenir Book" panose="020B0503020203020204" pitchFamily="34" charset="-78"/>
            </a:endParaRPr>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1442800" y="1590613"/>
            <a:ext cx="10083338" cy="39359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663" indent="-254794" defTabSz="685800">
              <a:spcBef>
                <a:spcPts val="750"/>
              </a:spcBef>
              <a:buFont typeface="Wingdings" charset="2"/>
              <a:buChar char="§"/>
              <a:defRPr/>
            </a:pPr>
            <a:r>
              <a:rPr lang="en-US" sz="2400" dirty="0" smtClean="0">
                <a:solidFill>
                  <a:srgbClr val="0070C0"/>
                </a:solidFill>
                <a:latin typeface="Avenir Book" panose="020B0503020203020204" pitchFamily="34" charset="-78"/>
                <a:cs typeface="Avenir Book" panose="020B0503020203020204" pitchFamily="34" charset="-78"/>
              </a:rPr>
              <a:t>TCP connection management:</a:t>
            </a:r>
            <a:endParaRPr lang="en-US" sz="2400" dirty="0">
              <a:solidFill>
                <a:srgbClr val="0070C0"/>
              </a:solidFill>
              <a:latin typeface="Avenir Book" panose="020B0503020203020204" pitchFamily="34" charset="-78"/>
              <a:cs typeface="Avenir Book" panose="020B0503020203020204" pitchFamily="34" charset="-78"/>
            </a:endParaRPr>
          </a:p>
          <a:p>
            <a:pPr marL="690563" lvl="1" indent="-254794" defTabSz="685800">
              <a:spcBef>
                <a:spcPts val="750"/>
              </a:spcBef>
              <a:buFont typeface="Wingdings" charset="2"/>
              <a:buChar char="§"/>
              <a:defRPr/>
            </a:pPr>
            <a:r>
              <a:rPr lang="en-US" sz="2000" dirty="0" smtClean="0">
                <a:solidFill>
                  <a:prstClr val="black"/>
                </a:solidFill>
                <a:latin typeface="Avenir Book" panose="020B0503020203020204" pitchFamily="34" charset="-78"/>
                <a:cs typeface="Avenir Book" panose="020B0503020203020204" pitchFamily="34" charset="-78"/>
              </a:rPr>
              <a:t>Connection setup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 3-way handshake</a:t>
            </a:r>
            <a:endParaRPr lang="en-US" sz="2000" dirty="0">
              <a:solidFill>
                <a:prstClr val="black"/>
              </a:solidFill>
              <a:latin typeface="Avenir Book" panose="020B0503020203020204" pitchFamily="34" charset="-78"/>
              <a:cs typeface="Avenir Book" panose="020B0503020203020204" pitchFamily="34" charset="-78"/>
            </a:endParaRPr>
          </a:p>
          <a:p>
            <a:pPr marL="690563" lvl="1" indent="-254794" defTabSz="685800">
              <a:spcBef>
                <a:spcPts val="750"/>
              </a:spcBef>
              <a:buFont typeface="Wingdings" charset="2"/>
              <a:buChar char="§"/>
              <a:defRPr/>
            </a:pPr>
            <a:r>
              <a:rPr lang="en-US" sz="2000" dirty="0" smtClean="0">
                <a:solidFill>
                  <a:prstClr val="black"/>
                </a:solidFill>
                <a:latin typeface="Avenir Book" panose="020B0503020203020204" pitchFamily="34" charset="-78"/>
                <a:cs typeface="Avenir Book" panose="020B0503020203020204" pitchFamily="34" charset="-78"/>
              </a:rPr>
              <a:t>Connection termination </a:t>
            </a:r>
            <a:r>
              <a:rPr lang="en-US" sz="2000"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 Symmetric release</a:t>
            </a:r>
            <a:endParaRPr lang="en-US" sz="2000" dirty="0">
              <a:solidFill>
                <a:prstClr val="black"/>
              </a:solidFill>
              <a:latin typeface="Avenir Book" panose="020B0503020203020204" pitchFamily="34" charset="-78"/>
              <a:cs typeface="Avenir Book" panose="020B0503020203020204" pitchFamily="34" charset="-78"/>
            </a:endParaRPr>
          </a:p>
          <a:p>
            <a:pPr marL="435769"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18396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87915" y="286800"/>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Segment Structure</a:t>
            </a:r>
            <a:endParaRPr lang="en-US" sz="3300" dirty="0">
              <a:latin typeface="Avenir Book" panose="020B0503020203020204" pitchFamily="34" charset="-78"/>
              <a:cs typeface="Avenir Book" panose="020B0503020203020204" pitchFamily="34" charset="-78"/>
            </a:endParaRPr>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871430" y="1356331"/>
            <a:ext cx="2963465" cy="3618309"/>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807137" y="1443245"/>
            <a:ext cx="2963465" cy="360402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867916" y="1432262"/>
            <a:ext cx="2697564" cy="327006"/>
            <a:chOff x="4427390" y="1661303"/>
            <a:chExt cx="3596753" cy="436008"/>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27390" y="1661303"/>
              <a:ext cx="1800067"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Source port #</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486968" y="1666424"/>
              <a:ext cx="1537175"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err="1">
                  <a:solidFill>
                    <a:srgbClr val="000000"/>
                  </a:solidFill>
                  <a:latin typeface="Avenir Book" panose="020B0503020203020204" pitchFamily="34" charset="-78"/>
                  <a:cs typeface="Avenir Book" panose="020B0503020203020204" pitchFamily="34" charset="-78"/>
                </a:rPr>
                <a:t>Dest</a:t>
              </a:r>
              <a:r>
                <a:rPr lang="en-US" sz="1500" dirty="0">
                  <a:solidFill>
                    <a:srgbClr val="000000"/>
                  </a:solidFill>
                  <a:latin typeface="Avenir Book" panose="020B0503020203020204" pitchFamily="34" charset="-78"/>
                  <a:cs typeface="Avenir Book" panose="020B0503020203020204" pitchFamily="34" charset="-78"/>
                </a:rPr>
                <a:t> port #</a:t>
              </a:r>
              <a:endParaRPr lang="en-US" sz="1350" dirty="0">
                <a:solidFill>
                  <a:srgbClr val="000000"/>
                </a:solidFill>
                <a:latin typeface="Avenir Book" panose="020B0503020203020204" pitchFamily="34" charset="-78"/>
                <a:cs typeface="Avenir Book" panose="020B0503020203020204" pitchFamily="34" charset="-78"/>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809517" y="1724233"/>
            <a:ext cx="2959894" cy="3572"/>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804755" y="2008792"/>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790467" y="1045577"/>
            <a:ext cx="2951559" cy="300082"/>
            <a:chOff x="4324123" y="1145724"/>
            <a:chExt cx="3935412" cy="400108"/>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791512" y="1145724"/>
              <a:ext cx="938720" cy="4001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32 bits</a:t>
              </a:r>
              <a:endParaRPr lang="en-US" sz="1800">
                <a:solidFill>
                  <a:srgbClr val="000000"/>
                </a:solidFill>
                <a:latin typeface="Avenir Book" panose="020B0503020203020204" pitchFamily="34" charset="-78"/>
                <a:cs typeface="Avenir Book" panose="020B0503020203020204" pitchFamily="34" charset="-78"/>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811899" y="2294542"/>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808325" y="2591007"/>
            <a:ext cx="2963466"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804755" y="2883901"/>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804755" y="3305382"/>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275176" y="2296924"/>
            <a:ext cx="3572" cy="583406"/>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798925" y="2296923"/>
            <a:ext cx="0" cy="29408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683435" y="2293352"/>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564373" y="2300496"/>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989593" y="2303497"/>
            <a:ext cx="433132" cy="3277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not</a:t>
            </a:r>
          </a:p>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used</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5082699" y="2293352"/>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314362" y="2299305"/>
            <a:ext cx="4300990" cy="571696"/>
            <a:chOff x="6355985" y="2817362"/>
            <a:chExt cx="5734653" cy="762260"/>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355985" y="2817362"/>
              <a:ext cx="1844951" cy="4001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898" y="2847115"/>
              <a:ext cx="3365740" cy="7325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flow control: </a:t>
              </a:r>
              <a:r>
                <a:rPr lang="en-US" sz="1500" dirty="0">
                  <a:solidFill>
                    <a:srgbClr val="000000"/>
                  </a:solidFill>
                  <a:latin typeface="Avenir Book" panose="020B0503020203020204" pitchFamily="34" charset="-78"/>
                  <a:cs typeface="Avenir Book" panose="020B0503020203020204" pitchFamily="34" charset="-78"/>
                </a:rPr>
                <a:t># bytes receiver willing to accept</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5282195" y="1442110"/>
            <a:ext cx="5574227" cy="798680"/>
            <a:chOff x="4979760" y="1674436"/>
            <a:chExt cx="7432302" cy="1064908"/>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Sequence number</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687162" cy="10649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segment seq  #: </a:t>
              </a:r>
              <a:r>
                <a:rPr lang="en-US" sz="1500" dirty="0">
                  <a:solidFill>
                    <a:srgbClr val="000000"/>
                  </a:solidFill>
                  <a:latin typeface="Avenir Book" panose="020B0503020203020204" pitchFamily="34" charset="-78"/>
                  <a:cs typeface="Avenir Book" panose="020B0503020203020204" pitchFamily="34" charset="-78"/>
                </a:rPr>
                <a:t>counting bytes of data</a:t>
              </a:r>
              <a:r>
                <a:rPr lang="en-US" sz="1800" dirty="0">
                  <a:solidFill>
                    <a:srgbClr val="000000"/>
                  </a:solidFill>
                  <a:latin typeface="Avenir Book" panose="020B0503020203020204" pitchFamily="34" charset="-78"/>
                  <a:cs typeface="Avenir Book" panose="020B0503020203020204" pitchFamily="34" charset="-78"/>
                </a:rPr>
                <a:t> </a:t>
              </a:r>
              <a:r>
                <a:rPr lang="en-US" sz="1500" dirty="0">
                  <a:solidFill>
                    <a:srgbClr val="000000"/>
                  </a:solidFill>
                  <a:latin typeface="Avenir Book" panose="020B0503020203020204" pitchFamily="34" charset="-78"/>
                  <a:cs typeface="Avenir Book" panose="020B0503020203020204" pitchFamily="34" charset="-78"/>
                </a:rPr>
                <a:t>into </a:t>
              </a:r>
              <a:r>
                <a:rPr lang="en-US" sz="1500" dirty="0" err="1">
                  <a:solidFill>
                    <a:srgbClr val="000000"/>
                  </a:solidFill>
                  <a:latin typeface="Avenir Book" panose="020B0503020203020204" pitchFamily="34" charset="-78"/>
                  <a:cs typeface="Avenir Book" panose="020B0503020203020204" pitchFamily="34" charset="-78"/>
                </a:rPr>
                <a:t>bytestream</a:t>
              </a:r>
              <a:r>
                <a:rPr lang="en-US" sz="1800" dirty="0">
                  <a:solidFill>
                    <a:srgbClr val="000000"/>
                  </a:solidFill>
                  <a:latin typeface="Avenir Book" panose="020B0503020203020204" pitchFamily="34" charset="-78"/>
                  <a:cs typeface="Avenir Book" panose="020B0503020203020204" pitchFamily="34" charset="-78"/>
                </a:rPr>
                <a:t> </a:t>
              </a:r>
              <a:r>
                <a:rPr lang="en-US" sz="1500" dirty="0">
                  <a:solidFill>
                    <a:srgbClr val="000000"/>
                  </a:solidFill>
                  <a:latin typeface="Avenir Book" panose="020B0503020203020204" pitchFamily="34" charset="-78"/>
                  <a:cs typeface="Avenir Book" panose="020B0503020203020204" pitchFamily="34" charset="-78"/>
                </a:rPr>
                <a:t>(not segments!)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61623" y="3647095"/>
            <a:ext cx="5004349" cy="1107477"/>
            <a:chOff x="5110510" y="4614412"/>
            <a:chExt cx="6059166" cy="1476635"/>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110510" y="4614412"/>
              <a:ext cx="2476066" cy="738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Application data </a:t>
              </a:r>
            </a:p>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3"/>
              <a:ext cx="2189391" cy="1452704"/>
            </a:xfrm>
            <a:prstGeom prst="rect">
              <a:avLst/>
            </a:prstGeom>
            <a:noFill/>
          </p:spPr>
          <p:txBody>
            <a:bodyPr wrap="square" rtlCol="0">
              <a:spAutoFit/>
            </a:bodyPr>
            <a:lstStyle/>
            <a:p>
              <a:pPr defTabSz="685800">
                <a:lnSpc>
                  <a:spcPct val="90000"/>
                </a:lnSpc>
                <a:defRPr/>
              </a:pPr>
              <a:r>
                <a:rPr lang="en-US" dirty="0">
                  <a:solidFill>
                    <a:prstClr val="black"/>
                  </a:solidFill>
                  <a:latin typeface="Avenir Book" panose="020B0503020203020204" pitchFamily="34" charset="-78"/>
                  <a:cs typeface="Avenir Book" panose="020B0503020203020204" pitchFamily="34" charset="-78"/>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1422238" y="1650841"/>
            <a:ext cx="6126777" cy="954044"/>
            <a:chOff x="-166850" y="1952743"/>
            <a:chExt cx="8169036" cy="1272058"/>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05299" y="2855469"/>
              <a:ext cx="387285"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A</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166850" y="1952743"/>
              <a:ext cx="8169036" cy="971860"/>
              <a:chOff x="-179376" y="1965269"/>
              <a:chExt cx="8169036"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09" y="2430012"/>
                <a:ext cx="3409951"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179376" y="1965269"/>
                <a:ext cx="3684576" cy="7325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ACK: </a:t>
                </a:r>
                <a:r>
                  <a:rPr lang="en-US" sz="1500" dirty="0">
                    <a:solidFill>
                      <a:srgbClr val="000000"/>
                    </a:solidFill>
                    <a:latin typeface="Avenir Book" panose="020B0503020203020204" pitchFamily="34" charset="-78"/>
                    <a:cs typeface="Avenir Book" panose="020B0503020203020204" pitchFamily="34" charset="-78"/>
                  </a:rPr>
                  <a:t>seq # of next expected byte; A bit: this is an ACK</a:t>
                </a:r>
                <a:endParaRPr lang="en-US" sz="825" dirty="0">
                  <a:solidFill>
                    <a:srgbClr val="000000"/>
                  </a:solidFill>
                  <a:latin typeface="Avenir Book" panose="020B0503020203020204" pitchFamily="34" charset="-78"/>
                  <a:cs typeface="Avenir Book" panose="020B0503020203020204" pitchFamily="34" charset="-78"/>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2776451" y="2931136"/>
            <a:ext cx="4630189" cy="841318"/>
            <a:chOff x="1638767" y="3659802"/>
            <a:chExt cx="6173586" cy="1121757"/>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981992"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options (variable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638767" y="4326050"/>
              <a:ext cx="1945577" cy="4555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TCP</a:t>
              </a:r>
              <a:r>
                <a:rPr lang="en-US" sz="1800" dirty="0">
                  <a:solidFill>
                    <a:srgbClr val="000000"/>
                  </a:solidFill>
                  <a:latin typeface="Avenir Book" panose="020B0503020203020204" pitchFamily="34" charset="-78"/>
                  <a:cs typeface="Avenir Book" panose="020B0503020203020204" pitchFamily="34" charset="-78"/>
                </a:rPr>
                <a:t> options</a:t>
              </a:r>
              <a:endParaRPr lang="en-US" sz="1500" dirty="0">
                <a:solidFill>
                  <a:srgbClr val="000000"/>
                </a:solidFill>
                <a:latin typeface="Avenir Book" panose="020B0503020203020204" pitchFamily="34" charset="-78"/>
                <a:cs typeface="Avenir Book" panose="020B0503020203020204" pitchFamily="34" charset="-78"/>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5" y="3875246"/>
              <a:ext cx="1246016" cy="67855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1785932" y="2300629"/>
            <a:ext cx="3377850" cy="341632"/>
            <a:chOff x="318075" y="2819126"/>
            <a:chExt cx="4503799" cy="455509"/>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31541" y="2826981"/>
              <a:ext cx="590333" cy="4370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lnSpc>
                  <a:spcPct val="85000"/>
                </a:lnSpc>
                <a:spcBef>
                  <a:spcPct val="0"/>
                </a:spcBef>
                <a:spcAft>
                  <a:spcPct val="0"/>
                </a:spcAft>
                <a:defRPr/>
              </a:pPr>
              <a:r>
                <a:rPr lang="en-US" sz="900" dirty="0" err="1">
                  <a:solidFill>
                    <a:srgbClr val="000000"/>
                  </a:solidFill>
                  <a:latin typeface="Avenir Book" panose="020B0503020203020204" pitchFamily="34" charset="-78"/>
                  <a:cs typeface="Avenir Book" panose="020B0503020203020204" pitchFamily="34" charset="-78"/>
                </a:rPr>
                <a:t>len</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555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length </a:t>
              </a:r>
              <a:r>
                <a:rPr lang="en-US" sz="1500" dirty="0">
                  <a:solidFill>
                    <a:srgbClr val="000000"/>
                  </a:solidFill>
                  <a:latin typeface="Avenir Book" panose="020B0503020203020204" pitchFamily="34" charset="-78"/>
                  <a:cs typeface="Avenir Book" panose="020B0503020203020204" pitchFamily="34" charset="-78"/>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1528716" y="2566871"/>
            <a:ext cx="4550857" cy="341632"/>
            <a:chOff x="-24878" y="3174115"/>
            <a:chExt cx="6067809" cy="455509"/>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57963" y="3203124"/>
              <a:ext cx="1284968" cy="4001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4" cy="4555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Internet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64461" y="1445814"/>
            <a:ext cx="1321" cy="273888"/>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60407" y="2289780"/>
            <a:ext cx="0" cy="29408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6042067" y="2293352"/>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920155" y="2293352"/>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676782" y="2334245"/>
            <a:ext cx="4672946" cy="2018496"/>
            <a:chOff x="172543" y="2863949"/>
            <a:chExt cx="6230596" cy="2691328"/>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325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RST, SYN, FIN: </a:t>
              </a:r>
              <a:r>
                <a:rPr lang="en-US" sz="1500" dirty="0">
                  <a:solidFill>
                    <a:srgbClr val="000000"/>
                  </a:solidFill>
                  <a:latin typeface="Avenir Book" panose="020B0503020203020204" pitchFamily="34" charset="-78"/>
                  <a:cs typeface="Avenir Book" panose="020B0503020203020204" pitchFamily="34" charset="-78"/>
                </a:rPr>
                <a:t>connection management</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39711" y="2863949"/>
              <a:ext cx="663428" cy="369958"/>
              <a:chOff x="5739711" y="2863949"/>
              <a:chExt cx="663428" cy="369958"/>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43638" y="2864576"/>
                <a:ext cx="35950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F</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899056" y="2863949"/>
                <a:ext cx="35950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39711" y="2863950"/>
                <a:ext cx="36805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R</a:t>
                </a:r>
                <a:endParaRPr lang="en-US" sz="1800" dirty="0">
                  <a:solidFill>
                    <a:srgbClr val="000000"/>
                  </a:solidFill>
                  <a:latin typeface="Avenir Book" panose="020B0503020203020204" pitchFamily="34" charset="-78"/>
                  <a:cs typeface="Avenir Book" panose="020B0503020203020204" pitchFamily="34" charset="-78"/>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478442" y="2331251"/>
            <a:ext cx="2307337" cy="564601"/>
            <a:chOff x="5241421" y="2859957"/>
            <a:chExt cx="3076448" cy="752801"/>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366054" y="3212649"/>
              <a:ext cx="1951815" cy="4001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err="1">
                  <a:solidFill>
                    <a:prstClr val="white">
                      <a:lumMod val="75000"/>
                    </a:prstClr>
                  </a:solidFill>
                  <a:latin typeface="Avenir Book" panose="020B0503020203020204" pitchFamily="34" charset="-78"/>
                  <a:cs typeface="Avenir Book" panose="020B0503020203020204" pitchFamily="34" charset="-78"/>
                </a:rPr>
                <a:t>Urg</a:t>
              </a:r>
              <a:r>
                <a:rPr lang="en-US" sz="1350" dirty="0">
                  <a:solidFill>
                    <a:prstClr val="white">
                      <a:lumMod val="75000"/>
                    </a:prstClr>
                  </a:solidFill>
                  <a:latin typeface="Avenir Book" panose="020B0503020203020204" pitchFamily="34" charset="-78"/>
                  <a:cs typeface="Avenir Book" panose="020B0503020203020204" pitchFamily="34" charset="-78"/>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41421" y="2859957"/>
              <a:ext cx="700078" cy="376473"/>
              <a:chOff x="5491942" y="3067992"/>
              <a:chExt cx="700078" cy="376473"/>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28245" y="3067992"/>
                <a:ext cx="363775"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P</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491942" y="3075133"/>
                <a:ext cx="387286"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U</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326103" y="2302145"/>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446394" y="2295421"/>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422238" y="2334246"/>
            <a:ext cx="4215421" cy="1065639"/>
            <a:chOff x="-166851" y="2863950"/>
            <a:chExt cx="5620563" cy="1420851"/>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15157" y="2863950"/>
              <a:ext cx="538555" cy="369332"/>
              <a:chOff x="4915157" y="2863950"/>
              <a:chExt cx="538555" cy="369332"/>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15157" y="2863950"/>
                <a:ext cx="3915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C</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085662" y="2863950"/>
                <a:ext cx="36805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E</a:t>
                </a:r>
                <a:endParaRPr lang="en-US" sz="1800" dirty="0">
                  <a:solidFill>
                    <a:srgbClr val="000000"/>
                  </a:solidFill>
                  <a:latin typeface="Avenir Book" panose="020B0503020203020204" pitchFamily="34" charset="-78"/>
                  <a:cs typeface="Avenir Book" panose="020B0503020203020204" pitchFamily="34" charset="-78"/>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66851" y="3829292"/>
              <a:ext cx="3734210" cy="4555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C, E: </a:t>
              </a:r>
              <a:r>
                <a:rPr lang="en-US" sz="1500" dirty="0">
                  <a:solidFill>
                    <a:srgbClr val="000000"/>
                  </a:solidFill>
                  <a:latin typeface="Avenir Book" panose="020B0503020203020204" pitchFamily="34" charset="-78"/>
                  <a:cs typeface="Avenir Book" panose="020B0503020203020204" pitchFamily="34" charset="-78"/>
                </a:rPr>
                <a:t>congestion notification</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2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Tree>
    <p:extLst>
      <p:ext uri="{BB962C8B-B14F-4D97-AF65-F5344CB8AC3E}">
        <p14:creationId xmlns:p14="http://schemas.microsoft.com/office/powerpoint/2010/main" val="3509862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42582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Connection Management</a:t>
            </a:r>
            <a:endParaRPr lang="en-US" sz="3300" dirty="0">
              <a:latin typeface="Avenir Book" panose="020B0503020203020204" pitchFamily="34" charset="-78"/>
              <a:cs typeface="Avenir Book" panose="020B0503020203020204" pitchFamily="34" charset="-78"/>
            </a:endParaRPr>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803564" y="1205879"/>
            <a:ext cx="10908145" cy="164068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defTabSz="685800">
              <a:spcBef>
                <a:spcPts val="750"/>
              </a:spcBef>
              <a:buNone/>
              <a:defRPr/>
            </a:pP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Before exchanging data, sender/receiver “</a:t>
            </a:r>
            <a:r>
              <a:rPr lang="en-US" altLang="ja-JP"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handshake</a:t>
            </a:r>
            <a:r>
              <a:rPr lang="en-US" altLang="ja-JP"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264319" indent="-166688" defTabSz="685800">
              <a:spcBef>
                <a:spcPts val="30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Agree to establish connection (each knowing the other willing to establish connection)</a:t>
            </a:r>
          </a:p>
          <a:p>
            <a:pPr marL="264319" indent="-166688" defTabSz="685800">
              <a:spcBef>
                <a:spcPts val="30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849530" y="2988548"/>
            <a:ext cx="1709738" cy="1810941"/>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819764" y="3029028"/>
            <a:ext cx="1702594" cy="1853804"/>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819764" y="3360022"/>
            <a:ext cx="170259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830481" y="3444556"/>
            <a:ext cx="1751409" cy="1223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state: ESTAB</a:t>
            </a:r>
          </a:p>
          <a:p>
            <a:pP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variables:</a:t>
            </a:r>
          </a:p>
          <a:p>
            <a:pPr marL="172641" lvl="1" defTabSz="685800" eaLnBrk="0" fontAlgn="base" hangingPunct="0">
              <a:spcBef>
                <a:spcPct val="0"/>
              </a:spcBef>
              <a:spcAft>
                <a:spcPct val="0"/>
              </a:spcAft>
              <a:defRPr/>
            </a:pPr>
            <a:r>
              <a:rPr lang="en-US" sz="1050" kern="0" dirty="0" err="1">
                <a:solidFill>
                  <a:srgbClr val="000000"/>
                </a:solidFill>
                <a:latin typeface="Avenir Book" panose="020B0503020203020204" pitchFamily="34" charset="-78"/>
                <a:cs typeface="Avenir Book" panose="020B0503020203020204" pitchFamily="34" charset="-78"/>
              </a:rPr>
              <a:t>seq</a:t>
            </a:r>
            <a:r>
              <a:rPr lang="en-US" sz="1050" kern="0" dirty="0">
                <a:solidFill>
                  <a:srgbClr val="000000"/>
                </a:solidFill>
                <a:latin typeface="Avenir Book" panose="020B0503020203020204" pitchFamily="34" charset="-78"/>
                <a:cs typeface="Avenir Book" panose="020B0503020203020204" pitchFamily="34" charset="-78"/>
              </a:rPr>
              <a:t> # client-to-server</a:t>
            </a:r>
          </a:p>
          <a:p>
            <a:pPr marL="172641" lvl="1"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         server-to-client</a:t>
            </a:r>
          </a:p>
          <a:p>
            <a:pPr marL="172641" lvl="1" defTabSz="685800" eaLnBrk="0" fontAlgn="base" hangingPunct="0">
              <a:spcBef>
                <a:spcPct val="0"/>
              </a:spcBef>
              <a:spcAft>
                <a:spcPct val="0"/>
              </a:spcAft>
              <a:defRPr/>
            </a:pPr>
            <a:r>
              <a:rPr lang="en-US" sz="1050" b="1" kern="0" dirty="0" err="1">
                <a:solidFill>
                  <a:srgbClr val="000000"/>
                </a:solidFill>
                <a:latin typeface="Avenir Book" panose="020B0503020203020204" pitchFamily="34" charset="-78"/>
                <a:cs typeface="Avenir Book" panose="020B0503020203020204" pitchFamily="34" charset="-78"/>
              </a:rPr>
              <a:t>rcvBuffer</a:t>
            </a:r>
            <a:r>
              <a:rPr lang="en-US" sz="1050" kern="0" dirty="0">
                <a:solidFill>
                  <a:srgbClr val="000000"/>
                </a:solidFill>
                <a:latin typeface="Avenir Book" panose="020B0503020203020204" pitchFamily="34" charset="-78"/>
                <a:cs typeface="Avenir Book" panose="020B0503020203020204" pitchFamily="34" charset="-78"/>
              </a:rPr>
              <a:t> size</a:t>
            </a:r>
          </a:p>
          <a:p>
            <a:pPr marL="172641" lvl="1"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   at </a:t>
            </a:r>
            <a:r>
              <a:rPr lang="en-US" sz="1050" kern="0" dirty="0" err="1">
                <a:solidFill>
                  <a:srgbClr val="000000"/>
                </a:solidFill>
                <a:latin typeface="Avenir Book" panose="020B0503020203020204" pitchFamily="34" charset="-78"/>
                <a:cs typeface="Avenir Book" panose="020B0503020203020204" pitchFamily="34" charset="-78"/>
              </a:rPr>
              <a:t>server,client</a:t>
            </a:r>
            <a:r>
              <a:rPr lang="en-US" sz="1050" kern="0" dirty="0">
                <a:solidFill>
                  <a:srgbClr val="000000"/>
                </a:solidFill>
                <a:latin typeface="Avenir Book" panose="020B0503020203020204" pitchFamily="34" charset="-78"/>
                <a:cs typeface="Avenir Book" panose="020B0503020203020204" pitchFamily="34" charset="-78"/>
              </a:rPr>
              <a:t> </a:t>
            </a:r>
          </a:p>
          <a:p>
            <a:pPr marL="172641" lvl="1"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4480142" y="3295729"/>
            <a:ext cx="328613" cy="154781"/>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4165103" y="3041913"/>
            <a:ext cx="94609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824526" y="4481590"/>
            <a:ext cx="170140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4186536" y="4552963"/>
            <a:ext cx="73449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798333" y="4798298"/>
            <a:ext cx="1751410" cy="1357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819764" y="4789964"/>
            <a:ext cx="0" cy="177403"/>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517595" y="4768533"/>
            <a:ext cx="0" cy="177403"/>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3464959" y="3031410"/>
            <a:ext cx="351235" cy="1868091"/>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076123" y="2993310"/>
            <a:ext cx="1709738" cy="1810941"/>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046358" y="3033790"/>
            <a:ext cx="1702594" cy="1853804"/>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046358" y="3364784"/>
            <a:ext cx="170259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057075" y="3449319"/>
            <a:ext cx="1751409" cy="1223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state: ESTAB</a:t>
            </a:r>
          </a:p>
          <a:p>
            <a:pPr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Variables:</a:t>
            </a:r>
          </a:p>
          <a:p>
            <a:pPr marL="172641" lvl="1"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seq # client-to-server</a:t>
            </a:r>
          </a:p>
          <a:p>
            <a:pPr marL="172641" lvl="1"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          server-to-client</a:t>
            </a:r>
          </a:p>
          <a:p>
            <a:pPr marL="172641" lvl="1" defTabSz="685800" eaLnBrk="0" fontAlgn="base" hangingPunct="0">
              <a:spcBef>
                <a:spcPct val="0"/>
              </a:spcBef>
              <a:spcAft>
                <a:spcPct val="0"/>
              </a:spcAft>
              <a:defRPr/>
            </a:pPr>
            <a:r>
              <a:rPr lang="en-US" sz="1050" b="1" kern="0">
                <a:solidFill>
                  <a:srgbClr val="000000"/>
                </a:solidFill>
                <a:latin typeface="Avenir Book" panose="020B0503020203020204" pitchFamily="34" charset="-78"/>
                <a:cs typeface="Avenir Book" panose="020B0503020203020204" pitchFamily="34" charset="-78"/>
              </a:rPr>
              <a:t>rcvBuffer</a:t>
            </a:r>
            <a:r>
              <a:rPr lang="en-US" sz="1050" kern="0">
                <a:solidFill>
                  <a:srgbClr val="000000"/>
                </a:solidFill>
                <a:latin typeface="Avenir Book" panose="020B0503020203020204" pitchFamily="34" charset="-78"/>
                <a:cs typeface="Avenir Book" panose="020B0503020203020204" pitchFamily="34" charset="-78"/>
              </a:rPr>
              <a:t> size</a:t>
            </a:r>
          </a:p>
          <a:p>
            <a:pPr marL="172641" lvl="1"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   at server,client </a:t>
            </a:r>
          </a:p>
          <a:p>
            <a:pPr marL="172641" lvl="1" defTabSz="685800" eaLnBrk="0" fontAlgn="base" hangingPunct="0">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7726906" y="3300492"/>
            <a:ext cx="328613" cy="154781"/>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409727" y="3055119"/>
            <a:ext cx="94609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051120" y="4486353"/>
            <a:ext cx="170140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7522008" y="4547440"/>
            <a:ext cx="73449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024927" y="4803061"/>
            <a:ext cx="1751410" cy="1357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046358" y="4794726"/>
            <a:ext cx="0" cy="177403"/>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8744189" y="4773295"/>
            <a:ext cx="0" cy="177403"/>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8757286" y="2986166"/>
            <a:ext cx="351234" cy="1868091"/>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3107771" y="4555411"/>
            <a:ext cx="523875" cy="459581"/>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8969218" y="4479211"/>
            <a:ext cx="311944" cy="470297"/>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244110036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31578" y="355506"/>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Agreeing to Establish a Connection</a:t>
            </a:r>
            <a:endParaRPr lang="en-US" sz="3300" dirty="0">
              <a:latin typeface="Avenir Book" panose="020B0503020203020204" pitchFamily="34" charset="-78"/>
              <a:cs typeface="Avenir Book" panose="020B0503020203020204" pitchFamily="34" charset="-78"/>
            </a:endParaRPr>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308347" y="1672169"/>
            <a:ext cx="6449544" cy="3196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altLang="en-US" sz="24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Will 2-way handshake always work in network?</a:t>
            </a:r>
          </a:p>
          <a:p>
            <a:pPr marL="259556" indent="-209550" defTabSz="685800">
              <a:lnSpc>
                <a:spcPct val="90000"/>
              </a:lnSpc>
              <a:defRPr/>
            </a:pPr>
            <a:r>
              <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Variable delays</a:t>
            </a:r>
          </a:p>
          <a:p>
            <a:pPr marL="259556" indent="-209550" defTabSz="685800">
              <a:lnSpc>
                <a:spcPct val="90000"/>
              </a:lnSpc>
              <a:defRPr/>
            </a:pPr>
            <a:r>
              <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Retransmitted messages (e.g. </a:t>
            </a:r>
            <a:r>
              <a:rPr lang="en-US" altLang="en-US" sz="2100" kern="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req_conn</a:t>
            </a:r>
            <a:r>
              <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(x)) due to message loss</a:t>
            </a:r>
          </a:p>
          <a:p>
            <a:pPr marL="259556" indent="-209550" defTabSz="685800">
              <a:lnSpc>
                <a:spcPct val="90000"/>
              </a:lnSpc>
              <a:defRPr/>
            </a:pPr>
            <a:r>
              <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Message reordering</a:t>
            </a: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044" y="1709737"/>
            <a:ext cx="514080" cy="51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465" y="1738218"/>
            <a:ext cx="629747" cy="5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1854344" y="1220306"/>
            <a:ext cx="26356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2400" kern="0" dirty="0">
                <a:solidFill>
                  <a:srgbClr val="000000"/>
                </a:solidFill>
                <a:latin typeface="Avenir Book" panose="020B0503020203020204" pitchFamily="34" charset="-78"/>
                <a:cs typeface="Avenir Book" panose="020B0503020203020204" pitchFamily="34" charset="-78"/>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185312" y="2306551"/>
            <a:ext cx="1497257" cy="2576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40329" y="2239232"/>
            <a:ext cx="0" cy="89328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3688994" y="2261240"/>
            <a:ext cx="0" cy="89328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37117" y="2630204"/>
            <a:ext cx="1497257" cy="2576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426287" y="2294900"/>
            <a:ext cx="901247" cy="26669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418315" y="2276777"/>
            <a:ext cx="939681" cy="3231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Let’</a:t>
            </a:r>
            <a:r>
              <a:rPr lang="en-US" altLang="ja-JP" sz="1500" kern="0" dirty="0">
                <a:solidFill>
                  <a:srgbClr val="000000"/>
                </a:solidFill>
                <a:latin typeface="Avenir Book" panose="020B0503020203020204" pitchFamily="34" charset="-78"/>
                <a:cs typeface="Avenir Book" panose="020B0503020203020204" pitchFamily="34" charset="-78"/>
              </a:rPr>
              <a:t>s talk</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686540" y="2640560"/>
            <a:ext cx="445001" cy="26669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663594" y="2622437"/>
            <a:ext cx="466794" cy="3231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3699313" y="2486504"/>
            <a:ext cx="76976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Avenir Book" panose="020B0503020203020204" pitchFamily="34" charset="-78"/>
                <a:cs typeface="Avenir Book" panose="020B0503020203020204" pitchFamily="34" charset="-78"/>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278318" y="2758372"/>
            <a:ext cx="76976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Avenir Book" panose="020B0503020203020204" pitchFamily="34" charset="-78"/>
                <a:cs typeface="Avenir Book" panose="020B0503020203020204" pitchFamily="34" charset="-78"/>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93741" y="2854172"/>
            <a:ext cx="91570" cy="72498"/>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3640801" y="2574536"/>
            <a:ext cx="91571" cy="72498"/>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1131522" y="3901511"/>
            <a:ext cx="947760"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500" kern="0">
              <a:solidFill>
                <a:srgbClr val="000000"/>
              </a:solidFill>
              <a:latin typeface="Avenir Book" panose="020B0503020203020204" pitchFamily="34" charset="-78"/>
              <a:cs typeface="Avenir Book" panose="020B0503020203020204" pitchFamily="34" charset="-78"/>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14229" y="4042626"/>
            <a:ext cx="1497257" cy="25762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69246" y="3975305"/>
            <a:ext cx="0" cy="89328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3717911" y="3997313"/>
            <a:ext cx="0" cy="89328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66034" y="4366279"/>
            <a:ext cx="1497257" cy="25762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535528" y="4030973"/>
            <a:ext cx="787184" cy="26669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355125" y="4003787"/>
            <a:ext cx="1183337" cy="3231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715457" y="4376634"/>
            <a:ext cx="445001" cy="26669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3728229" y="4222577"/>
            <a:ext cx="76976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Avenir Book" panose="020B0503020203020204" pitchFamily="34" charset="-78"/>
                <a:cs typeface="Avenir Book" panose="020B0503020203020204" pitchFamily="34" charset="-78"/>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307236" y="4494445"/>
            <a:ext cx="76976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Avenir Book" panose="020B0503020203020204" pitchFamily="34" charset="-78"/>
                <a:cs typeface="Avenir Book" panose="020B0503020203020204" pitchFamily="34" charset="-78"/>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2658" y="4590245"/>
            <a:ext cx="91570" cy="72498"/>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3669718" y="4310609"/>
            <a:ext cx="91571" cy="72498"/>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413434" y="4381813"/>
            <a:ext cx="1084388" cy="21231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351105" y="4350743"/>
            <a:ext cx="1180131" cy="3231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799751" y="3540316"/>
            <a:ext cx="581552" cy="424632"/>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3582966" y="3524782"/>
            <a:ext cx="239063" cy="418159"/>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5485230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8031" y="17702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911471" y="1168083"/>
            <a:ext cx="2955845" cy="2415788"/>
            <a:chOff x="349930" y="1990325"/>
            <a:chExt cx="3941126" cy="3221051"/>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200"/>
              <a:ext cx="2405063" cy="511176"/>
              <a:chOff x="1097" y="2807"/>
              <a:chExt cx="1515" cy="322"/>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39" y="2807"/>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349930" y="1990325"/>
              <a:ext cx="3522664" cy="2170113"/>
              <a:chOff x="430" y="1100"/>
              <a:chExt cx="2219" cy="1367"/>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30" y="1393"/>
                <a:ext cx="667"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a:solidFill>
                    <a:srgbClr val="000000"/>
                  </a:solidFill>
                  <a:latin typeface="Avenir Book" panose="020B0503020203020204" pitchFamily="34" charset="-78"/>
                  <a:cs typeface="Avenir Book" panose="020B0503020203020204" pitchFamily="34" charset="-78"/>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189" y="1486"/>
                <a:ext cx="85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02" y="1649"/>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52" y="2234"/>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54" y="1861"/>
                <a:ext cx="850" cy="233"/>
                <a:chOff x="1042" y="2085"/>
                <a:chExt cx="850" cy="233"/>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0392" y="3919139"/>
              <a:ext cx="110970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2" y="4011213"/>
              <a:ext cx="1171574" cy="541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03582" y="4283529"/>
              <a:ext cx="1135353"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604246" y="3951758"/>
            <a:ext cx="1505540" cy="752792"/>
            <a:chOff x="1273629" y="5146706"/>
            <a:chExt cx="2007387"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2007387" cy="492443"/>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grpSp>
        <p:nvGrpSpPr>
          <p:cNvPr id="73" name="Group 72">
            <a:extLst>
              <a:ext uri="{FF2B5EF4-FFF2-40B4-BE49-F238E27FC236}">
                <a16:creationId xmlns:a16="http://schemas.microsoft.com/office/drawing/2014/main" id="{9CAAA66F-65EC-E34C-8D40-259E21717735}"/>
              </a:ext>
            </a:extLst>
          </p:cNvPr>
          <p:cNvGrpSpPr/>
          <p:nvPr/>
        </p:nvGrpSpPr>
        <p:grpSpPr>
          <a:xfrm>
            <a:off x="5389887" y="1370979"/>
            <a:ext cx="1147761" cy="3025379"/>
            <a:chOff x="5276625" y="2475192"/>
            <a:chExt cx="1530348" cy="4033838"/>
          </a:xfrm>
        </p:grpSpPr>
        <p:sp>
          <p:nvSpPr>
            <p:cNvPr id="74"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5" y="2475192"/>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5"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6" name="Group 75">
            <a:extLst>
              <a:ext uri="{FF2B5EF4-FFF2-40B4-BE49-F238E27FC236}">
                <a16:creationId xmlns:a16="http://schemas.microsoft.com/office/drawing/2014/main" id="{D58C52DC-C8FA-4944-8CC4-85815AC982E1}"/>
              </a:ext>
            </a:extLst>
          </p:cNvPr>
          <p:cNvGrpSpPr/>
          <p:nvPr/>
        </p:nvGrpSpPr>
        <p:grpSpPr>
          <a:xfrm>
            <a:off x="6519630" y="3900522"/>
            <a:ext cx="672042" cy="276999"/>
            <a:chOff x="11151735" y="5148718"/>
            <a:chExt cx="896055" cy="369332"/>
          </a:xfrm>
        </p:grpSpPr>
        <p:sp>
          <p:nvSpPr>
            <p:cNvPr id="77"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179604" y="5148718"/>
              <a:ext cx="86818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latin typeface="Avenir Book" panose="020B0503020203020204" pitchFamily="34" charset="-78"/>
                  <a:cs typeface="Avenir Book" panose="020B0503020203020204" pitchFamily="34" charset="-78"/>
                </a:rPr>
                <a:t>ESTAB</a:t>
              </a:r>
            </a:p>
          </p:txBody>
        </p:sp>
        <p:sp>
          <p:nvSpPr>
            <p:cNvPr id="78"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grpSp>
        <p:nvGrpSpPr>
          <p:cNvPr id="79" name="Group 78">
            <a:extLst>
              <a:ext uri="{FF2B5EF4-FFF2-40B4-BE49-F238E27FC236}">
                <a16:creationId xmlns:a16="http://schemas.microsoft.com/office/drawing/2014/main" id="{BF5066A4-7FFD-3447-A085-E135DC48118A}"/>
              </a:ext>
            </a:extLst>
          </p:cNvPr>
          <p:cNvGrpSpPr/>
          <p:nvPr/>
        </p:nvGrpSpPr>
        <p:grpSpPr>
          <a:xfrm>
            <a:off x="4373947" y="1889549"/>
            <a:ext cx="2199592" cy="2137174"/>
            <a:chOff x="8261807" y="2492829"/>
            <a:chExt cx="2932790" cy="2849565"/>
          </a:xfrm>
        </p:grpSpPr>
        <p:sp>
          <p:nvSpPr>
            <p:cNvPr id="80"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261807" y="2492829"/>
              <a:ext cx="1364342"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81"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46">
              <a:extLst>
                <a:ext uri="{FF2B5EF4-FFF2-40B4-BE49-F238E27FC236}">
                  <a16:creationId xmlns:a16="http://schemas.microsoft.com/office/drawing/2014/main" id="{3F65A0FD-93D7-FE4A-976F-9F9685E790A3}"/>
                </a:ext>
              </a:extLst>
            </p:cNvPr>
            <p:cNvGrpSpPr>
              <a:grpSpLocks/>
            </p:cNvGrpSpPr>
            <p:nvPr/>
          </p:nvGrpSpPr>
          <p:grpSpPr bwMode="auto">
            <a:xfrm>
              <a:off x="9724574" y="3386596"/>
              <a:ext cx="1350962" cy="369888"/>
              <a:chOff x="1040" y="2085"/>
              <a:chExt cx="851" cy="233"/>
            </a:xfrm>
          </p:grpSpPr>
          <p:sp>
            <p:nvSpPr>
              <p:cNvPr id="83"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40" y="2085"/>
                <a:ext cx="85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grpSp>
      </p:grpSp>
      <p:grpSp>
        <p:nvGrpSpPr>
          <p:cNvPr id="85" name="Group 93">
            <a:extLst>
              <a:ext uri="{FF2B5EF4-FFF2-40B4-BE49-F238E27FC236}">
                <a16:creationId xmlns:a16="http://schemas.microsoft.com/office/drawing/2014/main" id="{86B69F27-A994-CA47-985C-04430FA1972B}"/>
              </a:ext>
            </a:extLst>
          </p:cNvPr>
          <p:cNvGrpSpPr>
            <a:grpSpLocks/>
          </p:cNvGrpSpPr>
          <p:nvPr/>
        </p:nvGrpSpPr>
        <p:grpSpPr bwMode="auto">
          <a:xfrm>
            <a:off x="4455417" y="2975769"/>
            <a:ext cx="2939654" cy="561975"/>
            <a:chOff x="350" y="2807"/>
            <a:chExt cx="2469" cy="472"/>
          </a:xfrm>
        </p:grpSpPr>
        <p:sp>
          <p:nvSpPr>
            <p:cNvPr id="86"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7"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350" y="2937"/>
              <a:ext cx="794"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88"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sp>
          <p:nvSpPr>
            <p:cNvPr id="89"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39" y="2807"/>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x completes</a:t>
              </a:r>
            </a:p>
          </p:txBody>
        </p:sp>
      </p:grpSp>
      <p:grpSp>
        <p:nvGrpSpPr>
          <p:cNvPr id="90" name="Group 89">
            <a:extLst>
              <a:ext uri="{FF2B5EF4-FFF2-40B4-BE49-F238E27FC236}">
                <a16:creationId xmlns:a16="http://schemas.microsoft.com/office/drawing/2014/main" id="{09A60973-A80A-204A-B7D6-FB475901ED33}"/>
              </a:ext>
            </a:extLst>
          </p:cNvPr>
          <p:cNvGrpSpPr/>
          <p:nvPr/>
        </p:nvGrpSpPr>
        <p:grpSpPr>
          <a:xfrm>
            <a:off x="4545839" y="1368427"/>
            <a:ext cx="2642251" cy="1278315"/>
            <a:chOff x="7779797" y="1602735"/>
            <a:chExt cx="3523002" cy="1704419"/>
          </a:xfrm>
        </p:grpSpPr>
        <p:sp>
          <p:nvSpPr>
            <p:cNvPr id="91"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779797" y="1602735"/>
              <a:ext cx="1058496"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92"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3"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5"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8985005" y="1750372"/>
              <a:ext cx="135122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sp>
          <p:nvSpPr>
            <p:cNvPr id="96"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7"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34612" y="2009135"/>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98"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7973989" y="2937822"/>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99"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00"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101" name="Group 113">
              <a:extLst>
                <a:ext uri="{FF2B5EF4-FFF2-40B4-BE49-F238E27FC236}">
                  <a16:creationId xmlns:a16="http://schemas.microsoft.com/office/drawing/2014/main" id="{204BAA52-89B1-794F-88E6-9C5622E551C2}"/>
                </a:ext>
              </a:extLst>
            </p:cNvPr>
            <p:cNvGrpSpPr>
              <a:grpSpLocks/>
            </p:cNvGrpSpPr>
            <p:nvPr/>
          </p:nvGrpSpPr>
          <p:grpSpPr bwMode="auto">
            <a:xfrm>
              <a:off x="9087531" y="2345689"/>
              <a:ext cx="1349376" cy="369888"/>
              <a:chOff x="1042" y="2085"/>
              <a:chExt cx="850" cy="233"/>
            </a:xfrm>
          </p:grpSpPr>
          <p:sp>
            <p:nvSpPr>
              <p:cNvPr id="102"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3"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acc_conn</a:t>
                </a:r>
                <a:r>
                  <a:rPr lang="en-US" sz="1200" kern="0" dirty="0">
                    <a:solidFill>
                      <a:srgbClr val="000000"/>
                    </a:solidFill>
                    <a:latin typeface="Avenir Book" panose="020B0503020203020204" pitchFamily="34" charset="-78"/>
                    <a:cs typeface="Avenir Book" panose="020B0503020203020204" pitchFamily="34" charset="-78"/>
                  </a:rPr>
                  <a:t>(x)</a:t>
                </a:r>
              </a:p>
            </p:txBody>
          </p:sp>
        </p:grpSp>
      </p:grpSp>
      <p:grpSp>
        <p:nvGrpSpPr>
          <p:cNvPr id="104" name="Group 116">
            <a:extLst>
              <a:ext uri="{FF2B5EF4-FFF2-40B4-BE49-F238E27FC236}">
                <a16:creationId xmlns:a16="http://schemas.microsoft.com/office/drawing/2014/main" id="{80C83854-C77F-BA47-9721-52914A496B51}"/>
              </a:ext>
            </a:extLst>
          </p:cNvPr>
          <p:cNvGrpSpPr>
            <a:grpSpLocks/>
          </p:cNvGrpSpPr>
          <p:nvPr/>
        </p:nvGrpSpPr>
        <p:grpSpPr bwMode="auto">
          <a:xfrm>
            <a:off x="5102778" y="957661"/>
            <a:ext cx="465535" cy="365522"/>
            <a:chOff x="-44" y="1473"/>
            <a:chExt cx="981" cy="1105"/>
          </a:xfrm>
        </p:grpSpPr>
        <p:pic>
          <p:nvPicPr>
            <p:cNvPr id="105"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119">
            <a:extLst>
              <a:ext uri="{FF2B5EF4-FFF2-40B4-BE49-F238E27FC236}">
                <a16:creationId xmlns:a16="http://schemas.microsoft.com/office/drawing/2014/main" id="{20AAAB4F-DE43-4840-934B-1D6561325F75}"/>
              </a:ext>
            </a:extLst>
          </p:cNvPr>
          <p:cNvGrpSpPr>
            <a:grpSpLocks/>
          </p:cNvGrpSpPr>
          <p:nvPr/>
        </p:nvGrpSpPr>
        <p:grpSpPr bwMode="auto">
          <a:xfrm>
            <a:off x="6458899" y="943374"/>
            <a:ext cx="252413" cy="384572"/>
            <a:chOff x="4140" y="429"/>
            <a:chExt cx="1425" cy="2396"/>
          </a:xfrm>
        </p:grpSpPr>
        <p:sp>
          <p:nvSpPr>
            <p:cNvPr id="108"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0"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1"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2"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3"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138"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4"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5"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136"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6"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8"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134"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9"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0"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132"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1"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3"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5"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30"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0" name="Group 139">
            <a:extLst>
              <a:ext uri="{FF2B5EF4-FFF2-40B4-BE49-F238E27FC236}">
                <a16:creationId xmlns:a16="http://schemas.microsoft.com/office/drawing/2014/main" id="{DE38AD7C-A8B1-2B4B-BE71-513FFA7EFB6C}"/>
              </a:ext>
            </a:extLst>
          </p:cNvPr>
          <p:cNvGrpSpPr/>
          <p:nvPr/>
        </p:nvGrpSpPr>
        <p:grpSpPr>
          <a:xfrm>
            <a:off x="5131351" y="4037609"/>
            <a:ext cx="1417354" cy="496521"/>
            <a:chOff x="9620023" y="2667000"/>
            <a:chExt cx="1889805" cy="662028"/>
          </a:xfrm>
        </p:grpSpPr>
        <p:sp>
          <p:nvSpPr>
            <p:cNvPr id="141"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3" name="Group 113">
              <a:extLst>
                <a:ext uri="{FF2B5EF4-FFF2-40B4-BE49-F238E27FC236}">
                  <a16:creationId xmlns:a16="http://schemas.microsoft.com/office/drawing/2014/main" id="{FF53EAD9-E51E-C047-8717-0A017ED29429}"/>
                </a:ext>
              </a:extLst>
            </p:cNvPr>
            <p:cNvGrpSpPr>
              <a:grpSpLocks/>
            </p:cNvGrpSpPr>
            <p:nvPr/>
          </p:nvGrpSpPr>
          <p:grpSpPr bwMode="auto">
            <a:xfrm>
              <a:off x="9961789" y="2802889"/>
              <a:ext cx="1349376" cy="369888"/>
              <a:chOff x="1042" y="2085"/>
              <a:chExt cx="850" cy="233"/>
            </a:xfrm>
          </p:grpSpPr>
          <p:sp>
            <p:nvSpPr>
              <p:cNvPr id="14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acc_conn</a:t>
                </a:r>
                <a:r>
                  <a:rPr lang="en-US" sz="1200" kern="0" dirty="0">
                    <a:solidFill>
                      <a:srgbClr val="000000"/>
                    </a:solidFill>
                    <a:latin typeface="Avenir Book" panose="020B0503020203020204" pitchFamily="34" charset="-78"/>
                    <a:cs typeface="Avenir Book" panose="020B0503020203020204" pitchFamily="34" charset="-78"/>
                  </a:rPr>
                  <a:t>(x)</a:t>
                </a:r>
              </a:p>
            </p:txBody>
          </p:sp>
        </p:grpSp>
      </p:grpSp>
      <p:grpSp>
        <p:nvGrpSpPr>
          <p:cNvPr id="146" name="Group 145">
            <a:extLst>
              <a:ext uri="{FF2B5EF4-FFF2-40B4-BE49-F238E27FC236}">
                <a16:creationId xmlns:a16="http://schemas.microsoft.com/office/drawing/2014/main" id="{D5CE827D-884B-C243-811A-BA57B03C1272}"/>
              </a:ext>
            </a:extLst>
          </p:cNvPr>
          <p:cNvGrpSpPr/>
          <p:nvPr/>
        </p:nvGrpSpPr>
        <p:grpSpPr>
          <a:xfrm>
            <a:off x="4392824" y="4394807"/>
            <a:ext cx="3101067" cy="811667"/>
            <a:chOff x="3673928" y="5775778"/>
            <a:chExt cx="4134756" cy="1082222"/>
          </a:xfrm>
        </p:grpSpPr>
        <p:sp>
          <p:nvSpPr>
            <p:cNvPr id="147" name="Rectangle 146">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48" name="Group 147">
              <a:extLst>
                <a:ext uri="{FF2B5EF4-FFF2-40B4-BE49-F238E27FC236}">
                  <a16:creationId xmlns:a16="http://schemas.microsoft.com/office/drawing/2014/main" id="{0FEA675F-95EB-944F-978C-22DF4F8A54DC}"/>
                </a:ext>
              </a:extLst>
            </p:cNvPr>
            <p:cNvGrpSpPr/>
            <p:nvPr/>
          </p:nvGrpSpPr>
          <p:grpSpPr>
            <a:xfrm>
              <a:off x="3673928" y="5804239"/>
              <a:ext cx="4134755" cy="861774"/>
              <a:chOff x="4588327" y="5819777"/>
              <a:chExt cx="4134755" cy="861774"/>
            </a:xfrm>
            <a:noFill/>
          </p:grpSpPr>
          <p:sp>
            <p:nvSpPr>
              <p:cNvPr id="149"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521070" cy="8617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Problem: half open connection! (no client)</a:t>
                </a:r>
              </a:p>
            </p:txBody>
          </p:sp>
          <p:pic>
            <p:nvPicPr>
              <p:cNvPr id="150" name="Picture 149"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5"/>
              <a:stretch>
                <a:fillRect/>
              </a:stretch>
            </p:blipFill>
            <p:spPr>
              <a:xfrm>
                <a:off x="4588327" y="5916386"/>
                <a:ext cx="636815" cy="636815"/>
              </a:xfrm>
              <a:prstGeom prst="rect">
                <a:avLst/>
              </a:prstGeom>
              <a:grpFill/>
            </p:spPr>
          </p:pic>
        </p:grpSp>
      </p:grpSp>
      <p:grpSp>
        <p:nvGrpSpPr>
          <p:cNvPr id="151" name="Group 152">
            <a:extLst>
              <a:ext uri="{FF2B5EF4-FFF2-40B4-BE49-F238E27FC236}">
                <a16:creationId xmlns:a16="http://schemas.microsoft.com/office/drawing/2014/main" id="{9C2006BA-AA2D-8544-A70F-118097C53265}"/>
              </a:ext>
            </a:extLst>
          </p:cNvPr>
          <p:cNvGrpSpPr>
            <a:grpSpLocks/>
          </p:cNvGrpSpPr>
          <p:nvPr/>
        </p:nvGrpSpPr>
        <p:grpSpPr bwMode="auto">
          <a:xfrm>
            <a:off x="7831041" y="799308"/>
            <a:ext cx="2990850" cy="3426619"/>
            <a:chOff x="3116" y="1107"/>
            <a:chExt cx="2512" cy="2878"/>
          </a:xfrm>
        </p:grpSpPr>
        <p:sp>
          <p:nvSpPr>
            <p:cNvPr id="152"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16" y="2983"/>
              <a:ext cx="772"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154"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5"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6"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7"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281" y="2221"/>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58"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59"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159" y="1380"/>
              <a:ext cx="667"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a:solidFill>
                  <a:srgbClr val="000000"/>
                </a:solidFill>
                <a:latin typeface="Avenir Book" panose="020B0503020203020204" pitchFamily="34" charset="-78"/>
                <a:cs typeface="Avenir Book" panose="020B0503020203020204" pitchFamily="34" charset="-78"/>
              </a:endParaRPr>
            </a:p>
          </p:txBody>
        </p:sp>
        <p:sp>
          <p:nvSpPr>
            <p:cNvPr id="160"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1"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2"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18" y="1473"/>
              <a:ext cx="85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sp>
          <p:nvSpPr>
            <p:cNvPr id="163"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31" y="1636"/>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64"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165" name="Group 166">
              <a:extLst>
                <a:ext uri="{FF2B5EF4-FFF2-40B4-BE49-F238E27FC236}">
                  <a16:creationId xmlns:a16="http://schemas.microsoft.com/office/drawing/2014/main" id="{A1A4C995-57EF-2B44-9A2B-4B574A973474}"/>
                </a:ext>
              </a:extLst>
            </p:cNvPr>
            <p:cNvGrpSpPr>
              <a:grpSpLocks/>
            </p:cNvGrpSpPr>
            <p:nvPr/>
          </p:nvGrpSpPr>
          <p:grpSpPr bwMode="auto">
            <a:xfrm>
              <a:off x="3983" y="1848"/>
              <a:ext cx="850" cy="233"/>
              <a:chOff x="1042" y="2085"/>
              <a:chExt cx="850" cy="233"/>
            </a:xfrm>
          </p:grpSpPr>
          <p:sp>
            <p:nvSpPr>
              <p:cNvPr id="211"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acc_conn(x)</a:t>
                </a:r>
              </a:p>
            </p:txBody>
          </p:sp>
        </p:grpSp>
        <p:sp>
          <p:nvSpPr>
            <p:cNvPr id="166"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4" y="2315"/>
              <a:ext cx="699"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p:txBody>
        </p:sp>
        <p:sp>
          <p:nvSpPr>
            <p:cNvPr id="169"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70"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grpSp>
          <p:nvGrpSpPr>
            <p:cNvPr id="171"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22"/>
              <a:chOff x="3818" y="2796"/>
              <a:chExt cx="1515" cy="322"/>
            </a:xfrm>
          </p:grpSpPr>
          <p:sp>
            <p:nvSpPr>
              <p:cNvPr id="209"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59" y="2796"/>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x completes</a:t>
                </a:r>
              </a:p>
            </p:txBody>
          </p:sp>
        </p:grpSp>
        <p:sp>
          <p:nvSpPr>
            <p:cNvPr id="172"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grpSp>
          <p:nvGrpSpPr>
            <p:cNvPr id="173"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207"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4"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175"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6"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7"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8"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9"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0"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205"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1"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2"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203"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3"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5"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201"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6"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87"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199"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8"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1"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2"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3"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97"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213" name="Group 212">
            <a:extLst>
              <a:ext uri="{FF2B5EF4-FFF2-40B4-BE49-F238E27FC236}">
                <a16:creationId xmlns:a16="http://schemas.microsoft.com/office/drawing/2014/main" id="{3BB0CBF7-361A-5548-A01C-90FF3005AB01}"/>
              </a:ext>
            </a:extLst>
          </p:cNvPr>
          <p:cNvGrpSpPr/>
          <p:nvPr/>
        </p:nvGrpSpPr>
        <p:grpSpPr>
          <a:xfrm>
            <a:off x="8552901" y="4453987"/>
            <a:ext cx="2661557" cy="646331"/>
            <a:chOff x="8757558" y="5903267"/>
            <a:chExt cx="3548742" cy="861775"/>
          </a:xfrm>
        </p:grpSpPr>
        <p:sp>
          <p:nvSpPr>
            <p:cNvPr id="214" name="TextBox 213">
              <a:extLst>
                <a:ext uri="{FF2B5EF4-FFF2-40B4-BE49-F238E27FC236}">
                  <a16:creationId xmlns:a16="http://schemas.microsoft.com/office/drawing/2014/main" id="{9C02D14E-840C-344B-9763-DE44A289373C}"/>
                </a:ext>
              </a:extLst>
            </p:cNvPr>
            <p:cNvSpPr txBox="1"/>
            <p:nvPr/>
          </p:nvSpPr>
          <p:spPr>
            <a:xfrm>
              <a:off x="9372601" y="5903267"/>
              <a:ext cx="2933699" cy="861775"/>
            </a:xfrm>
            <a:prstGeom prst="rect">
              <a:avLst/>
            </a:prstGeom>
            <a:noFill/>
          </p:spPr>
          <p:txBody>
            <a:bodyPr wrap="squar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Problem: dup data</a:t>
              </a:r>
            </a:p>
            <a:p>
              <a:pPr defTabSz="685800">
                <a:defRPr/>
              </a:pPr>
              <a:r>
                <a:rPr lang="en-US" dirty="0">
                  <a:solidFill>
                    <a:prstClr val="black"/>
                  </a:solidFill>
                  <a:latin typeface="Avenir Book" panose="020B0503020203020204" pitchFamily="34" charset="-78"/>
                  <a:cs typeface="Avenir Book" panose="020B0503020203020204" pitchFamily="34" charset="-78"/>
                </a:rPr>
                <a:t>accepted!</a:t>
              </a:r>
            </a:p>
          </p:txBody>
        </p:sp>
        <p:pic>
          <p:nvPicPr>
            <p:cNvPr id="215" name="Picture 214"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5"/>
            <a:stretch>
              <a:fillRect/>
            </a:stretch>
          </p:blipFill>
          <p:spPr>
            <a:xfrm>
              <a:off x="8757558" y="6003472"/>
              <a:ext cx="636815" cy="636815"/>
            </a:xfrm>
            <a:prstGeom prst="rect">
              <a:avLst/>
            </a:prstGeom>
          </p:spPr>
        </p:pic>
      </p:grpSp>
      <p:grpSp>
        <p:nvGrpSpPr>
          <p:cNvPr id="216" name="Group 215">
            <a:extLst>
              <a:ext uri="{FF2B5EF4-FFF2-40B4-BE49-F238E27FC236}">
                <a16:creationId xmlns:a16="http://schemas.microsoft.com/office/drawing/2014/main" id="{FF4B12AC-451D-994B-8F10-E450C0737005}"/>
              </a:ext>
            </a:extLst>
          </p:cNvPr>
          <p:cNvGrpSpPr/>
          <p:nvPr/>
        </p:nvGrpSpPr>
        <p:grpSpPr>
          <a:xfrm>
            <a:off x="7810290" y="2554629"/>
            <a:ext cx="2997994" cy="1799297"/>
            <a:chOff x="3185703" y="3422010"/>
            <a:chExt cx="3997325" cy="2399062"/>
          </a:xfrm>
        </p:grpSpPr>
        <p:sp>
          <p:nvSpPr>
            <p:cNvPr id="217"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8"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59651" y="5152386"/>
              <a:ext cx="110970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sp>
          <p:nvSpPr>
            <p:cNvPr id="220"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21"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41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p:txBody>
        </p:sp>
      </p:grpSp>
      <p:grpSp>
        <p:nvGrpSpPr>
          <p:cNvPr id="222" name="Group 221">
            <a:extLst>
              <a:ext uri="{FF2B5EF4-FFF2-40B4-BE49-F238E27FC236}">
                <a16:creationId xmlns:a16="http://schemas.microsoft.com/office/drawing/2014/main" id="{2FBF50D0-D345-1348-8991-01B659F7A8D4}"/>
              </a:ext>
            </a:extLst>
          </p:cNvPr>
          <p:cNvGrpSpPr/>
          <p:nvPr/>
        </p:nvGrpSpPr>
        <p:grpSpPr>
          <a:xfrm>
            <a:off x="7696979" y="1662650"/>
            <a:ext cx="2813669" cy="2268915"/>
            <a:chOff x="3078166" y="2369497"/>
            <a:chExt cx="3751557" cy="3025220"/>
          </a:xfrm>
        </p:grpSpPr>
        <p:grpSp>
          <p:nvGrpSpPr>
            <p:cNvPr id="223" name="Group 222">
              <a:extLst>
                <a:ext uri="{FF2B5EF4-FFF2-40B4-BE49-F238E27FC236}">
                  <a16:creationId xmlns:a16="http://schemas.microsoft.com/office/drawing/2014/main" id="{6190F2C1-0C5D-3A42-A359-9CD3AF8C99E1}"/>
                </a:ext>
              </a:extLst>
            </p:cNvPr>
            <p:cNvGrpSpPr/>
            <p:nvPr/>
          </p:nvGrpSpPr>
          <p:grpSpPr>
            <a:xfrm>
              <a:off x="3078166" y="2369497"/>
              <a:ext cx="3751557" cy="3025220"/>
              <a:chOff x="3078166" y="2369497"/>
              <a:chExt cx="3751557" cy="3025220"/>
            </a:xfrm>
          </p:grpSpPr>
          <p:grpSp>
            <p:nvGrpSpPr>
              <p:cNvPr id="226" name="Group 225">
                <a:extLst>
                  <a:ext uri="{FF2B5EF4-FFF2-40B4-BE49-F238E27FC236}">
                    <a16:creationId xmlns:a16="http://schemas.microsoft.com/office/drawing/2014/main" id="{56EB4120-1B3C-1046-99F5-B25161010680}"/>
                  </a:ext>
                </a:extLst>
              </p:cNvPr>
              <p:cNvGrpSpPr/>
              <p:nvPr/>
            </p:nvGrpSpPr>
            <p:grpSpPr>
              <a:xfrm>
                <a:off x="3078166" y="2369497"/>
                <a:ext cx="3751557" cy="3025220"/>
                <a:chOff x="3078166" y="2369497"/>
                <a:chExt cx="3751557" cy="3025220"/>
              </a:xfrm>
            </p:grpSpPr>
            <p:sp>
              <p:nvSpPr>
                <p:cNvPr id="228"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078166" y="2369497"/>
                  <a:ext cx="1329913"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29"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0"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5961536" y="5025385"/>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grpSp>
          <p:sp>
            <p:nvSpPr>
              <p:cNvPr id="227"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sp>
          <p:nvSpPr>
            <p:cNvPr id="224"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29416" y="4650732"/>
              <a:ext cx="135122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p:txBody>
        </p:sp>
      </p:grpSp>
    </p:spTree>
    <p:extLst>
      <p:ext uri="{BB962C8B-B14F-4D97-AF65-F5344CB8AC3E}">
        <p14:creationId xmlns:p14="http://schemas.microsoft.com/office/powerpoint/2010/main" val="30460987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anim calcmode="lin" valueType="num">
                                      <p:cBhvr>
                                        <p:cTn id="7" dur="500" fill="hold"/>
                                        <p:tgtEl>
                                          <p:spTgt spid="423"/>
                                        </p:tgtEl>
                                        <p:attrNameLst>
                                          <p:attrName>ppt_w</p:attrName>
                                        </p:attrNameLst>
                                      </p:cBhvr>
                                      <p:tavLst>
                                        <p:tav tm="0">
                                          <p:val>
                                            <p:fltVal val="0"/>
                                          </p:val>
                                        </p:tav>
                                        <p:tav tm="100000">
                                          <p:val>
                                            <p:strVal val="#ppt_w"/>
                                          </p:val>
                                        </p:tav>
                                      </p:tavLst>
                                    </p:anim>
                                    <p:anim calcmode="lin" valueType="num">
                                      <p:cBhvr>
                                        <p:cTn id="8" dur="500" fill="hold"/>
                                        <p:tgtEl>
                                          <p:spTgt spid="423"/>
                                        </p:tgtEl>
                                        <p:attrNameLst>
                                          <p:attrName>ppt_h</p:attrName>
                                        </p:attrNameLst>
                                      </p:cBhvr>
                                      <p:tavLst>
                                        <p:tav tm="0">
                                          <p:val>
                                            <p:fltVal val="0"/>
                                          </p:val>
                                        </p:tav>
                                        <p:tav tm="100000">
                                          <p:val>
                                            <p:strVal val="#ppt_h"/>
                                          </p:val>
                                        </p:tav>
                                      </p:tavLst>
                                    </p:anim>
                                    <p:animEffect transition="in" filter="fade">
                                      <p:cBhvr>
                                        <p:cTn id="9" dur="500"/>
                                        <p:tgtEl>
                                          <p:spTgt spid="4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up)">
                                      <p:cBhvr>
                                        <p:cTn id="29" dur="20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dissolv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dissolv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wipe(right)">
                                      <p:cBhvr>
                                        <p:cTn id="49" dur="500"/>
                                        <p:tgtEl>
                                          <p:spTgt spid="1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46"/>
                                        </p:tgtEl>
                                        <p:attrNameLst>
                                          <p:attrName>style.visibility</p:attrName>
                                        </p:attrNameLst>
                                      </p:cBhvr>
                                      <p:to>
                                        <p:strVal val="visible"/>
                                      </p:to>
                                    </p:set>
                                    <p:animEffect transition="in" filter="dissolve">
                                      <p:cBhvr>
                                        <p:cTn id="54" dur="500"/>
                                        <p:tgtEl>
                                          <p:spTgt spid="146"/>
                                        </p:tgtEl>
                                      </p:cBhvr>
                                    </p:animEffect>
                                  </p:childTnLst>
                                </p:cTn>
                              </p:par>
                              <p:par>
                                <p:cTn id="55" presetID="1" presetClass="entr" presetSubtype="0" fill="hold" nodeType="withEffect">
                                  <p:stCondLst>
                                    <p:cond delay="0"/>
                                  </p:stCondLst>
                                  <p:childTnLst>
                                    <p:set>
                                      <p:cBhvr>
                                        <p:cTn id="56" dur="1" fill="hold">
                                          <p:stCondLst>
                                            <p:cond delay="0"/>
                                          </p:stCondLst>
                                        </p:cTn>
                                        <p:tgtEl>
                                          <p:spTgt spid="1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22"/>
                                        </p:tgtEl>
                                        <p:attrNameLst>
                                          <p:attrName>style.visibility</p:attrName>
                                        </p:attrNameLst>
                                      </p:cBhvr>
                                      <p:to>
                                        <p:strVal val="visible"/>
                                      </p:to>
                                    </p:set>
                                    <p:animEffect transition="in" filter="wipe(up)">
                                      <p:cBhvr>
                                        <p:cTn id="61" dur="500"/>
                                        <p:tgtEl>
                                          <p:spTgt spid="22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16"/>
                                        </p:tgtEl>
                                        <p:attrNameLst>
                                          <p:attrName>style.visibility</p:attrName>
                                        </p:attrNameLst>
                                      </p:cBhvr>
                                      <p:to>
                                        <p:strVal val="visible"/>
                                      </p:to>
                                    </p:set>
                                    <p:animEffect transition="in" filter="wipe(up)">
                                      <p:cBhvr>
                                        <p:cTn id="66" dur="500"/>
                                        <p:tgtEl>
                                          <p:spTgt spid="21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213"/>
                                        </p:tgtEl>
                                        <p:attrNameLst>
                                          <p:attrName>style.visibility</p:attrName>
                                        </p:attrNameLst>
                                      </p:cBhvr>
                                      <p:to>
                                        <p:strVal val="visible"/>
                                      </p:to>
                                    </p:set>
                                    <p:animEffect transition="in" filter="dissolve">
                                      <p:cBhvr>
                                        <p:cTn id="71"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95568" y="403278"/>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3-way Handshake</a:t>
            </a:r>
            <a:endParaRPr lang="en-US" sz="3300" dirty="0">
              <a:latin typeface="Avenir Book" panose="020B0503020203020204" pitchFamily="34" charset="-78"/>
              <a:cs typeface="Avenir Book" panose="020B0503020203020204" pitchFamily="34" charset="-78"/>
            </a:endParaRPr>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5094024" y="2495280"/>
            <a:ext cx="1191" cy="18526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3546212" y="2440511"/>
            <a:ext cx="3429000" cy="716756"/>
            <a:chOff x="761" y="1363"/>
            <a:chExt cx="2880"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286" y="1624"/>
              <a:ext cx="1145"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761" y="1363"/>
              <a:ext cx="1279" cy="32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choose init seq num, x</a:t>
              </a:r>
            </a:p>
            <a:p>
              <a:pPr algn="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035934" y="2547666"/>
            <a:ext cx="1190" cy="2563416"/>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8639178" y="4676505"/>
            <a:ext cx="65114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5092834" y="2942955"/>
            <a:ext cx="3446859" cy="1069181"/>
            <a:chOff x="2060" y="1785"/>
            <a:chExt cx="2895"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16" y="2169"/>
              <a:ext cx="1620"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SYNbit</a:t>
              </a:r>
              <a:r>
                <a:rPr lang="en-US" sz="1200" kern="0" dirty="0">
                  <a:solidFill>
                    <a:srgbClr val="000000"/>
                  </a:solidFill>
                  <a:latin typeface="Avenir Book" panose="020B0503020203020204" pitchFamily="34" charset="-78"/>
                  <a:cs typeface="Avenir Book" panose="020B0503020203020204" pitchFamily="34" charset="-78"/>
                </a:rPr>
                <a:t>=1, </a:t>
              </a:r>
              <a:r>
                <a:rPr lang="en-US" sz="1200" kern="0" dirty="0" err="1">
                  <a:solidFill>
                    <a:srgbClr val="000000"/>
                  </a:solidFill>
                  <a:latin typeface="Avenir Book" panose="020B0503020203020204" pitchFamily="34" charset="-78"/>
                  <a:cs typeface="Avenir Book" panose="020B0503020203020204" pitchFamily="34" charset="-78"/>
                </a:rPr>
                <a:t>Seq</a:t>
              </a:r>
              <a:r>
                <a:rPr lang="en-US" sz="1200" kern="0" dirty="0">
                  <a:solidFill>
                    <a:srgbClr val="000000"/>
                  </a:solidFill>
                  <a:latin typeface="Avenir Book" panose="020B0503020203020204" pitchFamily="34" charset="-78"/>
                  <a:cs typeface="Avenir Book" panose="020B0503020203020204" pitchFamily="34" charset="-78"/>
                </a:rPr>
                <a:t>=y</a:t>
              </a:r>
            </a:p>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ACKbit</a:t>
              </a:r>
              <a:r>
                <a:rPr lang="en-US" sz="1200" kern="0" dirty="0">
                  <a:solidFill>
                    <a:srgbClr val="000000"/>
                  </a:solidFill>
                  <a:latin typeface="Avenir Book" panose="020B0503020203020204" pitchFamily="34" charset="-78"/>
                  <a:cs typeface="Avenir Book" panose="020B0503020203020204" pitchFamily="34" charset="-78"/>
                </a:rPr>
                <a:t>=1; </a:t>
              </a:r>
              <a:r>
                <a:rPr lang="en-US" sz="1200" kern="0" dirty="0" err="1">
                  <a:solidFill>
                    <a:srgbClr val="000000"/>
                  </a:solidFill>
                  <a:latin typeface="Avenir Book" panose="020B0503020203020204" pitchFamily="34" charset="-78"/>
                  <a:cs typeface="Avenir Book" panose="020B0503020203020204" pitchFamily="34" charset="-78"/>
                </a:rPr>
                <a:t>ACKnum</a:t>
              </a:r>
              <a:r>
                <a:rPr lang="en-US" sz="1200" kern="0" dirty="0">
                  <a:solidFill>
                    <a:srgbClr val="000000"/>
                  </a:solidFill>
                  <a:latin typeface="Avenir Book" panose="020B0503020203020204" pitchFamily="34" charset="-78"/>
                  <a:cs typeface="Avenir Book" panose="020B0503020203020204" pitchFamily="34" charset="-78"/>
                </a:rPr>
                <a:t>=x+1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79" cy="44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choose init seq num, y</a:t>
              </a:r>
            </a:p>
            <a:p>
              <a:pP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send TCP SYNACK</a:t>
              </a:r>
            </a:p>
            <a:p>
              <a:pP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3319993" y="3766868"/>
            <a:ext cx="5100637" cy="1056085"/>
            <a:chOff x="571" y="2477"/>
            <a:chExt cx="4284" cy="887"/>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47" y="2852"/>
              <a:ext cx="162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571" y="2477"/>
              <a:ext cx="1473" cy="6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received SYNACK(x) </a:t>
              </a:r>
            </a:p>
            <a:p>
              <a:pPr algn="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indicates server is live;</a:t>
              </a:r>
            </a:p>
            <a:p>
              <a:pPr algn="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send ACK for SYNACK;</a:t>
              </a:r>
            </a:p>
            <a:p>
              <a:pPr algn="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this segment may contain </a:t>
              </a:r>
            </a:p>
            <a:p>
              <a:pPr algn="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215" cy="32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received ACK(y) </a:t>
              </a:r>
            </a:p>
            <a:p>
              <a:pP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2811596" y="1908303"/>
            <a:ext cx="863203" cy="1110854"/>
            <a:chOff x="144" y="916"/>
            <a:chExt cx="725" cy="933"/>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44" y="1616"/>
              <a:ext cx="72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52" y="916"/>
              <a:ext cx="5" cy="71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2821120" y="2964385"/>
            <a:ext cx="651273" cy="1241822"/>
            <a:chOff x="152" y="1803"/>
            <a:chExt cx="547" cy="1043"/>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52" y="2613"/>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8401579" y="2510758"/>
            <a:ext cx="929878" cy="919162"/>
            <a:chOff x="4839" y="1422"/>
            <a:chExt cx="781" cy="772"/>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39" y="1961"/>
              <a:ext cx="78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8983796" y="3412062"/>
            <a:ext cx="0" cy="127873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2373334" y="1433089"/>
            <a:ext cx="1548887" cy="600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Avenir Book" panose="020B0503020203020204" pitchFamily="34" charset="-78"/>
                <a:cs typeface="Avenir Book" panose="020B0503020203020204" pitchFamily="34" charset="-78"/>
              </a:rPr>
              <a:t>C</a:t>
            </a:r>
            <a:r>
              <a:rPr lang="en-US" sz="2100" kern="0" dirty="0" err="1">
                <a:solidFill>
                  <a:srgbClr val="000099"/>
                </a:solidFill>
                <a:latin typeface="Avenir Book" panose="020B0503020203020204" pitchFamily="34" charset="-78"/>
                <a:cs typeface="Avenir Book" panose="020B0503020203020204" pitchFamily="34" charset="-78"/>
              </a:rPr>
              <a:t>lient</a:t>
            </a:r>
            <a:r>
              <a:rPr lang="en-US" sz="2100" kern="0" dirty="0">
                <a:solidFill>
                  <a:srgbClr val="000099"/>
                </a:solidFill>
                <a:latin typeface="Avenir Book" panose="020B0503020203020204" pitchFamily="34" charset="-78"/>
                <a:cs typeface="Avenir Book" panose="020B0503020203020204" pitchFamily="34" charset="-78"/>
              </a:rPr>
              <a:t> state</a:t>
            </a:r>
          </a:p>
          <a:p>
            <a:pPr algn="r" defTabSz="685800" eaLnBrk="0" fontAlgn="base" hangingPunct="0">
              <a:spcBef>
                <a:spcPct val="0"/>
              </a:spcBef>
              <a:spcAft>
                <a:spcPct val="0"/>
              </a:spcAft>
              <a:defRPr/>
            </a:pPr>
            <a:endParaRPr lang="en-US" sz="1200" i="1" kern="0" dirty="0">
              <a:solidFill>
                <a:srgbClr val="000099"/>
              </a:solidFill>
              <a:latin typeface="Avenir Book" panose="020B0503020203020204" pitchFamily="34" charset="-78"/>
              <a:cs typeface="Avenir Book" panose="020B0503020203020204" pitchFamily="34" charset="-78"/>
            </a:endParaRP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066426" y="1386330"/>
            <a:ext cx="1600183" cy="600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Avenir Book" panose="020B0503020203020204" pitchFamily="34" charset="-78"/>
                <a:cs typeface="Avenir Book" panose="020B0503020203020204" pitchFamily="34" charset="-78"/>
              </a:rPr>
              <a:t>S</a:t>
            </a:r>
            <a:r>
              <a:rPr lang="en-US" sz="2100" kern="0" dirty="0" err="1">
                <a:solidFill>
                  <a:srgbClr val="000099"/>
                </a:solidFill>
                <a:latin typeface="Avenir Book" panose="020B0503020203020204" pitchFamily="34" charset="-78"/>
                <a:cs typeface="Avenir Book" panose="020B0503020203020204" pitchFamily="34" charset="-78"/>
              </a:rPr>
              <a:t>erver</a:t>
            </a:r>
            <a:r>
              <a:rPr lang="en-US" sz="2100" kern="0" dirty="0">
                <a:solidFill>
                  <a:srgbClr val="000099"/>
                </a:solidFill>
                <a:latin typeface="Avenir Book" panose="020B0503020203020204" pitchFamily="34" charset="-78"/>
                <a:cs typeface="Avenir Book" panose="020B0503020203020204" pitchFamily="34" charset="-78"/>
              </a:rPr>
              <a:t> state</a:t>
            </a:r>
          </a:p>
          <a:p>
            <a:pPr algn="r" defTabSz="685800" eaLnBrk="0" fontAlgn="base" hangingPunct="0">
              <a:spcBef>
                <a:spcPct val="0"/>
              </a:spcBef>
              <a:spcAft>
                <a:spcPct val="0"/>
              </a:spcAft>
              <a:defRPr/>
            </a:pPr>
            <a:endParaRPr lang="en-US" sz="1200" i="1" kern="0" dirty="0">
              <a:solidFill>
                <a:srgbClr val="000099"/>
              </a:solidFill>
              <a:latin typeface="Avenir Book" panose="020B0503020203020204" pitchFamily="34" charset="-78"/>
              <a:cs typeface="Avenir Book" panose="020B0503020203020204" pitchFamily="34" charset="-78"/>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8604689" y="2160667"/>
            <a:ext cx="6832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844906" y="2055890"/>
            <a:ext cx="482203" cy="450056"/>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6912908" y="2121374"/>
            <a:ext cx="252413" cy="384572"/>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2" name="Text Box 105"/>
          <p:cNvSpPr txBox="1">
            <a:spLocks noChangeArrowheads="1"/>
          </p:cNvSpPr>
          <p:nvPr/>
        </p:nvSpPr>
        <p:spPr bwMode="auto">
          <a:xfrm>
            <a:off x="9796382" y="2814145"/>
            <a:ext cx="20825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C00000"/>
                </a:solidFill>
                <a:latin typeface="Avenir Book" panose="020B0503020203020204" pitchFamily="34" charset="-78"/>
                <a:cs typeface="Avenir Book" panose="020B0503020203020204" pitchFamily="34" charset="-78"/>
              </a:rPr>
              <a:t>x</a:t>
            </a:r>
            <a:r>
              <a:rPr lang="en-US" altLang="en-US" b="1" dirty="0" smtClean="0">
                <a:solidFill>
                  <a:srgbClr val="C00000"/>
                </a:solidFill>
                <a:latin typeface="Avenir Book" panose="020B0503020203020204" pitchFamily="34" charset="-78"/>
                <a:cs typeface="Avenir Book" panose="020B0503020203020204" pitchFamily="34" charset="-78"/>
              </a:rPr>
              <a:t> and y are chosen randomly</a:t>
            </a:r>
            <a:endParaRPr lang="en-US" altLang="en-US" b="1" dirty="0">
              <a:solidFill>
                <a:srgbClr val="C00000"/>
              </a:solidFill>
              <a:latin typeface="Avenir Book" panose="020B0503020203020204" pitchFamily="34" charset="-78"/>
              <a:cs typeface="Avenir Book" panose="020B0503020203020204" pitchFamily="34" charset="-78"/>
            </a:endParaRPr>
          </a:p>
        </p:txBody>
      </p:sp>
      <p:sp>
        <p:nvSpPr>
          <p:cNvPr id="73" name="Oval 72">
            <a:extLst>
              <a:ext uri="{FF2B5EF4-FFF2-40B4-BE49-F238E27FC236}">
                <a16:creationId xmlns:a16="http://schemas.microsoft.com/office/drawing/2014/main" id="{AB715EF6-F294-3449-96CB-B6947A099ADE}"/>
              </a:ext>
            </a:extLst>
          </p:cNvPr>
          <p:cNvSpPr/>
          <p:nvPr/>
        </p:nvSpPr>
        <p:spPr>
          <a:xfrm>
            <a:off x="6522774" y="3325600"/>
            <a:ext cx="385643" cy="34891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
        <p:nvSpPr>
          <p:cNvPr id="74" name="Oval 73">
            <a:extLst>
              <a:ext uri="{FF2B5EF4-FFF2-40B4-BE49-F238E27FC236}">
                <a16:creationId xmlns:a16="http://schemas.microsoft.com/office/drawing/2014/main" id="{7D783624-80C6-2148-8502-F1C29047872A}"/>
              </a:ext>
            </a:extLst>
          </p:cNvPr>
          <p:cNvSpPr/>
          <p:nvPr/>
        </p:nvSpPr>
        <p:spPr>
          <a:xfrm>
            <a:off x="6430691" y="2729659"/>
            <a:ext cx="385643" cy="34891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cxnSp>
        <p:nvCxnSpPr>
          <p:cNvPr id="75" name="Straight Arrow Connector 74">
            <a:extLst>
              <a:ext uri="{FF2B5EF4-FFF2-40B4-BE49-F238E27FC236}">
                <a16:creationId xmlns:a16="http://schemas.microsoft.com/office/drawing/2014/main" id="{907B7D31-A373-0B4B-A1B5-F4FD39A2F3C3}"/>
              </a:ext>
            </a:extLst>
          </p:cNvPr>
          <p:cNvCxnSpPr>
            <a:endCxn id="74" idx="6"/>
          </p:cNvCxnSpPr>
          <p:nvPr/>
        </p:nvCxnSpPr>
        <p:spPr>
          <a:xfrm flipH="1" flipV="1">
            <a:off x="6816334" y="2904117"/>
            <a:ext cx="2859742" cy="146826"/>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7B7D31-A373-0B4B-A1B5-F4FD39A2F3C3}"/>
              </a:ext>
            </a:extLst>
          </p:cNvPr>
          <p:cNvCxnSpPr/>
          <p:nvPr/>
        </p:nvCxnSpPr>
        <p:spPr>
          <a:xfrm flipH="1">
            <a:off x="6942666" y="3182270"/>
            <a:ext cx="2733410" cy="318301"/>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662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0"/>
                                        </p:tgtEl>
                                        <p:attrNameLst>
                                          <p:attrName>style.visibility</p:attrName>
                                        </p:attrNameLst>
                                      </p:cBhvr>
                                      <p:to>
                                        <p:strVal val="visible"/>
                                      </p:to>
                                    </p:set>
                                    <p:animEffect transition="in" filter="wipe(up)">
                                      <p:cBhvr>
                                        <p:cTn id="15" dur="500"/>
                                        <p:tgtEl>
                                          <p:spTgt spid="240"/>
                                        </p:tgtEl>
                                      </p:cBhvr>
                                    </p:animEffect>
                                  </p:childTnLst>
                                </p:cTn>
                              </p:par>
                              <p:par>
                                <p:cTn id="16" presetID="22" presetClass="entr" presetSubtype="2" fill="hold" nodeType="withEffect">
                                  <p:stCondLst>
                                    <p:cond delay="0"/>
                                  </p:stCondLst>
                                  <p:childTnLst>
                                    <p:set>
                                      <p:cBhvr>
                                        <p:cTn id="17" dur="1" fill="hold">
                                          <p:stCondLst>
                                            <p:cond delay="0"/>
                                          </p:stCondLst>
                                        </p:cTn>
                                        <p:tgtEl>
                                          <p:spTgt spid="223"/>
                                        </p:tgtEl>
                                        <p:attrNameLst>
                                          <p:attrName>style.visibility</p:attrName>
                                        </p:attrNameLst>
                                      </p:cBhvr>
                                      <p:to>
                                        <p:strVal val="visible"/>
                                      </p:to>
                                    </p:set>
                                    <p:animEffect transition="in" filter="wipe(right)">
                                      <p:cBhvr>
                                        <p:cTn id="18" dur="500"/>
                                        <p:tgtEl>
                                          <p:spTgt spid="2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8"/>
                                        </p:tgtEl>
                                        <p:attrNameLst>
                                          <p:attrName>style.visibility</p:attrName>
                                        </p:attrNameLst>
                                      </p:cBhvr>
                                      <p:to>
                                        <p:strVal val="visible"/>
                                      </p:to>
                                    </p:set>
                                    <p:animEffect transition="in" filter="wipe(left)">
                                      <p:cBhvr>
                                        <p:cTn id="23" dur="500"/>
                                        <p:tgtEl>
                                          <p:spTgt spid="228"/>
                                        </p:tgtEl>
                                      </p:cBhvr>
                                    </p:animEffect>
                                  </p:childTnLst>
                                </p:cTn>
                              </p:par>
                              <p:par>
                                <p:cTn id="24" presetID="22" presetClass="entr" presetSubtype="1" fill="hold" nodeType="with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wipe(up)">
                                      <p:cBhvr>
                                        <p:cTn id="26" dur="500"/>
                                        <p:tgtEl>
                                          <p:spTgt spid="237"/>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22"/>
                                        </p:tgtEl>
                                        <p:attrNameLst>
                                          <p:attrName>style.visibility</p:attrName>
                                        </p:attrNameLst>
                                      </p:cBhvr>
                                      <p:to>
                                        <p:strVal val="visible"/>
                                      </p:to>
                                    </p:set>
                                    <p:animEffect transition="in" filter="wipe(up)">
                                      <p:cBhvr>
                                        <p:cTn id="30" dur="500"/>
                                        <p:tgtEl>
                                          <p:spTgt spid="222"/>
                                        </p:tgtEl>
                                      </p:cBhvr>
                                    </p:animEffect>
                                  </p:childTnLst>
                                </p:cTn>
                              </p:par>
                              <p:par>
                                <p:cTn id="31" presetID="22" presetClass="entr" presetSubtype="1" fill="hold" nodeType="withEffect">
                                  <p:stCondLst>
                                    <p:cond delay="0"/>
                                  </p:stCondLst>
                                  <p:childTnLst>
                                    <p:set>
                                      <p:cBhvr>
                                        <p:cTn id="32" dur="1" fill="hold">
                                          <p:stCondLst>
                                            <p:cond delay="0"/>
                                          </p:stCondLst>
                                        </p:cTn>
                                        <p:tgtEl>
                                          <p:spTgt spid="243"/>
                                        </p:tgtEl>
                                        <p:attrNameLst>
                                          <p:attrName>style.visibility</p:attrName>
                                        </p:attrNameLst>
                                      </p:cBhvr>
                                      <p:to>
                                        <p:strVal val="visible"/>
                                      </p:to>
                                    </p:set>
                                    <p:animEffect transition="in" filter="wipe(up)">
                                      <p:cBhvr>
                                        <p:cTn id="33" dur="500"/>
                                        <p:tgtEl>
                                          <p:spTgt spid="24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2" grpId="0"/>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6475" y="194344"/>
            <a:ext cx="5084908" cy="639481"/>
          </a:xfrm>
        </p:spPr>
        <p:txBody>
          <a:bodyPr>
            <a:normAutofit/>
          </a:bodyPr>
          <a:lstStyle/>
          <a:p>
            <a:pPr algn="ctr"/>
            <a:r>
              <a:rPr lang="en-US" sz="3600" dirty="0">
                <a:latin typeface="Avenir Book" panose="020B0503020203020204" pitchFamily="34" charset="-78"/>
                <a:cs typeface="Avenir Book" panose="020B0503020203020204" pitchFamily="34" charset="-78"/>
              </a:rPr>
              <a:t>TCP State Diagram</a:t>
            </a:r>
            <a:endParaRPr lang="en-US" sz="3300" dirty="0">
              <a:latin typeface="Avenir Book" panose="020B0503020203020204" pitchFamily="34" charset="-78"/>
              <a:cs typeface="Avenir Book" panose="020B0503020203020204" pitchFamily="34" charset="-78"/>
            </a:endParaRPr>
          </a:p>
        </p:txBody>
      </p:sp>
      <p:sp>
        <p:nvSpPr>
          <p:cNvPr id="5"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771239" y="4934755"/>
            <a:ext cx="416284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https://en.wikipedia.org/wiki/File:Tcp_state_diagram.png</a:t>
            </a:r>
            <a:endParaRPr lang="en-US" altLang="en-US" sz="1200" dirty="0">
              <a:solidFill>
                <a:prstClr val="black"/>
              </a:solidFill>
              <a:latin typeface="+mn-lt"/>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5577131" y="185873"/>
            <a:ext cx="6021014" cy="4748882"/>
          </a:xfrm>
          <a:prstGeom prst="rect">
            <a:avLst/>
          </a:prstGeom>
        </p:spPr>
      </p:pic>
      <p:sp>
        <p:nvSpPr>
          <p:cNvPr id="7" name="Line 5">
            <a:extLst>
              <a:ext uri="{FF2B5EF4-FFF2-40B4-BE49-F238E27FC236}">
                <a16:creationId xmlns:a16="http://schemas.microsoft.com/office/drawing/2014/main" id="{977A2B4A-655D-5443-8A4F-92884511787E}"/>
              </a:ext>
            </a:extLst>
          </p:cNvPr>
          <p:cNvSpPr>
            <a:spLocks noChangeShapeType="1"/>
          </p:cNvSpPr>
          <p:nvPr/>
        </p:nvSpPr>
        <p:spPr bwMode="auto">
          <a:xfrm flipH="1">
            <a:off x="1930123" y="2368984"/>
            <a:ext cx="1191" cy="18526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 name="Group 102">
            <a:extLst>
              <a:ext uri="{FF2B5EF4-FFF2-40B4-BE49-F238E27FC236}">
                <a16:creationId xmlns:a16="http://schemas.microsoft.com/office/drawing/2014/main" id="{1F3D6A6C-5FEE-8646-8A80-04AC9F3BFF74}"/>
              </a:ext>
            </a:extLst>
          </p:cNvPr>
          <p:cNvGrpSpPr>
            <a:grpSpLocks/>
          </p:cNvGrpSpPr>
          <p:nvPr/>
        </p:nvGrpSpPr>
        <p:grpSpPr bwMode="auto">
          <a:xfrm>
            <a:off x="1931314" y="2479711"/>
            <a:ext cx="1879997" cy="551259"/>
            <a:chOff x="2062" y="1502"/>
            <a:chExt cx="1579" cy="463"/>
          </a:xfrm>
        </p:grpSpPr>
        <p:sp>
          <p:nvSpPr>
            <p:cNvPr id="9"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286" y="1624"/>
              <a:ext cx="1145"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SYNbit=1, Seq=x</a:t>
              </a:r>
            </a:p>
          </p:txBody>
        </p:sp>
      </p:grpSp>
      <p:sp>
        <p:nvSpPr>
          <p:cNvPr id="13"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3872033" y="2421370"/>
            <a:ext cx="1190" cy="2563416"/>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4203992" y="4550209"/>
            <a:ext cx="65114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grpSp>
        <p:nvGrpSpPr>
          <p:cNvPr id="15" name="Group 109">
            <a:extLst>
              <a:ext uri="{FF2B5EF4-FFF2-40B4-BE49-F238E27FC236}">
                <a16:creationId xmlns:a16="http://schemas.microsoft.com/office/drawing/2014/main" id="{9180F1A8-9EF0-3C49-80B2-6C9528088F36}"/>
              </a:ext>
            </a:extLst>
          </p:cNvPr>
          <p:cNvGrpSpPr>
            <a:grpSpLocks/>
          </p:cNvGrpSpPr>
          <p:nvPr/>
        </p:nvGrpSpPr>
        <p:grpSpPr bwMode="auto">
          <a:xfrm>
            <a:off x="1928933" y="3109552"/>
            <a:ext cx="1995487" cy="776287"/>
            <a:chOff x="2060" y="2031"/>
            <a:chExt cx="1676" cy="652"/>
          </a:xfrm>
        </p:grpSpPr>
        <p:sp>
          <p:nvSpPr>
            <p:cNvPr id="16"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16" y="2169"/>
              <a:ext cx="1620"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SYNbit</a:t>
              </a:r>
              <a:r>
                <a:rPr lang="en-US" sz="1200" kern="0" dirty="0">
                  <a:solidFill>
                    <a:srgbClr val="000000"/>
                  </a:solidFill>
                  <a:latin typeface="Avenir Book" panose="020B0503020203020204" pitchFamily="34" charset="-78"/>
                  <a:cs typeface="Avenir Book" panose="020B0503020203020204" pitchFamily="34" charset="-78"/>
                </a:rPr>
                <a:t>=1, </a:t>
              </a:r>
              <a:r>
                <a:rPr lang="en-US" sz="1200" kern="0" dirty="0" err="1">
                  <a:solidFill>
                    <a:srgbClr val="000000"/>
                  </a:solidFill>
                  <a:latin typeface="Avenir Book" panose="020B0503020203020204" pitchFamily="34" charset="-78"/>
                  <a:cs typeface="Avenir Book" panose="020B0503020203020204" pitchFamily="34" charset="-78"/>
                </a:rPr>
                <a:t>Seq</a:t>
              </a:r>
              <a:r>
                <a:rPr lang="en-US" sz="1200" kern="0" dirty="0">
                  <a:solidFill>
                    <a:srgbClr val="000000"/>
                  </a:solidFill>
                  <a:latin typeface="Avenir Book" panose="020B0503020203020204" pitchFamily="34" charset="-78"/>
                  <a:cs typeface="Avenir Book" panose="020B0503020203020204" pitchFamily="34" charset="-78"/>
                </a:rPr>
                <a:t>=y</a:t>
              </a:r>
            </a:p>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ACKbit</a:t>
              </a:r>
              <a:r>
                <a:rPr lang="en-US" sz="1200" kern="0" dirty="0">
                  <a:solidFill>
                    <a:srgbClr val="000000"/>
                  </a:solidFill>
                  <a:latin typeface="Avenir Book" panose="020B0503020203020204" pitchFamily="34" charset="-78"/>
                  <a:cs typeface="Avenir Book" panose="020B0503020203020204" pitchFamily="34" charset="-78"/>
                </a:rPr>
                <a:t>=1; </a:t>
              </a:r>
              <a:r>
                <a:rPr lang="en-US" sz="1200" kern="0" dirty="0" err="1">
                  <a:solidFill>
                    <a:srgbClr val="000000"/>
                  </a:solidFill>
                  <a:latin typeface="Avenir Book" panose="020B0503020203020204" pitchFamily="34" charset="-78"/>
                  <a:cs typeface="Avenir Book" panose="020B0503020203020204" pitchFamily="34" charset="-78"/>
                </a:rPr>
                <a:t>ACKnum</a:t>
              </a:r>
              <a:r>
                <a:rPr lang="en-US" sz="1200" kern="0" dirty="0">
                  <a:solidFill>
                    <a:srgbClr val="000000"/>
                  </a:solidFill>
                  <a:latin typeface="Avenir Book" panose="020B0503020203020204" pitchFamily="34" charset="-78"/>
                  <a:cs typeface="Avenir Book" panose="020B0503020203020204" pitchFamily="34" charset="-78"/>
                </a:rPr>
                <a:t>=x+1</a:t>
              </a:r>
            </a:p>
          </p:txBody>
        </p:sp>
      </p:grpSp>
      <p:grpSp>
        <p:nvGrpSpPr>
          <p:cNvPr id="20" name="Group 110">
            <a:extLst>
              <a:ext uri="{FF2B5EF4-FFF2-40B4-BE49-F238E27FC236}">
                <a16:creationId xmlns:a16="http://schemas.microsoft.com/office/drawing/2014/main" id="{92A8D17F-88B5-E34B-ADF1-D1D5F4C6CACA}"/>
              </a:ext>
            </a:extLst>
          </p:cNvPr>
          <p:cNvGrpSpPr>
            <a:grpSpLocks/>
          </p:cNvGrpSpPr>
          <p:nvPr/>
        </p:nvGrpSpPr>
        <p:grpSpPr bwMode="auto">
          <a:xfrm>
            <a:off x="1913456" y="3939421"/>
            <a:ext cx="1928813" cy="551260"/>
            <a:chOff x="2047" y="2728"/>
            <a:chExt cx="1620" cy="463"/>
          </a:xfrm>
        </p:grpSpPr>
        <p:sp>
          <p:nvSpPr>
            <p:cNvPr id="21"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47" y="2852"/>
              <a:ext cx="162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ACKbit=1, ACKnum=y+1</a:t>
              </a:r>
            </a:p>
          </p:txBody>
        </p:sp>
      </p:grpSp>
      <p:grpSp>
        <p:nvGrpSpPr>
          <p:cNvPr id="26" name="Group 105">
            <a:extLst>
              <a:ext uri="{FF2B5EF4-FFF2-40B4-BE49-F238E27FC236}">
                <a16:creationId xmlns:a16="http://schemas.microsoft.com/office/drawing/2014/main" id="{45AA77DF-71CD-2E48-9AEE-EC1E8FB1B1C5}"/>
              </a:ext>
            </a:extLst>
          </p:cNvPr>
          <p:cNvGrpSpPr>
            <a:grpSpLocks/>
          </p:cNvGrpSpPr>
          <p:nvPr/>
        </p:nvGrpSpPr>
        <p:grpSpPr bwMode="auto">
          <a:xfrm>
            <a:off x="822283" y="1870770"/>
            <a:ext cx="863203" cy="1110854"/>
            <a:chOff x="144" y="916"/>
            <a:chExt cx="725" cy="933"/>
          </a:xfrm>
        </p:grpSpPr>
        <p:sp>
          <p:nvSpPr>
            <p:cNvPr id="27"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44" y="1616"/>
              <a:ext cx="72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SYNSENT</a:t>
              </a:r>
            </a:p>
          </p:txBody>
        </p:sp>
        <p:sp>
          <p:nvSpPr>
            <p:cNvPr id="28" name="Line 103">
              <a:extLst>
                <a:ext uri="{FF2B5EF4-FFF2-40B4-BE49-F238E27FC236}">
                  <a16:creationId xmlns:a16="http://schemas.microsoft.com/office/drawing/2014/main" id="{C569F88B-55D7-1F45-9FD5-8D995E4C94A5}"/>
                </a:ext>
              </a:extLst>
            </p:cNvPr>
            <p:cNvSpPr>
              <a:spLocks noChangeShapeType="1"/>
            </p:cNvSpPr>
            <p:nvPr/>
          </p:nvSpPr>
          <p:spPr bwMode="auto">
            <a:xfrm>
              <a:off x="452" y="916"/>
              <a:ext cx="5" cy="71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9" name="Group 111">
            <a:extLst>
              <a:ext uri="{FF2B5EF4-FFF2-40B4-BE49-F238E27FC236}">
                <a16:creationId xmlns:a16="http://schemas.microsoft.com/office/drawing/2014/main" id="{FBD3641B-4567-B84B-B0A9-51F31757E64D}"/>
              </a:ext>
            </a:extLst>
          </p:cNvPr>
          <p:cNvGrpSpPr>
            <a:grpSpLocks/>
          </p:cNvGrpSpPr>
          <p:nvPr/>
        </p:nvGrpSpPr>
        <p:grpSpPr bwMode="auto">
          <a:xfrm>
            <a:off x="831807" y="2926852"/>
            <a:ext cx="651273" cy="1241822"/>
            <a:chOff x="152" y="1803"/>
            <a:chExt cx="547" cy="1043"/>
          </a:xfrm>
        </p:grpSpPr>
        <p:sp>
          <p:nvSpPr>
            <p:cNvPr id="30"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52" y="2613"/>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31"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2" name="Group 108">
            <a:extLst>
              <a:ext uri="{FF2B5EF4-FFF2-40B4-BE49-F238E27FC236}">
                <a16:creationId xmlns:a16="http://schemas.microsoft.com/office/drawing/2014/main" id="{E9975853-CA29-F64E-9978-90818E85074F}"/>
              </a:ext>
            </a:extLst>
          </p:cNvPr>
          <p:cNvGrpSpPr>
            <a:grpSpLocks/>
          </p:cNvGrpSpPr>
          <p:nvPr/>
        </p:nvGrpSpPr>
        <p:grpSpPr bwMode="auto">
          <a:xfrm>
            <a:off x="3966393" y="2384462"/>
            <a:ext cx="929878" cy="919162"/>
            <a:chOff x="4839" y="1422"/>
            <a:chExt cx="781" cy="772"/>
          </a:xfrm>
        </p:grpSpPr>
        <p:sp>
          <p:nvSpPr>
            <p:cNvPr id="33"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39" y="1961"/>
              <a:ext cx="78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SYN RCVD</a:t>
              </a:r>
            </a:p>
          </p:txBody>
        </p:sp>
        <p:sp>
          <p:nvSpPr>
            <p:cNvPr id="34"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5" name="Line 107">
            <a:extLst>
              <a:ext uri="{FF2B5EF4-FFF2-40B4-BE49-F238E27FC236}">
                <a16:creationId xmlns:a16="http://schemas.microsoft.com/office/drawing/2014/main" id="{28C3410E-FF26-2849-8647-5DA1E34B6C9E}"/>
              </a:ext>
            </a:extLst>
          </p:cNvPr>
          <p:cNvSpPr>
            <a:spLocks noChangeShapeType="1"/>
          </p:cNvSpPr>
          <p:nvPr/>
        </p:nvSpPr>
        <p:spPr bwMode="auto">
          <a:xfrm>
            <a:off x="4548610" y="3285766"/>
            <a:ext cx="0" cy="127873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334880" y="1246130"/>
            <a:ext cx="1548887" cy="600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Avenir Book" panose="020B0503020203020204" pitchFamily="34" charset="-78"/>
                <a:cs typeface="Avenir Book" panose="020B0503020203020204" pitchFamily="34" charset="-78"/>
              </a:rPr>
              <a:t>C</a:t>
            </a:r>
            <a:r>
              <a:rPr lang="en-US" sz="2100" kern="0" dirty="0" err="1">
                <a:solidFill>
                  <a:srgbClr val="000099"/>
                </a:solidFill>
                <a:latin typeface="Avenir Book" panose="020B0503020203020204" pitchFamily="34" charset="-78"/>
                <a:cs typeface="Avenir Book" panose="020B0503020203020204" pitchFamily="34" charset="-78"/>
              </a:rPr>
              <a:t>lient</a:t>
            </a:r>
            <a:r>
              <a:rPr lang="en-US" sz="2100" kern="0" dirty="0">
                <a:solidFill>
                  <a:srgbClr val="000099"/>
                </a:solidFill>
                <a:latin typeface="Avenir Book" panose="020B0503020203020204" pitchFamily="34" charset="-78"/>
                <a:cs typeface="Avenir Book" panose="020B0503020203020204" pitchFamily="34" charset="-78"/>
              </a:rPr>
              <a:t> state</a:t>
            </a:r>
          </a:p>
          <a:p>
            <a:pPr algn="r" defTabSz="685800" eaLnBrk="0" fontAlgn="base" hangingPunct="0">
              <a:spcBef>
                <a:spcPct val="0"/>
              </a:spcBef>
              <a:spcAft>
                <a:spcPct val="0"/>
              </a:spcAft>
              <a:defRPr/>
            </a:pPr>
            <a:endParaRPr lang="en-US" sz="1200" i="1" kern="0" dirty="0">
              <a:solidFill>
                <a:srgbClr val="000099"/>
              </a:solidFill>
              <a:latin typeface="Avenir Book" panose="020B0503020203020204" pitchFamily="34" charset="-78"/>
              <a:cs typeface="Avenir Book" panose="020B0503020203020204" pitchFamily="34" charset="-78"/>
            </a:endParaRPr>
          </a:p>
        </p:txBody>
      </p:sp>
      <p:sp>
        <p:nvSpPr>
          <p:cNvPr id="3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3631240" y="1260034"/>
            <a:ext cx="1600183" cy="6001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Avenir Book" panose="020B0503020203020204" pitchFamily="34" charset="-78"/>
                <a:cs typeface="Avenir Book" panose="020B0503020203020204" pitchFamily="34" charset="-78"/>
              </a:rPr>
              <a:t>S</a:t>
            </a:r>
            <a:r>
              <a:rPr lang="en-US" sz="2100" kern="0" dirty="0" err="1">
                <a:solidFill>
                  <a:srgbClr val="000099"/>
                </a:solidFill>
                <a:latin typeface="Avenir Book" panose="020B0503020203020204" pitchFamily="34" charset="-78"/>
                <a:cs typeface="Avenir Book" panose="020B0503020203020204" pitchFamily="34" charset="-78"/>
              </a:rPr>
              <a:t>erver</a:t>
            </a:r>
            <a:r>
              <a:rPr lang="en-US" sz="2100" kern="0" dirty="0">
                <a:solidFill>
                  <a:srgbClr val="000099"/>
                </a:solidFill>
                <a:latin typeface="Avenir Book" panose="020B0503020203020204" pitchFamily="34" charset="-78"/>
                <a:cs typeface="Avenir Book" panose="020B0503020203020204" pitchFamily="34" charset="-78"/>
              </a:rPr>
              <a:t> state</a:t>
            </a:r>
          </a:p>
          <a:p>
            <a:pPr algn="r" defTabSz="685800" eaLnBrk="0" fontAlgn="base" hangingPunct="0">
              <a:spcBef>
                <a:spcPct val="0"/>
              </a:spcBef>
              <a:spcAft>
                <a:spcPct val="0"/>
              </a:spcAft>
              <a:defRPr/>
            </a:pPr>
            <a:endParaRPr lang="en-US" sz="1200" i="1" kern="0" dirty="0">
              <a:solidFill>
                <a:srgbClr val="000099"/>
              </a:solidFill>
              <a:latin typeface="Avenir Book" panose="020B0503020203020204" pitchFamily="34" charset="-78"/>
              <a:cs typeface="Avenir Book" panose="020B0503020203020204" pitchFamily="34" charset="-78"/>
            </a:endParaRPr>
          </a:p>
        </p:txBody>
      </p:sp>
      <p:sp>
        <p:nvSpPr>
          <p:cNvPr id="3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4169503" y="2034371"/>
            <a:ext cx="6832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LISTEN</a:t>
            </a:r>
          </a:p>
        </p:txBody>
      </p:sp>
      <p:grpSp>
        <p:nvGrpSpPr>
          <p:cNvPr id="39" name="Group 118">
            <a:extLst>
              <a:ext uri="{FF2B5EF4-FFF2-40B4-BE49-F238E27FC236}">
                <a16:creationId xmlns:a16="http://schemas.microsoft.com/office/drawing/2014/main" id="{EE14688C-F1C2-7F41-8726-D165159240FD}"/>
              </a:ext>
            </a:extLst>
          </p:cNvPr>
          <p:cNvGrpSpPr>
            <a:grpSpLocks/>
          </p:cNvGrpSpPr>
          <p:nvPr/>
        </p:nvGrpSpPr>
        <p:grpSpPr bwMode="auto">
          <a:xfrm>
            <a:off x="1681005" y="1929594"/>
            <a:ext cx="482203" cy="450056"/>
            <a:chOff x="-44" y="1473"/>
            <a:chExt cx="981" cy="1105"/>
          </a:xfrm>
        </p:grpSpPr>
        <p:pic>
          <p:nvPicPr>
            <p:cNvPr id="40"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2" name="Group 121">
            <a:extLst>
              <a:ext uri="{FF2B5EF4-FFF2-40B4-BE49-F238E27FC236}">
                <a16:creationId xmlns:a16="http://schemas.microsoft.com/office/drawing/2014/main" id="{DC61BD1A-A71F-CF4B-B53E-5ECC0609FEB5}"/>
              </a:ext>
            </a:extLst>
          </p:cNvPr>
          <p:cNvGrpSpPr>
            <a:grpSpLocks/>
          </p:cNvGrpSpPr>
          <p:nvPr/>
        </p:nvGrpSpPr>
        <p:grpSpPr bwMode="auto">
          <a:xfrm>
            <a:off x="3749007" y="1995078"/>
            <a:ext cx="252413" cy="384572"/>
            <a:chOff x="4140" y="429"/>
            <a:chExt cx="1425" cy="2396"/>
          </a:xfrm>
        </p:grpSpPr>
        <p:sp>
          <p:nvSpPr>
            <p:cNvPr id="43"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8"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73"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4"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9"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0"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71"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2"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1"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3"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69"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0"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4"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5"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67"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8"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6"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9"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65"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370939536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8031" y="17702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3-way Handshake</a:t>
            </a:r>
          </a:p>
        </p:txBody>
      </p:sp>
      <p:grpSp>
        <p:nvGrpSpPr>
          <p:cNvPr id="73" name="Group 72">
            <a:extLst>
              <a:ext uri="{FF2B5EF4-FFF2-40B4-BE49-F238E27FC236}">
                <a16:creationId xmlns:a16="http://schemas.microsoft.com/office/drawing/2014/main" id="{9CAAA66F-65EC-E34C-8D40-259E21717735}"/>
              </a:ext>
            </a:extLst>
          </p:cNvPr>
          <p:cNvGrpSpPr/>
          <p:nvPr/>
        </p:nvGrpSpPr>
        <p:grpSpPr>
          <a:xfrm>
            <a:off x="7126412" y="1211965"/>
            <a:ext cx="1153193" cy="3825550"/>
            <a:chOff x="5269383" y="2475193"/>
            <a:chExt cx="1537590" cy="2910061"/>
          </a:xfrm>
        </p:grpSpPr>
        <p:sp>
          <p:nvSpPr>
            <p:cNvPr id="74"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69383" y="2475193"/>
              <a:ext cx="8825" cy="2910061"/>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5"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792914" y="2548218"/>
              <a:ext cx="14059" cy="2837036"/>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6" name="Group 75">
            <a:extLst>
              <a:ext uri="{FF2B5EF4-FFF2-40B4-BE49-F238E27FC236}">
                <a16:creationId xmlns:a16="http://schemas.microsoft.com/office/drawing/2014/main" id="{D58C52DC-C8FA-4944-8CC4-85815AC982E1}"/>
              </a:ext>
            </a:extLst>
          </p:cNvPr>
          <p:cNvGrpSpPr/>
          <p:nvPr/>
        </p:nvGrpSpPr>
        <p:grpSpPr>
          <a:xfrm>
            <a:off x="8261585" y="3722946"/>
            <a:ext cx="699915" cy="276999"/>
            <a:chOff x="11151735" y="5123971"/>
            <a:chExt cx="933219" cy="369332"/>
          </a:xfrm>
        </p:grpSpPr>
        <p:sp>
          <p:nvSpPr>
            <p:cNvPr id="77"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16768" y="5123971"/>
              <a:ext cx="86818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latin typeface="Avenir Book" panose="020B0503020203020204" pitchFamily="34" charset="-78"/>
                  <a:cs typeface="Avenir Book" panose="020B0503020203020204" pitchFamily="34" charset="-78"/>
                </a:rPr>
                <a:t>ESTAB</a:t>
              </a:r>
            </a:p>
          </p:txBody>
        </p:sp>
        <p:sp>
          <p:nvSpPr>
            <p:cNvPr id="78"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grpSp>
        <p:nvGrpSpPr>
          <p:cNvPr id="79" name="Group 78">
            <a:extLst>
              <a:ext uri="{FF2B5EF4-FFF2-40B4-BE49-F238E27FC236}">
                <a16:creationId xmlns:a16="http://schemas.microsoft.com/office/drawing/2014/main" id="{BF5066A4-7FFD-3447-A085-E135DC48118A}"/>
              </a:ext>
            </a:extLst>
          </p:cNvPr>
          <p:cNvGrpSpPr/>
          <p:nvPr/>
        </p:nvGrpSpPr>
        <p:grpSpPr>
          <a:xfrm>
            <a:off x="6127125" y="1730533"/>
            <a:ext cx="2188369" cy="2137174"/>
            <a:chOff x="8276771" y="2492829"/>
            <a:chExt cx="2917826" cy="2849565"/>
          </a:xfrm>
        </p:grpSpPr>
        <p:sp>
          <p:nvSpPr>
            <p:cNvPr id="80"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276771" y="2492829"/>
              <a:ext cx="1349376"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81"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46">
              <a:extLst>
                <a:ext uri="{FF2B5EF4-FFF2-40B4-BE49-F238E27FC236}">
                  <a16:creationId xmlns:a16="http://schemas.microsoft.com/office/drawing/2014/main" id="{3F65A0FD-93D7-FE4A-976F-9F9685E790A3}"/>
                </a:ext>
              </a:extLst>
            </p:cNvPr>
            <p:cNvGrpSpPr>
              <a:grpSpLocks/>
            </p:cNvGrpSpPr>
            <p:nvPr/>
          </p:nvGrpSpPr>
          <p:grpSpPr bwMode="auto">
            <a:xfrm>
              <a:off x="9724574" y="3386596"/>
              <a:ext cx="1350962" cy="369888"/>
              <a:chOff x="1040" y="2085"/>
              <a:chExt cx="851" cy="233"/>
            </a:xfrm>
          </p:grpSpPr>
          <p:sp>
            <p:nvSpPr>
              <p:cNvPr id="83"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40" y="2085"/>
                <a:ext cx="85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grpSp>
      </p:grpSp>
      <p:grpSp>
        <p:nvGrpSpPr>
          <p:cNvPr id="85" name="Group 93">
            <a:extLst>
              <a:ext uri="{FF2B5EF4-FFF2-40B4-BE49-F238E27FC236}">
                <a16:creationId xmlns:a16="http://schemas.microsoft.com/office/drawing/2014/main" id="{86B69F27-A994-CA47-985C-04430FA1972B}"/>
              </a:ext>
            </a:extLst>
          </p:cNvPr>
          <p:cNvGrpSpPr>
            <a:grpSpLocks/>
          </p:cNvGrpSpPr>
          <p:nvPr/>
        </p:nvGrpSpPr>
        <p:grpSpPr bwMode="auto">
          <a:xfrm>
            <a:off x="6184275" y="2816753"/>
            <a:ext cx="2952751" cy="561975"/>
            <a:chOff x="339" y="2807"/>
            <a:chExt cx="2480" cy="472"/>
          </a:xfrm>
        </p:grpSpPr>
        <p:sp>
          <p:nvSpPr>
            <p:cNvPr id="86"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7"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339" y="2937"/>
              <a:ext cx="805"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88"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sp>
          <p:nvSpPr>
            <p:cNvPr id="89"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39" y="2807"/>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x completes</a:t>
              </a:r>
            </a:p>
          </p:txBody>
        </p:sp>
      </p:grpSp>
      <p:grpSp>
        <p:nvGrpSpPr>
          <p:cNvPr id="90" name="Group 89">
            <a:extLst>
              <a:ext uri="{FF2B5EF4-FFF2-40B4-BE49-F238E27FC236}">
                <a16:creationId xmlns:a16="http://schemas.microsoft.com/office/drawing/2014/main" id="{09A60973-A80A-204A-B7D6-FB475901ED33}"/>
              </a:ext>
            </a:extLst>
          </p:cNvPr>
          <p:cNvGrpSpPr/>
          <p:nvPr/>
        </p:nvGrpSpPr>
        <p:grpSpPr>
          <a:xfrm>
            <a:off x="6287794" y="1209411"/>
            <a:ext cx="2642251" cy="1278315"/>
            <a:chOff x="7779797" y="1602735"/>
            <a:chExt cx="3523002" cy="1704419"/>
          </a:xfrm>
        </p:grpSpPr>
        <p:sp>
          <p:nvSpPr>
            <p:cNvPr id="91"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779797" y="1602735"/>
              <a:ext cx="1058496"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92"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3"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5"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8985005" y="1750372"/>
              <a:ext cx="135122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sp>
          <p:nvSpPr>
            <p:cNvPr id="96"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7"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34612" y="2009135"/>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98"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7973989" y="2937822"/>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99"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00"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101" name="Group 113">
              <a:extLst>
                <a:ext uri="{FF2B5EF4-FFF2-40B4-BE49-F238E27FC236}">
                  <a16:creationId xmlns:a16="http://schemas.microsoft.com/office/drawing/2014/main" id="{204BAA52-89B1-794F-88E6-9C5622E551C2}"/>
                </a:ext>
              </a:extLst>
            </p:cNvPr>
            <p:cNvGrpSpPr>
              <a:grpSpLocks/>
            </p:cNvGrpSpPr>
            <p:nvPr/>
          </p:nvGrpSpPr>
          <p:grpSpPr bwMode="auto">
            <a:xfrm>
              <a:off x="9087531" y="2345689"/>
              <a:ext cx="1349376" cy="369888"/>
              <a:chOff x="1042" y="2085"/>
              <a:chExt cx="850" cy="233"/>
            </a:xfrm>
          </p:grpSpPr>
          <p:sp>
            <p:nvSpPr>
              <p:cNvPr id="102"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3"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acc_conn</a:t>
                </a:r>
                <a:r>
                  <a:rPr lang="en-US" sz="1200" kern="0" dirty="0">
                    <a:solidFill>
                      <a:srgbClr val="000000"/>
                    </a:solidFill>
                    <a:latin typeface="Avenir Book" panose="020B0503020203020204" pitchFamily="34" charset="-78"/>
                    <a:cs typeface="Avenir Book" panose="020B0503020203020204" pitchFamily="34" charset="-78"/>
                  </a:rPr>
                  <a:t>(x)</a:t>
                </a:r>
              </a:p>
            </p:txBody>
          </p:sp>
        </p:grpSp>
      </p:grpSp>
      <p:grpSp>
        <p:nvGrpSpPr>
          <p:cNvPr id="104" name="Group 116">
            <a:extLst>
              <a:ext uri="{FF2B5EF4-FFF2-40B4-BE49-F238E27FC236}">
                <a16:creationId xmlns:a16="http://schemas.microsoft.com/office/drawing/2014/main" id="{80C83854-C77F-BA47-9721-52914A496B51}"/>
              </a:ext>
            </a:extLst>
          </p:cNvPr>
          <p:cNvGrpSpPr>
            <a:grpSpLocks/>
          </p:cNvGrpSpPr>
          <p:nvPr/>
        </p:nvGrpSpPr>
        <p:grpSpPr bwMode="auto">
          <a:xfrm>
            <a:off x="6844733" y="798645"/>
            <a:ext cx="465535" cy="365522"/>
            <a:chOff x="-44" y="1473"/>
            <a:chExt cx="981" cy="1105"/>
          </a:xfrm>
        </p:grpSpPr>
        <p:pic>
          <p:nvPicPr>
            <p:cNvPr id="105"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119">
            <a:extLst>
              <a:ext uri="{FF2B5EF4-FFF2-40B4-BE49-F238E27FC236}">
                <a16:creationId xmlns:a16="http://schemas.microsoft.com/office/drawing/2014/main" id="{20AAAB4F-DE43-4840-934B-1D6561325F75}"/>
              </a:ext>
            </a:extLst>
          </p:cNvPr>
          <p:cNvGrpSpPr>
            <a:grpSpLocks/>
          </p:cNvGrpSpPr>
          <p:nvPr/>
        </p:nvGrpSpPr>
        <p:grpSpPr bwMode="auto">
          <a:xfrm>
            <a:off x="8200854" y="784358"/>
            <a:ext cx="252413" cy="384572"/>
            <a:chOff x="4140" y="429"/>
            <a:chExt cx="1425" cy="2396"/>
          </a:xfrm>
        </p:grpSpPr>
        <p:sp>
          <p:nvSpPr>
            <p:cNvPr id="108"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0"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1"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2"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3"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138"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4"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5"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136"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6"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8"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134"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9"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0"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132"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1"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3"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5"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30"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0" name="Group 139">
            <a:extLst>
              <a:ext uri="{FF2B5EF4-FFF2-40B4-BE49-F238E27FC236}">
                <a16:creationId xmlns:a16="http://schemas.microsoft.com/office/drawing/2014/main" id="{DE38AD7C-A8B1-2B4B-BE71-513FFA7EFB6C}"/>
              </a:ext>
            </a:extLst>
          </p:cNvPr>
          <p:cNvGrpSpPr/>
          <p:nvPr/>
        </p:nvGrpSpPr>
        <p:grpSpPr>
          <a:xfrm>
            <a:off x="7110239" y="3878593"/>
            <a:ext cx="1180419" cy="416378"/>
            <a:chOff x="9935935" y="2667001"/>
            <a:chExt cx="1573892" cy="555171"/>
          </a:xfrm>
        </p:grpSpPr>
        <p:sp>
          <p:nvSpPr>
            <p:cNvPr id="141"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935935" y="2667001"/>
              <a:ext cx="1573892" cy="555171"/>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2"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3" name="Group 113">
              <a:extLst>
                <a:ext uri="{FF2B5EF4-FFF2-40B4-BE49-F238E27FC236}">
                  <a16:creationId xmlns:a16="http://schemas.microsoft.com/office/drawing/2014/main" id="{FF53EAD9-E51E-C047-8717-0A017ED29429}"/>
                </a:ext>
              </a:extLst>
            </p:cNvPr>
            <p:cNvGrpSpPr>
              <a:grpSpLocks/>
            </p:cNvGrpSpPr>
            <p:nvPr/>
          </p:nvGrpSpPr>
          <p:grpSpPr bwMode="auto">
            <a:xfrm>
              <a:off x="10049102" y="2693350"/>
              <a:ext cx="1349376" cy="430213"/>
              <a:chOff x="1097" y="2016"/>
              <a:chExt cx="850" cy="271"/>
            </a:xfrm>
          </p:grpSpPr>
          <p:sp>
            <p:nvSpPr>
              <p:cNvPr id="14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97" y="2016"/>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acc_conn</a:t>
                </a:r>
                <a:r>
                  <a:rPr lang="en-US" sz="1200" kern="0" dirty="0">
                    <a:solidFill>
                      <a:srgbClr val="000000"/>
                    </a:solidFill>
                    <a:latin typeface="Avenir Book" panose="020B0503020203020204" pitchFamily="34" charset="-78"/>
                    <a:cs typeface="Avenir Book" panose="020B0503020203020204" pitchFamily="34" charset="-78"/>
                  </a:rPr>
                  <a:t>(x)</a:t>
                </a:r>
              </a:p>
            </p:txBody>
          </p:sp>
        </p:grpSp>
      </p:grpSp>
      <p:grpSp>
        <p:nvGrpSpPr>
          <p:cNvPr id="219" name="Group 218">
            <a:extLst>
              <a:ext uri="{FF2B5EF4-FFF2-40B4-BE49-F238E27FC236}">
                <a16:creationId xmlns:a16="http://schemas.microsoft.com/office/drawing/2014/main" id="{9CAAA66F-65EC-E34C-8D40-259E21717735}"/>
              </a:ext>
            </a:extLst>
          </p:cNvPr>
          <p:cNvGrpSpPr/>
          <p:nvPr/>
        </p:nvGrpSpPr>
        <p:grpSpPr>
          <a:xfrm>
            <a:off x="10181794" y="1221708"/>
            <a:ext cx="1153193" cy="3825550"/>
            <a:chOff x="5269383" y="2475193"/>
            <a:chExt cx="1537590" cy="2910061"/>
          </a:xfrm>
        </p:grpSpPr>
        <p:sp>
          <p:nvSpPr>
            <p:cNvPr id="220"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69383" y="2475193"/>
              <a:ext cx="8825" cy="2910061"/>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1"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792914" y="2548218"/>
              <a:ext cx="14059" cy="2837036"/>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4" name="Oval 45">
            <a:extLst>
              <a:ext uri="{FF2B5EF4-FFF2-40B4-BE49-F238E27FC236}">
                <a16:creationId xmlns:a16="http://schemas.microsoft.com/office/drawing/2014/main" id="{523A6BAB-2B5B-8B48-B14C-CD5B3206CAA2}"/>
              </a:ext>
            </a:extLst>
          </p:cNvPr>
          <p:cNvSpPr>
            <a:spLocks noChangeArrowheads="1"/>
          </p:cNvSpPr>
          <p:nvPr/>
        </p:nvSpPr>
        <p:spPr bwMode="auto">
          <a:xfrm>
            <a:off x="11316927" y="3846499"/>
            <a:ext cx="67865" cy="66675"/>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225" name="Group 224">
            <a:extLst>
              <a:ext uri="{FF2B5EF4-FFF2-40B4-BE49-F238E27FC236}">
                <a16:creationId xmlns:a16="http://schemas.microsoft.com/office/drawing/2014/main" id="{BF5066A4-7FFD-3447-A085-E135DC48118A}"/>
              </a:ext>
            </a:extLst>
          </p:cNvPr>
          <p:cNvGrpSpPr/>
          <p:nvPr/>
        </p:nvGrpSpPr>
        <p:grpSpPr>
          <a:xfrm>
            <a:off x="9182507" y="1740276"/>
            <a:ext cx="2188369" cy="2137174"/>
            <a:chOff x="8276771" y="2492829"/>
            <a:chExt cx="2917826" cy="2849565"/>
          </a:xfrm>
        </p:grpSpPr>
        <p:sp>
          <p:nvSpPr>
            <p:cNvPr id="226"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276771" y="2492829"/>
              <a:ext cx="1349376"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t>
              </a:r>
              <a:endParaRPr lang="en-US" sz="12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27"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31" name="Group 93">
            <a:extLst>
              <a:ext uri="{FF2B5EF4-FFF2-40B4-BE49-F238E27FC236}">
                <a16:creationId xmlns:a16="http://schemas.microsoft.com/office/drawing/2014/main" id="{86B69F27-A994-CA47-985C-04430FA1972B}"/>
              </a:ext>
            </a:extLst>
          </p:cNvPr>
          <p:cNvGrpSpPr>
            <a:grpSpLocks/>
          </p:cNvGrpSpPr>
          <p:nvPr/>
        </p:nvGrpSpPr>
        <p:grpSpPr bwMode="auto">
          <a:xfrm>
            <a:off x="9239657" y="2826496"/>
            <a:ext cx="2952751" cy="561975"/>
            <a:chOff x="339" y="2807"/>
            <a:chExt cx="2480" cy="472"/>
          </a:xfrm>
        </p:grpSpPr>
        <p:sp>
          <p:nvSpPr>
            <p:cNvPr id="232"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3"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339" y="2937"/>
              <a:ext cx="805"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234"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sp>
          <p:nvSpPr>
            <p:cNvPr id="235"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39" y="2807"/>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x completes</a:t>
              </a:r>
            </a:p>
          </p:txBody>
        </p:sp>
      </p:grpSp>
      <p:grpSp>
        <p:nvGrpSpPr>
          <p:cNvPr id="236" name="Group 235">
            <a:extLst>
              <a:ext uri="{FF2B5EF4-FFF2-40B4-BE49-F238E27FC236}">
                <a16:creationId xmlns:a16="http://schemas.microsoft.com/office/drawing/2014/main" id="{09A60973-A80A-204A-B7D6-FB475901ED33}"/>
              </a:ext>
            </a:extLst>
          </p:cNvPr>
          <p:cNvGrpSpPr/>
          <p:nvPr/>
        </p:nvGrpSpPr>
        <p:grpSpPr>
          <a:xfrm>
            <a:off x="9343171" y="1219154"/>
            <a:ext cx="2716676" cy="1545571"/>
            <a:chOff x="7779797" y="1602735"/>
            <a:chExt cx="3622238" cy="2060760"/>
          </a:xfrm>
        </p:grpSpPr>
        <p:sp>
          <p:nvSpPr>
            <p:cNvPr id="237"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779797" y="1602735"/>
              <a:ext cx="1058496"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38"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19201" y="1750372"/>
              <a:ext cx="1282831"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42"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3"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533848" y="3294163"/>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latin typeface="Avenir Book" panose="020B0503020203020204" pitchFamily="34" charset="-78"/>
                  <a:cs typeface="Avenir Book" panose="020B0503020203020204" pitchFamily="34" charset="-78"/>
                </a:rPr>
                <a:t>ESTAB</a:t>
              </a:r>
            </a:p>
          </p:txBody>
        </p:sp>
        <p:sp>
          <p:nvSpPr>
            <p:cNvPr id="244"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7973989" y="2937822"/>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245"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246"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247" name="Group 113">
              <a:extLst>
                <a:ext uri="{FF2B5EF4-FFF2-40B4-BE49-F238E27FC236}">
                  <a16:creationId xmlns:a16="http://schemas.microsoft.com/office/drawing/2014/main" id="{204BAA52-89B1-794F-88E6-9C5622E551C2}"/>
                </a:ext>
              </a:extLst>
            </p:cNvPr>
            <p:cNvGrpSpPr>
              <a:grpSpLocks/>
            </p:cNvGrpSpPr>
            <p:nvPr/>
          </p:nvGrpSpPr>
          <p:grpSpPr bwMode="auto">
            <a:xfrm>
              <a:off x="8866868" y="2345690"/>
              <a:ext cx="1792291" cy="615951"/>
              <a:chOff x="903" y="2085"/>
              <a:chExt cx="1129" cy="388"/>
            </a:xfrm>
          </p:grpSpPr>
          <p:sp>
            <p:nvSpPr>
              <p:cNvPr id="248"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9"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903" y="2085"/>
                <a:ext cx="1129"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smtClean="0">
                    <a:solidFill>
                      <a:srgbClr val="FF0000"/>
                    </a:solidFill>
                    <a:latin typeface="Avenir Book" panose="020B0503020203020204" pitchFamily="34" charset="-78"/>
                    <a:cs typeface="Avenir Book" panose="020B0503020203020204" pitchFamily="34" charset="-78"/>
                  </a:rPr>
                  <a:t>y</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grpSp>
      </p:grpSp>
      <p:grpSp>
        <p:nvGrpSpPr>
          <p:cNvPr id="250" name="Group 116">
            <a:extLst>
              <a:ext uri="{FF2B5EF4-FFF2-40B4-BE49-F238E27FC236}">
                <a16:creationId xmlns:a16="http://schemas.microsoft.com/office/drawing/2014/main" id="{80C83854-C77F-BA47-9721-52914A496B51}"/>
              </a:ext>
            </a:extLst>
          </p:cNvPr>
          <p:cNvGrpSpPr>
            <a:grpSpLocks/>
          </p:cNvGrpSpPr>
          <p:nvPr/>
        </p:nvGrpSpPr>
        <p:grpSpPr bwMode="auto">
          <a:xfrm>
            <a:off x="9900115" y="808388"/>
            <a:ext cx="465535" cy="365522"/>
            <a:chOff x="-44" y="1473"/>
            <a:chExt cx="981" cy="1105"/>
          </a:xfrm>
        </p:grpSpPr>
        <p:pic>
          <p:nvPicPr>
            <p:cNvPr id="251"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53" name="Group 119">
            <a:extLst>
              <a:ext uri="{FF2B5EF4-FFF2-40B4-BE49-F238E27FC236}">
                <a16:creationId xmlns:a16="http://schemas.microsoft.com/office/drawing/2014/main" id="{20AAAB4F-DE43-4840-934B-1D6561325F75}"/>
              </a:ext>
            </a:extLst>
          </p:cNvPr>
          <p:cNvGrpSpPr>
            <a:grpSpLocks/>
          </p:cNvGrpSpPr>
          <p:nvPr/>
        </p:nvGrpSpPr>
        <p:grpSpPr bwMode="auto">
          <a:xfrm>
            <a:off x="11256236" y="794101"/>
            <a:ext cx="252413" cy="384572"/>
            <a:chOff x="4140" y="429"/>
            <a:chExt cx="1425" cy="2396"/>
          </a:xfrm>
        </p:grpSpPr>
        <p:sp>
          <p:nvSpPr>
            <p:cNvPr id="254"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6"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7"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8"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59"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284"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5"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0"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1"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282"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3"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2"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3"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4"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280"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1"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5"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66"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278"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9"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67"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8"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9"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0"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1"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2"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4"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5"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76"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87"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10165621" y="3888336"/>
            <a:ext cx="1180419" cy="41637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2" name="Line 104">
            <a:extLst>
              <a:ext uri="{FF2B5EF4-FFF2-40B4-BE49-F238E27FC236}">
                <a16:creationId xmlns:a16="http://schemas.microsoft.com/office/drawing/2014/main" id="{1CA9B668-6F05-1A48-9C2A-8D882F798CE6}"/>
              </a:ext>
            </a:extLst>
          </p:cNvPr>
          <p:cNvSpPr>
            <a:spLocks noChangeShapeType="1"/>
          </p:cNvSpPr>
          <p:nvPr/>
        </p:nvSpPr>
        <p:spPr bwMode="auto">
          <a:xfrm>
            <a:off x="10245360" y="2328506"/>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3"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10159747" y="2292787"/>
            <a:ext cx="1257075"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 ACK=y+1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95"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227279" y="3891942"/>
            <a:ext cx="13356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a:solidFill>
                  <a:srgbClr val="FF0000"/>
                </a:solidFill>
                <a:latin typeface="Avenir Book" panose="020B0503020203020204" pitchFamily="34" charset="-78"/>
                <a:cs typeface="Avenir Book" panose="020B0503020203020204" pitchFamily="34" charset="-78"/>
              </a:rPr>
              <a:t>z</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98" name="Line 104">
            <a:extLst>
              <a:ext uri="{FF2B5EF4-FFF2-40B4-BE49-F238E27FC236}">
                <a16:creationId xmlns:a16="http://schemas.microsoft.com/office/drawing/2014/main" id="{1CA9B668-6F05-1A48-9C2A-8D882F798CE6}"/>
              </a:ext>
            </a:extLst>
          </p:cNvPr>
          <p:cNvSpPr>
            <a:spLocks noChangeShapeType="1"/>
          </p:cNvSpPr>
          <p:nvPr/>
        </p:nvSpPr>
        <p:spPr bwMode="auto">
          <a:xfrm>
            <a:off x="10200899" y="4340966"/>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9"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10146154" y="4389020"/>
            <a:ext cx="1173719"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kern="0" dirty="0" smtClean="0">
                <a:solidFill>
                  <a:srgbClr val="FF0000"/>
                </a:solidFill>
                <a:latin typeface="Avenir Book" panose="020B0503020203020204" pitchFamily="34" charset="-78"/>
                <a:cs typeface="Avenir Book" panose="020B0503020203020204" pitchFamily="34" charset="-78"/>
              </a:rPr>
              <a:t>RST</a:t>
            </a:r>
            <a:r>
              <a:rPr lang="en-US" sz="1200" kern="0" dirty="0" smtClean="0">
                <a:solidFill>
                  <a:srgbClr val="000000"/>
                </a:solidFill>
                <a:latin typeface="Avenir Book" panose="020B0503020203020204" pitchFamily="34" charset="-78"/>
                <a:cs typeface="Avenir Book" panose="020B0503020203020204" pitchFamily="34" charset="-78"/>
              </a:rPr>
              <a:t>,ACK=z+1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4" name="Rectangle 3"/>
          <p:cNvSpPr/>
          <p:nvPr/>
        </p:nvSpPr>
        <p:spPr>
          <a:xfrm>
            <a:off x="9715310" y="4193509"/>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294"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10320849" y="3356342"/>
            <a:ext cx="962122"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00" name="Rectangle 63">
            <a:extLst>
              <a:ext uri="{FF2B5EF4-FFF2-40B4-BE49-F238E27FC236}">
                <a16:creationId xmlns:a16="http://schemas.microsoft.com/office/drawing/2014/main" id="{B7868940-CBBF-48D0-F132-2DB4A68D3A47}"/>
              </a:ext>
            </a:extLst>
          </p:cNvPr>
          <p:cNvSpPr txBox="1">
            <a:spLocks noChangeArrowheads="1"/>
          </p:cNvSpPr>
          <p:nvPr/>
        </p:nvSpPr>
        <p:spPr bwMode="auto">
          <a:xfrm>
            <a:off x="597741" y="1219154"/>
            <a:ext cx="4456397" cy="3196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altLang="en-US" sz="2400" kern="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RST</a:t>
            </a:r>
            <a:r>
              <a:rPr lang="en-US" altLang="en-US" sz="24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Abort connection</a:t>
            </a:r>
            <a:endParaRPr lang="en-US" altLang="en-US" sz="24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59556" indent="-209550" defTabSz="685800">
              <a:lnSpc>
                <a:spcPct val="90000"/>
              </a:lnSpc>
              <a:defRPr/>
            </a:pPr>
            <a:r>
              <a:rPr lang="en-US" altLang="en-US" sz="21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Receiver is confused</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Unexpected </a:t>
            </a:r>
            <a:r>
              <a:rPr lang="en-US" altLang="en-US" sz="17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sequence </a:t>
            </a: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number</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Port number or IP address do not match with any ongoing sockets</a:t>
            </a:r>
            <a:endParaRPr lang="en-US" altLang="en-US" sz="17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0006" indent="0" defTabSz="685800">
              <a:lnSpc>
                <a:spcPct val="90000"/>
              </a:lnSpc>
              <a:buNone/>
              <a:defRPr/>
            </a:pPr>
            <a:endPar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1" name="TextBox 300"/>
          <p:cNvSpPr txBox="1"/>
          <p:nvPr/>
        </p:nvSpPr>
        <p:spPr>
          <a:xfrm>
            <a:off x="513807" y="3662843"/>
            <a:ext cx="4608442" cy="830997"/>
          </a:xfrm>
          <a:prstGeom prst="rect">
            <a:avLst/>
          </a:prstGeom>
          <a:noFill/>
        </p:spPr>
        <p:txBody>
          <a:bodyPr wrap="square" rtlCol="0">
            <a:spAutoFit/>
          </a:bodyPr>
          <a:lstStyle/>
          <a:p>
            <a:r>
              <a:rPr lang="en-IN" sz="2400" dirty="0" smtClean="0">
                <a:solidFill>
                  <a:srgbClr val="0000FF"/>
                </a:solidFill>
                <a:latin typeface="Avenir Book" panose="020B0503020203020204" pitchFamily="34" charset="-78"/>
                <a:cs typeface="Avenir Book" panose="020B0503020203020204" pitchFamily="34" charset="-78"/>
              </a:rPr>
              <a:t>How it will solve the </a:t>
            </a:r>
            <a:r>
              <a:rPr lang="en-IN" sz="2400" dirty="0" smtClean="0">
                <a:solidFill>
                  <a:srgbClr val="C00000"/>
                </a:solidFill>
                <a:latin typeface="Avenir Book" panose="020B0503020203020204" pitchFamily="34" charset="-78"/>
                <a:cs typeface="Avenir Book" panose="020B0503020203020204" pitchFamily="34" charset="-78"/>
              </a:rPr>
              <a:t>“half-open connection”</a:t>
            </a:r>
            <a:r>
              <a:rPr lang="en-IN" sz="2400" dirty="0" smtClean="0">
                <a:solidFill>
                  <a:srgbClr val="0000FF"/>
                </a:solidFill>
                <a:latin typeface="Avenir Book" panose="020B0503020203020204" pitchFamily="34" charset="-78"/>
                <a:cs typeface="Avenir Book" panose="020B0503020203020204" pitchFamily="34" charset="-78"/>
              </a:rPr>
              <a:t> problem?</a:t>
            </a:r>
          </a:p>
        </p:txBody>
      </p:sp>
      <p:sp>
        <p:nvSpPr>
          <p:cNvPr id="150"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382240" y="1519266"/>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
        <p:nvSpPr>
          <p:cNvPr id="151"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361697" y="3674757"/>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45970566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8031" y="177023"/>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3-way Handshake</a:t>
            </a:r>
          </a:p>
        </p:txBody>
      </p:sp>
      <p:grpSp>
        <p:nvGrpSpPr>
          <p:cNvPr id="151" name="Group 152">
            <a:extLst>
              <a:ext uri="{FF2B5EF4-FFF2-40B4-BE49-F238E27FC236}">
                <a16:creationId xmlns:a16="http://schemas.microsoft.com/office/drawing/2014/main" id="{9C2006BA-AA2D-8544-A70F-118097C53265}"/>
              </a:ext>
            </a:extLst>
          </p:cNvPr>
          <p:cNvGrpSpPr>
            <a:grpSpLocks/>
          </p:cNvGrpSpPr>
          <p:nvPr/>
        </p:nvGrpSpPr>
        <p:grpSpPr bwMode="auto">
          <a:xfrm>
            <a:off x="5617319" y="828388"/>
            <a:ext cx="3011091" cy="4258866"/>
            <a:chOff x="3099" y="1107"/>
            <a:chExt cx="2529" cy="3577"/>
          </a:xfrm>
        </p:grpSpPr>
        <p:sp>
          <p:nvSpPr>
            <p:cNvPr id="152" name="Line 153">
              <a:extLst>
                <a:ext uri="{FF2B5EF4-FFF2-40B4-BE49-F238E27FC236}">
                  <a16:creationId xmlns:a16="http://schemas.microsoft.com/office/drawing/2014/main" id="{C056962F-C2E4-4D43-8591-63C2094689E9}"/>
                </a:ext>
              </a:extLst>
            </p:cNvPr>
            <p:cNvSpPr>
              <a:spLocks noChangeShapeType="1"/>
            </p:cNvSpPr>
            <p:nvPr/>
          </p:nvSpPr>
          <p:spPr bwMode="auto">
            <a:xfrm>
              <a:off x="4823" y="1490"/>
              <a:ext cx="24" cy="319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099" y="2983"/>
              <a:ext cx="789"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154" name="Line 155">
              <a:extLst>
                <a:ext uri="{FF2B5EF4-FFF2-40B4-BE49-F238E27FC236}">
                  <a16:creationId xmlns:a16="http://schemas.microsoft.com/office/drawing/2014/main" id="{666153C5-2212-0042-ABC5-919CF540FFF1}"/>
                </a:ext>
              </a:extLst>
            </p:cNvPr>
            <p:cNvSpPr>
              <a:spLocks noChangeShapeType="1"/>
            </p:cNvSpPr>
            <p:nvPr/>
          </p:nvSpPr>
          <p:spPr bwMode="auto">
            <a:xfrm>
              <a:off x="3860" y="1451"/>
              <a:ext cx="9" cy="323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5"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6"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7"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281" y="2221"/>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58"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59"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159" y="1380"/>
              <a:ext cx="667"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a:solidFill>
                  <a:srgbClr val="000000"/>
                </a:solidFill>
                <a:latin typeface="Avenir Book" panose="020B0503020203020204" pitchFamily="34" charset="-78"/>
                <a:cs typeface="Avenir Book" panose="020B0503020203020204" pitchFamily="34" charset="-78"/>
              </a:endParaRPr>
            </a:p>
          </p:txBody>
        </p:sp>
        <p:sp>
          <p:nvSpPr>
            <p:cNvPr id="160"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1"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2"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18" y="1473"/>
              <a:ext cx="85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req_conn(x)</a:t>
              </a:r>
            </a:p>
          </p:txBody>
        </p:sp>
        <p:sp>
          <p:nvSpPr>
            <p:cNvPr id="163"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31" y="1636"/>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164"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nvGrpSpPr>
            <p:cNvPr id="165" name="Group 166">
              <a:extLst>
                <a:ext uri="{FF2B5EF4-FFF2-40B4-BE49-F238E27FC236}">
                  <a16:creationId xmlns:a16="http://schemas.microsoft.com/office/drawing/2014/main" id="{A1A4C995-57EF-2B44-9A2B-4B574A973474}"/>
                </a:ext>
              </a:extLst>
            </p:cNvPr>
            <p:cNvGrpSpPr>
              <a:grpSpLocks/>
            </p:cNvGrpSpPr>
            <p:nvPr/>
          </p:nvGrpSpPr>
          <p:grpSpPr bwMode="auto">
            <a:xfrm>
              <a:off x="3983" y="1848"/>
              <a:ext cx="850" cy="233"/>
              <a:chOff x="1042" y="2085"/>
              <a:chExt cx="850" cy="233"/>
            </a:xfrm>
          </p:grpSpPr>
          <p:sp>
            <p:nvSpPr>
              <p:cNvPr id="211"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acc_conn(x)</a:t>
                </a:r>
              </a:p>
            </p:txBody>
          </p:sp>
        </p:grpSp>
        <p:sp>
          <p:nvSpPr>
            <p:cNvPr id="166"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4" y="2315"/>
              <a:ext cx="699"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p:txBody>
        </p:sp>
        <p:sp>
          <p:nvSpPr>
            <p:cNvPr id="169"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70"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grpSp>
          <p:nvGrpSpPr>
            <p:cNvPr id="171"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22"/>
              <a:chOff x="3818" y="2796"/>
              <a:chExt cx="1515" cy="322"/>
            </a:xfrm>
          </p:grpSpPr>
          <p:sp>
            <p:nvSpPr>
              <p:cNvPr id="209"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59" y="2796"/>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x completes</a:t>
                </a:r>
              </a:p>
            </p:txBody>
          </p:sp>
        </p:grpSp>
        <p:sp>
          <p:nvSpPr>
            <p:cNvPr id="172"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grpSp>
          <p:nvGrpSpPr>
            <p:cNvPr id="173"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207"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4"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175"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6"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7"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8"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9"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0"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205"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1"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2"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203"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3"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5"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201"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6"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87"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199"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88"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1"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2"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3"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97"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216" name="Group 215">
            <a:extLst>
              <a:ext uri="{FF2B5EF4-FFF2-40B4-BE49-F238E27FC236}">
                <a16:creationId xmlns:a16="http://schemas.microsoft.com/office/drawing/2014/main" id="{FF4B12AC-451D-994B-8F10-E450C0737005}"/>
              </a:ext>
            </a:extLst>
          </p:cNvPr>
          <p:cNvGrpSpPr/>
          <p:nvPr/>
        </p:nvGrpSpPr>
        <p:grpSpPr>
          <a:xfrm>
            <a:off x="5616808" y="2583709"/>
            <a:ext cx="2997994" cy="1799297"/>
            <a:chOff x="3185703" y="3422010"/>
            <a:chExt cx="3997325" cy="2399062"/>
          </a:xfrm>
        </p:grpSpPr>
        <p:sp>
          <p:nvSpPr>
            <p:cNvPr id="217"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8"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59651" y="5152386"/>
              <a:ext cx="110970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sp>
          <p:nvSpPr>
            <p:cNvPr id="220"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21"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41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p:txBody>
        </p:sp>
      </p:grpSp>
      <p:grpSp>
        <p:nvGrpSpPr>
          <p:cNvPr id="222" name="Group 221">
            <a:extLst>
              <a:ext uri="{FF2B5EF4-FFF2-40B4-BE49-F238E27FC236}">
                <a16:creationId xmlns:a16="http://schemas.microsoft.com/office/drawing/2014/main" id="{2FBF50D0-D345-1348-8991-01B659F7A8D4}"/>
              </a:ext>
            </a:extLst>
          </p:cNvPr>
          <p:cNvGrpSpPr/>
          <p:nvPr/>
        </p:nvGrpSpPr>
        <p:grpSpPr>
          <a:xfrm>
            <a:off x="5491978" y="1691730"/>
            <a:ext cx="2825188" cy="2268915"/>
            <a:chOff x="3062807" y="2369497"/>
            <a:chExt cx="3766916" cy="3025220"/>
          </a:xfrm>
        </p:grpSpPr>
        <p:grpSp>
          <p:nvGrpSpPr>
            <p:cNvPr id="223" name="Group 222">
              <a:extLst>
                <a:ext uri="{FF2B5EF4-FFF2-40B4-BE49-F238E27FC236}">
                  <a16:creationId xmlns:a16="http://schemas.microsoft.com/office/drawing/2014/main" id="{6190F2C1-0C5D-3A42-A359-9CD3AF8C99E1}"/>
                </a:ext>
              </a:extLst>
            </p:cNvPr>
            <p:cNvGrpSpPr/>
            <p:nvPr/>
          </p:nvGrpSpPr>
          <p:grpSpPr>
            <a:xfrm>
              <a:off x="3062807" y="2369497"/>
              <a:ext cx="3766916" cy="3025220"/>
              <a:chOff x="3062807" y="2369497"/>
              <a:chExt cx="3766916" cy="3025220"/>
            </a:xfrm>
          </p:grpSpPr>
          <p:grpSp>
            <p:nvGrpSpPr>
              <p:cNvPr id="226" name="Group 225">
                <a:extLst>
                  <a:ext uri="{FF2B5EF4-FFF2-40B4-BE49-F238E27FC236}">
                    <a16:creationId xmlns:a16="http://schemas.microsoft.com/office/drawing/2014/main" id="{56EB4120-1B3C-1046-99F5-B25161010680}"/>
                  </a:ext>
                </a:extLst>
              </p:cNvPr>
              <p:cNvGrpSpPr/>
              <p:nvPr/>
            </p:nvGrpSpPr>
            <p:grpSpPr>
              <a:xfrm>
                <a:off x="3062807" y="2369497"/>
                <a:ext cx="3766916" cy="3025220"/>
                <a:chOff x="3062807" y="2369497"/>
                <a:chExt cx="3766916" cy="3025220"/>
              </a:xfrm>
            </p:grpSpPr>
            <p:sp>
              <p:nvSpPr>
                <p:cNvPr id="228"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062807" y="2369497"/>
                  <a:ext cx="1345272"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29"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30"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5961536" y="5025385"/>
                  <a:ext cx="868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grpSp>
          <p:sp>
            <p:nvSpPr>
              <p:cNvPr id="227"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sp>
          <p:nvSpPr>
            <p:cNvPr id="224"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29416" y="4650732"/>
              <a:ext cx="135122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p:txBody>
        </p:sp>
      </p:grpSp>
      <p:sp>
        <p:nvSpPr>
          <p:cNvPr id="81" name="Rectangle 63">
            <a:extLst>
              <a:ext uri="{FF2B5EF4-FFF2-40B4-BE49-F238E27FC236}">
                <a16:creationId xmlns:a16="http://schemas.microsoft.com/office/drawing/2014/main" id="{B7868940-CBBF-48D0-F132-2DB4A68D3A47}"/>
              </a:ext>
            </a:extLst>
          </p:cNvPr>
          <p:cNvSpPr txBox="1">
            <a:spLocks noChangeArrowheads="1"/>
          </p:cNvSpPr>
          <p:nvPr/>
        </p:nvSpPr>
        <p:spPr bwMode="auto">
          <a:xfrm>
            <a:off x="597741" y="1219154"/>
            <a:ext cx="4456397" cy="31964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altLang="en-US" sz="2400" kern="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RST</a:t>
            </a:r>
            <a:r>
              <a:rPr lang="en-US" altLang="en-US" sz="24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Abort connection</a:t>
            </a:r>
            <a:endParaRPr lang="en-US" altLang="en-US" sz="24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59556" indent="-209550" defTabSz="685800">
              <a:lnSpc>
                <a:spcPct val="90000"/>
              </a:lnSpc>
              <a:defRPr/>
            </a:pPr>
            <a:r>
              <a:rPr lang="en-US" altLang="en-US" sz="21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Receiver is confused</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Unexpected </a:t>
            </a:r>
            <a:r>
              <a:rPr lang="en-US" altLang="en-US" sz="17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sequence </a:t>
            </a: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number</a:t>
            </a:r>
          </a:p>
          <a:p>
            <a:pPr marL="662781" lvl="1" indent="-209550" defTabSz="685800">
              <a:lnSpc>
                <a:spcPct val="90000"/>
              </a:lnSpc>
              <a:defRPr/>
            </a:pPr>
            <a:r>
              <a:rPr lang="en-US" altLang="en-US" sz="17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Port number or IP address do not match with any ongoing sockets</a:t>
            </a:r>
            <a:endParaRPr lang="en-US" altLang="en-US" sz="17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0006" indent="0" defTabSz="685800">
              <a:lnSpc>
                <a:spcPct val="90000"/>
              </a:lnSpc>
              <a:buNone/>
              <a:defRPr/>
            </a:pPr>
            <a:endParaRPr lang="en-US" altLang="en-US" sz="21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52">
            <a:extLst>
              <a:ext uri="{FF2B5EF4-FFF2-40B4-BE49-F238E27FC236}">
                <a16:creationId xmlns:a16="http://schemas.microsoft.com/office/drawing/2014/main" id="{9C2006BA-AA2D-8544-A70F-118097C53265}"/>
              </a:ext>
            </a:extLst>
          </p:cNvPr>
          <p:cNvGrpSpPr>
            <a:grpSpLocks/>
          </p:cNvGrpSpPr>
          <p:nvPr/>
        </p:nvGrpSpPr>
        <p:grpSpPr bwMode="auto">
          <a:xfrm>
            <a:off x="9064443" y="828388"/>
            <a:ext cx="3011091" cy="4258866"/>
            <a:chOff x="3099" y="1107"/>
            <a:chExt cx="2529" cy="3577"/>
          </a:xfrm>
        </p:grpSpPr>
        <p:sp>
          <p:nvSpPr>
            <p:cNvPr id="83" name="Line 153">
              <a:extLst>
                <a:ext uri="{FF2B5EF4-FFF2-40B4-BE49-F238E27FC236}">
                  <a16:creationId xmlns:a16="http://schemas.microsoft.com/office/drawing/2014/main" id="{C056962F-C2E4-4D43-8591-63C2094689E9}"/>
                </a:ext>
              </a:extLst>
            </p:cNvPr>
            <p:cNvSpPr>
              <a:spLocks noChangeShapeType="1"/>
            </p:cNvSpPr>
            <p:nvPr/>
          </p:nvSpPr>
          <p:spPr bwMode="auto">
            <a:xfrm>
              <a:off x="4823" y="1490"/>
              <a:ext cx="24" cy="319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099" y="2983"/>
              <a:ext cx="789"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client terminates</a:t>
              </a:r>
            </a:p>
          </p:txBody>
        </p:sp>
        <p:sp>
          <p:nvSpPr>
            <p:cNvPr id="85" name="Line 155">
              <a:extLst>
                <a:ext uri="{FF2B5EF4-FFF2-40B4-BE49-F238E27FC236}">
                  <a16:creationId xmlns:a16="http://schemas.microsoft.com/office/drawing/2014/main" id="{666153C5-2212-0042-ABC5-919CF540FFF1}"/>
                </a:ext>
              </a:extLst>
            </p:cNvPr>
            <p:cNvSpPr>
              <a:spLocks noChangeShapeType="1"/>
            </p:cNvSpPr>
            <p:nvPr/>
          </p:nvSpPr>
          <p:spPr bwMode="auto">
            <a:xfrm>
              <a:off x="3860" y="1451"/>
              <a:ext cx="9" cy="323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6"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8"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281" y="2221"/>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89"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90"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159" y="1380"/>
              <a:ext cx="667"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choose x</a:t>
              </a:r>
            </a:p>
            <a:p>
              <a:pPr algn="r" defTabSz="685800" eaLnBrk="0" fontAlgn="base" hangingPunct="0">
                <a:spcBef>
                  <a:spcPct val="0"/>
                </a:spcBef>
                <a:spcAft>
                  <a:spcPct val="0"/>
                </a:spcAft>
                <a:defRPr/>
              </a:pPr>
              <a:endParaRPr lang="en-US" sz="1200" kern="0">
                <a:solidFill>
                  <a:srgbClr val="000000"/>
                </a:solidFill>
                <a:latin typeface="Avenir Book" panose="020B0503020203020204" pitchFamily="34" charset="-78"/>
                <a:cs typeface="Avenir Book" panose="020B0503020203020204" pitchFamily="34" charset="-78"/>
              </a:endParaRPr>
            </a:p>
          </p:txBody>
        </p:sp>
        <p:sp>
          <p:nvSpPr>
            <p:cNvPr id="91"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5" y="2243"/>
              <a:ext cx="5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latin typeface="Avenir Book" panose="020B0503020203020204" pitchFamily="34" charset="-78"/>
                  <a:cs typeface="Avenir Book" panose="020B0503020203020204" pitchFamily="34" charset="-78"/>
                </a:rPr>
                <a:t>ESTAB</a:t>
              </a:r>
            </a:p>
          </p:txBody>
        </p:sp>
        <p:sp>
          <p:nvSpPr>
            <p:cNvPr id="95"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97"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0"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sp>
          <p:nvSpPr>
            <p:cNvPr id="101"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accept</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data(x+1)</a:t>
              </a:r>
            </a:p>
          </p:txBody>
        </p:sp>
        <p:grpSp>
          <p:nvGrpSpPr>
            <p:cNvPr id="102"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22"/>
              <a:chOff x="3818" y="2796"/>
              <a:chExt cx="1515" cy="322"/>
            </a:xfrm>
          </p:grpSpPr>
          <p:sp>
            <p:nvSpPr>
              <p:cNvPr id="140"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59" y="2796"/>
                <a:ext cx="766" cy="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connection </a:t>
                </a:r>
              </a:p>
              <a:p>
                <a:pPr algn="ctr" defTabSz="685800" eaLnBrk="0" fontAlgn="base" hangingPunct="0">
                  <a:lnSpc>
                    <a:spcPct val="90000"/>
                  </a:lnSpc>
                  <a:spcBef>
                    <a:spcPct val="0"/>
                  </a:spcBef>
                  <a:spcAft>
                    <a:spcPct val="0"/>
                  </a:spcAft>
                  <a:defRPr/>
                </a:pPr>
                <a:r>
                  <a:rPr lang="en-US" sz="1050" kern="0">
                    <a:solidFill>
                      <a:srgbClr val="000000"/>
                    </a:solidFill>
                    <a:latin typeface="Avenir Book" panose="020B0503020203020204" pitchFamily="34" charset="-78"/>
                    <a:cs typeface="Avenir Book" panose="020B0503020203020204" pitchFamily="34" charset="-78"/>
                  </a:rPr>
                  <a:t>x completes</a:t>
                </a:r>
              </a:p>
            </p:txBody>
          </p:sp>
        </p:grpSp>
        <p:sp>
          <p:nvSpPr>
            <p:cNvPr id="103"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server</a:t>
              </a:r>
            </a:p>
            <a:p>
              <a:pPr defTabSz="685800" eaLnBrk="0" fontAlgn="base" hangingPunct="0">
                <a:lnSpc>
                  <a:spcPct val="85000"/>
                </a:lnSpc>
                <a:spcBef>
                  <a:spcPct val="0"/>
                </a:spcBef>
                <a:spcAft>
                  <a:spcPct val="0"/>
                </a:spcAft>
                <a:defRPr/>
              </a:pPr>
              <a:r>
                <a:rPr lang="en-US" sz="1200" kern="0">
                  <a:solidFill>
                    <a:srgbClr val="000000"/>
                  </a:solidFill>
                  <a:latin typeface="Avenir Book" panose="020B0503020203020204" pitchFamily="34" charset="-78"/>
                  <a:cs typeface="Avenir Book" panose="020B0503020203020204" pitchFamily="34" charset="-78"/>
                </a:rPr>
                <a:t>forgets x</a:t>
              </a:r>
            </a:p>
          </p:txBody>
        </p:sp>
        <p:grpSp>
          <p:nvGrpSpPr>
            <p:cNvPr id="104"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138"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5"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106"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7"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1"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136"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2"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3"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134"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4"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6"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132"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7"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18"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130"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9"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0"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1"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2"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5"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6"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28"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44" name="Group 143">
            <a:extLst>
              <a:ext uri="{FF2B5EF4-FFF2-40B4-BE49-F238E27FC236}">
                <a16:creationId xmlns:a16="http://schemas.microsoft.com/office/drawing/2014/main" id="{FF4B12AC-451D-994B-8F10-E450C0737005}"/>
              </a:ext>
            </a:extLst>
          </p:cNvPr>
          <p:cNvGrpSpPr/>
          <p:nvPr/>
        </p:nvGrpSpPr>
        <p:grpSpPr>
          <a:xfrm>
            <a:off x="9063932" y="2583709"/>
            <a:ext cx="2060972" cy="1602582"/>
            <a:chOff x="3185703" y="3422010"/>
            <a:chExt cx="2747963" cy="2136775"/>
          </a:xfrm>
        </p:grpSpPr>
        <p:sp>
          <p:nvSpPr>
            <p:cNvPr id="145"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data(x+1)</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grpSp>
      <p:grpSp>
        <p:nvGrpSpPr>
          <p:cNvPr id="213" name="Group 212">
            <a:extLst>
              <a:ext uri="{FF2B5EF4-FFF2-40B4-BE49-F238E27FC236}">
                <a16:creationId xmlns:a16="http://schemas.microsoft.com/office/drawing/2014/main" id="{6190F2C1-0C5D-3A42-A359-9CD3AF8C99E1}"/>
              </a:ext>
            </a:extLst>
          </p:cNvPr>
          <p:cNvGrpSpPr/>
          <p:nvPr/>
        </p:nvGrpSpPr>
        <p:grpSpPr>
          <a:xfrm>
            <a:off x="8952710" y="1801863"/>
            <a:ext cx="2221011" cy="2153841"/>
            <a:chOff x="3062807" y="2369497"/>
            <a:chExt cx="2961347" cy="2871788"/>
          </a:xfrm>
        </p:grpSpPr>
        <p:grpSp>
          <p:nvGrpSpPr>
            <p:cNvPr id="231" name="Group 230">
              <a:extLst>
                <a:ext uri="{FF2B5EF4-FFF2-40B4-BE49-F238E27FC236}">
                  <a16:creationId xmlns:a16="http://schemas.microsoft.com/office/drawing/2014/main" id="{56EB4120-1B3C-1046-99F5-B25161010680}"/>
                </a:ext>
              </a:extLst>
            </p:cNvPr>
            <p:cNvGrpSpPr/>
            <p:nvPr/>
          </p:nvGrpSpPr>
          <p:grpSpPr>
            <a:xfrm>
              <a:off x="3062807" y="2369497"/>
              <a:ext cx="2913721" cy="2860675"/>
              <a:chOff x="3062807" y="2369497"/>
              <a:chExt cx="2913721" cy="2860675"/>
            </a:xfrm>
          </p:grpSpPr>
          <p:sp>
            <p:nvSpPr>
              <p:cNvPr id="233"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062807" y="2369497"/>
                <a:ext cx="1345272" cy="78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retransmit</a:t>
                </a:r>
              </a:p>
              <a:p>
                <a:pPr algn="r" defTabSz="685800" eaLnBrk="0" fontAlgn="base" hangingPunct="0">
                  <a:lnSpc>
                    <a:spcPct val="85000"/>
                  </a:lnSpc>
                  <a:spcBef>
                    <a:spcPct val="0"/>
                  </a:spcBef>
                  <a:spcAft>
                    <a:spcPct val="0"/>
                  </a:spcAft>
                  <a:defRPr/>
                </a:pPr>
                <a:r>
                  <a:rPr lang="en-US" sz="1200" kern="0" dirty="0" err="1">
                    <a:solidFill>
                      <a:srgbClr val="000000"/>
                    </a:solidFill>
                    <a:latin typeface="Avenir Book" panose="020B0503020203020204" pitchFamily="34" charset="-78"/>
                    <a:cs typeface="Avenir Book" panose="020B0503020203020204" pitchFamily="34" charset="-78"/>
                  </a:rPr>
                  <a:t>req_conn</a:t>
                </a:r>
                <a:r>
                  <a:rPr lang="en-US" sz="1200" kern="0" dirty="0">
                    <a:solidFill>
                      <a:srgbClr val="000000"/>
                    </a:solidFill>
                    <a:latin typeface="Avenir Book" panose="020B0503020203020204" pitchFamily="34" charset="-78"/>
                    <a:cs typeface="Avenir Book" panose="020B0503020203020204" pitchFamily="34" charset="-78"/>
                  </a:rPr>
                  <a:t>(x)</a:t>
                </a:r>
              </a:p>
              <a:p>
                <a:pPr algn="r" defTabSz="685800" eaLnBrk="0" fontAlgn="base" hangingPunct="0">
                  <a:spcBef>
                    <a:spcPct val="0"/>
                  </a:spcBef>
                  <a:spcAft>
                    <a:spcPct val="0"/>
                  </a:spcAft>
                  <a:defRPr/>
                </a:pP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34"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32"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Avenir Book" panose="020B0503020203020204" pitchFamily="34" charset="-78"/>
                <a:ea typeface="ＭＳ Ｐゴシック" charset="0"/>
                <a:cs typeface="Avenir Book" panose="020B0503020203020204" pitchFamily="34" charset="-78"/>
              </a:endParaRPr>
            </a:p>
          </p:txBody>
        </p:sp>
      </p:grpSp>
      <p:grpSp>
        <p:nvGrpSpPr>
          <p:cNvPr id="236" name="Group 235">
            <a:extLst>
              <a:ext uri="{FF2B5EF4-FFF2-40B4-BE49-F238E27FC236}">
                <a16:creationId xmlns:a16="http://schemas.microsoft.com/office/drawing/2014/main" id="{09A60973-A80A-204A-B7D6-FB475901ED33}"/>
              </a:ext>
            </a:extLst>
          </p:cNvPr>
          <p:cNvGrpSpPr/>
          <p:nvPr/>
        </p:nvGrpSpPr>
        <p:grpSpPr>
          <a:xfrm>
            <a:off x="9966690" y="1264157"/>
            <a:ext cx="1344217" cy="908452"/>
            <a:chOff x="8866868" y="1750372"/>
            <a:chExt cx="1792291" cy="1211269"/>
          </a:xfrm>
        </p:grpSpPr>
        <p:sp>
          <p:nvSpPr>
            <p:cNvPr id="240"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19201" y="1750372"/>
              <a:ext cx="1282831"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42"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7" name="Group 113">
              <a:extLst>
                <a:ext uri="{FF2B5EF4-FFF2-40B4-BE49-F238E27FC236}">
                  <a16:creationId xmlns:a16="http://schemas.microsoft.com/office/drawing/2014/main" id="{204BAA52-89B1-794F-88E6-9C5622E551C2}"/>
                </a:ext>
              </a:extLst>
            </p:cNvPr>
            <p:cNvGrpSpPr>
              <a:grpSpLocks/>
            </p:cNvGrpSpPr>
            <p:nvPr/>
          </p:nvGrpSpPr>
          <p:grpSpPr bwMode="auto">
            <a:xfrm>
              <a:off x="8866868" y="2345690"/>
              <a:ext cx="1792291" cy="615951"/>
              <a:chOff x="903" y="2085"/>
              <a:chExt cx="1129" cy="388"/>
            </a:xfrm>
          </p:grpSpPr>
          <p:sp>
            <p:nvSpPr>
              <p:cNvPr id="248"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9"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903" y="2085"/>
                <a:ext cx="1129"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smtClean="0">
                    <a:solidFill>
                      <a:srgbClr val="FF0000"/>
                    </a:solidFill>
                    <a:latin typeface="Avenir Book" panose="020B0503020203020204" pitchFamily="34" charset="-78"/>
                    <a:cs typeface="Avenir Book" panose="020B0503020203020204" pitchFamily="34" charset="-78"/>
                  </a:rPr>
                  <a:t>y</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grpSp>
      </p:grpSp>
      <p:sp>
        <p:nvSpPr>
          <p:cNvPr id="250"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867581" y="2221642"/>
            <a:ext cx="1316386"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ACK,Seq</a:t>
            </a:r>
            <a:r>
              <a:rPr lang="en-US" sz="1200" kern="0" dirty="0" smtClean="0">
                <a:solidFill>
                  <a:srgbClr val="000000"/>
                </a:solidFill>
                <a:latin typeface="Avenir Book" panose="020B0503020203020204" pitchFamily="34" charset="-78"/>
                <a:cs typeface="Avenir Book" panose="020B0503020203020204" pitchFamily="34" charset="-78"/>
              </a:rPr>
              <a:t>=x+1,</a:t>
            </a:r>
          </a:p>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ACK=y+1,DATA</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51"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10129065" y="3290617"/>
            <a:ext cx="962122"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SYN,Seq</a:t>
            </a:r>
            <a:r>
              <a:rPr lang="en-US" sz="1200" kern="0" dirty="0" smtClean="0">
                <a:solidFill>
                  <a:srgbClr val="000000"/>
                </a:solidFill>
                <a:latin typeface="Avenir Book" panose="020B0503020203020204" pitchFamily="34" charset="-78"/>
                <a:cs typeface="Avenir Book" panose="020B0503020203020204" pitchFamily="34" charset="-78"/>
              </a:rPr>
              <a:t>=x</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252"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018813" y="4124508"/>
            <a:ext cx="133562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SYNACK,</a:t>
            </a:r>
          </a:p>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Seq</a:t>
            </a:r>
            <a:r>
              <a:rPr lang="en-US" sz="1200" kern="0" dirty="0" smtClean="0">
                <a:solidFill>
                  <a:srgbClr val="000000"/>
                </a:solidFill>
                <a:latin typeface="Avenir Book" panose="020B0503020203020204" pitchFamily="34" charset="-78"/>
                <a:cs typeface="Avenir Book" panose="020B0503020203020204" pitchFamily="34" charset="-78"/>
              </a:rPr>
              <a:t>=</a:t>
            </a:r>
            <a:r>
              <a:rPr lang="en-US" sz="1200" b="1" kern="0" dirty="0" err="1">
                <a:solidFill>
                  <a:srgbClr val="FF0000"/>
                </a:solidFill>
                <a:latin typeface="Avenir Book" panose="020B0503020203020204" pitchFamily="34" charset="-78"/>
                <a:cs typeface="Avenir Book" panose="020B0503020203020204" pitchFamily="34" charset="-78"/>
              </a:rPr>
              <a:t>z</a:t>
            </a:r>
            <a:r>
              <a:rPr lang="en-US" sz="1200" kern="0" dirty="0" err="1" smtClean="0">
                <a:solidFill>
                  <a:srgbClr val="000000"/>
                </a:solidFill>
                <a:latin typeface="Avenir Book" panose="020B0503020203020204" pitchFamily="34" charset="-78"/>
                <a:cs typeface="Avenir Book" panose="020B0503020203020204" pitchFamily="34" charset="-78"/>
              </a:rPr>
              <a:t>,ACK</a:t>
            </a:r>
            <a:r>
              <a:rPr lang="en-US" sz="1200" kern="0" dirty="0" smtClean="0">
                <a:solidFill>
                  <a:srgbClr val="000000"/>
                </a:solidFill>
                <a:latin typeface="Avenir Book" panose="020B0503020203020204" pitchFamily="34" charset="-78"/>
                <a:cs typeface="Avenir Book" panose="020B0503020203020204" pitchFamily="34" charset="-78"/>
              </a:rPr>
              <a:t>=x+1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14"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9985731" y="3943207"/>
            <a:ext cx="1178719" cy="716756"/>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5"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403969" y="3699350"/>
            <a:ext cx="1316386"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smtClean="0">
                <a:solidFill>
                  <a:srgbClr val="000000"/>
                </a:solidFill>
                <a:latin typeface="Avenir Book" panose="020B0503020203020204" pitchFamily="34" charset="-78"/>
                <a:cs typeface="Avenir Book" panose="020B0503020203020204" pitchFamily="34" charset="-78"/>
              </a:rPr>
              <a:t>ACK,Seq</a:t>
            </a:r>
            <a:r>
              <a:rPr lang="en-US" sz="1200" kern="0" dirty="0" smtClean="0">
                <a:solidFill>
                  <a:srgbClr val="000000"/>
                </a:solidFill>
                <a:latin typeface="Avenir Book" panose="020B0503020203020204" pitchFamily="34" charset="-78"/>
                <a:cs typeface="Avenir Book" panose="020B0503020203020204" pitchFamily="34" charset="-78"/>
              </a:rPr>
              <a:t>=x+1,</a:t>
            </a:r>
          </a:p>
          <a:p>
            <a:pPr algn="ctr" defTabSz="685800" eaLnBrk="0" fontAlgn="base" hangingPunct="0">
              <a:spcBef>
                <a:spcPct val="0"/>
              </a:spcBef>
              <a:spcAft>
                <a:spcPct val="0"/>
              </a:spcAft>
              <a:defRPr/>
            </a:pPr>
            <a:r>
              <a:rPr lang="en-US" sz="1200" kern="0" dirty="0" smtClean="0">
                <a:solidFill>
                  <a:srgbClr val="000000"/>
                </a:solidFill>
                <a:latin typeface="Avenir Book" panose="020B0503020203020204" pitchFamily="34" charset="-78"/>
                <a:cs typeface="Avenir Book" panose="020B0503020203020204" pitchFamily="34" charset="-78"/>
              </a:rPr>
              <a:t>ACK=y+1,DATA</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316" name="Line 104">
            <a:extLst>
              <a:ext uri="{FF2B5EF4-FFF2-40B4-BE49-F238E27FC236}">
                <a16:creationId xmlns:a16="http://schemas.microsoft.com/office/drawing/2014/main" id="{1CA9B668-6F05-1A48-9C2A-8D882F798CE6}"/>
              </a:ext>
            </a:extLst>
          </p:cNvPr>
          <p:cNvSpPr>
            <a:spLocks noChangeShapeType="1"/>
          </p:cNvSpPr>
          <p:nvPr/>
        </p:nvSpPr>
        <p:spPr bwMode="auto">
          <a:xfrm>
            <a:off x="9994438" y="4694909"/>
            <a:ext cx="1109661" cy="23693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7"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991360" y="4689629"/>
            <a:ext cx="1173719" cy="27699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kern="0" dirty="0" smtClean="0">
                <a:solidFill>
                  <a:srgbClr val="FF0000"/>
                </a:solidFill>
                <a:latin typeface="Avenir Book" panose="020B0503020203020204" pitchFamily="34" charset="-78"/>
                <a:cs typeface="Avenir Book" panose="020B0503020203020204" pitchFamily="34" charset="-78"/>
              </a:rPr>
              <a:t>RST</a:t>
            </a:r>
            <a:r>
              <a:rPr lang="en-US" sz="1200" kern="0" dirty="0" smtClean="0">
                <a:solidFill>
                  <a:srgbClr val="000000"/>
                </a:solidFill>
                <a:latin typeface="Avenir Book" panose="020B0503020203020204" pitchFamily="34" charset="-78"/>
                <a:cs typeface="Avenir Book" panose="020B0503020203020204" pitchFamily="34" charset="-78"/>
              </a:rPr>
              <a:t>,ACK=z+1</a:t>
            </a:r>
            <a:endParaRPr lang="en-US" sz="1200" kern="0" dirty="0">
              <a:solidFill>
                <a:srgbClr val="000000"/>
              </a:solidFill>
              <a:latin typeface="Avenir Book" panose="020B0503020203020204" pitchFamily="34" charset="-78"/>
              <a:cs typeface="Avenir Book" panose="020B0503020203020204" pitchFamily="34" charset="-78"/>
            </a:endParaRPr>
          </a:p>
        </p:txBody>
      </p:sp>
      <p:sp>
        <p:nvSpPr>
          <p:cNvPr id="4" name="Rectangle 3"/>
          <p:cNvSpPr/>
          <p:nvPr/>
        </p:nvSpPr>
        <p:spPr>
          <a:xfrm>
            <a:off x="9495025" y="4501059"/>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5" name="Rectangle 4"/>
          <p:cNvSpPr/>
          <p:nvPr/>
        </p:nvSpPr>
        <p:spPr>
          <a:xfrm>
            <a:off x="11087811" y="3973824"/>
            <a:ext cx="502061" cy="369332"/>
          </a:xfrm>
          <a:prstGeom prst="rect">
            <a:avLst/>
          </a:prstGeom>
        </p:spPr>
        <p:txBody>
          <a:bodyPr wrap="none">
            <a:spAutoFit/>
          </a:bodyPr>
          <a:lstStyle/>
          <a:p>
            <a:r>
              <a:rPr lang="en-IN" altLang="en-US" dirty="0">
                <a:solidFill>
                  <a:srgbClr val="C00000"/>
                </a:solidFill>
                <a:latin typeface="Segoe UI Emoji" panose="020B0502040204020203" pitchFamily="34" charset="0"/>
                <a:ea typeface="Segoe UI Emoji" panose="020B0502040204020203" pitchFamily="34" charset="0"/>
              </a:rPr>
              <a:t>🤔</a:t>
            </a:r>
            <a:endParaRPr lang="en-IN" dirty="0"/>
          </a:p>
        </p:txBody>
      </p:sp>
      <p:sp>
        <p:nvSpPr>
          <p:cNvPr id="318" name="TextBox 317"/>
          <p:cNvSpPr txBox="1"/>
          <p:nvPr/>
        </p:nvSpPr>
        <p:spPr>
          <a:xfrm>
            <a:off x="513807" y="3662843"/>
            <a:ext cx="4608442" cy="830997"/>
          </a:xfrm>
          <a:prstGeom prst="rect">
            <a:avLst/>
          </a:prstGeom>
          <a:noFill/>
        </p:spPr>
        <p:txBody>
          <a:bodyPr wrap="square" rtlCol="0">
            <a:spAutoFit/>
          </a:bodyPr>
          <a:lstStyle/>
          <a:p>
            <a:r>
              <a:rPr lang="en-IN" sz="2400" dirty="0" smtClean="0">
                <a:solidFill>
                  <a:srgbClr val="0000FF"/>
                </a:solidFill>
                <a:latin typeface="Avenir Book" panose="020B0503020203020204" pitchFamily="34" charset="-78"/>
                <a:cs typeface="Avenir Book" panose="020B0503020203020204" pitchFamily="34" charset="-78"/>
              </a:rPr>
              <a:t>How it will solve the </a:t>
            </a:r>
            <a:r>
              <a:rPr lang="en-IN" sz="2400" dirty="0" smtClean="0">
                <a:solidFill>
                  <a:srgbClr val="C00000"/>
                </a:solidFill>
                <a:latin typeface="Avenir Book" panose="020B0503020203020204" pitchFamily="34" charset="-78"/>
                <a:cs typeface="Avenir Book" panose="020B0503020203020204" pitchFamily="34" charset="-78"/>
              </a:rPr>
              <a:t>“duplicate data accept”</a:t>
            </a:r>
            <a:r>
              <a:rPr lang="en-IN" sz="2400" dirty="0" smtClean="0">
                <a:solidFill>
                  <a:srgbClr val="0000FF"/>
                </a:solidFill>
                <a:latin typeface="Avenir Book" panose="020B0503020203020204" pitchFamily="34" charset="-78"/>
                <a:cs typeface="Avenir Book" panose="020B0503020203020204" pitchFamily="34" charset="-78"/>
              </a:rPr>
              <a:t> problem?</a:t>
            </a:r>
          </a:p>
        </p:txBody>
      </p:sp>
      <p:sp>
        <p:nvSpPr>
          <p:cNvPr id="2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128945" y="3616676"/>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
        <p:nvSpPr>
          <p:cNvPr id="215"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1145656" y="1396145"/>
            <a:ext cx="593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SYN </a:t>
            </a:r>
          </a:p>
          <a:p>
            <a:pPr algn="ctr" defTabSz="685800" eaLnBrk="0" fontAlgn="base" hangingPunct="0">
              <a:spcBef>
                <a:spcPct val="0"/>
              </a:spcBef>
              <a:spcAft>
                <a:spcPct val="0"/>
              </a:spcAft>
              <a:defRPr/>
            </a:pPr>
            <a:r>
              <a:rPr lang="en-US" sz="1200" kern="0" dirty="0" smtClean="0">
                <a:solidFill>
                  <a:srgbClr val="CC0000"/>
                </a:solidFill>
                <a:latin typeface="Avenir Book" panose="020B0503020203020204" pitchFamily="34" charset="-78"/>
                <a:cs typeface="Avenir Book" panose="020B0503020203020204" pitchFamily="34" charset="-78"/>
              </a:rPr>
              <a:t>RCVD</a:t>
            </a:r>
            <a:endParaRPr lang="en-US" sz="1200" kern="0" dirty="0">
              <a:solidFill>
                <a:srgbClr val="CC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86828389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45501</TotalTime>
  <Words>1676</Words>
  <Application>Microsoft Office PowerPoint</Application>
  <PresentationFormat>Widescreen</PresentationFormat>
  <Paragraphs>415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ＭＳ Ｐゴシック</vt:lpstr>
      <vt:lpstr>Arial</vt:lpstr>
      <vt:lpstr>Avenir Book</vt:lpstr>
      <vt:lpstr>Calibri</vt:lpstr>
      <vt:lpstr>Calibri Light</vt:lpstr>
      <vt:lpstr>Segoe UI Emoji</vt:lpstr>
      <vt:lpstr>Times New Roman</vt:lpstr>
      <vt:lpstr>Wingdings</vt:lpstr>
      <vt:lpstr>Presentation Template 13_9_21</vt:lpstr>
      <vt:lpstr> Computer Networks  TCP Connection Management</vt:lpstr>
      <vt:lpstr>TCP Segment Structure</vt:lpstr>
      <vt:lpstr>TCP Connection Management</vt:lpstr>
      <vt:lpstr>Agreeing to Establish a Connection</vt:lpstr>
      <vt:lpstr>2-way Handshake Scenarios</vt:lpstr>
      <vt:lpstr>TCP 3-way Handshake</vt:lpstr>
      <vt:lpstr>TCP State Diagram</vt:lpstr>
      <vt:lpstr>TCP 3-way Handshake</vt:lpstr>
      <vt:lpstr>TCP 3-way Handshake</vt:lpstr>
      <vt:lpstr>Initial Sequence Number</vt:lpstr>
      <vt:lpstr>Closing a TCP Connection</vt:lpstr>
      <vt:lpstr>Closing a TCP Connection</vt:lpstr>
      <vt:lpstr>TCP State Diagram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653</cp:revision>
  <cp:lastPrinted>2022-11-29T06:06:41Z</cp:lastPrinted>
  <dcterms:created xsi:type="dcterms:W3CDTF">2021-09-13T14:43:22Z</dcterms:created>
  <dcterms:modified xsi:type="dcterms:W3CDTF">2023-04-04T16:00:15Z</dcterms:modified>
</cp:coreProperties>
</file>