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65" r:id="rId2"/>
    <p:sldId id="525" r:id="rId3"/>
    <p:sldId id="534" r:id="rId4"/>
    <p:sldId id="532" r:id="rId5"/>
    <p:sldId id="533" r:id="rId6"/>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30-12-2022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30-12-2022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30/12/2022 17:22</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12/30/2022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a:xfrm>
            <a:off x="628650" y="1825625"/>
            <a:ext cx="7886700" cy="329831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12/30/2022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12/30/2022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12/30/2022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dirty="0" smtClean="0"/>
              <a:t>Computer Networks </a:t>
            </a:r>
            <a:r>
              <a:rPr lang="en-US" sz="3200" dirty="0" smtClean="0"/>
              <a:t>II</a:t>
            </a:r>
            <a:r>
              <a:rPr lang="en-US" sz="3200" dirty="0" smtClean="0"/>
              <a:t/>
            </a:r>
            <a:br>
              <a:rPr lang="en-US" sz="3200" dirty="0" smtClean="0"/>
            </a:br>
            <a:r>
              <a:rPr lang="en-US" sz="3200" dirty="0" smtClean="0"/>
              <a:t/>
            </a:r>
            <a:br>
              <a:rPr lang="en-US" sz="3200" dirty="0" smtClean="0"/>
            </a:br>
            <a:r>
              <a:rPr lang="en-US" sz="3200" dirty="0" smtClean="0"/>
              <a:t>Socket Programming</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title"/>
          </p:nvPr>
        </p:nvSpPr>
        <p:spPr>
          <a:xfrm>
            <a:off x="612775" y="0"/>
            <a:ext cx="7772400" cy="1143000"/>
          </a:xfrm>
        </p:spPr>
        <p:txBody>
          <a:bodyPr/>
          <a:lstStyle/>
          <a:p>
            <a:r>
              <a:rPr lang="en-US" altLang="en-US" sz="4000" smtClean="0"/>
              <a:t>Socket programming </a:t>
            </a:r>
            <a:endParaRPr lang="en-US" altLang="en-US" smtClean="0"/>
          </a:p>
        </p:txBody>
      </p:sp>
      <p:sp>
        <p:nvSpPr>
          <p:cNvPr id="222210" name="Rectangle 3"/>
          <p:cNvSpPr>
            <a:spLocks noGrp="1" noChangeArrowheads="1"/>
          </p:cNvSpPr>
          <p:nvPr>
            <p:ph idx="1"/>
          </p:nvPr>
        </p:nvSpPr>
        <p:spPr>
          <a:xfrm>
            <a:off x="492125" y="1015512"/>
            <a:ext cx="8021638" cy="1533525"/>
          </a:xfrm>
        </p:spPr>
        <p:txBody>
          <a:bodyPr>
            <a:normAutofit fontScale="92500" lnSpcReduction="10000"/>
          </a:bodyPr>
          <a:lstStyle/>
          <a:p>
            <a:pPr>
              <a:buFont typeface="Wingdings" panose="05000000000000000000" pitchFamily="2" charset="2"/>
              <a:buNone/>
            </a:pPr>
            <a:r>
              <a:rPr lang="en-US" altLang="en-US" dirty="0">
                <a:solidFill>
                  <a:srgbClr val="CC0000"/>
                </a:solidFill>
              </a:rPr>
              <a:t>G</a:t>
            </a:r>
            <a:r>
              <a:rPr lang="en-US" altLang="en-US" dirty="0" smtClean="0">
                <a:solidFill>
                  <a:srgbClr val="CC0000"/>
                </a:solidFill>
              </a:rPr>
              <a:t>oal:</a:t>
            </a:r>
            <a:r>
              <a:rPr lang="en-US" altLang="en-US" dirty="0" smtClean="0">
                <a:solidFill>
                  <a:srgbClr val="000000"/>
                </a:solidFill>
              </a:rPr>
              <a:t> learn how to build client/server applications that communicate using sockets</a:t>
            </a:r>
            <a:endParaRPr lang="en-US" altLang="en-US" dirty="0" smtClean="0">
              <a:solidFill>
                <a:srgbClr val="CC0000"/>
              </a:solidFill>
            </a:endParaRPr>
          </a:p>
          <a:p>
            <a:pPr>
              <a:buFont typeface="Wingdings" panose="05000000000000000000" pitchFamily="2" charset="2"/>
              <a:buNone/>
            </a:pPr>
            <a:r>
              <a:rPr lang="en-US" altLang="en-US" dirty="0">
                <a:solidFill>
                  <a:srgbClr val="CC0000"/>
                </a:solidFill>
              </a:rPr>
              <a:t>S</a:t>
            </a:r>
            <a:r>
              <a:rPr lang="en-US" altLang="en-US" dirty="0" smtClean="0">
                <a:solidFill>
                  <a:srgbClr val="CC0000"/>
                </a:solidFill>
              </a:rPr>
              <a:t>ocket:</a:t>
            </a:r>
            <a:r>
              <a:rPr lang="en-US" altLang="en-US" dirty="0" smtClean="0"/>
              <a:t> door between application process and end-end-transport protocol </a:t>
            </a:r>
          </a:p>
        </p:txBody>
      </p:sp>
      <p:grpSp>
        <p:nvGrpSpPr>
          <p:cNvPr id="222213" name="Group 60"/>
          <p:cNvGrpSpPr>
            <a:grpSpLocks/>
          </p:cNvGrpSpPr>
          <p:nvPr/>
        </p:nvGrpSpPr>
        <p:grpSpPr bwMode="auto">
          <a:xfrm>
            <a:off x="296863" y="2955437"/>
            <a:ext cx="8208962" cy="2536825"/>
            <a:chOff x="358775" y="3459163"/>
            <a:chExt cx="8208963" cy="2536825"/>
          </a:xfrm>
        </p:grpSpPr>
        <p:sp>
          <p:nvSpPr>
            <p:cNvPr id="222215" name="Freeform 44"/>
            <p:cNvSpPr>
              <a:spLocks/>
            </p:cNvSpPr>
            <p:nvPr/>
          </p:nvSpPr>
          <p:spPr bwMode="auto">
            <a:xfrm>
              <a:off x="6654800" y="3468688"/>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IN"/>
            </a:p>
          </p:txBody>
        </p:sp>
        <p:sp>
          <p:nvSpPr>
            <p:cNvPr id="222216" name="Freeform 7"/>
            <p:cNvSpPr>
              <a:spLocks/>
            </p:cNvSpPr>
            <p:nvPr/>
          </p:nvSpPr>
          <p:spPr bwMode="auto">
            <a:xfrm>
              <a:off x="3340100" y="4765675"/>
              <a:ext cx="1808163"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222217" name="Text Box 51"/>
            <p:cNvSpPr txBox="1">
              <a:spLocks noChangeArrowheads="1"/>
            </p:cNvSpPr>
            <p:nvPr/>
          </p:nvSpPr>
          <p:spPr bwMode="auto">
            <a:xfrm>
              <a:off x="3778250" y="4897438"/>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rPr>
                <a:t>Internet</a:t>
              </a:r>
            </a:p>
          </p:txBody>
        </p:sp>
        <p:sp>
          <p:nvSpPr>
            <p:cNvPr id="222218" name="Line 52"/>
            <p:cNvSpPr>
              <a:spLocks noChangeShapeType="1"/>
            </p:cNvSpPr>
            <p:nvPr/>
          </p:nvSpPr>
          <p:spPr bwMode="auto">
            <a:xfrm>
              <a:off x="3098800" y="5308600"/>
              <a:ext cx="2211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2219" name="Text Box 53"/>
            <p:cNvSpPr txBox="1">
              <a:spLocks noChangeArrowheads="1"/>
            </p:cNvSpPr>
            <p:nvPr/>
          </p:nvSpPr>
          <p:spPr bwMode="auto">
            <a:xfrm>
              <a:off x="7119938" y="4533900"/>
              <a:ext cx="1063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a:solidFill>
                    <a:srgbClr val="CC0000"/>
                  </a:solidFill>
                </a:rPr>
                <a:t>controlled</a:t>
              </a:r>
            </a:p>
            <a:p>
              <a:pPr>
                <a:spcBef>
                  <a:spcPct val="0"/>
                </a:spcBef>
                <a:buClrTx/>
                <a:buSzTx/>
                <a:buFontTx/>
                <a:buNone/>
              </a:pPr>
              <a:r>
                <a:rPr lang="en-US" altLang="en-US" sz="1600">
                  <a:solidFill>
                    <a:srgbClr val="CC0000"/>
                  </a:solidFill>
                </a:rPr>
                <a:t>by OS</a:t>
              </a:r>
            </a:p>
            <a:p>
              <a:pPr>
                <a:spcBef>
                  <a:spcPct val="0"/>
                </a:spcBef>
                <a:buClrTx/>
                <a:buSzTx/>
                <a:buFontTx/>
                <a:buNone/>
              </a:pPr>
              <a:endParaRPr lang="en-US" altLang="en-US" sz="1600">
                <a:solidFill>
                  <a:srgbClr val="CC0000"/>
                </a:solidFill>
                <a:latin typeface="Times New Roman" panose="02020603050405020304" pitchFamily="18" charset="0"/>
              </a:endParaRPr>
            </a:p>
          </p:txBody>
        </p:sp>
        <p:sp>
          <p:nvSpPr>
            <p:cNvPr id="222220" name="Text Box 56"/>
            <p:cNvSpPr txBox="1">
              <a:spLocks noChangeArrowheads="1"/>
            </p:cNvSpPr>
            <p:nvPr/>
          </p:nvSpPr>
          <p:spPr bwMode="auto">
            <a:xfrm>
              <a:off x="7097713" y="3633788"/>
              <a:ext cx="1470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en-US" sz="1600">
                  <a:solidFill>
                    <a:srgbClr val="CC0000"/>
                  </a:solidFill>
                </a:rPr>
                <a:t>controlled by</a:t>
              </a:r>
            </a:p>
            <a:p>
              <a:pPr>
                <a:lnSpc>
                  <a:spcPct val="90000"/>
                </a:lnSpc>
                <a:spcBef>
                  <a:spcPct val="0"/>
                </a:spcBef>
                <a:buClrTx/>
                <a:buSzTx/>
                <a:buFontTx/>
                <a:buNone/>
              </a:pPr>
              <a:r>
                <a:rPr lang="en-US" altLang="en-US" sz="1600">
                  <a:solidFill>
                    <a:srgbClr val="CC0000"/>
                  </a:solidFill>
                </a:rPr>
                <a:t>app developer</a:t>
              </a:r>
            </a:p>
          </p:txBody>
        </p:sp>
        <p:sp>
          <p:nvSpPr>
            <p:cNvPr id="222221" name="Freeform 50"/>
            <p:cNvSpPr>
              <a:spLocks/>
            </p:cNvSpPr>
            <p:nvPr/>
          </p:nvSpPr>
          <p:spPr bwMode="auto">
            <a:xfrm>
              <a:off x="914400" y="3532188"/>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IN"/>
            </a:p>
          </p:txBody>
        </p:sp>
        <p:sp>
          <p:nvSpPr>
            <p:cNvPr id="222222" name="Rectangle 23"/>
            <p:cNvSpPr>
              <a:spLocks noChangeArrowheads="1"/>
            </p:cNvSpPr>
            <p:nvPr/>
          </p:nvSpPr>
          <p:spPr bwMode="auto">
            <a:xfrm>
              <a:off x="1717675" y="3487738"/>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Times New Roman" panose="02020603050405020304" pitchFamily="18" charset="0"/>
              </a:endParaRPr>
            </a:p>
          </p:txBody>
        </p:sp>
        <p:sp>
          <p:nvSpPr>
            <p:cNvPr id="222223" name="Rectangle 24"/>
            <p:cNvSpPr>
              <a:spLocks noChangeArrowheads="1"/>
            </p:cNvSpPr>
            <p:nvPr/>
          </p:nvSpPr>
          <p:spPr bwMode="auto">
            <a:xfrm>
              <a:off x="1679575" y="3541713"/>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Times New Roman" panose="02020603050405020304" pitchFamily="18" charset="0"/>
              </a:endParaRPr>
            </a:p>
          </p:txBody>
        </p:sp>
        <p:sp>
          <p:nvSpPr>
            <p:cNvPr id="222224" name="Line 25"/>
            <p:cNvSpPr>
              <a:spLocks noChangeShapeType="1"/>
            </p:cNvSpPr>
            <p:nvPr/>
          </p:nvSpPr>
          <p:spPr bwMode="auto">
            <a:xfrm>
              <a:off x="1689100" y="43021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25" name="Text Box 26"/>
            <p:cNvSpPr txBox="1">
              <a:spLocks noChangeArrowheads="1"/>
            </p:cNvSpPr>
            <p:nvPr/>
          </p:nvSpPr>
          <p:spPr bwMode="auto">
            <a:xfrm>
              <a:off x="1646238" y="42846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transport</a:t>
              </a:r>
            </a:p>
          </p:txBody>
        </p:sp>
        <p:sp>
          <p:nvSpPr>
            <p:cNvPr id="222226" name="Line 27"/>
            <p:cNvSpPr>
              <a:spLocks noChangeShapeType="1"/>
            </p:cNvSpPr>
            <p:nvPr/>
          </p:nvSpPr>
          <p:spPr bwMode="auto">
            <a:xfrm>
              <a:off x="1697038" y="46228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27" name="Line 28"/>
            <p:cNvSpPr>
              <a:spLocks noChangeShapeType="1"/>
            </p:cNvSpPr>
            <p:nvPr/>
          </p:nvSpPr>
          <p:spPr bwMode="auto">
            <a:xfrm>
              <a:off x="1682750" y="49323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28" name="Line 29"/>
            <p:cNvSpPr>
              <a:spLocks noChangeShapeType="1"/>
            </p:cNvSpPr>
            <p:nvPr/>
          </p:nvSpPr>
          <p:spPr bwMode="auto">
            <a:xfrm>
              <a:off x="1682750" y="52181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29" name="Text Box 26"/>
            <p:cNvSpPr txBox="1">
              <a:spLocks noChangeArrowheads="1"/>
            </p:cNvSpPr>
            <p:nvPr/>
          </p:nvSpPr>
          <p:spPr bwMode="auto">
            <a:xfrm>
              <a:off x="1681163" y="35321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000000"/>
                  </a:solidFill>
                  <a:latin typeface="Tahoma" panose="020B0604030504040204" pitchFamily="34" charset="0"/>
                </a:rPr>
                <a:t>application</a:t>
              </a:r>
            </a:p>
          </p:txBody>
        </p:sp>
        <p:sp>
          <p:nvSpPr>
            <p:cNvPr id="222230" name="Text Box 26"/>
            <p:cNvSpPr txBox="1">
              <a:spLocks noChangeArrowheads="1"/>
            </p:cNvSpPr>
            <p:nvPr/>
          </p:nvSpPr>
          <p:spPr bwMode="auto">
            <a:xfrm>
              <a:off x="1636713" y="51895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physical</a:t>
              </a:r>
            </a:p>
          </p:txBody>
        </p:sp>
        <p:sp>
          <p:nvSpPr>
            <p:cNvPr id="222231" name="Text Box 26"/>
            <p:cNvSpPr txBox="1">
              <a:spLocks noChangeArrowheads="1"/>
            </p:cNvSpPr>
            <p:nvPr/>
          </p:nvSpPr>
          <p:spPr bwMode="auto">
            <a:xfrm>
              <a:off x="1655763" y="49037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link</a:t>
              </a:r>
            </a:p>
          </p:txBody>
        </p:sp>
        <p:sp>
          <p:nvSpPr>
            <p:cNvPr id="222232" name="Text Box 26"/>
            <p:cNvSpPr txBox="1">
              <a:spLocks noChangeArrowheads="1"/>
            </p:cNvSpPr>
            <p:nvPr/>
          </p:nvSpPr>
          <p:spPr bwMode="auto">
            <a:xfrm>
              <a:off x="1646238" y="46085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network</a:t>
              </a:r>
            </a:p>
          </p:txBody>
        </p:sp>
        <p:sp>
          <p:nvSpPr>
            <p:cNvPr id="222233" name="Oval 62"/>
            <p:cNvSpPr>
              <a:spLocks noChangeArrowheads="1"/>
            </p:cNvSpPr>
            <p:nvPr/>
          </p:nvSpPr>
          <p:spPr bwMode="auto">
            <a:xfrm>
              <a:off x="1814513" y="3806825"/>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rPr>
                <a:t>process</a:t>
              </a:r>
            </a:p>
          </p:txBody>
        </p:sp>
        <p:grpSp>
          <p:nvGrpSpPr>
            <p:cNvPr id="222234" name="Group 63"/>
            <p:cNvGrpSpPr>
              <a:grpSpLocks/>
            </p:cNvGrpSpPr>
            <p:nvPr/>
          </p:nvGrpSpPr>
          <p:grpSpPr bwMode="auto">
            <a:xfrm>
              <a:off x="2062163" y="4167188"/>
              <a:ext cx="546100" cy="225425"/>
              <a:chOff x="1287" y="2524"/>
              <a:chExt cx="260" cy="100"/>
            </a:xfrm>
          </p:grpSpPr>
          <p:sp>
            <p:nvSpPr>
              <p:cNvPr id="222264" name="Rectangle 6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sp>
            <p:nvSpPr>
              <p:cNvPr id="222265" name="Rectangle 65"/>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sp>
            <p:nvSpPr>
              <p:cNvPr id="222266" name="Rectangle 66"/>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sp>
            <p:nvSpPr>
              <p:cNvPr id="222267" name="Rectangle 67"/>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grpSp>
        <p:sp>
          <p:nvSpPr>
            <p:cNvPr id="222235" name="Rectangle 23"/>
            <p:cNvSpPr>
              <a:spLocks noChangeArrowheads="1"/>
            </p:cNvSpPr>
            <p:nvPr/>
          </p:nvSpPr>
          <p:spPr bwMode="auto">
            <a:xfrm>
              <a:off x="5380038" y="345916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Times New Roman" panose="02020603050405020304" pitchFamily="18" charset="0"/>
              </a:endParaRPr>
            </a:p>
          </p:txBody>
        </p:sp>
        <p:sp>
          <p:nvSpPr>
            <p:cNvPr id="222236" name="Rectangle 24"/>
            <p:cNvSpPr>
              <a:spLocks noChangeArrowheads="1"/>
            </p:cNvSpPr>
            <p:nvPr/>
          </p:nvSpPr>
          <p:spPr bwMode="auto">
            <a:xfrm>
              <a:off x="5341938" y="3513138"/>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Times New Roman" panose="02020603050405020304" pitchFamily="18" charset="0"/>
              </a:endParaRPr>
            </a:p>
          </p:txBody>
        </p:sp>
        <p:sp>
          <p:nvSpPr>
            <p:cNvPr id="222237" name="Line 25"/>
            <p:cNvSpPr>
              <a:spLocks noChangeShapeType="1"/>
            </p:cNvSpPr>
            <p:nvPr/>
          </p:nvSpPr>
          <p:spPr bwMode="auto">
            <a:xfrm>
              <a:off x="5351463" y="42735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38" name="Text Box 26"/>
            <p:cNvSpPr txBox="1">
              <a:spLocks noChangeArrowheads="1"/>
            </p:cNvSpPr>
            <p:nvPr/>
          </p:nvSpPr>
          <p:spPr bwMode="auto">
            <a:xfrm>
              <a:off x="5308600" y="42560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transport</a:t>
              </a:r>
            </a:p>
          </p:txBody>
        </p:sp>
        <p:sp>
          <p:nvSpPr>
            <p:cNvPr id="222239" name="Line 27"/>
            <p:cNvSpPr>
              <a:spLocks noChangeShapeType="1"/>
            </p:cNvSpPr>
            <p:nvPr/>
          </p:nvSpPr>
          <p:spPr bwMode="auto">
            <a:xfrm>
              <a:off x="5359400" y="4594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40" name="Line 28"/>
            <p:cNvSpPr>
              <a:spLocks noChangeShapeType="1"/>
            </p:cNvSpPr>
            <p:nvPr/>
          </p:nvSpPr>
          <p:spPr bwMode="auto">
            <a:xfrm>
              <a:off x="5345113" y="49037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41" name="Line 29"/>
            <p:cNvSpPr>
              <a:spLocks noChangeShapeType="1"/>
            </p:cNvSpPr>
            <p:nvPr/>
          </p:nvSpPr>
          <p:spPr bwMode="auto">
            <a:xfrm>
              <a:off x="5345113" y="5189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2242" name="Text Box 26"/>
            <p:cNvSpPr txBox="1">
              <a:spLocks noChangeArrowheads="1"/>
            </p:cNvSpPr>
            <p:nvPr/>
          </p:nvSpPr>
          <p:spPr bwMode="auto">
            <a:xfrm>
              <a:off x="5343525" y="35036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000000"/>
                  </a:solidFill>
                  <a:latin typeface="Tahoma" panose="020B0604030504040204" pitchFamily="34" charset="0"/>
                </a:rPr>
                <a:t>application</a:t>
              </a:r>
            </a:p>
          </p:txBody>
        </p:sp>
        <p:sp>
          <p:nvSpPr>
            <p:cNvPr id="222243" name="Text Box 26"/>
            <p:cNvSpPr txBox="1">
              <a:spLocks noChangeArrowheads="1"/>
            </p:cNvSpPr>
            <p:nvPr/>
          </p:nvSpPr>
          <p:spPr bwMode="auto">
            <a:xfrm>
              <a:off x="5299075" y="51609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physical</a:t>
              </a:r>
            </a:p>
          </p:txBody>
        </p:sp>
        <p:sp>
          <p:nvSpPr>
            <p:cNvPr id="222244" name="Text Box 26"/>
            <p:cNvSpPr txBox="1">
              <a:spLocks noChangeArrowheads="1"/>
            </p:cNvSpPr>
            <p:nvPr/>
          </p:nvSpPr>
          <p:spPr bwMode="auto">
            <a:xfrm>
              <a:off x="5318125" y="48752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link</a:t>
              </a:r>
            </a:p>
          </p:txBody>
        </p:sp>
        <p:sp>
          <p:nvSpPr>
            <p:cNvPr id="222245" name="Text Box 26"/>
            <p:cNvSpPr txBox="1">
              <a:spLocks noChangeArrowheads="1"/>
            </p:cNvSpPr>
            <p:nvPr/>
          </p:nvSpPr>
          <p:spPr bwMode="auto">
            <a:xfrm>
              <a:off x="5308600" y="45799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network</a:t>
              </a:r>
            </a:p>
          </p:txBody>
        </p:sp>
        <p:sp>
          <p:nvSpPr>
            <p:cNvPr id="222246" name="Oval 80"/>
            <p:cNvSpPr>
              <a:spLocks noChangeArrowheads="1"/>
            </p:cNvSpPr>
            <p:nvPr/>
          </p:nvSpPr>
          <p:spPr bwMode="auto">
            <a:xfrm>
              <a:off x="5476875" y="3778250"/>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rPr>
                <a:t>process</a:t>
              </a:r>
            </a:p>
          </p:txBody>
        </p:sp>
        <p:grpSp>
          <p:nvGrpSpPr>
            <p:cNvPr id="222247" name="Group 81"/>
            <p:cNvGrpSpPr>
              <a:grpSpLocks/>
            </p:cNvGrpSpPr>
            <p:nvPr/>
          </p:nvGrpSpPr>
          <p:grpSpPr bwMode="auto">
            <a:xfrm>
              <a:off x="5724525" y="4138613"/>
              <a:ext cx="546100" cy="225425"/>
              <a:chOff x="1287" y="2524"/>
              <a:chExt cx="260" cy="100"/>
            </a:xfrm>
          </p:grpSpPr>
          <p:sp>
            <p:nvSpPr>
              <p:cNvPr id="222260" name="Rectangle 8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sp>
            <p:nvSpPr>
              <p:cNvPr id="222261" name="Rectangle 83"/>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sp>
            <p:nvSpPr>
              <p:cNvPr id="222262" name="Rectangle 84"/>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sp>
            <p:nvSpPr>
              <p:cNvPr id="222263" name="Rectangle 85"/>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endParaRPr>
              </a:p>
            </p:txBody>
          </p:sp>
        </p:grpSp>
        <p:sp>
          <p:nvSpPr>
            <p:cNvPr id="222248" name="Line 87"/>
            <p:cNvSpPr>
              <a:spLocks noChangeShapeType="1"/>
            </p:cNvSpPr>
            <p:nvPr/>
          </p:nvSpPr>
          <p:spPr bwMode="auto">
            <a:xfrm flipH="1">
              <a:off x="6534150" y="3910013"/>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2249" name="Line 88"/>
            <p:cNvSpPr>
              <a:spLocks noChangeShapeType="1"/>
            </p:cNvSpPr>
            <p:nvPr/>
          </p:nvSpPr>
          <p:spPr bwMode="auto">
            <a:xfrm>
              <a:off x="6759575" y="4335463"/>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2250" name="Line 89"/>
            <p:cNvSpPr>
              <a:spLocks noChangeShapeType="1"/>
            </p:cNvSpPr>
            <p:nvPr/>
          </p:nvSpPr>
          <p:spPr bwMode="auto">
            <a:xfrm flipH="1">
              <a:off x="6783388" y="4835525"/>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2251" name="Text Box 56"/>
            <p:cNvSpPr txBox="1">
              <a:spLocks noChangeArrowheads="1"/>
            </p:cNvSpPr>
            <p:nvPr/>
          </p:nvSpPr>
          <p:spPr bwMode="auto">
            <a:xfrm>
              <a:off x="3697288" y="3590925"/>
              <a:ext cx="917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en-US">
                  <a:solidFill>
                    <a:srgbClr val="CC0000"/>
                  </a:solidFill>
                </a:rPr>
                <a:t>socket</a:t>
              </a:r>
            </a:p>
          </p:txBody>
        </p:sp>
        <p:sp>
          <p:nvSpPr>
            <p:cNvPr id="222252" name="Line 91"/>
            <p:cNvSpPr>
              <a:spLocks noChangeShapeType="1"/>
            </p:cNvSpPr>
            <p:nvPr/>
          </p:nvSpPr>
          <p:spPr bwMode="auto">
            <a:xfrm flipV="1">
              <a:off x="2700338" y="3790950"/>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2253" name="Line 92"/>
            <p:cNvSpPr>
              <a:spLocks noChangeShapeType="1"/>
            </p:cNvSpPr>
            <p:nvPr/>
          </p:nvSpPr>
          <p:spPr bwMode="auto">
            <a:xfrm flipH="1" flipV="1">
              <a:off x="4635500" y="3779838"/>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22254" name="Group 93"/>
            <p:cNvGrpSpPr>
              <a:grpSpLocks/>
            </p:cNvGrpSpPr>
            <p:nvPr/>
          </p:nvGrpSpPr>
          <p:grpSpPr bwMode="auto">
            <a:xfrm>
              <a:off x="358775" y="4808538"/>
              <a:ext cx="1035050" cy="904875"/>
              <a:chOff x="-44" y="1473"/>
              <a:chExt cx="981" cy="1105"/>
            </a:xfrm>
          </p:grpSpPr>
          <p:pic>
            <p:nvPicPr>
              <p:cNvPr id="222258"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59" name="Freeform 95"/>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222255" name="Group 96"/>
            <p:cNvGrpSpPr>
              <a:grpSpLocks/>
            </p:cNvGrpSpPr>
            <p:nvPr/>
          </p:nvGrpSpPr>
          <p:grpSpPr bwMode="auto">
            <a:xfrm flipH="1">
              <a:off x="7075488" y="5091113"/>
              <a:ext cx="1035050" cy="904875"/>
              <a:chOff x="-44" y="1473"/>
              <a:chExt cx="981" cy="1105"/>
            </a:xfrm>
          </p:grpSpPr>
          <p:pic>
            <p:nvPicPr>
              <p:cNvPr id="222256"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57" name="Freeform 98"/>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spTree>
    <p:extLst>
      <p:ext uri="{BB962C8B-B14F-4D97-AF65-F5344CB8AC3E}">
        <p14:creationId xmlns:p14="http://schemas.microsoft.com/office/powerpoint/2010/main" val="3589077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noChangeArrowheads="1"/>
          </p:cNvSpPr>
          <p:nvPr>
            <p:ph type="title"/>
          </p:nvPr>
        </p:nvSpPr>
        <p:spPr>
          <a:xfrm>
            <a:off x="422275" y="88900"/>
            <a:ext cx="7772400" cy="947738"/>
          </a:xfrm>
        </p:spPr>
        <p:txBody>
          <a:bodyPr/>
          <a:lstStyle/>
          <a:p>
            <a:r>
              <a:rPr lang="en-US" altLang="en-US" sz="3600" smtClean="0"/>
              <a:t>Client/server socket interaction: TCP</a:t>
            </a:r>
            <a:endParaRPr lang="en-US" altLang="en-US"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862" y="1922293"/>
            <a:ext cx="4716691" cy="4162622"/>
          </a:xfrm>
          <a:prstGeom prst="rect">
            <a:avLst/>
          </a:prstGeom>
        </p:spPr>
      </p:pic>
    </p:spTree>
    <p:extLst>
      <p:ext uri="{BB962C8B-B14F-4D97-AF65-F5344CB8AC3E}">
        <p14:creationId xmlns:p14="http://schemas.microsoft.com/office/powerpoint/2010/main" val="399844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noChangeArrowheads="1"/>
          </p:cNvSpPr>
          <p:nvPr>
            <p:ph type="title"/>
          </p:nvPr>
        </p:nvSpPr>
        <p:spPr>
          <a:xfrm>
            <a:off x="422275" y="88900"/>
            <a:ext cx="7772400" cy="947738"/>
          </a:xfrm>
        </p:spPr>
        <p:txBody>
          <a:bodyPr/>
          <a:lstStyle/>
          <a:p>
            <a:r>
              <a:rPr lang="en-US" altLang="en-US" sz="3600" smtClean="0"/>
              <a:t>Client/server socket interaction: TCP</a:t>
            </a:r>
            <a:endParaRPr lang="en-US" altLang="en-US" smtClean="0"/>
          </a:p>
        </p:txBody>
      </p:sp>
      <p:grpSp>
        <p:nvGrpSpPr>
          <p:cNvPr id="2" name="Group 3"/>
          <p:cNvGrpSpPr>
            <a:grpSpLocks/>
          </p:cNvGrpSpPr>
          <p:nvPr/>
        </p:nvGrpSpPr>
        <p:grpSpPr bwMode="auto">
          <a:xfrm>
            <a:off x="1952625" y="3016250"/>
            <a:ext cx="1931987" cy="930275"/>
            <a:chOff x="827" y="2027"/>
            <a:chExt cx="1217" cy="586"/>
          </a:xfrm>
        </p:grpSpPr>
        <p:sp>
          <p:nvSpPr>
            <p:cNvPr id="229417" name="Text Box 4"/>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wait for incoming</a:t>
              </a:r>
            </a:p>
            <a:p>
              <a:pPr>
                <a:spcBef>
                  <a:spcPct val="0"/>
                </a:spcBef>
                <a:buClrTx/>
                <a:buSzTx/>
                <a:buFontTx/>
                <a:buNone/>
              </a:pPr>
              <a:r>
                <a:rPr lang="en-US" altLang="en-US" sz="1400">
                  <a:solidFill>
                    <a:srgbClr val="000000"/>
                  </a:solidFill>
                </a:rPr>
                <a:t>connection request</a:t>
              </a:r>
              <a:endParaRPr lang="en-US" altLang="en-US" sz="2400">
                <a:solidFill>
                  <a:srgbClr val="000000"/>
                </a:solidFill>
                <a:latin typeface="Times New Roman" panose="02020603050405020304" pitchFamily="18" charset="0"/>
              </a:endParaRPr>
            </a:p>
          </p:txBody>
        </p:sp>
        <p:sp>
          <p:nvSpPr>
            <p:cNvPr id="229418" name="Text Box 5"/>
            <p:cNvSpPr txBox="1">
              <a:spLocks noChangeArrowheads="1"/>
            </p:cNvSpPr>
            <p:nvPr/>
          </p:nvSpPr>
          <p:spPr bwMode="auto">
            <a:xfrm>
              <a:off x="828" y="2283"/>
              <a:ext cx="1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CC0000"/>
                  </a:solidFill>
                </a:rPr>
                <a:t>connectionSocket =</a:t>
              </a:r>
            </a:p>
            <a:p>
              <a:pPr>
                <a:spcBef>
                  <a:spcPct val="0"/>
                </a:spcBef>
                <a:buClrTx/>
                <a:buSzTx/>
                <a:buFontTx/>
                <a:buNone/>
              </a:pPr>
              <a:r>
                <a:rPr lang="en-US" altLang="en-US" sz="1400">
                  <a:solidFill>
                    <a:srgbClr val="CC0000"/>
                  </a:solidFill>
                </a:rPr>
                <a:t>serverSocket.accept()</a:t>
              </a:r>
              <a:endParaRPr lang="en-US" altLang="en-US" sz="2400">
                <a:solidFill>
                  <a:srgbClr val="CC0000"/>
                </a:solidFill>
                <a:latin typeface="Times New Roman" panose="02020603050405020304" pitchFamily="18" charset="0"/>
              </a:endParaRPr>
            </a:p>
          </p:txBody>
        </p:sp>
      </p:grpSp>
      <p:grpSp>
        <p:nvGrpSpPr>
          <p:cNvPr id="3" name="Group 6"/>
          <p:cNvGrpSpPr>
            <a:grpSpLocks/>
          </p:cNvGrpSpPr>
          <p:nvPr/>
        </p:nvGrpSpPr>
        <p:grpSpPr bwMode="auto">
          <a:xfrm>
            <a:off x="1933575" y="1776413"/>
            <a:ext cx="2357437" cy="1317625"/>
            <a:chOff x="821" y="1246"/>
            <a:chExt cx="1485" cy="830"/>
          </a:xfrm>
        </p:grpSpPr>
        <p:grpSp>
          <p:nvGrpSpPr>
            <p:cNvPr id="229413" name="Group 7"/>
            <p:cNvGrpSpPr>
              <a:grpSpLocks/>
            </p:cNvGrpSpPr>
            <p:nvPr/>
          </p:nvGrpSpPr>
          <p:grpSpPr bwMode="auto">
            <a:xfrm>
              <a:off x="821" y="1246"/>
              <a:ext cx="1485" cy="586"/>
              <a:chOff x="329" y="1270"/>
              <a:chExt cx="1485" cy="586"/>
            </a:xfrm>
          </p:grpSpPr>
          <p:sp>
            <p:nvSpPr>
              <p:cNvPr id="229415" name="Text Box 8"/>
              <p:cNvSpPr txBox="1">
                <a:spLocks noChangeArrowheads="1"/>
              </p:cNvSpPr>
              <p:nvPr/>
            </p:nvSpPr>
            <p:spPr bwMode="auto">
              <a:xfrm>
                <a:off x="329" y="1270"/>
                <a:ext cx="12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create socket,</a:t>
                </a:r>
              </a:p>
              <a:p>
                <a:pPr>
                  <a:spcBef>
                    <a:spcPct val="0"/>
                  </a:spcBef>
                  <a:buClrTx/>
                  <a:buSzTx/>
                  <a:buFontTx/>
                  <a:buNone/>
                </a:pPr>
                <a:r>
                  <a:rPr lang="en-US" altLang="en-US" sz="1400">
                    <a:solidFill>
                      <a:srgbClr val="000000"/>
                    </a:solidFill>
                  </a:rPr>
                  <a:t>port=</a:t>
                </a:r>
                <a:r>
                  <a:rPr lang="en-US" altLang="en-US" sz="1400" b="1">
                    <a:solidFill>
                      <a:srgbClr val="000000"/>
                    </a:solidFill>
                    <a:latin typeface="Courier New" panose="02070309020205020404" pitchFamily="49" charset="0"/>
                  </a:rPr>
                  <a:t>x</a:t>
                </a:r>
                <a:r>
                  <a:rPr lang="en-US" altLang="en-US" sz="1400">
                    <a:solidFill>
                      <a:srgbClr val="000000"/>
                    </a:solidFill>
                  </a:rPr>
                  <a:t>, for incoming request:</a:t>
                </a:r>
                <a:endParaRPr lang="en-US" altLang="en-US" sz="2400">
                  <a:solidFill>
                    <a:srgbClr val="000000"/>
                  </a:solidFill>
                  <a:latin typeface="Times New Roman" panose="02020603050405020304" pitchFamily="18" charset="0"/>
                </a:endParaRPr>
              </a:p>
            </p:txBody>
          </p:sp>
          <p:sp>
            <p:nvSpPr>
              <p:cNvPr id="229416" name="Text Box 9"/>
              <p:cNvSpPr txBox="1">
                <a:spLocks noChangeArrowheads="1"/>
              </p:cNvSpPr>
              <p:nvPr/>
            </p:nvSpPr>
            <p:spPr bwMode="auto">
              <a:xfrm>
                <a:off x="333" y="1662"/>
                <a:ext cx="14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400">
                    <a:solidFill>
                      <a:srgbClr val="CC0000"/>
                    </a:solidFill>
                  </a:rPr>
                  <a:t>serverSocket = socket()</a:t>
                </a:r>
                <a:endParaRPr lang="en-US" altLang="en-US" sz="2400">
                  <a:solidFill>
                    <a:srgbClr val="CC0000"/>
                  </a:solidFill>
                  <a:latin typeface="Times New Roman" panose="02020603050405020304" pitchFamily="18" charset="0"/>
                </a:endParaRPr>
              </a:p>
            </p:txBody>
          </p:sp>
        </p:grpSp>
        <p:sp>
          <p:nvSpPr>
            <p:cNvPr id="229414" name="Line 10"/>
            <p:cNvSpPr>
              <a:spLocks noChangeShapeType="1"/>
            </p:cNvSpPr>
            <p:nvPr/>
          </p:nvSpPr>
          <p:spPr bwMode="auto">
            <a:xfrm>
              <a:off x="1284" y="1872"/>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grpSp>
        <p:nvGrpSpPr>
          <p:cNvPr id="5" name="Group 11"/>
          <p:cNvGrpSpPr>
            <a:grpSpLocks/>
          </p:cNvGrpSpPr>
          <p:nvPr/>
        </p:nvGrpSpPr>
        <p:grpSpPr bwMode="auto">
          <a:xfrm>
            <a:off x="5730875" y="3021013"/>
            <a:ext cx="2357437" cy="731837"/>
            <a:chOff x="3333" y="1202"/>
            <a:chExt cx="1485" cy="461"/>
          </a:xfrm>
        </p:grpSpPr>
        <p:sp>
          <p:nvSpPr>
            <p:cNvPr id="229411" name="Text Box 12"/>
            <p:cNvSpPr txBox="1">
              <a:spLocks noChangeArrowheads="1"/>
            </p:cNvSpPr>
            <p:nvPr/>
          </p:nvSpPr>
          <p:spPr bwMode="auto">
            <a:xfrm>
              <a:off x="3335" y="1202"/>
              <a:ext cx="14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create socket,</a:t>
              </a:r>
            </a:p>
            <a:p>
              <a:pPr>
                <a:spcBef>
                  <a:spcPct val="0"/>
                </a:spcBef>
                <a:buClrTx/>
                <a:buSzTx/>
                <a:buFontTx/>
                <a:buNone/>
              </a:pPr>
              <a:r>
                <a:rPr lang="en-US" altLang="en-US" sz="1400">
                  <a:solidFill>
                    <a:srgbClr val="000000"/>
                  </a:solidFill>
                </a:rPr>
                <a:t>connect to </a:t>
              </a:r>
              <a:r>
                <a:rPr lang="en-US" altLang="en-US" sz="1400" b="1">
                  <a:solidFill>
                    <a:srgbClr val="000000"/>
                  </a:solidFill>
                  <a:latin typeface="Courier New" panose="02070309020205020404" pitchFamily="49" charset="0"/>
                </a:rPr>
                <a:t>hostid</a:t>
              </a:r>
              <a:r>
                <a:rPr lang="en-US" altLang="en-US" sz="1400">
                  <a:solidFill>
                    <a:srgbClr val="000000"/>
                  </a:solidFill>
                </a:rPr>
                <a:t>, port=</a:t>
              </a:r>
              <a:r>
                <a:rPr lang="en-US" altLang="en-US" sz="1400" b="1">
                  <a:solidFill>
                    <a:srgbClr val="000000"/>
                  </a:solidFill>
                  <a:latin typeface="Courier New" panose="02070309020205020404" pitchFamily="49" charset="0"/>
                </a:rPr>
                <a:t>x</a:t>
              </a:r>
              <a:endParaRPr lang="en-US" altLang="en-US" sz="2400">
                <a:solidFill>
                  <a:srgbClr val="000000"/>
                </a:solidFill>
                <a:latin typeface="Times New Roman" panose="02020603050405020304" pitchFamily="18" charset="0"/>
              </a:endParaRPr>
            </a:p>
          </p:txBody>
        </p:sp>
        <p:sp>
          <p:nvSpPr>
            <p:cNvPr id="229412" name="Text Box 13"/>
            <p:cNvSpPr txBox="1">
              <a:spLocks noChangeArrowheads="1"/>
            </p:cNvSpPr>
            <p:nvPr/>
          </p:nvSpPr>
          <p:spPr bwMode="auto">
            <a:xfrm>
              <a:off x="3333" y="1469"/>
              <a:ext cx="14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CC0000"/>
                  </a:solidFill>
                </a:rPr>
                <a:t>clientSocket = socket()</a:t>
              </a:r>
              <a:endParaRPr lang="en-US" altLang="en-US" sz="2400">
                <a:solidFill>
                  <a:srgbClr val="CC0000"/>
                </a:solidFill>
                <a:latin typeface="Times New Roman" panose="02020603050405020304" pitchFamily="18" charset="0"/>
              </a:endParaRPr>
            </a:p>
          </p:txBody>
        </p:sp>
      </p:grpSp>
      <p:sp>
        <p:nvSpPr>
          <p:cNvPr id="229383" name="Text Box 22"/>
          <p:cNvSpPr txBox="1">
            <a:spLocks noChangeArrowheads="1"/>
          </p:cNvSpPr>
          <p:nvPr/>
        </p:nvSpPr>
        <p:spPr bwMode="auto">
          <a:xfrm>
            <a:off x="1298575" y="1138238"/>
            <a:ext cx="3575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ClrTx/>
              <a:buSzTx/>
              <a:buFontTx/>
              <a:buNone/>
            </a:pPr>
            <a:r>
              <a:rPr lang="en-US" altLang="en-US" sz="2800">
                <a:solidFill>
                  <a:srgbClr val="000000"/>
                </a:solidFill>
                <a:latin typeface="Gill Sans MT" panose="020B0502020104020203" pitchFamily="34" charset="0"/>
              </a:rPr>
              <a:t>server</a:t>
            </a:r>
            <a:r>
              <a:rPr lang="en-US" altLang="en-US" sz="2400">
                <a:solidFill>
                  <a:srgbClr val="000000"/>
                </a:solidFill>
                <a:latin typeface="Gill Sans MT" panose="020B0502020104020203" pitchFamily="34" charset="0"/>
              </a:rPr>
              <a:t> (running</a:t>
            </a:r>
            <a:r>
              <a:rPr lang="en-US" altLang="en-US">
                <a:solidFill>
                  <a:srgbClr val="000000"/>
                </a:solidFill>
                <a:latin typeface="Gill Sans MT" panose="020B0502020104020203" pitchFamily="34" charset="0"/>
              </a:rPr>
              <a:t> on</a:t>
            </a:r>
            <a:r>
              <a:rPr lang="en-US" altLang="en-US" sz="1800">
                <a:solidFill>
                  <a:srgbClr val="000000"/>
                </a:solidFill>
                <a:latin typeface="Comic Sans MS" panose="030F0702030302020204" pitchFamily="66" charset="0"/>
              </a:rPr>
              <a:t> </a:t>
            </a:r>
            <a:r>
              <a:rPr lang="en-US" altLang="en-US" sz="1800" b="1">
                <a:solidFill>
                  <a:srgbClr val="000000"/>
                </a:solidFill>
                <a:latin typeface="Courier New" panose="02070309020205020404" pitchFamily="49" charset="0"/>
              </a:rPr>
              <a:t>hostid</a:t>
            </a:r>
            <a:r>
              <a:rPr lang="en-US" altLang="en-US" sz="2400">
                <a:solidFill>
                  <a:srgbClr val="000000"/>
                </a:solidFill>
                <a:latin typeface="Gill Sans MT" panose="020B0502020104020203" pitchFamily="34" charset="0"/>
              </a:rPr>
              <a:t>)</a:t>
            </a:r>
          </a:p>
        </p:txBody>
      </p:sp>
      <p:sp>
        <p:nvSpPr>
          <p:cNvPr id="229384" name="Text Box 23"/>
          <p:cNvSpPr txBox="1">
            <a:spLocks noChangeArrowheads="1"/>
          </p:cNvSpPr>
          <p:nvPr/>
        </p:nvSpPr>
        <p:spPr bwMode="auto">
          <a:xfrm>
            <a:off x="6007100" y="1135063"/>
            <a:ext cx="96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ClrTx/>
              <a:buSzTx/>
              <a:buFontTx/>
              <a:buNone/>
            </a:pPr>
            <a:r>
              <a:rPr lang="en-US" altLang="en-US" sz="2800">
                <a:solidFill>
                  <a:srgbClr val="000000"/>
                </a:solidFill>
                <a:latin typeface="Gill Sans MT" panose="020B0502020104020203" pitchFamily="34" charset="0"/>
              </a:rPr>
              <a:t>client</a:t>
            </a:r>
          </a:p>
        </p:txBody>
      </p:sp>
      <p:grpSp>
        <p:nvGrpSpPr>
          <p:cNvPr id="6" name="Group 24"/>
          <p:cNvGrpSpPr>
            <a:grpSpLocks/>
          </p:cNvGrpSpPr>
          <p:nvPr/>
        </p:nvGrpSpPr>
        <p:grpSpPr bwMode="auto">
          <a:xfrm>
            <a:off x="3573462" y="3808413"/>
            <a:ext cx="4062413" cy="1371600"/>
            <a:chOff x="1848" y="2526"/>
            <a:chExt cx="2559" cy="864"/>
          </a:xfrm>
        </p:grpSpPr>
        <p:sp>
          <p:nvSpPr>
            <p:cNvPr id="229406" name="Line 25"/>
            <p:cNvSpPr>
              <a:spLocks noChangeShapeType="1"/>
            </p:cNvSpPr>
            <p:nvPr/>
          </p:nvSpPr>
          <p:spPr bwMode="auto">
            <a:xfrm flipH="1">
              <a:off x="3792" y="2964"/>
              <a:ext cx="6" cy="42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nvGrpSpPr>
            <p:cNvPr id="229407" name="Group 26"/>
            <p:cNvGrpSpPr>
              <a:grpSpLocks/>
            </p:cNvGrpSpPr>
            <p:nvPr/>
          </p:nvGrpSpPr>
          <p:grpSpPr bwMode="auto">
            <a:xfrm>
              <a:off x="1848" y="2526"/>
              <a:ext cx="2559" cy="516"/>
              <a:chOff x="1848" y="2526"/>
              <a:chExt cx="2559" cy="516"/>
            </a:xfrm>
          </p:grpSpPr>
          <p:sp>
            <p:nvSpPr>
              <p:cNvPr id="229408" name="Text Box 27"/>
              <p:cNvSpPr txBox="1">
                <a:spLocks noChangeArrowheads="1"/>
              </p:cNvSpPr>
              <p:nvPr/>
            </p:nvSpPr>
            <p:spPr bwMode="auto">
              <a:xfrm>
                <a:off x="3335" y="2673"/>
                <a:ext cx="1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send request using</a:t>
                </a:r>
              </a:p>
              <a:p>
                <a:pPr>
                  <a:spcBef>
                    <a:spcPct val="0"/>
                  </a:spcBef>
                  <a:buClrTx/>
                  <a:buSzTx/>
                  <a:buFontTx/>
                  <a:buNone/>
                </a:pPr>
                <a:r>
                  <a:rPr lang="en-US" altLang="en-US" sz="1400">
                    <a:solidFill>
                      <a:srgbClr val="CC0000"/>
                    </a:solidFill>
                  </a:rPr>
                  <a:t>clientSocket</a:t>
                </a:r>
                <a:endParaRPr lang="en-US" altLang="en-US" sz="2400">
                  <a:solidFill>
                    <a:srgbClr val="CC0000"/>
                  </a:solidFill>
                  <a:latin typeface="Times New Roman" panose="02020603050405020304" pitchFamily="18" charset="0"/>
                </a:endParaRPr>
              </a:p>
            </p:txBody>
          </p:sp>
          <p:sp>
            <p:nvSpPr>
              <p:cNvPr id="229409" name="Line 28"/>
              <p:cNvSpPr>
                <a:spLocks noChangeShapeType="1"/>
              </p:cNvSpPr>
              <p:nvPr/>
            </p:nvSpPr>
            <p:spPr bwMode="auto">
              <a:xfrm>
                <a:off x="3792" y="2526"/>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9410" name="Line 29"/>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grpSp>
      </p:grpSp>
      <p:grpSp>
        <p:nvGrpSpPr>
          <p:cNvPr id="8" name="Group 30"/>
          <p:cNvGrpSpPr>
            <a:grpSpLocks/>
          </p:cNvGrpSpPr>
          <p:nvPr/>
        </p:nvGrpSpPr>
        <p:grpSpPr bwMode="auto">
          <a:xfrm>
            <a:off x="1943100" y="3903663"/>
            <a:ext cx="4097337" cy="1490662"/>
            <a:chOff x="821" y="2586"/>
            <a:chExt cx="2581" cy="939"/>
          </a:xfrm>
        </p:grpSpPr>
        <p:sp>
          <p:nvSpPr>
            <p:cNvPr id="229401" name="Text Box 31"/>
            <p:cNvSpPr txBox="1">
              <a:spLocks noChangeArrowheads="1"/>
            </p:cNvSpPr>
            <p:nvPr/>
          </p:nvSpPr>
          <p:spPr bwMode="auto">
            <a:xfrm>
              <a:off x="821" y="2787"/>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read request from</a:t>
              </a:r>
            </a:p>
            <a:p>
              <a:pPr>
                <a:spcBef>
                  <a:spcPct val="0"/>
                </a:spcBef>
                <a:buClrTx/>
                <a:buSzTx/>
                <a:buFontTx/>
                <a:buNone/>
              </a:pPr>
              <a:r>
                <a:rPr lang="en-US" altLang="en-US" sz="1400">
                  <a:solidFill>
                    <a:srgbClr val="CC0000"/>
                  </a:solidFill>
                </a:rPr>
                <a:t>connectionSocke</a:t>
              </a:r>
              <a:r>
                <a:rPr lang="en-US" altLang="en-US" sz="1400">
                  <a:solidFill>
                    <a:srgbClr val="FF0000"/>
                  </a:solidFill>
                </a:rPr>
                <a:t>t</a:t>
              </a:r>
              <a:endParaRPr lang="en-US" altLang="en-US" sz="2400">
                <a:solidFill>
                  <a:srgbClr val="000000"/>
                </a:solidFill>
                <a:latin typeface="Times New Roman" panose="02020603050405020304" pitchFamily="18" charset="0"/>
              </a:endParaRPr>
            </a:p>
          </p:txBody>
        </p:sp>
        <p:sp>
          <p:nvSpPr>
            <p:cNvPr id="229402" name="Text Box 32"/>
            <p:cNvSpPr txBox="1">
              <a:spLocks noChangeArrowheads="1"/>
            </p:cNvSpPr>
            <p:nvPr/>
          </p:nvSpPr>
          <p:spPr bwMode="auto">
            <a:xfrm>
              <a:off x="851" y="3195"/>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write reply to</a:t>
              </a:r>
            </a:p>
            <a:p>
              <a:pPr>
                <a:spcBef>
                  <a:spcPct val="0"/>
                </a:spcBef>
                <a:buClrTx/>
                <a:buSzTx/>
                <a:buFontTx/>
                <a:buNone/>
              </a:pPr>
              <a:r>
                <a:rPr lang="en-US" altLang="en-US" sz="1400">
                  <a:solidFill>
                    <a:srgbClr val="CC0000"/>
                  </a:solidFill>
                </a:rPr>
                <a:t>connectionSocket</a:t>
              </a:r>
              <a:endParaRPr lang="en-US" altLang="en-US" sz="2400">
                <a:solidFill>
                  <a:srgbClr val="CC0000"/>
                </a:solidFill>
                <a:latin typeface="Times New Roman" panose="02020603050405020304" pitchFamily="18" charset="0"/>
              </a:endParaRPr>
            </a:p>
          </p:txBody>
        </p:sp>
        <p:sp>
          <p:nvSpPr>
            <p:cNvPr id="229403" name="Line 33"/>
            <p:cNvSpPr>
              <a:spLocks noChangeShapeType="1"/>
            </p:cNvSpPr>
            <p:nvPr/>
          </p:nvSpPr>
          <p:spPr bwMode="auto">
            <a:xfrm>
              <a:off x="1278" y="2586"/>
              <a:ext cx="0" cy="2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9404" name="Line 34"/>
            <p:cNvSpPr>
              <a:spLocks noChangeShapeType="1"/>
            </p:cNvSpPr>
            <p:nvPr/>
          </p:nvSpPr>
          <p:spPr bwMode="auto">
            <a:xfrm flipH="1">
              <a:off x="1284" y="3090"/>
              <a:ext cx="6" cy="15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9405" name="Line 35"/>
            <p:cNvSpPr>
              <a:spLocks noChangeShapeType="1"/>
            </p:cNvSpPr>
            <p:nvPr/>
          </p:nvSpPr>
          <p:spPr bwMode="auto">
            <a:xfrm>
              <a:off x="1866" y="3306"/>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229388" name="Line 49"/>
          <p:cNvSpPr>
            <a:spLocks noChangeShapeType="1"/>
          </p:cNvSpPr>
          <p:nvPr/>
        </p:nvSpPr>
        <p:spPr bwMode="auto">
          <a:xfrm>
            <a:off x="1400175" y="1589088"/>
            <a:ext cx="3341687"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 name="Group 52"/>
          <p:cNvGrpSpPr>
            <a:grpSpLocks/>
          </p:cNvGrpSpPr>
          <p:nvPr/>
        </p:nvGrpSpPr>
        <p:grpSpPr bwMode="auto">
          <a:xfrm>
            <a:off x="3562350" y="3103563"/>
            <a:ext cx="2200275" cy="587375"/>
            <a:chOff x="3043" y="1189"/>
            <a:chExt cx="1386" cy="370"/>
          </a:xfrm>
        </p:grpSpPr>
        <p:sp>
          <p:nvSpPr>
            <p:cNvPr id="229399" name="Line 37"/>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29400" name="Text Box 38"/>
            <p:cNvSpPr txBox="1">
              <a:spLocks noChangeArrowheads="1"/>
            </p:cNvSpPr>
            <p:nvPr/>
          </p:nvSpPr>
          <p:spPr bwMode="auto">
            <a:xfrm>
              <a:off x="3106" y="1189"/>
              <a:ext cx="12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90000"/>
                </a:lnSpc>
                <a:spcBef>
                  <a:spcPct val="0"/>
                </a:spcBef>
                <a:buClrTx/>
                <a:buSzTx/>
                <a:buFontTx/>
                <a:buNone/>
              </a:pPr>
              <a:r>
                <a:rPr lang="en-US" altLang="en-US" sz="1800">
                  <a:solidFill>
                    <a:srgbClr val="CC0000"/>
                  </a:solidFill>
                </a:rPr>
                <a:t>TCP </a:t>
              </a:r>
            </a:p>
            <a:p>
              <a:pPr algn="ctr">
                <a:lnSpc>
                  <a:spcPct val="90000"/>
                </a:lnSpc>
                <a:spcBef>
                  <a:spcPct val="0"/>
                </a:spcBef>
                <a:buClrTx/>
                <a:buSzTx/>
                <a:buFontTx/>
                <a:buNone/>
              </a:pPr>
              <a:r>
                <a:rPr lang="en-US" altLang="en-US" sz="1800">
                  <a:solidFill>
                    <a:srgbClr val="CC0000"/>
                  </a:solidFill>
                </a:rPr>
                <a:t>connection setup</a:t>
              </a:r>
              <a:endParaRPr lang="en-US" altLang="en-US" sz="2400">
                <a:solidFill>
                  <a:srgbClr val="CC0000"/>
                </a:solidFill>
              </a:endParaRPr>
            </a:p>
          </p:txBody>
        </p:sp>
      </p:grpSp>
      <p:sp>
        <p:nvSpPr>
          <p:cNvPr id="229390" name="Line 50"/>
          <p:cNvSpPr>
            <a:spLocks noChangeShapeType="1"/>
          </p:cNvSpPr>
          <p:nvPr/>
        </p:nvSpPr>
        <p:spPr bwMode="auto">
          <a:xfrm>
            <a:off x="6140450" y="1600200"/>
            <a:ext cx="676275"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0" name="Group 53"/>
          <p:cNvGrpSpPr>
            <a:grpSpLocks/>
          </p:cNvGrpSpPr>
          <p:nvPr/>
        </p:nvGrpSpPr>
        <p:grpSpPr bwMode="auto">
          <a:xfrm>
            <a:off x="1893887" y="4251325"/>
            <a:ext cx="5457825" cy="1954213"/>
            <a:chOff x="832" y="2713"/>
            <a:chExt cx="3438" cy="1231"/>
          </a:xfrm>
        </p:grpSpPr>
        <p:sp>
          <p:nvSpPr>
            <p:cNvPr id="229392" name="Text Box 15"/>
            <p:cNvSpPr txBox="1">
              <a:spLocks noChangeArrowheads="1"/>
            </p:cNvSpPr>
            <p:nvPr/>
          </p:nvSpPr>
          <p:spPr bwMode="auto">
            <a:xfrm>
              <a:off x="867" y="3512"/>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close</a:t>
              </a:r>
            </a:p>
            <a:p>
              <a:pPr>
                <a:spcBef>
                  <a:spcPct val="0"/>
                </a:spcBef>
                <a:buClrTx/>
                <a:buSzTx/>
                <a:buFontTx/>
                <a:buNone/>
              </a:pPr>
              <a:r>
                <a:rPr lang="en-US" altLang="en-US" sz="1400">
                  <a:solidFill>
                    <a:srgbClr val="CC0000"/>
                  </a:solidFill>
                </a:rPr>
                <a:t>connectionSocket</a:t>
              </a:r>
              <a:endParaRPr lang="en-US" altLang="en-US" sz="2400">
                <a:solidFill>
                  <a:srgbClr val="CC0000"/>
                </a:solidFill>
                <a:latin typeface="Times New Roman" panose="02020603050405020304" pitchFamily="18" charset="0"/>
              </a:endParaRPr>
            </a:p>
          </p:txBody>
        </p:sp>
        <p:sp>
          <p:nvSpPr>
            <p:cNvPr id="229393" name="Line 16"/>
            <p:cNvSpPr>
              <a:spLocks noChangeShapeType="1"/>
            </p:cNvSpPr>
            <p:nvPr/>
          </p:nvSpPr>
          <p:spPr bwMode="auto">
            <a:xfrm>
              <a:off x="1318" y="3437"/>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9394" name="Freeform 17"/>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IN"/>
            </a:p>
          </p:txBody>
        </p:sp>
        <p:grpSp>
          <p:nvGrpSpPr>
            <p:cNvPr id="229395" name="Group 18"/>
            <p:cNvGrpSpPr>
              <a:grpSpLocks/>
            </p:cNvGrpSpPr>
            <p:nvPr/>
          </p:nvGrpSpPr>
          <p:grpSpPr bwMode="auto">
            <a:xfrm>
              <a:off x="3393" y="3248"/>
              <a:ext cx="877" cy="696"/>
              <a:chOff x="3365" y="3375"/>
              <a:chExt cx="877" cy="696"/>
            </a:xfrm>
          </p:grpSpPr>
          <p:sp>
            <p:nvSpPr>
              <p:cNvPr id="229396" name="Text Box 19"/>
              <p:cNvSpPr txBox="1">
                <a:spLocks noChangeArrowheads="1"/>
              </p:cNvSpPr>
              <p:nvPr/>
            </p:nvSpPr>
            <p:spPr bwMode="auto">
              <a:xfrm>
                <a:off x="3365" y="3375"/>
                <a:ext cx="8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read reply from</a:t>
                </a:r>
              </a:p>
              <a:p>
                <a:pPr>
                  <a:spcBef>
                    <a:spcPct val="0"/>
                  </a:spcBef>
                  <a:buClrTx/>
                  <a:buSzTx/>
                  <a:buFontTx/>
                  <a:buNone/>
                </a:pPr>
                <a:r>
                  <a:rPr lang="en-US" altLang="en-US" sz="1400">
                    <a:solidFill>
                      <a:srgbClr val="CC0000"/>
                    </a:solidFill>
                  </a:rPr>
                  <a:t>clientSocket</a:t>
                </a:r>
                <a:endParaRPr lang="en-US" altLang="en-US" sz="2400">
                  <a:solidFill>
                    <a:srgbClr val="CC0000"/>
                  </a:solidFill>
                  <a:latin typeface="Times New Roman" panose="02020603050405020304" pitchFamily="18" charset="0"/>
                </a:endParaRPr>
              </a:p>
            </p:txBody>
          </p:sp>
          <p:sp>
            <p:nvSpPr>
              <p:cNvPr id="229397" name="Text Box 20"/>
              <p:cNvSpPr txBox="1">
                <a:spLocks noChangeArrowheads="1"/>
              </p:cNvSpPr>
              <p:nvPr/>
            </p:nvSpPr>
            <p:spPr bwMode="auto">
              <a:xfrm>
                <a:off x="3389" y="3741"/>
                <a:ext cx="7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000000"/>
                    </a:solidFill>
                  </a:rPr>
                  <a:t>close</a:t>
                </a:r>
              </a:p>
              <a:p>
                <a:pPr>
                  <a:spcBef>
                    <a:spcPct val="0"/>
                  </a:spcBef>
                  <a:buClrTx/>
                  <a:buSzTx/>
                  <a:buFontTx/>
                  <a:buNone/>
                </a:pPr>
                <a:r>
                  <a:rPr lang="en-US" altLang="en-US" sz="1400">
                    <a:solidFill>
                      <a:srgbClr val="CC0000"/>
                    </a:solidFill>
                  </a:rPr>
                  <a:t>clientSocket</a:t>
                </a:r>
                <a:endParaRPr lang="en-US" altLang="en-US" sz="2400">
                  <a:solidFill>
                    <a:srgbClr val="CC0000"/>
                  </a:solidFill>
                  <a:latin typeface="Times New Roman" panose="02020603050405020304" pitchFamily="18" charset="0"/>
                </a:endParaRPr>
              </a:p>
            </p:txBody>
          </p:sp>
          <p:sp>
            <p:nvSpPr>
              <p:cNvPr id="229398" name="Line 21"/>
              <p:cNvSpPr>
                <a:spLocks noChangeShapeType="1"/>
              </p:cNvSpPr>
              <p:nvPr/>
            </p:nvSpPr>
            <p:spPr bwMode="auto">
              <a:xfrm>
                <a:off x="3816" y="369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grpSp>
    </p:spTree>
    <p:extLst>
      <p:ext uri="{BB962C8B-B14F-4D97-AF65-F5344CB8AC3E}">
        <p14:creationId xmlns:p14="http://schemas.microsoft.com/office/powerpoint/2010/main" val="379171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ChangeArrowheads="1"/>
          </p:cNvSpPr>
          <p:nvPr>
            <p:ph type="title"/>
          </p:nvPr>
        </p:nvSpPr>
        <p:spPr>
          <a:xfrm>
            <a:off x="488950" y="0"/>
            <a:ext cx="7772400" cy="1143000"/>
          </a:xfrm>
        </p:spPr>
        <p:txBody>
          <a:bodyPr/>
          <a:lstStyle/>
          <a:p>
            <a:r>
              <a:rPr lang="en-US" altLang="en-US" sz="3600" smtClean="0"/>
              <a:t>Client/server socket interaction: UDP</a:t>
            </a:r>
            <a:endParaRPr lang="en-US" altLang="en-US" smtClean="0"/>
          </a:p>
        </p:txBody>
      </p:sp>
      <p:grpSp>
        <p:nvGrpSpPr>
          <p:cNvPr id="2" name="Group 4"/>
          <p:cNvGrpSpPr>
            <a:grpSpLocks/>
          </p:cNvGrpSpPr>
          <p:nvPr/>
        </p:nvGrpSpPr>
        <p:grpSpPr bwMode="auto">
          <a:xfrm>
            <a:off x="5510213" y="4081463"/>
            <a:ext cx="2211387" cy="2111375"/>
            <a:chOff x="3485" y="2550"/>
            <a:chExt cx="1393" cy="1330"/>
          </a:xfrm>
        </p:grpSpPr>
        <p:grpSp>
          <p:nvGrpSpPr>
            <p:cNvPr id="225306" name="Group 5"/>
            <p:cNvGrpSpPr>
              <a:grpSpLocks/>
            </p:cNvGrpSpPr>
            <p:nvPr/>
          </p:nvGrpSpPr>
          <p:grpSpPr bwMode="auto">
            <a:xfrm>
              <a:off x="3485" y="2964"/>
              <a:ext cx="1393" cy="916"/>
              <a:chOff x="3485" y="2964"/>
              <a:chExt cx="1393" cy="916"/>
            </a:xfrm>
          </p:grpSpPr>
          <p:sp>
            <p:nvSpPr>
              <p:cNvPr id="225308" name="Text Box 6"/>
              <p:cNvSpPr txBox="1">
                <a:spLocks noChangeArrowheads="1"/>
              </p:cNvSpPr>
              <p:nvPr/>
            </p:nvSpPr>
            <p:spPr bwMode="auto">
              <a:xfrm>
                <a:off x="3509" y="3473"/>
                <a:ext cx="90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000000"/>
                    </a:solidFill>
                  </a:rPr>
                  <a:t>close</a:t>
                </a:r>
              </a:p>
              <a:p>
                <a:pPr>
                  <a:spcBef>
                    <a:spcPct val="0"/>
                  </a:spcBef>
                  <a:buClrTx/>
                  <a:buSzTx/>
                  <a:buFontTx/>
                  <a:buNone/>
                </a:pPr>
                <a:r>
                  <a:rPr lang="en-US" altLang="en-US" sz="1800">
                    <a:solidFill>
                      <a:srgbClr val="CC0000"/>
                    </a:solidFill>
                  </a:rPr>
                  <a:t>clientSocke</a:t>
                </a:r>
                <a:r>
                  <a:rPr lang="en-US" altLang="en-US" sz="1800">
                    <a:solidFill>
                      <a:srgbClr val="FF0000"/>
                    </a:solidFill>
                  </a:rPr>
                  <a:t>t</a:t>
                </a:r>
                <a:endParaRPr lang="en-US" altLang="en-US" sz="1800">
                  <a:solidFill>
                    <a:srgbClr val="000000"/>
                  </a:solidFill>
                  <a:latin typeface="Times New Roman" panose="02020603050405020304" pitchFamily="18" charset="0"/>
                </a:endParaRPr>
              </a:p>
            </p:txBody>
          </p:sp>
          <p:sp>
            <p:nvSpPr>
              <p:cNvPr id="225309" name="Line 7"/>
              <p:cNvSpPr>
                <a:spLocks noChangeShapeType="1"/>
              </p:cNvSpPr>
              <p:nvPr/>
            </p:nvSpPr>
            <p:spPr bwMode="auto">
              <a:xfrm>
                <a:off x="3936" y="3318"/>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5310" name="Text Box 8"/>
              <p:cNvSpPr txBox="1">
                <a:spLocks noChangeArrowheads="1"/>
              </p:cNvSpPr>
              <p:nvPr/>
            </p:nvSpPr>
            <p:spPr bwMode="auto">
              <a:xfrm>
                <a:off x="3485" y="2964"/>
                <a:ext cx="13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000000"/>
                    </a:solidFill>
                  </a:rPr>
                  <a:t>read datagram from</a:t>
                </a:r>
              </a:p>
              <a:p>
                <a:pPr>
                  <a:spcBef>
                    <a:spcPct val="0"/>
                  </a:spcBef>
                  <a:buClrTx/>
                  <a:buSzTx/>
                  <a:buFontTx/>
                  <a:buNone/>
                </a:pPr>
                <a:r>
                  <a:rPr lang="en-US" altLang="en-US" sz="1800">
                    <a:solidFill>
                      <a:srgbClr val="CC0000"/>
                    </a:solidFill>
                  </a:rPr>
                  <a:t>clientSocket</a:t>
                </a:r>
                <a:endParaRPr lang="en-US" altLang="en-US" sz="1800">
                  <a:solidFill>
                    <a:srgbClr val="CC0000"/>
                  </a:solidFill>
                  <a:latin typeface="Times New Roman" panose="02020603050405020304" pitchFamily="18" charset="0"/>
                </a:endParaRPr>
              </a:p>
            </p:txBody>
          </p:sp>
        </p:grpSp>
        <p:sp>
          <p:nvSpPr>
            <p:cNvPr id="225307" name="Line 9"/>
            <p:cNvSpPr>
              <a:spLocks noChangeShapeType="1"/>
            </p:cNvSpPr>
            <p:nvPr/>
          </p:nvSpPr>
          <p:spPr bwMode="auto">
            <a:xfrm>
              <a:off x="3864" y="2550"/>
              <a:ext cx="0" cy="52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grpSp>
        <p:nvGrpSpPr>
          <p:cNvPr id="4" name="Group 10"/>
          <p:cNvGrpSpPr>
            <a:grpSpLocks/>
          </p:cNvGrpSpPr>
          <p:nvPr/>
        </p:nvGrpSpPr>
        <p:grpSpPr bwMode="auto">
          <a:xfrm>
            <a:off x="3000375" y="1333500"/>
            <a:ext cx="6203950" cy="2770188"/>
            <a:chOff x="1890" y="840"/>
            <a:chExt cx="3908" cy="1745"/>
          </a:xfrm>
        </p:grpSpPr>
        <p:grpSp>
          <p:nvGrpSpPr>
            <p:cNvPr id="225299" name="Group 11"/>
            <p:cNvGrpSpPr>
              <a:grpSpLocks/>
            </p:cNvGrpSpPr>
            <p:nvPr/>
          </p:nvGrpSpPr>
          <p:grpSpPr bwMode="auto">
            <a:xfrm>
              <a:off x="3397" y="1240"/>
              <a:ext cx="2290" cy="612"/>
              <a:chOff x="3241" y="1750"/>
              <a:chExt cx="2290" cy="612"/>
            </a:xfrm>
          </p:grpSpPr>
          <p:sp>
            <p:nvSpPr>
              <p:cNvPr id="225304" name="Text Box 12"/>
              <p:cNvSpPr txBox="1">
                <a:spLocks noChangeArrowheads="1"/>
              </p:cNvSpPr>
              <p:nvPr/>
            </p:nvSpPr>
            <p:spPr bwMode="auto">
              <a:xfrm>
                <a:off x="3241" y="1750"/>
                <a:ext cx="102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000000"/>
                    </a:solidFill>
                  </a:rPr>
                  <a:t>create socket:</a:t>
                </a:r>
              </a:p>
              <a:p>
                <a:pPr>
                  <a:spcBef>
                    <a:spcPct val="0"/>
                  </a:spcBef>
                  <a:buClrTx/>
                  <a:buSzTx/>
                  <a:buFontTx/>
                  <a:buNone/>
                </a:pPr>
                <a:endParaRPr lang="en-US" altLang="en-US" sz="2400">
                  <a:solidFill>
                    <a:srgbClr val="000000"/>
                  </a:solidFill>
                  <a:latin typeface="Times New Roman" panose="02020603050405020304" pitchFamily="18" charset="0"/>
                </a:endParaRPr>
              </a:p>
            </p:txBody>
          </p:sp>
          <p:sp>
            <p:nvSpPr>
              <p:cNvPr id="225305" name="Text Box 13"/>
              <p:cNvSpPr txBox="1">
                <a:spLocks noChangeArrowheads="1"/>
              </p:cNvSpPr>
              <p:nvPr/>
            </p:nvSpPr>
            <p:spPr bwMode="auto">
              <a:xfrm>
                <a:off x="3241" y="1944"/>
                <a:ext cx="229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ts val="2000"/>
                  </a:lnSpc>
                </a:pPr>
                <a:r>
                  <a:rPr lang="en-US" altLang="en-US" sz="1800">
                    <a:solidFill>
                      <a:srgbClr val="CC0000"/>
                    </a:solidFill>
                  </a:rPr>
                  <a:t>clientSocket =</a:t>
                </a:r>
              </a:p>
              <a:p>
                <a:pPr>
                  <a:lnSpc>
                    <a:spcPts val="2000"/>
                  </a:lnSpc>
                </a:pPr>
                <a:r>
                  <a:rPr lang="en-US" altLang="en-US" sz="1800">
                    <a:solidFill>
                      <a:srgbClr val="CC0000"/>
                    </a:solidFill>
                  </a:rPr>
                  <a:t>socket(AF_INET,SOCK_DGRAM)</a:t>
                </a:r>
                <a:endParaRPr lang="en-US" altLang="en-US" sz="1800">
                  <a:solidFill>
                    <a:srgbClr val="CC0000"/>
                  </a:solidFill>
                  <a:latin typeface="Times New Roman" panose="02020603050405020304" pitchFamily="18" charset="0"/>
                </a:endParaRPr>
              </a:p>
            </p:txBody>
          </p:sp>
        </p:grpSp>
        <p:sp>
          <p:nvSpPr>
            <p:cNvPr id="225300" name="Text Box 14"/>
            <p:cNvSpPr txBox="1">
              <a:spLocks noChangeArrowheads="1"/>
            </p:cNvSpPr>
            <p:nvPr/>
          </p:nvSpPr>
          <p:spPr bwMode="auto">
            <a:xfrm>
              <a:off x="3570" y="8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ClrTx/>
                <a:buSzTx/>
                <a:buFontTx/>
                <a:buNone/>
              </a:pPr>
              <a:endParaRPr lang="en-US" altLang="en-US" sz="2400">
                <a:solidFill>
                  <a:srgbClr val="000000"/>
                </a:solidFill>
                <a:latin typeface="Times New Roman" panose="02020603050405020304" pitchFamily="18" charset="0"/>
              </a:endParaRPr>
            </a:p>
          </p:txBody>
        </p:sp>
        <p:sp>
          <p:nvSpPr>
            <p:cNvPr id="225301" name="Text Box 15"/>
            <p:cNvSpPr txBox="1">
              <a:spLocks noChangeArrowheads="1"/>
            </p:cNvSpPr>
            <p:nvPr/>
          </p:nvSpPr>
          <p:spPr bwMode="auto">
            <a:xfrm>
              <a:off x="3389" y="1953"/>
              <a:ext cx="2409"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000000"/>
                  </a:solidFill>
                </a:rPr>
                <a:t>Create datagram with server IP and</a:t>
              </a:r>
            </a:p>
            <a:p>
              <a:pPr>
                <a:spcBef>
                  <a:spcPct val="0"/>
                </a:spcBef>
                <a:buClrTx/>
                <a:buSzTx/>
                <a:buFontTx/>
                <a:buNone/>
              </a:pPr>
              <a:r>
                <a:rPr lang="en-US" altLang="en-US" sz="1800">
                  <a:solidFill>
                    <a:srgbClr val="000000"/>
                  </a:solidFill>
                </a:rPr>
                <a:t>port=x; send datagram via</a:t>
              </a:r>
              <a:r>
                <a:rPr lang="en-US" altLang="en-US" sz="1800">
                  <a:solidFill>
                    <a:srgbClr val="CC0000"/>
                  </a:solidFill>
                </a:rPr>
                <a:t/>
              </a:r>
              <a:br>
                <a:rPr lang="en-US" altLang="en-US" sz="1800">
                  <a:solidFill>
                    <a:srgbClr val="CC0000"/>
                  </a:solidFill>
                </a:rPr>
              </a:br>
              <a:r>
                <a:rPr lang="en-US" altLang="en-US" sz="1800">
                  <a:solidFill>
                    <a:srgbClr val="CC0000"/>
                  </a:solidFill>
                </a:rPr>
                <a:t>clientSocket</a:t>
              </a:r>
              <a:endParaRPr lang="en-US" altLang="en-US" sz="1800">
                <a:solidFill>
                  <a:srgbClr val="CC0000"/>
                </a:solidFill>
                <a:latin typeface="Times New Roman" panose="02020603050405020304" pitchFamily="18" charset="0"/>
              </a:endParaRPr>
            </a:p>
          </p:txBody>
        </p:sp>
        <p:sp>
          <p:nvSpPr>
            <p:cNvPr id="225302" name="Line 16"/>
            <p:cNvSpPr>
              <a:spLocks noChangeShapeType="1"/>
            </p:cNvSpPr>
            <p:nvPr/>
          </p:nvSpPr>
          <p:spPr bwMode="auto">
            <a:xfrm>
              <a:off x="3828" y="183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5303" name="Line 17"/>
            <p:cNvSpPr>
              <a:spLocks noChangeShapeType="1"/>
            </p:cNvSpPr>
            <p:nvPr/>
          </p:nvSpPr>
          <p:spPr bwMode="auto">
            <a:xfrm flipH="1">
              <a:off x="1890" y="2208"/>
              <a:ext cx="1518" cy="37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IN"/>
            </a:p>
          </p:txBody>
        </p:sp>
      </p:grpSp>
      <p:sp>
        <p:nvSpPr>
          <p:cNvPr id="225284" name="Text Box 18"/>
          <p:cNvSpPr txBox="1">
            <a:spLocks noChangeArrowheads="1"/>
          </p:cNvSpPr>
          <p:nvPr/>
        </p:nvSpPr>
        <p:spPr bwMode="auto">
          <a:xfrm>
            <a:off x="820738" y="2187575"/>
            <a:ext cx="2462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000000"/>
                </a:solidFill>
              </a:rPr>
              <a:t>create socket, port= x:</a:t>
            </a:r>
            <a:endParaRPr lang="en-US" altLang="en-US" sz="1800">
              <a:solidFill>
                <a:srgbClr val="000000"/>
              </a:solidFill>
              <a:latin typeface="Times New Roman" panose="02020603050405020304" pitchFamily="18" charset="0"/>
            </a:endParaRPr>
          </a:p>
        </p:txBody>
      </p:sp>
      <p:sp>
        <p:nvSpPr>
          <p:cNvPr id="225285" name="Text Box 19"/>
          <p:cNvSpPr txBox="1">
            <a:spLocks noChangeArrowheads="1"/>
          </p:cNvSpPr>
          <p:nvPr/>
        </p:nvSpPr>
        <p:spPr bwMode="auto">
          <a:xfrm>
            <a:off x="833438" y="2482850"/>
            <a:ext cx="36353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ts val="2000"/>
              </a:lnSpc>
            </a:pPr>
            <a:r>
              <a:rPr lang="en-US" altLang="en-US" sz="1800">
                <a:solidFill>
                  <a:srgbClr val="CC0000"/>
                </a:solidFill>
              </a:rPr>
              <a:t>serverSocket =</a:t>
            </a:r>
          </a:p>
          <a:p>
            <a:pPr>
              <a:lnSpc>
                <a:spcPts val="2000"/>
              </a:lnSpc>
            </a:pPr>
            <a:r>
              <a:rPr lang="en-US" altLang="en-US" sz="1800">
                <a:solidFill>
                  <a:srgbClr val="CC0000"/>
                </a:solidFill>
              </a:rPr>
              <a:t>socket(AF_INET,SOCK_DGRAM)</a:t>
            </a:r>
            <a:endParaRPr lang="en-US" altLang="en-US" sz="1800">
              <a:solidFill>
                <a:srgbClr val="CC0000"/>
              </a:solidFill>
              <a:latin typeface="Times New Roman" panose="02020603050405020304" pitchFamily="18" charset="0"/>
            </a:endParaRPr>
          </a:p>
        </p:txBody>
      </p:sp>
      <p:grpSp>
        <p:nvGrpSpPr>
          <p:cNvPr id="6" name="Group 20"/>
          <p:cNvGrpSpPr>
            <a:grpSpLocks/>
          </p:cNvGrpSpPr>
          <p:nvPr/>
        </p:nvGrpSpPr>
        <p:grpSpPr bwMode="auto">
          <a:xfrm>
            <a:off x="1316038" y="3146425"/>
            <a:ext cx="2211387" cy="1122363"/>
            <a:chOff x="885" y="1982"/>
            <a:chExt cx="1393" cy="707"/>
          </a:xfrm>
        </p:grpSpPr>
        <p:sp>
          <p:nvSpPr>
            <p:cNvPr id="225297" name="Line 21"/>
            <p:cNvSpPr>
              <a:spLocks noChangeShapeType="1"/>
            </p:cNvSpPr>
            <p:nvPr/>
          </p:nvSpPr>
          <p:spPr bwMode="auto">
            <a:xfrm>
              <a:off x="1276" y="1982"/>
              <a:ext cx="0" cy="36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5298" name="Text Box 22"/>
            <p:cNvSpPr txBox="1">
              <a:spLocks noChangeArrowheads="1"/>
            </p:cNvSpPr>
            <p:nvPr/>
          </p:nvSpPr>
          <p:spPr bwMode="auto">
            <a:xfrm>
              <a:off x="885" y="2282"/>
              <a:ext cx="13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dirty="0">
                  <a:solidFill>
                    <a:srgbClr val="000000"/>
                  </a:solidFill>
                </a:rPr>
                <a:t>read datagram from</a:t>
              </a:r>
            </a:p>
            <a:p>
              <a:pPr>
                <a:spcBef>
                  <a:spcPct val="0"/>
                </a:spcBef>
                <a:buClrTx/>
                <a:buSzTx/>
                <a:buFontTx/>
                <a:buNone/>
              </a:pPr>
              <a:r>
                <a:rPr lang="en-US" altLang="en-US" sz="1800" dirty="0" err="1">
                  <a:solidFill>
                    <a:srgbClr val="CC0000"/>
                  </a:solidFill>
                </a:rPr>
                <a:t>serverSocke</a:t>
              </a:r>
              <a:r>
                <a:rPr lang="en-US" altLang="en-US" sz="1800" dirty="0" err="1">
                  <a:solidFill>
                    <a:srgbClr val="FF0000"/>
                  </a:solidFill>
                </a:rPr>
                <a:t>t</a:t>
              </a:r>
              <a:endParaRPr lang="en-US" altLang="en-US" sz="1800" dirty="0">
                <a:solidFill>
                  <a:srgbClr val="000000"/>
                </a:solidFill>
                <a:latin typeface="Times New Roman" panose="02020603050405020304" pitchFamily="18" charset="0"/>
              </a:endParaRPr>
            </a:p>
          </p:txBody>
        </p:sp>
      </p:grpSp>
      <p:grpSp>
        <p:nvGrpSpPr>
          <p:cNvPr id="7" name="Group 23"/>
          <p:cNvGrpSpPr>
            <a:grpSpLocks/>
          </p:cNvGrpSpPr>
          <p:nvPr/>
        </p:nvGrpSpPr>
        <p:grpSpPr bwMode="auto">
          <a:xfrm>
            <a:off x="1338263" y="4295775"/>
            <a:ext cx="3973512" cy="1660525"/>
            <a:chOff x="899" y="2720"/>
            <a:chExt cx="2503" cy="1046"/>
          </a:xfrm>
        </p:grpSpPr>
        <p:sp>
          <p:nvSpPr>
            <p:cNvPr id="225294" name="Text Box 24"/>
            <p:cNvSpPr txBox="1">
              <a:spLocks noChangeArrowheads="1"/>
            </p:cNvSpPr>
            <p:nvPr/>
          </p:nvSpPr>
          <p:spPr bwMode="auto">
            <a:xfrm>
              <a:off x="899" y="2835"/>
              <a:ext cx="106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solidFill>
                    <a:srgbClr val="000000"/>
                  </a:solidFill>
                </a:rPr>
                <a:t>write reply to</a:t>
              </a:r>
            </a:p>
            <a:p>
              <a:pPr>
                <a:spcBef>
                  <a:spcPct val="0"/>
                </a:spcBef>
                <a:buClrTx/>
                <a:buSzTx/>
                <a:buFontTx/>
                <a:buNone/>
              </a:pPr>
              <a:r>
                <a:rPr lang="en-US" altLang="en-US" sz="1800">
                  <a:solidFill>
                    <a:srgbClr val="CC0000"/>
                  </a:solidFill>
                </a:rPr>
                <a:t>serverSocket</a:t>
              </a:r>
            </a:p>
            <a:p>
              <a:pPr>
                <a:spcBef>
                  <a:spcPct val="0"/>
                </a:spcBef>
                <a:buClrTx/>
                <a:buSzTx/>
                <a:buFontTx/>
                <a:buNone/>
              </a:pPr>
              <a:r>
                <a:rPr lang="en-US" altLang="en-US" sz="1800">
                  <a:solidFill>
                    <a:srgbClr val="000000"/>
                  </a:solidFill>
                </a:rPr>
                <a:t>specifying </a:t>
              </a:r>
              <a:br>
                <a:rPr lang="en-US" altLang="en-US" sz="1800">
                  <a:solidFill>
                    <a:srgbClr val="000000"/>
                  </a:solidFill>
                </a:rPr>
              </a:br>
              <a:r>
                <a:rPr lang="en-US" altLang="en-US" sz="1800">
                  <a:solidFill>
                    <a:srgbClr val="000000"/>
                  </a:solidFill>
                </a:rPr>
                <a:t>client address,</a:t>
              </a:r>
            </a:p>
            <a:p>
              <a:pPr>
                <a:spcBef>
                  <a:spcPct val="0"/>
                </a:spcBef>
                <a:buClrTx/>
                <a:buSzTx/>
                <a:buFontTx/>
                <a:buNone/>
              </a:pPr>
              <a:r>
                <a:rPr lang="en-US" altLang="en-US" sz="1800">
                  <a:solidFill>
                    <a:srgbClr val="000000"/>
                  </a:solidFill>
                </a:rPr>
                <a:t>port number</a:t>
              </a:r>
              <a:endParaRPr lang="en-US" altLang="en-US" sz="1800">
                <a:solidFill>
                  <a:srgbClr val="000000"/>
                </a:solidFill>
                <a:latin typeface="Times New Roman" panose="02020603050405020304" pitchFamily="18" charset="0"/>
              </a:endParaRPr>
            </a:p>
          </p:txBody>
        </p:sp>
        <p:sp>
          <p:nvSpPr>
            <p:cNvPr id="225295" name="Line 25"/>
            <p:cNvSpPr>
              <a:spLocks noChangeShapeType="1"/>
            </p:cNvSpPr>
            <p:nvPr/>
          </p:nvSpPr>
          <p:spPr bwMode="auto">
            <a:xfrm>
              <a:off x="1302" y="2720"/>
              <a:ext cx="0" cy="1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25296" name="Line 26"/>
            <p:cNvSpPr>
              <a:spLocks noChangeShapeType="1"/>
            </p:cNvSpPr>
            <p:nvPr/>
          </p:nvSpPr>
          <p:spPr bwMode="auto">
            <a:xfrm>
              <a:off x="1866" y="2970"/>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pSp>
      <p:sp>
        <p:nvSpPr>
          <p:cNvPr id="225290" name="Text Box 22"/>
          <p:cNvSpPr txBox="1">
            <a:spLocks noChangeArrowheads="1"/>
          </p:cNvSpPr>
          <p:nvPr/>
        </p:nvSpPr>
        <p:spPr bwMode="auto">
          <a:xfrm>
            <a:off x="647700" y="1304925"/>
            <a:ext cx="3686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ClrTx/>
              <a:buSzTx/>
              <a:buFontTx/>
              <a:buNone/>
            </a:pPr>
            <a:r>
              <a:rPr lang="en-US" altLang="en-US" sz="2800">
                <a:solidFill>
                  <a:srgbClr val="000000"/>
                </a:solidFill>
                <a:latin typeface="Gill Sans MT" panose="020B0502020104020203" pitchFamily="34" charset="0"/>
              </a:rPr>
              <a:t>server</a:t>
            </a:r>
            <a:r>
              <a:rPr lang="en-US" altLang="en-US" sz="2400">
                <a:solidFill>
                  <a:srgbClr val="000000"/>
                </a:solidFill>
                <a:latin typeface="Gill Sans MT" panose="020B0502020104020203" pitchFamily="34" charset="0"/>
              </a:rPr>
              <a:t> (running</a:t>
            </a:r>
            <a:r>
              <a:rPr lang="en-US" altLang="en-US">
                <a:solidFill>
                  <a:srgbClr val="000000"/>
                </a:solidFill>
                <a:latin typeface="Gill Sans MT" panose="020B0502020104020203" pitchFamily="34" charset="0"/>
              </a:rPr>
              <a:t> on</a:t>
            </a:r>
            <a:r>
              <a:rPr lang="en-US" altLang="en-US" sz="1800">
                <a:solidFill>
                  <a:srgbClr val="000000"/>
                </a:solidFill>
                <a:latin typeface="Comic Sans MS" panose="030F0702030302020204" pitchFamily="66" charset="0"/>
              </a:rPr>
              <a:t> serverIP</a:t>
            </a:r>
            <a:r>
              <a:rPr lang="en-US" altLang="en-US" sz="2400">
                <a:solidFill>
                  <a:srgbClr val="000000"/>
                </a:solidFill>
                <a:latin typeface="Gill Sans MT" panose="020B0502020104020203" pitchFamily="34" charset="0"/>
              </a:rPr>
              <a:t>)</a:t>
            </a:r>
          </a:p>
        </p:txBody>
      </p:sp>
      <p:sp>
        <p:nvSpPr>
          <p:cNvPr id="225291" name="Text Box 23"/>
          <p:cNvSpPr txBox="1">
            <a:spLocks noChangeArrowheads="1"/>
          </p:cNvSpPr>
          <p:nvPr/>
        </p:nvSpPr>
        <p:spPr bwMode="auto">
          <a:xfrm>
            <a:off x="5411788" y="1301750"/>
            <a:ext cx="96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ClrTx/>
              <a:buSzTx/>
              <a:buFontTx/>
              <a:buNone/>
            </a:pPr>
            <a:r>
              <a:rPr lang="en-US" altLang="en-US" sz="2800">
                <a:solidFill>
                  <a:srgbClr val="000000"/>
                </a:solidFill>
                <a:latin typeface="Gill Sans MT" panose="020B0502020104020203" pitchFamily="34" charset="0"/>
              </a:rPr>
              <a:t>client</a:t>
            </a:r>
          </a:p>
        </p:txBody>
      </p:sp>
      <p:sp>
        <p:nvSpPr>
          <p:cNvPr id="225292" name="Line 35"/>
          <p:cNvSpPr>
            <a:spLocks noChangeShapeType="1"/>
          </p:cNvSpPr>
          <p:nvPr/>
        </p:nvSpPr>
        <p:spPr bwMode="auto">
          <a:xfrm>
            <a:off x="804863" y="1755775"/>
            <a:ext cx="3341687"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293" name="Line 36"/>
          <p:cNvSpPr>
            <a:spLocks noChangeShapeType="1"/>
          </p:cNvSpPr>
          <p:nvPr/>
        </p:nvSpPr>
        <p:spPr bwMode="auto">
          <a:xfrm>
            <a:off x="5545138" y="1766888"/>
            <a:ext cx="676275"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14488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24606</TotalTime>
  <Words>284</Words>
  <Application>Microsoft Office PowerPoint</Application>
  <PresentationFormat>On-screen Show (4:3)</PresentationFormat>
  <Paragraphs>78</Paragraphs>
  <Slides>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MS PGothic</vt:lpstr>
      <vt:lpstr>Arial</vt:lpstr>
      <vt:lpstr>Avenir Book</vt:lpstr>
      <vt:lpstr>Calibri</vt:lpstr>
      <vt:lpstr>Calibri Light</vt:lpstr>
      <vt:lpstr>Comic Sans MS</vt:lpstr>
      <vt:lpstr>Courier New</vt:lpstr>
      <vt:lpstr>Gill Sans MT</vt:lpstr>
      <vt:lpstr>Tahoma</vt:lpstr>
      <vt:lpstr>Times New Roman</vt:lpstr>
      <vt:lpstr>Wingdings</vt:lpstr>
      <vt:lpstr>Presentation Template 13_9_21</vt:lpstr>
      <vt:lpstr> Computer Networks II  Socket Programming</vt:lpstr>
      <vt:lpstr>Socket programming </vt:lpstr>
      <vt:lpstr>Client/server socket interaction: TCP</vt:lpstr>
      <vt:lpstr>Client/server socket interaction: TCP</vt:lpstr>
      <vt:lpstr>Client/server socket interaction: UDP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393</cp:revision>
  <cp:lastPrinted>2022-04-11T14:42:44Z</cp:lastPrinted>
  <dcterms:created xsi:type="dcterms:W3CDTF">2021-09-13T14:43:22Z</dcterms:created>
  <dcterms:modified xsi:type="dcterms:W3CDTF">2022-12-30T11:53:10Z</dcterms:modified>
</cp:coreProperties>
</file>