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33"/>
  </p:notesMasterIdLst>
  <p:handoutMasterIdLst>
    <p:handoutMasterId r:id="rId34"/>
  </p:handoutMasterIdLst>
  <p:sldIdLst>
    <p:sldId id="265" r:id="rId2"/>
    <p:sldId id="645" r:id="rId3"/>
    <p:sldId id="646" r:id="rId4"/>
    <p:sldId id="653" r:id="rId5"/>
    <p:sldId id="654" r:id="rId6"/>
    <p:sldId id="647" r:id="rId7"/>
    <p:sldId id="649" r:id="rId8"/>
    <p:sldId id="650" r:id="rId9"/>
    <p:sldId id="655" r:id="rId10"/>
    <p:sldId id="651" r:id="rId11"/>
    <p:sldId id="673" r:id="rId12"/>
    <p:sldId id="669" r:id="rId13"/>
    <p:sldId id="657" r:id="rId14"/>
    <p:sldId id="658" r:id="rId15"/>
    <p:sldId id="659" r:id="rId16"/>
    <p:sldId id="660" r:id="rId17"/>
    <p:sldId id="674" r:id="rId18"/>
    <p:sldId id="662" r:id="rId19"/>
    <p:sldId id="663" r:id="rId20"/>
    <p:sldId id="664" r:id="rId21"/>
    <p:sldId id="652" r:id="rId22"/>
    <p:sldId id="632" r:id="rId23"/>
    <p:sldId id="633" r:id="rId24"/>
    <p:sldId id="634" r:id="rId25"/>
    <p:sldId id="670" r:id="rId26"/>
    <p:sldId id="671" r:id="rId27"/>
    <p:sldId id="672" r:id="rId28"/>
    <p:sldId id="638" r:id="rId29"/>
    <p:sldId id="642" r:id="rId30"/>
    <p:sldId id="643" r:id="rId31"/>
    <p:sldId id="644" r:id="rId32"/>
  </p:sldIdLst>
  <p:sldSz cx="12192000" cy="6858000"/>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ABC86ED3-83A1-415E-B018-B1E46DF31CFD}" type="datetimeFigureOut">
              <a:rPr lang="en-IN" smtClean="0"/>
              <a:t>10-04-2023</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10-04-2023</a:t>
            </a:fld>
            <a:endParaRPr lang="en-IN"/>
          </a:p>
        </p:txBody>
      </p:sp>
      <p:sp>
        <p:nvSpPr>
          <p:cNvPr id="4" name="Slide Image Placeholder 3"/>
          <p:cNvSpPr>
            <a:spLocks noGrp="1" noRot="1" noChangeAspect="1"/>
          </p:cNvSpPr>
          <p:nvPr>
            <p:ph type="sldImg" idx="2"/>
          </p:nvPr>
        </p:nvSpPr>
        <p:spPr>
          <a:xfrm>
            <a:off x="2927350" y="849313"/>
            <a:ext cx="4075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2927350" y="849313"/>
            <a:ext cx="4075113" cy="2293937"/>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10/04/2023 13:42</a:t>
            </a:fld>
            <a:endParaRPr lang="en-GB" sz="1200" smtClean="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028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0759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13</a:t>
            </a:fld>
            <a:endParaRPr lang="en-US" sz="1200" smtClean="0"/>
          </a:p>
        </p:txBody>
      </p:sp>
    </p:spTree>
    <p:extLst>
      <p:ext uri="{BB962C8B-B14F-4D97-AF65-F5344CB8AC3E}">
        <p14:creationId xmlns:p14="http://schemas.microsoft.com/office/powerpoint/2010/main" val="1660653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7043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4501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414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3668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70630E-C6A9-444B-A16B-2B64151D1DEE}" type="slidenum">
              <a:rPr lang="en-US" smtClean="0"/>
              <a:pPr/>
              <a:t>18</a:t>
            </a:fld>
            <a:endParaRPr lang="en-US"/>
          </a:p>
        </p:txBody>
      </p:sp>
    </p:spTree>
    <p:extLst>
      <p:ext uri="{BB962C8B-B14F-4D97-AF65-F5344CB8AC3E}">
        <p14:creationId xmlns:p14="http://schemas.microsoft.com/office/powerpoint/2010/main" val="435668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eaLnBrk="1" hangingPunct="1">
              <a:spcBef>
                <a:spcPct val="0"/>
              </a:spcBef>
            </a:pPr>
            <a:r>
              <a:rPr lang="en-US" dirty="0">
                <a:ea typeface="ＭＳ Ｐゴシック" charset="-128"/>
                <a:cs typeface="ＭＳ Ｐゴシック" charset="-128"/>
              </a:rPr>
              <a:t>very simple marking mechanism</a:t>
            </a:r>
          </a:p>
          <a:p>
            <a:pPr eaLnBrk="1" hangingPunct="1">
              <a:spcBef>
                <a:spcPct val="0"/>
              </a:spcBef>
            </a:pPr>
            <a:r>
              <a:rPr lang="en-US" dirty="0">
                <a:ea typeface="ＭＳ Ｐゴシック" charset="-128"/>
                <a:cs typeface="ＭＳ Ｐゴシック" charset="-128"/>
              </a:rPr>
              <a:t>not all the tunings other </a:t>
            </a:r>
            <a:r>
              <a:rPr lang="en-US" dirty="0" err="1">
                <a:ea typeface="ＭＳ Ｐゴシック" charset="-128"/>
                <a:cs typeface="ＭＳ Ｐゴシック" charset="-128"/>
              </a:rPr>
              <a:t>aqms</a:t>
            </a:r>
            <a:r>
              <a:rPr lang="en-US" dirty="0">
                <a:ea typeface="ＭＳ Ｐゴシック" charset="-128"/>
                <a:cs typeface="ＭＳ Ｐゴシック" charset="-128"/>
              </a:rPr>
              <a:t> have</a:t>
            </a:r>
          </a:p>
          <a:p>
            <a:pPr eaLnBrk="1" hangingPunct="1">
              <a:spcBef>
                <a:spcPct val="0"/>
              </a:spcBef>
            </a:pPr>
            <a:r>
              <a:rPr lang="en-US" dirty="0">
                <a:ea typeface="ＭＳ Ｐゴシック" charset="-128"/>
                <a:cs typeface="ＭＳ Ｐゴシック" charset="-128"/>
              </a:rPr>
              <a:t>on the source side, the source is </a:t>
            </a:r>
            <a:r>
              <a:rPr lang="en-US" dirty="0" err="1">
                <a:ea typeface="ＭＳ Ｐゴシック" charset="-128"/>
                <a:cs typeface="ＭＳ Ｐゴシック" charset="-128"/>
              </a:rPr>
              <a:t>tryign</a:t>
            </a:r>
            <a:r>
              <a:rPr lang="en-US" dirty="0">
                <a:ea typeface="ＭＳ Ｐゴシック" charset="-128"/>
                <a:cs typeface="ＭＳ Ｐゴシック" charset="-128"/>
              </a:rPr>
              <a:t> to estimate the fraction of packets getting marked</a:t>
            </a:r>
          </a:p>
          <a:p>
            <a:pPr eaLnBrk="1" hangingPunct="1">
              <a:spcBef>
                <a:spcPct val="0"/>
              </a:spcBef>
            </a:pPr>
            <a:r>
              <a:rPr lang="en-US" dirty="0">
                <a:ea typeface="ＭＳ Ｐゴシック" charset="-128"/>
                <a:cs typeface="ＭＳ Ｐゴシック" charset="-128"/>
              </a:rPr>
              <a:t>using the </a:t>
            </a:r>
            <a:r>
              <a:rPr lang="en-US" dirty="0" err="1">
                <a:ea typeface="ＭＳ Ｐゴシック" charset="-128"/>
                <a:cs typeface="ＭＳ Ｐゴシック" charset="-128"/>
              </a:rPr>
              <a:t>obs</a:t>
            </a:r>
            <a:r>
              <a:rPr lang="en-US" dirty="0">
                <a:ea typeface="ＭＳ Ｐゴシック" charset="-128"/>
                <a:cs typeface="ＭＳ Ｐゴシック" charset="-128"/>
              </a:rPr>
              <a:t> that there is a stream of </a:t>
            </a:r>
            <a:r>
              <a:rPr lang="en-US" dirty="0" err="1">
                <a:ea typeface="ＭＳ Ｐゴシック" charset="-128"/>
                <a:cs typeface="ＭＳ Ｐゴシック" charset="-128"/>
              </a:rPr>
              <a:t>ecn</a:t>
            </a:r>
            <a:r>
              <a:rPr lang="en-US" dirty="0">
                <a:ea typeface="ＭＳ Ｐゴシック" charset="-128"/>
                <a:cs typeface="ＭＳ Ｐゴシック" charset="-128"/>
              </a:rPr>
              <a:t> marks coming back – more info in the stream than in any single bit</a:t>
            </a:r>
          </a:p>
          <a:p>
            <a:pPr eaLnBrk="1" hangingPunct="1">
              <a:spcBef>
                <a:spcPct val="0"/>
              </a:spcBef>
            </a:pPr>
            <a:endParaRPr lang="en-US" dirty="0">
              <a:ea typeface="ＭＳ Ｐゴシック" charset="-128"/>
              <a:cs typeface="ＭＳ Ｐゴシック" charset="-128"/>
            </a:endParaRPr>
          </a:p>
          <a:p>
            <a:pPr eaLnBrk="1" hangingPunct="1">
              <a:spcBef>
                <a:spcPct val="0"/>
              </a:spcBef>
            </a:pPr>
            <a:r>
              <a:rPr lang="en-US" dirty="0">
                <a:ea typeface="ＭＳ Ｐゴシック" charset="-128"/>
                <a:cs typeface="ＭＳ Ｐゴシック" charset="-128"/>
              </a:rPr>
              <a:t>trying to maintain smooth rate variations to operate well even when using shallow buffers, and only a few flows (no stat </a:t>
            </a:r>
            <a:r>
              <a:rPr lang="en-US" dirty="0" err="1">
                <a:ea typeface="ＭＳ Ｐゴシック" charset="-128"/>
                <a:cs typeface="ＭＳ Ｐゴシック" charset="-128"/>
              </a:rPr>
              <a:t>mux</a:t>
            </a:r>
            <a:r>
              <a:rPr lang="en-US" dirty="0">
                <a:ea typeface="ＭＳ Ｐゴシック" charset="-128"/>
                <a:cs typeface="ＭＳ Ｐゴシック" charset="-128"/>
              </a:rPr>
              <a:t>)</a:t>
            </a:r>
          </a:p>
          <a:p>
            <a:pPr eaLnBrk="1" hangingPunct="1">
              <a:spcBef>
                <a:spcPct val="0"/>
              </a:spcBef>
            </a:pPr>
            <a:endParaRPr lang="en-US" dirty="0">
              <a:ea typeface="ＭＳ Ｐゴシック" charset="-128"/>
              <a:cs typeface="ＭＳ Ｐゴシック" charset="-128"/>
            </a:endParaRPr>
          </a:p>
          <a:p>
            <a:pPr eaLnBrk="1" hangingPunct="1">
              <a:spcBef>
                <a:spcPct val="0"/>
              </a:spcBef>
            </a:pPr>
            <a:r>
              <a:rPr lang="en-US" dirty="0">
                <a:ea typeface="ＭＳ Ｐゴシック" charset="-128"/>
                <a:cs typeface="ＭＳ Ｐゴシック" charset="-128"/>
              </a:rPr>
              <a:t>F over the last RTT.  In TCP there is always a way to get the next RTT from the window size.  Comes from the self-clocking of TCP.</a:t>
            </a:r>
          </a:p>
          <a:p>
            <a:pPr eaLnBrk="1" hangingPunct="1">
              <a:spcBef>
                <a:spcPct val="0"/>
              </a:spcBef>
            </a:pPr>
            <a:endParaRPr lang="en-US" dirty="0">
              <a:ea typeface="ＭＳ Ｐゴシック" charset="-128"/>
              <a:cs typeface="ＭＳ Ｐゴシック" charset="-128"/>
            </a:endParaRPr>
          </a:p>
          <a:p>
            <a:pPr eaLnBrk="1" hangingPunct="1">
              <a:spcBef>
                <a:spcPct val="0"/>
              </a:spcBef>
            </a:pPr>
            <a:r>
              <a:rPr lang="en-US" dirty="0">
                <a:ea typeface="ＭＳ Ｐゴシック" charset="-128"/>
                <a:cs typeface="ＭＳ Ｐゴシック" charset="-128"/>
              </a:rPr>
              <a:t>Only changing the decrease.  Simplest version – makes a lot of sense.  So generic could apply it to any algorithm – CTCP, CUBIC – how to cut its window leaving increase part to what it already does.   Have to be careful here.  </a:t>
            </a:r>
          </a:p>
        </p:txBody>
      </p:sp>
      <p:sp>
        <p:nvSpPr>
          <p:cNvPr id="32772" name="Slide Number Placeholder 3"/>
          <p:cNvSpPr>
            <a:spLocks noGrp="1"/>
          </p:cNvSpPr>
          <p:nvPr>
            <p:ph type="sldNum" sz="quarter" idx="5"/>
          </p:nvPr>
        </p:nvSpPr>
        <p:spPr bwMode="auto">
          <a:noFill/>
          <a:ln>
            <a:miter lim="800000"/>
            <a:headEnd/>
            <a:tailEnd/>
          </a:ln>
        </p:spPr>
        <p:txBody>
          <a:bodyPr/>
          <a:lstStyle/>
          <a:p>
            <a:fld id="{6E4A6DD6-72AA-A648-96C7-19F688F76A4D}" type="slidenum">
              <a:rPr lang="en-US">
                <a:latin typeface="Calibri" charset="0"/>
                <a:ea typeface="Arial" charset="0"/>
                <a:cs typeface="Arial" charset="0"/>
              </a:rPr>
              <a:pPr/>
              <a:t>19</a:t>
            </a:fld>
            <a:endParaRPr lang="en-US">
              <a:latin typeface="Calibri" charset="0"/>
              <a:ea typeface="Arial" charset="0"/>
              <a:cs typeface="Arial" charset="0"/>
            </a:endParaRPr>
          </a:p>
        </p:txBody>
      </p:sp>
    </p:spTree>
    <p:extLst>
      <p:ext uri="{BB962C8B-B14F-4D97-AF65-F5344CB8AC3E}">
        <p14:creationId xmlns:p14="http://schemas.microsoft.com/office/powerpoint/2010/main" val="3711726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ns2.</a:t>
            </a:r>
          </a:p>
        </p:txBody>
      </p:sp>
      <p:sp>
        <p:nvSpPr>
          <p:cNvPr id="4" name="Slide Number Placeholder 3"/>
          <p:cNvSpPr>
            <a:spLocks noGrp="1"/>
          </p:cNvSpPr>
          <p:nvPr>
            <p:ph type="sldNum" sz="quarter" idx="10"/>
          </p:nvPr>
        </p:nvSpPr>
        <p:spPr/>
        <p:txBody>
          <a:bodyPr/>
          <a:lstStyle/>
          <a:p>
            <a:fld id="{9026EA2B-EFC1-4DB2-A297-B21C4C7A67B1}" type="slidenum">
              <a:rPr lang="en-US" smtClean="0"/>
              <a:pPr/>
              <a:t>20</a:t>
            </a:fld>
            <a:endParaRPr lang="en-US"/>
          </a:p>
        </p:txBody>
      </p:sp>
    </p:spTree>
    <p:extLst>
      <p:ext uri="{BB962C8B-B14F-4D97-AF65-F5344CB8AC3E}">
        <p14:creationId xmlns:p14="http://schemas.microsoft.com/office/powerpoint/2010/main" val="1819738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2</a:t>
            </a:fld>
            <a:endParaRPr lang="en-US" sz="1200" smtClean="0"/>
          </a:p>
        </p:txBody>
      </p:sp>
    </p:spTree>
    <p:extLst>
      <p:ext uri="{BB962C8B-B14F-4D97-AF65-F5344CB8AC3E}">
        <p14:creationId xmlns:p14="http://schemas.microsoft.com/office/powerpoint/2010/main" val="3376096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21</a:t>
            </a:fld>
            <a:endParaRPr lang="en-US" sz="1200" smtClean="0"/>
          </a:p>
        </p:txBody>
      </p:sp>
    </p:spTree>
    <p:extLst>
      <p:ext uri="{BB962C8B-B14F-4D97-AF65-F5344CB8AC3E}">
        <p14:creationId xmlns:p14="http://schemas.microsoft.com/office/powerpoint/2010/main" val="1370355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8281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how TCP re-computes the estimated RTT each time a new </a:t>
            </a:r>
            <a:r>
              <a:rPr lang="en-US" dirty="0" err="1"/>
              <a:t>SampleRTT</a:t>
            </a:r>
            <a:r>
              <a:rPr lang="en-US" dirty="0"/>
              <a:t> is taken.</a:t>
            </a:r>
          </a:p>
          <a:p>
            <a:r>
              <a:rPr lang="en-US" dirty="0"/>
              <a:t>The process is knows as an </a:t>
            </a:r>
            <a:r>
              <a:rPr lang="en-US" dirty="0" err="1"/>
              <a:t>exponeitally</a:t>
            </a:r>
            <a:r>
              <a:rPr lang="en-US" dirty="0"/>
              <a:t> weighted moving average, shown by the equation here.</a:t>
            </a:r>
          </a:p>
          <a:p>
            <a:r>
              <a:rPr lang="en-US" dirty="0"/>
              <a:t>&lt;say it&gt;</a:t>
            </a:r>
          </a:p>
          <a:p>
            <a:r>
              <a:rPr lang="en-US" dirty="0"/>
              <a:t>Where alpha reflects the influence of the most recent measurements on the estimated RTT; a typical value of alpha used in </a:t>
            </a:r>
            <a:r>
              <a:rPr lang="en-US" dirty="0" err="1"/>
              <a:t>implementaitons</a:t>
            </a:r>
            <a:r>
              <a:rPr lang="en-US" dirty="0"/>
              <a:t> is .125</a:t>
            </a:r>
          </a:p>
          <a:p>
            <a:endParaRPr lang="en-US" dirty="0"/>
          </a:p>
          <a:p>
            <a:r>
              <a:rPr lang="en-US" dirty="0"/>
              <a:t>The graph at the bottom show measured RTTs </a:t>
            </a:r>
            <a:r>
              <a:rPr lang="en-US" dirty="0" err="1"/>
              <a:t>beween</a:t>
            </a:r>
            <a:r>
              <a:rPr lang="en-US" dirty="0"/>
              <a:t> a host in the Massachusetts and a host in France, as well as the estimated, “smoothed”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1190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value of the estimated RTT, TCP computes the timeout interval to be the estimated RTT plus a “safety margin”</a:t>
            </a:r>
          </a:p>
          <a:p>
            <a:r>
              <a:rPr lang="en-US" dirty="0"/>
              <a:t> </a:t>
            </a:r>
          </a:p>
          <a:p>
            <a:r>
              <a:rPr lang="en-US" dirty="0"/>
              <a:t>And the intuition is that if we are seeing a large variation in SAMPLERTT – the RTT estimates are fluctuating a lot - then we’ll want a larger </a:t>
            </a:r>
            <a:r>
              <a:rPr lang="en-US" dirty="0" err="1"/>
              <a:t>savety</a:t>
            </a:r>
            <a:r>
              <a:rPr lang="en-US" dirty="0"/>
              <a:t> margin</a:t>
            </a:r>
          </a:p>
          <a:p>
            <a:endParaRPr lang="en-US" dirty="0"/>
          </a:p>
          <a:p>
            <a:r>
              <a:rPr lang="en-US" dirty="0"/>
              <a:t>So TCP computes the Timeout interval to be the Estimated RTT plus 4 times a measure of deviation in the RTT.</a:t>
            </a:r>
          </a:p>
          <a:p>
            <a:endParaRPr lang="en-US" dirty="0"/>
          </a:p>
          <a:p>
            <a:r>
              <a:rPr lang="en-US" dirty="0"/>
              <a:t>The deviation in the RTT is computed as the </a:t>
            </a:r>
            <a:r>
              <a:rPr lang="en-US" dirty="0" err="1"/>
              <a:t>eWMA</a:t>
            </a:r>
            <a:r>
              <a:rPr lang="en-US" dirty="0"/>
              <a:t> of the difference between the most recently measured </a:t>
            </a:r>
            <a:r>
              <a:rPr lang="en-US" dirty="0" err="1"/>
              <a:t>SampleRTT</a:t>
            </a:r>
            <a:r>
              <a:rPr lang="en-US" dirty="0"/>
              <a:t> from the Estimated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24630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25</a:t>
            </a:fld>
            <a:endParaRPr lang="en-US" sz="1200" smtClean="0"/>
          </a:p>
        </p:txBody>
      </p:sp>
    </p:spTree>
    <p:extLst>
      <p:ext uri="{BB962C8B-B14F-4D97-AF65-F5344CB8AC3E}">
        <p14:creationId xmlns:p14="http://schemas.microsoft.com/office/powerpoint/2010/main" val="3067498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3232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90376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28</a:t>
            </a:fld>
            <a:endParaRPr lang="en-US" sz="1200" smtClean="0"/>
          </a:p>
        </p:txBody>
      </p:sp>
    </p:spTree>
    <p:extLst>
      <p:ext uri="{BB962C8B-B14F-4D97-AF65-F5344CB8AC3E}">
        <p14:creationId xmlns:p14="http://schemas.microsoft.com/office/powerpoint/2010/main" val="2877513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a:t>
            </a:r>
            <a:r>
              <a:rPr kumimoji="0" lang="en-US" sz="1200" b="0" i="0" u="none" strike="noStrike" kern="1200" cap="none" spc="0" normalizeH="0" baseline="0" noProof="0" dirty="0" err="1">
                <a:ln>
                  <a:noFill/>
                </a:ln>
                <a:solidFill>
                  <a:prstClr val="black"/>
                </a:solidFill>
                <a:effectLst/>
                <a:uLnTx/>
                <a:uFillTx/>
                <a:latin typeface="+mn-lt"/>
                <a:ea typeface="+mn-ea"/>
                <a:cs typeface="+mn-cs"/>
              </a:rPr>
              <a:t>explictly</a:t>
            </a:r>
            <a:r>
              <a:rPr kumimoji="0" lang="en-US" sz="1200" b="0" i="0" u="none" strike="noStrike" kern="1200" cap="none" spc="0" normalizeH="0" baseline="0" noProof="0" dirty="0">
                <a:ln>
                  <a:noFill/>
                </a:ln>
                <a:solidFill>
                  <a:prstClr val="black"/>
                </a:solidFill>
                <a:effectLst/>
                <a:uLnTx/>
                <a:uFillTx/>
                <a:latin typeface="+mn-lt"/>
                <a:ea typeface="+mn-ea"/>
                <a:cs typeface="+mn-cs"/>
              </a:rPr>
              <a:t>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56979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9243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C85D20-FC40-294D-80D2-53640716ABA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168005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724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C85D20-FC40-294D-80D2-53640716ABA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7879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0745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6818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5233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6838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5320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53696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56578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977484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11016" y="5257800"/>
            <a:ext cx="12192000"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52295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7" name="Straight Connector 6"/>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175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0850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4E2C89-3D21-5645-8D07-A6E26F08B175}" type="datetimeFigureOut">
              <a:rPr lang="en-US" smtClean="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39161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4/10/2023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86599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4/10/2023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52787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4/10/2023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5" name="Straight Connector 4"/>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6460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457167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61620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4/10/2023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401262907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tif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981200" y="1687513"/>
            <a:ext cx="8382000" cy="1568450"/>
          </a:xfrm>
        </p:spPr>
        <p:txBody>
          <a:bodyPr>
            <a:normAutofit fontScale="90000"/>
          </a:bodyPr>
          <a:lstStyle/>
          <a:p>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Computer </a:t>
            </a:r>
            <a:r>
              <a:rPr lang="en-US" sz="3200" dirty="0" smtClean="0">
                <a:latin typeface="Avenir Book" panose="020B0503020203020204" pitchFamily="34" charset="-78"/>
                <a:cs typeface="Avenir Book" panose="020B0503020203020204" pitchFamily="34" charset="-78"/>
              </a:rPr>
              <a:t>Networks</a:t>
            </a:r>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smtClean="0">
                <a:latin typeface="Avenir Book" panose="020B0503020203020204" pitchFamily="34" charset="-78"/>
                <a:cs typeface="Avenir Book" panose="020B0503020203020204" pitchFamily="34" charset="-78"/>
              </a:rPr>
              <a:t>TCP</a:t>
            </a:r>
            <a:r>
              <a:rPr lang="en-US" sz="3200" dirty="0">
                <a:latin typeface="Avenir Book" panose="020B0503020203020204" pitchFamily="34" charset="-78"/>
                <a:cs typeface="Avenir Book" panose="020B0503020203020204" pitchFamily="34" charset="-78"/>
              </a:rPr>
              <a:t> </a:t>
            </a:r>
            <a:r>
              <a:rPr lang="en-US" sz="3200" dirty="0" smtClean="0">
                <a:latin typeface="Avenir Book" panose="020B0503020203020204" pitchFamily="34" charset="-78"/>
                <a:cs typeface="Avenir Book" panose="020B0503020203020204" pitchFamily="34" charset="-78"/>
              </a:rPr>
              <a:t>Congestion and Flow Control</a:t>
            </a:r>
            <a:endParaRPr lang="en-US" sz="3200" dirty="0">
              <a:latin typeface="Avenir Book" panose="020B0503020203020204" pitchFamily="34" charset="-78"/>
              <a:cs typeface="Avenir Book" panose="020B0503020203020204" pitchFamily="34" charset="-78"/>
            </a:endParaRPr>
          </a:p>
        </p:txBody>
      </p:sp>
      <p:sp>
        <p:nvSpPr>
          <p:cNvPr id="8" name="Rounded Rectangle 4"/>
          <p:cNvSpPr/>
          <p:nvPr/>
        </p:nvSpPr>
        <p:spPr bwMode="auto">
          <a:xfrm>
            <a:off x="2084389"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2952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855658" y="418868"/>
            <a:ext cx="8544983" cy="670967"/>
          </a:xfrm>
        </p:spPr>
        <p:txBody>
          <a:bodyPr>
            <a:normAutofit/>
          </a:bodyPr>
          <a:lstStyle/>
          <a:p>
            <a:pPr algn="ctr"/>
            <a:r>
              <a:rPr lang="en-US" sz="3600" dirty="0"/>
              <a:t>TCP Reno: TCP Tahoe + Fast recovery </a:t>
            </a:r>
            <a:endParaRPr lang="en-US" sz="3300" dirty="0"/>
          </a:p>
        </p:txBody>
      </p:sp>
      <p:grpSp>
        <p:nvGrpSpPr>
          <p:cNvPr id="120" name="Group 240">
            <a:extLst>
              <a:ext uri="{FF2B5EF4-FFF2-40B4-BE49-F238E27FC236}">
                <a16:creationId xmlns:a16="http://schemas.microsoft.com/office/drawing/2014/main" id="{B8318BC0-AA34-2B4C-984C-EDCF98015A80}"/>
              </a:ext>
            </a:extLst>
          </p:cNvPr>
          <p:cNvGrpSpPr>
            <a:grpSpLocks/>
          </p:cNvGrpSpPr>
          <p:nvPr/>
        </p:nvGrpSpPr>
        <p:grpSpPr bwMode="auto">
          <a:xfrm>
            <a:off x="5027482" y="2470103"/>
            <a:ext cx="1600200" cy="636985"/>
            <a:chOff x="2168" y="1727"/>
            <a:chExt cx="1344" cy="535"/>
          </a:xfrm>
        </p:grpSpPr>
        <p:grpSp>
          <p:nvGrpSpPr>
            <p:cNvPr id="121" name="Group 171">
              <a:extLst>
                <a:ext uri="{FF2B5EF4-FFF2-40B4-BE49-F238E27FC236}">
                  <a16:creationId xmlns:a16="http://schemas.microsoft.com/office/drawing/2014/main" id="{D4CA30E0-0C2B-AE49-9354-140DEA72FEEE}"/>
                </a:ext>
              </a:extLst>
            </p:cNvPr>
            <p:cNvGrpSpPr>
              <a:grpSpLocks/>
            </p:cNvGrpSpPr>
            <p:nvPr/>
          </p:nvGrpSpPr>
          <p:grpSpPr bwMode="auto">
            <a:xfrm>
              <a:off x="2256" y="1727"/>
              <a:ext cx="1166" cy="535"/>
              <a:chOff x="2256" y="1727"/>
              <a:chExt cx="1166" cy="535"/>
            </a:xfrm>
          </p:grpSpPr>
          <p:sp>
            <p:nvSpPr>
              <p:cNvPr id="123" name="Text Box 172">
                <a:extLst>
                  <a:ext uri="{FF2B5EF4-FFF2-40B4-BE49-F238E27FC236}">
                    <a16:creationId xmlns:a16="http://schemas.microsoft.com/office/drawing/2014/main" id="{FF8E7E11-C655-8C41-BFE2-A6DA1E48685D}"/>
                  </a:ext>
                </a:extLst>
              </p:cNvPr>
              <p:cNvSpPr txBox="1">
                <a:spLocks noChangeArrowheads="1"/>
              </p:cNvSpPr>
              <p:nvPr/>
            </p:nvSpPr>
            <p:spPr bwMode="auto">
              <a:xfrm>
                <a:off x="2640" y="1727"/>
                <a:ext cx="434" cy="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750" kern="0">
                    <a:solidFill>
                      <a:srgbClr val="000000"/>
                    </a:solidFill>
                    <a:latin typeface="Avenir Book" panose="020B0503020203020204" pitchFamily="34" charset="-78"/>
                    <a:cs typeface="Avenir Book" panose="020B0503020203020204" pitchFamily="34" charset="-78"/>
                  </a:rPr>
                  <a:t>timeout</a:t>
                </a:r>
              </a:p>
            </p:txBody>
          </p:sp>
          <p:sp>
            <p:nvSpPr>
              <p:cNvPr id="124" name="Text Box 173">
                <a:extLst>
                  <a:ext uri="{FF2B5EF4-FFF2-40B4-BE49-F238E27FC236}">
                    <a16:creationId xmlns:a16="http://schemas.microsoft.com/office/drawing/2014/main" id="{781154BA-9409-094D-BBC4-EE21CE699661}"/>
                  </a:ext>
                </a:extLst>
              </p:cNvPr>
              <p:cNvSpPr txBox="1">
                <a:spLocks noChangeArrowheads="1"/>
              </p:cNvSpPr>
              <p:nvPr/>
            </p:nvSpPr>
            <p:spPr bwMode="auto">
              <a:xfrm>
                <a:off x="2256" y="1838"/>
                <a:ext cx="1166" cy="4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lnSpc>
                    <a:spcPct val="85000"/>
                  </a:lnSpc>
                  <a:spcBef>
                    <a:spcPct val="0"/>
                  </a:spcBef>
                  <a:spcAft>
                    <a:spcPct val="0"/>
                  </a:spcAft>
                  <a:defRPr/>
                </a:pPr>
                <a:r>
                  <a:rPr lang="en-US" sz="750" kern="0">
                    <a:solidFill>
                      <a:srgbClr val="000000"/>
                    </a:solidFill>
                    <a:latin typeface="Avenir Book" panose="020B0503020203020204" pitchFamily="34" charset="-78"/>
                    <a:cs typeface="Avenir Book" panose="020B0503020203020204" pitchFamily="34" charset="-78"/>
                  </a:rPr>
                  <a:t>ssthresh = cwnd/2</a:t>
                </a:r>
              </a:p>
              <a:p>
                <a:pPr algn="ctr" defTabSz="685800" fontAlgn="base">
                  <a:lnSpc>
                    <a:spcPct val="85000"/>
                  </a:lnSpc>
                  <a:spcBef>
                    <a:spcPct val="0"/>
                  </a:spcBef>
                  <a:spcAft>
                    <a:spcPct val="0"/>
                  </a:spcAft>
                  <a:defRPr/>
                </a:pPr>
                <a:r>
                  <a:rPr lang="en-US" sz="750" kern="0">
                    <a:solidFill>
                      <a:srgbClr val="000000"/>
                    </a:solidFill>
                    <a:latin typeface="Avenir Book" panose="020B0503020203020204" pitchFamily="34" charset="-78"/>
                    <a:cs typeface="Avenir Book" panose="020B0503020203020204" pitchFamily="34" charset="-78"/>
                  </a:rPr>
                  <a:t>cwnd = 1 MSS</a:t>
                </a:r>
              </a:p>
              <a:p>
                <a:pPr algn="ctr" defTabSz="685800" fontAlgn="base">
                  <a:lnSpc>
                    <a:spcPct val="85000"/>
                  </a:lnSpc>
                  <a:spcBef>
                    <a:spcPct val="0"/>
                  </a:spcBef>
                  <a:spcAft>
                    <a:spcPct val="0"/>
                  </a:spcAft>
                  <a:defRPr/>
                </a:pPr>
                <a:r>
                  <a:rPr lang="en-US" sz="750" kern="0">
                    <a:solidFill>
                      <a:srgbClr val="000000"/>
                    </a:solidFill>
                    <a:latin typeface="Avenir Book" panose="020B0503020203020204" pitchFamily="34" charset="-78"/>
                    <a:cs typeface="Avenir Book" panose="020B0503020203020204" pitchFamily="34" charset="-78"/>
                  </a:rPr>
                  <a:t>dupACKcount = 0</a:t>
                </a:r>
              </a:p>
              <a:p>
                <a:pPr algn="ctr" defTabSz="685800" fontAlgn="base">
                  <a:lnSpc>
                    <a:spcPct val="85000"/>
                  </a:lnSpc>
                  <a:spcBef>
                    <a:spcPct val="0"/>
                  </a:spcBef>
                  <a:spcAft>
                    <a:spcPct val="0"/>
                  </a:spcAft>
                  <a:defRPr/>
                </a:pPr>
                <a:r>
                  <a:rPr lang="en-US" sz="750" i="1" kern="0">
                    <a:solidFill>
                      <a:srgbClr val="000099"/>
                    </a:solidFill>
                    <a:latin typeface="Avenir Book" panose="020B0503020203020204" pitchFamily="34" charset="-78"/>
                    <a:cs typeface="Avenir Book" panose="020B0503020203020204" pitchFamily="34" charset="-78"/>
                  </a:rPr>
                  <a:t>retransmit missing segment</a:t>
                </a:r>
                <a:r>
                  <a:rPr lang="en-US" sz="900" kern="0">
                    <a:solidFill>
                      <a:srgbClr val="000000"/>
                    </a:solidFill>
                    <a:latin typeface="Avenir Book" panose="020B0503020203020204" pitchFamily="34" charset="-78"/>
                    <a:cs typeface="Avenir Book" panose="020B0503020203020204" pitchFamily="34" charset="-78"/>
                  </a:rPr>
                  <a:t> </a:t>
                </a:r>
              </a:p>
            </p:txBody>
          </p:sp>
          <p:sp>
            <p:nvSpPr>
              <p:cNvPr id="125" name="Line 174">
                <a:extLst>
                  <a:ext uri="{FF2B5EF4-FFF2-40B4-BE49-F238E27FC236}">
                    <a16:creationId xmlns:a16="http://schemas.microsoft.com/office/drawing/2014/main" id="{23E8607A-0151-5141-A774-0AAB4333ECA7}"/>
                  </a:ext>
                </a:extLst>
              </p:cNvPr>
              <p:cNvSpPr>
                <a:spLocks noChangeShapeType="1"/>
              </p:cNvSpPr>
              <p:nvPr/>
            </p:nvSpPr>
            <p:spPr bwMode="auto">
              <a:xfrm>
                <a:off x="2491" y="1857"/>
                <a:ext cx="697"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22" name="Line 175">
              <a:extLst>
                <a:ext uri="{FF2B5EF4-FFF2-40B4-BE49-F238E27FC236}">
                  <a16:creationId xmlns:a16="http://schemas.microsoft.com/office/drawing/2014/main" id="{480EB5CD-B8F2-AD46-B2D4-50FE6302F915}"/>
                </a:ext>
              </a:extLst>
            </p:cNvPr>
            <p:cNvSpPr>
              <a:spLocks noChangeShapeType="1"/>
            </p:cNvSpPr>
            <p:nvPr/>
          </p:nvSpPr>
          <p:spPr bwMode="auto">
            <a:xfrm flipH="1">
              <a:off x="2168" y="1734"/>
              <a:ext cx="134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26" name="Group 239">
            <a:extLst>
              <a:ext uri="{FF2B5EF4-FFF2-40B4-BE49-F238E27FC236}">
                <a16:creationId xmlns:a16="http://schemas.microsoft.com/office/drawing/2014/main" id="{BEAEB11D-18E7-8047-A552-B728B0628FCC}"/>
              </a:ext>
            </a:extLst>
          </p:cNvPr>
          <p:cNvGrpSpPr>
            <a:grpSpLocks/>
          </p:cNvGrpSpPr>
          <p:nvPr/>
        </p:nvGrpSpPr>
        <p:grpSpPr bwMode="auto">
          <a:xfrm>
            <a:off x="5050104" y="2112917"/>
            <a:ext cx="1600200" cy="322660"/>
            <a:chOff x="2187" y="1427"/>
            <a:chExt cx="1344" cy="271"/>
          </a:xfrm>
        </p:grpSpPr>
        <p:sp>
          <p:nvSpPr>
            <p:cNvPr id="127" name="Line 176">
              <a:extLst>
                <a:ext uri="{FF2B5EF4-FFF2-40B4-BE49-F238E27FC236}">
                  <a16:creationId xmlns:a16="http://schemas.microsoft.com/office/drawing/2014/main" id="{D84A4978-7B73-A04D-B0FB-C9ECAA3BFBCF}"/>
                </a:ext>
              </a:extLst>
            </p:cNvPr>
            <p:cNvSpPr>
              <a:spLocks noChangeShapeType="1"/>
            </p:cNvSpPr>
            <p:nvPr/>
          </p:nvSpPr>
          <p:spPr bwMode="auto">
            <a:xfrm flipH="1">
              <a:off x="2187" y="1673"/>
              <a:ext cx="1344"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8" name="Text Box 181">
              <a:extLst>
                <a:ext uri="{FF2B5EF4-FFF2-40B4-BE49-F238E27FC236}">
                  <a16:creationId xmlns:a16="http://schemas.microsoft.com/office/drawing/2014/main" id="{67AF987A-C53D-534B-8C98-26557C3B4EEF}"/>
                </a:ext>
              </a:extLst>
            </p:cNvPr>
            <p:cNvSpPr txBox="1">
              <a:spLocks noChangeArrowheads="1"/>
            </p:cNvSpPr>
            <p:nvPr/>
          </p:nvSpPr>
          <p:spPr bwMode="auto">
            <a:xfrm>
              <a:off x="2728" y="1543"/>
              <a:ext cx="195" cy="1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lnSpc>
                  <a:spcPct val="80000"/>
                </a:lnSpc>
                <a:spcBef>
                  <a:spcPct val="0"/>
                </a:spcBef>
                <a:spcAft>
                  <a:spcPct val="0"/>
                </a:spcAft>
                <a:defRPr/>
              </a:pPr>
              <a:r>
                <a:rPr lang="en-US" sz="750" kern="0">
                  <a:solidFill>
                    <a:srgbClr val="000000"/>
                  </a:solidFill>
                  <a:latin typeface="Avenir Book" panose="020B0503020203020204" pitchFamily="34" charset="-78"/>
                  <a:cs typeface="Avenir Book" panose="020B0503020203020204" pitchFamily="34" charset="-78"/>
                </a:rPr>
                <a:t>L</a:t>
              </a:r>
              <a:endParaRPr lang="en-US" sz="900" kern="0">
                <a:solidFill>
                  <a:srgbClr val="000000"/>
                </a:solidFill>
                <a:latin typeface="Avenir Book" panose="020B0503020203020204" pitchFamily="34" charset="-78"/>
                <a:cs typeface="Avenir Book" panose="020B0503020203020204" pitchFamily="34" charset="-78"/>
              </a:endParaRPr>
            </a:p>
          </p:txBody>
        </p:sp>
        <p:sp>
          <p:nvSpPr>
            <p:cNvPr id="129" name="Line 182">
              <a:extLst>
                <a:ext uri="{FF2B5EF4-FFF2-40B4-BE49-F238E27FC236}">
                  <a16:creationId xmlns:a16="http://schemas.microsoft.com/office/drawing/2014/main" id="{0957FCBB-06D0-8E4D-B983-2F2597BDE03A}"/>
                </a:ext>
              </a:extLst>
            </p:cNvPr>
            <p:cNvSpPr>
              <a:spLocks noChangeShapeType="1"/>
            </p:cNvSpPr>
            <p:nvPr/>
          </p:nvSpPr>
          <p:spPr bwMode="auto">
            <a:xfrm>
              <a:off x="2572" y="1554"/>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30" name="Group 183">
              <a:extLst>
                <a:ext uri="{FF2B5EF4-FFF2-40B4-BE49-F238E27FC236}">
                  <a16:creationId xmlns:a16="http://schemas.microsoft.com/office/drawing/2014/main" id="{2A6AF175-C9C0-F044-9ECF-011972294E6E}"/>
                </a:ext>
              </a:extLst>
            </p:cNvPr>
            <p:cNvGrpSpPr>
              <a:grpSpLocks/>
            </p:cNvGrpSpPr>
            <p:nvPr/>
          </p:nvGrpSpPr>
          <p:grpSpPr bwMode="auto">
            <a:xfrm>
              <a:off x="2486" y="1427"/>
              <a:ext cx="739" cy="174"/>
              <a:chOff x="2458" y="1450"/>
              <a:chExt cx="739" cy="174"/>
            </a:xfrm>
          </p:grpSpPr>
          <p:sp>
            <p:nvSpPr>
              <p:cNvPr id="131" name="Text Box 184">
                <a:extLst>
                  <a:ext uri="{FF2B5EF4-FFF2-40B4-BE49-F238E27FC236}">
                    <a16:creationId xmlns:a16="http://schemas.microsoft.com/office/drawing/2014/main" id="{69E43EDF-5B05-364C-B439-379F8E8E5464}"/>
                  </a:ext>
                </a:extLst>
              </p:cNvPr>
              <p:cNvSpPr txBox="1">
                <a:spLocks noChangeArrowheads="1"/>
              </p:cNvSpPr>
              <p:nvPr/>
            </p:nvSpPr>
            <p:spPr bwMode="auto">
              <a:xfrm>
                <a:off x="2458" y="1450"/>
                <a:ext cx="739" cy="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750" kern="0">
                    <a:solidFill>
                      <a:srgbClr val="000000"/>
                    </a:solidFill>
                    <a:latin typeface="Avenir Book" panose="020B0503020203020204" pitchFamily="34" charset="-78"/>
                    <a:cs typeface="Avenir Book" panose="020B0503020203020204" pitchFamily="34" charset="-78"/>
                  </a:rPr>
                  <a:t>cwnd &gt; ssthresh</a:t>
                </a:r>
              </a:p>
            </p:txBody>
          </p:sp>
          <p:sp>
            <p:nvSpPr>
              <p:cNvPr id="132" name="Line 185">
                <a:extLst>
                  <a:ext uri="{FF2B5EF4-FFF2-40B4-BE49-F238E27FC236}">
                    <a16:creationId xmlns:a16="http://schemas.microsoft.com/office/drawing/2014/main" id="{A2D5E496-DCFA-5A4E-A6E2-D2DB456893C6}"/>
                  </a:ext>
                </a:extLst>
              </p:cNvPr>
              <p:cNvSpPr>
                <a:spLocks noChangeShapeType="1"/>
              </p:cNvSpPr>
              <p:nvPr/>
            </p:nvSpPr>
            <p:spPr bwMode="auto">
              <a:xfrm>
                <a:off x="2724" y="1557"/>
                <a:ext cx="47"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grpSp>
        <p:nvGrpSpPr>
          <p:cNvPr id="133" name="Group 242">
            <a:extLst>
              <a:ext uri="{FF2B5EF4-FFF2-40B4-BE49-F238E27FC236}">
                <a16:creationId xmlns:a16="http://schemas.microsoft.com/office/drawing/2014/main" id="{47D1413D-A42B-8C4D-87CC-5C4E42849EFF}"/>
              </a:ext>
            </a:extLst>
          </p:cNvPr>
          <p:cNvGrpSpPr>
            <a:grpSpLocks/>
          </p:cNvGrpSpPr>
          <p:nvPr/>
        </p:nvGrpSpPr>
        <p:grpSpPr bwMode="auto">
          <a:xfrm>
            <a:off x="6557434" y="1316390"/>
            <a:ext cx="2153840" cy="1822847"/>
            <a:chOff x="3453" y="786"/>
            <a:chExt cx="1809" cy="1531"/>
          </a:xfrm>
        </p:grpSpPr>
        <p:grpSp>
          <p:nvGrpSpPr>
            <p:cNvPr id="134" name="Group 164">
              <a:extLst>
                <a:ext uri="{FF2B5EF4-FFF2-40B4-BE49-F238E27FC236}">
                  <a16:creationId xmlns:a16="http://schemas.microsoft.com/office/drawing/2014/main" id="{13A111CF-BAAF-8E4B-AD25-85FAC5339083}"/>
                </a:ext>
              </a:extLst>
            </p:cNvPr>
            <p:cNvGrpSpPr>
              <a:grpSpLocks/>
            </p:cNvGrpSpPr>
            <p:nvPr/>
          </p:nvGrpSpPr>
          <p:grpSpPr bwMode="auto">
            <a:xfrm>
              <a:off x="3576" y="1330"/>
              <a:ext cx="874" cy="771"/>
              <a:chOff x="2267" y="2021"/>
              <a:chExt cx="874" cy="771"/>
            </a:xfrm>
          </p:grpSpPr>
          <p:sp>
            <p:nvSpPr>
              <p:cNvPr id="146" name="Oval 165">
                <a:extLst>
                  <a:ext uri="{FF2B5EF4-FFF2-40B4-BE49-F238E27FC236}">
                    <a16:creationId xmlns:a16="http://schemas.microsoft.com/office/drawing/2014/main" id="{7F0D89BB-B178-8C49-9E72-934506A1B7F6}"/>
                  </a:ext>
                </a:extLst>
              </p:cNvPr>
              <p:cNvSpPr>
                <a:spLocks noChangeArrowheads="1"/>
              </p:cNvSpPr>
              <p:nvPr/>
            </p:nvSpPr>
            <p:spPr bwMode="auto">
              <a:xfrm>
                <a:off x="2293" y="2021"/>
                <a:ext cx="800" cy="754"/>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7" name="Text Box 166">
                <a:extLst>
                  <a:ext uri="{FF2B5EF4-FFF2-40B4-BE49-F238E27FC236}">
                    <a16:creationId xmlns:a16="http://schemas.microsoft.com/office/drawing/2014/main" id="{F3628968-0539-164C-B861-FF5A02A982C1}"/>
                  </a:ext>
                </a:extLst>
              </p:cNvPr>
              <p:cNvSpPr txBox="1">
                <a:spLocks noChangeArrowheads="1"/>
              </p:cNvSpPr>
              <p:nvPr/>
            </p:nvSpPr>
            <p:spPr bwMode="auto">
              <a:xfrm>
                <a:off x="2267" y="2191"/>
                <a:ext cx="874" cy="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congestion</a:t>
                </a:r>
              </a:p>
              <a:p>
                <a:pPr algn="ctr" defTabSz="685800" fontAlgn="base">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avoidance </a:t>
                </a:r>
              </a:p>
              <a:p>
                <a:pPr algn="ctr" defTabSz="685800" fontAlgn="base">
                  <a:spcBef>
                    <a:spcPct val="0"/>
                  </a:spcBef>
                  <a:spcAft>
                    <a:spcPct val="0"/>
                  </a:spcAft>
                  <a:defRPr/>
                </a:pPr>
                <a:endParaRPr lang="en-US" sz="1350" kern="0" dirty="0">
                  <a:solidFill>
                    <a:srgbClr val="000000"/>
                  </a:solidFill>
                  <a:latin typeface="Avenir Book" panose="020B0503020203020204" pitchFamily="34" charset="-78"/>
                  <a:cs typeface="Avenir Book" panose="020B0503020203020204" pitchFamily="34" charset="-78"/>
                </a:endParaRPr>
              </a:p>
            </p:txBody>
          </p:sp>
        </p:grpSp>
        <p:grpSp>
          <p:nvGrpSpPr>
            <p:cNvPr id="135" name="Group 190">
              <a:extLst>
                <a:ext uri="{FF2B5EF4-FFF2-40B4-BE49-F238E27FC236}">
                  <a16:creationId xmlns:a16="http://schemas.microsoft.com/office/drawing/2014/main" id="{412FAE5F-D426-1A41-B7BF-9EE3E24BCCB0}"/>
                </a:ext>
              </a:extLst>
            </p:cNvPr>
            <p:cNvGrpSpPr>
              <a:grpSpLocks/>
            </p:cNvGrpSpPr>
            <p:nvPr/>
          </p:nvGrpSpPr>
          <p:grpSpPr bwMode="auto">
            <a:xfrm>
              <a:off x="3453" y="786"/>
              <a:ext cx="1542" cy="594"/>
              <a:chOff x="3476" y="904"/>
              <a:chExt cx="1542" cy="594"/>
            </a:xfrm>
          </p:grpSpPr>
          <p:sp>
            <p:nvSpPr>
              <p:cNvPr id="142" name="Text Box 191">
                <a:extLst>
                  <a:ext uri="{FF2B5EF4-FFF2-40B4-BE49-F238E27FC236}">
                    <a16:creationId xmlns:a16="http://schemas.microsoft.com/office/drawing/2014/main" id="{44318C88-BEF5-7146-AE72-3458C7D49FA3}"/>
                  </a:ext>
                </a:extLst>
              </p:cNvPr>
              <p:cNvSpPr txBox="1">
                <a:spLocks noChangeArrowheads="1"/>
              </p:cNvSpPr>
              <p:nvPr/>
            </p:nvSpPr>
            <p:spPr bwMode="auto">
              <a:xfrm>
                <a:off x="3476" y="1037"/>
                <a:ext cx="1542" cy="4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lnSpc>
                    <a:spcPct val="90000"/>
                  </a:lnSpc>
                  <a:spcBef>
                    <a:spcPct val="0"/>
                  </a:spcBef>
                  <a:spcAft>
                    <a:spcPct val="0"/>
                  </a:spcAft>
                  <a:defRPr/>
                </a:pPr>
                <a:r>
                  <a:rPr lang="en-US" sz="788" kern="0" dirty="0" err="1">
                    <a:solidFill>
                      <a:srgbClr val="000000"/>
                    </a:solidFill>
                    <a:latin typeface="Avenir Book" panose="020B0503020203020204" pitchFamily="34" charset="-78"/>
                    <a:cs typeface="Avenir Book" panose="020B0503020203020204" pitchFamily="34" charset="-78"/>
                  </a:rPr>
                  <a:t>cwnd</a:t>
                </a:r>
                <a:r>
                  <a:rPr lang="en-US" sz="788" kern="0" dirty="0">
                    <a:solidFill>
                      <a:srgbClr val="000000"/>
                    </a:solidFill>
                    <a:latin typeface="Avenir Book" panose="020B0503020203020204" pitchFamily="34" charset="-78"/>
                    <a:cs typeface="Avenir Book" panose="020B0503020203020204" pitchFamily="34" charset="-78"/>
                  </a:rPr>
                  <a:t> = </a:t>
                </a:r>
                <a:r>
                  <a:rPr lang="en-US" sz="788" kern="0" dirty="0" err="1">
                    <a:solidFill>
                      <a:srgbClr val="000000"/>
                    </a:solidFill>
                    <a:latin typeface="Avenir Book" panose="020B0503020203020204" pitchFamily="34" charset="-78"/>
                    <a:cs typeface="Avenir Book" panose="020B0503020203020204" pitchFamily="34" charset="-78"/>
                  </a:rPr>
                  <a:t>cwnd</a:t>
                </a:r>
                <a:r>
                  <a:rPr lang="en-US" sz="788" kern="0" dirty="0">
                    <a:solidFill>
                      <a:srgbClr val="000000"/>
                    </a:solidFill>
                    <a:latin typeface="Avenir Book" panose="020B0503020203020204" pitchFamily="34" charset="-78"/>
                    <a:cs typeface="Avenir Book" panose="020B0503020203020204" pitchFamily="34" charset="-78"/>
                  </a:rPr>
                  <a:t> + MSS    (MSS/</a:t>
                </a:r>
                <a:r>
                  <a:rPr lang="en-US" sz="788" kern="0" dirty="0" err="1">
                    <a:solidFill>
                      <a:srgbClr val="000000"/>
                    </a:solidFill>
                    <a:latin typeface="Avenir Book" panose="020B0503020203020204" pitchFamily="34" charset="-78"/>
                    <a:cs typeface="Avenir Book" panose="020B0503020203020204" pitchFamily="34" charset="-78"/>
                  </a:rPr>
                  <a:t>cwnd</a:t>
                </a:r>
                <a:r>
                  <a:rPr lang="en-US" sz="788" kern="0" dirty="0">
                    <a:solidFill>
                      <a:srgbClr val="000000"/>
                    </a:solidFill>
                    <a:latin typeface="Avenir Book" panose="020B0503020203020204" pitchFamily="34" charset="-78"/>
                    <a:cs typeface="Avenir Book" panose="020B0503020203020204" pitchFamily="34" charset="-78"/>
                  </a:rPr>
                  <a:t>)</a:t>
                </a:r>
              </a:p>
              <a:p>
                <a:pPr algn="ctr" defTabSz="685800" fontAlgn="base">
                  <a:lnSpc>
                    <a:spcPct val="90000"/>
                  </a:lnSpc>
                  <a:spcBef>
                    <a:spcPct val="0"/>
                  </a:spcBef>
                  <a:spcAft>
                    <a:spcPct val="0"/>
                  </a:spcAft>
                  <a:defRPr/>
                </a:pPr>
                <a:r>
                  <a:rPr lang="en-US" sz="788" kern="0" dirty="0" err="1">
                    <a:solidFill>
                      <a:srgbClr val="000000"/>
                    </a:solidFill>
                    <a:latin typeface="Avenir Book" panose="020B0503020203020204" pitchFamily="34" charset="-78"/>
                    <a:cs typeface="Avenir Book" panose="020B0503020203020204" pitchFamily="34" charset="-78"/>
                  </a:rPr>
                  <a:t>dupACKcount</a:t>
                </a:r>
                <a:r>
                  <a:rPr lang="en-US" sz="788" kern="0" dirty="0">
                    <a:solidFill>
                      <a:srgbClr val="000000"/>
                    </a:solidFill>
                    <a:latin typeface="Avenir Book" panose="020B0503020203020204" pitchFamily="34" charset="-78"/>
                    <a:cs typeface="Avenir Book" panose="020B0503020203020204" pitchFamily="34" charset="-78"/>
                  </a:rPr>
                  <a:t> = 0</a:t>
                </a:r>
              </a:p>
              <a:p>
                <a:pPr algn="ctr" defTabSz="685800" fontAlgn="base">
                  <a:lnSpc>
                    <a:spcPct val="90000"/>
                  </a:lnSpc>
                  <a:spcBef>
                    <a:spcPct val="0"/>
                  </a:spcBef>
                  <a:spcAft>
                    <a:spcPct val="0"/>
                  </a:spcAft>
                  <a:defRPr/>
                </a:pPr>
                <a:r>
                  <a:rPr lang="en-US" sz="788" i="1" kern="0" dirty="0">
                    <a:solidFill>
                      <a:srgbClr val="000099"/>
                    </a:solidFill>
                    <a:latin typeface="Avenir Book" panose="020B0503020203020204" pitchFamily="34" charset="-78"/>
                    <a:cs typeface="Avenir Book" panose="020B0503020203020204" pitchFamily="34" charset="-78"/>
                  </a:rPr>
                  <a:t>transmit new segment(s), as allowed</a:t>
                </a:r>
              </a:p>
              <a:p>
                <a:pPr algn="ctr" defTabSz="685800" fontAlgn="base">
                  <a:lnSpc>
                    <a:spcPct val="80000"/>
                  </a:lnSpc>
                  <a:spcBef>
                    <a:spcPct val="0"/>
                  </a:spcBef>
                  <a:spcAft>
                    <a:spcPct val="0"/>
                  </a:spcAft>
                  <a:defRPr/>
                </a:pPr>
                <a:endParaRPr lang="en-US" sz="1050" i="1" kern="0" dirty="0">
                  <a:solidFill>
                    <a:srgbClr val="000000"/>
                  </a:solidFill>
                  <a:latin typeface="Avenir Book" panose="020B0503020203020204" pitchFamily="34" charset="-78"/>
                  <a:cs typeface="Avenir Book" panose="020B0503020203020204" pitchFamily="34" charset="-78"/>
                </a:endParaRPr>
              </a:p>
            </p:txBody>
          </p:sp>
          <p:sp>
            <p:nvSpPr>
              <p:cNvPr id="143" name="Line 192">
                <a:extLst>
                  <a:ext uri="{FF2B5EF4-FFF2-40B4-BE49-F238E27FC236}">
                    <a16:creationId xmlns:a16="http://schemas.microsoft.com/office/drawing/2014/main" id="{EC5DE775-BD59-2247-B940-402844468A0E}"/>
                  </a:ext>
                </a:extLst>
              </p:cNvPr>
              <p:cNvSpPr>
                <a:spLocks noChangeShapeType="1"/>
              </p:cNvSpPr>
              <p:nvPr/>
            </p:nvSpPr>
            <p:spPr bwMode="auto">
              <a:xfrm>
                <a:off x="3976" y="1054"/>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4" name="Text Box 193">
                <a:extLst>
                  <a:ext uri="{FF2B5EF4-FFF2-40B4-BE49-F238E27FC236}">
                    <a16:creationId xmlns:a16="http://schemas.microsoft.com/office/drawing/2014/main" id="{1953AC16-16E8-A640-AE22-73DEDE1D319F}"/>
                  </a:ext>
                </a:extLst>
              </p:cNvPr>
              <p:cNvSpPr txBox="1">
                <a:spLocks noChangeArrowheads="1"/>
              </p:cNvSpPr>
              <p:nvPr/>
            </p:nvSpPr>
            <p:spPr bwMode="auto">
              <a:xfrm>
                <a:off x="3974" y="915"/>
                <a:ext cx="511"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788" kern="0" dirty="0">
                    <a:solidFill>
                      <a:srgbClr val="000000"/>
                    </a:solidFill>
                    <a:latin typeface="Avenir Book" panose="020B0503020203020204" pitchFamily="34" charset="-78"/>
                    <a:cs typeface="Avenir Book" panose="020B0503020203020204" pitchFamily="34" charset="-78"/>
                  </a:rPr>
                  <a:t>new ACK</a:t>
                </a:r>
              </a:p>
            </p:txBody>
          </p:sp>
          <p:sp>
            <p:nvSpPr>
              <p:cNvPr id="145" name="Text Box 194">
                <a:extLst>
                  <a:ext uri="{FF2B5EF4-FFF2-40B4-BE49-F238E27FC236}">
                    <a16:creationId xmlns:a16="http://schemas.microsoft.com/office/drawing/2014/main" id="{6D1C4C5E-4778-AF4F-812A-CF7A44F21F90}"/>
                  </a:ext>
                </a:extLst>
              </p:cNvPr>
              <p:cNvSpPr txBox="1">
                <a:spLocks noChangeArrowheads="1"/>
              </p:cNvSpPr>
              <p:nvPr/>
            </p:nvSpPr>
            <p:spPr bwMode="auto">
              <a:xfrm>
                <a:off x="4311" y="904"/>
                <a:ext cx="218" cy="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2100" kern="0">
                    <a:solidFill>
                      <a:srgbClr val="000000"/>
                    </a:solidFill>
                    <a:latin typeface="Avenir Book" panose="020B0503020203020204" pitchFamily="34" charset="-78"/>
                    <a:cs typeface="Avenir Book" panose="020B0503020203020204" pitchFamily="34" charset="-78"/>
                  </a:rPr>
                  <a:t>.</a:t>
                </a:r>
              </a:p>
            </p:txBody>
          </p:sp>
        </p:grpSp>
        <p:sp>
          <p:nvSpPr>
            <p:cNvPr id="136" name="Freeform 195">
              <a:extLst>
                <a:ext uri="{FF2B5EF4-FFF2-40B4-BE49-F238E27FC236}">
                  <a16:creationId xmlns:a16="http://schemas.microsoft.com/office/drawing/2014/main" id="{4555525A-5282-E944-A402-41F5363AC763}"/>
                </a:ext>
              </a:extLst>
            </p:cNvPr>
            <p:cNvSpPr>
              <a:spLocks/>
            </p:cNvSpPr>
            <p:nvPr/>
          </p:nvSpPr>
          <p:spPr bwMode="auto">
            <a:xfrm rot="9705213">
              <a:off x="4212" y="1145"/>
              <a:ext cx="333" cy="452"/>
            </a:xfrm>
            <a:custGeom>
              <a:avLst/>
              <a:gdLst>
                <a:gd name="T0" fmla="*/ 112 w 376"/>
                <a:gd name="T1" fmla="*/ 306 h 452"/>
                <a:gd name="T2" fmla="*/ 24 w 376"/>
                <a:gd name="T3" fmla="*/ 269 h 452"/>
                <a:gd name="T4" fmla="*/ 62 w 376"/>
                <a:gd name="T5" fmla="*/ 0 h 452"/>
                <a:gd name="T6" fmla="*/ 0 60000 65536"/>
                <a:gd name="T7" fmla="*/ 0 60000 65536"/>
                <a:gd name="T8" fmla="*/ 0 60000 65536"/>
              </a:gdLst>
              <a:ahLst/>
              <a:cxnLst>
                <a:cxn ang="T6">
                  <a:pos x="T0" y="T1"/>
                </a:cxn>
                <a:cxn ang="T7">
                  <a:pos x="T2" y="T3"/>
                </a:cxn>
                <a:cxn ang="T8">
                  <a:pos x="T4" y="T5"/>
                </a:cxn>
              </a:cxnLst>
              <a:rect l="0" t="0" r="r" b="b"/>
              <a:pathLst>
                <a:path w="376" h="452">
                  <a:moveTo>
                    <a:pt x="376" y="306"/>
                  </a:moveTo>
                  <a:cubicBezTo>
                    <a:pt x="332" y="380"/>
                    <a:pt x="164" y="452"/>
                    <a:pt x="82" y="269"/>
                  </a:cubicBezTo>
                  <a:cubicBezTo>
                    <a:pt x="0" y="86"/>
                    <a:pt x="66" y="18"/>
                    <a:pt x="208" y="0"/>
                  </a:cubicBez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37" name="Group 196">
              <a:extLst>
                <a:ext uri="{FF2B5EF4-FFF2-40B4-BE49-F238E27FC236}">
                  <a16:creationId xmlns:a16="http://schemas.microsoft.com/office/drawing/2014/main" id="{9CDBEBEA-0E7D-9247-8F24-8B50DDA32181}"/>
                </a:ext>
              </a:extLst>
            </p:cNvPr>
            <p:cNvGrpSpPr>
              <a:grpSpLocks/>
            </p:cNvGrpSpPr>
            <p:nvPr/>
          </p:nvGrpSpPr>
          <p:grpSpPr bwMode="auto">
            <a:xfrm>
              <a:off x="4458" y="1909"/>
              <a:ext cx="804" cy="408"/>
              <a:chOff x="4223" y="2922"/>
              <a:chExt cx="804" cy="408"/>
            </a:xfrm>
          </p:grpSpPr>
          <p:sp>
            <p:nvSpPr>
              <p:cNvPr id="139" name="Text Box 197">
                <a:extLst>
                  <a:ext uri="{FF2B5EF4-FFF2-40B4-BE49-F238E27FC236}">
                    <a16:creationId xmlns:a16="http://schemas.microsoft.com/office/drawing/2014/main" id="{F06A41AE-1F53-A747-A3E3-199BBEDFE503}"/>
                  </a:ext>
                </a:extLst>
              </p:cNvPr>
              <p:cNvSpPr txBox="1">
                <a:spLocks noChangeArrowheads="1"/>
              </p:cNvSpPr>
              <p:nvPr/>
            </p:nvSpPr>
            <p:spPr bwMode="auto">
              <a:xfrm>
                <a:off x="4223" y="3062"/>
                <a:ext cx="804" cy="2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lnSpc>
                    <a:spcPct val="80000"/>
                  </a:lnSpc>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dupACKcount++</a:t>
                </a:r>
              </a:p>
              <a:p>
                <a:pPr algn="ctr" defTabSz="685800" fontAlgn="base">
                  <a:lnSpc>
                    <a:spcPct val="80000"/>
                  </a:lnSpc>
                  <a:spcBef>
                    <a:spcPct val="0"/>
                  </a:spcBef>
                  <a:spcAft>
                    <a:spcPct val="0"/>
                  </a:spcAft>
                  <a:defRPr/>
                </a:pPr>
                <a:endParaRPr lang="en-US" sz="1050" kern="0">
                  <a:solidFill>
                    <a:srgbClr val="000000"/>
                  </a:solidFill>
                  <a:latin typeface="Avenir Book" panose="020B0503020203020204" pitchFamily="34" charset="-78"/>
                  <a:cs typeface="Avenir Book" panose="020B0503020203020204" pitchFamily="34" charset="-78"/>
                </a:endParaRPr>
              </a:p>
            </p:txBody>
          </p:sp>
          <p:sp>
            <p:nvSpPr>
              <p:cNvPr id="140" name="Line 198">
                <a:extLst>
                  <a:ext uri="{FF2B5EF4-FFF2-40B4-BE49-F238E27FC236}">
                    <a16:creationId xmlns:a16="http://schemas.microsoft.com/office/drawing/2014/main" id="{115AC45A-332B-D742-9EEC-EB81F6D52D7E}"/>
                  </a:ext>
                </a:extLst>
              </p:cNvPr>
              <p:cNvSpPr>
                <a:spLocks noChangeShapeType="1"/>
              </p:cNvSpPr>
              <p:nvPr/>
            </p:nvSpPr>
            <p:spPr bwMode="auto">
              <a:xfrm>
                <a:off x="4353" y="3071"/>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1" name="Text Box 199">
                <a:extLst>
                  <a:ext uri="{FF2B5EF4-FFF2-40B4-BE49-F238E27FC236}">
                    <a16:creationId xmlns:a16="http://schemas.microsoft.com/office/drawing/2014/main" id="{6DB70069-D3EA-8747-8535-1CB6F40D1A8C}"/>
                  </a:ext>
                </a:extLst>
              </p:cNvPr>
              <p:cNvSpPr txBox="1">
                <a:spLocks noChangeArrowheads="1"/>
              </p:cNvSpPr>
              <p:nvPr/>
            </p:nvSpPr>
            <p:spPr bwMode="auto">
              <a:xfrm>
                <a:off x="4295" y="2922"/>
                <a:ext cx="703"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duplicate ACK</a:t>
                </a:r>
              </a:p>
            </p:txBody>
          </p:sp>
        </p:grpSp>
        <p:sp>
          <p:nvSpPr>
            <p:cNvPr id="138" name="Freeform 200">
              <a:extLst>
                <a:ext uri="{FF2B5EF4-FFF2-40B4-BE49-F238E27FC236}">
                  <a16:creationId xmlns:a16="http://schemas.microsoft.com/office/drawing/2014/main" id="{0667830A-5A65-8243-809F-9599C40170E1}"/>
                </a:ext>
              </a:extLst>
            </p:cNvPr>
            <p:cNvSpPr>
              <a:spLocks/>
            </p:cNvSpPr>
            <p:nvPr/>
          </p:nvSpPr>
          <p:spPr bwMode="auto">
            <a:xfrm rot="-7516021">
              <a:off x="4290" y="1673"/>
              <a:ext cx="333" cy="452"/>
            </a:xfrm>
            <a:custGeom>
              <a:avLst/>
              <a:gdLst>
                <a:gd name="T0" fmla="*/ 112 w 376"/>
                <a:gd name="T1" fmla="*/ 306 h 452"/>
                <a:gd name="T2" fmla="*/ 24 w 376"/>
                <a:gd name="T3" fmla="*/ 269 h 452"/>
                <a:gd name="T4" fmla="*/ 62 w 376"/>
                <a:gd name="T5" fmla="*/ 0 h 452"/>
                <a:gd name="T6" fmla="*/ 0 60000 65536"/>
                <a:gd name="T7" fmla="*/ 0 60000 65536"/>
                <a:gd name="T8" fmla="*/ 0 60000 65536"/>
              </a:gdLst>
              <a:ahLst/>
              <a:cxnLst>
                <a:cxn ang="T6">
                  <a:pos x="T0" y="T1"/>
                </a:cxn>
                <a:cxn ang="T7">
                  <a:pos x="T2" y="T3"/>
                </a:cxn>
                <a:cxn ang="T8">
                  <a:pos x="T4" y="T5"/>
                </a:cxn>
              </a:cxnLst>
              <a:rect l="0" t="0" r="r" b="b"/>
              <a:pathLst>
                <a:path w="376" h="452">
                  <a:moveTo>
                    <a:pt x="376" y="306"/>
                  </a:moveTo>
                  <a:cubicBezTo>
                    <a:pt x="332" y="380"/>
                    <a:pt x="164" y="452"/>
                    <a:pt x="82" y="269"/>
                  </a:cubicBezTo>
                  <a:cubicBezTo>
                    <a:pt x="0" y="86"/>
                    <a:pt x="66" y="18"/>
                    <a:pt x="208" y="0"/>
                  </a:cubicBez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48" name="Group 245">
            <a:extLst>
              <a:ext uri="{FF2B5EF4-FFF2-40B4-BE49-F238E27FC236}">
                <a16:creationId xmlns:a16="http://schemas.microsoft.com/office/drawing/2014/main" id="{A4501140-CDDA-3942-AE4A-E53AAAF4E371}"/>
              </a:ext>
            </a:extLst>
          </p:cNvPr>
          <p:cNvGrpSpPr>
            <a:grpSpLocks/>
          </p:cNvGrpSpPr>
          <p:nvPr/>
        </p:nvGrpSpPr>
        <p:grpSpPr bwMode="auto">
          <a:xfrm>
            <a:off x="5457300" y="3904808"/>
            <a:ext cx="2628902" cy="1341835"/>
            <a:chOff x="2529" y="2960"/>
            <a:chExt cx="2208" cy="1127"/>
          </a:xfrm>
        </p:grpSpPr>
        <p:grpSp>
          <p:nvGrpSpPr>
            <p:cNvPr id="149" name="Group 167">
              <a:extLst>
                <a:ext uri="{FF2B5EF4-FFF2-40B4-BE49-F238E27FC236}">
                  <a16:creationId xmlns:a16="http://schemas.microsoft.com/office/drawing/2014/main" id="{46D8A9BF-D4B3-C644-AE85-4535FBE08039}"/>
                </a:ext>
              </a:extLst>
            </p:cNvPr>
            <p:cNvGrpSpPr>
              <a:grpSpLocks/>
            </p:cNvGrpSpPr>
            <p:nvPr/>
          </p:nvGrpSpPr>
          <p:grpSpPr bwMode="auto">
            <a:xfrm>
              <a:off x="2529" y="2960"/>
              <a:ext cx="820" cy="786"/>
              <a:chOff x="2445" y="3045"/>
              <a:chExt cx="820" cy="786"/>
            </a:xfrm>
          </p:grpSpPr>
          <p:sp>
            <p:nvSpPr>
              <p:cNvPr id="155" name="Oval 168">
                <a:extLst>
                  <a:ext uri="{FF2B5EF4-FFF2-40B4-BE49-F238E27FC236}">
                    <a16:creationId xmlns:a16="http://schemas.microsoft.com/office/drawing/2014/main" id="{273F9850-79CE-154A-9851-2B7886F3C1C7}"/>
                  </a:ext>
                </a:extLst>
              </p:cNvPr>
              <p:cNvSpPr>
                <a:spLocks noChangeArrowheads="1"/>
              </p:cNvSpPr>
              <p:nvPr/>
            </p:nvSpPr>
            <p:spPr bwMode="auto">
              <a:xfrm>
                <a:off x="2454" y="3045"/>
                <a:ext cx="800" cy="754"/>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6" name="Text Box 169">
                <a:extLst>
                  <a:ext uri="{FF2B5EF4-FFF2-40B4-BE49-F238E27FC236}">
                    <a16:creationId xmlns:a16="http://schemas.microsoft.com/office/drawing/2014/main" id="{65FE5AF3-8597-FF4E-9C17-4817547D4F5B}"/>
                  </a:ext>
                </a:extLst>
              </p:cNvPr>
              <p:cNvSpPr txBox="1">
                <a:spLocks noChangeArrowheads="1"/>
              </p:cNvSpPr>
              <p:nvPr/>
            </p:nvSpPr>
            <p:spPr bwMode="auto">
              <a:xfrm>
                <a:off x="2775" y="3212"/>
                <a:ext cx="200" cy="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spcBef>
                    <a:spcPct val="0"/>
                  </a:spcBef>
                  <a:spcAft>
                    <a:spcPct val="0"/>
                  </a:spcAft>
                  <a:defRPr/>
                </a:pPr>
                <a:r>
                  <a:rPr lang="en-US" sz="1500" kern="0">
                    <a:solidFill>
                      <a:srgbClr val="000000"/>
                    </a:solidFill>
                    <a:latin typeface="Avenir Book" panose="020B0503020203020204" pitchFamily="34" charset="-78"/>
                    <a:cs typeface="Avenir Book" panose="020B0503020203020204" pitchFamily="34" charset="-78"/>
                  </a:rPr>
                  <a:t> </a:t>
                </a:r>
              </a:p>
              <a:p>
                <a:pPr algn="ctr" defTabSz="685800" fontAlgn="base">
                  <a:spcBef>
                    <a:spcPct val="0"/>
                  </a:spcBef>
                  <a:spcAft>
                    <a:spcPct val="0"/>
                  </a:spcAft>
                  <a:defRPr/>
                </a:pPr>
                <a:endParaRPr lang="en-US" sz="1500" kern="0">
                  <a:solidFill>
                    <a:srgbClr val="000000"/>
                  </a:solidFill>
                  <a:latin typeface="Avenir Book" panose="020B0503020203020204" pitchFamily="34" charset="-78"/>
                  <a:cs typeface="Avenir Book" panose="020B0503020203020204" pitchFamily="34" charset="-78"/>
                </a:endParaRPr>
              </a:p>
            </p:txBody>
          </p:sp>
          <p:sp>
            <p:nvSpPr>
              <p:cNvPr id="157" name="Text Box 170">
                <a:extLst>
                  <a:ext uri="{FF2B5EF4-FFF2-40B4-BE49-F238E27FC236}">
                    <a16:creationId xmlns:a16="http://schemas.microsoft.com/office/drawing/2014/main" id="{8568651A-5DCC-2242-83C4-76AC890933BB}"/>
                  </a:ext>
                </a:extLst>
              </p:cNvPr>
              <p:cNvSpPr txBox="1">
                <a:spLocks noChangeArrowheads="1"/>
              </p:cNvSpPr>
              <p:nvPr/>
            </p:nvSpPr>
            <p:spPr bwMode="auto">
              <a:xfrm>
                <a:off x="2445" y="3172"/>
                <a:ext cx="820" cy="6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fast</a:t>
                </a:r>
              </a:p>
              <a:p>
                <a:pPr algn="ctr" defTabSz="685800" fontAlgn="base">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recovery </a:t>
                </a:r>
              </a:p>
              <a:p>
                <a:pPr algn="ctr" defTabSz="685800" fontAlgn="base">
                  <a:spcBef>
                    <a:spcPct val="0"/>
                  </a:spcBef>
                  <a:spcAft>
                    <a:spcPct val="0"/>
                  </a:spcAft>
                  <a:defRPr/>
                </a:pPr>
                <a:endParaRPr lang="en-US" sz="1500" kern="0" dirty="0">
                  <a:solidFill>
                    <a:srgbClr val="000000"/>
                  </a:solidFill>
                  <a:latin typeface="Avenir Book" panose="020B0503020203020204" pitchFamily="34" charset="-78"/>
                  <a:cs typeface="Avenir Book" panose="020B0503020203020204" pitchFamily="34" charset="-78"/>
                </a:endParaRPr>
              </a:p>
            </p:txBody>
          </p:sp>
        </p:grpSp>
        <p:sp>
          <p:nvSpPr>
            <p:cNvPr id="150" name="Freeform 220">
              <a:extLst>
                <a:ext uri="{FF2B5EF4-FFF2-40B4-BE49-F238E27FC236}">
                  <a16:creationId xmlns:a16="http://schemas.microsoft.com/office/drawing/2014/main" id="{F8DEF746-89F6-DD47-9435-3FA8C98BF657}"/>
                </a:ext>
              </a:extLst>
            </p:cNvPr>
            <p:cNvSpPr>
              <a:spLocks/>
            </p:cNvSpPr>
            <p:nvPr/>
          </p:nvSpPr>
          <p:spPr bwMode="auto">
            <a:xfrm>
              <a:off x="2775" y="3708"/>
              <a:ext cx="384" cy="161"/>
            </a:xfrm>
            <a:custGeom>
              <a:avLst/>
              <a:gdLst>
                <a:gd name="T0" fmla="*/ 317 w 384"/>
                <a:gd name="T1" fmla="*/ 0 h 161"/>
                <a:gd name="T2" fmla="*/ 189 w 384"/>
                <a:gd name="T3" fmla="*/ 155 h 161"/>
                <a:gd name="T4" fmla="*/ 59 w 384"/>
                <a:gd name="T5" fmla="*/ 13 h 161"/>
                <a:gd name="T6" fmla="*/ 0 60000 65536"/>
                <a:gd name="T7" fmla="*/ 0 60000 65536"/>
                <a:gd name="T8" fmla="*/ 0 60000 65536"/>
              </a:gdLst>
              <a:ahLst/>
              <a:cxnLst>
                <a:cxn ang="T6">
                  <a:pos x="T0" y="T1"/>
                </a:cxn>
                <a:cxn ang="T7">
                  <a:pos x="T2" y="T3"/>
                </a:cxn>
                <a:cxn ang="T8">
                  <a:pos x="T4" y="T5"/>
                </a:cxn>
              </a:cxnLst>
              <a:rect l="0" t="0" r="r" b="b"/>
              <a:pathLst>
                <a:path w="384" h="161">
                  <a:moveTo>
                    <a:pt x="317" y="0"/>
                  </a:moveTo>
                  <a:cubicBezTo>
                    <a:pt x="384" y="42"/>
                    <a:pt x="378" y="149"/>
                    <a:pt x="189" y="155"/>
                  </a:cubicBezTo>
                  <a:cubicBezTo>
                    <a:pt x="0" y="161"/>
                    <a:pt x="3" y="87"/>
                    <a:pt x="59" y="13"/>
                  </a:cubicBez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51" name="Group 221">
              <a:extLst>
                <a:ext uri="{FF2B5EF4-FFF2-40B4-BE49-F238E27FC236}">
                  <a16:creationId xmlns:a16="http://schemas.microsoft.com/office/drawing/2014/main" id="{08A0BDC4-47ED-4A4B-B585-919226219BA9}"/>
                </a:ext>
              </a:extLst>
            </p:cNvPr>
            <p:cNvGrpSpPr>
              <a:grpSpLocks/>
            </p:cNvGrpSpPr>
            <p:nvPr/>
          </p:nvGrpSpPr>
          <p:grpSpPr bwMode="auto">
            <a:xfrm>
              <a:off x="3191" y="3592"/>
              <a:ext cx="1546" cy="495"/>
              <a:chOff x="3542" y="3496"/>
              <a:chExt cx="1546" cy="495"/>
            </a:xfrm>
          </p:grpSpPr>
          <p:sp>
            <p:nvSpPr>
              <p:cNvPr id="152" name="Text Box 222">
                <a:extLst>
                  <a:ext uri="{FF2B5EF4-FFF2-40B4-BE49-F238E27FC236}">
                    <a16:creationId xmlns:a16="http://schemas.microsoft.com/office/drawing/2014/main" id="{762B1387-82BE-254E-BE6D-368525568202}"/>
                  </a:ext>
                </a:extLst>
              </p:cNvPr>
              <p:cNvSpPr txBox="1">
                <a:spLocks noChangeArrowheads="1"/>
              </p:cNvSpPr>
              <p:nvPr/>
            </p:nvSpPr>
            <p:spPr bwMode="auto">
              <a:xfrm>
                <a:off x="3546" y="3632"/>
                <a:ext cx="1542" cy="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lnSpc>
                    <a:spcPct val="85000"/>
                  </a:lnSpc>
                  <a:spcBef>
                    <a:spcPct val="0"/>
                  </a:spcBef>
                  <a:spcAft>
                    <a:spcPct val="0"/>
                  </a:spcAft>
                  <a:defRPr/>
                </a:pPr>
                <a:r>
                  <a:rPr lang="en-US" sz="788" kern="0" dirty="0" err="1">
                    <a:solidFill>
                      <a:srgbClr val="000000"/>
                    </a:solidFill>
                    <a:latin typeface="Avenir Book" panose="020B0503020203020204" pitchFamily="34" charset="-78"/>
                    <a:cs typeface="Avenir Book" panose="020B0503020203020204" pitchFamily="34" charset="-78"/>
                  </a:rPr>
                  <a:t>cwnd</a:t>
                </a:r>
                <a:r>
                  <a:rPr lang="en-US" sz="788" kern="0" dirty="0">
                    <a:solidFill>
                      <a:srgbClr val="000000"/>
                    </a:solidFill>
                    <a:latin typeface="Avenir Book" panose="020B0503020203020204" pitchFamily="34" charset="-78"/>
                    <a:cs typeface="Avenir Book" panose="020B0503020203020204" pitchFamily="34" charset="-78"/>
                  </a:rPr>
                  <a:t> = </a:t>
                </a:r>
                <a:r>
                  <a:rPr lang="en-US" sz="788" kern="0" dirty="0" err="1">
                    <a:solidFill>
                      <a:srgbClr val="000000"/>
                    </a:solidFill>
                    <a:latin typeface="Avenir Book" panose="020B0503020203020204" pitchFamily="34" charset="-78"/>
                    <a:cs typeface="Avenir Book" panose="020B0503020203020204" pitchFamily="34" charset="-78"/>
                  </a:rPr>
                  <a:t>cwnd</a:t>
                </a:r>
                <a:r>
                  <a:rPr lang="en-US" sz="788" kern="0" dirty="0">
                    <a:solidFill>
                      <a:srgbClr val="000000"/>
                    </a:solidFill>
                    <a:latin typeface="Avenir Book" panose="020B0503020203020204" pitchFamily="34" charset="-78"/>
                    <a:cs typeface="Avenir Book" panose="020B0503020203020204" pitchFamily="34" charset="-78"/>
                  </a:rPr>
                  <a:t> + MSS</a:t>
                </a:r>
              </a:p>
              <a:p>
                <a:pPr defTabSz="685800" fontAlgn="base">
                  <a:lnSpc>
                    <a:spcPct val="85000"/>
                  </a:lnSpc>
                  <a:spcBef>
                    <a:spcPct val="0"/>
                  </a:spcBef>
                  <a:spcAft>
                    <a:spcPct val="0"/>
                  </a:spcAft>
                  <a:defRPr/>
                </a:pPr>
                <a:r>
                  <a:rPr lang="en-US" sz="788" i="1" kern="0" dirty="0">
                    <a:solidFill>
                      <a:srgbClr val="000099"/>
                    </a:solidFill>
                    <a:latin typeface="Avenir Book" panose="020B0503020203020204" pitchFamily="34" charset="-78"/>
                    <a:cs typeface="Avenir Book" panose="020B0503020203020204" pitchFamily="34" charset="-78"/>
                  </a:rPr>
                  <a:t>transmit new segment(s), as allowed</a:t>
                </a:r>
              </a:p>
              <a:p>
                <a:pPr defTabSz="685800" fontAlgn="base">
                  <a:lnSpc>
                    <a:spcPct val="80000"/>
                  </a:lnSpc>
                  <a:spcBef>
                    <a:spcPct val="0"/>
                  </a:spcBef>
                  <a:spcAft>
                    <a:spcPct val="0"/>
                  </a:spcAft>
                  <a:defRPr/>
                </a:pPr>
                <a:endParaRPr lang="en-US" sz="1050" i="1" kern="0" dirty="0">
                  <a:solidFill>
                    <a:srgbClr val="808080"/>
                  </a:solidFill>
                  <a:latin typeface="Avenir Book" panose="020B0503020203020204" pitchFamily="34" charset="-78"/>
                  <a:cs typeface="Avenir Book" panose="020B0503020203020204" pitchFamily="34" charset="-78"/>
                </a:endParaRPr>
              </a:p>
            </p:txBody>
          </p:sp>
          <p:sp>
            <p:nvSpPr>
              <p:cNvPr id="153" name="Line 223">
                <a:extLst>
                  <a:ext uri="{FF2B5EF4-FFF2-40B4-BE49-F238E27FC236}">
                    <a16:creationId xmlns:a16="http://schemas.microsoft.com/office/drawing/2014/main" id="{7058B91F-5545-B546-B726-F5E1D8BF2C19}"/>
                  </a:ext>
                </a:extLst>
              </p:cNvPr>
              <p:cNvSpPr>
                <a:spLocks noChangeShapeType="1"/>
              </p:cNvSpPr>
              <p:nvPr/>
            </p:nvSpPr>
            <p:spPr bwMode="auto">
              <a:xfrm>
                <a:off x="3600" y="3645"/>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4" name="Text Box 224">
                <a:extLst>
                  <a:ext uri="{FF2B5EF4-FFF2-40B4-BE49-F238E27FC236}">
                    <a16:creationId xmlns:a16="http://schemas.microsoft.com/office/drawing/2014/main" id="{873E83D9-4BDC-D54A-8707-136424BDB746}"/>
                  </a:ext>
                </a:extLst>
              </p:cNvPr>
              <p:cNvSpPr txBox="1">
                <a:spLocks noChangeArrowheads="1"/>
              </p:cNvSpPr>
              <p:nvPr/>
            </p:nvSpPr>
            <p:spPr bwMode="auto">
              <a:xfrm>
                <a:off x="3542" y="3496"/>
                <a:ext cx="703"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duplicate ACK</a:t>
                </a:r>
              </a:p>
            </p:txBody>
          </p:sp>
        </p:grpSp>
      </p:grpSp>
      <p:grpSp>
        <p:nvGrpSpPr>
          <p:cNvPr id="158" name="Group 246">
            <a:extLst>
              <a:ext uri="{FF2B5EF4-FFF2-40B4-BE49-F238E27FC236}">
                <a16:creationId xmlns:a16="http://schemas.microsoft.com/office/drawing/2014/main" id="{B8412DA9-2D8B-1C4F-98FE-2059BE8959A7}"/>
              </a:ext>
            </a:extLst>
          </p:cNvPr>
          <p:cNvGrpSpPr>
            <a:grpSpLocks/>
          </p:cNvGrpSpPr>
          <p:nvPr/>
        </p:nvGrpSpPr>
        <p:grpSpPr bwMode="auto">
          <a:xfrm>
            <a:off x="3012945" y="2915402"/>
            <a:ext cx="3057526" cy="1504951"/>
            <a:chOff x="476" y="2129"/>
            <a:chExt cx="2568" cy="1264"/>
          </a:xfrm>
        </p:grpSpPr>
        <p:grpSp>
          <p:nvGrpSpPr>
            <p:cNvPr id="159" name="Group 212">
              <a:extLst>
                <a:ext uri="{FF2B5EF4-FFF2-40B4-BE49-F238E27FC236}">
                  <a16:creationId xmlns:a16="http://schemas.microsoft.com/office/drawing/2014/main" id="{27BF6FD0-68C2-FB4E-A15D-7CB02F36F01F}"/>
                </a:ext>
              </a:extLst>
            </p:cNvPr>
            <p:cNvGrpSpPr>
              <a:grpSpLocks/>
            </p:cNvGrpSpPr>
            <p:nvPr/>
          </p:nvGrpSpPr>
          <p:grpSpPr bwMode="auto">
            <a:xfrm>
              <a:off x="476" y="2818"/>
              <a:ext cx="1316" cy="575"/>
              <a:chOff x="335" y="2768"/>
              <a:chExt cx="1316" cy="575"/>
            </a:xfrm>
          </p:grpSpPr>
          <p:sp>
            <p:nvSpPr>
              <p:cNvPr id="166" name="Text Box 213">
                <a:extLst>
                  <a:ext uri="{FF2B5EF4-FFF2-40B4-BE49-F238E27FC236}">
                    <a16:creationId xmlns:a16="http://schemas.microsoft.com/office/drawing/2014/main" id="{835AEF52-2056-D649-96F2-661A3FFF1842}"/>
                  </a:ext>
                </a:extLst>
              </p:cNvPr>
              <p:cNvSpPr txBox="1">
                <a:spLocks noChangeArrowheads="1"/>
              </p:cNvSpPr>
              <p:nvPr/>
            </p:nvSpPr>
            <p:spPr bwMode="auto">
              <a:xfrm>
                <a:off x="335" y="2912"/>
                <a:ext cx="1200" cy="4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fontAlgn="base">
                  <a:lnSpc>
                    <a:spcPct val="80000"/>
                  </a:lnSpc>
                  <a:spcBef>
                    <a:spcPct val="0"/>
                  </a:spcBef>
                  <a:spcAft>
                    <a:spcPct val="0"/>
                  </a:spcAft>
                  <a:defRPr/>
                </a:pPr>
                <a:r>
                  <a:rPr lang="en-US" sz="788" kern="0" dirty="0" err="1">
                    <a:solidFill>
                      <a:srgbClr val="000000"/>
                    </a:solidFill>
                    <a:latin typeface="Avenir Book" panose="020B0503020203020204" pitchFamily="34" charset="-78"/>
                    <a:cs typeface="Avenir Book" panose="020B0503020203020204" pitchFamily="34" charset="-78"/>
                  </a:rPr>
                  <a:t>ssthresh</a:t>
                </a:r>
                <a:r>
                  <a:rPr lang="en-US" sz="788" kern="0" dirty="0">
                    <a:solidFill>
                      <a:srgbClr val="000000"/>
                    </a:solidFill>
                    <a:latin typeface="Avenir Book" panose="020B0503020203020204" pitchFamily="34" charset="-78"/>
                    <a:cs typeface="Avenir Book" panose="020B0503020203020204" pitchFamily="34" charset="-78"/>
                  </a:rPr>
                  <a:t>= </a:t>
                </a:r>
                <a:r>
                  <a:rPr lang="en-US" sz="788" kern="0" dirty="0" err="1">
                    <a:solidFill>
                      <a:srgbClr val="000000"/>
                    </a:solidFill>
                    <a:latin typeface="Avenir Book" panose="020B0503020203020204" pitchFamily="34" charset="-78"/>
                    <a:cs typeface="Avenir Book" panose="020B0503020203020204" pitchFamily="34" charset="-78"/>
                  </a:rPr>
                  <a:t>cwnd</a:t>
                </a:r>
                <a:r>
                  <a:rPr lang="en-US" sz="788" kern="0" dirty="0">
                    <a:solidFill>
                      <a:srgbClr val="000000"/>
                    </a:solidFill>
                    <a:latin typeface="Avenir Book" panose="020B0503020203020204" pitchFamily="34" charset="-78"/>
                    <a:cs typeface="Avenir Book" panose="020B0503020203020204" pitchFamily="34" charset="-78"/>
                  </a:rPr>
                  <a:t>/2</a:t>
                </a:r>
              </a:p>
              <a:p>
                <a:pPr algn="r" defTabSz="685800" fontAlgn="base">
                  <a:lnSpc>
                    <a:spcPct val="80000"/>
                  </a:lnSpc>
                  <a:spcBef>
                    <a:spcPct val="0"/>
                  </a:spcBef>
                  <a:spcAft>
                    <a:spcPct val="0"/>
                  </a:spcAft>
                  <a:defRPr/>
                </a:pPr>
                <a:r>
                  <a:rPr lang="en-US" sz="788" kern="0" dirty="0" err="1">
                    <a:solidFill>
                      <a:srgbClr val="000000"/>
                    </a:solidFill>
                    <a:latin typeface="Avenir Book" panose="020B0503020203020204" pitchFamily="34" charset="-78"/>
                    <a:cs typeface="Avenir Book" panose="020B0503020203020204" pitchFamily="34" charset="-78"/>
                  </a:rPr>
                  <a:t>cwnd</a:t>
                </a:r>
                <a:r>
                  <a:rPr lang="en-US" sz="788" kern="0" dirty="0">
                    <a:solidFill>
                      <a:srgbClr val="000000"/>
                    </a:solidFill>
                    <a:latin typeface="Avenir Book" panose="020B0503020203020204" pitchFamily="34" charset="-78"/>
                    <a:cs typeface="Avenir Book" panose="020B0503020203020204" pitchFamily="34" charset="-78"/>
                  </a:rPr>
                  <a:t> = </a:t>
                </a:r>
                <a:r>
                  <a:rPr lang="en-US" sz="788" kern="0" dirty="0" err="1">
                    <a:solidFill>
                      <a:srgbClr val="000000"/>
                    </a:solidFill>
                    <a:latin typeface="Avenir Book" panose="020B0503020203020204" pitchFamily="34" charset="-78"/>
                    <a:cs typeface="Avenir Book" panose="020B0503020203020204" pitchFamily="34" charset="-78"/>
                  </a:rPr>
                  <a:t>ssthresh</a:t>
                </a:r>
                <a:r>
                  <a:rPr lang="en-US" sz="788" kern="0" dirty="0">
                    <a:solidFill>
                      <a:srgbClr val="000000"/>
                    </a:solidFill>
                    <a:latin typeface="Avenir Book" panose="020B0503020203020204" pitchFamily="34" charset="-78"/>
                    <a:cs typeface="Avenir Book" panose="020B0503020203020204" pitchFamily="34" charset="-78"/>
                  </a:rPr>
                  <a:t> + 3</a:t>
                </a:r>
              </a:p>
              <a:p>
                <a:pPr algn="r" defTabSz="685800" fontAlgn="base">
                  <a:lnSpc>
                    <a:spcPct val="80000"/>
                  </a:lnSpc>
                  <a:spcBef>
                    <a:spcPct val="0"/>
                  </a:spcBef>
                  <a:spcAft>
                    <a:spcPct val="0"/>
                  </a:spcAft>
                  <a:defRPr/>
                </a:pPr>
                <a:r>
                  <a:rPr lang="en-US" sz="788" i="1" kern="0" dirty="0">
                    <a:solidFill>
                      <a:srgbClr val="000099"/>
                    </a:solidFill>
                    <a:latin typeface="Avenir Book" panose="020B0503020203020204" pitchFamily="34" charset="-78"/>
                    <a:cs typeface="Avenir Book" panose="020B0503020203020204" pitchFamily="34" charset="-78"/>
                  </a:rPr>
                  <a:t>retransmit missing segment</a:t>
                </a:r>
              </a:p>
              <a:p>
                <a:pPr algn="r" defTabSz="685800" fontAlgn="base">
                  <a:lnSpc>
                    <a:spcPct val="80000"/>
                  </a:lnSpc>
                  <a:spcBef>
                    <a:spcPct val="0"/>
                  </a:spcBef>
                  <a:spcAft>
                    <a:spcPct val="0"/>
                  </a:spcAft>
                  <a:defRPr/>
                </a:pPr>
                <a:endParaRPr lang="en-US" sz="1050" kern="0" dirty="0">
                  <a:solidFill>
                    <a:srgbClr val="808080"/>
                  </a:solidFill>
                  <a:latin typeface="Avenir Book" panose="020B0503020203020204" pitchFamily="34" charset="-78"/>
                  <a:cs typeface="Avenir Book" panose="020B0503020203020204" pitchFamily="34" charset="-78"/>
                </a:endParaRPr>
              </a:p>
            </p:txBody>
          </p:sp>
          <p:sp>
            <p:nvSpPr>
              <p:cNvPr id="167" name="Line 214">
                <a:extLst>
                  <a:ext uri="{FF2B5EF4-FFF2-40B4-BE49-F238E27FC236}">
                    <a16:creationId xmlns:a16="http://schemas.microsoft.com/office/drawing/2014/main" id="{B74A6245-A319-3040-A4FD-51070B302938}"/>
                  </a:ext>
                </a:extLst>
              </p:cNvPr>
              <p:cNvSpPr>
                <a:spLocks noChangeShapeType="1"/>
              </p:cNvSpPr>
              <p:nvPr/>
            </p:nvSpPr>
            <p:spPr bwMode="auto">
              <a:xfrm>
                <a:off x="925" y="2913"/>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8" name="Text Box 215">
                <a:extLst>
                  <a:ext uri="{FF2B5EF4-FFF2-40B4-BE49-F238E27FC236}">
                    <a16:creationId xmlns:a16="http://schemas.microsoft.com/office/drawing/2014/main" id="{92605A3F-01AC-204D-8ED2-AD8024A64FEF}"/>
                  </a:ext>
                </a:extLst>
              </p:cNvPr>
              <p:cNvSpPr txBox="1">
                <a:spLocks noChangeArrowheads="1"/>
              </p:cNvSpPr>
              <p:nvPr/>
            </p:nvSpPr>
            <p:spPr bwMode="auto">
              <a:xfrm>
                <a:off x="751" y="2768"/>
                <a:ext cx="900"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dupACKcount == 3</a:t>
                </a:r>
              </a:p>
            </p:txBody>
          </p:sp>
        </p:grpSp>
        <p:grpSp>
          <p:nvGrpSpPr>
            <p:cNvPr id="160" name="Group 216">
              <a:extLst>
                <a:ext uri="{FF2B5EF4-FFF2-40B4-BE49-F238E27FC236}">
                  <a16:creationId xmlns:a16="http://schemas.microsoft.com/office/drawing/2014/main" id="{88759198-6D7D-C744-9B7A-D82AAED1D6D1}"/>
                </a:ext>
              </a:extLst>
            </p:cNvPr>
            <p:cNvGrpSpPr>
              <a:grpSpLocks/>
            </p:cNvGrpSpPr>
            <p:nvPr/>
          </p:nvGrpSpPr>
          <p:grpSpPr bwMode="auto">
            <a:xfrm>
              <a:off x="1813" y="2454"/>
              <a:ext cx="1231" cy="570"/>
              <a:chOff x="419" y="2872"/>
              <a:chExt cx="1231" cy="570"/>
            </a:xfrm>
          </p:grpSpPr>
          <p:sp>
            <p:nvSpPr>
              <p:cNvPr id="163" name="Text Box 217">
                <a:extLst>
                  <a:ext uri="{FF2B5EF4-FFF2-40B4-BE49-F238E27FC236}">
                    <a16:creationId xmlns:a16="http://schemas.microsoft.com/office/drawing/2014/main" id="{D4ECB2B0-F2B3-8C4C-BF69-C3CF649CE91F}"/>
                  </a:ext>
                </a:extLst>
              </p:cNvPr>
              <p:cNvSpPr txBox="1">
                <a:spLocks noChangeArrowheads="1"/>
              </p:cNvSpPr>
              <p:nvPr/>
            </p:nvSpPr>
            <p:spPr bwMode="auto">
              <a:xfrm>
                <a:off x="439" y="2872"/>
                <a:ext cx="449"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timeout</a:t>
                </a:r>
              </a:p>
            </p:txBody>
          </p:sp>
          <p:sp>
            <p:nvSpPr>
              <p:cNvPr id="164" name="Text Box 218">
                <a:extLst>
                  <a:ext uri="{FF2B5EF4-FFF2-40B4-BE49-F238E27FC236}">
                    <a16:creationId xmlns:a16="http://schemas.microsoft.com/office/drawing/2014/main" id="{2E4D69CF-352A-DC44-ABC3-90682BEB8316}"/>
                  </a:ext>
                </a:extLst>
              </p:cNvPr>
              <p:cNvSpPr txBox="1">
                <a:spLocks noChangeArrowheads="1"/>
              </p:cNvSpPr>
              <p:nvPr/>
            </p:nvSpPr>
            <p:spPr bwMode="auto">
              <a:xfrm>
                <a:off x="419" y="2989"/>
                <a:ext cx="1231" cy="4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lnSpc>
                    <a:spcPct val="85000"/>
                  </a:lnSpc>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ssthresh = cwnd/2</a:t>
                </a:r>
              </a:p>
              <a:p>
                <a:pPr defTabSz="685800" fontAlgn="base">
                  <a:lnSpc>
                    <a:spcPct val="85000"/>
                  </a:lnSpc>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cwnd = 1 </a:t>
                </a:r>
              </a:p>
              <a:p>
                <a:pPr defTabSz="685800" fontAlgn="base">
                  <a:lnSpc>
                    <a:spcPct val="85000"/>
                  </a:lnSpc>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dupACKcount = 0</a:t>
                </a:r>
              </a:p>
              <a:p>
                <a:pPr defTabSz="685800" fontAlgn="base">
                  <a:lnSpc>
                    <a:spcPct val="85000"/>
                  </a:lnSpc>
                  <a:spcBef>
                    <a:spcPct val="0"/>
                  </a:spcBef>
                  <a:spcAft>
                    <a:spcPct val="0"/>
                  </a:spcAft>
                  <a:defRPr/>
                </a:pPr>
                <a:r>
                  <a:rPr lang="en-US" sz="788" i="1" kern="0">
                    <a:solidFill>
                      <a:srgbClr val="000099"/>
                    </a:solidFill>
                    <a:latin typeface="Avenir Book" panose="020B0503020203020204" pitchFamily="34" charset="-78"/>
                    <a:cs typeface="Avenir Book" panose="020B0503020203020204" pitchFamily="34" charset="-78"/>
                  </a:rPr>
                  <a:t>retransmit missing segment</a:t>
                </a:r>
                <a:r>
                  <a:rPr lang="en-US" sz="1050" kern="0">
                    <a:solidFill>
                      <a:srgbClr val="000000"/>
                    </a:solidFill>
                    <a:latin typeface="Avenir Book" panose="020B0503020203020204" pitchFamily="34" charset="-78"/>
                    <a:cs typeface="Avenir Book" panose="020B0503020203020204" pitchFamily="34" charset="-78"/>
                  </a:rPr>
                  <a:t> </a:t>
                </a:r>
              </a:p>
            </p:txBody>
          </p:sp>
          <p:sp>
            <p:nvSpPr>
              <p:cNvPr id="165" name="Line 219">
                <a:extLst>
                  <a:ext uri="{FF2B5EF4-FFF2-40B4-BE49-F238E27FC236}">
                    <a16:creationId xmlns:a16="http://schemas.microsoft.com/office/drawing/2014/main" id="{87674141-7331-B643-AD17-90663185B00F}"/>
                  </a:ext>
                </a:extLst>
              </p:cNvPr>
              <p:cNvSpPr>
                <a:spLocks noChangeShapeType="1"/>
              </p:cNvSpPr>
              <p:nvPr/>
            </p:nvSpPr>
            <p:spPr bwMode="auto">
              <a:xfrm>
                <a:off x="471" y="3014"/>
                <a:ext cx="697"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61" name="Freeform 225">
              <a:extLst>
                <a:ext uri="{FF2B5EF4-FFF2-40B4-BE49-F238E27FC236}">
                  <a16:creationId xmlns:a16="http://schemas.microsoft.com/office/drawing/2014/main" id="{D0DF1910-CE16-3F4D-82F2-6661A32D1366}"/>
                </a:ext>
              </a:extLst>
            </p:cNvPr>
            <p:cNvSpPr>
              <a:spLocks/>
            </p:cNvSpPr>
            <p:nvPr/>
          </p:nvSpPr>
          <p:spPr bwMode="auto">
            <a:xfrm>
              <a:off x="1722" y="2129"/>
              <a:ext cx="740" cy="1146"/>
            </a:xfrm>
            <a:custGeom>
              <a:avLst/>
              <a:gdLst>
                <a:gd name="T0" fmla="*/ 0 w 740"/>
                <a:gd name="T1" fmla="*/ 0 h 1146"/>
                <a:gd name="T2" fmla="*/ 0 w 740"/>
                <a:gd name="T3" fmla="*/ 1146 h 1146"/>
                <a:gd name="T4" fmla="*/ 740 w 740"/>
                <a:gd name="T5" fmla="*/ 1146 h 1146"/>
                <a:gd name="T6" fmla="*/ 0 60000 65536"/>
                <a:gd name="T7" fmla="*/ 0 60000 65536"/>
                <a:gd name="T8" fmla="*/ 0 60000 65536"/>
              </a:gdLst>
              <a:ahLst/>
              <a:cxnLst>
                <a:cxn ang="T6">
                  <a:pos x="T0" y="T1"/>
                </a:cxn>
                <a:cxn ang="T7">
                  <a:pos x="T2" y="T3"/>
                </a:cxn>
                <a:cxn ang="T8">
                  <a:pos x="T4" y="T5"/>
                </a:cxn>
              </a:cxnLst>
              <a:rect l="0" t="0" r="r" b="b"/>
              <a:pathLst>
                <a:path w="740" h="1146">
                  <a:moveTo>
                    <a:pt x="0" y="0"/>
                  </a:moveTo>
                  <a:lnTo>
                    <a:pt x="0" y="1146"/>
                  </a:lnTo>
                  <a:lnTo>
                    <a:pt x="740" y="1146"/>
                  </a:ln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2" name="Freeform 226">
              <a:extLst>
                <a:ext uri="{FF2B5EF4-FFF2-40B4-BE49-F238E27FC236}">
                  <a16:creationId xmlns:a16="http://schemas.microsoft.com/office/drawing/2014/main" id="{C17ADBE8-E774-7744-9627-8EAB27CA498D}"/>
                </a:ext>
              </a:extLst>
            </p:cNvPr>
            <p:cNvSpPr>
              <a:spLocks/>
            </p:cNvSpPr>
            <p:nvPr/>
          </p:nvSpPr>
          <p:spPr bwMode="auto">
            <a:xfrm>
              <a:off x="1791" y="2146"/>
              <a:ext cx="700" cy="1051"/>
            </a:xfrm>
            <a:custGeom>
              <a:avLst/>
              <a:gdLst>
                <a:gd name="T0" fmla="*/ 700 w 700"/>
                <a:gd name="T1" fmla="*/ 1051 h 1051"/>
                <a:gd name="T2" fmla="*/ 0 w 700"/>
                <a:gd name="T3" fmla="*/ 1051 h 1051"/>
                <a:gd name="T4" fmla="*/ 0 w 700"/>
                <a:gd name="T5" fmla="*/ 0 h 1051"/>
                <a:gd name="T6" fmla="*/ 0 60000 65536"/>
                <a:gd name="T7" fmla="*/ 0 60000 65536"/>
                <a:gd name="T8" fmla="*/ 0 60000 65536"/>
              </a:gdLst>
              <a:ahLst/>
              <a:cxnLst>
                <a:cxn ang="T6">
                  <a:pos x="T0" y="T1"/>
                </a:cxn>
                <a:cxn ang="T7">
                  <a:pos x="T2" y="T3"/>
                </a:cxn>
                <a:cxn ang="T8">
                  <a:pos x="T4" y="T5"/>
                </a:cxn>
              </a:cxnLst>
              <a:rect l="0" t="0" r="r" b="b"/>
              <a:pathLst>
                <a:path w="700" h="1051">
                  <a:moveTo>
                    <a:pt x="700" y="1051"/>
                  </a:moveTo>
                  <a:lnTo>
                    <a:pt x="0" y="1051"/>
                  </a:lnTo>
                  <a:lnTo>
                    <a:pt x="0" y="0"/>
                  </a:ln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69" name="Group 244">
            <a:extLst>
              <a:ext uri="{FF2B5EF4-FFF2-40B4-BE49-F238E27FC236}">
                <a16:creationId xmlns:a16="http://schemas.microsoft.com/office/drawing/2014/main" id="{E119EB29-C756-884C-BC38-0987621B3623}"/>
              </a:ext>
            </a:extLst>
          </p:cNvPr>
          <p:cNvGrpSpPr>
            <a:grpSpLocks/>
          </p:cNvGrpSpPr>
          <p:nvPr/>
        </p:nvGrpSpPr>
        <p:grpSpPr bwMode="auto">
          <a:xfrm>
            <a:off x="6459807" y="2909443"/>
            <a:ext cx="2320529" cy="1496614"/>
            <a:chOff x="3371" y="2124"/>
            <a:chExt cx="1949" cy="1257"/>
          </a:xfrm>
        </p:grpSpPr>
        <p:grpSp>
          <p:nvGrpSpPr>
            <p:cNvPr id="170" name="Group 201">
              <a:extLst>
                <a:ext uri="{FF2B5EF4-FFF2-40B4-BE49-F238E27FC236}">
                  <a16:creationId xmlns:a16="http://schemas.microsoft.com/office/drawing/2014/main" id="{4F04D146-2950-3743-B95A-4A10EFF81DB8}"/>
                </a:ext>
              </a:extLst>
            </p:cNvPr>
            <p:cNvGrpSpPr>
              <a:grpSpLocks/>
            </p:cNvGrpSpPr>
            <p:nvPr/>
          </p:nvGrpSpPr>
          <p:grpSpPr bwMode="auto">
            <a:xfrm>
              <a:off x="4120" y="2796"/>
              <a:ext cx="1200" cy="585"/>
              <a:chOff x="4142" y="2802"/>
              <a:chExt cx="1200" cy="585"/>
            </a:xfrm>
          </p:grpSpPr>
          <p:sp>
            <p:nvSpPr>
              <p:cNvPr id="172" name="Text Box 202">
                <a:extLst>
                  <a:ext uri="{FF2B5EF4-FFF2-40B4-BE49-F238E27FC236}">
                    <a16:creationId xmlns:a16="http://schemas.microsoft.com/office/drawing/2014/main" id="{9BFA3E4C-9614-6849-975F-C63A42B8182A}"/>
                  </a:ext>
                </a:extLst>
              </p:cNvPr>
              <p:cNvSpPr txBox="1">
                <a:spLocks noChangeArrowheads="1"/>
              </p:cNvSpPr>
              <p:nvPr/>
            </p:nvSpPr>
            <p:spPr bwMode="auto">
              <a:xfrm>
                <a:off x="4142" y="2956"/>
                <a:ext cx="1200" cy="4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lnSpc>
                    <a:spcPct val="80000"/>
                  </a:lnSpc>
                  <a:spcBef>
                    <a:spcPct val="0"/>
                  </a:spcBef>
                  <a:spcAft>
                    <a:spcPct val="0"/>
                  </a:spcAft>
                  <a:defRPr/>
                </a:pPr>
                <a:r>
                  <a:rPr lang="en-US" sz="788" kern="0" dirty="0" err="1">
                    <a:solidFill>
                      <a:srgbClr val="000000"/>
                    </a:solidFill>
                    <a:latin typeface="Avenir Book" panose="020B0503020203020204" pitchFamily="34" charset="-78"/>
                    <a:cs typeface="Avenir Book" panose="020B0503020203020204" pitchFamily="34" charset="-78"/>
                  </a:rPr>
                  <a:t>ssthresh</a:t>
                </a:r>
                <a:r>
                  <a:rPr lang="en-US" sz="788" kern="0" dirty="0">
                    <a:solidFill>
                      <a:srgbClr val="000000"/>
                    </a:solidFill>
                    <a:latin typeface="Avenir Book" panose="020B0503020203020204" pitchFamily="34" charset="-78"/>
                    <a:cs typeface="Avenir Book" panose="020B0503020203020204" pitchFamily="34" charset="-78"/>
                  </a:rPr>
                  <a:t>= </a:t>
                </a:r>
                <a:r>
                  <a:rPr lang="en-US" sz="788" kern="0" dirty="0" err="1">
                    <a:solidFill>
                      <a:srgbClr val="000000"/>
                    </a:solidFill>
                    <a:latin typeface="Avenir Book" panose="020B0503020203020204" pitchFamily="34" charset="-78"/>
                    <a:cs typeface="Avenir Book" panose="020B0503020203020204" pitchFamily="34" charset="-78"/>
                  </a:rPr>
                  <a:t>cwnd</a:t>
                </a:r>
                <a:r>
                  <a:rPr lang="en-US" sz="788" kern="0" dirty="0">
                    <a:solidFill>
                      <a:srgbClr val="000000"/>
                    </a:solidFill>
                    <a:latin typeface="Avenir Book" panose="020B0503020203020204" pitchFamily="34" charset="-78"/>
                    <a:cs typeface="Avenir Book" panose="020B0503020203020204" pitchFamily="34" charset="-78"/>
                  </a:rPr>
                  <a:t>/2</a:t>
                </a:r>
              </a:p>
              <a:p>
                <a:pPr defTabSz="685800" fontAlgn="base">
                  <a:lnSpc>
                    <a:spcPct val="80000"/>
                  </a:lnSpc>
                  <a:spcBef>
                    <a:spcPct val="0"/>
                  </a:spcBef>
                  <a:spcAft>
                    <a:spcPct val="0"/>
                  </a:spcAft>
                  <a:defRPr/>
                </a:pPr>
                <a:r>
                  <a:rPr lang="en-US" sz="788" kern="0" dirty="0" err="1">
                    <a:solidFill>
                      <a:srgbClr val="000000"/>
                    </a:solidFill>
                    <a:latin typeface="Avenir Book" panose="020B0503020203020204" pitchFamily="34" charset="-78"/>
                    <a:cs typeface="Avenir Book" panose="020B0503020203020204" pitchFamily="34" charset="-78"/>
                  </a:rPr>
                  <a:t>cwnd</a:t>
                </a:r>
                <a:r>
                  <a:rPr lang="en-US" sz="788" kern="0" dirty="0">
                    <a:solidFill>
                      <a:srgbClr val="000000"/>
                    </a:solidFill>
                    <a:latin typeface="Avenir Book" panose="020B0503020203020204" pitchFamily="34" charset="-78"/>
                    <a:cs typeface="Avenir Book" panose="020B0503020203020204" pitchFamily="34" charset="-78"/>
                  </a:rPr>
                  <a:t> = </a:t>
                </a:r>
                <a:r>
                  <a:rPr lang="en-US" sz="788" kern="0" dirty="0" err="1">
                    <a:solidFill>
                      <a:srgbClr val="000000"/>
                    </a:solidFill>
                    <a:latin typeface="Avenir Book" panose="020B0503020203020204" pitchFamily="34" charset="-78"/>
                    <a:cs typeface="Avenir Book" panose="020B0503020203020204" pitchFamily="34" charset="-78"/>
                  </a:rPr>
                  <a:t>ssthresh</a:t>
                </a:r>
                <a:r>
                  <a:rPr lang="en-US" sz="788" kern="0" dirty="0">
                    <a:solidFill>
                      <a:srgbClr val="000000"/>
                    </a:solidFill>
                    <a:latin typeface="Avenir Book" panose="020B0503020203020204" pitchFamily="34" charset="-78"/>
                    <a:cs typeface="Avenir Book" panose="020B0503020203020204" pitchFamily="34" charset="-78"/>
                  </a:rPr>
                  <a:t> + 3</a:t>
                </a:r>
              </a:p>
              <a:p>
                <a:pPr defTabSz="685800" fontAlgn="base">
                  <a:lnSpc>
                    <a:spcPct val="80000"/>
                  </a:lnSpc>
                  <a:spcBef>
                    <a:spcPct val="0"/>
                  </a:spcBef>
                  <a:spcAft>
                    <a:spcPct val="0"/>
                  </a:spcAft>
                  <a:defRPr/>
                </a:pPr>
                <a:r>
                  <a:rPr lang="en-US" sz="788" i="1" kern="0" dirty="0">
                    <a:solidFill>
                      <a:srgbClr val="000099"/>
                    </a:solidFill>
                    <a:latin typeface="Avenir Book" panose="020B0503020203020204" pitchFamily="34" charset="-78"/>
                    <a:cs typeface="Avenir Book" panose="020B0503020203020204" pitchFamily="34" charset="-78"/>
                  </a:rPr>
                  <a:t>retransmit missing segment</a:t>
                </a:r>
              </a:p>
              <a:p>
                <a:pPr defTabSz="685800" fontAlgn="base">
                  <a:lnSpc>
                    <a:spcPct val="80000"/>
                  </a:lnSpc>
                  <a:spcBef>
                    <a:spcPct val="0"/>
                  </a:spcBef>
                  <a:spcAft>
                    <a:spcPct val="0"/>
                  </a:spcAft>
                  <a:defRPr/>
                </a:pPr>
                <a:endParaRPr lang="en-US" sz="1050" i="1" kern="0" dirty="0">
                  <a:solidFill>
                    <a:srgbClr val="000000"/>
                  </a:solidFill>
                  <a:latin typeface="Avenir Book" panose="020B0503020203020204" pitchFamily="34" charset="-78"/>
                  <a:cs typeface="Avenir Book" panose="020B0503020203020204" pitchFamily="34" charset="-78"/>
                </a:endParaRPr>
              </a:p>
            </p:txBody>
          </p:sp>
          <p:sp>
            <p:nvSpPr>
              <p:cNvPr id="173" name="Line 203">
                <a:extLst>
                  <a:ext uri="{FF2B5EF4-FFF2-40B4-BE49-F238E27FC236}">
                    <a16:creationId xmlns:a16="http://schemas.microsoft.com/office/drawing/2014/main" id="{0526C70E-8831-7543-9A32-E54939C11F43}"/>
                  </a:ext>
                </a:extLst>
              </p:cNvPr>
              <p:cNvSpPr>
                <a:spLocks noChangeShapeType="1"/>
              </p:cNvSpPr>
              <p:nvPr/>
            </p:nvSpPr>
            <p:spPr bwMode="auto">
              <a:xfrm>
                <a:off x="4211" y="2950"/>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4" name="Text Box 204">
                <a:extLst>
                  <a:ext uri="{FF2B5EF4-FFF2-40B4-BE49-F238E27FC236}">
                    <a16:creationId xmlns:a16="http://schemas.microsoft.com/office/drawing/2014/main" id="{E38A96D7-56D5-4A41-8FD3-090F5E1651F2}"/>
                  </a:ext>
                </a:extLst>
              </p:cNvPr>
              <p:cNvSpPr txBox="1">
                <a:spLocks noChangeArrowheads="1"/>
              </p:cNvSpPr>
              <p:nvPr/>
            </p:nvSpPr>
            <p:spPr bwMode="auto">
              <a:xfrm>
                <a:off x="4154" y="2802"/>
                <a:ext cx="900"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dupACKcount == 3</a:t>
                </a:r>
              </a:p>
            </p:txBody>
          </p:sp>
        </p:grpSp>
        <p:sp>
          <p:nvSpPr>
            <p:cNvPr id="171" name="Freeform 227">
              <a:extLst>
                <a:ext uri="{FF2B5EF4-FFF2-40B4-BE49-F238E27FC236}">
                  <a16:creationId xmlns:a16="http://schemas.microsoft.com/office/drawing/2014/main" id="{88695EF7-3EC6-874B-9CFA-5F89AE2AD674}"/>
                </a:ext>
              </a:extLst>
            </p:cNvPr>
            <p:cNvSpPr>
              <a:spLocks/>
            </p:cNvSpPr>
            <p:nvPr/>
          </p:nvSpPr>
          <p:spPr bwMode="auto">
            <a:xfrm flipH="1">
              <a:off x="3371" y="2124"/>
              <a:ext cx="740" cy="1146"/>
            </a:xfrm>
            <a:custGeom>
              <a:avLst/>
              <a:gdLst>
                <a:gd name="T0" fmla="*/ 0 w 740"/>
                <a:gd name="T1" fmla="*/ 0 h 1146"/>
                <a:gd name="T2" fmla="*/ 0 w 740"/>
                <a:gd name="T3" fmla="*/ 1146 h 1146"/>
                <a:gd name="T4" fmla="*/ 740 w 740"/>
                <a:gd name="T5" fmla="*/ 1146 h 1146"/>
                <a:gd name="T6" fmla="*/ 0 60000 65536"/>
                <a:gd name="T7" fmla="*/ 0 60000 65536"/>
                <a:gd name="T8" fmla="*/ 0 60000 65536"/>
              </a:gdLst>
              <a:ahLst/>
              <a:cxnLst>
                <a:cxn ang="T6">
                  <a:pos x="T0" y="T1"/>
                </a:cxn>
                <a:cxn ang="T7">
                  <a:pos x="T2" y="T3"/>
                </a:cxn>
                <a:cxn ang="T8">
                  <a:pos x="T4" y="T5"/>
                </a:cxn>
              </a:cxnLst>
              <a:rect l="0" t="0" r="r" b="b"/>
              <a:pathLst>
                <a:path w="740" h="1146">
                  <a:moveTo>
                    <a:pt x="0" y="0"/>
                  </a:moveTo>
                  <a:lnTo>
                    <a:pt x="0" y="1146"/>
                  </a:lnTo>
                  <a:lnTo>
                    <a:pt x="740" y="1146"/>
                  </a:ln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75" name="Group 243">
            <a:extLst>
              <a:ext uri="{FF2B5EF4-FFF2-40B4-BE49-F238E27FC236}">
                <a16:creationId xmlns:a16="http://schemas.microsoft.com/office/drawing/2014/main" id="{0C2B747B-2F42-7146-A691-54156D653646}"/>
              </a:ext>
            </a:extLst>
          </p:cNvPr>
          <p:cNvGrpSpPr>
            <a:grpSpLocks/>
          </p:cNvGrpSpPr>
          <p:nvPr/>
        </p:nvGrpSpPr>
        <p:grpSpPr bwMode="auto">
          <a:xfrm>
            <a:off x="6214538" y="2928496"/>
            <a:ext cx="1026320" cy="1290638"/>
            <a:chOff x="3165" y="2140"/>
            <a:chExt cx="862" cy="1084"/>
          </a:xfrm>
        </p:grpSpPr>
        <p:sp>
          <p:nvSpPr>
            <p:cNvPr id="176" name="Freeform 228">
              <a:extLst>
                <a:ext uri="{FF2B5EF4-FFF2-40B4-BE49-F238E27FC236}">
                  <a16:creationId xmlns:a16="http://schemas.microsoft.com/office/drawing/2014/main" id="{BFB3D697-0B16-7148-BB51-FD8EA08C4A4A}"/>
                </a:ext>
              </a:extLst>
            </p:cNvPr>
            <p:cNvSpPr>
              <a:spLocks/>
            </p:cNvSpPr>
            <p:nvPr/>
          </p:nvSpPr>
          <p:spPr bwMode="auto">
            <a:xfrm flipH="1">
              <a:off x="3327" y="2140"/>
              <a:ext cx="700" cy="1051"/>
            </a:xfrm>
            <a:custGeom>
              <a:avLst/>
              <a:gdLst>
                <a:gd name="T0" fmla="*/ 700 w 700"/>
                <a:gd name="T1" fmla="*/ 1051 h 1051"/>
                <a:gd name="T2" fmla="*/ 0 w 700"/>
                <a:gd name="T3" fmla="*/ 1051 h 1051"/>
                <a:gd name="T4" fmla="*/ 0 w 700"/>
                <a:gd name="T5" fmla="*/ 0 h 1051"/>
                <a:gd name="T6" fmla="*/ 0 60000 65536"/>
                <a:gd name="T7" fmla="*/ 0 60000 65536"/>
                <a:gd name="T8" fmla="*/ 0 60000 65536"/>
              </a:gdLst>
              <a:ahLst/>
              <a:cxnLst>
                <a:cxn ang="T6">
                  <a:pos x="T0" y="T1"/>
                </a:cxn>
                <a:cxn ang="T7">
                  <a:pos x="T2" y="T3"/>
                </a:cxn>
                <a:cxn ang="T8">
                  <a:pos x="T4" y="T5"/>
                </a:cxn>
              </a:cxnLst>
              <a:rect l="0" t="0" r="r" b="b"/>
              <a:pathLst>
                <a:path w="700" h="1051">
                  <a:moveTo>
                    <a:pt x="700" y="1051"/>
                  </a:moveTo>
                  <a:lnTo>
                    <a:pt x="0" y="1051"/>
                  </a:lnTo>
                  <a:lnTo>
                    <a:pt x="0" y="0"/>
                  </a:ln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77" name="Group 229">
              <a:extLst>
                <a:ext uri="{FF2B5EF4-FFF2-40B4-BE49-F238E27FC236}">
                  <a16:creationId xmlns:a16="http://schemas.microsoft.com/office/drawing/2014/main" id="{93E7F93E-B410-1B4A-BF61-0D2CB5DE5C53}"/>
                </a:ext>
              </a:extLst>
            </p:cNvPr>
            <p:cNvGrpSpPr>
              <a:grpSpLocks/>
            </p:cNvGrpSpPr>
            <p:nvPr/>
          </p:nvGrpSpPr>
          <p:grpSpPr bwMode="auto">
            <a:xfrm>
              <a:off x="3165" y="2649"/>
              <a:ext cx="843" cy="575"/>
              <a:chOff x="957" y="3496"/>
              <a:chExt cx="843" cy="575"/>
            </a:xfrm>
          </p:grpSpPr>
          <p:sp>
            <p:nvSpPr>
              <p:cNvPr id="178" name="Text Box 230">
                <a:extLst>
                  <a:ext uri="{FF2B5EF4-FFF2-40B4-BE49-F238E27FC236}">
                    <a16:creationId xmlns:a16="http://schemas.microsoft.com/office/drawing/2014/main" id="{FAD437E2-871A-9848-91F5-5E5990E0131E}"/>
                  </a:ext>
                </a:extLst>
              </p:cNvPr>
              <p:cNvSpPr txBox="1">
                <a:spLocks noChangeArrowheads="1"/>
              </p:cNvSpPr>
              <p:nvPr/>
            </p:nvSpPr>
            <p:spPr bwMode="auto">
              <a:xfrm>
                <a:off x="957" y="3640"/>
                <a:ext cx="843" cy="4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fontAlgn="base">
                  <a:lnSpc>
                    <a:spcPct val="80000"/>
                  </a:lnSpc>
                  <a:spcBef>
                    <a:spcPct val="0"/>
                  </a:spcBef>
                  <a:spcAft>
                    <a:spcPct val="0"/>
                  </a:spcAft>
                  <a:defRPr/>
                </a:pPr>
                <a:r>
                  <a:rPr lang="en-US" sz="788" kern="0" dirty="0" err="1">
                    <a:solidFill>
                      <a:srgbClr val="000000"/>
                    </a:solidFill>
                    <a:latin typeface="Avenir Book" panose="020B0503020203020204" pitchFamily="34" charset="-78"/>
                    <a:cs typeface="Avenir Book" panose="020B0503020203020204" pitchFamily="34" charset="-78"/>
                  </a:rPr>
                  <a:t>cwnd</a:t>
                </a:r>
                <a:r>
                  <a:rPr lang="en-US" sz="788" kern="0" dirty="0">
                    <a:solidFill>
                      <a:srgbClr val="000000"/>
                    </a:solidFill>
                    <a:latin typeface="Avenir Book" panose="020B0503020203020204" pitchFamily="34" charset="-78"/>
                    <a:cs typeface="Avenir Book" panose="020B0503020203020204" pitchFamily="34" charset="-78"/>
                  </a:rPr>
                  <a:t> = </a:t>
                </a:r>
                <a:r>
                  <a:rPr lang="en-US" sz="788" kern="0" dirty="0" err="1">
                    <a:solidFill>
                      <a:srgbClr val="000000"/>
                    </a:solidFill>
                    <a:latin typeface="Avenir Book" panose="020B0503020203020204" pitchFamily="34" charset="-78"/>
                    <a:cs typeface="Avenir Book" panose="020B0503020203020204" pitchFamily="34" charset="-78"/>
                  </a:rPr>
                  <a:t>ssthresh</a:t>
                </a:r>
                <a:endParaRPr lang="en-US" sz="788" kern="0" dirty="0">
                  <a:solidFill>
                    <a:srgbClr val="000000"/>
                  </a:solidFill>
                  <a:latin typeface="Avenir Book" panose="020B0503020203020204" pitchFamily="34" charset="-78"/>
                  <a:cs typeface="Avenir Book" panose="020B0503020203020204" pitchFamily="34" charset="-78"/>
                </a:endParaRPr>
              </a:p>
              <a:p>
                <a:pPr algn="r" defTabSz="685800" fontAlgn="base">
                  <a:lnSpc>
                    <a:spcPct val="80000"/>
                  </a:lnSpc>
                  <a:spcBef>
                    <a:spcPct val="0"/>
                  </a:spcBef>
                  <a:spcAft>
                    <a:spcPct val="0"/>
                  </a:spcAft>
                  <a:defRPr/>
                </a:pPr>
                <a:r>
                  <a:rPr lang="en-US" sz="788" kern="0" dirty="0" err="1">
                    <a:solidFill>
                      <a:srgbClr val="000000"/>
                    </a:solidFill>
                    <a:latin typeface="Avenir Book" panose="020B0503020203020204" pitchFamily="34" charset="-78"/>
                    <a:cs typeface="Avenir Book" panose="020B0503020203020204" pitchFamily="34" charset="-78"/>
                  </a:rPr>
                  <a:t>dupACKcount</a:t>
                </a:r>
                <a:r>
                  <a:rPr lang="en-US" sz="788" kern="0" dirty="0">
                    <a:solidFill>
                      <a:srgbClr val="000000"/>
                    </a:solidFill>
                    <a:latin typeface="Avenir Book" panose="020B0503020203020204" pitchFamily="34" charset="-78"/>
                    <a:cs typeface="Avenir Book" panose="020B0503020203020204" pitchFamily="34" charset="-78"/>
                  </a:rPr>
                  <a:t> = 0</a:t>
                </a:r>
              </a:p>
              <a:p>
                <a:pPr algn="r" defTabSz="685800" fontAlgn="base">
                  <a:lnSpc>
                    <a:spcPct val="80000"/>
                  </a:lnSpc>
                  <a:spcBef>
                    <a:spcPct val="0"/>
                  </a:spcBef>
                  <a:spcAft>
                    <a:spcPct val="0"/>
                  </a:spcAft>
                  <a:defRPr/>
                </a:pPr>
                <a:endParaRPr lang="en-US" sz="788" kern="0" dirty="0">
                  <a:solidFill>
                    <a:srgbClr val="000000"/>
                  </a:solidFill>
                  <a:latin typeface="Avenir Book" panose="020B0503020203020204" pitchFamily="34" charset="-78"/>
                  <a:cs typeface="Avenir Book" panose="020B0503020203020204" pitchFamily="34" charset="-78"/>
                </a:endParaRPr>
              </a:p>
              <a:p>
                <a:pPr algn="r" defTabSz="685800" fontAlgn="base">
                  <a:lnSpc>
                    <a:spcPct val="80000"/>
                  </a:lnSpc>
                  <a:spcBef>
                    <a:spcPct val="0"/>
                  </a:spcBef>
                  <a:spcAft>
                    <a:spcPct val="0"/>
                  </a:spcAft>
                  <a:defRPr/>
                </a:pPr>
                <a:endParaRPr lang="en-US" sz="1050" kern="0" dirty="0">
                  <a:solidFill>
                    <a:srgbClr val="000000"/>
                  </a:solidFill>
                  <a:latin typeface="Avenir Book" panose="020B0503020203020204" pitchFamily="34" charset="-78"/>
                  <a:cs typeface="Avenir Book" panose="020B0503020203020204" pitchFamily="34" charset="-78"/>
                </a:endParaRPr>
              </a:p>
            </p:txBody>
          </p:sp>
          <p:grpSp>
            <p:nvGrpSpPr>
              <p:cNvPr id="179" name="Group 231">
                <a:extLst>
                  <a:ext uri="{FF2B5EF4-FFF2-40B4-BE49-F238E27FC236}">
                    <a16:creationId xmlns:a16="http://schemas.microsoft.com/office/drawing/2014/main" id="{E00D3831-3686-434C-A9FB-CC62A89C2D35}"/>
                  </a:ext>
                </a:extLst>
              </p:cNvPr>
              <p:cNvGrpSpPr>
                <a:grpSpLocks/>
              </p:cNvGrpSpPr>
              <p:nvPr/>
            </p:nvGrpSpPr>
            <p:grpSpPr bwMode="auto">
              <a:xfrm>
                <a:off x="1190" y="3496"/>
                <a:ext cx="582" cy="179"/>
                <a:chOff x="1190" y="3496"/>
                <a:chExt cx="582" cy="179"/>
              </a:xfrm>
            </p:grpSpPr>
            <p:sp>
              <p:nvSpPr>
                <p:cNvPr id="180" name="Line 232">
                  <a:extLst>
                    <a:ext uri="{FF2B5EF4-FFF2-40B4-BE49-F238E27FC236}">
                      <a16:creationId xmlns:a16="http://schemas.microsoft.com/office/drawing/2014/main" id="{97E85298-2987-D742-8F32-C0FF7A3D4B93}"/>
                    </a:ext>
                  </a:extLst>
                </p:cNvPr>
                <p:cNvSpPr>
                  <a:spLocks noChangeShapeType="1"/>
                </p:cNvSpPr>
                <p:nvPr/>
              </p:nvSpPr>
              <p:spPr bwMode="auto">
                <a:xfrm>
                  <a:off x="1190" y="3641"/>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1" name="Text Box 233">
                  <a:extLst>
                    <a:ext uri="{FF2B5EF4-FFF2-40B4-BE49-F238E27FC236}">
                      <a16:creationId xmlns:a16="http://schemas.microsoft.com/office/drawing/2014/main" id="{3BF52C9D-20DA-2242-A28A-394E7476B8A1}"/>
                    </a:ext>
                  </a:extLst>
                </p:cNvPr>
                <p:cNvSpPr txBox="1">
                  <a:spLocks noChangeArrowheads="1"/>
                </p:cNvSpPr>
                <p:nvPr/>
              </p:nvSpPr>
              <p:spPr bwMode="auto">
                <a:xfrm>
                  <a:off x="1247" y="3496"/>
                  <a:ext cx="525"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fontAlgn="base">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New ACK</a:t>
                  </a:r>
                </a:p>
              </p:txBody>
            </p:sp>
          </p:grpSp>
        </p:grpSp>
      </p:grpSp>
      <p:grpSp>
        <p:nvGrpSpPr>
          <p:cNvPr id="182" name="Group 241">
            <a:extLst>
              <a:ext uri="{FF2B5EF4-FFF2-40B4-BE49-F238E27FC236}">
                <a16:creationId xmlns:a16="http://schemas.microsoft.com/office/drawing/2014/main" id="{CDA92C42-F115-FC40-A5F8-C407673481F7}"/>
              </a:ext>
            </a:extLst>
          </p:cNvPr>
          <p:cNvGrpSpPr>
            <a:grpSpLocks/>
          </p:cNvGrpSpPr>
          <p:nvPr/>
        </p:nvGrpSpPr>
        <p:grpSpPr bwMode="auto">
          <a:xfrm>
            <a:off x="3001038" y="1403304"/>
            <a:ext cx="3868340" cy="2053830"/>
            <a:chOff x="466" y="859"/>
            <a:chExt cx="3249" cy="1725"/>
          </a:xfrm>
        </p:grpSpPr>
        <p:grpSp>
          <p:nvGrpSpPr>
            <p:cNvPr id="183" name="Group 161">
              <a:extLst>
                <a:ext uri="{FF2B5EF4-FFF2-40B4-BE49-F238E27FC236}">
                  <a16:creationId xmlns:a16="http://schemas.microsoft.com/office/drawing/2014/main" id="{7F0341B7-207C-3E40-8EC6-5911313C0608}"/>
                </a:ext>
              </a:extLst>
            </p:cNvPr>
            <p:cNvGrpSpPr>
              <a:grpSpLocks/>
            </p:cNvGrpSpPr>
            <p:nvPr/>
          </p:nvGrpSpPr>
          <p:grpSpPr bwMode="auto">
            <a:xfrm>
              <a:off x="1329" y="1320"/>
              <a:ext cx="800" cy="754"/>
              <a:chOff x="996" y="1773"/>
              <a:chExt cx="800" cy="754"/>
            </a:xfrm>
          </p:grpSpPr>
          <p:sp>
            <p:nvSpPr>
              <p:cNvPr id="204" name="Oval 162">
                <a:extLst>
                  <a:ext uri="{FF2B5EF4-FFF2-40B4-BE49-F238E27FC236}">
                    <a16:creationId xmlns:a16="http://schemas.microsoft.com/office/drawing/2014/main" id="{85E503DF-C6D4-9C4A-947F-F93B4C816434}"/>
                  </a:ext>
                </a:extLst>
              </p:cNvPr>
              <p:cNvSpPr>
                <a:spLocks noChangeArrowheads="1"/>
              </p:cNvSpPr>
              <p:nvPr/>
            </p:nvSpPr>
            <p:spPr bwMode="auto">
              <a:xfrm>
                <a:off x="996" y="1773"/>
                <a:ext cx="800" cy="754"/>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5" name="Text Box 163">
                <a:extLst>
                  <a:ext uri="{FF2B5EF4-FFF2-40B4-BE49-F238E27FC236}">
                    <a16:creationId xmlns:a16="http://schemas.microsoft.com/office/drawing/2014/main" id="{30575E3B-F1CE-CF43-A7C5-219046488BC3}"/>
                  </a:ext>
                </a:extLst>
              </p:cNvPr>
              <p:cNvSpPr txBox="1">
                <a:spLocks noChangeArrowheads="1"/>
              </p:cNvSpPr>
              <p:nvPr/>
            </p:nvSpPr>
            <p:spPr bwMode="auto">
              <a:xfrm>
                <a:off x="1139" y="1946"/>
                <a:ext cx="524" cy="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spcBef>
                    <a:spcPct val="0"/>
                  </a:spcBef>
                  <a:spcAft>
                    <a:spcPct val="0"/>
                  </a:spcAft>
                  <a:defRPr/>
                </a:pPr>
                <a:r>
                  <a:rPr lang="en-US" sz="1500" kern="0">
                    <a:solidFill>
                      <a:srgbClr val="000000"/>
                    </a:solidFill>
                    <a:latin typeface="Avenir Book" panose="020B0503020203020204" pitchFamily="34" charset="-78"/>
                    <a:cs typeface="Avenir Book" panose="020B0503020203020204" pitchFamily="34" charset="-78"/>
                  </a:rPr>
                  <a:t>slow </a:t>
                </a:r>
              </a:p>
              <a:p>
                <a:pPr algn="ctr" defTabSz="685800" fontAlgn="base">
                  <a:spcBef>
                    <a:spcPct val="0"/>
                  </a:spcBef>
                  <a:spcAft>
                    <a:spcPct val="0"/>
                  </a:spcAft>
                  <a:defRPr/>
                </a:pPr>
                <a:r>
                  <a:rPr lang="en-US" sz="1500" kern="0">
                    <a:solidFill>
                      <a:srgbClr val="000000"/>
                    </a:solidFill>
                    <a:latin typeface="Avenir Book" panose="020B0503020203020204" pitchFamily="34" charset="-78"/>
                    <a:cs typeface="Avenir Book" panose="020B0503020203020204" pitchFamily="34" charset="-78"/>
                  </a:rPr>
                  <a:t>start</a:t>
                </a:r>
              </a:p>
            </p:txBody>
          </p:sp>
        </p:grpSp>
        <p:grpSp>
          <p:nvGrpSpPr>
            <p:cNvPr id="184" name="Group 177">
              <a:extLst>
                <a:ext uri="{FF2B5EF4-FFF2-40B4-BE49-F238E27FC236}">
                  <a16:creationId xmlns:a16="http://schemas.microsoft.com/office/drawing/2014/main" id="{5836A4F2-D62D-B147-A532-A57E3C2474B2}"/>
                </a:ext>
              </a:extLst>
            </p:cNvPr>
            <p:cNvGrpSpPr>
              <a:grpSpLocks/>
            </p:cNvGrpSpPr>
            <p:nvPr/>
          </p:nvGrpSpPr>
          <p:grpSpPr bwMode="auto">
            <a:xfrm>
              <a:off x="474" y="2026"/>
              <a:ext cx="1231" cy="558"/>
              <a:chOff x="362" y="2713"/>
              <a:chExt cx="1231" cy="558"/>
            </a:xfrm>
          </p:grpSpPr>
          <p:sp>
            <p:nvSpPr>
              <p:cNvPr id="201" name="Text Box 178">
                <a:extLst>
                  <a:ext uri="{FF2B5EF4-FFF2-40B4-BE49-F238E27FC236}">
                    <a16:creationId xmlns:a16="http://schemas.microsoft.com/office/drawing/2014/main" id="{1852AE28-C2EC-5542-A261-91B127FC6EEC}"/>
                  </a:ext>
                </a:extLst>
              </p:cNvPr>
              <p:cNvSpPr txBox="1">
                <a:spLocks noChangeArrowheads="1"/>
              </p:cNvSpPr>
              <p:nvPr/>
            </p:nvSpPr>
            <p:spPr bwMode="auto">
              <a:xfrm>
                <a:off x="777" y="2713"/>
                <a:ext cx="449"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timeout</a:t>
                </a:r>
              </a:p>
            </p:txBody>
          </p:sp>
          <p:sp>
            <p:nvSpPr>
              <p:cNvPr id="202" name="Text Box 179">
                <a:extLst>
                  <a:ext uri="{FF2B5EF4-FFF2-40B4-BE49-F238E27FC236}">
                    <a16:creationId xmlns:a16="http://schemas.microsoft.com/office/drawing/2014/main" id="{238E26A7-D428-7446-B0EA-57A95D6A24D0}"/>
                  </a:ext>
                </a:extLst>
              </p:cNvPr>
              <p:cNvSpPr txBox="1">
                <a:spLocks noChangeArrowheads="1"/>
              </p:cNvSpPr>
              <p:nvPr/>
            </p:nvSpPr>
            <p:spPr bwMode="auto">
              <a:xfrm>
                <a:off x="362" y="2840"/>
                <a:ext cx="1231" cy="4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lnSpc>
                    <a:spcPct val="80000"/>
                  </a:lnSpc>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ssthresh = cwnd/2 </a:t>
                </a:r>
              </a:p>
              <a:p>
                <a:pPr algn="ctr" defTabSz="685800" fontAlgn="base">
                  <a:lnSpc>
                    <a:spcPct val="80000"/>
                  </a:lnSpc>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cwnd = 1 MSS</a:t>
                </a:r>
              </a:p>
              <a:p>
                <a:pPr algn="ctr" defTabSz="685800" fontAlgn="base">
                  <a:lnSpc>
                    <a:spcPct val="80000"/>
                  </a:lnSpc>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dupACKcount = 0</a:t>
                </a:r>
              </a:p>
              <a:p>
                <a:pPr algn="ctr" defTabSz="685800" fontAlgn="base">
                  <a:lnSpc>
                    <a:spcPct val="80000"/>
                  </a:lnSpc>
                  <a:spcBef>
                    <a:spcPct val="0"/>
                  </a:spcBef>
                  <a:spcAft>
                    <a:spcPct val="0"/>
                  </a:spcAft>
                  <a:defRPr/>
                </a:pPr>
                <a:r>
                  <a:rPr lang="en-US" sz="788" i="1" kern="0">
                    <a:solidFill>
                      <a:srgbClr val="000099"/>
                    </a:solidFill>
                    <a:latin typeface="Avenir Book" panose="020B0503020203020204" pitchFamily="34" charset="-78"/>
                    <a:cs typeface="Avenir Book" panose="020B0503020203020204" pitchFamily="34" charset="-78"/>
                  </a:rPr>
                  <a:t>retransmit missing segment</a:t>
                </a:r>
                <a:r>
                  <a:rPr lang="en-US" sz="1050" kern="0">
                    <a:solidFill>
                      <a:srgbClr val="000000"/>
                    </a:solidFill>
                    <a:latin typeface="Avenir Book" panose="020B0503020203020204" pitchFamily="34" charset="-78"/>
                    <a:cs typeface="Avenir Book" panose="020B0503020203020204" pitchFamily="34" charset="-78"/>
                  </a:rPr>
                  <a:t> </a:t>
                </a:r>
              </a:p>
            </p:txBody>
          </p:sp>
          <p:sp>
            <p:nvSpPr>
              <p:cNvPr id="203" name="Line 180">
                <a:extLst>
                  <a:ext uri="{FF2B5EF4-FFF2-40B4-BE49-F238E27FC236}">
                    <a16:creationId xmlns:a16="http://schemas.microsoft.com/office/drawing/2014/main" id="{4D339203-1563-3844-9642-20DAA4DBE4B3}"/>
                  </a:ext>
                </a:extLst>
              </p:cNvPr>
              <p:cNvSpPr>
                <a:spLocks noChangeShapeType="1"/>
              </p:cNvSpPr>
              <p:nvPr/>
            </p:nvSpPr>
            <p:spPr bwMode="auto">
              <a:xfrm>
                <a:off x="709" y="2855"/>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85" name="Group 186">
              <a:extLst>
                <a:ext uri="{FF2B5EF4-FFF2-40B4-BE49-F238E27FC236}">
                  <a16:creationId xmlns:a16="http://schemas.microsoft.com/office/drawing/2014/main" id="{F5B6412F-86EA-644E-B751-4756A58400F6}"/>
                </a:ext>
              </a:extLst>
            </p:cNvPr>
            <p:cNvGrpSpPr>
              <a:grpSpLocks/>
            </p:cNvGrpSpPr>
            <p:nvPr/>
          </p:nvGrpSpPr>
          <p:grpSpPr bwMode="auto">
            <a:xfrm>
              <a:off x="2173" y="960"/>
              <a:ext cx="1542" cy="580"/>
              <a:chOff x="2683" y="798"/>
              <a:chExt cx="1542" cy="580"/>
            </a:xfrm>
          </p:grpSpPr>
          <p:sp>
            <p:nvSpPr>
              <p:cNvPr id="198" name="Text Box 187">
                <a:extLst>
                  <a:ext uri="{FF2B5EF4-FFF2-40B4-BE49-F238E27FC236}">
                    <a16:creationId xmlns:a16="http://schemas.microsoft.com/office/drawing/2014/main" id="{33745650-56D6-E74A-A07A-E27A58809560}"/>
                  </a:ext>
                </a:extLst>
              </p:cNvPr>
              <p:cNvSpPr txBox="1">
                <a:spLocks noChangeArrowheads="1"/>
              </p:cNvSpPr>
              <p:nvPr/>
            </p:nvSpPr>
            <p:spPr bwMode="auto">
              <a:xfrm>
                <a:off x="2683" y="917"/>
                <a:ext cx="1542" cy="4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lnSpc>
                    <a:spcPct val="90000"/>
                  </a:lnSpc>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cwnd = cwnd+MSS</a:t>
                </a:r>
              </a:p>
              <a:p>
                <a:pPr defTabSz="685800" fontAlgn="base">
                  <a:lnSpc>
                    <a:spcPct val="90000"/>
                  </a:lnSpc>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dupACKcount = 0</a:t>
                </a:r>
              </a:p>
              <a:p>
                <a:pPr defTabSz="685800" fontAlgn="base">
                  <a:lnSpc>
                    <a:spcPct val="90000"/>
                  </a:lnSpc>
                  <a:spcBef>
                    <a:spcPct val="0"/>
                  </a:spcBef>
                  <a:spcAft>
                    <a:spcPct val="0"/>
                  </a:spcAft>
                  <a:defRPr/>
                </a:pPr>
                <a:r>
                  <a:rPr lang="en-US" sz="788" i="1" kern="0">
                    <a:solidFill>
                      <a:srgbClr val="000099"/>
                    </a:solidFill>
                    <a:latin typeface="Avenir Book" panose="020B0503020203020204" pitchFamily="34" charset="-78"/>
                    <a:cs typeface="Avenir Book" panose="020B0503020203020204" pitchFamily="34" charset="-78"/>
                  </a:rPr>
                  <a:t>transmit new segment(s), as allowed</a:t>
                </a:r>
              </a:p>
              <a:p>
                <a:pPr defTabSz="685800" fontAlgn="base">
                  <a:lnSpc>
                    <a:spcPct val="80000"/>
                  </a:lnSpc>
                  <a:spcBef>
                    <a:spcPct val="0"/>
                  </a:spcBef>
                  <a:spcAft>
                    <a:spcPct val="0"/>
                  </a:spcAft>
                  <a:defRPr/>
                </a:pPr>
                <a:endParaRPr lang="en-US" sz="1050" kern="0">
                  <a:solidFill>
                    <a:srgbClr val="000000"/>
                  </a:solidFill>
                  <a:latin typeface="Avenir Book" panose="020B0503020203020204" pitchFamily="34" charset="-78"/>
                  <a:cs typeface="Avenir Book" panose="020B0503020203020204" pitchFamily="34" charset="-78"/>
                </a:endParaRPr>
              </a:p>
            </p:txBody>
          </p:sp>
          <p:sp>
            <p:nvSpPr>
              <p:cNvPr id="199" name="Line 188">
                <a:extLst>
                  <a:ext uri="{FF2B5EF4-FFF2-40B4-BE49-F238E27FC236}">
                    <a16:creationId xmlns:a16="http://schemas.microsoft.com/office/drawing/2014/main" id="{77E99221-132E-174B-8CBE-C1A955C064C2}"/>
                  </a:ext>
                </a:extLst>
              </p:cNvPr>
              <p:cNvSpPr>
                <a:spLocks noChangeShapeType="1"/>
              </p:cNvSpPr>
              <p:nvPr/>
            </p:nvSpPr>
            <p:spPr bwMode="auto">
              <a:xfrm>
                <a:off x="2744" y="934"/>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0" name="Text Box 189">
                <a:extLst>
                  <a:ext uri="{FF2B5EF4-FFF2-40B4-BE49-F238E27FC236}">
                    <a16:creationId xmlns:a16="http://schemas.microsoft.com/office/drawing/2014/main" id="{321F9ADE-2971-8D42-964D-F2D594BDE59B}"/>
                  </a:ext>
                </a:extLst>
              </p:cNvPr>
              <p:cNvSpPr txBox="1">
                <a:spLocks noChangeArrowheads="1"/>
              </p:cNvSpPr>
              <p:nvPr/>
            </p:nvSpPr>
            <p:spPr bwMode="auto">
              <a:xfrm>
                <a:off x="2697" y="798"/>
                <a:ext cx="511"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new ACK</a:t>
                </a:r>
              </a:p>
            </p:txBody>
          </p:sp>
        </p:grpSp>
        <p:sp>
          <p:nvSpPr>
            <p:cNvPr id="186" name="Freeform 205">
              <a:extLst>
                <a:ext uri="{FF2B5EF4-FFF2-40B4-BE49-F238E27FC236}">
                  <a16:creationId xmlns:a16="http://schemas.microsoft.com/office/drawing/2014/main" id="{B9844AE8-814B-7A49-BCA7-110579E99E1F}"/>
                </a:ext>
              </a:extLst>
            </p:cNvPr>
            <p:cNvSpPr>
              <a:spLocks/>
            </p:cNvSpPr>
            <p:nvPr/>
          </p:nvSpPr>
          <p:spPr bwMode="auto">
            <a:xfrm>
              <a:off x="1601" y="1129"/>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7" name="Freeform 206">
              <a:extLst>
                <a:ext uri="{FF2B5EF4-FFF2-40B4-BE49-F238E27FC236}">
                  <a16:creationId xmlns:a16="http://schemas.microsoft.com/office/drawing/2014/main" id="{750DB278-39B5-E245-8F7C-23929FAC1479}"/>
                </a:ext>
              </a:extLst>
            </p:cNvPr>
            <p:cNvSpPr>
              <a:spLocks/>
            </p:cNvSpPr>
            <p:nvPr/>
          </p:nvSpPr>
          <p:spPr bwMode="auto">
            <a:xfrm rot="2575893">
              <a:off x="1950" y="1316"/>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88" name="Group 207">
              <a:extLst>
                <a:ext uri="{FF2B5EF4-FFF2-40B4-BE49-F238E27FC236}">
                  <a16:creationId xmlns:a16="http://schemas.microsoft.com/office/drawing/2014/main" id="{4E427184-7EF7-C840-827D-A9660DD49F4A}"/>
                </a:ext>
              </a:extLst>
            </p:cNvPr>
            <p:cNvGrpSpPr>
              <a:grpSpLocks/>
            </p:cNvGrpSpPr>
            <p:nvPr/>
          </p:nvGrpSpPr>
          <p:grpSpPr bwMode="auto">
            <a:xfrm>
              <a:off x="1414" y="859"/>
              <a:ext cx="804" cy="408"/>
              <a:chOff x="4223" y="2922"/>
              <a:chExt cx="804" cy="408"/>
            </a:xfrm>
          </p:grpSpPr>
          <p:sp>
            <p:nvSpPr>
              <p:cNvPr id="195" name="Text Box 208">
                <a:extLst>
                  <a:ext uri="{FF2B5EF4-FFF2-40B4-BE49-F238E27FC236}">
                    <a16:creationId xmlns:a16="http://schemas.microsoft.com/office/drawing/2014/main" id="{7E5221C3-2422-AB42-AB8F-F98DF12DC473}"/>
                  </a:ext>
                </a:extLst>
              </p:cNvPr>
              <p:cNvSpPr txBox="1">
                <a:spLocks noChangeArrowheads="1"/>
              </p:cNvSpPr>
              <p:nvPr/>
            </p:nvSpPr>
            <p:spPr bwMode="auto">
              <a:xfrm>
                <a:off x="4223" y="3062"/>
                <a:ext cx="804" cy="2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lnSpc>
                    <a:spcPct val="80000"/>
                  </a:lnSpc>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dupACKcount++</a:t>
                </a:r>
              </a:p>
              <a:p>
                <a:pPr algn="ctr" defTabSz="685800" fontAlgn="base">
                  <a:lnSpc>
                    <a:spcPct val="80000"/>
                  </a:lnSpc>
                  <a:spcBef>
                    <a:spcPct val="0"/>
                  </a:spcBef>
                  <a:spcAft>
                    <a:spcPct val="0"/>
                  </a:spcAft>
                  <a:defRPr/>
                </a:pPr>
                <a:endParaRPr lang="en-US" sz="1050" kern="0">
                  <a:solidFill>
                    <a:srgbClr val="000000"/>
                  </a:solidFill>
                  <a:latin typeface="Avenir Book" panose="020B0503020203020204" pitchFamily="34" charset="-78"/>
                  <a:cs typeface="Avenir Book" panose="020B0503020203020204" pitchFamily="34" charset="-78"/>
                </a:endParaRPr>
              </a:p>
            </p:txBody>
          </p:sp>
          <p:sp>
            <p:nvSpPr>
              <p:cNvPr id="196" name="Line 209">
                <a:extLst>
                  <a:ext uri="{FF2B5EF4-FFF2-40B4-BE49-F238E27FC236}">
                    <a16:creationId xmlns:a16="http://schemas.microsoft.com/office/drawing/2014/main" id="{0ED363ED-03C6-214E-BEF4-679C86095020}"/>
                  </a:ext>
                </a:extLst>
              </p:cNvPr>
              <p:cNvSpPr>
                <a:spLocks noChangeShapeType="1"/>
              </p:cNvSpPr>
              <p:nvPr/>
            </p:nvSpPr>
            <p:spPr bwMode="auto">
              <a:xfrm>
                <a:off x="4353" y="3071"/>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7" name="Text Box 210">
                <a:extLst>
                  <a:ext uri="{FF2B5EF4-FFF2-40B4-BE49-F238E27FC236}">
                    <a16:creationId xmlns:a16="http://schemas.microsoft.com/office/drawing/2014/main" id="{2593DC72-BD77-FC4D-AA2D-CA14FF49E8C6}"/>
                  </a:ext>
                </a:extLst>
              </p:cNvPr>
              <p:cNvSpPr txBox="1">
                <a:spLocks noChangeArrowheads="1"/>
              </p:cNvSpPr>
              <p:nvPr/>
            </p:nvSpPr>
            <p:spPr bwMode="auto">
              <a:xfrm>
                <a:off x="4295" y="2922"/>
                <a:ext cx="703"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duplicate ACK</a:t>
                </a:r>
              </a:p>
            </p:txBody>
          </p:sp>
        </p:grpSp>
        <p:sp>
          <p:nvSpPr>
            <p:cNvPr id="189" name="Freeform 211">
              <a:extLst>
                <a:ext uri="{FF2B5EF4-FFF2-40B4-BE49-F238E27FC236}">
                  <a16:creationId xmlns:a16="http://schemas.microsoft.com/office/drawing/2014/main" id="{3E6B1AA0-4286-9245-837B-6CBC21CE7E5B}"/>
                </a:ext>
              </a:extLst>
            </p:cNvPr>
            <p:cNvSpPr>
              <a:spLocks/>
            </p:cNvSpPr>
            <p:nvPr/>
          </p:nvSpPr>
          <p:spPr bwMode="auto">
            <a:xfrm rot="-8222029">
              <a:off x="1204" y="1903"/>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0" name="Line 234">
              <a:extLst>
                <a:ext uri="{FF2B5EF4-FFF2-40B4-BE49-F238E27FC236}">
                  <a16:creationId xmlns:a16="http://schemas.microsoft.com/office/drawing/2014/main" id="{F4D43A0C-EE6E-EC4A-8B33-48E0CE84AD67}"/>
                </a:ext>
              </a:extLst>
            </p:cNvPr>
            <p:cNvSpPr>
              <a:spLocks noChangeShapeType="1"/>
            </p:cNvSpPr>
            <p:nvPr/>
          </p:nvSpPr>
          <p:spPr bwMode="auto">
            <a:xfrm>
              <a:off x="536" y="1649"/>
              <a:ext cx="752" cy="1"/>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91" name="Group 235">
              <a:extLst>
                <a:ext uri="{FF2B5EF4-FFF2-40B4-BE49-F238E27FC236}">
                  <a16:creationId xmlns:a16="http://schemas.microsoft.com/office/drawing/2014/main" id="{A04F248C-CB56-5341-9121-CD7548EA20D6}"/>
                </a:ext>
              </a:extLst>
            </p:cNvPr>
            <p:cNvGrpSpPr>
              <a:grpSpLocks/>
            </p:cNvGrpSpPr>
            <p:nvPr/>
          </p:nvGrpSpPr>
          <p:grpSpPr bwMode="auto">
            <a:xfrm>
              <a:off x="466" y="1255"/>
              <a:ext cx="843" cy="449"/>
              <a:chOff x="488" y="936"/>
              <a:chExt cx="843" cy="449"/>
            </a:xfrm>
          </p:grpSpPr>
          <p:sp>
            <p:nvSpPr>
              <p:cNvPr id="192" name="Text Box 236">
                <a:extLst>
                  <a:ext uri="{FF2B5EF4-FFF2-40B4-BE49-F238E27FC236}">
                    <a16:creationId xmlns:a16="http://schemas.microsoft.com/office/drawing/2014/main" id="{DFCAD05B-CECB-F74A-83C0-04809C56403D}"/>
                  </a:ext>
                </a:extLst>
              </p:cNvPr>
              <p:cNvSpPr txBox="1">
                <a:spLocks noChangeArrowheads="1"/>
              </p:cNvSpPr>
              <p:nvPr/>
            </p:nvSpPr>
            <p:spPr bwMode="auto">
              <a:xfrm>
                <a:off x="816" y="936"/>
                <a:ext cx="198"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L</a:t>
                </a:r>
              </a:p>
            </p:txBody>
          </p:sp>
          <p:sp>
            <p:nvSpPr>
              <p:cNvPr id="193" name="Text Box 237">
                <a:extLst>
                  <a:ext uri="{FF2B5EF4-FFF2-40B4-BE49-F238E27FC236}">
                    <a16:creationId xmlns:a16="http://schemas.microsoft.com/office/drawing/2014/main" id="{74E71529-C1EB-3448-B321-63BB937B34FE}"/>
                  </a:ext>
                </a:extLst>
              </p:cNvPr>
              <p:cNvSpPr txBox="1">
                <a:spLocks noChangeArrowheads="1"/>
              </p:cNvSpPr>
              <p:nvPr/>
            </p:nvSpPr>
            <p:spPr bwMode="auto">
              <a:xfrm>
                <a:off x="488" y="1063"/>
                <a:ext cx="843" cy="3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lnSpc>
                    <a:spcPct val="80000"/>
                  </a:lnSpc>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cwnd = 1 MSS</a:t>
                </a:r>
              </a:p>
              <a:p>
                <a:pPr algn="ctr" defTabSz="685800" fontAlgn="base">
                  <a:lnSpc>
                    <a:spcPct val="80000"/>
                  </a:lnSpc>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ssthresh = 64 KB</a:t>
                </a:r>
              </a:p>
              <a:p>
                <a:pPr algn="ctr" defTabSz="685800" fontAlgn="base">
                  <a:lnSpc>
                    <a:spcPct val="80000"/>
                  </a:lnSpc>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dupACKcount = 0</a:t>
                </a:r>
                <a:endParaRPr lang="en-US" sz="1050" kern="0">
                  <a:solidFill>
                    <a:srgbClr val="000000"/>
                  </a:solidFill>
                  <a:latin typeface="Avenir Book" panose="020B0503020203020204" pitchFamily="34" charset="-78"/>
                  <a:cs typeface="Avenir Book" panose="020B0503020203020204" pitchFamily="34" charset="-78"/>
                </a:endParaRPr>
              </a:p>
            </p:txBody>
          </p:sp>
          <p:sp>
            <p:nvSpPr>
              <p:cNvPr id="194" name="Line 238">
                <a:extLst>
                  <a:ext uri="{FF2B5EF4-FFF2-40B4-BE49-F238E27FC236}">
                    <a16:creationId xmlns:a16="http://schemas.microsoft.com/office/drawing/2014/main" id="{6EA26674-D5C9-9744-9287-ED272FC85120}"/>
                  </a:ext>
                </a:extLst>
              </p:cNvPr>
              <p:cNvSpPr>
                <a:spLocks noChangeShapeType="1"/>
              </p:cNvSpPr>
              <p:nvPr/>
            </p:nvSpPr>
            <p:spPr bwMode="auto">
              <a:xfrm>
                <a:off x="641" y="1078"/>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spTree>
    <p:extLst>
      <p:ext uri="{BB962C8B-B14F-4D97-AF65-F5344CB8AC3E}">
        <p14:creationId xmlns:p14="http://schemas.microsoft.com/office/powerpoint/2010/main" val="76148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dissolve">
                                      <p:cBhvr>
                                        <p:cTn id="7" dur="500"/>
                                        <p:tgtEl>
                                          <p:spTgt spid="1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wipe(left)">
                                      <p:cBhvr>
                                        <p:cTn id="12" dur="500"/>
                                        <p:tgtEl>
                                          <p:spTgt spid="1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dissolve">
                                      <p:cBhvr>
                                        <p:cTn id="17" dur="5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20"/>
                                        </p:tgtEl>
                                        <p:attrNameLst>
                                          <p:attrName>style.visibility</p:attrName>
                                        </p:attrNameLst>
                                      </p:cBhvr>
                                      <p:to>
                                        <p:strVal val="visible"/>
                                      </p:to>
                                    </p:set>
                                    <p:animEffect transition="in" filter="wipe(right)">
                                      <p:cBhvr>
                                        <p:cTn id="22" dur="500"/>
                                        <p:tgtEl>
                                          <p:spTgt spid="1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wipe(up)">
                                      <p:cBhvr>
                                        <p:cTn id="27" dur="500"/>
                                        <p:tgtEl>
                                          <p:spTgt spid="16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4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75"/>
                                        </p:tgtEl>
                                        <p:attrNameLst>
                                          <p:attrName>style.visibility</p:attrName>
                                        </p:attrNameLst>
                                      </p:cBhvr>
                                      <p:to>
                                        <p:strVal val="visible"/>
                                      </p:to>
                                    </p:set>
                                    <p:animEffect transition="in" filter="wipe(left)">
                                      <p:cBhvr>
                                        <p:cTn id="36" dur="500"/>
                                        <p:tgtEl>
                                          <p:spTgt spid="175"/>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58"/>
                                        </p:tgtEl>
                                        <p:attrNameLst>
                                          <p:attrName>style.visibility</p:attrName>
                                        </p:attrNameLst>
                                      </p:cBhvr>
                                      <p:to>
                                        <p:strVal val="visible"/>
                                      </p:to>
                                    </p:set>
                                    <p:animEffect transition="in" filter="dissolve">
                                      <p:cBhvr>
                                        <p:cTn id="41"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855658" y="418868"/>
            <a:ext cx="8544983" cy="670967"/>
          </a:xfrm>
        </p:spPr>
        <p:txBody>
          <a:bodyPr>
            <a:normAutofit/>
          </a:bodyPr>
          <a:lstStyle/>
          <a:p>
            <a:pPr algn="ctr"/>
            <a:r>
              <a:rPr lang="en-US" sz="3600" dirty="0"/>
              <a:t>TCP </a:t>
            </a:r>
            <a:r>
              <a:rPr lang="en-US" sz="3600" dirty="0" smtClean="0"/>
              <a:t>Reno vs </a:t>
            </a:r>
            <a:r>
              <a:rPr lang="en-US" sz="3600" dirty="0"/>
              <a:t>TCP </a:t>
            </a:r>
            <a:r>
              <a:rPr lang="en-US" sz="3600" dirty="0" smtClean="0"/>
              <a:t>Tahoe</a:t>
            </a:r>
            <a:endParaRPr lang="en-US" sz="3300" dirty="0"/>
          </a:p>
        </p:txBody>
      </p:sp>
      <p:pic>
        <p:nvPicPr>
          <p:cNvPr id="3074" name="Picture 2" descr="File:CongWin in TCP Tahoe e Ren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819" y="1448493"/>
            <a:ext cx="7620000" cy="3105150"/>
          </a:xfrm>
          <a:prstGeom prst="rect">
            <a:avLst/>
          </a:prstGeom>
          <a:noFill/>
          <a:extLst>
            <a:ext uri="{909E8E84-426E-40DD-AFC4-6F175D3DCCD1}">
              <a14:hiddenFill xmlns:a14="http://schemas.microsoft.com/office/drawing/2010/main">
                <a:solidFill>
                  <a:srgbClr val="FFFFFF"/>
                </a:solidFill>
              </a14:hiddenFill>
            </a:ext>
          </a:extLst>
        </p:spPr>
      </p:pic>
      <p:sp>
        <p:nvSpPr>
          <p:cNvPr id="90"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5361708" y="4611643"/>
            <a:ext cx="4721627"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mn-lt"/>
                <a:ea typeface="Arial" panose="020B0604020202020204" pitchFamily="34" charset="0"/>
              </a:rPr>
              <a:t>Src</a:t>
            </a:r>
            <a:r>
              <a:rPr lang="en-US" altLang="en-US" sz="1000" dirty="0">
                <a:solidFill>
                  <a:prstClr val="black"/>
                </a:solidFill>
                <a:latin typeface="+mn-lt"/>
                <a:ea typeface="Arial" panose="020B0604020202020204" pitchFamily="34" charset="0"/>
              </a:rPr>
              <a:t>: </a:t>
            </a:r>
            <a:r>
              <a:rPr lang="en-US" altLang="en-US" sz="1000" dirty="0">
                <a:solidFill>
                  <a:prstClr val="black"/>
                </a:solidFill>
                <a:latin typeface="+mn-lt"/>
                <a:ea typeface="Arial" panose="020B0604020202020204" pitchFamily="34" charset="0"/>
              </a:rPr>
              <a:t>https://commons.wikimedia.org/wiki/File:CongWin_in_TCP_Tahoe_e_Reno.png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1572372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5" name="Rectangle 2"/>
          <p:cNvSpPr>
            <a:spLocks noGrp="1" noChangeArrowheads="1"/>
          </p:cNvSpPr>
          <p:nvPr>
            <p:ph type="title"/>
          </p:nvPr>
        </p:nvSpPr>
        <p:spPr>
          <a:xfrm>
            <a:off x="1978025" y="239714"/>
            <a:ext cx="7772400" cy="928687"/>
          </a:xfrm>
        </p:spPr>
        <p:txBody>
          <a:bodyPr/>
          <a:lstStyle/>
          <a:p>
            <a:pPr algn="ctr">
              <a:defRPr/>
            </a:pPr>
            <a:r>
              <a:rPr lang="en-US" dirty="0">
                <a:ea typeface="ＭＳ Ｐゴシック" charset="0"/>
                <a:cs typeface="+mj-cs"/>
              </a:rPr>
              <a:t>TCP throughput</a:t>
            </a:r>
          </a:p>
        </p:txBody>
      </p:sp>
      <p:sp>
        <p:nvSpPr>
          <p:cNvPr id="107526" name="Rectangle 3"/>
          <p:cNvSpPr>
            <a:spLocks noGrp="1" noChangeArrowheads="1"/>
          </p:cNvSpPr>
          <p:nvPr>
            <p:ph type="body" idx="1"/>
          </p:nvPr>
        </p:nvSpPr>
        <p:spPr>
          <a:xfrm>
            <a:off x="449422" y="1264740"/>
            <a:ext cx="8269288" cy="4648200"/>
          </a:xfrm>
        </p:spPr>
        <p:txBody>
          <a:bodyPr>
            <a:normAutofit/>
          </a:bodyPr>
          <a:lstStyle/>
          <a:p>
            <a:r>
              <a:rPr lang="en-US" altLang="en-US" sz="2000" dirty="0"/>
              <a:t>A</a:t>
            </a:r>
            <a:r>
              <a:rPr lang="en-US" altLang="en-US" sz="2000" dirty="0"/>
              <a:t>vg. TCP throughput as function of window size, RTT?</a:t>
            </a:r>
          </a:p>
          <a:p>
            <a:pPr lvl="1"/>
            <a:r>
              <a:rPr lang="en-US" altLang="en-US" sz="2000" dirty="0"/>
              <a:t>ignore slow start, assume always data to send</a:t>
            </a:r>
          </a:p>
          <a:p>
            <a:r>
              <a:rPr lang="en-US" altLang="en-US" sz="2000" dirty="0"/>
              <a:t>W: window size (measured in bytes) where loss occurs</a:t>
            </a:r>
          </a:p>
          <a:p>
            <a:pPr lvl="1"/>
            <a:r>
              <a:rPr lang="en-US" altLang="en-US" sz="2000" dirty="0"/>
              <a:t>avg. window size (# in-flight bytes) is ¾ W</a:t>
            </a:r>
          </a:p>
          <a:p>
            <a:pPr lvl="1"/>
            <a:r>
              <a:rPr lang="en-US" altLang="en-US" sz="2000" dirty="0"/>
              <a:t>avg. throughput is 3/4W per RTT</a:t>
            </a:r>
          </a:p>
        </p:txBody>
      </p:sp>
      <p:grpSp>
        <p:nvGrpSpPr>
          <p:cNvPr id="121862" name="Group 35"/>
          <p:cNvGrpSpPr>
            <a:grpSpLocks/>
          </p:cNvGrpSpPr>
          <p:nvPr/>
        </p:nvGrpSpPr>
        <p:grpSpPr bwMode="auto">
          <a:xfrm>
            <a:off x="7062183" y="2918960"/>
            <a:ext cx="4873625" cy="1998662"/>
            <a:chOff x="279" y="2432"/>
            <a:chExt cx="3070" cy="1259"/>
          </a:xfrm>
        </p:grpSpPr>
        <p:sp>
          <p:nvSpPr>
            <p:cNvPr id="121873" name="Freeform 26"/>
            <p:cNvSpPr>
              <a:spLocks/>
            </p:cNvSpPr>
            <p:nvPr/>
          </p:nvSpPr>
          <p:spPr bwMode="auto">
            <a:xfrm>
              <a:off x="678" y="2556"/>
              <a:ext cx="2481" cy="579"/>
            </a:xfrm>
            <a:custGeom>
              <a:avLst/>
              <a:gdLst>
                <a:gd name="T0" fmla="*/ 0 w 2481"/>
                <a:gd name="T1" fmla="*/ 573 h 579"/>
                <a:gd name="T2" fmla="*/ 414 w 2481"/>
                <a:gd name="T3" fmla="*/ 18 h 579"/>
                <a:gd name="T4" fmla="*/ 414 w 2481"/>
                <a:gd name="T5" fmla="*/ 579 h 579"/>
                <a:gd name="T6" fmla="*/ 819 w 2481"/>
                <a:gd name="T7" fmla="*/ 18 h 579"/>
                <a:gd name="T8" fmla="*/ 825 w 2481"/>
                <a:gd name="T9" fmla="*/ 579 h 579"/>
                <a:gd name="T10" fmla="*/ 1245 w 2481"/>
                <a:gd name="T11" fmla="*/ 15 h 579"/>
                <a:gd name="T12" fmla="*/ 1245 w 2481"/>
                <a:gd name="T13" fmla="*/ 576 h 579"/>
                <a:gd name="T14" fmla="*/ 1647 w 2481"/>
                <a:gd name="T15" fmla="*/ 6 h 579"/>
                <a:gd name="T16" fmla="*/ 1647 w 2481"/>
                <a:gd name="T17" fmla="*/ 570 h 579"/>
                <a:gd name="T18" fmla="*/ 2064 w 2481"/>
                <a:gd name="T19" fmla="*/ 6 h 579"/>
                <a:gd name="T20" fmla="*/ 2064 w 2481"/>
                <a:gd name="T21" fmla="*/ 564 h 579"/>
                <a:gd name="T22" fmla="*/ 2481 w 2481"/>
                <a:gd name="T23" fmla="*/ 0 h 5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81" h="579">
                  <a:moveTo>
                    <a:pt x="0" y="573"/>
                  </a:moveTo>
                  <a:lnTo>
                    <a:pt x="414" y="18"/>
                  </a:lnTo>
                  <a:lnTo>
                    <a:pt x="414" y="579"/>
                  </a:lnTo>
                  <a:lnTo>
                    <a:pt x="819" y="18"/>
                  </a:lnTo>
                  <a:lnTo>
                    <a:pt x="825" y="579"/>
                  </a:lnTo>
                  <a:lnTo>
                    <a:pt x="1245" y="15"/>
                  </a:lnTo>
                  <a:lnTo>
                    <a:pt x="1245" y="576"/>
                  </a:lnTo>
                  <a:lnTo>
                    <a:pt x="1647" y="6"/>
                  </a:lnTo>
                  <a:lnTo>
                    <a:pt x="1647" y="570"/>
                  </a:lnTo>
                  <a:lnTo>
                    <a:pt x="2064" y="6"/>
                  </a:lnTo>
                  <a:lnTo>
                    <a:pt x="2064" y="564"/>
                  </a:lnTo>
                  <a:lnTo>
                    <a:pt x="2481" y="0"/>
                  </a:lnTo>
                </a:path>
              </a:pathLst>
            </a:custGeom>
            <a:noFill/>
            <a:ln w="2857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7539" name="Line 28"/>
            <p:cNvSpPr>
              <a:spLocks noChangeShapeType="1"/>
            </p:cNvSpPr>
            <p:nvPr/>
          </p:nvSpPr>
          <p:spPr bwMode="auto">
            <a:xfrm>
              <a:off x="675" y="3685"/>
              <a:ext cx="2674"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07540" name="Line 29"/>
            <p:cNvSpPr>
              <a:spLocks noChangeShapeType="1"/>
            </p:cNvSpPr>
            <p:nvPr/>
          </p:nvSpPr>
          <p:spPr bwMode="auto">
            <a:xfrm>
              <a:off x="682" y="2432"/>
              <a:ext cx="0" cy="1259"/>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07541" name="Line 31"/>
            <p:cNvSpPr>
              <a:spLocks noChangeShapeType="1"/>
            </p:cNvSpPr>
            <p:nvPr/>
          </p:nvSpPr>
          <p:spPr bwMode="auto">
            <a:xfrm>
              <a:off x="606" y="2571"/>
              <a:ext cx="7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07542" name="Line 32"/>
            <p:cNvSpPr>
              <a:spLocks noChangeShapeType="1"/>
            </p:cNvSpPr>
            <p:nvPr/>
          </p:nvSpPr>
          <p:spPr bwMode="auto">
            <a:xfrm>
              <a:off x="606" y="3117"/>
              <a:ext cx="7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07543" name="Text Box 33"/>
            <p:cNvSpPr txBox="1">
              <a:spLocks noChangeArrowheads="1"/>
            </p:cNvSpPr>
            <p:nvPr/>
          </p:nvSpPr>
          <p:spPr bwMode="auto">
            <a:xfrm>
              <a:off x="380" y="2453"/>
              <a:ext cx="23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W</a:t>
              </a:r>
            </a:p>
          </p:txBody>
        </p:sp>
        <p:sp>
          <p:nvSpPr>
            <p:cNvPr id="107544" name="Text Box 34"/>
            <p:cNvSpPr txBox="1">
              <a:spLocks noChangeArrowheads="1"/>
            </p:cNvSpPr>
            <p:nvPr/>
          </p:nvSpPr>
          <p:spPr bwMode="auto">
            <a:xfrm>
              <a:off x="279" y="3008"/>
              <a:ext cx="35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W/2</a:t>
              </a:r>
            </a:p>
          </p:txBody>
        </p:sp>
      </p:grpSp>
      <p:grpSp>
        <p:nvGrpSpPr>
          <p:cNvPr id="121863" name="Group 45"/>
          <p:cNvGrpSpPr>
            <a:grpSpLocks/>
          </p:cNvGrpSpPr>
          <p:nvPr/>
        </p:nvGrpSpPr>
        <p:grpSpPr bwMode="auto">
          <a:xfrm>
            <a:off x="7117746" y="2032410"/>
            <a:ext cx="4170363" cy="620712"/>
            <a:chOff x="1486" y="2139"/>
            <a:chExt cx="2627" cy="391"/>
          </a:xfrm>
        </p:grpSpPr>
        <p:sp>
          <p:nvSpPr>
            <p:cNvPr id="107529" name="Text Box 36"/>
            <p:cNvSpPr txBox="1">
              <a:spLocks noChangeArrowheads="1"/>
            </p:cNvSpPr>
            <p:nvPr/>
          </p:nvSpPr>
          <p:spPr bwMode="auto">
            <a:xfrm>
              <a:off x="1486" y="2209"/>
              <a:ext cx="159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err="1"/>
                <a:t>avg</a:t>
              </a:r>
              <a:r>
                <a:rPr lang="en-US" sz="1800" dirty="0"/>
                <a:t> TCP throughput = </a:t>
              </a:r>
            </a:p>
          </p:txBody>
        </p:sp>
        <p:grpSp>
          <p:nvGrpSpPr>
            <p:cNvPr id="121865" name="Group 44"/>
            <p:cNvGrpSpPr>
              <a:grpSpLocks/>
            </p:cNvGrpSpPr>
            <p:nvPr/>
          </p:nvGrpSpPr>
          <p:grpSpPr bwMode="auto">
            <a:xfrm>
              <a:off x="2986" y="2139"/>
              <a:ext cx="1127" cy="391"/>
              <a:chOff x="3498" y="2153"/>
              <a:chExt cx="1127" cy="391"/>
            </a:xfrm>
          </p:grpSpPr>
          <p:sp>
            <p:nvSpPr>
              <p:cNvPr id="107531" name="Text Box 37"/>
              <p:cNvSpPr txBox="1">
                <a:spLocks noChangeArrowheads="1"/>
              </p:cNvSpPr>
              <p:nvPr/>
            </p:nvSpPr>
            <p:spPr bwMode="auto">
              <a:xfrm>
                <a:off x="3501" y="2153"/>
                <a:ext cx="19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t>3</a:t>
                </a:r>
              </a:p>
            </p:txBody>
          </p:sp>
          <p:sp>
            <p:nvSpPr>
              <p:cNvPr id="107532" name="Text Box 38"/>
              <p:cNvSpPr txBox="1">
                <a:spLocks noChangeArrowheads="1"/>
              </p:cNvSpPr>
              <p:nvPr/>
            </p:nvSpPr>
            <p:spPr bwMode="auto">
              <a:xfrm>
                <a:off x="3498" y="2313"/>
                <a:ext cx="19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t>4</a:t>
                </a:r>
              </a:p>
            </p:txBody>
          </p:sp>
          <p:sp>
            <p:nvSpPr>
              <p:cNvPr id="107533" name="Line 39"/>
              <p:cNvSpPr>
                <a:spLocks noChangeShapeType="1"/>
              </p:cNvSpPr>
              <p:nvPr/>
            </p:nvSpPr>
            <p:spPr bwMode="auto">
              <a:xfrm>
                <a:off x="3550" y="2352"/>
                <a:ext cx="88"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07534" name="Text Box 40"/>
              <p:cNvSpPr txBox="1">
                <a:spLocks noChangeArrowheads="1"/>
              </p:cNvSpPr>
              <p:nvPr/>
            </p:nvSpPr>
            <p:spPr bwMode="auto">
              <a:xfrm>
                <a:off x="3702" y="2157"/>
                <a:ext cx="24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t>W</a:t>
                </a:r>
              </a:p>
            </p:txBody>
          </p:sp>
          <p:sp>
            <p:nvSpPr>
              <p:cNvPr id="107535" name="Text Box 41"/>
              <p:cNvSpPr txBox="1">
                <a:spLocks noChangeArrowheads="1"/>
              </p:cNvSpPr>
              <p:nvPr/>
            </p:nvSpPr>
            <p:spPr bwMode="auto">
              <a:xfrm>
                <a:off x="3658" y="2309"/>
                <a:ext cx="37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t>RTT</a:t>
                </a:r>
              </a:p>
            </p:txBody>
          </p:sp>
          <p:sp>
            <p:nvSpPr>
              <p:cNvPr id="107536" name="Line 42"/>
              <p:cNvSpPr>
                <a:spLocks noChangeShapeType="1"/>
              </p:cNvSpPr>
              <p:nvPr/>
            </p:nvSpPr>
            <p:spPr bwMode="auto">
              <a:xfrm>
                <a:off x="3726" y="2352"/>
                <a:ext cx="21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07537" name="Text Box 43"/>
              <p:cNvSpPr txBox="1">
                <a:spLocks noChangeArrowheads="1"/>
              </p:cNvSpPr>
              <p:nvPr/>
            </p:nvSpPr>
            <p:spPr bwMode="auto">
              <a:xfrm>
                <a:off x="3975" y="2243"/>
                <a:ext cx="65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bytes/sec</a:t>
                </a:r>
              </a:p>
            </p:txBody>
          </p:sp>
        </p:grpSp>
      </p:grpSp>
    </p:spTree>
    <p:extLst>
      <p:ext uri="{BB962C8B-B14F-4D97-AF65-F5344CB8AC3E}">
        <p14:creationId xmlns:p14="http://schemas.microsoft.com/office/powerpoint/2010/main" val="385929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r>
              <a:rPr lang="en-US" dirty="0" smtClean="0"/>
              <a:t>Other Variants</a:t>
            </a:r>
            <a:endParaRPr lang="en-US"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379905250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13493" y="435496"/>
            <a:ext cx="8544983" cy="670967"/>
          </a:xfrm>
        </p:spPr>
        <p:txBody>
          <a:bodyPr>
            <a:normAutofit/>
          </a:bodyPr>
          <a:lstStyle/>
          <a:p>
            <a:r>
              <a:rPr lang="en-US" sz="3600" dirty="0"/>
              <a:t>TCP CUBIC</a:t>
            </a:r>
            <a:endParaRPr lang="en-US" sz="3300" dirty="0"/>
          </a:p>
        </p:txBody>
      </p:sp>
      <p:sp>
        <p:nvSpPr>
          <p:cNvPr id="110" name="Rectangle 3">
            <a:extLst>
              <a:ext uri="{FF2B5EF4-FFF2-40B4-BE49-F238E27FC236}">
                <a16:creationId xmlns:a16="http://schemas.microsoft.com/office/drawing/2014/main" id="{2AE4693F-64D3-B14E-9E64-AAA80AA8953E}"/>
              </a:ext>
            </a:extLst>
          </p:cNvPr>
          <p:cNvSpPr txBox="1">
            <a:spLocks noChangeArrowheads="1"/>
          </p:cNvSpPr>
          <p:nvPr/>
        </p:nvSpPr>
        <p:spPr>
          <a:xfrm>
            <a:off x="2113493" y="1208855"/>
            <a:ext cx="8373095"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5281" indent="-247650" defTabSz="685800">
              <a:spcBef>
                <a:spcPts val="750"/>
              </a:spcBef>
              <a:defRPr/>
            </a:pPr>
            <a:r>
              <a:rPr lang="en-US" altLang="en-US" sz="2100" dirty="0">
                <a:solidFill>
                  <a:prstClr val="black"/>
                </a:solidFill>
                <a:latin typeface="Calibri" panose="020F0502020204030204"/>
                <a:ea typeface="ＭＳ Ｐゴシック" panose="020B0600070205080204" pitchFamily="34" charset="-128"/>
              </a:rPr>
              <a:t>Is there a better way than AIMD to “probe” for usable bandwidth?</a:t>
            </a:r>
          </a:p>
          <a:p>
            <a:pPr marL="97631" indent="0" defTabSz="685800">
              <a:spcBef>
                <a:spcPts val="750"/>
              </a:spcBef>
              <a:buNone/>
              <a:defRPr/>
            </a:pPr>
            <a:endParaRPr lang="en-US" altLang="en-US" sz="2100" dirty="0">
              <a:solidFill>
                <a:prstClr val="black"/>
              </a:solidFill>
              <a:latin typeface="Calibri" panose="020F0502020204030204"/>
              <a:ea typeface="ＭＳ Ｐゴシック" panose="020B0600070205080204" pitchFamily="34" charset="-128"/>
            </a:endParaRPr>
          </a:p>
        </p:txBody>
      </p:sp>
      <p:grpSp>
        <p:nvGrpSpPr>
          <p:cNvPr id="23" name="Group 35">
            <a:extLst>
              <a:ext uri="{FF2B5EF4-FFF2-40B4-BE49-F238E27FC236}">
                <a16:creationId xmlns:a16="http://schemas.microsoft.com/office/drawing/2014/main" id="{2EE3D2DA-7F9E-9E46-80D1-0D5CDE4F3F61}"/>
              </a:ext>
            </a:extLst>
          </p:cNvPr>
          <p:cNvGrpSpPr>
            <a:grpSpLocks/>
          </p:cNvGrpSpPr>
          <p:nvPr/>
        </p:nvGrpSpPr>
        <p:grpSpPr bwMode="auto">
          <a:xfrm>
            <a:off x="2605026" y="3455020"/>
            <a:ext cx="4561285" cy="1498997"/>
            <a:chOff x="73" y="2432"/>
            <a:chExt cx="3831" cy="1259"/>
          </a:xfrm>
        </p:grpSpPr>
        <p:sp>
          <p:nvSpPr>
            <p:cNvPr id="24" name="Freeform 26">
              <a:extLst>
                <a:ext uri="{FF2B5EF4-FFF2-40B4-BE49-F238E27FC236}">
                  <a16:creationId xmlns:a16="http://schemas.microsoft.com/office/drawing/2014/main" id="{008B621F-0741-614A-8345-244B5DFC93FB}"/>
                </a:ext>
              </a:extLst>
            </p:cNvPr>
            <p:cNvSpPr>
              <a:spLocks/>
            </p:cNvSpPr>
            <p:nvPr/>
          </p:nvSpPr>
          <p:spPr bwMode="auto">
            <a:xfrm>
              <a:off x="678" y="2556"/>
              <a:ext cx="3226" cy="579"/>
            </a:xfrm>
            <a:custGeom>
              <a:avLst/>
              <a:gdLst>
                <a:gd name="T0" fmla="*/ 0 w 2481"/>
                <a:gd name="T1" fmla="*/ 573 h 579"/>
                <a:gd name="T2" fmla="*/ 414 w 2481"/>
                <a:gd name="T3" fmla="*/ 18 h 579"/>
                <a:gd name="T4" fmla="*/ 414 w 2481"/>
                <a:gd name="T5" fmla="*/ 579 h 579"/>
                <a:gd name="T6" fmla="*/ 819 w 2481"/>
                <a:gd name="T7" fmla="*/ 18 h 579"/>
                <a:gd name="T8" fmla="*/ 825 w 2481"/>
                <a:gd name="T9" fmla="*/ 579 h 579"/>
                <a:gd name="T10" fmla="*/ 1245 w 2481"/>
                <a:gd name="T11" fmla="*/ 15 h 579"/>
                <a:gd name="T12" fmla="*/ 1245 w 2481"/>
                <a:gd name="T13" fmla="*/ 576 h 579"/>
                <a:gd name="T14" fmla="*/ 1647 w 2481"/>
                <a:gd name="T15" fmla="*/ 6 h 579"/>
                <a:gd name="T16" fmla="*/ 1647 w 2481"/>
                <a:gd name="T17" fmla="*/ 570 h 579"/>
                <a:gd name="T18" fmla="*/ 2064 w 2481"/>
                <a:gd name="T19" fmla="*/ 6 h 579"/>
                <a:gd name="T20" fmla="*/ 2064 w 2481"/>
                <a:gd name="T21" fmla="*/ 564 h 579"/>
                <a:gd name="T22" fmla="*/ 2481 w 2481"/>
                <a:gd name="T23" fmla="*/ 0 h 5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81" h="579">
                  <a:moveTo>
                    <a:pt x="0" y="573"/>
                  </a:moveTo>
                  <a:lnTo>
                    <a:pt x="414" y="18"/>
                  </a:lnTo>
                  <a:lnTo>
                    <a:pt x="414" y="579"/>
                  </a:lnTo>
                  <a:lnTo>
                    <a:pt x="819" y="18"/>
                  </a:lnTo>
                  <a:lnTo>
                    <a:pt x="825" y="579"/>
                  </a:lnTo>
                  <a:lnTo>
                    <a:pt x="1245" y="15"/>
                  </a:lnTo>
                  <a:lnTo>
                    <a:pt x="1245" y="576"/>
                  </a:lnTo>
                  <a:lnTo>
                    <a:pt x="1647" y="6"/>
                  </a:lnTo>
                  <a:lnTo>
                    <a:pt x="1647" y="570"/>
                  </a:lnTo>
                  <a:lnTo>
                    <a:pt x="2064" y="6"/>
                  </a:lnTo>
                  <a:lnTo>
                    <a:pt x="2064" y="564"/>
                  </a:lnTo>
                  <a:lnTo>
                    <a:pt x="2481" y="0"/>
                  </a:lnTo>
                </a:path>
              </a:pathLst>
            </a:custGeom>
            <a:noFill/>
            <a:ln w="2857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a:solidFill>
                  <a:prstClr val="black"/>
                </a:solidFill>
                <a:latin typeface="Calibri" panose="020F0502020204030204"/>
              </a:endParaRPr>
            </a:p>
          </p:txBody>
        </p:sp>
        <p:sp>
          <p:nvSpPr>
            <p:cNvPr id="25" name="Line 28">
              <a:extLst>
                <a:ext uri="{FF2B5EF4-FFF2-40B4-BE49-F238E27FC236}">
                  <a16:creationId xmlns:a16="http://schemas.microsoft.com/office/drawing/2014/main" id="{ED570B43-3E78-854A-8D18-447961831ECA}"/>
                </a:ext>
              </a:extLst>
            </p:cNvPr>
            <p:cNvSpPr>
              <a:spLocks noChangeShapeType="1"/>
            </p:cNvSpPr>
            <p:nvPr/>
          </p:nvSpPr>
          <p:spPr bwMode="auto">
            <a:xfrm>
              <a:off x="675" y="3685"/>
              <a:ext cx="2674"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sp>
          <p:nvSpPr>
            <p:cNvPr id="26" name="Line 29">
              <a:extLst>
                <a:ext uri="{FF2B5EF4-FFF2-40B4-BE49-F238E27FC236}">
                  <a16:creationId xmlns:a16="http://schemas.microsoft.com/office/drawing/2014/main" id="{71D85BF0-E5F9-D942-8A3A-EA9F3DC864F7}"/>
                </a:ext>
              </a:extLst>
            </p:cNvPr>
            <p:cNvSpPr>
              <a:spLocks noChangeShapeType="1"/>
            </p:cNvSpPr>
            <p:nvPr/>
          </p:nvSpPr>
          <p:spPr bwMode="auto">
            <a:xfrm>
              <a:off x="682" y="2432"/>
              <a:ext cx="0" cy="1259"/>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sp>
          <p:nvSpPr>
            <p:cNvPr id="27" name="Line 31">
              <a:extLst>
                <a:ext uri="{FF2B5EF4-FFF2-40B4-BE49-F238E27FC236}">
                  <a16:creationId xmlns:a16="http://schemas.microsoft.com/office/drawing/2014/main" id="{EBA91A7D-5FB0-5C49-9AF7-EE6BBAE60D9D}"/>
                </a:ext>
              </a:extLst>
            </p:cNvPr>
            <p:cNvSpPr>
              <a:spLocks noChangeShapeType="1"/>
            </p:cNvSpPr>
            <p:nvPr/>
          </p:nvSpPr>
          <p:spPr bwMode="auto">
            <a:xfrm>
              <a:off x="606" y="2571"/>
              <a:ext cx="7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sp>
          <p:nvSpPr>
            <p:cNvPr id="28" name="Line 32">
              <a:extLst>
                <a:ext uri="{FF2B5EF4-FFF2-40B4-BE49-F238E27FC236}">
                  <a16:creationId xmlns:a16="http://schemas.microsoft.com/office/drawing/2014/main" id="{813289F2-8CBC-7A4B-8370-DD758C216957}"/>
                </a:ext>
              </a:extLst>
            </p:cNvPr>
            <p:cNvSpPr>
              <a:spLocks noChangeShapeType="1"/>
            </p:cNvSpPr>
            <p:nvPr/>
          </p:nvSpPr>
          <p:spPr bwMode="auto">
            <a:xfrm>
              <a:off x="606" y="3117"/>
              <a:ext cx="7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sp>
          <p:nvSpPr>
            <p:cNvPr id="29" name="Text Box 33">
              <a:extLst>
                <a:ext uri="{FF2B5EF4-FFF2-40B4-BE49-F238E27FC236}">
                  <a16:creationId xmlns:a16="http://schemas.microsoft.com/office/drawing/2014/main" id="{82E5BF58-0D1F-F545-B808-E4AEA3158300}"/>
                </a:ext>
              </a:extLst>
            </p:cNvPr>
            <p:cNvSpPr txBox="1">
              <a:spLocks noChangeArrowheads="1"/>
            </p:cNvSpPr>
            <p:nvPr/>
          </p:nvSpPr>
          <p:spPr bwMode="auto">
            <a:xfrm>
              <a:off x="171" y="2437"/>
              <a:ext cx="43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200" dirty="0" err="1">
                  <a:solidFill>
                    <a:prstClr val="black"/>
                  </a:solidFill>
                </a:rPr>
                <a:t>W</a:t>
              </a:r>
              <a:r>
                <a:rPr lang="en-US" sz="1200" baseline="-25000" dirty="0" err="1">
                  <a:solidFill>
                    <a:prstClr val="black"/>
                  </a:solidFill>
                </a:rPr>
                <a:t>max</a:t>
              </a:r>
              <a:endParaRPr lang="en-US" sz="1200" baseline="-25000" dirty="0">
                <a:solidFill>
                  <a:prstClr val="black"/>
                </a:solidFill>
              </a:endParaRPr>
            </a:p>
          </p:txBody>
        </p:sp>
        <p:sp>
          <p:nvSpPr>
            <p:cNvPr id="30" name="Text Box 34">
              <a:extLst>
                <a:ext uri="{FF2B5EF4-FFF2-40B4-BE49-F238E27FC236}">
                  <a16:creationId xmlns:a16="http://schemas.microsoft.com/office/drawing/2014/main" id="{75DD065B-3352-E04F-8C6B-CE0E8FB52773}"/>
                </a:ext>
              </a:extLst>
            </p:cNvPr>
            <p:cNvSpPr txBox="1">
              <a:spLocks noChangeArrowheads="1"/>
            </p:cNvSpPr>
            <p:nvPr/>
          </p:nvSpPr>
          <p:spPr bwMode="auto">
            <a:xfrm>
              <a:off x="73" y="2971"/>
              <a:ext cx="55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200" dirty="0" err="1">
                  <a:solidFill>
                    <a:prstClr val="black"/>
                  </a:solidFill>
                </a:rPr>
                <a:t>W</a:t>
              </a:r>
              <a:r>
                <a:rPr lang="en-US" sz="1200" baseline="-25000" dirty="0" err="1">
                  <a:solidFill>
                    <a:prstClr val="black"/>
                  </a:solidFill>
                </a:rPr>
                <a:t>max</a:t>
              </a:r>
              <a:r>
                <a:rPr lang="en-US" sz="1200" dirty="0">
                  <a:solidFill>
                    <a:prstClr val="black"/>
                  </a:solidFill>
                </a:rPr>
                <a:t>/2</a:t>
              </a:r>
            </a:p>
          </p:txBody>
        </p:sp>
      </p:grpSp>
      <p:grpSp>
        <p:nvGrpSpPr>
          <p:cNvPr id="7" name="Group 6">
            <a:extLst>
              <a:ext uri="{FF2B5EF4-FFF2-40B4-BE49-F238E27FC236}">
                <a16:creationId xmlns:a16="http://schemas.microsoft.com/office/drawing/2014/main" id="{2C810967-8AFF-0B44-9DE4-94FCCECFF888}"/>
              </a:ext>
            </a:extLst>
          </p:cNvPr>
          <p:cNvGrpSpPr/>
          <p:nvPr/>
        </p:nvGrpSpPr>
        <p:grpSpPr>
          <a:xfrm>
            <a:off x="3334880" y="3620516"/>
            <a:ext cx="631631" cy="638981"/>
            <a:chOff x="4111628" y="4803047"/>
            <a:chExt cx="842174" cy="851974"/>
          </a:xfrm>
        </p:grpSpPr>
        <p:sp>
          <p:nvSpPr>
            <p:cNvPr id="36" name="Freeform 35">
              <a:extLst>
                <a:ext uri="{FF2B5EF4-FFF2-40B4-BE49-F238E27FC236}">
                  <a16:creationId xmlns:a16="http://schemas.microsoft.com/office/drawing/2014/main" id="{2B00668C-21E8-A34C-BCF7-F1A69DC1ECC3}"/>
                </a:ext>
              </a:extLst>
            </p:cNvPr>
            <p:cNvSpPr/>
            <p:nvPr/>
          </p:nvSpPr>
          <p:spPr>
            <a:xfrm>
              <a:off x="4111628" y="4803047"/>
              <a:ext cx="842174" cy="851974"/>
            </a:xfrm>
            <a:custGeom>
              <a:avLst/>
              <a:gdLst>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Lst>
              <a:ahLst/>
              <a:cxnLst>
                <a:cxn ang="0">
                  <a:pos x="connsiteX0" y="connsiteY0"/>
                </a:cxn>
                <a:cxn ang="0">
                  <a:pos x="connsiteX1" y="connsiteY1"/>
                </a:cxn>
              </a:cxnLst>
              <a:rect l="l" t="t" r="r" b="b"/>
              <a:pathLst>
                <a:path w="1147562" h="2103931">
                  <a:moveTo>
                    <a:pt x="1147562" y="0"/>
                  </a:moveTo>
                  <a:cubicBezTo>
                    <a:pt x="315981" y="116560"/>
                    <a:pt x="138906" y="965397"/>
                    <a:pt x="0" y="2103931"/>
                  </a:cubicBezTo>
                </a:path>
              </a:pathLst>
            </a:custGeom>
            <a:noFill/>
            <a:ln w="25400" cap="flat" cmpd="sng" algn="ctr">
              <a:solidFill>
                <a:srgbClr val="0000A3"/>
              </a:solidFill>
              <a:prstDash val="sysDash"/>
            </a:ln>
            <a:effectLst/>
          </p:spPr>
          <p:txBody>
            <a:bodyPr rtlCol="0" anchor="ctr"/>
            <a:lstStyle/>
            <a:p>
              <a:pPr algn="ctr" defTabSz="342900">
                <a:defRPr/>
              </a:pPr>
              <a:endParaRPr lang="en-US" sz="1350" kern="0">
                <a:solidFill>
                  <a:prstClr val="black"/>
                </a:solidFill>
                <a:latin typeface="Calibri"/>
              </a:endParaRPr>
            </a:p>
          </p:txBody>
        </p:sp>
        <p:cxnSp>
          <p:nvCxnSpPr>
            <p:cNvPr id="5" name="Straight Connector 4">
              <a:extLst>
                <a:ext uri="{FF2B5EF4-FFF2-40B4-BE49-F238E27FC236}">
                  <a16:creationId xmlns:a16="http://schemas.microsoft.com/office/drawing/2014/main" id="{54D3782B-C45F-4C4D-A0C1-5C619374C102}"/>
                </a:ext>
              </a:extLst>
            </p:cNvPr>
            <p:cNvCxnSpPr>
              <a:cxnSpLocks/>
            </p:cNvCxnSpPr>
            <p:nvPr/>
          </p:nvCxnSpPr>
          <p:spPr>
            <a:xfrm>
              <a:off x="4953802" y="4803047"/>
              <a:ext cx="0" cy="798802"/>
            </a:xfrm>
            <a:prstGeom prst="line">
              <a:avLst/>
            </a:prstGeom>
            <a:ln w="28575">
              <a:solidFill>
                <a:srgbClr val="0000A3"/>
              </a:solidFill>
              <a:prstDash val="dash"/>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7D9A4487-C820-ED4F-B12B-B1BCD661A2B6}"/>
              </a:ext>
            </a:extLst>
          </p:cNvPr>
          <p:cNvGrpSpPr/>
          <p:nvPr/>
        </p:nvGrpSpPr>
        <p:grpSpPr>
          <a:xfrm>
            <a:off x="7449312" y="3447610"/>
            <a:ext cx="2287942" cy="1056268"/>
            <a:chOff x="7913115" y="4572506"/>
            <a:chExt cx="3050589" cy="1408356"/>
          </a:xfrm>
        </p:grpSpPr>
        <p:cxnSp>
          <p:nvCxnSpPr>
            <p:cNvPr id="10" name="Straight Connector 9">
              <a:extLst>
                <a:ext uri="{FF2B5EF4-FFF2-40B4-BE49-F238E27FC236}">
                  <a16:creationId xmlns:a16="http://schemas.microsoft.com/office/drawing/2014/main" id="{8E3D1EF1-17F7-B044-80E7-5A8DA0D55C49}"/>
                </a:ext>
              </a:extLst>
            </p:cNvPr>
            <p:cNvCxnSpPr/>
            <p:nvPr/>
          </p:nvCxnSpPr>
          <p:spPr>
            <a:xfrm>
              <a:off x="7913115" y="4779235"/>
              <a:ext cx="86627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F42C75B-407D-DB40-8FEF-4D1FACF6CEC7}"/>
                </a:ext>
              </a:extLst>
            </p:cNvPr>
            <p:cNvCxnSpPr/>
            <p:nvPr/>
          </p:nvCxnSpPr>
          <p:spPr>
            <a:xfrm>
              <a:off x="7913115" y="5243961"/>
              <a:ext cx="866274" cy="0"/>
            </a:xfrm>
            <a:prstGeom prst="line">
              <a:avLst/>
            </a:prstGeom>
            <a:ln w="38100">
              <a:solidFill>
                <a:srgbClr val="0000A3"/>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B84D5C4-4382-0A4A-BF0E-103C112E7062}"/>
                </a:ext>
              </a:extLst>
            </p:cNvPr>
            <p:cNvSpPr txBox="1"/>
            <p:nvPr/>
          </p:nvSpPr>
          <p:spPr>
            <a:xfrm>
              <a:off x="8779390" y="4572506"/>
              <a:ext cx="1243931" cy="400109"/>
            </a:xfrm>
            <a:prstGeom prst="rect">
              <a:avLst/>
            </a:prstGeom>
            <a:noFill/>
          </p:spPr>
          <p:txBody>
            <a:bodyPr wrap="none" rtlCol="0">
              <a:spAutoFit/>
            </a:bodyPr>
            <a:lstStyle/>
            <a:p>
              <a:pPr defTabSz="685800">
                <a:defRPr/>
              </a:pPr>
              <a:r>
                <a:rPr lang="en-US" sz="1350" dirty="0">
                  <a:solidFill>
                    <a:prstClr val="black"/>
                  </a:solidFill>
                  <a:latin typeface="Calibri" panose="020F0502020204030204"/>
                </a:rPr>
                <a:t>classic TCP</a:t>
              </a:r>
            </a:p>
          </p:txBody>
        </p:sp>
        <p:sp>
          <p:nvSpPr>
            <p:cNvPr id="61" name="TextBox 60">
              <a:extLst>
                <a:ext uri="{FF2B5EF4-FFF2-40B4-BE49-F238E27FC236}">
                  <a16:creationId xmlns:a16="http://schemas.microsoft.com/office/drawing/2014/main" id="{C78FB066-FD15-2E4D-B3E8-33A0CDF65C20}"/>
                </a:ext>
              </a:extLst>
            </p:cNvPr>
            <p:cNvSpPr txBox="1"/>
            <p:nvPr/>
          </p:nvSpPr>
          <p:spPr>
            <a:xfrm>
              <a:off x="8779390" y="5109855"/>
              <a:ext cx="2184314" cy="871007"/>
            </a:xfrm>
            <a:prstGeom prst="rect">
              <a:avLst/>
            </a:prstGeom>
            <a:noFill/>
          </p:spPr>
          <p:txBody>
            <a:bodyPr wrap="square" rtlCol="0">
              <a:spAutoFit/>
            </a:bodyPr>
            <a:lstStyle/>
            <a:p>
              <a:pPr defTabSz="685800">
                <a:lnSpc>
                  <a:spcPct val="90000"/>
                </a:lnSpc>
                <a:defRPr/>
              </a:pPr>
              <a:r>
                <a:rPr lang="en-US" sz="1350" dirty="0">
                  <a:solidFill>
                    <a:prstClr val="black"/>
                  </a:solidFill>
                  <a:latin typeface="Calibri" panose="020F0502020204030204"/>
                </a:rPr>
                <a:t>TCP CUBIC - higher throughput in this example</a:t>
              </a:r>
            </a:p>
          </p:txBody>
        </p:sp>
      </p:grpSp>
      <p:sp>
        <p:nvSpPr>
          <p:cNvPr id="62" name="Rectangle 3">
            <a:extLst>
              <a:ext uri="{FF2B5EF4-FFF2-40B4-BE49-F238E27FC236}">
                <a16:creationId xmlns:a16="http://schemas.microsoft.com/office/drawing/2014/main" id="{F1B09B2C-5BFF-124C-8873-2D5A5004479A}"/>
              </a:ext>
            </a:extLst>
          </p:cNvPr>
          <p:cNvSpPr txBox="1">
            <a:spLocks noChangeArrowheads="1"/>
          </p:cNvSpPr>
          <p:nvPr/>
        </p:nvSpPr>
        <p:spPr>
          <a:xfrm>
            <a:off x="2113493" y="1568314"/>
            <a:ext cx="8373095"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5281" indent="-247650" defTabSz="685800">
              <a:spcBef>
                <a:spcPts val="750"/>
              </a:spcBef>
              <a:defRPr/>
            </a:pPr>
            <a:r>
              <a:rPr lang="en-US" altLang="en-US" sz="2100" dirty="0">
                <a:solidFill>
                  <a:prstClr val="black"/>
                </a:solidFill>
                <a:latin typeface="Calibri" panose="020F0502020204030204"/>
                <a:ea typeface="ＭＳ Ｐゴシック" panose="020B0600070205080204" pitchFamily="34" charset="-128"/>
              </a:rPr>
              <a:t>Insight/intuition: </a:t>
            </a:r>
          </a:p>
          <a:p>
            <a:pPr marL="521494" lvl="1" indent="-173831" defTabSz="685800">
              <a:spcBef>
                <a:spcPts val="375"/>
              </a:spcBef>
              <a:defRPr/>
            </a:pPr>
            <a:r>
              <a:rPr lang="en-US" altLang="en-US" sz="1800" dirty="0" err="1">
                <a:solidFill>
                  <a:prstClr val="black"/>
                </a:solidFill>
                <a:latin typeface="Calibri" panose="020F0502020204030204"/>
                <a:ea typeface="ＭＳ Ｐゴシック" panose="020B0600070205080204" pitchFamily="34" charset="-128"/>
              </a:rPr>
              <a:t>W</a:t>
            </a:r>
            <a:r>
              <a:rPr lang="en-US" altLang="en-US" sz="1800" baseline="-25000" dirty="0" err="1">
                <a:solidFill>
                  <a:prstClr val="black"/>
                </a:solidFill>
                <a:latin typeface="Calibri" panose="020F0502020204030204"/>
                <a:ea typeface="ＭＳ Ｐゴシック" panose="020B0600070205080204" pitchFamily="34" charset="-128"/>
              </a:rPr>
              <a:t>max</a:t>
            </a:r>
            <a:r>
              <a:rPr lang="en-US" altLang="en-US" sz="1800" dirty="0">
                <a:solidFill>
                  <a:prstClr val="black"/>
                </a:solidFill>
                <a:latin typeface="Calibri" panose="020F0502020204030204"/>
                <a:ea typeface="ＭＳ Ｐゴシック" panose="020B0600070205080204" pitchFamily="34" charset="-128"/>
              </a:rPr>
              <a:t>: sending rate at which congestion loss was detected</a:t>
            </a:r>
          </a:p>
          <a:p>
            <a:pPr marL="521494" lvl="1" indent="-173831" defTabSz="685800">
              <a:spcBef>
                <a:spcPts val="375"/>
              </a:spcBef>
              <a:defRPr/>
            </a:pPr>
            <a:r>
              <a:rPr lang="en-US" altLang="en-US" sz="1800" dirty="0">
                <a:solidFill>
                  <a:prstClr val="black"/>
                </a:solidFill>
                <a:latin typeface="Calibri" panose="020F0502020204030204"/>
                <a:ea typeface="ＭＳ Ｐゴシック" panose="020B0600070205080204" pitchFamily="34" charset="-128"/>
              </a:rPr>
              <a:t>congestion state of bottleneck link probably (?) hasn’t changed much</a:t>
            </a:r>
          </a:p>
          <a:p>
            <a:pPr marL="97631" indent="0" defTabSz="685800">
              <a:spcBef>
                <a:spcPts val="750"/>
              </a:spcBef>
              <a:buNone/>
              <a:defRPr/>
            </a:pPr>
            <a:endParaRPr lang="en-US" altLang="en-US" sz="2100" dirty="0">
              <a:solidFill>
                <a:prstClr val="black"/>
              </a:solidFill>
              <a:latin typeface="Calibri" panose="020F0502020204030204"/>
              <a:ea typeface="ＭＳ Ｐゴシック" panose="020B0600070205080204" pitchFamily="34" charset="-128"/>
            </a:endParaRPr>
          </a:p>
        </p:txBody>
      </p:sp>
      <p:grpSp>
        <p:nvGrpSpPr>
          <p:cNvPr id="37" name="Group 36">
            <a:extLst>
              <a:ext uri="{FF2B5EF4-FFF2-40B4-BE49-F238E27FC236}">
                <a16:creationId xmlns:a16="http://schemas.microsoft.com/office/drawing/2014/main" id="{EA8CEDAB-74CD-5045-B220-F3B6A30DE234}"/>
              </a:ext>
            </a:extLst>
          </p:cNvPr>
          <p:cNvGrpSpPr/>
          <p:nvPr/>
        </p:nvGrpSpPr>
        <p:grpSpPr>
          <a:xfrm>
            <a:off x="3965606" y="3613467"/>
            <a:ext cx="3197591" cy="661520"/>
            <a:chOff x="4952595" y="4780948"/>
            <a:chExt cx="4263455" cy="882027"/>
          </a:xfrm>
        </p:grpSpPr>
        <p:grpSp>
          <p:nvGrpSpPr>
            <p:cNvPr id="39" name="Group 38">
              <a:extLst>
                <a:ext uri="{FF2B5EF4-FFF2-40B4-BE49-F238E27FC236}">
                  <a16:creationId xmlns:a16="http://schemas.microsoft.com/office/drawing/2014/main" id="{9998D466-ABA6-9748-B0B7-3CDDC71A2EE6}"/>
                </a:ext>
              </a:extLst>
            </p:cNvPr>
            <p:cNvGrpSpPr/>
            <p:nvPr/>
          </p:nvGrpSpPr>
          <p:grpSpPr>
            <a:xfrm>
              <a:off x="4952595" y="4811001"/>
              <a:ext cx="842174" cy="851974"/>
              <a:chOff x="4111628" y="4803047"/>
              <a:chExt cx="842174" cy="851974"/>
            </a:xfrm>
          </p:grpSpPr>
          <p:sp>
            <p:nvSpPr>
              <p:cNvPr id="66" name="Freeform 65">
                <a:extLst>
                  <a:ext uri="{FF2B5EF4-FFF2-40B4-BE49-F238E27FC236}">
                    <a16:creationId xmlns:a16="http://schemas.microsoft.com/office/drawing/2014/main" id="{B1533BBF-34AE-D045-87C4-BF94B61A8021}"/>
                  </a:ext>
                </a:extLst>
              </p:cNvPr>
              <p:cNvSpPr/>
              <p:nvPr/>
            </p:nvSpPr>
            <p:spPr>
              <a:xfrm>
                <a:off x="4111628" y="4803047"/>
                <a:ext cx="842174" cy="851974"/>
              </a:xfrm>
              <a:custGeom>
                <a:avLst/>
                <a:gdLst>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Lst>
                <a:ahLst/>
                <a:cxnLst>
                  <a:cxn ang="0">
                    <a:pos x="connsiteX0" y="connsiteY0"/>
                  </a:cxn>
                  <a:cxn ang="0">
                    <a:pos x="connsiteX1" y="connsiteY1"/>
                  </a:cxn>
                </a:cxnLst>
                <a:rect l="l" t="t" r="r" b="b"/>
                <a:pathLst>
                  <a:path w="1147562" h="2103931">
                    <a:moveTo>
                      <a:pt x="1147562" y="0"/>
                    </a:moveTo>
                    <a:cubicBezTo>
                      <a:pt x="315981" y="116560"/>
                      <a:pt x="138906" y="965397"/>
                      <a:pt x="0" y="2103931"/>
                    </a:cubicBezTo>
                  </a:path>
                </a:pathLst>
              </a:custGeom>
              <a:noFill/>
              <a:ln w="25400" cap="flat" cmpd="sng" algn="ctr">
                <a:solidFill>
                  <a:srgbClr val="0000A3"/>
                </a:solidFill>
                <a:prstDash val="sysDash"/>
              </a:ln>
              <a:effectLst/>
            </p:spPr>
            <p:txBody>
              <a:bodyPr rtlCol="0" anchor="ctr"/>
              <a:lstStyle/>
              <a:p>
                <a:pPr algn="ctr" defTabSz="342900">
                  <a:defRPr/>
                </a:pPr>
                <a:endParaRPr lang="en-US" sz="1350" kern="0">
                  <a:solidFill>
                    <a:prstClr val="black"/>
                  </a:solidFill>
                  <a:latin typeface="Calibri"/>
                </a:endParaRPr>
              </a:p>
            </p:txBody>
          </p:sp>
          <p:cxnSp>
            <p:nvCxnSpPr>
              <p:cNvPr id="67" name="Straight Connector 66">
                <a:extLst>
                  <a:ext uri="{FF2B5EF4-FFF2-40B4-BE49-F238E27FC236}">
                    <a16:creationId xmlns:a16="http://schemas.microsoft.com/office/drawing/2014/main" id="{1F8A69D2-1AFF-CA43-A164-55CE61810D68}"/>
                  </a:ext>
                </a:extLst>
              </p:cNvPr>
              <p:cNvCxnSpPr>
                <a:cxnSpLocks/>
              </p:cNvCxnSpPr>
              <p:nvPr/>
            </p:nvCxnSpPr>
            <p:spPr>
              <a:xfrm>
                <a:off x="4953802" y="4803047"/>
                <a:ext cx="0" cy="798802"/>
              </a:xfrm>
              <a:prstGeom prst="line">
                <a:avLst/>
              </a:prstGeom>
              <a:ln w="28575">
                <a:solidFill>
                  <a:srgbClr val="0000A3"/>
                </a:solidFill>
                <a:prstDash val="dash"/>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8341D802-81CF-4E46-9220-44B0752C28D7}"/>
                </a:ext>
              </a:extLst>
            </p:cNvPr>
            <p:cNvGrpSpPr/>
            <p:nvPr/>
          </p:nvGrpSpPr>
          <p:grpSpPr>
            <a:xfrm>
              <a:off x="5815757" y="4805638"/>
              <a:ext cx="842174" cy="851974"/>
              <a:chOff x="4111628" y="4803047"/>
              <a:chExt cx="842174" cy="851974"/>
            </a:xfrm>
          </p:grpSpPr>
          <p:sp>
            <p:nvSpPr>
              <p:cNvPr id="64" name="Freeform 63">
                <a:extLst>
                  <a:ext uri="{FF2B5EF4-FFF2-40B4-BE49-F238E27FC236}">
                    <a16:creationId xmlns:a16="http://schemas.microsoft.com/office/drawing/2014/main" id="{70675808-82EA-D149-9841-1BBE3F7DCA2F}"/>
                  </a:ext>
                </a:extLst>
              </p:cNvPr>
              <p:cNvSpPr/>
              <p:nvPr/>
            </p:nvSpPr>
            <p:spPr>
              <a:xfrm>
                <a:off x="4111628" y="4803047"/>
                <a:ext cx="842174" cy="851974"/>
              </a:xfrm>
              <a:custGeom>
                <a:avLst/>
                <a:gdLst>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Lst>
                <a:ahLst/>
                <a:cxnLst>
                  <a:cxn ang="0">
                    <a:pos x="connsiteX0" y="connsiteY0"/>
                  </a:cxn>
                  <a:cxn ang="0">
                    <a:pos x="connsiteX1" y="connsiteY1"/>
                  </a:cxn>
                </a:cxnLst>
                <a:rect l="l" t="t" r="r" b="b"/>
                <a:pathLst>
                  <a:path w="1147562" h="2103931">
                    <a:moveTo>
                      <a:pt x="1147562" y="0"/>
                    </a:moveTo>
                    <a:cubicBezTo>
                      <a:pt x="315981" y="116560"/>
                      <a:pt x="138906" y="965397"/>
                      <a:pt x="0" y="2103931"/>
                    </a:cubicBezTo>
                  </a:path>
                </a:pathLst>
              </a:custGeom>
              <a:noFill/>
              <a:ln w="25400" cap="flat" cmpd="sng" algn="ctr">
                <a:solidFill>
                  <a:srgbClr val="0000A3"/>
                </a:solidFill>
                <a:prstDash val="sysDash"/>
              </a:ln>
              <a:effectLst/>
            </p:spPr>
            <p:txBody>
              <a:bodyPr rtlCol="0" anchor="ctr"/>
              <a:lstStyle/>
              <a:p>
                <a:pPr algn="ctr" defTabSz="342900">
                  <a:defRPr/>
                </a:pPr>
                <a:endParaRPr lang="en-US" sz="1350" kern="0">
                  <a:solidFill>
                    <a:prstClr val="black"/>
                  </a:solidFill>
                  <a:latin typeface="Calibri"/>
                </a:endParaRPr>
              </a:p>
            </p:txBody>
          </p:sp>
          <p:cxnSp>
            <p:nvCxnSpPr>
              <p:cNvPr id="65" name="Straight Connector 64">
                <a:extLst>
                  <a:ext uri="{FF2B5EF4-FFF2-40B4-BE49-F238E27FC236}">
                    <a16:creationId xmlns:a16="http://schemas.microsoft.com/office/drawing/2014/main" id="{8AE68F9E-06F7-1545-8D8D-00902C6D90A3}"/>
                  </a:ext>
                </a:extLst>
              </p:cNvPr>
              <p:cNvCxnSpPr>
                <a:cxnSpLocks/>
              </p:cNvCxnSpPr>
              <p:nvPr/>
            </p:nvCxnSpPr>
            <p:spPr>
              <a:xfrm>
                <a:off x="4953802" y="4803047"/>
                <a:ext cx="0" cy="798802"/>
              </a:xfrm>
              <a:prstGeom prst="line">
                <a:avLst/>
              </a:prstGeom>
              <a:ln w="28575">
                <a:solidFill>
                  <a:srgbClr val="0000A3"/>
                </a:solidFill>
                <a:prstDash val="dash"/>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32EF4543-041D-8B43-8CC4-877142E679F4}"/>
                </a:ext>
              </a:extLst>
            </p:cNvPr>
            <p:cNvGrpSpPr/>
            <p:nvPr/>
          </p:nvGrpSpPr>
          <p:grpSpPr>
            <a:xfrm>
              <a:off x="6678918" y="4793293"/>
              <a:ext cx="828566" cy="851974"/>
              <a:chOff x="4111628" y="4803047"/>
              <a:chExt cx="842174" cy="851974"/>
            </a:xfrm>
          </p:grpSpPr>
          <p:sp>
            <p:nvSpPr>
              <p:cNvPr id="60" name="Freeform 59">
                <a:extLst>
                  <a:ext uri="{FF2B5EF4-FFF2-40B4-BE49-F238E27FC236}">
                    <a16:creationId xmlns:a16="http://schemas.microsoft.com/office/drawing/2014/main" id="{1FC6BAEE-2EA6-9A40-9F2E-9323AD251412}"/>
                  </a:ext>
                </a:extLst>
              </p:cNvPr>
              <p:cNvSpPr/>
              <p:nvPr/>
            </p:nvSpPr>
            <p:spPr>
              <a:xfrm>
                <a:off x="4111628" y="4803047"/>
                <a:ext cx="842174" cy="851974"/>
              </a:xfrm>
              <a:custGeom>
                <a:avLst/>
                <a:gdLst>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Lst>
                <a:ahLst/>
                <a:cxnLst>
                  <a:cxn ang="0">
                    <a:pos x="connsiteX0" y="connsiteY0"/>
                  </a:cxn>
                  <a:cxn ang="0">
                    <a:pos x="connsiteX1" y="connsiteY1"/>
                  </a:cxn>
                </a:cxnLst>
                <a:rect l="l" t="t" r="r" b="b"/>
                <a:pathLst>
                  <a:path w="1147562" h="2103931">
                    <a:moveTo>
                      <a:pt x="1147562" y="0"/>
                    </a:moveTo>
                    <a:cubicBezTo>
                      <a:pt x="315981" y="116560"/>
                      <a:pt x="138906" y="965397"/>
                      <a:pt x="0" y="2103931"/>
                    </a:cubicBezTo>
                  </a:path>
                </a:pathLst>
              </a:custGeom>
              <a:noFill/>
              <a:ln w="25400" cap="flat" cmpd="sng" algn="ctr">
                <a:solidFill>
                  <a:srgbClr val="0000A3"/>
                </a:solidFill>
                <a:prstDash val="sysDash"/>
              </a:ln>
              <a:effectLst/>
            </p:spPr>
            <p:txBody>
              <a:bodyPr rtlCol="0" anchor="ctr"/>
              <a:lstStyle/>
              <a:p>
                <a:pPr algn="ctr" defTabSz="342900">
                  <a:defRPr/>
                </a:pPr>
                <a:endParaRPr lang="en-US" sz="1350" kern="0">
                  <a:solidFill>
                    <a:prstClr val="black"/>
                  </a:solidFill>
                  <a:latin typeface="Calibri"/>
                </a:endParaRPr>
              </a:p>
            </p:txBody>
          </p:sp>
          <p:cxnSp>
            <p:nvCxnSpPr>
              <p:cNvPr id="63" name="Straight Connector 62">
                <a:extLst>
                  <a:ext uri="{FF2B5EF4-FFF2-40B4-BE49-F238E27FC236}">
                    <a16:creationId xmlns:a16="http://schemas.microsoft.com/office/drawing/2014/main" id="{30E9A1B0-7A1F-A64E-A21C-56B80108553A}"/>
                  </a:ext>
                </a:extLst>
              </p:cNvPr>
              <p:cNvCxnSpPr>
                <a:cxnSpLocks/>
              </p:cNvCxnSpPr>
              <p:nvPr/>
            </p:nvCxnSpPr>
            <p:spPr>
              <a:xfrm>
                <a:off x="4953802" y="4803047"/>
                <a:ext cx="0" cy="798802"/>
              </a:xfrm>
              <a:prstGeom prst="line">
                <a:avLst/>
              </a:prstGeom>
              <a:ln w="28575">
                <a:solidFill>
                  <a:srgbClr val="0000A3"/>
                </a:solidFill>
                <a:prstDash val="dash"/>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47C69A79-9B85-7049-BEA1-1E83A975FED9}"/>
                </a:ext>
              </a:extLst>
            </p:cNvPr>
            <p:cNvGrpSpPr/>
            <p:nvPr/>
          </p:nvGrpSpPr>
          <p:grpSpPr>
            <a:xfrm>
              <a:off x="7533201" y="4780948"/>
              <a:ext cx="828566" cy="851974"/>
              <a:chOff x="4111628" y="4803047"/>
              <a:chExt cx="842174" cy="851974"/>
            </a:xfrm>
          </p:grpSpPr>
          <p:sp>
            <p:nvSpPr>
              <p:cNvPr id="57" name="Freeform 56">
                <a:extLst>
                  <a:ext uri="{FF2B5EF4-FFF2-40B4-BE49-F238E27FC236}">
                    <a16:creationId xmlns:a16="http://schemas.microsoft.com/office/drawing/2014/main" id="{10C024C3-43D8-584D-BB47-25DD0DC40555}"/>
                  </a:ext>
                </a:extLst>
              </p:cNvPr>
              <p:cNvSpPr/>
              <p:nvPr/>
            </p:nvSpPr>
            <p:spPr>
              <a:xfrm>
                <a:off x="4111628" y="4803047"/>
                <a:ext cx="842174" cy="851974"/>
              </a:xfrm>
              <a:custGeom>
                <a:avLst/>
                <a:gdLst>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Lst>
                <a:ahLst/>
                <a:cxnLst>
                  <a:cxn ang="0">
                    <a:pos x="connsiteX0" y="connsiteY0"/>
                  </a:cxn>
                  <a:cxn ang="0">
                    <a:pos x="connsiteX1" y="connsiteY1"/>
                  </a:cxn>
                </a:cxnLst>
                <a:rect l="l" t="t" r="r" b="b"/>
                <a:pathLst>
                  <a:path w="1147562" h="2103931">
                    <a:moveTo>
                      <a:pt x="1147562" y="0"/>
                    </a:moveTo>
                    <a:cubicBezTo>
                      <a:pt x="315981" y="116560"/>
                      <a:pt x="138906" y="965397"/>
                      <a:pt x="0" y="2103931"/>
                    </a:cubicBezTo>
                  </a:path>
                </a:pathLst>
              </a:custGeom>
              <a:noFill/>
              <a:ln w="25400" cap="flat" cmpd="sng" algn="ctr">
                <a:solidFill>
                  <a:srgbClr val="0000A3"/>
                </a:solidFill>
                <a:prstDash val="sysDash"/>
              </a:ln>
              <a:effectLst/>
            </p:spPr>
            <p:txBody>
              <a:bodyPr rtlCol="0" anchor="ctr"/>
              <a:lstStyle/>
              <a:p>
                <a:pPr algn="ctr" defTabSz="342900">
                  <a:defRPr/>
                </a:pPr>
                <a:endParaRPr lang="en-US" sz="1350" kern="0">
                  <a:solidFill>
                    <a:prstClr val="black"/>
                  </a:solidFill>
                  <a:latin typeface="Calibri"/>
                </a:endParaRPr>
              </a:p>
            </p:txBody>
          </p:sp>
          <p:cxnSp>
            <p:nvCxnSpPr>
              <p:cNvPr id="58" name="Straight Connector 57">
                <a:extLst>
                  <a:ext uri="{FF2B5EF4-FFF2-40B4-BE49-F238E27FC236}">
                    <a16:creationId xmlns:a16="http://schemas.microsoft.com/office/drawing/2014/main" id="{71DF2745-FBCE-E843-9F7F-31D872B044E6}"/>
                  </a:ext>
                </a:extLst>
              </p:cNvPr>
              <p:cNvCxnSpPr>
                <a:cxnSpLocks/>
              </p:cNvCxnSpPr>
              <p:nvPr/>
            </p:nvCxnSpPr>
            <p:spPr>
              <a:xfrm>
                <a:off x="4953802" y="4803047"/>
                <a:ext cx="0" cy="798802"/>
              </a:xfrm>
              <a:prstGeom prst="line">
                <a:avLst/>
              </a:prstGeom>
              <a:ln w="28575">
                <a:solidFill>
                  <a:srgbClr val="0000A3"/>
                </a:solidFill>
                <a:prstDash val="dash"/>
              </a:ln>
            </p:spPr>
            <p:style>
              <a:lnRef idx="1">
                <a:schemeClr val="accent1"/>
              </a:lnRef>
              <a:fillRef idx="0">
                <a:schemeClr val="accent1"/>
              </a:fillRef>
              <a:effectRef idx="0">
                <a:schemeClr val="accent1"/>
              </a:effectRef>
              <a:fontRef idx="minor">
                <a:schemeClr val="tx1"/>
              </a:fontRef>
            </p:style>
          </p:cxnSp>
        </p:grpSp>
        <p:sp>
          <p:nvSpPr>
            <p:cNvPr id="56" name="Freeform 55">
              <a:extLst>
                <a:ext uri="{FF2B5EF4-FFF2-40B4-BE49-F238E27FC236}">
                  <a16:creationId xmlns:a16="http://schemas.microsoft.com/office/drawing/2014/main" id="{D5B879B8-621B-914A-80D6-C9E50E57B598}"/>
                </a:ext>
              </a:extLst>
            </p:cNvPr>
            <p:cNvSpPr/>
            <p:nvPr/>
          </p:nvSpPr>
          <p:spPr>
            <a:xfrm>
              <a:off x="8387484" y="4790798"/>
              <a:ext cx="828566" cy="851974"/>
            </a:xfrm>
            <a:custGeom>
              <a:avLst/>
              <a:gdLst>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 name="connsiteX0" fmla="*/ 1147562 w 1147562"/>
                <a:gd name="connsiteY0" fmla="*/ 0 h 2103931"/>
                <a:gd name="connsiteX1" fmla="*/ 0 w 1147562"/>
                <a:gd name="connsiteY1" fmla="*/ 2103931 h 2103931"/>
              </a:gdLst>
              <a:ahLst/>
              <a:cxnLst>
                <a:cxn ang="0">
                  <a:pos x="connsiteX0" y="connsiteY0"/>
                </a:cxn>
                <a:cxn ang="0">
                  <a:pos x="connsiteX1" y="connsiteY1"/>
                </a:cxn>
              </a:cxnLst>
              <a:rect l="l" t="t" r="r" b="b"/>
              <a:pathLst>
                <a:path w="1147562" h="2103931">
                  <a:moveTo>
                    <a:pt x="1147562" y="0"/>
                  </a:moveTo>
                  <a:cubicBezTo>
                    <a:pt x="315981" y="116560"/>
                    <a:pt x="138906" y="965397"/>
                    <a:pt x="0" y="2103931"/>
                  </a:cubicBezTo>
                </a:path>
              </a:pathLst>
            </a:custGeom>
            <a:noFill/>
            <a:ln w="25400" cap="flat" cmpd="sng" algn="ctr">
              <a:solidFill>
                <a:srgbClr val="0000A3"/>
              </a:solidFill>
              <a:prstDash val="sysDash"/>
            </a:ln>
            <a:effectLst/>
          </p:spPr>
          <p:txBody>
            <a:bodyPr rtlCol="0" anchor="ctr"/>
            <a:lstStyle/>
            <a:p>
              <a:pPr algn="ctr" defTabSz="342900">
                <a:defRPr/>
              </a:pPr>
              <a:endParaRPr lang="en-US" sz="1350" kern="0">
                <a:solidFill>
                  <a:prstClr val="black"/>
                </a:solidFill>
                <a:latin typeface="Calibri"/>
              </a:endParaRPr>
            </a:p>
          </p:txBody>
        </p:sp>
      </p:grpSp>
      <p:sp>
        <p:nvSpPr>
          <p:cNvPr id="70" name="Rectangle 3">
            <a:extLst>
              <a:ext uri="{FF2B5EF4-FFF2-40B4-BE49-F238E27FC236}">
                <a16:creationId xmlns:a16="http://schemas.microsoft.com/office/drawing/2014/main" id="{A7440B74-5491-9045-A31F-52B88A90E26D}"/>
              </a:ext>
            </a:extLst>
          </p:cNvPr>
          <p:cNvSpPr txBox="1">
            <a:spLocks noChangeArrowheads="1"/>
          </p:cNvSpPr>
          <p:nvPr/>
        </p:nvSpPr>
        <p:spPr>
          <a:xfrm>
            <a:off x="2103968" y="2485205"/>
            <a:ext cx="8373095" cy="67378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21494" lvl="1" indent="-173831" defTabSz="685800">
              <a:spcBef>
                <a:spcPts val="375"/>
              </a:spcBef>
              <a:defRPr/>
            </a:pPr>
            <a:r>
              <a:rPr lang="en-US" altLang="en-US" sz="1800" dirty="0">
                <a:solidFill>
                  <a:prstClr val="black"/>
                </a:solidFill>
                <a:latin typeface="Calibri" panose="020F0502020204030204"/>
                <a:ea typeface="ＭＳ Ｐゴシック" panose="020B0600070205080204" pitchFamily="34" charset="-128"/>
              </a:rPr>
              <a:t>after cutting rate/window in half on loss, initially ramp to to </a:t>
            </a:r>
            <a:r>
              <a:rPr lang="en-US" altLang="en-US" sz="1800" dirty="0" err="1">
                <a:solidFill>
                  <a:prstClr val="black"/>
                </a:solidFill>
                <a:latin typeface="Calibri" panose="020F0502020204030204"/>
                <a:ea typeface="ＭＳ Ｐゴシック" panose="020B0600070205080204" pitchFamily="34" charset="-128"/>
              </a:rPr>
              <a:t>W</a:t>
            </a:r>
            <a:r>
              <a:rPr lang="en-US" altLang="en-US" sz="1800" baseline="-25000" dirty="0" err="1">
                <a:solidFill>
                  <a:prstClr val="black"/>
                </a:solidFill>
                <a:latin typeface="Calibri" panose="020F0502020204030204"/>
                <a:ea typeface="ＭＳ Ｐゴシック" panose="020B0600070205080204" pitchFamily="34" charset="-128"/>
              </a:rPr>
              <a:t>max</a:t>
            </a:r>
            <a:r>
              <a:rPr lang="en-US" altLang="en-US" sz="1800" dirty="0">
                <a:solidFill>
                  <a:prstClr val="black"/>
                </a:solidFill>
                <a:latin typeface="Calibri" panose="020F0502020204030204"/>
                <a:ea typeface="ＭＳ Ｐゴシック" panose="020B0600070205080204" pitchFamily="34" charset="-128"/>
              </a:rPr>
              <a:t> </a:t>
            </a:r>
            <a:r>
              <a:rPr lang="en-US" altLang="en-US" sz="1800" i="1" dirty="0">
                <a:solidFill>
                  <a:srgbClr val="0013A3"/>
                </a:solidFill>
                <a:latin typeface="Calibri" panose="020F0502020204030204"/>
                <a:ea typeface="ＭＳ Ｐゴシック" panose="020B0600070205080204" pitchFamily="34" charset="-128"/>
              </a:rPr>
              <a:t>faster</a:t>
            </a:r>
            <a:r>
              <a:rPr lang="en-US" altLang="en-US" sz="1800" dirty="0">
                <a:solidFill>
                  <a:prstClr val="black"/>
                </a:solidFill>
                <a:latin typeface="Calibri" panose="020F0502020204030204"/>
                <a:ea typeface="ＭＳ Ｐゴシック" panose="020B0600070205080204" pitchFamily="34" charset="-128"/>
              </a:rPr>
              <a:t>, but then approach </a:t>
            </a:r>
            <a:r>
              <a:rPr lang="en-US" altLang="en-US" sz="1800" dirty="0" err="1">
                <a:solidFill>
                  <a:prstClr val="black"/>
                </a:solidFill>
                <a:latin typeface="Calibri" panose="020F0502020204030204"/>
                <a:ea typeface="ＭＳ Ｐゴシック" panose="020B0600070205080204" pitchFamily="34" charset="-128"/>
              </a:rPr>
              <a:t>W</a:t>
            </a:r>
            <a:r>
              <a:rPr lang="en-US" altLang="en-US" sz="1800" baseline="-25000" dirty="0" err="1">
                <a:solidFill>
                  <a:prstClr val="black"/>
                </a:solidFill>
                <a:latin typeface="Calibri" panose="020F0502020204030204"/>
                <a:ea typeface="ＭＳ Ｐゴシック" panose="020B0600070205080204" pitchFamily="34" charset="-128"/>
              </a:rPr>
              <a:t>max</a:t>
            </a:r>
            <a:r>
              <a:rPr lang="en-US" altLang="en-US" sz="1800" baseline="-25000" dirty="0">
                <a:solidFill>
                  <a:prstClr val="black"/>
                </a:solidFill>
                <a:latin typeface="Calibri" panose="020F0502020204030204"/>
                <a:ea typeface="ＭＳ Ｐゴシック" panose="020B0600070205080204" pitchFamily="34" charset="-128"/>
              </a:rPr>
              <a:t> </a:t>
            </a:r>
            <a:r>
              <a:rPr lang="en-US" altLang="en-US" sz="1800" dirty="0">
                <a:solidFill>
                  <a:prstClr val="black"/>
                </a:solidFill>
                <a:latin typeface="Calibri" panose="020F0502020204030204"/>
                <a:ea typeface="ＭＳ Ｐゴシック" panose="020B0600070205080204" pitchFamily="34" charset="-128"/>
              </a:rPr>
              <a:t>more </a:t>
            </a:r>
            <a:r>
              <a:rPr lang="en-US" altLang="en-US" sz="1800" i="1" dirty="0">
                <a:solidFill>
                  <a:srgbClr val="0013A3"/>
                </a:solidFill>
                <a:latin typeface="Calibri" panose="020F0502020204030204"/>
                <a:ea typeface="ＭＳ Ｐゴシック" panose="020B0600070205080204" pitchFamily="34" charset="-128"/>
              </a:rPr>
              <a:t>slowly</a:t>
            </a:r>
          </a:p>
          <a:p>
            <a:pPr marL="97631" indent="0" defTabSz="685800">
              <a:spcBef>
                <a:spcPts val="750"/>
              </a:spcBef>
              <a:buNone/>
              <a:defRPr/>
            </a:pPr>
            <a:endParaRPr lang="en-US" altLang="en-US" sz="2100" dirty="0">
              <a:solidFill>
                <a:prstClr val="black"/>
              </a:solidFill>
              <a:latin typeface="Calibri" panose="020F0502020204030204"/>
              <a:ea typeface="ＭＳ Ｐゴシック" panose="020B0600070205080204" pitchFamily="34" charset="-128"/>
            </a:endParaRPr>
          </a:p>
        </p:txBody>
      </p:sp>
    </p:spTree>
    <p:extLst>
      <p:ext uri="{BB962C8B-B14F-4D97-AF65-F5344CB8AC3E}">
        <p14:creationId xmlns:p14="http://schemas.microsoft.com/office/powerpoint/2010/main" val="207230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03968" y="381062"/>
            <a:ext cx="8544983" cy="670967"/>
          </a:xfrm>
        </p:spPr>
        <p:txBody>
          <a:bodyPr>
            <a:normAutofit/>
          </a:bodyPr>
          <a:lstStyle/>
          <a:p>
            <a:r>
              <a:rPr lang="en-US" sz="3600" dirty="0"/>
              <a:t>TCP CUBIC</a:t>
            </a:r>
            <a:endParaRPr lang="en-US" sz="3300" dirty="0"/>
          </a:p>
        </p:txBody>
      </p:sp>
      <p:grpSp>
        <p:nvGrpSpPr>
          <p:cNvPr id="5" name="Group 4">
            <a:extLst>
              <a:ext uri="{FF2B5EF4-FFF2-40B4-BE49-F238E27FC236}">
                <a16:creationId xmlns:a16="http://schemas.microsoft.com/office/drawing/2014/main" id="{06795CBC-1C6F-B74C-8827-0CEC2A5332FA}"/>
              </a:ext>
            </a:extLst>
          </p:cNvPr>
          <p:cNvGrpSpPr/>
          <p:nvPr/>
        </p:nvGrpSpPr>
        <p:grpSpPr>
          <a:xfrm>
            <a:off x="6863502" y="2450106"/>
            <a:ext cx="4366684" cy="2752613"/>
            <a:chOff x="4983136" y="2893914"/>
            <a:chExt cx="5822245" cy="3670151"/>
          </a:xfrm>
        </p:grpSpPr>
        <p:sp>
          <p:nvSpPr>
            <p:cNvPr id="74" name="TextBox 73">
              <a:extLst>
                <a:ext uri="{FF2B5EF4-FFF2-40B4-BE49-F238E27FC236}">
                  <a16:creationId xmlns:a16="http://schemas.microsoft.com/office/drawing/2014/main" id="{0C00F692-909C-D141-895A-8256B6EEFBF4}"/>
                </a:ext>
              </a:extLst>
            </p:cNvPr>
            <p:cNvSpPr txBox="1"/>
            <p:nvPr/>
          </p:nvSpPr>
          <p:spPr>
            <a:xfrm>
              <a:off x="4983136" y="5185258"/>
              <a:ext cx="855363" cy="918713"/>
            </a:xfrm>
            <a:prstGeom prst="rect">
              <a:avLst/>
            </a:prstGeom>
            <a:noFill/>
          </p:spPr>
          <p:txBody>
            <a:bodyPr wrap="none" rtlCol="0">
              <a:spAutoFit/>
            </a:bodyPr>
            <a:lstStyle/>
            <a:p>
              <a:pPr algn="r" defTabSz="685800">
                <a:lnSpc>
                  <a:spcPct val="85000"/>
                </a:lnSpc>
                <a:defRPr/>
              </a:pPr>
              <a:r>
                <a:rPr lang="en-US" sz="1050" dirty="0">
                  <a:solidFill>
                    <a:prstClr val="black"/>
                  </a:solidFill>
                  <a:latin typeface="Calibri" panose="020F0502020204030204"/>
                </a:rPr>
                <a:t>TCP</a:t>
              </a:r>
            </a:p>
            <a:p>
              <a:pPr algn="r" defTabSz="685800">
                <a:lnSpc>
                  <a:spcPct val="85000"/>
                </a:lnSpc>
                <a:defRPr/>
              </a:pPr>
              <a:r>
                <a:rPr lang="en-US" sz="1050" dirty="0">
                  <a:solidFill>
                    <a:prstClr val="black"/>
                  </a:solidFill>
                  <a:latin typeface="Calibri" panose="020F0502020204030204"/>
                </a:rPr>
                <a:t>sending </a:t>
              </a:r>
            </a:p>
            <a:p>
              <a:pPr algn="r" defTabSz="685800">
                <a:lnSpc>
                  <a:spcPct val="85000"/>
                </a:lnSpc>
                <a:defRPr/>
              </a:pPr>
              <a:r>
                <a:rPr lang="en-US" sz="1050" dirty="0">
                  <a:solidFill>
                    <a:prstClr val="black"/>
                  </a:solidFill>
                  <a:latin typeface="Calibri" panose="020F0502020204030204"/>
                </a:rPr>
                <a:t>rate</a:t>
              </a:r>
            </a:p>
            <a:p>
              <a:pPr defTabSz="685800">
                <a:defRPr/>
              </a:pPr>
              <a:endParaRPr lang="en-US" sz="1200" dirty="0">
                <a:solidFill>
                  <a:prstClr val="black"/>
                </a:solidFill>
                <a:latin typeface="Calibri" panose="020F0502020204030204"/>
              </a:endParaRPr>
            </a:p>
          </p:txBody>
        </p:sp>
        <p:cxnSp>
          <p:nvCxnSpPr>
            <p:cNvPr id="37" name="Straight Connector 36">
              <a:extLst>
                <a:ext uri="{FF2B5EF4-FFF2-40B4-BE49-F238E27FC236}">
                  <a16:creationId xmlns:a16="http://schemas.microsoft.com/office/drawing/2014/main" id="{31048FCC-58D4-4840-8FE9-95840FBDF3F7}"/>
                </a:ext>
              </a:extLst>
            </p:cNvPr>
            <p:cNvCxnSpPr/>
            <p:nvPr/>
          </p:nvCxnSpPr>
          <p:spPr>
            <a:xfrm>
              <a:off x="5801903" y="6262085"/>
              <a:ext cx="4597974" cy="0"/>
            </a:xfrm>
            <a:prstGeom prst="line">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59F5CB0B-355B-4E41-BC79-5977C015BC4B}"/>
                </a:ext>
              </a:extLst>
            </p:cNvPr>
            <p:cNvCxnSpPr>
              <a:cxnSpLocks/>
            </p:cNvCxnSpPr>
            <p:nvPr/>
          </p:nvCxnSpPr>
          <p:spPr>
            <a:xfrm flipV="1">
              <a:off x="5801904" y="4039871"/>
              <a:ext cx="0" cy="2222517"/>
            </a:xfrm>
            <a:prstGeom prst="line">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Freeform 38">
              <a:extLst>
                <a:ext uri="{FF2B5EF4-FFF2-40B4-BE49-F238E27FC236}">
                  <a16:creationId xmlns:a16="http://schemas.microsoft.com/office/drawing/2014/main" id="{364F1AB4-D6D0-A349-B4AA-DF5642C1F53E}"/>
                </a:ext>
              </a:extLst>
            </p:cNvPr>
            <p:cNvSpPr/>
            <p:nvPr/>
          </p:nvSpPr>
          <p:spPr>
            <a:xfrm>
              <a:off x="5815989" y="4445300"/>
              <a:ext cx="480875" cy="1811260"/>
            </a:xfrm>
            <a:custGeom>
              <a:avLst/>
              <a:gdLst>
                <a:gd name="connsiteX0" fmla="*/ 860489 w 860489"/>
                <a:gd name="connsiteY0" fmla="*/ 0 h 3186525"/>
                <a:gd name="connsiteX1" fmla="*/ 777551 w 860489"/>
                <a:gd name="connsiteY1" fmla="*/ 2384490 h 3186525"/>
                <a:gd name="connsiteX2" fmla="*/ 632408 w 860489"/>
                <a:gd name="connsiteY2" fmla="*/ 3084286 h 3186525"/>
                <a:gd name="connsiteX3" fmla="*/ 440612 w 860489"/>
                <a:gd name="connsiteY3" fmla="*/ 3177592 h 3186525"/>
                <a:gd name="connsiteX4" fmla="*/ 0 w 860489"/>
                <a:gd name="connsiteY4" fmla="*/ 3182776 h 3186525"/>
                <a:gd name="connsiteX0" fmla="*/ 860489 w 860489"/>
                <a:gd name="connsiteY0" fmla="*/ 0 h 3186525"/>
                <a:gd name="connsiteX1" fmla="*/ 777551 w 860489"/>
                <a:gd name="connsiteY1" fmla="*/ 2384490 h 3186525"/>
                <a:gd name="connsiteX2" fmla="*/ 632408 w 860489"/>
                <a:gd name="connsiteY2" fmla="*/ 3084286 h 3186525"/>
                <a:gd name="connsiteX3" fmla="*/ 440612 w 860489"/>
                <a:gd name="connsiteY3" fmla="*/ 3177592 h 3186525"/>
                <a:gd name="connsiteX4" fmla="*/ 0 w 860489"/>
                <a:gd name="connsiteY4" fmla="*/ 3182776 h 3186525"/>
                <a:gd name="connsiteX0" fmla="*/ 860489 w 860489"/>
                <a:gd name="connsiteY0" fmla="*/ 0 h 3182776"/>
                <a:gd name="connsiteX1" fmla="*/ 777551 w 860489"/>
                <a:gd name="connsiteY1" fmla="*/ 2384490 h 3182776"/>
                <a:gd name="connsiteX2" fmla="*/ 632408 w 860489"/>
                <a:gd name="connsiteY2" fmla="*/ 3084286 h 3182776"/>
                <a:gd name="connsiteX3" fmla="*/ 0 w 860489"/>
                <a:gd name="connsiteY3" fmla="*/ 3182776 h 3182776"/>
                <a:gd name="connsiteX0" fmla="*/ 860489 w 860489"/>
                <a:gd name="connsiteY0" fmla="*/ 0 h 3183334"/>
                <a:gd name="connsiteX1" fmla="*/ 777551 w 860489"/>
                <a:gd name="connsiteY1" fmla="*/ 2384490 h 3183334"/>
                <a:gd name="connsiteX2" fmla="*/ 632408 w 860489"/>
                <a:gd name="connsiteY2" fmla="*/ 3084286 h 3183334"/>
                <a:gd name="connsiteX3" fmla="*/ 0 w 860489"/>
                <a:gd name="connsiteY3" fmla="*/ 3182776 h 3183334"/>
                <a:gd name="connsiteX0" fmla="*/ 860489 w 860489"/>
                <a:gd name="connsiteY0" fmla="*/ 0 h 3185488"/>
                <a:gd name="connsiteX1" fmla="*/ 777551 w 860489"/>
                <a:gd name="connsiteY1" fmla="*/ 2384490 h 3185488"/>
                <a:gd name="connsiteX2" fmla="*/ 632408 w 860489"/>
                <a:gd name="connsiteY2" fmla="*/ 3084286 h 3185488"/>
                <a:gd name="connsiteX3" fmla="*/ 0 w 860489"/>
                <a:gd name="connsiteY3" fmla="*/ 3182776 h 3185488"/>
                <a:gd name="connsiteX0" fmla="*/ 860489 w 860489"/>
                <a:gd name="connsiteY0" fmla="*/ 0 h 3182776"/>
                <a:gd name="connsiteX1" fmla="*/ 777551 w 860489"/>
                <a:gd name="connsiteY1" fmla="*/ 2384490 h 3182776"/>
                <a:gd name="connsiteX2" fmla="*/ 664158 w 860489"/>
                <a:gd name="connsiteY2" fmla="*/ 3043011 h 3182776"/>
                <a:gd name="connsiteX3" fmla="*/ 0 w 860489"/>
                <a:gd name="connsiteY3" fmla="*/ 3182776 h 3182776"/>
                <a:gd name="connsiteX0" fmla="*/ 860489 w 860489"/>
                <a:gd name="connsiteY0" fmla="*/ 0 h 3184087"/>
                <a:gd name="connsiteX1" fmla="*/ 777551 w 860489"/>
                <a:gd name="connsiteY1" fmla="*/ 2384490 h 3184087"/>
                <a:gd name="connsiteX2" fmla="*/ 664158 w 860489"/>
                <a:gd name="connsiteY2" fmla="*/ 3043011 h 3184087"/>
                <a:gd name="connsiteX3" fmla="*/ 0 w 860489"/>
                <a:gd name="connsiteY3" fmla="*/ 3182776 h 3184087"/>
                <a:gd name="connsiteX0" fmla="*/ 860489 w 860489"/>
                <a:gd name="connsiteY0" fmla="*/ 0 h 3182776"/>
                <a:gd name="connsiteX1" fmla="*/ 793426 w 860489"/>
                <a:gd name="connsiteY1" fmla="*/ 2378140 h 3182776"/>
                <a:gd name="connsiteX2" fmla="*/ 664158 w 860489"/>
                <a:gd name="connsiteY2" fmla="*/ 3043011 h 3182776"/>
                <a:gd name="connsiteX3" fmla="*/ 0 w 860489"/>
                <a:gd name="connsiteY3" fmla="*/ 3182776 h 3182776"/>
                <a:gd name="connsiteX0" fmla="*/ 860489 w 860489"/>
                <a:gd name="connsiteY0" fmla="*/ 0 h 3182776"/>
                <a:gd name="connsiteX1" fmla="*/ 793426 w 860489"/>
                <a:gd name="connsiteY1" fmla="*/ 2378140 h 3182776"/>
                <a:gd name="connsiteX2" fmla="*/ 664158 w 860489"/>
                <a:gd name="connsiteY2" fmla="*/ 3043011 h 3182776"/>
                <a:gd name="connsiteX3" fmla="*/ 0 w 860489"/>
                <a:gd name="connsiteY3" fmla="*/ 3182776 h 3182776"/>
                <a:gd name="connsiteX0" fmla="*/ 860489 w 860489"/>
                <a:gd name="connsiteY0" fmla="*/ 0 h 3182776"/>
                <a:gd name="connsiteX1" fmla="*/ 793426 w 860489"/>
                <a:gd name="connsiteY1" fmla="*/ 2378140 h 3182776"/>
                <a:gd name="connsiteX2" fmla="*/ 664158 w 860489"/>
                <a:gd name="connsiteY2" fmla="*/ 3043011 h 3182776"/>
                <a:gd name="connsiteX3" fmla="*/ 0 w 860489"/>
                <a:gd name="connsiteY3" fmla="*/ 3182776 h 3182776"/>
                <a:gd name="connsiteX0" fmla="*/ 860489 w 860489"/>
                <a:gd name="connsiteY0" fmla="*/ 0 h 3182776"/>
                <a:gd name="connsiteX1" fmla="*/ 793426 w 860489"/>
                <a:gd name="connsiteY1" fmla="*/ 2378140 h 3182776"/>
                <a:gd name="connsiteX2" fmla="*/ 664158 w 860489"/>
                <a:gd name="connsiteY2" fmla="*/ 3043011 h 3182776"/>
                <a:gd name="connsiteX3" fmla="*/ 0 w 860489"/>
                <a:gd name="connsiteY3" fmla="*/ 3182776 h 3182776"/>
                <a:gd name="connsiteX0" fmla="*/ 860489 w 860489"/>
                <a:gd name="connsiteY0" fmla="*/ 0 h 3186401"/>
                <a:gd name="connsiteX1" fmla="*/ 793426 w 860489"/>
                <a:gd name="connsiteY1" fmla="*/ 2378140 h 3186401"/>
                <a:gd name="connsiteX2" fmla="*/ 664158 w 860489"/>
                <a:gd name="connsiteY2" fmla="*/ 3043011 h 3186401"/>
                <a:gd name="connsiteX3" fmla="*/ 0 w 860489"/>
                <a:gd name="connsiteY3" fmla="*/ 3182776 h 3186401"/>
                <a:gd name="connsiteX0" fmla="*/ 860489 w 860489"/>
                <a:gd name="connsiteY0" fmla="*/ 0 h 3188070"/>
                <a:gd name="connsiteX1" fmla="*/ 793426 w 860489"/>
                <a:gd name="connsiteY1" fmla="*/ 2378140 h 3188070"/>
                <a:gd name="connsiteX2" fmla="*/ 664158 w 860489"/>
                <a:gd name="connsiteY2" fmla="*/ 3043011 h 3188070"/>
                <a:gd name="connsiteX3" fmla="*/ 0 w 860489"/>
                <a:gd name="connsiteY3" fmla="*/ 3182776 h 3188070"/>
                <a:gd name="connsiteX0" fmla="*/ 860489 w 860489"/>
                <a:gd name="connsiteY0" fmla="*/ 0 h 3182776"/>
                <a:gd name="connsiteX1" fmla="*/ 793426 w 860489"/>
                <a:gd name="connsiteY1" fmla="*/ 2378140 h 3182776"/>
                <a:gd name="connsiteX2" fmla="*/ 676858 w 860489"/>
                <a:gd name="connsiteY2" fmla="*/ 2998561 h 3182776"/>
                <a:gd name="connsiteX3" fmla="*/ 0 w 860489"/>
                <a:gd name="connsiteY3" fmla="*/ 3182776 h 3182776"/>
                <a:gd name="connsiteX0" fmla="*/ 860489 w 860489"/>
                <a:gd name="connsiteY0" fmla="*/ 0 h 3192503"/>
                <a:gd name="connsiteX1" fmla="*/ 793426 w 860489"/>
                <a:gd name="connsiteY1" fmla="*/ 2378140 h 3192503"/>
                <a:gd name="connsiteX2" fmla="*/ 676858 w 860489"/>
                <a:gd name="connsiteY2" fmla="*/ 2998561 h 3192503"/>
                <a:gd name="connsiteX3" fmla="*/ 0 w 860489"/>
                <a:gd name="connsiteY3" fmla="*/ 3182776 h 3192503"/>
                <a:gd name="connsiteX0" fmla="*/ 860489 w 860489"/>
                <a:gd name="connsiteY0" fmla="*/ 0 h 3182981"/>
                <a:gd name="connsiteX1" fmla="*/ 793426 w 860489"/>
                <a:gd name="connsiteY1" fmla="*/ 2378140 h 3182981"/>
                <a:gd name="connsiteX2" fmla="*/ 676858 w 860489"/>
                <a:gd name="connsiteY2" fmla="*/ 2998561 h 3182981"/>
                <a:gd name="connsiteX3" fmla="*/ 0 w 860489"/>
                <a:gd name="connsiteY3" fmla="*/ 3182776 h 3182981"/>
                <a:gd name="connsiteX0" fmla="*/ 860489 w 860489"/>
                <a:gd name="connsiteY0" fmla="*/ 0 h 3182981"/>
                <a:gd name="connsiteX1" fmla="*/ 793426 w 860489"/>
                <a:gd name="connsiteY1" fmla="*/ 2378140 h 3182981"/>
                <a:gd name="connsiteX2" fmla="*/ 676858 w 860489"/>
                <a:gd name="connsiteY2" fmla="*/ 2998561 h 3182981"/>
                <a:gd name="connsiteX3" fmla="*/ 0 w 860489"/>
                <a:gd name="connsiteY3" fmla="*/ 3182776 h 3182981"/>
                <a:gd name="connsiteX0" fmla="*/ 892239 w 892239"/>
                <a:gd name="connsiteY0" fmla="*/ 0 h 3160756"/>
                <a:gd name="connsiteX1" fmla="*/ 793426 w 892239"/>
                <a:gd name="connsiteY1" fmla="*/ 2355915 h 3160756"/>
                <a:gd name="connsiteX2" fmla="*/ 676858 w 892239"/>
                <a:gd name="connsiteY2" fmla="*/ 2976336 h 3160756"/>
                <a:gd name="connsiteX3" fmla="*/ 0 w 892239"/>
                <a:gd name="connsiteY3" fmla="*/ 3160551 h 3160756"/>
                <a:gd name="connsiteX0" fmla="*/ 892239 w 892239"/>
                <a:gd name="connsiteY0" fmla="*/ 0 h 3160756"/>
                <a:gd name="connsiteX1" fmla="*/ 793426 w 892239"/>
                <a:gd name="connsiteY1" fmla="*/ 2355915 h 3160756"/>
                <a:gd name="connsiteX2" fmla="*/ 676858 w 892239"/>
                <a:gd name="connsiteY2" fmla="*/ 2976336 h 3160756"/>
                <a:gd name="connsiteX3" fmla="*/ 0 w 892239"/>
                <a:gd name="connsiteY3" fmla="*/ 3160551 h 3160756"/>
              </a:gdLst>
              <a:ahLst/>
              <a:cxnLst>
                <a:cxn ang="0">
                  <a:pos x="connsiteX0" y="connsiteY0"/>
                </a:cxn>
                <a:cxn ang="0">
                  <a:pos x="connsiteX1" y="connsiteY1"/>
                </a:cxn>
                <a:cxn ang="0">
                  <a:pos x="connsiteX2" y="connsiteY2"/>
                </a:cxn>
                <a:cxn ang="0">
                  <a:pos x="connsiteX3" y="connsiteY3"/>
                </a:cxn>
              </a:cxnLst>
              <a:rect l="l" t="t" r="r" b="b"/>
              <a:pathLst>
                <a:path w="892239" h="3160756">
                  <a:moveTo>
                    <a:pt x="892239" y="0"/>
                  </a:moveTo>
                  <a:cubicBezTo>
                    <a:pt x="857076" y="951096"/>
                    <a:pt x="829323" y="1859859"/>
                    <a:pt x="793426" y="2355915"/>
                  </a:cubicBezTo>
                  <a:cubicBezTo>
                    <a:pt x="757529" y="2851971"/>
                    <a:pt x="751946" y="2746980"/>
                    <a:pt x="676858" y="2976336"/>
                  </a:cubicBezTo>
                  <a:cubicBezTo>
                    <a:pt x="601770" y="3205692"/>
                    <a:pt x="160327" y="3152732"/>
                    <a:pt x="0" y="3160551"/>
                  </a:cubicBezTo>
                </a:path>
              </a:pathLst>
            </a:cu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85800">
                <a:defRPr/>
              </a:pPr>
              <a:endParaRPr lang="en-US" sz="1350">
                <a:solidFill>
                  <a:prstClr val="black"/>
                </a:solidFill>
                <a:latin typeface="Calibri" panose="020F0502020204030204"/>
              </a:endParaRPr>
            </a:p>
          </p:txBody>
        </p:sp>
        <p:cxnSp>
          <p:nvCxnSpPr>
            <p:cNvPr id="40" name="Straight Connector 39">
              <a:extLst>
                <a:ext uri="{FF2B5EF4-FFF2-40B4-BE49-F238E27FC236}">
                  <a16:creationId xmlns:a16="http://schemas.microsoft.com/office/drawing/2014/main" id="{4FD05EC6-A68B-5849-8856-938B7C45AE89}"/>
                </a:ext>
              </a:extLst>
            </p:cNvPr>
            <p:cNvCxnSpPr/>
            <p:nvPr/>
          </p:nvCxnSpPr>
          <p:spPr>
            <a:xfrm>
              <a:off x="6296864" y="4404648"/>
              <a:ext cx="2774587" cy="0"/>
            </a:xfrm>
            <a:prstGeom prst="line">
              <a:avLst/>
            </a:prstGeom>
            <a:ln w="127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nvGrpSpPr>
            <p:cNvPr id="53" name="Group 52">
              <a:extLst>
                <a:ext uri="{FF2B5EF4-FFF2-40B4-BE49-F238E27FC236}">
                  <a16:creationId xmlns:a16="http://schemas.microsoft.com/office/drawing/2014/main" id="{652EAE58-A2EB-554B-B3B8-3454BFE59DEC}"/>
                </a:ext>
              </a:extLst>
            </p:cNvPr>
            <p:cNvGrpSpPr/>
            <p:nvPr/>
          </p:nvGrpSpPr>
          <p:grpSpPr>
            <a:xfrm>
              <a:off x="6350326" y="4445306"/>
              <a:ext cx="795772" cy="900465"/>
              <a:chOff x="1257299" y="2448186"/>
              <a:chExt cx="919846" cy="1571364"/>
            </a:xfrm>
          </p:grpSpPr>
          <p:cxnSp>
            <p:nvCxnSpPr>
              <p:cNvPr id="55" name="Straight Connector 54">
                <a:extLst>
                  <a:ext uri="{FF2B5EF4-FFF2-40B4-BE49-F238E27FC236}">
                    <a16:creationId xmlns:a16="http://schemas.microsoft.com/office/drawing/2014/main" id="{2DF299DC-3781-6341-8E4F-B2C15D6BF7C2}"/>
                  </a:ext>
                </a:extLst>
              </p:cNvPr>
              <p:cNvCxnSpPr/>
              <p:nvPr/>
            </p:nvCxnSpPr>
            <p:spPr>
              <a:xfrm flipH="1">
                <a:off x="1294561" y="2448186"/>
                <a:ext cx="882584" cy="1571364"/>
              </a:xfrm>
              <a:prstGeom prst="line">
                <a:avLst/>
              </a:prstGeom>
              <a:ln w="25400">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56" name="Freeform 55">
                <a:extLst>
                  <a:ext uri="{FF2B5EF4-FFF2-40B4-BE49-F238E27FC236}">
                    <a16:creationId xmlns:a16="http://schemas.microsoft.com/office/drawing/2014/main" id="{A529C10A-08D6-9A4C-9568-A25D96C81B35}"/>
                  </a:ext>
                </a:extLst>
              </p:cNvPr>
              <p:cNvSpPr/>
              <p:nvPr/>
            </p:nvSpPr>
            <p:spPr>
              <a:xfrm>
                <a:off x="1257299" y="2450273"/>
                <a:ext cx="854076" cy="1562928"/>
              </a:xfrm>
              <a:custGeom>
                <a:avLst/>
                <a:gdLst>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03931"/>
                  <a:gd name="connsiteX1" fmla="*/ 0 w 1147562"/>
                  <a:gd name="connsiteY1" fmla="*/ 2103931 h 2103931"/>
                </a:gdLst>
                <a:ahLst/>
                <a:cxnLst>
                  <a:cxn ang="0">
                    <a:pos x="connsiteX0" y="connsiteY0"/>
                  </a:cxn>
                  <a:cxn ang="0">
                    <a:pos x="connsiteX1" y="connsiteY1"/>
                  </a:cxn>
                </a:cxnLst>
                <a:rect l="l" t="t" r="r" b="b"/>
                <a:pathLst>
                  <a:path w="1147562" h="2103931">
                    <a:moveTo>
                      <a:pt x="1147562" y="0"/>
                    </a:moveTo>
                    <a:cubicBezTo>
                      <a:pt x="-38197" y="56892"/>
                      <a:pt x="50361" y="547727"/>
                      <a:pt x="0" y="2103931"/>
                    </a:cubicBezTo>
                  </a:path>
                </a:pathLst>
              </a:custGeom>
              <a:ln w="25400">
                <a:solidFill>
                  <a:srgbClr val="0000A3"/>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85800">
                  <a:defRPr/>
                </a:pPr>
                <a:endParaRPr lang="en-US" sz="1350" dirty="0">
                  <a:solidFill>
                    <a:prstClr val="black"/>
                  </a:solidFill>
                  <a:latin typeface="Calibri" panose="020F0502020204030204"/>
                </a:endParaRPr>
              </a:p>
            </p:txBody>
          </p:sp>
        </p:grpSp>
        <p:grpSp>
          <p:nvGrpSpPr>
            <p:cNvPr id="57" name="Group 56">
              <a:extLst>
                <a:ext uri="{FF2B5EF4-FFF2-40B4-BE49-F238E27FC236}">
                  <a16:creationId xmlns:a16="http://schemas.microsoft.com/office/drawing/2014/main" id="{DD4080B1-FADE-D842-AD17-92CA8673682C}"/>
                </a:ext>
              </a:extLst>
            </p:cNvPr>
            <p:cNvGrpSpPr/>
            <p:nvPr/>
          </p:nvGrpSpPr>
          <p:grpSpPr>
            <a:xfrm>
              <a:off x="7112500" y="4441667"/>
              <a:ext cx="795772" cy="900465"/>
              <a:chOff x="1257299" y="2448186"/>
              <a:chExt cx="919846" cy="1571364"/>
            </a:xfrm>
          </p:grpSpPr>
          <p:cxnSp>
            <p:nvCxnSpPr>
              <p:cNvPr id="58" name="Straight Connector 57">
                <a:extLst>
                  <a:ext uri="{FF2B5EF4-FFF2-40B4-BE49-F238E27FC236}">
                    <a16:creationId xmlns:a16="http://schemas.microsoft.com/office/drawing/2014/main" id="{E69763F8-75EA-0E4A-853F-08C23DD4122F}"/>
                  </a:ext>
                </a:extLst>
              </p:cNvPr>
              <p:cNvCxnSpPr/>
              <p:nvPr/>
            </p:nvCxnSpPr>
            <p:spPr>
              <a:xfrm flipH="1">
                <a:off x="1294561" y="2448186"/>
                <a:ext cx="882584" cy="1571364"/>
              </a:xfrm>
              <a:prstGeom prst="line">
                <a:avLst/>
              </a:prstGeom>
              <a:ln w="25400">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60" name="Freeform 59">
                <a:extLst>
                  <a:ext uri="{FF2B5EF4-FFF2-40B4-BE49-F238E27FC236}">
                    <a16:creationId xmlns:a16="http://schemas.microsoft.com/office/drawing/2014/main" id="{35886E94-53B2-7946-B709-218428F049FE}"/>
                  </a:ext>
                </a:extLst>
              </p:cNvPr>
              <p:cNvSpPr/>
              <p:nvPr/>
            </p:nvSpPr>
            <p:spPr>
              <a:xfrm>
                <a:off x="1257299" y="2450273"/>
                <a:ext cx="854076" cy="1562928"/>
              </a:xfrm>
              <a:custGeom>
                <a:avLst/>
                <a:gdLst>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03931"/>
                  <a:gd name="connsiteX1" fmla="*/ 0 w 1147562"/>
                  <a:gd name="connsiteY1" fmla="*/ 2103931 h 2103931"/>
                </a:gdLst>
                <a:ahLst/>
                <a:cxnLst>
                  <a:cxn ang="0">
                    <a:pos x="connsiteX0" y="connsiteY0"/>
                  </a:cxn>
                  <a:cxn ang="0">
                    <a:pos x="connsiteX1" y="connsiteY1"/>
                  </a:cxn>
                </a:cxnLst>
                <a:rect l="l" t="t" r="r" b="b"/>
                <a:pathLst>
                  <a:path w="1147562" h="2103931">
                    <a:moveTo>
                      <a:pt x="1147562" y="0"/>
                    </a:moveTo>
                    <a:cubicBezTo>
                      <a:pt x="-38197" y="56892"/>
                      <a:pt x="50361" y="547727"/>
                      <a:pt x="0" y="2103931"/>
                    </a:cubicBezTo>
                  </a:path>
                </a:pathLst>
              </a:custGeom>
              <a:ln w="25400">
                <a:solidFill>
                  <a:srgbClr val="0000A3"/>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85800">
                  <a:defRPr/>
                </a:pPr>
                <a:endParaRPr lang="en-US" sz="1350">
                  <a:solidFill>
                    <a:prstClr val="black"/>
                  </a:solidFill>
                  <a:latin typeface="Calibri" panose="020F0502020204030204"/>
                </a:endParaRPr>
              </a:p>
            </p:txBody>
          </p:sp>
        </p:grpSp>
        <p:grpSp>
          <p:nvGrpSpPr>
            <p:cNvPr id="63" name="Group 62">
              <a:extLst>
                <a:ext uri="{FF2B5EF4-FFF2-40B4-BE49-F238E27FC236}">
                  <a16:creationId xmlns:a16="http://schemas.microsoft.com/office/drawing/2014/main" id="{0F7884A7-F440-334D-B642-94893B5E3BD9}"/>
                </a:ext>
              </a:extLst>
            </p:cNvPr>
            <p:cNvGrpSpPr/>
            <p:nvPr/>
          </p:nvGrpSpPr>
          <p:grpSpPr>
            <a:xfrm>
              <a:off x="7915954" y="4439699"/>
              <a:ext cx="795772" cy="900465"/>
              <a:chOff x="1257299" y="2448186"/>
              <a:chExt cx="919846" cy="1571364"/>
            </a:xfrm>
          </p:grpSpPr>
          <p:cxnSp>
            <p:nvCxnSpPr>
              <p:cNvPr id="64" name="Straight Connector 63">
                <a:extLst>
                  <a:ext uri="{FF2B5EF4-FFF2-40B4-BE49-F238E27FC236}">
                    <a16:creationId xmlns:a16="http://schemas.microsoft.com/office/drawing/2014/main" id="{DBAB8346-F851-4A4A-94B7-DB13B78B3A1D}"/>
                  </a:ext>
                </a:extLst>
              </p:cNvPr>
              <p:cNvCxnSpPr/>
              <p:nvPr/>
            </p:nvCxnSpPr>
            <p:spPr>
              <a:xfrm flipH="1">
                <a:off x="1294561" y="2448186"/>
                <a:ext cx="882584" cy="1571364"/>
              </a:xfrm>
              <a:prstGeom prst="line">
                <a:avLst/>
              </a:prstGeom>
              <a:ln w="25400">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65" name="Freeform 64">
                <a:extLst>
                  <a:ext uri="{FF2B5EF4-FFF2-40B4-BE49-F238E27FC236}">
                    <a16:creationId xmlns:a16="http://schemas.microsoft.com/office/drawing/2014/main" id="{5DE2B57B-8EF4-444E-B851-4E3DDA763568}"/>
                  </a:ext>
                </a:extLst>
              </p:cNvPr>
              <p:cNvSpPr/>
              <p:nvPr/>
            </p:nvSpPr>
            <p:spPr>
              <a:xfrm>
                <a:off x="1257299" y="2450273"/>
                <a:ext cx="854076" cy="1562928"/>
              </a:xfrm>
              <a:custGeom>
                <a:avLst/>
                <a:gdLst>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03931"/>
                  <a:gd name="connsiteX1" fmla="*/ 0 w 1147562"/>
                  <a:gd name="connsiteY1" fmla="*/ 2103931 h 2103931"/>
                </a:gdLst>
                <a:ahLst/>
                <a:cxnLst>
                  <a:cxn ang="0">
                    <a:pos x="connsiteX0" y="connsiteY0"/>
                  </a:cxn>
                  <a:cxn ang="0">
                    <a:pos x="connsiteX1" y="connsiteY1"/>
                  </a:cxn>
                </a:cxnLst>
                <a:rect l="l" t="t" r="r" b="b"/>
                <a:pathLst>
                  <a:path w="1147562" h="2103931">
                    <a:moveTo>
                      <a:pt x="1147562" y="0"/>
                    </a:moveTo>
                    <a:cubicBezTo>
                      <a:pt x="-38197" y="56892"/>
                      <a:pt x="50361" y="547727"/>
                      <a:pt x="0" y="2103931"/>
                    </a:cubicBezTo>
                  </a:path>
                </a:pathLst>
              </a:custGeom>
              <a:ln w="25400">
                <a:solidFill>
                  <a:srgbClr val="0000A3"/>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85800">
                  <a:defRPr/>
                </a:pPr>
                <a:endParaRPr lang="en-US" sz="1350">
                  <a:solidFill>
                    <a:prstClr val="black"/>
                  </a:solidFill>
                  <a:latin typeface="Calibri" panose="020F0502020204030204"/>
                </a:endParaRPr>
              </a:p>
            </p:txBody>
          </p:sp>
        </p:grpSp>
        <p:grpSp>
          <p:nvGrpSpPr>
            <p:cNvPr id="66" name="Group 65">
              <a:extLst>
                <a:ext uri="{FF2B5EF4-FFF2-40B4-BE49-F238E27FC236}">
                  <a16:creationId xmlns:a16="http://schemas.microsoft.com/office/drawing/2014/main" id="{360233D6-13BE-BE49-A1A4-3A07A4A60704}"/>
                </a:ext>
              </a:extLst>
            </p:cNvPr>
            <p:cNvGrpSpPr/>
            <p:nvPr/>
          </p:nvGrpSpPr>
          <p:grpSpPr>
            <a:xfrm>
              <a:off x="8750371" y="4432898"/>
              <a:ext cx="795772" cy="900465"/>
              <a:chOff x="1257299" y="2448186"/>
              <a:chExt cx="919846" cy="1571364"/>
            </a:xfrm>
          </p:grpSpPr>
          <p:cxnSp>
            <p:nvCxnSpPr>
              <p:cNvPr id="67" name="Straight Connector 66">
                <a:extLst>
                  <a:ext uri="{FF2B5EF4-FFF2-40B4-BE49-F238E27FC236}">
                    <a16:creationId xmlns:a16="http://schemas.microsoft.com/office/drawing/2014/main" id="{7592834D-6AF8-EC4B-A694-A322F44A9728}"/>
                  </a:ext>
                </a:extLst>
              </p:cNvPr>
              <p:cNvCxnSpPr/>
              <p:nvPr/>
            </p:nvCxnSpPr>
            <p:spPr>
              <a:xfrm flipH="1">
                <a:off x="1294561" y="2448186"/>
                <a:ext cx="882584" cy="1571364"/>
              </a:xfrm>
              <a:prstGeom prst="line">
                <a:avLst/>
              </a:prstGeom>
              <a:ln w="25400">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68" name="Freeform 67">
                <a:extLst>
                  <a:ext uri="{FF2B5EF4-FFF2-40B4-BE49-F238E27FC236}">
                    <a16:creationId xmlns:a16="http://schemas.microsoft.com/office/drawing/2014/main" id="{DC312EC2-306B-AB46-9E55-8D70D2C647CA}"/>
                  </a:ext>
                </a:extLst>
              </p:cNvPr>
              <p:cNvSpPr/>
              <p:nvPr/>
            </p:nvSpPr>
            <p:spPr>
              <a:xfrm>
                <a:off x="1257299" y="2450273"/>
                <a:ext cx="854076" cy="1562928"/>
              </a:xfrm>
              <a:custGeom>
                <a:avLst/>
                <a:gdLst>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03931"/>
                  <a:gd name="connsiteX1" fmla="*/ 0 w 1147562"/>
                  <a:gd name="connsiteY1" fmla="*/ 2103931 h 2103931"/>
                </a:gdLst>
                <a:ahLst/>
                <a:cxnLst>
                  <a:cxn ang="0">
                    <a:pos x="connsiteX0" y="connsiteY0"/>
                  </a:cxn>
                  <a:cxn ang="0">
                    <a:pos x="connsiteX1" y="connsiteY1"/>
                  </a:cxn>
                </a:cxnLst>
                <a:rect l="l" t="t" r="r" b="b"/>
                <a:pathLst>
                  <a:path w="1147562" h="2103931">
                    <a:moveTo>
                      <a:pt x="1147562" y="0"/>
                    </a:moveTo>
                    <a:cubicBezTo>
                      <a:pt x="-38197" y="56892"/>
                      <a:pt x="50361" y="547727"/>
                      <a:pt x="0" y="2103931"/>
                    </a:cubicBezTo>
                  </a:path>
                </a:pathLst>
              </a:custGeom>
              <a:ln w="25400">
                <a:solidFill>
                  <a:srgbClr val="0000A3"/>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85800">
                  <a:defRPr/>
                </a:pPr>
                <a:endParaRPr lang="en-US" sz="1350">
                  <a:solidFill>
                    <a:prstClr val="black"/>
                  </a:solidFill>
                  <a:latin typeface="Calibri" panose="020F0502020204030204"/>
                </a:endParaRPr>
              </a:p>
            </p:txBody>
          </p:sp>
        </p:grpSp>
        <p:grpSp>
          <p:nvGrpSpPr>
            <p:cNvPr id="69" name="Group 68">
              <a:extLst>
                <a:ext uri="{FF2B5EF4-FFF2-40B4-BE49-F238E27FC236}">
                  <a16:creationId xmlns:a16="http://schemas.microsoft.com/office/drawing/2014/main" id="{E51034EA-88C3-9948-BD04-CB0734C3B06B}"/>
                </a:ext>
              </a:extLst>
            </p:cNvPr>
            <p:cNvGrpSpPr/>
            <p:nvPr/>
          </p:nvGrpSpPr>
          <p:grpSpPr>
            <a:xfrm rot="10800000">
              <a:off x="9544542" y="3096950"/>
              <a:ext cx="1128132" cy="1337145"/>
              <a:chOff x="873118" y="2448184"/>
              <a:chExt cx="1304027" cy="2333396"/>
            </a:xfrm>
          </p:grpSpPr>
          <p:cxnSp>
            <p:nvCxnSpPr>
              <p:cNvPr id="70" name="Straight Connector 69">
                <a:extLst>
                  <a:ext uri="{FF2B5EF4-FFF2-40B4-BE49-F238E27FC236}">
                    <a16:creationId xmlns:a16="http://schemas.microsoft.com/office/drawing/2014/main" id="{45185064-8B1C-694D-B7B9-BC34AB781C04}"/>
                  </a:ext>
                </a:extLst>
              </p:cNvPr>
              <p:cNvCxnSpPr/>
              <p:nvPr/>
            </p:nvCxnSpPr>
            <p:spPr>
              <a:xfrm rot="10800000" flipV="1">
                <a:off x="873118" y="2448184"/>
                <a:ext cx="1304027" cy="2333396"/>
              </a:xfrm>
              <a:prstGeom prst="line">
                <a:avLst/>
              </a:prstGeom>
              <a:ln w="25400">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71" name="Freeform 70">
                <a:extLst>
                  <a:ext uri="{FF2B5EF4-FFF2-40B4-BE49-F238E27FC236}">
                    <a16:creationId xmlns:a16="http://schemas.microsoft.com/office/drawing/2014/main" id="{E1B54475-17A0-F34F-96E0-44994E90BFC9}"/>
                  </a:ext>
                </a:extLst>
              </p:cNvPr>
              <p:cNvSpPr/>
              <p:nvPr/>
            </p:nvSpPr>
            <p:spPr>
              <a:xfrm>
                <a:off x="1252647" y="2450273"/>
                <a:ext cx="858729" cy="1600620"/>
              </a:xfrm>
              <a:custGeom>
                <a:avLst/>
                <a:gdLst>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064381 w 1064381"/>
                  <a:gd name="connsiteY0" fmla="*/ 0 h 2044095"/>
                  <a:gd name="connsiteX1" fmla="*/ 0 w 1064381"/>
                  <a:gd name="connsiteY1" fmla="*/ 2044095 h 204409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29575"/>
                  <a:gd name="connsiteX1" fmla="*/ 0 w 1147562"/>
                  <a:gd name="connsiteY1" fmla="*/ 2129575 h 2129575"/>
                  <a:gd name="connsiteX0" fmla="*/ 1147562 w 1147562"/>
                  <a:gd name="connsiteY0" fmla="*/ 0 h 2103931"/>
                  <a:gd name="connsiteX1" fmla="*/ 0 w 1147562"/>
                  <a:gd name="connsiteY1" fmla="*/ 2103931 h 2103931"/>
                  <a:gd name="connsiteX0" fmla="*/ 1153813 w 1153813"/>
                  <a:gd name="connsiteY0" fmla="*/ 0 h 2154669"/>
                  <a:gd name="connsiteX1" fmla="*/ 0 w 1153813"/>
                  <a:gd name="connsiteY1" fmla="*/ 2154669 h 2154669"/>
                </a:gdLst>
                <a:ahLst/>
                <a:cxnLst>
                  <a:cxn ang="0">
                    <a:pos x="connsiteX0" y="connsiteY0"/>
                  </a:cxn>
                  <a:cxn ang="0">
                    <a:pos x="connsiteX1" y="connsiteY1"/>
                  </a:cxn>
                </a:cxnLst>
                <a:rect l="l" t="t" r="r" b="b"/>
                <a:pathLst>
                  <a:path w="1153813" h="2154669">
                    <a:moveTo>
                      <a:pt x="1153813" y="0"/>
                    </a:moveTo>
                    <a:cubicBezTo>
                      <a:pt x="-31946" y="56892"/>
                      <a:pt x="50361" y="598465"/>
                      <a:pt x="0" y="2154669"/>
                    </a:cubicBezTo>
                  </a:path>
                </a:pathLst>
              </a:custGeom>
              <a:ln w="25400">
                <a:solidFill>
                  <a:srgbClr val="0000A3"/>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85800">
                  <a:defRPr/>
                </a:pPr>
                <a:endParaRPr lang="en-US" sz="1350">
                  <a:solidFill>
                    <a:prstClr val="black"/>
                  </a:solidFill>
                  <a:latin typeface="Calibri" panose="020F0502020204030204"/>
                </a:endParaRPr>
              </a:p>
            </p:txBody>
          </p:sp>
        </p:grpSp>
        <p:cxnSp>
          <p:nvCxnSpPr>
            <p:cNvPr id="72" name="Straight Connector 71">
              <a:extLst>
                <a:ext uri="{FF2B5EF4-FFF2-40B4-BE49-F238E27FC236}">
                  <a16:creationId xmlns:a16="http://schemas.microsoft.com/office/drawing/2014/main" id="{1DFE095F-2D1A-1D4C-9A9A-C62873E0BA38}"/>
                </a:ext>
              </a:extLst>
            </p:cNvPr>
            <p:cNvCxnSpPr/>
            <p:nvPr/>
          </p:nvCxnSpPr>
          <p:spPr>
            <a:xfrm flipH="1">
              <a:off x="10340170" y="2893914"/>
              <a:ext cx="30503" cy="717091"/>
            </a:xfrm>
            <a:prstGeom prst="line">
              <a:avLst/>
            </a:prstGeom>
            <a:ln w="25400">
              <a:solidFill>
                <a:srgbClr val="0000A3"/>
              </a:solidFill>
              <a:prstDash val="dash"/>
            </a:ln>
            <a:effectLst/>
          </p:spPr>
          <p:style>
            <a:lnRef idx="2">
              <a:schemeClr val="accent1"/>
            </a:lnRef>
            <a:fillRef idx="0">
              <a:schemeClr val="accent1"/>
            </a:fillRef>
            <a:effectRef idx="1">
              <a:schemeClr val="accent1"/>
            </a:effectRef>
            <a:fontRef idx="minor">
              <a:schemeClr val="tx1"/>
            </a:fontRef>
          </p:style>
        </p:cxnSp>
        <p:sp>
          <p:nvSpPr>
            <p:cNvPr id="73" name="TextBox 72">
              <a:extLst>
                <a:ext uri="{FF2B5EF4-FFF2-40B4-BE49-F238E27FC236}">
                  <a16:creationId xmlns:a16="http://schemas.microsoft.com/office/drawing/2014/main" id="{44614631-1328-024A-AD9F-B0CFCCFC596B}"/>
                </a:ext>
              </a:extLst>
            </p:cNvPr>
            <p:cNvSpPr txBox="1"/>
            <p:nvPr/>
          </p:nvSpPr>
          <p:spPr>
            <a:xfrm>
              <a:off x="9881790" y="5941210"/>
              <a:ext cx="579645" cy="338555"/>
            </a:xfrm>
            <a:prstGeom prst="rect">
              <a:avLst/>
            </a:prstGeom>
            <a:noFill/>
          </p:spPr>
          <p:txBody>
            <a:bodyPr wrap="none" rtlCol="0">
              <a:spAutoFit/>
            </a:bodyPr>
            <a:lstStyle/>
            <a:p>
              <a:pPr defTabSz="685800">
                <a:defRPr/>
              </a:pPr>
              <a:r>
                <a:rPr lang="en-US" sz="1050" dirty="0">
                  <a:solidFill>
                    <a:prstClr val="black"/>
                  </a:solidFill>
                  <a:latin typeface="Calibri" panose="020F0502020204030204"/>
                </a:rPr>
                <a:t>time</a:t>
              </a:r>
              <a:endParaRPr lang="en-US" sz="1200" dirty="0">
                <a:solidFill>
                  <a:prstClr val="black"/>
                </a:solidFill>
                <a:latin typeface="Calibri" panose="020F0502020204030204"/>
              </a:endParaRPr>
            </a:p>
          </p:txBody>
        </p:sp>
        <p:sp>
          <p:nvSpPr>
            <p:cNvPr id="75" name="TextBox 74">
              <a:extLst>
                <a:ext uri="{FF2B5EF4-FFF2-40B4-BE49-F238E27FC236}">
                  <a16:creationId xmlns:a16="http://schemas.microsoft.com/office/drawing/2014/main" id="{41BB1097-C057-5147-9BCD-E5C490AEDE69}"/>
                </a:ext>
              </a:extLst>
            </p:cNvPr>
            <p:cNvSpPr txBox="1"/>
            <p:nvPr/>
          </p:nvSpPr>
          <p:spPr>
            <a:xfrm>
              <a:off x="9472281" y="4611687"/>
              <a:ext cx="1333100" cy="978045"/>
            </a:xfrm>
            <a:prstGeom prst="rect">
              <a:avLst/>
            </a:prstGeom>
            <a:noFill/>
          </p:spPr>
          <p:txBody>
            <a:bodyPr wrap="none" rtlCol="0">
              <a:spAutoFit/>
            </a:bodyPr>
            <a:lstStyle/>
            <a:p>
              <a:pPr defTabSz="685800">
                <a:lnSpc>
                  <a:spcPct val="85000"/>
                </a:lnSpc>
                <a:spcBef>
                  <a:spcPts val="450"/>
                </a:spcBef>
                <a:defRPr/>
              </a:pPr>
              <a:r>
                <a:rPr lang="en-US" sz="1500" dirty="0">
                  <a:solidFill>
                    <a:srgbClr val="C00000"/>
                  </a:solidFill>
                  <a:latin typeface="Calibri" panose="020F0502020204030204"/>
                </a:rPr>
                <a:t>TCP Reno</a:t>
              </a:r>
              <a:endParaRPr lang="en-US" sz="1500" dirty="0">
                <a:solidFill>
                  <a:prstClr val="black"/>
                </a:solidFill>
                <a:latin typeface="Calibri" panose="020F0502020204030204"/>
              </a:endParaRPr>
            </a:p>
            <a:p>
              <a:pPr defTabSz="685800">
                <a:lnSpc>
                  <a:spcPct val="85000"/>
                </a:lnSpc>
                <a:spcBef>
                  <a:spcPts val="450"/>
                </a:spcBef>
                <a:defRPr/>
              </a:pPr>
              <a:r>
                <a:rPr lang="en-US" sz="1500" dirty="0">
                  <a:solidFill>
                    <a:srgbClr val="0000A3"/>
                  </a:solidFill>
                  <a:latin typeface="Calibri" panose="020F0502020204030204"/>
                </a:rPr>
                <a:t>TCP CUBIC</a:t>
              </a:r>
            </a:p>
            <a:p>
              <a:pPr defTabSz="685800">
                <a:defRPr/>
              </a:pPr>
              <a:endParaRPr lang="en-US" sz="1200" dirty="0">
                <a:solidFill>
                  <a:prstClr val="black"/>
                </a:solidFill>
                <a:latin typeface="Calibri" panose="020F0502020204030204"/>
              </a:endParaRPr>
            </a:p>
          </p:txBody>
        </p:sp>
        <p:sp>
          <p:nvSpPr>
            <p:cNvPr id="76" name="TextBox 75">
              <a:extLst>
                <a:ext uri="{FF2B5EF4-FFF2-40B4-BE49-F238E27FC236}">
                  <a16:creationId xmlns:a16="http://schemas.microsoft.com/office/drawing/2014/main" id="{E65F2412-0F58-C149-8867-B61A2C75E6EC}"/>
                </a:ext>
              </a:extLst>
            </p:cNvPr>
            <p:cNvSpPr txBox="1"/>
            <p:nvPr/>
          </p:nvSpPr>
          <p:spPr>
            <a:xfrm>
              <a:off x="5235443" y="4213131"/>
              <a:ext cx="611707" cy="306237"/>
            </a:xfrm>
            <a:prstGeom prst="rect">
              <a:avLst/>
            </a:prstGeom>
            <a:noFill/>
          </p:spPr>
          <p:txBody>
            <a:bodyPr wrap="none" rtlCol="0">
              <a:spAutoFit/>
            </a:bodyPr>
            <a:lstStyle/>
            <a:p>
              <a:pPr algn="r" defTabSz="685800">
                <a:lnSpc>
                  <a:spcPct val="85000"/>
                </a:lnSpc>
                <a:defRPr/>
              </a:pPr>
              <a:r>
                <a:rPr lang="en-US" sz="1050" dirty="0" err="1">
                  <a:solidFill>
                    <a:prstClr val="black"/>
                  </a:solidFill>
                  <a:latin typeface="Calibri" panose="020F0502020204030204"/>
                </a:rPr>
                <a:t>W</a:t>
              </a:r>
              <a:r>
                <a:rPr lang="en-US" sz="1050" baseline="-25000" dirty="0" err="1">
                  <a:solidFill>
                    <a:prstClr val="black"/>
                  </a:solidFill>
                  <a:latin typeface="Calibri" panose="020F0502020204030204"/>
                </a:rPr>
                <a:t>max</a:t>
              </a:r>
              <a:endParaRPr lang="en-US" sz="1200" baseline="-25000" dirty="0">
                <a:solidFill>
                  <a:prstClr val="black"/>
                </a:solidFill>
                <a:latin typeface="Calibri" panose="020F0502020204030204"/>
              </a:endParaRPr>
            </a:p>
          </p:txBody>
        </p:sp>
        <p:sp>
          <p:nvSpPr>
            <p:cNvPr id="77" name="TextBox 76">
              <a:extLst>
                <a:ext uri="{FF2B5EF4-FFF2-40B4-BE49-F238E27FC236}">
                  <a16:creationId xmlns:a16="http://schemas.microsoft.com/office/drawing/2014/main" id="{17DBE2E0-494D-FA44-BFFB-683AF749D1D8}"/>
                </a:ext>
              </a:extLst>
            </p:cNvPr>
            <p:cNvSpPr txBox="1"/>
            <p:nvPr/>
          </p:nvSpPr>
          <p:spPr>
            <a:xfrm>
              <a:off x="6127948" y="6255332"/>
              <a:ext cx="365912" cy="306237"/>
            </a:xfrm>
            <a:prstGeom prst="rect">
              <a:avLst/>
            </a:prstGeom>
            <a:noFill/>
          </p:spPr>
          <p:txBody>
            <a:bodyPr wrap="none" rtlCol="0">
              <a:spAutoFit/>
            </a:bodyPr>
            <a:lstStyle/>
            <a:p>
              <a:pPr algn="r" defTabSz="685800">
                <a:lnSpc>
                  <a:spcPct val="85000"/>
                </a:lnSpc>
                <a:defRPr/>
              </a:pPr>
              <a:r>
                <a:rPr lang="en-US" sz="1050" dirty="0">
                  <a:solidFill>
                    <a:prstClr val="black"/>
                  </a:solidFill>
                  <a:latin typeface="Calibri" panose="020F0502020204030204"/>
                </a:rPr>
                <a:t>t</a:t>
              </a:r>
              <a:r>
                <a:rPr lang="en-US" sz="1050" baseline="-25000" dirty="0">
                  <a:solidFill>
                    <a:prstClr val="black"/>
                  </a:solidFill>
                  <a:latin typeface="Calibri" panose="020F0502020204030204"/>
                </a:rPr>
                <a:t>0</a:t>
              </a:r>
              <a:endParaRPr lang="en-US" sz="1200" baseline="-25000" dirty="0">
                <a:solidFill>
                  <a:prstClr val="black"/>
                </a:solidFill>
                <a:latin typeface="Calibri" panose="020F0502020204030204"/>
              </a:endParaRPr>
            </a:p>
          </p:txBody>
        </p:sp>
        <p:sp>
          <p:nvSpPr>
            <p:cNvPr id="78" name="TextBox 77">
              <a:extLst>
                <a:ext uri="{FF2B5EF4-FFF2-40B4-BE49-F238E27FC236}">
                  <a16:creationId xmlns:a16="http://schemas.microsoft.com/office/drawing/2014/main" id="{3EF3C689-6B08-054B-A295-70385BDFB1E3}"/>
                </a:ext>
              </a:extLst>
            </p:cNvPr>
            <p:cNvSpPr txBox="1"/>
            <p:nvPr/>
          </p:nvSpPr>
          <p:spPr>
            <a:xfrm>
              <a:off x="6908857" y="6257828"/>
              <a:ext cx="393699" cy="306237"/>
            </a:xfrm>
            <a:prstGeom prst="rect">
              <a:avLst/>
            </a:prstGeom>
            <a:noFill/>
          </p:spPr>
          <p:txBody>
            <a:bodyPr wrap="none" rtlCol="0">
              <a:spAutoFit/>
            </a:bodyPr>
            <a:lstStyle/>
            <a:p>
              <a:pPr algn="r" defTabSz="685800">
                <a:lnSpc>
                  <a:spcPct val="85000"/>
                </a:lnSpc>
                <a:defRPr/>
              </a:pPr>
              <a:r>
                <a:rPr lang="en-US" sz="1050" dirty="0">
                  <a:solidFill>
                    <a:prstClr val="black"/>
                  </a:solidFill>
                  <a:latin typeface="Calibri" panose="020F0502020204030204"/>
                </a:rPr>
                <a:t>t</a:t>
              </a:r>
              <a:r>
                <a:rPr lang="en-US" sz="1050" baseline="-25000" dirty="0">
                  <a:solidFill>
                    <a:prstClr val="black"/>
                  </a:solidFill>
                  <a:latin typeface="Calibri" panose="020F0502020204030204"/>
                </a:rPr>
                <a:t>1 </a:t>
              </a:r>
              <a:endParaRPr lang="en-US" sz="1200" baseline="-25000" dirty="0">
                <a:solidFill>
                  <a:prstClr val="black"/>
                </a:solidFill>
                <a:latin typeface="Calibri" panose="020F0502020204030204"/>
              </a:endParaRPr>
            </a:p>
          </p:txBody>
        </p:sp>
        <p:sp>
          <p:nvSpPr>
            <p:cNvPr id="79" name="TextBox 78">
              <a:extLst>
                <a:ext uri="{FF2B5EF4-FFF2-40B4-BE49-F238E27FC236}">
                  <a16:creationId xmlns:a16="http://schemas.microsoft.com/office/drawing/2014/main" id="{40A4823D-67A2-DF4C-BA75-8B64BC8EB2AA}"/>
                </a:ext>
              </a:extLst>
            </p:cNvPr>
            <p:cNvSpPr txBox="1"/>
            <p:nvPr/>
          </p:nvSpPr>
          <p:spPr>
            <a:xfrm>
              <a:off x="7715459" y="6257148"/>
              <a:ext cx="393699" cy="306237"/>
            </a:xfrm>
            <a:prstGeom prst="rect">
              <a:avLst/>
            </a:prstGeom>
            <a:noFill/>
          </p:spPr>
          <p:txBody>
            <a:bodyPr wrap="none" rtlCol="0">
              <a:spAutoFit/>
            </a:bodyPr>
            <a:lstStyle/>
            <a:p>
              <a:pPr algn="r" defTabSz="685800">
                <a:lnSpc>
                  <a:spcPct val="85000"/>
                </a:lnSpc>
                <a:defRPr/>
              </a:pPr>
              <a:r>
                <a:rPr lang="en-US" sz="1050" dirty="0">
                  <a:solidFill>
                    <a:prstClr val="black"/>
                  </a:solidFill>
                  <a:latin typeface="Calibri" panose="020F0502020204030204"/>
                </a:rPr>
                <a:t>t</a:t>
              </a:r>
              <a:r>
                <a:rPr lang="en-US" sz="1050" baseline="-25000" dirty="0">
                  <a:solidFill>
                    <a:prstClr val="black"/>
                  </a:solidFill>
                  <a:latin typeface="Calibri" panose="020F0502020204030204"/>
                </a:rPr>
                <a:t>2 </a:t>
              </a:r>
              <a:endParaRPr lang="en-US" sz="1200" baseline="-25000" dirty="0">
                <a:solidFill>
                  <a:prstClr val="black"/>
                </a:solidFill>
                <a:latin typeface="Calibri" panose="020F0502020204030204"/>
              </a:endParaRPr>
            </a:p>
          </p:txBody>
        </p:sp>
        <p:sp>
          <p:nvSpPr>
            <p:cNvPr id="80" name="TextBox 79">
              <a:extLst>
                <a:ext uri="{FF2B5EF4-FFF2-40B4-BE49-F238E27FC236}">
                  <a16:creationId xmlns:a16="http://schemas.microsoft.com/office/drawing/2014/main" id="{D8730D84-4B2F-F440-A574-FDFAF6E53A48}"/>
                </a:ext>
              </a:extLst>
            </p:cNvPr>
            <p:cNvSpPr txBox="1"/>
            <p:nvPr/>
          </p:nvSpPr>
          <p:spPr>
            <a:xfrm>
              <a:off x="8536854" y="6256468"/>
              <a:ext cx="393699" cy="306237"/>
            </a:xfrm>
            <a:prstGeom prst="rect">
              <a:avLst/>
            </a:prstGeom>
            <a:noFill/>
          </p:spPr>
          <p:txBody>
            <a:bodyPr wrap="none" rtlCol="0">
              <a:spAutoFit/>
            </a:bodyPr>
            <a:lstStyle/>
            <a:p>
              <a:pPr algn="r" defTabSz="685800">
                <a:lnSpc>
                  <a:spcPct val="85000"/>
                </a:lnSpc>
                <a:defRPr/>
              </a:pPr>
              <a:r>
                <a:rPr lang="en-US" sz="1050" dirty="0">
                  <a:solidFill>
                    <a:prstClr val="black"/>
                  </a:solidFill>
                  <a:latin typeface="Calibri" panose="020F0502020204030204"/>
                </a:rPr>
                <a:t>t</a:t>
              </a:r>
              <a:r>
                <a:rPr lang="en-US" sz="1050" baseline="-25000" dirty="0">
                  <a:solidFill>
                    <a:prstClr val="black"/>
                  </a:solidFill>
                  <a:latin typeface="Calibri" panose="020F0502020204030204"/>
                </a:rPr>
                <a:t>3 </a:t>
              </a:r>
              <a:endParaRPr lang="en-US" sz="1200" baseline="-25000" dirty="0">
                <a:solidFill>
                  <a:prstClr val="black"/>
                </a:solidFill>
                <a:latin typeface="Calibri" panose="020F0502020204030204"/>
              </a:endParaRPr>
            </a:p>
          </p:txBody>
        </p:sp>
        <p:sp>
          <p:nvSpPr>
            <p:cNvPr id="81" name="TextBox 80">
              <a:extLst>
                <a:ext uri="{FF2B5EF4-FFF2-40B4-BE49-F238E27FC236}">
                  <a16:creationId xmlns:a16="http://schemas.microsoft.com/office/drawing/2014/main" id="{F758EBF6-5D1E-8E42-BF23-8B6F286B1443}"/>
                </a:ext>
              </a:extLst>
            </p:cNvPr>
            <p:cNvSpPr txBox="1"/>
            <p:nvPr/>
          </p:nvSpPr>
          <p:spPr>
            <a:xfrm>
              <a:off x="9343457" y="6256468"/>
              <a:ext cx="393699" cy="306237"/>
            </a:xfrm>
            <a:prstGeom prst="rect">
              <a:avLst/>
            </a:prstGeom>
            <a:noFill/>
          </p:spPr>
          <p:txBody>
            <a:bodyPr wrap="none" rtlCol="0">
              <a:spAutoFit/>
            </a:bodyPr>
            <a:lstStyle/>
            <a:p>
              <a:pPr algn="r" defTabSz="685800">
                <a:lnSpc>
                  <a:spcPct val="85000"/>
                </a:lnSpc>
                <a:defRPr/>
              </a:pPr>
              <a:r>
                <a:rPr lang="en-US" sz="1050" dirty="0">
                  <a:solidFill>
                    <a:prstClr val="black"/>
                  </a:solidFill>
                  <a:latin typeface="Calibri" panose="020F0502020204030204"/>
                </a:rPr>
                <a:t>t</a:t>
              </a:r>
              <a:r>
                <a:rPr lang="en-US" sz="1050" baseline="-25000" dirty="0">
                  <a:solidFill>
                    <a:prstClr val="black"/>
                  </a:solidFill>
                  <a:latin typeface="Calibri" panose="020F0502020204030204"/>
                </a:rPr>
                <a:t>4 </a:t>
              </a:r>
              <a:endParaRPr lang="en-US" sz="1200" baseline="-25000" dirty="0">
                <a:solidFill>
                  <a:prstClr val="black"/>
                </a:solidFill>
                <a:latin typeface="Calibri" panose="020F0502020204030204"/>
              </a:endParaRPr>
            </a:p>
          </p:txBody>
        </p:sp>
      </p:grpSp>
      <p:sp>
        <p:nvSpPr>
          <p:cNvPr id="84" name="Rectangle 3">
            <a:extLst>
              <a:ext uri="{FF2B5EF4-FFF2-40B4-BE49-F238E27FC236}">
                <a16:creationId xmlns:a16="http://schemas.microsoft.com/office/drawing/2014/main" id="{38863743-CAFF-054A-AD43-DD61D083D1B0}"/>
              </a:ext>
            </a:extLst>
          </p:cNvPr>
          <p:cNvSpPr txBox="1">
            <a:spLocks noChangeArrowheads="1"/>
          </p:cNvSpPr>
          <p:nvPr/>
        </p:nvSpPr>
        <p:spPr>
          <a:xfrm>
            <a:off x="2151841" y="3439519"/>
            <a:ext cx="3640298" cy="1518149"/>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5281" indent="-221456" defTabSz="685800">
              <a:spcBef>
                <a:spcPts val="750"/>
              </a:spcBef>
              <a:defRPr/>
            </a:pPr>
            <a:r>
              <a:rPr lang="en-US" altLang="en-US" sz="2100" dirty="0">
                <a:solidFill>
                  <a:prstClr val="black"/>
                </a:solidFill>
                <a:latin typeface="Calibri" panose="020F0502020204030204"/>
                <a:ea typeface="ＭＳ Ｐゴシック" panose="020B0600070205080204" pitchFamily="34" charset="-128"/>
              </a:rPr>
              <a:t>TCP CUBIC default in Linux, most popular TCP for popular Web servers</a:t>
            </a:r>
          </a:p>
          <a:p>
            <a:pPr marL="97631" indent="0" defTabSz="685800">
              <a:spcBef>
                <a:spcPts val="750"/>
              </a:spcBef>
              <a:buNone/>
              <a:defRPr/>
            </a:pPr>
            <a:endParaRPr lang="en-US" altLang="en-US" sz="2100" dirty="0">
              <a:solidFill>
                <a:prstClr val="black"/>
              </a:solidFill>
              <a:latin typeface="Calibri" panose="020F0502020204030204"/>
              <a:ea typeface="ＭＳ Ｐゴシック" panose="020B0600070205080204" pitchFamily="34" charset="-128"/>
            </a:endParaRPr>
          </a:p>
        </p:txBody>
      </p:sp>
      <p:sp>
        <p:nvSpPr>
          <p:cNvPr id="42" name="Rectangle 3">
            <a:extLst>
              <a:ext uri="{FF2B5EF4-FFF2-40B4-BE49-F238E27FC236}">
                <a16:creationId xmlns:a16="http://schemas.microsoft.com/office/drawing/2014/main" id="{2AE4693F-64D3-B14E-9E64-AAA80AA8953E}"/>
              </a:ext>
            </a:extLst>
          </p:cNvPr>
          <p:cNvSpPr txBox="1">
            <a:spLocks noChangeArrowheads="1"/>
          </p:cNvSpPr>
          <p:nvPr/>
        </p:nvSpPr>
        <p:spPr>
          <a:xfrm>
            <a:off x="2113493" y="1208855"/>
            <a:ext cx="8373095"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5281" indent="-247650" defTabSz="685800">
              <a:spcBef>
                <a:spcPts val="750"/>
              </a:spcBef>
              <a:defRPr/>
            </a:pPr>
            <a:r>
              <a:rPr lang="en-US" altLang="en-US" sz="2100" dirty="0">
                <a:solidFill>
                  <a:prstClr val="black"/>
                </a:solidFill>
                <a:latin typeface="Calibri" panose="020F0502020204030204"/>
                <a:ea typeface="ＭＳ Ｐゴシック" panose="020B0600070205080204" pitchFamily="34" charset="-128"/>
              </a:rPr>
              <a:t>Is there a better way than AIMD to “probe” for usable bandwidth?</a:t>
            </a:r>
          </a:p>
          <a:p>
            <a:pPr marL="97631" indent="0" defTabSz="685800">
              <a:spcBef>
                <a:spcPts val="750"/>
              </a:spcBef>
              <a:buNone/>
              <a:defRPr/>
            </a:pPr>
            <a:endParaRPr lang="en-US" altLang="en-US" sz="2100" dirty="0">
              <a:solidFill>
                <a:prstClr val="black"/>
              </a:solidFill>
              <a:latin typeface="Calibri" panose="020F0502020204030204"/>
              <a:ea typeface="ＭＳ Ｐゴシック" panose="020B0600070205080204" pitchFamily="34" charset="-128"/>
            </a:endParaRPr>
          </a:p>
        </p:txBody>
      </p:sp>
      <p:sp>
        <p:nvSpPr>
          <p:cNvPr id="43" name="Rectangle 3">
            <a:extLst>
              <a:ext uri="{FF2B5EF4-FFF2-40B4-BE49-F238E27FC236}">
                <a16:creationId xmlns:a16="http://schemas.microsoft.com/office/drawing/2014/main" id="{F1B09B2C-5BFF-124C-8873-2D5A5004479A}"/>
              </a:ext>
            </a:extLst>
          </p:cNvPr>
          <p:cNvSpPr txBox="1">
            <a:spLocks noChangeArrowheads="1"/>
          </p:cNvSpPr>
          <p:nvPr/>
        </p:nvSpPr>
        <p:spPr>
          <a:xfrm>
            <a:off x="2113493" y="1568314"/>
            <a:ext cx="8373095"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5281" indent="-247650" defTabSz="685800">
              <a:spcBef>
                <a:spcPts val="750"/>
              </a:spcBef>
              <a:defRPr/>
            </a:pPr>
            <a:r>
              <a:rPr lang="en-US" altLang="en-US" sz="2100" dirty="0">
                <a:solidFill>
                  <a:prstClr val="black"/>
                </a:solidFill>
                <a:latin typeface="Calibri" panose="020F0502020204030204"/>
                <a:ea typeface="ＭＳ Ｐゴシック" panose="020B0600070205080204" pitchFamily="34" charset="-128"/>
              </a:rPr>
              <a:t>Insight/intuition: </a:t>
            </a:r>
          </a:p>
          <a:p>
            <a:pPr marL="521494" lvl="1" indent="-173831" defTabSz="685800">
              <a:spcBef>
                <a:spcPts val="375"/>
              </a:spcBef>
              <a:defRPr/>
            </a:pPr>
            <a:r>
              <a:rPr lang="en-US" altLang="en-US" sz="1800" dirty="0" err="1">
                <a:solidFill>
                  <a:prstClr val="black"/>
                </a:solidFill>
                <a:latin typeface="Calibri" panose="020F0502020204030204"/>
                <a:ea typeface="ＭＳ Ｐゴシック" panose="020B0600070205080204" pitchFamily="34" charset="-128"/>
              </a:rPr>
              <a:t>W</a:t>
            </a:r>
            <a:r>
              <a:rPr lang="en-US" altLang="en-US" sz="1800" baseline="-25000" dirty="0" err="1">
                <a:solidFill>
                  <a:prstClr val="black"/>
                </a:solidFill>
                <a:latin typeface="Calibri" panose="020F0502020204030204"/>
                <a:ea typeface="ＭＳ Ｐゴシック" panose="020B0600070205080204" pitchFamily="34" charset="-128"/>
              </a:rPr>
              <a:t>max</a:t>
            </a:r>
            <a:r>
              <a:rPr lang="en-US" altLang="en-US" sz="1800" dirty="0">
                <a:solidFill>
                  <a:prstClr val="black"/>
                </a:solidFill>
                <a:latin typeface="Calibri" panose="020F0502020204030204"/>
                <a:ea typeface="ＭＳ Ｐゴシック" panose="020B0600070205080204" pitchFamily="34" charset="-128"/>
              </a:rPr>
              <a:t>: sending rate at which congestion loss was detected</a:t>
            </a:r>
          </a:p>
          <a:p>
            <a:pPr marL="521494" lvl="1" indent="-173831" defTabSz="685800">
              <a:spcBef>
                <a:spcPts val="375"/>
              </a:spcBef>
              <a:defRPr/>
            </a:pPr>
            <a:r>
              <a:rPr lang="en-US" altLang="en-US" sz="1800" dirty="0">
                <a:solidFill>
                  <a:prstClr val="black"/>
                </a:solidFill>
                <a:latin typeface="Calibri" panose="020F0502020204030204"/>
                <a:ea typeface="ＭＳ Ｐゴシック" panose="020B0600070205080204" pitchFamily="34" charset="-128"/>
              </a:rPr>
              <a:t>congestion state of bottleneck link probably (?) hasn’t changed much</a:t>
            </a:r>
          </a:p>
          <a:p>
            <a:pPr marL="97631" indent="0" defTabSz="685800">
              <a:spcBef>
                <a:spcPts val="750"/>
              </a:spcBef>
              <a:buNone/>
              <a:defRPr/>
            </a:pPr>
            <a:endParaRPr lang="en-US" altLang="en-US" sz="2100" dirty="0">
              <a:solidFill>
                <a:prstClr val="black"/>
              </a:solidFill>
              <a:latin typeface="Calibri" panose="020F0502020204030204"/>
              <a:ea typeface="ＭＳ Ｐゴシック" panose="020B0600070205080204" pitchFamily="34" charset="-128"/>
            </a:endParaRPr>
          </a:p>
        </p:txBody>
      </p:sp>
      <p:sp>
        <p:nvSpPr>
          <p:cNvPr id="44" name="Rectangle 3">
            <a:extLst>
              <a:ext uri="{FF2B5EF4-FFF2-40B4-BE49-F238E27FC236}">
                <a16:creationId xmlns:a16="http://schemas.microsoft.com/office/drawing/2014/main" id="{A7440B74-5491-9045-A31F-52B88A90E26D}"/>
              </a:ext>
            </a:extLst>
          </p:cNvPr>
          <p:cNvSpPr txBox="1">
            <a:spLocks noChangeArrowheads="1"/>
          </p:cNvSpPr>
          <p:nvPr/>
        </p:nvSpPr>
        <p:spPr>
          <a:xfrm>
            <a:off x="2103968" y="2485205"/>
            <a:ext cx="8373095" cy="67378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21494" lvl="1" indent="-173831" defTabSz="685800">
              <a:spcBef>
                <a:spcPts val="375"/>
              </a:spcBef>
              <a:defRPr/>
            </a:pPr>
            <a:r>
              <a:rPr lang="en-US" altLang="en-US" sz="1800" dirty="0">
                <a:solidFill>
                  <a:prstClr val="black"/>
                </a:solidFill>
                <a:latin typeface="Calibri" panose="020F0502020204030204"/>
                <a:ea typeface="ＭＳ Ｐゴシック" panose="020B0600070205080204" pitchFamily="34" charset="-128"/>
              </a:rPr>
              <a:t>after cutting rate/window in half on loss, initially ramp to to </a:t>
            </a:r>
            <a:r>
              <a:rPr lang="en-US" altLang="en-US" sz="1800" dirty="0" err="1">
                <a:solidFill>
                  <a:prstClr val="black"/>
                </a:solidFill>
                <a:latin typeface="Calibri" panose="020F0502020204030204"/>
                <a:ea typeface="ＭＳ Ｐゴシック" panose="020B0600070205080204" pitchFamily="34" charset="-128"/>
              </a:rPr>
              <a:t>W</a:t>
            </a:r>
            <a:r>
              <a:rPr lang="en-US" altLang="en-US" sz="1800" baseline="-25000" dirty="0" err="1">
                <a:solidFill>
                  <a:prstClr val="black"/>
                </a:solidFill>
                <a:latin typeface="Calibri" panose="020F0502020204030204"/>
                <a:ea typeface="ＭＳ Ｐゴシック" panose="020B0600070205080204" pitchFamily="34" charset="-128"/>
              </a:rPr>
              <a:t>max</a:t>
            </a:r>
            <a:r>
              <a:rPr lang="en-US" altLang="en-US" sz="1800" dirty="0">
                <a:solidFill>
                  <a:prstClr val="black"/>
                </a:solidFill>
                <a:latin typeface="Calibri" panose="020F0502020204030204"/>
                <a:ea typeface="ＭＳ Ｐゴシック" panose="020B0600070205080204" pitchFamily="34" charset="-128"/>
              </a:rPr>
              <a:t> </a:t>
            </a:r>
            <a:r>
              <a:rPr lang="en-US" altLang="en-US" sz="1800" i="1" dirty="0">
                <a:solidFill>
                  <a:srgbClr val="0013A3"/>
                </a:solidFill>
                <a:latin typeface="Calibri" panose="020F0502020204030204"/>
                <a:ea typeface="ＭＳ Ｐゴシック" panose="020B0600070205080204" pitchFamily="34" charset="-128"/>
              </a:rPr>
              <a:t>faster</a:t>
            </a:r>
            <a:r>
              <a:rPr lang="en-US" altLang="en-US" sz="1800" dirty="0">
                <a:solidFill>
                  <a:prstClr val="black"/>
                </a:solidFill>
                <a:latin typeface="Calibri" panose="020F0502020204030204"/>
                <a:ea typeface="ＭＳ Ｐゴシック" panose="020B0600070205080204" pitchFamily="34" charset="-128"/>
              </a:rPr>
              <a:t>, but then approach </a:t>
            </a:r>
            <a:r>
              <a:rPr lang="en-US" altLang="en-US" sz="1800" dirty="0" err="1">
                <a:solidFill>
                  <a:prstClr val="black"/>
                </a:solidFill>
                <a:latin typeface="Calibri" panose="020F0502020204030204"/>
                <a:ea typeface="ＭＳ Ｐゴシック" panose="020B0600070205080204" pitchFamily="34" charset="-128"/>
              </a:rPr>
              <a:t>W</a:t>
            </a:r>
            <a:r>
              <a:rPr lang="en-US" altLang="en-US" sz="1800" baseline="-25000" dirty="0" err="1">
                <a:solidFill>
                  <a:prstClr val="black"/>
                </a:solidFill>
                <a:latin typeface="Calibri" panose="020F0502020204030204"/>
                <a:ea typeface="ＭＳ Ｐゴシック" panose="020B0600070205080204" pitchFamily="34" charset="-128"/>
              </a:rPr>
              <a:t>max</a:t>
            </a:r>
            <a:r>
              <a:rPr lang="en-US" altLang="en-US" sz="1800" baseline="-25000" dirty="0">
                <a:solidFill>
                  <a:prstClr val="black"/>
                </a:solidFill>
                <a:latin typeface="Calibri" panose="020F0502020204030204"/>
                <a:ea typeface="ＭＳ Ｐゴシック" panose="020B0600070205080204" pitchFamily="34" charset="-128"/>
              </a:rPr>
              <a:t> </a:t>
            </a:r>
            <a:r>
              <a:rPr lang="en-US" altLang="en-US" sz="1800" dirty="0">
                <a:solidFill>
                  <a:prstClr val="black"/>
                </a:solidFill>
                <a:latin typeface="Calibri" panose="020F0502020204030204"/>
                <a:ea typeface="ＭＳ Ｐゴシック" panose="020B0600070205080204" pitchFamily="34" charset="-128"/>
              </a:rPr>
              <a:t>more </a:t>
            </a:r>
            <a:r>
              <a:rPr lang="en-US" altLang="en-US" sz="1800" i="1" dirty="0">
                <a:solidFill>
                  <a:srgbClr val="0013A3"/>
                </a:solidFill>
                <a:latin typeface="Calibri" panose="020F0502020204030204"/>
                <a:ea typeface="ＭＳ Ｐゴシック" panose="020B0600070205080204" pitchFamily="34" charset="-128"/>
              </a:rPr>
              <a:t>slowly</a:t>
            </a:r>
          </a:p>
          <a:p>
            <a:pPr marL="97631" indent="0" defTabSz="685800">
              <a:spcBef>
                <a:spcPts val="750"/>
              </a:spcBef>
              <a:buNone/>
              <a:defRPr/>
            </a:pPr>
            <a:endParaRPr lang="en-US" altLang="en-US" sz="2100" dirty="0">
              <a:solidFill>
                <a:prstClr val="black"/>
              </a:solidFill>
              <a:latin typeface="Calibri" panose="020F0502020204030204"/>
              <a:ea typeface="ＭＳ Ｐゴシック" panose="020B0600070205080204" pitchFamily="34" charset="-128"/>
            </a:endParaRPr>
          </a:p>
        </p:txBody>
      </p:sp>
    </p:spTree>
    <p:extLst>
      <p:ext uri="{BB962C8B-B14F-4D97-AF65-F5344CB8AC3E}">
        <p14:creationId xmlns:p14="http://schemas.microsoft.com/office/powerpoint/2010/main" val="1637473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3" name="Group 232">
            <a:extLst>
              <a:ext uri="{FF2B5EF4-FFF2-40B4-BE49-F238E27FC236}">
                <a16:creationId xmlns:a16="http://schemas.microsoft.com/office/drawing/2014/main" id="{6307814C-A578-6844-80F3-3EBEBD46801B}"/>
              </a:ext>
            </a:extLst>
          </p:cNvPr>
          <p:cNvGrpSpPr/>
          <p:nvPr/>
        </p:nvGrpSpPr>
        <p:grpSpPr>
          <a:xfrm>
            <a:off x="3184341" y="3186854"/>
            <a:ext cx="5768579" cy="1933844"/>
            <a:chOff x="2151063" y="3594045"/>
            <a:chExt cx="7691438" cy="2578459"/>
          </a:xfrm>
        </p:grpSpPr>
        <p:sp>
          <p:nvSpPr>
            <p:cNvPr id="234" name="Freeform 2">
              <a:extLst>
                <a:ext uri="{FF2B5EF4-FFF2-40B4-BE49-F238E27FC236}">
                  <a16:creationId xmlns:a16="http://schemas.microsoft.com/office/drawing/2014/main" id="{90AEE0A7-8DFE-E54C-9D65-202740436377}"/>
                </a:ext>
              </a:extLst>
            </p:cNvPr>
            <p:cNvSpPr>
              <a:spLocks/>
            </p:cNvSpPr>
            <p:nvPr/>
          </p:nvSpPr>
          <p:spPr bwMode="auto">
            <a:xfrm>
              <a:off x="4129957" y="4691367"/>
              <a:ext cx="2849563"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9CDFF9"/>
            </a:solidFill>
            <a:ln>
              <a:noFill/>
            </a:ln>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panose="020B0604030504040204" pitchFamily="34" charset="0"/>
                <a:ea typeface="ＭＳ Ｐゴシック" panose="020B0600070205080204" pitchFamily="34" charset="-128"/>
              </a:endParaRPr>
            </a:p>
          </p:txBody>
        </p:sp>
        <p:grpSp>
          <p:nvGrpSpPr>
            <p:cNvPr id="235" name="Group 234">
              <a:extLst>
                <a:ext uri="{FF2B5EF4-FFF2-40B4-BE49-F238E27FC236}">
                  <a16:creationId xmlns:a16="http://schemas.microsoft.com/office/drawing/2014/main" id="{DE5C1FE8-8C99-9941-8BE3-939EFFCAAAB0}"/>
                </a:ext>
              </a:extLst>
            </p:cNvPr>
            <p:cNvGrpSpPr/>
            <p:nvPr/>
          </p:nvGrpSpPr>
          <p:grpSpPr>
            <a:xfrm>
              <a:off x="5035264" y="5554092"/>
              <a:ext cx="496248" cy="260542"/>
              <a:chOff x="7141236" y="6068702"/>
              <a:chExt cx="496248" cy="260542"/>
            </a:xfrm>
          </p:grpSpPr>
          <p:sp>
            <p:nvSpPr>
              <p:cNvPr id="397" name="Freeform 396">
                <a:extLst>
                  <a:ext uri="{FF2B5EF4-FFF2-40B4-BE49-F238E27FC236}">
                    <a16:creationId xmlns:a16="http://schemas.microsoft.com/office/drawing/2014/main" id="{39D330E3-C044-054C-869F-09C6BD03FF36}"/>
                  </a:ext>
                </a:extLst>
              </p:cNvPr>
              <p:cNvSpPr/>
              <p:nvPr/>
            </p:nvSpPr>
            <p:spPr>
              <a:xfrm>
                <a:off x="7141236" y="6158887"/>
                <a:ext cx="496248" cy="17035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E40000"/>
                  </a:gs>
                  <a:gs pos="21000">
                    <a:schemeClr val="bg1"/>
                  </a:gs>
                  <a:gs pos="51000">
                    <a:srgbClr val="ED356A"/>
                  </a:gs>
                  <a:gs pos="100000">
                    <a:srgbClr val="E40000"/>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sp>
            <p:nvSpPr>
              <p:cNvPr id="398" name="Oval 397">
                <a:extLst>
                  <a:ext uri="{FF2B5EF4-FFF2-40B4-BE49-F238E27FC236}">
                    <a16:creationId xmlns:a16="http://schemas.microsoft.com/office/drawing/2014/main" id="{34A677DD-14B8-B54F-8E7D-FB60B9C560A6}"/>
                  </a:ext>
                </a:extLst>
              </p:cNvPr>
              <p:cNvSpPr/>
              <p:nvPr/>
            </p:nvSpPr>
            <p:spPr>
              <a:xfrm>
                <a:off x="7141522" y="6068702"/>
                <a:ext cx="495647" cy="168664"/>
              </a:xfrm>
              <a:prstGeom prst="ellipse">
                <a:avLst/>
              </a:prstGeom>
              <a:solidFill>
                <a:srgbClr val="FA376E"/>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grpSp>
            <p:nvGrpSpPr>
              <p:cNvPr id="399" name="Group 398">
                <a:extLst>
                  <a:ext uri="{FF2B5EF4-FFF2-40B4-BE49-F238E27FC236}">
                    <a16:creationId xmlns:a16="http://schemas.microsoft.com/office/drawing/2014/main" id="{4E85C207-060D-3D49-8660-980FC224A927}"/>
                  </a:ext>
                </a:extLst>
              </p:cNvPr>
              <p:cNvGrpSpPr/>
              <p:nvPr/>
            </p:nvGrpSpPr>
            <p:grpSpPr>
              <a:xfrm>
                <a:off x="7214834" y="6090139"/>
                <a:ext cx="348960" cy="123931"/>
                <a:chOff x="7786941" y="2884917"/>
                <a:chExt cx="897649" cy="353919"/>
              </a:xfrm>
            </p:grpSpPr>
            <p:sp>
              <p:nvSpPr>
                <p:cNvPr id="400" name="Freeform 399">
                  <a:extLst>
                    <a:ext uri="{FF2B5EF4-FFF2-40B4-BE49-F238E27FC236}">
                      <a16:creationId xmlns:a16="http://schemas.microsoft.com/office/drawing/2014/main" id="{5219831F-5533-2C48-AC8A-F1612725666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E4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401" name="Freeform 400">
                  <a:extLst>
                    <a:ext uri="{FF2B5EF4-FFF2-40B4-BE49-F238E27FC236}">
                      <a16:creationId xmlns:a16="http://schemas.microsoft.com/office/drawing/2014/main" id="{3FA22E6E-25E2-8444-A94B-B9F8F9AED72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E4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402" name="Freeform 401">
                  <a:extLst>
                    <a:ext uri="{FF2B5EF4-FFF2-40B4-BE49-F238E27FC236}">
                      <a16:creationId xmlns:a16="http://schemas.microsoft.com/office/drawing/2014/main" id="{F7747A7C-8EA9-6C48-8F13-A0694FF961E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E4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403" name="Freeform 402">
                  <a:extLst>
                    <a:ext uri="{FF2B5EF4-FFF2-40B4-BE49-F238E27FC236}">
                      <a16:creationId xmlns:a16="http://schemas.microsoft.com/office/drawing/2014/main" id="{AE551E9F-7776-7F4E-AA8D-EB09AE1181A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grpSp>
        <p:grpSp>
          <p:nvGrpSpPr>
            <p:cNvPr id="236" name="Group 235">
              <a:extLst>
                <a:ext uri="{FF2B5EF4-FFF2-40B4-BE49-F238E27FC236}">
                  <a16:creationId xmlns:a16="http://schemas.microsoft.com/office/drawing/2014/main" id="{6E5418A9-37BD-EC47-B574-97E826D7250C}"/>
                </a:ext>
              </a:extLst>
            </p:cNvPr>
            <p:cNvGrpSpPr/>
            <p:nvPr/>
          </p:nvGrpSpPr>
          <p:grpSpPr>
            <a:xfrm>
              <a:off x="6131364" y="5156690"/>
              <a:ext cx="496248" cy="260542"/>
              <a:chOff x="7493876" y="2774731"/>
              <a:chExt cx="1481958" cy="894622"/>
            </a:xfrm>
          </p:grpSpPr>
          <p:sp>
            <p:nvSpPr>
              <p:cNvPr id="390" name="Freeform 389">
                <a:extLst>
                  <a:ext uri="{FF2B5EF4-FFF2-40B4-BE49-F238E27FC236}">
                    <a16:creationId xmlns:a16="http://schemas.microsoft.com/office/drawing/2014/main" id="{F5B5A25A-2C95-5B4C-8FB7-F605783EFA4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sp>
            <p:nvSpPr>
              <p:cNvPr id="391" name="Oval 390">
                <a:extLst>
                  <a:ext uri="{FF2B5EF4-FFF2-40B4-BE49-F238E27FC236}">
                    <a16:creationId xmlns:a16="http://schemas.microsoft.com/office/drawing/2014/main" id="{2CA4169C-067D-4A49-A081-369DAD0C224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grpSp>
            <p:nvGrpSpPr>
              <p:cNvPr id="392" name="Group 391">
                <a:extLst>
                  <a:ext uri="{FF2B5EF4-FFF2-40B4-BE49-F238E27FC236}">
                    <a16:creationId xmlns:a16="http://schemas.microsoft.com/office/drawing/2014/main" id="{50519048-C46F-D546-9050-61CEAF77017E}"/>
                  </a:ext>
                </a:extLst>
              </p:cNvPr>
              <p:cNvGrpSpPr/>
              <p:nvPr/>
            </p:nvGrpSpPr>
            <p:grpSpPr>
              <a:xfrm>
                <a:off x="7713663" y="2848339"/>
                <a:ext cx="1042107" cy="425543"/>
                <a:chOff x="7786941" y="2884917"/>
                <a:chExt cx="897649" cy="353919"/>
              </a:xfrm>
            </p:grpSpPr>
            <p:sp>
              <p:nvSpPr>
                <p:cNvPr id="393" name="Freeform 392">
                  <a:extLst>
                    <a:ext uri="{FF2B5EF4-FFF2-40B4-BE49-F238E27FC236}">
                      <a16:creationId xmlns:a16="http://schemas.microsoft.com/office/drawing/2014/main" id="{49DCBD6C-E987-154F-AD91-DB2A356012F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94" name="Freeform 393">
                  <a:extLst>
                    <a:ext uri="{FF2B5EF4-FFF2-40B4-BE49-F238E27FC236}">
                      <a16:creationId xmlns:a16="http://schemas.microsoft.com/office/drawing/2014/main" id="{14404909-E9A6-8C4B-9B51-D2EE4A4B84F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95" name="Freeform 394">
                  <a:extLst>
                    <a:ext uri="{FF2B5EF4-FFF2-40B4-BE49-F238E27FC236}">
                      <a16:creationId xmlns:a16="http://schemas.microsoft.com/office/drawing/2014/main" id="{292519AF-5EB3-DF4F-982E-EC0AA7D01C2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96" name="Freeform 395">
                  <a:extLst>
                    <a:ext uri="{FF2B5EF4-FFF2-40B4-BE49-F238E27FC236}">
                      <a16:creationId xmlns:a16="http://schemas.microsoft.com/office/drawing/2014/main" id="{EB30AB85-DF1C-CD4E-AD52-9098D09C7CE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grpSp>
        <p:grpSp>
          <p:nvGrpSpPr>
            <p:cNvPr id="237" name="Group 236">
              <a:extLst>
                <a:ext uri="{FF2B5EF4-FFF2-40B4-BE49-F238E27FC236}">
                  <a16:creationId xmlns:a16="http://schemas.microsoft.com/office/drawing/2014/main" id="{98728E54-1D17-4D45-A363-F346E81E05F7}"/>
                </a:ext>
              </a:extLst>
            </p:cNvPr>
            <p:cNvGrpSpPr/>
            <p:nvPr/>
          </p:nvGrpSpPr>
          <p:grpSpPr>
            <a:xfrm>
              <a:off x="5122533" y="4861037"/>
              <a:ext cx="496248" cy="260542"/>
              <a:chOff x="7493876" y="2774731"/>
              <a:chExt cx="1481958" cy="894622"/>
            </a:xfrm>
          </p:grpSpPr>
          <p:sp>
            <p:nvSpPr>
              <p:cNvPr id="383" name="Freeform 382">
                <a:extLst>
                  <a:ext uri="{FF2B5EF4-FFF2-40B4-BE49-F238E27FC236}">
                    <a16:creationId xmlns:a16="http://schemas.microsoft.com/office/drawing/2014/main" id="{CE4775B1-C508-CF42-AEA5-07A2A815F68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sp>
            <p:nvSpPr>
              <p:cNvPr id="384" name="Oval 383">
                <a:extLst>
                  <a:ext uri="{FF2B5EF4-FFF2-40B4-BE49-F238E27FC236}">
                    <a16:creationId xmlns:a16="http://schemas.microsoft.com/office/drawing/2014/main" id="{92C69B4D-7678-184E-A724-7AD76CCE85E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grpSp>
            <p:nvGrpSpPr>
              <p:cNvPr id="385" name="Group 384">
                <a:extLst>
                  <a:ext uri="{FF2B5EF4-FFF2-40B4-BE49-F238E27FC236}">
                    <a16:creationId xmlns:a16="http://schemas.microsoft.com/office/drawing/2014/main" id="{0E43C550-6DB2-3343-9C12-122696B8D873}"/>
                  </a:ext>
                </a:extLst>
              </p:cNvPr>
              <p:cNvGrpSpPr/>
              <p:nvPr/>
            </p:nvGrpSpPr>
            <p:grpSpPr>
              <a:xfrm>
                <a:off x="7713663" y="2848339"/>
                <a:ext cx="1042107" cy="425543"/>
                <a:chOff x="7786941" y="2884917"/>
                <a:chExt cx="897649" cy="353919"/>
              </a:xfrm>
            </p:grpSpPr>
            <p:sp>
              <p:nvSpPr>
                <p:cNvPr id="386" name="Freeform 385">
                  <a:extLst>
                    <a:ext uri="{FF2B5EF4-FFF2-40B4-BE49-F238E27FC236}">
                      <a16:creationId xmlns:a16="http://schemas.microsoft.com/office/drawing/2014/main" id="{1D2E27C1-1C8A-FE4C-9AED-47BBDC59C58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87" name="Freeform 386">
                  <a:extLst>
                    <a:ext uri="{FF2B5EF4-FFF2-40B4-BE49-F238E27FC236}">
                      <a16:creationId xmlns:a16="http://schemas.microsoft.com/office/drawing/2014/main" id="{4EEDA6B4-A3DC-D842-8F1F-A5E715D2B79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88" name="Freeform 387">
                  <a:extLst>
                    <a:ext uri="{FF2B5EF4-FFF2-40B4-BE49-F238E27FC236}">
                      <a16:creationId xmlns:a16="http://schemas.microsoft.com/office/drawing/2014/main" id="{ED38D75D-6112-D540-88E9-E2A095CC44F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89" name="Freeform 388">
                  <a:extLst>
                    <a:ext uri="{FF2B5EF4-FFF2-40B4-BE49-F238E27FC236}">
                      <a16:creationId xmlns:a16="http://schemas.microsoft.com/office/drawing/2014/main" id="{33E74EAF-39D5-314C-B4A9-A9073DB5D35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grpSp>
        <p:grpSp>
          <p:nvGrpSpPr>
            <p:cNvPr id="238" name="Group 237">
              <a:extLst>
                <a:ext uri="{FF2B5EF4-FFF2-40B4-BE49-F238E27FC236}">
                  <a16:creationId xmlns:a16="http://schemas.microsoft.com/office/drawing/2014/main" id="{F485FA0C-AC91-3E4D-AA1D-2D248BAC624D}"/>
                </a:ext>
              </a:extLst>
            </p:cNvPr>
            <p:cNvGrpSpPr/>
            <p:nvPr/>
          </p:nvGrpSpPr>
          <p:grpSpPr>
            <a:xfrm>
              <a:off x="4450588" y="5823254"/>
              <a:ext cx="496248" cy="260542"/>
              <a:chOff x="7493876" y="2774731"/>
              <a:chExt cx="1481958" cy="894622"/>
            </a:xfrm>
          </p:grpSpPr>
          <p:sp>
            <p:nvSpPr>
              <p:cNvPr id="376" name="Freeform 375">
                <a:extLst>
                  <a:ext uri="{FF2B5EF4-FFF2-40B4-BE49-F238E27FC236}">
                    <a16:creationId xmlns:a16="http://schemas.microsoft.com/office/drawing/2014/main" id="{237EDD32-5C1C-FD4C-8E41-6323EE48F96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sp>
            <p:nvSpPr>
              <p:cNvPr id="377" name="Oval 376">
                <a:extLst>
                  <a:ext uri="{FF2B5EF4-FFF2-40B4-BE49-F238E27FC236}">
                    <a16:creationId xmlns:a16="http://schemas.microsoft.com/office/drawing/2014/main" id="{3AA2CC76-F113-C14C-984F-346FA0D1B8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grpSp>
            <p:nvGrpSpPr>
              <p:cNvPr id="378" name="Group 377">
                <a:extLst>
                  <a:ext uri="{FF2B5EF4-FFF2-40B4-BE49-F238E27FC236}">
                    <a16:creationId xmlns:a16="http://schemas.microsoft.com/office/drawing/2014/main" id="{7E39A53A-6A4C-9447-8041-9F0D2A00ED0E}"/>
                  </a:ext>
                </a:extLst>
              </p:cNvPr>
              <p:cNvGrpSpPr/>
              <p:nvPr/>
            </p:nvGrpSpPr>
            <p:grpSpPr>
              <a:xfrm>
                <a:off x="7713663" y="2848339"/>
                <a:ext cx="1042107" cy="425543"/>
                <a:chOff x="7786941" y="2884917"/>
                <a:chExt cx="897649" cy="353919"/>
              </a:xfrm>
            </p:grpSpPr>
            <p:sp>
              <p:nvSpPr>
                <p:cNvPr id="379" name="Freeform 378">
                  <a:extLst>
                    <a:ext uri="{FF2B5EF4-FFF2-40B4-BE49-F238E27FC236}">
                      <a16:creationId xmlns:a16="http://schemas.microsoft.com/office/drawing/2014/main" id="{FD65F441-AFFF-784A-9E7E-A12401A5055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80" name="Freeform 379">
                  <a:extLst>
                    <a:ext uri="{FF2B5EF4-FFF2-40B4-BE49-F238E27FC236}">
                      <a16:creationId xmlns:a16="http://schemas.microsoft.com/office/drawing/2014/main" id="{BDC2E7FE-33B7-6444-B08B-904F22DE214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81" name="Freeform 380">
                  <a:extLst>
                    <a:ext uri="{FF2B5EF4-FFF2-40B4-BE49-F238E27FC236}">
                      <a16:creationId xmlns:a16="http://schemas.microsoft.com/office/drawing/2014/main" id="{41F78A03-BAD1-9143-B9CC-1AB179094EBD}"/>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82" name="Freeform 381">
                  <a:extLst>
                    <a:ext uri="{FF2B5EF4-FFF2-40B4-BE49-F238E27FC236}">
                      <a16:creationId xmlns:a16="http://schemas.microsoft.com/office/drawing/2014/main" id="{64595B59-938C-5946-9606-2F6D25849D5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grpSp>
        <p:grpSp>
          <p:nvGrpSpPr>
            <p:cNvPr id="239" name="Group 238">
              <a:extLst>
                <a:ext uri="{FF2B5EF4-FFF2-40B4-BE49-F238E27FC236}">
                  <a16:creationId xmlns:a16="http://schemas.microsoft.com/office/drawing/2014/main" id="{9DABF91B-74EC-F349-B2CC-4C1F22F9D513}"/>
                </a:ext>
              </a:extLst>
            </p:cNvPr>
            <p:cNvGrpSpPr/>
            <p:nvPr/>
          </p:nvGrpSpPr>
          <p:grpSpPr>
            <a:xfrm>
              <a:off x="4094463" y="5164346"/>
              <a:ext cx="496248" cy="260542"/>
              <a:chOff x="7493876" y="2774731"/>
              <a:chExt cx="1481958" cy="894622"/>
            </a:xfrm>
          </p:grpSpPr>
          <p:sp>
            <p:nvSpPr>
              <p:cNvPr id="369" name="Freeform 368">
                <a:extLst>
                  <a:ext uri="{FF2B5EF4-FFF2-40B4-BE49-F238E27FC236}">
                    <a16:creationId xmlns:a16="http://schemas.microsoft.com/office/drawing/2014/main" id="{BDEA1EA3-F38A-6B4E-B686-E5B780B4664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sp>
            <p:nvSpPr>
              <p:cNvPr id="370" name="Oval 369">
                <a:extLst>
                  <a:ext uri="{FF2B5EF4-FFF2-40B4-BE49-F238E27FC236}">
                    <a16:creationId xmlns:a16="http://schemas.microsoft.com/office/drawing/2014/main" id="{40277417-D775-4543-81D3-CBD8429CBC9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grpSp>
            <p:nvGrpSpPr>
              <p:cNvPr id="371" name="Group 370">
                <a:extLst>
                  <a:ext uri="{FF2B5EF4-FFF2-40B4-BE49-F238E27FC236}">
                    <a16:creationId xmlns:a16="http://schemas.microsoft.com/office/drawing/2014/main" id="{12C08043-1778-D344-B495-58F751C8DA7E}"/>
                  </a:ext>
                </a:extLst>
              </p:cNvPr>
              <p:cNvGrpSpPr/>
              <p:nvPr/>
            </p:nvGrpSpPr>
            <p:grpSpPr>
              <a:xfrm>
                <a:off x="7713663" y="2848339"/>
                <a:ext cx="1042107" cy="425543"/>
                <a:chOff x="7786941" y="2884917"/>
                <a:chExt cx="897649" cy="353919"/>
              </a:xfrm>
            </p:grpSpPr>
            <p:sp>
              <p:nvSpPr>
                <p:cNvPr id="372" name="Freeform 371">
                  <a:extLst>
                    <a:ext uri="{FF2B5EF4-FFF2-40B4-BE49-F238E27FC236}">
                      <a16:creationId xmlns:a16="http://schemas.microsoft.com/office/drawing/2014/main" id="{AF8DCC46-AFF6-0D40-AA78-E93A5D6A57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73" name="Freeform 372">
                  <a:extLst>
                    <a:ext uri="{FF2B5EF4-FFF2-40B4-BE49-F238E27FC236}">
                      <a16:creationId xmlns:a16="http://schemas.microsoft.com/office/drawing/2014/main" id="{42D06E2B-58AF-804D-B3AC-A51B2995006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74" name="Freeform 373">
                  <a:extLst>
                    <a:ext uri="{FF2B5EF4-FFF2-40B4-BE49-F238E27FC236}">
                      <a16:creationId xmlns:a16="http://schemas.microsoft.com/office/drawing/2014/main" id="{C85306DF-5055-4A49-A2D5-B311428D9DA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75" name="Freeform 374">
                  <a:extLst>
                    <a:ext uri="{FF2B5EF4-FFF2-40B4-BE49-F238E27FC236}">
                      <a16:creationId xmlns:a16="http://schemas.microsoft.com/office/drawing/2014/main" id="{6886B3FF-5963-1C43-9ED1-FAFD9E75F4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grpSp>
        <p:sp>
          <p:nvSpPr>
            <p:cNvPr id="240" name="Text Box 8">
              <a:extLst>
                <a:ext uri="{FF2B5EF4-FFF2-40B4-BE49-F238E27FC236}">
                  <a16:creationId xmlns:a16="http://schemas.microsoft.com/office/drawing/2014/main" id="{CA617F7E-E61C-4A43-A504-B5C466B5B3B7}"/>
                </a:ext>
              </a:extLst>
            </p:cNvPr>
            <p:cNvSpPr txBox="1">
              <a:spLocks noChangeArrowheads="1"/>
            </p:cNvSpPr>
            <p:nvPr/>
          </p:nvSpPr>
          <p:spPr bwMode="auto">
            <a:xfrm>
              <a:off x="2945207" y="3594045"/>
              <a:ext cx="8596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200" i="1">
                  <a:solidFill>
                    <a:srgbClr val="000099"/>
                  </a:solidFill>
                  <a:latin typeface="Arial" panose="020B0604020202020204" pitchFamily="34" charset="0"/>
                </a:rPr>
                <a:t>source</a:t>
              </a:r>
              <a:endParaRPr lang="en-US" altLang="en-US" sz="1500" i="1">
                <a:solidFill>
                  <a:srgbClr val="000099"/>
                </a:solidFill>
                <a:latin typeface="Arial" panose="020B0604020202020204" pitchFamily="34" charset="0"/>
              </a:endParaRPr>
            </a:p>
          </p:txBody>
        </p:sp>
        <p:sp>
          <p:nvSpPr>
            <p:cNvPr id="241" name="Freeform 10">
              <a:extLst>
                <a:ext uri="{FF2B5EF4-FFF2-40B4-BE49-F238E27FC236}">
                  <a16:creationId xmlns:a16="http://schemas.microsoft.com/office/drawing/2014/main" id="{0F2A6D6D-FD54-8441-8EE4-93E3032F7331}"/>
                </a:ext>
              </a:extLst>
            </p:cNvPr>
            <p:cNvSpPr>
              <a:spLocks/>
            </p:cNvSpPr>
            <p:nvPr/>
          </p:nvSpPr>
          <p:spPr bwMode="auto">
            <a:xfrm flipH="1">
              <a:off x="2481263" y="3925832"/>
              <a:ext cx="326408" cy="1262816"/>
            </a:xfrm>
            <a:custGeom>
              <a:avLst/>
              <a:gdLst>
                <a:gd name="T0" fmla="*/ 2147483647 w 12213"/>
                <a:gd name="T1" fmla="*/ 2147483647 h 10000"/>
                <a:gd name="T2" fmla="*/ 0 w 12213"/>
                <a:gd name="T3" fmla="*/ 0 h 10000"/>
                <a:gd name="T4" fmla="*/ 0 w 12213"/>
                <a:gd name="T5" fmla="*/ 2147483647 h 10000"/>
                <a:gd name="T6" fmla="*/ 2147483647 w 12213"/>
                <a:gd name="T7" fmla="*/ 2147483647 h 10000"/>
                <a:gd name="T8" fmla="*/ 2147483647 w 12213"/>
                <a:gd name="T9" fmla="*/ 2147483647 h 1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3" h="10000">
                  <a:moveTo>
                    <a:pt x="11726" y="4661"/>
                  </a:moveTo>
                  <a:lnTo>
                    <a:pt x="0" y="0"/>
                  </a:lnTo>
                  <a:lnTo>
                    <a:pt x="0" y="10000"/>
                  </a:lnTo>
                  <a:lnTo>
                    <a:pt x="12213" y="6473"/>
                  </a:lnTo>
                  <a:lnTo>
                    <a:pt x="11726" y="4661"/>
                  </a:lnTo>
                  <a:close/>
                </a:path>
              </a:pathLst>
            </a:custGeom>
            <a:gradFill rotWithShape="1">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42" name="Rectangle 23">
              <a:extLst>
                <a:ext uri="{FF2B5EF4-FFF2-40B4-BE49-F238E27FC236}">
                  <a16:creationId xmlns:a16="http://schemas.microsoft.com/office/drawing/2014/main" id="{DC6E8990-AF84-814A-9D80-6AD45A37499C}"/>
                </a:ext>
              </a:extLst>
            </p:cNvPr>
            <p:cNvSpPr>
              <a:spLocks noChangeArrowheads="1"/>
            </p:cNvSpPr>
            <p:nvPr/>
          </p:nvSpPr>
          <p:spPr bwMode="auto">
            <a:xfrm>
              <a:off x="2854326" y="3909956"/>
              <a:ext cx="1062368" cy="1290639"/>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endParaRPr>
            </a:p>
          </p:txBody>
        </p:sp>
        <p:sp>
          <p:nvSpPr>
            <p:cNvPr id="243" name="Rectangle 24">
              <a:extLst>
                <a:ext uri="{FF2B5EF4-FFF2-40B4-BE49-F238E27FC236}">
                  <a16:creationId xmlns:a16="http://schemas.microsoft.com/office/drawing/2014/main" id="{95E55C84-C49E-3943-9F63-9BEC1F22570E}"/>
                </a:ext>
              </a:extLst>
            </p:cNvPr>
            <p:cNvSpPr>
              <a:spLocks noChangeArrowheads="1"/>
            </p:cNvSpPr>
            <p:nvPr/>
          </p:nvSpPr>
          <p:spPr bwMode="auto">
            <a:xfrm>
              <a:off x="2814638" y="3949645"/>
              <a:ext cx="1066800" cy="1231900"/>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endParaRPr>
            </a:p>
          </p:txBody>
        </p:sp>
        <p:sp>
          <p:nvSpPr>
            <p:cNvPr id="244" name="Line 25">
              <a:extLst>
                <a:ext uri="{FF2B5EF4-FFF2-40B4-BE49-F238E27FC236}">
                  <a16:creationId xmlns:a16="http://schemas.microsoft.com/office/drawing/2014/main" id="{CCF93ADE-A301-C143-8C67-E051B1982D1A}"/>
                </a:ext>
              </a:extLst>
            </p:cNvPr>
            <p:cNvSpPr>
              <a:spLocks noChangeShapeType="1"/>
            </p:cNvSpPr>
            <p:nvPr/>
          </p:nvSpPr>
          <p:spPr bwMode="auto">
            <a:xfrm>
              <a:off x="2814638" y="4227457"/>
              <a:ext cx="1058862"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45" name="Text Box 26">
              <a:extLst>
                <a:ext uri="{FF2B5EF4-FFF2-40B4-BE49-F238E27FC236}">
                  <a16:creationId xmlns:a16="http://schemas.microsoft.com/office/drawing/2014/main" id="{42EB455E-53D5-394F-8D6D-3CD680F09514}"/>
                </a:ext>
              </a:extLst>
            </p:cNvPr>
            <p:cNvSpPr txBox="1">
              <a:spLocks noChangeArrowheads="1"/>
            </p:cNvSpPr>
            <p:nvPr/>
          </p:nvSpPr>
          <p:spPr bwMode="auto">
            <a:xfrm>
              <a:off x="2773604" y="3957054"/>
              <a:ext cx="1104900" cy="13080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lnSpc>
                  <a:spcPct val="110000"/>
                </a:lnSpc>
                <a:spcBef>
                  <a:spcPct val="0"/>
                </a:spcBef>
                <a:spcAft>
                  <a:spcPct val="0"/>
                </a:spcAft>
                <a:defRPr/>
              </a:pPr>
              <a:r>
                <a:rPr lang="en-US" sz="1050" kern="0" dirty="0">
                  <a:solidFill>
                    <a:srgbClr val="FFFFFF">
                      <a:lumMod val="75000"/>
                    </a:srgbClr>
                  </a:solidFill>
                </a:rPr>
                <a:t>application</a:t>
              </a:r>
            </a:p>
            <a:p>
              <a:pPr algn="ctr" defTabSz="685800" eaLnBrk="0" fontAlgn="base" hangingPunct="0">
                <a:lnSpc>
                  <a:spcPct val="110000"/>
                </a:lnSpc>
                <a:spcBef>
                  <a:spcPct val="0"/>
                </a:spcBef>
                <a:spcAft>
                  <a:spcPct val="0"/>
                </a:spcAft>
                <a:defRPr/>
              </a:pPr>
              <a:r>
                <a:rPr lang="en-US" sz="1050" b="1" kern="0" dirty="0">
                  <a:solidFill>
                    <a:srgbClr val="0000A3"/>
                  </a:solidFill>
                </a:rPr>
                <a:t>TCP</a:t>
              </a:r>
            </a:p>
            <a:p>
              <a:pPr algn="ctr" defTabSz="685800" eaLnBrk="0" fontAlgn="base" hangingPunct="0">
                <a:lnSpc>
                  <a:spcPct val="110000"/>
                </a:lnSpc>
                <a:spcBef>
                  <a:spcPct val="0"/>
                </a:spcBef>
                <a:spcAft>
                  <a:spcPct val="0"/>
                </a:spcAft>
                <a:defRPr/>
              </a:pPr>
              <a:r>
                <a:rPr lang="en-US" sz="1050" kern="0" dirty="0">
                  <a:solidFill>
                    <a:srgbClr val="FFFFFF">
                      <a:lumMod val="75000"/>
                    </a:srgbClr>
                  </a:solidFill>
                </a:rPr>
                <a:t>network</a:t>
              </a:r>
            </a:p>
            <a:p>
              <a:pPr algn="ctr" defTabSz="685800" eaLnBrk="0" fontAlgn="base" hangingPunct="0">
                <a:lnSpc>
                  <a:spcPct val="110000"/>
                </a:lnSpc>
                <a:spcBef>
                  <a:spcPct val="0"/>
                </a:spcBef>
                <a:spcAft>
                  <a:spcPct val="0"/>
                </a:spcAft>
                <a:defRPr/>
              </a:pPr>
              <a:r>
                <a:rPr lang="en-US" sz="1050" kern="0" dirty="0">
                  <a:solidFill>
                    <a:srgbClr val="FFFFFF">
                      <a:lumMod val="75000"/>
                    </a:srgbClr>
                  </a:solidFill>
                </a:rPr>
                <a:t>link</a:t>
              </a:r>
            </a:p>
            <a:p>
              <a:pPr algn="ctr" defTabSz="685800" eaLnBrk="0" fontAlgn="base" hangingPunct="0">
                <a:lnSpc>
                  <a:spcPct val="110000"/>
                </a:lnSpc>
                <a:spcBef>
                  <a:spcPct val="0"/>
                </a:spcBef>
                <a:spcAft>
                  <a:spcPct val="0"/>
                </a:spcAft>
                <a:defRPr/>
              </a:pPr>
              <a:r>
                <a:rPr lang="en-US" sz="1050" kern="0" dirty="0">
                  <a:solidFill>
                    <a:srgbClr val="FFFFFF">
                      <a:lumMod val="75000"/>
                    </a:srgbClr>
                  </a:solidFill>
                </a:rPr>
                <a:t>physical</a:t>
              </a:r>
            </a:p>
          </p:txBody>
        </p:sp>
        <p:grpSp>
          <p:nvGrpSpPr>
            <p:cNvPr id="246" name="Group 190">
              <a:extLst>
                <a:ext uri="{FF2B5EF4-FFF2-40B4-BE49-F238E27FC236}">
                  <a16:creationId xmlns:a16="http://schemas.microsoft.com/office/drawing/2014/main" id="{8BA07847-1FE2-924D-A5E8-177866F607CF}"/>
                </a:ext>
              </a:extLst>
            </p:cNvPr>
            <p:cNvGrpSpPr>
              <a:grpSpLocks/>
            </p:cNvGrpSpPr>
            <p:nvPr/>
          </p:nvGrpSpPr>
          <p:grpSpPr bwMode="auto">
            <a:xfrm flipH="1">
              <a:off x="2151063" y="4424307"/>
              <a:ext cx="673100" cy="701675"/>
              <a:chOff x="-44" y="1473"/>
              <a:chExt cx="981" cy="1105"/>
            </a:xfrm>
          </p:grpSpPr>
          <p:pic>
            <p:nvPicPr>
              <p:cNvPr id="367" name="Picture 191" descr="desktop_computer_stylized_medium">
                <a:extLst>
                  <a:ext uri="{FF2B5EF4-FFF2-40B4-BE49-F238E27FC236}">
                    <a16:creationId xmlns:a16="http://schemas.microsoft.com/office/drawing/2014/main" id="{D956BEE7-202E-E34B-AB91-3BD63A623C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 name="Freeform 192">
                <a:extLst>
                  <a:ext uri="{FF2B5EF4-FFF2-40B4-BE49-F238E27FC236}">
                    <a16:creationId xmlns:a16="http://schemas.microsoft.com/office/drawing/2014/main" id="{F17D9F48-C0E3-0D40-9073-0128DAB7053E}"/>
                  </a:ext>
                </a:extLst>
              </p:cNvPr>
              <p:cNvSpPr>
                <a:spLocks/>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sp>
          <p:nvSpPr>
            <p:cNvPr id="247" name="Line 25">
              <a:extLst>
                <a:ext uri="{FF2B5EF4-FFF2-40B4-BE49-F238E27FC236}">
                  <a16:creationId xmlns:a16="http://schemas.microsoft.com/office/drawing/2014/main" id="{74193E7E-ABF4-AB48-B6B3-AD7103E05A80}"/>
                </a:ext>
              </a:extLst>
            </p:cNvPr>
            <p:cNvSpPr>
              <a:spLocks noChangeShapeType="1"/>
            </p:cNvSpPr>
            <p:nvPr/>
          </p:nvSpPr>
          <p:spPr bwMode="auto">
            <a:xfrm>
              <a:off x="2819400" y="4456057"/>
              <a:ext cx="1058863"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48" name="Line 25">
              <a:extLst>
                <a:ext uri="{FF2B5EF4-FFF2-40B4-BE49-F238E27FC236}">
                  <a16:creationId xmlns:a16="http://schemas.microsoft.com/office/drawing/2014/main" id="{CB00E451-A7AE-EE4F-8835-AF9F763069D9}"/>
                </a:ext>
              </a:extLst>
            </p:cNvPr>
            <p:cNvSpPr>
              <a:spLocks noChangeShapeType="1"/>
            </p:cNvSpPr>
            <p:nvPr/>
          </p:nvSpPr>
          <p:spPr bwMode="auto">
            <a:xfrm>
              <a:off x="2824163" y="4684657"/>
              <a:ext cx="1058862"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49" name="Line 25">
              <a:extLst>
                <a:ext uri="{FF2B5EF4-FFF2-40B4-BE49-F238E27FC236}">
                  <a16:creationId xmlns:a16="http://schemas.microsoft.com/office/drawing/2014/main" id="{9325FC7F-231E-2049-993E-53047EAC0AA3}"/>
                </a:ext>
              </a:extLst>
            </p:cNvPr>
            <p:cNvSpPr>
              <a:spLocks noChangeShapeType="1"/>
            </p:cNvSpPr>
            <p:nvPr/>
          </p:nvSpPr>
          <p:spPr bwMode="auto">
            <a:xfrm>
              <a:off x="2827338" y="4924370"/>
              <a:ext cx="1060450"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nvGrpSpPr>
            <p:cNvPr id="250" name="Group 3">
              <a:extLst>
                <a:ext uri="{FF2B5EF4-FFF2-40B4-BE49-F238E27FC236}">
                  <a16:creationId xmlns:a16="http://schemas.microsoft.com/office/drawing/2014/main" id="{91CBB0DC-066D-D545-9A42-554B9369F9E7}"/>
                </a:ext>
              </a:extLst>
            </p:cNvPr>
            <p:cNvGrpSpPr>
              <a:grpSpLocks/>
            </p:cNvGrpSpPr>
            <p:nvPr/>
          </p:nvGrpSpPr>
          <p:grpSpPr bwMode="auto">
            <a:xfrm>
              <a:off x="7791153" y="3673977"/>
              <a:ext cx="2051348" cy="1653577"/>
              <a:chOff x="4879281" y="4007261"/>
              <a:chExt cx="2050287" cy="1652819"/>
            </a:xfrm>
          </p:grpSpPr>
          <p:sp>
            <p:nvSpPr>
              <p:cNvPr id="267" name="Text Box 54">
                <a:extLst>
                  <a:ext uri="{FF2B5EF4-FFF2-40B4-BE49-F238E27FC236}">
                    <a16:creationId xmlns:a16="http://schemas.microsoft.com/office/drawing/2014/main" id="{4B1FADB6-C548-2742-A709-144F432B18A8}"/>
                  </a:ext>
                </a:extLst>
              </p:cNvPr>
              <p:cNvSpPr txBox="1">
                <a:spLocks noChangeArrowheads="1"/>
              </p:cNvSpPr>
              <p:nvPr/>
            </p:nvSpPr>
            <p:spPr bwMode="auto">
              <a:xfrm>
                <a:off x="4879281" y="4007261"/>
                <a:ext cx="1233033" cy="36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200" i="1" kern="0">
                    <a:solidFill>
                      <a:srgbClr val="000099"/>
                    </a:solidFill>
                    <a:latin typeface="Arial" panose="020B0604020202020204" pitchFamily="34" charset="0"/>
                  </a:rPr>
                  <a:t>destination</a:t>
                </a:r>
                <a:endParaRPr lang="en-US" altLang="en-US" sz="1500" i="1" kern="0">
                  <a:solidFill>
                    <a:srgbClr val="000099"/>
                  </a:solidFill>
                  <a:latin typeface="Arial" panose="020B0604020202020204" pitchFamily="34" charset="0"/>
                </a:endParaRPr>
              </a:p>
            </p:txBody>
          </p:sp>
          <p:grpSp>
            <p:nvGrpSpPr>
              <p:cNvPr id="268" name="Group 2">
                <a:extLst>
                  <a:ext uri="{FF2B5EF4-FFF2-40B4-BE49-F238E27FC236}">
                    <a16:creationId xmlns:a16="http://schemas.microsoft.com/office/drawing/2014/main" id="{8402BF20-88C0-8D4F-80FD-F2C70469D90E}"/>
                  </a:ext>
                </a:extLst>
              </p:cNvPr>
              <p:cNvGrpSpPr>
                <a:grpSpLocks/>
              </p:cNvGrpSpPr>
              <p:nvPr/>
            </p:nvGrpSpPr>
            <p:grpSpPr bwMode="auto">
              <a:xfrm>
                <a:off x="4927179" y="4319856"/>
                <a:ext cx="2002389" cy="1340224"/>
                <a:chOff x="1305623" y="4714561"/>
                <a:chExt cx="2002389" cy="1340224"/>
              </a:xfrm>
            </p:grpSpPr>
            <p:sp>
              <p:nvSpPr>
                <p:cNvPr id="269" name="Freeform 10">
                  <a:extLst>
                    <a:ext uri="{FF2B5EF4-FFF2-40B4-BE49-F238E27FC236}">
                      <a16:creationId xmlns:a16="http://schemas.microsoft.com/office/drawing/2014/main" id="{7DDAA735-CA37-A94C-8CA1-EF813CE4531A}"/>
                    </a:ext>
                  </a:extLst>
                </p:cNvPr>
                <p:cNvSpPr>
                  <a:spLocks/>
                </p:cNvSpPr>
                <p:nvPr/>
              </p:nvSpPr>
              <p:spPr bwMode="auto">
                <a:xfrm>
                  <a:off x="2426569" y="4714561"/>
                  <a:ext cx="288261" cy="1290044"/>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rgbClr val="3333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70" name="Rectangle 23">
                  <a:extLst>
                    <a:ext uri="{FF2B5EF4-FFF2-40B4-BE49-F238E27FC236}">
                      <a16:creationId xmlns:a16="http://schemas.microsoft.com/office/drawing/2014/main" id="{BF86F11D-FABB-9D40-B265-1177D7DBB798}"/>
                    </a:ext>
                  </a:extLst>
                </p:cNvPr>
                <p:cNvSpPr>
                  <a:spLocks noChangeArrowheads="1"/>
                </p:cNvSpPr>
                <p:nvPr/>
              </p:nvSpPr>
              <p:spPr bwMode="auto">
                <a:xfrm>
                  <a:off x="1398616" y="4722494"/>
                  <a:ext cx="1045433" cy="127129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endParaRPr>
                </a:p>
              </p:txBody>
            </p:sp>
            <p:sp>
              <p:nvSpPr>
                <p:cNvPr id="271" name="Rectangle 24">
                  <a:extLst>
                    <a:ext uri="{FF2B5EF4-FFF2-40B4-BE49-F238E27FC236}">
                      <a16:creationId xmlns:a16="http://schemas.microsoft.com/office/drawing/2014/main" id="{2212FAEC-F044-1C4B-8B14-241E43D2CF89}"/>
                    </a:ext>
                  </a:extLst>
                </p:cNvPr>
                <p:cNvSpPr>
                  <a:spLocks noChangeArrowheads="1"/>
                </p:cNvSpPr>
                <p:nvPr/>
              </p:nvSpPr>
              <p:spPr bwMode="auto">
                <a:xfrm>
                  <a:off x="1341249" y="4752754"/>
                  <a:ext cx="1067215" cy="1231976"/>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endParaRPr>
                </a:p>
              </p:txBody>
            </p:sp>
            <p:sp>
              <p:nvSpPr>
                <p:cNvPr id="272" name="Line 25">
                  <a:extLst>
                    <a:ext uri="{FF2B5EF4-FFF2-40B4-BE49-F238E27FC236}">
                      <a16:creationId xmlns:a16="http://schemas.microsoft.com/office/drawing/2014/main" id="{DC3501DC-43AA-8B44-B7F6-96A070284A31}"/>
                    </a:ext>
                  </a:extLst>
                </p:cNvPr>
                <p:cNvSpPr>
                  <a:spLocks noChangeShapeType="1"/>
                </p:cNvSpPr>
                <p:nvPr/>
              </p:nvSpPr>
              <p:spPr bwMode="auto">
                <a:xfrm>
                  <a:off x="1341249" y="5031313"/>
                  <a:ext cx="1059231" cy="2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73" name="Text Box 26">
                  <a:extLst>
                    <a:ext uri="{FF2B5EF4-FFF2-40B4-BE49-F238E27FC236}">
                      <a16:creationId xmlns:a16="http://schemas.microsoft.com/office/drawing/2014/main" id="{69C842DB-6938-8446-A480-C9D5EA9045C0}"/>
                    </a:ext>
                  </a:extLst>
                </p:cNvPr>
                <p:cNvSpPr txBox="1">
                  <a:spLocks noChangeArrowheads="1"/>
                </p:cNvSpPr>
                <p:nvPr/>
              </p:nvSpPr>
              <p:spPr bwMode="auto">
                <a:xfrm>
                  <a:off x="1305623" y="4747333"/>
                  <a:ext cx="1104328" cy="13074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lnSpc>
                      <a:spcPct val="110000"/>
                    </a:lnSpc>
                    <a:spcBef>
                      <a:spcPct val="0"/>
                    </a:spcBef>
                    <a:spcAft>
                      <a:spcPct val="0"/>
                    </a:spcAft>
                    <a:defRPr/>
                  </a:pPr>
                  <a:r>
                    <a:rPr lang="en-US" sz="1050" kern="0" dirty="0">
                      <a:solidFill>
                        <a:srgbClr val="FFFFFF">
                          <a:lumMod val="75000"/>
                        </a:srgbClr>
                      </a:solidFill>
                    </a:rPr>
                    <a:t>application</a:t>
                  </a:r>
                </a:p>
                <a:p>
                  <a:pPr algn="ctr" defTabSz="685800" eaLnBrk="0" fontAlgn="base" hangingPunct="0">
                    <a:lnSpc>
                      <a:spcPct val="110000"/>
                    </a:lnSpc>
                    <a:spcBef>
                      <a:spcPct val="0"/>
                    </a:spcBef>
                    <a:spcAft>
                      <a:spcPct val="0"/>
                    </a:spcAft>
                    <a:defRPr/>
                  </a:pPr>
                  <a:r>
                    <a:rPr lang="en-US" sz="1050" b="1" kern="0" dirty="0">
                      <a:solidFill>
                        <a:srgbClr val="0000A3"/>
                      </a:solidFill>
                    </a:rPr>
                    <a:t>TCP</a:t>
                  </a:r>
                </a:p>
                <a:p>
                  <a:pPr algn="ctr" defTabSz="685800" eaLnBrk="0" fontAlgn="base" hangingPunct="0">
                    <a:lnSpc>
                      <a:spcPct val="110000"/>
                    </a:lnSpc>
                    <a:spcBef>
                      <a:spcPct val="0"/>
                    </a:spcBef>
                    <a:spcAft>
                      <a:spcPct val="0"/>
                    </a:spcAft>
                    <a:defRPr/>
                  </a:pPr>
                  <a:r>
                    <a:rPr lang="en-US" sz="1050" kern="0" dirty="0">
                      <a:solidFill>
                        <a:srgbClr val="FFFFFF">
                          <a:lumMod val="75000"/>
                        </a:srgbClr>
                      </a:solidFill>
                    </a:rPr>
                    <a:t>network</a:t>
                  </a:r>
                </a:p>
                <a:p>
                  <a:pPr algn="ctr" defTabSz="685800" eaLnBrk="0" fontAlgn="base" hangingPunct="0">
                    <a:lnSpc>
                      <a:spcPct val="110000"/>
                    </a:lnSpc>
                    <a:spcBef>
                      <a:spcPct val="0"/>
                    </a:spcBef>
                    <a:spcAft>
                      <a:spcPct val="0"/>
                    </a:spcAft>
                    <a:defRPr/>
                  </a:pPr>
                  <a:r>
                    <a:rPr lang="en-US" sz="1050" kern="0" dirty="0">
                      <a:solidFill>
                        <a:srgbClr val="FFFFFF">
                          <a:lumMod val="75000"/>
                        </a:srgbClr>
                      </a:solidFill>
                    </a:rPr>
                    <a:t>link</a:t>
                  </a:r>
                </a:p>
                <a:p>
                  <a:pPr algn="ctr" defTabSz="685800" eaLnBrk="0" fontAlgn="base" hangingPunct="0">
                    <a:lnSpc>
                      <a:spcPct val="110000"/>
                    </a:lnSpc>
                    <a:spcBef>
                      <a:spcPct val="0"/>
                    </a:spcBef>
                    <a:spcAft>
                      <a:spcPct val="0"/>
                    </a:spcAft>
                    <a:defRPr/>
                  </a:pPr>
                  <a:r>
                    <a:rPr lang="en-US" sz="1050" kern="0" dirty="0">
                      <a:solidFill>
                        <a:srgbClr val="FFFFFF">
                          <a:lumMod val="75000"/>
                        </a:srgbClr>
                      </a:solidFill>
                    </a:rPr>
                    <a:t>physical</a:t>
                  </a:r>
                </a:p>
              </p:txBody>
            </p:sp>
            <p:grpSp>
              <p:nvGrpSpPr>
                <p:cNvPr id="274" name="Group 190">
                  <a:extLst>
                    <a:ext uri="{FF2B5EF4-FFF2-40B4-BE49-F238E27FC236}">
                      <a16:creationId xmlns:a16="http://schemas.microsoft.com/office/drawing/2014/main" id="{C39AA8F4-A384-D14F-835C-118627DBC0E2}"/>
                    </a:ext>
                  </a:extLst>
                </p:cNvPr>
                <p:cNvGrpSpPr>
                  <a:grpSpLocks/>
                </p:cNvGrpSpPr>
                <p:nvPr/>
              </p:nvGrpSpPr>
              <p:grpSpPr bwMode="auto">
                <a:xfrm flipH="1">
                  <a:off x="2634682" y="5076164"/>
                  <a:ext cx="673330" cy="701684"/>
                  <a:chOff x="-44" y="1473"/>
                  <a:chExt cx="981" cy="1105"/>
                </a:xfrm>
              </p:grpSpPr>
              <p:pic>
                <p:nvPicPr>
                  <p:cNvPr id="365" name="Picture 191" descr="desktop_computer_stylized_medium">
                    <a:extLst>
                      <a:ext uri="{FF2B5EF4-FFF2-40B4-BE49-F238E27FC236}">
                        <a16:creationId xmlns:a16="http://schemas.microsoft.com/office/drawing/2014/main" id="{75D69348-5F97-F745-AD7B-8737FF9EC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 name="Freeform 192">
                    <a:extLst>
                      <a:ext uri="{FF2B5EF4-FFF2-40B4-BE49-F238E27FC236}">
                        <a16:creationId xmlns:a16="http://schemas.microsoft.com/office/drawing/2014/main" id="{DE7B5F06-F0E7-0B4D-B440-DE1381D866D5}"/>
                      </a:ext>
                    </a:extLst>
                  </p:cNvPr>
                  <p:cNvSpPr>
                    <a:spLocks/>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sp>
              <p:nvSpPr>
                <p:cNvPr id="331" name="Line 25">
                  <a:extLst>
                    <a:ext uri="{FF2B5EF4-FFF2-40B4-BE49-F238E27FC236}">
                      <a16:creationId xmlns:a16="http://schemas.microsoft.com/office/drawing/2014/main" id="{B63E05C1-D79C-3140-8770-0DC5B61A7B3F}"/>
                    </a:ext>
                  </a:extLst>
                </p:cNvPr>
                <p:cNvSpPr>
                  <a:spLocks noChangeShapeType="1"/>
                </p:cNvSpPr>
                <p:nvPr/>
              </p:nvSpPr>
              <p:spPr bwMode="auto">
                <a:xfrm>
                  <a:off x="1345720" y="5260213"/>
                  <a:ext cx="1059231" cy="2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356" name="Line 25">
                  <a:extLst>
                    <a:ext uri="{FF2B5EF4-FFF2-40B4-BE49-F238E27FC236}">
                      <a16:creationId xmlns:a16="http://schemas.microsoft.com/office/drawing/2014/main" id="{0DB8D764-C7DD-D749-8DAA-C861760CFB91}"/>
                    </a:ext>
                  </a:extLst>
                </p:cNvPr>
                <p:cNvSpPr>
                  <a:spLocks noChangeShapeType="1"/>
                </p:cNvSpPr>
                <p:nvPr/>
              </p:nvSpPr>
              <p:spPr bwMode="auto">
                <a:xfrm>
                  <a:off x="1350191" y="5489113"/>
                  <a:ext cx="1059231" cy="2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364" name="Line 25">
                  <a:extLst>
                    <a:ext uri="{FF2B5EF4-FFF2-40B4-BE49-F238E27FC236}">
                      <a16:creationId xmlns:a16="http://schemas.microsoft.com/office/drawing/2014/main" id="{89F6EF96-2E93-7247-8F32-49111F2DD241}"/>
                    </a:ext>
                  </a:extLst>
                </p:cNvPr>
                <p:cNvSpPr>
                  <a:spLocks noChangeShapeType="1"/>
                </p:cNvSpPr>
                <p:nvPr/>
              </p:nvSpPr>
              <p:spPr bwMode="auto">
                <a:xfrm>
                  <a:off x="1354662" y="5728213"/>
                  <a:ext cx="1059231" cy="2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grpSp>
        <p:sp>
          <p:nvSpPr>
            <p:cNvPr id="251" name="Freeform 6">
              <a:extLst>
                <a:ext uri="{FF2B5EF4-FFF2-40B4-BE49-F238E27FC236}">
                  <a16:creationId xmlns:a16="http://schemas.microsoft.com/office/drawing/2014/main" id="{166198F4-4235-5446-BB65-8864D4EEC9A1}"/>
                </a:ext>
              </a:extLst>
            </p:cNvPr>
            <p:cNvSpPr>
              <a:spLocks/>
            </p:cNvSpPr>
            <p:nvPr/>
          </p:nvSpPr>
          <p:spPr bwMode="auto">
            <a:xfrm>
              <a:off x="4581324" y="4994579"/>
              <a:ext cx="542925" cy="295275"/>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52" name="Freeform 91">
              <a:extLst>
                <a:ext uri="{FF2B5EF4-FFF2-40B4-BE49-F238E27FC236}">
                  <a16:creationId xmlns:a16="http://schemas.microsoft.com/office/drawing/2014/main" id="{53DCE39E-C8A8-5641-9833-00C813F7C6B4}"/>
                </a:ext>
              </a:extLst>
            </p:cNvPr>
            <p:cNvSpPr>
              <a:spLocks/>
            </p:cNvSpPr>
            <p:nvPr/>
          </p:nvSpPr>
          <p:spPr bwMode="auto">
            <a:xfrm>
              <a:off x="5622724" y="4988229"/>
              <a:ext cx="506413" cy="307975"/>
            </a:xfrm>
            <a:custGeom>
              <a:avLst/>
              <a:gdLst>
                <a:gd name="T0" fmla="*/ 0 w 318"/>
                <a:gd name="T1" fmla="*/ 0 h 194"/>
                <a:gd name="T2" fmla="*/ 2147483647 w 318"/>
                <a:gd name="T3" fmla="*/ 2147483647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53" name="Freeform 92">
              <a:extLst>
                <a:ext uri="{FF2B5EF4-FFF2-40B4-BE49-F238E27FC236}">
                  <a16:creationId xmlns:a16="http://schemas.microsoft.com/office/drawing/2014/main" id="{9E088270-3C1F-CF47-B4CB-AED303A1AA5C}"/>
                </a:ext>
              </a:extLst>
            </p:cNvPr>
            <p:cNvSpPr>
              <a:spLocks/>
            </p:cNvSpPr>
            <p:nvPr/>
          </p:nvSpPr>
          <p:spPr bwMode="auto">
            <a:xfrm>
              <a:off x="4557512" y="5380342"/>
              <a:ext cx="481012" cy="238125"/>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54" name="Freeform 93">
              <a:extLst>
                <a:ext uri="{FF2B5EF4-FFF2-40B4-BE49-F238E27FC236}">
                  <a16:creationId xmlns:a16="http://schemas.microsoft.com/office/drawing/2014/main" id="{D4F6429E-0B93-254B-B841-2127CDD89072}"/>
                </a:ext>
              </a:extLst>
            </p:cNvPr>
            <p:cNvSpPr>
              <a:spLocks/>
            </p:cNvSpPr>
            <p:nvPr/>
          </p:nvSpPr>
          <p:spPr bwMode="auto">
            <a:xfrm>
              <a:off x="5505249" y="5356529"/>
              <a:ext cx="630238" cy="247650"/>
            </a:xfrm>
            <a:custGeom>
              <a:avLst/>
              <a:gdLst>
                <a:gd name="T0" fmla="*/ 0 w 378"/>
                <a:gd name="T1" fmla="*/ 2147483647 h 174"/>
                <a:gd name="T2" fmla="*/ 2147483647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55" name="Freeform 94">
              <a:extLst>
                <a:ext uri="{FF2B5EF4-FFF2-40B4-BE49-F238E27FC236}">
                  <a16:creationId xmlns:a16="http://schemas.microsoft.com/office/drawing/2014/main" id="{2BEA6A4B-6ACC-E548-AF57-1F438259AC44}"/>
                </a:ext>
              </a:extLst>
            </p:cNvPr>
            <p:cNvSpPr>
              <a:spLocks/>
            </p:cNvSpPr>
            <p:nvPr/>
          </p:nvSpPr>
          <p:spPr bwMode="auto">
            <a:xfrm>
              <a:off x="6173587" y="5410504"/>
              <a:ext cx="206375" cy="508000"/>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56" name="Freeform 95">
              <a:extLst>
                <a:ext uri="{FF2B5EF4-FFF2-40B4-BE49-F238E27FC236}">
                  <a16:creationId xmlns:a16="http://schemas.microsoft.com/office/drawing/2014/main" id="{E3BE3C0E-7D89-C047-99C2-2E6475D4FD80}"/>
                </a:ext>
              </a:extLst>
            </p:cNvPr>
            <p:cNvSpPr>
              <a:spLocks/>
            </p:cNvSpPr>
            <p:nvPr/>
          </p:nvSpPr>
          <p:spPr bwMode="auto">
            <a:xfrm>
              <a:off x="4936923" y="5943904"/>
              <a:ext cx="970395" cy="81756"/>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57" name="Freeform 96">
              <a:extLst>
                <a:ext uri="{FF2B5EF4-FFF2-40B4-BE49-F238E27FC236}">
                  <a16:creationId xmlns:a16="http://schemas.microsoft.com/office/drawing/2014/main" id="{4762AE60-0604-904D-A97A-70A37FFB5995}"/>
                </a:ext>
              </a:extLst>
            </p:cNvPr>
            <p:cNvSpPr>
              <a:spLocks/>
            </p:cNvSpPr>
            <p:nvPr/>
          </p:nvSpPr>
          <p:spPr bwMode="auto">
            <a:xfrm>
              <a:off x="4400349" y="5424888"/>
              <a:ext cx="193675" cy="404716"/>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58" name="Freeform 7">
              <a:extLst>
                <a:ext uri="{FF2B5EF4-FFF2-40B4-BE49-F238E27FC236}">
                  <a16:creationId xmlns:a16="http://schemas.microsoft.com/office/drawing/2014/main" id="{65218BE6-60A3-C64E-AE98-FE5F4FDCBA69}"/>
                </a:ext>
              </a:extLst>
            </p:cNvPr>
            <p:cNvSpPr>
              <a:spLocks/>
            </p:cNvSpPr>
            <p:nvPr/>
          </p:nvSpPr>
          <p:spPr bwMode="auto">
            <a:xfrm>
              <a:off x="3329610" y="4423977"/>
              <a:ext cx="5073926" cy="1298611"/>
            </a:xfrm>
            <a:custGeom>
              <a:avLst/>
              <a:gdLst>
                <a:gd name="T0" fmla="*/ 0 w 5156094"/>
                <a:gd name="T1" fmla="*/ 0 h 1509215"/>
                <a:gd name="T2" fmla="*/ 6961 w 5156094"/>
                <a:gd name="T3" fmla="*/ 1168047 h 1509215"/>
                <a:gd name="T4" fmla="*/ 1131015 w 5156094"/>
                <a:gd name="T5" fmla="*/ 1170389 h 1509215"/>
                <a:gd name="T6" fmla="*/ 1755021 w 5156094"/>
                <a:gd name="T7" fmla="*/ 1490285 h 1509215"/>
                <a:gd name="T8" fmla="*/ 2207298 w 5156094"/>
                <a:gd name="T9" fmla="*/ 1510706 h 1509215"/>
                <a:gd name="T10" fmla="*/ 2988945 w 5156094"/>
                <a:gd name="T11" fmla="*/ 1198737 h 1509215"/>
                <a:gd name="T12" fmla="*/ 3391674 w 5156094"/>
                <a:gd name="T13" fmla="*/ 1210330 h 1509215"/>
                <a:gd name="T14" fmla="*/ 5156412 w 5156094"/>
                <a:gd name="T15" fmla="*/ 1199641 h 1509215"/>
                <a:gd name="T16" fmla="*/ 5126696 w 5156094"/>
                <a:gd name="T17" fmla="*/ 64147 h 15092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connsiteX0" fmla="*/ 0 w 5156094"/>
                <a:gd name="connsiteY0" fmla="*/ 0 h 1559667"/>
                <a:gd name="connsiteX1" fmla="*/ 6961 w 5156094"/>
                <a:gd name="connsiteY1" fmla="*/ 1166894 h 1559667"/>
                <a:gd name="connsiteX2" fmla="*/ 1130946 w 5156094"/>
                <a:gd name="connsiteY2" fmla="*/ 1169234 h 1559667"/>
                <a:gd name="connsiteX3" fmla="*/ 1824854 w 5156094"/>
                <a:gd name="connsiteY3" fmla="*/ 1559667 h 1559667"/>
                <a:gd name="connsiteX4" fmla="*/ 2207163 w 5156094"/>
                <a:gd name="connsiteY4" fmla="*/ 1509215 h 1559667"/>
                <a:gd name="connsiteX5" fmla="*/ 2988762 w 5156094"/>
                <a:gd name="connsiteY5" fmla="*/ 1197554 h 1559667"/>
                <a:gd name="connsiteX6" fmla="*/ 3391464 w 5156094"/>
                <a:gd name="connsiteY6" fmla="*/ 1209136 h 1559667"/>
                <a:gd name="connsiteX7" fmla="*/ 5156094 w 5156094"/>
                <a:gd name="connsiteY7" fmla="*/ 1198456 h 1559667"/>
                <a:gd name="connsiteX8" fmla="*/ 5126381 w 5156094"/>
                <a:gd name="connsiteY8" fmla="*/ 64084 h 1559667"/>
                <a:gd name="connsiteX0" fmla="*/ 0 w 5156094"/>
                <a:gd name="connsiteY0" fmla="*/ 0 h 1559667"/>
                <a:gd name="connsiteX1" fmla="*/ 6961 w 5156094"/>
                <a:gd name="connsiteY1" fmla="*/ 1166894 h 1559667"/>
                <a:gd name="connsiteX2" fmla="*/ 1130946 w 5156094"/>
                <a:gd name="connsiteY2" fmla="*/ 1169234 h 1559667"/>
                <a:gd name="connsiteX3" fmla="*/ 1824854 w 5156094"/>
                <a:gd name="connsiteY3" fmla="*/ 1559667 h 1559667"/>
                <a:gd name="connsiteX4" fmla="*/ 2145216 w 5156094"/>
                <a:gd name="connsiteY4" fmla="*/ 1553959 h 1559667"/>
                <a:gd name="connsiteX5" fmla="*/ 2988762 w 5156094"/>
                <a:gd name="connsiteY5" fmla="*/ 1197554 h 1559667"/>
                <a:gd name="connsiteX6" fmla="*/ 3391464 w 5156094"/>
                <a:gd name="connsiteY6" fmla="*/ 1209136 h 1559667"/>
                <a:gd name="connsiteX7" fmla="*/ 5156094 w 5156094"/>
                <a:gd name="connsiteY7" fmla="*/ 1198456 h 1559667"/>
                <a:gd name="connsiteX8" fmla="*/ 5126381 w 5156094"/>
                <a:gd name="connsiteY8" fmla="*/ 64084 h 1559667"/>
                <a:gd name="connsiteX0" fmla="*/ 0 w 5156094"/>
                <a:gd name="connsiteY0" fmla="*/ 0 h 1559667"/>
                <a:gd name="connsiteX1" fmla="*/ 6961 w 5156094"/>
                <a:gd name="connsiteY1" fmla="*/ 1166894 h 1559667"/>
                <a:gd name="connsiteX2" fmla="*/ 1130946 w 5156094"/>
                <a:gd name="connsiteY2" fmla="*/ 1169234 h 1559667"/>
                <a:gd name="connsiteX3" fmla="*/ 1824854 w 5156094"/>
                <a:gd name="connsiteY3" fmla="*/ 1559667 h 1559667"/>
                <a:gd name="connsiteX4" fmla="*/ 2145216 w 5156094"/>
                <a:gd name="connsiteY4" fmla="*/ 1553959 h 1559667"/>
                <a:gd name="connsiteX5" fmla="*/ 2930257 w 5156094"/>
                <a:gd name="connsiteY5" fmla="*/ 1152811 h 1559667"/>
                <a:gd name="connsiteX6" fmla="*/ 3391464 w 5156094"/>
                <a:gd name="connsiteY6" fmla="*/ 1209136 h 1559667"/>
                <a:gd name="connsiteX7" fmla="*/ 5156094 w 5156094"/>
                <a:gd name="connsiteY7" fmla="*/ 1198456 h 1559667"/>
                <a:gd name="connsiteX8" fmla="*/ 5126381 w 5156094"/>
                <a:gd name="connsiteY8" fmla="*/ 64084 h 1559667"/>
                <a:gd name="connsiteX0" fmla="*/ 0 w 5156094"/>
                <a:gd name="connsiteY0" fmla="*/ 0 h 1559667"/>
                <a:gd name="connsiteX1" fmla="*/ 6961 w 5156094"/>
                <a:gd name="connsiteY1" fmla="*/ 1166894 h 1559667"/>
                <a:gd name="connsiteX2" fmla="*/ 1130946 w 5156094"/>
                <a:gd name="connsiteY2" fmla="*/ 1169234 h 1559667"/>
                <a:gd name="connsiteX3" fmla="*/ 1824854 w 5156094"/>
                <a:gd name="connsiteY3" fmla="*/ 1559667 h 1559667"/>
                <a:gd name="connsiteX4" fmla="*/ 2145216 w 5156094"/>
                <a:gd name="connsiteY4" fmla="*/ 1553959 h 1559667"/>
                <a:gd name="connsiteX5" fmla="*/ 2930257 w 5156094"/>
                <a:gd name="connsiteY5" fmla="*/ 1152811 h 1559667"/>
                <a:gd name="connsiteX6" fmla="*/ 5156094 w 5156094"/>
                <a:gd name="connsiteY6" fmla="*/ 1198456 h 1559667"/>
                <a:gd name="connsiteX7" fmla="*/ 5126381 w 5156094"/>
                <a:gd name="connsiteY7" fmla="*/ 64084 h 155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56094" h="1559667">
                  <a:moveTo>
                    <a:pt x="0" y="0"/>
                  </a:moveTo>
                  <a:cubicBezTo>
                    <a:pt x="2320" y="388965"/>
                    <a:pt x="4641" y="777929"/>
                    <a:pt x="6961" y="1166894"/>
                  </a:cubicBezTo>
                  <a:lnTo>
                    <a:pt x="1130946" y="1169234"/>
                  </a:lnTo>
                  <a:lnTo>
                    <a:pt x="1824854" y="1559667"/>
                  </a:lnTo>
                  <a:lnTo>
                    <a:pt x="2145216" y="1553959"/>
                  </a:lnTo>
                  <a:lnTo>
                    <a:pt x="2930257" y="1152811"/>
                  </a:lnTo>
                  <a:lnTo>
                    <a:pt x="5156094" y="1198456"/>
                  </a:lnTo>
                  <a:lnTo>
                    <a:pt x="5126381" y="64084"/>
                  </a:lnTo>
                </a:path>
              </a:pathLst>
            </a:custGeom>
            <a:noFill/>
            <a:ln w="22225">
              <a:solidFill>
                <a:srgbClr val="000090"/>
              </a:solidFill>
              <a:round/>
              <a:headEnd/>
              <a:tailEnd/>
            </a:ln>
            <a:extLst>
              <a:ext uri="{909E8E84-426E-40DD-AFC4-6F175D3DCCD1}">
                <a14:hiddenFill xmlns:a14="http://schemas.microsoft.com/office/drawing/2010/main">
                  <a:solidFill>
                    <a:srgbClr val="FFFFFF"/>
                  </a:solidFill>
                </a14:hiddenFill>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panose="020B0604030504040204" pitchFamily="34" charset="0"/>
                <a:ea typeface="ＭＳ Ｐゴシック" panose="020B0600070205080204" pitchFamily="34" charset="-128"/>
              </a:endParaRPr>
            </a:p>
          </p:txBody>
        </p:sp>
        <p:grpSp>
          <p:nvGrpSpPr>
            <p:cNvPr id="259" name="Group 258">
              <a:extLst>
                <a:ext uri="{FF2B5EF4-FFF2-40B4-BE49-F238E27FC236}">
                  <a16:creationId xmlns:a16="http://schemas.microsoft.com/office/drawing/2014/main" id="{BA9F4108-2318-8145-849E-8BAD67BD3C2B}"/>
                </a:ext>
              </a:extLst>
            </p:cNvPr>
            <p:cNvGrpSpPr/>
            <p:nvPr/>
          </p:nvGrpSpPr>
          <p:grpSpPr>
            <a:xfrm>
              <a:off x="5868328" y="5862061"/>
              <a:ext cx="496248" cy="260542"/>
              <a:chOff x="7493876" y="2774731"/>
              <a:chExt cx="1481958" cy="894622"/>
            </a:xfrm>
          </p:grpSpPr>
          <p:sp>
            <p:nvSpPr>
              <p:cNvPr id="260" name="Freeform 259">
                <a:extLst>
                  <a:ext uri="{FF2B5EF4-FFF2-40B4-BE49-F238E27FC236}">
                    <a16:creationId xmlns:a16="http://schemas.microsoft.com/office/drawing/2014/main" id="{A9497A97-449F-CB45-B630-229DEE85F9A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sp>
            <p:nvSpPr>
              <p:cNvPr id="261" name="Oval 260">
                <a:extLst>
                  <a:ext uri="{FF2B5EF4-FFF2-40B4-BE49-F238E27FC236}">
                    <a16:creationId xmlns:a16="http://schemas.microsoft.com/office/drawing/2014/main" id="{BCDE6187-B288-FC4A-9C8F-94227663772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grpSp>
            <p:nvGrpSpPr>
              <p:cNvPr id="262" name="Group 261">
                <a:extLst>
                  <a:ext uri="{FF2B5EF4-FFF2-40B4-BE49-F238E27FC236}">
                    <a16:creationId xmlns:a16="http://schemas.microsoft.com/office/drawing/2014/main" id="{C73034EC-E40A-6648-92A0-7262DE08A4CB}"/>
                  </a:ext>
                </a:extLst>
              </p:cNvPr>
              <p:cNvGrpSpPr/>
              <p:nvPr/>
            </p:nvGrpSpPr>
            <p:grpSpPr>
              <a:xfrm>
                <a:off x="7713663" y="2848339"/>
                <a:ext cx="1042107" cy="425543"/>
                <a:chOff x="7786941" y="2884917"/>
                <a:chExt cx="897649" cy="353919"/>
              </a:xfrm>
            </p:grpSpPr>
            <p:sp>
              <p:nvSpPr>
                <p:cNvPr id="263" name="Freeform 262">
                  <a:extLst>
                    <a:ext uri="{FF2B5EF4-FFF2-40B4-BE49-F238E27FC236}">
                      <a16:creationId xmlns:a16="http://schemas.microsoft.com/office/drawing/2014/main" id="{182D8880-3D63-F346-B7BB-1267F093CAA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64" name="Freeform 263">
                  <a:extLst>
                    <a:ext uri="{FF2B5EF4-FFF2-40B4-BE49-F238E27FC236}">
                      <a16:creationId xmlns:a16="http://schemas.microsoft.com/office/drawing/2014/main" id="{E38BC1DC-FFC3-CA42-98B9-07E8C5E84B2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65" name="Freeform 264">
                  <a:extLst>
                    <a:ext uri="{FF2B5EF4-FFF2-40B4-BE49-F238E27FC236}">
                      <a16:creationId xmlns:a16="http://schemas.microsoft.com/office/drawing/2014/main" id="{30D56D8E-C34F-4F47-9E6C-D516E06290C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66" name="Freeform 265">
                  <a:extLst>
                    <a:ext uri="{FF2B5EF4-FFF2-40B4-BE49-F238E27FC236}">
                      <a16:creationId xmlns:a16="http://schemas.microsoft.com/office/drawing/2014/main" id="{C2B06637-7BFA-2849-A10B-4A03CB76E58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067072" y="492489"/>
            <a:ext cx="8544983" cy="670967"/>
          </a:xfrm>
        </p:spPr>
        <p:txBody>
          <a:bodyPr>
            <a:normAutofit/>
          </a:bodyPr>
          <a:lstStyle/>
          <a:p>
            <a:r>
              <a:rPr lang="en-US" sz="3600" dirty="0"/>
              <a:t>Explicit congestion notification </a:t>
            </a:r>
            <a:r>
              <a:rPr lang="en-US" sz="2700" dirty="0"/>
              <a:t>(ECN)</a:t>
            </a:r>
            <a:endParaRPr lang="en-US" sz="3300" dirty="0"/>
          </a:p>
        </p:txBody>
      </p:sp>
      <p:sp>
        <p:nvSpPr>
          <p:cNvPr id="6" name="Rectangle 4">
            <a:extLst>
              <a:ext uri="{FF2B5EF4-FFF2-40B4-BE49-F238E27FC236}">
                <a16:creationId xmlns:a16="http://schemas.microsoft.com/office/drawing/2014/main" id="{A22F5639-C13F-8347-B6CF-B5A700C7EA84}"/>
              </a:ext>
            </a:extLst>
          </p:cNvPr>
          <p:cNvSpPr txBox="1">
            <a:spLocks noChangeArrowheads="1"/>
          </p:cNvSpPr>
          <p:nvPr/>
        </p:nvSpPr>
        <p:spPr>
          <a:xfrm>
            <a:off x="2036358" y="1244230"/>
            <a:ext cx="8383190" cy="196516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100" indent="0" defTabSz="685800">
              <a:spcBef>
                <a:spcPts val="750"/>
              </a:spcBef>
              <a:buNone/>
              <a:defRPr/>
            </a:pPr>
            <a:r>
              <a:rPr lang="en-US" sz="2100" dirty="0">
                <a:solidFill>
                  <a:prstClr val="black"/>
                </a:solidFill>
                <a:latin typeface="Calibri" panose="020F0502020204030204"/>
              </a:rPr>
              <a:t>TCP deployments often implement </a:t>
            </a:r>
            <a:r>
              <a:rPr lang="en-US" sz="2100" i="1" dirty="0">
                <a:solidFill>
                  <a:srgbClr val="C00000"/>
                </a:solidFill>
                <a:latin typeface="Calibri" panose="020F0502020204030204"/>
              </a:rPr>
              <a:t>network-assisted </a:t>
            </a:r>
            <a:r>
              <a:rPr lang="en-US" sz="2100" dirty="0">
                <a:solidFill>
                  <a:prstClr val="black"/>
                </a:solidFill>
                <a:latin typeface="Calibri" panose="020F0502020204030204"/>
              </a:rPr>
              <a:t>congestion control:</a:t>
            </a:r>
          </a:p>
          <a:p>
            <a:pPr marL="342900" indent="-161925" defTabSz="685800">
              <a:spcBef>
                <a:spcPts val="300"/>
              </a:spcBef>
              <a:buFont typeface="Wingdings" charset="2"/>
              <a:buChar char="§"/>
              <a:defRPr/>
            </a:pPr>
            <a:r>
              <a:rPr lang="en-US" sz="1800" dirty="0">
                <a:solidFill>
                  <a:prstClr val="black"/>
                </a:solidFill>
                <a:latin typeface="Calibri" panose="020F0502020204030204"/>
              </a:rPr>
              <a:t>two bits in IP header (</a:t>
            </a:r>
            <a:r>
              <a:rPr lang="en-US" sz="1800" dirty="0" err="1">
                <a:solidFill>
                  <a:prstClr val="black"/>
                </a:solidFill>
                <a:latin typeface="Calibri" panose="020F0502020204030204"/>
              </a:rPr>
              <a:t>ToS</a:t>
            </a:r>
            <a:r>
              <a:rPr lang="en-US" sz="1800" dirty="0">
                <a:solidFill>
                  <a:prstClr val="black"/>
                </a:solidFill>
                <a:latin typeface="Calibri" panose="020F0502020204030204"/>
              </a:rPr>
              <a:t> field) marked </a:t>
            </a:r>
            <a:r>
              <a:rPr lang="en-US" sz="1800" i="1" dirty="0">
                <a:solidFill>
                  <a:srgbClr val="C00000"/>
                </a:solidFill>
                <a:latin typeface="Calibri" panose="020F0502020204030204"/>
              </a:rPr>
              <a:t>by network router</a:t>
            </a:r>
            <a:r>
              <a:rPr lang="en-US" sz="1800" dirty="0">
                <a:solidFill>
                  <a:srgbClr val="C00000"/>
                </a:solidFill>
                <a:latin typeface="Calibri" panose="020F0502020204030204"/>
              </a:rPr>
              <a:t> </a:t>
            </a:r>
            <a:r>
              <a:rPr lang="en-US" sz="1800" dirty="0">
                <a:solidFill>
                  <a:prstClr val="black"/>
                </a:solidFill>
                <a:latin typeface="Calibri" panose="020F0502020204030204"/>
              </a:rPr>
              <a:t>to indicate congestion</a:t>
            </a:r>
          </a:p>
          <a:p>
            <a:pPr marL="600075" lvl="1" indent="-161925" defTabSz="685800">
              <a:spcBef>
                <a:spcPts val="300"/>
              </a:spcBef>
              <a:buClr>
                <a:srgbClr val="0000A3"/>
              </a:buClr>
              <a:defRPr/>
            </a:pPr>
            <a:r>
              <a:rPr lang="en-US" sz="1800" i="1" dirty="0">
                <a:solidFill>
                  <a:prstClr val="black"/>
                </a:solidFill>
                <a:latin typeface="Calibri" panose="020F0502020204030204"/>
              </a:rPr>
              <a:t>policy </a:t>
            </a:r>
            <a:r>
              <a:rPr lang="en-US" sz="1800" dirty="0">
                <a:solidFill>
                  <a:prstClr val="black"/>
                </a:solidFill>
                <a:latin typeface="Calibri" panose="020F0502020204030204"/>
              </a:rPr>
              <a:t>to determine marking chosen by network operator</a:t>
            </a:r>
          </a:p>
          <a:p>
            <a:pPr marL="342900" indent="-161925" defTabSz="685800">
              <a:spcBef>
                <a:spcPts val="300"/>
              </a:spcBef>
              <a:buFont typeface="Wingdings" charset="2"/>
              <a:buChar char="§"/>
              <a:defRPr/>
            </a:pPr>
            <a:r>
              <a:rPr lang="en-US" sz="1800" dirty="0">
                <a:solidFill>
                  <a:prstClr val="black"/>
                </a:solidFill>
                <a:latin typeface="Calibri" panose="020F0502020204030204"/>
              </a:rPr>
              <a:t>congestion indication carried to destination</a:t>
            </a:r>
          </a:p>
          <a:p>
            <a:pPr marL="342900" indent="-161925" defTabSz="685800">
              <a:spcBef>
                <a:spcPts val="300"/>
              </a:spcBef>
              <a:buFont typeface="Wingdings" charset="2"/>
              <a:buChar char="§"/>
              <a:defRPr/>
            </a:pPr>
            <a:r>
              <a:rPr lang="en-US" sz="1800" dirty="0">
                <a:solidFill>
                  <a:prstClr val="black"/>
                </a:solidFill>
                <a:latin typeface="Calibri" panose="020F0502020204030204"/>
              </a:rPr>
              <a:t>destination sets ECE bit on ACK segment to notify sender of congestion</a:t>
            </a:r>
          </a:p>
          <a:p>
            <a:pPr marL="342900" indent="-161925" defTabSz="685800">
              <a:spcBef>
                <a:spcPts val="300"/>
              </a:spcBef>
              <a:buFont typeface="Wingdings" charset="2"/>
              <a:buChar char="§"/>
              <a:defRPr/>
            </a:pPr>
            <a:r>
              <a:rPr lang="en-US" sz="1800" dirty="0" err="1">
                <a:solidFill>
                  <a:prstClr val="black"/>
                </a:solidFill>
                <a:latin typeface="Calibri" panose="020F0502020204030204"/>
              </a:rPr>
              <a:t>involves</a:t>
            </a:r>
            <a:r>
              <a:rPr lang="en-US" sz="1800" dirty="0">
                <a:solidFill>
                  <a:prstClr val="black"/>
                </a:solidFill>
                <a:latin typeface="Calibri" panose="020F0502020204030204"/>
              </a:rPr>
              <a:t> both IP </a:t>
            </a:r>
            <a:r>
              <a:rPr lang="en-US" sz="1500" dirty="0">
                <a:solidFill>
                  <a:prstClr val="black"/>
                </a:solidFill>
                <a:latin typeface="Calibri" panose="020F0502020204030204"/>
              </a:rPr>
              <a:t>(IP header ECN bit marking) </a:t>
            </a:r>
            <a:r>
              <a:rPr lang="en-US" sz="1800" dirty="0">
                <a:solidFill>
                  <a:prstClr val="black"/>
                </a:solidFill>
                <a:latin typeface="Calibri" panose="020F0502020204030204"/>
              </a:rPr>
              <a:t>and TCP </a:t>
            </a:r>
            <a:r>
              <a:rPr lang="en-US" sz="1500" dirty="0">
                <a:solidFill>
                  <a:prstClr val="black"/>
                </a:solidFill>
                <a:latin typeface="Calibri" panose="020F0502020204030204"/>
              </a:rPr>
              <a:t>(TCP header C,E bit marking)</a:t>
            </a:r>
            <a:endParaRPr lang="en-US" sz="1800" dirty="0">
              <a:solidFill>
                <a:prstClr val="black"/>
              </a:solidFill>
              <a:latin typeface="Calibri" panose="020F0502020204030204"/>
            </a:endParaRPr>
          </a:p>
        </p:txBody>
      </p:sp>
      <p:grpSp>
        <p:nvGrpSpPr>
          <p:cNvPr id="282" name="Group 281">
            <a:extLst>
              <a:ext uri="{FF2B5EF4-FFF2-40B4-BE49-F238E27FC236}">
                <a16:creationId xmlns:a16="http://schemas.microsoft.com/office/drawing/2014/main" id="{C8849046-14FD-4644-B620-44B96406B954}"/>
              </a:ext>
            </a:extLst>
          </p:cNvPr>
          <p:cNvGrpSpPr>
            <a:grpSpLocks/>
          </p:cNvGrpSpPr>
          <p:nvPr/>
        </p:nvGrpSpPr>
        <p:grpSpPr bwMode="auto">
          <a:xfrm>
            <a:off x="3916575" y="4552933"/>
            <a:ext cx="1120379" cy="253917"/>
            <a:chOff x="1502428" y="5844331"/>
            <a:chExt cx="1493249" cy="338338"/>
          </a:xfrm>
        </p:grpSpPr>
        <p:grpSp>
          <p:nvGrpSpPr>
            <p:cNvPr id="283" name="Group 274">
              <a:extLst>
                <a:ext uri="{FF2B5EF4-FFF2-40B4-BE49-F238E27FC236}">
                  <a16:creationId xmlns:a16="http://schemas.microsoft.com/office/drawing/2014/main" id="{D4A58484-7F9A-8E42-8B98-2EEE2F1F3114}"/>
                </a:ext>
              </a:extLst>
            </p:cNvPr>
            <p:cNvGrpSpPr>
              <a:grpSpLocks/>
            </p:cNvGrpSpPr>
            <p:nvPr/>
          </p:nvGrpSpPr>
          <p:grpSpPr bwMode="auto">
            <a:xfrm>
              <a:off x="1502428" y="5844331"/>
              <a:ext cx="1493249" cy="338338"/>
              <a:chOff x="3621632" y="5775938"/>
              <a:chExt cx="1493249" cy="338338"/>
            </a:xfrm>
          </p:grpSpPr>
          <p:grpSp>
            <p:nvGrpSpPr>
              <p:cNvPr id="285" name="Group 275">
                <a:extLst>
                  <a:ext uri="{FF2B5EF4-FFF2-40B4-BE49-F238E27FC236}">
                    <a16:creationId xmlns:a16="http://schemas.microsoft.com/office/drawing/2014/main" id="{B7F414D2-F213-4442-B30E-7406937FD2C5}"/>
                  </a:ext>
                </a:extLst>
              </p:cNvPr>
              <p:cNvGrpSpPr>
                <a:grpSpLocks/>
              </p:cNvGrpSpPr>
              <p:nvPr/>
            </p:nvGrpSpPr>
            <p:grpSpPr bwMode="auto">
              <a:xfrm>
                <a:off x="3999159" y="5783287"/>
                <a:ext cx="806697" cy="257416"/>
                <a:chOff x="-2975754" y="4128742"/>
                <a:chExt cx="1258600" cy="450696"/>
              </a:xfrm>
            </p:grpSpPr>
            <p:sp>
              <p:nvSpPr>
                <p:cNvPr id="287" name="Rectangle 286">
                  <a:extLst>
                    <a:ext uri="{FF2B5EF4-FFF2-40B4-BE49-F238E27FC236}">
                      <a16:creationId xmlns:a16="http://schemas.microsoft.com/office/drawing/2014/main" id="{C5C66AE2-F8B6-3C47-B4BE-66EE478EB9B7}"/>
                    </a:ext>
                  </a:extLst>
                </p:cNvPr>
                <p:cNvSpPr/>
                <p:nvPr/>
              </p:nvSpPr>
              <p:spPr>
                <a:xfrm>
                  <a:off x="-2903722" y="4135317"/>
                  <a:ext cx="1151258" cy="341655"/>
                </a:xfrm>
                <a:prstGeom prst="rect">
                  <a:avLst/>
                </a:prstGeom>
                <a:solidFill>
                  <a:srgbClr val="008000"/>
                </a:solidFill>
                <a:ln w="12700">
                  <a:solidFill>
                    <a:srgbClr val="00CC99">
                      <a:lumMod val="50000"/>
                    </a:srgbClr>
                  </a:solidFill>
                </a:ln>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charset="0"/>
                    <a:cs typeface="ＭＳ Ｐゴシック" charset="0"/>
                  </a:endParaRPr>
                </a:p>
              </p:txBody>
            </p:sp>
            <p:sp>
              <p:nvSpPr>
                <p:cNvPr id="288" name="Rectangle 287">
                  <a:extLst>
                    <a:ext uri="{FF2B5EF4-FFF2-40B4-BE49-F238E27FC236}">
                      <a16:creationId xmlns:a16="http://schemas.microsoft.com/office/drawing/2014/main" id="{2052E598-5C0D-CA41-8C58-28B633036FB2}"/>
                    </a:ext>
                  </a:extLst>
                </p:cNvPr>
                <p:cNvSpPr/>
                <p:nvPr/>
              </p:nvSpPr>
              <p:spPr>
                <a:xfrm>
                  <a:off x="-2968093" y="4221426"/>
                  <a:ext cx="1148783" cy="344432"/>
                </a:xfrm>
                <a:prstGeom prst="rect">
                  <a:avLst/>
                </a:prstGeom>
                <a:solidFill>
                  <a:srgbClr val="008000"/>
                </a:solidFill>
                <a:ln w="12700">
                  <a:solidFill>
                    <a:srgbClr val="00CC99">
                      <a:lumMod val="50000"/>
                    </a:srgbClr>
                  </a:solidFill>
                </a:ln>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charset="0"/>
                    <a:cs typeface="ＭＳ Ｐゴシック" charset="0"/>
                  </a:endParaRPr>
                </a:p>
              </p:txBody>
            </p:sp>
            <p:sp>
              <p:nvSpPr>
                <p:cNvPr id="289" name="Freeform 288">
                  <a:extLst>
                    <a:ext uri="{FF2B5EF4-FFF2-40B4-BE49-F238E27FC236}">
                      <a16:creationId xmlns:a16="http://schemas.microsoft.com/office/drawing/2014/main" id="{113FD0E1-39AF-5E4A-80DC-7B59A17D468C}"/>
                    </a:ext>
                  </a:extLst>
                </p:cNvPr>
                <p:cNvSpPr/>
                <p:nvPr/>
              </p:nvSpPr>
              <p:spPr>
                <a:xfrm>
                  <a:off x="-2975522" y="4129762"/>
                  <a:ext cx="1223057" cy="94441"/>
                </a:xfrm>
                <a:custGeom>
                  <a:avLst/>
                  <a:gdLst>
                    <a:gd name="connsiteX0" fmla="*/ 0 w 1223105"/>
                    <a:gd name="connsiteY0" fmla="*/ 89042 h 89042"/>
                    <a:gd name="connsiteX1" fmla="*/ 70293 w 1223105"/>
                    <a:gd name="connsiteY1" fmla="*/ 0 h 89042"/>
                    <a:gd name="connsiteX2" fmla="*/ 1223105 w 1223105"/>
                    <a:gd name="connsiteY2" fmla="*/ 4687 h 89042"/>
                    <a:gd name="connsiteX3" fmla="*/ 1148126 w 1223105"/>
                    <a:gd name="connsiteY3" fmla="*/ 84356 h 89042"/>
                    <a:gd name="connsiteX4" fmla="*/ 0 w 1223105"/>
                    <a:gd name="connsiteY4" fmla="*/ 89042 h 89042"/>
                    <a:gd name="connsiteX0" fmla="*/ 0 w 1223105"/>
                    <a:gd name="connsiteY0" fmla="*/ 89042 h 103102"/>
                    <a:gd name="connsiteX1" fmla="*/ 70293 w 1223105"/>
                    <a:gd name="connsiteY1" fmla="*/ 0 h 103102"/>
                    <a:gd name="connsiteX2" fmla="*/ 1223105 w 1223105"/>
                    <a:gd name="connsiteY2" fmla="*/ 4687 h 103102"/>
                    <a:gd name="connsiteX3" fmla="*/ 1148126 w 1223105"/>
                    <a:gd name="connsiteY3" fmla="*/ 103102 h 103102"/>
                    <a:gd name="connsiteX4" fmla="*/ 0 w 1223105"/>
                    <a:gd name="connsiteY4" fmla="*/ 89042 h 103102"/>
                    <a:gd name="connsiteX0" fmla="*/ 0 w 1223105"/>
                    <a:gd name="connsiteY0" fmla="*/ 89042 h 93730"/>
                    <a:gd name="connsiteX1" fmla="*/ 70293 w 1223105"/>
                    <a:gd name="connsiteY1" fmla="*/ 0 h 93730"/>
                    <a:gd name="connsiteX2" fmla="*/ 1223105 w 1223105"/>
                    <a:gd name="connsiteY2" fmla="*/ 4687 h 93730"/>
                    <a:gd name="connsiteX3" fmla="*/ 1143439 w 1223105"/>
                    <a:gd name="connsiteY3" fmla="*/ 93730 h 93730"/>
                    <a:gd name="connsiteX4" fmla="*/ 0 w 1223105"/>
                    <a:gd name="connsiteY4" fmla="*/ 89042 h 93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93730">
                      <a:moveTo>
                        <a:pt x="0" y="89042"/>
                      </a:moveTo>
                      <a:lnTo>
                        <a:pt x="70293" y="0"/>
                      </a:lnTo>
                      <a:lnTo>
                        <a:pt x="1223105" y="4687"/>
                      </a:lnTo>
                      <a:lnTo>
                        <a:pt x="1143439" y="93730"/>
                      </a:lnTo>
                      <a:lnTo>
                        <a:pt x="0" y="89042"/>
                      </a:lnTo>
                      <a:close/>
                    </a:path>
                  </a:pathLst>
                </a:custGeom>
                <a:solidFill>
                  <a:srgbClr val="AAE2CA">
                    <a:lumMod val="50000"/>
                  </a:srgbClr>
                </a:solidFill>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charset="0"/>
                    <a:cs typeface="ＭＳ Ｐゴシック" charset="0"/>
                  </a:endParaRPr>
                </a:p>
              </p:txBody>
            </p:sp>
            <p:sp>
              <p:nvSpPr>
                <p:cNvPr id="290" name="Freeform 289">
                  <a:extLst>
                    <a:ext uri="{FF2B5EF4-FFF2-40B4-BE49-F238E27FC236}">
                      <a16:creationId xmlns:a16="http://schemas.microsoft.com/office/drawing/2014/main" id="{FE01C2D5-10A9-FE4C-858A-18EDBA471911}"/>
                    </a:ext>
                  </a:extLst>
                </p:cNvPr>
                <p:cNvSpPr/>
                <p:nvPr/>
              </p:nvSpPr>
              <p:spPr>
                <a:xfrm rot="21211447" flipV="1">
                  <a:off x="-1853972" y="4146428"/>
                  <a:ext cx="136170" cy="433318"/>
                </a:xfrm>
                <a:custGeom>
                  <a:avLst/>
                  <a:gdLst>
                    <a:gd name="connsiteX0" fmla="*/ 0 w 1223105"/>
                    <a:gd name="connsiteY0" fmla="*/ 89042 h 89042"/>
                    <a:gd name="connsiteX1" fmla="*/ 70293 w 1223105"/>
                    <a:gd name="connsiteY1" fmla="*/ 0 h 89042"/>
                    <a:gd name="connsiteX2" fmla="*/ 1223105 w 1223105"/>
                    <a:gd name="connsiteY2" fmla="*/ 4687 h 89042"/>
                    <a:gd name="connsiteX3" fmla="*/ 1148126 w 1223105"/>
                    <a:gd name="connsiteY3" fmla="*/ 84356 h 89042"/>
                    <a:gd name="connsiteX4" fmla="*/ 0 w 1223105"/>
                    <a:gd name="connsiteY4" fmla="*/ 89042 h 89042"/>
                    <a:gd name="connsiteX0" fmla="*/ 0 w 1223105"/>
                    <a:gd name="connsiteY0" fmla="*/ 89042 h 103102"/>
                    <a:gd name="connsiteX1" fmla="*/ 70293 w 1223105"/>
                    <a:gd name="connsiteY1" fmla="*/ 0 h 103102"/>
                    <a:gd name="connsiteX2" fmla="*/ 1223105 w 1223105"/>
                    <a:gd name="connsiteY2" fmla="*/ 4687 h 103102"/>
                    <a:gd name="connsiteX3" fmla="*/ 1148126 w 1223105"/>
                    <a:gd name="connsiteY3" fmla="*/ 103102 h 103102"/>
                    <a:gd name="connsiteX4" fmla="*/ 0 w 1223105"/>
                    <a:gd name="connsiteY4" fmla="*/ 89042 h 103102"/>
                    <a:gd name="connsiteX0" fmla="*/ 0 w 1223105"/>
                    <a:gd name="connsiteY0" fmla="*/ 89042 h 93730"/>
                    <a:gd name="connsiteX1" fmla="*/ 70293 w 1223105"/>
                    <a:gd name="connsiteY1" fmla="*/ 0 h 93730"/>
                    <a:gd name="connsiteX2" fmla="*/ 1223105 w 1223105"/>
                    <a:gd name="connsiteY2" fmla="*/ 4687 h 93730"/>
                    <a:gd name="connsiteX3" fmla="*/ 1143439 w 1223105"/>
                    <a:gd name="connsiteY3" fmla="*/ 93730 h 93730"/>
                    <a:gd name="connsiteX4" fmla="*/ 0 w 1223105"/>
                    <a:gd name="connsiteY4" fmla="*/ 89042 h 93730"/>
                    <a:gd name="connsiteX0" fmla="*/ 0 w 1143439"/>
                    <a:gd name="connsiteY0" fmla="*/ 604462 h 609150"/>
                    <a:gd name="connsiteX1" fmla="*/ 70293 w 1143439"/>
                    <a:gd name="connsiteY1" fmla="*/ 515420 h 609150"/>
                    <a:gd name="connsiteX2" fmla="*/ 1048102 w 1143439"/>
                    <a:gd name="connsiteY2" fmla="*/ 0 h 609150"/>
                    <a:gd name="connsiteX3" fmla="*/ 1143439 w 1143439"/>
                    <a:gd name="connsiteY3" fmla="*/ 609150 h 609150"/>
                    <a:gd name="connsiteX4" fmla="*/ 0 w 1143439"/>
                    <a:gd name="connsiteY4" fmla="*/ 604462 h 609150"/>
                    <a:gd name="connsiteX0" fmla="*/ 0 w 1143439"/>
                    <a:gd name="connsiteY0" fmla="*/ 750108 h 754796"/>
                    <a:gd name="connsiteX1" fmla="*/ 958091 w 1143439"/>
                    <a:gd name="connsiteY1" fmla="*/ 0 h 754796"/>
                    <a:gd name="connsiteX2" fmla="*/ 1048102 w 1143439"/>
                    <a:gd name="connsiteY2" fmla="*/ 145646 h 754796"/>
                    <a:gd name="connsiteX3" fmla="*/ 1143439 w 1143439"/>
                    <a:gd name="connsiteY3" fmla="*/ 754796 h 754796"/>
                    <a:gd name="connsiteX4" fmla="*/ 0 w 1143439"/>
                    <a:gd name="connsiteY4" fmla="*/ 750108 h 754796"/>
                    <a:gd name="connsiteX0" fmla="*/ 28193 w 185348"/>
                    <a:gd name="connsiteY0" fmla="*/ 675301 h 754796"/>
                    <a:gd name="connsiteX1" fmla="*/ 0 w 185348"/>
                    <a:gd name="connsiteY1" fmla="*/ 0 h 754796"/>
                    <a:gd name="connsiteX2" fmla="*/ 90011 w 185348"/>
                    <a:gd name="connsiteY2" fmla="*/ 145646 h 754796"/>
                    <a:gd name="connsiteX3" fmla="*/ 185348 w 185348"/>
                    <a:gd name="connsiteY3" fmla="*/ 754796 h 754796"/>
                    <a:gd name="connsiteX4" fmla="*/ 28193 w 185348"/>
                    <a:gd name="connsiteY4" fmla="*/ 675301 h 754796"/>
                    <a:gd name="connsiteX0" fmla="*/ 28193 w 133700"/>
                    <a:gd name="connsiteY0" fmla="*/ 675301 h 844174"/>
                    <a:gd name="connsiteX1" fmla="*/ 0 w 133700"/>
                    <a:gd name="connsiteY1" fmla="*/ 0 h 844174"/>
                    <a:gd name="connsiteX2" fmla="*/ 90011 w 133700"/>
                    <a:gd name="connsiteY2" fmla="*/ 145646 h 844174"/>
                    <a:gd name="connsiteX3" fmla="*/ 133700 w 133700"/>
                    <a:gd name="connsiteY3" fmla="*/ 844173 h 844174"/>
                    <a:gd name="connsiteX4" fmla="*/ 28193 w 133700"/>
                    <a:gd name="connsiteY4" fmla="*/ 675301 h 844174"/>
                    <a:gd name="connsiteX0" fmla="*/ 33377 w 133700"/>
                    <a:gd name="connsiteY0" fmla="*/ 683762 h 844174"/>
                    <a:gd name="connsiteX1" fmla="*/ 0 w 133700"/>
                    <a:gd name="connsiteY1" fmla="*/ 0 h 844174"/>
                    <a:gd name="connsiteX2" fmla="*/ 90011 w 133700"/>
                    <a:gd name="connsiteY2" fmla="*/ 145646 h 844174"/>
                    <a:gd name="connsiteX3" fmla="*/ 133700 w 133700"/>
                    <a:gd name="connsiteY3" fmla="*/ 844173 h 844174"/>
                    <a:gd name="connsiteX4" fmla="*/ 33377 w 133700"/>
                    <a:gd name="connsiteY4" fmla="*/ 683762 h 844174"/>
                    <a:gd name="connsiteX0" fmla="*/ 87868 w 188191"/>
                    <a:gd name="connsiteY0" fmla="*/ 816127 h 976539"/>
                    <a:gd name="connsiteX1" fmla="*/ 0 w 188191"/>
                    <a:gd name="connsiteY1" fmla="*/ 0 h 976539"/>
                    <a:gd name="connsiteX2" fmla="*/ 144502 w 188191"/>
                    <a:gd name="connsiteY2" fmla="*/ 278011 h 976539"/>
                    <a:gd name="connsiteX3" fmla="*/ 188191 w 188191"/>
                    <a:gd name="connsiteY3" fmla="*/ 976538 h 976539"/>
                    <a:gd name="connsiteX4" fmla="*/ 87868 w 188191"/>
                    <a:gd name="connsiteY4" fmla="*/ 816127 h 976539"/>
                    <a:gd name="connsiteX0" fmla="*/ 32848 w 133171"/>
                    <a:gd name="connsiteY0" fmla="*/ 674219 h 834631"/>
                    <a:gd name="connsiteX1" fmla="*/ 0 w 133171"/>
                    <a:gd name="connsiteY1" fmla="*/ 1 h 834631"/>
                    <a:gd name="connsiteX2" fmla="*/ 89482 w 133171"/>
                    <a:gd name="connsiteY2" fmla="*/ 136103 h 834631"/>
                    <a:gd name="connsiteX3" fmla="*/ 133171 w 133171"/>
                    <a:gd name="connsiteY3" fmla="*/ 834630 h 834631"/>
                    <a:gd name="connsiteX4" fmla="*/ 32848 w 133171"/>
                    <a:gd name="connsiteY4" fmla="*/ 674219 h 834631"/>
                    <a:gd name="connsiteX0" fmla="*/ 32848 w 133171"/>
                    <a:gd name="connsiteY0" fmla="*/ 674219 h 834631"/>
                    <a:gd name="connsiteX1" fmla="*/ 0 w 133171"/>
                    <a:gd name="connsiteY1" fmla="*/ 1 h 834631"/>
                    <a:gd name="connsiteX2" fmla="*/ 97738 w 133171"/>
                    <a:gd name="connsiteY2" fmla="*/ 114843 h 834631"/>
                    <a:gd name="connsiteX3" fmla="*/ 133171 w 133171"/>
                    <a:gd name="connsiteY3" fmla="*/ 834630 h 834631"/>
                    <a:gd name="connsiteX4" fmla="*/ 32848 w 133171"/>
                    <a:gd name="connsiteY4" fmla="*/ 674219 h 834631"/>
                    <a:gd name="connsiteX0" fmla="*/ 36019 w 136342"/>
                    <a:gd name="connsiteY0" fmla="*/ 731496 h 891908"/>
                    <a:gd name="connsiteX1" fmla="*/ 0 w 136342"/>
                    <a:gd name="connsiteY1" fmla="*/ 1 h 891908"/>
                    <a:gd name="connsiteX2" fmla="*/ 100909 w 136342"/>
                    <a:gd name="connsiteY2" fmla="*/ 172120 h 891908"/>
                    <a:gd name="connsiteX3" fmla="*/ 136342 w 136342"/>
                    <a:gd name="connsiteY3" fmla="*/ 891907 h 891908"/>
                    <a:gd name="connsiteX4" fmla="*/ 36019 w 136342"/>
                    <a:gd name="connsiteY4" fmla="*/ 731496 h 89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42" h="891908">
                      <a:moveTo>
                        <a:pt x="36019" y="731496"/>
                      </a:moveTo>
                      <a:lnTo>
                        <a:pt x="0" y="1"/>
                      </a:lnTo>
                      <a:lnTo>
                        <a:pt x="100909" y="172120"/>
                      </a:lnTo>
                      <a:lnTo>
                        <a:pt x="136342" y="891907"/>
                      </a:lnTo>
                      <a:lnTo>
                        <a:pt x="36019" y="731496"/>
                      </a:lnTo>
                      <a:close/>
                    </a:path>
                  </a:pathLst>
                </a:custGeom>
                <a:solidFill>
                  <a:srgbClr val="AAE2CA">
                    <a:lumMod val="50000"/>
                  </a:srgbClr>
                </a:solidFill>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charset="0"/>
                    <a:cs typeface="ＭＳ Ｐゴシック" charset="0"/>
                  </a:endParaRPr>
                </a:p>
              </p:txBody>
            </p:sp>
          </p:grpSp>
          <p:sp>
            <p:nvSpPr>
              <p:cNvPr id="286" name="TextBox 276">
                <a:extLst>
                  <a:ext uri="{FF2B5EF4-FFF2-40B4-BE49-F238E27FC236}">
                    <a16:creationId xmlns:a16="http://schemas.microsoft.com/office/drawing/2014/main" id="{E86D3ADF-23FB-2D4B-91EB-8A44EE48F641}"/>
                  </a:ext>
                </a:extLst>
              </p:cNvPr>
              <p:cNvSpPr txBox="1">
                <a:spLocks noChangeArrowheads="1"/>
              </p:cNvSpPr>
              <p:nvPr/>
            </p:nvSpPr>
            <p:spPr bwMode="auto">
              <a:xfrm>
                <a:off x="3621632" y="5775938"/>
                <a:ext cx="1493249" cy="3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050" kern="0" dirty="0">
                    <a:solidFill>
                      <a:srgbClr val="FFFFFF"/>
                    </a:solidFill>
                  </a:rPr>
                  <a:t>ECN=10</a:t>
                </a:r>
              </a:p>
            </p:txBody>
          </p:sp>
        </p:grpSp>
        <p:cxnSp>
          <p:nvCxnSpPr>
            <p:cNvPr id="284" name="Straight Arrow Connector 15">
              <a:extLst>
                <a:ext uri="{FF2B5EF4-FFF2-40B4-BE49-F238E27FC236}">
                  <a16:creationId xmlns:a16="http://schemas.microsoft.com/office/drawing/2014/main" id="{BF4048C9-7D73-BD4C-9330-448B6EC67A0C}"/>
                </a:ext>
              </a:extLst>
            </p:cNvPr>
            <p:cNvCxnSpPr>
              <a:cxnSpLocks noChangeShapeType="1"/>
            </p:cNvCxnSpPr>
            <p:nvPr/>
          </p:nvCxnSpPr>
          <p:spPr bwMode="auto">
            <a:xfrm flipV="1">
              <a:off x="2150568" y="6133267"/>
              <a:ext cx="612066" cy="1"/>
            </a:xfrm>
            <a:prstGeom prst="straightConnector1">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1" name="Group 290">
            <a:extLst>
              <a:ext uri="{FF2B5EF4-FFF2-40B4-BE49-F238E27FC236}">
                <a16:creationId xmlns:a16="http://schemas.microsoft.com/office/drawing/2014/main" id="{78F68ED1-4B6F-A848-83AB-DCDA89D6132A}"/>
              </a:ext>
            </a:extLst>
          </p:cNvPr>
          <p:cNvGrpSpPr>
            <a:grpSpLocks/>
          </p:cNvGrpSpPr>
          <p:nvPr/>
        </p:nvGrpSpPr>
        <p:grpSpPr bwMode="auto">
          <a:xfrm>
            <a:off x="5506059" y="4501726"/>
            <a:ext cx="1120378" cy="269081"/>
            <a:chOff x="3621632" y="5775938"/>
            <a:chExt cx="1493249" cy="357723"/>
          </a:xfrm>
        </p:grpSpPr>
        <p:grpSp>
          <p:nvGrpSpPr>
            <p:cNvPr id="292" name="Group 13">
              <a:extLst>
                <a:ext uri="{FF2B5EF4-FFF2-40B4-BE49-F238E27FC236}">
                  <a16:creationId xmlns:a16="http://schemas.microsoft.com/office/drawing/2014/main" id="{5FC0ED75-C4B7-964C-AB09-988F3BAEDF94}"/>
                </a:ext>
              </a:extLst>
            </p:cNvPr>
            <p:cNvGrpSpPr>
              <a:grpSpLocks/>
            </p:cNvGrpSpPr>
            <p:nvPr/>
          </p:nvGrpSpPr>
          <p:grpSpPr bwMode="auto">
            <a:xfrm>
              <a:off x="3621632" y="5775938"/>
              <a:ext cx="1493249" cy="337561"/>
              <a:chOff x="3621632" y="5775938"/>
              <a:chExt cx="1493249" cy="337561"/>
            </a:xfrm>
          </p:grpSpPr>
          <p:grpSp>
            <p:nvGrpSpPr>
              <p:cNvPr id="294" name="Group 11">
                <a:extLst>
                  <a:ext uri="{FF2B5EF4-FFF2-40B4-BE49-F238E27FC236}">
                    <a16:creationId xmlns:a16="http://schemas.microsoft.com/office/drawing/2014/main" id="{504596ED-94E0-9144-AEA2-9B1AC3A6EDE8}"/>
                  </a:ext>
                </a:extLst>
              </p:cNvPr>
              <p:cNvGrpSpPr>
                <a:grpSpLocks/>
              </p:cNvGrpSpPr>
              <p:nvPr/>
            </p:nvGrpSpPr>
            <p:grpSpPr bwMode="auto">
              <a:xfrm>
                <a:off x="3999159" y="5783287"/>
                <a:ext cx="806697" cy="257416"/>
                <a:chOff x="-2975754" y="4128742"/>
                <a:chExt cx="1258600" cy="450696"/>
              </a:xfrm>
            </p:grpSpPr>
            <p:sp>
              <p:nvSpPr>
                <p:cNvPr id="296" name="Rectangle 295">
                  <a:extLst>
                    <a:ext uri="{FF2B5EF4-FFF2-40B4-BE49-F238E27FC236}">
                      <a16:creationId xmlns:a16="http://schemas.microsoft.com/office/drawing/2014/main" id="{A7E6A3C2-8DB0-E843-9532-97A06B65BF6B}"/>
                    </a:ext>
                  </a:extLst>
                </p:cNvPr>
                <p:cNvSpPr/>
                <p:nvPr/>
              </p:nvSpPr>
              <p:spPr>
                <a:xfrm>
                  <a:off x="-2903723" y="4135274"/>
                  <a:ext cx="1151259" cy="340871"/>
                </a:xfrm>
                <a:prstGeom prst="rect">
                  <a:avLst/>
                </a:prstGeom>
                <a:solidFill>
                  <a:srgbClr val="008000"/>
                </a:solidFill>
                <a:ln w="12700">
                  <a:solidFill>
                    <a:srgbClr val="00CC99">
                      <a:lumMod val="50000"/>
                    </a:srgbClr>
                  </a:solidFill>
                </a:ln>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charset="0"/>
                    <a:cs typeface="ＭＳ Ｐゴシック" charset="0"/>
                  </a:endParaRPr>
                </a:p>
              </p:txBody>
            </p:sp>
            <p:sp>
              <p:nvSpPr>
                <p:cNvPr id="297" name="Rectangle 296">
                  <a:extLst>
                    <a:ext uri="{FF2B5EF4-FFF2-40B4-BE49-F238E27FC236}">
                      <a16:creationId xmlns:a16="http://schemas.microsoft.com/office/drawing/2014/main" id="{AC7167DD-1A09-B944-A520-D13751F3F4A2}"/>
                    </a:ext>
                  </a:extLst>
                </p:cNvPr>
                <p:cNvSpPr/>
                <p:nvPr/>
              </p:nvSpPr>
              <p:spPr>
                <a:xfrm>
                  <a:off x="-2968095" y="4221184"/>
                  <a:ext cx="1148783" cy="343644"/>
                </a:xfrm>
                <a:prstGeom prst="rect">
                  <a:avLst/>
                </a:prstGeom>
                <a:solidFill>
                  <a:srgbClr val="008000"/>
                </a:solidFill>
                <a:ln w="12700">
                  <a:solidFill>
                    <a:srgbClr val="00CC99">
                      <a:lumMod val="50000"/>
                    </a:srgbClr>
                  </a:solidFill>
                </a:ln>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charset="0"/>
                    <a:cs typeface="ＭＳ Ｐゴシック" charset="0"/>
                  </a:endParaRPr>
                </a:p>
              </p:txBody>
            </p:sp>
            <p:sp>
              <p:nvSpPr>
                <p:cNvPr id="298" name="Freeform 297">
                  <a:extLst>
                    <a:ext uri="{FF2B5EF4-FFF2-40B4-BE49-F238E27FC236}">
                      <a16:creationId xmlns:a16="http://schemas.microsoft.com/office/drawing/2014/main" id="{23136A14-E923-0449-9DA2-7D7B68ADEFB7}"/>
                    </a:ext>
                  </a:extLst>
                </p:cNvPr>
                <p:cNvSpPr/>
                <p:nvPr/>
              </p:nvSpPr>
              <p:spPr>
                <a:xfrm>
                  <a:off x="-2975522" y="4129732"/>
                  <a:ext cx="1223057" cy="94225"/>
                </a:xfrm>
                <a:custGeom>
                  <a:avLst/>
                  <a:gdLst>
                    <a:gd name="connsiteX0" fmla="*/ 0 w 1223105"/>
                    <a:gd name="connsiteY0" fmla="*/ 89042 h 89042"/>
                    <a:gd name="connsiteX1" fmla="*/ 70293 w 1223105"/>
                    <a:gd name="connsiteY1" fmla="*/ 0 h 89042"/>
                    <a:gd name="connsiteX2" fmla="*/ 1223105 w 1223105"/>
                    <a:gd name="connsiteY2" fmla="*/ 4687 h 89042"/>
                    <a:gd name="connsiteX3" fmla="*/ 1148126 w 1223105"/>
                    <a:gd name="connsiteY3" fmla="*/ 84356 h 89042"/>
                    <a:gd name="connsiteX4" fmla="*/ 0 w 1223105"/>
                    <a:gd name="connsiteY4" fmla="*/ 89042 h 89042"/>
                    <a:gd name="connsiteX0" fmla="*/ 0 w 1223105"/>
                    <a:gd name="connsiteY0" fmla="*/ 89042 h 103102"/>
                    <a:gd name="connsiteX1" fmla="*/ 70293 w 1223105"/>
                    <a:gd name="connsiteY1" fmla="*/ 0 h 103102"/>
                    <a:gd name="connsiteX2" fmla="*/ 1223105 w 1223105"/>
                    <a:gd name="connsiteY2" fmla="*/ 4687 h 103102"/>
                    <a:gd name="connsiteX3" fmla="*/ 1148126 w 1223105"/>
                    <a:gd name="connsiteY3" fmla="*/ 103102 h 103102"/>
                    <a:gd name="connsiteX4" fmla="*/ 0 w 1223105"/>
                    <a:gd name="connsiteY4" fmla="*/ 89042 h 103102"/>
                    <a:gd name="connsiteX0" fmla="*/ 0 w 1223105"/>
                    <a:gd name="connsiteY0" fmla="*/ 89042 h 93730"/>
                    <a:gd name="connsiteX1" fmla="*/ 70293 w 1223105"/>
                    <a:gd name="connsiteY1" fmla="*/ 0 h 93730"/>
                    <a:gd name="connsiteX2" fmla="*/ 1223105 w 1223105"/>
                    <a:gd name="connsiteY2" fmla="*/ 4687 h 93730"/>
                    <a:gd name="connsiteX3" fmla="*/ 1143439 w 1223105"/>
                    <a:gd name="connsiteY3" fmla="*/ 93730 h 93730"/>
                    <a:gd name="connsiteX4" fmla="*/ 0 w 1223105"/>
                    <a:gd name="connsiteY4" fmla="*/ 89042 h 93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93730">
                      <a:moveTo>
                        <a:pt x="0" y="89042"/>
                      </a:moveTo>
                      <a:lnTo>
                        <a:pt x="70293" y="0"/>
                      </a:lnTo>
                      <a:lnTo>
                        <a:pt x="1223105" y="4687"/>
                      </a:lnTo>
                      <a:lnTo>
                        <a:pt x="1143439" y="93730"/>
                      </a:lnTo>
                      <a:lnTo>
                        <a:pt x="0" y="89042"/>
                      </a:lnTo>
                      <a:close/>
                    </a:path>
                  </a:pathLst>
                </a:custGeom>
                <a:solidFill>
                  <a:srgbClr val="AAE2CA">
                    <a:lumMod val="50000"/>
                  </a:srgbClr>
                </a:solidFill>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charset="0"/>
                    <a:cs typeface="ＭＳ Ｐゴシック" charset="0"/>
                  </a:endParaRPr>
                </a:p>
              </p:txBody>
            </p:sp>
            <p:sp>
              <p:nvSpPr>
                <p:cNvPr id="299" name="Freeform 298">
                  <a:extLst>
                    <a:ext uri="{FF2B5EF4-FFF2-40B4-BE49-F238E27FC236}">
                      <a16:creationId xmlns:a16="http://schemas.microsoft.com/office/drawing/2014/main" id="{857700B5-A094-3E46-9DFE-B9968548724C}"/>
                    </a:ext>
                  </a:extLst>
                </p:cNvPr>
                <p:cNvSpPr/>
                <p:nvPr/>
              </p:nvSpPr>
              <p:spPr>
                <a:xfrm rot="21211447" flipV="1">
                  <a:off x="-1853974" y="4146360"/>
                  <a:ext cx="136171" cy="432326"/>
                </a:xfrm>
                <a:custGeom>
                  <a:avLst/>
                  <a:gdLst>
                    <a:gd name="connsiteX0" fmla="*/ 0 w 1223105"/>
                    <a:gd name="connsiteY0" fmla="*/ 89042 h 89042"/>
                    <a:gd name="connsiteX1" fmla="*/ 70293 w 1223105"/>
                    <a:gd name="connsiteY1" fmla="*/ 0 h 89042"/>
                    <a:gd name="connsiteX2" fmla="*/ 1223105 w 1223105"/>
                    <a:gd name="connsiteY2" fmla="*/ 4687 h 89042"/>
                    <a:gd name="connsiteX3" fmla="*/ 1148126 w 1223105"/>
                    <a:gd name="connsiteY3" fmla="*/ 84356 h 89042"/>
                    <a:gd name="connsiteX4" fmla="*/ 0 w 1223105"/>
                    <a:gd name="connsiteY4" fmla="*/ 89042 h 89042"/>
                    <a:gd name="connsiteX0" fmla="*/ 0 w 1223105"/>
                    <a:gd name="connsiteY0" fmla="*/ 89042 h 103102"/>
                    <a:gd name="connsiteX1" fmla="*/ 70293 w 1223105"/>
                    <a:gd name="connsiteY1" fmla="*/ 0 h 103102"/>
                    <a:gd name="connsiteX2" fmla="*/ 1223105 w 1223105"/>
                    <a:gd name="connsiteY2" fmla="*/ 4687 h 103102"/>
                    <a:gd name="connsiteX3" fmla="*/ 1148126 w 1223105"/>
                    <a:gd name="connsiteY3" fmla="*/ 103102 h 103102"/>
                    <a:gd name="connsiteX4" fmla="*/ 0 w 1223105"/>
                    <a:gd name="connsiteY4" fmla="*/ 89042 h 103102"/>
                    <a:gd name="connsiteX0" fmla="*/ 0 w 1223105"/>
                    <a:gd name="connsiteY0" fmla="*/ 89042 h 93730"/>
                    <a:gd name="connsiteX1" fmla="*/ 70293 w 1223105"/>
                    <a:gd name="connsiteY1" fmla="*/ 0 h 93730"/>
                    <a:gd name="connsiteX2" fmla="*/ 1223105 w 1223105"/>
                    <a:gd name="connsiteY2" fmla="*/ 4687 h 93730"/>
                    <a:gd name="connsiteX3" fmla="*/ 1143439 w 1223105"/>
                    <a:gd name="connsiteY3" fmla="*/ 93730 h 93730"/>
                    <a:gd name="connsiteX4" fmla="*/ 0 w 1223105"/>
                    <a:gd name="connsiteY4" fmla="*/ 89042 h 93730"/>
                    <a:gd name="connsiteX0" fmla="*/ 0 w 1143439"/>
                    <a:gd name="connsiteY0" fmla="*/ 604462 h 609150"/>
                    <a:gd name="connsiteX1" fmla="*/ 70293 w 1143439"/>
                    <a:gd name="connsiteY1" fmla="*/ 515420 h 609150"/>
                    <a:gd name="connsiteX2" fmla="*/ 1048102 w 1143439"/>
                    <a:gd name="connsiteY2" fmla="*/ 0 h 609150"/>
                    <a:gd name="connsiteX3" fmla="*/ 1143439 w 1143439"/>
                    <a:gd name="connsiteY3" fmla="*/ 609150 h 609150"/>
                    <a:gd name="connsiteX4" fmla="*/ 0 w 1143439"/>
                    <a:gd name="connsiteY4" fmla="*/ 604462 h 609150"/>
                    <a:gd name="connsiteX0" fmla="*/ 0 w 1143439"/>
                    <a:gd name="connsiteY0" fmla="*/ 750108 h 754796"/>
                    <a:gd name="connsiteX1" fmla="*/ 958091 w 1143439"/>
                    <a:gd name="connsiteY1" fmla="*/ 0 h 754796"/>
                    <a:gd name="connsiteX2" fmla="*/ 1048102 w 1143439"/>
                    <a:gd name="connsiteY2" fmla="*/ 145646 h 754796"/>
                    <a:gd name="connsiteX3" fmla="*/ 1143439 w 1143439"/>
                    <a:gd name="connsiteY3" fmla="*/ 754796 h 754796"/>
                    <a:gd name="connsiteX4" fmla="*/ 0 w 1143439"/>
                    <a:gd name="connsiteY4" fmla="*/ 750108 h 754796"/>
                    <a:gd name="connsiteX0" fmla="*/ 28193 w 185348"/>
                    <a:gd name="connsiteY0" fmla="*/ 675301 h 754796"/>
                    <a:gd name="connsiteX1" fmla="*/ 0 w 185348"/>
                    <a:gd name="connsiteY1" fmla="*/ 0 h 754796"/>
                    <a:gd name="connsiteX2" fmla="*/ 90011 w 185348"/>
                    <a:gd name="connsiteY2" fmla="*/ 145646 h 754796"/>
                    <a:gd name="connsiteX3" fmla="*/ 185348 w 185348"/>
                    <a:gd name="connsiteY3" fmla="*/ 754796 h 754796"/>
                    <a:gd name="connsiteX4" fmla="*/ 28193 w 185348"/>
                    <a:gd name="connsiteY4" fmla="*/ 675301 h 754796"/>
                    <a:gd name="connsiteX0" fmla="*/ 28193 w 133700"/>
                    <a:gd name="connsiteY0" fmla="*/ 675301 h 844174"/>
                    <a:gd name="connsiteX1" fmla="*/ 0 w 133700"/>
                    <a:gd name="connsiteY1" fmla="*/ 0 h 844174"/>
                    <a:gd name="connsiteX2" fmla="*/ 90011 w 133700"/>
                    <a:gd name="connsiteY2" fmla="*/ 145646 h 844174"/>
                    <a:gd name="connsiteX3" fmla="*/ 133700 w 133700"/>
                    <a:gd name="connsiteY3" fmla="*/ 844173 h 844174"/>
                    <a:gd name="connsiteX4" fmla="*/ 28193 w 133700"/>
                    <a:gd name="connsiteY4" fmla="*/ 675301 h 844174"/>
                    <a:gd name="connsiteX0" fmla="*/ 33377 w 133700"/>
                    <a:gd name="connsiteY0" fmla="*/ 683762 h 844174"/>
                    <a:gd name="connsiteX1" fmla="*/ 0 w 133700"/>
                    <a:gd name="connsiteY1" fmla="*/ 0 h 844174"/>
                    <a:gd name="connsiteX2" fmla="*/ 90011 w 133700"/>
                    <a:gd name="connsiteY2" fmla="*/ 145646 h 844174"/>
                    <a:gd name="connsiteX3" fmla="*/ 133700 w 133700"/>
                    <a:gd name="connsiteY3" fmla="*/ 844173 h 844174"/>
                    <a:gd name="connsiteX4" fmla="*/ 33377 w 133700"/>
                    <a:gd name="connsiteY4" fmla="*/ 683762 h 844174"/>
                    <a:gd name="connsiteX0" fmla="*/ 87868 w 188191"/>
                    <a:gd name="connsiteY0" fmla="*/ 816127 h 976539"/>
                    <a:gd name="connsiteX1" fmla="*/ 0 w 188191"/>
                    <a:gd name="connsiteY1" fmla="*/ 0 h 976539"/>
                    <a:gd name="connsiteX2" fmla="*/ 144502 w 188191"/>
                    <a:gd name="connsiteY2" fmla="*/ 278011 h 976539"/>
                    <a:gd name="connsiteX3" fmla="*/ 188191 w 188191"/>
                    <a:gd name="connsiteY3" fmla="*/ 976538 h 976539"/>
                    <a:gd name="connsiteX4" fmla="*/ 87868 w 188191"/>
                    <a:gd name="connsiteY4" fmla="*/ 816127 h 976539"/>
                    <a:gd name="connsiteX0" fmla="*/ 32848 w 133171"/>
                    <a:gd name="connsiteY0" fmla="*/ 674219 h 834631"/>
                    <a:gd name="connsiteX1" fmla="*/ 0 w 133171"/>
                    <a:gd name="connsiteY1" fmla="*/ 1 h 834631"/>
                    <a:gd name="connsiteX2" fmla="*/ 89482 w 133171"/>
                    <a:gd name="connsiteY2" fmla="*/ 136103 h 834631"/>
                    <a:gd name="connsiteX3" fmla="*/ 133171 w 133171"/>
                    <a:gd name="connsiteY3" fmla="*/ 834630 h 834631"/>
                    <a:gd name="connsiteX4" fmla="*/ 32848 w 133171"/>
                    <a:gd name="connsiteY4" fmla="*/ 674219 h 834631"/>
                    <a:gd name="connsiteX0" fmla="*/ 32848 w 133171"/>
                    <a:gd name="connsiteY0" fmla="*/ 674219 h 834631"/>
                    <a:gd name="connsiteX1" fmla="*/ 0 w 133171"/>
                    <a:gd name="connsiteY1" fmla="*/ 1 h 834631"/>
                    <a:gd name="connsiteX2" fmla="*/ 97738 w 133171"/>
                    <a:gd name="connsiteY2" fmla="*/ 114843 h 834631"/>
                    <a:gd name="connsiteX3" fmla="*/ 133171 w 133171"/>
                    <a:gd name="connsiteY3" fmla="*/ 834630 h 834631"/>
                    <a:gd name="connsiteX4" fmla="*/ 32848 w 133171"/>
                    <a:gd name="connsiteY4" fmla="*/ 674219 h 834631"/>
                    <a:gd name="connsiteX0" fmla="*/ 36019 w 136342"/>
                    <a:gd name="connsiteY0" fmla="*/ 731496 h 891908"/>
                    <a:gd name="connsiteX1" fmla="*/ 0 w 136342"/>
                    <a:gd name="connsiteY1" fmla="*/ 1 h 891908"/>
                    <a:gd name="connsiteX2" fmla="*/ 100909 w 136342"/>
                    <a:gd name="connsiteY2" fmla="*/ 172120 h 891908"/>
                    <a:gd name="connsiteX3" fmla="*/ 136342 w 136342"/>
                    <a:gd name="connsiteY3" fmla="*/ 891907 h 891908"/>
                    <a:gd name="connsiteX4" fmla="*/ 36019 w 136342"/>
                    <a:gd name="connsiteY4" fmla="*/ 731496 h 89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42" h="891908">
                      <a:moveTo>
                        <a:pt x="36019" y="731496"/>
                      </a:moveTo>
                      <a:lnTo>
                        <a:pt x="0" y="1"/>
                      </a:lnTo>
                      <a:lnTo>
                        <a:pt x="100909" y="172120"/>
                      </a:lnTo>
                      <a:lnTo>
                        <a:pt x="136342" y="891907"/>
                      </a:lnTo>
                      <a:lnTo>
                        <a:pt x="36019" y="731496"/>
                      </a:lnTo>
                      <a:close/>
                    </a:path>
                  </a:pathLst>
                </a:custGeom>
                <a:solidFill>
                  <a:srgbClr val="AAE2CA">
                    <a:lumMod val="50000"/>
                  </a:srgbClr>
                </a:solidFill>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charset="0"/>
                    <a:cs typeface="ＭＳ Ｐゴシック" charset="0"/>
                  </a:endParaRPr>
                </a:p>
              </p:txBody>
            </p:sp>
          </p:grpSp>
          <p:sp>
            <p:nvSpPr>
              <p:cNvPr id="295" name="TextBox 12">
                <a:extLst>
                  <a:ext uri="{FF2B5EF4-FFF2-40B4-BE49-F238E27FC236}">
                    <a16:creationId xmlns:a16="http://schemas.microsoft.com/office/drawing/2014/main" id="{83DF2AC2-F4A3-8341-BA27-93B23E0B8C62}"/>
                  </a:ext>
                </a:extLst>
              </p:cNvPr>
              <p:cNvSpPr txBox="1">
                <a:spLocks noChangeArrowheads="1"/>
              </p:cNvSpPr>
              <p:nvPr/>
            </p:nvSpPr>
            <p:spPr bwMode="auto">
              <a:xfrm>
                <a:off x="3621632" y="5775938"/>
                <a:ext cx="1493249" cy="337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050" kern="0" dirty="0">
                    <a:solidFill>
                      <a:srgbClr val="FFFFFF"/>
                    </a:solidFill>
                  </a:rPr>
                  <a:t>ECN=</a:t>
                </a:r>
                <a:r>
                  <a:rPr lang="en-US" altLang="en-US" sz="1050" kern="0" dirty="0">
                    <a:solidFill>
                      <a:srgbClr val="FF0000"/>
                    </a:solidFill>
                  </a:rPr>
                  <a:t>11</a:t>
                </a:r>
              </a:p>
            </p:txBody>
          </p:sp>
        </p:grpSp>
        <p:cxnSp>
          <p:nvCxnSpPr>
            <p:cNvPr id="293" name="Straight Arrow Connector 286">
              <a:extLst>
                <a:ext uri="{FF2B5EF4-FFF2-40B4-BE49-F238E27FC236}">
                  <a16:creationId xmlns:a16="http://schemas.microsoft.com/office/drawing/2014/main" id="{0ECC51B7-58FF-1745-ABC7-DC7D16E1E77B}"/>
                </a:ext>
              </a:extLst>
            </p:cNvPr>
            <p:cNvCxnSpPr>
              <a:cxnSpLocks noChangeShapeType="1"/>
            </p:cNvCxnSpPr>
            <p:nvPr/>
          </p:nvCxnSpPr>
          <p:spPr bwMode="auto">
            <a:xfrm flipV="1">
              <a:off x="4483694" y="5949896"/>
              <a:ext cx="457353" cy="183765"/>
            </a:xfrm>
            <a:prstGeom prst="straightConnector1">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0" name="Group 299">
            <a:extLst>
              <a:ext uri="{FF2B5EF4-FFF2-40B4-BE49-F238E27FC236}">
                <a16:creationId xmlns:a16="http://schemas.microsoft.com/office/drawing/2014/main" id="{60BC64D6-7715-054E-AF11-7FFDBEF3B85F}"/>
              </a:ext>
            </a:extLst>
          </p:cNvPr>
          <p:cNvGrpSpPr>
            <a:grpSpLocks/>
          </p:cNvGrpSpPr>
          <p:nvPr/>
        </p:nvGrpSpPr>
        <p:grpSpPr bwMode="auto">
          <a:xfrm>
            <a:off x="4540462" y="3570656"/>
            <a:ext cx="2987279" cy="284560"/>
            <a:chOff x="2334273" y="4534486"/>
            <a:chExt cx="3981995" cy="378689"/>
          </a:xfrm>
        </p:grpSpPr>
        <p:grpSp>
          <p:nvGrpSpPr>
            <p:cNvPr id="301" name="Group 27">
              <a:extLst>
                <a:ext uri="{FF2B5EF4-FFF2-40B4-BE49-F238E27FC236}">
                  <a16:creationId xmlns:a16="http://schemas.microsoft.com/office/drawing/2014/main" id="{14426F0E-58BD-1040-801B-29B3D72CAFB9}"/>
                </a:ext>
              </a:extLst>
            </p:cNvPr>
            <p:cNvGrpSpPr>
              <a:grpSpLocks/>
            </p:cNvGrpSpPr>
            <p:nvPr/>
          </p:nvGrpSpPr>
          <p:grpSpPr bwMode="auto">
            <a:xfrm>
              <a:off x="3508876" y="4534486"/>
              <a:ext cx="1493249" cy="337908"/>
              <a:chOff x="3508876" y="4414358"/>
              <a:chExt cx="1493249" cy="337908"/>
            </a:xfrm>
          </p:grpSpPr>
          <p:sp>
            <p:nvSpPr>
              <p:cNvPr id="304" name="Rectangle 303">
                <a:extLst>
                  <a:ext uri="{FF2B5EF4-FFF2-40B4-BE49-F238E27FC236}">
                    <a16:creationId xmlns:a16="http://schemas.microsoft.com/office/drawing/2014/main" id="{562BEC04-208B-AF43-8603-4D650744166E}"/>
                  </a:ext>
                </a:extLst>
              </p:cNvPr>
              <p:cNvSpPr/>
              <p:nvPr/>
            </p:nvSpPr>
            <p:spPr>
              <a:xfrm>
                <a:off x="3907074" y="4428619"/>
                <a:ext cx="736407" cy="194890"/>
              </a:xfrm>
              <a:prstGeom prst="rect">
                <a:avLst/>
              </a:prstGeom>
              <a:solidFill>
                <a:srgbClr val="008000"/>
              </a:solidFill>
              <a:ln w="12700">
                <a:solidFill>
                  <a:srgbClr val="00CC99">
                    <a:lumMod val="50000"/>
                  </a:srgbClr>
                </a:solidFill>
              </a:ln>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charset="0"/>
                  <a:cs typeface="ＭＳ Ｐゴシック" charset="0"/>
                </a:endParaRPr>
              </a:p>
            </p:txBody>
          </p:sp>
          <p:sp>
            <p:nvSpPr>
              <p:cNvPr id="305" name="Rectangle 298">
                <a:extLst>
                  <a:ext uri="{FF2B5EF4-FFF2-40B4-BE49-F238E27FC236}">
                    <a16:creationId xmlns:a16="http://schemas.microsoft.com/office/drawing/2014/main" id="{4B8356E7-805C-B94C-8997-8E1623302AD2}"/>
                  </a:ext>
                </a:extLst>
              </p:cNvPr>
              <p:cNvSpPr>
                <a:spLocks noChangeArrowheads="1"/>
              </p:cNvSpPr>
              <p:nvPr/>
            </p:nvSpPr>
            <p:spPr bwMode="auto">
              <a:xfrm>
                <a:off x="3863891" y="4478563"/>
                <a:ext cx="737073" cy="196032"/>
              </a:xfrm>
              <a:prstGeom prst="rect">
                <a:avLst/>
              </a:prstGeom>
              <a:solidFill>
                <a:srgbClr val="0000FF"/>
              </a:solidFill>
              <a:ln w="12700">
                <a:solidFill>
                  <a:srgbClr val="000090"/>
                </a:solidFill>
                <a:miter lim="800000"/>
                <a:headEnd/>
                <a:tailEnd/>
              </a:ln>
            </p:spPr>
            <p:txBody>
              <a:bodyPr wrap="none"/>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endParaRPr>
              </a:p>
            </p:txBody>
          </p:sp>
          <p:sp>
            <p:nvSpPr>
              <p:cNvPr id="306" name="Freeform 299">
                <a:extLst>
                  <a:ext uri="{FF2B5EF4-FFF2-40B4-BE49-F238E27FC236}">
                    <a16:creationId xmlns:a16="http://schemas.microsoft.com/office/drawing/2014/main" id="{1BE10154-BCB6-F24B-8AEE-60D80B19309B}"/>
                  </a:ext>
                </a:extLst>
              </p:cNvPr>
              <p:cNvSpPr>
                <a:spLocks/>
              </p:cNvSpPr>
              <p:nvPr/>
            </p:nvSpPr>
            <p:spPr bwMode="auto">
              <a:xfrm>
                <a:off x="3859775" y="4425511"/>
                <a:ext cx="783947" cy="53534"/>
              </a:xfrm>
              <a:custGeom>
                <a:avLst/>
                <a:gdLst>
                  <a:gd name="T0" fmla="*/ 0 w 1223105"/>
                  <a:gd name="T1" fmla="*/ 9475 h 93730"/>
                  <a:gd name="T2" fmla="*/ 11863 w 1223105"/>
                  <a:gd name="T3" fmla="*/ 0 h 93730"/>
                  <a:gd name="T4" fmla="*/ 206422 w 1223105"/>
                  <a:gd name="T5" fmla="*/ 499 h 93730"/>
                  <a:gd name="T6" fmla="*/ 192977 w 1223105"/>
                  <a:gd name="T7" fmla="*/ 9975 h 93730"/>
                  <a:gd name="T8" fmla="*/ 0 w 1223105"/>
                  <a:gd name="T9" fmla="*/ 9475 h 937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3105" h="93730">
                    <a:moveTo>
                      <a:pt x="0" y="89042"/>
                    </a:moveTo>
                    <a:lnTo>
                      <a:pt x="70293" y="0"/>
                    </a:lnTo>
                    <a:lnTo>
                      <a:pt x="1223105" y="4687"/>
                    </a:lnTo>
                    <a:lnTo>
                      <a:pt x="1143439" y="93730"/>
                    </a:lnTo>
                    <a:lnTo>
                      <a:pt x="0" y="89042"/>
                    </a:lnTo>
                    <a:close/>
                  </a:path>
                </a:pathLst>
              </a:custGeom>
              <a:solidFill>
                <a:srgbClr val="3366FF"/>
              </a:solidFill>
              <a:ln w="9525">
                <a:solidFill>
                  <a:srgbClr val="000090"/>
                </a:solidFill>
                <a:round/>
                <a:headEnd/>
                <a:tailEnd/>
              </a:ln>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307" name="Freeform 300">
                <a:extLst>
                  <a:ext uri="{FF2B5EF4-FFF2-40B4-BE49-F238E27FC236}">
                    <a16:creationId xmlns:a16="http://schemas.microsoft.com/office/drawing/2014/main" id="{440256A1-2AE5-1548-8E6E-089AE8C63C4D}"/>
                  </a:ext>
                </a:extLst>
              </p:cNvPr>
              <p:cNvSpPr>
                <a:spLocks/>
              </p:cNvSpPr>
              <p:nvPr/>
            </p:nvSpPr>
            <p:spPr bwMode="auto">
              <a:xfrm rot="21211447" flipV="1">
                <a:off x="4579084" y="4434448"/>
                <a:ext cx="87388" cy="248479"/>
              </a:xfrm>
              <a:custGeom>
                <a:avLst/>
                <a:gdLst>
                  <a:gd name="T0" fmla="*/ 6079 w 136342"/>
                  <a:gd name="T1" fmla="*/ 4406 h 891908"/>
                  <a:gd name="T2" fmla="*/ 0 w 136342"/>
                  <a:gd name="T3" fmla="*/ 0 h 891908"/>
                  <a:gd name="T4" fmla="*/ 17030 w 136342"/>
                  <a:gd name="T5" fmla="*/ 1037 h 891908"/>
                  <a:gd name="T6" fmla="*/ 23010 w 136342"/>
                  <a:gd name="T7" fmla="*/ 5373 h 891908"/>
                  <a:gd name="T8" fmla="*/ 6079 w 136342"/>
                  <a:gd name="T9" fmla="*/ 4406 h 8919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342" h="891908">
                    <a:moveTo>
                      <a:pt x="36019" y="731496"/>
                    </a:moveTo>
                    <a:lnTo>
                      <a:pt x="0" y="1"/>
                    </a:lnTo>
                    <a:lnTo>
                      <a:pt x="100909" y="172120"/>
                    </a:lnTo>
                    <a:lnTo>
                      <a:pt x="136342" y="891907"/>
                    </a:lnTo>
                    <a:lnTo>
                      <a:pt x="36019" y="731496"/>
                    </a:lnTo>
                    <a:close/>
                  </a:path>
                </a:pathLst>
              </a:custGeom>
              <a:solidFill>
                <a:srgbClr val="3366FF"/>
              </a:solidFill>
              <a:ln w="9525">
                <a:solidFill>
                  <a:srgbClr val="000090"/>
                </a:solidFill>
                <a:round/>
                <a:headEnd/>
                <a:tailEnd/>
              </a:ln>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308" name="TextBox 296">
                <a:extLst>
                  <a:ext uri="{FF2B5EF4-FFF2-40B4-BE49-F238E27FC236}">
                    <a16:creationId xmlns:a16="http://schemas.microsoft.com/office/drawing/2014/main" id="{6ED803C2-8474-FE4B-A4EC-6A4A5A09C26A}"/>
                  </a:ext>
                </a:extLst>
              </p:cNvPr>
              <p:cNvSpPr txBox="1">
                <a:spLocks noChangeArrowheads="1"/>
              </p:cNvSpPr>
              <p:nvPr/>
            </p:nvSpPr>
            <p:spPr bwMode="auto">
              <a:xfrm>
                <a:off x="3508876" y="4414358"/>
                <a:ext cx="1493249" cy="337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050" kern="0">
                    <a:solidFill>
                      <a:srgbClr val="FFFFFF"/>
                    </a:solidFill>
                  </a:rPr>
                  <a:t>ECE=</a:t>
                </a:r>
                <a:r>
                  <a:rPr lang="en-US" altLang="en-US" sz="1050" kern="0">
                    <a:solidFill>
                      <a:srgbClr val="FF0000"/>
                    </a:solidFill>
                  </a:rPr>
                  <a:t>1</a:t>
                </a:r>
              </a:p>
            </p:txBody>
          </p:sp>
        </p:grpSp>
        <p:cxnSp>
          <p:nvCxnSpPr>
            <p:cNvPr id="302" name="Straight Arrow Connector 294">
              <a:extLst>
                <a:ext uri="{FF2B5EF4-FFF2-40B4-BE49-F238E27FC236}">
                  <a16:creationId xmlns:a16="http://schemas.microsoft.com/office/drawing/2014/main" id="{0333EB21-19EB-154E-B507-83BF3413D133}"/>
                </a:ext>
              </a:extLst>
            </p:cNvPr>
            <p:cNvCxnSpPr>
              <a:cxnSpLocks noChangeShapeType="1"/>
            </p:cNvCxnSpPr>
            <p:nvPr/>
          </p:nvCxnSpPr>
          <p:spPr bwMode="auto">
            <a:xfrm flipH="1" flipV="1">
              <a:off x="3801047" y="4905427"/>
              <a:ext cx="697737" cy="7748"/>
            </a:xfrm>
            <a:prstGeom prst="straightConnector1">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 name="Straight Arrow Connector 25">
              <a:extLst>
                <a:ext uri="{FF2B5EF4-FFF2-40B4-BE49-F238E27FC236}">
                  <a16:creationId xmlns:a16="http://schemas.microsoft.com/office/drawing/2014/main" id="{84C1CFE8-8FA7-D24B-BB80-A5D410D91E1F}"/>
                </a:ext>
              </a:extLst>
            </p:cNvPr>
            <p:cNvCxnSpPr>
              <a:cxnSpLocks noChangeShapeType="1"/>
            </p:cNvCxnSpPr>
            <p:nvPr/>
          </p:nvCxnSpPr>
          <p:spPr bwMode="auto">
            <a:xfrm flipH="1">
              <a:off x="2334273" y="4839428"/>
              <a:ext cx="3981995" cy="0"/>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9" name="Group 308">
            <a:extLst>
              <a:ext uri="{FF2B5EF4-FFF2-40B4-BE49-F238E27FC236}">
                <a16:creationId xmlns:a16="http://schemas.microsoft.com/office/drawing/2014/main" id="{E9859027-FE60-9841-9FE7-A58E608A269A}"/>
              </a:ext>
            </a:extLst>
          </p:cNvPr>
          <p:cNvGrpSpPr>
            <a:grpSpLocks/>
          </p:cNvGrpSpPr>
          <p:nvPr/>
        </p:nvGrpSpPr>
        <p:grpSpPr bwMode="auto">
          <a:xfrm>
            <a:off x="3443874" y="4791051"/>
            <a:ext cx="915636" cy="369687"/>
            <a:chOff x="872227" y="6160831"/>
            <a:chExt cx="1220749" cy="493197"/>
          </a:xfrm>
        </p:grpSpPr>
        <p:sp>
          <p:nvSpPr>
            <p:cNvPr id="310" name="TextBox 29">
              <a:extLst>
                <a:ext uri="{FF2B5EF4-FFF2-40B4-BE49-F238E27FC236}">
                  <a16:creationId xmlns:a16="http://schemas.microsoft.com/office/drawing/2014/main" id="{82440900-2334-F946-90EB-5FA8637ADF05}"/>
                </a:ext>
              </a:extLst>
            </p:cNvPr>
            <p:cNvSpPr txBox="1">
              <a:spLocks noChangeArrowheads="1"/>
            </p:cNvSpPr>
            <p:nvPr/>
          </p:nvSpPr>
          <p:spPr bwMode="auto">
            <a:xfrm>
              <a:off x="872227" y="6315280"/>
              <a:ext cx="1220749" cy="33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050" kern="0">
                  <a:solidFill>
                    <a:srgbClr val="000000"/>
                  </a:solidFill>
                </a:rPr>
                <a:t>IP datagram</a:t>
              </a:r>
            </a:p>
          </p:txBody>
        </p:sp>
        <p:cxnSp>
          <p:nvCxnSpPr>
            <p:cNvPr id="311" name="Straight Connector 31">
              <a:extLst>
                <a:ext uri="{FF2B5EF4-FFF2-40B4-BE49-F238E27FC236}">
                  <a16:creationId xmlns:a16="http://schemas.microsoft.com/office/drawing/2014/main" id="{80F4CA72-3CF5-FA41-9EB4-A49E55C16864}"/>
                </a:ext>
              </a:extLst>
            </p:cNvPr>
            <p:cNvCxnSpPr>
              <a:cxnSpLocks noChangeShapeType="1"/>
            </p:cNvCxnSpPr>
            <p:nvPr/>
          </p:nvCxnSpPr>
          <p:spPr bwMode="auto">
            <a:xfrm flipH="1">
              <a:off x="1785033" y="6160831"/>
              <a:ext cx="274620" cy="24025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2" name="Group 311">
            <a:extLst>
              <a:ext uri="{FF2B5EF4-FFF2-40B4-BE49-F238E27FC236}">
                <a16:creationId xmlns:a16="http://schemas.microsoft.com/office/drawing/2014/main" id="{D82A29D1-4C9E-CE44-A5D6-40B408BEA390}"/>
              </a:ext>
            </a:extLst>
          </p:cNvPr>
          <p:cNvGrpSpPr>
            <a:grpSpLocks/>
          </p:cNvGrpSpPr>
          <p:nvPr/>
        </p:nvGrpSpPr>
        <p:grpSpPr bwMode="auto">
          <a:xfrm>
            <a:off x="6173564" y="3167035"/>
            <a:ext cx="1247457" cy="386953"/>
            <a:chOff x="4510678" y="3996483"/>
            <a:chExt cx="1663399" cy="514832"/>
          </a:xfrm>
        </p:grpSpPr>
        <p:sp>
          <p:nvSpPr>
            <p:cNvPr id="313" name="TextBox 312">
              <a:extLst>
                <a:ext uri="{FF2B5EF4-FFF2-40B4-BE49-F238E27FC236}">
                  <a16:creationId xmlns:a16="http://schemas.microsoft.com/office/drawing/2014/main" id="{17530F4E-F3B8-5644-978B-F46D05030A46}"/>
                </a:ext>
              </a:extLst>
            </p:cNvPr>
            <p:cNvSpPr txBox="1">
              <a:spLocks noChangeArrowheads="1"/>
            </p:cNvSpPr>
            <p:nvPr/>
          </p:nvSpPr>
          <p:spPr bwMode="auto">
            <a:xfrm>
              <a:off x="4510678" y="3996483"/>
              <a:ext cx="1663399" cy="33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050" kern="0">
                  <a:solidFill>
                    <a:srgbClr val="000000"/>
                  </a:solidFill>
                </a:rPr>
                <a:t>TCP ACK segment</a:t>
              </a:r>
            </a:p>
          </p:txBody>
        </p:sp>
        <p:cxnSp>
          <p:nvCxnSpPr>
            <p:cNvPr id="314" name="Straight Connector 313">
              <a:extLst>
                <a:ext uri="{FF2B5EF4-FFF2-40B4-BE49-F238E27FC236}">
                  <a16:creationId xmlns:a16="http://schemas.microsoft.com/office/drawing/2014/main" id="{6343044A-858C-F34D-BCBF-FD46442A2B7E}"/>
                </a:ext>
              </a:extLst>
            </p:cNvPr>
            <p:cNvCxnSpPr>
              <a:cxnSpLocks noChangeShapeType="1"/>
            </p:cNvCxnSpPr>
            <p:nvPr/>
          </p:nvCxnSpPr>
          <p:spPr bwMode="auto">
            <a:xfrm flipH="1">
              <a:off x="4632144" y="4271060"/>
              <a:ext cx="274620" cy="24025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02864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dissolv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82"/>
                                        </p:tgtEl>
                                        <p:attrNameLst>
                                          <p:attrName>style.visibility</p:attrName>
                                        </p:attrNameLst>
                                      </p:cBhvr>
                                      <p:to>
                                        <p:strVal val="visible"/>
                                      </p:to>
                                    </p:set>
                                    <p:animEffect transition="in" filter="wipe(left)">
                                      <p:cBhvr>
                                        <p:cTn id="15" dur="500"/>
                                        <p:tgtEl>
                                          <p:spTgt spid="282"/>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309"/>
                                        </p:tgtEl>
                                        <p:attrNameLst>
                                          <p:attrName>style.visibility</p:attrName>
                                        </p:attrNameLst>
                                      </p:cBhvr>
                                      <p:to>
                                        <p:strVal val="visible"/>
                                      </p:to>
                                    </p:set>
                                    <p:animEffect transition="in" filter="dissolve">
                                      <p:cBhvr>
                                        <p:cTn id="19" dur="500"/>
                                        <p:tgtEl>
                                          <p:spTgt spid="309"/>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dissolve">
                                      <p:cBhvr>
                                        <p:cTn id="24" dur="500"/>
                                        <p:tgtEl>
                                          <p:spTgt spid="6">
                                            <p:txEl>
                                              <p:pRg st="3" end="3"/>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91"/>
                                        </p:tgtEl>
                                        <p:attrNameLst>
                                          <p:attrName>style.visibility</p:attrName>
                                        </p:attrNameLst>
                                      </p:cBhvr>
                                      <p:to>
                                        <p:strVal val="visible"/>
                                      </p:to>
                                    </p:set>
                                    <p:animEffect transition="in" filter="wipe(left)">
                                      <p:cBhvr>
                                        <p:cTn id="28" dur="500"/>
                                        <p:tgtEl>
                                          <p:spTgt spid="29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dissolve">
                                      <p:cBhvr>
                                        <p:cTn id="33" dur="500"/>
                                        <p:tgtEl>
                                          <p:spTgt spid="6">
                                            <p:txEl>
                                              <p:pRg st="4" end="4"/>
                                            </p:txEl>
                                          </p:spTgt>
                                        </p:tgtEl>
                                      </p:cBhvr>
                                    </p:animEffect>
                                  </p:childTnLst>
                                </p:cTn>
                              </p:par>
                            </p:childTnLst>
                          </p:cTn>
                        </p:par>
                        <p:par>
                          <p:cTn id="34" fill="hold">
                            <p:stCondLst>
                              <p:cond delay="500"/>
                            </p:stCondLst>
                            <p:childTnLst>
                              <p:par>
                                <p:cTn id="35" presetID="22" presetClass="entr" presetSubtype="2" fill="hold" nodeType="afterEffect">
                                  <p:stCondLst>
                                    <p:cond delay="0"/>
                                  </p:stCondLst>
                                  <p:childTnLst>
                                    <p:set>
                                      <p:cBhvr>
                                        <p:cTn id="36" dur="1" fill="hold">
                                          <p:stCondLst>
                                            <p:cond delay="0"/>
                                          </p:stCondLst>
                                        </p:cTn>
                                        <p:tgtEl>
                                          <p:spTgt spid="300"/>
                                        </p:tgtEl>
                                        <p:attrNameLst>
                                          <p:attrName>style.visibility</p:attrName>
                                        </p:attrNameLst>
                                      </p:cBhvr>
                                      <p:to>
                                        <p:strVal val="visible"/>
                                      </p:to>
                                    </p:set>
                                    <p:animEffect transition="in" filter="wipe(right)">
                                      <p:cBhvr>
                                        <p:cTn id="37" dur="500"/>
                                        <p:tgtEl>
                                          <p:spTgt spid="300"/>
                                        </p:tgtEl>
                                      </p:cBhvr>
                                    </p:animEffect>
                                  </p:childTnLst>
                                </p:cTn>
                              </p:par>
                              <p:par>
                                <p:cTn id="38" presetID="9" presetClass="entr" presetSubtype="0" fill="hold" nodeType="withEffect">
                                  <p:stCondLst>
                                    <p:cond delay="0"/>
                                  </p:stCondLst>
                                  <p:childTnLst>
                                    <p:set>
                                      <p:cBhvr>
                                        <p:cTn id="39" dur="1" fill="hold">
                                          <p:stCondLst>
                                            <p:cond delay="0"/>
                                          </p:stCondLst>
                                        </p:cTn>
                                        <p:tgtEl>
                                          <p:spTgt spid="312"/>
                                        </p:tgtEl>
                                        <p:attrNameLst>
                                          <p:attrName>style.visibility</p:attrName>
                                        </p:attrNameLst>
                                      </p:cBhvr>
                                      <p:to>
                                        <p:strVal val="visible"/>
                                      </p:to>
                                    </p:set>
                                    <p:animEffect transition="in" filter="dissolve">
                                      <p:cBhvr>
                                        <p:cTn id="40" dur="500"/>
                                        <p:tgtEl>
                                          <p:spTgt spid="31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Effect transition="in" filter="dissolve">
                                      <p:cBhvr>
                                        <p:cTn id="4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53915" y="217917"/>
            <a:ext cx="8544983" cy="670967"/>
          </a:xfrm>
        </p:spPr>
        <p:txBody>
          <a:bodyPr>
            <a:normAutofit/>
          </a:bodyPr>
          <a:lstStyle/>
          <a:p>
            <a:pPr algn="ctr"/>
            <a:r>
              <a:rPr lang="en-US" sz="3600" dirty="0"/>
              <a:t>Explicit congestion notification </a:t>
            </a:r>
            <a:r>
              <a:rPr lang="en-US" sz="2700" dirty="0"/>
              <a:t>(ECN)</a:t>
            </a:r>
            <a:endParaRPr lang="en-US" sz="3300" dirty="0"/>
          </a:p>
        </p:txBody>
      </p:sp>
      <p:sp>
        <p:nvSpPr>
          <p:cNvPr id="181" name="Rectangle 4">
            <a:extLst>
              <a:ext uri="{FF2B5EF4-FFF2-40B4-BE49-F238E27FC236}">
                <a16:creationId xmlns:a16="http://schemas.microsoft.com/office/drawing/2014/main" id="{1438C6A7-F9CB-854D-92BB-74AFAE175928}"/>
              </a:ext>
            </a:extLst>
          </p:cNvPr>
          <p:cNvSpPr>
            <a:spLocks noChangeArrowheads="1"/>
          </p:cNvSpPr>
          <p:nvPr/>
        </p:nvSpPr>
        <p:spPr bwMode="auto">
          <a:xfrm>
            <a:off x="8652689" y="1440417"/>
            <a:ext cx="2963465" cy="3618309"/>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2" name="Rectangle 5">
            <a:extLst>
              <a:ext uri="{FF2B5EF4-FFF2-40B4-BE49-F238E27FC236}">
                <a16:creationId xmlns:a16="http://schemas.microsoft.com/office/drawing/2014/main" id="{21D47CEF-020C-9C44-AB75-DA719011CBEF}"/>
              </a:ext>
            </a:extLst>
          </p:cNvPr>
          <p:cNvSpPr>
            <a:spLocks noChangeArrowheads="1"/>
          </p:cNvSpPr>
          <p:nvPr/>
        </p:nvSpPr>
        <p:spPr bwMode="auto">
          <a:xfrm>
            <a:off x="8588396" y="1527331"/>
            <a:ext cx="2963465" cy="360402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83" name="Group 182">
            <a:extLst>
              <a:ext uri="{FF2B5EF4-FFF2-40B4-BE49-F238E27FC236}">
                <a16:creationId xmlns:a16="http://schemas.microsoft.com/office/drawing/2014/main" id="{A0F66122-9E4A-7644-B40C-189BABEA3388}"/>
              </a:ext>
            </a:extLst>
          </p:cNvPr>
          <p:cNvGrpSpPr/>
          <p:nvPr/>
        </p:nvGrpSpPr>
        <p:grpSpPr>
          <a:xfrm>
            <a:off x="8649175" y="1516348"/>
            <a:ext cx="2697564" cy="327006"/>
            <a:chOff x="4427390" y="1661303"/>
            <a:chExt cx="3596753" cy="436008"/>
          </a:xfrm>
        </p:grpSpPr>
        <p:sp>
          <p:nvSpPr>
            <p:cNvPr id="184" name="Text Box 6">
              <a:extLst>
                <a:ext uri="{FF2B5EF4-FFF2-40B4-BE49-F238E27FC236}">
                  <a16:creationId xmlns:a16="http://schemas.microsoft.com/office/drawing/2014/main" id="{A183A89B-2122-E141-9DF3-203A60EFF295}"/>
                </a:ext>
              </a:extLst>
            </p:cNvPr>
            <p:cNvSpPr txBox="1">
              <a:spLocks noChangeArrowheads="1"/>
            </p:cNvSpPr>
            <p:nvPr/>
          </p:nvSpPr>
          <p:spPr bwMode="auto">
            <a:xfrm>
              <a:off x="4427390" y="1661303"/>
              <a:ext cx="1800067" cy="430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Source port #</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185" name="Text Box 7">
              <a:extLst>
                <a:ext uri="{FF2B5EF4-FFF2-40B4-BE49-F238E27FC236}">
                  <a16:creationId xmlns:a16="http://schemas.microsoft.com/office/drawing/2014/main" id="{E52BAEBA-8AEA-B545-A35F-AEB6190843E5}"/>
                </a:ext>
              </a:extLst>
            </p:cNvPr>
            <p:cNvSpPr txBox="1">
              <a:spLocks noChangeArrowheads="1"/>
            </p:cNvSpPr>
            <p:nvPr/>
          </p:nvSpPr>
          <p:spPr bwMode="auto">
            <a:xfrm>
              <a:off x="6486968" y="1666424"/>
              <a:ext cx="1537175" cy="430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dirty="0" err="1">
                  <a:solidFill>
                    <a:srgbClr val="000000"/>
                  </a:solidFill>
                  <a:latin typeface="Avenir Book" panose="020B0503020203020204" pitchFamily="34" charset="-78"/>
                  <a:cs typeface="Avenir Book" panose="020B0503020203020204" pitchFamily="34" charset="-78"/>
                </a:rPr>
                <a:t>Dest</a:t>
              </a:r>
              <a:r>
                <a:rPr lang="en-US" sz="1500" dirty="0">
                  <a:solidFill>
                    <a:srgbClr val="000000"/>
                  </a:solidFill>
                  <a:latin typeface="Avenir Book" panose="020B0503020203020204" pitchFamily="34" charset="-78"/>
                  <a:cs typeface="Avenir Book" panose="020B0503020203020204" pitchFamily="34" charset="-78"/>
                </a:rPr>
                <a:t> port #</a:t>
              </a:r>
              <a:endParaRPr lang="en-US" sz="1350" dirty="0">
                <a:solidFill>
                  <a:srgbClr val="000000"/>
                </a:solidFill>
                <a:latin typeface="Avenir Book" panose="020B0503020203020204" pitchFamily="34" charset="-78"/>
                <a:cs typeface="Avenir Book" panose="020B0503020203020204" pitchFamily="34" charset="-78"/>
              </a:endParaRPr>
            </a:p>
          </p:txBody>
        </p:sp>
      </p:grpSp>
      <p:sp>
        <p:nvSpPr>
          <p:cNvPr id="186" name="Line 8">
            <a:extLst>
              <a:ext uri="{FF2B5EF4-FFF2-40B4-BE49-F238E27FC236}">
                <a16:creationId xmlns:a16="http://schemas.microsoft.com/office/drawing/2014/main" id="{BDC40F37-DD1A-6848-AB76-2EA7683B9566}"/>
              </a:ext>
            </a:extLst>
          </p:cNvPr>
          <p:cNvSpPr>
            <a:spLocks noChangeShapeType="1"/>
          </p:cNvSpPr>
          <p:nvPr/>
        </p:nvSpPr>
        <p:spPr bwMode="auto">
          <a:xfrm>
            <a:off x="8590776" y="1808319"/>
            <a:ext cx="2959894" cy="3572"/>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7" name="Line 9">
            <a:extLst>
              <a:ext uri="{FF2B5EF4-FFF2-40B4-BE49-F238E27FC236}">
                <a16:creationId xmlns:a16="http://schemas.microsoft.com/office/drawing/2014/main" id="{92C91585-33BC-084B-A3CF-F5A7CD082B67}"/>
              </a:ext>
            </a:extLst>
          </p:cNvPr>
          <p:cNvSpPr>
            <a:spLocks noChangeShapeType="1"/>
          </p:cNvSpPr>
          <p:nvPr/>
        </p:nvSpPr>
        <p:spPr bwMode="auto">
          <a:xfrm flipV="1">
            <a:off x="8586014" y="2092878"/>
            <a:ext cx="2963465"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88" name="Group 187">
            <a:extLst>
              <a:ext uri="{FF2B5EF4-FFF2-40B4-BE49-F238E27FC236}">
                <a16:creationId xmlns:a16="http://schemas.microsoft.com/office/drawing/2014/main" id="{8552304C-19AC-C84B-842E-CBCC3EA9E153}"/>
              </a:ext>
            </a:extLst>
          </p:cNvPr>
          <p:cNvGrpSpPr/>
          <p:nvPr/>
        </p:nvGrpSpPr>
        <p:grpSpPr>
          <a:xfrm>
            <a:off x="8571726" y="1129663"/>
            <a:ext cx="2951559" cy="300082"/>
            <a:chOff x="4324123" y="1145724"/>
            <a:chExt cx="3935412" cy="400108"/>
          </a:xfrm>
        </p:grpSpPr>
        <p:sp>
          <p:nvSpPr>
            <p:cNvPr id="189" name="Text Box 11">
              <a:extLst>
                <a:ext uri="{FF2B5EF4-FFF2-40B4-BE49-F238E27FC236}">
                  <a16:creationId xmlns:a16="http://schemas.microsoft.com/office/drawing/2014/main" id="{D7A6E153-CAA2-2E43-9742-982E16926734}"/>
                </a:ext>
              </a:extLst>
            </p:cNvPr>
            <p:cNvSpPr txBox="1">
              <a:spLocks noChangeArrowheads="1"/>
            </p:cNvSpPr>
            <p:nvPr/>
          </p:nvSpPr>
          <p:spPr bwMode="auto">
            <a:xfrm>
              <a:off x="5791512" y="1145724"/>
              <a:ext cx="938720" cy="40010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a:solidFill>
                    <a:srgbClr val="000000"/>
                  </a:solidFill>
                  <a:latin typeface="Avenir Book" panose="020B0503020203020204" pitchFamily="34" charset="-78"/>
                  <a:cs typeface="Avenir Book" panose="020B0503020203020204" pitchFamily="34" charset="-78"/>
                </a:rPr>
                <a:t>32 bits</a:t>
              </a:r>
              <a:endParaRPr lang="en-US" sz="1800">
                <a:solidFill>
                  <a:srgbClr val="000000"/>
                </a:solidFill>
                <a:latin typeface="Avenir Book" panose="020B0503020203020204" pitchFamily="34" charset="-78"/>
                <a:cs typeface="Avenir Book" panose="020B0503020203020204" pitchFamily="34" charset="-78"/>
              </a:endParaRPr>
            </a:p>
          </p:txBody>
        </p:sp>
        <p:sp>
          <p:nvSpPr>
            <p:cNvPr id="190" name="Line 12">
              <a:extLst>
                <a:ext uri="{FF2B5EF4-FFF2-40B4-BE49-F238E27FC236}">
                  <a16:creationId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1" name="Line 13">
              <a:extLst>
                <a:ext uri="{FF2B5EF4-FFF2-40B4-BE49-F238E27FC236}">
                  <a16:creationId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92" name="Line 16">
            <a:extLst>
              <a:ext uri="{FF2B5EF4-FFF2-40B4-BE49-F238E27FC236}">
                <a16:creationId xmlns:a16="http://schemas.microsoft.com/office/drawing/2014/main" id="{ADBC9EF8-B51B-F249-8F7B-C16F5F07A21E}"/>
              </a:ext>
            </a:extLst>
          </p:cNvPr>
          <p:cNvSpPr>
            <a:spLocks noChangeShapeType="1"/>
          </p:cNvSpPr>
          <p:nvPr/>
        </p:nvSpPr>
        <p:spPr bwMode="auto">
          <a:xfrm flipV="1">
            <a:off x="8593158" y="2378628"/>
            <a:ext cx="2963465"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3" name="Line 18">
            <a:extLst>
              <a:ext uri="{FF2B5EF4-FFF2-40B4-BE49-F238E27FC236}">
                <a16:creationId xmlns:a16="http://schemas.microsoft.com/office/drawing/2014/main" id="{32231029-9349-864B-ABF1-0D56E55824BB}"/>
              </a:ext>
            </a:extLst>
          </p:cNvPr>
          <p:cNvSpPr>
            <a:spLocks noChangeShapeType="1"/>
          </p:cNvSpPr>
          <p:nvPr/>
        </p:nvSpPr>
        <p:spPr bwMode="auto">
          <a:xfrm flipV="1">
            <a:off x="8589584" y="2675093"/>
            <a:ext cx="2963466"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4" name="Line 19">
            <a:extLst>
              <a:ext uri="{FF2B5EF4-FFF2-40B4-BE49-F238E27FC236}">
                <a16:creationId xmlns:a16="http://schemas.microsoft.com/office/drawing/2014/main" id="{F2503E28-C28E-B541-932B-7E2993655C9A}"/>
              </a:ext>
            </a:extLst>
          </p:cNvPr>
          <p:cNvSpPr>
            <a:spLocks noChangeShapeType="1"/>
          </p:cNvSpPr>
          <p:nvPr/>
        </p:nvSpPr>
        <p:spPr bwMode="auto">
          <a:xfrm flipV="1">
            <a:off x="8586014" y="2967987"/>
            <a:ext cx="2963465"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5" name="Line 20">
            <a:extLst>
              <a:ext uri="{FF2B5EF4-FFF2-40B4-BE49-F238E27FC236}">
                <a16:creationId xmlns:a16="http://schemas.microsoft.com/office/drawing/2014/main" id="{10D5BEAE-CBC6-5040-B37E-6D12FC20E9CB}"/>
              </a:ext>
            </a:extLst>
          </p:cNvPr>
          <p:cNvSpPr>
            <a:spLocks noChangeShapeType="1"/>
          </p:cNvSpPr>
          <p:nvPr/>
        </p:nvSpPr>
        <p:spPr bwMode="auto">
          <a:xfrm flipV="1">
            <a:off x="8586014" y="3389468"/>
            <a:ext cx="2963465"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6" name="Line 21">
            <a:extLst>
              <a:ext uri="{FF2B5EF4-FFF2-40B4-BE49-F238E27FC236}">
                <a16:creationId xmlns:a16="http://schemas.microsoft.com/office/drawing/2014/main" id="{A186AEBD-F0F5-494B-9D24-09B9888787CD}"/>
              </a:ext>
            </a:extLst>
          </p:cNvPr>
          <p:cNvSpPr>
            <a:spLocks noChangeShapeType="1"/>
          </p:cNvSpPr>
          <p:nvPr/>
        </p:nvSpPr>
        <p:spPr bwMode="auto">
          <a:xfrm flipH="1" flipV="1">
            <a:off x="10056435" y="2381010"/>
            <a:ext cx="3572" cy="583406"/>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7" name="Line 29">
            <a:extLst>
              <a:ext uri="{FF2B5EF4-FFF2-40B4-BE49-F238E27FC236}">
                <a16:creationId xmlns:a16="http://schemas.microsoft.com/office/drawing/2014/main" id="{B0BB3064-7239-A344-B7D3-3350540CF7AA}"/>
              </a:ext>
            </a:extLst>
          </p:cNvPr>
          <p:cNvSpPr>
            <a:spLocks noChangeShapeType="1"/>
          </p:cNvSpPr>
          <p:nvPr/>
        </p:nvSpPr>
        <p:spPr bwMode="auto">
          <a:xfrm flipV="1">
            <a:off x="9580184" y="2381009"/>
            <a:ext cx="0" cy="294084"/>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8" name="Line 30">
            <a:extLst>
              <a:ext uri="{FF2B5EF4-FFF2-40B4-BE49-F238E27FC236}">
                <a16:creationId xmlns:a16="http://schemas.microsoft.com/office/drawing/2014/main" id="{22FDEDB0-0202-4C4C-9B34-FF72CC278D77}"/>
              </a:ext>
            </a:extLst>
          </p:cNvPr>
          <p:cNvSpPr>
            <a:spLocks noChangeShapeType="1"/>
          </p:cNvSpPr>
          <p:nvPr/>
        </p:nvSpPr>
        <p:spPr bwMode="auto">
          <a:xfrm flipV="1">
            <a:off x="9464694" y="2377438"/>
            <a:ext cx="0" cy="294085"/>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9" name="Line 31">
            <a:extLst>
              <a:ext uri="{FF2B5EF4-FFF2-40B4-BE49-F238E27FC236}">
                <a16:creationId xmlns:a16="http://schemas.microsoft.com/office/drawing/2014/main" id="{9AF172E8-0A6A-6644-BD77-F1EE190D4ADE}"/>
              </a:ext>
            </a:extLst>
          </p:cNvPr>
          <p:cNvSpPr>
            <a:spLocks noChangeShapeType="1"/>
          </p:cNvSpPr>
          <p:nvPr/>
        </p:nvSpPr>
        <p:spPr bwMode="auto">
          <a:xfrm flipV="1">
            <a:off x="9345632" y="2384582"/>
            <a:ext cx="0" cy="294085"/>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0" name="Text Box 38">
            <a:extLst>
              <a:ext uri="{FF2B5EF4-FFF2-40B4-BE49-F238E27FC236}">
                <a16:creationId xmlns:a16="http://schemas.microsoft.com/office/drawing/2014/main" id="{A4AA77C6-3CD5-F642-BD90-B898C462C724}"/>
              </a:ext>
            </a:extLst>
          </p:cNvPr>
          <p:cNvSpPr txBox="1">
            <a:spLocks noChangeArrowheads="1"/>
          </p:cNvSpPr>
          <p:nvPr/>
        </p:nvSpPr>
        <p:spPr bwMode="auto">
          <a:xfrm>
            <a:off x="8770852" y="2387583"/>
            <a:ext cx="433132" cy="3277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85000"/>
              </a:lnSpc>
              <a:spcBef>
                <a:spcPct val="0"/>
              </a:spcBef>
              <a:spcAft>
                <a:spcPct val="0"/>
              </a:spcAft>
              <a:defRPr/>
            </a:pPr>
            <a:r>
              <a:rPr lang="en-US" sz="900" dirty="0">
                <a:solidFill>
                  <a:srgbClr val="000000"/>
                </a:solidFill>
                <a:latin typeface="Avenir Book" panose="020B0503020203020204" pitchFamily="34" charset="-78"/>
                <a:cs typeface="Avenir Book" panose="020B0503020203020204" pitchFamily="34" charset="-78"/>
              </a:rPr>
              <a:t>not</a:t>
            </a:r>
          </a:p>
          <a:p>
            <a:pPr algn="ctr" defTabSz="685800" eaLnBrk="0" fontAlgn="base" hangingPunct="0">
              <a:lnSpc>
                <a:spcPct val="85000"/>
              </a:lnSpc>
              <a:spcBef>
                <a:spcPct val="0"/>
              </a:spcBef>
              <a:spcAft>
                <a:spcPct val="0"/>
              </a:spcAft>
              <a:defRPr/>
            </a:pPr>
            <a:r>
              <a:rPr lang="en-US" sz="900" dirty="0">
                <a:solidFill>
                  <a:srgbClr val="000000"/>
                </a:solidFill>
                <a:latin typeface="Avenir Book" panose="020B0503020203020204" pitchFamily="34" charset="-78"/>
                <a:cs typeface="Avenir Book" panose="020B0503020203020204" pitchFamily="34" charset="-78"/>
              </a:rPr>
              <a:t>used</a:t>
            </a:r>
            <a:endParaRPr lang="en-US" sz="1200" dirty="0">
              <a:solidFill>
                <a:srgbClr val="000000"/>
              </a:solidFill>
              <a:latin typeface="Avenir Book" panose="020B0503020203020204" pitchFamily="34" charset="-78"/>
              <a:cs typeface="Avenir Book" panose="020B0503020203020204" pitchFamily="34" charset="-78"/>
            </a:endParaRPr>
          </a:p>
        </p:txBody>
      </p:sp>
      <p:sp>
        <p:nvSpPr>
          <p:cNvPr id="201" name="Line 39">
            <a:extLst>
              <a:ext uri="{FF2B5EF4-FFF2-40B4-BE49-F238E27FC236}">
                <a16:creationId xmlns:a16="http://schemas.microsoft.com/office/drawing/2014/main" id="{356A6247-1FB1-3845-A2C5-956708DFFBCF}"/>
              </a:ext>
            </a:extLst>
          </p:cNvPr>
          <p:cNvSpPr>
            <a:spLocks noChangeShapeType="1"/>
          </p:cNvSpPr>
          <p:nvPr/>
        </p:nvSpPr>
        <p:spPr bwMode="auto">
          <a:xfrm flipV="1">
            <a:off x="8863958" y="2377438"/>
            <a:ext cx="0" cy="294085"/>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3" name="Text Box 22">
            <a:extLst>
              <a:ext uri="{FF2B5EF4-FFF2-40B4-BE49-F238E27FC236}">
                <a16:creationId xmlns:a16="http://schemas.microsoft.com/office/drawing/2014/main" id="{C121B465-E333-C34D-A9B1-4EC95AB29663}"/>
              </a:ext>
            </a:extLst>
          </p:cNvPr>
          <p:cNvSpPr txBox="1">
            <a:spLocks noChangeArrowheads="1"/>
          </p:cNvSpPr>
          <p:nvPr/>
        </p:nvSpPr>
        <p:spPr bwMode="auto">
          <a:xfrm>
            <a:off x="10095620" y="2383389"/>
            <a:ext cx="1383713" cy="3000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dirty="0">
                <a:solidFill>
                  <a:srgbClr val="000000"/>
                </a:solidFill>
                <a:latin typeface="Avenir Book" panose="020B0503020203020204" pitchFamily="34" charset="-78"/>
                <a:cs typeface="Avenir Book" panose="020B0503020203020204" pitchFamily="34" charset="-78"/>
              </a:rPr>
              <a:t>receive window</a:t>
            </a:r>
          </a:p>
        </p:txBody>
      </p:sp>
      <p:sp>
        <p:nvSpPr>
          <p:cNvPr id="207" name="Text Box 15">
            <a:extLst>
              <a:ext uri="{FF2B5EF4-FFF2-40B4-BE49-F238E27FC236}">
                <a16:creationId xmlns:a16="http://schemas.microsoft.com/office/drawing/2014/main" id="{2925631F-CA45-E24E-A2A3-36475CE0E0E7}"/>
              </a:ext>
            </a:extLst>
          </p:cNvPr>
          <p:cNvSpPr txBox="1">
            <a:spLocks noChangeArrowheads="1"/>
          </p:cNvSpPr>
          <p:nvPr/>
        </p:nvSpPr>
        <p:spPr bwMode="auto">
          <a:xfrm>
            <a:off x="9063455" y="1792841"/>
            <a:ext cx="1864519" cy="3231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Sequence number</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211" name="Text Box 14">
            <a:extLst>
              <a:ext uri="{FF2B5EF4-FFF2-40B4-BE49-F238E27FC236}">
                <a16:creationId xmlns:a16="http://schemas.microsoft.com/office/drawing/2014/main" id="{394540FC-9B80-C049-964F-3AEAF7A4BA2D}"/>
              </a:ext>
            </a:extLst>
          </p:cNvPr>
          <p:cNvSpPr txBox="1">
            <a:spLocks noChangeArrowheads="1"/>
          </p:cNvSpPr>
          <p:nvPr/>
        </p:nvSpPr>
        <p:spPr bwMode="auto">
          <a:xfrm>
            <a:off x="9142882" y="3731183"/>
            <a:ext cx="2045017" cy="55399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Application data </a:t>
            </a:r>
          </a:p>
          <a:p>
            <a:pPr algn="ctr" defTabSz="685800" eaLnBrk="0" fontAlgn="base" hangingPunct="0">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(variable length)</a:t>
            </a:r>
            <a:endParaRPr lang="en-US" sz="1800" dirty="0">
              <a:solidFill>
                <a:srgbClr val="000000"/>
              </a:solidFill>
              <a:latin typeface="Avenir Book" panose="020B0503020203020204" pitchFamily="34" charset="-78"/>
              <a:cs typeface="Avenir Book" panose="020B0503020203020204" pitchFamily="34" charset="-78"/>
            </a:endParaRPr>
          </a:p>
        </p:txBody>
      </p:sp>
      <p:grpSp>
        <p:nvGrpSpPr>
          <p:cNvPr id="214" name="Group 213">
            <a:extLst>
              <a:ext uri="{FF2B5EF4-FFF2-40B4-BE49-F238E27FC236}">
                <a16:creationId xmlns:a16="http://schemas.microsoft.com/office/drawing/2014/main" id="{BF59DCBE-5CE4-3C4C-AE43-7FF674B5D23E}"/>
              </a:ext>
            </a:extLst>
          </p:cNvPr>
          <p:cNvGrpSpPr/>
          <p:nvPr/>
        </p:nvGrpSpPr>
        <p:grpSpPr>
          <a:xfrm>
            <a:off x="8772810" y="2083486"/>
            <a:ext cx="2557463" cy="605487"/>
            <a:chOff x="4592235" y="2417486"/>
            <a:chExt cx="3409951" cy="807315"/>
          </a:xfrm>
        </p:grpSpPr>
        <p:sp>
          <p:nvSpPr>
            <p:cNvPr id="215" name="Text Box 35">
              <a:extLst>
                <a:ext uri="{FF2B5EF4-FFF2-40B4-BE49-F238E27FC236}">
                  <a16:creationId xmlns:a16="http://schemas.microsoft.com/office/drawing/2014/main" id="{56F627F0-D04E-AD42-8864-F7B517B4A587}"/>
                </a:ext>
              </a:extLst>
            </p:cNvPr>
            <p:cNvSpPr txBox="1">
              <a:spLocks noChangeArrowheads="1"/>
            </p:cNvSpPr>
            <p:nvPr/>
          </p:nvSpPr>
          <p:spPr bwMode="auto">
            <a:xfrm>
              <a:off x="5405299" y="2855469"/>
              <a:ext cx="387285"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A</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217" name="Text Box 17">
              <a:extLst>
                <a:ext uri="{FF2B5EF4-FFF2-40B4-BE49-F238E27FC236}">
                  <a16:creationId xmlns:a16="http://schemas.microsoft.com/office/drawing/2014/main" id="{0864898F-71F3-8C4E-ACBC-273A8F765CF5}"/>
                </a:ext>
              </a:extLst>
            </p:cNvPr>
            <p:cNvSpPr txBox="1">
              <a:spLocks noChangeArrowheads="1"/>
            </p:cNvSpPr>
            <p:nvPr/>
          </p:nvSpPr>
          <p:spPr bwMode="auto">
            <a:xfrm>
              <a:off x="4592235" y="2417486"/>
              <a:ext cx="3409951" cy="430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Acknowledgement number</a:t>
              </a:r>
            </a:p>
          </p:txBody>
        </p:sp>
      </p:grpSp>
      <p:sp>
        <p:nvSpPr>
          <p:cNvPr id="222" name="Text Box 40">
            <a:extLst>
              <a:ext uri="{FF2B5EF4-FFF2-40B4-BE49-F238E27FC236}">
                <a16:creationId xmlns:a16="http://schemas.microsoft.com/office/drawing/2014/main" id="{CF922213-3DD4-4C4D-B198-ADF3A29EDBE7}"/>
              </a:ext>
            </a:extLst>
          </p:cNvPr>
          <p:cNvSpPr txBox="1">
            <a:spLocks noChangeArrowheads="1"/>
          </p:cNvSpPr>
          <p:nvPr/>
        </p:nvSpPr>
        <p:spPr bwMode="auto">
          <a:xfrm>
            <a:off x="8951406" y="3015219"/>
            <a:ext cx="2236494" cy="3231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options (variable length)</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226" name="Text Box 37">
            <a:extLst>
              <a:ext uri="{FF2B5EF4-FFF2-40B4-BE49-F238E27FC236}">
                <a16:creationId xmlns:a16="http://schemas.microsoft.com/office/drawing/2014/main" id="{71EB8016-A1DB-1C48-954C-FFBE5CF06DD6}"/>
              </a:ext>
            </a:extLst>
          </p:cNvPr>
          <p:cNvSpPr txBox="1">
            <a:spLocks noChangeArrowheads="1"/>
          </p:cNvSpPr>
          <p:nvPr/>
        </p:nvSpPr>
        <p:spPr bwMode="auto">
          <a:xfrm>
            <a:off x="8502292" y="2390608"/>
            <a:ext cx="442750" cy="3277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85000"/>
              </a:lnSpc>
              <a:spcBef>
                <a:spcPct val="0"/>
              </a:spcBef>
              <a:spcAft>
                <a:spcPct val="0"/>
              </a:spcAft>
              <a:defRPr/>
            </a:pPr>
            <a:r>
              <a:rPr lang="en-US" sz="900" dirty="0">
                <a:solidFill>
                  <a:srgbClr val="000000"/>
                </a:solidFill>
                <a:latin typeface="Avenir Book" panose="020B0503020203020204" pitchFamily="34" charset="-78"/>
                <a:cs typeface="Avenir Book" panose="020B0503020203020204" pitchFamily="34" charset="-78"/>
              </a:rPr>
              <a:t>head</a:t>
            </a:r>
          </a:p>
          <a:p>
            <a:pPr algn="ctr" defTabSz="685800" eaLnBrk="0" fontAlgn="base" hangingPunct="0">
              <a:lnSpc>
                <a:spcPct val="85000"/>
              </a:lnSpc>
              <a:spcBef>
                <a:spcPct val="0"/>
              </a:spcBef>
              <a:spcAft>
                <a:spcPct val="0"/>
              </a:spcAft>
              <a:defRPr/>
            </a:pPr>
            <a:r>
              <a:rPr lang="en-US" sz="900" dirty="0" err="1">
                <a:solidFill>
                  <a:srgbClr val="000000"/>
                </a:solidFill>
                <a:latin typeface="Avenir Book" panose="020B0503020203020204" pitchFamily="34" charset="-78"/>
                <a:cs typeface="Avenir Book" panose="020B0503020203020204" pitchFamily="34" charset="-78"/>
              </a:rPr>
              <a:t>len</a:t>
            </a:r>
            <a:endParaRPr lang="en-US" sz="1200" dirty="0">
              <a:solidFill>
                <a:srgbClr val="000000"/>
              </a:solidFill>
              <a:latin typeface="Avenir Book" panose="020B0503020203020204" pitchFamily="34" charset="-78"/>
              <a:cs typeface="Avenir Book" panose="020B0503020203020204" pitchFamily="34" charset="-78"/>
            </a:endParaRPr>
          </a:p>
        </p:txBody>
      </p:sp>
      <p:sp>
        <p:nvSpPr>
          <p:cNvPr id="230" name="Text Box 24">
            <a:extLst>
              <a:ext uri="{FF2B5EF4-FFF2-40B4-BE49-F238E27FC236}">
                <a16:creationId xmlns:a16="http://schemas.microsoft.com/office/drawing/2014/main" id="{DA04993C-122C-384A-9568-6515DE95D883}"/>
              </a:ext>
            </a:extLst>
          </p:cNvPr>
          <p:cNvSpPr txBox="1">
            <a:spLocks noChangeArrowheads="1"/>
          </p:cNvSpPr>
          <p:nvPr/>
        </p:nvSpPr>
        <p:spPr bwMode="auto">
          <a:xfrm>
            <a:off x="8897106" y="2672714"/>
            <a:ext cx="963726" cy="3000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dirty="0">
                <a:solidFill>
                  <a:srgbClr val="000000"/>
                </a:solidFill>
                <a:latin typeface="Avenir Book" panose="020B0503020203020204" pitchFamily="34" charset="-78"/>
                <a:cs typeface="Avenir Book" panose="020B0503020203020204" pitchFamily="34" charset="-78"/>
              </a:rPr>
              <a:t>checksum</a:t>
            </a:r>
          </a:p>
        </p:txBody>
      </p:sp>
      <p:sp>
        <p:nvSpPr>
          <p:cNvPr id="275" name="Line 10">
            <a:extLst>
              <a:ext uri="{FF2B5EF4-FFF2-40B4-BE49-F238E27FC236}">
                <a16:creationId xmlns:a16="http://schemas.microsoft.com/office/drawing/2014/main" id="{A7BD37B6-D73B-A04D-BDC5-AC47A5470DF4}"/>
              </a:ext>
            </a:extLst>
          </p:cNvPr>
          <p:cNvSpPr>
            <a:spLocks noChangeShapeType="1"/>
          </p:cNvSpPr>
          <p:nvPr/>
        </p:nvSpPr>
        <p:spPr bwMode="auto">
          <a:xfrm flipH="1" flipV="1">
            <a:off x="10045720" y="1529900"/>
            <a:ext cx="1321" cy="273888"/>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6" name="Line 26">
            <a:extLst>
              <a:ext uri="{FF2B5EF4-FFF2-40B4-BE49-F238E27FC236}">
                <a16:creationId xmlns:a16="http://schemas.microsoft.com/office/drawing/2014/main" id="{E9E32468-C9DF-C94D-9DAD-F82B75D02C08}"/>
              </a:ext>
            </a:extLst>
          </p:cNvPr>
          <p:cNvSpPr>
            <a:spLocks noChangeShapeType="1"/>
          </p:cNvSpPr>
          <p:nvPr/>
        </p:nvSpPr>
        <p:spPr bwMode="auto">
          <a:xfrm flipV="1">
            <a:off x="9941666" y="2373866"/>
            <a:ext cx="0" cy="294084"/>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7" name="Line 27">
            <a:extLst>
              <a:ext uri="{FF2B5EF4-FFF2-40B4-BE49-F238E27FC236}">
                <a16:creationId xmlns:a16="http://schemas.microsoft.com/office/drawing/2014/main" id="{595D2D86-0F8D-4945-A03B-3D969A9DA275}"/>
              </a:ext>
            </a:extLst>
          </p:cNvPr>
          <p:cNvSpPr>
            <a:spLocks noChangeShapeType="1"/>
          </p:cNvSpPr>
          <p:nvPr/>
        </p:nvSpPr>
        <p:spPr bwMode="auto">
          <a:xfrm flipV="1">
            <a:off x="9823326" y="2377438"/>
            <a:ext cx="0" cy="294085"/>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8" name="Line 28">
            <a:extLst>
              <a:ext uri="{FF2B5EF4-FFF2-40B4-BE49-F238E27FC236}">
                <a16:creationId xmlns:a16="http://schemas.microsoft.com/office/drawing/2014/main" id="{480E04C4-4E6B-614E-B6E0-47722F1E738E}"/>
              </a:ext>
            </a:extLst>
          </p:cNvPr>
          <p:cNvSpPr>
            <a:spLocks noChangeShapeType="1"/>
          </p:cNvSpPr>
          <p:nvPr/>
        </p:nvSpPr>
        <p:spPr bwMode="auto">
          <a:xfrm flipV="1">
            <a:off x="9701414" y="2377438"/>
            <a:ext cx="0" cy="294085"/>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15" name="Group 314">
            <a:extLst>
              <a:ext uri="{FF2B5EF4-FFF2-40B4-BE49-F238E27FC236}">
                <a16:creationId xmlns:a16="http://schemas.microsoft.com/office/drawing/2014/main" id="{879AF9A6-0FEF-B247-BE32-9C9E788D06B7}"/>
              </a:ext>
            </a:extLst>
          </p:cNvPr>
          <p:cNvGrpSpPr/>
          <p:nvPr/>
        </p:nvGrpSpPr>
        <p:grpSpPr>
          <a:xfrm>
            <a:off x="9633417" y="2418335"/>
            <a:ext cx="497571" cy="277469"/>
            <a:chOff x="5739711" y="2863949"/>
            <a:chExt cx="663428" cy="369958"/>
          </a:xfrm>
        </p:grpSpPr>
        <p:sp>
          <p:nvSpPr>
            <p:cNvPr id="316" name="Text Box 25">
              <a:extLst>
                <a:ext uri="{FF2B5EF4-FFF2-40B4-BE49-F238E27FC236}">
                  <a16:creationId xmlns:a16="http://schemas.microsoft.com/office/drawing/2014/main" id="{1E9027CA-7A6A-B448-891E-3892BD3436EF}"/>
                </a:ext>
              </a:extLst>
            </p:cNvPr>
            <p:cNvSpPr txBox="1">
              <a:spLocks noChangeArrowheads="1"/>
            </p:cNvSpPr>
            <p:nvPr/>
          </p:nvSpPr>
          <p:spPr bwMode="auto">
            <a:xfrm>
              <a:off x="6043638" y="2864576"/>
              <a:ext cx="359501" cy="369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F</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317" name="Text Box 32">
              <a:extLst>
                <a:ext uri="{FF2B5EF4-FFF2-40B4-BE49-F238E27FC236}">
                  <a16:creationId xmlns:a16="http://schemas.microsoft.com/office/drawing/2014/main" id="{BF401CFD-599A-5C4B-A029-67CB6B08DBD3}"/>
                </a:ext>
              </a:extLst>
            </p:cNvPr>
            <p:cNvSpPr txBox="1">
              <a:spLocks noChangeArrowheads="1"/>
            </p:cNvSpPr>
            <p:nvPr/>
          </p:nvSpPr>
          <p:spPr bwMode="auto">
            <a:xfrm>
              <a:off x="5899056" y="2863949"/>
              <a:ext cx="359501" cy="369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S</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318" name="Text Box 33">
              <a:extLst>
                <a:ext uri="{FF2B5EF4-FFF2-40B4-BE49-F238E27FC236}">
                  <a16:creationId xmlns:a16="http://schemas.microsoft.com/office/drawing/2014/main" id="{4835EFCA-3EC6-3040-AA54-B10AD772E111}"/>
                </a:ext>
              </a:extLst>
            </p:cNvPr>
            <p:cNvSpPr txBox="1">
              <a:spLocks noChangeArrowheads="1"/>
            </p:cNvSpPr>
            <p:nvPr/>
          </p:nvSpPr>
          <p:spPr bwMode="auto">
            <a:xfrm>
              <a:off x="5739711" y="2863950"/>
              <a:ext cx="368051" cy="369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R</a:t>
              </a:r>
              <a:endParaRPr lang="en-US" sz="1800" dirty="0">
                <a:solidFill>
                  <a:srgbClr val="000000"/>
                </a:solidFill>
                <a:latin typeface="Avenir Book" panose="020B0503020203020204" pitchFamily="34" charset="-78"/>
                <a:cs typeface="Avenir Book" panose="020B0503020203020204" pitchFamily="34" charset="-78"/>
              </a:endParaRPr>
            </a:p>
          </p:txBody>
        </p:sp>
      </p:grpSp>
      <p:grpSp>
        <p:nvGrpSpPr>
          <p:cNvPr id="319" name="Group 318">
            <a:extLst>
              <a:ext uri="{FF2B5EF4-FFF2-40B4-BE49-F238E27FC236}">
                <a16:creationId xmlns:a16="http://schemas.microsoft.com/office/drawing/2014/main" id="{3AF86AF7-F0A9-0D49-BD66-0BCBA2EFC273}"/>
              </a:ext>
            </a:extLst>
          </p:cNvPr>
          <p:cNvGrpSpPr/>
          <p:nvPr/>
        </p:nvGrpSpPr>
        <p:grpSpPr>
          <a:xfrm>
            <a:off x="9259701" y="2415337"/>
            <a:ext cx="2307337" cy="564601"/>
            <a:chOff x="5241421" y="2859957"/>
            <a:chExt cx="3076448" cy="752801"/>
          </a:xfrm>
        </p:grpSpPr>
        <p:sp>
          <p:nvSpPr>
            <p:cNvPr id="320" name="Text Box 23">
              <a:extLst>
                <a:ext uri="{FF2B5EF4-FFF2-40B4-BE49-F238E27FC236}">
                  <a16:creationId xmlns:a16="http://schemas.microsoft.com/office/drawing/2014/main" id="{81D77D1D-D542-E748-880E-847E52816584}"/>
                </a:ext>
              </a:extLst>
            </p:cNvPr>
            <p:cNvSpPr txBox="1">
              <a:spLocks noChangeArrowheads="1"/>
            </p:cNvSpPr>
            <p:nvPr/>
          </p:nvSpPr>
          <p:spPr bwMode="auto">
            <a:xfrm>
              <a:off x="6366054" y="3212649"/>
              <a:ext cx="1951815" cy="40010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dirty="0" err="1">
                  <a:solidFill>
                    <a:prstClr val="white">
                      <a:lumMod val="75000"/>
                    </a:prstClr>
                  </a:solidFill>
                  <a:latin typeface="Avenir Book" panose="020B0503020203020204" pitchFamily="34" charset="-78"/>
                  <a:cs typeface="Avenir Book" panose="020B0503020203020204" pitchFamily="34" charset="-78"/>
                </a:rPr>
                <a:t>Urg</a:t>
              </a:r>
              <a:r>
                <a:rPr lang="en-US" sz="1350" dirty="0">
                  <a:solidFill>
                    <a:prstClr val="white">
                      <a:lumMod val="75000"/>
                    </a:prstClr>
                  </a:solidFill>
                  <a:latin typeface="Avenir Book" panose="020B0503020203020204" pitchFamily="34" charset="-78"/>
                  <a:cs typeface="Avenir Book" panose="020B0503020203020204" pitchFamily="34" charset="-78"/>
                </a:rPr>
                <a:t> data pointer</a:t>
              </a:r>
            </a:p>
          </p:txBody>
        </p:sp>
        <p:grpSp>
          <p:nvGrpSpPr>
            <p:cNvPr id="321" name="Group 320">
              <a:extLst>
                <a:ext uri="{FF2B5EF4-FFF2-40B4-BE49-F238E27FC236}">
                  <a16:creationId xmlns:a16="http://schemas.microsoft.com/office/drawing/2014/main" id="{B4F94C5D-E8AA-B440-8C55-70C383D81C15}"/>
                </a:ext>
              </a:extLst>
            </p:cNvPr>
            <p:cNvGrpSpPr/>
            <p:nvPr/>
          </p:nvGrpSpPr>
          <p:grpSpPr>
            <a:xfrm>
              <a:off x="5241421" y="2859957"/>
              <a:ext cx="700078" cy="376473"/>
              <a:chOff x="5491942" y="3067992"/>
              <a:chExt cx="700078" cy="376473"/>
            </a:xfrm>
          </p:grpSpPr>
          <p:sp>
            <p:nvSpPr>
              <p:cNvPr id="322" name="Text Box 34">
                <a:extLst>
                  <a:ext uri="{FF2B5EF4-FFF2-40B4-BE49-F238E27FC236}">
                    <a16:creationId xmlns:a16="http://schemas.microsoft.com/office/drawing/2014/main" id="{7FD0470F-0A1F-AA4D-A333-01EBF41CDBEA}"/>
                  </a:ext>
                </a:extLst>
              </p:cNvPr>
              <p:cNvSpPr txBox="1">
                <a:spLocks noChangeArrowheads="1"/>
              </p:cNvSpPr>
              <p:nvPr/>
            </p:nvSpPr>
            <p:spPr bwMode="auto">
              <a:xfrm>
                <a:off x="5828245" y="3067992"/>
                <a:ext cx="363775"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prstClr val="white">
                        <a:lumMod val="65000"/>
                      </a:prstClr>
                    </a:solidFill>
                    <a:latin typeface="Avenir Book" panose="020B0503020203020204" pitchFamily="34" charset="-78"/>
                    <a:cs typeface="Avenir Book" panose="020B0503020203020204" pitchFamily="34" charset="-78"/>
                  </a:rPr>
                  <a:t>P</a:t>
                </a:r>
                <a:endParaRPr lang="en-US" sz="1800" dirty="0">
                  <a:solidFill>
                    <a:prstClr val="white">
                      <a:lumMod val="65000"/>
                    </a:prstClr>
                  </a:solidFill>
                  <a:latin typeface="Avenir Book" panose="020B0503020203020204" pitchFamily="34" charset="-78"/>
                  <a:cs typeface="Avenir Book" panose="020B0503020203020204" pitchFamily="34" charset="-78"/>
                </a:endParaRPr>
              </a:p>
            </p:txBody>
          </p:sp>
          <p:sp>
            <p:nvSpPr>
              <p:cNvPr id="323" name="Text Box 36">
                <a:extLst>
                  <a:ext uri="{FF2B5EF4-FFF2-40B4-BE49-F238E27FC236}">
                    <a16:creationId xmlns:a16="http://schemas.microsoft.com/office/drawing/2014/main" id="{B48CC928-18A3-8E4E-944E-47C0F754B01D}"/>
                  </a:ext>
                </a:extLst>
              </p:cNvPr>
              <p:cNvSpPr txBox="1">
                <a:spLocks noChangeArrowheads="1"/>
              </p:cNvSpPr>
              <p:nvPr/>
            </p:nvSpPr>
            <p:spPr bwMode="auto">
              <a:xfrm>
                <a:off x="5491942" y="3075133"/>
                <a:ext cx="387286"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prstClr val="white">
                        <a:lumMod val="65000"/>
                      </a:prstClr>
                    </a:solidFill>
                    <a:latin typeface="Avenir Book" panose="020B0503020203020204" pitchFamily="34" charset="-78"/>
                    <a:cs typeface="Avenir Book" panose="020B0503020203020204" pitchFamily="34" charset="-78"/>
                  </a:rPr>
                  <a:t>U</a:t>
                </a:r>
                <a:endParaRPr lang="en-US" sz="1800" dirty="0">
                  <a:solidFill>
                    <a:prstClr val="white">
                      <a:lumMod val="65000"/>
                    </a:prstClr>
                  </a:solidFill>
                  <a:latin typeface="Avenir Book" panose="020B0503020203020204" pitchFamily="34" charset="-78"/>
                  <a:cs typeface="Avenir Book" panose="020B0503020203020204" pitchFamily="34" charset="-78"/>
                </a:endParaRPr>
              </a:p>
            </p:txBody>
          </p:sp>
        </p:grpSp>
      </p:grpSp>
      <p:sp>
        <p:nvSpPr>
          <p:cNvPr id="324" name="Line 39">
            <a:extLst>
              <a:ext uri="{FF2B5EF4-FFF2-40B4-BE49-F238E27FC236}">
                <a16:creationId xmlns:a16="http://schemas.microsoft.com/office/drawing/2014/main" id="{392B7123-3C26-1749-8AFA-C33B254E566D}"/>
              </a:ext>
            </a:extLst>
          </p:cNvPr>
          <p:cNvSpPr>
            <a:spLocks noChangeShapeType="1"/>
          </p:cNvSpPr>
          <p:nvPr/>
        </p:nvSpPr>
        <p:spPr bwMode="auto">
          <a:xfrm flipV="1">
            <a:off x="9107362" y="2386231"/>
            <a:ext cx="0" cy="294085"/>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5" name="Line 39">
            <a:extLst>
              <a:ext uri="{FF2B5EF4-FFF2-40B4-BE49-F238E27FC236}">
                <a16:creationId xmlns:a16="http://schemas.microsoft.com/office/drawing/2014/main" id="{7076B497-C69A-EF44-9C73-7365E43E17C4}"/>
              </a:ext>
            </a:extLst>
          </p:cNvPr>
          <p:cNvSpPr>
            <a:spLocks noChangeShapeType="1"/>
          </p:cNvSpPr>
          <p:nvPr/>
        </p:nvSpPr>
        <p:spPr bwMode="auto">
          <a:xfrm flipV="1">
            <a:off x="9227653" y="2379507"/>
            <a:ext cx="0" cy="294085"/>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26" name="Group 325">
            <a:extLst>
              <a:ext uri="{FF2B5EF4-FFF2-40B4-BE49-F238E27FC236}">
                <a16:creationId xmlns:a16="http://schemas.microsoft.com/office/drawing/2014/main" id="{EDC6B1EF-A64F-C94C-81C5-7457A0FFD99A}"/>
              </a:ext>
            </a:extLst>
          </p:cNvPr>
          <p:cNvGrpSpPr/>
          <p:nvPr/>
        </p:nvGrpSpPr>
        <p:grpSpPr>
          <a:xfrm>
            <a:off x="5745205" y="2411019"/>
            <a:ext cx="3673713" cy="555152"/>
            <a:chOff x="555427" y="2854199"/>
            <a:chExt cx="4898285" cy="740202"/>
          </a:xfrm>
        </p:grpSpPr>
        <p:grpSp>
          <p:nvGrpSpPr>
            <p:cNvPr id="327" name="Group 326">
              <a:extLst>
                <a:ext uri="{FF2B5EF4-FFF2-40B4-BE49-F238E27FC236}">
                  <a16:creationId xmlns:a16="http://schemas.microsoft.com/office/drawing/2014/main" id="{A2C55822-331C-DB41-AB07-59E5BF177405}"/>
                </a:ext>
              </a:extLst>
            </p:cNvPr>
            <p:cNvGrpSpPr/>
            <p:nvPr/>
          </p:nvGrpSpPr>
          <p:grpSpPr>
            <a:xfrm>
              <a:off x="4915157" y="2863950"/>
              <a:ext cx="538555" cy="369332"/>
              <a:chOff x="4915157" y="2863950"/>
              <a:chExt cx="538555" cy="369332"/>
            </a:xfrm>
          </p:grpSpPr>
          <p:sp>
            <p:nvSpPr>
              <p:cNvPr id="330" name="Text Box 33">
                <a:extLst>
                  <a:ext uri="{FF2B5EF4-FFF2-40B4-BE49-F238E27FC236}">
                    <a16:creationId xmlns:a16="http://schemas.microsoft.com/office/drawing/2014/main" id="{C85C82AE-5A3B-EC47-8EA4-C0FA0727D048}"/>
                  </a:ext>
                </a:extLst>
              </p:cNvPr>
              <p:cNvSpPr txBox="1">
                <a:spLocks noChangeArrowheads="1"/>
              </p:cNvSpPr>
              <p:nvPr/>
            </p:nvSpPr>
            <p:spPr bwMode="auto">
              <a:xfrm>
                <a:off x="4915157" y="2863950"/>
                <a:ext cx="391561"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C</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332" name="Text Box 33">
                <a:extLst>
                  <a:ext uri="{FF2B5EF4-FFF2-40B4-BE49-F238E27FC236}">
                    <a16:creationId xmlns:a16="http://schemas.microsoft.com/office/drawing/2014/main" id="{D8D1B074-0355-2942-9977-4413DF7E41C7}"/>
                  </a:ext>
                </a:extLst>
              </p:cNvPr>
              <p:cNvSpPr txBox="1">
                <a:spLocks noChangeArrowheads="1"/>
              </p:cNvSpPr>
              <p:nvPr/>
            </p:nvSpPr>
            <p:spPr bwMode="auto">
              <a:xfrm>
                <a:off x="5085662" y="2863950"/>
                <a:ext cx="368050"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E</a:t>
                </a:r>
                <a:endParaRPr lang="en-US" sz="1800" dirty="0">
                  <a:solidFill>
                    <a:srgbClr val="000000"/>
                  </a:solidFill>
                  <a:latin typeface="Avenir Book" panose="020B0503020203020204" pitchFamily="34" charset="-78"/>
                  <a:cs typeface="Avenir Book" panose="020B0503020203020204" pitchFamily="34" charset="-78"/>
                </a:endParaRPr>
              </a:p>
            </p:txBody>
          </p:sp>
        </p:grpSp>
        <p:sp>
          <p:nvSpPr>
            <p:cNvPr id="328" name="Text Box 44">
              <a:extLst>
                <a:ext uri="{FF2B5EF4-FFF2-40B4-BE49-F238E27FC236}">
                  <a16:creationId xmlns:a16="http://schemas.microsoft.com/office/drawing/2014/main" id="{8DAB804F-166B-0D4B-8089-4B58E3A0811F}"/>
                </a:ext>
              </a:extLst>
            </p:cNvPr>
            <p:cNvSpPr txBox="1">
              <a:spLocks noChangeArrowheads="1"/>
            </p:cNvSpPr>
            <p:nvPr/>
          </p:nvSpPr>
          <p:spPr bwMode="auto">
            <a:xfrm>
              <a:off x="555427" y="2854199"/>
              <a:ext cx="3734210" cy="74020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90000"/>
                </a:lnSpc>
                <a:spcBef>
                  <a:spcPct val="0"/>
                </a:spcBef>
                <a:spcAft>
                  <a:spcPct val="0"/>
                </a:spcAft>
                <a:defRPr/>
              </a:pPr>
              <a:r>
                <a:rPr lang="en-US" sz="1800" dirty="0">
                  <a:solidFill>
                    <a:srgbClr val="000000"/>
                  </a:solidFill>
                  <a:latin typeface="Avenir Book" panose="020B0503020203020204" pitchFamily="34" charset="-78"/>
                  <a:cs typeface="Avenir Book" panose="020B0503020203020204" pitchFamily="34" charset="-78"/>
                </a:rPr>
                <a:t>C, </a:t>
              </a:r>
              <a:r>
                <a:rPr lang="en-US" sz="1800" dirty="0" smtClean="0">
                  <a:solidFill>
                    <a:srgbClr val="000000"/>
                  </a:solidFill>
                  <a:latin typeface="Avenir Book" panose="020B0503020203020204" pitchFamily="34" charset="-78"/>
                  <a:cs typeface="Avenir Book" panose="020B0503020203020204" pitchFamily="34" charset="-78"/>
                </a:rPr>
                <a:t>E:</a:t>
              </a:r>
            </a:p>
            <a:p>
              <a:pPr algn="ctr" defTabSz="685800" eaLnBrk="0" fontAlgn="base" hangingPunct="0">
                <a:lnSpc>
                  <a:spcPct val="90000"/>
                </a:lnSpc>
                <a:spcBef>
                  <a:spcPct val="0"/>
                </a:spcBef>
                <a:spcAft>
                  <a:spcPct val="0"/>
                </a:spcAft>
                <a:defRPr/>
              </a:pPr>
              <a:r>
                <a:rPr lang="en-US" sz="1500" dirty="0" smtClean="0">
                  <a:solidFill>
                    <a:srgbClr val="000000"/>
                  </a:solidFill>
                  <a:latin typeface="Avenir Book" panose="020B0503020203020204" pitchFamily="34" charset="-78"/>
                  <a:cs typeface="Avenir Book" panose="020B0503020203020204" pitchFamily="34" charset="-78"/>
                </a:rPr>
                <a:t>congestion </a:t>
              </a:r>
              <a:r>
                <a:rPr lang="en-US" sz="1500" dirty="0">
                  <a:solidFill>
                    <a:srgbClr val="000000"/>
                  </a:solidFill>
                  <a:latin typeface="Avenir Book" panose="020B0503020203020204" pitchFamily="34" charset="-78"/>
                  <a:cs typeface="Avenir Book" panose="020B0503020203020204" pitchFamily="34" charset="-78"/>
                </a:rPr>
                <a:t>notification</a:t>
              </a:r>
              <a:endParaRPr lang="en-US" sz="1800" dirty="0">
                <a:solidFill>
                  <a:srgbClr val="000000"/>
                </a:solidFill>
                <a:latin typeface="Avenir Book" panose="020B0503020203020204" pitchFamily="34" charset="-78"/>
                <a:cs typeface="Avenir Book" panose="020B0503020203020204" pitchFamily="34" charset="-78"/>
              </a:endParaRPr>
            </a:p>
          </p:txBody>
        </p:sp>
      </p:grpSp>
      <p:grpSp>
        <p:nvGrpSpPr>
          <p:cNvPr id="333" name="Group 55">
            <a:extLst>
              <a:ext uri="{FF2B5EF4-FFF2-40B4-BE49-F238E27FC236}">
                <a16:creationId xmlns:a16="http://schemas.microsoft.com/office/drawing/2014/main" id="{096C3C5A-67A4-3541-9E14-6812D63272DC}"/>
              </a:ext>
            </a:extLst>
          </p:cNvPr>
          <p:cNvGrpSpPr>
            <a:grpSpLocks/>
          </p:cNvGrpSpPr>
          <p:nvPr/>
        </p:nvGrpSpPr>
        <p:grpSpPr bwMode="auto">
          <a:xfrm>
            <a:off x="959719" y="960608"/>
            <a:ext cx="3030141" cy="3994547"/>
            <a:chOff x="1929" y="607"/>
            <a:chExt cx="2545" cy="3355"/>
          </a:xfrm>
        </p:grpSpPr>
        <p:sp>
          <p:nvSpPr>
            <p:cNvPr id="334" name="Rectangle 5">
              <a:extLst>
                <a:ext uri="{FF2B5EF4-FFF2-40B4-BE49-F238E27FC236}">
                  <a16:creationId xmlns:a16="http://schemas.microsoft.com/office/drawing/2014/main" id="{7B516688-96C2-8349-A69E-D6A9EC6BBF14}"/>
                </a:ext>
              </a:extLst>
            </p:cNvPr>
            <p:cNvSpPr>
              <a:spLocks noChangeArrowheads="1"/>
            </p:cNvSpPr>
            <p:nvPr/>
          </p:nvSpPr>
          <p:spPr bwMode="auto">
            <a:xfrm>
              <a:off x="1980" y="935"/>
              <a:ext cx="2489" cy="3027"/>
            </a:xfrm>
            <a:prstGeom prst="rect">
              <a:avLst/>
            </a:prstGeom>
            <a:solidFill>
              <a:srgbClr val="FFFFFF"/>
            </a:solidFill>
            <a:ln w="19050">
              <a:solidFill>
                <a:srgbClr val="000000"/>
              </a:solidFill>
              <a:miter lim="800000"/>
              <a:headEnd/>
              <a:tailEnd/>
            </a:ln>
            <a:effectLst>
              <a:outerShdw blurRad="1397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335" name="Text Box 6">
              <a:extLst>
                <a:ext uri="{FF2B5EF4-FFF2-40B4-BE49-F238E27FC236}">
                  <a16:creationId xmlns:a16="http://schemas.microsoft.com/office/drawing/2014/main" id="{DF4EC220-193E-8947-9E07-CECD76B72F65}"/>
                </a:ext>
              </a:extLst>
            </p:cNvPr>
            <p:cNvSpPr txBox="1">
              <a:spLocks noChangeArrowheads="1"/>
            </p:cNvSpPr>
            <p:nvPr/>
          </p:nvSpPr>
          <p:spPr bwMode="auto">
            <a:xfrm>
              <a:off x="1933" y="973"/>
              <a:ext cx="3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ver</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336" name="Text Box 7">
              <a:extLst>
                <a:ext uri="{FF2B5EF4-FFF2-40B4-BE49-F238E27FC236}">
                  <a16:creationId xmlns:a16="http://schemas.microsoft.com/office/drawing/2014/main" id="{3EE9E625-9218-0244-9694-F71E2BAA4608}"/>
                </a:ext>
              </a:extLst>
            </p:cNvPr>
            <p:cNvSpPr txBox="1">
              <a:spLocks noChangeArrowheads="1"/>
            </p:cNvSpPr>
            <p:nvPr/>
          </p:nvSpPr>
          <p:spPr bwMode="auto">
            <a:xfrm>
              <a:off x="3498" y="1012"/>
              <a:ext cx="5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length</a:t>
              </a:r>
            </a:p>
          </p:txBody>
        </p:sp>
        <p:sp>
          <p:nvSpPr>
            <p:cNvPr id="337" name="Line 8">
              <a:extLst>
                <a:ext uri="{FF2B5EF4-FFF2-40B4-BE49-F238E27FC236}">
                  <a16:creationId xmlns:a16="http://schemas.microsoft.com/office/drawing/2014/main" id="{F817320A-8485-D045-8632-7F84A094CE8F}"/>
                </a:ext>
              </a:extLst>
            </p:cNvPr>
            <p:cNvSpPr>
              <a:spLocks noChangeShapeType="1"/>
            </p:cNvSpPr>
            <p:nvPr/>
          </p:nvSpPr>
          <p:spPr bwMode="auto">
            <a:xfrm>
              <a:off x="1988" y="1261"/>
              <a:ext cx="2486"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8" name="Line 9">
              <a:extLst>
                <a:ext uri="{FF2B5EF4-FFF2-40B4-BE49-F238E27FC236}">
                  <a16:creationId xmlns:a16="http://schemas.microsoft.com/office/drawing/2014/main" id="{4A7FCA27-B9B4-7C40-B61E-66830D6E541D}"/>
                </a:ext>
              </a:extLst>
            </p:cNvPr>
            <p:cNvSpPr>
              <a:spLocks noChangeShapeType="1"/>
            </p:cNvSpPr>
            <p:nvPr/>
          </p:nvSpPr>
          <p:spPr bwMode="auto">
            <a:xfrm flipH="1" flipV="1">
              <a:off x="3210" y="941"/>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9" name="Text Box 10">
              <a:extLst>
                <a:ext uri="{FF2B5EF4-FFF2-40B4-BE49-F238E27FC236}">
                  <a16:creationId xmlns:a16="http://schemas.microsoft.com/office/drawing/2014/main" id="{4C789F02-EAB2-A242-BBE2-FBDC34528E5A}"/>
                </a:ext>
              </a:extLst>
            </p:cNvPr>
            <p:cNvSpPr txBox="1">
              <a:spLocks noChangeArrowheads="1"/>
            </p:cNvSpPr>
            <p:nvPr/>
          </p:nvSpPr>
          <p:spPr bwMode="auto">
            <a:xfrm>
              <a:off x="2896" y="607"/>
              <a:ext cx="59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32 bits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340" name="Line 11">
              <a:extLst>
                <a:ext uri="{FF2B5EF4-FFF2-40B4-BE49-F238E27FC236}">
                  <a16:creationId xmlns:a16="http://schemas.microsoft.com/office/drawing/2014/main" id="{95360C57-2C57-0544-9320-4650E66A99D5}"/>
                </a:ext>
              </a:extLst>
            </p:cNvPr>
            <p:cNvSpPr>
              <a:spLocks noChangeShapeType="1"/>
            </p:cNvSpPr>
            <p:nvPr/>
          </p:nvSpPr>
          <p:spPr bwMode="auto">
            <a:xfrm>
              <a:off x="3552" y="762"/>
              <a:ext cx="899" cy="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1" name="Line 12">
              <a:extLst>
                <a:ext uri="{FF2B5EF4-FFF2-40B4-BE49-F238E27FC236}">
                  <a16:creationId xmlns:a16="http://schemas.microsoft.com/office/drawing/2014/main" id="{5C078034-561A-DD4E-8E06-3CE9768E71F5}"/>
                </a:ext>
              </a:extLst>
            </p:cNvPr>
            <p:cNvSpPr>
              <a:spLocks noChangeShapeType="1"/>
            </p:cNvSpPr>
            <p:nvPr/>
          </p:nvSpPr>
          <p:spPr bwMode="auto">
            <a:xfrm rot="10800000">
              <a:off x="1972" y="769"/>
              <a:ext cx="8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2" name="Text Box 13">
              <a:extLst>
                <a:ext uri="{FF2B5EF4-FFF2-40B4-BE49-F238E27FC236}">
                  <a16:creationId xmlns:a16="http://schemas.microsoft.com/office/drawing/2014/main" id="{EAAA5B1E-960B-444D-BC67-196606CFF4BD}"/>
                </a:ext>
              </a:extLst>
            </p:cNvPr>
            <p:cNvSpPr txBox="1">
              <a:spLocks noChangeArrowheads="1"/>
            </p:cNvSpPr>
            <p:nvPr/>
          </p:nvSpPr>
          <p:spPr bwMode="auto">
            <a:xfrm>
              <a:off x="2551" y="2943"/>
              <a:ext cx="1405"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payload data </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(variable length,</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typically a TCP </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or UDP segment)</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343" name="Text Box 14">
              <a:extLst>
                <a:ext uri="{FF2B5EF4-FFF2-40B4-BE49-F238E27FC236}">
                  <a16:creationId xmlns:a16="http://schemas.microsoft.com/office/drawing/2014/main" id="{B7C5120C-457F-DD46-9E43-405DD41CBE92}"/>
                </a:ext>
              </a:extLst>
            </p:cNvPr>
            <p:cNvSpPr txBox="1">
              <a:spLocks noChangeArrowheads="1"/>
            </p:cNvSpPr>
            <p:nvPr/>
          </p:nvSpPr>
          <p:spPr bwMode="auto">
            <a:xfrm>
              <a:off x="1929" y="1320"/>
              <a:ext cx="13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16-bit identifier</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344" name="Line 15">
              <a:extLst>
                <a:ext uri="{FF2B5EF4-FFF2-40B4-BE49-F238E27FC236}">
                  <a16:creationId xmlns:a16="http://schemas.microsoft.com/office/drawing/2014/main" id="{6E8EDA64-4D72-E644-A7A2-C624035759F6}"/>
                </a:ext>
              </a:extLst>
            </p:cNvPr>
            <p:cNvSpPr>
              <a:spLocks noChangeShapeType="1"/>
            </p:cNvSpPr>
            <p:nvPr/>
          </p:nvSpPr>
          <p:spPr bwMode="auto">
            <a:xfrm flipV="1">
              <a:off x="1984" y="22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5" name="Line 16">
              <a:extLst>
                <a:ext uri="{FF2B5EF4-FFF2-40B4-BE49-F238E27FC236}">
                  <a16:creationId xmlns:a16="http://schemas.microsoft.com/office/drawing/2014/main" id="{27C58B80-F7F3-2B47-A794-308A73EF2619}"/>
                </a:ext>
              </a:extLst>
            </p:cNvPr>
            <p:cNvSpPr>
              <a:spLocks noChangeShapeType="1"/>
            </p:cNvSpPr>
            <p:nvPr/>
          </p:nvSpPr>
          <p:spPr bwMode="auto">
            <a:xfrm flipV="1">
              <a:off x="1984" y="25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6" name="Text Box 17">
              <a:extLst>
                <a:ext uri="{FF2B5EF4-FFF2-40B4-BE49-F238E27FC236}">
                  <a16:creationId xmlns:a16="http://schemas.microsoft.com/office/drawing/2014/main" id="{C16AB973-194F-5A45-BFDC-8BC3E836AD72}"/>
                </a:ext>
              </a:extLst>
            </p:cNvPr>
            <p:cNvSpPr txBox="1">
              <a:spLocks noChangeArrowheads="1"/>
            </p:cNvSpPr>
            <p:nvPr/>
          </p:nvSpPr>
          <p:spPr bwMode="auto">
            <a:xfrm>
              <a:off x="3441" y="1549"/>
              <a:ext cx="85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header</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checksum</a:t>
              </a:r>
            </a:p>
          </p:txBody>
        </p:sp>
        <p:sp>
          <p:nvSpPr>
            <p:cNvPr id="347" name="Text Box 18">
              <a:extLst>
                <a:ext uri="{FF2B5EF4-FFF2-40B4-BE49-F238E27FC236}">
                  <a16:creationId xmlns:a16="http://schemas.microsoft.com/office/drawing/2014/main" id="{73F144F0-D722-DD4E-913A-9D1C13A3A3DC}"/>
                </a:ext>
              </a:extLst>
            </p:cNvPr>
            <p:cNvSpPr txBox="1">
              <a:spLocks noChangeArrowheads="1"/>
            </p:cNvSpPr>
            <p:nvPr/>
          </p:nvSpPr>
          <p:spPr bwMode="auto">
            <a:xfrm>
              <a:off x="1972" y="1531"/>
              <a:ext cx="618"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time to</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live</a:t>
              </a:r>
            </a:p>
          </p:txBody>
        </p:sp>
        <p:sp>
          <p:nvSpPr>
            <p:cNvPr id="348" name="Text Box 19">
              <a:extLst>
                <a:ext uri="{FF2B5EF4-FFF2-40B4-BE49-F238E27FC236}">
                  <a16:creationId xmlns:a16="http://schemas.microsoft.com/office/drawing/2014/main" id="{24E2CAED-6A31-D148-BAF3-804A52CDFBE4}"/>
                </a:ext>
              </a:extLst>
            </p:cNvPr>
            <p:cNvSpPr txBox="1">
              <a:spLocks noChangeArrowheads="1"/>
            </p:cNvSpPr>
            <p:nvPr/>
          </p:nvSpPr>
          <p:spPr bwMode="auto">
            <a:xfrm>
              <a:off x="2540" y="1959"/>
              <a:ext cx="13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source IP address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349" name="Text Box 31">
              <a:extLst>
                <a:ext uri="{FF2B5EF4-FFF2-40B4-BE49-F238E27FC236}">
                  <a16:creationId xmlns:a16="http://schemas.microsoft.com/office/drawing/2014/main" id="{BEE296DD-3F61-ED40-BC79-F3A9021ABAD7}"/>
                </a:ext>
              </a:extLst>
            </p:cNvPr>
            <p:cNvSpPr txBox="1">
              <a:spLocks noChangeArrowheads="1"/>
            </p:cNvSpPr>
            <p:nvPr/>
          </p:nvSpPr>
          <p:spPr bwMode="auto">
            <a:xfrm>
              <a:off x="2201" y="907"/>
              <a:ext cx="51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len</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350" name="Text Box 32">
              <a:extLst>
                <a:ext uri="{FF2B5EF4-FFF2-40B4-BE49-F238E27FC236}">
                  <a16:creationId xmlns:a16="http://schemas.microsoft.com/office/drawing/2014/main" id="{F97B56F5-767E-B842-B667-C862E3D38318}"/>
                </a:ext>
              </a:extLst>
            </p:cNvPr>
            <p:cNvSpPr txBox="1">
              <a:spLocks noChangeArrowheads="1"/>
            </p:cNvSpPr>
            <p:nvPr/>
          </p:nvSpPr>
          <p:spPr bwMode="auto">
            <a:xfrm>
              <a:off x="2624" y="901"/>
              <a:ext cx="616"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type of</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service</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351" name="Line 33">
              <a:extLst>
                <a:ext uri="{FF2B5EF4-FFF2-40B4-BE49-F238E27FC236}">
                  <a16:creationId xmlns:a16="http://schemas.microsoft.com/office/drawing/2014/main" id="{BDD076AF-08C4-4F47-9082-FD95A3AE8871}"/>
                </a:ext>
              </a:extLst>
            </p:cNvPr>
            <p:cNvSpPr>
              <a:spLocks noChangeShapeType="1"/>
            </p:cNvSpPr>
            <p:nvPr/>
          </p:nvSpPr>
          <p:spPr bwMode="auto">
            <a:xfrm flipH="1" flipV="1">
              <a:off x="2646" y="938"/>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2" name="Line 34">
              <a:extLst>
                <a:ext uri="{FF2B5EF4-FFF2-40B4-BE49-F238E27FC236}">
                  <a16:creationId xmlns:a16="http://schemas.microsoft.com/office/drawing/2014/main" id="{ED69820A-98A8-C448-9306-B016D7131F89}"/>
                </a:ext>
              </a:extLst>
            </p:cNvPr>
            <p:cNvSpPr>
              <a:spLocks noChangeShapeType="1"/>
            </p:cNvSpPr>
            <p:nvPr/>
          </p:nvSpPr>
          <p:spPr bwMode="auto">
            <a:xfrm flipH="1" flipV="1">
              <a:off x="2259" y="944"/>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3" name="Line 37">
              <a:extLst>
                <a:ext uri="{FF2B5EF4-FFF2-40B4-BE49-F238E27FC236}">
                  <a16:creationId xmlns:a16="http://schemas.microsoft.com/office/drawing/2014/main" id="{4C39789B-1352-C348-9751-652C9E9F847E}"/>
                </a:ext>
              </a:extLst>
            </p:cNvPr>
            <p:cNvSpPr>
              <a:spLocks noChangeShapeType="1"/>
            </p:cNvSpPr>
            <p:nvPr/>
          </p:nvSpPr>
          <p:spPr bwMode="auto">
            <a:xfrm flipH="1" flipV="1">
              <a:off x="3210" y="1265"/>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4" name="Text Box 38">
              <a:extLst>
                <a:ext uri="{FF2B5EF4-FFF2-40B4-BE49-F238E27FC236}">
                  <a16:creationId xmlns:a16="http://schemas.microsoft.com/office/drawing/2014/main" id="{D17766F8-1604-7844-AF12-5526BB719D91}"/>
                </a:ext>
              </a:extLst>
            </p:cNvPr>
            <p:cNvSpPr txBox="1">
              <a:spLocks noChangeArrowheads="1"/>
            </p:cNvSpPr>
            <p:nvPr/>
          </p:nvSpPr>
          <p:spPr bwMode="auto">
            <a:xfrm>
              <a:off x="3117" y="1314"/>
              <a:ext cx="48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flgs</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355" name="Line 39">
              <a:extLst>
                <a:ext uri="{FF2B5EF4-FFF2-40B4-BE49-F238E27FC236}">
                  <a16:creationId xmlns:a16="http://schemas.microsoft.com/office/drawing/2014/main" id="{347B244D-DD5B-7D4F-94F4-91C0A285AFF9}"/>
                </a:ext>
              </a:extLst>
            </p:cNvPr>
            <p:cNvSpPr>
              <a:spLocks noChangeShapeType="1"/>
            </p:cNvSpPr>
            <p:nvPr/>
          </p:nvSpPr>
          <p:spPr bwMode="auto">
            <a:xfrm flipH="1" flipV="1">
              <a:off x="3504" y="125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7" name="Text Box 40">
              <a:extLst>
                <a:ext uri="{FF2B5EF4-FFF2-40B4-BE49-F238E27FC236}">
                  <a16:creationId xmlns:a16="http://schemas.microsoft.com/office/drawing/2014/main" id="{7247D566-AB42-3841-994B-E294C06DAB62}"/>
                </a:ext>
              </a:extLst>
            </p:cNvPr>
            <p:cNvSpPr txBox="1">
              <a:spLocks noChangeArrowheads="1"/>
            </p:cNvSpPr>
            <p:nvPr/>
          </p:nvSpPr>
          <p:spPr bwMode="auto">
            <a:xfrm>
              <a:off x="3531" y="1230"/>
              <a:ext cx="90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fragment</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offset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358" name="Line 43">
              <a:extLst>
                <a:ext uri="{FF2B5EF4-FFF2-40B4-BE49-F238E27FC236}">
                  <a16:creationId xmlns:a16="http://schemas.microsoft.com/office/drawing/2014/main" id="{3AA0ABEC-0F0D-104F-A9E5-4BBC9A6A4208}"/>
                </a:ext>
              </a:extLst>
            </p:cNvPr>
            <p:cNvSpPr>
              <a:spLocks noChangeShapeType="1"/>
            </p:cNvSpPr>
            <p:nvPr/>
          </p:nvSpPr>
          <p:spPr bwMode="auto">
            <a:xfrm flipV="1">
              <a:off x="1984" y="1581"/>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9" name="Line 44">
              <a:extLst>
                <a:ext uri="{FF2B5EF4-FFF2-40B4-BE49-F238E27FC236}">
                  <a16:creationId xmlns:a16="http://schemas.microsoft.com/office/drawing/2014/main" id="{3BCAABB0-D26C-C443-A64A-9B2F129C9CCE}"/>
                </a:ext>
              </a:extLst>
            </p:cNvPr>
            <p:cNvSpPr>
              <a:spLocks noChangeShapeType="1"/>
            </p:cNvSpPr>
            <p:nvPr/>
          </p:nvSpPr>
          <p:spPr bwMode="auto">
            <a:xfrm flipH="1" flipV="1">
              <a:off x="3210" y="1583"/>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0" name="Line 45">
              <a:extLst>
                <a:ext uri="{FF2B5EF4-FFF2-40B4-BE49-F238E27FC236}">
                  <a16:creationId xmlns:a16="http://schemas.microsoft.com/office/drawing/2014/main" id="{E866F42A-10BE-C449-97E1-04B252E8309D}"/>
                </a:ext>
              </a:extLst>
            </p:cNvPr>
            <p:cNvSpPr>
              <a:spLocks noChangeShapeType="1"/>
            </p:cNvSpPr>
            <p:nvPr/>
          </p:nvSpPr>
          <p:spPr bwMode="auto">
            <a:xfrm flipV="1">
              <a:off x="1972" y="19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1" name="Text Box 46">
              <a:extLst>
                <a:ext uri="{FF2B5EF4-FFF2-40B4-BE49-F238E27FC236}">
                  <a16:creationId xmlns:a16="http://schemas.microsoft.com/office/drawing/2014/main" id="{E683D402-CA7F-9F47-849F-2224DC3DE9FB}"/>
                </a:ext>
              </a:extLst>
            </p:cNvPr>
            <p:cNvSpPr txBox="1">
              <a:spLocks noChangeArrowheads="1"/>
            </p:cNvSpPr>
            <p:nvPr/>
          </p:nvSpPr>
          <p:spPr bwMode="auto">
            <a:xfrm>
              <a:off x="2638" y="1525"/>
              <a:ext cx="543"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upper</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layer</a:t>
              </a:r>
            </a:p>
          </p:txBody>
        </p:sp>
        <p:sp>
          <p:nvSpPr>
            <p:cNvPr id="362" name="Line 47">
              <a:extLst>
                <a:ext uri="{FF2B5EF4-FFF2-40B4-BE49-F238E27FC236}">
                  <a16:creationId xmlns:a16="http://schemas.microsoft.com/office/drawing/2014/main" id="{0E531E3C-4F5A-D941-83E8-AE1464B5A344}"/>
                </a:ext>
              </a:extLst>
            </p:cNvPr>
            <p:cNvSpPr>
              <a:spLocks noChangeShapeType="1"/>
            </p:cNvSpPr>
            <p:nvPr/>
          </p:nvSpPr>
          <p:spPr bwMode="auto">
            <a:xfrm flipH="1" flipV="1">
              <a:off x="2610" y="158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3" name="Text Box 49">
              <a:extLst>
                <a:ext uri="{FF2B5EF4-FFF2-40B4-BE49-F238E27FC236}">
                  <a16:creationId xmlns:a16="http://schemas.microsoft.com/office/drawing/2014/main" id="{0D207251-C799-F041-9618-AD88DBAA8CF0}"/>
                </a:ext>
              </a:extLst>
            </p:cNvPr>
            <p:cNvSpPr txBox="1">
              <a:spLocks noChangeArrowheads="1"/>
            </p:cNvSpPr>
            <p:nvPr/>
          </p:nvSpPr>
          <p:spPr bwMode="auto">
            <a:xfrm>
              <a:off x="2431" y="2235"/>
              <a:ext cx="15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destination IP address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404" name="Line 50">
              <a:extLst>
                <a:ext uri="{FF2B5EF4-FFF2-40B4-BE49-F238E27FC236}">
                  <a16:creationId xmlns:a16="http://schemas.microsoft.com/office/drawing/2014/main" id="{3D7847B5-06DC-744F-AFA4-710C1C3AACDA}"/>
                </a:ext>
              </a:extLst>
            </p:cNvPr>
            <p:cNvSpPr>
              <a:spLocks noChangeShapeType="1"/>
            </p:cNvSpPr>
            <p:nvPr/>
          </p:nvSpPr>
          <p:spPr bwMode="auto">
            <a:xfrm flipV="1">
              <a:off x="1984" y="2787"/>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05" name="Text Box 51">
              <a:extLst>
                <a:ext uri="{FF2B5EF4-FFF2-40B4-BE49-F238E27FC236}">
                  <a16:creationId xmlns:a16="http://schemas.microsoft.com/office/drawing/2014/main" id="{DDCF4509-5098-514D-8D40-9FA4EA41780D}"/>
                </a:ext>
              </a:extLst>
            </p:cNvPr>
            <p:cNvSpPr txBox="1">
              <a:spLocks noChangeArrowheads="1"/>
            </p:cNvSpPr>
            <p:nvPr/>
          </p:nvSpPr>
          <p:spPr bwMode="auto">
            <a:xfrm>
              <a:off x="2648" y="2529"/>
              <a:ext cx="11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options (if any)</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418" name="Group 58">
            <a:extLst>
              <a:ext uri="{FF2B5EF4-FFF2-40B4-BE49-F238E27FC236}">
                <a16:creationId xmlns:a16="http://schemas.microsoft.com/office/drawing/2014/main" id="{48A836F1-05EC-DE4D-B1B8-1C5131E8EA97}"/>
              </a:ext>
            </a:extLst>
          </p:cNvPr>
          <p:cNvGrpSpPr>
            <a:grpSpLocks/>
          </p:cNvGrpSpPr>
          <p:nvPr/>
        </p:nvGrpSpPr>
        <p:grpSpPr bwMode="auto">
          <a:xfrm>
            <a:off x="2120583" y="1260649"/>
            <a:ext cx="3651650" cy="877494"/>
            <a:chOff x="2904" y="859"/>
            <a:chExt cx="3067" cy="737"/>
          </a:xfrm>
        </p:grpSpPr>
        <p:sp>
          <p:nvSpPr>
            <p:cNvPr id="419" name="Text Box 35">
              <a:extLst>
                <a:ext uri="{FF2B5EF4-FFF2-40B4-BE49-F238E27FC236}">
                  <a16:creationId xmlns:a16="http://schemas.microsoft.com/office/drawing/2014/main" id="{30EE02F6-A328-8D46-8C08-639ED0208690}"/>
                </a:ext>
              </a:extLst>
            </p:cNvPr>
            <p:cNvSpPr txBox="1">
              <a:spLocks noChangeArrowheads="1"/>
            </p:cNvSpPr>
            <p:nvPr/>
          </p:nvSpPr>
          <p:spPr bwMode="auto">
            <a:xfrm>
              <a:off x="4680" y="859"/>
              <a:ext cx="1291"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ja-JP" sz="1350" kern="0" dirty="0">
                  <a:solidFill>
                    <a:srgbClr val="000000"/>
                  </a:solidFill>
                  <a:latin typeface="Avenir Book" panose="020B0503020203020204" pitchFamily="34" charset="-78"/>
                  <a:cs typeface="Avenir Book" panose="020B0503020203020204" pitchFamily="34" charset="-78"/>
                </a:rPr>
                <a:t>“type” of service:</a:t>
              </a:r>
            </a:p>
            <a:p>
              <a:pPr marL="214313" indent="-123825" defTabSz="685800" eaLnBrk="0" fontAlgn="base" hangingPunct="0">
                <a:spcBef>
                  <a:spcPct val="0"/>
                </a:spcBef>
                <a:spcAft>
                  <a:spcPct val="0"/>
                </a:spcAft>
                <a:buClr>
                  <a:srgbClr val="0000A8"/>
                </a:buClr>
                <a:buFont typeface="Wingdings" pitchFamily="2" charset="2"/>
                <a:buChar char="§"/>
                <a:defRPr/>
              </a:pPr>
              <a:r>
                <a:rPr lang="en-US" altLang="ja-JP" sz="1200" kern="0" dirty="0">
                  <a:solidFill>
                    <a:srgbClr val="000000"/>
                  </a:solidFill>
                  <a:latin typeface="Avenir Book" panose="020B0503020203020204" pitchFamily="34" charset="-78"/>
                  <a:cs typeface="Avenir Book" panose="020B0503020203020204" pitchFamily="34" charset="-78"/>
                </a:rPr>
                <a:t>diffserv (0:5)</a:t>
              </a:r>
            </a:p>
            <a:p>
              <a:pPr marL="214313" indent="-123825" defTabSz="685800" eaLnBrk="0" fontAlgn="base" hangingPunct="0">
                <a:spcBef>
                  <a:spcPct val="0"/>
                </a:spcBef>
                <a:spcAft>
                  <a:spcPct val="0"/>
                </a:spcAft>
                <a:buClr>
                  <a:srgbClr val="0000A8"/>
                </a:buClr>
                <a:buFont typeface="Wingdings" pitchFamily="2" charset="2"/>
                <a:buChar char="§"/>
                <a:defRPr/>
              </a:pPr>
              <a:r>
                <a:rPr lang="en-US" altLang="ja-JP" sz="1200" kern="0" dirty="0">
                  <a:solidFill>
                    <a:srgbClr val="000000"/>
                  </a:solidFill>
                  <a:latin typeface="Avenir Book" panose="020B0503020203020204" pitchFamily="34" charset="-78"/>
                  <a:cs typeface="Avenir Book" panose="020B0503020203020204" pitchFamily="34" charset="-78"/>
                </a:rPr>
                <a:t>ECN (6:7)</a:t>
              </a:r>
            </a:p>
            <a:p>
              <a:pPr algn="r" defTabSz="685800" eaLnBrk="0" fontAlgn="base" hangingPunct="0">
                <a:spcBef>
                  <a:spcPct val="0"/>
                </a:spcBef>
                <a:spcAft>
                  <a:spcPct val="0"/>
                </a:spcAft>
                <a:defRPr/>
              </a:pPr>
              <a:r>
                <a:rPr lang="en-US" altLang="ja-JP" sz="1350" kern="0" dirty="0">
                  <a:solidFill>
                    <a:srgbClr val="000000"/>
                  </a:solidFill>
                  <a:latin typeface="Avenir Book" panose="020B0503020203020204" pitchFamily="34" charset="-78"/>
                  <a:cs typeface="Avenir Book" panose="020B0503020203020204" pitchFamily="34" charset="-78"/>
                </a:rPr>
                <a:t> </a:t>
              </a:r>
              <a:endParaRPr lang="en-US" altLang="en-US" sz="750" kern="0" dirty="0">
                <a:solidFill>
                  <a:srgbClr val="000000"/>
                </a:solidFill>
                <a:latin typeface="Avenir Book" panose="020B0503020203020204" pitchFamily="34" charset="-78"/>
                <a:cs typeface="Avenir Book" panose="020B0503020203020204" pitchFamily="34" charset="-78"/>
              </a:endParaRPr>
            </a:p>
          </p:txBody>
        </p:sp>
        <p:sp>
          <p:nvSpPr>
            <p:cNvPr id="420" name="Line 36">
              <a:extLst>
                <a:ext uri="{FF2B5EF4-FFF2-40B4-BE49-F238E27FC236}">
                  <a16:creationId xmlns:a16="http://schemas.microsoft.com/office/drawing/2014/main" id="{F3ABE1B3-92EF-EE40-8416-0B8D319EE942}"/>
                </a:ext>
              </a:extLst>
            </p:cNvPr>
            <p:cNvSpPr>
              <a:spLocks noChangeShapeType="1"/>
            </p:cNvSpPr>
            <p:nvPr/>
          </p:nvSpPr>
          <p:spPr bwMode="auto">
            <a:xfrm flipH="1">
              <a:off x="2904" y="1099"/>
              <a:ext cx="1865" cy="1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438" name="Line 36">
            <a:extLst>
              <a:ext uri="{FF2B5EF4-FFF2-40B4-BE49-F238E27FC236}">
                <a16:creationId xmlns:a16="http://schemas.microsoft.com/office/drawing/2014/main" id="{F3ABE1B3-92EF-EE40-8416-0B8D319EE942}"/>
              </a:ext>
            </a:extLst>
          </p:cNvPr>
          <p:cNvSpPr>
            <a:spLocks noChangeShapeType="1"/>
          </p:cNvSpPr>
          <p:nvPr/>
        </p:nvSpPr>
        <p:spPr bwMode="auto">
          <a:xfrm flipV="1">
            <a:off x="7981300" y="2627958"/>
            <a:ext cx="1297485" cy="5384"/>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4386107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152400"/>
            <a:ext cx="8229600" cy="628996"/>
          </a:xfrm>
        </p:spPr>
        <p:txBody>
          <a:bodyPr>
            <a:normAutofit fontScale="90000"/>
          </a:bodyPr>
          <a:lstStyle/>
          <a:p>
            <a:r>
              <a:rPr lang="en-US" dirty="0" smtClean="0"/>
              <a:t>DCTCP: Two </a:t>
            </a:r>
            <a:r>
              <a:rPr lang="en-US" dirty="0"/>
              <a:t>Key Ideas</a:t>
            </a:r>
          </a:p>
        </p:txBody>
      </p:sp>
      <p:sp>
        <p:nvSpPr>
          <p:cNvPr id="5" name="Content Placeholder 4"/>
          <p:cNvSpPr>
            <a:spLocks noGrp="1"/>
          </p:cNvSpPr>
          <p:nvPr>
            <p:ph idx="1"/>
          </p:nvPr>
        </p:nvSpPr>
        <p:spPr>
          <a:xfrm>
            <a:off x="1676400" y="584662"/>
            <a:ext cx="8991600" cy="3505200"/>
          </a:xfrm>
        </p:spPr>
        <p:txBody>
          <a:bodyPr>
            <a:noAutofit/>
          </a:bodyPr>
          <a:lstStyle/>
          <a:p>
            <a:pPr>
              <a:buNone/>
            </a:pPr>
            <a:endParaRPr lang="en-US" sz="2000" dirty="0"/>
          </a:p>
          <a:p>
            <a:pPr marL="457200" indent="-457200">
              <a:buFont typeface="+mj-lt"/>
              <a:buAutoNum type="arabicPeriod"/>
            </a:pPr>
            <a:r>
              <a:rPr lang="en-US" sz="2400" dirty="0"/>
              <a:t>React in proportion to the </a:t>
            </a:r>
            <a:r>
              <a:rPr lang="en-US" sz="2400" b="1" dirty="0">
                <a:solidFill>
                  <a:srgbClr val="FF0000"/>
                </a:solidFill>
              </a:rPr>
              <a:t>extent</a:t>
            </a:r>
            <a:r>
              <a:rPr lang="en-US" sz="2400" dirty="0"/>
              <a:t> of congestion, not its </a:t>
            </a:r>
            <a:r>
              <a:rPr lang="en-US" sz="2400" b="1" dirty="0">
                <a:solidFill>
                  <a:srgbClr val="FF0000"/>
                </a:solidFill>
              </a:rPr>
              <a:t>presence</a:t>
            </a:r>
            <a:r>
              <a:rPr lang="en-US" sz="2400" dirty="0"/>
              <a:t>.</a:t>
            </a:r>
          </a:p>
          <a:p>
            <a:pPr marL="800100" lvl="1" indent="-342900">
              <a:buFont typeface="Wingdings" pitchFamily="2" charset="2"/>
              <a:buChar char="ü"/>
              <a:defRPr/>
            </a:pPr>
            <a:r>
              <a:rPr lang="en-US" sz="2000" dirty="0"/>
              <a:t>Reduces </a:t>
            </a:r>
            <a:r>
              <a:rPr lang="en-US" sz="2000" b="1" dirty="0">
                <a:solidFill>
                  <a:srgbClr val="FF0000"/>
                </a:solidFill>
              </a:rPr>
              <a:t>variance</a:t>
            </a:r>
            <a:r>
              <a:rPr lang="en-US" sz="2000" dirty="0">
                <a:solidFill>
                  <a:srgbClr val="0000CC"/>
                </a:solidFill>
              </a:rPr>
              <a:t> </a:t>
            </a:r>
            <a:r>
              <a:rPr lang="en-US" sz="2000" dirty="0"/>
              <a:t>in sending rates, lowering queuing requirements.</a:t>
            </a:r>
          </a:p>
          <a:p>
            <a:pPr lvl="1">
              <a:buNone/>
            </a:pPr>
            <a:endParaRPr lang="en-US" sz="2000" dirty="0">
              <a:solidFill>
                <a:srgbClr val="0000CC"/>
              </a:solidFill>
            </a:endParaRPr>
          </a:p>
          <a:p>
            <a:pPr lvl="1"/>
            <a:endParaRPr lang="en-US" sz="2000" dirty="0">
              <a:solidFill>
                <a:srgbClr val="0000CC"/>
              </a:solidFill>
            </a:endParaRPr>
          </a:p>
          <a:p>
            <a:pPr lvl="1"/>
            <a:endParaRPr lang="en-US" sz="2000" dirty="0">
              <a:solidFill>
                <a:srgbClr val="0000CC"/>
              </a:solidFill>
            </a:endParaRPr>
          </a:p>
          <a:p>
            <a:pPr lvl="1">
              <a:buNone/>
            </a:pPr>
            <a:endParaRPr lang="en-US" sz="2000" dirty="0">
              <a:solidFill>
                <a:srgbClr val="0000CC"/>
              </a:solidFill>
            </a:endParaRPr>
          </a:p>
          <a:p>
            <a:pPr>
              <a:buNone/>
            </a:pPr>
            <a:endParaRPr lang="en-US" sz="2400" dirty="0"/>
          </a:p>
          <a:p>
            <a:endParaRPr lang="en-US" sz="2400" dirty="0"/>
          </a:p>
          <a:p>
            <a:pPr>
              <a:buNone/>
            </a:pPr>
            <a:endParaRPr lang="en-US" sz="2400" dirty="0"/>
          </a:p>
          <a:p>
            <a:pPr marL="457200" indent="-457200">
              <a:buFont typeface="+mj-lt"/>
              <a:buAutoNum type="arabicPeriod" startAt="2"/>
            </a:pPr>
            <a:r>
              <a:rPr lang="en-US" sz="2400" dirty="0"/>
              <a:t>Mark based on </a:t>
            </a:r>
            <a:r>
              <a:rPr lang="en-US" sz="2400" b="1" dirty="0">
                <a:solidFill>
                  <a:srgbClr val="FF0000"/>
                </a:solidFill>
              </a:rPr>
              <a:t>instantaneous</a:t>
            </a:r>
            <a:r>
              <a:rPr lang="en-US" sz="2400" dirty="0"/>
              <a:t> queue length.</a:t>
            </a:r>
          </a:p>
          <a:p>
            <a:pPr marL="800100" lvl="1" indent="-342900">
              <a:buFont typeface="Wingdings" pitchFamily="2" charset="2"/>
              <a:buChar char="ü"/>
              <a:defRPr/>
            </a:pPr>
            <a:r>
              <a:rPr lang="en-US" sz="2000" dirty="0"/>
              <a:t>Fast feedback to better deal with bursts.</a:t>
            </a:r>
          </a:p>
          <a:p>
            <a:pPr>
              <a:buNone/>
            </a:pPr>
            <a:endParaRPr lang="en-US" sz="2400" dirty="0"/>
          </a:p>
          <a:p>
            <a:pPr>
              <a:buNone/>
            </a:pPr>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val="3165638741"/>
              </p:ext>
            </p:extLst>
          </p:nvPr>
        </p:nvGraphicFramePr>
        <p:xfrm>
          <a:off x="2133601" y="2238270"/>
          <a:ext cx="7932821" cy="1699192"/>
        </p:xfrm>
        <a:graphic>
          <a:graphicData uri="http://schemas.openxmlformats.org/drawingml/2006/table">
            <a:tbl>
              <a:tblPr/>
              <a:tblGrid>
                <a:gridCol w="2419434">
                  <a:extLst>
                    <a:ext uri="{9D8B030D-6E8A-4147-A177-3AD203B41FA5}">
                      <a16:colId xmlns:a16="http://schemas.microsoft.com/office/drawing/2014/main" val="20000"/>
                    </a:ext>
                  </a:extLst>
                </a:gridCol>
                <a:gridCol w="2690395">
                  <a:extLst>
                    <a:ext uri="{9D8B030D-6E8A-4147-A177-3AD203B41FA5}">
                      <a16:colId xmlns:a16="http://schemas.microsoft.com/office/drawing/2014/main" val="20001"/>
                    </a:ext>
                  </a:extLst>
                </a:gridCol>
                <a:gridCol w="2822992">
                  <a:extLst>
                    <a:ext uri="{9D8B030D-6E8A-4147-A177-3AD203B41FA5}">
                      <a16:colId xmlns:a16="http://schemas.microsoft.com/office/drawing/2014/main" val="20002"/>
                    </a:ext>
                  </a:extLst>
                </a:gridCol>
              </a:tblGrid>
              <a:tr h="16409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n-lt"/>
                          <a:ea typeface="Arial" charset="0"/>
                          <a:cs typeface="Arial" charset="0"/>
                        </a:rPr>
                        <a:t>ECN Marks</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n-lt"/>
                          <a:ea typeface="Arial" charset="0"/>
                          <a:cs typeface="Arial" charset="0"/>
                        </a:rPr>
                        <a:t>TCP </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n-lt"/>
                          <a:ea typeface="Arial" charset="0"/>
                          <a:cs typeface="Arial" charset="0"/>
                        </a:rPr>
                        <a:t>DCTCP</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18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1 0 1 1 1 1 0 1 1 1</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0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by </a:t>
                      </a:r>
                      <a:r>
                        <a:rPr kumimoji="0" lang="en-US" sz="2000" b="1" i="0" u="none" strike="noStrike" cap="none" normalizeH="0" baseline="0" dirty="0">
                          <a:ln>
                            <a:noFill/>
                          </a:ln>
                          <a:solidFill>
                            <a:srgbClr val="FF0000"/>
                          </a:solidFill>
                          <a:effectLst/>
                          <a:latin typeface="+mn-lt"/>
                          <a:ea typeface="Arial" charset="0"/>
                          <a:cs typeface="Arial" charset="0"/>
                        </a:rPr>
                        <a:t>50%</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0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by </a:t>
                      </a:r>
                      <a:r>
                        <a:rPr kumimoji="0" lang="en-US" sz="2000" b="1" i="0" u="none" strike="noStrike" cap="none" normalizeH="0" baseline="0" dirty="0">
                          <a:ln>
                            <a:noFill/>
                          </a:ln>
                          <a:solidFill>
                            <a:srgbClr val="FF0000"/>
                          </a:solidFill>
                          <a:effectLst/>
                          <a:latin typeface="+mn-lt"/>
                          <a:ea typeface="Arial" charset="0"/>
                          <a:cs typeface="Arial" charset="0"/>
                        </a:rPr>
                        <a:t>40%</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0CD"/>
                    </a:solidFill>
                  </a:tcPr>
                </a:tc>
                <a:extLst>
                  <a:ext uri="{0D108BD9-81ED-4DB2-BD59-A6C34878D82A}">
                    <a16:rowId xmlns:a16="http://schemas.microsoft.com/office/drawing/2014/main" val="10001"/>
                  </a:ext>
                </a:extLst>
              </a:tr>
              <a:tr h="6418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0 0 0 0 0 0 0 0 0 1</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a:t>
                      </a:r>
                      <a:r>
                        <a:rPr kumimoji="0" lang="en-US" sz="2000" b="1" i="0" u="none" strike="noStrike" cap="none" normalizeH="0" baseline="0" dirty="0">
                          <a:ln>
                            <a:noFill/>
                          </a:ln>
                          <a:solidFill>
                            <a:schemeClr val="tx1"/>
                          </a:solidFill>
                          <a:effectLst/>
                          <a:latin typeface="+mn-lt"/>
                          <a:ea typeface="Arial" charset="0"/>
                          <a:cs typeface="Arial" charset="0"/>
                        </a:rPr>
                        <a:t>by</a:t>
                      </a:r>
                      <a:r>
                        <a:rPr kumimoji="0" lang="en-US" sz="2000" b="1" i="0" u="none" strike="noStrike" cap="none" normalizeH="0" baseline="0" dirty="0">
                          <a:ln>
                            <a:noFill/>
                          </a:ln>
                          <a:solidFill>
                            <a:srgbClr val="FF0000"/>
                          </a:solidFill>
                          <a:effectLst/>
                          <a:latin typeface="+mn-lt"/>
                          <a:ea typeface="Arial" charset="0"/>
                          <a:cs typeface="Arial" charset="0"/>
                        </a:rPr>
                        <a:t> 50%</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by  </a:t>
                      </a:r>
                      <a:r>
                        <a:rPr kumimoji="0" lang="en-US" sz="2000" b="1" i="0" u="none" strike="noStrike" cap="none" normalizeH="0" baseline="0" dirty="0">
                          <a:ln>
                            <a:noFill/>
                          </a:ln>
                          <a:solidFill>
                            <a:srgbClr val="FF0000"/>
                          </a:solidFill>
                          <a:effectLst/>
                          <a:latin typeface="+mn-lt"/>
                          <a:ea typeface="Arial" charset="0"/>
                          <a:cs typeface="Arial" charset="0"/>
                        </a:rPr>
                        <a:t>5%</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2"/>
                  </a:ext>
                </a:extLst>
              </a:tr>
            </a:tbl>
          </a:graphicData>
        </a:graphic>
      </p:graphicFrame>
      <p:sp>
        <p:nvSpPr>
          <p:cNvPr id="6" name="TextBox 15"/>
          <p:cNvSpPr txBox="1">
            <a:spLocks noChangeArrowheads="1"/>
          </p:cNvSpPr>
          <p:nvPr/>
        </p:nvSpPr>
        <p:spPr bwMode="auto">
          <a:xfrm>
            <a:off x="11155277" y="3456966"/>
            <a:ext cx="368968" cy="461665"/>
          </a:xfrm>
          <a:prstGeom prst="rect">
            <a:avLst/>
          </a:prstGeom>
          <a:noFill/>
          <a:ln w="9525">
            <a:noFill/>
            <a:miter lim="800000"/>
            <a:headEnd/>
            <a:tailEnd/>
          </a:ln>
        </p:spPr>
        <p:txBody>
          <a:bodyPr>
            <a:prstTxWarp prst="textNoShape">
              <a:avLst/>
            </a:prstTxWarp>
            <a:spAutoFit/>
          </a:bodyPr>
          <a:lstStyle/>
          <a:p>
            <a:r>
              <a:rPr lang="en-US" sz="2400" b="1" dirty="0">
                <a:latin typeface="Calibri" charset="0"/>
              </a:rPr>
              <a:t>K</a:t>
            </a:r>
          </a:p>
        </p:txBody>
      </p:sp>
      <p:sp>
        <p:nvSpPr>
          <p:cNvPr id="8" name="TextBox 16"/>
          <p:cNvSpPr txBox="1">
            <a:spLocks noChangeArrowheads="1"/>
          </p:cNvSpPr>
          <p:nvPr/>
        </p:nvSpPr>
        <p:spPr bwMode="auto">
          <a:xfrm>
            <a:off x="10325099" y="3585790"/>
            <a:ext cx="1475873" cy="400110"/>
          </a:xfrm>
          <a:prstGeom prst="rect">
            <a:avLst/>
          </a:prstGeom>
          <a:noFill/>
          <a:ln w="9525">
            <a:noFill/>
            <a:miter lim="800000"/>
            <a:headEnd/>
            <a:tailEnd/>
          </a:ln>
        </p:spPr>
        <p:txBody>
          <a:bodyPr>
            <a:prstTxWarp prst="textNoShape">
              <a:avLst/>
            </a:prstTxWarp>
            <a:spAutoFit/>
          </a:bodyPr>
          <a:lstStyle/>
          <a:p>
            <a:r>
              <a:rPr lang="en-US" sz="2000" b="1" dirty="0">
                <a:solidFill>
                  <a:srgbClr val="FF0000"/>
                </a:solidFill>
                <a:latin typeface="Calibri" charset="0"/>
              </a:rPr>
              <a:t>Mark</a:t>
            </a:r>
            <a:endParaRPr lang="en-US" sz="2800" b="1" dirty="0">
              <a:solidFill>
                <a:srgbClr val="FF0000"/>
              </a:solidFill>
              <a:latin typeface="Calibri" charset="0"/>
            </a:endParaRPr>
          </a:p>
        </p:txBody>
      </p:sp>
      <p:grpSp>
        <p:nvGrpSpPr>
          <p:cNvPr id="9" name="Group 151"/>
          <p:cNvGrpSpPr>
            <a:grpSpLocks/>
          </p:cNvGrpSpPr>
          <p:nvPr/>
        </p:nvGrpSpPr>
        <p:grpSpPr bwMode="auto">
          <a:xfrm>
            <a:off x="9863889" y="4295165"/>
            <a:ext cx="2209800" cy="609600"/>
            <a:chOff x="4032" y="480"/>
            <a:chExt cx="768" cy="576"/>
          </a:xfrm>
          <a:gradFill>
            <a:gsLst>
              <a:gs pos="0">
                <a:schemeClr val="bg1"/>
              </a:gs>
              <a:gs pos="100000">
                <a:schemeClr val="hlink"/>
              </a:gs>
            </a:gsLst>
            <a:lin ang="0" scaled="1"/>
          </a:gradFill>
        </p:grpSpPr>
        <p:sp>
          <p:nvSpPr>
            <p:cNvPr id="10"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endParaRPr>
            </a:p>
          </p:txBody>
        </p:sp>
        <p:sp>
          <p:nvSpPr>
            <p:cNvPr id="11" name="Line 153"/>
            <p:cNvSpPr>
              <a:spLocks noChangeShapeType="1"/>
            </p:cNvSpPr>
            <p:nvPr/>
          </p:nvSpPr>
          <p:spPr bwMode="auto">
            <a:xfrm>
              <a:off x="4721" y="653"/>
              <a:ext cx="0" cy="288"/>
            </a:xfrm>
            <a:prstGeom prst="line">
              <a:avLst/>
            </a:prstGeom>
            <a:grpFill/>
            <a:ln w="28575">
              <a:solidFill>
                <a:schemeClr val="tx1"/>
              </a:solidFill>
              <a:round/>
              <a:headEnd/>
              <a:tailEnd/>
            </a:ln>
          </p:spPr>
          <p:txBody>
            <a:bodyPr/>
            <a:lstStyle/>
            <a:p>
              <a:endParaRPr lang="en-US"/>
            </a:p>
          </p:txBody>
        </p:sp>
      </p:grpSp>
      <p:cxnSp>
        <p:nvCxnSpPr>
          <p:cNvPr id="12" name="Straight Connector 11"/>
          <p:cNvCxnSpPr/>
          <p:nvPr/>
        </p:nvCxnSpPr>
        <p:spPr>
          <a:xfrm rot="5400000">
            <a:off x="10647947" y="4593949"/>
            <a:ext cx="138363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7900737"/>
      </p:ext>
    </p:extLst>
  </p:cSld>
  <p:clrMapOvr>
    <a:masterClrMapping/>
  </p:clrMapOvr>
  <mc:AlternateContent xmlns:mc="http://schemas.openxmlformats.org/markup-compatibility/2006" xmlns:p14="http://schemas.microsoft.com/office/powerpoint/2010/main">
    <mc:Choice Requires="p14">
      <p:transition spd="slow" p14:dur="2000" advTm="108963"/>
    </mc:Choice>
    <mc:Fallback xmlns="" xmlns:mv="urn:schemas-microsoft-com:mac:vml">
      <mp:transition xmlns:mp="http://schemas.microsoft.com/office/mac/powerpoint/2008/main" spd="slow" advTm="108963"/>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itle 1"/>
          <p:cNvSpPr>
            <a:spLocks noGrp="1"/>
          </p:cNvSpPr>
          <p:nvPr>
            <p:ph type="title"/>
          </p:nvPr>
        </p:nvSpPr>
        <p:spPr>
          <a:xfrm>
            <a:off x="1981200" y="76200"/>
            <a:ext cx="8229600" cy="685801"/>
          </a:xfrm>
        </p:spPr>
        <p:txBody>
          <a:bodyPr>
            <a:normAutofit fontScale="90000"/>
          </a:bodyPr>
          <a:lstStyle/>
          <a:p>
            <a:pPr eaLnBrk="1" hangingPunct="1"/>
            <a:r>
              <a:rPr lang="en-US" dirty="0">
                <a:ea typeface="ＭＳ Ｐゴシック" charset="-128"/>
                <a:cs typeface="ＭＳ Ｐゴシック" charset="-128"/>
              </a:rPr>
              <a:t>Data Center TCP Algorithm</a:t>
            </a:r>
          </a:p>
        </p:txBody>
      </p:sp>
      <p:sp>
        <p:nvSpPr>
          <p:cNvPr id="31749" name="Content Placeholder 2"/>
          <p:cNvSpPr>
            <a:spLocks noGrp="1"/>
          </p:cNvSpPr>
          <p:nvPr>
            <p:ph idx="1"/>
          </p:nvPr>
        </p:nvSpPr>
        <p:spPr>
          <a:xfrm>
            <a:off x="1763318" y="689491"/>
            <a:ext cx="6481011" cy="1600200"/>
          </a:xfrm>
        </p:spPr>
        <p:txBody>
          <a:bodyPr/>
          <a:lstStyle/>
          <a:p>
            <a:pPr eaLnBrk="1" hangingPunct="1">
              <a:buFont typeface="Arial" charset="0"/>
              <a:buNone/>
            </a:pPr>
            <a:r>
              <a:rPr lang="en-US" b="1" dirty="0">
                <a:solidFill>
                  <a:srgbClr val="0000CC"/>
                </a:solidFill>
                <a:ea typeface="ＭＳ Ｐゴシック" charset="-128"/>
                <a:cs typeface="ＭＳ Ｐゴシック" charset="-128"/>
              </a:rPr>
              <a:t>Switch side:</a:t>
            </a:r>
          </a:p>
          <a:p>
            <a:pPr lvl="1" eaLnBrk="1" hangingPunct="1"/>
            <a:r>
              <a:rPr lang="en-US" dirty="0"/>
              <a:t> Mark packets when </a:t>
            </a:r>
            <a:r>
              <a:rPr lang="en-US" b="1" dirty="0">
                <a:solidFill>
                  <a:srgbClr val="FF0000"/>
                </a:solidFill>
              </a:rPr>
              <a:t>Q</a:t>
            </a:r>
            <a:r>
              <a:rPr lang="en-US" b="1" dirty="0">
                <a:solidFill>
                  <a:srgbClr val="FF0000"/>
                </a:solidFill>
              </a:rPr>
              <a:t>ueue Length &gt; </a:t>
            </a:r>
            <a:r>
              <a:rPr lang="en-US" b="1" dirty="0">
                <a:solidFill>
                  <a:srgbClr val="FF0000"/>
                </a:solidFill>
              </a:rPr>
              <a:t>K</a:t>
            </a:r>
            <a:endParaRPr lang="en-US" b="1" dirty="0">
              <a:solidFill>
                <a:srgbClr val="FF0000"/>
              </a:solidFill>
            </a:endParaRPr>
          </a:p>
        </p:txBody>
      </p:sp>
      <p:sp>
        <p:nvSpPr>
          <p:cNvPr id="31757" name="Rectangle 18"/>
          <p:cNvSpPr>
            <a:spLocks noChangeArrowheads="1"/>
          </p:cNvSpPr>
          <p:nvPr/>
        </p:nvSpPr>
        <p:spPr bwMode="auto">
          <a:xfrm>
            <a:off x="1872259" y="2153803"/>
            <a:ext cx="8382000" cy="4413516"/>
          </a:xfrm>
          <a:prstGeom prst="rect">
            <a:avLst/>
          </a:prstGeom>
          <a:noFill/>
          <a:ln w="9525">
            <a:noFill/>
            <a:miter lim="800000"/>
            <a:headEnd/>
            <a:tailEnd/>
          </a:ln>
        </p:spPr>
        <p:txBody>
          <a:bodyPr wrap="square">
            <a:prstTxWarp prst="textNoShape">
              <a:avLst/>
            </a:prstTxWarp>
            <a:spAutoFit/>
          </a:bodyPr>
          <a:lstStyle/>
          <a:p>
            <a:pPr marL="342900" lvl="1" indent="-342900" eaLnBrk="0" hangingPunct="0">
              <a:spcBef>
                <a:spcPct val="20000"/>
              </a:spcBef>
            </a:pPr>
            <a:r>
              <a:rPr lang="en-US" sz="2800" b="1" dirty="0">
                <a:solidFill>
                  <a:srgbClr val="0000CC"/>
                </a:solidFill>
                <a:latin typeface="Calibri" charset="0"/>
                <a:ea typeface="ＭＳ Ｐゴシック" charset="-128"/>
                <a:cs typeface="ＭＳ Ｐゴシック" charset="-128"/>
              </a:rPr>
              <a:t>Sender side:</a:t>
            </a:r>
            <a:endParaRPr lang="en-US" sz="3200" b="1" dirty="0">
              <a:solidFill>
                <a:srgbClr val="0000CC"/>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r>
              <a:rPr lang="en-US" sz="2400" dirty="0">
                <a:solidFill>
                  <a:srgbClr val="000000"/>
                </a:solidFill>
                <a:latin typeface="Calibri" charset="0"/>
                <a:ea typeface="ＭＳ Ｐゴシック" charset="-128"/>
                <a:cs typeface="ＭＳ Ｐゴシック" charset="-128"/>
              </a:rPr>
              <a:t>Maintain running average of </a:t>
            </a:r>
            <a:r>
              <a:rPr lang="en-US" sz="2400" b="1" i="1" dirty="0">
                <a:solidFill>
                  <a:srgbClr val="FF0000"/>
                </a:solidFill>
                <a:latin typeface="Calibri" charset="0"/>
                <a:ea typeface="ＭＳ Ｐゴシック" charset="-128"/>
                <a:cs typeface="ＭＳ Ｐゴシック" charset="-128"/>
              </a:rPr>
              <a:t>fraction</a:t>
            </a:r>
            <a:r>
              <a:rPr lang="en-US" sz="2400" i="1" dirty="0">
                <a:solidFill>
                  <a:srgbClr val="000000"/>
                </a:solidFill>
                <a:latin typeface="Calibri" charset="0"/>
                <a:ea typeface="ＭＳ Ｐゴシック" charset="-128"/>
                <a:cs typeface="ＭＳ Ｐゴシック" charset="-128"/>
              </a:rPr>
              <a:t> </a:t>
            </a:r>
            <a:r>
              <a:rPr lang="en-US" sz="2400" dirty="0">
                <a:solidFill>
                  <a:srgbClr val="000000"/>
                </a:solidFill>
                <a:latin typeface="Calibri" charset="0"/>
                <a:ea typeface="ＭＳ Ｐゴシック" charset="-128"/>
                <a:cs typeface="ＭＳ Ｐゴシック" charset="-128"/>
              </a:rPr>
              <a:t>of packets </a:t>
            </a:r>
            <a:r>
              <a:rPr lang="en-US" sz="2400" dirty="0">
                <a:latin typeface="Calibri" charset="0"/>
                <a:ea typeface="ＭＳ Ｐゴシック" charset="-128"/>
                <a:cs typeface="ＭＳ Ｐゴシック" charset="-128"/>
              </a:rPr>
              <a:t>marked </a:t>
            </a:r>
            <a:r>
              <a:rPr lang="en-US" sz="2400" b="1" dirty="0">
                <a:latin typeface="Calibri" charset="0"/>
                <a:ea typeface="ＭＳ Ｐゴシック" charset="-128"/>
                <a:cs typeface="ＭＳ Ｐゴシック" charset="-128"/>
              </a:rPr>
              <a:t>(</a:t>
            </a:r>
            <a:r>
              <a:rPr lang="el-GR" sz="2400" b="1" i="1" dirty="0">
                <a:latin typeface="Calibri" charset="0"/>
                <a:ea typeface="ＭＳ Ｐゴシック" charset="-128"/>
                <a:cs typeface="ＭＳ Ｐゴシック" charset="-128"/>
              </a:rPr>
              <a:t>α</a:t>
            </a:r>
            <a:r>
              <a:rPr lang="en-US" sz="2400" b="1" dirty="0">
                <a:latin typeface="Calibri" charset="0"/>
                <a:ea typeface="ＭＳ Ｐゴシック" charset="-128"/>
                <a:cs typeface="ＭＳ Ｐゴシック" charset="-128"/>
              </a:rPr>
              <a:t>)</a:t>
            </a:r>
            <a:r>
              <a:rPr lang="en-US" sz="2400" dirty="0">
                <a:solidFill>
                  <a:srgbClr val="0000CC"/>
                </a:solidFill>
                <a:latin typeface="Calibri" charset="0"/>
                <a:ea typeface="ＭＳ Ｐゴシック" charset="-128"/>
                <a:cs typeface="ＭＳ Ｐゴシック" charset="-128"/>
              </a:rPr>
              <a:t>.</a:t>
            </a:r>
          </a:p>
          <a:p>
            <a:pPr marL="742950" lvl="1" indent="-285750" eaLnBrk="0" hangingPunct="0"/>
            <a:endParaRPr lang="en-US" sz="800" b="1" dirty="0">
              <a:solidFill>
                <a:srgbClr val="FF0000"/>
              </a:solidFill>
              <a:latin typeface="Calibri" charset="0"/>
              <a:ea typeface="ＭＳ Ｐゴシック" charset="-128"/>
              <a:cs typeface="ＭＳ Ｐゴシック" charset="-128"/>
            </a:endParaRPr>
          </a:p>
          <a:p>
            <a:pPr marL="742950" lvl="1" indent="-285750" algn="ctr" eaLnBrk="0" hangingPunct="0"/>
            <a:r>
              <a:rPr lang="en-US" sz="2400" b="1" dirty="0">
                <a:latin typeface="Calibri" charset="0"/>
                <a:ea typeface="ＭＳ Ｐゴシック" charset="-128"/>
                <a:cs typeface="ＭＳ Ｐゴシック" charset="-128"/>
              </a:rPr>
              <a:t>In each RTT:</a:t>
            </a:r>
          </a:p>
          <a:p>
            <a:pPr marL="742950" lvl="1" indent="-285750" eaLnBrk="0" hangingPunct="0">
              <a:spcBef>
                <a:spcPct val="20000"/>
              </a:spcBef>
            </a:pPr>
            <a:endParaRPr lang="en-US" sz="2000"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pPr>
            <a:endParaRPr lang="en-US" sz="1200"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pPr>
            <a:endParaRPr lang="en-US" sz="1200"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endParaRPr lang="en-US" sz="800"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endParaRPr lang="en-US" sz="800" dirty="0">
              <a:solidFill>
                <a:srgbClr val="000000"/>
              </a:solidFill>
              <a:latin typeface="Calibri" charset="0"/>
              <a:ea typeface="ＭＳ Ｐゴシック" charset="-128"/>
              <a:cs typeface="ＭＳ Ｐゴシック" charset="-128"/>
            </a:endParaRPr>
          </a:p>
          <a:p>
            <a:pPr marL="342900" indent="-342900" eaLnBrk="0" hangingPunct="0">
              <a:spcBef>
                <a:spcPct val="20000"/>
              </a:spcBef>
              <a:buFont typeface="Wingdings" charset="2"/>
              <a:buChar char="Ø"/>
            </a:pPr>
            <a:r>
              <a:rPr lang="en-US" sz="2400" b="1" dirty="0" smtClean="0">
                <a:solidFill>
                  <a:srgbClr val="FF0000"/>
                </a:solidFill>
                <a:latin typeface="Calibri" charset="0"/>
                <a:ea typeface="ＭＳ Ｐゴシック" charset="-128"/>
                <a:cs typeface="ＭＳ Ｐゴシック" charset="-128"/>
              </a:rPr>
              <a:t>Adaptive </a:t>
            </a:r>
            <a:r>
              <a:rPr lang="en-US" sz="2400" b="1" dirty="0">
                <a:solidFill>
                  <a:srgbClr val="FF0000"/>
                </a:solidFill>
                <a:latin typeface="Calibri" charset="0"/>
                <a:ea typeface="ＭＳ Ｐゴシック" charset="-128"/>
                <a:cs typeface="ＭＳ Ｐゴシック" charset="-128"/>
              </a:rPr>
              <a:t>window decreases:</a:t>
            </a:r>
          </a:p>
          <a:p>
            <a:pPr marL="742950" lvl="1" indent="-285750" eaLnBrk="0" hangingPunct="0">
              <a:spcBef>
                <a:spcPct val="20000"/>
              </a:spcBef>
            </a:pPr>
            <a:endParaRPr lang="en-US" sz="2800"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pPr>
            <a:endParaRPr lang="en-US" sz="2000"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pPr>
            <a:endParaRPr lang="en-US" sz="2800" dirty="0">
              <a:solidFill>
                <a:srgbClr val="000000"/>
              </a:solidFill>
              <a:latin typeface="Calibri" charset="0"/>
              <a:ea typeface="ＭＳ Ｐゴシック" charset="-128"/>
              <a:cs typeface="ＭＳ Ｐゴシック" charset="-128"/>
            </a:endParaRPr>
          </a:p>
        </p:txBody>
      </p:sp>
      <p:sp>
        <p:nvSpPr>
          <p:cNvPr id="31755" name="TextBox 15"/>
          <p:cNvSpPr txBox="1">
            <a:spLocks noChangeArrowheads="1"/>
          </p:cNvSpPr>
          <p:nvPr/>
        </p:nvSpPr>
        <p:spPr bwMode="auto">
          <a:xfrm>
            <a:off x="9259648" y="710468"/>
            <a:ext cx="368968" cy="461665"/>
          </a:xfrm>
          <a:prstGeom prst="rect">
            <a:avLst/>
          </a:prstGeom>
          <a:noFill/>
          <a:ln w="9525">
            <a:noFill/>
            <a:miter lim="800000"/>
            <a:headEnd/>
            <a:tailEnd/>
          </a:ln>
        </p:spPr>
        <p:txBody>
          <a:bodyPr>
            <a:prstTxWarp prst="textNoShape">
              <a:avLst/>
            </a:prstTxWarp>
            <a:spAutoFit/>
          </a:bodyPr>
          <a:lstStyle/>
          <a:p>
            <a:r>
              <a:rPr lang="en-US" sz="2400" b="1" dirty="0">
                <a:latin typeface="Calibri" charset="0"/>
              </a:rPr>
              <a:t>K</a:t>
            </a:r>
          </a:p>
        </p:txBody>
      </p:sp>
      <p:sp>
        <p:nvSpPr>
          <p:cNvPr id="31756" name="TextBox 16"/>
          <p:cNvSpPr txBox="1">
            <a:spLocks noChangeArrowheads="1"/>
          </p:cNvSpPr>
          <p:nvPr/>
        </p:nvSpPr>
        <p:spPr bwMode="auto">
          <a:xfrm>
            <a:off x="8429470" y="839292"/>
            <a:ext cx="1475873" cy="400110"/>
          </a:xfrm>
          <a:prstGeom prst="rect">
            <a:avLst/>
          </a:prstGeom>
          <a:noFill/>
          <a:ln w="9525">
            <a:noFill/>
            <a:miter lim="800000"/>
            <a:headEnd/>
            <a:tailEnd/>
          </a:ln>
        </p:spPr>
        <p:txBody>
          <a:bodyPr>
            <a:prstTxWarp prst="textNoShape">
              <a:avLst/>
            </a:prstTxWarp>
            <a:spAutoFit/>
          </a:bodyPr>
          <a:lstStyle/>
          <a:p>
            <a:r>
              <a:rPr lang="en-US" sz="2000" b="1" dirty="0">
                <a:solidFill>
                  <a:srgbClr val="FF0000"/>
                </a:solidFill>
                <a:latin typeface="Calibri" charset="0"/>
              </a:rPr>
              <a:t>Mark</a:t>
            </a:r>
            <a:endParaRPr lang="en-US" sz="2800" b="1" dirty="0">
              <a:solidFill>
                <a:srgbClr val="FF0000"/>
              </a:solidFill>
              <a:latin typeface="Calibri" charset="0"/>
            </a:endParaRPr>
          </a:p>
        </p:txBody>
      </p:sp>
      <p:sp>
        <p:nvSpPr>
          <p:cNvPr id="31759" name="TextBox 14"/>
          <p:cNvSpPr txBox="1">
            <a:spLocks noChangeArrowheads="1"/>
          </p:cNvSpPr>
          <p:nvPr/>
        </p:nvSpPr>
        <p:spPr bwMode="auto">
          <a:xfrm>
            <a:off x="9616587" y="760116"/>
            <a:ext cx="1780673" cy="707886"/>
          </a:xfrm>
          <a:prstGeom prst="rect">
            <a:avLst/>
          </a:prstGeom>
          <a:noFill/>
          <a:ln w="9525">
            <a:noFill/>
            <a:miter lim="800000"/>
            <a:headEnd/>
            <a:tailEnd/>
          </a:ln>
        </p:spPr>
        <p:txBody>
          <a:bodyPr wrap="square">
            <a:prstTxWarp prst="textNoShape">
              <a:avLst/>
            </a:prstTxWarp>
            <a:spAutoFit/>
          </a:bodyPr>
          <a:lstStyle/>
          <a:p>
            <a:r>
              <a:rPr lang="en-US" sz="2000" b="1" dirty="0">
                <a:solidFill>
                  <a:srgbClr val="FF0000"/>
                </a:solidFill>
                <a:latin typeface="Calibri" charset="0"/>
              </a:rPr>
              <a:t>Don’t </a:t>
            </a:r>
          </a:p>
          <a:p>
            <a:r>
              <a:rPr lang="en-US" sz="2000" b="1" dirty="0">
                <a:solidFill>
                  <a:srgbClr val="FF0000"/>
                </a:solidFill>
                <a:latin typeface="Calibri" charset="0"/>
              </a:rPr>
              <a:t>Mark</a:t>
            </a:r>
          </a:p>
        </p:txBody>
      </p:sp>
      <p:grpSp>
        <p:nvGrpSpPr>
          <p:cNvPr id="17" name="Group 151"/>
          <p:cNvGrpSpPr>
            <a:grpSpLocks/>
          </p:cNvGrpSpPr>
          <p:nvPr/>
        </p:nvGrpSpPr>
        <p:grpSpPr bwMode="auto">
          <a:xfrm>
            <a:off x="7968260" y="1548667"/>
            <a:ext cx="2209800" cy="609600"/>
            <a:chOff x="4032" y="480"/>
            <a:chExt cx="768" cy="576"/>
          </a:xfrm>
          <a:gradFill>
            <a:gsLst>
              <a:gs pos="0">
                <a:schemeClr val="bg1"/>
              </a:gs>
              <a:gs pos="100000">
                <a:schemeClr val="hlink"/>
              </a:gs>
            </a:gsLst>
            <a:lin ang="0" scaled="1"/>
          </a:gradFill>
        </p:grpSpPr>
        <p:sp>
          <p:nvSpPr>
            <p:cNvPr id="18"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endParaRPr>
            </a:p>
          </p:txBody>
        </p:sp>
        <p:sp>
          <p:nvSpPr>
            <p:cNvPr id="19" name="Line 153"/>
            <p:cNvSpPr>
              <a:spLocks noChangeShapeType="1"/>
            </p:cNvSpPr>
            <p:nvPr/>
          </p:nvSpPr>
          <p:spPr bwMode="auto">
            <a:xfrm>
              <a:off x="4721" y="653"/>
              <a:ext cx="0" cy="288"/>
            </a:xfrm>
            <a:prstGeom prst="line">
              <a:avLst/>
            </a:prstGeom>
            <a:grpFill/>
            <a:ln w="28575">
              <a:solidFill>
                <a:schemeClr val="tx1"/>
              </a:solidFill>
              <a:round/>
              <a:headEnd/>
              <a:tailEnd/>
            </a:ln>
          </p:spPr>
          <p:txBody>
            <a:bodyPr/>
            <a:lstStyle/>
            <a:p>
              <a:endParaRPr lang="en-US"/>
            </a:p>
          </p:txBody>
        </p:sp>
      </p:grpSp>
      <p:cxnSp>
        <p:nvCxnSpPr>
          <p:cNvPr id="5" name="Straight Connector 4"/>
          <p:cNvCxnSpPr/>
          <p:nvPr/>
        </p:nvCxnSpPr>
        <p:spPr>
          <a:xfrm rot="5400000">
            <a:off x="8752318" y="1847451"/>
            <a:ext cx="138363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29"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1643659" y="1092836"/>
            <a:ext cx="2209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a:latin typeface="Arial" pitchFamily="34" charset="0"/>
              <a:cs typeface="Arial" pitchFamily="34" charset="0"/>
            </a:endParaRPr>
          </a:p>
        </p:txBody>
      </p:sp>
      <p:sp>
        <p:nvSpPr>
          <p:cNvPr id="1032" name="Rectangle 8"/>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1643660" y="683261"/>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a:latin typeface="Arial" pitchFamily="34" charset="0"/>
              <a:cs typeface="Arial" pitchFamily="34" charset="0"/>
            </a:endParaRPr>
          </a:p>
        </p:txBody>
      </p:sp>
      <p:sp>
        <p:nvSpPr>
          <p:cNvPr id="1035" name="Rectangle 11"/>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1643660" y="128333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a:latin typeface="Arial" pitchFamily="34" charset="0"/>
              <a:cs typeface="Arial" pitchFamily="34" charset="0"/>
            </a:endParaRPr>
          </a:p>
        </p:txBody>
      </p:sp>
      <p:sp>
        <p:nvSpPr>
          <p:cNvPr id="1038" name="Rectangle 14"/>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1643660" y="683261"/>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a:latin typeface="Arial" pitchFamily="34" charset="0"/>
              <a:cs typeface="Arial" pitchFamily="34" charset="0"/>
            </a:endParaRPr>
          </a:p>
        </p:txBody>
      </p:sp>
      <p:sp>
        <p:nvSpPr>
          <p:cNvPr id="1041" name="Rectangle 17"/>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2" name="Rectangle 18"/>
          <p:cNvSpPr>
            <a:spLocks noChangeArrowheads="1"/>
          </p:cNvSpPr>
          <p:nvPr/>
        </p:nvSpPr>
        <p:spPr bwMode="auto">
          <a:xfrm>
            <a:off x="1643660" y="109283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a:latin typeface="Arial" pitchFamily="34" charset="0"/>
              <a:cs typeface="Arial" pitchFamily="34" charset="0"/>
            </a:endParaRPr>
          </a:p>
        </p:txBody>
      </p:sp>
      <p:sp>
        <p:nvSpPr>
          <p:cNvPr id="2"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925793" y="3750956"/>
            <a:ext cx="3024957" cy="479566"/>
          </a:xfrm>
          <a:prstGeom prst="rect">
            <a:avLst/>
          </a:prstGeom>
          <a:noFill/>
        </p:spPr>
      </p:pic>
      <p:sp>
        <p:nvSpPr>
          <p:cNvPr id="3" name="Rectangle 6"/>
          <p:cNvSpPr>
            <a:spLocks noChangeArrowheads="1"/>
          </p:cNvSpPr>
          <p:nvPr/>
        </p:nvSpPr>
        <p:spPr bwMode="auto">
          <a:xfrm>
            <a:off x="1643660" y="683261"/>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a:latin typeface="Arial" pitchFamily="34" charset="0"/>
              <a:cs typeface="Arial" pitchFamily="34" charset="0"/>
            </a:endParaRPr>
          </a:p>
        </p:txBody>
      </p:sp>
      <p:sp>
        <p:nvSpPr>
          <p:cNvPr id="4" name="Rectangle 8"/>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641186" y="3611182"/>
            <a:ext cx="3077970" cy="759114"/>
          </a:xfrm>
          <a:prstGeom prst="rect">
            <a:avLst/>
          </a:prstGeom>
          <a:noFill/>
        </p:spPr>
      </p:pic>
      <p:sp>
        <p:nvSpPr>
          <p:cNvPr id="6" name="Rectangle 9"/>
          <p:cNvSpPr>
            <a:spLocks noChangeArrowheads="1"/>
          </p:cNvSpPr>
          <p:nvPr/>
        </p:nvSpPr>
        <p:spPr bwMode="auto">
          <a:xfrm>
            <a:off x="1643660" y="128333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a:latin typeface="Arial" pitchFamily="34" charset="0"/>
              <a:cs typeface="Arial" pitchFamily="34" charset="0"/>
            </a:endParaRPr>
          </a:p>
        </p:txBody>
      </p:sp>
      <p:sp>
        <p:nvSpPr>
          <p:cNvPr id="7" name="Rectangle 11"/>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 name="Picture 10"/>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6508865" y="4557426"/>
            <a:ext cx="3223424" cy="717793"/>
          </a:xfrm>
          <a:prstGeom prst="rect">
            <a:avLst/>
          </a:prstGeom>
          <a:noFill/>
        </p:spPr>
      </p:pic>
      <p:sp>
        <p:nvSpPr>
          <p:cNvPr id="9" name="Rectangle 12"/>
          <p:cNvSpPr>
            <a:spLocks noChangeArrowheads="1"/>
          </p:cNvSpPr>
          <p:nvPr/>
        </p:nvSpPr>
        <p:spPr bwMode="auto">
          <a:xfrm>
            <a:off x="1643660" y="109283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2279225460"/>
      </p:ext>
    </p:extLst>
  </p:cSld>
  <p:clrMapOvr>
    <a:masterClrMapping/>
  </p:clrMapOvr>
  <p:transition advTm="61885"/>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r>
              <a:rPr lang="en-US" dirty="0" smtClean="0"/>
              <a:t>TCP Congestion Control</a:t>
            </a:r>
            <a:endParaRPr lang="en-US"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183651721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5651" y="209203"/>
            <a:ext cx="8229600" cy="1143000"/>
          </a:xfrm>
        </p:spPr>
        <p:txBody>
          <a:bodyPr/>
          <a:lstStyle/>
          <a:p>
            <a:r>
              <a:rPr lang="en-US" dirty="0"/>
              <a:t>DCTCP in Action</a:t>
            </a:r>
          </a:p>
        </p:txBody>
      </p:sp>
      <p:sp>
        <p:nvSpPr>
          <p:cNvPr id="8" name="TextBox 7"/>
          <p:cNvSpPr txBox="1"/>
          <p:nvPr/>
        </p:nvSpPr>
        <p:spPr>
          <a:xfrm>
            <a:off x="7915102" y="3061224"/>
            <a:ext cx="4578745" cy="707886"/>
          </a:xfrm>
          <a:prstGeom prst="rect">
            <a:avLst/>
          </a:prstGeom>
          <a:noFill/>
        </p:spPr>
        <p:txBody>
          <a:bodyPr wrap="square" rtlCol="0">
            <a:spAutoFit/>
          </a:bodyPr>
          <a:lstStyle/>
          <a:p>
            <a:r>
              <a:rPr lang="en-US" sz="2000" b="1" dirty="0">
                <a:solidFill>
                  <a:srgbClr val="0000CC"/>
                </a:solidFill>
              </a:rPr>
              <a:t>Setup: Win 7, Broadcom 1Gbps Switch</a:t>
            </a:r>
          </a:p>
          <a:p>
            <a:r>
              <a:rPr lang="en-US" sz="2000" b="1" dirty="0">
                <a:solidFill>
                  <a:srgbClr val="0000CC"/>
                </a:solidFill>
              </a:rPr>
              <a:t>Scenario: 2 long-lived flows, K = 30KB</a:t>
            </a:r>
          </a:p>
        </p:txBody>
      </p:sp>
      <p:grpSp>
        <p:nvGrpSpPr>
          <p:cNvPr id="11" name="Group 10"/>
          <p:cNvGrpSpPr/>
          <p:nvPr/>
        </p:nvGrpSpPr>
        <p:grpSpPr>
          <a:xfrm>
            <a:off x="4409904" y="216130"/>
            <a:ext cx="6828904" cy="4939145"/>
            <a:chOff x="533400" y="1219200"/>
            <a:chExt cx="7728023" cy="5410200"/>
          </a:xfrm>
        </p:grpSpPr>
        <p:pic>
          <p:nvPicPr>
            <p:cNvPr id="6" name="Picture 370" descr="dctcp-vs-tcp.pdf"/>
            <p:cNvPicPr>
              <a:picLocks noChangeAspect="1"/>
            </p:cNvPicPr>
            <p:nvPr/>
          </p:nvPicPr>
          <p:blipFill>
            <a:blip r:embed="rId3" cstate="print"/>
            <a:srcRect/>
            <a:stretch>
              <a:fillRect/>
            </a:stretch>
          </p:blipFill>
          <p:spPr bwMode="auto">
            <a:xfrm>
              <a:off x="533400" y="1219200"/>
              <a:ext cx="7728023" cy="5410200"/>
            </a:xfrm>
            <a:prstGeom prst="rect">
              <a:avLst/>
            </a:prstGeom>
            <a:noFill/>
            <a:ln w="9525">
              <a:noFill/>
              <a:miter lim="800000"/>
              <a:headEnd/>
              <a:tailEnd/>
            </a:ln>
          </p:spPr>
        </p:pic>
        <p:sp>
          <p:nvSpPr>
            <p:cNvPr id="10" name="TextBox 9"/>
            <p:cNvSpPr txBox="1"/>
            <p:nvPr/>
          </p:nvSpPr>
          <p:spPr>
            <a:xfrm rot="16200000">
              <a:off x="-157491" y="2062488"/>
              <a:ext cx="2057403" cy="523220"/>
            </a:xfrm>
            <a:prstGeom prst="rect">
              <a:avLst/>
            </a:prstGeom>
            <a:solidFill>
              <a:schemeClr val="bg1"/>
            </a:solidFill>
          </p:spPr>
          <p:txBody>
            <a:bodyPr wrap="square" rtlCol="0">
              <a:spAutoFit/>
            </a:bodyPr>
            <a:lstStyle/>
            <a:p>
              <a:r>
                <a:rPr lang="en-US" sz="2800" b="1" dirty="0"/>
                <a:t>(Kbytes)</a:t>
              </a:r>
            </a:p>
          </p:txBody>
        </p:sp>
      </p:grpSp>
    </p:spTree>
    <p:extLst>
      <p:ext uri="{BB962C8B-B14F-4D97-AF65-F5344CB8AC3E}">
        <p14:creationId xmlns:p14="http://schemas.microsoft.com/office/powerpoint/2010/main" val="4292858688"/>
      </p:ext>
    </p:extLst>
  </p:cSld>
  <p:clrMapOvr>
    <a:masterClrMapping/>
  </p:clrMapOvr>
  <mc:AlternateContent xmlns:mc="http://schemas.openxmlformats.org/markup-compatibility/2006" xmlns:p14="http://schemas.microsoft.com/office/powerpoint/2010/main">
    <mc:Choice Requires="p14">
      <p:transition spd="slow" p14:dur="2000" advTm="48268"/>
    </mc:Choice>
    <mc:Fallback xmlns="" xmlns:mv="urn:schemas-microsoft-com:mac:vml">
      <mp:transition xmlns:mp="http://schemas.microsoft.com/office/mac/powerpoint/2008/main" spd="slow" advTm="48268"/>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r>
              <a:rPr lang="en-US" dirty="0" smtClean="0"/>
              <a:t>RTO Calculation</a:t>
            </a:r>
            <a:endParaRPr lang="en-US"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140527177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06393" y="575481"/>
            <a:ext cx="8544983" cy="670967"/>
          </a:xfrm>
        </p:spPr>
        <p:txBody>
          <a:bodyPr>
            <a:normAutofit/>
          </a:bodyPr>
          <a:lstStyle/>
          <a:p>
            <a:r>
              <a:rPr lang="en-US" sz="3600" dirty="0"/>
              <a:t>TCP round trip time, timeout</a:t>
            </a:r>
            <a:endParaRPr lang="en-US" sz="3300" dirty="0"/>
          </a:p>
        </p:txBody>
      </p:sp>
      <p:sp>
        <p:nvSpPr>
          <p:cNvPr id="29" name="Rectangle 1027">
            <a:extLst>
              <a:ext uri="{FF2B5EF4-FFF2-40B4-BE49-F238E27FC236}">
                <a16:creationId xmlns:a16="http://schemas.microsoft.com/office/drawing/2014/main" id="{E2121436-377D-9943-817E-B014539AAB14}"/>
              </a:ext>
            </a:extLst>
          </p:cNvPr>
          <p:cNvSpPr txBox="1">
            <a:spLocks noChangeArrowheads="1"/>
          </p:cNvSpPr>
          <p:nvPr/>
        </p:nvSpPr>
        <p:spPr>
          <a:xfrm>
            <a:off x="2029343" y="1902102"/>
            <a:ext cx="3910083"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i="1" u="sng" dirty="0">
                <a:solidFill>
                  <a:srgbClr val="C00000"/>
                </a:solidFill>
                <a:latin typeface="Calibri" panose="020F0502020204030204"/>
              </a:rPr>
              <a:t>Q:</a:t>
            </a:r>
            <a:r>
              <a:rPr lang="en-US" sz="2400" i="1" dirty="0">
                <a:solidFill>
                  <a:srgbClr val="C00000"/>
                </a:solidFill>
                <a:latin typeface="Calibri" panose="020F0502020204030204"/>
              </a:rPr>
              <a:t> </a:t>
            </a:r>
            <a:r>
              <a:rPr lang="en-US" sz="2400" dirty="0">
                <a:solidFill>
                  <a:prstClr val="black"/>
                </a:solidFill>
                <a:latin typeface="Calibri" panose="020F0502020204030204"/>
              </a:rPr>
              <a:t>how to set TCP timeout value?</a:t>
            </a:r>
          </a:p>
          <a:p>
            <a:pPr marL="264319" indent="-166688" defTabSz="685800">
              <a:spcBef>
                <a:spcPts val="750"/>
              </a:spcBef>
              <a:buFont typeface="Wingdings" charset="2"/>
              <a:buChar char="§"/>
              <a:defRPr/>
            </a:pPr>
            <a:r>
              <a:rPr lang="en-US" sz="2100" dirty="0">
                <a:solidFill>
                  <a:prstClr val="black"/>
                </a:solidFill>
                <a:latin typeface="Calibri" panose="020F0502020204030204"/>
              </a:rPr>
              <a:t>longer than RTT, but RTT varies!</a:t>
            </a:r>
          </a:p>
          <a:p>
            <a:pPr marL="264319" indent="-166688" defTabSz="685800">
              <a:spcBef>
                <a:spcPts val="750"/>
              </a:spcBef>
              <a:buFont typeface="Wingdings" charset="2"/>
              <a:buChar char="§"/>
              <a:defRPr/>
            </a:pPr>
            <a:r>
              <a:rPr lang="en-US" sz="2100" i="1" dirty="0">
                <a:solidFill>
                  <a:srgbClr val="C00000"/>
                </a:solidFill>
                <a:latin typeface="Calibri" panose="020F0502020204030204"/>
              </a:rPr>
              <a:t>too short:</a:t>
            </a:r>
            <a:r>
              <a:rPr lang="en-US" sz="2100" dirty="0">
                <a:solidFill>
                  <a:srgbClr val="C00000"/>
                </a:solidFill>
                <a:latin typeface="Calibri" panose="020F0502020204030204"/>
              </a:rPr>
              <a:t> </a:t>
            </a:r>
            <a:r>
              <a:rPr lang="en-US" sz="2100" dirty="0">
                <a:solidFill>
                  <a:prstClr val="black"/>
                </a:solidFill>
                <a:latin typeface="Calibri" panose="020F0502020204030204"/>
              </a:rPr>
              <a:t>premature timeout, unnecessary retransmissions</a:t>
            </a:r>
          </a:p>
          <a:p>
            <a:pPr marL="264319" indent="-166688" defTabSz="685800">
              <a:spcBef>
                <a:spcPts val="750"/>
              </a:spcBef>
              <a:buFont typeface="Wingdings" charset="2"/>
              <a:buChar char="§"/>
              <a:defRPr/>
            </a:pPr>
            <a:r>
              <a:rPr lang="en-US" sz="2100" i="1" dirty="0">
                <a:solidFill>
                  <a:srgbClr val="C00000"/>
                </a:solidFill>
                <a:latin typeface="Calibri" panose="020F0502020204030204"/>
              </a:rPr>
              <a:t>too long:</a:t>
            </a:r>
            <a:r>
              <a:rPr lang="en-US" sz="2100" dirty="0">
                <a:solidFill>
                  <a:srgbClr val="C00000"/>
                </a:solidFill>
                <a:latin typeface="Calibri" panose="020F0502020204030204"/>
              </a:rPr>
              <a:t> </a:t>
            </a:r>
            <a:r>
              <a:rPr lang="en-US" sz="2100" dirty="0">
                <a:solidFill>
                  <a:prstClr val="black"/>
                </a:solidFill>
                <a:latin typeface="Calibri" panose="020F0502020204030204"/>
              </a:rPr>
              <a:t>slow reaction to segment loss</a:t>
            </a:r>
          </a:p>
        </p:txBody>
      </p:sp>
      <p:sp>
        <p:nvSpPr>
          <p:cNvPr id="30" name="Rectangle 1028">
            <a:extLst>
              <a:ext uri="{FF2B5EF4-FFF2-40B4-BE49-F238E27FC236}">
                <a16:creationId xmlns:a16="http://schemas.microsoft.com/office/drawing/2014/main" id="{EBDCCB72-DE33-3D44-BBEA-E4C6F08C3D8E}"/>
              </a:ext>
            </a:extLst>
          </p:cNvPr>
          <p:cNvSpPr txBox="1">
            <a:spLocks noChangeArrowheads="1"/>
          </p:cNvSpPr>
          <p:nvPr/>
        </p:nvSpPr>
        <p:spPr>
          <a:xfrm>
            <a:off x="6218130" y="1902102"/>
            <a:ext cx="4174435"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altLang="en-US" sz="2400" i="1" u="sng" dirty="0">
                <a:solidFill>
                  <a:srgbClr val="C00000"/>
                </a:solidFill>
                <a:latin typeface="Calibri" panose="020F0502020204030204"/>
                <a:ea typeface="ＭＳ Ｐゴシック" panose="020B0600070205080204" pitchFamily="34" charset="-128"/>
              </a:rPr>
              <a:t>Q</a:t>
            </a:r>
            <a:r>
              <a:rPr lang="en-US" altLang="en-US" sz="2400" u="sng" dirty="0">
                <a:solidFill>
                  <a:srgbClr val="C00000"/>
                </a:solidFill>
                <a:latin typeface="Calibri" panose="020F0502020204030204"/>
                <a:ea typeface="ＭＳ Ｐゴシック" panose="020B0600070205080204" pitchFamily="34" charset="-128"/>
              </a:rPr>
              <a:t>:</a:t>
            </a:r>
            <a:r>
              <a:rPr lang="en-US" altLang="en-US" sz="2400" dirty="0">
                <a:solidFill>
                  <a:srgbClr val="C00000"/>
                </a:solidFill>
                <a:latin typeface="Calibri" panose="020F0502020204030204"/>
                <a:ea typeface="ＭＳ Ｐゴシック" panose="020B0600070205080204" pitchFamily="34" charset="-128"/>
              </a:rPr>
              <a:t> </a:t>
            </a:r>
            <a:r>
              <a:rPr lang="en-US" altLang="en-US" sz="2400" dirty="0">
                <a:solidFill>
                  <a:prstClr val="black"/>
                </a:solidFill>
                <a:latin typeface="Calibri" panose="020F0502020204030204"/>
                <a:ea typeface="ＭＳ Ｐゴシック" panose="020B0600070205080204" pitchFamily="34" charset="-128"/>
              </a:rPr>
              <a:t>how to estimate RTT?</a:t>
            </a:r>
          </a:p>
          <a:p>
            <a:pPr marL="264319" indent="-166688" defTabSz="685800">
              <a:spcBef>
                <a:spcPts val="450"/>
              </a:spcBef>
              <a:defRPr/>
            </a:pPr>
            <a:r>
              <a:rPr lang="en-US" altLang="en-US" sz="2100" dirty="0" err="1">
                <a:solidFill>
                  <a:srgbClr val="000099"/>
                </a:solidFill>
                <a:latin typeface="Courier New" panose="02070309020205020404" pitchFamily="49" charset="0"/>
                <a:ea typeface="ＭＳ Ｐゴシック" panose="020B0600070205080204" pitchFamily="34" charset="-128"/>
                <a:cs typeface="Courier New" panose="02070309020205020404" pitchFamily="49" charset="0"/>
              </a:rPr>
              <a:t>SampleRTT:</a:t>
            </a:r>
            <a:r>
              <a:rPr lang="en-US" altLang="en-US" sz="2100" dirty="0" err="1">
                <a:solidFill>
                  <a:prstClr val="black"/>
                </a:solidFill>
                <a:latin typeface="Calibri" panose="020F0502020204030204"/>
                <a:ea typeface="ＭＳ Ｐゴシック" panose="020B0600070205080204" pitchFamily="34" charset="-128"/>
              </a:rPr>
              <a:t>measured</a:t>
            </a:r>
            <a:r>
              <a:rPr lang="en-US" altLang="en-US" sz="2100" dirty="0">
                <a:solidFill>
                  <a:prstClr val="black"/>
                </a:solidFill>
                <a:latin typeface="Calibri" panose="020F0502020204030204"/>
                <a:ea typeface="ＭＳ Ｐゴシック" panose="020B0600070205080204" pitchFamily="34" charset="-128"/>
              </a:rPr>
              <a:t> time from segment transmission until ACK receipt</a:t>
            </a:r>
          </a:p>
          <a:p>
            <a:pPr marL="521494" lvl="1" indent="-173831" defTabSz="685800">
              <a:spcBef>
                <a:spcPts val="450"/>
              </a:spcBef>
              <a:defRPr/>
            </a:pPr>
            <a:r>
              <a:rPr lang="en-US" altLang="en-US" sz="1800" dirty="0">
                <a:solidFill>
                  <a:prstClr val="black"/>
                </a:solidFill>
                <a:latin typeface="Calibri" panose="020F0502020204030204"/>
                <a:ea typeface="ＭＳ Ｐゴシック" panose="020B0600070205080204" pitchFamily="34" charset="-128"/>
              </a:rPr>
              <a:t>ignore retransmissions</a:t>
            </a:r>
          </a:p>
          <a:p>
            <a:pPr marL="264319" indent="-166688" defTabSz="685800">
              <a:spcBef>
                <a:spcPts val="450"/>
              </a:spcBef>
              <a:defRPr/>
            </a:pPr>
            <a:r>
              <a:rPr lang="en-US" altLang="en-US" sz="2100" dirty="0" err="1">
                <a:solidFill>
                  <a:srgbClr val="0000A3"/>
                </a:solidFill>
                <a:latin typeface="Courier New" panose="02070309020205020404" pitchFamily="49" charset="0"/>
                <a:ea typeface="ＭＳ Ｐゴシック" panose="020B0600070205080204" pitchFamily="34" charset="-128"/>
                <a:cs typeface="Courier New" panose="02070309020205020404" pitchFamily="49" charset="0"/>
              </a:rPr>
              <a:t>SampleRTT</a:t>
            </a:r>
            <a:r>
              <a:rPr lang="en-US" altLang="en-US" sz="2100" dirty="0">
                <a:solidFill>
                  <a:srgbClr val="0000A8"/>
                </a:solidFill>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100" dirty="0">
                <a:solidFill>
                  <a:prstClr val="black"/>
                </a:solidFill>
                <a:latin typeface="Calibri" panose="020F0502020204030204"/>
                <a:ea typeface="ＭＳ Ｐゴシック" panose="020B0600070205080204" pitchFamily="34" charset="-128"/>
              </a:rPr>
              <a:t>will vary, want estimated RTT “</a:t>
            </a:r>
            <a:r>
              <a:rPr lang="en-US" altLang="ja-JP" sz="2100" dirty="0">
                <a:solidFill>
                  <a:prstClr val="black"/>
                </a:solidFill>
                <a:latin typeface="Calibri" panose="020F0502020204030204"/>
                <a:ea typeface="ＭＳ Ｐゴシック" panose="020B0600070205080204" pitchFamily="34" charset="-128"/>
              </a:rPr>
              <a:t>smoother</a:t>
            </a:r>
            <a:r>
              <a:rPr lang="en-US" altLang="ja-JP" sz="1800" dirty="0">
                <a:solidFill>
                  <a:prstClr val="black"/>
                </a:solidFill>
                <a:latin typeface="Calibri" panose="020F0502020204030204"/>
                <a:ea typeface="ＭＳ Ｐゴシック" panose="020B0600070205080204" pitchFamily="34" charset="-128"/>
              </a:rPr>
              <a:t>”</a:t>
            </a:r>
            <a:endParaRPr lang="en-US" altLang="ja-JP" sz="2100" dirty="0">
              <a:solidFill>
                <a:prstClr val="black"/>
              </a:solidFill>
              <a:latin typeface="Calibri" panose="020F0502020204030204"/>
              <a:ea typeface="ＭＳ Ｐゴシック" panose="020B0600070205080204" pitchFamily="34" charset="-128"/>
            </a:endParaRPr>
          </a:p>
          <a:p>
            <a:pPr marL="521494" lvl="1" indent="-173831" defTabSz="685800">
              <a:spcBef>
                <a:spcPts val="450"/>
              </a:spcBef>
              <a:defRPr/>
            </a:pPr>
            <a:r>
              <a:rPr lang="en-US" altLang="en-US" sz="1800" dirty="0">
                <a:solidFill>
                  <a:prstClr val="black"/>
                </a:solidFill>
                <a:latin typeface="Calibri" panose="020F0502020204030204"/>
                <a:ea typeface="ＭＳ Ｐゴシック" panose="020B0600070205080204" pitchFamily="34" charset="-128"/>
              </a:rPr>
              <a:t>average several </a:t>
            </a:r>
            <a:r>
              <a:rPr lang="en-US" altLang="en-US" sz="1800" i="1" dirty="0">
                <a:solidFill>
                  <a:prstClr val="black"/>
                </a:solidFill>
                <a:latin typeface="Calibri" panose="020F0502020204030204"/>
                <a:ea typeface="ＭＳ Ｐゴシック" panose="020B0600070205080204" pitchFamily="34" charset="-128"/>
              </a:rPr>
              <a:t>recent</a:t>
            </a:r>
            <a:r>
              <a:rPr lang="en-US" altLang="en-US" sz="1800" dirty="0">
                <a:solidFill>
                  <a:prstClr val="black"/>
                </a:solidFill>
                <a:latin typeface="Calibri" panose="020F0502020204030204"/>
                <a:ea typeface="ＭＳ Ｐゴシック" panose="020B0600070205080204" pitchFamily="34" charset="-128"/>
              </a:rPr>
              <a:t> measurements, not just current </a:t>
            </a:r>
            <a:r>
              <a:rPr lang="en-US" altLang="en-US" sz="1800" dirty="0" err="1">
                <a:solidFill>
                  <a:srgbClr val="0000A3"/>
                </a:solidFill>
                <a:latin typeface="Courier New" panose="02070309020205020404" pitchFamily="49" charset="0"/>
                <a:ea typeface="ＭＳ Ｐゴシック" panose="020B0600070205080204" pitchFamily="34" charset="-128"/>
                <a:cs typeface="Courier New" panose="02070309020205020404" pitchFamily="49" charset="0"/>
              </a:rPr>
              <a:t>SampleRTT</a:t>
            </a:r>
            <a:endParaRPr lang="en-US" altLang="en-US" sz="1800" dirty="0">
              <a:solidFill>
                <a:srgbClr val="0000A3"/>
              </a:solidFill>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0628195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F844AE2-7CBB-B241-ABD8-7F7D48828D4B}"/>
              </a:ext>
            </a:extLst>
          </p:cNvPr>
          <p:cNvSpPr/>
          <p:nvPr/>
        </p:nvSpPr>
        <p:spPr>
          <a:xfrm>
            <a:off x="2181225" y="1016636"/>
            <a:ext cx="6731152" cy="34624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23018" y="287472"/>
            <a:ext cx="8544983" cy="670967"/>
          </a:xfrm>
        </p:spPr>
        <p:txBody>
          <a:bodyPr>
            <a:normAutofit/>
          </a:bodyPr>
          <a:lstStyle/>
          <a:p>
            <a:r>
              <a:rPr lang="en-US" sz="3600" dirty="0"/>
              <a:t>TCP round trip time, timeout</a:t>
            </a:r>
            <a:endParaRPr lang="en-US" sz="3300" dirty="0"/>
          </a:p>
        </p:txBody>
      </p:sp>
      <p:sp>
        <p:nvSpPr>
          <p:cNvPr id="28" name="Text Box 3">
            <a:extLst>
              <a:ext uri="{FF2B5EF4-FFF2-40B4-BE49-F238E27FC236}">
                <a16:creationId xmlns:a16="http://schemas.microsoft.com/office/drawing/2014/main" id="{6466E19A-B1DF-1A42-B002-F49CA04A4C03}"/>
              </a:ext>
            </a:extLst>
          </p:cNvPr>
          <p:cNvSpPr txBox="1">
            <a:spLocks noChangeArrowheads="1"/>
          </p:cNvSpPr>
          <p:nvPr/>
        </p:nvSpPr>
        <p:spPr bwMode="auto">
          <a:xfrm>
            <a:off x="2166959" y="1005590"/>
            <a:ext cx="6817892"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800" b="1" dirty="0" err="1">
                <a:solidFill>
                  <a:srgbClr val="000000"/>
                </a:solidFill>
                <a:latin typeface="Courier New" charset="0"/>
              </a:rPr>
              <a:t>EstimatedRTT</a:t>
            </a:r>
            <a:r>
              <a:rPr lang="en-US" sz="1800" b="1" dirty="0">
                <a:solidFill>
                  <a:srgbClr val="000000"/>
                </a:solidFill>
                <a:latin typeface="Courier New" charset="0"/>
              </a:rPr>
              <a:t> = (1- </a:t>
            </a:r>
            <a:r>
              <a:rPr lang="en-US" sz="1800" b="1" dirty="0">
                <a:solidFill>
                  <a:srgbClr val="000000"/>
                </a:solidFill>
                <a:latin typeface="Courier New" charset="0"/>
                <a:sym typeface="Symbol" charset="0"/>
              </a:rPr>
              <a:t></a:t>
            </a:r>
            <a:r>
              <a:rPr lang="en-US" sz="1800" b="1" dirty="0">
                <a:solidFill>
                  <a:srgbClr val="000000"/>
                </a:solidFill>
                <a:latin typeface="Courier New" charset="0"/>
              </a:rPr>
              <a:t>)*</a:t>
            </a:r>
            <a:r>
              <a:rPr lang="en-US" sz="1800" b="1" dirty="0" err="1">
                <a:solidFill>
                  <a:srgbClr val="000000"/>
                </a:solidFill>
                <a:latin typeface="Courier New" charset="0"/>
              </a:rPr>
              <a:t>EstimatedRTT</a:t>
            </a:r>
            <a:r>
              <a:rPr lang="en-US" sz="1800" b="1" dirty="0">
                <a:solidFill>
                  <a:srgbClr val="000000"/>
                </a:solidFill>
                <a:latin typeface="Courier New" charset="0"/>
              </a:rPr>
              <a:t> + </a:t>
            </a:r>
            <a:r>
              <a:rPr lang="en-US" sz="1800" b="1" dirty="0">
                <a:solidFill>
                  <a:srgbClr val="000000"/>
                </a:solidFill>
                <a:latin typeface="Courier New" charset="0"/>
                <a:sym typeface="Symbol" charset="0"/>
              </a:rPr>
              <a:t></a:t>
            </a:r>
            <a:r>
              <a:rPr lang="en-US" sz="1800" b="1" dirty="0">
                <a:solidFill>
                  <a:srgbClr val="000000"/>
                </a:solidFill>
                <a:latin typeface="Courier New" charset="0"/>
              </a:rPr>
              <a:t>*</a:t>
            </a:r>
            <a:r>
              <a:rPr lang="en-US" sz="1800" b="1" dirty="0" err="1">
                <a:solidFill>
                  <a:srgbClr val="000000"/>
                </a:solidFill>
                <a:latin typeface="Courier New" charset="0"/>
              </a:rPr>
              <a:t>SampleRTT</a:t>
            </a:r>
            <a:endParaRPr lang="en-US" sz="1800" b="1" dirty="0">
              <a:solidFill>
                <a:srgbClr val="000000"/>
              </a:solidFill>
              <a:latin typeface="Courier New" charset="0"/>
            </a:endParaRPr>
          </a:p>
        </p:txBody>
      </p:sp>
      <p:sp>
        <p:nvSpPr>
          <p:cNvPr id="31" name="Rectangle 4">
            <a:extLst>
              <a:ext uri="{FF2B5EF4-FFF2-40B4-BE49-F238E27FC236}">
                <a16:creationId xmlns:a16="http://schemas.microsoft.com/office/drawing/2014/main" id="{4A4474B4-4EC5-0C4B-8B43-3433BA1CD706}"/>
              </a:ext>
            </a:extLst>
          </p:cNvPr>
          <p:cNvSpPr>
            <a:spLocks noChangeArrowheads="1"/>
          </p:cNvSpPr>
          <p:nvPr/>
        </p:nvSpPr>
        <p:spPr bwMode="auto">
          <a:xfrm>
            <a:off x="2237701" y="1463474"/>
            <a:ext cx="5495906" cy="10683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19075" indent="-219075" defTabSz="685800" eaLnBrk="0" fontAlgn="base" hangingPunct="0">
              <a:lnSpc>
                <a:spcPct val="85000"/>
              </a:lnSpc>
              <a:spcBef>
                <a:spcPct val="20000"/>
              </a:spcBef>
              <a:spcAft>
                <a:spcPct val="0"/>
              </a:spcAft>
              <a:buClr>
                <a:srgbClr val="000099"/>
              </a:buClr>
              <a:buSzPct val="100000"/>
              <a:buFont typeface="Wingdings" charset="2"/>
              <a:buChar char="§"/>
              <a:defRPr/>
            </a:pPr>
            <a:r>
              <a:rPr lang="en-US" u="sng" dirty="0">
                <a:solidFill>
                  <a:srgbClr val="000000"/>
                </a:solidFill>
                <a:latin typeface="Calibri" panose="020F0502020204030204"/>
                <a:ea typeface="ＭＳ Ｐゴシック" charset="0"/>
              </a:rPr>
              <a:t>e</a:t>
            </a:r>
            <a:r>
              <a:rPr lang="en-US" dirty="0">
                <a:solidFill>
                  <a:srgbClr val="000000"/>
                </a:solidFill>
                <a:latin typeface="Calibri" panose="020F0502020204030204"/>
                <a:ea typeface="ＭＳ Ｐゴシック" charset="0"/>
              </a:rPr>
              <a:t>xponential </a:t>
            </a:r>
            <a:r>
              <a:rPr lang="en-US" u="sng" dirty="0">
                <a:solidFill>
                  <a:srgbClr val="000000"/>
                </a:solidFill>
                <a:latin typeface="Calibri" panose="020F0502020204030204"/>
                <a:ea typeface="ＭＳ Ｐゴシック" charset="0"/>
              </a:rPr>
              <a:t>w</a:t>
            </a:r>
            <a:r>
              <a:rPr lang="en-US" dirty="0">
                <a:solidFill>
                  <a:srgbClr val="000000"/>
                </a:solidFill>
                <a:latin typeface="Calibri" panose="020F0502020204030204"/>
                <a:ea typeface="ＭＳ Ｐゴシック" charset="0"/>
              </a:rPr>
              <a:t>eighted </a:t>
            </a:r>
            <a:r>
              <a:rPr lang="en-US" u="sng" dirty="0">
                <a:solidFill>
                  <a:srgbClr val="000000"/>
                </a:solidFill>
                <a:latin typeface="Calibri" panose="020F0502020204030204"/>
                <a:ea typeface="ＭＳ Ｐゴシック" charset="0"/>
              </a:rPr>
              <a:t>m</a:t>
            </a:r>
            <a:r>
              <a:rPr lang="en-US" dirty="0">
                <a:solidFill>
                  <a:srgbClr val="000000"/>
                </a:solidFill>
                <a:latin typeface="Calibri" panose="020F0502020204030204"/>
                <a:ea typeface="ＭＳ Ｐゴシック" charset="0"/>
              </a:rPr>
              <a:t>oving </a:t>
            </a:r>
            <a:r>
              <a:rPr lang="en-US" u="sng" dirty="0">
                <a:solidFill>
                  <a:srgbClr val="000000"/>
                </a:solidFill>
                <a:latin typeface="Calibri" panose="020F0502020204030204"/>
                <a:ea typeface="ＭＳ Ｐゴシック" charset="0"/>
              </a:rPr>
              <a:t>a</a:t>
            </a:r>
            <a:r>
              <a:rPr lang="en-US" dirty="0">
                <a:solidFill>
                  <a:srgbClr val="000000"/>
                </a:solidFill>
                <a:latin typeface="Calibri" panose="020F0502020204030204"/>
                <a:ea typeface="ＭＳ Ｐゴシック" charset="0"/>
              </a:rPr>
              <a:t>verage (EWMA)</a:t>
            </a:r>
          </a:p>
          <a:p>
            <a:pPr marL="219075" indent="-219075" defTabSz="685800" eaLnBrk="0" fontAlgn="base" hangingPunct="0">
              <a:lnSpc>
                <a:spcPct val="85000"/>
              </a:lnSpc>
              <a:spcBef>
                <a:spcPct val="20000"/>
              </a:spcBef>
              <a:spcAft>
                <a:spcPct val="0"/>
              </a:spcAft>
              <a:buClr>
                <a:srgbClr val="000099"/>
              </a:buClr>
              <a:buSzPct val="100000"/>
              <a:buFont typeface="Wingdings" charset="2"/>
              <a:buChar char="§"/>
              <a:defRPr/>
            </a:pPr>
            <a:r>
              <a:rPr lang="en-US" dirty="0">
                <a:solidFill>
                  <a:srgbClr val="000000"/>
                </a:solidFill>
                <a:latin typeface="Calibri" panose="020F0502020204030204"/>
                <a:ea typeface="ＭＳ Ｐゴシック" charset="0"/>
              </a:rPr>
              <a:t>influence of past sample decreases exponentially fast</a:t>
            </a:r>
          </a:p>
          <a:p>
            <a:pPr marL="219075" indent="-219075" defTabSz="685800" eaLnBrk="0" fontAlgn="base" hangingPunct="0">
              <a:lnSpc>
                <a:spcPct val="85000"/>
              </a:lnSpc>
              <a:spcBef>
                <a:spcPct val="20000"/>
              </a:spcBef>
              <a:spcAft>
                <a:spcPct val="0"/>
              </a:spcAft>
              <a:buClr>
                <a:srgbClr val="000099"/>
              </a:buClr>
              <a:buSzPct val="100000"/>
              <a:buFont typeface="Wingdings" charset="2"/>
              <a:buChar char="§"/>
              <a:defRPr/>
            </a:pPr>
            <a:r>
              <a:rPr lang="en-US" dirty="0">
                <a:solidFill>
                  <a:srgbClr val="000000"/>
                </a:solidFill>
                <a:latin typeface="Calibri" panose="020F0502020204030204"/>
                <a:ea typeface="ＭＳ Ｐゴシック" charset="0"/>
              </a:rPr>
              <a:t>typical value: </a:t>
            </a:r>
            <a:r>
              <a:rPr lang="en-US" dirty="0">
                <a:solidFill>
                  <a:srgbClr val="000000"/>
                </a:solidFill>
                <a:latin typeface="Calibri" panose="020F0502020204030204"/>
                <a:ea typeface="ＭＳ Ｐゴシック" charset="0"/>
                <a:sym typeface="Symbol" charset="0"/>
              </a:rPr>
              <a:t> </a:t>
            </a:r>
            <a:r>
              <a:rPr lang="en-US" b="1" dirty="0">
                <a:solidFill>
                  <a:srgbClr val="000000"/>
                </a:solidFill>
                <a:latin typeface="Calibri" panose="020F0502020204030204"/>
                <a:ea typeface="ＭＳ Ｐゴシック" charset="0"/>
                <a:sym typeface="Symbol" charset="0"/>
              </a:rPr>
              <a:t>=</a:t>
            </a:r>
            <a:r>
              <a:rPr lang="en-US" dirty="0">
                <a:solidFill>
                  <a:srgbClr val="000000"/>
                </a:solidFill>
                <a:latin typeface="Calibri" panose="020F0502020204030204"/>
                <a:ea typeface="ＭＳ Ｐゴシック" charset="0"/>
              </a:rPr>
              <a:t> 0.125</a:t>
            </a:r>
          </a:p>
        </p:txBody>
      </p:sp>
      <p:grpSp>
        <p:nvGrpSpPr>
          <p:cNvPr id="5" name="Group 4">
            <a:extLst>
              <a:ext uri="{FF2B5EF4-FFF2-40B4-BE49-F238E27FC236}">
                <a16:creationId xmlns:a16="http://schemas.microsoft.com/office/drawing/2014/main" id="{F081A723-2F83-4149-BCD6-BF02F3F3BE24}"/>
              </a:ext>
            </a:extLst>
          </p:cNvPr>
          <p:cNvGrpSpPr/>
          <p:nvPr/>
        </p:nvGrpSpPr>
        <p:grpSpPr>
          <a:xfrm>
            <a:off x="5025879" y="1997659"/>
            <a:ext cx="4860250" cy="3327797"/>
            <a:chOff x="1500029" y="2565400"/>
            <a:chExt cx="6480334" cy="4437063"/>
          </a:xfrm>
        </p:grpSpPr>
        <p:grpSp>
          <p:nvGrpSpPr>
            <p:cNvPr id="25" name="Group 14">
              <a:extLst>
                <a:ext uri="{FF2B5EF4-FFF2-40B4-BE49-F238E27FC236}">
                  <a16:creationId xmlns:a16="http://schemas.microsoft.com/office/drawing/2014/main" id="{B47CB747-71BF-F246-8D51-35EDB4E56B20}"/>
                </a:ext>
              </a:extLst>
            </p:cNvPr>
            <p:cNvGrpSpPr>
              <a:grpSpLocks/>
            </p:cNvGrpSpPr>
            <p:nvPr/>
          </p:nvGrpSpPr>
          <p:grpSpPr bwMode="auto">
            <a:xfrm>
              <a:off x="1708150" y="2565400"/>
              <a:ext cx="6272213" cy="4292600"/>
              <a:chOff x="782" y="1865"/>
              <a:chExt cx="3951" cy="2704"/>
            </a:xfrm>
          </p:grpSpPr>
          <p:pic>
            <p:nvPicPr>
              <p:cNvPr id="26" name="Picture 12">
                <a:extLst>
                  <a:ext uri="{FF2B5EF4-FFF2-40B4-BE49-F238E27FC236}">
                    <a16:creationId xmlns:a16="http://schemas.microsoft.com/office/drawing/2014/main" id="{1B79C964-96AD-AA4A-B4CF-C6377C29E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3">
                <a:extLst>
                  <a:ext uri="{FF2B5EF4-FFF2-40B4-BE49-F238E27FC236}">
                    <a16:creationId xmlns:a16="http://schemas.microsoft.com/office/drawing/2014/main" id="{92FABEFD-E51C-0A49-A008-5D94B930D232}"/>
                  </a:ext>
                </a:extLst>
              </p:cNvPr>
              <p:cNvSpPr>
                <a:spLocks noChangeArrowheads="1"/>
              </p:cNvSpPr>
              <p:nvPr/>
            </p:nvSpPr>
            <p:spPr bwMode="auto">
              <a:xfrm>
                <a:off x="2070" y="1926"/>
                <a:ext cx="1404" cy="16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32" name="Text Box 18">
              <a:extLst>
                <a:ext uri="{FF2B5EF4-FFF2-40B4-BE49-F238E27FC236}">
                  <a16:creationId xmlns:a16="http://schemas.microsoft.com/office/drawing/2014/main" id="{F9CA757D-88CC-BF41-8C8F-6A16BC6C043B}"/>
                </a:ext>
              </a:extLst>
            </p:cNvPr>
            <p:cNvSpPr txBox="1">
              <a:spLocks noChangeArrowheads="1"/>
            </p:cNvSpPr>
            <p:nvPr/>
          </p:nvSpPr>
          <p:spPr bwMode="auto">
            <a:xfrm rot="10800000">
              <a:off x="1500029" y="3508821"/>
              <a:ext cx="492443" cy="1800921"/>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rPr>
                <a:t>RTT (milliseconds)</a:t>
              </a:r>
            </a:p>
          </p:txBody>
        </p:sp>
        <p:sp>
          <p:nvSpPr>
            <p:cNvPr id="33" name="Text Box 19">
              <a:extLst>
                <a:ext uri="{FF2B5EF4-FFF2-40B4-BE49-F238E27FC236}">
                  <a16:creationId xmlns:a16="http://schemas.microsoft.com/office/drawing/2014/main" id="{5783915F-0896-D04A-9D0B-BE930F53923F}"/>
                </a:ext>
              </a:extLst>
            </p:cNvPr>
            <p:cNvSpPr txBox="1">
              <a:spLocks noChangeArrowheads="1"/>
            </p:cNvSpPr>
            <p:nvPr/>
          </p:nvSpPr>
          <p:spPr bwMode="auto">
            <a:xfrm>
              <a:off x="2208862" y="3168651"/>
              <a:ext cx="3980151" cy="33855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a:solidFill>
                    <a:srgbClr val="000000"/>
                  </a:solidFill>
                  <a:latin typeface="Arial" charset="0"/>
                </a:rPr>
                <a:t>RTT:</a:t>
              </a:r>
              <a:r>
                <a:rPr lang="en-US" sz="1050">
                  <a:solidFill>
                    <a:srgbClr val="FFFFFF"/>
                  </a:solidFill>
                  <a:latin typeface="Arial" charset="0"/>
                </a:rPr>
                <a:t> </a:t>
              </a:r>
              <a:r>
                <a:rPr lang="en-US" sz="1050">
                  <a:solidFill>
                    <a:srgbClr val="000000"/>
                  </a:solidFill>
                  <a:latin typeface="Arial" charset="0"/>
                </a:rPr>
                <a:t>gaia.cs.umass.edu</a:t>
              </a:r>
              <a:r>
                <a:rPr lang="en-US" sz="1050">
                  <a:solidFill>
                    <a:srgbClr val="FFFFFF"/>
                  </a:solidFill>
                  <a:latin typeface="Arial" charset="0"/>
                </a:rPr>
                <a:t> </a:t>
              </a:r>
              <a:r>
                <a:rPr lang="en-US" sz="1050">
                  <a:solidFill>
                    <a:srgbClr val="000000"/>
                  </a:solidFill>
                  <a:latin typeface="Arial" charset="0"/>
                </a:rPr>
                <a:t>to</a:t>
              </a:r>
              <a:r>
                <a:rPr lang="en-US" sz="1050">
                  <a:solidFill>
                    <a:srgbClr val="FFFFFF"/>
                  </a:solidFill>
                  <a:latin typeface="Arial" charset="0"/>
                </a:rPr>
                <a:t> </a:t>
              </a:r>
              <a:r>
                <a:rPr lang="en-US" sz="1050">
                  <a:solidFill>
                    <a:srgbClr val="000000"/>
                  </a:solidFill>
                  <a:latin typeface="Arial" charset="0"/>
                </a:rPr>
                <a:t>fantasia.eurecom.fr</a:t>
              </a:r>
            </a:p>
          </p:txBody>
        </p:sp>
        <p:sp>
          <p:nvSpPr>
            <p:cNvPr id="34" name="Text Box 20">
              <a:extLst>
                <a:ext uri="{FF2B5EF4-FFF2-40B4-BE49-F238E27FC236}">
                  <a16:creationId xmlns:a16="http://schemas.microsoft.com/office/drawing/2014/main" id="{FDF3CC5E-05FF-9348-AFEA-B37BF0709D00}"/>
                </a:ext>
              </a:extLst>
            </p:cNvPr>
            <p:cNvSpPr txBox="1">
              <a:spLocks noChangeArrowheads="1"/>
            </p:cNvSpPr>
            <p:nvPr/>
          </p:nvSpPr>
          <p:spPr bwMode="auto">
            <a:xfrm>
              <a:off x="6184440" y="5230813"/>
              <a:ext cx="125504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rPr>
                <a:t>sampleRTT</a:t>
              </a:r>
            </a:p>
          </p:txBody>
        </p:sp>
        <p:sp>
          <p:nvSpPr>
            <p:cNvPr id="35" name="Text Box 21">
              <a:extLst>
                <a:ext uri="{FF2B5EF4-FFF2-40B4-BE49-F238E27FC236}">
                  <a16:creationId xmlns:a16="http://schemas.microsoft.com/office/drawing/2014/main" id="{F17B9932-059C-5C46-AFDC-5141617F4B50}"/>
                </a:ext>
              </a:extLst>
            </p:cNvPr>
            <p:cNvSpPr txBox="1">
              <a:spLocks noChangeArrowheads="1"/>
            </p:cNvSpPr>
            <p:nvPr/>
          </p:nvSpPr>
          <p:spPr bwMode="auto">
            <a:xfrm>
              <a:off x="6177399" y="5548313"/>
              <a:ext cx="150725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rPr>
                <a:t>EstimatedRTT</a:t>
              </a:r>
            </a:p>
          </p:txBody>
        </p:sp>
        <p:sp>
          <p:nvSpPr>
            <p:cNvPr id="36" name="AutoShape 22">
              <a:extLst>
                <a:ext uri="{FF2B5EF4-FFF2-40B4-BE49-F238E27FC236}">
                  <a16:creationId xmlns:a16="http://schemas.microsoft.com/office/drawing/2014/main" id="{5C984DD6-69E3-6841-B32A-69B38C890B14}"/>
                </a:ext>
              </a:extLst>
            </p:cNvPr>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37" name="AutoShape 23">
              <a:extLst>
                <a:ext uri="{FF2B5EF4-FFF2-40B4-BE49-F238E27FC236}">
                  <a16:creationId xmlns:a16="http://schemas.microsoft.com/office/drawing/2014/main" id="{949FCF6B-A257-E540-8887-09B596633DCF}"/>
                </a:ext>
              </a:extLst>
            </p:cNvPr>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38" name="Rectangle 24">
              <a:extLst>
                <a:ext uri="{FF2B5EF4-FFF2-40B4-BE49-F238E27FC236}">
                  <a16:creationId xmlns:a16="http://schemas.microsoft.com/office/drawing/2014/main" id="{1C4D877B-9F3D-6342-9DFB-B8DAC5F2E1C6}"/>
                </a:ext>
              </a:extLst>
            </p:cNvPr>
            <p:cNvSpPr>
              <a:spLocks noChangeArrowheads="1"/>
            </p:cNvSpPr>
            <p:nvPr/>
          </p:nvSpPr>
          <p:spPr bwMode="auto">
            <a:xfrm>
              <a:off x="4108450" y="6389688"/>
              <a:ext cx="1863725" cy="46831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39" name="Group 15">
              <a:extLst>
                <a:ext uri="{FF2B5EF4-FFF2-40B4-BE49-F238E27FC236}">
                  <a16:creationId xmlns:a16="http://schemas.microsoft.com/office/drawing/2014/main" id="{46A7C35C-F55E-D448-9F19-A868DE731AA0}"/>
                </a:ext>
              </a:extLst>
            </p:cNvPr>
            <p:cNvGrpSpPr>
              <a:grpSpLocks/>
            </p:cNvGrpSpPr>
            <p:nvPr/>
          </p:nvGrpSpPr>
          <p:grpSpPr bwMode="auto">
            <a:xfrm>
              <a:off x="4041775" y="6386513"/>
              <a:ext cx="1512888" cy="615950"/>
              <a:chOff x="2343" y="3645"/>
              <a:chExt cx="953" cy="388"/>
            </a:xfrm>
          </p:grpSpPr>
          <p:sp>
            <p:nvSpPr>
              <p:cNvPr id="40" name="Rectangle 16">
                <a:extLst>
                  <a:ext uri="{FF2B5EF4-FFF2-40B4-BE49-F238E27FC236}">
                    <a16:creationId xmlns:a16="http://schemas.microsoft.com/office/drawing/2014/main" id="{76A5B688-5F66-A646-903E-26608C06EFAA}"/>
                  </a:ext>
                </a:extLst>
              </p:cNvPr>
              <p:cNvSpPr>
                <a:spLocks noChangeArrowheads="1"/>
              </p:cNvSpPr>
              <p:nvPr/>
            </p:nvSpPr>
            <p:spPr bwMode="auto">
              <a:xfrm>
                <a:off x="2592" y="3695"/>
                <a:ext cx="527" cy="9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1" name="Text Box 17">
                <a:extLst>
                  <a:ext uri="{FF2B5EF4-FFF2-40B4-BE49-F238E27FC236}">
                    <a16:creationId xmlns:a16="http://schemas.microsoft.com/office/drawing/2014/main" id="{9530FDC0-AF61-1C41-8AC4-6B29BC1A8D3C}"/>
                  </a:ext>
                </a:extLst>
              </p:cNvPr>
              <p:cNvSpPr txBox="1">
                <a:spLocks noChangeArrowheads="1"/>
              </p:cNvSpPr>
              <p:nvPr/>
            </p:nvSpPr>
            <p:spPr bwMode="auto">
              <a:xfrm>
                <a:off x="2343" y="3645"/>
                <a:ext cx="953" cy="38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rPr>
                  <a:t>time (seconds)</a:t>
                </a:r>
              </a:p>
            </p:txBody>
          </p:sp>
        </p:grpSp>
      </p:grpSp>
    </p:spTree>
    <p:extLst>
      <p:ext uri="{BB962C8B-B14F-4D97-AF65-F5344CB8AC3E}">
        <p14:creationId xmlns:p14="http://schemas.microsoft.com/office/powerpoint/2010/main" val="1193755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951130" y="262479"/>
            <a:ext cx="8544983" cy="670967"/>
          </a:xfrm>
        </p:spPr>
        <p:txBody>
          <a:bodyPr>
            <a:normAutofit/>
          </a:bodyPr>
          <a:lstStyle/>
          <a:p>
            <a:r>
              <a:rPr lang="en-US" sz="3600" dirty="0"/>
              <a:t>TCP round trip time, timeout</a:t>
            </a:r>
            <a:endParaRPr lang="en-US" sz="3300" dirty="0"/>
          </a:p>
        </p:txBody>
      </p:sp>
      <p:sp>
        <p:nvSpPr>
          <p:cNvPr id="59" name="Rectangle 5">
            <a:extLst>
              <a:ext uri="{FF2B5EF4-FFF2-40B4-BE49-F238E27FC236}">
                <a16:creationId xmlns:a16="http://schemas.microsoft.com/office/drawing/2014/main" id="{818E497C-5ADD-8648-BF4A-762A1B89120F}"/>
              </a:ext>
            </a:extLst>
          </p:cNvPr>
          <p:cNvSpPr txBox="1">
            <a:spLocks noChangeArrowheads="1"/>
          </p:cNvSpPr>
          <p:nvPr/>
        </p:nvSpPr>
        <p:spPr>
          <a:xfrm>
            <a:off x="1829760" y="2865712"/>
            <a:ext cx="8495759" cy="84687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defRPr/>
            </a:pPr>
            <a:r>
              <a:rPr lang="en-US" altLang="en-US" sz="2100" dirty="0">
                <a:solidFill>
                  <a:prstClr val="black"/>
                </a:solidFill>
                <a:latin typeface="Calibri" panose="020F0502020204030204"/>
                <a:ea typeface="ＭＳ Ｐゴシック" panose="020B0600070205080204" pitchFamily="34" charset="-128"/>
              </a:rPr>
              <a:t>timeout interval:</a:t>
            </a:r>
            <a:r>
              <a:rPr lang="en-US" altLang="en-US" sz="2100" b="1" dirty="0">
                <a:solidFill>
                  <a:prstClr val="black"/>
                </a:solidFill>
                <a:latin typeface="Calibri" panose="020F0502020204030204"/>
                <a:ea typeface="ＭＳ Ｐゴシック" panose="020B0600070205080204" pitchFamily="34" charset="-128"/>
              </a:rPr>
              <a:t> </a:t>
            </a:r>
            <a:r>
              <a:rPr lang="en-US" altLang="en-US" sz="2100" b="1" dirty="0" err="1">
                <a:solidFill>
                  <a:prstClr val="black"/>
                </a:solidFill>
                <a:latin typeface="Courier" pitchFamily="2" charset="0"/>
                <a:ea typeface="ＭＳ Ｐゴシック" panose="020B0600070205080204" pitchFamily="34" charset="-128"/>
              </a:rPr>
              <a:t>EstimatedRTT</a:t>
            </a:r>
            <a:r>
              <a:rPr lang="en-US" altLang="en-US" sz="2100" dirty="0">
                <a:solidFill>
                  <a:prstClr val="black"/>
                </a:solidFill>
                <a:latin typeface="Calibri" panose="020F0502020204030204"/>
                <a:ea typeface="ＭＳ Ｐゴシック" panose="020B0600070205080204" pitchFamily="34" charset="-128"/>
              </a:rPr>
              <a:t> plus “</a:t>
            </a:r>
            <a:r>
              <a:rPr lang="en-US" altLang="ja-JP" sz="2100" dirty="0">
                <a:solidFill>
                  <a:prstClr val="black"/>
                </a:solidFill>
                <a:latin typeface="Calibri" panose="020F0502020204030204"/>
                <a:ea typeface="ＭＳ Ｐゴシック" panose="020B0600070205080204" pitchFamily="34" charset="-128"/>
              </a:rPr>
              <a:t>safety margin”</a:t>
            </a:r>
          </a:p>
          <a:p>
            <a:pPr marL="521494" lvl="1" indent="-173831" defTabSz="685800">
              <a:spcBef>
                <a:spcPts val="750"/>
              </a:spcBef>
              <a:defRPr/>
            </a:pPr>
            <a:r>
              <a:rPr lang="en-US" altLang="en-US" sz="2100" dirty="0">
                <a:solidFill>
                  <a:prstClr val="black"/>
                </a:solidFill>
                <a:latin typeface="Calibri" panose="020F0502020204030204"/>
                <a:ea typeface="ＭＳ Ｐゴシック" panose="020B0600070205080204" pitchFamily="34" charset="-128"/>
              </a:rPr>
              <a:t>large variation in  </a:t>
            </a:r>
            <a:r>
              <a:rPr lang="en-US" altLang="en-US" sz="2100" b="1" dirty="0" err="1">
                <a:solidFill>
                  <a:prstClr val="black"/>
                </a:solidFill>
                <a:latin typeface="Courier" pitchFamily="2" charset="0"/>
                <a:ea typeface="ＭＳ Ｐゴシック" panose="020B0600070205080204" pitchFamily="34" charset="-128"/>
              </a:rPr>
              <a:t>EstimatedRTT</a:t>
            </a:r>
            <a:r>
              <a:rPr lang="en-US" altLang="en-US" sz="2100" b="1" dirty="0">
                <a:solidFill>
                  <a:prstClr val="black"/>
                </a:solidFill>
                <a:latin typeface="Courier" pitchFamily="2" charset="0"/>
                <a:ea typeface="ＭＳ Ｐゴシック" panose="020B0600070205080204" pitchFamily="34" charset="-128"/>
              </a:rPr>
              <a:t>: </a:t>
            </a:r>
            <a:r>
              <a:rPr lang="en-US" altLang="en-US" sz="2100" dirty="0">
                <a:solidFill>
                  <a:prstClr val="black"/>
                </a:solidFill>
                <a:latin typeface="Calibri" panose="020F0502020204030204"/>
                <a:ea typeface="ＭＳ Ｐゴシック" panose="020B0600070205080204" pitchFamily="34" charset="-128"/>
              </a:rPr>
              <a:t>want a larger safety margin</a:t>
            </a:r>
          </a:p>
        </p:txBody>
      </p:sp>
      <p:grpSp>
        <p:nvGrpSpPr>
          <p:cNvPr id="5" name="Group 4">
            <a:extLst>
              <a:ext uri="{FF2B5EF4-FFF2-40B4-BE49-F238E27FC236}">
                <a16:creationId xmlns:a16="http://schemas.microsoft.com/office/drawing/2014/main" id="{98DFD149-D3B6-7049-8FD3-A4E0D481C064}"/>
              </a:ext>
            </a:extLst>
          </p:cNvPr>
          <p:cNvGrpSpPr/>
          <p:nvPr/>
        </p:nvGrpSpPr>
        <p:grpSpPr>
          <a:xfrm>
            <a:off x="2149497" y="3722108"/>
            <a:ext cx="7149364" cy="919157"/>
            <a:chOff x="858254" y="2667000"/>
            <a:chExt cx="9532485" cy="1225542"/>
          </a:xfrm>
        </p:grpSpPr>
        <p:sp>
          <p:nvSpPr>
            <p:cNvPr id="70" name="Rectangle 69">
              <a:extLst>
                <a:ext uri="{FF2B5EF4-FFF2-40B4-BE49-F238E27FC236}">
                  <a16:creationId xmlns:a16="http://schemas.microsoft.com/office/drawing/2014/main" id="{6D78BD41-D638-4D4B-B561-317912C0037E}"/>
                </a:ext>
              </a:extLst>
            </p:cNvPr>
            <p:cNvSpPr/>
            <p:nvPr/>
          </p:nvSpPr>
          <p:spPr>
            <a:xfrm>
              <a:off x="858254" y="2667000"/>
              <a:ext cx="9532485"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62" name="Rectangle 13">
              <a:extLst>
                <a:ext uri="{FF2B5EF4-FFF2-40B4-BE49-F238E27FC236}">
                  <a16:creationId xmlns:a16="http://schemas.microsoft.com/office/drawing/2014/main" id="{13338CC9-61FA-4847-87D5-4B4830DB87F4}"/>
                </a:ext>
              </a:extLst>
            </p:cNvPr>
            <p:cNvSpPr>
              <a:spLocks noChangeArrowheads="1"/>
            </p:cNvSpPr>
            <p:nvPr/>
          </p:nvSpPr>
          <p:spPr bwMode="auto">
            <a:xfrm>
              <a:off x="859979" y="2701243"/>
              <a:ext cx="7918450" cy="69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57175" indent="-257175" defTabSz="685800">
                <a:defRPr/>
              </a:pPr>
              <a:r>
                <a:rPr lang="en-US" b="1" dirty="0" err="1">
                  <a:solidFill>
                    <a:prstClr val="black"/>
                  </a:solidFill>
                  <a:latin typeface="Courier New" charset="0"/>
                  <a:ea typeface="ＭＳ Ｐゴシック" charset="0"/>
                </a:rPr>
                <a:t>TimeoutInterval</a:t>
              </a:r>
              <a:r>
                <a:rPr lang="en-US" b="1" dirty="0">
                  <a:solidFill>
                    <a:prstClr val="black"/>
                  </a:solidFill>
                  <a:latin typeface="Courier New" charset="0"/>
                  <a:ea typeface="ＭＳ Ｐゴシック" charset="0"/>
                </a:rPr>
                <a:t> = </a:t>
              </a:r>
              <a:r>
                <a:rPr lang="en-US" b="1" dirty="0" err="1">
                  <a:solidFill>
                    <a:prstClr val="black"/>
                  </a:solidFill>
                  <a:latin typeface="Courier New" charset="0"/>
                  <a:ea typeface="ＭＳ Ｐゴシック" charset="0"/>
                </a:rPr>
                <a:t>EstimatedRTT</a:t>
              </a:r>
              <a:r>
                <a:rPr lang="en-US" b="1" dirty="0">
                  <a:solidFill>
                    <a:prstClr val="black"/>
                  </a:solidFill>
                  <a:latin typeface="Courier New" charset="0"/>
                  <a:ea typeface="ＭＳ Ｐゴシック" charset="0"/>
                </a:rPr>
                <a:t> + 4*</a:t>
              </a:r>
              <a:r>
                <a:rPr lang="en-US" b="1" dirty="0" err="1">
                  <a:solidFill>
                    <a:prstClr val="black"/>
                  </a:solidFill>
                  <a:latin typeface="Courier New" charset="0"/>
                  <a:ea typeface="ＭＳ Ｐゴシック" charset="0"/>
                </a:rPr>
                <a:t>DevRTT</a:t>
              </a:r>
              <a:endParaRPr lang="en-US" b="1" dirty="0">
                <a:solidFill>
                  <a:prstClr val="black"/>
                </a:solidFill>
                <a:latin typeface="Courier New" charset="0"/>
                <a:ea typeface="ＭＳ Ｐゴシック" charset="0"/>
              </a:endParaRPr>
            </a:p>
          </p:txBody>
        </p:sp>
        <p:sp>
          <p:nvSpPr>
            <p:cNvPr id="63" name="Text Box 14">
              <a:extLst>
                <a:ext uri="{FF2B5EF4-FFF2-40B4-BE49-F238E27FC236}">
                  <a16:creationId xmlns:a16="http://schemas.microsoft.com/office/drawing/2014/main" id="{29ECD817-A810-F04B-85CA-8D6E49B8D6DC}"/>
                </a:ext>
              </a:extLst>
            </p:cNvPr>
            <p:cNvSpPr txBox="1">
              <a:spLocks noChangeArrowheads="1"/>
            </p:cNvSpPr>
            <p:nvPr/>
          </p:nvSpPr>
          <p:spPr bwMode="auto">
            <a:xfrm>
              <a:off x="4304854" y="3442607"/>
              <a:ext cx="1870427"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500">
                  <a:solidFill>
                    <a:srgbClr val="000099"/>
                  </a:solidFill>
                </a:rPr>
                <a:t>estimated RTT</a:t>
              </a:r>
            </a:p>
          </p:txBody>
        </p:sp>
        <p:sp>
          <p:nvSpPr>
            <p:cNvPr id="64" name="Text Box 16">
              <a:extLst>
                <a:ext uri="{FF2B5EF4-FFF2-40B4-BE49-F238E27FC236}">
                  <a16:creationId xmlns:a16="http://schemas.microsoft.com/office/drawing/2014/main" id="{B6E79AC7-559E-CA4D-B400-169E15D6448A}"/>
                </a:ext>
              </a:extLst>
            </p:cNvPr>
            <p:cNvSpPr txBox="1">
              <a:spLocks noChangeArrowheads="1"/>
            </p:cNvSpPr>
            <p:nvPr/>
          </p:nvSpPr>
          <p:spPr bwMode="auto">
            <a:xfrm>
              <a:off x="6736904" y="3461656"/>
              <a:ext cx="2041756" cy="430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a:defRPr/>
              </a:pPr>
              <a:r>
                <a:rPr lang="ja-JP" altLang="en-US" sz="1500">
                  <a:solidFill>
                    <a:srgbClr val="000099"/>
                  </a:solidFill>
                </a:rPr>
                <a:t>“</a:t>
              </a:r>
              <a:r>
                <a:rPr lang="en-US" altLang="ja-JP" sz="1500" dirty="0">
                  <a:solidFill>
                    <a:srgbClr val="000099"/>
                  </a:solidFill>
                </a:rPr>
                <a:t>safety margin</a:t>
              </a:r>
              <a:r>
                <a:rPr lang="ja-JP" altLang="en-US" sz="1500">
                  <a:solidFill>
                    <a:srgbClr val="000099"/>
                  </a:solidFill>
                </a:rPr>
                <a:t>”</a:t>
              </a:r>
              <a:endParaRPr lang="en-US" altLang="en-US" sz="1500" dirty="0">
                <a:solidFill>
                  <a:srgbClr val="000099"/>
                </a:solidFill>
              </a:endParaRPr>
            </a:p>
          </p:txBody>
        </p:sp>
        <p:sp>
          <p:nvSpPr>
            <p:cNvPr id="65" name="Line 17">
              <a:extLst>
                <a:ext uri="{FF2B5EF4-FFF2-40B4-BE49-F238E27FC236}">
                  <a16:creationId xmlns:a16="http://schemas.microsoft.com/office/drawing/2014/main" id="{FF049043-4FEA-C546-ADC2-E314E7D23CA5}"/>
                </a:ext>
              </a:extLst>
            </p:cNvPr>
            <p:cNvSpPr>
              <a:spLocks noChangeShapeType="1"/>
            </p:cNvSpPr>
            <p:nvPr/>
          </p:nvSpPr>
          <p:spPr bwMode="auto">
            <a:xfrm flipV="1">
              <a:off x="5101779" y="3082243"/>
              <a:ext cx="0" cy="44608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sp>
          <p:nvSpPr>
            <p:cNvPr id="66" name="Line 19">
              <a:extLst>
                <a:ext uri="{FF2B5EF4-FFF2-40B4-BE49-F238E27FC236}">
                  <a16:creationId xmlns:a16="http://schemas.microsoft.com/office/drawing/2014/main" id="{F55903EC-FD0A-654A-913F-52F13FFBE690}"/>
                </a:ext>
              </a:extLst>
            </p:cNvPr>
            <p:cNvSpPr>
              <a:spLocks noChangeShapeType="1"/>
            </p:cNvSpPr>
            <p:nvPr/>
          </p:nvSpPr>
          <p:spPr bwMode="auto">
            <a:xfrm flipV="1">
              <a:off x="7673529" y="3088593"/>
              <a:ext cx="0" cy="44608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pic>
          <p:nvPicPr>
            <p:cNvPr id="67" name="Picture 20" descr="alarm_clock_ringing">
              <a:extLst>
                <a:ext uri="{FF2B5EF4-FFF2-40B4-BE49-F238E27FC236}">
                  <a16:creationId xmlns:a16="http://schemas.microsoft.com/office/drawing/2014/main" id="{DF906935-706B-2B43-B876-CAD3FE51C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43" y="3238052"/>
              <a:ext cx="646558" cy="6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3">
            <a:extLst>
              <a:ext uri="{FF2B5EF4-FFF2-40B4-BE49-F238E27FC236}">
                <a16:creationId xmlns:a16="http://schemas.microsoft.com/office/drawing/2014/main" id="{32E77073-7604-A04F-8597-12BF5941CCE7}"/>
              </a:ext>
            </a:extLst>
          </p:cNvPr>
          <p:cNvGrpSpPr/>
          <p:nvPr/>
        </p:nvGrpSpPr>
        <p:grpSpPr>
          <a:xfrm>
            <a:off x="2270083" y="1659851"/>
            <a:ext cx="7834804" cy="730542"/>
            <a:chOff x="1837879" y="3151290"/>
            <a:chExt cx="10446405" cy="974055"/>
          </a:xfrm>
        </p:grpSpPr>
        <p:sp>
          <p:nvSpPr>
            <p:cNvPr id="69" name="Rectangle 68">
              <a:extLst>
                <a:ext uri="{FF2B5EF4-FFF2-40B4-BE49-F238E27FC236}">
                  <a16:creationId xmlns:a16="http://schemas.microsoft.com/office/drawing/2014/main" id="{6D88E7C6-ABA1-FA45-A2D5-10F964EB5DB8}"/>
                </a:ext>
              </a:extLst>
            </p:cNvPr>
            <p:cNvSpPr/>
            <p:nvPr/>
          </p:nvSpPr>
          <p:spPr>
            <a:xfrm>
              <a:off x="1837879" y="3151290"/>
              <a:ext cx="9532486" cy="5222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60" name="Text Box 7">
              <a:extLst>
                <a:ext uri="{FF2B5EF4-FFF2-40B4-BE49-F238E27FC236}">
                  <a16:creationId xmlns:a16="http://schemas.microsoft.com/office/drawing/2014/main" id="{2F6AE672-95B4-DF44-B435-567781B49E2D}"/>
                </a:ext>
              </a:extLst>
            </p:cNvPr>
            <p:cNvSpPr txBox="1">
              <a:spLocks noChangeArrowheads="1"/>
            </p:cNvSpPr>
            <p:nvPr/>
          </p:nvSpPr>
          <p:spPr bwMode="auto">
            <a:xfrm>
              <a:off x="1837879" y="3151831"/>
              <a:ext cx="10018644" cy="4924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800" b="1" dirty="0" err="1">
                  <a:solidFill>
                    <a:prstClr val="black"/>
                  </a:solidFill>
                  <a:latin typeface="Courier" pitchFamily="2" charset="0"/>
                </a:rPr>
                <a:t>DevRTT</a:t>
              </a:r>
              <a:r>
                <a:rPr lang="en-US" sz="1800" b="1" dirty="0">
                  <a:solidFill>
                    <a:prstClr val="black"/>
                  </a:solidFill>
                  <a:latin typeface="Courier" pitchFamily="2" charset="0"/>
                </a:rPr>
                <a:t> = </a:t>
              </a:r>
              <a:r>
                <a:rPr lang="en-US" sz="1800" b="1" dirty="0">
                  <a:solidFill>
                    <a:prstClr val="black"/>
                  </a:solidFill>
                  <a:latin typeface="Courier New" charset="0"/>
                </a:rPr>
                <a:t>(1-</a:t>
              </a:r>
              <a:r>
                <a:rPr lang="en-US" sz="1800" b="1" dirty="0">
                  <a:solidFill>
                    <a:prstClr val="black"/>
                  </a:solidFill>
                  <a:latin typeface="Courier New" charset="0"/>
                  <a:sym typeface="Symbol" charset="0"/>
                </a:rPr>
                <a:t></a:t>
              </a:r>
              <a:r>
                <a:rPr lang="en-US" sz="1800" b="1" dirty="0">
                  <a:solidFill>
                    <a:prstClr val="black"/>
                  </a:solidFill>
                  <a:latin typeface="Courier New" charset="0"/>
                </a:rPr>
                <a:t>)*</a:t>
              </a:r>
              <a:r>
                <a:rPr lang="en-US" sz="1800" b="1" dirty="0" err="1">
                  <a:solidFill>
                    <a:prstClr val="black"/>
                  </a:solidFill>
                  <a:latin typeface="Courier New" charset="0"/>
                </a:rPr>
                <a:t>DevRTT</a:t>
              </a:r>
              <a:r>
                <a:rPr lang="en-US" sz="1800" b="1" dirty="0">
                  <a:solidFill>
                    <a:prstClr val="black"/>
                  </a:solidFill>
                  <a:latin typeface="Courier New" charset="0"/>
                </a:rPr>
                <a:t> + </a:t>
              </a:r>
              <a:r>
                <a:rPr lang="en-US" sz="1800" b="1" dirty="0">
                  <a:solidFill>
                    <a:prstClr val="black"/>
                  </a:solidFill>
                  <a:latin typeface="Courier New" charset="0"/>
                  <a:sym typeface="Symbol" charset="0"/>
                </a:rPr>
                <a:t></a:t>
              </a:r>
              <a:r>
                <a:rPr lang="en-US" sz="1800" b="1" dirty="0">
                  <a:solidFill>
                    <a:prstClr val="black"/>
                  </a:solidFill>
                  <a:latin typeface="Courier New" charset="0"/>
                </a:rPr>
                <a:t>*|</a:t>
              </a:r>
              <a:r>
                <a:rPr lang="en-US" sz="1800" b="1" dirty="0" err="1">
                  <a:solidFill>
                    <a:prstClr val="black"/>
                  </a:solidFill>
                  <a:latin typeface="Courier New" charset="0"/>
                </a:rPr>
                <a:t>SampleRTT-EstimatedRTT</a:t>
              </a:r>
              <a:r>
                <a:rPr lang="en-US" sz="1800" b="1" dirty="0">
                  <a:solidFill>
                    <a:prstClr val="black"/>
                  </a:solidFill>
                  <a:latin typeface="Courier New" charset="0"/>
                </a:rPr>
                <a:t>|</a:t>
              </a:r>
            </a:p>
          </p:txBody>
        </p:sp>
        <p:sp>
          <p:nvSpPr>
            <p:cNvPr id="61" name="Text Box 12">
              <a:extLst>
                <a:ext uri="{FF2B5EF4-FFF2-40B4-BE49-F238E27FC236}">
                  <a16:creationId xmlns:a16="http://schemas.microsoft.com/office/drawing/2014/main" id="{D33A459F-5B30-B942-A281-437341BBF16B}"/>
                </a:ext>
              </a:extLst>
            </p:cNvPr>
            <p:cNvSpPr txBox="1">
              <a:spLocks noChangeArrowheads="1"/>
            </p:cNvSpPr>
            <p:nvPr/>
          </p:nvSpPr>
          <p:spPr bwMode="auto">
            <a:xfrm>
              <a:off x="8898147" y="3694459"/>
              <a:ext cx="3386137" cy="43088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500" dirty="0">
                  <a:solidFill>
                    <a:prstClr val="black"/>
                  </a:solidFill>
                  <a:latin typeface="Calibri" panose="020F0502020204030204"/>
                </a:rPr>
                <a:t>(typically, </a:t>
              </a:r>
              <a:r>
                <a:rPr lang="en-US" sz="1500" dirty="0">
                  <a:solidFill>
                    <a:prstClr val="black"/>
                  </a:solidFill>
                  <a:latin typeface="Courier New" charset="0"/>
                  <a:sym typeface="Symbol" charset="0"/>
                </a:rPr>
                <a:t></a:t>
              </a:r>
              <a:r>
                <a:rPr lang="en-US" sz="1500" b="1" dirty="0">
                  <a:solidFill>
                    <a:prstClr val="black"/>
                  </a:solidFill>
                  <a:latin typeface="Courier New" charset="0"/>
                  <a:sym typeface="Symbol" charset="0"/>
                </a:rPr>
                <a:t> </a:t>
              </a:r>
              <a:r>
                <a:rPr lang="en-US" sz="1500" dirty="0">
                  <a:solidFill>
                    <a:prstClr val="black"/>
                  </a:solidFill>
                  <a:latin typeface="Calibri" panose="020F0502020204030204"/>
                  <a:sym typeface="Symbol" charset="0"/>
                </a:rPr>
                <a:t>= 0.25)</a:t>
              </a:r>
            </a:p>
          </p:txBody>
        </p:sp>
      </p:grpSp>
      <p:sp>
        <p:nvSpPr>
          <p:cNvPr id="16" name="Rectangle 5">
            <a:extLst>
              <a:ext uri="{FF2B5EF4-FFF2-40B4-BE49-F238E27FC236}">
                <a16:creationId xmlns:a16="http://schemas.microsoft.com/office/drawing/2014/main" id="{4DBD9BE8-0206-984D-9734-DB015980BF63}"/>
              </a:ext>
            </a:extLst>
          </p:cNvPr>
          <p:cNvSpPr txBox="1">
            <a:spLocks noChangeArrowheads="1"/>
          </p:cNvSpPr>
          <p:nvPr/>
        </p:nvSpPr>
        <p:spPr>
          <a:xfrm>
            <a:off x="1787127" y="1183189"/>
            <a:ext cx="8495759" cy="40872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defRPr/>
            </a:pPr>
            <a:r>
              <a:rPr lang="en-US" altLang="en-US" sz="2100" b="1" dirty="0" err="1">
                <a:solidFill>
                  <a:prstClr val="black"/>
                </a:solidFill>
                <a:latin typeface="Courier New" panose="02070309020205020404" pitchFamily="49" charset="0"/>
                <a:ea typeface="ＭＳ Ｐゴシック" panose="020B0600070205080204" pitchFamily="34" charset="-128"/>
                <a:cs typeface="Courier New" panose="02070309020205020404" pitchFamily="49" charset="0"/>
              </a:rPr>
              <a:t>DevRTT</a:t>
            </a:r>
            <a:r>
              <a:rPr lang="en-US" altLang="en-US" sz="2100" dirty="0">
                <a:solidFill>
                  <a:prstClr val="black"/>
                </a:solidFill>
                <a:latin typeface="Calibri" panose="020F0502020204030204"/>
                <a:ea typeface="ＭＳ Ｐゴシック" panose="020B0600070205080204" pitchFamily="34" charset="-128"/>
              </a:rPr>
              <a:t>: EWMA of </a:t>
            </a:r>
            <a:r>
              <a:rPr lang="en-US" altLang="en-US" sz="2100" b="1" dirty="0" err="1">
                <a:solidFill>
                  <a:prstClr val="black"/>
                </a:solidFill>
                <a:latin typeface="Courier" pitchFamily="2" charset="0"/>
                <a:ea typeface="ＭＳ Ｐゴシック" panose="020B0600070205080204" pitchFamily="34" charset="-128"/>
              </a:rPr>
              <a:t>SampleRTT</a:t>
            </a:r>
            <a:r>
              <a:rPr lang="en-US" altLang="en-US" sz="2100" b="1" dirty="0">
                <a:solidFill>
                  <a:prstClr val="black"/>
                </a:solidFill>
                <a:latin typeface="Courier" pitchFamily="2" charset="0"/>
                <a:ea typeface="ＭＳ Ｐゴシック" panose="020B0600070205080204" pitchFamily="34" charset="-128"/>
              </a:rPr>
              <a:t> </a:t>
            </a:r>
            <a:r>
              <a:rPr lang="en-US" altLang="en-US" sz="2100" dirty="0">
                <a:solidFill>
                  <a:prstClr val="black"/>
                </a:solidFill>
                <a:latin typeface="Calibri" panose="020F0502020204030204"/>
                <a:ea typeface="ＭＳ Ｐゴシック" panose="020B0600070205080204" pitchFamily="34" charset="-128"/>
              </a:rPr>
              <a:t>deviation from </a:t>
            </a:r>
            <a:r>
              <a:rPr lang="en-US" altLang="en-US" sz="2100" b="1" dirty="0" err="1">
                <a:solidFill>
                  <a:prstClr val="black"/>
                </a:solidFill>
                <a:latin typeface="Courier" pitchFamily="2" charset="0"/>
                <a:ea typeface="ＭＳ Ｐゴシック" panose="020B0600070205080204" pitchFamily="34" charset="-128"/>
              </a:rPr>
              <a:t>EstimatedRTT</a:t>
            </a:r>
            <a:r>
              <a:rPr lang="en-US" altLang="en-US" sz="2100" dirty="0">
                <a:solidFill>
                  <a:prstClr val="black"/>
                </a:solidFill>
                <a:latin typeface="Calibri" panose="020F0502020204030204"/>
                <a:ea typeface="ＭＳ Ｐゴシック" panose="020B0600070205080204" pitchFamily="34" charset="-128"/>
              </a:rPr>
              <a:t>: </a:t>
            </a:r>
          </a:p>
        </p:txBody>
      </p:sp>
      <p:sp>
        <p:nvSpPr>
          <p:cNvPr id="17"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4997725" y="4830703"/>
            <a:ext cx="5134405"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a:solidFill>
                  <a:prstClr val="black"/>
                </a:solidFill>
                <a:latin typeface="+mn-lt"/>
              </a:rPr>
              <a:t>More reading: http://research.protocollabs.com/captcp/doc-socket-statistic-module.html</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1643457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r>
              <a:rPr lang="en-US" dirty="0" smtClean="0"/>
              <a:t>TCP Fairness</a:t>
            </a:r>
            <a:endParaRPr lang="en-US"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152731998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Group 102">
            <a:extLst>
              <a:ext uri="{FF2B5EF4-FFF2-40B4-BE49-F238E27FC236}">
                <a16:creationId xmlns:a16="http://schemas.microsoft.com/office/drawing/2014/main" id="{DDBB9026-12F2-A349-BFEF-8C31C7F86092}"/>
              </a:ext>
            </a:extLst>
          </p:cNvPr>
          <p:cNvGrpSpPr/>
          <p:nvPr/>
        </p:nvGrpSpPr>
        <p:grpSpPr>
          <a:xfrm>
            <a:off x="7219300" y="3180595"/>
            <a:ext cx="825611" cy="539353"/>
            <a:chOff x="7493876" y="2774731"/>
            <a:chExt cx="1481958" cy="894622"/>
          </a:xfrm>
        </p:grpSpPr>
        <p:sp>
          <p:nvSpPr>
            <p:cNvPr id="104" name="Freeform 103">
              <a:extLst>
                <a:ext uri="{FF2B5EF4-FFF2-40B4-BE49-F238E27FC236}">
                  <a16:creationId xmlns:a16="http://schemas.microsoft.com/office/drawing/2014/main" id="{2EAD1D45-E7DC-F546-BF28-57362134135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sp>
          <p:nvSpPr>
            <p:cNvPr id="105" name="Oval 104">
              <a:extLst>
                <a:ext uri="{FF2B5EF4-FFF2-40B4-BE49-F238E27FC236}">
                  <a16:creationId xmlns:a16="http://schemas.microsoft.com/office/drawing/2014/main" id="{C917A520-A78E-6F4B-A627-C017D0408DA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grpSp>
          <p:nvGrpSpPr>
            <p:cNvPr id="106" name="Group 105">
              <a:extLst>
                <a:ext uri="{FF2B5EF4-FFF2-40B4-BE49-F238E27FC236}">
                  <a16:creationId xmlns:a16="http://schemas.microsoft.com/office/drawing/2014/main" id="{515FCDD6-C861-564F-B521-7551F1A8280E}"/>
                </a:ext>
              </a:extLst>
            </p:cNvPr>
            <p:cNvGrpSpPr/>
            <p:nvPr/>
          </p:nvGrpSpPr>
          <p:grpSpPr>
            <a:xfrm>
              <a:off x="7713663" y="2848339"/>
              <a:ext cx="1042107" cy="425543"/>
              <a:chOff x="7786941" y="2884917"/>
              <a:chExt cx="897649" cy="353919"/>
            </a:xfrm>
          </p:grpSpPr>
          <p:sp>
            <p:nvSpPr>
              <p:cNvPr id="107" name="Freeform 106">
                <a:extLst>
                  <a:ext uri="{FF2B5EF4-FFF2-40B4-BE49-F238E27FC236}">
                    <a16:creationId xmlns:a16="http://schemas.microsoft.com/office/drawing/2014/main" id="{EB9B6B9B-3107-CD48-AEC1-E65E25BE6AC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08" name="Freeform 107">
                <a:extLst>
                  <a:ext uri="{FF2B5EF4-FFF2-40B4-BE49-F238E27FC236}">
                    <a16:creationId xmlns:a16="http://schemas.microsoft.com/office/drawing/2014/main" id="{B5DD3803-6AF8-3847-B395-25898737955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09" name="Freeform 108">
                <a:extLst>
                  <a:ext uri="{FF2B5EF4-FFF2-40B4-BE49-F238E27FC236}">
                    <a16:creationId xmlns:a16="http://schemas.microsoft.com/office/drawing/2014/main" id="{DA65177F-9EDB-4144-8C88-7E37D8240AB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10" name="Freeform 109">
                <a:extLst>
                  <a:ext uri="{FF2B5EF4-FFF2-40B4-BE49-F238E27FC236}">
                    <a16:creationId xmlns:a16="http://schemas.microsoft.com/office/drawing/2014/main" id="{97906B30-472F-354C-82AF-33220C002B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grpSp>
      <p:grpSp>
        <p:nvGrpSpPr>
          <p:cNvPr id="95" name="Group 94">
            <a:extLst>
              <a:ext uri="{FF2B5EF4-FFF2-40B4-BE49-F238E27FC236}">
                <a16:creationId xmlns:a16="http://schemas.microsoft.com/office/drawing/2014/main" id="{70DB66D8-759D-3E45-8AD9-CC358022D572}"/>
              </a:ext>
            </a:extLst>
          </p:cNvPr>
          <p:cNvGrpSpPr/>
          <p:nvPr/>
        </p:nvGrpSpPr>
        <p:grpSpPr>
          <a:xfrm>
            <a:off x="5814074" y="3183881"/>
            <a:ext cx="825611" cy="539353"/>
            <a:chOff x="7493876" y="2774731"/>
            <a:chExt cx="1481958" cy="894622"/>
          </a:xfrm>
        </p:grpSpPr>
        <p:sp>
          <p:nvSpPr>
            <p:cNvPr id="96" name="Freeform 95">
              <a:extLst>
                <a:ext uri="{FF2B5EF4-FFF2-40B4-BE49-F238E27FC236}">
                  <a16:creationId xmlns:a16="http://schemas.microsoft.com/office/drawing/2014/main" id="{E483E17D-400D-C84C-8056-02B78CDD0DE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sp>
          <p:nvSpPr>
            <p:cNvPr id="97" name="Oval 96">
              <a:extLst>
                <a:ext uri="{FF2B5EF4-FFF2-40B4-BE49-F238E27FC236}">
                  <a16:creationId xmlns:a16="http://schemas.microsoft.com/office/drawing/2014/main" id="{318D9153-5EE4-3340-BCD3-478931CFC7F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panose="020F0502020204030204"/>
                </a:rPr>
                <a:t>              </a:t>
              </a:r>
            </a:p>
          </p:txBody>
        </p:sp>
        <p:grpSp>
          <p:nvGrpSpPr>
            <p:cNvPr id="98" name="Group 97">
              <a:extLst>
                <a:ext uri="{FF2B5EF4-FFF2-40B4-BE49-F238E27FC236}">
                  <a16:creationId xmlns:a16="http://schemas.microsoft.com/office/drawing/2014/main" id="{DAAFD939-A5C2-6A45-BE89-14CD8870A576}"/>
                </a:ext>
              </a:extLst>
            </p:cNvPr>
            <p:cNvGrpSpPr/>
            <p:nvPr/>
          </p:nvGrpSpPr>
          <p:grpSpPr>
            <a:xfrm>
              <a:off x="7713663" y="2848339"/>
              <a:ext cx="1042107" cy="425543"/>
              <a:chOff x="7786941" y="2884917"/>
              <a:chExt cx="897649" cy="353919"/>
            </a:xfrm>
          </p:grpSpPr>
          <p:sp>
            <p:nvSpPr>
              <p:cNvPr id="99" name="Freeform 98">
                <a:extLst>
                  <a:ext uri="{FF2B5EF4-FFF2-40B4-BE49-F238E27FC236}">
                    <a16:creationId xmlns:a16="http://schemas.microsoft.com/office/drawing/2014/main" id="{762F9A94-D8D0-934F-94BA-2BF1A64428C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00" name="Freeform 99">
                <a:extLst>
                  <a:ext uri="{FF2B5EF4-FFF2-40B4-BE49-F238E27FC236}">
                    <a16:creationId xmlns:a16="http://schemas.microsoft.com/office/drawing/2014/main" id="{205790B6-6F8F-394F-AEFC-DC10F8B5D5D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01" name="Freeform 100">
                <a:extLst>
                  <a:ext uri="{FF2B5EF4-FFF2-40B4-BE49-F238E27FC236}">
                    <a16:creationId xmlns:a16="http://schemas.microsoft.com/office/drawing/2014/main" id="{355156BC-1504-E74B-8008-40A919B5BE4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02" name="Freeform 101">
                <a:extLst>
                  <a:ext uri="{FF2B5EF4-FFF2-40B4-BE49-F238E27FC236}">
                    <a16:creationId xmlns:a16="http://schemas.microsoft.com/office/drawing/2014/main" id="{216A1E01-4397-904B-AF75-454F94DE105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23018" y="808722"/>
            <a:ext cx="8544983" cy="670967"/>
          </a:xfrm>
        </p:spPr>
        <p:txBody>
          <a:bodyPr>
            <a:normAutofit/>
          </a:bodyPr>
          <a:lstStyle/>
          <a:p>
            <a:r>
              <a:rPr lang="en-US" sz="3600" dirty="0"/>
              <a:t>TCP fairness</a:t>
            </a:r>
            <a:endParaRPr lang="en-US" sz="3300" dirty="0"/>
          </a:p>
        </p:txBody>
      </p:sp>
      <p:sp>
        <p:nvSpPr>
          <p:cNvPr id="15" name="Rectangle 4">
            <a:extLst>
              <a:ext uri="{FF2B5EF4-FFF2-40B4-BE49-F238E27FC236}">
                <a16:creationId xmlns:a16="http://schemas.microsoft.com/office/drawing/2014/main" id="{FC515608-44C0-AE4F-9716-2C57F89C9FF4}"/>
              </a:ext>
            </a:extLst>
          </p:cNvPr>
          <p:cNvSpPr txBox="1">
            <a:spLocks noChangeArrowheads="1"/>
          </p:cNvSpPr>
          <p:nvPr/>
        </p:nvSpPr>
        <p:spPr>
          <a:xfrm>
            <a:off x="2181203" y="1558400"/>
            <a:ext cx="7630716" cy="816769"/>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a:spcBef>
                <a:spcPts val="750"/>
              </a:spcBef>
              <a:buNone/>
              <a:defRPr/>
            </a:pPr>
            <a:r>
              <a:rPr lang="en-US" sz="2400" dirty="0">
                <a:solidFill>
                  <a:srgbClr val="CC0000"/>
                </a:solidFill>
                <a:latin typeface="Calibri" panose="020F0502020204030204"/>
              </a:rPr>
              <a:t>Fairness goal:</a:t>
            </a:r>
            <a:r>
              <a:rPr lang="en-US" sz="2400" dirty="0">
                <a:solidFill>
                  <a:prstClr val="black"/>
                </a:solidFill>
                <a:latin typeface="Calibri" panose="020F0502020204030204"/>
              </a:rPr>
              <a:t> if</a:t>
            </a:r>
            <a:r>
              <a:rPr lang="en-US" sz="2400" i="1" dirty="0">
                <a:solidFill>
                  <a:prstClr val="black"/>
                </a:solidFill>
                <a:latin typeface="Calibri" panose="020F0502020204030204"/>
              </a:rPr>
              <a:t> K </a:t>
            </a:r>
            <a:r>
              <a:rPr lang="en-US" sz="2400" dirty="0">
                <a:solidFill>
                  <a:prstClr val="black"/>
                </a:solidFill>
                <a:latin typeface="Calibri" panose="020F0502020204030204"/>
              </a:rPr>
              <a:t>TCP sessions share same bottleneck link of bandwidth </a:t>
            </a:r>
            <a:r>
              <a:rPr lang="en-US" sz="2400" i="1" dirty="0">
                <a:solidFill>
                  <a:prstClr val="black"/>
                </a:solidFill>
                <a:latin typeface="Calibri" panose="020F0502020204030204"/>
              </a:rPr>
              <a:t>R</a:t>
            </a:r>
            <a:r>
              <a:rPr lang="en-US" sz="2400" dirty="0">
                <a:solidFill>
                  <a:prstClr val="black"/>
                </a:solidFill>
                <a:latin typeface="Calibri" panose="020F0502020204030204"/>
              </a:rPr>
              <a:t>, each should have average rate of </a:t>
            </a:r>
            <a:r>
              <a:rPr lang="en-US" sz="2400" i="1" dirty="0">
                <a:solidFill>
                  <a:prstClr val="black"/>
                </a:solidFill>
                <a:latin typeface="Calibri" panose="020F0502020204030204"/>
              </a:rPr>
              <a:t>R/K</a:t>
            </a:r>
          </a:p>
        </p:txBody>
      </p:sp>
      <p:sp>
        <p:nvSpPr>
          <p:cNvPr id="61" name="Line 68">
            <a:extLst>
              <a:ext uri="{FF2B5EF4-FFF2-40B4-BE49-F238E27FC236}">
                <a16:creationId xmlns:a16="http://schemas.microsoft.com/office/drawing/2014/main" id="{CDC7342A-49E4-EA42-944C-558FC96B498E}"/>
              </a:ext>
            </a:extLst>
          </p:cNvPr>
          <p:cNvSpPr>
            <a:spLocks noChangeShapeType="1"/>
          </p:cNvSpPr>
          <p:nvPr/>
        </p:nvSpPr>
        <p:spPr bwMode="auto">
          <a:xfrm flipV="1">
            <a:off x="6636072" y="3419543"/>
            <a:ext cx="614363" cy="6689"/>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350" kern="0">
              <a:solidFill>
                <a:srgbClr val="000000"/>
              </a:solidFill>
              <a:latin typeface="Tahoma" charset="0"/>
              <a:ea typeface="ＭＳ Ｐゴシック" charset="0"/>
            </a:endParaRPr>
          </a:p>
        </p:txBody>
      </p:sp>
      <p:sp>
        <p:nvSpPr>
          <p:cNvPr id="80" name="Rectangle 25">
            <a:extLst>
              <a:ext uri="{FF2B5EF4-FFF2-40B4-BE49-F238E27FC236}">
                <a16:creationId xmlns:a16="http://schemas.microsoft.com/office/drawing/2014/main" id="{75F28C3D-FB3C-2547-B5A0-31713944D0F9}"/>
              </a:ext>
            </a:extLst>
          </p:cNvPr>
          <p:cNvSpPr>
            <a:spLocks noChangeArrowheads="1"/>
          </p:cNvSpPr>
          <p:nvPr/>
        </p:nvSpPr>
        <p:spPr bwMode="auto">
          <a:xfrm>
            <a:off x="6763919" y="3269525"/>
            <a:ext cx="110728" cy="150019"/>
          </a:xfrm>
          <a:prstGeom prst="rect">
            <a:avLst/>
          </a:prstGeom>
          <a:solidFill>
            <a:srgbClr val="0099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350" kern="0">
              <a:solidFill>
                <a:srgbClr val="000000"/>
              </a:solidFill>
              <a:latin typeface="Tahoma" charset="0"/>
              <a:ea typeface="ＭＳ Ｐゴシック" charset="0"/>
            </a:endParaRPr>
          </a:p>
        </p:txBody>
      </p:sp>
      <p:sp>
        <p:nvSpPr>
          <p:cNvPr id="81" name="Rectangle 26">
            <a:extLst>
              <a:ext uri="{FF2B5EF4-FFF2-40B4-BE49-F238E27FC236}">
                <a16:creationId xmlns:a16="http://schemas.microsoft.com/office/drawing/2014/main" id="{2FFB7F49-0A17-8244-A6C8-A042CD8FF570}"/>
              </a:ext>
            </a:extLst>
          </p:cNvPr>
          <p:cNvSpPr>
            <a:spLocks noChangeArrowheads="1"/>
          </p:cNvSpPr>
          <p:nvPr/>
        </p:nvSpPr>
        <p:spPr bwMode="auto">
          <a:xfrm>
            <a:off x="6245998" y="3315960"/>
            <a:ext cx="110729" cy="150019"/>
          </a:xfrm>
          <a:prstGeom prst="rect">
            <a:avLst/>
          </a:prstGeom>
          <a:solidFill>
            <a:srgbClr val="0099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350" kern="0">
              <a:solidFill>
                <a:srgbClr val="000000"/>
              </a:solidFill>
              <a:latin typeface="Tahoma" charset="0"/>
              <a:ea typeface="ＭＳ Ｐゴシック" charset="0"/>
            </a:endParaRPr>
          </a:p>
        </p:txBody>
      </p:sp>
      <p:sp>
        <p:nvSpPr>
          <p:cNvPr id="82" name="Rectangle 27">
            <a:extLst>
              <a:ext uri="{FF2B5EF4-FFF2-40B4-BE49-F238E27FC236}">
                <a16:creationId xmlns:a16="http://schemas.microsoft.com/office/drawing/2014/main" id="{506AE97C-512B-D047-B5C2-A8583E61E051}"/>
              </a:ext>
            </a:extLst>
          </p:cNvPr>
          <p:cNvSpPr>
            <a:spLocks noChangeArrowheads="1"/>
          </p:cNvSpPr>
          <p:nvPr/>
        </p:nvSpPr>
        <p:spPr bwMode="auto">
          <a:xfrm>
            <a:off x="6463882" y="3269525"/>
            <a:ext cx="110728" cy="150019"/>
          </a:xfrm>
          <a:prstGeom prst="rect">
            <a:avLst/>
          </a:prstGeom>
          <a:solidFill>
            <a:srgbClr val="0099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350" kern="0">
              <a:solidFill>
                <a:srgbClr val="000000"/>
              </a:solidFill>
              <a:latin typeface="Tahoma" charset="0"/>
              <a:ea typeface="ＭＳ Ｐゴシック" charset="0"/>
            </a:endParaRPr>
          </a:p>
        </p:txBody>
      </p:sp>
      <p:sp>
        <p:nvSpPr>
          <p:cNvPr id="83" name="Text Box 28">
            <a:extLst>
              <a:ext uri="{FF2B5EF4-FFF2-40B4-BE49-F238E27FC236}">
                <a16:creationId xmlns:a16="http://schemas.microsoft.com/office/drawing/2014/main" id="{D7035546-992D-A546-9880-E3DFD92C39EA}"/>
              </a:ext>
            </a:extLst>
          </p:cNvPr>
          <p:cNvSpPr txBox="1">
            <a:spLocks noChangeArrowheads="1"/>
          </p:cNvSpPr>
          <p:nvPr/>
        </p:nvSpPr>
        <p:spPr bwMode="auto">
          <a:xfrm>
            <a:off x="3301902" y="2456066"/>
            <a:ext cx="180504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spcBef>
                <a:spcPct val="0"/>
              </a:spcBef>
              <a:spcAft>
                <a:spcPct val="0"/>
              </a:spcAft>
              <a:defRPr/>
            </a:pPr>
            <a:r>
              <a:rPr lang="en-US" sz="1800" dirty="0">
                <a:solidFill>
                  <a:srgbClr val="000000"/>
                </a:solidFill>
                <a:latin typeface="Calibri" panose="020F0502020204030204"/>
              </a:rPr>
              <a:t>TCP connection 1</a:t>
            </a:r>
          </a:p>
        </p:txBody>
      </p:sp>
      <p:sp>
        <p:nvSpPr>
          <p:cNvPr id="84" name="Text Box 29">
            <a:extLst>
              <a:ext uri="{FF2B5EF4-FFF2-40B4-BE49-F238E27FC236}">
                <a16:creationId xmlns:a16="http://schemas.microsoft.com/office/drawing/2014/main" id="{7297E699-0BA6-F14E-9015-0764C0BCD193}"/>
              </a:ext>
            </a:extLst>
          </p:cNvPr>
          <p:cNvSpPr txBox="1">
            <a:spLocks noChangeArrowheads="1"/>
          </p:cNvSpPr>
          <p:nvPr/>
        </p:nvSpPr>
        <p:spPr bwMode="auto">
          <a:xfrm>
            <a:off x="5633528" y="3811468"/>
            <a:ext cx="1186480"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90000"/>
              </a:lnSpc>
              <a:spcBef>
                <a:spcPct val="0"/>
              </a:spcBef>
              <a:spcAft>
                <a:spcPct val="0"/>
              </a:spcAft>
              <a:defRPr/>
            </a:pPr>
            <a:r>
              <a:rPr lang="en-US" sz="1800" dirty="0">
                <a:solidFill>
                  <a:srgbClr val="000000"/>
                </a:solidFill>
                <a:latin typeface="Calibri" panose="020F0502020204030204"/>
              </a:rPr>
              <a:t>bottleneck</a:t>
            </a:r>
          </a:p>
          <a:p>
            <a:pPr algn="ctr" defTabSz="685800" eaLnBrk="0" fontAlgn="base" hangingPunct="0">
              <a:lnSpc>
                <a:spcPct val="90000"/>
              </a:lnSpc>
              <a:spcBef>
                <a:spcPct val="0"/>
              </a:spcBef>
              <a:spcAft>
                <a:spcPct val="0"/>
              </a:spcAft>
              <a:defRPr/>
            </a:pPr>
            <a:r>
              <a:rPr lang="en-US" sz="1800" dirty="0">
                <a:solidFill>
                  <a:srgbClr val="000000"/>
                </a:solidFill>
                <a:latin typeface="Calibri" panose="020F0502020204030204"/>
              </a:rPr>
              <a:t>router</a:t>
            </a:r>
          </a:p>
          <a:p>
            <a:pPr algn="ctr" defTabSz="685800" eaLnBrk="0" fontAlgn="base" hangingPunct="0">
              <a:lnSpc>
                <a:spcPct val="90000"/>
              </a:lnSpc>
              <a:spcBef>
                <a:spcPct val="0"/>
              </a:spcBef>
              <a:spcAft>
                <a:spcPct val="0"/>
              </a:spcAft>
              <a:defRPr/>
            </a:pPr>
            <a:r>
              <a:rPr lang="en-US" sz="1800" dirty="0">
                <a:solidFill>
                  <a:srgbClr val="000000"/>
                </a:solidFill>
                <a:latin typeface="Calibri" panose="020F0502020204030204"/>
              </a:rPr>
              <a:t>capacity R</a:t>
            </a:r>
          </a:p>
        </p:txBody>
      </p:sp>
      <p:sp>
        <p:nvSpPr>
          <p:cNvPr id="85" name="Freeform 40">
            <a:extLst>
              <a:ext uri="{FF2B5EF4-FFF2-40B4-BE49-F238E27FC236}">
                <a16:creationId xmlns:a16="http://schemas.microsoft.com/office/drawing/2014/main" id="{7B18511C-E0F5-ED42-B886-442969765A2C}"/>
              </a:ext>
            </a:extLst>
          </p:cNvPr>
          <p:cNvSpPr>
            <a:spLocks/>
          </p:cNvSpPr>
          <p:nvPr/>
        </p:nvSpPr>
        <p:spPr bwMode="auto">
          <a:xfrm>
            <a:off x="5098235" y="2830869"/>
            <a:ext cx="3170492" cy="539354"/>
          </a:xfrm>
          <a:custGeom>
            <a:avLst/>
            <a:gdLst>
              <a:gd name="T0" fmla="*/ 0 w 2412"/>
              <a:gd name="T1" fmla="*/ 0 h 453"/>
              <a:gd name="T2" fmla="*/ 2147483647 w 2412"/>
              <a:gd name="T3" fmla="*/ 2147483647 h 453"/>
              <a:gd name="T4" fmla="*/ 2147483647 w 2412"/>
              <a:gd name="T5" fmla="*/ 2147483647 h 453"/>
              <a:gd name="T6" fmla="*/ 0 60000 65536"/>
              <a:gd name="T7" fmla="*/ 0 60000 65536"/>
              <a:gd name="T8" fmla="*/ 0 60000 65536"/>
            </a:gdLst>
            <a:ahLst/>
            <a:cxnLst>
              <a:cxn ang="T6">
                <a:pos x="T0" y="T1"/>
              </a:cxn>
              <a:cxn ang="T7">
                <a:pos x="T2" y="T3"/>
              </a:cxn>
              <a:cxn ang="T8">
                <a:pos x="T4" y="T5"/>
              </a:cxn>
            </a:cxnLst>
            <a:rect l="0" t="0" r="r" b="b"/>
            <a:pathLst>
              <a:path w="2412" h="453">
                <a:moveTo>
                  <a:pt x="0" y="0"/>
                </a:moveTo>
                <a:cubicBezTo>
                  <a:pt x="93" y="65"/>
                  <a:pt x="156" y="318"/>
                  <a:pt x="558" y="390"/>
                </a:cubicBezTo>
                <a:cubicBezTo>
                  <a:pt x="959" y="453"/>
                  <a:pt x="2026" y="423"/>
                  <a:pt x="2412" y="432"/>
                </a:cubicBezTo>
              </a:path>
            </a:pathLst>
          </a:custGeom>
          <a:noFill/>
          <a:ln w="38100" cap="flat" cmpd="sng">
            <a:solidFill>
              <a:srgbClr val="0099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800" eaLnBrk="0" fontAlgn="base" hangingPunct="0">
              <a:spcBef>
                <a:spcPct val="0"/>
              </a:spcBef>
              <a:spcAft>
                <a:spcPct val="0"/>
              </a:spcAft>
              <a:defRPr/>
            </a:pPr>
            <a:endParaRPr lang="en-US" sz="1350">
              <a:solidFill>
                <a:srgbClr val="000000"/>
              </a:solidFill>
              <a:latin typeface="Tahoma" panose="020B0604030504040204" pitchFamily="34" charset="0"/>
              <a:ea typeface="ＭＳ Ｐゴシック" panose="020B0600070205080204" pitchFamily="34" charset="-128"/>
            </a:endParaRPr>
          </a:p>
        </p:txBody>
      </p:sp>
      <p:sp>
        <p:nvSpPr>
          <p:cNvPr id="86" name="Rectangle 41">
            <a:extLst>
              <a:ext uri="{FF2B5EF4-FFF2-40B4-BE49-F238E27FC236}">
                <a16:creationId xmlns:a16="http://schemas.microsoft.com/office/drawing/2014/main" id="{B87FB624-4166-674A-B3AB-E61FF504C187}"/>
              </a:ext>
            </a:extLst>
          </p:cNvPr>
          <p:cNvSpPr>
            <a:spLocks noChangeArrowheads="1"/>
          </p:cNvSpPr>
          <p:nvPr/>
        </p:nvSpPr>
        <p:spPr bwMode="auto">
          <a:xfrm>
            <a:off x="6367441" y="3315960"/>
            <a:ext cx="110729" cy="150019"/>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350" kern="0">
              <a:solidFill>
                <a:srgbClr val="000000"/>
              </a:solidFill>
              <a:latin typeface="Tahoma" charset="0"/>
              <a:ea typeface="ＭＳ Ｐゴシック" charset="0"/>
            </a:endParaRPr>
          </a:p>
        </p:txBody>
      </p:sp>
      <p:sp>
        <p:nvSpPr>
          <p:cNvPr id="87" name="Freeform 42">
            <a:extLst>
              <a:ext uri="{FF2B5EF4-FFF2-40B4-BE49-F238E27FC236}">
                <a16:creationId xmlns:a16="http://schemas.microsoft.com/office/drawing/2014/main" id="{219FFC1B-3A12-DC4B-B53E-9BB5E48658B7}"/>
              </a:ext>
            </a:extLst>
          </p:cNvPr>
          <p:cNvSpPr>
            <a:spLocks/>
          </p:cNvSpPr>
          <p:nvPr/>
        </p:nvSpPr>
        <p:spPr bwMode="auto">
          <a:xfrm>
            <a:off x="5067279" y="3427879"/>
            <a:ext cx="3201449" cy="539353"/>
          </a:xfrm>
          <a:custGeom>
            <a:avLst/>
            <a:gdLst>
              <a:gd name="T0" fmla="*/ 0 w 2412"/>
              <a:gd name="T1" fmla="*/ 2147483647 h 453"/>
              <a:gd name="T2" fmla="*/ 2147483647 w 2412"/>
              <a:gd name="T3" fmla="*/ 2147483647 h 453"/>
              <a:gd name="T4" fmla="*/ 2147483647 w 2412"/>
              <a:gd name="T5" fmla="*/ 2147483647 h 453"/>
              <a:gd name="T6" fmla="*/ 0 60000 65536"/>
              <a:gd name="T7" fmla="*/ 0 60000 65536"/>
              <a:gd name="T8" fmla="*/ 0 60000 65536"/>
            </a:gdLst>
            <a:ahLst/>
            <a:cxnLst>
              <a:cxn ang="T6">
                <a:pos x="T0" y="T1"/>
              </a:cxn>
              <a:cxn ang="T7">
                <a:pos x="T2" y="T3"/>
              </a:cxn>
              <a:cxn ang="T8">
                <a:pos x="T4" y="T5"/>
              </a:cxn>
            </a:cxnLst>
            <a:rect l="0" t="0" r="r" b="b"/>
            <a:pathLst>
              <a:path w="2412" h="453">
                <a:moveTo>
                  <a:pt x="0" y="453"/>
                </a:moveTo>
                <a:cubicBezTo>
                  <a:pt x="93" y="388"/>
                  <a:pt x="156" y="134"/>
                  <a:pt x="558" y="63"/>
                </a:cubicBezTo>
                <a:cubicBezTo>
                  <a:pt x="959" y="0"/>
                  <a:pt x="2026" y="36"/>
                  <a:pt x="2412" y="29"/>
                </a:cubicBezTo>
              </a:path>
            </a:pathLst>
          </a:custGeom>
          <a:noFill/>
          <a:ln w="38100" cap="flat" cmpd="sng">
            <a:solidFill>
              <a:srgbClr val="3333CC"/>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800" eaLnBrk="0" fontAlgn="base" hangingPunct="0">
              <a:spcBef>
                <a:spcPct val="0"/>
              </a:spcBef>
              <a:spcAft>
                <a:spcPct val="0"/>
              </a:spcAft>
              <a:defRPr/>
            </a:pPr>
            <a:endParaRPr lang="en-US" sz="1350" kern="0">
              <a:solidFill>
                <a:srgbClr val="000000"/>
              </a:solidFill>
              <a:latin typeface="Tahoma" panose="020B0604030504040204" pitchFamily="34" charset="0"/>
              <a:ea typeface="ＭＳ Ｐゴシック" panose="020B0600070205080204" pitchFamily="34" charset="-128"/>
            </a:endParaRPr>
          </a:p>
        </p:txBody>
      </p:sp>
      <p:sp>
        <p:nvSpPr>
          <p:cNvPr id="88" name="Text Box 48">
            <a:extLst>
              <a:ext uri="{FF2B5EF4-FFF2-40B4-BE49-F238E27FC236}">
                <a16:creationId xmlns:a16="http://schemas.microsoft.com/office/drawing/2014/main" id="{1859B4C2-A97D-4B48-B306-9FC98BD5A129}"/>
              </a:ext>
            </a:extLst>
          </p:cNvPr>
          <p:cNvSpPr txBox="1">
            <a:spLocks noChangeArrowheads="1"/>
          </p:cNvSpPr>
          <p:nvPr/>
        </p:nvSpPr>
        <p:spPr bwMode="auto">
          <a:xfrm>
            <a:off x="3289764" y="4124616"/>
            <a:ext cx="180504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spcBef>
                <a:spcPct val="0"/>
              </a:spcBef>
              <a:spcAft>
                <a:spcPct val="0"/>
              </a:spcAft>
              <a:defRPr/>
            </a:pPr>
            <a:r>
              <a:rPr lang="en-US" sz="1800" dirty="0">
                <a:solidFill>
                  <a:srgbClr val="000000"/>
                </a:solidFill>
                <a:latin typeface="Calibri" panose="020F0502020204030204"/>
              </a:rPr>
              <a:t>TCP connection 2</a:t>
            </a:r>
          </a:p>
        </p:txBody>
      </p:sp>
      <p:grpSp>
        <p:nvGrpSpPr>
          <p:cNvPr id="89" name="Group 69">
            <a:extLst>
              <a:ext uri="{FF2B5EF4-FFF2-40B4-BE49-F238E27FC236}">
                <a16:creationId xmlns:a16="http://schemas.microsoft.com/office/drawing/2014/main" id="{E41C4D8C-20B4-204B-B9D2-EF53C43D06A8}"/>
              </a:ext>
            </a:extLst>
          </p:cNvPr>
          <p:cNvGrpSpPr>
            <a:grpSpLocks/>
          </p:cNvGrpSpPr>
          <p:nvPr/>
        </p:nvGrpSpPr>
        <p:grpSpPr bwMode="auto">
          <a:xfrm>
            <a:off x="4505304" y="2750411"/>
            <a:ext cx="575072" cy="528638"/>
            <a:chOff x="-44" y="1473"/>
            <a:chExt cx="981" cy="1105"/>
          </a:xfrm>
        </p:grpSpPr>
        <p:pic>
          <p:nvPicPr>
            <p:cNvPr id="90" name="Picture 70" descr="desktop_computer_stylized_medium">
              <a:extLst>
                <a:ext uri="{FF2B5EF4-FFF2-40B4-BE49-F238E27FC236}">
                  <a16:creationId xmlns:a16="http://schemas.microsoft.com/office/drawing/2014/main" id="{0A14B506-3AAE-F546-9A74-AC6072F150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Freeform 71">
              <a:extLst>
                <a:ext uri="{FF2B5EF4-FFF2-40B4-BE49-F238E27FC236}">
                  <a16:creationId xmlns:a16="http://schemas.microsoft.com/office/drawing/2014/main" id="{F6DE560E-4DD1-2842-AD9C-065090AD368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350" kern="0">
                <a:solidFill>
                  <a:srgbClr val="000000"/>
                </a:solidFill>
                <a:latin typeface="Tahoma" panose="020B0604030504040204" pitchFamily="34" charset="0"/>
                <a:ea typeface="ＭＳ Ｐゴシック" panose="020B0600070205080204" pitchFamily="34" charset="-128"/>
              </a:endParaRPr>
            </a:p>
          </p:txBody>
        </p:sp>
      </p:grpSp>
      <p:grpSp>
        <p:nvGrpSpPr>
          <p:cNvPr id="92" name="Group 72">
            <a:extLst>
              <a:ext uri="{FF2B5EF4-FFF2-40B4-BE49-F238E27FC236}">
                <a16:creationId xmlns:a16="http://schemas.microsoft.com/office/drawing/2014/main" id="{D4B132ED-F65A-8349-9956-0282CD84A913}"/>
              </a:ext>
            </a:extLst>
          </p:cNvPr>
          <p:cNvGrpSpPr>
            <a:grpSpLocks/>
          </p:cNvGrpSpPr>
          <p:nvPr/>
        </p:nvGrpSpPr>
        <p:grpSpPr bwMode="auto">
          <a:xfrm>
            <a:off x="4507685" y="3685052"/>
            <a:ext cx="575072" cy="528638"/>
            <a:chOff x="-44" y="1473"/>
            <a:chExt cx="981" cy="1105"/>
          </a:xfrm>
        </p:grpSpPr>
        <p:pic>
          <p:nvPicPr>
            <p:cNvPr id="93" name="Picture 73" descr="desktop_computer_stylized_medium">
              <a:extLst>
                <a:ext uri="{FF2B5EF4-FFF2-40B4-BE49-F238E27FC236}">
                  <a16:creationId xmlns:a16="http://schemas.microsoft.com/office/drawing/2014/main" id="{4A386E2E-C0EC-8A47-9B1E-88CB80A47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Freeform 74">
              <a:extLst>
                <a:ext uri="{FF2B5EF4-FFF2-40B4-BE49-F238E27FC236}">
                  <a16:creationId xmlns:a16="http://schemas.microsoft.com/office/drawing/2014/main" id="{021EC07F-1EE7-F54E-88B9-7C2A3644AA1B}"/>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350" kern="0">
                <a:solidFill>
                  <a:srgbClr val="000000"/>
                </a:solidFill>
                <a:latin typeface="Tahoma" panose="020B0604030504040204" pitchFamily="34" charset="0"/>
                <a:ea typeface="ＭＳ Ｐゴシック" panose="020B0600070205080204" pitchFamily="34" charset="-128"/>
              </a:endParaRPr>
            </a:p>
          </p:txBody>
        </p:sp>
      </p:grpSp>
    </p:spTree>
    <p:extLst>
      <p:ext uri="{BB962C8B-B14F-4D97-AF65-F5344CB8AC3E}">
        <p14:creationId xmlns:p14="http://schemas.microsoft.com/office/powerpoint/2010/main" val="3131620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06393" y="166458"/>
            <a:ext cx="8544983" cy="670967"/>
          </a:xfrm>
        </p:spPr>
        <p:txBody>
          <a:bodyPr>
            <a:normAutofit/>
          </a:bodyPr>
          <a:lstStyle/>
          <a:p>
            <a:r>
              <a:rPr lang="en-US" sz="3600" dirty="0"/>
              <a:t>I</a:t>
            </a:r>
            <a:r>
              <a:rPr lang="en-US" sz="3600" dirty="0"/>
              <a:t>s </a:t>
            </a:r>
            <a:r>
              <a:rPr lang="en-US" sz="3600" dirty="0"/>
              <a:t>TCP Fair?</a:t>
            </a:r>
            <a:endParaRPr lang="en-US" sz="3300" dirty="0"/>
          </a:p>
        </p:txBody>
      </p:sp>
      <p:sp>
        <p:nvSpPr>
          <p:cNvPr id="37" name="Rectangle 3">
            <a:extLst>
              <a:ext uri="{FF2B5EF4-FFF2-40B4-BE49-F238E27FC236}">
                <a16:creationId xmlns:a16="http://schemas.microsoft.com/office/drawing/2014/main" id="{F376200C-B032-3845-A02F-653A6DB1CA80}"/>
              </a:ext>
            </a:extLst>
          </p:cNvPr>
          <p:cNvSpPr txBox="1">
            <a:spLocks noChangeArrowheads="1"/>
          </p:cNvSpPr>
          <p:nvPr/>
        </p:nvSpPr>
        <p:spPr>
          <a:xfrm>
            <a:off x="2278462" y="897819"/>
            <a:ext cx="7982388"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a:solidFill>
                  <a:prstClr val="black"/>
                </a:solidFill>
                <a:latin typeface="Calibri" panose="020F0502020204030204"/>
              </a:rPr>
              <a:t>Example: two competing TCP sessions:</a:t>
            </a:r>
          </a:p>
          <a:p>
            <a:pPr marL="342900" indent="-161925" defTabSz="685800">
              <a:spcBef>
                <a:spcPts val="750"/>
              </a:spcBef>
              <a:buFont typeface="Wingdings" charset="2"/>
              <a:buChar char="§"/>
              <a:defRPr/>
            </a:pPr>
            <a:r>
              <a:rPr lang="en-US" sz="2100" dirty="0">
                <a:solidFill>
                  <a:prstClr val="black"/>
                </a:solidFill>
                <a:latin typeface="Calibri" panose="020F0502020204030204"/>
              </a:rPr>
              <a:t>additive increase gives slope of 1, as throughout increases</a:t>
            </a:r>
          </a:p>
          <a:p>
            <a:pPr marL="342900" indent="-161925" defTabSz="685800">
              <a:spcBef>
                <a:spcPts val="750"/>
              </a:spcBef>
              <a:buFont typeface="Wingdings" charset="2"/>
              <a:buChar char="§"/>
              <a:defRPr/>
            </a:pPr>
            <a:r>
              <a:rPr lang="en-US" sz="2100" dirty="0">
                <a:solidFill>
                  <a:prstClr val="black"/>
                </a:solidFill>
                <a:latin typeface="Calibri" panose="020F0502020204030204"/>
              </a:rPr>
              <a:t>multiplicative decrease decreases throughput proportionally </a:t>
            </a:r>
          </a:p>
        </p:txBody>
      </p:sp>
      <p:sp>
        <p:nvSpPr>
          <p:cNvPr id="58" name="Line 4">
            <a:extLst>
              <a:ext uri="{FF2B5EF4-FFF2-40B4-BE49-F238E27FC236}">
                <a16:creationId xmlns:a16="http://schemas.microsoft.com/office/drawing/2014/main" id="{DBA281FC-CC2B-3B4C-8CA6-4EDCC95E7FC5}"/>
              </a:ext>
            </a:extLst>
          </p:cNvPr>
          <p:cNvSpPr>
            <a:spLocks noChangeShapeType="1"/>
          </p:cNvSpPr>
          <p:nvPr/>
        </p:nvSpPr>
        <p:spPr bwMode="auto">
          <a:xfrm>
            <a:off x="2783726" y="4558991"/>
            <a:ext cx="2728913" cy="0"/>
          </a:xfrm>
          <a:prstGeom prst="line">
            <a:avLst/>
          </a:prstGeom>
          <a:noFill/>
          <a:ln w="381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59" name="Line 5">
            <a:extLst>
              <a:ext uri="{FF2B5EF4-FFF2-40B4-BE49-F238E27FC236}">
                <a16:creationId xmlns:a16="http://schemas.microsoft.com/office/drawing/2014/main" id="{B4E196DB-854B-3549-98E9-F41F0D1F00AE}"/>
              </a:ext>
            </a:extLst>
          </p:cNvPr>
          <p:cNvSpPr>
            <a:spLocks noChangeShapeType="1"/>
          </p:cNvSpPr>
          <p:nvPr/>
        </p:nvSpPr>
        <p:spPr bwMode="auto">
          <a:xfrm flipV="1">
            <a:off x="2783725" y="2237273"/>
            <a:ext cx="0" cy="2314575"/>
          </a:xfrm>
          <a:prstGeom prst="line">
            <a:avLst/>
          </a:prstGeom>
          <a:noFill/>
          <a:ln w="381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60" name="Line 6">
            <a:extLst>
              <a:ext uri="{FF2B5EF4-FFF2-40B4-BE49-F238E27FC236}">
                <a16:creationId xmlns:a16="http://schemas.microsoft.com/office/drawing/2014/main" id="{5542C2C0-67F6-994A-AEFC-E5B2460F1F4B}"/>
              </a:ext>
            </a:extLst>
          </p:cNvPr>
          <p:cNvSpPr>
            <a:spLocks noChangeShapeType="1"/>
          </p:cNvSpPr>
          <p:nvPr/>
        </p:nvSpPr>
        <p:spPr bwMode="auto">
          <a:xfrm rot="-2938105" flipH="1" flipV="1">
            <a:off x="2328907" y="3538627"/>
            <a:ext cx="2670572" cy="10715"/>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62" name="Line 7">
            <a:extLst>
              <a:ext uri="{FF2B5EF4-FFF2-40B4-BE49-F238E27FC236}">
                <a16:creationId xmlns:a16="http://schemas.microsoft.com/office/drawing/2014/main" id="{7A0A4AB6-5EF9-8440-BAF1-06A321FDC132}"/>
              </a:ext>
            </a:extLst>
          </p:cNvPr>
          <p:cNvSpPr>
            <a:spLocks noChangeShapeType="1"/>
          </p:cNvSpPr>
          <p:nvPr/>
        </p:nvSpPr>
        <p:spPr bwMode="auto">
          <a:xfrm>
            <a:off x="2769438" y="2423010"/>
            <a:ext cx="2114550" cy="2107406"/>
          </a:xfrm>
          <a:prstGeom prst="line">
            <a:avLst/>
          </a:prstGeom>
          <a:noFill/>
          <a:ln w="38100">
            <a:solidFill>
              <a:srgbClr val="3333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63" name="Text Box 8">
            <a:extLst>
              <a:ext uri="{FF2B5EF4-FFF2-40B4-BE49-F238E27FC236}">
                <a16:creationId xmlns:a16="http://schemas.microsoft.com/office/drawing/2014/main" id="{17AEECBA-CCAD-AA47-9887-C9E20B6826AC}"/>
              </a:ext>
            </a:extLst>
          </p:cNvPr>
          <p:cNvSpPr txBox="1">
            <a:spLocks noChangeArrowheads="1"/>
          </p:cNvSpPr>
          <p:nvPr/>
        </p:nvSpPr>
        <p:spPr bwMode="auto">
          <a:xfrm>
            <a:off x="2506311" y="2294423"/>
            <a:ext cx="302419" cy="3231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50000"/>
              </a:spcBef>
              <a:spcAft>
                <a:spcPct val="0"/>
              </a:spcAft>
              <a:defRPr/>
            </a:pPr>
            <a:r>
              <a:rPr lang="en-US" sz="1500">
                <a:solidFill>
                  <a:srgbClr val="000000"/>
                </a:solidFill>
                <a:latin typeface="Arial" charset="0"/>
              </a:rPr>
              <a:t>R</a:t>
            </a:r>
            <a:endParaRPr lang="en-US" sz="750">
              <a:solidFill>
                <a:srgbClr val="000000"/>
              </a:solidFill>
              <a:latin typeface="Arial" charset="0"/>
            </a:endParaRPr>
          </a:p>
        </p:txBody>
      </p:sp>
      <p:sp>
        <p:nvSpPr>
          <p:cNvPr id="64" name="Text Box 9">
            <a:extLst>
              <a:ext uri="{FF2B5EF4-FFF2-40B4-BE49-F238E27FC236}">
                <a16:creationId xmlns:a16="http://schemas.microsoft.com/office/drawing/2014/main" id="{5D2A8ED6-62FA-AA4E-B95C-0B1A80981086}"/>
              </a:ext>
            </a:extLst>
          </p:cNvPr>
          <p:cNvSpPr txBox="1">
            <a:spLocks noChangeArrowheads="1"/>
          </p:cNvSpPr>
          <p:nvPr/>
        </p:nvSpPr>
        <p:spPr bwMode="auto">
          <a:xfrm>
            <a:off x="4494888" y="4764461"/>
            <a:ext cx="302419" cy="3231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50000"/>
              </a:spcBef>
              <a:spcAft>
                <a:spcPct val="0"/>
              </a:spcAft>
              <a:defRPr/>
            </a:pPr>
            <a:r>
              <a:rPr lang="en-US" sz="1500">
                <a:solidFill>
                  <a:srgbClr val="000000"/>
                </a:solidFill>
                <a:latin typeface="Arial" charset="0"/>
              </a:rPr>
              <a:t>R</a:t>
            </a:r>
            <a:endParaRPr lang="en-US" sz="750">
              <a:solidFill>
                <a:srgbClr val="000000"/>
              </a:solidFill>
              <a:latin typeface="Arial" charset="0"/>
            </a:endParaRPr>
          </a:p>
        </p:txBody>
      </p:sp>
      <p:sp>
        <p:nvSpPr>
          <p:cNvPr id="65" name="Text Box 10">
            <a:extLst>
              <a:ext uri="{FF2B5EF4-FFF2-40B4-BE49-F238E27FC236}">
                <a16:creationId xmlns:a16="http://schemas.microsoft.com/office/drawing/2014/main" id="{B2E2FDC0-B672-3448-804D-624A98C1841A}"/>
              </a:ext>
            </a:extLst>
          </p:cNvPr>
          <p:cNvSpPr txBox="1">
            <a:spLocks noChangeArrowheads="1"/>
          </p:cNvSpPr>
          <p:nvPr/>
        </p:nvSpPr>
        <p:spPr bwMode="auto">
          <a:xfrm>
            <a:off x="3427854" y="2287278"/>
            <a:ext cx="2659856" cy="3000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50000"/>
              </a:spcBef>
              <a:spcAft>
                <a:spcPct val="0"/>
              </a:spcAft>
              <a:defRPr/>
            </a:pPr>
            <a:r>
              <a:rPr lang="en-US" sz="1350">
                <a:solidFill>
                  <a:srgbClr val="000000"/>
                </a:solidFill>
                <a:latin typeface="Arial" charset="0"/>
              </a:rPr>
              <a:t>equal bandwidth share</a:t>
            </a:r>
            <a:endParaRPr lang="en-US" sz="750">
              <a:solidFill>
                <a:srgbClr val="000000"/>
              </a:solidFill>
              <a:latin typeface="Arial" charset="0"/>
            </a:endParaRPr>
          </a:p>
        </p:txBody>
      </p:sp>
      <p:sp>
        <p:nvSpPr>
          <p:cNvPr id="66" name="Text Box 11">
            <a:extLst>
              <a:ext uri="{FF2B5EF4-FFF2-40B4-BE49-F238E27FC236}">
                <a16:creationId xmlns:a16="http://schemas.microsoft.com/office/drawing/2014/main" id="{14F93699-B5A1-D14D-8FB0-AA9B53890B69}"/>
              </a:ext>
            </a:extLst>
          </p:cNvPr>
          <p:cNvSpPr txBox="1">
            <a:spLocks noChangeArrowheads="1"/>
          </p:cNvSpPr>
          <p:nvPr/>
        </p:nvSpPr>
        <p:spPr bwMode="auto">
          <a:xfrm>
            <a:off x="2363435" y="4566134"/>
            <a:ext cx="2659856" cy="3000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50000"/>
              </a:spcBef>
              <a:spcAft>
                <a:spcPct val="0"/>
              </a:spcAft>
              <a:defRPr/>
            </a:pPr>
            <a:r>
              <a:rPr lang="en-US" sz="1350">
                <a:solidFill>
                  <a:srgbClr val="000000"/>
                </a:solidFill>
                <a:latin typeface="Arial" charset="0"/>
              </a:rPr>
              <a:t>Connection 1 throughput</a:t>
            </a:r>
            <a:endParaRPr lang="en-US" sz="750">
              <a:solidFill>
                <a:srgbClr val="000000"/>
              </a:solidFill>
              <a:latin typeface="Arial" charset="0"/>
            </a:endParaRPr>
          </a:p>
        </p:txBody>
      </p:sp>
      <p:sp>
        <p:nvSpPr>
          <p:cNvPr id="67" name="Text Box 12">
            <a:extLst>
              <a:ext uri="{FF2B5EF4-FFF2-40B4-BE49-F238E27FC236}">
                <a16:creationId xmlns:a16="http://schemas.microsoft.com/office/drawing/2014/main" id="{21CCCAB1-09D9-8E4C-AB43-05B1CC4E61F5}"/>
              </a:ext>
            </a:extLst>
          </p:cNvPr>
          <p:cNvSpPr txBox="1">
            <a:spLocks noChangeArrowheads="1"/>
          </p:cNvSpPr>
          <p:nvPr/>
        </p:nvSpPr>
        <p:spPr bwMode="auto">
          <a:xfrm rot="-5396642">
            <a:off x="1301992" y="3457641"/>
            <a:ext cx="2659856" cy="3000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50000"/>
              </a:spcBef>
              <a:spcAft>
                <a:spcPct val="0"/>
              </a:spcAft>
              <a:defRPr/>
            </a:pPr>
            <a:r>
              <a:rPr lang="en-US" sz="1350">
                <a:solidFill>
                  <a:srgbClr val="000000"/>
                </a:solidFill>
                <a:latin typeface="Arial" charset="0"/>
              </a:rPr>
              <a:t>Connection 2 throughput</a:t>
            </a:r>
            <a:endParaRPr lang="en-US" sz="750">
              <a:solidFill>
                <a:srgbClr val="000000"/>
              </a:solidFill>
              <a:latin typeface="Arial" charset="0"/>
            </a:endParaRPr>
          </a:p>
        </p:txBody>
      </p:sp>
      <p:sp>
        <p:nvSpPr>
          <p:cNvPr id="68" name="Line 13">
            <a:extLst>
              <a:ext uri="{FF2B5EF4-FFF2-40B4-BE49-F238E27FC236}">
                <a16:creationId xmlns:a16="http://schemas.microsoft.com/office/drawing/2014/main" id="{5F5EBC46-A27F-8D4B-BB71-A9A69889B2CA}"/>
              </a:ext>
            </a:extLst>
          </p:cNvPr>
          <p:cNvSpPr>
            <a:spLocks noChangeShapeType="1"/>
          </p:cNvSpPr>
          <p:nvPr/>
        </p:nvSpPr>
        <p:spPr bwMode="auto">
          <a:xfrm rot="-2938105" flipH="1" flipV="1">
            <a:off x="3385223" y="4185817"/>
            <a:ext cx="970360" cy="3572"/>
          </a:xfrm>
          <a:prstGeom prst="line">
            <a:avLst/>
          </a:prstGeom>
          <a:noFill/>
          <a:ln w="19050">
            <a:solidFill>
              <a:srgbClr val="C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69" name="Text Box 14">
            <a:extLst>
              <a:ext uri="{FF2B5EF4-FFF2-40B4-BE49-F238E27FC236}">
                <a16:creationId xmlns:a16="http://schemas.microsoft.com/office/drawing/2014/main" id="{40C340D3-D186-C146-A88F-B4C6DA375773}"/>
              </a:ext>
            </a:extLst>
          </p:cNvPr>
          <p:cNvSpPr txBox="1">
            <a:spLocks noChangeArrowheads="1"/>
          </p:cNvSpPr>
          <p:nvPr/>
        </p:nvSpPr>
        <p:spPr bwMode="auto">
          <a:xfrm>
            <a:off x="4113654" y="3680311"/>
            <a:ext cx="3402806" cy="27699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50000"/>
              </a:spcBef>
              <a:spcAft>
                <a:spcPct val="0"/>
              </a:spcAft>
              <a:defRPr/>
            </a:pPr>
            <a:r>
              <a:rPr lang="en-US" sz="1200">
                <a:solidFill>
                  <a:srgbClr val="000000"/>
                </a:solidFill>
                <a:latin typeface="Arial" charset="0"/>
              </a:rPr>
              <a:t>congestion avoidance: additive increase</a:t>
            </a:r>
            <a:endParaRPr lang="en-US" sz="750">
              <a:solidFill>
                <a:srgbClr val="000000"/>
              </a:solidFill>
              <a:latin typeface="Arial" charset="0"/>
            </a:endParaRPr>
          </a:p>
        </p:txBody>
      </p:sp>
      <p:sp>
        <p:nvSpPr>
          <p:cNvPr id="70" name="Line 15">
            <a:extLst>
              <a:ext uri="{FF2B5EF4-FFF2-40B4-BE49-F238E27FC236}">
                <a16:creationId xmlns:a16="http://schemas.microsoft.com/office/drawing/2014/main" id="{F674B59D-1466-9848-98C7-F85A4B7C2667}"/>
              </a:ext>
            </a:extLst>
          </p:cNvPr>
          <p:cNvSpPr>
            <a:spLocks noChangeShapeType="1"/>
          </p:cNvSpPr>
          <p:nvPr/>
        </p:nvSpPr>
        <p:spPr bwMode="auto">
          <a:xfrm flipH="1">
            <a:off x="3300691" y="3835774"/>
            <a:ext cx="878681" cy="473869"/>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71" name="Text Box 16">
            <a:extLst>
              <a:ext uri="{FF2B5EF4-FFF2-40B4-BE49-F238E27FC236}">
                <a16:creationId xmlns:a16="http://schemas.microsoft.com/office/drawing/2014/main" id="{0A077D32-CBC6-0E40-85C7-A1E8D5167F22}"/>
              </a:ext>
            </a:extLst>
          </p:cNvPr>
          <p:cNvSpPr txBox="1">
            <a:spLocks noChangeArrowheads="1"/>
          </p:cNvSpPr>
          <p:nvPr/>
        </p:nvSpPr>
        <p:spPr bwMode="auto">
          <a:xfrm>
            <a:off x="4480443" y="3496955"/>
            <a:ext cx="2659703" cy="27699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a:solidFill>
                  <a:srgbClr val="000000"/>
                </a:solidFill>
                <a:latin typeface="Arial" charset="0"/>
              </a:rPr>
              <a:t>loss: decrease window by factor of 2</a:t>
            </a:r>
            <a:endParaRPr lang="en-US" sz="750">
              <a:solidFill>
                <a:srgbClr val="000000"/>
              </a:solidFill>
              <a:latin typeface="Arial" charset="0"/>
            </a:endParaRPr>
          </a:p>
        </p:txBody>
      </p:sp>
      <p:sp>
        <p:nvSpPr>
          <p:cNvPr id="72" name="Line 17">
            <a:extLst>
              <a:ext uri="{FF2B5EF4-FFF2-40B4-BE49-F238E27FC236}">
                <a16:creationId xmlns:a16="http://schemas.microsoft.com/office/drawing/2014/main" id="{B9476A6C-10EE-1541-8903-FE6263CE8822}"/>
              </a:ext>
            </a:extLst>
          </p:cNvPr>
          <p:cNvSpPr>
            <a:spLocks noChangeShapeType="1"/>
          </p:cNvSpPr>
          <p:nvPr/>
        </p:nvSpPr>
        <p:spPr bwMode="auto">
          <a:xfrm rot="-2938105" flipH="1" flipV="1">
            <a:off x="3144719" y="3940548"/>
            <a:ext cx="977503" cy="17860"/>
          </a:xfrm>
          <a:prstGeom prst="line">
            <a:avLst/>
          </a:prstGeom>
          <a:noFill/>
          <a:ln w="19050">
            <a:solidFill>
              <a:srgbClr val="C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73" name="Text Box 18">
            <a:extLst>
              <a:ext uri="{FF2B5EF4-FFF2-40B4-BE49-F238E27FC236}">
                <a16:creationId xmlns:a16="http://schemas.microsoft.com/office/drawing/2014/main" id="{FCED3372-6EB5-0244-B6B3-A1566B98227B}"/>
              </a:ext>
            </a:extLst>
          </p:cNvPr>
          <p:cNvSpPr txBox="1">
            <a:spLocks noChangeArrowheads="1"/>
          </p:cNvSpPr>
          <p:nvPr/>
        </p:nvSpPr>
        <p:spPr bwMode="auto">
          <a:xfrm>
            <a:off x="3899342" y="3315980"/>
            <a:ext cx="3402806" cy="27699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50000"/>
              </a:spcBef>
              <a:spcAft>
                <a:spcPct val="0"/>
              </a:spcAft>
              <a:defRPr/>
            </a:pPr>
            <a:r>
              <a:rPr lang="en-US" sz="1200">
                <a:solidFill>
                  <a:srgbClr val="000000"/>
                </a:solidFill>
                <a:latin typeface="Arial" charset="0"/>
              </a:rPr>
              <a:t>congestion avoidance: additive increase</a:t>
            </a:r>
            <a:endParaRPr lang="en-US" sz="750">
              <a:solidFill>
                <a:srgbClr val="000000"/>
              </a:solidFill>
              <a:latin typeface="Arial" charset="0"/>
            </a:endParaRPr>
          </a:p>
        </p:txBody>
      </p:sp>
      <p:sp>
        <p:nvSpPr>
          <p:cNvPr id="74" name="Line 19">
            <a:extLst>
              <a:ext uri="{FF2B5EF4-FFF2-40B4-BE49-F238E27FC236}">
                <a16:creationId xmlns:a16="http://schemas.microsoft.com/office/drawing/2014/main" id="{4E5DDD32-0D26-E049-B9F7-C4FBF7E6512E}"/>
              </a:ext>
            </a:extLst>
          </p:cNvPr>
          <p:cNvSpPr>
            <a:spLocks noChangeShapeType="1"/>
          </p:cNvSpPr>
          <p:nvPr/>
        </p:nvSpPr>
        <p:spPr bwMode="auto">
          <a:xfrm flipH="1">
            <a:off x="3193533" y="3621462"/>
            <a:ext cx="735806" cy="573881"/>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75" name="Text Box 20">
            <a:extLst>
              <a:ext uri="{FF2B5EF4-FFF2-40B4-BE49-F238E27FC236}">
                <a16:creationId xmlns:a16="http://schemas.microsoft.com/office/drawing/2014/main" id="{A03E8186-B72C-F340-B288-4F7DBF876180}"/>
              </a:ext>
            </a:extLst>
          </p:cNvPr>
          <p:cNvSpPr txBox="1">
            <a:spLocks noChangeArrowheads="1"/>
          </p:cNvSpPr>
          <p:nvPr/>
        </p:nvSpPr>
        <p:spPr bwMode="auto">
          <a:xfrm>
            <a:off x="4180406" y="3161199"/>
            <a:ext cx="2659703" cy="27699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a:solidFill>
                  <a:srgbClr val="000000"/>
                </a:solidFill>
                <a:latin typeface="Arial" charset="0"/>
              </a:rPr>
              <a:t>loss: decrease window by factor of 2</a:t>
            </a:r>
            <a:endParaRPr lang="en-US" sz="750">
              <a:solidFill>
                <a:srgbClr val="000000"/>
              </a:solidFill>
              <a:latin typeface="Arial" charset="0"/>
            </a:endParaRPr>
          </a:p>
        </p:txBody>
      </p:sp>
      <p:sp>
        <p:nvSpPr>
          <p:cNvPr id="76" name="Line 21">
            <a:extLst>
              <a:ext uri="{FF2B5EF4-FFF2-40B4-BE49-F238E27FC236}">
                <a16:creationId xmlns:a16="http://schemas.microsoft.com/office/drawing/2014/main" id="{23ACBCF3-355B-D845-A208-0AA50EB86E08}"/>
              </a:ext>
            </a:extLst>
          </p:cNvPr>
          <p:cNvSpPr>
            <a:spLocks noChangeShapeType="1"/>
          </p:cNvSpPr>
          <p:nvPr/>
        </p:nvSpPr>
        <p:spPr bwMode="auto">
          <a:xfrm rot="-2938105" flipH="1" flipV="1">
            <a:off x="3036966" y="3830417"/>
            <a:ext cx="959644" cy="10715"/>
          </a:xfrm>
          <a:prstGeom prst="line">
            <a:avLst/>
          </a:prstGeom>
          <a:noFill/>
          <a:ln w="19050">
            <a:solidFill>
              <a:srgbClr val="C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77" name="Line 22">
            <a:extLst>
              <a:ext uri="{FF2B5EF4-FFF2-40B4-BE49-F238E27FC236}">
                <a16:creationId xmlns:a16="http://schemas.microsoft.com/office/drawing/2014/main" id="{E273C730-C7D8-1A43-9E3B-00ABA35C5306}"/>
              </a:ext>
            </a:extLst>
          </p:cNvPr>
          <p:cNvSpPr>
            <a:spLocks noChangeShapeType="1"/>
          </p:cNvSpPr>
          <p:nvPr/>
        </p:nvSpPr>
        <p:spPr bwMode="auto">
          <a:xfrm flipH="1">
            <a:off x="3143528" y="3485729"/>
            <a:ext cx="683419" cy="666750"/>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78" name="Line 23">
            <a:extLst>
              <a:ext uri="{FF2B5EF4-FFF2-40B4-BE49-F238E27FC236}">
                <a16:creationId xmlns:a16="http://schemas.microsoft.com/office/drawing/2014/main" id="{D3308B5F-47D8-A74E-B415-FFCEF8B0042F}"/>
              </a:ext>
            </a:extLst>
          </p:cNvPr>
          <p:cNvSpPr>
            <a:spLocks noChangeShapeType="1"/>
          </p:cNvSpPr>
          <p:nvPr/>
        </p:nvSpPr>
        <p:spPr bwMode="auto">
          <a:xfrm rot="-2938105" flipH="1" flipV="1">
            <a:off x="2977435" y="3782792"/>
            <a:ext cx="959644" cy="10715"/>
          </a:xfrm>
          <a:prstGeom prst="line">
            <a:avLst/>
          </a:prstGeom>
          <a:noFill/>
          <a:ln w="19050">
            <a:solidFill>
              <a:srgbClr val="C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grpSp>
        <p:nvGrpSpPr>
          <p:cNvPr id="8" name="Group 7">
            <a:extLst>
              <a:ext uri="{FF2B5EF4-FFF2-40B4-BE49-F238E27FC236}">
                <a16:creationId xmlns:a16="http://schemas.microsoft.com/office/drawing/2014/main" id="{27161D4D-6036-7840-9C2A-DD136DFE6AC3}"/>
              </a:ext>
            </a:extLst>
          </p:cNvPr>
          <p:cNvGrpSpPr/>
          <p:nvPr/>
        </p:nvGrpSpPr>
        <p:grpSpPr>
          <a:xfrm>
            <a:off x="7494709" y="2394521"/>
            <a:ext cx="2898031" cy="2035094"/>
            <a:chOff x="7983110" y="3205277"/>
            <a:chExt cx="3864041" cy="2713458"/>
          </a:xfrm>
        </p:grpSpPr>
        <p:sp>
          <p:nvSpPr>
            <p:cNvPr id="4" name="TextBox 3">
              <a:extLst>
                <a:ext uri="{FF2B5EF4-FFF2-40B4-BE49-F238E27FC236}">
                  <a16:creationId xmlns:a16="http://schemas.microsoft.com/office/drawing/2014/main" id="{4F689499-145C-2146-9B69-DB52B42A4EDB}"/>
                </a:ext>
              </a:extLst>
            </p:cNvPr>
            <p:cNvSpPr txBox="1"/>
            <p:nvPr/>
          </p:nvSpPr>
          <p:spPr>
            <a:xfrm>
              <a:off x="8130707" y="3671674"/>
              <a:ext cx="3703160" cy="2228302"/>
            </a:xfrm>
            <a:prstGeom prst="rect">
              <a:avLst/>
            </a:prstGeom>
            <a:noFill/>
          </p:spPr>
          <p:txBody>
            <a:bodyPr wrap="square" rtlCol="0">
              <a:spAutoFit/>
            </a:bodyPr>
            <a:lstStyle/>
            <a:p>
              <a:pPr defTabSz="685800">
                <a:lnSpc>
                  <a:spcPct val="90000"/>
                </a:lnSpc>
                <a:defRPr/>
              </a:pPr>
              <a:r>
                <a:rPr lang="en-US" sz="2100" i="1" dirty="0">
                  <a:solidFill>
                    <a:srgbClr val="C00000"/>
                  </a:solidFill>
                  <a:latin typeface="Calibri" panose="020F0502020204030204"/>
                </a:rPr>
                <a:t>A: </a:t>
              </a:r>
              <a:r>
                <a:rPr lang="en-US" sz="2100" dirty="0">
                  <a:solidFill>
                    <a:prstClr val="black"/>
                  </a:solidFill>
                  <a:latin typeface="Calibri" panose="020F0502020204030204"/>
                </a:rPr>
                <a:t>Yes, under idealized assumptions:</a:t>
              </a:r>
            </a:p>
            <a:p>
              <a:pPr marL="257175" indent="-171450" defTabSz="685800">
                <a:lnSpc>
                  <a:spcPct val="90000"/>
                </a:lnSpc>
                <a:buClr>
                  <a:srgbClr val="0000A8"/>
                </a:buClr>
                <a:buFont typeface="Wingdings" pitchFamily="2" charset="2"/>
                <a:buChar char="§"/>
                <a:defRPr/>
              </a:pPr>
              <a:r>
                <a:rPr lang="en-US" dirty="0">
                  <a:solidFill>
                    <a:prstClr val="black"/>
                  </a:solidFill>
                  <a:latin typeface="Calibri" panose="020F0502020204030204"/>
                </a:rPr>
                <a:t>same RTT</a:t>
              </a:r>
            </a:p>
            <a:p>
              <a:pPr marL="257175" indent="-171450" defTabSz="685800">
                <a:lnSpc>
                  <a:spcPct val="90000"/>
                </a:lnSpc>
                <a:buClr>
                  <a:srgbClr val="0000A8"/>
                </a:buClr>
                <a:buFont typeface="Wingdings" pitchFamily="2" charset="2"/>
                <a:buChar char="§"/>
                <a:defRPr/>
              </a:pPr>
              <a:r>
                <a:rPr lang="en-US" dirty="0">
                  <a:solidFill>
                    <a:prstClr val="black"/>
                  </a:solidFill>
                  <a:latin typeface="Calibri" panose="020F0502020204030204"/>
                </a:rPr>
                <a:t>fixed number of sessions only in congestion avoidance </a:t>
              </a:r>
            </a:p>
          </p:txBody>
        </p:sp>
        <p:sp>
          <p:nvSpPr>
            <p:cNvPr id="5" name="Rectangle 4">
              <a:extLst>
                <a:ext uri="{FF2B5EF4-FFF2-40B4-BE49-F238E27FC236}">
                  <a16:creationId xmlns:a16="http://schemas.microsoft.com/office/drawing/2014/main" id="{81B3A82D-3CAE-9B48-AD89-484CB7470DDC}"/>
                </a:ext>
              </a:extLst>
            </p:cNvPr>
            <p:cNvSpPr/>
            <p:nvPr/>
          </p:nvSpPr>
          <p:spPr>
            <a:xfrm>
              <a:off x="7983110" y="3468687"/>
              <a:ext cx="3864041" cy="2450048"/>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7" name="Rectangle 6">
              <a:extLst>
                <a:ext uri="{FF2B5EF4-FFF2-40B4-BE49-F238E27FC236}">
                  <a16:creationId xmlns:a16="http://schemas.microsoft.com/office/drawing/2014/main" id="{0810BBF2-F84D-F54A-8EA9-8C4CDEC1F8FC}"/>
                </a:ext>
              </a:extLst>
            </p:cNvPr>
            <p:cNvSpPr/>
            <p:nvPr/>
          </p:nvSpPr>
          <p:spPr>
            <a:xfrm>
              <a:off x="8338252" y="3328994"/>
              <a:ext cx="1762727" cy="2555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6" name="TextBox 5">
              <a:extLst>
                <a:ext uri="{FF2B5EF4-FFF2-40B4-BE49-F238E27FC236}">
                  <a16:creationId xmlns:a16="http://schemas.microsoft.com/office/drawing/2014/main" id="{7AF32648-965E-544D-9501-D321D85B1D2E}"/>
                </a:ext>
              </a:extLst>
            </p:cNvPr>
            <p:cNvSpPr txBox="1"/>
            <p:nvPr/>
          </p:nvSpPr>
          <p:spPr>
            <a:xfrm>
              <a:off x="8332482" y="3205277"/>
              <a:ext cx="1832724" cy="553997"/>
            </a:xfrm>
            <a:prstGeom prst="rect">
              <a:avLst/>
            </a:prstGeom>
            <a:noFill/>
          </p:spPr>
          <p:txBody>
            <a:bodyPr wrap="none" rtlCol="0">
              <a:spAutoFit/>
            </a:bodyPr>
            <a:lstStyle/>
            <a:p>
              <a:pPr defTabSz="685800">
                <a:defRPr/>
              </a:pPr>
              <a:r>
                <a:rPr lang="en-US" sz="2100" i="1" dirty="0">
                  <a:solidFill>
                    <a:srgbClr val="C00000"/>
                  </a:solidFill>
                  <a:latin typeface="Calibri" panose="020F0502020204030204"/>
                </a:rPr>
                <a:t>Is</a:t>
              </a:r>
              <a:r>
                <a:rPr lang="en-US" sz="2100" dirty="0">
                  <a:solidFill>
                    <a:srgbClr val="C00000"/>
                  </a:solidFill>
                  <a:latin typeface="Calibri" panose="020F0502020204030204"/>
                </a:rPr>
                <a:t> TCP fair?</a:t>
              </a:r>
            </a:p>
          </p:txBody>
        </p:sp>
      </p:grpSp>
      <p:sp>
        <p:nvSpPr>
          <p:cNvPr id="9" name="Oval 8">
            <a:extLst>
              <a:ext uri="{FF2B5EF4-FFF2-40B4-BE49-F238E27FC236}">
                <a16:creationId xmlns:a16="http://schemas.microsoft.com/office/drawing/2014/main" id="{7F874365-E6FC-E74F-ABF0-F2402AFDE7DD}"/>
              </a:ext>
            </a:extLst>
          </p:cNvPr>
          <p:cNvSpPr/>
          <p:nvPr/>
        </p:nvSpPr>
        <p:spPr>
          <a:xfrm>
            <a:off x="3530096" y="4446137"/>
            <a:ext cx="124691" cy="12469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Tree>
    <p:extLst>
      <p:ext uri="{BB962C8B-B14F-4D97-AF65-F5344CB8AC3E}">
        <p14:creationId xmlns:p14="http://schemas.microsoft.com/office/powerpoint/2010/main" val="356127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par>
                                <p:cTn id="8" presetID="9" presetClass="exit" presetSubtype="0" fill="hold" grpId="0" nodeType="withEffect">
                                  <p:stCondLst>
                                    <p:cond delay="0"/>
                                  </p:stCondLst>
                                  <p:childTnLst>
                                    <p:animEffect transition="out" filter="dissolv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dissolve">
                                      <p:cBhvr>
                                        <p:cTn id="14"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500"/>
                                        <p:tgtEl>
                                          <p:spTgt spid="70"/>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dissolve">
                                      <p:cBhvr>
                                        <p:cTn id="23" dur="500"/>
                                        <p:tgtEl>
                                          <p:spTgt spid="71"/>
                                        </p:tgtEl>
                                      </p:cBhvr>
                                    </p:animEffect>
                                  </p:childTnLst>
                                  <p:subTnLst>
                                    <p:set>
                                      <p:cBhvr override="childStyle">
                                        <p:cTn dur="1" fill="hold" display="0" masterRel="nextClick" afterEffect="1"/>
                                        <p:tgtEl>
                                          <p:spTgt spid="71"/>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500"/>
                                        <p:tgtEl>
                                          <p:spTgt spid="72"/>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dissolve">
                                      <p:cBhvr>
                                        <p:cTn id="32"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wipe(right)">
                                      <p:cBhvr>
                                        <p:cTn id="37" dur="500"/>
                                        <p:tgtEl>
                                          <p:spTgt spid="74"/>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75"/>
                                        </p:tgtEl>
                                        <p:attrNameLst>
                                          <p:attrName>style.visibility</p:attrName>
                                        </p:attrNameLst>
                                      </p:cBhvr>
                                      <p:to>
                                        <p:strVal val="visible"/>
                                      </p:to>
                                    </p:set>
                                    <p:animEffect transition="in" filter="dissolve">
                                      <p:cBhvr>
                                        <p:cTn id="41"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wipe(left)">
                                      <p:cBhvr>
                                        <p:cTn id="46" dur="500"/>
                                        <p:tgtEl>
                                          <p:spTgt spid="7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wipe(right)">
                                      <p:cBhvr>
                                        <p:cTn id="51" dur="500"/>
                                        <p:tgtEl>
                                          <p:spTgt spid="7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wipe(left)">
                                      <p:cBhvr>
                                        <p:cTn id="56" dur="500"/>
                                        <p:tgtEl>
                                          <p:spTgt spid="78"/>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dissolve">
                                      <p:cBhvr>
                                        <p:cTn id="6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utoUpdateAnimBg="0"/>
      <p:bldP spid="71" grpId="0" autoUpdateAnimBg="0"/>
      <p:bldP spid="73" grpId="0" autoUpdateAnimBg="0"/>
      <p:bldP spid="75" grpId="0" autoUpdateAnimBg="0"/>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r>
              <a:rPr lang="en-US" dirty="0" smtClean="0"/>
              <a:t>TCP Flow Control</a:t>
            </a:r>
            <a:endParaRPr lang="en-US"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187727243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23018" y="561969"/>
            <a:ext cx="8544983" cy="670967"/>
          </a:xfrm>
        </p:spPr>
        <p:txBody>
          <a:bodyPr>
            <a:normAutofit/>
          </a:bodyPr>
          <a:lstStyle/>
          <a:p>
            <a:r>
              <a:rPr lang="en-US" sz="3600" dirty="0"/>
              <a:t>TCP flow control</a:t>
            </a:r>
            <a:endParaRPr lang="en-US" sz="330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410317" y="1158665"/>
            <a:ext cx="1893094" cy="2890838"/>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9241499" y="1153903"/>
            <a:ext cx="435769" cy="3155156"/>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346023" y="1234865"/>
            <a:ext cx="1900238" cy="286107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7750836" y="1277728"/>
            <a:ext cx="1033463" cy="447675"/>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r>
              <a:rPr lang="en-US" sz="1200" kern="0">
                <a:solidFill>
                  <a:srgbClr val="000000"/>
                </a:solidFill>
                <a:latin typeface="Arial" charset="0"/>
                <a:ea typeface="ＭＳ Ｐゴシック" charset="0"/>
              </a:rPr>
              <a:t>application</a:t>
            </a:r>
          </a:p>
          <a:p>
            <a:pPr algn="ctr" defTabSz="685800" eaLnBrk="0" fontAlgn="base" hangingPunct="0">
              <a:spcBef>
                <a:spcPct val="0"/>
              </a:spcBef>
              <a:spcAft>
                <a:spcPct val="0"/>
              </a:spcAft>
              <a:defRPr/>
            </a:pPr>
            <a:r>
              <a:rPr lang="en-US" sz="1200" kern="0">
                <a:solidFill>
                  <a:srgbClr val="000000"/>
                </a:solidFill>
                <a:latin typeface="Arial" charset="0"/>
                <a:ea typeface="ＭＳ Ｐゴシック" charset="0"/>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7577006" y="2079019"/>
            <a:ext cx="1346597" cy="516731"/>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08" y="2368"/>
              <a:ext cx="1050" cy="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prstClr val="white">
                      <a:lumMod val="95000"/>
                    </a:prstClr>
                  </a:solidFill>
                </a:rPr>
                <a:t>TCP socket</a:t>
              </a:r>
            </a:p>
            <a:p>
              <a:pPr algn="ctr" defTabSz="685800" eaLnBrk="0" fontAlgn="base" hangingPunct="0">
                <a:spcBef>
                  <a:spcPct val="0"/>
                </a:spcBef>
                <a:spcAft>
                  <a:spcPct val="0"/>
                </a:spcAft>
                <a:defRPr/>
              </a:pPr>
              <a:r>
                <a:rPr lang="en-US" sz="1200" kern="0" dirty="0">
                  <a:solidFill>
                    <a:prstClr val="white">
                      <a:lumMod val="95000"/>
                    </a:prstClr>
                  </a:solidFill>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7703211" y="2846972"/>
            <a:ext cx="1171575" cy="447675"/>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rial" charset="0"/>
              <a:ea typeface="ＭＳ Ｐゴシック" charset="0"/>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060338" y="2868603"/>
            <a:ext cx="465192"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rPr>
              <a:t>TCP</a:t>
            </a:r>
          </a:p>
          <a:p>
            <a:pPr algn="ctr" defTabSz="685800" eaLnBrk="0" fontAlgn="base" hangingPunct="0">
              <a:spcBef>
                <a:spcPct val="0"/>
              </a:spcBef>
              <a:spcAft>
                <a:spcPct val="0"/>
              </a:spcAft>
              <a:defRPr/>
            </a:pPr>
            <a:r>
              <a:rPr lang="en-US" sz="1050" kern="0" dirty="0">
                <a:solidFill>
                  <a:srgbClr val="000000"/>
                </a:solidFill>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7709165" y="3586350"/>
            <a:ext cx="1171575" cy="447675"/>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rial" charset="0"/>
              <a:ea typeface="ＭＳ Ｐゴシック" charset="0"/>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050093" y="3611208"/>
            <a:ext cx="465192"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rPr>
              <a:t>IP</a:t>
            </a:r>
          </a:p>
          <a:p>
            <a:pPr algn="ctr" defTabSz="685800" eaLnBrk="0" fontAlgn="base" hangingPunct="0">
              <a:spcBef>
                <a:spcPct val="0"/>
              </a:spcBef>
              <a:spcAft>
                <a:spcPct val="0"/>
              </a:spcAft>
              <a:defRPr/>
            </a:pPr>
            <a:r>
              <a:rPr lang="en-US" sz="1050" kern="0" dirty="0">
                <a:solidFill>
                  <a:srgbClr val="000000"/>
                </a:solidFill>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341261" y="3398230"/>
            <a:ext cx="1909763"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350786" y="2009961"/>
            <a:ext cx="1909763"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083020" y="1923048"/>
            <a:ext cx="400050" cy="154781"/>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157543" y="4712615"/>
            <a:ext cx="2093843"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117083" y="4409850"/>
            <a:ext cx="0" cy="261938"/>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9237926" y="4092366"/>
            <a:ext cx="0" cy="347663"/>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9416521" y="3787566"/>
            <a:ext cx="652463" cy="679847"/>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2058416" y="1422740"/>
            <a:ext cx="2888120" cy="1477328"/>
          </a:xfrm>
          <a:prstGeom prst="rect">
            <a:avLst/>
          </a:prstGeom>
          <a:noFill/>
        </p:spPr>
        <p:txBody>
          <a:bodyPr wrap="square" rtlCol="0">
            <a:spAutoFit/>
          </a:bodyPr>
          <a:lstStyle/>
          <a:p>
            <a:pPr defTabSz="685800">
              <a:defRPr/>
            </a:pPr>
            <a:r>
              <a:rPr lang="en-US" i="1" u="sng" dirty="0">
                <a:solidFill>
                  <a:srgbClr val="C00000"/>
                </a:solidFill>
                <a:latin typeface="Calibri" panose="020F0502020204030204"/>
              </a:rPr>
              <a:t>Q: </a:t>
            </a:r>
            <a:r>
              <a:rPr lang="en-US" dirty="0">
                <a:solidFill>
                  <a:prstClr val="black"/>
                </a:solidFill>
                <a:latin typeface="Calibri" panose="020F0502020204030204"/>
              </a:rPr>
              <a:t>What happens if network layer delivers data faster than application layer removes data from socket buffers?</a:t>
            </a:r>
          </a:p>
        </p:txBody>
      </p:sp>
      <p:grpSp>
        <p:nvGrpSpPr>
          <p:cNvPr id="10" name="Group 9">
            <a:extLst>
              <a:ext uri="{FF2B5EF4-FFF2-40B4-BE49-F238E27FC236}">
                <a16:creationId xmlns:a16="http://schemas.microsoft.com/office/drawing/2014/main" id="{9B4B0832-7295-6748-A6EB-5D9B0607F222}"/>
              </a:ext>
            </a:extLst>
          </p:cNvPr>
          <p:cNvGrpSpPr/>
          <p:nvPr/>
        </p:nvGrpSpPr>
        <p:grpSpPr>
          <a:xfrm>
            <a:off x="2091742" y="2996846"/>
            <a:ext cx="3247800" cy="1462929"/>
            <a:chOff x="363537" y="4127499"/>
            <a:chExt cx="4164772" cy="1950572"/>
          </a:xfrm>
        </p:grpSpPr>
        <p:sp>
          <p:nvSpPr>
            <p:cNvPr id="179" name="Rectangle 110">
              <a:extLst>
                <a:ext uri="{FF2B5EF4-FFF2-40B4-BE49-F238E27FC236}">
                  <a16:creationId xmlns:a16="http://schemas.microsoft.com/office/drawing/2014/main" id="{71EEDA6C-9700-F540-8450-88D0CF387D8C}"/>
                </a:ext>
              </a:extLst>
            </p:cNvPr>
            <p:cNvSpPr>
              <a:spLocks noChangeArrowheads="1"/>
            </p:cNvSpPr>
            <p:nvPr/>
          </p:nvSpPr>
          <p:spPr bwMode="auto">
            <a:xfrm>
              <a:off x="363537" y="4397375"/>
              <a:ext cx="4134671" cy="1680696"/>
            </a:xfrm>
            <a:prstGeom prst="rect">
              <a:avLst/>
            </a:prstGeom>
            <a:solidFill>
              <a:srgbClr val="FFFFFF"/>
            </a:solidFill>
            <a:ln w="28575">
              <a:solidFill>
                <a:srgbClr val="CC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a:solidFill>
                  <a:prstClr val="black"/>
                </a:solidFill>
                <a:latin typeface="Calibri" panose="020F0502020204030204"/>
                <a:ea typeface="ＭＳ Ｐゴシック" charset="0"/>
              </a:endParaRPr>
            </a:p>
          </p:txBody>
        </p:sp>
        <p:sp>
          <p:nvSpPr>
            <p:cNvPr id="180" name="Text Box 111">
              <a:extLst>
                <a:ext uri="{FF2B5EF4-FFF2-40B4-BE49-F238E27FC236}">
                  <a16:creationId xmlns:a16="http://schemas.microsoft.com/office/drawing/2014/main" id="{8C96D4BC-6609-824B-A9B9-24E2A66F66C2}"/>
                </a:ext>
              </a:extLst>
            </p:cNvPr>
            <p:cNvSpPr txBox="1">
              <a:spLocks noChangeArrowheads="1"/>
            </p:cNvSpPr>
            <p:nvPr/>
          </p:nvSpPr>
          <p:spPr bwMode="auto">
            <a:xfrm>
              <a:off x="455613" y="4549775"/>
              <a:ext cx="4072696" cy="145270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a:lnSpc>
                  <a:spcPct val="90000"/>
                </a:lnSpc>
                <a:defRPr/>
              </a:pPr>
              <a:r>
                <a:rPr lang="en-US" altLang="en-US" sz="1800" dirty="0">
                  <a:solidFill>
                    <a:prstClr val="black"/>
                  </a:solidFill>
                  <a:latin typeface="Calibri" panose="020F0502020204030204"/>
                </a:rPr>
                <a:t>receiver controls sender, so sender won’</a:t>
              </a:r>
              <a:r>
                <a:rPr lang="en-US" altLang="ja-JP" sz="1800" dirty="0">
                  <a:solidFill>
                    <a:prstClr val="black"/>
                  </a:solidFill>
                  <a:latin typeface="Calibri" panose="020F0502020204030204"/>
                </a:rPr>
                <a:t>t overflow receiver’s buffer by transmitting too much, too fast</a:t>
              </a:r>
              <a:endParaRPr lang="en-US" altLang="en-US" sz="788" dirty="0">
                <a:solidFill>
                  <a:prstClr val="black"/>
                </a:solidFill>
                <a:latin typeface="Calibri" panose="020F0502020204030204"/>
              </a:endParaRPr>
            </a:p>
          </p:txBody>
        </p:sp>
        <p:grpSp>
          <p:nvGrpSpPr>
            <p:cNvPr id="181" name="Group 112">
              <a:extLst>
                <a:ext uri="{FF2B5EF4-FFF2-40B4-BE49-F238E27FC236}">
                  <a16:creationId xmlns:a16="http://schemas.microsoft.com/office/drawing/2014/main" id="{6B4EAE2E-56DA-864E-99A1-E535BFD3AF51}"/>
                </a:ext>
              </a:extLst>
            </p:cNvPr>
            <p:cNvGrpSpPr>
              <a:grpSpLocks/>
            </p:cNvGrpSpPr>
            <p:nvPr/>
          </p:nvGrpSpPr>
          <p:grpSpPr bwMode="auto">
            <a:xfrm>
              <a:off x="551438" y="4127499"/>
              <a:ext cx="2003542" cy="554038"/>
              <a:chOff x="3327" y="230"/>
              <a:chExt cx="1176" cy="349"/>
            </a:xfrm>
          </p:grpSpPr>
          <p:sp>
            <p:nvSpPr>
              <p:cNvPr id="183" name="Rectangle 113">
                <a:extLst>
                  <a:ext uri="{FF2B5EF4-FFF2-40B4-BE49-F238E27FC236}">
                    <a16:creationId xmlns:a16="http://schemas.microsoft.com/office/drawing/2014/main" id="{364B36BC-850A-C443-AFE1-8C4A92F8CA4E}"/>
                  </a:ext>
                </a:extLst>
              </p:cNvPr>
              <p:cNvSpPr>
                <a:spLocks noChangeArrowheads="1"/>
              </p:cNvSpPr>
              <p:nvPr/>
            </p:nvSpPr>
            <p:spPr bwMode="auto">
              <a:xfrm>
                <a:off x="3369" y="323"/>
                <a:ext cx="1134" cy="22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a:solidFill>
                    <a:prstClr val="black"/>
                  </a:solidFill>
                  <a:latin typeface="Calibri" panose="020F0502020204030204"/>
                  <a:ea typeface="ＭＳ Ｐゴシック" charset="0"/>
                </a:endParaRPr>
              </a:p>
            </p:txBody>
          </p:sp>
          <p:sp>
            <p:nvSpPr>
              <p:cNvPr id="184" name="Text Box 114">
                <a:extLst>
                  <a:ext uri="{FF2B5EF4-FFF2-40B4-BE49-F238E27FC236}">
                    <a16:creationId xmlns:a16="http://schemas.microsoft.com/office/drawing/2014/main" id="{4A67984A-D193-3248-9AD8-3DC1586083A2}"/>
                  </a:ext>
                </a:extLst>
              </p:cNvPr>
              <p:cNvSpPr txBox="1">
                <a:spLocks noChangeArrowheads="1"/>
              </p:cNvSpPr>
              <p:nvPr/>
            </p:nvSpPr>
            <p:spPr bwMode="auto">
              <a:xfrm>
                <a:off x="3327" y="230"/>
                <a:ext cx="1175" cy="3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2100" dirty="0">
                    <a:solidFill>
                      <a:srgbClr val="CC0000"/>
                    </a:solidFill>
                    <a:latin typeface="Calibri" panose="020F0502020204030204"/>
                  </a:rPr>
                  <a:t>flow control</a:t>
                </a:r>
              </a:p>
            </p:txBody>
          </p:sp>
        </p:grpSp>
      </p:gr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347356" y="4099997"/>
            <a:ext cx="0" cy="347663"/>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7220851" y="2449740"/>
            <a:ext cx="1595717" cy="2254033"/>
            <a:chOff x="7595799" y="2806352"/>
            <a:chExt cx="2127623" cy="3005378"/>
          </a:xfrm>
        </p:grpSpPr>
        <p:grpSp>
          <p:nvGrpSpPr>
            <p:cNvPr id="7" name="Group 6">
              <a:extLst>
                <a:ext uri="{FF2B5EF4-FFF2-40B4-BE49-F238E27FC236}">
                  <a16:creationId xmlns:a16="http://schemas.microsoft.com/office/drawing/2014/main" id="{90136498-1DCA-8245-9AEB-79D923D0965C}"/>
                </a:ext>
              </a:extLst>
            </p:cNvPr>
            <p:cNvGrpSpPr/>
            <p:nvPr/>
          </p:nvGrpSpPr>
          <p:grpSpPr>
            <a:xfrm>
              <a:off x="7595799" y="3080408"/>
              <a:ext cx="1344823" cy="2731322"/>
              <a:chOff x="7039385" y="3577949"/>
              <a:chExt cx="1344823" cy="2731322"/>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39385" y="5970716"/>
                <a:ext cx="1203748"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black"/>
                </a:solidFill>
                <a:latin typeface="Calibri"/>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5265864" y="1550320"/>
            <a:ext cx="3738700" cy="687523"/>
            <a:chOff x="4989152" y="1607125"/>
            <a:chExt cx="4984933" cy="916696"/>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71007"/>
              <a:chOff x="4432738" y="2150355"/>
              <a:chExt cx="4984933" cy="871007"/>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0" cy="8710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r" defTabSz="685800">
                  <a:lnSpc>
                    <a:spcPct val="90000"/>
                  </a:lnSpc>
                  <a:defRPr/>
                </a:pPr>
                <a:r>
                  <a:rPr lang="en-US" altLang="en-US" sz="1350" dirty="0">
                    <a:solidFill>
                      <a:prstClr val="black"/>
                    </a:solidFill>
                    <a:latin typeface="Calibri" panose="020F0502020204030204"/>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black"/>
                </a:solidFill>
                <a:latin typeface="Calibri"/>
              </a:endParaRPr>
            </a:p>
          </p:txBody>
        </p:sp>
      </p:grpSp>
    </p:spTree>
    <p:extLst>
      <p:ext uri="{BB962C8B-B14F-4D97-AF65-F5344CB8AC3E}">
        <p14:creationId xmlns:p14="http://schemas.microsoft.com/office/powerpoint/2010/main" val="112915793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9" name="Rectangle 3">
            <a:extLst>
              <a:ext uri="{FF2B5EF4-FFF2-40B4-BE49-F238E27FC236}">
                <a16:creationId xmlns:a16="http://schemas.microsoft.com/office/drawing/2014/main" id="{D469BBE5-2D5E-1245-BE57-AED04CA89E18}"/>
              </a:ext>
            </a:extLst>
          </p:cNvPr>
          <p:cNvSpPr>
            <a:spLocks noGrp="1" noChangeArrowheads="1"/>
          </p:cNvSpPr>
          <p:nvPr>
            <p:ph idx="1"/>
          </p:nvPr>
        </p:nvSpPr>
        <p:spPr>
          <a:xfrm>
            <a:off x="223394" y="1198996"/>
            <a:ext cx="7033617" cy="3763701"/>
          </a:xfrm>
        </p:spPr>
        <p:txBody>
          <a:bodyPr>
            <a:normAutofit/>
          </a:bodyPr>
          <a:lstStyle/>
          <a:p>
            <a:pPr>
              <a:buFont typeface="Wingdings" charset="0"/>
              <a:buNone/>
              <a:defRPr/>
            </a:pPr>
            <a:r>
              <a:rPr lang="en-US" sz="2400" dirty="0">
                <a:solidFill>
                  <a:srgbClr val="C00000"/>
                </a:solidFill>
                <a:latin typeface="Avenir Book" panose="020B0503020203020204" pitchFamily="34" charset="-78"/>
                <a:cs typeface="Avenir Book" panose="020B0503020203020204" pitchFamily="34" charset="-78"/>
              </a:rPr>
              <a:t>End-end congestion control:</a:t>
            </a:r>
          </a:p>
          <a:p>
            <a:pPr marL="350044" indent="-252413">
              <a:defRPr/>
            </a:pPr>
            <a:r>
              <a:rPr lang="en-US" sz="2400" dirty="0" smtClean="0">
                <a:latin typeface="Avenir Book" panose="020B0503020203020204" pitchFamily="34" charset="-78"/>
                <a:cs typeface="Avenir Book" panose="020B0503020203020204" pitchFamily="34" charset="-78"/>
              </a:rPr>
              <a:t>Routers have input/output queue</a:t>
            </a:r>
          </a:p>
          <a:p>
            <a:pPr marL="807244" lvl="1" indent="-252413">
              <a:defRPr/>
            </a:pPr>
            <a:r>
              <a:rPr lang="en-US" sz="2000" dirty="0" smtClean="0">
                <a:latin typeface="Avenir Book" panose="020B0503020203020204" pitchFamily="34" charset="-78"/>
                <a:cs typeface="Avenir Book" panose="020B0503020203020204" pitchFamily="34" charset="-78"/>
              </a:rPr>
              <a:t>These queues get filled up </a:t>
            </a:r>
            <a:r>
              <a:rPr lang="en-US" sz="2000" dirty="0" smtClean="0">
                <a:latin typeface="Avenir Book" panose="020B0503020203020204" pitchFamily="34" charset="-78"/>
                <a:cs typeface="Avenir Book" panose="020B0503020203020204" pitchFamily="34" charset="-78"/>
                <a:sym typeface="Wingdings" panose="05000000000000000000" pitchFamily="2" charset="2"/>
              </a:rPr>
              <a:t> leads to congestion</a:t>
            </a:r>
            <a:endParaRPr lang="en-US" sz="2000" dirty="0">
              <a:latin typeface="Avenir Book" panose="020B0503020203020204" pitchFamily="34" charset="-78"/>
              <a:cs typeface="Avenir Book" panose="020B0503020203020204" pitchFamily="34" charset="-78"/>
            </a:endParaRPr>
          </a:p>
          <a:p>
            <a:pPr marL="350044" indent="-252413">
              <a:defRPr/>
            </a:pPr>
            <a:r>
              <a:rPr lang="en-US" sz="2400" dirty="0" smtClean="0">
                <a:latin typeface="Avenir Book" panose="020B0503020203020204" pitchFamily="34" charset="-78"/>
                <a:cs typeface="Avenir Book" panose="020B0503020203020204" pitchFamily="34" charset="-78"/>
              </a:rPr>
              <a:t>TCP: prevent such congestion</a:t>
            </a:r>
          </a:p>
          <a:p>
            <a:pPr marL="350044" indent="-252413">
              <a:defRPr/>
            </a:pPr>
            <a:endParaRPr lang="en-US" sz="2400" dirty="0">
              <a:latin typeface="Avenir Book" panose="020B0503020203020204" pitchFamily="34" charset="-78"/>
              <a:cs typeface="Avenir Book" panose="020B0503020203020204" pitchFamily="34" charset="-78"/>
            </a:endParaRPr>
          </a:p>
          <a:p>
            <a:pPr marL="350044" indent="-252413">
              <a:defRPr/>
            </a:pPr>
            <a:endParaRPr lang="en-US" sz="2400" dirty="0" smtClean="0">
              <a:latin typeface="Avenir Book" panose="020B0503020203020204" pitchFamily="34" charset="-78"/>
              <a:cs typeface="Avenir Book" panose="020B0503020203020204" pitchFamily="34" charset="-78"/>
            </a:endParaRPr>
          </a:p>
          <a:p>
            <a:pPr marL="350044" indent="-252413">
              <a:defRPr/>
            </a:pPr>
            <a:r>
              <a:rPr lang="en-US" sz="2400" dirty="0" smtClean="0">
                <a:latin typeface="Avenir Book" panose="020B0503020203020204" pitchFamily="34" charset="-78"/>
                <a:cs typeface="Avenir Book" panose="020B0503020203020204" pitchFamily="34" charset="-78"/>
              </a:rPr>
              <a:t>What the sender can do?</a:t>
            </a:r>
          </a:p>
          <a:p>
            <a:pPr marL="807244" lvl="1" indent="-252413">
              <a:defRPr/>
            </a:pPr>
            <a:r>
              <a:rPr lang="en-US" sz="2000" dirty="0" smtClean="0">
                <a:latin typeface="Avenir Book" panose="020B0503020203020204" pitchFamily="34" charset="-78"/>
                <a:cs typeface="Avenir Book" panose="020B0503020203020204" pitchFamily="34" charset="-78"/>
              </a:rPr>
              <a:t>Tune the sending rate </a:t>
            </a:r>
            <a:r>
              <a:rPr lang="en-US" sz="2000" dirty="0" smtClean="0">
                <a:latin typeface="Avenir Book" panose="020B0503020203020204" pitchFamily="34" charset="-78"/>
                <a:cs typeface="Avenir Book" panose="020B0503020203020204" pitchFamily="34" charset="-78"/>
                <a:sym typeface="Wingdings" panose="05000000000000000000" pitchFamily="2" charset="2"/>
              </a:rPr>
              <a:t> window size</a:t>
            </a:r>
            <a:endParaRPr lang="en-US" sz="2000" dirty="0">
              <a:latin typeface="Avenir Book" panose="020B0503020203020204" pitchFamily="34" charset="-78"/>
              <a:cs typeface="Avenir Book" panose="020B0503020203020204" pitchFamily="34" charset="-78"/>
            </a:endParaRPr>
          </a:p>
        </p:txBody>
      </p:sp>
      <p:sp>
        <p:nvSpPr>
          <p:cNvPr id="97284" name="Rectangle 2">
            <a:extLst>
              <a:ext uri="{FF2B5EF4-FFF2-40B4-BE49-F238E27FC236}">
                <a16:creationId xmlns:a16="http://schemas.microsoft.com/office/drawing/2014/main" id="{15E2A5A3-138A-0644-B40C-0B75A1130E15}"/>
              </a:ext>
            </a:extLst>
          </p:cNvPr>
          <p:cNvSpPr>
            <a:spLocks noGrp="1" noChangeArrowheads="1"/>
          </p:cNvSpPr>
          <p:nvPr>
            <p:ph type="title"/>
          </p:nvPr>
        </p:nvSpPr>
        <p:spPr>
          <a:xfrm>
            <a:off x="2089266" y="365128"/>
            <a:ext cx="8354291" cy="973222"/>
          </a:xfrm>
        </p:spPr>
        <p:txBody>
          <a:bodyPr>
            <a:normAutofit/>
          </a:bodyPr>
          <a:lstStyle/>
          <a:p>
            <a:pPr algn="ctr">
              <a:defRPr/>
            </a:pPr>
            <a:r>
              <a:rPr lang="en-US" sz="3600" dirty="0" smtClean="0">
                <a:latin typeface="Avenir Book" panose="020B0503020203020204" pitchFamily="34" charset="-78"/>
                <a:cs typeface="Avenir Book" panose="020B0503020203020204" pitchFamily="34" charset="-78"/>
              </a:rPr>
              <a:t>Challenges of Congestion </a:t>
            </a:r>
            <a:r>
              <a:rPr lang="en-US" sz="3600" dirty="0">
                <a:latin typeface="Avenir Book" panose="020B0503020203020204" pitchFamily="34" charset="-78"/>
                <a:cs typeface="Avenir Book" panose="020B0503020203020204" pitchFamily="34" charset="-78"/>
              </a:rPr>
              <a:t>C</a:t>
            </a:r>
            <a:r>
              <a:rPr lang="en-US" sz="3600" dirty="0" smtClean="0">
                <a:latin typeface="Avenir Book" panose="020B0503020203020204" pitchFamily="34" charset="-78"/>
                <a:cs typeface="Avenir Book" panose="020B0503020203020204" pitchFamily="34" charset="-78"/>
              </a:rPr>
              <a:t>ontrol</a:t>
            </a:r>
            <a:endParaRPr lang="en-US" sz="4050" dirty="0">
              <a:latin typeface="Avenir Book" panose="020B0503020203020204" pitchFamily="34" charset="-78"/>
              <a:cs typeface="Avenir Book" panose="020B0503020203020204" pitchFamily="34" charset="-78"/>
            </a:endParaRPr>
          </a:p>
        </p:txBody>
      </p:sp>
      <p:grpSp>
        <p:nvGrpSpPr>
          <p:cNvPr id="133" name="Group 79">
            <a:extLst>
              <a:ext uri="{FF2B5EF4-FFF2-40B4-BE49-F238E27FC236}">
                <a16:creationId xmlns:a16="http://schemas.microsoft.com/office/drawing/2014/main" id="{C5196E2D-6A1D-9849-8A2B-31C0EF009838}"/>
              </a:ext>
            </a:extLst>
          </p:cNvPr>
          <p:cNvGrpSpPr>
            <a:grpSpLocks/>
          </p:cNvGrpSpPr>
          <p:nvPr/>
        </p:nvGrpSpPr>
        <p:grpSpPr bwMode="auto">
          <a:xfrm>
            <a:off x="7773275" y="2233536"/>
            <a:ext cx="2270522" cy="1383507"/>
            <a:chOff x="3074" y="2025"/>
            <a:chExt cx="1907" cy="1162"/>
          </a:xfrm>
        </p:grpSpPr>
        <p:grpSp>
          <p:nvGrpSpPr>
            <p:cNvPr id="142" name="Group 31">
              <a:extLst>
                <a:ext uri="{FF2B5EF4-FFF2-40B4-BE49-F238E27FC236}">
                  <a16:creationId xmlns:a16="http://schemas.microsoft.com/office/drawing/2014/main" id="{961F130E-3A11-5044-A5C6-98D394F90B30}"/>
                </a:ext>
              </a:extLst>
            </p:cNvPr>
            <p:cNvGrpSpPr>
              <a:grpSpLocks/>
            </p:cNvGrpSpPr>
            <p:nvPr/>
          </p:nvGrpSpPr>
          <p:grpSpPr bwMode="auto">
            <a:xfrm>
              <a:off x="3074" y="2047"/>
              <a:ext cx="1907" cy="1140"/>
              <a:chOff x="523" y="976"/>
              <a:chExt cx="2099" cy="1356"/>
            </a:xfrm>
          </p:grpSpPr>
          <p:sp>
            <p:nvSpPr>
              <p:cNvPr id="152" name="Rectangle 32">
                <a:extLst>
                  <a:ext uri="{FF2B5EF4-FFF2-40B4-BE49-F238E27FC236}">
                    <a16:creationId xmlns:a16="http://schemas.microsoft.com/office/drawing/2014/main" id="{72F70161-3D6F-B147-8A8F-41A13F54E1D6}"/>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nvGrpSpPr>
              <p:cNvPr id="153" name="Group 33">
                <a:extLst>
                  <a:ext uri="{FF2B5EF4-FFF2-40B4-BE49-F238E27FC236}">
                    <a16:creationId xmlns:a16="http://schemas.microsoft.com/office/drawing/2014/main" id="{E1D22FF4-168D-4C4A-9242-A4710729BBB9}"/>
                  </a:ext>
                </a:extLst>
              </p:cNvPr>
              <p:cNvGrpSpPr>
                <a:grpSpLocks/>
              </p:cNvGrpSpPr>
              <p:nvPr/>
            </p:nvGrpSpPr>
            <p:grpSpPr bwMode="auto">
              <a:xfrm>
                <a:off x="804" y="997"/>
                <a:ext cx="249" cy="1295"/>
                <a:chOff x="748" y="997"/>
                <a:chExt cx="249" cy="1295"/>
              </a:xfrm>
            </p:grpSpPr>
            <p:sp>
              <p:nvSpPr>
                <p:cNvPr id="172" name="Rectangle 34">
                  <a:extLst>
                    <a:ext uri="{FF2B5EF4-FFF2-40B4-BE49-F238E27FC236}">
                      <a16:creationId xmlns:a16="http://schemas.microsoft.com/office/drawing/2014/main" id="{90EE215A-C3AE-254D-88D8-6E5E1C625304}"/>
                    </a:ext>
                  </a:extLst>
                </p:cNvPr>
                <p:cNvSpPr>
                  <a:spLocks noChangeArrowheads="1"/>
                </p:cNvSpPr>
                <p:nvPr/>
              </p:nvSpPr>
              <p:spPr bwMode="auto">
                <a:xfrm>
                  <a:off x="759" y="997"/>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73" name="Rectangle 35">
                  <a:extLst>
                    <a:ext uri="{FF2B5EF4-FFF2-40B4-BE49-F238E27FC236}">
                      <a16:creationId xmlns:a16="http://schemas.microsoft.com/office/drawing/2014/main" id="{B87EB84E-1DCB-6747-983D-A91A87C6BA50}"/>
                    </a:ext>
                  </a:extLst>
                </p:cNvPr>
                <p:cNvSpPr>
                  <a:spLocks noChangeArrowheads="1"/>
                </p:cNvSpPr>
                <p:nvPr/>
              </p:nvSpPr>
              <p:spPr bwMode="auto">
                <a:xfrm>
                  <a:off x="750" y="1472"/>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74" name="Rectangle 36">
                  <a:extLst>
                    <a:ext uri="{FF2B5EF4-FFF2-40B4-BE49-F238E27FC236}">
                      <a16:creationId xmlns:a16="http://schemas.microsoft.com/office/drawing/2014/main" id="{13842296-C860-1A4C-94BA-0C09F8E543A4}"/>
                    </a:ext>
                  </a:extLst>
                </p:cNvPr>
                <p:cNvSpPr>
                  <a:spLocks noChangeArrowheads="1"/>
                </p:cNvSpPr>
                <p:nvPr/>
              </p:nvSpPr>
              <p:spPr bwMode="auto">
                <a:xfrm>
                  <a:off x="748" y="1938"/>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154" name="Group 37">
                <a:extLst>
                  <a:ext uri="{FF2B5EF4-FFF2-40B4-BE49-F238E27FC236}">
                    <a16:creationId xmlns:a16="http://schemas.microsoft.com/office/drawing/2014/main" id="{20C7A379-A501-F04B-A31A-66AAB7D4ABA9}"/>
                  </a:ext>
                </a:extLst>
              </p:cNvPr>
              <p:cNvGrpSpPr>
                <a:grpSpLocks/>
              </p:cNvGrpSpPr>
              <p:nvPr/>
            </p:nvGrpSpPr>
            <p:grpSpPr bwMode="auto">
              <a:xfrm>
                <a:off x="2109" y="1002"/>
                <a:ext cx="249" cy="1295"/>
                <a:chOff x="748" y="997"/>
                <a:chExt cx="249" cy="1295"/>
              </a:xfrm>
            </p:grpSpPr>
            <p:sp>
              <p:nvSpPr>
                <p:cNvPr id="169" name="Rectangle 38">
                  <a:extLst>
                    <a:ext uri="{FF2B5EF4-FFF2-40B4-BE49-F238E27FC236}">
                      <a16:creationId xmlns:a16="http://schemas.microsoft.com/office/drawing/2014/main" id="{9AE46CFA-B305-FE44-AB5C-0CCBC6BAF91B}"/>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70" name="Rectangle 39">
                  <a:extLst>
                    <a:ext uri="{FF2B5EF4-FFF2-40B4-BE49-F238E27FC236}">
                      <a16:creationId xmlns:a16="http://schemas.microsoft.com/office/drawing/2014/main" id="{06D7163C-5A06-6144-AF1D-9BE7DECCB8B7}"/>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71" name="Rectangle 40">
                  <a:extLst>
                    <a:ext uri="{FF2B5EF4-FFF2-40B4-BE49-F238E27FC236}">
                      <a16:creationId xmlns:a16="http://schemas.microsoft.com/office/drawing/2014/main" id="{06F54AE9-52AF-6E46-8BE7-EDEF5EBD718A}"/>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155" name="Line 41">
                <a:extLst>
                  <a:ext uri="{FF2B5EF4-FFF2-40B4-BE49-F238E27FC236}">
                    <a16:creationId xmlns:a16="http://schemas.microsoft.com/office/drawing/2014/main" id="{DBC39202-C178-0345-82BD-7B039DC4DAAF}"/>
                  </a:ext>
                </a:extLst>
              </p:cNvPr>
              <p:cNvSpPr>
                <a:spLocks noChangeShapeType="1"/>
              </p:cNvSpPr>
              <p:nvPr/>
            </p:nvSpPr>
            <p:spPr bwMode="auto">
              <a:xfrm>
                <a:off x="1946" y="1181"/>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6" name="Line 42">
                <a:extLst>
                  <a:ext uri="{FF2B5EF4-FFF2-40B4-BE49-F238E27FC236}">
                    <a16:creationId xmlns:a16="http://schemas.microsoft.com/office/drawing/2014/main" id="{7204CF78-4E3E-4646-91B1-ADD2AF615C5C}"/>
                  </a:ext>
                </a:extLst>
              </p:cNvPr>
              <p:cNvSpPr>
                <a:spLocks noChangeShapeType="1"/>
              </p:cNvSpPr>
              <p:nvPr/>
            </p:nvSpPr>
            <p:spPr bwMode="auto">
              <a:xfrm>
                <a:off x="1940" y="164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7" name="Line 43">
                <a:extLst>
                  <a:ext uri="{FF2B5EF4-FFF2-40B4-BE49-F238E27FC236}">
                    <a16:creationId xmlns:a16="http://schemas.microsoft.com/office/drawing/2014/main" id="{1055BDC1-D40C-E34D-8FC0-FEC34E65B74A}"/>
                  </a:ext>
                </a:extLst>
              </p:cNvPr>
              <p:cNvSpPr>
                <a:spLocks noChangeShapeType="1"/>
              </p:cNvSpPr>
              <p:nvPr/>
            </p:nvSpPr>
            <p:spPr bwMode="auto">
              <a:xfrm>
                <a:off x="1940" y="2119"/>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8" name="Line 44">
                <a:extLst>
                  <a:ext uri="{FF2B5EF4-FFF2-40B4-BE49-F238E27FC236}">
                    <a16:creationId xmlns:a16="http://schemas.microsoft.com/office/drawing/2014/main" id="{ED714F6D-8C7C-B141-9C39-2A02E5F58775}"/>
                  </a:ext>
                </a:extLst>
              </p:cNvPr>
              <p:cNvSpPr>
                <a:spLocks noChangeShapeType="1"/>
              </p:cNvSpPr>
              <p:nvPr/>
            </p:nvSpPr>
            <p:spPr bwMode="auto">
              <a:xfrm>
                <a:off x="1044" y="116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9" name="Line 45">
                <a:extLst>
                  <a:ext uri="{FF2B5EF4-FFF2-40B4-BE49-F238E27FC236}">
                    <a16:creationId xmlns:a16="http://schemas.microsoft.com/office/drawing/2014/main" id="{933F11AA-9C89-1D46-94C9-F6A2C2D75F3D}"/>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0" name="Line 46">
                <a:extLst>
                  <a:ext uri="{FF2B5EF4-FFF2-40B4-BE49-F238E27FC236}">
                    <a16:creationId xmlns:a16="http://schemas.microsoft.com/office/drawing/2014/main" id="{24DAFD3A-BCAA-494F-BFF3-4DD6E41FEE98}"/>
                  </a:ext>
                </a:extLst>
              </p:cNvPr>
              <p:cNvSpPr>
                <a:spLocks noChangeShapeType="1"/>
              </p:cNvSpPr>
              <p:nvPr/>
            </p:nvSpPr>
            <p:spPr bwMode="auto">
              <a:xfrm>
                <a:off x="1038" y="2102"/>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61" name="Group 47">
                <a:extLst>
                  <a:ext uri="{FF2B5EF4-FFF2-40B4-BE49-F238E27FC236}">
                    <a16:creationId xmlns:a16="http://schemas.microsoft.com/office/drawing/2014/main" id="{727F9349-D858-B041-AFEF-0AA192390617}"/>
                  </a:ext>
                </a:extLst>
              </p:cNvPr>
              <p:cNvGrpSpPr>
                <a:grpSpLocks/>
              </p:cNvGrpSpPr>
              <p:nvPr/>
            </p:nvGrpSpPr>
            <p:grpSpPr bwMode="auto">
              <a:xfrm>
                <a:off x="523" y="1169"/>
                <a:ext cx="288" cy="939"/>
                <a:chOff x="-60" y="1148"/>
                <a:chExt cx="168" cy="939"/>
              </a:xfrm>
            </p:grpSpPr>
            <p:sp>
              <p:nvSpPr>
                <p:cNvPr id="166" name="Line 48">
                  <a:extLst>
                    <a:ext uri="{FF2B5EF4-FFF2-40B4-BE49-F238E27FC236}">
                      <a16:creationId xmlns:a16="http://schemas.microsoft.com/office/drawing/2014/main" id="{92DDAA32-1BC7-F341-9DF3-8F292F94E486}"/>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7" name="Line 49">
                  <a:extLst>
                    <a:ext uri="{FF2B5EF4-FFF2-40B4-BE49-F238E27FC236}">
                      <a16:creationId xmlns:a16="http://schemas.microsoft.com/office/drawing/2014/main" id="{E1CF388A-0B46-9045-8B1B-9EFE86E92625}"/>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8" name="Line 50">
                  <a:extLst>
                    <a:ext uri="{FF2B5EF4-FFF2-40B4-BE49-F238E27FC236}">
                      <a16:creationId xmlns:a16="http://schemas.microsoft.com/office/drawing/2014/main" id="{8098E830-FF85-B942-A58C-7073F1ABDACD}"/>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62" name="Group 51">
                <a:extLst>
                  <a:ext uri="{FF2B5EF4-FFF2-40B4-BE49-F238E27FC236}">
                    <a16:creationId xmlns:a16="http://schemas.microsoft.com/office/drawing/2014/main" id="{3BE0EB8F-2722-8840-9E9E-42692DC4ECD5}"/>
                  </a:ext>
                </a:extLst>
              </p:cNvPr>
              <p:cNvGrpSpPr>
                <a:grpSpLocks/>
              </p:cNvGrpSpPr>
              <p:nvPr/>
            </p:nvGrpSpPr>
            <p:grpSpPr bwMode="auto">
              <a:xfrm>
                <a:off x="2334" y="1173"/>
                <a:ext cx="288" cy="939"/>
                <a:chOff x="-60" y="1148"/>
                <a:chExt cx="168" cy="939"/>
              </a:xfrm>
            </p:grpSpPr>
            <p:sp>
              <p:nvSpPr>
                <p:cNvPr id="163" name="Line 52">
                  <a:extLst>
                    <a:ext uri="{FF2B5EF4-FFF2-40B4-BE49-F238E27FC236}">
                      <a16:creationId xmlns:a16="http://schemas.microsoft.com/office/drawing/2014/main" id="{1471ECA8-52E2-7B48-B1D0-0E3A3FC8CCDB}"/>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4" name="Line 53">
                  <a:extLst>
                    <a:ext uri="{FF2B5EF4-FFF2-40B4-BE49-F238E27FC236}">
                      <a16:creationId xmlns:a16="http://schemas.microsoft.com/office/drawing/2014/main" id="{5E4485D6-A44E-9F41-A60B-F118E84451BF}"/>
                    </a:ext>
                  </a:extLst>
                </p:cNvPr>
                <p:cNvSpPr>
                  <a:spLocks noChangeShapeType="1"/>
                </p:cNvSpPr>
                <p:nvPr/>
              </p:nvSpPr>
              <p:spPr bwMode="auto">
                <a:xfrm>
                  <a:off x="-60" y="1615"/>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5" name="Line 54">
                  <a:extLst>
                    <a:ext uri="{FF2B5EF4-FFF2-40B4-BE49-F238E27FC236}">
                      <a16:creationId xmlns:a16="http://schemas.microsoft.com/office/drawing/2014/main" id="{76683E62-74AF-A340-8049-71651532D7CF}"/>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sp>
          <p:nvSpPr>
            <p:cNvPr id="144" name="Text Box 65">
              <a:extLst>
                <a:ext uri="{FF2B5EF4-FFF2-40B4-BE49-F238E27FC236}">
                  <a16:creationId xmlns:a16="http://schemas.microsoft.com/office/drawing/2014/main" id="{07D40F57-D66B-F444-8FCA-AFEAF69F0D14}"/>
                </a:ext>
              </a:extLst>
            </p:cNvPr>
            <p:cNvSpPr txBox="1">
              <a:spLocks noChangeArrowheads="1"/>
            </p:cNvSpPr>
            <p:nvPr/>
          </p:nvSpPr>
          <p:spPr bwMode="auto">
            <a:xfrm>
              <a:off x="3778" y="2507"/>
              <a:ext cx="513"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switch</a:t>
              </a:r>
            </a:p>
            <a:p>
              <a:pP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fabric</a:t>
              </a:r>
            </a:p>
          </p:txBody>
        </p:sp>
        <p:sp>
          <p:nvSpPr>
            <p:cNvPr id="145" name="Rectangle 66">
              <a:extLst>
                <a:ext uri="{FF2B5EF4-FFF2-40B4-BE49-F238E27FC236}">
                  <a16:creationId xmlns:a16="http://schemas.microsoft.com/office/drawing/2014/main" id="{CF7111F1-74EA-1F48-AF61-C3DDC0EAC0AE}"/>
                </a:ext>
              </a:extLst>
            </p:cNvPr>
            <p:cNvSpPr>
              <a:spLocks noChangeArrowheads="1"/>
            </p:cNvSpPr>
            <p:nvPr/>
          </p:nvSpPr>
          <p:spPr bwMode="auto">
            <a:xfrm>
              <a:off x="4551" y="2025"/>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46" name="Rectangle 69">
              <a:extLst>
                <a:ext uri="{FF2B5EF4-FFF2-40B4-BE49-F238E27FC236}">
                  <a16:creationId xmlns:a16="http://schemas.microsoft.com/office/drawing/2014/main" id="{C338CC7B-B194-3243-B60D-75BEFA01C177}"/>
                </a:ext>
              </a:extLst>
            </p:cNvPr>
            <p:cNvSpPr>
              <a:spLocks noChangeArrowheads="1"/>
            </p:cNvSpPr>
            <p:nvPr/>
          </p:nvSpPr>
          <p:spPr bwMode="auto">
            <a:xfrm>
              <a:off x="3363" y="2050"/>
              <a:ext cx="159" cy="8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47" name="Rectangle 70">
              <a:extLst>
                <a:ext uri="{FF2B5EF4-FFF2-40B4-BE49-F238E27FC236}">
                  <a16:creationId xmlns:a16="http://schemas.microsoft.com/office/drawing/2014/main" id="{CD0DF6A5-8591-FF4A-B8B0-1D6E21620201}"/>
                </a:ext>
              </a:extLst>
            </p:cNvPr>
            <p:cNvSpPr>
              <a:spLocks noChangeArrowheads="1"/>
            </p:cNvSpPr>
            <p:nvPr/>
          </p:nvSpPr>
          <p:spPr bwMode="auto">
            <a:xfrm>
              <a:off x="3360" y="2916"/>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48" name="Freeform 71">
              <a:extLst>
                <a:ext uri="{FF2B5EF4-FFF2-40B4-BE49-F238E27FC236}">
                  <a16:creationId xmlns:a16="http://schemas.microsoft.com/office/drawing/2014/main" id="{D86522CF-FBA5-EA4F-A7F3-97C45B0DB909}"/>
                </a:ext>
              </a:extLst>
            </p:cNvPr>
            <p:cNvSpPr>
              <a:spLocks/>
            </p:cNvSpPr>
            <p:nvPr/>
          </p:nvSpPr>
          <p:spPr bwMode="auto">
            <a:xfrm>
              <a:off x="3585" y="2324"/>
              <a:ext cx="878" cy="618"/>
            </a:xfrm>
            <a:custGeom>
              <a:avLst/>
              <a:gdLst>
                <a:gd name="T0" fmla="*/ 0 w 967"/>
                <a:gd name="T1" fmla="*/ 65 h 735"/>
                <a:gd name="T2" fmla="*/ 134 w 967"/>
                <a:gd name="T3" fmla="*/ 65 h 735"/>
                <a:gd name="T4" fmla="*/ 251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9" name="Freeform 72">
              <a:extLst>
                <a:ext uri="{FF2B5EF4-FFF2-40B4-BE49-F238E27FC236}">
                  <a16:creationId xmlns:a16="http://schemas.microsoft.com/office/drawing/2014/main" id="{F3DEE41D-FD9A-D049-8B83-8B6A31265C7F}"/>
                </a:ext>
              </a:extLst>
            </p:cNvPr>
            <p:cNvSpPr>
              <a:spLocks/>
            </p:cNvSpPr>
            <p:nvPr/>
          </p:nvSpPr>
          <p:spPr bwMode="auto">
            <a:xfrm>
              <a:off x="3573" y="2134"/>
              <a:ext cx="860" cy="437"/>
            </a:xfrm>
            <a:custGeom>
              <a:avLst/>
              <a:gdLst>
                <a:gd name="T0" fmla="*/ 0 w 860"/>
                <a:gd name="T1" fmla="*/ 3 h 437"/>
                <a:gd name="T2" fmla="*/ 468 w 860"/>
                <a:gd name="T3" fmla="*/ 0 h 437"/>
                <a:gd name="T4" fmla="*/ 860 w 860"/>
                <a:gd name="T5" fmla="*/ 437 h 437"/>
                <a:gd name="T6" fmla="*/ 0 60000 65536"/>
                <a:gd name="T7" fmla="*/ 0 60000 65536"/>
                <a:gd name="T8" fmla="*/ 0 60000 65536"/>
                <a:gd name="T9" fmla="*/ 0 w 860"/>
                <a:gd name="T10" fmla="*/ 0 h 437"/>
                <a:gd name="T11" fmla="*/ 860 w 860"/>
                <a:gd name="T12" fmla="*/ 437 h 437"/>
              </a:gdLst>
              <a:ahLst/>
              <a:cxnLst>
                <a:cxn ang="T6">
                  <a:pos x="T0" y="T1"/>
                </a:cxn>
                <a:cxn ang="T7">
                  <a:pos x="T2" y="T3"/>
                </a:cxn>
                <a:cxn ang="T8">
                  <a:pos x="T4" y="T5"/>
                </a:cxn>
              </a:cxnLst>
              <a:rect l="T9" t="T10" r="T11" b="T12"/>
              <a:pathLst>
                <a:path w="860" h="437">
                  <a:moveTo>
                    <a:pt x="0" y="3"/>
                  </a:moveTo>
                  <a:lnTo>
                    <a:pt x="468" y="0"/>
                  </a:lnTo>
                  <a:lnTo>
                    <a:pt x="860" y="437"/>
                  </a:lnTo>
                </a:path>
              </a:pathLst>
            </a:custGeom>
            <a:noFill/>
            <a:ln w="28575" cap="flat" cmpd="sng">
              <a:solidFill>
                <a:srgbClr val="000099"/>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0" name="Rectangle 76">
              <a:extLst>
                <a:ext uri="{FF2B5EF4-FFF2-40B4-BE49-F238E27FC236}">
                  <a16:creationId xmlns:a16="http://schemas.microsoft.com/office/drawing/2014/main" id="{CC9EB8FA-449A-AD48-B0D0-F22B0CB1DCA2}"/>
                </a:ext>
              </a:extLst>
            </p:cNvPr>
            <p:cNvSpPr>
              <a:spLocks noChangeArrowheads="1"/>
            </p:cNvSpPr>
            <p:nvPr/>
          </p:nvSpPr>
          <p:spPr bwMode="auto">
            <a:xfrm>
              <a:off x="3141" y="2890"/>
              <a:ext cx="159" cy="83"/>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51" name="Rectangle 77">
              <a:extLst>
                <a:ext uri="{FF2B5EF4-FFF2-40B4-BE49-F238E27FC236}">
                  <a16:creationId xmlns:a16="http://schemas.microsoft.com/office/drawing/2014/main" id="{ED96AE20-CFC4-C449-96F2-A1836A8ADFC9}"/>
                </a:ext>
              </a:extLst>
            </p:cNvPr>
            <p:cNvSpPr>
              <a:spLocks noChangeArrowheads="1"/>
            </p:cNvSpPr>
            <p:nvPr/>
          </p:nvSpPr>
          <p:spPr bwMode="auto">
            <a:xfrm>
              <a:off x="4542" y="2518"/>
              <a:ext cx="159" cy="83"/>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319723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025706" y="738761"/>
            <a:ext cx="8544983" cy="670967"/>
          </a:xfrm>
        </p:spPr>
        <p:txBody>
          <a:bodyPr>
            <a:normAutofit/>
          </a:bodyPr>
          <a:lstStyle/>
          <a:p>
            <a:r>
              <a:rPr lang="en-US" sz="3600" dirty="0"/>
              <a:t>TCP flow control</a:t>
            </a:r>
            <a:endParaRPr lang="en-US" sz="330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1928393" y="1636192"/>
            <a:ext cx="4369804" cy="368022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lnSpc>
                <a:spcPct val="100000"/>
              </a:lnSpc>
              <a:spcBef>
                <a:spcPts val="750"/>
              </a:spcBef>
              <a:defRPr/>
            </a:pPr>
            <a:r>
              <a:rPr lang="en-US" altLang="en-US" sz="2100" dirty="0">
                <a:solidFill>
                  <a:prstClr val="black"/>
                </a:solidFill>
                <a:latin typeface="Calibri" panose="020F0502020204030204"/>
                <a:ea typeface="ＭＳ Ｐゴシック" panose="020B0600070205080204" pitchFamily="34" charset="-128"/>
              </a:rPr>
              <a:t>TCP receiver “</a:t>
            </a:r>
            <a:r>
              <a:rPr lang="en-US" altLang="ja-JP" sz="2100" dirty="0">
                <a:solidFill>
                  <a:prstClr val="black"/>
                </a:solidFill>
                <a:latin typeface="Calibri" panose="020F0502020204030204"/>
                <a:ea typeface="ＭＳ Ｐゴシック" panose="020B0600070205080204" pitchFamily="34" charset="-128"/>
              </a:rPr>
              <a:t>advertises” free buffer space in </a:t>
            </a:r>
            <a:r>
              <a:rPr lang="en-US" altLang="ja-JP" sz="2100" b="1" dirty="0" err="1">
                <a:solidFill>
                  <a:prstClr val="black"/>
                </a:solidFill>
                <a:latin typeface="Courier New" panose="02070309020205020404" pitchFamily="49" charset="0"/>
                <a:ea typeface="ＭＳ Ｐゴシック" panose="020B0600070205080204" pitchFamily="34" charset="-128"/>
              </a:rPr>
              <a:t>rwnd</a:t>
            </a:r>
            <a:r>
              <a:rPr lang="en-US" altLang="ja-JP" sz="2100" dirty="0">
                <a:solidFill>
                  <a:prstClr val="black"/>
                </a:solidFill>
                <a:latin typeface="Calibri" panose="020F0502020204030204"/>
                <a:ea typeface="ＭＳ Ｐゴシック" panose="020B0600070205080204" pitchFamily="34" charset="-128"/>
              </a:rPr>
              <a:t> field in TCP header</a:t>
            </a:r>
          </a:p>
          <a:p>
            <a:pPr marL="521494" lvl="1" indent="-173831" defTabSz="685800">
              <a:lnSpc>
                <a:spcPct val="100000"/>
              </a:lnSpc>
              <a:spcBef>
                <a:spcPts val="375"/>
              </a:spcBef>
              <a:defRPr/>
            </a:pPr>
            <a:r>
              <a:rPr lang="en-US" altLang="en-US" sz="1800" b="1" dirty="0" err="1">
                <a:solidFill>
                  <a:prstClr val="black"/>
                </a:solidFill>
                <a:latin typeface="Courier New" panose="02070309020205020404" pitchFamily="49" charset="0"/>
                <a:ea typeface="ＭＳ Ｐゴシック" panose="020B0600070205080204" pitchFamily="34" charset="-128"/>
              </a:rPr>
              <a:t>RcvBuffer</a:t>
            </a:r>
            <a:r>
              <a:rPr lang="en-US" altLang="en-US" sz="1800" b="1" dirty="0">
                <a:solidFill>
                  <a:prstClr val="black"/>
                </a:solidFill>
                <a:latin typeface="Courier New" panose="02070309020205020404" pitchFamily="49" charset="0"/>
                <a:ea typeface="ＭＳ Ｐゴシック" panose="020B0600070205080204" pitchFamily="34" charset="-128"/>
              </a:rPr>
              <a:t> </a:t>
            </a:r>
            <a:r>
              <a:rPr lang="en-US" altLang="en-US" sz="1800" dirty="0">
                <a:solidFill>
                  <a:prstClr val="black"/>
                </a:solidFill>
                <a:latin typeface="Calibri" panose="020F0502020204030204"/>
                <a:ea typeface="ＭＳ Ｐゴシック" panose="020B0600070205080204" pitchFamily="34" charset="-128"/>
              </a:rPr>
              <a:t>size set via socket options (typical default is 4096 bytes)</a:t>
            </a:r>
          </a:p>
          <a:p>
            <a:pPr marL="521494" lvl="1" indent="-173831" defTabSz="685800">
              <a:lnSpc>
                <a:spcPct val="100000"/>
              </a:lnSpc>
              <a:spcBef>
                <a:spcPts val="375"/>
              </a:spcBef>
              <a:defRPr/>
            </a:pPr>
            <a:r>
              <a:rPr lang="en-US" altLang="en-US" sz="1800" dirty="0">
                <a:solidFill>
                  <a:prstClr val="black"/>
                </a:solidFill>
                <a:latin typeface="Calibri" panose="020F0502020204030204"/>
                <a:ea typeface="ＭＳ Ｐゴシック" panose="020B0600070205080204" pitchFamily="34" charset="-128"/>
              </a:rPr>
              <a:t>many operating systems </a:t>
            </a:r>
            <a:r>
              <a:rPr lang="en-US" altLang="en-US" sz="1800" dirty="0" err="1">
                <a:solidFill>
                  <a:prstClr val="black"/>
                </a:solidFill>
                <a:latin typeface="Calibri" panose="020F0502020204030204"/>
                <a:ea typeface="ＭＳ Ｐゴシック" panose="020B0600070205080204" pitchFamily="34" charset="-128"/>
              </a:rPr>
              <a:t>autoadjust</a:t>
            </a:r>
            <a:r>
              <a:rPr lang="en-US" altLang="en-US" sz="1800" dirty="0">
                <a:solidFill>
                  <a:prstClr val="black"/>
                </a:solidFill>
                <a:latin typeface="Calibri" panose="020F0502020204030204"/>
                <a:ea typeface="ＭＳ Ｐゴシック" panose="020B0600070205080204" pitchFamily="34" charset="-128"/>
              </a:rPr>
              <a:t> </a:t>
            </a:r>
            <a:r>
              <a:rPr lang="en-US" altLang="en-US" sz="1800" b="1" dirty="0" err="1">
                <a:solidFill>
                  <a:prstClr val="black"/>
                </a:solidFill>
                <a:latin typeface="Courier New" panose="02070309020205020404" pitchFamily="49" charset="0"/>
                <a:ea typeface="ＭＳ Ｐゴシック" panose="020B0600070205080204" pitchFamily="34" charset="-128"/>
              </a:rPr>
              <a:t>RcvBuffer</a:t>
            </a:r>
            <a:endParaRPr lang="en-US" altLang="en-US" sz="1800" dirty="0">
              <a:solidFill>
                <a:prstClr val="black"/>
              </a:solidFill>
              <a:latin typeface="Calibri" panose="020F0502020204030204"/>
              <a:ea typeface="ＭＳ Ｐゴシック" panose="020B0600070205080204" pitchFamily="34" charset="-128"/>
            </a:endParaRPr>
          </a:p>
          <a:p>
            <a:pPr marL="264319" indent="-166688" defTabSz="685800">
              <a:lnSpc>
                <a:spcPct val="100000"/>
              </a:lnSpc>
              <a:spcBef>
                <a:spcPts val="750"/>
              </a:spcBef>
              <a:defRPr/>
            </a:pPr>
            <a:r>
              <a:rPr lang="en-US" altLang="en-US" sz="2100" dirty="0">
                <a:solidFill>
                  <a:prstClr val="black"/>
                </a:solidFill>
                <a:latin typeface="Calibri" panose="020F0502020204030204"/>
                <a:ea typeface="ＭＳ Ｐゴシック" panose="020B0600070205080204" pitchFamily="34" charset="-128"/>
              </a:rPr>
              <a:t>sender limits amount of </a:t>
            </a:r>
            <a:r>
              <a:rPr lang="en-US" altLang="en-US" sz="2100" dirty="0" err="1">
                <a:solidFill>
                  <a:prstClr val="black"/>
                </a:solidFill>
                <a:latin typeface="Calibri" panose="020F0502020204030204"/>
                <a:ea typeface="ＭＳ Ｐゴシック" panose="020B0600070205080204" pitchFamily="34" charset="-128"/>
              </a:rPr>
              <a:t>unACKed</a:t>
            </a:r>
            <a:r>
              <a:rPr lang="en-US" altLang="en-US" sz="2100" dirty="0">
                <a:solidFill>
                  <a:prstClr val="black"/>
                </a:solidFill>
                <a:latin typeface="Calibri" panose="020F0502020204030204"/>
                <a:ea typeface="ＭＳ Ｐゴシック" panose="020B0600070205080204" pitchFamily="34" charset="-128"/>
              </a:rPr>
              <a:t> (“</a:t>
            </a:r>
            <a:r>
              <a:rPr lang="en-US" altLang="ja-JP" sz="2100" dirty="0">
                <a:solidFill>
                  <a:prstClr val="black"/>
                </a:solidFill>
                <a:latin typeface="Calibri" panose="020F0502020204030204"/>
                <a:ea typeface="ＭＳ Ｐゴシック" panose="020B0600070205080204" pitchFamily="34" charset="-128"/>
              </a:rPr>
              <a:t>in-flight”) data to received </a:t>
            </a:r>
            <a:r>
              <a:rPr lang="en-US" altLang="ja-JP" sz="2100" b="1" dirty="0" err="1">
                <a:solidFill>
                  <a:prstClr val="black"/>
                </a:solidFill>
                <a:latin typeface="Courier New" panose="02070309020205020404" pitchFamily="49" charset="0"/>
                <a:ea typeface="ＭＳ Ｐゴシック" panose="020B0600070205080204" pitchFamily="34" charset="-128"/>
              </a:rPr>
              <a:t>rwnd</a:t>
            </a:r>
            <a:endParaRPr lang="en-US" altLang="ja-JP" sz="2100" b="1" dirty="0">
              <a:solidFill>
                <a:prstClr val="black"/>
              </a:solidFill>
              <a:latin typeface="Courier New" panose="02070309020205020404" pitchFamily="49" charset="0"/>
              <a:ea typeface="ＭＳ Ｐゴシック" panose="020B0600070205080204" pitchFamily="34" charset="-128"/>
            </a:endParaRPr>
          </a:p>
          <a:p>
            <a:pPr marL="264319" indent="-166688" defTabSz="685800">
              <a:lnSpc>
                <a:spcPct val="100000"/>
              </a:lnSpc>
              <a:spcBef>
                <a:spcPts val="750"/>
              </a:spcBef>
              <a:defRPr/>
            </a:pPr>
            <a:r>
              <a:rPr lang="en-US" altLang="en-US" sz="2100" dirty="0">
                <a:solidFill>
                  <a:prstClr val="black"/>
                </a:solidFill>
                <a:latin typeface="Calibri" panose="020F0502020204030204"/>
                <a:ea typeface="ＭＳ Ｐゴシック" panose="020B0600070205080204" pitchFamily="34" charset="-128"/>
              </a:rPr>
              <a:t>guarantees receive buffer will not overflow</a:t>
            </a:r>
          </a:p>
        </p:txBody>
      </p:sp>
      <p:grpSp>
        <p:nvGrpSpPr>
          <p:cNvPr id="81" name="Group 72">
            <a:extLst>
              <a:ext uri="{FF2B5EF4-FFF2-40B4-BE49-F238E27FC236}">
                <a16:creationId xmlns:a16="http://schemas.microsoft.com/office/drawing/2014/main" id="{BCF10484-C4F0-2146-A1F6-01CD23E18EAF}"/>
              </a:ext>
            </a:extLst>
          </p:cNvPr>
          <p:cNvGrpSpPr>
            <a:grpSpLocks/>
          </p:cNvGrpSpPr>
          <p:nvPr/>
        </p:nvGrpSpPr>
        <p:grpSpPr bwMode="auto">
          <a:xfrm>
            <a:off x="7537327" y="2285083"/>
            <a:ext cx="1933575" cy="1616869"/>
            <a:chOff x="512" y="1294"/>
            <a:chExt cx="1888" cy="1358"/>
          </a:xfrm>
        </p:grpSpPr>
        <p:grpSp>
          <p:nvGrpSpPr>
            <p:cNvPr id="82" name="Group 17">
              <a:extLst>
                <a:ext uri="{FF2B5EF4-FFF2-40B4-BE49-F238E27FC236}">
                  <a16:creationId xmlns:a16="http://schemas.microsoft.com/office/drawing/2014/main" id="{1B215862-92BC-FD44-8231-FAC4460EC932}"/>
                </a:ext>
              </a:extLst>
            </p:cNvPr>
            <p:cNvGrpSpPr>
              <a:grpSpLocks/>
            </p:cNvGrpSpPr>
            <p:nvPr/>
          </p:nvGrpSpPr>
          <p:grpSpPr bwMode="auto">
            <a:xfrm>
              <a:off x="1232" y="1410"/>
              <a:ext cx="336" cy="130"/>
              <a:chOff x="2003" y="1816"/>
              <a:chExt cx="336" cy="130"/>
            </a:xfrm>
          </p:grpSpPr>
          <p:sp>
            <p:nvSpPr>
              <p:cNvPr id="91" name="Rectangle 18">
                <a:extLst>
                  <a:ext uri="{FF2B5EF4-FFF2-40B4-BE49-F238E27FC236}">
                    <a16:creationId xmlns:a16="http://schemas.microsoft.com/office/drawing/2014/main" id="{9F916805-82BB-7244-99A5-5F0A5D165046}"/>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92" name="Rectangle 19">
                <a:extLst>
                  <a:ext uri="{FF2B5EF4-FFF2-40B4-BE49-F238E27FC236}">
                    <a16:creationId xmlns:a16="http://schemas.microsoft.com/office/drawing/2014/main" id="{4DA550D0-215D-334C-AB2B-CF8748123D33}"/>
                  </a:ext>
                </a:extLst>
              </p:cNvPr>
              <p:cNvSpPr>
                <a:spLocks noChangeArrowheads="1"/>
              </p:cNvSpPr>
              <p:nvPr/>
            </p:nvSpPr>
            <p:spPr bwMode="auto">
              <a:xfrm>
                <a:off x="2105" y="1833"/>
                <a:ext cx="108"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93" name="Rectangle 20">
                <a:extLst>
                  <a:ext uri="{FF2B5EF4-FFF2-40B4-BE49-F238E27FC236}">
                    <a16:creationId xmlns:a16="http://schemas.microsoft.com/office/drawing/2014/main" id="{B48A6578-4F82-8A4E-B684-CD32D31F82B1}"/>
                  </a:ext>
                </a:extLst>
              </p:cNvPr>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94" name="Rectangle 21">
                <a:extLst>
                  <a:ext uri="{FF2B5EF4-FFF2-40B4-BE49-F238E27FC236}">
                    <a16:creationId xmlns:a16="http://schemas.microsoft.com/office/drawing/2014/main" id="{FE3C8549-958F-8C49-9BB2-21BE77A5A384}"/>
                  </a:ext>
                </a:extLst>
              </p:cNvPr>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83" name="Rectangle 52">
              <a:extLst>
                <a:ext uri="{FF2B5EF4-FFF2-40B4-BE49-F238E27FC236}">
                  <a16:creationId xmlns:a16="http://schemas.microsoft.com/office/drawing/2014/main" id="{4EAEE0E4-1542-A044-B98C-0D8E8528492B}"/>
                </a:ext>
              </a:extLst>
            </p:cNvPr>
            <p:cNvSpPr>
              <a:spLocks noChangeArrowheads="1"/>
            </p:cNvSpPr>
            <p:nvPr/>
          </p:nvSpPr>
          <p:spPr bwMode="auto">
            <a:xfrm>
              <a:off x="526" y="1522"/>
              <a:ext cx="1871" cy="896"/>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84" name="Line 53">
              <a:extLst>
                <a:ext uri="{FF2B5EF4-FFF2-40B4-BE49-F238E27FC236}">
                  <a16:creationId xmlns:a16="http://schemas.microsoft.com/office/drawing/2014/main" id="{1BF4AFA5-7079-8E48-98E5-F01131B6DC42}"/>
                </a:ext>
              </a:extLst>
            </p:cNvPr>
            <p:cNvSpPr>
              <a:spLocks noChangeShapeType="1"/>
            </p:cNvSpPr>
            <p:nvPr/>
          </p:nvSpPr>
          <p:spPr bwMode="auto">
            <a:xfrm>
              <a:off x="512" y="1863"/>
              <a:ext cx="188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85" name="AutoShape 54">
              <a:extLst>
                <a:ext uri="{FF2B5EF4-FFF2-40B4-BE49-F238E27FC236}">
                  <a16:creationId xmlns:a16="http://schemas.microsoft.com/office/drawing/2014/main" id="{01CE49A7-7FEA-2F41-B96C-9C13B374840D}"/>
                </a:ext>
              </a:extLst>
            </p:cNvPr>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86" name="Rectangle 55" descr="Dark upward diagonal">
              <a:extLst>
                <a:ext uri="{FF2B5EF4-FFF2-40B4-BE49-F238E27FC236}">
                  <a16:creationId xmlns:a16="http://schemas.microsoft.com/office/drawing/2014/main" id="{E7DBF90D-63AF-CA4B-B765-CCAF65A7F80D}"/>
                </a:ext>
              </a:extLst>
            </p:cNvPr>
            <p:cNvSpPr>
              <a:spLocks noChangeArrowheads="1"/>
            </p:cNvSpPr>
            <p:nvPr/>
          </p:nvSpPr>
          <p:spPr bwMode="auto">
            <a:xfrm>
              <a:off x="534" y="1856"/>
              <a:ext cx="1848" cy="555"/>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87" name="AutoShape 56">
              <a:extLst>
                <a:ext uri="{FF2B5EF4-FFF2-40B4-BE49-F238E27FC236}">
                  <a16:creationId xmlns:a16="http://schemas.microsoft.com/office/drawing/2014/main" id="{E85EDD4B-2EB2-CF4B-A7E7-5DB87DD8E261}"/>
                </a:ext>
              </a:extLst>
            </p:cNvPr>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88" name="Text Box 57">
              <a:extLst>
                <a:ext uri="{FF2B5EF4-FFF2-40B4-BE49-F238E27FC236}">
                  <a16:creationId xmlns:a16="http://schemas.microsoft.com/office/drawing/2014/main" id="{18AF2730-2703-2A49-8B1B-CCB541608D5B}"/>
                </a:ext>
              </a:extLst>
            </p:cNvPr>
            <p:cNvSpPr txBox="1">
              <a:spLocks noChangeArrowheads="1"/>
            </p:cNvSpPr>
            <p:nvPr/>
          </p:nvSpPr>
          <p:spPr bwMode="auto">
            <a:xfrm>
              <a:off x="787" y="1568"/>
              <a:ext cx="1298"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dirty="0">
                  <a:solidFill>
                    <a:prstClr val="white"/>
                  </a:solidFill>
                </a:rPr>
                <a:t>buffered data</a:t>
              </a:r>
            </a:p>
          </p:txBody>
        </p:sp>
        <p:sp>
          <p:nvSpPr>
            <p:cNvPr id="89" name="Line 58">
              <a:extLst>
                <a:ext uri="{FF2B5EF4-FFF2-40B4-BE49-F238E27FC236}">
                  <a16:creationId xmlns:a16="http://schemas.microsoft.com/office/drawing/2014/main" id="{3E425F76-602D-884F-B462-CE3703890F46}"/>
                </a:ext>
              </a:extLst>
            </p:cNvPr>
            <p:cNvSpPr>
              <a:spLocks noChangeShapeType="1"/>
            </p:cNvSpPr>
            <p:nvPr/>
          </p:nvSpPr>
          <p:spPr bwMode="auto">
            <a:xfrm>
              <a:off x="522" y="1857"/>
              <a:ext cx="1878" cy="7"/>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90" name="Text Box 59">
              <a:extLst>
                <a:ext uri="{FF2B5EF4-FFF2-40B4-BE49-F238E27FC236}">
                  <a16:creationId xmlns:a16="http://schemas.microsoft.com/office/drawing/2014/main" id="{FAA57939-600A-5644-BD7E-58580D1D7997}"/>
                </a:ext>
              </a:extLst>
            </p:cNvPr>
            <p:cNvSpPr txBox="1">
              <a:spLocks noChangeArrowheads="1"/>
            </p:cNvSpPr>
            <p:nvPr/>
          </p:nvSpPr>
          <p:spPr bwMode="auto">
            <a:xfrm>
              <a:off x="624" y="2020"/>
              <a:ext cx="1587"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a:solidFill>
                    <a:srgbClr val="000000"/>
                  </a:solidFill>
                </a:rPr>
                <a:t>free buffer space</a:t>
              </a:r>
            </a:p>
          </p:txBody>
        </p:sp>
      </p:grpSp>
      <p:sp>
        <p:nvSpPr>
          <p:cNvPr id="95" name="Text Box 62">
            <a:extLst>
              <a:ext uri="{FF2B5EF4-FFF2-40B4-BE49-F238E27FC236}">
                <a16:creationId xmlns:a16="http://schemas.microsoft.com/office/drawing/2014/main" id="{AEFCE47F-E93D-AF44-B3F4-73BB671A7DAA}"/>
              </a:ext>
            </a:extLst>
          </p:cNvPr>
          <p:cNvSpPr txBox="1">
            <a:spLocks noChangeArrowheads="1"/>
          </p:cNvSpPr>
          <p:nvPr/>
        </p:nvSpPr>
        <p:spPr bwMode="auto">
          <a:xfrm>
            <a:off x="6845899" y="3143523"/>
            <a:ext cx="55656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b="1">
                <a:solidFill>
                  <a:srgbClr val="000000"/>
                </a:solidFill>
                <a:latin typeface="Courier New" charset="0"/>
              </a:rPr>
              <a:t>rwnd</a:t>
            </a:r>
          </a:p>
        </p:txBody>
      </p:sp>
      <p:sp>
        <p:nvSpPr>
          <p:cNvPr id="96" name="Line 64">
            <a:extLst>
              <a:ext uri="{FF2B5EF4-FFF2-40B4-BE49-F238E27FC236}">
                <a16:creationId xmlns:a16="http://schemas.microsoft.com/office/drawing/2014/main" id="{16902A7E-A0A9-CA44-AA34-DA532E0008E8}"/>
              </a:ext>
            </a:extLst>
          </p:cNvPr>
          <p:cNvSpPr>
            <a:spLocks noChangeShapeType="1"/>
          </p:cNvSpPr>
          <p:nvPr/>
        </p:nvSpPr>
        <p:spPr bwMode="auto">
          <a:xfrm>
            <a:off x="7255147" y="2943498"/>
            <a:ext cx="0" cy="241697"/>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97" name="Line 65">
            <a:extLst>
              <a:ext uri="{FF2B5EF4-FFF2-40B4-BE49-F238E27FC236}">
                <a16:creationId xmlns:a16="http://schemas.microsoft.com/office/drawing/2014/main" id="{D648F6B1-0A50-8C4D-A7D2-3CF747C8BABF}"/>
              </a:ext>
            </a:extLst>
          </p:cNvPr>
          <p:cNvSpPr>
            <a:spLocks noChangeShapeType="1"/>
          </p:cNvSpPr>
          <p:nvPr/>
        </p:nvSpPr>
        <p:spPr bwMode="auto">
          <a:xfrm flipV="1">
            <a:off x="7255147" y="3337595"/>
            <a:ext cx="0" cy="241697"/>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98" name="Line 66">
            <a:extLst>
              <a:ext uri="{FF2B5EF4-FFF2-40B4-BE49-F238E27FC236}">
                <a16:creationId xmlns:a16="http://schemas.microsoft.com/office/drawing/2014/main" id="{6D1EA1AA-F1A0-E74F-8EB6-323F135BBE4A}"/>
              </a:ext>
            </a:extLst>
          </p:cNvPr>
          <p:cNvSpPr>
            <a:spLocks noChangeShapeType="1"/>
          </p:cNvSpPr>
          <p:nvPr/>
        </p:nvSpPr>
        <p:spPr bwMode="auto">
          <a:xfrm>
            <a:off x="7139657" y="3586434"/>
            <a:ext cx="3571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99" name="Line 67">
            <a:extLst>
              <a:ext uri="{FF2B5EF4-FFF2-40B4-BE49-F238E27FC236}">
                <a16:creationId xmlns:a16="http://schemas.microsoft.com/office/drawing/2014/main" id="{1C85352E-17C9-D549-A2BD-57A09913F048}"/>
              </a:ext>
            </a:extLst>
          </p:cNvPr>
          <p:cNvSpPr>
            <a:spLocks noChangeShapeType="1"/>
          </p:cNvSpPr>
          <p:nvPr/>
        </p:nvSpPr>
        <p:spPr bwMode="auto">
          <a:xfrm>
            <a:off x="7176566" y="2935163"/>
            <a:ext cx="14763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00" name="Line 68">
            <a:extLst>
              <a:ext uri="{FF2B5EF4-FFF2-40B4-BE49-F238E27FC236}">
                <a16:creationId xmlns:a16="http://schemas.microsoft.com/office/drawing/2014/main" id="{EBC9AE0D-2B04-2645-9476-0B3051DF9276}"/>
              </a:ext>
            </a:extLst>
          </p:cNvPr>
          <p:cNvSpPr>
            <a:spLocks noChangeShapeType="1"/>
          </p:cNvSpPr>
          <p:nvPr/>
        </p:nvSpPr>
        <p:spPr bwMode="auto">
          <a:xfrm>
            <a:off x="7156326" y="2541065"/>
            <a:ext cx="3571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01" name="Line 69">
            <a:extLst>
              <a:ext uri="{FF2B5EF4-FFF2-40B4-BE49-F238E27FC236}">
                <a16:creationId xmlns:a16="http://schemas.microsoft.com/office/drawing/2014/main" id="{C0332117-A4C3-844D-8A08-8B0B485AD2EA}"/>
              </a:ext>
            </a:extLst>
          </p:cNvPr>
          <p:cNvSpPr>
            <a:spLocks noChangeShapeType="1"/>
          </p:cNvSpPr>
          <p:nvPr/>
        </p:nvSpPr>
        <p:spPr bwMode="auto">
          <a:xfrm>
            <a:off x="7448029" y="2544638"/>
            <a:ext cx="0" cy="13335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02" name="Line 70">
            <a:extLst>
              <a:ext uri="{FF2B5EF4-FFF2-40B4-BE49-F238E27FC236}">
                <a16:creationId xmlns:a16="http://schemas.microsoft.com/office/drawing/2014/main" id="{838B5881-D7D0-554D-93A9-E8D16418B8D3}"/>
              </a:ext>
            </a:extLst>
          </p:cNvPr>
          <p:cNvSpPr>
            <a:spLocks noChangeShapeType="1"/>
          </p:cNvSpPr>
          <p:nvPr/>
        </p:nvSpPr>
        <p:spPr bwMode="auto">
          <a:xfrm flipH="1">
            <a:off x="7446838" y="2862534"/>
            <a:ext cx="0" cy="71556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03" name="Text Box 71">
            <a:extLst>
              <a:ext uri="{FF2B5EF4-FFF2-40B4-BE49-F238E27FC236}">
                <a16:creationId xmlns:a16="http://schemas.microsoft.com/office/drawing/2014/main" id="{76399630-36A1-DE42-B526-233291123DB6}"/>
              </a:ext>
            </a:extLst>
          </p:cNvPr>
          <p:cNvSpPr txBox="1">
            <a:spLocks noChangeArrowheads="1"/>
          </p:cNvSpPr>
          <p:nvPr/>
        </p:nvSpPr>
        <p:spPr bwMode="auto">
          <a:xfrm>
            <a:off x="6524226" y="2664892"/>
            <a:ext cx="102143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spcBef>
                <a:spcPct val="0"/>
              </a:spcBef>
              <a:spcAft>
                <a:spcPct val="0"/>
              </a:spcAft>
              <a:defRPr/>
            </a:pPr>
            <a:r>
              <a:rPr lang="en-US" sz="1200" b="1">
                <a:solidFill>
                  <a:srgbClr val="000000"/>
                </a:solidFill>
                <a:latin typeface="Courier New" charset="0"/>
              </a:rPr>
              <a:t>RcvBuffer</a:t>
            </a:r>
          </a:p>
        </p:txBody>
      </p:sp>
      <p:sp>
        <p:nvSpPr>
          <p:cNvPr id="104" name="Text Box 73">
            <a:extLst>
              <a:ext uri="{FF2B5EF4-FFF2-40B4-BE49-F238E27FC236}">
                <a16:creationId xmlns:a16="http://schemas.microsoft.com/office/drawing/2014/main" id="{B6E3B689-E8B2-BF4B-86DF-927AF5D4F690}"/>
              </a:ext>
            </a:extLst>
          </p:cNvPr>
          <p:cNvSpPr txBox="1">
            <a:spLocks noChangeArrowheads="1"/>
          </p:cNvSpPr>
          <p:nvPr/>
        </p:nvSpPr>
        <p:spPr bwMode="auto">
          <a:xfrm>
            <a:off x="7520468" y="3886473"/>
            <a:ext cx="1935145"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Calibri" panose="020F0502020204030204"/>
              </a:rPr>
              <a:t>TCP segment payloads</a:t>
            </a:r>
          </a:p>
        </p:txBody>
      </p:sp>
      <p:sp>
        <p:nvSpPr>
          <p:cNvPr id="105" name="Text Box 74">
            <a:extLst>
              <a:ext uri="{FF2B5EF4-FFF2-40B4-BE49-F238E27FC236}">
                <a16:creationId xmlns:a16="http://schemas.microsoft.com/office/drawing/2014/main" id="{91F2C3EF-EE52-4542-BF6E-028621EA7670}"/>
              </a:ext>
            </a:extLst>
          </p:cNvPr>
          <p:cNvSpPr txBox="1">
            <a:spLocks noChangeArrowheads="1"/>
          </p:cNvSpPr>
          <p:nvPr/>
        </p:nvSpPr>
        <p:spPr bwMode="auto">
          <a:xfrm>
            <a:off x="7558136" y="2011239"/>
            <a:ext cx="1901483"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Calibri" panose="020F0502020204030204"/>
              </a:rPr>
              <a:t>to application process</a:t>
            </a:r>
          </a:p>
        </p:txBody>
      </p:sp>
      <p:sp>
        <p:nvSpPr>
          <p:cNvPr id="106" name="Text Box 76">
            <a:extLst>
              <a:ext uri="{FF2B5EF4-FFF2-40B4-BE49-F238E27FC236}">
                <a16:creationId xmlns:a16="http://schemas.microsoft.com/office/drawing/2014/main" id="{0CF681A2-AC47-5344-AE94-24FC5FD82425}"/>
              </a:ext>
            </a:extLst>
          </p:cNvPr>
          <p:cNvSpPr txBox="1">
            <a:spLocks noChangeArrowheads="1"/>
          </p:cNvSpPr>
          <p:nvPr/>
        </p:nvSpPr>
        <p:spPr bwMode="auto">
          <a:xfrm>
            <a:off x="7068798" y="4375819"/>
            <a:ext cx="272061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800" kern="0" dirty="0">
                <a:solidFill>
                  <a:srgbClr val="000000"/>
                </a:solidFill>
                <a:latin typeface="Calibri" panose="020F0502020204030204"/>
              </a:rPr>
              <a:t>TCP receiver-side buffering</a:t>
            </a:r>
          </a:p>
        </p:txBody>
      </p:sp>
    </p:spTree>
    <p:extLst>
      <p:ext uri="{BB962C8B-B14F-4D97-AF65-F5344CB8AC3E}">
        <p14:creationId xmlns:p14="http://schemas.microsoft.com/office/powerpoint/2010/main" val="2739314745"/>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025706" y="403278"/>
            <a:ext cx="8544983" cy="670967"/>
          </a:xfrm>
        </p:spPr>
        <p:txBody>
          <a:bodyPr>
            <a:normAutofit/>
          </a:bodyPr>
          <a:lstStyle/>
          <a:p>
            <a:r>
              <a:rPr lang="en-US" sz="3600" dirty="0"/>
              <a:t>TCP flow control</a:t>
            </a:r>
            <a:endParaRPr lang="en-US" sz="330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1928393" y="1300709"/>
            <a:ext cx="4369804" cy="368022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lnSpc>
                <a:spcPct val="100000"/>
              </a:lnSpc>
              <a:spcBef>
                <a:spcPts val="750"/>
              </a:spcBef>
              <a:defRPr/>
            </a:pPr>
            <a:r>
              <a:rPr lang="en-US" altLang="en-US" sz="2100" dirty="0">
                <a:solidFill>
                  <a:prstClr val="black"/>
                </a:solidFill>
                <a:latin typeface="Calibri" panose="020F0502020204030204"/>
                <a:ea typeface="ＭＳ Ｐゴシック" panose="020B0600070205080204" pitchFamily="34" charset="-128"/>
              </a:rPr>
              <a:t>TCP receiver “</a:t>
            </a:r>
            <a:r>
              <a:rPr lang="en-US" altLang="ja-JP" sz="2100" dirty="0">
                <a:solidFill>
                  <a:prstClr val="black"/>
                </a:solidFill>
                <a:latin typeface="Calibri" panose="020F0502020204030204"/>
                <a:ea typeface="ＭＳ Ｐゴシック" panose="020B0600070205080204" pitchFamily="34" charset="-128"/>
              </a:rPr>
              <a:t>advertises” free buffer space in </a:t>
            </a:r>
            <a:r>
              <a:rPr lang="en-US" altLang="ja-JP" sz="2100" b="1" dirty="0" err="1">
                <a:solidFill>
                  <a:prstClr val="black"/>
                </a:solidFill>
                <a:latin typeface="Courier New" panose="02070309020205020404" pitchFamily="49" charset="0"/>
                <a:ea typeface="ＭＳ Ｐゴシック" panose="020B0600070205080204" pitchFamily="34" charset="-128"/>
              </a:rPr>
              <a:t>rwnd</a:t>
            </a:r>
            <a:r>
              <a:rPr lang="en-US" altLang="ja-JP" sz="2100" dirty="0">
                <a:solidFill>
                  <a:prstClr val="black"/>
                </a:solidFill>
                <a:latin typeface="Calibri" panose="020F0502020204030204"/>
                <a:ea typeface="ＭＳ Ｐゴシック" panose="020B0600070205080204" pitchFamily="34" charset="-128"/>
              </a:rPr>
              <a:t> field in TCP header</a:t>
            </a:r>
          </a:p>
          <a:p>
            <a:pPr marL="521494" lvl="1" indent="-173831" defTabSz="685800">
              <a:lnSpc>
                <a:spcPct val="100000"/>
              </a:lnSpc>
              <a:spcBef>
                <a:spcPts val="375"/>
              </a:spcBef>
              <a:defRPr/>
            </a:pPr>
            <a:r>
              <a:rPr lang="en-US" altLang="en-US" sz="1800" b="1" dirty="0" err="1">
                <a:solidFill>
                  <a:prstClr val="black"/>
                </a:solidFill>
                <a:latin typeface="Courier New" panose="02070309020205020404" pitchFamily="49" charset="0"/>
                <a:ea typeface="ＭＳ Ｐゴシック" panose="020B0600070205080204" pitchFamily="34" charset="-128"/>
              </a:rPr>
              <a:t>RcvBuffer</a:t>
            </a:r>
            <a:r>
              <a:rPr lang="en-US" altLang="en-US" sz="1800" b="1" dirty="0">
                <a:solidFill>
                  <a:prstClr val="black"/>
                </a:solidFill>
                <a:latin typeface="Courier New" panose="02070309020205020404" pitchFamily="49" charset="0"/>
                <a:ea typeface="ＭＳ Ｐゴシック" panose="020B0600070205080204" pitchFamily="34" charset="-128"/>
              </a:rPr>
              <a:t> </a:t>
            </a:r>
            <a:r>
              <a:rPr lang="en-US" altLang="en-US" sz="1800" dirty="0">
                <a:solidFill>
                  <a:prstClr val="black"/>
                </a:solidFill>
                <a:latin typeface="Calibri" panose="020F0502020204030204"/>
                <a:ea typeface="ＭＳ Ｐゴシック" panose="020B0600070205080204" pitchFamily="34" charset="-128"/>
              </a:rPr>
              <a:t>size set via socket options (typical default is 4096 bytes)</a:t>
            </a:r>
          </a:p>
          <a:p>
            <a:pPr marL="521494" lvl="1" indent="-173831" defTabSz="685800">
              <a:lnSpc>
                <a:spcPct val="100000"/>
              </a:lnSpc>
              <a:spcBef>
                <a:spcPts val="375"/>
              </a:spcBef>
              <a:defRPr/>
            </a:pPr>
            <a:r>
              <a:rPr lang="en-US" altLang="en-US" sz="1800" dirty="0">
                <a:solidFill>
                  <a:prstClr val="black"/>
                </a:solidFill>
                <a:latin typeface="Calibri" panose="020F0502020204030204"/>
                <a:ea typeface="ＭＳ Ｐゴシック" panose="020B0600070205080204" pitchFamily="34" charset="-128"/>
              </a:rPr>
              <a:t>many operating systems </a:t>
            </a:r>
            <a:r>
              <a:rPr lang="en-US" altLang="en-US" sz="1800" dirty="0" err="1">
                <a:solidFill>
                  <a:prstClr val="black"/>
                </a:solidFill>
                <a:latin typeface="Calibri" panose="020F0502020204030204"/>
                <a:ea typeface="ＭＳ Ｐゴシック" panose="020B0600070205080204" pitchFamily="34" charset="-128"/>
              </a:rPr>
              <a:t>autoadjust</a:t>
            </a:r>
            <a:r>
              <a:rPr lang="en-US" altLang="en-US" sz="1800" dirty="0">
                <a:solidFill>
                  <a:prstClr val="black"/>
                </a:solidFill>
                <a:latin typeface="Calibri" panose="020F0502020204030204"/>
                <a:ea typeface="ＭＳ Ｐゴシック" panose="020B0600070205080204" pitchFamily="34" charset="-128"/>
              </a:rPr>
              <a:t> </a:t>
            </a:r>
            <a:r>
              <a:rPr lang="en-US" altLang="en-US" sz="1800" b="1" dirty="0" err="1">
                <a:solidFill>
                  <a:prstClr val="black"/>
                </a:solidFill>
                <a:latin typeface="Courier New" panose="02070309020205020404" pitchFamily="49" charset="0"/>
                <a:ea typeface="ＭＳ Ｐゴシック" panose="020B0600070205080204" pitchFamily="34" charset="-128"/>
              </a:rPr>
              <a:t>RcvBuffer</a:t>
            </a:r>
            <a:endParaRPr lang="en-US" altLang="en-US" sz="1800" dirty="0">
              <a:solidFill>
                <a:prstClr val="black"/>
              </a:solidFill>
              <a:latin typeface="Calibri" panose="020F0502020204030204"/>
              <a:ea typeface="ＭＳ Ｐゴシック" panose="020B0600070205080204" pitchFamily="34" charset="-128"/>
            </a:endParaRPr>
          </a:p>
          <a:p>
            <a:pPr marL="264319" indent="-166688" defTabSz="685800">
              <a:lnSpc>
                <a:spcPct val="100000"/>
              </a:lnSpc>
              <a:spcBef>
                <a:spcPts val="750"/>
              </a:spcBef>
              <a:defRPr/>
            </a:pPr>
            <a:r>
              <a:rPr lang="en-US" altLang="en-US" sz="2100" dirty="0">
                <a:solidFill>
                  <a:prstClr val="black"/>
                </a:solidFill>
                <a:latin typeface="Calibri" panose="020F0502020204030204"/>
                <a:ea typeface="ＭＳ Ｐゴシック" panose="020B0600070205080204" pitchFamily="34" charset="-128"/>
              </a:rPr>
              <a:t>sender limits amount of </a:t>
            </a:r>
            <a:r>
              <a:rPr lang="en-US" altLang="en-US" sz="2100" dirty="0" err="1">
                <a:solidFill>
                  <a:prstClr val="black"/>
                </a:solidFill>
                <a:latin typeface="Calibri" panose="020F0502020204030204"/>
                <a:ea typeface="ＭＳ Ｐゴシック" panose="020B0600070205080204" pitchFamily="34" charset="-128"/>
              </a:rPr>
              <a:t>unACKed</a:t>
            </a:r>
            <a:r>
              <a:rPr lang="en-US" altLang="en-US" sz="2100" dirty="0">
                <a:solidFill>
                  <a:prstClr val="black"/>
                </a:solidFill>
                <a:latin typeface="Calibri" panose="020F0502020204030204"/>
                <a:ea typeface="ＭＳ Ｐゴシック" panose="020B0600070205080204" pitchFamily="34" charset="-128"/>
              </a:rPr>
              <a:t> (“</a:t>
            </a:r>
            <a:r>
              <a:rPr lang="en-US" altLang="ja-JP" sz="2100" dirty="0">
                <a:solidFill>
                  <a:prstClr val="black"/>
                </a:solidFill>
                <a:latin typeface="Calibri" panose="020F0502020204030204"/>
                <a:ea typeface="ＭＳ Ｐゴシック" panose="020B0600070205080204" pitchFamily="34" charset="-128"/>
              </a:rPr>
              <a:t>in-flight”) data to received </a:t>
            </a:r>
            <a:r>
              <a:rPr lang="en-US" altLang="ja-JP" sz="2100" b="1" dirty="0" err="1">
                <a:solidFill>
                  <a:prstClr val="black"/>
                </a:solidFill>
                <a:latin typeface="Courier New" panose="02070309020205020404" pitchFamily="49" charset="0"/>
                <a:ea typeface="ＭＳ Ｐゴシック" panose="020B0600070205080204" pitchFamily="34" charset="-128"/>
              </a:rPr>
              <a:t>rwnd</a:t>
            </a:r>
            <a:endParaRPr lang="en-US" altLang="ja-JP" sz="2100" b="1" dirty="0">
              <a:solidFill>
                <a:prstClr val="black"/>
              </a:solidFill>
              <a:latin typeface="Courier New" panose="02070309020205020404" pitchFamily="49" charset="0"/>
              <a:ea typeface="ＭＳ Ｐゴシック" panose="020B0600070205080204" pitchFamily="34" charset="-128"/>
            </a:endParaRPr>
          </a:p>
          <a:p>
            <a:pPr marL="264319" indent="-166688" defTabSz="685800">
              <a:lnSpc>
                <a:spcPct val="100000"/>
              </a:lnSpc>
              <a:spcBef>
                <a:spcPts val="750"/>
              </a:spcBef>
              <a:defRPr/>
            </a:pPr>
            <a:r>
              <a:rPr lang="en-US" altLang="en-US" sz="2100" dirty="0">
                <a:solidFill>
                  <a:prstClr val="black"/>
                </a:solidFill>
                <a:latin typeface="Calibri" panose="020F0502020204030204"/>
                <a:ea typeface="ＭＳ Ｐゴシック" panose="020B0600070205080204" pitchFamily="34" charset="-128"/>
              </a:rPr>
              <a:t>guarantees receive buffer will not overflow</a:t>
            </a:r>
          </a:p>
        </p:txBody>
      </p:sp>
      <p:grpSp>
        <p:nvGrpSpPr>
          <p:cNvPr id="4" name="Group 3">
            <a:extLst>
              <a:ext uri="{FF2B5EF4-FFF2-40B4-BE49-F238E27FC236}">
                <a16:creationId xmlns:a16="http://schemas.microsoft.com/office/drawing/2014/main" id="{65ED315A-00AA-7C4A-8164-7D6F6F0CAA0E}"/>
              </a:ext>
            </a:extLst>
          </p:cNvPr>
          <p:cNvGrpSpPr/>
          <p:nvPr/>
        </p:nvGrpSpPr>
        <p:grpSpPr>
          <a:xfrm>
            <a:off x="6949498" y="987745"/>
            <a:ext cx="3261963" cy="3897447"/>
            <a:chOff x="7334716" y="821871"/>
            <a:chExt cx="4349284" cy="5196595"/>
          </a:xfrm>
        </p:grpSpPr>
        <p:sp>
          <p:nvSpPr>
            <p:cNvPr id="43" name="Text Box 49">
              <a:extLst>
                <a:ext uri="{FF2B5EF4-FFF2-40B4-BE49-F238E27FC236}">
                  <a16:creationId xmlns:a16="http://schemas.microsoft.com/office/drawing/2014/main" id="{4942189D-75C7-5146-A769-620DCCD5AD2C}"/>
                </a:ext>
              </a:extLst>
            </p:cNvPr>
            <p:cNvSpPr txBox="1">
              <a:spLocks noChangeArrowheads="1"/>
            </p:cNvSpPr>
            <p:nvPr/>
          </p:nvSpPr>
          <p:spPr bwMode="auto">
            <a:xfrm>
              <a:off x="7334716" y="821871"/>
              <a:ext cx="4349284" cy="3724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90000"/>
                </a:lnSpc>
                <a:spcBef>
                  <a:spcPct val="0"/>
                </a:spcBef>
                <a:spcAft>
                  <a:spcPct val="0"/>
                </a:spcAft>
                <a:defRPr/>
              </a:pPr>
              <a:r>
                <a:rPr lang="en-US" sz="1350" dirty="0">
                  <a:solidFill>
                    <a:srgbClr val="000000"/>
                  </a:solidFill>
                  <a:latin typeface="Calibri" panose="020F0502020204030204"/>
                </a:rPr>
                <a:t>flow control: </a:t>
              </a:r>
              <a:r>
                <a:rPr lang="en-US" sz="1200" dirty="0">
                  <a:solidFill>
                    <a:srgbClr val="000000"/>
                  </a:solidFill>
                  <a:latin typeface="Calibri" panose="020F0502020204030204"/>
                </a:rPr>
                <a:t># bytes receiver willing to accept</a:t>
              </a:r>
              <a:endParaRPr lang="en-US" sz="1350" dirty="0">
                <a:solidFill>
                  <a:srgbClr val="000000"/>
                </a:solidFill>
                <a:latin typeface="Calibri" panose="020F0502020204030204"/>
              </a:endParaRPr>
            </a:p>
          </p:txBody>
        </p:sp>
        <p:grpSp>
          <p:nvGrpSpPr>
            <p:cNvPr id="3" name="Group 2">
              <a:extLst>
                <a:ext uri="{FF2B5EF4-FFF2-40B4-BE49-F238E27FC236}">
                  <a16:creationId xmlns:a16="http://schemas.microsoft.com/office/drawing/2014/main" id="{013C6F91-8B0A-654D-A104-22DAAE940A5C}"/>
                </a:ext>
              </a:extLst>
            </p:cNvPr>
            <p:cNvGrpSpPr/>
            <p:nvPr/>
          </p:nvGrpSpPr>
          <p:grpSpPr>
            <a:xfrm>
              <a:off x="7490842" y="1445945"/>
              <a:ext cx="3173211" cy="4078555"/>
              <a:chOff x="7157014" y="1873079"/>
              <a:chExt cx="2251592" cy="2800562"/>
            </a:xfrm>
          </p:grpSpPr>
          <p:sp>
            <p:nvSpPr>
              <p:cNvPr id="31" name="Rectangle 4">
                <a:extLst>
                  <a:ext uri="{FF2B5EF4-FFF2-40B4-BE49-F238E27FC236}">
                    <a16:creationId xmlns:a16="http://schemas.microsoft.com/office/drawing/2014/main" id="{F26D3C4D-BBC1-F742-A1E0-D6E34A9B3149}"/>
                  </a:ext>
                </a:extLst>
              </p:cNvPr>
              <p:cNvSpPr>
                <a:spLocks noChangeArrowheads="1"/>
              </p:cNvSpPr>
              <p:nvPr/>
            </p:nvSpPr>
            <p:spPr bwMode="auto">
              <a:xfrm>
                <a:off x="7206558" y="1873079"/>
                <a:ext cx="2202048" cy="2745454"/>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a:solidFill>
                    <a:srgbClr val="000000"/>
                  </a:solidFill>
                  <a:latin typeface="Tahoma" charset="0"/>
                  <a:ea typeface="ＭＳ Ｐゴシック" charset="0"/>
                </a:endParaRPr>
              </a:p>
            </p:txBody>
          </p:sp>
          <p:sp>
            <p:nvSpPr>
              <p:cNvPr id="32" name="Rectangle 5">
                <a:extLst>
                  <a:ext uri="{FF2B5EF4-FFF2-40B4-BE49-F238E27FC236}">
                    <a16:creationId xmlns:a16="http://schemas.microsoft.com/office/drawing/2014/main" id="{EDEADB29-BFA2-B047-B027-A9139A42EC40}"/>
                  </a:ext>
                </a:extLst>
              </p:cNvPr>
              <p:cNvSpPr>
                <a:spLocks noChangeArrowheads="1"/>
              </p:cNvSpPr>
              <p:nvPr/>
            </p:nvSpPr>
            <p:spPr bwMode="auto">
              <a:xfrm>
                <a:off x="7158783" y="1939027"/>
                <a:ext cx="2202048" cy="2734614"/>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050" kern="0">
                  <a:solidFill>
                    <a:srgbClr val="000000"/>
                  </a:solidFill>
                  <a:latin typeface="Arial" charset="0"/>
                  <a:ea typeface="ＭＳ Ｐゴシック" charset="0"/>
                </a:endParaRPr>
              </a:p>
            </p:txBody>
          </p:sp>
          <p:sp>
            <p:nvSpPr>
              <p:cNvPr id="33" name="Line 8">
                <a:extLst>
                  <a:ext uri="{FF2B5EF4-FFF2-40B4-BE49-F238E27FC236}">
                    <a16:creationId xmlns:a16="http://schemas.microsoft.com/office/drawing/2014/main" id="{D6DDC5BF-A1E6-C24B-9CE3-F65B498DEB30}"/>
                  </a:ext>
                </a:extLst>
              </p:cNvPr>
              <p:cNvSpPr>
                <a:spLocks noChangeShapeType="1"/>
              </p:cNvSpPr>
              <p:nvPr/>
            </p:nvSpPr>
            <p:spPr bwMode="auto">
              <a:xfrm>
                <a:off x="7160553" y="2152232"/>
                <a:ext cx="2199395" cy="2711"/>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34" name="Line 9">
                <a:extLst>
                  <a:ext uri="{FF2B5EF4-FFF2-40B4-BE49-F238E27FC236}">
                    <a16:creationId xmlns:a16="http://schemas.microsoft.com/office/drawing/2014/main" id="{D073AA58-CCB9-1143-BD54-AECB66E97A27}"/>
                  </a:ext>
                </a:extLst>
              </p:cNvPr>
              <p:cNvSpPr>
                <a:spLocks noChangeShapeType="1"/>
              </p:cNvSpPr>
              <p:nvPr/>
            </p:nvSpPr>
            <p:spPr bwMode="auto">
              <a:xfrm flipV="1">
                <a:off x="7157014" y="236814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35" name="Line 16">
                <a:extLst>
                  <a:ext uri="{FF2B5EF4-FFF2-40B4-BE49-F238E27FC236}">
                    <a16:creationId xmlns:a16="http://schemas.microsoft.com/office/drawing/2014/main" id="{3BCF6F65-DFAE-C544-BAEE-68B6416C49EB}"/>
                  </a:ext>
                </a:extLst>
              </p:cNvPr>
              <p:cNvSpPr>
                <a:spLocks noChangeShapeType="1"/>
              </p:cNvSpPr>
              <p:nvPr/>
            </p:nvSpPr>
            <p:spPr bwMode="auto">
              <a:xfrm flipV="1">
                <a:off x="7162322" y="2584964"/>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36" name="Line 18">
                <a:extLst>
                  <a:ext uri="{FF2B5EF4-FFF2-40B4-BE49-F238E27FC236}">
                    <a16:creationId xmlns:a16="http://schemas.microsoft.com/office/drawing/2014/main" id="{73D40423-B9BC-B445-A204-77B62C8A65F0}"/>
                  </a:ext>
                </a:extLst>
              </p:cNvPr>
              <p:cNvSpPr>
                <a:spLocks noChangeShapeType="1"/>
              </p:cNvSpPr>
              <p:nvPr/>
            </p:nvSpPr>
            <p:spPr bwMode="auto">
              <a:xfrm flipV="1">
                <a:off x="7159668" y="2809912"/>
                <a:ext cx="2202049"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37" name="Line 19">
                <a:extLst>
                  <a:ext uri="{FF2B5EF4-FFF2-40B4-BE49-F238E27FC236}">
                    <a16:creationId xmlns:a16="http://schemas.microsoft.com/office/drawing/2014/main" id="{9E50A3C5-1DEF-C346-9F9A-A93A3289A502}"/>
                  </a:ext>
                </a:extLst>
              </p:cNvPr>
              <p:cNvSpPr>
                <a:spLocks noChangeShapeType="1"/>
              </p:cNvSpPr>
              <p:nvPr/>
            </p:nvSpPr>
            <p:spPr bwMode="auto">
              <a:xfrm flipV="1">
                <a:off x="7157014" y="3032150"/>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38" name="Line 20">
                <a:extLst>
                  <a:ext uri="{FF2B5EF4-FFF2-40B4-BE49-F238E27FC236}">
                    <a16:creationId xmlns:a16="http://schemas.microsoft.com/office/drawing/2014/main" id="{548B775C-D85F-5847-B406-FA9F2CBD5940}"/>
                  </a:ext>
                </a:extLst>
              </p:cNvPr>
              <p:cNvSpPr>
                <a:spLocks noChangeShapeType="1"/>
              </p:cNvSpPr>
              <p:nvPr/>
            </p:nvSpPr>
            <p:spPr bwMode="auto">
              <a:xfrm flipV="1">
                <a:off x="7157014" y="335195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39" name="Line 21">
                <a:extLst>
                  <a:ext uri="{FF2B5EF4-FFF2-40B4-BE49-F238E27FC236}">
                    <a16:creationId xmlns:a16="http://schemas.microsoft.com/office/drawing/2014/main" id="{5295938A-7AD9-3A43-B065-16AE7DE46620}"/>
                  </a:ext>
                </a:extLst>
              </p:cNvPr>
              <p:cNvSpPr>
                <a:spLocks noChangeShapeType="1"/>
              </p:cNvSpPr>
              <p:nvPr/>
            </p:nvSpPr>
            <p:spPr bwMode="auto">
              <a:xfrm flipH="1" flipV="1">
                <a:off x="8249633" y="2586771"/>
                <a:ext cx="2654" cy="442669"/>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42" name="Text Box 22">
                <a:extLst>
                  <a:ext uri="{FF2B5EF4-FFF2-40B4-BE49-F238E27FC236}">
                    <a16:creationId xmlns:a16="http://schemas.microsoft.com/office/drawing/2014/main" id="{DBAB1210-0C8C-574D-9755-E0E40D1D8E2B}"/>
                  </a:ext>
                </a:extLst>
              </p:cNvPr>
              <p:cNvSpPr txBox="1">
                <a:spLocks noChangeArrowheads="1"/>
              </p:cNvSpPr>
              <p:nvPr/>
            </p:nvSpPr>
            <p:spPr bwMode="auto">
              <a:xfrm>
                <a:off x="8200032" y="2572087"/>
                <a:ext cx="1165033" cy="2536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rial" charset="0"/>
                  </a:rPr>
                  <a:t>receive window</a:t>
                </a:r>
              </a:p>
            </p:txBody>
          </p:sp>
          <p:sp>
            <p:nvSpPr>
              <p:cNvPr id="41" name="Line 10">
                <a:extLst>
                  <a:ext uri="{FF2B5EF4-FFF2-40B4-BE49-F238E27FC236}">
                    <a16:creationId xmlns:a16="http://schemas.microsoft.com/office/drawing/2014/main" id="{A5EAF221-945B-9044-8647-B161BDC6D143}"/>
                  </a:ext>
                </a:extLst>
              </p:cNvPr>
              <p:cNvSpPr>
                <a:spLocks noChangeShapeType="1"/>
              </p:cNvSpPr>
              <p:nvPr/>
            </p:nvSpPr>
            <p:spPr bwMode="auto">
              <a:xfrm flipH="1" flipV="1">
                <a:off x="8241671" y="1940977"/>
                <a:ext cx="981" cy="20781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grpSp>
        <p:sp>
          <p:nvSpPr>
            <p:cNvPr id="44" name="Line 53">
              <a:extLst>
                <a:ext uri="{FF2B5EF4-FFF2-40B4-BE49-F238E27FC236}">
                  <a16:creationId xmlns:a16="http://schemas.microsoft.com/office/drawing/2014/main" id="{1BBBD060-CF26-F24A-BA7E-49EE7DADEE01}"/>
                </a:ext>
              </a:extLst>
            </p:cNvPr>
            <p:cNvSpPr>
              <a:spLocks noChangeShapeType="1"/>
            </p:cNvSpPr>
            <p:nvPr/>
          </p:nvSpPr>
          <p:spPr bwMode="auto">
            <a:xfrm flipH="1" flipV="1">
              <a:off x="7968285" y="1150408"/>
              <a:ext cx="1233771" cy="1404106"/>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a:solidFill>
                  <a:srgbClr val="000000"/>
                </a:solidFill>
                <a:latin typeface="Tahoma" charset="0"/>
                <a:ea typeface="ＭＳ Ｐゴシック" charset="0"/>
              </a:endParaRPr>
            </a:p>
          </p:txBody>
        </p:sp>
        <p:sp>
          <p:nvSpPr>
            <p:cNvPr id="46" name="Text Box 49">
              <a:extLst>
                <a:ext uri="{FF2B5EF4-FFF2-40B4-BE49-F238E27FC236}">
                  <a16:creationId xmlns:a16="http://schemas.microsoft.com/office/drawing/2014/main" id="{FBFCD652-9EB9-FE4F-BB9F-A9277C4DE74F}"/>
                </a:ext>
              </a:extLst>
            </p:cNvPr>
            <p:cNvSpPr txBox="1">
              <a:spLocks noChangeArrowheads="1"/>
            </p:cNvSpPr>
            <p:nvPr/>
          </p:nvSpPr>
          <p:spPr bwMode="auto">
            <a:xfrm>
              <a:off x="8125744" y="5646057"/>
              <a:ext cx="2310027" cy="3724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90000"/>
                </a:lnSpc>
                <a:spcBef>
                  <a:spcPct val="0"/>
                </a:spcBef>
                <a:spcAft>
                  <a:spcPct val="0"/>
                </a:spcAft>
                <a:defRPr/>
              </a:pPr>
              <a:r>
                <a:rPr lang="en-US" sz="1350" dirty="0">
                  <a:solidFill>
                    <a:srgbClr val="000000"/>
                  </a:solidFill>
                  <a:latin typeface="Calibri" panose="020F0502020204030204"/>
                </a:rPr>
                <a:t>TCP segment format</a:t>
              </a:r>
            </a:p>
          </p:txBody>
        </p:sp>
      </p:grpSp>
    </p:spTree>
    <p:extLst>
      <p:ext uri="{BB962C8B-B14F-4D97-AF65-F5344CB8AC3E}">
        <p14:creationId xmlns:p14="http://schemas.microsoft.com/office/powerpoint/2010/main" val="2700764935"/>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7" name="Group 176">
            <a:extLst>
              <a:ext uri="{FF2B5EF4-FFF2-40B4-BE49-F238E27FC236}">
                <a16:creationId xmlns:a16="http://schemas.microsoft.com/office/drawing/2014/main" id="{06DD7C50-58C4-B34F-A819-0EADD89C2A37}"/>
              </a:ext>
            </a:extLst>
          </p:cNvPr>
          <p:cNvGrpSpPr/>
          <p:nvPr/>
        </p:nvGrpSpPr>
        <p:grpSpPr>
          <a:xfrm>
            <a:off x="10507617" y="2012791"/>
            <a:ext cx="538401" cy="865856"/>
            <a:chOff x="7664720" y="2795550"/>
            <a:chExt cx="717868" cy="1154474"/>
          </a:xfrm>
        </p:grpSpPr>
        <p:sp>
          <p:nvSpPr>
            <p:cNvPr id="178" name="Rectangle 177">
              <a:extLst>
                <a:ext uri="{FF2B5EF4-FFF2-40B4-BE49-F238E27FC236}">
                  <a16:creationId xmlns:a16="http://schemas.microsoft.com/office/drawing/2014/main" id="{F52B9B30-D973-4342-9353-3C55976BEB6A}"/>
                </a:ext>
              </a:extLst>
            </p:cNvPr>
            <p:cNvSpPr/>
            <p:nvPr/>
          </p:nvSpPr>
          <p:spPr>
            <a:xfrm>
              <a:off x="7671781" y="2795550"/>
              <a:ext cx="702570" cy="1154474"/>
            </a:xfrm>
            <a:prstGeom prst="rect">
              <a:avLst/>
            </a:prstGeom>
            <a:solidFill>
              <a:schemeClr val="bg1"/>
            </a:solidFill>
            <a:ln w="19050">
              <a:solidFill>
                <a:schemeClr val="tx1"/>
              </a:solidFill>
            </a:ln>
            <a:effectLst>
              <a:outerShdw blurRad="50800" dist="38100" dir="2700000" algn="tl" rotWithShape="0">
                <a:srgbClr val="0000A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cxnSp>
          <p:nvCxnSpPr>
            <p:cNvPr id="179" name="Straight Connector 178">
              <a:extLst>
                <a:ext uri="{FF2B5EF4-FFF2-40B4-BE49-F238E27FC236}">
                  <a16:creationId xmlns:a16="http://schemas.microsoft.com/office/drawing/2014/main" id="{224EADA8-9231-C54D-B660-93136571FE39}"/>
                </a:ext>
              </a:extLst>
            </p:cNvPr>
            <p:cNvCxnSpPr/>
            <p:nvPr/>
          </p:nvCxnSpPr>
          <p:spPr>
            <a:xfrm>
              <a:off x="7664720" y="3029172"/>
              <a:ext cx="7025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B564AD7-6052-D74E-AFB8-443721B0BA8F}"/>
                </a:ext>
              </a:extLst>
            </p:cNvPr>
            <p:cNvCxnSpPr/>
            <p:nvPr/>
          </p:nvCxnSpPr>
          <p:spPr>
            <a:xfrm>
              <a:off x="7668839" y="3266304"/>
              <a:ext cx="7025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BC030439-89A7-D141-93A0-55E98A03659C}"/>
                </a:ext>
              </a:extLst>
            </p:cNvPr>
            <p:cNvCxnSpPr/>
            <p:nvPr/>
          </p:nvCxnSpPr>
          <p:spPr>
            <a:xfrm>
              <a:off x="7680018" y="3499906"/>
              <a:ext cx="7025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A29CBFF5-3970-894F-B8C7-846B6CF65EF2}"/>
                </a:ext>
              </a:extLst>
            </p:cNvPr>
            <p:cNvCxnSpPr/>
            <p:nvPr/>
          </p:nvCxnSpPr>
          <p:spPr>
            <a:xfrm>
              <a:off x="7670015" y="3726448"/>
              <a:ext cx="7025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2" name="Freeform 270">
            <a:extLst>
              <a:ext uri="{FF2B5EF4-FFF2-40B4-BE49-F238E27FC236}">
                <a16:creationId xmlns:a16="http://schemas.microsoft.com/office/drawing/2014/main" id="{CE7C7371-97B5-C346-A95F-94B2CF95CEF8}"/>
              </a:ext>
            </a:extLst>
          </p:cNvPr>
          <p:cNvSpPr>
            <a:spLocks/>
          </p:cNvSpPr>
          <p:nvPr/>
        </p:nvSpPr>
        <p:spPr bwMode="auto">
          <a:xfrm flipH="1">
            <a:off x="7757481" y="1965087"/>
            <a:ext cx="188119" cy="901304"/>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34" name="Group 354">
            <a:extLst>
              <a:ext uri="{FF2B5EF4-FFF2-40B4-BE49-F238E27FC236}">
                <a16:creationId xmlns:a16="http://schemas.microsoft.com/office/drawing/2014/main" id="{1BCC2894-BF9B-8F46-AA42-B55DC303E1A8}"/>
              </a:ext>
            </a:extLst>
          </p:cNvPr>
          <p:cNvGrpSpPr>
            <a:grpSpLocks/>
          </p:cNvGrpSpPr>
          <p:nvPr/>
        </p:nvGrpSpPr>
        <p:grpSpPr bwMode="auto">
          <a:xfrm>
            <a:off x="7453871" y="2668749"/>
            <a:ext cx="394097" cy="326231"/>
            <a:chOff x="-44" y="1473"/>
            <a:chExt cx="981" cy="1105"/>
          </a:xfrm>
        </p:grpSpPr>
        <p:pic>
          <p:nvPicPr>
            <p:cNvPr id="135" name="Picture 355" descr="desktop_computer_stylized_medium">
              <a:extLst>
                <a:ext uri="{FF2B5EF4-FFF2-40B4-BE49-F238E27FC236}">
                  <a16:creationId xmlns:a16="http://schemas.microsoft.com/office/drawing/2014/main" id="{3E99589F-1E40-7C43-B8AA-5029A4A26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 name="Freeform 356">
              <a:extLst>
                <a:ext uri="{FF2B5EF4-FFF2-40B4-BE49-F238E27FC236}">
                  <a16:creationId xmlns:a16="http://schemas.microsoft.com/office/drawing/2014/main" id="{B3DD6BB4-576F-9148-8D11-578565B5887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37" name="Group 136">
            <a:extLst>
              <a:ext uri="{FF2B5EF4-FFF2-40B4-BE49-F238E27FC236}">
                <a16:creationId xmlns:a16="http://schemas.microsoft.com/office/drawing/2014/main" id="{147F56F3-1CFD-5745-9F94-FFAF782BC64A}"/>
              </a:ext>
            </a:extLst>
          </p:cNvPr>
          <p:cNvGrpSpPr/>
          <p:nvPr/>
        </p:nvGrpSpPr>
        <p:grpSpPr>
          <a:xfrm>
            <a:off x="7933896" y="2007858"/>
            <a:ext cx="538401" cy="865856"/>
            <a:chOff x="7664720" y="2799688"/>
            <a:chExt cx="717868" cy="1154474"/>
          </a:xfrm>
        </p:grpSpPr>
        <p:sp>
          <p:nvSpPr>
            <p:cNvPr id="138" name="Rectangle 137">
              <a:extLst>
                <a:ext uri="{FF2B5EF4-FFF2-40B4-BE49-F238E27FC236}">
                  <a16:creationId xmlns:a16="http://schemas.microsoft.com/office/drawing/2014/main" id="{12A18A2C-071A-724E-ABAB-EE121ADBCB05}"/>
                </a:ext>
              </a:extLst>
            </p:cNvPr>
            <p:cNvSpPr/>
            <p:nvPr/>
          </p:nvSpPr>
          <p:spPr>
            <a:xfrm>
              <a:off x="7671781" y="2799688"/>
              <a:ext cx="702570" cy="1154474"/>
            </a:xfrm>
            <a:prstGeom prst="rect">
              <a:avLst/>
            </a:prstGeom>
            <a:solidFill>
              <a:schemeClr val="bg1"/>
            </a:solidFill>
            <a:ln w="19050">
              <a:solidFill>
                <a:schemeClr val="tx1"/>
              </a:solidFill>
            </a:ln>
            <a:effectLst>
              <a:outerShdw blurRad="50800" dist="38100" dir="2700000" algn="tl" rotWithShape="0">
                <a:srgbClr val="0000A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cxnSp>
          <p:nvCxnSpPr>
            <p:cNvPr id="139" name="Straight Connector 138">
              <a:extLst>
                <a:ext uri="{FF2B5EF4-FFF2-40B4-BE49-F238E27FC236}">
                  <a16:creationId xmlns:a16="http://schemas.microsoft.com/office/drawing/2014/main" id="{5A246001-6FA7-F047-AECA-800C5A5F30CD}"/>
                </a:ext>
              </a:extLst>
            </p:cNvPr>
            <p:cNvCxnSpPr/>
            <p:nvPr/>
          </p:nvCxnSpPr>
          <p:spPr>
            <a:xfrm>
              <a:off x="7664720" y="3029172"/>
              <a:ext cx="7025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407FE2E-B4F8-E142-9856-65C553F4A8EF}"/>
                </a:ext>
              </a:extLst>
            </p:cNvPr>
            <p:cNvCxnSpPr/>
            <p:nvPr/>
          </p:nvCxnSpPr>
          <p:spPr>
            <a:xfrm>
              <a:off x="7668839" y="3266304"/>
              <a:ext cx="7025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F241007-617C-9B47-BDCF-F85615C450A7}"/>
                </a:ext>
              </a:extLst>
            </p:cNvPr>
            <p:cNvCxnSpPr/>
            <p:nvPr/>
          </p:nvCxnSpPr>
          <p:spPr>
            <a:xfrm>
              <a:off x="7680018" y="3499906"/>
              <a:ext cx="7025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2AB2A72B-F1C5-4049-8439-AABBF750CD86}"/>
                </a:ext>
              </a:extLst>
            </p:cNvPr>
            <p:cNvCxnSpPr/>
            <p:nvPr/>
          </p:nvCxnSpPr>
          <p:spPr>
            <a:xfrm>
              <a:off x="7670015" y="3726448"/>
              <a:ext cx="7025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7284" name="Rectangle 2">
            <a:extLst>
              <a:ext uri="{FF2B5EF4-FFF2-40B4-BE49-F238E27FC236}">
                <a16:creationId xmlns:a16="http://schemas.microsoft.com/office/drawing/2014/main" id="{15E2A5A3-138A-0644-B40C-0B75A1130E15}"/>
              </a:ext>
            </a:extLst>
          </p:cNvPr>
          <p:cNvSpPr>
            <a:spLocks noGrp="1" noChangeArrowheads="1"/>
          </p:cNvSpPr>
          <p:nvPr>
            <p:ph type="title"/>
          </p:nvPr>
        </p:nvSpPr>
        <p:spPr>
          <a:xfrm>
            <a:off x="2089266" y="365128"/>
            <a:ext cx="8354291" cy="973222"/>
          </a:xfrm>
        </p:spPr>
        <p:txBody>
          <a:bodyPr>
            <a:normAutofit/>
          </a:bodyPr>
          <a:lstStyle/>
          <a:p>
            <a:pPr algn="ctr">
              <a:defRPr/>
            </a:pPr>
            <a:r>
              <a:rPr lang="en-US" sz="3600" dirty="0" smtClean="0">
                <a:latin typeface="Avenir Book" panose="020B0503020203020204" pitchFamily="34" charset="-78"/>
                <a:cs typeface="Avenir Book" panose="020B0503020203020204" pitchFamily="34" charset="-78"/>
              </a:rPr>
              <a:t>Challenges of Congestion </a:t>
            </a:r>
            <a:r>
              <a:rPr lang="en-US" sz="3600" dirty="0">
                <a:latin typeface="Avenir Book" panose="020B0503020203020204" pitchFamily="34" charset="-78"/>
                <a:cs typeface="Avenir Book" panose="020B0503020203020204" pitchFamily="34" charset="-78"/>
              </a:rPr>
              <a:t>C</a:t>
            </a:r>
            <a:r>
              <a:rPr lang="en-US" sz="3600" dirty="0" smtClean="0">
                <a:latin typeface="Avenir Book" panose="020B0503020203020204" pitchFamily="34" charset="-78"/>
                <a:cs typeface="Avenir Book" panose="020B0503020203020204" pitchFamily="34" charset="-78"/>
              </a:rPr>
              <a:t>ontrol</a:t>
            </a:r>
            <a:endParaRPr lang="en-US" sz="4050" dirty="0">
              <a:latin typeface="Avenir Book" panose="020B0503020203020204" pitchFamily="34" charset="-78"/>
              <a:cs typeface="Avenir Book" panose="020B0503020203020204" pitchFamily="34" charset="-78"/>
            </a:endParaRPr>
          </a:p>
        </p:txBody>
      </p:sp>
      <p:sp>
        <p:nvSpPr>
          <p:cNvPr id="15" name="Freeform 2">
            <a:extLst>
              <a:ext uri="{FF2B5EF4-FFF2-40B4-BE49-F238E27FC236}">
                <a16:creationId xmlns:a16="http://schemas.microsoft.com/office/drawing/2014/main" id="{152A9AF6-236E-E947-A90D-95476DF178A8}"/>
              </a:ext>
            </a:extLst>
          </p:cNvPr>
          <p:cNvSpPr>
            <a:spLocks/>
          </p:cNvSpPr>
          <p:nvPr/>
        </p:nvSpPr>
        <p:spPr bwMode="auto">
          <a:xfrm>
            <a:off x="8406870" y="2830599"/>
            <a:ext cx="2136653" cy="1110680"/>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 name="Freeform 6">
            <a:extLst>
              <a:ext uri="{FF2B5EF4-FFF2-40B4-BE49-F238E27FC236}">
                <a16:creationId xmlns:a16="http://schemas.microsoft.com/office/drawing/2014/main" id="{57E9EEA9-F362-5541-9FCC-5483A233137E}"/>
              </a:ext>
            </a:extLst>
          </p:cNvPr>
          <p:cNvSpPr>
            <a:spLocks/>
          </p:cNvSpPr>
          <p:nvPr/>
        </p:nvSpPr>
        <p:spPr bwMode="auto">
          <a:xfrm>
            <a:off x="8885650" y="3057974"/>
            <a:ext cx="407322" cy="221422"/>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 name="Freeform 91">
            <a:extLst>
              <a:ext uri="{FF2B5EF4-FFF2-40B4-BE49-F238E27FC236}">
                <a16:creationId xmlns:a16="http://schemas.microsoft.com/office/drawing/2014/main" id="{E427D45F-306D-1B44-BF5E-891FCB01E246}"/>
              </a:ext>
            </a:extLst>
          </p:cNvPr>
          <p:cNvSpPr>
            <a:spLocks/>
          </p:cNvSpPr>
          <p:nvPr/>
        </p:nvSpPr>
        <p:spPr bwMode="auto">
          <a:xfrm>
            <a:off x="9666946" y="3053213"/>
            <a:ext cx="378738" cy="230945"/>
          </a:xfrm>
          <a:custGeom>
            <a:avLst/>
            <a:gdLst>
              <a:gd name="T0" fmla="*/ 0 w 318"/>
              <a:gd name="T1" fmla="*/ 0 h 194"/>
              <a:gd name="T2" fmla="*/ 2147483647 w 318"/>
              <a:gd name="T3" fmla="*/ 2147483647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 name="Freeform 92">
            <a:extLst>
              <a:ext uri="{FF2B5EF4-FFF2-40B4-BE49-F238E27FC236}">
                <a16:creationId xmlns:a16="http://schemas.microsoft.com/office/drawing/2014/main" id="{F209776F-AA9D-E941-ADBB-CB44422BD081}"/>
              </a:ext>
            </a:extLst>
          </p:cNvPr>
          <p:cNvSpPr>
            <a:spLocks/>
          </p:cNvSpPr>
          <p:nvPr/>
        </p:nvSpPr>
        <p:spPr bwMode="auto">
          <a:xfrm>
            <a:off x="8867786" y="3347250"/>
            <a:ext cx="360873" cy="178566"/>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 name="Freeform 93">
            <a:extLst>
              <a:ext uri="{FF2B5EF4-FFF2-40B4-BE49-F238E27FC236}">
                <a16:creationId xmlns:a16="http://schemas.microsoft.com/office/drawing/2014/main" id="{8B9D5253-F5A6-2746-81DB-996216E1FB97}"/>
              </a:ext>
            </a:extLst>
          </p:cNvPr>
          <p:cNvSpPr>
            <a:spLocks/>
          </p:cNvSpPr>
          <p:nvPr/>
        </p:nvSpPr>
        <p:spPr bwMode="auto">
          <a:xfrm>
            <a:off x="9578812" y="3329394"/>
            <a:ext cx="471636" cy="185708"/>
          </a:xfrm>
          <a:custGeom>
            <a:avLst/>
            <a:gdLst>
              <a:gd name="T0" fmla="*/ 0 w 378"/>
              <a:gd name="T1" fmla="*/ 2147483647 h 174"/>
              <a:gd name="T2" fmla="*/ 2147483647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0" name="Freeform 94">
            <a:extLst>
              <a:ext uri="{FF2B5EF4-FFF2-40B4-BE49-F238E27FC236}">
                <a16:creationId xmlns:a16="http://schemas.microsoft.com/office/drawing/2014/main" id="{61F0A20F-097C-EA42-809A-3298AB6693B1}"/>
              </a:ext>
            </a:extLst>
          </p:cNvPr>
          <p:cNvSpPr>
            <a:spLocks/>
          </p:cNvSpPr>
          <p:nvPr/>
        </p:nvSpPr>
        <p:spPr bwMode="auto">
          <a:xfrm>
            <a:off x="10079032" y="3369868"/>
            <a:ext cx="154830" cy="380940"/>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1" name="Freeform 95">
            <a:extLst>
              <a:ext uri="{FF2B5EF4-FFF2-40B4-BE49-F238E27FC236}">
                <a16:creationId xmlns:a16="http://schemas.microsoft.com/office/drawing/2014/main" id="{424EA790-DC83-AE41-B59F-CDBDBE0981CB}"/>
              </a:ext>
            </a:extLst>
          </p:cNvPr>
          <p:cNvSpPr>
            <a:spLocks/>
          </p:cNvSpPr>
          <p:nvPr/>
        </p:nvSpPr>
        <p:spPr bwMode="auto">
          <a:xfrm>
            <a:off x="9152434" y="3769857"/>
            <a:ext cx="552624" cy="55951"/>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2" name="Freeform 96">
            <a:extLst>
              <a:ext uri="{FF2B5EF4-FFF2-40B4-BE49-F238E27FC236}">
                <a16:creationId xmlns:a16="http://schemas.microsoft.com/office/drawing/2014/main" id="{72EB3BD6-9F21-2342-8AED-3E9F67894AD9}"/>
              </a:ext>
            </a:extLst>
          </p:cNvPr>
          <p:cNvSpPr>
            <a:spLocks/>
          </p:cNvSpPr>
          <p:nvPr/>
        </p:nvSpPr>
        <p:spPr bwMode="auto">
          <a:xfrm>
            <a:off x="8749876" y="3365108"/>
            <a:ext cx="145302" cy="319037"/>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71" name="Group 70">
            <a:extLst>
              <a:ext uri="{FF2B5EF4-FFF2-40B4-BE49-F238E27FC236}">
                <a16:creationId xmlns:a16="http://schemas.microsoft.com/office/drawing/2014/main" id="{475DCF5F-4092-2C43-896B-19822B08E6B5}"/>
              </a:ext>
            </a:extLst>
          </p:cNvPr>
          <p:cNvGrpSpPr/>
          <p:nvPr/>
        </p:nvGrpSpPr>
        <p:grpSpPr>
          <a:xfrm>
            <a:off x="9939731" y="3196064"/>
            <a:ext cx="433524" cy="214280"/>
            <a:chOff x="7493876" y="2774731"/>
            <a:chExt cx="1481958" cy="894622"/>
          </a:xfrm>
        </p:grpSpPr>
        <p:sp>
          <p:nvSpPr>
            <p:cNvPr id="72" name="Freeform 71">
              <a:extLst>
                <a:ext uri="{FF2B5EF4-FFF2-40B4-BE49-F238E27FC236}">
                  <a16:creationId xmlns:a16="http://schemas.microsoft.com/office/drawing/2014/main" id="{318160F9-6FEC-9A43-8802-7C6CC98A3EE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73" name="Oval 72">
              <a:extLst>
                <a:ext uri="{FF2B5EF4-FFF2-40B4-BE49-F238E27FC236}">
                  <a16:creationId xmlns:a16="http://schemas.microsoft.com/office/drawing/2014/main" id="{5375EF01-0290-9B47-8E36-E43DE1108F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74" name="Group 73">
              <a:extLst>
                <a:ext uri="{FF2B5EF4-FFF2-40B4-BE49-F238E27FC236}">
                  <a16:creationId xmlns:a16="http://schemas.microsoft.com/office/drawing/2014/main" id="{9B178D65-D230-EE4E-A397-C7BE84BE7B28}"/>
                </a:ext>
              </a:extLst>
            </p:cNvPr>
            <p:cNvGrpSpPr/>
            <p:nvPr/>
          </p:nvGrpSpPr>
          <p:grpSpPr>
            <a:xfrm>
              <a:off x="7713663" y="2848339"/>
              <a:ext cx="1042107" cy="425543"/>
              <a:chOff x="7786941" y="2884917"/>
              <a:chExt cx="897649" cy="353919"/>
            </a:xfrm>
          </p:grpSpPr>
          <p:sp>
            <p:nvSpPr>
              <p:cNvPr id="75" name="Freeform 74">
                <a:extLst>
                  <a:ext uri="{FF2B5EF4-FFF2-40B4-BE49-F238E27FC236}">
                    <a16:creationId xmlns:a16="http://schemas.microsoft.com/office/drawing/2014/main" id="{F6706B47-A3DA-2948-AE76-ECB82CD2119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76" name="Freeform 75">
                <a:extLst>
                  <a:ext uri="{FF2B5EF4-FFF2-40B4-BE49-F238E27FC236}">
                    <a16:creationId xmlns:a16="http://schemas.microsoft.com/office/drawing/2014/main" id="{6997E8A2-E352-944A-9B99-BDEBAA2024A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77" name="Freeform 76">
                <a:extLst>
                  <a:ext uri="{FF2B5EF4-FFF2-40B4-BE49-F238E27FC236}">
                    <a16:creationId xmlns:a16="http://schemas.microsoft.com/office/drawing/2014/main" id="{C5522D15-A640-D544-8C5A-740AB151741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78" name="Freeform 77">
                <a:extLst>
                  <a:ext uri="{FF2B5EF4-FFF2-40B4-BE49-F238E27FC236}">
                    <a16:creationId xmlns:a16="http://schemas.microsoft.com/office/drawing/2014/main" id="{0A657C9E-78AA-054A-8253-7E707F297A7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79" name="Group 78">
            <a:extLst>
              <a:ext uri="{FF2B5EF4-FFF2-40B4-BE49-F238E27FC236}">
                <a16:creationId xmlns:a16="http://schemas.microsoft.com/office/drawing/2014/main" id="{0703BE46-EF6B-8F4F-8103-DB506FA237F8}"/>
              </a:ext>
            </a:extLst>
          </p:cNvPr>
          <p:cNvGrpSpPr/>
          <p:nvPr/>
        </p:nvGrpSpPr>
        <p:grpSpPr>
          <a:xfrm>
            <a:off x="9663635" y="3686384"/>
            <a:ext cx="433524" cy="214280"/>
            <a:chOff x="7493876" y="2774731"/>
            <a:chExt cx="1481958" cy="894622"/>
          </a:xfrm>
        </p:grpSpPr>
        <p:sp>
          <p:nvSpPr>
            <p:cNvPr id="80" name="Freeform 79">
              <a:extLst>
                <a:ext uri="{FF2B5EF4-FFF2-40B4-BE49-F238E27FC236}">
                  <a16:creationId xmlns:a16="http://schemas.microsoft.com/office/drawing/2014/main" id="{C93DB37A-DC30-7049-A906-DE4299FCFE9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81" name="Oval 80">
              <a:extLst>
                <a:ext uri="{FF2B5EF4-FFF2-40B4-BE49-F238E27FC236}">
                  <a16:creationId xmlns:a16="http://schemas.microsoft.com/office/drawing/2014/main" id="{4D540D06-51B9-D24C-A5F5-D49982A0863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82" name="Group 81">
              <a:extLst>
                <a:ext uri="{FF2B5EF4-FFF2-40B4-BE49-F238E27FC236}">
                  <a16:creationId xmlns:a16="http://schemas.microsoft.com/office/drawing/2014/main" id="{50B97449-7EBF-F346-9FFA-F3CB1C97A6B6}"/>
                </a:ext>
              </a:extLst>
            </p:cNvPr>
            <p:cNvGrpSpPr/>
            <p:nvPr/>
          </p:nvGrpSpPr>
          <p:grpSpPr>
            <a:xfrm>
              <a:off x="7713663" y="2848339"/>
              <a:ext cx="1042107" cy="425543"/>
              <a:chOff x="7786941" y="2884917"/>
              <a:chExt cx="897649" cy="353919"/>
            </a:xfrm>
          </p:grpSpPr>
          <p:sp>
            <p:nvSpPr>
              <p:cNvPr id="83" name="Freeform 82">
                <a:extLst>
                  <a:ext uri="{FF2B5EF4-FFF2-40B4-BE49-F238E27FC236}">
                    <a16:creationId xmlns:a16="http://schemas.microsoft.com/office/drawing/2014/main" id="{1A098066-DD0C-0547-8ABC-8D18EA23F16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84" name="Freeform 83">
                <a:extLst>
                  <a:ext uri="{FF2B5EF4-FFF2-40B4-BE49-F238E27FC236}">
                    <a16:creationId xmlns:a16="http://schemas.microsoft.com/office/drawing/2014/main" id="{54B9AE5D-1C6E-8747-BA6A-CE53FF8E918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85" name="Freeform 84">
                <a:extLst>
                  <a:ext uri="{FF2B5EF4-FFF2-40B4-BE49-F238E27FC236}">
                    <a16:creationId xmlns:a16="http://schemas.microsoft.com/office/drawing/2014/main" id="{D4A0CA9E-BE5A-D743-94BD-A9A3807788B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86" name="Freeform 85">
                <a:extLst>
                  <a:ext uri="{FF2B5EF4-FFF2-40B4-BE49-F238E27FC236}">
                    <a16:creationId xmlns:a16="http://schemas.microsoft.com/office/drawing/2014/main" id="{208F4AD6-8E7A-EC46-8054-65F26912355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87" name="Group 86">
            <a:extLst>
              <a:ext uri="{FF2B5EF4-FFF2-40B4-BE49-F238E27FC236}">
                <a16:creationId xmlns:a16="http://schemas.microsoft.com/office/drawing/2014/main" id="{2174B89A-A569-2044-B74A-55933EDB42EC}"/>
              </a:ext>
            </a:extLst>
          </p:cNvPr>
          <p:cNvGrpSpPr/>
          <p:nvPr/>
        </p:nvGrpSpPr>
        <p:grpSpPr>
          <a:xfrm>
            <a:off x="8796279" y="3649882"/>
            <a:ext cx="433524" cy="214280"/>
            <a:chOff x="7493876" y="2774731"/>
            <a:chExt cx="1481958" cy="894622"/>
          </a:xfrm>
        </p:grpSpPr>
        <p:sp>
          <p:nvSpPr>
            <p:cNvPr id="88" name="Freeform 87">
              <a:extLst>
                <a:ext uri="{FF2B5EF4-FFF2-40B4-BE49-F238E27FC236}">
                  <a16:creationId xmlns:a16="http://schemas.microsoft.com/office/drawing/2014/main" id="{5E0F2D6A-4975-2240-9DBA-9752CDABCD3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89" name="Oval 88">
              <a:extLst>
                <a:ext uri="{FF2B5EF4-FFF2-40B4-BE49-F238E27FC236}">
                  <a16:creationId xmlns:a16="http://schemas.microsoft.com/office/drawing/2014/main" id="{7671BCEE-CA54-2A42-97FC-01FA73F51C9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90" name="Group 89">
              <a:extLst>
                <a:ext uri="{FF2B5EF4-FFF2-40B4-BE49-F238E27FC236}">
                  <a16:creationId xmlns:a16="http://schemas.microsoft.com/office/drawing/2014/main" id="{BB74E383-7E77-2E4D-BBB3-C0CB1C080B5D}"/>
                </a:ext>
              </a:extLst>
            </p:cNvPr>
            <p:cNvGrpSpPr/>
            <p:nvPr/>
          </p:nvGrpSpPr>
          <p:grpSpPr>
            <a:xfrm>
              <a:off x="7713663" y="2848339"/>
              <a:ext cx="1042107" cy="425543"/>
              <a:chOff x="7786941" y="2884917"/>
              <a:chExt cx="897649" cy="353919"/>
            </a:xfrm>
          </p:grpSpPr>
          <p:sp>
            <p:nvSpPr>
              <p:cNvPr id="91" name="Freeform 90">
                <a:extLst>
                  <a:ext uri="{FF2B5EF4-FFF2-40B4-BE49-F238E27FC236}">
                    <a16:creationId xmlns:a16="http://schemas.microsoft.com/office/drawing/2014/main" id="{23C2C74B-BD87-0F41-9E97-2D6D70231DE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92" name="Freeform 91">
                <a:extLst>
                  <a:ext uri="{FF2B5EF4-FFF2-40B4-BE49-F238E27FC236}">
                    <a16:creationId xmlns:a16="http://schemas.microsoft.com/office/drawing/2014/main" id="{F9A726BB-74B1-444A-9200-225EE583E8C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93" name="Freeform 92">
                <a:extLst>
                  <a:ext uri="{FF2B5EF4-FFF2-40B4-BE49-F238E27FC236}">
                    <a16:creationId xmlns:a16="http://schemas.microsoft.com/office/drawing/2014/main" id="{480EBF5E-6B8D-F547-BD3C-56A7E685D38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94" name="Freeform 93">
                <a:extLst>
                  <a:ext uri="{FF2B5EF4-FFF2-40B4-BE49-F238E27FC236}">
                    <a16:creationId xmlns:a16="http://schemas.microsoft.com/office/drawing/2014/main" id="{BD8743C8-69EE-7C4B-AAD2-C758A3F1F90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95" name="Group 94">
            <a:extLst>
              <a:ext uri="{FF2B5EF4-FFF2-40B4-BE49-F238E27FC236}">
                <a16:creationId xmlns:a16="http://schemas.microsoft.com/office/drawing/2014/main" id="{5E3371FA-1B37-E043-BBA9-FBAEC0EF06BB}"/>
              </a:ext>
            </a:extLst>
          </p:cNvPr>
          <p:cNvGrpSpPr/>
          <p:nvPr/>
        </p:nvGrpSpPr>
        <p:grpSpPr>
          <a:xfrm>
            <a:off x="9250404" y="2963333"/>
            <a:ext cx="433524" cy="214280"/>
            <a:chOff x="7493876" y="2774731"/>
            <a:chExt cx="1481958" cy="894622"/>
          </a:xfrm>
        </p:grpSpPr>
        <p:sp>
          <p:nvSpPr>
            <p:cNvPr id="96" name="Freeform 95">
              <a:extLst>
                <a:ext uri="{FF2B5EF4-FFF2-40B4-BE49-F238E27FC236}">
                  <a16:creationId xmlns:a16="http://schemas.microsoft.com/office/drawing/2014/main" id="{D3C4E5C9-0C6C-FE44-8E48-3AEAB312320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97" name="Oval 96">
              <a:extLst>
                <a:ext uri="{FF2B5EF4-FFF2-40B4-BE49-F238E27FC236}">
                  <a16:creationId xmlns:a16="http://schemas.microsoft.com/office/drawing/2014/main" id="{00F2B9E3-1FE0-3341-9F1D-E60AC91CF4F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98" name="Group 97">
              <a:extLst>
                <a:ext uri="{FF2B5EF4-FFF2-40B4-BE49-F238E27FC236}">
                  <a16:creationId xmlns:a16="http://schemas.microsoft.com/office/drawing/2014/main" id="{D9A4FE6E-757F-104A-A301-53D57A115B9D}"/>
                </a:ext>
              </a:extLst>
            </p:cNvPr>
            <p:cNvGrpSpPr/>
            <p:nvPr/>
          </p:nvGrpSpPr>
          <p:grpSpPr>
            <a:xfrm>
              <a:off x="7713663" y="2848339"/>
              <a:ext cx="1042107" cy="425543"/>
              <a:chOff x="7786941" y="2884917"/>
              <a:chExt cx="897649" cy="353919"/>
            </a:xfrm>
          </p:grpSpPr>
          <p:sp>
            <p:nvSpPr>
              <p:cNvPr id="99" name="Freeform 98">
                <a:extLst>
                  <a:ext uri="{FF2B5EF4-FFF2-40B4-BE49-F238E27FC236}">
                    <a16:creationId xmlns:a16="http://schemas.microsoft.com/office/drawing/2014/main" id="{D1C4D832-AA7B-2F44-88F3-867F1C5C739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00" name="Freeform 99">
                <a:extLst>
                  <a:ext uri="{FF2B5EF4-FFF2-40B4-BE49-F238E27FC236}">
                    <a16:creationId xmlns:a16="http://schemas.microsoft.com/office/drawing/2014/main" id="{17B4F7C5-8F07-6444-9C56-5CCC6DAD801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01" name="Freeform 100">
                <a:extLst>
                  <a:ext uri="{FF2B5EF4-FFF2-40B4-BE49-F238E27FC236}">
                    <a16:creationId xmlns:a16="http://schemas.microsoft.com/office/drawing/2014/main" id="{A4D1016A-A633-4F47-AD16-9F5C4A1B4BBD}"/>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02" name="Freeform 101">
                <a:extLst>
                  <a:ext uri="{FF2B5EF4-FFF2-40B4-BE49-F238E27FC236}">
                    <a16:creationId xmlns:a16="http://schemas.microsoft.com/office/drawing/2014/main" id="{4E90D1C0-25CA-D549-8BEC-F6FC08E9AF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03" name="Group 102">
            <a:extLst>
              <a:ext uri="{FF2B5EF4-FFF2-40B4-BE49-F238E27FC236}">
                <a16:creationId xmlns:a16="http://schemas.microsoft.com/office/drawing/2014/main" id="{5E0A555A-7D83-9C41-BC45-9CE34B97A2A0}"/>
              </a:ext>
            </a:extLst>
          </p:cNvPr>
          <p:cNvGrpSpPr/>
          <p:nvPr/>
        </p:nvGrpSpPr>
        <p:grpSpPr>
          <a:xfrm>
            <a:off x="9183400" y="3411712"/>
            <a:ext cx="433524" cy="214280"/>
            <a:chOff x="7493876" y="2774731"/>
            <a:chExt cx="1481958" cy="894622"/>
          </a:xfrm>
        </p:grpSpPr>
        <p:sp>
          <p:nvSpPr>
            <p:cNvPr id="104" name="Freeform 103">
              <a:extLst>
                <a:ext uri="{FF2B5EF4-FFF2-40B4-BE49-F238E27FC236}">
                  <a16:creationId xmlns:a16="http://schemas.microsoft.com/office/drawing/2014/main" id="{0CEF8A07-20B9-AE45-8F1F-7A43CAB1D71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05" name="Oval 104">
              <a:extLst>
                <a:ext uri="{FF2B5EF4-FFF2-40B4-BE49-F238E27FC236}">
                  <a16:creationId xmlns:a16="http://schemas.microsoft.com/office/drawing/2014/main" id="{EA79D59C-1529-9C45-BD77-6FFDD5DEAA4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06" name="Group 105">
              <a:extLst>
                <a:ext uri="{FF2B5EF4-FFF2-40B4-BE49-F238E27FC236}">
                  <a16:creationId xmlns:a16="http://schemas.microsoft.com/office/drawing/2014/main" id="{E973AF34-BA3E-0A49-9E54-BD6B223BA524}"/>
                </a:ext>
              </a:extLst>
            </p:cNvPr>
            <p:cNvGrpSpPr/>
            <p:nvPr/>
          </p:nvGrpSpPr>
          <p:grpSpPr>
            <a:xfrm>
              <a:off x="7713663" y="2848339"/>
              <a:ext cx="1042107" cy="425543"/>
              <a:chOff x="7786941" y="2884917"/>
              <a:chExt cx="897649" cy="353919"/>
            </a:xfrm>
          </p:grpSpPr>
          <p:sp>
            <p:nvSpPr>
              <p:cNvPr id="107" name="Freeform 106">
                <a:extLst>
                  <a:ext uri="{FF2B5EF4-FFF2-40B4-BE49-F238E27FC236}">
                    <a16:creationId xmlns:a16="http://schemas.microsoft.com/office/drawing/2014/main" id="{C47C43C3-8FCB-5847-9007-9FF04DAF74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08" name="Freeform 107">
                <a:extLst>
                  <a:ext uri="{FF2B5EF4-FFF2-40B4-BE49-F238E27FC236}">
                    <a16:creationId xmlns:a16="http://schemas.microsoft.com/office/drawing/2014/main" id="{09F2051C-9B20-EE45-9CE2-4D3C79652D1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09" name="Freeform 108">
                <a:extLst>
                  <a:ext uri="{FF2B5EF4-FFF2-40B4-BE49-F238E27FC236}">
                    <a16:creationId xmlns:a16="http://schemas.microsoft.com/office/drawing/2014/main" id="{79216339-F1AE-4C4A-9C17-5BCC324EB3E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0" name="Freeform 109">
                <a:extLst>
                  <a:ext uri="{FF2B5EF4-FFF2-40B4-BE49-F238E27FC236}">
                    <a16:creationId xmlns:a16="http://schemas.microsoft.com/office/drawing/2014/main" id="{161D2AE2-963A-F744-92D8-01315F74683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11" name="Group 110">
            <a:extLst>
              <a:ext uri="{FF2B5EF4-FFF2-40B4-BE49-F238E27FC236}">
                <a16:creationId xmlns:a16="http://schemas.microsoft.com/office/drawing/2014/main" id="{EFB94137-26B4-A84C-B882-BC754696ADF8}"/>
              </a:ext>
            </a:extLst>
          </p:cNvPr>
          <p:cNvGrpSpPr/>
          <p:nvPr/>
        </p:nvGrpSpPr>
        <p:grpSpPr>
          <a:xfrm>
            <a:off x="8473391" y="3194435"/>
            <a:ext cx="433524" cy="214280"/>
            <a:chOff x="7493876" y="2774731"/>
            <a:chExt cx="1481958" cy="894622"/>
          </a:xfrm>
        </p:grpSpPr>
        <p:sp>
          <p:nvSpPr>
            <p:cNvPr id="112" name="Freeform 111">
              <a:extLst>
                <a:ext uri="{FF2B5EF4-FFF2-40B4-BE49-F238E27FC236}">
                  <a16:creationId xmlns:a16="http://schemas.microsoft.com/office/drawing/2014/main" id="{56959650-8F47-BD44-967D-3B54247086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13" name="Oval 112">
              <a:extLst>
                <a:ext uri="{FF2B5EF4-FFF2-40B4-BE49-F238E27FC236}">
                  <a16:creationId xmlns:a16="http://schemas.microsoft.com/office/drawing/2014/main" id="{D4F846E9-5E5D-9246-A16E-A37E1F2DB7E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14" name="Group 113">
              <a:extLst>
                <a:ext uri="{FF2B5EF4-FFF2-40B4-BE49-F238E27FC236}">
                  <a16:creationId xmlns:a16="http://schemas.microsoft.com/office/drawing/2014/main" id="{6C080F1D-CE13-8A4D-AE86-A9987401AEFE}"/>
                </a:ext>
              </a:extLst>
            </p:cNvPr>
            <p:cNvGrpSpPr/>
            <p:nvPr/>
          </p:nvGrpSpPr>
          <p:grpSpPr>
            <a:xfrm>
              <a:off x="7713663" y="2848339"/>
              <a:ext cx="1042107" cy="425543"/>
              <a:chOff x="7786941" y="2884917"/>
              <a:chExt cx="897649" cy="353919"/>
            </a:xfrm>
          </p:grpSpPr>
          <p:sp>
            <p:nvSpPr>
              <p:cNvPr id="115" name="Freeform 114">
                <a:extLst>
                  <a:ext uri="{FF2B5EF4-FFF2-40B4-BE49-F238E27FC236}">
                    <a16:creationId xmlns:a16="http://schemas.microsoft.com/office/drawing/2014/main" id="{C92B06F2-78EF-804D-8E0C-DCE71C44A56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6" name="Freeform 115">
                <a:extLst>
                  <a:ext uri="{FF2B5EF4-FFF2-40B4-BE49-F238E27FC236}">
                    <a16:creationId xmlns:a16="http://schemas.microsoft.com/office/drawing/2014/main" id="{C074DBD1-927C-2B4D-B10B-DD852445FB2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7" name="Freeform 116">
                <a:extLst>
                  <a:ext uri="{FF2B5EF4-FFF2-40B4-BE49-F238E27FC236}">
                    <a16:creationId xmlns:a16="http://schemas.microsoft.com/office/drawing/2014/main" id="{BC9D84BC-889B-C849-9229-D2795054B39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8" name="Freeform 117">
                <a:extLst>
                  <a:ext uri="{FF2B5EF4-FFF2-40B4-BE49-F238E27FC236}">
                    <a16:creationId xmlns:a16="http://schemas.microsoft.com/office/drawing/2014/main" id="{9073BE05-706B-1446-BB36-AB53194859C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3" name="Group 2">
            <a:extLst>
              <a:ext uri="{FF2B5EF4-FFF2-40B4-BE49-F238E27FC236}">
                <a16:creationId xmlns:a16="http://schemas.microsoft.com/office/drawing/2014/main" id="{C584E5A3-CC37-804B-8E37-84F25E87BC63}"/>
              </a:ext>
            </a:extLst>
          </p:cNvPr>
          <p:cNvGrpSpPr/>
          <p:nvPr/>
        </p:nvGrpSpPr>
        <p:grpSpPr>
          <a:xfrm>
            <a:off x="9300804" y="3420472"/>
            <a:ext cx="342526" cy="169911"/>
            <a:chOff x="6859123" y="5156933"/>
            <a:chExt cx="456701" cy="226548"/>
          </a:xfrm>
        </p:grpSpPr>
        <p:sp>
          <p:nvSpPr>
            <p:cNvPr id="9" name="Rectangle 8">
              <a:extLst>
                <a:ext uri="{FF2B5EF4-FFF2-40B4-BE49-F238E27FC236}">
                  <a16:creationId xmlns:a16="http://schemas.microsoft.com/office/drawing/2014/main" id="{C093256C-E351-F04F-8F57-8CBAADAD32D9}"/>
                </a:ext>
              </a:extLst>
            </p:cNvPr>
            <p:cNvSpPr/>
            <p:nvPr/>
          </p:nvSpPr>
          <p:spPr>
            <a:xfrm>
              <a:off x="6859123" y="5156933"/>
              <a:ext cx="456701" cy="226548"/>
            </a:xfrm>
            <a:prstGeom prst="rect">
              <a:avLst/>
            </a:prstGeom>
            <a:solidFill>
              <a:srgbClr val="F989B2"/>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cxnSp>
          <p:nvCxnSpPr>
            <p:cNvPr id="11" name="Straight Connector 10">
              <a:extLst>
                <a:ext uri="{FF2B5EF4-FFF2-40B4-BE49-F238E27FC236}">
                  <a16:creationId xmlns:a16="http://schemas.microsoft.com/office/drawing/2014/main" id="{0C154E25-F682-744F-8785-AB5EDB9A5A5F}"/>
                </a:ext>
              </a:extLst>
            </p:cNvPr>
            <p:cNvCxnSpPr/>
            <p:nvPr/>
          </p:nvCxnSpPr>
          <p:spPr>
            <a:xfrm flipV="1">
              <a:off x="7249115" y="5189971"/>
              <a:ext cx="0" cy="15575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E29C5F0A-310C-1443-A4BF-D9B6A1F9EDB9}"/>
                </a:ext>
              </a:extLst>
            </p:cNvPr>
            <p:cNvCxnSpPr/>
            <p:nvPr/>
          </p:nvCxnSpPr>
          <p:spPr>
            <a:xfrm flipV="1">
              <a:off x="7197800" y="5189971"/>
              <a:ext cx="0" cy="15575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B65FCB07-1990-1F40-B6A0-2DC9A68091B3}"/>
                </a:ext>
              </a:extLst>
            </p:cNvPr>
            <p:cNvCxnSpPr/>
            <p:nvPr/>
          </p:nvCxnSpPr>
          <p:spPr>
            <a:xfrm flipV="1">
              <a:off x="7146485" y="5189971"/>
              <a:ext cx="0" cy="15575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E0B89AD6-5E3A-1642-BCCA-337C835BC035}"/>
                </a:ext>
              </a:extLst>
            </p:cNvPr>
            <p:cNvCxnSpPr/>
            <p:nvPr/>
          </p:nvCxnSpPr>
          <p:spPr>
            <a:xfrm flipV="1">
              <a:off x="7095171" y="5189971"/>
              <a:ext cx="0" cy="15575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35A1AE44-6AB7-1949-9184-889F736756EC}"/>
                </a:ext>
              </a:extLst>
            </p:cNvPr>
            <p:cNvCxnSpPr/>
            <p:nvPr/>
          </p:nvCxnSpPr>
          <p:spPr>
            <a:xfrm flipV="1">
              <a:off x="7043856" y="5189971"/>
              <a:ext cx="0" cy="15575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C564862D-347A-7E41-8F9D-0ADF80768A2B}"/>
                </a:ext>
              </a:extLst>
            </p:cNvPr>
            <p:cNvCxnSpPr/>
            <p:nvPr/>
          </p:nvCxnSpPr>
          <p:spPr>
            <a:xfrm flipV="1">
              <a:off x="6992541" y="5189971"/>
              <a:ext cx="0" cy="15575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AC855F5F-C9C2-4744-9B1E-696B4F0DB89C}"/>
                </a:ext>
              </a:extLst>
            </p:cNvPr>
            <p:cNvCxnSpPr/>
            <p:nvPr/>
          </p:nvCxnSpPr>
          <p:spPr>
            <a:xfrm flipV="1">
              <a:off x="6941227" y="5189971"/>
              <a:ext cx="0" cy="15575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2D3DD9EA-3345-8345-9221-C06D0834BC89}"/>
              </a:ext>
            </a:extLst>
          </p:cNvPr>
          <p:cNvGrpSpPr/>
          <p:nvPr/>
        </p:nvGrpSpPr>
        <p:grpSpPr>
          <a:xfrm>
            <a:off x="8221363" y="2244288"/>
            <a:ext cx="2617154" cy="1278763"/>
            <a:chOff x="7428575" y="2677315"/>
            <a:chExt cx="3489538" cy="1705017"/>
          </a:xfrm>
        </p:grpSpPr>
        <p:sp>
          <p:nvSpPr>
            <p:cNvPr id="13" name="Freeform 12">
              <a:extLst>
                <a:ext uri="{FF2B5EF4-FFF2-40B4-BE49-F238E27FC236}">
                  <a16:creationId xmlns:a16="http://schemas.microsoft.com/office/drawing/2014/main" id="{F7906425-B196-CC44-BB40-5ACEF23B0A29}"/>
                </a:ext>
              </a:extLst>
            </p:cNvPr>
            <p:cNvSpPr/>
            <p:nvPr/>
          </p:nvSpPr>
          <p:spPr>
            <a:xfrm>
              <a:off x="9335149" y="2701273"/>
              <a:ext cx="1406838" cy="1681059"/>
            </a:xfrm>
            <a:custGeom>
              <a:avLst/>
              <a:gdLst>
                <a:gd name="connsiteX0" fmla="*/ 0 w 1541303"/>
                <a:gd name="connsiteY0" fmla="*/ 1605191 h 1605191"/>
                <a:gd name="connsiteX1" fmla="*/ 539056 w 1541303"/>
                <a:gd name="connsiteY1" fmla="*/ 1389568 h 1605191"/>
                <a:gd name="connsiteX2" fmla="*/ 1541303 w 1541303"/>
                <a:gd name="connsiteY2" fmla="*/ 1369603 h 1605191"/>
                <a:gd name="connsiteX3" fmla="*/ 1533317 w 1541303"/>
                <a:gd name="connsiteY3" fmla="*/ 0 h 1605191"/>
                <a:gd name="connsiteX0" fmla="*/ 0 w 1541303"/>
                <a:gd name="connsiteY0" fmla="*/ 1681059 h 1681059"/>
                <a:gd name="connsiteX1" fmla="*/ 539056 w 1541303"/>
                <a:gd name="connsiteY1" fmla="*/ 1465436 h 1681059"/>
                <a:gd name="connsiteX2" fmla="*/ 1541303 w 1541303"/>
                <a:gd name="connsiteY2" fmla="*/ 1445471 h 1681059"/>
                <a:gd name="connsiteX3" fmla="*/ 1525331 w 1541303"/>
                <a:gd name="connsiteY3" fmla="*/ 0 h 1681059"/>
              </a:gdLst>
              <a:ahLst/>
              <a:cxnLst>
                <a:cxn ang="0">
                  <a:pos x="connsiteX0" y="connsiteY0"/>
                </a:cxn>
                <a:cxn ang="0">
                  <a:pos x="connsiteX1" y="connsiteY1"/>
                </a:cxn>
                <a:cxn ang="0">
                  <a:pos x="connsiteX2" y="connsiteY2"/>
                </a:cxn>
                <a:cxn ang="0">
                  <a:pos x="connsiteX3" y="connsiteY3"/>
                </a:cxn>
              </a:cxnLst>
              <a:rect l="l" t="t" r="r" b="b"/>
              <a:pathLst>
                <a:path w="1541303" h="1681059">
                  <a:moveTo>
                    <a:pt x="0" y="1681059"/>
                  </a:moveTo>
                  <a:lnTo>
                    <a:pt x="539056" y="1465436"/>
                  </a:lnTo>
                  <a:lnTo>
                    <a:pt x="1541303" y="1445471"/>
                  </a:lnTo>
                  <a:lnTo>
                    <a:pt x="1525331" y="0"/>
                  </a:lnTo>
                </a:path>
              </a:pathLst>
            </a:custGeom>
            <a:noFill/>
            <a:ln w="44450">
              <a:solidFill>
                <a:schemeClr val="accent5">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4689" name="Freeform 114688">
              <a:extLst>
                <a:ext uri="{FF2B5EF4-FFF2-40B4-BE49-F238E27FC236}">
                  <a16:creationId xmlns:a16="http://schemas.microsoft.com/office/drawing/2014/main" id="{F4B58868-99E6-0645-9773-CB66EC208FBD}"/>
                </a:ext>
              </a:extLst>
            </p:cNvPr>
            <p:cNvSpPr/>
            <p:nvPr/>
          </p:nvSpPr>
          <p:spPr>
            <a:xfrm>
              <a:off x="7473006" y="2677315"/>
              <a:ext cx="1446868" cy="1701024"/>
            </a:xfrm>
            <a:custGeom>
              <a:avLst/>
              <a:gdLst>
                <a:gd name="connsiteX0" fmla="*/ 0 w 1549289"/>
                <a:gd name="connsiteY0" fmla="*/ 0 h 1701024"/>
                <a:gd name="connsiteX1" fmla="*/ 0 w 1549289"/>
                <a:gd name="connsiteY1" fmla="*/ 1485401 h 1701024"/>
                <a:gd name="connsiteX2" fmla="*/ 1030198 w 1549289"/>
                <a:gd name="connsiteY2" fmla="*/ 1453457 h 1701024"/>
                <a:gd name="connsiteX3" fmla="*/ 1549289 w 1549289"/>
                <a:gd name="connsiteY3" fmla="*/ 1701024 h 1701024"/>
                <a:gd name="connsiteX0" fmla="*/ 0 w 1549289"/>
                <a:gd name="connsiteY0" fmla="*/ 0 h 1701024"/>
                <a:gd name="connsiteX1" fmla="*/ 7986 w 1549289"/>
                <a:gd name="connsiteY1" fmla="*/ 1481408 h 1701024"/>
                <a:gd name="connsiteX2" fmla="*/ 1030198 w 1549289"/>
                <a:gd name="connsiteY2" fmla="*/ 1453457 h 1701024"/>
                <a:gd name="connsiteX3" fmla="*/ 1549289 w 1549289"/>
                <a:gd name="connsiteY3" fmla="*/ 1701024 h 1701024"/>
                <a:gd name="connsiteX0" fmla="*/ 0 w 1549289"/>
                <a:gd name="connsiteY0" fmla="*/ 0 h 1701024"/>
                <a:gd name="connsiteX1" fmla="*/ 7986 w 1549289"/>
                <a:gd name="connsiteY1" fmla="*/ 1481408 h 1701024"/>
                <a:gd name="connsiteX2" fmla="*/ 1030198 w 1549289"/>
                <a:gd name="connsiteY2" fmla="*/ 1485401 h 1701024"/>
                <a:gd name="connsiteX3" fmla="*/ 1549289 w 1549289"/>
                <a:gd name="connsiteY3" fmla="*/ 1701024 h 1701024"/>
              </a:gdLst>
              <a:ahLst/>
              <a:cxnLst>
                <a:cxn ang="0">
                  <a:pos x="connsiteX0" y="connsiteY0"/>
                </a:cxn>
                <a:cxn ang="0">
                  <a:pos x="connsiteX1" y="connsiteY1"/>
                </a:cxn>
                <a:cxn ang="0">
                  <a:pos x="connsiteX2" y="connsiteY2"/>
                </a:cxn>
                <a:cxn ang="0">
                  <a:pos x="connsiteX3" y="connsiteY3"/>
                </a:cxn>
              </a:cxnLst>
              <a:rect l="l" t="t" r="r" b="b"/>
              <a:pathLst>
                <a:path w="1549289" h="1701024">
                  <a:moveTo>
                    <a:pt x="0" y="0"/>
                  </a:moveTo>
                  <a:lnTo>
                    <a:pt x="7986" y="1481408"/>
                  </a:lnTo>
                  <a:lnTo>
                    <a:pt x="1030198" y="1485401"/>
                  </a:lnTo>
                  <a:lnTo>
                    <a:pt x="1549289" y="1701024"/>
                  </a:lnTo>
                </a:path>
              </a:pathLst>
            </a:custGeom>
            <a:noFill/>
            <a:ln w="38100">
              <a:solidFill>
                <a:schemeClr val="accent5">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8" name="TextBox 7">
              <a:extLst>
                <a:ext uri="{FF2B5EF4-FFF2-40B4-BE49-F238E27FC236}">
                  <a16:creationId xmlns:a16="http://schemas.microsoft.com/office/drawing/2014/main" id="{431762DD-608F-AC4F-8D36-9BC825C14FB4}"/>
                </a:ext>
              </a:extLst>
            </p:cNvPr>
            <p:cNvSpPr txBox="1"/>
            <p:nvPr/>
          </p:nvSpPr>
          <p:spPr>
            <a:xfrm>
              <a:off x="10184578" y="3556613"/>
              <a:ext cx="733535" cy="400109"/>
            </a:xfrm>
            <a:prstGeom prst="rect">
              <a:avLst/>
            </a:prstGeom>
            <a:noFill/>
          </p:spPr>
          <p:txBody>
            <a:bodyPr wrap="none" rtlCol="0">
              <a:spAutoFit/>
            </a:bodyPr>
            <a:lstStyle/>
            <a:p>
              <a:pPr defTabSz="685800">
                <a:defRPr/>
              </a:pPr>
              <a:r>
                <a:rPr lang="en-US" sz="1350" dirty="0">
                  <a:solidFill>
                    <a:srgbClr val="5B9BD5">
                      <a:lumMod val="75000"/>
                    </a:srgbClr>
                  </a:solidFill>
                  <a:latin typeface="Avenir Book" panose="020B0503020203020204" pitchFamily="34" charset="-78"/>
                  <a:cs typeface="Avenir Book" panose="020B0503020203020204" pitchFamily="34" charset="-78"/>
                </a:rPr>
                <a:t>D</a:t>
              </a:r>
              <a:r>
                <a:rPr lang="en-US" sz="1350" dirty="0" smtClean="0">
                  <a:solidFill>
                    <a:srgbClr val="5B9BD5">
                      <a:lumMod val="75000"/>
                    </a:srgbClr>
                  </a:solidFill>
                  <a:latin typeface="Avenir Book" panose="020B0503020203020204" pitchFamily="34" charset="-78"/>
                  <a:cs typeface="Avenir Book" panose="020B0503020203020204" pitchFamily="34" charset="-78"/>
                </a:rPr>
                <a:t>ata</a:t>
              </a:r>
              <a:endParaRPr lang="en-US" sz="1350" dirty="0">
                <a:solidFill>
                  <a:srgbClr val="5B9BD5">
                    <a:lumMod val="75000"/>
                  </a:srgbClr>
                </a:solidFill>
                <a:latin typeface="Avenir Book" panose="020B0503020203020204" pitchFamily="34" charset="-78"/>
                <a:cs typeface="Avenir Book" panose="020B0503020203020204" pitchFamily="34" charset="-78"/>
              </a:endParaRPr>
            </a:p>
          </p:txBody>
        </p:sp>
        <p:sp>
          <p:nvSpPr>
            <p:cNvPr id="129" name="TextBox 128">
              <a:extLst>
                <a:ext uri="{FF2B5EF4-FFF2-40B4-BE49-F238E27FC236}">
                  <a16:creationId xmlns:a16="http://schemas.microsoft.com/office/drawing/2014/main" id="{38081CC2-E66E-0845-8CCA-2D10C6BE30EA}"/>
                </a:ext>
              </a:extLst>
            </p:cNvPr>
            <p:cNvSpPr txBox="1"/>
            <p:nvPr/>
          </p:nvSpPr>
          <p:spPr>
            <a:xfrm>
              <a:off x="7428575" y="3517694"/>
              <a:ext cx="733534" cy="400109"/>
            </a:xfrm>
            <a:prstGeom prst="rect">
              <a:avLst/>
            </a:prstGeom>
            <a:noFill/>
          </p:spPr>
          <p:txBody>
            <a:bodyPr wrap="none" rtlCol="0">
              <a:spAutoFit/>
            </a:bodyPr>
            <a:lstStyle/>
            <a:p>
              <a:pPr defTabSz="685800">
                <a:defRPr/>
              </a:pPr>
              <a:r>
                <a:rPr lang="en-US" sz="1350" dirty="0">
                  <a:solidFill>
                    <a:srgbClr val="5B9BD5">
                      <a:lumMod val="75000"/>
                    </a:srgbClr>
                  </a:solidFill>
                  <a:latin typeface="Avenir Book" panose="020B0503020203020204" pitchFamily="34" charset="-78"/>
                  <a:cs typeface="Avenir Book" panose="020B0503020203020204" pitchFamily="34" charset="-78"/>
                </a:rPr>
                <a:t>D</a:t>
              </a:r>
              <a:r>
                <a:rPr lang="en-US" sz="1350" dirty="0" smtClean="0">
                  <a:solidFill>
                    <a:srgbClr val="5B9BD5">
                      <a:lumMod val="75000"/>
                    </a:srgbClr>
                  </a:solidFill>
                  <a:latin typeface="Avenir Book" panose="020B0503020203020204" pitchFamily="34" charset="-78"/>
                  <a:cs typeface="Avenir Book" panose="020B0503020203020204" pitchFamily="34" charset="-78"/>
                </a:rPr>
                <a:t>ata</a:t>
              </a:r>
              <a:endParaRPr lang="en-US" sz="1350" dirty="0">
                <a:solidFill>
                  <a:srgbClr val="5B9BD5">
                    <a:lumMod val="75000"/>
                  </a:srgbClr>
                </a:solidFill>
                <a:latin typeface="Avenir Book" panose="020B0503020203020204" pitchFamily="34" charset="-78"/>
                <a:cs typeface="Avenir Book" panose="020B0503020203020204" pitchFamily="34" charset="-78"/>
              </a:endParaRPr>
            </a:p>
          </p:txBody>
        </p:sp>
      </p:grpSp>
      <p:grpSp>
        <p:nvGrpSpPr>
          <p:cNvPr id="10" name="Group 9">
            <a:extLst>
              <a:ext uri="{FF2B5EF4-FFF2-40B4-BE49-F238E27FC236}">
                <a16:creationId xmlns:a16="http://schemas.microsoft.com/office/drawing/2014/main" id="{57CD35EA-0731-A641-906C-8974E60D529B}"/>
              </a:ext>
            </a:extLst>
          </p:cNvPr>
          <p:cNvGrpSpPr/>
          <p:nvPr/>
        </p:nvGrpSpPr>
        <p:grpSpPr>
          <a:xfrm>
            <a:off x="7749644" y="2254733"/>
            <a:ext cx="3615198" cy="1370632"/>
            <a:chOff x="6799618" y="2691243"/>
            <a:chExt cx="4820264" cy="1827509"/>
          </a:xfrm>
        </p:grpSpPr>
        <p:sp>
          <p:nvSpPr>
            <p:cNvPr id="124" name="Freeform 123">
              <a:extLst>
                <a:ext uri="{FF2B5EF4-FFF2-40B4-BE49-F238E27FC236}">
                  <a16:creationId xmlns:a16="http://schemas.microsoft.com/office/drawing/2014/main" id="{809FCE5A-94F2-AB43-A427-15DC48978945}"/>
                </a:ext>
              </a:extLst>
            </p:cNvPr>
            <p:cNvSpPr/>
            <p:nvPr/>
          </p:nvSpPr>
          <p:spPr>
            <a:xfrm>
              <a:off x="7353946" y="2691243"/>
              <a:ext cx="3498244" cy="1827509"/>
            </a:xfrm>
            <a:custGeom>
              <a:avLst/>
              <a:gdLst>
                <a:gd name="connsiteX0" fmla="*/ 0 w 1541303"/>
                <a:gd name="connsiteY0" fmla="*/ 1605191 h 1605191"/>
                <a:gd name="connsiteX1" fmla="*/ 539056 w 1541303"/>
                <a:gd name="connsiteY1" fmla="*/ 1389568 h 1605191"/>
                <a:gd name="connsiteX2" fmla="*/ 1541303 w 1541303"/>
                <a:gd name="connsiteY2" fmla="*/ 1369603 h 1605191"/>
                <a:gd name="connsiteX3" fmla="*/ 1533317 w 1541303"/>
                <a:gd name="connsiteY3" fmla="*/ 0 h 1605191"/>
                <a:gd name="connsiteX0" fmla="*/ 0 w 1541303"/>
                <a:gd name="connsiteY0" fmla="*/ 1681059 h 1681059"/>
                <a:gd name="connsiteX1" fmla="*/ 539056 w 1541303"/>
                <a:gd name="connsiteY1" fmla="*/ 1465436 h 1681059"/>
                <a:gd name="connsiteX2" fmla="*/ 1541303 w 1541303"/>
                <a:gd name="connsiteY2" fmla="*/ 1445471 h 1681059"/>
                <a:gd name="connsiteX3" fmla="*/ 1525331 w 1541303"/>
                <a:gd name="connsiteY3" fmla="*/ 0 h 1681059"/>
                <a:gd name="connsiteX0" fmla="*/ 0 w 1541303"/>
                <a:gd name="connsiteY0" fmla="*/ 1681059 h 1681059"/>
                <a:gd name="connsiteX1" fmla="*/ 539056 w 1541303"/>
                <a:gd name="connsiteY1" fmla="*/ 1465436 h 1681059"/>
                <a:gd name="connsiteX2" fmla="*/ 920408 w 1541303"/>
                <a:gd name="connsiteY2" fmla="*/ 1455758 h 1681059"/>
                <a:gd name="connsiteX3" fmla="*/ 1541303 w 1541303"/>
                <a:gd name="connsiteY3" fmla="*/ 1445471 h 1681059"/>
                <a:gd name="connsiteX4" fmla="*/ 1525331 w 1541303"/>
                <a:gd name="connsiteY4" fmla="*/ 0 h 1681059"/>
                <a:gd name="connsiteX0" fmla="*/ 0 w 1541303"/>
                <a:gd name="connsiteY0" fmla="*/ 1681059 h 1681059"/>
                <a:gd name="connsiteX1" fmla="*/ 373242 w 1541303"/>
                <a:gd name="connsiteY1" fmla="*/ 1536549 h 1681059"/>
                <a:gd name="connsiteX2" fmla="*/ 539056 w 1541303"/>
                <a:gd name="connsiteY2" fmla="*/ 1465436 h 1681059"/>
                <a:gd name="connsiteX3" fmla="*/ 920408 w 1541303"/>
                <a:gd name="connsiteY3" fmla="*/ 1455758 h 1681059"/>
                <a:gd name="connsiteX4" fmla="*/ 1541303 w 1541303"/>
                <a:gd name="connsiteY4" fmla="*/ 1445471 h 1681059"/>
                <a:gd name="connsiteX5" fmla="*/ 1525331 w 1541303"/>
                <a:gd name="connsiteY5" fmla="*/ 0 h 1681059"/>
                <a:gd name="connsiteX0" fmla="*/ 0 w 1541303"/>
                <a:gd name="connsiteY0" fmla="*/ 1681059 h 1681059"/>
                <a:gd name="connsiteX1" fmla="*/ 373242 w 1541303"/>
                <a:gd name="connsiteY1" fmla="*/ 1536549 h 1681059"/>
                <a:gd name="connsiteX2" fmla="*/ 232427 w 1541303"/>
                <a:gd name="connsiteY2" fmla="*/ 1591633 h 1681059"/>
                <a:gd name="connsiteX3" fmla="*/ 539056 w 1541303"/>
                <a:gd name="connsiteY3" fmla="*/ 1465436 h 1681059"/>
                <a:gd name="connsiteX4" fmla="*/ 920408 w 1541303"/>
                <a:gd name="connsiteY4" fmla="*/ 1455758 h 1681059"/>
                <a:gd name="connsiteX5" fmla="*/ 1541303 w 1541303"/>
                <a:gd name="connsiteY5" fmla="*/ 1445471 h 1681059"/>
                <a:gd name="connsiteX6" fmla="*/ 1525331 w 1541303"/>
                <a:gd name="connsiteY6" fmla="*/ 0 h 1681059"/>
                <a:gd name="connsiteX0" fmla="*/ 0 w 3882856"/>
                <a:gd name="connsiteY0" fmla="*/ 142370 h 1591633"/>
                <a:gd name="connsiteX1" fmla="*/ 2714795 w 3882856"/>
                <a:gd name="connsiteY1" fmla="*/ 1536549 h 1591633"/>
                <a:gd name="connsiteX2" fmla="*/ 2573980 w 3882856"/>
                <a:gd name="connsiteY2" fmla="*/ 1591633 h 1591633"/>
                <a:gd name="connsiteX3" fmla="*/ 2880609 w 3882856"/>
                <a:gd name="connsiteY3" fmla="*/ 1465436 h 1591633"/>
                <a:gd name="connsiteX4" fmla="*/ 3261961 w 3882856"/>
                <a:gd name="connsiteY4" fmla="*/ 1455758 h 1591633"/>
                <a:gd name="connsiteX5" fmla="*/ 3882856 w 3882856"/>
                <a:gd name="connsiteY5" fmla="*/ 1445471 h 1591633"/>
                <a:gd name="connsiteX6" fmla="*/ 3866884 w 3882856"/>
                <a:gd name="connsiteY6" fmla="*/ 0 h 1591633"/>
                <a:gd name="connsiteX0" fmla="*/ 0 w 3882856"/>
                <a:gd name="connsiteY0" fmla="*/ 142370 h 1591633"/>
                <a:gd name="connsiteX1" fmla="*/ 2163604 w 3882856"/>
                <a:gd name="connsiteY1" fmla="*/ 1510843 h 1591633"/>
                <a:gd name="connsiteX2" fmla="*/ 2573980 w 3882856"/>
                <a:gd name="connsiteY2" fmla="*/ 1591633 h 1591633"/>
                <a:gd name="connsiteX3" fmla="*/ 2880609 w 3882856"/>
                <a:gd name="connsiteY3" fmla="*/ 1465436 h 1591633"/>
                <a:gd name="connsiteX4" fmla="*/ 3261961 w 3882856"/>
                <a:gd name="connsiteY4" fmla="*/ 1455758 h 1591633"/>
                <a:gd name="connsiteX5" fmla="*/ 3882856 w 3882856"/>
                <a:gd name="connsiteY5" fmla="*/ 1445471 h 1591633"/>
                <a:gd name="connsiteX6" fmla="*/ 3866884 w 3882856"/>
                <a:gd name="connsiteY6" fmla="*/ 0 h 1591633"/>
                <a:gd name="connsiteX0" fmla="*/ 33110 w 3915966"/>
                <a:gd name="connsiteY0" fmla="*/ 142370 h 1591633"/>
                <a:gd name="connsiteX1" fmla="*/ 0 w 3915966"/>
                <a:gd name="connsiteY1" fmla="*/ 1510843 h 1591633"/>
                <a:gd name="connsiteX2" fmla="*/ 2607090 w 3915966"/>
                <a:gd name="connsiteY2" fmla="*/ 1591633 h 1591633"/>
                <a:gd name="connsiteX3" fmla="*/ 2913719 w 3915966"/>
                <a:gd name="connsiteY3" fmla="*/ 1465436 h 1591633"/>
                <a:gd name="connsiteX4" fmla="*/ 3295071 w 3915966"/>
                <a:gd name="connsiteY4" fmla="*/ 1455758 h 1591633"/>
                <a:gd name="connsiteX5" fmla="*/ 3915966 w 3915966"/>
                <a:gd name="connsiteY5" fmla="*/ 1445471 h 1591633"/>
                <a:gd name="connsiteX6" fmla="*/ 3899994 w 3915966"/>
                <a:gd name="connsiteY6" fmla="*/ 0 h 1591633"/>
                <a:gd name="connsiteX0" fmla="*/ 33110 w 3915966"/>
                <a:gd name="connsiteY0" fmla="*/ 142370 h 1510843"/>
                <a:gd name="connsiteX1" fmla="*/ 0 w 3915966"/>
                <a:gd name="connsiteY1" fmla="*/ 1510843 h 1510843"/>
                <a:gd name="connsiteX2" fmla="*/ 1263312 w 3915966"/>
                <a:gd name="connsiteY2" fmla="*/ 1477792 h 1510843"/>
                <a:gd name="connsiteX3" fmla="*/ 2913719 w 3915966"/>
                <a:gd name="connsiteY3" fmla="*/ 1465436 h 1510843"/>
                <a:gd name="connsiteX4" fmla="*/ 3295071 w 3915966"/>
                <a:gd name="connsiteY4" fmla="*/ 1455758 h 1510843"/>
                <a:gd name="connsiteX5" fmla="*/ 3915966 w 3915966"/>
                <a:gd name="connsiteY5" fmla="*/ 1445471 h 1510843"/>
                <a:gd name="connsiteX6" fmla="*/ 3899994 w 3915966"/>
                <a:gd name="connsiteY6" fmla="*/ 0 h 1510843"/>
                <a:gd name="connsiteX0" fmla="*/ 33110 w 3915966"/>
                <a:gd name="connsiteY0" fmla="*/ 142370 h 1510843"/>
                <a:gd name="connsiteX1" fmla="*/ 0 w 3915966"/>
                <a:gd name="connsiteY1" fmla="*/ 1510843 h 1510843"/>
                <a:gd name="connsiteX2" fmla="*/ 1263312 w 3915966"/>
                <a:gd name="connsiteY2" fmla="*/ 1477792 h 1510843"/>
                <a:gd name="connsiteX3" fmla="*/ 2373740 w 3915966"/>
                <a:gd name="connsiteY3" fmla="*/ 1470447 h 1510843"/>
                <a:gd name="connsiteX4" fmla="*/ 2913719 w 3915966"/>
                <a:gd name="connsiteY4" fmla="*/ 1465436 h 1510843"/>
                <a:gd name="connsiteX5" fmla="*/ 3295071 w 3915966"/>
                <a:gd name="connsiteY5" fmla="*/ 1455758 h 1510843"/>
                <a:gd name="connsiteX6" fmla="*/ 3915966 w 3915966"/>
                <a:gd name="connsiteY6" fmla="*/ 1445471 h 1510843"/>
                <a:gd name="connsiteX7" fmla="*/ 3899994 w 3915966"/>
                <a:gd name="connsiteY7" fmla="*/ 0 h 1510843"/>
                <a:gd name="connsiteX0" fmla="*/ 33110 w 3915966"/>
                <a:gd name="connsiteY0" fmla="*/ 142370 h 1676095"/>
                <a:gd name="connsiteX1" fmla="*/ 0 w 3915966"/>
                <a:gd name="connsiteY1" fmla="*/ 1510843 h 1676095"/>
                <a:gd name="connsiteX2" fmla="*/ 1263312 w 3915966"/>
                <a:gd name="connsiteY2" fmla="*/ 1477792 h 1676095"/>
                <a:gd name="connsiteX3" fmla="*/ 2192692 w 3915966"/>
                <a:gd name="connsiteY3" fmla="*/ 1676095 h 1676095"/>
                <a:gd name="connsiteX4" fmla="*/ 2913719 w 3915966"/>
                <a:gd name="connsiteY4" fmla="*/ 1465436 h 1676095"/>
                <a:gd name="connsiteX5" fmla="*/ 3295071 w 3915966"/>
                <a:gd name="connsiteY5" fmla="*/ 1455758 h 1676095"/>
                <a:gd name="connsiteX6" fmla="*/ 3915966 w 3915966"/>
                <a:gd name="connsiteY6" fmla="*/ 1445471 h 1676095"/>
                <a:gd name="connsiteX7" fmla="*/ 3899994 w 3915966"/>
                <a:gd name="connsiteY7" fmla="*/ 0 h 1676095"/>
                <a:gd name="connsiteX0" fmla="*/ 33110 w 3915966"/>
                <a:gd name="connsiteY0" fmla="*/ 142370 h 1676095"/>
                <a:gd name="connsiteX1" fmla="*/ 0 w 3915966"/>
                <a:gd name="connsiteY1" fmla="*/ 1510843 h 1676095"/>
                <a:gd name="connsiteX2" fmla="*/ 1263312 w 3915966"/>
                <a:gd name="connsiteY2" fmla="*/ 1477792 h 1676095"/>
                <a:gd name="connsiteX3" fmla="*/ 1609316 w 3915966"/>
                <a:gd name="connsiteY3" fmla="*/ 1551238 h 1676095"/>
                <a:gd name="connsiteX4" fmla="*/ 2192692 w 3915966"/>
                <a:gd name="connsiteY4" fmla="*/ 1676095 h 1676095"/>
                <a:gd name="connsiteX5" fmla="*/ 2913719 w 3915966"/>
                <a:gd name="connsiteY5" fmla="*/ 1465436 h 1676095"/>
                <a:gd name="connsiteX6" fmla="*/ 3295071 w 3915966"/>
                <a:gd name="connsiteY6" fmla="*/ 1455758 h 1676095"/>
                <a:gd name="connsiteX7" fmla="*/ 3915966 w 3915966"/>
                <a:gd name="connsiteY7" fmla="*/ 1445471 h 1676095"/>
                <a:gd name="connsiteX8" fmla="*/ 3899994 w 3915966"/>
                <a:gd name="connsiteY8" fmla="*/ 0 h 1676095"/>
                <a:gd name="connsiteX0" fmla="*/ 33110 w 3915966"/>
                <a:gd name="connsiteY0" fmla="*/ 142370 h 1676095"/>
                <a:gd name="connsiteX1" fmla="*/ 0 w 3915966"/>
                <a:gd name="connsiteY1" fmla="*/ 1510843 h 1676095"/>
                <a:gd name="connsiteX2" fmla="*/ 1263312 w 3915966"/>
                <a:gd name="connsiteY2" fmla="*/ 1477792 h 1676095"/>
                <a:gd name="connsiteX3" fmla="*/ 1589200 w 3915966"/>
                <a:gd name="connsiteY3" fmla="*/ 1661407 h 1676095"/>
                <a:gd name="connsiteX4" fmla="*/ 2192692 w 3915966"/>
                <a:gd name="connsiteY4" fmla="*/ 1676095 h 1676095"/>
                <a:gd name="connsiteX5" fmla="*/ 2913719 w 3915966"/>
                <a:gd name="connsiteY5" fmla="*/ 1465436 h 1676095"/>
                <a:gd name="connsiteX6" fmla="*/ 3295071 w 3915966"/>
                <a:gd name="connsiteY6" fmla="*/ 1455758 h 1676095"/>
                <a:gd name="connsiteX7" fmla="*/ 3915966 w 3915966"/>
                <a:gd name="connsiteY7" fmla="*/ 1445471 h 1676095"/>
                <a:gd name="connsiteX8" fmla="*/ 3899994 w 3915966"/>
                <a:gd name="connsiteY8" fmla="*/ 0 h 1676095"/>
                <a:gd name="connsiteX0" fmla="*/ 17017 w 3915966"/>
                <a:gd name="connsiteY0" fmla="*/ 0 h 1838525"/>
                <a:gd name="connsiteX1" fmla="*/ 0 w 3915966"/>
                <a:gd name="connsiteY1" fmla="*/ 1673273 h 1838525"/>
                <a:gd name="connsiteX2" fmla="*/ 1263312 w 3915966"/>
                <a:gd name="connsiteY2" fmla="*/ 1640222 h 1838525"/>
                <a:gd name="connsiteX3" fmla="*/ 1589200 w 3915966"/>
                <a:gd name="connsiteY3" fmla="*/ 1823837 h 1838525"/>
                <a:gd name="connsiteX4" fmla="*/ 2192692 w 3915966"/>
                <a:gd name="connsiteY4" fmla="*/ 1838525 h 1838525"/>
                <a:gd name="connsiteX5" fmla="*/ 2913719 w 3915966"/>
                <a:gd name="connsiteY5" fmla="*/ 1627866 h 1838525"/>
                <a:gd name="connsiteX6" fmla="*/ 3295071 w 3915966"/>
                <a:gd name="connsiteY6" fmla="*/ 1618188 h 1838525"/>
                <a:gd name="connsiteX7" fmla="*/ 3915966 w 3915966"/>
                <a:gd name="connsiteY7" fmla="*/ 1607901 h 1838525"/>
                <a:gd name="connsiteX8" fmla="*/ 3899994 w 3915966"/>
                <a:gd name="connsiteY8" fmla="*/ 162430 h 1838525"/>
                <a:gd name="connsiteX0" fmla="*/ 0 w 3898949"/>
                <a:gd name="connsiteY0" fmla="*/ 0 h 1838525"/>
                <a:gd name="connsiteX1" fmla="*/ 19193 w 3898949"/>
                <a:gd name="connsiteY1" fmla="*/ 1581465 h 1838525"/>
                <a:gd name="connsiteX2" fmla="*/ 1246295 w 3898949"/>
                <a:gd name="connsiteY2" fmla="*/ 1640222 h 1838525"/>
                <a:gd name="connsiteX3" fmla="*/ 1572183 w 3898949"/>
                <a:gd name="connsiteY3" fmla="*/ 1823837 h 1838525"/>
                <a:gd name="connsiteX4" fmla="*/ 2175675 w 3898949"/>
                <a:gd name="connsiteY4" fmla="*/ 1838525 h 1838525"/>
                <a:gd name="connsiteX5" fmla="*/ 2896702 w 3898949"/>
                <a:gd name="connsiteY5" fmla="*/ 1627866 h 1838525"/>
                <a:gd name="connsiteX6" fmla="*/ 3278054 w 3898949"/>
                <a:gd name="connsiteY6" fmla="*/ 1618188 h 1838525"/>
                <a:gd name="connsiteX7" fmla="*/ 3898949 w 3898949"/>
                <a:gd name="connsiteY7" fmla="*/ 1607901 h 1838525"/>
                <a:gd name="connsiteX8" fmla="*/ 3882977 w 3898949"/>
                <a:gd name="connsiteY8" fmla="*/ 162430 h 1838525"/>
                <a:gd name="connsiteX0" fmla="*/ 0 w 3898949"/>
                <a:gd name="connsiteY0" fmla="*/ 0 h 1838525"/>
                <a:gd name="connsiteX1" fmla="*/ 15169 w 3898949"/>
                <a:gd name="connsiteY1" fmla="*/ 1585137 h 1838525"/>
                <a:gd name="connsiteX2" fmla="*/ 1246295 w 3898949"/>
                <a:gd name="connsiteY2" fmla="*/ 1640222 h 1838525"/>
                <a:gd name="connsiteX3" fmla="*/ 1572183 w 3898949"/>
                <a:gd name="connsiteY3" fmla="*/ 1823837 h 1838525"/>
                <a:gd name="connsiteX4" fmla="*/ 2175675 w 3898949"/>
                <a:gd name="connsiteY4" fmla="*/ 1838525 h 1838525"/>
                <a:gd name="connsiteX5" fmla="*/ 2896702 w 3898949"/>
                <a:gd name="connsiteY5" fmla="*/ 1627866 h 1838525"/>
                <a:gd name="connsiteX6" fmla="*/ 3278054 w 3898949"/>
                <a:gd name="connsiteY6" fmla="*/ 1618188 h 1838525"/>
                <a:gd name="connsiteX7" fmla="*/ 3898949 w 3898949"/>
                <a:gd name="connsiteY7" fmla="*/ 1607901 h 1838525"/>
                <a:gd name="connsiteX8" fmla="*/ 3882977 w 3898949"/>
                <a:gd name="connsiteY8" fmla="*/ 162430 h 1838525"/>
                <a:gd name="connsiteX0" fmla="*/ 0 w 3898949"/>
                <a:gd name="connsiteY0" fmla="*/ 0 h 1838525"/>
                <a:gd name="connsiteX1" fmla="*/ 15169 w 3898949"/>
                <a:gd name="connsiteY1" fmla="*/ 1588809 h 1838525"/>
                <a:gd name="connsiteX2" fmla="*/ 1246295 w 3898949"/>
                <a:gd name="connsiteY2" fmla="*/ 1640222 h 1838525"/>
                <a:gd name="connsiteX3" fmla="*/ 1572183 w 3898949"/>
                <a:gd name="connsiteY3" fmla="*/ 1823837 h 1838525"/>
                <a:gd name="connsiteX4" fmla="*/ 2175675 w 3898949"/>
                <a:gd name="connsiteY4" fmla="*/ 1838525 h 1838525"/>
                <a:gd name="connsiteX5" fmla="*/ 2896702 w 3898949"/>
                <a:gd name="connsiteY5" fmla="*/ 1627866 h 1838525"/>
                <a:gd name="connsiteX6" fmla="*/ 3278054 w 3898949"/>
                <a:gd name="connsiteY6" fmla="*/ 1618188 h 1838525"/>
                <a:gd name="connsiteX7" fmla="*/ 3898949 w 3898949"/>
                <a:gd name="connsiteY7" fmla="*/ 1607901 h 1838525"/>
                <a:gd name="connsiteX8" fmla="*/ 3882977 w 3898949"/>
                <a:gd name="connsiteY8" fmla="*/ 162430 h 1838525"/>
                <a:gd name="connsiteX0" fmla="*/ 0 w 3898949"/>
                <a:gd name="connsiteY0" fmla="*/ 0 h 1838525"/>
                <a:gd name="connsiteX1" fmla="*/ 15169 w 3898949"/>
                <a:gd name="connsiteY1" fmla="*/ 1588809 h 1838525"/>
                <a:gd name="connsiteX2" fmla="*/ 1189969 w 3898949"/>
                <a:gd name="connsiteY2" fmla="*/ 1566776 h 1838525"/>
                <a:gd name="connsiteX3" fmla="*/ 1572183 w 3898949"/>
                <a:gd name="connsiteY3" fmla="*/ 1823837 h 1838525"/>
                <a:gd name="connsiteX4" fmla="*/ 2175675 w 3898949"/>
                <a:gd name="connsiteY4" fmla="*/ 1838525 h 1838525"/>
                <a:gd name="connsiteX5" fmla="*/ 2896702 w 3898949"/>
                <a:gd name="connsiteY5" fmla="*/ 1627866 h 1838525"/>
                <a:gd name="connsiteX6" fmla="*/ 3278054 w 3898949"/>
                <a:gd name="connsiteY6" fmla="*/ 1618188 h 1838525"/>
                <a:gd name="connsiteX7" fmla="*/ 3898949 w 3898949"/>
                <a:gd name="connsiteY7" fmla="*/ 1607901 h 1838525"/>
                <a:gd name="connsiteX8" fmla="*/ 3882977 w 3898949"/>
                <a:gd name="connsiteY8" fmla="*/ 162430 h 1838525"/>
                <a:gd name="connsiteX0" fmla="*/ 0 w 3898949"/>
                <a:gd name="connsiteY0" fmla="*/ 0 h 1838525"/>
                <a:gd name="connsiteX1" fmla="*/ 15169 w 3898949"/>
                <a:gd name="connsiteY1" fmla="*/ 1588809 h 1838525"/>
                <a:gd name="connsiteX2" fmla="*/ 1185946 w 3898949"/>
                <a:gd name="connsiteY2" fmla="*/ 1581465 h 1838525"/>
                <a:gd name="connsiteX3" fmla="*/ 1572183 w 3898949"/>
                <a:gd name="connsiteY3" fmla="*/ 1823837 h 1838525"/>
                <a:gd name="connsiteX4" fmla="*/ 2175675 w 3898949"/>
                <a:gd name="connsiteY4" fmla="*/ 1838525 h 1838525"/>
                <a:gd name="connsiteX5" fmla="*/ 2896702 w 3898949"/>
                <a:gd name="connsiteY5" fmla="*/ 1627866 h 1838525"/>
                <a:gd name="connsiteX6" fmla="*/ 3278054 w 3898949"/>
                <a:gd name="connsiteY6" fmla="*/ 1618188 h 1838525"/>
                <a:gd name="connsiteX7" fmla="*/ 3898949 w 3898949"/>
                <a:gd name="connsiteY7" fmla="*/ 1607901 h 1838525"/>
                <a:gd name="connsiteX8" fmla="*/ 3882977 w 3898949"/>
                <a:gd name="connsiteY8" fmla="*/ 162430 h 1838525"/>
                <a:gd name="connsiteX0" fmla="*/ 0 w 3898949"/>
                <a:gd name="connsiteY0" fmla="*/ 0 h 1838525"/>
                <a:gd name="connsiteX1" fmla="*/ 15169 w 3898949"/>
                <a:gd name="connsiteY1" fmla="*/ 1588809 h 1838525"/>
                <a:gd name="connsiteX2" fmla="*/ 1185946 w 3898949"/>
                <a:gd name="connsiteY2" fmla="*/ 1592482 h 1838525"/>
                <a:gd name="connsiteX3" fmla="*/ 1572183 w 3898949"/>
                <a:gd name="connsiteY3" fmla="*/ 1823837 h 1838525"/>
                <a:gd name="connsiteX4" fmla="*/ 2175675 w 3898949"/>
                <a:gd name="connsiteY4" fmla="*/ 1838525 h 1838525"/>
                <a:gd name="connsiteX5" fmla="*/ 2896702 w 3898949"/>
                <a:gd name="connsiteY5" fmla="*/ 1627866 h 1838525"/>
                <a:gd name="connsiteX6" fmla="*/ 3278054 w 3898949"/>
                <a:gd name="connsiteY6" fmla="*/ 1618188 h 1838525"/>
                <a:gd name="connsiteX7" fmla="*/ 3898949 w 3898949"/>
                <a:gd name="connsiteY7" fmla="*/ 1607901 h 1838525"/>
                <a:gd name="connsiteX8" fmla="*/ 3882977 w 3898949"/>
                <a:gd name="connsiteY8" fmla="*/ 162430 h 1838525"/>
                <a:gd name="connsiteX0" fmla="*/ 0 w 3898949"/>
                <a:gd name="connsiteY0" fmla="*/ 0 h 1827509"/>
                <a:gd name="connsiteX1" fmla="*/ 15169 w 3898949"/>
                <a:gd name="connsiteY1" fmla="*/ 1588809 h 1827509"/>
                <a:gd name="connsiteX2" fmla="*/ 1185946 w 3898949"/>
                <a:gd name="connsiteY2" fmla="*/ 1592482 h 1827509"/>
                <a:gd name="connsiteX3" fmla="*/ 1572183 w 3898949"/>
                <a:gd name="connsiteY3" fmla="*/ 1823837 h 1827509"/>
                <a:gd name="connsiteX4" fmla="*/ 2147513 w 3898949"/>
                <a:gd name="connsiteY4" fmla="*/ 1827509 h 1827509"/>
                <a:gd name="connsiteX5" fmla="*/ 2896702 w 3898949"/>
                <a:gd name="connsiteY5" fmla="*/ 1627866 h 1827509"/>
                <a:gd name="connsiteX6" fmla="*/ 3278054 w 3898949"/>
                <a:gd name="connsiteY6" fmla="*/ 1618188 h 1827509"/>
                <a:gd name="connsiteX7" fmla="*/ 3898949 w 3898949"/>
                <a:gd name="connsiteY7" fmla="*/ 1607901 h 1827509"/>
                <a:gd name="connsiteX8" fmla="*/ 3882977 w 3898949"/>
                <a:gd name="connsiteY8" fmla="*/ 162430 h 1827509"/>
                <a:gd name="connsiteX0" fmla="*/ 0 w 3898949"/>
                <a:gd name="connsiteY0" fmla="*/ 0 h 1827509"/>
                <a:gd name="connsiteX1" fmla="*/ 15169 w 3898949"/>
                <a:gd name="connsiteY1" fmla="*/ 1588809 h 1827509"/>
                <a:gd name="connsiteX2" fmla="*/ 1185946 w 3898949"/>
                <a:gd name="connsiteY2" fmla="*/ 1592482 h 1827509"/>
                <a:gd name="connsiteX3" fmla="*/ 1572183 w 3898949"/>
                <a:gd name="connsiteY3" fmla="*/ 1823837 h 1827509"/>
                <a:gd name="connsiteX4" fmla="*/ 2147513 w 3898949"/>
                <a:gd name="connsiteY4" fmla="*/ 1827509 h 1827509"/>
                <a:gd name="connsiteX5" fmla="*/ 2727724 w 3898949"/>
                <a:gd name="connsiteY5" fmla="*/ 1591143 h 1827509"/>
                <a:gd name="connsiteX6" fmla="*/ 3278054 w 3898949"/>
                <a:gd name="connsiteY6" fmla="*/ 1618188 h 1827509"/>
                <a:gd name="connsiteX7" fmla="*/ 3898949 w 3898949"/>
                <a:gd name="connsiteY7" fmla="*/ 1607901 h 1827509"/>
                <a:gd name="connsiteX8" fmla="*/ 3882977 w 3898949"/>
                <a:gd name="connsiteY8" fmla="*/ 162430 h 1827509"/>
                <a:gd name="connsiteX0" fmla="*/ 0 w 3898949"/>
                <a:gd name="connsiteY0" fmla="*/ 0 h 1827509"/>
                <a:gd name="connsiteX1" fmla="*/ 15169 w 3898949"/>
                <a:gd name="connsiteY1" fmla="*/ 1588809 h 1827509"/>
                <a:gd name="connsiteX2" fmla="*/ 1185946 w 3898949"/>
                <a:gd name="connsiteY2" fmla="*/ 1592482 h 1827509"/>
                <a:gd name="connsiteX3" fmla="*/ 1572183 w 3898949"/>
                <a:gd name="connsiteY3" fmla="*/ 1823837 h 1827509"/>
                <a:gd name="connsiteX4" fmla="*/ 2147513 w 3898949"/>
                <a:gd name="connsiteY4" fmla="*/ 1827509 h 1827509"/>
                <a:gd name="connsiteX5" fmla="*/ 2727724 w 3898949"/>
                <a:gd name="connsiteY5" fmla="*/ 1591143 h 1827509"/>
                <a:gd name="connsiteX6" fmla="*/ 3278054 w 3898949"/>
                <a:gd name="connsiteY6" fmla="*/ 1618188 h 1827509"/>
                <a:gd name="connsiteX7" fmla="*/ 3898949 w 3898949"/>
                <a:gd name="connsiteY7" fmla="*/ 1607901 h 1827509"/>
                <a:gd name="connsiteX8" fmla="*/ 3869708 w 3898949"/>
                <a:gd name="connsiteY8" fmla="*/ 113985 h 1827509"/>
                <a:gd name="connsiteX0" fmla="*/ 0 w 3869708"/>
                <a:gd name="connsiteY0" fmla="*/ 0 h 1827509"/>
                <a:gd name="connsiteX1" fmla="*/ 15169 w 3869708"/>
                <a:gd name="connsiteY1" fmla="*/ 1588809 h 1827509"/>
                <a:gd name="connsiteX2" fmla="*/ 1185946 w 3869708"/>
                <a:gd name="connsiteY2" fmla="*/ 1592482 h 1827509"/>
                <a:gd name="connsiteX3" fmla="*/ 1572183 w 3869708"/>
                <a:gd name="connsiteY3" fmla="*/ 1823837 h 1827509"/>
                <a:gd name="connsiteX4" fmla="*/ 2147513 w 3869708"/>
                <a:gd name="connsiteY4" fmla="*/ 1827509 h 1827509"/>
                <a:gd name="connsiteX5" fmla="*/ 2727724 w 3869708"/>
                <a:gd name="connsiteY5" fmla="*/ 1591143 h 1827509"/>
                <a:gd name="connsiteX6" fmla="*/ 3278054 w 3869708"/>
                <a:gd name="connsiteY6" fmla="*/ 1618188 h 1827509"/>
                <a:gd name="connsiteX7" fmla="*/ 3839239 w 3869708"/>
                <a:gd name="connsiteY7" fmla="*/ 1565511 h 1827509"/>
                <a:gd name="connsiteX8" fmla="*/ 3869708 w 3869708"/>
                <a:gd name="connsiteY8" fmla="*/ 113985 h 1827509"/>
                <a:gd name="connsiteX0" fmla="*/ 0 w 3839239"/>
                <a:gd name="connsiteY0" fmla="*/ 0 h 1827509"/>
                <a:gd name="connsiteX1" fmla="*/ 15169 w 3839239"/>
                <a:gd name="connsiteY1" fmla="*/ 1588809 h 1827509"/>
                <a:gd name="connsiteX2" fmla="*/ 1185946 w 3839239"/>
                <a:gd name="connsiteY2" fmla="*/ 1592482 h 1827509"/>
                <a:gd name="connsiteX3" fmla="*/ 1572183 w 3839239"/>
                <a:gd name="connsiteY3" fmla="*/ 1823837 h 1827509"/>
                <a:gd name="connsiteX4" fmla="*/ 2147513 w 3839239"/>
                <a:gd name="connsiteY4" fmla="*/ 1827509 h 1827509"/>
                <a:gd name="connsiteX5" fmla="*/ 2727724 w 3839239"/>
                <a:gd name="connsiteY5" fmla="*/ 1591143 h 1827509"/>
                <a:gd name="connsiteX6" fmla="*/ 3278054 w 3839239"/>
                <a:gd name="connsiteY6" fmla="*/ 1618188 h 1827509"/>
                <a:gd name="connsiteX7" fmla="*/ 3839239 w 3839239"/>
                <a:gd name="connsiteY7" fmla="*/ 1565511 h 1827509"/>
                <a:gd name="connsiteX8" fmla="*/ 3829902 w 3839239"/>
                <a:gd name="connsiteY8" fmla="*/ 126097 h 1827509"/>
                <a:gd name="connsiteX0" fmla="*/ 0 w 3839239"/>
                <a:gd name="connsiteY0" fmla="*/ 0 h 1827509"/>
                <a:gd name="connsiteX1" fmla="*/ 15169 w 3839239"/>
                <a:gd name="connsiteY1" fmla="*/ 1588809 h 1827509"/>
                <a:gd name="connsiteX2" fmla="*/ 1185946 w 3839239"/>
                <a:gd name="connsiteY2" fmla="*/ 1592482 h 1827509"/>
                <a:gd name="connsiteX3" fmla="*/ 1572183 w 3839239"/>
                <a:gd name="connsiteY3" fmla="*/ 1823837 h 1827509"/>
                <a:gd name="connsiteX4" fmla="*/ 2147513 w 3839239"/>
                <a:gd name="connsiteY4" fmla="*/ 1827509 h 1827509"/>
                <a:gd name="connsiteX5" fmla="*/ 2727724 w 3839239"/>
                <a:gd name="connsiteY5" fmla="*/ 1591143 h 1827509"/>
                <a:gd name="connsiteX6" fmla="*/ 3839239 w 3839239"/>
                <a:gd name="connsiteY6" fmla="*/ 1565511 h 1827509"/>
                <a:gd name="connsiteX7" fmla="*/ 3829902 w 3839239"/>
                <a:gd name="connsiteY7" fmla="*/ 126097 h 1827509"/>
                <a:gd name="connsiteX0" fmla="*/ 0 w 3832605"/>
                <a:gd name="connsiteY0" fmla="*/ 0 h 1827509"/>
                <a:gd name="connsiteX1" fmla="*/ 15169 w 3832605"/>
                <a:gd name="connsiteY1" fmla="*/ 1588809 h 1827509"/>
                <a:gd name="connsiteX2" fmla="*/ 1185946 w 3832605"/>
                <a:gd name="connsiteY2" fmla="*/ 1592482 h 1827509"/>
                <a:gd name="connsiteX3" fmla="*/ 1572183 w 3832605"/>
                <a:gd name="connsiteY3" fmla="*/ 1823837 h 1827509"/>
                <a:gd name="connsiteX4" fmla="*/ 2147513 w 3832605"/>
                <a:gd name="connsiteY4" fmla="*/ 1827509 h 1827509"/>
                <a:gd name="connsiteX5" fmla="*/ 2727724 w 3832605"/>
                <a:gd name="connsiteY5" fmla="*/ 1591143 h 1827509"/>
                <a:gd name="connsiteX6" fmla="*/ 3832605 w 3832605"/>
                <a:gd name="connsiteY6" fmla="*/ 1589734 h 1827509"/>
                <a:gd name="connsiteX7" fmla="*/ 3829902 w 3832605"/>
                <a:gd name="connsiteY7" fmla="*/ 126097 h 1827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2605" h="1827509">
                  <a:moveTo>
                    <a:pt x="0" y="0"/>
                  </a:moveTo>
                  <a:lnTo>
                    <a:pt x="15169" y="1588809"/>
                  </a:lnTo>
                  <a:lnTo>
                    <a:pt x="1185946" y="1592482"/>
                  </a:lnTo>
                  <a:lnTo>
                    <a:pt x="1572183" y="1823837"/>
                  </a:lnTo>
                  <a:lnTo>
                    <a:pt x="2147513" y="1827509"/>
                  </a:lnTo>
                  <a:lnTo>
                    <a:pt x="2727724" y="1591143"/>
                  </a:lnTo>
                  <a:lnTo>
                    <a:pt x="3832605" y="1589734"/>
                  </a:lnTo>
                  <a:cubicBezTo>
                    <a:pt x="3829493" y="1109929"/>
                    <a:pt x="3833014" y="605902"/>
                    <a:pt x="3829902" y="126097"/>
                  </a:cubicBezTo>
                </a:path>
              </a:pathLst>
            </a:custGeom>
            <a:noFill/>
            <a:ln w="25400">
              <a:solidFill>
                <a:srgbClr val="00B050"/>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0" name="TextBox 129">
              <a:extLst>
                <a:ext uri="{FF2B5EF4-FFF2-40B4-BE49-F238E27FC236}">
                  <a16:creationId xmlns:a16="http://schemas.microsoft.com/office/drawing/2014/main" id="{AC21E889-4F82-8649-829E-554EB51D7E5D}"/>
                </a:ext>
              </a:extLst>
            </p:cNvPr>
            <p:cNvSpPr txBox="1"/>
            <p:nvPr/>
          </p:nvSpPr>
          <p:spPr>
            <a:xfrm>
              <a:off x="6799618" y="3650736"/>
              <a:ext cx="810479" cy="400109"/>
            </a:xfrm>
            <a:prstGeom prst="rect">
              <a:avLst/>
            </a:prstGeom>
            <a:noFill/>
          </p:spPr>
          <p:txBody>
            <a:bodyPr wrap="none" rtlCol="0">
              <a:spAutoFit/>
            </a:bodyPr>
            <a:lstStyle/>
            <a:p>
              <a:pPr defTabSz="685800">
                <a:defRPr/>
              </a:pPr>
              <a:r>
                <a:rPr lang="en-US" sz="1350" dirty="0">
                  <a:solidFill>
                    <a:srgbClr val="00B050"/>
                  </a:solidFill>
                  <a:latin typeface="Avenir Book" panose="020B0503020203020204" pitchFamily="34" charset="-78"/>
                  <a:cs typeface="Avenir Book" panose="020B0503020203020204" pitchFamily="34" charset="-78"/>
                </a:rPr>
                <a:t>ACKs</a:t>
              </a:r>
            </a:p>
          </p:txBody>
        </p:sp>
        <p:sp>
          <p:nvSpPr>
            <p:cNvPr id="131" name="TextBox 130">
              <a:extLst>
                <a:ext uri="{FF2B5EF4-FFF2-40B4-BE49-F238E27FC236}">
                  <a16:creationId xmlns:a16="http://schemas.microsoft.com/office/drawing/2014/main" id="{4D544F8A-E5C9-4C42-B077-C996AF3E7BF7}"/>
                </a:ext>
              </a:extLst>
            </p:cNvPr>
            <p:cNvSpPr txBox="1"/>
            <p:nvPr/>
          </p:nvSpPr>
          <p:spPr>
            <a:xfrm>
              <a:off x="10809403" y="3772400"/>
              <a:ext cx="810479" cy="400109"/>
            </a:xfrm>
            <a:prstGeom prst="rect">
              <a:avLst/>
            </a:prstGeom>
            <a:noFill/>
          </p:spPr>
          <p:txBody>
            <a:bodyPr wrap="none" rtlCol="0">
              <a:spAutoFit/>
            </a:bodyPr>
            <a:lstStyle/>
            <a:p>
              <a:pPr defTabSz="685800">
                <a:defRPr/>
              </a:pPr>
              <a:r>
                <a:rPr lang="en-US" sz="1350" dirty="0">
                  <a:solidFill>
                    <a:srgbClr val="00B050"/>
                  </a:solidFill>
                  <a:latin typeface="Avenir Book" panose="020B0503020203020204" pitchFamily="34" charset="-78"/>
                  <a:cs typeface="Avenir Book" panose="020B0503020203020204" pitchFamily="34" charset="-78"/>
                </a:rPr>
                <a:t>ACKs</a:t>
              </a:r>
            </a:p>
          </p:txBody>
        </p:sp>
      </p:grpSp>
      <p:sp>
        <p:nvSpPr>
          <p:cNvPr id="176" name="Freeform 254">
            <a:extLst>
              <a:ext uri="{FF2B5EF4-FFF2-40B4-BE49-F238E27FC236}">
                <a16:creationId xmlns:a16="http://schemas.microsoft.com/office/drawing/2014/main" id="{098028B6-BF7C-6A40-A6E7-BD363548A403}"/>
              </a:ext>
            </a:extLst>
          </p:cNvPr>
          <p:cNvSpPr>
            <a:spLocks/>
          </p:cNvSpPr>
          <p:nvPr/>
        </p:nvSpPr>
        <p:spPr bwMode="auto">
          <a:xfrm>
            <a:off x="11034081" y="2009062"/>
            <a:ext cx="188119" cy="90963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84" name="Group 289">
            <a:extLst>
              <a:ext uri="{FF2B5EF4-FFF2-40B4-BE49-F238E27FC236}">
                <a16:creationId xmlns:a16="http://schemas.microsoft.com/office/drawing/2014/main" id="{36A89038-0233-574C-A16F-E12F82E32856}"/>
              </a:ext>
            </a:extLst>
          </p:cNvPr>
          <p:cNvGrpSpPr>
            <a:grpSpLocks/>
          </p:cNvGrpSpPr>
          <p:nvPr/>
        </p:nvGrpSpPr>
        <p:grpSpPr bwMode="auto">
          <a:xfrm>
            <a:off x="11166241" y="2681765"/>
            <a:ext cx="173831" cy="330994"/>
            <a:chOff x="4140" y="429"/>
            <a:chExt cx="1425" cy="2396"/>
          </a:xfrm>
        </p:grpSpPr>
        <p:sp>
          <p:nvSpPr>
            <p:cNvPr id="188" name="Freeform 290">
              <a:extLst>
                <a:ext uri="{FF2B5EF4-FFF2-40B4-BE49-F238E27FC236}">
                  <a16:creationId xmlns:a16="http://schemas.microsoft.com/office/drawing/2014/main" id="{9264264F-C8FF-E941-B8DB-F2A13E30F566}"/>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9" name="Rectangle 291">
              <a:extLst>
                <a:ext uri="{FF2B5EF4-FFF2-40B4-BE49-F238E27FC236}">
                  <a16:creationId xmlns:a16="http://schemas.microsoft.com/office/drawing/2014/main" id="{5580AF65-ED2C-7F4A-90B9-25AFA8C927CD}"/>
                </a:ext>
              </a:extLst>
            </p:cNvPr>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0" name="Freeform 292">
              <a:extLst>
                <a:ext uri="{FF2B5EF4-FFF2-40B4-BE49-F238E27FC236}">
                  <a16:creationId xmlns:a16="http://schemas.microsoft.com/office/drawing/2014/main" id="{BC0C9A2A-A362-5D48-A13D-A730292A1B69}"/>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1" name="Freeform 293">
              <a:extLst>
                <a:ext uri="{FF2B5EF4-FFF2-40B4-BE49-F238E27FC236}">
                  <a16:creationId xmlns:a16="http://schemas.microsoft.com/office/drawing/2014/main" id="{741E5815-F201-3946-BA11-1961624585E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5" name="Rectangle 294">
              <a:extLst>
                <a:ext uri="{FF2B5EF4-FFF2-40B4-BE49-F238E27FC236}">
                  <a16:creationId xmlns:a16="http://schemas.microsoft.com/office/drawing/2014/main" id="{16834F46-BEA1-E54A-99D2-06A1D9E4EFA1}"/>
                </a:ext>
              </a:extLst>
            </p:cNvPr>
            <p:cNvSpPr>
              <a:spLocks noChangeArrowheads="1"/>
            </p:cNvSpPr>
            <p:nvPr/>
          </p:nvSpPr>
          <p:spPr bwMode="auto">
            <a:xfrm>
              <a:off x="4208" y="696"/>
              <a:ext cx="595" cy="43"/>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02" name="Group 295">
              <a:extLst>
                <a:ext uri="{FF2B5EF4-FFF2-40B4-BE49-F238E27FC236}">
                  <a16:creationId xmlns:a16="http://schemas.microsoft.com/office/drawing/2014/main" id="{EFE1DB65-55C6-A040-8489-E8E7A5072621}"/>
                </a:ext>
              </a:extLst>
            </p:cNvPr>
            <p:cNvGrpSpPr>
              <a:grpSpLocks/>
            </p:cNvGrpSpPr>
            <p:nvPr/>
          </p:nvGrpSpPr>
          <p:grpSpPr bwMode="auto">
            <a:xfrm>
              <a:off x="4749" y="668"/>
              <a:ext cx="581" cy="145"/>
              <a:chOff x="614" y="2568"/>
              <a:chExt cx="725" cy="139"/>
            </a:xfrm>
          </p:grpSpPr>
          <p:sp>
            <p:nvSpPr>
              <p:cNvPr id="233" name="AutoShape 296">
                <a:extLst>
                  <a:ext uri="{FF2B5EF4-FFF2-40B4-BE49-F238E27FC236}">
                    <a16:creationId xmlns:a16="http://schemas.microsoft.com/office/drawing/2014/main" id="{60C873E6-EA5F-E546-9871-6CD69A03054C}"/>
                  </a:ext>
                </a:extLst>
              </p:cNvPr>
              <p:cNvSpPr>
                <a:spLocks noChangeArrowheads="1"/>
              </p:cNvSpPr>
              <p:nvPr/>
            </p:nvSpPr>
            <p:spPr bwMode="auto">
              <a:xfrm>
                <a:off x="609" y="2570"/>
                <a:ext cx="731"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4" name="AutoShape 297">
                <a:extLst>
                  <a:ext uri="{FF2B5EF4-FFF2-40B4-BE49-F238E27FC236}">
                    <a16:creationId xmlns:a16="http://schemas.microsoft.com/office/drawing/2014/main" id="{AE94AAEC-480B-8047-91E5-519724D0625F}"/>
                  </a:ext>
                </a:extLst>
              </p:cNvPr>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03" name="Rectangle 298">
              <a:extLst>
                <a:ext uri="{FF2B5EF4-FFF2-40B4-BE49-F238E27FC236}">
                  <a16:creationId xmlns:a16="http://schemas.microsoft.com/office/drawing/2014/main" id="{66AA352A-88C1-474E-8553-BFDBC71D6A7F}"/>
                </a:ext>
              </a:extLst>
            </p:cNvPr>
            <p:cNvSpPr>
              <a:spLocks noChangeArrowheads="1"/>
            </p:cNvSpPr>
            <p:nvPr/>
          </p:nvSpPr>
          <p:spPr bwMode="auto">
            <a:xfrm>
              <a:off x="4228" y="1015"/>
              <a:ext cx="595"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04" name="Group 299">
              <a:extLst>
                <a:ext uri="{FF2B5EF4-FFF2-40B4-BE49-F238E27FC236}">
                  <a16:creationId xmlns:a16="http://schemas.microsoft.com/office/drawing/2014/main" id="{063BD826-F329-CE4F-8A05-BAE407197A8D}"/>
                </a:ext>
              </a:extLst>
            </p:cNvPr>
            <p:cNvGrpSpPr>
              <a:grpSpLocks/>
            </p:cNvGrpSpPr>
            <p:nvPr/>
          </p:nvGrpSpPr>
          <p:grpSpPr bwMode="auto">
            <a:xfrm>
              <a:off x="4747" y="994"/>
              <a:ext cx="581" cy="134"/>
              <a:chOff x="614" y="2568"/>
              <a:chExt cx="725" cy="139"/>
            </a:xfrm>
          </p:grpSpPr>
          <p:sp>
            <p:nvSpPr>
              <p:cNvPr id="231" name="AutoShape 300">
                <a:extLst>
                  <a:ext uri="{FF2B5EF4-FFF2-40B4-BE49-F238E27FC236}">
                    <a16:creationId xmlns:a16="http://schemas.microsoft.com/office/drawing/2014/main" id="{502F9F8E-D733-304B-8917-5387C94462AD}"/>
                  </a:ext>
                </a:extLst>
              </p:cNvPr>
              <p:cNvSpPr>
                <a:spLocks noChangeArrowheads="1"/>
              </p:cNvSpPr>
              <p:nvPr/>
            </p:nvSpPr>
            <p:spPr bwMode="auto">
              <a:xfrm>
                <a:off x="612" y="2572"/>
                <a:ext cx="731" cy="13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2" name="AutoShape 301">
                <a:extLst>
                  <a:ext uri="{FF2B5EF4-FFF2-40B4-BE49-F238E27FC236}">
                    <a16:creationId xmlns:a16="http://schemas.microsoft.com/office/drawing/2014/main" id="{8FA48F3E-A09B-9947-AC4E-53AB08CAC06B}"/>
                  </a:ext>
                </a:extLst>
              </p:cNvPr>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05" name="Rectangle 302">
              <a:extLst>
                <a:ext uri="{FF2B5EF4-FFF2-40B4-BE49-F238E27FC236}">
                  <a16:creationId xmlns:a16="http://schemas.microsoft.com/office/drawing/2014/main" id="{7E665F5D-879D-9E40-84B5-66D85E68A508}"/>
                </a:ext>
              </a:extLst>
            </p:cNvPr>
            <p:cNvSpPr>
              <a:spLocks noChangeArrowheads="1"/>
            </p:cNvSpPr>
            <p:nvPr/>
          </p:nvSpPr>
          <p:spPr bwMode="auto">
            <a:xfrm>
              <a:off x="4218" y="1360"/>
              <a:ext cx="595" cy="43"/>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6" name="Rectangle 303">
              <a:extLst>
                <a:ext uri="{FF2B5EF4-FFF2-40B4-BE49-F238E27FC236}">
                  <a16:creationId xmlns:a16="http://schemas.microsoft.com/office/drawing/2014/main" id="{7647528B-9EF0-E54D-974E-7DFC94037620}"/>
                </a:ext>
              </a:extLst>
            </p:cNvPr>
            <p:cNvSpPr>
              <a:spLocks noChangeArrowheads="1"/>
            </p:cNvSpPr>
            <p:nvPr/>
          </p:nvSpPr>
          <p:spPr bwMode="auto">
            <a:xfrm>
              <a:off x="4228" y="1653"/>
              <a:ext cx="595"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07" name="Group 304">
              <a:extLst>
                <a:ext uri="{FF2B5EF4-FFF2-40B4-BE49-F238E27FC236}">
                  <a16:creationId xmlns:a16="http://schemas.microsoft.com/office/drawing/2014/main" id="{467A70C4-7121-374D-AFDB-661BA82AC2A8}"/>
                </a:ext>
              </a:extLst>
            </p:cNvPr>
            <p:cNvGrpSpPr>
              <a:grpSpLocks/>
            </p:cNvGrpSpPr>
            <p:nvPr/>
          </p:nvGrpSpPr>
          <p:grpSpPr bwMode="auto">
            <a:xfrm>
              <a:off x="4735" y="1627"/>
              <a:ext cx="582" cy="151"/>
              <a:chOff x="614" y="2568"/>
              <a:chExt cx="725" cy="139"/>
            </a:xfrm>
          </p:grpSpPr>
          <p:sp>
            <p:nvSpPr>
              <p:cNvPr id="229" name="AutoShape 305">
                <a:extLst>
                  <a:ext uri="{FF2B5EF4-FFF2-40B4-BE49-F238E27FC236}">
                    <a16:creationId xmlns:a16="http://schemas.microsoft.com/office/drawing/2014/main" id="{C5AF588B-0651-0545-9142-FD07BC876383}"/>
                  </a:ext>
                </a:extLst>
              </p:cNvPr>
              <p:cNvSpPr>
                <a:spLocks noChangeArrowheads="1"/>
              </p:cNvSpPr>
              <p:nvPr/>
            </p:nvSpPr>
            <p:spPr bwMode="auto">
              <a:xfrm>
                <a:off x="614" y="2568"/>
                <a:ext cx="730" cy="19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0" name="AutoShape 306">
                <a:extLst>
                  <a:ext uri="{FF2B5EF4-FFF2-40B4-BE49-F238E27FC236}">
                    <a16:creationId xmlns:a16="http://schemas.microsoft.com/office/drawing/2014/main" id="{9BEB1652-4112-004D-B7AC-1F3734A3C049}"/>
                  </a:ext>
                </a:extLst>
              </p:cNvPr>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08" name="Freeform 307">
              <a:extLst>
                <a:ext uri="{FF2B5EF4-FFF2-40B4-BE49-F238E27FC236}">
                  <a16:creationId xmlns:a16="http://schemas.microsoft.com/office/drawing/2014/main" id="{D7A79ECE-B70D-2548-A773-6DCE4F281A8C}"/>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209" name="Group 308">
              <a:extLst>
                <a:ext uri="{FF2B5EF4-FFF2-40B4-BE49-F238E27FC236}">
                  <a16:creationId xmlns:a16="http://schemas.microsoft.com/office/drawing/2014/main" id="{1ECF4553-693A-DD4D-A0E2-8AA0E2504F64}"/>
                </a:ext>
              </a:extLst>
            </p:cNvPr>
            <p:cNvGrpSpPr>
              <a:grpSpLocks/>
            </p:cNvGrpSpPr>
            <p:nvPr/>
          </p:nvGrpSpPr>
          <p:grpSpPr bwMode="auto">
            <a:xfrm>
              <a:off x="4739" y="1327"/>
              <a:ext cx="582" cy="139"/>
              <a:chOff x="614" y="2568"/>
              <a:chExt cx="725" cy="139"/>
            </a:xfrm>
          </p:grpSpPr>
          <p:sp>
            <p:nvSpPr>
              <p:cNvPr id="227" name="AutoShape 309">
                <a:extLst>
                  <a:ext uri="{FF2B5EF4-FFF2-40B4-BE49-F238E27FC236}">
                    <a16:creationId xmlns:a16="http://schemas.microsoft.com/office/drawing/2014/main" id="{9C16F586-202A-6C49-BECE-8D7B0011EBAC}"/>
                  </a:ext>
                </a:extLst>
              </p:cNvPr>
              <p:cNvSpPr>
                <a:spLocks noChangeArrowheads="1"/>
              </p:cNvSpPr>
              <p:nvPr/>
            </p:nvSpPr>
            <p:spPr bwMode="auto">
              <a:xfrm>
                <a:off x="609" y="2566"/>
                <a:ext cx="730"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8" name="AutoShape 310">
                <a:extLst>
                  <a:ext uri="{FF2B5EF4-FFF2-40B4-BE49-F238E27FC236}">
                    <a16:creationId xmlns:a16="http://schemas.microsoft.com/office/drawing/2014/main" id="{C758F7C7-9330-BE46-A86A-D42B5637C8E5}"/>
                  </a:ext>
                </a:extLst>
              </p:cNvPr>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10" name="Rectangle 311">
              <a:extLst>
                <a:ext uri="{FF2B5EF4-FFF2-40B4-BE49-F238E27FC236}">
                  <a16:creationId xmlns:a16="http://schemas.microsoft.com/office/drawing/2014/main" id="{533FE805-6D97-3D40-A722-65F7EC32A1D2}"/>
                </a:ext>
              </a:extLst>
            </p:cNvPr>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1" name="Freeform 312">
              <a:extLst>
                <a:ext uri="{FF2B5EF4-FFF2-40B4-BE49-F238E27FC236}">
                  <a16:creationId xmlns:a16="http://schemas.microsoft.com/office/drawing/2014/main" id="{620834FD-6B76-EA4B-A18C-65A47D402B0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12" name="Freeform 313">
              <a:extLst>
                <a:ext uri="{FF2B5EF4-FFF2-40B4-BE49-F238E27FC236}">
                  <a16:creationId xmlns:a16="http://schemas.microsoft.com/office/drawing/2014/main" id="{C5A12F9D-49AB-5145-AA15-D382AA5D35C0}"/>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13" name="Oval 314">
              <a:extLst>
                <a:ext uri="{FF2B5EF4-FFF2-40B4-BE49-F238E27FC236}">
                  <a16:creationId xmlns:a16="http://schemas.microsoft.com/office/drawing/2014/main" id="{80DD1625-6CB9-AC4C-88B8-9DC831FCEE6E}"/>
                </a:ext>
              </a:extLst>
            </p:cNvPr>
            <p:cNvSpPr>
              <a:spLocks noChangeArrowheads="1"/>
            </p:cNvSpPr>
            <p:nvPr/>
          </p:nvSpPr>
          <p:spPr bwMode="auto">
            <a:xfrm>
              <a:off x="5516" y="2610"/>
              <a:ext cx="49" cy="95"/>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0" name="Freeform 315">
              <a:extLst>
                <a:ext uri="{FF2B5EF4-FFF2-40B4-BE49-F238E27FC236}">
                  <a16:creationId xmlns:a16="http://schemas.microsoft.com/office/drawing/2014/main" id="{A65F0511-3C28-C743-A21D-6264A211846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21" name="AutoShape 316">
              <a:extLst>
                <a:ext uri="{FF2B5EF4-FFF2-40B4-BE49-F238E27FC236}">
                  <a16:creationId xmlns:a16="http://schemas.microsoft.com/office/drawing/2014/main" id="{FADC981B-C983-6D40-AEA7-04B355ECAD3A}"/>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2" name="AutoShape 317">
              <a:extLst>
                <a:ext uri="{FF2B5EF4-FFF2-40B4-BE49-F238E27FC236}">
                  <a16:creationId xmlns:a16="http://schemas.microsoft.com/office/drawing/2014/main" id="{708D79ED-DBE2-644C-B85E-DB3961F564FD}"/>
                </a:ext>
              </a:extLst>
            </p:cNvPr>
            <p:cNvSpPr>
              <a:spLocks noChangeArrowheads="1"/>
            </p:cNvSpPr>
            <p:nvPr/>
          </p:nvSpPr>
          <p:spPr bwMode="auto">
            <a:xfrm>
              <a:off x="4208" y="2713"/>
              <a:ext cx="1064"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3" name="Oval 318">
              <a:extLst>
                <a:ext uri="{FF2B5EF4-FFF2-40B4-BE49-F238E27FC236}">
                  <a16:creationId xmlns:a16="http://schemas.microsoft.com/office/drawing/2014/main" id="{87AF5859-5E53-EE4C-954A-8D2D2B200716}"/>
                </a:ext>
              </a:extLst>
            </p:cNvPr>
            <p:cNvSpPr>
              <a:spLocks noChangeArrowheads="1"/>
            </p:cNvSpPr>
            <p:nvPr/>
          </p:nvSpPr>
          <p:spPr bwMode="auto">
            <a:xfrm>
              <a:off x="4306" y="2385"/>
              <a:ext cx="156"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4" name="Oval 319">
              <a:extLst>
                <a:ext uri="{FF2B5EF4-FFF2-40B4-BE49-F238E27FC236}">
                  <a16:creationId xmlns:a16="http://schemas.microsoft.com/office/drawing/2014/main" id="{43616DFE-DE4C-D94C-B77F-413A270CAAE8}"/>
                </a:ext>
              </a:extLst>
            </p:cNvPr>
            <p:cNvSpPr>
              <a:spLocks noChangeArrowheads="1"/>
            </p:cNvSpPr>
            <p:nvPr/>
          </p:nvSpPr>
          <p:spPr bwMode="auto">
            <a:xfrm>
              <a:off x="4482" y="2385"/>
              <a:ext cx="166" cy="138"/>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225" name="Oval 320">
              <a:extLst>
                <a:ext uri="{FF2B5EF4-FFF2-40B4-BE49-F238E27FC236}">
                  <a16:creationId xmlns:a16="http://schemas.microsoft.com/office/drawing/2014/main" id="{63CB7C6A-7959-294B-919F-406DF43820E1}"/>
                </a:ext>
              </a:extLst>
            </p:cNvPr>
            <p:cNvSpPr>
              <a:spLocks noChangeArrowheads="1"/>
            </p:cNvSpPr>
            <p:nvPr/>
          </p:nvSpPr>
          <p:spPr bwMode="auto">
            <a:xfrm>
              <a:off x="4657" y="2377"/>
              <a:ext cx="166" cy="147"/>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6" name="Rectangle 321">
              <a:extLst>
                <a:ext uri="{FF2B5EF4-FFF2-40B4-BE49-F238E27FC236}">
                  <a16:creationId xmlns:a16="http://schemas.microsoft.com/office/drawing/2014/main" id="{3ED5D38A-C2F0-8444-B700-8ED29C8B7FB9}"/>
                </a:ext>
              </a:extLst>
            </p:cNvPr>
            <p:cNvSpPr>
              <a:spLocks noChangeArrowheads="1"/>
            </p:cNvSpPr>
            <p:nvPr/>
          </p:nvSpPr>
          <p:spPr bwMode="auto">
            <a:xfrm>
              <a:off x="5057" y="1834"/>
              <a:ext cx="88" cy="758"/>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28" name="Rectangle 3">
            <a:extLst>
              <a:ext uri="{FF2B5EF4-FFF2-40B4-BE49-F238E27FC236}">
                <a16:creationId xmlns:a16="http://schemas.microsoft.com/office/drawing/2014/main" id="{4AEA1865-8C28-134C-8B6C-07E3981D0325}"/>
              </a:ext>
            </a:extLst>
          </p:cNvPr>
          <p:cNvSpPr txBox="1">
            <a:spLocks noChangeArrowheads="1"/>
          </p:cNvSpPr>
          <p:nvPr/>
        </p:nvSpPr>
        <p:spPr>
          <a:xfrm>
            <a:off x="977052" y="3259802"/>
            <a:ext cx="4171950" cy="474177"/>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0044" indent="-252413"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approach taken by TCP</a:t>
            </a:r>
            <a:endParaRPr lang="en-US" sz="2700" dirty="0">
              <a:solidFill>
                <a:prstClr val="black"/>
              </a:solidFill>
              <a:latin typeface="Avenir Book" panose="020B0503020203020204" pitchFamily="34" charset="-78"/>
              <a:cs typeface="Avenir Book" panose="020B0503020203020204" pitchFamily="34" charset="-78"/>
            </a:endParaRPr>
          </a:p>
        </p:txBody>
      </p:sp>
      <p:sp>
        <p:nvSpPr>
          <p:cNvPr id="183" name="Rectangle 3">
            <a:extLst>
              <a:ext uri="{FF2B5EF4-FFF2-40B4-BE49-F238E27FC236}">
                <a16:creationId xmlns:a16="http://schemas.microsoft.com/office/drawing/2014/main" id="{D469BBE5-2D5E-1245-BE57-AED04CA89E18}"/>
              </a:ext>
            </a:extLst>
          </p:cNvPr>
          <p:cNvSpPr txBox="1">
            <a:spLocks noChangeArrowheads="1"/>
          </p:cNvSpPr>
          <p:nvPr/>
        </p:nvSpPr>
        <p:spPr>
          <a:xfrm>
            <a:off x="649123" y="1492579"/>
            <a:ext cx="5680944" cy="19023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defRPr/>
            </a:pPr>
            <a:r>
              <a:rPr lang="en-US" sz="2400" dirty="0" smtClean="0">
                <a:solidFill>
                  <a:srgbClr val="C00000"/>
                </a:solidFill>
                <a:latin typeface="Avenir Book" panose="020B0503020203020204" pitchFamily="34" charset="-78"/>
                <a:cs typeface="Avenir Book" panose="020B0503020203020204" pitchFamily="34" charset="-78"/>
              </a:rPr>
              <a:t>End-end congestion control:</a:t>
            </a:r>
          </a:p>
          <a:p>
            <a:pPr marL="350044" indent="-252413">
              <a:defRPr/>
            </a:pPr>
            <a:r>
              <a:rPr lang="en-US" sz="2400" dirty="0" smtClean="0">
                <a:latin typeface="Avenir Book" panose="020B0503020203020204" pitchFamily="34" charset="-78"/>
                <a:cs typeface="Avenir Book" panose="020B0503020203020204" pitchFamily="34" charset="-78"/>
              </a:rPr>
              <a:t>no explicit feedback from network</a:t>
            </a:r>
          </a:p>
          <a:p>
            <a:pPr marL="350044" indent="-252413">
              <a:defRPr/>
            </a:pPr>
            <a:r>
              <a:rPr lang="en-US" sz="2400" dirty="0" smtClean="0">
                <a:latin typeface="Avenir Book" panose="020B0503020203020204" pitchFamily="34" charset="-78"/>
                <a:cs typeface="Avenir Book" panose="020B0503020203020204" pitchFamily="34" charset="-78"/>
              </a:rPr>
              <a:t>congestion </a:t>
            </a:r>
            <a:r>
              <a:rPr lang="en-US" sz="2400" dirty="0" smtClean="0">
                <a:solidFill>
                  <a:srgbClr val="C00000"/>
                </a:solidFill>
                <a:latin typeface="Avenir Book" panose="020B0503020203020204" pitchFamily="34" charset="-78"/>
                <a:cs typeface="Avenir Book" panose="020B0503020203020204" pitchFamily="34" charset="-78"/>
              </a:rPr>
              <a:t>inferred</a:t>
            </a:r>
            <a:r>
              <a:rPr lang="en-US" sz="2400" dirty="0" smtClean="0">
                <a:latin typeface="Avenir Book" panose="020B0503020203020204" pitchFamily="34" charset="-78"/>
                <a:cs typeface="Avenir Book" panose="020B0503020203020204" pitchFamily="34" charset="-78"/>
              </a:rPr>
              <a:t> from observed loss, delay</a:t>
            </a:r>
            <a:endParaRPr lang="en-US" sz="24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5112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28"/>
                                        </p:tgtEl>
                                        <p:attrNameLst>
                                          <p:attrName>style.visibility</p:attrName>
                                        </p:attrNameLst>
                                      </p:cBhvr>
                                      <p:to>
                                        <p:strVal val="visible"/>
                                      </p:to>
                                    </p:set>
                                    <p:animEffect transition="in" filter="dissolve">
                                      <p:cBhvr>
                                        <p:cTn id="16"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23018" y="445004"/>
            <a:ext cx="8544983" cy="670967"/>
          </a:xfrm>
        </p:spPr>
        <p:txBody>
          <a:bodyPr>
            <a:normAutofit/>
          </a:bodyPr>
          <a:lstStyle/>
          <a:p>
            <a:r>
              <a:rPr lang="en-US" sz="3600" dirty="0"/>
              <a:t>TCP congestion control: details</a:t>
            </a:r>
            <a:endParaRPr lang="en-US" sz="3300" dirty="0"/>
          </a:p>
        </p:txBody>
      </p:sp>
      <p:grpSp>
        <p:nvGrpSpPr>
          <p:cNvPr id="6" name="Group 5">
            <a:extLst>
              <a:ext uri="{FF2B5EF4-FFF2-40B4-BE49-F238E27FC236}">
                <a16:creationId xmlns:a16="http://schemas.microsoft.com/office/drawing/2014/main" id="{E52FB642-7743-D04C-959D-0819117703FA}"/>
              </a:ext>
            </a:extLst>
          </p:cNvPr>
          <p:cNvGrpSpPr/>
          <p:nvPr/>
        </p:nvGrpSpPr>
        <p:grpSpPr>
          <a:xfrm>
            <a:off x="2350785" y="3879017"/>
            <a:ext cx="7525583" cy="1271588"/>
            <a:chOff x="1116489" y="4838128"/>
            <a:chExt cx="10034111" cy="1695450"/>
          </a:xfrm>
        </p:grpSpPr>
        <p:sp>
          <p:nvSpPr>
            <p:cNvPr id="17" name="Rectangle 16">
              <a:extLst>
                <a:ext uri="{FF2B5EF4-FFF2-40B4-BE49-F238E27FC236}">
                  <a16:creationId xmlns:a16="http://schemas.microsoft.com/office/drawing/2014/main" id="{0C3AD1E1-01ED-504A-8B9E-72DE11AF70D1}"/>
                </a:ext>
              </a:extLst>
            </p:cNvPr>
            <p:cNvSpPr/>
            <p:nvPr/>
          </p:nvSpPr>
          <p:spPr>
            <a:xfrm>
              <a:off x="5989208" y="4895568"/>
              <a:ext cx="5161392" cy="36512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02" name="Rectangle 3">
              <a:extLst>
                <a:ext uri="{FF2B5EF4-FFF2-40B4-BE49-F238E27FC236}">
                  <a16:creationId xmlns:a16="http://schemas.microsoft.com/office/drawing/2014/main" id="{A0DE5D89-38AB-C14E-891D-428C6A0ADF69}"/>
                </a:ext>
              </a:extLst>
            </p:cNvPr>
            <p:cNvSpPr txBox="1">
              <a:spLocks noChangeArrowheads="1"/>
            </p:cNvSpPr>
            <p:nvPr/>
          </p:nvSpPr>
          <p:spPr bwMode="auto">
            <a:xfrm>
              <a:off x="1116489" y="4838128"/>
              <a:ext cx="9628822" cy="1695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13122" indent="-213122" defTabSz="685800">
                <a:lnSpc>
                  <a:spcPct val="90000"/>
                </a:lnSpc>
                <a:buFont typeface="Wingdings" charset="2"/>
                <a:buChar char="§"/>
                <a:defRPr/>
              </a:pPr>
              <a:r>
                <a:rPr lang="en-US" sz="2100" kern="0" dirty="0">
                  <a:solidFill>
                    <a:srgbClr val="000000"/>
                  </a:solidFill>
                  <a:latin typeface="Calibri" panose="020F0502020204030204"/>
                  <a:cs typeface="+mn-cs"/>
                </a:rPr>
                <a:t>TCP sender limits transmission:</a:t>
              </a:r>
            </a:p>
            <a:p>
              <a:pPr marL="213122" indent="-213122" defTabSz="685800">
                <a:lnSpc>
                  <a:spcPct val="90000"/>
                </a:lnSpc>
                <a:buFont typeface="Wingdings" charset="2"/>
                <a:buChar char="§"/>
                <a:defRPr/>
              </a:pPr>
              <a:r>
                <a:rPr lang="en-US" sz="2100" kern="0" dirty="0" err="1">
                  <a:solidFill>
                    <a:srgbClr val="000000"/>
                  </a:solidFill>
                  <a:latin typeface="Courier" pitchFamily="2" charset="0"/>
                  <a:cs typeface="+mn-cs"/>
                </a:rPr>
                <a:t>cwnd</a:t>
              </a:r>
              <a:r>
                <a:rPr lang="en-US" sz="2100" kern="0" dirty="0">
                  <a:solidFill>
                    <a:srgbClr val="000000"/>
                  </a:solidFill>
                  <a:latin typeface="Courier" pitchFamily="2" charset="0"/>
                  <a:cs typeface="+mn-cs"/>
                </a:rPr>
                <a:t> </a:t>
              </a:r>
              <a:r>
                <a:rPr lang="en-US" sz="2100" kern="0" dirty="0">
                  <a:solidFill>
                    <a:srgbClr val="000000"/>
                  </a:solidFill>
                  <a:latin typeface="Calibri" panose="020F0502020204030204"/>
                  <a:cs typeface="+mn-cs"/>
                </a:rPr>
                <a:t>is dynamically adjusted in response to observed network congestion (implementing TCP congestion control)</a:t>
              </a:r>
            </a:p>
            <a:p>
              <a:pPr marL="213122" indent="-213122" defTabSz="685800">
                <a:buFont typeface="Wingdings" charset="2"/>
                <a:buChar char="§"/>
                <a:defRPr/>
              </a:pPr>
              <a:endParaRPr lang="en-US" sz="2100" kern="0" dirty="0">
                <a:solidFill>
                  <a:srgbClr val="000000"/>
                </a:solidFill>
                <a:latin typeface="Gill Sans MT"/>
                <a:cs typeface="+mn-cs"/>
              </a:endParaRPr>
            </a:p>
          </p:txBody>
        </p:sp>
        <p:grpSp>
          <p:nvGrpSpPr>
            <p:cNvPr id="16" name="Group 15">
              <a:extLst>
                <a:ext uri="{FF2B5EF4-FFF2-40B4-BE49-F238E27FC236}">
                  <a16:creationId xmlns:a16="http://schemas.microsoft.com/office/drawing/2014/main" id="{33A34342-F85F-A641-8C18-F113159FACD0}"/>
                </a:ext>
              </a:extLst>
            </p:cNvPr>
            <p:cNvGrpSpPr/>
            <p:nvPr/>
          </p:nvGrpSpPr>
          <p:grpSpPr>
            <a:xfrm>
              <a:off x="6040008" y="4887177"/>
              <a:ext cx="4923962" cy="417535"/>
              <a:chOff x="5614194" y="4809655"/>
              <a:chExt cx="4923962" cy="417535"/>
            </a:xfrm>
          </p:grpSpPr>
          <p:sp>
            <p:nvSpPr>
              <p:cNvPr id="181" name="Text Box 71">
                <a:extLst>
                  <a:ext uri="{FF2B5EF4-FFF2-40B4-BE49-F238E27FC236}">
                    <a16:creationId xmlns:a16="http://schemas.microsoft.com/office/drawing/2014/main" id="{77C08B5B-9AE1-D240-830E-26ECD6D1665B}"/>
                  </a:ext>
                </a:extLst>
              </p:cNvPr>
              <p:cNvSpPr txBox="1">
                <a:spLocks noChangeArrowheads="1"/>
              </p:cNvSpPr>
              <p:nvPr/>
            </p:nvSpPr>
            <p:spPr bwMode="auto">
              <a:xfrm>
                <a:off x="5614194" y="4868630"/>
                <a:ext cx="4395788" cy="3585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25425" indent="-22542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169069" indent="-169069" defTabSz="685800" eaLnBrk="0" fontAlgn="base" hangingPunct="0">
                  <a:lnSpc>
                    <a:spcPct val="85000"/>
                  </a:lnSpc>
                  <a:spcBef>
                    <a:spcPct val="20000"/>
                  </a:spcBef>
                  <a:spcAft>
                    <a:spcPct val="0"/>
                  </a:spcAft>
                  <a:buClr>
                    <a:srgbClr val="000099"/>
                  </a:buClr>
                  <a:buSzPct val="65000"/>
                  <a:defRPr/>
                </a:pPr>
                <a:r>
                  <a:rPr lang="en-US" sz="1350" b="1" dirty="0" err="1">
                    <a:solidFill>
                      <a:srgbClr val="000000"/>
                    </a:solidFill>
                    <a:latin typeface="Courier New" charset="0"/>
                  </a:rPr>
                  <a:t>LastByteSent</a:t>
                </a:r>
                <a:r>
                  <a:rPr lang="en-US" sz="1350" b="1" dirty="0">
                    <a:solidFill>
                      <a:srgbClr val="000000"/>
                    </a:solidFill>
                    <a:latin typeface="Courier New" charset="0"/>
                  </a:rPr>
                  <a:t>- </a:t>
                </a:r>
                <a:r>
                  <a:rPr lang="en-US" sz="1350" b="1" dirty="0" err="1">
                    <a:solidFill>
                      <a:srgbClr val="000000"/>
                    </a:solidFill>
                    <a:latin typeface="Courier New" charset="0"/>
                  </a:rPr>
                  <a:t>LastByteAcked</a:t>
                </a:r>
                <a:endParaRPr lang="en-US" sz="1350" dirty="0">
                  <a:solidFill>
                    <a:srgbClr val="000000"/>
                  </a:solidFill>
                  <a:latin typeface="Courier New" charset="0"/>
                </a:endParaRPr>
              </a:p>
            </p:txBody>
          </p:sp>
          <p:grpSp>
            <p:nvGrpSpPr>
              <p:cNvPr id="15" name="Group 14">
                <a:extLst>
                  <a:ext uri="{FF2B5EF4-FFF2-40B4-BE49-F238E27FC236}">
                    <a16:creationId xmlns:a16="http://schemas.microsoft.com/office/drawing/2014/main" id="{FED586FE-6CBA-AA48-85C7-A1A11BDABF7D}"/>
                  </a:ext>
                </a:extLst>
              </p:cNvPr>
              <p:cNvGrpSpPr/>
              <p:nvPr/>
            </p:nvGrpSpPr>
            <p:grpSpPr>
              <a:xfrm>
                <a:off x="9383138" y="4809655"/>
                <a:ext cx="1155018" cy="400110"/>
                <a:chOff x="7675859" y="4768381"/>
                <a:chExt cx="1155018" cy="400110"/>
              </a:xfrm>
            </p:grpSpPr>
            <p:grpSp>
              <p:nvGrpSpPr>
                <p:cNvPr id="182" name="Group 74">
                  <a:extLst>
                    <a:ext uri="{FF2B5EF4-FFF2-40B4-BE49-F238E27FC236}">
                      <a16:creationId xmlns:a16="http://schemas.microsoft.com/office/drawing/2014/main" id="{059D1AF2-00E8-024F-B782-BBF97100FEB7}"/>
                    </a:ext>
                  </a:extLst>
                </p:cNvPr>
                <p:cNvGrpSpPr>
                  <a:grpSpLocks/>
                </p:cNvGrpSpPr>
                <p:nvPr/>
              </p:nvGrpSpPr>
              <p:grpSpPr bwMode="auto">
                <a:xfrm>
                  <a:off x="7675859" y="4789024"/>
                  <a:ext cx="414338" cy="369888"/>
                  <a:chOff x="2038" y="2097"/>
                  <a:chExt cx="261" cy="233"/>
                </a:xfrm>
              </p:grpSpPr>
              <p:sp>
                <p:nvSpPr>
                  <p:cNvPr id="183" name="Text Box 72">
                    <a:extLst>
                      <a:ext uri="{FF2B5EF4-FFF2-40B4-BE49-F238E27FC236}">
                        <a16:creationId xmlns:a16="http://schemas.microsoft.com/office/drawing/2014/main" id="{50EA1644-3183-7A41-97FA-03AEA0F526B2}"/>
                      </a:ext>
                    </a:extLst>
                  </p:cNvPr>
                  <p:cNvSpPr txBox="1">
                    <a:spLocks noChangeArrowheads="1"/>
                  </p:cNvSpPr>
                  <p:nvPr/>
                </p:nvSpPr>
                <p:spPr bwMode="auto">
                  <a:xfrm>
                    <a:off x="2038" y="2097"/>
                    <a:ext cx="261"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b="1" kern="0">
                        <a:solidFill>
                          <a:srgbClr val="000000"/>
                        </a:solidFill>
                      </a:rPr>
                      <a:t>&lt;</a:t>
                    </a:r>
                  </a:p>
                </p:txBody>
              </p:sp>
              <p:sp>
                <p:nvSpPr>
                  <p:cNvPr id="184" name="Line 73">
                    <a:extLst>
                      <a:ext uri="{FF2B5EF4-FFF2-40B4-BE49-F238E27FC236}">
                        <a16:creationId xmlns:a16="http://schemas.microsoft.com/office/drawing/2014/main" id="{B966005D-C4C4-C547-86E3-65FDA3A33E10}"/>
                      </a:ext>
                    </a:extLst>
                  </p:cNvPr>
                  <p:cNvSpPr>
                    <a:spLocks noChangeShapeType="1"/>
                  </p:cNvSpPr>
                  <p:nvPr/>
                </p:nvSpPr>
                <p:spPr bwMode="auto">
                  <a:xfrm>
                    <a:off x="2133" y="2269"/>
                    <a:ext cx="85"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185" name="Text Box 75">
                  <a:extLst>
                    <a:ext uri="{FF2B5EF4-FFF2-40B4-BE49-F238E27FC236}">
                      <a16:creationId xmlns:a16="http://schemas.microsoft.com/office/drawing/2014/main" id="{4F80A37A-B578-A447-95BD-D5D7AC31E664}"/>
                    </a:ext>
                  </a:extLst>
                </p:cNvPr>
                <p:cNvSpPr txBox="1">
                  <a:spLocks noChangeArrowheads="1"/>
                </p:cNvSpPr>
                <p:nvPr/>
              </p:nvSpPr>
              <p:spPr bwMode="auto">
                <a:xfrm>
                  <a:off x="8028948" y="4768381"/>
                  <a:ext cx="80192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b="1" dirty="0" err="1">
                      <a:solidFill>
                        <a:srgbClr val="000000"/>
                      </a:solidFill>
                      <a:latin typeface="Courier New" charset="0"/>
                    </a:rPr>
                    <a:t>cwnd</a:t>
                  </a:r>
                  <a:endParaRPr lang="en-US" sz="1350" b="1" dirty="0">
                    <a:solidFill>
                      <a:srgbClr val="000000"/>
                    </a:solidFill>
                    <a:latin typeface="Courier New" charset="0"/>
                  </a:endParaRPr>
                </a:p>
              </p:txBody>
            </p:sp>
          </p:grpSp>
        </p:grpSp>
      </p:grpSp>
      <p:sp>
        <p:nvSpPr>
          <p:cNvPr id="165" name="Rectangle 47">
            <a:extLst>
              <a:ext uri="{FF2B5EF4-FFF2-40B4-BE49-F238E27FC236}">
                <a16:creationId xmlns:a16="http://schemas.microsoft.com/office/drawing/2014/main" id="{DE6B816E-28FD-F042-BAC6-6005321F7326}"/>
              </a:ext>
            </a:extLst>
          </p:cNvPr>
          <p:cNvSpPr>
            <a:spLocks noChangeArrowheads="1"/>
          </p:cNvSpPr>
          <p:nvPr/>
        </p:nvSpPr>
        <p:spPr bwMode="auto">
          <a:xfrm>
            <a:off x="2499084" y="2446251"/>
            <a:ext cx="3377559" cy="8065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11" name="Group 10">
            <a:extLst>
              <a:ext uri="{FF2B5EF4-FFF2-40B4-BE49-F238E27FC236}">
                <a16:creationId xmlns:a16="http://schemas.microsoft.com/office/drawing/2014/main" id="{C2EB66EB-894C-A043-A360-C60A865F68A4}"/>
              </a:ext>
            </a:extLst>
          </p:cNvPr>
          <p:cNvGrpSpPr/>
          <p:nvPr/>
        </p:nvGrpSpPr>
        <p:grpSpPr>
          <a:xfrm>
            <a:off x="2480207" y="2387201"/>
            <a:ext cx="950851" cy="669361"/>
            <a:chOff x="1289051" y="2849038"/>
            <a:chExt cx="1267801" cy="892480"/>
          </a:xfrm>
        </p:grpSpPr>
        <p:sp>
          <p:nvSpPr>
            <p:cNvPr id="168" name="Freeform 53">
              <a:extLst>
                <a:ext uri="{FF2B5EF4-FFF2-40B4-BE49-F238E27FC236}">
                  <a16:creationId xmlns:a16="http://schemas.microsoft.com/office/drawing/2014/main" id="{E3EEFD92-7050-9249-80C1-240C22D52535}"/>
                </a:ext>
              </a:extLst>
            </p:cNvPr>
            <p:cNvSpPr>
              <a:spLocks/>
            </p:cNvSpPr>
            <p:nvPr/>
          </p:nvSpPr>
          <p:spPr bwMode="auto">
            <a:xfrm>
              <a:off x="2369283" y="2849038"/>
              <a:ext cx="187569" cy="464732"/>
            </a:xfrm>
            <a:custGeom>
              <a:avLst/>
              <a:gdLst>
                <a:gd name="T0" fmla="*/ 2147483647 w 91"/>
                <a:gd name="T1" fmla="*/ 0 h 242"/>
                <a:gd name="T2" fmla="*/ 2147483647 w 91"/>
                <a:gd name="T3" fmla="*/ 2147483647 h 242"/>
                <a:gd name="T4" fmla="*/ 0 w 91"/>
                <a:gd name="T5" fmla="*/ 2147483647 h 242"/>
                <a:gd name="T6" fmla="*/ 0 60000 65536"/>
                <a:gd name="T7" fmla="*/ 0 60000 65536"/>
                <a:gd name="T8" fmla="*/ 0 60000 65536"/>
              </a:gdLst>
              <a:ahLst/>
              <a:cxnLst>
                <a:cxn ang="T6">
                  <a:pos x="T0" y="T1"/>
                </a:cxn>
                <a:cxn ang="T7">
                  <a:pos x="T2" y="T3"/>
                </a:cxn>
                <a:cxn ang="T8">
                  <a:pos x="T4" y="T5"/>
                </a:cxn>
              </a:cxnLst>
              <a:rect l="0" t="0" r="r" b="b"/>
              <a:pathLst>
                <a:path w="91" h="242">
                  <a:moveTo>
                    <a:pt x="91" y="0"/>
                  </a:moveTo>
                  <a:lnTo>
                    <a:pt x="88" y="242"/>
                  </a:lnTo>
                  <a:lnTo>
                    <a:pt x="0" y="242"/>
                  </a:lnTo>
                </a:path>
              </a:pathLst>
            </a:custGeom>
            <a:noFill/>
            <a:ln w="19050" cmpd="sng">
              <a:solidFill>
                <a:srgbClr val="CC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panose="020B0604030504040204" pitchFamily="34" charset="0"/>
                <a:ea typeface="ＭＳ Ｐゴシック" panose="020B0600070205080204" pitchFamily="34" charset="-128"/>
              </a:endParaRPr>
            </a:p>
          </p:txBody>
        </p:sp>
        <p:sp>
          <p:nvSpPr>
            <p:cNvPr id="170" name="Text Box 57">
              <a:extLst>
                <a:ext uri="{FF2B5EF4-FFF2-40B4-BE49-F238E27FC236}">
                  <a16:creationId xmlns:a16="http://schemas.microsoft.com/office/drawing/2014/main" id="{4DCFBA68-55DB-2E45-83BC-59D80627D5D3}"/>
                </a:ext>
              </a:extLst>
            </p:cNvPr>
            <p:cNvSpPr txBox="1">
              <a:spLocks noChangeArrowheads="1"/>
            </p:cNvSpPr>
            <p:nvPr/>
          </p:nvSpPr>
          <p:spPr bwMode="auto">
            <a:xfrm>
              <a:off x="1289051" y="3119811"/>
              <a:ext cx="1047724" cy="6217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90000"/>
                </a:lnSpc>
                <a:spcBef>
                  <a:spcPct val="0"/>
                </a:spcBef>
                <a:spcAft>
                  <a:spcPct val="0"/>
                </a:spcAft>
                <a:defRPr/>
              </a:pPr>
              <a:r>
                <a:rPr lang="en-US" sz="1350" kern="0" dirty="0">
                  <a:solidFill>
                    <a:srgbClr val="000000"/>
                  </a:solidFill>
                  <a:latin typeface="Calibri" panose="020F0502020204030204"/>
                </a:rPr>
                <a:t>last byte</a:t>
              </a:r>
            </a:p>
            <a:p>
              <a:pPr defTabSz="685800" eaLnBrk="0" fontAlgn="base" hangingPunct="0">
                <a:lnSpc>
                  <a:spcPct val="90000"/>
                </a:lnSpc>
                <a:spcBef>
                  <a:spcPct val="0"/>
                </a:spcBef>
                <a:spcAft>
                  <a:spcPct val="0"/>
                </a:spcAft>
                <a:defRPr/>
              </a:pPr>
              <a:r>
                <a:rPr lang="en-US" sz="1350" kern="0" dirty="0" err="1">
                  <a:solidFill>
                    <a:srgbClr val="000000"/>
                  </a:solidFill>
                  <a:latin typeface="Calibri" panose="020F0502020204030204"/>
                </a:rPr>
                <a:t>ACKed</a:t>
              </a:r>
              <a:endParaRPr lang="en-US" sz="1350" kern="0" dirty="0">
                <a:solidFill>
                  <a:srgbClr val="000000"/>
                </a:solidFill>
                <a:latin typeface="Calibri" panose="020F0502020204030204"/>
              </a:endParaRPr>
            </a:p>
          </p:txBody>
        </p:sp>
      </p:grpSp>
      <p:grpSp>
        <p:nvGrpSpPr>
          <p:cNvPr id="13" name="Group 12">
            <a:extLst>
              <a:ext uri="{FF2B5EF4-FFF2-40B4-BE49-F238E27FC236}">
                <a16:creationId xmlns:a16="http://schemas.microsoft.com/office/drawing/2014/main" id="{A8C3752B-025F-E94F-8654-13F54E9C670F}"/>
              </a:ext>
            </a:extLst>
          </p:cNvPr>
          <p:cNvGrpSpPr/>
          <p:nvPr/>
        </p:nvGrpSpPr>
        <p:grpSpPr>
          <a:xfrm>
            <a:off x="4381480" y="2462081"/>
            <a:ext cx="1319468" cy="985511"/>
            <a:chOff x="3824084" y="2948877"/>
            <a:chExt cx="1759290" cy="1314014"/>
          </a:xfrm>
        </p:grpSpPr>
        <p:sp>
          <p:nvSpPr>
            <p:cNvPr id="172" name="Text Box 59">
              <a:extLst>
                <a:ext uri="{FF2B5EF4-FFF2-40B4-BE49-F238E27FC236}">
                  <a16:creationId xmlns:a16="http://schemas.microsoft.com/office/drawing/2014/main" id="{44BFDC0C-7E1F-194B-B1D5-936A1056896B}"/>
                </a:ext>
              </a:extLst>
            </p:cNvPr>
            <p:cNvSpPr txBox="1">
              <a:spLocks noChangeArrowheads="1"/>
            </p:cNvSpPr>
            <p:nvPr/>
          </p:nvSpPr>
          <p:spPr bwMode="auto">
            <a:xfrm>
              <a:off x="3979525" y="3890482"/>
              <a:ext cx="1603849" cy="3724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90000"/>
                </a:lnSpc>
                <a:spcBef>
                  <a:spcPct val="0"/>
                </a:spcBef>
                <a:spcAft>
                  <a:spcPct val="0"/>
                </a:spcAft>
                <a:defRPr/>
              </a:pPr>
              <a:r>
                <a:rPr lang="en-US" sz="1350" kern="0" dirty="0">
                  <a:solidFill>
                    <a:srgbClr val="000000"/>
                  </a:solidFill>
                  <a:latin typeface="Calibri" panose="020F0502020204030204"/>
                </a:rPr>
                <a:t>last byte sent</a:t>
              </a:r>
            </a:p>
          </p:txBody>
        </p:sp>
        <p:sp>
          <p:nvSpPr>
            <p:cNvPr id="180" name="Freeform 69">
              <a:extLst>
                <a:ext uri="{FF2B5EF4-FFF2-40B4-BE49-F238E27FC236}">
                  <a16:creationId xmlns:a16="http://schemas.microsoft.com/office/drawing/2014/main" id="{33A90F9A-C7CE-C44A-B81F-BFED1356069E}"/>
                </a:ext>
              </a:extLst>
            </p:cNvPr>
            <p:cNvSpPr>
              <a:spLocks/>
            </p:cNvSpPr>
            <p:nvPr/>
          </p:nvSpPr>
          <p:spPr bwMode="auto">
            <a:xfrm flipH="1">
              <a:off x="3824084" y="2948877"/>
              <a:ext cx="190240" cy="1102896"/>
            </a:xfrm>
            <a:custGeom>
              <a:avLst/>
              <a:gdLst>
                <a:gd name="T0" fmla="*/ 2147483647 w 91"/>
                <a:gd name="T1" fmla="*/ 0 h 242"/>
                <a:gd name="T2" fmla="*/ 2147483647 w 91"/>
                <a:gd name="T3" fmla="*/ 2147483647 h 242"/>
                <a:gd name="T4" fmla="*/ 0 w 91"/>
                <a:gd name="T5" fmla="*/ 2147483647 h 242"/>
                <a:gd name="T6" fmla="*/ 0 60000 65536"/>
                <a:gd name="T7" fmla="*/ 0 60000 65536"/>
                <a:gd name="T8" fmla="*/ 0 60000 65536"/>
                <a:gd name="connsiteX0" fmla="*/ 9412 w 9670"/>
                <a:gd name="connsiteY0" fmla="*/ 0 h 9938"/>
                <a:gd name="connsiteX1" fmla="*/ 9670 w 9670"/>
                <a:gd name="connsiteY1" fmla="*/ 9938 h 9938"/>
                <a:gd name="connsiteX2" fmla="*/ 0 w 9670"/>
                <a:gd name="connsiteY2" fmla="*/ 9938 h 9938"/>
              </a:gdLst>
              <a:ahLst/>
              <a:cxnLst>
                <a:cxn ang="0">
                  <a:pos x="connsiteX0" y="connsiteY0"/>
                </a:cxn>
                <a:cxn ang="0">
                  <a:pos x="connsiteX1" y="connsiteY1"/>
                </a:cxn>
                <a:cxn ang="0">
                  <a:pos x="connsiteX2" y="connsiteY2"/>
                </a:cxn>
              </a:cxnLst>
              <a:rect l="l" t="t" r="r" b="b"/>
              <a:pathLst>
                <a:path w="9670" h="9938">
                  <a:moveTo>
                    <a:pt x="9412" y="0"/>
                  </a:moveTo>
                  <a:lnTo>
                    <a:pt x="9670" y="9938"/>
                  </a:lnTo>
                  <a:lnTo>
                    <a:pt x="0" y="9938"/>
                  </a:lnTo>
                </a:path>
              </a:pathLst>
            </a:custGeom>
            <a:noFill/>
            <a:ln w="19050" cmpd="sng">
              <a:solidFill>
                <a:srgbClr val="CC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Calibri" panose="020F0502020204030204"/>
                <a:ea typeface="ＭＳ Ｐゴシック" panose="020B0600070205080204" pitchFamily="34" charset="-128"/>
              </a:endParaRPr>
            </a:p>
          </p:txBody>
        </p:sp>
      </p:grpSp>
      <p:grpSp>
        <p:nvGrpSpPr>
          <p:cNvPr id="10" name="Group 9">
            <a:extLst>
              <a:ext uri="{FF2B5EF4-FFF2-40B4-BE49-F238E27FC236}">
                <a16:creationId xmlns:a16="http://schemas.microsoft.com/office/drawing/2014/main" id="{42CF5997-36CB-D147-BC28-3AEB4C853BEA}"/>
              </a:ext>
            </a:extLst>
          </p:cNvPr>
          <p:cNvGrpSpPr/>
          <p:nvPr/>
        </p:nvGrpSpPr>
        <p:grpSpPr>
          <a:xfrm>
            <a:off x="2480207" y="1219670"/>
            <a:ext cx="3481387" cy="1122880"/>
            <a:chOff x="1289051" y="1292332"/>
            <a:chExt cx="4641849" cy="1497173"/>
          </a:xfrm>
        </p:grpSpPr>
        <p:sp>
          <p:nvSpPr>
            <p:cNvPr id="104" name="Rectangle 12">
              <a:extLst>
                <a:ext uri="{FF2B5EF4-FFF2-40B4-BE49-F238E27FC236}">
                  <a16:creationId xmlns:a16="http://schemas.microsoft.com/office/drawing/2014/main" id="{04993FEE-920A-A241-8D22-76E5FD7EE6A9}"/>
                </a:ext>
              </a:extLst>
            </p:cNvPr>
            <p:cNvSpPr>
              <a:spLocks noChangeArrowheads="1"/>
            </p:cNvSpPr>
            <p:nvPr/>
          </p:nvSpPr>
          <p:spPr bwMode="auto">
            <a:xfrm>
              <a:off x="1370854" y="2034797"/>
              <a:ext cx="86000" cy="752789"/>
            </a:xfrm>
            <a:prstGeom prst="rect">
              <a:avLst/>
            </a:prstGeom>
            <a:gradFill rotWithShape="1">
              <a:gsLst>
                <a:gs pos="0">
                  <a:srgbClr val="FFFFFF"/>
                </a:gs>
                <a:gs pos="100000">
                  <a:srgbClr val="33CC33"/>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05" name="Rectangle 13">
              <a:extLst>
                <a:ext uri="{FF2B5EF4-FFF2-40B4-BE49-F238E27FC236}">
                  <a16:creationId xmlns:a16="http://schemas.microsoft.com/office/drawing/2014/main" id="{18E83275-ACB2-EC4C-B6DC-CBDA17C3A868}"/>
                </a:ext>
              </a:extLst>
            </p:cNvPr>
            <p:cNvSpPr>
              <a:spLocks noChangeArrowheads="1"/>
            </p:cNvSpPr>
            <p:nvPr/>
          </p:nvSpPr>
          <p:spPr bwMode="auto">
            <a:xfrm>
              <a:off x="1498805" y="2036716"/>
              <a:ext cx="85998"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06" name="Rectangle 14">
              <a:extLst>
                <a:ext uri="{FF2B5EF4-FFF2-40B4-BE49-F238E27FC236}">
                  <a16:creationId xmlns:a16="http://schemas.microsoft.com/office/drawing/2014/main" id="{DAC860B7-5379-0C49-8B6D-4F42EEEC890F}"/>
                </a:ext>
              </a:extLst>
            </p:cNvPr>
            <p:cNvSpPr>
              <a:spLocks noChangeArrowheads="1"/>
            </p:cNvSpPr>
            <p:nvPr/>
          </p:nvSpPr>
          <p:spPr bwMode="auto">
            <a:xfrm>
              <a:off x="1628852" y="2034797"/>
              <a:ext cx="85998"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07" name="Rectangle 15">
              <a:extLst>
                <a:ext uri="{FF2B5EF4-FFF2-40B4-BE49-F238E27FC236}">
                  <a16:creationId xmlns:a16="http://schemas.microsoft.com/office/drawing/2014/main" id="{850E3686-28F1-ED45-BCA0-8626CD94C24A}"/>
                </a:ext>
              </a:extLst>
            </p:cNvPr>
            <p:cNvSpPr>
              <a:spLocks noChangeArrowheads="1"/>
            </p:cNvSpPr>
            <p:nvPr/>
          </p:nvSpPr>
          <p:spPr bwMode="auto">
            <a:xfrm>
              <a:off x="1756801" y="2034797"/>
              <a:ext cx="86000"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08" name="Rectangle 16">
              <a:extLst>
                <a:ext uri="{FF2B5EF4-FFF2-40B4-BE49-F238E27FC236}">
                  <a16:creationId xmlns:a16="http://schemas.microsoft.com/office/drawing/2014/main" id="{2B67993F-458E-AA4F-8BDA-DD554E74E999}"/>
                </a:ext>
              </a:extLst>
            </p:cNvPr>
            <p:cNvSpPr>
              <a:spLocks noChangeArrowheads="1"/>
            </p:cNvSpPr>
            <p:nvPr/>
          </p:nvSpPr>
          <p:spPr bwMode="auto">
            <a:xfrm>
              <a:off x="1882653" y="2034797"/>
              <a:ext cx="86000"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09" name="Rectangle 17">
              <a:extLst>
                <a:ext uri="{FF2B5EF4-FFF2-40B4-BE49-F238E27FC236}">
                  <a16:creationId xmlns:a16="http://schemas.microsoft.com/office/drawing/2014/main" id="{0FAD288D-252F-5745-BF73-6A260AA674C3}"/>
                </a:ext>
              </a:extLst>
            </p:cNvPr>
            <p:cNvSpPr>
              <a:spLocks noChangeArrowheads="1"/>
            </p:cNvSpPr>
            <p:nvPr/>
          </p:nvSpPr>
          <p:spPr bwMode="auto">
            <a:xfrm>
              <a:off x="2010604" y="2034797"/>
              <a:ext cx="85998"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10" name="Rectangle 18">
              <a:extLst>
                <a:ext uri="{FF2B5EF4-FFF2-40B4-BE49-F238E27FC236}">
                  <a16:creationId xmlns:a16="http://schemas.microsoft.com/office/drawing/2014/main" id="{F50804B5-A9B0-B741-A2CB-DC3CFBF3864F}"/>
                </a:ext>
              </a:extLst>
            </p:cNvPr>
            <p:cNvSpPr>
              <a:spLocks noChangeArrowheads="1"/>
            </p:cNvSpPr>
            <p:nvPr/>
          </p:nvSpPr>
          <p:spPr bwMode="auto">
            <a:xfrm>
              <a:off x="2132261" y="2034797"/>
              <a:ext cx="85998"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11" name="Rectangle 19">
              <a:extLst>
                <a:ext uri="{FF2B5EF4-FFF2-40B4-BE49-F238E27FC236}">
                  <a16:creationId xmlns:a16="http://schemas.microsoft.com/office/drawing/2014/main" id="{E9319E92-5123-8943-BEB7-081DA31ABF1D}"/>
                </a:ext>
              </a:extLst>
            </p:cNvPr>
            <p:cNvSpPr>
              <a:spLocks noChangeArrowheads="1"/>
            </p:cNvSpPr>
            <p:nvPr/>
          </p:nvSpPr>
          <p:spPr bwMode="auto">
            <a:xfrm>
              <a:off x="2258113" y="2034797"/>
              <a:ext cx="85998"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12" name="Rectangle 20">
              <a:extLst>
                <a:ext uri="{FF2B5EF4-FFF2-40B4-BE49-F238E27FC236}">
                  <a16:creationId xmlns:a16="http://schemas.microsoft.com/office/drawing/2014/main" id="{C56329EF-B8DA-E848-8471-F7AB6A81A0AD}"/>
                </a:ext>
              </a:extLst>
            </p:cNvPr>
            <p:cNvSpPr>
              <a:spLocks noChangeArrowheads="1"/>
            </p:cNvSpPr>
            <p:nvPr/>
          </p:nvSpPr>
          <p:spPr bwMode="auto">
            <a:xfrm>
              <a:off x="2383965" y="2034797"/>
              <a:ext cx="85998"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13" name="Rectangle 21">
              <a:extLst>
                <a:ext uri="{FF2B5EF4-FFF2-40B4-BE49-F238E27FC236}">
                  <a16:creationId xmlns:a16="http://schemas.microsoft.com/office/drawing/2014/main" id="{B6EA82BD-4235-744C-8CC2-3D0E84463334}"/>
                </a:ext>
              </a:extLst>
            </p:cNvPr>
            <p:cNvSpPr>
              <a:spLocks noChangeArrowheads="1"/>
            </p:cNvSpPr>
            <p:nvPr/>
          </p:nvSpPr>
          <p:spPr bwMode="auto">
            <a:xfrm>
              <a:off x="2524500" y="2034797"/>
              <a:ext cx="86000"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14" name="Rectangle 22">
              <a:extLst>
                <a:ext uri="{FF2B5EF4-FFF2-40B4-BE49-F238E27FC236}">
                  <a16:creationId xmlns:a16="http://schemas.microsoft.com/office/drawing/2014/main" id="{3AB484C5-F544-AD4F-AC56-F33B38DBB98F}"/>
                </a:ext>
              </a:extLst>
            </p:cNvPr>
            <p:cNvSpPr>
              <a:spLocks noChangeArrowheads="1"/>
            </p:cNvSpPr>
            <p:nvPr/>
          </p:nvSpPr>
          <p:spPr bwMode="auto">
            <a:xfrm>
              <a:off x="2654547" y="2036716"/>
              <a:ext cx="86000"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15" name="Rectangle 23">
              <a:extLst>
                <a:ext uri="{FF2B5EF4-FFF2-40B4-BE49-F238E27FC236}">
                  <a16:creationId xmlns:a16="http://schemas.microsoft.com/office/drawing/2014/main" id="{1DD6947E-4A84-9D4E-B2FC-3A5E7F6D1E34}"/>
                </a:ext>
              </a:extLst>
            </p:cNvPr>
            <p:cNvSpPr>
              <a:spLocks noChangeArrowheads="1"/>
            </p:cNvSpPr>
            <p:nvPr/>
          </p:nvSpPr>
          <p:spPr bwMode="auto">
            <a:xfrm>
              <a:off x="2782498" y="2034797"/>
              <a:ext cx="85998"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16" name="Rectangle 24">
              <a:extLst>
                <a:ext uri="{FF2B5EF4-FFF2-40B4-BE49-F238E27FC236}">
                  <a16:creationId xmlns:a16="http://schemas.microsoft.com/office/drawing/2014/main" id="{2A55A81B-B032-0840-A48D-1D5352A231AA}"/>
                </a:ext>
              </a:extLst>
            </p:cNvPr>
            <p:cNvSpPr>
              <a:spLocks noChangeArrowheads="1"/>
            </p:cNvSpPr>
            <p:nvPr/>
          </p:nvSpPr>
          <p:spPr bwMode="auto">
            <a:xfrm>
              <a:off x="2910447" y="2034797"/>
              <a:ext cx="86000"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17" name="Rectangle 25">
              <a:extLst>
                <a:ext uri="{FF2B5EF4-FFF2-40B4-BE49-F238E27FC236}">
                  <a16:creationId xmlns:a16="http://schemas.microsoft.com/office/drawing/2014/main" id="{EBC4122E-0CCF-1548-9A66-7DCD08E748CD}"/>
                </a:ext>
              </a:extLst>
            </p:cNvPr>
            <p:cNvSpPr>
              <a:spLocks noChangeArrowheads="1"/>
            </p:cNvSpPr>
            <p:nvPr/>
          </p:nvSpPr>
          <p:spPr bwMode="auto">
            <a:xfrm>
              <a:off x="3038397" y="2034797"/>
              <a:ext cx="85998"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18" name="Rectangle 26">
              <a:extLst>
                <a:ext uri="{FF2B5EF4-FFF2-40B4-BE49-F238E27FC236}">
                  <a16:creationId xmlns:a16="http://schemas.microsoft.com/office/drawing/2014/main" id="{DB7235A0-624C-DB45-8BCC-3CE6B91647F3}"/>
                </a:ext>
              </a:extLst>
            </p:cNvPr>
            <p:cNvSpPr>
              <a:spLocks noChangeArrowheads="1"/>
            </p:cNvSpPr>
            <p:nvPr/>
          </p:nvSpPr>
          <p:spPr bwMode="auto">
            <a:xfrm>
              <a:off x="3164249" y="2034797"/>
              <a:ext cx="85998"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19" name="Rectangle 27">
              <a:extLst>
                <a:ext uri="{FF2B5EF4-FFF2-40B4-BE49-F238E27FC236}">
                  <a16:creationId xmlns:a16="http://schemas.microsoft.com/office/drawing/2014/main" id="{345917A5-9719-BB4F-9C0B-ACD89A8BB0F4}"/>
                </a:ext>
              </a:extLst>
            </p:cNvPr>
            <p:cNvSpPr>
              <a:spLocks noChangeArrowheads="1"/>
            </p:cNvSpPr>
            <p:nvPr/>
          </p:nvSpPr>
          <p:spPr bwMode="auto">
            <a:xfrm>
              <a:off x="3285907" y="2034797"/>
              <a:ext cx="85998"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20" name="Rectangle 28">
              <a:extLst>
                <a:ext uri="{FF2B5EF4-FFF2-40B4-BE49-F238E27FC236}">
                  <a16:creationId xmlns:a16="http://schemas.microsoft.com/office/drawing/2014/main" id="{4C1474B9-991E-6847-8B01-DE0C95138525}"/>
                </a:ext>
              </a:extLst>
            </p:cNvPr>
            <p:cNvSpPr>
              <a:spLocks noChangeArrowheads="1"/>
            </p:cNvSpPr>
            <p:nvPr/>
          </p:nvSpPr>
          <p:spPr bwMode="auto">
            <a:xfrm>
              <a:off x="3411759" y="2034797"/>
              <a:ext cx="85998"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21" name="Rectangle 29">
              <a:extLst>
                <a:ext uri="{FF2B5EF4-FFF2-40B4-BE49-F238E27FC236}">
                  <a16:creationId xmlns:a16="http://schemas.microsoft.com/office/drawing/2014/main" id="{1FEE069D-BAD8-8A43-9829-68BF4DBC5019}"/>
                </a:ext>
              </a:extLst>
            </p:cNvPr>
            <p:cNvSpPr>
              <a:spLocks noChangeArrowheads="1"/>
            </p:cNvSpPr>
            <p:nvPr/>
          </p:nvSpPr>
          <p:spPr bwMode="auto">
            <a:xfrm>
              <a:off x="3539708" y="2034797"/>
              <a:ext cx="86000"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22" name="Rectangle 30">
              <a:extLst>
                <a:ext uri="{FF2B5EF4-FFF2-40B4-BE49-F238E27FC236}">
                  <a16:creationId xmlns:a16="http://schemas.microsoft.com/office/drawing/2014/main" id="{F6A54E32-B859-A84C-B9EB-275C556CD8B7}"/>
                </a:ext>
              </a:extLst>
            </p:cNvPr>
            <p:cNvSpPr>
              <a:spLocks noChangeArrowheads="1"/>
            </p:cNvSpPr>
            <p:nvPr/>
          </p:nvSpPr>
          <p:spPr bwMode="auto">
            <a:xfrm>
              <a:off x="3657170" y="2034797"/>
              <a:ext cx="86000"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23" name="Rectangle 31">
              <a:extLst>
                <a:ext uri="{FF2B5EF4-FFF2-40B4-BE49-F238E27FC236}">
                  <a16:creationId xmlns:a16="http://schemas.microsoft.com/office/drawing/2014/main" id="{F693AF70-5D12-874C-A1FE-39895AB51D68}"/>
                </a:ext>
              </a:extLst>
            </p:cNvPr>
            <p:cNvSpPr>
              <a:spLocks noChangeArrowheads="1"/>
            </p:cNvSpPr>
            <p:nvPr/>
          </p:nvSpPr>
          <p:spPr bwMode="auto">
            <a:xfrm>
              <a:off x="3783022" y="2034797"/>
              <a:ext cx="86000"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24" name="Rectangle 32">
              <a:extLst>
                <a:ext uri="{FF2B5EF4-FFF2-40B4-BE49-F238E27FC236}">
                  <a16:creationId xmlns:a16="http://schemas.microsoft.com/office/drawing/2014/main" id="{8AF2AC6B-DBDA-9B44-8499-2FA57D21931E}"/>
                </a:ext>
              </a:extLst>
            </p:cNvPr>
            <p:cNvSpPr>
              <a:spLocks noChangeArrowheads="1"/>
            </p:cNvSpPr>
            <p:nvPr/>
          </p:nvSpPr>
          <p:spPr bwMode="auto">
            <a:xfrm>
              <a:off x="3906778" y="2032876"/>
              <a:ext cx="85998" cy="75278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25" name="Rectangle 33">
              <a:extLst>
                <a:ext uri="{FF2B5EF4-FFF2-40B4-BE49-F238E27FC236}">
                  <a16:creationId xmlns:a16="http://schemas.microsoft.com/office/drawing/2014/main" id="{3C5EC589-0EEE-AA43-956D-7E1A6B8E7BEA}"/>
                </a:ext>
              </a:extLst>
            </p:cNvPr>
            <p:cNvSpPr>
              <a:spLocks noChangeArrowheads="1"/>
            </p:cNvSpPr>
            <p:nvPr/>
          </p:nvSpPr>
          <p:spPr bwMode="auto">
            <a:xfrm>
              <a:off x="4028435" y="2032876"/>
              <a:ext cx="85998" cy="75278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26" name="Rectangle 34">
              <a:extLst>
                <a:ext uri="{FF2B5EF4-FFF2-40B4-BE49-F238E27FC236}">
                  <a16:creationId xmlns:a16="http://schemas.microsoft.com/office/drawing/2014/main" id="{00489FD8-0BA0-844E-AA41-BDE801D2E271}"/>
                </a:ext>
              </a:extLst>
            </p:cNvPr>
            <p:cNvSpPr>
              <a:spLocks noChangeArrowheads="1"/>
            </p:cNvSpPr>
            <p:nvPr/>
          </p:nvSpPr>
          <p:spPr bwMode="auto">
            <a:xfrm>
              <a:off x="4156384" y="2032876"/>
              <a:ext cx="86000" cy="75278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27" name="Rectangle 35">
              <a:extLst>
                <a:ext uri="{FF2B5EF4-FFF2-40B4-BE49-F238E27FC236}">
                  <a16:creationId xmlns:a16="http://schemas.microsoft.com/office/drawing/2014/main" id="{7CDE0EFB-7CC4-304D-AD89-8FC08C1FBD45}"/>
                </a:ext>
              </a:extLst>
            </p:cNvPr>
            <p:cNvSpPr>
              <a:spLocks noChangeArrowheads="1"/>
            </p:cNvSpPr>
            <p:nvPr/>
          </p:nvSpPr>
          <p:spPr bwMode="auto">
            <a:xfrm>
              <a:off x="4282236" y="2032876"/>
              <a:ext cx="86000" cy="75278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28" name="Rectangle 36">
              <a:extLst>
                <a:ext uri="{FF2B5EF4-FFF2-40B4-BE49-F238E27FC236}">
                  <a16:creationId xmlns:a16="http://schemas.microsoft.com/office/drawing/2014/main" id="{6EECC216-B56D-D043-93ED-F50164EF4E4A}"/>
                </a:ext>
              </a:extLst>
            </p:cNvPr>
            <p:cNvSpPr>
              <a:spLocks noChangeArrowheads="1"/>
            </p:cNvSpPr>
            <p:nvPr/>
          </p:nvSpPr>
          <p:spPr bwMode="auto">
            <a:xfrm>
              <a:off x="4399698" y="2032876"/>
              <a:ext cx="86000" cy="75278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29" name="Rectangle 37">
              <a:extLst>
                <a:ext uri="{FF2B5EF4-FFF2-40B4-BE49-F238E27FC236}">
                  <a16:creationId xmlns:a16="http://schemas.microsoft.com/office/drawing/2014/main" id="{2DDF4004-027D-3448-8C19-8E608E21464E}"/>
                </a:ext>
              </a:extLst>
            </p:cNvPr>
            <p:cNvSpPr>
              <a:spLocks noChangeArrowheads="1"/>
            </p:cNvSpPr>
            <p:nvPr/>
          </p:nvSpPr>
          <p:spPr bwMode="auto">
            <a:xfrm>
              <a:off x="4525550" y="2032876"/>
              <a:ext cx="86000" cy="75278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30" name="Rectangle 38">
              <a:extLst>
                <a:ext uri="{FF2B5EF4-FFF2-40B4-BE49-F238E27FC236}">
                  <a16:creationId xmlns:a16="http://schemas.microsoft.com/office/drawing/2014/main" id="{66B062CA-DE3B-DE43-ABC0-B0129B267927}"/>
                </a:ext>
              </a:extLst>
            </p:cNvPr>
            <p:cNvSpPr>
              <a:spLocks noChangeArrowheads="1"/>
            </p:cNvSpPr>
            <p:nvPr/>
          </p:nvSpPr>
          <p:spPr bwMode="auto">
            <a:xfrm>
              <a:off x="4653501" y="2034797"/>
              <a:ext cx="85998" cy="752789"/>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31" name="Rectangle 39">
              <a:extLst>
                <a:ext uri="{FF2B5EF4-FFF2-40B4-BE49-F238E27FC236}">
                  <a16:creationId xmlns:a16="http://schemas.microsoft.com/office/drawing/2014/main" id="{B8FF22AA-6251-9B4A-8B71-33B1C663B36C}"/>
                </a:ext>
              </a:extLst>
            </p:cNvPr>
            <p:cNvSpPr>
              <a:spLocks noChangeArrowheads="1"/>
            </p:cNvSpPr>
            <p:nvPr/>
          </p:nvSpPr>
          <p:spPr bwMode="auto">
            <a:xfrm>
              <a:off x="4781450" y="2036716"/>
              <a:ext cx="86000" cy="752789"/>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32" name="Rectangle 40">
              <a:extLst>
                <a:ext uri="{FF2B5EF4-FFF2-40B4-BE49-F238E27FC236}">
                  <a16:creationId xmlns:a16="http://schemas.microsoft.com/office/drawing/2014/main" id="{FAB9104E-A760-C644-B315-33CD7DEB1CB4}"/>
                </a:ext>
              </a:extLst>
            </p:cNvPr>
            <p:cNvSpPr>
              <a:spLocks noChangeArrowheads="1"/>
            </p:cNvSpPr>
            <p:nvPr/>
          </p:nvSpPr>
          <p:spPr bwMode="auto">
            <a:xfrm>
              <a:off x="4909400" y="2034797"/>
              <a:ext cx="85998" cy="752789"/>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33" name="Rectangle 41">
              <a:extLst>
                <a:ext uri="{FF2B5EF4-FFF2-40B4-BE49-F238E27FC236}">
                  <a16:creationId xmlns:a16="http://schemas.microsoft.com/office/drawing/2014/main" id="{84289F99-D270-C140-AA7A-F6C4AFA078ED}"/>
                </a:ext>
              </a:extLst>
            </p:cNvPr>
            <p:cNvSpPr>
              <a:spLocks noChangeArrowheads="1"/>
            </p:cNvSpPr>
            <p:nvPr/>
          </p:nvSpPr>
          <p:spPr bwMode="auto">
            <a:xfrm>
              <a:off x="5039448" y="2034797"/>
              <a:ext cx="85998" cy="752789"/>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34" name="Rectangle 42">
              <a:extLst>
                <a:ext uri="{FF2B5EF4-FFF2-40B4-BE49-F238E27FC236}">
                  <a16:creationId xmlns:a16="http://schemas.microsoft.com/office/drawing/2014/main" id="{CDFBFB7B-6E55-9045-8777-DB8B3B13C3C3}"/>
                </a:ext>
              </a:extLst>
            </p:cNvPr>
            <p:cNvSpPr>
              <a:spLocks noChangeArrowheads="1"/>
            </p:cNvSpPr>
            <p:nvPr/>
          </p:nvSpPr>
          <p:spPr bwMode="auto">
            <a:xfrm>
              <a:off x="5165300" y="2034797"/>
              <a:ext cx="85998" cy="752789"/>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37" name="Rectangle 43">
              <a:extLst>
                <a:ext uri="{FF2B5EF4-FFF2-40B4-BE49-F238E27FC236}">
                  <a16:creationId xmlns:a16="http://schemas.microsoft.com/office/drawing/2014/main" id="{AD3CDD9F-C7EC-964D-A02B-C8B9C75CCDA9}"/>
                </a:ext>
              </a:extLst>
            </p:cNvPr>
            <p:cNvSpPr>
              <a:spLocks noChangeArrowheads="1"/>
            </p:cNvSpPr>
            <p:nvPr/>
          </p:nvSpPr>
          <p:spPr bwMode="auto">
            <a:xfrm>
              <a:off x="5291152" y="2034797"/>
              <a:ext cx="85998" cy="752789"/>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38" name="Rectangle 44">
              <a:extLst>
                <a:ext uri="{FF2B5EF4-FFF2-40B4-BE49-F238E27FC236}">
                  <a16:creationId xmlns:a16="http://schemas.microsoft.com/office/drawing/2014/main" id="{A68B931F-B222-6643-B4DE-15E3E8354B18}"/>
                </a:ext>
              </a:extLst>
            </p:cNvPr>
            <p:cNvSpPr>
              <a:spLocks noChangeArrowheads="1"/>
            </p:cNvSpPr>
            <p:nvPr/>
          </p:nvSpPr>
          <p:spPr bwMode="auto">
            <a:xfrm>
              <a:off x="5412809" y="2034797"/>
              <a:ext cx="85998" cy="752789"/>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63" name="Rectangle 45">
              <a:extLst>
                <a:ext uri="{FF2B5EF4-FFF2-40B4-BE49-F238E27FC236}">
                  <a16:creationId xmlns:a16="http://schemas.microsoft.com/office/drawing/2014/main" id="{7D3A9CBD-AC18-2744-9564-5C628A27F631}"/>
                </a:ext>
              </a:extLst>
            </p:cNvPr>
            <p:cNvSpPr>
              <a:spLocks noChangeArrowheads="1"/>
            </p:cNvSpPr>
            <p:nvPr/>
          </p:nvSpPr>
          <p:spPr bwMode="auto">
            <a:xfrm>
              <a:off x="5540759" y="2034797"/>
              <a:ext cx="86000" cy="752789"/>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64" name="Rectangle 46">
              <a:extLst>
                <a:ext uri="{FF2B5EF4-FFF2-40B4-BE49-F238E27FC236}">
                  <a16:creationId xmlns:a16="http://schemas.microsoft.com/office/drawing/2014/main" id="{7BD5CB89-7651-AC4B-B6A7-CB76771F9558}"/>
                </a:ext>
              </a:extLst>
            </p:cNvPr>
            <p:cNvSpPr>
              <a:spLocks noChangeArrowheads="1"/>
            </p:cNvSpPr>
            <p:nvPr/>
          </p:nvSpPr>
          <p:spPr bwMode="auto">
            <a:xfrm>
              <a:off x="5666611" y="2034797"/>
              <a:ext cx="86000" cy="752789"/>
            </a:xfrm>
            <a:prstGeom prst="rect">
              <a:avLst/>
            </a:prstGeom>
            <a:gradFill rotWithShape="1">
              <a:gsLst>
                <a:gs pos="0">
                  <a:srgbClr val="B2B2B2"/>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66" name="Rectangle 48">
              <a:extLst>
                <a:ext uri="{FF2B5EF4-FFF2-40B4-BE49-F238E27FC236}">
                  <a16:creationId xmlns:a16="http://schemas.microsoft.com/office/drawing/2014/main" id="{22B83E8B-5347-B046-AB4A-F500B639B452}"/>
                </a:ext>
              </a:extLst>
            </p:cNvPr>
            <p:cNvSpPr>
              <a:spLocks noChangeArrowheads="1"/>
            </p:cNvSpPr>
            <p:nvPr/>
          </p:nvSpPr>
          <p:spPr bwMode="auto">
            <a:xfrm>
              <a:off x="1427488" y="1902290"/>
              <a:ext cx="4503412" cy="107541"/>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73" name="Text Box 61">
              <a:extLst>
                <a:ext uri="{FF2B5EF4-FFF2-40B4-BE49-F238E27FC236}">
                  <a16:creationId xmlns:a16="http://schemas.microsoft.com/office/drawing/2014/main" id="{EC2166A2-B157-124D-AD95-CDDC7B2DDCB8}"/>
                </a:ext>
              </a:extLst>
            </p:cNvPr>
            <p:cNvSpPr txBox="1">
              <a:spLocks noChangeArrowheads="1"/>
            </p:cNvSpPr>
            <p:nvPr/>
          </p:nvSpPr>
          <p:spPr bwMode="auto">
            <a:xfrm>
              <a:off x="3286764" y="1648799"/>
              <a:ext cx="673689" cy="3170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90000"/>
                </a:lnSpc>
                <a:spcBef>
                  <a:spcPct val="0"/>
                </a:spcBef>
                <a:spcAft>
                  <a:spcPct val="0"/>
                </a:spcAft>
                <a:defRPr/>
              </a:pPr>
              <a:r>
                <a:rPr lang="en-US" sz="1050" b="1">
                  <a:solidFill>
                    <a:srgbClr val="000000"/>
                  </a:solidFill>
                  <a:latin typeface="Courier New" charset="0"/>
                </a:rPr>
                <a:t>cwnd</a:t>
              </a:r>
              <a:endParaRPr lang="en-US" sz="1050" b="1" i="1">
                <a:solidFill>
                  <a:srgbClr val="000000"/>
                </a:solidFill>
                <a:latin typeface="Courier New" charset="0"/>
              </a:endParaRPr>
            </a:p>
          </p:txBody>
        </p:sp>
        <p:grpSp>
          <p:nvGrpSpPr>
            <p:cNvPr id="174" name="Group 62">
              <a:extLst>
                <a:ext uri="{FF2B5EF4-FFF2-40B4-BE49-F238E27FC236}">
                  <a16:creationId xmlns:a16="http://schemas.microsoft.com/office/drawing/2014/main" id="{A2ECB346-2348-1D42-A5A0-3073BBFAF723}"/>
                </a:ext>
              </a:extLst>
            </p:cNvPr>
            <p:cNvGrpSpPr>
              <a:grpSpLocks/>
            </p:cNvGrpSpPr>
            <p:nvPr/>
          </p:nvGrpSpPr>
          <p:grpSpPr bwMode="auto">
            <a:xfrm>
              <a:off x="4022141" y="1750580"/>
              <a:ext cx="591506" cy="142108"/>
              <a:chOff x="4250" y="1692"/>
              <a:chExt cx="374" cy="86"/>
            </a:xfrm>
          </p:grpSpPr>
          <p:sp>
            <p:nvSpPr>
              <p:cNvPr id="175" name="Line 63">
                <a:extLst>
                  <a:ext uri="{FF2B5EF4-FFF2-40B4-BE49-F238E27FC236}">
                    <a16:creationId xmlns:a16="http://schemas.microsoft.com/office/drawing/2014/main" id="{D8AB4372-6622-194F-8B2C-95E11AB4BDB8}"/>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76" name="Line 64">
                <a:extLst>
                  <a:ext uri="{FF2B5EF4-FFF2-40B4-BE49-F238E27FC236}">
                    <a16:creationId xmlns:a16="http://schemas.microsoft.com/office/drawing/2014/main" id="{90113FC4-9E6C-1344-9A19-D18BED38D2E9}"/>
                  </a:ext>
                </a:extLst>
              </p:cNvPr>
              <p:cNvSpPr>
                <a:spLocks noChangeShapeType="1"/>
              </p:cNvSpPr>
              <p:nvPr/>
            </p:nvSpPr>
            <p:spPr bwMode="auto">
              <a:xfrm>
                <a:off x="4621" y="1692"/>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grpSp>
        <p:grpSp>
          <p:nvGrpSpPr>
            <p:cNvPr id="177" name="Group 65">
              <a:extLst>
                <a:ext uri="{FF2B5EF4-FFF2-40B4-BE49-F238E27FC236}">
                  <a16:creationId xmlns:a16="http://schemas.microsoft.com/office/drawing/2014/main" id="{DA340DC1-A02D-8B4C-B20C-F58E960E37E4}"/>
                </a:ext>
              </a:extLst>
            </p:cNvPr>
            <p:cNvGrpSpPr>
              <a:grpSpLocks/>
            </p:cNvGrpSpPr>
            <p:nvPr/>
          </p:nvGrpSpPr>
          <p:grpSpPr bwMode="auto">
            <a:xfrm rot="10800000">
              <a:off x="2650352" y="1773625"/>
              <a:ext cx="616676" cy="149790"/>
              <a:chOff x="4250" y="1692"/>
              <a:chExt cx="374" cy="86"/>
            </a:xfrm>
          </p:grpSpPr>
          <p:sp>
            <p:nvSpPr>
              <p:cNvPr id="178" name="Line 66">
                <a:extLst>
                  <a:ext uri="{FF2B5EF4-FFF2-40B4-BE49-F238E27FC236}">
                    <a16:creationId xmlns:a16="http://schemas.microsoft.com/office/drawing/2014/main" id="{996A9ACA-B6A9-274C-AF8C-6FDF8BEA33F2}"/>
                  </a:ext>
                </a:extLst>
              </p:cNvPr>
              <p:cNvSpPr>
                <a:spLocks noChangeShapeType="1"/>
              </p:cNvSpPr>
              <p:nvPr/>
            </p:nvSpPr>
            <p:spPr bwMode="auto">
              <a:xfrm>
                <a:off x="4260" y="1746"/>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79" name="Line 67">
                <a:extLst>
                  <a:ext uri="{FF2B5EF4-FFF2-40B4-BE49-F238E27FC236}">
                    <a16:creationId xmlns:a16="http://schemas.microsoft.com/office/drawing/2014/main" id="{1CAF8AD6-4F2D-AF41-B54A-FA702FB44D10}"/>
                  </a:ext>
                </a:extLst>
              </p:cNvPr>
              <p:cNvSpPr>
                <a:spLocks noChangeShapeType="1"/>
              </p:cNvSpPr>
              <p:nvPr/>
            </p:nvSpPr>
            <p:spPr bwMode="auto">
              <a:xfrm>
                <a:off x="4632" y="1700"/>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grpSp>
        <p:sp>
          <p:nvSpPr>
            <p:cNvPr id="187" name="Text Box 78">
              <a:extLst>
                <a:ext uri="{FF2B5EF4-FFF2-40B4-BE49-F238E27FC236}">
                  <a16:creationId xmlns:a16="http://schemas.microsoft.com/office/drawing/2014/main" id="{084366A9-52AF-9848-912D-70AD364BF8CE}"/>
                </a:ext>
              </a:extLst>
            </p:cNvPr>
            <p:cNvSpPr txBox="1">
              <a:spLocks noChangeArrowheads="1"/>
            </p:cNvSpPr>
            <p:nvPr/>
          </p:nvSpPr>
          <p:spPr bwMode="auto">
            <a:xfrm>
              <a:off x="1289051" y="1292332"/>
              <a:ext cx="3279104"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spcBef>
                  <a:spcPct val="0"/>
                </a:spcBef>
                <a:spcAft>
                  <a:spcPct val="0"/>
                </a:spcAft>
                <a:defRPr/>
              </a:pPr>
              <a:r>
                <a:rPr lang="en-US" sz="1350" kern="0" dirty="0">
                  <a:solidFill>
                    <a:srgbClr val="000000"/>
                  </a:solidFill>
                  <a:latin typeface="Calibri" panose="020F0502020204030204"/>
                </a:rPr>
                <a:t>sender sequence number space </a:t>
              </a:r>
            </a:p>
          </p:txBody>
        </p:sp>
      </p:grpSp>
      <p:sp>
        <p:nvSpPr>
          <p:cNvPr id="198" name="Line 51">
            <a:extLst>
              <a:ext uri="{FF2B5EF4-FFF2-40B4-BE49-F238E27FC236}">
                <a16:creationId xmlns:a16="http://schemas.microsoft.com/office/drawing/2014/main" id="{E6E4B0C6-1414-3D4F-93A5-CCA3CEEBB668}"/>
              </a:ext>
            </a:extLst>
          </p:cNvPr>
          <p:cNvSpPr>
            <a:spLocks noChangeShapeType="1"/>
          </p:cNvSpPr>
          <p:nvPr/>
        </p:nvSpPr>
        <p:spPr bwMode="auto">
          <a:xfrm>
            <a:off x="4445063" y="2407087"/>
            <a:ext cx="525031"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grpSp>
        <p:nvGrpSpPr>
          <p:cNvPr id="14" name="Group 13">
            <a:extLst>
              <a:ext uri="{FF2B5EF4-FFF2-40B4-BE49-F238E27FC236}">
                <a16:creationId xmlns:a16="http://schemas.microsoft.com/office/drawing/2014/main" id="{BF77D345-5DCD-C84A-8957-E4F03648FFCF}"/>
              </a:ext>
            </a:extLst>
          </p:cNvPr>
          <p:cNvGrpSpPr/>
          <p:nvPr/>
        </p:nvGrpSpPr>
        <p:grpSpPr>
          <a:xfrm>
            <a:off x="4666544" y="2470135"/>
            <a:ext cx="1319374" cy="736019"/>
            <a:chOff x="4204169" y="2959619"/>
            <a:chExt cx="1759165" cy="981359"/>
          </a:xfrm>
        </p:grpSpPr>
        <p:sp>
          <p:nvSpPr>
            <p:cNvPr id="199" name="Freeform 69">
              <a:extLst>
                <a:ext uri="{FF2B5EF4-FFF2-40B4-BE49-F238E27FC236}">
                  <a16:creationId xmlns:a16="http://schemas.microsoft.com/office/drawing/2014/main" id="{59B379E2-D8BE-6243-B6FF-8D00B68FA2FC}"/>
                </a:ext>
              </a:extLst>
            </p:cNvPr>
            <p:cNvSpPr>
              <a:spLocks/>
            </p:cNvSpPr>
            <p:nvPr/>
          </p:nvSpPr>
          <p:spPr bwMode="auto">
            <a:xfrm flipH="1">
              <a:off x="4204169" y="2959619"/>
              <a:ext cx="190240" cy="549834"/>
            </a:xfrm>
            <a:custGeom>
              <a:avLst/>
              <a:gdLst>
                <a:gd name="T0" fmla="*/ 2147483647 w 91"/>
                <a:gd name="T1" fmla="*/ 0 h 242"/>
                <a:gd name="T2" fmla="*/ 2147483647 w 91"/>
                <a:gd name="T3" fmla="*/ 2147483647 h 242"/>
                <a:gd name="T4" fmla="*/ 0 w 91"/>
                <a:gd name="T5" fmla="*/ 2147483647 h 242"/>
                <a:gd name="T6" fmla="*/ 0 60000 65536"/>
                <a:gd name="T7" fmla="*/ 0 60000 65536"/>
                <a:gd name="T8" fmla="*/ 0 60000 65536"/>
                <a:gd name="connsiteX0" fmla="*/ 9412 w 9670"/>
                <a:gd name="connsiteY0" fmla="*/ 0 h 9938"/>
                <a:gd name="connsiteX1" fmla="*/ 9670 w 9670"/>
                <a:gd name="connsiteY1" fmla="*/ 9938 h 9938"/>
                <a:gd name="connsiteX2" fmla="*/ 0 w 9670"/>
                <a:gd name="connsiteY2" fmla="*/ 9938 h 9938"/>
              </a:gdLst>
              <a:ahLst/>
              <a:cxnLst>
                <a:cxn ang="0">
                  <a:pos x="connsiteX0" y="connsiteY0"/>
                </a:cxn>
                <a:cxn ang="0">
                  <a:pos x="connsiteX1" y="connsiteY1"/>
                </a:cxn>
                <a:cxn ang="0">
                  <a:pos x="connsiteX2" y="connsiteY2"/>
                </a:cxn>
              </a:cxnLst>
              <a:rect l="l" t="t" r="r" b="b"/>
              <a:pathLst>
                <a:path w="9670" h="9938">
                  <a:moveTo>
                    <a:pt x="9412" y="0"/>
                  </a:moveTo>
                  <a:lnTo>
                    <a:pt x="9670" y="9938"/>
                  </a:lnTo>
                  <a:lnTo>
                    <a:pt x="0" y="9938"/>
                  </a:lnTo>
                </a:path>
              </a:pathLst>
            </a:custGeom>
            <a:noFill/>
            <a:ln w="19050" cmpd="sng">
              <a:solidFill>
                <a:srgbClr val="CC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Calibri" panose="020F0502020204030204"/>
                <a:ea typeface="ＭＳ Ｐゴシック" panose="020B0600070205080204" pitchFamily="34" charset="-128"/>
              </a:endParaRPr>
            </a:p>
          </p:txBody>
        </p:sp>
        <p:sp>
          <p:nvSpPr>
            <p:cNvPr id="200" name="Text Box 59">
              <a:extLst>
                <a:ext uri="{FF2B5EF4-FFF2-40B4-BE49-F238E27FC236}">
                  <a16:creationId xmlns:a16="http://schemas.microsoft.com/office/drawing/2014/main" id="{D18ACC8C-E30F-2B43-A012-02A119CFD507}"/>
                </a:ext>
              </a:extLst>
            </p:cNvPr>
            <p:cNvSpPr txBox="1">
              <a:spLocks noChangeArrowheads="1"/>
            </p:cNvSpPr>
            <p:nvPr/>
          </p:nvSpPr>
          <p:spPr bwMode="auto">
            <a:xfrm>
              <a:off x="4359485" y="3319270"/>
              <a:ext cx="1603849" cy="6217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90000"/>
                </a:lnSpc>
                <a:spcBef>
                  <a:spcPct val="0"/>
                </a:spcBef>
                <a:spcAft>
                  <a:spcPct val="0"/>
                </a:spcAft>
                <a:defRPr/>
              </a:pPr>
              <a:r>
                <a:rPr lang="en-US" sz="1350" kern="0" dirty="0">
                  <a:solidFill>
                    <a:srgbClr val="000000"/>
                  </a:solidFill>
                  <a:latin typeface="Calibri" panose="020F0502020204030204"/>
                </a:rPr>
                <a:t>available but not used</a:t>
              </a:r>
            </a:p>
          </p:txBody>
        </p:sp>
      </p:grpSp>
      <p:grpSp>
        <p:nvGrpSpPr>
          <p:cNvPr id="22" name="Group 21">
            <a:extLst>
              <a:ext uri="{FF2B5EF4-FFF2-40B4-BE49-F238E27FC236}">
                <a16:creationId xmlns:a16="http://schemas.microsoft.com/office/drawing/2014/main" id="{9DAB0D8A-F035-A446-BFCD-CB14C1FE358B}"/>
              </a:ext>
            </a:extLst>
          </p:cNvPr>
          <p:cNvGrpSpPr/>
          <p:nvPr/>
        </p:nvGrpSpPr>
        <p:grpSpPr>
          <a:xfrm>
            <a:off x="6898614" y="1342225"/>
            <a:ext cx="3444470" cy="1926397"/>
            <a:chOff x="7180262" y="1455737"/>
            <a:chExt cx="4592627" cy="2568529"/>
          </a:xfrm>
        </p:grpSpPr>
        <p:sp>
          <p:nvSpPr>
            <p:cNvPr id="103" name="Rectangle 4">
              <a:extLst>
                <a:ext uri="{FF2B5EF4-FFF2-40B4-BE49-F238E27FC236}">
                  <a16:creationId xmlns:a16="http://schemas.microsoft.com/office/drawing/2014/main" id="{3906FFA2-1D5C-7540-9050-9ADF12840292}"/>
                </a:ext>
              </a:extLst>
            </p:cNvPr>
            <p:cNvSpPr txBox="1">
              <a:spLocks noChangeArrowheads="1"/>
            </p:cNvSpPr>
            <p:nvPr/>
          </p:nvSpPr>
          <p:spPr bwMode="auto">
            <a:xfrm>
              <a:off x="7180262" y="1455737"/>
              <a:ext cx="4592627" cy="2447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13122" indent="-213122" defTabSz="685800">
                <a:buNone/>
                <a:defRPr/>
              </a:pPr>
              <a:r>
                <a:rPr lang="en-US" sz="2100" kern="0" dirty="0">
                  <a:solidFill>
                    <a:srgbClr val="000000"/>
                  </a:solidFill>
                  <a:latin typeface="Calibri" panose="020F0502020204030204"/>
                  <a:cs typeface="+mn-cs"/>
                </a:rPr>
                <a:t>TCP sending behavior:</a:t>
              </a:r>
            </a:p>
            <a:p>
              <a:pPr marL="213122" indent="-213122" defTabSz="685800">
                <a:buFont typeface="Wingdings" charset="2"/>
                <a:buChar char="§"/>
                <a:defRPr/>
              </a:pPr>
              <a:r>
                <a:rPr lang="en-US" sz="2100" i="1" kern="0" dirty="0">
                  <a:solidFill>
                    <a:srgbClr val="000000"/>
                  </a:solidFill>
                  <a:latin typeface="Calibri" panose="020F0502020204030204"/>
                  <a:cs typeface="+mn-cs"/>
                </a:rPr>
                <a:t>roughly:</a:t>
              </a:r>
              <a:r>
                <a:rPr lang="en-US" sz="2100" kern="0" dirty="0">
                  <a:solidFill>
                    <a:srgbClr val="000000"/>
                  </a:solidFill>
                  <a:latin typeface="Calibri" panose="020F0502020204030204"/>
                  <a:cs typeface="+mn-cs"/>
                </a:rPr>
                <a:t> send </a:t>
              </a:r>
              <a:r>
                <a:rPr lang="en-US" sz="2100" kern="0" dirty="0" err="1">
                  <a:solidFill>
                    <a:srgbClr val="000000"/>
                  </a:solidFill>
                  <a:latin typeface="Courier" pitchFamily="2" charset="0"/>
                  <a:cs typeface="+mn-cs"/>
                </a:rPr>
                <a:t>cwnd</a:t>
              </a:r>
              <a:r>
                <a:rPr lang="en-US" sz="2100" kern="0" dirty="0">
                  <a:solidFill>
                    <a:srgbClr val="000000"/>
                  </a:solidFill>
                  <a:latin typeface="Calibri" panose="020F0502020204030204"/>
                  <a:cs typeface="+mn-cs"/>
                </a:rPr>
                <a:t> bytes, wait RTT for ACKS, then send more bytes</a:t>
              </a:r>
            </a:p>
          </p:txBody>
        </p:sp>
        <p:grpSp>
          <p:nvGrpSpPr>
            <p:cNvPr id="20" name="Group 19">
              <a:extLst>
                <a:ext uri="{FF2B5EF4-FFF2-40B4-BE49-F238E27FC236}">
                  <a16:creationId xmlns:a16="http://schemas.microsoft.com/office/drawing/2014/main" id="{57FB518A-5432-5D44-890D-C8AC56EDFDD2}"/>
                </a:ext>
              </a:extLst>
            </p:cNvPr>
            <p:cNvGrpSpPr/>
            <p:nvPr/>
          </p:nvGrpSpPr>
          <p:grpSpPr>
            <a:xfrm>
              <a:off x="7510646" y="3110983"/>
              <a:ext cx="3754046" cy="913283"/>
              <a:chOff x="6837170" y="3035314"/>
              <a:chExt cx="3754046" cy="913283"/>
            </a:xfrm>
          </p:grpSpPr>
          <p:sp>
            <p:nvSpPr>
              <p:cNvPr id="19" name="Rectangle 18">
                <a:extLst>
                  <a:ext uri="{FF2B5EF4-FFF2-40B4-BE49-F238E27FC236}">
                    <a16:creationId xmlns:a16="http://schemas.microsoft.com/office/drawing/2014/main" id="{C803E68F-787C-134C-96B7-EA9979048F4F}"/>
                  </a:ext>
                </a:extLst>
              </p:cNvPr>
              <p:cNvSpPr/>
              <p:nvPr/>
            </p:nvSpPr>
            <p:spPr>
              <a:xfrm>
                <a:off x="6839655" y="3035314"/>
                <a:ext cx="3751561" cy="8831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grpSp>
            <p:nvGrpSpPr>
              <p:cNvPr id="18" name="Group 17">
                <a:extLst>
                  <a:ext uri="{FF2B5EF4-FFF2-40B4-BE49-F238E27FC236}">
                    <a16:creationId xmlns:a16="http://schemas.microsoft.com/office/drawing/2014/main" id="{C32ED096-06AB-7A4D-A7B5-17961E51AD24}"/>
                  </a:ext>
                </a:extLst>
              </p:cNvPr>
              <p:cNvGrpSpPr/>
              <p:nvPr/>
            </p:nvGrpSpPr>
            <p:grpSpPr>
              <a:xfrm>
                <a:off x="6837170" y="3107220"/>
                <a:ext cx="3696485" cy="841377"/>
                <a:chOff x="6662549" y="3614745"/>
                <a:chExt cx="3696485" cy="841377"/>
              </a:xfrm>
            </p:grpSpPr>
            <p:sp>
              <p:nvSpPr>
                <p:cNvPr id="188" name="Text Box 79">
                  <a:extLst>
                    <a:ext uri="{FF2B5EF4-FFF2-40B4-BE49-F238E27FC236}">
                      <a16:creationId xmlns:a16="http://schemas.microsoft.com/office/drawing/2014/main" id="{15B5BFBD-DF38-5B40-87E5-F81F37DAA736}"/>
                    </a:ext>
                  </a:extLst>
                </p:cNvPr>
                <p:cNvSpPr txBox="1">
                  <a:spLocks noChangeArrowheads="1"/>
                </p:cNvSpPr>
                <p:nvPr/>
              </p:nvSpPr>
              <p:spPr bwMode="auto">
                <a:xfrm>
                  <a:off x="6662549" y="3723809"/>
                  <a:ext cx="1455441" cy="553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2100" dirty="0">
                      <a:solidFill>
                        <a:srgbClr val="000000"/>
                      </a:solidFill>
                      <a:latin typeface="Calibri" panose="020F0502020204030204"/>
                    </a:rPr>
                    <a:t>TCP rate</a:t>
                  </a:r>
                  <a:endParaRPr lang="en-US" sz="1800" dirty="0">
                    <a:solidFill>
                      <a:srgbClr val="000000"/>
                    </a:solidFill>
                    <a:latin typeface="Calibri" panose="020F0502020204030204"/>
                  </a:endParaRPr>
                </a:p>
              </p:txBody>
            </p:sp>
            <p:grpSp>
              <p:nvGrpSpPr>
                <p:cNvPr id="189" name="Group 82">
                  <a:extLst>
                    <a:ext uri="{FF2B5EF4-FFF2-40B4-BE49-F238E27FC236}">
                      <a16:creationId xmlns:a16="http://schemas.microsoft.com/office/drawing/2014/main" id="{0CAF5E9A-5B2C-B84F-AC89-1EFE7DC4B6AF}"/>
                    </a:ext>
                  </a:extLst>
                </p:cNvPr>
                <p:cNvGrpSpPr>
                  <a:grpSpLocks/>
                </p:cNvGrpSpPr>
                <p:nvPr/>
              </p:nvGrpSpPr>
              <p:grpSpPr bwMode="auto">
                <a:xfrm>
                  <a:off x="7748588" y="3776667"/>
                  <a:ext cx="931863" cy="474663"/>
                  <a:chOff x="4214" y="2517"/>
                  <a:chExt cx="587" cy="299"/>
                </a:xfrm>
              </p:grpSpPr>
              <p:sp>
                <p:nvSpPr>
                  <p:cNvPr id="190" name="Text Box 80">
                    <a:extLst>
                      <a:ext uri="{FF2B5EF4-FFF2-40B4-BE49-F238E27FC236}">
                        <a16:creationId xmlns:a16="http://schemas.microsoft.com/office/drawing/2014/main" id="{36C86FAE-252E-5441-8D9C-64BC30C08F21}"/>
                      </a:ext>
                    </a:extLst>
                  </p:cNvPr>
                  <p:cNvSpPr txBox="1">
                    <a:spLocks noChangeArrowheads="1"/>
                  </p:cNvSpPr>
                  <p:nvPr/>
                </p:nvSpPr>
                <p:spPr bwMode="auto">
                  <a:xfrm>
                    <a:off x="4216" y="2517"/>
                    <a:ext cx="58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kern="0">
                        <a:solidFill>
                          <a:srgbClr val="000000"/>
                        </a:solidFill>
                      </a:rPr>
                      <a:t>~</a:t>
                    </a:r>
                  </a:p>
                </p:txBody>
              </p:sp>
              <p:sp>
                <p:nvSpPr>
                  <p:cNvPr id="191" name="Text Box 81">
                    <a:extLst>
                      <a:ext uri="{FF2B5EF4-FFF2-40B4-BE49-F238E27FC236}">
                        <a16:creationId xmlns:a16="http://schemas.microsoft.com/office/drawing/2014/main" id="{CFDD21D8-7DD6-9E4E-82CD-89F60D95E895}"/>
                      </a:ext>
                    </a:extLst>
                  </p:cNvPr>
                  <p:cNvSpPr txBox="1">
                    <a:spLocks noChangeArrowheads="1"/>
                  </p:cNvSpPr>
                  <p:nvPr/>
                </p:nvSpPr>
                <p:spPr bwMode="auto">
                  <a:xfrm>
                    <a:off x="4214" y="2564"/>
                    <a:ext cx="58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kern="0">
                        <a:solidFill>
                          <a:srgbClr val="000000"/>
                        </a:solidFill>
                      </a:rPr>
                      <a:t>~</a:t>
                    </a:r>
                  </a:p>
                </p:txBody>
              </p:sp>
            </p:grpSp>
            <p:grpSp>
              <p:nvGrpSpPr>
                <p:cNvPr id="192" name="Group 86">
                  <a:extLst>
                    <a:ext uri="{FF2B5EF4-FFF2-40B4-BE49-F238E27FC236}">
                      <a16:creationId xmlns:a16="http://schemas.microsoft.com/office/drawing/2014/main" id="{A6A8A6BC-4690-FD46-A7A2-F81368063A97}"/>
                    </a:ext>
                  </a:extLst>
                </p:cNvPr>
                <p:cNvGrpSpPr>
                  <a:grpSpLocks/>
                </p:cNvGrpSpPr>
                <p:nvPr/>
              </p:nvGrpSpPr>
              <p:grpSpPr bwMode="auto">
                <a:xfrm>
                  <a:off x="8291512" y="3614745"/>
                  <a:ext cx="981074" cy="841377"/>
                  <a:chOff x="4317" y="2509"/>
                  <a:chExt cx="618" cy="530"/>
                </a:xfrm>
              </p:grpSpPr>
              <p:sp>
                <p:nvSpPr>
                  <p:cNvPr id="193" name="Text Box 83">
                    <a:extLst>
                      <a:ext uri="{FF2B5EF4-FFF2-40B4-BE49-F238E27FC236}">
                        <a16:creationId xmlns:a16="http://schemas.microsoft.com/office/drawing/2014/main" id="{2EABE0BC-E93A-7840-BC78-8917BD66E877}"/>
                      </a:ext>
                    </a:extLst>
                  </p:cNvPr>
                  <p:cNvSpPr txBox="1">
                    <a:spLocks noChangeArrowheads="1"/>
                  </p:cNvSpPr>
                  <p:nvPr/>
                </p:nvSpPr>
                <p:spPr bwMode="auto">
                  <a:xfrm>
                    <a:off x="4317" y="2509"/>
                    <a:ext cx="618" cy="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800" kern="0" dirty="0" err="1">
                        <a:solidFill>
                          <a:srgbClr val="000000"/>
                        </a:solidFill>
                        <a:latin typeface="Courier" pitchFamily="2" charset="0"/>
                      </a:rPr>
                      <a:t>cwnd</a:t>
                    </a:r>
                    <a:endParaRPr lang="en-US" sz="1800" kern="0" dirty="0">
                      <a:solidFill>
                        <a:srgbClr val="000000"/>
                      </a:solidFill>
                      <a:latin typeface="Courier" pitchFamily="2" charset="0"/>
                    </a:endParaRPr>
                  </a:p>
                </p:txBody>
              </p:sp>
              <p:sp>
                <p:nvSpPr>
                  <p:cNvPr id="194" name="Text Box 84">
                    <a:extLst>
                      <a:ext uri="{FF2B5EF4-FFF2-40B4-BE49-F238E27FC236}">
                        <a16:creationId xmlns:a16="http://schemas.microsoft.com/office/drawing/2014/main" id="{FC380433-330D-4342-82B3-E71BEB72AF06}"/>
                      </a:ext>
                    </a:extLst>
                  </p:cNvPr>
                  <p:cNvSpPr txBox="1">
                    <a:spLocks noChangeArrowheads="1"/>
                  </p:cNvSpPr>
                  <p:nvPr/>
                </p:nvSpPr>
                <p:spPr bwMode="auto">
                  <a:xfrm>
                    <a:off x="4379" y="2729"/>
                    <a:ext cx="501" cy="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800" kern="0">
                        <a:solidFill>
                          <a:srgbClr val="000000"/>
                        </a:solidFill>
                      </a:rPr>
                      <a:t>RTT</a:t>
                    </a:r>
                  </a:p>
                </p:txBody>
              </p:sp>
              <p:sp>
                <p:nvSpPr>
                  <p:cNvPr id="195" name="Line 85">
                    <a:extLst>
                      <a:ext uri="{FF2B5EF4-FFF2-40B4-BE49-F238E27FC236}">
                        <a16:creationId xmlns:a16="http://schemas.microsoft.com/office/drawing/2014/main" id="{1B9F9DB8-E2FB-AE45-88BA-CC221F1D6597}"/>
                      </a:ext>
                    </a:extLst>
                  </p:cNvPr>
                  <p:cNvSpPr>
                    <a:spLocks noChangeShapeType="1"/>
                  </p:cNvSpPr>
                  <p:nvPr/>
                </p:nvSpPr>
                <p:spPr bwMode="auto">
                  <a:xfrm>
                    <a:off x="4430" y="2763"/>
                    <a:ext cx="384"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500" kern="0">
                      <a:solidFill>
                        <a:srgbClr val="000000"/>
                      </a:solidFill>
                      <a:latin typeface="Tahoma" charset="0"/>
                      <a:ea typeface="ＭＳ Ｐゴシック" charset="0"/>
                    </a:endParaRPr>
                  </a:p>
                </p:txBody>
              </p:sp>
            </p:grpSp>
            <p:sp>
              <p:nvSpPr>
                <p:cNvPr id="196" name="Text Box 87">
                  <a:extLst>
                    <a:ext uri="{FF2B5EF4-FFF2-40B4-BE49-F238E27FC236}">
                      <a16:creationId xmlns:a16="http://schemas.microsoft.com/office/drawing/2014/main" id="{2A51BBA4-2F14-2F4F-A04D-EFFFF36AF41D}"/>
                    </a:ext>
                  </a:extLst>
                </p:cNvPr>
                <p:cNvSpPr txBox="1">
                  <a:spLocks noChangeArrowheads="1"/>
                </p:cNvSpPr>
                <p:nvPr/>
              </p:nvSpPr>
              <p:spPr bwMode="auto">
                <a:xfrm>
                  <a:off x="9112538" y="3823464"/>
                  <a:ext cx="1246496" cy="430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Calibri" panose="020F0502020204030204"/>
                    </a:rPr>
                    <a:t>bytes/sec</a:t>
                  </a:r>
                </a:p>
              </p:txBody>
            </p:sp>
          </p:grpSp>
        </p:grpSp>
      </p:grpSp>
      <p:grpSp>
        <p:nvGrpSpPr>
          <p:cNvPr id="21" name="Group 20">
            <a:extLst>
              <a:ext uri="{FF2B5EF4-FFF2-40B4-BE49-F238E27FC236}">
                <a16:creationId xmlns:a16="http://schemas.microsoft.com/office/drawing/2014/main" id="{0B0449D2-8107-EC4E-BA6E-0B53574C5B7E}"/>
              </a:ext>
            </a:extLst>
          </p:cNvPr>
          <p:cNvGrpSpPr/>
          <p:nvPr/>
        </p:nvGrpSpPr>
        <p:grpSpPr>
          <a:xfrm>
            <a:off x="3258741" y="2405923"/>
            <a:ext cx="1245685" cy="1057469"/>
            <a:chOff x="2327097" y="2874002"/>
            <a:chExt cx="1660913" cy="1409958"/>
          </a:xfrm>
        </p:grpSpPr>
        <p:sp>
          <p:nvSpPr>
            <p:cNvPr id="171" name="Text Box 58">
              <a:extLst>
                <a:ext uri="{FF2B5EF4-FFF2-40B4-BE49-F238E27FC236}">
                  <a16:creationId xmlns:a16="http://schemas.microsoft.com/office/drawing/2014/main" id="{245049EB-D632-CE4C-A587-BA819860D407}"/>
                </a:ext>
              </a:extLst>
            </p:cNvPr>
            <p:cNvSpPr txBox="1">
              <a:spLocks noChangeArrowheads="1"/>
            </p:cNvSpPr>
            <p:nvPr/>
          </p:nvSpPr>
          <p:spPr bwMode="auto">
            <a:xfrm>
              <a:off x="2327097" y="3412952"/>
              <a:ext cx="1660913" cy="8710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eaLnBrk="0" fontAlgn="base" hangingPunct="0">
                <a:lnSpc>
                  <a:spcPct val="90000"/>
                </a:lnSpc>
                <a:spcBef>
                  <a:spcPct val="0"/>
                </a:spcBef>
                <a:spcAft>
                  <a:spcPct val="0"/>
                </a:spcAft>
                <a:defRPr/>
              </a:pPr>
              <a:r>
                <a:rPr lang="en-US" altLang="en-US" sz="1350" kern="0" dirty="0">
                  <a:solidFill>
                    <a:srgbClr val="000000"/>
                  </a:solidFill>
                  <a:latin typeface="Calibri" panose="020F0502020204030204"/>
                </a:rPr>
                <a:t>sent, </a:t>
              </a:r>
              <a:r>
                <a:rPr lang="en-US" altLang="en-US" sz="1350" kern="0" dirty="0" err="1">
                  <a:solidFill>
                    <a:srgbClr val="000000"/>
                  </a:solidFill>
                  <a:latin typeface="Calibri" panose="020F0502020204030204"/>
                </a:rPr>
                <a:t>bu</a:t>
              </a:r>
              <a:r>
                <a:rPr lang="en-US" altLang="en-US" sz="1350" kern="0" dirty="0">
                  <a:solidFill>
                    <a:srgbClr val="000000"/>
                  </a:solidFill>
                  <a:latin typeface="Calibri" panose="020F0502020204030204"/>
                </a:rPr>
                <a:t>t not-yet </a:t>
              </a:r>
              <a:r>
                <a:rPr lang="en-US" altLang="en-US" sz="1350" kern="0" dirty="0" err="1">
                  <a:solidFill>
                    <a:srgbClr val="000000"/>
                  </a:solidFill>
                  <a:latin typeface="Calibri" panose="020F0502020204030204"/>
                </a:rPr>
                <a:t>ACKed</a:t>
              </a:r>
              <a:r>
                <a:rPr lang="en-US" altLang="en-US" sz="1350" kern="0" dirty="0">
                  <a:solidFill>
                    <a:srgbClr val="000000"/>
                  </a:solidFill>
                  <a:latin typeface="Calibri" panose="020F0502020204030204"/>
                </a:rPr>
                <a:t> </a:t>
              </a:r>
            </a:p>
            <a:p>
              <a:pPr defTabSz="685800" eaLnBrk="0" fontAlgn="base" hangingPunct="0">
                <a:lnSpc>
                  <a:spcPct val="90000"/>
                </a:lnSpc>
                <a:spcBef>
                  <a:spcPct val="0"/>
                </a:spcBef>
                <a:spcAft>
                  <a:spcPct val="0"/>
                </a:spcAft>
                <a:defRPr/>
              </a:pPr>
              <a:r>
                <a:rPr lang="en-US" altLang="en-US" sz="1350" kern="0" dirty="0">
                  <a:solidFill>
                    <a:srgbClr val="000000"/>
                  </a:solidFill>
                  <a:latin typeface="Calibri" panose="020F0502020204030204"/>
                </a:rPr>
                <a:t>(“</a:t>
              </a:r>
              <a:r>
                <a:rPr lang="en-US" altLang="ja-JP" sz="1350" kern="0" dirty="0">
                  <a:solidFill>
                    <a:srgbClr val="000000"/>
                  </a:solidFill>
                  <a:latin typeface="Calibri" panose="020F0502020204030204"/>
                </a:rPr>
                <a:t>in-flight”)</a:t>
              </a:r>
              <a:endParaRPr lang="en-US" altLang="en-US" sz="1200" kern="0" dirty="0">
                <a:solidFill>
                  <a:srgbClr val="000000"/>
                </a:solidFill>
                <a:latin typeface="Calibri" panose="020F0502020204030204"/>
              </a:endParaRPr>
            </a:p>
          </p:txBody>
        </p:sp>
        <p:grpSp>
          <p:nvGrpSpPr>
            <p:cNvPr id="12" name="Group 11">
              <a:extLst>
                <a:ext uri="{FF2B5EF4-FFF2-40B4-BE49-F238E27FC236}">
                  <a16:creationId xmlns:a16="http://schemas.microsoft.com/office/drawing/2014/main" id="{8036A4AF-C412-6643-BB9E-A6741086FD03}"/>
                </a:ext>
              </a:extLst>
            </p:cNvPr>
            <p:cNvGrpSpPr/>
            <p:nvPr/>
          </p:nvGrpSpPr>
          <p:grpSpPr>
            <a:xfrm>
              <a:off x="2644060" y="2874002"/>
              <a:ext cx="1201888" cy="658131"/>
              <a:chOff x="2644060" y="2874003"/>
              <a:chExt cx="1201888" cy="635450"/>
            </a:xfrm>
          </p:grpSpPr>
          <p:sp>
            <p:nvSpPr>
              <p:cNvPr id="167" name="Line 51">
                <a:extLst>
                  <a:ext uri="{FF2B5EF4-FFF2-40B4-BE49-F238E27FC236}">
                    <a16:creationId xmlns:a16="http://schemas.microsoft.com/office/drawing/2014/main" id="{82259C8B-8E68-3B45-95EF-6297D889F723}"/>
                  </a:ext>
                </a:extLst>
              </p:cNvPr>
              <p:cNvSpPr>
                <a:spLocks noChangeShapeType="1"/>
              </p:cNvSpPr>
              <p:nvPr/>
            </p:nvSpPr>
            <p:spPr bwMode="auto">
              <a:xfrm>
                <a:off x="2644060" y="2874003"/>
                <a:ext cx="1201888"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cxnSp>
            <p:nvCxnSpPr>
              <p:cNvPr id="8" name="Straight Connector 7">
                <a:extLst>
                  <a:ext uri="{FF2B5EF4-FFF2-40B4-BE49-F238E27FC236}">
                    <a16:creationId xmlns:a16="http://schemas.microsoft.com/office/drawing/2014/main" id="{9E977076-799D-1F4B-B884-156CBD02FF8A}"/>
                  </a:ext>
                </a:extLst>
              </p:cNvPr>
              <p:cNvCxnSpPr>
                <a:cxnSpLocks/>
              </p:cNvCxnSpPr>
              <p:nvPr/>
            </p:nvCxnSpPr>
            <p:spPr>
              <a:xfrm>
                <a:off x="2850877" y="2898008"/>
                <a:ext cx="0" cy="6114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5759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8"/>
                                        </p:tgtEl>
                                        <p:attrNameLst>
                                          <p:attrName>style.visibility</p:attrName>
                                        </p:attrNameLst>
                                      </p:cBhvr>
                                      <p:to>
                                        <p:strVal val="visible"/>
                                      </p:to>
                                    </p:set>
                                    <p:animEffect transition="in" filter="dissolve">
                                      <p:cBhvr>
                                        <p:cTn id="25" dur="500"/>
                                        <p:tgtEl>
                                          <p:spTgt spid="19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dissolve">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962150" y="195396"/>
            <a:ext cx="8544983" cy="670967"/>
          </a:xfrm>
        </p:spPr>
        <p:txBody>
          <a:bodyPr>
            <a:normAutofit/>
          </a:bodyPr>
          <a:lstStyle/>
          <a:p>
            <a:r>
              <a:rPr lang="en-US" sz="3600" dirty="0"/>
              <a:t>TCP congestion control: AIMD</a:t>
            </a:r>
            <a:endParaRPr lang="en-US" sz="3300" dirty="0"/>
          </a:p>
        </p:txBody>
      </p:sp>
      <p:sp>
        <p:nvSpPr>
          <p:cNvPr id="135" name="Rectangle 8">
            <a:extLst>
              <a:ext uri="{FF2B5EF4-FFF2-40B4-BE49-F238E27FC236}">
                <a16:creationId xmlns:a16="http://schemas.microsoft.com/office/drawing/2014/main" id="{C755821F-F513-514B-9B5B-FF9A16FD83AB}"/>
              </a:ext>
            </a:extLst>
          </p:cNvPr>
          <p:cNvSpPr>
            <a:spLocks noChangeArrowheads="1"/>
          </p:cNvSpPr>
          <p:nvPr/>
        </p:nvSpPr>
        <p:spPr bwMode="auto">
          <a:xfrm>
            <a:off x="2029883" y="878080"/>
            <a:ext cx="7705725" cy="1085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19075" indent="-219075" defTabSz="685800">
              <a:lnSpc>
                <a:spcPct val="85000"/>
              </a:lnSpc>
              <a:spcBef>
                <a:spcPct val="20000"/>
              </a:spcBef>
              <a:buClr>
                <a:srgbClr val="000099"/>
              </a:buClr>
              <a:buSzPct val="100000"/>
              <a:buFont typeface="Wingdings" charset="2"/>
              <a:buChar char="§"/>
              <a:defRPr/>
            </a:pPr>
            <a:r>
              <a:rPr lang="en-US" sz="2100" i="1" dirty="0">
                <a:solidFill>
                  <a:srgbClr val="C00000"/>
                </a:solidFill>
                <a:latin typeface="Calibri" panose="020F0502020204030204"/>
                <a:ea typeface="ＭＳ Ｐゴシック" charset="0"/>
              </a:rPr>
              <a:t>approach: </a:t>
            </a:r>
            <a:r>
              <a:rPr lang="en-US" sz="2100" dirty="0">
                <a:solidFill>
                  <a:prstClr val="black"/>
                </a:solidFill>
                <a:latin typeface="Calibri" panose="020F0502020204030204"/>
                <a:ea typeface="ＭＳ Ｐゴシック" charset="0"/>
              </a:rPr>
              <a:t>senders can</a:t>
            </a:r>
            <a:r>
              <a:rPr lang="en-US" sz="2100" i="1" dirty="0">
                <a:solidFill>
                  <a:srgbClr val="FF0000"/>
                </a:solidFill>
                <a:latin typeface="Calibri" panose="020F0502020204030204"/>
                <a:ea typeface="ＭＳ Ｐゴシック" charset="0"/>
              </a:rPr>
              <a:t> </a:t>
            </a:r>
            <a:r>
              <a:rPr lang="en-US" sz="2100" dirty="0">
                <a:solidFill>
                  <a:prstClr val="black"/>
                </a:solidFill>
                <a:latin typeface="Calibri" panose="020F0502020204030204"/>
                <a:ea typeface="ＭＳ Ｐゴシック" charset="0"/>
              </a:rPr>
              <a:t>increase sending rate until packet loss (congestion) occurs, then decrease sending rate on loss event</a:t>
            </a:r>
            <a:endParaRPr lang="en-US" sz="2100" dirty="0">
              <a:solidFill>
                <a:prstClr val="black"/>
              </a:solidFill>
              <a:latin typeface="Gill Sans MT" charset="0"/>
              <a:ea typeface="ＭＳ Ｐゴシック" charset="0"/>
            </a:endParaRPr>
          </a:p>
        </p:txBody>
      </p:sp>
      <p:sp>
        <p:nvSpPr>
          <p:cNvPr id="141" name="Text Box 13">
            <a:extLst>
              <a:ext uri="{FF2B5EF4-FFF2-40B4-BE49-F238E27FC236}">
                <a16:creationId xmlns:a16="http://schemas.microsoft.com/office/drawing/2014/main" id="{2FD36304-869C-CE42-8550-F12B5FFE2394}"/>
              </a:ext>
            </a:extLst>
          </p:cNvPr>
          <p:cNvSpPr txBox="1">
            <a:spLocks noChangeArrowheads="1"/>
          </p:cNvSpPr>
          <p:nvPr/>
        </p:nvSpPr>
        <p:spPr bwMode="auto">
          <a:xfrm>
            <a:off x="7822386" y="3287384"/>
            <a:ext cx="2124621" cy="115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a:defRPr/>
            </a:pPr>
            <a:r>
              <a:rPr lang="en-US" sz="2700" b="1" dirty="0">
                <a:solidFill>
                  <a:srgbClr val="0013A3"/>
                </a:solidFill>
                <a:latin typeface="Calibri" panose="020F0502020204030204"/>
              </a:rPr>
              <a:t>AIMD</a:t>
            </a:r>
            <a:r>
              <a:rPr lang="en-US" sz="2100" dirty="0">
                <a:solidFill>
                  <a:prstClr val="black"/>
                </a:solidFill>
                <a:latin typeface="Calibri" panose="020F0502020204030204"/>
              </a:rPr>
              <a:t> sawtooth</a:t>
            </a:r>
          </a:p>
          <a:p>
            <a:pPr algn="r" defTabSz="685800">
              <a:defRPr/>
            </a:pPr>
            <a:r>
              <a:rPr lang="en-US" sz="2100" dirty="0">
                <a:solidFill>
                  <a:prstClr val="black"/>
                </a:solidFill>
                <a:latin typeface="Calibri" panose="020F0502020204030204"/>
              </a:rPr>
              <a:t>behavior: </a:t>
            </a:r>
            <a:r>
              <a:rPr lang="en-US" sz="2100" i="1" dirty="0">
                <a:solidFill>
                  <a:srgbClr val="0013A3"/>
                </a:solidFill>
                <a:latin typeface="Calibri" panose="020F0502020204030204"/>
              </a:rPr>
              <a:t>probing</a:t>
            </a:r>
          </a:p>
          <a:p>
            <a:pPr algn="r" defTabSz="685800">
              <a:defRPr/>
            </a:pPr>
            <a:r>
              <a:rPr lang="en-US" sz="2100" dirty="0">
                <a:solidFill>
                  <a:prstClr val="black"/>
                </a:solidFill>
                <a:latin typeface="Calibri" panose="020F0502020204030204"/>
              </a:rPr>
              <a:t>for bandwidth</a:t>
            </a:r>
          </a:p>
        </p:txBody>
      </p:sp>
      <p:sp>
        <p:nvSpPr>
          <p:cNvPr id="35" name="Rectangle 11">
            <a:extLst>
              <a:ext uri="{FF2B5EF4-FFF2-40B4-BE49-F238E27FC236}">
                <a16:creationId xmlns:a16="http://schemas.microsoft.com/office/drawing/2014/main" id="{F39215FA-39B5-484D-8395-F0F1A1C5D622}"/>
              </a:ext>
            </a:extLst>
          </p:cNvPr>
          <p:cNvSpPr>
            <a:spLocks noChangeArrowheads="1"/>
          </p:cNvSpPr>
          <p:nvPr/>
        </p:nvSpPr>
        <p:spPr bwMode="auto">
          <a:xfrm>
            <a:off x="4891611" y="2832621"/>
            <a:ext cx="514350" cy="2286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a:solidFill>
                <a:prstClr val="black"/>
              </a:solidFill>
              <a:latin typeface="Tahoma" charset="0"/>
              <a:ea typeface="ＭＳ Ｐゴシック" charset="0"/>
            </a:endParaRPr>
          </a:p>
        </p:txBody>
      </p:sp>
      <p:sp>
        <p:nvSpPr>
          <p:cNvPr id="36" name="Line 19">
            <a:extLst>
              <a:ext uri="{FF2B5EF4-FFF2-40B4-BE49-F238E27FC236}">
                <a16:creationId xmlns:a16="http://schemas.microsoft.com/office/drawing/2014/main" id="{D3F6ABF2-92A9-2C40-8D08-91E54606260B}"/>
              </a:ext>
            </a:extLst>
          </p:cNvPr>
          <p:cNvSpPr>
            <a:spLocks noChangeShapeType="1"/>
          </p:cNvSpPr>
          <p:nvPr/>
        </p:nvSpPr>
        <p:spPr bwMode="auto">
          <a:xfrm flipV="1">
            <a:off x="4277250" y="3899421"/>
            <a:ext cx="127397" cy="127397"/>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sp>
        <p:nvSpPr>
          <p:cNvPr id="37" name="Line 20">
            <a:extLst>
              <a:ext uri="{FF2B5EF4-FFF2-40B4-BE49-F238E27FC236}">
                <a16:creationId xmlns:a16="http://schemas.microsoft.com/office/drawing/2014/main" id="{38434DE2-13CB-044F-991F-ED186F200404}"/>
              </a:ext>
            </a:extLst>
          </p:cNvPr>
          <p:cNvSpPr>
            <a:spLocks noChangeShapeType="1"/>
          </p:cNvSpPr>
          <p:nvPr/>
        </p:nvSpPr>
        <p:spPr bwMode="auto">
          <a:xfrm>
            <a:off x="4412980" y="3891086"/>
            <a:ext cx="0" cy="48220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dirty="0">
              <a:solidFill>
                <a:prstClr val="black"/>
              </a:solidFill>
              <a:latin typeface="Tahoma" charset="0"/>
              <a:ea typeface="ＭＳ Ｐゴシック" charset="0"/>
            </a:endParaRPr>
          </a:p>
        </p:txBody>
      </p:sp>
      <p:sp>
        <p:nvSpPr>
          <p:cNvPr id="38" name="Line 21">
            <a:extLst>
              <a:ext uri="{FF2B5EF4-FFF2-40B4-BE49-F238E27FC236}">
                <a16:creationId xmlns:a16="http://schemas.microsoft.com/office/drawing/2014/main" id="{1937BB13-75B0-4947-8F7E-C69526352422}"/>
              </a:ext>
            </a:extLst>
          </p:cNvPr>
          <p:cNvSpPr>
            <a:spLocks noChangeShapeType="1"/>
          </p:cNvSpPr>
          <p:nvPr/>
        </p:nvSpPr>
        <p:spPr bwMode="auto">
          <a:xfrm flipV="1">
            <a:off x="4404647" y="3654152"/>
            <a:ext cx="736997" cy="73580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sp>
        <p:nvSpPr>
          <p:cNvPr id="39" name="Line 22">
            <a:extLst>
              <a:ext uri="{FF2B5EF4-FFF2-40B4-BE49-F238E27FC236}">
                <a16:creationId xmlns:a16="http://schemas.microsoft.com/office/drawing/2014/main" id="{D3110501-FE57-9545-B9AC-7B103AF98E40}"/>
              </a:ext>
            </a:extLst>
          </p:cNvPr>
          <p:cNvSpPr>
            <a:spLocks noChangeShapeType="1"/>
          </p:cNvSpPr>
          <p:nvPr/>
        </p:nvSpPr>
        <p:spPr bwMode="auto">
          <a:xfrm>
            <a:off x="5133309" y="3655342"/>
            <a:ext cx="0" cy="60126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sp>
        <p:nvSpPr>
          <p:cNvPr id="41" name="Line 23">
            <a:extLst>
              <a:ext uri="{FF2B5EF4-FFF2-40B4-BE49-F238E27FC236}">
                <a16:creationId xmlns:a16="http://schemas.microsoft.com/office/drawing/2014/main" id="{AAAA55BA-D404-204C-AECA-45F566AECF40}"/>
              </a:ext>
            </a:extLst>
          </p:cNvPr>
          <p:cNvSpPr>
            <a:spLocks noChangeShapeType="1"/>
          </p:cNvSpPr>
          <p:nvPr/>
        </p:nvSpPr>
        <p:spPr bwMode="auto">
          <a:xfrm flipV="1">
            <a:off x="5127357" y="3877990"/>
            <a:ext cx="394097" cy="39290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sp>
        <p:nvSpPr>
          <p:cNvPr id="43" name="Line 24">
            <a:extLst>
              <a:ext uri="{FF2B5EF4-FFF2-40B4-BE49-F238E27FC236}">
                <a16:creationId xmlns:a16="http://schemas.microsoft.com/office/drawing/2014/main" id="{43AEBE7F-F2BB-5943-A7EA-ACC4591C9E55}"/>
              </a:ext>
            </a:extLst>
          </p:cNvPr>
          <p:cNvSpPr>
            <a:spLocks noChangeShapeType="1"/>
          </p:cNvSpPr>
          <p:nvPr/>
        </p:nvSpPr>
        <p:spPr bwMode="auto">
          <a:xfrm>
            <a:off x="5521452" y="3874419"/>
            <a:ext cx="0" cy="51673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sp>
        <p:nvSpPr>
          <p:cNvPr id="44" name="Line 25">
            <a:extLst>
              <a:ext uri="{FF2B5EF4-FFF2-40B4-BE49-F238E27FC236}">
                <a16:creationId xmlns:a16="http://schemas.microsoft.com/office/drawing/2014/main" id="{6F7F0A4B-818C-8448-8543-A37DAD19EABE}"/>
              </a:ext>
            </a:extLst>
          </p:cNvPr>
          <p:cNvSpPr>
            <a:spLocks noChangeShapeType="1"/>
          </p:cNvSpPr>
          <p:nvPr/>
        </p:nvSpPr>
        <p:spPr bwMode="auto">
          <a:xfrm flipV="1">
            <a:off x="5529788" y="3638674"/>
            <a:ext cx="727472" cy="73580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sp>
        <p:nvSpPr>
          <p:cNvPr id="45" name="Line 26">
            <a:extLst>
              <a:ext uri="{FF2B5EF4-FFF2-40B4-BE49-F238E27FC236}">
                <a16:creationId xmlns:a16="http://schemas.microsoft.com/office/drawing/2014/main" id="{19538173-60A5-BC46-A9E4-749776021102}"/>
              </a:ext>
            </a:extLst>
          </p:cNvPr>
          <p:cNvSpPr>
            <a:spLocks noChangeShapeType="1"/>
          </p:cNvSpPr>
          <p:nvPr/>
        </p:nvSpPr>
        <p:spPr bwMode="auto">
          <a:xfrm>
            <a:off x="6253688" y="3638675"/>
            <a:ext cx="8335" cy="626269"/>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sp>
        <p:nvSpPr>
          <p:cNvPr id="46" name="Line 29">
            <a:extLst>
              <a:ext uri="{FF2B5EF4-FFF2-40B4-BE49-F238E27FC236}">
                <a16:creationId xmlns:a16="http://schemas.microsoft.com/office/drawing/2014/main" id="{30FAE305-421D-C042-8E51-7C7D81EEF5FE}"/>
              </a:ext>
            </a:extLst>
          </p:cNvPr>
          <p:cNvSpPr>
            <a:spLocks noChangeShapeType="1"/>
          </p:cNvSpPr>
          <p:nvPr/>
        </p:nvSpPr>
        <p:spPr bwMode="auto">
          <a:xfrm flipV="1">
            <a:off x="6257259" y="3761309"/>
            <a:ext cx="500063" cy="50006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sp>
        <p:nvSpPr>
          <p:cNvPr id="47" name="Line 30">
            <a:extLst>
              <a:ext uri="{FF2B5EF4-FFF2-40B4-BE49-F238E27FC236}">
                <a16:creationId xmlns:a16="http://schemas.microsoft.com/office/drawing/2014/main" id="{031213C2-BAEE-5346-905B-3F89E1716013}"/>
              </a:ext>
            </a:extLst>
          </p:cNvPr>
          <p:cNvSpPr>
            <a:spLocks noChangeShapeType="1"/>
          </p:cNvSpPr>
          <p:nvPr/>
        </p:nvSpPr>
        <p:spPr bwMode="auto">
          <a:xfrm>
            <a:off x="6757321" y="3750592"/>
            <a:ext cx="0" cy="5607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sp>
        <p:nvSpPr>
          <p:cNvPr id="48" name="Line 31">
            <a:extLst>
              <a:ext uri="{FF2B5EF4-FFF2-40B4-BE49-F238E27FC236}">
                <a16:creationId xmlns:a16="http://schemas.microsoft.com/office/drawing/2014/main" id="{AEA390E0-709D-FA45-91DE-52C0460D608A}"/>
              </a:ext>
            </a:extLst>
          </p:cNvPr>
          <p:cNvSpPr>
            <a:spLocks noChangeShapeType="1"/>
          </p:cNvSpPr>
          <p:nvPr/>
        </p:nvSpPr>
        <p:spPr bwMode="auto">
          <a:xfrm flipV="1">
            <a:off x="6750178" y="3561284"/>
            <a:ext cx="657225" cy="760809"/>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grpSp>
        <p:nvGrpSpPr>
          <p:cNvPr id="53" name="Group 52">
            <a:extLst>
              <a:ext uri="{FF2B5EF4-FFF2-40B4-BE49-F238E27FC236}">
                <a16:creationId xmlns:a16="http://schemas.microsoft.com/office/drawing/2014/main" id="{82C492E2-E058-BD40-8FFC-FCED8F0093C0}"/>
              </a:ext>
            </a:extLst>
          </p:cNvPr>
          <p:cNvGrpSpPr/>
          <p:nvPr/>
        </p:nvGrpSpPr>
        <p:grpSpPr>
          <a:xfrm>
            <a:off x="3921693" y="3040254"/>
            <a:ext cx="3463086" cy="2101758"/>
            <a:chOff x="4084516" y="3733803"/>
            <a:chExt cx="4617448" cy="2802345"/>
          </a:xfrm>
        </p:grpSpPr>
        <p:sp>
          <p:nvSpPr>
            <p:cNvPr id="54" name="Text Box 12">
              <a:extLst>
                <a:ext uri="{FF2B5EF4-FFF2-40B4-BE49-F238E27FC236}">
                  <a16:creationId xmlns:a16="http://schemas.microsoft.com/office/drawing/2014/main" id="{18CC901F-184A-1147-B991-15E650618DC6}"/>
                </a:ext>
              </a:extLst>
            </p:cNvPr>
            <p:cNvSpPr txBox="1">
              <a:spLocks noChangeArrowheads="1"/>
            </p:cNvSpPr>
            <p:nvPr/>
          </p:nvSpPr>
          <p:spPr bwMode="auto">
            <a:xfrm rot="16200000">
              <a:off x="3015545" y="4802774"/>
              <a:ext cx="2476497" cy="33855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050" dirty="0">
                  <a:solidFill>
                    <a:prstClr val="black"/>
                  </a:solidFill>
                  <a:latin typeface="Arial" charset="0"/>
                </a:rPr>
                <a:t>TCP sender  Sending rate</a:t>
              </a:r>
            </a:p>
          </p:txBody>
        </p:sp>
        <p:sp>
          <p:nvSpPr>
            <p:cNvPr id="55" name="Line 17">
              <a:extLst>
                <a:ext uri="{FF2B5EF4-FFF2-40B4-BE49-F238E27FC236}">
                  <a16:creationId xmlns:a16="http://schemas.microsoft.com/office/drawing/2014/main" id="{EF2F6AD0-B3EF-0B4C-88EA-BCCC113FD5FC}"/>
                </a:ext>
              </a:extLst>
            </p:cNvPr>
            <p:cNvSpPr>
              <a:spLocks noChangeShapeType="1"/>
            </p:cNvSpPr>
            <p:nvPr/>
          </p:nvSpPr>
          <p:spPr bwMode="auto">
            <a:xfrm>
              <a:off x="4558589" y="6176341"/>
              <a:ext cx="414337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sp>
          <p:nvSpPr>
            <p:cNvPr id="56" name="Line 18">
              <a:extLst>
                <a:ext uri="{FF2B5EF4-FFF2-40B4-BE49-F238E27FC236}">
                  <a16:creationId xmlns:a16="http://schemas.microsoft.com/office/drawing/2014/main" id="{11B2DFEF-102F-D74F-9B47-304A5DF4E68F}"/>
                </a:ext>
              </a:extLst>
            </p:cNvPr>
            <p:cNvSpPr>
              <a:spLocks noChangeShapeType="1"/>
            </p:cNvSpPr>
            <p:nvPr/>
          </p:nvSpPr>
          <p:spPr bwMode="auto">
            <a:xfrm>
              <a:off x="4546600" y="4203700"/>
              <a:ext cx="877" cy="197422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dirty="0">
                <a:solidFill>
                  <a:prstClr val="black"/>
                </a:solidFill>
                <a:latin typeface="Tahoma" charset="0"/>
                <a:ea typeface="ＭＳ Ｐゴシック" charset="0"/>
              </a:endParaRPr>
            </a:p>
          </p:txBody>
        </p:sp>
        <p:sp>
          <p:nvSpPr>
            <p:cNvPr id="58" name="Text Box 40">
              <a:extLst>
                <a:ext uri="{FF2B5EF4-FFF2-40B4-BE49-F238E27FC236}">
                  <a16:creationId xmlns:a16="http://schemas.microsoft.com/office/drawing/2014/main" id="{27E5BB5F-DA02-D949-9477-C50B724C7125}"/>
                </a:ext>
              </a:extLst>
            </p:cNvPr>
            <p:cNvSpPr txBox="1">
              <a:spLocks noChangeArrowheads="1"/>
            </p:cNvSpPr>
            <p:nvPr/>
          </p:nvSpPr>
          <p:spPr bwMode="auto">
            <a:xfrm>
              <a:off x="6125453" y="6166816"/>
              <a:ext cx="64376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200">
                  <a:solidFill>
                    <a:prstClr val="black"/>
                  </a:solidFill>
                </a:rPr>
                <a:t>time</a:t>
              </a:r>
            </a:p>
          </p:txBody>
        </p:sp>
      </p:grpSp>
      <p:grpSp>
        <p:nvGrpSpPr>
          <p:cNvPr id="9" name="Group 8">
            <a:extLst>
              <a:ext uri="{FF2B5EF4-FFF2-40B4-BE49-F238E27FC236}">
                <a16:creationId xmlns:a16="http://schemas.microsoft.com/office/drawing/2014/main" id="{CE38AC8E-A4ED-7042-8221-EEFB417FF7BA}"/>
              </a:ext>
            </a:extLst>
          </p:cNvPr>
          <p:cNvGrpSpPr/>
          <p:nvPr/>
        </p:nvGrpSpPr>
        <p:grpSpPr>
          <a:xfrm>
            <a:off x="2077507" y="1611505"/>
            <a:ext cx="3790950" cy="1428750"/>
            <a:chOff x="0" y="4533900"/>
            <a:chExt cx="4762500" cy="1905000"/>
          </a:xfrm>
        </p:grpSpPr>
        <p:sp>
          <p:nvSpPr>
            <p:cNvPr id="3" name="Rectangle 2">
              <a:extLst>
                <a:ext uri="{FF2B5EF4-FFF2-40B4-BE49-F238E27FC236}">
                  <a16:creationId xmlns:a16="http://schemas.microsoft.com/office/drawing/2014/main" id="{EA9A0FF2-0607-BD44-8404-E086F64972BE}"/>
                </a:ext>
              </a:extLst>
            </p:cNvPr>
            <p:cNvSpPr/>
            <p:nvPr/>
          </p:nvSpPr>
          <p:spPr>
            <a:xfrm>
              <a:off x="406846" y="4737100"/>
              <a:ext cx="4334880" cy="14351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a:endParaRPr>
            </a:p>
          </p:txBody>
        </p:sp>
        <p:sp>
          <p:nvSpPr>
            <p:cNvPr id="60" name="Rectangle 8">
              <a:extLst>
                <a:ext uri="{FF2B5EF4-FFF2-40B4-BE49-F238E27FC236}">
                  <a16:creationId xmlns:a16="http://schemas.microsoft.com/office/drawing/2014/main" id="{83C5ED77-5FA7-AC4C-AB2A-245D62DB4EB6}"/>
                </a:ext>
              </a:extLst>
            </p:cNvPr>
            <p:cNvSpPr>
              <a:spLocks noChangeArrowheads="1"/>
            </p:cNvSpPr>
            <p:nvPr/>
          </p:nvSpPr>
          <p:spPr bwMode="auto">
            <a:xfrm>
              <a:off x="0" y="4991100"/>
              <a:ext cx="4762500"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lvl="1" defTabSz="685800">
                <a:lnSpc>
                  <a:spcPct val="85000"/>
                </a:lnSpc>
                <a:spcBef>
                  <a:spcPct val="20000"/>
                </a:spcBef>
                <a:buClr>
                  <a:srgbClr val="000099"/>
                </a:buClr>
                <a:defRPr/>
              </a:pPr>
              <a:r>
                <a:rPr lang="en-US" sz="1950" dirty="0">
                  <a:solidFill>
                    <a:prstClr val="black"/>
                  </a:solidFill>
                  <a:latin typeface="Calibri"/>
                  <a:ea typeface="ＭＳ Ｐゴシック" charset="0"/>
                </a:rPr>
                <a:t>increase sending rate </a:t>
              </a:r>
              <a:r>
                <a:rPr lang="en-US" sz="1950" dirty="0">
                  <a:solidFill>
                    <a:prstClr val="black"/>
                  </a:solidFill>
                  <a:latin typeface="Gill Sans MT" charset="0"/>
                  <a:ea typeface="ＭＳ Ｐゴシック" charset="0"/>
                </a:rPr>
                <a:t>by </a:t>
              </a:r>
              <a:r>
                <a:rPr lang="en-US" sz="1950" dirty="0">
                  <a:solidFill>
                    <a:prstClr val="black"/>
                  </a:solidFill>
                  <a:latin typeface="Calibri" panose="020F0502020204030204"/>
                  <a:ea typeface="ＭＳ Ｐゴシック" charset="0"/>
                </a:rPr>
                <a:t>1 maximum segment size every RTT until loss detected</a:t>
              </a:r>
              <a:endParaRPr lang="en-US" sz="1950" i="1" dirty="0">
                <a:solidFill>
                  <a:prstClr val="black"/>
                </a:solidFill>
                <a:latin typeface="Calibri" panose="020F0502020204030204"/>
                <a:ea typeface="ＭＳ Ｐゴシック" charset="0"/>
              </a:endParaRPr>
            </a:p>
          </p:txBody>
        </p:sp>
        <p:sp>
          <p:nvSpPr>
            <p:cNvPr id="136" name="Rectangle 8">
              <a:extLst>
                <a:ext uri="{FF2B5EF4-FFF2-40B4-BE49-F238E27FC236}">
                  <a16:creationId xmlns:a16="http://schemas.microsoft.com/office/drawing/2014/main" id="{91ECB6E6-4418-7243-B13D-E7E4DAE72D34}"/>
                </a:ext>
              </a:extLst>
            </p:cNvPr>
            <p:cNvSpPr>
              <a:spLocks noChangeArrowheads="1"/>
            </p:cNvSpPr>
            <p:nvPr/>
          </p:nvSpPr>
          <p:spPr bwMode="auto">
            <a:xfrm>
              <a:off x="508000" y="4533900"/>
              <a:ext cx="2667000" cy="444500"/>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defTabSz="685800">
                <a:lnSpc>
                  <a:spcPct val="85000"/>
                </a:lnSpc>
                <a:spcBef>
                  <a:spcPct val="20000"/>
                </a:spcBef>
                <a:buClr>
                  <a:srgbClr val="000099"/>
                </a:buClr>
                <a:defRPr/>
              </a:pPr>
              <a:r>
                <a:rPr lang="en-US" sz="2100" i="1" u="sng" dirty="0">
                  <a:solidFill>
                    <a:srgbClr val="00B050"/>
                  </a:solidFill>
                  <a:latin typeface="Calibri" panose="020F0502020204030204"/>
                  <a:ea typeface="ＭＳ Ｐゴシック" charset="0"/>
                </a:rPr>
                <a:t>A</a:t>
              </a:r>
              <a:r>
                <a:rPr lang="en-US" sz="2100" i="1" dirty="0">
                  <a:solidFill>
                    <a:srgbClr val="00B050"/>
                  </a:solidFill>
                  <a:latin typeface="Calibri" panose="020F0502020204030204"/>
                  <a:ea typeface="ＭＳ Ｐゴシック" charset="0"/>
                </a:rPr>
                <a:t>dditive </a:t>
              </a:r>
              <a:r>
                <a:rPr lang="en-US" sz="2100" i="1" u="sng" dirty="0">
                  <a:solidFill>
                    <a:srgbClr val="00B050"/>
                  </a:solidFill>
                  <a:latin typeface="Calibri" panose="020F0502020204030204"/>
                  <a:ea typeface="ＭＳ Ｐゴシック" charset="0"/>
                </a:rPr>
                <a:t>I</a:t>
              </a:r>
              <a:r>
                <a:rPr lang="en-US" sz="2100" i="1" dirty="0">
                  <a:solidFill>
                    <a:srgbClr val="00B050"/>
                  </a:solidFill>
                  <a:latin typeface="Calibri" panose="020F0502020204030204"/>
                  <a:ea typeface="ＭＳ Ｐゴシック" charset="0"/>
                </a:rPr>
                <a:t>ncrease</a:t>
              </a:r>
              <a:endParaRPr lang="en-US" sz="2100" dirty="0">
                <a:solidFill>
                  <a:srgbClr val="00B050"/>
                </a:solidFill>
                <a:latin typeface="Gill Sans MT" charset="0"/>
                <a:ea typeface="ＭＳ Ｐゴシック" charset="0"/>
              </a:endParaRPr>
            </a:p>
          </p:txBody>
        </p:sp>
      </p:grpSp>
      <p:grpSp>
        <p:nvGrpSpPr>
          <p:cNvPr id="63" name="Group 62">
            <a:extLst>
              <a:ext uri="{FF2B5EF4-FFF2-40B4-BE49-F238E27FC236}">
                <a16:creationId xmlns:a16="http://schemas.microsoft.com/office/drawing/2014/main" id="{29F4C833-80E3-E14A-98F5-D02EBF4C0AC6}"/>
              </a:ext>
            </a:extLst>
          </p:cNvPr>
          <p:cNvGrpSpPr/>
          <p:nvPr/>
        </p:nvGrpSpPr>
        <p:grpSpPr>
          <a:xfrm>
            <a:off x="5858932" y="1649605"/>
            <a:ext cx="3562350" cy="1066800"/>
            <a:chOff x="38100" y="4533900"/>
            <a:chExt cx="4749800" cy="1422400"/>
          </a:xfrm>
        </p:grpSpPr>
        <p:sp>
          <p:nvSpPr>
            <p:cNvPr id="64" name="Rectangle 63">
              <a:extLst>
                <a:ext uri="{FF2B5EF4-FFF2-40B4-BE49-F238E27FC236}">
                  <a16:creationId xmlns:a16="http://schemas.microsoft.com/office/drawing/2014/main" id="{7ED9889A-D576-6948-99EB-B6AAAAF94FF1}"/>
                </a:ext>
              </a:extLst>
            </p:cNvPr>
            <p:cNvSpPr/>
            <p:nvPr/>
          </p:nvSpPr>
          <p:spPr>
            <a:xfrm>
              <a:off x="342900" y="4686300"/>
              <a:ext cx="4267200" cy="12700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a:endParaRPr>
            </a:p>
          </p:txBody>
        </p:sp>
        <p:sp>
          <p:nvSpPr>
            <p:cNvPr id="65" name="Rectangle 8">
              <a:extLst>
                <a:ext uri="{FF2B5EF4-FFF2-40B4-BE49-F238E27FC236}">
                  <a16:creationId xmlns:a16="http://schemas.microsoft.com/office/drawing/2014/main" id="{12492D08-6387-3C44-BE8F-DFB7A535E296}"/>
                </a:ext>
              </a:extLst>
            </p:cNvPr>
            <p:cNvSpPr>
              <a:spLocks noChangeArrowheads="1"/>
            </p:cNvSpPr>
            <p:nvPr/>
          </p:nvSpPr>
          <p:spPr bwMode="auto">
            <a:xfrm>
              <a:off x="38100" y="4991100"/>
              <a:ext cx="4749800"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lvl="1" defTabSz="685800">
                <a:lnSpc>
                  <a:spcPct val="85000"/>
                </a:lnSpc>
                <a:spcBef>
                  <a:spcPct val="20000"/>
                </a:spcBef>
                <a:buClr>
                  <a:srgbClr val="000099"/>
                </a:buClr>
                <a:defRPr/>
              </a:pPr>
              <a:r>
                <a:rPr lang="en-US" sz="1950" dirty="0">
                  <a:solidFill>
                    <a:prstClr val="black"/>
                  </a:solidFill>
                  <a:latin typeface="Calibri" panose="020F0502020204030204"/>
                  <a:ea typeface="ＭＳ Ｐゴシック" charset="0"/>
                </a:rPr>
                <a:t>cut sending rate in half at each loss event</a:t>
              </a:r>
              <a:endParaRPr lang="en-US" sz="1950" i="1" dirty="0">
                <a:solidFill>
                  <a:prstClr val="black"/>
                </a:solidFill>
                <a:latin typeface="Calibri"/>
                <a:ea typeface="ＭＳ Ｐゴシック" charset="0"/>
              </a:endParaRPr>
            </a:p>
            <a:p>
              <a:pPr marL="257175" indent="-257175" defTabSz="685800">
                <a:lnSpc>
                  <a:spcPct val="85000"/>
                </a:lnSpc>
                <a:spcBef>
                  <a:spcPct val="20000"/>
                </a:spcBef>
                <a:buClr>
                  <a:srgbClr val="000099"/>
                </a:buClr>
                <a:buSzPct val="65000"/>
                <a:buFont typeface="Wingdings" charset="0"/>
                <a:buChar char="v"/>
                <a:defRPr/>
              </a:pPr>
              <a:endParaRPr lang="en-US" sz="2100" dirty="0">
                <a:solidFill>
                  <a:prstClr val="black"/>
                </a:solidFill>
                <a:latin typeface="Gill Sans MT" charset="0"/>
                <a:ea typeface="ＭＳ Ｐゴシック" charset="0"/>
              </a:endParaRPr>
            </a:p>
          </p:txBody>
        </p:sp>
        <p:sp>
          <p:nvSpPr>
            <p:cNvPr id="66" name="Rectangle 8">
              <a:extLst>
                <a:ext uri="{FF2B5EF4-FFF2-40B4-BE49-F238E27FC236}">
                  <a16:creationId xmlns:a16="http://schemas.microsoft.com/office/drawing/2014/main" id="{4FA342B4-82DA-FE44-A283-F18BBA2F6E1B}"/>
                </a:ext>
              </a:extLst>
            </p:cNvPr>
            <p:cNvSpPr>
              <a:spLocks noChangeArrowheads="1"/>
            </p:cNvSpPr>
            <p:nvPr/>
          </p:nvSpPr>
          <p:spPr bwMode="auto">
            <a:xfrm>
              <a:off x="508000" y="4533900"/>
              <a:ext cx="3746500" cy="444500"/>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defTabSz="685800">
                <a:lnSpc>
                  <a:spcPct val="85000"/>
                </a:lnSpc>
                <a:spcBef>
                  <a:spcPct val="20000"/>
                </a:spcBef>
                <a:buClr>
                  <a:srgbClr val="000099"/>
                </a:buClr>
                <a:defRPr/>
              </a:pPr>
              <a:r>
                <a:rPr lang="en-US" sz="2100" i="1" u="sng" dirty="0">
                  <a:solidFill>
                    <a:srgbClr val="C00000"/>
                  </a:solidFill>
                  <a:latin typeface="Calibri" panose="020F0502020204030204"/>
                  <a:ea typeface="ＭＳ Ｐゴシック" charset="0"/>
                </a:rPr>
                <a:t>M</a:t>
              </a:r>
              <a:r>
                <a:rPr lang="en-US" sz="2100" i="1" dirty="0">
                  <a:solidFill>
                    <a:srgbClr val="C00000"/>
                  </a:solidFill>
                  <a:latin typeface="Calibri" panose="020F0502020204030204"/>
                  <a:ea typeface="ＭＳ Ｐゴシック" charset="0"/>
                </a:rPr>
                <a:t>ultiplicative </a:t>
              </a:r>
              <a:r>
                <a:rPr lang="en-US" sz="2100" i="1" u="sng" dirty="0">
                  <a:solidFill>
                    <a:srgbClr val="C00000"/>
                  </a:solidFill>
                  <a:latin typeface="Calibri" panose="020F0502020204030204"/>
                  <a:ea typeface="ＭＳ Ｐゴシック" charset="0"/>
                </a:rPr>
                <a:t>D</a:t>
              </a:r>
              <a:r>
                <a:rPr lang="en-US" sz="2100" i="1" dirty="0">
                  <a:solidFill>
                    <a:srgbClr val="C00000"/>
                  </a:solidFill>
                  <a:latin typeface="Calibri" panose="020F0502020204030204"/>
                  <a:ea typeface="ＭＳ Ｐゴシック" charset="0"/>
                </a:rPr>
                <a:t>ecrease</a:t>
              </a:r>
              <a:endParaRPr lang="en-US" sz="2100" dirty="0">
                <a:solidFill>
                  <a:srgbClr val="C00000"/>
                </a:solidFill>
                <a:latin typeface="Gill Sans MT" charset="0"/>
                <a:ea typeface="ＭＳ Ｐゴシック" charset="0"/>
              </a:endParaRPr>
            </a:p>
          </p:txBody>
        </p:sp>
      </p:grpSp>
      <p:grpSp>
        <p:nvGrpSpPr>
          <p:cNvPr id="33" name="Group 32">
            <a:extLst>
              <a:ext uri="{FF2B5EF4-FFF2-40B4-BE49-F238E27FC236}">
                <a16:creationId xmlns:a16="http://schemas.microsoft.com/office/drawing/2014/main" id="{08B9E571-5EFE-DF45-ABEE-F217088B731C}"/>
              </a:ext>
            </a:extLst>
          </p:cNvPr>
          <p:cNvGrpSpPr/>
          <p:nvPr/>
        </p:nvGrpSpPr>
        <p:grpSpPr>
          <a:xfrm>
            <a:off x="4318314" y="2840231"/>
            <a:ext cx="2699426" cy="1193462"/>
            <a:chOff x="3965643" y="3797300"/>
            <a:chExt cx="3599234" cy="1591283"/>
          </a:xfrm>
        </p:grpSpPr>
        <p:grpSp>
          <p:nvGrpSpPr>
            <p:cNvPr id="32" name="Group 31">
              <a:extLst>
                <a:ext uri="{FF2B5EF4-FFF2-40B4-BE49-F238E27FC236}">
                  <a16:creationId xmlns:a16="http://schemas.microsoft.com/office/drawing/2014/main" id="{B98081F5-35B5-A849-A6DC-D92ECEF0752A}"/>
                </a:ext>
              </a:extLst>
            </p:cNvPr>
            <p:cNvGrpSpPr/>
            <p:nvPr/>
          </p:nvGrpSpPr>
          <p:grpSpPr>
            <a:xfrm>
              <a:off x="3965643" y="4159386"/>
              <a:ext cx="3599234" cy="1229197"/>
              <a:chOff x="3965643" y="4159386"/>
              <a:chExt cx="3599234" cy="1229197"/>
            </a:xfrm>
          </p:grpSpPr>
          <p:cxnSp>
            <p:nvCxnSpPr>
              <p:cNvPr id="11" name="Straight Arrow Connector 10">
                <a:extLst>
                  <a:ext uri="{FF2B5EF4-FFF2-40B4-BE49-F238E27FC236}">
                    <a16:creationId xmlns:a16="http://schemas.microsoft.com/office/drawing/2014/main" id="{01079667-0DAA-D94E-A312-DB3C9977FD14}"/>
                  </a:ext>
                </a:extLst>
              </p:cNvPr>
              <p:cNvCxnSpPr>
                <a:cxnSpLocks/>
              </p:cNvCxnSpPr>
              <p:nvPr/>
            </p:nvCxnSpPr>
            <p:spPr>
              <a:xfrm>
                <a:off x="3972128" y="4163438"/>
                <a:ext cx="0" cy="1056262"/>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E7717F-1A0D-FF4E-812D-3FD618E53878}"/>
                  </a:ext>
                </a:extLst>
              </p:cNvPr>
              <p:cNvCxnSpPr>
                <a:cxnSpLocks/>
              </p:cNvCxnSpPr>
              <p:nvPr/>
            </p:nvCxnSpPr>
            <p:spPr>
              <a:xfrm>
                <a:off x="4480128" y="4163438"/>
                <a:ext cx="0" cy="1221362"/>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D125F63-AD27-6B45-AE19-4ABD9BFAAB03}"/>
                  </a:ext>
                </a:extLst>
              </p:cNvPr>
              <p:cNvCxnSpPr>
                <a:cxnSpLocks/>
              </p:cNvCxnSpPr>
              <p:nvPr/>
            </p:nvCxnSpPr>
            <p:spPr>
              <a:xfrm>
                <a:off x="5295630" y="4163438"/>
                <a:ext cx="0" cy="1225145"/>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072EFC86-C803-E843-B374-808FCECBC349}"/>
                  </a:ext>
                </a:extLst>
              </p:cNvPr>
              <p:cNvCxnSpPr>
                <a:cxnSpLocks/>
              </p:cNvCxnSpPr>
              <p:nvPr/>
            </p:nvCxnSpPr>
            <p:spPr>
              <a:xfrm>
                <a:off x="5964941" y="4171542"/>
                <a:ext cx="0" cy="1204339"/>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19D5D13-5D07-4C47-B49B-8AC41BCDCFBB}"/>
                  </a:ext>
                </a:extLst>
              </p:cNvPr>
              <p:cNvCxnSpPr>
                <a:cxnSpLocks/>
              </p:cNvCxnSpPr>
              <p:nvPr/>
            </p:nvCxnSpPr>
            <p:spPr>
              <a:xfrm>
                <a:off x="6794500" y="4165056"/>
                <a:ext cx="0" cy="11938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49C30FB-E09A-8645-AF59-0F93ED23D5ED}"/>
                  </a:ext>
                </a:extLst>
              </p:cNvPr>
              <p:cNvCxnSpPr>
                <a:cxnSpLocks/>
              </p:cNvCxnSpPr>
              <p:nvPr/>
            </p:nvCxnSpPr>
            <p:spPr>
              <a:xfrm>
                <a:off x="7559743" y="4159386"/>
                <a:ext cx="0" cy="110652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CE80244-8AE8-9244-8BD7-F7A494EF70AA}"/>
                  </a:ext>
                </a:extLst>
              </p:cNvPr>
              <p:cNvCxnSpPr>
                <a:cxnSpLocks/>
              </p:cNvCxnSpPr>
              <p:nvPr/>
            </p:nvCxnSpPr>
            <p:spPr>
              <a:xfrm>
                <a:off x="3965643" y="4162357"/>
                <a:ext cx="3599234"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a:extLst>
                <a:ext uri="{FF2B5EF4-FFF2-40B4-BE49-F238E27FC236}">
                  <a16:creationId xmlns:a16="http://schemas.microsoft.com/office/drawing/2014/main" id="{CA3311EB-6DA1-BE40-8300-E0A7E76CCC9C}"/>
                </a:ext>
              </a:extLst>
            </p:cNvPr>
            <p:cNvCxnSpPr/>
            <p:nvPr/>
          </p:nvCxnSpPr>
          <p:spPr>
            <a:xfrm>
              <a:off x="5651500" y="3797300"/>
              <a:ext cx="0" cy="381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46745885-D0C9-5C4A-8189-6C1C08532D61}"/>
              </a:ext>
            </a:extLst>
          </p:cNvPr>
          <p:cNvGrpSpPr/>
          <p:nvPr/>
        </p:nvGrpSpPr>
        <p:grpSpPr>
          <a:xfrm>
            <a:off x="4434945" y="2718786"/>
            <a:ext cx="2864645" cy="1271588"/>
            <a:chOff x="4108450" y="3622675"/>
            <a:chExt cx="3819526" cy="1695450"/>
          </a:xfrm>
        </p:grpSpPr>
        <p:grpSp>
          <p:nvGrpSpPr>
            <p:cNvPr id="85" name="Group 84">
              <a:extLst>
                <a:ext uri="{FF2B5EF4-FFF2-40B4-BE49-F238E27FC236}">
                  <a16:creationId xmlns:a16="http://schemas.microsoft.com/office/drawing/2014/main" id="{CE8174FE-3375-6647-833E-1BBA1779B8E0}"/>
                </a:ext>
              </a:extLst>
            </p:cNvPr>
            <p:cNvGrpSpPr/>
            <p:nvPr/>
          </p:nvGrpSpPr>
          <p:grpSpPr>
            <a:xfrm>
              <a:off x="4108450" y="3975100"/>
              <a:ext cx="3819526" cy="1343025"/>
              <a:chOff x="4108450" y="3975100"/>
              <a:chExt cx="3819526" cy="1343025"/>
            </a:xfrm>
          </p:grpSpPr>
          <p:cxnSp>
            <p:nvCxnSpPr>
              <p:cNvPr id="61" name="Straight Arrow Connector 60">
                <a:extLst>
                  <a:ext uri="{FF2B5EF4-FFF2-40B4-BE49-F238E27FC236}">
                    <a16:creationId xmlns:a16="http://schemas.microsoft.com/office/drawing/2014/main" id="{D9182BCB-9C63-4F4E-9BFE-C6ED53E7206A}"/>
                  </a:ext>
                </a:extLst>
              </p:cNvPr>
              <p:cNvCxnSpPr>
                <a:cxnSpLocks/>
              </p:cNvCxnSpPr>
              <p:nvPr/>
            </p:nvCxnSpPr>
            <p:spPr>
              <a:xfrm flipH="1">
                <a:off x="7245350" y="3981450"/>
                <a:ext cx="679450" cy="1254125"/>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3A530988-F896-F240-A4FD-4D4D80C11F42}"/>
                  </a:ext>
                </a:extLst>
              </p:cNvPr>
              <p:cNvCxnSpPr>
                <a:cxnSpLocks/>
              </p:cNvCxnSpPr>
              <p:nvPr/>
            </p:nvCxnSpPr>
            <p:spPr>
              <a:xfrm flipH="1">
                <a:off x="4108450" y="3975100"/>
                <a:ext cx="3816350" cy="133985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D2A9933-F916-0E46-A509-25FD8F001806}"/>
                  </a:ext>
                </a:extLst>
              </p:cNvPr>
              <p:cNvCxnSpPr>
                <a:cxnSpLocks/>
              </p:cNvCxnSpPr>
              <p:nvPr/>
            </p:nvCxnSpPr>
            <p:spPr>
              <a:xfrm flipH="1">
                <a:off x="5070475" y="3978275"/>
                <a:ext cx="2854325" cy="1298575"/>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DE4AE1E-DD47-A648-8E75-B628D3E56B38}"/>
                  </a:ext>
                </a:extLst>
              </p:cNvPr>
              <p:cNvCxnSpPr>
                <a:cxnSpLocks/>
              </p:cNvCxnSpPr>
              <p:nvPr/>
            </p:nvCxnSpPr>
            <p:spPr>
              <a:xfrm flipH="1">
                <a:off x="5607050" y="3984625"/>
                <a:ext cx="2320926" cy="133350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C801921-8F99-4345-AADF-C79B5379ABCC}"/>
                  </a:ext>
                </a:extLst>
              </p:cNvPr>
              <p:cNvCxnSpPr>
                <a:cxnSpLocks/>
              </p:cNvCxnSpPr>
              <p:nvPr/>
            </p:nvCxnSpPr>
            <p:spPr>
              <a:xfrm flipH="1">
                <a:off x="6565900" y="3984625"/>
                <a:ext cx="1358900" cy="119380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7" name="Straight Connector 86">
              <a:extLst>
                <a:ext uri="{FF2B5EF4-FFF2-40B4-BE49-F238E27FC236}">
                  <a16:creationId xmlns:a16="http://schemas.microsoft.com/office/drawing/2014/main" id="{E7A7E738-8F7C-B641-98A4-26125EAB1AA9}"/>
                </a:ext>
              </a:extLst>
            </p:cNvPr>
            <p:cNvCxnSpPr/>
            <p:nvPr/>
          </p:nvCxnSpPr>
          <p:spPr>
            <a:xfrm flipV="1">
              <a:off x="7921625" y="3622675"/>
              <a:ext cx="0" cy="3587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8481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left)">
                                      <p:cBhvr>
                                        <p:cTn id="20" dur="500"/>
                                        <p:tgtEl>
                                          <p:spTgt spid="38"/>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ipe(up)">
                                      <p:cBhvr>
                                        <p:cTn id="24" dur="500"/>
                                        <p:tgtEl>
                                          <p:spTgt spid="39"/>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left)">
                                      <p:cBhvr>
                                        <p:cTn id="28" dur="500"/>
                                        <p:tgtEl>
                                          <p:spTgt spid="41"/>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up)">
                                      <p:cBhvr>
                                        <p:cTn id="32" dur="500"/>
                                        <p:tgtEl>
                                          <p:spTgt spid="43"/>
                                        </p:tgtEl>
                                      </p:cBhvr>
                                    </p:animEffect>
                                  </p:childTnLst>
                                </p:cTn>
                              </p:par>
                            </p:childTnLst>
                          </p:cTn>
                        </p:par>
                        <p:par>
                          <p:cTn id="33" fill="hold">
                            <p:stCondLst>
                              <p:cond delay="3000"/>
                            </p:stCondLst>
                            <p:childTnLst>
                              <p:par>
                                <p:cTn id="34" presetID="22" presetClass="entr" presetSubtype="4" fill="hold" grpId="0" nodeType="after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down)">
                                      <p:cBhvr>
                                        <p:cTn id="36" dur="500"/>
                                        <p:tgtEl>
                                          <p:spTgt spid="44"/>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up)">
                                      <p:cBhvr>
                                        <p:cTn id="40" dur="500"/>
                                        <p:tgtEl>
                                          <p:spTgt spid="45"/>
                                        </p:tgtEl>
                                      </p:cBhvr>
                                    </p:animEffect>
                                  </p:childTnLst>
                                </p:cTn>
                              </p:par>
                            </p:childTnLst>
                          </p:cTn>
                        </p:par>
                        <p:par>
                          <p:cTn id="41" fill="hold">
                            <p:stCondLst>
                              <p:cond delay="4000"/>
                            </p:stCondLst>
                            <p:childTnLst>
                              <p:par>
                                <p:cTn id="42" presetID="22" presetClass="entr" presetSubtype="4" fill="hold" grpId="0"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wipe(down)">
                                      <p:cBhvr>
                                        <p:cTn id="44" dur="500"/>
                                        <p:tgtEl>
                                          <p:spTgt spid="46"/>
                                        </p:tgtEl>
                                      </p:cBhvr>
                                    </p:animEffect>
                                  </p:childTnLst>
                                </p:cTn>
                              </p:par>
                            </p:childTnLst>
                          </p:cTn>
                        </p:par>
                        <p:par>
                          <p:cTn id="45" fill="hold">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wipe(up)">
                                      <p:cBhvr>
                                        <p:cTn id="48" dur="500"/>
                                        <p:tgtEl>
                                          <p:spTgt spid="47"/>
                                        </p:tgtEl>
                                      </p:cBhvr>
                                    </p:animEffect>
                                  </p:childTnLst>
                                </p:cTn>
                              </p:par>
                            </p:childTnLst>
                          </p:cTn>
                        </p:par>
                        <p:par>
                          <p:cTn id="49" fill="hold">
                            <p:stCondLst>
                              <p:cond delay="5000"/>
                            </p:stCondLst>
                            <p:childTnLst>
                              <p:par>
                                <p:cTn id="50" presetID="22" presetClass="entr" presetSubtype="4" fill="hold" grpId="0"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down)">
                                      <p:cBhvr>
                                        <p:cTn id="52" dur="5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dissolve">
                                      <p:cBhvr>
                                        <p:cTn id="57" dur="500"/>
                                        <p:tgtEl>
                                          <p:spTgt spid="9"/>
                                        </p:tgtEl>
                                      </p:cBhvr>
                                    </p:animEffect>
                                  </p:childTnLst>
                                </p:cTn>
                              </p:par>
                            </p:childTnLst>
                          </p:cTn>
                        </p:par>
                        <p:par>
                          <p:cTn id="58" fill="hold">
                            <p:stCondLst>
                              <p:cond delay="500"/>
                            </p:stCondLst>
                            <p:childTnLst>
                              <p:par>
                                <p:cTn id="59" presetID="22" presetClass="entr" presetSubtype="1" fill="hold" nodeType="afterEffect">
                                  <p:stCondLst>
                                    <p:cond delay="1000"/>
                                  </p:stCondLst>
                                  <p:childTnLst>
                                    <p:set>
                                      <p:cBhvr>
                                        <p:cTn id="60" dur="1" fill="hold">
                                          <p:stCondLst>
                                            <p:cond delay="0"/>
                                          </p:stCondLst>
                                        </p:cTn>
                                        <p:tgtEl>
                                          <p:spTgt spid="33"/>
                                        </p:tgtEl>
                                        <p:attrNameLst>
                                          <p:attrName>style.visibility</p:attrName>
                                        </p:attrNameLst>
                                      </p:cBhvr>
                                      <p:to>
                                        <p:strVal val="visible"/>
                                      </p:to>
                                    </p:set>
                                    <p:animEffect transition="in" filter="wipe(up)">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dissolve">
                                      <p:cBhvr>
                                        <p:cTn id="66" dur="500"/>
                                        <p:tgtEl>
                                          <p:spTgt spid="63"/>
                                        </p:tgtEl>
                                      </p:cBhvr>
                                    </p:animEffect>
                                  </p:childTnLst>
                                </p:cTn>
                              </p:par>
                              <p:par>
                                <p:cTn id="67" presetID="9" presetClass="exit" presetSubtype="0" fill="hold" nodeType="withEffect">
                                  <p:stCondLst>
                                    <p:cond delay="0"/>
                                  </p:stCondLst>
                                  <p:childTnLst>
                                    <p:animEffect transition="out" filter="dissolve">
                                      <p:cBhvr>
                                        <p:cTn id="68" dur="500"/>
                                        <p:tgtEl>
                                          <p:spTgt spid="33"/>
                                        </p:tgtEl>
                                      </p:cBhvr>
                                    </p:animEffect>
                                    <p:set>
                                      <p:cBhvr>
                                        <p:cTn id="69" dur="1" fill="hold">
                                          <p:stCondLst>
                                            <p:cond delay="499"/>
                                          </p:stCondLst>
                                        </p:cTn>
                                        <p:tgtEl>
                                          <p:spTgt spid="33"/>
                                        </p:tgtEl>
                                        <p:attrNameLst>
                                          <p:attrName>style.visibility</p:attrName>
                                        </p:attrNameLst>
                                      </p:cBhvr>
                                      <p:to>
                                        <p:strVal val="hidden"/>
                                      </p:to>
                                    </p:set>
                                  </p:childTnLst>
                                </p:cTn>
                              </p:par>
                            </p:childTnLst>
                          </p:cTn>
                        </p:par>
                        <p:par>
                          <p:cTn id="70" fill="hold">
                            <p:stCondLst>
                              <p:cond delay="500"/>
                            </p:stCondLst>
                            <p:childTnLst>
                              <p:par>
                                <p:cTn id="71" presetID="22" presetClass="entr" presetSubtype="1" fill="hold" nodeType="afterEffect">
                                  <p:stCondLst>
                                    <p:cond delay="1000"/>
                                  </p:stCondLst>
                                  <p:childTnLst>
                                    <p:set>
                                      <p:cBhvr>
                                        <p:cTn id="72" dur="1" fill="hold">
                                          <p:stCondLst>
                                            <p:cond delay="0"/>
                                          </p:stCondLst>
                                        </p:cTn>
                                        <p:tgtEl>
                                          <p:spTgt spid="88"/>
                                        </p:tgtEl>
                                        <p:attrNameLst>
                                          <p:attrName>style.visibility</p:attrName>
                                        </p:attrNameLst>
                                      </p:cBhvr>
                                      <p:to>
                                        <p:strVal val="visible"/>
                                      </p:to>
                                    </p:set>
                                    <p:animEffect transition="in" filter="wipe(up)">
                                      <p:cBhvr>
                                        <p:cTn id="73" dur="500"/>
                                        <p:tgtEl>
                                          <p:spTgt spid="88"/>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41"/>
                                        </p:tgtEl>
                                        <p:attrNameLst>
                                          <p:attrName>style.visibility</p:attrName>
                                        </p:attrNameLst>
                                      </p:cBhvr>
                                      <p:to>
                                        <p:strVal val="visible"/>
                                      </p:to>
                                    </p:set>
                                    <p:animEffect transition="in" filter="dissolve">
                                      <p:cBhvr>
                                        <p:cTn id="78" dur="500"/>
                                        <p:tgtEl>
                                          <p:spTgt spid="141"/>
                                        </p:tgtEl>
                                      </p:cBhvr>
                                    </p:animEffect>
                                  </p:childTnLst>
                                </p:cTn>
                              </p:par>
                              <p:par>
                                <p:cTn id="79" presetID="9" presetClass="exit" presetSubtype="0" fill="hold" nodeType="withEffect">
                                  <p:stCondLst>
                                    <p:cond delay="0"/>
                                  </p:stCondLst>
                                  <p:childTnLst>
                                    <p:animEffect transition="out" filter="dissolve">
                                      <p:cBhvr>
                                        <p:cTn id="80" dur="500"/>
                                        <p:tgtEl>
                                          <p:spTgt spid="88"/>
                                        </p:tgtEl>
                                      </p:cBhvr>
                                    </p:animEffect>
                                    <p:set>
                                      <p:cBhvr>
                                        <p:cTn id="81" dur="1" fill="hold">
                                          <p:stCondLst>
                                            <p:cond delay="4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90732" y="662923"/>
            <a:ext cx="8544983" cy="670967"/>
          </a:xfrm>
        </p:spPr>
        <p:txBody>
          <a:bodyPr>
            <a:normAutofit/>
          </a:bodyPr>
          <a:lstStyle/>
          <a:p>
            <a:r>
              <a:rPr lang="en-US" sz="3600" dirty="0"/>
              <a:t>TCP slow start </a:t>
            </a:r>
            <a:endParaRPr lang="en-US" sz="3300" dirty="0"/>
          </a:p>
        </p:txBody>
      </p:sp>
      <p:sp>
        <p:nvSpPr>
          <p:cNvPr id="88" name="Rectangle 3">
            <a:extLst>
              <a:ext uri="{FF2B5EF4-FFF2-40B4-BE49-F238E27FC236}">
                <a16:creationId xmlns:a16="http://schemas.microsoft.com/office/drawing/2014/main" id="{8A57114D-913B-0446-AF23-3E8C1F4B81CA}"/>
              </a:ext>
            </a:extLst>
          </p:cNvPr>
          <p:cNvSpPr txBox="1">
            <a:spLocks noChangeArrowheads="1"/>
          </p:cNvSpPr>
          <p:nvPr/>
        </p:nvSpPr>
        <p:spPr>
          <a:xfrm>
            <a:off x="2439440" y="1506359"/>
            <a:ext cx="3838575" cy="391069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95275" indent="-197644" defTabSz="685800">
              <a:spcBef>
                <a:spcPts val="750"/>
              </a:spcBef>
              <a:buFont typeface="Wingdings" charset="2"/>
              <a:buChar char="§"/>
              <a:defRPr/>
            </a:pPr>
            <a:r>
              <a:rPr lang="en-US" sz="2400" dirty="0">
                <a:solidFill>
                  <a:prstClr val="black"/>
                </a:solidFill>
                <a:latin typeface="Calibri" panose="020F0502020204030204"/>
              </a:rPr>
              <a:t>when connection begins, increase rate exponentially until first loss event:</a:t>
            </a:r>
          </a:p>
          <a:p>
            <a:pPr marL="521494" lvl="1" indent="-173831" defTabSz="685800">
              <a:spcBef>
                <a:spcPts val="375"/>
              </a:spcBef>
              <a:buFont typeface="Arial"/>
              <a:buChar char="•"/>
              <a:defRPr/>
            </a:pPr>
            <a:r>
              <a:rPr lang="en-US" sz="2100" dirty="0">
                <a:solidFill>
                  <a:prstClr val="black"/>
                </a:solidFill>
                <a:latin typeface="Calibri" panose="020F0502020204030204"/>
              </a:rPr>
              <a:t>initially </a:t>
            </a:r>
            <a:r>
              <a:rPr lang="en-US" sz="2100" b="1" dirty="0" err="1">
                <a:solidFill>
                  <a:prstClr val="black"/>
                </a:solidFill>
                <a:latin typeface="Courier New" charset="0"/>
              </a:rPr>
              <a:t>cwnd</a:t>
            </a:r>
            <a:r>
              <a:rPr lang="en-US" sz="2100" dirty="0">
                <a:solidFill>
                  <a:prstClr val="black"/>
                </a:solidFill>
                <a:latin typeface="Calibri" panose="020F0502020204030204"/>
              </a:rPr>
              <a:t> = 1 MSS</a:t>
            </a:r>
          </a:p>
          <a:p>
            <a:pPr marL="521494" lvl="1" indent="-173831" defTabSz="685800">
              <a:spcBef>
                <a:spcPts val="375"/>
              </a:spcBef>
              <a:buFont typeface="Arial"/>
              <a:buChar char="•"/>
              <a:defRPr/>
            </a:pPr>
            <a:r>
              <a:rPr lang="en-US" sz="2100" dirty="0">
                <a:solidFill>
                  <a:prstClr val="black"/>
                </a:solidFill>
                <a:latin typeface="Calibri" panose="020F0502020204030204"/>
              </a:rPr>
              <a:t>double </a:t>
            </a:r>
            <a:r>
              <a:rPr lang="en-US" sz="2100" b="1" dirty="0" err="1">
                <a:solidFill>
                  <a:prstClr val="black"/>
                </a:solidFill>
                <a:latin typeface="Courier New" charset="0"/>
              </a:rPr>
              <a:t>cwnd</a:t>
            </a:r>
            <a:r>
              <a:rPr lang="en-US" sz="2100" dirty="0">
                <a:solidFill>
                  <a:prstClr val="black"/>
                </a:solidFill>
                <a:latin typeface="Calibri" panose="020F0502020204030204"/>
              </a:rPr>
              <a:t> every RTT</a:t>
            </a:r>
          </a:p>
          <a:p>
            <a:pPr marL="521494" lvl="1" indent="-173831" defTabSz="685800">
              <a:spcBef>
                <a:spcPts val="375"/>
              </a:spcBef>
              <a:buFont typeface="Arial"/>
              <a:buChar char="•"/>
              <a:defRPr/>
            </a:pPr>
            <a:r>
              <a:rPr lang="en-US" sz="2100" dirty="0">
                <a:solidFill>
                  <a:prstClr val="black"/>
                </a:solidFill>
                <a:latin typeface="Calibri" panose="020F0502020204030204"/>
              </a:rPr>
              <a:t>done by incrementing </a:t>
            </a:r>
            <a:r>
              <a:rPr lang="en-US" sz="2100" b="1" dirty="0" err="1">
                <a:solidFill>
                  <a:prstClr val="black"/>
                </a:solidFill>
                <a:latin typeface="Courier New" charset="0"/>
              </a:rPr>
              <a:t>cwnd</a:t>
            </a:r>
            <a:r>
              <a:rPr lang="en-US" sz="2100" dirty="0">
                <a:solidFill>
                  <a:prstClr val="black"/>
                </a:solidFill>
                <a:latin typeface="Calibri" panose="020F0502020204030204"/>
              </a:rPr>
              <a:t> for every ACK received</a:t>
            </a:r>
          </a:p>
        </p:txBody>
      </p:sp>
      <p:sp>
        <p:nvSpPr>
          <p:cNvPr id="224" name="Line 6">
            <a:extLst>
              <a:ext uri="{FF2B5EF4-FFF2-40B4-BE49-F238E27FC236}">
                <a16:creationId xmlns:a16="http://schemas.microsoft.com/office/drawing/2014/main" id="{6A528287-EE91-2148-8BF9-9042AB1CFB64}"/>
              </a:ext>
            </a:extLst>
          </p:cNvPr>
          <p:cNvSpPr>
            <a:spLocks noChangeShapeType="1"/>
          </p:cNvSpPr>
          <p:nvPr/>
        </p:nvSpPr>
        <p:spPr bwMode="auto">
          <a:xfrm>
            <a:off x="7270996" y="2198077"/>
            <a:ext cx="1878806" cy="264319"/>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25" name="Text Box 8">
            <a:extLst>
              <a:ext uri="{FF2B5EF4-FFF2-40B4-BE49-F238E27FC236}">
                <a16:creationId xmlns:a16="http://schemas.microsoft.com/office/drawing/2014/main" id="{BF8683E2-9BD1-4641-8269-1F97FE166C40}"/>
              </a:ext>
            </a:extLst>
          </p:cNvPr>
          <p:cNvSpPr txBox="1">
            <a:spLocks noChangeArrowheads="1"/>
          </p:cNvSpPr>
          <p:nvPr/>
        </p:nvSpPr>
        <p:spPr bwMode="auto">
          <a:xfrm>
            <a:off x="6947567" y="1344397"/>
            <a:ext cx="694485"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a:solidFill>
                  <a:srgbClr val="000000"/>
                </a:solidFill>
                <a:latin typeface="Arial" charset="0"/>
              </a:rPr>
              <a:t>Host A</a:t>
            </a:r>
          </a:p>
        </p:txBody>
      </p:sp>
      <p:sp>
        <p:nvSpPr>
          <p:cNvPr id="226"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408567">
            <a:off x="7996222" y="2160415"/>
            <a:ext cx="965329"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rial" charset="0"/>
              </a:rPr>
              <a:t>one segment</a:t>
            </a:r>
            <a:endParaRPr lang="en-US" sz="750" dirty="0">
              <a:solidFill>
                <a:srgbClr val="000000"/>
              </a:solidFill>
              <a:latin typeface="Times New Roman" charset="0"/>
            </a:endParaRPr>
          </a:p>
        </p:txBody>
      </p:sp>
      <p:sp>
        <p:nvSpPr>
          <p:cNvPr id="228" name="Text Box 12">
            <a:extLst>
              <a:ext uri="{FF2B5EF4-FFF2-40B4-BE49-F238E27FC236}">
                <a16:creationId xmlns:a16="http://schemas.microsoft.com/office/drawing/2014/main" id="{51858FD0-9B85-8441-9B12-8875189F665C}"/>
              </a:ext>
            </a:extLst>
          </p:cNvPr>
          <p:cNvSpPr txBox="1">
            <a:spLocks noChangeArrowheads="1"/>
          </p:cNvSpPr>
          <p:nvPr/>
        </p:nvSpPr>
        <p:spPr bwMode="auto">
          <a:xfrm>
            <a:off x="8770398" y="1333682"/>
            <a:ext cx="704040"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a:solidFill>
                  <a:srgbClr val="000000"/>
                </a:solidFill>
                <a:latin typeface="Arial" charset="0"/>
              </a:rPr>
              <a:t>Host B</a:t>
            </a:r>
          </a:p>
        </p:txBody>
      </p:sp>
      <p:sp>
        <p:nvSpPr>
          <p:cNvPr id="229" name="Line 13">
            <a:extLst>
              <a:ext uri="{FF2B5EF4-FFF2-40B4-BE49-F238E27FC236}">
                <a16:creationId xmlns:a16="http://schemas.microsoft.com/office/drawing/2014/main" id="{A18AC8EC-DBD1-E34E-B3EA-D3876A530333}"/>
              </a:ext>
            </a:extLst>
          </p:cNvPr>
          <p:cNvSpPr>
            <a:spLocks noChangeShapeType="1"/>
          </p:cNvSpPr>
          <p:nvPr/>
        </p:nvSpPr>
        <p:spPr bwMode="auto">
          <a:xfrm>
            <a:off x="7267424" y="2058773"/>
            <a:ext cx="0" cy="2886075"/>
          </a:xfrm>
          <a:prstGeom prst="line">
            <a:avLst/>
          </a:prstGeom>
          <a:noFill/>
          <a:ln w="19050">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230" name="Line 14">
            <a:extLst>
              <a:ext uri="{FF2B5EF4-FFF2-40B4-BE49-F238E27FC236}">
                <a16:creationId xmlns:a16="http://schemas.microsoft.com/office/drawing/2014/main" id="{77B3310E-1B60-414E-9423-328982307B1D}"/>
              </a:ext>
            </a:extLst>
          </p:cNvPr>
          <p:cNvSpPr>
            <a:spLocks noChangeShapeType="1"/>
          </p:cNvSpPr>
          <p:nvPr/>
        </p:nvSpPr>
        <p:spPr bwMode="auto">
          <a:xfrm>
            <a:off x="9153374" y="2087348"/>
            <a:ext cx="0" cy="2886075"/>
          </a:xfrm>
          <a:prstGeom prst="line">
            <a:avLst/>
          </a:prstGeom>
          <a:noFill/>
          <a:ln w="19050">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grpSp>
        <p:nvGrpSpPr>
          <p:cNvPr id="4" name="Group 3">
            <a:extLst>
              <a:ext uri="{FF2B5EF4-FFF2-40B4-BE49-F238E27FC236}">
                <a16:creationId xmlns:a16="http://schemas.microsoft.com/office/drawing/2014/main" id="{E69B56F2-B7D2-5247-8C5B-11CDFE50D6C7}"/>
              </a:ext>
            </a:extLst>
          </p:cNvPr>
          <p:cNvGrpSpPr/>
          <p:nvPr/>
        </p:nvGrpSpPr>
        <p:grpSpPr>
          <a:xfrm>
            <a:off x="7010681" y="2170692"/>
            <a:ext cx="253916" cy="622697"/>
            <a:chOff x="7237996" y="2270077"/>
            <a:chExt cx="338555" cy="830263"/>
          </a:xfrm>
        </p:grpSpPr>
        <p:sp>
          <p:nvSpPr>
            <p:cNvPr id="227" name="Text Box 10">
              <a:extLst>
                <a:ext uri="{FF2B5EF4-FFF2-40B4-BE49-F238E27FC236}">
                  <a16:creationId xmlns:a16="http://schemas.microsoft.com/office/drawing/2014/main" id="{A25707E3-FE96-074A-AE26-F8222C4C395A}"/>
                </a:ext>
              </a:extLst>
            </p:cNvPr>
            <p:cNvSpPr txBox="1">
              <a:spLocks noChangeArrowheads="1"/>
            </p:cNvSpPr>
            <p:nvPr/>
          </p:nvSpPr>
          <p:spPr bwMode="auto">
            <a:xfrm rot="16200000">
              <a:off x="7109970" y="2493708"/>
              <a:ext cx="594608" cy="338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a:solidFill>
                    <a:srgbClr val="000000"/>
                  </a:solidFill>
                  <a:latin typeface="Arial" charset="0"/>
                </a:rPr>
                <a:t>RTT</a:t>
              </a:r>
              <a:endParaRPr lang="en-US" sz="750">
                <a:solidFill>
                  <a:srgbClr val="000000"/>
                </a:solidFill>
                <a:latin typeface="Arial" charset="0"/>
              </a:endParaRPr>
            </a:p>
          </p:txBody>
        </p:sp>
        <p:sp>
          <p:nvSpPr>
            <p:cNvPr id="231" name="Line 15">
              <a:extLst>
                <a:ext uri="{FF2B5EF4-FFF2-40B4-BE49-F238E27FC236}">
                  <a16:creationId xmlns:a16="http://schemas.microsoft.com/office/drawing/2014/main" id="{1BE79FAE-9CDC-7B45-A6C0-E89FC9FC2363}"/>
                </a:ext>
              </a:extLst>
            </p:cNvPr>
            <p:cNvSpPr>
              <a:spLocks noChangeShapeType="1"/>
            </p:cNvSpPr>
            <p:nvPr/>
          </p:nvSpPr>
          <p:spPr bwMode="auto">
            <a:xfrm flipH="1" flipV="1">
              <a:off x="7399338" y="2270077"/>
              <a:ext cx="4762" cy="2190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32" name="Line 16">
              <a:extLst>
                <a:ext uri="{FF2B5EF4-FFF2-40B4-BE49-F238E27FC236}">
                  <a16:creationId xmlns:a16="http://schemas.microsoft.com/office/drawing/2014/main" id="{59A77926-4B5A-AC4A-B560-0B735D6BC784}"/>
                </a:ext>
              </a:extLst>
            </p:cNvPr>
            <p:cNvSpPr>
              <a:spLocks noChangeShapeType="1"/>
            </p:cNvSpPr>
            <p:nvPr/>
          </p:nvSpPr>
          <p:spPr bwMode="auto">
            <a:xfrm>
              <a:off x="7408863" y="2876502"/>
              <a:ext cx="4762" cy="2238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233" name="Line 17">
            <a:extLst>
              <a:ext uri="{FF2B5EF4-FFF2-40B4-BE49-F238E27FC236}">
                <a16:creationId xmlns:a16="http://schemas.microsoft.com/office/drawing/2014/main" id="{6F1B852B-55C3-8747-96CA-AA2F2AB5E525}"/>
              </a:ext>
            </a:extLst>
          </p:cNvPr>
          <p:cNvSpPr>
            <a:spLocks noChangeShapeType="1"/>
          </p:cNvSpPr>
          <p:nvPr/>
        </p:nvSpPr>
        <p:spPr bwMode="auto">
          <a:xfrm flipV="1">
            <a:off x="7253137" y="2501686"/>
            <a:ext cx="1878806" cy="264319"/>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234" name="Group 18">
            <a:extLst>
              <a:ext uri="{FF2B5EF4-FFF2-40B4-BE49-F238E27FC236}">
                <a16:creationId xmlns:a16="http://schemas.microsoft.com/office/drawing/2014/main" id="{065B59AF-8C8D-9041-B965-0C2B0A5F8CEF}"/>
              </a:ext>
            </a:extLst>
          </p:cNvPr>
          <p:cNvGrpSpPr>
            <a:grpSpLocks/>
          </p:cNvGrpSpPr>
          <p:nvPr/>
        </p:nvGrpSpPr>
        <p:grpSpPr bwMode="auto">
          <a:xfrm>
            <a:off x="8914056" y="4557890"/>
            <a:ext cx="511968" cy="300037"/>
            <a:chOff x="3296" y="3527"/>
            <a:chExt cx="430" cy="252"/>
          </a:xfrm>
        </p:grpSpPr>
        <p:sp>
          <p:nvSpPr>
            <p:cNvPr id="235" name="Rectangle 19">
              <a:extLst>
                <a:ext uri="{FF2B5EF4-FFF2-40B4-BE49-F238E27FC236}">
                  <a16:creationId xmlns:a16="http://schemas.microsoft.com/office/drawing/2014/main" id="{87C76A64-BE9B-B84D-B23B-73554D8DC2C9}"/>
                </a:ext>
              </a:extLst>
            </p:cNvPr>
            <p:cNvSpPr>
              <a:spLocks noChangeArrowheads="1"/>
            </p:cNvSpPr>
            <p:nvPr/>
          </p:nvSpPr>
          <p:spPr bwMode="auto">
            <a:xfrm>
              <a:off x="3342" y="3576"/>
              <a:ext cx="324" cy="15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36" name="Text Box 20">
              <a:extLst>
                <a:ext uri="{FF2B5EF4-FFF2-40B4-BE49-F238E27FC236}">
                  <a16:creationId xmlns:a16="http://schemas.microsoft.com/office/drawing/2014/main" id="{0453126D-C0BC-5F4F-8DBD-30CD1FA8A1CD}"/>
                </a:ext>
              </a:extLst>
            </p:cNvPr>
            <p:cNvSpPr txBox="1">
              <a:spLocks noChangeArrowheads="1"/>
            </p:cNvSpPr>
            <p:nvPr/>
          </p:nvSpPr>
          <p:spPr bwMode="auto">
            <a:xfrm>
              <a:off x="3296" y="3527"/>
              <a:ext cx="430"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kern="0">
                  <a:solidFill>
                    <a:srgbClr val="000000"/>
                  </a:solidFill>
                  <a:latin typeface="Arial" charset="0"/>
                </a:rPr>
                <a:t>time</a:t>
              </a:r>
              <a:endParaRPr lang="en-US" sz="750" kern="0">
                <a:solidFill>
                  <a:srgbClr val="000000"/>
                </a:solidFill>
                <a:latin typeface="Arial" charset="0"/>
              </a:endParaRPr>
            </a:p>
          </p:txBody>
        </p:sp>
      </p:grpSp>
      <p:grpSp>
        <p:nvGrpSpPr>
          <p:cNvPr id="5" name="Group 4">
            <a:extLst>
              <a:ext uri="{FF2B5EF4-FFF2-40B4-BE49-F238E27FC236}">
                <a16:creationId xmlns:a16="http://schemas.microsoft.com/office/drawing/2014/main" id="{4100408E-3418-754E-97D5-873085045522}"/>
              </a:ext>
            </a:extLst>
          </p:cNvPr>
          <p:cNvGrpSpPr/>
          <p:nvPr/>
        </p:nvGrpSpPr>
        <p:grpSpPr>
          <a:xfrm>
            <a:off x="7270996" y="2783864"/>
            <a:ext cx="1882379" cy="328613"/>
            <a:chOff x="7585075" y="3087640"/>
            <a:chExt cx="2509838" cy="438150"/>
          </a:xfrm>
        </p:grpSpPr>
        <p:sp>
          <p:nvSpPr>
            <p:cNvPr id="237" name="Line 21">
              <a:extLst>
                <a:ext uri="{FF2B5EF4-FFF2-40B4-BE49-F238E27FC236}">
                  <a16:creationId xmlns:a16="http://schemas.microsoft.com/office/drawing/2014/main" id="{9884C69B-71B1-0942-8DD7-4BADAC4C58CF}"/>
                </a:ext>
              </a:extLst>
            </p:cNvPr>
            <p:cNvSpPr>
              <a:spLocks noChangeShapeType="1"/>
            </p:cNvSpPr>
            <p:nvPr/>
          </p:nvSpPr>
          <p:spPr bwMode="auto">
            <a:xfrm>
              <a:off x="7589838" y="3087640"/>
              <a:ext cx="2505075" cy="3524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38" name="Line 22">
              <a:extLst>
                <a:ext uri="{FF2B5EF4-FFF2-40B4-BE49-F238E27FC236}">
                  <a16:creationId xmlns:a16="http://schemas.microsoft.com/office/drawing/2014/main" id="{51BC13AD-02C4-1049-8BE5-DF4431F8416C}"/>
                </a:ext>
              </a:extLst>
            </p:cNvPr>
            <p:cNvSpPr>
              <a:spLocks noChangeShapeType="1"/>
            </p:cNvSpPr>
            <p:nvPr/>
          </p:nvSpPr>
          <p:spPr bwMode="auto">
            <a:xfrm>
              <a:off x="7585075" y="3173365"/>
              <a:ext cx="2505075" cy="3524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grpSp>
        <p:nvGrpSpPr>
          <p:cNvPr id="6" name="Group 5">
            <a:extLst>
              <a:ext uri="{FF2B5EF4-FFF2-40B4-BE49-F238E27FC236}">
                <a16:creationId xmlns:a16="http://schemas.microsoft.com/office/drawing/2014/main" id="{C604703D-5DBE-F940-8D53-F844A095856D}"/>
              </a:ext>
            </a:extLst>
          </p:cNvPr>
          <p:cNvGrpSpPr/>
          <p:nvPr/>
        </p:nvGrpSpPr>
        <p:grpSpPr>
          <a:xfrm>
            <a:off x="7250756" y="3241065"/>
            <a:ext cx="1916906" cy="459581"/>
            <a:chOff x="7558088" y="3697240"/>
            <a:chExt cx="2555875" cy="612775"/>
          </a:xfrm>
        </p:grpSpPr>
        <p:sp>
          <p:nvSpPr>
            <p:cNvPr id="239" name="Line 23">
              <a:extLst>
                <a:ext uri="{FF2B5EF4-FFF2-40B4-BE49-F238E27FC236}">
                  <a16:creationId xmlns:a16="http://schemas.microsoft.com/office/drawing/2014/main" id="{4B52376E-4BCD-9A4A-845B-15A59AA4FC46}"/>
                </a:ext>
              </a:extLst>
            </p:cNvPr>
            <p:cNvSpPr>
              <a:spLocks noChangeShapeType="1"/>
            </p:cNvSpPr>
            <p:nvPr/>
          </p:nvSpPr>
          <p:spPr bwMode="auto">
            <a:xfrm flipV="1">
              <a:off x="7585075" y="3697240"/>
              <a:ext cx="2528888" cy="361950"/>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40" name="Line 24">
              <a:extLst>
                <a:ext uri="{FF2B5EF4-FFF2-40B4-BE49-F238E27FC236}">
                  <a16:creationId xmlns:a16="http://schemas.microsoft.com/office/drawing/2014/main" id="{645C0ACA-0EDA-5E4A-9046-377D9678C0E7}"/>
                </a:ext>
              </a:extLst>
            </p:cNvPr>
            <p:cNvSpPr>
              <a:spLocks noChangeShapeType="1"/>
            </p:cNvSpPr>
            <p:nvPr/>
          </p:nvSpPr>
          <p:spPr bwMode="auto">
            <a:xfrm flipV="1">
              <a:off x="7558088" y="3957590"/>
              <a:ext cx="2505075" cy="352425"/>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241" name="Text Box 25">
            <a:extLst>
              <a:ext uri="{FF2B5EF4-FFF2-40B4-BE49-F238E27FC236}">
                <a16:creationId xmlns:a16="http://schemas.microsoft.com/office/drawing/2014/main" id="{01076F6F-B790-D24D-9445-FAC03A5C45E4}"/>
              </a:ext>
            </a:extLst>
          </p:cNvPr>
          <p:cNvSpPr txBox="1">
            <a:spLocks noChangeArrowheads="1"/>
          </p:cNvSpPr>
          <p:nvPr/>
        </p:nvSpPr>
        <p:spPr bwMode="auto">
          <a:xfrm rot="408567">
            <a:off x="7995576" y="2749774"/>
            <a:ext cx="1016625"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rial" charset="0"/>
              </a:rPr>
              <a:t>two segments</a:t>
            </a:r>
            <a:endParaRPr lang="en-US" sz="750" dirty="0">
              <a:solidFill>
                <a:srgbClr val="000000"/>
              </a:solidFill>
              <a:latin typeface="Times New Roman" charset="0"/>
            </a:endParaRPr>
          </a:p>
        </p:txBody>
      </p:sp>
      <p:sp>
        <p:nvSpPr>
          <p:cNvPr id="242" name="Text Box 26">
            <a:extLst>
              <a:ext uri="{FF2B5EF4-FFF2-40B4-BE49-F238E27FC236}">
                <a16:creationId xmlns:a16="http://schemas.microsoft.com/office/drawing/2014/main" id="{1B8C0342-7E57-2343-86AD-47B5AB1AA675}"/>
              </a:ext>
            </a:extLst>
          </p:cNvPr>
          <p:cNvSpPr txBox="1">
            <a:spLocks noChangeArrowheads="1"/>
          </p:cNvSpPr>
          <p:nvPr/>
        </p:nvSpPr>
        <p:spPr bwMode="auto">
          <a:xfrm rot="408567">
            <a:off x="8064128" y="3510583"/>
            <a:ext cx="1039067"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dirty="0">
                <a:solidFill>
                  <a:srgbClr val="000000"/>
                </a:solidFill>
                <a:latin typeface="Arial" charset="0"/>
              </a:rPr>
              <a:t>four segments</a:t>
            </a:r>
            <a:endParaRPr lang="en-US" sz="750" dirty="0">
              <a:solidFill>
                <a:srgbClr val="000000"/>
              </a:solidFill>
              <a:latin typeface="Times New Roman" charset="0"/>
            </a:endParaRPr>
          </a:p>
        </p:txBody>
      </p:sp>
      <p:grpSp>
        <p:nvGrpSpPr>
          <p:cNvPr id="243" name="Group 27">
            <a:extLst>
              <a:ext uri="{FF2B5EF4-FFF2-40B4-BE49-F238E27FC236}">
                <a16:creationId xmlns:a16="http://schemas.microsoft.com/office/drawing/2014/main" id="{B634F089-4244-B04A-8749-7ACF0E0264A8}"/>
              </a:ext>
            </a:extLst>
          </p:cNvPr>
          <p:cNvGrpSpPr>
            <a:grpSpLocks/>
          </p:cNvGrpSpPr>
          <p:nvPr/>
        </p:nvGrpSpPr>
        <p:grpSpPr bwMode="auto">
          <a:xfrm>
            <a:off x="7267427" y="3537530"/>
            <a:ext cx="1889522" cy="489347"/>
            <a:chOff x="3954" y="2214"/>
            <a:chExt cx="1587" cy="411"/>
          </a:xfrm>
        </p:grpSpPr>
        <p:sp>
          <p:nvSpPr>
            <p:cNvPr id="244" name="Line 28">
              <a:extLst>
                <a:ext uri="{FF2B5EF4-FFF2-40B4-BE49-F238E27FC236}">
                  <a16:creationId xmlns:a16="http://schemas.microsoft.com/office/drawing/2014/main" id="{6F92F39D-0B5B-8944-8B48-2B288C8AA12C}"/>
                </a:ext>
              </a:extLst>
            </p:cNvPr>
            <p:cNvSpPr>
              <a:spLocks noChangeShapeType="1"/>
            </p:cNvSpPr>
            <p:nvPr/>
          </p:nvSpPr>
          <p:spPr bwMode="auto">
            <a:xfrm>
              <a:off x="3963" y="2214"/>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45" name="Line 29">
              <a:extLst>
                <a:ext uri="{FF2B5EF4-FFF2-40B4-BE49-F238E27FC236}">
                  <a16:creationId xmlns:a16="http://schemas.microsoft.com/office/drawing/2014/main" id="{C48577E5-7DD4-034F-9CF0-3D303E956AEB}"/>
                </a:ext>
              </a:extLst>
            </p:cNvPr>
            <p:cNvSpPr>
              <a:spLocks noChangeShapeType="1"/>
            </p:cNvSpPr>
            <p:nvPr/>
          </p:nvSpPr>
          <p:spPr bwMode="auto">
            <a:xfrm>
              <a:off x="3954" y="2274"/>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46" name="Line 30">
              <a:extLst>
                <a:ext uri="{FF2B5EF4-FFF2-40B4-BE49-F238E27FC236}">
                  <a16:creationId xmlns:a16="http://schemas.microsoft.com/office/drawing/2014/main" id="{B96B9B7F-8E30-7743-AEDD-727B51D6B27C}"/>
                </a:ext>
              </a:extLst>
            </p:cNvPr>
            <p:cNvSpPr>
              <a:spLocks noChangeShapeType="1"/>
            </p:cNvSpPr>
            <p:nvPr/>
          </p:nvSpPr>
          <p:spPr bwMode="auto">
            <a:xfrm>
              <a:off x="3963" y="2340"/>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47" name="Line 31">
              <a:extLst>
                <a:ext uri="{FF2B5EF4-FFF2-40B4-BE49-F238E27FC236}">
                  <a16:creationId xmlns:a16="http://schemas.microsoft.com/office/drawing/2014/main" id="{B83505EC-39A5-D64D-8E5C-39A07A090F7F}"/>
                </a:ext>
              </a:extLst>
            </p:cNvPr>
            <p:cNvSpPr>
              <a:spLocks noChangeShapeType="1"/>
            </p:cNvSpPr>
            <p:nvPr/>
          </p:nvSpPr>
          <p:spPr bwMode="auto">
            <a:xfrm>
              <a:off x="3957" y="2403"/>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grpSp>
        <p:nvGrpSpPr>
          <p:cNvPr id="248" name="Group 32">
            <a:extLst>
              <a:ext uri="{FF2B5EF4-FFF2-40B4-BE49-F238E27FC236}">
                <a16:creationId xmlns:a16="http://schemas.microsoft.com/office/drawing/2014/main" id="{00C5C000-11E9-BE42-9849-B1B7B9E99FE0}"/>
              </a:ext>
            </a:extLst>
          </p:cNvPr>
          <p:cNvGrpSpPr>
            <a:grpSpLocks/>
          </p:cNvGrpSpPr>
          <p:nvPr/>
        </p:nvGrpSpPr>
        <p:grpSpPr bwMode="auto">
          <a:xfrm flipV="1">
            <a:off x="7481736" y="3823279"/>
            <a:ext cx="1671638" cy="453629"/>
            <a:chOff x="3954" y="2214"/>
            <a:chExt cx="1587" cy="411"/>
          </a:xfrm>
        </p:grpSpPr>
        <p:sp>
          <p:nvSpPr>
            <p:cNvPr id="249" name="Line 33">
              <a:extLst>
                <a:ext uri="{FF2B5EF4-FFF2-40B4-BE49-F238E27FC236}">
                  <a16:creationId xmlns:a16="http://schemas.microsoft.com/office/drawing/2014/main" id="{4332886D-58A3-5C48-9DD4-0435A9D316B6}"/>
                </a:ext>
              </a:extLst>
            </p:cNvPr>
            <p:cNvSpPr>
              <a:spLocks noChangeShapeType="1"/>
            </p:cNvSpPr>
            <p:nvPr/>
          </p:nvSpPr>
          <p:spPr bwMode="auto">
            <a:xfrm>
              <a:off x="3963" y="2214"/>
              <a:ext cx="1578" cy="222"/>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50" name="Line 34">
              <a:extLst>
                <a:ext uri="{FF2B5EF4-FFF2-40B4-BE49-F238E27FC236}">
                  <a16:creationId xmlns:a16="http://schemas.microsoft.com/office/drawing/2014/main" id="{C0026D13-F3ED-354E-AB62-DED685C67E13}"/>
                </a:ext>
              </a:extLst>
            </p:cNvPr>
            <p:cNvSpPr>
              <a:spLocks noChangeShapeType="1"/>
            </p:cNvSpPr>
            <p:nvPr/>
          </p:nvSpPr>
          <p:spPr bwMode="auto">
            <a:xfrm>
              <a:off x="3954" y="2274"/>
              <a:ext cx="1578" cy="220"/>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51" name="Line 35">
              <a:extLst>
                <a:ext uri="{FF2B5EF4-FFF2-40B4-BE49-F238E27FC236}">
                  <a16:creationId xmlns:a16="http://schemas.microsoft.com/office/drawing/2014/main" id="{36EDBC83-2FCD-4D49-9A45-B0773BAEE370}"/>
                </a:ext>
              </a:extLst>
            </p:cNvPr>
            <p:cNvSpPr>
              <a:spLocks noChangeShapeType="1"/>
            </p:cNvSpPr>
            <p:nvPr/>
          </p:nvSpPr>
          <p:spPr bwMode="auto">
            <a:xfrm>
              <a:off x="3963" y="2340"/>
              <a:ext cx="1578" cy="222"/>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52" name="Line 36">
              <a:extLst>
                <a:ext uri="{FF2B5EF4-FFF2-40B4-BE49-F238E27FC236}">
                  <a16:creationId xmlns:a16="http://schemas.microsoft.com/office/drawing/2014/main" id="{8BA1B8D7-7D1E-2947-8988-7C4595578CA6}"/>
                </a:ext>
              </a:extLst>
            </p:cNvPr>
            <p:cNvSpPr>
              <a:spLocks noChangeShapeType="1"/>
            </p:cNvSpPr>
            <p:nvPr/>
          </p:nvSpPr>
          <p:spPr bwMode="auto">
            <a:xfrm>
              <a:off x="3957" y="2403"/>
              <a:ext cx="1578" cy="222"/>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grpSp>
        <p:nvGrpSpPr>
          <p:cNvPr id="253" name="Group 43">
            <a:extLst>
              <a:ext uri="{FF2B5EF4-FFF2-40B4-BE49-F238E27FC236}">
                <a16:creationId xmlns:a16="http://schemas.microsoft.com/office/drawing/2014/main" id="{D0982D30-E871-F344-B80E-157861960777}"/>
              </a:ext>
            </a:extLst>
          </p:cNvPr>
          <p:cNvGrpSpPr>
            <a:grpSpLocks/>
          </p:cNvGrpSpPr>
          <p:nvPr/>
        </p:nvGrpSpPr>
        <p:grpSpPr bwMode="auto">
          <a:xfrm>
            <a:off x="6938811" y="1587286"/>
            <a:ext cx="490538" cy="451247"/>
            <a:chOff x="-44" y="1473"/>
            <a:chExt cx="981" cy="1105"/>
          </a:xfrm>
        </p:grpSpPr>
        <p:pic>
          <p:nvPicPr>
            <p:cNvPr id="254" name="Picture 44" descr="desktop_computer_stylized_medium">
              <a:extLst>
                <a:ext uri="{FF2B5EF4-FFF2-40B4-BE49-F238E27FC236}">
                  <a16:creationId xmlns:a16="http://schemas.microsoft.com/office/drawing/2014/main" id="{0C5F9445-24EE-C948-8E49-3FEF71FC5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5" name="Freeform 45">
              <a:extLst>
                <a:ext uri="{FF2B5EF4-FFF2-40B4-BE49-F238E27FC236}">
                  <a16:creationId xmlns:a16="http://schemas.microsoft.com/office/drawing/2014/main" id="{568D3F7F-13C8-1742-BB47-FC4C8107BA4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grpSp>
        <p:nvGrpSpPr>
          <p:cNvPr id="256" name="Group 46">
            <a:extLst>
              <a:ext uri="{FF2B5EF4-FFF2-40B4-BE49-F238E27FC236}">
                <a16:creationId xmlns:a16="http://schemas.microsoft.com/office/drawing/2014/main" id="{514EF769-BED4-DE47-BE55-0913ABFB155D}"/>
              </a:ext>
            </a:extLst>
          </p:cNvPr>
          <p:cNvGrpSpPr>
            <a:grpSpLocks/>
          </p:cNvGrpSpPr>
          <p:nvPr/>
        </p:nvGrpSpPr>
        <p:grpSpPr bwMode="auto">
          <a:xfrm>
            <a:off x="8990259" y="1598002"/>
            <a:ext cx="286941" cy="410765"/>
            <a:chOff x="4140" y="429"/>
            <a:chExt cx="1425" cy="2396"/>
          </a:xfrm>
        </p:grpSpPr>
        <p:sp>
          <p:nvSpPr>
            <p:cNvPr id="257" name="Freeform 47">
              <a:extLst>
                <a:ext uri="{FF2B5EF4-FFF2-40B4-BE49-F238E27FC236}">
                  <a16:creationId xmlns:a16="http://schemas.microsoft.com/office/drawing/2014/main" id="{9A7FEAB4-C4F3-E042-96AB-2FC0D99EA40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58" name="Rectangle 48">
              <a:extLst>
                <a:ext uri="{FF2B5EF4-FFF2-40B4-BE49-F238E27FC236}">
                  <a16:creationId xmlns:a16="http://schemas.microsoft.com/office/drawing/2014/main" id="{0E59C13E-BE84-BA48-8D46-C29C0270384D}"/>
                </a:ext>
              </a:extLst>
            </p:cNvPr>
            <p:cNvSpPr>
              <a:spLocks noChangeArrowheads="1"/>
            </p:cNvSpPr>
            <p:nvPr/>
          </p:nvSpPr>
          <p:spPr bwMode="auto">
            <a:xfrm>
              <a:off x="4205" y="429"/>
              <a:ext cx="1047"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59" name="Freeform 49">
              <a:extLst>
                <a:ext uri="{FF2B5EF4-FFF2-40B4-BE49-F238E27FC236}">
                  <a16:creationId xmlns:a16="http://schemas.microsoft.com/office/drawing/2014/main" id="{CF502E49-4DFE-2340-8749-43933F8387F8}"/>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60" name="Freeform 50">
              <a:extLst>
                <a:ext uri="{FF2B5EF4-FFF2-40B4-BE49-F238E27FC236}">
                  <a16:creationId xmlns:a16="http://schemas.microsoft.com/office/drawing/2014/main" id="{C8ED811D-DAEF-B141-A80E-204FE9D19196}"/>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61" name="Rectangle 51">
              <a:extLst>
                <a:ext uri="{FF2B5EF4-FFF2-40B4-BE49-F238E27FC236}">
                  <a16:creationId xmlns:a16="http://schemas.microsoft.com/office/drawing/2014/main" id="{E540E7B8-30E6-B846-823A-6925D9600320}"/>
                </a:ext>
              </a:extLst>
            </p:cNvPr>
            <p:cNvSpPr>
              <a:spLocks noChangeArrowheads="1"/>
            </p:cNvSpPr>
            <p:nvPr/>
          </p:nvSpPr>
          <p:spPr bwMode="auto">
            <a:xfrm>
              <a:off x="4211" y="693"/>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262" name="Group 52">
              <a:extLst>
                <a:ext uri="{FF2B5EF4-FFF2-40B4-BE49-F238E27FC236}">
                  <a16:creationId xmlns:a16="http://schemas.microsoft.com/office/drawing/2014/main" id="{DE3F2659-D2D6-6C4C-9DF4-EEDFBE720D96}"/>
                </a:ext>
              </a:extLst>
            </p:cNvPr>
            <p:cNvGrpSpPr>
              <a:grpSpLocks/>
            </p:cNvGrpSpPr>
            <p:nvPr/>
          </p:nvGrpSpPr>
          <p:grpSpPr bwMode="auto">
            <a:xfrm>
              <a:off x="4749" y="668"/>
              <a:ext cx="581" cy="145"/>
              <a:chOff x="614" y="2568"/>
              <a:chExt cx="725" cy="139"/>
            </a:xfrm>
          </p:grpSpPr>
          <p:sp>
            <p:nvSpPr>
              <p:cNvPr id="287" name="AutoShape 53">
                <a:extLst>
                  <a:ext uri="{FF2B5EF4-FFF2-40B4-BE49-F238E27FC236}">
                    <a16:creationId xmlns:a16="http://schemas.microsoft.com/office/drawing/2014/main" id="{0ABA0FE6-EF08-7D42-838B-AEB8F187397A}"/>
                  </a:ext>
                </a:extLst>
              </p:cNvPr>
              <p:cNvSpPr>
                <a:spLocks noChangeArrowheads="1"/>
              </p:cNvSpPr>
              <p:nvPr/>
            </p:nvSpPr>
            <p:spPr bwMode="auto">
              <a:xfrm>
                <a:off x="614" y="2565"/>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88" name="AutoShape 54">
                <a:extLst>
                  <a:ext uri="{FF2B5EF4-FFF2-40B4-BE49-F238E27FC236}">
                    <a16:creationId xmlns:a16="http://schemas.microsoft.com/office/drawing/2014/main" id="{AD5B052B-FFFB-424E-B4B9-AC7809F4BBB1}"/>
                  </a:ext>
                </a:extLst>
              </p:cNvPr>
              <p:cNvSpPr>
                <a:spLocks noChangeArrowheads="1"/>
              </p:cNvSpPr>
              <p:nvPr/>
            </p:nvSpPr>
            <p:spPr bwMode="auto">
              <a:xfrm>
                <a:off x="629" y="2579"/>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263" name="Rectangle 55">
              <a:extLst>
                <a:ext uri="{FF2B5EF4-FFF2-40B4-BE49-F238E27FC236}">
                  <a16:creationId xmlns:a16="http://schemas.microsoft.com/office/drawing/2014/main" id="{E9301038-767E-E14B-8FDB-B55EE9CA10CE}"/>
                </a:ext>
              </a:extLst>
            </p:cNvPr>
            <p:cNvSpPr>
              <a:spLocks noChangeArrowheads="1"/>
            </p:cNvSpPr>
            <p:nvPr/>
          </p:nvSpPr>
          <p:spPr bwMode="auto">
            <a:xfrm>
              <a:off x="4223" y="1019"/>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264" name="Group 56">
              <a:extLst>
                <a:ext uri="{FF2B5EF4-FFF2-40B4-BE49-F238E27FC236}">
                  <a16:creationId xmlns:a16="http://schemas.microsoft.com/office/drawing/2014/main" id="{2654E7B8-586D-8C4D-A5CD-CC6977E9551F}"/>
                </a:ext>
              </a:extLst>
            </p:cNvPr>
            <p:cNvGrpSpPr>
              <a:grpSpLocks/>
            </p:cNvGrpSpPr>
            <p:nvPr/>
          </p:nvGrpSpPr>
          <p:grpSpPr bwMode="auto">
            <a:xfrm>
              <a:off x="4747" y="994"/>
              <a:ext cx="581" cy="134"/>
              <a:chOff x="614" y="2568"/>
              <a:chExt cx="725" cy="139"/>
            </a:xfrm>
          </p:grpSpPr>
          <p:sp>
            <p:nvSpPr>
              <p:cNvPr id="285" name="AutoShape 57">
                <a:extLst>
                  <a:ext uri="{FF2B5EF4-FFF2-40B4-BE49-F238E27FC236}">
                    <a16:creationId xmlns:a16="http://schemas.microsoft.com/office/drawing/2014/main" id="{4E195FC5-FC94-1542-9BBD-0BDFF1D5CB13}"/>
                  </a:ext>
                </a:extLst>
              </p:cNvPr>
              <p:cNvSpPr>
                <a:spLocks noChangeArrowheads="1"/>
              </p:cNvSpPr>
              <p:nvPr/>
            </p:nvSpPr>
            <p:spPr bwMode="auto">
              <a:xfrm>
                <a:off x="617" y="2565"/>
                <a:ext cx="723" cy="14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86" name="AutoShape 58">
                <a:extLst>
                  <a:ext uri="{FF2B5EF4-FFF2-40B4-BE49-F238E27FC236}">
                    <a16:creationId xmlns:a16="http://schemas.microsoft.com/office/drawing/2014/main" id="{7E2D9C3B-E255-964C-9508-E66C9FF597CE}"/>
                  </a:ext>
                </a:extLst>
              </p:cNvPr>
              <p:cNvSpPr>
                <a:spLocks noChangeArrowheads="1"/>
              </p:cNvSpPr>
              <p:nvPr/>
            </p:nvSpPr>
            <p:spPr bwMode="auto">
              <a:xfrm>
                <a:off x="631" y="2580"/>
                <a:ext cx="694" cy="11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265" name="Rectangle 59">
              <a:extLst>
                <a:ext uri="{FF2B5EF4-FFF2-40B4-BE49-F238E27FC236}">
                  <a16:creationId xmlns:a16="http://schemas.microsoft.com/office/drawing/2014/main" id="{0D35C755-AFBC-C143-94D5-E34C8F255668}"/>
                </a:ext>
              </a:extLst>
            </p:cNvPr>
            <p:cNvSpPr>
              <a:spLocks noChangeArrowheads="1"/>
            </p:cNvSpPr>
            <p:nvPr/>
          </p:nvSpPr>
          <p:spPr bwMode="auto">
            <a:xfrm>
              <a:off x="4217" y="1360"/>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66" name="Rectangle 60">
              <a:extLst>
                <a:ext uri="{FF2B5EF4-FFF2-40B4-BE49-F238E27FC236}">
                  <a16:creationId xmlns:a16="http://schemas.microsoft.com/office/drawing/2014/main" id="{8990E763-A8F8-E645-8A01-F6B16D853137}"/>
                </a:ext>
              </a:extLst>
            </p:cNvPr>
            <p:cNvSpPr>
              <a:spLocks noChangeArrowheads="1"/>
            </p:cNvSpPr>
            <p:nvPr/>
          </p:nvSpPr>
          <p:spPr bwMode="auto">
            <a:xfrm>
              <a:off x="4229" y="1658"/>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267" name="Group 61">
              <a:extLst>
                <a:ext uri="{FF2B5EF4-FFF2-40B4-BE49-F238E27FC236}">
                  <a16:creationId xmlns:a16="http://schemas.microsoft.com/office/drawing/2014/main" id="{6F65B17F-5946-9A47-9972-2B907C05984E}"/>
                </a:ext>
              </a:extLst>
            </p:cNvPr>
            <p:cNvGrpSpPr>
              <a:grpSpLocks/>
            </p:cNvGrpSpPr>
            <p:nvPr/>
          </p:nvGrpSpPr>
          <p:grpSpPr bwMode="auto">
            <a:xfrm>
              <a:off x="4735" y="1627"/>
              <a:ext cx="582" cy="151"/>
              <a:chOff x="614" y="2568"/>
              <a:chExt cx="725" cy="139"/>
            </a:xfrm>
          </p:grpSpPr>
          <p:sp>
            <p:nvSpPr>
              <p:cNvPr id="283" name="AutoShape 62">
                <a:extLst>
                  <a:ext uri="{FF2B5EF4-FFF2-40B4-BE49-F238E27FC236}">
                    <a16:creationId xmlns:a16="http://schemas.microsoft.com/office/drawing/2014/main" id="{F08D8399-0C1A-1847-A17B-5B4FDBE7FAAE}"/>
                  </a:ext>
                </a:extLst>
              </p:cNvPr>
              <p:cNvSpPr>
                <a:spLocks noChangeArrowheads="1"/>
              </p:cNvSpPr>
              <p:nvPr/>
            </p:nvSpPr>
            <p:spPr bwMode="auto">
              <a:xfrm>
                <a:off x="617" y="2571"/>
                <a:ext cx="722" cy="13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84" name="AutoShape 63">
                <a:extLst>
                  <a:ext uri="{FF2B5EF4-FFF2-40B4-BE49-F238E27FC236}">
                    <a16:creationId xmlns:a16="http://schemas.microsoft.com/office/drawing/2014/main" id="{99FEA9D9-F58C-C34F-AA76-A96DFE0CE70A}"/>
                  </a:ext>
                </a:extLst>
              </p:cNvPr>
              <p:cNvSpPr>
                <a:spLocks noChangeArrowheads="1"/>
              </p:cNvSpPr>
              <p:nvPr/>
            </p:nvSpPr>
            <p:spPr bwMode="auto">
              <a:xfrm>
                <a:off x="631" y="2584"/>
                <a:ext cx="692"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268" name="Freeform 64">
              <a:extLst>
                <a:ext uri="{FF2B5EF4-FFF2-40B4-BE49-F238E27FC236}">
                  <a16:creationId xmlns:a16="http://schemas.microsoft.com/office/drawing/2014/main" id="{76F83DEB-6CB2-5740-875B-1B89844BE263}"/>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nvGrpSpPr>
            <p:cNvPr id="269" name="Group 65">
              <a:extLst>
                <a:ext uri="{FF2B5EF4-FFF2-40B4-BE49-F238E27FC236}">
                  <a16:creationId xmlns:a16="http://schemas.microsoft.com/office/drawing/2014/main" id="{7398C74D-4650-204D-91E2-CBB3BD641926}"/>
                </a:ext>
              </a:extLst>
            </p:cNvPr>
            <p:cNvGrpSpPr>
              <a:grpSpLocks/>
            </p:cNvGrpSpPr>
            <p:nvPr/>
          </p:nvGrpSpPr>
          <p:grpSpPr bwMode="auto">
            <a:xfrm>
              <a:off x="4739" y="1327"/>
              <a:ext cx="582" cy="139"/>
              <a:chOff x="614" y="2568"/>
              <a:chExt cx="725" cy="139"/>
            </a:xfrm>
          </p:grpSpPr>
          <p:sp>
            <p:nvSpPr>
              <p:cNvPr id="281" name="AutoShape 66">
                <a:extLst>
                  <a:ext uri="{FF2B5EF4-FFF2-40B4-BE49-F238E27FC236}">
                    <a16:creationId xmlns:a16="http://schemas.microsoft.com/office/drawing/2014/main" id="{039023CA-977C-5946-9E46-D41AFAF2B198}"/>
                  </a:ext>
                </a:extLst>
              </p:cNvPr>
              <p:cNvSpPr>
                <a:spLocks noChangeArrowheads="1"/>
              </p:cNvSpPr>
              <p:nvPr/>
            </p:nvSpPr>
            <p:spPr bwMode="auto">
              <a:xfrm>
                <a:off x="612" y="2566"/>
                <a:ext cx="729"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82" name="AutoShape 67">
                <a:extLst>
                  <a:ext uri="{FF2B5EF4-FFF2-40B4-BE49-F238E27FC236}">
                    <a16:creationId xmlns:a16="http://schemas.microsoft.com/office/drawing/2014/main" id="{A95F4972-A071-D241-8DB3-965104C3EDEE}"/>
                  </a:ext>
                </a:extLst>
              </p:cNvPr>
              <p:cNvSpPr>
                <a:spLocks noChangeArrowheads="1"/>
              </p:cNvSpPr>
              <p:nvPr/>
            </p:nvSpPr>
            <p:spPr bwMode="auto">
              <a:xfrm>
                <a:off x="626" y="2580"/>
                <a:ext cx="700"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270" name="Rectangle 68">
              <a:extLst>
                <a:ext uri="{FF2B5EF4-FFF2-40B4-BE49-F238E27FC236}">
                  <a16:creationId xmlns:a16="http://schemas.microsoft.com/office/drawing/2014/main" id="{87EA3775-452B-1C4A-BCB4-1F82D746EBF2}"/>
                </a:ext>
              </a:extLst>
            </p:cNvPr>
            <p:cNvSpPr>
              <a:spLocks noChangeArrowheads="1"/>
            </p:cNvSpPr>
            <p:nvPr/>
          </p:nvSpPr>
          <p:spPr bwMode="auto">
            <a:xfrm>
              <a:off x="5252" y="429"/>
              <a:ext cx="65"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71" name="Freeform 69">
              <a:extLst>
                <a:ext uri="{FF2B5EF4-FFF2-40B4-BE49-F238E27FC236}">
                  <a16:creationId xmlns:a16="http://schemas.microsoft.com/office/drawing/2014/main" id="{45913A8B-722F-4340-A919-72B4EE032AF2}"/>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72" name="Freeform 70">
              <a:extLst>
                <a:ext uri="{FF2B5EF4-FFF2-40B4-BE49-F238E27FC236}">
                  <a16:creationId xmlns:a16="http://schemas.microsoft.com/office/drawing/2014/main" id="{2676EFF8-49E0-8440-A1AD-B54B20D4F45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73" name="Oval 71">
              <a:extLst>
                <a:ext uri="{FF2B5EF4-FFF2-40B4-BE49-F238E27FC236}">
                  <a16:creationId xmlns:a16="http://schemas.microsoft.com/office/drawing/2014/main" id="{1F85A707-5AE3-F64D-94EF-B9C82DB6D43A}"/>
                </a:ext>
              </a:extLst>
            </p:cNvPr>
            <p:cNvSpPr>
              <a:spLocks noChangeArrowheads="1"/>
            </p:cNvSpPr>
            <p:nvPr/>
          </p:nvSpPr>
          <p:spPr bwMode="auto">
            <a:xfrm>
              <a:off x="5518" y="2610"/>
              <a:ext cx="47"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74" name="Freeform 72">
              <a:extLst>
                <a:ext uri="{FF2B5EF4-FFF2-40B4-BE49-F238E27FC236}">
                  <a16:creationId xmlns:a16="http://schemas.microsoft.com/office/drawing/2014/main" id="{CAAAAF2D-30B7-D84B-BF96-1507DDCB2A1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75" name="AutoShape 73">
              <a:extLst>
                <a:ext uri="{FF2B5EF4-FFF2-40B4-BE49-F238E27FC236}">
                  <a16:creationId xmlns:a16="http://schemas.microsoft.com/office/drawing/2014/main" id="{BA3EE2C3-2176-8A45-B380-5804587A3840}"/>
                </a:ext>
              </a:extLst>
            </p:cNvPr>
            <p:cNvSpPr>
              <a:spLocks noChangeArrowheads="1"/>
            </p:cNvSpPr>
            <p:nvPr/>
          </p:nvSpPr>
          <p:spPr bwMode="auto">
            <a:xfrm>
              <a:off x="4140" y="2679"/>
              <a:ext cx="1200"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76" name="AutoShape 74">
              <a:extLst>
                <a:ext uri="{FF2B5EF4-FFF2-40B4-BE49-F238E27FC236}">
                  <a16:creationId xmlns:a16="http://schemas.microsoft.com/office/drawing/2014/main" id="{08D47FAF-BF1B-1F44-985D-760303B47B3A}"/>
                </a:ext>
              </a:extLst>
            </p:cNvPr>
            <p:cNvSpPr>
              <a:spLocks noChangeArrowheads="1"/>
            </p:cNvSpPr>
            <p:nvPr/>
          </p:nvSpPr>
          <p:spPr bwMode="auto">
            <a:xfrm>
              <a:off x="4205" y="2714"/>
              <a:ext cx="1070" cy="76"/>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77" name="Oval 75">
              <a:extLst>
                <a:ext uri="{FF2B5EF4-FFF2-40B4-BE49-F238E27FC236}">
                  <a16:creationId xmlns:a16="http://schemas.microsoft.com/office/drawing/2014/main" id="{AF962D89-4DC3-CB40-AD48-4E975B0F2900}"/>
                </a:ext>
              </a:extLst>
            </p:cNvPr>
            <p:cNvSpPr>
              <a:spLocks noChangeArrowheads="1"/>
            </p:cNvSpPr>
            <p:nvPr/>
          </p:nvSpPr>
          <p:spPr bwMode="auto">
            <a:xfrm>
              <a:off x="4306" y="2381"/>
              <a:ext cx="160"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78" name="Oval 76">
              <a:extLst>
                <a:ext uri="{FF2B5EF4-FFF2-40B4-BE49-F238E27FC236}">
                  <a16:creationId xmlns:a16="http://schemas.microsoft.com/office/drawing/2014/main" id="{BA8014D1-6702-5849-87C3-1AE05DDF6085}"/>
                </a:ext>
              </a:extLst>
            </p:cNvPr>
            <p:cNvSpPr>
              <a:spLocks noChangeArrowheads="1"/>
            </p:cNvSpPr>
            <p:nvPr/>
          </p:nvSpPr>
          <p:spPr bwMode="auto">
            <a:xfrm>
              <a:off x="4489" y="2387"/>
              <a:ext cx="160" cy="139"/>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rial" charset="0"/>
                <a:ea typeface="ＭＳ Ｐゴシック" charset="0"/>
                <a:cs typeface="Arial" charset="0"/>
              </a:endParaRPr>
            </a:p>
          </p:txBody>
        </p:sp>
        <p:sp>
          <p:nvSpPr>
            <p:cNvPr id="279" name="Oval 77">
              <a:extLst>
                <a:ext uri="{FF2B5EF4-FFF2-40B4-BE49-F238E27FC236}">
                  <a16:creationId xmlns:a16="http://schemas.microsoft.com/office/drawing/2014/main" id="{3083C069-59B7-F047-91ED-17672B32B7F3}"/>
                </a:ext>
              </a:extLst>
            </p:cNvPr>
            <p:cNvSpPr>
              <a:spLocks noChangeArrowheads="1"/>
            </p:cNvSpPr>
            <p:nvPr/>
          </p:nvSpPr>
          <p:spPr bwMode="auto">
            <a:xfrm>
              <a:off x="4660" y="2381"/>
              <a:ext cx="160" cy="139"/>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80" name="Rectangle 78">
              <a:extLst>
                <a:ext uri="{FF2B5EF4-FFF2-40B4-BE49-F238E27FC236}">
                  <a16:creationId xmlns:a16="http://schemas.microsoft.com/office/drawing/2014/main" id="{A0E616B9-1439-8B49-B42F-245B61F69E59}"/>
                </a:ext>
              </a:extLst>
            </p:cNvPr>
            <p:cNvSpPr>
              <a:spLocks noChangeArrowheads="1"/>
            </p:cNvSpPr>
            <p:nvPr/>
          </p:nvSpPr>
          <p:spPr bwMode="auto">
            <a:xfrm>
              <a:off x="5062" y="1832"/>
              <a:ext cx="83" cy="764"/>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73" name="Rectangle 3">
            <a:extLst>
              <a:ext uri="{FF2B5EF4-FFF2-40B4-BE49-F238E27FC236}">
                <a16:creationId xmlns:a16="http://schemas.microsoft.com/office/drawing/2014/main" id="{E8DFB3C6-E718-DE4A-87C1-CF7178F7C295}"/>
              </a:ext>
            </a:extLst>
          </p:cNvPr>
          <p:cNvSpPr txBox="1">
            <a:spLocks noChangeArrowheads="1"/>
          </p:cNvSpPr>
          <p:nvPr/>
        </p:nvSpPr>
        <p:spPr>
          <a:xfrm>
            <a:off x="2458490" y="3916184"/>
            <a:ext cx="3838575" cy="142875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95275" indent="-197644" defTabSz="685800">
              <a:spcBef>
                <a:spcPts val="750"/>
              </a:spcBef>
              <a:buFont typeface="Wingdings" charset="2"/>
              <a:buChar char="§"/>
              <a:defRPr/>
            </a:pPr>
            <a:r>
              <a:rPr lang="en-US" sz="2400" i="1" dirty="0">
                <a:solidFill>
                  <a:srgbClr val="CC0000"/>
                </a:solidFill>
                <a:latin typeface="Calibri" panose="020F0502020204030204"/>
              </a:rPr>
              <a:t>summary: </a:t>
            </a:r>
            <a:r>
              <a:rPr lang="en-US" sz="2400" dirty="0">
                <a:solidFill>
                  <a:prstClr val="black"/>
                </a:solidFill>
                <a:latin typeface="Calibri" panose="020F0502020204030204"/>
              </a:rPr>
              <a:t>initial rate is slow, but ramps up exponentially fast</a:t>
            </a:r>
          </a:p>
        </p:txBody>
      </p:sp>
    </p:spTree>
    <p:extLst>
      <p:ext uri="{BB962C8B-B14F-4D97-AF65-F5344CB8AC3E}">
        <p14:creationId xmlns:p14="http://schemas.microsoft.com/office/powerpoint/2010/main" val="271568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wipe(left)">
                                      <p:cBhvr>
                                        <p:cTn id="7" dur="500"/>
                                        <p:tgtEl>
                                          <p:spTgt spid="22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6"/>
                                        </p:tgtEl>
                                        <p:attrNameLst>
                                          <p:attrName>style.visibility</p:attrName>
                                        </p:attrNameLst>
                                      </p:cBhvr>
                                      <p:to>
                                        <p:strVal val="visible"/>
                                      </p:to>
                                    </p:set>
                                    <p:animEffect transition="in" filter="dissolve">
                                      <p:cBhvr>
                                        <p:cTn id="10" dur="500"/>
                                        <p:tgtEl>
                                          <p:spTgt spid="226"/>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33"/>
                                        </p:tgtEl>
                                        <p:attrNameLst>
                                          <p:attrName>style.visibility</p:attrName>
                                        </p:attrNameLst>
                                      </p:cBhvr>
                                      <p:to>
                                        <p:strVal val="visible"/>
                                      </p:to>
                                    </p:set>
                                    <p:animEffect transition="in" filter="wipe(right)">
                                      <p:cBhvr>
                                        <p:cTn id="14" dur="500"/>
                                        <p:tgtEl>
                                          <p:spTgt spid="233"/>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41"/>
                                        </p:tgtEl>
                                        <p:attrNameLst>
                                          <p:attrName>style.visibility</p:attrName>
                                        </p:attrNameLst>
                                      </p:cBhvr>
                                      <p:to>
                                        <p:strVal val="visible"/>
                                      </p:to>
                                    </p:set>
                                    <p:animEffect transition="in" filter="dissolve">
                                      <p:cBhvr>
                                        <p:cTn id="26" dur="500"/>
                                        <p:tgtEl>
                                          <p:spTgt spid="241"/>
                                        </p:tgtEl>
                                      </p:cBhvr>
                                    </p:animEffect>
                                  </p:childTnLst>
                                </p:cTn>
                              </p:par>
                            </p:childTnLst>
                          </p:cTn>
                        </p:par>
                        <p:par>
                          <p:cTn id="27" fill="hold">
                            <p:stCondLst>
                              <p:cond delay="500"/>
                            </p:stCondLst>
                            <p:childTnLst>
                              <p:par>
                                <p:cTn id="28" presetID="22" presetClass="entr" presetSubtype="2"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right)">
                                      <p:cBhvr>
                                        <p:cTn id="30" dur="500"/>
                                        <p:tgtEl>
                                          <p:spTgt spid="6"/>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243"/>
                                        </p:tgtEl>
                                        <p:attrNameLst>
                                          <p:attrName>style.visibility</p:attrName>
                                        </p:attrNameLst>
                                      </p:cBhvr>
                                      <p:to>
                                        <p:strVal val="visible"/>
                                      </p:to>
                                    </p:set>
                                    <p:animEffect transition="in" filter="wipe(left)">
                                      <p:cBhvr>
                                        <p:cTn id="34" dur="500"/>
                                        <p:tgtEl>
                                          <p:spTgt spid="24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42"/>
                                        </p:tgtEl>
                                        <p:attrNameLst>
                                          <p:attrName>style.visibility</p:attrName>
                                        </p:attrNameLst>
                                      </p:cBhvr>
                                      <p:to>
                                        <p:strVal val="visible"/>
                                      </p:to>
                                    </p:set>
                                    <p:animEffect transition="in" filter="dissolve">
                                      <p:cBhvr>
                                        <p:cTn id="37" dur="500"/>
                                        <p:tgtEl>
                                          <p:spTgt spid="242"/>
                                        </p:tgtEl>
                                      </p:cBhvr>
                                    </p:animEffect>
                                  </p:childTnLst>
                                </p:cTn>
                              </p:par>
                            </p:childTnLst>
                          </p:cTn>
                        </p:par>
                        <p:par>
                          <p:cTn id="38" fill="hold">
                            <p:stCondLst>
                              <p:cond delay="1500"/>
                            </p:stCondLst>
                            <p:childTnLst>
                              <p:par>
                                <p:cTn id="39" presetID="22" presetClass="entr" presetSubtype="2" fill="hold" nodeType="afterEffect">
                                  <p:stCondLst>
                                    <p:cond delay="0"/>
                                  </p:stCondLst>
                                  <p:childTnLst>
                                    <p:set>
                                      <p:cBhvr>
                                        <p:cTn id="40" dur="1" fill="hold">
                                          <p:stCondLst>
                                            <p:cond delay="0"/>
                                          </p:stCondLst>
                                        </p:cTn>
                                        <p:tgtEl>
                                          <p:spTgt spid="248"/>
                                        </p:tgtEl>
                                        <p:attrNameLst>
                                          <p:attrName>style.visibility</p:attrName>
                                        </p:attrNameLst>
                                      </p:cBhvr>
                                      <p:to>
                                        <p:strVal val="visible"/>
                                      </p:to>
                                    </p:set>
                                    <p:animEffect transition="in" filter="wipe(right)">
                                      <p:cBhvr>
                                        <p:cTn id="41" dur="500"/>
                                        <p:tgtEl>
                                          <p:spTgt spid="24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dissolve">
                                      <p:cBhvr>
                                        <p:cTn id="4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p:bldP spid="226" grpId="0"/>
      <p:bldP spid="233" grpId="0" animBg="1"/>
      <p:bldP spid="241" grpId="0"/>
      <p:bldP spid="242" grpId="0"/>
      <p:bldP spid="7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23018" y="175858"/>
            <a:ext cx="8544983" cy="670967"/>
          </a:xfrm>
        </p:spPr>
        <p:txBody>
          <a:bodyPr>
            <a:normAutofit fontScale="90000"/>
          </a:bodyPr>
          <a:lstStyle/>
          <a:p>
            <a:r>
              <a:rPr lang="en-US" sz="3600" dirty="0" smtClean="0"/>
              <a:t>TCP Tahoe: </a:t>
            </a:r>
            <a:r>
              <a:rPr lang="en-US" sz="3600" dirty="0"/>
              <a:t>Slow start followed by additive increase </a:t>
            </a:r>
            <a:endParaRPr lang="en-US" sz="3300" dirty="0"/>
          </a:p>
        </p:txBody>
      </p:sp>
      <p:sp>
        <p:nvSpPr>
          <p:cNvPr id="7" name="Rectangle 6">
            <a:extLst>
              <a:ext uri="{FF2B5EF4-FFF2-40B4-BE49-F238E27FC236}">
                <a16:creationId xmlns:a16="http://schemas.microsoft.com/office/drawing/2014/main" id="{7E5A3F5F-F42B-F04E-BB6A-D57835C29067}"/>
              </a:ext>
            </a:extLst>
          </p:cNvPr>
          <p:cNvSpPr/>
          <p:nvPr/>
        </p:nvSpPr>
        <p:spPr>
          <a:xfrm>
            <a:off x="7402249" y="3464501"/>
            <a:ext cx="638175" cy="150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a:endParaRPr>
          </a:p>
        </p:txBody>
      </p:sp>
      <p:sp>
        <p:nvSpPr>
          <p:cNvPr id="12" name="Rectangle 11">
            <a:extLst>
              <a:ext uri="{FF2B5EF4-FFF2-40B4-BE49-F238E27FC236}">
                <a16:creationId xmlns:a16="http://schemas.microsoft.com/office/drawing/2014/main" id="{79BEA2FA-AD20-B940-ADBA-D9DD40684573}"/>
              </a:ext>
            </a:extLst>
          </p:cNvPr>
          <p:cNvSpPr/>
          <p:nvPr/>
        </p:nvSpPr>
        <p:spPr>
          <a:xfrm>
            <a:off x="7271281" y="3538320"/>
            <a:ext cx="638175"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a:endParaRPr>
          </a:p>
        </p:txBody>
      </p:sp>
      <p:pic>
        <p:nvPicPr>
          <p:cNvPr id="8" name="Picture 7">
            <a:extLst>
              <a:ext uri="{FF2B5EF4-FFF2-40B4-BE49-F238E27FC236}">
                <a16:creationId xmlns:a16="http://schemas.microsoft.com/office/drawing/2014/main" id="{D72B7EED-D8C9-284D-9A93-58D1D9D479F7}"/>
              </a:ext>
            </a:extLst>
          </p:cNvPr>
          <p:cNvPicPr>
            <a:picLocks noChangeAspect="1"/>
          </p:cNvPicPr>
          <p:nvPr/>
        </p:nvPicPr>
        <p:blipFill>
          <a:blip r:embed="rId3"/>
          <a:stretch>
            <a:fillRect/>
          </a:stretch>
        </p:blipFill>
        <p:spPr>
          <a:xfrm>
            <a:off x="9028643" y="3448467"/>
            <a:ext cx="752475" cy="175577"/>
          </a:xfrm>
          <a:prstGeom prst="rect">
            <a:avLst/>
          </a:prstGeom>
        </p:spPr>
      </p:pic>
      <p:sp>
        <p:nvSpPr>
          <p:cNvPr id="4" name="Rectangle 3">
            <a:extLst>
              <a:ext uri="{FF2B5EF4-FFF2-40B4-BE49-F238E27FC236}">
                <a16:creationId xmlns:a16="http://schemas.microsoft.com/office/drawing/2014/main" id="{F9E33F83-60EE-F54A-B838-917BE2E70995}"/>
              </a:ext>
            </a:extLst>
          </p:cNvPr>
          <p:cNvSpPr/>
          <p:nvPr/>
        </p:nvSpPr>
        <p:spPr>
          <a:xfrm>
            <a:off x="8409517" y="2014318"/>
            <a:ext cx="16002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a:endParaRPr>
          </a:p>
        </p:txBody>
      </p:sp>
      <p:sp>
        <p:nvSpPr>
          <p:cNvPr id="5" name="TextBox 4">
            <a:extLst>
              <a:ext uri="{FF2B5EF4-FFF2-40B4-BE49-F238E27FC236}">
                <a16:creationId xmlns:a16="http://schemas.microsoft.com/office/drawing/2014/main" id="{7A184EDA-6A29-2941-A0A9-C122E26F942B}"/>
              </a:ext>
            </a:extLst>
          </p:cNvPr>
          <p:cNvSpPr txBox="1"/>
          <p:nvPr/>
        </p:nvSpPr>
        <p:spPr>
          <a:xfrm>
            <a:off x="8314267" y="2242918"/>
            <a:ext cx="279244" cy="300082"/>
          </a:xfrm>
          <a:prstGeom prst="rect">
            <a:avLst/>
          </a:prstGeom>
          <a:noFill/>
        </p:spPr>
        <p:txBody>
          <a:bodyPr wrap="none" rtlCol="0">
            <a:spAutoFit/>
          </a:bodyPr>
          <a:lstStyle/>
          <a:p>
            <a:pPr defTabSz="685800">
              <a:defRPr/>
            </a:pPr>
            <a:r>
              <a:rPr lang="en-US" sz="1350" b="1" dirty="0">
                <a:solidFill>
                  <a:srgbClr val="FF0000"/>
                </a:solidFill>
                <a:latin typeface="Calibri"/>
              </a:rPr>
              <a:t>X</a:t>
            </a:r>
          </a:p>
        </p:txBody>
      </p:sp>
      <p:grpSp>
        <p:nvGrpSpPr>
          <p:cNvPr id="11" name="Group 10"/>
          <p:cNvGrpSpPr>
            <a:grpSpLocks noGrp="1" noUngrp="1" noChangeAspect="1"/>
          </p:cNvGrpSpPr>
          <p:nvPr/>
        </p:nvGrpSpPr>
        <p:grpSpPr>
          <a:xfrm>
            <a:off x="2391104" y="1229323"/>
            <a:ext cx="7772400" cy="4111625"/>
            <a:chOff x="685800" y="1603375"/>
            <a:chExt cx="7772400" cy="4111625"/>
          </a:xfrm>
        </p:grpSpPr>
        <p:pic>
          <p:nvPicPr>
            <p:cNvPr id="13" name="Picture 12" descr="06_Page_40.tif"/>
            <p:cNvPicPr>
              <a:picLocks noRot="1" noChangeAspect="1" noMove="1" noResize="1"/>
            </p:cNvPicPr>
            <p:nvPr isPhoto="1"/>
          </p:nvPicPr>
          <p:blipFill>
            <a:blip r:embed="rId4" cstate="print">
              <a:lum/>
            </a:blip>
            <a:stretch>
              <a:fillRect/>
            </a:stretch>
          </p:blipFill>
          <p:spPr>
            <a:xfrm>
              <a:off x="685800" y="1603375"/>
              <a:ext cx="7772400" cy="3651250"/>
            </a:xfrm>
            <a:prstGeom prst="rect">
              <a:avLst/>
            </a:prstGeom>
            <a:noFill/>
            <a:ln>
              <a:noFill/>
            </a:ln>
          </p:spPr>
        </p:pic>
        <p:sp>
          <p:nvSpPr>
            <p:cNvPr id="14" name="Rectangle 13"/>
            <p:cNvSpPr/>
            <p:nvPr/>
          </p:nvSpPr>
          <p:spPr>
            <a:xfrm>
              <a:off x="685800" y="5372100"/>
              <a:ext cx="7772400" cy="342900"/>
            </a:xfrm>
            <a:prstGeom prst="rect">
              <a:avLst/>
            </a:prstGeom>
            <a:noFill/>
            <a:ln>
              <a:noFill/>
            </a:ln>
          </p:spPr>
          <p:txBody>
            <a:bodyPr anchor="ctr">
              <a:noAutofit/>
            </a:bodyPr>
            <a:lstStyle/>
            <a:p>
              <a:pPr algn="ctr"/>
              <a:endParaRPr lang="en-US" sz="2000" dirty="0"/>
            </a:p>
          </p:txBody>
        </p:sp>
      </p:grpSp>
    </p:spTree>
    <p:extLst>
      <p:ext uri="{BB962C8B-B14F-4D97-AF65-F5344CB8AC3E}">
        <p14:creationId xmlns:p14="http://schemas.microsoft.com/office/powerpoint/2010/main" val="281077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855658" y="418868"/>
            <a:ext cx="8544983" cy="670967"/>
          </a:xfrm>
        </p:spPr>
        <p:txBody>
          <a:bodyPr>
            <a:normAutofit fontScale="90000"/>
          </a:bodyPr>
          <a:lstStyle/>
          <a:p>
            <a:r>
              <a:rPr lang="en-US" sz="3600" dirty="0"/>
              <a:t>TCP Tahoe: Slow start followed by additive increase </a:t>
            </a:r>
            <a:endParaRPr lang="en-US" sz="3300" dirty="0"/>
          </a:p>
        </p:txBody>
      </p:sp>
      <p:grpSp>
        <p:nvGrpSpPr>
          <p:cNvPr id="120" name="Group 240">
            <a:extLst>
              <a:ext uri="{FF2B5EF4-FFF2-40B4-BE49-F238E27FC236}">
                <a16:creationId xmlns:a16="http://schemas.microsoft.com/office/drawing/2014/main" id="{B8318BC0-AA34-2B4C-984C-EDCF98015A80}"/>
              </a:ext>
            </a:extLst>
          </p:cNvPr>
          <p:cNvGrpSpPr>
            <a:grpSpLocks/>
          </p:cNvGrpSpPr>
          <p:nvPr/>
        </p:nvGrpSpPr>
        <p:grpSpPr bwMode="auto">
          <a:xfrm>
            <a:off x="5405013" y="3219008"/>
            <a:ext cx="1600201" cy="535782"/>
            <a:chOff x="2168" y="1734"/>
            <a:chExt cx="1344" cy="450"/>
          </a:xfrm>
        </p:grpSpPr>
        <p:grpSp>
          <p:nvGrpSpPr>
            <p:cNvPr id="121" name="Group 171">
              <a:extLst>
                <a:ext uri="{FF2B5EF4-FFF2-40B4-BE49-F238E27FC236}">
                  <a16:creationId xmlns:a16="http://schemas.microsoft.com/office/drawing/2014/main" id="{D4CA30E0-0C2B-AE49-9354-140DEA72FEEE}"/>
                </a:ext>
              </a:extLst>
            </p:cNvPr>
            <p:cNvGrpSpPr>
              <a:grpSpLocks/>
            </p:cNvGrpSpPr>
            <p:nvPr/>
          </p:nvGrpSpPr>
          <p:grpSpPr bwMode="auto">
            <a:xfrm>
              <a:off x="2253" y="1734"/>
              <a:ext cx="1236" cy="450"/>
              <a:chOff x="2253" y="1734"/>
              <a:chExt cx="1236" cy="450"/>
            </a:xfrm>
          </p:grpSpPr>
          <p:sp>
            <p:nvSpPr>
              <p:cNvPr id="123" name="Text Box 172">
                <a:extLst>
                  <a:ext uri="{FF2B5EF4-FFF2-40B4-BE49-F238E27FC236}">
                    <a16:creationId xmlns:a16="http://schemas.microsoft.com/office/drawing/2014/main" id="{FF8E7E11-C655-8C41-BFE2-A6DA1E48685D}"/>
                  </a:ext>
                </a:extLst>
              </p:cNvPr>
              <p:cNvSpPr txBox="1">
                <a:spLocks noChangeArrowheads="1"/>
              </p:cNvSpPr>
              <p:nvPr/>
            </p:nvSpPr>
            <p:spPr bwMode="auto">
              <a:xfrm>
                <a:off x="2319" y="1734"/>
                <a:ext cx="1170" cy="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750" kern="0" dirty="0" smtClean="0">
                    <a:solidFill>
                      <a:srgbClr val="000000"/>
                    </a:solidFill>
                    <a:latin typeface="Avenir Book" panose="020B0503020203020204" pitchFamily="34" charset="-78"/>
                    <a:cs typeface="Avenir Book" panose="020B0503020203020204" pitchFamily="34" charset="-78"/>
                  </a:rPr>
                  <a:t>Timeout or 3 Duplicate ACK</a:t>
                </a:r>
                <a:endParaRPr lang="en-US" sz="750" kern="0" dirty="0">
                  <a:solidFill>
                    <a:srgbClr val="000000"/>
                  </a:solidFill>
                  <a:latin typeface="Avenir Book" panose="020B0503020203020204" pitchFamily="34" charset="-78"/>
                  <a:cs typeface="Avenir Book" panose="020B0503020203020204" pitchFamily="34" charset="-78"/>
                </a:endParaRPr>
              </a:p>
            </p:txBody>
          </p:sp>
          <p:sp>
            <p:nvSpPr>
              <p:cNvPr id="124" name="Text Box 173">
                <a:extLst>
                  <a:ext uri="{FF2B5EF4-FFF2-40B4-BE49-F238E27FC236}">
                    <a16:creationId xmlns:a16="http://schemas.microsoft.com/office/drawing/2014/main" id="{781154BA-9409-094D-BBC4-EE21CE699661}"/>
                  </a:ext>
                </a:extLst>
              </p:cNvPr>
              <p:cNvSpPr txBox="1">
                <a:spLocks noChangeArrowheads="1"/>
              </p:cNvSpPr>
              <p:nvPr/>
            </p:nvSpPr>
            <p:spPr bwMode="auto">
              <a:xfrm>
                <a:off x="2253" y="1838"/>
                <a:ext cx="1173" cy="3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lnSpc>
                    <a:spcPct val="85000"/>
                  </a:lnSpc>
                  <a:spcBef>
                    <a:spcPct val="0"/>
                  </a:spcBef>
                  <a:spcAft>
                    <a:spcPct val="0"/>
                  </a:spcAft>
                  <a:defRPr/>
                </a:pPr>
                <a:r>
                  <a:rPr lang="en-US" sz="750" kern="0" dirty="0" err="1">
                    <a:solidFill>
                      <a:srgbClr val="000000"/>
                    </a:solidFill>
                    <a:latin typeface="Avenir Book" panose="020B0503020203020204" pitchFamily="34" charset="-78"/>
                    <a:cs typeface="Avenir Book" panose="020B0503020203020204" pitchFamily="34" charset="-78"/>
                  </a:rPr>
                  <a:t>ssthresh</a:t>
                </a:r>
                <a:r>
                  <a:rPr lang="en-US" sz="750" kern="0" dirty="0">
                    <a:solidFill>
                      <a:srgbClr val="000000"/>
                    </a:solidFill>
                    <a:latin typeface="Avenir Book" panose="020B0503020203020204" pitchFamily="34" charset="-78"/>
                    <a:cs typeface="Avenir Book" panose="020B0503020203020204" pitchFamily="34" charset="-78"/>
                  </a:rPr>
                  <a:t> = </a:t>
                </a:r>
                <a:r>
                  <a:rPr lang="en-US" sz="750" kern="0" dirty="0" err="1">
                    <a:solidFill>
                      <a:srgbClr val="000000"/>
                    </a:solidFill>
                    <a:latin typeface="Avenir Book" panose="020B0503020203020204" pitchFamily="34" charset="-78"/>
                    <a:cs typeface="Avenir Book" panose="020B0503020203020204" pitchFamily="34" charset="-78"/>
                  </a:rPr>
                  <a:t>cwnd</a:t>
                </a:r>
                <a:r>
                  <a:rPr lang="en-US" sz="750" kern="0" dirty="0">
                    <a:solidFill>
                      <a:srgbClr val="000000"/>
                    </a:solidFill>
                    <a:latin typeface="Avenir Book" panose="020B0503020203020204" pitchFamily="34" charset="-78"/>
                    <a:cs typeface="Avenir Book" panose="020B0503020203020204" pitchFamily="34" charset="-78"/>
                  </a:rPr>
                  <a:t>/2</a:t>
                </a:r>
              </a:p>
              <a:p>
                <a:pPr algn="ctr" defTabSz="685800" fontAlgn="base">
                  <a:lnSpc>
                    <a:spcPct val="85000"/>
                  </a:lnSpc>
                  <a:spcBef>
                    <a:spcPct val="0"/>
                  </a:spcBef>
                  <a:spcAft>
                    <a:spcPct val="0"/>
                  </a:spcAft>
                  <a:defRPr/>
                </a:pPr>
                <a:r>
                  <a:rPr lang="en-US" sz="750" kern="0" dirty="0" err="1">
                    <a:solidFill>
                      <a:srgbClr val="000000"/>
                    </a:solidFill>
                    <a:latin typeface="Avenir Book" panose="020B0503020203020204" pitchFamily="34" charset="-78"/>
                    <a:cs typeface="Avenir Book" panose="020B0503020203020204" pitchFamily="34" charset="-78"/>
                  </a:rPr>
                  <a:t>cwnd</a:t>
                </a:r>
                <a:r>
                  <a:rPr lang="en-US" sz="750" kern="0" dirty="0">
                    <a:solidFill>
                      <a:srgbClr val="000000"/>
                    </a:solidFill>
                    <a:latin typeface="Avenir Book" panose="020B0503020203020204" pitchFamily="34" charset="-78"/>
                    <a:cs typeface="Avenir Book" panose="020B0503020203020204" pitchFamily="34" charset="-78"/>
                  </a:rPr>
                  <a:t> = 1 </a:t>
                </a:r>
                <a:r>
                  <a:rPr lang="en-US" sz="750" kern="0" dirty="0" smtClean="0">
                    <a:solidFill>
                      <a:srgbClr val="000000"/>
                    </a:solidFill>
                    <a:latin typeface="Avenir Book" panose="020B0503020203020204" pitchFamily="34" charset="-78"/>
                    <a:cs typeface="Avenir Book" panose="020B0503020203020204" pitchFamily="34" charset="-78"/>
                  </a:rPr>
                  <a:t>MSS</a:t>
                </a:r>
                <a:endParaRPr lang="en-US" sz="750" kern="0" dirty="0">
                  <a:solidFill>
                    <a:srgbClr val="000000"/>
                  </a:solidFill>
                  <a:latin typeface="Avenir Book" panose="020B0503020203020204" pitchFamily="34" charset="-78"/>
                  <a:cs typeface="Avenir Book" panose="020B0503020203020204" pitchFamily="34" charset="-78"/>
                </a:endParaRPr>
              </a:p>
              <a:p>
                <a:pPr algn="ctr" defTabSz="685800" fontAlgn="base">
                  <a:lnSpc>
                    <a:spcPct val="85000"/>
                  </a:lnSpc>
                  <a:spcBef>
                    <a:spcPct val="0"/>
                  </a:spcBef>
                  <a:spcAft>
                    <a:spcPct val="0"/>
                  </a:spcAft>
                  <a:defRPr/>
                </a:pPr>
                <a:r>
                  <a:rPr lang="en-US" sz="750" i="1" kern="0" dirty="0">
                    <a:solidFill>
                      <a:srgbClr val="000099"/>
                    </a:solidFill>
                    <a:latin typeface="Avenir Book" panose="020B0503020203020204" pitchFamily="34" charset="-78"/>
                    <a:cs typeface="Avenir Book" panose="020B0503020203020204" pitchFamily="34" charset="-78"/>
                  </a:rPr>
                  <a:t>retransmit missing segment</a:t>
                </a:r>
                <a:r>
                  <a:rPr lang="en-US" sz="900" kern="0" dirty="0">
                    <a:solidFill>
                      <a:srgbClr val="000000"/>
                    </a:solidFill>
                    <a:latin typeface="Avenir Book" panose="020B0503020203020204" pitchFamily="34" charset="-78"/>
                    <a:cs typeface="Avenir Book" panose="020B0503020203020204" pitchFamily="34" charset="-78"/>
                  </a:rPr>
                  <a:t> </a:t>
                </a:r>
              </a:p>
            </p:txBody>
          </p:sp>
          <p:sp>
            <p:nvSpPr>
              <p:cNvPr id="125" name="Line 174">
                <a:extLst>
                  <a:ext uri="{FF2B5EF4-FFF2-40B4-BE49-F238E27FC236}">
                    <a16:creationId xmlns:a16="http://schemas.microsoft.com/office/drawing/2014/main" id="{23E8607A-0151-5141-A774-0AAB4333ECA7}"/>
                  </a:ext>
                </a:extLst>
              </p:cNvPr>
              <p:cNvSpPr>
                <a:spLocks noChangeShapeType="1"/>
              </p:cNvSpPr>
              <p:nvPr/>
            </p:nvSpPr>
            <p:spPr bwMode="auto">
              <a:xfrm>
                <a:off x="2491" y="1857"/>
                <a:ext cx="697"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22" name="Line 175">
              <a:extLst>
                <a:ext uri="{FF2B5EF4-FFF2-40B4-BE49-F238E27FC236}">
                  <a16:creationId xmlns:a16="http://schemas.microsoft.com/office/drawing/2014/main" id="{480EB5CD-B8F2-AD46-B2D4-50FE6302F915}"/>
                </a:ext>
              </a:extLst>
            </p:cNvPr>
            <p:cNvSpPr>
              <a:spLocks noChangeShapeType="1"/>
            </p:cNvSpPr>
            <p:nvPr/>
          </p:nvSpPr>
          <p:spPr bwMode="auto">
            <a:xfrm flipH="1">
              <a:off x="2168" y="1734"/>
              <a:ext cx="134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26" name="Group 239">
            <a:extLst>
              <a:ext uri="{FF2B5EF4-FFF2-40B4-BE49-F238E27FC236}">
                <a16:creationId xmlns:a16="http://schemas.microsoft.com/office/drawing/2014/main" id="{BEAEB11D-18E7-8047-A552-B728B0628FCC}"/>
              </a:ext>
            </a:extLst>
          </p:cNvPr>
          <p:cNvGrpSpPr>
            <a:grpSpLocks/>
          </p:cNvGrpSpPr>
          <p:nvPr/>
        </p:nvGrpSpPr>
        <p:grpSpPr bwMode="auto">
          <a:xfrm>
            <a:off x="5427633" y="2853487"/>
            <a:ext cx="1600200" cy="322660"/>
            <a:chOff x="2187" y="1427"/>
            <a:chExt cx="1344" cy="271"/>
          </a:xfrm>
        </p:grpSpPr>
        <p:sp>
          <p:nvSpPr>
            <p:cNvPr id="127" name="Line 176">
              <a:extLst>
                <a:ext uri="{FF2B5EF4-FFF2-40B4-BE49-F238E27FC236}">
                  <a16:creationId xmlns:a16="http://schemas.microsoft.com/office/drawing/2014/main" id="{D84A4978-7B73-A04D-B0FB-C9ECAA3BFBCF}"/>
                </a:ext>
              </a:extLst>
            </p:cNvPr>
            <p:cNvSpPr>
              <a:spLocks noChangeShapeType="1"/>
            </p:cNvSpPr>
            <p:nvPr/>
          </p:nvSpPr>
          <p:spPr bwMode="auto">
            <a:xfrm flipH="1">
              <a:off x="2187" y="1673"/>
              <a:ext cx="1344"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8" name="Text Box 181">
              <a:extLst>
                <a:ext uri="{FF2B5EF4-FFF2-40B4-BE49-F238E27FC236}">
                  <a16:creationId xmlns:a16="http://schemas.microsoft.com/office/drawing/2014/main" id="{67AF987A-C53D-534B-8C98-26557C3B4EEF}"/>
                </a:ext>
              </a:extLst>
            </p:cNvPr>
            <p:cNvSpPr txBox="1">
              <a:spLocks noChangeArrowheads="1"/>
            </p:cNvSpPr>
            <p:nvPr/>
          </p:nvSpPr>
          <p:spPr bwMode="auto">
            <a:xfrm>
              <a:off x="2728" y="1543"/>
              <a:ext cx="195" cy="1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lnSpc>
                  <a:spcPct val="80000"/>
                </a:lnSpc>
                <a:spcBef>
                  <a:spcPct val="0"/>
                </a:spcBef>
                <a:spcAft>
                  <a:spcPct val="0"/>
                </a:spcAft>
                <a:defRPr/>
              </a:pPr>
              <a:r>
                <a:rPr lang="en-US" sz="750" kern="0">
                  <a:solidFill>
                    <a:srgbClr val="000000"/>
                  </a:solidFill>
                  <a:latin typeface="Avenir Book" panose="020B0503020203020204" pitchFamily="34" charset="-78"/>
                  <a:cs typeface="Avenir Book" panose="020B0503020203020204" pitchFamily="34" charset="-78"/>
                </a:rPr>
                <a:t>L</a:t>
              </a:r>
              <a:endParaRPr lang="en-US" sz="900" kern="0">
                <a:solidFill>
                  <a:srgbClr val="000000"/>
                </a:solidFill>
                <a:latin typeface="Avenir Book" panose="020B0503020203020204" pitchFamily="34" charset="-78"/>
                <a:cs typeface="Avenir Book" panose="020B0503020203020204" pitchFamily="34" charset="-78"/>
              </a:endParaRPr>
            </a:p>
          </p:txBody>
        </p:sp>
        <p:sp>
          <p:nvSpPr>
            <p:cNvPr id="129" name="Line 182">
              <a:extLst>
                <a:ext uri="{FF2B5EF4-FFF2-40B4-BE49-F238E27FC236}">
                  <a16:creationId xmlns:a16="http://schemas.microsoft.com/office/drawing/2014/main" id="{0957FCBB-06D0-8E4D-B983-2F2597BDE03A}"/>
                </a:ext>
              </a:extLst>
            </p:cNvPr>
            <p:cNvSpPr>
              <a:spLocks noChangeShapeType="1"/>
            </p:cNvSpPr>
            <p:nvPr/>
          </p:nvSpPr>
          <p:spPr bwMode="auto">
            <a:xfrm>
              <a:off x="2572" y="1554"/>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30" name="Group 183">
              <a:extLst>
                <a:ext uri="{FF2B5EF4-FFF2-40B4-BE49-F238E27FC236}">
                  <a16:creationId xmlns:a16="http://schemas.microsoft.com/office/drawing/2014/main" id="{2A6AF175-C9C0-F044-9ECF-011972294E6E}"/>
                </a:ext>
              </a:extLst>
            </p:cNvPr>
            <p:cNvGrpSpPr>
              <a:grpSpLocks/>
            </p:cNvGrpSpPr>
            <p:nvPr/>
          </p:nvGrpSpPr>
          <p:grpSpPr bwMode="auto">
            <a:xfrm>
              <a:off x="2486" y="1427"/>
              <a:ext cx="739" cy="174"/>
              <a:chOff x="2458" y="1450"/>
              <a:chExt cx="739" cy="174"/>
            </a:xfrm>
          </p:grpSpPr>
          <p:sp>
            <p:nvSpPr>
              <p:cNvPr id="131" name="Text Box 184">
                <a:extLst>
                  <a:ext uri="{FF2B5EF4-FFF2-40B4-BE49-F238E27FC236}">
                    <a16:creationId xmlns:a16="http://schemas.microsoft.com/office/drawing/2014/main" id="{69E43EDF-5B05-364C-B439-379F8E8E5464}"/>
                  </a:ext>
                </a:extLst>
              </p:cNvPr>
              <p:cNvSpPr txBox="1">
                <a:spLocks noChangeArrowheads="1"/>
              </p:cNvSpPr>
              <p:nvPr/>
            </p:nvSpPr>
            <p:spPr bwMode="auto">
              <a:xfrm>
                <a:off x="2458" y="1450"/>
                <a:ext cx="739" cy="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750" kern="0">
                    <a:solidFill>
                      <a:srgbClr val="000000"/>
                    </a:solidFill>
                    <a:latin typeface="Avenir Book" panose="020B0503020203020204" pitchFamily="34" charset="-78"/>
                    <a:cs typeface="Avenir Book" panose="020B0503020203020204" pitchFamily="34" charset="-78"/>
                  </a:rPr>
                  <a:t>cwnd &gt; ssthresh</a:t>
                </a:r>
              </a:p>
            </p:txBody>
          </p:sp>
          <p:sp>
            <p:nvSpPr>
              <p:cNvPr id="132" name="Line 185">
                <a:extLst>
                  <a:ext uri="{FF2B5EF4-FFF2-40B4-BE49-F238E27FC236}">
                    <a16:creationId xmlns:a16="http://schemas.microsoft.com/office/drawing/2014/main" id="{A2D5E496-DCFA-5A4E-A6E2-D2DB456893C6}"/>
                  </a:ext>
                </a:extLst>
              </p:cNvPr>
              <p:cNvSpPr>
                <a:spLocks noChangeShapeType="1"/>
              </p:cNvSpPr>
              <p:nvPr/>
            </p:nvSpPr>
            <p:spPr bwMode="auto">
              <a:xfrm>
                <a:off x="2724" y="1557"/>
                <a:ext cx="47"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grpSp>
        <p:nvGrpSpPr>
          <p:cNvPr id="133" name="Group 242">
            <a:extLst>
              <a:ext uri="{FF2B5EF4-FFF2-40B4-BE49-F238E27FC236}">
                <a16:creationId xmlns:a16="http://schemas.microsoft.com/office/drawing/2014/main" id="{47D1413D-A42B-8C4D-87CC-5C4E42849EFF}"/>
              </a:ext>
            </a:extLst>
          </p:cNvPr>
          <p:cNvGrpSpPr>
            <a:grpSpLocks/>
          </p:cNvGrpSpPr>
          <p:nvPr/>
        </p:nvGrpSpPr>
        <p:grpSpPr bwMode="auto">
          <a:xfrm>
            <a:off x="6944488" y="2056960"/>
            <a:ext cx="1816893" cy="1565672"/>
            <a:chOff x="3461" y="786"/>
            <a:chExt cx="1526" cy="1315"/>
          </a:xfrm>
        </p:grpSpPr>
        <p:grpSp>
          <p:nvGrpSpPr>
            <p:cNvPr id="134" name="Group 164">
              <a:extLst>
                <a:ext uri="{FF2B5EF4-FFF2-40B4-BE49-F238E27FC236}">
                  <a16:creationId xmlns:a16="http://schemas.microsoft.com/office/drawing/2014/main" id="{13A111CF-BAAF-8E4B-AD25-85FAC5339083}"/>
                </a:ext>
              </a:extLst>
            </p:cNvPr>
            <p:cNvGrpSpPr>
              <a:grpSpLocks/>
            </p:cNvGrpSpPr>
            <p:nvPr/>
          </p:nvGrpSpPr>
          <p:grpSpPr bwMode="auto">
            <a:xfrm>
              <a:off x="3576" y="1330"/>
              <a:ext cx="874" cy="771"/>
              <a:chOff x="2267" y="2021"/>
              <a:chExt cx="874" cy="771"/>
            </a:xfrm>
          </p:grpSpPr>
          <p:sp>
            <p:nvSpPr>
              <p:cNvPr id="146" name="Oval 165">
                <a:extLst>
                  <a:ext uri="{FF2B5EF4-FFF2-40B4-BE49-F238E27FC236}">
                    <a16:creationId xmlns:a16="http://schemas.microsoft.com/office/drawing/2014/main" id="{7F0D89BB-B178-8C49-9E72-934506A1B7F6}"/>
                  </a:ext>
                </a:extLst>
              </p:cNvPr>
              <p:cNvSpPr>
                <a:spLocks noChangeArrowheads="1"/>
              </p:cNvSpPr>
              <p:nvPr/>
            </p:nvSpPr>
            <p:spPr bwMode="auto">
              <a:xfrm>
                <a:off x="2293" y="2021"/>
                <a:ext cx="800" cy="754"/>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7" name="Text Box 166">
                <a:extLst>
                  <a:ext uri="{FF2B5EF4-FFF2-40B4-BE49-F238E27FC236}">
                    <a16:creationId xmlns:a16="http://schemas.microsoft.com/office/drawing/2014/main" id="{F3628968-0539-164C-B861-FF5A02A982C1}"/>
                  </a:ext>
                </a:extLst>
              </p:cNvPr>
              <p:cNvSpPr txBox="1">
                <a:spLocks noChangeArrowheads="1"/>
              </p:cNvSpPr>
              <p:nvPr/>
            </p:nvSpPr>
            <p:spPr bwMode="auto">
              <a:xfrm>
                <a:off x="2267" y="2191"/>
                <a:ext cx="874" cy="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congestion</a:t>
                </a:r>
              </a:p>
              <a:p>
                <a:pPr algn="ctr" defTabSz="685800" fontAlgn="base">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avoidance </a:t>
                </a:r>
              </a:p>
              <a:p>
                <a:pPr algn="ctr" defTabSz="685800" fontAlgn="base">
                  <a:spcBef>
                    <a:spcPct val="0"/>
                  </a:spcBef>
                  <a:spcAft>
                    <a:spcPct val="0"/>
                  </a:spcAft>
                  <a:defRPr/>
                </a:pPr>
                <a:endParaRPr lang="en-US" sz="1350" kern="0" dirty="0">
                  <a:solidFill>
                    <a:srgbClr val="000000"/>
                  </a:solidFill>
                  <a:latin typeface="Avenir Book" panose="020B0503020203020204" pitchFamily="34" charset="-78"/>
                  <a:cs typeface="Avenir Book" panose="020B0503020203020204" pitchFamily="34" charset="-78"/>
                </a:endParaRPr>
              </a:p>
            </p:txBody>
          </p:sp>
        </p:grpSp>
        <p:grpSp>
          <p:nvGrpSpPr>
            <p:cNvPr id="135" name="Group 190">
              <a:extLst>
                <a:ext uri="{FF2B5EF4-FFF2-40B4-BE49-F238E27FC236}">
                  <a16:creationId xmlns:a16="http://schemas.microsoft.com/office/drawing/2014/main" id="{412FAE5F-D426-1A41-B7BF-9EE3E24BCCB0}"/>
                </a:ext>
              </a:extLst>
            </p:cNvPr>
            <p:cNvGrpSpPr>
              <a:grpSpLocks/>
            </p:cNvGrpSpPr>
            <p:nvPr/>
          </p:nvGrpSpPr>
          <p:grpSpPr bwMode="auto">
            <a:xfrm>
              <a:off x="3461" y="786"/>
              <a:ext cx="1526" cy="502"/>
              <a:chOff x="3484" y="904"/>
              <a:chExt cx="1526" cy="502"/>
            </a:xfrm>
          </p:grpSpPr>
          <p:sp>
            <p:nvSpPr>
              <p:cNvPr id="142" name="Text Box 191">
                <a:extLst>
                  <a:ext uri="{FF2B5EF4-FFF2-40B4-BE49-F238E27FC236}">
                    <a16:creationId xmlns:a16="http://schemas.microsoft.com/office/drawing/2014/main" id="{44318C88-BEF5-7146-AE72-3458C7D49FA3}"/>
                  </a:ext>
                </a:extLst>
              </p:cNvPr>
              <p:cNvSpPr txBox="1">
                <a:spLocks noChangeArrowheads="1"/>
              </p:cNvSpPr>
              <p:nvPr/>
            </p:nvSpPr>
            <p:spPr bwMode="auto">
              <a:xfrm>
                <a:off x="3484" y="1037"/>
                <a:ext cx="1526" cy="3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lnSpc>
                    <a:spcPct val="90000"/>
                  </a:lnSpc>
                  <a:spcBef>
                    <a:spcPct val="0"/>
                  </a:spcBef>
                  <a:spcAft>
                    <a:spcPct val="0"/>
                  </a:spcAft>
                  <a:defRPr/>
                </a:pPr>
                <a:r>
                  <a:rPr lang="en-US" sz="788" kern="0" dirty="0" err="1">
                    <a:solidFill>
                      <a:srgbClr val="000000"/>
                    </a:solidFill>
                    <a:latin typeface="Avenir Book" panose="020B0503020203020204" pitchFamily="34" charset="-78"/>
                    <a:cs typeface="Avenir Book" panose="020B0503020203020204" pitchFamily="34" charset="-78"/>
                  </a:rPr>
                  <a:t>cwnd</a:t>
                </a:r>
                <a:r>
                  <a:rPr lang="en-US" sz="788" kern="0" dirty="0">
                    <a:solidFill>
                      <a:srgbClr val="000000"/>
                    </a:solidFill>
                    <a:latin typeface="Avenir Book" panose="020B0503020203020204" pitchFamily="34" charset="-78"/>
                    <a:cs typeface="Avenir Book" panose="020B0503020203020204" pitchFamily="34" charset="-78"/>
                  </a:rPr>
                  <a:t> = </a:t>
                </a:r>
                <a:r>
                  <a:rPr lang="en-US" sz="788" kern="0" dirty="0" err="1">
                    <a:solidFill>
                      <a:srgbClr val="000000"/>
                    </a:solidFill>
                    <a:latin typeface="Avenir Book" panose="020B0503020203020204" pitchFamily="34" charset="-78"/>
                    <a:cs typeface="Avenir Book" panose="020B0503020203020204" pitchFamily="34" charset="-78"/>
                  </a:rPr>
                  <a:t>cwnd</a:t>
                </a:r>
                <a:r>
                  <a:rPr lang="en-US" sz="788" kern="0" dirty="0">
                    <a:solidFill>
                      <a:srgbClr val="000000"/>
                    </a:solidFill>
                    <a:latin typeface="Avenir Book" panose="020B0503020203020204" pitchFamily="34" charset="-78"/>
                    <a:cs typeface="Avenir Book" panose="020B0503020203020204" pitchFamily="34" charset="-78"/>
                  </a:rPr>
                  <a:t> + MSS    (MSS/</a:t>
                </a:r>
                <a:r>
                  <a:rPr lang="en-US" sz="788" kern="0" dirty="0" err="1">
                    <a:solidFill>
                      <a:srgbClr val="000000"/>
                    </a:solidFill>
                    <a:latin typeface="Avenir Book" panose="020B0503020203020204" pitchFamily="34" charset="-78"/>
                    <a:cs typeface="Avenir Book" panose="020B0503020203020204" pitchFamily="34" charset="-78"/>
                  </a:rPr>
                  <a:t>cwnd</a:t>
                </a:r>
                <a:r>
                  <a:rPr lang="en-US" sz="788" kern="0" dirty="0" smtClean="0">
                    <a:solidFill>
                      <a:srgbClr val="000000"/>
                    </a:solidFill>
                    <a:latin typeface="Avenir Book" panose="020B0503020203020204" pitchFamily="34" charset="-78"/>
                    <a:cs typeface="Avenir Book" panose="020B0503020203020204" pitchFamily="34" charset="-78"/>
                  </a:rPr>
                  <a:t>)</a:t>
                </a:r>
                <a:endParaRPr lang="en-US" sz="788" kern="0" dirty="0">
                  <a:solidFill>
                    <a:srgbClr val="000000"/>
                  </a:solidFill>
                  <a:latin typeface="Avenir Book" panose="020B0503020203020204" pitchFamily="34" charset="-78"/>
                  <a:cs typeface="Avenir Book" panose="020B0503020203020204" pitchFamily="34" charset="-78"/>
                </a:endParaRPr>
              </a:p>
              <a:p>
                <a:pPr algn="ctr" defTabSz="685800" fontAlgn="base">
                  <a:lnSpc>
                    <a:spcPct val="90000"/>
                  </a:lnSpc>
                  <a:spcBef>
                    <a:spcPct val="0"/>
                  </a:spcBef>
                  <a:spcAft>
                    <a:spcPct val="0"/>
                  </a:spcAft>
                  <a:defRPr/>
                </a:pPr>
                <a:r>
                  <a:rPr lang="en-US" sz="788" i="1" kern="0" dirty="0">
                    <a:solidFill>
                      <a:srgbClr val="000099"/>
                    </a:solidFill>
                    <a:latin typeface="Avenir Book" panose="020B0503020203020204" pitchFamily="34" charset="-78"/>
                    <a:cs typeface="Avenir Book" panose="020B0503020203020204" pitchFamily="34" charset="-78"/>
                  </a:rPr>
                  <a:t>transmit new segment(s), as allowed</a:t>
                </a:r>
              </a:p>
              <a:p>
                <a:pPr algn="ctr" defTabSz="685800" fontAlgn="base">
                  <a:lnSpc>
                    <a:spcPct val="80000"/>
                  </a:lnSpc>
                  <a:spcBef>
                    <a:spcPct val="0"/>
                  </a:spcBef>
                  <a:spcAft>
                    <a:spcPct val="0"/>
                  </a:spcAft>
                  <a:defRPr/>
                </a:pPr>
                <a:endParaRPr lang="en-US" sz="1050" i="1" kern="0" dirty="0">
                  <a:solidFill>
                    <a:srgbClr val="000000"/>
                  </a:solidFill>
                  <a:latin typeface="Avenir Book" panose="020B0503020203020204" pitchFamily="34" charset="-78"/>
                  <a:cs typeface="Avenir Book" panose="020B0503020203020204" pitchFamily="34" charset="-78"/>
                </a:endParaRPr>
              </a:p>
            </p:txBody>
          </p:sp>
          <p:sp>
            <p:nvSpPr>
              <p:cNvPr id="143" name="Line 192">
                <a:extLst>
                  <a:ext uri="{FF2B5EF4-FFF2-40B4-BE49-F238E27FC236}">
                    <a16:creationId xmlns:a16="http://schemas.microsoft.com/office/drawing/2014/main" id="{EC5DE775-BD59-2247-B940-402844468A0E}"/>
                  </a:ext>
                </a:extLst>
              </p:cNvPr>
              <p:cNvSpPr>
                <a:spLocks noChangeShapeType="1"/>
              </p:cNvSpPr>
              <p:nvPr/>
            </p:nvSpPr>
            <p:spPr bwMode="auto">
              <a:xfrm>
                <a:off x="3976" y="1054"/>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4" name="Text Box 193">
                <a:extLst>
                  <a:ext uri="{FF2B5EF4-FFF2-40B4-BE49-F238E27FC236}">
                    <a16:creationId xmlns:a16="http://schemas.microsoft.com/office/drawing/2014/main" id="{1953AC16-16E8-A640-AE22-73DEDE1D319F}"/>
                  </a:ext>
                </a:extLst>
              </p:cNvPr>
              <p:cNvSpPr txBox="1">
                <a:spLocks noChangeArrowheads="1"/>
              </p:cNvSpPr>
              <p:nvPr/>
            </p:nvSpPr>
            <p:spPr bwMode="auto">
              <a:xfrm>
                <a:off x="3974" y="915"/>
                <a:ext cx="511"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788" kern="0" dirty="0">
                    <a:solidFill>
                      <a:srgbClr val="000000"/>
                    </a:solidFill>
                    <a:latin typeface="Avenir Book" panose="020B0503020203020204" pitchFamily="34" charset="-78"/>
                    <a:cs typeface="Avenir Book" panose="020B0503020203020204" pitchFamily="34" charset="-78"/>
                  </a:rPr>
                  <a:t>new ACK</a:t>
                </a:r>
              </a:p>
            </p:txBody>
          </p:sp>
          <p:sp>
            <p:nvSpPr>
              <p:cNvPr id="145" name="Text Box 194">
                <a:extLst>
                  <a:ext uri="{FF2B5EF4-FFF2-40B4-BE49-F238E27FC236}">
                    <a16:creationId xmlns:a16="http://schemas.microsoft.com/office/drawing/2014/main" id="{6D1C4C5E-4778-AF4F-812A-CF7A44F21F90}"/>
                  </a:ext>
                </a:extLst>
              </p:cNvPr>
              <p:cNvSpPr txBox="1">
                <a:spLocks noChangeArrowheads="1"/>
              </p:cNvSpPr>
              <p:nvPr/>
            </p:nvSpPr>
            <p:spPr bwMode="auto">
              <a:xfrm>
                <a:off x="4311" y="904"/>
                <a:ext cx="218" cy="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2100" kern="0">
                    <a:solidFill>
                      <a:srgbClr val="000000"/>
                    </a:solidFill>
                    <a:latin typeface="Avenir Book" panose="020B0503020203020204" pitchFamily="34" charset="-78"/>
                    <a:cs typeface="Avenir Book" panose="020B0503020203020204" pitchFamily="34" charset="-78"/>
                  </a:rPr>
                  <a:t>.</a:t>
                </a:r>
              </a:p>
            </p:txBody>
          </p:sp>
        </p:grpSp>
        <p:sp>
          <p:nvSpPr>
            <p:cNvPr id="136" name="Freeform 195">
              <a:extLst>
                <a:ext uri="{FF2B5EF4-FFF2-40B4-BE49-F238E27FC236}">
                  <a16:creationId xmlns:a16="http://schemas.microsoft.com/office/drawing/2014/main" id="{4555525A-5282-E944-A402-41F5363AC763}"/>
                </a:ext>
              </a:extLst>
            </p:cNvPr>
            <p:cNvSpPr>
              <a:spLocks/>
            </p:cNvSpPr>
            <p:nvPr/>
          </p:nvSpPr>
          <p:spPr bwMode="auto">
            <a:xfrm rot="9705213">
              <a:off x="4212" y="1145"/>
              <a:ext cx="333" cy="452"/>
            </a:xfrm>
            <a:custGeom>
              <a:avLst/>
              <a:gdLst>
                <a:gd name="T0" fmla="*/ 112 w 376"/>
                <a:gd name="T1" fmla="*/ 306 h 452"/>
                <a:gd name="T2" fmla="*/ 24 w 376"/>
                <a:gd name="T3" fmla="*/ 269 h 452"/>
                <a:gd name="T4" fmla="*/ 62 w 376"/>
                <a:gd name="T5" fmla="*/ 0 h 452"/>
                <a:gd name="T6" fmla="*/ 0 60000 65536"/>
                <a:gd name="T7" fmla="*/ 0 60000 65536"/>
                <a:gd name="T8" fmla="*/ 0 60000 65536"/>
              </a:gdLst>
              <a:ahLst/>
              <a:cxnLst>
                <a:cxn ang="T6">
                  <a:pos x="T0" y="T1"/>
                </a:cxn>
                <a:cxn ang="T7">
                  <a:pos x="T2" y="T3"/>
                </a:cxn>
                <a:cxn ang="T8">
                  <a:pos x="T4" y="T5"/>
                </a:cxn>
              </a:cxnLst>
              <a:rect l="0" t="0" r="r" b="b"/>
              <a:pathLst>
                <a:path w="376" h="452">
                  <a:moveTo>
                    <a:pt x="376" y="306"/>
                  </a:moveTo>
                  <a:cubicBezTo>
                    <a:pt x="332" y="380"/>
                    <a:pt x="164" y="452"/>
                    <a:pt x="82" y="269"/>
                  </a:cubicBezTo>
                  <a:cubicBezTo>
                    <a:pt x="0" y="86"/>
                    <a:pt x="66" y="18"/>
                    <a:pt x="208" y="0"/>
                  </a:cubicBez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82" name="Group 241">
            <a:extLst>
              <a:ext uri="{FF2B5EF4-FFF2-40B4-BE49-F238E27FC236}">
                <a16:creationId xmlns:a16="http://schemas.microsoft.com/office/drawing/2014/main" id="{CDA92C42-F115-FC40-A5F8-C407673481F7}"/>
              </a:ext>
            </a:extLst>
          </p:cNvPr>
          <p:cNvGrpSpPr>
            <a:grpSpLocks/>
          </p:cNvGrpSpPr>
          <p:nvPr/>
        </p:nvGrpSpPr>
        <p:grpSpPr bwMode="auto">
          <a:xfrm>
            <a:off x="3386901" y="2264127"/>
            <a:ext cx="3840956" cy="1835946"/>
            <a:chOff x="473" y="960"/>
            <a:chExt cx="3226" cy="1542"/>
          </a:xfrm>
        </p:grpSpPr>
        <p:grpSp>
          <p:nvGrpSpPr>
            <p:cNvPr id="183" name="Group 161">
              <a:extLst>
                <a:ext uri="{FF2B5EF4-FFF2-40B4-BE49-F238E27FC236}">
                  <a16:creationId xmlns:a16="http://schemas.microsoft.com/office/drawing/2014/main" id="{7F0341B7-207C-3E40-8EC6-5911313C0608}"/>
                </a:ext>
              </a:extLst>
            </p:cNvPr>
            <p:cNvGrpSpPr>
              <a:grpSpLocks/>
            </p:cNvGrpSpPr>
            <p:nvPr/>
          </p:nvGrpSpPr>
          <p:grpSpPr bwMode="auto">
            <a:xfrm>
              <a:off x="1329" y="1320"/>
              <a:ext cx="800" cy="754"/>
              <a:chOff x="996" y="1773"/>
              <a:chExt cx="800" cy="754"/>
            </a:xfrm>
          </p:grpSpPr>
          <p:sp>
            <p:nvSpPr>
              <p:cNvPr id="204" name="Oval 162">
                <a:extLst>
                  <a:ext uri="{FF2B5EF4-FFF2-40B4-BE49-F238E27FC236}">
                    <a16:creationId xmlns:a16="http://schemas.microsoft.com/office/drawing/2014/main" id="{85E503DF-C6D4-9C4A-947F-F93B4C816434}"/>
                  </a:ext>
                </a:extLst>
              </p:cNvPr>
              <p:cNvSpPr>
                <a:spLocks noChangeArrowheads="1"/>
              </p:cNvSpPr>
              <p:nvPr/>
            </p:nvSpPr>
            <p:spPr bwMode="auto">
              <a:xfrm>
                <a:off x="996" y="1773"/>
                <a:ext cx="800" cy="754"/>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5" name="Text Box 163">
                <a:extLst>
                  <a:ext uri="{FF2B5EF4-FFF2-40B4-BE49-F238E27FC236}">
                    <a16:creationId xmlns:a16="http://schemas.microsoft.com/office/drawing/2014/main" id="{30575E3B-F1CE-CF43-A7C5-219046488BC3}"/>
                  </a:ext>
                </a:extLst>
              </p:cNvPr>
              <p:cNvSpPr txBox="1">
                <a:spLocks noChangeArrowheads="1"/>
              </p:cNvSpPr>
              <p:nvPr/>
            </p:nvSpPr>
            <p:spPr bwMode="auto">
              <a:xfrm>
                <a:off x="1139" y="1946"/>
                <a:ext cx="524" cy="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spcBef>
                    <a:spcPct val="0"/>
                  </a:spcBef>
                  <a:spcAft>
                    <a:spcPct val="0"/>
                  </a:spcAft>
                  <a:defRPr/>
                </a:pPr>
                <a:r>
                  <a:rPr lang="en-US" sz="1500" kern="0">
                    <a:solidFill>
                      <a:srgbClr val="000000"/>
                    </a:solidFill>
                    <a:latin typeface="Avenir Book" panose="020B0503020203020204" pitchFamily="34" charset="-78"/>
                    <a:cs typeface="Avenir Book" panose="020B0503020203020204" pitchFamily="34" charset="-78"/>
                  </a:rPr>
                  <a:t>slow </a:t>
                </a:r>
              </a:p>
              <a:p>
                <a:pPr algn="ctr" defTabSz="685800" fontAlgn="base">
                  <a:spcBef>
                    <a:spcPct val="0"/>
                  </a:spcBef>
                  <a:spcAft>
                    <a:spcPct val="0"/>
                  </a:spcAft>
                  <a:defRPr/>
                </a:pPr>
                <a:r>
                  <a:rPr lang="en-US" sz="1500" kern="0">
                    <a:solidFill>
                      <a:srgbClr val="000000"/>
                    </a:solidFill>
                    <a:latin typeface="Avenir Book" panose="020B0503020203020204" pitchFamily="34" charset="-78"/>
                    <a:cs typeface="Avenir Book" panose="020B0503020203020204" pitchFamily="34" charset="-78"/>
                  </a:rPr>
                  <a:t>start</a:t>
                </a:r>
              </a:p>
            </p:txBody>
          </p:sp>
        </p:grpSp>
        <p:grpSp>
          <p:nvGrpSpPr>
            <p:cNvPr id="184" name="Group 177">
              <a:extLst>
                <a:ext uri="{FF2B5EF4-FFF2-40B4-BE49-F238E27FC236}">
                  <a16:creationId xmlns:a16="http://schemas.microsoft.com/office/drawing/2014/main" id="{5836A4F2-D62D-B147-A532-A57E3C2474B2}"/>
                </a:ext>
              </a:extLst>
            </p:cNvPr>
            <p:cNvGrpSpPr>
              <a:grpSpLocks/>
            </p:cNvGrpSpPr>
            <p:nvPr/>
          </p:nvGrpSpPr>
          <p:grpSpPr bwMode="auto">
            <a:xfrm>
              <a:off x="473" y="2026"/>
              <a:ext cx="1232" cy="476"/>
              <a:chOff x="361" y="2713"/>
              <a:chExt cx="1232" cy="476"/>
            </a:xfrm>
          </p:grpSpPr>
          <p:sp>
            <p:nvSpPr>
              <p:cNvPr id="201" name="Text Box 178">
                <a:extLst>
                  <a:ext uri="{FF2B5EF4-FFF2-40B4-BE49-F238E27FC236}">
                    <a16:creationId xmlns:a16="http://schemas.microsoft.com/office/drawing/2014/main" id="{1852AE28-C2EC-5542-A261-91B127FC6EEC}"/>
                  </a:ext>
                </a:extLst>
              </p:cNvPr>
              <p:cNvSpPr txBox="1">
                <a:spLocks noChangeArrowheads="1"/>
              </p:cNvSpPr>
              <p:nvPr/>
            </p:nvSpPr>
            <p:spPr bwMode="auto">
              <a:xfrm>
                <a:off x="777" y="2713"/>
                <a:ext cx="449"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timeout</a:t>
                </a:r>
              </a:p>
            </p:txBody>
          </p:sp>
          <p:sp>
            <p:nvSpPr>
              <p:cNvPr id="202" name="Text Box 179">
                <a:extLst>
                  <a:ext uri="{FF2B5EF4-FFF2-40B4-BE49-F238E27FC236}">
                    <a16:creationId xmlns:a16="http://schemas.microsoft.com/office/drawing/2014/main" id="{238E26A7-D428-7446-B0EA-57A95D6A24D0}"/>
                  </a:ext>
                </a:extLst>
              </p:cNvPr>
              <p:cNvSpPr txBox="1">
                <a:spLocks noChangeArrowheads="1"/>
              </p:cNvSpPr>
              <p:nvPr/>
            </p:nvSpPr>
            <p:spPr bwMode="auto">
              <a:xfrm>
                <a:off x="361" y="2840"/>
                <a:ext cx="1232" cy="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lnSpc>
                    <a:spcPct val="80000"/>
                  </a:lnSpc>
                  <a:spcBef>
                    <a:spcPct val="0"/>
                  </a:spcBef>
                  <a:spcAft>
                    <a:spcPct val="0"/>
                  </a:spcAft>
                  <a:defRPr/>
                </a:pPr>
                <a:r>
                  <a:rPr lang="en-US" sz="788" kern="0" dirty="0" err="1">
                    <a:solidFill>
                      <a:srgbClr val="000000"/>
                    </a:solidFill>
                    <a:latin typeface="Avenir Book" panose="020B0503020203020204" pitchFamily="34" charset="-78"/>
                    <a:cs typeface="Avenir Book" panose="020B0503020203020204" pitchFamily="34" charset="-78"/>
                  </a:rPr>
                  <a:t>ssthresh</a:t>
                </a:r>
                <a:r>
                  <a:rPr lang="en-US" sz="788" kern="0" dirty="0">
                    <a:solidFill>
                      <a:srgbClr val="000000"/>
                    </a:solidFill>
                    <a:latin typeface="Avenir Book" panose="020B0503020203020204" pitchFamily="34" charset="-78"/>
                    <a:cs typeface="Avenir Book" panose="020B0503020203020204" pitchFamily="34" charset="-78"/>
                  </a:rPr>
                  <a:t> = </a:t>
                </a:r>
                <a:r>
                  <a:rPr lang="en-US" sz="788" kern="0" dirty="0" err="1">
                    <a:solidFill>
                      <a:srgbClr val="000000"/>
                    </a:solidFill>
                    <a:latin typeface="Avenir Book" panose="020B0503020203020204" pitchFamily="34" charset="-78"/>
                    <a:cs typeface="Avenir Book" panose="020B0503020203020204" pitchFamily="34" charset="-78"/>
                  </a:rPr>
                  <a:t>cwnd</a:t>
                </a:r>
                <a:r>
                  <a:rPr lang="en-US" sz="788" kern="0" dirty="0">
                    <a:solidFill>
                      <a:srgbClr val="000000"/>
                    </a:solidFill>
                    <a:latin typeface="Avenir Book" panose="020B0503020203020204" pitchFamily="34" charset="-78"/>
                    <a:cs typeface="Avenir Book" panose="020B0503020203020204" pitchFamily="34" charset="-78"/>
                  </a:rPr>
                  <a:t>/2 </a:t>
                </a:r>
              </a:p>
              <a:p>
                <a:pPr algn="ctr" defTabSz="685800" fontAlgn="base">
                  <a:lnSpc>
                    <a:spcPct val="80000"/>
                  </a:lnSpc>
                  <a:spcBef>
                    <a:spcPct val="0"/>
                  </a:spcBef>
                  <a:spcAft>
                    <a:spcPct val="0"/>
                  </a:spcAft>
                  <a:defRPr/>
                </a:pPr>
                <a:r>
                  <a:rPr lang="en-US" sz="788" kern="0" dirty="0" err="1">
                    <a:solidFill>
                      <a:srgbClr val="000000"/>
                    </a:solidFill>
                    <a:latin typeface="Avenir Book" panose="020B0503020203020204" pitchFamily="34" charset="-78"/>
                    <a:cs typeface="Avenir Book" panose="020B0503020203020204" pitchFamily="34" charset="-78"/>
                  </a:rPr>
                  <a:t>cwnd</a:t>
                </a:r>
                <a:r>
                  <a:rPr lang="en-US" sz="788" kern="0" dirty="0">
                    <a:solidFill>
                      <a:srgbClr val="000000"/>
                    </a:solidFill>
                    <a:latin typeface="Avenir Book" panose="020B0503020203020204" pitchFamily="34" charset="-78"/>
                    <a:cs typeface="Avenir Book" panose="020B0503020203020204" pitchFamily="34" charset="-78"/>
                  </a:rPr>
                  <a:t> = 1 </a:t>
                </a:r>
                <a:r>
                  <a:rPr lang="en-US" sz="788" kern="0" dirty="0" smtClean="0">
                    <a:solidFill>
                      <a:srgbClr val="000000"/>
                    </a:solidFill>
                    <a:latin typeface="Avenir Book" panose="020B0503020203020204" pitchFamily="34" charset="-78"/>
                    <a:cs typeface="Avenir Book" panose="020B0503020203020204" pitchFamily="34" charset="-78"/>
                  </a:rPr>
                  <a:t>MSS</a:t>
                </a:r>
                <a:endParaRPr lang="en-US" sz="788" kern="0" dirty="0">
                  <a:solidFill>
                    <a:srgbClr val="000000"/>
                  </a:solidFill>
                  <a:latin typeface="Avenir Book" panose="020B0503020203020204" pitchFamily="34" charset="-78"/>
                  <a:cs typeface="Avenir Book" panose="020B0503020203020204" pitchFamily="34" charset="-78"/>
                </a:endParaRPr>
              </a:p>
              <a:p>
                <a:pPr algn="ctr" defTabSz="685800" fontAlgn="base">
                  <a:lnSpc>
                    <a:spcPct val="80000"/>
                  </a:lnSpc>
                  <a:spcBef>
                    <a:spcPct val="0"/>
                  </a:spcBef>
                  <a:spcAft>
                    <a:spcPct val="0"/>
                  </a:spcAft>
                  <a:defRPr/>
                </a:pPr>
                <a:r>
                  <a:rPr lang="en-US" sz="788" i="1" kern="0" dirty="0">
                    <a:solidFill>
                      <a:srgbClr val="000099"/>
                    </a:solidFill>
                    <a:latin typeface="Avenir Book" panose="020B0503020203020204" pitchFamily="34" charset="-78"/>
                    <a:cs typeface="Avenir Book" panose="020B0503020203020204" pitchFamily="34" charset="-78"/>
                  </a:rPr>
                  <a:t>retransmit missing segment</a:t>
                </a:r>
                <a:r>
                  <a:rPr lang="en-US" sz="1050" kern="0" dirty="0">
                    <a:solidFill>
                      <a:srgbClr val="000000"/>
                    </a:solidFill>
                    <a:latin typeface="Avenir Book" panose="020B0503020203020204" pitchFamily="34" charset="-78"/>
                    <a:cs typeface="Avenir Book" panose="020B0503020203020204" pitchFamily="34" charset="-78"/>
                  </a:rPr>
                  <a:t> </a:t>
                </a:r>
              </a:p>
            </p:txBody>
          </p:sp>
          <p:sp>
            <p:nvSpPr>
              <p:cNvPr id="203" name="Line 180">
                <a:extLst>
                  <a:ext uri="{FF2B5EF4-FFF2-40B4-BE49-F238E27FC236}">
                    <a16:creationId xmlns:a16="http://schemas.microsoft.com/office/drawing/2014/main" id="{4D339203-1563-3844-9642-20DAA4DBE4B3}"/>
                  </a:ext>
                </a:extLst>
              </p:cNvPr>
              <p:cNvSpPr>
                <a:spLocks noChangeShapeType="1"/>
              </p:cNvSpPr>
              <p:nvPr/>
            </p:nvSpPr>
            <p:spPr bwMode="auto">
              <a:xfrm>
                <a:off x="709" y="2855"/>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85" name="Group 186">
              <a:extLst>
                <a:ext uri="{FF2B5EF4-FFF2-40B4-BE49-F238E27FC236}">
                  <a16:creationId xmlns:a16="http://schemas.microsoft.com/office/drawing/2014/main" id="{F5B6412F-86EA-644E-B751-4756A58400F6}"/>
                </a:ext>
              </a:extLst>
            </p:cNvPr>
            <p:cNvGrpSpPr>
              <a:grpSpLocks/>
            </p:cNvGrpSpPr>
            <p:nvPr/>
          </p:nvGrpSpPr>
          <p:grpSpPr bwMode="auto">
            <a:xfrm>
              <a:off x="2173" y="960"/>
              <a:ext cx="1526" cy="488"/>
              <a:chOff x="2683" y="798"/>
              <a:chExt cx="1526" cy="488"/>
            </a:xfrm>
          </p:grpSpPr>
          <p:sp>
            <p:nvSpPr>
              <p:cNvPr id="198" name="Text Box 187">
                <a:extLst>
                  <a:ext uri="{FF2B5EF4-FFF2-40B4-BE49-F238E27FC236}">
                    <a16:creationId xmlns:a16="http://schemas.microsoft.com/office/drawing/2014/main" id="{33745650-56D6-E74A-A07A-E27A58809560}"/>
                  </a:ext>
                </a:extLst>
              </p:cNvPr>
              <p:cNvSpPr txBox="1">
                <a:spLocks noChangeArrowheads="1"/>
              </p:cNvSpPr>
              <p:nvPr/>
            </p:nvSpPr>
            <p:spPr bwMode="auto">
              <a:xfrm>
                <a:off x="2683" y="917"/>
                <a:ext cx="1526" cy="3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lnSpc>
                    <a:spcPct val="90000"/>
                  </a:lnSpc>
                  <a:spcBef>
                    <a:spcPct val="0"/>
                  </a:spcBef>
                  <a:spcAft>
                    <a:spcPct val="0"/>
                  </a:spcAft>
                  <a:defRPr/>
                </a:pPr>
                <a:r>
                  <a:rPr lang="en-US" sz="788" kern="0" dirty="0" err="1">
                    <a:solidFill>
                      <a:srgbClr val="000000"/>
                    </a:solidFill>
                    <a:latin typeface="Avenir Book" panose="020B0503020203020204" pitchFamily="34" charset="-78"/>
                    <a:cs typeface="Avenir Book" panose="020B0503020203020204" pitchFamily="34" charset="-78"/>
                  </a:rPr>
                  <a:t>cwnd</a:t>
                </a:r>
                <a:r>
                  <a:rPr lang="en-US" sz="788" kern="0" dirty="0">
                    <a:solidFill>
                      <a:srgbClr val="000000"/>
                    </a:solidFill>
                    <a:latin typeface="Avenir Book" panose="020B0503020203020204" pitchFamily="34" charset="-78"/>
                    <a:cs typeface="Avenir Book" panose="020B0503020203020204" pitchFamily="34" charset="-78"/>
                  </a:rPr>
                  <a:t> = </a:t>
                </a:r>
                <a:r>
                  <a:rPr lang="en-US" sz="788" kern="0" dirty="0" err="1" smtClean="0">
                    <a:solidFill>
                      <a:srgbClr val="000000"/>
                    </a:solidFill>
                    <a:latin typeface="Avenir Book" panose="020B0503020203020204" pitchFamily="34" charset="-78"/>
                    <a:cs typeface="Avenir Book" panose="020B0503020203020204" pitchFamily="34" charset="-78"/>
                  </a:rPr>
                  <a:t>cwnd+MSS</a:t>
                </a:r>
                <a:endParaRPr lang="en-US" sz="788" kern="0" dirty="0">
                  <a:solidFill>
                    <a:srgbClr val="000000"/>
                  </a:solidFill>
                  <a:latin typeface="Avenir Book" panose="020B0503020203020204" pitchFamily="34" charset="-78"/>
                  <a:cs typeface="Avenir Book" panose="020B0503020203020204" pitchFamily="34" charset="-78"/>
                </a:endParaRPr>
              </a:p>
              <a:p>
                <a:pPr defTabSz="685800" fontAlgn="base">
                  <a:lnSpc>
                    <a:spcPct val="90000"/>
                  </a:lnSpc>
                  <a:spcBef>
                    <a:spcPct val="0"/>
                  </a:spcBef>
                  <a:spcAft>
                    <a:spcPct val="0"/>
                  </a:spcAft>
                  <a:defRPr/>
                </a:pPr>
                <a:r>
                  <a:rPr lang="en-US" sz="788" i="1" kern="0" dirty="0">
                    <a:solidFill>
                      <a:srgbClr val="000099"/>
                    </a:solidFill>
                    <a:latin typeface="Avenir Book" panose="020B0503020203020204" pitchFamily="34" charset="-78"/>
                    <a:cs typeface="Avenir Book" panose="020B0503020203020204" pitchFamily="34" charset="-78"/>
                  </a:rPr>
                  <a:t>transmit new segment(s), as allowed</a:t>
                </a:r>
              </a:p>
              <a:p>
                <a:pPr defTabSz="685800" fontAlgn="base">
                  <a:lnSpc>
                    <a:spcPct val="80000"/>
                  </a:lnSpc>
                  <a:spcBef>
                    <a:spcPct val="0"/>
                  </a:spcBef>
                  <a:spcAft>
                    <a:spcPct val="0"/>
                  </a:spcAft>
                  <a:defRPr/>
                </a:pPr>
                <a:endParaRPr lang="en-US" sz="1050" kern="0" dirty="0">
                  <a:solidFill>
                    <a:srgbClr val="000000"/>
                  </a:solidFill>
                  <a:latin typeface="Avenir Book" panose="020B0503020203020204" pitchFamily="34" charset="-78"/>
                  <a:cs typeface="Avenir Book" panose="020B0503020203020204" pitchFamily="34" charset="-78"/>
                </a:endParaRPr>
              </a:p>
            </p:txBody>
          </p:sp>
          <p:sp>
            <p:nvSpPr>
              <p:cNvPr id="199" name="Line 188">
                <a:extLst>
                  <a:ext uri="{FF2B5EF4-FFF2-40B4-BE49-F238E27FC236}">
                    <a16:creationId xmlns:a16="http://schemas.microsoft.com/office/drawing/2014/main" id="{77E99221-132E-174B-8CBE-C1A955C064C2}"/>
                  </a:ext>
                </a:extLst>
              </p:cNvPr>
              <p:cNvSpPr>
                <a:spLocks noChangeShapeType="1"/>
              </p:cNvSpPr>
              <p:nvPr/>
            </p:nvSpPr>
            <p:spPr bwMode="auto">
              <a:xfrm>
                <a:off x="2744" y="934"/>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0" name="Text Box 189">
                <a:extLst>
                  <a:ext uri="{FF2B5EF4-FFF2-40B4-BE49-F238E27FC236}">
                    <a16:creationId xmlns:a16="http://schemas.microsoft.com/office/drawing/2014/main" id="{321F9ADE-2971-8D42-964D-F2D594BDE59B}"/>
                  </a:ext>
                </a:extLst>
              </p:cNvPr>
              <p:cNvSpPr txBox="1">
                <a:spLocks noChangeArrowheads="1"/>
              </p:cNvSpPr>
              <p:nvPr/>
            </p:nvSpPr>
            <p:spPr bwMode="auto">
              <a:xfrm>
                <a:off x="2697" y="798"/>
                <a:ext cx="511"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new ACK</a:t>
                </a:r>
              </a:p>
            </p:txBody>
          </p:sp>
        </p:grpSp>
        <p:sp>
          <p:nvSpPr>
            <p:cNvPr id="187" name="Freeform 206">
              <a:extLst>
                <a:ext uri="{FF2B5EF4-FFF2-40B4-BE49-F238E27FC236}">
                  <a16:creationId xmlns:a16="http://schemas.microsoft.com/office/drawing/2014/main" id="{750DB278-39B5-E245-8F7C-23929FAC1479}"/>
                </a:ext>
              </a:extLst>
            </p:cNvPr>
            <p:cNvSpPr>
              <a:spLocks/>
            </p:cNvSpPr>
            <p:nvPr/>
          </p:nvSpPr>
          <p:spPr bwMode="auto">
            <a:xfrm rot="2575893">
              <a:off x="1950" y="1316"/>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9" name="Freeform 211">
              <a:extLst>
                <a:ext uri="{FF2B5EF4-FFF2-40B4-BE49-F238E27FC236}">
                  <a16:creationId xmlns:a16="http://schemas.microsoft.com/office/drawing/2014/main" id="{3E6B1AA0-4286-9245-837B-6CBC21CE7E5B}"/>
                </a:ext>
              </a:extLst>
            </p:cNvPr>
            <p:cNvSpPr>
              <a:spLocks/>
            </p:cNvSpPr>
            <p:nvPr/>
          </p:nvSpPr>
          <p:spPr bwMode="auto">
            <a:xfrm rot="-8222029">
              <a:off x="1204" y="1903"/>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0" name="Line 234">
              <a:extLst>
                <a:ext uri="{FF2B5EF4-FFF2-40B4-BE49-F238E27FC236}">
                  <a16:creationId xmlns:a16="http://schemas.microsoft.com/office/drawing/2014/main" id="{F4D43A0C-EE6E-EC4A-8B33-48E0CE84AD67}"/>
                </a:ext>
              </a:extLst>
            </p:cNvPr>
            <p:cNvSpPr>
              <a:spLocks noChangeShapeType="1"/>
            </p:cNvSpPr>
            <p:nvPr/>
          </p:nvSpPr>
          <p:spPr bwMode="auto">
            <a:xfrm>
              <a:off x="536" y="1649"/>
              <a:ext cx="752" cy="1"/>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91" name="Group 235">
              <a:extLst>
                <a:ext uri="{FF2B5EF4-FFF2-40B4-BE49-F238E27FC236}">
                  <a16:creationId xmlns:a16="http://schemas.microsoft.com/office/drawing/2014/main" id="{A04F248C-CB56-5341-9121-CD7548EA20D6}"/>
                </a:ext>
              </a:extLst>
            </p:cNvPr>
            <p:cNvGrpSpPr>
              <a:grpSpLocks/>
            </p:cNvGrpSpPr>
            <p:nvPr/>
          </p:nvGrpSpPr>
          <p:grpSpPr bwMode="auto">
            <a:xfrm>
              <a:off x="491" y="1255"/>
              <a:ext cx="793" cy="368"/>
              <a:chOff x="513" y="936"/>
              <a:chExt cx="793" cy="368"/>
            </a:xfrm>
          </p:grpSpPr>
          <p:sp>
            <p:nvSpPr>
              <p:cNvPr id="192" name="Text Box 236">
                <a:extLst>
                  <a:ext uri="{FF2B5EF4-FFF2-40B4-BE49-F238E27FC236}">
                    <a16:creationId xmlns:a16="http://schemas.microsoft.com/office/drawing/2014/main" id="{DFCAD05B-CECB-F74A-83C0-04809C56403D}"/>
                  </a:ext>
                </a:extLst>
              </p:cNvPr>
              <p:cNvSpPr txBox="1">
                <a:spLocks noChangeArrowheads="1"/>
              </p:cNvSpPr>
              <p:nvPr/>
            </p:nvSpPr>
            <p:spPr bwMode="auto">
              <a:xfrm>
                <a:off x="816" y="936"/>
                <a:ext cx="198"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fontAlgn="base">
                  <a:spcBef>
                    <a:spcPct val="0"/>
                  </a:spcBef>
                  <a:spcAft>
                    <a:spcPct val="0"/>
                  </a:spcAft>
                  <a:defRPr/>
                </a:pPr>
                <a:r>
                  <a:rPr lang="en-US" sz="788" kern="0">
                    <a:solidFill>
                      <a:srgbClr val="000000"/>
                    </a:solidFill>
                    <a:latin typeface="Avenir Book" panose="020B0503020203020204" pitchFamily="34" charset="-78"/>
                    <a:cs typeface="Avenir Book" panose="020B0503020203020204" pitchFamily="34" charset="-78"/>
                  </a:rPr>
                  <a:t>L</a:t>
                </a:r>
              </a:p>
            </p:txBody>
          </p:sp>
          <p:sp>
            <p:nvSpPr>
              <p:cNvPr id="193" name="Text Box 237">
                <a:extLst>
                  <a:ext uri="{FF2B5EF4-FFF2-40B4-BE49-F238E27FC236}">
                    <a16:creationId xmlns:a16="http://schemas.microsoft.com/office/drawing/2014/main" id="{74E71529-C1EB-3448-B321-63BB937B34FE}"/>
                  </a:ext>
                </a:extLst>
              </p:cNvPr>
              <p:cNvSpPr txBox="1">
                <a:spLocks noChangeArrowheads="1"/>
              </p:cNvSpPr>
              <p:nvPr/>
            </p:nvSpPr>
            <p:spPr bwMode="auto">
              <a:xfrm>
                <a:off x="513" y="1063"/>
                <a:ext cx="793" cy="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fontAlgn="base">
                  <a:lnSpc>
                    <a:spcPct val="80000"/>
                  </a:lnSpc>
                  <a:spcBef>
                    <a:spcPct val="0"/>
                  </a:spcBef>
                  <a:spcAft>
                    <a:spcPct val="0"/>
                  </a:spcAft>
                  <a:defRPr/>
                </a:pPr>
                <a:r>
                  <a:rPr lang="en-US" sz="788" kern="0" dirty="0" err="1">
                    <a:solidFill>
                      <a:srgbClr val="000000"/>
                    </a:solidFill>
                    <a:latin typeface="Avenir Book" panose="020B0503020203020204" pitchFamily="34" charset="-78"/>
                    <a:cs typeface="Avenir Book" panose="020B0503020203020204" pitchFamily="34" charset="-78"/>
                  </a:rPr>
                  <a:t>cwnd</a:t>
                </a:r>
                <a:r>
                  <a:rPr lang="en-US" sz="788" kern="0" dirty="0">
                    <a:solidFill>
                      <a:srgbClr val="000000"/>
                    </a:solidFill>
                    <a:latin typeface="Avenir Book" panose="020B0503020203020204" pitchFamily="34" charset="-78"/>
                    <a:cs typeface="Avenir Book" panose="020B0503020203020204" pitchFamily="34" charset="-78"/>
                  </a:rPr>
                  <a:t> = 1 MSS</a:t>
                </a:r>
              </a:p>
              <a:p>
                <a:pPr algn="ctr" defTabSz="685800" fontAlgn="base">
                  <a:lnSpc>
                    <a:spcPct val="80000"/>
                  </a:lnSpc>
                  <a:spcBef>
                    <a:spcPct val="0"/>
                  </a:spcBef>
                  <a:spcAft>
                    <a:spcPct val="0"/>
                  </a:spcAft>
                  <a:defRPr/>
                </a:pPr>
                <a:r>
                  <a:rPr lang="en-US" sz="788" kern="0" dirty="0" err="1">
                    <a:solidFill>
                      <a:srgbClr val="000000"/>
                    </a:solidFill>
                    <a:latin typeface="Avenir Book" panose="020B0503020203020204" pitchFamily="34" charset="-78"/>
                    <a:cs typeface="Avenir Book" panose="020B0503020203020204" pitchFamily="34" charset="-78"/>
                  </a:rPr>
                  <a:t>ssthresh</a:t>
                </a:r>
                <a:r>
                  <a:rPr lang="en-US" sz="788" kern="0" dirty="0">
                    <a:solidFill>
                      <a:srgbClr val="000000"/>
                    </a:solidFill>
                    <a:latin typeface="Avenir Book" panose="020B0503020203020204" pitchFamily="34" charset="-78"/>
                    <a:cs typeface="Avenir Book" panose="020B0503020203020204" pitchFamily="34" charset="-78"/>
                  </a:rPr>
                  <a:t> = 64 </a:t>
                </a:r>
                <a:r>
                  <a:rPr lang="en-US" sz="788" kern="0" dirty="0" smtClean="0">
                    <a:solidFill>
                      <a:srgbClr val="000000"/>
                    </a:solidFill>
                    <a:latin typeface="Avenir Book" panose="020B0503020203020204" pitchFamily="34" charset="-78"/>
                    <a:cs typeface="Avenir Book" panose="020B0503020203020204" pitchFamily="34" charset="-78"/>
                  </a:rPr>
                  <a:t>KB</a:t>
                </a:r>
                <a:endParaRPr lang="en-US" sz="788" kern="0" dirty="0">
                  <a:solidFill>
                    <a:srgbClr val="000000"/>
                  </a:solidFill>
                  <a:latin typeface="Avenir Book" panose="020B0503020203020204" pitchFamily="34" charset="-78"/>
                  <a:cs typeface="Avenir Book" panose="020B0503020203020204" pitchFamily="34" charset="-78"/>
                </a:endParaRPr>
              </a:p>
            </p:txBody>
          </p:sp>
          <p:sp>
            <p:nvSpPr>
              <p:cNvPr id="194" name="Line 238">
                <a:extLst>
                  <a:ext uri="{FF2B5EF4-FFF2-40B4-BE49-F238E27FC236}">
                    <a16:creationId xmlns:a16="http://schemas.microsoft.com/office/drawing/2014/main" id="{6EA26674-D5C9-9744-9287-ED272FC85120}"/>
                  </a:ext>
                </a:extLst>
              </p:cNvPr>
              <p:cNvSpPr>
                <a:spLocks noChangeShapeType="1"/>
              </p:cNvSpPr>
              <p:nvPr/>
            </p:nvSpPr>
            <p:spPr bwMode="auto">
              <a:xfrm>
                <a:off x="641" y="1078"/>
                <a:ext cx="53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spTree>
    <p:extLst>
      <p:ext uri="{BB962C8B-B14F-4D97-AF65-F5344CB8AC3E}">
        <p14:creationId xmlns:p14="http://schemas.microsoft.com/office/powerpoint/2010/main" val="190823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dissolve">
                                      <p:cBhvr>
                                        <p:cTn id="7" dur="500"/>
                                        <p:tgtEl>
                                          <p:spTgt spid="1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wipe(left)">
                                      <p:cBhvr>
                                        <p:cTn id="12" dur="500"/>
                                        <p:tgtEl>
                                          <p:spTgt spid="1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dissolve">
                                      <p:cBhvr>
                                        <p:cTn id="17" dur="5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20"/>
                                        </p:tgtEl>
                                        <p:attrNameLst>
                                          <p:attrName>style.visibility</p:attrName>
                                        </p:attrNameLst>
                                      </p:cBhvr>
                                      <p:to>
                                        <p:strVal val="visible"/>
                                      </p:to>
                                    </p:set>
                                    <p:animEffect transition="in" filter="wipe(right)">
                                      <p:cBhvr>
                                        <p:cTn id="22"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5.4|37.1"/>
</p:tagLst>
</file>

<file path=ppt/tags/tag2.xml><?xml version="1.0" encoding="utf-8"?>
<p:tagLst xmlns:a="http://schemas.openxmlformats.org/drawingml/2006/main" xmlns:r="http://schemas.openxmlformats.org/officeDocument/2006/relationships" xmlns:p="http://schemas.openxmlformats.org/presentationml/2006/main">
  <p:tag name="TIMING" val="|15.3|19.4"/>
</p:tagLst>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33150</TotalTime>
  <Words>2570</Words>
  <Application>Microsoft Office PowerPoint</Application>
  <PresentationFormat>Widescreen</PresentationFormat>
  <Paragraphs>532</Paragraphs>
  <Slides>31</Slides>
  <Notes>30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MS PGothic</vt:lpstr>
      <vt:lpstr>Arial</vt:lpstr>
      <vt:lpstr>Avenir Book</vt:lpstr>
      <vt:lpstr>Calibri</vt:lpstr>
      <vt:lpstr>Calibri Light</vt:lpstr>
      <vt:lpstr>Courier</vt:lpstr>
      <vt:lpstr>Courier New</vt:lpstr>
      <vt:lpstr>Gill Sans MT</vt:lpstr>
      <vt:lpstr>Symbol</vt:lpstr>
      <vt:lpstr>Tahoma</vt:lpstr>
      <vt:lpstr>Times New Roman</vt:lpstr>
      <vt:lpstr>Wingdings</vt:lpstr>
      <vt:lpstr>Presentation Template 13_9_21</vt:lpstr>
      <vt:lpstr> Computer Networks  TCP Congestion and Flow Control</vt:lpstr>
      <vt:lpstr>TCP Congestion Control</vt:lpstr>
      <vt:lpstr>Challenges of Congestion Control</vt:lpstr>
      <vt:lpstr>Challenges of Congestion Control</vt:lpstr>
      <vt:lpstr>TCP congestion control: details</vt:lpstr>
      <vt:lpstr>TCP congestion control: AIMD</vt:lpstr>
      <vt:lpstr>TCP slow start </vt:lpstr>
      <vt:lpstr>TCP Tahoe: Slow start followed by additive increase </vt:lpstr>
      <vt:lpstr>TCP Tahoe: Slow start followed by additive increase </vt:lpstr>
      <vt:lpstr>TCP Reno: TCP Tahoe + Fast recovery </vt:lpstr>
      <vt:lpstr>TCP Reno vs TCP Tahoe</vt:lpstr>
      <vt:lpstr>TCP throughput</vt:lpstr>
      <vt:lpstr>Other Variants</vt:lpstr>
      <vt:lpstr>TCP CUBIC</vt:lpstr>
      <vt:lpstr>TCP CUBIC</vt:lpstr>
      <vt:lpstr>Explicit congestion notification (ECN)</vt:lpstr>
      <vt:lpstr>Explicit congestion notification (ECN)</vt:lpstr>
      <vt:lpstr>DCTCP: Two Key Ideas</vt:lpstr>
      <vt:lpstr>Data Center TCP Algorithm</vt:lpstr>
      <vt:lpstr>DCTCP in Action</vt:lpstr>
      <vt:lpstr>RTO Calculation</vt:lpstr>
      <vt:lpstr>TCP round trip time, timeout</vt:lpstr>
      <vt:lpstr>TCP round trip time, timeout</vt:lpstr>
      <vt:lpstr>TCP round trip time, timeout</vt:lpstr>
      <vt:lpstr>TCP Fairness</vt:lpstr>
      <vt:lpstr>TCP fairness</vt:lpstr>
      <vt:lpstr>Is TCP Fair?</vt:lpstr>
      <vt:lpstr>TCP Flow Control</vt:lpstr>
      <vt:lpstr>TCP flow control</vt:lpstr>
      <vt:lpstr>TCP flow control</vt:lpstr>
      <vt:lpstr>TCP flow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587</cp:revision>
  <cp:lastPrinted>2022-11-21T14:59:56Z</cp:lastPrinted>
  <dcterms:created xsi:type="dcterms:W3CDTF">2021-09-13T14:43:22Z</dcterms:created>
  <dcterms:modified xsi:type="dcterms:W3CDTF">2023-04-12T05:50:57Z</dcterms:modified>
</cp:coreProperties>
</file>