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265" r:id="rId2"/>
    <p:sldId id="319" r:id="rId3"/>
    <p:sldId id="320" r:id="rId4"/>
    <p:sldId id="337" r:id="rId5"/>
    <p:sldId id="321" r:id="rId6"/>
    <p:sldId id="324" r:id="rId7"/>
    <p:sldId id="325" r:id="rId8"/>
    <p:sldId id="326" r:id="rId9"/>
    <p:sldId id="327" r:id="rId10"/>
    <p:sldId id="328" r:id="rId11"/>
    <p:sldId id="329" r:id="rId12"/>
    <p:sldId id="336" r:id="rId13"/>
    <p:sldId id="330" r:id="rId14"/>
    <p:sldId id="331" r:id="rId15"/>
    <p:sldId id="332" r:id="rId16"/>
    <p:sldId id="333" r:id="rId17"/>
    <p:sldId id="334" r:id="rId18"/>
    <p:sldId id="306" r:id="rId19"/>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99CC"/>
    <a:srgbClr val="0000FF"/>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E5BEDB-C474-4D96-82B8-DDC472CB79F8}"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67AB6ED7-2AC6-418B-A5A2-90EFF9375E0E}">
      <dgm:prSet phldrT="[Text]"/>
      <dgm:spPr>
        <a:solidFill>
          <a:srgbClr val="FFCCCC"/>
        </a:solidFill>
        <a:ln w="19050">
          <a:solidFill>
            <a:schemeClr val="tx1"/>
          </a:solidFill>
        </a:ln>
      </dgm:spPr>
      <dgm:t>
        <a:bodyPr/>
        <a:lstStyle/>
        <a:p>
          <a:r>
            <a:rPr lang="en-US" dirty="0" smtClean="0">
              <a:solidFill>
                <a:schemeClr val="tx1"/>
              </a:solidFill>
              <a:latin typeface="Avenir Book" panose="020B0503020203020204" pitchFamily="34" charset="-78"/>
              <a:cs typeface="Avenir Book" panose="020B0503020203020204" pitchFamily="34" charset="-78"/>
            </a:rPr>
            <a:t>Mode</a:t>
          </a:r>
          <a:endParaRPr lang="en-US" dirty="0">
            <a:solidFill>
              <a:schemeClr val="tx1"/>
            </a:solidFill>
            <a:latin typeface="Avenir Book" panose="020B0503020203020204" pitchFamily="34" charset="-78"/>
            <a:cs typeface="Avenir Book" panose="020B0503020203020204" pitchFamily="34" charset="-78"/>
          </a:endParaRPr>
        </a:p>
      </dgm:t>
    </dgm:pt>
    <dgm:pt modelId="{54587E32-3C66-4C5B-A805-DDDDF233E1FA}" type="parTrans" cxnId="{C3CBE3A7-FE55-4AFE-9FCE-CB2A419660D3}">
      <dgm:prSet/>
      <dgm:spPr/>
      <dgm:t>
        <a:bodyPr/>
        <a:lstStyle/>
        <a:p>
          <a:endParaRPr lang="en-US"/>
        </a:p>
      </dgm:t>
    </dgm:pt>
    <dgm:pt modelId="{D69E819B-420F-46FA-867C-D2F9A2D18E39}" type="sibTrans" cxnId="{C3CBE3A7-FE55-4AFE-9FCE-CB2A419660D3}">
      <dgm:prSet/>
      <dgm:spPr/>
      <dgm:t>
        <a:bodyPr/>
        <a:lstStyle/>
        <a:p>
          <a:endParaRPr lang="en-US"/>
        </a:p>
      </dgm:t>
    </dgm:pt>
    <dgm:pt modelId="{06C84406-CD19-401B-BFD0-F14864A7713E}">
      <dgm:prSet phldrT="[Text]"/>
      <dgm:spPr>
        <a:solidFill>
          <a:srgbClr val="FFCCCC"/>
        </a:solidFill>
        <a:ln w="19050">
          <a:solidFill>
            <a:schemeClr val="tx1"/>
          </a:solidFill>
        </a:ln>
      </dgm:spPr>
      <dgm:t>
        <a:bodyPr/>
        <a:lstStyle/>
        <a:p>
          <a:r>
            <a:rPr lang="en-US" dirty="0" smtClean="0">
              <a:solidFill>
                <a:schemeClr val="tx1"/>
              </a:solidFill>
              <a:latin typeface="Avenir Book" panose="020B0503020203020204" pitchFamily="34" charset="-78"/>
              <a:cs typeface="Avenir Book" panose="020B0503020203020204" pitchFamily="34" charset="-78"/>
            </a:rPr>
            <a:t>Multi mode</a:t>
          </a:r>
          <a:endParaRPr lang="en-US" dirty="0">
            <a:solidFill>
              <a:schemeClr val="tx1"/>
            </a:solidFill>
            <a:latin typeface="Avenir Book" panose="020B0503020203020204" pitchFamily="34" charset="-78"/>
            <a:cs typeface="Avenir Book" panose="020B0503020203020204" pitchFamily="34" charset="-78"/>
          </a:endParaRPr>
        </a:p>
      </dgm:t>
    </dgm:pt>
    <dgm:pt modelId="{5BD89A7B-96FD-4A91-963B-0D7E5AA8AD25}" type="parTrans" cxnId="{730CACD7-EA4E-482B-91E2-C02C9FE88B62}">
      <dgm:prSet/>
      <dgm:spPr>
        <a:ln>
          <a:solidFill>
            <a:schemeClr val="tx1"/>
          </a:solidFill>
        </a:ln>
      </dgm:spPr>
      <dgm:t>
        <a:bodyPr/>
        <a:lstStyle/>
        <a:p>
          <a:endParaRPr lang="en-US"/>
        </a:p>
      </dgm:t>
    </dgm:pt>
    <dgm:pt modelId="{475EC68B-7AA5-4323-B21F-0D1E7B9F4EC6}" type="sibTrans" cxnId="{730CACD7-EA4E-482B-91E2-C02C9FE88B62}">
      <dgm:prSet/>
      <dgm:spPr/>
      <dgm:t>
        <a:bodyPr/>
        <a:lstStyle/>
        <a:p>
          <a:endParaRPr lang="en-US"/>
        </a:p>
      </dgm:t>
    </dgm:pt>
    <dgm:pt modelId="{803E6BDF-F456-43DF-B4AF-FD8CD7712F7B}">
      <dgm:prSet phldrT="[Text]"/>
      <dgm:spPr>
        <a:solidFill>
          <a:srgbClr val="FFCCCC"/>
        </a:solidFill>
        <a:ln>
          <a:solidFill>
            <a:schemeClr val="tx1"/>
          </a:solidFill>
        </a:ln>
      </dgm:spPr>
      <dgm:t>
        <a:bodyPr/>
        <a:lstStyle/>
        <a:p>
          <a:r>
            <a:rPr lang="en-US" dirty="0" smtClean="0">
              <a:solidFill>
                <a:schemeClr val="tx1"/>
              </a:solidFill>
              <a:latin typeface="Avenir Book" panose="020B0503020203020204" pitchFamily="34" charset="-78"/>
              <a:cs typeface="Avenir Book" panose="020B0503020203020204" pitchFamily="34" charset="-78"/>
            </a:rPr>
            <a:t>Single mode</a:t>
          </a:r>
          <a:endParaRPr lang="en-US" dirty="0">
            <a:solidFill>
              <a:schemeClr val="tx1"/>
            </a:solidFill>
            <a:latin typeface="Avenir Book" panose="020B0503020203020204" pitchFamily="34" charset="-78"/>
            <a:cs typeface="Avenir Book" panose="020B0503020203020204" pitchFamily="34" charset="-78"/>
          </a:endParaRPr>
        </a:p>
      </dgm:t>
    </dgm:pt>
    <dgm:pt modelId="{31CEAF06-01DF-44F8-9630-32FA39B07CA5}" type="parTrans" cxnId="{F0989C90-13DE-4507-90D2-362777FF1C68}">
      <dgm:prSet/>
      <dgm:spPr>
        <a:ln>
          <a:solidFill>
            <a:schemeClr val="tx1"/>
          </a:solidFill>
        </a:ln>
      </dgm:spPr>
      <dgm:t>
        <a:bodyPr/>
        <a:lstStyle/>
        <a:p>
          <a:endParaRPr lang="en-US"/>
        </a:p>
      </dgm:t>
    </dgm:pt>
    <dgm:pt modelId="{ACAF9B51-E97C-4EE1-A916-C461A42831F5}" type="sibTrans" cxnId="{F0989C90-13DE-4507-90D2-362777FF1C68}">
      <dgm:prSet/>
      <dgm:spPr/>
      <dgm:t>
        <a:bodyPr/>
        <a:lstStyle/>
        <a:p>
          <a:endParaRPr lang="en-US"/>
        </a:p>
      </dgm:t>
    </dgm:pt>
    <dgm:pt modelId="{E8DB9BEF-0D23-4FAC-A622-5A975AE68180}">
      <dgm:prSet phldrT="[Text]"/>
      <dgm:spPr>
        <a:solidFill>
          <a:srgbClr val="FFCCCC"/>
        </a:solidFill>
        <a:ln>
          <a:solidFill>
            <a:schemeClr val="tx1"/>
          </a:solidFill>
        </a:ln>
      </dgm:spPr>
      <dgm:t>
        <a:bodyPr/>
        <a:lstStyle/>
        <a:p>
          <a:r>
            <a:rPr lang="en-US" dirty="0" smtClean="0">
              <a:solidFill>
                <a:schemeClr val="tx1"/>
              </a:solidFill>
              <a:latin typeface="Avenir Book" panose="020B0503020203020204" pitchFamily="34" charset="-78"/>
              <a:cs typeface="Avenir Book" panose="020B0503020203020204" pitchFamily="34" charset="-78"/>
            </a:rPr>
            <a:t>Graded index</a:t>
          </a:r>
          <a:endParaRPr lang="en-US" dirty="0">
            <a:solidFill>
              <a:schemeClr val="tx1"/>
            </a:solidFill>
            <a:latin typeface="Avenir Book" panose="020B0503020203020204" pitchFamily="34" charset="-78"/>
            <a:cs typeface="Avenir Book" panose="020B0503020203020204" pitchFamily="34" charset="-78"/>
          </a:endParaRPr>
        </a:p>
      </dgm:t>
    </dgm:pt>
    <dgm:pt modelId="{E4327CF3-10B5-47ED-B28B-75600C6670C3}" type="parTrans" cxnId="{4AAC5FF2-549C-4A92-A1CF-17C759DC891E}">
      <dgm:prSet/>
      <dgm:spPr>
        <a:ln>
          <a:solidFill>
            <a:schemeClr val="tx1"/>
          </a:solidFill>
        </a:ln>
      </dgm:spPr>
      <dgm:t>
        <a:bodyPr/>
        <a:lstStyle/>
        <a:p>
          <a:endParaRPr lang="en-US"/>
        </a:p>
      </dgm:t>
    </dgm:pt>
    <dgm:pt modelId="{DD5A2229-D6CA-4C77-8BB5-B772728CE028}" type="sibTrans" cxnId="{4AAC5FF2-549C-4A92-A1CF-17C759DC891E}">
      <dgm:prSet/>
      <dgm:spPr/>
      <dgm:t>
        <a:bodyPr/>
        <a:lstStyle/>
        <a:p>
          <a:endParaRPr lang="en-US"/>
        </a:p>
      </dgm:t>
    </dgm:pt>
    <dgm:pt modelId="{BE85B059-23AB-4F51-8C1E-011430B2815F}">
      <dgm:prSet phldrT="[Text]"/>
      <dgm:spPr>
        <a:solidFill>
          <a:srgbClr val="FFCCCC"/>
        </a:solidFill>
        <a:ln w="19050">
          <a:solidFill>
            <a:schemeClr val="tx1"/>
          </a:solidFill>
        </a:ln>
      </dgm:spPr>
      <dgm:t>
        <a:bodyPr/>
        <a:lstStyle/>
        <a:p>
          <a:r>
            <a:rPr lang="en-US" dirty="0" smtClean="0">
              <a:solidFill>
                <a:schemeClr val="tx1"/>
              </a:solidFill>
              <a:latin typeface="Avenir Book" panose="020B0503020203020204" pitchFamily="34" charset="-78"/>
              <a:cs typeface="Avenir Book" panose="020B0503020203020204" pitchFamily="34" charset="-78"/>
            </a:rPr>
            <a:t>Step index</a:t>
          </a:r>
          <a:endParaRPr lang="en-US" dirty="0">
            <a:solidFill>
              <a:schemeClr val="tx1"/>
            </a:solidFill>
            <a:latin typeface="Avenir Book" panose="020B0503020203020204" pitchFamily="34" charset="-78"/>
            <a:cs typeface="Avenir Book" panose="020B0503020203020204" pitchFamily="34" charset="-78"/>
          </a:endParaRPr>
        </a:p>
      </dgm:t>
    </dgm:pt>
    <dgm:pt modelId="{215E8535-1474-43A3-ADFC-48F2EA86A2E3}" type="parTrans" cxnId="{FDC98D28-5F5A-46F7-9420-6B458DFB27CE}">
      <dgm:prSet/>
      <dgm:spPr>
        <a:ln>
          <a:solidFill>
            <a:schemeClr val="tx1"/>
          </a:solidFill>
        </a:ln>
      </dgm:spPr>
      <dgm:t>
        <a:bodyPr/>
        <a:lstStyle/>
        <a:p>
          <a:endParaRPr lang="en-US"/>
        </a:p>
      </dgm:t>
    </dgm:pt>
    <dgm:pt modelId="{7820E9F0-AC90-4098-982F-1A3664819E50}" type="sibTrans" cxnId="{FDC98D28-5F5A-46F7-9420-6B458DFB27CE}">
      <dgm:prSet/>
      <dgm:spPr/>
      <dgm:t>
        <a:bodyPr/>
        <a:lstStyle/>
        <a:p>
          <a:endParaRPr lang="en-US"/>
        </a:p>
      </dgm:t>
    </dgm:pt>
    <dgm:pt modelId="{9258D2E2-9046-44E8-9BD6-FA493351A002}" type="pres">
      <dgm:prSet presAssocID="{60E5BEDB-C474-4D96-82B8-DDC472CB79F8}" presName="hierChild1" presStyleCnt="0">
        <dgm:presLayoutVars>
          <dgm:orgChart val="1"/>
          <dgm:chPref val="1"/>
          <dgm:dir/>
          <dgm:animOne val="branch"/>
          <dgm:animLvl val="lvl"/>
          <dgm:resizeHandles/>
        </dgm:presLayoutVars>
      </dgm:prSet>
      <dgm:spPr/>
      <dgm:t>
        <a:bodyPr/>
        <a:lstStyle/>
        <a:p>
          <a:endParaRPr lang="en-US"/>
        </a:p>
      </dgm:t>
    </dgm:pt>
    <dgm:pt modelId="{44CE0B74-F9F4-4CC5-A8D7-DBBB8A3B8574}" type="pres">
      <dgm:prSet presAssocID="{67AB6ED7-2AC6-418B-A5A2-90EFF9375E0E}" presName="hierRoot1" presStyleCnt="0">
        <dgm:presLayoutVars>
          <dgm:hierBranch val="init"/>
        </dgm:presLayoutVars>
      </dgm:prSet>
      <dgm:spPr/>
    </dgm:pt>
    <dgm:pt modelId="{41A93D6B-4B9C-44DC-A9A9-3F18EB27B415}" type="pres">
      <dgm:prSet presAssocID="{67AB6ED7-2AC6-418B-A5A2-90EFF9375E0E}" presName="rootComposite1" presStyleCnt="0"/>
      <dgm:spPr/>
    </dgm:pt>
    <dgm:pt modelId="{C126FE3B-5047-452F-B8AA-6250C7422F75}" type="pres">
      <dgm:prSet presAssocID="{67AB6ED7-2AC6-418B-A5A2-90EFF9375E0E}" presName="rootText1" presStyleLbl="node0" presStyleIdx="0" presStyleCnt="1">
        <dgm:presLayoutVars>
          <dgm:chPref val="3"/>
        </dgm:presLayoutVars>
      </dgm:prSet>
      <dgm:spPr/>
      <dgm:t>
        <a:bodyPr/>
        <a:lstStyle/>
        <a:p>
          <a:endParaRPr lang="en-US"/>
        </a:p>
      </dgm:t>
    </dgm:pt>
    <dgm:pt modelId="{5F830144-8034-4E55-9D84-C89AA1A1AC5C}" type="pres">
      <dgm:prSet presAssocID="{67AB6ED7-2AC6-418B-A5A2-90EFF9375E0E}" presName="rootConnector1" presStyleLbl="node1" presStyleIdx="0" presStyleCnt="0"/>
      <dgm:spPr/>
      <dgm:t>
        <a:bodyPr/>
        <a:lstStyle/>
        <a:p>
          <a:endParaRPr lang="en-US"/>
        </a:p>
      </dgm:t>
    </dgm:pt>
    <dgm:pt modelId="{50C26ADB-29E5-45AE-904C-5113284435D7}" type="pres">
      <dgm:prSet presAssocID="{67AB6ED7-2AC6-418B-A5A2-90EFF9375E0E}" presName="hierChild2" presStyleCnt="0"/>
      <dgm:spPr/>
    </dgm:pt>
    <dgm:pt modelId="{355BC72B-9AB2-42EB-AE19-8257D2D60FC6}" type="pres">
      <dgm:prSet presAssocID="{5BD89A7B-96FD-4A91-963B-0D7E5AA8AD25}" presName="Name64" presStyleLbl="parChTrans1D2" presStyleIdx="0" presStyleCnt="2"/>
      <dgm:spPr/>
      <dgm:t>
        <a:bodyPr/>
        <a:lstStyle/>
        <a:p>
          <a:endParaRPr lang="en-US"/>
        </a:p>
      </dgm:t>
    </dgm:pt>
    <dgm:pt modelId="{14EAA18F-9431-46A0-9A26-3909AEC73CD6}" type="pres">
      <dgm:prSet presAssocID="{06C84406-CD19-401B-BFD0-F14864A7713E}" presName="hierRoot2" presStyleCnt="0">
        <dgm:presLayoutVars>
          <dgm:hierBranch val="init"/>
        </dgm:presLayoutVars>
      </dgm:prSet>
      <dgm:spPr/>
    </dgm:pt>
    <dgm:pt modelId="{5F9EE796-1CE2-48D9-9CB5-87B5FAE878E5}" type="pres">
      <dgm:prSet presAssocID="{06C84406-CD19-401B-BFD0-F14864A7713E}" presName="rootComposite" presStyleCnt="0"/>
      <dgm:spPr/>
    </dgm:pt>
    <dgm:pt modelId="{5CBEA8DF-F768-4218-BD78-09F9870C0A07}" type="pres">
      <dgm:prSet presAssocID="{06C84406-CD19-401B-BFD0-F14864A7713E}" presName="rootText" presStyleLbl="node2" presStyleIdx="0" presStyleCnt="2" custLinFactNeighborX="10208" custLinFactNeighborY="-68460">
        <dgm:presLayoutVars>
          <dgm:chPref val="3"/>
        </dgm:presLayoutVars>
      </dgm:prSet>
      <dgm:spPr/>
      <dgm:t>
        <a:bodyPr/>
        <a:lstStyle/>
        <a:p>
          <a:endParaRPr lang="en-US"/>
        </a:p>
      </dgm:t>
    </dgm:pt>
    <dgm:pt modelId="{A7A8F000-6DAF-452C-8291-167F6310B78F}" type="pres">
      <dgm:prSet presAssocID="{06C84406-CD19-401B-BFD0-F14864A7713E}" presName="rootConnector" presStyleLbl="node2" presStyleIdx="0" presStyleCnt="2"/>
      <dgm:spPr/>
      <dgm:t>
        <a:bodyPr/>
        <a:lstStyle/>
        <a:p>
          <a:endParaRPr lang="en-US"/>
        </a:p>
      </dgm:t>
    </dgm:pt>
    <dgm:pt modelId="{0B07ACE9-70D1-4D6E-91A1-049710933A3E}" type="pres">
      <dgm:prSet presAssocID="{06C84406-CD19-401B-BFD0-F14864A7713E}" presName="hierChild4" presStyleCnt="0"/>
      <dgm:spPr/>
    </dgm:pt>
    <dgm:pt modelId="{28D46529-DE43-4BAC-A7F1-C2A511D063C4}" type="pres">
      <dgm:prSet presAssocID="{215E8535-1474-43A3-ADFC-48F2EA86A2E3}" presName="Name64" presStyleLbl="parChTrans1D3" presStyleIdx="0" presStyleCnt="2"/>
      <dgm:spPr/>
      <dgm:t>
        <a:bodyPr/>
        <a:lstStyle/>
        <a:p>
          <a:endParaRPr lang="en-US"/>
        </a:p>
      </dgm:t>
    </dgm:pt>
    <dgm:pt modelId="{3B9CC88D-FF98-4D28-9A9D-C2D3D4213039}" type="pres">
      <dgm:prSet presAssocID="{BE85B059-23AB-4F51-8C1E-011430B2815F}" presName="hierRoot2" presStyleCnt="0">
        <dgm:presLayoutVars>
          <dgm:hierBranch val="init"/>
        </dgm:presLayoutVars>
      </dgm:prSet>
      <dgm:spPr/>
    </dgm:pt>
    <dgm:pt modelId="{D55F3F71-2E06-4B5F-AFC2-3CD6EEFFF9D4}" type="pres">
      <dgm:prSet presAssocID="{BE85B059-23AB-4F51-8C1E-011430B2815F}" presName="rootComposite" presStyleCnt="0"/>
      <dgm:spPr/>
    </dgm:pt>
    <dgm:pt modelId="{7C671E31-E879-491C-A613-5EFB18279C1B}" type="pres">
      <dgm:prSet presAssocID="{BE85B059-23AB-4F51-8C1E-011430B2815F}" presName="rootText" presStyleLbl="node3" presStyleIdx="0" presStyleCnt="2" custLinFactY="-52133" custLinFactNeighborX="4775" custLinFactNeighborY="-100000">
        <dgm:presLayoutVars>
          <dgm:chPref val="3"/>
        </dgm:presLayoutVars>
      </dgm:prSet>
      <dgm:spPr/>
      <dgm:t>
        <a:bodyPr/>
        <a:lstStyle/>
        <a:p>
          <a:endParaRPr lang="en-US"/>
        </a:p>
      </dgm:t>
    </dgm:pt>
    <dgm:pt modelId="{E03C86EC-237F-4402-A351-8670E3BB63C4}" type="pres">
      <dgm:prSet presAssocID="{BE85B059-23AB-4F51-8C1E-011430B2815F}" presName="rootConnector" presStyleLbl="node3" presStyleIdx="0" presStyleCnt="2"/>
      <dgm:spPr/>
      <dgm:t>
        <a:bodyPr/>
        <a:lstStyle/>
        <a:p>
          <a:endParaRPr lang="en-US"/>
        </a:p>
      </dgm:t>
    </dgm:pt>
    <dgm:pt modelId="{9AFD3055-12FF-4EB7-A367-C82C958E28F8}" type="pres">
      <dgm:prSet presAssocID="{BE85B059-23AB-4F51-8C1E-011430B2815F}" presName="hierChild4" presStyleCnt="0"/>
      <dgm:spPr/>
    </dgm:pt>
    <dgm:pt modelId="{850EF8F4-15C8-4EBF-A424-CD3CE45576B3}" type="pres">
      <dgm:prSet presAssocID="{BE85B059-23AB-4F51-8C1E-011430B2815F}" presName="hierChild5" presStyleCnt="0"/>
      <dgm:spPr/>
    </dgm:pt>
    <dgm:pt modelId="{5B0A27A6-D64D-4C67-9290-AF4FD5F8CE13}" type="pres">
      <dgm:prSet presAssocID="{E4327CF3-10B5-47ED-B28B-75600C6670C3}" presName="Name64" presStyleLbl="parChTrans1D3" presStyleIdx="1" presStyleCnt="2"/>
      <dgm:spPr/>
      <dgm:t>
        <a:bodyPr/>
        <a:lstStyle/>
        <a:p>
          <a:endParaRPr lang="en-US"/>
        </a:p>
      </dgm:t>
    </dgm:pt>
    <dgm:pt modelId="{3D8FCE4B-7B79-4BC2-AAE0-841502FD74BF}" type="pres">
      <dgm:prSet presAssocID="{E8DB9BEF-0D23-4FAC-A622-5A975AE68180}" presName="hierRoot2" presStyleCnt="0">
        <dgm:presLayoutVars>
          <dgm:hierBranch val="init"/>
        </dgm:presLayoutVars>
      </dgm:prSet>
      <dgm:spPr/>
    </dgm:pt>
    <dgm:pt modelId="{89687E66-0AE2-40BA-9AF3-22F2A6FBD3D9}" type="pres">
      <dgm:prSet presAssocID="{E8DB9BEF-0D23-4FAC-A622-5A975AE68180}" presName="rootComposite" presStyleCnt="0"/>
      <dgm:spPr/>
    </dgm:pt>
    <dgm:pt modelId="{F4C6867C-F8E0-4983-A658-AC1EB9317BA3}" type="pres">
      <dgm:prSet presAssocID="{E8DB9BEF-0D23-4FAC-A622-5A975AE68180}" presName="rootText" presStyleLbl="node3" presStyleIdx="1" presStyleCnt="2" custLinFactNeighborX="26119" custLinFactNeighborY="10649">
        <dgm:presLayoutVars>
          <dgm:chPref val="3"/>
        </dgm:presLayoutVars>
      </dgm:prSet>
      <dgm:spPr/>
      <dgm:t>
        <a:bodyPr/>
        <a:lstStyle/>
        <a:p>
          <a:endParaRPr lang="en-US"/>
        </a:p>
      </dgm:t>
    </dgm:pt>
    <dgm:pt modelId="{7404322A-5BCC-467A-9A0A-4E8EAEC8252E}" type="pres">
      <dgm:prSet presAssocID="{E8DB9BEF-0D23-4FAC-A622-5A975AE68180}" presName="rootConnector" presStyleLbl="node3" presStyleIdx="1" presStyleCnt="2"/>
      <dgm:spPr/>
      <dgm:t>
        <a:bodyPr/>
        <a:lstStyle/>
        <a:p>
          <a:endParaRPr lang="en-US"/>
        </a:p>
      </dgm:t>
    </dgm:pt>
    <dgm:pt modelId="{23A835E7-9DA8-41E7-83F0-C614438CD1A7}" type="pres">
      <dgm:prSet presAssocID="{E8DB9BEF-0D23-4FAC-A622-5A975AE68180}" presName="hierChild4" presStyleCnt="0"/>
      <dgm:spPr/>
    </dgm:pt>
    <dgm:pt modelId="{4FCB55A0-37D6-44A9-BEBC-E6F4517BCA8F}" type="pres">
      <dgm:prSet presAssocID="{E8DB9BEF-0D23-4FAC-A622-5A975AE68180}" presName="hierChild5" presStyleCnt="0"/>
      <dgm:spPr/>
    </dgm:pt>
    <dgm:pt modelId="{B2CF8F7F-F825-4A35-8EBC-57532DBDDE0B}" type="pres">
      <dgm:prSet presAssocID="{06C84406-CD19-401B-BFD0-F14864A7713E}" presName="hierChild5" presStyleCnt="0"/>
      <dgm:spPr/>
    </dgm:pt>
    <dgm:pt modelId="{E067A4E5-1083-46E0-9694-64EC605C75D8}" type="pres">
      <dgm:prSet presAssocID="{31CEAF06-01DF-44F8-9630-32FA39B07CA5}" presName="Name64" presStyleLbl="parChTrans1D2" presStyleIdx="1" presStyleCnt="2"/>
      <dgm:spPr/>
      <dgm:t>
        <a:bodyPr/>
        <a:lstStyle/>
        <a:p>
          <a:endParaRPr lang="en-US"/>
        </a:p>
      </dgm:t>
    </dgm:pt>
    <dgm:pt modelId="{87AB0D61-1391-474E-87CE-B92C7477D2A7}" type="pres">
      <dgm:prSet presAssocID="{803E6BDF-F456-43DF-B4AF-FD8CD7712F7B}" presName="hierRoot2" presStyleCnt="0">
        <dgm:presLayoutVars>
          <dgm:hierBranch val="init"/>
        </dgm:presLayoutVars>
      </dgm:prSet>
      <dgm:spPr/>
    </dgm:pt>
    <dgm:pt modelId="{62204C94-1F4A-4644-A78D-9F3F150FAC30}" type="pres">
      <dgm:prSet presAssocID="{803E6BDF-F456-43DF-B4AF-FD8CD7712F7B}" presName="rootComposite" presStyleCnt="0"/>
      <dgm:spPr/>
    </dgm:pt>
    <dgm:pt modelId="{E40F4251-D1BD-4DA5-BE8E-A48CEEE65726}" type="pres">
      <dgm:prSet presAssocID="{803E6BDF-F456-43DF-B4AF-FD8CD7712F7B}" presName="rootText" presStyleLbl="node2" presStyleIdx="1" presStyleCnt="2" custLinFactNeighborX="10672" custLinFactNeighborY="48682">
        <dgm:presLayoutVars>
          <dgm:chPref val="3"/>
        </dgm:presLayoutVars>
      </dgm:prSet>
      <dgm:spPr/>
      <dgm:t>
        <a:bodyPr/>
        <a:lstStyle/>
        <a:p>
          <a:endParaRPr lang="en-US"/>
        </a:p>
      </dgm:t>
    </dgm:pt>
    <dgm:pt modelId="{72610394-6B2D-4E49-A45B-BC12CA7CACA9}" type="pres">
      <dgm:prSet presAssocID="{803E6BDF-F456-43DF-B4AF-FD8CD7712F7B}" presName="rootConnector" presStyleLbl="node2" presStyleIdx="1" presStyleCnt="2"/>
      <dgm:spPr/>
      <dgm:t>
        <a:bodyPr/>
        <a:lstStyle/>
        <a:p>
          <a:endParaRPr lang="en-US"/>
        </a:p>
      </dgm:t>
    </dgm:pt>
    <dgm:pt modelId="{E541CBF5-522D-4918-99A6-755D0D452CF2}" type="pres">
      <dgm:prSet presAssocID="{803E6BDF-F456-43DF-B4AF-FD8CD7712F7B}" presName="hierChild4" presStyleCnt="0"/>
      <dgm:spPr/>
    </dgm:pt>
    <dgm:pt modelId="{FBF4EB8F-2636-487C-8BD4-F7B1D4DB7C1B}" type="pres">
      <dgm:prSet presAssocID="{803E6BDF-F456-43DF-B4AF-FD8CD7712F7B}" presName="hierChild5" presStyleCnt="0"/>
      <dgm:spPr/>
    </dgm:pt>
    <dgm:pt modelId="{BC842374-DE0C-445B-92CE-9C7E65CA8E8A}" type="pres">
      <dgm:prSet presAssocID="{67AB6ED7-2AC6-418B-A5A2-90EFF9375E0E}" presName="hierChild3" presStyleCnt="0"/>
      <dgm:spPr/>
    </dgm:pt>
  </dgm:ptLst>
  <dgm:cxnLst>
    <dgm:cxn modelId="{402BB2E4-58D1-4A88-AC64-2EB236748AB1}" type="presOf" srcId="{E8DB9BEF-0D23-4FAC-A622-5A975AE68180}" destId="{7404322A-5BCC-467A-9A0A-4E8EAEC8252E}" srcOrd="1" destOrd="0" presId="urn:microsoft.com/office/officeart/2009/3/layout/HorizontalOrganizationChart"/>
    <dgm:cxn modelId="{FDC98D28-5F5A-46F7-9420-6B458DFB27CE}" srcId="{06C84406-CD19-401B-BFD0-F14864A7713E}" destId="{BE85B059-23AB-4F51-8C1E-011430B2815F}" srcOrd="0" destOrd="0" parTransId="{215E8535-1474-43A3-ADFC-48F2EA86A2E3}" sibTransId="{7820E9F0-AC90-4098-982F-1A3664819E50}"/>
    <dgm:cxn modelId="{299C894D-32E2-4D16-9438-30E8EBF2FF35}" type="presOf" srcId="{BE85B059-23AB-4F51-8C1E-011430B2815F}" destId="{7C671E31-E879-491C-A613-5EFB18279C1B}" srcOrd="0" destOrd="0" presId="urn:microsoft.com/office/officeart/2009/3/layout/HorizontalOrganizationChart"/>
    <dgm:cxn modelId="{B052C267-7E44-47E2-9F26-71478ED1DFB6}" type="presOf" srcId="{BE85B059-23AB-4F51-8C1E-011430B2815F}" destId="{E03C86EC-237F-4402-A351-8670E3BB63C4}" srcOrd="1" destOrd="0" presId="urn:microsoft.com/office/officeart/2009/3/layout/HorizontalOrganizationChart"/>
    <dgm:cxn modelId="{80058544-DDF3-446C-9326-531EA12FA728}" type="presOf" srcId="{06C84406-CD19-401B-BFD0-F14864A7713E}" destId="{5CBEA8DF-F768-4218-BD78-09F9870C0A07}" srcOrd="0" destOrd="0" presId="urn:microsoft.com/office/officeart/2009/3/layout/HorizontalOrganizationChart"/>
    <dgm:cxn modelId="{86FF1B79-D114-4CB9-864C-0B3E3F4FC56B}" type="presOf" srcId="{803E6BDF-F456-43DF-B4AF-FD8CD7712F7B}" destId="{E40F4251-D1BD-4DA5-BE8E-A48CEEE65726}" srcOrd="0" destOrd="0" presId="urn:microsoft.com/office/officeart/2009/3/layout/HorizontalOrganizationChart"/>
    <dgm:cxn modelId="{29CDED34-B7D4-49CA-959B-427EFA955DB2}" type="presOf" srcId="{60E5BEDB-C474-4D96-82B8-DDC472CB79F8}" destId="{9258D2E2-9046-44E8-9BD6-FA493351A002}" srcOrd="0" destOrd="0" presId="urn:microsoft.com/office/officeart/2009/3/layout/HorizontalOrganizationChart"/>
    <dgm:cxn modelId="{640A6F98-FC18-4BCC-9734-862EAD00399A}" type="presOf" srcId="{E4327CF3-10B5-47ED-B28B-75600C6670C3}" destId="{5B0A27A6-D64D-4C67-9290-AF4FD5F8CE13}" srcOrd="0" destOrd="0" presId="urn:microsoft.com/office/officeart/2009/3/layout/HorizontalOrganizationChart"/>
    <dgm:cxn modelId="{730CACD7-EA4E-482B-91E2-C02C9FE88B62}" srcId="{67AB6ED7-2AC6-418B-A5A2-90EFF9375E0E}" destId="{06C84406-CD19-401B-BFD0-F14864A7713E}" srcOrd="0" destOrd="0" parTransId="{5BD89A7B-96FD-4A91-963B-0D7E5AA8AD25}" sibTransId="{475EC68B-7AA5-4323-B21F-0D1E7B9F4EC6}"/>
    <dgm:cxn modelId="{BE52AE71-BD04-4144-A005-9453D4149501}" type="presOf" srcId="{67AB6ED7-2AC6-418B-A5A2-90EFF9375E0E}" destId="{C126FE3B-5047-452F-B8AA-6250C7422F75}" srcOrd="0" destOrd="0" presId="urn:microsoft.com/office/officeart/2009/3/layout/HorizontalOrganizationChart"/>
    <dgm:cxn modelId="{4AAC5FF2-549C-4A92-A1CF-17C759DC891E}" srcId="{06C84406-CD19-401B-BFD0-F14864A7713E}" destId="{E8DB9BEF-0D23-4FAC-A622-5A975AE68180}" srcOrd="1" destOrd="0" parTransId="{E4327CF3-10B5-47ED-B28B-75600C6670C3}" sibTransId="{DD5A2229-D6CA-4C77-8BB5-B772728CE028}"/>
    <dgm:cxn modelId="{76D4215E-1CED-4FCF-9284-571439267597}" type="presOf" srcId="{06C84406-CD19-401B-BFD0-F14864A7713E}" destId="{A7A8F000-6DAF-452C-8291-167F6310B78F}" srcOrd="1" destOrd="0" presId="urn:microsoft.com/office/officeart/2009/3/layout/HorizontalOrganizationChart"/>
    <dgm:cxn modelId="{C3CBE3A7-FE55-4AFE-9FCE-CB2A419660D3}" srcId="{60E5BEDB-C474-4D96-82B8-DDC472CB79F8}" destId="{67AB6ED7-2AC6-418B-A5A2-90EFF9375E0E}" srcOrd="0" destOrd="0" parTransId="{54587E32-3C66-4C5B-A805-DDDDF233E1FA}" sibTransId="{D69E819B-420F-46FA-867C-D2F9A2D18E39}"/>
    <dgm:cxn modelId="{1B57C10A-3269-4B4A-8D29-471977E4DF0C}" type="presOf" srcId="{5BD89A7B-96FD-4A91-963B-0D7E5AA8AD25}" destId="{355BC72B-9AB2-42EB-AE19-8257D2D60FC6}" srcOrd="0" destOrd="0" presId="urn:microsoft.com/office/officeart/2009/3/layout/HorizontalOrganizationChart"/>
    <dgm:cxn modelId="{8644B0C9-2560-4AF1-9AAA-F8B9A1F19C00}" type="presOf" srcId="{215E8535-1474-43A3-ADFC-48F2EA86A2E3}" destId="{28D46529-DE43-4BAC-A7F1-C2A511D063C4}" srcOrd="0" destOrd="0" presId="urn:microsoft.com/office/officeart/2009/3/layout/HorizontalOrganizationChart"/>
    <dgm:cxn modelId="{C44B216F-92E8-4C10-8FBD-3981126F3AA3}" type="presOf" srcId="{31CEAF06-01DF-44F8-9630-32FA39B07CA5}" destId="{E067A4E5-1083-46E0-9694-64EC605C75D8}" srcOrd="0" destOrd="0" presId="urn:microsoft.com/office/officeart/2009/3/layout/HorizontalOrganizationChart"/>
    <dgm:cxn modelId="{0EE802AE-DE45-4D0F-99E9-3A21FEF004A8}" type="presOf" srcId="{803E6BDF-F456-43DF-B4AF-FD8CD7712F7B}" destId="{72610394-6B2D-4E49-A45B-BC12CA7CACA9}" srcOrd="1" destOrd="0" presId="urn:microsoft.com/office/officeart/2009/3/layout/HorizontalOrganizationChart"/>
    <dgm:cxn modelId="{3A1E7AF0-BBC9-427A-A421-82FA4D77AE81}" type="presOf" srcId="{E8DB9BEF-0D23-4FAC-A622-5A975AE68180}" destId="{F4C6867C-F8E0-4983-A658-AC1EB9317BA3}" srcOrd="0" destOrd="0" presId="urn:microsoft.com/office/officeart/2009/3/layout/HorizontalOrganizationChart"/>
    <dgm:cxn modelId="{AC088A6B-6113-4AB9-B02F-C8A4C008D808}" type="presOf" srcId="{67AB6ED7-2AC6-418B-A5A2-90EFF9375E0E}" destId="{5F830144-8034-4E55-9D84-C89AA1A1AC5C}" srcOrd="1" destOrd="0" presId="urn:microsoft.com/office/officeart/2009/3/layout/HorizontalOrganizationChart"/>
    <dgm:cxn modelId="{F0989C90-13DE-4507-90D2-362777FF1C68}" srcId="{67AB6ED7-2AC6-418B-A5A2-90EFF9375E0E}" destId="{803E6BDF-F456-43DF-B4AF-FD8CD7712F7B}" srcOrd="1" destOrd="0" parTransId="{31CEAF06-01DF-44F8-9630-32FA39B07CA5}" sibTransId="{ACAF9B51-E97C-4EE1-A916-C461A42831F5}"/>
    <dgm:cxn modelId="{B3774593-854B-4FED-89EF-359B92EA17C3}" type="presParOf" srcId="{9258D2E2-9046-44E8-9BD6-FA493351A002}" destId="{44CE0B74-F9F4-4CC5-A8D7-DBBB8A3B8574}" srcOrd="0" destOrd="0" presId="urn:microsoft.com/office/officeart/2009/3/layout/HorizontalOrganizationChart"/>
    <dgm:cxn modelId="{59D3D7B5-08FF-49F9-A457-9CD83FEB263A}" type="presParOf" srcId="{44CE0B74-F9F4-4CC5-A8D7-DBBB8A3B8574}" destId="{41A93D6B-4B9C-44DC-A9A9-3F18EB27B415}" srcOrd="0" destOrd="0" presId="urn:microsoft.com/office/officeart/2009/3/layout/HorizontalOrganizationChart"/>
    <dgm:cxn modelId="{E19FDFB4-347B-4B2F-903B-7731DF16F899}" type="presParOf" srcId="{41A93D6B-4B9C-44DC-A9A9-3F18EB27B415}" destId="{C126FE3B-5047-452F-B8AA-6250C7422F75}" srcOrd="0" destOrd="0" presId="urn:microsoft.com/office/officeart/2009/3/layout/HorizontalOrganizationChart"/>
    <dgm:cxn modelId="{9BEA72D0-2874-4AE8-9768-B79CC4B1B074}" type="presParOf" srcId="{41A93D6B-4B9C-44DC-A9A9-3F18EB27B415}" destId="{5F830144-8034-4E55-9D84-C89AA1A1AC5C}" srcOrd="1" destOrd="0" presId="urn:microsoft.com/office/officeart/2009/3/layout/HorizontalOrganizationChart"/>
    <dgm:cxn modelId="{D085297E-7DFD-440F-ADB0-FB6D4125CE72}" type="presParOf" srcId="{44CE0B74-F9F4-4CC5-A8D7-DBBB8A3B8574}" destId="{50C26ADB-29E5-45AE-904C-5113284435D7}" srcOrd="1" destOrd="0" presId="urn:microsoft.com/office/officeart/2009/3/layout/HorizontalOrganizationChart"/>
    <dgm:cxn modelId="{7B91F08C-564E-44D3-889E-99DDD23AB7AB}" type="presParOf" srcId="{50C26ADB-29E5-45AE-904C-5113284435D7}" destId="{355BC72B-9AB2-42EB-AE19-8257D2D60FC6}" srcOrd="0" destOrd="0" presId="urn:microsoft.com/office/officeart/2009/3/layout/HorizontalOrganizationChart"/>
    <dgm:cxn modelId="{ECD57F9B-F296-43F8-82D1-92769331E98E}" type="presParOf" srcId="{50C26ADB-29E5-45AE-904C-5113284435D7}" destId="{14EAA18F-9431-46A0-9A26-3909AEC73CD6}" srcOrd="1" destOrd="0" presId="urn:microsoft.com/office/officeart/2009/3/layout/HorizontalOrganizationChart"/>
    <dgm:cxn modelId="{0949D9B8-362A-4920-8638-481F4E4A469F}" type="presParOf" srcId="{14EAA18F-9431-46A0-9A26-3909AEC73CD6}" destId="{5F9EE796-1CE2-48D9-9CB5-87B5FAE878E5}" srcOrd="0" destOrd="0" presId="urn:microsoft.com/office/officeart/2009/3/layout/HorizontalOrganizationChart"/>
    <dgm:cxn modelId="{01E26592-14A0-4D11-9B41-D06808729735}" type="presParOf" srcId="{5F9EE796-1CE2-48D9-9CB5-87B5FAE878E5}" destId="{5CBEA8DF-F768-4218-BD78-09F9870C0A07}" srcOrd="0" destOrd="0" presId="urn:microsoft.com/office/officeart/2009/3/layout/HorizontalOrganizationChart"/>
    <dgm:cxn modelId="{19B99ECF-1D19-41F5-8FCA-B2E6A6841910}" type="presParOf" srcId="{5F9EE796-1CE2-48D9-9CB5-87B5FAE878E5}" destId="{A7A8F000-6DAF-452C-8291-167F6310B78F}" srcOrd="1" destOrd="0" presId="urn:microsoft.com/office/officeart/2009/3/layout/HorizontalOrganizationChart"/>
    <dgm:cxn modelId="{AFD2777A-A919-4AFF-801A-EAEF59EA81FF}" type="presParOf" srcId="{14EAA18F-9431-46A0-9A26-3909AEC73CD6}" destId="{0B07ACE9-70D1-4D6E-91A1-049710933A3E}" srcOrd="1" destOrd="0" presId="urn:microsoft.com/office/officeart/2009/3/layout/HorizontalOrganizationChart"/>
    <dgm:cxn modelId="{3A1A9C79-56F2-46A3-81F2-E456B781F161}" type="presParOf" srcId="{0B07ACE9-70D1-4D6E-91A1-049710933A3E}" destId="{28D46529-DE43-4BAC-A7F1-C2A511D063C4}" srcOrd="0" destOrd="0" presId="urn:microsoft.com/office/officeart/2009/3/layout/HorizontalOrganizationChart"/>
    <dgm:cxn modelId="{6432E475-EB0E-48BE-B495-760D0D254719}" type="presParOf" srcId="{0B07ACE9-70D1-4D6E-91A1-049710933A3E}" destId="{3B9CC88D-FF98-4D28-9A9D-C2D3D4213039}" srcOrd="1" destOrd="0" presId="urn:microsoft.com/office/officeart/2009/3/layout/HorizontalOrganizationChart"/>
    <dgm:cxn modelId="{20C2634C-4E6B-4E68-8C47-72B830557FD1}" type="presParOf" srcId="{3B9CC88D-FF98-4D28-9A9D-C2D3D4213039}" destId="{D55F3F71-2E06-4B5F-AFC2-3CD6EEFFF9D4}" srcOrd="0" destOrd="0" presId="urn:microsoft.com/office/officeart/2009/3/layout/HorizontalOrganizationChart"/>
    <dgm:cxn modelId="{794A38B5-7D2E-4926-933A-6A24ADAA91E4}" type="presParOf" srcId="{D55F3F71-2E06-4B5F-AFC2-3CD6EEFFF9D4}" destId="{7C671E31-E879-491C-A613-5EFB18279C1B}" srcOrd="0" destOrd="0" presId="urn:microsoft.com/office/officeart/2009/3/layout/HorizontalOrganizationChart"/>
    <dgm:cxn modelId="{F02A6E61-21ED-4FB4-A4F1-9A4ECDEA151D}" type="presParOf" srcId="{D55F3F71-2E06-4B5F-AFC2-3CD6EEFFF9D4}" destId="{E03C86EC-237F-4402-A351-8670E3BB63C4}" srcOrd="1" destOrd="0" presId="urn:microsoft.com/office/officeart/2009/3/layout/HorizontalOrganizationChart"/>
    <dgm:cxn modelId="{38C62BB8-D2FD-4268-A1B0-BF787390A357}" type="presParOf" srcId="{3B9CC88D-FF98-4D28-9A9D-C2D3D4213039}" destId="{9AFD3055-12FF-4EB7-A367-C82C958E28F8}" srcOrd="1" destOrd="0" presId="urn:microsoft.com/office/officeart/2009/3/layout/HorizontalOrganizationChart"/>
    <dgm:cxn modelId="{7E581A32-3CE4-4C12-9829-D625173B05DD}" type="presParOf" srcId="{3B9CC88D-FF98-4D28-9A9D-C2D3D4213039}" destId="{850EF8F4-15C8-4EBF-A424-CD3CE45576B3}" srcOrd="2" destOrd="0" presId="urn:microsoft.com/office/officeart/2009/3/layout/HorizontalOrganizationChart"/>
    <dgm:cxn modelId="{26A9576E-5E2A-4EC6-95C3-0979F972AE4D}" type="presParOf" srcId="{0B07ACE9-70D1-4D6E-91A1-049710933A3E}" destId="{5B0A27A6-D64D-4C67-9290-AF4FD5F8CE13}" srcOrd="2" destOrd="0" presId="urn:microsoft.com/office/officeart/2009/3/layout/HorizontalOrganizationChart"/>
    <dgm:cxn modelId="{B95A9029-8A5F-405C-A688-4AC4B9A3B8A9}" type="presParOf" srcId="{0B07ACE9-70D1-4D6E-91A1-049710933A3E}" destId="{3D8FCE4B-7B79-4BC2-AAE0-841502FD74BF}" srcOrd="3" destOrd="0" presId="urn:microsoft.com/office/officeart/2009/3/layout/HorizontalOrganizationChart"/>
    <dgm:cxn modelId="{3C7A3C3F-9443-456B-B0B3-4163B5B226BE}" type="presParOf" srcId="{3D8FCE4B-7B79-4BC2-AAE0-841502FD74BF}" destId="{89687E66-0AE2-40BA-9AF3-22F2A6FBD3D9}" srcOrd="0" destOrd="0" presId="urn:microsoft.com/office/officeart/2009/3/layout/HorizontalOrganizationChart"/>
    <dgm:cxn modelId="{EFE31380-9BF9-48DA-921E-4B3F50C77356}" type="presParOf" srcId="{89687E66-0AE2-40BA-9AF3-22F2A6FBD3D9}" destId="{F4C6867C-F8E0-4983-A658-AC1EB9317BA3}" srcOrd="0" destOrd="0" presId="urn:microsoft.com/office/officeart/2009/3/layout/HorizontalOrganizationChart"/>
    <dgm:cxn modelId="{041D9EC3-93CB-4447-9E24-6CC1B4F7903E}" type="presParOf" srcId="{89687E66-0AE2-40BA-9AF3-22F2A6FBD3D9}" destId="{7404322A-5BCC-467A-9A0A-4E8EAEC8252E}" srcOrd="1" destOrd="0" presId="urn:microsoft.com/office/officeart/2009/3/layout/HorizontalOrganizationChart"/>
    <dgm:cxn modelId="{EF4FFBC7-51E1-4625-A9C2-21779EF240E1}" type="presParOf" srcId="{3D8FCE4B-7B79-4BC2-AAE0-841502FD74BF}" destId="{23A835E7-9DA8-41E7-83F0-C614438CD1A7}" srcOrd="1" destOrd="0" presId="urn:microsoft.com/office/officeart/2009/3/layout/HorizontalOrganizationChart"/>
    <dgm:cxn modelId="{5ED01BF8-361D-4835-8D11-CF265E5F033E}" type="presParOf" srcId="{3D8FCE4B-7B79-4BC2-AAE0-841502FD74BF}" destId="{4FCB55A0-37D6-44A9-BEBC-E6F4517BCA8F}" srcOrd="2" destOrd="0" presId="urn:microsoft.com/office/officeart/2009/3/layout/HorizontalOrganizationChart"/>
    <dgm:cxn modelId="{A12EE2B1-2D62-4A73-A7CF-F68382F2807B}" type="presParOf" srcId="{14EAA18F-9431-46A0-9A26-3909AEC73CD6}" destId="{B2CF8F7F-F825-4A35-8EBC-57532DBDDE0B}" srcOrd="2" destOrd="0" presId="urn:microsoft.com/office/officeart/2009/3/layout/HorizontalOrganizationChart"/>
    <dgm:cxn modelId="{BED02C0F-BD6D-4462-A8FB-91F30AFD01FE}" type="presParOf" srcId="{50C26ADB-29E5-45AE-904C-5113284435D7}" destId="{E067A4E5-1083-46E0-9694-64EC605C75D8}" srcOrd="2" destOrd="0" presId="urn:microsoft.com/office/officeart/2009/3/layout/HorizontalOrganizationChart"/>
    <dgm:cxn modelId="{CF6E6A9D-03EE-4864-8B3F-ECD1B01B2752}" type="presParOf" srcId="{50C26ADB-29E5-45AE-904C-5113284435D7}" destId="{87AB0D61-1391-474E-87CE-B92C7477D2A7}" srcOrd="3" destOrd="0" presId="urn:microsoft.com/office/officeart/2009/3/layout/HorizontalOrganizationChart"/>
    <dgm:cxn modelId="{738FB4AE-2B6A-46E3-BBF2-28EAD4150F89}" type="presParOf" srcId="{87AB0D61-1391-474E-87CE-B92C7477D2A7}" destId="{62204C94-1F4A-4644-A78D-9F3F150FAC30}" srcOrd="0" destOrd="0" presId="urn:microsoft.com/office/officeart/2009/3/layout/HorizontalOrganizationChart"/>
    <dgm:cxn modelId="{AD1862BB-428E-4F48-A83F-4BAFCD25D451}" type="presParOf" srcId="{62204C94-1F4A-4644-A78D-9F3F150FAC30}" destId="{E40F4251-D1BD-4DA5-BE8E-A48CEEE65726}" srcOrd="0" destOrd="0" presId="urn:microsoft.com/office/officeart/2009/3/layout/HorizontalOrganizationChart"/>
    <dgm:cxn modelId="{7F4C5CB0-B7D7-4C2C-8292-28C67DF99DDC}" type="presParOf" srcId="{62204C94-1F4A-4644-A78D-9F3F150FAC30}" destId="{72610394-6B2D-4E49-A45B-BC12CA7CACA9}" srcOrd="1" destOrd="0" presId="urn:microsoft.com/office/officeart/2009/3/layout/HorizontalOrganizationChart"/>
    <dgm:cxn modelId="{D00689C9-C487-4138-A8B5-6D91C2C397F8}" type="presParOf" srcId="{87AB0D61-1391-474E-87CE-B92C7477D2A7}" destId="{E541CBF5-522D-4918-99A6-755D0D452CF2}" srcOrd="1" destOrd="0" presId="urn:microsoft.com/office/officeart/2009/3/layout/HorizontalOrganizationChart"/>
    <dgm:cxn modelId="{B4F62A93-FD4C-48AA-96E5-CAB74D7F8820}" type="presParOf" srcId="{87AB0D61-1391-474E-87CE-B92C7477D2A7}" destId="{FBF4EB8F-2636-487C-8BD4-F7B1D4DB7C1B}" srcOrd="2" destOrd="0" presId="urn:microsoft.com/office/officeart/2009/3/layout/HorizontalOrganizationChart"/>
    <dgm:cxn modelId="{E4D3BEFF-29F8-41EB-A5F2-692E69B06055}" type="presParOf" srcId="{44CE0B74-F9F4-4CC5-A8D7-DBBB8A3B8574}" destId="{BC842374-DE0C-445B-92CE-9C7E65CA8E8A}"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7A4E5-1083-46E0-9694-64EC605C75D8}">
      <dsp:nvSpPr>
        <dsp:cNvPr id="0" name=""/>
        <dsp:cNvSpPr/>
      </dsp:nvSpPr>
      <dsp:spPr>
        <a:xfrm>
          <a:off x="2095644" y="2103423"/>
          <a:ext cx="641909" cy="760698"/>
        </a:xfrm>
        <a:custGeom>
          <a:avLst/>
          <a:gdLst/>
          <a:ahLst/>
          <a:cxnLst/>
          <a:rect l="0" t="0" r="0" b="0"/>
          <a:pathLst>
            <a:path>
              <a:moveTo>
                <a:pt x="0" y="0"/>
              </a:moveTo>
              <a:lnTo>
                <a:pt x="432627" y="0"/>
              </a:lnTo>
              <a:lnTo>
                <a:pt x="432627" y="760698"/>
              </a:lnTo>
              <a:lnTo>
                <a:pt x="641909" y="760698"/>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5B0A27A6-D64D-4C67-9290-AF4FD5F8CE13}">
      <dsp:nvSpPr>
        <dsp:cNvPr id="0" name=""/>
        <dsp:cNvSpPr/>
      </dsp:nvSpPr>
      <dsp:spPr>
        <a:xfrm>
          <a:off x="4820662" y="1216480"/>
          <a:ext cx="207754" cy="954916"/>
        </a:xfrm>
        <a:custGeom>
          <a:avLst/>
          <a:gdLst/>
          <a:ahLst/>
          <a:cxnLst/>
          <a:rect l="0" t="0" r="0" b="0"/>
          <a:pathLst>
            <a:path>
              <a:moveTo>
                <a:pt x="0" y="0"/>
              </a:moveTo>
              <a:lnTo>
                <a:pt x="0" y="954916"/>
              </a:lnTo>
              <a:lnTo>
                <a:pt x="207754" y="954916"/>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28D46529-DE43-4BAC-A7F1-C2A511D063C4}">
      <dsp:nvSpPr>
        <dsp:cNvPr id="0" name=""/>
        <dsp:cNvSpPr/>
      </dsp:nvSpPr>
      <dsp:spPr>
        <a:xfrm>
          <a:off x="4820662" y="319154"/>
          <a:ext cx="207754" cy="897325"/>
        </a:xfrm>
        <a:custGeom>
          <a:avLst/>
          <a:gdLst/>
          <a:ahLst/>
          <a:cxnLst/>
          <a:rect l="0" t="0" r="0" b="0"/>
          <a:pathLst>
            <a:path>
              <a:moveTo>
                <a:pt x="0" y="897325"/>
              </a:moveTo>
              <a:lnTo>
                <a:pt x="0" y="0"/>
              </a:lnTo>
              <a:lnTo>
                <a:pt x="207754" y="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355BC72B-9AB2-42EB-AE19-8257D2D60FC6}">
      <dsp:nvSpPr>
        <dsp:cNvPr id="0" name=""/>
        <dsp:cNvSpPr/>
      </dsp:nvSpPr>
      <dsp:spPr>
        <a:xfrm>
          <a:off x="2095644" y="1216480"/>
          <a:ext cx="632198" cy="886943"/>
        </a:xfrm>
        <a:custGeom>
          <a:avLst/>
          <a:gdLst/>
          <a:ahLst/>
          <a:cxnLst/>
          <a:rect l="0" t="0" r="0" b="0"/>
          <a:pathLst>
            <a:path>
              <a:moveTo>
                <a:pt x="0" y="886943"/>
              </a:moveTo>
              <a:lnTo>
                <a:pt x="422916" y="886943"/>
              </a:lnTo>
              <a:lnTo>
                <a:pt x="422916" y="0"/>
              </a:lnTo>
              <a:lnTo>
                <a:pt x="632198" y="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C126FE3B-5047-452F-B8AA-6250C7422F75}">
      <dsp:nvSpPr>
        <dsp:cNvPr id="0" name=""/>
        <dsp:cNvSpPr/>
      </dsp:nvSpPr>
      <dsp:spPr>
        <a:xfrm>
          <a:off x="2825" y="1784268"/>
          <a:ext cx="2092819" cy="638309"/>
        </a:xfrm>
        <a:prstGeom prst="rect">
          <a:avLst/>
        </a:prstGeom>
        <a:solidFill>
          <a:srgbClr val="FFCCCC"/>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latin typeface="Avenir Book" panose="020B0503020203020204" pitchFamily="34" charset="-78"/>
              <a:cs typeface="Avenir Book" panose="020B0503020203020204" pitchFamily="34" charset="-78"/>
            </a:rPr>
            <a:t>Mode</a:t>
          </a:r>
          <a:endParaRPr lang="en-US" sz="2600" kern="1200" dirty="0">
            <a:solidFill>
              <a:schemeClr val="tx1"/>
            </a:solidFill>
            <a:latin typeface="Avenir Book" panose="020B0503020203020204" pitchFamily="34" charset="-78"/>
            <a:cs typeface="Avenir Book" panose="020B0503020203020204" pitchFamily="34" charset="-78"/>
          </a:endParaRPr>
        </a:p>
      </dsp:txBody>
      <dsp:txXfrm>
        <a:off x="2825" y="1784268"/>
        <a:ext cx="2092819" cy="638309"/>
      </dsp:txXfrm>
    </dsp:sp>
    <dsp:sp modelId="{5CBEA8DF-F768-4218-BD78-09F9870C0A07}">
      <dsp:nvSpPr>
        <dsp:cNvPr id="0" name=""/>
        <dsp:cNvSpPr/>
      </dsp:nvSpPr>
      <dsp:spPr>
        <a:xfrm>
          <a:off x="2727843" y="897325"/>
          <a:ext cx="2092819" cy="638309"/>
        </a:xfrm>
        <a:prstGeom prst="rect">
          <a:avLst/>
        </a:prstGeom>
        <a:solidFill>
          <a:srgbClr val="FFCCCC"/>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latin typeface="Avenir Book" panose="020B0503020203020204" pitchFamily="34" charset="-78"/>
              <a:cs typeface="Avenir Book" panose="020B0503020203020204" pitchFamily="34" charset="-78"/>
            </a:rPr>
            <a:t>Multi mode</a:t>
          </a:r>
          <a:endParaRPr lang="en-US" sz="2600" kern="1200" dirty="0">
            <a:solidFill>
              <a:schemeClr val="tx1"/>
            </a:solidFill>
            <a:latin typeface="Avenir Book" panose="020B0503020203020204" pitchFamily="34" charset="-78"/>
            <a:cs typeface="Avenir Book" panose="020B0503020203020204" pitchFamily="34" charset="-78"/>
          </a:endParaRPr>
        </a:p>
      </dsp:txBody>
      <dsp:txXfrm>
        <a:off x="2727843" y="897325"/>
        <a:ext cx="2092819" cy="638309"/>
      </dsp:txXfrm>
    </dsp:sp>
    <dsp:sp modelId="{7C671E31-E879-491C-A613-5EFB18279C1B}">
      <dsp:nvSpPr>
        <dsp:cNvPr id="0" name=""/>
        <dsp:cNvSpPr/>
      </dsp:nvSpPr>
      <dsp:spPr>
        <a:xfrm>
          <a:off x="5028416" y="0"/>
          <a:ext cx="2092819" cy="638309"/>
        </a:xfrm>
        <a:prstGeom prst="rect">
          <a:avLst/>
        </a:prstGeom>
        <a:solidFill>
          <a:srgbClr val="FFCCCC"/>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latin typeface="Avenir Book" panose="020B0503020203020204" pitchFamily="34" charset="-78"/>
              <a:cs typeface="Avenir Book" panose="020B0503020203020204" pitchFamily="34" charset="-78"/>
            </a:rPr>
            <a:t>Step index</a:t>
          </a:r>
          <a:endParaRPr lang="en-US" sz="2600" kern="1200" dirty="0">
            <a:solidFill>
              <a:schemeClr val="tx1"/>
            </a:solidFill>
            <a:latin typeface="Avenir Book" panose="020B0503020203020204" pitchFamily="34" charset="-78"/>
            <a:cs typeface="Avenir Book" panose="020B0503020203020204" pitchFamily="34" charset="-78"/>
          </a:endParaRPr>
        </a:p>
      </dsp:txBody>
      <dsp:txXfrm>
        <a:off x="5028416" y="0"/>
        <a:ext cx="2092819" cy="638309"/>
      </dsp:txXfrm>
    </dsp:sp>
    <dsp:sp modelId="{F4C6867C-F8E0-4983-A658-AC1EB9317BA3}">
      <dsp:nvSpPr>
        <dsp:cNvPr id="0" name=""/>
        <dsp:cNvSpPr/>
      </dsp:nvSpPr>
      <dsp:spPr>
        <a:xfrm>
          <a:off x="5028416" y="1852242"/>
          <a:ext cx="2092819" cy="638309"/>
        </a:xfrm>
        <a:prstGeom prst="rect">
          <a:avLst/>
        </a:prstGeom>
        <a:solidFill>
          <a:srgbClr val="FFCCCC"/>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latin typeface="Avenir Book" panose="020B0503020203020204" pitchFamily="34" charset="-78"/>
              <a:cs typeface="Avenir Book" panose="020B0503020203020204" pitchFamily="34" charset="-78"/>
            </a:rPr>
            <a:t>Graded index</a:t>
          </a:r>
          <a:endParaRPr lang="en-US" sz="2600" kern="1200" dirty="0">
            <a:solidFill>
              <a:schemeClr val="tx1"/>
            </a:solidFill>
            <a:latin typeface="Avenir Book" panose="020B0503020203020204" pitchFamily="34" charset="-78"/>
            <a:cs typeface="Avenir Book" panose="020B0503020203020204" pitchFamily="34" charset="-78"/>
          </a:endParaRPr>
        </a:p>
      </dsp:txBody>
      <dsp:txXfrm>
        <a:off x="5028416" y="1852242"/>
        <a:ext cx="2092819" cy="638309"/>
      </dsp:txXfrm>
    </dsp:sp>
    <dsp:sp modelId="{E40F4251-D1BD-4DA5-BE8E-A48CEEE65726}">
      <dsp:nvSpPr>
        <dsp:cNvPr id="0" name=""/>
        <dsp:cNvSpPr/>
      </dsp:nvSpPr>
      <dsp:spPr>
        <a:xfrm>
          <a:off x="2737554" y="2544966"/>
          <a:ext cx="2092819" cy="638309"/>
        </a:xfrm>
        <a:prstGeom prst="rect">
          <a:avLst/>
        </a:prstGeom>
        <a:solidFill>
          <a:srgbClr val="FFCCCC"/>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latin typeface="Avenir Book" panose="020B0503020203020204" pitchFamily="34" charset="-78"/>
              <a:cs typeface="Avenir Book" panose="020B0503020203020204" pitchFamily="34" charset="-78"/>
            </a:rPr>
            <a:t>Single mode</a:t>
          </a:r>
          <a:endParaRPr lang="en-US" sz="2600" kern="1200" dirty="0">
            <a:solidFill>
              <a:schemeClr val="tx1"/>
            </a:solidFill>
            <a:latin typeface="Avenir Book" panose="020B0503020203020204" pitchFamily="34" charset="-78"/>
            <a:cs typeface="Avenir Book" panose="020B0503020203020204" pitchFamily="34" charset="-78"/>
          </a:endParaRPr>
        </a:p>
      </dsp:txBody>
      <dsp:txXfrm>
        <a:off x="2737554" y="2544966"/>
        <a:ext cx="2092819" cy="63830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4596" y="1"/>
            <a:ext cx="4302919" cy="341064"/>
          </a:xfrm>
          <a:prstGeom prst="rect">
            <a:avLst/>
          </a:prstGeom>
        </p:spPr>
        <p:txBody>
          <a:bodyPr vert="horz" lIns="91440" tIns="45720" rIns="91440" bIns="45720" rtlCol="0"/>
          <a:lstStyle>
            <a:lvl1pPr algn="r">
              <a:defRPr sz="1200"/>
            </a:lvl1pPr>
          </a:lstStyle>
          <a:p>
            <a:fld id="{17A0FC6E-42E8-4A8E-B933-8561A3850F4F}" type="datetimeFigureOut">
              <a:rPr lang="en-IN" smtClean="0"/>
              <a:t>10-01-2023</a:t>
            </a:fld>
            <a:endParaRPr lang="en-IN"/>
          </a:p>
        </p:txBody>
      </p:sp>
      <p:sp>
        <p:nvSpPr>
          <p:cNvPr id="4" name="Footer Placeholder 3"/>
          <p:cNvSpPr>
            <a:spLocks noGrp="1"/>
          </p:cNvSpPr>
          <p:nvPr>
            <p:ph type="ftr" sz="quarter" idx="2"/>
          </p:nvPr>
        </p:nvSpPr>
        <p:spPr>
          <a:xfrm>
            <a:off x="0" y="6456612"/>
            <a:ext cx="4302919" cy="341063"/>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4596" y="6456612"/>
            <a:ext cx="4302919" cy="341063"/>
          </a:xfrm>
          <a:prstGeom prst="rect">
            <a:avLst/>
          </a:prstGeom>
        </p:spPr>
        <p:txBody>
          <a:bodyPr vert="horz" lIns="91440" tIns="45720" rIns="91440" bIns="45720" rtlCol="0" anchor="b"/>
          <a:lstStyle>
            <a:lvl1pPr algn="r">
              <a:defRPr sz="1200"/>
            </a:lvl1pPr>
          </a:lstStyle>
          <a:p>
            <a:fld id="{5F4050CC-2E03-4357-9A5A-9ECD803D4142}" type="slidenum">
              <a:rPr lang="en-IN" smtClean="0"/>
              <a:t>‹#›</a:t>
            </a:fld>
            <a:endParaRPr lang="en-IN"/>
          </a:p>
        </p:txBody>
      </p:sp>
    </p:spTree>
    <p:extLst>
      <p:ext uri="{BB962C8B-B14F-4D97-AF65-F5344CB8AC3E}">
        <p14:creationId xmlns:p14="http://schemas.microsoft.com/office/powerpoint/2010/main" val="831407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6" y="1"/>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10-01-2023</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456612"/>
            <a:ext cx="4302919" cy="341063"/>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6" y="6456612"/>
            <a:ext cx="4302919" cy="341063"/>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10/01/2023 19:56</a:t>
            </a:fld>
            <a:endParaRPr lang="en-GB" sz="1200" smtClean="0">
              <a:cs typeface="Arial" pitchFamily="34" charset="0"/>
            </a:endParaRPr>
          </a:p>
        </p:txBody>
      </p:sp>
      <p:sp>
        <p:nvSpPr>
          <p:cNvPr id="61446" name="Footer Placeholder 5"/>
          <p:cNvSpPr>
            <a:spLocks noGrp="1"/>
          </p:cNvSpPr>
          <p:nvPr>
            <p:ph type="ftr" sz="quarter" idx="4"/>
          </p:nvPr>
        </p:nvSpPr>
        <p:spPr>
          <a:xfrm>
            <a:off x="2" y="6564005"/>
            <a:ext cx="9134508"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9"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10/01/2023 19:56</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10</a:t>
            </a:fld>
            <a:endParaRPr lang="en-GB" sz="1200" smtClean="0">
              <a:cs typeface="Arial" pitchFamily="34" charset="0"/>
            </a:endParaRPr>
          </a:p>
        </p:txBody>
      </p:sp>
    </p:spTree>
    <p:extLst>
      <p:ext uri="{BB962C8B-B14F-4D97-AF65-F5344CB8AC3E}">
        <p14:creationId xmlns:p14="http://schemas.microsoft.com/office/powerpoint/2010/main" val="1143964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10/01/2023 19:56</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11</a:t>
            </a:fld>
            <a:endParaRPr lang="en-GB" sz="1200" smtClean="0">
              <a:cs typeface="Arial" pitchFamily="34" charset="0"/>
            </a:endParaRPr>
          </a:p>
        </p:txBody>
      </p:sp>
    </p:spTree>
    <p:extLst>
      <p:ext uri="{BB962C8B-B14F-4D97-AF65-F5344CB8AC3E}">
        <p14:creationId xmlns:p14="http://schemas.microsoft.com/office/powerpoint/2010/main" val="1005792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10/01/2023 19:56</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12</a:t>
            </a:fld>
            <a:endParaRPr lang="en-GB" sz="1200" smtClean="0">
              <a:cs typeface="Arial" pitchFamily="34" charset="0"/>
            </a:endParaRPr>
          </a:p>
        </p:txBody>
      </p:sp>
    </p:spTree>
    <p:extLst>
      <p:ext uri="{BB962C8B-B14F-4D97-AF65-F5344CB8AC3E}">
        <p14:creationId xmlns:p14="http://schemas.microsoft.com/office/powerpoint/2010/main" val="2989273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10/01/2023 19:56</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13</a:t>
            </a:fld>
            <a:endParaRPr lang="en-GB" sz="1200" smtClean="0">
              <a:cs typeface="Arial" pitchFamily="34" charset="0"/>
            </a:endParaRPr>
          </a:p>
        </p:txBody>
      </p:sp>
    </p:spTree>
    <p:extLst>
      <p:ext uri="{BB962C8B-B14F-4D97-AF65-F5344CB8AC3E}">
        <p14:creationId xmlns:p14="http://schemas.microsoft.com/office/powerpoint/2010/main" val="1019236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10/01/2023 19:56</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14</a:t>
            </a:fld>
            <a:endParaRPr lang="en-GB" sz="1200" smtClean="0">
              <a:cs typeface="Arial" pitchFamily="34" charset="0"/>
            </a:endParaRPr>
          </a:p>
        </p:txBody>
      </p:sp>
    </p:spTree>
    <p:extLst>
      <p:ext uri="{BB962C8B-B14F-4D97-AF65-F5344CB8AC3E}">
        <p14:creationId xmlns:p14="http://schemas.microsoft.com/office/powerpoint/2010/main" val="3654273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10/01/2023 19:56</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15</a:t>
            </a:fld>
            <a:endParaRPr lang="en-GB" sz="1200" smtClean="0">
              <a:cs typeface="Arial" pitchFamily="34" charset="0"/>
            </a:endParaRPr>
          </a:p>
        </p:txBody>
      </p:sp>
    </p:spTree>
    <p:extLst>
      <p:ext uri="{BB962C8B-B14F-4D97-AF65-F5344CB8AC3E}">
        <p14:creationId xmlns:p14="http://schemas.microsoft.com/office/powerpoint/2010/main" val="3930244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10/01/2023 19:56</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16</a:t>
            </a:fld>
            <a:endParaRPr lang="en-GB" sz="1200" smtClean="0">
              <a:cs typeface="Arial" pitchFamily="34" charset="0"/>
            </a:endParaRPr>
          </a:p>
        </p:txBody>
      </p:sp>
    </p:spTree>
    <p:extLst>
      <p:ext uri="{BB962C8B-B14F-4D97-AF65-F5344CB8AC3E}">
        <p14:creationId xmlns:p14="http://schemas.microsoft.com/office/powerpoint/2010/main" val="710219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10/01/2023 19:56</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17</a:t>
            </a:fld>
            <a:endParaRPr lang="en-GB" sz="1200" smtClean="0">
              <a:cs typeface="Arial" pitchFamily="34" charset="0"/>
            </a:endParaRPr>
          </a:p>
        </p:txBody>
      </p:sp>
    </p:spTree>
    <p:extLst>
      <p:ext uri="{BB962C8B-B14F-4D97-AF65-F5344CB8AC3E}">
        <p14:creationId xmlns:p14="http://schemas.microsoft.com/office/powerpoint/2010/main" val="2907897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10/01/2023 19:56</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18</a:t>
            </a:fld>
            <a:endParaRPr lang="en-GB" sz="1200" smtClean="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10/01/2023 19:56</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a:t>
            </a:fld>
            <a:endParaRPr lang="en-GB" sz="1200" smtClean="0">
              <a:cs typeface="Arial" pitchFamily="34" charset="0"/>
            </a:endParaRPr>
          </a:p>
        </p:txBody>
      </p:sp>
    </p:spTree>
    <p:extLst>
      <p:ext uri="{BB962C8B-B14F-4D97-AF65-F5344CB8AC3E}">
        <p14:creationId xmlns:p14="http://schemas.microsoft.com/office/powerpoint/2010/main" val="1250497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10/01/2023 19:56</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3</a:t>
            </a:fld>
            <a:endParaRPr lang="en-GB" sz="1200" smtClean="0">
              <a:cs typeface="Arial" pitchFamily="34" charset="0"/>
            </a:endParaRPr>
          </a:p>
        </p:txBody>
      </p:sp>
    </p:spTree>
    <p:extLst>
      <p:ext uri="{BB962C8B-B14F-4D97-AF65-F5344CB8AC3E}">
        <p14:creationId xmlns:p14="http://schemas.microsoft.com/office/powerpoint/2010/main" val="46609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10/01/2023 19:56</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4</a:t>
            </a:fld>
            <a:endParaRPr lang="en-GB" sz="1200" smtClean="0">
              <a:cs typeface="Arial" pitchFamily="34" charset="0"/>
            </a:endParaRPr>
          </a:p>
        </p:txBody>
      </p:sp>
    </p:spTree>
    <p:extLst>
      <p:ext uri="{BB962C8B-B14F-4D97-AF65-F5344CB8AC3E}">
        <p14:creationId xmlns:p14="http://schemas.microsoft.com/office/powerpoint/2010/main" val="1784417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10/01/2023 19:56</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5</a:t>
            </a:fld>
            <a:endParaRPr lang="en-GB" sz="1200" smtClean="0">
              <a:cs typeface="Arial" pitchFamily="34" charset="0"/>
            </a:endParaRPr>
          </a:p>
        </p:txBody>
      </p:sp>
    </p:spTree>
    <p:extLst>
      <p:ext uri="{BB962C8B-B14F-4D97-AF65-F5344CB8AC3E}">
        <p14:creationId xmlns:p14="http://schemas.microsoft.com/office/powerpoint/2010/main" val="3319188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10/01/2023 19:56</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6</a:t>
            </a:fld>
            <a:endParaRPr lang="en-GB" sz="1200" smtClean="0">
              <a:cs typeface="Arial" pitchFamily="34" charset="0"/>
            </a:endParaRPr>
          </a:p>
        </p:txBody>
      </p:sp>
    </p:spTree>
    <p:extLst>
      <p:ext uri="{BB962C8B-B14F-4D97-AF65-F5344CB8AC3E}">
        <p14:creationId xmlns:p14="http://schemas.microsoft.com/office/powerpoint/2010/main" val="2295170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10/01/2023 19:56</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7</a:t>
            </a:fld>
            <a:endParaRPr lang="en-GB" sz="1200" smtClean="0">
              <a:cs typeface="Arial" pitchFamily="34" charset="0"/>
            </a:endParaRPr>
          </a:p>
        </p:txBody>
      </p:sp>
    </p:spTree>
    <p:extLst>
      <p:ext uri="{BB962C8B-B14F-4D97-AF65-F5344CB8AC3E}">
        <p14:creationId xmlns:p14="http://schemas.microsoft.com/office/powerpoint/2010/main" val="270116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10/01/2023 19:56</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8</a:t>
            </a:fld>
            <a:endParaRPr lang="en-GB" sz="1200" smtClean="0">
              <a:cs typeface="Arial" pitchFamily="34" charset="0"/>
            </a:endParaRPr>
          </a:p>
        </p:txBody>
      </p:sp>
    </p:spTree>
    <p:extLst>
      <p:ext uri="{BB962C8B-B14F-4D97-AF65-F5344CB8AC3E}">
        <p14:creationId xmlns:p14="http://schemas.microsoft.com/office/powerpoint/2010/main" val="4161776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10/01/2023 19:56</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9</a:t>
            </a:fld>
            <a:endParaRPr lang="en-GB" sz="1200" smtClean="0">
              <a:cs typeface="Arial" pitchFamily="34" charset="0"/>
            </a:endParaRPr>
          </a:p>
        </p:txBody>
      </p:sp>
    </p:spTree>
    <p:extLst>
      <p:ext uri="{BB962C8B-B14F-4D97-AF65-F5344CB8AC3E}">
        <p14:creationId xmlns:p14="http://schemas.microsoft.com/office/powerpoint/2010/main" val="2332193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1/10/2023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1/10/2023</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1/10/2023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pPr algn="ctr"/>
            <a:r>
              <a:rPr lang="en-US" sz="3200" dirty="0" smtClean="0"/>
              <a:t/>
            </a:r>
            <a:br>
              <a:rPr lang="en-US" sz="3200" dirty="0" smtClean="0"/>
            </a:br>
            <a:r>
              <a:rPr lang="en-US" sz="3200" dirty="0" smtClean="0"/>
              <a:t>Computer Networks I</a:t>
            </a:r>
            <a:br>
              <a:rPr lang="en-US" sz="3200" dirty="0" smtClean="0"/>
            </a:br>
            <a:r>
              <a:rPr lang="en-US" sz="3200" dirty="0" smtClean="0"/>
              <a:t/>
            </a:r>
            <a:br>
              <a:rPr lang="en-US" sz="3200" dirty="0" smtClean="0"/>
            </a:br>
            <a:r>
              <a:rPr lang="en-US" sz="3200" dirty="0" smtClean="0"/>
              <a:t>Transmission Media (Guided)</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smtClean="0">
                <a:latin typeface="Avenir Book" panose="020B0503020203020204" pitchFamily="34" charset="-78"/>
                <a:cs typeface="Avenir Book" panose="020B0503020203020204" pitchFamily="34" charset="-78"/>
              </a:rPr>
              <a:t>Amitangshu</a:t>
            </a:r>
            <a:r>
              <a:rPr lang="en-US" sz="2000" kern="0" dirty="0" smtClean="0">
                <a:latin typeface="Avenir Book" panose="020B0503020203020204" pitchFamily="34" charset="-78"/>
                <a:cs typeface="Avenir Book" panose="020B0503020203020204" pitchFamily="34" charset="-78"/>
              </a:rPr>
              <a:t> Pal</a:t>
            </a:r>
          </a:p>
          <a:p>
            <a:pPr eaLnBrk="1" hangingPunct="1"/>
            <a:r>
              <a:rPr lang="en-US" sz="2000" kern="0" dirty="0" smtClean="0">
                <a:latin typeface="Avenir Book" panose="020B0503020203020204" pitchFamily="34" charset="-78"/>
                <a:cs typeface="Avenir Book" panose="020B0503020203020204" pitchFamily="34" charset="-78"/>
              </a:rPr>
              <a:t>Computer Science and Engineering</a:t>
            </a:r>
          </a:p>
          <a:p>
            <a:pPr eaLnBrk="1" hangingPunct="1"/>
            <a:r>
              <a:rPr lang="en-US" sz="2000" kern="0" dirty="0" smtClean="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Optical Fiber</a:t>
            </a:r>
            <a:endParaRPr lang="en-US" dirty="0" smtClean="0"/>
          </a:p>
        </p:txBody>
      </p:sp>
      <p:sp>
        <p:nvSpPr>
          <p:cNvPr id="10243" name="Text Placeholder 2"/>
          <p:cNvSpPr>
            <a:spLocks noGrp="1"/>
          </p:cNvSpPr>
          <p:nvPr>
            <p:ph type="body" sz="quarter" idx="10"/>
          </p:nvPr>
        </p:nvSpPr>
        <p:spPr>
          <a:xfrm>
            <a:off x="190500" y="1044249"/>
            <a:ext cx="6624891" cy="5207000"/>
          </a:xfrm>
        </p:spPr>
        <p:txBody>
          <a:bodyPr/>
          <a:lstStyle/>
          <a:p>
            <a:pPr eaLnBrk="1" hangingPunct="1">
              <a:buFont typeface="Wingdings" pitchFamily="2" charset="2"/>
              <a:buChar char="q"/>
            </a:pPr>
            <a:r>
              <a:rPr lang="en-US" sz="2000" dirty="0"/>
              <a:t>Optical fiber is a thin flexible medium capable of guiding an optical ray</a:t>
            </a:r>
          </a:p>
          <a:p>
            <a:pPr marL="0" indent="0" eaLnBrk="1" hangingPunct="1">
              <a:buNone/>
            </a:pPr>
            <a:r>
              <a:rPr lang="en-US" sz="2000" dirty="0"/>
              <a:t> </a:t>
            </a:r>
          </a:p>
          <a:p>
            <a:pPr eaLnBrk="1" hangingPunct="1">
              <a:buFont typeface="Wingdings" pitchFamily="2" charset="2"/>
              <a:buChar char="q"/>
            </a:pPr>
            <a:r>
              <a:rPr lang="en-US" sz="2000" dirty="0"/>
              <a:t>Various glasses and plastics can be used to make optical fibers </a:t>
            </a:r>
          </a:p>
          <a:p>
            <a:pPr eaLnBrk="1" hangingPunct="1">
              <a:buFont typeface="Wingdings" pitchFamily="2" charset="2"/>
              <a:buChar char="q"/>
            </a:pPr>
            <a:endParaRPr lang="en-US" sz="2000" dirty="0" smtClean="0"/>
          </a:p>
          <a:p>
            <a:pPr eaLnBrk="1" hangingPunct="1">
              <a:buFont typeface="Wingdings" pitchFamily="2" charset="2"/>
              <a:buChar char="q"/>
            </a:pPr>
            <a:r>
              <a:rPr lang="en-US" sz="2000" dirty="0" smtClean="0"/>
              <a:t>Has </a:t>
            </a:r>
            <a:r>
              <a:rPr lang="en-US" sz="2000" dirty="0"/>
              <a:t>a cylindrical shape with three sections </a:t>
            </a:r>
          </a:p>
          <a:p>
            <a:pPr lvl="1" eaLnBrk="1" hangingPunct="1"/>
            <a:r>
              <a:rPr lang="en-US" sz="1600" dirty="0" smtClean="0">
                <a:solidFill>
                  <a:srgbClr val="0000CC"/>
                </a:solidFill>
              </a:rPr>
              <a:t>Core</a:t>
            </a:r>
            <a:r>
              <a:rPr lang="en-US" sz="1600" dirty="0">
                <a:solidFill>
                  <a:srgbClr val="0000CC"/>
                </a:solidFill>
              </a:rPr>
              <a:t>, cladding, jacket </a:t>
            </a:r>
          </a:p>
          <a:p>
            <a:pPr eaLnBrk="1" hangingPunct="1">
              <a:buFont typeface="Wingdings" pitchFamily="2" charset="2"/>
              <a:buChar char="q"/>
            </a:pPr>
            <a:endParaRPr lang="en-US" sz="2000" dirty="0" smtClean="0">
              <a:solidFill>
                <a:srgbClr val="0070C0"/>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5391" y="970806"/>
            <a:ext cx="2328609" cy="2303480"/>
          </a:xfrm>
          <a:prstGeom prst="rect">
            <a:avLst/>
          </a:prstGeom>
        </p:spPr>
      </p:pic>
      <p:pic>
        <p:nvPicPr>
          <p:cNvPr id="7" name="Picture 2" descr="An illustration shows the transmission of a signal through an optical fiber.">
            <a:extLst>
              <a:ext uri="{FF2B5EF4-FFF2-40B4-BE49-F238E27FC236}">
                <a16:creationId xmlns:a16="http://schemas.microsoft.com/office/drawing/2014/main" id="{0ED4A9C1-3A0A-4033-A3C2-56926BC42937}"/>
              </a:ext>
            </a:extLst>
          </p:cNvPr>
          <p:cNvPicPr>
            <a:picLocks noChangeAspect="1" noChangeArrowheads="1"/>
          </p:cNvPicPr>
          <p:nvPr/>
        </p:nvPicPr>
        <p:blipFill>
          <a:blip r:embed="rId4"/>
          <a:stretch>
            <a:fillRect/>
          </a:stretch>
        </p:blipFill>
        <p:spPr bwMode="auto">
          <a:xfrm>
            <a:off x="734292" y="4007942"/>
            <a:ext cx="7862454" cy="108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2725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Optical Fiber</a:t>
            </a:r>
            <a:endParaRPr lang="en-US" dirty="0" smtClean="0"/>
          </a:p>
        </p:txBody>
      </p:sp>
      <p:sp>
        <p:nvSpPr>
          <p:cNvPr id="10243" name="Text Placeholder 2"/>
          <p:cNvSpPr>
            <a:spLocks noGrp="1"/>
          </p:cNvSpPr>
          <p:nvPr>
            <p:ph type="body" sz="quarter" idx="10"/>
          </p:nvPr>
        </p:nvSpPr>
        <p:spPr>
          <a:xfrm>
            <a:off x="190500" y="1044249"/>
            <a:ext cx="6109692" cy="5207000"/>
          </a:xfrm>
        </p:spPr>
        <p:txBody>
          <a:bodyPr/>
          <a:lstStyle/>
          <a:p>
            <a:pPr eaLnBrk="1" hangingPunct="1">
              <a:buFont typeface="Wingdings" pitchFamily="2" charset="2"/>
              <a:buChar char="q"/>
            </a:pPr>
            <a:r>
              <a:rPr lang="en-US" sz="2000" dirty="0" smtClean="0">
                <a:solidFill>
                  <a:srgbClr val="0070C0"/>
                </a:solidFill>
              </a:rPr>
              <a:t>Light </a:t>
            </a:r>
            <a:r>
              <a:rPr lang="en-US" sz="2000" dirty="0">
                <a:solidFill>
                  <a:srgbClr val="0070C0"/>
                </a:solidFill>
              </a:rPr>
              <a:t>sources used: </a:t>
            </a:r>
          </a:p>
          <a:p>
            <a:pPr lvl="1" eaLnBrk="1" hangingPunct="1"/>
            <a:r>
              <a:rPr lang="en-US" sz="1600" dirty="0" smtClean="0"/>
              <a:t>Light </a:t>
            </a:r>
            <a:r>
              <a:rPr lang="en-US" sz="1600" dirty="0"/>
              <a:t>Emitting Diode (LED) </a:t>
            </a:r>
          </a:p>
          <a:p>
            <a:pPr lvl="1" eaLnBrk="1" hangingPunct="1"/>
            <a:r>
              <a:rPr lang="en-US" sz="1600" dirty="0" smtClean="0"/>
              <a:t>Cheaper</a:t>
            </a:r>
            <a:r>
              <a:rPr lang="en-US" sz="1600" dirty="0"/>
              <a:t>, operates over a greater temperature range, </a:t>
            </a:r>
            <a:r>
              <a:rPr lang="en-US" sz="1600" dirty="0" smtClean="0"/>
              <a:t>lasts longer </a:t>
            </a:r>
            <a:endParaRPr lang="en-US" sz="1600" dirty="0"/>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r>
              <a:rPr lang="en-US" sz="2000" dirty="0" smtClean="0">
                <a:solidFill>
                  <a:srgbClr val="0070C0"/>
                </a:solidFill>
              </a:rPr>
              <a:t>Injection </a:t>
            </a:r>
            <a:r>
              <a:rPr lang="en-US" sz="2000" dirty="0">
                <a:solidFill>
                  <a:srgbClr val="0070C0"/>
                </a:solidFill>
              </a:rPr>
              <a:t>Laser Diode (ILD) </a:t>
            </a:r>
          </a:p>
          <a:p>
            <a:pPr lvl="1" eaLnBrk="1" hangingPunct="1"/>
            <a:r>
              <a:rPr lang="en-US" sz="1600" dirty="0"/>
              <a:t>M</a:t>
            </a:r>
            <a:r>
              <a:rPr lang="en-US" sz="1600" dirty="0" smtClean="0"/>
              <a:t>ore </a:t>
            </a:r>
            <a:r>
              <a:rPr lang="en-US" sz="1600" dirty="0"/>
              <a:t>efficient, has greater data rates </a:t>
            </a:r>
            <a:endParaRPr lang="en-US" sz="1600" dirty="0" smtClean="0"/>
          </a:p>
        </p:txBody>
      </p:sp>
      <p:pic>
        <p:nvPicPr>
          <p:cNvPr id="8" name="Picture 2" descr="An illustration shows the transmission of a signal through an optical fiber.">
            <a:extLst>
              <a:ext uri="{FF2B5EF4-FFF2-40B4-BE49-F238E27FC236}">
                <a16:creationId xmlns:a16="http://schemas.microsoft.com/office/drawing/2014/main" id="{0ED4A9C1-3A0A-4033-A3C2-56926BC42937}"/>
              </a:ext>
            </a:extLst>
          </p:cNvPr>
          <p:cNvPicPr>
            <a:picLocks noChangeAspect="1" noChangeArrowheads="1"/>
          </p:cNvPicPr>
          <p:nvPr/>
        </p:nvPicPr>
        <p:blipFill>
          <a:blip r:embed="rId3"/>
          <a:stretch>
            <a:fillRect/>
          </a:stretch>
        </p:blipFill>
        <p:spPr bwMode="auto">
          <a:xfrm>
            <a:off x="734292" y="4007942"/>
            <a:ext cx="7862454" cy="108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descr="File:Optical fiber cab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561" y="872562"/>
            <a:ext cx="2662439" cy="11023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047018" y="2071778"/>
            <a:ext cx="2769523"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a:t>
            </a:r>
            <a:r>
              <a:rPr lang="en-US" altLang="en-US" sz="1000" dirty="0" err="1">
                <a:solidFill>
                  <a:prstClr val="black"/>
                </a:solidFill>
                <a:latin typeface="+mn-lt"/>
                <a:ea typeface="Arial" panose="020B0604020202020204" pitchFamily="34" charset="0"/>
              </a:rPr>
              <a:t>File:Optical_fiber_cable.jpg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425655499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Optical Fiber</a:t>
            </a:r>
            <a:endParaRPr lang="en-US" dirty="0" smtClean="0"/>
          </a:p>
        </p:txBody>
      </p:sp>
      <p:pic>
        <p:nvPicPr>
          <p:cNvPr id="1026" name="Picture 2" descr="File:Laser in fibre.jpg"/>
          <p:cNvPicPr>
            <a:picLocks noChangeAspect="1" noChangeArrowheads="1"/>
          </p:cNvPicPr>
          <p:nvPr/>
        </p:nvPicPr>
        <p:blipFill rotWithShape="1">
          <a:blip r:embed="rId3">
            <a:extLst>
              <a:ext uri="{28A0092B-C50C-407E-A947-70E740481C1C}">
                <a14:useLocalDpi xmlns:a14="http://schemas.microsoft.com/office/drawing/2010/main" val="0"/>
              </a:ext>
            </a:extLst>
          </a:blip>
          <a:srcRect t="19782" b="25527"/>
          <a:stretch/>
        </p:blipFill>
        <p:spPr bwMode="auto">
          <a:xfrm>
            <a:off x="762000" y="1371599"/>
            <a:ext cx="7620000" cy="312558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4937760" y="4589338"/>
            <a:ext cx="3683924"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https://commons.wikimedia.org/wiki/File:Laser_in_fibre.jpg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35117478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Optical Fiber</a:t>
            </a:r>
            <a:endParaRPr lang="en-US" dirty="0" smtClean="0"/>
          </a:p>
        </p:txBody>
      </p:sp>
      <p:graphicFrame>
        <p:nvGraphicFramePr>
          <p:cNvPr id="4" name="Diagram 3"/>
          <p:cNvGraphicFramePr/>
          <p:nvPr>
            <p:extLst>
              <p:ext uri="{D42A27DB-BD31-4B8C-83A1-F6EECF244321}">
                <p14:modId xmlns:p14="http://schemas.microsoft.com/office/powerpoint/2010/main" val="1406290327"/>
              </p:ext>
            </p:extLst>
          </p:nvPr>
        </p:nvGraphicFramePr>
        <p:xfrm>
          <a:off x="1086196" y="1305559"/>
          <a:ext cx="7121236" cy="3756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51692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Optical Fiber Transmission Modes </a:t>
            </a:r>
            <a:endParaRPr lang="en-US" dirty="0" smtClean="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467" y="1196753"/>
            <a:ext cx="7240706" cy="3934402"/>
          </a:xfrm>
          <a:prstGeom prst="rect">
            <a:avLst/>
          </a:prstGeom>
        </p:spPr>
      </p:pic>
    </p:spTree>
    <p:extLst>
      <p:ext uri="{BB962C8B-B14F-4D97-AF65-F5344CB8AC3E}">
        <p14:creationId xmlns:p14="http://schemas.microsoft.com/office/powerpoint/2010/main" val="358301545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Optical Fiber Performance</a:t>
            </a:r>
          </a:p>
        </p:txBody>
      </p:sp>
      <p:pic>
        <p:nvPicPr>
          <p:cNvPr id="2050" name="Picture 2" descr="File:Optical fiber transmission windows.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742" y="1376131"/>
            <a:ext cx="5438775" cy="33528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2460567" y="4957204"/>
            <a:ext cx="4880958"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https://commons.wikimedia.org/wiki/File:Optical_fiber_transmission_windows.svg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234435386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Attenuation Comparison</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369" y="1072061"/>
            <a:ext cx="6027261" cy="4009893"/>
          </a:xfrm>
          <a:prstGeom prst="rect">
            <a:avLst/>
          </a:prstGeom>
        </p:spPr>
      </p:pic>
    </p:spTree>
    <p:extLst>
      <p:ext uri="{BB962C8B-B14F-4D97-AF65-F5344CB8AC3E}">
        <p14:creationId xmlns:p14="http://schemas.microsoft.com/office/powerpoint/2010/main" val="368728500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Optical </a:t>
            </a:r>
            <a:r>
              <a:rPr lang="en-US" dirty="0" smtClean="0"/>
              <a:t>Fiber - Benefits</a:t>
            </a:r>
          </a:p>
        </p:txBody>
      </p:sp>
      <p:sp>
        <p:nvSpPr>
          <p:cNvPr id="10243" name="Text Placeholder 2"/>
          <p:cNvSpPr>
            <a:spLocks noGrp="1"/>
          </p:cNvSpPr>
          <p:nvPr>
            <p:ph type="body" sz="quarter" idx="10"/>
          </p:nvPr>
        </p:nvSpPr>
        <p:spPr>
          <a:xfrm>
            <a:off x="190500" y="952500"/>
            <a:ext cx="8763000" cy="5207000"/>
          </a:xfrm>
        </p:spPr>
        <p:txBody>
          <a:bodyPr>
            <a:normAutofit/>
          </a:bodyPr>
          <a:lstStyle/>
          <a:p>
            <a:pPr eaLnBrk="1" hangingPunct="1">
              <a:buFont typeface="Wingdings" pitchFamily="2" charset="2"/>
              <a:buChar char="q"/>
            </a:pPr>
            <a:r>
              <a:rPr lang="en-US" sz="2000" dirty="0">
                <a:solidFill>
                  <a:srgbClr val="0070C0"/>
                </a:solidFill>
              </a:rPr>
              <a:t>G</a:t>
            </a:r>
            <a:r>
              <a:rPr lang="en-US" sz="2000" dirty="0" smtClean="0">
                <a:solidFill>
                  <a:srgbClr val="0070C0"/>
                </a:solidFill>
              </a:rPr>
              <a:t>reater </a:t>
            </a:r>
            <a:r>
              <a:rPr lang="en-US" sz="2000" dirty="0">
                <a:solidFill>
                  <a:srgbClr val="0070C0"/>
                </a:solidFill>
              </a:rPr>
              <a:t>capacity </a:t>
            </a:r>
          </a:p>
          <a:p>
            <a:pPr lvl="1" eaLnBrk="1" hangingPunct="1"/>
            <a:r>
              <a:rPr lang="en-US" sz="1800" dirty="0"/>
              <a:t>D</a:t>
            </a:r>
            <a:r>
              <a:rPr lang="en-US" sz="1800" dirty="0" smtClean="0"/>
              <a:t>ata </a:t>
            </a:r>
            <a:r>
              <a:rPr lang="en-US" sz="1800" dirty="0"/>
              <a:t>rates of </a:t>
            </a:r>
            <a:r>
              <a:rPr lang="en-US" sz="1800" dirty="0" smtClean="0"/>
              <a:t>100 </a:t>
            </a:r>
            <a:r>
              <a:rPr lang="en-US" sz="1800" dirty="0" err="1" smtClean="0"/>
              <a:t>Gbps</a:t>
            </a:r>
            <a:r>
              <a:rPr lang="en-US" sz="1800" dirty="0" smtClean="0"/>
              <a:t>+ (as compared to 1 </a:t>
            </a:r>
            <a:r>
              <a:rPr lang="en-US" sz="1800" dirty="0" err="1" smtClean="0"/>
              <a:t>Gps</a:t>
            </a:r>
            <a:r>
              <a:rPr lang="en-US" sz="1800" dirty="0" smtClean="0"/>
              <a:t> with electrical cables) </a:t>
            </a:r>
            <a:endParaRPr lang="en-US" sz="1800" dirty="0"/>
          </a:p>
          <a:p>
            <a:pPr eaLnBrk="1" hangingPunct="1">
              <a:buFont typeface="Wingdings" pitchFamily="2" charset="2"/>
              <a:buChar char="q"/>
            </a:pPr>
            <a:r>
              <a:rPr lang="en-US" sz="2000" dirty="0">
                <a:solidFill>
                  <a:srgbClr val="0070C0"/>
                </a:solidFill>
              </a:rPr>
              <a:t>S</a:t>
            </a:r>
            <a:r>
              <a:rPr lang="en-US" sz="2000" dirty="0" smtClean="0">
                <a:solidFill>
                  <a:srgbClr val="0070C0"/>
                </a:solidFill>
              </a:rPr>
              <a:t>maller </a:t>
            </a:r>
            <a:r>
              <a:rPr lang="en-US" sz="2000" dirty="0">
                <a:solidFill>
                  <a:srgbClr val="0070C0"/>
                </a:solidFill>
              </a:rPr>
              <a:t>size and lighter weight </a:t>
            </a:r>
          </a:p>
          <a:p>
            <a:pPr lvl="1" eaLnBrk="1" hangingPunct="1"/>
            <a:r>
              <a:rPr lang="en-US" sz="1800" dirty="0" smtClean="0"/>
              <a:t>Considerably </a:t>
            </a:r>
            <a:r>
              <a:rPr lang="en-US" sz="1800" dirty="0"/>
              <a:t>thinner than coaxial </a:t>
            </a:r>
            <a:r>
              <a:rPr lang="en-US" sz="1800" dirty="0" smtClean="0"/>
              <a:t>or </a:t>
            </a:r>
            <a:r>
              <a:rPr lang="en-US" sz="1800" dirty="0"/>
              <a:t>twisted pair cable </a:t>
            </a:r>
          </a:p>
          <a:p>
            <a:pPr eaLnBrk="1" hangingPunct="1">
              <a:buFont typeface="Wingdings" pitchFamily="2" charset="2"/>
              <a:buChar char="q"/>
            </a:pPr>
            <a:r>
              <a:rPr lang="en-US" sz="2000" dirty="0" smtClean="0">
                <a:solidFill>
                  <a:srgbClr val="0070C0"/>
                </a:solidFill>
              </a:rPr>
              <a:t>Lower </a:t>
            </a:r>
            <a:r>
              <a:rPr lang="en-US" sz="2000" dirty="0">
                <a:solidFill>
                  <a:srgbClr val="0070C0"/>
                </a:solidFill>
              </a:rPr>
              <a:t>attenuation </a:t>
            </a:r>
            <a:endParaRPr lang="en-US" sz="2000" dirty="0" smtClean="0">
              <a:solidFill>
                <a:srgbClr val="0070C0"/>
              </a:solidFill>
            </a:endParaRPr>
          </a:p>
          <a:p>
            <a:pPr lvl="1" eaLnBrk="1" hangingPunct="1"/>
            <a:r>
              <a:rPr lang="en-US" sz="1800" dirty="0" smtClean="0"/>
              <a:t>Maximum distance is 40 km </a:t>
            </a:r>
            <a:r>
              <a:rPr lang="en-US" sz="1800" dirty="0" smtClean="0">
                <a:sym typeface="Wingdings" panose="05000000000000000000" pitchFamily="2" charset="2"/>
              </a:rPr>
              <a:t> </a:t>
            </a:r>
            <a:r>
              <a:rPr lang="en-US" sz="1800" dirty="0" smtClean="0"/>
              <a:t>as compared to 2 km (twisted pair) and 10 km (coaxial cable)</a:t>
            </a:r>
            <a:endParaRPr lang="en-US" sz="1800" dirty="0"/>
          </a:p>
          <a:p>
            <a:pPr eaLnBrk="1" hangingPunct="1">
              <a:buFont typeface="Wingdings" pitchFamily="2" charset="2"/>
              <a:buChar char="q"/>
            </a:pPr>
            <a:r>
              <a:rPr lang="en-US" sz="2000" dirty="0" smtClean="0">
                <a:solidFill>
                  <a:srgbClr val="0070C0"/>
                </a:solidFill>
              </a:rPr>
              <a:t>Greater repeater spacing </a:t>
            </a:r>
          </a:p>
          <a:p>
            <a:pPr lvl="1" eaLnBrk="1" hangingPunct="1"/>
            <a:r>
              <a:rPr lang="en-US" sz="1800" dirty="0" smtClean="0"/>
              <a:t>Lower </a:t>
            </a:r>
            <a:r>
              <a:rPr lang="en-US" sz="1800" dirty="0"/>
              <a:t>cost and fewer sources of </a:t>
            </a:r>
            <a:r>
              <a:rPr lang="en-US" sz="1800" dirty="0" smtClean="0"/>
              <a:t>error</a:t>
            </a:r>
          </a:p>
          <a:p>
            <a:pPr>
              <a:buFont typeface="Wingdings" pitchFamily="2" charset="2"/>
              <a:buChar char="q"/>
            </a:pPr>
            <a:r>
              <a:rPr lang="en-US" sz="2000" dirty="0">
                <a:solidFill>
                  <a:srgbClr val="0070C0"/>
                </a:solidFill>
              </a:rPr>
              <a:t>Electromagnetic isolation </a:t>
            </a:r>
          </a:p>
          <a:p>
            <a:pPr lvl="1"/>
            <a:r>
              <a:rPr lang="en-US" sz="1800" dirty="0"/>
              <a:t>Not vulnerable to interference, impulse noise, or crosstalk </a:t>
            </a:r>
          </a:p>
          <a:p>
            <a:pPr lvl="1"/>
            <a:r>
              <a:rPr lang="en-US" sz="1800" dirty="0"/>
              <a:t>High degree of security from eavesdropping </a:t>
            </a:r>
          </a:p>
          <a:p>
            <a:pPr lvl="1" eaLnBrk="1" hangingPunct="1"/>
            <a:endParaRPr lang="en-US" sz="1800" dirty="0" smtClean="0"/>
          </a:p>
        </p:txBody>
      </p:sp>
    </p:spTree>
    <p:extLst>
      <p:ext uri="{BB962C8B-B14F-4D97-AF65-F5344CB8AC3E}">
        <p14:creationId xmlns:p14="http://schemas.microsoft.com/office/powerpoint/2010/main" val="21570736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1000"/>
                                        <p:tgtEl>
                                          <p:spTgt spid="10243">
                                            <p:txEl>
                                              <p:pRg st="1" end="1"/>
                                            </p:txEl>
                                          </p:spTgt>
                                        </p:tgtEl>
                                      </p:cBhvr>
                                    </p:animEffect>
                                    <p:anim calcmode="lin" valueType="num">
                                      <p:cBhvr>
                                        <p:cTn id="13"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Effect transition="in" filter="fade">
                                      <p:cBhvr>
                                        <p:cTn id="19" dur="1000"/>
                                        <p:tgtEl>
                                          <p:spTgt spid="10243">
                                            <p:txEl>
                                              <p:pRg st="2" end="2"/>
                                            </p:txEl>
                                          </p:spTgt>
                                        </p:tgtEl>
                                      </p:cBhvr>
                                    </p:animEffect>
                                    <p:anim calcmode="lin" valueType="num">
                                      <p:cBhvr>
                                        <p:cTn id="20"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24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243">
                                            <p:txEl>
                                              <p:pRg st="3" end="3"/>
                                            </p:txEl>
                                          </p:spTgt>
                                        </p:tgtEl>
                                        <p:attrNameLst>
                                          <p:attrName>style.visibility</p:attrName>
                                        </p:attrNameLst>
                                      </p:cBhvr>
                                      <p:to>
                                        <p:strVal val="visible"/>
                                      </p:to>
                                    </p:set>
                                    <p:animEffect transition="in" filter="fade">
                                      <p:cBhvr>
                                        <p:cTn id="24" dur="1000"/>
                                        <p:tgtEl>
                                          <p:spTgt spid="10243">
                                            <p:txEl>
                                              <p:pRg st="3" end="3"/>
                                            </p:txEl>
                                          </p:spTgt>
                                        </p:tgtEl>
                                      </p:cBhvr>
                                    </p:animEffect>
                                    <p:anim calcmode="lin" valueType="num">
                                      <p:cBhvr>
                                        <p:cTn id="25"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Effect transition="in" filter="fade">
                                      <p:cBhvr>
                                        <p:cTn id="31" dur="1000"/>
                                        <p:tgtEl>
                                          <p:spTgt spid="10243">
                                            <p:txEl>
                                              <p:pRg st="4" end="4"/>
                                            </p:txEl>
                                          </p:spTgt>
                                        </p:tgtEl>
                                      </p:cBhvr>
                                    </p:animEffect>
                                    <p:anim calcmode="lin" valueType="num">
                                      <p:cBhvr>
                                        <p:cTn id="32"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024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243">
                                            <p:txEl>
                                              <p:pRg st="5" end="5"/>
                                            </p:txEl>
                                          </p:spTgt>
                                        </p:tgtEl>
                                        <p:attrNameLst>
                                          <p:attrName>style.visibility</p:attrName>
                                        </p:attrNameLst>
                                      </p:cBhvr>
                                      <p:to>
                                        <p:strVal val="visible"/>
                                      </p:to>
                                    </p:set>
                                    <p:animEffect transition="in" filter="fade">
                                      <p:cBhvr>
                                        <p:cTn id="36" dur="1000"/>
                                        <p:tgtEl>
                                          <p:spTgt spid="10243">
                                            <p:txEl>
                                              <p:pRg st="5" end="5"/>
                                            </p:txEl>
                                          </p:spTgt>
                                        </p:tgtEl>
                                      </p:cBhvr>
                                    </p:animEffect>
                                    <p:anim calcmode="lin" valueType="num">
                                      <p:cBhvr>
                                        <p:cTn id="37"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Effect transition="in" filter="fade">
                                      <p:cBhvr>
                                        <p:cTn id="43" dur="1000"/>
                                        <p:tgtEl>
                                          <p:spTgt spid="10243">
                                            <p:txEl>
                                              <p:pRg st="6" end="6"/>
                                            </p:txEl>
                                          </p:spTgt>
                                        </p:tgtEl>
                                      </p:cBhvr>
                                    </p:animEffect>
                                    <p:anim calcmode="lin" valueType="num">
                                      <p:cBhvr>
                                        <p:cTn id="44"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024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243">
                                            <p:txEl>
                                              <p:pRg st="7" end="7"/>
                                            </p:txEl>
                                          </p:spTgt>
                                        </p:tgtEl>
                                        <p:attrNameLst>
                                          <p:attrName>style.visibility</p:attrName>
                                        </p:attrNameLst>
                                      </p:cBhvr>
                                      <p:to>
                                        <p:strVal val="visible"/>
                                      </p:to>
                                    </p:set>
                                    <p:animEffect transition="in" filter="fade">
                                      <p:cBhvr>
                                        <p:cTn id="48" dur="1000"/>
                                        <p:tgtEl>
                                          <p:spTgt spid="10243">
                                            <p:txEl>
                                              <p:pRg st="7" end="7"/>
                                            </p:txEl>
                                          </p:spTgt>
                                        </p:tgtEl>
                                      </p:cBhvr>
                                    </p:animEffect>
                                    <p:anim calcmode="lin" valueType="num">
                                      <p:cBhvr>
                                        <p:cTn id="49"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102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0243">
                                            <p:txEl>
                                              <p:pRg st="8" end="8"/>
                                            </p:txEl>
                                          </p:spTgt>
                                        </p:tgtEl>
                                        <p:attrNameLst>
                                          <p:attrName>style.visibility</p:attrName>
                                        </p:attrNameLst>
                                      </p:cBhvr>
                                      <p:to>
                                        <p:strVal val="visible"/>
                                      </p:to>
                                    </p:set>
                                    <p:animEffect transition="in" filter="fade">
                                      <p:cBhvr>
                                        <p:cTn id="55" dur="1000"/>
                                        <p:tgtEl>
                                          <p:spTgt spid="10243">
                                            <p:txEl>
                                              <p:pRg st="8" end="8"/>
                                            </p:txEl>
                                          </p:spTgt>
                                        </p:tgtEl>
                                      </p:cBhvr>
                                    </p:animEffect>
                                    <p:anim calcmode="lin" valueType="num">
                                      <p:cBhvr>
                                        <p:cTn id="56" dur="10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1024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0243">
                                            <p:txEl>
                                              <p:pRg st="9" end="9"/>
                                            </p:txEl>
                                          </p:spTgt>
                                        </p:tgtEl>
                                        <p:attrNameLst>
                                          <p:attrName>style.visibility</p:attrName>
                                        </p:attrNameLst>
                                      </p:cBhvr>
                                      <p:to>
                                        <p:strVal val="visible"/>
                                      </p:to>
                                    </p:set>
                                    <p:animEffect transition="in" filter="fade">
                                      <p:cBhvr>
                                        <p:cTn id="60" dur="1000"/>
                                        <p:tgtEl>
                                          <p:spTgt spid="10243">
                                            <p:txEl>
                                              <p:pRg st="9" end="9"/>
                                            </p:txEl>
                                          </p:spTgt>
                                        </p:tgtEl>
                                      </p:cBhvr>
                                    </p:animEffect>
                                    <p:anim calcmode="lin" valueType="num">
                                      <p:cBhvr>
                                        <p:cTn id="61" dur="10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10243">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0243">
                                            <p:txEl>
                                              <p:pRg st="10" end="10"/>
                                            </p:txEl>
                                          </p:spTgt>
                                        </p:tgtEl>
                                        <p:attrNameLst>
                                          <p:attrName>style.visibility</p:attrName>
                                        </p:attrNameLst>
                                      </p:cBhvr>
                                      <p:to>
                                        <p:strVal val="visible"/>
                                      </p:to>
                                    </p:set>
                                    <p:animEffect transition="in" filter="fade">
                                      <p:cBhvr>
                                        <p:cTn id="65" dur="1000"/>
                                        <p:tgtEl>
                                          <p:spTgt spid="10243">
                                            <p:txEl>
                                              <p:pRg st="10" end="10"/>
                                            </p:txEl>
                                          </p:spTgt>
                                        </p:tgtEl>
                                      </p:cBhvr>
                                    </p:animEffect>
                                    <p:anim calcmode="lin" valueType="num">
                                      <p:cBhvr>
                                        <p:cTn id="66" dur="1000" fill="hold"/>
                                        <p:tgtEl>
                                          <p:spTgt spid="1024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1024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smtClean="0">
                <a:solidFill>
                  <a:srgbClr val="0070C0"/>
                </a:solidFill>
              </a:rPr>
              <a:t>Wired transmission medium:</a:t>
            </a:r>
          </a:p>
          <a:p>
            <a:pPr lvl="1" eaLnBrk="1" hangingPunct="1"/>
            <a:r>
              <a:rPr lang="en-US" sz="2000" dirty="0" smtClean="0"/>
              <a:t>Twisted pair cable</a:t>
            </a:r>
          </a:p>
          <a:p>
            <a:pPr lvl="1" eaLnBrk="1" hangingPunct="1"/>
            <a:r>
              <a:rPr lang="en-US" sz="2000" dirty="0" smtClean="0"/>
              <a:t>Coaxial cable</a:t>
            </a:r>
          </a:p>
          <a:p>
            <a:pPr lvl="1" eaLnBrk="1" hangingPunct="1"/>
            <a:r>
              <a:rPr lang="en-US" sz="2000" dirty="0" smtClean="0"/>
              <a:t>Optical fiber</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smtClean="0"/>
              <a:t/>
            </a:r>
            <a:br>
              <a:rPr lang="en-US" dirty="0" smtClean="0"/>
            </a:br>
            <a:r>
              <a:rPr lang="en-US" dirty="0"/>
              <a:t/>
            </a:r>
            <a:br>
              <a:rPr lang="en-US" dirty="0"/>
            </a:br>
            <a:r>
              <a:rPr lang="en-US" dirty="0" smtClean="0"/>
              <a:t>Guided Transmission Medium</a:t>
            </a:r>
            <a:r>
              <a:rPr dirty="0"/>
              <a:t/>
            </a:r>
            <a:br>
              <a:rPr dirty="0"/>
            </a:br>
            <a:r>
              <a:rPr lang="en-US" dirty="0" smtClean="0"/>
              <a:t/>
            </a:r>
            <a:br>
              <a:rPr lang="en-US" dirty="0" smtClean="0"/>
            </a:br>
            <a:endParaRPr dirty="0"/>
          </a:p>
        </p:txBody>
      </p:sp>
      <p:sp>
        <p:nvSpPr>
          <p:cNvPr id="13315" name="Text Placeholder 2"/>
          <p:cNvSpPr>
            <a:spLocks noGrp="1"/>
          </p:cNvSpPr>
          <p:nvPr>
            <p:ph type="body" sz="quarter" idx="10"/>
          </p:nvPr>
        </p:nvSpPr>
        <p:spPr>
          <a:xfrm>
            <a:off x="375444" y="990600"/>
            <a:ext cx="8405812" cy="3103562"/>
          </a:xfrm>
        </p:spPr>
        <p:txBody>
          <a:bodyPr/>
          <a:lstStyle/>
          <a:p>
            <a:pPr eaLnBrk="1" hangingPunct="1">
              <a:buFont typeface="Wingdings" pitchFamily="2" charset="2"/>
              <a:buChar char="q"/>
            </a:pPr>
            <a:r>
              <a:rPr lang="en-US" sz="2400" dirty="0" smtClean="0">
                <a:solidFill>
                  <a:srgbClr val="0070C0"/>
                </a:solidFill>
              </a:rPr>
              <a:t>Guided medium:</a:t>
            </a:r>
          </a:p>
          <a:p>
            <a:pPr lvl="1" eaLnBrk="1" hangingPunct="1"/>
            <a:r>
              <a:rPr lang="en-US" sz="2000" dirty="0" smtClean="0"/>
              <a:t>Twisted </a:t>
            </a:r>
            <a:r>
              <a:rPr lang="en-US" sz="2000" dirty="0"/>
              <a:t>pair, coaxial cable, optical </a:t>
            </a:r>
            <a:r>
              <a:rPr lang="en-US" sz="2000" dirty="0" smtClean="0"/>
              <a:t>fiber</a:t>
            </a:r>
          </a:p>
          <a:p>
            <a:pPr lvl="1" eaLnBrk="1" hangingPunct="1"/>
            <a:endParaRPr lang="en-US" sz="2000" dirty="0" smtClean="0"/>
          </a:p>
          <a:p>
            <a:pPr lvl="1" eaLnBrk="1" hangingPunct="1"/>
            <a:r>
              <a:rPr lang="en-US" sz="2000" dirty="0" smtClean="0">
                <a:solidFill>
                  <a:srgbClr val="0070C0"/>
                </a:solidFill>
              </a:rPr>
              <a:t>Twisted pair </a:t>
            </a:r>
            <a:r>
              <a:rPr lang="en-US" sz="2000" dirty="0">
                <a:solidFill>
                  <a:srgbClr val="0070C0"/>
                </a:solidFill>
              </a:rPr>
              <a:t>and coaxial cable: </a:t>
            </a:r>
            <a:r>
              <a:rPr lang="en-US" sz="2000" dirty="0" smtClean="0"/>
              <a:t>Use </a:t>
            </a:r>
            <a:r>
              <a:rPr lang="en-US" sz="2000" dirty="0"/>
              <a:t>metallic (copper) conductors that </a:t>
            </a:r>
            <a:r>
              <a:rPr lang="en-US" sz="2000" dirty="0" smtClean="0"/>
              <a:t>accept and transport signals in </a:t>
            </a:r>
            <a:r>
              <a:rPr lang="en-US" sz="2000" dirty="0"/>
              <a:t>the form of electric current</a:t>
            </a:r>
            <a:r>
              <a:rPr lang="en-US" sz="2000" dirty="0" smtClean="0"/>
              <a:t> </a:t>
            </a:r>
          </a:p>
          <a:p>
            <a:pPr lvl="1" eaLnBrk="1" hangingPunct="1"/>
            <a:endParaRPr lang="en-US" sz="2000" dirty="0" smtClean="0"/>
          </a:p>
          <a:p>
            <a:pPr lvl="1" eaLnBrk="1" hangingPunct="1"/>
            <a:r>
              <a:rPr lang="en-US" sz="2000" dirty="0">
                <a:solidFill>
                  <a:srgbClr val="0070C0"/>
                </a:solidFill>
              </a:rPr>
              <a:t>Optical fiber </a:t>
            </a:r>
            <a:r>
              <a:rPr lang="en-US" sz="2000" dirty="0"/>
              <a:t>is a cable that </a:t>
            </a:r>
            <a:r>
              <a:rPr lang="en-US" sz="2000" dirty="0" smtClean="0"/>
              <a:t>accepts and </a:t>
            </a:r>
            <a:r>
              <a:rPr lang="en-US" sz="2000" dirty="0"/>
              <a:t>transports signals in the form </a:t>
            </a:r>
            <a:r>
              <a:rPr lang="en-US" sz="2000" dirty="0" smtClean="0"/>
              <a:t>of light</a:t>
            </a:r>
            <a:endParaRPr lang="en-US" sz="2000" dirty="0"/>
          </a:p>
          <a:p>
            <a:pPr lvl="1" eaLnBrk="1" hangingPunct="1"/>
            <a:endParaRPr lang="en-US" sz="1600" dirty="0" smtClean="0"/>
          </a:p>
        </p:txBody>
      </p:sp>
      <p:sp>
        <p:nvSpPr>
          <p:cNvPr id="13318" name="TextBox 4"/>
          <p:cNvSpPr txBox="1">
            <a:spLocks noChangeArrowheads="1"/>
          </p:cNvSpPr>
          <p:nvPr/>
        </p:nvSpPr>
        <p:spPr bwMode="auto">
          <a:xfrm>
            <a:off x="4725987" y="3248146"/>
            <a:ext cx="2232163"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a:p>
        </p:txBody>
      </p:sp>
    </p:spTree>
    <p:extLst>
      <p:ext uri="{BB962C8B-B14F-4D97-AF65-F5344CB8AC3E}">
        <p14:creationId xmlns:p14="http://schemas.microsoft.com/office/powerpoint/2010/main" val="33236555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smtClean="0"/>
              <a:t/>
            </a:r>
            <a:br>
              <a:rPr lang="en-US" dirty="0" smtClean="0"/>
            </a:br>
            <a:r>
              <a:rPr lang="en-US" dirty="0" smtClean="0"/>
              <a:t>Twisted </a:t>
            </a:r>
            <a:r>
              <a:rPr lang="en-US" dirty="0"/>
              <a:t>pair cable</a:t>
            </a:r>
            <a:r>
              <a:rPr lang="en-US" dirty="0" smtClean="0"/>
              <a:t/>
            </a:r>
            <a:br>
              <a:rPr lang="en-US" dirty="0" smtClean="0"/>
            </a:br>
            <a:endParaRPr dirty="0"/>
          </a:p>
        </p:txBody>
      </p:sp>
      <p:sp>
        <p:nvSpPr>
          <p:cNvPr id="13315" name="Text Placeholder 2"/>
          <p:cNvSpPr>
            <a:spLocks noGrp="1"/>
          </p:cNvSpPr>
          <p:nvPr>
            <p:ph type="body" sz="quarter" idx="10"/>
          </p:nvPr>
        </p:nvSpPr>
        <p:spPr>
          <a:xfrm>
            <a:off x="375444" y="990600"/>
            <a:ext cx="8405812" cy="3103562"/>
          </a:xfrm>
        </p:spPr>
        <p:txBody>
          <a:bodyPr/>
          <a:lstStyle/>
          <a:p>
            <a:pPr eaLnBrk="1" hangingPunct="1">
              <a:buFont typeface="Wingdings" pitchFamily="2" charset="2"/>
              <a:buChar char="q"/>
            </a:pPr>
            <a:r>
              <a:rPr lang="en-US" sz="2000" dirty="0" smtClean="0">
                <a:solidFill>
                  <a:srgbClr val="0070C0"/>
                </a:solidFill>
              </a:rPr>
              <a:t>Twisted pair cable:</a:t>
            </a:r>
          </a:p>
          <a:p>
            <a:pPr lvl="1" eaLnBrk="1" hangingPunct="1"/>
            <a:r>
              <a:rPr lang="en-US" sz="1600" dirty="0"/>
              <a:t>A twisted pair consists </a:t>
            </a:r>
            <a:r>
              <a:rPr lang="en-US" sz="1600" dirty="0" smtClean="0"/>
              <a:t>of two </a:t>
            </a:r>
            <a:r>
              <a:rPr lang="en-US" sz="1600" dirty="0"/>
              <a:t>conductors (normally copper), each with its own </a:t>
            </a:r>
            <a:r>
              <a:rPr lang="en-US" sz="1600" dirty="0" smtClean="0"/>
              <a:t>plastic insulation</a:t>
            </a:r>
            <a:r>
              <a:rPr lang="en-US" sz="1600" dirty="0"/>
              <a:t>, twisted </a:t>
            </a:r>
            <a:r>
              <a:rPr lang="en-US" sz="1600" dirty="0" smtClean="0"/>
              <a:t>together</a:t>
            </a:r>
          </a:p>
          <a:p>
            <a:pPr lvl="1" eaLnBrk="1" hangingPunct="1"/>
            <a:endParaRPr lang="en-US" sz="1600" dirty="0"/>
          </a:p>
          <a:p>
            <a:pPr lvl="1" eaLnBrk="1" hangingPunct="1"/>
            <a:r>
              <a:rPr lang="en-US" sz="1600" dirty="0" smtClean="0"/>
              <a:t>Two wires carry </a:t>
            </a:r>
            <a:r>
              <a:rPr lang="en-US" sz="1600" dirty="0"/>
              <a:t>signals </a:t>
            </a:r>
            <a:r>
              <a:rPr lang="en-US" sz="1600" dirty="0" smtClean="0"/>
              <a:t>of opposite polarities</a:t>
            </a:r>
          </a:p>
          <a:p>
            <a:pPr lvl="1" eaLnBrk="1" hangingPunct="1"/>
            <a:endParaRPr lang="en-US" sz="1600" dirty="0" smtClean="0"/>
          </a:p>
          <a:p>
            <a:pPr lvl="1" eaLnBrk="1" hangingPunct="1"/>
            <a:r>
              <a:rPr lang="en-US" sz="1600" dirty="0" smtClean="0"/>
              <a:t>The </a:t>
            </a:r>
            <a:r>
              <a:rPr lang="en-US" sz="1600" dirty="0"/>
              <a:t>receiver uses the difference between the </a:t>
            </a:r>
            <a:r>
              <a:rPr lang="en-US" sz="1600" dirty="0" smtClean="0"/>
              <a:t>two</a:t>
            </a:r>
          </a:p>
          <a:p>
            <a:pPr lvl="1" eaLnBrk="1" hangingPunct="1"/>
            <a:endParaRPr lang="en-US" sz="1600" dirty="0"/>
          </a:p>
          <a:p>
            <a:pPr lvl="1" eaLnBrk="1" hangingPunct="1"/>
            <a:endParaRPr lang="en-US" sz="1600" dirty="0" smtClean="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606" y="3437730"/>
            <a:ext cx="6601301" cy="1312864"/>
          </a:xfrm>
          <a:prstGeom prst="rect">
            <a:avLst/>
          </a:prstGeom>
        </p:spPr>
      </p:pic>
    </p:spTree>
    <p:extLst>
      <p:ext uri="{BB962C8B-B14F-4D97-AF65-F5344CB8AC3E}">
        <p14:creationId xmlns:p14="http://schemas.microsoft.com/office/powerpoint/2010/main" val="18807030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fade">
                                      <p:cBhvr>
                                        <p:cTn id="7" dur="1000"/>
                                        <p:tgtEl>
                                          <p:spTgt spid="13315">
                                            <p:txEl>
                                              <p:pRg st="1" end="1"/>
                                            </p:txEl>
                                          </p:spTgt>
                                        </p:tgtEl>
                                      </p:cBhvr>
                                    </p:animEffect>
                                    <p:anim calcmode="lin" valueType="num">
                                      <p:cBhvr>
                                        <p:cTn id="8"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3" end="3"/>
                                            </p:txEl>
                                          </p:spTgt>
                                        </p:tgtEl>
                                        <p:attrNameLst>
                                          <p:attrName>style.visibility</p:attrName>
                                        </p:attrNameLst>
                                      </p:cBhvr>
                                      <p:to>
                                        <p:strVal val="visible"/>
                                      </p:to>
                                    </p:set>
                                    <p:animEffect transition="in" filter="fade">
                                      <p:cBhvr>
                                        <p:cTn id="14" dur="1000"/>
                                        <p:tgtEl>
                                          <p:spTgt spid="13315">
                                            <p:txEl>
                                              <p:pRg st="3" end="3"/>
                                            </p:txEl>
                                          </p:spTgt>
                                        </p:tgtEl>
                                      </p:cBhvr>
                                    </p:animEffect>
                                    <p:anim calcmode="lin" valueType="num">
                                      <p:cBhvr>
                                        <p:cTn id="15"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5" end="5"/>
                                            </p:txEl>
                                          </p:spTgt>
                                        </p:tgtEl>
                                        <p:attrNameLst>
                                          <p:attrName>style.visibility</p:attrName>
                                        </p:attrNameLst>
                                      </p:cBhvr>
                                      <p:to>
                                        <p:strVal val="visible"/>
                                      </p:to>
                                    </p:set>
                                    <p:animEffect transition="in" filter="fade">
                                      <p:cBhvr>
                                        <p:cTn id="21" dur="1000"/>
                                        <p:tgtEl>
                                          <p:spTgt spid="13315">
                                            <p:txEl>
                                              <p:pRg st="5" end="5"/>
                                            </p:txEl>
                                          </p:spTgt>
                                        </p:tgtEl>
                                      </p:cBhvr>
                                    </p:animEffect>
                                    <p:anim calcmode="lin" valueType="num">
                                      <p:cBhvr>
                                        <p:cTn id="22"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smtClean="0"/>
              <a:t/>
            </a:r>
            <a:br>
              <a:rPr lang="en-US" dirty="0" smtClean="0"/>
            </a:br>
            <a:r>
              <a:rPr lang="en-US" dirty="0" smtClean="0"/>
              <a:t>Twisted </a:t>
            </a:r>
            <a:r>
              <a:rPr lang="en-US" dirty="0"/>
              <a:t>pair cable</a:t>
            </a:r>
            <a:r>
              <a:rPr lang="en-US" dirty="0" smtClean="0"/>
              <a:t/>
            </a:r>
            <a:br>
              <a:rPr lang="en-US" dirty="0" smtClean="0"/>
            </a:br>
            <a:endParaRPr dirty="0"/>
          </a:p>
        </p:txBody>
      </p:sp>
      <p:sp>
        <p:nvSpPr>
          <p:cNvPr id="13315" name="Text Placeholder 2"/>
          <p:cNvSpPr>
            <a:spLocks noGrp="1"/>
          </p:cNvSpPr>
          <p:nvPr>
            <p:ph type="body" sz="quarter" idx="10"/>
          </p:nvPr>
        </p:nvSpPr>
        <p:spPr>
          <a:xfrm>
            <a:off x="375444" y="990600"/>
            <a:ext cx="8405812" cy="3103562"/>
          </a:xfrm>
        </p:spPr>
        <p:txBody>
          <a:bodyPr/>
          <a:lstStyle/>
          <a:p>
            <a:pPr eaLnBrk="1" hangingPunct="1">
              <a:buFont typeface="Wingdings" pitchFamily="2" charset="2"/>
              <a:buChar char="q"/>
            </a:pPr>
            <a:r>
              <a:rPr lang="en-US" sz="2000" dirty="0" smtClean="0">
                <a:solidFill>
                  <a:srgbClr val="0070C0"/>
                </a:solidFill>
              </a:rPr>
              <a:t>Twisted pair cable:</a:t>
            </a:r>
          </a:p>
          <a:p>
            <a:pPr lvl="1" eaLnBrk="1" hangingPunct="1"/>
            <a:r>
              <a:rPr lang="en-US" sz="1600" dirty="0" smtClean="0"/>
              <a:t>Twisting </a:t>
            </a:r>
            <a:r>
              <a:rPr lang="en-US" sz="1600"/>
              <a:t>makes </a:t>
            </a:r>
            <a:r>
              <a:rPr lang="en-US" sz="1600" smtClean="0"/>
              <a:t>sure </a:t>
            </a:r>
            <a:r>
              <a:rPr lang="en-US" sz="1600" smtClean="0"/>
              <a:t>that </a:t>
            </a:r>
            <a:r>
              <a:rPr lang="en-US" sz="1600" dirty="0"/>
              <a:t>both wires are equally affected by external </a:t>
            </a:r>
            <a:r>
              <a:rPr lang="en-US" sz="1600" dirty="0" smtClean="0"/>
              <a:t>influences (</a:t>
            </a:r>
            <a:r>
              <a:rPr lang="en-US" sz="1600" dirty="0"/>
              <a:t>noise or crosstalk</a:t>
            </a:r>
            <a:r>
              <a:rPr lang="en-US" sz="1600" dirty="0" smtClean="0"/>
              <a:t>)</a:t>
            </a:r>
          </a:p>
          <a:p>
            <a:pPr lvl="2"/>
            <a:r>
              <a:rPr lang="en-US" sz="1200" dirty="0" smtClean="0"/>
              <a:t>Converse is also true</a:t>
            </a:r>
          </a:p>
          <a:p>
            <a:pPr lvl="1" eaLnBrk="1" hangingPunct="1"/>
            <a:endParaRPr lang="en-US" sz="1600" dirty="0" smtClean="0"/>
          </a:p>
        </p:txBody>
      </p:sp>
      <p:pic>
        <p:nvPicPr>
          <p:cNvPr id="4" name="Picture 3" descr="Screen Clipping"/>
          <p:cNvPicPr>
            <a:picLocks noChangeAspect="1"/>
          </p:cNvPicPr>
          <p:nvPr/>
        </p:nvPicPr>
        <p:blipFill rotWithShape="1">
          <a:blip r:embed="rId3">
            <a:extLst>
              <a:ext uri="{28A0092B-C50C-407E-A947-70E740481C1C}">
                <a14:useLocalDpi xmlns:a14="http://schemas.microsoft.com/office/drawing/2010/main" val="0"/>
              </a:ext>
            </a:extLst>
          </a:blip>
          <a:srcRect t="45632"/>
          <a:stretch/>
        </p:blipFill>
        <p:spPr>
          <a:xfrm>
            <a:off x="1277699" y="4023359"/>
            <a:ext cx="6601301" cy="713776"/>
          </a:xfrm>
          <a:prstGeom prst="rect">
            <a:avLst/>
          </a:prstGeom>
        </p:spPr>
      </p:pic>
    </p:spTree>
    <p:extLst>
      <p:ext uri="{BB962C8B-B14F-4D97-AF65-F5344CB8AC3E}">
        <p14:creationId xmlns:p14="http://schemas.microsoft.com/office/powerpoint/2010/main" val="2383165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fade">
                                      <p:cBhvr>
                                        <p:cTn id="7" dur="1000"/>
                                        <p:tgtEl>
                                          <p:spTgt spid="13315">
                                            <p:txEl>
                                              <p:pRg st="1" end="1"/>
                                            </p:txEl>
                                          </p:spTgt>
                                        </p:tgtEl>
                                      </p:cBhvr>
                                    </p:animEffect>
                                    <p:anim calcmode="lin" valueType="num">
                                      <p:cBhvr>
                                        <p:cTn id="8"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2" end="2"/>
                                            </p:txEl>
                                          </p:spTgt>
                                        </p:tgtEl>
                                        <p:attrNameLst>
                                          <p:attrName>style.visibility</p:attrName>
                                        </p:attrNameLst>
                                      </p:cBhvr>
                                      <p:to>
                                        <p:strVal val="visible"/>
                                      </p:to>
                                    </p:set>
                                    <p:animEffect transition="in" filter="fade">
                                      <p:cBhvr>
                                        <p:cTn id="14" dur="1000"/>
                                        <p:tgtEl>
                                          <p:spTgt spid="13315">
                                            <p:txEl>
                                              <p:pRg st="2" end="2"/>
                                            </p:txEl>
                                          </p:spTgt>
                                        </p:tgtEl>
                                      </p:cBhvr>
                                    </p:animEffect>
                                    <p:anim calcmode="lin" valueType="num">
                                      <p:cBhvr>
                                        <p:cTn id="15"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smtClean="0"/>
              <a:t/>
            </a:r>
            <a:br>
              <a:rPr lang="en-US" dirty="0" smtClean="0"/>
            </a:br>
            <a:r>
              <a:rPr lang="en-US" dirty="0"/>
              <a:t/>
            </a:r>
            <a:br>
              <a:rPr lang="en-US" dirty="0"/>
            </a:br>
            <a:r>
              <a:rPr lang="en-US" dirty="0" smtClean="0"/>
              <a:t>Twisted </a:t>
            </a:r>
            <a:r>
              <a:rPr lang="en-US" dirty="0"/>
              <a:t>pair cable</a:t>
            </a:r>
            <a:r>
              <a:rPr dirty="0"/>
              <a:t/>
            </a:r>
            <a:br>
              <a:rPr dirty="0"/>
            </a:br>
            <a:r>
              <a:rPr lang="en-US" dirty="0" smtClean="0"/>
              <a:t/>
            </a:r>
            <a:br>
              <a:rPr lang="en-US" dirty="0" smtClean="0"/>
            </a:br>
            <a:endParaRPr dirty="0"/>
          </a:p>
        </p:txBody>
      </p:sp>
      <p:sp>
        <p:nvSpPr>
          <p:cNvPr id="13315" name="Text Placeholder 2"/>
          <p:cNvSpPr>
            <a:spLocks noGrp="1"/>
          </p:cNvSpPr>
          <p:nvPr>
            <p:ph type="body" sz="quarter" idx="10"/>
          </p:nvPr>
        </p:nvSpPr>
        <p:spPr>
          <a:xfrm>
            <a:off x="357188" y="865188"/>
            <a:ext cx="8405812" cy="3103562"/>
          </a:xfrm>
        </p:spPr>
        <p:txBody>
          <a:bodyPr/>
          <a:lstStyle/>
          <a:p>
            <a:pPr eaLnBrk="1" hangingPunct="1">
              <a:buFont typeface="Wingdings" pitchFamily="2" charset="2"/>
              <a:buChar char="q"/>
            </a:pPr>
            <a:r>
              <a:rPr lang="en-US" sz="2000" dirty="0" smtClean="0">
                <a:solidFill>
                  <a:srgbClr val="0070C0"/>
                </a:solidFill>
              </a:rPr>
              <a:t>Twisted pair cable:</a:t>
            </a:r>
          </a:p>
          <a:p>
            <a:pPr lvl="1" eaLnBrk="1" hangingPunct="1"/>
            <a:r>
              <a:rPr lang="en-US" sz="1600" dirty="0" smtClean="0">
                <a:solidFill>
                  <a:srgbClr val="0070C0"/>
                </a:solidFill>
              </a:rPr>
              <a:t>Unshielded Twisted pair</a:t>
            </a:r>
          </a:p>
          <a:p>
            <a:pPr lvl="2" eaLnBrk="1" hangingPunct="1"/>
            <a:r>
              <a:rPr lang="en-US" sz="1200" dirty="0"/>
              <a:t>ordinary telephone wire </a:t>
            </a:r>
          </a:p>
          <a:p>
            <a:pPr lvl="2" eaLnBrk="1" hangingPunct="1"/>
            <a:r>
              <a:rPr lang="en-US" sz="1200" dirty="0" smtClean="0"/>
              <a:t>cheapest </a:t>
            </a:r>
            <a:endParaRPr lang="en-US" sz="1200" dirty="0"/>
          </a:p>
          <a:p>
            <a:pPr lvl="2" eaLnBrk="1" hangingPunct="1"/>
            <a:r>
              <a:rPr lang="en-US" sz="1200" dirty="0" smtClean="0"/>
              <a:t>easiest </a:t>
            </a:r>
            <a:r>
              <a:rPr lang="en-US" sz="1200" dirty="0"/>
              <a:t>to install </a:t>
            </a:r>
          </a:p>
          <a:p>
            <a:pPr lvl="2" eaLnBrk="1" hangingPunct="1"/>
            <a:r>
              <a:rPr lang="en-US" sz="1200" dirty="0" smtClean="0"/>
              <a:t>suffers </a:t>
            </a:r>
            <a:r>
              <a:rPr lang="en-US" sz="1200" dirty="0"/>
              <a:t>from external electromagnetic interference</a:t>
            </a:r>
            <a:endParaRPr lang="en-US" sz="1200" dirty="0" smtClean="0"/>
          </a:p>
          <a:p>
            <a:pPr lvl="1" eaLnBrk="1" hangingPunct="1"/>
            <a:r>
              <a:rPr lang="en-US" sz="1600" dirty="0">
                <a:solidFill>
                  <a:srgbClr val="0070C0"/>
                </a:solidFill>
              </a:rPr>
              <a:t>Shielded Twisted pair: </a:t>
            </a:r>
            <a:endParaRPr lang="en-US" sz="1600" dirty="0" smtClean="0">
              <a:solidFill>
                <a:srgbClr val="0070C0"/>
              </a:solidFill>
            </a:endParaRPr>
          </a:p>
          <a:p>
            <a:pPr lvl="2" eaLnBrk="1" hangingPunct="1"/>
            <a:r>
              <a:rPr lang="en-US" sz="1200" dirty="0" smtClean="0"/>
              <a:t>Has </a:t>
            </a:r>
            <a:r>
              <a:rPr lang="en-US" sz="1200" dirty="0"/>
              <a:t>a metal foil or </a:t>
            </a:r>
            <a:r>
              <a:rPr lang="en-US" sz="1200" dirty="0" smtClean="0"/>
              <a:t>braided mesh covering </a:t>
            </a:r>
            <a:r>
              <a:rPr lang="en-US" sz="1200" dirty="0"/>
              <a:t>that encases each pair of insulated </a:t>
            </a:r>
            <a:r>
              <a:rPr lang="en-US" sz="1200" dirty="0" smtClean="0"/>
              <a:t>conductors</a:t>
            </a:r>
          </a:p>
          <a:p>
            <a:pPr lvl="2" eaLnBrk="1" hangingPunct="1"/>
            <a:r>
              <a:rPr lang="en-US" sz="1200" dirty="0"/>
              <a:t>I</a:t>
            </a:r>
            <a:r>
              <a:rPr lang="en-US" sz="1200" dirty="0" smtClean="0"/>
              <a:t>mproves </a:t>
            </a:r>
            <a:r>
              <a:rPr lang="en-US" sz="1200" dirty="0"/>
              <a:t>the quality of cable by preventing the penetration of noise or </a:t>
            </a:r>
            <a:r>
              <a:rPr lang="en-US" sz="1200" dirty="0" smtClean="0"/>
              <a:t>crosstalk</a:t>
            </a:r>
          </a:p>
          <a:p>
            <a:pPr lvl="2" eaLnBrk="1" hangingPunct="1"/>
            <a:r>
              <a:rPr lang="en-US" sz="1200" dirty="0"/>
              <a:t>B</a:t>
            </a:r>
            <a:r>
              <a:rPr lang="en-US" sz="1200" dirty="0" smtClean="0"/>
              <a:t>ulkier </a:t>
            </a:r>
            <a:r>
              <a:rPr lang="en-US" sz="1200" dirty="0"/>
              <a:t>and more </a:t>
            </a:r>
            <a:r>
              <a:rPr lang="en-US" sz="1200" dirty="0" smtClean="0"/>
              <a:t>expensive</a:t>
            </a:r>
          </a:p>
          <a:p>
            <a:pPr lvl="2" eaLnBrk="1" hangingPunct="1"/>
            <a:endParaRPr lang="en-US" sz="1200" dirty="0"/>
          </a:p>
          <a:p>
            <a:pPr lvl="1" eaLnBrk="1" hangingPunct="1"/>
            <a:r>
              <a:rPr lang="en-US" sz="1600" dirty="0" smtClean="0"/>
              <a:t>Used in telephone lines and LANs</a:t>
            </a:r>
            <a:endParaRPr lang="en-US" sz="1600" dirty="0"/>
          </a:p>
        </p:txBody>
      </p:sp>
      <p:sp>
        <p:nvSpPr>
          <p:cNvPr id="13318" name="TextBox 4"/>
          <p:cNvSpPr txBox="1">
            <a:spLocks noChangeArrowheads="1"/>
          </p:cNvSpPr>
          <p:nvPr/>
        </p:nvSpPr>
        <p:spPr bwMode="auto">
          <a:xfrm>
            <a:off x="4725987" y="3248146"/>
            <a:ext cx="2232163"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a:p>
        </p:txBody>
      </p:sp>
      <p:pic>
        <p:nvPicPr>
          <p:cNvPr id="6" name="Picture 5" descr="Twisted pair - Wikipedia, the free encyclopedia - Google Chrome"/>
          <p:cNvPicPr>
            <a:picLocks noChangeAspect="1"/>
          </p:cNvPicPr>
          <p:nvPr/>
        </p:nvPicPr>
        <p:blipFill rotWithShape="1">
          <a:blip r:embed="rId3">
            <a:extLst>
              <a:ext uri="{28A0092B-C50C-407E-A947-70E740481C1C}">
                <a14:useLocalDpi xmlns:a14="http://schemas.microsoft.com/office/drawing/2010/main" val="0"/>
              </a:ext>
            </a:extLst>
          </a:blip>
          <a:srcRect l="80320" t="54000" r="4000" b="24709"/>
          <a:stretch/>
        </p:blipFill>
        <p:spPr>
          <a:xfrm>
            <a:off x="5445476" y="916208"/>
            <a:ext cx="1584177" cy="1301235"/>
          </a:xfrm>
          <a:prstGeom prst="rect">
            <a:avLst/>
          </a:prstGeom>
        </p:spPr>
      </p:pic>
      <p:pic>
        <p:nvPicPr>
          <p:cNvPr id="8" name="Picture 4" descr="Image result for twisted pair">
            <a:extLst>
              <a:ext uri="{FF2B5EF4-FFF2-40B4-BE49-F238E27FC236}">
                <a16:creationId xmlns:a16="http://schemas.microsoft.com/office/drawing/2014/main" id="{BD4509EA-366C-1C41-A7BB-9925F114373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057" r="12688"/>
          <a:stretch/>
        </p:blipFill>
        <p:spPr bwMode="auto">
          <a:xfrm>
            <a:off x="7389692" y="824507"/>
            <a:ext cx="1441888" cy="14090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mparison Between UTP And STP. As one type of cable, Twisted Pair (TP)… |  by Emily Twain | 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4538" y="3240897"/>
            <a:ext cx="2541194" cy="162001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773329" y="4860908"/>
            <a:ext cx="2989671"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lnSpc>
                <a:spcPct val="85000"/>
              </a:lnSpc>
              <a:spcBef>
                <a:spcPct val="20000"/>
              </a:spcBef>
              <a:spcAft>
                <a:spcPts val="0"/>
              </a:spcAft>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https://medium.com/@bilby_yang/comparison-between-utp-and-stp-27f7ac1d61aa</a:t>
            </a:r>
            <a:endParaRPr lang="en-US" altLang="en-US" sz="1000" dirty="0">
              <a:solidFill>
                <a:prstClr val="black"/>
              </a:solidFill>
              <a:latin typeface="+mn-lt"/>
              <a:cs typeface="Calibri" panose="020F0502020204030204" pitchFamily="34" charset="0"/>
            </a:endParaRPr>
          </a:p>
        </p:txBody>
      </p:sp>
      <p:sp>
        <p:nvSpPr>
          <p:cNvPr id="9"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382848" y="2155149"/>
            <a:ext cx="3317523"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a:t>
            </a:r>
            <a:r>
              <a:rPr lang="en-US" altLang="en-US" sz="1000" dirty="0" err="1">
                <a:solidFill>
                  <a:prstClr val="black"/>
                </a:solidFill>
                <a:latin typeface="+mn-lt"/>
                <a:ea typeface="Arial" panose="020B0604020202020204" pitchFamily="34" charset="0"/>
              </a:rPr>
              <a:t>File:UTP_cable.jpg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21699691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Twisted Pair Cable Performance</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575" y="1057050"/>
            <a:ext cx="6160506" cy="3967073"/>
          </a:xfrm>
          <a:prstGeom prst="rect">
            <a:avLst/>
          </a:prstGeom>
        </p:spPr>
      </p:pic>
    </p:spTree>
    <p:extLst>
      <p:ext uri="{BB962C8B-B14F-4D97-AF65-F5344CB8AC3E}">
        <p14:creationId xmlns:p14="http://schemas.microsoft.com/office/powerpoint/2010/main" val="48535984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Coaxial Cable</a:t>
            </a:r>
          </a:p>
        </p:txBody>
      </p:sp>
      <p:sp>
        <p:nvSpPr>
          <p:cNvPr id="10243" name="Text Placeholder 2"/>
          <p:cNvSpPr>
            <a:spLocks noGrp="1"/>
          </p:cNvSpPr>
          <p:nvPr>
            <p:ph type="body" sz="quarter" idx="10"/>
          </p:nvPr>
        </p:nvSpPr>
        <p:spPr>
          <a:xfrm>
            <a:off x="228600" y="884238"/>
            <a:ext cx="8763000" cy="5207000"/>
          </a:xfrm>
        </p:spPr>
        <p:txBody>
          <a:bodyPr/>
          <a:lstStyle/>
          <a:p>
            <a:pPr eaLnBrk="1" hangingPunct="1">
              <a:buFont typeface="Wingdings" pitchFamily="2" charset="2"/>
              <a:buChar char="q"/>
            </a:pPr>
            <a:r>
              <a:rPr lang="en-US" sz="2000" dirty="0" smtClean="0"/>
              <a:t>Coaxial </a:t>
            </a:r>
            <a:r>
              <a:rPr lang="en-US" sz="2000" dirty="0"/>
              <a:t>cable can be used over longer distances </a:t>
            </a:r>
            <a:endParaRPr lang="en-US" sz="2000" dirty="0" smtClean="0"/>
          </a:p>
          <a:p>
            <a:pPr eaLnBrk="1" hangingPunct="1">
              <a:buFont typeface="Wingdings" pitchFamily="2" charset="2"/>
              <a:buChar char="q"/>
            </a:pPr>
            <a:r>
              <a:rPr lang="en-US" sz="2000" dirty="0" smtClean="0"/>
              <a:t>Supports </a:t>
            </a:r>
            <a:r>
              <a:rPr lang="en-US" sz="2000" dirty="0"/>
              <a:t>more stations on </a:t>
            </a:r>
            <a:r>
              <a:rPr lang="en-US" sz="2000" dirty="0" smtClean="0"/>
              <a:t>a shared </a:t>
            </a:r>
            <a:r>
              <a:rPr lang="en-US" sz="2000" dirty="0"/>
              <a:t>line than twisted </a:t>
            </a:r>
            <a:r>
              <a:rPr lang="en-US" sz="2000" dirty="0" smtClean="0"/>
              <a:t>pair</a:t>
            </a:r>
            <a:endParaRPr lang="en-US" sz="2400" dirty="0"/>
          </a:p>
          <a:p>
            <a:pPr eaLnBrk="1" hangingPunct="1">
              <a:buFont typeface="Wingdings" pitchFamily="2" charset="2"/>
              <a:buChar char="q"/>
            </a:pPr>
            <a:r>
              <a:rPr lang="en-US" sz="2000" dirty="0"/>
              <a:t>C</a:t>
            </a:r>
            <a:r>
              <a:rPr lang="en-US" sz="2000" dirty="0" smtClean="0"/>
              <a:t>onsists </a:t>
            </a:r>
            <a:r>
              <a:rPr lang="en-US" sz="2000" dirty="0"/>
              <a:t>of a hollow outer </a:t>
            </a:r>
            <a:r>
              <a:rPr lang="en-US" sz="2000" dirty="0">
                <a:solidFill>
                  <a:srgbClr val="0000CC"/>
                </a:solidFill>
              </a:rPr>
              <a:t>cylindrical conductor </a:t>
            </a:r>
            <a:r>
              <a:rPr lang="en-US" sz="2000" dirty="0"/>
              <a:t>that surrounds </a:t>
            </a:r>
            <a:r>
              <a:rPr lang="en-US" sz="2000" dirty="0" smtClean="0"/>
              <a:t>a single </a:t>
            </a:r>
            <a:r>
              <a:rPr lang="en-US" sz="2000" dirty="0">
                <a:solidFill>
                  <a:srgbClr val="0000CC"/>
                </a:solidFill>
              </a:rPr>
              <a:t>inner wire conductor </a:t>
            </a:r>
          </a:p>
          <a:p>
            <a:pPr eaLnBrk="1" hangingPunct="1">
              <a:buFont typeface="Wingdings" pitchFamily="2" charset="2"/>
              <a:buChar char="q"/>
            </a:pPr>
            <a:r>
              <a:rPr lang="en-US" sz="2000" dirty="0" smtClean="0"/>
              <a:t>Used </a:t>
            </a:r>
            <a:r>
              <a:rPr lang="en-US" sz="2000" dirty="0"/>
              <a:t>for TV distribution, long distance telephone </a:t>
            </a:r>
            <a:r>
              <a:rPr lang="en-US" sz="2000" dirty="0" smtClean="0"/>
              <a:t>transmission and </a:t>
            </a:r>
            <a:r>
              <a:rPr lang="en-US" sz="2000" dirty="0"/>
              <a:t>LANs </a:t>
            </a:r>
            <a:endParaRPr lang="en-GB" sz="2000" dirty="0" smtClean="0"/>
          </a:p>
        </p:txBody>
      </p:sp>
      <p:pic>
        <p:nvPicPr>
          <p:cNvPr id="5" name="Picture 4" descr="Coaxial cable - Wikipedia, the free encyclopedia - Google Chrome"/>
          <p:cNvPicPr>
            <a:picLocks noChangeAspect="1"/>
          </p:cNvPicPr>
          <p:nvPr/>
        </p:nvPicPr>
        <p:blipFill rotWithShape="1">
          <a:blip r:embed="rId3" cstate="print">
            <a:extLst>
              <a:ext uri="{28A0092B-C50C-407E-A947-70E740481C1C}">
                <a14:useLocalDpi xmlns:a14="http://schemas.microsoft.com/office/drawing/2010/main" val="0"/>
              </a:ext>
            </a:extLst>
          </a:blip>
          <a:srcRect l="74320" t="32048" r="3440" b="42562"/>
          <a:stretch/>
        </p:blipFill>
        <p:spPr>
          <a:xfrm>
            <a:off x="817951" y="3139434"/>
            <a:ext cx="2266633" cy="1565444"/>
          </a:xfrm>
          <a:prstGeom prst="rect">
            <a:avLst/>
          </a:prstGeom>
        </p:spPr>
      </p:pic>
      <p:pic>
        <p:nvPicPr>
          <p:cNvPr id="6" name="Picture 5"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73934" y="3353426"/>
            <a:ext cx="5326050" cy="1650711"/>
          </a:xfrm>
          <a:prstGeom prst="rect">
            <a:avLst/>
          </a:prstGeom>
        </p:spPr>
      </p:pic>
      <p:sp>
        <p:nvSpPr>
          <p:cNvPr id="7"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27145" y="4893084"/>
            <a:ext cx="2448244"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a:t>
            </a:r>
            <a:r>
              <a:rPr lang="en-US" altLang="en-US" sz="1000" dirty="0" smtClean="0">
                <a:solidFill>
                  <a:prstClr val="black"/>
                </a:solidFill>
                <a:latin typeface="+mn-lt"/>
                <a:ea typeface="Arial" panose="020B0604020202020204" pitchFamily="34" charset="0"/>
              </a:rPr>
              <a:t>commons.wikimedia.org/wiki/File:Coaxial_cable_cutaway.svg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42245781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Effect transition="in" filter="fade">
                                      <p:cBhvr>
                                        <p:cTn id="7" dur="1000"/>
                                        <p:tgtEl>
                                          <p:spTgt spid="10243">
                                            <p:txEl>
                                              <p:pRg st="3" end="3"/>
                                            </p:txEl>
                                          </p:spTgt>
                                        </p:tgtEl>
                                      </p:cBhvr>
                                    </p:animEffect>
                                    <p:anim calcmode="lin" valueType="num">
                                      <p:cBhvr>
                                        <p:cTn id="8"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Coaxial Cable Performance</a:t>
            </a:r>
          </a:p>
        </p:txBody>
      </p:sp>
      <p:pic>
        <p:nvPicPr>
          <p:cNvPr id="2" name="Picture 1" descr="Screen Clipping"/>
          <p:cNvPicPr>
            <a:picLocks noChangeAspect="1"/>
          </p:cNvPicPr>
          <p:nvPr/>
        </p:nvPicPr>
        <p:blipFill rotWithShape="1">
          <a:blip r:embed="rId3">
            <a:extLst>
              <a:ext uri="{28A0092B-C50C-407E-A947-70E740481C1C}">
                <a14:useLocalDpi xmlns:a14="http://schemas.microsoft.com/office/drawing/2010/main" val="0"/>
              </a:ext>
            </a:extLst>
          </a:blip>
          <a:srcRect l="40761" t="91816" r="33645"/>
          <a:stretch/>
        </p:blipFill>
        <p:spPr>
          <a:xfrm>
            <a:off x="4148051" y="4714513"/>
            <a:ext cx="1581583" cy="328940"/>
          </a:xfrm>
          <a:prstGeom prst="rect">
            <a:avLst/>
          </a:prstGeom>
        </p:spPr>
      </p:pic>
      <p:pic>
        <p:nvPicPr>
          <p:cNvPr id="4" name="Picture 3" descr="Screen Clipping"/>
          <p:cNvPicPr>
            <a:picLocks noChangeAspect="1"/>
          </p:cNvPicPr>
          <p:nvPr/>
        </p:nvPicPr>
        <p:blipFill rotWithShape="1">
          <a:blip r:embed="rId4">
            <a:extLst>
              <a:ext uri="{28A0092B-C50C-407E-A947-70E740481C1C}">
                <a14:useLocalDpi xmlns:a14="http://schemas.microsoft.com/office/drawing/2010/main" val="0"/>
              </a:ext>
            </a:extLst>
          </a:blip>
          <a:srcRect r="39897" b="7638"/>
          <a:stretch/>
        </p:blipFill>
        <p:spPr>
          <a:xfrm>
            <a:off x="2635135" y="999134"/>
            <a:ext cx="3659443" cy="3741339"/>
          </a:xfrm>
          <a:prstGeom prst="rect">
            <a:avLst/>
          </a:prstGeom>
        </p:spPr>
      </p:pic>
    </p:spTree>
    <p:extLst>
      <p:ext uri="{BB962C8B-B14F-4D97-AF65-F5344CB8AC3E}">
        <p14:creationId xmlns:p14="http://schemas.microsoft.com/office/powerpoint/2010/main" val="26287040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Optical Fiber</a:t>
            </a:r>
            <a:endParaRPr lang="en-US" dirty="0" smtClean="0"/>
          </a:p>
        </p:txBody>
      </p:sp>
      <p:sp>
        <p:nvSpPr>
          <p:cNvPr id="10243" name="Text Placeholder 2"/>
          <p:cNvSpPr>
            <a:spLocks noGrp="1"/>
          </p:cNvSpPr>
          <p:nvPr>
            <p:ph type="body" sz="quarter" idx="10"/>
          </p:nvPr>
        </p:nvSpPr>
        <p:spPr>
          <a:xfrm>
            <a:off x="190500" y="1044249"/>
            <a:ext cx="8763000" cy="5207000"/>
          </a:xfrm>
        </p:spPr>
        <p:txBody>
          <a:bodyPr/>
          <a:lstStyle/>
          <a:p>
            <a:pPr eaLnBrk="1" hangingPunct="1">
              <a:buFont typeface="Wingdings" pitchFamily="2" charset="2"/>
              <a:buChar char="q"/>
            </a:pPr>
            <a:r>
              <a:rPr lang="en-US" sz="2000" dirty="0" smtClean="0">
                <a:solidFill>
                  <a:srgbClr val="0070C0"/>
                </a:solidFill>
              </a:rPr>
              <a:t>Uses </a:t>
            </a:r>
            <a:r>
              <a:rPr lang="en-US" sz="2000" dirty="0">
                <a:solidFill>
                  <a:srgbClr val="FF0000"/>
                </a:solidFill>
              </a:rPr>
              <a:t>total internal reflection </a:t>
            </a:r>
            <a:r>
              <a:rPr lang="en-US" sz="2000" dirty="0">
                <a:solidFill>
                  <a:srgbClr val="0070C0"/>
                </a:solidFill>
              </a:rPr>
              <a:t>to transmit </a:t>
            </a:r>
            <a:r>
              <a:rPr lang="en-US" sz="2000" dirty="0" smtClean="0">
                <a:solidFill>
                  <a:srgbClr val="0070C0"/>
                </a:solidFill>
              </a:rPr>
              <a:t>light</a:t>
            </a:r>
          </a:p>
          <a:p>
            <a:pPr lvl="1" algn="just" eaLnBrk="1" hangingPunct="1"/>
            <a:r>
              <a:rPr lang="en-GB" sz="1600" dirty="0" smtClean="0"/>
              <a:t>When </a:t>
            </a:r>
            <a:r>
              <a:rPr lang="en-GB" sz="1600" dirty="0"/>
              <a:t>waves are refracted from a </a:t>
            </a:r>
            <a:r>
              <a:rPr lang="en-GB" sz="1600" dirty="0" smtClean="0"/>
              <a:t>dense medium to </a:t>
            </a:r>
            <a:r>
              <a:rPr lang="en-GB" sz="1600" dirty="0"/>
              <a:t>a </a:t>
            </a:r>
            <a:r>
              <a:rPr lang="en-GB" sz="1600" dirty="0" smtClean="0"/>
              <a:t>lighter medium the </a:t>
            </a:r>
            <a:r>
              <a:rPr lang="en-GB" sz="1600" dirty="0" smtClean="0">
                <a:solidFill>
                  <a:srgbClr val="0000CC"/>
                </a:solidFill>
              </a:rPr>
              <a:t>angle of refraction</a:t>
            </a:r>
            <a:r>
              <a:rPr lang="en-GB" sz="1600" dirty="0"/>
              <a:t> </a:t>
            </a:r>
            <a:r>
              <a:rPr lang="en-GB" sz="1600" dirty="0" smtClean="0"/>
              <a:t>is </a:t>
            </a:r>
            <a:r>
              <a:rPr lang="en-GB" sz="1600" dirty="0"/>
              <a:t>greater than </a:t>
            </a:r>
            <a:r>
              <a:rPr lang="en-GB" sz="1600" dirty="0" smtClean="0"/>
              <a:t>the </a:t>
            </a:r>
            <a:r>
              <a:rPr lang="en-GB" sz="1600" dirty="0" smtClean="0">
                <a:solidFill>
                  <a:srgbClr val="0000CC"/>
                </a:solidFill>
              </a:rPr>
              <a:t>angle of incidence</a:t>
            </a:r>
            <a:r>
              <a:rPr lang="en-GB" sz="1600" dirty="0"/>
              <a:t> </a:t>
            </a:r>
            <a:endParaRPr lang="en-GB" sz="1600" dirty="0" smtClean="0"/>
          </a:p>
          <a:p>
            <a:pPr lvl="1" algn="just" eaLnBrk="1" hangingPunct="1"/>
            <a:r>
              <a:rPr lang="en-GB" sz="1600" dirty="0" smtClean="0"/>
              <a:t>As </a:t>
            </a:r>
            <a:r>
              <a:rPr lang="en-GB" sz="1600" dirty="0"/>
              <a:t>the angle of incidence approaches a certain </a:t>
            </a:r>
            <a:r>
              <a:rPr lang="en-GB" sz="1600" dirty="0" smtClean="0"/>
              <a:t>threshold (called the </a:t>
            </a:r>
            <a:r>
              <a:rPr lang="en-GB" sz="1600" dirty="0" smtClean="0">
                <a:solidFill>
                  <a:srgbClr val="0000CC"/>
                </a:solidFill>
              </a:rPr>
              <a:t>critical angle</a:t>
            </a:r>
            <a:r>
              <a:rPr lang="en-GB" sz="1600" dirty="0" smtClean="0"/>
              <a:t>), </a:t>
            </a:r>
            <a:r>
              <a:rPr lang="en-GB" sz="1600" dirty="0"/>
              <a:t>the angle of refraction approaches </a:t>
            </a:r>
            <a:r>
              <a:rPr lang="en-GB" sz="1600" dirty="0" smtClean="0"/>
              <a:t>90° </a:t>
            </a:r>
            <a:r>
              <a:rPr lang="en-GB" sz="1600" dirty="0" smtClean="0">
                <a:sym typeface="Wingdings" panose="05000000000000000000" pitchFamily="2" charset="2"/>
              </a:rPr>
              <a:t> </a:t>
            </a:r>
            <a:r>
              <a:rPr lang="en-GB" sz="1600" dirty="0" smtClean="0"/>
              <a:t>the </a:t>
            </a:r>
            <a:r>
              <a:rPr lang="en-GB" sz="1600" dirty="0"/>
              <a:t>refracted ray becomes parallel to the boundary </a:t>
            </a:r>
            <a:r>
              <a:rPr lang="en-GB" sz="1600" dirty="0" smtClean="0"/>
              <a:t>surface </a:t>
            </a:r>
          </a:p>
          <a:p>
            <a:pPr lvl="1" algn="just" eaLnBrk="1" hangingPunct="1"/>
            <a:r>
              <a:rPr lang="en-GB" sz="1600" dirty="0" smtClean="0"/>
              <a:t>As </a:t>
            </a:r>
            <a:r>
              <a:rPr lang="en-GB" sz="1600" dirty="0"/>
              <a:t>the angle of incidence increases beyond the critical angle, the conditions of refraction can no longer be satisfied, so there is no refracted ray, and the partial reflection becomes </a:t>
            </a:r>
            <a:r>
              <a:rPr lang="en-GB" sz="1600" dirty="0" smtClean="0"/>
              <a:t>total</a:t>
            </a:r>
            <a:endParaRPr lang="en-US" sz="1600" dirty="0" smtClean="0">
              <a:solidFill>
                <a:srgbClr val="0070C0"/>
              </a:solidFill>
            </a:endParaRPr>
          </a:p>
          <a:p>
            <a:pPr algn="just" eaLnBrk="1" hangingPunct="1">
              <a:buFont typeface="Wingdings" pitchFamily="2" charset="2"/>
              <a:buChar char="q"/>
            </a:pPr>
            <a:endParaRPr lang="en-US" sz="1600" dirty="0" smtClean="0">
              <a:solidFill>
                <a:srgbClr val="0070C0"/>
              </a:solidFill>
            </a:endParaRPr>
          </a:p>
        </p:txBody>
      </p:sp>
      <p:pic>
        <p:nvPicPr>
          <p:cNvPr id="6" name="Picture 2" descr="Three figures depict the refractions of the light ray.">
            <a:extLst>
              <a:ext uri="{FF2B5EF4-FFF2-40B4-BE49-F238E27FC236}">
                <a16:creationId xmlns:a16="http://schemas.microsoft.com/office/drawing/2014/main" id="{0ED4A9C1-3A0A-4033-A3C2-56926BC42937}"/>
              </a:ext>
            </a:extLst>
          </p:cNvPr>
          <p:cNvPicPr>
            <a:picLocks noChangeAspect="1" noChangeArrowheads="1"/>
          </p:cNvPicPr>
          <p:nvPr/>
        </p:nvPicPr>
        <p:blipFill>
          <a:blip r:embed="rId3"/>
          <a:stretch>
            <a:fillRect/>
          </a:stretch>
        </p:blipFill>
        <p:spPr bwMode="auto">
          <a:xfrm>
            <a:off x="1156855" y="3508685"/>
            <a:ext cx="7097684" cy="1727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22100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10444</TotalTime>
  <Words>4276</Words>
  <Application>Microsoft Office PowerPoint</Application>
  <PresentationFormat>On-screen Show (4:3)</PresentationFormat>
  <Paragraphs>229</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ＭＳ Ｐゴシック</vt:lpstr>
      <vt:lpstr>Arial</vt:lpstr>
      <vt:lpstr>Avenir Book</vt:lpstr>
      <vt:lpstr>Calibri</vt:lpstr>
      <vt:lpstr>Calibri Light</vt:lpstr>
      <vt:lpstr>Times New Roman</vt:lpstr>
      <vt:lpstr>Wingdings</vt:lpstr>
      <vt:lpstr>Presentation Template 13_9_21</vt:lpstr>
      <vt:lpstr> Computer Networks I  Transmission Media (Guided)</vt:lpstr>
      <vt:lpstr>  Guided Transmission Medium  </vt:lpstr>
      <vt:lpstr> Twisted pair cable </vt:lpstr>
      <vt:lpstr> Twisted pair cable </vt:lpstr>
      <vt:lpstr>  Twisted pair cable  </vt:lpstr>
      <vt:lpstr>Twisted Pair Cable Performance</vt:lpstr>
      <vt:lpstr>Coaxial Cable</vt:lpstr>
      <vt:lpstr>Coaxial Cable Performance</vt:lpstr>
      <vt:lpstr>Optical Fiber</vt:lpstr>
      <vt:lpstr>Optical Fiber</vt:lpstr>
      <vt:lpstr>Optical Fiber</vt:lpstr>
      <vt:lpstr>Optical Fiber</vt:lpstr>
      <vt:lpstr>Optical Fiber</vt:lpstr>
      <vt:lpstr>Optical Fiber Transmission Modes </vt:lpstr>
      <vt:lpstr>Optical Fiber Performance</vt:lpstr>
      <vt:lpstr>Attenuation Comparison</vt:lpstr>
      <vt:lpstr>Optical Fiber - Benefits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176</cp:revision>
  <cp:lastPrinted>2022-05-02T14:44:21Z</cp:lastPrinted>
  <dcterms:created xsi:type="dcterms:W3CDTF">2021-09-13T14:43:22Z</dcterms:created>
  <dcterms:modified xsi:type="dcterms:W3CDTF">2023-01-10T14:27:04Z</dcterms:modified>
</cp:coreProperties>
</file>