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8"/>
  </p:notesMasterIdLst>
  <p:handoutMasterIdLst>
    <p:handoutMasterId r:id="rId39"/>
  </p:handoutMasterIdLst>
  <p:sldIdLst>
    <p:sldId id="265" r:id="rId2"/>
    <p:sldId id="529" r:id="rId3"/>
    <p:sldId id="530" r:id="rId4"/>
    <p:sldId id="577" r:id="rId5"/>
    <p:sldId id="534" r:id="rId6"/>
    <p:sldId id="580" r:id="rId7"/>
    <p:sldId id="536" r:id="rId8"/>
    <p:sldId id="585" r:id="rId9"/>
    <p:sldId id="586" r:id="rId10"/>
    <p:sldId id="542" r:id="rId11"/>
    <p:sldId id="543" r:id="rId12"/>
    <p:sldId id="544" r:id="rId13"/>
    <p:sldId id="547" r:id="rId14"/>
    <p:sldId id="548" r:id="rId15"/>
    <p:sldId id="550" r:id="rId16"/>
    <p:sldId id="551" r:id="rId17"/>
    <p:sldId id="552" r:id="rId18"/>
    <p:sldId id="584" r:id="rId19"/>
    <p:sldId id="583" r:id="rId20"/>
    <p:sldId id="578" r:id="rId21"/>
    <p:sldId id="556" r:id="rId22"/>
    <p:sldId id="564" r:id="rId23"/>
    <p:sldId id="565" r:id="rId24"/>
    <p:sldId id="566" r:id="rId25"/>
    <p:sldId id="579" r:id="rId26"/>
    <p:sldId id="569" r:id="rId27"/>
    <p:sldId id="570" r:id="rId28"/>
    <p:sldId id="571" r:id="rId29"/>
    <p:sldId id="572" r:id="rId30"/>
    <p:sldId id="574" r:id="rId31"/>
    <p:sldId id="575" r:id="rId32"/>
    <p:sldId id="589" r:id="rId33"/>
    <p:sldId id="581" r:id="rId34"/>
    <p:sldId id="582" r:id="rId35"/>
    <p:sldId id="587" r:id="rId36"/>
    <p:sldId id="588" r:id="rId37"/>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19-04-2023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19-04-2023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19/04/2023 11:21</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25</a:t>
            </a:fld>
            <a:endParaRPr lang="en-US" sz="1200" smtClean="0"/>
          </a:p>
        </p:txBody>
      </p:sp>
    </p:spTree>
    <p:extLst>
      <p:ext uri="{BB962C8B-B14F-4D97-AF65-F5344CB8AC3E}">
        <p14:creationId xmlns:p14="http://schemas.microsoft.com/office/powerpoint/2010/main" val="423955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328973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412247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246625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88223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E092E8C0-E4B7-124E-B1F5-64B1BB24563C}" type="slidenum">
              <a:rPr lang="en-US" sz="1300">
                <a:latin typeface="Times New Roman" charset="0"/>
              </a:rPr>
              <a:pPr/>
              <a:t>2</a:t>
            </a:fld>
            <a:endParaRPr lang="en-US" sz="1300" dirty="0">
              <a:latin typeface="Times New Roman" charset="0"/>
            </a:endParaRPr>
          </a:p>
        </p:txBody>
      </p:sp>
      <p:sp>
        <p:nvSpPr>
          <p:cNvPr id="26626" name="Rectangle 2"/>
          <p:cNvSpPr>
            <a:spLocks noGrp="1" noRot="1" noChangeAspect="1" noChangeArrowheads="1" noTextEdit="1"/>
          </p:cNvSpPr>
          <p:nvPr>
            <p:ph type="sldImg"/>
          </p:nvPr>
        </p:nvSpPr>
        <p:spPr>
          <a:xfrm>
            <a:off x="2927350" y="849313"/>
            <a:ext cx="4075113" cy="2293937"/>
          </a:xfrm>
          <a:ln/>
        </p:spPr>
      </p:sp>
      <p:sp>
        <p:nvSpPr>
          <p:cNvPr id="2662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3716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lvl1pPr defTabSz="966788">
              <a:defRPr sz="2000">
                <a:solidFill>
                  <a:schemeClr val="tx1"/>
                </a:solidFill>
                <a:latin typeface="Comic Sans MS" charset="0"/>
                <a:ea typeface="ＭＳ Ｐゴシック" charset="0"/>
                <a:cs typeface="ＭＳ Ｐゴシック" charset="0"/>
              </a:defRPr>
            </a:lvl1pPr>
            <a:lvl2pPr marL="742950" indent="-285750" defTabSz="966788">
              <a:defRPr sz="2000">
                <a:solidFill>
                  <a:schemeClr val="tx1"/>
                </a:solidFill>
                <a:latin typeface="Comic Sans MS" charset="0"/>
                <a:ea typeface="ＭＳ Ｐゴシック" charset="0"/>
              </a:defRPr>
            </a:lvl2pPr>
            <a:lvl3pPr marL="1143000" indent="-228600" defTabSz="966788">
              <a:defRPr sz="2000">
                <a:solidFill>
                  <a:schemeClr val="tx1"/>
                </a:solidFill>
                <a:latin typeface="Comic Sans MS" charset="0"/>
                <a:ea typeface="ＭＳ Ｐゴシック" charset="0"/>
              </a:defRPr>
            </a:lvl3pPr>
            <a:lvl4pPr marL="1600200" indent="-228600" defTabSz="966788">
              <a:defRPr sz="2000">
                <a:solidFill>
                  <a:schemeClr val="tx1"/>
                </a:solidFill>
                <a:latin typeface="Comic Sans MS" charset="0"/>
                <a:ea typeface="ＭＳ Ｐゴシック" charset="0"/>
              </a:defRPr>
            </a:lvl4pPr>
            <a:lvl5pPr marL="2057400" indent="-228600" defTabSz="966788">
              <a:defRPr sz="2000">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sz="2000">
                <a:solidFill>
                  <a:schemeClr val="tx1"/>
                </a:solidFill>
                <a:latin typeface="Comic Sans MS" charset="0"/>
                <a:ea typeface="ＭＳ Ｐゴシック" charset="0"/>
              </a:defRPr>
            </a:lvl9pPr>
          </a:lstStyle>
          <a:p>
            <a:fld id="{C3BA4C4C-1124-4442-863F-75D915E42360}" type="slidenum">
              <a:rPr lang="en-US" sz="1300">
                <a:latin typeface="Times New Roman" charset="0"/>
              </a:rPr>
              <a:pPr/>
              <a:t>3</a:t>
            </a:fld>
            <a:endParaRPr lang="en-US" sz="1300" dirty="0">
              <a:latin typeface="Times New Roman" charset="0"/>
            </a:endParaRPr>
          </a:p>
        </p:txBody>
      </p:sp>
      <p:sp>
        <p:nvSpPr>
          <p:cNvPr id="28674" name="Rectangle 2"/>
          <p:cNvSpPr>
            <a:spLocks noGrp="1" noRot="1" noChangeAspect="1" noChangeArrowheads="1" noTextEdit="1"/>
          </p:cNvSpPr>
          <p:nvPr>
            <p:ph type="sldImg"/>
          </p:nvPr>
        </p:nvSpPr>
        <p:spPr>
          <a:xfrm>
            <a:off x="2927350" y="849313"/>
            <a:ext cx="4075113" cy="2293937"/>
          </a:xfrm>
          <a:ln/>
        </p:spPr>
      </p:sp>
      <p:sp>
        <p:nvSpPr>
          <p:cNvPr id="2867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55979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4</a:t>
            </a:fld>
            <a:endParaRPr lang="en-US" sz="1200" smtClean="0"/>
          </a:p>
        </p:txBody>
      </p:sp>
    </p:spTree>
    <p:extLst>
      <p:ext uri="{BB962C8B-B14F-4D97-AF65-F5344CB8AC3E}">
        <p14:creationId xmlns:p14="http://schemas.microsoft.com/office/powerpoint/2010/main" val="304681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2379518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2439324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2146817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10817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20</a:t>
            </a:fld>
            <a:endParaRPr lang="en-US" sz="1200" smtClean="0"/>
          </a:p>
        </p:txBody>
      </p:sp>
    </p:spTree>
    <p:extLst>
      <p:ext uri="{BB962C8B-B14F-4D97-AF65-F5344CB8AC3E}">
        <p14:creationId xmlns:p14="http://schemas.microsoft.com/office/powerpoint/2010/main" val="26976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2373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57969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9035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46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146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994400" y="1600200"/>
            <a:ext cx="508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994400" y="4000500"/>
            <a:ext cx="508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noChangeArrowheads="1"/>
          </p:cNvSpPr>
          <p:nvPr>
            <p:ph type="ftr" sz="quarter" idx="10"/>
          </p:nvPr>
        </p:nvSpPr>
        <p:spPr>
          <a:xfrm>
            <a:off x="6197600" y="6477000"/>
            <a:ext cx="5149851" cy="311150"/>
          </a:xfrm>
          <a:prstGeom prst="rect">
            <a:avLst/>
          </a:prstGeom>
          <a:ln/>
        </p:spPr>
        <p:txBody>
          <a:bodyPr/>
          <a:lstStyle>
            <a:lvl1pPr>
              <a:defRPr/>
            </a:lvl1pPr>
          </a:lstStyle>
          <a:p>
            <a:pPr>
              <a:defRPr/>
            </a:pPr>
            <a:r>
              <a:rPr lang="en-US" dirty="0"/>
              <a:t>Network Security</a:t>
            </a:r>
          </a:p>
        </p:txBody>
      </p:sp>
    </p:spTree>
    <p:extLst>
      <p:ext uri="{BB962C8B-B14F-4D97-AF65-F5344CB8AC3E}">
        <p14:creationId xmlns:p14="http://schemas.microsoft.com/office/powerpoint/2010/main" val="1036583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944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6197600" y="6477000"/>
            <a:ext cx="5149851" cy="311150"/>
          </a:xfrm>
          <a:prstGeom prst="rect">
            <a:avLst/>
          </a:prstGeom>
          <a:ln/>
        </p:spPr>
        <p:txBody>
          <a:bodyPr/>
          <a:lstStyle>
            <a:lvl1pPr>
              <a:defRPr/>
            </a:lvl1pPr>
          </a:lstStyle>
          <a:p>
            <a:pPr>
              <a:defRPr/>
            </a:pPr>
            <a:r>
              <a:rPr lang="en-US" dirty="0"/>
              <a:t>Network Security</a:t>
            </a:r>
          </a:p>
        </p:txBody>
      </p:sp>
    </p:spTree>
    <p:extLst>
      <p:ext uri="{BB962C8B-B14F-4D97-AF65-F5344CB8AC3E}">
        <p14:creationId xmlns:p14="http://schemas.microsoft.com/office/powerpoint/2010/main" val="242114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03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241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8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53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0173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9482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35093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94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4/19/2023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32590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wmf"/><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Networks</a:t>
            </a:r>
            <a:br>
              <a:rPr lang="en-US" sz="3200" dirty="0"/>
            </a:br>
            <a:r>
              <a:rPr lang="en-US" sz="3200" dirty="0"/>
              <a:t/>
            </a:r>
            <a:br>
              <a:rPr lang="en-US" sz="3200" dirty="0"/>
            </a:br>
            <a:r>
              <a:rPr lang="en-US" sz="3200" dirty="0"/>
              <a:t>Network Security</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1862138" y="152400"/>
            <a:ext cx="7772400" cy="1143000"/>
          </a:xfrm>
        </p:spPr>
        <p:txBody>
          <a:bodyPr/>
          <a:lstStyle/>
          <a:p>
            <a:r>
              <a:rPr lang="en-US" dirty="0">
                <a:latin typeface="Gill Sans MT" charset="0"/>
              </a:rPr>
              <a:t>Public Key Cryptography</a:t>
            </a:r>
          </a:p>
        </p:txBody>
      </p:sp>
      <p:sp>
        <p:nvSpPr>
          <p:cNvPr id="45059" name="Rectangle 4"/>
          <p:cNvSpPr>
            <a:spLocks noGrp="1" noChangeArrowheads="1"/>
          </p:cNvSpPr>
          <p:nvPr>
            <p:ph type="body" sz="half" idx="1"/>
          </p:nvPr>
        </p:nvSpPr>
        <p:spPr>
          <a:xfrm>
            <a:off x="1763713" y="1654175"/>
            <a:ext cx="3810000" cy="4648200"/>
          </a:xfrm>
        </p:spPr>
        <p:txBody>
          <a:bodyPr/>
          <a:lstStyle/>
          <a:p>
            <a:pPr>
              <a:buFont typeface="Wingdings" charset="0"/>
              <a:buNone/>
            </a:pPr>
            <a:r>
              <a:rPr lang="en-US" i="1" dirty="0">
                <a:solidFill>
                  <a:srgbClr val="C00000"/>
                </a:solidFill>
                <a:latin typeface="Gill Sans MT" charset="0"/>
              </a:rPr>
              <a:t>symmetric key crypto</a:t>
            </a:r>
          </a:p>
          <a:p>
            <a:r>
              <a:rPr lang="en-US" sz="2400" dirty="0">
                <a:latin typeface="Gill Sans MT" charset="0"/>
              </a:rPr>
              <a:t>requires sender, receiver know shared secret key</a:t>
            </a:r>
          </a:p>
          <a:p>
            <a:r>
              <a:rPr lang="en-US" sz="2400" dirty="0">
                <a:latin typeface="Gill Sans MT" charset="0"/>
              </a:rPr>
              <a:t>Q: how to agree on key in first place (particularly if never </a:t>
            </a:r>
            <a:r>
              <a:rPr lang="ja-JP" altLang="en-US" sz="2400">
                <a:latin typeface="Gill Sans MT" charset="0"/>
              </a:rPr>
              <a:t>“</a:t>
            </a:r>
            <a:r>
              <a:rPr lang="en-US" altLang="ja-JP" sz="2400" dirty="0">
                <a:latin typeface="Gill Sans MT" charset="0"/>
              </a:rPr>
              <a:t>met</a:t>
            </a:r>
            <a:r>
              <a:rPr lang="ja-JP" altLang="en-US" sz="2400">
                <a:latin typeface="Gill Sans MT" charset="0"/>
              </a:rPr>
              <a:t>”</a:t>
            </a:r>
            <a:r>
              <a:rPr lang="en-US" altLang="ja-JP" sz="2400" dirty="0">
                <a:latin typeface="Gill Sans MT" charset="0"/>
              </a:rPr>
              <a:t>)?</a:t>
            </a:r>
          </a:p>
          <a:p>
            <a:endParaRPr lang="en-US" sz="2400" dirty="0">
              <a:latin typeface="Gill Sans MT" charset="0"/>
            </a:endParaRPr>
          </a:p>
        </p:txBody>
      </p:sp>
      <p:grpSp>
        <p:nvGrpSpPr>
          <p:cNvPr id="3" name="Group 2"/>
          <p:cNvGrpSpPr>
            <a:grpSpLocks/>
          </p:cNvGrpSpPr>
          <p:nvPr/>
        </p:nvGrpSpPr>
        <p:grpSpPr bwMode="auto">
          <a:xfrm>
            <a:off x="5878515" y="1634543"/>
            <a:ext cx="3875531" cy="4648782"/>
            <a:chOff x="4354281" y="1635125"/>
            <a:chExt cx="3875314" cy="4648200"/>
          </a:xfrm>
        </p:grpSpPr>
        <p:sp>
          <p:nvSpPr>
            <p:cNvPr id="45062" name="Rectangle 2"/>
            <p:cNvSpPr>
              <a:spLocks noChangeArrowheads="1"/>
            </p:cNvSpPr>
            <p:nvPr/>
          </p:nvSpPr>
          <p:spPr bwMode="auto">
            <a:xfrm>
              <a:off x="4354281" y="1926771"/>
              <a:ext cx="3875314" cy="3929743"/>
            </a:xfrm>
            <a:prstGeom prst="rect">
              <a:avLst/>
            </a:prstGeom>
            <a:solidFill>
              <a:schemeClr val="bg1"/>
            </a:solidFill>
            <a:ln w="19050">
              <a:solidFill>
                <a:srgbClr val="C00000"/>
              </a:solidFill>
              <a:miter lim="800000"/>
              <a:headEnd/>
              <a:tailEnd/>
            </a:ln>
          </p:spPr>
          <p:txBody>
            <a:bodyPr wrap="none" anchor="ctr"/>
            <a:lstStyle/>
            <a:p>
              <a:endParaRPr lang="en-US" dirty="0"/>
            </a:p>
          </p:txBody>
        </p:sp>
        <p:sp>
          <p:nvSpPr>
            <p:cNvPr id="45064" name="Rectangle 1"/>
            <p:cNvSpPr>
              <a:spLocks noChangeArrowheads="1"/>
            </p:cNvSpPr>
            <p:nvPr/>
          </p:nvSpPr>
          <p:spPr bwMode="auto">
            <a:xfrm>
              <a:off x="4528457" y="1665514"/>
              <a:ext cx="2449286" cy="500743"/>
            </a:xfrm>
            <a:prstGeom prst="rect">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45065" name="Rectangle 5"/>
            <p:cNvSpPr>
              <a:spLocks noChangeArrowheads="1"/>
            </p:cNvSpPr>
            <p:nvPr/>
          </p:nvSpPr>
          <p:spPr bwMode="auto">
            <a:xfrm>
              <a:off x="4519613" y="1635125"/>
              <a:ext cx="3656012"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pPr>
              <a:r>
                <a:rPr lang="en-US" sz="2800" i="1" dirty="0">
                  <a:solidFill>
                    <a:srgbClr val="C00000"/>
                  </a:solidFill>
                  <a:latin typeface="Gill Sans MT" charset="0"/>
                </a:rPr>
                <a:t>public key crypto</a:t>
              </a:r>
            </a:p>
            <a:p>
              <a:pPr marL="277813" indent="-277813">
                <a:spcBef>
                  <a:spcPct val="20000"/>
                </a:spcBef>
                <a:buClr>
                  <a:srgbClr val="000099"/>
                </a:buClr>
                <a:buSzPct val="100000"/>
                <a:buFont typeface="Wingdings" charset="2"/>
                <a:buChar char="§"/>
              </a:pPr>
              <a:r>
                <a:rPr lang="en-US" sz="2400" dirty="0">
                  <a:latin typeface="Gill Sans MT" charset="0"/>
                </a:rPr>
                <a:t>radically different approach [Diffie-Hellman76, RSA78]</a:t>
              </a:r>
            </a:p>
            <a:p>
              <a:pPr marL="277813" indent="-277813">
                <a:spcBef>
                  <a:spcPct val="20000"/>
                </a:spcBef>
                <a:buClr>
                  <a:srgbClr val="000099"/>
                </a:buClr>
                <a:buSzPct val="100000"/>
                <a:buFont typeface="Wingdings" charset="2"/>
                <a:buChar char="§"/>
              </a:pPr>
              <a:r>
                <a:rPr lang="en-US" sz="2400" dirty="0">
                  <a:latin typeface="Gill Sans MT" charset="0"/>
                </a:rPr>
                <a:t>sender, receiver do </a:t>
              </a:r>
              <a:r>
                <a:rPr lang="en-US" sz="2400" i="1" dirty="0">
                  <a:solidFill>
                    <a:srgbClr val="000099"/>
                  </a:solidFill>
                  <a:latin typeface="Gill Sans MT" charset="0"/>
                </a:rPr>
                <a:t>not</a:t>
              </a:r>
              <a:r>
                <a:rPr lang="en-US" sz="2400" dirty="0">
                  <a:latin typeface="Gill Sans MT" charset="0"/>
                </a:rPr>
                <a:t> share secret key</a:t>
              </a:r>
            </a:p>
            <a:p>
              <a:pPr marL="277813" indent="-277813">
                <a:spcBef>
                  <a:spcPct val="20000"/>
                </a:spcBef>
                <a:buClr>
                  <a:srgbClr val="000099"/>
                </a:buClr>
                <a:buSzPct val="100000"/>
                <a:buFont typeface="Wingdings" charset="2"/>
                <a:buChar char="§"/>
              </a:pPr>
              <a:r>
                <a:rPr lang="en-US" sz="2400" i="1" dirty="0">
                  <a:solidFill>
                    <a:srgbClr val="000099"/>
                  </a:solidFill>
                  <a:latin typeface="Gill Sans MT" charset="0"/>
                </a:rPr>
                <a:t>public</a:t>
              </a:r>
              <a:r>
                <a:rPr lang="en-US" sz="2400" i="1" dirty="0">
                  <a:solidFill>
                    <a:schemeClr val="accent2"/>
                  </a:solidFill>
                  <a:latin typeface="Gill Sans MT" charset="0"/>
                </a:rPr>
                <a:t> </a:t>
              </a:r>
              <a:r>
                <a:rPr lang="en-US" sz="2400" dirty="0">
                  <a:latin typeface="Gill Sans MT" charset="0"/>
                </a:rPr>
                <a:t>encryption key </a:t>
              </a:r>
              <a:r>
                <a:rPr lang="en-US" sz="2400" i="1" dirty="0">
                  <a:solidFill>
                    <a:schemeClr val="accent2"/>
                  </a:solidFill>
                  <a:latin typeface="Gill Sans MT" charset="0"/>
                </a:rPr>
                <a:t> </a:t>
              </a:r>
              <a:r>
                <a:rPr lang="en-US" sz="2400" dirty="0">
                  <a:latin typeface="Gill Sans MT" charset="0"/>
                </a:rPr>
                <a:t>known to</a:t>
              </a:r>
              <a:r>
                <a:rPr lang="en-US" sz="2400" i="1" dirty="0">
                  <a:solidFill>
                    <a:schemeClr val="accent2"/>
                  </a:solidFill>
                  <a:latin typeface="Gill Sans MT" charset="0"/>
                </a:rPr>
                <a:t> </a:t>
              </a:r>
              <a:r>
                <a:rPr lang="en-US" sz="2400" i="1" dirty="0">
                  <a:solidFill>
                    <a:srgbClr val="000099"/>
                  </a:solidFill>
                  <a:latin typeface="Gill Sans MT" charset="0"/>
                </a:rPr>
                <a:t>all</a:t>
              </a:r>
            </a:p>
            <a:p>
              <a:pPr marL="277813" indent="-277813">
                <a:spcBef>
                  <a:spcPct val="20000"/>
                </a:spcBef>
                <a:buClr>
                  <a:srgbClr val="000099"/>
                </a:buClr>
                <a:buSzPct val="100000"/>
                <a:buFont typeface="Wingdings" charset="2"/>
                <a:buChar char="§"/>
              </a:pPr>
              <a:r>
                <a:rPr lang="en-US" sz="2400" i="1" dirty="0">
                  <a:solidFill>
                    <a:srgbClr val="000099"/>
                  </a:solidFill>
                  <a:latin typeface="Gill Sans MT" charset="0"/>
                </a:rPr>
                <a:t>private</a:t>
              </a:r>
              <a:r>
                <a:rPr lang="en-US" sz="2400" dirty="0">
                  <a:latin typeface="Gill Sans MT" charset="0"/>
                </a:rPr>
                <a:t> decryption key known only to receiver</a:t>
              </a:r>
              <a:endParaRPr lang="en-US" sz="2800" dirty="0">
                <a:latin typeface="Gill Sans MT" charset="0"/>
              </a:endParaRPr>
            </a:p>
            <a:p>
              <a:pPr marL="277813" indent="-277813">
                <a:spcBef>
                  <a:spcPct val="20000"/>
                </a:spcBef>
                <a:buClr>
                  <a:schemeClr val="accent2"/>
                </a:buClr>
                <a:buSzPct val="100000"/>
                <a:buFont typeface="Wingdings" charset="2"/>
                <a:buChar char="§"/>
              </a:pPr>
              <a:endParaRPr lang="en-US" sz="2800" dirty="0"/>
            </a:p>
          </p:txBody>
        </p:sp>
      </p:grpSp>
    </p:spTree>
    <p:extLst>
      <p:ext uri="{BB962C8B-B14F-4D97-AF65-F5344CB8AC3E}">
        <p14:creationId xmlns:p14="http://schemas.microsoft.com/office/powerpoint/2010/main" val="137235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806575" y="130175"/>
            <a:ext cx="7772400" cy="1143000"/>
          </a:xfrm>
        </p:spPr>
        <p:txBody>
          <a:bodyPr/>
          <a:lstStyle/>
          <a:p>
            <a:r>
              <a:rPr lang="en-US" dirty="0">
                <a:latin typeface="Gill Sans MT" charset="0"/>
              </a:rPr>
              <a:t>Public key cryptography</a:t>
            </a:r>
          </a:p>
        </p:txBody>
      </p:sp>
      <p:sp>
        <p:nvSpPr>
          <p:cNvPr id="46083" name="Text Box 3"/>
          <p:cNvSpPr txBox="1">
            <a:spLocks noChangeArrowheads="1"/>
          </p:cNvSpPr>
          <p:nvPr/>
        </p:nvSpPr>
        <p:spPr bwMode="auto">
          <a:xfrm>
            <a:off x="1966913" y="3832226"/>
            <a:ext cx="1579562" cy="7080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plaintext</a:t>
            </a:r>
          </a:p>
          <a:p>
            <a:pPr algn="ctr"/>
            <a:r>
              <a:rPr lang="en-US" dirty="0">
                <a:solidFill>
                  <a:srgbClr val="C00000"/>
                </a:solidFill>
                <a:latin typeface="Arial" charset="0"/>
                <a:cs typeface="Arial" charset="0"/>
              </a:rPr>
              <a:t>message, m</a:t>
            </a:r>
          </a:p>
        </p:txBody>
      </p:sp>
      <p:sp>
        <p:nvSpPr>
          <p:cNvPr id="46084" name="Text Box 4"/>
          <p:cNvSpPr txBox="1">
            <a:spLocks noChangeArrowheads="1"/>
          </p:cNvSpPr>
          <p:nvPr/>
        </p:nvSpPr>
        <p:spPr bwMode="auto">
          <a:xfrm>
            <a:off x="5203825" y="3835400"/>
            <a:ext cx="1295400"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ciphertext</a:t>
            </a:r>
          </a:p>
        </p:txBody>
      </p:sp>
      <p:pic>
        <p:nvPicPr>
          <p:cNvPr id="46085" name="Picture 5"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4" y="3081339"/>
            <a:ext cx="511175" cy="63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6" name="Rectangle 6"/>
          <p:cNvSpPr>
            <a:spLocks noChangeArrowheads="1"/>
          </p:cNvSpPr>
          <p:nvPr/>
        </p:nvSpPr>
        <p:spPr bwMode="auto">
          <a:xfrm>
            <a:off x="3633789" y="3781426"/>
            <a:ext cx="1392237" cy="803275"/>
          </a:xfrm>
          <a:prstGeom prst="rect">
            <a:avLst/>
          </a:prstGeom>
          <a:solidFill>
            <a:schemeClr val="accent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46087" name="Text Box 7"/>
          <p:cNvSpPr txBox="1">
            <a:spLocks noChangeArrowheads="1"/>
          </p:cNvSpPr>
          <p:nvPr/>
        </p:nvSpPr>
        <p:spPr bwMode="auto">
          <a:xfrm>
            <a:off x="3659189" y="3790951"/>
            <a:ext cx="13684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chemeClr val="bg1"/>
                </a:solidFill>
                <a:latin typeface="Arial" charset="0"/>
                <a:cs typeface="Arial" charset="0"/>
              </a:rPr>
              <a:t>encryption</a:t>
            </a:r>
          </a:p>
          <a:p>
            <a:pPr algn="ctr"/>
            <a:r>
              <a:rPr lang="en-US" dirty="0">
                <a:solidFill>
                  <a:schemeClr val="bg1"/>
                </a:solidFill>
                <a:latin typeface="Arial" charset="0"/>
                <a:cs typeface="Arial" charset="0"/>
              </a:rPr>
              <a:t>algorithm</a:t>
            </a:r>
          </a:p>
        </p:txBody>
      </p:sp>
      <p:sp>
        <p:nvSpPr>
          <p:cNvPr id="46088" name="Rectangle 8"/>
          <p:cNvSpPr>
            <a:spLocks noChangeArrowheads="1"/>
          </p:cNvSpPr>
          <p:nvPr/>
        </p:nvSpPr>
        <p:spPr bwMode="auto">
          <a:xfrm>
            <a:off x="6854825" y="3794126"/>
            <a:ext cx="1377950" cy="803275"/>
          </a:xfrm>
          <a:prstGeom prst="rect">
            <a:avLst/>
          </a:prstGeom>
          <a:solidFill>
            <a:schemeClr val="accent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46089" name="Text Box 9"/>
          <p:cNvSpPr txBox="1">
            <a:spLocks noChangeArrowheads="1"/>
          </p:cNvSpPr>
          <p:nvPr/>
        </p:nvSpPr>
        <p:spPr bwMode="auto">
          <a:xfrm>
            <a:off x="6875464" y="3817939"/>
            <a:ext cx="14382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chemeClr val="bg1"/>
                </a:solidFill>
                <a:latin typeface="Arial" charset="0"/>
                <a:cs typeface="Arial" charset="0"/>
              </a:rPr>
              <a:t>decryption </a:t>
            </a:r>
          </a:p>
          <a:p>
            <a:pPr algn="ctr"/>
            <a:r>
              <a:rPr lang="en-US" dirty="0">
                <a:solidFill>
                  <a:schemeClr val="bg1"/>
                </a:solidFill>
                <a:latin typeface="Arial" charset="0"/>
                <a:cs typeface="Arial" charset="0"/>
              </a:rPr>
              <a:t>algorithm</a:t>
            </a:r>
          </a:p>
        </p:txBody>
      </p:sp>
      <p:sp>
        <p:nvSpPr>
          <p:cNvPr id="46090" name="Line 10"/>
          <p:cNvSpPr>
            <a:spLocks noChangeShapeType="1"/>
          </p:cNvSpPr>
          <p:nvPr/>
        </p:nvSpPr>
        <p:spPr bwMode="auto">
          <a:xfrm flipV="1">
            <a:off x="5054600" y="4189413"/>
            <a:ext cx="1809750" cy="476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46091" name="Text Box 11"/>
          <p:cNvSpPr txBox="1">
            <a:spLocks noChangeArrowheads="1"/>
          </p:cNvSpPr>
          <p:nvPr/>
        </p:nvSpPr>
        <p:spPr bwMode="auto">
          <a:xfrm>
            <a:off x="7997826" y="1697038"/>
            <a:ext cx="1762125" cy="6413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Bob</a:t>
            </a:r>
            <a:r>
              <a:rPr lang="ja-JP" altLang="en-US" sz="1800">
                <a:latin typeface="Arial" charset="0"/>
                <a:cs typeface="Arial" charset="0"/>
              </a:rPr>
              <a:t>’</a:t>
            </a:r>
            <a:r>
              <a:rPr lang="en-US" altLang="ja-JP" sz="1800" dirty="0">
                <a:latin typeface="Arial" charset="0"/>
                <a:cs typeface="Arial" charset="0"/>
              </a:rPr>
              <a:t>s </a:t>
            </a:r>
            <a:r>
              <a:rPr lang="en-US" altLang="ja-JP" sz="1800" i="1" u="sng" dirty="0">
                <a:solidFill>
                  <a:srgbClr val="C00000"/>
                </a:solidFill>
                <a:latin typeface="Arial" charset="0"/>
                <a:cs typeface="Arial" charset="0"/>
              </a:rPr>
              <a:t>public </a:t>
            </a:r>
          </a:p>
          <a:p>
            <a:r>
              <a:rPr lang="en-US" sz="1800" dirty="0">
                <a:latin typeface="Arial" charset="0"/>
                <a:cs typeface="Arial" charset="0"/>
              </a:rPr>
              <a:t>key </a:t>
            </a:r>
          </a:p>
        </p:txBody>
      </p:sp>
      <p:pic>
        <p:nvPicPr>
          <p:cNvPr id="46092" name="Picture 12"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963" y="3098801"/>
            <a:ext cx="665162"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93" name="Line 13"/>
          <p:cNvSpPr>
            <a:spLocks noChangeShapeType="1"/>
          </p:cNvSpPr>
          <p:nvPr/>
        </p:nvSpPr>
        <p:spPr bwMode="auto">
          <a:xfrm>
            <a:off x="2889250" y="4219575"/>
            <a:ext cx="67468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46094" name="Line 14"/>
          <p:cNvSpPr>
            <a:spLocks noChangeShapeType="1"/>
          </p:cNvSpPr>
          <p:nvPr/>
        </p:nvSpPr>
        <p:spPr bwMode="auto">
          <a:xfrm>
            <a:off x="8274050" y="4175125"/>
            <a:ext cx="67468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pic>
        <p:nvPicPr>
          <p:cNvPr id="46095" name="Picture 15" descr="BS00768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7040564" y="1839914"/>
            <a:ext cx="45878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96" name="Text Box 16"/>
          <p:cNvSpPr txBox="1">
            <a:spLocks noChangeArrowheads="1"/>
          </p:cNvSpPr>
          <p:nvPr/>
        </p:nvSpPr>
        <p:spPr bwMode="auto">
          <a:xfrm>
            <a:off x="8332789" y="3830639"/>
            <a:ext cx="1252537"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plaintext</a:t>
            </a:r>
          </a:p>
          <a:p>
            <a:pPr algn="ctr"/>
            <a:r>
              <a:rPr lang="en-US" dirty="0">
                <a:solidFill>
                  <a:srgbClr val="C00000"/>
                </a:solidFill>
                <a:latin typeface="Arial" charset="0"/>
                <a:cs typeface="Arial" charset="0"/>
              </a:rPr>
              <a:t>message</a:t>
            </a:r>
          </a:p>
        </p:txBody>
      </p:sp>
      <p:grpSp>
        <p:nvGrpSpPr>
          <p:cNvPr id="46097" name="Group 17"/>
          <p:cNvGrpSpPr>
            <a:grpSpLocks/>
          </p:cNvGrpSpPr>
          <p:nvPr/>
        </p:nvGrpSpPr>
        <p:grpSpPr bwMode="auto">
          <a:xfrm>
            <a:off x="5478463" y="4162425"/>
            <a:ext cx="876300" cy="617538"/>
            <a:chOff x="2351" y="2077"/>
            <a:chExt cx="552" cy="389"/>
          </a:xfrm>
        </p:grpSpPr>
        <p:sp>
          <p:nvSpPr>
            <p:cNvPr id="46115" name="Text Box 18"/>
            <p:cNvSpPr txBox="1">
              <a:spLocks noChangeArrowheads="1"/>
            </p:cNvSpPr>
            <p:nvPr/>
          </p:nvSpPr>
          <p:spPr bwMode="auto">
            <a:xfrm>
              <a:off x="2351" y="2132"/>
              <a:ext cx="55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(m)</a:t>
              </a:r>
            </a:p>
          </p:txBody>
        </p:sp>
        <p:sp>
          <p:nvSpPr>
            <p:cNvPr id="46116" name="Text Box 19"/>
            <p:cNvSpPr txBox="1">
              <a:spLocks noChangeArrowheads="1"/>
            </p:cNvSpPr>
            <p:nvPr/>
          </p:nvSpPr>
          <p:spPr bwMode="auto">
            <a:xfrm>
              <a:off x="2463" y="2253"/>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sp>
          <p:nvSpPr>
            <p:cNvPr id="46117" name="Text Box 20"/>
            <p:cNvSpPr txBox="1">
              <a:spLocks noChangeArrowheads="1"/>
            </p:cNvSpPr>
            <p:nvPr/>
          </p:nvSpPr>
          <p:spPr bwMode="auto">
            <a:xfrm>
              <a:off x="2468" y="2077"/>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sp>
        <p:nvSpPr>
          <p:cNvPr id="46098" name="Text Box 21"/>
          <p:cNvSpPr txBox="1">
            <a:spLocks noChangeArrowheads="1"/>
          </p:cNvSpPr>
          <p:nvPr/>
        </p:nvSpPr>
        <p:spPr bwMode="auto">
          <a:xfrm>
            <a:off x="7537450" y="1757363"/>
            <a:ext cx="4254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a:t>
            </a:r>
          </a:p>
        </p:txBody>
      </p:sp>
      <p:sp>
        <p:nvSpPr>
          <p:cNvPr id="46099" name="Text Box 22"/>
          <p:cNvSpPr txBox="1">
            <a:spLocks noChangeArrowheads="1"/>
          </p:cNvSpPr>
          <p:nvPr/>
        </p:nvSpPr>
        <p:spPr bwMode="auto">
          <a:xfrm>
            <a:off x="7681913" y="1936750"/>
            <a:ext cx="32226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sp>
        <p:nvSpPr>
          <p:cNvPr id="46100" name="Text Box 23"/>
          <p:cNvSpPr txBox="1">
            <a:spLocks noChangeArrowheads="1"/>
          </p:cNvSpPr>
          <p:nvPr/>
        </p:nvSpPr>
        <p:spPr bwMode="auto">
          <a:xfrm>
            <a:off x="7689850" y="1657350"/>
            <a:ext cx="3048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sp>
        <p:nvSpPr>
          <p:cNvPr id="46101" name="Text Box 24"/>
          <p:cNvSpPr txBox="1">
            <a:spLocks noChangeArrowheads="1"/>
          </p:cNvSpPr>
          <p:nvPr/>
        </p:nvSpPr>
        <p:spPr bwMode="auto">
          <a:xfrm>
            <a:off x="7994651" y="2374900"/>
            <a:ext cx="1762125" cy="6413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Bob</a:t>
            </a:r>
            <a:r>
              <a:rPr lang="ja-JP" altLang="en-US" sz="1800">
                <a:latin typeface="Arial" charset="0"/>
                <a:cs typeface="Arial" charset="0"/>
              </a:rPr>
              <a:t>’</a:t>
            </a:r>
            <a:r>
              <a:rPr lang="en-US" altLang="ja-JP" sz="1800" dirty="0">
                <a:latin typeface="Arial" charset="0"/>
                <a:cs typeface="Arial" charset="0"/>
              </a:rPr>
              <a:t>s </a:t>
            </a:r>
            <a:r>
              <a:rPr lang="en-US" altLang="ja-JP" sz="1800" i="1" u="sng" dirty="0">
                <a:solidFill>
                  <a:srgbClr val="C00000"/>
                </a:solidFill>
                <a:latin typeface="Arial" charset="0"/>
                <a:cs typeface="Arial" charset="0"/>
              </a:rPr>
              <a:t>private</a:t>
            </a:r>
          </a:p>
          <a:p>
            <a:r>
              <a:rPr lang="en-US" sz="1800" dirty="0">
                <a:latin typeface="Arial" charset="0"/>
                <a:cs typeface="Arial" charset="0"/>
              </a:rPr>
              <a:t>key </a:t>
            </a:r>
          </a:p>
        </p:txBody>
      </p:sp>
      <p:pic>
        <p:nvPicPr>
          <p:cNvPr id="46102" name="Picture 25" descr="BS00768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7037389" y="2513013"/>
            <a:ext cx="542925"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103" name="Text Box 26"/>
          <p:cNvSpPr txBox="1">
            <a:spLocks noChangeArrowheads="1"/>
          </p:cNvSpPr>
          <p:nvPr/>
        </p:nvSpPr>
        <p:spPr bwMode="auto">
          <a:xfrm>
            <a:off x="7546975" y="2447925"/>
            <a:ext cx="4254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a:t>
            </a:r>
          </a:p>
        </p:txBody>
      </p:sp>
      <p:sp>
        <p:nvSpPr>
          <p:cNvPr id="46104" name="Text Box 27"/>
          <p:cNvSpPr txBox="1">
            <a:spLocks noChangeArrowheads="1"/>
          </p:cNvSpPr>
          <p:nvPr/>
        </p:nvSpPr>
        <p:spPr bwMode="auto">
          <a:xfrm>
            <a:off x="7754938" y="2640014"/>
            <a:ext cx="32226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sp>
        <p:nvSpPr>
          <p:cNvPr id="46105" name="Text Box 28"/>
          <p:cNvSpPr txBox="1">
            <a:spLocks noChangeArrowheads="1"/>
          </p:cNvSpPr>
          <p:nvPr/>
        </p:nvSpPr>
        <p:spPr bwMode="auto">
          <a:xfrm>
            <a:off x="7788276" y="2360614"/>
            <a:ext cx="2524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nvGrpSpPr>
          <p:cNvPr id="46106" name="Group 29"/>
          <p:cNvGrpSpPr>
            <a:grpSpLocks/>
          </p:cNvGrpSpPr>
          <p:nvPr/>
        </p:nvGrpSpPr>
        <p:grpSpPr bwMode="auto">
          <a:xfrm>
            <a:off x="8364538" y="4359275"/>
            <a:ext cx="1885950" cy="636588"/>
            <a:chOff x="2413" y="3394"/>
            <a:chExt cx="1188" cy="401"/>
          </a:xfrm>
        </p:grpSpPr>
        <p:sp>
          <p:nvSpPr>
            <p:cNvPr id="46110" name="Text Box 30"/>
            <p:cNvSpPr txBox="1">
              <a:spLocks noChangeArrowheads="1"/>
            </p:cNvSpPr>
            <p:nvPr/>
          </p:nvSpPr>
          <p:spPr bwMode="auto">
            <a:xfrm>
              <a:off x="2413" y="3434"/>
              <a:ext cx="11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m = K  </a:t>
              </a:r>
              <a:r>
                <a:rPr lang="en-US" sz="2400" dirty="0">
                  <a:solidFill>
                    <a:srgbClr val="C00000"/>
                  </a:solidFill>
                  <a:latin typeface="Arial" charset="0"/>
                  <a:cs typeface="Arial" charset="0"/>
                </a:rPr>
                <a:t>(</a:t>
              </a:r>
              <a:r>
                <a:rPr lang="en-US" dirty="0">
                  <a:solidFill>
                    <a:srgbClr val="C00000"/>
                  </a:solidFill>
                  <a:latin typeface="Arial" charset="0"/>
                  <a:cs typeface="Arial" charset="0"/>
                </a:rPr>
                <a:t>K  (m)</a:t>
              </a:r>
              <a:r>
                <a:rPr lang="en-US" sz="2400" dirty="0">
                  <a:solidFill>
                    <a:srgbClr val="C00000"/>
                  </a:solidFill>
                  <a:latin typeface="Arial" charset="0"/>
                  <a:cs typeface="Arial" charset="0"/>
                </a:rPr>
                <a:t>)</a:t>
              </a:r>
            </a:p>
          </p:txBody>
        </p:sp>
        <p:sp>
          <p:nvSpPr>
            <p:cNvPr id="46111" name="Text Box 31"/>
            <p:cNvSpPr txBox="1">
              <a:spLocks noChangeArrowheads="1"/>
            </p:cNvSpPr>
            <p:nvPr/>
          </p:nvSpPr>
          <p:spPr bwMode="auto">
            <a:xfrm>
              <a:off x="3090" y="3582"/>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sp>
          <p:nvSpPr>
            <p:cNvPr id="46112" name="Text Box 32"/>
            <p:cNvSpPr txBox="1">
              <a:spLocks noChangeArrowheads="1"/>
            </p:cNvSpPr>
            <p:nvPr/>
          </p:nvSpPr>
          <p:spPr bwMode="auto">
            <a:xfrm>
              <a:off x="3092" y="3400"/>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sp>
          <p:nvSpPr>
            <p:cNvPr id="46113" name="Text Box 33"/>
            <p:cNvSpPr txBox="1">
              <a:spLocks noChangeArrowheads="1"/>
            </p:cNvSpPr>
            <p:nvPr/>
          </p:nvSpPr>
          <p:spPr bwMode="auto">
            <a:xfrm>
              <a:off x="2829" y="3570"/>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sp>
          <p:nvSpPr>
            <p:cNvPr id="46114" name="Text Box 34"/>
            <p:cNvSpPr txBox="1">
              <a:spLocks noChangeArrowheads="1"/>
            </p:cNvSpPr>
            <p:nvPr/>
          </p:nvSpPr>
          <p:spPr bwMode="auto">
            <a:xfrm>
              <a:off x="2856" y="3394"/>
              <a:ext cx="160"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sp>
        <p:nvSpPr>
          <p:cNvPr id="46107" name="Freeform 35"/>
          <p:cNvSpPr>
            <a:spLocks/>
          </p:cNvSpPr>
          <p:nvPr/>
        </p:nvSpPr>
        <p:spPr bwMode="auto">
          <a:xfrm>
            <a:off x="4525963" y="1973264"/>
            <a:ext cx="2393950" cy="1754187"/>
          </a:xfrm>
          <a:custGeom>
            <a:avLst/>
            <a:gdLst>
              <a:gd name="T0" fmla="*/ 2147483647 w 1508"/>
              <a:gd name="T1" fmla="*/ 0 h 1105"/>
              <a:gd name="T2" fmla="*/ 0 w 1508"/>
              <a:gd name="T3" fmla="*/ 0 h 1105"/>
              <a:gd name="T4" fmla="*/ 2147483647 w 1508"/>
              <a:gd name="T5" fmla="*/ 2147483647 h 1105"/>
              <a:gd name="T6" fmla="*/ 0 60000 65536"/>
              <a:gd name="T7" fmla="*/ 0 60000 65536"/>
              <a:gd name="T8" fmla="*/ 0 60000 65536"/>
              <a:gd name="T9" fmla="*/ 0 w 1508"/>
              <a:gd name="T10" fmla="*/ 0 h 1105"/>
              <a:gd name="T11" fmla="*/ 1508 w 1508"/>
              <a:gd name="T12" fmla="*/ 1105 h 1105"/>
            </a:gdLst>
            <a:ahLst/>
            <a:cxnLst>
              <a:cxn ang="T6">
                <a:pos x="T0" y="T1"/>
              </a:cxn>
              <a:cxn ang="T7">
                <a:pos x="T2" y="T3"/>
              </a:cxn>
              <a:cxn ang="T8">
                <a:pos x="T4" y="T5"/>
              </a:cxn>
            </a:cxnLst>
            <a:rect l="T9" t="T10" r="T11" b="T12"/>
            <a:pathLst>
              <a:path w="1508" h="1105">
                <a:moveTo>
                  <a:pt x="1508" y="0"/>
                </a:moveTo>
                <a:lnTo>
                  <a:pt x="0" y="0"/>
                </a:lnTo>
                <a:lnTo>
                  <a:pt x="5" y="1105"/>
                </a:lnTo>
              </a:path>
            </a:pathLst>
          </a:custGeom>
          <a:noFill/>
          <a:ln w="19050">
            <a:solidFill>
              <a:schemeClr val="tx1"/>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46108" name="Freeform 36"/>
          <p:cNvSpPr>
            <a:spLocks/>
          </p:cNvSpPr>
          <p:nvPr/>
        </p:nvSpPr>
        <p:spPr bwMode="auto">
          <a:xfrm>
            <a:off x="6970713" y="2646364"/>
            <a:ext cx="330200" cy="1074737"/>
          </a:xfrm>
          <a:custGeom>
            <a:avLst/>
            <a:gdLst>
              <a:gd name="T0" fmla="*/ 2147483647 w 184"/>
              <a:gd name="T1" fmla="*/ 0 h 1113"/>
              <a:gd name="T2" fmla="*/ 0 w 184"/>
              <a:gd name="T3" fmla="*/ 2147483647 h 1113"/>
              <a:gd name="T4" fmla="*/ 2147483647 w 184"/>
              <a:gd name="T5" fmla="*/ 2147483647 h 1113"/>
              <a:gd name="T6" fmla="*/ 0 60000 65536"/>
              <a:gd name="T7" fmla="*/ 0 60000 65536"/>
              <a:gd name="T8" fmla="*/ 0 60000 65536"/>
              <a:gd name="T9" fmla="*/ 0 w 184"/>
              <a:gd name="T10" fmla="*/ 0 h 1113"/>
              <a:gd name="T11" fmla="*/ 184 w 184"/>
              <a:gd name="T12" fmla="*/ 1113 h 1113"/>
            </a:gdLst>
            <a:ahLst/>
            <a:cxnLst>
              <a:cxn ang="T6">
                <a:pos x="T0" y="T1"/>
              </a:cxn>
              <a:cxn ang="T7">
                <a:pos x="T2" y="T3"/>
              </a:cxn>
              <a:cxn ang="T8">
                <a:pos x="T4" y="T5"/>
              </a:cxn>
            </a:cxnLst>
            <a:rect l="T9" t="T10" r="T11" b="T12"/>
            <a:pathLst>
              <a:path w="184" h="1113">
                <a:moveTo>
                  <a:pt x="184" y="0"/>
                </a:moveTo>
                <a:lnTo>
                  <a:pt x="0" y="8"/>
                </a:lnTo>
                <a:lnTo>
                  <a:pt x="5" y="1113"/>
                </a:lnTo>
              </a:path>
            </a:pathLst>
          </a:custGeom>
          <a:noFill/>
          <a:ln w="19050">
            <a:solidFill>
              <a:schemeClr val="tx1"/>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Tree>
    <p:extLst>
      <p:ext uri="{BB962C8B-B14F-4D97-AF65-F5344CB8AC3E}">
        <p14:creationId xmlns:p14="http://schemas.microsoft.com/office/powerpoint/2010/main" val="3355946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38338" y="163513"/>
            <a:ext cx="7772400" cy="1143000"/>
          </a:xfrm>
        </p:spPr>
        <p:txBody>
          <a:bodyPr/>
          <a:lstStyle/>
          <a:p>
            <a:r>
              <a:rPr lang="en-US" dirty="0">
                <a:latin typeface="Gill Sans MT" charset="0"/>
              </a:rPr>
              <a:t>Public key encryption algorithms</a:t>
            </a:r>
          </a:p>
        </p:txBody>
      </p:sp>
      <p:sp>
        <p:nvSpPr>
          <p:cNvPr id="47107" name="Rectangle 3"/>
          <p:cNvSpPr>
            <a:spLocks noGrp="1" noChangeArrowheads="1"/>
          </p:cNvSpPr>
          <p:nvPr>
            <p:ph idx="1"/>
          </p:nvPr>
        </p:nvSpPr>
        <p:spPr>
          <a:xfrm>
            <a:off x="3619500" y="1306514"/>
            <a:ext cx="5619750" cy="625475"/>
          </a:xfrm>
        </p:spPr>
        <p:txBody>
          <a:bodyPr/>
          <a:lstStyle/>
          <a:p>
            <a:pPr>
              <a:buFont typeface="Wingdings" charset="0"/>
              <a:buNone/>
            </a:pPr>
            <a:r>
              <a:rPr lang="en-US" dirty="0">
                <a:latin typeface="Arial" charset="0"/>
                <a:cs typeface="Arial" charset="0"/>
              </a:rPr>
              <a:t>need K  ( ) and K  ( ) such that</a:t>
            </a:r>
          </a:p>
        </p:txBody>
      </p:sp>
      <p:sp>
        <p:nvSpPr>
          <p:cNvPr id="47108" name="Text Box 4"/>
          <p:cNvSpPr txBox="1">
            <a:spLocks noChangeArrowheads="1"/>
          </p:cNvSpPr>
          <p:nvPr/>
        </p:nvSpPr>
        <p:spPr bwMode="auto">
          <a:xfrm>
            <a:off x="4732339" y="1530352"/>
            <a:ext cx="388937"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B</a:t>
            </a:r>
          </a:p>
        </p:txBody>
      </p:sp>
      <p:sp>
        <p:nvSpPr>
          <p:cNvPr id="47109" name="Text Box 5"/>
          <p:cNvSpPr txBox="1">
            <a:spLocks noChangeArrowheads="1"/>
          </p:cNvSpPr>
          <p:nvPr/>
        </p:nvSpPr>
        <p:spPr bwMode="auto">
          <a:xfrm>
            <a:off x="6334125" y="1568452"/>
            <a:ext cx="3889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B</a:t>
            </a:r>
          </a:p>
        </p:txBody>
      </p:sp>
      <p:sp>
        <p:nvSpPr>
          <p:cNvPr id="47110" name="Text Box 6"/>
          <p:cNvSpPr txBox="1">
            <a:spLocks noChangeArrowheads="1"/>
          </p:cNvSpPr>
          <p:nvPr/>
        </p:nvSpPr>
        <p:spPr bwMode="auto">
          <a:xfrm>
            <a:off x="5043488" y="966789"/>
            <a:ext cx="3556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Arial" charset="0"/>
                <a:cs typeface="Arial" charset="0"/>
              </a:rPr>
              <a:t>.</a:t>
            </a:r>
            <a:endParaRPr lang="en-US" sz="2400" dirty="0">
              <a:latin typeface="Arial" charset="0"/>
              <a:cs typeface="Arial" charset="0"/>
            </a:endParaRPr>
          </a:p>
        </p:txBody>
      </p:sp>
      <p:sp>
        <p:nvSpPr>
          <p:cNvPr id="47111" name="Text Box 7"/>
          <p:cNvSpPr txBox="1">
            <a:spLocks noChangeArrowheads="1"/>
          </p:cNvSpPr>
          <p:nvPr/>
        </p:nvSpPr>
        <p:spPr bwMode="auto">
          <a:xfrm>
            <a:off x="6627813" y="1004889"/>
            <a:ext cx="3556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Arial" charset="0"/>
                <a:cs typeface="Arial" charset="0"/>
              </a:rPr>
              <a:t>.</a:t>
            </a:r>
            <a:endParaRPr lang="en-US" sz="2400" dirty="0">
              <a:latin typeface="Arial" charset="0"/>
              <a:cs typeface="Arial" charset="0"/>
            </a:endParaRPr>
          </a:p>
        </p:txBody>
      </p:sp>
      <p:sp>
        <p:nvSpPr>
          <p:cNvPr id="47112" name="Rectangle 8"/>
          <p:cNvSpPr>
            <a:spLocks noChangeArrowheads="1"/>
          </p:cNvSpPr>
          <p:nvPr/>
        </p:nvSpPr>
        <p:spPr bwMode="auto">
          <a:xfrm>
            <a:off x="3641725" y="2865439"/>
            <a:ext cx="5468938"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pPr>
            <a:r>
              <a:rPr lang="en-US" sz="2800" dirty="0">
                <a:latin typeface="Arial" charset="0"/>
                <a:cs typeface="Arial" charset="0"/>
              </a:rPr>
              <a:t>given public key K  , it should be impossible to compute private key K  </a:t>
            </a:r>
          </a:p>
        </p:txBody>
      </p:sp>
      <p:sp>
        <p:nvSpPr>
          <p:cNvPr id="47113" name="Text Box 9"/>
          <p:cNvSpPr txBox="1">
            <a:spLocks noChangeArrowheads="1"/>
          </p:cNvSpPr>
          <p:nvPr/>
        </p:nvSpPr>
        <p:spPr bwMode="auto">
          <a:xfrm>
            <a:off x="4933951" y="3970339"/>
            <a:ext cx="390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B</a:t>
            </a:r>
          </a:p>
        </p:txBody>
      </p:sp>
      <p:sp>
        <p:nvSpPr>
          <p:cNvPr id="47114" name="Text Box 10"/>
          <p:cNvSpPr txBox="1">
            <a:spLocks noChangeArrowheads="1"/>
          </p:cNvSpPr>
          <p:nvPr/>
        </p:nvSpPr>
        <p:spPr bwMode="auto">
          <a:xfrm>
            <a:off x="6519864" y="3062288"/>
            <a:ext cx="4333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B</a:t>
            </a:r>
          </a:p>
        </p:txBody>
      </p:sp>
      <p:sp>
        <p:nvSpPr>
          <p:cNvPr id="47116" name="Oval 13"/>
          <p:cNvSpPr>
            <a:spLocks noChangeArrowheads="1"/>
          </p:cNvSpPr>
          <p:nvPr/>
        </p:nvSpPr>
        <p:spPr bwMode="auto">
          <a:xfrm>
            <a:off x="3014663" y="1316039"/>
            <a:ext cx="552450" cy="517525"/>
          </a:xfrm>
          <a:prstGeom prst="ellipse">
            <a:avLst/>
          </a:prstGeom>
          <a:solidFill>
            <a:srgbClr val="FFFFFF"/>
          </a:solidFill>
          <a:ln w="19050">
            <a:solidFill>
              <a:srgbClr val="000099"/>
            </a:solidFill>
            <a:round/>
            <a:headEnd/>
            <a:tailEnd/>
          </a:ln>
        </p:spPr>
        <p:txBody>
          <a:bodyPr wrap="none" anchor="ctr"/>
          <a:lstStyle/>
          <a:p>
            <a:endParaRPr lang="en-US" dirty="0">
              <a:solidFill>
                <a:srgbClr val="000099"/>
              </a:solidFill>
              <a:latin typeface="Arial" charset="0"/>
              <a:cs typeface="Arial" charset="0"/>
            </a:endParaRPr>
          </a:p>
        </p:txBody>
      </p:sp>
      <p:sp>
        <p:nvSpPr>
          <p:cNvPr id="47117" name="Text Box 14"/>
          <p:cNvSpPr txBox="1">
            <a:spLocks noChangeArrowheads="1"/>
          </p:cNvSpPr>
          <p:nvPr/>
        </p:nvSpPr>
        <p:spPr bwMode="auto">
          <a:xfrm>
            <a:off x="3100389" y="1316039"/>
            <a:ext cx="3841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0099"/>
                </a:solidFill>
                <a:latin typeface="Arial" charset="0"/>
                <a:cs typeface="Arial" charset="0"/>
              </a:rPr>
              <a:t>1</a:t>
            </a:r>
            <a:endParaRPr lang="en-US" sz="2400" dirty="0">
              <a:solidFill>
                <a:srgbClr val="000099"/>
              </a:solidFill>
              <a:latin typeface="Arial" charset="0"/>
              <a:cs typeface="Arial" charset="0"/>
            </a:endParaRPr>
          </a:p>
        </p:txBody>
      </p:sp>
      <p:grpSp>
        <p:nvGrpSpPr>
          <p:cNvPr id="47118" name="Group 15"/>
          <p:cNvGrpSpPr>
            <a:grpSpLocks/>
          </p:cNvGrpSpPr>
          <p:nvPr/>
        </p:nvGrpSpPr>
        <p:grpSpPr bwMode="auto">
          <a:xfrm>
            <a:off x="3048000" y="2817813"/>
            <a:ext cx="552450" cy="533400"/>
            <a:chOff x="489" y="1776"/>
            <a:chExt cx="348" cy="336"/>
          </a:xfrm>
        </p:grpSpPr>
        <p:sp>
          <p:nvSpPr>
            <p:cNvPr id="47132" name="Oval 16"/>
            <p:cNvSpPr>
              <a:spLocks noChangeArrowheads="1"/>
            </p:cNvSpPr>
            <p:nvPr/>
          </p:nvSpPr>
          <p:spPr bwMode="auto">
            <a:xfrm>
              <a:off x="489" y="1786"/>
              <a:ext cx="348" cy="326"/>
            </a:xfrm>
            <a:prstGeom prst="ellipse">
              <a:avLst/>
            </a:prstGeom>
            <a:solidFill>
              <a:srgbClr val="FFFFFF"/>
            </a:solidFill>
            <a:ln w="19050">
              <a:solidFill>
                <a:srgbClr val="000099"/>
              </a:solidFill>
              <a:round/>
              <a:headEnd/>
              <a:tailEnd/>
            </a:ln>
          </p:spPr>
          <p:txBody>
            <a:bodyPr wrap="none" anchor="ctr"/>
            <a:lstStyle/>
            <a:p>
              <a:endParaRPr lang="en-US" dirty="0">
                <a:solidFill>
                  <a:srgbClr val="000099"/>
                </a:solidFill>
                <a:latin typeface="Arial" charset="0"/>
                <a:cs typeface="Arial" charset="0"/>
              </a:endParaRPr>
            </a:p>
          </p:txBody>
        </p:sp>
        <p:sp>
          <p:nvSpPr>
            <p:cNvPr id="47133" name="Text Box 17"/>
            <p:cNvSpPr txBox="1">
              <a:spLocks noChangeArrowheads="1"/>
            </p:cNvSpPr>
            <p:nvPr/>
          </p:nvSpPr>
          <p:spPr bwMode="auto">
            <a:xfrm>
              <a:off x="546" y="1776"/>
              <a:ext cx="243"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0099"/>
                  </a:solidFill>
                  <a:latin typeface="Arial" charset="0"/>
                  <a:cs typeface="Arial" charset="0"/>
                </a:rPr>
                <a:t>2</a:t>
              </a:r>
              <a:endParaRPr lang="en-US" sz="2400" dirty="0">
                <a:solidFill>
                  <a:srgbClr val="000099"/>
                </a:solidFill>
                <a:latin typeface="Arial" charset="0"/>
                <a:cs typeface="Arial" charset="0"/>
              </a:endParaRPr>
            </a:p>
          </p:txBody>
        </p:sp>
      </p:grpSp>
      <p:sp>
        <p:nvSpPr>
          <p:cNvPr id="47119" name="Text Box 18"/>
          <p:cNvSpPr txBox="1">
            <a:spLocks noChangeArrowheads="1"/>
          </p:cNvSpPr>
          <p:nvPr/>
        </p:nvSpPr>
        <p:spPr bwMode="auto">
          <a:xfrm>
            <a:off x="2955926" y="4646613"/>
            <a:ext cx="57070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i="1" dirty="0">
                <a:solidFill>
                  <a:srgbClr val="C00000"/>
                </a:solidFill>
                <a:latin typeface="Gill Sans MT" charset="0"/>
              </a:rPr>
              <a:t>RSA: </a:t>
            </a:r>
            <a:r>
              <a:rPr lang="en-US" sz="2800" dirty="0">
                <a:latin typeface="Gill Sans MT" charset="0"/>
              </a:rPr>
              <a:t>Rivest, Shamir, Adelson algorithm</a:t>
            </a:r>
            <a:endParaRPr lang="en-US" sz="2400" dirty="0">
              <a:latin typeface="Gill Sans MT" charset="0"/>
            </a:endParaRPr>
          </a:p>
        </p:txBody>
      </p:sp>
      <p:sp>
        <p:nvSpPr>
          <p:cNvPr id="47120" name="Text Box 19"/>
          <p:cNvSpPr txBox="1">
            <a:spLocks noChangeArrowheads="1"/>
          </p:cNvSpPr>
          <p:nvPr/>
        </p:nvSpPr>
        <p:spPr bwMode="auto">
          <a:xfrm>
            <a:off x="4737101" y="1155702"/>
            <a:ext cx="36512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a:t>
            </a:r>
          </a:p>
        </p:txBody>
      </p:sp>
      <p:sp>
        <p:nvSpPr>
          <p:cNvPr id="47121" name="Text Box 20"/>
          <p:cNvSpPr txBox="1">
            <a:spLocks noChangeArrowheads="1"/>
          </p:cNvSpPr>
          <p:nvPr/>
        </p:nvSpPr>
        <p:spPr bwMode="auto">
          <a:xfrm>
            <a:off x="6362700" y="1195389"/>
            <a:ext cx="28575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a:t>
            </a:r>
          </a:p>
        </p:txBody>
      </p:sp>
      <p:grpSp>
        <p:nvGrpSpPr>
          <p:cNvPr id="47122" name="Group 21"/>
          <p:cNvGrpSpPr>
            <a:grpSpLocks/>
          </p:cNvGrpSpPr>
          <p:nvPr/>
        </p:nvGrpSpPr>
        <p:grpSpPr bwMode="auto">
          <a:xfrm>
            <a:off x="4762501" y="1728788"/>
            <a:ext cx="2830513" cy="947738"/>
            <a:chOff x="1340" y="1706"/>
            <a:chExt cx="1783" cy="597"/>
          </a:xfrm>
        </p:grpSpPr>
        <p:grpSp>
          <p:nvGrpSpPr>
            <p:cNvPr id="47126" name="Group 22"/>
            <p:cNvGrpSpPr>
              <a:grpSpLocks/>
            </p:cNvGrpSpPr>
            <p:nvPr/>
          </p:nvGrpSpPr>
          <p:grpSpPr bwMode="auto">
            <a:xfrm>
              <a:off x="1340" y="1841"/>
              <a:ext cx="1783" cy="462"/>
              <a:chOff x="1711" y="1463"/>
              <a:chExt cx="1783" cy="462"/>
            </a:xfrm>
          </p:grpSpPr>
          <p:sp>
            <p:nvSpPr>
              <p:cNvPr id="47129" name="Text Box 23"/>
              <p:cNvSpPr txBox="1">
                <a:spLocks noChangeArrowheads="1"/>
              </p:cNvSpPr>
              <p:nvPr/>
            </p:nvSpPr>
            <p:spPr bwMode="auto">
              <a:xfrm>
                <a:off x="1711" y="1463"/>
                <a:ext cx="178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Arial" charset="0"/>
                    <a:cs typeface="Arial" charset="0"/>
                  </a:rPr>
                  <a:t>K  (K  (m))  =  m </a:t>
                </a:r>
              </a:p>
            </p:txBody>
          </p:sp>
          <p:sp>
            <p:nvSpPr>
              <p:cNvPr id="47130" name="Text Box 24"/>
              <p:cNvSpPr txBox="1">
                <a:spLocks noChangeArrowheads="1"/>
              </p:cNvSpPr>
              <p:nvPr/>
            </p:nvSpPr>
            <p:spPr bwMode="auto">
              <a:xfrm>
                <a:off x="2234" y="1634"/>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47131" name="Text Box 25"/>
              <p:cNvSpPr txBox="1">
                <a:spLocks noChangeArrowheads="1"/>
              </p:cNvSpPr>
              <p:nvPr/>
            </p:nvSpPr>
            <p:spPr bwMode="auto">
              <a:xfrm>
                <a:off x="1892" y="1620"/>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grpSp>
        <p:sp>
          <p:nvSpPr>
            <p:cNvPr id="47127" name="Text Box 26"/>
            <p:cNvSpPr txBox="1">
              <a:spLocks noChangeArrowheads="1"/>
            </p:cNvSpPr>
            <p:nvPr/>
          </p:nvSpPr>
          <p:spPr bwMode="auto">
            <a:xfrm>
              <a:off x="1521" y="1706"/>
              <a:ext cx="18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47128" name="Text Box 27"/>
            <p:cNvSpPr txBox="1">
              <a:spLocks noChangeArrowheads="1"/>
            </p:cNvSpPr>
            <p:nvPr/>
          </p:nvSpPr>
          <p:spPr bwMode="auto">
            <a:xfrm>
              <a:off x="1860" y="1722"/>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sp>
        <p:nvSpPr>
          <p:cNvPr id="47123" name="Text Box 28"/>
          <p:cNvSpPr txBox="1">
            <a:spLocks noChangeArrowheads="1"/>
          </p:cNvSpPr>
          <p:nvPr/>
        </p:nvSpPr>
        <p:spPr bwMode="auto">
          <a:xfrm>
            <a:off x="6577014" y="2716214"/>
            <a:ext cx="3651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a:t>
            </a:r>
          </a:p>
        </p:txBody>
      </p:sp>
      <p:sp>
        <p:nvSpPr>
          <p:cNvPr id="47124" name="Text Box 29"/>
          <p:cNvSpPr txBox="1">
            <a:spLocks noChangeArrowheads="1"/>
          </p:cNvSpPr>
          <p:nvPr/>
        </p:nvSpPr>
        <p:spPr bwMode="auto">
          <a:xfrm>
            <a:off x="4932363" y="3565527"/>
            <a:ext cx="28575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Arial" charset="0"/>
                <a:cs typeface="Arial" charset="0"/>
              </a:rPr>
              <a:t>-</a:t>
            </a:r>
          </a:p>
        </p:txBody>
      </p:sp>
    </p:spTree>
    <p:extLst>
      <p:ext uri="{BB962C8B-B14F-4D97-AF65-F5344CB8AC3E}">
        <p14:creationId xmlns:p14="http://schemas.microsoft.com/office/powerpoint/2010/main" val="40772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38338" y="98425"/>
            <a:ext cx="7772400" cy="757786"/>
          </a:xfrm>
        </p:spPr>
        <p:txBody>
          <a:bodyPr/>
          <a:lstStyle/>
          <a:p>
            <a:r>
              <a:rPr lang="en-US" sz="3600" dirty="0">
                <a:latin typeface="Gill Sans MT" charset="0"/>
              </a:rPr>
              <a:t>RSA: Creating public/private key pair</a:t>
            </a:r>
          </a:p>
        </p:txBody>
      </p:sp>
      <p:sp>
        <p:nvSpPr>
          <p:cNvPr id="50179" name="Text Box 3"/>
          <p:cNvSpPr txBox="1">
            <a:spLocks noChangeArrowheads="1"/>
          </p:cNvSpPr>
          <p:nvPr/>
        </p:nvSpPr>
        <p:spPr bwMode="auto">
          <a:xfrm>
            <a:off x="1758778" y="1029075"/>
            <a:ext cx="898957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Gill Sans MT" charset="0"/>
              </a:rPr>
              <a:t>1.</a:t>
            </a:r>
            <a:r>
              <a:rPr lang="en-US" sz="2400" dirty="0">
                <a:latin typeface="Gill Sans MT" charset="0"/>
              </a:rPr>
              <a:t> choose two large prime numbers </a:t>
            </a:r>
            <a:r>
              <a:rPr lang="en-US" sz="2400" i="1" dirty="0">
                <a:latin typeface="Gill Sans MT" charset="0"/>
              </a:rPr>
              <a:t>p, q</a:t>
            </a:r>
            <a:r>
              <a:rPr lang="en-US" sz="2400" i="1" dirty="0" smtClean="0">
                <a:latin typeface="Gill Sans MT" charset="0"/>
              </a:rPr>
              <a:t>. </a:t>
            </a:r>
            <a:r>
              <a:rPr lang="en-US" sz="2400" dirty="0" smtClean="0">
                <a:latin typeface="Gill Sans MT" charset="0"/>
              </a:rPr>
              <a:t>(</a:t>
            </a:r>
            <a:r>
              <a:rPr lang="en-US" sz="2400" dirty="0">
                <a:latin typeface="Gill Sans MT" charset="0"/>
              </a:rPr>
              <a:t>e.g., 1024 bits each)</a:t>
            </a:r>
          </a:p>
        </p:txBody>
      </p:sp>
      <p:sp>
        <p:nvSpPr>
          <p:cNvPr id="50180" name="Text Box 4"/>
          <p:cNvSpPr txBox="1">
            <a:spLocks noChangeArrowheads="1"/>
          </p:cNvSpPr>
          <p:nvPr/>
        </p:nvSpPr>
        <p:spPr bwMode="auto">
          <a:xfrm>
            <a:off x="1734965" y="1641929"/>
            <a:ext cx="42620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Gill Sans MT" charset="0"/>
              </a:rPr>
              <a:t>2.</a:t>
            </a:r>
            <a:r>
              <a:rPr lang="en-US" sz="2400" dirty="0">
                <a:latin typeface="Gill Sans MT" charset="0"/>
              </a:rPr>
              <a:t> compute </a:t>
            </a:r>
            <a:r>
              <a:rPr lang="en-US" sz="2400" i="1" dirty="0">
                <a:solidFill>
                  <a:srgbClr val="C00000"/>
                </a:solidFill>
                <a:latin typeface="Gill Sans MT" charset="0"/>
              </a:rPr>
              <a:t>n </a:t>
            </a:r>
            <a:r>
              <a:rPr lang="en-US" sz="2400" i="1" dirty="0">
                <a:latin typeface="Gill Sans MT" charset="0"/>
              </a:rPr>
              <a:t>= pq,  z = (p-1)(q-1</a:t>
            </a:r>
            <a:r>
              <a:rPr lang="en-US" sz="2400" dirty="0">
                <a:latin typeface="Gill Sans MT" charset="0"/>
              </a:rPr>
              <a:t>)</a:t>
            </a:r>
          </a:p>
        </p:txBody>
      </p:sp>
      <p:sp>
        <p:nvSpPr>
          <p:cNvPr id="50181" name="Text Box 5"/>
          <p:cNvSpPr txBox="1">
            <a:spLocks noChangeArrowheads="1"/>
          </p:cNvSpPr>
          <p:nvPr/>
        </p:nvSpPr>
        <p:spPr bwMode="auto">
          <a:xfrm>
            <a:off x="1733378" y="2215441"/>
            <a:ext cx="966337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Gill Sans MT" charset="0"/>
              </a:rPr>
              <a:t>3.</a:t>
            </a:r>
            <a:r>
              <a:rPr lang="en-US" sz="2400" dirty="0">
                <a:latin typeface="Gill Sans MT" charset="0"/>
              </a:rPr>
              <a:t> choose </a:t>
            </a:r>
            <a:r>
              <a:rPr lang="en-US" sz="2400" i="1" dirty="0">
                <a:solidFill>
                  <a:srgbClr val="C00000"/>
                </a:solidFill>
                <a:latin typeface="Gill Sans MT" charset="0"/>
              </a:rPr>
              <a:t>e</a:t>
            </a:r>
            <a:r>
              <a:rPr lang="en-US" sz="2400" i="1" dirty="0">
                <a:latin typeface="Gill Sans MT" charset="0"/>
              </a:rPr>
              <a:t> (</a:t>
            </a:r>
            <a:r>
              <a:rPr lang="en-US" sz="2400" dirty="0">
                <a:latin typeface="Gill Sans MT" charset="0"/>
              </a:rPr>
              <a:t>with</a:t>
            </a:r>
            <a:r>
              <a:rPr lang="en-US" sz="2400" i="1" dirty="0">
                <a:latin typeface="Gill Sans MT" charset="0"/>
              </a:rPr>
              <a:t> e&lt;n)</a:t>
            </a:r>
            <a:r>
              <a:rPr lang="en-US" sz="2400" dirty="0">
                <a:latin typeface="Gill Sans MT" charset="0"/>
              </a:rPr>
              <a:t> that has no common </a:t>
            </a:r>
            <a:r>
              <a:rPr lang="en-US" sz="2400" dirty="0" smtClean="0">
                <a:latin typeface="Gill Sans MT" charset="0"/>
              </a:rPr>
              <a:t>factors with </a:t>
            </a:r>
            <a:r>
              <a:rPr lang="en-US" sz="2400" dirty="0">
                <a:latin typeface="Gill Sans MT" charset="0"/>
              </a:rPr>
              <a:t>z (</a:t>
            </a:r>
            <a:r>
              <a:rPr lang="en-US" sz="2400" i="1" dirty="0">
                <a:latin typeface="Gill Sans MT" charset="0"/>
              </a:rPr>
              <a:t>e, z</a:t>
            </a:r>
            <a:r>
              <a:rPr lang="en-US" sz="2400" dirty="0">
                <a:latin typeface="Gill Sans MT" charset="0"/>
              </a:rPr>
              <a:t> are </a:t>
            </a:r>
            <a:r>
              <a:rPr lang="ja-JP" altLang="en-US" sz="2400" dirty="0">
                <a:latin typeface="Gill Sans MT" charset="0"/>
              </a:rPr>
              <a:t>“</a:t>
            </a:r>
            <a:r>
              <a:rPr lang="en-US" altLang="ja-JP" sz="2400" dirty="0">
                <a:latin typeface="Gill Sans MT" charset="0"/>
              </a:rPr>
              <a:t>relatively prime</a:t>
            </a:r>
            <a:r>
              <a:rPr lang="ja-JP" altLang="en-US" sz="2400" dirty="0">
                <a:latin typeface="Gill Sans MT" charset="0"/>
              </a:rPr>
              <a:t>”</a:t>
            </a:r>
            <a:r>
              <a:rPr lang="en-US" altLang="ja-JP" sz="2400" dirty="0">
                <a:latin typeface="Gill Sans MT" charset="0"/>
              </a:rPr>
              <a:t>).</a:t>
            </a:r>
            <a:endParaRPr lang="en-US" sz="2400" dirty="0">
              <a:latin typeface="Gill Sans MT" charset="0"/>
            </a:endParaRPr>
          </a:p>
        </p:txBody>
      </p:sp>
      <p:sp>
        <p:nvSpPr>
          <p:cNvPr id="50182" name="Text Box 6"/>
          <p:cNvSpPr txBox="1">
            <a:spLocks noChangeArrowheads="1"/>
          </p:cNvSpPr>
          <p:nvPr/>
        </p:nvSpPr>
        <p:spPr bwMode="auto">
          <a:xfrm>
            <a:off x="1733378" y="3204883"/>
            <a:ext cx="938148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Gill Sans MT" charset="0"/>
              </a:rPr>
              <a:t>4.</a:t>
            </a:r>
            <a:r>
              <a:rPr lang="en-US" sz="2400" dirty="0">
                <a:latin typeface="Gill Sans MT" charset="0"/>
              </a:rPr>
              <a:t> choose </a:t>
            </a:r>
            <a:r>
              <a:rPr lang="en-US" sz="2400" i="1" dirty="0">
                <a:solidFill>
                  <a:srgbClr val="C00000"/>
                </a:solidFill>
                <a:latin typeface="Gill Sans MT" charset="0"/>
              </a:rPr>
              <a:t>d</a:t>
            </a:r>
            <a:r>
              <a:rPr lang="en-US" sz="2400" dirty="0">
                <a:latin typeface="Gill Sans MT" charset="0"/>
              </a:rPr>
              <a:t> such that </a:t>
            </a:r>
            <a:r>
              <a:rPr lang="en-US" sz="2400" i="1" dirty="0">
                <a:latin typeface="Gill Sans MT" charset="0"/>
              </a:rPr>
              <a:t>ed-1</a:t>
            </a:r>
            <a:r>
              <a:rPr lang="en-US" sz="2400" dirty="0">
                <a:latin typeface="Gill Sans MT" charset="0"/>
              </a:rPr>
              <a:t> is  exactly divisible by </a:t>
            </a:r>
            <a:r>
              <a:rPr lang="en-US" sz="2400" i="1" dirty="0">
                <a:latin typeface="Gill Sans MT" charset="0"/>
              </a:rPr>
              <a:t>z</a:t>
            </a:r>
            <a:r>
              <a:rPr lang="en-US" sz="2400" dirty="0" smtClean="0">
                <a:latin typeface="Gill Sans MT" charset="0"/>
              </a:rPr>
              <a:t>. (</a:t>
            </a:r>
            <a:r>
              <a:rPr lang="en-US" sz="2400" dirty="0">
                <a:latin typeface="Gill Sans MT" charset="0"/>
              </a:rPr>
              <a:t>in other words: </a:t>
            </a:r>
            <a:r>
              <a:rPr lang="en-US" sz="2400" i="1" dirty="0">
                <a:latin typeface="Gill Sans MT" charset="0"/>
              </a:rPr>
              <a:t>ed</a:t>
            </a:r>
            <a:r>
              <a:rPr lang="en-US" sz="2400" dirty="0">
                <a:latin typeface="Gill Sans MT" charset="0"/>
              </a:rPr>
              <a:t> mod </a:t>
            </a:r>
            <a:r>
              <a:rPr lang="en-US" sz="2400" i="1" dirty="0">
                <a:latin typeface="Gill Sans MT" charset="0"/>
              </a:rPr>
              <a:t>z  = 1 </a:t>
            </a:r>
            <a:r>
              <a:rPr lang="en-US" sz="2400" dirty="0">
                <a:latin typeface="Gill Sans MT" charset="0"/>
              </a:rPr>
              <a:t>).</a:t>
            </a:r>
          </a:p>
        </p:txBody>
      </p:sp>
      <p:sp>
        <p:nvSpPr>
          <p:cNvPr id="50183" name="Text Box 7"/>
          <p:cNvSpPr txBox="1">
            <a:spLocks noChangeArrowheads="1"/>
          </p:cNvSpPr>
          <p:nvPr/>
        </p:nvSpPr>
        <p:spPr bwMode="auto">
          <a:xfrm>
            <a:off x="1692280" y="4156238"/>
            <a:ext cx="497822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Gill Sans MT" charset="0"/>
              </a:rPr>
              <a:t>5.</a:t>
            </a:r>
            <a:r>
              <a:rPr lang="en-US" sz="2400" dirty="0">
                <a:latin typeface="Gill Sans MT" charset="0"/>
              </a:rPr>
              <a:t> </a:t>
            </a:r>
            <a:r>
              <a:rPr lang="en-US" sz="2400" i="1" dirty="0">
                <a:latin typeface="Gill Sans MT" charset="0"/>
              </a:rPr>
              <a:t>public</a:t>
            </a:r>
            <a:r>
              <a:rPr lang="en-US" sz="2400" dirty="0">
                <a:latin typeface="Gill Sans MT" charset="0"/>
              </a:rPr>
              <a:t> key is </a:t>
            </a:r>
            <a:r>
              <a:rPr lang="en-US" sz="2400" i="1" dirty="0">
                <a:latin typeface="Gill Sans MT" charset="0"/>
              </a:rPr>
              <a:t>(</a:t>
            </a:r>
            <a:r>
              <a:rPr lang="en-US" sz="2400" i="1" dirty="0">
                <a:solidFill>
                  <a:srgbClr val="C00000"/>
                </a:solidFill>
                <a:latin typeface="Gill Sans MT" charset="0"/>
              </a:rPr>
              <a:t>n,e</a:t>
            </a:r>
            <a:r>
              <a:rPr lang="en-US" sz="2400" i="1" dirty="0">
                <a:latin typeface="Gill Sans MT" charset="0"/>
              </a:rPr>
              <a:t>).</a:t>
            </a:r>
            <a:r>
              <a:rPr lang="en-US" sz="2400" dirty="0">
                <a:latin typeface="Gill Sans MT" charset="0"/>
              </a:rPr>
              <a:t>  </a:t>
            </a:r>
            <a:r>
              <a:rPr lang="en-US" sz="2400" i="1" dirty="0">
                <a:latin typeface="Gill Sans MT" charset="0"/>
              </a:rPr>
              <a:t>private</a:t>
            </a:r>
            <a:r>
              <a:rPr lang="en-US" sz="2400" dirty="0">
                <a:latin typeface="Gill Sans MT" charset="0"/>
              </a:rPr>
              <a:t> key is </a:t>
            </a:r>
            <a:r>
              <a:rPr lang="en-US" sz="2400" i="1" dirty="0">
                <a:latin typeface="Gill Sans MT" charset="0"/>
              </a:rPr>
              <a:t>(</a:t>
            </a:r>
            <a:r>
              <a:rPr lang="en-US" sz="2400" i="1" dirty="0">
                <a:solidFill>
                  <a:srgbClr val="C00000"/>
                </a:solidFill>
                <a:latin typeface="Gill Sans MT" charset="0"/>
              </a:rPr>
              <a:t>n,d</a:t>
            </a:r>
            <a:r>
              <a:rPr lang="en-US" sz="2400" i="1" dirty="0">
                <a:latin typeface="Gill Sans MT" charset="0"/>
              </a:rPr>
              <a:t>).</a:t>
            </a:r>
          </a:p>
        </p:txBody>
      </p:sp>
      <p:grpSp>
        <p:nvGrpSpPr>
          <p:cNvPr id="50184" name="Group 8"/>
          <p:cNvGrpSpPr>
            <a:grpSpLocks/>
          </p:cNvGrpSpPr>
          <p:nvPr/>
        </p:nvGrpSpPr>
        <p:grpSpPr bwMode="auto">
          <a:xfrm>
            <a:off x="3663782" y="4739205"/>
            <a:ext cx="638176" cy="769938"/>
            <a:chOff x="1743" y="3628"/>
            <a:chExt cx="402" cy="485"/>
          </a:xfrm>
        </p:grpSpPr>
        <p:sp>
          <p:nvSpPr>
            <p:cNvPr id="50192" name="Text Box 9"/>
            <p:cNvSpPr txBox="1">
              <a:spLocks noChangeArrowheads="1"/>
            </p:cNvSpPr>
            <p:nvPr/>
          </p:nvSpPr>
          <p:spPr bwMode="auto">
            <a:xfrm>
              <a:off x="1743" y="3700"/>
              <a:ext cx="29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K </a:t>
              </a:r>
            </a:p>
          </p:txBody>
        </p:sp>
        <p:sp>
          <p:nvSpPr>
            <p:cNvPr id="50193" name="Text Box 10"/>
            <p:cNvSpPr txBox="1">
              <a:spLocks noChangeArrowheads="1"/>
            </p:cNvSpPr>
            <p:nvPr/>
          </p:nvSpPr>
          <p:spPr bwMode="auto">
            <a:xfrm>
              <a:off x="1899" y="3822"/>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p>
          </p:txBody>
        </p:sp>
        <p:sp>
          <p:nvSpPr>
            <p:cNvPr id="50194" name="Text Box 11"/>
            <p:cNvSpPr txBox="1">
              <a:spLocks noChangeArrowheads="1"/>
            </p:cNvSpPr>
            <p:nvPr/>
          </p:nvSpPr>
          <p:spPr bwMode="auto">
            <a:xfrm>
              <a:off x="1899" y="3628"/>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grpSp>
        <p:nvGrpSpPr>
          <p:cNvPr id="50185" name="Group 12"/>
          <p:cNvGrpSpPr>
            <a:grpSpLocks/>
          </p:cNvGrpSpPr>
          <p:nvPr/>
        </p:nvGrpSpPr>
        <p:grpSpPr bwMode="auto">
          <a:xfrm>
            <a:off x="6032326" y="4742384"/>
            <a:ext cx="638176" cy="769938"/>
            <a:chOff x="1743" y="3628"/>
            <a:chExt cx="402" cy="485"/>
          </a:xfrm>
        </p:grpSpPr>
        <p:sp>
          <p:nvSpPr>
            <p:cNvPr id="50189" name="Text Box 13"/>
            <p:cNvSpPr txBox="1">
              <a:spLocks noChangeArrowheads="1"/>
            </p:cNvSpPr>
            <p:nvPr/>
          </p:nvSpPr>
          <p:spPr bwMode="auto">
            <a:xfrm>
              <a:off x="1743" y="3700"/>
              <a:ext cx="29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K </a:t>
              </a:r>
            </a:p>
          </p:txBody>
        </p:sp>
        <p:sp>
          <p:nvSpPr>
            <p:cNvPr id="50190" name="Text Box 14"/>
            <p:cNvSpPr txBox="1">
              <a:spLocks noChangeArrowheads="1"/>
            </p:cNvSpPr>
            <p:nvPr/>
          </p:nvSpPr>
          <p:spPr bwMode="auto">
            <a:xfrm>
              <a:off x="1899" y="3822"/>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p>
          </p:txBody>
        </p:sp>
        <p:sp>
          <p:nvSpPr>
            <p:cNvPr id="50191" name="Text Box 15"/>
            <p:cNvSpPr txBox="1">
              <a:spLocks noChangeArrowheads="1"/>
            </p:cNvSpPr>
            <p:nvPr/>
          </p:nvSpPr>
          <p:spPr bwMode="auto">
            <a:xfrm>
              <a:off x="1919" y="3628"/>
              <a:ext cx="18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sp>
        <p:nvSpPr>
          <p:cNvPr id="50186" name="AutoShape 16"/>
          <p:cNvSpPr>
            <a:spLocks/>
          </p:cNvSpPr>
          <p:nvPr/>
        </p:nvSpPr>
        <p:spPr bwMode="auto">
          <a:xfrm rot="5400000">
            <a:off x="3797920" y="4401856"/>
            <a:ext cx="165100" cy="760412"/>
          </a:xfrm>
          <a:prstGeom prst="rightBrace">
            <a:avLst>
              <a:gd name="adj1" fmla="val 38381"/>
              <a:gd name="adj2" fmla="val 50000"/>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dirty="0"/>
          </a:p>
        </p:txBody>
      </p:sp>
      <p:sp>
        <p:nvSpPr>
          <p:cNvPr id="50187" name="AutoShape 17"/>
          <p:cNvSpPr>
            <a:spLocks/>
          </p:cNvSpPr>
          <p:nvPr/>
        </p:nvSpPr>
        <p:spPr bwMode="auto">
          <a:xfrm rot="5400000">
            <a:off x="6179165" y="4382811"/>
            <a:ext cx="165100" cy="760413"/>
          </a:xfrm>
          <a:prstGeom prst="rightBrace">
            <a:avLst>
              <a:gd name="adj1" fmla="val 38381"/>
              <a:gd name="adj2" fmla="val 50000"/>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dirty="0"/>
          </a:p>
        </p:txBody>
      </p:sp>
    </p:spTree>
    <p:extLst>
      <p:ext uri="{BB962C8B-B14F-4D97-AF65-F5344CB8AC3E}">
        <p14:creationId xmlns:p14="http://schemas.microsoft.com/office/powerpoint/2010/main" val="3267615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3114" y="168768"/>
            <a:ext cx="10515600" cy="834477"/>
          </a:xfrm>
        </p:spPr>
        <p:txBody>
          <a:bodyPr/>
          <a:lstStyle/>
          <a:p>
            <a:r>
              <a:rPr lang="en-US" dirty="0">
                <a:latin typeface="Gill Sans MT" charset="0"/>
              </a:rPr>
              <a:t>RSA: encryption, decryption</a:t>
            </a:r>
          </a:p>
        </p:txBody>
      </p:sp>
      <p:sp>
        <p:nvSpPr>
          <p:cNvPr id="51203" name="Text Box 3"/>
          <p:cNvSpPr txBox="1">
            <a:spLocks noChangeArrowheads="1"/>
          </p:cNvSpPr>
          <p:nvPr/>
        </p:nvSpPr>
        <p:spPr bwMode="auto">
          <a:xfrm>
            <a:off x="649289" y="1091048"/>
            <a:ext cx="6324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Gill Sans MT" charset="0"/>
              </a:rPr>
              <a:t>0.</a:t>
            </a:r>
            <a:r>
              <a:rPr lang="en-US" sz="2800" dirty="0">
                <a:latin typeface="Gill Sans MT" charset="0"/>
              </a:rPr>
              <a:t>  given (</a:t>
            </a:r>
            <a:r>
              <a:rPr lang="en-US" sz="2800" i="1" dirty="0">
                <a:solidFill>
                  <a:srgbClr val="C00000"/>
                </a:solidFill>
                <a:latin typeface="Gill Sans MT" charset="0"/>
              </a:rPr>
              <a:t>n,e</a:t>
            </a:r>
            <a:r>
              <a:rPr lang="en-US" sz="2800" dirty="0">
                <a:latin typeface="Gill Sans MT" charset="0"/>
              </a:rPr>
              <a:t>) and (</a:t>
            </a:r>
            <a:r>
              <a:rPr lang="en-US" sz="2800" i="1" dirty="0">
                <a:solidFill>
                  <a:srgbClr val="C00000"/>
                </a:solidFill>
                <a:latin typeface="Gill Sans MT" charset="0"/>
              </a:rPr>
              <a:t>n,d</a:t>
            </a:r>
            <a:r>
              <a:rPr lang="en-US" sz="2800" dirty="0">
                <a:latin typeface="Gill Sans MT" charset="0"/>
              </a:rPr>
              <a:t>) as computed above</a:t>
            </a:r>
          </a:p>
        </p:txBody>
      </p:sp>
      <p:grpSp>
        <p:nvGrpSpPr>
          <p:cNvPr id="51204" name="Group 4"/>
          <p:cNvGrpSpPr>
            <a:grpSpLocks/>
          </p:cNvGrpSpPr>
          <p:nvPr/>
        </p:nvGrpSpPr>
        <p:grpSpPr bwMode="auto">
          <a:xfrm>
            <a:off x="706440" y="1770498"/>
            <a:ext cx="6024563" cy="1031875"/>
            <a:chOff x="407" y="1521"/>
            <a:chExt cx="3795" cy="650"/>
          </a:xfrm>
        </p:grpSpPr>
        <p:sp>
          <p:nvSpPr>
            <p:cNvPr id="51219" name="Text Box 5"/>
            <p:cNvSpPr txBox="1">
              <a:spLocks noChangeArrowheads="1"/>
            </p:cNvSpPr>
            <p:nvPr/>
          </p:nvSpPr>
          <p:spPr bwMode="auto">
            <a:xfrm>
              <a:off x="407" y="1521"/>
              <a:ext cx="366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Gill Sans MT" charset="0"/>
                </a:rPr>
                <a:t>1.</a:t>
              </a:r>
              <a:r>
                <a:rPr lang="en-US" sz="2800" dirty="0">
                  <a:latin typeface="Gill Sans MT" charset="0"/>
                </a:rPr>
                <a:t> to encrypt message </a:t>
              </a:r>
              <a:r>
                <a:rPr lang="en-US" sz="2800" i="1" dirty="0">
                  <a:latin typeface="Gill Sans MT" charset="0"/>
                </a:rPr>
                <a:t>m (&lt;n)</a:t>
              </a:r>
              <a:r>
                <a:rPr lang="en-US" sz="2800" dirty="0">
                  <a:latin typeface="Gill Sans MT" charset="0"/>
                </a:rPr>
                <a:t>, compute</a:t>
              </a:r>
            </a:p>
          </p:txBody>
        </p:sp>
        <p:grpSp>
          <p:nvGrpSpPr>
            <p:cNvPr id="51220" name="Group 6"/>
            <p:cNvGrpSpPr>
              <a:grpSpLocks/>
            </p:cNvGrpSpPr>
            <p:nvPr/>
          </p:nvGrpSpPr>
          <p:grpSpPr bwMode="auto">
            <a:xfrm>
              <a:off x="563" y="1768"/>
              <a:ext cx="1451" cy="403"/>
              <a:chOff x="1688" y="1812"/>
              <a:chExt cx="1451" cy="403"/>
            </a:xfrm>
          </p:grpSpPr>
          <p:sp>
            <p:nvSpPr>
              <p:cNvPr id="51224" name="Text Box 7"/>
              <p:cNvSpPr txBox="1">
                <a:spLocks noChangeArrowheads="1"/>
              </p:cNvSpPr>
              <p:nvPr/>
            </p:nvSpPr>
            <p:spPr bwMode="auto">
              <a:xfrm>
                <a:off x="1688" y="1885"/>
                <a:ext cx="1451"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C00000"/>
                    </a:solidFill>
                    <a:latin typeface="Gill Sans MT" charset="0"/>
                  </a:rPr>
                  <a:t>c = m   </a:t>
                </a:r>
                <a:r>
                  <a:rPr lang="en-US" sz="2800" dirty="0">
                    <a:solidFill>
                      <a:srgbClr val="C00000"/>
                    </a:solidFill>
                    <a:latin typeface="Gill Sans MT" charset="0"/>
                  </a:rPr>
                  <a:t>mod</a:t>
                </a:r>
                <a:r>
                  <a:rPr lang="en-US" sz="2800" i="1" dirty="0">
                    <a:solidFill>
                      <a:srgbClr val="C00000"/>
                    </a:solidFill>
                    <a:latin typeface="Gill Sans MT" charset="0"/>
                  </a:rPr>
                  <a:t>  n</a:t>
                </a:r>
              </a:p>
            </p:txBody>
          </p:sp>
          <p:sp>
            <p:nvSpPr>
              <p:cNvPr id="51225" name="Text Box 8"/>
              <p:cNvSpPr txBox="1">
                <a:spLocks noChangeArrowheads="1"/>
              </p:cNvSpPr>
              <p:nvPr/>
            </p:nvSpPr>
            <p:spPr bwMode="auto">
              <a:xfrm>
                <a:off x="2227" y="1812"/>
                <a:ext cx="215"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C00000"/>
                    </a:solidFill>
                    <a:latin typeface="Gill Sans MT" charset="0"/>
                  </a:rPr>
                  <a:t>e</a:t>
                </a:r>
              </a:p>
            </p:txBody>
          </p:sp>
        </p:grpSp>
        <p:grpSp>
          <p:nvGrpSpPr>
            <p:cNvPr id="51221" name="Group 9"/>
            <p:cNvGrpSpPr>
              <a:grpSpLocks/>
            </p:cNvGrpSpPr>
            <p:nvPr/>
          </p:nvGrpSpPr>
          <p:grpSpPr bwMode="auto">
            <a:xfrm>
              <a:off x="1966" y="1724"/>
              <a:ext cx="2236" cy="439"/>
              <a:chOff x="777" y="2538"/>
              <a:chExt cx="2236" cy="439"/>
            </a:xfrm>
          </p:grpSpPr>
          <p:sp>
            <p:nvSpPr>
              <p:cNvPr id="51222" name="Text Box 10"/>
              <p:cNvSpPr txBox="1">
                <a:spLocks noChangeArrowheads="1"/>
              </p:cNvSpPr>
              <p:nvPr/>
            </p:nvSpPr>
            <p:spPr bwMode="auto">
              <a:xfrm>
                <a:off x="777" y="2647"/>
                <a:ext cx="11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sz="2800" dirty="0">
                  <a:latin typeface="Gill Sans MT" charset="0"/>
                </a:endParaRPr>
              </a:p>
            </p:txBody>
          </p:sp>
          <p:sp>
            <p:nvSpPr>
              <p:cNvPr id="51223" name="Text Box 11"/>
              <p:cNvSpPr txBox="1">
                <a:spLocks noChangeArrowheads="1"/>
              </p:cNvSpPr>
              <p:nvPr/>
            </p:nvSpPr>
            <p:spPr bwMode="auto">
              <a:xfrm>
                <a:off x="2897" y="2538"/>
                <a:ext cx="11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endParaRPr lang="en-US" sz="2800" i="1" dirty="0">
                  <a:solidFill>
                    <a:srgbClr val="FF0000"/>
                  </a:solidFill>
                  <a:latin typeface="Gill Sans MT" charset="0"/>
                </a:endParaRPr>
              </a:p>
            </p:txBody>
          </p:sp>
        </p:grpSp>
      </p:grpSp>
      <p:sp>
        <p:nvSpPr>
          <p:cNvPr id="51205" name="Text Box 12"/>
          <p:cNvSpPr txBox="1">
            <a:spLocks noChangeArrowheads="1"/>
          </p:cNvSpPr>
          <p:nvPr/>
        </p:nvSpPr>
        <p:spPr bwMode="auto">
          <a:xfrm>
            <a:off x="706439" y="3040498"/>
            <a:ext cx="67119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Gill Sans MT" charset="0"/>
              </a:rPr>
              <a:t>2.</a:t>
            </a:r>
            <a:r>
              <a:rPr lang="en-US" sz="2800" dirty="0">
                <a:latin typeface="Gill Sans MT" charset="0"/>
              </a:rPr>
              <a:t> to decrypt received bit pattern, </a:t>
            </a:r>
            <a:r>
              <a:rPr lang="en-US" sz="2800" i="1" dirty="0">
                <a:latin typeface="Gill Sans MT" charset="0"/>
              </a:rPr>
              <a:t>c</a:t>
            </a:r>
            <a:r>
              <a:rPr lang="en-US" sz="2800" dirty="0">
                <a:latin typeface="Gill Sans MT" charset="0"/>
              </a:rPr>
              <a:t>, compute</a:t>
            </a:r>
          </a:p>
        </p:txBody>
      </p:sp>
      <p:grpSp>
        <p:nvGrpSpPr>
          <p:cNvPr id="51206" name="Group 13"/>
          <p:cNvGrpSpPr>
            <a:grpSpLocks/>
          </p:cNvGrpSpPr>
          <p:nvPr/>
        </p:nvGrpSpPr>
        <p:grpSpPr bwMode="auto">
          <a:xfrm>
            <a:off x="954090" y="3432610"/>
            <a:ext cx="2303463" cy="639763"/>
            <a:chOff x="1688" y="1812"/>
            <a:chExt cx="1451" cy="403"/>
          </a:xfrm>
        </p:grpSpPr>
        <p:sp>
          <p:nvSpPr>
            <p:cNvPr id="51217" name="Text Box 14"/>
            <p:cNvSpPr txBox="1">
              <a:spLocks noChangeArrowheads="1"/>
            </p:cNvSpPr>
            <p:nvPr/>
          </p:nvSpPr>
          <p:spPr bwMode="auto">
            <a:xfrm>
              <a:off x="1688" y="1885"/>
              <a:ext cx="1451"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C00000"/>
                  </a:solidFill>
                  <a:latin typeface="Gill Sans MT" charset="0"/>
                </a:rPr>
                <a:t>m = c   </a:t>
              </a:r>
              <a:r>
                <a:rPr lang="en-US" sz="2800" dirty="0">
                  <a:solidFill>
                    <a:srgbClr val="C00000"/>
                  </a:solidFill>
                  <a:latin typeface="Gill Sans MT" charset="0"/>
                </a:rPr>
                <a:t>mod</a:t>
              </a:r>
              <a:r>
                <a:rPr lang="en-US" sz="2800" i="1" dirty="0">
                  <a:solidFill>
                    <a:srgbClr val="C00000"/>
                  </a:solidFill>
                  <a:latin typeface="Gill Sans MT" charset="0"/>
                </a:rPr>
                <a:t>  n</a:t>
              </a:r>
            </a:p>
          </p:txBody>
        </p:sp>
        <p:sp>
          <p:nvSpPr>
            <p:cNvPr id="51218" name="Text Box 15"/>
            <p:cNvSpPr txBox="1">
              <a:spLocks noChangeArrowheads="1"/>
            </p:cNvSpPr>
            <p:nvPr/>
          </p:nvSpPr>
          <p:spPr bwMode="auto">
            <a:xfrm>
              <a:off x="2223" y="1812"/>
              <a:ext cx="222"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C00000"/>
                  </a:solidFill>
                  <a:latin typeface="Gill Sans MT" charset="0"/>
                </a:rPr>
                <a:t>d</a:t>
              </a:r>
            </a:p>
          </p:txBody>
        </p:sp>
      </p:grpSp>
      <p:grpSp>
        <p:nvGrpSpPr>
          <p:cNvPr id="51207" name="Group 16"/>
          <p:cNvGrpSpPr>
            <a:grpSpLocks/>
          </p:cNvGrpSpPr>
          <p:nvPr/>
        </p:nvGrpSpPr>
        <p:grpSpPr bwMode="auto">
          <a:xfrm>
            <a:off x="7120732" y="3888223"/>
            <a:ext cx="3935413" cy="619125"/>
            <a:chOff x="868" y="3287"/>
            <a:chExt cx="2479" cy="390"/>
          </a:xfrm>
        </p:grpSpPr>
        <p:sp>
          <p:nvSpPr>
            <p:cNvPr id="51213" name="Text Box 17"/>
            <p:cNvSpPr txBox="1">
              <a:spLocks noChangeArrowheads="1"/>
            </p:cNvSpPr>
            <p:nvPr/>
          </p:nvSpPr>
          <p:spPr bwMode="auto">
            <a:xfrm>
              <a:off x="868" y="3388"/>
              <a:ext cx="171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m  =  (m   </a:t>
              </a:r>
              <a:r>
                <a:rPr lang="en-US" sz="2400" dirty="0">
                  <a:latin typeface="Arial" charset="0"/>
                  <a:cs typeface="Arial" charset="0"/>
                </a:rPr>
                <a:t>mod</a:t>
              </a:r>
              <a:r>
                <a:rPr lang="en-US" sz="2400" i="1" dirty="0">
                  <a:latin typeface="Arial" charset="0"/>
                  <a:cs typeface="Arial" charset="0"/>
                </a:rPr>
                <a:t>  n)</a:t>
              </a:r>
            </a:p>
          </p:txBody>
        </p:sp>
        <p:sp>
          <p:nvSpPr>
            <p:cNvPr id="51214" name="Text Box 18"/>
            <p:cNvSpPr txBox="1">
              <a:spLocks noChangeArrowheads="1"/>
            </p:cNvSpPr>
            <p:nvPr/>
          </p:nvSpPr>
          <p:spPr bwMode="auto">
            <a:xfrm>
              <a:off x="1615" y="3308"/>
              <a:ext cx="22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e</a:t>
              </a:r>
            </a:p>
          </p:txBody>
        </p:sp>
        <p:sp>
          <p:nvSpPr>
            <p:cNvPr id="51215" name="Text Box 19"/>
            <p:cNvSpPr txBox="1">
              <a:spLocks noChangeArrowheads="1"/>
            </p:cNvSpPr>
            <p:nvPr/>
          </p:nvSpPr>
          <p:spPr bwMode="auto">
            <a:xfrm>
              <a:off x="2533" y="3389"/>
              <a:ext cx="81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 </a:t>
              </a:r>
              <a:r>
                <a:rPr lang="en-US" sz="2400" dirty="0">
                  <a:latin typeface="Arial" charset="0"/>
                  <a:cs typeface="Arial" charset="0"/>
                </a:rPr>
                <a:t>mod</a:t>
              </a:r>
              <a:r>
                <a:rPr lang="en-US" sz="2400" i="1" dirty="0">
                  <a:latin typeface="Arial" charset="0"/>
                  <a:cs typeface="Arial" charset="0"/>
                </a:rPr>
                <a:t>  n</a:t>
              </a:r>
            </a:p>
          </p:txBody>
        </p:sp>
        <p:sp>
          <p:nvSpPr>
            <p:cNvPr id="51216" name="Text Box 20"/>
            <p:cNvSpPr txBox="1">
              <a:spLocks noChangeArrowheads="1"/>
            </p:cNvSpPr>
            <p:nvPr/>
          </p:nvSpPr>
          <p:spPr bwMode="auto">
            <a:xfrm>
              <a:off x="2450" y="3287"/>
              <a:ext cx="22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d</a:t>
              </a:r>
            </a:p>
          </p:txBody>
        </p:sp>
      </p:grpSp>
      <p:sp>
        <p:nvSpPr>
          <p:cNvPr id="51208" name="Text Box 21"/>
          <p:cNvSpPr txBox="1">
            <a:spLocks noChangeArrowheads="1"/>
          </p:cNvSpPr>
          <p:nvPr/>
        </p:nvSpPr>
        <p:spPr bwMode="auto">
          <a:xfrm>
            <a:off x="5622131" y="3875523"/>
            <a:ext cx="146050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2800" i="1" dirty="0">
                <a:solidFill>
                  <a:srgbClr val="C00000"/>
                </a:solidFill>
                <a:latin typeface="Gill Sans MT" charset="0"/>
              </a:rPr>
              <a:t>magic</a:t>
            </a:r>
          </a:p>
          <a:p>
            <a:pPr algn="r"/>
            <a:r>
              <a:rPr lang="en-US" sz="2800" i="1" dirty="0">
                <a:solidFill>
                  <a:srgbClr val="C00000"/>
                </a:solidFill>
                <a:latin typeface="Gill Sans MT" charset="0"/>
              </a:rPr>
              <a:t>happens!</a:t>
            </a:r>
          </a:p>
        </p:txBody>
      </p:sp>
      <p:sp>
        <p:nvSpPr>
          <p:cNvPr id="51209" name="Rectangle 22"/>
          <p:cNvSpPr>
            <a:spLocks noChangeArrowheads="1"/>
          </p:cNvSpPr>
          <p:nvPr/>
        </p:nvSpPr>
        <p:spPr bwMode="auto">
          <a:xfrm>
            <a:off x="5353845" y="3872839"/>
            <a:ext cx="6256337" cy="1147270"/>
          </a:xfrm>
          <a:prstGeom prst="rect">
            <a:avLst/>
          </a:prstGeom>
          <a:noFill/>
          <a:ln w="19050">
            <a:solidFill>
              <a:srgbClr val="C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51210" name="AutoShape 23"/>
          <p:cNvSpPr>
            <a:spLocks/>
          </p:cNvSpPr>
          <p:nvPr/>
        </p:nvSpPr>
        <p:spPr bwMode="auto">
          <a:xfrm rot="-5400000">
            <a:off x="8843963" y="3950928"/>
            <a:ext cx="139700" cy="1223963"/>
          </a:xfrm>
          <a:prstGeom prst="leftBrace">
            <a:avLst>
              <a:gd name="adj1" fmla="val 73011"/>
              <a:gd name="adj2" fmla="val 52954"/>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Arial" charset="0"/>
              <a:cs typeface="Arial" charset="0"/>
            </a:endParaRPr>
          </a:p>
        </p:txBody>
      </p:sp>
      <p:sp>
        <p:nvSpPr>
          <p:cNvPr id="51211" name="Text Box 24"/>
          <p:cNvSpPr txBox="1">
            <a:spLocks noChangeArrowheads="1"/>
          </p:cNvSpPr>
          <p:nvPr/>
        </p:nvSpPr>
        <p:spPr bwMode="auto">
          <a:xfrm>
            <a:off x="8811419" y="4550209"/>
            <a:ext cx="4365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pPr>
            <a:r>
              <a:rPr lang="en-US" sz="2400" dirty="0">
                <a:latin typeface="Arial" charset="0"/>
                <a:cs typeface="Arial" charset="0"/>
              </a:rPr>
              <a:t>c</a:t>
            </a:r>
          </a:p>
        </p:txBody>
      </p:sp>
    </p:spTree>
    <p:extLst>
      <p:ext uri="{BB962C8B-B14F-4D97-AF65-F5344CB8AC3E}">
        <p14:creationId xmlns:p14="http://schemas.microsoft.com/office/powerpoint/2010/main" val="3723538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152650" y="1592868"/>
            <a:ext cx="8149590" cy="3298310"/>
          </a:xfrm>
        </p:spPr>
        <p:txBody>
          <a:bodyPr>
            <a:normAutofit fontScale="92500" lnSpcReduction="20000"/>
          </a:bodyPr>
          <a:lstStyle/>
          <a:p>
            <a:r>
              <a:rPr lang="en-US" dirty="0" smtClean="0">
                <a:solidFill>
                  <a:srgbClr val="0000FF"/>
                </a:solidFill>
                <a:latin typeface="Gill Sans MT" charset="0"/>
              </a:rPr>
              <a:t>Useful number theory result: If p, q are prime and n = </a:t>
            </a:r>
            <a:r>
              <a:rPr lang="en-US" dirty="0" err="1" smtClean="0">
                <a:solidFill>
                  <a:srgbClr val="0000FF"/>
                </a:solidFill>
                <a:latin typeface="Gill Sans MT" charset="0"/>
              </a:rPr>
              <a:t>pq</a:t>
            </a:r>
            <a:r>
              <a:rPr lang="en-US" dirty="0" smtClean="0">
                <a:solidFill>
                  <a:srgbClr val="0000FF"/>
                </a:solidFill>
                <a:latin typeface="Gill Sans MT" charset="0"/>
              </a:rPr>
              <a:t>, then </a:t>
            </a:r>
            <a:r>
              <a:rPr lang="en-US" dirty="0" err="1" smtClean="0">
                <a:solidFill>
                  <a:srgbClr val="0000FF"/>
                </a:solidFill>
                <a:latin typeface="Gill Sans MT" charset="0"/>
              </a:rPr>
              <a:t>x</a:t>
            </a:r>
            <a:r>
              <a:rPr lang="en-US" baseline="30000" dirty="0" err="1">
                <a:solidFill>
                  <a:srgbClr val="0000FF"/>
                </a:solidFill>
                <a:latin typeface="Gill Sans MT" charset="0"/>
              </a:rPr>
              <a:t>y</a:t>
            </a:r>
            <a:r>
              <a:rPr lang="en-US" dirty="0" smtClean="0">
                <a:solidFill>
                  <a:srgbClr val="0000FF"/>
                </a:solidFill>
                <a:latin typeface="Gill Sans MT" charset="0"/>
              </a:rPr>
              <a:t> </a:t>
            </a:r>
            <a:r>
              <a:rPr lang="en-US" dirty="0">
                <a:solidFill>
                  <a:srgbClr val="0000FF"/>
                </a:solidFill>
                <a:latin typeface="Gill Sans MT" charset="0"/>
              </a:rPr>
              <a:t>mod n = </a:t>
            </a:r>
            <a:r>
              <a:rPr lang="en-US" dirty="0" err="1" smtClean="0">
                <a:solidFill>
                  <a:srgbClr val="0000FF"/>
                </a:solidFill>
                <a:latin typeface="Gill Sans MT" charset="0"/>
              </a:rPr>
              <a:t>x</a:t>
            </a:r>
            <a:r>
              <a:rPr lang="en-US" baseline="30000" dirty="0" err="1" smtClean="0">
                <a:solidFill>
                  <a:srgbClr val="0000FF"/>
                </a:solidFill>
                <a:latin typeface="Gill Sans MT" charset="0"/>
              </a:rPr>
              <a:t>ymod</a:t>
            </a:r>
            <a:r>
              <a:rPr lang="en-US" baseline="30000" dirty="0" smtClean="0">
                <a:solidFill>
                  <a:srgbClr val="0000FF"/>
                </a:solidFill>
                <a:latin typeface="Gill Sans MT" charset="0"/>
              </a:rPr>
              <a:t>(p-1)(q-1)</a:t>
            </a:r>
            <a:r>
              <a:rPr lang="en-US" dirty="0" smtClean="0">
                <a:solidFill>
                  <a:srgbClr val="0000FF"/>
                </a:solidFill>
                <a:latin typeface="Gill Sans MT" charset="0"/>
              </a:rPr>
              <a:t> </a:t>
            </a:r>
            <a:r>
              <a:rPr lang="en-US" dirty="0">
                <a:solidFill>
                  <a:srgbClr val="0000FF"/>
                </a:solidFill>
                <a:latin typeface="Gill Sans MT" charset="0"/>
              </a:rPr>
              <a:t>mod n </a:t>
            </a:r>
            <a:endParaRPr lang="en-US" dirty="0" smtClean="0">
              <a:solidFill>
                <a:srgbClr val="0000FF"/>
              </a:solidFill>
              <a:latin typeface="Gill Sans MT" charset="0"/>
            </a:endParaRPr>
          </a:p>
          <a:p>
            <a:endParaRPr lang="en-US" dirty="0">
              <a:latin typeface="Gill Sans MT" charset="0"/>
            </a:endParaRPr>
          </a:p>
          <a:p>
            <a:r>
              <a:rPr lang="en-US" dirty="0" smtClean="0">
                <a:latin typeface="Gill Sans MT" charset="0"/>
              </a:rPr>
              <a:t>(</a:t>
            </a:r>
            <a:r>
              <a:rPr lang="en-US" dirty="0">
                <a:latin typeface="Gill Sans MT" charset="0"/>
              </a:rPr>
              <a:t>m</a:t>
            </a:r>
            <a:r>
              <a:rPr lang="en-US" baseline="30000" dirty="0">
                <a:latin typeface="Gill Sans MT" charset="0"/>
              </a:rPr>
              <a:t>e</a:t>
            </a:r>
            <a:r>
              <a:rPr lang="en-US" dirty="0">
                <a:latin typeface="Gill Sans MT" charset="0"/>
              </a:rPr>
              <a:t> mod n)</a:t>
            </a:r>
            <a:r>
              <a:rPr lang="en-US" baseline="30000" dirty="0">
                <a:latin typeface="Gill Sans MT" charset="0"/>
              </a:rPr>
              <a:t>d</a:t>
            </a:r>
            <a:r>
              <a:rPr lang="en-US" dirty="0">
                <a:latin typeface="Gill Sans MT" charset="0"/>
              </a:rPr>
              <a:t> mod n</a:t>
            </a:r>
          </a:p>
          <a:p>
            <a:pPr>
              <a:buFont typeface="Wingdings" charset="0"/>
              <a:buNone/>
            </a:pPr>
            <a:r>
              <a:rPr lang="en-US" dirty="0">
                <a:latin typeface="Gill Sans MT" charset="0"/>
              </a:rPr>
              <a:t>                  = m</a:t>
            </a:r>
            <a:r>
              <a:rPr lang="en-US" baseline="30000" dirty="0">
                <a:latin typeface="Gill Sans MT" charset="0"/>
              </a:rPr>
              <a:t>ed</a:t>
            </a:r>
            <a:r>
              <a:rPr lang="en-US" dirty="0">
                <a:latin typeface="Gill Sans MT" charset="0"/>
              </a:rPr>
              <a:t> mod n </a:t>
            </a:r>
          </a:p>
          <a:p>
            <a:pPr>
              <a:buFont typeface="Wingdings" charset="0"/>
              <a:buNone/>
            </a:pPr>
            <a:r>
              <a:rPr lang="en-US" dirty="0">
                <a:latin typeface="Gill Sans MT" charset="0"/>
              </a:rPr>
              <a:t>                  = </a:t>
            </a:r>
            <a:r>
              <a:rPr lang="en-US" dirty="0" smtClean="0">
                <a:latin typeface="Gill Sans MT" charset="0"/>
              </a:rPr>
              <a:t>m</a:t>
            </a:r>
            <a:r>
              <a:rPr lang="en-US" baseline="30000" dirty="0" smtClean="0">
                <a:latin typeface="Gill Sans MT" charset="0"/>
              </a:rPr>
              <a:t>ed </a:t>
            </a:r>
            <a:r>
              <a:rPr lang="en-US" baseline="30000" dirty="0">
                <a:latin typeface="Gill Sans MT" charset="0"/>
              </a:rPr>
              <a:t>mod </a:t>
            </a:r>
            <a:r>
              <a:rPr lang="en-US" baseline="30000" dirty="0" smtClean="0">
                <a:latin typeface="Gill Sans MT" charset="0"/>
              </a:rPr>
              <a:t>(p-1)(q-1)</a:t>
            </a:r>
            <a:r>
              <a:rPr lang="en-US" dirty="0" smtClean="0">
                <a:latin typeface="Gill Sans MT" charset="0"/>
              </a:rPr>
              <a:t> </a:t>
            </a:r>
            <a:r>
              <a:rPr lang="en-US" dirty="0">
                <a:latin typeface="Gill Sans MT" charset="0"/>
              </a:rPr>
              <a:t>mod </a:t>
            </a:r>
            <a:r>
              <a:rPr lang="en-US" dirty="0" smtClean="0">
                <a:latin typeface="Gill Sans MT" charset="0"/>
              </a:rPr>
              <a:t>n [using the theorem]</a:t>
            </a:r>
            <a:endParaRPr lang="en-US" dirty="0">
              <a:latin typeface="Gill Sans MT" charset="0"/>
            </a:endParaRPr>
          </a:p>
          <a:p>
            <a:pPr>
              <a:buFont typeface="Wingdings" charset="0"/>
              <a:buNone/>
            </a:pPr>
            <a:r>
              <a:rPr lang="en-US" dirty="0">
                <a:latin typeface="Gill Sans MT" charset="0"/>
              </a:rPr>
              <a:t>                  = m</a:t>
            </a:r>
            <a:r>
              <a:rPr lang="en-US" baseline="30000" dirty="0">
                <a:latin typeface="Gill Sans MT" charset="0"/>
              </a:rPr>
              <a:t>1</a:t>
            </a:r>
            <a:r>
              <a:rPr lang="en-US" dirty="0">
                <a:latin typeface="Gill Sans MT" charset="0"/>
              </a:rPr>
              <a:t> mod </a:t>
            </a:r>
            <a:r>
              <a:rPr lang="en-US" dirty="0" smtClean="0">
                <a:latin typeface="Gill Sans MT" charset="0"/>
              </a:rPr>
              <a:t>n [as ed-1 is divisible by (p-1)(q-1)]</a:t>
            </a:r>
            <a:endParaRPr lang="en-US" dirty="0">
              <a:latin typeface="Gill Sans MT" charset="0"/>
            </a:endParaRPr>
          </a:p>
          <a:p>
            <a:pPr>
              <a:buFont typeface="Wingdings" charset="0"/>
              <a:buNone/>
            </a:pPr>
            <a:r>
              <a:rPr lang="en-US" dirty="0">
                <a:latin typeface="Gill Sans MT" charset="0"/>
              </a:rPr>
              <a:t>                  = m</a:t>
            </a:r>
          </a:p>
        </p:txBody>
      </p:sp>
      <p:grpSp>
        <p:nvGrpSpPr>
          <p:cNvPr id="8" name="Group 16"/>
          <p:cNvGrpSpPr>
            <a:grpSpLocks/>
          </p:cNvGrpSpPr>
          <p:nvPr/>
        </p:nvGrpSpPr>
        <p:grpSpPr bwMode="auto">
          <a:xfrm>
            <a:off x="4378282" y="103188"/>
            <a:ext cx="3935413" cy="619125"/>
            <a:chOff x="868" y="3287"/>
            <a:chExt cx="2479" cy="390"/>
          </a:xfrm>
        </p:grpSpPr>
        <p:sp>
          <p:nvSpPr>
            <p:cNvPr id="9" name="Text Box 17"/>
            <p:cNvSpPr txBox="1">
              <a:spLocks noChangeArrowheads="1"/>
            </p:cNvSpPr>
            <p:nvPr/>
          </p:nvSpPr>
          <p:spPr bwMode="auto">
            <a:xfrm>
              <a:off x="868" y="3388"/>
              <a:ext cx="171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m  =  (m   </a:t>
              </a:r>
              <a:r>
                <a:rPr lang="en-US" sz="2400" dirty="0">
                  <a:latin typeface="Arial" charset="0"/>
                  <a:cs typeface="Arial" charset="0"/>
                </a:rPr>
                <a:t>mod</a:t>
              </a:r>
              <a:r>
                <a:rPr lang="en-US" sz="2400" i="1" dirty="0">
                  <a:latin typeface="Arial" charset="0"/>
                  <a:cs typeface="Arial" charset="0"/>
                </a:rPr>
                <a:t>  n)</a:t>
              </a:r>
            </a:p>
          </p:txBody>
        </p:sp>
        <p:sp>
          <p:nvSpPr>
            <p:cNvPr id="10" name="Text Box 18"/>
            <p:cNvSpPr txBox="1">
              <a:spLocks noChangeArrowheads="1"/>
            </p:cNvSpPr>
            <p:nvPr/>
          </p:nvSpPr>
          <p:spPr bwMode="auto">
            <a:xfrm>
              <a:off x="1615" y="3308"/>
              <a:ext cx="22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e</a:t>
              </a:r>
            </a:p>
          </p:txBody>
        </p:sp>
        <p:sp>
          <p:nvSpPr>
            <p:cNvPr id="11" name="Text Box 19"/>
            <p:cNvSpPr txBox="1">
              <a:spLocks noChangeArrowheads="1"/>
            </p:cNvSpPr>
            <p:nvPr/>
          </p:nvSpPr>
          <p:spPr bwMode="auto">
            <a:xfrm>
              <a:off x="2533" y="3389"/>
              <a:ext cx="81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 </a:t>
              </a:r>
              <a:r>
                <a:rPr lang="en-US" sz="2400" dirty="0">
                  <a:latin typeface="Arial" charset="0"/>
                  <a:cs typeface="Arial" charset="0"/>
                </a:rPr>
                <a:t>mod</a:t>
              </a:r>
              <a:r>
                <a:rPr lang="en-US" sz="2400" i="1" dirty="0">
                  <a:latin typeface="Arial" charset="0"/>
                  <a:cs typeface="Arial" charset="0"/>
                </a:rPr>
                <a:t>  n</a:t>
              </a:r>
            </a:p>
          </p:txBody>
        </p:sp>
        <p:sp>
          <p:nvSpPr>
            <p:cNvPr id="12" name="Text Box 20"/>
            <p:cNvSpPr txBox="1">
              <a:spLocks noChangeArrowheads="1"/>
            </p:cNvSpPr>
            <p:nvPr/>
          </p:nvSpPr>
          <p:spPr bwMode="auto">
            <a:xfrm>
              <a:off x="2450" y="3287"/>
              <a:ext cx="22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i="1" dirty="0">
                  <a:latin typeface="Arial" charset="0"/>
                  <a:cs typeface="Arial" charset="0"/>
                </a:rPr>
                <a:t>d</a:t>
              </a:r>
            </a:p>
          </p:txBody>
        </p:sp>
      </p:grpSp>
      <p:sp>
        <p:nvSpPr>
          <p:cNvPr id="13" name="Text Box 21"/>
          <p:cNvSpPr txBox="1">
            <a:spLocks noChangeArrowheads="1"/>
          </p:cNvSpPr>
          <p:nvPr/>
        </p:nvSpPr>
        <p:spPr bwMode="auto">
          <a:xfrm>
            <a:off x="3397935" y="254653"/>
            <a:ext cx="94224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2800" i="1" dirty="0">
                <a:solidFill>
                  <a:srgbClr val="C00000"/>
                </a:solidFill>
                <a:latin typeface="Gill Sans MT" charset="0"/>
              </a:rPr>
              <a:t>Why?</a:t>
            </a:r>
          </a:p>
        </p:txBody>
      </p:sp>
      <p:sp>
        <p:nvSpPr>
          <p:cNvPr id="14" name="Rectangle 22"/>
          <p:cNvSpPr>
            <a:spLocks noChangeArrowheads="1"/>
          </p:cNvSpPr>
          <p:nvPr/>
        </p:nvSpPr>
        <p:spPr bwMode="auto">
          <a:xfrm>
            <a:off x="3311237" y="136525"/>
            <a:ext cx="5002458" cy="1085850"/>
          </a:xfrm>
          <a:prstGeom prst="rect">
            <a:avLst/>
          </a:prstGeom>
          <a:noFill/>
          <a:ln w="19050">
            <a:solidFill>
              <a:srgbClr val="C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15" name="AutoShape 23"/>
          <p:cNvSpPr>
            <a:spLocks/>
          </p:cNvSpPr>
          <p:nvPr/>
        </p:nvSpPr>
        <p:spPr bwMode="auto">
          <a:xfrm rot="-5400000">
            <a:off x="6101513" y="165893"/>
            <a:ext cx="139700" cy="1223963"/>
          </a:xfrm>
          <a:prstGeom prst="leftBrace">
            <a:avLst>
              <a:gd name="adj1" fmla="val 73011"/>
              <a:gd name="adj2" fmla="val 52954"/>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Arial" charset="0"/>
              <a:cs typeface="Arial" charset="0"/>
            </a:endParaRPr>
          </a:p>
        </p:txBody>
      </p:sp>
      <p:sp>
        <p:nvSpPr>
          <p:cNvPr id="16" name="Text Box 24"/>
          <p:cNvSpPr txBox="1">
            <a:spLocks noChangeArrowheads="1"/>
          </p:cNvSpPr>
          <p:nvPr/>
        </p:nvSpPr>
        <p:spPr bwMode="auto">
          <a:xfrm>
            <a:off x="6068969" y="765174"/>
            <a:ext cx="4365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pPr>
            <a:r>
              <a:rPr lang="en-US" sz="2400" dirty="0">
                <a:latin typeface="Arial" charset="0"/>
                <a:cs typeface="Arial" charset="0"/>
              </a:rPr>
              <a:t>c</a:t>
            </a:r>
          </a:p>
        </p:txBody>
      </p:sp>
    </p:spTree>
    <p:extLst>
      <p:ext uri="{BB962C8B-B14F-4D97-AF65-F5344CB8AC3E}">
        <p14:creationId xmlns:p14="http://schemas.microsoft.com/office/powerpoint/2010/main" val="303524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animEffect transition="in" filter="fade">
                                      <p:cBhvr>
                                        <p:cTn id="7" dur="1000"/>
                                        <p:tgtEl>
                                          <p:spTgt spid="53251">
                                            <p:txEl>
                                              <p:pRg st="3" end="3"/>
                                            </p:txEl>
                                          </p:spTgt>
                                        </p:tgtEl>
                                      </p:cBhvr>
                                    </p:animEffect>
                                    <p:anim calcmode="lin" valueType="num">
                                      <p:cBhvr>
                                        <p:cTn id="8" dur="10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32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251">
                                            <p:txEl>
                                              <p:pRg st="4" end="4"/>
                                            </p:txEl>
                                          </p:spTgt>
                                        </p:tgtEl>
                                        <p:attrNameLst>
                                          <p:attrName>style.visibility</p:attrName>
                                        </p:attrNameLst>
                                      </p:cBhvr>
                                      <p:to>
                                        <p:strVal val="visible"/>
                                      </p:to>
                                    </p:set>
                                    <p:animEffect transition="in" filter="fade">
                                      <p:cBhvr>
                                        <p:cTn id="14" dur="1000"/>
                                        <p:tgtEl>
                                          <p:spTgt spid="53251">
                                            <p:txEl>
                                              <p:pRg st="4" end="4"/>
                                            </p:txEl>
                                          </p:spTgt>
                                        </p:tgtEl>
                                      </p:cBhvr>
                                    </p:animEffect>
                                    <p:anim calcmode="lin" valueType="num">
                                      <p:cBhvr>
                                        <p:cTn id="15" dur="10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32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251">
                                            <p:txEl>
                                              <p:pRg st="5" end="5"/>
                                            </p:txEl>
                                          </p:spTgt>
                                        </p:tgtEl>
                                        <p:attrNameLst>
                                          <p:attrName>style.visibility</p:attrName>
                                        </p:attrNameLst>
                                      </p:cBhvr>
                                      <p:to>
                                        <p:strVal val="visible"/>
                                      </p:to>
                                    </p:set>
                                    <p:animEffect transition="in" filter="fade">
                                      <p:cBhvr>
                                        <p:cTn id="21" dur="1000"/>
                                        <p:tgtEl>
                                          <p:spTgt spid="53251">
                                            <p:txEl>
                                              <p:pRg st="5" end="5"/>
                                            </p:txEl>
                                          </p:spTgt>
                                        </p:tgtEl>
                                      </p:cBhvr>
                                    </p:animEffect>
                                    <p:anim calcmode="lin" valueType="num">
                                      <p:cBhvr>
                                        <p:cTn id="22" dur="10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32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3251">
                                            <p:txEl>
                                              <p:pRg st="6" end="6"/>
                                            </p:txEl>
                                          </p:spTgt>
                                        </p:tgtEl>
                                        <p:attrNameLst>
                                          <p:attrName>style.visibility</p:attrName>
                                        </p:attrNameLst>
                                      </p:cBhvr>
                                      <p:to>
                                        <p:strVal val="visible"/>
                                      </p:to>
                                    </p:set>
                                    <p:animEffect transition="in" filter="fade">
                                      <p:cBhvr>
                                        <p:cTn id="28" dur="1000"/>
                                        <p:tgtEl>
                                          <p:spTgt spid="53251">
                                            <p:txEl>
                                              <p:pRg st="6" end="6"/>
                                            </p:txEl>
                                          </p:spTgt>
                                        </p:tgtEl>
                                      </p:cBhvr>
                                    </p:animEffect>
                                    <p:anim calcmode="lin" valueType="num">
                                      <p:cBhvr>
                                        <p:cTn id="29" dur="1000" fill="hold"/>
                                        <p:tgtEl>
                                          <p:spTgt spid="53251">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32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4000" dirty="0">
                <a:latin typeface="Gill Sans MT" charset="0"/>
              </a:rPr>
              <a:t>RSA: another important property</a:t>
            </a:r>
          </a:p>
        </p:txBody>
      </p:sp>
      <p:sp>
        <p:nvSpPr>
          <p:cNvPr id="54275" name="Text Box 3"/>
          <p:cNvSpPr txBox="1">
            <a:spLocks noChangeArrowheads="1"/>
          </p:cNvSpPr>
          <p:nvPr/>
        </p:nvSpPr>
        <p:spPr bwMode="auto">
          <a:xfrm>
            <a:off x="2505076" y="1422401"/>
            <a:ext cx="70405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Gill Sans MT" charset="0"/>
              </a:rPr>
              <a:t>The following property will be </a:t>
            </a:r>
            <a:r>
              <a:rPr lang="en-US" sz="2800" i="1" dirty="0">
                <a:solidFill>
                  <a:srgbClr val="C00000"/>
                </a:solidFill>
                <a:latin typeface="Gill Sans MT" charset="0"/>
              </a:rPr>
              <a:t>very</a:t>
            </a:r>
            <a:r>
              <a:rPr lang="en-US" sz="2800" dirty="0">
                <a:solidFill>
                  <a:srgbClr val="C00000"/>
                </a:solidFill>
                <a:latin typeface="Gill Sans MT" charset="0"/>
              </a:rPr>
              <a:t> </a:t>
            </a:r>
            <a:r>
              <a:rPr lang="en-US" sz="2800" dirty="0">
                <a:latin typeface="Gill Sans MT" charset="0"/>
              </a:rPr>
              <a:t>useful later:</a:t>
            </a:r>
            <a:endParaRPr lang="en-US" sz="2400" dirty="0">
              <a:latin typeface="Gill Sans MT" charset="0"/>
            </a:endParaRPr>
          </a:p>
        </p:txBody>
      </p:sp>
      <p:grpSp>
        <p:nvGrpSpPr>
          <p:cNvPr id="54276" name="Group 4"/>
          <p:cNvGrpSpPr>
            <a:grpSpLocks/>
          </p:cNvGrpSpPr>
          <p:nvPr/>
        </p:nvGrpSpPr>
        <p:grpSpPr bwMode="auto">
          <a:xfrm>
            <a:off x="3160714" y="2257425"/>
            <a:ext cx="5259387" cy="946150"/>
            <a:chOff x="501" y="1586"/>
            <a:chExt cx="3313" cy="596"/>
          </a:xfrm>
        </p:grpSpPr>
        <p:grpSp>
          <p:nvGrpSpPr>
            <p:cNvPr id="54283" name="Group 5"/>
            <p:cNvGrpSpPr>
              <a:grpSpLocks/>
            </p:cNvGrpSpPr>
            <p:nvPr/>
          </p:nvGrpSpPr>
          <p:grpSpPr bwMode="auto">
            <a:xfrm>
              <a:off x="501" y="1586"/>
              <a:ext cx="1807" cy="594"/>
              <a:chOff x="1328" y="1706"/>
              <a:chExt cx="1807" cy="594"/>
            </a:xfrm>
          </p:grpSpPr>
          <p:grpSp>
            <p:nvGrpSpPr>
              <p:cNvPr id="54290" name="Group 6"/>
              <p:cNvGrpSpPr>
                <a:grpSpLocks/>
              </p:cNvGrpSpPr>
              <p:nvPr/>
            </p:nvGrpSpPr>
            <p:grpSpPr bwMode="auto">
              <a:xfrm>
                <a:off x="1328" y="1811"/>
                <a:ext cx="1807" cy="489"/>
                <a:chOff x="1699" y="1433"/>
                <a:chExt cx="1807" cy="489"/>
              </a:xfrm>
            </p:grpSpPr>
            <p:sp>
              <p:nvSpPr>
                <p:cNvPr id="54293" name="Text Box 7"/>
                <p:cNvSpPr txBox="1">
                  <a:spLocks noChangeArrowheads="1"/>
                </p:cNvSpPr>
                <p:nvPr/>
              </p:nvSpPr>
              <p:spPr bwMode="auto">
                <a:xfrm>
                  <a:off x="1699" y="1433"/>
                  <a:ext cx="1807"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Arial" charset="0"/>
                      <a:cs typeface="Arial" charset="0"/>
                    </a:rPr>
                    <a:t>K  </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K  (m)</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  =  m </a:t>
                  </a:r>
                </a:p>
              </p:txBody>
            </p:sp>
            <p:sp>
              <p:nvSpPr>
                <p:cNvPr id="54294" name="Text Box 8"/>
                <p:cNvSpPr txBox="1">
                  <a:spLocks noChangeArrowheads="1"/>
                </p:cNvSpPr>
                <p:nvPr/>
              </p:nvSpPr>
              <p:spPr bwMode="auto">
                <a:xfrm>
                  <a:off x="2235" y="1631"/>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54295" name="Text Box 9"/>
                <p:cNvSpPr txBox="1">
                  <a:spLocks noChangeArrowheads="1"/>
                </p:cNvSpPr>
                <p:nvPr/>
              </p:nvSpPr>
              <p:spPr bwMode="auto">
                <a:xfrm>
                  <a:off x="1884" y="1620"/>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grpSp>
          <p:sp>
            <p:nvSpPr>
              <p:cNvPr id="54291" name="Text Box 10"/>
              <p:cNvSpPr txBox="1">
                <a:spLocks noChangeArrowheads="1"/>
              </p:cNvSpPr>
              <p:nvPr/>
            </p:nvSpPr>
            <p:spPr bwMode="auto">
              <a:xfrm>
                <a:off x="1523" y="1706"/>
                <a:ext cx="18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54292" name="Text Box 11"/>
              <p:cNvSpPr txBox="1">
                <a:spLocks noChangeArrowheads="1"/>
              </p:cNvSpPr>
              <p:nvPr/>
            </p:nvSpPr>
            <p:spPr bwMode="auto">
              <a:xfrm>
                <a:off x="1842" y="1722"/>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sp>
          <p:nvSpPr>
            <p:cNvPr id="54284" name="Text Box 12"/>
            <p:cNvSpPr txBox="1">
              <a:spLocks noChangeArrowheads="1"/>
            </p:cNvSpPr>
            <p:nvPr/>
          </p:nvSpPr>
          <p:spPr bwMode="auto">
            <a:xfrm>
              <a:off x="2496" y="1704"/>
              <a:ext cx="1318"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Arial" charset="0"/>
                  <a:cs typeface="Arial" charset="0"/>
                </a:rPr>
                <a:t>K  </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K  (m)</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  </a:t>
              </a:r>
            </a:p>
          </p:txBody>
        </p:sp>
        <p:sp>
          <p:nvSpPr>
            <p:cNvPr id="54285" name="Text Box 13"/>
            <p:cNvSpPr txBox="1">
              <a:spLocks noChangeArrowheads="1"/>
            </p:cNvSpPr>
            <p:nvPr/>
          </p:nvSpPr>
          <p:spPr bwMode="auto">
            <a:xfrm>
              <a:off x="3074" y="1887"/>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54286" name="Text Box 14"/>
            <p:cNvSpPr txBox="1">
              <a:spLocks noChangeArrowheads="1"/>
            </p:cNvSpPr>
            <p:nvPr/>
          </p:nvSpPr>
          <p:spPr bwMode="auto">
            <a:xfrm>
              <a:off x="2722" y="1891"/>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54287" name="Text Box 15"/>
            <p:cNvSpPr txBox="1">
              <a:spLocks noChangeArrowheads="1"/>
            </p:cNvSpPr>
            <p:nvPr/>
          </p:nvSpPr>
          <p:spPr bwMode="auto">
            <a:xfrm>
              <a:off x="2709" y="1636"/>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54288" name="Text Box 16"/>
            <p:cNvSpPr txBox="1">
              <a:spLocks noChangeArrowheads="1"/>
            </p:cNvSpPr>
            <p:nvPr/>
          </p:nvSpPr>
          <p:spPr bwMode="auto">
            <a:xfrm>
              <a:off x="3076" y="1615"/>
              <a:ext cx="18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54289" name="Text Box 17"/>
            <p:cNvSpPr txBox="1">
              <a:spLocks noChangeArrowheads="1"/>
            </p:cNvSpPr>
            <p:nvPr/>
          </p:nvSpPr>
          <p:spPr bwMode="auto">
            <a:xfrm>
              <a:off x="2253" y="1755"/>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sp>
        <p:nvSpPr>
          <p:cNvPr id="54277" name="Text Box 18"/>
          <p:cNvSpPr txBox="1">
            <a:spLocks noChangeArrowheads="1"/>
          </p:cNvSpPr>
          <p:nvPr/>
        </p:nvSpPr>
        <p:spPr bwMode="auto">
          <a:xfrm>
            <a:off x="2687639" y="3487739"/>
            <a:ext cx="2917825"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Gill Sans MT" charset="0"/>
              </a:rPr>
              <a:t>use public key first, followed by private key </a:t>
            </a:r>
            <a:endParaRPr lang="en-US" sz="2400" dirty="0">
              <a:latin typeface="Gill Sans MT" charset="0"/>
            </a:endParaRPr>
          </a:p>
        </p:txBody>
      </p:sp>
      <p:sp>
        <p:nvSpPr>
          <p:cNvPr id="54278" name="Text Box 19"/>
          <p:cNvSpPr txBox="1">
            <a:spLocks noChangeArrowheads="1"/>
          </p:cNvSpPr>
          <p:nvPr/>
        </p:nvSpPr>
        <p:spPr bwMode="auto">
          <a:xfrm>
            <a:off x="6018214" y="3479800"/>
            <a:ext cx="2917825"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Gill Sans MT" charset="0"/>
              </a:rPr>
              <a:t>use private key first, followed by public key </a:t>
            </a:r>
            <a:endParaRPr lang="en-US" sz="2400" dirty="0">
              <a:latin typeface="Gill Sans MT" charset="0"/>
            </a:endParaRPr>
          </a:p>
        </p:txBody>
      </p:sp>
      <p:sp>
        <p:nvSpPr>
          <p:cNvPr id="54279" name="AutoShape 20"/>
          <p:cNvSpPr>
            <a:spLocks/>
          </p:cNvSpPr>
          <p:nvPr/>
        </p:nvSpPr>
        <p:spPr bwMode="auto">
          <a:xfrm rot="5400000">
            <a:off x="4005263" y="2509838"/>
            <a:ext cx="138112" cy="1509712"/>
          </a:xfrm>
          <a:prstGeom prst="rightBrace">
            <a:avLst>
              <a:gd name="adj1" fmla="val 9109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solidFill>
                <a:srgbClr val="C00000"/>
              </a:solidFill>
              <a:latin typeface="Gill Sans MT" charset="0"/>
              <a:cs typeface="Arial" charset="0"/>
            </a:endParaRPr>
          </a:p>
        </p:txBody>
      </p:sp>
      <p:sp>
        <p:nvSpPr>
          <p:cNvPr id="54280" name="AutoShape 21"/>
          <p:cNvSpPr>
            <a:spLocks/>
          </p:cNvSpPr>
          <p:nvPr/>
        </p:nvSpPr>
        <p:spPr bwMode="auto">
          <a:xfrm rot="5400000">
            <a:off x="7277101" y="2501901"/>
            <a:ext cx="138113" cy="1509713"/>
          </a:xfrm>
          <a:prstGeom prst="rightBrace">
            <a:avLst>
              <a:gd name="adj1" fmla="val 9109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solidFill>
                <a:srgbClr val="C00000"/>
              </a:solidFill>
              <a:latin typeface="Gill Sans MT" charset="0"/>
              <a:cs typeface="Arial" charset="0"/>
            </a:endParaRPr>
          </a:p>
        </p:txBody>
      </p:sp>
    </p:spTree>
    <p:extLst>
      <p:ext uri="{BB962C8B-B14F-4D97-AF65-F5344CB8AC3E}">
        <p14:creationId xmlns:p14="http://schemas.microsoft.com/office/powerpoint/2010/main" val="4291008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2046288" y="1425575"/>
            <a:ext cx="7772400" cy="4648200"/>
          </a:xfrm>
        </p:spPr>
        <p:txBody>
          <a:bodyPr/>
          <a:lstStyle/>
          <a:p>
            <a:pPr>
              <a:buFont typeface="Wingdings" charset="0"/>
              <a:buNone/>
            </a:pPr>
            <a:endParaRPr lang="en-US" dirty="0">
              <a:latin typeface="Gill Sans MT" charset="0"/>
            </a:endParaRPr>
          </a:p>
          <a:p>
            <a:pPr>
              <a:buFont typeface="Wingdings" charset="0"/>
              <a:buNone/>
            </a:pPr>
            <a:r>
              <a:rPr lang="en-US" dirty="0">
                <a:latin typeface="Gill Sans MT" charset="0"/>
              </a:rPr>
              <a:t>follows directly from modular arithmetic:</a:t>
            </a:r>
          </a:p>
          <a:p>
            <a:pPr>
              <a:buFont typeface="Wingdings" charset="0"/>
              <a:buNone/>
            </a:pPr>
            <a:endParaRPr lang="en-US" dirty="0">
              <a:latin typeface="Gill Sans MT" charset="0"/>
            </a:endParaRPr>
          </a:p>
          <a:p>
            <a:pPr>
              <a:buFont typeface="Wingdings" charset="0"/>
              <a:buNone/>
            </a:pPr>
            <a:r>
              <a:rPr lang="en-US" dirty="0">
                <a:latin typeface="Gill Sans MT" charset="0"/>
              </a:rPr>
              <a:t>(m</a:t>
            </a:r>
            <a:r>
              <a:rPr lang="en-US" baseline="30000" dirty="0">
                <a:latin typeface="Gill Sans MT" charset="0"/>
              </a:rPr>
              <a:t>e</a:t>
            </a:r>
            <a:r>
              <a:rPr lang="en-US" dirty="0">
                <a:latin typeface="Gill Sans MT" charset="0"/>
              </a:rPr>
              <a:t> mod n)</a:t>
            </a:r>
            <a:r>
              <a:rPr lang="en-US" baseline="30000" dirty="0">
                <a:latin typeface="Gill Sans MT" charset="0"/>
              </a:rPr>
              <a:t>d</a:t>
            </a:r>
            <a:r>
              <a:rPr lang="en-US" dirty="0">
                <a:latin typeface="Gill Sans MT" charset="0"/>
              </a:rPr>
              <a:t> mod n = m</a:t>
            </a:r>
            <a:r>
              <a:rPr lang="en-US" baseline="30000" dirty="0">
                <a:latin typeface="Gill Sans MT" charset="0"/>
              </a:rPr>
              <a:t>ed</a:t>
            </a:r>
            <a:r>
              <a:rPr lang="en-US" dirty="0">
                <a:latin typeface="Gill Sans MT" charset="0"/>
              </a:rPr>
              <a:t> mod n</a:t>
            </a:r>
          </a:p>
          <a:p>
            <a:pPr>
              <a:buFont typeface="Wingdings" charset="0"/>
              <a:buNone/>
            </a:pPr>
            <a:r>
              <a:rPr lang="en-US" dirty="0">
                <a:latin typeface="Gill Sans MT" charset="0"/>
              </a:rPr>
              <a:t>                             = m</a:t>
            </a:r>
            <a:r>
              <a:rPr lang="en-US" baseline="30000" dirty="0">
                <a:latin typeface="Gill Sans MT" charset="0"/>
              </a:rPr>
              <a:t>de</a:t>
            </a:r>
            <a:r>
              <a:rPr lang="en-US" dirty="0">
                <a:latin typeface="Gill Sans MT" charset="0"/>
              </a:rPr>
              <a:t> mod n</a:t>
            </a:r>
          </a:p>
          <a:p>
            <a:pPr>
              <a:buFont typeface="Wingdings" charset="0"/>
              <a:buNone/>
            </a:pPr>
            <a:r>
              <a:rPr lang="en-US" dirty="0">
                <a:latin typeface="Gill Sans MT" charset="0"/>
              </a:rPr>
              <a:t>                             = (m</a:t>
            </a:r>
            <a:r>
              <a:rPr lang="en-US" baseline="30000" dirty="0">
                <a:latin typeface="Gill Sans MT" charset="0"/>
              </a:rPr>
              <a:t>d</a:t>
            </a:r>
            <a:r>
              <a:rPr lang="en-US" dirty="0">
                <a:latin typeface="Gill Sans MT" charset="0"/>
              </a:rPr>
              <a:t> mod n)</a:t>
            </a:r>
            <a:r>
              <a:rPr lang="en-US" baseline="30000" dirty="0">
                <a:latin typeface="Gill Sans MT" charset="0"/>
              </a:rPr>
              <a:t>e</a:t>
            </a:r>
            <a:r>
              <a:rPr lang="en-US" dirty="0">
                <a:latin typeface="Gill Sans MT" charset="0"/>
              </a:rPr>
              <a:t> mod n </a:t>
            </a:r>
          </a:p>
          <a:p>
            <a:pPr>
              <a:buFont typeface="Wingdings" charset="0"/>
              <a:buNone/>
            </a:pPr>
            <a:endParaRPr lang="en-US" dirty="0">
              <a:latin typeface="Gill Sans MT" charset="0"/>
            </a:endParaRPr>
          </a:p>
        </p:txBody>
      </p:sp>
      <p:grpSp>
        <p:nvGrpSpPr>
          <p:cNvPr id="55299" name="Group 1"/>
          <p:cNvGrpSpPr>
            <a:grpSpLocks/>
          </p:cNvGrpSpPr>
          <p:nvPr/>
        </p:nvGrpSpPr>
        <p:grpSpPr bwMode="auto">
          <a:xfrm>
            <a:off x="1947863" y="457200"/>
            <a:ext cx="6591300" cy="946150"/>
            <a:chOff x="478971" y="838200"/>
            <a:chExt cx="6590389" cy="946150"/>
          </a:xfrm>
        </p:grpSpPr>
        <p:grpSp>
          <p:nvGrpSpPr>
            <p:cNvPr id="55301" name="Group 5"/>
            <p:cNvGrpSpPr>
              <a:grpSpLocks/>
            </p:cNvGrpSpPr>
            <p:nvPr/>
          </p:nvGrpSpPr>
          <p:grpSpPr bwMode="auto">
            <a:xfrm>
              <a:off x="1676400" y="838200"/>
              <a:ext cx="5259388" cy="946150"/>
              <a:chOff x="501" y="1586"/>
              <a:chExt cx="3313" cy="596"/>
            </a:xfrm>
          </p:grpSpPr>
          <p:grpSp>
            <p:nvGrpSpPr>
              <p:cNvPr id="55304" name="Group 6"/>
              <p:cNvGrpSpPr>
                <a:grpSpLocks/>
              </p:cNvGrpSpPr>
              <p:nvPr/>
            </p:nvGrpSpPr>
            <p:grpSpPr bwMode="auto">
              <a:xfrm>
                <a:off x="501" y="1586"/>
                <a:ext cx="1807" cy="591"/>
                <a:chOff x="1328" y="1706"/>
                <a:chExt cx="1807" cy="591"/>
              </a:xfrm>
            </p:grpSpPr>
            <p:grpSp>
              <p:nvGrpSpPr>
                <p:cNvPr id="55311" name="Group 7"/>
                <p:cNvGrpSpPr>
                  <a:grpSpLocks/>
                </p:cNvGrpSpPr>
                <p:nvPr/>
              </p:nvGrpSpPr>
              <p:grpSpPr bwMode="auto">
                <a:xfrm>
                  <a:off x="1328" y="1811"/>
                  <a:ext cx="1807" cy="486"/>
                  <a:chOff x="1699" y="1433"/>
                  <a:chExt cx="1807" cy="486"/>
                </a:xfrm>
              </p:grpSpPr>
              <p:sp>
                <p:nvSpPr>
                  <p:cNvPr id="55314" name="Text Box 8"/>
                  <p:cNvSpPr txBox="1">
                    <a:spLocks noChangeArrowheads="1"/>
                  </p:cNvSpPr>
                  <p:nvPr/>
                </p:nvSpPr>
                <p:spPr bwMode="auto">
                  <a:xfrm>
                    <a:off x="1699" y="1433"/>
                    <a:ext cx="1807"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Arial" charset="0"/>
                        <a:cs typeface="Arial" charset="0"/>
                      </a:rPr>
                      <a:t>K  </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K  (m)</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  =  m </a:t>
                    </a:r>
                  </a:p>
                </p:txBody>
              </p:sp>
              <p:sp>
                <p:nvSpPr>
                  <p:cNvPr id="55315" name="Text Box 9"/>
                  <p:cNvSpPr txBox="1">
                    <a:spLocks noChangeArrowheads="1"/>
                  </p:cNvSpPr>
                  <p:nvPr/>
                </p:nvSpPr>
                <p:spPr bwMode="auto">
                  <a:xfrm>
                    <a:off x="2241" y="1628"/>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55316" name="Text Box 10"/>
                  <p:cNvSpPr txBox="1">
                    <a:spLocks noChangeArrowheads="1"/>
                  </p:cNvSpPr>
                  <p:nvPr/>
                </p:nvSpPr>
                <p:spPr bwMode="auto">
                  <a:xfrm>
                    <a:off x="1881" y="1620"/>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grpSp>
            <p:sp>
              <p:nvSpPr>
                <p:cNvPr id="55312" name="Text Box 11"/>
                <p:cNvSpPr txBox="1">
                  <a:spLocks noChangeArrowheads="1"/>
                </p:cNvSpPr>
                <p:nvPr/>
              </p:nvSpPr>
              <p:spPr bwMode="auto">
                <a:xfrm>
                  <a:off x="1505" y="1706"/>
                  <a:ext cx="18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55313" name="Text Box 12"/>
                <p:cNvSpPr txBox="1">
                  <a:spLocks noChangeArrowheads="1"/>
                </p:cNvSpPr>
                <p:nvPr/>
              </p:nvSpPr>
              <p:spPr bwMode="auto">
                <a:xfrm>
                  <a:off x="1857" y="1725"/>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sp>
            <p:nvSpPr>
              <p:cNvPr id="55305" name="Text Box 13"/>
              <p:cNvSpPr txBox="1">
                <a:spLocks noChangeArrowheads="1"/>
              </p:cNvSpPr>
              <p:nvPr/>
            </p:nvSpPr>
            <p:spPr bwMode="auto">
              <a:xfrm>
                <a:off x="2496" y="1704"/>
                <a:ext cx="1318"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Arial" charset="0"/>
                    <a:cs typeface="Arial" charset="0"/>
                  </a:rPr>
                  <a:t>K  </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K  (m)</a:t>
                </a:r>
                <a:r>
                  <a:rPr lang="en-US" sz="3200" dirty="0">
                    <a:solidFill>
                      <a:srgbClr val="C00000"/>
                    </a:solidFill>
                    <a:latin typeface="Arial" charset="0"/>
                    <a:cs typeface="Arial" charset="0"/>
                  </a:rPr>
                  <a:t>)</a:t>
                </a:r>
                <a:r>
                  <a:rPr lang="en-US" sz="2800" dirty="0">
                    <a:solidFill>
                      <a:srgbClr val="C00000"/>
                    </a:solidFill>
                    <a:latin typeface="Arial" charset="0"/>
                    <a:cs typeface="Arial" charset="0"/>
                  </a:rPr>
                  <a:t>  </a:t>
                </a:r>
              </a:p>
            </p:txBody>
          </p:sp>
          <p:sp>
            <p:nvSpPr>
              <p:cNvPr id="55306" name="Text Box 14"/>
              <p:cNvSpPr txBox="1">
                <a:spLocks noChangeArrowheads="1"/>
              </p:cNvSpPr>
              <p:nvPr/>
            </p:nvSpPr>
            <p:spPr bwMode="auto">
              <a:xfrm>
                <a:off x="3077" y="1887"/>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55307" name="Text Box 15"/>
              <p:cNvSpPr txBox="1">
                <a:spLocks noChangeArrowheads="1"/>
              </p:cNvSpPr>
              <p:nvPr/>
            </p:nvSpPr>
            <p:spPr bwMode="auto">
              <a:xfrm>
                <a:off x="2716" y="1891"/>
                <a:ext cx="24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B</a:t>
                </a:r>
                <a:endParaRPr lang="en-US" sz="2800" dirty="0">
                  <a:solidFill>
                    <a:srgbClr val="C00000"/>
                  </a:solidFill>
                  <a:latin typeface="Arial" charset="0"/>
                  <a:cs typeface="Arial" charset="0"/>
                </a:endParaRPr>
              </a:p>
            </p:txBody>
          </p:sp>
          <p:sp>
            <p:nvSpPr>
              <p:cNvPr id="55308" name="Text Box 16"/>
              <p:cNvSpPr txBox="1">
                <a:spLocks noChangeArrowheads="1"/>
              </p:cNvSpPr>
              <p:nvPr/>
            </p:nvSpPr>
            <p:spPr bwMode="auto">
              <a:xfrm>
                <a:off x="2694" y="1636"/>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55309" name="Text Box 17"/>
              <p:cNvSpPr txBox="1">
                <a:spLocks noChangeArrowheads="1"/>
              </p:cNvSpPr>
              <p:nvPr/>
            </p:nvSpPr>
            <p:spPr bwMode="auto">
              <a:xfrm>
                <a:off x="3079" y="1606"/>
                <a:ext cx="18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sp>
            <p:nvSpPr>
              <p:cNvPr id="55310" name="Text Box 18"/>
              <p:cNvSpPr txBox="1">
                <a:spLocks noChangeArrowheads="1"/>
              </p:cNvSpPr>
              <p:nvPr/>
            </p:nvSpPr>
            <p:spPr bwMode="auto">
              <a:xfrm>
                <a:off x="2253" y="1755"/>
                <a:ext cx="2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a:t>
                </a:r>
              </a:p>
            </p:txBody>
          </p:sp>
        </p:grpSp>
        <p:sp>
          <p:nvSpPr>
            <p:cNvPr id="55302" name="Text Box 33"/>
            <p:cNvSpPr txBox="1">
              <a:spLocks noChangeArrowheads="1"/>
            </p:cNvSpPr>
            <p:nvPr/>
          </p:nvSpPr>
          <p:spPr bwMode="auto">
            <a:xfrm>
              <a:off x="478971" y="881742"/>
              <a:ext cx="1282146"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400" dirty="0">
                  <a:solidFill>
                    <a:srgbClr val="000099"/>
                  </a:solidFill>
                  <a:latin typeface="Gill Sans MT" charset="0"/>
                </a:rPr>
                <a:t>Why</a:t>
              </a:r>
            </a:p>
          </p:txBody>
        </p:sp>
        <p:sp>
          <p:nvSpPr>
            <p:cNvPr id="55303" name="Text Box 34"/>
            <p:cNvSpPr txBox="1">
              <a:spLocks noChangeArrowheads="1"/>
            </p:cNvSpPr>
            <p:nvPr/>
          </p:nvSpPr>
          <p:spPr bwMode="auto">
            <a:xfrm>
              <a:off x="6657068" y="1005114"/>
              <a:ext cx="41229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Arial" charset="0"/>
                  <a:cs typeface="Arial" charset="0"/>
                </a:rPr>
                <a:t>?</a:t>
              </a:r>
            </a:p>
          </p:txBody>
        </p:sp>
      </p:grpSp>
    </p:spTree>
    <p:extLst>
      <p:ext uri="{BB962C8B-B14F-4D97-AF65-F5344CB8AC3E}">
        <p14:creationId xmlns:p14="http://schemas.microsoft.com/office/powerpoint/2010/main" val="532016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656146"/>
            <a:ext cx="7886700" cy="670967"/>
          </a:xfrm>
        </p:spPr>
        <p:txBody>
          <a:bodyPr>
            <a:normAutofit fontScale="90000"/>
          </a:bodyPr>
          <a:lstStyle/>
          <a:p>
            <a:r>
              <a:rPr lang="en-US" b="0" dirty="0">
                <a:latin typeface="+mn-lt"/>
              </a:rPr>
              <a:t>RSA example:</a:t>
            </a:r>
            <a:endParaRPr lang="en-US" sz="3300" dirty="0">
              <a:latin typeface="+mn-lt"/>
            </a:endParaRPr>
          </a:p>
        </p:txBody>
      </p:sp>
      <p:sp>
        <p:nvSpPr>
          <p:cNvPr id="84" name="Text Box 3">
            <a:extLst>
              <a:ext uri="{FF2B5EF4-FFF2-40B4-BE49-F238E27FC236}">
                <a16:creationId xmlns:a16="http://schemas.microsoft.com/office/drawing/2014/main" id="{FB0DD009-6BF8-9B41-9C00-98FA2E9C0496}"/>
              </a:ext>
            </a:extLst>
          </p:cNvPr>
          <p:cNvSpPr txBox="1">
            <a:spLocks noChangeArrowheads="1"/>
          </p:cNvSpPr>
          <p:nvPr/>
        </p:nvSpPr>
        <p:spPr bwMode="auto">
          <a:xfrm>
            <a:off x="3002351" y="1424212"/>
            <a:ext cx="4620176"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Bob chooses </a:t>
            </a:r>
            <a:r>
              <a:rPr lang="en-US" sz="2100" i="1" dirty="0">
                <a:solidFill>
                  <a:srgbClr val="000000"/>
                </a:solidFill>
                <a:latin typeface="+mn-lt"/>
                <a:cs typeface="Arial" charset="0"/>
              </a:rPr>
              <a:t>p=5, q=7</a:t>
            </a:r>
            <a:r>
              <a:rPr lang="en-US" sz="2100" dirty="0">
                <a:solidFill>
                  <a:srgbClr val="000000"/>
                </a:solidFill>
                <a:latin typeface="+mn-lt"/>
                <a:cs typeface="Arial" charset="0"/>
              </a:rPr>
              <a:t>.  Then </a:t>
            </a:r>
            <a:r>
              <a:rPr lang="en-US" sz="2100" i="1" dirty="0">
                <a:solidFill>
                  <a:srgbClr val="000000"/>
                </a:solidFill>
                <a:latin typeface="+mn-lt"/>
                <a:cs typeface="Arial" charset="0"/>
              </a:rPr>
              <a:t>n=35, z=24</a:t>
            </a:r>
            <a:r>
              <a:rPr lang="en-US" sz="2100" dirty="0">
                <a:solidFill>
                  <a:srgbClr val="000000"/>
                </a:solidFill>
                <a:latin typeface="+mn-lt"/>
                <a:cs typeface="Arial" charset="0"/>
              </a:rPr>
              <a:t>.</a:t>
            </a:r>
          </a:p>
        </p:txBody>
      </p:sp>
      <p:sp>
        <p:nvSpPr>
          <p:cNvPr id="85" name="Text Box 4">
            <a:extLst>
              <a:ext uri="{FF2B5EF4-FFF2-40B4-BE49-F238E27FC236}">
                <a16:creationId xmlns:a16="http://schemas.microsoft.com/office/drawing/2014/main" id="{9C293842-DC20-4B4C-B1AD-4749A530D568}"/>
              </a:ext>
            </a:extLst>
          </p:cNvPr>
          <p:cNvSpPr txBox="1">
            <a:spLocks noChangeArrowheads="1"/>
          </p:cNvSpPr>
          <p:nvPr/>
        </p:nvSpPr>
        <p:spPr bwMode="auto">
          <a:xfrm>
            <a:off x="4441497" y="1742110"/>
            <a:ext cx="4079258"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100" i="1" dirty="0">
                <a:solidFill>
                  <a:srgbClr val="000000"/>
                </a:solidFill>
                <a:latin typeface="+mn-lt"/>
                <a:cs typeface="Arial" charset="0"/>
              </a:rPr>
              <a:t>e=5</a:t>
            </a:r>
            <a:r>
              <a:rPr lang="en-US" sz="2100" dirty="0">
                <a:solidFill>
                  <a:srgbClr val="000000"/>
                </a:solidFill>
                <a:latin typeface="+mn-lt"/>
                <a:cs typeface="Arial" charset="0"/>
              </a:rPr>
              <a:t>  (so </a:t>
            </a:r>
            <a:r>
              <a:rPr lang="en-US" sz="2100" i="1" dirty="0">
                <a:solidFill>
                  <a:srgbClr val="000000"/>
                </a:solidFill>
                <a:latin typeface="+mn-lt"/>
                <a:cs typeface="Arial" charset="0"/>
              </a:rPr>
              <a:t>e, z</a:t>
            </a:r>
            <a:r>
              <a:rPr lang="en-US" sz="2100" dirty="0">
                <a:solidFill>
                  <a:srgbClr val="000000"/>
                </a:solidFill>
                <a:latin typeface="+mn-lt"/>
                <a:cs typeface="Arial" charset="0"/>
              </a:rPr>
              <a:t>  relatively prime).</a:t>
            </a:r>
          </a:p>
          <a:p>
            <a:pPr eaLnBrk="0" fontAlgn="base" hangingPunct="0">
              <a:spcBef>
                <a:spcPct val="0"/>
              </a:spcBef>
              <a:spcAft>
                <a:spcPct val="0"/>
              </a:spcAft>
            </a:pPr>
            <a:r>
              <a:rPr lang="en-US" sz="2100" i="1" dirty="0">
                <a:solidFill>
                  <a:srgbClr val="000000"/>
                </a:solidFill>
                <a:latin typeface="+mn-lt"/>
                <a:cs typeface="Arial" charset="0"/>
              </a:rPr>
              <a:t>d=29</a:t>
            </a:r>
            <a:r>
              <a:rPr lang="en-US" sz="2100" dirty="0">
                <a:solidFill>
                  <a:srgbClr val="000000"/>
                </a:solidFill>
                <a:latin typeface="+mn-lt"/>
                <a:cs typeface="Arial" charset="0"/>
              </a:rPr>
              <a:t> (so </a:t>
            </a:r>
            <a:r>
              <a:rPr lang="en-US" sz="2100" i="1" dirty="0">
                <a:solidFill>
                  <a:srgbClr val="000000"/>
                </a:solidFill>
                <a:latin typeface="+mn-lt"/>
                <a:cs typeface="Arial" charset="0"/>
              </a:rPr>
              <a:t>ed-1</a:t>
            </a:r>
            <a:r>
              <a:rPr lang="en-US" sz="2100" dirty="0">
                <a:solidFill>
                  <a:srgbClr val="000000"/>
                </a:solidFill>
                <a:latin typeface="+mn-lt"/>
                <a:cs typeface="Arial" charset="0"/>
              </a:rPr>
              <a:t> exactly divisible by z).</a:t>
            </a:r>
          </a:p>
          <a:p>
            <a:pPr eaLnBrk="0" fontAlgn="base" hangingPunct="0">
              <a:spcBef>
                <a:spcPct val="0"/>
              </a:spcBef>
              <a:spcAft>
                <a:spcPct val="0"/>
              </a:spcAft>
            </a:pPr>
            <a:r>
              <a:rPr lang="en-US" sz="2100" dirty="0">
                <a:solidFill>
                  <a:srgbClr val="000000"/>
                </a:solidFill>
                <a:latin typeface="+mn-lt"/>
                <a:cs typeface="Arial" charset="0"/>
              </a:rPr>
              <a:t> </a:t>
            </a:r>
          </a:p>
        </p:txBody>
      </p:sp>
      <p:sp>
        <p:nvSpPr>
          <p:cNvPr id="86" name="Text Box 5">
            <a:extLst>
              <a:ext uri="{FF2B5EF4-FFF2-40B4-BE49-F238E27FC236}">
                <a16:creationId xmlns:a16="http://schemas.microsoft.com/office/drawing/2014/main" id="{2FBF81FF-D042-0E4E-BE40-EB560CEC1427}"/>
              </a:ext>
            </a:extLst>
          </p:cNvPr>
          <p:cNvSpPr txBox="1">
            <a:spLocks noChangeArrowheads="1"/>
          </p:cNvSpPr>
          <p:nvPr/>
        </p:nvSpPr>
        <p:spPr bwMode="auto">
          <a:xfrm>
            <a:off x="4080780" y="3048225"/>
            <a:ext cx="1348895"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bit pattern</a:t>
            </a:r>
          </a:p>
        </p:txBody>
      </p:sp>
      <p:sp>
        <p:nvSpPr>
          <p:cNvPr id="87" name="Text Box 6">
            <a:extLst>
              <a:ext uri="{FF2B5EF4-FFF2-40B4-BE49-F238E27FC236}">
                <a16:creationId xmlns:a16="http://schemas.microsoft.com/office/drawing/2014/main" id="{1E8319D7-A62A-7B4C-A347-CD7574E56E01}"/>
              </a:ext>
            </a:extLst>
          </p:cNvPr>
          <p:cNvSpPr txBox="1">
            <a:spLocks noChangeArrowheads="1"/>
          </p:cNvSpPr>
          <p:nvPr/>
        </p:nvSpPr>
        <p:spPr bwMode="auto">
          <a:xfrm>
            <a:off x="5530020" y="3030365"/>
            <a:ext cx="39946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m</a:t>
            </a:r>
          </a:p>
        </p:txBody>
      </p:sp>
      <p:sp>
        <p:nvSpPr>
          <p:cNvPr id="88" name="Text Box 7">
            <a:extLst>
              <a:ext uri="{FF2B5EF4-FFF2-40B4-BE49-F238E27FC236}">
                <a16:creationId xmlns:a16="http://schemas.microsoft.com/office/drawing/2014/main" id="{4F445430-8120-FB43-B18D-70F17C4BD669}"/>
              </a:ext>
            </a:extLst>
          </p:cNvPr>
          <p:cNvSpPr txBox="1">
            <a:spLocks noChangeArrowheads="1"/>
          </p:cNvSpPr>
          <p:nvPr/>
        </p:nvSpPr>
        <p:spPr bwMode="auto">
          <a:xfrm>
            <a:off x="6480734" y="3045843"/>
            <a:ext cx="39946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m</a:t>
            </a:r>
          </a:p>
        </p:txBody>
      </p:sp>
      <p:sp>
        <p:nvSpPr>
          <p:cNvPr id="89" name="Text Box 8">
            <a:extLst>
              <a:ext uri="{FF2B5EF4-FFF2-40B4-BE49-F238E27FC236}">
                <a16:creationId xmlns:a16="http://schemas.microsoft.com/office/drawing/2014/main" id="{8E6A7F1C-7108-5449-8193-1321ACFABA11}"/>
              </a:ext>
            </a:extLst>
          </p:cNvPr>
          <p:cNvSpPr txBox="1">
            <a:spLocks noChangeArrowheads="1"/>
          </p:cNvSpPr>
          <p:nvPr/>
        </p:nvSpPr>
        <p:spPr bwMode="auto">
          <a:xfrm>
            <a:off x="6661302" y="2931543"/>
            <a:ext cx="31931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e</a:t>
            </a:r>
          </a:p>
        </p:txBody>
      </p:sp>
      <p:grpSp>
        <p:nvGrpSpPr>
          <p:cNvPr id="90" name="Group 9">
            <a:extLst>
              <a:ext uri="{FF2B5EF4-FFF2-40B4-BE49-F238E27FC236}">
                <a16:creationId xmlns:a16="http://schemas.microsoft.com/office/drawing/2014/main" id="{1A927CF2-FBEE-C949-ACEF-A5C2A74C9C6F}"/>
              </a:ext>
            </a:extLst>
          </p:cNvPr>
          <p:cNvGrpSpPr>
            <a:grpSpLocks/>
          </p:cNvGrpSpPr>
          <p:nvPr/>
        </p:nvGrpSpPr>
        <p:grpSpPr bwMode="auto">
          <a:xfrm>
            <a:off x="7678809" y="2956550"/>
            <a:ext cx="1652587" cy="511970"/>
            <a:chOff x="2661" y="1773"/>
            <a:chExt cx="1388" cy="430"/>
          </a:xfrm>
        </p:grpSpPr>
        <p:sp>
          <p:nvSpPr>
            <p:cNvPr id="91" name="Text Box 10">
              <a:extLst>
                <a:ext uri="{FF2B5EF4-FFF2-40B4-BE49-F238E27FC236}">
                  <a16:creationId xmlns:a16="http://schemas.microsoft.com/office/drawing/2014/main" id="{19C1075F-254D-0B48-9778-9E9562D027FF}"/>
                </a:ext>
              </a:extLst>
            </p:cNvPr>
            <p:cNvSpPr txBox="1">
              <a:spLocks noChangeArrowheads="1"/>
            </p:cNvSpPr>
            <p:nvPr/>
          </p:nvSpPr>
          <p:spPr bwMode="auto">
            <a:xfrm>
              <a:off x="2661" y="1854"/>
              <a:ext cx="1388"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c = m  mod  n</a:t>
              </a:r>
            </a:p>
          </p:txBody>
        </p:sp>
        <p:sp>
          <p:nvSpPr>
            <p:cNvPr id="92" name="Text Box 11">
              <a:extLst>
                <a:ext uri="{FF2B5EF4-FFF2-40B4-BE49-F238E27FC236}">
                  <a16:creationId xmlns:a16="http://schemas.microsoft.com/office/drawing/2014/main" id="{E4D271F5-00DA-E94B-AD49-5AF427F139DD}"/>
                </a:ext>
              </a:extLst>
            </p:cNvPr>
            <p:cNvSpPr txBox="1">
              <a:spLocks noChangeArrowheads="1"/>
            </p:cNvSpPr>
            <p:nvPr/>
          </p:nvSpPr>
          <p:spPr bwMode="auto">
            <a:xfrm>
              <a:off x="3144" y="1773"/>
              <a:ext cx="268"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00"/>
                  </a:solidFill>
                  <a:latin typeface="+mn-lt"/>
                  <a:cs typeface="Arial" charset="0"/>
                </a:rPr>
                <a:t>e</a:t>
              </a:r>
            </a:p>
          </p:txBody>
        </p:sp>
      </p:grpSp>
      <p:sp>
        <p:nvSpPr>
          <p:cNvPr id="93" name="Text Box 12">
            <a:extLst>
              <a:ext uri="{FF2B5EF4-FFF2-40B4-BE49-F238E27FC236}">
                <a16:creationId xmlns:a16="http://schemas.microsoft.com/office/drawing/2014/main" id="{86499D3F-2848-0748-A706-290A93EF1C1E}"/>
              </a:ext>
            </a:extLst>
          </p:cNvPr>
          <p:cNvSpPr txBox="1">
            <a:spLocks noChangeArrowheads="1"/>
          </p:cNvSpPr>
          <p:nvPr/>
        </p:nvSpPr>
        <p:spPr bwMode="auto">
          <a:xfrm>
            <a:off x="4151766" y="3453037"/>
            <a:ext cx="120097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C00000"/>
                </a:solidFill>
                <a:latin typeface="+mn-lt"/>
              </a:rPr>
              <a:t>0000l000</a:t>
            </a:r>
          </a:p>
        </p:txBody>
      </p:sp>
      <p:sp>
        <p:nvSpPr>
          <p:cNvPr id="94" name="Text Box 13">
            <a:extLst>
              <a:ext uri="{FF2B5EF4-FFF2-40B4-BE49-F238E27FC236}">
                <a16:creationId xmlns:a16="http://schemas.microsoft.com/office/drawing/2014/main" id="{21EA5B24-1503-1343-BEB8-1B4FE1C013DA}"/>
              </a:ext>
            </a:extLst>
          </p:cNvPr>
          <p:cNvSpPr txBox="1">
            <a:spLocks noChangeArrowheads="1"/>
          </p:cNvSpPr>
          <p:nvPr/>
        </p:nvSpPr>
        <p:spPr bwMode="auto">
          <a:xfrm>
            <a:off x="5480926" y="3445893"/>
            <a:ext cx="457177"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C00000"/>
                </a:solidFill>
                <a:latin typeface="+mn-lt"/>
              </a:rPr>
              <a:t>12</a:t>
            </a:r>
          </a:p>
        </p:txBody>
      </p:sp>
      <p:sp>
        <p:nvSpPr>
          <p:cNvPr id="95" name="Text Box 14">
            <a:extLst>
              <a:ext uri="{FF2B5EF4-FFF2-40B4-BE49-F238E27FC236}">
                <a16:creationId xmlns:a16="http://schemas.microsoft.com/office/drawing/2014/main" id="{506F66DC-AD7F-0E4E-A0BB-4A6279D55BF3}"/>
              </a:ext>
            </a:extLst>
          </p:cNvPr>
          <p:cNvSpPr txBox="1">
            <a:spLocks noChangeArrowheads="1"/>
          </p:cNvSpPr>
          <p:nvPr/>
        </p:nvSpPr>
        <p:spPr bwMode="auto">
          <a:xfrm>
            <a:off x="6248687" y="3439940"/>
            <a:ext cx="865943"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C00000"/>
                </a:solidFill>
                <a:latin typeface="+mn-lt"/>
              </a:rPr>
              <a:t>24832</a:t>
            </a:r>
          </a:p>
        </p:txBody>
      </p:sp>
      <p:sp>
        <p:nvSpPr>
          <p:cNvPr id="96" name="Text Box 15">
            <a:extLst>
              <a:ext uri="{FF2B5EF4-FFF2-40B4-BE49-F238E27FC236}">
                <a16:creationId xmlns:a16="http://schemas.microsoft.com/office/drawing/2014/main" id="{E746DBFE-0909-1D47-A24F-4CF5FE322A1A}"/>
              </a:ext>
            </a:extLst>
          </p:cNvPr>
          <p:cNvSpPr txBox="1">
            <a:spLocks noChangeArrowheads="1"/>
          </p:cNvSpPr>
          <p:nvPr/>
        </p:nvSpPr>
        <p:spPr bwMode="auto">
          <a:xfrm>
            <a:off x="8402720" y="3438750"/>
            <a:ext cx="457177"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C00000"/>
                </a:solidFill>
                <a:latin typeface="+mn-lt"/>
              </a:rPr>
              <a:t>17</a:t>
            </a:r>
          </a:p>
        </p:txBody>
      </p:sp>
      <p:sp>
        <p:nvSpPr>
          <p:cNvPr id="97" name="Text Box 28">
            <a:extLst>
              <a:ext uri="{FF2B5EF4-FFF2-40B4-BE49-F238E27FC236}">
                <a16:creationId xmlns:a16="http://schemas.microsoft.com/office/drawing/2014/main" id="{EFF46EF4-7BA8-8949-B84B-E9B1E64467F8}"/>
              </a:ext>
            </a:extLst>
          </p:cNvPr>
          <p:cNvSpPr txBox="1">
            <a:spLocks noChangeArrowheads="1"/>
          </p:cNvSpPr>
          <p:nvPr/>
        </p:nvSpPr>
        <p:spPr bwMode="auto">
          <a:xfrm>
            <a:off x="3005221" y="3274443"/>
            <a:ext cx="109376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100" dirty="0">
                <a:solidFill>
                  <a:srgbClr val="000099"/>
                </a:solidFill>
                <a:latin typeface="+mn-lt"/>
                <a:cs typeface="Arial" charset="0"/>
              </a:rPr>
              <a:t>encrypt:</a:t>
            </a:r>
          </a:p>
        </p:txBody>
      </p:sp>
      <p:sp>
        <p:nvSpPr>
          <p:cNvPr id="98" name="Text Box 31">
            <a:extLst>
              <a:ext uri="{FF2B5EF4-FFF2-40B4-BE49-F238E27FC236}">
                <a16:creationId xmlns:a16="http://schemas.microsoft.com/office/drawing/2014/main" id="{11939F08-D7FB-D941-9914-067FA0FF27B2}"/>
              </a:ext>
            </a:extLst>
          </p:cNvPr>
          <p:cNvSpPr txBox="1">
            <a:spLocks noChangeArrowheads="1"/>
          </p:cNvSpPr>
          <p:nvPr/>
        </p:nvSpPr>
        <p:spPr bwMode="auto">
          <a:xfrm>
            <a:off x="3084186" y="2449340"/>
            <a:ext cx="310649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100" dirty="0">
                <a:solidFill>
                  <a:srgbClr val="000000"/>
                </a:solidFill>
                <a:latin typeface="+mn-lt"/>
                <a:cs typeface="Arial" charset="0"/>
              </a:rPr>
              <a:t>encrypting 8-bit messages.</a:t>
            </a:r>
          </a:p>
        </p:txBody>
      </p:sp>
      <p:sp>
        <p:nvSpPr>
          <p:cNvPr id="99" name="Right Brace 1">
            <a:extLst>
              <a:ext uri="{FF2B5EF4-FFF2-40B4-BE49-F238E27FC236}">
                <a16:creationId xmlns:a16="http://schemas.microsoft.com/office/drawing/2014/main" id="{E98DD281-14BA-E246-B6C3-6B66EF2CC6C1}"/>
              </a:ext>
            </a:extLst>
          </p:cNvPr>
          <p:cNvSpPr>
            <a:spLocks/>
          </p:cNvSpPr>
          <p:nvPr/>
        </p:nvSpPr>
        <p:spPr bwMode="auto">
          <a:xfrm rot="5400000">
            <a:off x="4676051" y="2851773"/>
            <a:ext cx="135731" cy="1052513"/>
          </a:xfrm>
          <a:prstGeom prst="rightBrace">
            <a:avLst>
              <a:gd name="adj1" fmla="val 8257"/>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sp>
        <p:nvSpPr>
          <p:cNvPr id="100" name="Right Brace 31">
            <a:extLst>
              <a:ext uri="{FF2B5EF4-FFF2-40B4-BE49-F238E27FC236}">
                <a16:creationId xmlns:a16="http://schemas.microsoft.com/office/drawing/2014/main" id="{2307264E-9C5B-5A43-AFD8-13406440796F}"/>
              </a:ext>
            </a:extLst>
          </p:cNvPr>
          <p:cNvSpPr>
            <a:spLocks/>
          </p:cNvSpPr>
          <p:nvPr/>
        </p:nvSpPr>
        <p:spPr bwMode="auto">
          <a:xfrm rot="5400000">
            <a:off x="5667842" y="3206578"/>
            <a:ext cx="127397" cy="351234"/>
          </a:xfrm>
          <a:prstGeom prst="rightBrace">
            <a:avLst>
              <a:gd name="adj1" fmla="val 8284"/>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sp>
        <p:nvSpPr>
          <p:cNvPr id="101" name="Right Brace 32">
            <a:extLst>
              <a:ext uri="{FF2B5EF4-FFF2-40B4-BE49-F238E27FC236}">
                <a16:creationId xmlns:a16="http://schemas.microsoft.com/office/drawing/2014/main" id="{877E4C41-AB3C-E740-BA48-3E574A17A614}"/>
              </a:ext>
            </a:extLst>
          </p:cNvPr>
          <p:cNvSpPr>
            <a:spLocks/>
          </p:cNvSpPr>
          <p:nvPr/>
        </p:nvSpPr>
        <p:spPr bwMode="auto">
          <a:xfrm rot="5400000">
            <a:off x="6603077" y="3210746"/>
            <a:ext cx="126206" cy="351235"/>
          </a:xfrm>
          <a:prstGeom prst="rightBrace">
            <a:avLst>
              <a:gd name="adj1" fmla="val 8362"/>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sp>
        <p:nvSpPr>
          <p:cNvPr id="102" name="Right Brace 33">
            <a:extLst>
              <a:ext uri="{FF2B5EF4-FFF2-40B4-BE49-F238E27FC236}">
                <a16:creationId xmlns:a16="http://schemas.microsoft.com/office/drawing/2014/main" id="{1C88363E-5034-0A4B-A052-583195F4E9F2}"/>
              </a:ext>
            </a:extLst>
          </p:cNvPr>
          <p:cNvSpPr>
            <a:spLocks/>
          </p:cNvSpPr>
          <p:nvPr/>
        </p:nvSpPr>
        <p:spPr bwMode="auto">
          <a:xfrm rot="5400000">
            <a:off x="8509863" y="2618409"/>
            <a:ext cx="134541" cy="1534716"/>
          </a:xfrm>
          <a:prstGeom prst="rightBrace">
            <a:avLst>
              <a:gd name="adj1" fmla="val 8344"/>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grpSp>
        <p:nvGrpSpPr>
          <p:cNvPr id="103" name="Group 102">
            <a:extLst>
              <a:ext uri="{FF2B5EF4-FFF2-40B4-BE49-F238E27FC236}">
                <a16:creationId xmlns:a16="http://schemas.microsoft.com/office/drawing/2014/main" id="{848CF0B2-3182-EF47-B3D7-985E8B8AFB67}"/>
              </a:ext>
            </a:extLst>
          </p:cNvPr>
          <p:cNvGrpSpPr>
            <a:grpSpLocks/>
          </p:cNvGrpSpPr>
          <p:nvPr/>
        </p:nvGrpSpPr>
        <p:grpSpPr bwMode="auto">
          <a:xfrm>
            <a:off x="3048126" y="3995963"/>
            <a:ext cx="5796297" cy="935597"/>
            <a:chOff x="454365" y="4729395"/>
            <a:chExt cx="7729205" cy="1246729"/>
          </a:xfrm>
        </p:grpSpPr>
        <p:sp>
          <p:nvSpPr>
            <p:cNvPr id="104" name="Text Box 16">
              <a:extLst>
                <a:ext uri="{FF2B5EF4-FFF2-40B4-BE49-F238E27FC236}">
                  <a16:creationId xmlns:a16="http://schemas.microsoft.com/office/drawing/2014/main" id="{55FD3CE7-0885-8446-8200-9A0EEE48B883}"/>
                </a:ext>
              </a:extLst>
            </p:cNvPr>
            <p:cNvSpPr txBox="1">
              <a:spLocks noChangeArrowheads="1"/>
            </p:cNvSpPr>
            <p:nvPr/>
          </p:nvSpPr>
          <p:spPr bwMode="auto">
            <a:xfrm>
              <a:off x="2330680" y="4873856"/>
              <a:ext cx="398015" cy="553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000000"/>
                  </a:solidFill>
                  <a:latin typeface="+mn-lt"/>
                  <a:cs typeface="Arial" charset="0"/>
                </a:rPr>
                <a:t>c</a:t>
              </a:r>
            </a:p>
          </p:txBody>
        </p:sp>
        <p:grpSp>
          <p:nvGrpSpPr>
            <p:cNvPr id="105" name="Group 17">
              <a:extLst>
                <a:ext uri="{FF2B5EF4-FFF2-40B4-BE49-F238E27FC236}">
                  <a16:creationId xmlns:a16="http://schemas.microsoft.com/office/drawing/2014/main" id="{F7AFF9D6-B4A1-9E43-B57B-496703EDA7BF}"/>
                </a:ext>
              </a:extLst>
            </p:cNvPr>
            <p:cNvGrpSpPr>
              <a:grpSpLocks/>
            </p:cNvGrpSpPr>
            <p:nvPr/>
          </p:nvGrpSpPr>
          <p:grpSpPr bwMode="auto">
            <a:xfrm>
              <a:off x="5978532" y="4766587"/>
              <a:ext cx="2205038" cy="682626"/>
              <a:chOff x="2661" y="1773"/>
              <a:chExt cx="1389" cy="430"/>
            </a:xfrm>
          </p:grpSpPr>
          <p:sp>
            <p:nvSpPr>
              <p:cNvPr id="116" name="Text Box 18">
                <a:extLst>
                  <a:ext uri="{FF2B5EF4-FFF2-40B4-BE49-F238E27FC236}">
                    <a16:creationId xmlns:a16="http://schemas.microsoft.com/office/drawing/2014/main" id="{EDB87C99-05D3-7F4D-AC08-ECF06ECA05F1}"/>
                  </a:ext>
                </a:extLst>
              </p:cNvPr>
              <p:cNvSpPr txBox="1">
                <a:spLocks noChangeArrowheads="1"/>
              </p:cNvSpPr>
              <p:nvPr/>
            </p:nvSpPr>
            <p:spPr bwMode="auto">
              <a:xfrm>
                <a:off x="2661" y="1854"/>
                <a:ext cx="1389"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000000"/>
                    </a:solidFill>
                    <a:latin typeface="+mn-lt"/>
                    <a:cs typeface="Arial" charset="0"/>
                  </a:rPr>
                  <a:t>m = c  mod  n</a:t>
                </a:r>
              </a:p>
            </p:txBody>
          </p:sp>
          <p:sp>
            <p:nvSpPr>
              <p:cNvPr id="117" name="Text Box 19">
                <a:extLst>
                  <a:ext uri="{FF2B5EF4-FFF2-40B4-BE49-F238E27FC236}">
                    <a16:creationId xmlns:a16="http://schemas.microsoft.com/office/drawing/2014/main" id="{8DE61BF2-BDC1-1542-9084-C17039C475D5}"/>
                  </a:ext>
                </a:extLst>
              </p:cNvPr>
              <p:cNvSpPr txBox="1">
                <a:spLocks noChangeArrowheads="1"/>
              </p:cNvSpPr>
              <p:nvPr/>
            </p:nvSpPr>
            <p:spPr bwMode="auto">
              <a:xfrm>
                <a:off x="3143" y="1773"/>
                <a:ext cx="274"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000000"/>
                    </a:solidFill>
                    <a:latin typeface="+mn-lt"/>
                    <a:cs typeface="Arial" charset="0"/>
                  </a:rPr>
                  <a:t>d</a:t>
                </a:r>
              </a:p>
            </p:txBody>
          </p:sp>
        </p:grpSp>
        <p:sp>
          <p:nvSpPr>
            <p:cNvPr id="106" name="Text Box 20">
              <a:extLst>
                <a:ext uri="{FF2B5EF4-FFF2-40B4-BE49-F238E27FC236}">
                  <a16:creationId xmlns:a16="http://schemas.microsoft.com/office/drawing/2014/main" id="{1F8625A9-6775-A54A-A7DF-25E164F01E51}"/>
                </a:ext>
              </a:extLst>
            </p:cNvPr>
            <p:cNvSpPr txBox="1">
              <a:spLocks noChangeArrowheads="1"/>
            </p:cNvSpPr>
            <p:nvPr/>
          </p:nvSpPr>
          <p:spPr bwMode="auto">
            <a:xfrm>
              <a:off x="2165341" y="5409752"/>
              <a:ext cx="609633" cy="553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C00000"/>
                  </a:solidFill>
                  <a:latin typeface="+mn-lt"/>
                  <a:cs typeface="Arial" charset="0"/>
                </a:rPr>
                <a:t>17</a:t>
              </a:r>
            </a:p>
          </p:txBody>
        </p:sp>
        <p:sp>
          <p:nvSpPr>
            <p:cNvPr id="107" name="Text Box 21">
              <a:extLst>
                <a:ext uri="{FF2B5EF4-FFF2-40B4-BE49-F238E27FC236}">
                  <a16:creationId xmlns:a16="http://schemas.microsoft.com/office/drawing/2014/main" id="{E3D9D933-964F-B246-9386-8B8396975F96}"/>
                </a:ext>
              </a:extLst>
            </p:cNvPr>
            <p:cNvSpPr txBox="1">
              <a:spLocks noChangeArrowheads="1"/>
            </p:cNvSpPr>
            <p:nvPr/>
          </p:nvSpPr>
          <p:spPr bwMode="auto">
            <a:xfrm>
              <a:off x="2698253" y="5541063"/>
              <a:ext cx="3555191" cy="3383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1050" kern="0" dirty="0">
                  <a:solidFill>
                    <a:srgbClr val="C00000"/>
                  </a:solidFill>
                  <a:latin typeface="+mn-lt"/>
                  <a:cs typeface="Arial" charset="0"/>
                </a:rPr>
                <a:t>481968572106750915091411825223071697</a:t>
              </a:r>
            </a:p>
          </p:txBody>
        </p:sp>
        <p:sp>
          <p:nvSpPr>
            <p:cNvPr id="108" name="Text Box 22">
              <a:extLst>
                <a:ext uri="{FF2B5EF4-FFF2-40B4-BE49-F238E27FC236}">
                  <a16:creationId xmlns:a16="http://schemas.microsoft.com/office/drawing/2014/main" id="{D9BF4DD4-D8B3-E841-9716-E4DB33C532EF}"/>
                </a:ext>
              </a:extLst>
            </p:cNvPr>
            <p:cNvSpPr txBox="1">
              <a:spLocks noChangeArrowheads="1"/>
            </p:cNvSpPr>
            <p:nvPr/>
          </p:nvSpPr>
          <p:spPr bwMode="auto">
            <a:xfrm>
              <a:off x="6765916" y="5422453"/>
              <a:ext cx="609633" cy="553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C00000"/>
                  </a:solidFill>
                  <a:latin typeface="+mn-lt"/>
                  <a:cs typeface="Arial" charset="0"/>
                </a:rPr>
                <a:t>12</a:t>
              </a:r>
            </a:p>
          </p:txBody>
        </p:sp>
        <p:grpSp>
          <p:nvGrpSpPr>
            <p:cNvPr id="109" name="Group 23">
              <a:extLst>
                <a:ext uri="{FF2B5EF4-FFF2-40B4-BE49-F238E27FC236}">
                  <a16:creationId xmlns:a16="http://schemas.microsoft.com/office/drawing/2014/main" id="{8885D463-FAA8-9140-9A84-C0EDE70EF42E}"/>
                </a:ext>
              </a:extLst>
            </p:cNvPr>
            <p:cNvGrpSpPr>
              <a:grpSpLocks/>
            </p:cNvGrpSpPr>
            <p:nvPr/>
          </p:nvGrpSpPr>
          <p:grpSpPr bwMode="auto">
            <a:xfrm>
              <a:off x="3460773" y="4729395"/>
              <a:ext cx="577852" cy="708026"/>
              <a:chOff x="3016" y="2876"/>
              <a:chExt cx="364" cy="446"/>
            </a:xfrm>
          </p:grpSpPr>
          <p:sp>
            <p:nvSpPr>
              <p:cNvPr id="114" name="Text Box 24">
                <a:extLst>
                  <a:ext uri="{FF2B5EF4-FFF2-40B4-BE49-F238E27FC236}">
                    <a16:creationId xmlns:a16="http://schemas.microsoft.com/office/drawing/2014/main" id="{6D72F36B-148A-AA4C-8FE5-CC456C4F9A5B}"/>
                  </a:ext>
                </a:extLst>
              </p:cNvPr>
              <p:cNvSpPr txBox="1">
                <a:spLocks noChangeArrowheads="1"/>
              </p:cNvSpPr>
              <p:nvPr/>
            </p:nvSpPr>
            <p:spPr bwMode="auto">
              <a:xfrm>
                <a:off x="3016" y="2973"/>
                <a:ext cx="251"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000000"/>
                    </a:solidFill>
                    <a:latin typeface="+mn-lt"/>
                    <a:cs typeface="Arial" charset="0"/>
                  </a:rPr>
                  <a:t>c</a:t>
                </a:r>
              </a:p>
            </p:txBody>
          </p:sp>
          <p:sp>
            <p:nvSpPr>
              <p:cNvPr id="115" name="Text Box 25">
                <a:extLst>
                  <a:ext uri="{FF2B5EF4-FFF2-40B4-BE49-F238E27FC236}">
                    <a16:creationId xmlns:a16="http://schemas.microsoft.com/office/drawing/2014/main" id="{678A0FE0-D6EC-FC46-B048-C1C5F1AFE360}"/>
                  </a:ext>
                </a:extLst>
              </p:cNvPr>
              <p:cNvSpPr txBox="1">
                <a:spLocks noChangeArrowheads="1"/>
              </p:cNvSpPr>
              <p:nvPr/>
            </p:nvSpPr>
            <p:spPr bwMode="auto">
              <a:xfrm>
                <a:off x="3106" y="2876"/>
                <a:ext cx="274" cy="3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000000"/>
                    </a:solidFill>
                    <a:latin typeface="+mn-lt"/>
                    <a:cs typeface="Arial" charset="0"/>
                  </a:rPr>
                  <a:t>d</a:t>
                </a:r>
              </a:p>
            </p:txBody>
          </p:sp>
        </p:grpSp>
        <p:sp>
          <p:nvSpPr>
            <p:cNvPr id="110" name="Text Box 29">
              <a:extLst>
                <a:ext uri="{FF2B5EF4-FFF2-40B4-BE49-F238E27FC236}">
                  <a16:creationId xmlns:a16="http://schemas.microsoft.com/office/drawing/2014/main" id="{9263726D-66BD-4840-925A-32F3F8E7CA94}"/>
                </a:ext>
              </a:extLst>
            </p:cNvPr>
            <p:cNvSpPr txBox="1">
              <a:spLocks noChangeArrowheads="1"/>
            </p:cNvSpPr>
            <p:nvPr/>
          </p:nvSpPr>
          <p:spPr bwMode="auto">
            <a:xfrm>
              <a:off x="454365" y="5059140"/>
              <a:ext cx="1458245" cy="553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2100" kern="0" dirty="0">
                  <a:solidFill>
                    <a:srgbClr val="000099"/>
                  </a:solidFill>
                  <a:latin typeface="+mn-lt"/>
                  <a:cs typeface="Arial" charset="0"/>
                </a:rPr>
                <a:t>decrypt:</a:t>
              </a:r>
            </a:p>
          </p:txBody>
        </p:sp>
        <p:sp>
          <p:nvSpPr>
            <p:cNvPr id="111" name="Right Brace 36">
              <a:extLst>
                <a:ext uri="{FF2B5EF4-FFF2-40B4-BE49-F238E27FC236}">
                  <a16:creationId xmlns:a16="http://schemas.microsoft.com/office/drawing/2014/main" id="{806B4247-52E0-F94A-A51F-3FF58755CFC4}"/>
                </a:ext>
              </a:extLst>
            </p:cNvPr>
            <p:cNvSpPr>
              <a:spLocks/>
            </p:cNvSpPr>
            <p:nvPr/>
          </p:nvSpPr>
          <p:spPr bwMode="auto">
            <a:xfrm rot="5400000">
              <a:off x="2446575" y="5102686"/>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sp>
          <p:nvSpPr>
            <p:cNvPr id="112" name="Right Brace 37">
              <a:extLst>
                <a:ext uri="{FF2B5EF4-FFF2-40B4-BE49-F238E27FC236}">
                  <a16:creationId xmlns:a16="http://schemas.microsoft.com/office/drawing/2014/main" id="{780C030B-9AB8-4A41-9DF9-D8B492D150D9}"/>
                </a:ext>
              </a:extLst>
            </p:cNvPr>
            <p:cNvSpPr>
              <a:spLocks/>
            </p:cNvSpPr>
            <p:nvPr/>
          </p:nvSpPr>
          <p:spPr bwMode="auto">
            <a:xfrm rot="5400000">
              <a:off x="3605907" y="5108131"/>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sp>
          <p:nvSpPr>
            <p:cNvPr id="113" name="Right Brace 38">
              <a:extLst>
                <a:ext uri="{FF2B5EF4-FFF2-40B4-BE49-F238E27FC236}">
                  <a16:creationId xmlns:a16="http://schemas.microsoft.com/office/drawing/2014/main" id="{B97D913A-A8C6-074F-AC8F-39F524A3F81C}"/>
                </a:ext>
              </a:extLst>
            </p:cNvPr>
            <p:cNvSpPr>
              <a:spLocks/>
            </p:cNvSpPr>
            <p:nvPr/>
          </p:nvSpPr>
          <p:spPr bwMode="auto">
            <a:xfrm rot="5400000">
              <a:off x="6964140" y="4340683"/>
              <a:ext cx="179612" cy="2046514"/>
            </a:xfrm>
            <a:prstGeom prst="rightBrace">
              <a:avLst>
                <a:gd name="adj1" fmla="val 8335"/>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grpSp>
      <p:sp>
        <p:nvSpPr>
          <p:cNvPr id="118" name="Left-Right Arrow 117">
            <a:extLst>
              <a:ext uri="{FF2B5EF4-FFF2-40B4-BE49-F238E27FC236}">
                <a16:creationId xmlns:a16="http://schemas.microsoft.com/office/drawing/2014/main" id="{7E5EB329-6AAF-B24A-AEA1-CE46E0712404}"/>
              </a:ext>
            </a:extLst>
          </p:cNvPr>
          <p:cNvSpPr>
            <a:spLocks noChangeArrowheads="1"/>
          </p:cNvSpPr>
          <p:nvPr/>
        </p:nvSpPr>
        <p:spPr bwMode="auto">
          <a:xfrm rot="1604466">
            <a:off x="5791667" y="4069782"/>
            <a:ext cx="2208609" cy="184547"/>
          </a:xfrm>
          <a:prstGeom prst="leftRightArrow">
            <a:avLst>
              <a:gd name="adj1" fmla="val 50000"/>
              <a:gd name="adj2" fmla="val 50032"/>
            </a:avLst>
          </a:prstGeom>
          <a:solidFill>
            <a:srgbClr val="3333CC"/>
          </a:solidFill>
          <a:ln w="9525">
            <a:solidFill>
              <a:srgbClr val="FFFFFF"/>
            </a:solidFill>
            <a:round/>
            <a:headEnd/>
            <a:tailEnd/>
          </a:ln>
        </p:spPr>
        <p:txBody>
          <a:bodyPr/>
          <a:lstStyle/>
          <a:p>
            <a:pPr defTabSz="685800" eaLnBrk="0" fontAlgn="base" hangingPunct="0">
              <a:spcBef>
                <a:spcPct val="0"/>
              </a:spcBef>
              <a:spcAft>
                <a:spcPct val="0"/>
              </a:spcAft>
              <a:defRPr/>
            </a:pPr>
            <a:endParaRPr lang="en-US" sz="1500" kern="0" dirty="0">
              <a:solidFill>
                <a:srgbClr val="000000"/>
              </a:solidFill>
              <a:ea typeface="ＭＳ Ｐゴシック" charset="0"/>
            </a:endParaRPr>
          </a:p>
        </p:txBody>
      </p:sp>
    </p:spTree>
    <p:extLst>
      <p:ext uri="{BB962C8B-B14F-4D97-AF65-F5344CB8AC3E}">
        <p14:creationId xmlns:p14="http://schemas.microsoft.com/office/powerpoint/2010/main" val="372493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243707" y="533917"/>
            <a:ext cx="7886700" cy="670967"/>
          </a:xfrm>
        </p:spPr>
        <p:txBody>
          <a:bodyPr>
            <a:normAutofit fontScale="90000"/>
          </a:bodyPr>
          <a:lstStyle/>
          <a:p>
            <a:r>
              <a:rPr lang="en-US" b="0" dirty="0">
                <a:latin typeface="+mn-lt"/>
              </a:rPr>
              <a:t>RSA in practice: session keys</a:t>
            </a:r>
            <a:endParaRPr lang="en-US" sz="3300" dirty="0">
              <a:latin typeface="+mn-lt"/>
            </a:endParaRPr>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2364396" y="1332473"/>
            <a:ext cx="7818007"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794"/>
            <a:r>
              <a:rPr lang="en-US" sz="2400" dirty="0"/>
              <a:t>exponentiation in RSA is computationally intensive</a:t>
            </a:r>
          </a:p>
          <a:p>
            <a:pPr indent="-254794"/>
            <a:r>
              <a:rPr lang="en-US" sz="2400" dirty="0"/>
              <a:t>DES is at least 100 times faster than RSA</a:t>
            </a:r>
          </a:p>
          <a:p>
            <a:pPr indent="-254794"/>
            <a:r>
              <a:rPr lang="en-US" sz="2400" dirty="0"/>
              <a:t>use public key crypto to establish secure connection, then establish second key – symmetric session key – for encrypting data</a:t>
            </a:r>
          </a:p>
          <a:p>
            <a:pPr>
              <a:spcBef>
                <a:spcPct val="60000"/>
              </a:spcBef>
              <a:buFont typeface="Wingdings" charset="0"/>
              <a:buNone/>
            </a:pPr>
            <a:r>
              <a:rPr lang="en-US" sz="2400" dirty="0">
                <a:solidFill>
                  <a:srgbClr val="0012A0"/>
                </a:solidFill>
              </a:rPr>
              <a:t>session key, K</a:t>
            </a:r>
            <a:r>
              <a:rPr lang="en-US" sz="2400" baseline="-25000" dirty="0">
                <a:solidFill>
                  <a:srgbClr val="0012A0"/>
                </a:solidFill>
              </a:rPr>
              <a:t>S</a:t>
            </a:r>
          </a:p>
          <a:p>
            <a:pPr marL="342900"/>
            <a:r>
              <a:rPr lang="en-US" sz="2100" dirty="0"/>
              <a:t>Bob and Alice use RSA to exchange a symmetric session key K</a:t>
            </a:r>
            <a:r>
              <a:rPr lang="en-US" sz="2100" baseline="-25000" dirty="0"/>
              <a:t>S</a:t>
            </a:r>
          </a:p>
          <a:p>
            <a:pPr marL="342900"/>
            <a:r>
              <a:rPr lang="en-US" sz="2100" dirty="0"/>
              <a:t>once both have K</a:t>
            </a:r>
            <a:r>
              <a:rPr lang="en-US" sz="2100" baseline="-25000" dirty="0"/>
              <a:t>S</a:t>
            </a:r>
            <a:r>
              <a:rPr lang="en-US" sz="2100" dirty="0"/>
              <a:t>, they use symmetric key cryptography</a:t>
            </a:r>
          </a:p>
          <a:p>
            <a:endParaRPr lang="en-US" sz="2100" dirty="0">
              <a:latin typeface="Gill Sans MT" charset="0"/>
            </a:endParaRPr>
          </a:p>
        </p:txBody>
      </p:sp>
    </p:spTree>
    <p:extLst>
      <p:ext uri="{BB962C8B-B14F-4D97-AF65-F5344CB8AC3E}">
        <p14:creationId xmlns:p14="http://schemas.microsoft.com/office/powerpoint/2010/main" val="202061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157307"/>
            <a:ext cx="10515600" cy="1325563"/>
          </a:xfrm>
        </p:spPr>
        <p:txBody>
          <a:bodyPr/>
          <a:lstStyle/>
          <a:p>
            <a:r>
              <a:rPr lang="en-US" dirty="0">
                <a:latin typeface="Gill Sans MT" charset="0"/>
              </a:rPr>
              <a:t>What is network security?</a:t>
            </a:r>
          </a:p>
        </p:txBody>
      </p:sp>
      <p:sp>
        <p:nvSpPr>
          <p:cNvPr id="25603" name="Rectangle 3"/>
          <p:cNvSpPr>
            <a:spLocks noGrp="1" noChangeArrowheads="1"/>
          </p:cNvSpPr>
          <p:nvPr>
            <p:ph idx="1"/>
          </p:nvPr>
        </p:nvSpPr>
        <p:spPr>
          <a:xfrm>
            <a:off x="838200" y="1617807"/>
            <a:ext cx="10515600" cy="4351338"/>
          </a:xfrm>
        </p:spPr>
        <p:txBody>
          <a:bodyPr>
            <a:normAutofit/>
          </a:bodyPr>
          <a:lstStyle/>
          <a:p>
            <a:pPr>
              <a:buFont typeface="Wingdings" charset="0"/>
              <a:buNone/>
            </a:pPr>
            <a:r>
              <a:rPr lang="en-US" i="1" dirty="0">
                <a:solidFill>
                  <a:srgbClr val="C00000"/>
                </a:solidFill>
                <a:latin typeface="Gill Sans MT" charset="0"/>
              </a:rPr>
              <a:t>confidentiality</a:t>
            </a:r>
            <a:r>
              <a:rPr lang="en-US" dirty="0">
                <a:solidFill>
                  <a:srgbClr val="C00000"/>
                </a:solidFill>
                <a:latin typeface="Gill Sans MT" charset="0"/>
              </a:rPr>
              <a:t>: </a:t>
            </a:r>
            <a:r>
              <a:rPr lang="en-US" sz="2400" dirty="0">
                <a:latin typeface="Gill Sans MT" charset="0"/>
              </a:rPr>
              <a:t>only sender, intended receiver should </a:t>
            </a:r>
            <a:r>
              <a:rPr lang="ja-JP" altLang="en-US" sz="2400">
                <a:latin typeface="Gill Sans MT" charset="0"/>
              </a:rPr>
              <a:t>“</a:t>
            </a:r>
            <a:r>
              <a:rPr lang="en-US" altLang="ja-JP" sz="2400" dirty="0">
                <a:latin typeface="Gill Sans MT" charset="0"/>
              </a:rPr>
              <a:t>understand</a:t>
            </a:r>
            <a:r>
              <a:rPr lang="ja-JP" altLang="en-US" sz="2400">
                <a:latin typeface="Gill Sans MT" charset="0"/>
              </a:rPr>
              <a:t>”</a:t>
            </a:r>
            <a:r>
              <a:rPr lang="en-US" altLang="ja-JP" sz="2400" dirty="0">
                <a:latin typeface="Gill Sans MT" charset="0"/>
              </a:rPr>
              <a:t> message contents</a:t>
            </a:r>
          </a:p>
          <a:p>
            <a:pPr lvl="1"/>
            <a:r>
              <a:rPr lang="en-US" dirty="0">
                <a:latin typeface="Gill Sans MT" charset="0"/>
              </a:rPr>
              <a:t>sender encrypts message</a:t>
            </a:r>
          </a:p>
          <a:p>
            <a:pPr lvl="1"/>
            <a:r>
              <a:rPr lang="en-US" dirty="0">
                <a:latin typeface="Gill Sans MT" charset="0"/>
              </a:rPr>
              <a:t>receiver decrypts message</a:t>
            </a:r>
          </a:p>
          <a:p>
            <a:pPr>
              <a:buFont typeface="Wingdings" charset="0"/>
              <a:buNone/>
            </a:pPr>
            <a:r>
              <a:rPr lang="en-US" i="1" dirty="0">
                <a:solidFill>
                  <a:srgbClr val="C00000"/>
                </a:solidFill>
                <a:latin typeface="Gill Sans MT" charset="0"/>
              </a:rPr>
              <a:t>authentication: </a:t>
            </a:r>
            <a:r>
              <a:rPr lang="en-US" sz="2400" dirty="0">
                <a:latin typeface="Gill Sans MT" charset="0"/>
              </a:rPr>
              <a:t>sender, receiver want to confirm identity of each other </a:t>
            </a:r>
          </a:p>
          <a:p>
            <a:pPr>
              <a:buFont typeface="Wingdings" charset="0"/>
              <a:buNone/>
            </a:pPr>
            <a:r>
              <a:rPr lang="en-US" i="1" dirty="0">
                <a:solidFill>
                  <a:srgbClr val="C00000"/>
                </a:solidFill>
                <a:latin typeface="Gill Sans MT" charset="0"/>
              </a:rPr>
              <a:t>message integrity: </a:t>
            </a:r>
            <a:r>
              <a:rPr lang="en-US" sz="2400" dirty="0">
                <a:latin typeface="Gill Sans MT" charset="0"/>
              </a:rPr>
              <a:t>sender, receiver want to ensure message not altered (in transit, or afterwards) without detection</a:t>
            </a:r>
          </a:p>
          <a:p>
            <a:pPr>
              <a:buFont typeface="Wingdings" charset="0"/>
              <a:buNone/>
            </a:pPr>
            <a:r>
              <a:rPr lang="en-US" i="1" dirty="0">
                <a:solidFill>
                  <a:srgbClr val="C00000"/>
                </a:solidFill>
                <a:latin typeface="Gill Sans MT" charset="0"/>
              </a:rPr>
              <a:t>access and availability</a:t>
            </a:r>
            <a:r>
              <a:rPr lang="en-US" sz="2400" dirty="0">
                <a:solidFill>
                  <a:srgbClr val="FF0000"/>
                </a:solidFill>
                <a:latin typeface="Gill Sans MT" charset="0"/>
              </a:rPr>
              <a:t>:</a:t>
            </a:r>
            <a:r>
              <a:rPr lang="en-US" sz="2400" dirty="0">
                <a:latin typeface="Gill Sans MT" charset="0"/>
              </a:rPr>
              <a:t> services must be accessible and available to users</a:t>
            </a:r>
          </a:p>
        </p:txBody>
      </p:sp>
    </p:spTree>
    <p:extLst>
      <p:ext uri="{BB962C8B-B14F-4D97-AF65-F5344CB8AC3E}">
        <p14:creationId xmlns:p14="http://schemas.microsoft.com/office/powerpoint/2010/main" val="2850152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t>Authentication</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73077625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014539" y="311337"/>
            <a:ext cx="4276725" cy="785019"/>
          </a:xfrm>
        </p:spPr>
        <p:txBody>
          <a:bodyPr/>
          <a:lstStyle/>
          <a:p>
            <a:r>
              <a:rPr lang="en-US" dirty="0">
                <a:latin typeface="Gill Sans MT" charset="0"/>
              </a:rPr>
              <a:t>Authentication</a:t>
            </a:r>
          </a:p>
        </p:txBody>
      </p:sp>
      <p:sp>
        <p:nvSpPr>
          <p:cNvPr id="60419" name="Rectangle 3"/>
          <p:cNvSpPr>
            <a:spLocks noGrp="1" noChangeArrowheads="1"/>
          </p:cNvSpPr>
          <p:nvPr>
            <p:ph idx="1"/>
          </p:nvPr>
        </p:nvSpPr>
        <p:spPr>
          <a:xfrm>
            <a:off x="2132215" y="1234440"/>
            <a:ext cx="7978775" cy="966788"/>
          </a:xfrm>
        </p:spPr>
        <p:txBody>
          <a:bodyPr/>
          <a:lstStyle/>
          <a:p>
            <a:pPr>
              <a:buFont typeface="Wingdings" charset="0"/>
              <a:buNone/>
            </a:pPr>
            <a:r>
              <a:rPr lang="en-US" i="1" dirty="0">
                <a:solidFill>
                  <a:srgbClr val="C00000"/>
                </a:solidFill>
                <a:latin typeface="Gill Sans MT" charset="0"/>
              </a:rPr>
              <a:t>Goal: </a:t>
            </a:r>
            <a:r>
              <a:rPr lang="en-US" dirty="0">
                <a:latin typeface="Gill Sans MT" charset="0"/>
              </a:rPr>
              <a:t>Bob wants Alice to </a:t>
            </a:r>
            <a:r>
              <a:rPr lang="ja-JP" altLang="en-US">
                <a:latin typeface="Gill Sans MT" charset="0"/>
              </a:rPr>
              <a:t>“</a:t>
            </a:r>
            <a:r>
              <a:rPr lang="en-US" altLang="ja-JP" dirty="0">
                <a:latin typeface="Gill Sans MT" charset="0"/>
              </a:rPr>
              <a:t>prove</a:t>
            </a:r>
            <a:r>
              <a:rPr lang="ja-JP" altLang="en-US">
                <a:latin typeface="Gill Sans MT" charset="0"/>
              </a:rPr>
              <a:t>”</a:t>
            </a:r>
            <a:r>
              <a:rPr lang="en-US" altLang="ja-JP" dirty="0">
                <a:latin typeface="Gill Sans MT" charset="0"/>
              </a:rPr>
              <a:t> her identity to him</a:t>
            </a:r>
            <a:endParaRPr lang="en-US" dirty="0">
              <a:latin typeface="Gill Sans MT" charset="0"/>
            </a:endParaRPr>
          </a:p>
        </p:txBody>
      </p:sp>
      <p:sp>
        <p:nvSpPr>
          <p:cNvPr id="31749" name="Text Box 4"/>
          <p:cNvSpPr txBox="1">
            <a:spLocks noChangeArrowheads="1"/>
          </p:cNvSpPr>
          <p:nvPr/>
        </p:nvSpPr>
        <p:spPr bwMode="auto">
          <a:xfrm>
            <a:off x="2393653" y="1896428"/>
            <a:ext cx="496828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u="sng" dirty="0">
                <a:solidFill>
                  <a:srgbClr val="C00000"/>
                </a:solidFill>
                <a:latin typeface="Gill Sans MT" charset="0"/>
              </a:rPr>
              <a:t>Approach:</a:t>
            </a:r>
            <a:r>
              <a:rPr lang="en-US" sz="2800" i="1" dirty="0">
                <a:solidFill>
                  <a:srgbClr val="C00000"/>
                </a:solidFill>
                <a:latin typeface="Gill Sans MT" charset="0"/>
              </a:rPr>
              <a:t>  </a:t>
            </a:r>
            <a:r>
              <a:rPr lang="en-US" sz="2800" dirty="0">
                <a:latin typeface="Gill Sans MT" charset="0"/>
              </a:rPr>
              <a:t>Alice says </a:t>
            </a:r>
            <a:r>
              <a:rPr lang="ja-JP" altLang="en-US" sz="2800" dirty="0">
                <a:latin typeface="Gill Sans MT" charset="0"/>
              </a:rPr>
              <a:t>“</a:t>
            </a:r>
            <a:r>
              <a:rPr lang="en-US" sz="2800" dirty="0">
                <a:latin typeface="Gill Sans MT" charset="0"/>
              </a:rPr>
              <a:t>I am Alice</a:t>
            </a:r>
            <a:r>
              <a:rPr lang="ja-JP" altLang="en-US" sz="2800" dirty="0">
                <a:latin typeface="Gill Sans MT" charset="0"/>
              </a:rPr>
              <a:t>”</a:t>
            </a:r>
            <a:endParaRPr lang="en-US" sz="2800" dirty="0">
              <a:latin typeface="Gill Sans MT" charset="0"/>
            </a:endParaRPr>
          </a:p>
        </p:txBody>
      </p:sp>
      <p:pic>
        <p:nvPicPr>
          <p:cNvPr id="60422" name="Picture 6"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759" y="2822080"/>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23" name="Picture 7"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85" y="4084142"/>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24" name="Picture 8"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734" y="2912567"/>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54" name="Line 9"/>
          <p:cNvSpPr>
            <a:spLocks noChangeShapeType="1"/>
          </p:cNvSpPr>
          <p:nvPr/>
        </p:nvSpPr>
        <p:spPr bwMode="auto">
          <a:xfrm>
            <a:off x="5151035" y="3349129"/>
            <a:ext cx="1870075"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31755" name="Text Box 10"/>
          <p:cNvSpPr txBox="1">
            <a:spLocks noChangeArrowheads="1"/>
          </p:cNvSpPr>
          <p:nvPr/>
        </p:nvSpPr>
        <p:spPr bwMode="auto">
          <a:xfrm>
            <a:off x="5144900" y="2850655"/>
            <a:ext cx="1826783"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ja-JP" altLang="en-US" sz="2400">
                <a:latin typeface="Arial" charset="0"/>
                <a:cs typeface="Arial" charset="0"/>
              </a:rPr>
              <a:t>“</a:t>
            </a:r>
            <a:r>
              <a:rPr lang="en-US" sz="2400" dirty="0">
                <a:latin typeface="Arial" charset="0"/>
                <a:cs typeface="Arial" charset="0"/>
              </a:rPr>
              <a:t>I am Alice</a:t>
            </a:r>
            <a:r>
              <a:rPr lang="ja-JP" altLang="en-US" sz="2400">
                <a:latin typeface="Arial" charset="0"/>
                <a:cs typeface="Arial" charset="0"/>
              </a:rPr>
              <a:t>”</a:t>
            </a:r>
            <a:endParaRPr lang="en-US" sz="2400" dirty="0">
              <a:latin typeface="Arial" charset="0"/>
              <a:cs typeface="Arial" charset="0"/>
            </a:endParaRPr>
          </a:p>
        </p:txBody>
      </p:sp>
    </p:spTree>
    <p:extLst>
      <p:ext uri="{BB962C8B-B14F-4D97-AF65-F5344CB8AC3E}">
        <p14:creationId xmlns:p14="http://schemas.microsoft.com/office/powerpoint/2010/main" val="2308334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p:cNvSpPr txBox="1">
            <a:spLocks noChangeArrowheads="1"/>
          </p:cNvSpPr>
          <p:nvPr/>
        </p:nvSpPr>
        <p:spPr bwMode="auto">
          <a:xfrm>
            <a:off x="2579688" y="1231901"/>
            <a:ext cx="5911850"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2800" i="1" dirty="0">
                <a:solidFill>
                  <a:srgbClr val="C00000"/>
                </a:solidFill>
                <a:latin typeface="Gill Sans MT" charset="0"/>
              </a:rPr>
              <a:t>nonce: </a:t>
            </a:r>
            <a:r>
              <a:rPr lang="en-US" sz="2400" dirty="0">
                <a:latin typeface="Gill Sans MT" charset="0"/>
              </a:rPr>
              <a:t>number (R) used only </a:t>
            </a:r>
            <a:r>
              <a:rPr lang="en-US" sz="2400" i="1" dirty="0">
                <a:solidFill>
                  <a:srgbClr val="000099"/>
                </a:solidFill>
                <a:latin typeface="Gill Sans MT" charset="0"/>
              </a:rPr>
              <a:t>once-in-a-lifetime</a:t>
            </a:r>
          </a:p>
        </p:txBody>
      </p:sp>
      <p:sp>
        <p:nvSpPr>
          <p:cNvPr id="39942" name="Text Box 6"/>
          <p:cNvSpPr txBox="1">
            <a:spLocks noChangeArrowheads="1"/>
          </p:cNvSpPr>
          <p:nvPr/>
        </p:nvSpPr>
        <p:spPr bwMode="auto">
          <a:xfrm>
            <a:off x="2427289" y="1638300"/>
            <a:ext cx="7564437" cy="8925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2800" i="1" dirty="0">
                <a:solidFill>
                  <a:srgbClr val="C00000"/>
                </a:solidFill>
                <a:latin typeface="Gill Sans MT" charset="0"/>
              </a:rPr>
              <a:t>Approach: </a:t>
            </a:r>
            <a:r>
              <a:rPr lang="en-US" sz="2400" dirty="0">
                <a:latin typeface="Gill Sans MT" charset="0"/>
              </a:rPr>
              <a:t>to prove Alice </a:t>
            </a:r>
            <a:r>
              <a:rPr lang="ja-JP" altLang="en-US" sz="2400" dirty="0">
                <a:latin typeface="Gill Sans MT" charset="0"/>
              </a:rPr>
              <a:t>“</a:t>
            </a:r>
            <a:r>
              <a:rPr lang="en-US" sz="2400" dirty="0">
                <a:latin typeface="Gill Sans MT" charset="0"/>
              </a:rPr>
              <a:t>live</a:t>
            </a:r>
            <a:r>
              <a:rPr lang="ja-JP" altLang="en-US" sz="2400" dirty="0">
                <a:latin typeface="Gill Sans MT" charset="0"/>
              </a:rPr>
              <a:t>”</a:t>
            </a:r>
            <a:r>
              <a:rPr lang="en-US" sz="2400" dirty="0">
                <a:latin typeface="Gill Sans MT" charset="0"/>
              </a:rPr>
              <a:t>, Bob sends Alice </a:t>
            </a:r>
            <a:r>
              <a:rPr lang="en-US" sz="2400" i="1" dirty="0">
                <a:solidFill>
                  <a:srgbClr val="C00000"/>
                </a:solidFill>
                <a:latin typeface="Gill Sans MT" charset="0"/>
              </a:rPr>
              <a:t>nonce</a:t>
            </a:r>
            <a:r>
              <a:rPr lang="en-US" sz="2400" dirty="0">
                <a:latin typeface="Gill Sans MT" charset="0"/>
              </a:rPr>
              <a:t>, R.  </a:t>
            </a:r>
          </a:p>
          <a:p>
            <a:pPr algn="r">
              <a:defRPr/>
            </a:pPr>
            <a:r>
              <a:rPr lang="en-US" sz="2400" dirty="0">
                <a:latin typeface="Gill Sans MT" charset="0"/>
              </a:rPr>
              <a:t>Alice must return R, encrypted with shared secret key</a:t>
            </a:r>
          </a:p>
        </p:txBody>
      </p:sp>
      <p:pic>
        <p:nvPicPr>
          <p:cNvPr id="68614" name="Picture 7"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988" y="321310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8615" name="Picture 8"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350" y="3162301"/>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4403725" y="2943226"/>
            <a:ext cx="3697288" cy="614363"/>
            <a:chOff x="2733675" y="3467100"/>
            <a:chExt cx="3697288" cy="614363"/>
          </a:xfrm>
        </p:grpSpPr>
        <p:sp>
          <p:nvSpPr>
            <p:cNvPr id="39957" name="Line 9"/>
            <p:cNvSpPr>
              <a:spLocks noChangeShapeType="1"/>
            </p:cNvSpPr>
            <p:nvPr/>
          </p:nvSpPr>
          <p:spPr bwMode="auto">
            <a:xfrm>
              <a:off x="2733675" y="3819525"/>
              <a:ext cx="3697288" cy="26193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39958" name="Text Box 10"/>
            <p:cNvSpPr txBox="1">
              <a:spLocks noChangeArrowheads="1"/>
            </p:cNvSpPr>
            <p:nvPr/>
          </p:nvSpPr>
          <p:spPr bwMode="auto">
            <a:xfrm>
              <a:off x="3689565" y="3467100"/>
              <a:ext cx="1826783" cy="46166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ja-JP" altLang="en-US" sz="2400">
                  <a:latin typeface="Arial" charset="0"/>
                  <a:cs typeface="Arial" charset="0"/>
                </a:rPr>
                <a:t>“</a:t>
              </a:r>
              <a:r>
                <a:rPr lang="en-US" sz="2400" dirty="0">
                  <a:latin typeface="Arial" charset="0"/>
                  <a:cs typeface="Arial" charset="0"/>
                </a:rPr>
                <a:t>I am Alice</a:t>
              </a:r>
              <a:r>
                <a:rPr lang="ja-JP" altLang="en-US" sz="2400">
                  <a:latin typeface="Arial" charset="0"/>
                  <a:cs typeface="Arial" charset="0"/>
                </a:rPr>
                <a:t>”</a:t>
              </a:r>
              <a:endParaRPr lang="en-US" sz="2400" dirty="0">
                <a:latin typeface="Arial" charset="0"/>
                <a:cs typeface="Arial" charset="0"/>
              </a:endParaRPr>
            </a:p>
          </p:txBody>
        </p:sp>
      </p:grpSp>
      <p:grpSp>
        <p:nvGrpSpPr>
          <p:cNvPr id="3" name="Group 2"/>
          <p:cNvGrpSpPr>
            <a:grpSpLocks/>
          </p:cNvGrpSpPr>
          <p:nvPr/>
        </p:nvGrpSpPr>
        <p:grpSpPr bwMode="auto">
          <a:xfrm>
            <a:off x="4397375" y="3617913"/>
            <a:ext cx="3697288" cy="557212"/>
            <a:chOff x="2727325" y="4141788"/>
            <a:chExt cx="3697288" cy="557212"/>
          </a:xfrm>
        </p:grpSpPr>
        <p:sp>
          <p:nvSpPr>
            <p:cNvPr id="39955" name="Line 11"/>
            <p:cNvSpPr>
              <a:spLocks noChangeShapeType="1"/>
            </p:cNvSpPr>
            <p:nvPr/>
          </p:nvSpPr>
          <p:spPr bwMode="auto">
            <a:xfrm flipH="1">
              <a:off x="2727325" y="4437063"/>
              <a:ext cx="3697288" cy="261937"/>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39956" name="Text Box 13"/>
            <p:cNvSpPr txBox="1">
              <a:spLocks noChangeArrowheads="1"/>
            </p:cNvSpPr>
            <p:nvPr/>
          </p:nvSpPr>
          <p:spPr bwMode="auto">
            <a:xfrm>
              <a:off x="4276725" y="4141788"/>
              <a:ext cx="407988" cy="46196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R</a:t>
              </a:r>
            </a:p>
          </p:txBody>
        </p:sp>
      </p:grpSp>
      <p:grpSp>
        <p:nvGrpSpPr>
          <p:cNvPr id="4" name="Group 3"/>
          <p:cNvGrpSpPr>
            <a:grpSpLocks/>
          </p:cNvGrpSpPr>
          <p:nvPr/>
        </p:nvGrpSpPr>
        <p:grpSpPr bwMode="auto">
          <a:xfrm>
            <a:off x="4405314" y="4176714"/>
            <a:ext cx="6916621" cy="1015663"/>
            <a:chOff x="2735263" y="4700588"/>
            <a:chExt cx="6916621" cy="1015663"/>
          </a:xfrm>
        </p:grpSpPr>
        <p:sp>
          <p:nvSpPr>
            <p:cNvPr id="39950" name="Line 12"/>
            <p:cNvSpPr>
              <a:spLocks noChangeShapeType="1"/>
            </p:cNvSpPr>
            <p:nvPr/>
          </p:nvSpPr>
          <p:spPr bwMode="auto">
            <a:xfrm>
              <a:off x="2735263" y="5097463"/>
              <a:ext cx="3697287" cy="261937"/>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68622" name="Group 14"/>
            <p:cNvGrpSpPr>
              <a:grpSpLocks/>
            </p:cNvGrpSpPr>
            <p:nvPr/>
          </p:nvGrpSpPr>
          <p:grpSpPr bwMode="auto">
            <a:xfrm>
              <a:off x="4521202" y="4743450"/>
              <a:ext cx="1157288" cy="577850"/>
              <a:chOff x="2693" y="3555"/>
              <a:chExt cx="729" cy="364"/>
            </a:xfrm>
          </p:grpSpPr>
          <p:sp>
            <p:nvSpPr>
              <p:cNvPr id="39953" name="Text Box 15"/>
              <p:cNvSpPr txBox="1">
                <a:spLocks noChangeArrowheads="1"/>
              </p:cNvSpPr>
              <p:nvPr/>
            </p:nvSpPr>
            <p:spPr bwMode="auto">
              <a:xfrm>
                <a:off x="2693" y="3555"/>
                <a:ext cx="729"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K    (R)</a:t>
                </a:r>
              </a:p>
            </p:txBody>
          </p:sp>
          <p:sp>
            <p:nvSpPr>
              <p:cNvPr id="39954" name="Text Box 16"/>
              <p:cNvSpPr txBox="1">
                <a:spLocks noChangeArrowheads="1"/>
              </p:cNvSpPr>
              <p:nvPr/>
            </p:nvSpPr>
            <p:spPr bwMode="auto">
              <a:xfrm>
                <a:off x="2786" y="3688"/>
                <a:ext cx="372" cy="23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A-B</a:t>
                </a:r>
              </a:p>
            </p:txBody>
          </p:sp>
        </p:grpSp>
        <p:sp>
          <p:nvSpPr>
            <p:cNvPr id="39952" name="Text Box 17"/>
            <p:cNvSpPr txBox="1">
              <a:spLocks noChangeArrowheads="1"/>
            </p:cNvSpPr>
            <p:nvPr/>
          </p:nvSpPr>
          <p:spPr bwMode="auto">
            <a:xfrm>
              <a:off x="6369050" y="4700588"/>
              <a:ext cx="3282834"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Alice is live, and only Alice knows key to encrypt nonce, so it must be Alice!</a:t>
              </a:r>
            </a:p>
          </p:txBody>
        </p:sp>
      </p:grpSp>
      <p:sp>
        <p:nvSpPr>
          <p:cNvPr id="68619" name="Rectangle 2"/>
          <p:cNvSpPr>
            <a:spLocks noGrp="1" noChangeArrowheads="1"/>
          </p:cNvSpPr>
          <p:nvPr>
            <p:ph type="title"/>
          </p:nvPr>
        </p:nvSpPr>
        <p:spPr>
          <a:xfrm>
            <a:off x="1992313" y="141288"/>
            <a:ext cx="7772400" cy="1143000"/>
          </a:xfrm>
        </p:spPr>
        <p:txBody>
          <a:bodyPr/>
          <a:lstStyle/>
          <a:p>
            <a:r>
              <a:rPr lang="en-US" dirty="0" smtClean="0">
                <a:latin typeface="Gill Sans MT" charset="0"/>
              </a:rPr>
              <a:t>Authentication</a:t>
            </a:r>
            <a:endParaRPr lang="en-US" dirty="0">
              <a:latin typeface="Gill Sans MT" charset="0"/>
            </a:endParaRPr>
          </a:p>
        </p:txBody>
      </p:sp>
    </p:spTree>
    <p:extLst>
      <p:ext uri="{BB962C8B-B14F-4D97-AF65-F5344CB8AC3E}">
        <p14:creationId xmlns:p14="http://schemas.microsoft.com/office/powerpoint/2010/main" val="3951372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909639" y="137061"/>
            <a:ext cx="10515600" cy="915988"/>
          </a:xfrm>
        </p:spPr>
        <p:txBody>
          <a:bodyPr/>
          <a:lstStyle/>
          <a:p>
            <a:r>
              <a:rPr lang="en-US" dirty="0" smtClean="0">
                <a:latin typeface="Gill Sans MT" charset="0"/>
              </a:rPr>
              <a:t>Authentication</a:t>
            </a:r>
            <a:endParaRPr lang="en-US" dirty="0">
              <a:latin typeface="Gill Sans MT" charset="0"/>
            </a:endParaRPr>
          </a:p>
        </p:txBody>
      </p:sp>
      <p:sp>
        <p:nvSpPr>
          <p:cNvPr id="69636" name="Rectangle 3"/>
          <p:cNvSpPr>
            <a:spLocks noGrp="1" noChangeArrowheads="1"/>
          </p:cNvSpPr>
          <p:nvPr>
            <p:ph idx="1"/>
          </p:nvPr>
        </p:nvSpPr>
        <p:spPr>
          <a:xfrm>
            <a:off x="2139952" y="903823"/>
            <a:ext cx="8355012" cy="4648200"/>
          </a:xfrm>
        </p:spPr>
        <p:txBody>
          <a:bodyPr/>
          <a:lstStyle/>
          <a:p>
            <a:pPr>
              <a:lnSpc>
                <a:spcPts val="2800"/>
              </a:lnSpc>
            </a:pPr>
            <a:r>
              <a:rPr lang="en-US" dirty="0" smtClean="0">
                <a:latin typeface="Gill Sans MT" charset="0"/>
              </a:rPr>
              <a:t>Can </a:t>
            </a:r>
            <a:r>
              <a:rPr lang="en-US" dirty="0">
                <a:latin typeface="Gill Sans MT" charset="0"/>
              </a:rPr>
              <a:t>we authenticate using public key techniques?</a:t>
            </a:r>
          </a:p>
          <a:p>
            <a:pPr>
              <a:lnSpc>
                <a:spcPts val="2800"/>
              </a:lnSpc>
              <a:buNone/>
            </a:pPr>
            <a:r>
              <a:rPr lang="en-US" i="1" dirty="0" smtClean="0">
                <a:solidFill>
                  <a:srgbClr val="C00000"/>
                </a:solidFill>
                <a:latin typeface="Gill Sans MT" charset="0"/>
              </a:rPr>
              <a:t>Approach: </a:t>
            </a:r>
            <a:r>
              <a:rPr lang="en-US" dirty="0">
                <a:latin typeface="Gill Sans MT" charset="0"/>
              </a:rPr>
              <a:t>use nonce, public key cryptography</a:t>
            </a:r>
          </a:p>
        </p:txBody>
      </p:sp>
      <p:pic>
        <p:nvPicPr>
          <p:cNvPr id="69637" name="Picture 4"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2" y="257874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38" name="Picture 5"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714" y="2527941"/>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7" name="Line 6"/>
          <p:cNvSpPr>
            <a:spLocks noChangeShapeType="1"/>
          </p:cNvSpPr>
          <p:nvPr/>
        </p:nvSpPr>
        <p:spPr bwMode="auto">
          <a:xfrm>
            <a:off x="3240089" y="2661290"/>
            <a:ext cx="3697288" cy="26193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0968" name="Text Box 7"/>
          <p:cNvSpPr txBox="1">
            <a:spLocks noChangeArrowheads="1"/>
          </p:cNvSpPr>
          <p:nvPr/>
        </p:nvSpPr>
        <p:spPr bwMode="auto">
          <a:xfrm>
            <a:off x="4195980" y="2308866"/>
            <a:ext cx="1826783" cy="46166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ja-JP" altLang="en-US" sz="2400">
                <a:latin typeface="Arial" charset="0"/>
                <a:cs typeface="Arial" charset="0"/>
              </a:rPr>
              <a:t>“</a:t>
            </a:r>
            <a:r>
              <a:rPr lang="en-US" sz="2400" dirty="0">
                <a:latin typeface="Arial" charset="0"/>
                <a:cs typeface="Arial" charset="0"/>
              </a:rPr>
              <a:t>I am Alice</a:t>
            </a:r>
            <a:r>
              <a:rPr lang="ja-JP" altLang="en-US" sz="2400">
                <a:latin typeface="Arial" charset="0"/>
                <a:cs typeface="Arial" charset="0"/>
              </a:rPr>
              <a:t>”</a:t>
            </a:r>
            <a:endParaRPr lang="en-US" sz="2400" dirty="0">
              <a:latin typeface="Arial" charset="0"/>
              <a:cs typeface="Arial" charset="0"/>
            </a:endParaRPr>
          </a:p>
        </p:txBody>
      </p:sp>
      <p:sp>
        <p:nvSpPr>
          <p:cNvPr id="40969" name="Line 8"/>
          <p:cNvSpPr>
            <a:spLocks noChangeShapeType="1"/>
          </p:cNvSpPr>
          <p:nvPr/>
        </p:nvSpPr>
        <p:spPr bwMode="auto">
          <a:xfrm flipH="1">
            <a:off x="3205164" y="3048640"/>
            <a:ext cx="3697288" cy="26193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0970" name="Line 9"/>
          <p:cNvSpPr>
            <a:spLocks noChangeShapeType="1"/>
          </p:cNvSpPr>
          <p:nvPr/>
        </p:nvSpPr>
        <p:spPr bwMode="auto">
          <a:xfrm>
            <a:off x="3255964" y="3520129"/>
            <a:ext cx="3697288" cy="261937"/>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0971" name="Text Box 10"/>
          <p:cNvSpPr txBox="1">
            <a:spLocks noChangeArrowheads="1"/>
          </p:cNvSpPr>
          <p:nvPr/>
        </p:nvSpPr>
        <p:spPr bwMode="auto">
          <a:xfrm>
            <a:off x="3970339" y="2839091"/>
            <a:ext cx="407988" cy="46196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R</a:t>
            </a:r>
          </a:p>
        </p:txBody>
      </p:sp>
      <p:sp>
        <p:nvSpPr>
          <p:cNvPr id="40972" name="Text Box 11"/>
          <p:cNvSpPr txBox="1">
            <a:spLocks noChangeArrowheads="1"/>
          </p:cNvSpPr>
          <p:nvPr/>
        </p:nvSpPr>
        <p:spPr bwMode="auto">
          <a:xfrm>
            <a:off x="7927978" y="2586678"/>
            <a:ext cx="2332037"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Bob computes</a:t>
            </a:r>
          </a:p>
          <a:p>
            <a:pPr algn="ctr">
              <a:defRPr/>
            </a:pPr>
            <a:endParaRPr lang="en-US" sz="2400" dirty="0">
              <a:latin typeface="Arial" charset="0"/>
              <a:cs typeface="Arial" charset="0"/>
            </a:endParaRPr>
          </a:p>
        </p:txBody>
      </p:sp>
      <p:grpSp>
        <p:nvGrpSpPr>
          <p:cNvPr id="69645" name="Group 12"/>
          <p:cNvGrpSpPr>
            <a:grpSpLocks/>
          </p:cNvGrpSpPr>
          <p:nvPr/>
        </p:nvGrpSpPr>
        <p:grpSpPr bwMode="auto">
          <a:xfrm>
            <a:off x="5664202" y="3096265"/>
            <a:ext cx="1073150" cy="673100"/>
            <a:chOff x="2838" y="2891"/>
            <a:chExt cx="676" cy="424"/>
          </a:xfrm>
        </p:grpSpPr>
        <p:sp>
          <p:nvSpPr>
            <p:cNvPr id="40998" name="Text Box 13"/>
            <p:cNvSpPr txBox="1">
              <a:spLocks noChangeArrowheads="1"/>
            </p:cNvSpPr>
            <p:nvPr/>
          </p:nvSpPr>
          <p:spPr bwMode="auto">
            <a:xfrm>
              <a:off x="2838" y="2979"/>
              <a:ext cx="676"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K   (R)</a:t>
              </a:r>
            </a:p>
          </p:txBody>
        </p:sp>
        <p:sp>
          <p:nvSpPr>
            <p:cNvPr id="40999" name="Text Box 14"/>
            <p:cNvSpPr txBox="1">
              <a:spLocks noChangeArrowheads="1"/>
            </p:cNvSpPr>
            <p:nvPr/>
          </p:nvSpPr>
          <p:spPr bwMode="auto">
            <a:xfrm>
              <a:off x="2979" y="3084"/>
              <a:ext cx="221" cy="23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A</a:t>
              </a:r>
            </a:p>
          </p:txBody>
        </p:sp>
        <p:sp>
          <p:nvSpPr>
            <p:cNvPr id="41000" name="Text Box 15"/>
            <p:cNvSpPr txBox="1">
              <a:spLocks noChangeArrowheads="1"/>
            </p:cNvSpPr>
            <p:nvPr/>
          </p:nvSpPr>
          <p:spPr bwMode="auto">
            <a:xfrm>
              <a:off x="2992" y="2891"/>
              <a:ext cx="17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t>
              </a:r>
            </a:p>
          </p:txBody>
        </p:sp>
      </p:grpSp>
      <p:sp>
        <p:nvSpPr>
          <p:cNvPr id="40974" name="Line 16"/>
          <p:cNvSpPr>
            <a:spLocks noChangeShapeType="1"/>
          </p:cNvSpPr>
          <p:nvPr/>
        </p:nvSpPr>
        <p:spPr bwMode="auto">
          <a:xfrm flipH="1">
            <a:off x="3241678" y="3942404"/>
            <a:ext cx="3697287" cy="261937"/>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0975" name="Text Box 17"/>
          <p:cNvSpPr txBox="1">
            <a:spLocks noChangeArrowheads="1"/>
          </p:cNvSpPr>
          <p:nvPr/>
        </p:nvSpPr>
        <p:spPr bwMode="auto">
          <a:xfrm>
            <a:off x="3656015" y="3853503"/>
            <a:ext cx="2887663" cy="3667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ja-JP" altLang="en-US" sz="1800">
                <a:latin typeface="Arial" charset="0"/>
                <a:cs typeface="Arial" charset="0"/>
              </a:rPr>
              <a:t>“</a:t>
            </a:r>
            <a:r>
              <a:rPr lang="en-US" sz="1800" dirty="0">
                <a:latin typeface="Arial" charset="0"/>
                <a:cs typeface="Arial" charset="0"/>
              </a:rPr>
              <a:t>send me your public key</a:t>
            </a:r>
            <a:r>
              <a:rPr lang="ja-JP" altLang="en-US" sz="1800">
                <a:latin typeface="Arial" charset="0"/>
                <a:cs typeface="Arial" charset="0"/>
              </a:rPr>
              <a:t>”</a:t>
            </a:r>
            <a:endParaRPr lang="en-US" sz="1800" dirty="0">
              <a:latin typeface="Arial" charset="0"/>
              <a:cs typeface="Arial" charset="0"/>
            </a:endParaRPr>
          </a:p>
        </p:txBody>
      </p:sp>
      <p:sp>
        <p:nvSpPr>
          <p:cNvPr id="40976" name="Line 18"/>
          <p:cNvSpPr>
            <a:spLocks noChangeShapeType="1"/>
          </p:cNvSpPr>
          <p:nvPr/>
        </p:nvSpPr>
        <p:spPr bwMode="auto">
          <a:xfrm>
            <a:off x="3292478" y="4513904"/>
            <a:ext cx="3697287" cy="261937"/>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69649" name="Group 19"/>
          <p:cNvGrpSpPr>
            <a:grpSpLocks/>
          </p:cNvGrpSpPr>
          <p:nvPr/>
        </p:nvGrpSpPr>
        <p:grpSpPr bwMode="auto">
          <a:xfrm>
            <a:off x="6116640" y="4091629"/>
            <a:ext cx="612775" cy="701675"/>
            <a:chOff x="828" y="3234"/>
            <a:chExt cx="386" cy="442"/>
          </a:xfrm>
        </p:grpSpPr>
        <p:sp>
          <p:nvSpPr>
            <p:cNvPr id="40995" name="Text Box 20"/>
            <p:cNvSpPr txBox="1">
              <a:spLocks noChangeArrowheads="1"/>
            </p:cNvSpPr>
            <p:nvPr/>
          </p:nvSpPr>
          <p:spPr bwMode="auto">
            <a:xfrm>
              <a:off x="828" y="3330"/>
              <a:ext cx="35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K  </a:t>
              </a:r>
            </a:p>
          </p:txBody>
        </p:sp>
        <p:sp>
          <p:nvSpPr>
            <p:cNvPr id="40996" name="Text Box 21"/>
            <p:cNvSpPr txBox="1">
              <a:spLocks noChangeArrowheads="1"/>
            </p:cNvSpPr>
            <p:nvPr/>
          </p:nvSpPr>
          <p:spPr bwMode="auto">
            <a:xfrm>
              <a:off x="993" y="3445"/>
              <a:ext cx="221" cy="23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A</a:t>
              </a:r>
            </a:p>
          </p:txBody>
        </p:sp>
        <p:sp>
          <p:nvSpPr>
            <p:cNvPr id="40997" name="Text Box 22"/>
            <p:cNvSpPr txBox="1">
              <a:spLocks noChangeArrowheads="1"/>
            </p:cNvSpPr>
            <p:nvPr/>
          </p:nvSpPr>
          <p:spPr bwMode="auto">
            <a:xfrm>
              <a:off x="998" y="3234"/>
              <a:ext cx="21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t>
              </a:r>
            </a:p>
          </p:txBody>
        </p:sp>
      </p:grpSp>
      <p:grpSp>
        <p:nvGrpSpPr>
          <p:cNvPr id="69650" name="Group 23"/>
          <p:cNvGrpSpPr>
            <a:grpSpLocks/>
          </p:cNvGrpSpPr>
          <p:nvPr/>
        </p:nvGrpSpPr>
        <p:grpSpPr bwMode="auto">
          <a:xfrm>
            <a:off x="7856539" y="2834329"/>
            <a:ext cx="2197100" cy="714375"/>
            <a:chOff x="1037" y="3592"/>
            <a:chExt cx="1384" cy="450"/>
          </a:xfrm>
        </p:grpSpPr>
        <p:sp>
          <p:nvSpPr>
            <p:cNvPr id="40988" name="Text Box 24"/>
            <p:cNvSpPr txBox="1">
              <a:spLocks noChangeArrowheads="1"/>
            </p:cNvSpPr>
            <p:nvPr/>
          </p:nvSpPr>
          <p:spPr bwMode="auto">
            <a:xfrm>
              <a:off x="1309" y="3687"/>
              <a:ext cx="1112"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(K  (R)) = R</a:t>
              </a:r>
            </a:p>
          </p:txBody>
        </p:sp>
        <p:sp>
          <p:nvSpPr>
            <p:cNvPr id="40989" name="Text Box 25"/>
            <p:cNvSpPr txBox="1">
              <a:spLocks noChangeArrowheads="1"/>
            </p:cNvSpPr>
            <p:nvPr/>
          </p:nvSpPr>
          <p:spPr bwMode="auto">
            <a:xfrm>
              <a:off x="1512" y="3811"/>
              <a:ext cx="221" cy="23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A</a:t>
              </a:r>
            </a:p>
          </p:txBody>
        </p:sp>
        <p:sp>
          <p:nvSpPr>
            <p:cNvPr id="40990" name="Text Box 26"/>
            <p:cNvSpPr txBox="1">
              <a:spLocks noChangeArrowheads="1"/>
            </p:cNvSpPr>
            <p:nvPr/>
          </p:nvSpPr>
          <p:spPr bwMode="auto">
            <a:xfrm>
              <a:off x="1542" y="3592"/>
              <a:ext cx="17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t>
              </a:r>
            </a:p>
          </p:txBody>
        </p:sp>
        <p:grpSp>
          <p:nvGrpSpPr>
            <p:cNvPr id="69662" name="Group 27"/>
            <p:cNvGrpSpPr>
              <a:grpSpLocks/>
            </p:cNvGrpSpPr>
            <p:nvPr/>
          </p:nvGrpSpPr>
          <p:grpSpPr bwMode="auto">
            <a:xfrm>
              <a:off x="1037" y="3599"/>
              <a:ext cx="422" cy="443"/>
              <a:chOff x="741" y="3255"/>
              <a:chExt cx="422" cy="443"/>
            </a:xfrm>
          </p:grpSpPr>
          <p:sp>
            <p:nvSpPr>
              <p:cNvPr id="40992" name="Text Box 28"/>
              <p:cNvSpPr txBox="1">
                <a:spLocks noChangeArrowheads="1"/>
              </p:cNvSpPr>
              <p:nvPr/>
            </p:nvSpPr>
            <p:spPr bwMode="auto">
              <a:xfrm>
                <a:off x="741" y="3355"/>
                <a:ext cx="406"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K   </a:t>
                </a:r>
              </a:p>
            </p:txBody>
          </p:sp>
          <p:sp>
            <p:nvSpPr>
              <p:cNvPr id="40993" name="Text Box 29"/>
              <p:cNvSpPr txBox="1">
                <a:spLocks noChangeArrowheads="1"/>
              </p:cNvSpPr>
              <p:nvPr/>
            </p:nvSpPr>
            <p:spPr bwMode="auto">
              <a:xfrm>
                <a:off x="942" y="3467"/>
                <a:ext cx="221" cy="23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A</a:t>
                </a:r>
              </a:p>
            </p:txBody>
          </p:sp>
          <p:sp>
            <p:nvSpPr>
              <p:cNvPr id="40994" name="Text Box 30"/>
              <p:cNvSpPr txBox="1">
                <a:spLocks noChangeArrowheads="1"/>
              </p:cNvSpPr>
              <p:nvPr/>
            </p:nvSpPr>
            <p:spPr bwMode="auto">
              <a:xfrm>
                <a:off x="941" y="3255"/>
                <a:ext cx="21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t>
                </a:r>
              </a:p>
            </p:txBody>
          </p:sp>
        </p:grpSp>
      </p:grpSp>
      <p:sp>
        <p:nvSpPr>
          <p:cNvPr id="40979" name="Text Box 31"/>
          <p:cNvSpPr txBox="1">
            <a:spLocks noChangeArrowheads="1"/>
          </p:cNvSpPr>
          <p:nvPr/>
        </p:nvSpPr>
        <p:spPr bwMode="auto">
          <a:xfrm>
            <a:off x="7458077" y="3483616"/>
            <a:ext cx="3525838"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and knows only Alice could have the private key, that encrypted R such that</a:t>
            </a:r>
          </a:p>
        </p:txBody>
      </p:sp>
      <p:grpSp>
        <p:nvGrpSpPr>
          <p:cNvPr id="69652" name="Group 32"/>
          <p:cNvGrpSpPr>
            <a:grpSpLocks/>
          </p:cNvGrpSpPr>
          <p:nvPr/>
        </p:nvGrpSpPr>
        <p:grpSpPr bwMode="auto">
          <a:xfrm>
            <a:off x="8047833" y="4394047"/>
            <a:ext cx="1893888" cy="763587"/>
            <a:chOff x="938" y="3588"/>
            <a:chExt cx="1193" cy="481"/>
          </a:xfrm>
        </p:grpSpPr>
        <p:sp>
          <p:nvSpPr>
            <p:cNvPr id="40982" name="Text Box 33"/>
            <p:cNvSpPr txBox="1">
              <a:spLocks noChangeArrowheads="1"/>
            </p:cNvSpPr>
            <p:nvPr/>
          </p:nvSpPr>
          <p:spPr bwMode="auto">
            <a:xfrm>
              <a:off x="1187" y="3731"/>
              <a:ext cx="944"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(K  (R)) = R</a:t>
              </a:r>
            </a:p>
          </p:txBody>
        </p:sp>
        <p:sp>
          <p:nvSpPr>
            <p:cNvPr id="40983" name="Text Box 34"/>
            <p:cNvSpPr txBox="1">
              <a:spLocks noChangeArrowheads="1"/>
            </p:cNvSpPr>
            <p:nvPr/>
          </p:nvSpPr>
          <p:spPr bwMode="auto">
            <a:xfrm>
              <a:off x="1337" y="3819"/>
              <a:ext cx="233" cy="250"/>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a:t>
              </a:r>
            </a:p>
          </p:txBody>
        </p:sp>
        <p:sp>
          <p:nvSpPr>
            <p:cNvPr id="40984" name="Text Box 35"/>
            <p:cNvSpPr txBox="1">
              <a:spLocks noChangeArrowheads="1"/>
            </p:cNvSpPr>
            <p:nvPr/>
          </p:nvSpPr>
          <p:spPr bwMode="auto">
            <a:xfrm>
              <a:off x="1337" y="3588"/>
              <a:ext cx="17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t>
              </a:r>
            </a:p>
          </p:txBody>
        </p:sp>
        <p:sp>
          <p:nvSpPr>
            <p:cNvPr id="40985" name="Text Box 36"/>
            <p:cNvSpPr txBox="1">
              <a:spLocks noChangeArrowheads="1"/>
            </p:cNvSpPr>
            <p:nvPr/>
          </p:nvSpPr>
          <p:spPr bwMode="auto">
            <a:xfrm>
              <a:off x="938" y="3718"/>
              <a:ext cx="313"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K  </a:t>
              </a:r>
            </a:p>
          </p:txBody>
        </p:sp>
        <p:sp>
          <p:nvSpPr>
            <p:cNvPr id="40986" name="Text Box 37"/>
            <p:cNvSpPr txBox="1">
              <a:spLocks noChangeArrowheads="1"/>
            </p:cNvSpPr>
            <p:nvPr/>
          </p:nvSpPr>
          <p:spPr bwMode="auto">
            <a:xfrm>
              <a:off x="1069" y="3805"/>
              <a:ext cx="233" cy="250"/>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a:t>
              </a:r>
            </a:p>
          </p:txBody>
        </p:sp>
        <p:sp>
          <p:nvSpPr>
            <p:cNvPr id="40987" name="Text Box 38"/>
            <p:cNvSpPr txBox="1">
              <a:spLocks noChangeArrowheads="1"/>
            </p:cNvSpPr>
            <p:nvPr/>
          </p:nvSpPr>
          <p:spPr bwMode="auto">
            <a:xfrm>
              <a:off x="1080" y="3620"/>
              <a:ext cx="21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Arial" charset="0"/>
                  <a:cs typeface="Arial" charset="0"/>
                </a:rPr>
                <a:t>+</a:t>
              </a:r>
            </a:p>
          </p:txBody>
        </p:sp>
      </p:grpSp>
    </p:spTree>
    <p:extLst>
      <p:ext uri="{BB962C8B-B14F-4D97-AF65-F5344CB8AC3E}">
        <p14:creationId xmlns:p14="http://schemas.microsoft.com/office/powerpoint/2010/main" val="1564703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81200" y="123825"/>
            <a:ext cx="4800600" cy="952500"/>
          </a:xfrm>
        </p:spPr>
        <p:txBody>
          <a:bodyPr/>
          <a:lstStyle/>
          <a:p>
            <a:r>
              <a:rPr lang="en-US" dirty="0">
                <a:latin typeface="Gill Sans MT" charset="0"/>
              </a:rPr>
              <a:t>Authentication</a:t>
            </a:r>
          </a:p>
        </p:txBody>
      </p:sp>
      <p:sp>
        <p:nvSpPr>
          <p:cNvPr id="70659" name="Rectangle 3"/>
          <p:cNvSpPr>
            <a:spLocks noGrp="1" noChangeArrowheads="1"/>
          </p:cNvSpPr>
          <p:nvPr>
            <p:ph type="body" sz="half" idx="1"/>
          </p:nvPr>
        </p:nvSpPr>
        <p:spPr>
          <a:xfrm>
            <a:off x="1979613" y="1084263"/>
            <a:ext cx="7593012" cy="919162"/>
          </a:xfrm>
        </p:spPr>
        <p:txBody>
          <a:bodyPr/>
          <a:lstStyle/>
          <a:p>
            <a:pPr>
              <a:buFont typeface="Wingdings" charset="0"/>
              <a:buNone/>
            </a:pPr>
            <a:r>
              <a:rPr lang="en-US" sz="2400" i="1" dirty="0">
                <a:solidFill>
                  <a:srgbClr val="C00000"/>
                </a:solidFill>
                <a:latin typeface="Gill Sans MT" charset="0"/>
              </a:rPr>
              <a:t>man (or woman) in the middle attack: </a:t>
            </a:r>
            <a:r>
              <a:rPr lang="en-US" sz="2400" dirty="0">
                <a:latin typeface="Gill Sans MT" charset="0"/>
              </a:rPr>
              <a:t>Trudy poses as Alice (to Bob) and as Bob (to Alice)</a:t>
            </a:r>
          </a:p>
        </p:txBody>
      </p:sp>
      <p:pic>
        <p:nvPicPr>
          <p:cNvPr id="70662" name="Picture 6" descr="Alice"/>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687639" y="2195513"/>
            <a:ext cx="752475" cy="9271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0660" name="Picture 4" descr="Bob"/>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9147175" y="2306638"/>
            <a:ext cx="800100" cy="817562"/>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0661" name="Picture 5" descr="E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264" y="2203451"/>
            <a:ext cx="954087"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2" name="Line 7"/>
          <p:cNvSpPr>
            <a:spLocks noChangeShapeType="1"/>
          </p:cNvSpPr>
          <p:nvPr/>
        </p:nvSpPr>
        <p:spPr bwMode="auto">
          <a:xfrm>
            <a:off x="3460750" y="2678113"/>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1993" name="Text Box 8"/>
          <p:cNvSpPr txBox="1">
            <a:spLocks noChangeArrowheads="1"/>
          </p:cNvSpPr>
          <p:nvPr/>
        </p:nvSpPr>
        <p:spPr bwMode="auto">
          <a:xfrm>
            <a:off x="3789364" y="2328864"/>
            <a:ext cx="118427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I am Alice</a:t>
            </a:r>
          </a:p>
        </p:txBody>
      </p:sp>
      <p:sp>
        <p:nvSpPr>
          <p:cNvPr id="41994" name="Line 9"/>
          <p:cNvSpPr>
            <a:spLocks noChangeShapeType="1"/>
          </p:cNvSpPr>
          <p:nvPr/>
        </p:nvSpPr>
        <p:spPr bwMode="auto">
          <a:xfrm>
            <a:off x="6707189" y="2717800"/>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1995" name="Text Box 10"/>
          <p:cNvSpPr txBox="1">
            <a:spLocks noChangeArrowheads="1"/>
          </p:cNvSpPr>
          <p:nvPr/>
        </p:nvSpPr>
        <p:spPr bwMode="auto">
          <a:xfrm>
            <a:off x="7035801" y="2368550"/>
            <a:ext cx="118427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I am Alice</a:t>
            </a:r>
          </a:p>
        </p:txBody>
      </p:sp>
      <p:sp>
        <p:nvSpPr>
          <p:cNvPr id="41996" name="Line 11"/>
          <p:cNvSpPr>
            <a:spLocks noChangeShapeType="1"/>
          </p:cNvSpPr>
          <p:nvPr/>
        </p:nvSpPr>
        <p:spPr bwMode="auto">
          <a:xfrm flipH="1">
            <a:off x="6746875" y="2786064"/>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1997" name="Text Box 12"/>
          <p:cNvSpPr txBox="1">
            <a:spLocks noChangeArrowheads="1"/>
          </p:cNvSpPr>
          <p:nvPr/>
        </p:nvSpPr>
        <p:spPr bwMode="auto">
          <a:xfrm>
            <a:off x="6845301" y="2701925"/>
            <a:ext cx="3524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R</a:t>
            </a:r>
          </a:p>
        </p:txBody>
      </p:sp>
      <p:sp>
        <p:nvSpPr>
          <p:cNvPr id="41998" name="Line 13"/>
          <p:cNvSpPr>
            <a:spLocks noChangeShapeType="1"/>
          </p:cNvSpPr>
          <p:nvPr/>
        </p:nvSpPr>
        <p:spPr bwMode="auto">
          <a:xfrm>
            <a:off x="6775450" y="3235325"/>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70" name="Group 14"/>
          <p:cNvGrpSpPr>
            <a:grpSpLocks/>
          </p:cNvGrpSpPr>
          <p:nvPr/>
        </p:nvGrpSpPr>
        <p:grpSpPr bwMode="auto">
          <a:xfrm>
            <a:off x="8005763" y="2781300"/>
            <a:ext cx="850900" cy="681038"/>
            <a:chOff x="3732" y="350"/>
            <a:chExt cx="536" cy="429"/>
          </a:xfrm>
        </p:grpSpPr>
        <p:sp>
          <p:nvSpPr>
            <p:cNvPr id="42049" name="Text Box 15"/>
            <p:cNvSpPr txBox="1">
              <a:spLocks noChangeArrowheads="1"/>
            </p:cNvSpPr>
            <p:nvPr/>
          </p:nvSpPr>
          <p:spPr bwMode="auto">
            <a:xfrm>
              <a:off x="3843" y="546"/>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grpSp>
          <p:nvGrpSpPr>
            <p:cNvPr id="70721" name="Group 16"/>
            <p:cNvGrpSpPr>
              <a:grpSpLocks/>
            </p:cNvGrpSpPr>
            <p:nvPr/>
          </p:nvGrpSpPr>
          <p:grpSpPr bwMode="auto">
            <a:xfrm>
              <a:off x="3732" y="350"/>
              <a:ext cx="536" cy="325"/>
              <a:chOff x="3732" y="350"/>
              <a:chExt cx="536" cy="325"/>
            </a:xfrm>
          </p:grpSpPr>
          <p:sp>
            <p:nvSpPr>
              <p:cNvPr id="42051" name="Text Box 17"/>
              <p:cNvSpPr txBox="1">
                <a:spLocks noChangeArrowheads="1"/>
              </p:cNvSpPr>
              <p:nvPr/>
            </p:nvSpPr>
            <p:spPr bwMode="auto">
              <a:xfrm>
                <a:off x="3732" y="442"/>
                <a:ext cx="53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(R)</a:t>
                </a:r>
              </a:p>
            </p:txBody>
          </p:sp>
          <p:sp>
            <p:nvSpPr>
              <p:cNvPr id="42052" name="Text Box 18"/>
              <p:cNvSpPr txBox="1">
                <a:spLocks noChangeArrowheads="1"/>
              </p:cNvSpPr>
              <p:nvPr/>
            </p:nvSpPr>
            <p:spPr bwMode="auto">
              <a:xfrm>
                <a:off x="3853" y="350"/>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sp>
        <p:nvSpPr>
          <p:cNvPr id="42000" name="Line 19"/>
          <p:cNvSpPr>
            <a:spLocks noChangeShapeType="1"/>
          </p:cNvSpPr>
          <p:nvPr/>
        </p:nvSpPr>
        <p:spPr bwMode="auto">
          <a:xfrm flipH="1">
            <a:off x="6813550" y="3403600"/>
            <a:ext cx="2165350" cy="2809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2001" name="Text Box 20"/>
          <p:cNvSpPr txBox="1">
            <a:spLocks noChangeArrowheads="1"/>
          </p:cNvSpPr>
          <p:nvPr/>
        </p:nvSpPr>
        <p:spPr bwMode="auto">
          <a:xfrm>
            <a:off x="6659563" y="3360738"/>
            <a:ext cx="2468562"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Arial" charset="0"/>
                <a:cs typeface="Arial" charset="0"/>
              </a:rPr>
              <a:t>Send me your public key</a:t>
            </a:r>
          </a:p>
        </p:txBody>
      </p:sp>
      <p:sp>
        <p:nvSpPr>
          <p:cNvPr id="42002" name="Line 21"/>
          <p:cNvSpPr>
            <a:spLocks noChangeShapeType="1"/>
          </p:cNvSpPr>
          <p:nvPr/>
        </p:nvSpPr>
        <p:spPr bwMode="auto">
          <a:xfrm>
            <a:off x="6843714" y="3922713"/>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74" name="Group 22"/>
          <p:cNvGrpSpPr>
            <a:grpSpLocks/>
          </p:cNvGrpSpPr>
          <p:nvPr/>
        </p:nvGrpSpPr>
        <p:grpSpPr bwMode="auto">
          <a:xfrm>
            <a:off x="8461375" y="3525839"/>
            <a:ext cx="584200" cy="695325"/>
            <a:chOff x="4737" y="2510"/>
            <a:chExt cx="368" cy="438"/>
          </a:xfrm>
        </p:grpSpPr>
        <p:grpSp>
          <p:nvGrpSpPr>
            <p:cNvPr id="70716" name="Group 23"/>
            <p:cNvGrpSpPr>
              <a:grpSpLocks/>
            </p:cNvGrpSpPr>
            <p:nvPr/>
          </p:nvGrpSpPr>
          <p:grpSpPr bwMode="auto">
            <a:xfrm>
              <a:off x="4737" y="2620"/>
              <a:ext cx="368" cy="328"/>
              <a:chOff x="4737" y="2620"/>
              <a:chExt cx="368" cy="328"/>
            </a:xfrm>
          </p:grpSpPr>
          <p:sp>
            <p:nvSpPr>
              <p:cNvPr id="42047" name="Text Box 24"/>
              <p:cNvSpPr txBox="1">
                <a:spLocks noChangeArrowheads="1"/>
              </p:cNvSpPr>
              <p:nvPr/>
            </p:nvSpPr>
            <p:spPr bwMode="auto">
              <a:xfrm>
                <a:off x="4900" y="2715"/>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48" name="Text Box 25"/>
              <p:cNvSpPr txBox="1">
                <a:spLocks noChangeArrowheads="1"/>
              </p:cNvSpPr>
              <p:nvPr/>
            </p:nvSpPr>
            <p:spPr bwMode="auto">
              <a:xfrm>
                <a:off x="4737" y="2620"/>
                <a:ext cx="33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a:t>
                </a:r>
              </a:p>
            </p:txBody>
          </p:sp>
        </p:grpSp>
        <p:sp>
          <p:nvSpPr>
            <p:cNvPr id="42046" name="Text Box 26"/>
            <p:cNvSpPr txBox="1">
              <a:spLocks noChangeArrowheads="1"/>
            </p:cNvSpPr>
            <p:nvPr/>
          </p:nvSpPr>
          <p:spPr bwMode="auto">
            <a:xfrm>
              <a:off x="4892" y="2510"/>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04" name="Line 27"/>
          <p:cNvSpPr>
            <a:spLocks noChangeShapeType="1"/>
          </p:cNvSpPr>
          <p:nvPr/>
        </p:nvSpPr>
        <p:spPr bwMode="auto">
          <a:xfrm flipH="1">
            <a:off x="3424238" y="3430589"/>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2005" name="Line 28"/>
          <p:cNvSpPr>
            <a:spLocks noChangeShapeType="1"/>
          </p:cNvSpPr>
          <p:nvPr/>
        </p:nvSpPr>
        <p:spPr bwMode="auto">
          <a:xfrm>
            <a:off x="3452814" y="3879850"/>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77" name="Group 29"/>
          <p:cNvGrpSpPr>
            <a:grpSpLocks/>
          </p:cNvGrpSpPr>
          <p:nvPr/>
        </p:nvGrpSpPr>
        <p:grpSpPr bwMode="auto">
          <a:xfrm>
            <a:off x="4668838" y="3411538"/>
            <a:ext cx="850900" cy="654050"/>
            <a:chOff x="3732" y="350"/>
            <a:chExt cx="536" cy="412"/>
          </a:xfrm>
        </p:grpSpPr>
        <p:sp>
          <p:nvSpPr>
            <p:cNvPr id="42041" name="Text Box 30"/>
            <p:cNvSpPr txBox="1">
              <a:spLocks noChangeArrowheads="1"/>
            </p:cNvSpPr>
            <p:nvPr/>
          </p:nvSpPr>
          <p:spPr bwMode="auto">
            <a:xfrm>
              <a:off x="3815" y="531"/>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grpSp>
          <p:nvGrpSpPr>
            <p:cNvPr id="70713" name="Group 31"/>
            <p:cNvGrpSpPr>
              <a:grpSpLocks/>
            </p:cNvGrpSpPr>
            <p:nvPr/>
          </p:nvGrpSpPr>
          <p:grpSpPr bwMode="auto">
            <a:xfrm>
              <a:off x="3732" y="350"/>
              <a:ext cx="536" cy="325"/>
              <a:chOff x="3732" y="350"/>
              <a:chExt cx="536" cy="325"/>
            </a:xfrm>
          </p:grpSpPr>
          <p:sp>
            <p:nvSpPr>
              <p:cNvPr id="42043" name="Text Box 32"/>
              <p:cNvSpPr txBox="1">
                <a:spLocks noChangeArrowheads="1"/>
              </p:cNvSpPr>
              <p:nvPr/>
            </p:nvSpPr>
            <p:spPr bwMode="auto">
              <a:xfrm>
                <a:off x="3732" y="442"/>
                <a:ext cx="53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(R)</a:t>
                </a:r>
              </a:p>
            </p:txBody>
          </p:sp>
          <p:sp>
            <p:nvSpPr>
              <p:cNvPr id="42044" name="Text Box 33"/>
              <p:cNvSpPr txBox="1">
                <a:spLocks noChangeArrowheads="1"/>
              </p:cNvSpPr>
              <p:nvPr/>
            </p:nvSpPr>
            <p:spPr bwMode="auto">
              <a:xfrm>
                <a:off x="3838" y="350"/>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sp>
        <p:nvSpPr>
          <p:cNvPr id="42007" name="Line 34"/>
          <p:cNvSpPr>
            <a:spLocks noChangeShapeType="1"/>
          </p:cNvSpPr>
          <p:nvPr/>
        </p:nvSpPr>
        <p:spPr bwMode="auto">
          <a:xfrm flipH="1">
            <a:off x="3490913" y="4048125"/>
            <a:ext cx="2165350" cy="2809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2008" name="Text Box 35"/>
          <p:cNvSpPr txBox="1">
            <a:spLocks noChangeArrowheads="1"/>
          </p:cNvSpPr>
          <p:nvPr/>
        </p:nvSpPr>
        <p:spPr bwMode="auto">
          <a:xfrm>
            <a:off x="3336926" y="4005263"/>
            <a:ext cx="2468563"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Arial" charset="0"/>
                <a:cs typeface="Arial" charset="0"/>
              </a:rPr>
              <a:t>Send me your public key</a:t>
            </a:r>
          </a:p>
        </p:txBody>
      </p:sp>
      <p:sp>
        <p:nvSpPr>
          <p:cNvPr id="42009" name="Line 36"/>
          <p:cNvSpPr>
            <a:spLocks noChangeShapeType="1"/>
          </p:cNvSpPr>
          <p:nvPr/>
        </p:nvSpPr>
        <p:spPr bwMode="auto">
          <a:xfrm>
            <a:off x="3521075" y="4567238"/>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81" name="Group 37"/>
          <p:cNvGrpSpPr>
            <a:grpSpLocks/>
          </p:cNvGrpSpPr>
          <p:nvPr/>
        </p:nvGrpSpPr>
        <p:grpSpPr bwMode="auto">
          <a:xfrm>
            <a:off x="5024438" y="4125913"/>
            <a:ext cx="569912" cy="654050"/>
            <a:chOff x="4737" y="2534"/>
            <a:chExt cx="359" cy="412"/>
          </a:xfrm>
        </p:grpSpPr>
        <p:grpSp>
          <p:nvGrpSpPr>
            <p:cNvPr id="70708" name="Group 38"/>
            <p:cNvGrpSpPr>
              <a:grpSpLocks/>
            </p:cNvGrpSpPr>
            <p:nvPr/>
          </p:nvGrpSpPr>
          <p:grpSpPr bwMode="auto">
            <a:xfrm>
              <a:off x="4737" y="2620"/>
              <a:ext cx="359" cy="326"/>
              <a:chOff x="4737" y="2620"/>
              <a:chExt cx="359" cy="326"/>
            </a:xfrm>
          </p:grpSpPr>
          <p:sp>
            <p:nvSpPr>
              <p:cNvPr id="42039" name="Text Box 39"/>
              <p:cNvSpPr txBox="1">
                <a:spLocks noChangeArrowheads="1"/>
              </p:cNvSpPr>
              <p:nvPr/>
            </p:nvSpPr>
            <p:spPr bwMode="auto">
              <a:xfrm>
                <a:off x="4875" y="2715"/>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sp>
            <p:nvSpPr>
              <p:cNvPr id="42040" name="Text Box 40"/>
              <p:cNvSpPr txBox="1">
                <a:spLocks noChangeArrowheads="1"/>
              </p:cNvSpPr>
              <p:nvPr/>
            </p:nvSpPr>
            <p:spPr bwMode="auto">
              <a:xfrm>
                <a:off x="4737" y="2620"/>
                <a:ext cx="33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a:t>
                </a:r>
              </a:p>
            </p:txBody>
          </p:sp>
        </p:grpSp>
        <p:sp>
          <p:nvSpPr>
            <p:cNvPr id="42038" name="Text Box 41"/>
            <p:cNvSpPr txBox="1">
              <a:spLocks noChangeArrowheads="1"/>
            </p:cNvSpPr>
            <p:nvPr/>
          </p:nvSpPr>
          <p:spPr bwMode="auto">
            <a:xfrm>
              <a:off x="4883" y="2534"/>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11" name="Line 42"/>
          <p:cNvSpPr>
            <a:spLocks noChangeShapeType="1"/>
          </p:cNvSpPr>
          <p:nvPr/>
        </p:nvSpPr>
        <p:spPr bwMode="auto">
          <a:xfrm flipH="1" flipV="1">
            <a:off x="6888164" y="5024438"/>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83" name="Group 43"/>
          <p:cNvGrpSpPr>
            <a:grpSpLocks/>
          </p:cNvGrpSpPr>
          <p:nvPr/>
        </p:nvGrpSpPr>
        <p:grpSpPr bwMode="auto">
          <a:xfrm>
            <a:off x="7499351" y="4506914"/>
            <a:ext cx="874713" cy="681037"/>
            <a:chOff x="3670" y="3430"/>
            <a:chExt cx="551" cy="429"/>
          </a:xfrm>
        </p:grpSpPr>
        <p:sp>
          <p:nvSpPr>
            <p:cNvPr id="42034" name="Text Box 44"/>
            <p:cNvSpPr txBox="1">
              <a:spLocks noChangeArrowheads="1"/>
            </p:cNvSpPr>
            <p:nvPr/>
          </p:nvSpPr>
          <p:spPr bwMode="auto">
            <a:xfrm>
              <a:off x="3778" y="3626"/>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35" name="Text Box 45"/>
            <p:cNvSpPr txBox="1">
              <a:spLocks noChangeArrowheads="1"/>
            </p:cNvSpPr>
            <p:nvPr/>
          </p:nvSpPr>
          <p:spPr bwMode="auto">
            <a:xfrm>
              <a:off x="3670" y="3540"/>
              <a:ext cx="55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(m)</a:t>
              </a:r>
            </a:p>
          </p:txBody>
        </p:sp>
        <p:sp>
          <p:nvSpPr>
            <p:cNvPr id="42036" name="Text Box 46"/>
            <p:cNvSpPr txBox="1">
              <a:spLocks noChangeArrowheads="1"/>
            </p:cNvSpPr>
            <p:nvPr/>
          </p:nvSpPr>
          <p:spPr bwMode="auto">
            <a:xfrm>
              <a:off x="3726" y="3430"/>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nvGrpSpPr>
          <p:cNvPr id="70684" name="Group 47"/>
          <p:cNvGrpSpPr>
            <a:grpSpLocks/>
          </p:cNvGrpSpPr>
          <p:nvPr/>
        </p:nvGrpSpPr>
        <p:grpSpPr bwMode="auto">
          <a:xfrm>
            <a:off x="5338764" y="5006975"/>
            <a:ext cx="1768475" cy="719138"/>
            <a:chOff x="1299" y="3314"/>
            <a:chExt cx="1114" cy="453"/>
          </a:xfrm>
        </p:grpSpPr>
        <p:sp>
          <p:nvSpPr>
            <p:cNvPr id="42029" name="Text Box 48"/>
            <p:cNvSpPr txBox="1">
              <a:spLocks noChangeArrowheads="1"/>
            </p:cNvSpPr>
            <p:nvPr/>
          </p:nvSpPr>
          <p:spPr bwMode="auto">
            <a:xfrm>
              <a:off x="1661" y="3526"/>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30" name="Text Box 49"/>
            <p:cNvSpPr txBox="1">
              <a:spLocks noChangeArrowheads="1"/>
            </p:cNvSpPr>
            <p:nvPr/>
          </p:nvSpPr>
          <p:spPr bwMode="auto">
            <a:xfrm>
              <a:off x="1299" y="3414"/>
              <a:ext cx="111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m = K  (K   (m))</a:t>
              </a:r>
            </a:p>
          </p:txBody>
        </p:sp>
        <p:sp>
          <p:nvSpPr>
            <p:cNvPr id="42031" name="Text Box 50"/>
            <p:cNvSpPr txBox="1">
              <a:spLocks noChangeArrowheads="1"/>
            </p:cNvSpPr>
            <p:nvPr/>
          </p:nvSpPr>
          <p:spPr bwMode="auto">
            <a:xfrm>
              <a:off x="1901" y="3332"/>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sp>
          <p:nvSpPr>
            <p:cNvPr id="42032" name="Text Box 51"/>
            <p:cNvSpPr txBox="1">
              <a:spLocks noChangeArrowheads="1"/>
            </p:cNvSpPr>
            <p:nvPr/>
          </p:nvSpPr>
          <p:spPr bwMode="auto">
            <a:xfrm>
              <a:off x="1905" y="3534"/>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33" name="Text Box 52"/>
            <p:cNvSpPr txBox="1">
              <a:spLocks noChangeArrowheads="1"/>
            </p:cNvSpPr>
            <p:nvPr/>
          </p:nvSpPr>
          <p:spPr bwMode="auto">
            <a:xfrm>
              <a:off x="1688" y="3314"/>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14" name="Text Box 53"/>
          <p:cNvSpPr txBox="1">
            <a:spLocks noChangeArrowheads="1"/>
          </p:cNvSpPr>
          <p:nvPr/>
        </p:nvSpPr>
        <p:spPr bwMode="auto">
          <a:xfrm>
            <a:off x="5470526" y="4819650"/>
            <a:ext cx="12668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Trudy gets</a:t>
            </a:r>
          </a:p>
        </p:txBody>
      </p:sp>
      <p:sp>
        <p:nvSpPr>
          <p:cNvPr id="42015" name="Text Box 54"/>
          <p:cNvSpPr txBox="1">
            <a:spLocks noChangeArrowheads="1"/>
          </p:cNvSpPr>
          <p:nvPr/>
        </p:nvSpPr>
        <p:spPr bwMode="auto">
          <a:xfrm>
            <a:off x="5238750" y="5511800"/>
            <a:ext cx="2001838"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sends m to Alice encrypted with Alice</a:t>
            </a:r>
            <a:r>
              <a:rPr lang="ja-JP" altLang="en-US" sz="1800" dirty="0">
                <a:latin typeface="Arial" charset="0"/>
                <a:cs typeface="Arial" charset="0"/>
              </a:rPr>
              <a:t>’</a:t>
            </a:r>
            <a:r>
              <a:rPr lang="en-US" sz="1800" dirty="0">
                <a:latin typeface="Arial" charset="0"/>
                <a:cs typeface="Arial" charset="0"/>
              </a:rPr>
              <a:t>s public key</a:t>
            </a:r>
          </a:p>
        </p:txBody>
      </p:sp>
      <p:sp>
        <p:nvSpPr>
          <p:cNvPr id="42016" name="Line 55"/>
          <p:cNvSpPr>
            <a:spLocks noChangeShapeType="1"/>
          </p:cNvSpPr>
          <p:nvPr/>
        </p:nvSpPr>
        <p:spPr bwMode="auto">
          <a:xfrm flipH="1">
            <a:off x="3306763" y="5767388"/>
            <a:ext cx="1712912" cy="63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88" name="Group 56"/>
          <p:cNvGrpSpPr>
            <a:grpSpLocks/>
          </p:cNvGrpSpPr>
          <p:nvPr/>
        </p:nvGrpSpPr>
        <p:grpSpPr bwMode="auto">
          <a:xfrm>
            <a:off x="4090988" y="5230813"/>
            <a:ext cx="806450" cy="677862"/>
            <a:chOff x="3691" y="3430"/>
            <a:chExt cx="508" cy="427"/>
          </a:xfrm>
        </p:grpSpPr>
        <p:sp>
          <p:nvSpPr>
            <p:cNvPr id="42026" name="Text Box 57"/>
            <p:cNvSpPr txBox="1">
              <a:spLocks noChangeArrowheads="1"/>
            </p:cNvSpPr>
            <p:nvPr/>
          </p:nvSpPr>
          <p:spPr bwMode="auto">
            <a:xfrm>
              <a:off x="3771" y="3626"/>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endParaRPr lang="en-US" sz="2400" dirty="0">
                <a:latin typeface="Arial" charset="0"/>
                <a:cs typeface="Arial" charset="0"/>
              </a:endParaRPr>
            </a:p>
          </p:txBody>
        </p:sp>
        <p:sp>
          <p:nvSpPr>
            <p:cNvPr id="42027" name="Text Box 58"/>
            <p:cNvSpPr txBox="1">
              <a:spLocks noChangeArrowheads="1"/>
            </p:cNvSpPr>
            <p:nvPr/>
          </p:nvSpPr>
          <p:spPr bwMode="auto">
            <a:xfrm>
              <a:off x="3691" y="3540"/>
              <a:ext cx="50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(m)</a:t>
              </a:r>
            </a:p>
          </p:txBody>
        </p:sp>
        <p:sp>
          <p:nvSpPr>
            <p:cNvPr id="42028" name="Text Box 59"/>
            <p:cNvSpPr txBox="1">
              <a:spLocks noChangeArrowheads="1"/>
            </p:cNvSpPr>
            <p:nvPr/>
          </p:nvSpPr>
          <p:spPr bwMode="auto">
            <a:xfrm>
              <a:off x="3765" y="3430"/>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nvGrpSpPr>
          <p:cNvPr id="70689" name="Group 60"/>
          <p:cNvGrpSpPr>
            <a:grpSpLocks/>
          </p:cNvGrpSpPr>
          <p:nvPr/>
        </p:nvGrpSpPr>
        <p:grpSpPr bwMode="auto">
          <a:xfrm>
            <a:off x="1820864" y="5646738"/>
            <a:ext cx="1768475" cy="711200"/>
            <a:chOff x="1299" y="3317"/>
            <a:chExt cx="1114" cy="448"/>
          </a:xfrm>
        </p:grpSpPr>
        <p:sp>
          <p:nvSpPr>
            <p:cNvPr id="42021" name="Text Box 61"/>
            <p:cNvSpPr txBox="1">
              <a:spLocks noChangeArrowheads="1"/>
            </p:cNvSpPr>
            <p:nvPr/>
          </p:nvSpPr>
          <p:spPr bwMode="auto">
            <a:xfrm>
              <a:off x="1654" y="3526"/>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sp>
          <p:nvSpPr>
            <p:cNvPr id="42022" name="Text Box 62"/>
            <p:cNvSpPr txBox="1">
              <a:spLocks noChangeArrowheads="1"/>
            </p:cNvSpPr>
            <p:nvPr/>
          </p:nvSpPr>
          <p:spPr bwMode="auto">
            <a:xfrm>
              <a:off x="1299" y="3414"/>
              <a:ext cx="111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m = K  (K   (m))</a:t>
              </a:r>
            </a:p>
          </p:txBody>
        </p:sp>
        <p:sp>
          <p:nvSpPr>
            <p:cNvPr id="42023" name="Text Box 63"/>
            <p:cNvSpPr txBox="1">
              <a:spLocks noChangeArrowheads="1"/>
            </p:cNvSpPr>
            <p:nvPr/>
          </p:nvSpPr>
          <p:spPr bwMode="auto">
            <a:xfrm>
              <a:off x="1901" y="3332"/>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sp>
          <p:nvSpPr>
            <p:cNvPr id="42024" name="Text Box 64"/>
            <p:cNvSpPr txBox="1">
              <a:spLocks noChangeArrowheads="1"/>
            </p:cNvSpPr>
            <p:nvPr/>
          </p:nvSpPr>
          <p:spPr bwMode="auto">
            <a:xfrm>
              <a:off x="1898" y="3534"/>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sp>
          <p:nvSpPr>
            <p:cNvPr id="42025" name="Text Box 65"/>
            <p:cNvSpPr txBox="1">
              <a:spLocks noChangeArrowheads="1"/>
            </p:cNvSpPr>
            <p:nvPr/>
          </p:nvSpPr>
          <p:spPr bwMode="auto">
            <a:xfrm>
              <a:off x="1685" y="3317"/>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19" name="Text Box 66"/>
          <p:cNvSpPr txBox="1">
            <a:spLocks noChangeArrowheads="1"/>
          </p:cNvSpPr>
          <p:nvPr/>
        </p:nvSpPr>
        <p:spPr bwMode="auto">
          <a:xfrm>
            <a:off x="3748089" y="3305175"/>
            <a:ext cx="3524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R</a:t>
            </a:r>
          </a:p>
        </p:txBody>
      </p:sp>
    </p:spTree>
    <p:extLst>
      <p:ext uri="{BB962C8B-B14F-4D97-AF65-F5344CB8AC3E}">
        <p14:creationId xmlns:p14="http://schemas.microsoft.com/office/powerpoint/2010/main" val="959476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t>Message Integrity</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3480370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057401" y="228600"/>
            <a:ext cx="4583113" cy="1143000"/>
          </a:xfrm>
        </p:spPr>
        <p:txBody>
          <a:bodyPr/>
          <a:lstStyle/>
          <a:p>
            <a:r>
              <a:rPr lang="en-US" dirty="0">
                <a:latin typeface="Gill Sans MT" charset="0"/>
              </a:rPr>
              <a:t>Digital signatures </a:t>
            </a:r>
          </a:p>
        </p:txBody>
      </p:sp>
      <p:sp>
        <p:nvSpPr>
          <p:cNvPr id="74755" name="Rectangle 3"/>
          <p:cNvSpPr>
            <a:spLocks noGrp="1" noChangeArrowheads="1"/>
          </p:cNvSpPr>
          <p:nvPr>
            <p:ph sz="half" idx="1"/>
          </p:nvPr>
        </p:nvSpPr>
        <p:spPr>
          <a:xfrm>
            <a:off x="2235200" y="1677988"/>
            <a:ext cx="7708900" cy="4648200"/>
          </a:xfrm>
        </p:spPr>
        <p:txBody>
          <a:bodyPr/>
          <a:lstStyle/>
          <a:p>
            <a:pPr>
              <a:buFont typeface="Wingdings" charset="0"/>
              <a:buNone/>
            </a:pPr>
            <a:r>
              <a:rPr lang="en-US" dirty="0">
                <a:solidFill>
                  <a:srgbClr val="C00000"/>
                </a:solidFill>
                <a:latin typeface="Gill Sans MT" charset="0"/>
              </a:rPr>
              <a:t>cryptographic technique analogous to hand-written signatures:</a:t>
            </a:r>
          </a:p>
          <a:p>
            <a:r>
              <a:rPr lang="en-US" sz="2600" dirty="0">
                <a:latin typeface="Gill Sans MT" charset="0"/>
              </a:rPr>
              <a:t>sender (Bob) digitally signs document,  establishing he is document owner/creator. </a:t>
            </a:r>
          </a:p>
          <a:p>
            <a:r>
              <a:rPr lang="en-US" sz="2600" i="1" dirty="0">
                <a:solidFill>
                  <a:srgbClr val="000099"/>
                </a:solidFill>
                <a:latin typeface="Gill Sans MT" charset="0"/>
              </a:rPr>
              <a:t>verifiable, nonforgeable:</a:t>
            </a:r>
            <a:r>
              <a:rPr lang="en-US" sz="2600" i="1" dirty="0">
                <a:latin typeface="Gill Sans MT" charset="0"/>
              </a:rPr>
              <a:t> </a:t>
            </a:r>
            <a:r>
              <a:rPr lang="en-US" sz="2600" dirty="0">
                <a:latin typeface="Gill Sans MT" charset="0"/>
              </a:rPr>
              <a:t>recipient (Alice) can prove to someone that Bob, and no one else (including Alice), must have signed document </a:t>
            </a:r>
          </a:p>
        </p:txBody>
      </p:sp>
    </p:spTree>
    <p:extLst>
      <p:ext uri="{BB962C8B-B14F-4D97-AF65-F5344CB8AC3E}">
        <p14:creationId xmlns:p14="http://schemas.microsoft.com/office/powerpoint/2010/main" val="2036746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7835900" y="3457417"/>
            <a:ext cx="2311400" cy="15494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6084" name="Rectangle 3"/>
          <p:cNvSpPr>
            <a:spLocks noChangeArrowheads="1"/>
          </p:cNvSpPr>
          <p:nvPr/>
        </p:nvSpPr>
        <p:spPr bwMode="auto">
          <a:xfrm>
            <a:off x="2476500" y="3381217"/>
            <a:ext cx="2311400" cy="15494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75798" name="Rectangle 2"/>
          <p:cNvSpPr>
            <a:spLocks noGrp="1" noChangeArrowheads="1"/>
          </p:cNvSpPr>
          <p:nvPr>
            <p:ph type="title"/>
          </p:nvPr>
        </p:nvSpPr>
        <p:spPr>
          <a:xfrm>
            <a:off x="2057401" y="174625"/>
            <a:ext cx="4583113" cy="1143000"/>
          </a:xfrm>
        </p:spPr>
        <p:txBody>
          <a:bodyPr/>
          <a:lstStyle/>
          <a:p>
            <a:r>
              <a:rPr lang="en-US" dirty="0">
                <a:latin typeface="Gill Sans MT" charset="0"/>
              </a:rPr>
              <a:t>Digital signatures </a:t>
            </a:r>
          </a:p>
        </p:txBody>
      </p:sp>
      <p:sp>
        <p:nvSpPr>
          <p:cNvPr id="75780" name="Rectangle 5"/>
          <p:cNvSpPr>
            <a:spLocks noGrp="1" noChangeArrowheads="1"/>
          </p:cNvSpPr>
          <p:nvPr>
            <p:ph sz="half" idx="1"/>
          </p:nvPr>
        </p:nvSpPr>
        <p:spPr>
          <a:xfrm>
            <a:off x="2427288" y="1436688"/>
            <a:ext cx="7391400" cy="2032000"/>
          </a:xfrm>
        </p:spPr>
        <p:txBody>
          <a:bodyPr/>
          <a:lstStyle/>
          <a:p>
            <a:pPr>
              <a:buFont typeface="Wingdings" charset="0"/>
              <a:buNone/>
            </a:pPr>
            <a:r>
              <a:rPr lang="en-US" dirty="0">
                <a:solidFill>
                  <a:srgbClr val="C00000"/>
                </a:solidFill>
                <a:latin typeface="Gill Sans MT" charset="0"/>
              </a:rPr>
              <a:t>simple digital signature for message m:</a:t>
            </a:r>
          </a:p>
          <a:p>
            <a:r>
              <a:rPr lang="en-US" sz="2400" dirty="0">
                <a:latin typeface="Gill Sans MT" charset="0"/>
              </a:rPr>
              <a:t>Bob signs m by encrypting with his private key K</a:t>
            </a:r>
            <a:r>
              <a:rPr lang="en-US" sz="2400" baseline="-25000" dirty="0">
                <a:latin typeface="Gill Sans MT" charset="0"/>
              </a:rPr>
              <a:t>B</a:t>
            </a:r>
            <a:r>
              <a:rPr lang="en-US" sz="2400" dirty="0">
                <a:latin typeface="Gill Sans MT" charset="0"/>
              </a:rPr>
              <a:t>, creating </a:t>
            </a:r>
            <a:r>
              <a:rPr lang="ja-JP" altLang="en-US" sz="2400">
                <a:latin typeface="Gill Sans MT" charset="0"/>
              </a:rPr>
              <a:t>“</a:t>
            </a:r>
            <a:r>
              <a:rPr lang="en-US" altLang="ja-JP" sz="2400" dirty="0">
                <a:latin typeface="Gill Sans MT" charset="0"/>
              </a:rPr>
              <a:t>signed</a:t>
            </a:r>
            <a:r>
              <a:rPr lang="ja-JP" altLang="en-US" sz="2400">
                <a:latin typeface="Gill Sans MT" charset="0"/>
              </a:rPr>
              <a:t>”</a:t>
            </a:r>
            <a:r>
              <a:rPr lang="en-US" altLang="ja-JP" sz="2400" dirty="0">
                <a:latin typeface="Gill Sans MT" charset="0"/>
              </a:rPr>
              <a:t> message, K</a:t>
            </a:r>
            <a:r>
              <a:rPr lang="en-US" altLang="ja-JP" sz="2400" baseline="-25000" dirty="0">
                <a:latin typeface="Gill Sans MT" charset="0"/>
              </a:rPr>
              <a:t>B</a:t>
            </a:r>
            <a:r>
              <a:rPr lang="en-US" altLang="ja-JP" sz="2400" dirty="0">
                <a:latin typeface="Gill Sans MT" charset="0"/>
              </a:rPr>
              <a:t>(m)</a:t>
            </a:r>
            <a:endParaRPr lang="en-US" dirty="0">
              <a:latin typeface="Gill Sans MT" charset="0"/>
            </a:endParaRPr>
          </a:p>
        </p:txBody>
      </p:sp>
      <p:sp>
        <p:nvSpPr>
          <p:cNvPr id="46086" name="Text Box 6"/>
          <p:cNvSpPr txBox="1">
            <a:spLocks noChangeArrowheads="1"/>
          </p:cNvSpPr>
          <p:nvPr/>
        </p:nvSpPr>
        <p:spPr bwMode="auto">
          <a:xfrm>
            <a:off x="6162675" y="2152651"/>
            <a:ext cx="5969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defRPr/>
            </a:pPr>
            <a:r>
              <a:rPr lang="en-US" dirty="0"/>
              <a:t>-</a:t>
            </a:r>
          </a:p>
        </p:txBody>
      </p:sp>
      <p:sp>
        <p:nvSpPr>
          <p:cNvPr id="46087" name="Text Box 7"/>
          <p:cNvSpPr txBox="1">
            <a:spLocks noChangeArrowheads="1"/>
          </p:cNvSpPr>
          <p:nvPr/>
        </p:nvSpPr>
        <p:spPr bwMode="auto">
          <a:xfrm>
            <a:off x="8612188" y="1804989"/>
            <a:ext cx="5969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defRPr/>
            </a:pPr>
            <a:r>
              <a:rPr lang="en-US" dirty="0"/>
              <a:t>-</a:t>
            </a:r>
          </a:p>
        </p:txBody>
      </p:sp>
      <p:sp>
        <p:nvSpPr>
          <p:cNvPr id="46088" name="Text Box 8"/>
          <p:cNvSpPr txBox="1">
            <a:spLocks noChangeArrowheads="1"/>
          </p:cNvSpPr>
          <p:nvPr/>
        </p:nvSpPr>
        <p:spPr bwMode="auto">
          <a:xfrm>
            <a:off x="2514600" y="3381217"/>
            <a:ext cx="2120900"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spcBef>
                <a:spcPct val="50000"/>
              </a:spcBef>
              <a:defRPr/>
            </a:pPr>
            <a:r>
              <a:rPr lang="en-US" sz="1800" dirty="0">
                <a:latin typeface="Arial" charset="0"/>
                <a:ea typeface="Arial Unicode MS" charset="0"/>
                <a:cs typeface="Arial" charset="0"/>
              </a:rPr>
              <a:t>Dear Alice</a:t>
            </a:r>
          </a:p>
          <a:p>
            <a:pPr>
              <a:spcBef>
                <a:spcPct val="50000"/>
              </a:spcBef>
              <a:defRPr/>
            </a:pPr>
            <a:r>
              <a:rPr lang="en-US" sz="1400" dirty="0">
                <a:latin typeface="Arial" charset="0"/>
                <a:ea typeface="Arial Unicode MS" charset="0"/>
                <a:cs typeface="Arial" charset="0"/>
              </a:rPr>
              <a:t>blah </a:t>
            </a:r>
            <a:r>
              <a:rPr lang="en-US" sz="1400" dirty="0" err="1">
                <a:latin typeface="Arial" charset="0"/>
                <a:ea typeface="Arial Unicode MS" charset="0"/>
                <a:cs typeface="Arial" charset="0"/>
              </a:rPr>
              <a:t>blah</a:t>
            </a:r>
            <a:r>
              <a:rPr lang="en-US" sz="1400" dirty="0">
                <a:latin typeface="Arial" charset="0"/>
                <a:ea typeface="Arial Unicode MS" charset="0"/>
                <a:cs typeface="Arial" charset="0"/>
              </a:rPr>
              <a:t> </a:t>
            </a:r>
            <a:r>
              <a:rPr lang="en-US" sz="1400" dirty="0" err="1">
                <a:latin typeface="Arial" charset="0"/>
                <a:ea typeface="Arial Unicode MS" charset="0"/>
                <a:cs typeface="Arial" charset="0"/>
              </a:rPr>
              <a:t>blah</a:t>
            </a:r>
            <a:endParaRPr lang="en-US" sz="1400" dirty="0">
              <a:latin typeface="Arial" charset="0"/>
              <a:ea typeface="Arial Unicode MS" charset="0"/>
              <a:cs typeface="Arial" charset="0"/>
            </a:endParaRPr>
          </a:p>
          <a:p>
            <a:pPr>
              <a:spcBef>
                <a:spcPct val="50000"/>
              </a:spcBef>
              <a:defRPr/>
            </a:pPr>
            <a:r>
              <a:rPr lang="en-US" sz="1800" dirty="0">
                <a:latin typeface="Arial" charset="0"/>
                <a:ea typeface="Arial Unicode MS" charset="0"/>
                <a:cs typeface="Arial" charset="0"/>
              </a:rPr>
              <a:t>Bob</a:t>
            </a:r>
          </a:p>
        </p:txBody>
      </p:sp>
      <p:sp>
        <p:nvSpPr>
          <p:cNvPr id="46089" name="Text Box 9"/>
          <p:cNvSpPr txBox="1">
            <a:spLocks noChangeArrowheads="1"/>
          </p:cNvSpPr>
          <p:nvPr/>
        </p:nvSpPr>
        <p:spPr bwMode="auto">
          <a:xfrm>
            <a:off x="2176463" y="2962118"/>
            <a:ext cx="2735262" cy="3968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Bob</a:t>
            </a:r>
            <a:r>
              <a:rPr lang="ja-JP" altLang="en-US">
                <a:solidFill>
                  <a:srgbClr val="C00000"/>
                </a:solidFill>
                <a:latin typeface="Arial" charset="0"/>
                <a:cs typeface="Arial" charset="0"/>
              </a:rPr>
              <a:t>’</a:t>
            </a:r>
            <a:r>
              <a:rPr lang="en-US" dirty="0">
                <a:solidFill>
                  <a:srgbClr val="C00000"/>
                </a:solidFill>
                <a:latin typeface="Arial" charset="0"/>
                <a:cs typeface="Arial" charset="0"/>
              </a:rPr>
              <a:t>s message, m</a:t>
            </a:r>
          </a:p>
        </p:txBody>
      </p:sp>
      <p:sp>
        <p:nvSpPr>
          <p:cNvPr id="75785" name="Rectangle 10"/>
          <p:cNvSpPr>
            <a:spLocks noChangeArrowheads="1"/>
          </p:cNvSpPr>
          <p:nvPr/>
        </p:nvSpPr>
        <p:spPr bwMode="auto">
          <a:xfrm>
            <a:off x="5665789" y="3724118"/>
            <a:ext cx="1417637" cy="1082675"/>
          </a:xfrm>
          <a:prstGeom prst="rect">
            <a:avLst/>
          </a:prstGeom>
          <a:solidFill>
            <a:srgbClr val="00800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46091" name="Text Box 11"/>
          <p:cNvSpPr txBox="1">
            <a:spLocks noChangeArrowheads="1"/>
          </p:cNvSpPr>
          <p:nvPr/>
        </p:nvSpPr>
        <p:spPr bwMode="auto">
          <a:xfrm>
            <a:off x="5705476" y="3759042"/>
            <a:ext cx="1368425" cy="1016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Public key</a:t>
            </a:r>
          </a:p>
          <a:p>
            <a:pPr algn="ctr">
              <a:defRPr/>
            </a:pPr>
            <a:r>
              <a:rPr lang="en-US" dirty="0">
                <a:solidFill>
                  <a:schemeClr val="bg1"/>
                </a:solidFill>
                <a:latin typeface="Arial" charset="0"/>
                <a:cs typeface="Arial" charset="0"/>
              </a:rPr>
              <a:t>encryption</a:t>
            </a:r>
          </a:p>
          <a:p>
            <a:pPr algn="ctr">
              <a:defRPr/>
            </a:pPr>
            <a:r>
              <a:rPr lang="en-US" dirty="0">
                <a:solidFill>
                  <a:schemeClr val="bg1"/>
                </a:solidFill>
                <a:latin typeface="Arial" charset="0"/>
                <a:cs typeface="Arial" charset="0"/>
              </a:rPr>
              <a:t>algorithm</a:t>
            </a:r>
          </a:p>
        </p:txBody>
      </p:sp>
      <p:sp>
        <p:nvSpPr>
          <p:cNvPr id="46092" name="Line 12"/>
          <p:cNvSpPr>
            <a:spLocks noChangeShapeType="1"/>
          </p:cNvSpPr>
          <p:nvPr/>
        </p:nvSpPr>
        <p:spPr bwMode="auto">
          <a:xfrm>
            <a:off x="4933950" y="4187667"/>
            <a:ext cx="6746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6093" name="Text Box 13"/>
          <p:cNvSpPr txBox="1">
            <a:spLocks noChangeArrowheads="1"/>
          </p:cNvSpPr>
          <p:nvPr/>
        </p:nvSpPr>
        <p:spPr bwMode="auto">
          <a:xfrm>
            <a:off x="6432551" y="2914492"/>
            <a:ext cx="1762125" cy="6413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1800" dirty="0">
                <a:latin typeface="Arial" charset="0"/>
                <a:cs typeface="Arial" charset="0"/>
              </a:rPr>
              <a:t>Bob</a:t>
            </a:r>
            <a:r>
              <a:rPr lang="ja-JP" altLang="en-US" sz="1800">
                <a:latin typeface="Arial" charset="0"/>
                <a:cs typeface="Arial" charset="0"/>
              </a:rPr>
              <a:t>’</a:t>
            </a:r>
            <a:r>
              <a:rPr lang="en-US" sz="1800" dirty="0">
                <a:latin typeface="Arial" charset="0"/>
                <a:cs typeface="Arial" charset="0"/>
              </a:rPr>
              <a:t>s private</a:t>
            </a:r>
          </a:p>
          <a:p>
            <a:pPr>
              <a:defRPr/>
            </a:pPr>
            <a:r>
              <a:rPr lang="en-US" sz="1800" dirty="0">
                <a:latin typeface="Arial" charset="0"/>
                <a:cs typeface="Arial" charset="0"/>
              </a:rPr>
              <a:t>key </a:t>
            </a:r>
          </a:p>
        </p:txBody>
      </p:sp>
      <p:pic>
        <p:nvPicPr>
          <p:cNvPr id="75789" name="Picture 14"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5538789" y="3095467"/>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5790" name="Group 15"/>
          <p:cNvGrpSpPr>
            <a:grpSpLocks/>
          </p:cNvGrpSpPr>
          <p:nvPr/>
        </p:nvGrpSpPr>
        <p:grpSpPr bwMode="auto">
          <a:xfrm>
            <a:off x="6010275" y="2863692"/>
            <a:ext cx="533400" cy="628650"/>
            <a:chOff x="2994" y="2058"/>
            <a:chExt cx="336" cy="396"/>
          </a:xfrm>
        </p:grpSpPr>
        <p:grpSp>
          <p:nvGrpSpPr>
            <p:cNvPr id="75800" name="Group 16"/>
            <p:cNvGrpSpPr>
              <a:grpSpLocks/>
            </p:cNvGrpSpPr>
            <p:nvPr/>
          </p:nvGrpSpPr>
          <p:grpSpPr bwMode="auto">
            <a:xfrm>
              <a:off x="2994" y="2144"/>
              <a:ext cx="336" cy="310"/>
              <a:chOff x="2994" y="2144"/>
              <a:chExt cx="336" cy="310"/>
            </a:xfrm>
          </p:grpSpPr>
          <p:sp>
            <p:nvSpPr>
              <p:cNvPr id="46107" name="Text Box 17"/>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K </a:t>
                </a:r>
              </a:p>
            </p:txBody>
          </p:sp>
          <p:sp>
            <p:nvSpPr>
              <p:cNvPr id="46108" name="Text Box 18"/>
              <p:cNvSpPr txBox="1">
                <a:spLocks noChangeArrowheads="1"/>
              </p:cNvSpPr>
              <p:nvPr/>
            </p:nvSpPr>
            <p:spPr bwMode="auto">
              <a:xfrm>
                <a:off x="3128"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B</a:t>
                </a:r>
              </a:p>
            </p:txBody>
          </p:sp>
        </p:grpSp>
        <p:sp>
          <p:nvSpPr>
            <p:cNvPr id="46106" name="Text Box 19"/>
            <p:cNvSpPr txBox="1">
              <a:spLocks noChangeArrowheads="1"/>
            </p:cNvSpPr>
            <p:nvPr/>
          </p:nvSpPr>
          <p:spPr bwMode="auto">
            <a:xfrm>
              <a:off x="3140" y="2058"/>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a:t>
              </a:r>
            </a:p>
          </p:txBody>
        </p:sp>
      </p:grpSp>
      <p:sp>
        <p:nvSpPr>
          <p:cNvPr id="46096" name="Line 20"/>
          <p:cNvSpPr>
            <a:spLocks noChangeShapeType="1"/>
          </p:cNvSpPr>
          <p:nvPr/>
        </p:nvSpPr>
        <p:spPr bwMode="auto">
          <a:xfrm>
            <a:off x="6013450" y="3247867"/>
            <a:ext cx="1588" cy="469900"/>
          </a:xfrm>
          <a:prstGeom prst="line">
            <a:avLst/>
          </a:prstGeom>
          <a:noFill/>
          <a:ln w="38100">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6097" name="Line 21"/>
          <p:cNvSpPr>
            <a:spLocks noChangeShapeType="1"/>
          </p:cNvSpPr>
          <p:nvPr/>
        </p:nvSpPr>
        <p:spPr bwMode="auto">
          <a:xfrm>
            <a:off x="7118350" y="4187667"/>
            <a:ext cx="6746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6098" name="Text Box 22"/>
          <p:cNvSpPr txBox="1">
            <a:spLocks noChangeArrowheads="1"/>
          </p:cNvSpPr>
          <p:nvPr/>
        </p:nvSpPr>
        <p:spPr bwMode="auto">
          <a:xfrm>
            <a:off x="7962900" y="3559018"/>
            <a:ext cx="212090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spcBef>
                <a:spcPct val="50000"/>
              </a:spcBef>
              <a:defRPr/>
            </a:pPr>
            <a:r>
              <a:rPr lang="en-US" sz="1800" dirty="0">
                <a:latin typeface="Arial" charset="0"/>
                <a:ea typeface="Arial Unicode MS" charset="0"/>
                <a:cs typeface="Arial" charset="0"/>
              </a:rPr>
              <a:t>Bob</a:t>
            </a:r>
            <a:r>
              <a:rPr lang="ja-JP" altLang="en-US" sz="1800">
                <a:latin typeface="Arial" charset="0"/>
                <a:ea typeface="Arial Unicode MS" charset="0"/>
                <a:cs typeface="Arial" charset="0"/>
              </a:rPr>
              <a:t>’</a:t>
            </a:r>
            <a:r>
              <a:rPr lang="en-US" sz="1800" dirty="0">
                <a:latin typeface="Arial" charset="0"/>
                <a:ea typeface="Arial Unicode MS" charset="0"/>
                <a:cs typeface="Arial" charset="0"/>
              </a:rPr>
              <a:t>s message, m, signed (encrypted) with his private key</a:t>
            </a:r>
          </a:p>
        </p:txBody>
      </p:sp>
      <p:sp>
        <p:nvSpPr>
          <p:cNvPr id="46099" name="Text Box 25"/>
          <p:cNvSpPr txBox="1">
            <a:spLocks noChangeArrowheads="1"/>
          </p:cNvSpPr>
          <p:nvPr/>
        </p:nvSpPr>
        <p:spPr bwMode="auto">
          <a:xfrm>
            <a:off x="8383963" y="3038317"/>
            <a:ext cx="71045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m,K </a:t>
            </a:r>
          </a:p>
        </p:txBody>
      </p:sp>
      <p:sp>
        <p:nvSpPr>
          <p:cNvPr id="46100" name="Text Box 26"/>
          <p:cNvSpPr txBox="1">
            <a:spLocks noChangeArrowheads="1"/>
          </p:cNvSpPr>
          <p:nvPr/>
        </p:nvSpPr>
        <p:spPr bwMode="auto">
          <a:xfrm>
            <a:off x="8880476" y="3192306"/>
            <a:ext cx="320675" cy="3381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B</a:t>
            </a:r>
          </a:p>
        </p:txBody>
      </p:sp>
      <p:sp>
        <p:nvSpPr>
          <p:cNvPr id="46101" name="Text Box 27"/>
          <p:cNvSpPr txBox="1">
            <a:spLocks noChangeArrowheads="1"/>
          </p:cNvSpPr>
          <p:nvPr/>
        </p:nvSpPr>
        <p:spPr bwMode="auto">
          <a:xfrm>
            <a:off x="8886825" y="2892267"/>
            <a:ext cx="254000" cy="3381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a:t>
            </a:r>
          </a:p>
        </p:txBody>
      </p:sp>
      <p:sp>
        <p:nvSpPr>
          <p:cNvPr id="46102" name="Text Box 28"/>
          <p:cNvSpPr txBox="1">
            <a:spLocks noChangeArrowheads="1"/>
          </p:cNvSpPr>
          <p:nvPr/>
        </p:nvSpPr>
        <p:spPr bwMode="auto">
          <a:xfrm>
            <a:off x="8905876" y="3008156"/>
            <a:ext cx="677863"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 (m)</a:t>
            </a:r>
          </a:p>
        </p:txBody>
      </p:sp>
    </p:spTree>
    <p:extLst>
      <p:ext uri="{BB962C8B-B14F-4D97-AF65-F5344CB8AC3E}">
        <p14:creationId xmlns:p14="http://schemas.microsoft.com/office/powerpoint/2010/main" val="4162293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ext Box 7"/>
          <p:cNvSpPr txBox="1">
            <a:spLocks noChangeArrowheads="1"/>
          </p:cNvSpPr>
          <p:nvPr/>
        </p:nvSpPr>
        <p:spPr bwMode="auto">
          <a:xfrm>
            <a:off x="8558213" y="1116013"/>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6805" name="Rectangle 2"/>
          <p:cNvSpPr>
            <a:spLocks noGrp="1" noChangeArrowheads="1"/>
          </p:cNvSpPr>
          <p:nvPr>
            <p:ph type="title"/>
          </p:nvPr>
        </p:nvSpPr>
        <p:spPr>
          <a:xfrm>
            <a:off x="2057401" y="174625"/>
            <a:ext cx="4583113" cy="1143000"/>
          </a:xfrm>
        </p:spPr>
        <p:txBody>
          <a:bodyPr/>
          <a:lstStyle/>
          <a:p>
            <a:r>
              <a:rPr lang="en-US" dirty="0">
                <a:latin typeface="Gill Sans MT" charset="0"/>
              </a:rPr>
              <a:t>Digital signatures </a:t>
            </a:r>
          </a:p>
        </p:txBody>
      </p:sp>
      <p:sp>
        <p:nvSpPr>
          <p:cNvPr id="76803" name="Rectangle 11"/>
          <p:cNvSpPr>
            <a:spLocks noGrp="1" noChangeArrowheads="1"/>
          </p:cNvSpPr>
          <p:nvPr>
            <p:ph sz="half" idx="1"/>
          </p:nvPr>
        </p:nvSpPr>
        <p:spPr>
          <a:xfrm>
            <a:off x="2514600" y="3648075"/>
            <a:ext cx="7391400" cy="23114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ormAutofit/>
          </a:bodyPr>
          <a:lstStyle/>
          <a:p>
            <a:pPr marL="381000" indent="-381000">
              <a:buNone/>
            </a:pPr>
            <a:r>
              <a:rPr lang="en-US" sz="2400" dirty="0">
                <a:solidFill>
                  <a:srgbClr val="C00000"/>
                </a:solidFill>
                <a:latin typeface="Gill Sans MT" charset="0"/>
              </a:rPr>
              <a:t>Alice thus verifies that:</a:t>
            </a:r>
          </a:p>
          <a:p>
            <a:pPr lvl="1">
              <a:lnSpc>
                <a:spcPct val="90000"/>
              </a:lnSpc>
              <a:buFont typeface="Wingdings" charset="2"/>
              <a:buChar char="§"/>
            </a:pPr>
            <a:r>
              <a:rPr lang="en-US" dirty="0">
                <a:latin typeface="Gill Sans MT" charset="0"/>
              </a:rPr>
              <a:t>Bob signed m</a:t>
            </a:r>
          </a:p>
          <a:p>
            <a:pPr lvl="1">
              <a:lnSpc>
                <a:spcPct val="90000"/>
              </a:lnSpc>
              <a:buFont typeface="Wingdings" charset="2"/>
              <a:buChar char="§"/>
            </a:pPr>
            <a:r>
              <a:rPr lang="en-US" dirty="0">
                <a:latin typeface="Gill Sans MT" charset="0"/>
              </a:rPr>
              <a:t>no one else signed m</a:t>
            </a:r>
          </a:p>
          <a:p>
            <a:pPr marL="0" indent="0">
              <a:buNone/>
            </a:pPr>
            <a:endParaRPr lang="en-US" sz="2400" dirty="0">
              <a:latin typeface="Gill Sans MT" charset="0"/>
            </a:endParaRPr>
          </a:p>
        </p:txBody>
      </p:sp>
      <p:sp>
        <p:nvSpPr>
          <p:cNvPr id="47115" name="Text Box 12"/>
          <p:cNvSpPr txBox="1">
            <a:spLocks noChangeArrowheads="1"/>
          </p:cNvSpPr>
          <p:nvPr/>
        </p:nvSpPr>
        <p:spPr bwMode="auto">
          <a:xfrm>
            <a:off x="7197725" y="5435601"/>
            <a:ext cx="73660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6807" name="Rectangle 3"/>
          <p:cNvSpPr txBox="1">
            <a:spLocks noChangeArrowheads="1"/>
          </p:cNvSpPr>
          <p:nvPr/>
        </p:nvSpPr>
        <p:spPr bwMode="auto">
          <a:xfrm>
            <a:off x="2281238" y="1239838"/>
            <a:ext cx="814705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277813" indent="-277813">
              <a:lnSpc>
                <a:spcPct val="110000"/>
              </a:lnSpc>
              <a:spcBef>
                <a:spcPct val="20000"/>
              </a:spcBef>
              <a:buClr>
                <a:srgbClr val="000090"/>
              </a:buClr>
              <a:buSzPct val="100000"/>
              <a:buFont typeface="Wingdings" charset="2"/>
              <a:buChar char="§"/>
            </a:pPr>
            <a:r>
              <a:rPr lang="en-US" sz="2400" dirty="0">
                <a:latin typeface="Gill Sans MT" charset="0"/>
              </a:rPr>
              <a:t>suppose Alice receives msg m, with signature: m, K</a:t>
            </a:r>
            <a:r>
              <a:rPr lang="en-US" sz="2400" baseline="-25000" dirty="0">
                <a:latin typeface="Gill Sans MT" charset="0"/>
              </a:rPr>
              <a:t>B</a:t>
            </a:r>
            <a:r>
              <a:rPr lang="en-US" sz="2400" dirty="0">
                <a:latin typeface="Gill Sans MT" charset="0"/>
              </a:rPr>
              <a:t>(m)</a:t>
            </a:r>
          </a:p>
          <a:p>
            <a:pPr marL="277813" indent="-277813">
              <a:lnSpc>
                <a:spcPct val="110000"/>
              </a:lnSpc>
              <a:spcBef>
                <a:spcPct val="20000"/>
              </a:spcBef>
              <a:buClr>
                <a:srgbClr val="000090"/>
              </a:buClr>
              <a:buSzPct val="100000"/>
              <a:buFont typeface="Wingdings" charset="2"/>
              <a:buChar char="§"/>
            </a:pPr>
            <a:r>
              <a:rPr lang="en-US" sz="2400" dirty="0">
                <a:latin typeface="Gill Sans MT" charset="0"/>
              </a:rPr>
              <a:t>Alice verifies m signed by Bob by applying Bob</a:t>
            </a:r>
            <a:r>
              <a:rPr lang="ja-JP" altLang="en-US" sz="2400" dirty="0">
                <a:latin typeface="Gill Sans MT" charset="0"/>
              </a:rPr>
              <a:t>’</a:t>
            </a:r>
            <a:r>
              <a:rPr lang="en-US" altLang="ja-JP" sz="2400" dirty="0">
                <a:latin typeface="Gill Sans MT" charset="0"/>
              </a:rPr>
              <a:t>s public key K</a:t>
            </a:r>
            <a:r>
              <a:rPr lang="en-US" altLang="ja-JP" sz="2400" baseline="-25000" dirty="0">
                <a:latin typeface="Gill Sans MT" charset="0"/>
              </a:rPr>
              <a:t>B</a:t>
            </a:r>
            <a:r>
              <a:rPr lang="en-US" altLang="ja-JP" sz="2400" dirty="0">
                <a:latin typeface="Gill Sans MT" charset="0"/>
              </a:rPr>
              <a:t> to K</a:t>
            </a:r>
            <a:r>
              <a:rPr lang="en-US" altLang="ja-JP" sz="2400" baseline="-25000" dirty="0">
                <a:latin typeface="Gill Sans MT" charset="0"/>
              </a:rPr>
              <a:t>B</a:t>
            </a:r>
            <a:r>
              <a:rPr lang="en-US" altLang="ja-JP" sz="2400" dirty="0">
                <a:latin typeface="Gill Sans MT" charset="0"/>
              </a:rPr>
              <a:t>(m) then checks K</a:t>
            </a:r>
            <a:r>
              <a:rPr lang="en-US" altLang="ja-JP" sz="2400" baseline="-25000" dirty="0">
                <a:latin typeface="Gill Sans MT" charset="0"/>
              </a:rPr>
              <a:t>B</a:t>
            </a:r>
            <a:r>
              <a:rPr lang="en-US" altLang="ja-JP" sz="2400" dirty="0">
                <a:latin typeface="Gill Sans MT" charset="0"/>
              </a:rPr>
              <a:t>(K</a:t>
            </a:r>
            <a:r>
              <a:rPr lang="en-US" altLang="ja-JP" sz="2400" baseline="-25000" dirty="0">
                <a:latin typeface="Gill Sans MT" charset="0"/>
              </a:rPr>
              <a:t>B</a:t>
            </a:r>
            <a:r>
              <a:rPr lang="en-US" altLang="ja-JP" sz="2400" dirty="0">
                <a:latin typeface="Gill Sans MT" charset="0"/>
              </a:rPr>
              <a:t>(m) ) = m.</a:t>
            </a:r>
          </a:p>
          <a:p>
            <a:pPr marL="277813" indent="-277813">
              <a:lnSpc>
                <a:spcPct val="110000"/>
              </a:lnSpc>
              <a:spcBef>
                <a:spcPct val="20000"/>
              </a:spcBef>
              <a:buClr>
                <a:srgbClr val="000090"/>
              </a:buClr>
              <a:buSzPct val="100000"/>
              <a:buFont typeface="Wingdings" charset="2"/>
              <a:buChar char="§"/>
            </a:pPr>
            <a:r>
              <a:rPr lang="en-US" sz="2400" dirty="0">
                <a:latin typeface="Gill Sans MT" charset="0"/>
              </a:rPr>
              <a:t>If K</a:t>
            </a:r>
            <a:r>
              <a:rPr lang="en-US" sz="2400" baseline="-25000" dirty="0">
                <a:latin typeface="Gill Sans MT" charset="0"/>
              </a:rPr>
              <a:t>B</a:t>
            </a:r>
            <a:r>
              <a:rPr lang="en-US" sz="2400" dirty="0">
                <a:latin typeface="Gill Sans MT" charset="0"/>
              </a:rPr>
              <a:t>(K</a:t>
            </a:r>
            <a:r>
              <a:rPr lang="en-US" sz="2400" baseline="-25000" dirty="0">
                <a:latin typeface="Gill Sans MT" charset="0"/>
              </a:rPr>
              <a:t>B</a:t>
            </a:r>
            <a:r>
              <a:rPr lang="en-US" sz="2400" dirty="0">
                <a:latin typeface="Gill Sans MT" charset="0"/>
              </a:rPr>
              <a:t>(m) ) = m, whoever signed m must have used Bob</a:t>
            </a:r>
            <a:r>
              <a:rPr lang="ja-JP" altLang="en-US" sz="2400" dirty="0">
                <a:latin typeface="Gill Sans MT" charset="0"/>
              </a:rPr>
              <a:t>’</a:t>
            </a:r>
            <a:r>
              <a:rPr lang="en-US" altLang="ja-JP" sz="2400" dirty="0">
                <a:latin typeface="Gill Sans MT" charset="0"/>
              </a:rPr>
              <a:t>s private key.</a:t>
            </a:r>
          </a:p>
          <a:p>
            <a:pPr>
              <a:lnSpc>
                <a:spcPct val="120000"/>
              </a:lnSpc>
              <a:spcBef>
                <a:spcPct val="20000"/>
              </a:spcBef>
              <a:buClr>
                <a:srgbClr val="000099"/>
              </a:buClr>
              <a:buSzPct val="70000"/>
              <a:buFont typeface="Wingdings" charset="0"/>
              <a:buChar char="v"/>
            </a:pPr>
            <a:endParaRPr lang="en-US" sz="2400" dirty="0">
              <a:latin typeface="Gill Sans MT" charset="0"/>
            </a:endParaRPr>
          </a:p>
        </p:txBody>
      </p:sp>
      <p:sp>
        <p:nvSpPr>
          <p:cNvPr id="18" name="Text Box 7"/>
          <p:cNvSpPr txBox="1">
            <a:spLocks noChangeArrowheads="1"/>
          </p:cNvSpPr>
          <p:nvPr/>
        </p:nvSpPr>
        <p:spPr bwMode="auto">
          <a:xfrm>
            <a:off x="3227388" y="2433638"/>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19" name="Text Box 7"/>
          <p:cNvSpPr txBox="1">
            <a:spLocks noChangeArrowheads="1"/>
          </p:cNvSpPr>
          <p:nvPr/>
        </p:nvSpPr>
        <p:spPr bwMode="auto">
          <a:xfrm>
            <a:off x="5672225" y="1989138"/>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20" name="Text Box 7"/>
          <p:cNvSpPr txBox="1">
            <a:spLocks noChangeArrowheads="1"/>
          </p:cNvSpPr>
          <p:nvPr/>
        </p:nvSpPr>
        <p:spPr bwMode="auto">
          <a:xfrm>
            <a:off x="2886307" y="2001015"/>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21" name="Text Box 7"/>
          <p:cNvSpPr txBox="1">
            <a:spLocks noChangeArrowheads="1"/>
          </p:cNvSpPr>
          <p:nvPr/>
        </p:nvSpPr>
        <p:spPr bwMode="auto">
          <a:xfrm>
            <a:off x="2819400" y="2466975"/>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22" name="Text Box 7"/>
          <p:cNvSpPr txBox="1">
            <a:spLocks noChangeArrowheads="1"/>
          </p:cNvSpPr>
          <p:nvPr/>
        </p:nvSpPr>
        <p:spPr bwMode="auto">
          <a:xfrm>
            <a:off x="9915526" y="1617186"/>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23" name="Text Box 7"/>
          <p:cNvSpPr txBox="1">
            <a:spLocks noChangeArrowheads="1"/>
          </p:cNvSpPr>
          <p:nvPr/>
        </p:nvSpPr>
        <p:spPr bwMode="auto">
          <a:xfrm>
            <a:off x="5295106" y="2006600"/>
            <a:ext cx="736600"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Tree>
    <p:extLst>
      <p:ext uri="{BB962C8B-B14F-4D97-AF65-F5344CB8AC3E}">
        <p14:creationId xmlns:p14="http://schemas.microsoft.com/office/powerpoint/2010/main" val="3046913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152650" y="365127"/>
            <a:ext cx="7886700" cy="955674"/>
          </a:xfrm>
        </p:spPr>
        <p:txBody>
          <a:bodyPr/>
          <a:lstStyle/>
          <a:p>
            <a:r>
              <a:rPr lang="en-US" dirty="0">
                <a:latin typeface="Gill Sans MT" charset="0"/>
              </a:rPr>
              <a:t>Message digests</a:t>
            </a:r>
          </a:p>
        </p:txBody>
      </p:sp>
      <p:sp>
        <p:nvSpPr>
          <p:cNvPr id="77827" name="Rectangle 3"/>
          <p:cNvSpPr>
            <a:spLocks noGrp="1" noChangeArrowheads="1"/>
          </p:cNvSpPr>
          <p:nvPr>
            <p:ph sz="half" idx="1"/>
          </p:nvPr>
        </p:nvSpPr>
        <p:spPr>
          <a:xfrm>
            <a:off x="2135188" y="1739900"/>
            <a:ext cx="3916362" cy="3282950"/>
          </a:xfrm>
        </p:spPr>
        <p:txBody>
          <a:bodyPr>
            <a:normAutofit fontScale="92500" lnSpcReduction="10000"/>
          </a:bodyPr>
          <a:lstStyle/>
          <a:p>
            <a:pPr marL="0" indent="0">
              <a:buNone/>
            </a:pPr>
            <a:r>
              <a:rPr lang="en-US" dirty="0">
                <a:latin typeface="Gill Sans MT" charset="0"/>
              </a:rPr>
              <a:t>computationally expensive to public-key-encrypt long messages </a:t>
            </a:r>
          </a:p>
          <a:p>
            <a:pPr marL="0" indent="0">
              <a:buNone/>
            </a:pPr>
            <a:r>
              <a:rPr lang="en-US" sz="3200" i="1" dirty="0">
                <a:solidFill>
                  <a:srgbClr val="C00000"/>
                </a:solidFill>
                <a:latin typeface="Gill Sans MT" charset="0"/>
              </a:rPr>
              <a:t>goal: </a:t>
            </a:r>
            <a:r>
              <a:rPr lang="en-US" dirty="0">
                <a:latin typeface="Gill Sans MT" charset="0"/>
              </a:rPr>
              <a:t>fixed-length, easy- to-compute digital </a:t>
            </a:r>
            <a:r>
              <a:rPr lang="ja-JP" altLang="en-US" dirty="0">
                <a:latin typeface="Gill Sans MT" charset="0"/>
              </a:rPr>
              <a:t>“</a:t>
            </a:r>
            <a:r>
              <a:rPr lang="en-US" altLang="ja-JP" dirty="0">
                <a:latin typeface="Gill Sans MT" charset="0"/>
              </a:rPr>
              <a:t>fingerprint</a:t>
            </a:r>
            <a:r>
              <a:rPr lang="ja-JP" altLang="en-US" dirty="0">
                <a:latin typeface="Gill Sans MT" charset="0"/>
              </a:rPr>
              <a:t>”</a:t>
            </a:r>
            <a:endParaRPr lang="en-US" altLang="ja-JP" dirty="0">
              <a:latin typeface="Gill Sans MT" charset="0"/>
            </a:endParaRPr>
          </a:p>
          <a:p>
            <a:r>
              <a:rPr lang="en-US" sz="2400" dirty="0">
                <a:latin typeface="Gill Sans MT" charset="0"/>
              </a:rPr>
              <a:t>apply hash function H to </a:t>
            </a:r>
            <a:r>
              <a:rPr lang="en-US" sz="2400" i="1" dirty="0">
                <a:latin typeface="Gill Sans MT" charset="0"/>
              </a:rPr>
              <a:t>m</a:t>
            </a:r>
            <a:r>
              <a:rPr lang="en-US" sz="2400" dirty="0">
                <a:latin typeface="Gill Sans MT" charset="0"/>
              </a:rPr>
              <a:t>, get fixed size message digest, </a:t>
            </a:r>
            <a:r>
              <a:rPr lang="en-US" sz="2400" i="1" dirty="0">
                <a:latin typeface="Gill Sans MT" charset="0"/>
              </a:rPr>
              <a:t>H(m).</a:t>
            </a:r>
            <a:endParaRPr lang="en-US" sz="2000" dirty="0">
              <a:latin typeface="Gill Sans MT" charset="0"/>
            </a:endParaRPr>
          </a:p>
          <a:p>
            <a:endParaRPr lang="en-US" sz="2000" dirty="0">
              <a:latin typeface="Gill Sans MT" charset="0"/>
            </a:endParaRPr>
          </a:p>
          <a:p>
            <a:endParaRPr lang="en-US" sz="2400" dirty="0">
              <a:latin typeface="Gill Sans MT" charset="0"/>
            </a:endParaRPr>
          </a:p>
        </p:txBody>
      </p:sp>
      <p:sp>
        <p:nvSpPr>
          <p:cNvPr id="77828" name="Rectangle 4"/>
          <p:cNvSpPr>
            <a:spLocks noGrp="1" noChangeArrowheads="1"/>
          </p:cNvSpPr>
          <p:nvPr>
            <p:ph sz="half" idx="2"/>
          </p:nvPr>
        </p:nvSpPr>
        <p:spPr>
          <a:xfrm>
            <a:off x="6324413" y="2459168"/>
            <a:ext cx="4044950" cy="3465513"/>
          </a:xfrm>
        </p:spPr>
        <p:txBody>
          <a:bodyPr/>
          <a:lstStyle/>
          <a:p>
            <a:pPr>
              <a:buFont typeface="Wingdings" charset="0"/>
              <a:buNone/>
            </a:pPr>
            <a:r>
              <a:rPr lang="en-US" sz="2400" dirty="0">
                <a:solidFill>
                  <a:srgbClr val="C00000"/>
                </a:solidFill>
                <a:latin typeface="Gill Sans MT" charset="0"/>
              </a:rPr>
              <a:t>Hash function properties:</a:t>
            </a:r>
          </a:p>
          <a:p>
            <a:pPr marL="277813" indent="-277813"/>
            <a:r>
              <a:rPr lang="en-US" sz="2400" dirty="0">
                <a:latin typeface="Gill Sans MT" charset="0"/>
              </a:rPr>
              <a:t>many-to-1</a:t>
            </a:r>
          </a:p>
          <a:p>
            <a:pPr marL="277813" indent="-277813"/>
            <a:r>
              <a:rPr lang="en-US" sz="2400" dirty="0">
                <a:latin typeface="Gill Sans MT" charset="0"/>
              </a:rPr>
              <a:t>produces fixed-size msg digest (fingerprint)</a:t>
            </a:r>
          </a:p>
          <a:p>
            <a:pPr marL="277813" indent="-277813"/>
            <a:r>
              <a:rPr lang="en-US" sz="2400" dirty="0">
                <a:latin typeface="Gill Sans MT" charset="0"/>
              </a:rPr>
              <a:t>given message digest x, computationally infeasible to find m such that x = H(m)</a:t>
            </a:r>
          </a:p>
          <a:p>
            <a:pPr>
              <a:buFont typeface="Wingdings" charset="0"/>
              <a:buNone/>
            </a:pPr>
            <a:endParaRPr lang="en-US" sz="2400" dirty="0">
              <a:latin typeface="Gill Sans MT" charset="0"/>
            </a:endParaRPr>
          </a:p>
          <a:p>
            <a:pPr>
              <a:buFont typeface="Wingdings" charset="0"/>
              <a:buNone/>
            </a:pPr>
            <a:endParaRPr lang="en-US" sz="2000" dirty="0">
              <a:latin typeface="Gill Sans MT" charset="0"/>
            </a:endParaRPr>
          </a:p>
        </p:txBody>
      </p:sp>
      <p:sp>
        <p:nvSpPr>
          <p:cNvPr id="48134" name="Rectangle 5"/>
          <p:cNvSpPr>
            <a:spLocks noChangeArrowheads="1"/>
          </p:cNvSpPr>
          <p:nvPr/>
        </p:nvSpPr>
        <p:spPr bwMode="auto">
          <a:xfrm>
            <a:off x="9520051" y="1538720"/>
            <a:ext cx="804862" cy="4222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48135" name="Rectangle 6"/>
          <p:cNvSpPr>
            <a:spLocks noChangeArrowheads="1"/>
          </p:cNvSpPr>
          <p:nvPr/>
        </p:nvSpPr>
        <p:spPr bwMode="auto">
          <a:xfrm>
            <a:off x="6220692" y="1422038"/>
            <a:ext cx="1577110" cy="6801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136" name="Text Box 7"/>
          <p:cNvSpPr txBox="1">
            <a:spLocks noChangeArrowheads="1"/>
          </p:cNvSpPr>
          <p:nvPr/>
        </p:nvSpPr>
        <p:spPr bwMode="auto">
          <a:xfrm>
            <a:off x="6051550" y="1394326"/>
            <a:ext cx="1851762" cy="7078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large </a:t>
            </a:r>
          </a:p>
          <a:p>
            <a:pPr algn="ctr">
              <a:defRPr/>
            </a:pPr>
            <a:r>
              <a:rPr lang="en-US" dirty="0">
                <a:solidFill>
                  <a:srgbClr val="C00000"/>
                </a:solidFill>
                <a:latin typeface="Arial" charset="0"/>
                <a:cs typeface="Arial" charset="0"/>
              </a:rPr>
              <a:t>message m</a:t>
            </a:r>
          </a:p>
        </p:txBody>
      </p:sp>
      <p:sp>
        <p:nvSpPr>
          <p:cNvPr id="77832" name="Rectangle 8"/>
          <p:cNvSpPr>
            <a:spLocks noChangeArrowheads="1"/>
          </p:cNvSpPr>
          <p:nvPr/>
        </p:nvSpPr>
        <p:spPr bwMode="auto">
          <a:xfrm>
            <a:off x="8106571" y="1425215"/>
            <a:ext cx="1108075" cy="758825"/>
          </a:xfrm>
          <a:prstGeom prst="rect">
            <a:avLst/>
          </a:prstGeom>
          <a:solidFill>
            <a:srgbClr val="00800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48138" name="Text Box 9"/>
          <p:cNvSpPr txBox="1">
            <a:spLocks noChangeArrowheads="1"/>
          </p:cNvSpPr>
          <p:nvPr/>
        </p:nvSpPr>
        <p:spPr bwMode="auto">
          <a:xfrm>
            <a:off x="8066883" y="1420452"/>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48139" name="Line 10"/>
          <p:cNvSpPr>
            <a:spLocks noChangeShapeType="1"/>
          </p:cNvSpPr>
          <p:nvPr/>
        </p:nvSpPr>
        <p:spPr bwMode="auto">
          <a:xfrm>
            <a:off x="7802564" y="1776050"/>
            <a:ext cx="30400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8140" name="Text Box 11"/>
          <p:cNvSpPr txBox="1">
            <a:spLocks noChangeArrowheads="1"/>
          </p:cNvSpPr>
          <p:nvPr/>
        </p:nvSpPr>
        <p:spPr bwMode="auto">
          <a:xfrm>
            <a:off x="9475601" y="1566863"/>
            <a:ext cx="893763"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3" name="Line 10"/>
          <p:cNvSpPr>
            <a:spLocks noChangeShapeType="1"/>
          </p:cNvSpPr>
          <p:nvPr/>
        </p:nvSpPr>
        <p:spPr bwMode="auto">
          <a:xfrm>
            <a:off x="9214646" y="1776050"/>
            <a:ext cx="30400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Tree>
    <p:extLst>
      <p:ext uri="{BB962C8B-B14F-4D97-AF65-F5344CB8AC3E}">
        <p14:creationId xmlns:p14="http://schemas.microsoft.com/office/powerpoint/2010/main" val="2944533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52601" y="152400"/>
            <a:ext cx="8404225" cy="990600"/>
          </a:xfrm>
        </p:spPr>
        <p:txBody>
          <a:bodyPr/>
          <a:lstStyle/>
          <a:p>
            <a:r>
              <a:rPr lang="en-US" sz="4000" dirty="0">
                <a:latin typeface="Gill Sans MT" charset="0"/>
              </a:rPr>
              <a:t>Friends and enemies: Alice, Bob, Trudy</a:t>
            </a:r>
          </a:p>
        </p:txBody>
      </p:sp>
      <p:sp>
        <p:nvSpPr>
          <p:cNvPr id="27651" name="Rectangle 3"/>
          <p:cNvSpPr>
            <a:spLocks noGrp="1" noChangeArrowheads="1"/>
          </p:cNvSpPr>
          <p:nvPr>
            <p:ph type="body" sz="half" idx="1"/>
          </p:nvPr>
        </p:nvSpPr>
        <p:spPr>
          <a:xfrm>
            <a:off x="2057400" y="1282701"/>
            <a:ext cx="8142288" cy="1617663"/>
          </a:xfrm>
        </p:spPr>
        <p:txBody>
          <a:bodyPr/>
          <a:lstStyle/>
          <a:p>
            <a:r>
              <a:rPr lang="en-US" sz="2400" dirty="0">
                <a:latin typeface="Gill Sans MT" charset="0"/>
              </a:rPr>
              <a:t>Bob, Alice want to communicate </a:t>
            </a:r>
            <a:r>
              <a:rPr lang="ja-JP" altLang="en-US" sz="2400" dirty="0">
                <a:latin typeface="Gill Sans MT" charset="0"/>
              </a:rPr>
              <a:t>“</a:t>
            </a:r>
            <a:r>
              <a:rPr lang="en-US" altLang="ja-JP" sz="2400" dirty="0">
                <a:latin typeface="Gill Sans MT" charset="0"/>
              </a:rPr>
              <a:t>securely</a:t>
            </a:r>
            <a:r>
              <a:rPr lang="ja-JP" altLang="en-US" sz="2400" dirty="0">
                <a:latin typeface="Gill Sans MT" charset="0"/>
              </a:rPr>
              <a:t>”</a:t>
            </a:r>
            <a:endParaRPr lang="en-US" altLang="ja-JP" sz="2400" dirty="0">
              <a:latin typeface="Gill Sans MT" charset="0"/>
            </a:endParaRPr>
          </a:p>
          <a:p>
            <a:r>
              <a:rPr lang="en-US" sz="2400" dirty="0">
                <a:latin typeface="Gill Sans MT" charset="0"/>
              </a:rPr>
              <a:t>Trudy (intruder) may intercept, delete, add messages</a:t>
            </a:r>
          </a:p>
        </p:txBody>
      </p:sp>
      <p:pic>
        <p:nvPicPr>
          <p:cNvPr id="27654" name="Picture 9" descr="Ev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919558" y="5094288"/>
            <a:ext cx="1082675" cy="1295400"/>
          </a:xfrm>
          <a:noFill/>
        </p:spPr>
      </p:pic>
      <p:pic>
        <p:nvPicPr>
          <p:cNvPr id="27652" name="Picture 6"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019" y="3127376"/>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7"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2894" y="3175001"/>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5" name="Rectangle 11"/>
          <p:cNvSpPr>
            <a:spLocks noChangeArrowheads="1"/>
          </p:cNvSpPr>
          <p:nvPr/>
        </p:nvSpPr>
        <p:spPr bwMode="auto">
          <a:xfrm>
            <a:off x="3549420" y="3962402"/>
            <a:ext cx="1293813" cy="803275"/>
          </a:xfrm>
          <a:prstGeom prst="rect">
            <a:avLst/>
          </a:prstGeom>
          <a:solidFill>
            <a:srgbClr val="00800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7656" name="Text Box 12"/>
          <p:cNvSpPr txBox="1">
            <a:spLocks noChangeArrowheads="1"/>
          </p:cNvSpPr>
          <p:nvPr/>
        </p:nvSpPr>
        <p:spPr bwMode="auto">
          <a:xfrm>
            <a:off x="3663720" y="3992564"/>
            <a:ext cx="9683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solidFill>
                <a:latin typeface="Arial" charset="0"/>
                <a:cs typeface="Arial" charset="0"/>
              </a:rPr>
              <a:t>secure</a:t>
            </a:r>
          </a:p>
          <a:p>
            <a:r>
              <a:rPr lang="en-US" dirty="0">
                <a:solidFill>
                  <a:schemeClr val="bg1"/>
                </a:solidFill>
                <a:latin typeface="Arial" charset="0"/>
                <a:cs typeface="Arial" charset="0"/>
              </a:rPr>
              <a:t>sender</a:t>
            </a:r>
          </a:p>
        </p:txBody>
      </p:sp>
      <p:sp>
        <p:nvSpPr>
          <p:cNvPr id="27657" name="Rectangle 13"/>
          <p:cNvSpPr>
            <a:spLocks noChangeArrowheads="1"/>
          </p:cNvSpPr>
          <p:nvPr/>
        </p:nvSpPr>
        <p:spPr bwMode="auto">
          <a:xfrm>
            <a:off x="7291157" y="3975102"/>
            <a:ext cx="1293812" cy="803275"/>
          </a:xfrm>
          <a:prstGeom prst="rect">
            <a:avLst/>
          </a:prstGeom>
          <a:solidFill>
            <a:srgbClr val="00800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7658" name="Text Box 14"/>
          <p:cNvSpPr txBox="1">
            <a:spLocks noChangeArrowheads="1"/>
          </p:cNvSpPr>
          <p:nvPr/>
        </p:nvSpPr>
        <p:spPr bwMode="auto">
          <a:xfrm>
            <a:off x="7459433" y="4019551"/>
            <a:ext cx="10969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solidFill>
                <a:latin typeface="Arial" charset="0"/>
                <a:cs typeface="Arial" charset="0"/>
              </a:rPr>
              <a:t>secure</a:t>
            </a:r>
          </a:p>
          <a:p>
            <a:r>
              <a:rPr lang="en-US" dirty="0">
                <a:solidFill>
                  <a:schemeClr val="bg1"/>
                </a:solidFill>
                <a:latin typeface="Arial" charset="0"/>
                <a:cs typeface="Arial" charset="0"/>
              </a:rPr>
              <a:t>receiver</a:t>
            </a:r>
          </a:p>
        </p:txBody>
      </p:sp>
      <p:sp>
        <p:nvSpPr>
          <p:cNvPr id="27659" name="Text Box 18"/>
          <p:cNvSpPr txBox="1">
            <a:spLocks noChangeArrowheads="1"/>
          </p:cNvSpPr>
          <p:nvPr/>
        </p:nvSpPr>
        <p:spPr bwMode="auto">
          <a:xfrm>
            <a:off x="4563833" y="3217863"/>
            <a:ext cx="10826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channel</a:t>
            </a:r>
          </a:p>
        </p:txBody>
      </p:sp>
      <p:sp>
        <p:nvSpPr>
          <p:cNvPr id="27660" name="Line 19"/>
          <p:cNvSpPr>
            <a:spLocks noChangeShapeType="1"/>
          </p:cNvSpPr>
          <p:nvPr/>
        </p:nvSpPr>
        <p:spPr bwMode="auto">
          <a:xfrm>
            <a:off x="5279795" y="3640139"/>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7661" name="Rectangle 21"/>
          <p:cNvSpPr>
            <a:spLocks noChangeArrowheads="1"/>
          </p:cNvSpPr>
          <p:nvPr/>
        </p:nvSpPr>
        <p:spPr bwMode="auto">
          <a:xfrm>
            <a:off x="4843233" y="4160839"/>
            <a:ext cx="2447925" cy="366713"/>
          </a:xfrm>
          <a:prstGeom prst="rect">
            <a:avLst/>
          </a:prstGeom>
          <a:solidFill>
            <a:srgbClr val="FF000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7662" name="Line 17"/>
          <p:cNvSpPr>
            <a:spLocks noChangeShapeType="1"/>
          </p:cNvSpPr>
          <p:nvPr/>
        </p:nvSpPr>
        <p:spPr bwMode="auto">
          <a:xfrm flipV="1">
            <a:off x="4886095" y="4373563"/>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7663" name="Text Box 23"/>
          <p:cNvSpPr txBox="1">
            <a:spLocks noChangeArrowheads="1"/>
          </p:cNvSpPr>
          <p:nvPr/>
        </p:nvSpPr>
        <p:spPr bwMode="auto">
          <a:xfrm>
            <a:off x="5711595" y="3175001"/>
            <a:ext cx="188912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data, control messages</a:t>
            </a:r>
          </a:p>
        </p:txBody>
      </p:sp>
      <p:sp>
        <p:nvSpPr>
          <p:cNvPr id="27664" name="Line 24"/>
          <p:cNvSpPr>
            <a:spLocks noChangeShapeType="1"/>
          </p:cNvSpPr>
          <p:nvPr/>
        </p:nvSpPr>
        <p:spPr bwMode="auto">
          <a:xfrm>
            <a:off x="6557733" y="3792539"/>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7665" name="Freeform 25"/>
          <p:cNvSpPr>
            <a:spLocks/>
          </p:cNvSpPr>
          <p:nvPr/>
        </p:nvSpPr>
        <p:spPr bwMode="auto">
          <a:xfrm>
            <a:off x="5365519" y="4413251"/>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27666" name="Freeform 26"/>
          <p:cNvSpPr>
            <a:spLocks/>
          </p:cNvSpPr>
          <p:nvPr/>
        </p:nvSpPr>
        <p:spPr bwMode="auto">
          <a:xfrm flipH="1">
            <a:off x="6040208" y="4411663"/>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27667" name="Line 27"/>
          <p:cNvSpPr>
            <a:spLocks noChangeShapeType="1"/>
          </p:cNvSpPr>
          <p:nvPr/>
        </p:nvSpPr>
        <p:spPr bwMode="auto">
          <a:xfrm flipV="1">
            <a:off x="2790594" y="4343401"/>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7668" name="Text Box 28"/>
          <p:cNvSpPr txBox="1">
            <a:spLocks noChangeArrowheads="1"/>
          </p:cNvSpPr>
          <p:nvPr/>
        </p:nvSpPr>
        <p:spPr bwMode="auto">
          <a:xfrm>
            <a:off x="2015895" y="4073526"/>
            <a:ext cx="6842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data</a:t>
            </a:r>
          </a:p>
        </p:txBody>
      </p:sp>
      <p:sp>
        <p:nvSpPr>
          <p:cNvPr id="27669" name="Line 29"/>
          <p:cNvSpPr>
            <a:spLocks noChangeShapeType="1"/>
          </p:cNvSpPr>
          <p:nvPr/>
        </p:nvSpPr>
        <p:spPr bwMode="auto">
          <a:xfrm flipV="1">
            <a:off x="8597669" y="4313238"/>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7670" name="Text Box 30"/>
          <p:cNvSpPr txBox="1">
            <a:spLocks noChangeArrowheads="1"/>
          </p:cNvSpPr>
          <p:nvPr/>
        </p:nvSpPr>
        <p:spPr bwMode="auto">
          <a:xfrm>
            <a:off x="9385070" y="4043363"/>
            <a:ext cx="6842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data</a:t>
            </a:r>
          </a:p>
        </p:txBody>
      </p:sp>
      <p:sp>
        <p:nvSpPr>
          <p:cNvPr id="27671" name="Text Box 31"/>
          <p:cNvSpPr txBox="1">
            <a:spLocks noChangeArrowheads="1"/>
          </p:cNvSpPr>
          <p:nvPr/>
        </p:nvSpPr>
        <p:spPr bwMode="auto">
          <a:xfrm>
            <a:off x="2212745" y="2846388"/>
            <a:ext cx="74251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000099"/>
                </a:solidFill>
                <a:latin typeface="Arial" charset="0"/>
                <a:cs typeface="Arial" charset="0"/>
              </a:rPr>
              <a:t>Alice</a:t>
            </a:r>
          </a:p>
        </p:txBody>
      </p:sp>
      <p:sp>
        <p:nvSpPr>
          <p:cNvPr id="27672" name="Text Box 32"/>
          <p:cNvSpPr txBox="1">
            <a:spLocks noChangeArrowheads="1"/>
          </p:cNvSpPr>
          <p:nvPr/>
        </p:nvSpPr>
        <p:spPr bwMode="auto">
          <a:xfrm>
            <a:off x="9181869" y="2857501"/>
            <a:ext cx="6413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000099"/>
                </a:solidFill>
                <a:latin typeface="Arial" charset="0"/>
                <a:cs typeface="Arial" charset="0"/>
              </a:rPr>
              <a:t>Bob</a:t>
            </a:r>
          </a:p>
        </p:txBody>
      </p:sp>
      <p:sp>
        <p:nvSpPr>
          <p:cNvPr id="27673" name="Text Box 33"/>
          <p:cNvSpPr txBox="1">
            <a:spLocks noChangeArrowheads="1"/>
          </p:cNvSpPr>
          <p:nvPr/>
        </p:nvSpPr>
        <p:spPr bwMode="auto">
          <a:xfrm>
            <a:off x="4870220" y="5484813"/>
            <a:ext cx="8302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000099"/>
                </a:solidFill>
                <a:latin typeface="Arial" charset="0"/>
                <a:cs typeface="Arial" charset="0"/>
              </a:rPr>
              <a:t>Trudy</a:t>
            </a:r>
          </a:p>
        </p:txBody>
      </p:sp>
    </p:spTree>
    <p:extLst>
      <p:ext uri="{BB962C8B-B14F-4D97-AF65-F5344CB8AC3E}">
        <p14:creationId xmlns:p14="http://schemas.microsoft.com/office/powerpoint/2010/main" val="835659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5176838" y="2405064"/>
            <a:ext cx="762000" cy="40798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grpSp>
        <p:nvGrpSpPr>
          <p:cNvPr id="79875" name="Group 3"/>
          <p:cNvGrpSpPr>
            <a:grpSpLocks/>
          </p:cNvGrpSpPr>
          <p:nvPr/>
        </p:nvGrpSpPr>
        <p:grpSpPr bwMode="auto">
          <a:xfrm>
            <a:off x="2122489" y="2076451"/>
            <a:ext cx="1343025" cy="841375"/>
            <a:chOff x="403" y="1308"/>
            <a:chExt cx="846" cy="530"/>
          </a:xfrm>
        </p:grpSpPr>
        <p:sp>
          <p:nvSpPr>
            <p:cNvPr id="50256" name="Rectangle 4"/>
            <p:cNvSpPr>
              <a:spLocks noChangeArrowheads="1"/>
            </p:cNvSpPr>
            <p:nvPr/>
          </p:nvSpPr>
          <p:spPr bwMode="auto">
            <a:xfrm>
              <a:off x="477" y="1308"/>
              <a:ext cx="685" cy="49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50257" name="Text Box 5"/>
            <p:cNvSpPr txBox="1">
              <a:spLocks noChangeArrowheads="1"/>
            </p:cNvSpPr>
            <p:nvPr/>
          </p:nvSpPr>
          <p:spPr bwMode="auto">
            <a:xfrm>
              <a:off x="403" y="1318"/>
              <a:ext cx="846" cy="5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Arial" charset="0"/>
                  <a:cs typeface="Arial" charset="0"/>
                </a:rPr>
                <a:t>large </a:t>
              </a:r>
            </a:p>
            <a:p>
              <a:pPr algn="ctr">
                <a:lnSpc>
                  <a:spcPct val="80000"/>
                </a:lnSpc>
                <a:defRPr/>
              </a:pPr>
              <a:r>
                <a:rPr lang="en-US" dirty="0">
                  <a:solidFill>
                    <a:srgbClr val="C00000"/>
                  </a:solidFill>
                  <a:latin typeface="Arial" charset="0"/>
                  <a:cs typeface="Arial" charset="0"/>
                </a:rPr>
                <a:t>message</a:t>
              </a:r>
            </a:p>
            <a:p>
              <a:pPr algn="ctr">
                <a:lnSpc>
                  <a:spcPct val="80000"/>
                </a:lnSpc>
                <a:defRPr/>
              </a:pPr>
              <a:r>
                <a:rPr lang="en-US" dirty="0">
                  <a:solidFill>
                    <a:srgbClr val="C00000"/>
                  </a:solidFill>
                  <a:latin typeface="Arial" charset="0"/>
                  <a:cs typeface="Arial" charset="0"/>
                </a:rPr>
                <a:t>m</a:t>
              </a:r>
            </a:p>
          </p:txBody>
        </p:sp>
      </p:grpSp>
      <p:grpSp>
        <p:nvGrpSpPr>
          <p:cNvPr id="50181" name="Group 6"/>
          <p:cNvGrpSpPr>
            <a:grpSpLocks/>
          </p:cNvGrpSpPr>
          <p:nvPr/>
        </p:nvGrpSpPr>
        <p:grpSpPr bwMode="auto">
          <a:xfrm>
            <a:off x="3759200" y="2189070"/>
            <a:ext cx="1017588" cy="650875"/>
            <a:chOff x="1391" y="982"/>
            <a:chExt cx="641" cy="410"/>
          </a:xfrm>
          <a:solidFill>
            <a:srgbClr val="008000"/>
          </a:solidFill>
        </p:grpSpPr>
        <p:sp>
          <p:nvSpPr>
            <p:cNvPr id="50254" name="Rectangle 7"/>
            <p:cNvSpPr>
              <a:spLocks noChangeArrowheads="1"/>
            </p:cNvSpPr>
            <p:nvPr/>
          </p:nvSpPr>
          <p:spPr bwMode="auto">
            <a:xfrm>
              <a:off x="1397" y="982"/>
              <a:ext cx="619" cy="398"/>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0255" name="Text Box 8"/>
            <p:cNvSpPr txBox="1">
              <a:spLocks noChangeArrowheads="1"/>
            </p:cNvSpPr>
            <p:nvPr/>
          </p:nvSpPr>
          <p:spPr bwMode="auto">
            <a:xfrm>
              <a:off x="1391" y="985"/>
              <a:ext cx="641" cy="407"/>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H: Hash</a:t>
              </a:r>
            </a:p>
            <a:p>
              <a:pPr algn="ctr">
                <a:defRPr/>
              </a:pPr>
              <a:r>
                <a:rPr lang="en-US" sz="1800" dirty="0">
                  <a:solidFill>
                    <a:schemeClr val="bg1"/>
                  </a:solidFill>
                  <a:latin typeface="Arial" charset="0"/>
                  <a:cs typeface="Arial" charset="0"/>
                </a:rPr>
                <a:t>function</a:t>
              </a:r>
            </a:p>
          </p:txBody>
        </p:sp>
      </p:grpSp>
      <p:sp>
        <p:nvSpPr>
          <p:cNvPr id="50182" name="Line 9"/>
          <p:cNvSpPr>
            <a:spLocks noChangeShapeType="1"/>
          </p:cNvSpPr>
          <p:nvPr/>
        </p:nvSpPr>
        <p:spPr bwMode="auto">
          <a:xfrm>
            <a:off x="3289301" y="2546350"/>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50183" name="Text Box 10"/>
          <p:cNvSpPr txBox="1">
            <a:spLocks noChangeArrowheads="1"/>
          </p:cNvSpPr>
          <p:nvPr/>
        </p:nvSpPr>
        <p:spPr bwMode="auto">
          <a:xfrm>
            <a:off x="5127625" y="2428876"/>
            <a:ext cx="846138"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50184" name="Line 11"/>
          <p:cNvSpPr>
            <a:spLocks noChangeShapeType="1"/>
          </p:cNvSpPr>
          <p:nvPr/>
        </p:nvSpPr>
        <p:spPr bwMode="auto">
          <a:xfrm>
            <a:off x="5313364" y="2840038"/>
            <a:ext cx="1587" cy="32861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50185" name="Line 12"/>
          <p:cNvSpPr>
            <a:spLocks noChangeShapeType="1"/>
          </p:cNvSpPr>
          <p:nvPr/>
        </p:nvSpPr>
        <p:spPr bwMode="auto">
          <a:xfrm>
            <a:off x="4678363" y="2560638"/>
            <a:ext cx="506412"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50186" name="Group 13"/>
          <p:cNvGrpSpPr>
            <a:grpSpLocks/>
          </p:cNvGrpSpPr>
          <p:nvPr/>
        </p:nvGrpSpPr>
        <p:grpSpPr bwMode="auto">
          <a:xfrm>
            <a:off x="4746626" y="3171826"/>
            <a:ext cx="1192213" cy="955675"/>
            <a:chOff x="1126" y="2124"/>
            <a:chExt cx="751" cy="602"/>
          </a:xfrm>
          <a:solidFill>
            <a:srgbClr val="008000"/>
          </a:solidFill>
        </p:grpSpPr>
        <p:sp>
          <p:nvSpPr>
            <p:cNvPr id="50252" name="Rectangle 14"/>
            <p:cNvSpPr>
              <a:spLocks noChangeArrowheads="1"/>
            </p:cNvSpPr>
            <p:nvPr/>
          </p:nvSpPr>
          <p:spPr bwMode="auto">
            <a:xfrm>
              <a:off x="1126" y="2124"/>
              <a:ext cx="751" cy="602"/>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0253" name="Text Box 15"/>
            <p:cNvSpPr txBox="1">
              <a:spLocks noChangeArrowheads="1"/>
            </p:cNvSpPr>
            <p:nvPr/>
          </p:nvSpPr>
          <p:spPr bwMode="auto">
            <a:xfrm>
              <a:off x="1134" y="2127"/>
              <a:ext cx="742" cy="577"/>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digital</a:t>
              </a:r>
            </a:p>
            <a:p>
              <a:pPr algn="ctr">
                <a:defRPr/>
              </a:pPr>
              <a:r>
                <a:rPr lang="en-US" sz="1800" dirty="0">
                  <a:solidFill>
                    <a:schemeClr val="bg1"/>
                  </a:solidFill>
                  <a:latin typeface="Arial" charset="0"/>
                  <a:cs typeface="Arial" charset="0"/>
                </a:rPr>
                <a:t>signature</a:t>
              </a:r>
            </a:p>
            <a:p>
              <a:pPr algn="ctr">
                <a:defRPr/>
              </a:pPr>
              <a:r>
                <a:rPr lang="en-US" sz="1800" dirty="0">
                  <a:solidFill>
                    <a:schemeClr val="bg1"/>
                  </a:solidFill>
                  <a:latin typeface="Arial" charset="0"/>
                  <a:cs typeface="Arial" charset="0"/>
                </a:rPr>
                <a:t>(encrypt)</a:t>
              </a:r>
            </a:p>
          </p:txBody>
        </p:sp>
      </p:grpSp>
      <p:sp>
        <p:nvSpPr>
          <p:cNvPr id="50187" name="Text Box 16"/>
          <p:cNvSpPr txBox="1">
            <a:spLocks noChangeArrowheads="1"/>
          </p:cNvSpPr>
          <p:nvPr/>
        </p:nvSpPr>
        <p:spPr bwMode="auto">
          <a:xfrm>
            <a:off x="3014664" y="3252788"/>
            <a:ext cx="960437" cy="825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1600" dirty="0">
                <a:latin typeface="Arial" charset="0"/>
                <a:cs typeface="Arial" charset="0"/>
              </a:rPr>
              <a:t>Bob</a:t>
            </a:r>
            <a:r>
              <a:rPr lang="ja-JP" altLang="en-US" sz="1600">
                <a:latin typeface="Arial" charset="0"/>
                <a:cs typeface="Arial" charset="0"/>
              </a:rPr>
              <a:t>’</a:t>
            </a:r>
            <a:r>
              <a:rPr lang="en-US" sz="1600" dirty="0">
                <a:latin typeface="Arial" charset="0"/>
                <a:cs typeface="Arial" charset="0"/>
              </a:rPr>
              <a:t>s </a:t>
            </a:r>
          </a:p>
          <a:p>
            <a:pPr algn="r">
              <a:defRPr/>
            </a:pPr>
            <a:r>
              <a:rPr lang="en-US" sz="1600" dirty="0">
                <a:latin typeface="Arial" charset="0"/>
                <a:cs typeface="Arial" charset="0"/>
              </a:rPr>
              <a:t>private</a:t>
            </a:r>
          </a:p>
          <a:p>
            <a:pPr algn="r">
              <a:defRPr/>
            </a:pPr>
            <a:r>
              <a:rPr lang="en-US" sz="1600" dirty="0">
                <a:latin typeface="Arial" charset="0"/>
                <a:cs typeface="Arial" charset="0"/>
              </a:rPr>
              <a:t>key </a:t>
            </a:r>
          </a:p>
        </p:txBody>
      </p:sp>
      <p:pic>
        <p:nvPicPr>
          <p:cNvPr id="79883" name="Picture 17"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3992564" y="3333750"/>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9884" name="Group 18"/>
          <p:cNvGrpSpPr>
            <a:grpSpLocks/>
          </p:cNvGrpSpPr>
          <p:nvPr/>
        </p:nvGrpSpPr>
        <p:grpSpPr bwMode="auto">
          <a:xfrm>
            <a:off x="3930650" y="3659189"/>
            <a:ext cx="490538" cy="604837"/>
            <a:chOff x="2994" y="2073"/>
            <a:chExt cx="309" cy="381"/>
          </a:xfrm>
        </p:grpSpPr>
        <p:grpSp>
          <p:nvGrpSpPr>
            <p:cNvPr id="79939" name="Group 19"/>
            <p:cNvGrpSpPr>
              <a:grpSpLocks/>
            </p:cNvGrpSpPr>
            <p:nvPr/>
          </p:nvGrpSpPr>
          <p:grpSpPr bwMode="auto">
            <a:xfrm>
              <a:off x="2994" y="2144"/>
              <a:ext cx="309" cy="310"/>
              <a:chOff x="2994" y="2144"/>
              <a:chExt cx="309" cy="310"/>
            </a:xfrm>
          </p:grpSpPr>
          <p:sp>
            <p:nvSpPr>
              <p:cNvPr id="50250" name="Text Box 20"/>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K </a:t>
                </a:r>
              </a:p>
            </p:txBody>
          </p:sp>
          <p:sp>
            <p:nvSpPr>
              <p:cNvPr id="50251" name="Text Box 21"/>
              <p:cNvSpPr txBox="1">
                <a:spLocks noChangeArrowheads="1"/>
              </p:cNvSpPr>
              <p:nvPr/>
            </p:nvSpPr>
            <p:spPr bwMode="auto">
              <a:xfrm>
                <a:off x="3101"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B</a:t>
                </a:r>
              </a:p>
            </p:txBody>
          </p:sp>
        </p:grpSp>
        <p:sp>
          <p:nvSpPr>
            <p:cNvPr id="50249" name="Text Box 22"/>
            <p:cNvSpPr txBox="1">
              <a:spLocks noChangeArrowheads="1"/>
            </p:cNvSpPr>
            <p:nvPr/>
          </p:nvSpPr>
          <p:spPr bwMode="auto">
            <a:xfrm>
              <a:off x="3122" y="2073"/>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a:t>
              </a:r>
            </a:p>
          </p:txBody>
        </p:sp>
      </p:grpSp>
      <p:sp>
        <p:nvSpPr>
          <p:cNvPr id="50190" name="Line 23"/>
          <p:cNvSpPr>
            <a:spLocks noChangeShapeType="1"/>
          </p:cNvSpPr>
          <p:nvPr/>
        </p:nvSpPr>
        <p:spPr bwMode="auto">
          <a:xfrm flipV="1">
            <a:off x="4059238" y="3702050"/>
            <a:ext cx="565150" cy="7938"/>
          </a:xfrm>
          <a:prstGeom prst="line">
            <a:avLst/>
          </a:prstGeom>
          <a:noFill/>
          <a:ln w="38100">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50191" name="Line 24"/>
          <p:cNvSpPr>
            <a:spLocks noChangeShapeType="1"/>
          </p:cNvSpPr>
          <p:nvPr/>
        </p:nvSpPr>
        <p:spPr bwMode="auto">
          <a:xfrm>
            <a:off x="5324476" y="4129089"/>
            <a:ext cx="15875" cy="3127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9887" name="Group 25"/>
          <p:cNvGrpSpPr>
            <a:grpSpLocks/>
          </p:cNvGrpSpPr>
          <p:nvPr/>
        </p:nvGrpSpPr>
        <p:grpSpPr bwMode="auto">
          <a:xfrm>
            <a:off x="2352675" y="4799013"/>
            <a:ext cx="846138" cy="519112"/>
            <a:chOff x="984" y="2831"/>
            <a:chExt cx="533" cy="327"/>
          </a:xfrm>
        </p:grpSpPr>
        <p:sp>
          <p:nvSpPr>
            <p:cNvPr id="50246" name="Text Box 26"/>
            <p:cNvSpPr txBox="1">
              <a:spLocks noChangeArrowheads="1"/>
            </p:cNvSpPr>
            <p:nvPr/>
          </p:nvSpPr>
          <p:spPr bwMode="auto">
            <a:xfrm>
              <a:off x="984" y="2831"/>
              <a:ext cx="533" cy="32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Arial" charset="0"/>
                  <a:cs typeface="Arial" charset="0"/>
                </a:rPr>
                <a:t>+</a:t>
              </a:r>
            </a:p>
          </p:txBody>
        </p:sp>
        <p:sp>
          <p:nvSpPr>
            <p:cNvPr id="50247" name="Oval 27"/>
            <p:cNvSpPr>
              <a:spLocks noChangeArrowheads="1"/>
            </p:cNvSpPr>
            <p:nvPr/>
          </p:nvSpPr>
          <p:spPr bwMode="auto">
            <a:xfrm>
              <a:off x="1152" y="2924"/>
              <a:ext cx="195" cy="16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sp>
        <p:nvSpPr>
          <p:cNvPr id="50193" name="Line 28"/>
          <p:cNvSpPr>
            <a:spLocks noChangeShapeType="1"/>
          </p:cNvSpPr>
          <p:nvPr/>
        </p:nvSpPr>
        <p:spPr bwMode="auto">
          <a:xfrm>
            <a:off x="2800350" y="2928938"/>
            <a:ext cx="0" cy="19812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50194" name="Line 29"/>
          <p:cNvSpPr>
            <a:spLocks noChangeShapeType="1"/>
          </p:cNvSpPr>
          <p:nvPr/>
        </p:nvSpPr>
        <p:spPr bwMode="auto">
          <a:xfrm>
            <a:off x="2773364" y="5222875"/>
            <a:ext cx="3175" cy="3048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pic>
        <p:nvPicPr>
          <p:cNvPr id="79890" name="Picture 30" descr="BS00592_[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517776" y="5551488"/>
            <a:ext cx="627063" cy="76835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17120" name="Rectangle 32"/>
          <p:cNvSpPr>
            <a:spLocks noGrp="1" noChangeArrowheads="1"/>
          </p:cNvSpPr>
          <p:nvPr>
            <p:ph type="body" sz="half" idx="2"/>
          </p:nvPr>
        </p:nvSpPr>
        <p:spPr>
          <a:xfrm>
            <a:off x="6407151" y="1211264"/>
            <a:ext cx="4238625" cy="105727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buFont typeface="Wingdings" charset="0"/>
              <a:buNone/>
            </a:pPr>
            <a:r>
              <a:rPr lang="en-US" sz="2400" dirty="0">
                <a:latin typeface="Gill Sans MT" charset="0"/>
              </a:rPr>
              <a:t>Alice verifies signature, integrity of digitally signed message:</a:t>
            </a:r>
          </a:p>
        </p:txBody>
      </p:sp>
      <p:sp>
        <p:nvSpPr>
          <p:cNvPr id="50196" name="Rectangle 31"/>
          <p:cNvSpPr>
            <a:spLocks noChangeArrowheads="1"/>
          </p:cNvSpPr>
          <p:nvPr/>
        </p:nvSpPr>
        <p:spPr bwMode="auto">
          <a:xfrm>
            <a:off x="2044700" y="1096963"/>
            <a:ext cx="3810000" cy="1128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defRPr/>
            </a:pPr>
            <a:r>
              <a:rPr lang="en-US" sz="2400" dirty="0">
                <a:latin typeface="Gill Sans MT" charset="0"/>
              </a:rPr>
              <a:t>Bob sends digitally signed message:</a:t>
            </a:r>
          </a:p>
        </p:txBody>
      </p:sp>
      <p:grpSp>
        <p:nvGrpSpPr>
          <p:cNvPr id="79893" name="Group 33"/>
          <p:cNvGrpSpPr>
            <a:grpSpLocks/>
          </p:cNvGrpSpPr>
          <p:nvPr/>
        </p:nvGrpSpPr>
        <p:grpSpPr bwMode="auto">
          <a:xfrm>
            <a:off x="4483100" y="4325938"/>
            <a:ext cx="1722438" cy="995362"/>
            <a:chOff x="3157" y="2362"/>
            <a:chExt cx="1085" cy="627"/>
          </a:xfrm>
        </p:grpSpPr>
        <p:grpSp>
          <p:nvGrpSpPr>
            <p:cNvPr id="79932" name="Group 34"/>
            <p:cNvGrpSpPr>
              <a:grpSpLocks/>
            </p:cNvGrpSpPr>
            <p:nvPr/>
          </p:nvGrpSpPr>
          <p:grpSpPr bwMode="auto">
            <a:xfrm>
              <a:off x="3220" y="2639"/>
              <a:ext cx="923" cy="339"/>
              <a:chOff x="2546" y="3029"/>
              <a:chExt cx="923" cy="339"/>
            </a:xfrm>
          </p:grpSpPr>
          <p:sp>
            <p:nvSpPr>
              <p:cNvPr id="50244" name="Text Box 35"/>
              <p:cNvSpPr txBox="1">
                <a:spLocks noChangeArrowheads="1"/>
              </p:cNvSpPr>
              <p:nvPr/>
            </p:nvSpPr>
            <p:spPr bwMode="auto">
              <a:xfrm>
                <a:off x="2546" y="3118"/>
                <a:ext cx="92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K</a:t>
                </a:r>
                <a:r>
                  <a:rPr lang="en-US" sz="2400" baseline="-25000" dirty="0">
                    <a:solidFill>
                      <a:srgbClr val="C00000"/>
                    </a:solidFill>
                    <a:latin typeface="Arial" charset="0"/>
                    <a:cs typeface="Arial" charset="0"/>
                  </a:rPr>
                  <a:t>B</a:t>
                </a:r>
                <a:r>
                  <a:rPr lang="en-US" dirty="0">
                    <a:solidFill>
                      <a:srgbClr val="C00000"/>
                    </a:solidFill>
                    <a:latin typeface="Arial" charset="0"/>
                    <a:cs typeface="Arial" charset="0"/>
                  </a:rPr>
                  <a:t>(H(m))</a:t>
                </a:r>
              </a:p>
            </p:txBody>
          </p:sp>
          <p:sp>
            <p:nvSpPr>
              <p:cNvPr id="50245" name="Text Box 36"/>
              <p:cNvSpPr txBox="1">
                <a:spLocks noChangeArrowheads="1"/>
              </p:cNvSpPr>
              <p:nvPr/>
            </p:nvSpPr>
            <p:spPr bwMode="auto">
              <a:xfrm>
                <a:off x="2554" y="3029"/>
                <a:ext cx="53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a:t>
                </a:r>
              </a:p>
            </p:txBody>
          </p:sp>
        </p:grpSp>
        <p:sp>
          <p:nvSpPr>
            <p:cNvPr id="50242" name="Rectangle 37"/>
            <p:cNvSpPr>
              <a:spLocks noChangeArrowheads="1"/>
            </p:cNvSpPr>
            <p:nvPr/>
          </p:nvSpPr>
          <p:spPr bwMode="auto">
            <a:xfrm>
              <a:off x="3291" y="2378"/>
              <a:ext cx="780" cy="61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50243" name="Text Box 38"/>
            <p:cNvSpPr txBox="1">
              <a:spLocks noChangeArrowheads="1"/>
            </p:cNvSpPr>
            <p:nvPr/>
          </p:nvSpPr>
          <p:spPr bwMode="auto">
            <a:xfrm>
              <a:off x="3157" y="2362"/>
              <a:ext cx="1085" cy="4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C00000"/>
                  </a:solidFill>
                  <a:latin typeface="Arial" charset="0"/>
                  <a:cs typeface="Arial" charset="0"/>
                </a:rPr>
                <a:t>encrypted </a:t>
              </a:r>
            </a:p>
            <a:p>
              <a:pPr algn="ctr">
                <a:defRPr/>
              </a:pPr>
              <a:r>
                <a:rPr lang="en-US" sz="1800" dirty="0">
                  <a:solidFill>
                    <a:srgbClr val="C00000"/>
                  </a:solidFill>
                  <a:latin typeface="Arial" charset="0"/>
                  <a:cs typeface="Arial" charset="0"/>
                </a:rPr>
                <a:t>msg digest</a:t>
              </a:r>
            </a:p>
          </p:txBody>
        </p:sp>
      </p:grpSp>
      <p:sp>
        <p:nvSpPr>
          <p:cNvPr id="50199" name="Line 39"/>
          <p:cNvSpPr>
            <a:spLocks noChangeShapeType="1"/>
          </p:cNvSpPr>
          <p:nvPr/>
        </p:nvSpPr>
        <p:spPr bwMode="auto">
          <a:xfrm flipH="1">
            <a:off x="2901951" y="5078413"/>
            <a:ext cx="18018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pic>
        <p:nvPicPr>
          <p:cNvPr id="217128" name="Picture 40" descr="BS00592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38" y="2201863"/>
            <a:ext cx="627062"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7129" name="Line 41"/>
          <p:cNvSpPr>
            <a:spLocks noChangeShapeType="1"/>
          </p:cNvSpPr>
          <p:nvPr/>
        </p:nvSpPr>
        <p:spPr bwMode="auto">
          <a:xfrm>
            <a:off x="9640889" y="3352800"/>
            <a:ext cx="15875" cy="3127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217130" name="Group 42"/>
          <p:cNvGrpSpPr>
            <a:grpSpLocks/>
          </p:cNvGrpSpPr>
          <p:nvPr/>
        </p:nvGrpSpPr>
        <p:grpSpPr bwMode="auto">
          <a:xfrm>
            <a:off x="8772525" y="2339976"/>
            <a:ext cx="1722438" cy="995363"/>
            <a:chOff x="3157" y="2362"/>
            <a:chExt cx="1085" cy="627"/>
          </a:xfrm>
        </p:grpSpPr>
        <p:grpSp>
          <p:nvGrpSpPr>
            <p:cNvPr id="79927" name="Group 43"/>
            <p:cNvGrpSpPr>
              <a:grpSpLocks/>
            </p:cNvGrpSpPr>
            <p:nvPr/>
          </p:nvGrpSpPr>
          <p:grpSpPr bwMode="auto">
            <a:xfrm>
              <a:off x="3220" y="2639"/>
              <a:ext cx="923" cy="339"/>
              <a:chOff x="2546" y="3029"/>
              <a:chExt cx="923" cy="339"/>
            </a:xfrm>
          </p:grpSpPr>
          <p:sp>
            <p:nvSpPr>
              <p:cNvPr id="50239" name="Text Box 44"/>
              <p:cNvSpPr txBox="1">
                <a:spLocks noChangeArrowheads="1"/>
              </p:cNvSpPr>
              <p:nvPr/>
            </p:nvSpPr>
            <p:spPr bwMode="auto">
              <a:xfrm>
                <a:off x="2546" y="3118"/>
                <a:ext cx="92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K</a:t>
                </a:r>
                <a:r>
                  <a:rPr lang="en-US" sz="2400" baseline="-25000" dirty="0">
                    <a:solidFill>
                      <a:srgbClr val="C00000"/>
                    </a:solidFill>
                    <a:latin typeface="Arial" charset="0"/>
                    <a:cs typeface="Arial" charset="0"/>
                  </a:rPr>
                  <a:t>B</a:t>
                </a:r>
                <a:r>
                  <a:rPr lang="en-US" dirty="0">
                    <a:solidFill>
                      <a:srgbClr val="C00000"/>
                    </a:solidFill>
                    <a:latin typeface="Arial" charset="0"/>
                    <a:cs typeface="Arial" charset="0"/>
                  </a:rPr>
                  <a:t>(H(m))</a:t>
                </a:r>
              </a:p>
            </p:txBody>
          </p:sp>
          <p:sp>
            <p:nvSpPr>
              <p:cNvPr id="50240" name="Text Box 45"/>
              <p:cNvSpPr txBox="1">
                <a:spLocks noChangeArrowheads="1"/>
              </p:cNvSpPr>
              <p:nvPr/>
            </p:nvSpPr>
            <p:spPr bwMode="auto">
              <a:xfrm>
                <a:off x="2554" y="3029"/>
                <a:ext cx="53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a:t>
                </a:r>
              </a:p>
            </p:txBody>
          </p:sp>
        </p:grpSp>
        <p:sp>
          <p:nvSpPr>
            <p:cNvPr id="50237" name="Rectangle 46"/>
            <p:cNvSpPr>
              <a:spLocks noChangeArrowheads="1"/>
            </p:cNvSpPr>
            <p:nvPr/>
          </p:nvSpPr>
          <p:spPr bwMode="auto">
            <a:xfrm>
              <a:off x="3291" y="2378"/>
              <a:ext cx="780" cy="61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50238" name="Text Box 47"/>
            <p:cNvSpPr txBox="1">
              <a:spLocks noChangeArrowheads="1"/>
            </p:cNvSpPr>
            <p:nvPr/>
          </p:nvSpPr>
          <p:spPr bwMode="auto">
            <a:xfrm>
              <a:off x="3157" y="2362"/>
              <a:ext cx="1085" cy="4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C00000"/>
                  </a:solidFill>
                  <a:latin typeface="Arial" charset="0"/>
                  <a:cs typeface="Arial" charset="0"/>
                </a:rPr>
                <a:t>encrypted </a:t>
              </a:r>
            </a:p>
            <a:p>
              <a:pPr algn="ctr">
                <a:defRPr/>
              </a:pPr>
              <a:r>
                <a:rPr lang="en-US" sz="1800" dirty="0">
                  <a:solidFill>
                    <a:srgbClr val="C00000"/>
                  </a:solidFill>
                  <a:latin typeface="Arial" charset="0"/>
                  <a:cs typeface="Arial" charset="0"/>
                </a:rPr>
                <a:t>msg digest</a:t>
              </a:r>
            </a:p>
          </p:txBody>
        </p:sp>
      </p:grpSp>
      <p:grpSp>
        <p:nvGrpSpPr>
          <p:cNvPr id="217136" name="Group 48"/>
          <p:cNvGrpSpPr>
            <a:grpSpLocks/>
          </p:cNvGrpSpPr>
          <p:nvPr/>
        </p:nvGrpSpPr>
        <p:grpSpPr bwMode="auto">
          <a:xfrm>
            <a:off x="6578601" y="3254376"/>
            <a:ext cx="1343025" cy="841375"/>
            <a:chOff x="403" y="1308"/>
            <a:chExt cx="846" cy="530"/>
          </a:xfrm>
        </p:grpSpPr>
        <p:sp>
          <p:nvSpPr>
            <p:cNvPr id="50234" name="Rectangle 49"/>
            <p:cNvSpPr>
              <a:spLocks noChangeArrowheads="1"/>
            </p:cNvSpPr>
            <p:nvPr/>
          </p:nvSpPr>
          <p:spPr bwMode="auto">
            <a:xfrm>
              <a:off x="477" y="1308"/>
              <a:ext cx="685" cy="49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50235" name="Text Box 50"/>
            <p:cNvSpPr txBox="1">
              <a:spLocks noChangeArrowheads="1"/>
            </p:cNvSpPr>
            <p:nvPr/>
          </p:nvSpPr>
          <p:spPr bwMode="auto">
            <a:xfrm>
              <a:off x="403" y="1318"/>
              <a:ext cx="846" cy="5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Arial" charset="0"/>
                  <a:cs typeface="Arial" charset="0"/>
                </a:rPr>
                <a:t>large </a:t>
              </a:r>
            </a:p>
            <a:p>
              <a:pPr algn="ctr">
                <a:lnSpc>
                  <a:spcPct val="80000"/>
                </a:lnSpc>
                <a:defRPr/>
              </a:pPr>
              <a:r>
                <a:rPr lang="en-US" dirty="0">
                  <a:solidFill>
                    <a:srgbClr val="C00000"/>
                  </a:solidFill>
                  <a:latin typeface="Arial" charset="0"/>
                  <a:cs typeface="Arial" charset="0"/>
                </a:rPr>
                <a:t>message</a:t>
              </a:r>
            </a:p>
            <a:p>
              <a:pPr algn="ctr">
                <a:lnSpc>
                  <a:spcPct val="80000"/>
                </a:lnSpc>
                <a:defRPr/>
              </a:pPr>
              <a:r>
                <a:rPr lang="en-US" dirty="0">
                  <a:solidFill>
                    <a:srgbClr val="C00000"/>
                  </a:solidFill>
                  <a:latin typeface="Arial" charset="0"/>
                  <a:cs typeface="Arial" charset="0"/>
                </a:rPr>
                <a:t>m</a:t>
              </a:r>
            </a:p>
          </p:txBody>
        </p:sp>
      </p:grpSp>
      <p:grpSp>
        <p:nvGrpSpPr>
          <p:cNvPr id="217139" name="Group 51"/>
          <p:cNvGrpSpPr>
            <a:grpSpLocks/>
          </p:cNvGrpSpPr>
          <p:nvPr/>
        </p:nvGrpSpPr>
        <p:grpSpPr bwMode="auto">
          <a:xfrm>
            <a:off x="6711950" y="4287839"/>
            <a:ext cx="1017588" cy="650875"/>
            <a:chOff x="1391" y="982"/>
            <a:chExt cx="641" cy="410"/>
          </a:xfrm>
          <a:solidFill>
            <a:srgbClr val="008000"/>
          </a:solidFill>
        </p:grpSpPr>
        <p:sp>
          <p:nvSpPr>
            <p:cNvPr id="50232" name="Rectangle 52"/>
            <p:cNvSpPr>
              <a:spLocks noChangeArrowheads="1"/>
            </p:cNvSpPr>
            <p:nvPr/>
          </p:nvSpPr>
          <p:spPr bwMode="auto">
            <a:xfrm>
              <a:off x="1397" y="982"/>
              <a:ext cx="619" cy="398"/>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0233" name="Text Box 53"/>
            <p:cNvSpPr txBox="1">
              <a:spLocks noChangeArrowheads="1"/>
            </p:cNvSpPr>
            <p:nvPr/>
          </p:nvSpPr>
          <p:spPr bwMode="auto">
            <a:xfrm>
              <a:off x="1391" y="985"/>
              <a:ext cx="641" cy="407"/>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H: Hash</a:t>
              </a:r>
            </a:p>
            <a:p>
              <a:pPr algn="ctr">
                <a:defRPr/>
              </a:pPr>
              <a:r>
                <a:rPr lang="en-US" sz="1800" dirty="0">
                  <a:solidFill>
                    <a:schemeClr val="bg1"/>
                  </a:solidFill>
                  <a:latin typeface="Arial" charset="0"/>
                  <a:cs typeface="Arial" charset="0"/>
                </a:rPr>
                <a:t>function</a:t>
              </a:r>
            </a:p>
          </p:txBody>
        </p:sp>
      </p:grpSp>
      <p:grpSp>
        <p:nvGrpSpPr>
          <p:cNvPr id="217142" name="Group 54"/>
          <p:cNvGrpSpPr>
            <a:grpSpLocks/>
          </p:cNvGrpSpPr>
          <p:nvPr/>
        </p:nvGrpSpPr>
        <p:grpSpPr bwMode="auto">
          <a:xfrm>
            <a:off x="6813551" y="5132389"/>
            <a:ext cx="873125" cy="420687"/>
            <a:chOff x="3305" y="3136"/>
            <a:chExt cx="550" cy="265"/>
          </a:xfrm>
        </p:grpSpPr>
        <p:sp>
          <p:nvSpPr>
            <p:cNvPr id="50230" name="Rectangle 55"/>
            <p:cNvSpPr>
              <a:spLocks noChangeArrowheads="1"/>
            </p:cNvSpPr>
            <p:nvPr/>
          </p:nvSpPr>
          <p:spPr bwMode="auto">
            <a:xfrm>
              <a:off x="3336" y="3136"/>
              <a:ext cx="480" cy="25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50231" name="Text Box 56"/>
            <p:cNvSpPr txBox="1">
              <a:spLocks noChangeArrowheads="1"/>
            </p:cNvSpPr>
            <p:nvPr/>
          </p:nvSpPr>
          <p:spPr bwMode="auto">
            <a:xfrm>
              <a:off x="3305" y="3151"/>
              <a:ext cx="550"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grpSp>
      <p:grpSp>
        <p:nvGrpSpPr>
          <p:cNvPr id="217145" name="Group 57"/>
          <p:cNvGrpSpPr>
            <a:grpSpLocks/>
          </p:cNvGrpSpPr>
          <p:nvPr/>
        </p:nvGrpSpPr>
        <p:grpSpPr bwMode="auto">
          <a:xfrm>
            <a:off x="9120188" y="3705226"/>
            <a:ext cx="1192212" cy="955675"/>
            <a:chOff x="1126" y="2124"/>
            <a:chExt cx="751" cy="602"/>
          </a:xfrm>
          <a:solidFill>
            <a:srgbClr val="008000"/>
          </a:solidFill>
        </p:grpSpPr>
        <p:sp>
          <p:nvSpPr>
            <p:cNvPr id="50228" name="Rectangle 58"/>
            <p:cNvSpPr>
              <a:spLocks noChangeArrowheads="1"/>
            </p:cNvSpPr>
            <p:nvPr/>
          </p:nvSpPr>
          <p:spPr bwMode="auto">
            <a:xfrm>
              <a:off x="1126" y="2124"/>
              <a:ext cx="751" cy="602"/>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0229" name="Text Box 59"/>
            <p:cNvSpPr txBox="1">
              <a:spLocks noChangeArrowheads="1"/>
            </p:cNvSpPr>
            <p:nvPr/>
          </p:nvSpPr>
          <p:spPr bwMode="auto">
            <a:xfrm>
              <a:off x="1148" y="2127"/>
              <a:ext cx="714" cy="582"/>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digital</a:t>
              </a:r>
            </a:p>
            <a:p>
              <a:pPr algn="ctr">
                <a:defRPr/>
              </a:pPr>
              <a:r>
                <a:rPr lang="en-US" sz="1800" dirty="0">
                  <a:solidFill>
                    <a:schemeClr val="bg1"/>
                  </a:solidFill>
                  <a:latin typeface="Arial" charset="0"/>
                  <a:cs typeface="Arial" charset="0"/>
                </a:rPr>
                <a:t>signature</a:t>
              </a:r>
            </a:p>
            <a:p>
              <a:pPr algn="ctr">
                <a:defRPr/>
              </a:pPr>
              <a:r>
                <a:rPr lang="en-US" sz="1800" dirty="0">
                  <a:solidFill>
                    <a:schemeClr val="bg1"/>
                  </a:solidFill>
                  <a:latin typeface="Arial" charset="0"/>
                  <a:cs typeface="Arial" charset="0"/>
                </a:rPr>
                <a:t>(decrypt)</a:t>
              </a:r>
            </a:p>
          </p:txBody>
        </p:sp>
      </p:grpSp>
      <p:sp>
        <p:nvSpPr>
          <p:cNvPr id="217148" name="Line 60"/>
          <p:cNvSpPr>
            <a:spLocks noChangeShapeType="1"/>
          </p:cNvSpPr>
          <p:nvPr/>
        </p:nvSpPr>
        <p:spPr bwMode="auto">
          <a:xfrm>
            <a:off x="9656764" y="4748214"/>
            <a:ext cx="15875" cy="3127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217149" name="Group 61"/>
          <p:cNvGrpSpPr>
            <a:grpSpLocks/>
          </p:cNvGrpSpPr>
          <p:nvPr/>
        </p:nvGrpSpPr>
        <p:grpSpPr bwMode="auto">
          <a:xfrm>
            <a:off x="9286876" y="5129214"/>
            <a:ext cx="873125" cy="420687"/>
            <a:chOff x="3305" y="3136"/>
            <a:chExt cx="550" cy="265"/>
          </a:xfrm>
        </p:grpSpPr>
        <p:sp>
          <p:nvSpPr>
            <p:cNvPr id="50226" name="Rectangle 62"/>
            <p:cNvSpPr>
              <a:spLocks noChangeArrowheads="1"/>
            </p:cNvSpPr>
            <p:nvPr/>
          </p:nvSpPr>
          <p:spPr bwMode="auto">
            <a:xfrm>
              <a:off x="3336" y="3136"/>
              <a:ext cx="480" cy="25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00000"/>
                </a:solidFill>
                <a:latin typeface="Arial" charset="0"/>
                <a:cs typeface="Arial" charset="0"/>
              </a:endParaRPr>
            </a:p>
          </p:txBody>
        </p:sp>
        <p:sp>
          <p:nvSpPr>
            <p:cNvPr id="50227" name="Text Box 63"/>
            <p:cNvSpPr txBox="1">
              <a:spLocks noChangeArrowheads="1"/>
            </p:cNvSpPr>
            <p:nvPr/>
          </p:nvSpPr>
          <p:spPr bwMode="auto">
            <a:xfrm>
              <a:off x="3305" y="3151"/>
              <a:ext cx="550"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grpSp>
      <p:sp>
        <p:nvSpPr>
          <p:cNvPr id="217152" name="Line 64"/>
          <p:cNvSpPr>
            <a:spLocks noChangeShapeType="1"/>
          </p:cNvSpPr>
          <p:nvPr/>
        </p:nvSpPr>
        <p:spPr bwMode="auto">
          <a:xfrm flipH="1">
            <a:off x="7527925" y="2571750"/>
            <a:ext cx="1449388" cy="0"/>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53" name="Line 65"/>
          <p:cNvSpPr>
            <a:spLocks noChangeShapeType="1"/>
          </p:cNvSpPr>
          <p:nvPr/>
        </p:nvSpPr>
        <p:spPr bwMode="auto">
          <a:xfrm>
            <a:off x="7162801" y="2914650"/>
            <a:ext cx="15875" cy="3127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54" name="Line 66"/>
          <p:cNvSpPr>
            <a:spLocks noChangeShapeType="1"/>
          </p:cNvSpPr>
          <p:nvPr/>
        </p:nvSpPr>
        <p:spPr bwMode="auto">
          <a:xfrm>
            <a:off x="7202489" y="4037014"/>
            <a:ext cx="15875" cy="3127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55" name="Line 67"/>
          <p:cNvSpPr>
            <a:spLocks noChangeShapeType="1"/>
          </p:cNvSpPr>
          <p:nvPr/>
        </p:nvSpPr>
        <p:spPr bwMode="auto">
          <a:xfrm>
            <a:off x="7213601" y="4892675"/>
            <a:ext cx="15875" cy="3127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56" name="Text Box 68"/>
          <p:cNvSpPr txBox="1">
            <a:spLocks noChangeArrowheads="1"/>
          </p:cNvSpPr>
          <p:nvPr/>
        </p:nvSpPr>
        <p:spPr bwMode="auto">
          <a:xfrm>
            <a:off x="7585075" y="3643313"/>
            <a:ext cx="960438" cy="825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1600" dirty="0">
                <a:latin typeface="Arial" charset="0"/>
                <a:cs typeface="Arial" charset="0"/>
              </a:rPr>
              <a:t>Bob</a:t>
            </a:r>
            <a:r>
              <a:rPr lang="ja-JP" altLang="en-US" sz="1600">
                <a:latin typeface="Arial" charset="0"/>
                <a:cs typeface="Arial" charset="0"/>
              </a:rPr>
              <a:t>’</a:t>
            </a:r>
            <a:r>
              <a:rPr lang="en-US" sz="1600" dirty="0">
                <a:latin typeface="Arial" charset="0"/>
                <a:cs typeface="Arial" charset="0"/>
              </a:rPr>
              <a:t>s </a:t>
            </a:r>
          </a:p>
          <a:p>
            <a:pPr algn="r">
              <a:defRPr/>
            </a:pPr>
            <a:r>
              <a:rPr lang="en-US" sz="1600" dirty="0">
                <a:latin typeface="Arial" charset="0"/>
                <a:cs typeface="Arial" charset="0"/>
              </a:rPr>
              <a:t>public</a:t>
            </a:r>
          </a:p>
          <a:p>
            <a:pPr algn="r">
              <a:defRPr/>
            </a:pPr>
            <a:r>
              <a:rPr lang="en-US" sz="1600" dirty="0">
                <a:latin typeface="Arial" charset="0"/>
                <a:cs typeface="Arial" charset="0"/>
              </a:rPr>
              <a:t>key </a:t>
            </a:r>
          </a:p>
        </p:txBody>
      </p:sp>
      <p:pic>
        <p:nvPicPr>
          <p:cNvPr id="217157" name="Picture 69"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8562975" y="3724275"/>
            <a:ext cx="458788"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17158" name="Group 70"/>
          <p:cNvGrpSpPr>
            <a:grpSpLocks/>
          </p:cNvGrpSpPr>
          <p:nvPr/>
        </p:nvGrpSpPr>
        <p:grpSpPr bwMode="auto">
          <a:xfrm>
            <a:off x="8501064" y="4049714"/>
            <a:ext cx="490537" cy="604837"/>
            <a:chOff x="2994" y="2073"/>
            <a:chExt cx="309" cy="381"/>
          </a:xfrm>
        </p:grpSpPr>
        <p:grpSp>
          <p:nvGrpSpPr>
            <p:cNvPr id="79917" name="Group 71"/>
            <p:cNvGrpSpPr>
              <a:grpSpLocks/>
            </p:cNvGrpSpPr>
            <p:nvPr/>
          </p:nvGrpSpPr>
          <p:grpSpPr bwMode="auto">
            <a:xfrm>
              <a:off x="2994" y="2144"/>
              <a:ext cx="309" cy="310"/>
              <a:chOff x="2994" y="2144"/>
              <a:chExt cx="309" cy="310"/>
            </a:xfrm>
          </p:grpSpPr>
          <p:sp>
            <p:nvSpPr>
              <p:cNvPr id="50224" name="Text Box 72"/>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K </a:t>
                </a:r>
              </a:p>
            </p:txBody>
          </p:sp>
          <p:sp>
            <p:nvSpPr>
              <p:cNvPr id="50225" name="Text Box 73"/>
              <p:cNvSpPr txBox="1">
                <a:spLocks noChangeArrowheads="1"/>
              </p:cNvSpPr>
              <p:nvPr/>
            </p:nvSpPr>
            <p:spPr bwMode="auto">
              <a:xfrm>
                <a:off x="3101"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B</a:t>
                </a:r>
              </a:p>
            </p:txBody>
          </p:sp>
        </p:grpSp>
        <p:sp>
          <p:nvSpPr>
            <p:cNvPr id="50223" name="Text Box 74"/>
            <p:cNvSpPr txBox="1">
              <a:spLocks noChangeArrowheads="1"/>
            </p:cNvSpPr>
            <p:nvPr/>
          </p:nvSpPr>
          <p:spPr bwMode="auto">
            <a:xfrm>
              <a:off x="3106" y="2073"/>
              <a:ext cx="19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solidFill>
                    <a:srgbClr val="C00000"/>
                  </a:solidFill>
                  <a:latin typeface="Arial" charset="0"/>
                  <a:cs typeface="Arial" charset="0"/>
                </a:rPr>
                <a:t>+</a:t>
              </a:r>
            </a:p>
          </p:txBody>
        </p:sp>
      </p:grpSp>
      <p:sp>
        <p:nvSpPr>
          <p:cNvPr id="217163" name="Line 75"/>
          <p:cNvSpPr>
            <a:spLocks noChangeShapeType="1"/>
          </p:cNvSpPr>
          <p:nvPr/>
        </p:nvSpPr>
        <p:spPr bwMode="auto">
          <a:xfrm flipV="1">
            <a:off x="8629651" y="4092575"/>
            <a:ext cx="423863" cy="7938"/>
          </a:xfrm>
          <a:prstGeom prst="line">
            <a:avLst/>
          </a:prstGeom>
          <a:noFill/>
          <a:ln w="38100">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64" name="Line 76"/>
          <p:cNvSpPr>
            <a:spLocks noChangeShapeType="1"/>
          </p:cNvSpPr>
          <p:nvPr/>
        </p:nvSpPr>
        <p:spPr bwMode="auto">
          <a:xfrm>
            <a:off x="7205664" y="5581650"/>
            <a:ext cx="873125" cy="2111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65" name="Line 77"/>
          <p:cNvSpPr>
            <a:spLocks noChangeShapeType="1"/>
          </p:cNvSpPr>
          <p:nvPr/>
        </p:nvSpPr>
        <p:spPr bwMode="auto">
          <a:xfrm flipH="1">
            <a:off x="8823326" y="5575300"/>
            <a:ext cx="873125" cy="2111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17166" name="Text Box 78"/>
          <p:cNvSpPr txBox="1">
            <a:spLocks noChangeArrowheads="1"/>
          </p:cNvSpPr>
          <p:nvPr/>
        </p:nvSpPr>
        <p:spPr bwMode="auto">
          <a:xfrm>
            <a:off x="7694613" y="5640388"/>
            <a:ext cx="1439862" cy="8302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Arial" charset="0"/>
                <a:cs typeface="Arial" charset="0"/>
              </a:rPr>
              <a:t>equal</a:t>
            </a:r>
          </a:p>
          <a:p>
            <a:pPr algn="ctr">
              <a:defRPr/>
            </a:pPr>
            <a:r>
              <a:rPr lang="en-US" sz="2400" dirty="0">
                <a:latin typeface="Arial" charset="0"/>
                <a:cs typeface="Arial" charset="0"/>
              </a:rPr>
              <a:t> ?</a:t>
            </a:r>
          </a:p>
        </p:txBody>
      </p:sp>
      <p:sp>
        <p:nvSpPr>
          <p:cNvPr id="50220" name="Rectangle 79"/>
          <p:cNvSpPr>
            <a:spLocks noChangeArrowheads="1"/>
          </p:cNvSpPr>
          <p:nvPr/>
        </p:nvSpPr>
        <p:spPr bwMode="auto">
          <a:xfrm>
            <a:off x="1768476" y="0"/>
            <a:ext cx="8183563"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600" dirty="0">
                <a:solidFill>
                  <a:srgbClr val="000099"/>
                </a:solidFill>
                <a:latin typeface="Gill Sans MT" charset="0"/>
              </a:rPr>
              <a:t>Digital signature = signed message digest</a:t>
            </a:r>
          </a:p>
        </p:txBody>
      </p:sp>
    </p:spTree>
    <p:extLst>
      <p:ext uri="{BB962C8B-B14F-4D97-AF65-F5344CB8AC3E}">
        <p14:creationId xmlns:p14="http://schemas.microsoft.com/office/powerpoint/2010/main" val="1584053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latin typeface="Gill Sans MT" charset="0"/>
              </a:rPr>
              <a:t>Hash function algorithms</a:t>
            </a:r>
          </a:p>
        </p:txBody>
      </p:sp>
      <p:sp>
        <p:nvSpPr>
          <p:cNvPr id="80899" name="Rectangle 3"/>
          <p:cNvSpPr>
            <a:spLocks noGrp="1" noChangeArrowheads="1"/>
          </p:cNvSpPr>
          <p:nvPr>
            <p:ph sz="half" idx="1"/>
          </p:nvPr>
        </p:nvSpPr>
        <p:spPr>
          <a:xfrm>
            <a:off x="2170114" y="1489075"/>
            <a:ext cx="8131175" cy="4648200"/>
          </a:xfrm>
        </p:spPr>
        <p:txBody>
          <a:bodyPr/>
          <a:lstStyle/>
          <a:p>
            <a:r>
              <a:rPr lang="en-US" dirty="0">
                <a:solidFill>
                  <a:srgbClr val="C00000"/>
                </a:solidFill>
                <a:latin typeface="Gill Sans MT" charset="0"/>
              </a:rPr>
              <a:t>MD5 hash function widely used (RFC 1321) </a:t>
            </a:r>
          </a:p>
          <a:p>
            <a:pPr lvl="1"/>
            <a:r>
              <a:rPr lang="en-US" dirty="0">
                <a:latin typeface="Gill Sans MT" charset="0"/>
              </a:rPr>
              <a:t>computes 128-bit message digest in 4-step process. </a:t>
            </a:r>
          </a:p>
          <a:p>
            <a:r>
              <a:rPr lang="en-US" dirty="0" smtClean="0">
                <a:solidFill>
                  <a:srgbClr val="C00000"/>
                </a:solidFill>
                <a:latin typeface="Gill Sans MT" charset="0"/>
              </a:rPr>
              <a:t>SHA-1 </a:t>
            </a:r>
            <a:r>
              <a:rPr lang="en-US" dirty="0">
                <a:solidFill>
                  <a:srgbClr val="C00000"/>
                </a:solidFill>
                <a:latin typeface="Gill Sans MT" charset="0"/>
              </a:rPr>
              <a:t>is also used</a:t>
            </a:r>
          </a:p>
          <a:p>
            <a:pPr lvl="1"/>
            <a:r>
              <a:rPr lang="en-US" dirty="0">
                <a:latin typeface="Gill Sans MT" charset="0"/>
              </a:rPr>
              <a:t>US standard [</a:t>
            </a:r>
            <a:r>
              <a:rPr lang="en-US" sz="2000" dirty="0">
                <a:latin typeface="Gill Sans MT" charset="0"/>
              </a:rPr>
              <a:t>NIST, FIPS PUB 180-1]</a:t>
            </a:r>
            <a:endParaRPr lang="en-US" dirty="0">
              <a:latin typeface="Gill Sans MT" charset="0"/>
            </a:endParaRPr>
          </a:p>
          <a:p>
            <a:pPr lvl="1"/>
            <a:r>
              <a:rPr lang="en-US" dirty="0">
                <a:latin typeface="Gill Sans MT" charset="0"/>
              </a:rPr>
              <a:t>160-bit message </a:t>
            </a:r>
            <a:r>
              <a:rPr lang="en-US" dirty="0" smtClean="0">
                <a:latin typeface="Gill Sans MT" charset="0"/>
              </a:rPr>
              <a:t>digest</a:t>
            </a:r>
          </a:p>
          <a:p>
            <a:pPr lvl="1"/>
            <a:endParaRPr lang="en-US" dirty="0">
              <a:latin typeface="Gill Sans MT" charset="0"/>
            </a:endParaRPr>
          </a:p>
          <a:p>
            <a:r>
              <a:rPr lang="en-US" dirty="0" smtClean="0">
                <a:latin typeface="Gill Sans MT" charset="0"/>
              </a:rPr>
              <a:t>Other </a:t>
            </a:r>
            <a:r>
              <a:rPr lang="en-US" dirty="0">
                <a:latin typeface="Gill Sans MT" charset="0"/>
              </a:rPr>
              <a:t>SHA standards: https://en.wikipedia.org/wiki/SHA-1</a:t>
            </a:r>
          </a:p>
        </p:txBody>
      </p:sp>
    </p:spTree>
    <p:extLst>
      <p:ext uri="{BB962C8B-B14F-4D97-AF65-F5344CB8AC3E}">
        <p14:creationId xmlns:p14="http://schemas.microsoft.com/office/powerpoint/2010/main" val="2418530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81200" y="123825"/>
            <a:ext cx="4800600" cy="952500"/>
          </a:xfrm>
        </p:spPr>
        <p:txBody>
          <a:bodyPr/>
          <a:lstStyle/>
          <a:p>
            <a:r>
              <a:rPr lang="en-US" dirty="0" smtClean="0">
                <a:latin typeface="Gill Sans MT" charset="0"/>
              </a:rPr>
              <a:t>Can we </a:t>
            </a:r>
            <a:r>
              <a:rPr lang="en-US" smtClean="0">
                <a:latin typeface="Gill Sans MT" charset="0"/>
              </a:rPr>
              <a:t>fix this?</a:t>
            </a:r>
            <a:endParaRPr lang="en-US" dirty="0">
              <a:latin typeface="Gill Sans MT" charset="0"/>
            </a:endParaRPr>
          </a:p>
        </p:txBody>
      </p:sp>
      <p:sp>
        <p:nvSpPr>
          <p:cNvPr id="70659" name="Rectangle 3"/>
          <p:cNvSpPr>
            <a:spLocks noGrp="1" noChangeArrowheads="1"/>
          </p:cNvSpPr>
          <p:nvPr>
            <p:ph type="body" sz="half" idx="1"/>
          </p:nvPr>
        </p:nvSpPr>
        <p:spPr>
          <a:xfrm>
            <a:off x="1979613" y="1084263"/>
            <a:ext cx="7593012" cy="919162"/>
          </a:xfrm>
        </p:spPr>
        <p:txBody>
          <a:bodyPr/>
          <a:lstStyle/>
          <a:p>
            <a:pPr>
              <a:buFont typeface="Wingdings" charset="0"/>
              <a:buNone/>
            </a:pPr>
            <a:r>
              <a:rPr lang="en-US" sz="2400" i="1" dirty="0">
                <a:solidFill>
                  <a:srgbClr val="C00000"/>
                </a:solidFill>
                <a:latin typeface="Gill Sans MT" charset="0"/>
              </a:rPr>
              <a:t>man (or woman) in the middle attack: </a:t>
            </a:r>
            <a:r>
              <a:rPr lang="en-US" sz="2400" dirty="0">
                <a:latin typeface="Gill Sans MT" charset="0"/>
              </a:rPr>
              <a:t>Trudy poses as Alice (to Bob) and as Bob (to Alice)</a:t>
            </a:r>
          </a:p>
        </p:txBody>
      </p:sp>
      <p:pic>
        <p:nvPicPr>
          <p:cNvPr id="70662" name="Picture 6" descr="Alice"/>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687639" y="2195513"/>
            <a:ext cx="752475" cy="9271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0660" name="Picture 4" descr="Bob"/>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9147175" y="2306638"/>
            <a:ext cx="800100" cy="817562"/>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0661" name="Picture 5" descr="E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264" y="2203451"/>
            <a:ext cx="954087"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2" name="Line 7"/>
          <p:cNvSpPr>
            <a:spLocks noChangeShapeType="1"/>
          </p:cNvSpPr>
          <p:nvPr/>
        </p:nvSpPr>
        <p:spPr bwMode="auto">
          <a:xfrm>
            <a:off x="3460750" y="2678113"/>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1993" name="Text Box 8"/>
          <p:cNvSpPr txBox="1">
            <a:spLocks noChangeArrowheads="1"/>
          </p:cNvSpPr>
          <p:nvPr/>
        </p:nvSpPr>
        <p:spPr bwMode="auto">
          <a:xfrm>
            <a:off x="3789364" y="2328864"/>
            <a:ext cx="118427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I am Alice</a:t>
            </a:r>
          </a:p>
        </p:txBody>
      </p:sp>
      <p:sp>
        <p:nvSpPr>
          <p:cNvPr id="41994" name="Line 9"/>
          <p:cNvSpPr>
            <a:spLocks noChangeShapeType="1"/>
          </p:cNvSpPr>
          <p:nvPr/>
        </p:nvSpPr>
        <p:spPr bwMode="auto">
          <a:xfrm>
            <a:off x="6707189" y="2717800"/>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1995" name="Text Box 10"/>
          <p:cNvSpPr txBox="1">
            <a:spLocks noChangeArrowheads="1"/>
          </p:cNvSpPr>
          <p:nvPr/>
        </p:nvSpPr>
        <p:spPr bwMode="auto">
          <a:xfrm>
            <a:off x="7035801" y="2368550"/>
            <a:ext cx="118427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I am Alice</a:t>
            </a:r>
          </a:p>
        </p:txBody>
      </p:sp>
      <p:sp>
        <p:nvSpPr>
          <p:cNvPr id="41996" name="Line 11"/>
          <p:cNvSpPr>
            <a:spLocks noChangeShapeType="1"/>
          </p:cNvSpPr>
          <p:nvPr/>
        </p:nvSpPr>
        <p:spPr bwMode="auto">
          <a:xfrm flipH="1">
            <a:off x="6746875" y="2786064"/>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1997" name="Text Box 12"/>
          <p:cNvSpPr txBox="1">
            <a:spLocks noChangeArrowheads="1"/>
          </p:cNvSpPr>
          <p:nvPr/>
        </p:nvSpPr>
        <p:spPr bwMode="auto">
          <a:xfrm>
            <a:off x="6845301" y="2701925"/>
            <a:ext cx="3524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R</a:t>
            </a:r>
          </a:p>
        </p:txBody>
      </p:sp>
      <p:sp>
        <p:nvSpPr>
          <p:cNvPr id="41998" name="Line 13"/>
          <p:cNvSpPr>
            <a:spLocks noChangeShapeType="1"/>
          </p:cNvSpPr>
          <p:nvPr/>
        </p:nvSpPr>
        <p:spPr bwMode="auto">
          <a:xfrm>
            <a:off x="6775450" y="3235325"/>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70" name="Group 14"/>
          <p:cNvGrpSpPr>
            <a:grpSpLocks/>
          </p:cNvGrpSpPr>
          <p:nvPr/>
        </p:nvGrpSpPr>
        <p:grpSpPr bwMode="auto">
          <a:xfrm>
            <a:off x="8005763" y="2781300"/>
            <a:ext cx="850900" cy="681038"/>
            <a:chOff x="3732" y="350"/>
            <a:chExt cx="536" cy="429"/>
          </a:xfrm>
        </p:grpSpPr>
        <p:sp>
          <p:nvSpPr>
            <p:cNvPr id="42049" name="Text Box 15"/>
            <p:cNvSpPr txBox="1">
              <a:spLocks noChangeArrowheads="1"/>
            </p:cNvSpPr>
            <p:nvPr/>
          </p:nvSpPr>
          <p:spPr bwMode="auto">
            <a:xfrm>
              <a:off x="3843" y="546"/>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grpSp>
          <p:nvGrpSpPr>
            <p:cNvPr id="70721" name="Group 16"/>
            <p:cNvGrpSpPr>
              <a:grpSpLocks/>
            </p:cNvGrpSpPr>
            <p:nvPr/>
          </p:nvGrpSpPr>
          <p:grpSpPr bwMode="auto">
            <a:xfrm>
              <a:off x="3732" y="350"/>
              <a:ext cx="536" cy="325"/>
              <a:chOff x="3732" y="350"/>
              <a:chExt cx="536" cy="325"/>
            </a:xfrm>
          </p:grpSpPr>
          <p:sp>
            <p:nvSpPr>
              <p:cNvPr id="42051" name="Text Box 17"/>
              <p:cNvSpPr txBox="1">
                <a:spLocks noChangeArrowheads="1"/>
              </p:cNvSpPr>
              <p:nvPr/>
            </p:nvSpPr>
            <p:spPr bwMode="auto">
              <a:xfrm>
                <a:off x="3732" y="442"/>
                <a:ext cx="53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(R)</a:t>
                </a:r>
              </a:p>
            </p:txBody>
          </p:sp>
          <p:sp>
            <p:nvSpPr>
              <p:cNvPr id="42052" name="Text Box 18"/>
              <p:cNvSpPr txBox="1">
                <a:spLocks noChangeArrowheads="1"/>
              </p:cNvSpPr>
              <p:nvPr/>
            </p:nvSpPr>
            <p:spPr bwMode="auto">
              <a:xfrm>
                <a:off x="3853" y="350"/>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sp>
        <p:nvSpPr>
          <p:cNvPr id="42000" name="Line 19"/>
          <p:cNvSpPr>
            <a:spLocks noChangeShapeType="1"/>
          </p:cNvSpPr>
          <p:nvPr/>
        </p:nvSpPr>
        <p:spPr bwMode="auto">
          <a:xfrm flipH="1">
            <a:off x="6813550" y="3403600"/>
            <a:ext cx="2165350" cy="2809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2001" name="Text Box 20"/>
          <p:cNvSpPr txBox="1">
            <a:spLocks noChangeArrowheads="1"/>
          </p:cNvSpPr>
          <p:nvPr/>
        </p:nvSpPr>
        <p:spPr bwMode="auto">
          <a:xfrm>
            <a:off x="6659563" y="3360738"/>
            <a:ext cx="2468562"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Arial" charset="0"/>
                <a:cs typeface="Arial" charset="0"/>
              </a:rPr>
              <a:t>Send me your public key</a:t>
            </a:r>
          </a:p>
        </p:txBody>
      </p:sp>
      <p:sp>
        <p:nvSpPr>
          <p:cNvPr id="42002" name="Line 21"/>
          <p:cNvSpPr>
            <a:spLocks noChangeShapeType="1"/>
          </p:cNvSpPr>
          <p:nvPr/>
        </p:nvSpPr>
        <p:spPr bwMode="auto">
          <a:xfrm>
            <a:off x="6843714" y="3922713"/>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74" name="Group 22"/>
          <p:cNvGrpSpPr>
            <a:grpSpLocks/>
          </p:cNvGrpSpPr>
          <p:nvPr/>
        </p:nvGrpSpPr>
        <p:grpSpPr bwMode="auto">
          <a:xfrm>
            <a:off x="8461375" y="3525839"/>
            <a:ext cx="584200" cy="695325"/>
            <a:chOff x="4737" y="2510"/>
            <a:chExt cx="368" cy="438"/>
          </a:xfrm>
        </p:grpSpPr>
        <p:grpSp>
          <p:nvGrpSpPr>
            <p:cNvPr id="70716" name="Group 23"/>
            <p:cNvGrpSpPr>
              <a:grpSpLocks/>
            </p:cNvGrpSpPr>
            <p:nvPr/>
          </p:nvGrpSpPr>
          <p:grpSpPr bwMode="auto">
            <a:xfrm>
              <a:off x="4737" y="2620"/>
              <a:ext cx="368" cy="328"/>
              <a:chOff x="4737" y="2620"/>
              <a:chExt cx="368" cy="328"/>
            </a:xfrm>
          </p:grpSpPr>
          <p:sp>
            <p:nvSpPr>
              <p:cNvPr id="42047" name="Text Box 24"/>
              <p:cNvSpPr txBox="1">
                <a:spLocks noChangeArrowheads="1"/>
              </p:cNvSpPr>
              <p:nvPr/>
            </p:nvSpPr>
            <p:spPr bwMode="auto">
              <a:xfrm>
                <a:off x="4900" y="2715"/>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48" name="Text Box 25"/>
              <p:cNvSpPr txBox="1">
                <a:spLocks noChangeArrowheads="1"/>
              </p:cNvSpPr>
              <p:nvPr/>
            </p:nvSpPr>
            <p:spPr bwMode="auto">
              <a:xfrm>
                <a:off x="4737" y="2620"/>
                <a:ext cx="33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a:t>
                </a:r>
              </a:p>
            </p:txBody>
          </p:sp>
        </p:grpSp>
        <p:sp>
          <p:nvSpPr>
            <p:cNvPr id="42046" name="Text Box 26"/>
            <p:cNvSpPr txBox="1">
              <a:spLocks noChangeArrowheads="1"/>
            </p:cNvSpPr>
            <p:nvPr/>
          </p:nvSpPr>
          <p:spPr bwMode="auto">
            <a:xfrm>
              <a:off x="4892" y="2510"/>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04" name="Line 27"/>
          <p:cNvSpPr>
            <a:spLocks noChangeShapeType="1"/>
          </p:cNvSpPr>
          <p:nvPr/>
        </p:nvSpPr>
        <p:spPr bwMode="auto">
          <a:xfrm flipH="1">
            <a:off x="3424238" y="3430589"/>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2005" name="Line 28"/>
          <p:cNvSpPr>
            <a:spLocks noChangeShapeType="1"/>
          </p:cNvSpPr>
          <p:nvPr/>
        </p:nvSpPr>
        <p:spPr bwMode="auto">
          <a:xfrm>
            <a:off x="3452814" y="3879850"/>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77" name="Group 29"/>
          <p:cNvGrpSpPr>
            <a:grpSpLocks/>
          </p:cNvGrpSpPr>
          <p:nvPr/>
        </p:nvGrpSpPr>
        <p:grpSpPr bwMode="auto">
          <a:xfrm>
            <a:off x="4668838" y="3411538"/>
            <a:ext cx="850900" cy="654050"/>
            <a:chOff x="3732" y="350"/>
            <a:chExt cx="536" cy="412"/>
          </a:xfrm>
        </p:grpSpPr>
        <p:sp>
          <p:nvSpPr>
            <p:cNvPr id="42041" name="Text Box 30"/>
            <p:cNvSpPr txBox="1">
              <a:spLocks noChangeArrowheads="1"/>
            </p:cNvSpPr>
            <p:nvPr/>
          </p:nvSpPr>
          <p:spPr bwMode="auto">
            <a:xfrm>
              <a:off x="3815" y="531"/>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grpSp>
          <p:nvGrpSpPr>
            <p:cNvPr id="70713" name="Group 31"/>
            <p:cNvGrpSpPr>
              <a:grpSpLocks/>
            </p:cNvGrpSpPr>
            <p:nvPr/>
          </p:nvGrpSpPr>
          <p:grpSpPr bwMode="auto">
            <a:xfrm>
              <a:off x="3732" y="350"/>
              <a:ext cx="536" cy="325"/>
              <a:chOff x="3732" y="350"/>
              <a:chExt cx="536" cy="325"/>
            </a:xfrm>
          </p:grpSpPr>
          <p:sp>
            <p:nvSpPr>
              <p:cNvPr id="42043" name="Text Box 32"/>
              <p:cNvSpPr txBox="1">
                <a:spLocks noChangeArrowheads="1"/>
              </p:cNvSpPr>
              <p:nvPr/>
            </p:nvSpPr>
            <p:spPr bwMode="auto">
              <a:xfrm>
                <a:off x="3732" y="442"/>
                <a:ext cx="53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(R)</a:t>
                </a:r>
              </a:p>
            </p:txBody>
          </p:sp>
          <p:sp>
            <p:nvSpPr>
              <p:cNvPr id="42044" name="Text Box 33"/>
              <p:cNvSpPr txBox="1">
                <a:spLocks noChangeArrowheads="1"/>
              </p:cNvSpPr>
              <p:nvPr/>
            </p:nvSpPr>
            <p:spPr bwMode="auto">
              <a:xfrm>
                <a:off x="3838" y="350"/>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sp>
        <p:nvSpPr>
          <p:cNvPr id="42007" name="Line 34"/>
          <p:cNvSpPr>
            <a:spLocks noChangeShapeType="1"/>
          </p:cNvSpPr>
          <p:nvPr/>
        </p:nvSpPr>
        <p:spPr bwMode="auto">
          <a:xfrm flipH="1">
            <a:off x="3490913" y="4048125"/>
            <a:ext cx="2165350" cy="2809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42008" name="Text Box 35"/>
          <p:cNvSpPr txBox="1">
            <a:spLocks noChangeArrowheads="1"/>
          </p:cNvSpPr>
          <p:nvPr/>
        </p:nvSpPr>
        <p:spPr bwMode="auto">
          <a:xfrm>
            <a:off x="3336926" y="4005263"/>
            <a:ext cx="2468563"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Arial" charset="0"/>
                <a:cs typeface="Arial" charset="0"/>
              </a:rPr>
              <a:t>Send me your public key</a:t>
            </a:r>
          </a:p>
        </p:txBody>
      </p:sp>
      <p:sp>
        <p:nvSpPr>
          <p:cNvPr id="42009" name="Line 36"/>
          <p:cNvSpPr>
            <a:spLocks noChangeShapeType="1"/>
          </p:cNvSpPr>
          <p:nvPr/>
        </p:nvSpPr>
        <p:spPr bwMode="auto">
          <a:xfrm>
            <a:off x="3521075" y="4567238"/>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81" name="Group 37"/>
          <p:cNvGrpSpPr>
            <a:grpSpLocks/>
          </p:cNvGrpSpPr>
          <p:nvPr/>
        </p:nvGrpSpPr>
        <p:grpSpPr bwMode="auto">
          <a:xfrm>
            <a:off x="5024438" y="4125913"/>
            <a:ext cx="569912" cy="654050"/>
            <a:chOff x="4737" y="2534"/>
            <a:chExt cx="359" cy="412"/>
          </a:xfrm>
        </p:grpSpPr>
        <p:grpSp>
          <p:nvGrpSpPr>
            <p:cNvPr id="70708" name="Group 38"/>
            <p:cNvGrpSpPr>
              <a:grpSpLocks/>
            </p:cNvGrpSpPr>
            <p:nvPr/>
          </p:nvGrpSpPr>
          <p:grpSpPr bwMode="auto">
            <a:xfrm>
              <a:off x="4737" y="2620"/>
              <a:ext cx="359" cy="326"/>
              <a:chOff x="4737" y="2620"/>
              <a:chExt cx="359" cy="326"/>
            </a:xfrm>
          </p:grpSpPr>
          <p:sp>
            <p:nvSpPr>
              <p:cNvPr id="42039" name="Text Box 39"/>
              <p:cNvSpPr txBox="1">
                <a:spLocks noChangeArrowheads="1"/>
              </p:cNvSpPr>
              <p:nvPr/>
            </p:nvSpPr>
            <p:spPr bwMode="auto">
              <a:xfrm>
                <a:off x="4875" y="2715"/>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sp>
            <p:nvSpPr>
              <p:cNvPr id="42040" name="Text Box 40"/>
              <p:cNvSpPr txBox="1">
                <a:spLocks noChangeArrowheads="1"/>
              </p:cNvSpPr>
              <p:nvPr/>
            </p:nvSpPr>
            <p:spPr bwMode="auto">
              <a:xfrm>
                <a:off x="4737" y="2620"/>
                <a:ext cx="33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a:t>
                </a:r>
              </a:p>
            </p:txBody>
          </p:sp>
        </p:grpSp>
        <p:sp>
          <p:nvSpPr>
            <p:cNvPr id="42038" name="Text Box 41"/>
            <p:cNvSpPr txBox="1">
              <a:spLocks noChangeArrowheads="1"/>
            </p:cNvSpPr>
            <p:nvPr/>
          </p:nvSpPr>
          <p:spPr bwMode="auto">
            <a:xfrm>
              <a:off x="4883" y="2534"/>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11" name="Line 42"/>
          <p:cNvSpPr>
            <a:spLocks noChangeShapeType="1"/>
          </p:cNvSpPr>
          <p:nvPr/>
        </p:nvSpPr>
        <p:spPr bwMode="auto">
          <a:xfrm flipH="1" flipV="1">
            <a:off x="6888164" y="5024438"/>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83" name="Group 43"/>
          <p:cNvGrpSpPr>
            <a:grpSpLocks/>
          </p:cNvGrpSpPr>
          <p:nvPr/>
        </p:nvGrpSpPr>
        <p:grpSpPr bwMode="auto">
          <a:xfrm>
            <a:off x="7499351" y="4506914"/>
            <a:ext cx="874713" cy="681037"/>
            <a:chOff x="3670" y="3430"/>
            <a:chExt cx="551" cy="429"/>
          </a:xfrm>
        </p:grpSpPr>
        <p:sp>
          <p:nvSpPr>
            <p:cNvPr id="42034" name="Text Box 44"/>
            <p:cNvSpPr txBox="1">
              <a:spLocks noChangeArrowheads="1"/>
            </p:cNvSpPr>
            <p:nvPr/>
          </p:nvSpPr>
          <p:spPr bwMode="auto">
            <a:xfrm>
              <a:off x="3778" y="3626"/>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35" name="Text Box 45"/>
            <p:cNvSpPr txBox="1">
              <a:spLocks noChangeArrowheads="1"/>
            </p:cNvSpPr>
            <p:nvPr/>
          </p:nvSpPr>
          <p:spPr bwMode="auto">
            <a:xfrm>
              <a:off x="3670" y="3540"/>
              <a:ext cx="55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(m)</a:t>
              </a:r>
            </a:p>
          </p:txBody>
        </p:sp>
        <p:sp>
          <p:nvSpPr>
            <p:cNvPr id="42036" name="Text Box 46"/>
            <p:cNvSpPr txBox="1">
              <a:spLocks noChangeArrowheads="1"/>
            </p:cNvSpPr>
            <p:nvPr/>
          </p:nvSpPr>
          <p:spPr bwMode="auto">
            <a:xfrm>
              <a:off x="3726" y="3430"/>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nvGrpSpPr>
          <p:cNvPr id="70684" name="Group 47"/>
          <p:cNvGrpSpPr>
            <a:grpSpLocks/>
          </p:cNvGrpSpPr>
          <p:nvPr/>
        </p:nvGrpSpPr>
        <p:grpSpPr bwMode="auto">
          <a:xfrm>
            <a:off x="5338764" y="5006975"/>
            <a:ext cx="1768475" cy="719138"/>
            <a:chOff x="1299" y="3314"/>
            <a:chExt cx="1114" cy="453"/>
          </a:xfrm>
        </p:grpSpPr>
        <p:sp>
          <p:nvSpPr>
            <p:cNvPr id="42029" name="Text Box 48"/>
            <p:cNvSpPr txBox="1">
              <a:spLocks noChangeArrowheads="1"/>
            </p:cNvSpPr>
            <p:nvPr/>
          </p:nvSpPr>
          <p:spPr bwMode="auto">
            <a:xfrm>
              <a:off x="1661" y="3526"/>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30" name="Text Box 49"/>
            <p:cNvSpPr txBox="1">
              <a:spLocks noChangeArrowheads="1"/>
            </p:cNvSpPr>
            <p:nvPr/>
          </p:nvSpPr>
          <p:spPr bwMode="auto">
            <a:xfrm>
              <a:off x="1299" y="3414"/>
              <a:ext cx="111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m = K  (K   (m))</a:t>
              </a:r>
            </a:p>
          </p:txBody>
        </p:sp>
        <p:sp>
          <p:nvSpPr>
            <p:cNvPr id="42031" name="Text Box 50"/>
            <p:cNvSpPr txBox="1">
              <a:spLocks noChangeArrowheads="1"/>
            </p:cNvSpPr>
            <p:nvPr/>
          </p:nvSpPr>
          <p:spPr bwMode="auto">
            <a:xfrm>
              <a:off x="1901" y="3332"/>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sp>
          <p:nvSpPr>
            <p:cNvPr id="42032" name="Text Box 51"/>
            <p:cNvSpPr txBox="1">
              <a:spLocks noChangeArrowheads="1"/>
            </p:cNvSpPr>
            <p:nvPr/>
          </p:nvSpPr>
          <p:spPr bwMode="auto">
            <a:xfrm>
              <a:off x="1905" y="3534"/>
              <a:ext cx="20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T</a:t>
              </a:r>
            </a:p>
          </p:txBody>
        </p:sp>
        <p:sp>
          <p:nvSpPr>
            <p:cNvPr id="42033" name="Text Box 52"/>
            <p:cNvSpPr txBox="1">
              <a:spLocks noChangeArrowheads="1"/>
            </p:cNvSpPr>
            <p:nvPr/>
          </p:nvSpPr>
          <p:spPr bwMode="auto">
            <a:xfrm>
              <a:off x="1688" y="3314"/>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14" name="Text Box 53"/>
          <p:cNvSpPr txBox="1">
            <a:spLocks noChangeArrowheads="1"/>
          </p:cNvSpPr>
          <p:nvPr/>
        </p:nvSpPr>
        <p:spPr bwMode="auto">
          <a:xfrm>
            <a:off x="5470526" y="4819650"/>
            <a:ext cx="12668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Trudy gets</a:t>
            </a:r>
          </a:p>
        </p:txBody>
      </p:sp>
      <p:sp>
        <p:nvSpPr>
          <p:cNvPr id="42015" name="Text Box 54"/>
          <p:cNvSpPr txBox="1">
            <a:spLocks noChangeArrowheads="1"/>
          </p:cNvSpPr>
          <p:nvPr/>
        </p:nvSpPr>
        <p:spPr bwMode="auto">
          <a:xfrm>
            <a:off x="5238750" y="5511800"/>
            <a:ext cx="2001838" cy="91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sends m to Alice encrypted with Alice</a:t>
            </a:r>
            <a:r>
              <a:rPr lang="ja-JP" altLang="en-US" sz="1800" dirty="0">
                <a:latin typeface="Arial" charset="0"/>
                <a:cs typeface="Arial" charset="0"/>
              </a:rPr>
              <a:t>’</a:t>
            </a:r>
            <a:r>
              <a:rPr lang="en-US" sz="1800" dirty="0">
                <a:latin typeface="Arial" charset="0"/>
                <a:cs typeface="Arial" charset="0"/>
              </a:rPr>
              <a:t>s public key</a:t>
            </a:r>
          </a:p>
        </p:txBody>
      </p:sp>
      <p:sp>
        <p:nvSpPr>
          <p:cNvPr id="42016" name="Line 55"/>
          <p:cNvSpPr>
            <a:spLocks noChangeShapeType="1"/>
          </p:cNvSpPr>
          <p:nvPr/>
        </p:nvSpPr>
        <p:spPr bwMode="auto">
          <a:xfrm flipH="1">
            <a:off x="3306763" y="5767388"/>
            <a:ext cx="1712912" cy="63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70688" name="Group 56"/>
          <p:cNvGrpSpPr>
            <a:grpSpLocks/>
          </p:cNvGrpSpPr>
          <p:nvPr/>
        </p:nvGrpSpPr>
        <p:grpSpPr bwMode="auto">
          <a:xfrm>
            <a:off x="4090988" y="5230813"/>
            <a:ext cx="806450" cy="677862"/>
            <a:chOff x="3691" y="3430"/>
            <a:chExt cx="508" cy="427"/>
          </a:xfrm>
        </p:grpSpPr>
        <p:sp>
          <p:nvSpPr>
            <p:cNvPr id="42026" name="Text Box 57"/>
            <p:cNvSpPr txBox="1">
              <a:spLocks noChangeArrowheads="1"/>
            </p:cNvSpPr>
            <p:nvPr/>
          </p:nvSpPr>
          <p:spPr bwMode="auto">
            <a:xfrm>
              <a:off x="3771" y="3626"/>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endParaRPr lang="en-US" sz="2400" dirty="0">
                <a:latin typeface="Arial" charset="0"/>
                <a:cs typeface="Arial" charset="0"/>
              </a:endParaRPr>
            </a:p>
          </p:txBody>
        </p:sp>
        <p:sp>
          <p:nvSpPr>
            <p:cNvPr id="42027" name="Text Box 58"/>
            <p:cNvSpPr txBox="1">
              <a:spLocks noChangeArrowheads="1"/>
            </p:cNvSpPr>
            <p:nvPr/>
          </p:nvSpPr>
          <p:spPr bwMode="auto">
            <a:xfrm>
              <a:off x="3691" y="3540"/>
              <a:ext cx="50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K  (m)</a:t>
              </a:r>
            </a:p>
          </p:txBody>
        </p:sp>
        <p:sp>
          <p:nvSpPr>
            <p:cNvPr id="42028" name="Text Box 59"/>
            <p:cNvSpPr txBox="1">
              <a:spLocks noChangeArrowheads="1"/>
            </p:cNvSpPr>
            <p:nvPr/>
          </p:nvSpPr>
          <p:spPr bwMode="auto">
            <a:xfrm>
              <a:off x="3765" y="3430"/>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grpSp>
        <p:nvGrpSpPr>
          <p:cNvPr id="70689" name="Group 60"/>
          <p:cNvGrpSpPr>
            <a:grpSpLocks/>
          </p:cNvGrpSpPr>
          <p:nvPr/>
        </p:nvGrpSpPr>
        <p:grpSpPr bwMode="auto">
          <a:xfrm>
            <a:off x="1820864" y="5646738"/>
            <a:ext cx="1768475" cy="711200"/>
            <a:chOff x="1299" y="3317"/>
            <a:chExt cx="1114" cy="448"/>
          </a:xfrm>
        </p:grpSpPr>
        <p:sp>
          <p:nvSpPr>
            <p:cNvPr id="42021" name="Text Box 61"/>
            <p:cNvSpPr txBox="1">
              <a:spLocks noChangeArrowheads="1"/>
            </p:cNvSpPr>
            <p:nvPr/>
          </p:nvSpPr>
          <p:spPr bwMode="auto">
            <a:xfrm>
              <a:off x="1654" y="3526"/>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sp>
          <p:nvSpPr>
            <p:cNvPr id="42022" name="Text Box 62"/>
            <p:cNvSpPr txBox="1">
              <a:spLocks noChangeArrowheads="1"/>
            </p:cNvSpPr>
            <p:nvPr/>
          </p:nvSpPr>
          <p:spPr bwMode="auto">
            <a:xfrm>
              <a:off x="1299" y="3414"/>
              <a:ext cx="111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m = K  (K   (m))</a:t>
              </a:r>
            </a:p>
          </p:txBody>
        </p:sp>
        <p:sp>
          <p:nvSpPr>
            <p:cNvPr id="42023" name="Text Box 63"/>
            <p:cNvSpPr txBox="1">
              <a:spLocks noChangeArrowheads="1"/>
            </p:cNvSpPr>
            <p:nvPr/>
          </p:nvSpPr>
          <p:spPr bwMode="auto">
            <a:xfrm>
              <a:off x="1901" y="3332"/>
              <a:ext cx="20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sp>
          <p:nvSpPr>
            <p:cNvPr id="42024" name="Text Box 64"/>
            <p:cNvSpPr txBox="1">
              <a:spLocks noChangeArrowheads="1"/>
            </p:cNvSpPr>
            <p:nvPr/>
          </p:nvSpPr>
          <p:spPr bwMode="auto">
            <a:xfrm>
              <a:off x="1898" y="3534"/>
              <a:ext cx="2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a:t>
              </a:r>
            </a:p>
          </p:txBody>
        </p:sp>
        <p:sp>
          <p:nvSpPr>
            <p:cNvPr id="42025" name="Text Box 65"/>
            <p:cNvSpPr txBox="1">
              <a:spLocks noChangeArrowheads="1"/>
            </p:cNvSpPr>
            <p:nvPr/>
          </p:nvSpPr>
          <p:spPr bwMode="auto">
            <a:xfrm>
              <a:off x="1685" y="3317"/>
              <a:ext cx="16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rgbClr val="FF0000"/>
                  </a:solidFill>
                  <a:latin typeface="Arial" charset="0"/>
                  <a:cs typeface="Arial" charset="0"/>
                </a:rPr>
                <a:t>-</a:t>
              </a:r>
            </a:p>
          </p:txBody>
        </p:sp>
      </p:grpSp>
      <p:sp>
        <p:nvSpPr>
          <p:cNvPr id="42019" name="Text Box 66"/>
          <p:cNvSpPr txBox="1">
            <a:spLocks noChangeArrowheads="1"/>
          </p:cNvSpPr>
          <p:nvPr/>
        </p:nvSpPr>
        <p:spPr bwMode="auto">
          <a:xfrm>
            <a:off x="3748089" y="3305175"/>
            <a:ext cx="3524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Arial" charset="0"/>
                <a:cs typeface="Arial" charset="0"/>
              </a:rPr>
              <a:t>R</a:t>
            </a:r>
          </a:p>
        </p:txBody>
      </p:sp>
    </p:spTree>
    <p:extLst>
      <p:ext uri="{BB962C8B-B14F-4D97-AF65-F5344CB8AC3E}">
        <p14:creationId xmlns:p14="http://schemas.microsoft.com/office/powerpoint/2010/main" val="4231668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16696" y="369648"/>
            <a:ext cx="9115789" cy="670967"/>
          </a:xfrm>
        </p:spPr>
        <p:txBody>
          <a:bodyPr>
            <a:normAutofit fontScale="90000"/>
          </a:bodyPr>
          <a:lstStyle/>
          <a:p>
            <a:r>
              <a:rPr lang="en-US" b="0" dirty="0">
                <a:latin typeface="+mn-lt"/>
              </a:rPr>
              <a:t>Public key Certification Authorities (CA)</a:t>
            </a:r>
            <a:endParaRPr lang="en-US" sz="3300" dirty="0">
              <a:latin typeface="+mn-lt"/>
            </a:endParaRPr>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1915664" y="1357157"/>
            <a:ext cx="7818059"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C00000"/>
                </a:solidFill>
              </a:rPr>
              <a:t>certification authority (CA): </a:t>
            </a:r>
            <a:r>
              <a:rPr lang="en-US" sz="2100" dirty="0"/>
              <a:t>binds public key to particular entity, E</a:t>
            </a:r>
          </a:p>
          <a:p>
            <a:r>
              <a:rPr lang="en-US" sz="2100" dirty="0"/>
              <a:t>entity (person, website, router) registers its public key with CE provides </a:t>
            </a:r>
            <a:r>
              <a:rPr lang="en-US" altLang="ja-JP" sz="2100" dirty="0"/>
              <a:t>“proof of identity” to CA</a:t>
            </a:r>
          </a:p>
          <a:p>
            <a:pPr lvl="1"/>
            <a:r>
              <a:rPr lang="en-US" sz="1800" dirty="0"/>
              <a:t>CA creates certificate binding identity E to E’s public key</a:t>
            </a:r>
          </a:p>
          <a:p>
            <a:pPr lvl="1"/>
            <a:r>
              <a:rPr lang="en-US" sz="1800" dirty="0"/>
              <a:t>certificate containing E’</a:t>
            </a:r>
            <a:r>
              <a:rPr lang="en-US" altLang="ja-JP" sz="1800" dirty="0"/>
              <a:t>s public key digitally signed by CA: CA says “this is E’s public key”</a:t>
            </a:r>
            <a:endParaRPr lang="en-US" sz="1800" dirty="0"/>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53273" y="4074993"/>
            <a:ext cx="866775" cy="688181"/>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895" y="4616726"/>
            <a:ext cx="442913" cy="453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4081773" y="3828533"/>
            <a:ext cx="523875" cy="461963"/>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sz="1350"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2583966" y="4470281"/>
            <a:ext cx="98226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200" dirty="0">
                <a:latin typeface="Arial" charset="0"/>
                <a:cs typeface="Arial" charset="0"/>
              </a:rPr>
              <a:t>Bob</a:t>
            </a:r>
            <a:r>
              <a:rPr lang="ja-JP" altLang="en-US" sz="1200">
                <a:latin typeface="Arial" charset="0"/>
                <a:cs typeface="Arial" charset="0"/>
              </a:rPr>
              <a:t>’</a:t>
            </a:r>
            <a:r>
              <a:rPr lang="en-US" altLang="ja-JP" sz="1200" dirty="0">
                <a:latin typeface="Arial" charset="0"/>
                <a:cs typeface="Arial" charset="0"/>
              </a:rPr>
              <a:t>s </a:t>
            </a:r>
          </a:p>
          <a:p>
            <a:pPr algn="r"/>
            <a:r>
              <a:rPr lang="en-US" sz="12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4054388" y="4415510"/>
            <a:ext cx="556022" cy="255984"/>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sz="1350"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4119873" y="3691611"/>
            <a:ext cx="1666875" cy="476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6727342" y="3711851"/>
            <a:ext cx="850106" cy="714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7585343" y="3462959"/>
            <a:ext cx="644129" cy="869156"/>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3" name="Group 30">
              <a:extLst>
                <a:ext uri="{FF2B5EF4-FFF2-40B4-BE49-F238E27FC236}">
                  <a16:creationId xmlns:a16="http://schemas.microsoft.com/office/drawing/2014/main" id="{CABC37BB-8D37-5346-8D2F-6AEE6F2BFBCA}"/>
                </a:ext>
              </a:extLst>
            </p:cNvPr>
            <p:cNvGrpSpPr>
              <a:grpSpLocks/>
            </p:cNvGrpSpPr>
            <p:nvPr/>
          </p:nvGrpSpPr>
          <p:grpSpPr bwMode="auto">
            <a:xfrm>
              <a:off x="4590" y="2766"/>
              <a:ext cx="349" cy="401"/>
              <a:chOff x="2974" y="2073"/>
              <a:chExt cx="349" cy="401"/>
            </a:xfrm>
          </p:grpSpPr>
          <p:grpSp>
            <p:nvGrpSpPr>
              <p:cNvPr id="35" name="Group 31">
                <a:extLst>
                  <a:ext uri="{FF2B5EF4-FFF2-40B4-BE49-F238E27FC236}">
                    <a16:creationId xmlns:a16="http://schemas.microsoft.com/office/drawing/2014/main" id="{6FC90D88-FE04-9642-A206-14C100229D1C}"/>
                  </a:ext>
                </a:extLst>
              </p:cNvPr>
              <p:cNvGrpSpPr>
                <a:grpSpLocks/>
              </p:cNvGrpSpPr>
              <p:nvPr/>
            </p:nvGrpSpPr>
            <p:grpSpPr bwMode="auto">
              <a:xfrm>
                <a:off x="2974" y="2144"/>
                <a:ext cx="349" cy="330"/>
                <a:chOff x="2974" y="2144"/>
                <a:chExt cx="349" cy="330"/>
              </a:xfrm>
            </p:grpSpPr>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2974" y="2144"/>
                  <a:ext cx="307" cy="27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500" dirty="0">
                      <a:solidFill>
                        <a:srgbClr val="FF0000"/>
                      </a:solidFill>
                      <a:latin typeface="Arial" charset="0"/>
                      <a:cs typeface="Arial" charset="0"/>
                    </a:rPr>
                    <a:t>K </a:t>
                  </a:r>
                </a:p>
              </p:txBody>
            </p:sp>
            <p:sp>
              <p:nvSpPr>
                <p:cNvPr id="38" name="Text Box 33">
                  <a:extLst>
                    <a:ext uri="{FF2B5EF4-FFF2-40B4-BE49-F238E27FC236}">
                      <a16:creationId xmlns:a16="http://schemas.microsoft.com/office/drawing/2014/main" id="{BD9826BE-5617-2545-8BEA-DF335B11856F}"/>
                    </a:ext>
                  </a:extLst>
                </p:cNvPr>
                <p:cNvSpPr txBox="1">
                  <a:spLocks noChangeArrowheads="1"/>
                </p:cNvSpPr>
                <p:nvPr/>
              </p:nvSpPr>
              <p:spPr bwMode="auto">
                <a:xfrm>
                  <a:off x="3082" y="2241"/>
                  <a:ext cx="24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200" dirty="0">
                      <a:solidFill>
                        <a:srgbClr val="FF0000"/>
                      </a:solidFill>
                      <a:latin typeface="Arial" charset="0"/>
                      <a:cs typeface="Arial" charset="0"/>
                    </a:rPr>
                    <a:t>B</a:t>
                  </a:r>
                </a:p>
              </p:txBody>
            </p:sp>
          </p:grpSp>
          <p:sp>
            <p:nvSpPr>
              <p:cNvPr id="36" name="Text Box 34">
                <a:extLst>
                  <a:ext uri="{FF2B5EF4-FFF2-40B4-BE49-F238E27FC236}">
                    <a16:creationId xmlns:a16="http://schemas.microsoft.com/office/drawing/2014/main" id="{9DB419F6-7ACA-F647-82AC-3C6EFAC50ADE}"/>
                  </a:ext>
                </a:extLst>
              </p:cNvPr>
              <p:cNvSpPr txBox="1">
                <a:spLocks noChangeArrowheads="1"/>
              </p:cNvSpPr>
              <p:nvPr/>
            </p:nvSpPr>
            <p:spPr bwMode="auto">
              <a:xfrm>
                <a:off x="3087" y="2073"/>
                <a:ext cx="23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200" dirty="0">
                    <a:solidFill>
                      <a:srgbClr val="FF0000"/>
                    </a:solidFill>
                    <a:latin typeface="Arial" charset="0"/>
                    <a:cs typeface="Arial" charset="0"/>
                  </a:rPr>
                  <a:t>+</a:t>
                </a:r>
              </a:p>
            </p:txBody>
          </p:sp>
        </p:gr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7486392" y="4332997"/>
            <a:ext cx="2446113"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certificate for Bob’</a:t>
            </a:r>
            <a:r>
              <a:rPr lang="en-US" altLang="ja-JP" sz="1800" dirty="0">
                <a:latin typeface="+mn-lt"/>
                <a:cs typeface="Arial" charset="0"/>
              </a:rPr>
              <a:t>s public key, signed by CA</a:t>
            </a:r>
            <a:endParaRPr lang="en-US" sz="1800"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945143" y="3465809"/>
            <a:ext cx="1118306" cy="633159"/>
            <a:chOff x="1914734" y="3557588"/>
            <a:chExt cx="1491075" cy="844211"/>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8" cy="71404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2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2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2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18">
              <a:extLst>
                <a:ext uri="{FF2B5EF4-FFF2-40B4-BE49-F238E27FC236}">
                  <a16:creationId xmlns:a16="http://schemas.microsoft.com/office/drawing/2014/main" id="{C75D009B-E4B0-7D46-9107-860AFBE8AC8D}"/>
                </a:ext>
              </a:extLst>
            </p:cNvPr>
            <p:cNvGrpSpPr>
              <a:grpSpLocks/>
            </p:cNvGrpSpPr>
            <p:nvPr/>
          </p:nvGrpSpPr>
          <p:grpSpPr bwMode="auto">
            <a:xfrm>
              <a:off x="2745962" y="3765211"/>
              <a:ext cx="554038" cy="636588"/>
              <a:chOff x="2974" y="2073"/>
              <a:chExt cx="349" cy="401"/>
            </a:xfrm>
          </p:grpSpPr>
          <p:grpSp>
            <p:nvGrpSpPr>
              <p:cNvPr id="45" name="Group 19">
                <a:extLst>
                  <a:ext uri="{FF2B5EF4-FFF2-40B4-BE49-F238E27FC236}">
                    <a16:creationId xmlns:a16="http://schemas.microsoft.com/office/drawing/2014/main" id="{FA341A53-980A-5C49-B6F7-E79003B3405D}"/>
                  </a:ext>
                </a:extLst>
              </p:cNvPr>
              <p:cNvGrpSpPr>
                <a:grpSpLocks/>
              </p:cNvGrpSpPr>
              <p:nvPr/>
            </p:nvGrpSpPr>
            <p:grpSpPr bwMode="auto">
              <a:xfrm>
                <a:off x="2974" y="2144"/>
                <a:ext cx="349" cy="330"/>
                <a:chOff x="2974" y="2144"/>
                <a:chExt cx="349" cy="330"/>
              </a:xfrm>
            </p:grpSpPr>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974" y="2144"/>
                  <a:ext cx="307" cy="27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500" dirty="0">
                      <a:solidFill>
                        <a:srgbClr val="C00000"/>
                      </a:solidFill>
                      <a:latin typeface="Arial" charset="0"/>
                      <a:cs typeface="Arial" charset="0"/>
                    </a:rPr>
                    <a:t>K </a:t>
                  </a:r>
                </a:p>
              </p:txBody>
            </p:sp>
            <p:sp>
              <p:nvSpPr>
                <p:cNvPr id="48" name="Text Box 21">
                  <a:extLst>
                    <a:ext uri="{FF2B5EF4-FFF2-40B4-BE49-F238E27FC236}">
                      <a16:creationId xmlns:a16="http://schemas.microsoft.com/office/drawing/2014/main" id="{C89B2AF0-297B-6E4C-8552-0E5F297C829B}"/>
                    </a:ext>
                  </a:extLst>
                </p:cNvPr>
                <p:cNvSpPr txBox="1">
                  <a:spLocks noChangeArrowheads="1"/>
                </p:cNvSpPr>
                <p:nvPr/>
              </p:nvSpPr>
              <p:spPr bwMode="auto">
                <a:xfrm>
                  <a:off x="3082" y="2241"/>
                  <a:ext cx="24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200" dirty="0">
                      <a:solidFill>
                        <a:srgbClr val="C00000"/>
                      </a:solidFill>
                      <a:latin typeface="Arial" charset="0"/>
                      <a:cs typeface="Arial" charset="0"/>
                    </a:rPr>
                    <a:t>B</a:t>
                  </a:r>
                </a:p>
              </p:txBody>
            </p:sp>
          </p:grpSp>
          <p:sp>
            <p:nvSpPr>
              <p:cNvPr id="46" name="Text Box 22">
                <a:extLst>
                  <a:ext uri="{FF2B5EF4-FFF2-40B4-BE49-F238E27FC236}">
                    <a16:creationId xmlns:a16="http://schemas.microsoft.com/office/drawing/2014/main" id="{FD5B6C22-76DD-BB4D-93E7-DF948453427E}"/>
                  </a:ext>
                </a:extLst>
              </p:cNvPr>
              <p:cNvSpPr txBox="1">
                <a:spLocks noChangeArrowheads="1"/>
              </p:cNvSpPr>
              <p:nvPr/>
            </p:nvSpPr>
            <p:spPr bwMode="auto">
              <a:xfrm>
                <a:off x="3087" y="2073"/>
                <a:ext cx="230"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200" dirty="0">
                    <a:solidFill>
                      <a:srgbClr val="C00000"/>
                    </a:solidFill>
                    <a:latin typeface="Arial" charset="0"/>
                    <a:cs typeface="Arial" charset="0"/>
                  </a:rPr>
                  <a:t>+</a:t>
                </a:r>
              </a:p>
            </p:txBody>
          </p:sp>
        </p:gr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809528" y="3354973"/>
            <a:ext cx="919003" cy="716756"/>
            <a:chOff x="4296054" y="3224833"/>
            <a:chExt cx="1225337"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00543" y="3295856"/>
              <a:ext cx="1220848" cy="861775"/>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lnSpc>
                  <a:spcPct val="80000"/>
                </a:lnSpc>
                <a:spcBef>
                  <a:spcPct val="0"/>
                </a:spcBef>
                <a:spcAft>
                  <a:spcPct val="0"/>
                </a:spcAft>
                <a:defRPr/>
              </a:pPr>
              <a:r>
                <a:rPr lang="en-US" sz="1500" kern="0" dirty="0">
                  <a:solidFill>
                    <a:srgbClr val="FFFFFF"/>
                  </a:solidFill>
                  <a:latin typeface="+mn-lt"/>
                  <a:cs typeface="Arial" charset="0"/>
                </a:rPr>
                <a:t>digital</a:t>
              </a:r>
            </a:p>
            <a:p>
              <a:pPr algn="ctr" defTabSz="685800" eaLnBrk="0" fontAlgn="base" hangingPunct="0">
                <a:lnSpc>
                  <a:spcPct val="80000"/>
                </a:lnSpc>
                <a:spcBef>
                  <a:spcPct val="0"/>
                </a:spcBef>
                <a:spcAft>
                  <a:spcPct val="0"/>
                </a:spcAft>
                <a:defRPr/>
              </a:pPr>
              <a:r>
                <a:rPr lang="en-US" sz="1500" kern="0" dirty="0">
                  <a:solidFill>
                    <a:srgbClr val="FFFFFF"/>
                  </a:solidFill>
                  <a:latin typeface="+mn-lt"/>
                  <a:cs typeface="Arial" charset="0"/>
                </a:rPr>
                <a:t>signature</a:t>
              </a:r>
            </a:p>
            <a:p>
              <a:pPr algn="ctr" defTabSz="685800" eaLnBrk="0" fontAlgn="base" hangingPunct="0">
                <a:lnSpc>
                  <a:spcPct val="80000"/>
                </a:lnSpc>
                <a:spcBef>
                  <a:spcPct val="0"/>
                </a:spcBef>
                <a:spcAft>
                  <a:spcPct val="0"/>
                </a:spcAft>
                <a:defRPr/>
              </a:pPr>
              <a:r>
                <a:rPr lang="en-US" sz="1500" kern="0" dirty="0">
                  <a:solidFill>
                    <a:srgbClr val="FFFFFF"/>
                  </a:solidFill>
                  <a:latin typeface="+mn-lt"/>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54775" y="4092438"/>
            <a:ext cx="1149685" cy="726285"/>
            <a:chOff x="1914734" y="3458819"/>
            <a:chExt cx="1532914" cy="968379"/>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8" cy="71404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2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2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2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6" name="Group 18">
              <a:extLst>
                <a:ext uri="{FF2B5EF4-FFF2-40B4-BE49-F238E27FC236}">
                  <a16:creationId xmlns:a16="http://schemas.microsoft.com/office/drawing/2014/main" id="{40B79DC8-6CFF-1A42-BBB2-043B5D8A6700}"/>
                </a:ext>
              </a:extLst>
            </p:cNvPr>
            <p:cNvGrpSpPr>
              <a:grpSpLocks/>
            </p:cNvGrpSpPr>
            <p:nvPr/>
          </p:nvGrpSpPr>
          <p:grpSpPr bwMode="auto">
            <a:xfrm>
              <a:off x="2745971" y="3765210"/>
              <a:ext cx="701677" cy="661988"/>
              <a:chOff x="2974" y="2073"/>
              <a:chExt cx="442" cy="417"/>
            </a:xfrm>
          </p:grpSpPr>
          <p:grpSp>
            <p:nvGrpSpPr>
              <p:cNvPr id="58" name="Group 19">
                <a:extLst>
                  <a:ext uri="{FF2B5EF4-FFF2-40B4-BE49-F238E27FC236}">
                    <a16:creationId xmlns:a16="http://schemas.microsoft.com/office/drawing/2014/main" id="{7CE30E7F-A771-CD48-8BA7-28ECDB8D7D09}"/>
                  </a:ext>
                </a:extLst>
              </p:cNvPr>
              <p:cNvGrpSpPr>
                <a:grpSpLocks/>
              </p:cNvGrpSpPr>
              <p:nvPr/>
            </p:nvGrpSpPr>
            <p:grpSpPr bwMode="auto">
              <a:xfrm>
                <a:off x="2974" y="2144"/>
                <a:ext cx="442" cy="346"/>
                <a:chOff x="2974" y="2144"/>
                <a:chExt cx="442" cy="346"/>
              </a:xfrm>
            </p:grpSpPr>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974" y="2144"/>
                  <a:ext cx="307" cy="27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500" dirty="0">
                      <a:solidFill>
                        <a:srgbClr val="C00000"/>
                      </a:solidFill>
                      <a:latin typeface="Arial" charset="0"/>
                      <a:cs typeface="Arial" charset="0"/>
                    </a:rPr>
                    <a:t>K </a:t>
                  </a:r>
                </a:p>
              </p:txBody>
            </p:sp>
            <p:sp>
              <p:nvSpPr>
                <p:cNvPr id="61" name="Text Box 21">
                  <a:extLst>
                    <a:ext uri="{FF2B5EF4-FFF2-40B4-BE49-F238E27FC236}">
                      <a16:creationId xmlns:a16="http://schemas.microsoft.com/office/drawing/2014/main" id="{1D3534E8-F6F2-3F40-A422-A479EAB109B1}"/>
                    </a:ext>
                  </a:extLst>
                </p:cNvPr>
                <p:cNvSpPr txBox="1">
                  <a:spLocks noChangeArrowheads="1"/>
                </p:cNvSpPr>
                <p:nvPr/>
              </p:nvSpPr>
              <p:spPr bwMode="auto">
                <a:xfrm>
                  <a:off x="3082" y="2257"/>
                  <a:ext cx="334"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200" dirty="0">
                      <a:solidFill>
                        <a:srgbClr val="C00000"/>
                      </a:solidFill>
                      <a:latin typeface="Arial" charset="0"/>
                      <a:cs typeface="Arial" charset="0"/>
                    </a:rPr>
                    <a:t>CA</a:t>
                  </a:r>
                </a:p>
              </p:txBody>
            </p:sp>
          </p:grpSp>
          <p:sp>
            <p:nvSpPr>
              <p:cNvPr id="59" name="Text Box 22">
                <a:extLst>
                  <a:ext uri="{FF2B5EF4-FFF2-40B4-BE49-F238E27FC236}">
                    <a16:creationId xmlns:a16="http://schemas.microsoft.com/office/drawing/2014/main" id="{91198392-95D5-C743-A978-73224FA9A4E7}"/>
                  </a:ext>
                </a:extLst>
              </p:cNvPr>
              <p:cNvSpPr txBox="1">
                <a:spLocks noChangeArrowheads="1"/>
              </p:cNvSpPr>
              <p:nvPr/>
            </p:nvSpPr>
            <p:spPr bwMode="auto">
              <a:xfrm>
                <a:off x="3103" y="2073"/>
                <a:ext cx="19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200" dirty="0">
                    <a:solidFill>
                      <a:srgbClr val="C00000"/>
                    </a:solidFill>
                    <a:latin typeface="Arial" charset="0"/>
                    <a:cs typeface="Arial" charset="0"/>
                  </a:rPr>
                  <a:t>-</a:t>
                </a:r>
              </a:p>
            </p:txBody>
          </p:sp>
        </p:gr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072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31577" y="774130"/>
            <a:ext cx="9439987" cy="670967"/>
          </a:xfrm>
        </p:spPr>
        <p:txBody>
          <a:bodyPr>
            <a:normAutofit fontScale="90000"/>
          </a:bodyPr>
          <a:lstStyle/>
          <a:p>
            <a:r>
              <a:rPr lang="en-US" b="0" dirty="0">
                <a:latin typeface="+mn-lt"/>
              </a:rPr>
              <a:t>Public key Certification Authorities (CA)</a:t>
            </a:r>
            <a:endParaRPr lang="en-US" sz="3300" dirty="0">
              <a:latin typeface="+mn-lt"/>
            </a:endParaRPr>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58309" y="4142651"/>
            <a:ext cx="681711" cy="558404"/>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7996445" y="3358185"/>
            <a:ext cx="72032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500" dirty="0">
                <a:latin typeface="+mn-lt"/>
                <a:cs typeface="Arial" charset="0"/>
              </a:rPr>
              <a:t>Bob</a:t>
            </a:r>
            <a:r>
              <a:rPr lang="en-US" altLang="ja-JP" sz="1500" dirty="0">
                <a:latin typeface="+mn-lt"/>
                <a:cs typeface="Arial" charset="0"/>
              </a:rPr>
              <a:t>’s </a:t>
            </a:r>
          </a:p>
          <a:p>
            <a:pPr>
              <a:lnSpc>
                <a:spcPct val="80000"/>
              </a:lnSpc>
            </a:pPr>
            <a:r>
              <a:rPr lang="en-US" sz="1500" dirty="0">
                <a:latin typeface="+mn-lt"/>
                <a:cs typeface="Arial" charset="0"/>
              </a:rPr>
              <a:t>public</a:t>
            </a:r>
          </a:p>
          <a:p>
            <a:pPr>
              <a:lnSpc>
                <a:spcPct val="80000"/>
              </a:lnSpc>
            </a:pPr>
            <a:r>
              <a:rPr lang="en-US" sz="1500"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7641639" y="3402549"/>
            <a:ext cx="344091" cy="177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5" name="Group 7">
            <a:extLst>
              <a:ext uri="{FF2B5EF4-FFF2-40B4-BE49-F238E27FC236}">
                <a16:creationId xmlns:a16="http://schemas.microsoft.com/office/drawing/2014/main" id="{47A82B01-B7E1-D846-8542-A99CD2AEA39E}"/>
              </a:ext>
            </a:extLst>
          </p:cNvPr>
          <p:cNvGrpSpPr>
            <a:grpSpLocks/>
          </p:cNvGrpSpPr>
          <p:nvPr/>
        </p:nvGrpSpPr>
        <p:grpSpPr bwMode="auto">
          <a:xfrm>
            <a:off x="7549963" y="3581145"/>
            <a:ext cx="444103" cy="477441"/>
            <a:chOff x="2974" y="2073"/>
            <a:chExt cx="373" cy="401"/>
          </a:xfrm>
        </p:grpSpPr>
        <p:grpSp>
          <p:nvGrpSpPr>
            <p:cNvPr id="66" name="Group 8">
              <a:extLst>
                <a:ext uri="{FF2B5EF4-FFF2-40B4-BE49-F238E27FC236}">
                  <a16:creationId xmlns:a16="http://schemas.microsoft.com/office/drawing/2014/main" id="{C2759B9C-729A-5343-BADB-7B154CCF89F4}"/>
                </a:ext>
              </a:extLst>
            </p:cNvPr>
            <p:cNvGrpSpPr>
              <a:grpSpLocks/>
            </p:cNvGrpSpPr>
            <p:nvPr/>
          </p:nvGrpSpPr>
          <p:grpSpPr bwMode="auto">
            <a:xfrm>
              <a:off x="2974" y="2144"/>
              <a:ext cx="373" cy="330"/>
              <a:chOff x="2974" y="2144"/>
              <a:chExt cx="373" cy="330"/>
            </a:xfrm>
          </p:grpSpPr>
          <p:sp>
            <p:nvSpPr>
              <p:cNvPr id="68" name="Text Box 9">
                <a:extLst>
                  <a:ext uri="{FF2B5EF4-FFF2-40B4-BE49-F238E27FC236}">
                    <a16:creationId xmlns:a16="http://schemas.microsoft.com/office/drawing/2014/main" id="{A77E39EC-DC13-404E-B464-ABE48C6D1B10}"/>
                  </a:ext>
                </a:extLst>
              </p:cNvPr>
              <p:cNvSpPr txBox="1">
                <a:spLocks noChangeArrowheads="1"/>
              </p:cNvSpPr>
              <p:nvPr/>
            </p:nvSpPr>
            <p:spPr bwMode="auto">
              <a:xfrm>
                <a:off x="2974" y="2144"/>
                <a:ext cx="307"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500" dirty="0">
                    <a:solidFill>
                      <a:srgbClr val="C00000"/>
                    </a:solidFill>
                    <a:latin typeface="Arial" charset="0"/>
                    <a:cs typeface="Arial" charset="0"/>
                  </a:rPr>
                  <a:t>K </a:t>
                </a:r>
              </a:p>
            </p:txBody>
          </p:sp>
          <p:sp>
            <p:nvSpPr>
              <p:cNvPr id="69" name="Text Box 10">
                <a:extLst>
                  <a:ext uri="{FF2B5EF4-FFF2-40B4-BE49-F238E27FC236}">
                    <a16:creationId xmlns:a16="http://schemas.microsoft.com/office/drawing/2014/main" id="{C5422436-A231-5644-8B83-73C0DDFE2D2A}"/>
                  </a:ext>
                </a:extLst>
              </p:cNvPr>
              <p:cNvSpPr txBox="1">
                <a:spLocks noChangeArrowheads="1"/>
              </p:cNvSpPr>
              <p:nvPr/>
            </p:nvSpPr>
            <p:spPr bwMode="auto">
              <a:xfrm>
                <a:off x="3106" y="2241"/>
                <a:ext cx="24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200" dirty="0">
                    <a:solidFill>
                      <a:srgbClr val="C00000"/>
                    </a:solidFill>
                    <a:latin typeface="Arial" charset="0"/>
                    <a:cs typeface="Arial" charset="0"/>
                  </a:rPr>
                  <a:t>B</a:t>
                </a:r>
              </a:p>
            </p:txBody>
          </p:sp>
        </p:grpSp>
        <p:sp>
          <p:nvSpPr>
            <p:cNvPr id="67" name="Text Box 11">
              <a:extLst>
                <a:ext uri="{FF2B5EF4-FFF2-40B4-BE49-F238E27FC236}">
                  <a16:creationId xmlns:a16="http://schemas.microsoft.com/office/drawing/2014/main" id="{C552F4B3-060D-5E41-AFB6-6B22FC0A29D0}"/>
                </a:ext>
              </a:extLst>
            </p:cNvPr>
            <p:cNvSpPr txBox="1">
              <a:spLocks noChangeArrowheads="1"/>
            </p:cNvSpPr>
            <p:nvPr/>
          </p:nvSpPr>
          <p:spPr bwMode="auto">
            <a:xfrm>
              <a:off x="3105" y="2073"/>
              <a:ext cx="23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200" dirty="0">
                  <a:solidFill>
                    <a:srgbClr val="C00000"/>
                  </a:solidFill>
                  <a:latin typeface="Arial" charset="0"/>
                  <a:cs typeface="Arial" charset="0"/>
                </a:rPr>
                <a:t>+</a:t>
              </a:r>
            </a:p>
          </p:txBody>
        </p:sp>
      </p:grpSp>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796438" y="3266558"/>
            <a:ext cx="644129" cy="869156"/>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590" y="2766"/>
              <a:ext cx="349" cy="401"/>
              <a:chOff x="2974" y="2073"/>
              <a:chExt cx="349" cy="40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74" y="2144"/>
                <a:ext cx="349" cy="330"/>
                <a:chOff x="2974" y="2144"/>
                <a:chExt cx="349" cy="33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74" y="2144"/>
                  <a:ext cx="307" cy="27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500"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082" y="2241"/>
                  <a:ext cx="24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2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087" y="2073"/>
                <a:ext cx="23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2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2131426" y="1851423"/>
            <a:ext cx="8397426" cy="1232193"/>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15504"/>
            <a:r>
              <a:rPr lang="en-US" sz="2400" dirty="0">
                <a:solidFill>
                  <a:schemeClr val="tx2"/>
                </a:solidFill>
              </a:rPr>
              <a:t>when Alice wants Bob</a:t>
            </a:r>
            <a:r>
              <a:rPr lang="en-US" altLang="ja-JP" sz="2400" dirty="0">
                <a:solidFill>
                  <a:schemeClr val="tx2"/>
                </a:solidFill>
              </a:rPr>
              <a:t>’s public key</a:t>
            </a:r>
            <a:r>
              <a:rPr lang="en-US" altLang="ja-JP" sz="2100" dirty="0">
                <a:solidFill>
                  <a:schemeClr val="tx2"/>
                </a:solidFill>
              </a:rPr>
              <a:t>:</a:t>
            </a:r>
          </a:p>
          <a:p>
            <a:pPr lvl="1"/>
            <a:r>
              <a:rPr lang="en-US" sz="2100" dirty="0">
                <a:solidFill>
                  <a:schemeClr val="tx2"/>
                </a:solidFill>
              </a:rPr>
              <a:t>gets Bob</a:t>
            </a:r>
            <a:r>
              <a:rPr lang="en-US" altLang="ja-JP" sz="2100" dirty="0">
                <a:solidFill>
                  <a:schemeClr val="tx2"/>
                </a:solidFill>
              </a:rPr>
              <a:t>’s certificate (Bob or elsewhere) </a:t>
            </a:r>
          </a:p>
          <a:p>
            <a:pPr lvl="1"/>
            <a:r>
              <a:rPr lang="en-US" sz="2100" dirty="0">
                <a:solidFill>
                  <a:schemeClr val="tx2"/>
                </a:solidFill>
              </a:rPr>
              <a:t>apply CA</a:t>
            </a:r>
            <a:r>
              <a:rPr lang="en-US" altLang="ja-JP" sz="2100" dirty="0">
                <a:solidFill>
                  <a:schemeClr val="tx2"/>
                </a:solidFill>
              </a:rPr>
              <a:t>’s public key to Bob</a:t>
            </a:r>
            <a:r>
              <a:rPr lang="ja-JP" altLang="en-US" sz="2100">
                <a:solidFill>
                  <a:schemeClr val="tx2"/>
                </a:solidFill>
              </a:rPr>
              <a:t>’</a:t>
            </a:r>
            <a:r>
              <a:rPr lang="en-US" altLang="ja-JP" sz="2100" dirty="0">
                <a:solidFill>
                  <a:schemeClr val="tx2"/>
                </a:solidFill>
              </a:rPr>
              <a:t>s certificate, get Bob’s public key</a:t>
            </a:r>
            <a:endParaRPr lang="en-US" sz="21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5305688" y="4082913"/>
            <a:ext cx="1200881" cy="767949"/>
            <a:chOff x="1914734" y="3458819"/>
            <a:chExt cx="1601174" cy="1023933"/>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617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5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5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500" dirty="0">
                  <a:solidFill>
                    <a:srgbClr val="000000"/>
                  </a:solidFill>
                  <a:latin typeface="+mn-lt"/>
                  <a:cs typeface="Arial" charset="0"/>
                </a:rPr>
                <a:t>key</a:t>
              </a:r>
              <a:r>
                <a:rPr lang="en-US" sz="135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4" name="Group 18">
              <a:extLst>
                <a:ext uri="{FF2B5EF4-FFF2-40B4-BE49-F238E27FC236}">
                  <a16:creationId xmlns:a16="http://schemas.microsoft.com/office/drawing/2014/main" id="{74911AEB-DF5A-1C40-B94B-9013E3477B1F}"/>
                </a:ext>
              </a:extLst>
            </p:cNvPr>
            <p:cNvGrpSpPr>
              <a:grpSpLocks/>
            </p:cNvGrpSpPr>
            <p:nvPr/>
          </p:nvGrpSpPr>
          <p:grpSpPr bwMode="auto">
            <a:xfrm>
              <a:off x="2723744" y="3765203"/>
              <a:ext cx="792164" cy="717549"/>
              <a:chOff x="2960" y="2073"/>
              <a:chExt cx="499" cy="452"/>
            </a:xfrm>
          </p:grpSpPr>
          <p:grpSp>
            <p:nvGrpSpPr>
              <p:cNvPr id="96" name="Group 19">
                <a:extLst>
                  <a:ext uri="{FF2B5EF4-FFF2-40B4-BE49-F238E27FC236}">
                    <a16:creationId xmlns:a16="http://schemas.microsoft.com/office/drawing/2014/main" id="{4CA1F0FD-4828-2144-A75D-FDE3A8678777}"/>
                  </a:ext>
                </a:extLst>
              </p:cNvPr>
              <p:cNvGrpSpPr>
                <a:grpSpLocks/>
              </p:cNvGrpSpPr>
              <p:nvPr/>
            </p:nvGrpSpPr>
            <p:grpSpPr bwMode="auto">
              <a:xfrm>
                <a:off x="2960" y="2144"/>
                <a:ext cx="499" cy="381"/>
                <a:chOff x="2960" y="2144"/>
                <a:chExt cx="499" cy="381"/>
              </a:xfrm>
            </p:grpSpPr>
            <p:sp>
              <p:nvSpPr>
                <p:cNvPr id="98" name="Text Box 20">
                  <a:extLst>
                    <a:ext uri="{FF2B5EF4-FFF2-40B4-BE49-F238E27FC236}">
                      <a16:creationId xmlns:a16="http://schemas.microsoft.com/office/drawing/2014/main" id="{B3D79FB7-1C2B-C94B-B437-7A8ECA448205}"/>
                    </a:ext>
                  </a:extLst>
                </p:cNvPr>
                <p:cNvSpPr txBox="1">
                  <a:spLocks noChangeArrowheads="1"/>
                </p:cNvSpPr>
                <p:nvPr/>
              </p:nvSpPr>
              <p:spPr bwMode="auto">
                <a:xfrm>
                  <a:off x="2960" y="2144"/>
                  <a:ext cx="338" cy="3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K </a:t>
                  </a:r>
                </a:p>
              </p:txBody>
            </p:sp>
            <p:sp>
              <p:nvSpPr>
                <p:cNvPr id="99" name="Text Box 21">
                  <a:extLst>
                    <a:ext uri="{FF2B5EF4-FFF2-40B4-BE49-F238E27FC236}">
                      <a16:creationId xmlns:a16="http://schemas.microsoft.com/office/drawing/2014/main" id="{E3966B90-5436-A04E-8C64-3707CB2188F6}"/>
                    </a:ext>
                  </a:extLst>
                </p:cNvPr>
                <p:cNvSpPr txBox="1">
                  <a:spLocks noChangeArrowheads="1"/>
                </p:cNvSpPr>
                <p:nvPr/>
              </p:nvSpPr>
              <p:spPr bwMode="auto">
                <a:xfrm>
                  <a:off x="3102" y="2273"/>
                  <a:ext cx="357"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350" dirty="0">
                      <a:solidFill>
                        <a:srgbClr val="C00000"/>
                      </a:solidFill>
                      <a:latin typeface="Arial" charset="0"/>
                      <a:cs typeface="Arial" charset="0"/>
                    </a:rPr>
                    <a:t>CA</a:t>
                  </a:r>
                </a:p>
              </p:txBody>
            </p:sp>
          </p:grpSp>
          <p:sp>
            <p:nvSpPr>
              <p:cNvPr id="97" name="Text Box 22">
                <a:extLst>
                  <a:ext uri="{FF2B5EF4-FFF2-40B4-BE49-F238E27FC236}">
                    <a16:creationId xmlns:a16="http://schemas.microsoft.com/office/drawing/2014/main" id="{97AFB871-1EC4-CD44-A23A-77B64503900F}"/>
                  </a:ext>
                </a:extLst>
              </p:cNvPr>
              <p:cNvSpPr txBox="1">
                <a:spLocks noChangeArrowheads="1"/>
              </p:cNvSpPr>
              <p:nvPr/>
            </p:nvSpPr>
            <p:spPr bwMode="auto">
              <a:xfrm>
                <a:off x="3082" y="2073"/>
                <a:ext cx="240"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350" dirty="0">
                    <a:solidFill>
                      <a:srgbClr val="C00000"/>
                    </a:solidFill>
                    <a:latin typeface="Arial" charset="0"/>
                    <a:cs typeface="Arial" charset="0"/>
                  </a:rPr>
                  <a:t>+</a:t>
                </a:r>
              </a:p>
            </p:txBody>
          </p:sp>
        </p:grpSp>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665411" y="3266350"/>
            <a:ext cx="919003" cy="716756"/>
            <a:chOff x="4296054" y="3224833"/>
            <a:chExt cx="1225337"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0543" y="3295856"/>
              <a:ext cx="1220848" cy="861775"/>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defTabSz="685800" eaLnBrk="0" fontAlgn="base" hangingPunct="0">
                <a:lnSpc>
                  <a:spcPct val="80000"/>
                </a:lnSpc>
                <a:spcBef>
                  <a:spcPct val="0"/>
                </a:spcBef>
                <a:spcAft>
                  <a:spcPct val="0"/>
                </a:spcAft>
                <a:defRPr/>
              </a:pPr>
              <a:r>
                <a:rPr lang="en-US" sz="1500" kern="0" dirty="0">
                  <a:solidFill>
                    <a:srgbClr val="FFFFFF"/>
                  </a:solidFill>
                  <a:latin typeface="+mn-lt"/>
                  <a:cs typeface="Arial" charset="0"/>
                </a:rPr>
                <a:t>digital</a:t>
              </a:r>
            </a:p>
            <a:p>
              <a:pPr algn="ctr" defTabSz="685800" eaLnBrk="0" fontAlgn="base" hangingPunct="0">
                <a:lnSpc>
                  <a:spcPct val="80000"/>
                </a:lnSpc>
                <a:spcBef>
                  <a:spcPct val="0"/>
                </a:spcBef>
                <a:spcAft>
                  <a:spcPct val="0"/>
                </a:spcAft>
                <a:defRPr/>
              </a:pPr>
              <a:r>
                <a:rPr lang="en-US" sz="1500" kern="0" dirty="0">
                  <a:solidFill>
                    <a:srgbClr val="FFFFFF"/>
                  </a:solidFill>
                  <a:latin typeface="+mn-lt"/>
                  <a:cs typeface="Arial" charset="0"/>
                </a:rPr>
                <a:t>signature</a:t>
              </a:r>
            </a:p>
            <a:p>
              <a:pPr algn="ctr" defTabSz="685800" eaLnBrk="0" fontAlgn="base" hangingPunct="0">
                <a:lnSpc>
                  <a:spcPct val="80000"/>
                </a:lnSpc>
                <a:spcBef>
                  <a:spcPct val="0"/>
                </a:spcBef>
                <a:spcAft>
                  <a:spcPct val="0"/>
                </a:spcAft>
                <a:defRPr/>
              </a:pPr>
              <a:r>
                <a:rPr lang="en-US" sz="1500" kern="0" dirty="0">
                  <a:solidFill>
                    <a:srgbClr val="FFFFFF"/>
                  </a:solidFill>
                  <a:latin typeface="+mn-lt"/>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4485863" y="3630268"/>
            <a:ext cx="11231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607867" y="3625298"/>
            <a:ext cx="11231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3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990600" y="1371393"/>
            <a:ext cx="10598426" cy="30548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widely deployed security protocol above the transport layer</a:t>
            </a:r>
          </a:p>
          <a:p>
            <a:pPr marL="641350" lvl="1" indent="-236538"/>
            <a:r>
              <a:rPr lang="en-US" sz="2800" dirty="0"/>
              <a:t>supported by almost all browsers, web servers: https (port 443)</a:t>
            </a:r>
          </a:p>
          <a:p>
            <a:pPr marL="287338" indent="-287338"/>
            <a:r>
              <a:rPr lang="en-US" sz="3200" dirty="0"/>
              <a:t>provides:</a:t>
            </a:r>
          </a:p>
          <a:p>
            <a:pPr marL="574675" lvl="1" indent="-230188">
              <a:spcBef>
                <a:spcPts val="200"/>
              </a:spcBef>
            </a:pPr>
            <a:r>
              <a:rPr lang="en-US" sz="2800" dirty="0">
                <a:solidFill>
                  <a:srgbClr val="C00000"/>
                </a:solidFill>
              </a:rPr>
              <a:t>confidentiality: </a:t>
            </a:r>
            <a:r>
              <a:rPr lang="en-US" sz="2800" dirty="0"/>
              <a:t>via </a:t>
            </a:r>
            <a:r>
              <a:rPr lang="en-US" sz="2800" i="1" dirty="0">
                <a:solidFill>
                  <a:srgbClr val="0012A0"/>
                </a:solidFill>
              </a:rPr>
              <a:t>symmetric encryption</a:t>
            </a:r>
          </a:p>
          <a:p>
            <a:pPr marL="574675" lvl="1" indent="-230188">
              <a:spcBef>
                <a:spcPts val="200"/>
              </a:spcBef>
            </a:pPr>
            <a:r>
              <a:rPr lang="en-US" sz="2800" dirty="0">
                <a:solidFill>
                  <a:srgbClr val="C00000"/>
                </a:solidFill>
              </a:rPr>
              <a:t>integrity: </a:t>
            </a:r>
            <a:r>
              <a:rPr lang="en-US" sz="2800" dirty="0"/>
              <a:t>via </a:t>
            </a:r>
            <a:r>
              <a:rPr lang="en-US" sz="2800" i="1" dirty="0">
                <a:solidFill>
                  <a:srgbClr val="0012A0"/>
                </a:solidFill>
              </a:rPr>
              <a:t>cryptographic hashing</a:t>
            </a:r>
          </a:p>
          <a:p>
            <a:pPr marL="574675" lvl="1" indent="-230188">
              <a:spcBef>
                <a:spcPts val="200"/>
              </a:spcBef>
            </a:pPr>
            <a:r>
              <a:rPr lang="en-US" sz="2800" dirty="0">
                <a:solidFill>
                  <a:srgbClr val="C00000"/>
                </a:solidFill>
              </a:rPr>
              <a:t>authentication: </a:t>
            </a:r>
            <a:r>
              <a:rPr lang="en-US" sz="2800" dirty="0"/>
              <a:t>via </a:t>
            </a:r>
            <a:r>
              <a:rPr lang="en-US" sz="2800" i="1" dirty="0">
                <a:solidFill>
                  <a:srgbClr val="0012A0"/>
                </a:solidFill>
              </a:rPr>
              <a:t>public key cryptography</a:t>
            </a:r>
          </a:p>
          <a:p>
            <a:pPr lvl="1"/>
            <a:endParaRPr lang="en-US" dirty="0">
              <a:latin typeface="Gill Sans MT" charset="0"/>
            </a:endParaRPr>
          </a:p>
        </p:txBody>
      </p:sp>
      <p:grpSp>
        <p:nvGrpSpPr>
          <p:cNvPr id="5" name="Group 4">
            <a:extLst>
              <a:ext uri="{FF2B5EF4-FFF2-40B4-BE49-F238E27FC236}">
                <a16:creationId xmlns:a16="http://schemas.microsoft.com/office/drawing/2014/main" id="{8795DC5F-C059-9743-9CFE-79C99F823EBB}"/>
              </a:ext>
            </a:extLst>
          </p:cNvPr>
          <p:cNvGrpSpPr/>
          <p:nvPr/>
        </p:nvGrpSpPr>
        <p:grpSpPr>
          <a:xfrm>
            <a:off x="8070574" y="2902226"/>
            <a:ext cx="3207026" cy="1139687"/>
            <a:chOff x="8070574" y="2902226"/>
            <a:chExt cx="3207026" cy="1139687"/>
          </a:xfrm>
        </p:grpSpPr>
        <p:sp>
          <p:nvSpPr>
            <p:cNvPr id="3" name="Right Brace 2">
              <a:extLst>
                <a:ext uri="{FF2B5EF4-FFF2-40B4-BE49-F238E27FC236}">
                  <a16:creationId xmlns:a16="http://schemas.microsoft.com/office/drawing/2014/main" id="{DCB6489B-5945-A04D-980F-6DB60BC2E2E4}"/>
                </a:ext>
              </a:extLst>
            </p:cNvPr>
            <p:cNvSpPr/>
            <p:nvPr/>
          </p:nvSpPr>
          <p:spPr>
            <a:xfrm>
              <a:off x="8070574" y="2902226"/>
              <a:ext cx="238539" cy="113968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B45C0EC-C90A-B14B-9553-152CFA2E3357}"/>
                </a:ext>
              </a:extLst>
            </p:cNvPr>
            <p:cNvSpPr txBox="1"/>
            <p:nvPr/>
          </p:nvSpPr>
          <p:spPr>
            <a:xfrm>
              <a:off x="8362122" y="3087757"/>
              <a:ext cx="2915478" cy="757130"/>
            </a:xfrm>
            <a:prstGeom prst="rect">
              <a:avLst/>
            </a:prstGeom>
            <a:noFill/>
          </p:spPr>
          <p:txBody>
            <a:bodyPr wrap="square" rtlCol="0">
              <a:spAutoFit/>
            </a:bodyPr>
            <a:lstStyle/>
            <a:p>
              <a:pPr>
                <a:lnSpc>
                  <a:spcPct val="90000"/>
                </a:lnSpc>
              </a:pPr>
              <a:r>
                <a:rPr lang="en-US" sz="2400" i="1" dirty="0"/>
                <a:t>all techniques we have studied!</a:t>
              </a:r>
            </a:p>
          </p:txBody>
        </p:sp>
      </p:grpSp>
    </p:spTree>
    <p:extLst>
      <p:ext uri="{BB962C8B-B14F-4D97-AF65-F5344CB8AC3E}">
        <p14:creationId xmlns:p14="http://schemas.microsoft.com/office/powerpoint/2010/main" val="241724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dissolve">
                                      <p:cBhvr>
                                        <p:cTn id="15" dur="500"/>
                                        <p:tgtEl>
                                          <p:spTgt spid="10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7">
                                            <p:txEl>
                                              <p:pRg st="5" end="5"/>
                                            </p:txEl>
                                          </p:spTgt>
                                        </p:tgtEl>
                                        <p:attrNameLst>
                                          <p:attrName>style.visibility</p:attrName>
                                        </p:attrNameLst>
                                      </p:cBhvr>
                                      <p:to>
                                        <p:strVal val="visible"/>
                                      </p:to>
                                    </p:set>
                                    <p:animEffect transition="in" filter="dissolve">
                                      <p:cBhvr>
                                        <p:cTn id="24" dur="500"/>
                                        <p:tgtEl>
                                          <p:spTgt spid="1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30C5F0E-4D36-9C4B-88CB-340775C3D57C}"/>
              </a:ext>
            </a:extLst>
          </p:cNvPr>
          <p:cNvGrpSpPr/>
          <p:nvPr/>
        </p:nvGrpSpPr>
        <p:grpSpPr>
          <a:xfrm>
            <a:off x="1788486" y="3766568"/>
            <a:ext cx="2153478" cy="1174878"/>
            <a:chOff x="1623392" y="2040836"/>
            <a:chExt cx="2153478" cy="1742662"/>
          </a:xfrm>
        </p:grpSpPr>
        <p:grpSp>
          <p:nvGrpSpPr>
            <p:cNvPr id="45" name="Group 44">
              <a:extLst>
                <a:ext uri="{FF2B5EF4-FFF2-40B4-BE49-F238E27FC236}">
                  <a16:creationId xmlns:a16="http://schemas.microsoft.com/office/drawing/2014/main" id="{59BCC160-B990-A54E-940E-FEBC31E83C58}"/>
                </a:ext>
              </a:extLst>
            </p:cNvPr>
            <p:cNvGrpSpPr/>
            <p:nvPr/>
          </p:nvGrpSpPr>
          <p:grpSpPr>
            <a:xfrm>
              <a:off x="1669774" y="2040836"/>
              <a:ext cx="2107096" cy="848139"/>
              <a:chOff x="6983896" y="4081670"/>
              <a:chExt cx="2107096" cy="848139"/>
            </a:xfrm>
          </p:grpSpPr>
          <p:cxnSp>
            <p:nvCxnSpPr>
              <p:cNvPr id="51" name="Straight Arrow Connector 50">
                <a:extLst>
                  <a:ext uri="{FF2B5EF4-FFF2-40B4-BE49-F238E27FC236}">
                    <a16:creationId xmlns:a16="http://schemas.microsoft.com/office/drawing/2014/main" id="{CB454662-0671-9643-A55F-365DA7A38645}"/>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5">
                <a:extLst>
                  <a:ext uri="{FF2B5EF4-FFF2-40B4-BE49-F238E27FC236}">
                    <a16:creationId xmlns:a16="http://schemas.microsoft.com/office/drawing/2014/main" id="{E8A5DC00-B05C-4D4B-AEB0-AAA10F83CB5A}"/>
                  </a:ext>
                </a:extLst>
              </p:cNvPr>
              <p:cNvSpPr txBox="1">
                <a:spLocks noChangeArrowheads="1"/>
              </p:cNvSpPr>
              <p:nvPr/>
            </p:nvSpPr>
            <p:spPr bwMode="auto">
              <a:xfrm>
                <a:off x="7328454" y="4219266"/>
                <a:ext cx="1762538" cy="59347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client request</a:t>
                </a:r>
              </a:p>
            </p:txBody>
          </p:sp>
        </p:grpSp>
        <p:grpSp>
          <p:nvGrpSpPr>
            <p:cNvPr id="46" name="Group 45">
              <a:extLst>
                <a:ext uri="{FF2B5EF4-FFF2-40B4-BE49-F238E27FC236}">
                  <a16:creationId xmlns:a16="http://schemas.microsoft.com/office/drawing/2014/main" id="{4F28683F-5EAF-FF40-BADA-C320A04AB3D4}"/>
                </a:ext>
              </a:extLst>
            </p:cNvPr>
            <p:cNvGrpSpPr/>
            <p:nvPr/>
          </p:nvGrpSpPr>
          <p:grpSpPr>
            <a:xfrm flipH="1">
              <a:off x="1623392" y="2935359"/>
              <a:ext cx="2080591" cy="848139"/>
              <a:chOff x="6983896" y="4081670"/>
              <a:chExt cx="2080591" cy="848139"/>
            </a:xfrm>
          </p:grpSpPr>
          <p:cxnSp>
            <p:nvCxnSpPr>
              <p:cNvPr id="49" name="Straight Arrow Connector 48">
                <a:extLst>
                  <a:ext uri="{FF2B5EF4-FFF2-40B4-BE49-F238E27FC236}">
                    <a16:creationId xmlns:a16="http://schemas.microsoft.com/office/drawing/2014/main" id="{6AA90659-E488-4244-A265-0CC0984E66D7}"/>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5">
                <a:extLst>
                  <a:ext uri="{FF2B5EF4-FFF2-40B4-BE49-F238E27FC236}">
                    <a16:creationId xmlns:a16="http://schemas.microsoft.com/office/drawing/2014/main" id="{A6526929-0E98-4F4D-BBD1-63D92B0CDB7A}"/>
                  </a:ext>
                </a:extLst>
              </p:cNvPr>
              <p:cNvSpPr txBox="1">
                <a:spLocks noChangeArrowheads="1"/>
              </p:cNvSpPr>
              <p:nvPr/>
            </p:nvSpPr>
            <p:spPr bwMode="auto">
              <a:xfrm>
                <a:off x="7083285" y="4209288"/>
                <a:ext cx="1716158"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server reply</a:t>
                </a:r>
              </a:p>
            </p:txBody>
          </p:sp>
        </p:grpSp>
      </p:grpSp>
      <p:grpSp>
        <p:nvGrpSpPr>
          <p:cNvPr id="33" name="Group 32">
            <a:extLst>
              <a:ext uri="{FF2B5EF4-FFF2-40B4-BE49-F238E27FC236}">
                <a16:creationId xmlns:a16="http://schemas.microsoft.com/office/drawing/2014/main" id="{27284159-8995-8D44-8B2C-98EB32304940}"/>
              </a:ext>
            </a:extLst>
          </p:cNvPr>
          <p:cNvGrpSpPr/>
          <p:nvPr/>
        </p:nvGrpSpPr>
        <p:grpSpPr>
          <a:xfrm>
            <a:off x="1814991" y="2163056"/>
            <a:ext cx="2431772" cy="1782419"/>
            <a:chOff x="1623392" y="2040836"/>
            <a:chExt cx="2431772" cy="2643809"/>
          </a:xfrm>
        </p:grpSpPr>
        <p:grpSp>
          <p:nvGrpSpPr>
            <p:cNvPr id="24" name="Group 23">
              <a:extLst>
                <a:ext uri="{FF2B5EF4-FFF2-40B4-BE49-F238E27FC236}">
                  <a16:creationId xmlns:a16="http://schemas.microsoft.com/office/drawing/2014/main" id="{D6F19937-2079-E54E-809A-EEC900DF25EC}"/>
                </a:ext>
              </a:extLst>
            </p:cNvPr>
            <p:cNvGrpSpPr/>
            <p:nvPr/>
          </p:nvGrpSpPr>
          <p:grpSpPr>
            <a:xfrm>
              <a:off x="1669774" y="2040836"/>
              <a:ext cx="2080591" cy="848139"/>
              <a:chOff x="6983896" y="4081670"/>
              <a:chExt cx="2080591" cy="848139"/>
            </a:xfrm>
          </p:grpSpPr>
          <p:cxnSp>
            <p:nvCxnSpPr>
              <p:cNvPr id="7" name="Straight Arrow Connector 6">
                <a:extLst>
                  <a:ext uri="{FF2B5EF4-FFF2-40B4-BE49-F238E27FC236}">
                    <a16:creationId xmlns:a16="http://schemas.microsoft.com/office/drawing/2014/main" id="{D0F91550-555B-C94B-A5D6-4DD5B0CABA59}"/>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5">
                <a:extLst>
                  <a:ext uri="{FF2B5EF4-FFF2-40B4-BE49-F238E27FC236}">
                    <a16:creationId xmlns:a16="http://schemas.microsoft.com/office/drawing/2014/main" id="{8A54A79F-75A4-E844-893E-FC200D2790D8}"/>
                  </a:ext>
                </a:extLst>
              </p:cNvPr>
              <p:cNvSpPr txBox="1">
                <a:spLocks noChangeArrowheads="1"/>
              </p:cNvSpPr>
              <p:nvPr/>
            </p:nvSpPr>
            <p:spPr bwMode="auto">
              <a:xfrm>
                <a:off x="7460974" y="4179953"/>
                <a:ext cx="1258957" cy="59347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t-tls hello</a:t>
                </a:r>
              </a:p>
            </p:txBody>
          </p:sp>
        </p:grpSp>
        <p:grpSp>
          <p:nvGrpSpPr>
            <p:cNvPr id="26" name="Group 25">
              <a:extLst>
                <a:ext uri="{FF2B5EF4-FFF2-40B4-BE49-F238E27FC236}">
                  <a16:creationId xmlns:a16="http://schemas.microsoft.com/office/drawing/2014/main" id="{482AD674-EE10-254E-A440-84021C4A62D4}"/>
                </a:ext>
              </a:extLst>
            </p:cNvPr>
            <p:cNvGrpSpPr/>
            <p:nvPr/>
          </p:nvGrpSpPr>
          <p:grpSpPr>
            <a:xfrm flipH="1">
              <a:off x="1623392" y="2935359"/>
              <a:ext cx="2431772" cy="848139"/>
              <a:chOff x="6632715" y="4081670"/>
              <a:chExt cx="2431772" cy="848139"/>
            </a:xfrm>
          </p:grpSpPr>
          <p:cxnSp>
            <p:nvCxnSpPr>
              <p:cNvPr id="27" name="Straight Arrow Connector 26">
                <a:extLst>
                  <a:ext uri="{FF2B5EF4-FFF2-40B4-BE49-F238E27FC236}">
                    <a16:creationId xmlns:a16="http://schemas.microsoft.com/office/drawing/2014/main" id="{A16CB137-51BC-4B4A-AD44-E2F3C1F0DBA6}"/>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5">
                <a:extLst>
                  <a:ext uri="{FF2B5EF4-FFF2-40B4-BE49-F238E27FC236}">
                    <a16:creationId xmlns:a16="http://schemas.microsoft.com/office/drawing/2014/main" id="{5F8BC39E-EDF0-1342-9827-3BE6A9D01007}"/>
                  </a:ext>
                </a:extLst>
              </p:cNvPr>
              <p:cNvSpPr txBox="1">
                <a:spLocks noChangeArrowheads="1"/>
              </p:cNvSpPr>
              <p:nvPr/>
            </p:nvSpPr>
            <p:spPr bwMode="auto">
              <a:xfrm>
                <a:off x="6632715" y="4150319"/>
                <a:ext cx="2360681"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public key certificate</a:t>
                </a:r>
              </a:p>
            </p:txBody>
          </p:sp>
        </p:grpSp>
        <p:cxnSp>
          <p:nvCxnSpPr>
            <p:cNvPr id="30" name="Straight Arrow Connector 29">
              <a:extLst>
                <a:ext uri="{FF2B5EF4-FFF2-40B4-BE49-F238E27FC236}">
                  <a16:creationId xmlns:a16="http://schemas.microsoft.com/office/drawing/2014/main" id="{429E47A9-4F33-984A-B9C1-48E51EFF5F81}"/>
                </a:ext>
              </a:extLst>
            </p:cNvPr>
            <p:cNvCxnSpPr>
              <a:cxnSpLocks/>
            </p:cNvCxnSpPr>
            <p:nvPr/>
          </p:nvCxnSpPr>
          <p:spPr>
            <a:xfrm>
              <a:off x="1636644" y="3836506"/>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1">
              <a:extLst>
                <a:ext uri="{FF2B5EF4-FFF2-40B4-BE49-F238E27FC236}">
                  <a16:creationId xmlns:a16="http://schemas.microsoft.com/office/drawing/2014/main" id="{E3A71BE5-5428-884C-9D0F-85B8AD98E307}"/>
                </a:ext>
              </a:extLst>
            </p:cNvPr>
            <p:cNvSpPr txBox="1">
              <a:spLocks noChangeArrowheads="1"/>
            </p:cNvSpPr>
            <p:nvPr/>
          </p:nvSpPr>
          <p:spPr bwMode="auto">
            <a:xfrm>
              <a:off x="1785594" y="3790270"/>
              <a:ext cx="1805745" cy="68477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mn-lt"/>
                  <a:cs typeface="Arial" charset="0"/>
                </a:rPr>
                <a:t>K</a:t>
              </a:r>
              <a:r>
                <a:rPr lang="en-US" baseline="-25000" dirty="0">
                  <a:solidFill>
                    <a:srgbClr val="C00000"/>
                  </a:solidFill>
                  <a:latin typeface="+mn-lt"/>
                  <a:cs typeface="Arial" charset="0"/>
                </a:rPr>
                <a:t>B</a:t>
              </a:r>
              <a:r>
                <a:rPr lang="en-US" baseline="30000" dirty="0">
                  <a:solidFill>
                    <a:srgbClr val="C00000"/>
                  </a:solidFill>
                  <a:latin typeface="+mn-lt"/>
                  <a:cs typeface="Arial" charset="0"/>
                </a:rPr>
                <a:t>+</a:t>
              </a:r>
              <a:r>
                <a:rPr lang="en-US" dirty="0">
                  <a:solidFill>
                    <a:srgbClr val="C00000"/>
                  </a:solidFill>
                  <a:latin typeface="+mn-lt"/>
                  <a:cs typeface="Arial" charset="0"/>
                </a:rPr>
                <a:t>(MS) = EMS</a:t>
              </a:r>
            </a:p>
          </p:txBody>
        </p:sp>
      </p:grpSp>
      <p:grpSp>
        <p:nvGrpSpPr>
          <p:cNvPr id="35" name="Group 34">
            <a:extLst>
              <a:ext uri="{FF2B5EF4-FFF2-40B4-BE49-F238E27FC236}">
                <a16:creationId xmlns:a16="http://schemas.microsoft.com/office/drawing/2014/main" id="{F3B890D9-A9E7-E148-A927-23B5327FBA02}"/>
              </a:ext>
            </a:extLst>
          </p:cNvPr>
          <p:cNvGrpSpPr/>
          <p:nvPr/>
        </p:nvGrpSpPr>
        <p:grpSpPr>
          <a:xfrm>
            <a:off x="1821618" y="632430"/>
            <a:ext cx="2126973" cy="1782419"/>
            <a:chOff x="1623392" y="2040836"/>
            <a:chExt cx="2126973" cy="2643809"/>
          </a:xfrm>
        </p:grpSpPr>
        <p:grpSp>
          <p:nvGrpSpPr>
            <p:cNvPr id="36" name="Group 35">
              <a:extLst>
                <a:ext uri="{FF2B5EF4-FFF2-40B4-BE49-F238E27FC236}">
                  <a16:creationId xmlns:a16="http://schemas.microsoft.com/office/drawing/2014/main" id="{00439343-F5CB-514E-AA77-86CC33169BA3}"/>
                </a:ext>
              </a:extLst>
            </p:cNvPr>
            <p:cNvGrpSpPr/>
            <p:nvPr/>
          </p:nvGrpSpPr>
          <p:grpSpPr>
            <a:xfrm>
              <a:off x="1669774" y="2040836"/>
              <a:ext cx="2080591" cy="848139"/>
              <a:chOff x="6983896" y="4081670"/>
              <a:chExt cx="2080591" cy="848139"/>
            </a:xfrm>
          </p:grpSpPr>
          <p:cxnSp>
            <p:nvCxnSpPr>
              <p:cNvPr id="42" name="Straight Arrow Connector 41">
                <a:extLst>
                  <a:ext uri="{FF2B5EF4-FFF2-40B4-BE49-F238E27FC236}">
                    <a16:creationId xmlns:a16="http://schemas.microsoft.com/office/drawing/2014/main" id="{CD147B95-2F16-0F4C-B288-AFF61FDD1C0B}"/>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 Box 5">
                <a:extLst>
                  <a:ext uri="{FF2B5EF4-FFF2-40B4-BE49-F238E27FC236}">
                    <a16:creationId xmlns:a16="http://schemas.microsoft.com/office/drawing/2014/main" id="{0CEE80EA-1A0F-2141-B45A-171010848C82}"/>
                  </a:ext>
                </a:extLst>
              </p:cNvPr>
              <p:cNvSpPr txBox="1">
                <a:spLocks noChangeArrowheads="1"/>
              </p:cNvSpPr>
              <p:nvPr/>
            </p:nvSpPr>
            <p:spPr bwMode="auto">
              <a:xfrm>
                <a:off x="7587837" y="4219266"/>
                <a:ext cx="1085712"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TCP SYN</a:t>
                </a:r>
              </a:p>
            </p:txBody>
          </p:sp>
        </p:grpSp>
        <p:grpSp>
          <p:nvGrpSpPr>
            <p:cNvPr id="37" name="Group 36">
              <a:extLst>
                <a:ext uri="{FF2B5EF4-FFF2-40B4-BE49-F238E27FC236}">
                  <a16:creationId xmlns:a16="http://schemas.microsoft.com/office/drawing/2014/main" id="{08376851-1BCE-4849-8509-B3DAD9C8BFF5}"/>
                </a:ext>
              </a:extLst>
            </p:cNvPr>
            <p:cNvGrpSpPr/>
            <p:nvPr/>
          </p:nvGrpSpPr>
          <p:grpSpPr>
            <a:xfrm flipH="1">
              <a:off x="1623392" y="2935359"/>
              <a:ext cx="2080591" cy="848139"/>
              <a:chOff x="6983896" y="4081670"/>
              <a:chExt cx="2080591" cy="848139"/>
            </a:xfrm>
          </p:grpSpPr>
          <p:cxnSp>
            <p:nvCxnSpPr>
              <p:cNvPr id="40" name="Straight Arrow Connector 39">
                <a:extLst>
                  <a:ext uri="{FF2B5EF4-FFF2-40B4-BE49-F238E27FC236}">
                    <a16:creationId xmlns:a16="http://schemas.microsoft.com/office/drawing/2014/main" id="{3D4FB3AB-20C8-604E-81FA-D32111B0569E}"/>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5">
                <a:extLst>
                  <a:ext uri="{FF2B5EF4-FFF2-40B4-BE49-F238E27FC236}">
                    <a16:creationId xmlns:a16="http://schemas.microsoft.com/office/drawing/2014/main" id="{23D4810A-9307-2941-B5FA-9CB2C7985CA3}"/>
                  </a:ext>
                </a:extLst>
              </p:cNvPr>
              <p:cNvSpPr txBox="1">
                <a:spLocks noChangeArrowheads="1"/>
              </p:cNvSpPr>
              <p:nvPr/>
            </p:nvSpPr>
            <p:spPr bwMode="auto">
              <a:xfrm>
                <a:off x="7341705" y="4150319"/>
                <a:ext cx="1113184"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SYNACK</a:t>
                </a:r>
              </a:p>
            </p:txBody>
          </p:sp>
        </p:grpSp>
        <p:cxnSp>
          <p:nvCxnSpPr>
            <p:cNvPr id="38" name="Straight Arrow Connector 37">
              <a:extLst>
                <a:ext uri="{FF2B5EF4-FFF2-40B4-BE49-F238E27FC236}">
                  <a16:creationId xmlns:a16="http://schemas.microsoft.com/office/drawing/2014/main" id="{1945B41C-927D-5D44-B384-B4DB1F5A6A88}"/>
                </a:ext>
              </a:extLst>
            </p:cNvPr>
            <p:cNvCxnSpPr>
              <a:cxnSpLocks/>
            </p:cNvCxnSpPr>
            <p:nvPr/>
          </p:nvCxnSpPr>
          <p:spPr>
            <a:xfrm>
              <a:off x="1636644" y="3836506"/>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1">
              <a:extLst>
                <a:ext uri="{FF2B5EF4-FFF2-40B4-BE49-F238E27FC236}">
                  <a16:creationId xmlns:a16="http://schemas.microsoft.com/office/drawing/2014/main" id="{A87FF3D0-8FD9-7144-8C26-79BD1498DE02}"/>
                </a:ext>
              </a:extLst>
            </p:cNvPr>
            <p:cNvSpPr txBox="1">
              <a:spLocks noChangeArrowheads="1"/>
            </p:cNvSpPr>
            <p:nvPr/>
          </p:nvSpPr>
          <p:spPr bwMode="auto">
            <a:xfrm>
              <a:off x="2286001" y="3868895"/>
              <a:ext cx="742122" cy="68477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lumMod val="75000"/>
                    </a:schemeClr>
                  </a:solidFill>
                  <a:latin typeface="+mn-lt"/>
                  <a:cs typeface="Arial" charset="0"/>
                </a:rPr>
                <a:t>ACK</a:t>
              </a:r>
              <a:endParaRPr lang="en-US" dirty="0">
                <a:solidFill>
                  <a:schemeClr val="bg1">
                    <a:lumMod val="75000"/>
                  </a:schemeClr>
                </a:solidFill>
                <a:latin typeface="+mn-lt"/>
                <a:cs typeface="Arial" charset="0"/>
              </a:endParaRPr>
            </a:p>
          </p:txBody>
        </p:sp>
      </p:grpSp>
      <p:sp>
        <p:nvSpPr>
          <p:cNvPr id="32" name="Content Placeholder 31">
            <a:extLst>
              <a:ext uri="{FF2B5EF4-FFF2-40B4-BE49-F238E27FC236}">
                <a16:creationId xmlns:a16="http://schemas.microsoft.com/office/drawing/2014/main" id="{A94A11CB-4FF9-2B46-A769-F6B82B9EA150}"/>
              </a:ext>
            </a:extLst>
          </p:cNvPr>
          <p:cNvSpPr>
            <a:spLocks noGrp="1"/>
          </p:cNvSpPr>
          <p:nvPr>
            <p:ph sz="half" idx="2"/>
          </p:nvPr>
        </p:nvSpPr>
        <p:spPr>
          <a:xfrm>
            <a:off x="5575296" y="109108"/>
            <a:ext cx="6007945" cy="5237784"/>
          </a:xfrm>
        </p:spPr>
        <p:txBody>
          <a:bodyPr>
            <a:normAutofit/>
          </a:bodyPr>
          <a:lstStyle/>
          <a:p>
            <a:pPr marL="130175" indent="0">
              <a:buNone/>
            </a:pPr>
            <a:r>
              <a:rPr lang="en-US" dirty="0">
                <a:solidFill>
                  <a:srgbClr val="C00000"/>
                </a:solidFill>
              </a:rPr>
              <a:t>t-tls handshake phase:</a:t>
            </a:r>
          </a:p>
          <a:p>
            <a:r>
              <a:rPr lang="en-US" dirty="0"/>
              <a:t>Bob establishes TCP connection with Alice</a:t>
            </a:r>
          </a:p>
          <a:p>
            <a:r>
              <a:rPr lang="en-US" dirty="0"/>
              <a:t>Bob verifies that Alice is really Alice</a:t>
            </a:r>
          </a:p>
          <a:p>
            <a:r>
              <a:rPr lang="en-US" dirty="0"/>
              <a:t>Bob sends Alice a master secret key (MS), used to generate all other keys for TLS session</a:t>
            </a:r>
          </a:p>
          <a:p>
            <a:r>
              <a:rPr lang="en-US" dirty="0"/>
              <a:t>potential issues:</a:t>
            </a:r>
          </a:p>
          <a:p>
            <a:pPr lvl="1"/>
            <a:r>
              <a:rPr lang="en-US" dirty="0"/>
              <a:t>3 RTT before client can start receiving data (including TCP handshake)</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294967295"/>
          </p:nvPr>
        </p:nvSpPr>
        <p:spPr/>
        <p:txBody>
          <a:bodyPr/>
          <a:lstStyle/>
          <a:p>
            <a:endParaRPr lang="en-US" dirty="0"/>
          </a:p>
        </p:txBody>
      </p:sp>
      <p:pic>
        <p:nvPicPr>
          <p:cNvPr id="13" name="Picture 6" descr="Alice">
            <a:extLst>
              <a:ext uri="{FF2B5EF4-FFF2-40B4-BE49-F238E27FC236}">
                <a16:creationId xmlns:a16="http://schemas.microsoft.com/office/drawing/2014/main" id="{C3B7BAC7-7FD0-5341-B149-28B8FEC59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888" y="232449"/>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7" descr="Bob">
            <a:extLst>
              <a:ext uri="{FF2B5EF4-FFF2-40B4-BE49-F238E27FC236}">
                <a16:creationId xmlns:a16="http://schemas.microsoft.com/office/drawing/2014/main" id="{49B94789-D08D-CE4E-B510-D55798675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179" y="347510"/>
            <a:ext cx="622682" cy="636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353396" y="4775895"/>
            <a:ext cx="7149004"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smtClean="0">
                <a:solidFill>
                  <a:prstClr val="black"/>
                </a:solidFill>
                <a:latin typeface="+mn-lt"/>
                <a:ea typeface="Arial" panose="020B0604020202020204" pitchFamily="34" charset="0"/>
              </a:rPr>
              <a:t>Useful link</a:t>
            </a:r>
            <a:r>
              <a:rPr lang="en-US" altLang="en-US" sz="1000" dirty="0">
                <a:solidFill>
                  <a:prstClr val="black"/>
                </a:solidFill>
                <a:latin typeface="+mn-lt"/>
                <a:ea typeface="Arial" panose="020B0604020202020204" pitchFamily="34" charset="0"/>
              </a:rPr>
              <a:t>: https://comodosslstore.com/blog/what-is-ssl-tls-client-authentication-how-does-it-work.html#:~:text=SSL%2FTLS%20client%20authentication%2C%20as,ahead%20and%20establishes%20a%20connection.</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28070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t>Principles of Cryptography</a:t>
            </a:r>
            <a:endParaRPr lang="en-US"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41560485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57400" y="0"/>
            <a:ext cx="7772400" cy="1143000"/>
          </a:xfrm>
        </p:spPr>
        <p:txBody>
          <a:bodyPr/>
          <a:lstStyle/>
          <a:p>
            <a:r>
              <a:rPr lang="en-US" sz="3600" dirty="0">
                <a:latin typeface="Gill Sans MT" charset="0"/>
              </a:rPr>
              <a:t>The language of cryptography</a:t>
            </a:r>
            <a:endParaRPr lang="en-US" dirty="0">
              <a:latin typeface="Gill Sans MT" charset="0"/>
            </a:endParaRPr>
          </a:p>
        </p:txBody>
      </p:sp>
      <p:sp>
        <p:nvSpPr>
          <p:cNvPr id="35843" name="Rectangle 3"/>
          <p:cNvSpPr>
            <a:spLocks noGrp="1" noChangeArrowheads="1"/>
          </p:cNvSpPr>
          <p:nvPr>
            <p:ph idx="1"/>
          </p:nvPr>
        </p:nvSpPr>
        <p:spPr>
          <a:xfrm>
            <a:off x="363453" y="3953222"/>
            <a:ext cx="8218488" cy="1203325"/>
          </a:xfrm>
        </p:spPr>
        <p:txBody>
          <a:bodyPr>
            <a:normAutofit fontScale="92500" lnSpcReduction="10000"/>
          </a:bodyPr>
          <a:lstStyle/>
          <a:p>
            <a:pPr>
              <a:buFont typeface="Wingdings" charset="0"/>
              <a:buNone/>
            </a:pPr>
            <a:r>
              <a:rPr lang="en-US" sz="2400" dirty="0">
                <a:solidFill>
                  <a:srgbClr val="C00000"/>
                </a:solidFill>
                <a:latin typeface="Gill Sans MT" charset="0"/>
              </a:rPr>
              <a:t>m</a:t>
            </a:r>
            <a:r>
              <a:rPr lang="en-US" sz="2400" dirty="0">
                <a:solidFill>
                  <a:srgbClr val="FF0000"/>
                </a:solidFill>
                <a:latin typeface="Gill Sans MT" charset="0"/>
              </a:rPr>
              <a:t> </a:t>
            </a:r>
            <a:r>
              <a:rPr lang="en-US" sz="2400" dirty="0">
                <a:latin typeface="Gill Sans MT" charset="0"/>
              </a:rPr>
              <a:t>plaintext message</a:t>
            </a:r>
          </a:p>
          <a:p>
            <a:pPr>
              <a:buFont typeface="Wingdings" charset="0"/>
              <a:buNone/>
            </a:pPr>
            <a:r>
              <a:rPr lang="en-US" sz="2400" dirty="0">
                <a:solidFill>
                  <a:srgbClr val="C00000"/>
                </a:solidFill>
                <a:latin typeface="Gill Sans MT" charset="0"/>
              </a:rPr>
              <a:t>K</a:t>
            </a:r>
            <a:r>
              <a:rPr lang="en-US" sz="2400" baseline="-25000" dirty="0">
                <a:solidFill>
                  <a:srgbClr val="C00000"/>
                </a:solidFill>
                <a:latin typeface="Gill Sans MT" charset="0"/>
              </a:rPr>
              <a:t>A</a:t>
            </a:r>
            <a:r>
              <a:rPr lang="en-US" sz="2400" dirty="0">
                <a:solidFill>
                  <a:srgbClr val="C00000"/>
                </a:solidFill>
                <a:latin typeface="Gill Sans MT" charset="0"/>
              </a:rPr>
              <a:t>(m) </a:t>
            </a:r>
            <a:r>
              <a:rPr lang="en-US" sz="2400" dirty="0">
                <a:latin typeface="Gill Sans MT" charset="0"/>
              </a:rPr>
              <a:t>ciphertext, encrypted with key K</a:t>
            </a:r>
            <a:r>
              <a:rPr lang="en-US" sz="2400" baseline="-25000" dirty="0">
                <a:latin typeface="Gill Sans MT" charset="0"/>
              </a:rPr>
              <a:t>A</a:t>
            </a:r>
            <a:endParaRPr lang="en-US" sz="2400" dirty="0">
              <a:latin typeface="Gill Sans MT" charset="0"/>
            </a:endParaRPr>
          </a:p>
          <a:p>
            <a:pPr>
              <a:buFont typeface="Wingdings" charset="0"/>
              <a:buNone/>
            </a:pPr>
            <a:r>
              <a:rPr lang="en-US" sz="2400" dirty="0">
                <a:solidFill>
                  <a:srgbClr val="C00000"/>
                </a:solidFill>
                <a:latin typeface="Gill Sans MT" charset="0"/>
              </a:rPr>
              <a:t>m = K</a:t>
            </a:r>
            <a:r>
              <a:rPr lang="en-US" sz="2400" baseline="-25000" dirty="0">
                <a:solidFill>
                  <a:srgbClr val="C00000"/>
                </a:solidFill>
                <a:latin typeface="Gill Sans MT" charset="0"/>
              </a:rPr>
              <a:t>B</a:t>
            </a:r>
            <a:r>
              <a:rPr lang="en-US" sz="2400" dirty="0">
                <a:solidFill>
                  <a:srgbClr val="C00000"/>
                </a:solidFill>
                <a:latin typeface="Gill Sans MT" charset="0"/>
              </a:rPr>
              <a:t>(K</a:t>
            </a:r>
            <a:r>
              <a:rPr lang="en-US" sz="2400" baseline="-25000" dirty="0">
                <a:solidFill>
                  <a:srgbClr val="C00000"/>
                </a:solidFill>
                <a:latin typeface="Gill Sans MT" charset="0"/>
              </a:rPr>
              <a:t>A</a:t>
            </a:r>
            <a:r>
              <a:rPr lang="en-US" sz="2400" dirty="0">
                <a:solidFill>
                  <a:srgbClr val="C00000"/>
                </a:solidFill>
                <a:latin typeface="Gill Sans MT" charset="0"/>
              </a:rPr>
              <a:t>(m))</a:t>
            </a:r>
            <a:endParaRPr lang="en-US" sz="2400" baseline="-25000" dirty="0">
              <a:solidFill>
                <a:srgbClr val="C00000"/>
              </a:solidFill>
              <a:latin typeface="Gill Sans MT" charset="0"/>
            </a:endParaRPr>
          </a:p>
          <a:p>
            <a:pPr>
              <a:buFont typeface="Wingdings" charset="0"/>
              <a:buNone/>
            </a:pPr>
            <a:endParaRPr lang="en-US" sz="2400" dirty="0">
              <a:latin typeface="Gill Sans MT" charset="0"/>
            </a:endParaRPr>
          </a:p>
        </p:txBody>
      </p:sp>
      <p:grpSp>
        <p:nvGrpSpPr>
          <p:cNvPr id="35844" name="Group 4"/>
          <p:cNvGrpSpPr>
            <a:grpSpLocks/>
          </p:cNvGrpSpPr>
          <p:nvPr/>
        </p:nvGrpSpPr>
        <p:grpSpPr bwMode="auto">
          <a:xfrm>
            <a:off x="4044951" y="1449388"/>
            <a:ext cx="7750175" cy="3309938"/>
            <a:chOff x="392" y="896"/>
            <a:chExt cx="4882" cy="2085"/>
          </a:xfrm>
        </p:grpSpPr>
        <p:sp>
          <p:nvSpPr>
            <p:cNvPr id="35846" name="Text Box 5"/>
            <p:cNvSpPr txBox="1">
              <a:spLocks noChangeArrowheads="1"/>
            </p:cNvSpPr>
            <p:nvPr/>
          </p:nvSpPr>
          <p:spPr bwMode="auto">
            <a:xfrm>
              <a:off x="392" y="1679"/>
              <a:ext cx="718"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plaintext</a:t>
              </a:r>
            </a:p>
          </p:txBody>
        </p:sp>
        <p:sp>
          <p:nvSpPr>
            <p:cNvPr id="35847" name="Text Box 6"/>
            <p:cNvSpPr txBox="1">
              <a:spLocks noChangeArrowheads="1"/>
            </p:cNvSpPr>
            <p:nvPr/>
          </p:nvSpPr>
          <p:spPr bwMode="auto">
            <a:xfrm>
              <a:off x="4517" y="1667"/>
              <a:ext cx="718"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plaintext</a:t>
              </a:r>
            </a:p>
          </p:txBody>
        </p:sp>
        <p:sp>
          <p:nvSpPr>
            <p:cNvPr id="35848" name="Text Box 7"/>
            <p:cNvSpPr txBox="1">
              <a:spLocks noChangeArrowheads="1"/>
            </p:cNvSpPr>
            <p:nvPr/>
          </p:nvSpPr>
          <p:spPr bwMode="auto">
            <a:xfrm>
              <a:off x="2442" y="1655"/>
              <a:ext cx="816"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ciphertext</a:t>
              </a:r>
            </a:p>
          </p:txBody>
        </p:sp>
        <p:grpSp>
          <p:nvGrpSpPr>
            <p:cNvPr id="35849" name="Group 8"/>
            <p:cNvGrpSpPr>
              <a:grpSpLocks/>
            </p:cNvGrpSpPr>
            <p:nvPr/>
          </p:nvGrpSpPr>
          <p:grpSpPr bwMode="auto">
            <a:xfrm>
              <a:off x="1336" y="1036"/>
              <a:ext cx="335" cy="383"/>
              <a:chOff x="189" y="1789"/>
              <a:chExt cx="335" cy="383"/>
            </a:xfrm>
          </p:grpSpPr>
          <p:sp>
            <p:nvSpPr>
              <p:cNvPr id="35871" name="Text Box 9"/>
              <p:cNvSpPr txBox="1">
                <a:spLocks noChangeArrowheads="1"/>
              </p:cNvSpPr>
              <p:nvPr/>
            </p:nvSpPr>
            <p:spPr bwMode="auto">
              <a:xfrm>
                <a:off x="189" y="1789"/>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K</a:t>
                </a:r>
              </a:p>
            </p:txBody>
          </p:sp>
          <p:sp>
            <p:nvSpPr>
              <p:cNvPr id="35872" name="Text Box 10"/>
              <p:cNvSpPr txBox="1">
                <a:spLocks noChangeArrowheads="1"/>
              </p:cNvSpPr>
              <p:nvPr/>
            </p:nvSpPr>
            <p:spPr bwMode="auto">
              <a:xfrm>
                <a:off x="291" y="1922"/>
                <a:ext cx="23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A</a:t>
                </a:r>
              </a:p>
            </p:txBody>
          </p:sp>
        </p:grpSp>
        <p:pic>
          <p:nvPicPr>
            <p:cNvPr id="35850" name="Picture 11"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 y="1050"/>
              <a:ext cx="440" cy="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851" name="Picture 12"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 y="2165"/>
              <a:ext cx="682" cy="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52" name="Rectangle 13"/>
            <p:cNvSpPr>
              <a:spLocks noChangeArrowheads="1"/>
            </p:cNvSpPr>
            <p:nvPr/>
          </p:nvSpPr>
          <p:spPr bwMode="auto">
            <a:xfrm>
              <a:off x="1249" y="1621"/>
              <a:ext cx="877" cy="506"/>
            </a:xfrm>
            <a:prstGeom prst="rect">
              <a:avLst/>
            </a:prstGeom>
            <a:solidFill>
              <a:schemeClr val="accent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35853" name="Text Box 14"/>
            <p:cNvSpPr txBox="1">
              <a:spLocks noChangeArrowheads="1"/>
            </p:cNvSpPr>
            <p:nvPr/>
          </p:nvSpPr>
          <p:spPr bwMode="auto">
            <a:xfrm>
              <a:off x="1265" y="1627"/>
              <a:ext cx="862"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chemeClr val="bg1"/>
                  </a:solidFill>
                  <a:latin typeface="Arial" charset="0"/>
                  <a:cs typeface="Arial" charset="0"/>
                </a:rPr>
                <a:t>encryption</a:t>
              </a:r>
            </a:p>
            <a:p>
              <a:pPr algn="ctr"/>
              <a:r>
                <a:rPr lang="en-US" dirty="0">
                  <a:solidFill>
                    <a:schemeClr val="bg1"/>
                  </a:solidFill>
                  <a:latin typeface="Arial" charset="0"/>
                  <a:cs typeface="Arial" charset="0"/>
                </a:rPr>
                <a:t>algorithm</a:t>
              </a:r>
            </a:p>
          </p:txBody>
        </p:sp>
        <p:sp>
          <p:nvSpPr>
            <p:cNvPr id="35854" name="Rectangle 15"/>
            <p:cNvSpPr>
              <a:spLocks noChangeArrowheads="1"/>
            </p:cNvSpPr>
            <p:nvPr/>
          </p:nvSpPr>
          <p:spPr bwMode="auto">
            <a:xfrm>
              <a:off x="3606" y="1629"/>
              <a:ext cx="868" cy="506"/>
            </a:xfrm>
            <a:prstGeom prst="rect">
              <a:avLst/>
            </a:prstGeom>
            <a:solidFill>
              <a:schemeClr val="accent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35855" name="Text Box 16"/>
            <p:cNvSpPr txBox="1">
              <a:spLocks noChangeArrowheads="1"/>
            </p:cNvSpPr>
            <p:nvPr/>
          </p:nvSpPr>
          <p:spPr bwMode="auto">
            <a:xfrm>
              <a:off x="3619" y="1644"/>
              <a:ext cx="9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chemeClr val="bg1"/>
                  </a:solidFill>
                  <a:latin typeface="Arial" charset="0"/>
                  <a:cs typeface="Arial" charset="0"/>
                </a:rPr>
                <a:t>decryption </a:t>
              </a:r>
            </a:p>
            <a:p>
              <a:pPr algn="ctr"/>
              <a:r>
                <a:rPr lang="en-US" dirty="0">
                  <a:solidFill>
                    <a:schemeClr val="bg1"/>
                  </a:solidFill>
                  <a:latin typeface="Arial" charset="0"/>
                  <a:cs typeface="Arial" charset="0"/>
                </a:rPr>
                <a:t>algorithm</a:t>
              </a:r>
            </a:p>
          </p:txBody>
        </p:sp>
        <p:sp>
          <p:nvSpPr>
            <p:cNvPr id="35856" name="Line 17"/>
            <p:cNvSpPr>
              <a:spLocks noChangeShapeType="1"/>
            </p:cNvSpPr>
            <p:nvPr/>
          </p:nvSpPr>
          <p:spPr bwMode="auto">
            <a:xfrm>
              <a:off x="2144" y="1881"/>
              <a:ext cx="1450" cy="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5857" name="Freeform 18"/>
            <p:cNvSpPr>
              <a:spLocks/>
            </p:cNvSpPr>
            <p:nvPr/>
          </p:nvSpPr>
          <p:spPr bwMode="auto">
            <a:xfrm>
              <a:off x="2446" y="1914"/>
              <a:ext cx="361" cy="576"/>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35858" name="Freeform 19"/>
            <p:cNvSpPr>
              <a:spLocks/>
            </p:cNvSpPr>
            <p:nvPr/>
          </p:nvSpPr>
          <p:spPr bwMode="auto">
            <a:xfrm flipH="1">
              <a:off x="2871" y="1913"/>
              <a:ext cx="361" cy="576"/>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35859" name="Line 20"/>
            <p:cNvSpPr>
              <a:spLocks noChangeShapeType="1"/>
            </p:cNvSpPr>
            <p:nvPr/>
          </p:nvSpPr>
          <p:spPr bwMode="auto">
            <a:xfrm flipH="1">
              <a:off x="1495" y="1382"/>
              <a:ext cx="1" cy="247"/>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5860" name="Line 21"/>
            <p:cNvSpPr>
              <a:spLocks noChangeShapeType="1"/>
            </p:cNvSpPr>
            <p:nvPr/>
          </p:nvSpPr>
          <p:spPr bwMode="auto">
            <a:xfrm flipH="1">
              <a:off x="3744" y="1363"/>
              <a:ext cx="1" cy="247"/>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5861" name="Text Box 22"/>
            <p:cNvSpPr txBox="1">
              <a:spLocks noChangeArrowheads="1"/>
            </p:cNvSpPr>
            <p:nvPr/>
          </p:nvSpPr>
          <p:spPr bwMode="auto">
            <a:xfrm>
              <a:off x="1603" y="897"/>
              <a:ext cx="950" cy="6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Alice</a:t>
              </a:r>
              <a:r>
                <a:rPr lang="ja-JP" altLang="en-US">
                  <a:latin typeface="Arial" charset="0"/>
                  <a:cs typeface="Arial" charset="0"/>
                </a:rPr>
                <a:t>’</a:t>
              </a:r>
              <a:r>
                <a:rPr lang="en-US" altLang="ja-JP" dirty="0">
                  <a:latin typeface="Arial" charset="0"/>
                  <a:cs typeface="Arial" charset="0"/>
                </a:rPr>
                <a:t>s </a:t>
              </a:r>
            </a:p>
            <a:p>
              <a:r>
                <a:rPr lang="en-US" dirty="0">
                  <a:latin typeface="Arial" charset="0"/>
                  <a:cs typeface="Arial" charset="0"/>
                </a:rPr>
                <a:t>encryption</a:t>
              </a:r>
            </a:p>
            <a:p>
              <a:r>
                <a:rPr lang="en-US" dirty="0">
                  <a:latin typeface="Arial" charset="0"/>
                  <a:cs typeface="Arial" charset="0"/>
                </a:rPr>
                <a:t>key</a:t>
              </a:r>
            </a:p>
          </p:txBody>
        </p:sp>
        <p:sp>
          <p:nvSpPr>
            <p:cNvPr id="35862" name="Text Box 23"/>
            <p:cNvSpPr txBox="1">
              <a:spLocks noChangeArrowheads="1"/>
            </p:cNvSpPr>
            <p:nvPr/>
          </p:nvSpPr>
          <p:spPr bwMode="auto">
            <a:xfrm>
              <a:off x="3896" y="940"/>
              <a:ext cx="950" cy="6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Bob</a:t>
              </a:r>
              <a:r>
                <a:rPr lang="ja-JP" altLang="en-US">
                  <a:latin typeface="Arial" charset="0"/>
                  <a:cs typeface="Arial" charset="0"/>
                </a:rPr>
                <a:t>’</a:t>
              </a:r>
              <a:r>
                <a:rPr lang="en-US" altLang="ja-JP" dirty="0">
                  <a:latin typeface="Arial" charset="0"/>
                  <a:cs typeface="Arial" charset="0"/>
                </a:rPr>
                <a:t>s </a:t>
              </a:r>
            </a:p>
            <a:p>
              <a:r>
                <a:rPr lang="en-US" dirty="0">
                  <a:latin typeface="Arial" charset="0"/>
                  <a:cs typeface="Arial" charset="0"/>
                </a:rPr>
                <a:t>decryption</a:t>
              </a:r>
            </a:p>
            <a:p>
              <a:r>
                <a:rPr lang="en-US" dirty="0">
                  <a:latin typeface="Arial" charset="0"/>
                  <a:cs typeface="Arial" charset="0"/>
                </a:rPr>
                <a:t>key</a:t>
              </a:r>
            </a:p>
          </p:txBody>
        </p:sp>
        <p:pic>
          <p:nvPicPr>
            <p:cNvPr id="35863" name="Picture 24"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 y="1178"/>
              <a:ext cx="512"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5864" name="Group 25"/>
            <p:cNvGrpSpPr>
              <a:grpSpLocks/>
            </p:cNvGrpSpPr>
            <p:nvPr/>
          </p:nvGrpSpPr>
          <p:grpSpPr bwMode="auto">
            <a:xfrm>
              <a:off x="3650" y="1118"/>
              <a:ext cx="360" cy="385"/>
              <a:chOff x="189" y="1789"/>
              <a:chExt cx="360" cy="385"/>
            </a:xfrm>
          </p:grpSpPr>
          <p:sp>
            <p:nvSpPr>
              <p:cNvPr id="35869" name="Text Box 26"/>
              <p:cNvSpPr txBox="1">
                <a:spLocks noChangeArrowheads="1"/>
              </p:cNvSpPr>
              <p:nvPr/>
            </p:nvSpPr>
            <p:spPr bwMode="auto">
              <a:xfrm>
                <a:off x="189" y="1789"/>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K</a:t>
                </a:r>
              </a:p>
            </p:txBody>
          </p:sp>
          <p:sp>
            <p:nvSpPr>
              <p:cNvPr id="35870" name="Text Box 27"/>
              <p:cNvSpPr txBox="1">
                <a:spLocks noChangeArrowheads="1"/>
              </p:cNvSpPr>
              <p:nvPr/>
            </p:nvSpPr>
            <p:spPr bwMode="auto">
              <a:xfrm>
                <a:off x="325" y="1922"/>
                <a:ext cx="22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B</a:t>
                </a:r>
              </a:p>
            </p:txBody>
          </p:sp>
        </p:grpSp>
        <p:sp>
          <p:nvSpPr>
            <p:cNvPr id="35865" name="Line 28"/>
            <p:cNvSpPr>
              <a:spLocks noChangeShapeType="1"/>
            </p:cNvSpPr>
            <p:nvPr/>
          </p:nvSpPr>
          <p:spPr bwMode="auto">
            <a:xfrm>
              <a:off x="780" y="1897"/>
              <a:ext cx="425"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5866" name="Line 29"/>
            <p:cNvSpPr>
              <a:spLocks noChangeShapeType="1"/>
            </p:cNvSpPr>
            <p:nvPr/>
          </p:nvSpPr>
          <p:spPr bwMode="auto">
            <a:xfrm>
              <a:off x="4518" y="1904"/>
              <a:ext cx="425"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pic>
          <p:nvPicPr>
            <p:cNvPr id="35867" name="Picture 30" descr="BS00768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1371" y="896"/>
              <a:ext cx="293"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868" name="Picture 31" descr="BS00768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3625" y="955"/>
              <a:ext cx="293"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60119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109538"/>
            <a:ext cx="7772400" cy="1143000"/>
          </a:xfrm>
        </p:spPr>
        <p:txBody>
          <a:bodyPr/>
          <a:lstStyle/>
          <a:p>
            <a:r>
              <a:rPr lang="en-US" dirty="0">
                <a:latin typeface="Gill Sans MT" charset="0"/>
              </a:rPr>
              <a:t>Simple encryption scheme</a:t>
            </a:r>
          </a:p>
        </p:txBody>
      </p:sp>
      <p:sp>
        <p:nvSpPr>
          <p:cNvPr id="38915" name="Rectangle 3"/>
          <p:cNvSpPr>
            <a:spLocks noGrp="1" noChangeArrowheads="1"/>
          </p:cNvSpPr>
          <p:nvPr>
            <p:ph type="body" idx="4294967295"/>
          </p:nvPr>
        </p:nvSpPr>
        <p:spPr>
          <a:xfrm>
            <a:off x="4114800" y="1398588"/>
            <a:ext cx="8077200" cy="1214437"/>
          </a:xfrm>
        </p:spPr>
        <p:txBody>
          <a:bodyPr/>
          <a:lstStyle/>
          <a:p>
            <a:pPr>
              <a:buFont typeface="Wingdings" charset="0"/>
              <a:buNone/>
            </a:pPr>
            <a:r>
              <a:rPr lang="en-US" i="1" dirty="0">
                <a:solidFill>
                  <a:srgbClr val="C00000"/>
                </a:solidFill>
                <a:latin typeface="Gill Sans MT" charset="0"/>
              </a:rPr>
              <a:t>substitution cipher: </a:t>
            </a:r>
            <a:r>
              <a:rPr lang="en-US" sz="2400" dirty="0">
                <a:latin typeface="Gill Sans MT" charset="0"/>
              </a:rPr>
              <a:t>substituting one thing for another</a:t>
            </a:r>
          </a:p>
          <a:p>
            <a:pPr lvl="1">
              <a:buFont typeface="Wingdings" charset="2"/>
              <a:buChar char="§"/>
            </a:pPr>
            <a:r>
              <a:rPr lang="en-US" dirty="0">
                <a:latin typeface="Gill Sans MT" charset="0"/>
              </a:rPr>
              <a:t>monoalphabetic cipher: substitute one letter for another</a:t>
            </a:r>
            <a:endParaRPr lang="en-US" sz="2800" dirty="0">
              <a:latin typeface="Gill Sans MT" charset="0"/>
            </a:endParaRPr>
          </a:p>
        </p:txBody>
      </p:sp>
      <p:sp>
        <p:nvSpPr>
          <p:cNvPr id="38916" name="Rectangle 4"/>
          <p:cNvSpPr>
            <a:spLocks noChangeArrowheads="1"/>
          </p:cNvSpPr>
          <p:nvPr/>
        </p:nvSpPr>
        <p:spPr bwMode="auto">
          <a:xfrm>
            <a:off x="2657956" y="2516189"/>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38917" name="Rectangle 5"/>
          <p:cNvSpPr>
            <a:spLocks noChangeArrowheads="1"/>
          </p:cNvSpPr>
          <p:nvPr/>
        </p:nvSpPr>
        <p:spPr bwMode="auto">
          <a:xfrm>
            <a:off x="2493377" y="3295651"/>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38918" name="Line 6"/>
          <p:cNvSpPr>
            <a:spLocks noChangeShapeType="1"/>
          </p:cNvSpPr>
          <p:nvPr/>
        </p:nvSpPr>
        <p:spPr bwMode="auto">
          <a:xfrm>
            <a:off x="5060950" y="2925763"/>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919" name="Line 7"/>
          <p:cNvSpPr>
            <a:spLocks noChangeShapeType="1"/>
          </p:cNvSpPr>
          <p:nvPr/>
        </p:nvSpPr>
        <p:spPr bwMode="auto">
          <a:xfrm>
            <a:off x="9634538" y="2889251"/>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920" name="Rectangle 8"/>
          <p:cNvSpPr>
            <a:spLocks noChangeArrowheads="1"/>
          </p:cNvSpPr>
          <p:nvPr/>
        </p:nvSpPr>
        <p:spPr bwMode="auto">
          <a:xfrm>
            <a:off x="5900641" y="4024214"/>
            <a:ext cx="41294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400" b="1" dirty="0" err="1">
                <a:latin typeface="Courier New" charset="0"/>
              </a:rPr>
              <a:t>i</a:t>
            </a:r>
            <a:endParaRPr lang="en-US" sz="2400" b="1" dirty="0">
              <a:latin typeface="Courier New" charset="0"/>
            </a:endParaRPr>
          </a:p>
        </p:txBody>
      </p:sp>
      <p:sp>
        <p:nvSpPr>
          <p:cNvPr id="38921" name="Rectangle 9"/>
          <p:cNvSpPr>
            <a:spLocks noChangeArrowheads="1"/>
          </p:cNvSpPr>
          <p:nvPr/>
        </p:nvSpPr>
        <p:spPr bwMode="auto">
          <a:xfrm>
            <a:off x="3530245" y="4509295"/>
            <a:ext cx="598228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400" b="1" dirty="0" err="1">
                <a:latin typeface="Courier New" charset="0"/>
              </a:rPr>
              <a:t>ciphertext</a:t>
            </a:r>
            <a:r>
              <a:rPr lang="en-US" sz="2400" b="1" dirty="0">
                <a:latin typeface="Courier New" charset="0"/>
              </a:rPr>
              <a:t>:  s </a:t>
            </a:r>
            <a:r>
              <a:rPr lang="en-US" sz="2400" b="1" dirty="0" err="1">
                <a:latin typeface="Courier New" charset="0"/>
              </a:rPr>
              <a:t>gktc</a:t>
            </a:r>
            <a:r>
              <a:rPr lang="en-US" sz="2400" b="1" dirty="0">
                <a:latin typeface="Courier New" charset="0"/>
              </a:rPr>
              <a:t> </a:t>
            </a:r>
            <a:r>
              <a:rPr lang="en-US" sz="2400" b="1" dirty="0" err="1">
                <a:latin typeface="Courier New" charset="0"/>
              </a:rPr>
              <a:t>wky</a:t>
            </a:r>
            <a:r>
              <a:rPr lang="en-US" sz="2400" b="1" dirty="0">
                <a:latin typeface="Courier New" charset="0"/>
              </a:rPr>
              <a:t>  </a:t>
            </a:r>
            <a:r>
              <a:rPr lang="en-US" sz="2400" b="1" dirty="0" err="1">
                <a:latin typeface="Courier New" charset="0"/>
              </a:rPr>
              <a:t>mgsbc</a:t>
            </a:r>
            <a:endParaRPr lang="en-US" sz="2400" b="1" dirty="0">
              <a:latin typeface="Courier New" charset="0"/>
            </a:endParaRPr>
          </a:p>
        </p:txBody>
      </p:sp>
      <p:sp>
        <p:nvSpPr>
          <p:cNvPr id="38922" name="Text Box 10"/>
          <p:cNvSpPr txBox="1">
            <a:spLocks noChangeArrowheads="1"/>
          </p:cNvSpPr>
          <p:nvPr/>
        </p:nvSpPr>
        <p:spPr bwMode="auto">
          <a:xfrm>
            <a:off x="2783681" y="4002089"/>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38923" name="Text Box 12"/>
          <p:cNvSpPr txBox="1">
            <a:spLocks noChangeArrowheads="1"/>
          </p:cNvSpPr>
          <p:nvPr/>
        </p:nvSpPr>
        <p:spPr bwMode="auto">
          <a:xfrm>
            <a:off x="3070225" y="5332414"/>
            <a:ext cx="679450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i="1" dirty="0">
                <a:solidFill>
                  <a:srgbClr val="C00000"/>
                </a:solidFill>
                <a:latin typeface="Gill Sans MT" charset="0"/>
              </a:rPr>
              <a:t>Encryption key: </a:t>
            </a:r>
            <a:r>
              <a:rPr lang="en-US" sz="2800" dirty="0">
                <a:latin typeface="Gill Sans MT" charset="0"/>
              </a:rPr>
              <a:t>mapping from set of 26 letters</a:t>
            </a:r>
          </a:p>
          <a:p>
            <a:r>
              <a:rPr lang="en-US" sz="2800" dirty="0">
                <a:latin typeface="Gill Sans MT" charset="0"/>
              </a:rPr>
              <a:t>                     to set of 26 letters</a:t>
            </a:r>
          </a:p>
        </p:txBody>
      </p:sp>
      <p:pic>
        <p:nvPicPr>
          <p:cNvPr id="38925" name="Picture 25"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2551114" y="5475288"/>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8"/>
          <p:cNvSpPr>
            <a:spLocks noChangeArrowheads="1"/>
          </p:cNvSpPr>
          <p:nvPr/>
        </p:nvSpPr>
        <p:spPr bwMode="auto">
          <a:xfrm>
            <a:off x="3566320" y="4049732"/>
            <a:ext cx="207248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400" b="1" dirty="0">
                <a:latin typeface="Courier New" charset="0"/>
              </a:rPr>
              <a:t>Plaintext:</a:t>
            </a:r>
          </a:p>
        </p:txBody>
      </p:sp>
      <p:sp>
        <p:nvSpPr>
          <p:cNvPr id="14" name="Rectangle 8"/>
          <p:cNvSpPr>
            <a:spLocks noChangeArrowheads="1"/>
          </p:cNvSpPr>
          <p:nvPr/>
        </p:nvSpPr>
        <p:spPr bwMode="auto">
          <a:xfrm>
            <a:off x="8045907" y="4075113"/>
            <a:ext cx="120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400" b="1" dirty="0">
                <a:latin typeface="Courier New" charset="0"/>
              </a:rPr>
              <a:t>Alice</a:t>
            </a:r>
          </a:p>
        </p:txBody>
      </p:sp>
    </p:spTree>
    <p:extLst>
      <p:ext uri="{BB962C8B-B14F-4D97-AF65-F5344CB8AC3E}">
        <p14:creationId xmlns:p14="http://schemas.microsoft.com/office/powerpoint/2010/main" val="153099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fade">
                                      <p:cBhvr>
                                        <p:cTn id="7" dur="1000"/>
                                        <p:tgtEl>
                                          <p:spTgt spid="38920"/>
                                        </p:tgtEl>
                                      </p:cBhvr>
                                    </p:animEffect>
                                    <p:anim calcmode="lin" valueType="num">
                                      <p:cBhvr>
                                        <p:cTn id="8" dur="1000" fill="hold"/>
                                        <p:tgtEl>
                                          <p:spTgt spid="38920"/>
                                        </p:tgtEl>
                                        <p:attrNameLst>
                                          <p:attrName>ppt_x</p:attrName>
                                        </p:attrNameLst>
                                      </p:cBhvr>
                                      <p:tavLst>
                                        <p:tav tm="0">
                                          <p:val>
                                            <p:strVal val="#ppt_x"/>
                                          </p:val>
                                        </p:tav>
                                        <p:tav tm="100000">
                                          <p:val>
                                            <p:strVal val="#ppt_x"/>
                                          </p:val>
                                        </p:tav>
                                      </p:tavLst>
                                    </p:anim>
                                    <p:anim calcmode="lin" valueType="num">
                                      <p:cBhvr>
                                        <p:cTn id="9" dur="1000" fill="hold"/>
                                        <p:tgtEl>
                                          <p:spTgt spid="389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0" y="141289"/>
            <a:ext cx="7772400" cy="980729"/>
          </a:xfrm>
        </p:spPr>
        <p:txBody>
          <a:bodyPr/>
          <a:lstStyle/>
          <a:p>
            <a:r>
              <a:rPr lang="en-US" sz="3600" dirty="0">
                <a:latin typeface="Gill Sans MT" charset="0"/>
              </a:rPr>
              <a:t>Symmetric key cryptography</a:t>
            </a:r>
            <a:endParaRPr lang="en-US" dirty="0">
              <a:latin typeface="Gill Sans MT" charset="0"/>
            </a:endParaRPr>
          </a:p>
        </p:txBody>
      </p:sp>
      <p:sp>
        <p:nvSpPr>
          <p:cNvPr id="37891" name="Rectangle 3"/>
          <p:cNvSpPr>
            <a:spLocks noGrp="1" noChangeArrowheads="1"/>
          </p:cNvSpPr>
          <p:nvPr>
            <p:ph idx="1"/>
          </p:nvPr>
        </p:nvSpPr>
        <p:spPr>
          <a:xfrm>
            <a:off x="2074660" y="3490568"/>
            <a:ext cx="8964642" cy="1979612"/>
          </a:xfrm>
        </p:spPr>
        <p:txBody>
          <a:bodyPr>
            <a:normAutofit/>
          </a:bodyPr>
          <a:lstStyle/>
          <a:p>
            <a:pPr>
              <a:lnSpc>
                <a:spcPct val="90000"/>
              </a:lnSpc>
              <a:buFont typeface="Wingdings" charset="0"/>
              <a:buNone/>
            </a:pPr>
            <a:r>
              <a:rPr lang="en-US" sz="2400" dirty="0">
                <a:solidFill>
                  <a:srgbClr val="C00000"/>
                </a:solidFill>
                <a:latin typeface="Gill Sans MT" charset="0"/>
              </a:rPr>
              <a:t>symmetric key crypto</a:t>
            </a:r>
            <a:r>
              <a:rPr lang="en-US" sz="2400" dirty="0">
                <a:latin typeface="Gill Sans MT" charset="0"/>
              </a:rPr>
              <a:t>: Bob and Alice share same (symmetric) key: K</a:t>
            </a:r>
          </a:p>
          <a:p>
            <a:pPr>
              <a:lnSpc>
                <a:spcPct val="90000"/>
              </a:lnSpc>
              <a:buFont typeface="Wingdings" charset="0"/>
              <a:buNone/>
            </a:pPr>
            <a:endParaRPr lang="en-US" sz="2400" dirty="0">
              <a:latin typeface="Gill Sans MT" charset="0"/>
            </a:endParaRPr>
          </a:p>
          <a:p>
            <a:pPr>
              <a:buNone/>
            </a:pPr>
            <a:r>
              <a:rPr lang="en-US" sz="2400" dirty="0">
                <a:solidFill>
                  <a:srgbClr val="C00000"/>
                </a:solidFill>
                <a:latin typeface="Gill Sans MT" charset="0"/>
              </a:rPr>
              <a:t>Examples</a:t>
            </a:r>
            <a:r>
              <a:rPr lang="en-US" sz="2400" dirty="0">
                <a:latin typeface="Gill Sans MT" charset="0"/>
              </a:rPr>
              <a:t>: DES (Data Encryption Standard), AES (Advanced Encryption Standard)</a:t>
            </a:r>
          </a:p>
        </p:txBody>
      </p:sp>
      <p:sp>
        <p:nvSpPr>
          <p:cNvPr id="37892" name="Text Box 4"/>
          <p:cNvSpPr txBox="1">
            <a:spLocks noChangeArrowheads="1"/>
          </p:cNvSpPr>
          <p:nvPr/>
        </p:nvSpPr>
        <p:spPr bwMode="auto">
          <a:xfrm>
            <a:off x="8129589" y="2183536"/>
            <a:ext cx="1141413"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plaintext</a:t>
            </a:r>
          </a:p>
        </p:txBody>
      </p:sp>
      <p:sp>
        <p:nvSpPr>
          <p:cNvPr id="37893" name="Text Box 5"/>
          <p:cNvSpPr txBox="1">
            <a:spLocks noChangeArrowheads="1"/>
          </p:cNvSpPr>
          <p:nvPr/>
        </p:nvSpPr>
        <p:spPr bwMode="auto">
          <a:xfrm>
            <a:off x="5126038" y="2164486"/>
            <a:ext cx="1295400"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ciphertext</a:t>
            </a:r>
          </a:p>
        </p:txBody>
      </p:sp>
      <p:grpSp>
        <p:nvGrpSpPr>
          <p:cNvPr id="37894" name="Group 6"/>
          <p:cNvGrpSpPr>
            <a:grpSpLocks/>
          </p:cNvGrpSpPr>
          <p:nvPr/>
        </p:nvGrpSpPr>
        <p:grpSpPr bwMode="auto">
          <a:xfrm>
            <a:off x="3748088" y="1267550"/>
            <a:ext cx="642938" cy="579437"/>
            <a:chOff x="1382" y="1036"/>
            <a:chExt cx="405" cy="365"/>
          </a:xfrm>
        </p:grpSpPr>
        <p:sp>
          <p:nvSpPr>
            <p:cNvPr id="37917" name="Text Box 7"/>
            <p:cNvSpPr txBox="1">
              <a:spLocks noChangeArrowheads="1"/>
            </p:cNvSpPr>
            <p:nvPr/>
          </p:nvSpPr>
          <p:spPr bwMode="auto">
            <a:xfrm>
              <a:off x="1382" y="1036"/>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K</a:t>
              </a:r>
            </a:p>
          </p:txBody>
        </p:sp>
        <p:sp>
          <p:nvSpPr>
            <p:cNvPr id="37918" name="Text Box 8"/>
            <p:cNvSpPr txBox="1">
              <a:spLocks noChangeArrowheads="1"/>
            </p:cNvSpPr>
            <p:nvPr/>
          </p:nvSpPr>
          <p:spPr bwMode="auto">
            <a:xfrm>
              <a:off x="1560" y="1151"/>
              <a:ext cx="227"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S</a:t>
              </a:r>
            </a:p>
          </p:txBody>
        </p:sp>
      </p:grpSp>
      <p:pic>
        <p:nvPicPr>
          <p:cNvPr id="37895" name="Picture 9"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1218337"/>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6" name="Rectangle 10"/>
          <p:cNvSpPr>
            <a:spLocks noChangeArrowheads="1"/>
          </p:cNvSpPr>
          <p:nvPr/>
        </p:nvSpPr>
        <p:spPr bwMode="auto">
          <a:xfrm>
            <a:off x="3565527" y="2124800"/>
            <a:ext cx="1392237" cy="803275"/>
          </a:xfrm>
          <a:prstGeom prst="rect">
            <a:avLst/>
          </a:prstGeom>
          <a:solidFill>
            <a:schemeClr val="accent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37897" name="Text Box 11"/>
          <p:cNvSpPr txBox="1">
            <a:spLocks noChangeArrowheads="1"/>
          </p:cNvSpPr>
          <p:nvPr/>
        </p:nvSpPr>
        <p:spPr bwMode="auto">
          <a:xfrm>
            <a:off x="3590927" y="2134325"/>
            <a:ext cx="13684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chemeClr val="bg1"/>
                </a:solidFill>
                <a:latin typeface="Arial" charset="0"/>
                <a:cs typeface="Arial" charset="0"/>
              </a:rPr>
              <a:t>encryption</a:t>
            </a:r>
          </a:p>
          <a:p>
            <a:pPr algn="ctr"/>
            <a:r>
              <a:rPr lang="en-US" dirty="0">
                <a:solidFill>
                  <a:schemeClr val="bg1"/>
                </a:solidFill>
                <a:latin typeface="Arial" charset="0"/>
                <a:cs typeface="Arial" charset="0"/>
              </a:rPr>
              <a:t>algorithm</a:t>
            </a:r>
          </a:p>
        </p:txBody>
      </p:sp>
      <p:sp>
        <p:nvSpPr>
          <p:cNvPr id="37898" name="Rectangle 12"/>
          <p:cNvSpPr>
            <a:spLocks noChangeArrowheads="1"/>
          </p:cNvSpPr>
          <p:nvPr/>
        </p:nvSpPr>
        <p:spPr bwMode="auto">
          <a:xfrm>
            <a:off x="6683376" y="2123212"/>
            <a:ext cx="1377950" cy="803275"/>
          </a:xfrm>
          <a:prstGeom prst="rect">
            <a:avLst/>
          </a:prstGeom>
          <a:solidFill>
            <a:schemeClr val="accent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37899" name="Text Box 13"/>
          <p:cNvSpPr txBox="1">
            <a:spLocks noChangeArrowheads="1"/>
          </p:cNvSpPr>
          <p:nvPr/>
        </p:nvSpPr>
        <p:spPr bwMode="auto">
          <a:xfrm>
            <a:off x="6704014" y="2147025"/>
            <a:ext cx="14382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chemeClr val="bg1"/>
                </a:solidFill>
                <a:latin typeface="Arial" charset="0"/>
                <a:cs typeface="Arial" charset="0"/>
              </a:rPr>
              <a:t>decryption </a:t>
            </a:r>
          </a:p>
          <a:p>
            <a:pPr algn="ctr"/>
            <a:r>
              <a:rPr lang="en-US" dirty="0">
                <a:solidFill>
                  <a:schemeClr val="bg1"/>
                </a:solidFill>
                <a:latin typeface="Arial" charset="0"/>
                <a:cs typeface="Arial" charset="0"/>
              </a:rPr>
              <a:t>algorithm</a:t>
            </a:r>
          </a:p>
        </p:txBody>
      </p:sp>
      <p:sp>
        <p:nvSpPr>
          <p:cNvPr id="37900" name="Line 14"/>
          <p:cNvSpPr>
            <a:spLocks noChangeShapeType="1"/>
          </p:cNvSpPr>
          <p:nvPr/>
        </p:nvSpPr>
        <p:spPr bwMode="auto">
          <a:xfrm>
            <a:off x="4986339" y="2537550"/>
            <a:ext cx="1692275" cy="7937"/>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7901" name="Line 15"/>
          <p:cNvSpPr>
            <a:spLocks noChangeShapeType="1"/>
          </p:cNvSpPr>
          <p:nvPr/>
        </p:nvSpPr>
        <p:spPr bwMode="auto">
          <a:xfrm flipH="1">
            <a:off x="3956052" y="1745387"/>
            <a:ext cx="1587" cy="3921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pic>
        <p:nvPicPr>
          <p:cNvPr id="37902" name="Picture 16"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526" y="1407249"/>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03" name="Line 17"/>
          <p:cNvSpPr>
            <a:spLocks noChangeShapeType="1"/>
          </p:cNvSpPr>
          <p:nvPr/>
        </p:nvSpPr>
        <p:spPr bwMode="auto">
          <a:xfrm>
            <a:off x="2820988" y="2562949"/>
            <a:ext cx="674688"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7904" name="Line 18"/>
          <p:cNvSpPr>
            <a:spLocks noChangeShapeType="1"/>
          </p:cNvSpPr>
          <p:nvPr/>
        </p:nvSpPr>
        <p:spPr bwMode="auto">
          <a:xfrm>
            <a:off x="8131177" y="2559774"/>
            <a:ext cx="674687"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pic>
        <p:nvPicPr>
          <p:cNvPr id="37905" name="Picture 19" descr="BS00768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094163" y="1191349"/>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06" name="Text Box 20"/>
          <p:cNvSpPr txBox="1">
            <a:spLocks noChangeArrowheads="1"/>
          </p:cNvSpPr>
          <p:nvPr/>
        </p:nvSpPr>
        <p:spPr bwMode="auto">
          <a:xfrm>
            <a:off x="3091831" y="3946387"/>
            <a:ext cx="3254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latin typeface="Arial" charset="0"/>
                <a:cs typeface="Arial" charset="0"/>
              </a:rPr>
              <a:t>S</a:t>
            </a:r>
          </a:p>
        </p:txBody>
      </p:sp>
      <p:grpSp>
        <p:nvGrpSpPr>
          <p:cNvPr id="37907" name="Group 21"/>
          <p:cNvGrpSpPr>
            <a:grpSpLocks/>
          </p:cNvGrpSpPr>
          <p:nvPr/>
        </p:nvGrpSpPr>
        <p:grpSpPr bwMode="auto">
          <a:xfrm>
            <a:off x="6934202" y="1216750"/>
            <a:ext cx="642937" cy="579437"/>
            <a:chOff x="1382" y="1036"/>
            <a:chExt cx="405" cy="365"/>
          </a:xfrm>
        </p:grpSpPr>
        <p:sp>
          <p:nvSpPr>
            <p:cNvPr id="37915" name="Text Box 22"/>
            <p:cNvSpPr txBox="1">
              <a:spLocks noChangeArrowheads="1"/>
            </p:cNvSpPr>
            <p:nvPr/>
          </p:nvSpPr>
          <p:spPr bwMode="auto">
            <a:xfrm>
              <a:off x="1382" y="1036"/>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Arial" charset="0"/>
                  <a:cs typeface="Arial" charset="0"/>
                </a:rPr>
                <a:t>K</a:t>
              </a:r>
            </a:p>
          </p:txBody>
        </p:sp>
        <p:sp>
          <p:nvSpPr>
            <p:cNvPr id="37916" name="Text Box 23"/>
            <p:cNvSpPr txBox="1">
              <a:spLocks noChangeArrowheads="1"/>
            </p:cNvSpPr>
            <p:nvPr/>
          </p:nvSpPr>
          <p:spPr bwMode="auto">
            <a:xfrm>
              <a:off x="1560" y="1151"/>
              <a:ext cx="227"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S</a:t>
              </a:r>
            </a:p>
          </p:txBody>
        </p:sp>
      </p:grpSp>
      <p:sp>
        <p:nvSpPr>
          <p:cNvPr id="37908" name="Line 24"/>
          <p:cNvSpPr>
            <a:spLocks noChangeShapeType="1"/>
          </p:cNvSpPr>
          <p:nvPr/>
        </p:nvSpPr>
        <p:spPr bwMode="auto">
          <a:xfrm flipH="1">
            <a:off x="7142163" y="1694587"/>
            <a:ext cx="1588" cy="3921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pic>
        <p:nvPicPr>
          <p:cNvPr id="37909" name="Picture 25" descr="BS00768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7280277" y="1140549"/>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10" name="Text Box 26"/>
          <p:cNvSpPr txBox="1">
            <a:spLocks noChangeArrowheads="1"/>
          </p:cNvSpPr>
          <p:nvPr/>
        </p:nvSpPr>
        <p:spPr bwMode="auto">
          <a:xfrm>
            <a:off x="1938339" y="2194650"/>
            <a:ext cx="15795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plaintext</a:t>
            </a:r>
          </a:p>
          <a:p>
            <a:pPr algn="ctr"/>
            <a:r>
              <a:rPr lang="en-US" dirty="0">
                <a:solidFill>
                  <a:srgbClr val="C00000"/>
                </a:solidFill>
                <a:latin typeface="Arial" charset="0"/>
                <a:cs typeface="Arial" charset="0"/>
              </a:rPr>
              <a:t>message, m</a:t>
            </a:r>
          </a:p>
        </p:txBody>
      </p:sp>
      <p:sp>
        <p:nvSpPr>
          <p:cNvPr id="37911" name="Text Box 27"/>
          <p:cNvSpPr txBox="1">
            <a:spLocks noChangeArrowheads="1"/>
          </p:cNvSpPr>
          <p:nvPr/>
        </p:nvSpPr>
        <p:spPr bwMode="auto">
          <a:xfrm>
            <a:off x="5245101" y="2701062"/>
            <a:ext cx="10287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(m)</a:t>
            </a:r>
          </a:p>
        </p:txBody>
      </p:sp>
      <p:sp>
        <p:nvSpPr>
          <p:cNvPr id="37912" name="Text Box 28"/>
          <p:cNvSpPr txBox="1">
            <a:spLocks noChangeArrowheads="1"/>
          </p:cNvSpPr>
          <p:nvPr/>
        </p:nvSpPr>
        <p:spPr bwMode="auto">
          <a:xfrm>
            <a:off x="5497513" y="2893149"/>
            <a:ext cx="325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S</a:t>
            </a:r>
          </a:p>
        </p:txBody>
      </p:sp>
      <p:sp>
        <p:nvSpPr>
          <p:cNvPr id="37913" name="Text Box 35"/>
          <p:cNvSpPr txBox="1">
            <a:spLocks noChangeArrowheads="1"/>
          </p:cNvSpPr>
          <p:nvPr/>
        </p:nvSpPr>
        <p:spPr bwMode="auto">
          <a:xfrm>
            <a:off x="8272463" y="2693124"/>
            <a:ext cx="18113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Arial" charset="0"/>
                <a:cs typeface="Arial" charset="0"/>
              </a:rPr>
              <a:t>m = K</a:t>
            </a:r>
            <a:r>
              <a:rPr lang="en-US" baseline="-25000" dirty="0">
                <a:solidFill>
                  <a:srgbClr val="C00000"/>
                </a:solidFill>
                <a:latin typeface="Arial" charset="0"/>
                <a:cs typeface="Arial" charset="0"/>
              </a:rPr>
              <a:t>S</a:t>
            </a:r>
            <a:r>
              <a:rPr lang="en-US" dirty="0">
                <a:solidFill>
                  <a:srgbClr val="C00000"/>
                </a:solidFill>
                <a:latin typeface="Arial" charset="0"/>
                <a:cs typeface="Arial" charset="0"/>
              </a:rPr>
              <a:t>(K</a:t>
            </a:r>
            <a:r>
              <a:rPr lang="en-US" baseline="-25000" dirty="0">
                <a:solidFill>
                  <a:srgbClr val="C00000"/>
                </a:solidFill>
                <a:latin typeface="Arial" charset="0"/>
                <a:cs typeface="Arial" charset="0"/>
              </a:rPr>
              <a:t>S</a:t>
            </a:r>
            <a:r>
              <a:rPr lang="en-US" dirty="0">
                <a:solidFill>
                  <a:srgbClr val="C00000"/>
                </a:solidFill>
                <a:latin typeface="Arial" charset="0"/>
                <a:cs typeface="Arial" charset="0"/>
              </a:rPr>
              <a:t>(m))</a:t>
            </a:r>
          </a:p>
        </p:txBody>
      </p:sp>
    </p:spTree>
    <p:extLst>
      <p:ext uri="{BB962C8B-B14F-4D97-AF65-F5344CB8AC3E}">
        <p14:creationId xmlns:p14="http://schemas.microsoft.com/office/powerpoint/2010/main" val="894832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59484" y="334412"/>
            <a:ext cx="7886700" cy="670967"/>
          </a:xfrm>
        </p:spPr>
        <p:txBody>
          <a:bodyPr>
            <a:normAutofit fontScale="90000"/>
          </a:bodyPr>
          <a:lstStyle/>
          <a:p>
            <a:r>
              <a:rPr lang="en-US" altLang="en-US" dirty="0">
                <a:cs typeface="Calibri" panose="020F0502020204030204" pitchFamily="34" charset="0"/>
              </a:rPr>
              <a:t>Symmetric key crypto: DES</a:t>
            </a:r>
            <a:endParaRPr lang="en-US" sz="3300" dirty="0"/>
          </a:p>
        </p:txBody>
      </p:sp>
      <p:sp>
        <p:nvSpPr>
          <p:cNvPr id="6" name="Rectangle 3">
            <a:extLst>
              <a:ext uri="{FF2B5EF4-FFF2-40B4-BE49-F238E27FC236}">
                <a16:creationId xmlns:a16="http://schemas.microsoft.com/office/drawing/2014/main" id="{5937BF43-2D44-0746-9CC6-CB87B013203F}"/>
              </a:ext>
            </a:extLst>
          </p:cNvPr>
          <p:cNvSpPr txBox="1">
            <a:spLocks noChangeArrowheads="1"/>
          </p:cNvSpPr>
          <p:nvPr/>
        </p:nvSpPr>
        <p:spPr>
          <a:xfrm>
            <a:off x="943523" y="1042170"/>
            <a:ext cx="8291978" cy="375657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400" dirty="0">
                <a:solidFill>
                  <a:srgbClr val="C00000"/>
                </a:solidFill>
              </a:rPr>
              <a:t>DES: Data Encryption Standard</a:t>
            </a:r>
            <a:endParaRPr lang="en-US" sz="2100" dirty="0">
              <a:solidFill>
                <a:srgbClr val="C00000"/>
              </a:solidFill>
            </a:endParaRPr>
          </a:p>
          <a:p>
            <a:r>
              <a:rPr lang="en-US" sz="2100" dirty="0"/>
              <a:t>US encryption standard [NIST 1993]</a:t>
            </a:r>
          </a:p>
          <a:p>
            <a:r>
              <a:rPr lang="en-US" sz="2100" dirty="0"/>
              <a:t>56-bit symmetric key, 64-bit plaintext input</a:t>
            </a:r>
          </a:p>
          <a:p>
            <a:r>
              <a:rPr lang="en-US" sz="2100" dirty="0"/>
              <a:t>block cipher with cipher block chaining</a:t>
            </a:r>
          </a:p>
          <a:p>
            <a:endParaRPr lang="en-US" sz="2100" dirty="0" smtClean="0"/>
          </a:p>
          <a:p>
            <a:r>
              <a:rPr lang="en-US" sz="2100" dirty="0" smtClean="0"/>
              <a:t>making </a:t>
            </a:r>
            <a:r>
              <a:rPr lang="en-US" sz="2100" dirty="0"/>
              <a:t>DES more secure:</a:t>
            </a:r>
          </a:p>
          <a:p>
            <a:pPr lvl="1"/>
            <a:r>
              <a:rPr lang="en-US" sz="2100" dirty="0"/>
              <a:t>3DES: encrypt 3 times with 3 different keys</a:t>
            </a:r>
            <a:endParaRPr lang="en-US" sz="1800" dirty="0"/>
          </a:p>
        </p:txBody>
      </p:sp>
      <p:pic>
        <p:nvPicPr>
          <p:cNvPr id="1026" name="Picture 2" descr="https://cdn.britannica.com/54/7854-004-9C8B7FED/Flow-diagram-operation-Data-Encryption-Standard.jpg?s=1500x700&amp;q=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558" y="334412"/>
            <a:ext cx="3103013" cy="43946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8113222" y="4775895"/>
            <a:ext cx="4389178"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https://www.britannica.com/topic/Data-Encryption-Standard</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39843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3018" y="1074245"/>
            <a:ext cx="7886700" cy="670967"/>
          </a:xfrm>
        </p:spPr>
        <p:txBody>
          <a:bodyPr>
            <a:normAutofit fontScale="90000"/>
          </a:bodyPr>
          <a:lstStyle/>
          <a:p>
            <a:r>
              <a:rPr lang="en-US" altLang="en-US" dirty="0">
                <a:cs typeface="Calibri" panose="020F0502020204030204" pitchFamily="34" charset="0"/>
              </a:rPr>
              <a:t>AES: Advanced Encryption Standard</a:t>
            </a:r>
            <a:endParaRPr lang="en-US" sz="3300" dirty="0"/>
          </a:p>
        </p:txBody>
      </p:sp>
      <p:sp>
        <p:nvSpPr>
          <p:cNvPr id="11" name="Rectangle 3">
            <a:extLst>
              <a:ext uri="{FF2B5EF4-FFF2-40B4-BE49-F238E27FC236}">
                <a16:creationId xmlns:a16="http://schemas.microsoft.com/office/drawing/2014/main" id="{7D667AF7-BF48-5243-985F-E9DDCE1AFF39}"/>
              </a:ext>
            </a:extLst>
          </p:cNvPr>
          <p:cNvSpPr txBox="1">
            <a:spLocks noChangeArrowheads="1"/>
          </p:cNvSpPr>
          <p:nvPr/>
        </p:nvSpPr>
        <p:spPr>
          <a:xfrm>
            <a:off x="2162590" y="2000250"/>
            <a:ext cx="8008454"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symmetric-key NIST standard, replaced DES (Nov 2001)</a:t>
            </a:r>
          </a:p>
          <a:p>
            <a:r>
              <a:rPr lang="en-US" sz="2400" dirty="0"/>
              <a:t>processes data in 128 bit blocks</a:t>
            </a:r>
          </a:p>
          <a:p>
            <a:r>
              <a:rPr lang="en-US" sz="2400" dirty="0"/>
              <a:t>128, 192, or 256 bit keys</a:t>
            </a:r>
          </a:p>
          <a:p>
            <a:r>
              <a:rPr lang="en-US" sz="2400" dirty="0"/>
              <a:t>brute force decryption (try each key) taking 1 sec on DES, takes 149 trillion years for AES</a:t>
            </a:r>
          </a:p>
        </p:txBody>
      </p:sp>
    </p:spTree>
    <p:extLst>
      <p:ext uri="{BB962C8B-B14F-4D97-AF65-F5344CB8AC3E}">
        <p14:creationId xmlns:p14="http://schemas.microsoft.com/office/powerpoint/2010/main" val="329731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26595</TotalTime>
  <Words>2261</Words>
  <Application>Microsoft Office PowerPoint</Application>
  <PresentationFormat>Widescreen</PresentationFormat>
  <Paragraphs>573</Paragraphs>
  <Slides>36</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ＭＳ Ｐゴシック</vt:lpstr>
      <vt:lpstr>游ゴシック</vt:lpstr>
      <vt:lpstr>Arial</vt:lpstr>
      <vt:lpstr>Arial Unicode MS</vt:lpstr>
      <vt:lpstr>Avenir Book</vt:lpstr>
      <vt:lpstr>Calibri</vt:lpstr>
      <vt:lpstr>Calibri Light</vt:lpstr>
      <vt:lpstr>Comic Sans MS</vt:lpstr>
      <vt:lpstr>Courier New</vt:lpstr>
      <vt:lpstr>Gill Sans MT</vt:lpstr>
      <vt:lpstr>Times New Roman</vt:lpstr>
      <vt:lpstr>Wingdings</vt:lpstr>
      <vt:lpstr>Presentation Template 13_9_21</vt:lpstr>
      <vt:lpstr> Computer Networks  Network Security</vt:lpstr>
      <vt:lpstr>What is network security?</vt:lpstr>
      <vt:lpstr>Friends and enemies: Alice, Bob, Trudy</vt:lpstr>
      <vt:lpstr>Principles of Cryptography</vt:lpstr>
      <vt:lpstr>The language of cryptography</vt:lpstr>
      <vt:lpstr>Simple encryption scheme</vt:lpstr>
      <vt:lpstr>Symmetric key cryptography</vt:lpstr>
      <vt:lpstr>Symmetric key crypto: DES</vt:lpstr>
      <vt:lpstr>AES: Advanced Encryption Standard</vt:lpstr>
      <vt:lpstr>Public Key Cryptography</vt:lpstr>
      <vt:lpstr>Public key cryptography</vt:lpstr>
      <vt:lpstr>Public key encryption algorithms</vt:lpstr>
      <vt:lpstr>RSA: Creating public/private key pair</vt:lpstr>
      <vt:lpstr>RSA: encryption, decryption</vt:lpstr>
      <vt:lpstr>PowerPoint Presentation</vt:lpstr>
      <vt:lpstr>RSA: another important property</vt:lpstr>
      <vt:lpstr>PowerPoint Presentation</vt:lpstr>
      <vt:lpstr>RSA example:</vt:lpstr>
      <vt:lpstr>RSA in practice: session keys</vt:lpstr>
      <vt:lpstr>Authentication</vt:lpstr>
      <vt:lpstr>Authentication</vt:lpstr>
      <vt:lpstr>Authentication</vt:lpstr>
      <vt:lpstr>Authentication</vt:lpstr>
      <vt:lpstr>Authentication</vt:lpstr>
      <vt:lpstr>Message Integrity</vt:lpstr>
      <vt:lpstr>Digital signatures </vt:lpstr>
      <vt:lpstr>Digital signatures </vt:lpstr>
      <vt:lpstr>Digital signatures </vt:lpstr>
      <vt:lpstr>Message digests</vt:lpstr>
      <vt:lpstr>PowerPoint Presentation</vt:lpstr>
      <vt:lpstr>Hash function algorithms</vt:lpstr>
      <vt:lpstr>Can we fix this?</vt:lpstr>
      <vt:lpstr>Public key Certification Authorities (CA)</vt:lpstr>
      <vt:lpstr>Public key Certification Authorities (CA)</vt:lpstr>
      <vt:lpstr>Transport-layer security (TLS)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461</cp:revision>
  <cp:lastPrinted>2023-04-18T16:06:57Z</cp:lastPrinted>
  <dcterms:created xsi:type="dcterms:W3CDTF">2021-09-13T14:43:22Z</dcterms:created>
  <dcterms:modified xsi:type="dcterms:W3CDTF">2023-04-19T05:56:19Z</dcterms:modified>
</cp:coreProperties>
</file>