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65" r:id="rId2"/>
    <p:sldId id="358" r:id="rId3"/>
    <p:sldId id="360" r:id="rId4"/>
    <p:sldId id="349" r:id="rId5"/>
    <p:sldId id="350" r:id="rId6"/>
    <p:sldId id="352" r:id="rId7"/>
    <p:sldId id="353" r:id="rId8"/>
    <p:sldId id="361" r:id="rId9"/>
    <p:sldId id="354" r:id="rId10"/>
    <p:sldId id="355" r:id="rId11"/>
    <p:sldId id="359" r:id="rId12"/>
    <p:sldId id="357" r:id="rId13"/>
    <p:sldId id="306" r:id="rId14"/>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16-01-2023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16-01-2023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16/01/2023 19:25</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
        <p:nvSpPr>
          <p:cNvPr id="1003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07986F26-67AC-485D-A2A8-222F3DFE45FD}" type="slidenum">
              <a:rPr lang="en-US" sz="1200" smtClean="0"/>
              <a:pPr/>
              <a:t>10</a:t>
            </a:fld>
            <a:endParaRPr lang="en-US" sz="1200"/>
          </a:p>
        </p:txBody>
      </p:sp>
    </p:spTree>
    <p:extLst>
      <p:ext uri="{BB962C8B-B14F-4D97-AF65-F5344CB8AC3E}">
        <p14:creationId xmlns:p14="http://schemas.microsoft.com/office/powerpoint/2010/main" val="187826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
        <p:nvSpPr>
          <p:cNvPr id="1003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07986F26-67AC-485D-A2A8-222F3DFE45FD}" type="slidenum">
              <a:rPr lang="en-US" sz="1200" smtClean="0"/>
              <a:pPr/>
              <a:t>11</a:t>
            </a:fld>
            <a:endParaRPr lang="en-US" sz="1200"/>
          </a:p>
        </p:txBody>
      </p:sp>
    </p:spTree>
    <p:extLst>
      <p:ext uri="{BB962C8B-B14F-4D97-AF65-F5344CB8AC3E}">
        <p14:creationId xmlns:p14="http://schemas.microsoft.com/office/powerpoint/2010/main" val="1905996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003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t>IEEE SOUTHEASTCON 2010, CHARLOTTE, NC</a:t>
            </a:r>
          </a:p>
        </p:txBody>
      </p:sp>
      <p:sp>
        <p:nvSpPr>
          <p:cNvPr id="10035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07986F26-67AC-485D-A2A8-222F3DFE45FD}" type="slidenum">
              <a:rPr lang="en-US" sz="1200" smtClean="0"/>
              <a:pPr/>
              <a:t>12</a:t>
            </a:fld>
            <a:endParaRPr lang="en-US" sz="1200"/>
          </a:p>
        </p:txBody>
      </p:sp>
    </p:spTree>
    <p:extLst>
      <p:ext uri="{BB962C8B-B14F-4D97-AF65-F5344CB8AC3E}">
        <p14:creationId xmlns:p14="http://schemas.microsoft.com/office/powerpoint/2010/main" val="2367653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13</a:t>
            </a:fld>
            <a:endParaRPr lang="en-GB" sz="1200" smtClean="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a:t>
            </a:fld>
            <a:endParaRPr lang="en-GB" sz="1200" smtClean="0">
              <a:cs typeface="Arial" pitchFamily="34" charset="0"/>
            </a:endParaRPr>
          </a:p>
        </p:txBody>
      </p:sp>
    </p:spTree>
    <p:extLst>
      <p:ext uri="{BB962C8B-B14F-4D97-AF65-F5344CB8AC3E}">
        <p14:creationId xmlns:p14="http://schemas.microsoft.com/office/powerpoint/2010/main" val="69670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3</a:t>
            </a:fld>
            <a:endParaRPr lang="en-GB" sz="1200" smtClean="0">
              <a:cs typeface="Arial" pitchFamily="34" charset="0"/>
            </a:endParaRPr>
          </a:p>
        </p:txBody>
      </p:sp>
    </p:spTree>
    <p:extLst>
      <p:ext uri="{BB962C8B-B14F-4D97-AF65-F5344CB8AC3E}">
        <p14:creationId xmlns:p14="http://schemas.microsoft.com/office/powerpoint/2010/main" val="48894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5D8144-6F1A-4F0F-9542-360446FD6843}" type="slidenum">
              <a:rPr lang="en-US" smtClean="0"/>
              <a:t>4</a:t>
            </a:fld>
            <a:endParaRPr lang="en-US"/>
          </a:p>
        </p:txBody>
      </p:sp>
    </p:spTree>
    <p:extLst>
      <p:ext uri="{BB962C8B-B14F-4D97-AF65-F5344CB8AC3E}">
        <p14:creationId xmlns:p14="http://schemas.microsoft.com/office/powerpoint/2010/main" val="2571010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5D8144-6F1A-4F0F-9542-360446FD6843}" type="slidenum">
              <a:rPr lang="en-US" smtClean="0"/>
              <a:t>5</a:t>
            </a:fld>
            <a:endParaRPr lang="en-US"/>
          </a:p>
        </p:txBody>
      </p:sp>
    </p:spTree>
    <p:extLst>
      <p:ext uri="{BB962C8B-B14F-4D97-AF65-F5344CB8AC3E}">
        <p14:creationId xmlns:p14="http://schemas.microsoft.com/office/powerpoint/2010/main" val="55782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EC38954-55DA-4B58-B5A1-805DC88A142F}" type="slidenum">
              <a:rPr lang="en-IN" smtClean="0"/>
              <a:t>6</a:t>
            </a:fld>
            <a:endParaRPr lang="en-IN"/>
          </a:p>
        </p:txBody>
      </p:sp>
    </p:spTree>
    <p:extLst>
      <p:ext uri="{BB962C8B-B14F-4D97-AF65-F5344CB8AC3E}">
        <p14:creationId xmlns:p14="http://schemas.microsoft.com/office/powerpoint/2010/main" val="27837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EC38954-55DA-4B58-B5A1-805DC88A142F}" type="slidenum">
              <a:rPr lang="en-IN" smtClean="0"/>
              <a:t>7</a:t>
            </a:fld>
            <a:endParaRPr lang="en-IN"/>
          </a:p>
        </p:txBody>
      </p:sp>
    </p:spTree>
    <p:extLst>
      <p:ext uri="{BB962C8B-B14F-4D97-AF65-F5344CB8AC3E}">
        <p14:creationId xmlns:p14="http://schemas.microsoft.com/office/powerpoint/2010/main" val="371394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8</a:t>
            </a:fld>
            <a:endParaRPr lang="en-US" sz="1200" smtClean="0"/>
          </a:p>
        </p:txBody>
      </p:sp>
    </p:spTree>
    <p:extLst>
      <p:ext uri="{BB962C8B-B14F-4D97-AF65-F5344CB8AC3E}">
        <p14:creationId xmlns:p14="http://schemas.microsoft.com/office/powerpoint/2010/main" val="162343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EC38954-55DA-4B58-B5A1-805DC88A142F}" type="slidenum">
              <a:rPr lang="en-IN" smtClean="0"/>
              <a:t>9</a:t>
            </a:fld>
            <a:endParaRPr lang="en-IN"/>
          </a:p>
        </p:txBody>
      </p:sp>
    </p:spTree>
    <p:extLst>
      <p:ext uri="{BB962C8B-B14F-4D97-AF65-F5344CB8AC3E}">
        <p14:creationId xmlns:p14="http://schemas.microsoft.com/office/powerpoint/2010/main" val="102489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1/16/2023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hyperlink" Target="https://play.google.com/store/apps/details?id=com.farproc.wifi.analyzer&amp;hl=en_IN&amp;gl=U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tmp"/><Relationship Id="rId4" Type="http://schemas.openxmlformats.org/officeDocument/2006/relationships/image" Target="../media/image1.tmp"/></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r>
              <a:rPr lang="en-US" sz="3200" dirty="0" smtClean="0"/>
              <a:t/>
            </a:r>
            <a:br>
              <a:rPr lang="en-US" sz="3200" dirty="0" smtClean="0"/>
            </a:br>
            <a:r>
              <a:rPr lang="en-US" sz="3200" dirty="0" smtClean="0"/>
              <a:t>Computer </a:t>
            </a:r>
            <a:r>
              <a:rPr lang="en-US" sz="3200" smtClean="0"/>
              <a:t>Networks </a:t>
            </a:r>
            <a:r>
              <a:rPr lang="en-US" sz="3200" dirty="0" smtClean="0"/>
              <a:t/>
            </a:r>
            <a:br>
              <a:rPr lang="en-US" sz="3200" dirty="0" smtClean="0"/>
            </a:br>
            <a:r>
              <a:rPr lang="en-US" sz="3200" dirty="0" smtClean="0"/>
              <a:t/>
            </a:r>
            <a:br>
              <a:rPr lang="en-US" sz="3200" dirty="0" smtClean="0"/>
            </a:br>
            <a:r>
              <a:rPr lang="en-US" sz="3200" dirty="0" smtClean="0"/>
              <a:t>Wireless Channel Modeling</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Title 1"/>
          <p:cNvSpPr>
            <a:spLocks noGrp="1"/>
          </p:cNvSpPr>
          <p:nvPr>
            <p:ph type="title"/>
          </p:nvPr>
        </p:nvSpPr>
        <p:spPr>
          <a:xfrm>
            <a:off x="382588" y="401064"/>
            <a:ext cx="8505825" cy="531813"/>
          </a:xfrm>
        </p:spPr>
        <p:txBody>
          <a:bodyPr>
            <a:noAutofit/>
          </a:bodyPr>
          <a:lstStyle/>
          <a:p>
            <a:pPr defTabSz="912813"/>
            <a:r>
              <a:rPr lang="en-US" dirty="0"/>
              <a:t>Multipath Propagation</a:t>
            </a:r>
          </a:p>
        </p:txBody>
      </p:sp>
      <p:grpSp>
        <p:nvGrpSpPr>
          <p:cNvPr id="34" name="Group 33">
            <a:extLst>
              <a:ext uri="{FF2B5EF4-FFF2-40B4-BE49-F238E27FC236}">
                <a16:creationId xmlns:a16="http://schemas.microsoft.com/office/drawing/2014/main" id="{D85D29CD-E102-614A-90F6-954D67DDA256}"/>
              </a:ext>
            </a:extLst>
          </p:cNvPr>
          <p:cNvGrpSpPr/>
          <p:nvPr/>
        </p:nvGrpSpPr>
        <p:grpSpPr>
          <a:xfrm>
            <a:off x="5077266" y="1226202"/>
            <a:ext cx="3758303" cy="3226749"/>
            <a:chOff x="8269104" y="1297345"/>
            <a:chExt cx="3758303" cy="3226749"/>
          </a:xfrm>
        </p:grpSpPr>
        <p:cxnSp>
          <p:nvCxnSpPr>
            <p:cNvPr id="35" name="Straight Connector 34">
              <a:extLst>
                <a:ext uri="{FF2B5EF4-FFF2-40B4-BE49-F238E27FC236}">
                  <a16:creationId xmlns:a16="http://schemas.microsoft.com/office/drawing/2014/main" id="{D9DBEA8D-1C66-9649-A55C-37D56C8AD160}"/>
                </a:ext>
              </a:extLst>
            </p:cNvPr>
            <p:cNvCxnSpPr/>
            <p:nvPr/>
          </p:nvCxnSpPr>
          <p:spPr>
            <a:xfrm flipH="1">
              <a:off x="8678116" y="1297345"/>
              <a:ext cx="28107" cy="2236925"/>
            </a:xfrm>
            <a:prstGeom prst="line">
              <a:avLst/>
            </a:prstGeom>
            <a:ln w="2540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F12D47-DFA4-C742-82D5-85B59A5B7463}"/>
                </a:ext>
              </a:extLst>
            </p:cNvPr>
            <p:cNvCxnSpPr>
              <a:cxnSpLocks/>
            </p:cNvCxnSpPr>
            <p:nvPr/>
          </p:nvCxnSpPr>
          <p:spPr>
            <a:xfrm flipH="1">
              <a:off x="8678116" y="3534270"/>
              <a:ext cx="3349291" cy="0"/>
            </a:xfrm>
            <a:prstGeom prst="line">
              <a:avLst/>
            </a:prstGeom>
            <a:ln w="2540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B8E422-41C6-1345-836A-6EE023E18B4E}"/>
                </a:ext>
              </a:extLst>
            </p:cNvPr>
            <p:cNvCxnSpPr>
              <a:cxnSpLocks/>
            </p:cNvCxnSpPr>
            <p:nvPr/>
          </p:nvCxnSpPr>
          <p:spPr>
            <a:xfrm>
              <a:off x="9400434" y="2415807"/>
              <a:ext cx="1" cy="1139629"/>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3AD2C3-DBDE-5043-AE26-3D786F0E8605}"/>
                </a:ext>
              </a:extLst>
            </p:cNvPr>
            <p:cNvCxnSpPr>
              <a:cxnSpLocks/>
            </p:cNvCxnSpPr>
            <p:nvPr/>
          </p:nvCxnSpPr>
          <p:spPr>
            <a:xfrm>
              <a:off x="9025631" y="1757838"/>
              <a:ext cx="0" cy="1768323"/>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A0DE56-E115-2940-902F-5FC9628A88D5}"/>
                </a:ext>
              </a:extLst>
            </p:cNvPr>
            <p:cNvCxnSpPr>
              <a:cxnSpLocks/>
            </p:cNvCxnSpPr>
            <p:nvPr/>
          </p:nvCxnSpPr>
          <p:spPr>
            <a:xfrm flipH="1">
              <a:off x="9973965" y="2671274"/>
              <a:ext cx="0" cy="884162"/>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C0993D-B1AA-1344-A308-AC6F7A6BCD97}"/>
                </a:ext>
              </a:extLst>
            </p:cNvPr>
            <p:cNvCxnSpPr>
              <a:cxnSpLocks/>
            </p:cNvCxnSpPr>
            <p:nvPr/>
          </p:nvCxnSpPr>
          <p:spPr>
            <a:xfrm>
              <a:off x="10603368" y="2840361"/>
              <a:ext cx="1" cy="685800"/>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C84BB1-8614-2A46-9B07-46DEAE319CE9}"/>
                </a:ext>
              </a:extLst>
            </p:cNvPr>
            <p:cNvCxnSpPr>
              <a:cxnSpLocks/>
            </p:cNvCxnSpPr>
            <p:nvPr/>
          </p:nvCxnSpPr>
          <p:spPr>
            <a:xfrm>
              <a:off x="11122437" y="2905669"/>
              <a:ext cx="1" cy="640080"/>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E01AAE2-B686-1741-87CF-CC86F2511DAD}"/>
                </a:ext>
              </a:extLst>
            </p:cNvPr>
            <p:cNvSpPr txBox="1"/>
            <p:nvPr/>
          </p:nvSpPr>
          <p:spPr>
            <a:xfrm>
              <a:off x="9781309" y="3566817"/>
              <a:ext cx="699230"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T</a:t>
              </a:r>
              <a:r>
                <a:rPr lang="en-US" dirty="0" smtClean="0">
                  <a:latin typeface="Avenir Book" panose="020B0503020203020204" pitchFamily="34" charset="-78"/>
                  <a:cs typeface="Avenir Book" panose="020B0503020203020204" pitchFamily="34" charset="-78"/>
                </a:rPr>
                <a:t>ime</a:t>
              </a:r>
              <a:endParaRPr lang="en-US" dirty="0">
                <a:latin typeface="Avenir Book" panose="020B0503020203020204" pitchFamily="34" charset="-78"/>
                <a:cs typeface="Avenir Book" panose="020B0503020203020204" pitchFamily="34" charset="-78"/>
              </a:endParaRPr>
            </a:p>
          </p:txBody>
        </p:sp>
        <p:sp>
          <p:nvSpPr>
            <p:cNvPr id="45" name="TextBox 44">
              <a:extLst>
                <a:ext uri="{FF2B5EF4-FFF2-40B4-BE49-F238E27FC236}">
                  <a16:creationId xmlns:a16="http://schemas.microsoft.com/office/drawing/2014/main" id="{78E1ECA0-0492-8349-A00D-C8A77275DDBA}"/>
                </a:ext>
              </a:extLst>
            </p:cNvPr>
            <p:cNvSpPr txBox="1"/>
            <p:nvPr/>
          </p:nvSpPr>
          <p:spPr>
            <a:xfrm rot="16200000">
              <a:off x="7819622" y="2190918"/>
              <a:ext cx="1268296"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Amplitude</a:t>
              </a:r>
            </a:p>
          </p:txBody>
        </p:sp>
        <p:sp>
          <p:nvSpPr>
            <p:cNvPr id="46" name="TextBox 45">
              <a:extLst>
                <a:ext uri="{FF2B5EF4-FFF2-40B4-BE49-F238E27FC236}">
                  <a16:creationId xmlns:a16="http://schemas.microsoft.com/office/drawing/2014/main" id="{37D42D1A-91AE-E14F-A88E-A7059867C440}"/>
                </a:ext>
              </a:extLst>
            </p:cNvPr>
            <p:cNvSpPr txBox="1"/>
            <p:nvPr/>
          </p:nvSpPr>
          <p:spPr>
            <a:xfrm>
              <a:off x="8869021" y="4154762"/>
              <a:ext cx="2967479"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Channel Impulse Response</a:t>
              </a:r>
            </a:p>
          </p:txBody>
        </p:sp>
      </p:grpSp>
      <p:pic>
        <p:nvPicPr>
          <p:cNvPr id="47" name="Picture 46"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693" y="1922197"/>
            <a:ext cx="4270043" cy="1834761"/>
          </a:xfrm>
          <a:prstGeom prst="rect">
            <a:avLst/>
          </a:prstGeom>
        </p:spPr>
      </p:pic>
    </p:spTree>
    <p:extLst>
      <p:ext uri="{BB962C8B-B14F-4D97-AF65-F5344CB8AC3E}">
        <p14:creationId xmlns:p14="http://schemas.microsoft.com/office/powerpoint/2010/main" val="55774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85D29CD-E102-614A-90F6-954D67DDA256}"/>
              </a:ext>
            </a:extLst>
          </p:cNvPr>
          <p:cNvGrpSpPr/>
          <p:nvPr/>
        </p:nvGrpSpPr>
        <p:grpSpPr>
          <a:xfrm>
            <a:off x="5077266" y="1226202"/>
            <a:ext cx="3758303" cy="3226749"/>
            <a:chOff x="8269104" y="1297345"/>
            <a:chExt cx="3758303" cy="3226749"/>
          </a:xfrm>
        </p:grpSpPr>
        <p:cxnSp>
          <p:nvCxnSpPr>
            <p:cNvPr id="35" name="Straight Connector 34">
              <a:extLst>
                <a:ext uri="{FF2B5EF4-FFF2-40B4-BE49-F238E27FC236}">
                  <a16:creationId xmlns:a16="http://schemas.microsoft.com/office/drawing/2014/main" id="{D9DBEA8D-1C66-9649-A55C-37D56C8AD160}"/>
                </a:ext>
              </a:extLst>
            </p:cNvPr>
            <p:cNvCxnSpPr/>
            <p:nvPr/>
          </p:nvCxnSpPr>
          <p:spPr>
            <a:xfrm flipH="1">
              <a:off x="8678116" y="1297345"/>
              <a:ext cx="28107" cy="2236925"/>
            </a:xfrm>
            <a:prstGeom prst="line">
              <a:avLst/>
            </a:prstGeom>
            <a:ln w="2540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F12D47-DFA4-C742-82D5-85B59A5B7463}"/>
                </a:ext>
              </a:extLst>
            </p:cNvPr>
            <p:cNvCxnSpPr>
              <a:cxnSpLocks/>
            </p:cNvCxnSpPr>
            <p:nvPr/>
          </p:nvCxnSpPr>
          <p:spPr>
            <a:xfrm flipH="1">
              <a:off x="8678116" y="3534270"/>
              <a:ext cx="3349291" cy="0"/>
            </a:xfrm>
            <a:prstGeom prst="line">
              <a:avLst/>
            </a:prstGeom>
            <a:ln w="2540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9B8E422-41C6-1345-836A-6EE023E18B4E}"/>
                </a:ext>
              </a:extLst>
            </p:cNvPr>
            <p:cNvCxnSpPr>
              <a:cxnSpLocks/>
            </p:cNvCxnSpPr>
            <p:nvPr/>
          </p:nvCxnSpPr>
          <p:spPr>
            <a:xfrm>
              <a:off x="9400434" y="2415807"/>
              <a:ext cx="1" cy="1139629"/>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3AD2C3-DBDE-5043-AE26-3D786F0E8605}"/>
                </a:ext>
              </a:extLst>
            </p:cNvPr>
            <p:cNvCxnSpPr>
              <a:cxnSpLocks/>
            </p:cNvCxnSpPr>
            <p:nvPr/>
          </p:nvCxnSpPr>
          <p:spPr>
            <a:xfrm>
              <a:off x="9025631" y="2905669"/>
              <a:ext cx="0" cy="620492"/>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A0DE56-E115-2940-902F-5FC9628A88D5}"/>
                </a:ext>
              </a:extLst>
            </p:cNvPr>
            <p:cNvCxnSpPr>
              <a:cxnSpLocks/>
            </p:cNvCxnSpPr>
            <p:nvPr/>
          </p:nvCxnSpPr>
          <p:spPr>
            <a:xfrm flipH="1">
              <a:off x="9973965" y="2671274"/>
              <a:ext cx="0" cy="884162"/>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C0993D-B1AA-1344-A308-AC6F7A6BCD97}"/>
                </a:ext>
              </a:extLst>
            </p:cNvPr>
            <p:cNvCxnSpPr>
              <a:cxnSpLocks/>
            </p:cNvCxnSpPr>
            <p:nvPr/>
          </p:nvCxnSpPr>
          <p:spPr>
            <a:xfrm>
              <a:off x="10603368" y="2840361"/>
              <a:ext cx="1" cy="685800"/>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C84BB1-8614-2A46-9B07-46DEAE319CE9}"/>
                </a:ext>
              </a:extLst>
            </p:cNvPr>
            <p:cNvCxnSpPr>
              <a:cxnSpLocks/>
            </p:cNvCxnSpPr>
            <p:nvPr/>
          </p:nvCxnSpPr>
          <p:spPr>
            <a:xfrm>
              <a:off x="11122437" y="2905669"/>
              <a:ext cx="1" cy="640080"/>
            </a:xfrm>
            <a:prstGeom prst="line">
              <a:avLst/>
            </a:prstGeom>
            <a:ln w="25400">
              <a:solidFill>
                <a:srgbClr val="0000FF"/>
              </a:solidFill>
              <a:headEnd type="oval"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E01AAE2-B686-1741-87CF-CC86F2511DAD}"/>
                </a:ext>
              </a:extLst>
            </p:cNvPr>
            <p:cNvSpPr txBox="1"/>
            <p:nvPr/>
          </p:nvSpPr>
          <p:spPr>
            <a:xfrm>
              <a:off x="9781309" y="3566817"/>
              <a:ext cx="699230"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T</a:t>
              </a:r>
              <a:r>
                <a:rPr lang="en-US" dirty="0" smtClean="0">
                  <a:latin typeface="Avenir Book" panose="020B0503020203020204" pitchFamily="34" charset="-78"/>
                  <a:cs typeface="Avenir Book" panose="020B0503020203020204" pitchFamily="34" charset="-78"/>
                </a:rPr>
                <a:t>ime</a:t>
              </a:r>
              <a:endParaRPr lang="en-US" dirty="0">
                <a:latin typeface="Avenir Book" panose="020B0503020203020204" pitchFamily="34" charset="-78"/>
                <a:cs typeface="Avenir Book" panose="020B0503020203020204" pitchFamily="34" charset="-78"/>
              </a:endParaRPr>
            </a:p>
          </p:txBody>
        </p:sp>
        <p:sp>
          <p:nvSpPr>
            <p:cNvPr id="45" name="TextBox 44">
              <a:extLst>
                <a:ext uri="{FF2B5EF4-FFF2-40B4-BE49-F238E27FC236}">
                  <a16:creationId xmlns:a16="http://schemas.microsoft.com/office/drawing/2014/main" id="{78E1ECA0-0492-8349-A00D-C8A77275DDBA}"/>
                </a:ext>
              </a:extLst>
            </p:cNvPr>
            <p:cNvSpPr txBox="1"/>
            <p:nvPr/>
          </p:nvSpPr>
          <p:spPr>
            <a:xfrm rot="16200000">
              <a:off x="7819622" y="2190918"/>
              <a:ext cx="1268296"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Amplitude</a:t>
              </a:r>
            </a:p>
          </p:txBody>
        </p:sp>
        <p:sp>
          <p:nvSpPr>
            <p:cNvPr id="46" name="TextBox 45">
              <a:extLst>
                <a:ext uri="{FF2B5EF4-FFF2-40B4-BE49-F238E27FC236}">
                  <a16:creationId xmlns:a16="http://schemas.microsoft.com/office/drawing/2014/main" id="{37D42D1A-91AE-E14F-A88E-A7059867C440}"/>
                </a:ext>
              </a:extLst>
            </p:cNvPr>
            <p:cNvSpPr txBox="1"/>
            <p:nvPr/>
          </p:nvSpPr>
          <p:spPr>
            <a:xfrm>
              <a:off x="8869021" y="4154762"/>
              <a:ext cx="2967479" cy="36933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Channel Impulse Response</a:t>
              </a:r>
            </a:p>
          </p:txBody>
        </p:sp>
      </p:grpSp>
      <p:pic>
        <p:nvPicPr>
          <p:cNvPr id="47" name="Picture 46"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693" y="1922197"/>
            <a:ext cx="4270043" cy="1834761"/>
          </a:xfrm>
          <a:prstGeom prst="rect">
            <a:avLst/>
          </a:prstGeom>
        </p:spPr>
      </p:pic>
      <p:sp>
        <p:nvSpPr>
          <p:cNvPr id="3" name="Action Button: Home 2">
            <a:hlinkClick r:id="" action="ppaction://hlinkshowjump?jump=firstslide" highlightClick="1"/>
          </p:cNvPr>
          <p:cNvSpPr/>
          <p:nvPr/>
        </p:nvSpPr>
        <p:spPr>
          <a:xfrm>
            <a:off x="1155469" y="3192087"/>
            <a:ext cx="507076" cy="395848"/>
          </a:xfrm>
          <a:prstGeom prst="actionButtonHome">
            <a:avLst/>
          </a:prstGeom>
          <a:solidFill>
            <a:srgbClr val="FFFFFF">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itle 1"/>
          <p:cNvSpPr>
            <a:spLocks noGrp="1"/>
          </p:cNvSpPr>
          <p:nvPr>
            <p:ph type="title"/>
          </p:nvPr>
        </p:nvSpPr>
        <p:spPr>
          <a:xfrm>
            <a:off x="382588" y="401064"/>
            <a:ext cx="8505825" cy="531813"/>
          </a:xfrm>
        </p:spPr>
        <p:txBody>
          <a:bodyPr>
            <a:noAutofit/>
          </a:bodyPr>
          <a:lstStyle/>
          <a:p>
            <a:pPr defTabSz="912813"/>
            <a:r>
              <a:rPr lang="en-US" dirty="0"/>
              <a:t>Multipath Propagation</a:t>
            </a:r>
          </a:p>
        </p:txBody>
      </p:sp>
    </p:spTree>
    <p:extLst>
      <p:ext uri="{BB962C8B-B14F-4D97-AF65-F5344CB8AC3E}">
        <p14:creationId xmlns:p14="http://schemas.microsoft.com/office/powerpoint/2010/main" val="465542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813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 name="TextBox 4">
            <a:extLst>
              <a:ext uri="{FF2B5EF4-FFF2-40B4-BE49-F238E27FC236}">
                <a16:creationId xmlns:a16="http://schemas.microsoft.com/office/drawing/2014/main" id="{CAD844BB-5CFC-459B-B8F5-3547A782409D}"/>
              </a:ext>
            </a:extLst>
          </p:cNvPr>
          <p:cNvSpPr txBox="1"/>
          <p:nvPr/>
        </p:nvSpPr>
        <p:spPr>
          <a:xfrm>
            <a:off x="2630978" y="4475509"/>
            <a:ext cx="6172200" cy="600164"/>
          </a:xfrm>
          <a:prstGeom prst="rect">
            <a:avLst/>
          </a:prstGeom>
          <a:noFill/>
        </p:spPr>
        <p:txBody>
          <a:bodyPr wrap="square" rtlCol="0">
            <a:spAutoFit/>
          </a:bodyPr>
          <a:lstStyle/>
          <a:p>
            <a:r>
              <a:rPr lang="en-US" sz="1100" dirty="0" err="1" smtClean="0">
                <a:latin typeface="Avenir Book" panose="020B0503020203020204" pitchFamily="34" charset="-78"/>
                <a:cs typeface="Avenir Book" panose="020B0503020203020204" pitchFamily="34" charset="-78"/>
              </a:rPr>
              <a:t>Src</a:t>
            </a:r>
            <a:r>
              <a:rPr lang="en-US" sz="1100" dirty="0" smtClean="0">
                <a:latin typeface="Avenir Book" panose="020B0503020203020204" pitchFamily="34" charset="-78"/>
                <a:cs typeface="Avenir Book" panose="020B0503020203020204" pitchFamily="34" charset="-78"/>
              </a:rPr>
              <a:t>: </a:t>
            </a:r>
            <a:r>
              <a:rPr lang="en-US" sz="1100" dirty="0" err="1" smtClean="0">
                <a:latin typeface="Avenir Book" panose="020B0503020203020204" pitchFamily="34" charset="-78"/>
                <a:cs typeface="Avenir Book" panose="020B0503020203020204" pitchFamily="34" charset="-78"/>
              </a:rPr>
              <a:t>Bregar</a:t>
            </a:r>
            <a:r>
              <a:rPr lang="en-US" sz="1100" dirty="0">
                <a:latin typeface="Avenir Book" panose="020B0503020203020204" pitchFamily="34" charset="-78"/>
                <a:cs typeface="Avenir Book" panose="020B0503020203020204" pitchFamily="34" charset="-78"/>
              </a:rPr>
              <a:t>, </a:t>
            </a:r>
            <a:r>
              <a:rPr lang="en-US" sz="1100" dirty="0" err="1">
                <a:latin typeface="Avenir Book" panose="020B0503020203020204" pitchFamily="34" charset="-78"/>
                <a:cs typeface="Avenir Book" panose="020B0503020203020204" pitchFamily="34" charset="-78"/>
              </a:rPr>
              <a:t>Klemen</a:t>
            </a:r>
            <a:r>
              <a:rPr lang="en-US" sz="1100" dirty="0">
                <a:latin typeface="Avenir Book" panose="020B0503020203020204" pitchFamily="34" charset="-78"/>
                <a:cs typeface="Avenir Book" panose="020B0503020203020204" pitchFamily="34" charset="-78"/>
              </a:rPr>
              <a:t> &amp; </a:t>
            </a:r>
            <a:r>
              <a:rPr lang="en-US" sz="1100" dirty="0" err="1">
                <a:latin typeface="Avenir Book" panose="020B0503020203020204" pitchFamily="34" charset="-78"/>
                <a:cs typeface="Avenir Book" panose="020B0503020203020204" pitchFamily="34" charset="-78"/>
              </a:rPr>
              <a:t>Hrovat</a:t>
            </a:r>
            <a:r>
              <a:rPr lang="en-US" sz="1100" dirty="0">
                <a:latin typeface="Avenir Book" panose="020B0503020203020204" pitchFamily="34" charset="-78"/>
                <a:cs typeface="Avenir Book" panose="020B0503020203020204" pitchFamily="34" charset="-78"/>
              </a:rPr>
              <a:t>, Andrej &amp; </a:t>
            </a:r>
            <a:r>
              <a:rPr lang="en-US" sz="1100" dirty="0" err="1">
                <a:latin typeface="Avenir Book" panose="020B0503020203020204" pitchFamily="34" charset="-78"/>
                <a:cs typeface="Avenir Book" panose="020B0503020203020204" pitchFamily="34" charset="-78"/>
              </a:rPr>
              <a:t>Mohorcic</a:t>
            </a:r>
            <a:r>
              <a:rPr lang="en-US" sz="1100" dirty="0">
                <a:latin typeface="Avenir Book" panose="020B0503020203020204" pitchFamily="34" charset="-78"/>
                <a:cs typeface="Avenir Book" panose="020B0503020203020204" pitchFamily="34" charset="-78"/>
              </a:rPr>
              <a:t>, </a:t>
            </a:r>
            <a:r>
              <a:rPr lang="en-US" sz="1100" dirty="0" err="1">
                <a:latin typeface="Avenir Book" panose="020B0503020203020204" pitchFamily="34" charset="-78"/>
                <a:cs typeface="Avenir Book" panose="020B0503020203020204" pitchFamily="34" charset="-78"/>
              </a:rPr>
              <a:t>Mihael</a:t>
            </a:r>
            <a:r>
              <a:rPr lang="en-US" sz="1100" dirty="0">
                <a:latin typeface="Avenir Book" panose="020B0503020203020204" pitchFamily="34" charset="-78"/>
                <a:cs typeface="Avenir Book" panose="020B0503020203020204" pitchFamily="34" charset="-78"/>
              </a:rPr>
              <a:t>. (2016). NLOS Channel Detection with Multilayer Perceptron in Low-Rate Personal Area Networks for Indoor Localization Accuracy Improvement.</a:t>
            </a:r>
          </a:p>
        </p:txBody>
      </p:sp>
      <p:pic>
        <p:nvPicPr>
          <p:cNvPr id="3" name="Picture 2" descr="Graphical user interface, chart&#10;&#10;Description automatically generated">
            <a:extLst>
              <a:ext uri="{FF2B5EF4-FFF2-40B4-BE49-F238E27FC236}">
                <a16:creationId xmlns:a16="http://schemas.microsoft.com/office/drawing/2014/main" id="{7FFCCB3B-734A-4E93-9956-5B841B493066}"/>
              </a:ext>
            </a:extLst>
          </p:cNvPr>
          <p:cNvPicPr>
            <a:picLocks noChangeAspect="1"/>
          </p:cNvPicPr>
          <p:nvPr/>
        </p:nvPicPr>
        <p:blipFill rotWithShape="1">
          <a:blip r:embed="rId3">
            <a:extLst>
              <a:ext uri="{28A0092B-C50C-407E-A947-70E740481C1C}">
                <a14:useLocalDpi xmlns:a14="http://schemas.microsoft.com/office/drawing/2010/main" val="0"/>
              </a:ext>
            </a:extLst>
          </a:blip>
          <a:srcRect l="1666" t="29877" r="2795" b="5506"/>
          <a:stretch/>
        </p:blipFill>
        <p:spPr>
          <a:xfrm>
            <a:off x="152400" y="1111220"/>
            <a:ext cx="8736013" cy="3180934"/>
          </a:xfrm>
          <a:prstGeom prst="rect">
            <a:avLst/>
          </a:prstGeom>
        </p:spPr>
      </p:pic>
      <p:sp>
        <p:nvSpPr>
          <p:cNvPr id="12" name="Title 1"/>
          <p:cNvSpPr>
            <a:spLocks noGrp="1"/>
          </p:cNvSpPr>
          <p:nvPr>
            <p:ph type="title"/>
          </p:nvPr>
        </p:nvSpPr>
        <p:spPr>
          <a:xfrm>
            <a:off x="382588" y="401064"/>
            <a:ext cx="8505825" cy="531813"/>
          </a:xfrm>
        </p:spPr>
        <p:txBody>
          <a:bodyPr>
            <a:noAutofit/>
          </a:bodyPr>
          <a:lstStyle/>
          <a:p>
            <a:pPr defTabSz="912813"/>
            <a:r>
              <a:rPr lang="en-US" dirty="0"/>
              <a:t>Multipath Propagation</a:t>
            </a:r>
          </a:p>
        </p:txBody>
      </p:sp>
    </p:spTree>
    <p:extLst>
      <p:ext uri="{BB962C8B-B14F-4D97-AF65-F5344CB8AC3E}">
        <p14:creationId xmlns:p14="http://schemas.microsoft.com/office/powerpoint/2010/main" val="40019121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rPr>
              <a:t>Wireless channel modeling:</a:t>
            </a:r>
          </a:p>
          <a:p>
            <a:pPr lvl="1" eaLnBrk="1" hangingPunct="1"/>
            <a:r>
              <a:rPr lang="en-US" sz="2000" dirty="0" smtClean="0"/>
              <a:t>Free space path loss</a:t>
            </a:r>
          </a:p>
          <a:p>
            <a:pPr lvl="1" eaLnBrk="1" hangingPunct="1"/>
            <a:r>
              <a:rPr lang="en-US" sz="2000" dirty="0" smtClean="0"/>
              <a:t>Log normal shadowing model</a:t>
            </a:r>
          </a:p>
          <a:p>
            <a:pPr lvl="1" eaLnBrk="1" hangingPunct="1"/>
            <a:r>
              <a:rPr lang="en-US" sz="2000" dirty="0" smtClean="0"/>
              <a:t>Path loss exponent</a:t>
            </a:r>
          </a:p>
          <a:p>
            <a:pPr lvl="1" eaLnBrk="1" hangingPunct="1"/>
            <a:r>
              <a:rPr lang="en-US" sz="2000" dirty="0" smtClean="0"/>
              <a:t>Multipath propagation</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Path Loss</a:t>
            </a:r>
          </a:p>
        </p:txBody>
      </p:sp>
      <p:sp>
        <p:nvSpPr>
          <p:cNvPr id="10243" name="Text Placeholder 2"/>
          <p:cNvSpPr>
            <a:spLocks noGrp="1"/>
          </p:cNvSpPr>
          <p:nvPr>
            <p:ph type="body" sz="quarter" idx="10"/>
          </p:nvPr>
        </p:nvSpPr>
        <p:spPr>
          <a:xfrm>
            <a:off x="192232" y="952500"/>
            <a:ext cx="8801100" cy="5207000"/>
          </a:xfrm>
        </p:spPr>
        <p:txBody>
          <a:bodyPr/>
          <a:lstStyle/>
          <a:p>
            <a:pPr algn="just">
              <a:buFont typeface="Wingdings" pitchFamily="2" charset="2"/>
              <a:buChar char="q"/>
            </a:pPr>
            <a:r>
              <a:rPr lang="en-US" sz="2000" dirty="0">
                <a:solidFill>
                  <a:srgbClr val="0000FF"/>
                </a:solidFill>
              </a:rPr>
              <a:t>Free space path loss: </a:t>
            </a: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r>
              <a:rPr lang="en-US" sz="2000" dirty="0" smtClean="0"/>
              <a:t>Signal goes through</a:t>
            </a:r>
          </a:p>
          <a:p>
            <a:pPr lvl="1">
              <a:buFont typeface="Wingdings" pitchFamily="2" charset="2"/>
              <a:buChar char="q"/>
            </a:pPr>
            <a:r>
              <a:rPr lang="en-US" sz="1600" dirty="0" smtClean="0"/>
              <a:t>Reflections</a:t>
            </a:r>
          </a:p>
          <a:p>
            <a:pPr lvl="1">
              <a:buFont typeface="Wingdings" pitchFamily="2" charset="2"/>
              <a:buChar char="q"/>
            </a:pPr>
            <a:r>
              <a:rPr lang="en-US" sz="1600" dirty="0" smtClean="0"/>
              <a:t>Scattering</a:t>
            </a:r>
          </a:p>
          <a:p>
            <a:pPr lvl="1">
              <a:buFont typeface="Wingdings" pitchFamily="2" charset="2"/>
              <a:buChar char="q"/>
            </a:pPr>
            <a:r>
              <a:rPr lang="en-US" sz="1600" dirty="0" smtClean="0"/>
              <a:t>Diffractions</a:t>
            </a:r>
          </a:p>
          <a:p>
            <a:pPr lvl="1">
              <a:buFont typeface="Wingdings" pitchFamily="2" charset="2"/>
              <a:buChar char="q"/>
            </a:pPr>
            <a:r>
              <a:rPr lang="en-US" sz="1600" dirty="0" smtClean="0"/>
              <a:t>Attenuation due to obstructions</a:t>
            </a:r>
          </a:p>
          <a:p>
            <a:pPr lvl="1">
              <a:buFont typeface="Wingdings" pitchFamily="2" charset="2"/>
              <a:buChar char="q"/>
            </a:pPr>
            <a:endParaRPr lang="en-US" sz="1600" dirty="0"/>
          </a:p>
          <a:p>
            <a:pPr>
              <a:buFont typeface="Wingdings" pitchFamily="2" charset="2"/>
              <a:buChar char="q"/>
            </a:pPr>
            <a:r>
              <a:rPr lang="en-US" sz="2000" dirty="0" smtClean="0"/>
              <a:t>In general: </a:t>
            </a:r>
            <a:endParaRPr lang="en-US" sz="2000" dirty="0"/>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smtClean="0">
              <a:solidFill>
                <a:srgbClr val="0070C0"/>
              </a:solidFill>
            </a:endParaRPr>
          </a:p>
          <a:p>
            <a:pPr marL="457200" lvl="1" indent="0" eaLnBrk="1" hangingPunct="1">
              <a:buNone/>
            </a:pPr>
            <a:endParaRPr lang="en-US" sz="2000" dirty="0" smtClean="0"/>
          </a:p>
          <a:p>
            <a:pPr lvl="1" eaLnBrk="1" hangingPunct="1"/>
            <a:endParaRPr lang="en-US" sz="2000" dirty="0" smtClean="0"/>
          </a:p>
          <a:p>
            <a:pPr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1147157" y="1365599"/>
                <a:ext cx="6891250" cy="8446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m:rPr>
                              <m:sty m:val="p"/>
                            </m:rPr>
                            <a:rPr lang="en-US" sz="2000" i="0">
                              <a:solidFill>
                                <a:srgbClr val="C00000"/>
                              </a:solidFill>
                              <a:latin typeface="Cambria Math" panose="02040503050406030204" pitchFamily="18" charset="0"/>
                            </a:rPr>
                            <m:t>P</m:t>
                          </m:r>
                        </m:e>
                        <m:sub>
                          <m:r>
                            <m:rPr>
                              <m:sty m:val="p"/>
                            </m:rPr>
                            <a:rPr lang="en-US" sz="2000" i="0">
                              <a:solidFill>
                                <a:srgbClr val="C00000"/>
                              </a:solidFill>
                              <a:latin typeface="Cambria Math" panose="02040503050406030204" pitchFamily="18" charset="0"/>
                            </a:rPr>
                            <m:t>L</m:t>
                          </m:r>
                        </m:sub>
                      </m:sSub>
                      <m:d>
                        <m:dPr>
                          <m:ctrlPr>
                            <a:rPr lang="en-US" sz="2000" i="1">
                              <a:solidFill>
                                <a:srgbClr val="C00000"/>
                              </a:solidFill>
                              <a:latin typeface="Cambria Math" panose="02040503050406030204" pitchFamily="18" charset="0"/>
                            </a:rPr>
                          </m:ctrlPr>
                        </m:dPr>
                        <m:e>
                          <m:r>
                            <m:rPr>
                              <m:sty m:val="p"/>
                            </m:rPr>
                            <a:rPr lang="en-US" sz="2000" i="0">
                              <a:solidFill>
                                <a:srgbClr val="C00000"/>
                              </a:solidFill>
                              <a:latin typeface="Cambria Math" panose="02040503050406030204" pitchFamily="18" charset="0"/>
                            </a:rPr>
                            <m:t>d</m:t>
                          </m:r>
                        </m:e>
                      </m:d>
                      <m:r>
                        <a:rPr lang="en-IN" sz="2000" b="0" i="0" smtClean="0">
                          <a:solidFill>
                            <a:srgbClr val="C00000"/>
                          </a:solidFill>
                          <a:latin typeface="Cambria Math" panose="02040503050406030204" pitchFamily="18" charset="0"/>
                        </a:rPr>
                        <m:t>=</m:t>
                      </m:r>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f>
                            <m:fPr>
                              <m:ctrlPr>
                                <a:rPr lang="en-US" sz="2000" i="1" smtClean="0">
                                  <a:solidFill>
                                    <a:srgbClr val="C00000"/>
                                  </a:solidFill>
                                  <a:latin typeface="Cambria Math" panose="02040503050406030204" pitchFamily="18" charset="0"/>
                                </a:rPr>
                              </m:ctrlPr>
                            </m:fPr>
                            <m:num>
                              <m:r>
                                <a:rPr lang="en-IN" sz="2000" b="0" i="0" smtClean="0">
                                  <a:solidFill>
                                    <a:srgbClr val="C00000"/>
                                  </a:solidFill>
                                  <a:latin typeface="Cambria Math" panose="02040503050406030204" pitchFamily="18" charset="0"/>
                                </a:rPr>
                                <m:t>1</m:t>
                              </m:r>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t</m:t>
                                  </m:r>
                                </m:sub>
                              </m:sSub>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r</m:t>
                                  </m:r>
                                </m:sub>
                              </m:sSub>
                            </m:den>
                          </m:f>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f>
                            <m:fPr>
                              <m:ctrlPr>
                                <a:rPr lang="en-US" sz="2000" i="1">
                                  <a:solidFill>
                                    <a:srgbClr val="C00000"/>
                                  </a:solidFill>
                                  <a:latin typeface="Cambria Math" panose="02040503050406030204" pitchFamily="18" charset="0"/>
                                </a:rPr>
                              </m:ctrlPr>
                            </m:fPr>
                            <m:num>
                              <m:r>
                                <a:rPr lang="en-IN" sz="2000" b="0" i="0">
                                  <a:solidFill>
                                    <a:srgbClr val="C00000"/>
                                  </a:solidFill>
                                  <a:latin typeface="Cambria Math" panose="02040503050406030204" pitchFamily="18" charset="0"/>
                                </a:rPr>
                                <m:t>1</m:t>
                              </m:r>
                            </m:num>
                            <m:den>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t</m:t>
                                  </m:r>
                                </m:sub>
                              </m:sSub>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r</m:t>
                                  </m:r>
                                </m:sub>
                              </m:sSub>
                            </m:den>
                          </m:f>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r>
                        <a:rPr lang="en-IN" sz="2000" b="0" i="1" smtClean="0">
                          <a:solidFill>
                            <a:srgbClr val="C00000"/>
                          </a:solidFill>
                          <a:latin typeface="Cambria Math" panose="02040503050406030204" pitchFamily="18" charset="0"/>
                        </a:rPr>
                        <m:t>         </m:t>
                      </m:r>
                      <m:r>
                        <a:rPr lang="en-US" sz="200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m:rPr>
                              <m:sty m:val="p"/>
                            </m:rPr>
                            <a:rPr lang="en-US" sz="2000" i="0">
                              <a:solidFill>
                                <a:srgbClr val="C00000"/>
                              </a:solidFill>
                              <a:latin typeface="Cambria Math" panose="02040503050406030204" pitchFamily="18" charset="0"/>
                            </a:rPr>
                            <m:t>P</m:t>
                          </m:r>
                        </m:e>
                        <m:sub>
                          <m:r>
                            <m:rPr>
                              <m:sty m:val="p"/>
                            </m:rPr>
                            <a:rPr lang="en-US" sz="2000" i="0">
                              <a:solidFill>
                                <a:srgbClr val="C00000"/>
                              </a:solidFill>
                              <a:latin typeface="Cambria Math" panose="02040503050406030204" pitchFamily="18" charset="0"/>
                            </a:rPr>
                            <m:t>L</m:t>
                          </m:r>
                        </m:sub>
                      </m:sSub>
                      <m:d>
                        <m:dPr>
                          <m:ctrlPr>
                            <a:rPr lang="en-US" sz="2000" i="1">
                              <a:solidFill>
                                <a:srgbClr val="C00000"/>
                              </a:solidFill>
                              <a:latin typeface="Cambria Math" panose="02040503050406030204" pitchFamily="18" charset="0"/>
                            </a:rPr>
                          </m:ctrlPr>
                        </m:dPr>
                        <m:e>
                          <m:r>
                            <m:rPr>
                              <m:sty m:val="p"/>
                            </m:rPr>
                            <a:rPr lang="en-US" sz="2000" i="0">
                              <a:solidFill>
                                <a:srgbClr val="C00000"/>
                              </a:solidFill>
                              <a:latin typeface="Cambria Math" panose="02040503050406030204" pitchFamily="18" charset="0"/>
                            </a:rPr>
                            <m:t>d</m:t>
                          </m:r>
                        </m:e>
                      </m:d>
                      <m:r>
                        <a:rPr lang="en-US" sz="2000" i="0">
                          <a:solidFill>
                            <a:srgbClr val="C00000"/>
                          </a:solidFill>
                          <a:latin typeface="Cambria Math" panose="02040503050406030204" pitchFamily="18" charset="0"/>
                        </a:rPr>
                        <m:t>∝ </m:t>
                      </m:r>
                      <m:sSup>
                        <m:sSupPr>
                          <m:ctrlPr>
                            <a:rPr lang="en-US" sz="2000" i="1">
                              <a:solidFill>
                                <a:srgbClr val="C00000"/>
                              </a:solidFill>
                              <a:latin typeface="Cambria Math" panose="02040503050406030204" pitchFamily="18" charset="0"/>
                            </a:rPr>
                          </m:ctrlPr>
                        </m:sSupPr>
                        <m:e>
                          <m:r>
                            <m:rPr>
                              <m:sty m:val="p"/>
                            </m:rPr>
                            <a:rPr lang="en-US" sz="2000" i="0">
                              <a:solidFill>
                                <a:srgbClr val="C00000"/>
                              </a:solidFill>
                              <a:latin typeface="Cambria Math" panose="02040503050406030204" pitchFamily="18" charset="0"/>
                            </a:rPr>
                            <m:t>d</m:t>
                          </m:r>
                        </m:e>
                        <m:sup>
                          <m:r>
                            <a:rPr lang="en-US" sz="2000" i="0">
                              <a:solidFill>
                                <a:srgbClr val="C00000"/>
                              </a:solidFill>
                              <a:latin typeface="Cambria Math" panose="02040503050406030204" pitchFamily="18" charset="0"/>
                            </a:rPr>
                            <m:t>2</m:t>
                          </m:r>
                        </m:sup>
                      </m:sSup>
                    </m:oMath>
                  </m:oMathPara>
                </a14:m>
                <a:endParaRPr lang="en-US" sz="20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147157" y="1365599"/>
                <a:ext cx="6891250" cy="84465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80755" y="4354969"/>
                <a:ext cx="3656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m:rPr>
                              <m:sty m:val="p"/>
                            </m:rPr>
                            <a:rPr lang="en-US" b="0" i="0" smtClean="0">
                              <a:solidFill>
                                <a:srgbClr val="C00000"/>
                              </a:solidFill>
                              <a:latin typeface="Cambria Math" panose="02040503050406030204" pitchFamily="18" charset="0"/>
                            </a:rPr>
                            <m:t>P</m:t>
                          </m:r>
                        </m:e>
                        <m:sub>
                          <m:r>
                            <m:rPr>
                              <m:sty m:val="p"/>
                            </m:rPr>
                            <a:rPr lang="en-US" b="0" i="0" smtClean="0">
                              <a:solidFill>
                                <a:srgbClr val="C00000"/>
                              </a:solidFill>
                              <a:latin typeface="Cambria Math" panose="02040503050406030204" pitchFamily="18" charset="0"/>
                            </a:rPr>
                            <m:t>L</m:t>
                          </m:r>
                        </m:sub>
                      </m:sSub>
                      <m:d>
                        <m:dPr>
                          <m:ctrlPr>
                            <a:rPr lang="en-US" b="0" i="1" smtClean="0">
                              <a:solidFill>
                                <a:srgbClr val="C00000"/>
                              </a:solidFill>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d</m:t>
                          </m:r>
                        </m:e>
                      </m:d>
                      <m:r>
                        <a:rPr lang="en-US" b="0" i="0"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m:rPr>
                              <m:sty m:val="p"/>
                            </m:rPr>
                            <a:rPr lang="en-US" i="0">
                              <a:solidFill>
                                <a:srgbClr val="C00000"/>
                              </a:solidFill>
                              <a:latin typeface="Cambria Math" panose="02040503050406030204" pitchFamily="18" charset="0"/>
                            </a:rPr>
                            <m:t>d</m:t>
                          </m:r>
                        </m:e>
                        <m:sup>
                          <m:r>
                            <m:rPr>
                              <m:sty m:val="p"/>
                            </m:rPr>
                            <a:rPr lang="en-US" b="0" i="0" smtClean="0">
                              <a:solidFill>
                                <a:srgbClr val="C00000"/>
                              </a:solidFill>
                              <a:latin typeface="Cambria Math" panose="02040503050406030204" pitchFamily="18" charset="0"/>
                            </a:rPr>
                            <m:t>n</m:t>
                          </m:r>
                        </m:sup>
                      </m:sSup>
                      <m:r>
                        <a:rPr lang="en-US" b="0" i="0" smtClean="0">
                          <a:solidFill>
                            <a:srgbClr val="C00000"/>
                          </a:solidFill>
                          <a:latin typeface="Cambria Math" panose="02040503050406030204" pitchFamily="18" charset="0"/>
                        </a:rPr>
                        <m:t>      </m:t>
                      </m:r>
                      <m:r>
                        <a:rPr lang="en-US" i="0">
                          <a:solidFill>
                            <a:srgbClr val="C00000"/>
                          </a:solidFill>
                          <a:latin typeface="Cambria Math" panose="02040503050406030204" pitchFamily="18" charset="0"/>
                        </a:rPr>
                        <m:t>2≤</m:t>
                      </m:r>
                      <m:r>
                        <m:rPr>
                          <m:sty m:val="p"/>
                        </m:rPr>
                        <a:rPr lang="en-US" b="0" i="0" smtClean="0">
                          <a:solidFill>
                            <a:srgbClr val="C00000"/>
                          </a:solidFill>
                          <a:latin typeface="Cambria Math" panose="02040503050406030204" pitchFamily="18" charset="0"/>
                        </a:rPr>
                        <m:t>n</m:t>
                      </m:r>
                      <m:r>
                        <a:rPr lang="en-US" i="0">
                          <a:solidFill>
                            <a:srgbClr val="C00000"/>
                          </a:solidFill>
                          <a:latin typeface="Cambria Math" panose="02040503050406030204" pitchFamily="18" charset="0"/>
                        </a:rPr>
                        <m:t>≤8</m:t>
                      </m:r>
                    </m:oMath>
                  </m:oMathPara>
                </a14:m>
                <a:endParaRPr lang="en-IN" dirty="0">
                  <a:solidFill>
                    <a:srgbClr val="C0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480755" y="4354969"/>
                <a:ext cx="3656510"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19899" y="4354969"/>
                <a:ext cx="2867890" cy="369332"/>
              </a:xfrm>
              <a:prstGeom prst="rect">
                <a:avLst/>
              </a:prstGeom>
              <a:solidFill>
                <a:srgbClr val="FF9999">
                  <a:alpha val="32000"/>
                </a:srgbClr>
              </a:solidFill>
              <a:ln cap="rnd">
                <a:solidFill>
                  <a:srgbClr val="C00000"/>
                </a:solidFill>
              </a:ln>
            </p:spPr>
            <p:txBody>
              <a:bodyPr wrap="square" rtlCol="0">
                <a:spAutoFit/>
              </a:bodyPr>
              <a:lstStyle/>
              <a:p>
                <a:pPr algn="ctr"/>
                <a14:m>
                  <m:oMath xmlns:m="http://schemas.openxmlformats.org/officeDocument/2006/math">
                    <m:r>
                      <m:rPr>
                        <m:sty m:val="p"/>
                      </m:rPr>
                      <a:rPr lang="en-IN" b="0" i="0" dirty="0" smtClean="0">
                        <a:solidFill>
                          <a:srgbClr val="0000CC"/>
                        </a:solidFill>
                        <a:latin typeface="Cambria Math" panose="02040503050406030204" pitchFamily="18" charset="0"/>
                        <a:cs typeface="Times New Roman" panose="02020603050405020304" pitchFamily="18" charset="0"/>
                      </a:rPr>
                      <m:t>n</m:t>
                    </m:r>
                  </m:oMath>
                </a14:m>
                <a:r>
                  <a:rPr lang="en-IN" dirty="0" smtClean="0">
                    <a:solidFill>
                      <a:srgbClr val="0000CC"/>
                    </a:solidFill>
                    <a:latin typeface="Avenir Book" panose="020B0503020203020204" pitchFamily="34" charset="-78"/>
                    <a:cs typeface="Avenir Book" panose="020B0503020203020204" pitchFamily="34" charset="-78"/>
                  </a:rPr>
                  <a:t> </a:t>
                </a:r>
                <a:r>
                  <a:rPr lang="en-IN" dirty="0" smtClean="0">
                    <a:solidFill>
                      <a:srgbClr val="0000CC"/>
                    </a:solidFill>
                    <a:latin typeface="Avenir Book" panose="020B0503020203020204" pitchFamily="34" charset="-78"/>
                    <a:cs typeface="Avenir Book" panose="020B0503020203020204" pitchFamily="34" charset="-78"/>
                    <a:sym typeface="Wingdings" panose="05000000000000000000" pitchFamily="2" charset="2"/>
                  </a:rPr>
                  <a:t> </a:t>
                </a:r>
                <a:r>
                  <a:rPr lang="en-IN" dirty="0" smtClean="0">
                    <a:solidFill>
                      <a:srgbClr val="0000CC"/>
                    </a:solidFill>
                    <a:latin typeface="Avenir Book" panose="020B0503020203020204" pitchFamily="34" charset="-78"/>
                    <a:cs typeface="Avenir Book" panose="020B0503020203020204" pitchFamily="34" charset="-78"/>
                  </a:rPr>
                  <a:t>Path loss exponent</a:t>
                </a:r>
                <a:endParaRPr lang="en-IN" dirty="0">
                  <a:solidFill>
                    <a:srgbClr val="0000CC"/>
                  </a:solidFill>
                  <a:latin typeface="Avenir Book" panose="020B0503020203020204" pitchFamily="34" charset="-78"/>
                  <a:cs typeface="Avenir Book" panose="020B0503020203020204" pitchFamily="34" charset="-78"/>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419899" y="4354969"/>
                <a:ext cx="2867890" cy="369332"/>
              </a:xfrm>
              <a:prstGeom prst="rect">
                <a:avLst/>
              </a:prstGeom>
              <a:blipFill>
                <a:blip r:embed="rId5"/>
                <a:stretch>
                  <a:fillRect t="-11111" b="-23810"/>
                </a:stretch>
              </a:blipFill>
              <a:ln cap="rnd">
                <a:solidFill>
                  <a:srgbClr val="C00000"/>
                </a:solidFill>
              </a:ln>
            </p:spPr>
            <p:txBody>
              <a:bodyPr/>
              <a:lstStyle/>
              <a:p>
                <a:r>
                  <a:rPr lang="en-IN">
                    <a:noFill/>
                  </a:rPr>
                  <a:t> </a:t>
                </a:r>
              </a:p>
            </p:txBody>
          </p:sp>
        </mc:Fallback>
      </mc:AlternateContent>
    </p:spTree>
    <p:extLst>
      <p:ext uri="{BB962C8B-B14F-4D97-AF65-F5344CB8AC3E}">
        <p14:creationId xmlns:p14="http://schemas.microsoft.com/office/powerpoint/2010/main" val="15535683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animEffect transition="in" filter="fade">
                                      <p:cBhvr>
                                        <p:cTn id="7" dur="1000"/>
                                        <p:tgtEl>
                                          <p:spTgt spid="10243">
                                            <p:txEl>
                                              <p:pRg st="4" end="4"/>
                                            </p:txEl>
                                          </p:spTgt>
                                        </p:tgtEl>
                                      </p:cBhvr>
                                    </p:animEffect>
                                    <p:anim calcmode="lin" valueType="num">
                                      <p:cBhvr>
                                        <p:cTn id="8"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3">
                                            <p:txEl>
                                              <p:pRg st="5" end="5"/>
                                            </p:txEl>
                                          </p:spTgt>
                                        </p:tgtEl>
                                        <p:attrNameLst>
                                          <p:attrName>style.visibility</p:attrName>
                                        </p:attrNameLst>
                                      </p:cBhvr>
                                      <p:to>
                                        <p:strVal val="visible"/>
                                      </p:to>
                                    </p:set>
                                    <p:animEffect transition="in" filter="fade">
                                      <p:cBhvr>
                                        <p:cTn id="12" dur="1000"/>
                                        <p:tgtEl>
                                          <p:spTgt spid="10243">
                                            <p:txEl>
                                              <p:pRg st="5" end="5"/>
                                            </p:txEl>
                                          </p:spTgt>
                                        </p:tgtEl>
                                      </p:cBhvr>
                                    </p:animEffect>
                                    <p:anim calcmode="lin" valueType="num">
                                      <p:cBhvr>
                                        <p:cTn id="1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animEffect transition="in" filter="fade">
                                      <p:cBhvr>
                                        <p:cTn id="17" dur="1000"/>
                                        <p:tgtEl>
                                          <p:spTgt spid="10243">
                                            <p:txEl>
                                              <p:pRg st="6" end="6"/>
                                            </p:txEl>
                                          </p:spTgt>
                                        </p:tgtEl>
                                      </p:cBhvr>
                                    </p:animEffect>
                                    <p:anim calcmode="lin" valueType="num">
                                      <p:cBhvr>
                                        <p:cTn id="18"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1024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243">
                                            <p:txEl>
                                              <p:pRg st="7" end="7"/>
                                            </p:txEl>
                                          </p:spTgt>
                                        </p:tgtEl>
                                        <p:attrNameLst>
                                          <p:attrName>style.visibility</p:attrName>
                                        </p:attrNameLst>
                                      </p:cBhvr>
                                      <p:to>
                                        <p:strVal val="visible"/>
                                      </p:to>
                                    </p:set>
                                    <p:animEffect transition="in" filter="fade">
                                      <p:cBhvr>
                                        <p:cTn id="22" dur="1000"/>
                                        <p:tgtEl>
                                          <p:spTgt spid="10243">
                                            <p:txEl>
                                              <p:pRg st="7" end="7"/>
                                            </p:txEl>
                                          </p:spTgt>
                                        </p:tgtEl>
                                      </p:cBhvr>
                                    </p:animEffect>
                                    <p:anim calcmode="lin" valueType="num">
                                      <p:cBhvr>
                                        <p:cTn id="23"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1024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animEffect transition="in" filter="fade">
                                      <p:cBhvr>
                                        <p:cTn id="27" dur="1000"/>
                                        <p:tgtEl>
                                          <p:spTgt spid="10243">
                                            <p:txEl>
                                              <p:pRg st="8" end="8"/>
                                            </p:txEl>
                                          </p:spTgt>
                                        </p:tgtEl>
                                      </p:cBhvr>
                                    </p:animEffect>
                                    <p:anim calcmode="lin" valueType="num">
                                      <p:cBhvr>
                                        <p:cTn id="28"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1024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243">
                                            <p:txEl>
                                              <p:pRg st="10" end="10"/>
                                            </p:txEl>
                                          </p:spTgt>
                                        </p:tgtEl>
                                        <p:attrNameLst>
                                          <p:attrName>style.visibility</p:attrName>
                                        </p:attrNameLst>
                                      </p:cBhvr>
                                      <p:to>
                                        <p:strVal val="visible"/>
                                      </p:to>
                                    </p:set>
                                    <p:animEffect transition="in" filter="fade">
                                      <p:cBhvr>
                                        <p:cTn id="44" dur="1000"/>
                                        <p:tgtEl>
                                          <p:spTgt spid="10243">
                                            <p:txEl>
                                              <p:pRg st="10" end="10"/>
                                            </p:txEl>
                                          </p:spTgt>
                                        </p:tgtEl>
                                      </p:cBhvr>
                                    </p:animEffect>
                                    <p:anim calcmode="lin" valueType="num">
                                      <p:cBhvr>
                                        <p:cTn id="45" dur="1000" fill="hold"/>
                                        <p:tgtEl>
                                          <p:spTgt spid="10243">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1024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Path Loss</a:t>
            </a:r>
          </a:p>
        </p:txBody>
      </p:sp>
      <p:sp>
        <p:nvSpPr>
          <p:cNvPr id="10243" name="Text Placeholder 2"/>
          <p:cNvSpPr>
            <a:spLocks noGrp="1"/>
          </p:cNvSpPr>
          <p:nvPr>
            <p:ph type="body" sz="quarter" idx="10"/>
          </p:nvPr>
        </p:nvSpPr>
        <p:spPr>
          <a:xfrm>
            <a:off x="192232" y="952500"/>
            <a:ext cx="8801100" cy="5207000"/>
          </a:xfrm>
        </p:spPr>
        <p:txBody>
          <a:bodyPr/>
          <a:lstStyle/>
          <a:p>
            <a:pPr>
              <a:buFont typeface="Wingdings" pitchFamily="2" charset="2"/>
              <a:buChar char="q"/>
            </a:pPr>
            <a:r>
              <a:rPr lang="en-US" sz="2000" dirty="0" smtClean="0"/>
              <a:t>Data from </a:t>
            </a:r>
            <a:r>
              <a:rPr lang="en-US" sz="2000" dirty="0" err="1" smtClean="0">
                <a:solidFill>
                  <a:srgbClr val="0000FF"/>
                </a:solidFill>
              </a:rPr>
              <a:t>Wifi</a:t>
            </a:r>
            <a:r>
              <a:rPr lang="en-US" sz="2000" dirty="0" smtClean="0">
                <a:solidFill>
                  <a:srgbClr val="0000FF"/>
                </a:solidFill>
              </a:rPr>
              <a:t> Analyzer</a:t>
            </a:r>
            <a:r>
              <a:rPr lang="en-US" sz="2000" dirty="0">
                <a:solidFill>
                  <a:srgbClr val="0000FF"/>
                </a:solidFill>
              </a:rPr>
              <a:t>: </a:t>
            </a:r>
            <a:r>
              <a:rPr lang="en-US" sz="2000" dirty="0">
                <a:hlinkClick r:id="rId3"/>
              </a:rPr>
              <a:t>https://</a:t>
            </a:r>
            <a:r>
              <a:rPr lang="en-US" sz="2000" dirty="0" smtClean="0">
                <a:hlinkClick r:id="rId3"/>
              </a:rPr>
              <a:t>play.google.com/store/apps/details?id=com.farproc.wifi.analyzer&amp;hl=en_IN&amp;gl=US</a:t>
            </a:r>
            <a:endParaRPr lang="en-US" sz="2000" dirty="0" smtClean="0"/>
          </a:p>
          <a:p>
            <a:pPr>
              <a:buFont typeface="Wingdings" pitchFamily="2" charset="2"/>
              <a:buChar char="q"/>
            </a:pPr>
            <a:endParaRPr lang="en-US" sz="2000" dirty="0"/>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marL="0" indent="0" eaLnBrk="1" hangingPunct="1">
              <a:buNone/>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smtClean="0">
              <a:solidFill>
                <a:srgbClr val="0070C0"/>
              </a:solidFill>
            </a:endParaRPr>
          </a:p>
          <a:p>
            <a:pPr marL="457200" lvl="1" indent="0" eaLnBrk="1" hangingPunct="1">
              <a:buNone/>
            </a:pPr>
            <a:endParaRPr lang="en-US" sz="2000" dirty="0" smtClean="0"/>
          </a:p>
          <a:p>
            <a:pPr lvl="1" eaLnBrk="1" hangingPunct="1"/>
            <a:endParaRPr lang="en-US" sz="2000" dirty="0" smtClean="0"/>
          </a:p>
          <a:p>
            <a:pPr eaLnBrk="1" hangingPunct="1">
              <a:buFont typeface="Wingdings" pitchFamily="2" charset="2"/>
              <a:buChar char="q"/>
            </a:pPr>
            <a:endParaRPr lang="en-US" sz="2000" dirty="0"/>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5175" y="1612552"/>
            <a:ext cx="1812288" cy="3425721"/>
          </a:xfrm>
          <a:prstGeom prst="rect">
            <a:avLst/>
          </a:prstGeom>
        </p:spPr>
      </p:pic>
      <p:pic>
        <p:nvPicPr>
          <p:cNvPr id="3" name="Picture 2" descr="Screen Clipping"/>
          <p:cNvPicPr>
            <a:picLocks noChangeAspect="1"/>
          </p:cNvPicPr>
          <p:nvPr/>
        </p:nvPicPr>
        <p:blipFill rotWithShape="1">
          <a:blip r:embed="rId5">
            <a:extLst>
              <a:ext uri="{28A0092B-C50C-407E-A947-70E740481C1C}">
                <a14:useLocalDpi xmlns:a14="http://schemas.microsoft.com/office/drawing/2010/main" val="0"/>
              </a:ext>
            </a:extLst>
          </a:blip>
          <a:srcRect b="27961"/>
          <a:stretch/>
        </p:blipFill>
        <p:spPr>
          <a:xfrm>
            <a:off x="7010407" y="1612552"/>
            <a:ext cx="1818552" cy="2591719"/>
          </a:xfrm>
          <a:prstGeom prst="rect">
            <a:avLst/>
          </a:prstGeom>
        </p:spPr>
      </p:pic>
      <p:pic>
        <p:nvPicPr>
          <p:cNvPr id="9" name="Picture 8" descr="Screen Clipping"/>
          <p:cNvPicPr>
            <a:picLocks noChangeAspect="1"/>
          </p:cNvPicPr>
          <p:nvPr/>
        </p:nvPicPr>
        <p:blipFill rotWithShape="1">
          <a:blip r:embed="rId5">
            <a:extLst>
              <a:ext uri="{28A0092B-C50C-407E-A947-70E740481C1C}">
                <a14:useLocalDpi xmlns:a14="http://schemas.microsoft.com/office/drawing/2010/main" val="0"/>
              </a:ext>
            </a:extLst>
          </a:blip>
          <a:srcRect t="76818"/>
          <a:stretch/>
        </p:blipFill>
        <p:spPr>
          <a:xfrm>
            <a:off x="7010406" y="4204272"/>
            <a:ext cx="1818553" cy="834002"/>
          </a:xfrm>
          <a:prstGeom prst="rect">
            <a:avLst/>
          </a:prstGeom>
        </p:spPr>
      </p:pic>
    </p:spTree>
    <p:extLst>
      <p:ext uri="{BB962C8B-B14F-4D97-AF65-F5344CB8AC3E}">
        <p14:creationId xmlns:p14="http://schemas.microsoft.com/office/powerpoint/2010/main" val="15628228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38914" y="313643"/>
            <a:ext cx="8229600" cy="905190"/>
          </a:xfrm>
        </p:spPr>
        <p:txBody>
          <a:bodyPr>
            <a:normAutofit/>
          </a:bodyPr>
          <a:lstStyle/>
          <a:p>
            <a:pPr>
              <a:lnSpc>
                <a:spcPct val="80000"/>
              </a:lnSpc>
            </a:pPr>
            <a:r>
              <a:rPr lang="en-US" sz="3600" dirty="0" smtClean="0"/>
              <a:t>Combined Path Loss and Shadowing</a:t>
            </a:r>
          </a:p>
        </p:txBody>
      </p:sp>
      <p:sp>
        <p:nvSpPr>
          <p:cNvPr id="1029" name="Rectangle 3"/>
          <p:cNvSpPr>
            <a:spLocks noGrp="1" noChangeArrowheads="1"/>
          </p:cNvSpPr>
          <p:nvPr>
            <p:ph type="body" idx="1"/>
          </p:nvPr>
        </p:nvSpPr>
        <p:spPr>
          <a:xfrm>
            <a:off x="-34911" y="1714500"/>
            <a:ext cx="8555348" cy="4114800"/>
          </a:xfrm>
        </p:spPr>
        <p:txBody>
          <a:bodyPr/>
          <a:lstStyle/>
          <a:p>
            <a:endParaRPr lang="en-US" dirty="0" smtClean="0"/>
          </a:p>
          <a:p>
            <a:pPr marL="0" indent="0">
              <a:lnSpc>
                <a:spcPct val="70000"/>
              </a:lnSpc>
              <a:buNone/>
            </a:pPr>
            <a:endParaRPr lang="en-US" dirty="0"/>
          </a:p>
          <a:p>
            <a:pPr marL="0" indent="0">
              <a:lnSpc>
                <a:spcPct val="50000"/>
              </a:lnSpc>
              <a:buNone/>
            </a:pPr>
            <a:endParaRPr lang="en-US" dirty="0" smtClean="0"/>
          </a:p>
          <a:p>
            <a:pPr marL="0" indent="0">
              <a:lnSpc>
                <a:spcPct val="50000"/>
              </a:lnSpc>
              <a:buNone/>
            </a:pPr>
            <a:endParaRPr lang="en-US" dirty="0" smtClean="0"/>
          </a:p>
          <a:p>
            <a:endParaRPr lang="en-US" dirty="0" smtClean="0"/>
          </a:p>
          <a:p>
            <a:pPr>
              <a:lnSpc>
                <a:spcPct val="50000"/>
              </a:lnSpc>
            </a:pPr>
            <a:endParaRPr lang="en-US" dirty="0"/>
          </a:p>
          <a:p>
            <a:endParaRPr lang="en-US" dirty="0" smtClean="0"/>
          </a:p>
        </p:txBody>
      </p:sp>
      <mc:AlternateContent xmlns:mc="http://schemas.openxmlformats.org/markup-compatibility/2006" xmlns:a14="http://schemas.microsoft.com/office/drawing/2010/main">
        <mc:Choice Requires="a14">
          <p:sp>
            <p:nvSpPr>
              <p:cNvPr id="27" name="TextBox 26"/>
              <p:cNvSpPr txBox="1"/>
              <p:nvPr/>
            </p:nvSpPr>
            <p:spPr>
              <a:xfrm>
                <a:off x="352684" y="1322147"/>
                <a:ext cx="2211119"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𝑛</m:t>
                          </m:r>
                        </m:sup>
                      </m:sSup>
                    </m:oMath>
                  </m:oMathPara>
                </a14:m>
                <a:endParaRPr lang="en-IN" dirty="0"/>
              </a:p>
            </p:txBody>
          </p:sp>
        </mc:Choice>
        <mc:Fallback xmlns="">
          <p:sp>
            <p:nvSpPr>
              <p:cNvPr id="27" name="TextBox 26"/>
              <p:cNvSpPr txBox="1">
                <a:spLocks noRot="1" noChangeAspect="1" noMove="1" noResize="1" noEditPoints="1" noAdjustHandles="1" noChangeArrowheads="1" noChangeShapeType="1" noTextEdit="1"/>
              </p:cNvSpPr>
              <p:nvPr/>
            </p:nvSpPr>
            <p:spPr>
              <a:xfrm>
                <a:off x="352684" y="1322147"/>
                <a:ext cx="2211119" cy="369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22666" y="1937295"/>
                <a:ext cx="6534697" cy="670120"/>
              </a:xfrm>
              <a:prstGeom prst="rect">
                <a:avLst/>
              </a:prstGeom>
              <a:noFill/>
            </p:spPr>
            <p:txBody>
              <a:bodyPr wrap="square" rtlCol="0">
                <a:spAutoFit/>
              </a:bodyPr>
              <a:lstStyle/>
              <a:p>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e>
                    </m:d>
                    <m:r>
                      <a:rPr lang="en-US" b="0" i="1" smtClean="0">
                        <a:latin typeface="Cambria Math" panose="02040503050406030204" pitchFamily="18" charset="0"/>
                      </a:rPr>
                      <m:t>𝑑𝐵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0</m:t>
                                </m:r>
                              </m:sub>
                            </m:sSub>
                          </m:e>
                        </m:d>
                      </m:e>
                    </m:d>
                    <m:r>
                      <a:rPr lang="en-US" i="1">
                        <a:latin typeface="Cambria Math" panose="02040503050406030204" pitchFamily="18" charset="0"/>
                      </a:rPr>
                      <m:t>𝑑𝐵</m:t>
                    </m:r>
                    <m:r>
                      <a:rPr lang="en-US" b="0" i="1" smtClean="0">
                        <a:latin typeface="Cambria Math" panose="02040503050406030204" pitchFamily="18" charset="0"/>
                      </a:rPr>
                      <m:t>+10</m:t>
                    </m:r>
                    <m:r>
                      <a:rPr lang="en-US" b="0" i="1" smtClean="0">
                        <a:solidFill>
                          <a:srgbClr val="0000CC"/>
                        </a:solidFill>
                        <a:latin typeface="Cambria Math" panose="02040503050406030204" pitchFamily="18" charset="0"/>
                      </a:rPr>
                      <m:t>𝑛</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10</m:t>
                            </m:r>
                          </m:sub>
                        </m:sSub>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e>
                    </m:func>
                  </m:oMath>
                </a14:m>
                <a:r>
                  <a:rPr lang="en-IN" dirty="0" smtClean="0"/>
                  <a:t> </a:t>
                </a:r>
                <a:endParaRPr lang="en-IN" dirty="0"/>
              </a:p>
            </p:txBody>
          </p:sp>
        </mc:Choice>
        <mc:Fallback xmlns="">
          <p:sp>
            <p:nvSpPr>
              <p:cNvPr id="29" name="TextBox 28"/>
              <p:cNvSpPr txBox="1">
                <a:spLocks noRot="1" noChangeAspect="1" noMove="1" noResize="1" noEditPoints="1" noAdjustHandles="1" noChangeArrowheads="1" noChangeShapeType="1" noTextEdit="1"/>
              </p:cNvSpPr>
              <p:nvPr/>
            </p:nvSpPr>
            <p:spPr>
              <a:xfrm>
                <a:off x="322666" y="1937295"/>
                <a:ext cx="6534697" cy="67012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693638" y="1117931"/>
                <a:ext cx="2211119" cy="6896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𝑛</m:t>
                              </m:r>
                            </m:sup>
                          </m:s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0</m:t>
                              </m:r>
                            </m:sub>
                            <m:sup>
                              <m:r>
                                <a:rPr lang="en-US" b="0" i="1" smtClean="0">
                                  <a:latin typeface="Cambria Math" panose="02040503050406030204" pitchFamily="18" charset="0"/>
                                </a:rPr>
                                <m:t>𝑛</m:t>
                              </m:r>
                            </m:sup>
                          </m:sSubSup>
                        </m:den>
                      </m:f>
                    </m:oMath>
                  </m:oMathPara>
                </a14:m>
                <a:endParaRPr lang="en-IN" dirty="0"/>
              </a:p>
            </p:txBody>
          </p:sp>
        </mc:Choice>
        <mc:Fallback xmlns="">
          <p:sp>
            <p:nvSpPr>
              <p:cNvPr id="30" name="TextBox 29"/>
              <p:cNvSpPr txBox="1">
                <a:spLocks noRot="1" noChangeAspect="1" noMove="1" noResize="1" noEditPoints="1" noAdjustHandles="1" noChangeArrowheads="1" noChangeShapeType="1" noTextEdit="1"/>
              </p:cNvSpPr>
              <p:nvPr/>
            </p:nvSpPr>
            <p:spPr>
              <a:xfrm>
                <a:off x="2693638" y="1117931"/>
                <a:ext cx="2211119" cy="68961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22666" y="2711342"/>
                <a:ext cx="8782050" cy="681725"/>
              </a:xfrm>
              <a:prstGeom prst="rect">
                <a:avLst/>
              </a:prstGeom>
              <a:noFill/>
            </p:spPr>
            <p:txBody>
              <a:bodyPr wrap="square" rtlCol="0">
                <a:spAutoFit/>
              </a:bodyPr>
              <a:lstStyle/>
              <a:p>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e>
                    </m:d>
                    <m:r>
                      <a:rPr lang="en-US" b="0" i="1" smtClean="0">
                        <a:latin typeface="Cambria Math" panose="02040503050406030204" pitchFamily="18" charset="0"/>
                      </a:rPr>
                      <m:t>𝑑𝐵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0</m:t>
                                </m:r>
                              </m:sub>
                            </m:sSub>
                          </m:e>
                        </m:d>
                      </m:e>
                    </m:d>
                    <m:r>
                      <a:rPr lang="en-US" i="1">
                        <a:latin typeface="Cambria Math" panose="02040503050406030204" pitchFamily="18" charset="0"/>
                      </a:rPr>
                      <m:t>𝑑𝐵</m:t>
                    </m:r>
                    <m:r>
                      <a:rPr lang="en-US" b="0" i="1" smtClean="0">
                        <a:latin typeface="Cambria Math" panose="02040503050406030204" pitchFamily="18" charset="0"/>
                      </a:rPr>
                      <m:t>+10</m:t>
                    </m:r>
                    <m:r>
                      <a:rPr lang="en-US" b="0" i="1" smtClean="0">
                        <a:solidFill>
                          <a:srgbClr val="0000CC"/>
                        </a:solidFill>
                        <a:latin typeface="Cambria Math" panose="02040503050406030204" pitchFamily="18" charset="0"/>
                      </a:rPr>
                      <m:t>𝑛</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den>
                            </m:f>
                          </m:e>
                        </m:d>
                        <m:r>
                          <a:rPr lang="en-US" b="0" i="1" smtClean="0">
                            <a:latin typeface="Cambria Math" panose="02040503050406030204" pitchFamily="18" charset="0"/>
                          </a:rPr>
                          <m:t>+ </m:t>
                        </m:r>
                        <m:r>
                          <m:rPr>
                            <m:sty m:val="p"/>
                          </m:rPr>
                          <a:rPr lang="el-GR" b="0" i="1" smtClean="0">
                            <a:latin typeface="Cambria Math" panose="02040503050406030204" pitchFamily="18" charset="0"/>
                          </a:rPr>
                          <m:t>χ</m:t>
                        </m:r>
                        <m:r>
                          <a:rPr lang="en-US" b="0" i="1" smtClean="0">
                            <a:latin typeface="Cambria Math" panose="02040503050406030204" pitchFamily="18" charset="0"/>
                          </a:rPr>
                          <m:t>;       </m:t>
                        </m:r>
                        <m:r>
                          <m:rPr>
                            <m:sty m:val="p"/>
                          </m:rPr>
                          <a:rPr lang="el-GR" i="1">
                            <a:latin typeface="Cambria Math" panose="02040503050406030204" pitchFamily="18" charset="0"/>
                          </a:rPr>
                          <m:t>χ</m:t>
                        </m:r>
                        <m:r>
                          <a:rPr lang="en-US" b="0" i="1" smtClean="0">
                            <a:latin typeface="Cambria Math" panose="02040503050406030204" pitchFamily="18" charset="0"/>
                          </a:rPr>
                          <m:t>= </m:t>
                        </m:r>
                        <m:r>
                          <a:rPr lang="en-US" b="0" i="1" smtClean="0">
                            <a:latin typeface="Cambria Math" panose="02040503050406030204" pitchFamily="18" charset="0"/>
                          </a:rPr>
                          <m:t>ℕ</m:t>
                        </m:r>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  </m:t>
                        </m:r>
                      </m:e>
                    </m:func>
                  </m:oMath>
                </a14:m>
                <a:r>
                  <a:rPr lang="en-IN" dirty="0" smtClean="0"/>
                  <a:t> </a:t>
                </a:r>
                <a:endParaRPr lang="en-IN" dirty="0"/>
              </a:p>
            </p:txBody>
          </p:sp>
        </mc:Choice>
        <mc:Fallback xmlns="">
          <p:sp>
            <p:nvSpPr>
              <p:cNvPr id="31" name="TextBox 30"/>
              <p:cNvSpPr txBox="1">
                <a:spLocks noRot="1" noChangeAspect="1" noMove="1" noResize="1" noEditPoints="1" noAdjustHandles="1" noChangeArrowheads="1" noChangeShapeType="1" noTextEdit="1"/>
              </p:cNvSpPr>
              <p:nvPr/>
            </p:nvSpPr>
            <p:spPr>
              <a:xfrm>
                <a:off x="322666" y="2711342"/>
                <a:ext cx="8782050" cy="68172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69486" y="3501669"/>
                <a:ext cx="6697506" cy="8113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𝑑𝐵𝑚</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𝑑𝐵𝑚</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𝑑𝐵</m:t>
                      </m:r>
                      <m:r>
                        <a:rPr lang="en-US" b="0" i="1" smtClean="0">
                          <a:latin typeface="Cambria Math" panose="02040503050406030204" pitchFamily="18" charset="0"/>
                        </a:rPr>
                        <m:t>]</m:t>
                      </m:r>
                    </m:oMath>
                  </m:oMathPara>
                </a14:m>
                <a:endParaRPr lang="en-IN" dirty="0" smtClean="0"/>
              </a:p>
              <a:p>
                <a:r>
                  <a:rPr lang="en-US" dirty="0"/>
                  <a:t> </a:t>
                </a:r>
                <a:r>
                  <a:rPr lang="en-US" dirty="0" smtClean="0"/>
                  <a:t>                       </a:t>
                </a:r>
                <a14:m>
                  <m:oMath xmlns:m="http://schemas.openxmlformats.org/officeDocument/2006/math">
                    <m:r>
                      <a:rPr lang="en-IN"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𝑑</m:t>
                        </m:r>
                      </m:e>
                    </m:d>
                    <m:d>
                      <m:dPr>
                        <m:begChr m:val="["/>
                        <m:endChr m:val="]"/>
                        <m:ctrlPr>
                          <a:rPr lang="en-US" i="1">
                            <a:latin typeface="Cambria Math" panose="02040503050406030204" pitchFamily="18" charset="0"/>
                          </a:rPr>
                        </m:ctrlPr>
                      </m:dPr>
                      <m:e>
                        <m:r>
                          <a:rPr lang="en-US" i="1">
                            <a:latin typeface="Cambria Math" panose="02040503050406030204" pitchFamily="18" charset="0"/>
                          </a:rPr>
                          <m:t>𝑑𝐵𝑚</m:t>
                        </m:r>
                      </m:e>
                    </m:d>
                    <m:r>
                      <a:rPr lang="en-US" b="0" i="1">
                        <a:latin typeface="Cambria Math" panose="02040503050406030204" pitchFamily="18" charset="0"/>
                      </a:rPr>
                      <m:t> </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m:t>
                                </m:r>
                              </m:sub>
                            </m:sSub>
                          </m:e>
                        </m:d>
                      </m:e>
                    </m:d>
                    <m:r>
                      <a:rPr lang="en-US" i="1">
                        <a:latin typeface="Cambria Math" panose="02040503050406030204" pitchFamily="18" charset="0"/>
                      </a:rPr>
                      <m:t>𝑑𝐵</m:t>
                    </m:r>
                    <m:r>
                      <a:rPr lang="en-US" b="0" i="1" smtClean="0">
                        <a:latin typeface="Cambria Math" panose="02040503050406030204" pitchFamily="18" charset="0"/>
                      </a:rPr>
                      <m:t>−</m:t>
                    </m:r>
                    <m:r>
                      <a:rPr lang="en-IN" b="0" i="1" smtClean="0">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0</m:t>
                    </m:r>
                    <m:r>
                      <a:rPr lang="en-US" i="1" smtClean="0">
                        <a:solidFill>
                          <a:srgbClr val="0000CC"/>
                        </a:solidFill>
                        <a:latin typeface="Cambria Math" panose="02040503050406030204" pitchFamily="18" charset="0"/>
                      </a:rPr>
                      <m:t>𝑛</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num>
                              <m:den>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m:t>
                                    </m:r>
                                  </m:sub>
                                </m:sSub>
                              </m:den>
                            </m:f>
                          </m:e>
                        </m:d>
                        <m:r>
                          <a:rPr lang="en-US" i="1">
                            <a:latin typeface="Cambria Math" panose="02040503050406030204" pitchFamily="18" charset="0"/>
                          </a:rPr>
                          <m:t>+ </m:t>
                        </m:r>
                        <m:r>
                          <m:rPr>
                            <m:sty m:val="p"/>
                          </m:rPr>
                          <a:rPr lang="el-GR" i="1">
                            <a:latin typeface="Cambria Math" panose="02040503050406030204" pitchFamily="18" charset="0"/>
                          </a:rPr>
                          <m:t>χ</m:t>
                        </m:r>
                        <m:r>
                          <a:rPr lang="en-US" i="1">
                            <a:latin typeface="Cambria Math" panose="02040503050406030204" pitchFamily="18" charset="0"/>
                          </a:rPr>
                          <m:t>  </m:t>
                        </m:r>
                      </m:e>
                    </m:func>
                  </m:oMath>
                </a14:m>
                <a:endParaRPr lang="en-IN" dirty="0"/>
              </a:p>
            </p:txBody>
          </p:sp>
        </mc:Choice>
        <mc:Fallback xmlns="">
          <p:sp>
            <p:nvSpPr>
              <p:cNvPr id="32" name="TextBox 31"/>
              <p:cNvSpPr txBox="1">
                <a:spLocks noRot="1" noChangeAspect="1" noMove="1" noResize="1" noEditPoints="1" noAdjustHandles="1" noChangeArrowheads="1" noChangeShapeType="1" noTextEdit="1"/>
              </p:cNvSpPr>
              <p:nvPr/>
            </p:nvSpPr>
            <p:spPr>
              <a:xfrm>
                <a:off x="269486" y="3501669"/>
                <a:ext cx="6697506" cy="811376"/>
              </a:xfrm>
              <a:prstGeom prst="rect">
                <a:avLst/>
              </a:prstGeom>
              <a:blipFill>
                <a:blip r:embed="rId7"/>
                <a:stretch>
                  <a:fillRect/>
                </a:stretch>
              </a:blipFill>
            </p:spPr>
            <p:txBody>
              <a:bodyPr/>
              <a:lstStyle/>
              <a:p>
                <a:r>
                  <a:rPr lang="en-IN">
                    <a:noFill/>
                  </a:rPr>
                  <a:t> </a:t>
                </a:r>
              </a:p>
            </p:txBody>
          </p:sp>
        </mc:Fallback>
      </mc:AlternateContent>
      <p:sp>
        <p:nvSpPr>
          <p:cNvPr id="33" name="Line 4"/>
          <p:cNvSpPr>
            <a:spLocks noChangeShapeType="1"/>
          </p:cNvSpPr>
          <p:nvPr/>
        </p:nvSpPr>
        <p:spPr bwMode="auto">
          <a:xfrm>
            <a:off x="7253039" y="3449445"/>
            <a:ext cx="0" cy="1047750"/>
          </a:xfrm>
          <a:prstGeom prst="line">
            <a:avLst/>
          </a:prstGeom>
          <a:noFill/>
          <a:ln w="12700">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4" name="Line 5"/>
          <p:cNvSpPr>
            <a:spLocks noChangeShapeType="1"/>
          </p:cNvSpPr>
          <p:nvPr/>
        </p:nvSpPr>
        <p:spPr bwMode="auto">
          <a:xfrm>
            <a:off x="7233989" y="4497195"/>
            <a:ext cx="1576083" cy="127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5" name="Oval 6"/>
          <p:cNvSpPr>
            <a:spLocks noChangeArrowheads="1"/>
          </p:cNvSpPr>
          <p:nvPr/>
        </p:nvSpPr>
        <p:spPr bwMode="auto">
          <a:xfrm>
            <a:off x="7881689" y="386854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6" name="Oval 7"/>
          <p:cNvSpPr>
            <a:spLocks noChangeArrowheads="1"/>
          </p:cNvSpPr>
          <p:nvPr/>
        </p:nvSpPr>
        <p:spPr bwMode="auto">
          <a:xfrm>
            <a:off x="7653089" y="38875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7" name="Oval 8"/>
          <p:cNvSpPr>
            <a:spLocks noChangeArrowheads="1"/>
          </p:cNvSpPr>
          <p:nvPr/>
        </p:nvSpPr>
        <p:spPr bwMode="auto">
          <a:xfrm>
            <a:off x="7653089" y="360184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8" name="Oval 9"/>
          <p:cNvSpPr>
            <a:spLocks noChangeArrowheads="1"/>
          </p:cNvSpPr>
          <p:nvPr/>
        </p:nvSpPr>
        <p:spPr bwMode="auto">
          <a:xfrm>
            <a:off x="7424489" y="37351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9" name="Oval 10"/>
          <p:cNvSpPr>
            <a:spLocks noChangeArrowheads="1"/>
          </p:cNvSpPr>
          <p:nvPr/>
        </p:nvSpPr>
        <p:spPr bwMode="auto">
          <a:xfrm>
            <a:off x="8338889" y="42685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0" name="Oval 11"/>
          <p:cNvSpPr>
            <a:spLocks noChangeArrowheads="1"/>
          </p:cNvSpPr>
          <p:nvPr/>
        </p:nvSpPr>
        <p:spPr bwMode="auto">
          <a:xfrm>
            <a:off x="8192839" y="4347970"/>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1" name="Oval 12"/>
          <p:cNvSpPr>
            <a:spLocks noChangeArrowheads="1"/>
          </p:cNvSpPr>
          <p:nvPr/>
        </p:nvSpPr>
        <p:spPr bwMode="auto">
          <a:xfrm>
            <a:off x="8129339" y="40780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2" name="Oval 13"/>
          <p:cNvSpPr>
            <a:spLocks noChangeArrowheads="1"/>
          </p:cNvSpPr>
          <p:nvPr/>
        </p:nvSpPr>
        <p:spPr bwMode="auto">
          <a:xfrm>
            <a:off x="7938839" y="41542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3" name="Text Box 14"/>
          <p:cNvSpPr txBox="1">
            <a:spLocks noChangeArrowheads="1"/>
          </p:cNvSpPr>
          <p:nvPr/>
        </p:nvSpPr>
        <p:spPr bwMode="auto">
          <a:xfrm rot="16200000">
            <a:off x="6511153" y="3739967"/>
            <a:ext cx="89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err="1">
                <a:solidFill>
                  <a:srgbClr val="000000"/>
                </a:solidFill>
                <a:latin typeface="Avenir Book" panose="020B0503020203020204" pitchFamily="34" charset="-78"/>
                <a:cs typeface="Avenir Book" panose="020B0503020203020204" pitchFamily="34" charset="-78"/>
              </a:rPr>
              <a:t>P</a:t>
            </a:r>
            <a:r>
              <a:rPr lang="en-US" sz="2000" b="1" baseline="-25000" dirty="0" err="1">
                <a:solidFill>
                  <a:srgbClr val="000000"/>
                </a:solidFill>
                <a:latin typeface="Avenir Book" panose="020B0503020203020204" pitchFamily="34" charset="-78"/>
                <a:cs typeface="Avenir Book" panose="020B0503020203020204" pitchFamily="34" charset="-78"/>
              </a:rPr>
              <a:t>r</a:t>
            </a:r>
            <a:r>
              <a:rPr lang="en-US" sz="2000" b="1" dirty="0">
                <a:solidFill>
                  <a:srgbClr val="000000"/>
                </a:solidFill>
                <a:latin typeface="Avenir Book" panose="020B0503020203020204" pitchFamily="34" charset="-78"/>
                <a:cs typeface="Avenir Book" panose="020B0503020203020204" pitchFamily="34" charset="-78"/>
              </a:rPr>
              <a:t>(dB)</a:t>
            </a:r>
          </a:p>
        </p:txBody>
      </p:sp>
      <p:sp>
        <p:nvSpPr>
          <p:cNvPr id="44" name="Text Box 15"/>
          <p:cNvSpPr txBox="1">
            <a:spLocks noChangeArrowheads="1"/>
          </p:cNvSpPr>
          <p:nvPr/>
        </p:nvSpPr>
        <p:spPr bwMode="auto">
          <a:xfrm>
            <a:off x="7503949" y="4452825"/>
            <a:ext cx="8867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solidFill>
                  <a:srgbClr val="000000"/>
                </a:solidFill>
                <a:latin typeface="Avenir Book" panose="020B0503020203020204" pitchFamily="34" charset="-78"/>
                <a:cs typeface="Avenir Book" panose="020B0503020203020204" pitchFamily="34" charset="-78"/>
              </a:rPr>
              <a:t>log(d)</a:t>
            </a:r>
          </a:p>
        </p:txBody>
      </p:sp>
      <p:sp>
        <p:nvSpPr>
          <p:cNvPr id="45" name="Line 16"/>
          <p:cNvSpPr>
            <a:spLocks noChangeShapeType="1"/>
          </p:cNvSpPr>
          <p:nvPr/>
        </p:nvSpPr>
        <p:spPr bwMode="auto">
          <a:xfrm>
            <a:off x="7366745" y="3570095"/>
            <a:ext cx="1105493" cy="946150"/>
          </a:xfrm>
          <a:prstGeom prst="line">
            <a:avLst/>
          </a:prstGeom>
          <a:noFill/>
          <a:ln w="381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9" name="Text Box 20"/>
          <p:cNvSpPr txBox="1">
            <a:spLocks noChangeArrowheads="1"/>
          </p:cNvSpPr>
          <p:nvPr/>
        </p:nvSpPr>
        <p:spPr bwMode="auto">
          <a:xfrm rot="2580056">
            <a:off x="7793948" y="3556982"/>
            <a:ext cx="7248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smtClean="0">
                <a:solidFill>
                  <a:srgbClr val="000000"/>
                </a:solidFill>
                <a:latin typeface="Avenir Book" panose="020B0503020203020204" pitchFamily="34" charset="-78"/>
                <a:cs typeface="Avenir Book" panose="020B0503020203020204" pitchFamily="34" charset="-78"/>
              </a:rPr>
              <a:t>-10n</a:t>
            </a:r>
            <a:endParaRPr lang="en-US" sz="2000" b="1" dirty="0">
              <a:solidFill>
                <a:srgbClr val="000000"/>
              </a:solidFill>
              <a:latin typeface="Avenir Book" panose="020B0503020203020204" pitchFamily="34" charset="-78"/>
              <a:cs typeface="Avenir Book" panose="020B0503020203020204" pitchFamily="34" charset="-78"/>
            </a:endParaRPr>
          </a:p>
        </p:txBody>
      </p:sp>
      <p:sp>
        <p:nvSpPr>
          <p:cNvPr id="50" name="Oval 21"/>
          <p:cNvSpPr>
            <a:spLocks noChangeArrowheads="1"/>
          </p:cNvSpPr>
          <p:nvPr/>
        </p:nvSpPr>
        <p:spPr bwMode="auto">
          <a:xfrm>
            <a:off x="7411789" y="348119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51" name="Oval 22"/>
          <p:cNvSpPr>
            <a:spLocks noChangeArrowheads="1"/>
          </p:cNvSpPr>
          <p:nvPr/>
        </p:nvSpPr>
        <p:spPr bwMode="auto">
          <a:xfrm>
            <a:off x="8205539" y="417334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1" name="TextBox 60"/>
          <p:cNvSpPr txBox="1"/>
          <p:nvPr/>
        </p:nvSpPr>
        <p:spPr>
          <a:xfrm>
            <a:off x="352684" y="4432007"/>
            <a:ext cx="3733800" cy="369332"/>
          </a:xfrm>
          <a:prstGeom prst="rect">
            <a:avLst/>
          </a:prstGeom>
          <a:solidFill>
            <a:srgbClr val="FF9999">
              <a:alpha val="32000"/>
            </a:srgbClr>
          </a:solidFill>
          <a:ln cap="rnd">
            <a:solidFill>
              <a:srgbClr val="C00000"/>
            </a:solidFill>
          </a:ln>
        </p:spPr>
        <p:txBody>
          <a:bodyPr wrap="square" rtlCol="0">
            <a:spAutoFit/>
          </a:bodyPr>
          <a:lstStyle/>
          <a:p>
            <a:pPr algn="ctr"/>
            <a:r>
              <a:rPr lang="en-US" b="1" dirty="0" smtClean="0">
                <a:solidFill>
                  <a:srgbClr val="0000CC"/>
                </a:solidFill>
                <a:latin typeface="Avenir Book" panose="020B0503020203020204" pitchFamily="34" charset="-78"/>
                <a:cs typeface="Avenir Book" panose="020B0503020203020204" pitchFamily="34" charset="-78"/>
              </a:rPr>
              <a:t>Log Normal Shadowing Model</a:t>
            </a:r>
            <a:endParaRPr lang="en-IN" b="1" dirty="0">
              <a:solidFill>
                <a:srgbClr val="0000CC"/>
              </a:solidFill>
              <a:latin typeface="Avenir Book" panose="020B0503020203020204" pitchFamily="34" charset="-78"/>
              <a:cs typeface="Avenir Book" panose="020B0503020203020204" pitchFamily="34" charset="-78"/>
            </a:endParaRPr>
          </a:p>
        </p:txBody>
      </p:sp>
      <p:sp>
        <p:nvSpPr>
          <p:cNvPr id="53" name="Line 4"/>
          <p:cNvSpPr>
            <a:spLocks noChangeShapeType="1"/>
          </p:cNvSpPr>
          <p:nvPr/>
        </p:nvSpPr>
        <p:spPr bwMode="auto">
          <a:xfrm>
            <a:off x="7233989" y="1344847"/>
            <a:ext cx="0" cy="1047750"/>
          </a:xfrm>
          <a:prstGeom prst="line">
            <a:avLst/>
          </a:prstGeom>
          <a:noFill/>
          <a:ln w="12700">
            <a:solidFill>
              <a:srgbClr val="000000"/>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62" name="Line 5"/>
          <p:cNvSpPr>
            <a:spLocks noChangeShapeType="1"/>
          </p:cNvSpPr>
          <p:nvPr/>
        </p:nvSpPr>
        <p:spPr bwMode="auto">
          <a:xfrm>
            <a:off x="7214939" y="2392597"/>
            <a:ext cx="1576083" cy="12700"/>
          </a:xfrm>
          <a:prstGeom prst="line">
            <a:avLst/>
          </a:prstGeom>
          <a:noFill/>
          <a:ln w="12700">
            <a:solidFill>
              <a:srgbClr val="000000"/>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US"/>
          </a:p>
        </p:txBody>
      </p:sp>
      <p:sp>
        <p:nvSpPr>
          <p:cNvPr id="63" name="Oval 6"/>
          <p:cNvSpPr>
            <a:spLocks noChangeArrowheads="1"/>
          </p:cNvSpPr>
          <p:nvPr/>
        </p:nvSpPr>
        <p:spPr bwMode="auto">
          <a:xfrm>
            <a:off x="7862639" y="1763947"/>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4" name="Oval 7"/>
          <p:cNvSpPr>
            <a:spLocks noChangeArrowheads="1"/>
          </p:cNvSpPr>
          <p:nvPr/>
        </p:nvSpPr>
        <p:spPr bwMode="auto">
          <a:xfrm>
            <a:off x="7634039" y="1782997"/>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5" name="Oval 8"/>
          <p:cNvSpPr>
            <a:spLocks noChangeArrowheads="1"/>
          </p:cNvSpPr>
          <p:nvPr/>
        </p:nvSpPr>
        <p:spPr bwMode="auto">
          <a:xfrm>
            <a:off x="7826775" y="158163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6" name="Oval 9"/>
          <p:cNvSpPr>
            <a:spLocks noChangeArrowheads="1"/>
          </p:cNvSpPr>
          <p:nvPr/>
        </p:nvSpPr>
        <p:spPr bwMode="auto">
          <a:xfrm>
            <a:off x="7381507" y="1831376"/>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7" name="Oval 10"/>
          <p:cNvSpPr>
            <a:spLocks noChangeArrowheads="1"/>
          </p:cNvSpPr>
          <p:nvPr/>
        </p:nvSpPr>
        <p:spPr bwMode="auto">
          <a:xfrm>
            <a:off x="8279908" y="1541697"/>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8" name="Oval 11"/>
          <p:cNvSpPr>
            <a:spLocks noChangeArrowheads="1"/>
          </p:cNvSpPr>
          <p:nvPr/>
        </p:nvSpPr>
        <p:spPr bwMode="auto">
          <a:xfrm>
            <a:off x="7485205" y="21836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69" name="Oval 12"/>
          <p:cNvSpPr>
            <a:spLocks noChangeArrowheads="1"/>
          </p:cNvSpPr>
          <p:nvPr/>
        </p:nvSpPr>
        <p:spPr bwMode="auto">
          <a:xfrm>
            <a:off x="8084889" y="133420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70" name="Oval 13"/>
          <p:cNvSpPr>
            <a:spLocks noChangeArrowheads="1"/>
          </p:cNvSpPr>
          <p:nvPr/>
        </p:nvSpPr>
        <p:spPr bwMode="auto">
          <a:xfrm>
            <a:off x="7786466" y="2015525"/>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71" name="Text Box 14"/>
          <p:cNvSpPr txBox="1">
            <a:spLocks noChangeArrowheads="1"/>
          </p:cNvSpPr>
          <p:nvPr/>
        </p:nvSpPr>
        <p:spPr bwMode="auto">
          <a:xfrm rot="16200000">
            <a:off x="6465670" y="1635765"/>
            <a:ext cx="9396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smtClean="0">
                <a:solidFill>
                  <a:srgbClr val="000000"/>
                </a:solidFill>
                <a:latin typeface="Avenir Book" panose="020B0503020203020204" pitchFamily="34" charset="-78"/>
                <a:cs typeface="Avenir Book" panose="020B0503020203020204" pitchFamily="34" charset="-78"/>
              </a:rPr>
              <a:t>P</a:t>
            </a:r>
            <a:r>
              <a:rPr lang="en-US" sz="2000" b="1" baseline="-25000" dirty="0">
                <a:solidFill>
                  <a:srgbClr val="000000"/>
                </a:solidFill>
                <a:latin typeface="Avenir Book" panose="020B0503020203020204" pitchFamily="34" charset="-78"/>
                <a:cs typeface="Avenir Book" panose="020B0503020203020204" pitchFamily="34" charset="-78"/>
              </a:rPr>
              <a:t>L</a:t>
            </a:r>
            <a:r>
              <a:rPr lang="en-US" sz="2000" b="1" dirty="0" smtClean="0">
                <a:solidFill>
                  <a:srgbClr val="000000"/>
                </a:solidFill>
                <a:latin typeface="Avenir Book" panose="020B0503020203020204" pitchFamily="34" charset="-78"/>
                <a:cs typeface="Avenir Book" panose="020B0503020203020204" pitchFamily="34" charset="-78"/>
              </a:rPr>
              <a:t>(dB</a:t>
            </a:r>
            <a:r>
              <a:rPr lang="en-US" sz="2000" b="1" dirty="0">
                <a:solidFill>
                  <a:srgbClr val="000000"/>
                </a:solidFill>
                <a:latin typeface="Avenir Book" panose="020B0503020203020204" pitchFamily="34" charset="-78"/>
                <a:cs typeface="Avenir Book" panose="020B0503020203020204" pitchFamily="34" charset="-78"/>
              </a:rPr>
              <a:t>)</a:t>
            </a:r>
          </a:p>
        </p:txBody>
      </p:sp>
      <p:sp>
        <p:nvSpPr>
          <p:cNvPr id="72" name="Text Box 15"/>
          <p:cNvSpPr txBox="1">
            <a:spLocks noChangeArrowheads="1"/>
          </p:cNvSpPr>
          <p:nvPr/>
        </p:nvSpPr>
        <p:spPr bwMode="auto">
          <a:xfrm>
            <a:off x="7676107" y="2348227"/>
            <a:ext cx="8867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solidFill>
                  <a:srgbClr val="000000"/>
                </a:solidFill>
                <a:latin typeface="Avenir Book" panose="020B0503020203020204" pitchFamily="34" charset="-78"/>
                <a:cs typeface="Avenir Book" panose="020B0503020203020204" pitchFamily="34" charset="-78"/>
              </a:rPr>
              <a:t>log(d)</a:t>
            </a:r>
          </a:p>
        </p:txBody>
      </p:sp>
      <p:sp>
        <p:nvSpPr>
          <p:cNvPr id="73" name="Line 16"/>
          <p:cNvSpPr>
            <a:spLocks noChangeShapeType="1"/>
          </p:cNvSpPr>
          <p:nvPr/>
        </p:nvSpPr>
        <p:spPr bwMode="auto">
          <a:xfrm flipV="1">
            <a:off x="7272091" y="1287698"/>
            <a:ext cx="1181097" cy="984249"/>
          </a:xfrm>
          <a:prstGeom prst="line">
            <a:avLst/>
          </a:prstGeom>
          <a:noFill/>
          <a:ln w="381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 name="Text Box 20"/>
          <p:cNvSpPr txBox="1">
            <a:spLocks noChangeArrowheads="1"/>
          </p:cNvSpPr>
          <p:nvPr/>
        </p:nvSpPr>
        <p:spPr bwMode="auto">
          <a:xfrm rot="19140616">
            <a:off x="7374631" y="1314958"/>
            <a:ext cx="631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smtClean="0">
                <a:solidFill>
                  <a:srgbClr val="000000"/>
                </a:solidFill>
                <a:latin typeface="Avenir Book" panose="020B0503020203020204" pitchFamily="34" charset="-78"/>
                <a:cs typeface="Avenir Book" panose="020B0503020203020204" pitchFamily="34" charset="-78"/>
              </a:rPr>
              <a:t>10n</a:t>
            </a:r>
            <a:endParaRPr lang="en-US" sz="2000" b="1" dirty="0">
              <a:solidFill>
                <a:srgbClr val="000000"/>
              </a:solidFill>
              <a:latin typeface="Avenir Book" panose="020B0503020203020204" pitchFamily="34" charset="-78"/>
              <a:cs typeface="Avenir Book" panose="020B0503020203020204" pitchFamily="34" charset="-78"/>
            </a:endParaRPr>
          </a:p>
        </p:txBody>
      </p:sp>
      <p:sp>
        <p:nvSpPr>
          <p:cNvPr id="78" name="Oval 21"/>
          <p:cNvSpPr>
            <a:spLocks noChangeArrowheads="1"/>
          </p:cNvSpPr>
          <p:nvPr/>
        </p:nvSpPr>
        <p:spPr bwMode="auto">
          <a:xfrm>
            <a:off x="7958530" y="1459408"/>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79" name="Oval 22"/>
          <p:cNvSpPr>
            <a:spLocks noChangeArrowheads="1"/>
          </p:cNvSpPr>
          <p:nvPr/>
        </p:nvSpPr>
        <p:spPr bwMode="auto">
          <a:xfrm>
            <a:off x="8027743" y="1796141"/>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80" name="Oval 26"/>
          <p:cNvSpPr>
            <a:spLocks noChangeArrowheads="1"/>
          </p:cNvSpPr>
          <p:nvPr/>
        </p:nvSpPr>
        <p:spPr bwMode="auto">
          <a:xfrm>
            <a:off x="8110289" y="1622020"/>
            <a:ext cx="127000" cy="127000"/>
          </a:xfrm>
          <a:prstGeom prst="ellipse">
            <a:avLst/>
          </a:prstGeom>
          <a:solidFill>
            <a:srgbClr val="0033CC"/>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pPr algn="ctr"/>
            <a:endParaRPr lang="en-US"/>
          </a:p>
        </p:txBody>
      </p:sp>
    </p:spTree>
    <p:extLst>
      <p:ext uri="{BB962C8B-B14F-4D97-AF65-F5344CB8AC3E}">
        <p14:creationId xmlns:p14="http://schemas.microsoft.com/office/powerpoint/2010/main" val="485753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1000"/>
                                        <p:tgtEl>
                                          <p:spTgt spid="62"/>
                                        </p:tgtEl>
                                      </p:cBhvr>
                                    </p:animEffect>
                                    <p:anim calcmode="lin" valueType="num">
                                      <p:cBhvr>
                                        <p:cTn id="27" dur="1000" fill="hold"/>
                                        <p:tgtEl>
                                          <p:spTgt spid="62"/>
                                        </p:tgtEl>
                                        <p:attrNameLst>
                                          <p:attrName>ppt_x</p:attrName>
                                        </p:attrNameLst>
                                      </p:cBhvr>
                                      <p:tavLst>
                                        <p:tav tm="0">
                                          <p:val>
                                            <p:strVal val="#ppt_x"/>
                                          </p:val>
                                        </p:tav>
                                        <p:tav tm="100000">
                                          <p:val>
                                            <p:strVal val="#ppt_x"/>
                                          </p:val>
                                        </p:tav>
                                      </p:tavLst>
                                    </p:anim>
                                    <p:anim calcmode="lin" valueType="num">
                                      <p:cBhvr>
                                        <p:cTn id="28" dur="1000" fill="hold"/>
                                        <p:tgtEl>
                                          <p:spTgt spid="6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1000"/>
                                        <p:tgtEl>
                                          <p:spTgt spid="63"/>
                                        </p:tgtEl>
                                      </p:cBhvr>
                                    </p:animEffect>
                                    <p:anim calcmode="lin" valueType="num">
                                      <p:cBhvr>
                                        <p:cTn id="32" dur="1000" fill="hold"/>
                                        <p:tgtEl>
                                          <p:spTgt spid="63"/>
                                        </p:tgtEl>
                                        <p:attrNameLst>
                                          <p:attrName>ppt_x</p:attrName>
                                        </p:attrNameLst>
                                      </p:cBhvr>
                                      <p:tavLst>
                                        <p:tav tm="0">
                                          <p:val>
                                            <p:strVal val="#ppt_x"/>
                                          </p:val>
                                        </p:tav>
                                        <p:tav tm="100000">
                                          <p:val>
                                            <p:strVal val="#ppt_x"/>
                                          </p:val>
                                        </p:tav>
                                      </p:tavLst>
                                    </p:anim>
                                    <p:anim calcmode="lin" valueType="num">
                                      <p:cBhvr>
                                        <p:cTn id="33" dur="1000" fill="hold"/>
                                        <p:tgtEl>
                                          <p:spTgt spid="6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1000"/>
                                        <p:tgtEl>
                                          <p:spTgt spid="64"/>
                                        </p:tgtEl>
                                      </p:cBhvr>
                                    </p:animEffect>
                                    <p:anim calcmode="lin" valueType="num">
                                      <p:cBhvr>
                                        <p:cTn id="37" dur="1000" fill="hold"/>
                                        <p:tgtEl>
                                          <p:spTgt spid="64"/>
                                        </p:tgtEl>
                                        <p:attrNameLst>
                                          <p:attrName>ppt_x</p:attrName>
                                        </p:attrNameLst>
                                      </p:cBhvr>
                                      <p:tavLst>
                                        <p:tav tm="0">
                                          <p:val>
                                            <p:strVal val="#ppt_x"/>
                                          </p:val>
                                        </p:tav>
                                        <p:tav tm="100000">
                                          <p:val>
                                            <p:strVal val="#ppt_x"/>
                                          </p:val>
                                        </p:tav>
                                      </p:tavLst>
                                    </p:anim>
                                    <p:anim calcmode="lin" valueType="num">
                                      <p:cBhvr>
                                        <p:cTn id="38" dur="1000" fill="hold"/>
                                        <p:tgtEl>
                                          <p:spTgt spid="6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1000"/>
                                        <p:tgtEl>
                                          <p:spTgt spid="65"/>
                                        </p:tgtEl>
                                      </p:cBhvr>
                                    </p:animEffect>
                                    <p:anim calcmode="lin" valueType="num">
                                      <p:cBhvr>
                                        <p:cTn id="42" dur="1000" fill="hold"/>
                                        <p:tgtEl>
                                          <p:spTgt spid="65"/>
                                        </p:tgtEl>
                                        <p:attrNameLst>
                                          <p:attrName>ppt_x</p:attrName>
                                        </p:attrNameLst>
                                      </p:cBhvr>
                                      <p:tavLst>
                                        <p:tav tm="0">
                                          <p:val>
                                            <p:strVal val="#ppt_x"/>
                                          </p:val>
                                        </p:tav>
                                        <p:tav tm="100000">
                                          <p:val>
                                            <p:strVal val="#ppt_x"/>
                                          </p:val>
                                        </p:tav>
                                      </p:tavLst>
                                    </p:anim>
                                    <p:anim calcmode="lin" valueType="num">
                                      <p:cBhvr>
                                        <p:cTn id="43" dur="1000" fill="hold"/>
                                        <p:tgtEl>
                                          <p:spTgt spid="6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1000"/>
                                        <p:tgtEl>
                                          <p:spTgt spid="66"/>
                                        </p:tgtEl>
                                      </p:cBhvr>
                                    </p:animEffect>
                                    <p:anim calcmode="lin" valueType="num">
                                      <p:cBhvr>
                                        <p:cTn id="47" dur="1000" fill="hold"/>
                                        <p:tgtEl>
                                          <p:spTgt spid="66"/>
                                        </p:tgtEl>
                                        <p:attrNameLst>
                                          <p:attrName>ppt_x</p:attrName>
                                        </p:attrNameLst>
                                      </p:cBhvr>
                                      <p:tavLst>
                                        <p:tav tm="0">
                                          <p:val>
                                            <p:strVal val="#ppt_x"/>
                                          </p:val>
                                        </p:tav>
                                        <p:tav tm="100000">
                                          <p:val>
                                            <p:strVal val="#ppt_x"/>
                                          </p:val>
                                        </p:tav>
                                      </p:tavLst>
                                    </p:anim>
                                    <p:anim calcmode="lin" valueType="num">
                                      <p:cBhvr>
                                        <p:cTn id="48" dur="1000" fill="hold"/>
                                        <p:tgtEl>
                                          <p:spTgt spid="6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1000"/>
                                        <p:tgtEl>
                                          <p:spTgt spid="67"/>
                                        </p:tgtEl>
                                      </p:cBhvr>
                                    </p:animEffect>
                                    <p:anim calcmode="lin" valueType="num">
                                      <p:cBhvr>
                                        <p:cTn id="52" dur="1000" fill="hold"/>
                                        <p:tgtEl>
                                          <p:spTgt spid="67"/>
                                        </p:tgtEl>
                                        <p:attrNameLst>
                                          <p:attrName>ppt_x</p:attrName>
                                        </p:attrNameLst>
                                      </p:cBhvr>
                                      <p:tavLst>
                                        <p:tav tm="0">
                                          <p:val>
                                            <p:strVal val="#ppt_x"/>
                                          </p:val>
                                        </p:tav>
                                        <p:tav tm="100000">
                                          <p:val>
                                            <p:strVal val="#ppt_x"/>
                                          </p:val>
                                        </p:tav>
                                      </p:tavLst>
                                    </p:anim>
                                    <p:anim calcmode="lin" valueType="num">
                                      <p:cBhvr>
                                        <p:cTn id="53" dur="1000" fill="hold"/>
                                        <p:tgtEl>
                                          <p:spTgt spid="6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1000"/>
                                        <p:tgtEl>
                                          <p:spTgt spid="68"/>
                                        </p:tgtEl>
                                      </p:cBhvr>
                                    </p:animEffect>
                                    <p:anim calcmode="lin" valueType="num">
                                      <p:cBhvr>
                                        <p:cTn id="57" dur="1000" fill="hold"/>
                                        <p:tgtEl>
                                          <p:spTgt spid="68"/>
                                        </p:tgtEl>
                                        <p:attrNameLst>
                                          <p:attrName>ppt_x</p:attrName>
                                        </p:attrNameLst>
                                      </p:cBhvr>
                                      <p:tavLst>
                                        <p:tav tm="0">
                                          <p:val>
                                            <p:strVal val="#ppt_x"/>
                                          </p:val>
                                        </p:tav>
                                        <p:tav tm="100000">
                                          <p:val>
                                            <p:strVal val="#ppt_x"/>
                                          </p:val>
                                        </p:tav>
                                      </p:tavLst>
                                    </p:anim>
                                    <p:anim calcmode="lin" valueType="num">
                                      <p:cBhvr>
                                        <p:cTn id="58" dur="1000" fill="hold"/>
                                        <p:tgtEl>
                                          <p:spTgt spid="6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1000"/>
                                        <p:tgtEl>
                                          <p:spTgt spid="69"/>
                                        </p:tgtEl>
                                      </p:cBhvr>
                                    </p:animEffect>
                                    <p:anim calcmode="lin" valueType="num">
                                      <p:cBhvr>
                                        <p:cTn id="62" dur="1000" fill="hold"/>
                                        <p:tgtEl>
                                          <p:spTgt spid="69"/>
                                        </p:tgtEl>
                                        <p:attrNameLst>
                                          <p:attrName>ppt_x</p:attrName>
                                        </p:attrNameLst>
                                      </p:cBhvr>
                                      <p:tavLst>
                                        <p:tav tm="0">
                                          <p:val>
                                            <p:strVal val="#ppt_x"/>
                                          </p:val>
                                        </p:tav>
                                        <p:tav tm="100000">
                                          <p:val>
                                            <p:strVal val="#ppt_x"/>
                                          </p:val>
                                        </p:tav>
                                      </p:tavLst>
                                    </p:anim>
                                    <p:anim calcmode="lin" valueType="num">
                                      <p:cBhvr>
                                        <p:cTn id="63" dur="1000" fill="hold"/>
                                        <p:tgtEl>
                                          <p:spTgt spid="6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fade">
                                      <p:cBhvr>
                                        <p:cTn id="66" dur="1000"/>
                                        <p:tgtEl>
                                          <p:spTgt spid="70"/>
                                        </p:tgtEl>
                                      </p:cBhvr>
                                    </p:animEffect>
                                    <p:anim calcmode="lin" valueType="num">
                                      <p:cBhvr>
                                        <p:cTn id="67" dur="1000" fill="hold"/>
                                        <p:tgtEl>
                                          <p:spTgt spid="70"/>
                                        </p:tgtEl>
                                        <p:attrNameLst>
                                          <p:attrName>ppt_x</p:attrName>
                                        </p:attrNameLst>
                                      </p:cBhvr>
                                      <p:tavLst>
                                        <p:tav tm="0">
                                          <p:val>
                                            <p:strVal val="#ppt_x"/>
                                          </p:val>
                                        </p:tav>
                                        <p:tav tm="100000">
                                          <p:val>
                                            <p:strVal val="#ppt_x"/>
                                          </p:val>
                                        </p:tav>
                                      </p:tavLst>
                                    </p:anim>
                                    <p:anim calcmode="lin" valueType="num">
                                      <p:cBhvr>
                                        <p:cTn id="68" dur="1000" fill="hold"/>
                                        <p:tgtEl>
                                          <p:spTgt spid="7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1000"/>
                                        <p:tgtEl>
                                          <p:spTgt spid="71"/>
                                        </p:tgtEl>
                                      </p:cBhvr>
                                    </p:animEffect>
                                    <p:anim calcmode="lin" valueType="num">
                                      <p:cBhvr>
                                        <p:cTn id="72" dur="1000" fill="hold"/>
                                        <p:tgtEl>
                                          <p:spTgt spid="71"/>
                                        </p:tgtEl>
                                        <p:attrNameLst>
                                          <p:attrName>ppt_x</p:attrName>
                                        </p:attrNameLst>
                                      </p:cBhvr>
                                      <p:tavLst>
                                        <p:tav tm="0">
                                          <p:val>
                                            <p:strVal val="#ppt_x"/>
                                          </p:val>
                                        </p:tav>
                                        <p:tav tm="100000">
                                          <p:val>
                                            <p:strVal val="#ppt_x"/>
                                          </p:val>
                                        </p:tav>
                                      </p:tavLst>
                                    </p:anim>
                                    <p:anim calcmode="lin" valueType="num">
                                      <p:cBhvr>
                                        <p:cTn id="73" dur="1000" fill="hold"/>
                                        <p:tgtEl>
                                          <p:spTgt spid="7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1000"/>
                                        <p:tgtEl>
                                          <p:spTgt spid="72"/>
                                        </p:tgtEl>
                                      </p:cBhvr>
                                    </p:animEffect>
                                    <p:anim calcmode="lin" valueType="num">
                                      <p:cBhvr>
                                        <p:cTn id="77" dur="1000" fill="hold"/>
                                        <p:tgtEl>
                                          <p:spTgt spid="72"/>
                                        </p:tgtEl>
                                        <p:attrNameLst>
                                          <p:attrName>ppt_x</p:attrName>
                                        </p:attrNameLst>
                                      </p:cBhvr>
                                      <p:tavLst>
                                        <p:tav tm="0">
                                          <p:val>
                                            <p:strVal val="#ppt_x"/>
                                          </p:val>
                                        </p:tav>
                                        <p:tav tm="100000">
                                          <p:val>
                                            <p:strVal val="#ppt_x"/>
                                          </p:val>
                                        </p:tav>
                                      </p:tavLst>
                                    </p:anim>
                                    <p:anim calcmode="lin" valueType="num">
                                      <p:cBhvr>
                                        <p:cTn id="78" dur="1000" fill="hold"/>
                                        <p:tgtEl>
                                          <p:spTgt spid="7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1000"/>
                                        <p:tgtEl>
                                          <p:spTgt spid="73"/>
                                        </p:tgtEl>
                                      </p:cBhvr>
                                    </p:animEffect>
                                    <p:anim calcmode="lin" valueType="num">
                                      <p:cBhvr>
                                        <p:cTn id="82" dur="1000" fill="hold"/>
                                        <p:tgtEl>
                                          <p:spTgt spid="73"/>
                                        </p:tgtEl>
                                        <p:attrNameLst>
                                          <p:attrName>ppt_x</p:attrName>
                                        </p:attrNameLst>
                                      </p:cBhvr>
                                      <p:tavLst>
                                        <p:tav tm="0">
                                          <p:val>
                                            <p:strVal val="#ppt_x"/>
                                          </p:val>
                                        </p:tav>
                                        <p:tav tm="100000">
                                          <p:val>
                                            <p:strVal val="#ppt_x"/>
                                          </p:val>
                                        </p:tav>
                                      </p:tavLst>
                                    </p:anim>
                                    <p:anim calcmode="lin" valueType="num">
                                      <p:cBhvr>
                                        <p:cTn id="83" dur="1000" fill="hold"/>
                                        <p:tgtEl>
                                          <p:spTgt spid="73"/>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1000"/>
                                        <p:tgtEl>
                                          <p:spTgt spid="77"/>
                                        </p:tgtEl>
                                      </p:cBhvr>
                                    </p:animEffect>
                                    <p:anim calcmode="lin" valueType="num">
                                      <p:cBhvr>
                                        <p:cTn id="87" dur="1000" fill="hold"/>
                                        <p:tgtEl>
                                          <p:spTgt spid="77"/>
                                        </p:tgtEl>
                                        <p:attrNameLst>
                                          <p:attrName>ppt_x</p:attrName>
                                        </p:attrNameLst>
                                      </p:cBhvr>
                                      <p:tavLst>
                                        <p:tav tm="0">
                                          <p:val>
                                            <p:strVal val="#ppt_x"/>
                                          </p:val>
                                        </p:tav>
                                        <p:tav tm="100000">
                                          <p:val>
                                            <p:strVal val="#ppt_x"/>
                                          </p:val>
                                        </p:tav>
                                      </p:tavLst>
                                    </p:anim>
                                    <p:anim calcmode="lin" valueType="num">
                                      <p:cBhvr>
                                        <p:cTn id="88" dur="1000" fill="hold"/>
                                        <p:tgtEl>
                                          <p:spTgt spid="7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fade">
                                      <p:cBhvr>
                                        <p:cTn id="91" dur="1000"/>
                                        <p:tgtEl>
                                          <p:spTgt spid="78"/>
                                        </p:tgtEl>
                                      </p:cBhvr>
                                    </p:animEffect>
                                    <p:anim calcmode="lin" valueType="num">
                                      <p:cBhvr>
                                        <p:cTn id="92" dur="1000" fill="hold"/>
                                        <p:tgtEl>
                                          <p:spTgt spid="78"/>
                                        </p:tgtEl>
                                        <p:attrNameLst>
                                          <p:attrName>ppt_x</p:attrName>
                                        </p:attrNameLst>
                                      </p:cBhvr>
                                      <p:tavLst>
                                        <p:tav tm="0">
                                          <p:val>
                                            <p:strVal val="#ppt_x"/>
                                          </p:val>
                                        </p:tav>
                                        <p:tav tm="100000">
                                          <p:val>
                                            <p:strVal val="#ppt_x"/>
                                          </p:val>
                                        </p:tav>
                                      </p:tavLst>
                                    </p:anim>
                                    <p:anim calcmode="lin" valueType="num">
                                      <p:cBhvr>
                                        <p:cTn id="93" dur="1000" fill="hold"/>
                                        <p:tgtEl>
                                          <p:spTgt spid="7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79"/>
                                        </p:tgtEl>
                                        <p:attrNameLst>
                                          <p:attrName>style.visibility</p:attrName>
                                        </p:attrNameLst>
                                      </p:cBhvr>
                                      <p:to>
                                        <p:strVal val="visible"/>
                                      </p:to>
                                    </p:set>
                                    <p:animEffect transition="in" filter="fade">
                                      <p:cBhvr>
                                        <p:cTn id="96" dur="1000"/>
                                        <p:tgtEl>
                                          <p:spTgt spid="79"/>
                                        </p:tgtEl>
                                      </p:cBhvr>
                                    </p:animEffect>
                                    <p:anim calcmode="lin" valueType="num">
                                      <p:cBhvr>
                                        <p:cTn id="97" dur="1000" fill="hold"/>
                                        <p:tgtEl>
                                          <p:spTgt spid="79"/>
                                        </p:tgtEl>
                                        <p:attrNameLst>
                                          <p:attrName>ppt_x</p:attrName>
                                        </p:attrNameLst>
                                      </p:cBhvr>
                                      <p:tavLst>
                                        <p:tav tm="0">
                                          <p:val>
                                            <p:strVal val="#ppt_x"/>
                                          </p:val>
                                        </p:tav>
                                        <p:tav tm="100000">
                                          <p:val>
                                            <p:strVal val="#ppt_x"/>
                                          </p:val>
                                        </p:tav>
                                      </p:tavLst>
                                    </p:anim>
                                    <p:anim calcmode="lin" valueType="num">
                                      <p:cBhvr>
                                        <p:cTn id="98" dur="1000" fill="hold"/>
                                        <p:tgtEl>
                                          <p:spTgt spid="7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fade">
                                      <p:cBhvr>
                                        <p:cTn id="101" dur="1000"/>
                                        <p:tgtEl>
                                          <p:spTgt spid="80"/>
                                        </p:tgtEl>
                                      </p:cBhvr>
                                    </p:animEffect>
                                    <p:anim calcmode="lin" valueType="num">
                                      <p:cBhvr>
                                        <p:cTn id="102" dur="1000" fill="hold"/>
                                        <p:tgtEl>
                                          <p:spTgt spid="80"/>
                                        </p:tgtEl>
                                        <p:attrNameLst>
                                          <p:attrName>ppt_x</p:attrName>
                                        </p:attrNameLst>
                                      </p:cBhvr>
                                      <p:tavLst>
                                        <p:tav tm="0">
                                          <p:val>
                                            <p:strVal val="#ppt_x"/>
                                          </p:val>
                                        </p:tav>
                                        <p:tav tm="100000">
                                          <p:val>
                                            <p:strVal val="#ppt_x"/>
                                          </p:val>
                                        </p:tav>
                                      </p:tavLst>
                                    </p:anim>
                                    <p:anim calcmode="lin" valueType="num">
                                      <p:cBhvr>
                                        <p:cTn id="103"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1000"/>
                                        <p:tgtEl>
                                          <p:spTgt spid="31"/>
                                        </p:tgtEl>
                                      </p:cBhvr>
                                    </p:animEffect>
                                    <p:anim calcmode="lin" valueType="num">
                                      <p:cBhvr>
                                        <p:cTn id="109" dur="1000" fill="hold"/>
                                        <p:tgtEl>
                                          <p:spTgt spid="31"/>
                                        </p:tgtEl>
                                        <p:attrNameLst>
                                          <p:attrName>ppt_x</p:attrName>
                                        </p:attrNameLst>
                                      </p:cBhvr>
                                      <p:tavLst>
                                        <p:tav tm="0">
                                          <p:val>
                                            <p:strVal val="#ppt_x"/>
                                          </p:val>
                                        </p:tav>
                                        <p:tav tm="100000">
                                          <p:val>
                                            <p:strVal val="#ppt_x"/>
                                          </p:val>
                                        </p:tav>
                                      </p:tavLst>
                                    </p:anim>
                                    <p:anim calcmode="lin" valueType="num">
                                      <p:cBhvr>
                                        <p:cTn id="11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1000"/>
                                        <p:tgtEl>
                                          <p:spTgt spid="32"/>
                                        </p:tgtEl>
                                      </p:cBhvr>
                                    </p:animEffect>
                                    <p:anim calcmode="lin" valueType="num">
                                      <p:cBhvr>
                                        <p:cTn id="116" dur="1000" fill="hold"/>
                                        <p:tgtEl>
                                          <p:spTgt spid="32"/>
                                        </p:tgtEl>
                                        <p:attrNameLst>
                                          <p:attrName>ppt_x</p:attrName>
                                        </p:attrNameLst>
                                      </p:cBhvr>
                                      <p:tavLst>
                                        <p:tav tm="0">
                                          <p:val>
                                            <p:strVal val="#ppt_x"/>
                                          </p:val>
                                        </p:tav>
                                        <p:tav tm="100000">
                                          <p:val>
                                            <p:strVal val="#ppt_x"/>
                                          </p:val>
                                        </p:tav>
                                      </p:tavLst>
                                    </p:anim>
                                    <p:anim calcmode="lin" valueType="num">
                                      <p:cBhvr>
                                        <p:cTn id="11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fade">
                                      <p:cBhvr>
                                        <p:cTn id="122" dur="1000"/>
                                        <p:tgtEl>
                                          <p:spTgt spid="33"/>
                                        </p:tgtEl>
                                      </p:cBhvr>
                                    </p:animEffect>
                                    <p:anim calcmode="lin" valueType="num">
                                      <p:cBhvr>
                                        <p:cTn id="123" dur="1000" fill="hold"/>
                                        <p:tgtEl>
                                          <p:spTgt spid="33"/>
                                        </p:tgtEl>
                                        <p:attrNameLst>
                                          <p:attrName>ppt_x</p:attrName>
                                        </p:attrNameLst>
                                      </p:cBhvr>
                                      <p:tavLst>
                                        <p:tav tm="0">
                                          <p:val>
                                            <p:strVal val="#ppt_x"/>
                                          </p:val>
                                        </p:tav>
                                        <p:tav tm="100000">
                                          <p:val>
                                            <p:strVal val="#ppt_x"/>
                                          </p:val>
                                        </p:tav>
                                      </p:tavLst>
                                    </p:anim>
                                    <p:anim calcmode="lin" valueType="num">
                                      <p:cBhvr>
                                        <p:cTn id="124" dur="1000" fill="hold"/>
                                        <p:tgtEl>
                                          <p:spTgt spid="33"/>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1000"/>
                                        <p:tgtEl>
                                          <p:spTgt spid="34"/>
                                        </p:tgtEl>
                                      </p:cBhvr>
                                    </p:animEffect>
                                    <p:anim calcmode="lin" valueType="num">
                                      <p:cBhvr>
                                        <p:cTn id="128" dur="1000" fill="hold"/>
                                        <p:tgtEl>
                                          <p:spTgt spid="34"/>
                                        </p:tgtEl>
                                        <p:attrNameLst>
                                          <p:attrName>ppt_x</p:attrName>
                                        </p:attrNameLst>
                                      </p:cBhvr>
                                      <p:tavLst>
                                        <p:tav tm="0">
                                          <p:val>
                                            <p:strVal val="#ppt_x"/>
                                          </p:val>
                                        </p:tav>
                                        <p:tav tm="100000">
                                          <p:val>
                                            <p:strVal val="#ppt_x"/>
                                          </p:val>
                                        </p:tav>
                                      </p:tavLst>
                                    </p:anim>
                                    <p:anim calcmode="lin" valueType="num">
                                      <p:cBhvr>
                                        <p:cTn id="129" dur="1000" fill="hold"/>
                                        <p:tgtEl>
                                          <p:spTgt spid="34"/>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anim calcmode="lin" valueType="num">
                                      <p:cBhvr>
                                        <p:cTn id="133" dur="1000" fill="hold"/>
                                        <p:tgtEl>
                                          <p:spTgt spid="35"/>
                                        </p:tgtEl>
                                        <p:attrNameLst>
                                          <p:attrName>ppt_x</p:attrName>
                                        </p:attrNameLst>
                                      </p:cBhvr>
                                      <p:tavLst>
                                        <p:tav tm="0">
                                          <p:val>
                                            <p:strVal val="#ppt_x"/>
                                          </p:val>
                                        </p:tav>
                                        <p:tav tm="100000">
                                          <p:val>
                                            <p:strVal val="#ppt_x"/>
                                          </p:val>
                                        </p:tav>
                                      </p:tavLst>
                                    </p:anim>
                                    <p:anim calcmode="lin" valueType="num">
                                      <p:cBhvr>
                                        <p:cTn id="134" dur="1000" fill="hold"/>
                                        <p:tgtEl>
                                          <p:spTgt spid="3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6"/>
                                        </p:tgtEl>
                                        <p:attrNameLst>
                                          <p:attrName>style.visibility</p:attrName>
                                        </p:attrNameLst>
                                      </p:cBhvr>
                                      <p:to>
                                        <p:strVal val="visible"/>
                                      </p:to>
                                    </p:set>
                                    <p:animEffect transition="in" filter="fade">
                                      <p:cBhvr>
                                        <p:cTn id="137" dur="1000"/>
                                        <p:tgtEl>
                                          <p:spTgt spid="36"/>
                                        </p:tgtEl>
                                      </p:cBhvr>
                                    </p:animEffect>
                                    <p:anim calcmode="lin" valueType="num">
                                      <p:cBhvr>
                                        <p:cTn id="138" dur="1000" fill="hold"/>
                                        <p:tgtEl>
                                          <p:spTgt spid="36"/>
                                        </p:tgtEl>
                                        <p:attrNameLst>
                                          <p:attrName>ppt_x</p:attrName>
                                        </p:attrNameLst>
                                      </p:cBhvr>
                                      <p:tavLst>
                                        <p:tav tm="0">
                                          <p:val>
                                            <p:strVal val="#ppt_x"/>
                                          </p:val>
                                        </p:tav>
                                        <p:tav tm="100000">
                                          <p:val>
                                            <p:strVal val="#ppt_x"/>
                                          </p:val>
                                        </p:tav>
                                      </p:tavLst>
                                    </p:anim>
                                    <p:anim calcmode="lin" valueType="num">
                                      <p:cBhvr>
                                        <p:cTn id="139" dur="1000" fill="hold"/>
                                        <p:tgtEl>
                                          <p:spTgt spid="3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1000"/>
                                        <p:tgtEl>
                                          <p:spTgt spid="37"/>
                                        </p:tgtEl>
                                      </p:cBhvr>
                                    </p:animEffect>
                                    <p:anim calcmode="lin" valueType="num">
                                      <p:cBhvr>
                                        <p:cTn id="143" dur="1000" fill="hold"/>
                                        <p:tgtEl>
                                          <p:spTgt spid="37"/>
                                        </p:tgtEl>
                                        <p:attrNameLst>
                                          <p:attrName>ppt_x</p:attrName>
                                        </p:attrNameLst>
                                      </p:cBhvr>
                                      <p:tavLst>
                                        <p:tav tm="0">
                                          <p:val>
                                            <p:strVal val="#ppt_x"/>
                                          </p:val>
                                        </p:tav>
                                        <p:tav tm="100000">
                                          <p:val>
                                            <p:strVal val="#ppt_x"/>
                                          </p:val>
                                        </p:tav>
                                      </p:tavLst>
                                    </p:anim>
                                    <p:anim calcmode="lin" valueType="num">
                                      <p:cBhvr>
                                        <p:cTn id="144" dur="1000" fill="hold"/>
                                        <p:tgtEl>
                                          <p:spTgt spid="3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8"/>
                                        </p:tgtEl>
                                        <p:attrNameLst>
                                          <p:attrName>style.visibility</p:attrName>
                                        </p:attrNameLst>
                                      </p:cBhvr>
                                      <p:to>
                                        <p:strVal val="visible"/>
                                      </p:to>
                                    </p:set>
                                    <p:animEffect transition="in" filter="fade">
                                      <p:cBhvr>
                                        <p:cTn id="147" dur="1000"/>
                                        <p:tgtEl>
                                          <p:spTgt spid="38"/>
                                        </p:tgtEl>
                                      </p:cBhvr>
                                    </p:animEffect>
                                    <p:anim calcmode="lin" valueType="num">
                                      <p:cBhvr>
                                        <p:cTn id="148" dur="1000" fill="hold"/>
                                        <p:tgtEl>
                                          <p:spTgt spid="38"/>
                                        </p:tgtEl>
                                        <p:attrNameLst>
                                          <p:attrName>ppt_x</p:attrName>
                                        </p:attrNameLst>
                                      </p:cBhvr>
                                      <p:tavLst>
                                        <p:tav tm="0">
                                          <p:val>
                                            <p:strVal val="#ppt_x"/>
                                          </p:val>
                                        </p:tav>
                                        <p:tav tm="100000">
                                          <p:val>
                                            <p:strVal val="#ppt_x"/>
                                          </p:val>
                                        </p:tav>
                                      </p:tavLst>
                                    </p:anim>
                                    <p:anim calcmode="lin" valueType="num">
                                      <p:cBhvr>
                                        <p:cTn id="149" dur="1000" fill="hold"/>
                                        <p:tgtEl>
                                          <p:spTgt spid="38"/>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39"/>
                                        </p:tgtEl>
                                        <p:attrNameLst>
                                          <p:attrName>style.visibility</p:attrName>
                                        </p:attrNameLst>
                                      </p:cBhvr>
                                      <p:to>
                                        <p:strVal val="visible"/>
                                      </p:to>
                                    </p:set>
                                    <p:animEffect transition="in" filter="fade">
                                      <p:cBhvr>
                                        <p:cTn id="152" dur="1000"/>
                                        <p:tgtEl>
                                          <p:spTgt spid="39"/>
                                        </p:tgtEl>
                                      </p:cBhvr>
                                    </p:animEffect>
                                    <p:anim calcmode="lin" valueType="num">
                                      <p:cBhvr>
                                        <p:cTn id="153" dur="1000" fill="hold"/>
                                        <p:tgtEl>
                                          <p:spTgt spid="39"/>
                                        </p:tgtEl>
                                        <p:attrNameLst>
                                          <p:attrName>ppt_x</p:attrName>
                                        </p:attrNameLst>
                                      </p:cBhvr>
                                      <p:tavLst>
                                        <p:tav tm="0">
                                          <p:val>
                                            <p:strVal val="#ppt_x"/>
                                          </p:val>
                                        </p:tav>
                                        <p:tav tm="100000">
                                          <p:val>
                                            <p:strVal val="#ppt_x"/>
                                          </p:val>
                                        </p:tav>
                                      </p:tavLst>
                                    </p:anim>
                                    <p:anim calcmode="lin" valueType="num">
                                      <p:cBhvr>
                                        <p:cTn id="154" dur="1000" fill="hold"/>
                                        <p:tgtEl>
                                          <p:spTgt spid="39"/>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40"/>
                                        </p:tgtEl>
                                        <p:attrNameLst>
                                          <p:attrName>style.visibility</p:attrName>
                                        </p:attrNameLst>
                                      </p:cBhvr>
                                      <p:to>
                                        <p:strVal val="visible"/>
                                      </p:to>
                                    </p:set>
                                    <p:animEffect transition="in" filter="fade">
                                      <p:cBhvr>
                                        <p:cTn id="157" dur="1000"/>
                                        <p:tgtEl>
                                          <p:spTgt spid="40"/>
                                        </p:tgtEl>
                                      </p:cBhvr>
                                    </p:animEffect>
                                    <p:anim calcmode="lin" valueType="num">
                                      <p:cBhvr>
                                        <p:cTn id="158" dur="1000" fill="hold"/>
                                        <p:tgtEl>
                                          <p:spTgt spid="40"/>
                                        </p:tgtEl>
                                        <p:attrNameLst>
                                          <p:attrName>ppt_x</p:attrName>
                                        </p:attrNameLst>
                                      </p:cBhvr>
                                      <p:tavLst>
                                        <p:tav tm="0">
                                          <p:val>
                                            <p:strVal val="#ppt_x"/>
                                          </p:val>
                                        </p:tav>
                                        <p:tav tm="100000">
                                          <p:val>
                                            <p:strVal val="#ppt_x"/>
                                          </p:val>
                                        </p:tav>
                                      </p:tavLst>
                                    </p:anim>
                                    <p:anim calcmode="lin" valueType="num">
                                      <p:cBhvr>
                                        <p:cTn id="159" dur="1000" fill="hold"/>
                                        <p:tgtEl>
                                          <p:spTgt spid="40"/>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41"/>
                                        </p:tgtEl>
                                        <p:attrNameLst>
                                          <p:attrName>style.visibility</p:attrName>
                                        </p:attrNameLst>
                                      </p:cBhvr>
                                      <p:to>
                                        <p:strVal val="visible"/>
                                      </p:to>
                                    </p:set>
                                    <p:animEffect transition="in" filter="fade">
                                      <p:cBhvr>
                                        <p:cTn id="162" dur="1000"/>
                                        <p:tgtEl>
                                          <p:spTgt spid="41"/>
                                        </p:tgtEl>
                                      </p:cBhvr>
                                    </p:animEffect>
                                    <p:anim calcmode="lin" valueType="num">
                                      <p:cBhvr>
                                        <p:cTn id="163" dur="1000" fill="hold"/>
                                        <p:tgtEl>
                                          <p:spTgt spid="41"/>
                                        </p:tgtEl>
                                        <p:attrNameLst>
                                          <p:attrName>ppt_x</p:attrName>
                                        </p:attrNameLst>
                                      </p:cBhvr>
                                      <p:tavLst>
                                        <p:tav tm="0">
                                          <p:val>
                                            <p:strVal val="#ppt_x"/>
                                          </p:val>
                                        </p:tav>
                                        <p:tav tm="100000">
                                          <p:val>
                                            <p:strVal val="#ppt_x"/>
                                          </p:val>
                                        </p:tav>
                                      </p:tavLst>
                                    </p:anim>
                                    <p:anim calcmode="lin" valueType="num">
                                      <p:cBhvr>
                                        <p:cTn id="164" dur="1000" fill="hold"/>
                                        <p:tgtEl>
                                          <p:spTgt spid="41"/>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42"/>
                                        </p:tgtEl>
                                        <p:attrNameLst>
                                          <p:attrName>style.visibility</p:attrName>
                                        </p:attrNameLst>
                                      </p:cBhvr>
                                      <p:to>
                                        <p:strVal val="visible"/>
                                      </p:to>
                                    </p:set>
                                    <p:animEffect transition="in" filter="fade">
                                      <p:cBhvr>
                                        <p:cTn id="167" dur="1000"/>
                                        <p:tgtEl>
                                          <p:spTgt spid="42"/>
                                        </p:tgtEl>
                                      </p:cBhvr>
                                    </p:animEffect>
                                    <p:anim calcmode="lin" valueType="num">
                                      <p:cBhvr>
                                        <p:cTn id="168" dur="1000" fill="hold"/>
                                        <p:tgtEl>
                                          <p:spTgt spid="42"/>
                                        </p:tgtEl>
                                        <p:attrNameLst>
                                          <p:attrName>ppt_x</p:attrName>
                                        </p:attrNameLst>
                                      </p:cBhvr>
                                      <p:tavLst>
                                        <p:tav tm="0">
                                          <p:val>
                                            <p:strVal val="#ppt_x"/>
                                          </p:val>
                                        </p:tav>
                                        <p:tav tm="100000">
                                          <p:val>
                                            <p:strVal val="#ppt_x"/>
                                          </p:val>
                                        </p:tav>
                                      </p:tavLst>
                                    </p:anim>
                                    <p:anim calcmode="lin" valueType="num">
                                      <p:cBhvr>
                                        <p:cTn id="169" dur="1000" fill="hold"/>
                                        <p:tgtEl>
                                          <p:spTgt spid="42"/>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43"/>
                                        </p:tgtEl>
                                        <p:attrNameLst>
                                          <p:attrName>style.visibility</p:attrName>
                                        </p:attrNameLst>
                                      </p:cBhvr>
                                      <p:to>
                                        <p:strVal val="visible"/>
                                      </p:to>
                                    </p:set>
                                    <p:animEffect transition="in" filter="fade">
                                      <p:cBhvr>
                                        <p:cTn id="172" dur="1000"/>
                                        <p:tgtEl>
                                          <p:spTgt spid="43"/>
                                        </p:tgtEl>
                                      </p:cBhvr>
                                    </p:animEffect>
                                    <p:anim calcmode="lin" valueType="num">
                                      <p:cBhvr>
                                        <p:cTn id="173" dur="1000" fill="hold"/>
                                        <p:tgtEl>
                                          <p:spTgt spid="43"/>
                                        </p:tgtEl>
                                        <p:attrNameLst>
                                          <p:attrName>ppt_x</p:attrName>
                                        </p:attrNameLst>
                                      </p:cBhvr>
                                      <p:tavLst>
                                        <p:tav tm="0">
                                          <p:val>
                                            <p:strVal val="#ppt_x"/>
                                          </p:val>
                                        </p:tav>
                                        <p:tav tm="100000">
                                          <p:val>
                                            <p:strVal val="#ppt_x"/>
                                          </p:val>
                                        </p:tav>
                                      </p:tavLst>
                                    </p:anim>
                                    <p:anim calcmode="lin" valueType="num">
                                      <p:cBhvr>
                                        <p:cTn id="174" dur="1000" fill="hold"/>
                                        <p:tgtEl>
                                          <p:spTgt spid="4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44"/>
                                        </p:tgtEl>
                                        <p:attrNameLst>
                                          <p:attrName>style.visibility</p:attrName>
                                        </p:attrNameLst>
                                      </p:cBhvr>
                                      <p:to>
                                        <p:strVal val="visible"/>
                                      </p:to>
                                    </p:set>
                                    <p:animEffect transition="in" filter="fade">
                                      <p:cBhvr>
                                        <p:cTn id="177" dur="1000"/>
                                        <p:tgtEl>
                                          <p:spTgt spid="44"/>
                                        </p:tgtEl>
                                      </p:cBhvr>
                                    </p:animEffect>
                                    <p:anim calcmode="lin" valueType="num">
                                      <p:cBhvr>
                                        <p:cTn id="178" dur="1000" fill="hold"/>
                                        <p:tgtEl>
                                          <p:spTgt spid="44"/>
                                        </p:tgtEl>
                                        <p:attrNameLst>
                                          <p:attrName>ppt_x</p:attrName>
                                        </p:attrNameLst>
                                      </p:cBhvr>
                                      <p:tavLst>
                                        <p:tav tm="0">
                                          <p:val>
                                            <p:strVal val="#ppt_x"/>
                                          </p:val>
                                        </p:tav>
                                        <p:tav tm="100000">
                                          <p:val>
                                            <p:strVal val="#ppt_x"/>
                                          </p:val>
                                        </p:tav>
                                      </p:tavLst>
                                    </p:anim>
                                    <p:anim calcmode="lin" valueType="num">
                                      <p:cBhvr>
                                        <p:cTn id="179" dur="1000" fill="hold"/>
                                        <p:tgtEl>
                                          <p:spTgt spid="44"/>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45"/>
                                        </p:tgtEl>
                                        <p:attrNameLst>
                                          <p:attrName>style.visibility</p:attrName>
                                        </p:attrNameLst>
                                      </p:cBhvr>
                                      <p:to>
                                        <p:strVal val="visible"/>
                                      </p:to>
                                    </p:set>
                                    <p:animEffect transition="in" filter="fade">
                                      <p:cBhvr>
                                        <p:cTn id="182" dur="1000"/>
                                        <p:tgtEl>
                                          <p:spTgt spid="45"/>
                                        </p:tgtEl>
                                      </p:cBhvr>
                                    </p:animEffect>
                                    <p:anim calcmode="lin" valueType="num">
                                      <p:cBhvr>
                                        <p:cTn id="183" dur="1000" fill="hold"/>
                                        <p:tgtEl>
                                          <p:spTgt spid="45"/>
                                        </p:tgtEl>
                                        <p:attrNameLst>
                                          <p:attrName>ppt_x</p:attrName>
                                        </p:attrNameLst>
                                      </p:cBhvr>
                                      <p:tavLst>
                                        <p:tav tm="0">
                                          <p:val>
                                            <p:strVal val="#ppt_x"/>
                                          </p:val>
                                        </p:tav>
                                        <p:tav tm="100000">
                                          <p:val>
                                            <p:strVal val="#ppt_x"/>
                                          </p:val>
                                        </p:tav>
                                      </p:tavLst>
                                    </p:anim>
                                    <p:anim calcmode="lin" valueType="num">
                                      <p:cBhvr>
                                        <p:cTn id="184" dur="1000" fill="hold"/>
                                        <p:tgtEl>
                                          <p:spTgt spid="45"/>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49"/>
                                        </p:tgtEl>
                                        <p:attrNameLst>
                                          <p:attrName>style.visibility</p:attrName>
                                        </p:attrNameLst>
                                      </p:cBhvr>
                                      <p:to>
                                        <p:strVal val="visible"/>
                                      </p:to>
                                    </p:set>
                                    <p:animEffect transition="in" filter="fade">
                                      <p:cBhvr>
                                        <p:cTn id="187" dur="1000"/>
                                        <p:tgtEl>
                                          <p:spTgt spid="49"/>
                                        </p:tgtEl>
                                      </p:cBhvr>
                                    </p:animEffect>
                                    <p:anim calcmode="lin" valueType="num">
                                      <p:cBhvr>
                                        <p:cTn id="188" dur="1000" fill="hold"/>
                                        <p:tgtEl>
                                          <p:spTgt spid="49"/>
                                        </p:tgtEl>
                                        <p:attrNameLst>
                                          <p:attrName>ppt_x</p:attrName>
                                        </p:attrNameLst>
                                      </p:cBhvr>
                                      <p:tavLst>
                                        <p:tav tm="0">
                                          <p:val>
                                            <p:strVal val="#ppt_x"/>
                                          </p:val>
                                        </p:tav>
                                        <p:tav tm="100000">
                                          <p:val>
                                            <p:strVal val="#ppt_x"/>
                                          </p:val>
                                        </p:tav>
                                      </p:tavLst>
                                    </p:anim>
                                    <p:anim calcmode="lin" valueType="num">
                                      <p:cBhvr>
                                        <p:cTn id="189" dur="1000" fill="hold"/>
                                        <p:tgtEl>
                                          <p:spTgt spid="49"/>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50"/>
                                        </p:tgtEl>
                                        <p:attrNameLst>
                                          <p:attrName>style.visibility</p:attrName>
                                        </p:attrNameLst>
                                      </p:cBhvr>
                                      <p:to>
                                        <p:strVal val="visible"/>
                                      </p:to>
                                    </p:set>
                                    <p:animEffect transition="in" filter="fade">
                                      <p:cBhvr>
                                        <p:cTn id="192" dur="1000"/>
                                        <p:tgtEl>
                                          <p:spTgt spid="50"/>
                                        </p:tgtEl>
                                      </p:cBhvr>
                                    </p:animEffect>
                                    <p:anim calcmode="lin" valueType="num">
                                      <p:cBhvr>
                                        <p:cTn id="193" dur="1000" fill="hold"/>
                                        <p:tgtEl>
                                          <p:spTgt spid="50"/>
                                        </p:tgtEl>
                                        <p:attrNameLst>
                                          <p:attrName>ppt_x</p:attrName>
                                        </p:attrNameLst>
                                      </p:cBhvr>
                                      <p:tavLst>
                                        <p:tav tm="0">
                                          <p:val>
                                            <p:strVal val="#ppt_x"/>
                                          </p:val>
                                        </p:tav>
                                        <p:tav tm="100000">
                                          <p:val>
                                            <p:strVal val="#ppt_x"/>
                                          </p:val>
                                        </p:tav>
                                      </p:tavLst>
                                    </p:anim>
                                    <p:anim calcmode="lin" valueType="num">
                                      <p:cBhvr>
                                        <p:cTn id="194" dur="1000" fill="hold"/>
                                        <p:tgtEl>
                                          <p:spTgt spid="50"/>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51"/>
                                        </p:tgtEl>
                                        <p:attrNameLst>
                                          <p:attrName>style.visibility</p:attrName>
                                        </p:attrNameLst>
                                      </p:cBhvr>
                                      <p:to>
                                        <p:strVal val="visible"/>
                                      </p:to>
                                    </p:set>
                                    <p:animEffect transition="in" filter="fade">
                                      <p:cBhvr>
                                        <p:cTn id="197" dur="1000"/>
                                        <p:tgtEl>
                                          <p:spTgt spid="51"/>
                                        </p:tgtEl>
                                      </p:cBhvr>
                                    </p:animEffect>
                                    <p:anim calcmode="lin" valueType="num">
                                      <p:cBhvr>
                                        <p:cTn id="198" dur="1000" fill="hold"/>
                                        <p:tgtEl>
                                          <p:spTgt spid="51"/>
                                        </p:tgtEl>
                                        <p:attrNameLst>
                                          <p:attrName>ppt_x</p:attrName>
                                        </p:attrNameLst>
                                      </p:cBhvr>
                                      <p:tavLst>
                                        <p:tav tm="0">
                                          <p:val>
                                            <p:strVal val="#ppt_x"/>
                                          </p:val>
                                        </p:tav>
                                        <p:tav tm="100000">
                                          <p:val>
                                            <p:strVal val="#ppt_x"/>
                                          </p:val>
                                        </p:tav>
                                      </p:tavLst>
                                    </p:anim>
                                    <p:anim calcmode="lin" valueType="num">
                                      <p:cBhvr>
                                        <p:cTn id="19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42" presetClass="entr" presetSubtype="0" fill="hold" grpId="0" nodeType="clickEffect">
                                  <p:stCondLst>
                                    <p:cond delay="0"/>
                                  </p:stCondLst>
                                  <p:childTnLst>
                                    <p:set>
                                      <p:cBhvr>
                                        <p:cTn id="203" dur="1" fill="hold">
                                          <p:stCondLst>
                                            <p:cond delay="0"/>
                                          </p:stCondLst>
                                        </p:cTn>
                                        <p:tgtEl>
                                          <p:spTgt spid="61"/>
                                        </p:tgtEl>
                                        <p:attrNameLst>
                                          <p:attrName>style.visibility</p:attrName>
                                        </p:attrNameLst>
                                      </p:cBhvr>
                                      <p:to>
                                        <p:strVal val="visible"/>
                                      </p:to>
                                    </p:set>
                                    <p:animEffect transition="in" filter="fade">
                                      <p:cBhvr>
                                        <p:cTn id="204" dur="1000"/>
                                        <p:tgtEl>
                                          <p:spTgt spid="61"/>
                                        </p:tgtEl>
                                      </p:cBhvr>
                                    </p:animEffect>
                                    <p:anim calcmode="lin" valueType="num">
                                      <p:cBhvr>
                                        <p:cTn id="205" dur="1000" fill="hold"/>
                                        <p:tgtEl>
                                          <p:spTgt spid="61"/>
                                        </p:tgtEl>
                                        <p:attrNameLst>
                                          <p:attrName>ppt_x</p:attrName>
                                        </p:attrNameLst>
                                      </p:cBhvr>
                                      <p:tavLst>
                                        <p:tav tm="0">
                                          <p:val>
                                            <p:strVal val="#ppt_x"/>
                                          </p:val>
                                        </p:tav>
                                        <p:tav tm="100000">
                                          <p:val>
                                            <p:strVal val="#ppt_x"/>
                                          </p:val>
                                        </p:tav>
                                      </p:tavLst>
                                    </p:anim>
                                    <p:anim calcmode="lin" valueType="num">
                                      <p:cBhvr>
                                        <p:cTn id="206"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44" grpId="0"/>
      <p:bldP spid="45" grpId="0" animBg="1"/>
      <p:bldP spid="49" grpId="0"/>
      <p:bldP spid="50" grpId="0" animBg="1"/>
      <p:bldP spid="51" grpId="0" animBg="1"/>
      <p:bldP spid="61" grpId="0" animBg="1"/>
      <p:bldP spid="53"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P spid="72" grpId="0"/>
      <p:bldP spid="73" grpId="0" animBg="1"/>
      <p:bldP spid="77" grpId="0"/>
      <p:bldP spid="78" grpId="0" animBg="1"/>
      <p:bldP spid="79" grpId="0" animBg="1"/>
      <p:bldP spid="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277814"/>
            <a:ext cx="8229600" cy="905190"/>
          </a:xfrm>
        </p:spPr>
        <p:txBody>
          <a:bodyPr>
            <a:normAutofit/>
          </a:bodyPr>
          <a:lstStyle/>
          <a:p>
            <a:pPr>
              <a:lnSpc>
                <a:spcPct val="80000"/>
              </a:lnSpc>
            </a:pPr>
            <a:r>
              <a:rPr lang="en-US" sz="3600" dirty="0" smtClean="0"/>
              <a:t>Some Real Data</a:t>
            </a:r>
          </a:p>
        </p:txBody>
      </p:sp>
      <p:pic>
        <p:nvPicPr>
          <p:cNvPr id="10242" name="Picture 2" descr="Figure 6 | A Comprehensive Overview and Characterization of Wireless  Channels for Networked Robotic and Control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98" y="983396"/>
            <a:ext cx="4256990" cy="39802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D844BB-5CFC-459B-B8F5-3547A782409D}"/>
              </a:ext>
            </a:extLst>
          </p:cNvPr>
          <p:cNvSpPr txBox="1"/>
          <p:nvPr/>
        </p:nvSpPr>
        <p:spPr>
          <a:xfrm>
            <a:off x="964276" y="4840571"/>
            <a:ext cx="3607724" cy="246221"/>
          </a:xfrm>
          <a:prstGeom prst="rect">
            <a:avLst/>
          </a:prstGeom>
          <a:noFill/>
        </p:spPr>
        <p:txBody>
          <a:bodyPr wrap="square" rtlCol="0">
            <a:spAutoFit/>
          </a:bodyPr>
          <a:lstStyle/>
          <a:p>
            <a:r>
              <a:rPr lang="en-US" sz="1000" dirty="0" err="1" smtClean="0">
                <a:latin typeface="Avenir Book" panose="020B0503020203020204" pitchFamily="34" charset="-78"/>
                <a:cs typeface="Avenir Book" panose="020B0503020203020204" pitchFamily="34" charset="-78"/>
              </a:rPr>
              <a:t>Src</a:t>
            </a:r>
            <a:r>
              <a:rPr lang="en-US" sz="1000" dirty="0" smtClean="0">
                <a:latin typeface="Avenir Book" panose="020B0503020203020204" pitchFamily="34" charset="-78"/>
                <a:cs typeface="Avenir Book" panose="020B0503020203020204" pitchFamily="34" charset="-78"/>
              </a:rPr>
              <a:t>: https</a:t>
            </a:r>
            <a:r>
              <a:rPr lang="en-US" sz="1000" dirty="0">
                <a:latin typeface="Avenir Book" panose="020B0503020203020204" pitchFamily="34" charset="-78"/>
                <a:cs typeface="Avenir Book" panose="020B0503020203020204" pitchFamily="34" charset="-78"/>
              </a:rPr>
              <a:t>://www.hindawi.com/journals/jr/2011/340372/fig6/</a:t>
            </a:r>
          </a:p>
        </p:txBody>
      </p:sp>
      <p:pic>
        <p:nvPicPr>
          <p:cNvPr id="6" name="Picture 2" descr="Log normal Shadow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4174" y="983395"/>
            <a:ext cx="4189826" cy="38571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D844BB-5CFC-459B-B8F5-3547A782409D}"/>
              </a:ext>
            </a:extLst>
          </p:cNvPr>
          <p:cNvSpPr txBox="1"/>
          <p:nvPr/>
        </p:nvSpPr>
        <p:spPr>
          <a:xfrm>
            <a:off x="5450378" y="4844716"/>
            <a:ext cx="3785062" cy="246221"/>
          </a:xfrm>
          <a:prstGeom prst="rect">
            <a:avLst/>
          </a:prstGeom>
          <a:noFill/>
        </p:spPr>
        <p:txBody>
          <a:bodyPr wrap="square" rtlCol="0">
            <a:spAutoFit/>
          </a:bodyPr>
          <a:lstStyle/>
          <a:p>
            <a:r>
              <a:rPr lang="en-US" sz="1000" dirty="0" err="1" smtClean="0">
                <a:latin typeface="Avenir Book" panose="020B0503020203020204" pitchFamily="34" charset="-78"/>
                <a:cs typeface="Avenir Book" panose="020B0503020203020204" pitchFamily="34" charset="-78"/>
              </a:rPr>
              <a:t>Src</a:t>
            </a:r>
            <a:r>
              <a:rPr lang="en-US" sz="1000" dirty="0" smtClean="0">
                <a:latin typeface="Avenir Book" panose="020B0503020203020204" pitchFamily="34" charset="-78"/>
                <a:cs typeface="Avenir Book" panose="020B0503020203020204" pitchFamily="34" charset="-78"/>
              </a:rPr>
              <a:t>: </a:t>
            </a:r>
            <a:r>
              <a:rPr lang="en-GB" sz="1000" dirty="0">
                <a:latin typeface="Avenir Book" panose="020B0503020203020204" pitchFamily="34" charset="-78"/>
                <a:cs typeface="Avenir Book" panose="020B0503020203020204" pitchFamily="34" charset="-78"/>
              </a:rPr>
              <a:t>Wireless Communications by Theodore S. Rappaport</a:t>
            </a:r>
            <a:endParaRPr lang="en-US" sz="10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41078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7"/>
            <a:ext cx="7886700" cy="936624"/>
          </a:xfrm>
        </p:spPr>
        <p:txBody>
          <a:bodyPr>
            <a:normAutofit/>
          </a:bodyPr>
          <a:lstStyle/>
          <a:p>
            <a:pPr>
              <a:lnSpc>
                <a:spcPct val="80000"/>
              </a:lnSpc>
            </a:pPr>
            <a:r>
              <a:rPr lang="en-US" sz="3600" dirty="0" smtClean="0"/>
              <a:t>How to Measure n?</a:t>
            </a:r>
          </a:p>
        </p:txBody>
      </p:sp>
      <p:sp>
        <p:nvSpPr>
          <p:cNvPr id="7171" name="Rectangle 3"/>
          <p:cNvSpPr>
            <a:spLocks noGrp="1" noChangeArrowheads="1"/>
          </p:cNvSpPr>
          <p:nvPr>
            <p:ph type="body" idx="1"/>
          </p:nvPr>
        </p:nvSpPr>
        <p:spPr>
          <a:xfrm>
            <a:off x="342900" y="1097281"/>
            <a:ext cx="8407810" cy="4729942"/>
          </a:xfrm>
        </p:spPr>
        <p:txBody>
          <a:bodyPr>
            <a:normAutofit/>
          </a:bodyPr>
          <a:lstStyle/>
          <a:p>
            <a:pPr>
              <a:lnSpc>
                <a:spcPct val="130000"/>
              </a:lnSpc>
            </a:pPr>
            <a:endParaRPr lang="en-US" sz="2000" dirty="0" smtClean="0"/>
          </a:p>
          <a:p>
            <a:pPr>
              <a:lnSpc>
                <a:spcPct val="130000"/>
              </a:lnSpc>
            </a:pPr>
            <a:endParaRPr lang="en-US" sz="2000" dirty="0"/>
          </a:p>
          <a:p>
            <a:pPr>
              <a:lnSpc>
                <a:spcPct val="130000"/>
              </a:lnSpc>
            </a:pPr>
            <a:endParaRPr lang="en-US" sz="2000" dirty="0" smtClean="0"/>
          </a:p>
          <a:p>
            <a:pPr>
              <a:lnSpc>
                <a:spcPct val="130000"/>
              </a:lnSpc>
            </a:pPr>
            <a:r>
              <a:rPr lang="en-US" sz="2000" dirty="0" smtClean="0">
                <a:solidFill>
                  <a:srgbClr val="0000FF"/>
                </a:solidFill>
              </a:rPr>
              <a:t>Measuring n:</a:t>
            </a:r>
          </a:p>
          <a:p>
            <a:pPr lvl="1">
              <a:lnSpc>
                <a:spcPct val="60000"/>
              </a:lnSpc>
            </a:pPr>
            <a:r>
              <a:rPr lang="en-US" sz="2000" dirty="0" smtClean="0"/>
              <a:t>Draw the “Best fit” line through dB data</a:t>
            </a:r>
          </a:p>
          <a:p>
            <a:pPr lvl="1"/>
            <a:r>
              <a:rPr lang="en-US" sz="2000" dirty="0" smtClean="0"/>
              <a:t>Find the slope </a:t>
            </a:r>
            <a:r>
              <a:rPr lang="en-US" sz="2000" dirty="0" smtClean="0">
                <a:sym typeface="Wingdings" panose="05000000000000000000" pitchFamily="2" charset="2"/>
              </a:rPr>
              <a:t> divide by 10</a:t>
            </a:r>
            <a:endParaRPr lang="en-US" sz="2000" dirty="0" smtClean="0"/>
          </a:p>
          <a:p>
            <a:pPr lvl="1">
              <a:lnSpc>
                <a:spcPct val="60000"/>
              </a:lnSpc>
            </a:pPr>
            <a:endParaRPr lang="en-US" sz="2000" dirty="0" smtClean="0"/>
          </a:p>
          <a:p>
            <a:pPr>
              <a:lnSpc>
                <a:spcPct val="40000"/>
              </a:lnSpc>
            </a:pPr>
            <a:r>
              <a:rPr lang="en-US" sz="2000" dirty="0" smtClean="0">
                <a:solidFill>
                  <a:srgbClr val="0000FF"/>
                </a:solidFill>
              </a:rPr>
              <a:t>Shadowing variance:</a:t>
            </a:r>
          </a:p>
          <a:p>
            <a:pPr lvl="1">
              <a:lnSpc>
                <a:spcPct val="90000"/>
              </a:lnSpc>
            </a:pPr>
            <a:r>
              <a:rPr lang="en-US" sz="2000" dirty="0" smtClean="0"/>
              <a:t>Variance of data relative to the best fit straight line</a:t>
            </a:r>
            <a:endParaRPr lang="en-US" sz="2000" dirty="0" smtClean="0">
              <a:latin typeface="Symbol" pitchFamily="18" charset="2"/>
            </a:endParaRPr>
          </a:p>
        </p:txBody>
      </p:sp>
      <mc:AlternateContent xmlns:mc="http://schemas.openxmlformats.org/markup-compatibility/2006" xmlns:a14="http://schemas.microsoft.com/office/drawing/2010/main">
        <mc:Choice Requires="a14">
          <p:sp>
            <p:nvSpPr>
              <p:cNvPr id="31" name="TextBox 30"/>
              <p:cNvSpPr txBox="1"/>
              <p:nvPr/>
            </p:nvSpPr>
            <p:spPr>
              <a:xfrm>
                <a:off x="1281436" y="1125847"/>
                <a:ext cx="6697506" cy="133703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𝑑𝐵𝑚</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𝑑</m:t>
                          </m:r>
                        </m:e>
                      </m:d>
                      <m:d>
                        <m:dPr>
                          <m:begChr m:val="["/>
                          <m:endChr m:val="]"/>
                          <m:ctrlPr>
                            <a:rPr lang="en-US" i="1">
                              <a:latin typeface="Cambria Math" panose="02040503050406030204" pitchFamily="18" charset="0"/>
                            </a:rPr>
                          </m:ctrlPr>
                        </m:dPr>
                        <m:e>
                          <m:r>
                            <a:rPr lang="en-US" i="1">
                              <a:latin typeface="Cambria Math" panose="02040503050406030204" pitchFamily="18" charset="0"/>
                            </a:rPr>
                            <m:t>𝑑𝐵𝑚</m:t>
                          </m:r>
                        </m:e>
                      </m:d>
                      <m:r>
                        <a:rPr lang="en-US" b="0" i="1">
                          <a:latin typeface="Cambria Math" panose="02040503050406030204" pitchFamily="18" charset="0"/>
                        </a:rPr>
                        <m:t> </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m:t>
                                  </m:r>
                                </m:sub>
                              </m:sSub>
                            </m:e>
                          </m:d>
                        </m:e>
                      </m:d>
                      <m:r>
                        <a:rPr lang="en-US" i="1">
                          <a:latin typeface="Cambria Math" panose="02040503050406030204" pitchFamily="18" charset="0"/>
                        </a:rPr>
                        <m:t>𝑑𝐵</m:t>
                      </m:r>
                      <m:r>
                        <a:rPr lang="en-US" b="0" i="1" smtClean="0">
                          <a:latin typeface="Cambria Math" panose="02040503050406030204" pitchFamily="18" charset="0"/>
                        </a:rPr>
                        <m:t>−</m:t>
                      </m:r>
                      <m:r>
                        <a:rPr lang="en-IN" b="0" i="1" smtClean="0">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0</m:t>
                      </m:r>
                      <m:r>
                        <a:rPr lang="en-US" i="1" smtClean="0">
                          <a:solidFill>
                            <a:srgbClr val="0000CC"/>
                          </a:solidFill>
                          <a:latin typeface="Cambria Math" panose="02040503050406030204" pitchFamily="18" charset="0"/>
                        </a:rPr>
                        <m:t>𝑛</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num>
                                <m:den>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m:t>
                                      </m:r>
                                    </m:sub>
                                  </m:sSub>
                                </m:den>
                              </m:f>
                            </m:e>
                          </m:d>
                          <m:r>
                            <a:rPr lang="en-US" i="1">
                              <a:latin typeface="Cambria Math" panose="02040503050406030204" pitchFamily="18" charset="0"/>
                            </a:rPr>
                            <m:t>+ </m:t>
                          </m:r>
                          <m:r>
                            <m:rPr>
                              <m:sty m:val="p"/>
                            </m:rPr>
                            <a:rPr lang="el-GR" i="1">
                              <a:latin typeface="Cambria Math" panose="02040503050406030204" pitchFamily="18" charset="0"/>
                            </a:rPr>
                            <m:t>χ</m:t>
                          </m:r>
                          <m:r>
                            <a:rPr lang="en-US" i="1">
                              <a:latin typeface="Cambria Math" panose="02040503050406030204" pitchFamily="18" charset="0"/>
                            </a:rPr>
                            <m:t>  </m:t>
                          </m:r>
                        </m:e>
                      </m:func>
                    </m:oMath>
                  </m:oMathPara>
                </a14:m>
                <a:endParaRPr lang="en-IN" dirty="0" smtClean="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IN" b="0" i="1" smtClean="0">
                              <a:latin typeface="Cambria Math" panose="02040503050406030204" pitchFamily="18" charset="0"/>
                            </a:rPr>
                            <m:t>𝑟</m:t>
                          </m:r>
                        </m:sub>
                      </m:sSub>
                      <m:d>
                        <m:dPr>
                          <m:ctrlPr>
                            <a:rPr lang="en-US" i="1">
                              <a:latin typeface="Cambria Math" panose="02040503050406030204" pitchFamily="18" charset="0"/>
                            </a:rPr>
                          </m:ctrlPr>
                        </m:dPr>
                        <m:e>
                          <m:sSub>
                            <m:sSubPr>
                              <m:ctrlPr>
                                <a:rPr lang="en-IN" b="0" i="1" smtClean="0">
                                  <a:latin typeface="Cambria Math" panose="02040503050406030204" pitchFamily="18" charset="0"/>
                                </a:rPr>
                              </m:ctrlPr>
                            </m:sSubPr>
                            <m:e>
                              <m:r>
                                <a:rPr lang="en-US" i="1">
                                  <a:latin typeface="Cambria Math" panose="02040503050406030204" pitchFamily="18" charset="0"/>
                                </a:rPr>
                                <m:t>𝑑</m:t>
                              </m:r>
                            </m:e>
                            <m:sub>
                              <m:r>
                                <a:rPr lang="en-IN" b="0" i="1" smtClean="0">
                                  <a:latin typeface="Cambria Math" panose="02040503050406030204" pitchFamily="18" charset="0"/>
                                </a:rPr>
                                <m:t>0</m:t>
                              </m:r>
                            </m:sub>
                          </m:sSub>
                        </m:e>
                      </m:d>
                      <m:d>
                        <m:dPr>
                          <m:begChr m:val="["/>
                          <m:endChr m:val="]"/>
                          <m:ctrlPr>
                            <a:rPr lang="en-US" i="1">
                              <a:latin typeface="Cambria Math" panose="02040503050406030204" pitchFamily="18" charset="0"/>
                            </a:rPr>
                          </m:ctrlPr>
                        </m:dPr>
                        <m:e>
                          <m:r>
                            <a:rPr lang="en-US" i="1">
                              <a:latin typeface="Cambria Math" panose="02040503050406030204" pitchFamily="18" charset="0"/>
                            </a:rPr>
                            <m:t>𝑑𝐵𝑚</m:t>
                          </m:r>
                        </m:e>
                      </m:d>
                      <m:r>
                        <a:rPr lang="en-US" i="1">
                          <a:latin typeface="Cambria Math" panose="02040503050406030204" pitchFamily="18" charset="0"/>
                        </a:rPr>
                        <m:t> −</m:t>
                      </m:r>
                      <m:r>
                        <a:rPr lang="en-IN" i="1">
                          <a:latin typeface="Cambria Math" panose="02040503050406030204" pitchFamily="18" charset="0"/>
                        </a:rPr>
                        <m:t> </m:t>
                      </m:r>
                      <m:r>
                        <a:rPr lang="en-US" i="1">
                          <a:latin typeface="Cambria Math" panose="02040503050406030204" pitchFamily="18" charset="0"/>
                        </a:rPr>
                        <m:t>10</m:t>
                      </m:r>
                      <m:r>
                        <a:rPr lang="en-US" i="1">
                          <a:solidFill>
                            <a:srgbClr val="0000CC"/>
                          </a:solidFill>
                          <a:latin typeface="Cambria Math" panose="02040503050406030204" pitchFamily="18" charset="0"/>
                        </a:rPr>
                        <m:t>𝑛</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𝑑</m:t>
                                  </m:r>
                                </m:num>
                                <m:den>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m:t>
                                      </m:r>
                                    </m:sub>
                                  </m:sSub>
                                </m:den>
                              </m:f>
                            </m:e>
                          </m:d>
                          <m:r>
                            <a:rPr lang="en-US" i="1">
                              <a:latin typeface="Cambria Math" panose="02040503050406030204" pitchFamily="18" charset="0"/>
                            </a:rPr>
                            <m:t>+ </m:t>
                          </m:r>
                          <m:r>
                            <m:rPr>
                              <m:sty m:val="p"/>
                            </m:rPr>
                            <a:rPr lang="el-GR" i="1">
                              <a:latin typeface="Cambria Math" panose="02040503050406030204" pitchFamily="18" charset="0"/>
                            </a:rPr>
                            <m:t>χ</m:t>
                          </m:r>
                          <m:r>
                            <a:rPr lang="en-US" i="1">
                              <a:latin typeface="Cambria Math" panose="02040503050406030204" pitchFamily="18" charset="0"/>
                            </a:rPr>
                            <m:t>  </m:t>
                          </m:r>
                        </m:e>
                      </m:func>
                    </m:oMath>
                  </m:oMathPara>
                </a14:m>
                <a:endParaRPr lang="en-IN" dirty="0"/>
              </a:p>
            </p:txBody>
          </p:sp>
        </mc:Choice>
        <mc:Fallback xmlns="">
          <p:sp>
            <p:nvSpPr>
              <p:cNvPr id="31" name="TextBox 30"/>
              <p:cNvSpPr txBox="1">
                <a:spLocks noRot="1" noChangeAspect="1" noMove="1" noResize="1" noEditPoints="1" noAdjustHandles="1" noChangeArrowheads="1" noChangeShapeType="1" noTextEdit="1"/>
              </p:cNvSpPr>
              <p:nvPr/>
            </p:nvSpPr>
            <p:spPr>
              <a:xfrm>
                <a:off x="1281436" y="1125847"/>
                <a:ext cx="6697506" cy="1337033"/>
              </a:xfrm>
              <a:prstGeom prst="rect">
                <a:avLst/>
              </a:prstGeom>
              <a:blipFill>
                <a:blip r:embed="rId3"/>
                <a:stretch>
                  <a:fillRect/>
                </a:stretch>
              </a:blipFill>
            </p:spPr>
            <p:txBody>
              <a:bodyPr/>
              <a:lstStyle/>
              <a:p>
                <a:r>
                  <a:rPr lang="en-IN">
                    <a:noFill/>
                  </a:rPr>
                  <a:t> </a:t>
                </a:r>
              </a:p>
            </p:txBody>
          </p:sp>
        </mc:Fallback>
      </mc:AlternateContent>
      <p:sp>
        <p:nvSpPr>
          <p:cNvPr id="32" name="Line 4"/>
          <p:cNvSpPr>
            <a:spLocks noChangeShapeType="1"/>
          </p:cNvSpPr>
          <p:nvPr/>
        </p:nvSpPr>
        <p:spPr bwMode="auto">
          <a:xfrm>
            <a:off x="7169847" y="2731974"/>
            <a:ext cx="0" cy="1047750"/>
          </a:xfrm>
          <a:prstGeom prst="line">
            <a:avLst/>
          </a:prstGeom>
          <a:noFill/>
          <a:ln w="12700">
            <a:solidFill>
              <a:srgbClr val="000000"/>
            </a:solidFill>
            <a:round/>
            <a:headEnd type="stealth"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3" name="Line 5"/>
          <p:cNvSpPr>
            <a:spLocks noChangeShapeType="1"/>
          </p:cNvSpPr>
          <p:nvPr/>
        </p:nvSpPr>
        <p:spPr bwMode="auto">
          <a:xfrm>
            <a:off x="7150797" y="3779724"/>
            <a:ext cx="1576083" cy="12700"/>
          </a:xfrm>
          <a:prstGeom prst="line">
            <a:avLst/>
          </a:prstGeom>
          <a:noFill/>
          <a:ln w="12700">
            <a:solidFill>
              <a:srgbClr val="00000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4" name="Oval 6"/>
          <p:cNvSpPr>
            <a:spLocks noChangeArrowheads="1"/>
          </p:cNvSpPr>
          <p:nvPr/>
        </p:nvSpPr>
        <p:spPr bwMode="auto">
          <a:xfrm>
            <a:off x="7798497" y="315107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5" name="Oval 7"/>
          <p:cNvSpPr>
            <a:spLocks noChangeArrowheads="1"/>
          </p:cNvSpPr>
          <p:nvPr/>
        </p:nvSpPr>
        <p:spPr bwMode="auto">
          <a:xfrm>
            <a:off x="7569897" y="31701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6" name="Oval 8"/>
          <p:cNvSpPr>
            <a:spLocks noChangeArrowheads="1"/>
          </p:cNvSpPr>
          <p:nvPr/>
        </p:nvSpPr>
        <p:spPr bwMode="auto">
          <a:xfrm>
            <a:off x="7569897" y="288437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7" name="Oval 9"/>
          <p:cNvSpPr>
            <a:spLocks noChangeArrowheads="1"/>
          </p:cNvSpPr>
          <p:nvPr/>
        </p:nvSpPr>
        <p:spPr bwMode="auto">
          <a:xfrm>
            <a:off x="7341297" y="30177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8" name="Oval 10"/>
          <p:cNvSpPr>
            <a:spLocks noChangeArrowheads="1"/>
          </p:cNvSpPr>
          <p:nvPr/>
        </p:nvSpPr>
        <p:spPr bwMode="auto">
          <a:xfrm>
            <a:off x="8255697" y="35511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39" name="Oval 11"/>
          <p:cNvSpPr>
            <a:spLocks noChangeArrowheads="1"/>
          </p:cNvSpPr>
          <p:nvPr/>
        </p:nvSpPr>
        <p:spPr bwMode="auto">
          <a:xfrm>
            <a:off x="8109647" y="3630499"/>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0" name="Oval 12"/>
          <p:cNvSpPr>
            <a:spLocks noChangeArrowheads="1"/>
          </p:cNvSpPr>
          <p:nvPr/>
        </p:nvSpPr>
        <p:spPr bwMode="auto">
          <a:xfrm>
            <a:off x="8046147" y="33606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1" name="Oval 13"/>
          <p:cNvSpPr>
            <a:spLocks noChangeArrowheads="1"/>
          </p:cNvSpPr>
          <p:nvPr/>
        </p:nvSpPr>
        <p:spPr bwMode="auto">
          <a:xfrm>
            <a:off x="7855647" y="34368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2" name="Text Box 14"/>
          <p:cNvSpPr txBox="1">
            <a:spLocks noChangeArrowheads="1"/>
          </p:cNvSpPr>
          <p:nvPr/>
        </p:nvSpPr>
        <p:spPr bwMode="auto">
          <a:xfrm rot="16200000">
            <a:off x="6427961" y="3022496"/>
            <a:ext cx="892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err="1">
                <a:solidFill>
                  <a:srgbClr val="000000"/>
                </a:solidFill>
                <a:latin typeface="Avenir Book" panose="020B0503020203020204" pitchFamily="34" charset="-78"/>
                <a:cs typeface="Avenir Book" panose="020B0503020203020204" pitchFamily="34" charset="-78"/>
              </a:rPr>
              <a:t>P</a:t>
            </a:r>
            <a:r>
              <a:rPr lang="en-US" sz="2000" b="1" baseline="-25000" dirty="0" err="1">
                <a:solidFill>
                  <a:srgbClr val="000000"/>
                </a:solidFill>
                <a:latin typeface="Avenir Book" panose="020B0503020203020204" pitchFamily="34" charset="-78"/>
                <a:cs typeface="Avenir Book" panose="020B0503020203020204" pitchFamily="34" charset="-78"/>
              </a:rPr>
              <a:t>r</a:t>
            </a:r>
            <a:r>
              <a:rPr lang="en-US" sz="2000" b="1" dirty="0">
                <a:solidFill>
                  <a:srgbClr val="000000"/>
                </a:solidFill>
                <a:latin typeface="Avenir Book" panose="020B0503020203020204" pitchFamily="34" charset="-78"/>
                <a:cs typeface="Avenir Book" panose="020B0503020203020204" pitchFamily="34" charset="-78"/>
              </a:rPr>
              <a:t>(dB)</a:t>
            </a:r>
          </a:p>
        </p:txBody>
      </p:sp>
      <p:sp>
        <p:nvSpPr>
          <p:cNvPr id="43" name="Text Box 15"/>
          <p:cNvSpPr txBox="1">
            <a:spLocks noChangeArrowheads="1"/>
          </p:cNvSpPr>
          <p:nvPr/>
        </p:nvSpPr>
        <p:spPr bwMode="auto">
          <a:xfrm>
            <a:off x="7420757" y="3735354"/>
            <a:ext cx="8867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solidFill>
                  <a:srgbClr val="000000"/>
                </a:solidFill>
                <a:latin typeface="Avenir Book" panose="020B0503020203020204" pitchFamily="34" charset="-78"/>
                <a:cs typeface="Avenir Book" panose="020B0503020203020204" pitchFamily="34" charset="-78"/>
              </a:rPr>
              <a:t>log(d)</a:t>
            </a:r>
          </a:p>
        </p:txBody>
      </p:sp>
      <p:sp>
        <p:nvSpPr>
          <p:cNvPr id="44" name="Line 16"/>
          <p:cNvSpPr>
            <a:spLocks noChangeShapeType="1"/>
          </p:cNvSpPr>
          <p:nvPr/>
        </p:nvSpPr>
        <p:spPr bwMode="auto">
          <a:xfrm>
            <a:off x="7283553" y="2852624"/>
            <a:ext cx="1105493" cy="946150"/>
          </a:xfrm>
          <a:prstGeom prst="line">
            <a:avLst/>
          </a:prstGeom>
          <a:noFill/>
          <a:ln w="38100">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5" name="Text Box 20"/>
          <p:cNvSpPr txBox="1">
            <a:spLocks noChangeArrowheads="1"/>
          </p:cNvSpPr>
          <p:nvPr/>
        </p:nvSpPr>
        <p:spPr bwMode="auto">
          <a:xfrm rot="2580056">
            <a:off x="7710756" y="2839511"/>
            <a:ext cx="7248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smtClean="0">
                <a:solidFill>
                  <a:srgbClr val="000000"/>
                </a:solidFill>
                <a:latin typeface="Avenir Book" panose="020B0503020203020204" pitchFamily="34" charset="-78"/>
                <a:cs typeface="Avenir Book" panose="020B0503020203020204" pitchFamily="34" charset="-78"/>
              </a:rPr>
              <a:t>-10n</a:t>
            </a:r>
            <a:endParaRPr lang="en-US" sz="2000" b="1" dirty="0">
              <a:solidFill>
                <a:srgbClr val="000000"/>
              </a:solidFill>
              <a:latin typeface="Avenir Book" panose="020B0503020203020204" pitchFamily="34" charset="-78"/>
              <a:cs typeface="Avenir Book" panose="020B0503020203020204" pitchFamily="34" charset="-78"/>
            </a:endParaRPr>
          </a:p>
        </p:txBody>
      </p:sp>
      <p:sp>
        <p:nvSpPr>
          <p:cNvPr id="46" name="Oval 21"/>
          <p:cNvSpPr>
            <a:spLocks noChangeArrowheads="1"/>
          </p:cNvSpPr>
          <p:nvPr/>
        </p:nvSpPr>
        <p:spPr bwMode="auto">
          <a:xfrm>
            <a:off x="7328597" y="276372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
        <p:nvSpPr>
          <p:cNvPr id="47" name="Oval 22"/>
          <p:cNvSpPr>
            <a:spLocks noChangeArrowheads="1"/>
          </p:cNvSpPr>
          <p:nvPr/>
        </p:nvSpPr>
        <p:spPr bwMode="auto">
          <a:xfrm>
            <a:off x="8122347" y="3455874"/>
            <a:ext cx="88900" cy="88900"/>
          </a:xfrm>
          <a:prstGeom prst="ellipse">
            <a:avLst/>
          </a:prstGeom>
          <a:solidFill>
            <a:srgbClr val="0033CC"/>
          </a:solidFill>
          <a:ln w="12700">
            <a:solidFill>
              <a:schemeClr val="tx1"/>
            </a:solidFill>
            <a:round/>
            <a:headEnd type="none" w="sm" len="sm"/>
            <a:tailEnd type="none" w="sm" len="sm"/>
          </a:ln>
        </p:spPr>
        <p:txBody>
          <a:bodyPr wrap="none" anchor="ctr"/>
          <a:lstStyle/>
          <a:p>
            <a:pPr algn="ctr"/>
            <a:endParaRPr lang="en-US"/>
          </a:p>
        </p:txBody>
      </p:sp>
    </p:spTree>
    <p:extLst>
      <p:ext uri="{BB962C8B-B14F-4D97-AF65-F5344CB8AC3E}">
        <p14:creationId xmlns:p14="http://schemas.microsoft.com/office/powerpoint/2010/main" val="386759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anim calcmode="lin" valueType="num">
                                      <p:cBhvr>
                                        <p:cTn id="58" dur="1000" fill="hold"/>
                                        <p:tgtEl>
                                          <p:spTgt spid="41"/>
                                        </p:tgtEl>
                                        <p:attrNameLst>
                                          <p:attrName>ppt_x</p:attrName>
                                        </p:attrNameLst>
                                      </p:cBhvr>
                                      <p:tavLst>
                                        <p:tav tm="0">
                                          <p:val>
                                            <p:strVal val="#ppt_x"/>
                                          </p:val>
                                        </p:tav>
                                        <p:tav tm="100000">
                                          <p:val>
                                            <p:strVal val="#ppt_x"/>
                                          </p:val>
                                        </p:tav>
                                      </p:tavLst>
                                    </p:anim>
                                    <p:anim calcmode="lin" valueType="num">
                                      <p:cBhvr>
                                        <p:cTn id="59" dur="1000" fill="hold"/>
                                        <p:tgtEl>
                                          <p:spTgt spid="4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1000"/>
                                        <p:tgtEl>
                                          <p:spTgt spid="46"/>
                                        </p:tgtEl>
                                      </p:cBhvr>
                                    </p:animEffect>
                                    <p:anim calcmode="lin" valueType="num">
                                      <p:cBhvr>
                                        <p:cTn id="73" dur="1000" fill="hold"/>
                                        <p:tgtEl>
                                          <p:spTgt spid="46"/>
                                        </p:tgtEl>
                                        <p:attrNameLst>
                                          <p:attrName>ppt_x</p:attrName>
                                        </p:attrNameLst>
                                      </p:cBhvr>
                                      <p:tavLst>
                                        <p:tav tm="0">
                                          <p:val>
                                            <p:strVal val="#ppt_x"/>
                                          </p:val>
                                        </p:tav>
                                        <p:tav tm="100000">
                                          <p:val>
                                            <p:strVal val="#ppt_x"/>
                                          </p:val>
                                        </p:tav>
                                      </p:tavLst>
                                    </p:anim>
                                    <p:anim calcmode="lin" valueType="num">
                                      <p:cBhvr>
                                        <p:cTn id="74" dur="1000" fill="hold"/>
                                        <p:tgtEl>
                                          <p:spTgt spid="4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1000"/>
                                        <p:tgtEl>
                                          <p:spTgt spid="47"/>
                                        </p:tgtEl>
                                      </p:cBhvr>
                                    </p:animEffect>
                                    <p:anim calcmode="lin" valueType="num">
                                      <p:cBhvr>
                                        <p:cTn id="78" dur="1000" fill="hold"/>
                                        <p:tgtEl>
                                          <p:spTgt spid="47"/>
                                        </p:tgtEl>
                                        <p:attrNameLst>
                                          <p:attrName>ppt_x</p:attrName>
                                        </p:attrNameLst>
                                      </p:cBhvr>
                                      <p:tavLst>
                                        <p:tav tm="0">
                                          <p:val>
                                            <p:strVal val="#ppt_x"/>
                                          </p:val>
                                        </p:tav>
                                        <p:tav tm="100000">
                                          <p:val>
                                            <p:strVal val="#ppt_x"/>
                                          </p:val>
                                        </p:tav>
                                      </p:tavLst>
                                    </p:anim>
                                    <p:anim calcmode="lin" valueType="num">
                                      <p:cBhvr>
                                        <p:cTn id="79" dur="1000" fill="hold"/>
                                        <p:tgtEl>
                                          <p:spTgt spid="4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1000"/>
                                        <p:tgtEl>
                                          <p:spTgt spid="45"/>
                                        </p:tgtEl>
                                      </p:cBhvr>
                                    </p:animEffect>
                                    <p:anim calcmode="lin" valueType="num">
                                      <p:cBhvr>
                                        <p:cTn id="83" dur="1000" fill="hold"/>
                                        <p:tgtEl>
                                          <p:spTgt spid="45"/>
                                        </p:tgtEl>
                                        <p:attrNameLst>
                                          <p:attrName>ppt_x</p:attrName>
                                        </p:attrNameLst>
                                      </p:cBhvr>
                                      <p:tavLst>
                                        <p:tav tm="0">
                                          <p:val>
                                            <p:strVal val="#ppt_x"/>
                                          </p:val>
                                        </p:tav>
                                        <p:tav tm="100000">
                                          <p:val>
                                            <p:strVal val="#ppt_x"/>
                                          </p:val>
                                        </p:tav>
                                      </p:tavLst>
                                    </p:anim>
                                    <p:anim calcmode="lin" valueType="num">
                                      <p:cBhvr>
                                        <p:cTn id="8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7171">
                                            <p:txEl>
                                              <p:pRg st="3" end="3"/>
                                            </p:txEl>
                                          </p:spTgt>
                                        </p:tgtEl>
                                        <p:attrNameLst>
                                          <p:attrName>style.visibility</p:attrName>
                                        </p:attrNameLst>
                                      </p:cBhvr>
                                      <p:to>
                                        <p:strVal val="visible"/>
                                      </p:to>
                                    </p:set>
                                    <p:animEffect transition="in" filter="fade">
                                      <p:cBhvr>
                                        <p:cTn id="89" dur="1000"/>
                                        <p:tgtEl>
                                          <p:spTgt spid="7171">
                                            <p:txEl>
                                              <p:pRg st="3" end="3"/>
                                            </p:txEl>
                                          </p:spTgt>
                                        </p:tgtEl>
                                      </p:cBhvr>
                                    </p:animEffect>
                                    <p:anim calcmode="lin" valueType="num">
                                      <p:cBhvr>
                                        <p:cTn id="90"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91" dur="1000" fill="hold"/>
                                        <p:tgtEl>
                                          <p:spTgt spid="7171">
                                            <p:txEl>
                                              <p:pRg st="3" end="3"/>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7171">
                                            <p:txEl>
                                              <p:pRg st="4" end="4"/>
                                            </p:txEl>
                                          </p:spTgt>
                                        </p:tgtEl>
                                        <p:attrNameLst>
                                          <p:attrName>style.visibility</p:attrName>
                                        </p:attrNameLst>
                                      </p:cBhvr>
                                      <p:to>
                                        <p:strVal val="visible"/>
                                      </p:to>
                                    </p:set>
                                    <p:animEffect transition="in" filter="fade">
                                      <p:cBhvr>
                                        <p:cTn id="94" dur="1000"/>
                                        <p:tgtEl>
                                          <p:spTgt spid="7171">
                                            <p:txEl>
                                              <p:pRg st="4" end="4"/>
                                            </p:txEl>
                                          </p:spTgt>
                                        </p:tgtEl>
                                      </p:cBhvr>
                                    </p:animEffect>
                                    <p:anim calcmode="lin" valueType="num">
                                      <p:cBhvr>
                                        <p:cTn id="95" dur="10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96" dur="1000" fill="hold"/>
                                        <p:tgtEl>
                                          <p:spTgt spid="7171">
                                            <p:txEl>
                                              <p:pRg st="4" end="4"/>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7171">
                                            <p:txEl>
                                              <p:pRg st="5" end="5"/>
                                            </p:txEl>
                                          </p:spTgt>
                                        </p:tgtEl>
                                        <p:attrNameLst>
                                          <p:attrName>style.visibility</p:attrName>
                                        </p:attrNameLst>
                                      </p:cBhvr>
                                      <p:to>
                                        <p:strVal val="visible"/>
                                      </p:to>
                                    </p:set>
                                    <p:animEffect transition="in" filter="fade">
                                      <p:cBhvr>
                                        <p:cTn id="99" dur="1000"/>
                                        <p:tgtEl>
                                          <p:spTgt spid="7171">
                                            <p:txEl>
                                              <p:pRg st="5" end="5"/>
                                            </p:txEl>
                                          </p:spTgt>
                                        </p:tgtEl>
                                      </p:cBhvr>
                                    </p:animEffect>
                                    <p:anim calcmode="lin" valueType="num">
                                      <p:cBhvr>
                                        <p:cTn id="100" dur="1000" fill="hold"/>
                                        <p:tgtEl>
                                          <p:spTgt spid="7171">
                                            <p:txEl>
                                              <p:pRg st="5" end="5"/>
                                            </p:txEl>
                                          </p:spTgt>
                                        </p:tgtEl>
                                        <p:attrNameLst>
                                          <p:attrName>ppt_x</p:attrName>
                                        </p:attrNameLst>
                                      </p:cBhvr>
                                      <p:tavLst>
                                        <p:tav tm="0">
                                          <p:val>
                                            <p:strVal val="#ppt_x"/>
                                          </p:val>
                                        </p:tav>
                                        <p:tav tm="100000">
                                          <p:val>
                                            <p:strVal val="#ppt_x"/>
                                          </p:val>
                                        </p:tav>
                                      </p:tavLst>
                                    </p:anim>
                                    <p:anim calcmode="lin" valueType="num">
                                      <p:cBhvr>
                                        <p:cTn id="101" dur="1000" fill="hold"/>
                                        <p:tgtEl>
                                          <p:spTgt spid="7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7171">
                                            <p:txEl>
                                              <p:pRg st="7" end="7"/>
                                            </p:txEl>
                                          </p:spTgt>
                                        </p:tgtEl>
                                        <p:attrNameLst>
                                          <p:attrName>style.visibility</p:attrName>
                                        </p:attrNameLst>
                                      </p:cBhvr>
                                      <p:to>
                                        <p:strVal val="visible"/>
                                      </p:to>
                                    </p:set>
                                    <p:animEffect transition="in" filter="fade">
                                      <p:cBhvr>
                                        <p:cTn id="106" dur="1000"/>
                                        <p:tgtEl>
                                          <p:spTgt spid="7171">
                                            <p:txEl>
                                              <p:pRg st="7" end="7"/>
                                            </p:txEl>
                                          </p:spTgt>
                                        </p:tgtEl>
                                      </p:cBhvr>
                                    </p:animEffect>
                                    <p:anim calcmode="lin" valueType="num">
                                      <p:cBhvr>
                                        <p:cTn id="107" dur="1000" fill="hold"/>
                                        <p:tgtEl>
                                          <p:spTgt spid="7171">
                                            <p:txEl>
                                              <p:pRg st="7" end="7"/>
                                            </p:txEl>
                                          </p:spTgt>
                                        </p:tgtEl>
                                        <p:attrNameLst>
                                          <p:attrName>ppt_x</p:attrName>
                                        </p:attrNameLst>
                                      </p:cBhvr>
                                      <p:tavLst>
                                        <p:tav tm="0">
                                          <p:val>
                                            <p:strVal val="#ppt_x"/>
                                          </p:val>
                                        </p:tav>
                                        <p:tav tm="100000">
                                          <p:val>
                                            <p:strVal val="#ppt_x"/>
                                          </p:val>
                                        </p:tav>
                                      </p:tavLst>
                                    </p:anim>
                                    <p:anim calcmode="lin" valueType="num">
                                      <p:cBhvr>
                                        <p:cTn id="108" dur="1000" fill="hold"/>
                                        <p:tgtEl>
                                          <p:spTgt spid="7171">
                                            <p:txEl>
                                              <p:pRg st="7" end="7"/>
                                            </p:txEl>
                                          </p:spTgt>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7171">
                                            <p:txEl>
                                              <p:pRg st="8" end="8"/>
                                            </p:txEl>
                                          </p:spTgt>
                                        </p:tgtEl>
                                        <p:attrNameLst>
                                          <p:attrName>style.visibility</p:attrName>
                                        </p:attrNameLst>
                                      </p:cBhvr>
                                      <p:to>
                                        <p:strVal val="visible"/>
                                      </p:to>
                                    </p:set>
                                    <p:animEffect transition="in" filter="fade">
                                      <p:cBhvr>
                                        <p:cTn id="111" dur="1000"/>
                                        <p:tgtEl>
                                          <p:spTgt spid="7171">
                                            <p:txEl>
                                              <p:pRg st="8" end="8"/>
                                            </p:txEl>
                                          </p:spTgt>
                                        </p:tgtEl>
                                      </p:cBhvr>
                                    </p:animEffect>
                                    <p:anim calcmode="lin" valueType="num">
                                      <p:cBhvr>
                                        <p:cTn id="112" dur="1000" fill="hold"/>
                                        <p:tgtEl>
                                          <p:spTgt spid="7171">
                                            <p:txEl>
                                              <p:pRg st="8" end="8"/>
                                            </p:txEl>
                                          </p:spTgt>
                                        </p:tgtEl>
                                        <p:attrNameLst>
                                          <p:attrName>ppt_x</p:attrName>
                                        </p:attrNameLst>
                                      </p:cBhvr>
                                      <p:tavLst>
                                        <p:tav tm="0">
                                          <p:val>
                                            <p:strVal val="#ppt_x"/>
                                          </p:val>
                                        </p:tav>
                                        <p:tav tm="100000">
                                          <p:val>
                                            <p:strVal val="#ppt_x"/>
                                          </p:val>
                                        </p:tav>
                                      </p:tavLst>
                                    </p:anim>
                                    <p:anim calcmode="lin" valueType="num">
                                      <p:cBhvr>
                                        <p:cTn id="113" dur="1000" fill="hold"/>
                                        <p:tgtEl>
                                          <p:spTgt spid="717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p:bldP spid="44" grpId="0" animBg="1"/>
      <p:bldP spid="45" grpId="0"/>
      <p:bldP spid="46"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49" y="365126"/>
            <a:ext cx="8407285" cy="1325563"/>
          </a:xfrm>
        </p:spPr>
        <p:txBody>
          <a:bodyPr>
            <a:normAutofit/>
          </a:bodyPr>
          <a:lstStyle/>
          <a:p>
            <a:pPr>
              <a:lnSpc>
                <a:spcPct val="80000"/>
              </a:lnSpc>
            </a:pPr>
            <a:r>
              <a:rPr lang="en-US" sz="3600" dirty="0" smtClean="0"/>
              <a:t>Typical Values for Path loss exponent</a:t>
            </a:r>
          </a:p>
        </p:txBody>
      </p:sp>
      <p:pic>
        <p:nvPicPr>
          <p:cNvPr id="6" name="Picture 2" descr="Table showing Log distance path loss model path loss exponents for various environ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156" y="1363288"/>
            <a:ext cx="7193105" cy="334367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CAD844BB-5CFC-459B-B8F5-3547A782409D}"/>
              </a:ext>
            </a:extLst>
          </p:cNvPr>
          <p:cNvSpPr txBox="1"/>
          <p:nvPr/>
        </p:nvSpPr>
        <p:spPr>
          <a:xfrm>
            <a:off x="2686568" y="4633639"/>
            <a:ext cx="6172200" cy="523220"/>
          </a:xfrm>
          <a:prstGeom prst="rect">
            <a:avLst/>
          </a:prstGeom>
          <a:noFill/>
        </p:spPr>
        <p:txBody>
          <a:bodyPr wrap="square" rtlCol="0">
            <a:spAutoFit/>
          </a:bodyPr>
          <a:lstStyle/>
          <a:p>
            <a:r>
              <a:rPr lang="en-US" sz="1400" dirty="0" err="1" smtClean="0">
                <a:latin typeface="Avenir Book" panose="020B0503020203020204" pitchFamily="34" charset="-78"/>
                <a:cs typeface="Avenir Book" panose="020B0503020203020204" pitchFamily="34" charset="-78"/>
              </a:rPr>
              <a:t>Src</a:t>
            </a:r>
            <a:r>
              <a:rPr lang="en-US" sz="1400" dirty="0" smtClean="0">
                <a:latin typeface="Avenir Book" panose="020B0503020203020204" pitchFamily="34" charset="-78"/>
                <a:cs typeface="Avenir Book" panose="020B0503020203020204" pitchFamily="34" charset="-78"/>
              </a:rPr>
              <a:t>: https</a:t>
            </a:r>
            <a:r>
              <a:rPr lang="en-US" sz="1400" dirty="0">
                <a:latin typeface="Avenir Book" panose="020B0503020203020204" pitchFamily="34" charset="-78"/>
                <a:cs typeface="Avenir Book" panose="020B0503020203020204" pitchFamily="34" charset="-78"/>
              </a:rPr>
              <a:t>://www.gaussianwaves.com/2013/09/log-distance-path-loss-or-log-normal-shadowing-model/</a:t>
            </a:r>
          </a:p>
        </p:txBody>
      </p:sp>
    </p:spTree>
    <p:extLst>
      <p:ext uri="{BB962C8B-B14F-4D97-AF65-F5344CB8AC3E}">
        <p14:creationId xmlns:p14="http://schemas.microsoft.com/office/powerpoint/2010/main" val="1198351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normAutofit/>
          </a:bodyPr>
          <a:lstStyle/>
          <a:p>
            <a:r>
              <a:rPr lang="en-US" dirty="0" smtClean="0"/>
              <a:t>Multipath Propagation</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9044414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sz="3600" dirty="0" smtClean="0"/>
              <a:t>Multipath Propagation</a:t>
            </a:r>
          </a:p>
        </p:txBody>
      </p:sp>
      <p:sp>
        <p:nvSpPr>
          <p:cNvPr id="9219" name="Rectangle 3"/>
          <p:cNvSpPr>
            <a:spLocks noGrp="1" noChangeArrowheads="1"/>
          </p:cNvSpPr>
          <p:nvPr>
            <p:ph type="body" idx="1"/>
          </p:nvPr>
        </p:nvSpPr>
        <p:spPr>
          <a:xfrm>
            <a:off x="304800" y="3325166"/>
            <a:ext cx="8686800" cy="1687409"/>
          </a:xfrm>
        </p:spPr>
        <p:txBody>
          <a:bodyPr>
            <a:normAutofit/>
          </a:bodyPr>
          <a:lstStyle/>
          <a:p>
            <a:pPr>
              <a:lnSpc>
                <a:spcPct val="110000"/>
              </a:lnSpc>
            </a:pPr>
            <a:r>
              <a:rPr lang="en-US" sz="2000" dirty="0" smtClean="0"/>
              <a:t>Multiple signal components reach at the receiver</a:t>
            </a:r>
          </a:p>
          <a:p>
            <a:pPr>
              <a:lnSpc>
                <a:spcPct val="110000"/>
              </a:lnSpc>
            </a:pPr>
            <a:r>
              <a:rPr lang="en-US" sz="2000" dirty="0" smtClean="0"/>
              <a:t>Each component experiences different levels of attenuation and delay</a:t>
            </a:r>
          </a:p>
          <a:p>
            <a:pPr lvl="1">
              <a:lnSpc>
                <a:spcPct val="110000"/>
              </a:lnSpc>
            </a:pPr>
            <a:r>
              <a:rPr lang="en-US" sz="1800" dirty="0" smtClean="0"/>
              <a:t>Leads to time-varying </a:t>
            </a:r>
            <a:r>
              <a:rPr lang="en-US" sz="1800" dirty="0" smtClean="0">
                <a:solidFill>
                  <a:srgbClr val="0000FF"/>
                </a:solidFill>
              </a:rPr>
              <a:t>channel impulse response</a:t>
            </a:r>
          </a:p>
        </p:txBody>
      </p:sp>
      <p:pic>
        <p:nvPicPr>
          <p:cNvPr id="82" name="Picture 81"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887" y="1361830"/>
            <a:ext cx="4270043" cy="1834761"/>
          </a:xfrm>
          <a:prstGeom prst="rect">
            <a:avLst/>
          </a:prstGeom>
        </p:spPr>
      </p:pic>
    </p:spTree>
    <p:extLst>
      <p:ext uri="{BB962C8B-B14F-4D97-AF65-F5344CB8AC3E}">
        <p14:creationId xmlns:p14="http://schemas.microsoft.com/office/powerpoint/2010/main" val="87199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14809</TotalTime>
  <Words>391</Words>
  <Application>Microsoft Office PowerPoint</Application>
  <PresentationFormat>On-screen Show (4:3)</PresentationFormat>
  <Paragraphs>121</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Avenir Book</vt:lpstr>
      <vt:lpstr>Calibri</vt:lpstr>
      <vt:lpstr>Calibri Light</vt:lpstr>
      <vt:lpstr>Cambria Math</vt:lpstr>
      <vt:lpstr>Symbol</vt:lpstr>
      <vt:lpstr>Times New Roman</vt:lpstr>
      <vt:lpstr>Wingdings</vt:lpstr>
      <vt:lpstr>Presentation Template 13_9_21</vt:lpstr>
      <vt:lpstr> Computer Networks   Wireless Channel Modeling</vt:lpstr>
      <vt:lpstr>Path Loss</vt:lpstr>
      <vt:lpstr>Path Loss</vt:lpstr>
      <vt:lpstr>Combined Path Loss and Shadowing</vt:lpstr>
      <vt:lpstr>Some Real Data</vt:lpstr>
      <vt:lpstr>How to Measure n?</vt:lpstr>
      <vt:lpstr>Typical Values for Path loss exponent</vt:lpstr>
      <vt:lpstr>Multipath Propagation</vt:lpstr>
      <vt:lpstr>Multipath Propagation</vt:lpstr>
      <vt:lpstr>Multipath Propagation</vt:lpstr>
      <vt:lpstr>Multipath Propagation</vt:lpstr>
      <vt:lpstr>Multipath Propagation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223</cp:revision>
  <cp:lastPrinted>2022-05-09T12:23:50Z</cp:lastPrinted>
  <dcterms:created xsi:type="dcterms:W3CDTF">2021-09-13T14:43:22Z</dcterms:created>
  <dcterms:modified xsi:type="dcterms:W3CDTF">2023-01-16T13:55:07Z</dcterms:modified>
</cp:coreProperties>
</file>