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6"/>
  </p:notesMasterIdLst>
  <p:handoutMasterIdLst>
    <p:handoutMasterId r:id="rId17"/>
  </p:handoutMasterIdLst>
  <p:sldIdLst>
    <p:sldId id="265" r:id="rId2"/>
    <p:sldId id="395" r:id="rId3"/>
    <p:sldId id="407" r:id="rId4"/>
    <p:sldId id="396" r:id="rId5"/>
    <p:sldId id="406" r:id="rId6"/>
    <p:sldId id="399" r:id="rId7"/>
    <p:sldId id="400" r:id="rId8"/>
    <p:sldId id="401" r:id="rId9"/>
    <p:sldId id="402" r:id="rId10"/>
    <p:sldId id="408" r:id="rId11"/>
    <p:sldId id="403" r:id="rId12"/>
    <p:sldId id="404" r:id="rId13"/>
    <p:sldId id="405" r:id="rId14"/>
    <p:sldId id="306" r:id="rId15"/>
  </p:sldIdLst>
  <p:sldSz cx="9144000" cy="6858000" type="screen4x3"/>
  <p:notesSz cx="9929813" cy="67976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FF"/>
    <a:srgbClr val="FFCCCC"/>
    <a:srgbClr val="FF99CC"/>
    <a:srgbClr val="366752"/>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5890"/>
  </p:normalViewPr>
  <p:slideViewPr>
    <p:cSldViewPr snapToGrid="0" snapToObjects="1">
      <p:cViewPr varScale="1">
        <p:scale>
          <a:sx n="115" d="100"/>
          <a:sy n="115" d="100"/>
        </p:scale>
        <p:origin x="1530" y="11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4001" cy="341242"/>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5623494" y="0"/>
            <a:ext cx="4304001" cy="341242"/>
          </a:xfrm>
          <a:prstGeom prst="rect">
            <a:avLst/>
          </a:prstGeom>
        </p:spPr>
        <p:txBody>
          <a:bodyPr vert="horz" lIns="91440" tIns="45720" rIns="91440" bIns="45720" rtlCol="0"/>
          <a:lstStyle>
            <a:lvl1pPr algn="r">
              <a:defRPr sz="1200"/>
            </a:lvl1pPr>
          </a:lstStyle>
          <a:p>
            <a:fld id="{CD9CCD23-B213-4449-9F19-0FF2A0237F1D}" type="datetimeFigureOut">
              <a:rPr lang="en-IN" smtClean="0"/>
              <a:t>24-01-2023</a:t>
            </a:fld>
            <a:endParaRPr lang="en-IN"/>
          </a:p>
        </p:txBody>
      </p:sp>
      <p:sp>
        <p:nvSpPr>
          <p:cNvPr id="4" name="Footer Placeholder 3"/>
          <p:cNvSpPr>
            <a:spLocks noGrp="1"/>
          </p:cNvSpPr>
          <p:nvPr>
            <p:ph type="ftr" sz="quarter" idx="2"/>
          </p:nvPr>
        </p:nvSpPr>
        <p:spPr>
          <a:xfrm>
            <a:off x="0" y="6456433"/>
            <a:ext cx="4304001" cy="341242"/>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5623494" y="6456433"/>
            <a:ext cx="4304001" cy="341242"/>
          </a:xfrm>
          <a:prstGeom prst="rect">
            <a:avLst/>
          </a:prstGeom>
        </p:spPr>
        <p:txBody>
          <a:bodyPr vert="horz" lIns="91440" tIns="45720" rIns="91440" bIns="45720" rtlCol="0" anchor="b"/>
          <a:lstStyle>
            <a:lvl1pPr algn="r">
              <a:defRPr sz="1200"/>
            </a:lvl1pPr>
          </a:lstStyle>
          <a:p>
            <a:fld id="{5E14E062-D3AA-4D54-93C1-4B97D601D467}" type="slidenum">
              <a:rPr lang="en-IN" smtClean="0"/>
              <a:t>‹#›</a:t>
            </a:fld>
            <a:endParaRPr lang="en-IN"/>
          </a:p>
        </p:txBody>
      </p:sp>
    </p:spTree>
    <p:extLst>
      <p:ext uri="{BB962C8B-B14F-4D97-AF65-F5344CB8AC3E}">
        <p14:creationId xmlns:p14="http://schemas.microsoft.com/office/powerpoint/2010/main" val="29226774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2919" cy="341064"/>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624597" y="0"/>
            <a:ext cx="4302919" cy="341064"/>
          </a:xfrm>
          <a:prstGeom prst="rect">
            <a:avLst/>
          </a:prstGeom>
        </p:spPr>
        <p:txBody>
          <a:bodyPr vert="horz" lIns="91440" tIns="45720" rIns="91440" bIns="45720" rtlCol="0"/>
          <a:lstStyle>
            <a:lvl1pPr algn="r">
              <a:defRPr sz="1200"/>
            </a:lvl1pPr>
          </a:lstStyle>
          <a:p>
            <a:fld id="{BDA1889E-C7EC-45CB-B713-9702810221D9}" type="datetimeFigureOut">
              <a:rPr lang="en-IN" smtClean="0"/>
              <a:t>24-01-2023</a:t>
            </a:fld>
            <a:endParaRPr lang="en-IN"/>
          </a:p>
        </p:txBody>
      </p:sp>
      <p:sp>
        <p:nvSpPr>
          <p:cNvPr id="4" name="Slide Image Placeholder 3"/>
          <p:cNvSpPr>
            <a:spLocks noGrp="1" noRot="1" noChangeAspect="1"/>
          </p:cNvSpPr>
          <p:nvPr>
            <p:ph type="sldImg" idx="2"/>
          </p:nvPr>
        </p:nvSpPr>
        <p:spPr>
          <a:xfrm>
            <a:off x="3435350" y="849313"/>
            <a:ext cx="3059113" cy="2293937"/>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92982" y="3271381"/>
            <a:ext cx="7943850" cy="2676585"/>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1" y="6456612"/>
            <a:ext cx="4302919" cy="341064"/>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624597" y="6456612"/>
            <a:ext cx="4302919" cy="341064"/>
          </a:xfrm>
          <a:prstGeom prst="rect">
            <a:avLst/>
          </a:prstGeom>
        </p:spPr>
        <p:txBody>
          <a:bodyPr vert="horz" lIns="91440" tIns="45720" rIns="91440" bIns="45720" rtlCol="0" anchor="b"/>
          <a:lstStyle>
            <a:lvl1pPr algn="r">
              <a:defRPr sz="1200"/>
            </a:lvl1pPr>
          </a:lstStyle>
          <a:p>
            <a:fld id="{BEC38954-55DA-4B58-B5A1-805DC88A142F}" type="slidenum">
              <a:rPr lang="en-IN" smtClean="0"/>
              <a:t>‹#›</a:t>
            </a:fld>
            <a:endParaRPr lang="en-IN"/>
          </a:p>
        </p:txBody>
      </p:sp>
    </p:spTree>
    <p:extLst>
      <p:ext uri="{BB962C8B-B14F-4D97-AF65-F5344CB8AC3E}">
        <p14:creationId xmlns:p14="http://schemas.microsoft.com/office/powerpoint/2010/main" val="2522590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dirty="0" smtClean="0"/>
          </a:p>
        </p:txBody>
      </p:sp>
      <p:sp>
        <p:nvSpPr>
          <p:cNvPr id="61444"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1445"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ECC79330-1379-4D1A-A640-B153B418A841}" type="datetime8">
              <a:rPr lang="en-GB" sz="1200" smtClean="0">
                <a:cs typeface="Arial" pitchFamily="34" charset="0"/>
              </a:rPr>
              <a:pPr/>
              <a:t>24/01/2023 16:56</a:t>
            </a:fld>
            <a:endParaRPr lang="en-GB" sz="1200" smtClean="0">
              <a:cs typeface="Arial" pitchFamily="34" charset="0"/>
            </a:endParaRPr>
          </a:p>
        </p:txBody>
      </p:sp>
      <p:sp>
        <p:nvSpPr>
          <p:cNvPr id="61446" name="Footer Placeholder 5"/>
          <p:cNvSpPr>
            <a:spLocks noGrp="1"/>
          </p:cNvSpPr>
          <p:nvPr>
            <p:ph type="ftr" sz="quarter" idx="4"/>
          </p:nvPr>
        </p:nvSpPr>
        <p:spPr>
          <a:xfrm>
            <a:off x="0" y="6564005"/>
            <a:ext cx="9134509" cy="34578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GB" sz="500" smtClean="0">
                <a:solidFill>
                  <a:srgbClr val="000000"/>
                </a:solidFill>
                <a:cs typeface="Arial" pitchFamily="34" charset="0"/>
              </a:rPr>
              <a:t>© 2007 Microsoft Corporation. All rights reserved. Microsoft, Windows, Windows Vista and other product names are or may be registered trademarks and/or trademarks in the U.S. and/or other countries.</a:t>
            </a:r>
          </a:p>
          <a:p>
            <a:r>
              <a:rPr lang="en-GB" sz="500" smtClean="0">
                <a:solidFill>
                  <a:srgbClr val="000000"/>
                </a:solidFill>
                <a:cs typeface="Arial"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GB" sz="500" smtClean="0">
                <a:solidFill>
                  <a:srgbClr val="000000"/>
                </a:solidFill>
                <a:cs typeface="Arial" pitchFamily="34" charset="0"/>
              </a:rPr>
            </a:br>
            <a:r>
              <a:rPr lang="en-GB" sz="500" smtClean="0">
                <a:solidFill>
                  <a:srgbClr val="000000"/>
                </a:solidFill>
                <a:cs typeface="Arial" pitchFamily="34" charset="0"/>
              </a:rPr>
              <a:t>MICROSOFT MAKES NO WARRANTIES, EXPRESS, IMPLIED OR STATUTORY, AS TO THE INFORMATION IN THIS PRESENTATION.</a:t>
            </a:r>
          </a:p>
          <a:p>
            <a:endParaRPr lang="en-GB" sz="500" smtClean="0">
              <a:cs typeface="Arial" pitchFamily="34" charset="0"/>
            </a:endParaRPr>
          </a:p>
        </p:txBody>
      </p:sp>
      <p:sp>
        <p:nvSpPr>
          <p:cNvPr id="61447" name="Slide Number Placeholder 6"/>
          <p:cNvSpPr>
            <a:spLocks noGrp="1"/>
          </p:cNvSpPr>
          <p:nvPr>
            <p:ph type="sldNum" sz="quarter" idx="5"/>
          </p:nvPr>
        </p:nvSpPr>
        <p:spPr>
          <a:xfrm>
            <a:off x="9134508" y="6564005"/>
            <a:ext cx="1013669" cy="34578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3B000D14-7105-452D-9919-33C61B2ECE5D}" type="slidenum">
              <a:rPr lang="en-GB" sz="1200" smtClean="0">
                <a:cs typeface="Arial" pitchFamily="34" charset="0"/>
              </a:rPr>
              <a:pPr/>
              <a:t>1</a:t>
            </a:fld>
            <a:endParaRPr lang="en-GB" sz="1200" smtClean="0">
              <a:cs typeface="Arial" pitchFamily="34" charset="0"/>
            </a:endParaRPr>
          </a:p>
        </p:txBody>
      </p:sp>
    </p:spTree>
    <p:extLst>
      <p:ext uri="{BB962C8B-B14F-4D97-AF65-F5344CB8AC3E}">
        <p14:creationId xmlns:p14="http://schemas.microsoft.com/office/powerpoint/2010/main" val="1201499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1. Optical access networks where from CO optical fibers are pulled to ONUs located at every homes, premises or offices, which basically work as gateways for Internet access to the users. The popular access technology of this access networks is PON. The advantage of this access is that it provides high bandwidth and fast Internet service. The limitation is that it needs fiber to penetrate in each and every premises which make this scheme very costly. Also there is a limitation of maximum fiber length.</a:t>
            </a:r>
          </a:p>
          <a:p>
            <a:pPr>
              <a:spcBef>
                <a:spcPct val="0"/>
              </a:spcBef>
            </a:pPr>
            <a:endParaRPr lang="en-US" baseline="0" dirty="0" smtClean="0"/>
          </a:p>
          <a:p>
            <a:pPr>
              <a:spcBef>
                <a:spcPct val="0"/>
              </a:spcBef>
            </a:pPr>
            <a:r>
              <a:rPr lang="en-US" baseline="0" dirty="0" smtClean="0"/>
              <a:t>Another popular access networks is wireless access. Popular technology of this type are </a:t>
            </a:r>
            <a:r>
              <a:rPr lang="en-US" baseline="0" dirty="0" err="1" smtClean="0"/>
              <a:t>WiFi</a:t>
            </a:r>
            <a:r>
              <a:rPr lang="en-US" baseline="0" dirty="0" smtClean="0"/>
              <a:t> and </a:t>
            </a:r>
            <a:r>
              <a:rPr lang="en-US" baseline="0" dirty="0" err="1" smtClean="0"/>
              <a:t>WiMAX</a:t>
            </a:r>
            <a:r>
              <a:rPr lang="en-US" baseline="0" dirty="0" smtClean="0"/>
              <a:t>. The advantage of these access technology is that this is flexible and cost effective scheme. But the limitation is that when the hop of hops increase a lot, real time multi-media traffic suffers a lot.</a:t>
            </a:r>
          </a:p>
          <a:p>
            <a:pPr>
              <a:spcBef>
                <a:spcPct val="0"/>
              </a:spcBef>
            </a:pPr>
            <a:endParaRPr lang="en-US" baseline="0" dirty="0" smtClean="0"/>
          </a:p>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First is the optical access such as passive optical networks (PON), which provides fast Internet service because of high bandwidth. But it requires fiber to be penetrated from central office to all residential complex, offices and premises which make the scheme highly costly. Another popular access technology is wireless access, which is flexible and cost-efficient, but does not function well when the number of hops increases.</a:t>
            </a:r>
            <a:endParaRPr lang="en-US" dirty="0" smtClean="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24/01/2023 16:56</a:t>
            </a:fld>
            <a:endParaRPr lang="en-GB" sz="1200" smtClean="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10</a:t>
            </a:fld>
            <a:endParaRPr lang="en-GB" sz="1200" smtClean="0">
              <a:cs typeface="Arial" pitchFamily="34" charset="0"/>
            </a:endParaRPr>
          </a:p>
        </p:txBody>
      </p:sp>
    </p:spTree>
    <p:extLst>
      <p:ext uri="{BB962C8B-B14F-4D97-AF65-F5344CB8AC3E}">
        <p14:creationId xmlns:p14="http://schemas.microsoft.com/office/powerpoint/2010/main" val="30969484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1. Optical access networks where from CO optical fibers are pulled to ONUs located at every homes, premises or offices, which basically work as gateways for Internet access to the users. The popular access technology of this access networks is PON. The advantage of this access is that it provides high bandwidth and fast Internet service. The limitation is that it needs fiber to penetrate in each and every premises which make this scheme very costly. Also there is a limitation of maximum fiber length.</a:t>
            </a:r>
          </a:p>
          <a:p>
            <a:pPr>
              <a:spcBef>
                <a:spcPct val="0"/>
              </a:spcBef>
            </a:pPr>
            <a:endParaRPr lang="en-US" baseline="0" dirty="0" smtClean="0"/>
          </a:p>
          <a:p>
            <a:pPr>
              <a:spcBef>
                <a:spcPct val="0"/>
              </a:spcBef>
            </a:pPr>
            <a:r>
              <a:rPr lang="en-US" baseline="0" dirty="0" smtClean="0"/>
              <a:t>Another popular access networks is wireless access. Popular technology of this type are </a:t>
            </a:r>
            <a:r>
              <a:rPr lang="en-US" baseline="0" dirty="0" err="1" smtClean="0"/>
              <a:t>WiFi</a:t>
            </a:r>
            <a:r>
              <a:rPr lang="en-US" baseline="0" dirty="0" smtClean="0"/>
              <a:t> and </a:t>
            </a:r>
            <a:r>
              <a:rPr lang="en-US" baseline="0" dirty="0" err="1" smtClean="0"/>
              <a:t>WiMAX</a:t>
            </a:r>
            <a:r>
              <a:rPr lang="en-US" baseline="0" dirty="0" smtClean="0"/>
              <a:t>. The advantage of these access technology is that this is flexible and cost effective scheme. But the limitation is that when the hop of hops increase a lot, real time multi-media traffic suffers a lot.</a:t>
            </a:r>
          </a:p>
          <a:p>
            <a:pPr>
              <a:spcBef>
                <a:spcPct val="0"/>
              </a:spcBef>
            </a:pPr>
            <a:endParaRPr lang="en-US" baseline="0" dirty="0" smtClean="0"/>
          </a:p>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First is the optical access such as passive optical networks (PON), which provides fast Internet service because of high bandwidth. But it requires fiber to be penetrated from central office to all residential complex, offices and premises which make the scheme highly costly. Another popular access technology is wireless access, which is flexible and cost-efficient, but does not function well when the number of hops increases.</a:t>
            </a:r>
            <a:endParaRPr lang="en-US" dirty="0" smtClean="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24/01/2023 16:56</a:t>
            </a:fld>
            <a:endParaRPr lang="en-GB" sz="1200" smtClean="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11</a:t>
            </a:fld>
            <a:endParaRPr lang="en-GB" sz="1200" smtClean="0">
              <a:cs typeface="Arial" pitchFamily="34" charset="0"/>
            </a:endParaRPr>
          </a:p>
        </p:txBody>
      </p:sp>
    </p:spTree>
    <p:extLst>
      <p:ext uri="{BB962C8B-B14F-4D97-AF65-F5344CB8AC3E}">
        <p14:creationId xmlns:p14="http://schemas.microsoft.com/office/powerpoint/2010/main" val="24158823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1. Optical access networks where from CO optical fibers are pulled to ONUs located at every homes, premises or offices, which basically work as gateways for Internet access to the users. The popular access technology of this access networks is PON. The advantage of this access is that it provides high bandwidth and fast Internet service. The limitation is that it needs fiber to penetrate in each and every premises which make this scheme very costly. Also there is a limitation of maximum fiber length.</a:t>
            </a:r>
          </a:p>
          <a:p>
            <a:pPr>
              <a:spcBef>
                <a:spcPct val="0"/>
              </a:spcBef>
            </a:pPr>
            <a:endParaRPr lang="en-US" baseline="0" dirty="0" smtClean="0"/>
          </a:p>
          <a:p>
            <a:pPr>
              <a:spcBef>
                <a:spcPct val="0"/>
              </a:spcBef>
            </a:pPr>
            <a:r>
              <a:rPr lang="en-US" baseline="0" dirty="0" smtClean="0"/>
              <a:t>Another popular access networks is wireless access. Popular technology of this type are </a:t>
            </a:r>
            <a:r>
              <a:rPr lang="en-US" baseline="0" dirty="0" err="1" smtClean="0"/>
              <a:t>WiFi</a:t>
            </a:r>
            <a:r>
              <a:rPr lang="en-US" baseline="0" dirty="0" smtClean="0"/>
              <a:t> and </a:t>
            </a:r>
            <a:r>
              <a:rPr lang="en-US" baseline="0" dirty="0" err="1" smtClean="0"/>
              <a:t>WiMAX</a:t>
            </a:r>
            <a:r>
              <a:rPr lang="en-US" baseline="0" dirty="0" smtClean="0"/>
              <a:t>. The advantage of these access technology is that this is flexible and cost effective scheme. But the limitation is that when the hop of hops increase a lot, real time multi-media traffic suffers a lot.</a:t>
            </a:r>
          </a:p>
          <a:p>
            <a:pPr>
              <a:spcBef>
                <a:spcPct val="0"/>
              </a:spcBef>
            </a:pPr>
            <a:endParaRPr lang="en-US" baseline="0" dirty="0" smtClean="0"/>
          </a:p>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First is the optical access such as passive optical networks (PON), which provides fast Internet service because of high bandwidth. But it requires fiber to be penetrated from central office to all residential complex, offices and premises which make the scheme highly costly. Another popular access technology is wireless access, which is flexible and cost-efficient, but does not function well when the number of hops increases.</a:t>
            </a:r>
            <a:endParaRPr lang="en-US" dirty="0" smtClean="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24/01/2023 16:56</a:t>
            </a:fld>
            <a:endParaRPr lang="en-GB" sz="1200" smtClean="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12</a:t>
            </a:fld>
            <a:endParaRPr lang="en-GB" sz="1200" smtClean="0">
              <a:cs typeface="Arial" pitchFamily="34" charset="0"/>
            </a:endParaRPr>
          </a:p>
        </p:txBody>
      </p:sp>
    </p:spTree>
    <p:extLst>
      <p:ext uri="{BB962C8B-B14F-4D97-AF65-F5344CB8AC3E}">
        <p14:creationId xmlns:p14="http://schemas.microsoft.com/office/powerpoint/2010/main" val="21453776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1. Optical access networks where from CO optical fibers are pulled to ONUs located at every homes, premises or offices, which basically work as gateways for Internet access to the users. The popular access technology of this access networks is PON. The advantage of this access is that it provides high bandwidth and fast Internet service. The limitation is that it needs fiber to penetrate in each and every premises which make this scheme very costly. Also there is a limitation of maximum fiber length.</a:t>
            </a:r>
          </a:p>
          <a:p>
            <a:pPr>
              <a:spcBef>
                <a:spcPct val="0"/>
              </a:spcBef>
            </a:pPr>
            <a:endParaRPr lang="en-US" baseline="0" dirty="0" smtClean="0"/>
          </a:p>
          <a:p>
            <a:pPr>
              <a:spcBef>
                <a:spcPct val="0"/>
              </a:spcBef>
            </a:pPr>
            <a:r>
              <a:rPr lang="en-US" baseline="0" dirty="0" smtClean="0"/>
              <a:t>Another popular access networks is wireless access. Popular technology of this type are </a:t>
            </a:r>
            <a:r>
              <a:rPr lang="en-US" baseline="0" dirty="0" err="1" smtClean="0"/>
              <a:t>WiFi</a:t>
            </a:r>
            <a:r>
              <a:rPr lang="en-US" baseline="0" dirty="0" smtClean="0"/>
              <a:t> and </a:t>
            </a:r>
            <a:r>
              <a:rPr lang="en-US" baseline="0" dirty="0" err="1" smtClean="0"/>
              <a:t>WiMAX</a:t>
            </a:r>
            <a:r>
              <a:rPr lang="en-US" baseline="0" dirty="0" smtClean="0"/>
              <a:t>. The advantage of these access technology is that this is flexible and cost effective scheme. But the limitation is that when the hop of hops increase a lot, real time multi-media traffic suffers a lot.</a:t>
            </a:r>
          </a:p>
          <a:p>
            <a:pPr>
              <a:spcBef>
                <a:spcPct val="0"/>
              </a:spcBef>
            </a:pPr>
            <a:endParaRPr lang="en-US" baseline="0" dirty="0" smtClean="0"/>
          </a:p>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First is the optical access such as passive optical networks (PON), which provides fast Internet service because of high bandwidth. But it requires fiber to be penetrated from central office to all residential complex, offices and premises which make the scheme highly costly. Another popular access technology is wireless access, which is flexible and cost-efficient, but does not function well when the number of hops increases.</a:t>
            </a:r>
            <a:endParaRPr lang="en-US" dirty="0" smtClean="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24/01/2023 16:56</a:t>
            </a:fld>
            <a:endParaRPr lang="en-GB" sz="1200" smtClean="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13</a:t>
            </a:fld>
            <a:endParaRPr lang="en-GB" sz="1200" smtClean="0">
              <a:cs typeface="Arial" pitchFamily="34" charset="0"/>
            </a:endParaRPr>
          </a:p>
        </p:txBody>
      </p:sp>
    </p:spTree>
    <p:extLst>
      <p:ext uri="{BB962C8B-B14F-4D97-AF65-F5344CB8AC3E}">
        <p14:creationId xmlns:p14="http://schemas.microsoft.com/office/powerpoint/2010/main" val="29343879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6246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246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1D4DC42-398E-450A-B40B-9238DDDFF2EF}" type="datetime8">
              <a:rPr lang="en-GB" sz="1200" smtClean="0">
                <a:cs typeface="Arial" pitchFamily="34" charset="0"/>
              </a:rPr>
              <a:pPr/>
              <a:t>24/01/2023 16:56</a:t>
            </a:fld>
            <a:endParaRPr lang="en-GB" sz="1200" smtClean="0">
              <a:cs typeface="Arial" pitchFamily="34" charset="0"/>
            </a:endParaRPr>
          </a:p>
        </p:txBody>
      </p:sp>
      <p:sp>
        <p:nvSpPr>
          <p:cNvPr id="6247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247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AB5836E-F8FA-4D16-A89D-78EAE727C29F}" type="slidenum">
              <a:rPr lang="en-GB" sz="1200" smtClean="0">
                <a:cs typeface="Arial" pitchFamily="34" charset="0"/>
              </a:rPr>
              <a:pPr/>
              <a:t>14</a:t>
            </a:fld>
            <a:endParaRPr lang="en-GB" sz="1200" smtClean="0">
              <a:cs typeface="Arial" pitchFamily="34" charset="0"/>
            </a:endParaRPr>
          </a:p>
        </p:txBody>
      </p:sp>
    </p:spTree>
    <p:extLst>
      <p:ext uri="{BB962C8B-B14F-4D97-AF65-F5344CB8AC3E}">
        <p14:creationId xmlns:p14="http://schemas.microsoft.com/office/powerpoint/2010/main" val="24393336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1. Optical access networks where from CO optical fibers are pulled to ONUs located at every homes, premises or offices, which basically work as gateways for Internet access to the users. The popular access technology of this access networks is PON. The advantage of this access is that it provides high bandwidth and fast Internet service. The limitation is that it needs fiber to penetrate in each and every premises which make this scheme very costly. Also there is a limitation of maximum fiber length.</a:t>
            </a:r>
          </a:p>
          <a:p>
            <a:pPr>
              <a:spcBef>
                <a:spcPct val="0"/>
              </a:spcBef>
            </a:pPr>
            <a:endParaRPr lang="en-US" baseline="0" dirty="0" smtClean="0"/>
          </a:p>
          <a:p>
            <a:pPr>
              <a:spcBef>
                <a:spcPct val="0"/>
              </a:spcBef>
            </a:pPr>
            <a:r>
              <a:rPr lang="en-US" baseline="0" dirty="0" smtClean="0"/>
              <a:t>Another popular access networks is wireless access. Popular technology of this type are </a:t>
            </a:r>
            <a:r>
              <a:rPr lang="en-US" baseline="0" dirty="0" err="1" smtClean="0"/>
              <a:t>WiFi</a:t>
            </a:r>
            <a:r>
              <a:rPr lang="en-US" baseline="0" dirty="0" smtClean="0"/>
              <a:t> and </a:t>
            </a:r>
            <a:r>
              <a:rPr lang="en-US" baseline="0" dirty="0" err="1" smtClean="0"/>
              <a:t>WiMAX</a:t>
            </a:r>
            <a:r>
              <a:rPr lang="en-US" baseline="0" dirty="0" smtClean="0"/>
              <a:t>. The advantage of these access technology is that this is flexible and cost effective scheme. But the limitation is that when the hop of hops increase a lot, real time multi-media traffic suffers a lot.</a:t>
            </a:r>
          </a:p>
          <a:p>
            <a:pPr>
              <a:spcBef>
                <a:spcPct val="0"/>
              </a:spcBef>
            </a:pPr>
            <a:endParaRPr lang="en-US" baseline="0" dirty="0" smtClean="0"/>
          </a:p>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First is the optical access such as passive optical networks (PON), which provides fast Internet service because of high bandwidth. But it requires fiber to be penetrated from central office to all residential complex, offices and premises which make the scheme highly costly. Another popular access technology is wireless access, which is flexible and cost-efficient, but does not function well when the number of hops increases.</a:t>
            </a:r>
            <a:endParaRPr lang="en-US" dirty="0" smtClean="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24/01/2023 16:56</a:t>
            </a:fld>
            <a:endParaRPr lang="en-GB" sz="1200" smtClean="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2</a:t>
            </a:fld>
            <a:endParaRPr lang="en-GB" sz="1200" smtClean="0">
              <a:cs typeface="Arial" pitchFamily="34" charset="0"/>
            </a:endParaRPr>
          </a:p>
        </p:txBody>
      </p:sp>
    </p:spTree>
    <p:extLst>
      <p:ext uri="{BB962C8B-B14F-4D97-AF65-F5344CB8AC3E}">
        <p14:creationId xmlns:p14="http://schemas.microsoft.com/office/powerpoint/2010/main" val="34630663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1. Optical access networks where from CO optical fibers are pulled to ONUs located at every homes, premises or offices, which basically work as gateways for Internet access to the users. The popular access technology of this access networks is PON. The advantage of this access is that it provides high bandwidth and fast Internet service. The limitation is that it needs fiber to penetrate in each and every premises which make this scheme very costly. Also there is a limitation of maximum fiber length.</a:t>
            </a:r>
          </a:p>
          <a:p>
            <a:pPr>
              <a:spcBef>
                <a:spcPct val="0"/>
              </a:spcBef>
            </a:pPr>
            <a:endParaRPr lang="en-US" baseline="0" dirty="0" smtClean="0"/>
          </a:p>
          <a:p>
            <a:pPr>
              <a:spcBef>
                <a:spcPct val="0"/>
              </a:spcBef>
            </a:pPr>
            <a:r>
              <a:rPr lang="en-US" baseline="0" dirty="0" smtClean="0"/>
              <a:t>Another popular access networks is wireless access. Popular technology of this type are </a:t>
            </a:r>
            <a:r>
              <a:rPr lang="en-US" baseline="0" dirty="0" err="1" smtClean="0"/>
              <a:t>WiFi</a:t>
            </a:r>
            <a:r>
              <a:rPr lang="en-US" baseline="0" dirty="0" smtClean="0"/>
              <a:t> and </a:t>
            </a:r>
            <a:r>
              <a:rPr lang="en-US" baseline="0" dirty="0" err="1" smtClean="0"/>
              <a:t>WiMAX</a:t>
            </a:r>
            <a:r>
              <a:rPr lang="en-US" baseline="0" dirty="0" smtClean="0"/>
              <a:t>. The advantage of these access technology is that this is flexible and cost effective scheme. But the limitation is that when the hop of hops increase a lot, real time multi-media traffic suffers a lot.</a:t>
            </a:r>
          </a:p>
          <a:p>
            <a:pPr>
              <a:spcBef>
                <a:spcPct val="0"/>
              </a:spcBef>
            </a:pPr>
            <a:endParaRPr lang="en-US" baseline="0" dirty="0" smtClean="0"/>
          </a:p>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First is the optical access such as passive optical networks (PON), which provides fast Internet service because of high bandwidth. But it requires fiber to be penetrated from central office to all residential complex, offices and premises which make the scheme highly costly. Another popular access technology is wireless access, which is flexible and cost-efficient, but does not function well when the number of hops increases.</a:t>
            </a:r>
            <a:endParaRPr lang="en-US" dirty="0" smtClean="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24/01/2023 16:56</a:t>
            </a:fld>
            <a:endParaRPr lang="en-GB" sz="1200" smtClean="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3</a:t>
            </a:fld>
            <a:endParaRPr lang="en-GB" sz="1200" smtClean="0">
              <a:cs typeface="Arial" pitchFamily="34" charset="0"/>
            </a:endParaRPr>
          </a:p>
        </p:txBody>
      </p:sp>
    </p:spTree>
    <p:extLst>
      <p:ext uri="{BB962C8B-B14F-4D97-AF65-F5344CB8AC3E}">
        <p14:creationId xmlns:p14="http://schemas.microsoft.com/office/powerpoint/2010/main" val="4448747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1. Optical access networks where from CO optical fibers are pulled to ONUs located at every homes, premises or offices, which basically work as gateways for Internet access to the users. The popular access technology of this access networks is PON. The advantage of this access is that it provides high bandwidth and fast Internet service. The limitation is that it needs fiber to penetrate in each and every premises which make this scheme very costly. Also there is a limitation of maximum fiber length.</a:t>
            </a:r>
          </a:p>
          <a:p>
            <a:pPr>
              <a:spcBef>
                <a:spcPct val="0"/>
              </a:spcBef>
            </a:pPr>
            <a:endParaRPr lang="en-US" baseline="0" dirty="0" smtClean="0"/>
          </a:p>
          <a:p>
            <a:pPr>
              <a:spcBef>
                <a:spcPct val="0"/>
              </a:spcBef>
            </a:pPr>
            <a:r>
              <a:rPr lang="en-US" baseline="0" dirty="0" smtClean="0"/>
              <a:t>Another popular access networks is wireless access. Popular technology of this type are </a:t>
            </a:r>
            <a:r>
              <a:rPr lang="en-US" baseline="0" dirty="0" err="1" smtClean="0"/>
              <a:t>WiFi</a:t>
            </a:r>
            <a:r>
              <a:rPr lang="en-US" baseline="0" dirty="0" smtClean="0"/>
              <a:t> and </a:t>
            </a:r>
            <a:r>
              <a:rPr lang="en-US" baseline="0" dirty="0" err="1" smtClean="0"/>
              <a:t>WiMAX</a:t>
            </a:r>
            <a:r>
              <a:rPr lang="en-US" baseline="0" dirty="0" smtClean="0"/>
              <a:t>. The advantage of these access technology is that this is flexible and cost effective scheme. But the limitation is that when the hop of hops increase a lot, real time multi-media traffic suffers a lot.</a:t>
            </a:r>
          </a:p>
          <a:p>
            <a:pPr>
              <a:spcBef>
                <a:spcPct val="0"/>
              </a:spcBef>
            </a:pPr>
            <a:endParaRPr lang="en-US" baseline="0" dirty="0" smtClean="0"/>
          </a:p>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First is the optical access such as passive optical networks (PON), which provides fast Internet service because of high bandwidth. But it requires fiber to be penetrated from central office to all residential complex, offices and premises which make the scheme highly costly. Another popular access technology is wireless access, which is flexible and cost-efficient, but does not function well when the number of hops increases.</a:t>
            </a:r>
            <a:endParaRPr lang="en-US" dirty="0" smtClean="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24/01/2023 16:56</a:t>
            </a:fld>
            <a:endParaRPr lang="en-GB" sz="1200" smtClean="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4</a:t>
            </a:fld>
            <a:endParaRPr lang="en-GB" sz="1200" smtClean="0">
              <a:cs typeface="Arial" pitchFamily="34" charset="0"/>
            </a:endParaRPr>
          </a:p>
        </p:txBody>
      </p:sp>
    </p:spTree>
    <p:extLst>
      <p:ext uri="{BB962C8B-B14F-4D97-AF65-F5344CB8AC3E}">
        <p14:creationId xmlns:p14="http://schemas.microsoft.com/office/powerpoint/2010/main" val="27028022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1. Optical access networks where from CO optical fibers are pulled to ONUs located at every homes, premises or offices, which basically work as gateways for Internet access to the users. The popular access technology of this access networks is PON. The advantage of this access is that it provides high bandwidth and fast Internet service. The limitation is that it needs fiber to penetrate in each and every premises which make this scheme very costly. Also there is a limitation of maximum fiber length.</a:t>
            </a:r>
          </a:p>
          <a:p>
            <a:pPr>
              <a:spcBef>
                <a:spcPct val="0"/>
              </a:spcBef>
            </a:pPr>
            <a:endParaRPr lang="en-US" baseline="0" dirty="0" smtClean="0"/>
          </a:p>
          <a:p>
            <a:pPr>
              <a:spcBef>
                <a:spcPct val="0"/>
              </a:spcBef>
            </a:pPr>
            <a:r>
              <a:rPr lang="en-US" baseline="0" dirty="0" smtClean="0"/>
              <a:t>Another popular access networks is wireless access. Popular technology of this type are </a:t>
            </a:r>
            <a:r>
              <a:rPr lang="en-US" baseline="0" dirty="0" err="1" smtClean="0"/>
              <a:t>WiFi</a:t>
            </a:r>
            <a:r>
              <a:rPr lang="en-US" baseline="0" dirty="0" smtClean="0"/>
              <a:t> and </a:t>
            </a:r>
            <a:r>
              <a:rPr lang="en-US" baseline="0" dirty="0" err="1" smtClean="0"/>
              <a:t>WiMAX</a:t>
            </a:r>
            <a:r>
              <a:rPr lang="en-US" baseline="0" dirty="0" smtClean="0"/>
              <a:t>. The advantage of these access technology is that this is flexible and cost effective scheme. But the limitation is that when the hop of hops increase a lot, real time multi-media traffic suffers a lot.</a:t>
            </a:r>
          </a:p>
          <a:p>
            <a:pPr>
              <a:spcBef>
                <a:spcPct val="0"/>
              </a:spcBef>
            </a:pPr>
            <a:endParaRPr lang="en-US" baseline="0" dirty="0" smtClean="0"/>
          </a:p>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First is the optical access such as passive optical networks (PON), which provides fast Internet service because of high bandwidth. But it requires fiber to be penetrated from central office to all residential complex, offices and premises which make the scheme highly costly. Another popular access technology is wireless access, which is flexible and cost-efficient, but does not function well when the number of hops increases.</a:t>
            </a:r>
            <a:endParaRPr lang="en-US" dirty="0" smtClean="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24/01/2023 16:56</a:t>
            </a:fld>
            <a:endParaRPr lang="en-GB" sz="1200" smtClean="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5</a:t>
            </a:fld>
            <a:endParaRPr lang="en-GB" sz="1200" smtClean="0">
              <a:cs typeface="Arial" pitchFamily="34" charset="0"/>
            </a:endParaRPr>
          </a:p>
        </p:txBody>
      </p:sp>
    </p:spTree>
    <p:extLst>
      <p:ext uri="{BB962C8B-B14F-4D97-AF65-F5344CB8AC3E}">
        <p14:creationId xmlns:p14="http://schemas.microsoft.com/office/powerpoint/2010/main" val="26418284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1. Optical access networks where from CO optical fibers are pulled to ONUs located at every homes, premises or offices, which basically work as gateways for Internet access to the users. The popular access technology of this access networks is PON. The advantage of this access is that it provides high bandwidth and fast Internet service. The limitation is that it needs fiber to penetrate in each and every premises which make this scheme very costly. Also there is a limitation of maximum fiber length.</a:t>
            </a:r>
          </a:p>
          <a:p>
            <a:pPr>
              <a:spcBef>
                <a:spcPct val="0"/>
              </a:spcBef>
            </a:pPr>
            <a:endParaRPr lang="en-US" baseline="0" dirty="0" smtClean="0"/>
          </a:p>
          <a:p>
            <a:pPr>
              <a:spcBef>
                <a:spcPct val="0"/>
              </a:spcBef>
            </a:pPr>
            <a:r>
              <a:rPr lang="en-US" baseline="0" dirty="0" smtClean="0"/>
              <a:t>Another popular access networks is wireless access. Popular technology of this type are </a:t>
            </a:r>
            <a:r>
              <a:rPr lang="en-US" baseline="0" dirty="0" err="1" smtClean="0"/>
              <a:t>WiFi</a:t>
            </a:r>
            <a:r>
              <a:rPr lang="en-US" baseline="0" dirty="0" smtClean="0"/>
              <a:t> and </a:t>
            </a:r>
            <a:r>
              <a:rPr lang="en-US" baseline="0" dirty="0" err="1" smtClean="0"/>
              <a:t>WiMAX</a:t>
            </a:r>
            <a:r>
              <a:rPr lang="en-US" baseline="0" dirty="0" smtClean="0"/>
              <a:t>. The advantage of these access technology is that this is flexible and cost effective scheme. But the limitation is that when the hop of hops increase a lot, real time multi-media traffic suffers a lot.</a:t>
            </a:r>
          </a:p>
          <a:p>
            <a:pPr>
              <a:spcBef>
                <a:spcPct val="0"/>
              </a:spcBef>
            </a:pPr>
            <a:endParaRPr lang="en-US" baseline="0" dirty="0" smtClean="0"/>
          </a:p>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First is the optical access such as passive optical networks (PON), which provides fast Internet service because of high bandwidth. But it requires fiber to be penetrated from central office to all residential complex, offices and premises which make the scheme highly costly. Another popular access technology is wireless access, which is flexible and cost-efficient, but does not function well when the number of hops increases.</a:t>
            </a:r>
            <a:endParaRPr lang="en-US" dirty="0" smtClean="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24/01/2023 16:56</a:t>
            </a:fld>
            <a:endParaRPr lang="en-GB" sz="1200" smtClean="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6</a:t>
            </a:fld>
            <a:endParaRPr lang="en-GB" sz="1200" smtClean="0">
              <a:cs typeface="Arial" pitchFamily="34" charset="0"/>
            </a:endParaRPr>
          </a:p>
        </p:txBody>
      </p:sp>
    </p:spTree>
    <p:extLst>
      <p:ext uri="{BB962C8B-B14F-4D97-AF65-F5344CB8AC3E}">
        <p14:creationId xmlns:p14="http://schemas.microsoft.com/office/powerpoint/2010/main" val="8754226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1. Optical access networks where from CO optical fibers are pulled to ONUs located at every homes, premises or offices, which basically work as gateways for Internet access to the users. The popular access technology of this access networks is PON. The advantage of this access is that it provides high bandwidth and fast Internet service. The limitation is that it needs fiber to penetrate in each and every premises which make this scheme very costly. Also there is a limitation of maximum fiber length.</a:t>
            </a:r>
          </a:p>
          <a:p>
            <a:pPr>
              <a:spcBef>
                <a:spcPct val="0"/>
              </a:spcBef>
            </a:pPr>
            <a:endParaRPr lang="en-US" baseline="0" dirty="0" smtClean="0"/>
          </a:p>
          <a:p>
            <a:pPr>
              <a:spcBef>
                <a:spcPct val="0"/>
              </a:spcBef>
            </a:pPr>
            <a:r>
              <a:rPr lang="en-US" baseline="0" dirty="0" smtClean="0"/>
              <a:t>Another popular access networks is wireless access. Popular technology of this type are </a:t>
            </a:r>
            <a:r>
              <a:rPr lang="en-US" baseline="0" dirty="0" err="1" smtClean="0"/>
              <a:t>WiFi</a:t>
            </a:r>
            <a:r>
              <a:rPr lang="en-US" baseline="0" dirty="0" smtClean="0"/>
              <a:t> and </a:t>
            </a:r>
            <a:r>
              <a:rPr lang="en-US" baseline="0" dirty="0" err="1" smtClean="0"/>
              <a:t>WiMAX</a:t>
            </a:r>
            <a:r>
              <a:rPr lang="en-US" baseline="0" dirty="0" smtClean="0"/>
              <a:t>. The advantage of these access technology is that this is flexible and cost effective scheme. But the limitation is that when the hop of hops increase a lot, real time multi-media traffic suffers a lot.</a:t>
            </a:r>
          </a:p>
          <a:p>
            <a:pPr>
              <a:spcBef>
                <a:spcPct val="0"/>
              </a:spcBef>
            </a:pPr>
            <a:endParaRPr lang="en-US" baseline="0" dirty="0" smtClean="0"/>
          </a:p>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First is the optical access such as passive optical networks (PON), which provides fast Internet service because of high bandwidth. But it requires fiber to be penetrated from central office to all residential complex, offices and premises which make the scheme highly costly. Another popular access technology is wireless access, which is flexible and cost-efficient, but does not function well when the number of hops increases.</a:t>
            </a:r>
            <a:endParaRPr lang="en-US" dirty="0" smtClean="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24/01/2023 16:56</a:t>
            </a:fld>
            <a:endParaRPr lang="en-GB" sz="1200" smtClean="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7</a:t>
            </a:fld>
            <a:endParaRPr lang="en-GB" sz="1200" smtClean="0">
              <a:cs typeface="Arial" pitchFamily="34" charset="0"/>
            </a:endParaRPr>
          </a:p>
        </p:txBody>
      </p:sp>
    </p:spTree>
    <p:extLst>
      <p:ext uri="{BB962C8B-B14F-4D97-AF65-F5344CB8AC3E}">
        <p14:creationId xmlns:p14="http://schemas.microsoft.com/office/powerpoint/2010/main" val="357705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1. Optical access networks where from CO optical fibers are pulled to ONUs located at every homes, premises or offices, which basically work as gateways for Internet access to the users. The popular access technology of this access networks is PON. The advantage of this access is that it provides high bandwidth and fast Internet service. The limitation is that it needs fiber to penetrate in each and every premises which make this scheme very costly. Also there is a limitation of maximum fiber length.</a:t>
            </a:r>
          </a:p>
          <a:p>
            <a:pPr>
              <a:spcBef>
                <a:spcPct val="0"/>
              </a:spcBef>
            </a:pPr>
            <a:endParaRPr lang="en-US" baseline="0" dirty="0" smtClean="0"/>
          </a:p>
          <a:p>
            <a:pPr>
              <a:spcBef>
                <a:spcPct val="0"/>
              </a:spcBef>
            </a:pPr>
            <a:r>
              <a:rPr lang="en-US" baseline="0" dirty="0" smtClean="0"/>
              <a:t>Another popular access networks is wireless access. Popular technology of this type are </a:t>
            </a:r>
            <a:r>
              <a:rPr lang="en-US" baseline="0" dirty="0" err="1" smtClean="0"/>
              <a:t>WiFi</a:t>
            </a:r>
            <a:r>
              <a:rPr lang="en-US" baseline="0" dirty="0" smtClean="0"/>
              <a:t> and </a:t>
            </a:r>
            <a:r>
              <a:rPr lang="en-US" baseline="0" dirty="0" err="1" smtClean="0"/>
              <a:t>WiMAX</a:t>
            </a:r>
            <a:r>
              <a:rPr lang="en-US" baseline="0" dirty="0" smtClean="0"/>
              <a:t>. The advantage of these access technology is that this is flexible and cost effective scheme. But the limitation is that when the hop of hops increase a lot, real time multi-media traffic suffers a lot.</a:t>
            </a:r>
          </a:p>
          <a:p>
            <a:pPr>
              <a:spcBef>
                <a:spcPct val="0"/>
              </a:spcBef>
            </a:pPr>
            <a:endParaRPr lang="en-US" baseline="0" dirty="0" smtClean="0"/>
          </a:p>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First is the optical access such as passive optical networks (PON), which provides fast Internet service because of high bandwidth. But it requires fiber to be penetrated from central office to all residential complex, offices and premises which make the scheme highly costly. Another popular access technology is wireless access, which is flexible and cost-efficient, but does not function well when the number of hops increases.</a:t>
            </a:r>
            <a:endParaRPr lang="en-US" dirty="0" smtClean="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24/01/2023 16:56</a:t>
            </a:fld>
            <a:endParaRPr lang="en-GB" sz="1200" smtClean="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8</a:t>
            </a:fld>
            <a:endParaRPr lang="en-GB" sz="1200" smtClean="0">
              <a:cs typeface="Arial" pitchFamily="34" charset="0"/>
            </a:endParaRPr>
          </a:p>
        </p:txBody>
      </p:sp>
    </p:spTree>
    <p:extLst>
      <p:ext uri="{BB962C8B-B14F-4D97-AF65-F5344CB8AC3E}">
        <p14:creationId xmlns:p14="http://schemas.microsoft.com/office/powerpoint/2010/main" val="39778526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1. Optical access networks where from CO optical fibers are pulled to ONUs located at every homes, premises or offices, which basically work as gateways for Internet access to the users. The popular access technology of this access networks is PON. The advantage of this access is that it provides high bandwidth and fast Internet service. The limitation is that it needs fiber to penetrate in each and every premises which make this scheme very costly. Also there is a limitation of maximum fiber length.</a:t>
            </a:r>
          </a:p>
          <a:p>
            <a:pPr>
              <a:spcBef>
                <a:spcPct val="0"/>
              </a:spcBef>
            </a:pPr>
            <a:endParaRPr lang="en-US" baseline="0" dirty="0" smtClean="0"/>
          </a:p>
          <a:p>
            <a:pPr>
              <a:spcBef>
                <a:spcPct val="0"/>
              </a:spcBef>
            </a:pPr>
            <a:r>
              <a:rPr lang="en-US" baseline="0" dirty="0" smtClean="0"/>
              <a:t>Another popular access networks is wireless access. Popular technology of this type are </a:t>
            </a:r>
            <a:r>
              <a:rPr lang="en-US" baseline="0" dirty="0" err="1" smtClean="0"/>
              <a:t>WiFi</a:t>
            </a:r>
            <a:r>
              <a:rPr lang="en-US" baseline="0" dirty="0" smtClean="0"/>
              <a:t> and </a:t>
            </a:r>
            <a:r>
              <a:rPr lang="en-US" baseline="0" dirty="0" err="1" smtClean="0"/>
              <a:t>WiMAX</a:t>
            </a:r>
            <a:r>
              <a:rPr lang="en-US" baseline="0" dirty="0" smtClean="0"/>
              <a:t>. The advantage of these access technology is that this is flexible and cost effective scheme. But the limitation is that when the hop of hops increase a lot, real time multi-media traffic suffers a lot.</a:t>
            </a:r>
          </a:p>
          <a:p>
            <a:pPr>
              <a:spcBef>
                <a:spcPct val="0"/>
              </a:spcBef>
            </a:pPr>
            <a:endParaRPr lang="en-US" baseline="0" dirty="0" smtClean="0"/>
          </a:p>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First is the optical access such as passive optical networks (PON), which provides fast Internet service because of high bandwidth. But it requires fiber to be penetrated from central office to all residential complex, offices and premises which make the scheme highly costly. Another popular access technology is wireless access, which is flexible and cost-efficient, but does not function well when the number of hops increases.</a:t>
            </a:r>
            <a:endParaRPr lang="en-US" dirty="0" smtClean="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24/01/2023 16:56</a:t>
            </a:fld>
            <a:endParaRPr lang="en-GB" sz="1200" smtClean="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9</a:t>
            </a:fld>
            <a:endParaRPr lang="en-GB" sz="1200" smtClean="0">
              <a:cs typeface="Arial" pitchFamily="34" charset="0"/>
            </a:endParaRPr>
          </a:p>
        </p:txBody>
      </p:sp>
    </p:spTree>
    <p:extLst>
      <p:ext uri="{BB962C8B-B14F-4D97-AF65-F5344CB8AC3E}">
        <p14:creationId xmlns:p14="http://schemas.microsoft.com/office/powerpoint/2010/main" val="3015226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atin typeface="Avenir Book" panose="020B0503020203020204" pitchFamily="34" charset="-78"/>
                <a:cs typeface="Avenir Book" panose="020B0503020203020204" pitchFamily="34" charset="-78"/>
              </a:defRPr>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atin typeface="Avenir Book" panose="020B0503020203020204" pitchFamily="34" charset="-78"/>
                <a:cs typeface="Avenir Book" panose="020B0503020203020204" pitchFamily="34"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atin typeface="Avenir Book" panose="020B0503020203020204" pitchFamily="34" charset="-78"/>
                <a:cs typeface="Avenir Book" panose="020B0503020203020204" pitchFamily="34" charset="-78"/>
              </a:defRPr>
            </a:lvl1pPr>
          </a:lstStyle>
          <a:p>
            <a:fld id="{9C4E2C89-3D21-5645-8D07-A6E26F08B175}" type="datetimeFigureOut">
              <a:rPr lang="en-US" smtClean="0"/>
              <a:pPr/>
              <a:t>1/24/2023</a:t>
            </a:fld>
            <a:endParaRPr lang="en-US" dirty="0"/>
          </a:p>
        </p:txBody>
      </p:sp>
      <p:sp>
        <p:nvSpPr>
          <p:cNvPr id="5" name="Footer Placeholder 4"/>
          <p:cNvSpPr>
            <a:spLocks noGrp="1"/>
          </p:cNvSpPr>
          <p:nvPr>
            <p:ph type="ftr" sz="quarter" idx="11"/>
          </p:nvPr>
        </p:nvSpPr>
        <p:spPr/>
        <p:txBody>
          <a:bodyPr/>
          <a:lstStyle>
            <a:lvl1pPr>
              <a:defRPr>
                <a:latin typeface="Avenir Book" panose="020B0503020203020204" pitchFamily="34" charset="-78"/>
                <a:cs typeface="Avenir Book" panose="020B0503020203020204" pitchFamily="34" charset="-78"/>
              </a:defRPr>
            </a:lvl1pPr>
          </a:lstStyle>
          <a:p>
            <a:endParaRPr lang="en-US" dirty="0"/>
          </a:p>
        </p:txBody>
      </p:sp>
      <p:sp>
        <p:nvSpPr>
          <p:cNvPr id="6" name="Slide Number Placeholder 5"/>
          <p:cNvSpPr>
            <a:spLocks noGrp="1"/>
          </p:cNvSpPr>
          <p:nvPr>
            <p:ph type="sldNum" sz="quarter" idx="12"/>
          </p:nvPr>
        </p:nvSpPr>
        <p:spPr/>
        <p:txBody>
          <a:bodyPr/>
          <a:lstStyle>
            <a:lvl1pPr>
              <a:defRPr>
                <a:latin typeface="Avenir Book" panose="020B0503020203020204" pitchFamily="34" charset="-78"/>
                <a:cs typeface="Avenir Book" panose="020B0503020203020204" pitchFamily="34" charset="-78"/>
              </a:defRPr>
            </a:lvl1p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049270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863932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0982938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3600">
                <a:latin typeface="Avenir Book" panose="020B0503020203020204" pitchFamily="34" charset="-78"/>
                <a:cs typeface="Avenir Book" panose="020B0503020203020204" pitchFamily="34" charset="-78"/>
              </a:defRPr>
            </a:lvl1pPr>
          </a:lstStyle>
          <a:p>
            <a:r>
              <a:rPr lang="en-US" dirty="0"/>
              <a:t>Click to edit Master title style</a:t>
            </a:r>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atin typeface="Avenir Book" panose="020B0503020203020204" pitchFamily="34" charset="-78"/>
                <a:cs typeface="Avenir Book" panose="020B0503020203020204" pitchFamily="34" charset="-78"/>
              </a:defRPr>
            </a:lvl1pPr>
            <a:lvl2pPr>
              <a:lnSpc>
                <a:spcPct val="90000"/>
              </a:lnSpc>
              <a:defRPr>
                <a:latin typeface="Avenir Book" panose="020B0503020203020204" pitchFamily="34" charset="-78"/>
                <a:cs typeface="Avenir Book" panose="020B0503020203020204" pitchFamily="34" charset="-78"/>
              </a:defRPr>
            </a:lvl2pPr>
            <a:lvl3pPr>
              <a:lnSpc>
                <a:spcPct val="90000"/>
              </a:lnSpc>
              <a:defRPr>
                <a:latin typeface="Avenir Book" panose="020B0503020203020204" pitchFamily="34" charset="-78"/>
                <a:cs typeface="Avenir Book" panose="020B0503020203020204" pitchFamily="34" charset="-78"/>
              </a:defRPr>
            </a:lvl3pPr>
            <a:lvl4pPr>
              <a:lnSpc>
                <a:spcPct val="90000"/>
              </a:lnSpc>
              <a:defRPr>
                <a:latin typeface="Avenir Book" panose="020B0503020203020204" pitchFamily="34" charset="-78"/>
                <a:cs typeface="Avenir Book" panose="020B0503020203020204" pitchFamily="34" charset="-78"/>
              </a:defRPr>
            </a:lvl4pPr>
            <a:lvl5pPr>
              <a:lnSpc>
                <a:spcPct val="90000"/>
              </a:lnSpc>
              <a:defRPr>
                <a:latin typeface="Avenir Book" panose="020B0503020203020204" pitchFamily="34" charset="-78"/>
                <a:cs typeface="Avenir Book" panose="020B0503020203020204" pitchFamily="34" charset="-7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p:cNvSpPr txBox="1"/>
          <p:nvPr userDrawn="1"/>
        </p:nvSpPr>
        <p:spPr>
          <a:xfrm>
            <a:off x="76200" y="6324600"/>
            <a:ext cx="3200400" cy="533400"/>
          </a:xfrm>
          <a:prstGeom prst="rect">
            <a:avLst/>
          </a:prstGeom>
          <a:solidFill>
            <a:schemeClr val="bg1"/>
          </a:solidFill>
        </p:spPr>
        <p:txBody>
          <a:bodyPr wrap="square" rtlCol="0">
            <a:spAutoFit/>
          </a:bodyPr>
          <a:lstStyle/>
          <a:p>
            <a:endParaRPr lang="en-US" dirty="0"/>
          </a:p>
        </p:txBody>
      </p:sp>
      <p:cxnSp>
        <p:nvCxnSpPr>
          <p:cNvPr id="5" name="Straight Connector 4"/>
          <p:cNvCxnSpPr/>
          <p:nvPr userDrawn="1"/>
        </p:nvCxnSpPr>
        <p:spPr>
          <a:xfrm>
            <a:off x="8262" y="5257800"/>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84526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atin typeface="Avenir Book" panose="020B0503020203020204" pitchFamily="34" charset="-78"/>
                <a:cs typeface="Avenir Book" panose="020B0503020203020204" pitchFamily="34" charset="-78"/>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Avenir Book" panose="020B0503020203020204" pitchFamily="34" charset="-78"/>
                <a:cs typeface="Avenir Book" panose="020B0503020203020204" pitchFamily="34" charset="-78"/>
              </a:defRPr>
            </a:lvl1pPr>
            <a:lvl2pPr>
              <a:defRPr>
                <a:latin typeface="Avenir Book" panose="020B0503020203020204" pitchFamily="34" charset="-78"/>
                <a:cs typeface="Avenir Book" panose="020B0503020203020204" pitchFamily="34" charset="-78"/>
              </a:defRPr>
            </a:lvl2pPr>
            <a:lvl3pPr>
              <a:defRPr>
                <a:latin typeface="Avenir Book" panose="020B0503020203020204" pitchFamily="34" charset="-78"/>
                <a:cs typeface="Avenir Book" panose="020B0503020203020204" pitchFamily="34" charset="-78"/>
              </a:defRPr>
            </a:lvl3pPr>
            <a:lvl4pPr>
              <a:defRPr>
                <a:latin typeface="Avenir Book" panose="020B0503020203020204" pitchFamily="34" charset="-78"/>
                <a:cs typeface="Avenir Book" panose="020B0503020203020204" pitchFamily="34" charset="-78"/>
              </a:defRPr>
            </a:lvl4pPr>
            <a:lvl5pPr>
              <a:defRPr>
                <a:latin typeface="Avenir Book" panose="020B0503020203020204" pitchFamily="34" charset="-78"/>
                <a:cs typeface="Avenir Book" panose="020B0503020203020204" pitchFamily="34" charset="-78"/>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atin typeface="Avenir Book" panose="020B0503020203020204" pitchFamily="34" charset="-78"/>
                <a:cs typeface="Avenir Book" panose="020B0503020203020204" pitchFamily="34" charset="-78"/>
              </a:defRPr>
            </a:lvl1pPr>
          </a:lstStyle>
          <a:p>
            <a:fld id="{9C4E2C89-3D21-5645-8D07-A6E26F08B175}" type="datetimeFigureOut">
              <a:rPr lang="en-US" smtClean="0"/>
              <a:pPr/>
              <a:t>1/24/2023</a:t>
            </a:fld>
            <a:endParaRPr lang="en-US" dirty="0"/>
          </a:p>
        </p:txBody>
      </p:sp>
      <p:sp>
        <p:nvSpPr>
          <p:cNvPr id="5" name="Footer Placeholder 4"/>
          <p:cNvSpPr>
            <a:spLocks noGrp="1"/>
          </p:cNvSpPr>
          <p:nvPr>
            <p:ph type="ftr" sz="quarter" idx="11"/>
          </p:nvPr>
        </p:nvSpPr>
        <p:spPr/>
        <p:txBody>
          <a:bodyPr/>
          <a:lstStyle>
            <a:lvl1pPr>
              <a:defRPr>
                <a:latin typeface="Avenir Book" panose="020B0503020203020204" pitchFamily="34" charset="-78"/>
                <a:cs typeface="Avenir Book" panose="020B0503020203020204" pitchFamily="34" charset="-78"/>
              </a:defRPr>
            </a:lvl1pPr>
          </a:lstStyle>
          <a:p>
            <a:endParaRPr lang="en-US" dirty="0"/>
          </a:p>
        </p:txBody>
      </p:sp>
      <p:sp>
        <p:nvSpPr>
          <p:cNvPr id="6" name="Slide Number Placeholder 5"/>
          <p:cNvSpPr>
            <a:spLocks noGrp="1"/>
          </p:cNvSpPr>
          <p:nvPr>
            <p:ph type="sldNum" sz="quarter" idx="12"/>
          </p:nvPr>
        </p:nvSpPr>
        <p:spPr/>
        <p:txBody>
          <a:bodyPr/>
          <a:lstStyle>
            <a:lvl1pPr>
              <a:defRPr>
                <a:latin typeface="Avenir Book" panose="020B0503020203020204" pitchFamily="34" charset="-78"/>
                <a:cs typeface="Avenir Book" panose="020B0503020203020204" pitchFamily="34" charset="-78"/>
              </a:defRPr>
            </a:lvl1pPr>
          </a:lstStyle>
          <a:p>
            <a:fld id="{42D945F5-5B7A-BE43-BE56-11CC737CC9DC}" type="slidenum">
              <a:rPr lang="en-US" smtClean="0"/>
              <a:pPr/>
              <a:t>‹#›</a:t>
            </a:fld>
            <a:endParaRPr lang="en-US" dirty="0"/>
          </a:p>
        </p:txBody>
      </p:sp>
      <p:cxnSp>
        <p:nvCxnSpPr>
          <p:cNvPr id="7" name="Straight Connector 6"/>
          <p:cNvCxnSpPr/>
          <p:nvPr userDrawn="1"/>
        </p:nvCxnSpPr>
        <p:spPr>
          <a:xfrm>
            <a:off x="8262" y="5257800"/>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2079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4E2C89-3D21-5645-8D07-A6E26F08B175}" type="datetimeFigureOut">
              <a:rPr lang="en-US" smtClean="0"/>
              <a:pPr/>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808004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atin typeface="Avenir Book" panose="020B0503020203020204" pitchFamily="34" charset="-78"/>
                <a:cs typeface="Avenir Book" panose="020B0503020203020204" pitchFamily="34" charset="-78"/>
              </a:defRPr>
            </a:lvl1pPr>
          </a:lstStyle>
          <a:p>
            <a:r>
              <a:rPr lang="en-US" dirty="0"/>
              <a:t>Click to edit Master title style</a:t>
            </a:r>
          </a:p>
        </p:txBody>
      </p:sp>
      <p:sp>
        <p:nvSpPr>
          <p:cNvPr id="3" name="Content Placeholder 2"/>
          <p:cNvSpPr>
            <a:spLocks noGrp="1"/>
          </p:cNvSpPr>
          <p:nvPr>
            <p:ph sz="half" idx="1"/>
          </p:nvPr>
        </p:nvSpPr>
        <p:spPr>
          <a:xfrm>
            <a:off x="628650" y="1825625"/>
            <a:ext cx="3886200" cy="4351338"/>
          </a:xfrm>
        </p:spPr>
        <p:txBody>
          <a:bodyPr/>
          <a:lstStyle>
            <a:lvl1pPr>
              <a:defRPr>
                <a:latin typeface="Avenir Book" panose="020B0503020203020204" pitchFamily="34" charset="-78"/>
                <a:cs typeface="Avenir Book" panose="020B0503020203020204" pitchFamily="34" charset="-78"/>
              </a:defRPr>
            </a:lvl1pPr>
            <a:lvl2pPr>
              <a:defRPr>
                <a:latin typeface="Avenir Book" panose="020B0503020203020204" pitchFamily="34" charset="-78"/>
                <a:cs typeface="Avenir Book" panose="020B0503020203020204" pitchFamily="34" charset="-78"/>
              </a:defRPr>
            </a:lvl2pPr>
            <a:lvl3pPr>
              <a:defRPr>
                <a:latin typeface="Avenir Book" panose="020B0503020203020204" pitchFamily="34" charset="-78"/>
                <a:cs typeface="Avenir Book" panose="020B0503020203020204" pitchFamily="34" charset="-78"/>
              </a:defRPr>
            </a:lvl3pPr>
            <a:lvl4pPr>
              <a:defRPr>
                <a:latin typeface="Avenir Book" panose="020B0503020203020204" pitchFamily="34" charset="-78"/>
                <a:cs typeface="Avenir Book" panose="020B0503020203020204" pitchFamily="34" charset="-78"/>
              </a:defRPr>
            </a:lvl4pPr>
            <a:lvl5pPr>
              <a:defRPr>
                <a:latin typeface="Avenir Book" panose="020B0503020203020204" pitchFamily="34" charset="-78"/>
                <a:cs typeface="Avenir Book" panose="020B0503020203020204" pitchFamily="34" charset="-7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825625"/>
            <a:ext cx="3886200" cy="4351338"/>
          </a:xfrm>
        </p:spPr>
        <p:txBody>
          <a:bodyPr/>
          <a:lstStyle>
            <a:lvl1pPr>
              <a:defRPr>
                <a:latin typeface="Avenir Book" panose="020B0503020203020204" pitchFamily="34" charset="-78"/>
                <a:cs typeface="Avenir Book" panose="020B0503020203020204" pitchFamily="34" charset="-78"/>
              </a:defRPr>
            </a:lvl1pPr>
            <a:lvl2pPr>
              <a:defRPr>
                <a:latin typeface="Avenir Book" panose="020B0503020203020204" pitchFamily="34" charset="-78"/>
                <a:cs typeface="Avenir Book" panose="020B0503020203020204" pitchFamily="34" charset="-78"/>
              </a:defRPr>
            </a:lvl2pPr>
            <a:lvl3pPr>
              <a:defRPr>
                <a:latin typeface="Avenir Book" panose="020B0503020203020204" pitchFamily="34" charset="-78"/>
                <a:cs typeface="Avenir Book" panose="020B0503020203020204" pitchFamily="34" charset="-78"/>
              </a:defRPr>
            </a:lvl3pPr>
            <a:lvl4pPr>
              <a:defRPr>
                <a:latin typeface="Avenir Book" panose="020B0503020203020204" pitchFamily="34" charset="-78"/>
                <a:cs typeface="Avenir Book" panose="020B0503020203020204" pitchFamily="34" charset="-78"/>
              </a:defRPr>
            </a:lvl4pPr>
            <a:lvl5pPr>
              <a:defRPr>
                <a:latin typeface="Avenir Book" panose="020B0503020203020204" pitchFamily="34" charset="-78"/>
                <a:cs typeface="Avenir Book" panose="020B0503020203020204" pitchFamily="34" charset="-78"/>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latin typeface="Avenir Book" panose="020B0503020203020204" pitchFamily="34" charset="-78"/>
                <a:cs typeface="Avenir Book" panose="020B0503020203020204" pitchFamily="34" charset="-78"/>
              </a:defRPr>
            </a:lvl1pPr>
          </a:lstStyle>
          <a:p>
            <a:fld id="{9C4E2C89-3D21-5645-8D07-A6E26F08B175}" type="datetimeFigureOut">
              <a:rPr lang="en-US" smtClean="0"/>
              <a:pPr/>
              <a:t>1/24/2023</a:t>
            </a:fld>
            <a:endParaRPr lang="en-US" dirty="0"/>
          </a:p>
        </p:txBody>
      </p:sp>
      <p:sp>
        <p:nvSpPr>
          <p:cNvPr id="6" name="Footer Placeholder 5"/>
          <p:cNvSpPr>
            <a:spLocks noGrp="1"/>
          </p:cNvSpPr>
          <p:nvPr>
            <p:ph type="ftr" sz="quarter" idx="11"/>
          </p:nvPr>
        </p:nvSpPr>
        <p:spPr/>
        <p:txBody>
          <a:bodyPr/>
          <a:lstStyle>
            <a:lvl1pPr>
              <a:defRPr>
                <a:latin typeface="Avenir Book" panose="020B0503020203020204" pitchFamily="34" charset="-78"/>
                <a:cs typeface="Avenir Book" panose="020B0503020203020204" pitchFamily="34" charset="-78"/>
              </a:defRPr>
            </a:lvl1pPr>
          </a:lstStyle>
          <a:p>
            <a:endParaRPr lang="en-US" dirty="0"/>
          </a:p>
        </p:txBody>
      </p:sp>
      <p:sp>
        <p:nvSpPr>
          <p:cNvPr id="7" name="Slide Number Placeholder 6"/>
          <p:cNvSpPr>
            <a:spLocks noGrp="1"/>
          </p:cNvSpPr>
          <p:nvPr>
            <p:ph type="sldNum" sz="quarter" idx="12"/>
          </p:nvPr>
        </p:nvSpPr>
        <p:spPr/>
        <p:txBody>
          <a:bodyPr/>
          <a:lstStyle>
            <a:lvl1pPr>
              <a:defRPr>
                <a:latin typeface="Avenir Book" panose="020B0503020203020204" pitchFamily="34" charset="-78"/>
                <a:cs typeface="Avenir Book" panose="020B0503020203020204" pitchFamily="34" charset="-78"/>
              </a:defRPr>
            </a:lvl1pPr>
          </a:lstStyle>
          <a:p>
            <a:fld id="{42D945F5-5B7A-BE43-BE56-11CC737CC9DC}" type="slidenum">
              <a:rPr lang="en-US" smtClean="0"/>
              <a:pPr/>
              <a:t>‹#›</a:t>
            </a:fld>
            <a:endParaRPr lang="en-US" dirty="0"/>
          </a:p>
        </p:txBody>
      </p:sp>
      <p:cxnSp>
        <p:nvCxnSpPr>
          <p:cNvPr id="8" name="Straight Connector 7"/>
          <p:cNvCxnSpPr/>
          <p:nvPr userDrawn="1"/>
        </p:nvCxnSpPr>
        <p:spPr>
          <a:xfrm>
            <a:off x="8262" y="5257800"/>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135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4E2C89-3D21-5645-8D07-A6E26F08B175}" type="datetimeFigureOut">
              <a:rPr lang="en-US" smtClean="0"/>
              <a:pPr/>
              <a:t>1/24/2023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3724308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4E2C89-3D21-5645-8D07-A6E26F08B175}" type="datetimeFigureOut">
              <a:rPr lang="en-US" smtClean="0"/>
              <a:pPr/>
              <a:t>1/24/2023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367978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4E2C89-3D21-5645-8D07-A6E26F08B175}" type="datetimeFigureOut">
              <a:rPr lang="en-US" smtClean="0"/>
              <a:pPr/>
              <a:t>1/24/2023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783241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4E2C89-3D21-5645-8D07-A6E26F08B175}" type="datetimeFigureOut">
              <a:rPr lang="en-US" smtClean="0"/>
              <a:pPr/>
              <a:t>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602173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4E2C89-3D21-5645-8D07-A6E26F08B175}" type="datetimeFigureOut">
              <a:rPr lang="en-US" smtClean="0"/>
              <a:pPr/>
              <a:t>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3317204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E2C89-3D21-5645-8D07-A6E26F08B175}" type="datetimeFigureOut">
              <a:rPr lang="en-US" smtClean="0"/>
              <a:pPr/>
              <a:t>1/24/2023</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8493319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14.tmp"/></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2.tmp"/></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457200" y="1687513"/>
            <a:ext cx="8382000" cy="1568450"/>
          </a:xfrm>
        </p:spPr>
        <p:txBody>
          <a:bodyPr>
            <a:normAutofit fontScale="90000"/>
          </a:bodyPr>
          <a:lstStyle/>
          <a:p>
            <a:r>
              <a:rPr lang="en-US" sz="3200" dirty="0" smtClean="0"/>
              <a:t/>
            </a:r>
            <a:br>
              <a:rPr lang="en-US" sz="3200" dirty="0" smtClean="0"/>
            </a:br>
            <a:r>
              <a:rPr lang="en-US" sz="3200" dirty="0" smtClean="0"/>
              <a:t>Computer Networks I</a:t>
            </a:r>
            <a:br>
              <a:rPr lang="en-US" sz="3200" dirty="0" smtClean="0"/>
            </a:br>
            <a:r>
              <a:rPr lang="en-US" sz="3200" dirty="0" smtClean="0"/>
              <a:t/>
            </a:r>
            <a:br>
              <a:rPr lang="en-US" sz="3200" dirty="0" smtClean="0"/>
            </a:br>
            <a:r>
              <a:rPr lang="en-US" sz="3200" dirty="0"/>
              <a:t>Signal Encoding Techniques </a:t>
            </a:r>
            <a:r>
              <a:rPr lang="en-US" sz="3200" smtClean="0"/>
              <a:t>(Analog </a:t>
            </a:r>
            <a:r>
              <a:rPr lang="en-US" sz="3200" dirty="0"/>
              <a:t>to Digital)</a:t>
            </a:r>
            <a:endParaRPr lang="en-US" sz="3200" dirty="0" smtClean="0"/>
          </a:p>
        </p:txBody>
      </p:sp>
      <p:sp>
        <p:nvSpPr>
          <p:cNvPr id="8" name="Rounded Rectangle 4"/>
          <p:cNvSpPr/>
          <p:nvPr/>
        </p:nvSpPr>
        <p:spPr bwMode="auto">
          <a:xfrm>
            <a:off x="560388" y="519113"/>
            <a:ext cx="8137525" cy="2563812"/>
          </a:xfrm>
          <a:prstGeom prst="rect">
            <a:avLst/>
          </a:prstGeom>
        </p:spPr>
        <p:style>
          <a:lnRef idx="0">
            <a:scrgbClr r="0" g="0" b="0"/>
          </a:lnRef>
          <a:fillRef idx="0">
            <a:scrgbClr r="0" g="0" b="0"/>
          </a:fillRef>
          <a:effectRef idx="0">
            <a:scrgbClr r="0" g="0" b="0"/>
          </a:effectRef>
          <a:fontRef idx="minor">
            <a:schemeClr val="dk1"/>
          </a:fontRef>
        </p:style>
        <p:txBody>
          <a:bodyPr lIns="148590" tIns="148590" rIns="148590" bIns="148590" spcCol="1270" anchor="ctr"/>
          <a:lstStyle/>
          <a:p>
            <a:pPr algn="ctr" defTabSz="1733550">
              <a:lnSpc>
                <a:spcPct val="90000"/>
              </a:lnSpc>
              <a:spcAft>
                <a:spcPct val="35000"/>
              </a:spcAft>
              <a:defRPr/>
            </a:pPr>
            <a:endParaRPr lang="en-US" sz="4400" dirty="0">
              <a:solidFill>
                <a:schemeClr val="accent2">
                  <a:lumMod val="75000"/>
                </a:schemeClr>
              </a:solidFill>
              <a:effectLst>
                <a:outerShdw blurRad="38100" dist="38100" dir="2700000" algn="tl">
                  <a:srgbClr val="000000">
                    <a:alpha val="43137"/>
                  </a:srgbClr>
                </a:outerShdw>
              </a:effectLst>
              <a:latin typeface="Avenir Book" panose="020B0503020203020204" pitchFamily="34" charset="-78"/>
              <a:cs typeface="Avenir Book" panose="020B0503020203020204" pitchFamily="34" charset="-78"/>
            </a:endParaRPr>
          </a:p>
        </p:txBody>
      </p:sp>
      <p:sp>
        <p:nvSpPr>
          <p:cNvPr id="6" name="Subtitle 3"/>
          <p:cNvSpPr txBox="1">
            <a:spLocks/>
          </p:cNvSpPr>
          <p:nvPr/>
        </p:nvSpPr>
        <p:spPr bwMode="auto">
          <a:xfrm>
            <a:off x="1428750" y="3962400"/>
            <a:ext cx="6400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accent1"/>
              </a:buClr>
              <a:buSzPct val="65000"/>
              <a:buFont typeface="Wingdings" pitchFamily="2" charset="2"/>
              <a:buNone/>
              <a:defRPr sz="3000">
                <a:solidFill>
                  <a:schemeClr val="tx1"/>
                </a:solidFill>
                <a:latin typeface="+mn-lt"/>
                <a:ea typeface="+mn-ea"/>
                <a:cs typeface="+mn-cs"/>
              </a:defRPr>
            </a:lvl1pPr>
            <a:lvl2pPr marL="457200" indent="0" algn="ctr" rtl="0" eaLnBrk="0" fontAlgn="base" hangingPunct="0">
              <a:spcBef>
                <a:spcPct val="20000"/>
              </a:spcBef>
              <a:spcAft>
                <a:spcPct val="0"/>
              </a:spcAft>
              <a:buClr>
                <a:schemeClr val="accent2"/>
              </a:buClr>
              <a:buSzPct val="60000"/>
              <a:buFont typeface="Wingdings" pitchFamily="2" charset="2"/>
              <a:buNone/>
              <a:defRPr sz="2600">
                <a:solidFill>
                  <a:schemeClr val="tx1"/>
                </a:solidFill>
                <a:latin typeface="+mn-lt"/>
              </a:defRPr>
            </a:lvl2pPr>
            <a:lvl3pPr marL="914400" indent="0" algn="ctr" rtl="0" eaLnBrk="0" fontAlgn="base" hangingPunct="0">
              <a:spcBef>
                <a:spcPct val="20000"/>
              </a:spcBef>
              <a:spcAft>
                <a:spcPct val="0"/>
              </a:spcAft>
              <a:buClr>
                <a:schemeClr val="accent1"/>
              </a:buClr>
              <a:buSzPct val="65000"/>
              <a:buFont typeface="Wingdings" pitchFamily="2" charset="2"/>
              <a:buNone/>
              <a:defRPr sz="2200">
                <a:solidFill>
                  <a:schemeClr val="tx1"/>
                </a:solidFill>
                <a:latin typeface="+mn-lt"/>
              </a:defRPr>
            </a:lvl3pPr>
            <a:lvl4pPr marL="1371600" indent="0" algn="ctr" rtl="0" eaLnBrk="0" fontAlgn="base" hangingPunct="0">
              <a:spcBef>
                <a:spcPct val="20000"/>
              </a:spcBef>
              <a:spcAft>
                <a:spcPct val="0"/>
              </a:spcAft>
              <a:buClr>
                <a:schemeClr val="accent2"/>
              </a:buClr>
              <a:buSzPct val="70000"/>
              <a:buFont typeface="Wingdings" pitchFamily="2" charset="2"/>
              <a:buNone/>
              <a:defRPr sz="2000">
                <a:solidFill>
                  <a:schemeClr val="tx1"/>
                </a:solidFill>
                <a:latin typeface="+mn-lt"/>
              </a:defRPr>
            </a:lvl4pPr>
            <a:lvl5pPr marL="1828800" indent="0" algn="ctr" rtl="0" eaLnBrk="0" fontAlgn="base" hangingPunct="0">
              <a:spcBef>
                <a:spcPct val="20000"/>
              </a:spcBef>
              <a:spcAft>
                <a:spcPct val="0"/>
              </a:spcAft>
              <a:buClr>
                <a:schemeClr val="accent1"/>
              </a:buClr>
              <a:buSzPct val="75000"/>
              <a:buFont typeface="Wingdings" pitchFamily="2" charset="2"/>
              <a:buNone/>
              <a:defRPr sz="2000">
                <a:solidFill>
                  <a:schemeClr val="tx1"/>
                </a:solidFill>
                <a:latin typeface="+mn-lt"/>
              </a:defRPr>
            </a:lvl5pPr>
            <a:lvl6pPr marL="22860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6pPr>
            <a:lvl7pPr marL="27432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7pPr>
            <a:lvl8pPr marL="32004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8pPr>
            <a:lvl9pPr marL="36576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9pPr>
          </a:lstStyle>
          <a:p>
            <a:pPr eaLnBrk="1" hangingPunct="1"/>
            <a:r>
              <a:rPr lang="en-US" sz="2000" kern="0" dirty="0" err="1" smtClean="0">
                <a:latin typeface="Avenir Book" panose="020B0503020203020204" pitchFamily="34" charset="-78"/>
                <a:cs typeface="Avenir Book" panose="020B0503020203020204" pitchFamily="34" charset="-78"/>
              </a:rPr>
              <a:t>Amitangshu</a:t>
            </a:r>
            <a:r>
              <a:rPr lang="en-US" sz="2000" kern="0" dirty="0" smtClean="0">
                <a:latin typeface="Avenir Book" panose="020B0503020203020204" pitchFamily="34" charset="-78"/>
                <a:cs typeface="Avenir Book" panose="020B0503020203020204" pitchFamily="34" charset="-78"/>
              </a:rPr>
              <a:t> Pal</a:t>
            </a:r>
          </a:p>
          <a:p>
            <a:pPr eaLnBrk="1" hangingPunct="1"/>
            <a:r>
              <a:rPr lang="en-US" sz="2000" kern="0" dirty="0" smtClean="0">
                <a:latin typeface="Avenir Book" panose="020B0503020203020204" pitchFamily="34" charset="-78"/>
                <a:cs typeface="Avenir Book" panose="020B0503020203020204" pitchFamily="34" charset="-78"/>
              </a:rPr>
              <a:t>Computer Science and Engineering</a:t>
            </a:r>
          </a:p>
          <a:p>
            <a:pPr eaLnBrk="1" hangingPunct="1"/>
            <a:r>
              <a:rPr lang="en-US" sz="2000" kern="0" dirty="0" smtClean="0">
                <a:latin typeface="Avenir Book" panose="020B0503020203020204" pitchFamily="34" charset="-78"/>
                <a:cs typeface="Avenir Book" panose="020B0503020203020204" pitchFamily="34" charset="-78"/>
              </a:rPr>
              <a:t>IIT Kanpur</a:t>
            </a:r>
          </a:p>
        </p:txBody>
      </p:sp>
    </p:spTree>
    <p:extLst>
      <p:ext uri="{BB962C8B-B14F-4D97-AF65-F5344CB8AC3E}">
        <p14:creationId xmlns:p14="http://schemas.microsoft.com/office/powerpoint/2010/main" val="42578695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a:bodyPr>
          <a:lstStyle/>
          <a:p>
            <a:pPr defTabSz="914363">
              <a:defRPr/>
            </a:pPr>
            <a:r>
              <a:rPr lang="en-US" altLang="en-US" dirty="0"/>
              <a:t>Pulse Code Modulation</a:t>
            </a:r>
            <a:endParaRPr dirty="0"/>
          </a:p>
        </p:txBody>
      </p:sp>
      <p:sp>
        <p:nvSpPr>
          <p:cNvPr id="13315" name="Text Placeholder 2"/>
          <p:cNvSpPr>
            <a:spLocks noGrp="1"/>
          </p:cNvSpPr>
          <p:nvPr>
            <p:ph type="body" sz="quarter" idx="10"/>
          </p:nvPr>
        </p:nvSpPr>
        <p:spPr>
          <a:xfrm>
            <a:off x="375444" y="990600"/>
            <a:ext cx="8405812" cy="3103562"/>
          </a:xfrm>
        </p:spPr>
        <p:txBody>
          <a:bodyPr>
            <a:normAutofit/>
          </a:bodyPr>
          <a:lstStyle/>
          <a:p>
            <a:r>
              <a:rPr lang="en-US" altLang="en-US" sz="2400" dirty="0"/>
              <a:t> </a:t>
            </a:r>
            <a:r>
              <a:rPr lang="en-US" altLang="en-US" sz="2000" dirty="0" smtClean="0"/>
              <a:t>A voice signal occupies a bandwidth of 4 KHz (assume that this is the maximum frequency). Now good voice reproduction via PCM can be achieved with 128 quantization levels. Then what will be the minimum data rate for the PCM encoded digital data?</a:t>
            </a:r>
          </a:p>
          <a:p>
            <a:endParaRPr lang="en-US" altLang="en-US" sz="2400" dirty="0"/>
          </a:p>
          <a:p>
            <a:pPr lvl="1"/>
            <a:r>
              <a:rPr lang="en-US" altLang="en-US" sz="2000" dirty="0" smtClean="0">
                <a:solidFill>
                  <a:srgbClr val="0070C0"/>
                </a:solidFill>
              </a:rPr>
              <a:t>128 quantization levels </a:t>
            </a:r>
            <a:r>
              <a:rPr lang="en-US" altLang="en-US" sz="2000" dirty="0" smtClean="0">
                <a:solidFill>
                  <a:srgbClr val="0070C0"/>
                </a:solidFill>
                <a:sym typeface="Wingdings" panose="05000000000000000000" pitchFamily="2" charset="2"/>
              </a:rPr>
              <a:t> 7 bit coding</a:t>
            </a:r>
            <a:r>
              <a:rPr lang="en-US" altLang="en-US" sz="2000" dirty="0" smtClean="0">
                <a:solidFill>
                  <a:srgbClr val="0070C0"/>
                </a:solidFill>
              </a:rPr>
              <a:t> </a:t>
            </a:r>
            <a:endParaRPr lang="en-US" altLang="en-US" sz="2000" dirty="0">
              <a:solidFill>
                <a:srgbClr val="0070C0"/>
              </a:solidFill>
            </a:endParaRPr>
          </a:p>
          <a:p>
            <a:pPr lvl="1"/>
            <a:r>
              <a:rPr lang="en-US" altLang="en-US" sz="2000" dirty="0" smtClean="0">
                <a:solidFill>
                  <a:srgbClr val="0070C0"/>
                </a:solidFill>
              </a:rPr>
              <a:t>The maximum frequency is 4khz </a:t>
            </a:r>
            <a:r>
              <a:rPr lang="en-US" altLang="en-US" sz="2000" dirty="0" smtClean="0">
                <a:solidFill>
                  <a:srgbClr val="0070C0"/>
                </a:solidFill>
                <a:sym typeface="Wingdings" panose="05000000000000000000" pitchFamily="2" charset="2"/>
              </a:rPr>
              <a:t> the sampling rate is </a:t>
            </a:r>
            <a:r>
              <a:rPr lang="en-US" altLang="en-US" sz="2000" dirty="0" err="1" smtClean="0">
                <a:solidFill>
                  <a:srgbClr val="0070C0"/>
                </a:solidFill>
                <a:sym typeface="Wingdings" panose="05000000000000000000" pitchFamily="2" charset="2"/>
              </a:rPr>
              <a:t>atleast</a:t>
            </a:r>
            <a:r>
              <a:rPr lang="en-US" altLang="en-US" sz="2000" dirty="0" smtClean="0">
                <a:solidFill>
                  <a:srgbClr val="0070C0"/>
                </a:solidFill>
                <a:sym typeface="Wingdings" panose="05000000000000000000" pitchFamily="2" charset="2"/>
              </a:rPr>
              <a:t> 8000 samples/sec</a:t>
            </a:r>
            <a:r>
              <a:rPr lang="en-US" altLang="en-US" sz="2000" dirty="0" smtClean="0">
                <a:solidFill>
                  <a:srgbClr val="0070C0"/>
                </a:solidFill>
              </a:rPr>
              <a:t> </a:t>
            </a:r>
            <a:endParaRPr lang="en-US" altLang="en-US" sz="2000" dirty="0">
              <a:solidFill>
                <a:srgbClr val="0070C0"/>
              </a:solidFill>
            </a:endParaRPr>
          </a:p>
          <a:p>
            <a:pPr lvl="1"/>
            <a:r>
              <a:rPr lang="en-US" altLang="en-US" sz="2000" dirty="0" smtClean="0">
                <a:solidFill>
                  <a:srgbClr val="0070C0"/>
                </a:solidFill>
              </a:rPr>
              <a:t>Therefore, the </a:t>
            </a:r>
            <a:r>
              <a:rPr lang="en-US" altLang="en-US" sz="2000" dirty="0" err="1" smtClean="0">
                <a:solidFill>
                  <a:srgbClr val="0070C0"/>
                </a:solidFill>
              </a:rPr>
              <a:t>datarate</a:t>
            </a:r>
            <a:r>
              <a:rPr lang="en-US" altLang="en-US" sz="2000" dirty="0" smtClean="0">
                <a:solidFill>
                  <a:srgbClr val="0070C0"/>
                </a:solidFill>
              </a:rPr>
              <a:t> will be </a:t>
            </a:r>
            <a:r>
              <a:rPr lang="en-US" altLang="en-US" sz="2000" dirty="0" err="1" smtClean="0">
                <a:solidFill>
                  <a:srgbClr val="0070C0"/>
                </a:solidFill>
              </a:rPr>
              <a:t>atleast</a:t>
            </a:r>
            <a:r>
              <a:rPr lang="en-US" altLang="en-US" sz="2000" dirty="0" smtClean="0">
                <a:solidFill>
                  <a:srgbClr val="0070C0"/>
                </a:solidFill>
              </a:rPr>
              <a:t> 8000 </a:t>
            </a:r>
            <a:r>
              <a:rPr lang="en-US" altLang="en-US" sz="2000" dirty="0">
                <a:solidFill>
                  <a:srgbClr val="0070C0"/>
                </a:solidFill>
              </a:rPr>
              <a:t>x 7 = 56kbps </a:t>
            </a:r>
            <a:endParaRPr lang="en-US" altLang="en-US" sz="2000" dirty="0" smtClean="0">
              <a:solidFill>
                <a:srgbClr val="0070C0"/>
              </a:solidFill>
            </a:endParaRPr>
          </a:p>
          <a:p>
            <a:pPr lvl="1"/>
            <a:endParaRPr lang="en-US" altLang="en-US" sz="2000" dirty="0">
              <a:solidFill>
                <a:srgbClr val="0070C0"/>
              </a:solidFill>
            </a:endParaRPr>
          </a:p>
          <a:p>
            <a:pPr lvl="1"/>
            <a:endParaRPr lang="en-US" altLang="en-US" sz="2000" dirty="0"/>
          </a:p>
        </p:txBody>
      </p:sp>
    </p:spTree>
    <p:extLst>
      <p:ext uri="{BB962C8B-B14F-4D97-AF65-F5344CB8AC3E}">
        <p14:creationId xmlns:p14="http://schemas.microsoft.com/office/powerpoint/2010/main" val="18435930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315">
                                            <p:txEl>
                                              <p:pRg st="2" end="2"/>
                                            </p:txEl>
                                          </p:spTgt>
                                        </p:tgtEl>
                                        <p:attrNameLst>
                                          <p:attrName>style.visibility</p:attrName>
                                        </p:attrNameLst>
                                      </p:cBhvr>
                                      <p:to>
                                        <p:strVal val="visible"/>
                                      </p:to>
                                    </p:set>
                                    <p:animEffect transition="in" filter="fade">
                                      <p:cBhvr>
                                        <p:cTn id="7" dur="1000"/>
                                        <p:tgtEl>
                                          <p:spTgt spid="13315">
                                            <p:txEl>
                                              <p:pRg st="2" end="2"/>
                                            </p:txEl>
                                          </p:spTgt>
                                        </p:tgtEl>
                                      </p:cBhvr>
                                    </p:animEffect>
                                    <p:anim calcmode="lin" valueType="num">
                                      <p:cBhvr>
                                        <p:cTn id="8" dur="1000" fill="hold"/>
                                        <p:tgtEl>
                                          <p:spTgt spid="13315">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13315">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3315">
                                            <p:txEl>
                                              <p:pRg st="3" end="3"/>
                                            </p:txEl>
                                          </p:spTgt>
                                        </p:tgtEl>
                                        <p:attrNameLst>
                                          <p:attrName>style.visibility</p:attrName>
                                        </p:attrNameLst>
                                      </p:cBhvr>
                                      <p:to>
                                        <p:strVal val="visible"/>
                                      </p:to>
                                    </p:set>
                                    <p:animEffect transition="in" filter="fade">
                                      <p:cBhvr>
                                        <p:cTn id="12" dur="1000"/>
                                        <p:tgtEl>
                                          <p:spTgt spid="13315">
                                            <p:txEl>
                                              <p:pRg st="3" end="3"/>
                                            </p:txEl>
                                          </p:spTgt>
                                        </p:tgtEl>
                                      </p:cBhvr>
                                    </p:animEffect>
                                    <p:anim calcmode="lin" valueType="num">
                                      <p:cBhvr>
                                        <p:cTn id="13" dur="1000" fill="hold"/>
                                        <p:tgtEl>
                                          <p:spTgt spid="13315">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13315">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3315">
                                            <p:txEl>
                                              <p:pRg st="4" end="4"/>
                                            </p:txEl>
                                          </p:spTgt>
                                        </p:tgtEl>
                                        <p:attrNameLst>
                                          <p:attrName>style.visibility</p:attrName>
                                        </p:attrNameLst>
                                      </p:cBhvr>
                                      <p:to>
                                        <p:strVal val="visible"/>
                                      </p:to>
                                    </p:set>
                                    <p:animEffect transition="in" filter="fade">
                                      <p:cBhvr>
                                        <p:cTn id="17" dur="1000"/>
                                        <p:tgtEl>
                                          <p:spTgt spid="13315">
                                            <p:txEl>
                                              <p:pRg st="4" end="4"/>
                                            </p:txEl>
                                          </p:spTgt>
                                        </p:tgtEl>
                                      </p:cBhvr>
                                    </p:animEffect>
                                    <p:anim calcmode="lin" valueType="num">
                                      <p:cBhvr>
                                        <p:cTn id="18" dur="1000" fill="hold"/>
                                        <p:tgtEl>
                                          <p:spTgt spid="13315">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1331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a:bodyPr>
          <a:lstStyle/>
          <a:p>
            <a:pPr algn="ctr" defTabSz="914363" eaLnBrk="1" fontAlgn="auto" hangingPunct="1">
              <a:spcAft>
                <a:spcPts val="0"/>
              </a:spcAft>
              <a:defRPr/>
            </a:pPr>
            <a:r>
              <a:rPr lang="en-US" altLang="en-US" dirty="0" smtClean="0"/>
              <a:t>Delta Modulation</a:t>
            </a:r>
            <a:endParaRPr dirty="0"/>
          </a:p>
        </p:txBody>
      </p:sp>
      <p:pic>
        <p:nvPicPr>
          <p:cNvPr id="6" name="Picture 5" descr="Screen Clipping"/>
          <p:cNvPicPr>
            <a:picLocks noChangeAspect="1"/>
          </p:cNvPicPr>
          <p:nvPr/>
        </p:nvPicPr>
        <p:blipFill rotWithShape="1">
          <a:blip r:embed="rId3">
            <a:extLst>
              <a:ext uri="{28A0092B-C50C-407E-A947-70E740481C1C}">
                <a14:useLocalDpi xmlns:a14="http://schemas.microsoft.com/office/drawing/2010/main" val="0"/>
              </a:ext>
            </a:extLst>
          </a:blip>
          <a:srcRect l="2750"/>
          <a:stretch/>
        </p:blipFill>
        <p:spPr>
          <a:xfrm>
            <a:off x="1503615" y="782060"/>
            <a:ext cx="5961215" cy="4364718"/>
          </a:xfrm>
          <a:prstGeom prst="rect">
            <a:avLst/>
          </a:prstGeom>
        </p:spPr>
      </p:pic>
    </p:spTree>
    <p:extLst>
      <p:ext uri="{BB962C8B-B14F-4D97-AF65-F5344CB8AC3E}">
        <p14:creationId xmlns:p14="http://schemas.microsoft.com/office/powerpoint/2010/main" val="3775023903"/>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a:bodyPr>
          <a:lstStyle/>
          <a:p>
            <a:pPr algn="ctr" defTabSz="914363" eaLnBrk="1" fontAlgn="auto" hangingPunct="1">
              <a:spcAft>
                <a:spcPts val="0"/>
              </a:spcAft>
              <a:defRPr/>
            </a:pPr>
            <a:r>
              <a:rPr lang="en-US" altLang="en-US" dirty="0" smtClean="0"/>
              <a:t>Delta Modulation Operation</a:t>
            </a:r>
            <a:endParaRPr dirty="0"/>
          </a:p>
        </p:txBody>
      </p:sp>
      <p:pic>
        <p:nvPicPr>
          <p:cNvPr id="5" name="Picture 4" descr="Screen Clippi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7410" y="1577976"/>
            <a:ext cx="4186774" cy="2550018"/>
          </a:xfrm>
          <a:prstGeom prst="rect">
            <a:avLst/>
          </a:prstGeom>
        </p:spPr>
      </p:pic>
      <p:pic>
        <p:nvPicPr>
          <p:cNvPr id="6" name="Picture 5"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0" y="1791285"/>
            <a:ext cx="4396501" cy="2123400"/>
          </a:xfrm>
          <a:prstGeom prst="rect">
            <a:avLst/>
          </a:prstGeom>
        </p:spPr>
      </p:pic>
    </p:spTree>
    <p:extLst>
      <p:ext uri="{BB962C8B-B14F-4D97-AF65-F5344CB8AC3E}">
        <p14:creationId xmlns:p14="http://schemas.microsoft.com/office/powerpoint/2010/main" val="2249346531"/>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a:bodyPr>
          <a:lstStyle/>
          <a:p>
            <a:pPr algn="ctr" defTabSz="914363" eaLnBrk="1" fontAlgn="auto" hangingPunct="1">
              <a:spcAft>
                <a:spcPts val="0"/>
              </a:spcAft>
              <a:defRPr/>
            </a:pPr>
            <a:r>
              <a:rPr lang="en-US" altLang="en-US" dirty="0" smtClean="0"/>
              <a:t>PCM versus Delta Modulation</a:t>
            </a:r>
            <a:endParaRPr dirty="0"/>
          </a:p>
        </p:txBody>
      </p:sp>
      <p:sp>
        <p:nvSpPr>
          <p:cNvPr id="13315" name="Text Placeholder 2"/>
          <p:cNvSpPr>
            <a:spLocks noGrp="1"/>
          </p:cNvSpPr>
          <p:nvPr>
            <p:ph type="body" sz="quarter" idx="10"/>
          </p:nvPr>
        </p:nvSpPr>
        <p:spPr>
          <a:xfrm>
            <a:off x="375444" y="990600"/>
            <a:ext cx="8405812" cy="2642062"/>
          </a:xfrm>
        </p:spPr>
        <p:txBody>
          <a:bodyPr>
            <a:normAutofit/>
          </a:bodyPr>
          <a:lstStyle/>
          <a:p>
            <a:r>
              <a:rPr lang="en-US" altLang="en-US" sz="2400" dirty="0" smtClean="0"/>
              <a:t>DM </a:t>
            </a:r>
            <a:r>
              <a:rPr lang="en-US" altLang="en-US" sz="2400" dirty="0"/>
              <a:t>has simplicity compared to </a:t>
            </a:r>
            <a:r>
              <a:rPr lang="en-US" altLang="en-US" sz="2400" dirty="0" smtClean="0"/>
              <a:t>PCM</a:t>
            </a:r>
          </a:p>
          <a:p>
            <a:r>
              <a:rPr lang="en-US" altLang="en-US" sz="2400" dirty="0" smtClean="0"/>
              <a:t>DM requires lower transmission bandwidth</a:t>
            </a:r>
          </a:p>
          <a:p>
            <a:endParaRPr lang="en-US" altLang="en-US" sz="2400" dirty="0"/>
          </a:p>
          <a:p>
            <a:r>
              <a:rPr lang="en-US" altLang="en-US" sz="2400" dirty="0" smtClean="0"/>
              <a:t>DM has poorer SNR as compared to PCM  </a:t>
            </a:r>
            <a:endParaRPr lang="en-US" altLang="en-US" sz="2400" dirty="0"/>
          </a:p>
          <a:p>
            <a:pPr lvl="1"/>
            <a:endParaRPr lang="en-US" altLang="en-US" sz="2000" dirty="0"/>
          </a:p>
          <a:p>
            <a:pPr lvl="1"/>
            <a:endParaRPr lang="en-US" altLang="en-US" sz="2000" dirty="0"/>
          </a:p>
        </p:txBody>
      </p:sp>
    </p:spTree>
    <p:extLst>
      <p:ext uri="{BB962C8B-B14F-4D97-AF65-F5344CB8AC3E}">
        <p14:creationId xmlns:p14="http://schemas.microsoft.com/office/powerpoint/2010/main" val="21726707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Effect transition="in" filter="fade">
                                      <p:cBhvr>
                                        <p:cTn id="7" dur="1000"/>
                                        <p:tgtEl>
                                          <p:spTgt spid="13315">
                                            <p:txEl>
                                              <p:pRg st="0" end="0"/>
                                            </p:txEl>
                                          </p:spTgt>
                                        </p:tgtEl>
                                      </p:cBhvr>
                                    </p:animEffect>
                                    <p:anim calcmode="lin" valueType="num">
                                      <p:cBhvr>
                                        <p:cTn id="8" dur="1000" fill="hold"/>
                                        <p:tgtEl>
                                          <p:spTgt spid="1331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331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3315">
                                            <p:txEl>
                                              <p:pRg st="1" end="1"/>
                                            </p:txEl>
                                          </p:spTgt>
                                        </p:tgtEl>
                                        <p:attrNameLst>
                                          <p:attrName>style.visibility</p:attrName>
                                        </p:attrNameLst>
                                      </p:cBhvr>
                                      <p:to>
                                        <p:strVal val="visible"/>
                                      </p:to>
                                    </p:set>
                                    <p:animEffect transition="in" filter="fade">
                                      <p:cBhvr>
                                        <p:cTn id="12" dur="1000"/>
                                        <p:tgtEl>
                                          <p:spTgt spid="13315">
                                            <p:txEl>
                                              <p:pRg st="1" end="1"/>
                                            </p:txEl>
                                          </p:spTgt>
                                        </p:tgtEl>
                                      </p:cBhvr>
                                    </p:animEffect>
                                    <p:anim calcmode="lin" valueType="num">
                                      <p:cBhvr>
                                        <p:cTn id="13" dur="1000" fill="hold"/>
                                        <p:tgtEl>
                                          <p:spTgt spid="1331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331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3315">
                                            <p:txEl>
                                              <p:pRg st="3" end="3"/>
                                            </p:txEl>
                                          </p:spTgt>
                                        </p:tgtEl>
                                        <p:attrNameLst>
                                          <p:attrName>style.visibility</p:attrName>
                                        </p:attrNameLst>
                                      </p:cBhvr>
                                      <p:to>
                                        <p:strVal val="visible"/>
                                      </p:to>
                                    </p:set>
                                    <p:animEffect transition="in" filter="fade">
                                      <p:cBhvr>
                                        <p:cTn id="19" dur="1000"/>
                                        <p:tgtEl>
                                          <p:spTgt spid="13315">
                                            <p:txEl>
                                              <p:pRg st="3" end="3"/>
                                            </p:txEl>
                                          </p:spTgt>
                                        </p:tgtEl>
                                      </p:cBhvr>
                                    </p:animEffect>
                                    <p:anim calcmode="lin" valueType="num">
                                      <p:cBhvr>
                                        <p:cTn id="20" dur="1000" fill="hold"/>
                                        <p:tgtEl>
                                          <p:spTgt spid="13315">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1331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81000" y="287338"/>
            <a:ext cx="8382000" cy="665162"/>
          </a:xfrm>
        </p:spPr>
        <p:txBody>
          <a:bodyPr/>
          <a:lstStyle/>
          <a:p>
            <a:pPr defTabSz="912813" eaLnBrk="1" hangingPunct="1"/>
            <a:r>
              <a:rPr lang="en-US" dirty="0" smtClean="0"/>
              <a:t>Summary</a:t>
            </a:r>
          </a:p>
        </p:txBody>
      </p:sp>
      <p:sp>
        <p:nvSpPr>
          <p:cNvPr id="10243" name="Text Placeholder 2"/>
          <p:cNvSpPr>
            <a:spLocks noGrp="1"/>
          </p:cNvSpPr>
          <p:nvPr>
            <p:ph type="body" sz="quarter" idx="10"/>
          </p:nvPr>
        </p:nvSpPr>
        <p:spPr>
          <a:xfrm>
            <a:off x="190500" y="861060"/>
            <a:ext cx="8763000" cy="5207000"/>
          </a:xfrm>
        </p:spPr>
        <p:txBody>
          <a:bodyPr/>
          <a:lstStyle/>
          <a:p>
            <a:pPr>
              <a:buFont typeface="Wingdings" pitchFamily="2" charset="2"/>
              <a:buChar char="q"/>
            </a:pPr>
            <a:r>
              <a:rPr lang="en-US" sz="2400" dirty="0">
                <a:solidFill>
                  <a:srgbClr val="0070C0"/>
                </a:solidFill>
              </a:rPr>
              <a:t>Signal encoding techniques </a:t>
            </a:r>
            <a:r>
              <a:rPr lang="en-US" sz="2400" dirty="0" smtClean="0">
                <a:solidFill>
                  <a:srgbClr val="0070C0"/>
                </a:solidFill>
              </a:rPr>
              <a:t>(Analog </a:t>
            </a:r>
            <a:r>
              <a:rPr lang="en-US" sz="2400" dirty="0">
                <a:solidFill>
                  <a:srgbClr val="0070C0"/>
                </a:solidFill>
              </a:rPr>
              <a:t>data </a:t>
            </a:r>
            <a:r>
              <a:rPr lang="en-US" sz="2400" dirty="0">
                <a:solidFill>
                  <a:srgbClr val="0070C0"/>
                </a:solidFill>
                <a:sym typeface="Wingdings" panose="05000000000000000000" pitchFamily="2" charset="2"/>
              </a:rPr>
              <a:t> Digital signals)</a:t>
            </a:r>
            <a:r>
              <a:rPr lang="en-US" sz="2400" dirty="0">
                <a:solidFill>
                  <a:srgbClr val="0070C0"/>
                </a:solidFill>
              </a:rPr>
              <a:t>:</a:t>
            </a:r>
          </a:p>
          <a:p>
            <a:pPr lvl="1"/>
            <a:r>
              <a:rPr lang="en-US" sz="2000" dirty="0" err="1" smtClean="0"/>
              <a:t>Nyquist</a:t>
            </a:r>
            <a:r>
              <a:rPr lang="en-US" sz="2000" dirty="0" smtClean="0"/>
              <a:t> Sampling Theorem</a:t>
            </a:r>
          </a:p>
          <a:p>
            <a:pPr lvl="1"/>
            <a:r>
              <a:rPr lang="en-US" sz="2000" dirty="0" smtClean="0"/>
              <a:t>Pulse </a:t>
            </a:r>
            <a:r>
              <a:rPr lang="en-US" sz="2000" dirty="0"/>
              <a:t>Code </a:t>
            </a:r>
            <a:r>
              <a:rPr lang="en-US" sz="2000" dirty="0" smtClean="0"/>
              <a:t>Modulation</a:t>
            </a:r>
            <a:endParaRPr lang="en-US" sz="2000" dirty="0"/>
          </a:p>
          <a:p>
            <a:pPr lvl="1"/>
            <a:r>
              <a:rPr lang="en-US" sz="2000" smtClean="0"/>
              <a:t>Delta </a:t>
            </a:r>
            <a:r>
              <a:rPr lang="en-US" sz="2000" dirty="0"/>
              <a:t>Modulation</a:t>
            </a:r>
          </a:p>
          <a:p>
            <a:pPr lvl="1"/>
            <a:r>
              <a:rPr lang="en-US" sz="2000" dirty="0" smtClean="0"/>
              <a:t>Comparison </a:t>
            </a:r>
            <a:r>
              <a:rPr lang="en-US" sz="2000" dirty="0"/>
              <a:t>of </a:t>
            </a:r>
            <a:r>
              <a:rPr lang="en-US" sz="2000" dirty="0" smtClean="0"/>
              <a:t>Pulse Code Modulation and Delta Modulation</a:t>
            </a:r>
            <a:endParaRPr lang="en-US" sz="2000" dirty="0"/>
          </a:p>
        </p:txBody>
      </p:sp>
    </p:spTree>
    <p:extLst>
      <p:ext uri="{BB962C8B-B14F-4D97-AF65-F5344CB8AC3E}">
        <p14:creationId xmlns:p14="http://schemas.microsoft.com/office/powerpoint/2010/main" val="34642182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1000"/>
                                        <p:tgtEl>
                                          <p:spTgt spid="10243">
                                            <p:txEl>
                                              <p:pRg st="0" end="0"/>
                                            </p:txEl>
                                          </p:spTgt>
                                        </p:tgtEl>
                                      </p:cBhvr>
                                    </p:animEffect>
                                    <p:anim calcmode="lin" valueType="num">
                                      <p:cBhvr>
                                        <p:cTn id="8" dur="1000" fill="hold"/>
                                        <p:tgtEl>
                                          <p:spTgt spid="1024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24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243">
                                            <p:txEl>
                                              <p:pRg st="1" end="1"/>
                                            </p:txEl>
                                          </p:spTgt>
                                        </p:tgtEl>
                                        <p:attrNameLst>
                                          <p:attrName>style.visibility</p:attrName>
                                        </p:attrNameLst>
                                      </p:cBhvr>
                                      <p:to>
                                        <p:strVal val="visible"/>
                                      </p:to>
                                    </p:set>
                                    <p:animEffect transition="in" filter="fade">
                                      <p:cBhvr>
                                        <p:cTn id="14" dur="1000"/>
                                        <p:tgtEl>
                                          <p:spTgt spid="10243">
                                            <p:txEl>
                                              <p:pRg st="1" end="1"/>
                                            </p:txEl>
                                          </p:spTgt>
                                        </p:tgtEl>
                                      </p:cBhvr>
                                    </p:animEffect>
                                    <p:anim calcmode="lin" valueType="num">
                                      <p:cBhvr>
                                        <p:cTn id="15" dur="1000" fill="hold"/>
                                        <p:tgtEl>
                                          <p:spTgt spid="1024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024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243">
                                            <p:txEl>
                                              <p:pRg st="2" end="2"/>
                                            </p:txEl>
                                          </p:spTgt>
                                        </p:tgtEl>
                                        <p:attrNameLst>
                                          <p:attrName>style.visibility</p:attrName>
                                        </p:attrNameLst>
                                      </p:cBhvr>
                                      <p:to>
                                        <p:strVal val="visible"/>
                                      </p:to>
                                    </p:set>
                                    <p:animEffect transition="in" filter="fade">
                                      <p:cBhvr>
                                        <p:cTn id="21" dur="1000"/>
                                        <p:tgtEl>
                                          <p:spTgt spid="10243">
                                            <p:txEl>
                                              <p:pRg st="2" end="2"/>
                                            </p:txEl>
                                          </p:spTgt>
                                        </p:tgtEl>
                                      </p:cBhvr>
                                    </p:animEffect>
                                    <p:anim calcmode="lin" valueType="num">
                                      <p:cBhvr>
                                        <p:cTn id="22" dur="1000" fill="hold"/>
                                        <p:tgtEl>
                                          <p:spTgt spid="1024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024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0243">
                                            <p:txEl>
                                              <p:pRg st="3" end="3"/>
                                            </p:txEl>
                                          </p:spTgt>
                                        </p:tgtEl>
                                        <p:attrNameLst>
                                          <p:attrName>style.visibility</p:attrName>
                                        </p:attrNameLst>
                                      </p:cBhvr>
                                      <p:to>
                                        <p:strVal val="visible"/>
                                      </p:to>
                                    </p:set>
                                    <p:animEffect transition="in" filter="fade">
                                      <p:cBhvr>
                                        <p:cTn id="28" dur="1000"/>
                                        <p:tgtEl>
                                          <p:spTgt spid="10243">
                                            <p:txEl>
                                              <p:pRg st="3" end="3"/>
                                            </p:txEl>
                                          </p:spTgt>
                                        </p:tgtEl>
                                      </p:cBhvr>
                                    </p:animEffect>
                                    <p:anim calcmode="lin" valueType="num">
                                      <p:cBhvr>
                                        <p:cTn id="29" dur="1000" fill="hold"/>
                                        <p:tgtEl>
                                          <p:spTgt spid="1024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024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0243">
                                            <p:txEl>
                                              <p:pRg st="4" end="4"/>
                                            </p:txEl>
                                          </p:spTgt>
                                        </p:tgtEl>
                                        <p:attrNameLst>
                                          <p:attrName>style.visibility</p:attrName>
                                        </p:attrNameLst>
                                      </p:cBhvr>
                                      <p:to>
                                        <p:strVal val="visible"/>
                                      </p:to>
                                    </p:set>
                                    <p:animEffect transition="in" filter="fade">
                                      <p:cBhvr>
                                        <p:cTn id="35" dur="1000"/>
                                        <p:tgtEl>
                                          <p:spTgt spid="10243">
                                            <p:txEl>
                                              <p:pRg st="4" end="4"/>
                                            </p:txEl>
                                          </p:spTgt>
                                        </p:tgtEl>
                                      </p:cBhvr>
                                    </p:animEffect>
                                    <p:anim calcmode="lin" valueType="num">
                                      <p:cBhvr>
                                        <p:cTn id="36" dur="1000" fill="hold"/>
                                        <p:tgtEl>
                                          <p:spTgt spid="1024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024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Clipping"/>
          <p:cNvPicPr>
            <a:picLocks noChangeAspect="1"/>
          </p:cNvPicPr>
          <p:nvPr/>
        </p:nvPicPr>
        <p:blipFill rotWithShape="1">
          <a:blip r:embed="rId3">
            <a:extLst>
              <a:ext uri="{28A0092B-C50C-407E-A947-70E740481C1C}">
                <a14:useLocalDpi xmlns:a14="http://schemas.microsoft.com/office/drawing/2010/main" val="0"/>
              </a:ext>
            </a:extLst>
          </a:blip>
          <a:srcRect l="59572" t="-17782" r="-806" b="17782"/>
          <a:stretch/>
        </p:blipFill>
        <p:spPr>
          <a:xfrm>
            <a:off x="5399701" y="1927632"/>
            <a:ext cx="3399473" cy="1449190"/>
          </a:xfrm>
          <a:prstGeom prst="rect">
            <a:avLst/>
          </a:prstGeom>
        </p:spPr>
      </p:pic>
      <p:sp>
        <p:nvSpPr>
          <p:cNvPr id="2" name="Title 1"/>
          <p:cNvSpPr>
            <a:spLocks noGrp="1"/>
          </p:cNvSpPr>
          <p:nvPr>
            <p:ph type="title"/>
          </p:nvPr>
        </p:nvSpPr>
        <p:spPr>
          <a:xfrm>
            <a:off x="381000" y="152400"/>
            <a:ext cx="8382000" cy="712788"/>
          </a:xfrm>
        </p:spPr>
        <p:txBody>
          <a:bodyPr>
            <a:normAutofit/>
          </a:bodyPr>
          <a:lstStyle/>
          <a:p>
            <a:pPr algn="ctr" defTabSz="914363" eaLnBrk="1" fontAlgn="auto" hangingPunct="1">
              <a:spcAft>
                <a:spcPts val="0"/>
              </a:spcAft>
              <a:defRPr/>
            </a:pPr>
            <a:r>
              <a:rPr lang="en-US" altLang="en-US" dirty="0"/>
              <a:t>Digitizing Analog Data</a:t>
            </a:r>
            <a:endParaRPr dirty="0"/>
          </a:p>
        </p:txBody>
      </p:sp>
      <p:pic>
        <p:nvPicPr>
          <p:cNvPr id="4" name="Picture 3" descr="Screen Clipping"/>
          <p:cNvPicPr>
            <a:picLocks noChangeAspect="1"/>
          </p:cNvPicPr>
          <p:nvPr/>
        </p:nvPicPr>
        <p:blipFill rotWithShape="1">
          <a:blip r:embed="rId3">
            <a:extLst>
              <a:ext uri="{28A0092B-C50C-407E-A947-70E740481C1C}">
                <a14:useLocalDpi xmlns:a14="http://schemas.microsoft.com/office/drawing/2010/main" val="0"/>
              </a:ext>
            </a:extLst>
          </a:blip>
          <a:srcRect r="41603"/>
          <a:stretch/>
        </p:blipFill>
        <p:spPr>
          <a:xfrm>
            <a:off x="381000" y="1217154"/>
            <a:ext cx="4814455" cy="1449190"/>
          </a:xfrm>
          <a:prstGeom prst="rect">
            <a:avLst/>
          </a:prstGeom>
        </p:spPr>
      </p:pic>
      <p:sp>
        <p:nvSpPr>
          <p:cNvPr id="6" name="Text Placeholder 2"/>
          <p:cNvSpPr>
            <a:spLocks noGrp="1"/>
          </p:cNvSpPr>
          <p:nvPr>
            <p:ph type="body" sz="quarter" idx="10"/>
          </p:nvPr>
        </p:nvSpPr>
        <p:spPr>
          <a:xfrm>
            <a:off x="667166" y="3361653"/>
            <a:ext cx="7809668" cy="1760842"/>
          </a:xfrm>
        </p:spPr>
        <p:txBody>
          <a:bodyPr>
            <a:normAutofit fontScale="77500" lnSpcReduction="20000"/>
          </a:bodyPr>
          <a:lstStyle/>
          <a:p>
            <a:r>
              <a:rPr lang="en-US" altLang="en-US" sz="2400" dirty="0"/>
              <a:t> </a:t>
            </a:r>
            <a:r>
              <a:rPr lang="en-US" altLang="en-US" sz="2400" dirty="0" smtClean="0"/>
              <a:t>Once analog data is converted to digital data:</a:t>
            </a:r>
          </a:p>
          <a:p>
            <a:pPr lvl="1"/>
            <a:r>
              <a:rPr lang="en-US" altLang="en-US" sz="1600" dirty="0" smtClean="0">
                <a:solidFill>
                  <a:srgbClr val="0070C0"/>
                </a:solidFill>
              </a:rPr>
              <a:t>The digital data can be encoded into digital signals</a:t>
            </a:r>
          </a:p>
          <a:p>
            <a:pPr lvl="1"/>
            <a:r>
              <a:rPr lang="en-US" altLang="en-US" sz="1600" dirty="0" smtClean="0">
                <a:solidFill>
                  <a:srgbClr val="0070C0"/>
                </a:solidFill>
              </a:rPr>
              <a:t>The digital data can </a:t>
            </a:r>
            <a:r>
              <a:rPr lang="en-US" altLang="en-US" sz="1600" smtClean="0">
                <a:solidFill>
                  <a:srgbClr val="0070C0"/>
                </a:solidFill>
              </a:rPr>
              <a:t>be </a:t>
            </a:r>
            <a:r>
              <a:rPr lang="en-US" altLang="en-US" sz="1600" smtClean="0">
                <a:solidFill>
                  <a:srgbClr val="0070C0"/>
                </a:solidFill>
              </a:rPr>
              <a:t>modulated into </a:t>
            </a:r>
            <a:r>
              <a:rPr lang="en-US" altLang="en-US" sz="1600" dirty="0" smtClean="0">
                <a:solidFill>
                  <a:srgbClr val="0070C0"/>
                </a:solidFill>
              </a:rPr>
              <a:t>an analog signal</a:t>
            </a:r>
          </a:p>
          <a:p>
            <a:pPr lvl="1"/>
            <a:endParaRPr lang="en-US" altLang="en-US" sz="2000" dirty="0" smtClean="0"/>
          </a:p>
          <a:p>
            <a:r>
              <a:rPr lang="en-US" altLang="en-US" sz="2400" dirty="0" smtClean="0"/>
              <a:t>Two principle techniques:</a:t>
            </a:r>
          </a:p>
          <a:p>
            <a:pPr lvl="1"/>
            <a:r>
              <a:rPr lang="en-US" altLang="en-US" sz="2000" dirty="0" smtClean="0">
                <a:solidFill>
                  <a:srgbClr val="0070C0"/>
                </a:solidFill>
              </a:rPr>
              <a:t>Pulse </a:t>
            </a:r>
            <a:r>
              <a:rPr lang="en-US" altLang="en-US" sz="2000" dirty="0">
                <a:solidFill>
                  <a:srgbClr val="0070C0"/>
                </a:solidFill>
              </a:rPr>
              <a:t>C</a:t>
            </a:r>
            <a:r>
              <a:rPr lang="en-US" altLang="en-US" sz="2000" dirty="0" smtClean="0">
                <a:solidFill>
                  <a:srgbClr val="0070C0"/>
                </a:solidFill>
              </a:rPr>
              <a:t>ode Modulation (PCM)</a:t>
            </a:r>
          </a:p>
          <a:p>
            <a:pPr lvl="1"/>
            <a:r>
              <a:rPr lang="en-US" altLang="en-US" sz="2000" dirty="0" smtClean="0">
                <a:solidFill>
                  <a:srgbClr val="0070C0"/>
                </a:solidFill>
              </a:rPr>
              <a:t>Delta Modulation (DM)</a:t>
            </a:r>
            <a:endParaRPr lang="en-US" altLang="en-US" sz="2000" dirty="0">
              <a:solidFill>
                <a:srgbClr val="0070C0"/>
              </a:solidFill>
            </a:endParaRPr>
          </a:p>
        </p:txBody>
      </p:sp>
      <p:pic>
        <p:nvPicPr>
          <p:cNvPr id="7" name="Picture 6" descr="Screen Clipping"/>
          <p:cNvPicPr>
            <a:picLocks noChangeAspect="1"/>
          </p:cNvPicPr>
          <p:nvPr/>
        </p:nvPicPr>
        <p:blipFill rotWithShape="1">
          <a:blip r:embed="rId4">
            <a:extLst>
              <a:ext uri="{28A0092B-C50C-407E-A947-70E740481C1C}">
                <a14:useLocalDpi xmlns:a14="http://schemas.microsoft.com/office/drawing/2010/main" val="0"/>
              </a:ext>
            </a:extLst>
          </a:blip>
          <a:srcRect l="13337" t="17612" r="71905" b="65182"/>
          <a:stretch/>
        </p:blipFill>
        <p:spPr>
          <a:xfrm>
            <a:off x="5905976" y="916332"/>
            <a:ext cx="1087491" cy="706582"/>
          </a:xfrm>
          <a:prstGeom prst="rect">
            <a:avLst/>
          </a:prstGeom>
        </p:spPr>
      </p:pic>
      <p:pic>
        <p:nvPicPr>
          <p:cNvPr id="9" name="Picture 8" descr="Screen Clipping"/>
          <p:cNvPicPr>
            <a:picLocks noChangeAspect="1"/>
          </p:cNvPicPr>
          <p:nvPr/>
        </p:nvPicPr>
        <p:blipFill rotWithShape="1">
          <a:blip r:embed="rId3">
            <a:extLst>
              <a:ext uri="{28A0092B-C50C-407E-A947-70E740481C1C}">
                <a14:useLocalDpi xmlns:a14="http://schemas.microsoft.com/office/drawing/2010/main" val="0"/>
              </a:ext>
            </a:extLst>
          </a:blip>
          <a:srcRect l="58262" t="21752" r="36461" b="38095"/>
          <a:stretch/>
        </p:blipFill>
        <p:spPr>
          <a:xfrm>
            <a:off x="5333199" y="984784"/>
            <a:ext cx="435033" cy="581891"/>
          </a:xfrm>
          <a:prstGeom prst="rect">
            <a:avLst/>
          </a:prstGeom>
        </p:spPr>
      </p:pic>
      <p:pic>
        <p:nvPicPr>
          <p:cNvPr id="12" name="Picture 11" descr="Screen Clipping"/>
          <p:cNvPicPr>
            <a:picLocks noChangeAspect="1"/>
          </p:cNvPicPr>
          <p:nvPr/>
        </p:nvPicPr>
        <p:blipFill rotWithShape="1">
          <a:blip r:embed="rId4">
            <a:extLst>
              <a:ext uri="{28A0092B-C50C-407E-A947-70E740481C1C}">
                <a14:useLocalDpi xmlns:a14="http://schemas.microsoft.com/office/drawing/2010/main" val="0"/>
              </a:ext>
            </a:extLst>
          </a:blip>
          <a:srcRect l="65814" r="-1" b="64778"/>
          <a:stretch/>
        </p:blipFill>
        <p:spPr>
          <a:xfrm>
            <a:off x="7356764" y="724287"/>
            <a:ext cx="1692054" cy="971509"/>
          </a:xfrm>
          <a:prstGeom prst="rect">
            <a:avLst/>
          </a:prstGeom>
        </p:spPr>
      </p:pic>
      <p:pic>
        <p:nvPicPr>
          <p:cNvPr id="13" name="Picture 12" descr="Screen Clipping"/>
          <p:cNvPicPr>
            <a:picLocks noChangeAspect="1"/>
          </p:cNvPicPr>
          <p:nvPr/>
        </p:nvPicPr>
        <p:blipFill rotWithShape="1">
          <a:blip r:embed="rId3">
            <a:extLst>
              <a:ext uri="{28A0092B-C50C-407E-A947-70E740481C1C}">
                <a14:useLocalDpi xmlns:a14="http://schemas.microsoft.com/office/drawing/2010/main" val="0"/>
              </a:ext>
            </a:extLst>
          </a:blip>
          <a:srcRect l="58262" t="21752" r="36461" b="38095"/>
          <a:stretch/>
        </p:blipFill>
        <p:spPr>
          <a:xfrm>
            <a:off x="6993467" y="1021532"/>
            <a:ext cx="435033" cy="581891"/>
          </a:xfrm>
          <a:prstGeom prst="rect">
            <a:avLst/>
          </a:prstGeom>
        </p:spPr>
      </p:pic>
    </p:spTree>
    <p:extLst>
      <p:ext uri="{BB962C8B-B14F-4D97-AF65-F5344CB8AC3E}">
        <p14:creationId xmlns:p14="http://schemas.microsoft.com/office/powerpoint/2010/main" val="6123929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anim calcmode="lin" valueType="num">
                                      <p:cBhvr>
                                        <p:cTn id="18" dur="1000" fill="hold"/>
                                        <p:tgtEl>
                                          <p:spTgt spid="12"/>
                                        </p:tgtEl>
                                        <p:attrNameLst>
                                          <p:attrName>ppt_x</p:attrName>
                                        </p:attrNameLst>
                                      </p:cBhvr>
                                      <p:tavLst>
                                        <p:tav tm="0">
                                          <p:val>
                                            <p:strVal val="#ppt_x"/>
                                          </p:val>
                                        </p:tav>
                                        <p:tav tm="100000">
                                          <p:val>
                                            <p:strVal val="#ppt_x"/>
                                          </p:val>
                                        </p:tav>
                                      </p:tavLst>
                                    </p:anim>
                                    <p:anim calcmode="lin" valueType="num">
                                      <p:cBhvr>
                                        <p:cTn id="19" dur="1000" fill="hold"/>
                                        <p:tgtEl>
                                          <p:spTgt spid="12"/>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1000"/>
                                        <p:tgtEl>
                                          <p:spTgt spid="13"/>
                                        </p:tgtEl>
                                      </p:cBhvr>
                                    </p:animEffect>
                                    <p:anim calcmode="lin" valueType="num">
                                      <p:cBhvr>
                                        <p:cTn id="23" dur="1000" fill="hold"/>
                                        <p:tgtEl>
                                          <p:spTgt spid="13"/>
                                        </p:tgtEl>
                                        <p:attrNameLst>
                                          <p:attrName>ppt_x</p:attrName>
                                        </p:attrNameLst>
                                      </p:cBhvr>
                                      <p:tavLst>
                                        <p:tav tm="0">
                                          <p:val>
                                            <p:strVal val="#ppt_x"/>
                                          </p:val>
                                        </p:tav>
                                        <p:tav tm="100000">
                                          <p:val>
                                            <p:strVal val="#ppt_x"/>
                                          </p:val>
                                        </p:tav>
                                      </p:tavLst>
                                    </p:anim>
                                    <p:anim calcmode="lin" valueType="num">
                                      <p:cBhvr>
                                        <p:cTn id="2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1000"/>
                                        <p:tgtEl>
                                          <p:spTgt spid="5"/>
                                        </p:tgtEl>
                                      </p:cBhvr>
                                    </p:animEffect>
                                    <p:anim calcmode="lin" valueType="num">
                                      <p:cBhvr>
                                        <p:cTn id="30" dur="1000" fill="hold"/>
                                        <p:tgtEl>
                                          <p:spTgt spid="5"/>
                                        </p:tgtEl>
                                        <p:attrNameLst>
                                          <p:attrName>ppt_x</p:attrName>
                                        </p:attrNameLst>
                                      </p:cBhvr>
                                      <p:tavLst>
                                        <p:tav tm="0">
                                          <p:val>
                                            <p:strVal val="#ppt_x"/>
                                          </p:val>
                                        </p:tav>
                                        <p:tav tm="100000">
                                          <p:val>
                                            <p:strVal val="#ppt_x"/>
                                          </p:val>
                                        </p:tav>
                                      </p:tavLst>
                                    </p:anim>
                                    <p:anim calcmode="lin" valueType="num">
                                      <p:cBhvr>
                                        <p:cTn id="3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6">
                                            <p:txEl>
                                              <p:pRg st="0" end="0"/>
                                            </p:txEl>
                                          </p:spTgt>
                                        </p:tgtEl>
                                        <p:attrNameLst>
                                          <p:attrName>style.visibility</p:attrName>
                                        </p:attrNameLst>
                                      </p:cBhvr>
                                      <p:to>
                                        <p:strVal val="visible"/>
                                      </p:to>
                                    </p:set>
                                    <p:animEffect transition="in" filter="fade">
                                      <p:cBhvr>
                                        <p:cTn id="36" dur="1000"/>
                                        <p:tgtEl>
                                          <p:spTgt spid="6">
                                            <p:txEl>
                                              <p:pRg st="0" end="0"/>
                                            </p:txEl>
                                          </p:spTgt>
                                        </p:tgtEl>
                                      </p:cBhvr>
                                    </p:animEffect>
                                    <p:anim calcmode="lin" valueType="num">
                                      <p:cBhvr>
                                        <p:cTn id="37"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38" dur="1000" fill="hold"/>
                                        <p:tgtEl>
                                          <p:spTgt spid="6">
                                            <p:txEl>
                                              <p:pRg st="0" end="0"/>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6">
                                            <p:txEl>
                                              <p:pRg st="1" end="1"/>
                                            </p:txEl>
                                          </p:spTgt>
                                        </p:tgtEl>
                                        <p:attrNameLst>
                                          <p:attrName>style.visibility</p:attrName>
                                        </p:attrNameLst>
                                      </p:cBhvr>
                                      <p:to>
                                        <p:strVal val="visible"/>
                                      </p:to>
                                    </p:set>
                                    <p:animEffect transition="in" filter="fade">
                                      <p:cBhvr>
                                        <p:cTn id="41" dur="1000"/>
                                        <p:tgtEl>
                                          <p:spTgt spid="6">
                                            <p:txEl>
                                              <p:pRg st="1" end="1"/>
                                            </p:txEl>
                                          </p:spTgt>
                                        </p:tgtEl>
                                      </p:cBhvr>
                                    </p:animEffect>
                                    <p:anim calcmode="lin" valueType="num">
                                      <p:cBhvr>
                                        <p:cTn id="42"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43" dur="1000" fill="hold"/>
                                        <p:tgtEl>
                                          <p:spTgt spid="6">
                                            <p:txEl>
                                              <p:pRg st="1" end="1"/>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6">
                                            <p:txEl>
                                              <p:pRg st="2" end="2"/>
                                            </p:txEl>
                                          </p:spTgt>
                                        </p:tgtEl>
                                        <p:attrNameLst>
                                          <p:attrName>style.visibility</p:attrName>
                                        </p:attrNameLst>
                                      </p:cBhvr>
                                      <p:to>
                                        <p:strVal val="visible"/>
                                      </p:to>
                                    </p:set>
                                    <p:animEffect transition="in" filter="fade">
                                      <p:cBhvr>
                                        <p:cTn id="46" dur="1000"/>
                                        <p:tgtEl>
                                          <p:spTgt spid="6">
                                            <p:txEl>
                                              <p:pRg st="2" end="2"/>
                                            </p:txEl>
                                          </p:spTgt>
                                        </p:tgtEl>
                                      </p:cBhvr>
                                    </p:animEffect>
                                    <p:anim calcmode="lin" valueType="num">
                                      <p:cBhvr>
                                        <p:cTn id="47"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48"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6">
                                            <p:txEl>
                                              <p:pRg st="4" end="4"/>
                                            </p:txEl>
                                          </p:spTgt>
                                        </p:tgtEl>
                                        <p:attrNameLst>
                                          <p:attrName>style.visibility</p:attrName>
                                        </p:attrNameLst>
                                      </p:cBhvr>
                                      <p:to>
                                        <p:strVal val="visible"/>
                                      </p:to>
                                    </p:set>
                                    <p:animEffect transition="in" filter="fade">
                                      <p:cBhvr>
                                        <p:cTn id="53" dur="1000"/>
                                        <p:tgtEl>
                                          <p:spTgt spid="6">
                                            <p:txEl>
                                              <p:pRg st="4" end="4"/>
                                            </p:txEl>
                                          </p:spTgt>
                                        </p:tgtEl>
                                      </p:cBhvr>
                                    </p:animEffect>
                                    <p:anim calcmode="lin" valueType="num">
                                      <p:cBhvr>
                                        <p:cTn id="54"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55" dur="1000" fill="hold"/>
                                        <p:tgtEl>
                                          <p:spTgt spid="6">
                                            <p:txEl>
                                              <p:pRg st="4" end="4"/>
                                            </p:txEl>
                                          </p:spTgt>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6">
                                            <p:txEl>
                                              <p:pRg st="5" end="5"/>
                                            </p:txEl>
                                          </p:spTgt>
                                        </p:tgtEl>
                                        <p:attrNameLst>
                                          <p:attrName>style.visibility</p:attrName>
                                        </p:attrNameLst>
                                      </p:cBhvr>
                                      <p:to>
                                        <p:strVal val="visible"/>
                                      </p:to>
                                    </p:set>
                                    <p:animEffect transition="in" filter="fade">
                                      <p:cBhvr>
                                        <p:cTn id="58" dur="1000"/>
                                        <p:tgtEl>
                                          <p:spTgt spid="6">
                                            <p:txEl>
                                              <p:pRg st="5" end="5"/>
                                            </p:txEl>
                                          </p:spTgt>
                                        </p:tgtEl>
                                      </p:cBhvr>
                                    </p:animEffect>
                                    <p:anim calcmode="lin" valueType="num">
                                      <p:cBhvr>
                                        <p:cTn id="59"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60" dur="1000" fill="hold"/>
                                        <p:tgtEl>
                                          <p:spTgt spid="6">
                                            <p:txEl>
                                              <p:pRg st="5" end="5"/>
                                            </p:txEl>
                                          </p:spTgt>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6">
                                            <p:txEl>
                                              <p:pRg st="6" end="6"/>
                                            </p:txEl>
                                          </p:spTgt>
                                        </p:tgtEl>
                                        <p:attrNameLst>
                                          <p:attrName>style.visibility</p:attrName>
                                        </p:attrNameLst>
                                      </p:cBhvr>
                                      <p:to>
                                        <p:strVal val="visible"/>
                                      </p:to>
                                    </p:set>
                                    <p:animEffect transition="in" filter="fade">
                                      <p:cBhvr>
                                        <p:cTn id="63" dur="1000"/>
                                        <p:tgtEl>
                                          <p:spTgt spid="6">
                                            <p:txEl>
                                              <p:pRg st="6" end="6"/>
                                            </p:txEl>
                                          </p:spTgt>
                                        </p:tgtEl>
                                      </p:cBhvr>
                                    </p:animEffect>
                                    <p:anim calcmode="lin" valueType="num">
                                      <p:cBhvr>
                                        <p:cTn id="64"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65" dur="1000" fill="hold"/>
                                        <p:tgtEl>
                                          <p:spTgt spid="6">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a:bodyPr>
          <a:lstStyle/>
          <a:p>
            <a:pPr algn="ctr" defTabSz="914363" eaLnBrk="1" fontAlgn="auto" hangingPunct="1">
              <a:spcAft>
                <a:spcPts val="0"/>
              </a:spcAft>
              <a:defRPr/>
            </a:pPr>
            <a:r>
              <a:rPr lang="en-US" altLang="en-US" dirty="0" err="1" smtClean="0"/>
              <a:t>Nyquist</a:t>
            </a:r>
            <a:r>
              <a:rPr lang="en-US" altLang="en-US" dirty="0" smtClean="0"/>
              <a:t> Sampling Theorem</a:t>
            </a:r>
            <a:endParaRPr dirty="0"/>
          </a:p>
        </p:txBody>
      </p:sp>
      <p:pic>
        <p:nvPicPr>
          <p:cNvPr id="2050" name="Picture 2" descr="File:CPT-sound-nyquist-thereom-1.5percycle.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375" y="3138616"/>
            <a:ext cx="3755678" cy="119461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a:extLst>
              <a:ext uri="{FF2B5EF4-FFF2-40B4-BE49-F238E27FC236}">
                <a16:creationId xmlns:a16="http://schemas.microsoft.com/office/drawing/2014/main" id="{883B8B7C-52E4-7C4B-8F8D-C53D3AF05B50}"/>
              </a:ext>
            </a:extLst>
          </p:cNvPr>
          <p:cNvSpPr txBox="1">
            <a:spLocks noChangeArrowheads="1"/>
          </p:cNvSpPr>
          <p:nvPr/>
        </p:nvSpPr>
        <p:spPr bwMode="auto">
          <a:xfrm>
            <a:off x="381000" y="4703493"/>
            <a:ext cx="4028872" cy="336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lnSpc>
                <a:spcPct val="85000"/>
              </a:lnSpc>
              <a:spcBef>
                <a:spcPct val="20000"/>
              </a:spcBef>
              <a:buClr>
                <a:srgbClr val="000099"/>
              </a:buClr>
              <a:buSzPct val="75000"/>
              <a:defRPr/>
            </a:pPr>
            <a:r>
              <a:rPr lang="en-US" altLang="en-US" sz="1000" dirty="0" err="1" smtClean="0">
                <a:solidFill>
                  <a:prstClr val="black"/>
                </a:solidFill>
                <a:latin typeface="+mn-lt"/>
                <a:ea typeface="Arial" panose="020B0604020202020204" pitchFamily="34" charset="0"/>
              </a:rPr>
              <a:t>Src</a:t>
            </a:r>
            <a:r>
              <a:rPr lang="en-US" altLang="en-US" sz="1000" dirty="0" smtClean="0">
                <a:solidFill>
                  <a:prstClr val="black"/>
                </a:solidFill>
                <a:latin typeface="+mn-lt"/>
                <a:ea typeface="Arial" panose="020B0604020202020204" pitchFamily="34" charset="0"/>
              </a:rPr>
              <a:t>: </a:t>
            </a:r>
            <a:r>
              <a:rPr lang="en-US" altLang="en-US" sz="1000" dirty="0">
                <a:solidFill>
                  <a:prstClr val="black"/>
                </a:solidFill>
                <a:latin typeface="+mn-lt"/>
                <a:ea typeface="Arial" panose="020B0604020202020204" pitchFamily="34" charset="0"/>
              </a:rPr>
              <a:t>https://commons.wikimedia.org/wiki/File:CPT-sound-nyquist-thereom-1.5percycle.svg</a:t>
            </a:r>
            <a:endParaRPr lang="en-US" altLang="en-US" sz="1000" dirty="0">
              <a:solidFill>
                <a:prstClr val="black"/>
              </a:solidFill>
              <a:latin typeface="+mn-lt"/>
              <a:cs typeface="Calibri" panose="020F0502020204030204" pitchFamily="34" charset="0"/>
            </a:endParaRPr>
          </a:p>
        </p:txBody>
      </p:sp>
      <p:sp>
        <p:nvSpPr>
          <p:cNvPr id="3" name="AutoShape 4" descr="File:CPT-sound-nyquist-thereom-2percycle.sv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54" name="Picture 6" descr="File:CPT-sound-nyquist-thereom-2percycle.sv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0625" y="3031075"/>
            <a:ext cx="3762375" cy="14097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3">
            <a:extLst>
              <a:ext uri="{FF2B5EF4-FFF2-40B4-BE49-F238E27FC236}">
                <a16:creationId xmlns:a16="http://schemas.microsoft.com/office/drawing/2014/main" id="{883B8B7C-52E4-7C4B-8F8D-C53D3AF05B50}"/>
              </a:ext>
            </a:extLst>
          </p:cNvPr>
          <p:cNvSpPr txBox="1">
            <a:spLocks noChangeArrowheads="1"/>
          </p:cNvSpPr>
          <p:nvPr/>
        </p:nvSpPr>
        <p:spPr bwMode="auto">
          <a:xfrm>
            <a:off x="5000625" y="4633912"/>
            <a:ext cx="4028872" cy="336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lnSpc>
                <a:spcPct val="85000"/>
              </a:lnSpc>
              <a:spcBef>
                <a:spcPct val="20000"/>
              </a:spcBef>
              <a:buClr>
                <a:srgbClr val="000099"/>
              </a:buClr>
              <a:buSzPct val="75000"/>
              <a:defRPr/>
            </a:pPr>
            <a:r>
              <a:rPr lang="en-US" altLang="en-US" sz="1000" dirty="0" err="1" smtClean="0">
                <a:solidFill>
                  <a:prstClr val="black"/>
                </a:solidFill>
                <a:latin typeface="+mn-lt"/>
                <a:ea typeface="Arial" panose="020B0604020202020204" pitchFamily="34" charset="0"/>
              </a:rPr>
              <a:t>Src</a:t>
            </a:r>
            <a:r>
              <a:rPr lang="en-US" altLang="en-US" sz="1000" dirty="0" smtClean="0">
                <a:solidFill>
                  <a:prstClr val="black"/>
                </a:solidFill>
                <a:latin typeface="+mn-lt"/>
                <a:ea typeface="Arial" panose="020B0604020202020204" pitchFamily="34" charset="0"/>
              </a:rPr>
              <a:t>: </a:t>
            </a:r>
            <a:r>
              <a:rPr lang="en-US" altLang="en-US" sz="1000" dirty="0">
                <a:solidFill>
                  <a:prstClr val="black"/>
                </a:solidFill>
                <a:latin typeface="+mn-lt"/>
                <a:ea typeface="Arial" panose="020B0604020202020204" pitchFamily="34" charset="0"/>
              </a:rPr>
              <a:t>https://commons.wikimedia.org/wiki/File:CPT-sound-nyquist-thereom-2percycle.svg</a:t>
            </a:r>
            <a:endParaRPr lang="en-US" altLang="en-US" sz="1000" dirty="0">
              <a:solidFill>
                <a:prstClr val="black"/>
              </a:solidFill>
              <a:latin typeface="+mn-lt"/>
              <a:cs typeface="Calibri" panose="020F0502020204030204" pitchFamily="34" charset="0"/>
            </a:endParaRPr>
          </a:p>
        </p:txBody>
      </p:sp>
      <p:pic>
        <p:nvPicPr>
          <p:cNvPr id="1026" name="Picture 2" descr="File:CPT-sound-nyquist-thereom-raw.sv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3678" y="909535"/>
            <a:ext cx="3762375" cy="1381126"/>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3">
            <a:extLst>
              <a:ext uri="{FF2B5EF4-FFF2-40B4-BE49-F238E27FC236}">
                <a16:creationId xmlns:a16="http://schemas.microsoft.com/office/drawing/2014/main" id="{883B8B7C-52E4-7C4B-8F8D-C53D3AF05B50}"/>
              </a:ext>
            </a:extLst>
          </p:cNvPr>
          <p:cNvSpPr txBox="1">
            <a:spLocks noChangeArrowheads="1"/>
          </p:cNvSpPr>
          <p:nvPr/>
        </p:nvSpPr>
        <p:spPr bwMode="auto">
          <a:xfrm>
            <a:off x="460375" y="2448513"/>
            <a:ext cx="4028872" cy="336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lnSpc>
                <a:spcPct val="85000"/>
              </a:lnSpc>
              <a:spcBef>
                <a:spcPct val="20000"/>
              </a:spcBef>
              <a:buClr>
                <a:srgbClr val="000099"/>
              </a:buClr>
              <a:buSzPct val="75000"/>
              <a:defRPr/>
            </a:pPr>
            <a:r>
              <a:rPr lang="en-US" altLang="en-US" sz="1000" dirty="0" err="1" smtClean="0">
                <a:solidFill>
                  <a:prstClr val="black"/>
                </a:solidFill>
                <a:latin typeface="+mn-lt"/>
                <a:ea typeface="Arial" panose="020B0604020202020204" pitchFamily="34" charset="0"/>
              </a:rPr>
              <a:t>Src</a:t>
            </a:r>
            <a:r>
              <a:rPr lang="en-US" altLang="en-US" sz="1000" dirty="0" smtClean="0">
                <a:solidFill>
                  <a:prstClr val="black"/>
                </a:solidFill>
                <a:latin typeface="+mn-lt"/>
                <a:ea typeface="Arial" panose="020B0604020202020204" pitchFamily="34" charset="0"/>
              </a:rPr>
              <a:t>: </a:t>
            </a:r>
            <a:r>
              <a:rPr lang="en-US" altLang="en-US" sz="1000" dirty="0">
                <a:solidFill>
                  <a:prstClr val="black"/>
                </a:solidFill>
                <a:latin typeface="+mn-lt"/>
                <a:ea typeface="Arial" panose="020B0604020202020204" pitchFamily="34" charset="0"/>
              </a:rPr>
              <a:t>https://commons.wikimedia.org/wiki/File:CPT-sound-nyquist-thereom-raw.svg</a:t>
            </a:r>
            <a:endParaRPr lang="en-US" altLang="en-US" sz="1000" dirty="0">
              <a:solidFill>
                <a:prstClr val="black"/>
              </a:solidFill>
              <a:latin typeface="+mn-lt"/>
              <a:cs typeface="Calibri" panose="020F0502020204030204" pitchFamily="34" charset="0"/>
            </a:endParaRPr>
          </a:p>
        </p:txBody>
      </p:sp>
      <p:pic>
        <p:nvPicPr>
          <p:cNvPr id="4" name="Picture 3"/>
          <p:cNvPicPr>
            <a:picLocks noChangeAspect="1"/>
          </p:cNvPicPr>
          <p:nvPr/>
        </p:nvPicPr>
        <p:blipFill>
          <a:blip r:embed="rId6"/>
          <a:stretch>
            <a:fillRect/>
          </a:stretch>
        </p:blipFill>
        <p:spPr>
          <a:xfrm>
            <a:off x="4742381" y="963612"/>
            <a:ext cx="3762375" cy="1190625"/>
          </a:xfrm>
          <a:prstGeom prst="rect">
            <a:avLst/>
          </a:prstGeom>
        </p:spPr>
      </p:pic>
      <p:sp>
        <p:nvSpPr>
          <p:cNvPr id="12" name="Rectangle 3">
            <a:extLst>
              <a:ext uri="{FF2B5EF4-FFF2-40B4-BE49-F238E27FC236}">
                <a16:creationId xmlns:a16="http://schemas.microsoft.com/office/drawing/2014/main" id="{883B8B7C-52E4-7C4B-8F8D-C53D3AF05B50}"/>
              </a:ext>
            </a:extLst>
          </p:cNvPr>
          <p:cNvSpPr txBox="1">
            <a:spLocks noChangeArrowheads="1"/>
          </p:cNvSpPr>
          <p:nvPr/>
        </p:nvSpPr>
        <p:spPr bwMode="auto">
          <a:xfrm>
            <a:off x="4808882" y="2412901"/>
            <a:ext cx="4028872" cy="336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lnSpc>
                <a:spcPct val="85000"/>
              </a:lnSpc>
              <a:spcBef>
                <a:spcPct val="20000"/>
              </a:spcBef>
              <a:buClr>
                <a:srgbClr val="000099"/>
              </a:buClr>
              <a:buSzPct val="75000"/>
              <a:defRPr/>
            </a:pPr>
            <a:r>
              <a:rPr lang="en-US" altLang="en-US" sz="1000" dirty="0" err="1" smtClean="0">
                <a:solidFill>
                  <a:prstClr val="black"/>
                </a:solidFill>
                <a:latin typeface="+mn-lt"/>
                <a:ea typeface="Arial" panose="020B0604020202020204" pitchFamily="34" charset="0"/>
              </a:rPr>
              <a:t>Src</a:t>
            </a:r>
            <a:r>
              <a:rPr lang="en-US" altLang="en-US" sz="1000" dirty="0" smtClean="0">
                <a:solidFill>
                  <a:prstClr val="black"/>
                </a:solidFill>
                <a:latin typeface="+mn-lt"/>
                <a:ea typeface="Arial" panose="020B0604020202020204" pitchFamily="34" charset="0"/>
              </a:rPr>
              <a:t>: </a:t>
            </a:r>
            <a:r>
              <a:rPr lang="en-US" altLang="en-US" sz="1000" dirty="0">
                <a:solidFill>
                  <a:prstClr val="black"/>
                </a:solidFill>
                <a:latin typeface="+mn-lt"/>
                <a:ea typeface="Arial" panose="020B0604020202020204" pitchFamily="34" charset="0"/>
              </a:rPr>
              <a:t>https://commons.wikimedia.org/wiki/File:CPT-sound-nyquist-thereom-1.5percycle.svg</a:t>
            </a:r>
            <a:endParaRPr lang="en-US" altLang="en-US" sz="1000" dirty="0">
              <a:solidFill>
                <a:prstClr val="black"/>
              </a:solidFill>
              <a:latin typeface="+mn-lt"/>
              <a:cs typeface="Calibri" panose="020F0502020204030204" pitchFamily="34" charset="0"/>
            </a:endParaRPr>
          </a:p>
        </p:txBody>
      </p:sp>
    </p:spTree>
    <p:extLst>
      <p:ext uri="{BB962C8B-B14F-4D97-AF65-F5344CB8AC3E}">
        <p14:creationId xmlns:p14="http://schemas.microsoft.com/office/powerpoint/2010/main" val="27477349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500" fill="hold"/>
                                        <p:tgtEl>
                                          <p:spTgt spid="1026"/>
                                        </p:tgtEl>
                                        <p:attrNameLst>
                                          <p:attrName>ppt_w</p:attrName>
                                        </p:attrNameLst>
                                      </p:cBhvr>
                                      <p:tavLst>
                                        <p:tav tm="0">
                                          <p:val>
                                            <p:fltVal val="0"/>
                                          </p:val>
                                        </p:tav>
                                        <p:tav tm="100000">
                                          <p:val>
                                            <p:strVal val="#ppt_w"/>
                                          </p:val>
                                        </p:tav>
                                      </p:tavLst>
                                    </p:anim>
                                    <p:anim calcmode="lin" valueType="num">
                                      <p:cBhvr>
                                        <p:cTn id="8" dur="500" fill="hold"/>
                                        <p:tgtEl>
                                          <p:spTgt spid="1026"/>
                                        </p:tgtEl>
                                        <p:attrNameLst>
                                          <p:attrName>ppt_h</p:attrName>
                                        </p:attrNameLst>
                                      </p:cBhvr>
                                      <p:tavLst>
                                        <p:tav tm="0">
                                          <p:val>
                                            <p:fltVal val="0"/>
                                          </p:val>
                                        </p:tav>
                                        <p:tav tm="100000">
                                          <p:val>
                                            <p:strVal val="#ppt_h"/>
                                          </p:val>
                                        </p:tav>
                                      </p:tavLst>
                                    </p:anim>
                                    <p:animEffect transition="in" filter="fade">
                                      <p:cBhvr>
                                        <p:cTn id="9" dur="500"/>
                                        <p:tgtEl>
                                          <p:spTgt spid="102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500" fill="hold"/>
                                        <p:tgtEl>
                                          <p:spTgt spid="11"/>
                                        </p:tgtEl>
                                        <p:attrNameLst>
                                          <p:attrName>ppt_w</p:attrName>
                                        </p:attrNameLst>
                                      </p:cBhvr>
                                      <p:tavLst>
                                        <p:tav tm="0">
                                          <p:val>
                                            <p:fltVal val="0"/>
                                          </p:val>
                                        </p:tav>
                                        <p:tav tm="100000">
                                          <p:val>
                                            <p:strVal val="#ppt_w"/>
                                          </p:val>
                                        </p:tav>
                                      </p:tavLst>
                                    </p:anim>
                                    <p:anim calcmode="lin" valueType="num">
                                      <p:cBhvr>
                                        <p:cTn id="13" dur="500" fill="hold"/>
                                        <p:tgtEl>
                                          <p:spTgt spid="11"/>
                                        </p:tgtEl>
                                        <p:attrNameLst>
                                          <p:attrName>ppt_h</p:attrName>
                                        </p:attrNameLst>
                                      </p:cBhvr>
                                      <p:tavLst>
                                        <p:tav tm="0">
                                          <p:val>
                                            <p:fltVal val="0"/>
                                          </p:val>
                                        </p:tav>
                                        <p:tav tm="100000">
                                          <p:val>
                                            <p:strVal val="#ppt_h"/>
                                          </p:val>
                                        </p:tav>
                                      </p:tavLst>
                                    </p:anim>
                                    <p:animEffect transition="in" filter="fade">
                                      <p:cBhvr>
                                        <p:cTn id="14" dur="500"/>
                                        <p:tgtEl>
                                          <p:spTgt spid="11"/>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p:cTn id="19" dur="500" fill="hold"/>
                                        <p:tgtEl>
                                          <p:spTgt spid="12"/>
                                        </p:tgtEl>
                                        <p:attrNameLst>
                                          <p:attrName>ppt_w</p:attrName>
                                        </p:attrNameLst>
                                      </p:cBhvr>
                                      <p:tavLst>
                                        <p:tav tm="0">
                                          <p:val>
                                            <p:fltVal val="0"/>
                                          </p:val>
                                        </p:tav>
                                        <p:tav tm="100000">
                                          <p:val>
                                            <p:strVal val="#ppt_w"/>
                                          </p:val>
                                        </p:tav>
                                      </p:tavLst>
                                    </p:anim>
                                    <p:anim calcmode="lin" valueType="num">
                                      <p:cBhvr>
                                        <p:cTn id="20" dur="500" fill="hold"/>
                                        <p:tgtEl>
                                          <p:spTgt spid="12"/>
                                        </p:tgtEl>
                                        <p:attrNameLst>
                                          <p:attrName>ppt_h</p:attrName>
                                        </p:attrNameLst>
                                      </p:cBhvr>
                                      <p:tavLst>
                                        <p:tav tm="0">
                                          <p:val>
                                            <p:fltVal val="0"/>
                                          </p:val>
                                        </p:tav>
                                        <p:tav tm="100000">
                                          <p:val>
                                            <p:strVal val="#ppt_h"/>
                                          </p:val>
                                        </p:tav>
                                      </p:tavLst>
                                    </p:anim>
                                    <p:animEffect transition="in" filter="fade">
                                      <p:cBhvr>
                                        <p:cTn id="21" dur="500"/>
                                        <p:tgtEl>
                                          <p:spTgt spid="12"/>
                                        </p:tgtEl>
                                      </p:cBhvr>
                                    </p:animEffect>
                                  </p:childTnLst>
                                </p:cTn>
                              </p:par>
                              <p:par>
                                <p:cTn id="22" presetID="53" presetClass="entr" presetSubtype="16" fill="hold" nodeType="with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p:cTn id="24" dur="500" fill="hold"/>
                                        <p:tgtEl>
                                          <p:spTgt spid="4"/>
                                        </p:tgtEl>
                                        <p:attrNameLst>
                                          <p:attrName>ppt_w</p:attrName>
                                        </p:attrNameLst>
                                      </p:cBhvr>
                                      <p:tavLst>
                                        <p:tav tm="0">
                                          <p:val>
                                            <p:fltVal val="0"/>
                                          </p:val>
                                        </p:tav>
                                        <p:tav tm="100000">
                                          <p:val>
                                            <p:strVal val="#ppt_w"/>
                                          </p:val>
                                        </p:tav>
                                      </p:tavLst>
                                    </p:anim>
                                    <p:anim calcmode="lin" valueType="num">
                                      <p:cBhvr>
                                        <p:cTn id="25" dur="500" fill="hold"/>
                                        <p:tgtEl>
                                          <p:spTgt spid="4"/>
                                        </p:tgtEl>
                                        <p:attrNameLst>
                                          <p:attrName>ppt_h</p:attrName>
                                        </p:attrNameLst>
                                      </p:cBhvr>
                                      <p:tavLst>
                                        <p:tav tm="0">
                                          <p:val>
                                            <p:fltVal val="0"/>
                                          </p:val>
                                        </p:tav>
                                        <p:tav tm="100000">
                                          <p:val>
                                            <p:strVal val="#ppt_h"/>
                                          </p:val>
                                        </p:tav>
                                      </p:tavLst>
                                    </p:anim>
                                    <p:animEffect transition="in" filter="fade">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2050"/>
                                        </p:tgtEl>
                                        <p:attrNameLst>
                                          <p:attrName>style.visibility</p:attrName>
                                        </p:attrNameLst>
                                      </p:cBhvr>
                                      <p:to>
                                        <p:strVal val="visible"/>
                                      </p:to>
                                    </p:set>
                                    <p:anim calcmode="lin" valueType="num">
                                      <p:cBhvr>
                                        <p:cTn id="31" dur="500" fill="hold"/>
                                        <p:tgtEl>
                                          <p:spTgt spid="2050"/>
                                        </p:tgtEl>
                                        <p:attrNameLst>
                                          <p:attrName>ppt_w</p:attrName>
                                        </p:attrNameLst>
                                      </p:cBhvr>
                                      <p:tavLst>
                                        <p:tav tm="0">
                                          <p:val>
                                            <p:fltVal val="0"/>
                                          </p:val>
                                        </p:tav>
                                        <p:tav tm="100000">
                                          <p:val>
                                            <p:strVal val="#ppt_w"/>
                                          </p:val>
                                        </p:tav>
                                      </p:tavLst>
                                    </p:anim>
                                    <p:anim calcmode="lin" valueType="num">
                                      <p:cBhvr>
                                        <p:cTn id="32" dur="500" fill="hold"/>
                                        <p:tgtEl>
                                          <p:spTgt spid="2050"/>
                                        </p:tgtEl>
                                        <p:attrNameLst>
                                          <p:attrName>ppt_h</p:attrName>
                                        </p:attrNameLst>
                                      </p:cBhvr>
                                      <p:tavLst>
                                        <p:tav tm="0">
                                          <p:val>
                                            <p:fltVal val="0"/>
                                          </p:val>
                                        </p:tav>
                                        <p:tav tm="100000">
                                          <p:val>
                                            <p:strVal val="#ppt_h"/>
                                          </p:val>
                                        </p:tav>
                                      </p:tavLst>
                                    </p:anim>
                                    <p:animEffect transition="in" filter="fade">
                                      <p:cBhvr>
                                        <p:cTn id="33" dur="500"/>
                                        <p:tgtEl>
                                          <p:spTgt spid="2050"/>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7"/>
                                        </p:tgtEl>
                                        <p:attrNameLst>
                                          <p:attrName>style.visibility</p:attrName>
                                        </p:attrNameLst>
                                      </p:cBhvr>
                                      <p:to>
                                        <p:strVal val="visible"/>
                                      </p:to>
                                    </p:set>
                                    <p:anim calcmode="lin" valueType="num">
                                      <p:cBhvr>
                                        <p:cTn id="36" dur="500" fill="hold"/>
                                        <p:tgtEl>
                                          <p:spTgt spid="7"/>
                                        </p:tgtEl>
                                        <p:attrNameLst>
                                          <p:attrName>ppt_w</p:attrName>
                                        </p:attrNameLst>
                                      </p:cBhvr>
                                      <p:tavLst>
                                        <p:tav tm="0">
                                          <p:val>
                                            <p:fltVal val="0"/>
                                          </p:val>
                                        </p:tav>
                                        <p:tav tm="100000">
                                          <p:val>
                                            <p:strVal val="#ppt_w"/>
                                          </p:val>
                                        </p:tav>
                                      </p:tavLst>
                                    </p:anim>
                                    <p:anim calcmode="lin" valueType="num">
                                      <p:cBhvr>
                                        <p:cTn id="37" dur="500" fill="hold"/>
                                        <p:tgtEl>
                                          <p:spTgt spid="7"/>
                                        </p:tgtEl>
                                        <p:attrNameLst>
                                          <p:attrName>ppt_h</p:attrName>
                                        </p:attrNameLst>
                                      </p:cBhvr>
                                      <p:tavLst>
                                        <p:tav tm="0">
                                          <p:val>
                                            <p:fltVal val="0"/>
                                          </p:val>
                                        </p:tav>
                                        <p:tav tm="100000">
                                          <p:val>
                                            <p:strVal val="#ppt_h"/>
                                          </p:val>
                                        </p:tav>
                                      </p:tavLst>
                                    </p:anim>
                                    <p:animEffect transition="in" filter="fade">
                                      <p:cBhvr>
                                        <p:cTn id="38" dur="500"/>
                                        <p:tgtEl>
                                          <p:spTgt spid="7"/>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nodeType="clickEffect">
                                  <p:stCondLst>
                                    <p:cond delay="0"/>
                                  </p:stCondLst>
                                  <p:childTnLst>
                                    <p:set>
                                      <p:cBhvr>
                                        <p:cTn id="42" dur="1" fill="hold">
                                          <p:stCondLst>
                                            <p:cond delay="0"/>
                                          </p:stCondLst>
                                        </p:cTn>
                                        <p:tgtEl>
                                          <p:spTgt spid="2054"/>
                                        </p:tgtEl>
                                        <p:attrNameLst>
                                          <p:attrName>style.visibility</p:attrName>
                                        </p:attrNameLst>
                                      </p:cBhvr>
                                      <p:to>
                                        <p:strVal val="visible"/>
                                      </p:to>
                                    </p:set>
                                    <p:anim calcmode="lin" valueType="num">
                                      <p:cBhvr>
                                        <p:cTn id="43" dur="500" fill="hold"/>
                                        <p:tgtEl>
                                          <p:spTgt spid="2054"/>
                                        </p:tgtEl>
                                        <p:attrNameLst>
                                          <p:attrName>ppt_w</p:attrName>
                                        </p:attrNameLst>
                                      </p:cBhvr>
                                      <p:tavLst>
                                        <p:tav tm="0">
                                          <p:val>
                                            <p:fltVal val="0"/>
                                          </p:val>
                                        </p:tav>
                                        <p:tav tm="100000">
                                          <p:val>
                                            <p:strVal val="#ppt_w"/>
                                          </p:val>
                                        </p:tav>
                                      </p:tavLst>
                                    </p:anim>
                                    <p:anim calcmode="lin" valueType="num">
                                      <p:cBhvr>
                                        <p:cTn id="44" dur="500" fill="hold"/>
                                        <p:tgtEl>
                                          <p:spTgt spid="2054"/>
                                        </p:tgtEl>
                                        <p:attrNameLst>
                                          <p:attrName>ppt_h</p:attrName>
                                        </p:attrNameLst>
                                      </p:cBhvr>
                                      <p:tavLst>
                                        <p:tav tm="0">
                                          <p:val>
                                            <p:fltVal val="0"/>
                                          </p:val>
                                        </p:tav>
                                        <p:tav tm="100000">
                                          <p:val>
                                            <p:strVal val="#ppt_h"/>
                                          </p:val>
                                        </p:tav>
                                      </p:tavLst>
                                    </p:anim>
                                    <p:animEffect transition="in" filter="fade">
                                      <p:cBhvr>
                                        <p:cTn id="45" dur="500"/>
                                        <p:tgtEl>
                                          <p:spTgt spid="2054"/>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10"/>
                                        </p:tgtEl>
                                        <p:attrNameLst>
                                          <p:attrName>style.visibility</p:attrName>
                                        </p:attrNameLst>
                                      </p:cBhvr>
                                      <p:to>
                                        <p:strVal val="visible"/>
                                      </p:to>
                                    </p:set>
                                    <p:anim calcmode="lin" valueType="num">
                                      <p:cBhvr>
                                        <p:cTn id="48" dur="500" fill="hold"/>
                                        <p:tgtEl>
                                          <p:spTgt spid="10"/>
                                        </p:tgtEl>
                                        <p:attrNameLst>
                                          <p:attrName>ppt_w</p:attrName>
                                        </p:attrNameLst>
                                      </p:cBhvr>
                                      <p:tavLst>
                                        <p:tav tm="0">
                                          <p:val>
                                            <p:fltVal val="0"/>
                                          </p:val>
                                        </p:tav>
                                        <p:tav tm="100000">
                                          <p:val>
                                            <p:strVal val="#ppt_w"/>
                                          </p:val>
                                        </p:tav>
                                      </p:tavLst>
                                    </p:anim>
                                    <p:anim calcmode="lin" valueType="num">
                                      <p:cBhvr>
                                        <p:cTn id="49" dur="500" fill="hold"/>
                                        <p:tgtEl>
                                          <p:spTgt spid="10"/>
                                        </p:tgtEl>
                                        <p:attrNameLst>
                                          <p:attrName>ppt_h</p:attrName>
                                        </p:attrNameLst>
                                      </p:cBhvr>
                                      <p:tavLst>
                                        <p:tav tm="0">
                                          <p:val>
                                            <p:fltVal val="0"/>
                                          </p:val>
                                        </p:tav>
                                        <p:tav tm="100000">
                                          <p:val>
                                            <p:strVal val="#ppt_h"/>
                                          </p:val>
                                        </p:tav>
                                      </p:tavLst>
                                    </p:anim>
                                    <p:animEffect transition="in" filter="fade">
                                      <p:cBhvr>
                                        <p:cTn id="5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1"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a:bodyPr>
          <a:lstStyle/>
          <a:p>
            <a:pPr algn="ctr" defTabSz="914363" eaLnBrk="1" fontAlgn="auto" hangingPunct="1">
              <a:spcAft>
                <a:spcPts val="0"/>
              </a:spcAft>
              <a:defRPr/>
            </a:pPr>
            <a:r>
              <a:rPr lang="en-US" altLang="en-US" dirty="0" err="1" smtClean="0"/>
              <a:t>Nyquist</a:t>
            </a:r>
            <a:r>
              <a:rPr lang="en-US" altLang="en-US" dirty="0" smtClean="0"/>
              <a:t> Sampling Theorem</a:t>
            </a:r>
            <a:endParaRPr dirty="0"/>
          </a:p>
        </p:txBody>
      </p:sp>
      <p:sp>
        <p:nvSpPr>
          <p:cNvPr id="13315" name="Text Placeholder 2"/>
          <p:cNvSpPr>
            <a:spLocks noGrp="1"/>
          </p:cNvSpPr>
          <p:nvPr>
            <p:ph type="body" sz="quarter" idx="10"/>
          </p:nvPr>
        </p:nvSpPr>
        <p:spPr>
          <a:xfrm>
            <a:off x="375444" y="990600"/>
            <a:ext cx="8405812" cy="3103562"/>
          </a:xfrm>
        </p:spPr>
        <p:txBody>
          <a:bodyPr/>
          <a:lstStyle/>
          <a:p>
            <a:r>
              <a:rPr lang="en-US" altLang="en-US" sz="2400" dirty="0" smtClean="0">
                <a:solidFill>
                  <a:srgbClr val="0070C0"/>
                </a:solidFill>
              </a:rPr>
              <a:t>Sampling </a:t>
            </a:r>
            <a:r>
              <a:rPr lang="en-US" altLang="en-US" sz="2400" dirty="0">
                <a:solidFill>
                  <a:srgbClr val="0070C0"/>
                </a:solidFill>
              </a:rPr>
              <a:t>theorem: </a:t>
            </a:r>
            <a:r>
              <a:rPr lang="en-US" altLang="en-US" sz="2400" dirty="0"/>
              <a:t>I</a:t>
            </a:r>
            <a:r>
              <a:rPr lang="en-US" altLang="en-US" sz="2400" dirty="0" smtClean="0"/>
              <a:t>f a continuous time signal is sampled, then it can be reconstructed from the samples, if the </a:t>
            </a:r>
            <a:r>
              <a:rPr lang="en-US" altLang="en-US" sz="2400" dirty="0"/>
              <a:t>sampling rate must be </a:t>
            </a:r>
            <a:r>
              <a:rPr lang="en-US" altLang="en-US" sz="2400" dirty="0">
                <a:solidFill>
                  <a:srgbClr val="0000FF"/>
                </a:solidFill>
              </a:rPr>
              <a:t>at least 2 times the highest frequency </a:t>
            </a:r>
            <a:r>
              <a:rPr lang="en-US" altLang="en-US" sz="2400" dirty="0"/>
              <a:t>contained in the signal</a:t>
            </a:r>
            <a:endParaRPr lang="en-US" altLang="en-US" sz="2400" dirty="0">
              <a:solidFill>
                <a:srgbClr val="0070C0"/>
              </a:solidFill>
            </a:endParaRPr>
          </a:p>
        </p:txBody>
      </p:sp>
      <p:pic>
        <p:nvPicPr>
          <p:cNvPr id="2050" name="Picture 2" descr="File:CPT-sound-nyquist-thereom-1.5percycle.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375" y="3138616"/>
            <a:ext cx="3755678" cy="119461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a:extLst>
              <a:ext uri="{FF2B5EF4-FFF2-40B4-BE49-F238E27FC236}">
                <a16:creationId xmlns:a16="http://schemas.microsoft.com/office/drawing/2014/main" id="{883B8B7C-52E4-7C4B-8F8D-C53D3AF05B50}"/>
              </a:ext>
            </a:extLst>
          </p:cNvPr>
          <p:cNvSpPr txBox="1">
            <a:spLocks noChangeArrowheads="1"/>
          </p:cNvSpPr>
          <p:nvPr/>
        </p:nvSpPr>
        <p:spPr bwMode="auto">
          <a:xfrm>
            <a:off x="381000" y="4703493"/>
            <a:ext cx="4028872" cy="336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lnSpc>
                <a:spcPct val="85000"/>
              </a:lnSpc>
              <a:spcBef>
                <a:spcPct val="20000"/>
              </a:spcBef>
              <a:buClr>
                <a:srgbClr val="000099"/>
              </a:buClr>
              <a:buSzPct val="75000"/>
              <a:defRPr/>
            </a:pPr>
            <a:r>
              <a:rPr lang="en-US" altLang="en-US" sz="1000" dirty="0" err="1" smtClean="0">
                <a:solidFill>
                  <a:prstClr val="black"/>
                </a:solidFill>
                <a:latin typeface="+mn-lt"/>
                <a:ea typeface="Arial" panose="020B0604020202020204" pitchFamily="34" charset="0"/>
              </a:rPr>
              <a:t>Src</a:t>
            </a:r>
            <a:r>
              <a:rPr lang="en-US" altLang="en-US" sz="1000" dirty="0" smtClean="0">
                <a:solidFill>
                  <a:prstClr val="black"/>
                </a:solidFill>
                <a:latin typeface="+mn-lt"/>
                <a:ea typeface="Arial" panose="020B0604020202020204" pitchFamily="34" charset="0"/>
              </a:rPr>
              <a:t>: </a:t>
            </a:r>
            <a:r>
              <a:rPr lang="en-US" altLang="en-US" sz="1000" dirty="0">
                <a:solidFill>
                  <a:prstClr val="black"/>
                </a:solidFill>
                <a:latin typeface="+mn-lt"/>
                <a:ea typeface="Arial" panose="020B0604020202020204" pitchFamily="34" charset="0"/>
              </a:rPr>
              <a:t>https://commons.wikimedia.org/wiki/File:CPT-sound-nyquist-thereom-1.5percycle.svg</a:t>
            </a:r>
            <a:endParaRPr lang="en-US" altLang="en-US" sz="1000" dirty="0">
              <a:solidFill>
                <a:prstClr val="black"/>
              </a:solidFill>
              <a:latin typeface="+mn-lt"/>
              <a:cs typeface="Calibri" panose="020F0502020204030204" pitchFamily="34" charset="0"/>
            </a:endParaRPr>
          </a:p>
        </p:txBody>
      </p:sp>
      <p:sp>
        <p:nvSpPr>
          <p:cNvPr id="3" name="AutoShape 4" descr="File:CPT-sound-nyquist-thereom-2percycle.sv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54" name="Picture 6" descr="File:CPT-sound-nyquist-thereom-2percycle.sv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0625" y="3031075"/>
            <a:ext cx="3762375" cy="14097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3">
            <a:extLst>
              <a:ext uri="{FF2B5EF4-FFF2-40B4-BE49-F238E27FC236}">
                <a16:creationId xmlns:a16="http://schemas.microsoft.com/office/drawing/2014/main" id="{883B8B7C-52E4-7C4B-8F8D-C53D3AF05B50}"/>
              </a:ext>
            </a:extLst>
          </p:cNvPr>
          <p:cNvSpPr txBox="1">
            <a:spLocks noChangeArrowheads="1"/>
          </p:cNvSpPr>
          <p:nvPr/>
        </p:nvSpPr>
        <p:spPr bwMode="auto">
          <a:xfrm>
            <a:off x="5000625" y="4633912"/>
            <a:ext cx="4028872" cy="336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lnSpc>
                <a:spcPct val="85000"/>
              </a:lnSpc>
              <a:spcBef>
                <a:spcPct val="20000"/>
              </a:spcBef>
              <a:buClr>
                <a:srgbClr val="000099"/>
              </a:buClr>
              <a:buSzPct val="75000"/>
              <a:defRPr/>
            </a:pPr>
            <a:r>
              <a:rPr lang="en-US" altLang="en-US" sz="1000" dirty="0" err="1" smtClean="0">
                <a:solidFill>
                  <a:prstClr val="black"/>
                </a:solidFill>
                <a:latin typeface="+mn-lt"/>
                <a:ea typeface="Arial" panose="020B0604020202020204" pitchFamily="34" charset="0"/>
              </a:rPr>
              <a:t>Src</a:t>
            </a:r>
            <a:r>
              <a:rPr lang="en-US" altLang="en-US" sz="1000" dirty="0" smtClean="0">
                <a:solidFill>
                  <a:prstClr val="black"/>
                </a:solidFill>
                <a:latin typeface="+mn-lt"/>
                <a:ea typeface="Arial" panose="020B0604020202020204" pitchFamily="34" charset="0"/>
              </a:rPr>
              <a:t>: </a:t>
            </a:r>
            <a:r>
              <a:rPr lang="en-US" altLang="en-US" sz="1000" dirty="0">
                <a:solidFill>
                  <a:prstClr val="black"/>
                </a:solidFill>
                <a:latin typeface="+mn-lt"/>
                <a:ea typeface="Arial" panose="020B0604020202020204" pitchFamily="34" charset="0"/>
              </a:rPr>
              <a:t>https://commons.wikimedia.org/wiki/File:CPT-sound-nyquist-thereom-2percycle.svg</a:t>
            </a:r>
            <a:endParaRPr lang="en-US" altLang="en-US" sz="1000" dirty="0">
              <a:solidFill>
                <a:prstClr val="black"/>
              </a:solidFill>
              <a:latin typeface="+mn-lt"/>
              <a:cs typeface="Calibri" panose="020F0502020204030204" pitchFamily="34" charset="0"/>
            </a:endParaRPr>
          </a:p>
        </p:txBody>
      </p:sp>
    </p:spTree>
    <p:extLst>
      <p:ext uri="{BB962C8B-B14F-4D97-AF65-F5344CB8AC3E}">
        <p14:creationId xmlns:p14="http://schemas.microsoft.com/office/powerpoint/2010/main" val="368206658"/>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a:bodyPr>
          <a:lstStyle/>
          <a:p>
            <a:pPr algn="ctr" defTabSz="914363" eaLnBrk="1" fontAlgn="auto" hangingPunct="1">
              <a:spcAft>
                <a:spcPts val="0"/>
              </a:spcAft>
              <a:defRPr/>
            </a:pPr>
            <a:r>
              <a:rPr lang="en-US" altLang="en-US" dirty="0" smtClean="0"/>
              <a:t>Is it sufficient to keep fs = 2f</a:t>
            </a:r>
            <a:r>
              <a:rPr lang="en-US" altLang="en-US" baseline="-25000" dirty="0" smtClean="0"/>
              <a:t>max</a:t>
            </a:r>
            <a:r>
              <a:rPr lang="en-US" altLang="en-US" dirty="0" smtClean="0"/>
              <a:t>?</a:t>
            </a:r>
            <a:endParaRPr dirty="0"/>
          </a:p>
        </p:txBody>
      </p:sp>
      <p:sp>
        <p:nvSpPr>
          <p:cNvPr id="7" name="Rectangle 3">
            <a:extLst>
              <a:ext uri="{FF2B5EF4-FFF2-40B4-BE49-F238E27FC236}">
                <a16:creationId xmlns:a16="http://schemas.microsoft.com/office/drawing/2014/main" id="{883B8B7C-52E4-7C4B-8F8D-C53D3AF05B50}"/>
              </a:ext>
            </a:extLst>
          </p:cNvPr>
          <p:cNvSpPr txBox="1">
            <a:spLocks noChangeArrowheads="1"/>
          </p:cNvSpPr>
          <p:nvPr/>
        </p:nvSpPr>
        <p:spPr bwMode="auto">
          <a:xfrm>
            <a:off x="4296293" y="4039670"/>
            <a:ext cx="4182687" cy="336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lnSpc>
                <a:spcPct val="85000"/>
              </a:lnSpc>
              <a:spcBef>
                <a:spcPct val="20000"/>
              </a:spcBef>
              <a:buClr>
                <a:srgbClr val="000099"/>
              </a:buClr>
              <a:buSzPct val="75000"/>
              <a:defRPr/>
            </a:pPr>
            <a:r>
              <a:rPr lang="en-US" altLang="en-US" sz="1000" dirty="0" err="1" smtClean="0">
                <a:solidFill>
                  <a:prstClr val="black"/>
                </a:solidFill>
                <a:latin typeface="+mn-lt"/>
                <a:ea typeface="Arial" panose="020B0604020202020204" pitchFamily="34" charset="0"/>
              </a:rPr>
              <a:t>Src</a:t>
            </a:r>
            <a:r>
              <a:rPr lang="en-US" altLang="en-US" sz="1000" dirty="0" smtClean="0">
                <a:solidFill>
                  <a:prstClr val="black"/>
                </a:solidFill>
                <a:latin typeface="+mn-lt"/>
                <a:ea typeface="Arial" panose="020B0604020202020204" pitchFamily="34" charset="0"/>
              </a:rPr>
              <a:t>: </a:t>
            </a:r>
            <a:r>
              <a:rPr lang="en-US" altLang="en-US" sz="1000" dirty="0">
                <a:solidFill>
                  <a:prstClr val="black"/>
                </a:solidFill>
                <a:latin typeface="+mn-lt"/>
                <a:ea typeface="Arial" panose="020B0604020202020204" pitchFamily="34" charset="0"/>
              </a:rPr>
              <a:t>https://commons.wikimedia.org/wiki/File:Sampling_theorem_limit.svg</a:t>
            </a:r>
            <a:endParaRPr lang="en-US" altLang="en-US" sz="1000" dirty="0">
              <a:solidFill>
                <a:prstClr val="black"/>
              </a:solidFill>
              <a:latin typeface="+mn-lt"/>
              <a:cs typeface="Calibri" panose="020F0502020204030204" pitchFamily="34" charset="0"/>
            </a:endParaRPr>
          </a:p>
        </p:txBody>
      </p:sp>
      <p:sp>
        <p:nvSpPr>
          <p:cNvPr id="3" name="AutoShape 4" descr="File:CPT-sound-nyquist-thereom-2percycle.sv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074" name="Picture 2" descr="File:Sampling theorem limit.svg"/>
          <p:cNvPicPr>
            <a:picLocks noChangeAspect="1" noChangeArrowheads="1"/>
          </p:cNvPicPr>
          <p:nvPr/>
        </p:nvPicPr>
        <p:blipFill rotWithShape="1">
          <a:blip r:embed="rId3">
            <a:extLst>
              <a:ext uri="{28A0092B-C50C-407E-A947-70E740481C1C}">
                <a14:useLocalDpi xmlns:a14="http://schemas.microsoft.com/office/drawing/2010/main" val="0"/>
              </a:ext>
            </a:extLst>
          </a:blip>
          <a:srcRect t="8892" r="54338" b="47122"/>
          <a:stretch/>
        </p:blipFill>
        <p:spPr bwMode="auto">
          <a:xfrm>
            <a:off x="743412" y="2252748"/>
            <a:ext cx="3479453" cy="15711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File:Sampling theorem limit.svg"/>
          <p:cNvPicPr>
            <a:picLocks noChangeAspect="1" noChangeArrowheads="1"/>
          </p:cNvPicPr>
          <p:nvPr/>
        </p:nvPicPr>
        <p:blipFill rotWithShape="1">
          <a:blip r:embed="rId3">
            <a:extLst>
              <a:ext uri="{28A0092B-C50C-407E-A947-70E740481C1C}">
                <a14:useLocalDpi xmlns:a14="http://schemas.microsoft.com/office/drawing/2010/main" val="0"/>
              </a:ext>
            </a:extLst>
          </a:blip>
          <a:srcRect t="60802" r="54254" b="1"/>
          <a:stretch/>
        </p:blipFill>
        <p:spPr bwMode="auto">
          <a:xfrm>
            <a:off x="4818611" y="2335876"/>
            <a:ext cx="3485804" cy="14000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33509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a:bodyPr>
          <a:lstStyle/>
          <a:p>
            <a:pPr algn="ctr" defTabSz="914363" eaLnBrk="1" fontAlgn="auto" hangingPunct="1">
              <a:spcAft>
                <a:spcPts val="0"/>
              </a:spcAft>
              <a:defRPr/>
            </a:pPr>
            <a:r>
              <a:rPr lang="en-US" altLang="en-US" dirty="0"/>
              <a:t>Pulse Code Modulation </a:t>
            </a:r>
            <a:r>
              <a:rPr lang="en-US" altLang="en-US" dirty="0" smtClean="0"/>
              <a:t>Block Diagram</a:t>
            </a:r>
            <a:endParaRPr dirty="0"/>
          </a:p>
        </p:txBody>
      </p:sp>
      <p:pic>
        <p:nvPicPr>
          <p:cNvPr id="7" name="Picture 2" descr="An illustration depicts the process of the P C M encoder.">
            <a:extLst>
              <a:ext uri="{FF2B5EF4-FFF2-40B4-BE49-F238E27FC236}">
                <a16:creationId xmlns:a16="http://schemas.microsoft.com/office/drawing/2014/main" id="{0ED4A9C1-3A0A-4033-A3C2-56926BC42937}"/>
              </a:ext>
            </a:extLst>
          </p:cNvPr>
          <p:cNvPicPr>
            <a:picLocks noChangeAspect="1" noChangeArrowheads="1"/>
          </p:cNvPicPr>
          <p:nvPr/>
        </p:nvPicPr>
        <p:blipFill>
          <a:blip r:embed="rId3"/>
          <a:stretch>
            <a:fillRect/>
          </a:stretch>
        </p:blipFill>
        <p:spPr bwMode="auto">
          <a:xfrm>
            <a:off x="540172" y="1174545"/>
            <a:ext cx="8362914" cy="3840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descr="An illustration depicts the process of the P C M encoder.">
            <a:extLst>
              <a:ext uri="{FF2B5EF4-FFF2-40B4-BE49-F238E27FC236}">
                <a16:creationId xmlns:a16="http://schemas.microsoft.com/office/drawing/2014/main" id="{0ED4A9C1-3A0A-4033-A3C2-56926BC42937}"/>
              </a:ext>
            </a:extLst>
          </p:cNvPr>
          <p:cNvPicPr>
            <a:picLocks noChangeAspect="1" noChangeArrowheads="1"/>
          </p:cNvPicPr>
          <p:nvPr/>
        </p:nvPicPr>
        <p:blipFill rotWithShape="1">
          <a:blip r:embed="rId3"/>
          <a:srcRect l="48476" t="43370" r="39298" b="38015"/>
          <a:stretch/>
        </p:blipFill>
        <p:spPr bwMode="auto">
          <a:xfrm>
            <a:off x="6151418" y="2834640"/>
            <a:ext cx="1022466" cy="7148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descr="An illustration depicts the process of the P C M encoder.">
            <a:extLst>
              <a:ext uri="{FF2B5EF4-FFF2-40B4-BE49-F238E27FC236}">
                <a16:creationId xmlns:a16="http://schemas.microsoft.com/office/drawing/2014/main" id="{0ED4A9C1-3A0A-4033-A3C2-56926BC42937}"/>
              </a:ext>
            </a:extLst>
          </p:cNvPr>
          <p:cNvPicPr>
            <a:picLocks noChangeAspect="1" noChangeArrowheads="1"/>
          </p:cNvPicPr>
          <p:nvPr/>
        </p:nvPicPr>
        <p:blipFill rotWithShape="1">
          <a:blip r:embed="rId3"/>
          <a:srcRect l="67759" t="41639" r="20313" b="39097"/>
          <a:stretch/>
        </p:blipFill>
        <p:spPr bwMode="auto">
          <a:xfrm>
            <a:off x="4572000" y="2797231"/>
            <a:ext cx="997527" cy="7398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9277983"/>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a:bodyPr>
          <a:lstStyle/>
          <a:p>
            <a:pPr algn="ctr" defTabSz="914363" eaLnBrk="1" fontAlgn="auto" hangingPunct="1">
              <a:spcAft>
                <a:spcPts val="0"/>
              </a:spcAft>
              <a:defRPr/>
            </a:pPr>
            <a:r>
              <a:rPr lang="en-US" altLang="en-US" dirty="0" smtClean="0"/>
              <a:t>Pulse Code Modulation</a:t>
            </a:r>
            <a:endParaRPr dirty="0"/>
          </a:p>
        </p:txBody>
      </p:sp>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5014" y="782666"/>
            <a:ext cx="6454258" cy="4297500"/>
          </a:xfrm>
          <a:prstGeom prst="rect">
            <a:avLst/>
          </a:prstGeom>
        </p:spPr>
      </p:pic>
    </p:spTree>
    <p:extLst>
      <p:ext uri="{BB962C8B-B14F-4D97-AF65-F5344CB8AC3E}">
        <p14:creationId xmlns:p14="http://schemas.microsoft.com/office/powerpoint/2010/main" val="2530885119"/>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a:bodyPr>
          <a:lstStyle/>
          <a:p>
            <a:pPr algn="ctr" defTabSz="914363" eaLnBrk="1" fontAlgn="auto" hangingPunct="1">
              <a:spcAft>
                <a:spcPts val="0"/>
              </a:spcAft>
              <a:defRPr/>
            </a:pPr>
            <a:r>
              <a:rPr lang="en-US" altLang="en-US" dirty="0" smtClean="0"/>
              <a:t>Nonlinear Coding</a:t>
            </a:r>
            <a:endParaRPr dirty="0"/>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209" y="865188"/>
            <a:ext cx="7761909" cy="4120587"/>
          </a:xfrm>
          <a:prstGeom prst="rect">
            <a:avLst/>
          </a:prstGeom>
        </p:spPr>
      </p:pic>
    </p:spTree>
    <p:extLst>
      <p:ext uri="{BB962C8B-B14F-4D97-AF65-F5344CB8AC3E}">
        <p14:creationId xmlns:p14="http://schemas.microsoft.com/office/powerpoint/2010/main" val="3213714961"/>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a:bodyPr>
          <a:lstStyle/>
          <a:p>
            <a:pPr algn="ctr" defTabSz="914363" eaLnBrk="1" fontAlgn="auto" hangingPunct="1">
              <a:spcAft>
                <a:spcPts val="0"/>
              </a:spcAft>
              <a:defRPr/>
            </a:pPr>
            <a:r>
              <a:rPr lang="en-US" altLang="en-US" dirty="0" err="1" smtClean="0"/>
              <a:t>Companding</a:t>
            </a:r>
            <a:endParaRPr dirty="0"/>
          </a:p>
        </p:txBody>
      </p:sp>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0320" y="865188"/>
            <a:ext cx="4376611" cy="4190621"/>
          </a:xfrm>
          <a:prstGeom prst="rect">
            <a:avLst/>
          </a:prstGeom>
        </p:spPr>
      </p:pic>
    </p:spTree>
    <p:extLst>
      <p:ext uri="{BB962C8B-B14F-4D97-AF65-F5344CB8AC3E}">
        <p14:creationId xmlns:p14="http://schemas.microsoft.com/office/powerpoint/2010/main" val="2238025844"/>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Presentation Template 13_9_21">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Presentation1</Template>
  <TotalTime>15293</TotalTime>
  <Words>3930</Words>
  <Application>Microsoft Office PowerPoint</Application>
  <PresentationFormat>On-screen Show (4:3)</PresentationFormat>
  <Paragraphs>149</Paragraphs>
  <Slides>14</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ＭＳ Ｐゴシック</vt:lpstr>
      <vt:lpstr>Arial</vt:lpstr>
      <vt:lpstr>Avenir Book</vt:lpstr>
      <vt:lpstr>Calibri</vt:lpstr>
      <vt:lpstr>Calibri Light</vt:lpstr>
      <vt:lpstr>Times New Roman</vt:lpstr>
      <vt:lpstr>Wingdings</vt:lpstr>
      <vt:lpstr>Presentation Template 13_9_21</vt:lpstr>
      <vt:lpstr> Computer Networks I  Signal Encoding Techniques (Analog to Digital)</vt:lpstr>
      <vt:lpstr>Digitizing Analog Data</vt:lpstr>
      <vt:lpstr>Nyquist Sampling Theorem</vt:lpstr>
      <vt:lpstr>Nyquist Sampling Theorem</vt:lpstr>
      <vt:lpstr>Is it sufficient to keep fs = 2fmax?</vt:lpstr>
      <vt:lpstr>Pulse Code Modulation Block Diagram</vt:lpstr>
      <vt:lpstr>Pulse Code Modulation</vt:lpstr>
      <vt:lpstr>Nonlinear Coding</vt:lpstr>
      <vt:lpstr>Companding</vt:lpstr>
      <vt:lpstr>Pulse Code Modulation</vt:lpstr>
      <vt:lpstr>Delta Modulation</vt:lpstr>
      <vt:lpstr>Delta Modulation Operation</vt:lpstr>
      <vt:lpstr>PCM versus Delta Modulation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Hewlett-Packard Company</dc:creator>
  <cp:lastModifiedBy>Windows User</cp:lastModifiedBy>
  <cp:revision>306</cp:revision>
  <cp:lastPrinted>2022-05-09T12:37:39Z</cp:lastPrinted>
  <dcterms:created xsi:type="dcterms:W3CDTF">2021-09-13T14:43:22Z</dcterms:created>
  <dcterms:modified xsi:type="dcterms:W3CDTF">2023-01-24T11:26:44Z</dcterms:modified>
</cp:coreProperties>
</file>