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handoutMasterIdLst>
    <p:handoutMasterId r:id="rId22"/>
  </p:handoutMasterIdLst>
  <p:sldIdLst>
    <p:sldId id="265" r:id="rId2"/>
    <p:sldId id="409" r:id="rId3"/>
    <p:sldId id="429" r:id="rId4"/>
    <p:sldId id="430" r:id="rId5"/>
    <p:sldId id="410" r:id="rId6"/>
    <p:sldId id="412" r:id="rId7"/>
    <p:sldId id="431" r:id="rId8"/>
    <p:sldId id="414" r:id="rId9"/>
    <p:sldId id="416" r:id="rId10"/>
    <p:sldId id="417" r:id="rId11"/>
    <p:sldId id="428" r:id="rId12"/>
    <p:sldId id="418" r:id="rId13"/>
    <p:sldId id="426" r:id="rId14"/>
    <p:sldId id="419" r:id="rId15"/>
    <p:sldId id="425" r:id="rId16"/>
    <p:sldId id="427" r:id="rId17"/>
    <p:sldId id="420" r:id="rId18"/>
    <p:sldId id="423" r:id="rId19"/>
    <p:sldId id="306" r:id="rId20"/>
  </p:sldIdLst>
  <p:sldSz cx="9144000" cy="6858000" type="screen4x3"/>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890"/>
  </p:normalViewPr>
  <p:slideViewPr>
    <p:cSldViewPr snapToGrid="0" snapToObjects="1">
      <p:cViewPr>
        <p:scale>
          <a:sx n="80" d="100"/>
          <a:sy n="80" d="100"/>
        </p:scale>
        <p:origin x="173" y="42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CD9CCD23-B213-4449-9F19-0FF2A0237F1D}" type="datetimeFigureOut">
              <a:rPr lang="en-IN" smtClean="0"/>
              <a:t>18-05-2022</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5E14E062-D3AA-4D54-93C1-4B97D601D467}" type="slidenum">
              <a:rPr lang="en-IN" smtClean="0"/>
              <a:t>‹#›</a:t>
            </a:fld>
            <a:endParaRPr lang="en-IN"/>
          </a:p>
        </p:txBody>
      </p:sp>
    </p:spTree>
    <p:extLst>
      <p:ext uri="{BB962C8B-B14F-4D97-AF65-F5344CB8AC3E}">
        <p14:creationId xmlns:p14="http://schemas.microsoft.com/office/powerpoint/2010/main" val="2922677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18-05-2022</a:t>
            </a:fld>
            <a:endParaRPr lang="en-IN"/>
          </a:p>
        </p:txBody>
      </p:sp>
      <p:sp>
        <p:nvSpPr>
          <p:cNvPr id="4" name="Slide Image Placeholder 3"/>
          <p:cNvSpPr>
            <a:spLocks noGrp="1" noRot="1" noChangeAspect="1"/>
          </p:cNvSpPr>
          <p:nvPr>
            <p:ph type="sldImg" idx="2"/>
          </p:nvPr>
        </p:nvSpPr>
        <p:spPr>
          <a:xfrm>
            <a:off x="3435350" y="849313"/>
            <a:ext cx="3059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18/05/2022 10:53</a:t>
            </a:fld>
            <a:endParaRPr lang="en-GB" sz="120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a:solidFill>
                  <a:srgbClr val="000000"/>
                </a:solidFill>
                <a:cs typeface="Arial" pitchFamily="34" charset="0"/>
              </a:rPr>
            </a:br>
            <a:r>
              <a:rPr lang="en-GB" sz="500">
                <a:solidFill>
                  <a:srgbClr val="000000"/>
                </a:solidFill>
                <a:cs typeface="Arial" pitchFamily="34" charset="0"/>
              </a:rPr>
              <a:t>MICROSOFT MAKES NO WARRANTIES, EXPRESS, IMPLIED OR STATUTORY, AS TO THE INFORMATION IN THIS PRESENTATION.</a:t>
            </a:r>
          </a:p>
          <a:p>
            <a:endParaRPr lang="en-GB" sz="50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18/05/2022 10:53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10</a:t>
            </a:fld>
            <a:endParaRPr lang="en-GB" sz="1200">
              <a:cs typeface="Arial" pitchFamily="34" charset="0"/>
            </a:endParaRPr>
          </a:p>
        </p:txBody>
      </p:sp>
    </p:spTree>
    <p:extLst>
      <p:ext uri="{BB962C8B-B14F-4D97-AF65-F5344CB8AC3E}">
        <p14:creationId xmlns:p14="http://schemas.microsoft.com/office/powerpoint/2010/main" val="2385160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18/05/2022 10:53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11</a:t>
            </a:fld>
            <a:endParaRPr lang="en-GB" sz="1200">
              <a:cs typeface="Arial" pitchFamily="34" charset="0"/>
            </a:endParaRPr>
          </a:p>
        </p:txBody>
      </p:sp>
    </p:spTree>
    <p:extLst>
      <p:ext uri="{BB962C8B-B14F-4D97-AF65-F5344CB8AC3E}">
        <p14:creationId xmlns:p14="http://schemas.microsoft.com/office/powerpoint/2010/main" val="4213238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18/05/2022 10:53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12</a:t>
            </a:fld>
            <a:endParaRPr lang="en-GB" sz="1200">
              <a:cs typeface="Arial" pitchFamily="34" charset="0"/>
            </a:endParaRPr>
          </a:p>
        </p:txBody>
      </p:sp>
    </p:spTree>
    <p:extLst>
      <p:ext uri="{BB962C8B-B14F-4D97-AF65-F5344CB8AC3E}">
        <p14:creationId xmlns:p14="http://schemas.microsoft.com/office/powerpoint/2010/main" val="176765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18/05/2022 10:53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13</a:t>
            </a:fld>
            <a:endParaRPr lang="en-GB" sz="1200">
              <a:cs typeface="Arial" pitchFamily="34" charset="0"/>
            </a:endParaRPr>
          </a:p>
        </p:txBody>
      </p:sp>
    </p:spTree>
    <p:extLst>
      <p:ext uri="{BB962C8B-B14F-4D97-AF65-F5344CB8AC3E}">
        <p14:creationId xmlns:p14="http://schemas.microsoft.com/office/powerpoint/2010/main" val="1341034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18/05/2022 10:53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14</a:t>
            </a:fld>
            <a:endParaRPr lang="en-GB" sz="1200">
              <a:cs typeface="Arial" pitchFamily="34" charset="0"/>
            </a:endParaRPr>
          </a:p>
        </p:txBody>
      </p:sp>
    </p:spTree>
    <p:extLst>
      <p:ext uri="{BB962C8B-B14F-4D97-AF65-F5344CB8AC3E}">
        <p14:creationId xmlns:p14="http://schemas.microsoft.com/office/powerpoint/2010/main" val="3914713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18/05/2022 10:53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15</a:t>
            </a:fld>
            <a:endParaRPr lang="en-GB" sz="1200">
              <a:cs typeface="Arial" pitchFamily="34" charset="0"/>
            </a:endParaRPr>
          </a:p>
        </p:txBody>
      </p:sp>
    </p:spTree>
    <p:extLst>
      <p:ext uri="{BB962C8B-B14F-4D97-AF65-F5344CB8AC3E}">
        <p14:creationId xmlns:p14="http://schemas.microsoft.com/office/powerpoint/2010/main" val="2929852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18/05/2022 10:53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16</a:t>
            </a:fld>
            <a:endParaRPr lang="en-GB" sz="1200">
              <a:cs typeface="Arial" pitchFamily="34" charset="0"/>
            </a:endParaRPr>
          </a:p>
        </p:txBody>
      </p:sp>
    </p:spTree>
    <p:extLst>
      <p:ext uri="{BB962C8B-B14F-4D97-AF65-F5344CB8AC3E}">
        <p14:creationId xmlns:p14="http://schemas.microsoft.com/office/powerpoint/2010/main" val="2361940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18/05/2022 10:53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17</a:t>
            </a:fld>
            <a:endParaRPr lang="en-GB" sz="1200">
              <a:cs typeface="Arial" pitchFamily="34" charset="0"/>
            </a:endParaRPr>
          </a:p>
        </p:txBody>
      </p:sp>
    </p:spTree>
    <p:extLst>
      <p:ext uri="{BB962C8B-B14F-4D97-AF65-F5344CB8AC3E}">
        <p14:creationId xmlns:p14="http://schemas.microsoft.com/office/powerpoint/2010/main" val="3469470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18/05/2022 10:53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18</a:t>
            </a:fld>
            <a:endParaRPr lang="en-GB" sz="1200">
              <a:cs typeface="Arial" pitchFamily="34" charset="0"/>
            </a:endParaRPr>
          </a:p>
        </p:txBody>
      </p:sp>
    </p:spTree>
    <p:extLst>
      <p:ext uri="{BB962C8B-B14F-4D97-AF65-F5344CB8AC3E}">
        <p14:creationId xmlns:p14="http://schemas.microsoft.com/office/powerpoint/2010/main" val="1070142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18/05/2022 10:53</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19</a:t>
            </a:fld>
            <a:endParaRPr lang="en-GB" sz="1200">
              <a:cs typeface="Arial" pitchFamily="34" charset="0"/>
            </a:endParaRPr>
          </a:p>
        </p:txBody>
      </p:sp>
    </p:spTree>
    <p:extLst>
      <p:ext uri="{BB962C8B-B14F-4D97-AF65-F5344CB8AC3E}">
        <p14:creationId xmlns:p14="http://schemas.microsoft.com/office/powerpoint/2010/main" val="24393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18/05/2022 10:53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2</a:t>
            </a:fld>
            <a:endParaRPr lang="en-GB" sz="1200">
              <a:cs typeface="Arial" pitchFamily="34" charset="0"/>
            </a:endParaRPr>
          </a:p>
        </p:txBody>
      </p:sp>
    </p:spTree>
    <p:extLst>
      <p:ext uri="{BB962C8B-B14F-4D97-AF65-F5344CB8AC3E}">
        <p14:creationId xmlns:p14="http://schemas.microsoft.com/office/powerpoint/2010/main" val="1808372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805469DC-7449-42A7-B226-7E00C0302231}" type="slidenum">
              <a:rPr lang="en-US" smtClean="0"/>
              <a:pPr>
                <a:defRPr/>
              </a:pPr>
              <a:t>3</a:t>
            </a:fld>
            <a:endParaRPr lang="en-US" dirty="0"/>
          </a:p>
        </p:txBody>
      </p:sp>
    </p:spTree>
    <p:extLst>
      <p:ext uri="{BB962C8B-B14F-4D97-AF65-F5344CB8AC3E}">
        <p14:creationId xmlns:p14="http://schemas.microsoft.com/office/powerpoint/2010/main" val="1319941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18/05/2022 10:53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4</a:t>
            </a:fld>
            <a:endParaRPr lang="en-GB" sz="1200">
              <a:cs typeface="Arial" pitchFamily="34" charset="0"/>
            </a:endParaRPr>
          </a:p>
        </p:txBody>
      </p:sp>
    </p:spTree>
    <p:extLst>
      <p:ext uri="{BB962C8B-B14F-4D97-AF65-F5344CB8AC3E}">
        <p14:creationId xmlns:p14="http://schemas.microsoft.com/office/powerpoint/2010/main" val="844859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18/05/2022 10:53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5</a:t>
            </a:fld>
            <a:endParaRPr lang="en-GB" sz="1200">
              <a:cs typeface="Arial" pitchFamily="34" charset="0"/>
            </a:endParaRPr>
          </a:p>
        </p:txBody>
      </p:sp>
    </p:spTree>
    <p:extLst>
      <p:ext uri="{BB962C8B-B14F-4D97-AF65-F5344CB8AC3E}">
        <p14:creationId xmlns:p14="http://schemas.microsoft.com/office/powerpoint/2010/main" val="3255597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18/05/2022 10:53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6</a:t>
            </a:fld>
            <a:endParaRPr lang="en-GB" sz="1200">
              <a:cs typeface="Arial" pitchFamily="34" charset="0"/>
            </a:endParaRPr>
          </a:p>
        </p:txBody>
      </p:sp>
    </p:spTree>
    <p:extLst>
      <p:ext uri="{BB962C8B-B14F-4D97-AF65-F5344CB8AC3E}">
        <p14:creationId xmlns:p14="http://schemas.microsoft.com/office/powerpoint/2010/main" val="3435508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18/05/2022 10:53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7</a:t>
            </a:fld>
            <a:endParaRPr lang="en-GB" sz="1200">
              <a:cs typeface="Arial" pitchFamily="34" charset="0"/>
            </a:endParaRPr>
          </a:p>
        </p:txBody>
      </p:sp>
    </p:spTree>
    <p:extLst>
      <p:ext uri="{BB962C8B-B14F-4D97-AF65-F5344CB8AC3E}">
        <p14:creationId xmlns:p14="http://schemas.microsoft.com/office/powerpoint/2010/main" val="3830970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18/05/2022 10:53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8</a:t>
            </a:fld>
            <a:endParaRPr lang="en-GB" sz="1200">
              <a:cs typeface="Arial" pitchFamily="34" charset="0"/>
            </a:endParaRPr>
          </a:p>
        </p:txBody>
      </p:sp>
    </p:spTree>
    <p:extLst>
      <p:ext uri="{BB962C8B-B14F-4D97-AF65-F5344CB8AC3E}">
        <p14:creationId xmlns:p14="http://schemas.microsoft.com/office/powerpoint/2010/main" val="2153674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18/05/2022 10:53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9</a:t>
            </a:fld>
            <a:endParaRPr lang="en-GB" sz="1200">
              <a:cs typeface="Arial" pitchFamily="34" charset="0"/>
            </a:endParaRPr>
          </a:p>
        </p:txBody>
      </p:sp>
    </p:spTree>
    <p:extLst>
      <p:ext uri="{BB962C8B-B14F-4D97-AF65-F5344CB8AC3E}">
        <p14:creationId xmlns:p14="http://schemas.microsoft.com/office/powerpoint/2010/main" val="134583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5/18/2022</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452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5/18/2022</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5/18/2022</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7" name="Slide Number Placeholder 6"/>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8" name="Straight Connector 7"/>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5/18/2022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5/18/2022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5/18/2022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cxnSp>
        <p:nvCxnSpPr>
          <p:cNvPr id="5" name="Straight Connector 4"/>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5/18/2022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6.tmp"/></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8.tmp"/><Relationship Id="rId4" Type="http://schemas.openxmlformats.org/officeDocument/2006/relationships/image" Target="../media/image6.tmp"/></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0.tmp"/><Relationship Id="rId4" Type="http://schemas.openxmlformats.org/officeDocument/2006/relationships/image" Target="../media/image6.tmp"/></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687513"/>
            <a:ext cx="8382000" cy="1568450"/>
          </a:xfrm>
        </p:spPr>
        <p:txBody>
          <a:bodyPr>
            <a:normAutofit fontScale="90000"/>
          </a:bodyPr>
          <a:lstStyle/>
          <a:p>
            <a:br>
              <a:rPr lang="en-US" sz="3200" dirty="0"/>
            </a:br>
            <a:r>
              <a:rPr lang="en-US" sz="3200" dirty="0"/>
              <a:t>Computer Networks I</a:t>
            </a:r>
            <a:br>
              <a:rPr lang="en-US" sz="3200" dirty="0"/>
            </a:br>
            <a:br>
              <a:rPr lang="en-US" sz="3200" dirty="0"/>
            </a:br>
            <a:r>
              <a:rPr lang="en-US" sz="3200" dirty="0"/>
              <a:t>Signal Modulation Techniques (Digital to Analog)</a:t>
            </a:r>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a:t>Quadrature Phase Shift Keying </a:t>
            </a:r>
          </a:p>
        </p:txBody>
      </p:sp>
      <p:pic>
        <p:nvPicPr>
          <p:cNvPr id="6" name="Picture 5" descr="Screen Clipping"/>
          <p:cNvPicPr>
            <a:picLocks noChangeAspect="1"/>
          </p:cNvPicPr>
          <p:nvPr/>
        </p:nvPicPr>
        <p:blipFill rotWithShape="1">
          <a:blip r:embed="rId3">
            <a:extLst>
              <a:ext uri="{28A0092B-C50C-407E-A947-70E740481C1C}">
                <a14:useLocalDpi xmlns:a14="http://schemas.microsoft.com/office/drawing/2010/main" val="0"/>
              </a:ext>
            </a:extLst>
          </a:blip>
          <a:srcRect b="27599"/>
          <a:stretch/>
        </p:blipFill>
        <p:spPr>
          <a:xfrm>
            <a:off x="1463581" y="1086381"/>
            <a:ext cx="6599590" cy="3560434"/>
          </a:xfrm>
          <a:prstGeom prst="rect">
            <a:avLst/>
          </a:prstGeom>
        </p:spPr>
      </p:pic>
    </p:spTree>
    <p:extLst>
      <p:ext uri="{BB962C8B-B14F-4D97-AF65-F5344CB8AC3E}">
        <p14:creationId xmlns:p14="http://schemas.microsoft.com/office/powerpoint/2010/main" val="417459423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a:t>Constellation Diagram</a:t>
            </a:r>
          </a:p>
        </p:txBody>
      </p:sp>
      <p:sp>
        <p:nvSpPr>
          <p:cNvPr id="8"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4957800" y="4838006"/>
            <a:ext cx="3805200"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mn-lt"/>
                <a:ea typeface="Arial" panose="020B0604020202020204" pitchFamily="34" charset="0"/>
              </a:rPr>
              <a:t>Src</a:t>
            </a:r>
            <a:r>
              <a:rPr lang="en-US" altLang="en-US" sz="1000" dirty="0">
                <a:solidFill>
                  <a:prstClr val="black"/>
                </a:solidFill>
                <a:latin typeface="+mn-lt"/>
                <a:ea typeface="Arial" panose="020B0604020202020204" pitchFamily="34" charset="0"/>
              </a:rPr>
              <a:t>: https://commons.wikimedia.org/wiki/File:IQ_phasor_diagram.svg</a:t>
            </a:r>
            <a:endParaRPr lang="en-US" altLang="en-US" sz="1000" dirty="0">
              <a:solidFill>
                <a:prstClr val="black"/>
              </a:solidFill>
              <a:latin typeface="+mn-lt"/>
              <a:cs typeface="Calibri" panose="020F0502020204030204" pitchFamily="34" charset="0"/>
            </a:endParaRPr>
          </a:p>
        </p:txBody>
      </p:sp>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l="5841" r="4121"/>
          <a:stretch/>
        </p:blipFill>
        <p:spPr>
          <a:xfrm>
            <a:off x="4841363" y="865187"/>
            <a:ext cx="3921637" cy="3972819"/>
          </a:xfrm>
          <a:prstGeom prst="rect">
            <a:avLst/>
          </a:prstGeom>
        </p:spPr>
      </p:pic>
      <p:sp>
        <p:nvSpPr>
          <p:cNvPr id="10" name="Text Placeholder 2"/>
          <p:cNvSpPr>
            <a:spLocks noGrp="1"/>
          </p:cNvSpPr>
          <p:nvPr>
            <p:ph type="body" sz="quarter" idx="10"/>
          </p:nvPr>
        </p:nvSpPr>
        <p:spPr>
          <a:xfrm>
            <a:off x="432594" y="954469"/>
            <a:ext cx="4313973" cy="3103562"/>
          </a:xfrm>
        </p:spPr>
        <p:txBody>
          <a:bodyPr/>
          <a:lstStyle/>
          <a:p>
            <a:r>
              <a:rPr lang="en-US" altLang="en-US" sz="2400" dirty="0"/>
              <a:t>Representation of a digital modulated signal as a two-dimensional scatter diagram</a:t>
            </a:r>
          </a:p>
          <a:p>
            <a:endParaRPr lang="en-US" altLang="en-US" sz="2400" dirty="0"/>
          </a:p>
          <a:p>
            <a:endParaRPr lang="en-US" altLang="en-US" sz="2400" dirty="0"/>
          </a:p>
          <a:p>
            <a:pPr marL="0" indent="0">
              <a:buNone/>
            </a:pPr>
            <a:endParaRPr lang="en-US" altLang="en-US" sz="2400" dirty="0">
              <a:solidFill>
                <a:srgbClr val="0070C0"/>
              </a:solidFill>
            </a:endParaRPr>
          </a:p>
        </p:txBody>
      </p:sp>
    </p:spTree>
    <p:extLst>
      <p:ext uri="{BB962C8B-B14F-4D97-AF65-F5344CB8AC3E}">
        <p14:creationId xmlns:p14="http://schemas.microsoft.com/office/powerpoint/2010/main" val="25206897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a:t>Constellation Diagram</a:t>
            </a:r>
          </a:p>
        </p:txBody>
      </p:sp>
      <p:pic>
        <p:nvPicPr>
          <p:cNvPr id="2050" name="Picture 2" descr="File:BPSK Gray Coded.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4645" y="1511667"/>
            <a:ext cx="2055610" cy="212649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5273683" y="3973099"/>
            <a:ext cx="3417916"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mn-lt"/>
                <a:ea typeface="Arial" panose="020B0604020202020204" pitchFamily="34" charset="0"/>
              </a:rPr>
              <a:t>Src:https</a:t>
            </a:r>
            <a:r>
              <a:rPr lang="en-US" altLang="en-US" sz="1000" dirty="0">
                <a:solidFill>
                  <a:prstClr val="black"/>
                </a:solidFill>
                <a:latin typeface="+mn-lt"/>
                <a:ea typeface="Arial" panose="020B0604020202020204" pitchFamily="34" charset="0"/>
              </a:rPr>
              <a:t>://commons.wikimedia.org/wiki/</a:t>
            </a:r>
            <a:r>
              <a:rPr lang="en-US" altLang="en-US" sz="1000" dirty="0" err="1">
                <a:solidFill>
                  <a:prstClr val="black"/>
                </a:solidFill>
                <a:latin typeface="+mn-lt"/>
                <a:ea typeface="Arial" panose="020B0604020202020204" pitchFamily="34" charset="0"/>
              </a:rPr>
              <a:t>File:QPSK_Gray_Coded.svg</a:t>
            </a:r>
            <a:endParaRPr lang="en-US" altLang="en-US" sz="1000" dirty="0">
              <a:solidFill>
                <a:prstClr val="black"/>
              </a:solidFill>
              <a:latin typeface="+mn-lt"/>
              <a:cs typeface="Calibri" panose="020F0502020204030204" pitchFamily="34" charset="0"/>
            </a:endParaRPr>
          </a:p>
        </p:txBody>
      </p:sp>
      <p:pic>
        <p:nvPicPr>
          <p:cNvPr id="2052" name="Picture 4" descr="File:QPSK Gray Coded.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3683" y="1212048"/>
            <a:ext cx="2616520" cy="272573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774469" y="3973100"/>
            <a:ext cx="3417916"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mn-lt"/>
                <a:ea typeface="Arial" panose="020B0604020202020204" pitchFamily="34" charset="0"/>
              </a:rPr>
              <a:t>Src:https</a:t>
            </a:r>
            <a:r>
              <a:rPr lang="en-US" altLang="en-US" sz="1000" dirty="0">
                <a:solidFill>
                  <a:prstClr val="black"/>
                </a:solidFill>
                <a:latin typeface="+mn-lt"/>
                <a:ea typeface="Arial" panose="020B0604020202020204" pitchFamily="34" charset="0"/>
              </a:rPr>
              <a:t>://commons.wikimedia.org/wiki/</a:t>
            </a:r>
            <a:r>
              <a:rPr lang="en-US" altLang="en-US" sz="1000" dirty="0" err="1">
                <a:solidFill>
                  <a:prstClr val="black"/>
                </a:solidFill>
                <a:latin typeface="+mn-lt"/>
                <a:ea typeface="Arial" panose="020B0604020202020204" pitchFamily="34" charset="0"/>
              </a:rPr>
              <a:t>File:BPSK_Gray_Coded.svg</a:t>
            </a:r>
            <a:endParaRPr lang="en-US" altLang="en-US" sz="1000" dirty="0">
              <a:solidFill>
                <a:prstClr val="black"/>
              </a:solidFill>
              <a:latin typeface="+mn-lt"/>
              <a:cs typeface="Calibri" panose="020F0502020204030204" pitchFamily="34" charset="0"/>
            </a:endParaRPr>
          </a:p>
        </p:txBody>
      </p:sp>
      <p:sp>
        <p:nvSpPr>
          <p:cNvPr id="13" name="TextBox 12"/>
          <p:cNvSpPr txBox="1"/>
          <p:nvPr/>
        </p:nvSpPr>
        <p:spPr>
          <a:xfrm>
            <a:off x="1608983" y="1067292"/>
            <a:ext cx="1481272" cy="461665"/>
          </a:xfrm>
          <a:prstGeom prst="rect">
            <a:avLst/>
          </a:prstGeom>
          <a:noFill/>
        </p:spPr>
        <p:txBody>
          <a:bodyPr wrap="square" rtlCol="0">
            <a:spAutoFit/>
          </a:bodyPr>
          <a:lstStyle/>
          <a:p>
            <a:r>
              <a:rPr lang="en-IN" sz="2400" dirty="0">
                <a:solidFill>
                  <a:srgbClr val="0000FF"/>
                </a:solidFill>
                <a:latin typeface="Avenir Book" panose="020B0503020203020204" pitchFamily="34" charset="-78"/>
                <a:cs typeface="Avenir Book" panose="020B0503020203020204" pitchFamily="34" charset="-78"/>
              </a:rPr>
              <a:t>BPSK</a:t>
            </a:r>
          </a:p>
        </p:txBody>
      </p:sp>
      <p:sp>
        <p:nvSpPr>
          <p:cNvPr id="14" name="TextBox 13"/>
          <p:cNvSpPr txBox="1"/>
          <p:nvPr/>
        </p:nvSpPr>
        <p:spPr>
          <a:xfrm>
            <a:off x="6025121" y="808448"/>
            <a:ext cx="1481272" cy="461665"/>
          </a:xfrm>
          <a:prstGeom prst="rect">
            <a:avLst/>
          </a:prstGeom>
          <a:noFill/>
        </p:spPr>
        <p:txBody>
          <a:bodyPr wrap="square" rtlCol="0">
            <a:spAutoFit/>
          </a:bodyPr>
          <a:lstStyle/>
          <a:p>
            <a:r>
              <a:rPr lang="en-IN" sz="2400" dirty="0">
                <a:solidFill>
                  <a:srgbClr val="0000FF"/>
                </a:solidFill>
                <a:latin typeface="Avenir Book" panose="020B0503020203020204" pitchFamily="34" charset="-78"/>
                <a:cs typeface="Avenir Book" panose="020B0503020203020204" pitchFamily="34" charset="-78"/>
              </a:rPr>
              <a:t>QPSK</a:t>
            </a:r>
          </a:p>
        </p:txBody>
      </p:sp>
    </p:spTree>
    <p:extLst>
      <p:ext uri="{BB962C8B-B14F-4D97-AF65-F5344CB8AC3E}">
        <p14:creationId xmlns:p14="http://schemas.microsoft.com/office/powerpoint/2010/main" val="75343050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a:t>Constellation Diagram</a:t>
            </a:r>
          </a:p>
        </p:txBody>
      </p:sp>
      <p:sp>
        <p:nvSpPr>
          <p:cNvPr id="8"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821573" y="4700846"/>
            <a:ext cx="3417916"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mn-lt"/>
                <a:ea typeface="Arial" panose="020B0604020202020204" pitchFamily="34" charset="0"/>
              </a:rPr>
              <a:t>Src:https</a:t>
            </a:r>
            <a:r>
              <a:rPr lang="en-US" altLang="en-US" sz="1000" dirty="0">
                <a:solidFill>
                  <a:prstClr val="black"/>
                </a:solidFill>
                <a:latin typeface="+mn-lt"/>
                <a:ea typeface="Arial" panose="020B0604020202020204" pitchFamily="34" charset="0"/>
              </a:rPr>
              <a:t>://commons.wikimedia.org/wiki/</a:t>
            </a:r>
            <a:r>
              <a:rPr lang="en-US" altLang="en-US" sz="1000" dirty="0" err="1">
                <a:solidFill>
                  <a:prstClr val="black"/>
                </a:solidFill>
                <a:latin typeface="+mn-lt"/>
                <a:ea typeface="Arial" panose="020B0604020202020204" pitchFamily="34" charset="0"/>
              </a:rPr>
              <a:t>File:QPSK_Gray_Coded.svg</a:t>
            </a:r>
            <a:endParaRPr lang="en-US" altLang="en-US" sz="1000" dirty="0">
              <a:solidFill>
                <a:prstClr val="black"/>
              </a:solidFill>
              <a:latin typeface="+mn-lt"/>
              <a:cs typeface="Calibri" panose="020F0502020204030204" pitchFamily="34" charset="0"/>
            </a:endParaRPr>
          </a:p>
        </p:txBody>
      </p:sp>
      <p:pic>
        <p:nvPicPr>
          <p:cNvPr id="2052" name="Picture 4" descr="File:QPSK Gray Coded.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573" y="1305277"/>
            <a:ext cx="3160223" cy="329212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File:4qam constellation noisy sigma025.png"/>
          <p:cNvPicPr>
            <a:picLocks noChangeAspect="1" noChangeArrowheads="1"/>
          </p:cNvPicPr>
          <p:nvPr/>
        </p:nvPicPr>
        <p:blipFill rotWithShape="1">
          <a:blip r:embed="rId4">
            <a:extLst>
              <a:ext uri="{28A0092B-C50C-407E-A947-70E740481C1C}">
                <a14:useLocalDpi xmlns:a14="http://schemas.microsoft.com/office/drawing/2010/main" val="0"/>
              </a:ext>
            </a:extLst>
          </a:blip>
          <a:srcRect l="5948" b="4950"/>
          <a:stretch/>
        </p:blipFill>
        <p:spPr bwMode="auto">
          <a:xfrm>
            <a:off x="4954385" y="1184247"/>
            <a:ext cx="3418494" cy="341315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5013958" y="4684921"/>
            <a:ext cx="3417916"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mn-lt"/>
                <a:ea typeface="Arial" panose="020B0604020202020204" pitchFamily="34" charset="0"/>
              </a:rPr>
              <a:t>Src:https</a:t>
            </a:r>
            <a:r>
              <a:rPr lang="en-US" altLang="en-US" sz="1000" dirty="0">
                <a:solidFill>
                  <a:prstClr val="black"/>
                </a:solidFill>
                <a:latin typeface="+mn-lt"/>
                <a:ea typeface="Arial" panose="020B0604020202020204" pitchFamily="34" charset="0"/>
              </a:rPr>
              <a:t>://commons.wikimedia.org/wiki/File:4qam_constellation_noisy_sigma025.png</a:t>
            </a:r>
            <a:endParaRPr lang="en-US" altLang="en-US" sz="1000" dirty="0">
              <a:solidFill>
                <a:prstClr val="black"/>
              </a:solidFill>
              <a:latin typeface="+mn-lt"/>
              <a:cs typeface="Calibri" panose="020F0502020204030204" pitchFamily="34" charset="0"/>
            </a:endParaRPr>
          </a:p>
        </p:txBody>
      </p:sp>
      <p:sp>
        <p:nvSpPr>
          <p:cNvPr id="11" name="TextBox 10"/>
          <p:cNvSpPr txBox="1"/>
          <p:nvPr/>
        </p:nvSpPr>
        <p:spPr>
          <a:xfrm>
            <a:off x="1918634" y="843612"/>
            <a:ext cx="1481272" cy="461665"/>
          </a:xfrm>
          <a:prstGeom prst="rect">
            <a:avLst/>
          </a:prstGeom>
          <a:noFill/>
        </p:spPr>
        <p:txBody>
          <a:bodyPr wrap="square" rtlCol="0">
            <a:spAutoFit/>
          </a:bodyPr>
          <a:lstStyle/>
          <a:p>
            <a:r>
              <a:rPr lang="en-IN" sz="2400" dirty="0">
                <a:solidFill>
                  <a:srgbClr val="0000FF"/>
                </a:solidFill>
                <a:latin typeface="Avenir Book" panose="020B0503020203020204" pitchFamily="34" charset="-78"/>
                <a:cs typeface="Avenir Book" panose="020B0503020203020204" pitchFamily="34" charset="-78"/>
              </a:rPr>
              <a:t>QPSK</a:t>
            </a:r>
          </a:p>
        </p:txBody>
      </p:sp>
    </p:spTree>
    <p:extLst>
      <p:ext uri="{BB962C8B-B14F-4D97-AF65-F5344CB8AC3E}">
        <p14:creationId xmlns:p14="http://schemas.microsoft.com/office/powerpoint/2010/main" val="273705930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a:t>Constellation Diagram</a:t>
            </a:r>
          </a:p>
        </p:txBody>
      </p:sp>
      <p:pic>
        <p:nvPicPr>
          <p:cNvPr id="3074" name="Picture 2" descr="File:8PSK Gray Coded.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46" y="881811"/>
            <a:ext cx="3521167" cy="364909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638693" y="4700846"/>
            <a:ext cx="3417916"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mn-lt"/>
                <a:ea typeface="Arial" panose="020B0604020202020204" pitchFamily="34" charset="0"/>
              </a:rPr>
              <a:t>Src:https</a:t>
            </a:r>
            <a:r>
              <a:rPr lang="en-US" altLang="en-US" sz="1000" dirty="0">
                <a:solidFill>
                  <a:prstClr val="black"/>
                </a:solidFill>
                <a:latin typeface="+mn-lt"/>
                <a:ea typeface="Arial" panose="020B0604020202020204" pitchFamily="34" charset="0"/>
              </a:rPr>
              <a:t>://commons.wikimedia.org/wiki/File:8PSK_Gray_Coded.svg</a:t>
            </a:r>
            <a:endParaRPr lang="en-US" altLang="en-US" sz="1000" dirty="0">
              <a:solidFill>
                <a:prstClr val="black"/>
              </a:solidFill>
              <a:latin typeface="+mn-lt"/>
              <a:cs typeface="Calibri" panose="020F0502020204030204" pitchFamily="34" charset="0"/>
            </a:endParaRPr>
          </a:p>
        </p:txBody>
      </p:sp>
      <p:pic>
        <p:nvPicPr>
          <p:cNvPr id="6146" name="Picture 2" descr="File:Circular 8QAM.png"/>
          <p:cNvPicPr>
            <a:picLocks noChangeAspect="1" noChangeArrowheads="1"/>
          </p:cNvPicPr>
          <p:nvPr/>
        </p:nvPicPr>
        <p:blipFill rotWithShape="1">
          <a:blip r:embed="rId4">
            <a:extLst>
              <a:ext uri="{28A0092B-C50C-407E-A947-70E740481C1C}">
                <a14:useLocalDpi xmlns:a14="http://schemas.microsoft.com/office/drawing/2010/main" val="0"/>
              </a:ext>
            </a:extLst>
          </a:blip>
          <a:srcRect l="12751"/>
          <a:stretch/>
        </p:blipFill>
        <p:spPr bwMode="auto">
          <a:xfrm>
            <a:off x="4788131" y="881811"/>
            <a:ext cx="4130512" cy="368895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4859947" y="4699613"/>
            <a:ext cx="3417916"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mn-lt"/>
                <a:ea typeface="Arial" panose="020B0604020202020204" pitchFamily="34" charset="0"/>
              </a:rPr>
              <a:t>Src:https</a:t>
            </a:r>
            <a:r>
              <a:rPr lang="en-US" altLang="en-US" sz="1000" dirty="0">
                <a:solidFill>
                  <a:prstClr val="black"/>
                </a:solidFill>
                <a:latin typeface="+mn-lt"/>
                <a:ea typeface="Arial" panose="020B0604020202020204" pitchFamily="34" charset="0"/>
              </a:rPr>
              <a:t>://commons.wikimedia.org/wiki/File:Circular_8QAM.png</a:t>
            </a:r>
            <a:endParaRPr lang="en-US" altLang="en-US" sz="1000" dirty="0">
              <a:solidFill>
                <a:prstClr val="black"/>
              </a:solidFill>
              <a:latin typeface="+mn-lt"/>
              <a:cs typeface="Calibri" panose="020F0502020204030204" pitchFamily="34" charset="0"/>
            </a:endParaRPr>
          </a:p>
        </p:txBody>
      </p:sp>
      <p:sp>
        <p:nvSpPr>
          <p:cNvPr id="10" name="TextBox 9"/>
          <p:cNvSpPr txBox="1"/>
          <p:nvPr/>
        </p:nvSpPr>
        <p:spPr>
          <a:xfrm>
            <a:off x="6949433" y="865188"/>
            <a:ext cx="1205353" cy="461665"/>
          </a:xfrm>
          <a:prstGeom prst="rect">
            <a:avLst/>
          </a:prstGeom>
          <a:noFill/>
        </p:spPr>
        <p:txBody>
          <a:bodyPr wrap="square" rtlCol="0">
            <a:spAutoFit/>
          </a:bodyPr>
          <a:lstStyle/>
          <a:p>
            <a:r>
              <a:rPr lang="en-IN" sz="2400" dirty="0">
                <a:solidFill>
                  <a:srgbClr val="0000FF"/>
                </a:solidFill>
                <a:latin typeface="Avenir Book" panose="020B0503020203020204" pitchFamily="34" charset="-78"/>
                <a:cs typeface="Avenir Book" panose="020B0503020203020204" pitchFamily="34" charset="-78"/>
              </a:rPr>
              <a:t>8-QAM</a:t>
            </a:r>
          </a:p>
        </p:txBody>
      </p:sp>
      <p:sp>
        <p:nvSpPr>
          <p:cNvPr id="11" name="TextBox 10"/>
          <p:cNvSpPr txBox="1"/>
          <p:nvPr/>
        </p:nvSpPr>
        <p:spPr>
          <a:xfrm>
            <a:off x="3090728" y="881811"/>
            <a:ext cx="1481272" cy="461665"/>
          </a:xfrm>
          <a:prstGeom prst="rect">
            <a:avLst/>
          </a:prstGeom>
          <a:noFill/>
        </p:spPr>
        <p:txBody>
          <a:bodyPr wrap="square" rtlCol="0">
            <a:spAutoFit/>
          </a:bodyPr>
          <a:lstStyle/>
          <a:p>
            <a:r>
              <a:rPr lang="en-IN" sz="2400" dirty="0">
                <a:solidFill>
                  <a:srgbClr val="0000FF"/>
                </a:solidFill>
                <a:latin typeface="Avenir Book" panose="020B0503020203020204" pitchFamily="34" charset="-78"/>
                <a:cs typeface="Avenir Book" panose="020B0503020203020204" pitchFamily="34" charset="-78"/>
              </a:rPr>
              <a:t>8-PSK</a:t>
            </a:r>
          </a:p>
        </p:txBody>
      </p:sp>
    </p:spTree>
    <p:extLst>
      <p:ext uri="{BB962C8B-B14F-4D97-AF65-F5344CB8AC3E}">
        <p14:creationId xmlns:p14="http://schemas.microsoft.com/office/powerpoint/2010/main" val="33189105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500" fill="hold"/>
                                        <p:tgtEl>
                                          <p:spTgt spid="6146"/>
                                        </p:tgtEl>
                                        <p:attrNameLst>
                                          <p:attrName>ppt_w</p:attrName>
                                        </p:attrNameLst>
                                      </p:cBhvr>
                                      <p:tavLst>
                                        <p:tav tm="0">
                                          <p:val>
                                            <p:fltVal val="0"/>
                                          </p:val>
                                        </p:tav>
                                        <p:tav tm="100000">
                                          <p:val>
                                            <p:strVal val="#ppt_w"/>
                                          </p:val>
                                        </p:tav>
                                      </p:tavLst>
                                    </p:anim>
                                    <p:anim calcmode="lin" valueType="num">
                                      <p:cBhvr>
                                        <p:cTn id="8" dur="500" fill="hold"/>
                                        <p:tgtEl>
                                          <p:spTgt spid="6146"/>
                                        </p:tgtEl>
                                        <p:attrNameLst>
                                          <p:attrName>ppt_h</p:attrName>
                                        </p:attrNameLst>
                                      </p:cBhvr>
                                      <p:tavLst>
                                        <p:tav tm="0">
                                          <p:val>
                                            <p:fltVal val="0"/>
                                          </p:val>
                                        </p:tav>
                                        <p:tav tm="100000">
                                          <p:val>
                                            <p:strVal val="#ppt_h"/>
                                          </p:val>
                                        </p:tav>
                                      </p:tavLst>
                                    </p:anim>
                                    <p:animEffect transition="in" filter="fade">
                                      <p:cBhvr>
                                        <p:cTn id="9" dur="500"/>
                                        <p:tgtEl>
                                          <p:spTgt spid="614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a:t>Quadrature Amplitude Modulation</a:t>
            </a:r>
          </a:p>
        </p:txBody>
      </p:sp>
      <p:pic>
        <p:nvPicPr>
          <p:cNvPr id="1026" name="Picture 2" descr="File:16QAM Gray Coded.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702" y="865188"/>
            <a:ext cx="3452149" cy="364055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381000" y="4610964"/>
            <a:ext cx="3417916"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mn-lt"/>
                <a:ea typeface="Arial" panose="020B0604020202020204" pitchFamily="34" charset="0"/>
              </a:rPr>
              <a:t>Src:https</a:t>
            </a:r>
            <a:r>
              <a:rPr lang="en-US" altLang="en-US" sz="1000" dirty="0">
                <a:solidFill>
                  <a:prstClr val="black"/>
                </a:solidFill>
                <a:latin typeface="+mn-lt"/>
                <a:ea typeface="Arial" panose="020B0604020202020204" pitchFamily="34" charset="0"/>
              </a:rPr>
              <a:t>://commons.wikimedia.org/wiki/File:16QAM_Gray_Coded.svg</a:t>
            </a:r>
            <a:endParaRPr lang="en-US" altLang="en-US" sz="1000" dirty="0">
              <a:solidFill>
                <a:prstClr val="black"/>
              </a:solidFill>
              <a:latin typeface="+mn-lt"/>
              <a:cs typeface="Calibri" panose="020F0502020204030204" pitchFamily="34" charset="0"/>
            </a:endParaRPr>
          </a:p>
        </p:txBody>
      </p:sp>
      <p:pic>
        <p:nvPicPr>
          <p:cNvPr id="1028" name="Picture 4" descr="File:FDD 16-QAM.png"/>
          <p:cNvPicPr>
            <a:picLocks noChangeAspect="1" noChangeArrowheads="1"/>
          </p:cNvPicPr>
          <p:nvPr/>
        </p:nvPicPr>
        <p:blipFill rotWithShape="1">
          <a:blip r:embed="rId4">
            <a:extLst>
              <a:ext uri="{28A0092B-C50C-407E-A947-70E740481C1C}">
                <a14:useLocalDpi xmlns:a14="http://schemas.microsoft.com/office/drawing/2010/main" val="0"/>
              </a:ext>
            </a:extLst>
          </a:blip>
          <a:srcRect l="1411" t="7877" r="29696"/>
          <a:stretch/>
        </p:blipFill>
        <p:spPr bwMode="auto">
          <a:xfrm>
            <a:off x="5078071" y="951002"/>
            <a:ext cx="3617041" cy="355474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5078071" y="4589663"/>
            <a:ext cx="3417916"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mn-lt"/>
                <a:ea typeface="Arial" panose="020B0604020202020204" pitchFamily="34" charset="0"/>
              </a:rPr>
              <a:t>Src:https</a:t>
            </a:r>
            <a:r>
              <a:rPr lang="en-US" altLang="en-US" sz="1000" dirty="0">
                <a:solidFill>
                  <a:prstClr val="black"/>
                </a:solidFill>
                <a:latin typeface="+mn-lt"/>
                <a:ea typeface="Arial" panose="020B0604020202020204" pitchFamily="34" charset="0"/>
              </a:rPr>
              <a:t>://commons.wikimedia.org/wiki/File:FDD_16-QAM.png</a:t>
            </a:r>
            <a:endParaRPr lang="en-US" altLang="en-US" sz="1000" dirty="0">
              <a:solidFill>
                <a:prstClr val="black"/>
              </a:solidFill>
              <a:latin typeface="+mn-lt"/>
              <a:cs typeface="Calibri" panose="020F0502020204030204" pitchFamily="34" charset="0"/>
            </a:endParaRPr>
          </a:p>
        </p:txBody>
      </p:sp>
      <p:sp>
        <p:nvSpPr>
          <p:cNvPr id="12" name="TextBox 11"/>
          <p:cNvSpPr txBox="1"/>
          <p:nvPr/>
        </p:nvSpPr>
        <p:spPr>
          <a:xfrm>
            <a:off x="3669440" y="910576"/>
            <a:ext cx="1481272" cy="461665"/>
          </a:xfrm>
          <a:prstGeom prst="rect">
            <a:avLst/>
          </a:prstGeom>
          <a:noFill/>
        </p:spPr>
        <p:txBody>
          <a:bodyPr wrap="square" rtlCol="0">
            <a:spAutoFit/>
          </a:bodyPr>
          <a:lstStyle/>
          <a:p>
            <a:r>
              <a:rPr lang="en-IN" sz="2400" dirty="0">
                <a:solidFill>
                  <a:srgbClr val="0000FF"/>
                </a:solidFill>
                <a:latin typeface="Avenir Book" panose="020B0503020203020204" pitchFamily="34" charset="-78"/>
                <a:cs typeface="Avenir Book" panose="020B0503020203020204" pitchFamily="34" charset="-78"/>
              </a:rPr>
              <a:t>16-QAM</a:t>
            </a:r>
          </a:p>
        </p:txBody>
      </p:sp>
    </p:spTree>
    <p:extLst>
      <p:ext uri="{BB962C8B-B14F-4D97-AF65-F5344CB8AC3E}">
        <p14:creationId xmlns:p14="http://schemas.microsoft.com/office/powerpoint/2010/main" val="127898907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a:t>Quadrature Amplitude Modulation</a:t>
            </a:r>
          </a:p>
        </p:txBody>
      </p:sp>
      <p:pic>
        <p:nvPicPr>
          <p:cNvPr id="1026" name="Picture 2" descr="File:16QAM Gray Coded.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702" y="865188"/>
            <a:ext cx="3452149" cy="364055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381000" y="4610964"/>
            <a:ext cx="3417916"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mn-lt"/>
                <a:ea typeface="Arial" panose="020B0604020202020204" pitchFamily="34" charset="0"/>
              </a:rPr>
              <a:t>Src:https</a:t>
            </a:r>
            <a:r>
              <a:rPr lang="en-US" altLang="en-US" sz="1000" dirty="0">
                <a:solidFill>
                  <a:prstClr val="black"/>
                </a:solidFill>
                <a:latin typeface="+mn-lt"/>
                <a:ea typeface="Arial" panose="020B0604020202020204" pitchFamily="34" charset="0"/>
              </a:rPr>
              <a:t>://commons.wikimedia.org/wiki/File:16QAM_Gray_Coded.svg</a:t>
            </a:r>
            <a:endParaRPr lang="en-US" altLang="en-US" sz="1000" dirty="0">
              <a:solidFill>
                <a:prstClr val="black"/>
              </a:solidFill>
              <a:latin typeface="+mn-lt"/>
              <a:cs typeface="Calibri" panose="020F0502020204030204" pitchFamily="34" charset="0"/>
            </a:endParaRPr>
          </a:p>
        </p:txBody>
      </p:sp>
      <p:sp>
        <p:nvSpPr>
          <p:cNvPr id="10"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4517967" y="4589663"/>
            <a:ext cx="3417916"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mn-lt"/>
                <a:ea typeface="Arial" panose="020B0604020202020204" pitchFamily="34" charset="0"/>
              </a:rPr>
              <a:t>Src:https</a:t>
            </a:r>
            <a:r>
              <a:rPr lang="en-US" altLang="en-US" sz="1000" dirty="0">
                <a:solidFill>
                  <a:prstClr val="black"/>
                </a:solidFill>
                <a:latin typeface="+mn-lt"/>
                <a:ea typeface="Arial" panose="020B0604020202020204" pitchFamily="34" charset="0"/>
              </a:rPr>
              <a:t>://commons.wikimedia.org/wiki/File:Circular_16QAM.svg</a:t>
            </a:r>
            <a:endParaRPr lang="en-US" altLang="en-US" sz="1000" dirty="0">
              <a:solidFill>
                <a:prstClr val="black"/>
              </a:solidFill>
              <a:latin typeface="+mn-lt"/>
              <a:cs typeface="Calibri" panose="020F0502020204030204" pitchFamily="34" charset="0"/>
            </a:endParaRPr>
          </a:p>
        </p:txBody>
      </p:sp>
      <p:pic>
        <p:nvPicPr>
          <p:cNvPr id="4098" name="Picture 2" descr="File:Circular 16QAM.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0076" y="910576"/>
            <a:ext cx="3633699" cy="363369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669440" y="910576"/>
            <a:ext cx="1481272" cy="461665"/>
          </a:xfrm>
          <a:prstGeom prst="rect">
            <a:avLst/>
          </a:prstGeom>
          <a:noFill/>
        </p:spPr>
        <p:txBody>
          <a:bodyPr wrap="square" rtlCol="0">
            <a:spAutoFit/>
          </a:bodyPr>
          <a:lstStyle/>
          <a:p>
            <a:r>
              <a:rPr lang="en-IN" sz="2400" dirty="0">
                <a:solidFill>
                  <a:srgbClr val="0000FF"/>
                </a:solidFill>
                <a:latin typeface="Avenir Book" panose="020B0503020203020204" pitchFamily="34" charset="-78"/>
                <a:cs typeface="Avenir Book" panose="020B0503020203020204" pitchFamily="34" charset="-78"/>
              </a:rPr>
              <a:t>16-QAM</a:t>
            </a:r>
          </a:p>
        </p:txBody>
      </p:sp>
    </p:spTree>
    <p:extLst>
      <p:ext uri="{BB962C8B-B14F-4D97-AF65-F5344CB8AC3E}">
        <p14:creationId xmlns:p14="http://schemas.microsoft.com/office/powerpoint/2010/main" val="232705095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a:t>Quadrature Amplitude Modulation</a:t>
            </a:r>
          </a:p>
        </p:txBody>
      </p:sp>
      <p:pic>
        <p:nvPicPr>
          <p:cNvPr id="1026" name="Picture 2" descr="File:Rectangular constellation for QAM.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1793" y="957600"/>
            <a:ext cx="3918388" cy="394345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2664920" y="4808616"/>
            <a:ext cx="3417916"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mn-lt"/>
                <a:ea typeface="Arial" panose="020B0604020202020204" pitchFamily="34" charset="0"/>
              </a:rPr>
              <a:t>Src:https</a:t>
            </a:r>
            <a:r>
              <a:rPr lang="en-US" altLang="en-US" sz="1000" dirty="0">
                <a:solidFill>
                  <a:prstClr val="black"/>
                </a:solidFill>
                <a:latin typeface="+mn-lt"/>
                <a:ea typeface="Arial" panose="020B0604020202020204" pitchFamily="34" charset="0"/>
              </a:rPr>
              <a:t>://commons.wikimedia.org/wiki/</a:t>
            </a:r>
            <a:r>
              <a:rPr lang="en-US" altLang="en-US" sz="1000" dirty="0" err="1">
                <a:solidFill>
                  <a:prstClr val="black"/>
                </a:solidFill>
                <a:latin typeface="+mn-lt"/>
                <a:ea typeface="Arial" panose="020B0604020202020204" pitchFamily="34" charset="0"/>
              </a:rPr>
              <a:t>File:Rectangular_constellation_for_QAM.svg</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406829898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a:t>Bit and Baud Rate Comparison</a:t>
            </a:r>
          </a:p>
        </p:txBody>
      </p:sp>
      <p:graphicFrame>
        <p:nvGraphicFramePr>
          <p:cNvPr id="7" name="Group 3"/>
          <p:cNvGraphicFramePr>
            <a:graphicFrameLocks noGrp="1"/>
          </p:cNvGraphicFramePr>
          <p:nvPr>
            <p:extLst>
              <p:ext uri="{D42A27DB-BD31-4B8C-83A1-F6EECF244321}">
                <p14:modId xmlns:p14="http://schemas.microsoft.com/office/powerpoint/2010/main" val="1249074220"/>
              </p:ext>
            </p:extLst>
          </p:nvPr>
        </p:nvGraphicFramePr>
        <p:xfrm>
          <a:off x="821572" y="865188"/>
          <a:ext cx="7476702" cy="4080164"/>
        </p:xfrm>
        <a:graphic>
          <a:graphicData uri="http://schemas.openxmlformats.org/drawingml/2006/table">
            <a:tbl>
              <a:tblPr>
                <a:tableStyleId>{22838BEF-8BB2-4498-84A7-C5851F593DF1}</a:tableStyleId>
              </a:tblPr>
              <a:tblGrid>
                <a:gridCol w="2480753">
                  <a:extLst>
                    <a:ext uri="{9D8B030D-6E8A-4147-A177-3AD203B41FA5}">
                      <a16:colId xmlns:a16="http://schemas.microsoft.com/office/drawing/2014/main" val="20000"/>
                    </a:ext>
                  </a:extLst>
                </a:gridCol>
                <a:gridCol w="1800088">
                  <a:extLst>
                    <a:ext uri="{9D8B030D-6E8A-4147-A177-3AD203B41FA5}">
                      <a16:colId xmlns:a16="http://schemas.microsoft.com/office/drawing/2014/main" val="20002"/>
                    </a:ext>
                  </a:extLst>
                </a:gridCol>
                <a:gridCol w="1533315">
                  <a:extLst>
                    <a:ext uri="{9D8B030D-6E8A-4147-A177-3AD203B41FA5}">
                      <a16:colId xmlns:a16="http://schemas.microsoft.com/office/drawing/2014/main" val="20003"/>
                    </a:ext>
                  </a:extLst>
                </a:gridCol>
                <a:gridCol w="1662546">
                  <a:extLst>
                    <a:ext uri="{9D8B030D-6E8A-4147-A177-3AD203B41FA5}">
                      <a16:colId xmlns:a16="http://schemas.microsoft.com/office/drawing/2014/main" val="20004"/>
                    </a:ext>
                  </a:extLst>
                </a:gridCol>
              </a:tblGrid>
              <a:tr h="52231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u="none" strike="noStrike" cap="none" normalizeH="0" baseline="0" dirty="0">
                          <a:ln>
                            <a:noFill/>
                          </a:ln>
                          <a:effectLst>
                            <a:outerShdw blurRad="38100" dist="38100" dir="2700000" algn="tl">
                              <a:srgbClr val="1C1C1C"/>
                            </a:outerShdw>
                          </a:effectLst>
                          <a:latin typeface="Avenir Book" panose="020B0503020203020204" pitchFamily="34" charset="-78"/>
                          <a:cs typeface="Avenir Book" panose="020B0503020203020204" pitchFamily="34" charset="-78"/>
                        </a:rPr>
                        <a:t>Modulation</a:t>
                      </a:r>
                      <a:endParaRPr kumimoji="0" lang="en-US" sz="1800" b="0" i="0" u="none" strike="noStrike" cap="none" normalizeH="0" baseline="0" dirty="0">
                        <a:ln>
                          <a:noFill/>
                        </a:ln>
                        <a:solidFill>
                          <a:schemeClr val="bg1"/>
                        </a:solidFill>
                        <a:effectLst>
                          <a:outerShdw blurRad="38100" dist="38100" dir="2700000" algn="tl">
                            <a:srgbClr val="1C1C1C"/>
                          </a:outerShdw>
                        </a:effectLst>
                        <a:latin typeface="Avenir Book" panose="020B0503020203020204" pitchFamily="34" charset="-78"/>
                        <a:cs typeface="Avenir Book" panose="020B0503020203020204" pitchFamily="34" charset="-78"/>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u="none" strike="noStrike" cap="none" normalizeH="0" baseline="0" dirty="0">
                          <a:ln>
                            <a:noFill/>
                          </a:ln>
                          <a:effectLst>
                            <a:outerShdw blurRad="38100" dist="38100" dir="2700000" algn="tl">
                              <a:srgbClr val="1C1C1C"/>
                            </a:outerShdw>
                          </a:effectLst>
                          <a:latin typeface="Avenir Book" panose="020B0503020203020204" pitchFamily="34" charset="-78"/>
                          <a:cs typeface="Avenir Book" panose="020B0503020203020204" pitchFamily="34" charset="-78"/>
                        </a:rPr>
                        <a:t>Bits/Baud</a:t>
                      </a:r>
                      <a:endParaRPr kumimoji="0" lang="en-US" sz="1800" b="0" i="0" u="none" strike="noStrike" cap="none" normalizeH="0" baseline="0" dirty="0">
                        <a:ln>
                          <a:noFill/>
                        </a:ln>
                        <a:solidFill>
                          <a:schemeClr val="bg1"/>
                        </a:solidFill>
                        <a:effectLst>
                          <a:outerShdw blurRad="38100" dist="38100" dir="2700000" algn="tl">
                            <a:srgbClr val="1C1C1C"/>
                          </a:outerShdw>
                        </a:effectLst>
                        <a:latin typeface="Avenir Book" panose="020B0503020203020204" pitchFamily="34" charset="-78"/>
                        <a:cs typeface="Avenir Book" panose="020B0503020203020204" pitchFamily="34" charset="-78"/>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u="none" strike="noStrike" cap="none" normalizeH="0" baseline="0" dirty="0">
                          <a:ln>
                            <a:noFill/>
                          </a:ln>
                          <a:effectLst>
                            <a:outerShdw blurRad="38100" dist="38100" dir="2700000" algn="tl">
                              <a:srgbClr val="1C1C1C"/>
                            </a:outerShdw>
                          </a:effectLst>
                          <a:latin typeface="Avenir Book" panose="020B0503020203020204" pitchFamily="34" charset="-78"/>
                          <a:cs typeface="Avenir Book" panose="020B0503020203020204" pitchFamily="34" charset="-78"/>
                        </a:rPr>
                        <a:t>Baud rate</a:t>
                      </a:r>
                      <a:endParaRPr kumimoji="0" lang="en-US" sz="1800" b="0" i="0" u="none" strike="noStrike" cap="none" normalizeH="0" baseline="0" dirty="0">
                        <a:ln>
                          <a:noFill/>
                        </a:ln>
                        <a:solidFill>
                          <a:schemeClr val="bg1"/>
                        </a:solidFill>
                        <a:effectLst>
                          <a:outerShdw blurRad="38100" dist="38100" dir="2700000" algn="tl">
                            <a:srgbClr val="1C1C1C"/>
                          </a:outerShdw>
                        </a:effectLst>
                        <a:latin typeface="Avenir Book" panose="020B0503020203020204" pitchFamily="34" charset="-78"/>
                        <a:cs typeface="Avenir Book" panose="020B0503020203020204" pitchFamily="34" charset="-78"/>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u="none" strike="noStrike" cap="none" normalizeH="0" baseline="0" dirty="0">
                          <a:ln>
                            <a:noFill/>
                          </a:ln>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rPr>
                        <a:t>Bit Rate</a:t>
                      </a:r>
                      <a:endParaRPr kumimoji="0" lang="en-US" sz="1800" b="0" i="0" u="none" strike="noStrike" cap="none" normalizeH="0" baseline="0" dirty="0">
                        <a:ln>
                          <a:noFill/>
                        </a:ln>
                        <a:solidFill>
                          <a:schemeClr val="bg1"/>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a:txBody>
                  <a:tcPr anchor="ctr" horzOverflow="overflow"/>
                </a:tc>
                <a:extLst>
                  <a:ext uri="{0D108BD9-81ED-4DB2-BD59-A6C34878D82A}">
                    <a16:rowId xmlns:a16="http://schemas.microsoft.com/office/drawing/2014/main" val="10000"/>
                  </a:ext>
                </a:extLst>
              </a:tr>
              <a:tr h="415637">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800" u="none" strike="noStrike" cap="none" normalizeH="0" baseline="0" dirty="0">
                          <a:ln>
                            <a:noFill/>
                          </a:ln>
                          <a:effectLst>
                            <a:outerShdw blurRad="38100" dist="38100" dir="2700000" algn="tl">
                              <a:srgbClr val="C0C0C0"/>
                            </a:outerShdw>
                          </a:effectLst>
                          <a:latin typeface="Avenir Book" panose="020B0503020203020204" pitchFamily="34" charset="-78"/>
                          <a:cs typeface="Avenir Book" panose="020B0503020203020204" pitchFamily="34" charset="-78"/>
                        </a:rPr>
                        <a:t>ASK, FSK, 2-PSK</a:t>
                      </a:r>
                      <a:endParaRPr kumimoji="0" lang="en-US" sz="1800" b="0" i="0" u="none" strike="noStrike" cap="none" normalizeH="0" baseline="0" dirty="0">
                        <a:ln>
                          <a:noFill/>
                        </a:ln>
                        <a:solidFill>
                          <a:schemeClr val="tx1"/>
                        </a:solidFill>
                        <a:effectLst>
                          <a:outerShdw blurRad="38100" dist="38100" dir="2700000" algn="tl">
                            <a:srgbClr val="C0C0C0"/>
                          </a:outerShdw>
                        </a:effectLst>
                        <a:latin typeface="Avenir Book" panose="020B0503020203020204" pitchFamily="34" charset="-78"/>
                        <a:cs typeface="Avenir Book" panose="020B0503020203020204" pitchFamily="34" charset="-78"/>
                      </a:endParaRPr>
                    </a:p>
                  </a:txBody>
                  <a:tcPr anchor="ctr" horzOverflow="overflow"/>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800" u="none" strike="noStrike" cap="none" normalizeH="0" baseline="0" dirty="0">
                          <a:ln>
                            <a:noFill/>
                          </a:ln>
                          <a:effectLst/>
                          <a:latin typeface="Avenir Book" panose="020B0503020203020204" pitchFamily="34" charset="-78"/>
                          <a:cs typeface="Avenir Book" panose="020B0503020203020204" pitchFamily="34" charset="-78"/>
                        </a:rPr>
                        <a:t>1</a:t>
                      </a:r>
                      <a:endParaRPr kumimoji="0" lang="en-US" sz="1800" b="0" i="0" u="none" strike="noStrike" cap="none" normalizeH="0" baseline="0" dirty="0">
                        <a:ln>
                          <a:noFill/>
                        </a:ln>
                        <a:solidFill>
                          <a:schemeClr val="tx1"/>
                        </a:solidFill>
                        <a:effectLst/>
                        <a:latin typeface="Avenir Book" panose="020B0503020203020204" pitchFamily="34" charset="-78"/>
                        <a:cs typeface="Avenir Book" panose="020B0503020203020204" pitchFamily="34" charset="-78"/>
                      </a:endParaRPr>
                    </a:p>
                  </a:txBody>
                  <a:tcPr anchor="ctr" horzOverflow="overflow"/>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pt-BR" sz="1800" u="none" strike="noStrike" cap="none" normalizeH="0" baseline="0">
                          <a:ln>
                            <a:noFill/>
                          </a:ln>
                          <a:effectLst/>
                          <a:latin typeface="Avenir Book" panose="020B0503020203020204" pitchFamily="34" charset="-78"/>
                          <a:cs typeface="Avenir Book" panose="020B0503020203020204" pitchFamily="34" charset="-78"/>
                        </a:rPr>
                        <a:t>N</a:t>
                      </a:r>
                      <a:endParaRPr kumimoji="0" lang="en-US" sz="1800" b="0" i="0" u="none" strike="noStrike" cap="none" normalizeH="0" baseline="0">
                        <a:ln>
                          <a:noFill/>
                        </a:ln>
                        <a:solidFill>
                          <a:schemeClr val="tx1"/>
                        </a:solidFill>
                        <a:effectLst/>
                        <a:latin typeface="Avenir Book" panose="020B0503020203020204" pitchFamily="34" charset="-78"/>
                        <a:cs typeface="Avenir Book" panose="020B0503020203020204" pitchFamily="34" charset="-78"/>
                      </a:endParaRPr>
                    </a:p>
                  </a:txBody>
                  <a:tcPr anchor="ctr" horzOverflow="overflow"/>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pt-BR" sz="1800" u="none" strike="noStrike" cap="none" normalizeH="0" baseline="0">
                          <a:ln>
                            <a:noFill/>
                          </a:ln>
                          <a:effectLst/>
                          <a:latin typeface="Avenir Book" panose="020B0503020203020204" pitchFamily="34" charset="-78"/>
                          <a:cs typeface="Avenir Book" panose="020B0503020203020204" pitchFamily="34" charset="-78"/>
                        </a:rPr>
                        <a:t>N</a:t>
                      </a:r>
                      <a:endParaRPr kumimoji="0" lang="en-US" sz="1800" b="0" i="0" u="none" strike="noStrike" cap="none" normalizeH="0" baseline="0">
                        <a:ln>
                          <a:noFill/>
                        </a:ln>
                        <a:solidFill>
                          <a:schemeClr val="tx1"/>
                        </a:solidFill>
                        <a:effectLst/>
                        <a:latin typeface="Avenir Book" panose="020B0503020203020204" pitchFamily="34" charset="-78"/>
                        <a:cs typeface="Avenir Book" panose="020B0503020203020204" pitchFamily="34" charset="-78"/>
                      </a:endParaRPr>
                    </a:p>
                  </a:txBody>
                  <a:tcPr anchor="ctr" horzOverflow="overflow"/>
                </a:tc>
                <a:extLst>
                  <a:ext uri="{0D108BD9-81ED-4DB2-BD59-A6C34878D82A}">
                    <a16:rowId xmlns:a16="http://schemas.microsoft.com/office/drawing/2014/main" val="10001"/>
                  </a:ext>
                </a:extLst>
              </a:tr>
              <a:tr h="440574">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800" u="none" strike="noStrike" cap="none" normalizeH="0" baseline="0" dirty="0">
                          <a:ln>
                            <a:noFill/>
                          </a:ln>
                          <a:effectLst>
                            <a:outerShdw blurRad="38100" dist="38100" dir="2700000" algn="tl">
                              <a:srgbClr val="C0C0C0"/>
                            </a:outerShdw>
                          </a:effectLst>
                          <a:latin typeface="Avenir Book" panose="020B0503020203020204" pitchFamily="34" charset="-78"/>
                          <a:cs typeface="Avenir Book" panose="020B0503020203020204" pitchFamily="34" charset="-78"/>
                        </a:rPr>
                        <a:t>4-PSK, 4-QAM</a:t>
                      </a:r>
                      <a:endParaRPr kumimoji="0" lang="en-US" sz="1800" b="0" i="0" u="none" strike="noStrike" cap="none" normalizeH="0" baseline="0" dirty="0">
                        <a:ln>
                          <a:noFill/>
                        </a:ln>
                        <a:solidFill>
                          <a:schemeClr val="tx1"/>
                        </a:solidFill>
                        <a:effectLst>
                          <a:outerShdw blurRad="38100" dist="38100" dir="2700000" algn="tl">
                            <a:srgbClr val="C0C0C0"/>
                          </a:outerShdw>
                        </a:effectLst>
                        <a:latin typeface="Avenir Book" panose="020B0503020203020204" pitchFamily="34" charset="-78"/>
                        <a:cs typeface="Avenir Book" panose="020B0503020203020204" pitchFamily="34" charset="-78"/>
                      </a:endParaRPr>
                    </a:p>
                  </a:txBody>
                  <a:tcPr anchor="ctr" horzOverflow="overflow"/>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800" u="none" strike="noStrike" cap="none" normalizeH="0" baseline="0" dirty="0">
                          <a:ln>
                            <a:noFill/>
                          </a:ln>
                          <a:effectLst/>
                          <a:latin typeface="Avenir Book" panose="020B0503020203020204" pitchFamily="34" charset="-78"/>
                          <a:cs typeface="Avenir Book" panose="020B0503020203020204" pitchFamily="34" charset="-78"/>
                        </a:rPr>
                        <a:t>2</a:t>
                      </a:r>
                      <a:endParaRPr kumimoji="0" lang="en-US" sz="1800" b="0" i="0" u="none" strike="noStrike" cap="none" normalizeH="0" baseline="0" dirty="0">
                        <a:ln>
                          <a:noFill/>
                        </a:ln>
                        <a:solidFill>
                          <a:schemeClr val="tx1"/>
                        </a:solidFill>
                        <a:effectLst/>
                        <a:latin typeface="Avenir Book" panose="020B0503020203020204" pitchFamily="34" charset="-78"/>
                        <a:cs typeface="Avenir Book" panose="020B0503020203020204" pitchFamily="34" charset="-78"/>
                      </a:endParaRPr>
                    </a:p>
                  </a:txBody>
                  <a:tcPr anchor="ctr" horzOverflow="overflow"/>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pt-BR" sz="1800" u="none" strike="noStrike" cap="none" normalizeH="0" baseline="0" dirty="0">
                          <a:ln>
                            <a:noFill/>
                          </a:ln>
                          <a:effectLst/>
                          <a:latin typeface="Avenir Book" panose="020B0503020203020204" pitchFamily="34" charset="-78"/>
                          <a:cs typeface="Avenir Book" panose="020B0503020203020204" pitchFamily="34" charset="-78"/>
                        </a:rPr>
                        <a:t>N</a:t>
                      </a:r>
                      <a:endParaRPr kumimoji="0" lang="en-US" sz="1800" b="0" i="0" u="none" strike="noStrike" cap="none" normalizeH="0" baseline="0" dirty="0">
                        <a:ln>
                          <a:noFill/>
                        </a:ln>
                        <a:solidFill>
                          <a:schemeClr val="tx1"/>
                        </a:solidFill>
                        <a:effectLst/>
                        <a:latin typeface="Avenir Book" panose="020B0503020203020204" pitchFamily="34" charset="-78"/>
                        <a:cs typeface="Avenir Book" panose="020B0503020203020204" pitchFamily="34" charset="-78"/>
                      </a:endParaRPr>
                    </a:p>
                  </a:txBody>
                  <a:tcPr anchor="ctr" horzOverflow="overflow"/>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pt-BR" sz="1800" u="none" strike="noStrike" cap="none" normalizeH="0" baseline="0">
                          <a:ln>
                            <a:noFill/>
                          </a:ln>
                          <a:effectLst/>
                          <a:latin typeface="Avenir Book" panose="020B0503020203020204" pitchFamily="34" charset="-78"/>
                          <a:cs typeface="Avenir Book" panose="020B0503020203020204" pitchFamily="34" charset="-78"/>
                        </a:rPr>
                        <a:t>2N</a:t>
                      </a:r>
                      <a:endParaRPr kumimoji="0" lang="en-US" sz="1800" b="0" i="0" u="none" strike="noStrike" cap="none" normalizeH="0" baseline="0">
                        <a:ln>
                          <a:noFill/>
                        </a:ln>
                        <a:solidFill>
                          <a:schemeClr val="tx1"/>
                        </a:solidFill>
                        <a:effectLst/>
                        <a:latin typeface="Avenir Book" panose="020B0503020203020204" pitchFamily="34" charset="-78"/>
                        <a:cs typeface="Avenir Book" panose="020B0503020203020204" pitchFamily="34" charset="-78"/>
                      </a:endParaRPr>
                    </a:p>
                  </a:txBody>
                  <a:tcPr anchor="ctr" horzOverflow="overflow"/>
                </a:tc>
                <a:extLst>
                  <a:ext uri="{0D108BD9-81ED-4DB2-BD59-A6C34878D82A}">
                    <a16:rowId xmlns:a16="http://schemas.microsoft.com/office/drawing/2014/main" val="10002"/>
                  </a:ext>
                </a:extLst>
              </a:tr>
              <a:tr h="518741">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800" u="none" strike="noStrike" cap="none" normalizeH="0" baseline="0">
                          <a:ln>
                            <a:noFill/>
                          </a:ln>
                          <a:effectLst>
                            <a:outerShdw blurRad="38100" dist="38100" dir="2700000" algn="tl">
                              <a:srgbClr val="C0C0C0"/>
                            </a:outerShdw>
                          </a:effectLst>
                          <a:latin typeface="Avenir Book" panose="020B0503020203020204" pitchFamily="34" charset="-78"/>
                          <a:cs typeface="Avenir Book" panose="020B0503020203020204" pitchFamily="34" charset="-78"/>
                        </a:rPr>
                        <a:t>8-PSK, 8-QAM</a:t>
                      </a:r>
                      <a:endParaRPr kumimoji="0" lang="en-US" sz="1800" b="0" i="0" u="none" strike="noStrike" cap="none" normalizeH="0" baseline="0">
                        <a:ln>
                          <a:noFill/>
                        </a:ln>
                        <a:solidFill>
                          <a:schemeClr val="tx1"/>
                        </a:solidFill>
                        <a:effectLst>
                          <a:outerShdw blurRad="38100" dist="38100" dir="2700000" algn="tl">
                            <a:srgbClr val="C0C0C0"/>
                          </a:outerShdw>
                        </a:effectLst>
                        <a:latin typeface="Avenir Book" panose="020B0503020203020204" pitchFamily="34" charset="-78"/>
                        <a:cs typeface="Avenir Book" panose="020B0503020203020204" pitchFamily="34" charset="-78"/>
                      </a:endParaRPr>
                    </a:p>
                  </a:txBody>
                  <a:tcPr anchor="ctr" horzOverflow="overflow"/>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800" u="none" strike="noStrike" cap="none" normalizeH="0" baseline="0" dirty="0">
                          <a:ln>
                            <a:noFill/>
                          </a:ln>
                          <a:effectLst/>
                          <a:latin typeface="Avenir Book" panose="020B0503020203020204" pitchFamily="34" charset="-78"/>
                          <a:cs typeface="Avenir Book" panose="020B0503020203020204" pitchFamily="34" charset="-78"/>
                        </a:rPr>
                        <a:t>3</a:t>
                      </a:r>
                      <a:endParaRPr kumimoji="0" lang="en-US" sz="1800" b="0" i="0" u="none" strike="noStrike" cap="none" normalizeH="0" baseline="0" dirty="0">
                        <a:ln>
                          <a:noFill/>
                        </a:ln>
                        <a:solidFill>
                          <a:schemeClr val="tx1"/>
                        </a:solidFill>
                        <a:effectLst/>
                        <a:latin typeface="Avenir Book" panose="020B0503020203020204" pitchFamily="34" charset="-78"/>
                        <a:cs typeface="Avenir Book" panose="020B0503020203020204" pitchFamily="34" charset="-78"/>
                      </a:endParaRPr>
                    </a:p>
                  </a:txBody>
                  <a:tcPr anchor="ctr" horzOverflow="overflow"/>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pt-BR" sz="1800" u="none" strike="noStrike" cap="none" normalizeH="0" baseline="0">
                          <a:ln>
                            <a:noFill/>
                          </a:ln>
                          <a:effectLst/>
                          <a:latin typeface="Avenir Book" panose="020B0503020203020204" pitchFamily="34" charset="-78"/>
                          <a:cs typeface="Avenir Book" panose="020B0503020203020204" pitchFamily="34" charset="-78"/>
                        </a:rPr>
                        <a:t>N</a:t>
                      </a:r>
                      <a:endParaRPr kumimoji="0" lang="en-US" sz="1800" b="0" i="0" u="none" strike="noStrike" cap="none" normalizeH="0" baseline="0">
                        <a:ln>
                          <a:noFill/>
                        </a:ln>
                        <a:solidFill>
                          <a:schemeClr val="tx1"/>
                        </a:solidFill>
                        <a:effectLst/>
                        <a:latin typeface="Avenir Book" panose="020B0503020203020204" pitchFamily="34" charset="-78"/>
                        <a:cs typeface="Avenir Book" panose="020B0503020203020204" pitchFamily="34" charset="-78"/>
                      </a:endParaRPr>
                    </a:p>
                  </a:txBody>
                  <a:tcPr anchor="ctr" horzOverflow="overflow"/>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pt-BR" sz="1800" u="none" strike="noStrike" cap="none" normalizeH="0" baseline="0">
                          <a:ln>
                            <a:noFill/>
                          </a:ln>
                          <a:effectLst/>
                          <a:latin typeface="Avenir Book" panose="020B0503020203020204" pitchFamily="34" charset="-78"/>
                          <a:cs typeface="Avenir Book" panose="020B0503020203020204" pitchFamily="34" charset="-78"/>
                        </a:rPr>
                        <a:t>3N</a:t>
                      </a:r>
                      <a:endParaRPr kumimoji="0" lang="en-US" sz="1800" b="0" i="0" u="none" strike="noStrike" cap="none" normalizeH="0" baseline="0">
                        <a:ln>
                          <a:noFill/>
                        </a:ln>
                        <a:solidFill>
                          <a:schemeClr val="tx1"/>
                        </a:solidFill>
                        <a:effectLst/>
                        <a:latin typeface="Avenir Book" panose="020B0503020203020204" pitchFamily="34" charset="-78"/>
                        <a:cs typeface="Avenir Book" panose="020B0503020203020204" pitchFamily="34" charset="-78"/>
                      </a:endParaRPr>
                    </a:p>
                  </a:txBody>
                  <a:tcPr anchor="ctr" horzOverflow="overflow"/>
                </a:tc>
                <a:extLst>
                  <a:ext uri="{0D108BD9-81ED-4DB2-BD59-A6C34878D82A}">
                    <a16:rowId xmlns:a16="http://schemas.microsoft.com/office/drawing/2014/main" val="10003"/>
                  </a:ext>
                </a:extLst>
              </a:tr>
              <a:tr h="518741">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800" u="none" strike="noStrike" cap="none" normalizeH="0" baseline="0">
                          <a:ln>
                            <a:noFill/>
                          </a:ln>
                          <a:effectLst>
                            <a:outerShdw blurRad="38100" dist="38100" dir="2700000" algn="tl">
                              <a:srgbClr val="C0C0C0"/>
                            </a:outerShdw>
                          </a:effectLst>
                          <a:latin typeface="Avenir Book" panose="020B0503020203020204" pitchFamily="34" charset="-78"/>
                          <a:cs typeface="Avenir Book" panose="020B0503020203020204" pitchFamily="34" charset="-78"/>
                        </a:rPr>
                        <a:t>16-QAM</a:t>
                      </a:r>
                      <a:endParaRPr kumimoji="0" lang="en-US" sz="1800" b="0" i="0" u="none" strike="noStrike" cap="none" normalizeH="0" baseline="0">
                        <a:ln>
                          <a:noFill/>
                        </a:ln>
                        <a:solidFill>
                          <a:schemeClr val="tx1"/>
                        </a:solidFill>
                        <a:effectLst>
                          <a:outerShdw blurRad="38100" dist="38100" dir="2700000" algn="tl">
                            <a:srgbClr val="C0C0C0"/>
                          </a:outerShdw>
                        </a:effectLst>
                        <a:latin typeface="Avenir Book" panose="020B0503020203020204" pitchFamily="34" charset="-78"/>
                        <a:cs typeface="Avenir Book" panose="020B0503020203020204" pitchFamily="34" charset="-78"/>
                      </a:endParaRPr>
                    </a:p>
                  </a:txBody>
                  <a:tcPr anchor="ctr" horzOverflow="overflow"/>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800" u="none" strike="noStrike" cap="none" normalizeH="0" baseline="0" dirty="0">
                          <a:ln>
                            <a:noFill/>
                          </a:ln>
                          <a:effectLst/>
                          <a:latin typeface="Avenir Book" panose="020B0503020203020204" pitchFamily="34" charset="-78"/>
                          <a:cs typeface="Avenir Book" panose="020B0503020203020204" pitchFamily="34" charset="-78"/>
                        </a:rPr>
                        <a:t>4</a:t>
                      </a:r>
                      <a:endParaRPr kumimoji="0" lang="en-US" sz="1800" b="0" i="0" u="none" strike="noStrike" cap="none" normalizeH="0" baseline="0" dirty="0">
                        <a:ln>
                          <a:noFill/>
                        </a:ln>
                        <a:solidFill>
                          <a:schemeClr val="tx1"/>
                        </a:solidFill>
                        <a:effectLst/>
                        <a:latin typeface="Avenir Book" panose="020B0503020203020204" pitchFamily="34" charset="-78"/>
                        <a:cs typeface="Avenir Book" panose="020B0503020203020204" pitchFamily="34" charset="-78"/>
                      </a:endParaRPr>
                    </a:p>
                  </a:txBody>
                  <a:tcPr anchor="ctr" horzOverflow="overflow"/>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pt-BR" sz="1800" u="none" strike="noStrike" cap="none" normalizeH="0" baseline="0" dirty="0">
                          <a:ln>
                            <a:noFill/>
                          </a:ln>
                          <a:effectLst/>
                          <a:latin typeface="Avenir Book" panose="020B0503020203020204" pitchFamily="34" charset="-78"/>
                          <a:cs typeface="Avenir Book" panose="020B0503020203020204" pitchFamily="34" charset="-78"/>
                        </a:rPr>
                        <a:t>N</a:t>
                      </a:r>
                      <a:endParaRPr kumimoji="0" lang="en-US" sz="1800" b="0" i="0" u="none" strike="noStrike" cap="none" normalizeH="0" baseline="0" dirty="0">
                        <a:ln>
                          <a:noFill/>
                        </a:ln>
                        <a:solidFill>
                          <a:schemeClr val="tx1"/>
                        </a:solidFill>
                        <a:effectLst/>
                        <a:latin typeface="Avenir Book" panose="020B0503020203020204" pitchFamily="34" charset="-78"/>
                        <a:cs typeface="Avenir Book" panose="020B0503020203020204" pitchFamily="34" charset="-78"/>
                      </a:endParaRPr>
                    </a:p>
                  </a:txBody>
                  <a:tcPr anchor="ctr" horzOverflow="overflow"/>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pt-BR" sz="1800" u="none" strike="noStrike" cap="none" normalizeH="0" baseline="0">
                          <a:ln>
                            <a:noFill/>
                          </a:ln>
                          <a:effectLst/>
                          <a:latin typeface="Avenir Book" panose="020B0503020203020204" pitchFamily="34" charset="-78"/>
                          <a:cs typeface="Avenir Book" panose="020B0503020203020204" pitchFamily="34" charset="-78"/>
                        </a:rPr>
                        <a:t>4N</a:t>
                      </a:r>
                      <a:endParaRPr kumimoji="0" lang="en-US" sz="1800" b="0" i="0" u="none" strike="noStrike" cap="none" normalizeH="0" baseline="0">
                        <a:ln>
                          <a:noFill/>
                        </a:ln>
                        <a:solidFill>
                          <a:schemeClr val="tx1"/>
                        </a:solidFill>
                        <a:effectLst/>
                        <a:latin typeface="Avenir Book" panose="020B0503020203020204" pitchFamily="34" charset="-78"/>
                        <a:cs typeface="Avenir Book" panose="020B0503020203020204" pitchFamily="34" charset="-78"/>
                      </a:endParaRPr>
                    </a:p>
                  </a:txBody>
                  <a:tcPr anchor="ctr" horzOverflow="overflow"/>
                </a:tc>
                <a:extLst>
                  <a:ext uri="{0D108BD9-81ED-4DB2-BD59-A6C34878D82A}">
                    <a16:rowId xmlns:a16="http://schemas.microsoft.com/office/drawing/2014/main" val="10004"/>
                  </a:ext>
                </a:extLst>
              </a:tr>
              <a:tr h="518741">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800" u="none" strike="noStrike" cap="none" normalizeH="0" baseline="0">
                          <a:ln>
                            <a:noFill/>
                          </a:ln>
                          <a:effectLst>
                            <a:outerShdw blurRad="38100" dist="38100" dir="2700000" algn="tl">
                              <a:srgbClr val="C0C0C0"/>
                            </a:outerShdw>
                          </a:effectLst>
                          <a:latin typeface="Avenir Book" panose="020B0503020203020204" pitchFamily="34" charset="-78"/>
                          <a:cs typeface="Avenir Book" panose="020B0503020203020204" pitchFamily="34" charset="-78"/>
                        </a:rPr>
                        <a:t>32-QAM</a:t>
                      </a:r>
                      <a:endParaRPr kumimoji="0" lang="en-US" sz="1800" b="0" i="0" u="none" strike="noStrike" cap="none" normalizeH="0" baseline="0">
                        <a:ln>
                          <a:noFill/>
                        </a:ln>
                        <a:solidFill>
                          <a:schemeClr val="tx1"/>
                        </a:solidFill>
                        <a:effectLst>
                          <a:outerShdw blurRad="38100" dist="38100" dir="2700000" algn="tl">
                            <a:srgbClr val="C0C0C0"/>
                          </a:outerShdw>
                        </a:effectLst>
                        <a:latin typeface="Avenir Book" panose="020B0503020203020204" pitchFamily="34" charset="-78"/>
                        <a:cs typeface="Avenir Book" panose="020B0503020203020204" pitchFamily="34" charset="-78"/>
                      </a:endParaRPr>
                    </a:p>
                  </a:txBody>
                  <a:tcPr anchor="ctr" horzOverflow="overflow"/>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800" u="none" strike="noStrike" cap="none" normalizeH="0" baseline="0" dirty="0">
                          <a:ln>
                            <a:noFill/>
                          </a:ln>
                          <a:effectLst/>
                          <a:latin typeface="Avenir Book" panose="020B0503020203020204" pitchFamily="34" charset="-78"/>
                          <a:cs typeface="Avenir Book" panose="020B0503020203020204" pitchFamily="34" charset="-78"/>
                        </a:rPr>
                        <a:t>5</a:t>
                      </a:r>
                      <a:endParaRPr kumimoji="0" lang="en-US" sz="1800" b="0" i="0" u="none" strike="noStrike" cap="none" normalizeH="0" baseline="0" dirty="0">
                        <a:ln>
                          <a:noFill/>
                        </a:ln>
                        <a:solidFill>
                          <a:schemeClr val="tx1"/>
                        </a:solidFill>
                        <a:effectLst/>
                        <a:latin typeface="Avenir Book" panose="020B0503020203020204" pitchFamily="34" charset="-78"/>
                        <a:cs typeface="Avenir Book" panose="020B0503020203020204" pitchFamily="34" charset="-78"/>
                      </a:endParaRPr>
                    </a:p>
                  </a:txBody>
                  <a:tcPr anchor="ctr" horzOverflow="overflow"/>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pt-BR" sz="1800" u="none" strike="noStrike" cap="none" normalizeH="0" baseline="0" dirty="0">
                          <a:ln>
                            <a:noFill/>
                          </a:ln>
                          <a:effectLst/>
                          <a:latin typeface="Avenir Book" panose="020B0503020203020204" pitchFamily="34" charset="-78"/>
                          <a:cs typeface="Avenir Book" panose="020B0503020203020204" pitchFamily="34" charset="-78"/>
                        </a:rPr>
                        <a:t>N</a:t>
                      </a:r>
                      <a:endParaRPr kumimoji="0" lang="en-US" sz="1800" b="0" i="0" u="none" strike="noStrike" cap="none" normalizeH="0" baseline="0" dirty="0">
                        <a:ln>
                          <a:noFill/>
                        </a:ln>
                        <a:solidFill>
                          <a:schemeClr val="tx1"/>
                        </a:solidFill>
                        <a:effectLst/>
                        <a:latin typeface="Avenir Book" panose="020B0503020203020204" pitchFamily="34" charset="-78"/>
                        <a:cs typeface="Avenir Book" panose="020B0503020203020204" pitchFamily="34" charset="-78"/>
                      </a:endParaRPr>
                    </a:p>
                  </a:txBody>
                  <a:tcPr anchor="ctr" horzOverflow="overflow"/>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pt-BR" sz="1800" u="none" strike="noStrike" cap="none" normalizeH="0" baseline="0" dirty="0">
                          <a:ln>
                            <a:noFill/>
                          </a:ln>
                          <a:effectLst/>
                          <a:latin typeface="Avenir Book" panose="020B0503020203020204" pitchFamily="34" charset="-78"/>
                          <a:cs typeface="Avenir Book" panose="020B0503020203020204" pitchFamily="34" charset="-78"/>
                        </a:rPr>
                        <a:t>5N</a:t>
                      </a:r>
                      <a:endParaRPr kumimoji="0" lang="en-US" sz="1800" b="0" i="0" u="none" strike="noStrike" cap="none" normalizeH="0" baseline="0" dirty="0">
                        <a:ln>
                          <a:noFill/>
                        </a:ln>
                        <a:solidFill>
                          <a:schemeClr val="tx1"/>
                        </a:solidFill>
                        <a:effectLst/>
                        <a:latin typeface="Avenir Book" panose="020B0503020203020204" pitchFamily="34" charset="-78"/>
                        <a:cs typeface="Avenir Book" panose="020B0503020203020204" pitchFamily="34" charset="-78"/>
                      </a:endParaRPr>
                    </a:p>
                  </a:txBody>
                  <a:tcPr anchor="ctr" horzOverflow="overflow"/>
                </a:tc>
                <a:extLst>
                  <a:ext uri="{0D108BD9-81ED-4DB2-BD59-A6C34878D82A}">
                    <a16:rowId xmlns:a16="http://schemas.microsoft.com/office/drawing/2014/main" val="10005"/>
                  </a:ext>
                </a:extLst>
              </a:tr>
              <a:tr h="380643">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800" u="none" strike="noStrike" cap="none" normalizeH="0" baseline="0" dirty="0">
                          <a:ln>
                            <a:noFill/>
                          </a:ln>
                          <a:effectLst>
                            <a:outerShdw blurRad="38100" dist="38100" dir="2700000" algn="tl">
                              <a:srgbClr val="C0C0C0"/>
                            </a:outerShdw>
                          </a:effectLst>
                          <a:latin typeface="Avenir Book" panose="020B0503020203020204" pitchFamily="34" charset="-78"/>
                          <a:cs typeface="Avenir Book" panose="020B0503020203020204" pitchFamily="34" charset="-78"/>
                        </a:rPr>
                        <a:t>64-QAM</a:t>
                      </a:r>
                      <a:endParaRPr kumimoji="0" lang="en-US" sz="1800" b="0" i="0" u="none" strike="noStrike" cap="none" normalizeH="0" baseline="0" dirty="0">
                        <a:ln>
                          <a:noFill/>
                        </a:ln>
                        <a:solidFill>
                          <a:schemeClr val="tx1"/>
                        </a:solidFill>
                        <a:effectLst>
                          <a:outerShdw blurRad="38100" dist="38100" dir="2700000" algn="tl">
                            <a:srgbClr val="C0C0C0"/>
                          </a:outerShdw>
                        </a:effectLst>
                        <a:latin typeface="Avenir Book" panose="020B0503020203020204" pitchFamily="34" charset="-78"/>
                        <a:cs typeface="Avenir Book" panose="020B0503020203020204" pitchFamily="34" charset="-78"/>
                      </a:endParaRPr>
                    </a:p>
                  </a:txBody>
                  <a:tcPr anchor="ctr" horzOverflow="overflow"/>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800" u="none" strike="noStrike" cap="none" normalizeH="0" baseline="0">
                          <a:ln>
                            <a:noFill/>
                          </a:ln>
                          <a:effectLst/>
                          <a:latin typeface="Avenir Book" panose="020B0503020203020204" pitchFamily="34" charset="-78"/>
                          <a:cs typeface="Avenir Book" panose="020B0503020203020204" pitchFamily="34" charset="-78"/>
                        </a:rPr>
                        <a:t>6</a:t>
                      </a:r>
                      <a:endParaRPr kumimoji="0" lang="en-US" sz="1800" b="0" i="0" u="none" strike="noStrike" cap="none" normalizeH="0" baseline="0">
                        <a:ln>
                          <a:noFill/>
                        </a:ln>
                        <a:solidFill>
                          <a:schemeClr val="tx1"/>
                        </a:solidFill>
                        <a:effectLst/>
                        <a:latin typeface="Avenir Book" panose="020B0503020203020204" pitchFamily="34" charset="-78"/>
                        <a:cs typeface="Avenir Book" panose="020B0503020203020204" pitchFamily="34" charset="-78"/>
                      </a:endParaRPr>
                    </a:p>
                  </a:txBody>
                  <a:tcPr anchor="ctr" horzOverflow="overflow"/>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pt-BR" sz="1800" u="none" strike="noStrike" cap="none" normalizeH="0" baseline="0" dirty="0">
                          <a:ln>
                            <a:noFill/>
                          </a:ln>
                          <a:effectLst/>
                          <a:latin typeface="Avenir Book" panose="020B0503020203020204" pitchFamily="34" charset="-78"/>
                          <a:cs typeface="Avenir Book" panose="020B0503020203020204" pitchFamily="34" charset="-78"/>
                        </a:rPr>
                        <a:t>N</a:t>
                      </a:r>
                      <a:endParaRPr kumimoji="0" lang="en-US" sz="1800" b="0" i="0" u="none" strike="noStrike" cap="none" normalizeH="0" baseline="0" dirty="0">
                        <a:ln>
                          <a:noFill/>
                        </a:ln>
                        <a:solidFill>
                          <a:schemeClr val="tx1"/>
                        </a:solidFill>
                        <a:effectLst/>
                        <a:latin typeface="Avenir Book" panose="020B0503020203020204" pitchFamily="34" charset="-78"/>
                        <a:cs typeface="Avenir Book" panose="020B0503020203020204" pitchFamily="34" charset="-78"/>
                      </a:endParaRPr>
                    </a:p>
                  </a:txBody>
                  <a:tcPr anchor="ctr" horzOverflow="overflow"/>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pt-BR" sz="1800" u="none" strike="noStrike" cap="none" normalizeH="0" baseline="0" dirty="0">
                          <a:ln>
                            <a:noFill/>
                          </a:ln>
                          <a:effectLst/>
                          <a:latin typeface="Avenir Book" panose="020B0503020203020204" pitchFamily="34" charset="-78"/>
                          <a:cs typeface="Avenir Book" panose="020B0503020203020204" pitchFamily="34" charset="-78"/>
                        </a:rPr>
                        <a:t>6N</a:t>
                      </a:r>
                      <a:endParaRPr kumimoji="0" lang="en-US" sz="1800" b="0" i="0" u="none" strike="noStrike" cap="none" normalizeH="0" baseline="0" dirty="0">
                        <a:ln>
                          <a:noFill/>
                        </a:ln>
                        <a:solidFill>
                          <a:schemeClr val="tx1"/>
                        </a:solidFill>
                        <a:effectLst/>
                        <a:latin typeface="Avenir Book" panose="020B0503020203020204" pitchFamily="34" charset="-78"/>
                        <a:cs typeface="Avenir Book" panose="020B0503020203020204" pitchFamily="34" charset="-78"/>
                      </a:endParaRPr>
                    </a:p>
                  </a:txBody>
                  <a:tcPr anchor="ctr" horzOverflow="overflow"/>
                </a:tc>
                <a:extLst>
                  <a:ext uri="{0D108BD9-81ED-4DB2-BD59-A6C34878D82A}">
                    <a16:rowId xmlns:a16="http://schemas.microsoft.com/office/drawing/2014/main" val="10006"/>
                  </a:ext>
                </a:extLst>
              </a:tr>
              <a:tr h="365760">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800" u="none" strike="noStrike" cap="none" normalizeH="0" baseline="0" dirty="0">
                          <a:ln>
                            <a:noFill/>
                          </a:ln>
                          <a:effectLst>
                            <a:outerShdw blurRad="38100" dist="38100" dir="2700000" algn="tl">
                              <a:srgbClr val="C0C0C0"/>
                            </a:outerShdw>
                          </a:effectLst>
                          <a:latin typeface="Avenir Book" panose="020B0503020203020204" pitchFamily="34" charset="-78"/>
                          <a:cs typeface="Avenir Book" panose="020B0503020203020204" pitchFamily="34" charset="-78"/>
                        </a:rPr>
                        <a:t>128-QAM</a:t>
                      </a:r>
                      <a:endParaRPr kumimoji="0" lang="en-US" sz="1800" b="0" i="0" u="none" strike="noStrike" cap="none" normalizeH="0" baseline="0" dirty="0">
                        <a:ln>
                          <a:noFill/>
                        </a:ln>
                        <a:solidFill>
                          <a:schemeClr val="tx1"/>
                        </a:solidFill>
                        <a:effectLst>
                          <a:outerShdw blurRad="38100" dist="38100" dir="2700000" algn="tl">
                            <a:srgbClr val="C0C0C0"/>
                          </a:outerShdw>
                        </a:effectLst>
                        <a:latin typeface="Avenir Book" panose="020B0503020203020204" pitchFamily="34" charset="-78"/>
                        <a:cs typeface="Avenir Book" panose="020B0503020203020204" pitchFamily="34" charset="-78"/>
                      </a:endParaRPr>
                    </a:p>
                  </a:txBody>
                  <a:tcPr anchor="ctr" horzOverflow="overflow"/>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800" u="none" strike="noStrike" cap="none" normalizeH="0" baseline="0">
                          <a:ln>
                            <a:noFill/>
                          </a:ln>
                          <a:effectLst/>
                          <a:latin typeface="Avenir Book" panose="020B0503020203020204" pitchFamily="34" charset="-78"/>
                          <a:cs typeface="Avenir Book" panose="020B0503020203020204" pitchFamily="34" charset="-78"/>
                        </a:rPr>
                        <a:t>7</a:t>
                      </a:r>
                      <a:endParaRPr kumimoji="0" lang="en-US" sz="1800" b="0" i="0" u="none" strike="noStrike" cap="none" normalizeH="0" baseline="0">
                        <a:ln>
                          <a:noFill/>
                        </a:ln>
                        <a:solidFill>
                          <a:schemeClr val="tx1"/>
                        </a:solidFill>
                        <a:effectLst/>
                        <a:latin typeface="Avenir Book" panose="020B0503020203020204" pitchFamily="34" charset="-78"/>
                        <a:cs typeface="Avenir Book" panose="020B0503020203020204" pitchFamily="34" charset="-78"/>
                      </a:endParaRPr>
                    </a:p>
                  </a:txBody>
                  <a:tcPr anchor="ctr" horzOverflow="overflow"/>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pt-BR" sz="1800" u="none" strike="noStrike" cap="none" normalizeH="0" baseline="0" dirty="0">
                          <a:ln>
                            <a:noFill/>
                          </a:ln>
                          <a:effectLst/>
                          <a:latin typeface="Avenir Book" panose="020B0503020203020204" pitchFamily="34" charset="-78"/>
                          <a:cs typeface="Avenir Book" panose="020B0503020203020204" pitchFamily="34" charset="-78"/>
                        </a:rPr>
                        <a:t>N</a:t>
                      </a:r>
                      <a:endParaRPr kumimoji="0" lang="en-US" sz="1800" b="0" i="0" u="none" strike="noStrike" cap="none" normalizeH="0" baseline="0" dirty="0">
                        <a:ln>
                          <a:noFill/>
                        </a:ln>
                        <a:solidFill>
                          <a:schemeClr val="tx1"/>
                        </a:solidFill>
                        <a:effectLst/>
                        <a:latin typeface="Avenir Book" panose="020B0503020203020204" pitchFamily="34" charset="-78"/>
                        <a:cs typeface="Avenir Book" panose="020B0503020203020204" pitchFamily="34" charset="-78"/>
                      </a:endParaRPr>
                    </a:p>
                  </a:txBody>
                  <a:tcPr anchor="ctr" horzOverflow="overflow"/>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pt-BR" sz="1800" u="none" strike="noStrike" cap="none" normalizeH="0" baseline="0" dirty="0">
                          <a:ln>
                            <a:noFill/>
                          </a:ln>
                          <a:effectLst/>
                          <a:latin typeface="Avenir Book" panose="020B0503020203020204" pitchFamily="34" charset="-78"/>
                          <a:cs typeface="Avenir Book" panose="020B0503020203020204" pitchFamily="34" charset="-78"/>
                        </a:rPr>
                        <a:t>7N</a:t>
                      </a:r>
                      <a:endParaRPr kumimoji="0" lang="en-US" sz="1800" b="0" i="0" u="none" strike="noStrike" cap="none" normalizeH="0" baseline="0" dirty="0">
                        <a:ln>
                          <a:noFill/>
                        </a:ln>
                        <a:solidFill>
                          <a:schemeClr val="tx1"/>
                        </a:solidFill>
                        <a:effectLst/>
                        <a:latin typeface="Avenir Book" panose="020B0503020203020204" pitchFamily="34" charset="-78"/>
                        <a:cs typeface="Avenir Book" panose="020B0503020203020204" pitchFamily="34" charset="-78"/>
                      </a:endParaRPr>
                    </a:p>
                  </a:txBody>
                  <a:tcPr anchor="ctr" horzOverflow="overflow"/>
                </a:tc>
                <a:extLst>
                  <a:ext uri="{0D108BD9-81ED-4DB2-BD59-A6C34878D82A}">
                    <a16:rowId xmlns:a16="http://schemas.microsoft.com/office/drawing/2014/main" val="10007"/>
                  </a:ext>
                </a:extLst>
              </a:tr>
              <a:tr h="399011">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800" u="none" strike="noStrike" cap="none" normalizeH="0" baseline="0" dirty="0">
                          <a:ln>
                            <a:noFill/>
                          </a:ln>
                          <a:effectLst>
                            <a:outerShdw blurRad="38100" dist="38100" dir="2700000" algn="tl">
                              <a:srgbClr val="C0C0C0"/>
                            </a:outerShdw>
                          </a:effectLst>
                          <a:latin typeface="Avenir Book" panose="020B0503020203020204" pitchFamily="34" charset="-78"/>
                          <a:cs typeface="Avenir Book" panose="020B0503020203020204" pitchFamily="34" charset="-78"/>
                        </a:rPr>
                        <a:t>256-QAM</a:t>
                      </a:r>
                      <a:endParaRPr kumimoji="0" lang="en-US" sz="1800" b="0" i="0" u="none" strike="noStrike" cap="none" normalizeH="0" baseline="0" dirty="0">
                        <a:ln>
                          <a:noFill/>
                        </a:ln>
                        <a:solidFill>
                          <a:schemeClr val="tx1"/>
                        </a:solidFill>
                        <a:effectLst>
                          <a:outerShdw blurRad="38100" dist="38100" dir="2700000" algn="tl">
                            <a:srgbClr val="C0C0C0"/>
                          </a:outerShdw>
                        </a:effectLst>
                        <a:latin typeface="Avenir Book" panose="020B0503020203020204" pitchFamily="34" charset="-78"/>
                        <a:cs typeface="Avenir Book" panose="020B0503020203020204" pitchFamily="34" charset="-78"/>
                      </a:endParaRPr>
                    </a:p>
                  </a:txBody>
                  <a:tcPr anchor="ctr" horzOverflow="overflow"/>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800" u="none" strike="noStrike" cap="none" normalizeH="0" baseline="0">
                          <a:ln>
                            <a:noFill/>
                          </a:ln>
                          <a:effectLst/>
                          <a:latin typeface="Avenir Book" panose="020B0503020203020204" pitchFamily="34" charset="-78"/>
                          <a:cs typeface="Avenir Book" panose="020B0503020203020204" pitchFamily="34" charset="-78"/>
                        </a:rPr>
                        <a:t>8</a:t>
                      </a:r>
                      <a:endParaRPr kumimoji="0" lang="en-US" sz="1800" b="0" i="0" u="none" strike="noStrike" cap="none" normalizeH="0" baseline="0">
                        <a:ln>
                          <a:noFill/>
                        </a:ln>
                        <a:solidFill>
                          <a:schemeClr val="tx1"/>
                        </a:solidFill>
                        <a:effectLst/>
                        <a:latin typeface="Avenir Book" panose="020B0503020203020204" pitchFamily="34" charset="-78"/>
                        <a:cs typeface="Avenir Book" panose="020B0503020203020204" pitchFamily="34" charset="-78"/>
                      </a:endParaRPr>
                    </a:p>
                  </a:txBody>
                  <a:tcPr anchor="ctr" horzOverflow="overflow"/>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pt-BR" sz="1800" u="none" strike="noStrike" cap="none" normalizeH="0" baseline="0">
                          <a:ln>
                            <a:noFill/>
                          </a:ln>
                          <a:effectLst/>
                          <a:latin typeface="Avenir Book" panose="020B0503020203020204" pitchFamily="34" charset="-78"/>
                          <a:cs typeface="Avenir Book" panose="020B0503020203020204" pitchFamily="34" charset="-78"/>
                        </a:rPr>
                        <a:t>N</a:t>
                      </a:r>
                      <a:endParaRPr kumimoji="0" lang="en-US" sz="1800" b="0" i="0" u="none" strike="noStrike" cap="none" normalizeH="0" baseline="0">
                        <a:ln>
                          <a:noFill/>
                        </a:ln>
                        <a:solidFill>
                          <a:schemeClr val="tx1"/>
                        </a:solidFill>
                        <a:effectLst/>
                        <a:latin typeface="Avenir Book" panose="020B0503020203020204" pitchFamily="34" charset="-78"/>
                        <a:cs typeface="Avenir Book" panose="020B0503020203020204" pitchFamily="34" charset="-78"/>
                      </a:endParaRPr>
                    </a:p>
                  </a:txBody>
                  <a:tcPr anchor="ctr" horzOverflow="overflow"/>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pt-BR" sz="1800" u="none" strike="noStrike" cap="none" normalizeH="0" baseline="0" dirty="0">
                          <a:ln>
                            <a:noFill/>
                          </a:ln>
                          <a:effectLst/>
                          <a:latin typeface="Avenir Book" panose="020B0503020203020204" pitchFamily="34" charset="-78"/>
                          <a:cs typeface="Avenir Book" panose="020B0503020203020204" pitchFamily="34" charset="-78"/>
                        </a:rPr>
                        <a:t>8N</a:t>
                      </a:r>
                      <a:endParaRPr kumimoji="0" lang="en-US" sz="1800" b="0" i="0" u="none" strike="noStrike" cap="none" normalizeH="0" baseline="0" dirty="0">
                        <a:ln>
                          <a:noFill/>
                        </a:ln>
                        <a:solidFill>
                          <a:schemeClr val="tx1"/>
                        </a:solidFill>
                        <a:effectLst/>
                        <a:latin typeface="Avenir Book" panose="020B0503020203020204" pitchFamily="34" charset="-78"/>
                        <a:cs typeface="Avenir Book" panose="020B0503020203020204" pitchFamily="34" charset="-78"/>
                      </a:endParaRPr>
                    </a:p>
                  </a:txBody>
                  <a:tcPr anchor="ctr" horzOverflow="overflow"/>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0625119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a:t>Summary</a:t>
            </a:r>
          </a:p>
        </p:txBody>
      </p:sp>
      <p:sp>
        <p:nvSpPr>
          <p:cNvPr id="10243" name="Text Placeholder 2"/>
          <p:cNvSpPr>
            <a:spLocks noGrp="1"/>
          </p:cNvSpPr>
          <p:nvPr>
            <p:ph type="body" sz="quarter" idx="10"/>
          </p:nvPr>
        </p:nvSpPr>
        <p:spPr>
          <a:xfrm>
            <a:off x="190499" y="861060"/>
            <a:ext cx="8845435" cy="5207000"/>
          </a:xfrm>
        </p:spPr>
        <p:txBody>
          <a:bodyPr/>
          <a:lstStyle/>
          <a:p>
            <a:pPr>
              <a:buFont typeface="Wingdings" pitchFamily="2" charset="2"/>
              <a:buChar char="q"/>
            </a:pPr>
            <a:r>
              <a:rPr lang="en-US" sz="2400" dirty="0">
                <a:solidFill>
                  <a:srgbClr val="0070C0"/>
                </a:solidFill>
              </a:rPr>
              <a:t>Modulation techniques (Digital data </a:t>
            </a:r>
            <a:r>
              <a:rPr lang="en-US" sz="2400" dirty="0">
                <a:solidFill>
                  <a:srgbClr val="0070C0"/>
                </a:solidFill>
                <a:sym typeface="Wingdings" panose="05000000000000000000" pitchFamily="2" charset="2"/>
              </a:rPr>
              <a:t> Analog signals)</a:t>
            </a:r>
            <a:r>
              <a:rPr lang="en-US" sz="2400" dirty="0">
                <a:solidFill>
                  <a:srgbClr val="0070C0"/>
                </a:solidFill>
              </a:rPr>
              <a:t>:</a:t>
            </a:r>
          </a:p>
          <a:p>
            <a:pPr lvl="1"/>
            <a:r>
              <a:rPr lang="en-US" sz="2000" dirty="0"/>
              <a:t>Different modulation techniques discussed</a:t>
            </a:r>
          </a:p>
          <a:p>
            <a:pPr lvl="2"/>
            <a:r>
              <a:rPr lang="en-US" sz="1600" dirty="0"/>
              <a:t>Amplitude Shift Keying</a:t>
            </a:r>
          </a:p>
          <a:p>
            <a:pPr lvl="2"/>
            <a:r>
              <a:rPr lang="en-US" sz="1600" dirty="0"/>
              <a:t>Frequency Shift Keying</a:t>
            </a:r>
          </a:p>
          <a:p>
            <a:pPr lvl="2"/>
            <a:r>
              <a:rPr lang="en-US" sz="1600" dirty="0"/>
              <a:t>Phase Shift Keying</a:t>
            </a:r>
          </a:p>
          <a:p>
            <a:pPr lvl="1"/>
            <a:r>
              <a:rPr lang="en-US" sz="2000" dirty="0"/>
              <a:t>Constellation diagram</a:t>
            </a:r>
          </a:p>
          <a:p>
            <a:pPr lvl="1"/>
            <a:r>
              <a:rPr lang="en-US" sz="2000" dirty="0"/>
              <a:t>Quadrature Amplitude Modulation</a:t>
            </a:r>
          </a:p>
        </p:txBody>
      </p:sp>
    </p:spTree>
    <p:extLst>
      <p:ext uri="{BB962C8B-B14F-4D97-AF65-F5344CB8AC3E}">
        <p14:creationId xmlns:p14="http://schemas.microsoft.com/office/powerpoint/2010/main" val="3464218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43">
                                            <p:txEl>
                                              <p:pRg st="4" end="4"/>
                                            </p:txEl>
                                          </p:spTgt>
                                        </p:tgtEl>
                                        <p:attrNameLst>
                                          <p:attrName>style.visibility</p:attrName>
                                        </p:attrNameLst>
                                      </p:cBhvr>
                                      <p:to>
                                        <p:strVal val="visible"/>
                                      </p:to>
                                    </p:set>
                                    <p:animEffect transition="in" filter="fade">
                                      <p:cBhvr>
                                        <p:cTn id="35" dur="1000"/>
                                        <p:tgtEl>
                                          <p:spTgt spid="10243">
                                            <p:txEl>
                                              <p:pRg st="4" end="4"/>
                                            </p:txEl>
                                          </p:spTgt>
                                        </p:tgtEl>
                                      </p:cBhvr>
                                    </p:animEffect>
                                    <p:anim calcmode="lin" valueType="num">
                                      <p:cBhvr>
                                        <p:cTn id="36"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2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243">
                                            <p:txEl>
                                              <p:pRg st="5" end="5"/>
                                            </p:txEl>
                                          </p:spTgt>
                                        </p:tgtEl>
                                        <p:attrNameLst>
                                          <p:attrName>style.visibility</p:attrName>
                                        </p:attrNameLst>
                                      </p:cBhvr>
                                      <p:to>
                                        <p:strVal val="visible"/>
                                      </p:to>
                                    </p:set>
                                    <p:animEffect transition="in" filter="fade">
                                      <p:cBhvr>
                                        <p:cTn id="42" dur="1000"/>
                                        <p:tgtEl>
                                          <p:spTgt spid="10243">
                                            <p:txEl>
                                              <p:pRg st="5" end="5"/>
                                            </p:txEl>
                                          </p:spTgt>
                                        </p:tgtEl>
                                      </p:cBhvr>
                                    </p:animEffect>
                                    <p:anim calcmode="lin" valueType="num">
                                      <p:cBhvr>
                                        <p:cTn id="43"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243">
                                            <p:txEl>
                                              <p:pRg st="6" end="6"/>
                                            </p:txEl>
                                          </p:spTgt>
                                        </p:tgtEl>
                                        <p:attrNameLst>
                                          <p:attrName>style.visibility</p:attrName>
                                        </p:attrNameLst>
                                      </p:cBhvr>
                                      <p:to>
                                        <p:strVal val="visible"/>
                                      </p:to>
                                    </p:set>
                                    <p:animEffect transition="in" filter="fade">
                                      <p:cBhvr>
                                        <p:cTn id="49" dur="1000"/>
                                        <p:tgtEl>
                                          <p:spTgt spid="10243">
                                            <p:txEl>
                                              <p:pRg st="6" end="6"/>
                                            </p:txEl>
                                          </p:spTgt>
                                        </p:tgtEl>
                                      </p:cBhvr>
                                    </p:animEffect>
                                    <p:anim calcmode="lin" valueType="num">
                                      <p:cBhvr>
                                        <p:cTn id="50" dur="10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024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a:t>Modulation Basics</a:t>
            </a:r>
            <a:endParaRPr dirty="0"/>
          </a:p>
        </p:txBody>
      </p:sp>
      <p:pic>
        <p:nvPicPr>
          <p:cNvPr id="6" name="Picture 5" descr="Screen Clipping"/>
          <p:cNvPicPr>
            <a:picLocks noChangeAspect="1"/>
          </p:cNvPicPr>
          <p:nvPr/>
        </p:nvPicPr>
        <p:blipFill rotWithShape="1">
          <a:blip r:embed="rId3">
            <a:extLst>
              <a:ext uri="{28A0092B-C50C-407E-A947-70E740481C1C}">
                <a14:useLocalDpi xmlns:a14="http://schemas.microsoft.com/office/drawing/2010/main" val="0"/>
              </a:ext>
            </a:extLst>
          </a:blip>
          <a:srcRect t="46963" b="5467"/>
          <a:stretch/>
        </p:blipFill>
        <p:spPr>
          <a:xfrm>
            <a:off x="776261" y="1736455"/>
            <a:ext cx="7368842" cy="1953491"/>
          </a:xfrm>
          <a:prstGeom prst="rect">
            <a:avLst/>
          </a:prstGeom>
        </p:spPr>
      </p:pic>
    </p:spTree>
    <p:extLst>
      <p:ext uri="{BB962C8B-B14F-4D97-AF65-F5344CB8AC3E}">
        <p14:creationId xmlns:p14="http://schemas.microsoft.com/office/powerpoint/2010/main" val="242311630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txBox="1">
            <a:spLocks/>
          </p:cNvSpPr>
          <p:nvPr/>
        </p:nvSpPr>
        <p:spPr>
          <a:xfrm>
            <a:off x="457200" y="277813"/>
            <a:ext cx="8229600" cy="728027"/>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a:lstStyle>
          <a:p>
            <a:pPr algn="ctr"/>
            <a:r>
              <a:rPr lang="en-US" sz="4000" kern="0" dirty="0">
                <a:solidFill>
                  <a:schemeClr val="tx1"/>
                </a:solidFill>
                <a:latin typeface="Avenir Book" panose="020B0503020203020204" pitchFamily="34" charset="-78"/>
                <a:cs typeface="Avenir Book" panose="020B0503020203020204" pitchFamily="34" charset="-78"/>
              </a:rPr>
              <a:t>Why Modulation?</a:t>
            </a:r>
          </a:p>
        </p:txBody>
      </p:sp>
      <mc:AlternateContent xmlns:mc="http://schemas.openxmlformats.org/markup-compatibility/2006" xmlns:a14="http://schemas.microsoft.com/office/drawing/2010/main">
        <mc:Choice Requires="a14">
          <p:sp>
            <p:nvSpPr>
              <p:cNvPr id="3" name="Text Placeholder 2"/>
              <p:cNvSpPr txBox="1">
                <a:spLocks/>
              </p:cNvSpPr>
              <p:nvPr/>
            </p:nvSpPr>
            <p:spPr>
              <a:xfrm>
                <a:off x="457200" y="120513"/>
                <a:ext cx="8405812" cy="3888972"/>
              </a:xfrm>
              <a:prstGeom prst="rect">
                <a:avLst/>
              </a:prstGeom>
            </p:spPr>
            <p:txBody>
              <a:bodyPr vert="horz" lIns="91440" tIns="45720" rIns="91440" bIns="45720" rtlCol="0" anchor="ctr">
                <a:normAutofit/>
              </a:bodyP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buFont typeface="Wingdings" pitchFamily="2" charset="2"/>
                  <a:buChar char="q"/>
                </a:pPr>
                <a:r>
                  <a:rPr lang="en-US" sz="2000" dirty="0">
                    <a:solidFill>
                      <a:srgbClr val="0070C0"/>
                    </a:solidFill>
                    <a:latin typeface="Avenir Book" panose="020B0503020203020204" pitchFamily="34" charset="-78"/>
                    <a:cs typeface="Avenir Book" panose="020B0503020203020204" pitchFamily="34" charset="-78"/>
                  </a:rPr>
                  <a:t>Frequency reuse and multiplexing</a:t>
                </a:r>
              </a:p>
              <a:p>
                <a:pPr lvl="1">
                  <a:buFont typeface="Wingdings" pitchFamily="2" charset="2"/>
                  <a:buChar char="q"/>
                </a:pPr>
                <a:r>
                  <a:rPr lang="en-US" sz="1600" dirty="0">
                    <a:latin typeface="Avenir Book" panose="020B0503020203020204" pitchFamily="34" charset="-78"/>
                    <a:cs typeface="Avenir Book" panose="020B0503020203020204" pitchFamily="34" charset="-78"/>
                  </a:rPr>
                  <a:t>Multiple stations can simultaneously transmit at different frequencies</a:t>
                </a:r>
              </a:p>
              <a:p>
                <a:pPr lvl="1">
                  <a:buFont typeface="Wingdings" pitchFamily="2" charset="2"/>
                  <a:buChar char="q"/>
                </a:pPr>
                <a:endParaRPr lang="en-US" sz="1600" dirty="0">
                  <a:solidFill>
                    <a:srgbClr val="0070C0"/>
                  </a:solidFill>
                  <a:latin typeface="Avenir Book" panose="020B0503020203020204" pitchFamily="34" charset="-78"/>
                  <a:cs typeface="Avenir Book" panose="020B0503020203020204" pitchFamily="34" charset="-78"/>
                </a:endParaRPr>
              </a:p>
              <a:p>
                <a:pPr>
                  <a:buFont typeface="Wingdings" pitchFamily="2" charset="2"/>
                  <a:buChar char="q"/>
                </a:pPr>
                <a:r>
                  <a:rPr lang="en-US" sz="2000" dirty="0">
                    <a:solidFill>
                      <a:srgbClr val="0070C0"/>
                    </a:solidFill>
                    <a:latin typeface="Avenir Book" panose="020B0503020203020204" pitchFamily="34" charset="-78"/>
                    <a:cs typeface="Avenir Book" panose="020B0503020203020204" pitchFamily="34" charset="-78"/>
                  </a:rPr>
                  <a:t>Reducing antenna length </a:t>
                </a:r>
              </a:p>
              <a:p>
                <a:pPr lvl="1">
                  <a:buFont typeface="Wingdings" pitchFamily="2" charset="2"/>
                  <a:buChar char="q"/>
                </a:pPr>
                <a:r>
                  <a:rPr lang="en-US" sz="1600" dirty="0">
                    <a:latin typeface="Avenir Book" panose="020B0503020203020204" pitchFamily="34" charset="-78"/>
                    <a:cs typeface="Avenir Book" panose="020B0503020203020204" pitchFamily="34" charset="-78"/>
                  </a:rPr>
                  <a:t>Antenna length </a:t>
                </a:r>
                <a14:m>
                  <m:oMath xmlns:m="http://schemas.openxmlformats.org/officeDocument/2006/math">
                    <m:r>
                      <a:rPr lang="en-IN" sz="1600" b="0" i="1" smtClean="0">
                        <a:latin typeface="Cambria Math" panose="02040503050406030204" pitchFamily="18" charset="0"/>
                        <a:cs typeface="Avenir Book" panose="020B0503020203020204" pitchFamily="34" charset="-78"/>
                      </a:rPr>
                      <m:t>∝</m:t>
                    </m:r>
                    <m:r>
                      <a:rPr lang="en-IN" sz="1600" b="0" i="1" smtClean="0">
                        <a:latin typeface="Cambria Math" panose="02040503050406030204" pitchFamily="18" charset="0"/>
                        <a:cs typeface="Avenir Book" panose="020B0503020203020204" pitchFamily="34" charset="-78"/>
                      </a:rPr>
                      <m:t>𝜆</m:t>
                    </m:r>
                  </m:oMath>
                </a14:m>
                <a:endParaRPr lang="en-US" sz="1600" dirty="0">
                  <a:latin typeface="Avenir Book" panose="020B0503020203020204" pitchFamily="34" charset="-78"/>
                  <a:cs typeface="Avenir Book" panose="020B0503020203020204" pitchFamily="34" charset="-78"/>
                </a:endParaRPr>
              </a:p>
              <a:p>
                <a:pPr lvl="1">
                  <a:buFont typeface="Wingdings" pitchFamily="2" charset="2"/>
                  <a:buChar char="q"/>
                </a:pPr>
                <a:endParaRPr lang="en-US" sz="1600" dirty="0">
                  <a:solidFill>
                    <a:srgbClr val="0070C0"/>
                  </a:solidFill>
                  <a:latin typeface="Avenir Book" panose="020B0503020203020204" pitchFamily="34" charset="-78"/>
                  <a:cs typeface="Avenir Book" panose="020B0503020203020204" pitchFamily="34" charset="-78"/>
                </a:endParaRPr>
              </a:p>
              <a:p>
                <a:pPr lvl="1"/>
                <a:endParaRPr lang="en-US" sz="1600" dirty="0">
                  <a:solidFill>
                    <a:srgbClr val="0070C0"/>
                  </a:solidFill>
                  <a:latin typeface="Avenir Book" panose="020B0503020203020204" pitchFamily="34" charset="-78"/>
                  <a:cs typeface="Avenir Book" panose="020B0503020203020204" pitchFamily="34" charset="-78"/>
                </a:endParaRPr>
              </a:p>
            </p:txBody>
          </p:sp>
        </mc:Choice>
        <mc:Fallback xmlns="">
          <p:sp>
            <p:nvSpPr>
              <p:cNvPr id="3" name="Text Placeholder 2"/>
              <p:cNvSpPr txBox="1">
                <a:spLocks noRot="1" noChangeAspect="1" noMove="1" noResize="1" noEditPoints="1" noAdjustHandles="1" noChangeArrowheads="1" noChangeShapeType="1" noTextEdit="1"/>
              </p:cNvSpPr>
              <p:nvPr/>
            </p:nvSpPr>
            <p:spPr>
              <a:xfrm>
                <a:off x="457200" y="120513"/>
                <a:ext cx="8405812" cy="3888972"/>
              </a:xfrm>
              <a:prstGeom prst="rect">
                <a:avLst/>
              </a:prstGeom>
              <a:blipFill>
                <a:blip r:embed="rId3"/>
                <a:stretch>
                  <a:fillRect l="-653"/>
                </a:stretch>
              </a:blipFill>
            </p:spPr>
            <p:txBody>
              <a:bodyPr/>
              <a:lstStyle/>
              <a:p>
                <a:r>
                  <a:rPr lang="en-IN">
                    <a:noFill/>
                  </a:rPr>
                  <a:t> </a:t>
                </a:r>
              </a:p>
            </p:txBody>
          </p:sp>
        </mc:Fallback>
      </mc:AlternateContent>
      <p:pic>
        <p:nvPicPr>
          <p:cNvPr id="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2976006"/>
            <a:ext cx="4232564" cy="1826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9156" y="2967672"/>
            <a:ext cx="4048044" cy="1834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592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par>
                                <p:cTn id="22" presetID="53" presetClass="entr" presetSubtype="16"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a:t>Digital Data </a:t>
            </a:r>
            <a:r>
              <a:rPr lang="en-US" altLang="en-US" dirty="0">
                <a:sym typeface="Wingdings" panose="05000000000000000000" pitchFamily="2" charset="2"/>
              </a:rPr>
              <a:t> Analog Signals</a:t>
            </a:r>
            <a:endParaRPr dirty="0"/>
          </a:p>
        </p:txBody>
      </p:sp>
      <p:pic>
        <p:nvPicPr>
          <p:cNvPr id="6" name="Picture 5" descr="Screen Clipping"/>
          <p:cNvPicPr>
            <a:picLocks noChangeAspect="1"/>
          </p:cNvPicPr>
          <p:nvPr/>
        </p:nvPicPr>
        <p:blipFill rotWithShape="1">
          <a:blip r:embed="rId3">
            <a:extLst>
              <a:ext uri="{28A0092B-C50C-407E-A947-70E740481C1C}">
                <a14:useLocalDpi xmlns:a14="http://schemas.microsoft.com/office/drawing/2010/main" val="0"/>
              </a:ext>
            </a:extLst>
          </a:blip>
          <a:srcRect t="46963" b="5467"/>
          <a:stretch/>
        </p:blipFill>
        <p:spPr>
          <a:xfrm>
            <a:off x="667166" y="1009995"/>
            <a:ext cx="7368842" cy="1953491"/>
          </a:xfrm>
          <a:prstGeom prst="rect">
            <a:avLst/>
          </a:prstGeom>
        </p:spPr>
      </p:pic>
      <p:sp>
        <p:nvSpPr>
          <p:cNvPr id="4" name="Text Placeholder 2"/>
          <p:cNvSpPr>
            <a:spLocks noGrp="1"/>
          </p:cNvSpPr>
          <p:nvPr>
            <p:ph type="body" sz="quarter" idx="10"/>
          </p:nvPr>
        </p:nvSpPr>
        <p:spPr>
          <a:xfrm>
            <a:off x="667166" y="3361653"/>
            <a:ext cx="7809668" cy="1760842"/>
          </a:xfrm>
        </p:spPr>
        <p:txBody>
          <a:bodyPr>
            <a:normAutofit/>
          </a:bodyPr>
          <a:lstStyle/>
          <a:p>
            <a:r>
              <a:rPr lang="en-US" altLang="en-US" sz="2400" dirty="0"/>
              <a:t> Three principle techniques:</a:t>
            </a:r>
          </a:p>
          <a:p>
            <a:pPr lvl="1"/>
            <a:r>
              <a:rPr lang="en-US" altLang="en-US" sz="2000" dirty="0">
                <a:solidFill>
                  <a:srgbClr val="0070C0"/>
                </a:solidFill>
              </a:rPr>
              <a:t>Amplitude shift keying (ASK)</a:t>
            </a:r>
          </a:p>
          <a:p>
            <a:pPr lvl="1"/>
            <a:r>
              <a:rPr lang="en-US" altLang="en-US" sz="2000" dirty="0">
                <a:solidFill>
                  <a:srgbClr val="0070C0"/>
                </a:solidFill>
              </a:rPr>
              <a:t>Frequency shift keying (FSK)</a:t>
            </a:r>
          </a:p>
          <a:p>
            <a:pPr lvl="1"/>
            <a:r>
              <a:rPr lang="en-US" altLang="en-US" sz="2000" dirty="0">
                <a:solidFill>
                  <a:srgbClr val="0070C0"/>
                </a:solidFill>
              </a:rPr>
              <a:t>Phase shift keying (PSK)</a:t>
            </a:r>
          </a:p>
          <a:p>
            <a:pPr marL="457200" lvl="1" indent="0">
              <a:buNone/>
            </a:pPr>
            <a:endParaRPr lang="en-US" altLang="en-US" sz="2000" dirty="0">
              <a:solidFill>
                <a:srgbClr val="0070C0"/>
              </a:solidFill>
            </a:endParaRPr>
          </a:p>
        </p:txBody>
      </p:sp>
      <mc:AlternateContent xmlns:mc="http://schemas.openxmlformats.org/markup-compatibility/2006" xmlns:a14="http://schemas.microsoft.com/office/drawing/2010/main">
        <mc:Choice Requires="a14">
          <p:sp>
            <p:nvSpPr>
              <p:cNvPr id="5" name="TextBox 4"/>
              <p:cNvSpPr txBox="1"/>
              <p:nvPr/>
            </p:nvSpPr>
            <p:spPr>
              <a:xfrm>
                <a:off x="5195446" y="3780409"/>
                <a:ext cx="348304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IN" sz="2400" i="0" smtClean="0">
                          <a:solidFill>
                            <a:srgbClr val="0000FF"/>
                          </a:solidFill>
                          <a:latin typeface="Cambria Math" panose="02040503050406030204" pitchFamily="18" charset="0"/>
                        </a:rPr>
                        <m:t>s</m:t>
                      </m:r>
                      <m:d>
                        <m:dPr>
                          <m:ctrlPr>
                            <a:rPr lang="en-IN" sz="2400" b="0" i="1" smtClean="0">
                              <a:solidFill>
                                <a:srgbClr val="0000FF"/>
                              </a:solidFill>
                              <a:latin typeface="Cambria Math" panose="02040503050406030204" pitchFamily="18" charset="0"/>
                            </a:rPr>
                          </m:ctrlPr>
                        </m:dPr>
                        <m:e>
                          <m:r>
                            <m:rPr>
                              <m:sty m:val="p"/>
                            </m:rPr>
                            <a:rPr lang="en-IN" sz="2400" b="0" i="0" smtClean="0">
                              <a:solidFill>
                                <a:srgbClr val="0000FF"/>
                              </a:solidFill>
                              <a:latin typeface="Cambria Math" panose="02040503050406030204" pitchFamily="18" charset="0"/>
                            </a:rPr>
                            <m:t>t</m:t>
                          </m:r>
                        </m:e>
                      </m:d>
                      <m:r>
                        <a:rPr lang="en-IN" sz="2400" b="0" i="0" smtClean="0">
                          <a:solidFill>
                            <a:srgbClr val="0000FF"/>
                          </a:solidFill>
                          <a:latin typeface="Cambria Math" panose="02040503050406030204" pitchFamily="18" charset="0"/>
                        </a:rPr>
                        <m:t>=</m:t>
                      </m:r>
                      <m:r>
                        <m:rPr>
                          <m:sty m:val="p"/>
                        </m:rPr>
                        <a:rPr lang="en-IN" sz="2400" b="0" i="0" smtClean="0">
                          <a:solidFill>
                            <a:srgbClr val="0000FF"/>
                          </a:solidFill>
                          <a:latin typeface="Cambria Math" panose="02040503050406030204" pitchFamily="18" charset="0"/>
                        </a:rPr>
                        <m:t>A</m:t>
                      </m:r>
                      <m:func>
                        <m:funcPr>
                          <m:ctrlPr>
                            <a:rPr lang="en-IN" sz="2400" b="0" i="1" smtClean="0">
                              <a:solidFill>
                                <a:srgbClr val="0000FF"/>
                              </a:solidFill>
                              <a:latin typeface="Cambria Math" panose="02040503050406030204" pitchFamily="18" charset="0"/>
                            </a:rPr>
                          </m:ctrlPr>
                        </m:funcPr>
                        <m:fName>
                          <m:r>
                            <m:rPr>
                              <m:sty m:val="p"/>
                            </m:rPr>
                            <a:rPr lang="en-IN" sz="2400" b="0" i="0" smtClean="0">
                              <a:solidFill>
                                <a:srgbClr val="0000FF"/>
                              </a:solidFill>
                              <a:latin typeface="Cambria Math" panose="02040503050406030204" pitchFamily="18" charset="0"/>
                            </a:rPr>
                            <m:t>sin</m:t>
                          </m:r>
                        </m:fName>
                        <m:e>
                          <m:r>
                            <a:rPr lang="en-IN" sz="2400" b="0" i="0" smtClean="0">
                              <a:solidFill>
                                <a:srgbClr val="0000FF"/>
                              </a:solidFill>
                              <a:latin typeface="Cambria Math" panose="02040503050406030204" pitchFamily="18" charset="0"/>
                            </a:rPr>
                            <m:t>(2</m:t>
                          </m:r>
                          <m:r>
                            <m:rPr>
                              <m:sty m:val="p"/>
                            </m:rPr>
                            <a:rPr lang="en-IN" sz="2400" b="0" i="0" smtClean="0">
                              <a:solidFill>
                                <a:srgbClr val="0000FF"/>
                              </a:solidFill>
                              <a:latin typeface="Cambria Math" panose="02040503050406030204" pitchFamily="18" charset="0"/>
                            </a:rPr>
                            <m:t>πft</m:t>
                          </m:r>
                          <m:r>
                            <a:rPr lang="en-IN" sz="2400" b="0" i="0" smtClean="0">
                              <a:solidFill>
                                <a:srgbClr val="0000FF"/>
                              </a:solidFill>
                              <a:latin typeface="Cambria Math" panose="02040503050406030204" pitchFamily="18" charset="0"/>
                            </a:rPr>
                            <m:t>+</m:t>
                          </m:r>
                          <m:r>
                            <m:rPr>
                              <m:sty m:val="p"/>
                            </m:rPr>
                            <a:rPr lang="en-IN" sz="2400" b="0" i="0" smtClean="0">
                              <a:solidFill>
                                <a:srgbClr val="0000FF"/>
                              </a:solidFill>
                              <a:latin typeface="Cambria Math" panose="02040503050406030204" pitchFamily="18" charset="0"/>
                            </a:rPr>
                            <m:t>ϕ</m:t>
                          </m:r>
                          <m:r>
                            <a:rPr lang="en-IN" sz="2400" b="0" i="0" smtClean="0">
                              <a:solidFill>
                                <a:srgbClr val="0000FF"/>
                              </a:solidFill>
                              <a:latin typeface="Cambria Math" panose="02040503050406030204" pitchFamily="18" charset="0"/>
                            </a:rPr>
                            <m:t>)</m:t>
                          </m:r>
                        </m:e>
                      </m:func>
                    </m:oMath>
                  </m:oMathPara>
                </a14:m>
                <a:endParaRPr lang="en-IN" sz="2400" dirty="0">
                  <a:solidFill>
                    <a:srgbClr val="0000FF"/>
                  </a:solidFill>
                  <a:latin typeface="Avenir Book" panose="020B0503020203020204" pitchFamily="34" charset="-78"/>
                  <a:cs typeface="Avenir Book" panose="020B0503020203020204" pitchFamily="34" charset="-78"/>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195446" y="3780409"/>
                <a:ext cx="3483041" cy="461665"/>
              </a:xfrm>
              <a:prstGeom prst="rect">
                <a:avLst/>
              </a:prstGeom>
              <a:blipFill>
                <a:blip r:embed="rId4"/>
                <a:stretch>
                  <a:fillRect b="-13158"/>
                </a:stretch>
              </a:blipFill>
            </p:spPr>
            <p:txBody>
              <a:bodyPr/>
              <a:lstStyle/>
              <a:p>
                <a:r>
                  <a:rPr lang="en-IN">
                    <a:noFill/>
                  </a:rPr>
                  <a:t> </a:t>
                </a:r>
              </a:p>
            </p:txBody>
          </p:sp>
        </mc:Fallback>
      </mc:AlternateContent>
    </p:spTree>
    <p:extLst>
      <p:ext uri="{BB962C8B-B14F-4D97-AF65-F5344CB8AC3E}">
        <p14:creationId xmlns:p14="http://schemas.microsoft.com/office/powerpoint/2010/main" val="41190434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1000"/>
                                        <p:tgtEl>
                                          <p:spTgt spid="4">
                                            <p:txEl>
                                              <p:pRg st="2" end="2"/>
                                            </p:txEl>
                                          </p:spTgt>
                                        </p:tgtEl>
                                      </p:cBhvr>
                                    </p:animEffect>
                                    <p:anim calcmode="lin" valueType="num">
                                      <p:cBhvr>
                                        <p:cTn id="2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1000"/>
                                        <p:tgtEl>
                                          <p:spTgt spid="4">
                                            <p:txEl>
                                              <p:pRg st="3" end="3"/>
                                            </p:txEl>
                                          </p:spTgt>
                                        </p:tgtEl>
                                      </p:cBhvr>
                                    </p:animEffect>
                                    <p:anim calcmode="lin" valueType="num">
                                      <p:cBhvr>
                                        <p:cTn id="3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1000"/>
                                        <p:tgtEl>
                                          <p:spTgt spid="4">
                                            <p:txEl>
                                              <p:pRg st="4" end="4"/>
                                            </p:txEl>
                                          </p:spTgt>
                                        </p:tgtEl>
                                      </p:cBhvr>
                                    </p:animEffect>
                                    <p:anim calcmode="lin" valueType="num">
                                      <p:cBhvr>
                                        <p:cTn id="3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a:t>Amplitude Shift Keying</a:t>
            </a:r>
            <a:endParaRPr dirty="0"/>
          </a:p>
        </p:txBody>
      </p:sp>
      <p:sp>
        <p:nvSpPr>
          <p:cNvPr id="13315" name="Text Placeholder 2"/>
          <p:cNvSpPr>
            <a:spLocks noGrp="1"/>
          </p:cNvSpPr>
          <p:nvPr>
            <p:ph type="body" sz="quarter" idx="10"/>
          </p:nvPr>
        </p:nvSpPr>
        <p:spPr>
          <a:xfrm>
            <a:off x="375444" y="990600"/>
            <a:ext cx="8405812" cy="3103562"/>
          </a:xfrm>
        </p:spPr>
        <p:txBody>
          <a:bodyPr/>
          <a:lstStyle/>
          <a:p>
            <a:r>
              <a:rPr lang="en-US" altLang="en-US" sz="2400" dirty="0"/>
              <a:t> Encode 0/1 by different carrier amplitudes </a:t>
            </a:r>
          </a:p>
          <a:p>
            <a:pPr lvl="1"/>
            <a:r>
              <a:rPr lang="en-US" altLang="en-US" sz="2000" dirty="0"/>
              <a:t>Usually have one amplitude zero</a:t>
            </a:r>
            <a:endParaRPr lang="th-TH" altLang="en-US" sz="2000" i="1" dirty="0"/>
          </a:p>
        </p:txBody>
      </p:sp>
      <p:pic>
        <p:nvPicPr>
          <p:cNvPr id="3" name="Picture 2" descr="www.eie.polyu.edu.hk/~maciej/pdf/week7.pdf - Google Chrome"/>
          <p:cNvPicPr>
            <a:picLocks noChangeAspect="1"/>
          </p:cNvPicPr>
          <p:nvPr/>
        </p:nvPicPr>
        <p:blipFill rotWithShape="1">
          <a:blip r:embed="rId3">
            <a:extLst>
              <a:ext uri="{28A0092B-C50C-407E-A947-70E740481C1C}">
                <a14:useLocalDpi xmlns:a14="http://schemas.microsoft.com/office/drawing/2010/main" val="0"/>
              </a:ext>
            </a:extLst>
          </a:blip>
          <a:srcRect l="26395" t="52210" r="25814" b="32091"/>
          <a:stretch/>
        </p:blipFill>
        <p:spPr>
          <a:xfrm>
            <a:off x="282041" y="1762707"/>
            <a:ext cx="4369982" cy="868428"/>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8364" y="2842953"/>
            <a:ext cx="5647132" cy="2274047"/>
          </a:xfrm>
          <a:prstGeom prst="rect">
            <a:avLst/>
          </a:prstGeom>
        </p:spPr>
      </p:pic>
      <p:pic>
        <p:nvPicPr>
          <p:cNvPr id="7" name="Picture 6" descr="www.eie.polyu.edu.hk/~maciej/pdf/week7.pdf - Google Chrome"/>
          <p:cNvPicPr>
            <a:picLocks noChangeAspect="1"/>
          </p:cNvPicPr>
          <p:nvPr/>
        </p:nvPicPr>
        <p:blipFill rotWithShape="1">
          <a:blip r:embed="rId3">
            <a:extLst>
              <a:ext uri="{28A0092B-C50C-407E-A947-70E740481C1C}">
                <a14:useLocalDpi xmlns:a14="http://schemas.microsoft.com/office/drawing/2010/main" val="0"/>
              </a:ext>
            </a:extLst>
          </a:blip>
          <a:srcRect l="33155" t="67608" r="25814" b="19151"/>
          <a:stretch/>
        </p:blipFill>
        <p:spPr>
          <a:xfrm>
            <a:off x="4796443" y="1827516"/>
            <a:ext cx="3751810" cy="732449"/>
          </a:xfrm>
          <a:prstGeom prst="rect">
            <a:avLst/>
          </a:prstGeom>
        </p:spPr>
      </p:pic>
    </p:spTree>
    <p:extLst>
      <p:ext uri="{BB962C8B-B14F-4D97-AF65-F5344CB8AC3E}">
        <p14:creationId xmlns:p14="http://schemas.microsoft.com/office/powerpoint/2010/main" val="375346856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a:t>Frequency Shift Keying </a:t>
            </a:r>
          </a:p>
        </p:txBody>
      </p:sp>
      <p:sp>
        <p:nvSpPr>
          <p:cNvPr id="13315" name="Text Placeholder 2"/>
          <p:cNvSpPr>
            <a:spLocks noGrp="1"/>
          </p:cNvSpPr>
          <p:nvPr>
            <p:ph type="body" sz="quarter" idx="10"/>
          </p:nvPr>
        </p:nvSpPr>
        <p:spPr>
          <a:xfrm>
            <a:off x="432594" y="763276"/>
            <a:ext cx="8692356" cy="3103562"/>
          </a:xfrm>
        </p:spPr>
        <p:txBody>
          <a:bodyPr/>
          <a:lstStyle/>
          <a:p>
            <a:r>
              <a:rPr lang="en-US" altLang="en-US" sz="2400" dirty="0"/>
              <a:t>Most common is binary FSK (</a:t>
            </a:r>
            <a:r>
              <a:rPr lang="en-US" altLang="en-US" sz="2400" dirty="0">
                <a:solidFill>
                  <a:srgbClr val="0070C0"/>
                </a:solidFill>
              </a:rPr>
              <a:t>BFSK</a:t>
            </a:r>
            <a:r>
              <a:rPr lang="en-US" altLang="en-US" sz="2400" dirty="0"/>
              <a:t>) </a:t>
            </a:r>
          </a:p>
          <a:p>
            <a:r>
              <a:rPr lang="en-US" altLang="en-US" sz="2400" dirty="0"/>
              <a:t>Two binary values represented by two different  frequencies</a:t>
            </a:r>
          </a:p>
          <a:p>
            <a:endParaRPr lang="en-US" altLang="en-US" sz="2400" dirty="0"/>
          </a:p>
          <a:p>
            <a:endParaRPr lang="en-US" altLang="en-US" sz="2400" dirty="0"/>
          </a:p>
        </p:txBody>
      </p:sp>
      <p:pic>
        <p:nvPicPr>
          <p:cNvPr id="4" name="Picture 3" descr="www.eie.polyu.edu.hk/~maciej/pdf/week7.pdf - Google Chrome"/>
          <p:cNvPicPr>
            <a:picLocks noChangeAspect="1"/>
          </p:cNvPicPr>
          <p:nvPr/>
        </p:nvPicPr>
        <p:blipFill rotWithShape="1">
          <a:blip r:embed="rId3">
            <a:extLst>
              <a:ext uri="{28A0092B-C50C-407E-A947-70E740481C1C}">
                <a14:useLocalDpi xmlns:a14="http://schemas.microsoft.com/office/drawing/2010/main" val="0"/>
              </a:ext>
            </a:extLst>
          </a:blip>
          <a:srcRect l="24651" t="36257" r="28837" b="50590"/>
          <a:stretch/>
        </p:blipFill>
        <p:spPr>
          <a:xfrm>
            <a:off x="2241697" y="1568513"/>
            <a:ext cx="4253024" cy="727599"/>
          </a:xfrm>
          <a:prstGeom prst="rect">
            <a:avLst/>
          </a:prstGeom>
        </p:spPr>
      </p:pic>
      <p:pic>
        <p:nvPicPr>
          <p:cNvPr id="8" name="Picture 7" descr="Screen Clipping"/>
          <p:cNvPicPr>
            <a:picLocks noChangeAspect="1"/>
          </p:cNvPicPr>
          <p:nvPr/>
        </p:nvPicPr>
        <p:blipFill rotWithShape="1">
          <a:blip r:embed="rId4">
            <a:extLst>
              <a:ext uri="{28A0092B-C50C-407E-A947-70E740481C1C}">
                <a14:useLocalDpi xmlns:a14="http://schemas.microsoft.com/office/drawing/2010/main" val="0"/>
              </a:ext>
            </a:extLst>
          </a:blip>
          <a:srcRect b="53210"/>
          <a:stretch/>
        </p:blipFill>
        <p:spPr>
          <a:xfrm>
            <a:off x="1908364" y="2842953"/>
            <a:ext cx="5647132" cy="1064029"/>
          </a:xfrm>
          <a:prstGeom prst="rect">
            <a:avLst/>
          </a:prstGeom>
        </p:spPr>
      </p:pic>
      <p:pic>
        <p:nvPicPr>
          <p:cNvPr id="6" name="Picture 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3403" y="3906982"/>
            <a:ext cx="5617053" cy="1239800"/>
          </a:xfrm>
          <a:prstGeom prst="rect">
            <a:avLst/>
          </a:prstGeom>
        </p:spPr>
      </p:pic>
    </p:spTree>
    <p:extLst>
      <p:ext uri="{BB962C8B-B14F-4D97-AF65-F5344CB8AC3E}">
        <p14:creationId xmlns:p14="http://schemas.microsoft.com/office/powerpoint/2010/main" val="19210875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a:t>Frequency Shift Keying </a:t>
            </a:r>
          </a:p>
        </p:txBody>
      </p:sp>
      <p:sp>
        <p:nvSpPr>
          <p:cNvPr id="13315" name="Text Placeholder 2"/>
          <p:cNvSpPr>
            <a:spLocks noGrp="1"/>
          </p:cNvSpPr>
          <p:nvPr>
            <p:ph type="body" sz="quarter" idx="10"/>
          </p:nvPr>
        </p:nvSpPr>
        <p:spPr>
          <a:xfrm>
            <a:off x="432594" y="763276"/>
            <a:ext cx="8692356" cy="3103562"/>
          </a:xfrm>
        </p:spPr>
        <p:txBody>
          <a:bodyPr/>
          <a:lstStyle/>
          <a:p>
            <a:r>
              <a:rPr lang="en-US" altLang="en-US" sz="2400" dirty="0"/>
              <a:t>Most common is binary FSK (</a:t>
            </a:r>
            <a:r>
              <a:rPr lang="en-US" altLang="en-US" sz="2400" dirty="0">
                <a:solidFill>
                  <a:srgbClr val="0070C0"/>
                </a:solidFill>
              </a:rPr>
              <a:t>BFSK</a:t>
            </a:r>
            <a:r>
              <a:rPr lang="en-US" altLang="en-US" sz="2400" dirty="0"/>
              <a:t>) </a:t>
            </a:r>
          </a:p>
          <a:p>
            <a:r>
              <a:rPr lang="en-US" altLang="en-US" sz="2400" dirty="0"/>
              <a:t>Two binary values represented by two different  frequencies</a:t>
            </a:r>
          </a:p>
          <a:p>
            <a:endParaRPr lang="en-US" altLang="en-US" sz="2400" dirty="0"/>
          </a:p>
          <a:p>
            <a:endParaRPr lang="en-US" altLang="en-US" sz="2400" dirty="0"/>
          </a:p>
          <a:p>
            <a:r>
              <a:rPr lang="en-US" altLang="en-US" sz="2400" dirty="0">
                <a:solidFill>
                  <a:srgbClr val="0070C0"/>
                </a:solidFill>
              </a:rPr>
              <a:t>MFSK:</a:t>
            </a:r>
          </a:p>
        </p:txBody>
      </p:sp>
      <p:pic>
        <p:nvPicPr>
          <p:cNvPr id="4" name="Picture 3" descr="www.eie.polyu.edu.hk/~maciej/pdf/week7.pdf - Google Chrome"/>
          <p:cNvPicPr>
            <a:picLocks noChangeAspect="1"/>
          </p:cNvPicPr>
          <p:nvPr/>
        </p:nvPicPr>
        <p:blipFill rotWithShape="1">
          <a:blip r:embed="rId3">
            <a:extLst>
              <a:ext uri="{28A0092B-C50C-407E-A947-70E740481C1C}">
                <a14:useLocalDpi xmlns:a14="http://schemas.microsoft.com/office/drawing/2010/main" val="0"/>
              </a:ext>
            </a:extLst>
          </a:blip>
          <a:srcRect l="24651" t="36257" r="28837" b="50590"/>
          <a:stretch/>
        </p:blipFill>
        <p:spPr>
          <a:xfrm>
            <a:off x="2241697" y="1568513"/>
            <a:ext cx="4253024" cy="727599"/>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1923403" y="2480643"/>
                <a:ext cx="4191000" cy="461665"/>
              </a:xfrm>
              <a:prstGeom prst="rect">
                <a:avLst/>
              </a:prstGeom>
              <a:noFill/>
            </p:spPr>
            <p:txBody>
              <a:bodyPr wrap="square" rtlCol="0">
                <a:spAutoFit/>
              </a:bodyPr>
              <a:lstStyle/>
              <a:p>
                <a14:m>
                  <m:oMath xmlns:m="http://schemas.openxmlformats.org/officeDocument/2006/math">
                    <m:sSub>
                      <m:sSubPr>
                        <m:ctrlPr>
                          <a:rPr lang="en-US" sz="2400" i="1" smtClean="0">
                            <a:solidFill>
                              <a:srgbClr val="FF0000"/>
                            </a:solidFill>
                            <a:latin typeface="Cambria Math" panose="02040503050406030204" pitchFamily="18" charset="0"/>
                          </a:rPr>
                        </m:ctrlPr>
                      </m:sSubPr>
                      <m:e>
                        <m:r>
                          <m:rPr>
                            <m:sty m:val="p"/>
                          </m:rPr>
                          <a:rPr lang="en-US" sz="2400" b="0" i="0" smtClean="0">
                            <a:solidFill>
                              <a:srgbClr val="FF0000"/>
                            </a:solidFill>
                            <a:latin typeface="Cambria Math"/>
                          </a:rPr>
                          <m:t>f</m:t>
                        </m:r>
                      </m:e>
                      <m:sub>
                        <m:r>
                          <m:rPr>
                            <m:sty m:val="p"/>
                          </m:rPr>
                          <a:rPr lang="en-US" sz="2400" b="0" i="0" smtClean="0">
                            <a:solidFill>
                              <a:srgbClr val="FF0000"/>
                            </a:solidFill>
                            <a:latin typeface="Cambria Math"/>
                          </a:rPr>
                          <m:t>i</m:t>
                        </m:r>
                      </m:sub>
                    </m:sSub>
                  </m:oMath>
                </a14:m>
                <a:r>
                  <a:rPr lang="en-US" sz="2400" dirty="0">
                    <a:solidFill>
                      <a:srgbClr val="FF0000"/>
                    </a:solidFill>
                  </a:rPr>
                  <a:t> = </a:t>
                </a:r>
                <a14:m>
                  <m:oMath xmlns:m="http://schemas.openxmlformats.org/officeDocument/2006/math">
                    <m:sSub>
                      <m:sSubPr>
                        <m:ctrlPr>
                          <a:rPr lang="en-US" sz="2400" i="1">
                            <a:solidFill>
                              <a:srgbClr val="FF0000"/>
                            </a:solidFill>
                            <a:latin typeface="Cambria Math" panose="02040503050406030204" pitchFamily="18" charset="0"/>
                          </a:rPr>
                        </m:ctrlPr>
                      </m:sSubPr>
                      <m:e>
                        <m:r>
                          <m:rPr>
                            <m:sty m:val="p"/>
                          </m:rPr>
                          <a:rPr lang="en-US" sz="2400" b="0" i="0">
                            <a:solidFill>
                              <a:srgbClr val="FF0000"/>
                            </a:solidFill>
                            <a:latin typeface="Cambria Math"/>
                          </a:rPr>
                          <m:t>f</m:t>
                        </m:r>
                      </m:e>
                      <m:sub>
                        <m:r>
                          <m:rPr>
                            <m:sty m:val="p"/>
                          </m:rPr>
                          <a:rPr lang="en-US" sz="2400" b="0" i="0" smtClean="0">
                            <a:solidFill>
                              <a:srgbClr val="FF0000"/>
                            </a:solidFill>
                            <a:latin typeface="Cambria Math"/>
                          </a:rPr>
                          <m:t>c</m:t>
                        </m:r>
                      </m:sub>
                    </m:sSub>
                    <m:r>
                      <a:rPr lang="en-US" sz="2400" b="0" i="0" smtClean="0">
                        <a:solidFill>
                          <a:srgbClr val="FF0000"/>
                        </a:solidFill>
                        <a:latin typeface="Cambria Math"/>
                      </a:rPr>
                      <m:t>+(2</m:t>
                    </m:r>
                    <m:r>
                      <m:rPr>
                        <m:sty m:val="p"/>
                      </m:rPr>
                      <a:rPr lang="en-US" sz="2400" b="0" i="0" smtClean="0">
                        <a:solidFill>
                          <a:srgbClr val="FF0000"/>
                        </a:solidFill>
                        <a:latin typeface="Cambria Math"/>
                      </a:rPr>
                      <m:t>i</m:t>
                    </m:r>
                    <m:r>
                      <a:rPr lang="en-US" sz="2400" b="0" i="0" smtClean="0">
                        <a:solidFill>
                          <a:srgbClr val="FF0000"/>
                        </a:solidFill>
                        <a:latin typeface="Cambria Math"/>
                      </a:rPr>
                      <m:t> −1 −</m:t>
                    </m:r>
                    <m:r>
                      <m:rPr>
                        <m:sty m:val="p"/>
                      </m:rPr>
                      <a:rPr lang="en-US" sz="2400" b="0" i="0" smtClean="0">
                        <a:solidFill>
                          <a:srgbClr val="FF0000"/>
                        </a:solidFill>
                        <a:latin typeface="Cambria Math"/>
                      </a:rPr>
                      <m:t>M</m:t>
                    </m:r>
                    <m:r>
                      <a:rPr lang="en-US" sz="2400" b="0" i="0" smtClean="0">
                        <a:solidFill>
                          <a:srgbClr val="FF0000"/>
                        </a:solidFill>
                        <a:latin typeface="Cambria Math"/>
                      </a:rPr>
                      <m:t>)</m:t>
                    </m:r>
                    <m:sSub>
                      <m:sSubPr>
                        <m:ctrlPr>
                          <a:rPr lang="en-US" sz="2400" i="1">
                            <a:solidFill>
                              <a:srgbClr val="FF0000"/>
                            </a:solidFill>
                            <a:latin typeface="Cambria Math" panose="02040503050406030204" pitchFamily="18" charset="0"/>
                          </a:rPr>
                        </m:ctrlPr>
                      </m:sSubPr>
                      <m:e>
                        <m:r>
                          <m:rPr>
                            <m:sty m:val="p"/>
                          </m:rPr>
                          <a:rPr lang="en-US" sz="2400" b="0" i="0">
                            <a:solidFill>
                              <a:srgbClr val="FF0000"/>
                            </a:solidFill>
                            <a:latin typeface="Cambria Math"/>
                          </a:rPr>
                          <m:t>f</m:t>
                        </m:r>
                      </m:e>
                      <m:sub>
                        <m:r>
                          <m:rPr>
                            <m:sty m:val="p"/>
                          </m:rPr>
                          <a:rPr lang="en-US" sz="2400" b="0" i="0" smtClean="0">
                            <a:solidFill>
                              <a:srgbClr val="FF0000"/>
                            </a:solidFill>
                            <a:latin typeface="Cambria Math"/>
                          </a:rPr>
                          <m:t>d</m:t>
                        </m:r>
                      </m:sub>
                    </m:sSub>
                  </m:oMath>
                </a14:m>
                <a:endParaRPr lang="en-US" sz="2400" dirty="0">
                  <a:solidFill>
                    <a:srgbClr val="FF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923403" y="2480643"/>
                <a:ext cx="4191000" cy="461665"/>
              </a:xfrm>
              <a:prstGeom prst="rect">
                <a:avLst/>
              </a:prstGeom>
              <a:blipFill>
                <a:blip r:embed="rId4"/>
                <a:stretch>
                  <a:fillRect l="-437" t="-10526" b="-28947"/>
                </a:stretch>
              </a:blipFill>
            </p:spPr>
            <p:txBody>
              <a:bodyPr/>
              <a:lstStyle/>
              <a:p>
                <a:r>
                  <a:rPr lang="en-IN">
                    <a:noFill/>
                  </a:rPr>
                  <a:t> </a:t>
                </a:r>
              </a:p>
            </p:txBody>
          </p:sp>
        </mc:Fallback>
      </mc:AlternateContent>
    </p:spTree>
    <p:extLst>
      <p:ext uri="{BB962C8B-B14F-4D97-AF65-F5344CB8AC3E}">
        <p14:creationId xmlns:p14="http://schemas.microsoft.com/office/powerpoint/2010/main" val="39360746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a:t>Phase Shift Keying </a:t>
            </a:r>
          </a:p>
        </p:txBody>
      </p:sp>
      <p:sp>
        <p:nvSpPr>
          <p:cNvPr id="13315" name="Text Placeholder 2"/>
          <p:cNvSpPr>
            <a:spLocks noGrp="1"/>
          </p:cNvSpPr>
          <p:nvPr>
            <p:ph type="body" sz="quarter" idx="10"/>
          </p:nvPr>
        </p:nvSpPr>
        <p:spPr>
          <a:xfrm>
            <a:off x="375444" y="990600"/>
            <a:ext cx="8405812" cy="3103562"/>
          </a:xfrm>
        </p:spPr>
        <p:txBody>
          <a:bodyPr/>
          <a:lstStyle/>
          <a:p>
            <a:r>
              <a:rPr lang="en-US" altLang="en-US" sz="2400" dirty="0"/>
              <a:t>Phase of carrier signal is shifted to represent data </a:t>
            </a:r>
          </a:p>
          <a:p>
            <a:endParaRPr lang="en-US" altLang="en-US" sz="2400" dirty="0"/>
          </a:p>
          <a:p>
            <a:r>
              <a:rPr lang="en-US" altLang="en-US" sz="2400" dirty="0">
                <a:solidFill>
                  <a:srgbClr val="0070C0"/>
                </a:solidFill>
              </a:rPr>
              <a:t>Binary PSK </a:t>
            </a:r>
          </a:p>
          <a:p>
            <a:pPr lvl="1"/>
            <a:r>
              <a:rPr lang="en-US" altLang="en-US" sz="2000" dirty="0"/>
              <a:t>Two phases represent two binary digits </a:t>
            </a:r>
          </a:p>
          <a:p>
            <a:pPr marL="457200" lvl="1" indent="0">
              <a:buNone/>
            </a:pPr>
            <a:endParaRPr lang="en-US" altLang="en-US" sz="2000" dirty="0"/>
          </a:p>
        </p:txBody>
      </p:sp>
      <p:pic>
        <p:nvPicPr>
          <p:cNvPr id="4" name="Picture 3" descr="www.eie.polyu.edu.hk/~maciej/pdf/week7.pdf - Google Chrome"/>
          <p:cNvPicPr>
            <a:picLocks noChangeAspect="1"/>
          </p:cNvPicPr>
          <p:nvPr/>
        </p:nvPicPr>
        <p:blipFill rotWithShape="1">
          <a:blip r:embed="rId3" cstate="print">
            <a:extLst>
              <a:ext uri="{28A0092B-C50C-407E-A947-70E740481C1C}">
                <a14:useLocalDpi xmlns:a14="http://schemas.microsoft.com/office/drawing/2010/main" val="0"/>
              </a:ext>
            </a:extLst>
          </a:blip>
          <a:srcRect l="16875" t="27099" r="19792" b="57232"/>
          <a:stretch/>
        </p:blipFill>
        <p:spPr>
          <a:xfrm>
            <a:off x="4572000" y="1524000"/>
            <a:ext cx="4263860" cy="638176"/>
          </a:xfrm>
          <a:prstGeom prst="rect">
            <a:avLst/>
          </a:prstGeom>
        </p:spPr>
      </p:pic>
      <p:pic>
        <p:nvPicPr>
          <p:cNvPr id="6" name="Picture 5" descr="Screen Clipping"/>
          <p:cNvPicPr>
            <a:picLocks noChangeAspect="1"/>
          </p:cNvPicPr>
          <p:nvPr/>
        </p:nvPicPr>
        <p:blipFill rotWithShape="1">
          <a:blip r:embed="rId4">
            <a:extLst>
              <a:ext uri="{28A0092B-C50C-407E-A947-70E740481C1C}">
                <a14:useLocalDpi xmlns:a14="http://schemas.microsoft.com/office/drawing/2010/main" val="0"/>
              </a:ext>
            </a:extLst>
          </a:blip>
          <a:srcRect b="53210"/>
          <a:stretch/>
        </p:blipFill>
        <p:spPr>
          <a:xfrm>
            <a:off x="1908364" y="2842953"/>
            <a:ext cx="5647132" cy="1064029"/>
          </a:xfrm>
          <a:prstGeom prst="rect">
            <a:avLst/>
          </a:prstGeom>
        </p:spPr>
      </p:pic>
      <p:pic>
        <p:nvPicPr>
          <p:cNvPr id="5" name="Picture 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8364" y="3906982"/>
            <a:ext cx="5622607" cy="1162074"/>
          </a:xfrm>
          <a:prstGeom prst="rect">
            <a:avLst/>
          </a:prstGeom>
        </p:spPr>
      </p:pic>
    </p:spTree>
    <p:extLst>
      <p:ext uri="{BB962C8B-B14F-4D97-AF65-F5344CB8AC3E}">
        <p14:creationId xmlns:p14="http://schemas.microsoft.com/office/powerpoint/2010/main" val="231434799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rotWithShape="1">
          <a:blip r:embed="rId3">
            <a:extLst>
              <a:ext uri="{28A0092B-C50C-407E-A947-70E740481C1C}">
                <a14:useLocalDpi xmlns:a14="http://schemas.microsoft.com/office/drawing/2010/main" val="0"/>
              </a:ext>
            </a:extLst>
          </a:blip>
          <a:srcRect r="1478" b="5682"/>
          <a:stretch/>
        </p:blipFill>
        <p:spPr>
          <a:xfrm>
            <a:off x="2560983" y="2277028"/>
            <a:ext cx="6202017" cy="2904572"/>
          </a:xfrm>
          <a:prstGeom prst="rect">
            <a:avLst/>
          </a:prstGeom>
        </p:spPr>
      </p:pic>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a:t>Quadrature Phase Shift Keying </a:t>
            </a:r>
          </a:p>
        </p:txBody>
      </p:sp>
      <mc:AlternateContent xmlns:mc="http://schemas.openxmlformats.org/markup-compatibility/2006">
        <mc:Choice xmlns:a14="http://schemas.microsoft.com/office/drawing/2010/main" Requires="a14">
          <p:sp>
            <p:nvSpPr>
              <p:cNvPr id="9" name="TextBox 8"/>
              <p:cNvSpPr txBox="1"/>
              <p:nvPr/>
            </p:nvSpPr>
            <p:spPr>
              <a:xfrm>
                <a:off x="4286333" y="809669"/>
                <a:ext cx="4191000" cy="600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0" smtClean="0">
                          <a:solidFill>
                            <a:srgbClr val="FF0000"/>
                          </a:solidFill>
                          <a:latin typeface="Cambria Math"/>
                        </a:rPr>
                        <m:t>𝐬</m:t>
                      </m:r>
                      <m:d>
                        <m:dPr>
                          <m:ctrlPr>
                            <a:rPr lang="en-US" sz="1600" b="1" i="1" smtClean="0">
                              <a:solidFill>
                                <a:srgbClr val="FF0000"/>
                              </a:solidFill>
                              <a:latin typeface="Cambria Math" panose="02040503050406030204" pitchFamily="18" charset="0"/>
                            </a:rPr>
                          </m:ctrlPr>
                        </m:dPr>
                        <m:e>
                          <m:r>
                            <a:rPr lang="en-US" sz="1600" b="1" i="0" smtClean="0">
                              <a:solidFill>
                                <a:srgbClr val="FF0000"/>
                              </a:solidFill>
                              <a:latin typeface="Cambria Math"/>
                            </a:rPr>
                            <m:t>𝐭</m:t>
                          </m:r>
                        </m:e>
                      </m:d>
                      <m:r>
                        <a:rPr lang="en-US" sz="1600" b="1" i="0" smtClean="0">
                          <a:solidFill>
                            <a:srgbClr val="FF0000"/>
                          </a:solidFill>
                          <a:latin typeface="Cambria Math"/>
                        </a:rPr>
                        <m:t>=</m:t>
                      </m:r>
                      <m:f>
                        <m:fPr>
                          <m:ctrlPr>
                            <a:rPr lang="en-US" sz="1600" b="1" i="1" smtClean="0">
                              <a:solidFill>
                                <a:srgbClr val="FF0000"/>
                              </a:solidFill>
                              <a:latin typeface="Cambria Math" panose="02040503050406030204" pitchFamily="18" charset="0"/>
                            </a:rPr>
                          </m:ctrlPr>
                        </m:fPr>
                        <m:num>
                          <m:r>
                            <a:rPr lang="en-US" sz="1600" b="1" i="0" smtClean="0">
                              <a:solidFill>
                                <a:srgbClr val="FF0000"/>
                              </a:solidFill>
                              <a:latin typeface="Cambria Math"/>
                            </a:rPr>
                            <m:t>𝟏</m:t>
                          </m:r>
                        </m:num>
                        <m:den>
                          <m:rad>
                            <m:radPr>
                              <m:degHide m:val="on"/>
                              <m:ctrlPr>
                                <a:rPr lang="en-US" sz="1600" b="1" i="1" smtClean="0">
                                  <a:solidFill>
                                    <a:srgbClr val="FF0000"/>
                                  </a:solidFill>
                                  <a:latin typeface="Cambria Math" panose="02040503050406030204" pitchFamily="18" charset="0"/>
                                </a:rPr>
                              </m:ctrlPr>
                            </m:radPr>
                            <m:deg/>
                            <m:e>
                              <m:r>
                                <a:rPr lang="en-US" sz="1600" b="1" i="0" smtClean="0">
                                  <a:solidFill>
                                    <a:srgbClr val="FF0000"/>
                                  </a:solidFill>
                                  <a:latin typeface="Cambria Math"/>
                                </a:rPr>
                                <m:t>𝟐</m:t>
                              </m:r>
                            </m:e>
                          </m:rad>
                        </m:den>
                      </m:f>
                      <m:r>
                        <a:rPr lang="en-US" sz="1600" b="1" i="0" smtClean="0">
                          <a:solidFill>
                            <a:srgbClr val="FF0000"/>
                          </a:solidFill>
                          <a:latin typeface="Cambria Math"/>
                        </a:rPr>
                        <m:t>𝐈</m:t>
                      </m:r>
                      <m:d>
                        <m:dPr>
                          <m:ctrlPr>
                            <a:rPr lang="en-US" sz="1600" b="1" i="1" smtClean="0">
                              <a:solidFill>
                                <a:srgbClr val="FF0000"/>
                              </a:solidFill>
                              <a:latin typeface="Cambria Math" panose="02040503050406030204" pitchFamily="18" charset="0"/>
                            </a:rPr>
                          </m:ctrlPr>
                        </m:dPr>
                        <m:e>
                          <m:r>
                            <a:rPr lang="en-US" sz="1600" b="1" i="0" smtClean="0">
                              <a:solidFill>
                                <a:srgbClr val="FF0000"/>
                              </a:solidFill>
                              <a:latin typeface="Cambria Math"/>
                            </a:rPr>
                            <m:t>𝐭</m:t>
                          </m:r>
                        </m:e>
                      </m:d>
                      <m:r>
                        <a:rPr lang="en-US" sz="1600" b="1" i="0" smtClean="0">
                          <a:solidFill>
                            <a:srgbClr val="FF0000"/>
                          </a:solidFill>
                          <a:latin typeface="Cambria Math"/>
                        </a:rPr>
                        <m:t>𝐜𝐨𝐬𝟐</m:t>
                      </m:r>
                      <m:r>
                        <a:rPr lang="en-US" sz="1600" b="1" i="0" smtClean="0">
                          <a:solidFill>
                            <a:srgbClr val="FF0000"/>
                          </a:solidFill>
                          <a:latin typeface="Cambria Math"/>
                          <a:ea typeface="Cambria Math"/>
                        </a:rPr>
                        <m:t>𝛑</m:t>
                      </m:r>
                      <m:sSub>
                        <m:sSubPr>
                          <m:ctrlPr>
                            <a:rPr lang="en-US" sz="1600" b="1" i="1" smtClean="0">
                              <a:solidFill>
                                <a:srgbClr val="FF0000"/>
                              </a:solidFill>
                              <a:latin typeface="Cambria Math" panose="02040503050406030204" pitchFamily="18" charset="0"/>
                              <a:ea typeface="Cambria Math"/>
                            </a:rPr>
                          </m:ctrlPr>
                        </m:sSubPr>
                        <m:e>
                          <m:r>
                            <a:rPr lang="en-US" sz="1600" b="1" i="0" smtClean="0">
                              <a:solidFill>
                                <a:srgbClr val="FF0000"/>
                              </a:solidFill>
                              <a:latin typeface="Cambria Math"/>
                              <a:ea typeface="Cambria Math"/>
                            </a:rPr>
                            <m:t>𝐟</m:t>
                          </m:r>
                        </m:e>
                        <m:sub>
                          <m:r>
                            <a:rPr lang="en-US" sz="1600" b="1" i="0" smtClean="0">
                              <a:solidFill>
                                <a:srgbClr val="FF0000"/>
                              </a:solidFill>
                              <a:latin typeface="Cambria Math"/>
                              <a:ea typeface="Cambria Math"/>
                            </a:rPr>
                            <m:t>𝐜</m:t>
                          </m:r>
                        </m:sub>
                      </m:sSub>
                      <m:r>
                        <a:rPr lang="en-US" sz="1600" b="1" i="0" smtClean="0">
                          <a:solidFill>
                            <a:srgbClr val="FF0000"/>
                          </a:solidFill>
                          <a:latin typeface="Cambria Math"/>
                          <a:ea typeface="Cambria Math"/>
                        </a:rPr>
                        <m:t>𝐭</m:t>
                      </m:r>
                      <m:r>
                        <a:rPr lang="en-US" sz="1600" b="1" i="0" smtClean="0">
                          <a:solidFill>
                            <a:srgbClr val="FF0000"/>
                          </a:solidFill>
                          <a:latin typeface="Cambria Math"/>
                          <a:ea typeface="Cambria Math"/>
                        </a:rPr>
                        <m:t> −</m:t>
                      </m:r>
                      <m:f>
                        <m:fPr>
                          <m:ctrlPr>
                            <a:rPr lang="en-US" sz="1600" b="1" i="1">
                              <a:solidFill>
                                <a:srgbClr val="FF0000"/>
                              </a:solidFill>
                              <a:latin typeface="Cambria Math" panose="02040503050406030204" pitchFamily="18" charset="0"/>
                            </a:rPr>
                          </m:ctrlPr>
                        </m:fPr>
                        <m:num>
                          <m:r>
                            <a:rPr lang="en-US" sz="1600" b="1" i="0">
                              <a:solidFill>
                                <a:srgbClr val="FF0000"/>
                              </a:solidFill>
                              <a:latin typeface="Cambria Math"/>
                            </a:rPr>
                            <m:t>𝟏</m:t>
                          </m:r>
                        </m:num>
                        <m:den>
                          <m:rad>
                            <m:radPr>
                              <m:degHide m:val="on"/>
                              <m:ctrlPr>
                                <a:rPr lang="en-US" sz="1600" b="1" i="1">
                                  <a:solidFill>
                                    <a:srgbClr val="FF0000"/>
                                  </a:solidFill>
                                  <a:latin typeface="Cambria Math" panose="02040503050406030204" pitchFamily="18" charset="0"/>
                                </a:rPr>
                              </m:ctrlPr>
                            </m:radPr>
                            <m:deg/>
                            <m:e>
                              <m:r>
                                <a:rPr lang="en-US" sz="1600" b="1" i="0">
                                  <a:solidFill>
                                    <a:srgbClr val="FF0000"/>
                                  </a:solidFill>
                                  <a:latin typeface="Cambria Math"/>
                                </a:rPr>
                                <m:t>𝟐</m:t>
                              </m:r>
                            </m:e>
                          </m:rad>
                        </m:den>
                      </m:f>
                      <m:r>
                        <a:rPr lang="en-US" sz="1600" b="1" i="0" smtClean="0">
                          <a:solidFill>
                            <a:srgbClr val="FF0000"/>
                          </a:solidFill>
                          <a:latin typeface="Cambria Math"/>
                        </a:rPr>
                        <m:t>𝐐</m:t>
                      </m:r>
                      <m:d>
                        <m:dPr>
                          <m:ctrlPr>
                            <a:rPr lang="en-US" sz="1600" b="1" i="1">
                              <a:solidFill>
                                <a:srgbClr val="FF0000"/>
                              </a:solidFill>
                              <a:latin typeface="Cambria Math" panose="02040503050406030204" pitchFamily="18" charset="0"/>
                            </a:rPr>
                          </m:ctrlPr>
                        </m:dPr>
                        <m:e>
                          <m:r>
                            <a:rPr lang="en-US" sz="1600" b="1" i="0">
                              <a:solidFill>
                                <a:srgbClr val="FF0000"/>
                              </a:solidFill>
                              <a:latin typeface="Cambria Math"/>
                            </a:rPr>
                            <m:t>𝐭</m:t>
                          </m:r>
                        </m:e>
                      </m:d>
                      <m:r>
                        <a:rPr lang="en-US" sz="1600" b="1" i="0" smtClean="0">
                          <a:solidFill>
                            <a:srgbClr val="FF0000"/>
                          </a:solidFill>
                          <a:latin typeface="Cambria Math"/>
                        </a:rPr>
                        <m:t>𝐬𝐢𝐧</m:t>
                      </m:r>
                      <m:r>
                        <a:rPr lang="en-US" sz="1600" b="1" i="0">
                          <a:solidFill>
                            <a:srgbClr val="FF0000"/>
                          </a:solidFill>
                          <a:latin typeface="Cambria Math"/>
                        </a:rPr>
                        <m:t>𝟐</m:t>
                      </m:r>
                      <m:r>
                        <a:rPr lang="en-US" sz="1600" b="1" i="0">
                          <a:solidFill>
                            <a:srgbClr val="FF0000"/>
                          </a:solidFill>
                          <a:latin typeface="Cambria Math"/>
                          <a:ea typeface="Cambria Math"/>
                        </a:rPr>
                        <m:t>𝛑</m:t>
                      </m:r>
                      <m:sSub>
                        <m:sSubPr>
                          <m:ctrlPr>
                            <a:rPr lang="en-US" sz="1600" b="1" i="1">
                              <a:solidFill>
                                <a:srgbClr val="FF0000"/>
                              </a:solidFill>
                              <a:latin typeface="Cambria Math" panose="02040503050406030204" pitchFamily="18" charset="0"/>
                              <a:ea typeface="Cambria Math"/>
                            </a:rPr>
                          </m:ctrlPr>
                        </m:sSubPr>
                        <m:e>
                          <m:r>
                            <a:rPr lang="en-US" sz="1600" b="1" i="0">
                              <a:solidFill>
                                <a:srgbClr val="FF0000"/>
                              </a:solidFill>
                              <a:latin typeface="Cambria Math"/>
                              <a:ea typeface="Cambria Math"/>
                            </a:rPr>
                            <m:t>𝐟</m:t>
                          </m:r>
                        </m:e>
                        <m:sub>
                          <m:r>
                            <a:rPr lang="en-US" sz="1600" b="1" i="0">
                              <a:solidFill>
                                <a:srgbClr val="FF0000"/>
                              </a:solidFill>
                              <a:latin typeface="Cambria Math"/>
                              <a:ea typeface="Cambria Math"/>
                            </a:rPr>
                            <m:t>𝐜</m:t>
                          </m:r>
                        </m:sub>
                      </m:sSub>
                      <m:r>
                        <a:rPr lang="en-US" sz="1600" b="1" i="0">
                          <a:solidFill>
                            <a:srgbClr val="FF0000"/>
                          </a:solidFill>
                          <a:latin typeface="Cambria Math"/>
                          <a:ea typeface="Cambria Math"/>
                        </a:rPr>
                        <m:t>𝐭</m:t>
                      </m:r>
                    </m:oMath>
                  </m:oMathPara>
                </a14:m>
                <a:endParaRPr lang="en-US" sz="1600" b="1" dirty="0">
                  <a:solidFill>
                    <a:srgbClr val="FF0000"/>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4286333" y="809669"/>
                <a:ext cx="4191000" cy="600998"/>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0" y="893698"/>
                <a:ext cx="4191000" cy="19411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400" b="0" i="0" smtClean="0">
                          <a:solidFill>
                            <a:srgbClr val="7030A0"/>
                          </a:solidFill>
                          <a:latin typeface="Cambria Math"/>
                        </a:rPr>
                        <m:t>s</m:t>
                      </m:r>
                      <m:d>
                        <m:dPr>
                          <m:ctrlPr>
                            <a:rPr lang="en-US" sz="1400" i="1" smtClean="0">
                              <a:solidFill>
                                <a:srgbClr val="7030A0"/>
                              </a:solidFill>
                              <a:latin typeface="Cambria Math" panose="02040503050406030204" pitchFamily="18" charset="0"/>
                            </a:rPr>
                          </m:ctrlPr>
                        </m:dPr>
                        <m:e>
                          <m:r>
                            <m:rPr>
                              <m:sty m:val="p"/>
                            </m:rPr>
                            <a:rPr lang="en-US" sz="1400" b="0" i="0" smtClean="0">
                              <a:solidFill>
                                <a:srgbClr val="7030A0"/>
                              </a:solidFill>
                              <a:latin typeface="Cambria Math"/>
                            </a:rPr>
                            <m:t>t</m:t>
                          </m:r>
                        </m:e>
                      </m:d>
                      <m:r>
                        <a:rPr lang="en-US" sz="1400" b="0" i="0" smtClean="0">
                          <a:solidFill>
                            <a:srgbClr val="7030A0"/>
                          </a:solidFill>
                          <a:latin typeface="Cambria Math"/>
                        </a:rPr>
                        <m:t>=</m:t>
                      </m:r>
                      <m:d>
                        <m:dPr>
                          <m:begChr m:val="{"/>
                          <m:endChr m:val=""/>
                          <m:ctrlPr>
                            <a:rPr lang="en-US" sz="1400" i="1" smtClean="0">
                              <a:solidFill>
                                <a:srgbClr val="7030A0"/>
                              </a:solidFill>
                              <a:latin typeface="Cambria Math" panose="02040503050406030204" pitchFamily="18" charset="0"/>
                            </a:rPr>
                          </m:ctrlPr>
                        </m:dPr>
                        <m:e>
                          <m:eqArr>
                            <m:eqArrPr>
                              <m:ctrlPr>
                                <a:rPr lang="en-US" sz="1400" i="1" smtClean="0">
                                  <a:solidFill>
                                    <a:srgbClr val="7030A0"/>
                                  </a:solidFill>
                                  <a:latin typeface="Cambria Math" panose="02040503050406030204" pitchFamily="18" charset="0"/>
                                </a:rPr>
                              </m:ctrlPr>
                            </m:eqArrPr>
                            <m:e>
                              <m:r>
                                <m:rPr>
                                  <m:sty m:val="p"/>
                                </m:rPr>
                                <a:rPr lang="en-US" sz="1400" b="0" i="0" smtClean="0">
                                  <a:solidFill>
                                    <a:srgbClr val="7030A0"/>
                                  </a:solidFill>
                                  <a:latin typeface="Cambria Math"/>
                                </a:rPr>
                                <m:t>Acos</m:t>
                              </m:r>
                              <m:d>
                                <m:dPr>
                                  <m:ctrlPr>
                                    <a:rPr lang="en-US" sz="1400" i="1" smtClean="0">
                                      <a:solidFill>
                                        <a:srgbClr val="7030A0"/>
                                      </a:solidFill>
                                      <a:latin typeface="Cambria Math" panose="02040503050406030204" pitchFamily="18" charset="0"/>
                                    </a:rPr>
                                  </m:ctrlPr>
                                </m:dPr>
                                <m:e>
                                  <m:r>
                                    <a:rPr lang="en-US" sz="1400" b="0" i="0">
                                      <a:solidFill>
                                        <a:srgbClr val="7030A0"/>
                                      </a:solidFill>
                                      <a:latin typeface="Cambria Math"/>
                                    </a:rPr>
                                    <m:t>2</m:t>
                                  </m:r>
                                  <m:r>
                                    <m:rPr>
                                      <m:sty m:val="p"/>
                                    </m:rPr>
                                    <a:rPr lang="en-US" sz="1400" b="0" i="0">
                                      <a:solidFill>
                                        <a:srgbClr val="7030A0"/>
                                      </a:solidFill>
                                      <a:latin typeface="Cambria Math"/>
                                      <a:ea typeface="Cambria Math"/>
                                    </a:rPr>
                                    <m:t>π</m:t>
                                  </m:r>
                                  <m:sSub>
                                    <m:sSubPr>
                                      <m:ctrlPr>
                                        <a:rPr lang="en-US" sz="1400" i="1">
                                          <a:solidFill>
                                            <a:srgbClr val="7030A0"/>
                                          </a:solidFill>
                                          <a:latin typeface="Cambria Math" panose="02040503050406030204" pitchFamily="18" charset="0"/>
                                          <a:ea typeface="Cambria Math"/>
                                        </a:rPr>
                                      </m:ctrlPr>
                                    </m:sSubPr>
                                    <m:e>
                                      <m:r>
                                        <m:rPr>
                                          <m:sty m:val="p"/>
                                        </m:rPr>
                                        <a:rPr lang="en-US" sz="1400" b="0" i="0">
                                          <a:solidFill>
                                            <a:srgbClr val="7030A0"/>
                                          </a:solidFill>
                                          <a:latin typeface="Cambria Math"/>
                                          <a:ea typeface="Cambria Math"/>
                                        </a:rPr>
                                        <m:t>f</m:t>
                                      </m:r>
                                    </m:e>
                                    <m:sub>
                                      <m:r>
                                        <m:rPr>
                                          <m:sty m:val="p"/>
                                        </m:rPr>
                                        <a:rPr lang="en-US" sz="1400" b="0" i="0">
                                          <a:solidFill>
                                            <a:srgbClr val="7030A0"/>
                                          </a:solidFill>
                                          <a:latin typeface="Cambria Math"/>
                                          <a:ea typeface="Cambria Math"/>
                                        </a:rPr>
                                        <m:t>c</m:t>
                                      </m:r>
                                    </m:sub>
                                  </m:sSub>
                                  <m:r>
                                    <m:rPr>
                                      <m:sty m:val="p"/>
                                    </m:rPr>
                                    <a:rPr lang="en-US" sz="1400" b="0" i="0">
                                      <a:solidFill>
                                        <a:srgbClr val="7030A0"/>
                                      </a:solidFill>
                                      <a:latin typeface="Cambria Math"/>
                                      <a:ea typeface="Cambria Math"/>
                                    </a:rPr>
                                    <m:t>t</m:t>
                                  </m:r>
                                  <m:r>
                                    <a:rPr lang="en-US" sz="1400" b="0" i="0" smtClean="0">
                                      <a:solidFill>
                                        <a:srgbClr val="7030A0"/>
                                      </a:solidFill>
                                      <a:latin typeface="Cambria Math"/>
                                      <a:ea typeface="Cambria Math"/>
                                    </a:rPr>
                                    <m:t>+ </m:t>
                                  </m:r>
                                  <m:f>
                                    <m:fPr>
                                      <m:ctrlPr>
                                        <a:rPr lang="en-US" sz="1400" i="1" smtClean="0">
                                          <a:solidFill>
                                            <a:srgbClr val="7030A0"/>
                                          </a:solidFill>
                                          <a:latin typeface="Cambria Math" panose="02040503050406030204" pitchFamily="18" charset="0"/>
                                          <a:ea typeface="Cambria Math"/>
                                        </a:rPr>
                                      </m:ctrlPr>
                                    </m:fPr>
                                    <m:num>
                                      <m:r>
                                        <m:rPr>
                                          <m:sty m:val="p"/>
                                        </m:rPr>
                                        <a:rPr lang="en-US" sz="1400" b="0" i="0">
                                          <a:solidFill>
                                            <a:srgbClr val="7030A0"/>
                                          </a:solidFill>
                                          <a:latin typeface="Cambria Math"/>
                                          <a:ea typeface="Cambria Math"/>
                                        </a:rPr>
                                        <m:t>π</m:t>
                                      </m:r>
                                    </m:num>
                                    <m:den>
                                      <m:r>
                                        <a:rPr lang="en-US" sz="1400" b="0" i="0" smtClean="0">
                                          <a:solidFill>
                                            <a:srgbClr val="7030A0"/>
                                          </a:solidFill>
                                          <a:latin typeface="Cambria Math"/>
                                          <a:ea typeface="Cambria Math"/>
                                        </a:rPr>
                                        <m:t>4</m:t>
                                      </m:r>
                                    </m:den>
                                  </m:f>
                                </m:e>
                              </m:d>
                              <m:r>
                                <a:rPr lang="en-US" sz="1400" b="0" i="0" smtClean="0">
                                  <a:solidFill>
                                    <a:srgbClr val="7030A0"/>
                                  </a:solidFill>
                                  <a:latin typeface="Cambria Math"/>
                                </a:rPr>
                                <m:t>       </m:t>
                              </m:r>
                              <m:r>
                                <a:rPr lang="en-IN" sz="1400" b="0" i="0" smtClean="0">
                                  <a:solidFill>
                                    <a:srgbClr val="7030A0"/>
                                  </a:solidFill>
                                  <a:latin typeface="Cambria Math" panose="02040503050406030204" pitchFamily="18" charset="0"/>
                                </a:rPr>
                                <m:t>    </m:t>
                              </m:r>
                              <m:r>
                                <m:rPr>
                                  <m:sty m:val="p"/>
                                </m:rPr>
                                <a:rPr lang="en-US" sz="1400" b="0" i="0" smtClean="0">
                                  <a:solidFill>
                                    <a:srgbClr val="7030A0"/>
                                  </a:solidFill>
                                  <a:latin typeface="Cambria Math"/>
                                </a:rPr>
                                <m:t>for</m:t>
                              </m:r>
                              <m:r>
                                <a:rPr lang="en-US" sz="1400" b="0" i="0" smtClean="0">
                                  <a:solidFill>
                                    <a:srgbClr val="7030A0"/>
                                  </a:solidFill>
                                  <a:latin typeface="Cambria Math"/>
                                </a:rPr>
                                <m:t>    11</m:t>
                              </m:r>
                            </m:e>
                            <m:e>
                              <m:r>
                                <m:rPr>
                                  <m:sty m:val="p"/>
                                </m:rPr>
                                <a:rPr lang="en-US" sz="1400" b="0" i="0">
                                  <a:solidFill>
                                    <a:srgbClr val="7030A0"/>
                                  </a:solidFill>
                                  <a:latin typeface="Cambria Math"/>
                                </a:rPr>
                                <m:t>Acos</m:t>
                              </m:r>
                              <m:d>
                                <m:dPr>
                                  <m:ctrlPr>
                                    <a:rPr lang="en-US" sz="1400" i="1">
                                      <a:solidFill>
                                        <a:srgbClr val="7030A0"/>
                                      </a:solidFill>
                                      <a:latin typeface="Cambria Math" panose="02040503050406030204" pitchFamily="18" charset="0"/>
                                    </a:rPr>
                                  </m:ctrlPr>
                                </m:dPr>
                                <m:e>
                                  <m:r>
                                    <a:rPr lang="en-US" sz="1400" b="0" i="0">
                                      <a:solidFill>
                                        <a:srgbClr val="7030A0"/>
                                      </a:solidFill>
                                      <a:latin typeface="Cambria Math"/>
                                    </a:rPr>
                                    <m:t>2</m:t>
                                  </m:r>
                                  <m:r>
                                    <m:rPr>
                                      <m:sty m:val="p"/>
                                    </m:rPr>
                                    <a:rPr lang="en-US" sz="1400" b="0" i="0">
                                      <a:solidFill>
                                        <a:srgbClr val="7030A0"/>
                                      </a:solidFill>
                                      <a:latin typeface="Cambria Math"/>
                                      <a:ea typeface="Cambria Math"/>
                                    </a:rPr>
                                    <m:t>π</m:t>
                                  </m:r>
                                  <m:sSub>
                                    <m:sSubPr>
                                      <m:ctrlPr>
                                        <a:rPr lang="en-US" sz="1400" i="1">
                                          <a:solidFill>
                                            <a:srgbClr val="7030A0"/>
                                          </a:solidFill>
                                          <a:latin typeface="Cambria Math" panose="02040503050406030204" pitchFamily="18" charset="0"/>
                                          <a:ea typeface="Cambria Math"/>
                                        </a:rPr>
                                      </m:ctrlPr>
                                    </m:sSubPr>
                                    <m:e>
                                      <m:r>
                                        <m:rPr>
                                          <m:sty m:val="p"/>
                                        </m:rPr>
                                        <a:rPr lang="en-US" sz="1400" b="0" i="0">
                                          <a:solidFill>
                                            <a:srgbClr val="7030A0"/>
                                          </a:solidFill>
                                          <a:latin typeface="Cambria Math"/>
                                          <a:ea typeface="Cambria Math"/>
                                        </a:rPr>
                                        <m:t>f</m:t>
                                      </m:r>
                                    </m:e>
                                    <m:sub>
                                      <m:r>
                                        <m:rPr>
                                          <m:sty m:val="p"/>
                                        </m:rPr>
                                        <a:rPr lang="en-US" sz="1400" b="0" i="0">
                                          <a:solidFill>
                                            <a:srgbClr val="7030A0"/>
                                          </a:solidFill>
                                          <a:latin typeface="Cambria Math"/>
                                          <a:ea typeface="Cambria Math"/>
                                        </a:rPr>
                                        <m:t>c</m:t>
                                      </m:r>
                                    </m:sub>
                                  </m:sSub>
                                  <m:r>
                                    <m:rPr>
                                      <m:sty m:val="p"/>
                                    </m:rPr>
                                    <a:rPr lang="en-US" sz="1400" b="0" i="0">
                                      <a:solidFill>
                                        <a:srgbClr val="7030A0"/>
                                      </a:solidFill>
                                      <a:latin typeface="Cambria Math"/>
                                      <a:ea typeface="Cambria Math"/>
                                    </a:rPr>
                                    <m:t>t</m:t>
                                  </m:r>
                                  <m:r>
                                    <a:rPr lang="en-US" sz="1400" b="0" i="0">
                                      <a:solidFill>
                                        <a:srgbClr val="7030A0"/>
                                      </a:solidFill>
                                      <a:latin typeface="Cambria Math"/>
                                      <a:ea typeface="Cambria Math"/>
                                    </a:rPr>
                                    <m:t>+ </m:t>
                                  </m:r>
                                  <m:f>
                                    <m:fPr>
                                      <m:ctrlPr>
                                        <a:rPr lang="en-US" sz="1400" i="1">
                                          <a:solidFill>
                                            <a:srgbClr val="7030A0"/>
                                          </a:solidFill>
                                          <a:latin typeface="Cambria Math" panose="02040503050406030204" pitchFamily="18" charset="0"/>
                                          <a:ea typeface="Cambria Math"/>
                                        </a:rPr>
                                      </m:ctrlPr>
                                    </m:fPr>
                                    <m:num>
                                      <m:r>
                                        <a:rPr lang="en-US" sz="1400" b="0" i="0" smtClean="0">
                                          <a:solidFill>
                                            <a:srgbClr val="7030A0"/>
                                          </a:solidFill>
                                          <a:latin typeface="Cambria Math"/>
                                          <a:ea typeface="Cambria Math"/>
                                        </a:rPr>
                                        <m:t>3</m:t>
                                      </m:r>
                                      <m:r>
                                        <m:rPr>
                                          <m:sty m:val="p"/>
                                        </m:rPr>
                                        <a:rPr lang="en-US" sz="1400" b="0" i="0">
                                          <a:solidFill>
                                            <a:srgbClr val="7030A0"/>
                                          </a:solidFill>
                                          <a:latin typeface="Cambria Math"/>
                                          <a:ea typeface="Cambria Math"/>
                                        </a:rPr>
                                        <m:t>π</m:t>
                                      </m:r>
                                    </m:num>
                                    <m:den>
                                      <m:r>
                                        <a:rPr lang="en-US" sz="1400" b="0" i="0">
                                          <a:solidFill>
                                            <a:srgbClr val="7030A0"/>
                                          </a:solidFill>
                                          <a:latin typeface="Cambria Math"/>
                                          <a:ea typeface="Cambria Math"/>
                                        </a:rPr>
                                        <m:t>4</m:t>
                                      </m:r>
                                    </m:den>
                                  </m:f>
                                </m:e>
                              </m:d>
                              <m:r>
                                <a:rPr lang="en-US" sz="1400" b="0" i="0">
                                  <a:solidFill>
                                    <a:srgbClr val="7030A0"/>
                                  </a:solidFill>
                                  <a:latin typeface="Cambria Math"/>
                                </a:rPr>
                                <m:t>       </m:t>
                              </m:r>
                              <m:r>
                                <m:rPr>
                                  <m:sty m:val="p"/>
                                </m:rPr>
                                <a:rPr lang="en-US" sz="1400" b="0" i="0">
                                  <a:solidFill>
                                    <a:srgbClr val="7030A0"/>
                                  </a:solidFill>
                                  <a:latin typeface="Cambria Math"/>
                                </a:rPr>
                                <m:t>for</m:t>
                              </m:r>
                              <m:r>
                                <a:rPr lang="en-US" sz="1400" b="0" i="0">
                                  <a:solidFill>
                                    <a:srgbClr val="7030A0"/>
                                  </a:solidFill>
                                  <a:latin typeface="Cambria Math"/>
                                </a:rPr>
                                <m:t>    01</m:t>
                              </m:r>
                            </m:e>
                            <m:e>
                              <m:r>
                                <m:rPr>
                                  <m:sty m:val="p"/>
                                </m:rPr>
                                <a:rPr lang="en-US" sz="1400" b="0" i="0">
                                  <a:solidFill>
                                    <a:srgbClr val="7030A0"/>
                                  </a:solidFill>
                                  <a:latin typeface="Cambria Math"/>
                                </a:rPr>
                                <m:t>Acos</m:t>
                              </m:r>
                              <m:d>
                                <m:dPr>
                                  <m:ctrlPr>
                                    <a:rPr lang="en-US" sz="1400" i="1">
                                      <a:solidFill>
                                        <a:srgbClr val="7030A0"/>
                                      </a:solidFill>
                                      <a:latin typeface="Cambria Math" panose="02040503050406030204" pitchFamily="18" charset="0"/>
                                    </a:rPr>
                                  </m:ctrlPr>
                                </m:dPr>
                                <m:e>
                                  <m:r>
                                    <a:rPr lang="en-US" sz="1400" b="0" i="0">
                                      <a:solidFill>
                                        <a:srgbClr val="7030A0"/>
                                      </a:solidFill>
                                      <a:latin typeface="Cambria Math"/>
                                    </a:rPr>
                                    <m:t>2</m:t>
                                  </m:r>
                                  <m:r>
                                    <m:rPr>
                                      <m:sty m:val="p"/>
                                    </m:rPr>
                                    <a:rPr lang="en-US" sz="1400" b="0" i="0">
                                      <a:solidFill>
                                        <a:srgbClr val="7030A0"/>
                                      </a:solidFill>
                                      <a:latin typeface="Cambria Math"/>
                                      <a:ea typeface="Cambria Math"/>
                                    </a:rPr>
                                    <m:t>π</m:t>
                                  </m:r>
                                  <m:sSub>
                                    <m:sSubPr>
                                      <m:ctrlPr>
                                        <a:rPr lang="en-US" sz="1400" i="1">
                                          <a:solidFill>
                                            <a:srgbClr val="7030A0"/>
                                          </a:solidFill>
                                          <a:latin typeface="Cambria Math" panose="02040503050406030204" pitchFamily="18" charset="0"/>
                                          <a:ea typeface="Cambria Math"/>
                                        </a:rPr>
                                      </m:ctrlPr>
                                    </m:sSubPr>
                                    <m:e>
                                      <m:r>
                                        <m:rPr>
                                          <m:sty m:val="p"/>
                                        </m:rPr>
                                        <a:rPr lang="en-US" sz="1400" b="0" i="0">
                                          <a:solidFill>
                                            <a:srgbClr val="7030A0"/>
                                          </a:solidFill>
                                          <a:latin typeface="Cambria Math"/>
                                          <a:ea typeface="Cambria Math"/>
                                        </a:rPr>
                                        <m:t>f</m:t>
                                      </m:r>
                                    </m:e>
                                    <m:sub>
                                      <m:r>
                                        <m:rPr>
                                          <m:sty m:val="p"/>
                                        </m:rPr>
                                        <a:rPr lang="en-US" sz="1400" b="0" i="0">
                                          <a:solidFill>
                                            <a:srgbClr val="7030A0"/>
                                          </a:solidFill>
                                          <a:latin typeface="Cambria Math"/>
                                          <a:ea typeface="Cambria Math"/>
                                        </a:rPr>
                                        <m:t>c</m:t>
                                      </m:r>
                                    </m:sub>
                                  </m:sSub>
                                  <m:r>
                                    <m:rPr>
                                      <m:sty m:val="p"/>
                                    </m:rPr>
                                    <a:rPr lang="en-US" sz="1400" b="0" i="0">
                                      <a:solidFill>
                                        <a:srgbClr val="7030A0"/>
                                      </a:solidFill>
                                      <a:latin typeface="Cambria Math"/>
                                      <a:ea typeface="Cambria Math"/>
                                    </a:rPr>
                                    <m:t>t</m:t>
                                  </m:r>
                                  <m:r>
                                    <a:rPr lang="en-US" sz="1400" b="0" i="0" smtClean="0">
                                      <a:solidFill>
                                        <a:srgbClr val="7030A0"/>
                                      </a:solidFill>
                                      <a:latin typeface="Cambria Math"/>
                                      <a:ea typeface="Cambria Math"/>
                                    </a:rPr>
                                    <m:t>−</m:t>
                                  </m:r>
                                  <m:r>
                                    <a:rPr lang="en-US" sz="1400" b="0" i="0">
                                      <a:solidFill>
                                        <a:srgbClr val="7030A0"/>
                                      </a:solidFill>
                                      <a:latin typeface="Cambria Math"/>
                                      <a:ea typeface="Cambria Math"/>
                                    </a:rPr>
                                    <m:t> </m:t>
                                  </m:r>
                                  <m:f>
                                    <m:fPr>
                                      <m:ctrlPr>
                                        <a:rPr lang="en-US" sz="1400" i="1">
                                          <a:solidFill>
                                            <a:srgbClr val="7030A0"/>
                                          </a:solidFill>
                                          <a:latin typeface="Cambria Math" panose="02040503050406030204" pitchFamily="18" charset="0"/>
                                          <a:ea typeface="Cambria Math"/>
                                        </a:rPr>
                                      </m:ctrlPr>
                                    </m:fPr>
                                    <m:num>
                                      <m:r>
                                        <a:rPr lang="en-US" sz="1400" b="0" i="0" smtClean="0">
                                          <a:solidFill>
                                            <a:srgbClr val="7030A0"/>
                                          </a:solidFill>
                                          <a:latin typeface="Cambria Math"/>
                                          <a:ea typeface="Cambria Math"/>
                                        </a:rPr>
                                        <m:t>3</m:t>
                                      </m:r>
                                      <m:r>
                                        <m:rPr>
                                          <m:sty m:val="p"/>
                                        </m:rPr>
                                        <a:rPr lang="en-US" sz="1400" b="0" i="0">
                                          <a:solidFill>
                                            <a:srgbClr val="7030A0"/>
                                          </a:solidFill>
                                          <a:latin typeface="Cambria Math"/>
                                          <a:ea typeface="Cambria Math"/>
                                        </a:rPr>
                                        <m:t>π</m:t>
                                      </m:r>
                                    </m:num>
                                    <m:den>
                                      <m:r>
                                        <a:rPr lang="en-US" sz="1400" b="0" i="0">
                                          <a:solidFill>
                                            <a:srgbClr val="7030A0"/>
                                          </a:solidFill>
                                          <a:latin typeface="Cambria Math"/>
                                          <a:ea typeface="Cambria Math"/>
                                        </a:rPr>
                                        <m:t>4</m:t>
                                      </m:r>
                                    </m:den>
                                  </m:f>
                                </m:e>
                              </m:d>
                              <m:r>
                                <a:rPr lang="en-US" sz="1400" b="0" i="0">
                                  <a:solidFill>
                                    <a:srgbClr val="7030A0"/>
                                  </a:solidFill>
                                  <a:latin typeface="Cambria Math"/>
                                </a:rPr>
                                <m:t>    </m:t>
                              </m:r>
                              <m:r>
                                <a:rPr lang="en-US" sz="1400" b="0" i="0" smtClean="0">
                                  <a:solidFill>
                                    <a:srgbClr val="7030A0"/>
                                  </a:solidFill>
                                  <a:latin typeface="Cambria Math"/>
                                </a:rPr>
                                <m:t>  </m:t>
                              </m:r>
                              <m:r>
                                <m:rPr>
                                  <m:sty m:val="p"/>
                                </m:rPr>
                                <a:rPr lang="en-US" sz="1400" b="0" i="0">
                                  <a:solidFill>
                                    <a:srgbClr val="7030A0"/>
                                  </a:solidFill>
                                  <a:latin typeface="Cambria Math"/>
                                </a:rPr>
                                <m:t>for</m:t>
                              </m:r>
                              <m:r>
                                <a:rPr lang="en-US" sz="1400" b="0" i="0">
                                  <a:solidFill>
                                    <a:srgbClr val="7030A0"/>
                                  </a:solidFill>
                                  <a:latin typeface="Cambria Math"/>
                                </a:rPr>
                                <m:t>   00</m:t>
                              </m:r>
                            </m:e>
                            <m:e>
                              <m:r>
                                <a:rPr lang="en-US" sz="1400" b="0" i="0" smtClean="0">
                                  <a:solidFill>
                                    <a:srgbClr val="7030A0"/>
                                  </a:solidFill>
                                  <a:latin typeface="Cambria Math" panose="02040503050406030204" pitchFamily="18" charset="0"/>
                                </a:rPr>
                                <m:t> </m:t>
                              </m:r>
                              <m:r>
                                <m:rPr>
                                  <m:sty m:val="p"/>
                                </m:rPr>
                                <a:rPr lang="en-US" sz="1400" b="0" i="0">
                                  <a:solidFill>
                                    <a:srgbClr val="7030A0"/>
                                  </a:solidFill>
                                  <a:latin typeface="Cambria Math"/>
                                </a:rPr>
                                <m:t>Acos</m:t>
                              </m:r>
                              <m:d>
                                <m:dPr>
                                  <m:ctrlPr>
                                    <a:rPr lang="en-US" sz="1400" i="1">
                                      <a:solidFill>
                                        <a:srgbClr val="7030A0"/>
                                      </a:solidFill>
                                      <a:latin typeface="Cambria Math" panose="02040503050406030204" pitchFamily="18" charset="0"/>
                                    </a:rPr>
                                  </m:ctrlPr>
                                </m:dPr>
                                <m:e>
                                  <m:r>
                                    <a:rPr lang="en-US" sz="1400" b="0" i="0">
                                      <a:solidFill>
                                        <a:srgbClr val="7030A0"/>
                                      </a:solidFill>
                                      <a:latin typeface="Cambria Math"/>
                                    </a:rPr>
                                    <m:t>2</m:t>
                                  </m:r>
                                  <m:r>
                                    <m:rPr>
                                      <m:sty m:val="p"/>
                                    </m:rPr>
                                    <a:rPr lang="en-US" sz="1400" b="0" i="0">
                                      <a:solidFill>
                                        <a:srgbClr val="7030A0"/>
                                      </a:solidFill>
                                      <a:latin typeface="Cambria Math"/>
                                      <a:ea typeface="Cambria Math"/>
                                    </a:rPr>
                                    <m:t>π</m:t>
                                  </m:r>
                                  <m:sSub>
                                    <m:sSubPr>
                                      <m:ctrlPr>
                                        <a:rPr lang="en-US" sz="1400" i="1">
                                          <a:solidFill>
                                            <a:srgbClr val="7030A0"/>
                                          </a:solidFill>
                                          <a:latin typeface="Cambria Math" panose="02040503050406030204" pitchFamily="18" charset="0"/>
                                          <a:ea typeface="Cambria Math"/>
                                        </a:rPr>
                                      </m:ctrlPr>
                                    </m:sSubPr>
                                    <m:e>
                                      <m:r>
                                        <m:rPr>
                                          <m:sty m:val="p"/>
                                        </m:rPr>
                                        <a:rPr lang="en-US" sz="1400" b="0" i="0">
                                          <a:solidFill>
                                            <a:srgbClr val="7030A0"/>
                                          </a:solidFill>
                                          <a:latin typeface="Cambria Math"/>
                                          <a:ea typeface="Cambria Math"/>
                                        </a:rPr>
                                        <m:t>f</m:t>
                                      </m:r>
                                    </m:e>
                                    <m:sub>
                                      <m:r>
                                        <m:rPr>
                                          <m:sty m:val="p"/>
                                        </m:rPr>
                                        <a:rPr lang="en-US" sz="1400" b="0" i="0">
                                          <a:solidFill>
                                            <a:srgbClr val="7030A0"/>
                                          </a:solidFill>
                                          <a:latin typeface="Cambria Math"/>
                                          <a:ea typeface="Cambria Math"/>
                                        </a:rPr>
                                        <m:t>c</m:t>
                                      </m:r>
                                    </m:sub>
                                  </m:sSub>
                                  <m:r>
                                    <m:rPr>
                                      <m:sty m:val="p"/>
                                    </m:rPr>
                                    <a:rPr lang="en-US" sz="1400" b="0" i="0">
                                      <a:solidFill>
                                        <a:srgbClr val="7030A0"/>
                                      </a:solidFill>
                                      <a:latin typeface="Cambria Math"/>
                                      <a:ea typeface="Cambria Math"/>
                                    </a:rPr>
                                    <m:t>t</m:t>
                                  </m:r>
                                  <m:r>
                                    <a:rPr lang="en-US" sz="1400" b="0" i="0" smtClean="0">
                                      <a:solidFill>
                                        <a:srgbClr val="7030A0"/>
                                      </a:solidFill>
                                      <a:latin typeface="Cambria Math"/>
                                      <a:ea typeface="Cambria Math"/>
                                    </a:rPr>
                                    <m:t>−</m:t>
                                  </m:r>
                                  <m:r>
                                    <a:rPr lang="en-US" sz="1400" b="0" i="0">
                                      <a:solidFill>
                                        <a:srgbClr val="7030A0"/>
                                      </a:solidFill>
                                      <a:latin typeface="Cambria Math"/>
                                      <a:ea typeface="Cambria Math"/>
                                    </a:rPr>
                                    <m:t> </m:t>
                                  </m:r>
                                  <m:f>
                                    <m:fPr>
                                      <m:ctrlPr>
                                        <a:rPr lang="en-US" sz="1400" i="1">
                                          <a:solidFill>
                                            <a:srgbClr val="7030A0"/>
                                          </a:solidFill>
                                          <a:latin typeface="Cambria Math" panose="02040503050406030204" pitchFamily="18" charset="0"/>
                                          <a:ea typeface="Cambria Math"/>
                                        </a:rPr>
                                      </m:ctrlPr>
                                    </m:fPr>
                                    <m:num>
                                      <m:r>
                                        <m:rPr>
                                          <m:sty m:val="p"/>
                                        </m:rPr>
                                        <a:rPr lang="en-US" sz="1400" b="0" i="0">
                                          <a:solidFill>
                                            <a:srgbClr val="7030A0"/>
                                          </a:solidFill>
                                          <a:latin typeface="Cambria Math"/>
                                          <a:ea typeface="Cambria Math"/>
                                        </a:rPr>
                                        <m:t>π</m:t>
                                      </m:r>
                                    </m:num>
                                    <m:den>
                                      <m:r>
                                        <a:rPr lang="en-US" sz="1400" b="0" i="0">
                                          <a:solidFill>
                                            <a:srgbClr val="7030A0"/>
                                          </a:solidFill>
                                          <a:latin typeface="Cambria Math"/>
                                          <a:ea typeface="Cambria Math"/>
                                        </a:rPr>
                                        <m:t>4</m:t>
                                      </m:r>
                                    </m:den>
                                  </m:f>
                                </m:e>
                              </m:d>
                              <m:r>
                                <a:rPr lang="en-US" sz="1400" b="0" i="0">
                                  <a:solidFill>
                                    <a:srgbClr val="7030A0"/>
                                  </a:solidFill>
                                  <a:latin typeface="Cambria Math"/>
                                </a:rPr>
                                <m:t>       </m:t>
                              </m:r>
                              <m:r>
                                <a:rPr lang="en-IN" sz="1400" b="0" i="0" smtClean="0">
                                  <a:solidFill>
                                    <a:srgbClr val="7030A0"/>
                                  </a:solidFill>
                                  <a:latin typeface="Cambria Math" panose="02040503050406030204" pitchFamily="18" charset="0"/>
                                </a:rPr>
                                <m:t>  </m:t>
                              </m:r>
                              <m:r>
                                <m:rPr>
                                  <m:sty m:val="p"/>
                                </m:rPr>
                                <a:rPr lang="en-US" sz="1400" b="0" i="0">
                                  <a:solidFill>
                                    <a:srgbClr val="7030A0"/>
                                  </a:solidFill>
                                  <a:latin typeface="Cambria Math"/>
                                </a:rPr>
                                <m:t>for</m:t>
                              </m:r>
                              <m:r>
                                <a:rPr lang="en-US" sz="1400" b="0" i="0">
                                  <a:solidFill>
                                    <a:srgbClr val="7030A0"/>
                                  </a:solidFill>
                                  <a:latin typeface="Cambria Math"/>
                                </a:rPr>
                                <m:t>   10</m:t>
                              </m:r>
                            </m:e>
                          </m:eqArr>
                        </m:e>
                      </m:d>
                    </m:oMath>
                  </m:oMathPara>
                </a14:m>
                <a:endParaRPr lang="en-US" sz="1400" dirty="0">
                  <a:solidFill>
                    <a:srgbClr val="FF0000"/>
                  </a:solidFill>
                </a:endParaRPr>
              </a:p>
            </p:txBody>
          </p:sp>
        </mc:Choice>
        <mc:Fallback>
          <p:sp>
            <p:nvSpPr>
              <p:cNvPr id="10" name="TextBox 9"/>
              <p:cNvSpPr txBox="1">
                <a:spLocks noRot="1" noChangeAspect="1" noMove="1" noResize="1" noEditPoints="1" noAdjustHandles="1" noChangeArrowheads="1" noChangeShapeType="1" noTextEdit="1"/>
              </p:cNvSpPr>
              <p:nvPr/>
            </p:nvSpPr>
            <p:spPr>
              <a:xfrm>
                <a:off x="0" y="893698"/>
                <a:ext cx="4191000" cy="1941172"/>
              </a:xfrm>
              <a:prstGeom prst="rect">
                <a:avLst/>
              </a:prstGeom>
              <a:blipFill>
                <a:blip r:embed="rId5"/>
                <a:stretch>
                  <a:fillRect/>
                </a:stretch>
              </a:blipFill>
            </p:spPr>
            <p:txBody>
              <a:bodyPr/>
              <a:lstStyle/>
              <a:p>
                <a:r>
                  <a:rPr lang="en-IN">
                    <a:noFill/>
                  </a:rPr>
                  <a:t> </a:t>
                </a:r>
              </a:p>
            </p:txBody>
          </p:sp>
        </mc:Fallback>
      </mc:AlternateContent>
      <p:sp>
        <p:nvSpPr>
          <p:cNvPr id="3" name="Rectangle 2">
            <a:extLst>
              <a:ext uri="{FF2B5EF4-FFF2-40B4-BE49-F238E27FC236}">
                <a16:creationId xmlns:a16="http://schemas.microsoft.com/office/drawing/2014/main" id="{03DE7D49-FC99-4182-AC87-BD5DAC100745}"/>
              </a:ext>
            </a:extLst>
          </p:cNvPr>
          <p:cNvSpPr/>
          <p:nvPr/>
        </p:nvSpPr>
        <p:spPr>
          <a:xfrm>
            <a:off x="5534108" y="4253947"/>
            <a:ext cx="494836" cy="927653"/>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24C347DA-38B2-4C0F-81B6-B5A7CE07E1FC}"/>
              </a:ext>
            </a:extLst>
          </p:cNvPr>
          <p:cNvCxnSpPr>
            <a:cxnSpLocks/>
          </p:cNvCxnSpPr>
          <p:nvPr/>
        </p:nvCxnSpPr>
        <p:spPr>
          <a:xfrm>
            <a:off x="5470100" y="4727099"/>
            <a:ext cx="5923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949336"/>
      </p:ext>
    </p:extLst>
  </p:cSld>
  <p:clrMapOvr>
    <a:masterClrMapping/>
  </p:clrMapOvr>
  <p:transition>
    <p:fade/>
  </p:transition>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15823</TotalTime>
  <Words>5401</Words>
  <Application>Microsoft Office PowerPoint</Application>
  <PresentationFormat>On-screen Show (4:3)</PresentationFormat>
  <Paragraphs>248</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Avenir Book</vt:lpstr>
      <vt:lpstr>Calibri</vt:lpstr>
      <vt:lpstr>Calibri Light</vt:lpstr>
      <vt:lpstr>Cambria Math</vt:lpstr>
      <vt:lpstr>Times New Roman</vt:lpstr>
      <vt:lpstr>Wingdings</vt:lpstr>
      <vt:lpstr>Presentation Template 13_9_21</vt:lpstr>
      <vt:lpstr> Computer Networks I  Signal Modulation Techniques (Digital to Analog)</vt:lpstr>
      <vt:lpstr>Modulation Basics</vt:lpstr>
      <vt:lpstr>PowerPoint Presentation</vt:lpstr>
      <vt:lpstr>Digital Data  Analog Signals</vt:lpstr>
      <vt:lpstr>Amplitude Shift Keying</vt:lpstr>
      <vt:lpstr>Frequency Shift Keying </vt:lpstr>
      <vt:lpstr>Frequency Shift Keying </vt:lpstr>
      <vt:lpstr>Phase Shift Keying </vt:lpstr>
      <vt:lpstr>Quadrature Phase Shift Keying </vt:lpstr>
      <vt:lpstr>Quadrature Phase Shift Keying </vt:lpstr>
      <vt:lpstr>Constellation Diagram</vt:lpstr>
      <vt:lpstr>Constellation Diagram</vt:lpstr>
      <vt:lpstr>Constellation Diagram</vt:lpstr>
      <vt:lpstr>Constellation Diagram</vt:lpstr>
      <vt:lpstr>Quadrature Amplitude Modulation</vt:lpstr>
      <vt:lpstr>Quadrature Amplitude Modulation</vt:lpstr>
      <vt:lpstr>Quadrature Amplitude Modulation</vt:lpstr>
      <vt:lpstr>Bit and Baud Rate Comparison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Shivendra Tiwari</cp:lastModifiedBy>
  <cp:revision>363</cp:revision>
  <cp:lastPrinted>2022-05-17T13:16:57Z</cp:lastPrinted>
  <dcterms:created xsi:type="dcterms:W3CDTF">2021-09-13T14:43:22Z</dcterms:created>
  <dcterms:modified xsi:type="dcterms:W3CDTF">2022-05-18T05:42:09Z</dcterms:modified>
</cp:coreProperties>
</file>