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65" r:id="rId2"/>
    <p:sldId id="446" r:id="rId3"/>
    <p:sldId id="426" r:id="rId4"/>
    <p:sldId id="427" r:id="rId5"/>
    <p:sldId id="428" r:id="rId6"/>
    <p:sldId id="429" r:id="rId7"/>
    <p:sldId id="430" r:id="rId8"/>
    <p:sldId id="431" r:id="rId9"/>
    <p:sldId id="442" r:id="rId10"/>
    <p:sldId id="443" r:id="rId11"/>
    <p:sldId id="435" r:id="rId12"/>
    <p:sldId id="438" r:id="rId13"/>
    <p:sldId id="306" r:id="rId14"/>
    <p:sldId id="451" r:id="rId15"/>
    <p:sldId id="447" r:id="rId16"/>
    <p:sldId id="448" r:id="rId17"/>
    <p:sldId id="449" r:id="rId18"/>
    <p:sldId id="450" r:id="rId19"/>
    <p:sldId id="452" r:id="rId20"/>
    <p:sldId id="453" r:id="rId21"/>
    <p:sldId id="454" r:id="rId22"/>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24-01-2023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24-01-2023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24/01/2023 20:05</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10</a:t>
            </a:fld>
            <a:endParaRPr lang="en-US" dirty="0"/>
          </a:p>
        </p:txBody>
      </p:sp>
    </p:spTree>
    <p:extLst>
      <p:ext uri="{BB962C8B-B14F-4D97-AF65-F5344CB8AC3E}">
        <p14:creationId xmlns:p14="http://schemas.microsoft.com/office/powerpoint/2010/main" val="415435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11</a:t>
            </a:fld>
            <a:endParaRPr lang="en-US" dirty="0"/>
          </a:p>
        </p:txBody>
      </p:sp>
    </p:spTree>
    <p:extLst>
      <p:ext uri="{BB962C8B-B14F-4D97-AF65-F5344CB8AC3E}">
        <p14:creationId xmlns:p14="http://schemas.microsoft.com/office/powerpoint/2010/main" val="147059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12</a:t>
            </a:fld>
            <a:endParaRPr lang="en-US" dirty="0"/>
          </a:p>
        </p:txBody>
      </p:sp>
    </p:spTree>
    <p:extLst>
      <p:ext uri="{BB962C8B-B14F-4D97-AF65-F5344CB8AC3E}">
        <p14:creationId xmlns:p14="http://schemas.microsoft.com/office/powerpoint/2010/main" val="91619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24/01/2023 20:05</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14</a:t>
            </a:fld>
            <a:endParaRPr lang="en-US" sz="1200" smtClean="0"/>
          </a:p>
        </p:txBody>
      </p:sp>
    </p:spTree>
    <p:extLst>
      <p:ext uri="{BB962C8B-B14F-4D97-AF65-F5344CB8AC3E}">
        <p14:creationId xmlns:p14="http://schemas.microsoft.com/office/powerpoint/2010/main" val="112442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15</a:t>
            </a:fld>
            <a:endParaRPr lang="en-US" dirty="0"/>
          </a:p>
        </p:txBody>
      </p:sp>
    </p:spTree>
    <p:extLst>
      <p:ext uri="{BB962C8B-B14F-4D97-AF65-F5344CB8AC3E}">
        <p14:creationId xmlns:p14="http://schemas.microsoft.com/office/powerpoint/2010/main" val="2259184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16</a:t>
            </a:fld>
            <a:endParaRPr lang="en-US" dirty="0"/>
          </a:p>
        </p:txBody>
      </p:sp>
    </p:spTree>
    <p:extLst>
      <p:ext uri="{BB962C8B-B14F-4D97-AF65-F5344CB8AC3E}">
        <p14:creationId xmlns:p14="http://schemas.microsoft.com/office/powerpoint/2010/main" val="458858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17</a:t>
            </a:fld>
            <a:endParaRPr lang="en-US" dirty="0"/>
          </a:p>
        </p:txBody>
      </p:sp>
    </p:spTree>
    <p:extLst>
      <p:ext uri="{BB962C8B-B14F-4D97-AF65-F5344CB8AC3E}">
        <p14:creationId xmlns:p14="http://schemas.microsoft.com/office/powerpoint/2010/main" val="2373064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18</a:t>
            </a:fld>
            <a:endParaRPr lang="en-US" dirty="0"/>
          </a:p>
        </p:txBody>
      </p:sp>
    </p:spTree>
    <p:extLst>
      <p:ext uri="{BB962C8B-B14F-4D97-AF65-F5344CB8AC3E}">
        <p14:creationId xmlns:p14="http://schemas.microsoft.com/office/powerpoint/2010/main" val="3383326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19</a:t>
            </a:fld>
            <a:endParaRPr lang="en-US" dirty="0"/>
          </a:p>
        </p:txBody>
      </p:sp>
    </p:spTree>
    <p:extLst>
      <p:ext uri="{BB962C8B-B14F-4D97-AF65-F5344CB8AC3E}">
        <p14:creationId xmlns:p14="http://schemas.microsoft.com/office/powerpoint/2010/main" val="56933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20:05</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68522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20</a:t>
            </a:fld>
            <a:endParaRPr lang="en-US" dirty="0"/>
          </a:p>
        </p:txBody>
      </p:sp>
    </p:spTree>
    <p:extLst>
      <p:ext uri="{BB962C8B-B14F-4D97-AF65-F5344CB8AC3E}">
        <p14:creationId xmlns:p14="http://schemas.microsoft.com/office/powerpoint/2010/main" val="975991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21</a:t>
            </a:fld>
            <a:endParaRPr lang="en-US" dirty="0"/>
          </a:p>
        </p:txBody>
      </p:sp>
    </p:spTree>
    <p:extLst>
      <p:ext uri="{BB962C8B-B14F-4D97-AF65-F5344CB8AC3E}">
        <p14:creationId xmlns:p14="http://schemas.microsoft.com/office/powerpoint/2010/main" val="6019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3</a:t>
            </a:fld>
            <a:endParaRPr lang="en-US" dirty="0"/>
          </a:p>
        </p:txBody>
      </p:sp>
    </p:spTree>
    <p:extLst>
      <p:ext uri="{BB962C8B-B14F-4D97-AF65-F5344CB8AC3E}">
        <p14:creationId xmlns:p14="http://schemas.microsoft.com/office/powerpoint/2010/main" val="144821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4</a:t>
            </a:fld>
            <a:endParaRPr lang="en-US" dirty="0"/>
          </a:p>
        </p:txBody>
      </p:sp>
    </p:spTree>
    <p:extLst>
      <p:ext uri="{BB962C8B-B14F-4D97-AF65-F5344CB8AC3E}">
        <p14:creationId xmlns:p14="http://schemas.microsoft.com/office/powerpoint/2010/main" val="58574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5</a:t>
            </a:fld>
            <a:endParaRPr lang="en-US" dirty="0"/>
          </a:p>
        </p:txBody>
      </p:sp>
    </p:spTree>
    <p:extLst>
      <p:ext uri="{BB962C8B-B14F-4D97-AF65-F5344CB8AC3E}">
        <p14:creationId xmlns:p14="http://schemas.microsoft.com/office/powerpoint/2010/main" val="53553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6</a:t>
            </a:fld>
            <a:endParaRPr lang="en-US" dirty="0"/>
          </a:p>
        </p:txBody>
      </p:sp>
    </p:spTree>
    <p:extLst>
      <p:ext uri="{BB962C8B-B14F-4D97-AF65-F5344CB8AC3E}">
        <p14:creationId xmlns:p14="http://schemas.microsoft.com/office/powerpoint/2010/main" val="134853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7</a:t>
            </a:fld>
            <a:endParaRPr lang="en-US" dirty="0"/>
          </a:p>
        </p:txBody>
      </p:sp>
    </p:spTree>
    <p:extLst>
      <p:ext uri="{BB962C8B-B14F-4D97-AF65-F5344CB8AC3E}">
        <p14:creationId xmlns:p14="http://schemas.microsoft.com/office/powerpoint/2010/main" val="179843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8</a:t>
            </a:fld>
            <a:endParaRPr lang="en-US" dirty="0"/>
          </a:p>
        </p:txBody>
      </p:sp>
    </p:spTree>
    <p:extLst>
      <p:ext uri="{BB962C8B-B14F-4D97-AF65-F5344CB8AC3E}">
        <p14:creationId xmlns:p14="http://schemas.microsoft.com/office/powerpoint/2010/main" val="63516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805469DC-7449-42A7-B226-7E00C0302231}" type="slidenum">
              <a:rPr lang="en-US" smtClean="0"/>
              <a:pPr>
                <a:defRPr/>
              </a:pPr>
              <a:t>9</a:t>
            </a:fld>
            <a:endParaRPr lang="en-US" dirty="0"/>
          </a:p>
        </p:txBody>
      </p:sp>
    </p:spTree>
    <p:extLst>
      <p:ext uri="{BB962C8B-B14F-4D97-AF65-F5344CB8AC3E}">
        <p14:creationId xmlns:p14="http://schemas.microsoft.com/office/powerpoint/2010/main" val="20518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0.tm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tmp"/><Relationship Id="rId5" Type="http://schemas.openxmlformats.org/officeDocument/2006/relationships/image" Target="../media/image3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Signal Modulation Techniques (Analog to Analog)</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271982" y="277813"/>
            <a:ext cx="8855791"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3600" kern="0" dirty="0">
                <a:solidFill>
                  <a:schemeClr val="tx1"/>
                </a:solidFill>
                <a:latin typeface="Avenir Book" panose="020B0503020203020204" pitchFamily="34" charset="-78"/>
                <a:cs typeface="Avenir Book" panose="020B0503020203020204" pitchFamily="34" charset="-78"/>
              </a:rPr>
              <a:t>Angle Modulation (Frequency Modulation)</a:t>
            </a:r>
          </a:p>
        </p:txBody>
      </p:sp>
      <mc:AlternateContent xmlns:mc="http://schemas.openxmlformats.org/markup-compatibility/2006" xmlns:a14="http://schemas.microsoft.com/office/drawing/2010/main">
        <mc:Choice Requires="a14">
          <p:sp>
            <p:nvSpPr>
              <p:cNvPr id="6" name="TextBox 5"/>
              <p:cNvSpPr txBox="1"/>
              <p:nvPr/>
            </p:nvSpPr>
            <p:spPr>
              <a:xfrm>
                <a:off x="271982" y="954354"/>
                <a:ext cx="8567581" cy="3170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i="0" smtClean="0">
                          <a:solidFill>
                            <a:schemeClr val="tx1"/>
                          </a:solidFill>
                          <a:latin typeface="Cambria Math" panose="02040503050406030204" pitchFamily="18" charset="0"/>
                          <a:ea typeface="Cambria Math" panose="02040503050406030204" pitchFamily="18" charset="0"/>
                        </a:rPr>
                        <m:t>s</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t</m:t>
                          </m:r>
                        </m:e>
                      </m:d>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A</m:t>
                      </m:r>
                      <m:r>
                        <a:rPr lang="en-IN" sz="2000" b="0" i="0" smtClean="0">
                          <a:solidFill>
                            <a:schemeClr val="tx1"/>
                          </a:solidFill>
                          <a:latin typeface="Cambria Math" panose="02040503050406030204" pitchFamily="18" charset="0"/>
                          <a:ea typeface="Cambria Math" panose="02040503050406030204" pitchFamily="18" charset="0"/>
                        </a:rPr>
                        <m:t> </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m:rPr>
                              <m:sty m:val="p"/>
                            </m:rPr>
                            <a:rPr lang="en-IN" sz="2000" b="0" i="0" smtClean="0">
                              <a:solidFill>
                                <a:schemeClr val="tx1"/>
                              </a:solidFill>
                              <a:latin typeface="Cambria Math" panose="02040503050406030204" pitchFamily="18" charset="0"/>
                              <a:ea typeface="Cambria Math" panose="02040503050406030204" pitchFamily="18" charset="0"/>
                            </a:rPr>
                            <m:t>θ</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oMath>
                  </m:oMathPara>
                </a14:m>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1982" y="954354"/>
                <a:ext cx="8567581" cy="31700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7527" y="1654917"/>
                <a:ext cx="8476141" cy="732508"/>
              </a:xfrm>
              <a:prstGeom prst="rect">
                <a:avLst/>
              </a:prstGeom>
              <a:noFill/>
            </p:spPr>
            <p:txBody>
              <a:bodyPr wrap="square" rtlCol="0">
                <a:spAutoFit/>
              </a:bodyPr>
              <a:lstStyle/>
              <a:p>
                <a14:m>
                  <m:oMath xmlns:m="http://schemas.openxmlformats.org/officeDocument/2006/math">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w</m:t>
                        </m:r>
                      </m:e>
                      <m:sub>
                        <m:r>
                          <m:rPr>
                            <m:sty m:val="p"/>
                          </m:rPr>
                          <a:rPr lang="en-IN" sz="2000" b="0" i="0" smtClean="0">
                            <a:solidFill>
                              <a:schemeClr val="tx1"/>
                            </a:solidFill>
                            <a:latin typeface="Cambria Math" panose="02040503050406030204" pitchFamily="18" charset="0"/>
                          </a:rPr>
                          <m:t>i</m:t>
                        </m:r>
                      </m:sub>
                    </m:sSub>
                    <m:d>
                      <m:dPr>
                        <m:ctrlPr>
                          <a:rPr lang="en-IN" sz="2000" b="0" i="1" smtClean="0">
                            <a:solidFill>
                              <a:schemeClr val="tx1"/>
                            </a:solidFill>
                            <a:latin typeface="Cambria Math" panose="02040503050406030204" pitchFamily="18" charset="0"/>
                          </a:rPr>
                        </m:ctrlPr>
                      </m:dPr>
                      <m:e>
                        <m:r>
                          <m:rPr>
                            <m:sty m:val="p"/>
                          </m:rPr>
                          <a:rPr lang="en-IN" sz="2000" b="0" i="0" smtClean="0">
                            <a:solidFill>
                              <a:schemeClr val="tx1"/>
                            </a:solidFill>
                            <a:latin typeface="Cambria Math" panose="02040503050406030204" pitchFamily="18" charset="0"/>
                          </a:rPr>
                          <m:t>t</m:t>
                        </m:r>
                      </m:e>
                    </m:d>
                    <m:r>
                      <a:rPr lang="en-IN" sz="2000" b="0" i="0" smtClean="0">
                        <a:solidFill>
                          <a:schemeClr val="tx1"/>
                        </a:solidFill>
                        <a:latin typeface="Cambria Math" panose="02040503050406030204" pitchFamily="18" charset="0"/>
                      </a:rPr>
                      <m:t>=2</m:t>
                    </m:r>
                    <m:r>
                      <m:rPr>
                        <m:sty m:val="p"/>
                      </m:rPr>
                      <a:rPr lang="en-IN" sz="2000" b="0" i="0" smtClean="0">
                        <a:solidFill>
                          <a:schemeClr val="tx1"/>
                        </a:solidFill>
                        <a:latin typeface="Cambria Math" panose="02040503050406030204" pitchFamily="18" charset="0"/>
                      </a:rPr>
                      <m:t>π</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f</m:t>
                        </m:r>
                      </m:e>
                      <m:sub>
                        <m:r>
                          <m:rPr>
                            <m:sty m:val="p"/>
                          </m:rPr>
                          <a:rPr lang="en-IN" sz="2000" b="0" i="0" smtClean="0">
                            <a:solidFill>
                              <a:schemeClr val="tx1"/>
                            </a:solidFill>
                            <a:latin typeface="Cambria Math" panose="02040503050406030204" pitchFamily="18" charset="0"/>
                          </a:rPr>
                          <m:t>c</m:t>
                        </m:r>
                      </m:sub>
                    </m:sSub>
                    <m:r>
                      <a:rPr lang="en-IN" sz="2000" b="0" i="0"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k</m:t>
                        </m:r>
                      </m:e>
                      <m:sub>
                        <m:r>
                          <m:rPr>
                            <m:sty m:val="p"/>
                          </m:rPr>
                          <a:rPr lang="en-IN" sz="2000" b="0" i="0" smtClean="0">
                            <a:solidFill>
                              <a:schemeClr val="tx1"/>
                            </a:solidFill>
                            <a:latin typeface="Cambria Math" panose="02040503050406030204" pitchFamily="18" charset="0"/>
                          </a:rPr>
                          <m:t>f</m:t>
                        </m:r>
                      </m:sub>
                    </m:sSub>
                    <m:r>
                      <m:rPr>
                        <m:sty m:val="p"/>
                      </m:rPr>
                      <a:rPr lang="en-IN" sz="2000" b="0" i="0" smtClean="0">
                        <a:solidFill>
                          <a:schemeClr val="tx1"/>
                        </a:solidFill>
                        <a:latin typeface="Cambria Math" panose="02040503050406030204" pitchFamily="18" charset="0"/>
                      </a:rPr>
                      <m:t>m</m:t>
                    </m:r>
                    <m:r>
                      <a:rPr lang="en-IN" sz="2000" b="0" i="0" smtClean="0">
                        <a:solidFill>
                          <a:schemeClr val="tx1"/>
                        </a:solidFill>
                        <a:latin typeface="Cambria Math" panose="02040503050406030204" pitchFamily="18" charset="0"/>
                      </a:rPr>
                      <m:t>(</m:t>
                    </m:r>
                    <m:r>
                      <m:rPr>
                        <m:sty m:val="p"/>
                      </m:rPr>
                      <a:rPr lang="en-IN" sz="2000" b="0" i="0" smtClean="0">
                        <a:solidFill>
                          <a:schemeClr val="tx1"/>
                        </a:solidFill>
                        <a:latin typeface="Cambria Math" panose="02040503050406030204" pitchFamily="18" charset="0"/>
                      </a:rPr>
                      <m:t>t</m:t>
                    </m:r>
                    <m:r>
                      <a:rPr lang="en-IN" sz="2000" b="0" i="0" smtClean="0">
                        <a:solidFill>
                          <a:schemeClr val="tx1"/>
                        </a:solidFill>
                        <a:latin typeface="Cambria Math" panose="02040503050406030204" pitchFamily="18" charset="0"/>
                      </a:rPr>
                      <m:t>)</m:t>
                    </m:r>
                  </m:oMath>
                </a14:m>
                <a:r>
                  <a:rPr lang="en-IN" sz="2000" dirty="0">
                    <a:solidFill>
                      <a:schemeClr val="tx1"/>
                    </a:solidFill>
                    <a:latin typeface="Avenir Book" panose="020B0503020203020204" pitchFamily="34" charset="-78"/>
                    <a:cs typeface="Avenir Book" panose="020B0503020203020204" pitchFamily="34" charset="-78"/>
                  </a:rPr>
                  <a:t> </a:t>
                </a:r>
                <a14:m>
                  <m:oMath xmlns:m="http://schemas.openxmlformats.org/officeDocument/2006/math">
                    <m:r>
                      <a:rPr lang="en-IN" sz="2000" b="0" i="0" smtClean="0">
                        <a:solidFill>
                          <a:schemeClr val="tx1"/>
                        </a:solidFill>
                        <a:latin typeface="Cambria Math" panose="02040503050406030204" pitchFamily="18" charset="0"/>
                        <a:ea typeface="Cambria Math" panose="02040503050406030204" pitchFamily="18" charset="0"/>
                      </a:rPr>
                      <m:t>                        </m:t>
                    </m:r>
                    <m:r>
                      <a:rPr lang="en-IN" sz="2000" i="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s</m:t>
                        </m:r>
                      </m:e>
                      <m:sub>
                        <m:r>
                          <m:rPr>
                            <m:sty m:val="p"/>
                          </m:rPr>
                          <a:rPr lang="en-IN" sz="2000" b="0" i="0" smtClean="0">
                            <a:solidFill>
                              <a:schemeClr val="tx1"/>
                            </a:solidFill>
                            <a:latin typeface="Cambria Math" panose="02040503050406030204" pitchFamily="18" charset="0"/>
                            <a:ea typeface="Cambria Math" panose="02040503050406030204" pitchFamily="18" charset="0"/>
                          </a:rPr>
                          <m:t>FM</m:t>
                        </m:r>
                      </m:sub>
                    </m:sSub>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a:rPr lang="en-IN" sz="2000" i="0">
                            <a:solidFill>
                              <a:schemeClr val="tx1"/>
                            </a:solidFill>
                            <a:latin typeface="Cambria Math" panose="02040503050406030204" pitchFamily="18" charset="0"/>
                            <a:ea typeface="Cambria Math" panose="02040503050406030204" pitchFamily="18" charset="0"/>
                          </a:rPr>
                          <m:t>(</m:t>
                        </m:r>
                        <m:r>
                          <a:rPr lang="en-IN" sz="2000" b="0" i="0" smtClean="0">
                            <a:solidFill>
                              <a:schemeClr val="tx1"/>
                            </a:solidFill>
                            <a:latin typeface="Cambria Math" panose="02040503050406030204" pitchFamily="18" charset="0"/>
                            <a:ea typeface="Cambria Math" panose="02040503050406030204" pitchFamily="18" charset="0"/>
                          </a:rPr>
                          <m:t>(</m:t>
                        </m:r>
                        <m:r>
                          <a:rPr lang="en-IN" sz="2000" i="0">
                            <a:solidFill>
                              <a:schemeClr val="tx1"/>
                            </a:solidFill>
                            <a:latin typeface="Cambria Math" panose="02040503050406030204" pitchFamily="18" charset="0"/>
                          </a:rPr>
                          <m:t>2</m:t>
                        </m:r>
                        <m:r>
                          <m:rPr>
                            <m:sty m:val="p"/>
                          </m:rPr>
                          <a:rPr lang="en-IN" sz="2000" i="0">
                            <a:solidFill>
                              <a:schemeClr val="tx1"/>
                            </a:solidFill>
                            <a:latin typeface="Cambria Math" panose="02040503050406030204" pitchFamily="18" charset="0"/>
                          </a:rPr>
                          <m:t>π</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f</m:t>
                            </m:r>
                          </m:e>
                          <m:sub>
                            <m:r>
                              <m:rPr>
                                <m:sty m:val="p"/>
                              </m:rPr>
                              <a:rPr lang="en-IN" sz="2000" i="0">
                                <a:solidFill>
                                  <a:schemeClr val="tx1"/>
                                </a:solidFill>
                                <a:latin typeface="Cambria Math" panose="02040503050406030204" pitchFamily="18" charset="0"/>
                              </a:rPr>
                              <m:t>c</m:t>
                            </m:r>
                          </m:sub>
                        </m:sSub>
                        <m:r>
                          <a:rPr lang="en-IN" sz="2000" i="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k</m:t>
                            </m:r>
                          </m:e>
                          <m:sub>
                            <m:r>
                              <m:rPr>
                                <m:sty m:val="p"/>
                              </m:rPr>
                              <a:rPr lang="en-IN" sz="2000" i="0">
                                <a:solidFill>
                                  <a:schemeClr val="tx1"/>
                                </a:solidFill>
                                <a:latin typeface="Cambria Math" panose="02040503050406030204" pitchFamily="18" charset="0"/>
                              </a:rPr>
                              <m:t>f</m:t>
                            </m:r>
                          </m:sub>
                        </m:sSub>
                        <m:r>
                          <m:rPr>
                            <m:sty m:val="p"/>
                          </m:rPr>
                          <a:rPr lang="en-IN" sz="2000" i="0">
                            <a:solidFill>
                              <a:schemeClr val="tx1"/>
                            </a:solidFill>
                            <a:latin typeface="Cambria Math" panose="02040503050406030204" pitchFamily="18" charset="0"/>
                          </a:rPr>
                          <m:t>m</m:t>
                        </m:r>
                        <m:d>
                          <m:dPr>
                            <m:ctrlPr>
                              <a:rPr lang="en-IN" sz="2000" i="1">
                                <a:solidFill>
                                  <a:schemeClr val="tx1"/>
                                </a:solidFill>
                                <a:latin typeface="Cambria Math" panose="02040503050406030204" pitchFamily="18" charset="0"/>
                              </a:rPr>
                            </m:ctrlPr>
                          </m:dPr>
                          <m:e>
                            <m:r>
                              <m:rPr>
                                <m:sty m:val="p"/>
                              </m:rPr>
                              <a:rPr lang="en-IN" sz="2000" i="0">
                                <a:solidFill>
                                  <a:schemeClr val="tx1"/>
                                </a:solidFill>
                                <a:latin typeface="Cambria Math" panose="02040503050406030204" pitchFamily="18" charset="0"/>
                              </a:rPr>
                              <m:t>t</m:t>
                            </m:r>
                          </m:e>
                        </m:d>
                        <m:r>
                          <a:rPr lang="en-IN" sz="2000" b="0" i="0" smtClean="0">
                            <a:solidFill>
                              <a:schemeClr val="tx1"/>
                            </a:solidFill>
                            <a:latin typeface="Cambria Math" panose="02040503050406030204" pitchFamily="18" charset="0"/>
                          </a:rPr>
                          <m:t>)</m:t>
                        </m:r>
                        <m:r>
                          <m:rPr>
                            <m:sty m:val="p"/>
                          </m:rPr>
                          <a:rPr lang="en-IN" sz="2000" i="0">
                            <a:solidFill>
                              <a:schemeClr val="tx1"/>
                            </a:solidFill>
                            <a:latin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func>
                  </m:oMath>
                </a14:m>
                <a:endParaRPr lang="en-IN" sz="2000" dirty="0">
                  <a:solidFill>
                    <a:schemeClr val="tx1"/>
                  </a:solidFill>
                  <a:latin typeface="Avenir Book" panose="020B0503020203020204" pitchFamily="34" charset="-78"/>
                  <a:ea typeface="Cambria Math" panose="02040503050406030204" pitchFamily="18" charset="0"/>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07527" y="1654917"/>
                <a:ext cx="8476141" cy="732508"/>
              </a:xfrm>
              <a:prstGeom prst="rect">
                <a:avLst/>
              </a:prstGeom>
              <a:blipFill>
                <a:blip r:embed="rId4"/>
                <a:stretch>
                  <a:fillRect/>
                </a:stretch>
              </a:blipFill>
            </p:spPr>
            <p:txBody>
              <a:bodyPr/>
              <a:lstStyle/>
              <a:p>
                <a:r>
                  <a:rPr lang="en-IN">
                    <a:noFill/>
                  </a:rPr>
                  <a:t> </a:t>
                </a:r>
              </a:p>
            </p:txBody>
          </p:sp>
        </mc:Fallback>
      </mc:AlternateContent>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8000" t="3914" r="7000" b="35765"/>
          <a:stretch/>
        </p:blipFill>
        <p:spPr>
          <a:xfrm>
            <a:off x="1691697" y="2217890"/>
            <a:ext cx="5592018" cy="2775077"/>
          </a:xfrm>
          <a:prstGeom prst="rect">
            <a:avLst/>
          </a:prstGeom>
        </p:spPr>
      </p:pic>
    </p:spTree>
    <p:extLst>
      <p:ext uri="{BB962C8B-B14F-4D97-AF65-F5344CB8AC3E}">
        <p14:creationId xmlns:p14="http://schemas.microsoft.com/office/powerpoint/2010/main" val="173406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3600" kern="0" dirty="0">
                <a:solidFill>
                  <a:schemeClr val="tx1"/>
                </a:solidFill>
                <a:latin typeface="Avenir Book" panose="020B0503020203020204" pitchFamily="34" charset="-78"/>
                <a:cs typeface="Avenir Book" panose="020B0503020203020204" pitchFamily="34" charset="-78"/>
              </a:rPr>
              <a:t>Angle Modulation (Phase Modulation)</a:t>
            </a:r>
          </a:p>
        </p:txBody>
      </p:sp>
      <mc:AlternateContent xmlns:mc="http://schemas.openxmlformats.org/markup-compatibility/2006" xmlns:a14="http://schemas.microsoft.com/office/drawing/2010/main">
        <mc:Choice Requires="a14">
          <p:sp>
            <p:nvSpPr>
              <p:cNvPr id="6" name="TextBox 5"/>
              <p:cNvSpPr txBox="1"/>
              <p:nvPr/>
            </p:nvSpPr>
            <p:spPr>
              <a:xfrm>
                <a:off x="371336" y="1082150"/>
                <a:ext cx="856758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i="0" smtClean="0">
                          <a:solidFill>
                            <a:schemeClr val="tx1"/>
                          </a:solidFill>
                          <a:latin typeface="Cambria Math" panose="02040503050406030204" pitchFamily="18" charset="0"/>
                          <a:ea typeface="Cambria Math" panose="02040503050406030204" pitchFamily="18" charset="0"/>
                        </a:rPr>
                        <m:t>s</m:t>
                      </m:r>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A</m:t>
                      </m:r>
                      <m:r>
                        <a:rPr lang="en-IN" sz="2000" i="0">
                          <a:solidFill>
                            <a:schemeClr val="tx1"/>
                          </a:solidFill>
                          <a:latin typeface="Cambria Math" panose="02040503050406030204" pitchFamily="18" charset="0"/>
                          <a:ea typeface="Cambria Math" panose="02040503050406030204" pitchFamily="18" charset="0"/>
                        </a:rPr>
                        <m:t> </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m:rPr>
                              <m:sty m:val="p"/>
                            </m:rPr>
                            <a:rPr lang="en-IN" sz="2000" i="0">
                              <a:solidFill>
                                <a:schemeClr val="tx1"/>
                              </a:solidFill>
                              <a:latin typeface="Cambria Math" panose="02040503050406030204" pitchFamily="18" charset="0"/>
                              <a:ea typeface="Cambria Math" panose="02040503050406030204" pitchFamily="18" charset="0"/>
                            </a:rPr>
                            <m:t>θ</m:t>
                          </m:r>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func>
                    </m:oMath>
                  </m:oMathPara>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71336" y="1082150"/>
                <a:ext cx="8567581" cy="400110"/>
              </a:xfrm>
              <a:prstGeom prst="rect">
                <a:avLst/>
              </a:prstGeom>
              <a:blipFill>
                <a:blip r:embed="rId3"/>
                <a:stretch>
                  <a:fillRect b="-107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67612" y="1636030"/>
                <a:ext cx="8567581" cy="731547"/>
              </a:xfrm>
              <a:prstGeom prst="rect">
                <a:avLst/>
              </a:prstGeom>
              <a:noFill/>
            </p:spPr>
            <p:txBody>
              <a:bodyPr wrap="square" rtlCol="0">
                <a:spAutoFit/>
              </a:bodyPr>
              <a:lstStyle/>
              <a:p>
                <a14:m>
                  <m:oMath xmlns:m="http://schemas.openxmlformats.org/officeDocument/2006/math">
                    <m:r>
                      <m:rPr>
                        <m:sty m:val="p"/>
                      </m:rPr>
                      <a:rPr lang="en-IN" sz="2000" b="0" i="0" smtClean="0">
                        <a:solidFill>
                          <a:schemeClr val="tx1"/>
                        </a:solidFill>
                        <a:latin typeface="Cambria Math" panose="02040503050406030204" pitchFamily="18" charset="0"/>
                      </a:rPr>
                      <m:t>θ</m:t>
                    </m:r>
                    <m:d>
                      <m:dPr>
                        <m:ctrlPr>
                          <a:rPr lang="en-IN" sz="2000" b="0" i="1" smtClean="0">
                            <a:solidFill>
                              <a:schemeClr val="tx1"/>
                            </a:solidFill>
                            <a:latin typeface="Cambria Math" panose="02040503050406030204" pitchFamily="18" charset="0"/>
                          </a:rPr>
                        </m:ctrlPr>
                      </m:dPr>
                      <m:e>
                        <m:r>
                          <m:rPr>
                            <m:sty m:val="p"/>
                          </m:rPr>
                          <a:rPr lang="en-IN" sz="2000" b="0" i="0" smtClean="0">
                            <a:solidFill>
                              <a:schemeClr val="tx1"/>
                            </a:solidFill>
                            <a:latin typeface="Cambria Math" panose="02040503050406030204" pitchFamily="18" charset="0"/>
                          </a:rPr>
                          <m:t>t</m:t>
                        </m:r>
                      </m:e>
                    </m:d>
                    <m:r>
                      <a:rPr lang="en-IN" sz="2000" b="0" i="0" smtClean="0">
                        <a:solidFill>
                          <a:schemeClr val="tx1"/>
                        </a:solidFill>
                        <a:latin typeface="Cambria Math" panose="02040503050406030204" pitchFamily="18" charset="0"/>
                      </a:rPr>
                      <m:t>=2</m:t>
                    </m:r>
                    <m:r>
                      <m:rPr>
                        <m:sty m:val="p"/>
                      </m:rPr>
                      <a:rPr lang="en-IN" sz="2000" b="0" i="0" smtClean="0">
                        <a:solidFill>
                          <a:schemeClr val="tx1"/>
                        </a:solidFill>
                        <a:latin typeface="Cambria Math" panose="02040503050406030204" pitchFamily="18" charset="0"/>
                      </a:rPr>
                      <m:t>π</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f</m:t>
                        </m:r>
                      </m:e>
                      <m:sub>
                        <m:r>
                          <m:rPr>
                            <m:sty m:val="p"/>
                          </m:rPr>
                          <a:rPr lang="en-IN" sz="2000" b="0" i="0" smtClean="0">
                            <a:solidFill>
                              <a:schemeClr val="tx1"/>
                            </a:solidFill>
                            <a:latin typeface="Cambria Math" panose="02040503050406030204" pitchFamily="18" charset="0"/>
                          </a:rPr>
                          <m:t>c</m:t>
                        </m:r>
                      </m:sub>
                    </m:sSub>
                    <m:r>
                      <m:rPr>
                        <m:sty m:val="p"/>
                      </m:rPr>
                      <a:rPr lang="en-IN" sz="2000" b="0" i="0" smtClean="0">
                        <a:solidFill>
                          <a:schemeClr val="tx1"/>
                        </a:solidFill>
                        <a:latin typeface="Cambria Math" panose="02040503050406030204" pitchFamily="18" charset="0"/>
                      </a:rPr>
                      <m:t>t</m:t>
                    </m:r>
                    <m:r>
                      <a:rPr lang="en-IN" sz="2000" b="0" i="0"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k</m:t>
                        </m:r>
                      </m:e>
                      <m:sub>
                        <m:r>
                          <m:rPr>
                            <m:sty m:val="p"/>
                          </m:rPr>
                          <a:rPr lang="en-IN" sz="2000" b="0" i="0" smtClean="0">
                            <a:solidFill>
                              <a:schemeClr val="tx1"/>
                            </a:solidFill>
                            <a:latin typeface="Cambria Math" panose="02040503050406030204" pitchFamily="18" charset="0"/>
                          </a:rPr>
                          <m:t>p</m:t>
                        </m:r>
                      </m:sub>
                    </m:sSub>
                    <m:r>
                      <m:rPr>
                        <m:sty m:val="p"/>
                      </m:rPr>
                      <a:rPr lang="en-IN" sz="2000" b="0" i="0" smtClean="0">
                        <a:solidFill>
                          <a:schemeClr val="tx1"/>
                        </a:solidFill>
                        <a:latin typeface="Cambria Math" panose="02040503050406030204" pitchFamily="18" charset="0"/>
                      </a:rPr>
                      <m:t>m</m:t>
                    </m:r>
                    <m:r>
                      <a:rPr lang="en-IN" sz="2000" b="0" i="0" smtClean="0">
                        <a:solidFill>
                          <a:schemeClr val="tx1"/>
                        </a:solidFill>
                        <a:latin typeface="Cambria Math" panose="02040503050406030204" pitchFamily="18" charset="0"/>
                      </a:rPr>
                      <m:t>(</m:t>
                    </m:r>
                    <m:r>
                      <m:rPr>
                        <m:sty m:val="p"/>
                      </m:rPr>
                      <a:rPr lang="en-IN" sz="2000" b="0" i="0" smtClean="0">
                        <a:solidFill>
                          <a:schemeClr val="tx1"/>
                        </a:solidFill>
                        <a:latin typeface="Cambria Math" panose="02040503050406030204" pitchFamily="18" charset="0"/>
                      </a:rPr>
                      <m:t>t</m:t>
                    </m:r>
                    <m:r>
                      <a:rPr lang="en-IN" sz="2000" b="0" i="0" smtClean="0">
                        <a:solidFill>
                          <a:schemeClr val="tx1"/>
                        </a:solidFill>
                        <a:latin typeface="Cambria Math" panose="02040503050406030204" pitchFamily="18" charset="0"/>
                      </a:rPr>
                      <m:t>)</m:t>
                    </m:r>
                  </m:oMath>
                </a14:m>
                <a:r>
                  <a:rPr lang="en-IN" sz="2000" dirty="0">
                    <a:solidFill>
                      <a:schemeClr val="tx1"/>
                    </a:solidFill>
                    <a:latin typeface="Avenir Book" panose="020B0503020203020204" pitchFamily="34" charset="-78"/>
                    <a:cs typeface="Avenir Book" panose="020B0503020203020204" pitchFamily="34" charset="-78"/>
                  </a:rPr>
                  <a:t> </a:t>
                </a:r>
                <a14:m>
                  <m:oMath xmlns:m="http://schemas.openxmlformats.org/officeDocument/2006/math">
                    <m:r>
                      <a:rPr lang="en-IN" sz="2000" b="0" i="0" smtClean="0">
                        <a:solidFill>
                          <a:schemeClr val="tx1"/>
                        </a:solidFill>
                        <a:latin typeface="Cambria Math" panose="02040503050406030204" pitchFamily="18" charset="0"/>
                        <a:ea typeface="Cambria Math" panose="02040503050406030204" pitchFamily="18" charset="0"/>
                      </a:rPr>
                      <m:t>                        </m:t>
                    </m:r>
                    <m:r>
                      <a:rPr lang="en-IN" sz="2000" i="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s</m:t>
                        </m:r>
                      </m:e>
                      <m:sub>
                        <m:r>
                          <m:rPr>
                            <m:sty m:val="p"/>
                          </m:rPr>
                          <a:rPr lang="en-IN" sz="2000" b="0" i="0" smtClean="0">
                            <a:solidFill>
                              <a:schemeClr val="tx1"/>
                            </a:solidFill>
                            <a:latin typeface="Cambria Math" panose="02040503050406030204" pitchFamily="18" charset="0"/>
                            <a:ea typeface="Cambria Math" panose="02040503050406030204" pitchFamily="18" charset="0"/>
                          </a:rPr>
                          <m:t>PM</m:t>
                        </m:r>
                      </m:sub>
                    </m:sSub>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a:rPr lang="en-IN" sz="2000" i="0">
                            <a:solidFill>
                              <a:schemeClr val="tx1"/>
                            </a:solidFill>
                            <a:latin typeface="Cambria Math" panose="02040503050406030204" pitchFamily="18" charset="0"/>
                            <a:ea typeface="Cambria Math" panose="02040503050406030204" pitchFamily="18" charset="0"/>
                          </a:rPr>
                          <m:t>(</m:t>
                        </m:r>
                        <m:r>
                          <a:rPr lang="en-IN" sz="2000" i="0">
                            <a:solidFill>
                              <a:schemeClr val="tx1"/>
                            </a:solidFill>
                            <a:latin typeface="Cambria Math" panose="02040503050406030204" pitchFamily="18" charset="0"/>
                          </a:rPr>
                          <m:t>2</m:t>
                        </m:r>
                        <m:r>
                          <m:rPr>
                            <m:sty m:val="p"/>
                          </m:rPr>
                          <a:rPr lang="en-IN" sz="2000" i="0">
                            <a:solidFill>
                              <a:schemeClr val="tx1"/>
                            </a:solidFill>
                            <a:latin typeface="Cambria Math" panose="02040503050406030204" pitchFamily="18" charset="0"/>
                          </a:rPr>
                          <m:t>π</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f</m:t>
                            </m:r>
                          </m:e>
                          <m:sub>
                            <m:r>
                              <m:rPr>
                                <m:sty m:val="p"/>
                              </m:rPr>
                              <a:rPr lang="en-IN" sz="2000" i="0">
                                <a:solidFill>
                                  <a:schemeClr val="tx1"/>
                                </a:solidFill>
                                <a:latin typeface="Cambria Math" panose="02040503050406030204" pitchFamily="18" charset="0"/>
                              </a:rPr>
                              <m:t>c</m:t>
                            </m:r>
                          </m:sub>
                        </m:sSub>
                        <m:r>
                          <m:rPr>
                            <m:sty m:val="p"/>
                          </m:rPr>
                          <a:rPr lang="en-IN" sz="2000" i="0">
                            <a:solidFill>
                              <a:schemeClr val="tx1"/>
                            </a:solidFill>
                            <a:latin typeface="Cambria Math" panose="02040503050406030204" pitchFamily="18" charset="0"/>
                          </a:rPr>
                          <m:t>t</m:t>
                        </m:r>
                        <m:r>
                          <a:rPr lang="en-IN" sz="2000" i="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k</m:t>
                            </m:r>
                          </m:e>
                          <m:sub>
                            <m:r>
                              <m:rPr>
                                <m:sty m:val="p"/>
                              </m:rPr>
                              <a:rPr lang="en-IN" sz="2000" i="0">
                                <a:solidFill>
                                  <a:schemeClr val="tx1"/>
                                </a:solidFill>
                                <a:latin typeface="Cambria Math" panose="02040503050406030204" pitchFamily="18" charset="0"/>
                              </a:rPr>
                              <m:t>p</m:t>
                            </m:r>
                          </m:sub>
                        </m:sSub>
                        <m:r>
                          <m:rPr>
                            <m:sty m:val="p"/>
                          </m:rPr>
                          <a:rPr lang="en-IN" sz="2000" i="0">
                            <a:solidFill>
                              <a:schemeClr val="tx1"/>
                            </a:solidFill>
                            <a:latin typeface="Cambria Math" panose="02040503050406030204" pitchFamily="18" charset="0"/>
                          </a:rPr>
                          <m:t>m</m:t>
                        </m:r>
                        <m:r>
                          <a:rPr lang="en-IN" sz="2000" i="0">
                            <a:solidFill>
                              <a:schemeClr val="tx1"/>
                            </a:solidFill>
                            <a:latin typeface="Cambria Math" panose="02040503050406030204" pitchFamily="18" charset="0"/>
                          </a:rPr>
                          <m:t>(</m:t>
                        </m:r>
                        <m:r>
                          <m:rPr>
                            <m:sty m:val="p"/>
                          </m:rPr>
                          <a:rPr lang="en-IN" sz="2000" i="0">
                            <a:solidFill>
                              <a:schemeClr val="tx1"/>
                            </a:solidFill>
                            <a:latin typeface="Cambria Math" panose="02040503050406030204" pitchFamily="18" charset="0"/>
                          </a:rPr>
                          <m:t>t</m:t>
                        </m:r>
                        <m:r>
                          <a:rPr lang="en-IN" sz="2000" i="0">
                            <a:solidFill>
                              <a:schemeClr val="tx1"/>
                            </a:solidFill>
                            <a:latin typeface="Cambria Math" panose="02040503050406030204" pitchFamily="18" charset="0"/>
                          </a:rPr>
                          <m:t>))</m:t>
                        </m:r>
                      </m:e>
                    </m:func>
                  </m:oMath>
                </a14:m>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7612" y="1636030"/>
                <a:ext cx="8567581" cy="731547"/>
              </a:xfrm>
              <a:prstGeom prst="rect">
                <a:avLst/>
              </a:prstGeom>
              <a:blipFill>
                <a:blip r:embed="rId4"/>
                <a:stretch>
                  <a:fillRect/>
                </a:stretch>
              </a:blipFill>
            </p:spPr>
            <p:txBody>
              <a:bodyPr/>
              <a:lstStyle/>
              <a:p>
                <a:r>
                  <a:rPr lang="en-IN">
                    <a:noFill/>
                  </a:rPr>
                  <a:t> </a:t>
                </a:r>
              </a:p>
            </p:txBody>
          </p:sp>
        </mc:Fallback>
      </mc:AlternateContent>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8000" t="3914" r="7000" b="65153"/>
          <a:stretch/>
        </p:blipFill>
        <p:spPr>
          <a:xfrm>
            <a:off x="1691697" y="2217890"/>
            <a:ext cx="5592018" cy="1423085"/>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7637" t="64495" r="7273" b="4694"/>
          <a:stretch/>
        </p:blipFill>
        <p:spPr>
          <a:xfrm>
            <a:off x="1631059" y="3699164"/>
            <a:ext cx="5652656" cy="1431282"/>
          </a:xfrm>
          <a:prstGeom prst="rect">
            <a:avLst/>
          </a:prstGeom>
        </p:spPr>
      </p:pic>
    </p:spTree>
    <p:extLst>
      <p:ext uri="{BB962C8B-B14F-4D97-AF65-F5344CB8AC3E}">
        <p14:creationId xmlns:p14="http://schemas.microsoft.com/office/powerpoint/2010/main" val="50400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186373"/>
            <a:ext cx="8229600" cy="769591"/>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AM vs FM/PM</a:t>
            </a:r>
          </a:p>
        </p:txBody>
      </p:sp>
      <p:sp>
        <p:nvSpPr>
          <p:cNvPr id="11" name="Text Placeholder 2"/>
          <p:cNvSpPr txBox="1">
            <a:spLocks/>
          </p:cNvSpPr>
          <p:nvPr/>
        </p:nvSpPr>
        <p:spPr>
          <a:xfrm>
            <a:off x="269673" y="317347"/>
            <a:ext cx="8763000" cy="323568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Wingdings" pitchFamily="2" charset="2"/>
              <a:buChar char="q"/>
            </a:pPr>
            <a:r>
              <a:rPr lang="en-US" sz="2000" dirty="0">
                <a:solidFill>
                  <a:srgbClr val="0070C0"/>
                </a:solidFill>
                <a:latin typeface="Avenir Book" panose="020B0503020203020204" pitchFamily="34" charset="-78"/>
                <a:cs typeface="Avenir Book" panose="020B0503020203020204" pitchFamily="34" charset="-78"/>
              </a:rPr>
              <a:t>Amplitude modulation:</a:t>
            </a:r>
          </a:p>
          <a:p>
            <a:pPr lvl="1">
              <a:buFont typeface="Wingdings" pitchFamily="2" charset="2"/>
              <a:buChar char="q"/>
            </a:pPr>
            <a:r>
              <a:rPr lang="en-US" sz="1600" dirty="0">
                <a:latin typeface="Avenir Book" panose="020B0503020203020204" pitchFamily="34" charset="-78"/>
                <a:cs typeface="Avenir Book" panose="020B0503020203020204" pitchFamily="34" charset="-78"/>
              </a:rPr>
              <a:t>Bandwidth is less</a:t>
            </a:r>
          </a:p>
          <a:p>
            <a:pPr lvl="1">
              <a:buFont typeface="Wingdings" pitchFamily="2" charset="2"/>
              <a:buChar char="q"/>
            </a:pPr>
            <a:r>
              <a:rPr lang="en-US" sz="1600" dirty="0">
                <a:latin typeface="Avenir Book" panose="020B0503020203020204" pitchFamily="34" charset="-78"/>
                <a:cs typeface="Avenir Book" panose="020B0503020203020204" pitchFamily="34" charset="-78"/>
                <a:sym typeface="Wingdings" panose="05000000000000000000" pitchFamily="2" charset="2"/>
              </a:rPr>
              <a:t>More susceptible to noise  noise affects the </a:t>
            </a:r>
            <a:r>
              <a:rPr lang="en-US" sz="1600" dirty="0" smtClean="0">
                <a:latin typeface="Avenir Book" panose="020B0503020203020204" pitchFamily="34" charset="-78"/>
                <a:cs typeface="Avenir Book" panose="020B0503020203020204" pitchFamily="34" charset="-78"/>
                <a:sym typeface="Wingdings" panose="05000000000000000000" pitchFamily="2" charset="2"/>
              </a:rPr>
              <a:t>amplitude</a:t>
            </a:r>
          </a:p>
          <a:p>
            <a:pPr lvl="1"/>
            <a:endParaRPr lang="en-US" sz="1600" dirty="0">
              <a:latin typeface="Avenir Book" panose="020B0503020203020204" pitchFamily="34" charset="-78"/>
              <a:cs typeface="Avenir Book" panose="020B0503020203020204" pitchFamily="34" charset="-78"/>
            </a:endParaRPr>
          </a:p>
          <a:p>
            <a:pPr>
              <a:buFont typeface="Wingdings" pitchFamily="2" charset="2"/>
              <a:buChar char="q"/>
            </a:pPr>
            <a:r>
              <a:rPr lang="en-US" sz="2000" dirty="0">
                <a:solidFill>
                  <a:srgbClr val="0070C0"/>
                </a:solidFill>
                <a:latin typeface="Avenir Book" panose="020B0503020203020204" pitchFamily="34" charset="-78"/>
                <a:cs typeface="Avenir Book" panose="020B0503020203020204" pitchFamily="34" charset="-78"/>
              </a:rPr>
              <a:t>Angle modulation:</a:t>
            </a:r>
          </a:p>
          <a:p>
            <a:pPr lvl="1">
              <a:buFont typeface="Wingdings" pitchFamily="2" charset="2"/>
              <a:buChar char="q"/>
            </a:pPr>
            <a:r>
              <a:rPr lang="en-US" sz="1600" dirty="0">
                <a:latin typeface="Avenir Book" panose="020B0503020203020204" pitchFamily="34" charset="-78"/>
                <a:cs typeface="Avenir Book" panose="020B0503020203020204" pitchFamily="34" charset="-78"/>
                <a:sym typeface="Wingdings" panose="05000000000000000000" pitchFamily="2" charset="2"/>
              </a:rPr>
              <a:t>Modulated signal requires greater bandwidth than AM</a:t>
            </a:r>
          </a:p>
          <a:p>
            <a:pPr lvl="1">
              <a:buFont typeface="Wingdings" pitchFamily="2" charset="2"/>
              <a:buChar char="q"/>
            </a:pPr>
            <a:r>
              <a:rPr lang="en-US" sz="1600" dirty="0">
                <a:latin typeface="Avenir Book" panose="020B0503020203020204" pitchFamily="34" charset="-78"/>
                <a:cs typeface="Avenir Book" panose="020B0503020203020204" pitchFamily="34" charset="-78"/>
                <a:sym typeface="Wingdings" panose="05000000000000000000" pitchFamily="2" charset="2"/>
              </a:rPr>
              <a:t>More robust against noise, </a:t>
            </a:r>
            <a:r>
              <a:rPr lang="en-US" sz="1600" dirty="0" smtClean="0">
                <a:latin typeface="Avenir Book" panose="020B0503020203020204" pitchFamily="34" charset="-78"/>
                <a:cs typeface="Avenir Book" panose="020B0503020203020204" pitchFamily="34" charset="-78"/>
                <a:sym typeface="Wingdings" panose="05000000000000000000" pitchFamily="2" charset="2"/>
              </a:rPr>
              <a:t>interference</a:t>
            </a:r>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00453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p:cTn id="7"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1">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xEl>
                                              <p:pRg st="5" end="5"/>
                                            </p:txEl>
                                          </p:spTgt>
                                        </p:tgtEl>
                                        <p:attrNameLst>
                                          <p:attrName>style.visibility</p:attrName>
                                        </p:attrNameLst>
                                      </p:cBhvr>
                                      <p:to>
                                        <p:strVal val="visible"/>
                                      </p:to>
                                    </p:set>
                                    <p:anim calcmode="lin" valueType="num">
                                      <p:cBhvr>
                                        <p:cTn id="12"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11">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p:cTn id="19"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1">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 calcmode="lin" valueType="num">
                                      <p:cBhvr>
                                        <p:cTn id="24" dur="500" fill="hold"/>
                                        <p:tgtEl>
                                          <p:spTgt spid="11">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11">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rPr>
              <a:t>Modulation techniques (Analog data </a:t>
            </a:r>
            <a:r>
              <a:rPr lang="en-US" sz="2400" dirty="0">
                <a:solidFill>
                  <a:srgbClr val="0070C0"/>
                </a:solidFill>
                <a:sym typeface="Wingdings" panose="05000000000000000000" pitchFamily="2" charset="2"/>
              </a:rPr>
              <a:t> Analog signals)</a:t>
            </a:r>
            <a:r>
              <a:rPr lang="en-US" sz="2400" dirty="0">
                <a:solidFill>
                  <a:srgbClr val="0070C0"/>
                </a:solidFill>
              </a:rPr>
              <a:t>:</a:t>
            </a:r>
          </a:p>
          <a:p>
            <a:pPr lvl="1"/>
            <a:r>
              <a:rPr lang="en-US" sz="2000" dirty="0"/>
              <a:t>Different modulation techniques discussed</a:t>
            </a:r>
          </a:p>
          <a:p>
            <a:pPr lvl="2"/>
            <a:r>
              <a:rPr lang="en-US" sz="1600" dirty="0"/>
              <a:t>Amplitude modulation</a:t>
            </a:r>
          </a:p>
          <a:p>
            <a:pPr lvl="2"/>
            <a:r>
              <a:rPr lang="en-US" sz="1600" dirty="0"/>
              <a:t>Frequency modulation</a:t>
            </a:r>
          </a:p>
          <a:p>
            <a:pPr lvl="2"/>
            <a:r>
              <a:rPr lang="en-US" sz="1600" dirty="0"/>
              <a:t>Phase modulation</a:t>
            </a:r>
          </a:p>
          <a:p>
            <a:pPr lvl="1"/>
            <a:r>
              <a:rPr lang="en-US" sz="2000" dirty="0"/>
              <a:t>Comparison of the analog modulation techniques</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smtClean="0"/>
              <a:t>Extras</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18689584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DSB-TC Modulation</a:t>
            </a:r>
          </a:p>
        </p:txBody>
      </p:sp>
      <mc:AlternateContent xmlns:mc="http://schemas.openxmlformats.org/markup-compatibility/2006" xmlns:a14="http://schemas.microsoft.com/office/drawing/2010/main">
        <mc:Choice Requires="a14">
          <p:sp>
            <p:nvSpPr>
              <p:cNvPr id="5" name="TextBox 4"/>
              <p:cNvSpPr txBox="1"/>
              <p:nvPr/>
            </p:nvSpPr>
            <p:spPr>
              <a:xfrm>
                <a:off x="288209" y="3284984"/>
                <a:ext cx="8567581" cy="969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A</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d>
                                <m:dPr>
                                  <m:ctrlPr>
                                    <a:rPr lang="en-IN" sz="2000" i="1">
                                      <a:solidFill>
                                        <a:schemeClr val="tx1"/>
                                      </a:solidFill>
                                      <a:latin typeface="Cambria Math" panose="02040503050406030204" pitchFamily="18" charset="0"/>
                                      <a:ea typeface="Cambria Math" panose="02040503050406030204" pitchFamily="18" charset="0"/>
                                    </a:rPr>
                                  </m:ctrlPr>
                                </m:dPr>
                                <m:e>
                                  <m:r>
                                    <a:rPr lang="en-IN" sz="2000" i="0">
                                      <a:solidFill>
                                        <a:schemeClr val="tx1"/>
                                      </a:solidFill>
                                      <a:latin typeface="Cambria Math" panose="02040503050406030204" pitchFamily="18" charset="0"/>
                                      <a:ea typeface="Cambria Math" panose="02040503050406030204" pitchFamily="18" charset="0"/>
                                    </a:rPr>
                                    <m:t>2</m:t>
                                  </m:r>
                                  <m:r>
                                    <m:rPr>
                                      <m:sty m:val="p"/>
                                    </m:rPr>
                                    <a:rPr lang="en-IN" sz="2000" i="0">
                                      <a:solidFill>
                                        <a:schemeClr val="tx1"/>
                                      </a:solidFill>
                                      <a:latin typeface="Cambria Math" panose="02040503050406030204" pitchFamily="18" charset="0"/>
                                      <a:ea typeface="Cambria Math" panose="02040503050406030204" pitchFamily="18" charset="0"/>
                                    </a:rPr>
                                    <m:t>π</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r>
                                    <m:rPr>
                                      <m:sty m:val="p"/>
                                    </m:rPr>
                                    <a:rPr lang="en-IN" sz="2000" i="0">
                                      <a:solidFill>
                                        <a:schemeClr val="tx1"/>
                                      </a:solidFill>
                                      <a:latin typeface="Cambria Math" panose="02040503050406030204" pitchFamily="18" charset="0"/>
                                      <a:ea typeface="Cambria Math" panose="02040503050406030204" pitchFamily="18" charset="0"/>
                                    </a:rPr>
                                    <m:t>t</m:t>
                                  </m:r>
                                </m:e>
                              </m:d>
                            </m:e>
                          </m:func>
                          <m:r>
                            <a:rPr lang="en-IN" sz="2000" b="0" i="0" smtClean="0">
                              <a:solidFill>
                                <a:schemeClr val="tx1"/>
                              </a:solidFill>
                              <a:latin typeface="Cambria Math" panose="02040503050406030204" pitchFamily="18" charset="0"/>
                              <a:ea typeface="Cambria Math" panose="02040503050406030204" pitchFamily="18" charset="0"/>
                            </a:rPr>
                            <m:t>+ </m:t>
                          </m:r>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π</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e>
                      </m:d>
                      <m:r>
                        <a:rPr lang="en-IN" sz="2000" b="0" i="0" smtClean="0">
                          <a:solidFill>
                            <a:schemeClr val="tx1"/>
                          </a:solidFill>
                          <a:latin typeface="Cambria Math" panose="02040503050406030204" pitchFamily="18" charset="0"/>
                          <a:ea typeface="Cambria Math" panose="02040503050406030204" pitchFamily="18" charset="0"/>
                        </a:rPr>
                        <m:t>=</m:t>
                      </m:r>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A</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d>
                                <m:dPr>
                                  <m:ctrlPr>
                                    <a:rPr lang="en-IN" sz="2000" i="1">
                                      <a:solidFill>
                                        <a:schemeClr val="tx1"/>
                                      </a:solidFill>
                                      <a:latin typeface="Cambria Math" panose="02040503050406030204" pitchFamily="18" charset="0"/>
                                      <a:ea typeface="Cambria Math" panose="02040503050406030204" pitchFamily="18" charset="0"/>
                                    </a:rPr>
                                  </m:ctrlPr>
                                </m:dPr>
                                <m:e>
                                  <m:r>
                                    <a:rPr lang="en-IN" sz="2000" i="0">
                                      <a:solidFill>
                                        <a:schemeClr val="tx1"/>
                                      </a:solidFill>
                                      <a:latin typeface="Cambria Math" panose="02040503050406030204" pitchFamily="18" charset="0"/>
                                      <a:ea typeface="Cambria Math" panose="02040503050406030204" pitchFamily="18" charset="0"/>
                                    </a:rPr>
                                    <m:t>2</m:t>
                                  </m:r>
                                  <m:r>
                                    <m:rPr>
                                      <m:sty m:val="p"/>
                                    </m:rPr>
                                    <a:rPr lang="en-IN" sz="2000" i="0">
                                      <a:solidFill>
                                        <a:schemeClr val="tx1"/>
                                      </a:solidFill>
                                      <a:latin typeface="Cambria Math" panose="02040503050406030204" pitchFamily="18" charset="0"/>
                                      <a:ea typeface="Cambria Math" panose="02040503050406030204" pitchFamily="18" charset="0"/>
                                    </a:rPr>
                                    <m:t>π</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b="0" i="0" smtClean="0">
                                  <a:solidFill>
                                    <a:schemeClr val="tx1"/>
                                  </a:solidFill>
                                  <a:latin typeface="Cambria Math" panose="02040503050406030204" pitchFamily="18" charset="0"/>
                                  <a:ea typeface="Cambria Math" panose="02040503050406030204" pitchFamily="18" charset="0"/>
                                </a:rPr>
                                <m:t>]</m:t>
                              </m:r>
                            </m:e>
                          </m:func>
                          <m:r>
                            <a:rPr lang="en-IN" sz="2000" i="0">
                              <a:solidFill>
                                <a:schemeClr val="tx1"/>
                              </a:solidFill>
                              <a:latin typeface="Cambria Math" panose="02040503050406030204" pitchFamily="18" charset="0"/>
                              <a:ea typeface="Cambria Math" panose="02040503050406030204" pitchFamily="18" charset="0"/>
                            </a:rPr>
                            <m:t>+</m:t>
                          </m:r>
                          <m:r>
                            <a:rPr lang="en-IN" sz="2000" b="1">
                              <a:solidFill>
                                <a:srgbClr val="C00000"/>
                              </a:solidFill>
                              <a:latin typeface="Cambria Math" panose="02040503050406030204" pitchFamily="18" charset="0"/>
                              <a:ea typeface="Cambria Math" panose="02040503050406030204" pitchFamily="18" charset="0"/>
                            </a:rPr>
                            <m:t>𝐅</m:t>
                          </m:r>
                          <m:r>
                            <a:rPr lang="en-US" sz="2000" b="0" i="0" smtClean="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m</m:t>
                          </m:r>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a:rPr lang="en-IN" sz="2000" i="0">
                                  <a:solidFill>
                                    <a:schemeClr val="tx1"/>
                                  </a:solidFill>
                                  <a:latin typeface="Cambria Math" panose="02040503050406030204" pitchFamily="18" charset="0"/>
                                  <a:ea typeface="Cambria Math" panose="02040503050406030204" pitchFamily="18" charset="0"/>
                                </a:rPr>
                                <m:t>(2</m:t>
                              </m:r>
                              <m:r>
                                <m:rPr>
                                  <m:sty m:val="p"/>
                                </m:rPr>
                                <a:rPr lang="en-IN" sz="2000" i="0">
                                  <a:solidFill>
                                    <a:schemeClr val="tx1"/>
                                  </a:solidFill>
                                  <a:latin typeface="Cambria Math" panose="02040503050406030204" pitchFamily="18" charset="0"/>
                                  <a:ea typeface="Cambria Math" panose="02040503050406030204" pitchFamily="18" charset="0"/>
                                </a:rPr>
                                <m:t>π</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func>
                        </m:e>
                      </m:d>
                      <m:r>
                        <a:rPr lang="en-IN" sz="2000" i="0">
                          <a:solidFill>
                            <a:schemeClr val="tx1"/>
                          </a:solidFill>
                          <a:latin typeface="Cambria Math" panose="02040503050406030204" pitchFamily="18" charset="0"/>
                          <a:ea typeface="Cambria Math" panose="02040503050406030204" pitchFamily="18" charset="0"/>
                        </a:rPr>
                        <m:t>=</m:t>
                      </m:r>
                      <m:f>
                        <m:fPr>
                          <m:ctrlPr>
                            <a:rPr lang="en-IN" sz="2000" i="1">
                              <a:solidFill>
                                <a:schemeClr val="tx1"/>
                              </a:solidFill>
                              <a:latin typeface="Cambria Math" panose="02040503050406030204" pitchFamily="18" charset="0"/>
                              <a:ea typeface="Cambria Math" panose="02040503050406030204" pitchFamily="18" charset="0"/>
                            </a:rPr>
                          </m:ctrlPr>
                        </m:fPr>
                        <m:num>
                          <m:r>
                            <m:rPr>
                              <m:sty m:val="p"/>
                            </m:rPr>
                            <a:rPr lang="en-IN" sz="2000" b="0" i="0" smtClean="0">
                              <a:solidFill>
                                <a:schemeClr val="tx1"/>
                              </a:solidFill>
                              <a:latin typeface="Cambria Math" panose="02040503050406030204" pitchFamily="18" charset="0"/>
                              <a:ea typeface="Cambria Math" panose="02040503050406030204" pitchFamily="18" charset="0"/>
                            </a:rPr>
                            <m:t>A</m:t>
                          </m:r>
                        </m:num>
                        <m:den>
                          <m:r>
                            <a:rPr lang="en-IN" sz="2000" i="0">
                              <a:solidFill>
                                <a:schemeClr val="tx1"/>
                              </a:solidFill>
                              <a:latin typeface="Cambria Math" panose="02040503050406030204" pitchFamily="18" charset="0"/>
                              <a:ea typeface="Cambria Math" panose="02040503050406030204" pitchFamily="18" charset="0"/>
                            </a:rPr>
                            <m:t>2</m:t>
                          </m:r>
                        </m:den>
                      </m:f>
                      <m:d>
                        <m:dPr>
                          <m:begChr m:val="["/>
                          <m:endChr m:val="]"/>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δ</m:t>
                          </m:r>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f</m:t>
                              </m:r>
                              <m:r>
                                <a:rPr lang="en-IN" sz="2000" i="0">
                                  <a:solidFill>
                                    <a:schemeClr val="tx1"/>
                                  </a:solidFill>
                                  <a:latin typeface="Cambria Math" panose="02040503050406030204" pitchFamily="18" charset="0"/>
                                  <a:ea typeface="Cambria Math" panose="02040503050406030204" pitchFamily="18" charset="0"/>
                                </a:rPr>
                                <m:t>−</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e>
                          </m:d>
                          <m:r>
                            <a:rPr lang="en-IN" sz="2000" i="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δ</m:t>
                          </m:r>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f</m:t>
                          </m:r>
                          <m:r>
                            <a:rPr lang="en-IN" sz="2000" i="0">
                              <a:solidFill>
                                <a:schemeClr val="tx1"/>
                              </a:solidFill>
                              <a:latin typeface="Cambria Math" panose="02040503050406030204" pitchFamily="18" charset="0"/>
                              <a:ea typeface="Cambria Math" panose="02040503050406030204" pitchFamily="18" charset="0"/>
                            </a:rPr>
                            <m:t>+</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r>
                            <a:rPr lang="en-IN" sz="2000" i="0">
                              <a:solidFill>
                                <a:schemeClr val="tx1"/>
                              </a:solidFill>
                              <a:latin typeface="Cambria Math" panose="02040503050406030204" pitchFamily="18" charset="0"/>
                              <a:ea typeface="Cambria Math" panose="02040503050406030204" pitchFamily="18" charset="0"/>
                            </a:rPr>
                            <m:t>)</m:t>
                          </m:r>
                        </m:e>
                      </m:d>
                      <m:r>
                        <a:rPr lang="en-IN" sz="2000" b="0" i="0" smtClean="0">
                          <a:solidFill>
                            <a:schemeClr val="tx1"/>
                          </a:solidFill>
                          <a:latin typeface="Cambria Math" panose="02040503050406030204" pitchFamily="18" charset="0"/>
                          <a:ea typeface="Cambria Math" panose="02040503050406030204" pitchFamily="18" charset="0"/>
                        </a:rPr>
                        <m:t>+ </m:t>
                      </m:r>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i="0">
                              <a:solidFill>
                                <a:schemeClr val="tx1"/>
                              </a:solidFill>
                              <a:latin typeface="Cambria Math" panose="02040503050406030204" pitchFamily="18" charset="0"/>
                              <a:ea typeface="Cambria Math" panose="02040503050406030204" pitchFamily="18" charset="0"/>
                            </a:rPr>
                            <m:t>1</m:t>
                          </m:r>
                        </m:num>
                        <m:den>
                          <m:r>
                            <a:rPr lang="en-IN" sz="2000" i="0">
                              <a:solidFill>
                                <a:schemeClr val="tx1"/>
                              </a:solidFill>
                              <a:latin typeface="Cambria Math" panose="02040503050406030204" pitchFamily="18" charset="0"/>
                              <a:ea typeface="Cambria Math" panose="02040503050406030204" pitchFamily="18" charset="0"/>
                            </a:rPr>
                            <m:t>2</m:t>
                          </m:r>
                        </m:den>
                      </m:f>
                      <m:d>
                        <m:dPr>
                          <m:begChr m:val="["/>
                          <m:endChr m:val="]"/>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f</m:t>
                              </m:r>
                              <m:r>
                                <a:rPr lang="en-IN" sz="2000" b="0" i="0"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e>
                          </m:d>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f</m:t>
                          </m:r>
                          <m:r>
                            <a:rPr lang="en-IN" sz="2000" b="0" i="0"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a:rPr lang="en-IN" sz="2000" b="0" i="0" smtClean="0">
                              <a:solidFill>
                                <a:schemeClr val="tx1"/>
                              </a:solidFill>
                              <a:latin typeface="Cambria Math" panose="02040503050406030204" pitchFamily="18" charset="0"/>
                              <a:ea typeface="Cambria Math" panose="02040503050406030204" pitchFamily="18" charset="0"/>
                            </a:rPr>
                            <m:t>)</m:t>
                          </m:r>
                        </m:e>
                      </m:d>
                    </m:oMath>
                  </m:oMathPara>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88209" y="3284984"/>
                <a:ext cx="8567581" cy="96917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3568" y="2257388"/>
                <a:ext cx="7427169" cy="400110"/>
              </a:xfrm>
              <a:prstGeom prst="rect">
                <a:avLst/>
              </a:prstGeom>
              <a:noFill/>
            </p:spPr>
            <p:txBody>
              <a:bodyPr wrap="square" rtlCol="0">
                <a:spAutoFit/>
              </a:bodyPr>
              <a:lstStyle/>
              <a:p>
                <a:r>
                  <a:rPr lang="en-IN" sz="2000" b="1" dirty="0">
                    <a:solidFill>
                      <a:srgbClr val="0000FF"/>
                    </a:solidFill>
                    <a:latin typeface="Avenir Book" panose="020B0503020203020204" pitchFamily="34" charset="-78"/>
                    <a:cs typeface="Avenir Book" panose="020B0503020203020204" pitchFamily="34" charset="-78"/>
                  </a:rPr>
                  <a:t>Transmitted signal:</a:t>
                </a:r>
                <a14:m>
                  <m:oMath xmlns:m="http://schemas.openxmlformats.org/officeDocument/2006/math">
                    <m:r>
                      <a:rPr lang="en-IN" sz="2000" b="1" i="0" smtClean="0">
                        <a:solidFill>
                          <a:srgbClr val="0000FF"/>
                        </a:solidFill>
                        <a:latin typeface="Cambria Math" panose="02040503050406030204" pitchFamily="18" charset="0"/>
                        <a:ea typeface="Cambria Math" panose="02040503050406030204" pitchFamily="18" charset="0"/>
                      </a:rPr>
                      <m:t> </m:t>
                    </m:r>
                    <m:r>
                      <m:rPr>
                        <m:sty m:val="p"/>
                      </m:rPr>
                      <a:rPr lang="en-IN" sz="2000" i="0">
                        <a:solidFill>
                          <a:schemeClr val="tx1"/>
                        </a:solidFill>
                        <a:latin typeface="Cambria Math" panose="02040503050406030204" pitchFamily="18" charset="0"/>
                        <a:ea typeface="Cambria Math" panose="02040503050406030204" pitchFamily="18" charset="0"/>
                      </a:rPr>
                      <m:t>A</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d>
                          <m:dPr>
                            <m:ctrlPr>
                              <a:rPr lang="en-IN" sz="2000" i="1">
                                <a:solidFill>
                                  <a:schemeClr val="tx1"/>
                                </a:solidFill>
                                <a:latin typeface="Cambria Math" panose="02040503050406030204" pitchFamily="18" charset="0"/>
                                <a:ea typeface="Cambria Math" panose="02040503050406030204" pitchFamily="18" charset="0"/>
                              </a:rPr>
                            </m:ctrlPr>
                          </m:dPr>
                          <m:e>
                            <m:r>
                              <a:rPr lang="en-IN" sz="2000" i="0">
                                <a:solidFill>
                                  <a:schemeClr val="tx1"/>
                                </a:solidFill>
                                <a:latin typeface="Cambria Math" panose="02040503050406030204" pitchFamily="18" charset="0"/>
                                <a:ea typeface="Cambria Math" panose="02040503050406030204" pitchFamily="18" charset="0"/>
                              </a:rPr>
                              <m:t>2</m:t>
                            </m:r>
                            <m:r>
                              <m:rPr>
                                <m:sty m:val="p"/>
                              </m:rPr>
                              <a:rPr lang="en-IN" sz="2000" i="0">
                                <a:solidFill>
                                  <a:schemeClr val="tx1"/>
                                </a:solidFill>
                                <a:latin typeface="Cambria Math" panose="02040503050406030204" pitchFamily="18" charset="0"/>
                                <a:ea typeface="Cambria Math" panose="02040503050406030204" pitchFamily="18" charset="0"/>
                              </a:rPr>
                              <m:t>π</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r>
                              <m:rPr>
                                <m:sty m:val="p"/>
                              </m:rPr>
                              <a:rPr lang="en-IN" sz="2000" i="0">
                                <a:solidFill>
                                  <a:schemeClr val="tx1"/>
                                </a:solidFill>
                                <a:latin typeface="Cambria Math" panose="02040503050406030204" pitchFamily="18" charset="0"/>
                                <a:ea typeface="Cambria Math" panose="02040503050406030204" pitchFamily="18" charset="0"/>
                              </a:rPr>
                              <m:t>t</m:t>
                            </m:r>
                          </m:e>
                        </m:d>
                      </m:e>
                    </m:func>
                    <m:r>
                      <a:rPr lang="en-IN" sz="2000" i="0">
                        <a:solidFill>
                          <a:schemeClr val="tx1"/>
                        </a:solidFill>
                        <a:latin typeface="Cambria Math" panose="02040503050406030204" pitchFamily="18" charset="0"/>
                        <a:ea typeface="Cambria Math" panose="02040503050406030204" pitchFamily="18" charset="0"/>
                      </a:rPr>
                      <m:t>+ </m:t>
                    </m:r>
                    <m:r>
                      <m:rPr>
                        <m:sty m:val="p"/>
                      </m:rPr>
                      <a:rPr lang="en-IN" sz="2000" i="0">
                        <a:solidFill>
                          <a:schemeClr val="tx1"/>
                        </a:solidFill>
                        <a:latin typeface="Cambria Math" panose="02040503050406030204" pitchFamily="18" charset="0"/>
                        <a:ea typeface="Cambria Math" panose="02040503050406030204" pitchFamily="18" charset="0"/>
                      </a:rPr>
                      <m:t>m</m:t>
                    </m:r>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a:rPr lang="en-IN" sz="2000" i="0">
                            <a:solidFill>
                              <a:schemeClr val="tx1"/>
                            </a:solidFill>
                            <a:latin typeface="Cambria Math" panose="02040503050406030204" pitchFamily="18" charset="0"/>
                            <a:ea typeface="Cambria Math" panose="02040503050406030204" pitchFamily="18" charset="0"/>
                          </a:rPr>
                          <m:t>(2</m:t>
                        </m:r>
                        <m:r>
                          <m:rPr>
                            <m:sty m:val="p"/>
                          </m:rPr>
                          <a:rPr lang="en-IN" sz="2000" i="0">
                            <a:solidFill>
                              <a:schemeClr val="tx1"/>
                            </a:solidFill>
                            <a:latin typeface="Cambria Math" panose="02040503050406030204" pitchFamily="18" charset="0"/>
                            <a:ea typeface="Cambria Math" panose="02040503050406030204" pitchFamily="18" charset="0"/>
                          </a:rPr>
                          <m:t>π</m:t>
                        </m:r>
                        <m:sSub>
                          <m:sSubPr>
                            <m:ctrlPr>
                              <a:rPr lang="en-IN" sz="2000" i="1">
                                <a:solidFill>
                                  <a:schemeClr val="tx1"/>
                                </a:solidFill>
                                <a:latin typeface="Cambria Math" panose="02040503050406030204" pitchFamily="18" charset="0"/>
                                <a:ea typeface="Cambria Math" panose="02040503050406030204" pitchFamily="18" charset="0"/>
                              </a:rPr>
                            </m:ctrlPr>
                          </m:sSubPr>
                          <m:e>
                            <m:r>
                              <m:rPr>
                                <m:sty m:val="p"/>
                              </m:rPr>
                              <a:rPr lang="en-IN" sz="2000" i="0">
                                <a:solidFill>
                                  <a:schemeClr val="tx1"/>
                                </a:solidFill>
                                <a:latin typeface="Cambria Math" panose="02040503050406030204" pitchFamily="18" charset="0"/>
                                <a:ea typeface="Cambria Math" panose="02040503050406030204" pitchFamily="18" charset="0"/>
                              </a:rPr>
                              <m:t>f</m:t>
                            </m:r>
                          </m:e>
                          <m:sub>
                            <m:r>
                              <m:rPr>
                                <m:sty m:val="p"/>
                              </m:rPr>
                              <a:rPr lang="en-IN" sz="2000" i="0">
                                <a:solidFill>
                                  <a:schemeClr val="tx1"/>
                                </a:solidFill>
                                <a:latin typeface="Cambria Math" panose="02040503050406030204" pitchFamily="18" charset="0"/>
                                <a:ea typeface="Cambria Math" panose="02040503050406030204" pitchFamily="18" charset="0"/>
                              </a:rPr>
                              <m:t>c</m:t>
                            </m:r>
                          </m:sub>
                        </m:sSub>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func>
                  </m:oMath>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83568" y="2257388"/>
                <a:ext cx="7427169" cy="400110"/>
              </a:xfrm>
              <a:prstGeom prst="rect">
                <a:avLst/>
              </a:prstGeom>
              <a:blipFill>
                <a:blip r:embed="rId4"/>
                <a:stretch>
                  <a:fillRect l="-820" t="-6061" b="-27273"/>
                </a:stretch>
              </a:blipFill>
            </p:spPr>
            <p:txBody>
              <a:bodyPr/>
              <a:lstStyle/>
              <a:p>
                <a:r>
                  <a:rPr lang="en-IN">
                    <a:noFill/>
                  </a:rPr>
                  <a:t> </a:t>
                </a:r>
              </a:p>
            </p:txBody>
          </p:sp>
        </mc:Fallback>
      </mc:AlternateContent>
      <p:sp>
        <p:nvSpPr>
          <p:cNvPr id="8" name="TextBox 7"/>
          <p:cNvSpPr txBox="1"/>
          <p:nvPr/>
        </p:nvSpPr>
        <p:spPr>
          <a:xfrm>
            <a:off x="457200" y="1428990"/>
            <a:ext cx="7427169"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venir Book" panose="020B0503020203020204" pitchFamily="34" charset="-78"/>
                <a:cs typeface="Avenir Book" panose="020B0503020203020204" pitchFamily="34" charset="-78"/>
              </a:rPr>
              <a:t>The carrier is sent along with the message </a:t>
            </a:r>
          </a:p>
        </p:txBody>
      </p:sp>
    </p:spTree>
    <p:extLst>
      <p:ext uri="{BB962C8B-B14F-4D97-AF65-F5344CB8AC3E}">
        <p14:creationId xmlns:p14="http://schemas.microsoft.com/office/powerpoint/2010/main" val="13745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DSB-TC Modulation</a:t>
            </a:r>
          </a:p>
        </p:txBody>
      </p:sp>
      <mc:AlternateContent xmlns:mc="http://schemas.openxmlformats.org/markup-compatibility/2006" xmlns:a14="http://schemas.microsoft.com/office/drawing/2010/main">
        <mc:Choice Requires="a14">
          <p:sp>
            <p:nvSpPr>
              <p:cNvPr id="5" name="TextBox 4"/>
              <p:cNvSpPr txBox="1"/>
              <p:nvPr/>
            </p:nvSpPr>
            <p:spPr>
              <a:xfrm>
                <a:off x="-315705" y="1478318"/>
                <a:ext cx="3996161" cy="13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i="0" smtClean="0">
                          <a:solidFill>
                            <a:schemeClr val="tx1"/>
                          </a:solidFill>
                          <a:latin typeface="Cambria Math" panose="02040503050406030204" pitchFamily="18" charset="0"/>
                          <a:ea typeface="Cambria Math" panose="02040503050406030204" pitchFamily="18" charset="0"/>
                        </a:rPr>
                        <m:t>A</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t</m:t>
                          </m:r>
                        </m:e>
                      </m:d>
                      <m:r>
                        <a:rPr lang="en-IN" sz="2000" b="0" i="0" smtClean="0">
                          <a:solidFill>
                            <a:schemeClr val="tx1"/>
                          </a:solidFill>
                          <a:latin typeface="Cambria Math" panose="02040503050406030204" pitchFamily="18" charset="0"/>
                          <a:ea typeface="Cambria Math" panose="02040503050406030204" pitchFamily="18" charset="0"/>
                        </a:rPr>
                        <m:t>≥0  </m:t>
                      </m:r>
                    </m:oMath>
                  </m:oMathPara>
                </a14:m>
                <a:endParaRPr lang="en-IN" sz="2000" b="0"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b="0" i="0" smtClean="0">
                          <a:solidFill>
                            <a:schemeClr val="tx1"/>
                          </a:solidFill>
                          <a:latin typeface="Cambria Math" panose="02040503050406030204" pitchFamily="18" charset="0"/>
                          <a:ea typeface="Cambria Math" panose="02040503050406030204" pitchFamily="18" charset="0"/>
                        </a:rPr>
                        <m:t> </m:t>
                      </m:r>
                    </m:oMath>
                  </m:oMathPara>
                </a14:m>
                <a:endParaRPr lang="en-IN" sz="2000" b="0"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A</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t</m:t>
                          </m:r>
                        </m:e>
                      </m:d>
                    </m:oMath>
                  </m:oMathPara>
                </a14:m>
                <a:endParaRPr lang="en-US" sz="2000" b="0" dirty="0">
                  <a:solidFill>
                    <a:schemeClr val="tx1"/>
                  </a:solidFill>
                  <a:ea typeface="Cambria Math" panose="02040503050406030204" pitchFamily="18" charset="0"/>
                </a:endParaRPr>
              </a:p>
              <a:p>
                <a:r>
                  <a:rPr lang="en-IN" sz="2000" dirty="0">
                    <a:solidFill>
                      <a:schemeClr val="tx1"/>
                    </a:solidFill>
                  </a:rPr>
                  <a:t>       Now </a:t>
                </a:r>
                <a14:m>
                  <m:oMath xmlns:m="http://schemas.openxmlformats.org/officeDocument/2006/math">
                    <m:r>
                      <m:rPr>
                        <m:sty m:val="p"/>
                      </m:rPr>
                      <a:rPr lang="en-US" sz="2000" b="0" i="0" smtClean="0">
                        <a:solidFill>
                          <a:schemeClr val="tx1"/>
                        </a:solidFill>
                        <a:latin typeface="Cambria Math" panose="02040503050406030204" pitchFamily="18" charset="0"/>
                      </a:rPr>
                      <m:t>m</m:t>
                    </m:r>
                    <m:d>
                      <m:dPr>
                        <m:ctrlPr>
                          <a:rPr lang="en-US" sz="2000" b="0" i="1" smtClean="0">
                            <a:solidFill>
                              <a:schemeClr val="tx1"/>
                            </a:solidFill>
                            <a:latin typeface="Cambria Math" panose="02040503050406030204" pitchFamily="18" charset="0"/>
                          </a:rPr>
                        </m:ctrlPr>
                      </m:dPr>
                      <m:e>
                        <m:r>
                          <m:rPr>
                            <m:sty m:val="p"/>
                          </m:rPr>
                          <a:rPr lang="en-US" sz="2000" b="0" i="0" smtClean="0">
                            <a:solidFill>
                              <a:schemeClr val="tx1"/>
                            </a:solidFill>
                            <a:latin typeface="Cambria Math" panose="02040503050406030204" pitchFamily="18" charset="0"/>
                          </a:rPr>
                          <m:t>t</m:t>
                        </m:r>
                      </m:e>
                    </m:d>
                    <m:r>
                      <a:rPr lang="en-US" sz="2000" b="0" i="0"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m</m:t>
                        </m:r>
                      </m:e>
                      <m:sub>
                        <m:r>
                          <m:rPr>
                            <m:sty m:val="p"/>
                          </m:rPr>
                          <a:rPr lang="en-US" sz="2000" b="0" i="0" smtClean="0">
                            <a:solidFill>
                              <a:schemeClr val="tx1"/>
                            </a:solidFill>
                            <a:latin typeface="Cambria Math" panose="02040503050406030204" pitchFamily="18" charset="0"/>
                          </a:rPr>
                          <m:t>p</m:t>
                        </m:r>
                      </m:sub>
                    </m:sSub>
                    <m:r>
                      <a:rPr lang="en-US" sz="2000" b="0" i="0" smtClean="0">
                        <a:solidFill>
                          <a:schemeClr val="tx1"/>
                        </a:solidFill>
                        <a:latin typeface="Cambria Math" panose="02040503050406030204" pitchFamily="18" charset="0"/>
                      </a:rPr>
                      <m:t>  ∴</m:t>
                    </m:r>
                    <m:r>
                      <m:rPr>
                        <m:sty m:val="p"/>
                      </m:rPr>
                      <a:rPr lang="en-US" sz="2000" b="0" i="0" smtClean="0">
                        <a:solidFill>
                          <a:schemeClr val="tx1"/>
                        </a:solidFill>
                        <a:latin typeface="Cambria Math" panose="02040503050406030204" pitchFamily="18" charset="0"/>
                      </a:rPr>
                      <m:t>A</m:t>
                    </m:r>
                    <m:r>
                      <a:rPr lang="en-US" sz="2000" b="0" i="0"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m</m:t>
                        </m:r>
                      </m:e>
                      <m:sub>
                        <m:r>
                          <m:rPr>
                            <m:sty m:val="p"/>
                          </m:rPr>
                          <a:rPr lang="en-US" sz="2000" b="0" i="0" smtClean="0">
                            <a:solidFill>
                              <a:schemeClr val="tx1"/>
                            </a:solidFill>
                            <a:latin typeface="Cambria Math" panose="02040503050406030204" pitchFamily="18" charset="0"/>
                          </a:rPr>
                          <m:t>p</m:t>
                        </m:r>
                      </m:sub>
                    </m:sSub>
                  </m:oMath>
                </a14:m>
                <a:endParaRPr lang="en-IN"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15705" y="1478318"/>
                <a:ext cx="3996161" cy="1347100"/>
              </a:xfrm>
              <a:prstGeom prst="rect">
                <a:avLst/>
              </a:prstGeom>
              <a:blipFill>
                <a:blip r:embed="rId3"/>
                <a:stretch>
                  <a:fillRect b="-6364"/>
                </a:stretch>
              </a:blipFill>
            </p:spPr>
            <p:txBody>
              <a:bodyPr/>
              <a:lstStyle/>
              <a:p>
                <a:r>
                  <a:rPr lang="en-IN">
                    <a:noFill/>
                  </a:rPr>
                  <a:t> </a:t>
                </a:r>
              </a:p>
            </p:txBody>
          </p:sp>
        </mc:Fallback>
      </mc:AlternateContent>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0256" y="1196752"/>
            <a:ext cx="4896544" cy="360026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83593" y="3000650"/>
                <a:ext cx="4118949" cy="625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k</m:t>
                          </m:r>
                        </m:e>
                        <m:sub>
                          <m:r>
                            <m:rPr>
                              <m:sty m:val="p"/>
                            </m:rPr>
                            <a:rPr lang="en-IN" sz="2000" b="0" i="0" smtClean="0">
                              <a:solidFill>
                                <a:schemeClr val="tx1"/>
                              </a:solidFill>
                              <a:latin typeface="Cambria Math" panose="02040503050406030204" pitchFamily="18" charset="0"/>
                              <a:ea typeface="Cambria Math" panose="02040503050406030204" pitchFamily="18" charset="0"/>
                            </a:rPr>
                            <m:t>a</m:t>
                          </m:r>
                        </m:sub>
                      </m:sSub>
                      <m:r>
                        <a:rPr lang="en-IN" sz="2000" b="0" i="0" smtClean="0">
                          <a:solidFill>
                            <a:schemeClr val="tx1"/>
                          </a:solidFill>
                          <a:latin typeface="Cambria Math" panose="02040503050406030204" pitchFamily="18" charset="0"/>
                          <a:ea typeface="Cambria Math" panose="02040503050406030204" pitchFamily="18" charset="0"/>
                        </a:rPr>
                        <m:t>=</m:t>
                      </m:r>
                      <m:f>
                        <m:fPr>
                          <m:ctrlPr>
                            <a:rPr lang="en-IN" sz="2000" b="0" i="1" smtClean="0">
                              <a:solidFill>
                                <a:schemeClr val="tx1"/>
                              </a:solidFill>
                              <a:latin typeface="Cambria Math" panose="02040503050406030204" pitchFamily="18" charset="0"/>
                              <a:ea typeface="Cambria Math" panose="02040503050406030204" pitchFamily="18" charset="0"/>
                            </a:rPr>
                          </m:ctrlPr>
                        </m:fPr>
                        <m:num>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m</m:t>
                              </m:r>
                            </m:e>
                            <m:sub>
                              <m:r>
                                <m:rPr>
                                  <m:sty m:val="p"/>
                                </m:rPr>
                                <a:rPr lang="en-IN" sz="2000" b="0" i="0" smtClean="0">
                                  <a:solidFill>
                                    <a:schemeClr val="tx1"/>
                                  </a:solidFill>
                                  <a:latin typeface="Cambria Math" panose="02040503050406030204" pitchFamily="18" charset="0"/>
                                  <a:ea typeface="Cambria Math" panose="02040503050406030204" pitchFamily="18" charset="0"/>
                                </a:rPr>
                                <m:t>p</m:t>
                              </m:r>
                            </m:sub>
                          </m:sSub>
                        </m:num>
                        <m:den>
                          <m:r>
                            <m:rPr>
                              <m:sty m:val="p"/>
                            </m:rPr>
                            <a:rPr lang="en-IN" sz="2000" b="0" i="0" smtClean="0">
                              <a:solidFill>
                                <a:schemeClr val="tx1"/>
                              </a:solidFill>
                              <a:latin typeface="Cambria Math" panose="02040503050406030204" pitchFamily="18" charset="0"/>
                              <a:ea typeface="Cambria Math" panose="02040503050406030204" pitchFamily="18" charset="0"/>
                            </a:rPr>
                            <m:t>A</m:t>
                          </m:r>
                        </m:den>
                      </m:f>
                      <m:r>
                        <a:rPr lang="en-IN" sz="2000" b="0" i="0" smtClean="0">
                          <a:solidFill>
                            <a:schemeClr val="tx1"/>
                          </a:solidFill>
                          <a:latin typeface="Cambria Math" panose="02040503050406030204" pitchFamily="18" charset="0"/>
                          <a:ea typeface="Cambria Math" panose="02040503050406030204" pitchFamily="18" charset="0"/>
                        </a:rPr>
                        <m:t>    ∴0≤</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k</m:t>
                          </m:r>
                        </m:e>
                        <m:sub>
                          <m:r>
                            <m:rPr>
                              <m:sty m:val="p"/>
                            </m:rPr>
                            <a:rPr lang="en-IN" sz="2000" b="0" i="0" smtClean="0">
                              <a:solidFill>
                                <a:schemeClr val="tx1"/>
                              </a:solidFill>
                              <a:latin typeface="Cambria Math" panose="02040503050406030204" pitchFamily="18" charset="0"/>
                              <a:ea typeface="Cambria Math" panose="02040503050406030204" pitchFamily="18" charset="0"/>
                            </a:rPr>
                            <m:t>a</m:t>
                          </m:r>
                        </m:sub>
                      </m:sSub>
                      <m:r>
                        <a:rPr lang="en-IN" sz="2000" b="0" i="0" smtClean="0">
                          <a:solidFill>
                            <a:schemeClr val="tx1"/>
                          </a:solidFill>
                          <a:latin typeface="Cambria Math" panose="02040503050406030204" pitchFamily="18" charset="0"/>
                          <a:ea typeface="Cambria Math" panose="02040503050406030204" pitchFamily="18" charset="0"/>
                        </a:rPr>
                        <m:t>≤1</m:t>
                      </m:r>
                    </m:oMath>
                  </m:oMathPara>
                </a14:m>
                <a:endParaRPr lang="en-IN" sz="2000"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3593" y="3000650"/>
                <a:ext cx="4118949" cy="62529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775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cs typeface="Avenir Book" panose="020B0503020203020204"/>
              </a:rPr>
              <a:t>DSB-TC Modulation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182" t="4090" r="7454" b="52899"/>
          <a:stretch/>
        </p:blipFill>
        <p:spPr>
          <a:xfrm>
            <a:off x="1392382" y="992606"/>
            <a:ext cx="6122323" cy="215565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3455" t="3993" r="7454" b="53539"/>
          <a:stretch/>
        </p:blipFill>
        <p:spPr>
          <a:xfrm>
            <a:off x="3025833" y="3225338"/>
            <a:ext cx="2909454" cy="1989255"/>
          </a:xfrm>
          <a:prstGeom prst="rect">
            <a:avLst/>
          </a:prstGeom>
        </p:spPr>
      </p:pic>
    </p:spTree>
    <p:extLst>
      <p:ext uri="{BB962C8B-B14F-4D97-AF65-F5344CB8AC3E}">
        <p14:creationId xmlns:p14="http://schemas.microsoft.com/office/powerpoint/2010/main" val="336213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cs typeface="Avenir Book" panose="020B0503020203020204"/>
              </a:rPr>
              <a:t>SSB Modulation</a:t>
            </a:r>
          </a:p>
        </p:txBody>
      </p:sp>
      <p:pic>
        <p:nvPicPr>
          <p:cNvPr id="12" name="Picture 11" descr="Diagram, engineering drawing&#10;&#10;Description automatically generated">
            <a:extLst>
              <a:ext uri="{FF2B5EF4-FFF2-40B4-BE49-F238E27FC236}">
                <a16:creationId xmlns:a16="http://schemas.microsoft.com/office/drawing/2014/main" id="{64370C22-AC8B-4087-B415-E086BF63579F}"/>
              </a:ext>
            </a:extLst>
          </p:cNvPr>
          <p:cNvPicPr>
            <a:picLocks noChangeAspect="1"/>
          </p:cNvPicPr>
          <p:nvPr/>
        </p:nvPicPr>
        <p:blipFill rotWithShape="1">
          <a:blip r:embed="rId3"/>
          <a:srcRect l="6936" b="3254"/>
          <a:stretch/>
        </p:blipFill>
        <p:spPr>
          <a:xfrm>
            <a:off x="1805110" y="1115568"/>
            <a:ext cx="5356283" cy="3867911"/>
          </a:xfrm>
          <a:prstGeom prst="rect">
            <a:avLst/>
          </a:prstGeom>
        </p:spPr>
      </p:pic>
    </p:spTree>
    <p:extLst>
      <p:ext uri="{BB962C8B-B14F-4D97-AF65-F5344CB8AC3E}">
        <p14:creationId xmlns:p14="http://schemas.microsoft.com/office/powerpoint/2010/main" val="253108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Angle Modulation</a:t>
            </a:r>
          </a:p>
        </p:txBody>
      </p:sp>
      <mc:AlternateContent xmlns:mc="http://schemas.openxmlformats.org/markup-compatibility/2006" xmlns:a14="http://schemas.microsoft.com/office/drawing/2010/main">
        <mc:Choice Requires="a14">
          <p:sp>
            <p:nvSpPr>
              <p:cNvPr id="6" name="TextBox 5"/>
              <p:cNvSpPr txBox="1"/>
              <p:nvPr/>
            </p:nvSpPr>
            <p:spPr>
              <a:xfrm>
                <a:off x="145791" y="985500"/>
                <a:ext cx="8567581" cy="8642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i="0" smtClean="0">
                          <a:solidFill>
                            <a:schemeClr val="tx1"/>
                          </a:solidFill>
                          <a:latin typeface="Cambria Math" panose="02040503050406030204" pitchFamily="18" charset="0"/>
                          <a:ea typeface="Cambria Math" panose="02040503050406030204" pitchFamily="18" charset="0"/>
                        </a:rPr>
                        <m:t>s</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t</m:t>
                          </m:r>
                        </m:e>
                      </m:d>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A</m:t>
                      </m:r>
                      <m:r>
                        <a:rPr lang="en-IN" sz="2000" b="0" i="0" smtClean="0">
                          <a:solidFill>
                            <a:schemeClr val="tx1"/>
                          </a:solidFill>
                          <a:latin typeface="Cambria Math" panose="02040503050406030204" pitchFamily="18" charset="0"/>
                          <a:ea typeface="Cambria Math" panose="02040503050406030204" pitchFamily="18" charset="0"/>
                        </a:rPr>
                        <m:t> </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m:rPr>
                              <m:sty m:val="p"/>
                            </m:rPr>
                            <a:rPr lang="en-IN" sz="2000" b="0" i="0" smtClean="0">
                              <a:solidFill>
                                <a:schemeClr val="tx1"/>
                              </a:solidFill>
                              <a:latin typeface="Cambria Math" panose="02040503050406030204" pitchFamily="18" charset="0"/>
                              <a:ea typeface="Cambria Math" panose="02040503050406030204" pitchFamily="18" charset="0"/>
                            </a:rPr>
                            <m:t>θ</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oMath>
                  </m:oMathPara>
                </a14:m>
                <a:endParaRPr lang="en-IN" sz="2000" dirty="0">
                  <a:solidFill>
                    <a:schemeClr val="tx1"/>
                  </a:solidFill>
                  <a:latin typeface="Avenir Book" panose="020B0503020203020204" pitchFamily="34" charset="-78"/>
                  <a:cs typeface="Avenir Book" panose="020B0503020203020204" pitchFamily="34" charset="-78"/>
                </a:endParaRPr>
              </a:p>
              <a:p>
                <a:pPr algn="ctr"/>
                <a:r>
                  <a:rPr lang="en-IN" sz="2000" dirty="0">
                    <a:solidFill>
                      <a:schemeClr val="tx1"/>
                    </a:solidFill>
                    <a:latin typeface="Avenir Book" panose="020B0503020203020204" pitchFamily="34" charset="-78"/>
                    <a:cs typeface="Avenir Book" panose="020B0503020203020204" pitchFamily="34" charset="-78"/>
                  </a:rPr>
                  <a:t>Instantaneous angular frequency is </a:t>
                </a:r>
                <a14:m>
                  <m:oMath xmlns:m="http://schemas.openxmlformats.org/officeDocument/2006/math">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w</m:t>
                        </m:r>
                      </m:e>
                      <m:sub>
                        <m:r>
                          <m:rPr>
                            <m:sty m:val="p"/>
                          </m:rPr>
                          <a:rPr lang="en-IN" sz="2000" b="0" i="0" smtClean="0">
                            <a:solidFill>
                              <a:schemeClr val="tx1"/>
                            </a:solidFill>
                            <a:latin typeface="Cambria Math" panose="02040503050406030204" pitchFamily="18" charset="0"/>
                            <a:ea typeface="Cambria Math" panose="02040503050406030204" pitchFamily="18" charset="0"/>
                          </a:rPr>
                          <m:t>i</m:t>
                        </m:r>
                      </m:sub>
                    </m:sSub>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f>
                      <m:fPr>
                        <m:ctrlPr>
                          <a:rPr lang="en-IN" sz="2000" b="0" i="1" smtClean="0">
                            <a:solidFill>
                              <a:schemeClr val="tx1"/>
                            </a:solidFill>
                            <a:latin typeface="Cambria Math" panose="02040503050406030204" pitchFamily="18" charset="0"/>
                            <a:ea typeface="Cambria Math" panose="02040503050406030204" pitchFamily="18" charset="0"/>
                          </a:rPr>
                        </m:ctrlPr>
                      </m:fPr>
                      <m:num>
                        <m:r>
                          <m:rPr>
                            <m:sty m:val="p"/>
                          </m:rPr>
                          <a:rPr lang="en-IN" sz="2000" b="0" i="0" smtClean="0">
                            <a:solidFill>
                              <a:schemeClr val="tx1"/>
                            </a:solidFill>
                            <a:latin typeface="Cambria Math" panose="02040503050406030204" pitchFamily="18" charset="0"/>
                            <a:ea typeface="Cambria Math" panose="02040503050406030204" pitchFamily="18" charset="0"/>
                          </a:rPr>
                          <m:t>dθ</m:t>
                        </m:r>
                      </m:num>
                      <m:den>
                        <m:r>
                          <m:rPr>
                            <m:sty m:val="p"/>
                          </m:rPr>
                          <a:rPr lang="en-IN" sz="2000" b="0" i="0" smtClean="0">
                            <a:solidFill>
                              <a:schemeClr val="tx1"/>
                            </a:solidFill>
                            <a:latin typeface="Cambria Math" panose="02040503050406030204" pitchFamily="18" charset="0"/>
                            <a:ea typeface="Cambria Math" panose="02040503050406030204" pitchFamily="18" charset="0"/>
                          </a:rPr>
                          <m:t>dt</m:t>
                        </m:r>
                      </m:den>
                    </m:f>
                  </m:oMath>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5791" y="985500"/>
                <a:ext cx="8567581" cy="864276"/>
              </a:xfrm>
              <a:prstGeom prst="rect">
                <a:avLst/>
              </a:prstGeom>
              <a:blipFill>
                <a:blip r:embed="rId3"/>
                <a:stretch>
                  <a:fillRect b="-63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6419" y="1975749"/>
                <a:ext cx="8567581" cy="732508"/>
              </a:xfrm>
              <a:prstGeom prst="rect">
                <a:avLst/>
              </a:prstGeom>
              <a:noFill/>
            </p:spPr>
            <p:txBody>
              <a:bodyPr wrap="square" rtlCol="0">
                <a:spAutoFit/>
              </a:bodyPr>
              <a:lstStyle/>
              <a:p>
                <a14:m>
                  <m:oMath xmlns:m="http://schemas.openxmlformats.org/officeDocument/2006/math">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w</m:t>
                        </m:r>
                      </m:e>
                      <m:sub>
                        <m:r>
                          <m:rPr>
                            <m:sty m:val="p"/>
                          </m:rPr>
                          <a:rPr lang="en-IN" sz="2000" b="0" i="0" smtClean="0">
                            <a:solidFill>
                              <a:schemeClr val="tx1"/>
                            </a:solidFill>
                            <a:latin typeface="Cambria Math" panose="02040503050406030204" pitchFamily="18" charset="0"/>
                          </a:rPr>
                          <m:t>i</m:t>
                        </m:r>
                      </m:sub>
                    </m:sSub>
                    <m:d>
                      <m:dPr>
                        <m:ctrlPr>
                          <a:rPr lang="en-IN" sz="2000" b="0" i="1" smtClean="0">
                            <a:solidFill>
                              <a:schemeClr val="tx1"/>
                            </a:solidFill>
                            <a:latin typeface="Cambria Math" panose="02040503050406030204" pitchFamily="18" charset="0"/>
                          </a:rPr>
                        </m:ctrlPr>
                      </m:dPr>
                      <m:e>
                        <m:r>
                          <m:rPr>
                            <m:sty m:val="p"/>
                          </m:rPr>
                          <a:rPr lang="en-IN" sz="2000" b="0" i="0" smtClean="0">
                            <a:solidFill>
                              <a:schemeClr val="tx1"/>
                            </a:solidFill>
                            <a:latin typeface="Cambria Math" panose="02040503050406030204" pitchFamily="18" charset="0"/>
                          </a:rPr>
                          <m:t>t</m:t>
                        </m:r>
                      </m:e>
                    </m:d>
                    <m:r>
                      <a:rPr lang="en-IN" sz="2000" b="0" i="0" smtClean="0">
                        <a:solidFill>
                          <a:schemeClr val="tx1"/>
                        </a:solidFill>
                        <a:latin typeface="Cambria Math" panose="02040503050406030204" pitchFamily="18" charset="0"/>
                      </a:rPr>
                      <m:t>=2</m:t>
                    </m:r>
                    <m:r>
                      <m:rPr>
                        <m:sty m:val="p"/>
                      </m:rPr>
                      <a:rPr lang="en-IN" sz="2000" b="0" i="0" smtClean="0">
                        <a:solidFill>
                          <a:schemeClr val="tx1"/>
                        </a:solidFill>
                        <a:latin typeface="Cambria Math" panose="02040503050406030204" pitchFamily="18" charset="0"/>
                      </a:rPr>
                      <m:t>π</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f</m:t>
                        </m:r>
                      </m:e>
                      <m:sub>
                        <m:r>
                          <m:rPr>
                            <m:sty m:val="p"/>
                          </m:rPr>
                          <a:rPr lang="en-IN" sz="2000" b="0" i="0" smtClean="0">
                            <a:solidFill>
                              <a:schemeClr val="tx1"/>
                            </a:solidFill>
                            <a:latin typeface="Cambria Math" panose="02040503050406030204" pitchFamily="18" charset="0"/>
                          </a:rPr>
                          <m:t>c</m:t>
                        </m:r>
                      </m:sub>
                    </m:sSub>
                    <m:r>
                      <a:rPr lang="en-IN" sz="2000" b="0" i="0"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k</m:t>
                        </m:r>
                      </m:e>
                      <m:sub>
                        <m:r>
                          <m:rPr>
                            <m:sty m:val="p"/>
                          </m:rPr>
                          <a:rPr lang="en-IN" sz="2000" b="0" i="0" smtClean="0">
                            <a:solidFill>
                              <a:schemeClr val="tx1"/>
                            </a:solidFill>
                            <a:latin typeface="Cambria Math" panose="02040503050406030204" pitchFamily="18" charset="0"/>
                          </a:rPr>
                          <m:t>f</m:t>
                        </m:r>
                      </m:sub>
                    </m:sSub>
                    <m:r>
                      <m:rPr>
                        <m:sty m:val="p"/>
                      </m:rPr>
                      <a:rPr lang="en-IN" sz="2000" b="0" i="0" smtClean="0">
                        <a:solidFill>
                          <a:schemeClr val="tx1"/>
                        </a:solidFill>
                        <a:latin typeface="Cambria Math" panose="02040503050406030204" pitchFamily="18" charset="0"/>
                      </a:rPr>
                      <m:t>m</m:t>
                    </m:r>
                    <m:r>
                      <a:rPr lang="en-IN" sz="2000" b="0" i="0" smtClean="0">
                        <a:solidFill>
                          <a:schemeClr val="tx1"/>
                        </a:solidFill>
                        <a:latin typeface="Cambria Math" panose="02040503050406030204" pitchFamily="18" charset="0"/>
                      </a:rPr>
                      <m:t>(</m:t>
                    </m:r>
                    <m:r>
                      <m:rPr>
                        <m:sty m:val="p"/>
                      </m:rPr>
                      <a:rPr lang="en-IN" sz="2000" b="0" i="0" smtClean="0">
                        <a:solidFill>
                          <a:schemeClr val="tx1"/>
                        </a:solidFill>
                        <a:latin typeface="Cambria Math" panose="02040503050406030204" pitchFamily="18" charset="0"/>
                      </a:rPr>
                      <m:t>t</m:t>
                    </m:r>
                    <m:r>
                      <a:rPr lang="en-IN" sz="2000" b="0" i="0" smtClean="0">
                        <a:solidFill>
                          <a:schemeClr val="tx1"/>
                        </a:solidFill>
                        <a:latin typeface="Cambria Math" panose="02040503050406030204" pitchFamily="18" charset="0"/>
                      </a:rPr>
                      <m:t>)</m:t>
                    </m:r>
                  </m:oMath>
                </a14:m>
                <a:r>
                  <a:rPr lang="en-IN" sz="2000" dirty="0">
                    <a:solidFill>
                      <a:schemeClr val="tx1"/>
                    </a:solidFill>
                    <a:latin typeface="Avenir Book" panose="020B0503020203020204" pitchFamily="34" charset="-78"/>
                    <a:cs typeface="Avenir Book" panose="020B0503020203020204" pitchFamily="34" charset="-78"/>
                  </a:rPr>
                  <a:t> </a:t>
                </a:r>
                <a14:m>
                  <m:oMath xmlns:m="http://schemas.openxmlformats.org/officeDocument/2006/math">
                    <m:r>
                      <a:rPr lang="en-IN" sz="2000" b="0" i="0" smtClean="0">
                        <a:solidFill>
                          <a:schemeClr val="tx1"/>
                        </a:solidFill>
                        <a:latin typeface="Cambria Math" panose="02040503050406030204" pitchFamily="18" charset="0"/>
                        <a:ea typeface="Cambria Math" panose="02040503050406030204" pitchFamily="18" charset="0"/>
                      </a:rPr>
                      <m:t>                        </m:t>
                    </m:r>
                    <m:r>
                      <a:rPr lang="en-IN" sz="2000" i="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s</m:t>
                        </m:r>
                      </m:e>
                      <m:sub>
                        <m:r>
                          <m:rPr>
                            <m:sty m:val="p"/>
                          </m:rPr>
                          <a:rPr lang="en-IN" sz="2000" b="0" i="0" smtClean="0">
                            <a:solidFill>
                              <a:schemeClr val="tx1"/>
                            </a:solidFill>
                            <a:latin typeface="Cambria Math" panose="02040503050406030204" pitchFamily="18" charset="0"/>
                            <a:ea typeface="Cambria Math" panose="02040503050406030204" pitchFamily="18" charset="0"/>
                          </a:rPr>
                          <m:t>FM</m:t>
                        </m:r>
                      </m:sub>
                    </m:sSub>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a:rPr lang="en-IN" sz="2000" i="0">
                            <a:solidFill>
                              <a:schemeClr val="tx1"/>
                            </a:solidFill>
                            <a:latin typeface="Cambria Math" panose="02040503050406030204" pitchFamily="18" charset="0"/>
                            <a:ea typeface="Cambria Math" panose="02040503050406030204" pitchFamily="18" charset="0"/>
                          </a:rPr>
                          <m:t>(</m:t>
                        </m:r>
                        <m:r>
                          <a:rPr lang="en-IN" sz="2000" b="0" i="0" smtClean="0">
                            <a:solidFill>
                              <a:schemeClr val="tx1"/>
                            </a:solidFill>
                            <a:latin typeface="Cambria Math" panose="02040503050406030204" pitchFamily="18" charset="0"/>
                            <a:ea typeface="Cambria Math" panose="02040503050406030204" pitchFamily="18" charset="0"/>
                          </a:rPr>
                          <m:t>(</m:t>
                        </m:r>
                        <m:r>
                          <a:rPr lang="en-IN" sz="2000" i="0">
                            <a:solidFill>
                              <a:schemeClr val="tx1"/>
                            </a:solidFill>
                            <a:latin typeface="Cambria Math" panose="02040503050406030204" pitchFamily="18" charset="0"/>
                          </a:rPr>
                          <m:t>2</m:t>
                        </m:r>
                        <m:r>
                          <m:rPr>
                            <m:sty m:val="p"/>
                          </m:rPr>
                          <a:rPr lang="en-IN" sz="2000" i="0">
                            <a:solidFill>
                              <a:schemeClr val="tx1"/>
                            </a:solidFill>
                            <a:latin typeface="Cambria Math" panose="02040503050406030204" pitchFamily="18" charset="0"/>
                          </a:rPr>
                          <m:t>π</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f</m:t>
                            </m:r>
                          </m:e>
                          <m:sub>
                            <m:r>
                              <m:rPr>
                                <m:sty m:val="p"/>
                              </m:rPr>
                              <a:rPr lang="en-IN" sz="2000" i="0">
                                <a:solidFill>
                                  <a:schemeClr val="tx1"/>
                                </a:solidFill>
                                <a:latin typeface="Cambria Math" panose="02040503050406030204" pitchFamily="18" charset="0"/>
                              </a:rPr>
                              <m:t>c</m:t>
                            </m:r>
                          </m:sub>
                        </m:sSub>
                        <m:r>
                          <a:rPr lang="en-IN" sz="2000" i="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k</m:t>
                            </m:r>
                          </m:e>
                          <m:sub>
                            <m:r>
                              <m:rPr>
                                <m:sty m:val="p"/>
                              </m:rPr>
                              <a:rPr lang="en-IN" sz="2000" i="0">
                                <a:solidFill>
                                  <a:schemeClr val="tx1"/>
                                </a:solidFill>
                                <a:latin typeface="Cambria Math" panose="02040503050406030204" pitchFamily="18" charset="0"/>
                              </a:rPr>
                              <m:t>f</m:t>
                            </m:r>
                          </m:sub>
                        </m:sSub>
                        <m:r>
                          <m:rPr>
                            <m:sty m:val="p"/>
                          </m:rPr>
                          <a:rPr lang="en-IN" sz="2000" i="0">
                            <a:solidFill>
                              <a:schemeClr val="tx1"/>
                            </a:solidFill>
                            <a:latin typeface="Cambria Math" panose="02040503050406030204" pitchFamily="18" charset="0"/>
                          </a:rPr>
                          <m:t>m</m:t>
                        </m:r>
                        <m:d>
                          <m:dPr>
                            <m:ctrlPr>
                              <a:rPr lang="en-IN" sz="2000" i="1">
                                <a:solidFill>
                                  <a:schemeClr val="tx1"/>
                                </a:solidFill>
                                <a:latin typeface="Cambria Math" panose="02040503050406030204" pitchFamily="18" charset="0"/>
                              </a:rPr>
                            </m:ctrlPr>
                          </m:dPr>
                          <m:e>
                            <m:r>
                              <m:rPr>
                                <m:sty m:val="p"/>
                              </m:rPr>
                              <a:rPr lang="en-IN" sz="2000" i="0">
                                <a:solidFill>
                                  <a:schemeClr val="tx1"/>
                                </a:solidFill>
                                <a:latin typeface="Cambria Math" panose="02040503050406030204" pitchFamily="18" charset="0"/>
                              </a:rPr>
                              <m:t>t</m:t>
                            </m:r>
                          </m:e>
                        </m:d>
                        <m:r>
                          <a:rPr lang="en-IN" sz="2000" b="0" i="0" smtClean="0">
                            <a:solidFill>
                              <a:schemeClr val="tx1"/>
                            </a:solidFill>
                            <a:latin typeface="Cambria Math" panose="02040503050406030204" pitchFamily="18" charset="0"/>
                          </a:rPr>
                          <m:t>)</m:t>
                        </m:r>
                        <m:r>
                          <m:rPr>
                            <m:sty m:val="p"/>
                          </m:rPr>
                          <a:rPr lang="en-IN" sz="2000" i="0">
                            <a:solidFill>
                              <a:schemeClr val="tx1"/>
                            </a:solidFill>
                            <a:latin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func>
                  </m:oMath>
                </a14:m>
                <a:endParaRPr lang="en-IN" sz="2000" dirty="0">
                  <a:solidFill>
                    <a:schemeClr val="tx1"/>
                  </a:solidFill>
                  <a:latin typeface="Avenir Book" panose="020B0503020203020204" pitchFamily="34" charset="-78"/>
                  <a:ea typeface="Cambria Math" panose="02040503050406030204" pitchFamily="18" charset="0"/>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76419" y="1975749"/>
                <a:ext cx="8567581" cy="73250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76419" y="2543391"/>
                <a:ext cx="8567581" cy="1182953"/>
              </a:xfrm>
              <a:prstGeom prst="rect">
                <a:avLst/>
              </a:prstGeom>
              <a:noFill/>
            </p:spPr>
            <p:txBody>
              <a:bodyPr wrap="square" rtlCol="0">
                <a:spAutoFit/>
              </a:bodyPr>
              <a:lstStyle/>
              <a:p>
                <a14:m>
                  <m:oMath xmlns:m="http://schemas.openxmlformats.org/officeDocument/2006/math">
                    <m:r>
                      <m:rPr>
                        <m:sty m:val="p"/>
                      </m:rPr>
                      <a:rPr lang="en-IN" sz="2000" b="0" i="0" smtClean="0">
                        <a:solidFill>
                          <a:schemeClr val="tx1"/>
                        </a:solidFill>
                        <a:latin typeface="Cambria Math" panose="02040503050406030204" pitchFamily="18" charset="0"/>
                      </a:rPr>
                      <m:t>θ</m:t>
                    </m:r>
                    <m:d>
                      <m:dPr>
                        <m:ctrlPr>
                          <a:rPr lang="en-IN" sz="2000" b="0" i="1" smtClean="0">
                            <a:solidFill>
                              <a:schemeClr val="tx1"/>
                            </a:solidFill>
                            <a:latin typeface="Cambria Math" panose="02040503050406030204" pitchFamily="18" charset="0"/>
                          </a:rPr>
                        </m:ctrlPr>
                      </m:dPr>
                      <m:e>
                        <m:r>
                          <m:rPr>
                            <m:sty m:val="p"/>
                          </m:rPr>
                          <a:rPr lang="en-IN" sz="2000" b="0" i="0" smtClean="0">
                            <a:solidFill>
                              <a:schemeClr val="tx1"/>
                            </a:solidFill>
                            <a:latin typeface="Cambria Math" panose="02040503050406030204" pitchFamily="18" charset="0"/>
                          </a:rPr>
                          <m:t>t</m:t>
                        </m:r>
                      </m:e>
                    </m:d>
                    <m:r>
                      <a:rPr lang="en-IN" sz="2000" b="0" i="0" smtClean="0">
                        <a:solidFill>
                          <a:schemeClr val="tx1"/>
                        </a:solidFill>
                        <a:latin typeface="Cambria Math" panose="02040503050406030204" pitchFamily="18" charset="0"/>
                      </a:rPr>
                      <m:t>=2</m:t>
                    </m:r>
                    <m:r>
                      <m:rPr>
                        <m:sty m:val="p"/>
                      </m:rPr>
                      <a:rPr lang="en-IN" sz="2000" b="0" i="0" smtClean="0">
                        <a:solidFill>
                          <a:schemeClr val="tx1"/>
                        </a:solidFill>
                        <a:latin typeface="Cambria Math" panose="02040503050406030204" pitchFamily="18" charset="0"/>
                      </a:rPr>
                      <m:t>π</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f</m:t>
                        </m:r>
                      </m:e>
                      <m:sub>
                        <m:r>
                          <m:rPr>
                            <m:sty m:val="p"/>
                          </m:rPr>
                          <a:rPr lang="en-IN" sz="2000" b="0" i="0" smtClean="0">
                            <a:solidFill>
                              <a:schemeClr val="tx1"/>
                            </a:solidFill>
                            <a:latin typeface="Cambria Math" panose="02040503050406030204" pitchFamily="18" charset="0"/>
                          </a:rPr>
                          <m:t>c</m:t>
                        </m:r>
                      </m:sub>
                    </m:sSub>
                    <m:r>
                      <m:rPr>
                        <m:sty m:val="p"/>
                      </m:rPr>
                      <a:rPr lang="en-IN" sz="2000" b="0" i="0" smtClean="0">
                        <a:solidFill>
                          <a:schemeClr val="tx1"/>
                        </a:solidFill>
                        <a:latin typeface="Cambria Math" panose="02040503050406030204" pitchFamily="18" charset="0"/>
                      </a:rPr>
                      <m:t>t</m:t>
                    </m:r>
                    <m:r>
                      <a:rPr lang="en-IN" sz="2000" b="0" i="0"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m:rPr>
                            <m:sty m:val="p"/>
                          </m:rPr>
                          <a:rPr lang="en-IN" sz="2000" b="0" i="0" smtClean="0">
                            <a:solidFill>
                              <a:schemeClr val="tx1"/>
                            </a:solidFill>
                            <a:latin typeface="Cambria Math" panose="02040503050406030204" pitchFamily="18" charset="0"/>
                          </a:rPr>
                          <m:t>k</m:t>
                        </m:r>
                      </m:e>
                      <m:sub>
                        <m:r>
                          <m:rPr>
                            <m:sty m:val="p"/>
                          </m:rPr>
                          <a:rPr lang="en-IN" sz="2000" b="0" i="0" smtClean="0">
                            <a:solidFill>
                              <a:schemeClr val="tx1"/>
                            </a:solidFill>
                            <a:latin typeface="Cambria Math" panose="02040503050406030204" pitchFamily="18" charset="0"/>
                          </a:rPr>
                          <m:t>p</m:t>
                        </m:r>
                      </m:sub>
                    </m:sSub>
                    <m:r>
                      <m:rPr>
                        <m:sty m:val="p"/>
                      </m:rPr>
                      <a:rPr lang="en-IN" sz="2000" b="0" i="0" smtClean="0">
                        <a:solidFill>
                          <a:schemeClr val="tx1"/>
                        </a:solidFill>
                        <a:latin typeface="Cambria Math" panose="02040503050406030204" pitchFamily="18" charset="0"/>
                      </a:rPr>
                      <m:t>m</m:t>
                    </m:r>
                    <m:r>
                      <a:rPr lang="en-IN" sz="2000" b="0" i="0" smtClean="0">
                        <a:solidFill>
                          <a:schemeClr val="tx1"/>
                        </a:solidFill>
                        <a:latin typeface="Cambria Math" panose="02040503050406030204" pitchFamily="18" charset="0"/>
                      </a:rPr>
                      <m:t>(</m:t>
                    </m:r>
                    <m:r>
                      <m:rPr>
                        <m:sty m:val="p"/>
                      </m:rPr>
                      <a:rPr lang="en-IN" sz="2000" b="0" i="0" smtClean="0">
                        <a:solidFill>
                          <a:schemeClr val="tx1"/>
                        </a:solidFill>
                        <a:latin typeface="Cambria Math" panose="02040503050406030204" pitchFamily="18" charset="0"/>
                      </a:rPr>
                      <m:t>t</m:t>
                    </m:r>
                    <m:r>
                      <a:rPr lang="en-IN" sz="2000" b="0" i="0" smtClean="0">
                        <a:solidFill>
                          <a:schemeClr val="tx1"/>
                        </a:solidFill>
                        <a:latin typeface="Cambria Math" panose="02040503050406030204" pitchFamily="18" charset="0"/>
                      </a:rPr>
                      <m:t>)</m:t>
                    </m:r>
                  </m:oMath>
                </a14:m>
                <a:r>
                  <a:rPr lang="en-IN" sz="2000" dirty="0">
                    <a:solidFill>
                      <a:schemeClr val="tx1"/>
                    </a:solidFill>
                    <a:latin typeface="Avenir Book" panose="020B0503020203020204" pitchFamily="34" charset="-78"/>
                    <a:cs typeface="Avenir Book" panose="020B0503020203020204" pitchFamily="34" charset="-78"/>
                  </a:rPr>
                  <a:t> </a:t>
                </a:r>
                <a14:m>
                  <m:oMath xmlns:m="http://schemas.openxmlformats.org/officeDocument/2006/math">
                    <m:r>
                      <a:rPr lang="en-IN" sz="2000" b="0" i="0" smtClean="0">
                        <a:solidFill>
                          <a:schemeClr val="tx1"/>
                        </a:solidFill>
                        <a:latin typeface="Cambria Math" panose="02040503050406030204" pitchFamily="18" charset="0"/>
                        <a:ea typeface="Cambria Math" panose="02040503050406030204" pitchFamily="18" charset="0"/>
                      </a:rPr>
                      <m:t>                        </m:t>
                    </m:r>
                    <m:r>
                      <a:rPr lang="en-IN" sz="2000" i="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s</m:t>
                        </m:r>
                      </m:e>
                      <m:sub>
                        <m:r>
                          <m:rPr>
                            <m:sty m:val="p"/>
                          </m:rPr>
                          <a:rPr lang="en-IN" sz="2000" b="0" i="0" smtClean="0">
                            <a:solidFill>
                              <a:schemeClr val="tx1"/>
                            </a:solidFill>
                            <a:latin typeface="Cambria Math" panose="02040503050406030204" pitchFamily="18" charset="0"/>
                            <a:ea typeface="Cambria Math" panose="02040503050406030204" pitchFamily="18" charset="0"/>
                          </a:rPr>
                          <m:t>PM</m:t>
                        </m:r>
                      </m:sub>
                    </m:sSub>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func>
                      <m:funcPr>
                        <m:ctrlPr>
                          <a:rPr lang="en-IN" sz="2000" i="1">
                            <a:solidFill>
                              <a:schemeClr val="tx1"/>
                            </a:solidFill>
                            <a:latin typeface="Cambria Math" panose="02040503050406030204" pitchFamily="18" charset="0"/>
                            <a:ea typeface="Cambria Math" panose="02040503050406030204" pitchFamily="18" charset="0"/>
                          </a:rPr>
                        </m:ctrlPr>
                      </m:funcPr>
                      <m:fName>
                        <m:r>
                          <m:rPr>
                            <m:sty m:val="p"/>
                          </m:rPr>
                          <a:rPr lang="en-IN" sz="2000" i="0">
                            <a:solidFill>
                              <a:schemeClr val="tx1"/>
                            </a:solidFill>
                            <a:latin typeface="Cambria Math" panose="02040503050406030204" pitchFamily="18" charset="0"/>
                            <a:ea typeface="Cambria Math" panose="02040503050406030204" pitchFamily="18" charset="0"/>
                          </a:rPr>
                          <m:t>cos</m:t>
                        </m:r>
                      </m:fName>
                      <m:e>
                        <m:r>
                          <a:rPr lang="en-IN" sz="2000" i="0">
                            <a:solidFill>
                              <a:schemeClr val="tx1"/>
                            </a:solidFill>
                            <a:latin typeface="Cambria Math" panose="02040503050406030204" pitchFamily="18" charset="0"/>
                            <a:ea typeface="Cambria Math" panose="02040503050406030204" pitchFamily="18" charset="0"/>
                          </a:rPr>
                          <m:t>(</m:t>
                        </m:r>
                        <m:r>
                          <a:rPr lang="en-IN" sz="2000" i="0">
                            <a:solidFill>
                              <a:schemeClr val="tx1"/>
                            </a:solidFill>
                            <a:latin typeface="Cambria Math" panose="02040503050406030204" pitchFamily="18" charset="0"/>
                          </a:rPr>
                          <m:t>2</m:t>
                        </m:r>
                        <m:r>
                          <m:rPr>
                            <m:sty m:val="p"/>
                          </m:rPr>
                          <a:rPr lang="en-IN" sz="2000" i="0">
                            <a:solidFill>
                              <a:schemeClr val="tx1"/>
                            </a:solidFill>
                            <a:latin typeface="Cambria Math" panose="02040503050406030204" pitchFamily="18" charset="0"/>
                          </a:rPr>
                          <m:t>π</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f</m:t>
                            </m:r>
                          </m:e>
                          <m:sub>
                            <m:r>
                              <m:rPr>
                                <m:sty m:val="p"/>
                              </m:rPr>
                              <a:rPr lang="en-IN" sz="2000" i="0">
                                <a:solidFill>
                                  <a:schemeClr val="tx1"/>
                                </a:solidFill>
                                <a:latin typeface="Cambria Math" panose="02040503050406030204" pitchFamily="18" charset="0"/>
                              </a:rPr>
                              <m:t>c</m:t>
                            </m:r>
                          </m:sub>
                        </m:sSub>
                        <m:r>
                          <m:rPr>
                            <m:sty m:val="p"/>
                          </m:rPr>
                          <a:rPr lang="en-IN" sz="2000" i="0">
                            <a:solidFill>
                              <a:schemeClr val="tx1"/>
                            </a:solidFill>
                            <a:latin typeface="Cambria Math" panose="02040503050406030204" pitchFamily="18" charset="0"/>
                          </a:rPr>
                          <m:t>t</m:t>
                        </m:r>
                        <m:r>
                          <a:rPr lang="en-IN" sz="2000" i="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k</m:t>
                            </m:r>
                          </m:e>
                          <m:sub>
                            <m:r>
                              <m:rPr>
                                <m:sty m:val="p"/>
                              </m:rPr>
                              <a:rPr lang="en-IN" sz="2000" i="0">
                                <a:solidFill>
                                  <a:schemeClr val="tx1"/>
                                </a:solidFill>
                                <a:latin typeface="Cambria Math" panose="02040503050406030204" pitchFamily="18" charset="0"/>
                              </a:rPr>
                              <m:t>p</m:t>
                            </m:r>
                          </m:sub>
                        </m:sSub>
                        <m:r>
                          <m:rPr>
                            <m:sty m:val="p"/>
                          </m:rPr>
                          <a:rPr lang="en-IN" sz="2000" i="0">
                            <a:solidFill>
                              <a:schemeClr val="tx1"/>
                            </a:solidFill>
                            <a:latin typeface="Cambria Math" panose="02040503050406030204" pitchFamily="18" charset="0"/>
                          </a:rPr>
                          <m:t>m</m:t>
                        </m:r>
                        <m:r>
                          <a:rPr lang="en-IN" sz="2000" i="0">
                            <a:solidFill>
                              <a:schemeClr val="tx1"/>
                            </a:solidFill>
                            <a:latin typeface="Cambria Math" panose="02040503050406030204" pitchFamily="18" charset="0"/>
                          </a:rPr>
                          <m:t>(</m:t>
                        </m:r>
                        <m:r>
                          <m:rPr>
                            <m:sty m:val="p"/>
                          </m:rPr>
                          <a:rPr lang="en-IN" sz="2000" i="0">
                            <a:solidFill>
                              <a:schemeClr val="tx1"/>
                            </a:solidFill>
                            <a:latin typeface="Cambria Math" panose="02040503050406030204" pitchFamily="18" charset="0"/>
                          </a:rPr>
                          <m:t>t</m:t>
                        </m:r>
                        <m:r>
                          <a:rPr lang="en-IN" sz="2000" i="0">
                            <a:solidFill>
                              <a:schemeClr val="tx1"/>
                            </a:solidFill>
                            <a:latin typeface="Cambria Math" panose="02040503050406030204" pitchFamily="18" charset="0"/>
                          </a:rPr>
                          <m:t>))</m:t>
                        </m:r>
                      </m:e>
                    </m:func>
                  </m:oMath>
                </a14:m>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pPr algn="ctr"/>
                <a:r>
                  <a:rPr lang="en-IN" sz="2000" dirty="0">
                    <a:solidFill>
                      <a:schemeClr val="tx1"/>
                    </a:solidFill>
                    <a:latin typeface="Avenir Book" panose="020B0503020203020204" pitchFamily="34" charset="-78"/>
                    <a:cs typeface="Avenir Book" panose="020B0503020203020204" pitchFamily="34" charset="-78"/>
                  </a:rPr>
                  <a:t>Instantaneous angular frequency is </a:t>
                </a:r>
                <a14:m>
                  <m:oMath xmlns:m="http://schemas.openxmlformats.org/officeDocument/2006/math">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w</m:t>
                        </m:r>
                      </m:e>
                      <m:sub>
                        <m:r>
                          <m:rPr>
                            <m:sty m:val="p"/>
                          </m:rPr>
                          <a:rPr lang="en-IN" sz="2000" b="0" i="0" smtClean="0">
                            <a:solidFill>
                              <a:schemeClr val="tx1"/>
                            </a:solidFill>
                            <a:latin typeface="Cambria Math" panose="02040503050406030204" pitchFamily="18" charset="0"/>
                            <a:ea typeface="Cambria Math" panose="02040503050406030204" pitchFamily="18" charset="0"/>
                          </a:rPr>
                          <m:t>i</m:t>
                        </m:r>
                      </m:sub>
                    </m:sSub>
                    <m:d>
                      <m:dPr>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i="0">
                            <a:solidFill>
                              <a:schemeClr val="tx1"/>
                            </a:solidFill>
                            <a:latin typeface="Cambria Math" panose="02040503050406030204" pitchFamily="18" charset="0"/>
                            <a:ea typeface="Cambria Math" panose="02040503050406030204" pitchFamily="18" charset="0"/>
                          </a:rPr>
                          <m:t>t</m:t>
                        </m:r>
                      </m:e>
                    </m:d>
                    <m:r>
                      <a:rPr lang="en-IN" sz="2000" i="0">
                        <a:solidFill>
                          <a:schemeClr val="tx1"/>
                        </a:solidFill>
                        <a:latin typeface="Cambria Math" panose="02040503050406030204" pitchFamily="18" charset="0"/>
                        <a:ea typeface="Cambria Math" panose="02040503050406030204" pitchFamily="18" charset="0"/>
                      </a:rPr>
                      <m:t>=</m:t>
                    </m:r>
                    <m:f>
                      <m:fPr>
                        <m:ctrlPr>
                          <a:rPr lang="en-IN" sz="2000" b="0" i="1" smtClean="0">
                            <a:solidFill>
                              <a:schemeClr val="tx1"/>
                            </a:solidFill>
                            <a:latin typeface="Cambria Math" panose="02040503050406030204" pitchFamily="18" charset="0"/>
                            <a:ea typeface="Cambria Math" panose="02040503050406030204" pitchFamily="18" charset="0"/>
                          </a:rPr>
                        </m:ctrlPr>
                      </m:fPr>
                      <m:num>
                        <m:r>
                          <m:rPr>
                            <m:sty m:val="p"/>
                          </m:rPr>
                          <a:rPr lang="en-IN" sz="2000" b="0" i="0" smtClean="0">
                            <a:solidFill>
                              <a:schemeClr val="tx1"/>
                            </a:solidFill>
                            <a:latin typeface="Cambria Math" panose="02040503050406030204" pitchFamily="18" charset="0"/>
                            <a:ea typeface="Cambria Math" panose="02040503050406030204" pitchFamily="18" charset="0"/>
                          </a:rPr>
                          <m:t>dθ</m:t>
                        </m:r>
                      </m:num>
                      <m:den>
                        <m:r>
                          <m:rPr>
                            <m:sty m:val="p"/>
                          </m:rPr>
                          <a:rPr lang="en-IN" sz="2000" b="0" i="0" smtClean="0">
                            <a:solidFill>
                              <a:schemeClr val="tx1"/>
                            </a:solidFill>
                            <a:latin typeface="Cambria Math" panose="02040503050406030204" pitchFamily="18" charset="0"/>
                            <a:ea typeface="Cambria Math" panose="02040503050406030204" pitchFamily="18" charset="0"/>
                          </a:rPr>
                          <m:t>dt</m:t>
                        </m:r>
                      </m:den>
                    </m:f>
                    <m:r>
                      <a:rPr lang="en-IN" sz="2000" i="0">
                        <a:solidFill>
                          <a:schemeClr val="tx1"/>
                        </a:solidFill>
                        <a:latin typeface="Cambria Math" panose="02040503050406030204" pitchFamily="18" charset="0"/>
                      </a:rPr>
                      <m:t>=2</m:t>
                    </m:r>
                    <m:r>
                      <m:rPr>
                        <m:sty m:val="p"/>
                      </m:rPr>
                      <a:rPr lang="en-IN" sz="2000" i="0">
                        <a:solidFill>
                          <a:schemeClr val="tx1"/>
                        </a:solidFill>
                        <a:latin typeface="Cambria Math" panose="02040503050406030204" pitchFamily="18" charset="0"/>
                      </a:rPr>
                      <m:t>π</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f</m:t>
                        </m:r>
                      </m:e>
                      <m:sub>
                        <m:r>
                          <m:rPr>
                            <m:sty m:val="p"/>
                          </m:rPr>
                          <a:rPr lang="en-IN" sz="2000" i="0">
                            <a:solidFill>
                              <a:schemeClr val="tx1"/>
                            </a:solidFill>
                            <a:latin typeface="Cambria Math" panose="02040503050406030204" pitchFamily="18" charset="0"/>
                          </a:rPr>
                          <m:t>c</m:t>
                        </m:r>
                      </m:sub>
                    </m:sSub>
                    <m:r>
                      <a:rPr lang="en-IN" sz="2000" i="0">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m:rPr>
                            <m:sty m:val="p"/>
                          </m:rPr>
                          <a:rPr lang="en-IN" sz="2000" i="0">
                            <a:solidFill>
                              <a:schemeClr val="tx1"/>
                            </a:solidFill>
                            <a:latin typeface="Cambria Math" panose="02040503050406030204" pitchFamily="18" charset="0"/>
                          </a:rPr>
                          <m:t>k</m:t>
                        </m:r>
                      </m:e>
                      <m:sub>
                        <m:r>
                          <m:rPr>
                            <m:sty m:val="p"/>
                          </m:rPr>
                          <a:rPr lang="en-IN" sz="2000" i="0">
                            <a:solidFill>
                              <a:schemeClr val="tx1"/>
                            </a:solidFill>
                            <a:latin typeface="Cambria Math" panose="02040503050406030204" pitchFamily="18" charset="0"/>
                          </a:rPr>
                          <m:t>p</m:t>
                        </m:r>
                      </m:sub>
                    </m:sSub>
                    <m:acc>
                      <m:accPr>
                        <m:chr m:val="̇"/>
                        <m:ctrlPr>
                          <a:rPr lang="en-IN" sz="2000" b="0" i="1" smtClean="0">
                            <a:solidFill>
                              <a:schemeClr val="tx1"/>
                            </a:solidFill>
                            <a:latin typeface="Cambria Math" panose="02040503050406030204" pitchFamily="18" charset="0"/>
                            <a:ea typeface="Cambria Math" panose="02040503050406030204" pitchFamily="18" charset="0"/>
                          </a:rPr>
                        </m:ctrlPr>
                      </m:accPr>
                      <m:e>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acc>
                  </m:oMath>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6419" y="2543391"/>
                <a:ext cx="8567581" cy="1182953"/>
              </a:xfrm>
              <a:prstGeom prst="rect">
                <a:avLst/>
              </a:prstGeom>
              <a:blipFill>
                <a:blip r:embed="rId5"/>
                <a:stretch>
                  <a:fillRect b="-5670"/>
                </a:stretch>
              </a:blipFill>
            </p:spPr>
            <p:txBody>
              <a:bodyPr/>
              <a:lstStyle/>
              <a:p>
                <a:r>
                  <a:rPr lang="en-IN">
                    <a:noFill/>
                  </a:rPr>
                  <a:t> </a:t>
                </a:r>
              </a:p>
            </p:txBody>
          </p:sp>
        </mc:Fallback>
      </mc:AlternateContent>
      <p:pic>
        <p:nvPicPr>
          <p:cNvPr id="3" name="Picture 2" descr="Screen Clipping"/>
          <p:cNvPicPr>
            <a:picLocks noChangeAspect="1"/>
          </p:cNvPicPr>
          <p:nvPr/>
        </p:nvPicPr>
        <p:blipFill rotWithShape="1">
          <a:blip r:embed="rId6">
            <a:extLst>
              <a:ext uri="{28A0092B-C50C-407E-A947-70E740481C1C}">
                <a14:useLocalDpi xmlns:a14="http://schemas.microsoft.com/office/drawing/2010/main" val="0"/>
              </a:ext>
            </a:extLst>
          </a:blip>
          <a:srcRect t="53499" b="5157"/>
          <a:stretch/>
        </p:blipFill>
        <p:spPr>
          <a:xfrm>
            <a:off x="2057898" y="3773215"/>
            <a:ext cx="5715939" cy="1326454"/>
          </a:xfrm>
          <a:prstGeom prst="rect">
            <a:avLst/>
          </a:prstGeom>
        </p:spPr>
      </p:pic>
      <p:sp>
        <p:nvSpPr>
          <p:cNvPr id="2" name="Rectangle 1"/>
          <p:cNvSpPr/>
          <p:nvPr/>
        </p:nvSpPr>
        <p:spPr>
          <a:xfrm>
            <a:off x="2847609" y="3911457"/>
            <a:ext cx="1695796" cy="922713"/>
          </a:xfrm>
          <a:prstGeom prst="rect">
            <a:avLst/>
          </a:prstGeom>
          <a:pattFill prst="pct5">
            <a:fgClr>
              <a:srgbClr val="0000FF"/>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453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p:cTn id="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Analog Data </a:t>
            </a:r>
            <a:r>
              <a:rPr lang="en-US" altLang="en-US" dirty="0">
                <a:sym typeface="Wingdings" panose="05000000000000000000" pitchFamily="2" charset="2"/>
              </a:rPr>
              <a:t> Analog Signals</a:t>
            </a:r>
            <a:endParaRPr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46963" b="5467"/>
          <a:stretch/>
        </p:blipFill>
        <p:spPr>
          <a:xfrm>
            <a:off x="667166" y="1009995"/>
            <a:ext cx="7368842" cy="1953491"/>
          </a:xfrm>
          <a:prstGeom prst="rect">
            <a:avLst/>
          </a:prstGeom>
        </p:spPr>
      </p:pic>
      <p:sp>
        <p:nvSpPr>
          <p:cNvPr id="4" name="Text Placeholder 2"/>
          <p:cNvSpPr>
            <a:spLocks noGrp="1"/>
          </p:cNvSpPr>
          <p:nvPr>
            <p:ph type="body" sz="quarter" idx="10"/>
          </p:nvPr>
        </p:nvSpPr>
        <p:spPr>
          <a:xfrm>
            <a:off x="667166" y="3361653"/>
            <a:ext cx="7809668" cy="1760842"/>
          </a:xfrm>
        </p:spPr>
        <p:txBody>
          <a:bodyPr>
            <a:normAutofit/>
          </a:bodyPr>
          <a:lstStyle/>
          <a:p>
            <a:r>
              <a:rPr lang="en-US" altLang="en-US" sz="2400" dirty="0"/>
              <a:t> Two principle techniques:</a:t>
            </a:r>
          </a:p>
          <a:p>
            <a:pPr lvl="1"/>
            <a:r>
              <a:rPr lang="en-US" altLang="en-US" sz="2000" dirty="0">
                <a:solidFill>
                  <a:srgbClr val="0070C0"/>
                </a:solidFill>
              </a:rPr>
              <a:t>Amplitude modulation</a:t>
            </a:r>
          </a:p>
          <a:p>
            <a:pPr lvl="1"/>
            <a:r>
              <a:rPr lang="en-US" altLang="en-US" sz="2000" dirty="0">
                <a:solidFill>
                  <a:srgbClr val="0070C0"/>
                </a:solidFill>
              </a:rPr>
              <a:t>Angle modulation</a:t>
            </a:r>
          </a:p>
          <a:p>
            <a:pPr lvl="2"/>
            <a:r>
              <a:rPr lang="en-US" altLang="en-US" sz="1600" dirty="0">
                <a:solidFill>
                  <a:srgbClr val="0070C0"/>
                </a:solidFill>
              </a:rPr>
              <a:t>Frequency modulation</a:t>
            </a:r>
          </a:p>
          <a:p>
            <a:pPr lvl="2"/>
            <a:r>
              <a:rPr lang="en-US" altLang="en-US" sz="1600" dirty="0">
                <a:solidFill>
                  <a:srgbClr val="0070C0"/>
                </a:solidFill>
              </a:rPr>
              <a:t>Phase modulation</a:t>
            </a:r>
          </a:p>
          <a:p>
            <a:pPr marL="457200" lvl="1" indent="0">
              <a:buNone/>
            </a:pPr>
            <a:endParaRPr lang="en-US" altLang="en-US" sz="2000" dirty="0">
              <a:solidFill>
                <a:srgbClr val="0070C0"/>
              </a:solidFill>
            </a:endParaRPr>
          </a:p>
        </p:txBody>
      </p:sp>
    </p:spTree>
    <p:extLst>
      <p:ext uri="{BB962C8B-B14F-4D97-AF65-F5344CB8AC3E}">
        <p14:creationId xmlns:p14="http://schemas.microsoft.com/office/powerpoint/2010/main" val="4015831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Angle Modulation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546" t="4044" r="7909" b="4044"/>
          <a:stretch/>
        </p:blipFill>
        <p:spPr>
          <a:xfrm>
            <a:off x="3849837" y="1172094"/>
            <a:ext cx="5151235" cy="3916046"/>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t="53499" r="6080" b="5157"/>
          <a:stretch/>
        </p:blipFill>
        <p:spPr>
          <a:xfrm>
            <a:off x="142928" y="1334511"/>
            <a:ext cx="3588384" cy="886636"/>
          </a:xfrm>
          <a:prstGeom prst="rect">
            <a:avLst/>
          </a:prstGeom>
        </p:spPr>
      </p:pic>
    </p:spTree>
    <p:extLst>
      <p:ext uri="{BB962C8B-B14F-4D97-AF65-F5344CB8AC3E}">
        <p14:creationId xmlns:p14="http://schemas.microsoft.com/office/powerpoint/2010/main" val="91668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Angle Modulation</a:t>
            </a: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t="53499" b="5157"/>
          <a:stretch/>
        </p:blipFill>
        <p:spPr>
          <a:xfrm>
            <a:off x="1453597" y="1417638"/>
            <a:ext cx="6585050" cy="1528142"/>
          </a:xfrm>
          <a:prstGeom prst="rect">
            <a:avLst/>
          </a:prstGeom>
        </p:spPr>
      </p:pic>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b="56894"/>
          <a:stretch/>
        </p:blipFill>
        <p:spPr>
          <a:xfrm>
            <a:off x="1453597" y="3306581"/>
            <a:ext cx="6516216" cy="1576650"/>
          </a:xfrm>
          <a:prstGeom prst="rect">
            <a:avLst/>
          </a:prstGeom>
        </p:spPr>
      </p:pic>
    </p:spTree>
    <p:extLst>
      <p:ext uri="{BB962C8B-B14F-4D97-AF65-F5344CB8AC3E}">
        <p14:creationId xmlns:p14="http://schemas.microsoft.com/office/powerpoint/2010/main" val="213235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TextBox 67"/>
              <p:cNvSpPr txBox="1"/>
              <p:nvPr/>
            </p:nvSpPr>
            <p:spPr>
              <a:xfrm>
                <a:off x="2261904" y="968108"/>
                <a:ext cx="4191000" cy="1030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0" smtClean="0">
                              <a:latin typeface="Cambria Math" panose="02040503050406030204" pitchFamily="18" charset="0"/>
                            </a:rPr>
                            <m:t>−</m:t>
                          </m:r>
                          <m:r>
                            <a:rPr lang="en-US" sz="2000" b="0" i="0" smtClean="0">
                              <a:latin typeface="Cambria Math" panose="02040503050406030204" pitchFamily="18" charset="0"/>
                            </a:rPr>
                            <m:t>∞</m:t>
                          </m:r>
                        </m:sub>
                        <m:sup>
                          <m:r>
                            <a:rPr lang="en-US" sz="2000" b="0" i="0" smtClean="0">
                              <a:latin typeface="Cambria Math" panose="02040503050406030204" pitchFamily="18" charset="0"/>
                            </a:rPr>
                            <m:t>∞</m:t>
                          </m:r>
                        </m:sup>
                        <m:e>
                          <m:r>
                            <m:rPr>
                              <m:sty m:val="p"/>
                            </m:rPr>
                            <a:rPr lang="en-US" sz="2000" b="0" i="0" smtClean="0">
                              <a:latin typeface="Cambria Math" panose="02040503050406030204" pitchFamily="18" charset="0"/>
                            </a:rPr>
                            <m:t>x</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m:t>
                              </m:r>
                            </m:e>
                          </m:d>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e</m:t>
                              </m:r>
                            </m:e>
                            <m:sup>
                              <m:r>
                                <a:rPr lang="en-US" sz="2000" b="0" i="0" smtClean="0">
                                  <a:latin typeface="Cambria Math" panose="02040503050406030204" pitchFamily="18" charset="0"/>
                                </a:rPr>
                                <m:t>−</m:t>
                              </m:r>
                              <m:r>
                                <m:rPr>
                                  <m:sty m:val="p"/>
                                </m:rPr>
                                <a:rPr lang="en-US" sz="2000" b="0" i="0" smtClean="0">
                                  <a:latin typeface="Cambria Math" panose="02040503050406030204" pitchFamily="18" charset="0"/>
                                </a:rPr>
                                <m:t>j</m:t>
                              </m:r>
                              <m:r>
                                <a:rPr lang="en-US" sz="2000" b="0" i="0" smtClean="0">
                                  <a:latin typeface="Cambria Math" panose="02040503050406030204" pitchFamily="18" charset="0"/>
                                </a:rPr>
                                <m:t>2</m:t>
                              </m:r>
                              <m:r>
                                <m:rPr>
                                  <m:sty m:val="p"/>
                                </m:rPr>
                                <a:rPr lang="en-US" sz="2000" b="0" i="0" smtClean="0">
                                  <a:latin typeface="Cambria Math" panose="02040503050406030204" pitchFamily="18" charset="0"/>
                                </a:rPr>
                                <m:t>πft</m:t>
                              </m:r>
                            </m:sup>
                          </m:sSup>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dt</m:t>
                          </m:r>
                        </m:e>
                      </m:nary>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2261904" y="968108"/>
                <a:ext cx="4191000" cy="103041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334969" y="2244716"/>
                <a:ext cx="8458201" cy="769441"/>
              </a:xfrm>
              <a:prstGeom prst="rect">
                <a:avLst/>
              </a:prstGeom>
              <a:solidFill>
                <a:srgbClr val="FF9999">
                  <a:alpha val="33000"/>
                </a:srgbClr>
              </a:solidFill>
              <a:ln>
                <a:solidFill>
                  <a:srgbClr val="C00000"/>
                </a:solidFill>
              </a:ln>
            </p:spPr>
            <p:txBody>
              <a:bodyPr wrap="square" rtlCol="0">
                <a:spAutoFit/>
              </a:bodyPr>
              <a:lstStyle/>
              <a:p>
                <a:pPr algn="ctr"/>
                <a:r>
                  <a:rPr lang="en-IN" sz="2200" b="1" dirty="0">
                    <a:solidFill>
                      <a:srgbClr val="0000CC"/>
                    </a:solidFill>
                    <a:latin typeface="Avenir Book" panose="020B0503020203020204" pitchFamily="34" charset="-78"/>
                    <a:cs typeface="Avenir Book" panose="020B0503020203020204" pitchFamily="34" charset="-78"/>
                  </a:rPr>
                  <a:t>Linearity property:</a:t>
                </a:r>
                <a14:m>
                  <m:oMath xmlns:m="http://schemas.openxmlformats.org/officeDocument/2006/math">
                    <m:r>
                      <a:rPr lang="en-US" sz="2200" b="1" i="0" smtClean="0">
                        <a:latin typeface="Cambria Math" panose="02040503050406030204" pitchFamily="18" charset="0"/>
                      </a:rPr>
                      <m:t> </m:t>
                    </m:r>
                    <m:sSub>
                      <m:sSubPr>
                        <m:ctrlPr>
                          <a:rPr lang="en-US" sz="2200" b="0" i="1" smtClean="0">
                            <a:latin typeface="Cambria Math" panose="02040503050406030204" pitchFamily="18" charset="0"/>
                          </a:rPr>
                        </m:ctrlPr>
                      </m:sSubPr>
                      <m:e>
                        <m:r>
                          <m:rPr>
                            <m:sty m:val="p"/>
                          </m:rPr>
                          <a:rPr lang="en-US" sz="2200" i="0" smtClean="0">
                            <a:latin typeface="Cambria Math" panose="02040503050406030204" pitchFamily="18" charset="0"/>
                          </a:rPr>
                          <m:t>x</m:t>
                        </m:r>
                      </m:e>
                      <m:sub>
                        <m:r>
                          <a:rPr lang="en-US" sz="2200" b="0" i="0" smtClean="0">
                            <a:latin typeface="Cambria Math" panose="02040503050406030204" pitchFamily="18" charset="0"/>
                          </a:rPr>
                          <m:t>1</m:t>
                        </m:r>
                      </m:sub>
                    </m:sSub>
                    <m:d>
                      <m:dPr>
                        <m:ctrlPr>
                          <a:rPr lang="en-US" sz="2200" i="1">
                            <a:latin typeface="Cambria Math" panose="02040503050406030204" pitchFamily="18" charset="0"/>
                          </a:rPr>
                        </m:ctrlPr>
                      </m:dPr>
                      <m:e>
                        <m:r>
                          <m:rPr>
                            <m:sty m:val="p"/>
                          </m:rPr>
                          <a:rPr lang="en-US" sz="2200" i="0">
                            <a:latin typeface="Cambria Math" panose="02040503050406030204" pitchFamily="18" charset="0"/>
                          </a:rPr>
                          <m:t>t</m:t>
                        </m:r>
                      </m:e>
                    </m:d>
                    <m:r>
                      <a:rPr lang="en-US" sz="2200" i="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X</m:t>
                        </m:r>
                      </m:e>
                      <m:sub>
                        <m:r>
                          <a:rPr lang="en-US" sz="2200" b="0" i="0" smtClean="0">
                            <a:latin typeface="Cambria Math" panose="02040503050406030204" pitchFamily="18" charset="0"/>
                            <a:ea typeface="Cambria Math" panose="02040503050406030204" pitchFamily="18" charset="0"/>
                          </a:rPr>
                          <m:t>1</m:t>
                        </m:r>
                      </m:sub>
                    </m:sSub>
                    <m:d>
                      <m:dPr>
                        <m:ctrlPr>
                          <a:rPr lang="en-US" sz="2200" i="1">
                            <a:latin typeface="Cambria Math" panose="02040503050406030204" pitchFamily="18" charset="0"/>
                            <a:ea typeface="Cambria Math" panose="02040503050406030204" pitchFamily="18" charset="0"/>
                          </a:rPr>
                        </m:ctrlPr>
                      </m:dPr>
                      <m:e>
                        <m:r>
                          <m:rPr>
                            <m:sty m:val="p"/>
                          </m:rPr>
                          <a:rPr lang="en-US" sz="2200" i="0">
                            <a:latin typeface="Cambria Math" panose="02040503050406030204" pitchFamily="18" charset="0"/>
                            <a:ea typeface="Cambria Math" panose="02040503050406030204" pitchFamily="18" charset="0"/>
                          </a:rPr>
                          <m:t>f</m:t>
                        </m:r>
                      </m:e>
                    </m:d>
                    <m:r>
                      <a:rPr lang="en-US" sz="2200" b="0" i="0"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0" smtClean="0">
                            <a:latin typeface="Cambria Math" panose="02040503050406030204" pitchFamily="18" charset="0"/>
                            <a:ea typeface="Cambria Math" panose="02040503050406030204" pitchFamily="18" charset="0"/>
                          </a:rPr>
                          <m:t> </m:t>
                        </m:r>
                        <m:r>
                          <m:rPr>
                            <m:sty m:val="p"/>
                          </m:rPr>
                          <a:rPr lang="en-US" sz="2200" i="0">
                            <a:latin typeface="Cambria Math" panose="02040503050406030204" pitchFamily="18" charset="0"/>
                          </a:rPr>
                          <m:t>x</m:t>
                        </m:r>
                      </m:e>
                      <m:sub>
                        <m:r>
                          <a:rPr lang="en-US" sz="2200" b="0" i="0" smtClean="0">
                            <a:latin typeface="Cambria Math" panose="02040503050406030204" pitchFamily="18" charset="0"/>
                          </a:rPr>
                          <m:t>2</m:t>
                        </m:r>
                      </m:sub>
                    </m:sSub>
                    <m:d>
                      <m:dPr>
                        <m:ctrlPr>
                          <a:rPr lang="en-US" sz="2200" i="1">
                            <a:latin typeface="Cambria Math" panose="02040503050406030204" pitchFamily="18" charset="0"/>
                          </a:rPr>
                        </m:ctrlPr>
                      </m:dPr>
                      <m:e>
                        <m:r>
                          <m:rPr>
                            <m:sty m:val="p"/>
                          </m:rPr>
                          <a:rPr lang="en-US" sz="2200" i="0">
                            <a:latin typeface="Cambria Math" panose="02040503050406030204" pitchFamily="18" charset="0"/>
                          </a:rPr>
                          <m:t>t</m:t>
                        </m:r>
                      </m:e>
                    </m:d>
                    <m:r>
                      <a:rPr lang="en-US" sz="2200" i="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X</m:t>
                        </m:r>
                      </m:e>
                      <m:sub>
                        <m:r>
                          <a:rPr lang="en-US" sz="2200" b="0" i="0" smtClean="0">
                            <a:latin typeface="Cambria Math" panose="02040503050406030204" pitchFamily="18" charset="0"/>
                            <a:ea typeface="Cambria Math" panose="02040503050406030204" pitchFamily="18" charset="0"/>
                          </a:rPr>
                          <m:t>2</m:t>
                        </m:r>
                      </m:sub>
                    </m:sSub>
                    <m:d>
                      <m:dPr>
                        <m:ctrlPr>
                          <a:rPr lang="en-US" sz="2200" i="1">
                            <a:latin typeface="Cambria Math" panose="02040503050406030204" pitchFamily="18" charset="0"/>
                            <a:ea typeface="Cambria Math" panose="02040503050406030204" pitchFamily="18" charset="0"/>
                          </a:rPr>
                        </m:ctrlPr>
                      </m:dPr>
                      <m:e>
                        <m:r>
                          <m:rPr>
                            <m:sty m:val="p"/>
                          </m:rPr>
                          <a:rPr lang="en-US" sz="2200" i="0">
                            <a:latin typeface="Cambria Math" panose="02040503050406030204" pitchFamily="18" charset="0"/>
                            <a:ea typeface="Cambria Math" panose="02040503050406030204" pitchFamily="18" charset="0"/>
                          </a:rPr>
                          <m:t>f</m:t>
                        </m:r>
                      </m:e>
                    </m:d>
                    <m:r>
                      <a:rPr lang="en-US" sz="2200" i="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a</m:t>
                        </m:r>
                      </m:e>
                      <m:sub>
                        <m:r>
                          <a:rPr lang="en-US" sz="2200" i="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x</m:t>
                        </m:r>
                      </m:e>
                      <m:sub>
                        <m:r>
                          <a:rPr lang="en-US" sz="2200" i="0">
                            <a:latin typeface="Cambria Math" panose="02040503050406030204" pitchFamily="18" charset="0"/>
                            <a:ea typeface="Cambria Math" panose="02040503050406030204" pitchFamily="18" charset="0"/>
                          </a:rPr>
                          <m:t>1</m:t>
                        </m:r>
                      </m:sub>
                    </m:sSub>
                    <m:d>
                      <m:dPr>
                        <m:ctrlPr>
                          <a:rPr lang="en-US" sz="2200" i="1">
                            <a:latin typeface="Cambria Math" panose="02040503050406030204" pitchFamily="18" charset="0"/>
                            <a:ea typeface="Cambria Math" panose="02040503050406030204" pitchFamily="18" charset="0"/>
                          </a:rPr>
                        </m:ctrlPr>
                      </m:dPr>
                      <m:e>
                        <m:r>
                          <m:rPr>
                            <m:sty m:val="p"/>
                          </m:rPr>
                          <a:rPr lang="en-US" sz="2200" i="0">
                            <a:latin typeface="Cambria Math" panose="02040503050406030204" pitchFamily="18" charset="0"/>
                            <a:ea typeface="Cambria Math" panose="02040503050406030204" pitchFamily="18" charset="0"/>
                          </a:rPr>
                          <m:t>t</m:t>
                        </m:r>
                      </m:e>
                    </m:d>
                    <m:r>
                      <a:rPr lang="en-US" sz="2200" i="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a</m:t>
                        </m:r>
                      </m:e>
                      <m:sub>
                        <m:r>
                          <a:rPr lang="en-US" sz="2200" i="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x</m:t>
                        </m:r>
                      </m:e>
                      <m:sub>
                        <m:r>
                          <a:rPr lang="en-US" sz="2200" i="0">
                            <a:latin typeface="Cambria Math" panose="02040503050406030204" pitchFamily="18" charset="0"/>
                            <a:ea typeface="Cambria Math" panose="02040503050406030204" pitchFamily="18" charset="0"/>
                          </a:rPr>
                          <m:t>2</m:t>
                        </m:r>
                      </m:sub>
                    </m:sSub>
                    <m:r>
                      <a:rPr lang="en-US" sz="2200" i="0">
                        <a:latin typeface="Cambria Math" panose="02040503050406030204" pitchFamily="18" charset="0"/>
                        <a:ea typeface="Cambria Math" panose="02040503050406030204" pitchFamily="18" charset="0"/>
                      </a:rPr>
                      <m:t>(</m:t>
                    </m:r>
                    <m:r>
                      <m:rPr>
                        <m:sty m:val="p"/>
                      </m:rPr>
                      <a:rPr lang="en-US" sz="2200" i="0">
                        <a:latin typeface="Cambria Math" panose="02040503050406030204" pitchFamily="18" charset="0"/>
                        <a:ea typeface="Cambria Math" panose="02040503050406030204" pitchFamily="18" charset="0"/>
                      </a:rPr>
                      <m:t>t</m:t>
                    </m:r>
                    <m:r>
                      <a:rPr lang="en-US" sz="2200" i="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a</m:t>
                        </m:r>
                      </m:e>
                      <m:sub>
                        <m:r>
                          <a:rPr lang="en-US" sz="2200" i="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X</m:t>
                        </m:r>
                      </m:e>
                      <m:sub>
                        <m:r>
                          <a:rPr lang="en-US" sz="2200" i="0">
                            <a:latin typeface="Cambria Math" panose="02040503050406030204" pitchFamily="18" charset="0"/>
                            <a:ea typeface="Cambria Math" panose="02040503050406030204" pitchFamily="18" charset="0"/>
                          </a:rPr>
                          <m:t>1</m:t>
                        </m:r>
                      </m:sub>
                    </m:sSub>
                    <m:d>
                      <m:dPr>
                        <m:ctrlPr>
                          <a:rPr lang="en-US" sz="2200" i="1">
                            <a:latin typeface="Cambria Math" panose="02040503050406030204" pitchFamily="18" charset="0"/>
                            <a:ea typeface="Cambria Math" panose="02040503050406030204" pitchFamily="18" charset="0"/>
                          </a:rPr>
                        </m:ctrlPr>
                      </m:dPr>
                      <m:e>
                        <m:r>
                          <m:rPr>
                            <m:sty m:val="p"/>
                          </m:rPr>
                          <a:rPr lang="en-US" sz="2200" i="0">
                            <a:latin typeface="Cambria Math" panose="02040503050406030204" pitchFamily="18" charset="0"/>
                            <a:ea typeface="Cambria Math" panose="02040503050406030204" pitchFamily="18" charset="0"/>
                          </a:rPr>
                          <m:t>f</m:t>
                        </m:r>
                      </m:e>
                    </m:d>
                    <m:r>
                      <a:rPr lang="en-US" sz="2200" i="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a</m:t>
                        </m:r>
                      </m:e>
                      <m:sub>
                        <m:r>
                          <a:rPr lang="en-US" sz="2200" i="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ea typeface="Cambria Math" panose="02040503050406030204" pitchFamily="18" charset="0"/>
                          </a:rPr>
                        </m:ctrlPr>
                      </m:sSubPr>
                      <m:e>
                        <m:r>
                          <m:rPr>
                            <m:sty m:val="p"/>
                          </m:rPr>
                          <a:rPr lang="en-US" sz="2200" i="0">
                            <a:latin typeface="Cambria Math" panose="02040503050406030204" pitchFamily="18" charset="0"/>
                            <a:ea typeface="Cambria Math" panose="02040503050406030204" pitchFamily="18" charset="0"/>
                          </a:rPr>
                          <m:t>X</m:t>
                        </m:r>
                      </m:e>
                      <m:sub>
                        <m:r>
                          <a:rPr lang="en-US" sz="2200" i="0">
                            <a:latin typeface="Cambria Math" panose="02040503050406030204" pitchFamily="18" charset="0"/>
                            <a:ea typeface="Cambria Math" panose="02040503050406030204" pitchFamily="18" charset="0"/>
                          </a:rPr>
                          <m:t>2</m:t>
                        </m:r>
                      </m:sub>
                    </m:sSub>
                    <m:r>
                      <a:rPr lang="en-US" sz="2200" i="0">
                        <a:latin typeface="Cambria Math" panose="02040503050406030204" pitchFamily="18" charset="0"/>
                        <a:ea typeface="Cambria Math" panose="02040503050406030204" pitchFamily="18" charset="0"/>
                      </a:rPr>
                      <m:t>(</m:t>
                    </m:r>
                    <m:r>
                      <m:rPr>
                        <m:sty m:val="p"/>
                      </m:rPr>
                      <a:rPr lang="en-US" sz="2200" i="0">
                        <a:latin typeface="Cambria Math" panose="02040503050406030204" pitchFamily="18" charset="0"/>
                        <a:ea typeface="Cambria Math" panose="02040503050406030204" pitchFamily="18" charset="0"/>
                      </a:rPr>
                      <m:t>f</m:t>
                    </m:r>
                    <m:r>
                      <a:rPr lang="en-US" sz="2200" i="0">
                        <a:latin typeface="Cambria Math" panose="02040503050406030204" pitchFamily="18" charset="0"/>
                        <a:ea typeface="Cambria Math" panose="02040503050406030204" pitchFamily="18" charset="0"/>
                      </a:rPr>
                      <m:t>)</m:t>
                    </m:r>
                  </m:oMath>
                </a14:m>
                <a:endParaRPr lang="en-IN" sz="2200" dirty="0">
                  <a:solidFill>
                    <a:srgbClr val="36964D"/>
                  </a:solidFill>
                  <a:latin typeface="Avenir Book" panose="020B0503020203020204" pitchFamily="34" charset="-78"/>
                  <a:cs typeface="Avenir Book" panose="020B0503020203020204" pitchFamily="34" charset="-78"/>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334969" y="2244716"/>
                <a:ext cx="8458201" cy="769441"/>
              </a:xfrm>
              <a:prstGeom prst="rect">
                <a:avLst/>
              </a:prstGeom>
              <a:blipFill>
                <a:blip r:embed="rId4"/>
                <a:stretch>
                  <a:fillRect t="-3906" b="-5469"/>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78971" y="3193514"/>
                <a:ext cx="6629400" cy="9919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a:rPr lang="en-US" sz="2000" i="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x</m:t>
                          </m:r>
                        </m:e>
                        <m:sub>
                          <m:r>
                            <a:rPr lang="en-US" sz="2000" i="0">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t</m:t>
                          </m:r>
                        </m:e>
                      </m:d>
                      <m:r>
                        <a:rPr lang="en-US" sz="2000" i="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a:rPr lang="en-US" sz="2000" i="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x</m:t>
                          </m:r>
                        </m:e>
                        <m:sub>
                          <m:r>
                            <a:rPr lang="en-US" sz="2000" i="0">
                              <a:latin typeface="Cambria Math" panose="02040503050406030204" pitchFamily="18" charset="0"/>
                              <a:ea typeface="Cambria Math" panose="02040503050406030204" pitchFamily="18" charset="0"/>
                            </a:rPr>
                            <m:t>2</m:t>
                          </m:r>
                        </m:sub>
                      </m:sSub>
                      <m:r>
                        <a:rPr lang="en-US" sz="2000" i="0">
                          <a:latin typeface="Cambria Math" panose="02040503050406030204" pitchFamily="18" charset="0"/>
                          <a:ea typeface="Cambria Math" panose="02040503050406030204" pitchFamily="18" charset="0"/>
                        </a:rPr>
                        <m:t>(</m:t>
                      </m:r>
                      <m:r>
                        <m:rPr>
                          <m:sty m:val="p"/>
                        </m:rPr>
                        <a:rPr lang="en-US" sz="2000" i="0">
                          <a:latin typeface="Cambria Math" panose="02040503050406030204" pitchFamily="18" charset="0"/>
                          <a:ea typeface="Cambria Math" panose="02040503050406030204" pitchFamily="18" charset="0"/>
                        </a:rPr>
                        <m:t>t</m:t>
                      </m:r>
                      <m:r>
                        <a:rPr lang="en-US" sz="2000" i="0">
                          <a:latin typeface="Cambria Math" panose="02040503050406030204" pitchFamily="18" charset="0"/>
                          <a:ea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0" smtClean="0">
                              <a:latin typeface="Cambria Math" panose="02040503050406030204" pitchFamily="18" charset="0"/>
                            </a:rPr>
                            <m:t>−</m:t>
                          </m:r>
                          <m:r>
                            <a:rPr lang="en-US" sz="2000" b="0" i="0" smtClean="0">
                              <a:latin typeface="Cambria Math" panose="02040503050406030204" pitchFamily="18" charset="0"/>
                            </a:rPr>
                            <m:t>∞</m:t>
                          </m:r>
                        </m:sub>
                        <m:sup>
                          <m:r>
                            <a:rPr lang="en-US" sz="2000" b="0" i="0" smtClean="0">
                              <a:latin typeface="Cambria Math" panose="02040503050406030204" pitchFamily="18" charset="0"/>
                            </a:rPr>
                            <m:t>∞</m:t>
                          </m:r>
                        </m:sup>
                        <m:e>
                          <m:d>
                            <m:dPr>
                              <m:begChr m:val="{"/>
                              <m:endChr m:val="}"/>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a:rPr lang="en-US" sz="2000" i="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x</m:t>
                                  </m:r>
                                </m:e>
                                <m:sub>
                                  <m:r>
                                    <a:rPr lang="en-US" sz="2000" i="0">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ea typeface="Cambria Math" panose="02040503050406030204" pitchFamily="18" charset="0"/>
                                    </a:rPr>
                                  </m:ctrlPr>
                                </m:dPr>
                                <m:e>
                                  <m:r>
                                    <m:rPr>
                                      <m:sty m:val="p"/>
                                    </m:rPr>
                                    <a:rPr lang="en-US" sz="2000" i="0">
                                      <a:latin typeface="Cambria Math" panose="02040503050406030204" pitchFamily="18" charset="0"/>
                                      <a:ea typeface="Cambria Math" panose="02040503050406030204" pitchFamily="18" charset="0"/>
                                    </a:rPr>
                                    <m:t>t</m:t>
                                  </m:r>
                                </m:e>
                              </m:d>
                              <m:r>
                                <a:rPr lang="en-US" sz="2000" i="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a</m:t>
                                  </m:r>
                                </m:e>
                                <m:sub>
                                  <m:r>
                                    <a:rPr lang="en-US" sz="2000" i="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x</m:t>
                                  </m:r>
                                </m:e>
                                <m:sub>
                                  <m:r>
                                    <a:rPr lang="en-US" sz="2000" i="0">
                                      <a:latin typeface="Cambria Math" panose="02040503050406030204" pitchFamily="18" charset="0"/>
                                      <a:ea typeface="Cambria Math" panose="02040503050406030204" pitchFamily="18" charset="0"/>
                                    </a:rPr>
                                    <m:t>2</m:t>
                                  </m:r>
                                </m:sub>
                              </m:sSub>
                              <m:r>
                                <a:rPr lang="en-US" sz="2000" i="0">
                                  <a:latin typeface="Cambria Math" panose="02040503050406030204" pitchFamily="18" charset="0"/>
                                  <a:ea typeface="Cambria Math" panose="02040503050406030204" pitchFamily="18" charset="0"/>
                                </a:rPr>
                                <m:t>(</m:t>
                              </m:r>
                              <m:r>
                                <m:rPr>
                                  <m:sty m:val="p"/>
                                </m:rPr>
                                <a:rPr lang="en-US" sz="2000" i="0">
                                  <a:latin typeface="Cambria Math" panose="02040503050406030204" pitchFamily="18" charset="0"/>
                                  <a:ea typeface="Cambria Math" panose="02040503050406030204" pitchFamily="18" charset="0"/>
                                </a:rPr>
                                <m:t>t</m:t>
                              </m:r>
                              <m:r>
                                <a:rPr lang="en-US" sz="2000" i="0">
                                  <a:latin typeface="Cambria Math" panose="02040503050406030204" pitchFamily="18" charset="0"/>
                                  <a:ea typeface="Cambria Math" panose="02040503050406030204" pitchFamily="18" charset="0"/>
                                </a:rPr>
                                <m:t>)</m:t>
                              </m:r>
                            </m:e>
                          </m:d>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e</m:t>
                              </m:r>
                            </m:e>
                            <m:sup>
                              <m:r>
                                <a:rPr lang="en-US" sz="2000" b="0" i="0" smtClean="0">
                                  <a:latin typeface="Cambria Math" panose="02040503050406030204" pitchFamily="18" charset="0"/>
                                </a:rPr>
                                <m:t>−</m:t>
                              </m:r>
                              <m:r>
                                <m:rPr>
                                  <m:sty m:val="p"/>
                                </m:rPr>
                                <a:rPr lang="en-US" sz="2000" b="0" i="0" smtClean="0">
                                  <a:latin typeface="Cambria Math" panose="02040503050406030204" pitchFamily="18" charset="0"/>
                                </a:rPr>
                                <m:t>j</m:t>
                              </m:r>
                              <m:r>
                                <a:rPr lang="en-US" sz="2000" b="0" i="0" smtClean="0">
                                  <a:latin typeface="Cambria Math" panose="02040503050406030204" pitchFamily="18" charset="0"/>
                                </a:rPr>
                                <m:t>2</m:t>
                              </m:r>
                              <m:r>
                                <m:rPr>
                                  <m:sty m:val="p"/>
                                </m:rPr>
                                <a:rPr lang="en-US" sz="2000" b="0" i="0" smtClean="0">
                                  <a:latin typeface="Cambria Math" panose="02040503050406030204" pitchFamily="18" charset="0"/>
                                </a:rPr>
                                <m:t>πft</m:t>
                              </m:r>
                            </m:sup>
                          </m:sSup>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dt</m:t>
                          </m:r>
                        </m:e>
                      </m:nary>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78971" y="3193514"/>
                <a:ext cx="6629400" cy="9919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556025" y="4215318"/>
                <a:ext cx="8163067" cy="901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0" smtClean="0">
                          <a:latin typeface="Cambria Math" panose="02040503050406030204" pitchFamily="18" charset="0"/>
                        </a:rPr>
                        <m:t>=</m:t>
                      </m:r>
                      <m:nary>
                        <m:naryPr>
                          <m:limLoc m:val="undOvr"/>
                          <m:ctrlPr>
                            <a:rPr lang="en-US" sz="1800" i="1" smtClean="0">
                              <a:latin typeface="Cambria Math" panose="02040503050406030204" pitchFamily="18" charset="0"/>
                            </a:rPr>
                          </m:ctrlPr>
                        </m:naryPr>
                        <m:sub>
                          <m:r>
                            <m:rPr>
                              <m:brk m:alnAt="24"/>
                            </m:rPr>
                            <a:rPr lang="en-US" sz="1800" i="0">
                              <a:latin typeface="Cambria Math" panose="02040503050406030204" pitchFamily="18" charset="0"/>
                            </a:rPr>
                            <m:t>−</m:t>
                          </m:r>
                          <m:r>
                            <a:rPr lang="en-US" sz="1800" i="0">
                              <a:latin typeface="Cambria Math" panose="02040503050406030204" pitchFamily="18" charset="0"/>
                            </a:rPr>
                            <m:t>∞</m:t>
                          </m:r>
                        </m:sub>
                        <m:sup>
                          <m:r>
                            <a:rPr lang="en-US" sz="1800" i="0">
                              <a:latin typeface="Cambria Math" panose="02040503050406030204" pitchFamily="18" charset="0"/>
                            </a:rPr>
                            <m:t>∞</m:t>
                          </m:r>
                        </m:sup>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a</m:t>
                              </m:r>
                            </m:e>
                            <m:sub>
                              <m:r>
                                <a:rPr lang="en-US" sz="1800" b="0" i="0" smtClean="0">
                                  <a:latin typeface="Cambria Math" panose="02040503050406030204" pitchFamily="18" charset="0"/>
                                </a:rPr>
                                <m:t>1</m:t>
                              </m:r>
                            </m:sub>
                          </m:sSub>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1</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t</m:t>
                              </m:r>
                            </m:e>
                          </m:d>
                          <m:sSup>
                            <m:sSupPr>
                              <m:ctrlPr>
                                <a:rPr lang="en-US" sz="1800" i="1">
                                  <a:latin typeface="Cambria Math" panose="02040503050406030204" pitchFamily="18" charset="0"/>
                                </a:rPr>
                              </m:ctrlPr>
                            </m:sSupPr>
                            <m:e>
                              <m:r>
                                <m:rPr>
                                  <m:sty m:val="p"/>
                                </m:rPr>
                                <a:rPr lang="en-US" sz="1800" i="0">
                                  <a:latin typeface="Cambria Math" panose="02040503050406030204" pitchFamily="18" charset="0"/>
                                </a:rPr>
                                <m:t>e</m:t>
                              </m:r>
                            </m:e>
                            <m:sup>
                              <m:r>
                                <a:rPr lang="en-US" sz="1800" i="0">
                                  <a:latin typeface="Cambria Math" panose="02040503050406030204" pitchFamily="18" charset="0"/>
                                </a:rPr>
                                <m:t>−</m:t>
                              </m:r>
                              <m:r>
                                <m:rPr>
                                  <m:sty m:val="p"/>
                                </m:rPr>
                                <a:rPr lang="en-US" sz="1800" i="0">
                                  <a:latin typeface="Cambria Math" panose="02040503050406030204" pitchFamily="18" charset="0"/>
                                </a:rPr>
                                <m:t>j</m:t>
                              </m:r>
                              <m:r>
                                <a:rPr lang="en-US" sz="1800" i="0">
                                  <a:latin typeface="Cambria Math" panose="02040503050406030204" pitchFamily="18" charset="0"/>
                                </a:rPr>
                                <m:t>2</m:t>
                              </m:r>
                              <m:r>
                                <m:rPr>
                                  <m:sty m:val="p"/>
                                </m:rPr>
                                <a:rPr lang="en-US" sz="1800" i="0">
                                  <a:latin typeface="Cambria Math" panose="02040503050406030204" pitchFamily="18" charset="0"/>
                                </a:rPr>
                                <m:t>πft</m:t>
                              </m:r>
                            </m:sup>
                          </m:sSup>
                          <m:r>
                            <a:rPr lang="en-US" sz="1800" i="0">
                              <a:latin typeface="Cambria Math" panose="02040503050406030204" pitchFamily="18" charset="0"/>
                            </a:rPr>
                            <m:t> </m:t>
                          </m:r>
                          <m:r>
                            <m:rPr>
                              <m:sty m:val="p"/>
                            </m:rPr>
                            <a:rPr lang="en-US" sz="1800" i="0">
                              <a:latin typeface="Cambria Math" panose="02040503050406030204" pitchFamily="18" charset="0"/>
                            </a:rPr>
                            <m:t>dt</m:t>
                          </m:r>
                          <m:r>
                            <a:rPr lang="en-US" sz="1800" b="0" i="0" smtClean="0">
                              <a:latin typeface="Cambria Math" panose="02040503050406030204" pitchFamily="18" charset="0"/>
                            </a:rPr>
                            <m:t>+</m:t>
                          </m:r>
                          <m:nary>
                            <m:naryPr>
                              <m:limLoc m:val="undOvr"/>
                              <m:ctrlPr>
                                <a:rPr lang="en-US" sz="1800" i="1">
                                  <a:latin typeface="Cambria Math" panose="02040503050406030204" pitchFamily="18" charset="0"/>
                                </a:rPr>
                              </m:ctrlPr>
                            </m:naryPr>
                            <m:sub>
                              <m:r>
                                <m:rPr>
                                  <m:brk m:alnAt="24"/>
                                </m:rPr>
                                <a:rPr lang="en-US" sz="1800" i="0">
                                  <a:latin typeface="Cambria Math" panose="02040503050406030204" pitchFamily="18" charset="0"/>
                                </a:rPr>
                                <m:t>−</m:t>
                              </m:r>
                              <m:r>
                                <a:rPr lang="en-US" sz="1800" i="0">
                                  <a:latin typeface="Cambria Math" panose="02040503050406030204" pitchFamily="18" charset="0"/>
                                </a:rPr>
                                <m:t>∞</m:t>
                              </m:r>
                            </m:sub>
                            <m:sup>
                              <m:r>
                                <a:rPr lang="en-US" sz="1800" i="0">
                                  <a:latin typeface="Cambria Math" panose="02040503050406030204" pitchFamily="18" charset="0"/>
                                </a:rPr>
                                <m:t>∞</m:t>
                              </m:r>
                            </m:sup>
                            <m:e>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a</m:t>
                                  </m:r>
                                </m:e>
                                <m:sub>
                                  <m:r>
                                    <a:rPr lang="en-US" sz="1800" b="0" i="0" smtClean="0">
                                      <a:latin typeface="Cambria Math" panose="02040503050406030204" pitchFamily="18" charset="0"/>
                                    </a:rPr>
                                    <m:t>2</m:t>
                                  </m:r>
                                </m:sub>
                              </m:sSub>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x</m:t>
                                  </m:r>
                                </m:e>
                                <m:sub>
                                  <m:r>
                                    <a:rPr lang="en-US" sz="1800" b="0" i="0" smtClean="0">
                                      <a:latin typeface="Cambria Math" panose="02040503050406030204" pitchFamily="18" charset="0"/>
                                    </a:rPr>
                                    <m:t>2</m:t>
                                  </m:r>
                                </m:sub>
                              </m:sSub>
                              <m:d>
                                <m:dPr>
                                  <m:ctrlPr>
                                    <a:rPr lang="en-US" sz="1800" i="1">
                                      <a:latin typeface="Cambria Math" panose="02040503050406030204" pitchFamily="18" charset="0"/>
                                    </a:rPr>
                                  </m:ctrlPr>
                                </m:dPr>
                                <m:e>
                                  <m:r>
                                    <m:rPr>
                                      <m:sty m:val="p"/>
                                    </m:rPr>
                                    <a:rPr lang="en-US" sz="1800" i="0">
                                      <a:latin typeface="Cambria Math" panose="02040503050406030204" pitchFamily="18" charset="0"/>
                                    </a:rPr>
                                    <m:t>t</m:t>
                                  </m:r>
                                </m:e>
                              </m:d>
                              <m:sSup>
                                <m:sSupPr>
                                  <m:ctrlPr>
                                    <a:rPr lang="en-US" sz="1800" i="1">
                                      <a:latin typeface="Cambria Math" panose="02040503050406030204" pitchFamily="18" charset="0"/>
                                    </a:rPr>
                                  </m:ctrlPr>
                                </m:sSupPr>
                                <m:e>
                                  <m:r>
                                    <m:rPr>
                                      <m:sty m:val="p"/>
                                    </m:rPr>
                                    <a:rPr lang="en-US" sz="1800" i="0">
                                      <a:latin typeface="Cambria Math" panose="02040503050406030204" pitchFamily="18" charset="0"/>
                                    </a:rPr>
                                    <m:t>e</m:t>
                                  </m:r>
                                </m:e>
                                <m:sup>
                                  <m:r>
                                    <a:rPr lang="en-US" sz="1800" i="0">
                                      <a:latin typeface="Cambria Math" panose="02040503050406030204" pitchFamily="18" charset="0"/>
                                    </a:rPr>
                                    <m:t>−</m:t>
                                  </m:r>
                                  <m:r>
                                    <m:rPr>
                                      <m:sty m:val="p"/>
                                    </m:rPr>
                                    <a:rPr lang="en-US" sz="1800" i="0">
                                      <a:latin typeface="Cambria Math" panose="02040503050406030204" pitchFamily="18" charset="0"/>
                                    </a:rPr>
                                    <m:t>j</m:t>
                                  </m:r>
                                  <m:r>
                                    <a:rPr lang="en-US" sz="1800" i="0">
                                      <a:latin typeface="Cambria Math" panose="02040503050406030204" pitchFamily="18" charset="0"/>
                                    </a:rPr>
                                    <m:t>2</m:t>
                                  </m:r>
                                  <m:r>
                                    <m:rPr>
                                      <m:sty m:val="p"/>
                                    </m:rPr>
                                    <a:rPr lang="en-US" sz="1800" i="0">
                                      <a:latin typeface="Cambria Math" panose="02040503050406030204" pitchFamily="18" charset="0"/>
                                    </a:rPr>
                                    <m:t>πft</m:t>
                                  </m:r>
                                </m:sup>
                              </m:sSup>
                              <m:r>
                                <a:rPr lang="en-US" sz="1800" i="0">
                                  <a:latin typeface="Cambria Math" panose="02040503050406030204" pitchFamily="18" charset="0"/>
                                </a:rPr>
                                <m:t> </m:t>
                              </m:r>
                              <m:r>
                                <m:rPr>
                                  <m:sty m:val="p"/>
                                </m:rPr>
                                <a:rPr lang="en-US" sz="1800" i="0">
                                  <a:latin typeface="Cambria Math" panose="02040503050406030204" pitchFamily="18" charset="0"/>
                                </a:rPr>
                                <m:t>dt</m:t>
                              </m:r>
                              <m:r>
                                <a:rPr lang="en-US" sz="1800" b="0" i="0" smtClean="0">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m:rPr>
                                      <m:sty m:val="p"/>
                                    </m:rPr>
                                    <a:rPr lang="en-US" sz="1800" i="0">
                                      <a:latin typeface="Cambria Math" panose="02040503050406030204" pitchFamily="18" charset="0"/>
                                      <a:ea typeface="Cambria Math" panose="02040503050406030204" pitchFamily="18" charset="0"/>
                                    </a:rPr>
                                    <m:t>a</m:t>
                                  </m:r>
                                </m:e>
                                <m:sub>
                                  <m:r>
                                    <a:rPr lang="en-US" sz="1800" i="0">
                                      <a:latin typeface="Cambria Math" panose="02040503050406030204" pitchFamily="18" charset="0"/>
                                      <a:ea typeface="Cambria Math" panose="02040503050406030204" pitchFamily="18" charset="0"/>
                                    </a:rPr>
                                    <m:t>1</m:t>
                                  </m:r>
                                </m:sub>
                              </m:sSub>
                              <m:sSub>
                                <m:sSubPr>
                                  <m:ctrlPr>
                                    <a:rPr lang="en-US" sz="1800" i="1">
                                      <a:latin typeface="Cambria Math" panose="02040503050406030204" pitchFamily="18" charset="0"/>
                                      <a:ea typeface="Cambria Math" panose="02040503050406030204" pitchFamily="18" charset="0"/>
                                    </a:rPr>
                                  </m:ctrlPr>
                                </m:sSubPr>
                                <m:e>
                                  <m:r>
                                    <m:rPr>
                                      <m:sty m:val="p"/>
                                    </m:rPr>
                                    <a:rPr lang="en-US" sz="1800" i="0">
                                      <a:latin typeface="Cambria Math" panose="02040503050406030204" pitchFamily="18" charset="0"/>
                                      <a:ea typeface="Cambria Math" panose="02040503050406030204" pitchFamily="18" charset="0"/>
                                    </a:rPr>
                                    <m:t>X</m:t>
                                  </m:r>
                                </m:e>
                                <m:sub>
                                  <m:r>
                                    <a:rPr lang="en-US" sz="1800" i="0">
                                      <a:latin typeface="Cambria Math" panose="02040503050406030204" pitchFamily="18" charset="0"/>
                                      <a:ea typeface="Cambria Math" panose="02040503050406030204" pitchFamily="18" charset="0"/>
                                    </a:rPr>
                                    <m:t>1</m:t>
                                  </m:r>
                                </m:sub>
                              </m:sSub>
                              <m:d>
                                <m:dPr>
                                  <m:ctrlPr>
                                    <a:rPr lang="en-US" sz="1800" i="1">
                                      <a:latin typeface="Cambria Math" panose="02040503050406030204" pitchFamily="18" charset="0"/>
                                      <a:ea typeface="Cambria Math" panose="02040503050406030204" pitchFamily="18" charset="0"/>
                                    </a:rPr>
                                  </m:ctrlPr>
                                </m:dPr>
                                <m:e>
                                  <m:r>
                                    <m:rPr>
                                      <m:sty m:val="p"/>
                                    </m:rPr>
                                    <a:rPr lang="en-US" sz="1800" i="0">
                                      <a:latin typeface="Cambria Math" panose="02040503050406030204" pitchFamily="18" charset="0"/>
                                      <a:ea typeface="Cambria Math" panose="02040503050406030204" pitchFamily="18" charset="0"/>
                                    </a:rPr>
                                    <m:t>f</m:t>
                                  </m:r>
                                </m:e>
                              </m:d>
                              <m:r>
                                <a:rPr lang="en-US" sz="1800" i="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m:rPr>
                                      <m:sty m:val="p"/>
                                    </m:rPr>
                                    <a:rPr lang="en-US" sz="1800" i="0">
                                      <a:latin typeface="Cambria Math" panose="02040503050406030204" pitchFamily="18" charset="0"/>
                                      <a:ea typeface="Cambria Math" panose="02040503050406030204" pitchFamily="18" charset="0"/>
                                    </a:rPr>
                                    <m:t>a</m:t>
                                  </m:r>
                                </m:e>
                                <m:sub>
                                  <m:r>
                                    <a:rPr lang="en-US" sz="1800" i="0">
                                      <a:latin typeface="Cambria Math" panose="02040503050406030204" pitchFamily="18" charset="0"/>
                                      <a:ea typeface="Cambria Math" panose="02040503050406030204" pitchFamily="18" charset="0"/>
                                    </a:rPr>
                                    <m:t>2</m:t>
                                  </m:r>
                                </m:sub>
                              </m:sSub>
                              <m:sSub>
                                <m:sSubPr>
                                  <m:ctrlPr>
                                    <a:rPr lang="en-US" sz="1800" i="1">
                                      <a:latin typeface="Cambria Math" panose="02040503050406030204" pitchFamily="18" charset="0"/>
                                      <a:ea typeface="Cambria Math" panose="02040503050406030204" pitchFamily="18" charset="0"/>
                                    </a:rPr>
                                  </m:ctrlPr>
                                </m:sSubPr>
                                <m:e>
                                  <m:r>
                                    <m:rPr>
                                      <m:sty m:val="p"/>
                                    </m:rPr>
                                    <a:rPr lang="en-US" sz="1800" i="0">
                                      <a:latin typeface="Cambria Math" panose="02040503050406030204" pitchFamily="18" charset="0"/>
                                      <a:ea typeface="Cambria Math" panose="02040503050406030204" pitchFamily="18" charset="0"/>
                                    </a:rPr>
                                    <m:t>X</m:t>
                                  </m:r>
                                </m:e>
                                <m:sub>
                                  <m:r>
                                    <a:rPr lang="en-US" sz="1800" i="0">
                                      <a:latin typeface="Cambria Math" panose="02040503050406030204" pitchFamily="18" charset="0"/>
                                      <a:ea typeface="Cambria Math" panose="02040503050406030204" pitchFamily="18" charset="0"/>
                                    </a:rPr>
                                    <m:t>2</m:t>
                                  </m:r>
                                </m:sub>
                              </m:sSub>
                              <m:r>
                                <a:rPr lang="en-US" sz="1800" i="0">
                                  <a:latin typeface="Cambria Math" panose="02040503050406030204" pitchFamily="18" charset="0"/>
                                  <a:ea typeface="Cambria Math" panose="02040503050406030204" pitchFamily="18" charset="0"/>
                                </a:rPr>
                                <m:t>(</m:t>
                              </m:r>
                              <m:r>
                                <m:rPr>
                                  <m:sty m:val="p"/>
                                </m:rPr>
                                <a:rPr lang="en-US" sz="1800" i="0">
                                  <a:latin typeface="Cambria Math" panose="02040503050406030204" pitchFamily="18" charset="0"/>
                                  <a:ea typeface="Cambria Math" panose="02040503050406030204" pitchFamily="18" charset="0"/>
                                </a:rPr>
                                <m:t>f</m:t>
                              </m:r>
                              <m:r>
                                <a:rPr lang="en-US" sz="1800" i="0">
                                  <a:latin typeface="Cambria Math" panose="02040503050406030204" pitchFamily="18" charset="0"/>
                                  <a:ea typeface="Cambria Math" panose="02040503050406030204" pitchFamily="18" charset="0"/>
                                </a:rPr>
                                <m:t>)</m:t>
                              </m:r>
                              <m:r>
                                <m:rPr>
                                  <m:nor/>
                                </m:rPr>
                                <a:rPr lang="en-IN" sz="1800" dirty="0">
                                  <a:latin typeface="Avenir Book" panose="020B0503020203020204" pitchFamily="34" charset="-78"/>
                                  <a:cs typeface="Avenir Book" panose="020B0503020203020204" pitchFamily="34" charset="-78"/>
                                </a:rPr>
                                <m:t> </m:t>
                              </m:r>
                            </m:e>
                          </m:nary>
                        </m:e>
                      </m:nary>
                    </m:oMath>
                  </m:oMathPara>
                </a14:m>
                <a:endParaRPr lang="en-IN" sz="1800" dirty="0">
                  <a:latin typeface="Avenir Book" panose="020B0503020203020204" pitchFamily="34" charset="-78"/>
                  <a:cs typeface="Avenir Book" panose="020B0503020203020204" pitchFamily="34" charset="-78"/>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556025" y="4215318"/>
                <a:ext cx="8163067" cy="901914"/>
              </a:xfrm>
              <a:prstGeom prst="rect">
                <a:avLst/>
              </a:prstGeom>
              <a:blipFill>
                <a:blip r:embed="rId6"/>
                <a:stretch>
                  <a:fillRect/>
                </a:stretch>
              </a:blipFill>
            </p:spPr>
            <p:txBody>
              <a:bodyPr/>
              <a:lstStyle/>
              <a:p>
                <a:r>
                  <a:rPr lang="en-IN">
                    <a:noFill/>
                  </a:rPr>
                  <a:t> </a:t>
                </a:r>
              </a:p>
            </p:txBody>
          </p:sp>
        </mc:Fallback>
      </mc:AlternateContent>
      <p:sp>
        <p:nvSpPr>
          <p:cNvPr id="9"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Time Domain </a:t>
            </a:r>
            <a:r>
              <a:rPr lang="en-US" sz="4000" kern="0" dirty="0">
                <a:solidFill>
                  <a:schemeClr val="tx1"/>
                </a:solidFill>
                <a:latin typeface="Segoe UI Emoji" panose="020B0502040204020203" pitchFamily="34" charset="0"/>
                <a:ea typeface="Segoe UI Emoji" panose="020B0502040204020203" pitchFamily="34" charset="0"/>
                <a:cs typeface="Avenir Book" panose="020B0503020203020204" pitchFamily="34" charset="-78"/>
              </a:rPr>
              <a:t>⇔ Frequency Domain</a:t>
            </a:r>
            <a:endParaRPr lang="en-US" sz="4000" kern="0" dirty="0">
              <a:solidFill>
                <a:schemeClr val="tx1"/>
              </a:solidFill>
              <a:latin typeface="Avenir Book" panose="020B0503020203020204" pitchFamily="34" charset="-78"/>
              <a:cs typeface="Avenir Book" panose="020B0503020203020204" pitchFamily="34" charset="-78"/>
            </a:endParaRPr>
          </a:p>
        </p:txBody>
      </p:sp>
      <p:cxnSp>
        <p:nvCxnSpPr>
          <p:cNvPr id="10" name="Straight Connector 9"/>
          <p:cNvCxnSpPr/>
          <p:nvPr/>
        </p:nvCxnSpPr>
        <p:spPr>
          <a:xfrm>
            <a:off x="115965" y="2065358"/>
            <a:ext cx="89532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8100" y="3193514"/>
            <a:ext cx="89532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81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1000"/>
                                        <p:tgtEl>
                                          <p:spTgt spid="80"/>
                                        </p:tgtEl>
                                      </p:cBhvr>
                                    </p:animEffect>
                                    <p:anim calcmode="lin" valueType="num">
                                      <p:cBhvr>
                                        <p:cTn id="27" dur="1000" fill="hold"/>
                                        <p:tgtEl>
                                          <p:spTgt spid="80"/>
                                        </p:tgtEl>
                                        <p:attrNameLst>
                                          <p:attrName>ppt_x</p:attrName>
                                        </p:attrNameLst>
                                      </p:cBhvr>
                                      <p:tavLst>
                                        <p:tav tm="0">
                                          <p:val>
                                            <p:strVal val="#ppt_x"/>
                                          </p:val>
                                        </p:tav>
                                        <p:tav tm="100000">
                                          <p:val>
                                            <p:strVal val="#ppt_x"/>
                                          </p:val>
                                        </p:tav>
                                      </p:tavLst>
                                    </p:anim>
                                    <p:anim calcmode="lin" valueType="num">
                                      <p:cBhvr>
                                        <p:cTn id="28"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9"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TextBox 67"/>
              <p:cNvSpPr txBox="1"/>
              <p:nvPr/>
            </p:nvSpPr>
            <p:spPr>
              <a:xfrm>
                <a:off x="2318392" y="1108558"/>
                <a:ext cx="4191000" cy="1030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0" smtClean="0">
                              <a:latin typeface="Cambria Math" panose="02040503050406030204" pitchFamily="18" charset="0"/>
                            </a:rPr>
                            <m:t>−</m:t>
                          </m:r>
                          <m:r>
                            <a:rPr lang="en-US" sz="2000" b="0" i="0" smtClean="0">
                              <a:latin typeface="Cambria Math" panose="02040503050406030204" pitchFamily="18" charset="0"/>
                            </a:rPr>
                            <m:t>∞</m:t>
                          </m:r>
                        </m:sub>
                        <m:sup>
                          <m:r>
                            <a:rPr lang="en-US" sz="2000" b="0" i="0" smtClean="0">
                              <a:latin typeface="Cambria Math" panose="02040503050406030204" pitchFamily="18" charset="0"/>
                            </a:rPr>
                            <m:t>∞</m:t>
                          </m:r>
                        </m:sup>
                        <m:e>
                          <m:r>
                            <m:rPr>
                              <m:sty m:val="p"/>
                            </m:rPr>
                            <a:rPr lang="en-US" sz="2000" b="0" i="0" smtClean="0">
                              <a:latin typeface="Cambria Math" panose="02040503050406030204" pitchFamily="18" charset="0"/>
                            </a:rPr>
                            <m:t>x</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m:t>
                              </m:r>
                            </m:e>
                          </m:d>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e</m:t>
                              </m:r>
                            </m:e>
                            <m:sup>
                              <m:r>
                                <a:rPr lang="en-US" sz="2000" b="0" i="0" smtClean="0">
                                  <a:latin typeface="Cambria Math" panose="02040503050406030204" pitchFamily="18" charset="0"/>
                                </a:rPr>
                                <m:t>−</m:t>
                              </m:r>
                              <m:r>
                                <m:rPr>
                                  <m:sty m:val="p"/>
                                </m:rPr>
                                <a:rPr lang="en-US" sz="2000" b="0" i="0" smtClean="0">
                                  <a:latin typeface="Cambria Math" panose="02040503050406030204" pitchFamily="18" charset="0"/>
                                </a:rPr>
                                <m:t>j</m:t>
                              </m:r>
                              <m:r>
                                <a:rPr lang="en-US" sz="2000" b="0" i="0" smtClean="0">
                                  <a:latin typeface="Cambria Math" panose="02040503050406030204" pitchFamily="18" charset="0"/>
                                </a:rPr>
                                <m:t>2</m:t>
                              </m:r>
                              <m:r>
                                <m:rPr>
                                  <m:sty m:val="p"/>
                                </m:rPr>
                                <a:rPr lang="en-US" sz="2000" b="0" i="0" smtClean="0">
                                  <a:latin typeface="Cambria Math" panose="02040503050406030204" pitchFamily="18" charset="0"/>
                                </a:rPr>
                                <m:t>πft</m:t>
                              </m:r>
                            </m:sup>
                          </m:sSup>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dt</m:t>
                          </m:r>
                        </m:e>
                      </m:nary>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2318392" y="1108558"/>
                <a:ext cx="4191000" cy="103041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52400" y="2884885"/>
                <a:ext cx="8896210" cy="382541"/>
              </a:xfrm>
              <a:prstGeom prst="rect">
                <a:avLst/>
              </a:prstGeom>
              <a:solidFill>
                <a:srgbClr val="FF9999">
                  <a:alpha val="34000"/>
                </a:srgbClr>
              </a:solidFill>
              <a:ln>
                <a:solidFill>
                  <a:srgbClr val="C00000"/>
                </a:solidFill>
              </a:ln>
            </p:spPr>
            <p:txBody>
              <a:bodyPr wrap="square" rtlCol="0">
                <a:spAutoFit/>
              </a:bodyPr>
              <a:lstStyle/>
              <a:p>
                <a:r>
                  <a:rPr lang="en-IN" b="1" dirty="0">
                    <a:solidFill>
                      <a:srgbClr val="0000CC"/>
                    </a:solidFill>
                    <a:latin typeface="Avenir Book" panose="020B0503020203020204" pitchFamily="34" charset="-78"/>
                    <a:cs typeface="Avenir Book" panose="020B0503020203020204" pitchFamily="34" charset="-78"/>
                  </a:rPr>
                  <a:t>Frequency shifting property: </a:t>
                </a:r>
                <a14:m>
                  <m:oMath xmlns:m="http://schemas.openxmlformats.org/officeDocument/2006/math">
                    <m:r>
                      <m:rPr>
                        <m:sty m:val="p"/>
                      </m:rPr>
                      <a:rPr lang="en-IN" b="0" i="0" smtClean="0">
                        <a:latin typeface="Cambria Math" panose="02040503050406030204" pitchFamily="18" charset="0"/>
                      </a:rPr>
                      <m:t>x</m:t>
                    </m:r>
                    <m:d>
                      <m:dPr>
                        <m:ctrlPr>
                          <a:rPr lang="en-US" i="1">
                            <a:latin typeface="Cambria Math" panose="02040503050406030204" pitchFamily="18" charset="0"/>
                          </a:rPr>
                        </m:ctrlPr>
                      </m:dPr>
                      <m:e>
                        <m:r>
                          <m:rPr>
                            <m:sty m:val="p"/>
                          </m:rPr>
                          <a:rPr lang="en-US" i="0">
                            <a:latin typeface="Cambria Math" panose="02040503050406030204" pitchFamily="18" charset="0"/>
                          </a:rPr>
                          <m:t>t</m:t>
                        </m:r>
                      </m:e>
                    </m:d>
                    <m:r>
                      <a:rPr lang="en-US" i="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X</m:t>
                    </m:r>
                    <m:d>
                      <m:dPr>
                        <m:ctrlPr>
                          <a:rPr lang="en-US" i="1">
                            <a:latin typeface="Cambria Math" panose="02040503050406030204" pitchFamily="18" charset="0"/>
                            <a:ea typeface="Cambria Math" panose="02040503050406030204" pitchFamily="18" charset="0"/>
                          </a:rPr>
                        </m:ctrlPr>
                      </m:dPr>
                      <m:e>
                        <m:r>
                          <m:rPr>
                            <m:sty m:val="p"/>
                          </m:rPr>
                          <a:rPr lang="en-US" i="0">
                            <a:latin typeface="Cambria Math" panose="02040503050406030204" pitchFamily="18" charset="0"/>
                            <a:ea typeface="Cambria Math" panose="02040503050406030204" pitchFamily="18" charset="0"/>
                          </a:rPr>
                          <m:t>f</m:t>
                        </m:r>
                      </m:e>
                    </m:d>
                    <m:r>
                      <a:rPr lang="en-US" i="0">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m:rPr>
                            <m:sty m:val="p"/>
                          </m:rPr>
                          <a:rPr lang="en-US" i="0">
                            <a:latin typeface="Cambria Math" panose="02040503050406030204" pitchFamily="18" charset="0"/>
                            <a:ea typeface="Cambria Math" panose="02040503050406030204" pitchFamily="18" charset="0"/>
                          </a:rPr>
                          <m:t>e</m:t>
                        </m:r>
                      </m:e>
                      <m:sup>
                        <m:r>
                          <m:rPr>
                            <m:sty m:val="p"/>
                          </m:rPr>
                          <a:rPr lang="en-US" i="0">
                            <a:latin typeface="Cambria Math" panose="02040503050406030204" pitchFamily="18" charset="0"/>
                            <a:ea typeface="Cambria Math" panose="02040503050406030204" pitchFamily="18" charset="0"/>
                          </a:rPr>
                          <m:t>j</m:t>
                        </m:r>
                        <m:r>
                          <a:rPr lang="en-US" i="0">
                            <a:latin typeface="Cambria Math" panose="02040503050406030204" pitchFamily="18" charset="0"/>
                            <a:ea typeface="Cambria Math" panose="02040503050406030204" pitchFamily="18" charset="0"/>
                          </a:rPr>
                          <m:t>2</m:t>
                        </m:r>
                        <m:r>
                          <m:rPr>
                            <m:sty m:val="p"/>
                          </m:rPr>
                          <a:rPr lang="en-US" i="0">
                            <a:latin typeface="Cambria Math" panose="02040503050406030204" pitchFamily="18" charset="0"/>
                            <a:ea typeface="Cambria Math" panose="02040503050406030204" pitchFamily="18" charset="0"/>
                          </a:rPr>
                          <m:t>π</m:t>
                        </m:r>
                        <m:sSub>
                          <m:sSubPr>
                            <m:ctrlPr>
                              <a:rPr lang="en-IN" b="0" i="1" smtClean="0">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f</m:t>
                            </m:r>
                          </m:e>
                          <m:sub>
                            <m:r>
                              <m:rPr>
                                <m:sty m:val="p"/>
                              </m:rPr>
                              <a:rPr lang="en-IN" b="0" i="0" smtClean="0">
                                <a:latin typeface="Cambria Math" panose="02040503050406030204" pitchFamily="18" charset="0"/>
                                <a:ea typeface="Cambria Math" panose="02040503050406030204" pitchFamily="18" charset="0"/>
                              </a:rPr>
                              <m:t>c</m:t>
                            </m:r>
                          </m:sub>
                        </m:sSub>
                        <m:r>
                          <m:rPr>
                            <m:sty m:val="p"/>
                          </m:rPr>
                          <a:rPr lang="en-IN" b="0" i="0" smtClean="0">
                            <a:latin typeface="Cambria Math" panose="02040503050406030204" pitchFamily="18" charset="0"/>
                            <a:ea typeface="Cambria Math" panose="02040503050406030204" pitchFamily="18" charset="0"/>
                          </a:rPr>
                          <m:t>t</m:t>
                        </m:r>
                      </m:sup>
                    </m:sSup>
                    <m:r>
                      <m:rPr>
                        <m:sty m:val="p"/>
                      </m:rPr>
                      <a:rPr lang="en-IN" b="0" i="0" smtClean="0">
                        <a:latin typeface="Cambria Math" panose="02040503050406030204" pitchFamily="18" charset="0"/>
                        <a:ea typeface="Cambria Math" panose="02040503050406030204" pitchFamily="18" charset="0"/>
                      </a:rPr>
                      <m:t>x</m:t>
                    </m:r>
                    <m:d>
                      <m:dPr>
                        <m:ctrlPr>
                          <a:rPr lang="en-US" i="1">
                            <a:latin typeface="Cambria Math" panose="02040503050406030204" pitchFamily="18" charset="0"/>
                            <a:ea typeface="Cambria Math" panose="02040503050406030204" pitchFamily="18" charset="0"/>
                          </a:rPr>
                        </m:ctrlPr>
                      </m:dPr>
                      <m:e>
                        <m:r>
                          <m:rPr>
                            <m:sty m:val="p"/>
                          </m:rPr>
                          <a:rPr lang="en-US" i="0">
                            <a:latin typeface="Cambria Math" panose="02040503050406030204" pitchFamily="18" charset="0"/>
                            <a:ea typeface="Cambria Math" panose="02040503050406030204" pitchFamily="18" charset="0"/>
                          </a:rPr>
                          <m:t>t</m:t>
                        </m:r>
                      </m:e>
                    </m:d>
                    <m:r>
                      <a:rPr lang="en-US" i="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X</m:t>
                    </m:r>
                    <m:r>
                      <a:rPr lang="en-US" i="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f</m:t>
                    </m:r>
                    <m:r>
                      <a:rPr lang="en-IN" b="0" i="0"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m:rPr>
                            <m:sty m:val="p"/>
                          </m:rPr>
                          <a:rPr lang="en-IN" b="0" i="0" smtClean="0">
                            <a:latin typeface="Cambria Math" panose="02040503050406030204" pitchFamily="18" charset="0"/>
                            <a:ea typeface="Cambria Math" panose="02040503050406030204" pitchFamily="18" charset="0"/>
                          </a:rPr>
                          <m:t>f</m:t>
                        </m:r>
                      </m:e>
                      <m:sub>
                        <m:r>
                          <m:rPr>
                            <m:sty m:val="p"/>
                          </m:rPr>
                          <a:rPr lang="en-IN" b="0" i="0" smtClean="0">
                            <a:latin typeface="Cambria Math" panose="02040503050406030204" pitchFamily="18" charset="0"/>
                            <a:ea typeface="Cambria Math" panose="02040503050406030204" pitchFamily="18" charset="0"/>
                          </a:rPr>
                          <m:t>c</m:t>
                        </m:r>
                      </m:sub>
                    </m:sSub>
                    <m:r>
                      <a:rPr lang="en-US" i="0">
                        <a:latin typeface="Cambria Math" panose="02040503050406030204" pitchFamily="18" charset="0"/>
                        <a:ea typeface="Cambria Math" panose="02040503050406030204" pitchFamily="18" charset="0"/>
                      </a:rPr>
                      <m:t>)</m:t>
                    </m:r>
                  </m:oMath>
                </a14:m>
                <a:endParaRPr lang="en-IN" dirty="0">
                  <a:solidFill>
                    <a:srgbClr val="36964D"/>
                  </a:solidFill>
                  <a:latin typeface="Avenir Book" panose="020B0503020203020204" pitchFamily="34" charset="-78"/>
                  <a:cs typeface="Avenir Book" panose="020B0503020203020204" pitchFamily="34" charset="-78"/>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152400" y="2884885"/>
                <a:ext cx="8896210" cy="382541"/>
              </a:xfrm>
              <a:prstGeom prst="rect">
                <a:avLst/>
              </a:prstGeom>
              <a:blipFill>
                <a:blip r:embed="rId4"/>
                <a:stretch>
                  <a:fillRect l="-479" t="-1538" b="-23077"/>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88209" y="3999967"/>
                <a:ext cx="8567581" cy="9919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m:rPr>
                              <m:sty m:val="p"/>
                            </m:rPr>
                            <a:rPr lang="en-US" sz="2000" i="0">
                              <a:latin typeface="Cambria Math" panose="02040503050406030204" pitchFamily="18" charset="0"/>
                              <a:ea typeface="Cambria Math" panose="02040503050406030204" pitchFamily="18" charset="0"/>
                            </a:rPr>
                            <m:t>e</m:t>
                          </m:r>
                        </m:e>
                        <m:sup>
                          <m:r>
                            <m:rPr>
                              <m:sty m:val="p"/>
                            </m:rPr>
                            <a:rPr lang="en-US" sz="2000" i="0">
                              <a:latin typeface="Cambria Math" panose="02040503050406030204" pitchFamily="18" charset="0"/>
                              <a:ea typeface="Cambria Math" panose="02040503050406030204" pitchFamily="18" charset="0"/>
                            </a:rPr>
                            <m:t>j</m:t>
                          </m:r>
                          <m:r>
                            <a:rPr lang="en-US" sz="2000" i="0">
                              <a:latin typeface="Cambria Math" panose="02040503050406030204" pitchFamily="18" charset="0"/>
                              <a:ea typeface="Cambria Math" panose="02040503050406030204" pitchFamily="18" charset="0"/>
                            </a:rPr>
                            <m:t>2</m:t>
                          </m:r>
                          <m:r>
                            <m:rPr>
                              <m:sty m:val="p"/>
                            </m:rPr>
                            <a:rPr lang="en-US"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sup>
                      </m:sSup>
                      <m:r>
                        <m:rPr>
                          <m:sty m:val="p"/>
                        </m:rPr>
                        <a:rPr lang="en-US" sz="2000" b="0" i="0" smtClean="0">
                          <a:latin typeface="Cambria Math" panose="02040503050406030204" pitchFamily="18" charset="0"/>
                        </a:rPr>
                        <m:t>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t</m:t>
                      </m:r>
                      <m:r>
                        <a:rPr lang="en-US" sz="2000" b="0" i="0" smtClean="0">
                          <a:latin typeface="Cambria Math" panose="02040503050406030204" pitchFamily="18" charset="0"/>
                        </a:rPr>
                        <m:t>)↔</m:t>
                      </m:r>
                      <m:nary>
                        <m:naryPr>
                          <m:limLoc m:val="undOvr"/>
                          <m:ctrlPr>
                            <a:rPr lang="en-US" sz="2000" i="1">
                              <a:latin typeface="Cambria Math" panose="02040503050406030204" pitchFamily="18" charset="0"/>
                            </a:rPr>
                          </m:ctrlPr>
                        </m:naryPr>
                        <m:sub>
                          <m:r>
                            <m:rPr>
                              <m:brk m:alnAt="24"/>
                            </m:rPr>
                            <a:rPr lang="en-US" sz="2000" i="0">
                              <a:latin typeface="Cambria Math" panose="02040503050406030204" pitchFamily="18" charset="0"/>
                            </a:rPr>
                            <m:t>−</m:t>
                          </m:r>
                          <m:r>
                            <a:rPr lang="en-US" sz="2000" i="0">
                              <a:latin typeface="Cambria Math" panose="02040503050406030204" pitchFamily="18" charset="0"/>
                            </a:rPr>
                            <m:t>∞</m:t>
                          </m:r>
                        </m:sub>
                        <m:sup>
                          <m:r>
                            <a:rPr lang="en-US" sz="2000" i="0">
                              <a:latin typeface="Cambria Math" panose="02040503050406030204" pitchFamily="18" charset="0"/>
                            </a:rPr>
                            <m:t>∞</m:t>
                          </m:r>
                        </m:sup>
                        <m:e>
                          <m:sSup>
                            <m:sSupPr>
                              <m:ctrlPr>
                                <a:rPr lang="en-US" sz="2000" i="1">
                                  <a:latin typeface="Cambria Math" panose="02040503050406030204" pitchFamily="18" charset="0"/>
                                  <a:ea typeface="Cambria Math" panose="02040503050406030204" pitchFamily="18" charset="0"/>
                                </a:rPr>
                              </m:ctrlPr>
                            </m:sSupPr>
                            <m:e>
                              <m:r>
                                <m:rPr>
                                  <m:sty m:val="p"/>
                                </m:rPr>
                                <a:rPr lang="en-US" sz="2000" i="0">
                                  <a:latin typeface="Cambria Math" panose="02040503050406030204" pitchFamily="18" charset="0"/>
                                  <a:ea typeface="Cambria Math" panose="02040503050406030204" pitchFamily="18" charset="0"/>
                                </a:rPr>
                                <m:t>e</m:t>
                              </m:r>
                            </m:e>
                            <m:sup>
                              <m:r>
                                <m:rPr>
                                  <m:sty m:val="p"/>
                                </m:rPr>
                                <a:rPr lang="en-US" sz="2000" i="0">
                                  <a:latin typeface="Cambria Math" panose="02040503050406030204" pitchFamily="18" charset="0"/>
                                  <a:ea typeface="Cambria Math" panose="02040503050406030204" pitchFamily="18" charset="0"/>
                                </a:rPr>
                                <m:t>j</m:t>
                              </m:r>
                              <m:r>
                                <a:rPr lang="en-US" sz="2000" i="0">
                                  <a:latin typeface="Cambria Math" panose="02040503050406030204" pitchFamily="18" charset="0"/>
                                  <a:ea typeface="Cambria Math" panose="02040503050406030204" pitchFamily="18" charset="0"/>
                                </a:rPr>
                                <m:t>2</m:t>
                              </m:r>
                              <m:r>
                                <m:rPr>
                                  <m:sty m:val="p"/>
                                </m:rPr>
                                <a:rPr lang="en-US"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US"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sup>
                          </m:sSup>
                          <m:r>
                            <m:rPr>
                              <m:sty m:val="p"/>
                            </m:rPr>
                            <a:rPr lang="en-US" sz="2000" i="0">
                              <a:latin typeface="Cambria Math" panose="02040503050406030204" pitchFamily="18" charset="0"/>
                            </a:rPr>
                            <m:t>x</m:t>
                          </m:r>
                          <m:d>
                            <m:dPr>
                              <m:ctrlPr>
                                <a:rPr lang="en-US" sz="2000" i="1">
                                  <a:latin typeface="Cambria Math" panose="02040503050406030204" pitchFamily="18" charset="0"/>
                                </a:rPr>
                              </m:ctrlPr>
                            </m:dPr>
                            <m:e>
                              <m:r>
                                <m:rPr>
                                  <m:sty m:val="p"/>
                                </m:rPr>
                                <a:rPr lang="en-US" sz="2000" i="0">
                                  <a:latin typeface="Cambria Math" panose="02040503050406030204" pitchFamily="18" charset="0"/>
                                </a:rPr>
                                <m:t>t</m:t>
                              </m:r>
                            </m:e>
                          </m:d>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e</m:t>
                              </m:r>
                            </m:e>
                            <m:sup>
                              <m:r>
                                <a:rPr lang="en-US" sz="2000" i="0">
                                  <a:latin typeface="Cambria Math" panose="02040503050406030204" pitchFamily="18" charset="0"/>
                                </a:rPr>
                                <m:t>−</m:t>
                              </m:r>
                              <m:r>
                                <m:rPr>
                                  <m:sty m:val="p"/>
                                </m:rPr>
                                <a:rPr lang="en-US" sz="2000" i="0">
                                  <a:latin typeface="Cambria Math" panose="02040503050406030204" pitchFamily="18" charset="0"/>
                                </a:rPr>
                                <m:t>j</m:t>
                              </m:r>
                              <m:r>
                                <a:rPr lang="en-US" sz="2000" i="0">
                                  <a:latin typeface="Cambria Math" panose="02040503050406030204" pitchFamily="18" charset="0"/>
                                </a:rPr>
                                <m:t>2</m:t>
                              </m:r>
                              <m:r>
                                <m:rPr>
                                  <m:sty m:val="p"/>
                                </m:rPr>
                                <a:rPr lang="en-US" sz="2000" i="0">
                                  <a:latin typeface="Cambria Math" panose="02040503050406030204" pitchFamily="18" charset="0"/>
                                </a:rPr>
                                <m:t>πft</m:t>
                              </m:r>
                            </m:sup>
                          </m:sSup>
                          <m:r>
                            <a:rPr lang="en-US" sz="2000" i="0">
                              <a:latin typeface="Cambria Math" panose="02040503050406030204" pitchFamily="18" charset="0"/>
                            </a:rPr>
                            <m:t> </m:t>
                          </m:r>
                          <m:r>
                            <m:rPr>
                              <m:sty m:val="p"/>
                            </m:rPr>
                            <a:rPr lang="en-US" sz="2000" i="0">
                              <a:latin typeface="Cambria Math" panose="02040503050406030204" pitchFamily="18" charset="0"/>
                            </a:rPr>
                            <m:t>dt</m:t>
                          </m:r>
                          <m:r>
                            <a:rPr lang="en-US" sz="2000" i="0">
                              <a:latin typeface="Cambria Math" panose="02040503050406030204" pitchFamily="18" charset="0"/>
                            </a:rPr>
                            <m:t>=</m:t>
                          </m:r>
                          <m:nary>
                            <m:naryPr>
                              <m:limLoc m:val="undOvr"/>
                              <m:ctrlPr>
                                <a:rPr lang="en-US" sz="2000" i="1">
                                  <a:latin typeface="Cambria Math" panose="02040503050406030204" pitchFamily="18" charset="0"/>
                                </a:rPr>
                              </m:ctrlPr>
                            </m:naryPr>
                            <m:sub>
                              <m:r>
                                <m:rPr>
                                  <m:brk m:alnAt="24"/>
                                </m:rPr>
                                <a:rPr lang="en-US" sz="2000" i="0">
                                  <a:latin typeface="Cambria Math" panose="02040503050406030204" pitchFamily="18" charset="0"/>
                                </a:rPr>
                                <m:t>−</m:t>
                              </m:r>
                              <m:r>
                                <a:rPr lang="en-US" sz="2000" i="0">
                                  <a:latin typeface="Cambria Math" panose="02040503050406030204" pitchFamily="18" charset="0"/>
                                </a:rPr>
                                <m:t>∞</m:t>
                              </m:r>
                            </m:sub>
                            <m:sup>
                              <m:r>
                                <a:rPr lang="en-US" sz="2000" i="0">
                                  <a:latin typeface="Cambria Math" panose="02040503050406030204" pitchFamily="18" charset="0"/>
                                </a:rPr>
                                <m:t>∞</m:t>
                              </m:r>
                            </m:sup>
                            <m:e>
                              <m:r>
                                <m:rPr>
                                  <m:sty m:val="p"/>
                                </m:rPr>
                                <a:rPr lang="en-US" sz="2000" i="0">
                                  <a:latin typeface="Cambria Math" panose="02040503050406030204" pitchFamily="18" charset="0"/>
                                </a:rPr>
                                <m:t>x</m:t>
                              </m:r>
                              <m:d>
                                <m:dPr>
                                  <m:ctrlPr>
                                    <a:rPr lang="en-US" sz="2000" i="1">
                                      <a:latin typeface="Cambria Math" panose="02040503050406030204" pitchFamily="18" charset="0"/>
                                    </a:rPr>
                                  </m:ctrlPr>
                                </m:dPr>
                                <m:e>
                                  <m:r>
                                    <m:rPr>
                                      <m:sty m:val="p"/>
                                    </m:rPr>
                                    <a:rPr lang="en-IN" sz="2000" i="0">
                                      <a:latin typeface="Cambria Math" panose="02040503050406030204" pitchFamily="18" charset="0"/>
                                    </a:rPr>
                                    <m:t>t</m:t>
                                  </m:r>
                                </m:e>
                              </m:d>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e</m:t>
                                  </m:r>
                                </m:e>
                                <m:sup>
                                  <m:r>
                                    <a:rPr lang="en-US" sz="2000" i="0">
                                      <a:latin typeface="Cambria Math" panose="02040503050406030204" pitchFamily="18" charset="0"/>
                                    </a:rPr>
                                    <m:t>−</m:t>
                                  </m:r>
                                  <m:r>
                                    <m:rPr>
                                      <m:sty m:val="p"/>
                                    </m:rPr>
                                    <a:rPr lang="en-US" sz="2000" i="0">
                                      <a:latin typeface="Cambria Math" panose="02040503050406030204" pitchFamily="18" charset="0"/>
                                    </a:rPr>
                                    <m:t>j</m:t>
                                  </m:r>
                                  <m:r>
                                    <a:rPr lang="en-US" sz="2000" i="0">
                                      <a:latin typeface="Cambria Math" panose="02040503050406030204" pitchFamily="18" charset="0"/>
                                    </a:rPr>
                                    <m:t>2</m:t>
                                  </m:r>
                                  <m:r>
                                    <m:rPr>
                                      <m:sty m:val="p"/>
                                    </m:rPr>
                                    <a:rPr lang="en-US" sz="2000" i="0">
                                      <a:latin typeface="Cambria Math" panose="02040503050406030204" pitchFamily="18" charset="0"/>
                                    </a:rPr>
                                    <m:t>π</m:t>
                                  </m:r>
                                  <m:d>
                                    <m:dPr>
                                      <m:ctrlPr>
                                        <a:rPr lang="en-US" sz="2000" i="1">
                                          <a:latin typeface="Cambria Math" panose="02040503050406030204" pitchFamily="18" charset="0"/>
                                        </a:rPr>
                                      </m:ctrlPr>
                                    </m:dPr>
                                    <m:e>
                                      <m:r>
                                        <m:rPr>
                                          <m:sty m:val="p"/>
                                        </m:rPr>
                                        <a:rPr lang="en-IN" sz="2000" i="0">
                                          <a:latin typeface="Cambria Math" panose="02040503050406030204" pitchFamily="18" charset="0"/>
                                        </a:rPr>
                                        <m:t>f</m:t>
                                      </m:r>
                                      <m:r>
                                        <a:rPr lang="en-IN" sz="2000" i="0">
                                          <a:latin typeface="Cambria Math" panose="02040503050406030204" pitchFamily="18" charset="0"/>
                                        </a:rPr>
                                        <m:t>−</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f</m:t>
                                          </m:r>
                                        </m:e>
                                        <m:sub>
                                          <m:r>
                                            <m:rPr>
                                              <m:sty m:val="p"/>
                                            </m:rPr>
                                            <a:rPr lang="en-IN" sz="2000" i="0">
                                              <a:latin typeface="Cambria Math" panose="02040503050406030204" pitchFamily="18" charset="0"/>
                                            </a:rPr>
                                            <m:t>c</m:t>
                                          </m:r>
                                        </m:sub>
                                      </m:sSub>
                                    </m:e>
                                  </m:d>
                                  <m:r>
                                    <m:rPr>
                                      <m:sty m:val="p"/>
                                    </m:rPr>
                                    <a:rPr lang="en-IN" sz="2000" i="0">
                                      <a:latin typeface="Cambria Math" panose="02040503050406030204" pitchFamily="18" charset="0"/>
                                    </a:rPr>
                                    <m:t>t</m:t>
                                  </m:r>
                                </m:sup>
                              </m:sSup>
                              <m:r>
                                <a:rPr lang="en-US" sz="2000" i="0">
                                  <a:latin typeface="Cambria Math" panose="02040503050406030204" pitchFamily="18" charset="0"/>
                                </a:rPr>
                                <m:t> </m:t>
                              </m:r>
                              <m:r>
                                <m:rPr>
                                  <m:sty m:val="p"/>
                                </m:rPr>
                                <a:rPr lang="en-US" sz="2000" i="0">
                                  <a:latin typeface="Cambria Math" panose="02040503050406030204" pitchFamily="18" charset="0"/>
                                </a:rPr>
                                <m:t>dt</m:t>
                              </m:r>
                              <m:r>
                                <a:rPr lang="en-US" sz="2000" i="0">
                                  <a:latin typeface="Cambria Math" panose="02040503050406030204" pitchFamily="18" charset="0"/>
                                </a:rPr>
                                <m:t>=</m:t>
                              </m:r>
                              <m:r>
                                <m:rPr>
                                  <m:sty m:val="p"/>
                                </m:rPr>
                                <a:rPr lang="en-IN" sz="2000" i="0">
                                  <a:latin typeface="Cambria Math" panose="02040503050406030204" pitchFamily="18" charset="0"/>
                                </a:rPr>
                                <m:t>X</m:t>
                              </m:r>
                              <m:r>
                                <a:rPr lang="en-IN" sz="2000" i="0">
                                  <a:latin typeface="Cambria Math" panose="02040503050406030204" pitchFamily="18" charset="0"/>
                                </a:rPr>
                                <m:t>(</m:t>
                              </m:r>
                              <m:r>
                                <m:rPr>
                                  <m:sty m:val="p"/>
                                </m:rPr>
                                <a:rPr lang="en-IN" sz="2000" i="0">
                                  <a:latin typeface="Cambria Math" panose="02040503050406030204" pitchFamily="18" charset="0"/>
                                </a:rPr>
                                <m:t>f</m:t>
                              </m:r>
                              <m:r>
                                <a:rPr lang="en-IN" sz="2000" i="0">
                                  <a:latin typeface="Cambria Math" panose="02040503050406030204" pitchFamily="18" charset="0"/>
                                </a:rPr>
                                <m:t>−</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f</m:t>
                                  </m:r>
                                </m:e>
                                <m:sub>
                                  <m:r>
                                    <m:rPr>
                                      <m:sty m:val="p"/>
                                    </m:rPr>
                                    <a:rPr lang="en-IN" sz="2000" i="0">
                                      <a:latin typeface="Cambria Math" panose="02040503050406030204" pitchFamily="18" charset="0"/>
                                    </a:rPr>
                                    <m:t>c</m:t>
                                  </m:r>
                                </m:sub>
                              </m:sSub>
                              <m:r>
                                <a:rPr lang="en-IN" sz="2000" i="0">
                                  <a:latin typeface="Cambria Math" panose="02040503050406030204" pitchFamily="18" charset="0"/>
                                </a:rPr>
                                <m:t>)</m:t>
                              </m:r>
                            </m:e>
                          </m:nary>
                        </m:e>
                      </m:nary>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88209" y="3999967"/>
                <a:ext cx="8567581" cy="991938"/>
              </a:xfrm>
              <a:prstGeom prst="rect">
                <a:avLst/>
              </a:prstGeom>
              <a:blipFill>
                <a:blip r:embed="rId5"/>
                <a:stretch>
                  <a:fillRect/>
                </a:stretch>
              </a:blipFill>
            </p:spPr>
            <p:txBody>
              <a:bodyPr/>
              <a:lstStyle/>
              <a:p>
                <a:r>
                  <a:rPr lang="en-IN">
                    <a:noFill/>
                  </a:rPr>
                  <a:t> </a:t>
                </a:r>
              </a:p>
            </p:txBody>
          </p:sp>
        </mc:Fallback>
      </mc:AlternateContent>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Time Domain </a:t>
            </a:r>
            <a:r>
              <a:rPr lang="en-US" sz="4000" kern="0" dirty="0">
                <a:solidFill>
                  <a:schemeClr val="tx1"/>
                </a:solidFill>
                <a:latin typeface="Segoe UI Emoji" panose="020B0502040204020203" pitchFamily="34" charset="0"/>
                <a:ea typeface="Segoe UI Emoji" panose="020B0502040204020203" pitchFamily="34" charset="0"/>
                <a:cs typeface="Avenir Book" panose="020B0503020203020204" pitchFamily="34" charset="-78"/>
              </a:rPr>
              <a:t>⇔ Frequency Domain</a:t>
            </a:r>
            <a:endParaRPr lang="en-US" sz="4000" kern="0" dirty="0">
              <a:solidFill>
                <a:schemeClr val="tx1"/>
              </a:solidFill>
              <a:latin typeface="Avenir Book" panose="020B0503020203020204" pitchFamily="34" charset="-78"/>
              <a:cs typeface="Avenir Book" panose="020B0503020203020204" pitchFamily="34" charset="-78"/>
            </a:endParaRPr>
          </a:p>
        </p:txBody>
      </p:sp>
      <p:cxnSp>
        <p:nvCxnSpPr>
          <p:cNvPr id="11" name="Straight Connector 10"/>
          <p:cNvCxnSpPr/>
          <p:nvPr/>
        </p:nvCxnSpPr>
        <p:spPr>
          <a:xfrm>
            <a:off x="123895" y="2543694"/>
            <a:ext cx="89532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3895" y="3828886"/>
            <a:ext cx="89532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1000"/>
                                        <p:tgtEl>
                                          <p:spTgt spid="79"/>
                                        </p:tgtEl>
                                      </p:cBhvr>
                                    </p:animEffect>
                                    <p:anim calcmode="lin" valueType="num">
                                      <p:cBhvr>
                                        <p:cTn id="15" dur="1000" fill="hold"/>
                                        <p:tgtEl>
                                          <p:spTgt spid="79"/>
                                        </p:tgtEl>
                                        <p:attrNameLst>
                                          <p:attrName>ppt_x</p:attrName>
                                        </p:attrNameLst>
                                      </p:cBhvr>
                                      <p:tavLst>
                                        <p:tav tm="0">
                                          <p:val>
                                            <p:strVal val="#ppt_x"/>
                                          </p:val>
                                        </p:tav>
                                        <p:tav tm="100000">
                                          <p:val>
                                            <p:strVal val="#ppt_x"/>
                                          </p:val>
                                        </p:tav>
                                      </p:tavLst>
                                    </p:anim>
                                    <p:anim calcmode="lin" valueType="num">
                                      <p:cBhvr>
                                        <p:cTn id="16" dur="1000" fill="hold"/>
                                        <p:tgtEl>
                                          <p:spTgt spid="7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DSB-SC Modulation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487" y="1638848"/>
            <a:ext cx="4949630" cy="2044133"/>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288209" y="3849608"/>
                <a:ext cx="8567581" cy="13771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latin typeface="Cambria Math" panose="02040503050406030204" pitchFamily="18" charset="0"/>
                              <a:ea typeface="Cambria Math" panose="02040503050406030204" pitchFamily="18" charset="0"/>
                            </a:rPr>
                          </m:ctrlPr>
                        </m:dPr>
                        <m:e>
                          <m:r>
                            <m:rPr>
                              <m:sty m:val="p"/>
                            </m:rPr>
                            <a:rPr lang="en-IN" sz="2000" b="0" i="0" smtClean="0">
                              <a:latin typeface="Cambria Math" panose="02040503050406030204" pitchFamily="18" charset="0"/>
                              <a:ea typeface="Cambria Math" panose="02040503050406030204" pitchFamily="18" charset="0"/>
                            </a:rPr>
                            <m:t>m</m:t>
                          </m:r>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t</m:t>
                          </m:r>
                          <m:r>
                            <a:rPr lang="en-IN" sz="2000" b="0" i="0" smtClean="0">
                              <a:latin typeface="Cambria Math" panose="02040503050406030204" pitchFamily="18" charset="0"/>
                              <a:ea typeface="Cambria Math" panose="02040503050406030204" pitchFamily="18" charset="0"/>
                            </a:rPr>
                            <m:t>)</m:t>
                          </m:r>
                          <m:func>
                            <m:funcPr>
                              <m:ctrlPr>
                                <a:rPr lang="en-IN" sz="2000" b="0" i="1" smtClean="0">
                                  <a:latin typeface="Cambria Math" panose="02040503050406030204" pitchFamily="18" charset="0"/>
                                  <a:ea typeface="Cambria Math" panose="02040503050406030204" pitchFamily="18" charset="0"/>
                                </a:rPr>
                              </m:ctrlPr>
                            </m:funcPr>
                            <m:fName>
                              <m:r>
                                <m:rPr>
                                  <m:sty m:val="p"/>
                                </m:rPr>
                                <a:rPr lang="en-IN" sz="2000" b="0" i="0" smtClean="0">
                                  <a:latin typeface="Cambria Math" panose="02040503050406030204" pitchFamily="18" charset="0"/>
                                  <a:ea typeface="Cambria Math" panose="02040503050406030204" pitchFamily="18" charset="0"/>
                                </a:rPr>
                                <m:t>cos</m:t>
                              </m:r>
                            </m:fName>
                            <m:e>
                              <m:r>
                                <a:rPr lang="en-IN" sz="2000" b="0" i="0" smtClean="0">
                                  <a:latin typeface="Cambria Math" panose="02040503050406030204" pitchFamily="18" charset="0"/>
                                  <a:ea typeface="Cambria Math" panose="02040503050406030204" pitchFamily="18" charset="0"/>
                                </a:rPr>
                                <m:t>(2</m:t>
                              </m:r>
                              <m:r>
                                <m:rPr>
                                  <m:sty m:val="p"/>
                                </m:rPr>
                                <a:rPr lang="en-IN" sz="2000" b="0" i="0" smtClean="0">
                                  <a:latin typeface="Cambria Math" panose="02040503050406030204" pitchFamily="18" charset="0"/>
                                  <a:ea typeface="Cambria Math" panose="02040503050406030204" pitchFamily="18" charset="0"/>
                                </a:rPr>
                                <m:t>π</m:t>
                              </m:r>
                              <m:sSub>
                                <m:sSubPr>
                                  <m:ctrlPr>
                                    <a:rPr lang="en-IN" sz="2000" b="0" i="1" smtClean="0">
                                      <a:latin typeface="Cambria Math" panose="02040503050406030204" pitchFamily="18" charset="0"/>
                                      <a:ea typeface="Cambria Math" panose="02040503050406030204" pitchFamily="18" charset="0"/>
                                    </a:rPr>
                                  </m:ctrlPr>
                                </m:sSubPr>
                                <m:e>
                                  <m:r>
                                    <m:rPr>
                                      <m:sty m:val="p"/>
                                    </m:rPr>
                                    <a:rPr lang="en-IN" sz="2000" b="0" i="0" smtClean="0">
                                      <a:latin typeface="Cambria Math" panose="02040503050406030204" pitchFamily="18" charset="0"/>
                                      <a:ea typeface="Cambria Math" panose="02040503050406030204" pitchFamily="18" charset="0"/>
                                    </a:rPr>
                                    <m:t>f</m:t>
                                  </m:r>
                                </m:e>
                                <m:sub>
                                  <m:r>
                                    <m:rPr>
                                      <m:sty m:val="p"/>
                                    </m:rPr>
                                    <a:rPr lang="en-IN" sz="2000" b="0" i="0" smtClean="0">
                                      <a:latin typeface="Cambria Math" panose="02040503050406030204" pitchFamily="18" charset="0"/>
                                      <a:ea typeface="Cambria Math" panose="02040503050406030204" pitchFamily="18" charset="0"/>
                                    </a:rPr>
                                    <m:t>c</m:t>
                                  </m:r>
                                </m:sub>
                              </m:sSub>
                              <m:r>
                                <m:rPr>
                                  <m:sty m:val="p"/>
                                </m:rPr>
                                <a:rPr lang="en-IN" sz="2000" b="0" i="0" smtClean="0">
                                  <a:latin typeface="Cambria Math" panose="02040503050406030204" pitchFamily="18" charset="0"/>
                                  <a:ea typeface="Cambria Math" panose="02040503050406030204" pitchFamily="18" charset="0"/>
                                </a:rPr>
                                <m:t>t</m:t>
                              </m:r>
                              <m:r>
                                <a:rPr lang="en-IN" sz="2000" b="0" i="0" smtClean="0">
                                  <a:latin typeface="Cambria Math" panose="02040503050406030204" pitchFamily="18" charset="0"/>
                                  <a:ea typeface="Cambria Math" panose="02040503050406030204" pitchFamily="18" charset="0"/>
                                </a:rPr>
                                <m:t>)</m:t>
                              </m:r>
                            </m:e>
                          </m:func>
                        </m:e>
                      </m:d>
                      <m:r>
                        <a:rPr lang="en-IN" sz="2000" b="0" i="0" smtClean="0">
                          <a:latin typeface="Cambria Math" panose="02040503050406030204" pitchFamily="18" charset="0"/>
                          <a:ea typeface="Cambria Math" panose="02040503050406030204" pitchFamily="18" charset="0"/>
                        </a:rPr>
                        <m:t>=</m:t>
                      </m:r>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f>
                                <m:fPr>
                                  <m:ctrlPr>
                                    <a:rPr lang="en-IN" sz="2000" i="1">
                                      <a:latin typeface="Cambria Math" panose="02040503050406030204" pitchFamily="18" charset="0"/>
                                      <a:ea typeface="Cambria Math" panose="02040503050406030204" pitchFamily="18" charset="0"/>
                                    </a:rPr>
                                  </m:ctrlPr>
                                </m:fPr>
                                <m:num>
                                  <m:sSup>
                                    <m:sSupPr>
                                      <m:ctrlPr>
                                        <a:rPr lang="en-IN" sz="2000" i="1">
                                          <a:latin typeface="Cambria Math" panose="02040503050406030204" pitchFamily="18" charset="0"/>
                                          <a:ea typeface="Cambria Math" panose="02040503050406030204" pitchFamily="18" charset="0"/>
                                        </a:rPr>
                                      </m:ctrlPr>
                                    </m:sSupPr>
                                    <m:e>
                                      <m:r>
                                        <m:rPr>
                                          <m:sty m:val="p"/>
                                        </m:rPr>
                                        <a:rPr lang="en-IN" sz="2000" i="0">
                                          <a:latin typeface="Cambria Math" panose="02040503050406030204" pitchFamily="18" charset="0"/>
                                          <a:ea typeface="Cambria Math" panose="02040503050406030204" pitchFamily="18" charset="0"/>
                                        </a:rPr>
                                        <m:t>e</m:t>
                                      </m:r>
                                    </m:e>
                                    <m:sup>
                                      <m:r>
                                        <m:rPr>
                                          <m:sty m:val="p"/>
                                        </m:rPr>
                                        <a:rPr lang="en-IN" sz="2000" i="0">
                                          <a:latin typeface="Cambria Math" panose="02040503050406030204" pitchFamily="18" charset="0"/>
                                          <a:ea typeface="Cambria Math" panose="02040503050406030204" pitchFamily="18" charset="0"/>
                                        </a:rPr>
                                        <m:t>j</m:t>
                                      </m:r>
                                      <m:r>
                                        <a:rPr lang="en-IN" sz="2000" i="0">
                                          <a:latin typeface="Cambria Math" panose="02040503050406030204" pitchFamily="18" charset="0"/>
                                          <a:ea typeface="Cambria Math" panose="02040503050406030204" pitchFamily="18" charset="0"/>
                                        </a:rPr>
                                        <m:t>2</m:t>
                                      </m:r>
                                      <m:r>
                                        <m:rPr>
                                          <m:sty m:val="p"/>
                                        </m:rPr>
                                        <a:rPr lang="en-IN"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IN"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sup>
                                  </m:sSup>
                                  <m:r>
                                    <a:rPr lang="en-IN" sz="2000" i="0">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m:rPr>
                                          <m:sty m:val="p"/>
                                        </m:rPr>
                                        <a:rPr lang="en-IN" sz="2000" i="0">
                                          <a:latin typeface="Cambria Math" panose="02040503050406030204" pitchFamily="18" charset="0"/>
                                          <a:ea typeface="Cambria Math" panose="02040503050406030204" pitchFamily="18" charset="0"/>
                                        </a:rPr>
                                        <m:t>e</m:t>
                                      </m:r>
                                    </m:e>
                                    <m:sup>
                                      <m:r>
                                        <a:rPr lang="en-IN" sz="2000" i="0">
                                          <a:latin typeface="Cambria Math" panose="02040503050406030204" pitchFamily="18" charset="0"/>
                                          <a:ea typeface="Cambria Math" panose="02040503050406030204" pitchFamily="18" charset="0"/>
                                        </a:rPr>
                                        <m:t>−</m:t>
                                      </m:r>
                                      <m:r>
                                        <m:rPr>
                                          <m:sty m:val="p"/>
                                        </m:rPr>
                                        <a:rPr lang="en-IN" sz="2000" i="0">
                                          <a:latin typeface="Cambria Math" panose="02040503050406030204" pitchFamily="18" charset="0"/>
                                          <a:ea typeface="Cambria Math" panose="02040503050406030204" pitchFamily="18" charset="0"/>
                                        </a:rPr>
                                        <m:t>j</m:t>
                                      </m:r>
                                      <m:r>
                                        <a:rPr lang="en-IN" sz="2000" i="0">
                                          <a:latin typeface="Cambria Math" panose="02040503050406030204" pitchFamily="18" charset="0"/>
                                          <a:ea typeface="Cambria Math" panose="02040503050406030204" pitchFamily="18" charset="0"/>
                                        </a:rPr>
                                        <m:t>2</m:t>
                                      </m:r>
                                      <m:r>
                                        <m:rPr>
                                          <m:sty m:val="p"/>
                                        </m:rPr>
                                        <a:rPr lang="en-IN"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IN"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sup>
                                  </m:sSup>
                                </m:num>
                                <m:den>
                                  <m:r>
                                    <a:rPr lang="en-IN" sz="2000" i="0">
                                      <a:latin typeface="Cambria Math" panose="02040503050406030204" pitchFamily="18" charset="0"/>
                                      <a:ea typeface="Cambria Math" panose="02040503050406030204" pitchFamily="18" charset="0"/>
                                    </a:rPr>
                                    <m:t>2</m:t>
                                  </m:r>
                                </m:den>
                              </m:f>
                            </m:e>
                          </m:d>
                          <m:r>
                            <m:rPr>
                              <m:sty m:val="p"/>
                            </m:rPr>
                            <a:rPr lang="en-IN" sz="2000" i="0">
                              <a:latin typeface="Cambria Math" panose="02040503050406030204" pitchFamily="18" charset="0"/>
                              <a:ea typeface="Cambria Math" panose="02040503050406030204" pitchFamily="18" charset="0"/>
                            </a:rPr>
                            <m:t>m</m:t>
                          </m:r>
                          <m:r>
                            <a:rPr lang="en-IN" sz="2000" i="0">
                              <a:latin typeface="Cambria Math" panose="02040503050406030204" pitchFamily="18" charset="0"/>
                              <a:ea typeface="Cambria Math" panose="02040503050406030204" pitchFamily="18" charset="0"/>
                            </a:rPr>
                            <m:t>(</m:t>
                          </m:r>
                          <m:r>
                            <m:rPr>
                              <m:sty m:val="p"/>
                            </m:rPr>
                            <a:rPr lang="en-IN" sz="2000" i="0">
                              <a:latin typeface="Cambria Math" panose="02040503050406030204" pitchFamily="18" charset="0"/>
                              <a:ea typeface="Cambria Math" panose="02040503050406030204" pitchFamily="18" charset="0"/>
                            </a:rPr>
                            <m:t>t</m:t>
                          </m:r>
                          <m:r>
                            <a:rPr lang="en-IN" sz="2000" i="0">
                              <a:latin typeface="Cambria Math" panose="02040503050406030204" pitchFamily="18" charset="0"/>
                              <a:ea typeface="Cambria Math" panose="02040503050406030204" pitchFamily="18" charset="0"/>
                            </a:rPr>
                            <m:t>)</m:t>
                          </m:r>
                        </m:e>
                      </m:d>
                      <m:r>
                        <a:rPr lang="en-IN" sz="2000" i="0">
                          <a:latin typeface="Cambria Math" panose="02040503050406030204" pitchFamily="18" charset="0"/>
                          <a:ea typeface="Cambria Math" panose="02040503050406030204" pitchFamily="18" charset="0"/>
                        </a:rPr>
                        <m:t>=</m:t>
                      </m:r>
                      <m:f>
                        <m:fPr>
                          <m:ctrlPr>
                            <a:rPr lang="en-IN" sz="2000" i="1" smtClean="0">
                              <a:latin typeface="Cambria Math" panose="02040503050406030204" pitchFamily="18" charset="0"/>
                              <a:ea typeface="Cambria Math" panose="02040503050406030204" pitchFamily="18" charset="0"/>
                            </a:rPr>
                          </m:ctrlPr>
                        </m:fPr>
                        <m:num>
                          <m:r>
                            <a:rPr lang="en-IN" sz="2000" b="0" i="0" smtClean="0">
                              <a:latin typeface="Cambria Math" panose="02040503050406030204" pitchFamily="18" charset="0"/>
                              <a:ea typeface="Cambria Math" panose="02040503050406030204" pitchFamily="18" charset="0"/>
                            </a:rPr>
                            <m:t>1</m:t>
                          </m:r>
                        </m:num>
                        <m:den>
                          <m:r>
                            <a:rPr lang="en-IN" sz="2000" b="0" i="0" smtClean="0">
                              <a:latin typeface="Cambria Math" panose="02040503050406030204" pitchFamily="18" charset="0"/>
                              <a:ea typeface="Cambria Math" panose="02040503050406030204" pitchFamily="18" charset="0"/>
                            </a:rPr>
                            <m:t>2</m:t>
                          </m:r>
                        </m:den>
                      </m:f>
                      <m:d>
                        <m:dPr>
                          <m:begChr m:val="["/>
                          <m:endChr m:val="]"/>
                          <m:ctrlPr>
                            <a:rPr lang="en-IN" sz="2000" i="1" smtClean="0">
                              <a:latin typeface="Cambria Math" panose="02040503050406030204" pitchFamily="18" charset="0"/>
                              <a:ea typeface="Cambria Math" panose="02040503050406030204" pitchFamily="18" charset="0"/>
                            </a:rPr>
                          </m:ctrlPr>
                        </m:dPr>
                        <m:e>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m:rPr>
                                      <m:sty m:val="p"/>
                                    </m:rPr>
                                    <a:rPr lang="en-IN" sz="2000" i="0">
                                      <a:latin typeface="Cambria Math" panose="02040503050406030204" pitchFamily="18" charset="0"/>
                                      <a:ea typeface="Cambria Math" panose="02040503050406030204" pitchFamily="18" charset="0"/>
                                    </a:rPr>
                                    <m:t>e</m:t>
                                  </m:r>
                                </m:e>
                                <m:sup>
                                  <m:r>
                                    <m:rPr>
                                      <m:sty m:val="p"/>
                                    </m:rPr>
                                    <a:rPr lang="en-IN" sz="2000" i="0">
                                      <a:latin typeface="Cambria Math" panose="02040503050406030204" pitchFamily="18" charset="0"/>
                                      <a:ea typeface="Cambria Math" panose="02040503050406030204" pitchFamily="18" charset="0"/>
                                    </a:rPr>
                                    <m:t>j</m:t>
                                  </m:r>
                                  <m:r>
                                    <a:rPr lang="en-IN" sz="2000" i="0">
                                      <a:latin typeface="Cambria Math" panose="02040503050406030204" pitchFamily="18" charset="0"/>
                                      <a:ea typeface="Cambria Math" panose="02040503050406030204" pitchFamily="18" charset="0"/>
                                    </a:rPr>
                                    <m:t>2</m:t>
                                  </m:r>
                                  <m:r>
                                    <m:rPr>
                                      <m:sty m:val="p"/>
                                    </m:rPr>
                                    <a:rPr lang="en-IN"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IN"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sup>
                              </m:sSup>
                              <m:r>
                                <m:rPr>
                                  <m:sty m:val="p"/>
                                </m:rPr>
                                <a:rPr lang="en-IN" sz="2000" i="0">
                                  <a:latin typeface="Cambria Math" panose="02040503050406030204" pitchFamily="18" charset="0"/>
                                  <a:ea typeface="Cambria Math" panose="02040503050406030204" pitchFamily="18" charset="0"/>
                                </a:rPr>
                                <m:t>m</m:t>
                              </m:r>
                              <m:r>
                                <a:rPr lang="en-IN" sz="2000" i="0">
                                  <a:latin typeface="Cambria Math" panose="02040503050406030204" pitchFamily="18" charset="0"/>
                                  <a:ea typeface="Cambria Math" panose="02040503050406030204" pitchFamily="18" charset="0"/>
                                </a:rPr>
                                <m:t>(</m:t>
                              </m:r>
                              <m:r>
                                <m:rPr>
                                  <m:sty m:val="p"/>
                                </m:rPr>
                                <a:rPr lang="en-IN" sz="2000" i="0">
                                  <a:latin typeface="Cambria Math" panose="02040503050406030204" pitchFamily="18" charset="0"/>
                                  <a:ea typeface="Cambria Math" panose="02040503050406030204" pitchFamily="18" charset="0"/>
                                </a:rPr>
                                <m:t>t</m:t>
                              </m:r>
                              <m:r>
                                <a:rPr lang="en-IN" sz="2000" i="0">
                                  <a:latin typeface="Cambria Math" panose="02040503050406030204" pitchFamily="18" charset="0"/>
                                  <a:ea typeface="Cambria Math" panose="02040503050406030204" pitchFamily="18" charset="0"/>
                                </a:rPr>
                                <m:t>)</m:t>
                              </m:r>
                            </m:e>
                          </m:d>
                          <m:r>
                            <a:rPr lang="en-IN" sz="2000" i="0">
                              <a:latin typeface="Cambria Math" panose="02040503050406030204" pitchFamily="18" charset="0"/>
                              <a:ea typeface="Cambria Math" panose="02040503050406030204" pitchFamily="18" charset="0"/>
                            </a:rPr>
                            <m:t>+</m:t>
                          </m:r>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m:rPr>
                                      <m:sty m:val="p"/>
                                    </m:rPr>
                                    <a:rPr lang="en-IN" sz="2000" i="0">
                                      <a:latin typeface="Cambria Math" panose="02040503050406030204" pitchFamily="18" charset="0"/>
                                      <a:ea typeface="Cambria Math" panose="02040503050406030204" pitchFamily="18" charset="0"/>
                                    </a:rPr>
                                    <m:t>e</m:t>
                                  </m:r>
                                </m:e>
                                <m:sup>
                                  <m:r>
                                    <a:rPr lang="en-IN" sz="2000" i="0">
                                      <a:latin typeface="Cambria Math" panose="02040503050406030204" pitchFamily="18" charset="0"/>
                                      <a:ea typeface="Cambria Math" panose="02040503050406030204" pitchFamily="18" charset="0"/>
                                    </a:rPr>
                                    <m:t>−</m:t>
                                  </m:r>
                                  <m:r>
                                    <m:rPr>
                                      <m:sty m:val="p"/>
                                    </m:rPr>
                                    <a:rPr lang="en-IN" sz="2000" i="0">
                                      <a:latin typeface="Cambria Math" panose="02040503050406030204" pitchFamily="18" charset="0"/>
                                      <a:ea typeface="Cambria Math" panose="02040503050406030204" pitchFamily="18" charset="0"/>
                                    </a:rPr>
                                    <m:t>j</m:t>
                                  </m:r>
                                  <m:r>
                                    <a:rPr lang="en-IN" sz="2000" i="0">
                                      <a:latin typeface="Cambria Math" panose="02040503050406030204" pitchFamily="18" charset="0"/>
                                      <a:ea typeface="Cambria Math" panose="02040503050406030204" pitchFamily="18" charset="0"/>
                                    </a:rPr>
                                    <m:t>2</m:t>
                                  </m:r>
                                  <m:r>
                                    <m:rPr>
                                      <m:sty m:val="p"/>
                                    </m:rPr>
                                    <a:rPr lang="en-IN"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IN"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sup>
                              </m:sSup>
                              <m:r>
                                <m:rPr>
                                  <m:sty m:val="p"/>
                                </m:rPr>
                                <a:rPr lang="en-IN" sz="2000" i="0">
                                  <a:latin typeface="Cambria Math" panose="02040503050406030204" pitchFamily="18" charset="0"/>
                                  <a:ea typeface="Cambria Math" panose="02040503050406030204" pitchFamily="18" charset="0"/>
                                </a:rPr>
                                <m:t>m</m:t>
                              </m:r>
                              <m:r>
                                <a:rPr lang="en-IN" sz="2000" i="0">
                                  <a:latin typeface="Cambria Math" panose="02040503050406030204" pitchFamily="18" charset="0"/>
                                  <a:ea typeface="Cambria Math" panose="02040503050406030204" pitchFamily="18" charset="0"/>
                                </a:rPr>
                                <m:t>(</m:t>
                              </m:r>
                              <m:r>
                                <m:rPr>
                                  <m:sty m:val="p"/>
                                </m:rPr>
                                <a:rPr lang="en-IN" sz="2000" i="0">
                                  <a:latin typeface="Cambria Math" panose="02040503050406030204" pitchFamily="18" charset="0"/>
                                  <a:ea typeface="Cambria Math" panose="02040503050406030204" pitchFamily="18" charset="0"/>
                                </a:rPr>
                                <m:t>t</m:t>
                              </m:r>
                              <m:r>
                                <a:rPr lang="en-IN" sz="2000" i="0">
                                  <a:latin typeface="Cambria Math" panose="02040503050406030204" pitchFamily="18" charset="0"/>
                                  <a:ea typeface="Cambria Math" panose="02040503050406030204" pitchFamily="18" charset="0"/>
                                </a:rPr>
                                <m:t>)</m:t>
                              </m:r>
                            </m:e>
                          </m:d>
                        </m:e>
                      </m:d>
                      <m:r>
                        <a:rPr lang="en-IN" sz="2000" b="0" i="0" smtClean="0">
                          <a:latin typeface="Cambria Math" panose="02040503050406030204" pitchFamily="18" charset="0"/>
                          <a:ea typeface="Cambria Math" panose="02040503050406030204" pitchFamily="18" charset="0"/>
                        </a:rPr>
                        <m:t>=</m:t>
                      </m:r>
                      <m:f>
                        <m:fPr>
                          <m:ctrlPr>
                            <a:rPr lang="en-IN" sz="2000" i="1">
                              <a:latin typeface="Cambria Math" panose="02040503050406030204" pitchFamily="18" charset="0"/>
                              <a:ea typeface="Cambria Math" panose="02040503050406030204" pitchFamily="18" charset="0"/>
                            </a:rPr>
                          </m:ctrlPr>
                        </m:fPr>
                        <m:num>
                          <m:r>
                            <a:rPr lang="en-IN" sz="2000" i="0">
                              <a:latin typeface="Cambria Math" panose="02040503050406030204" pitchFamily="18" charset="0"/>
                              <a:ea typeface="Cambria Math" panose="02040503050406030204" pitchFamily="18" charset="0"/>
                            </a:rPr>
                            <m:t>1</m:t>
                          </m:r>
                        </m:num>
                        <m:den>
                          <m:r>
                            <a:rPr lang="en-IN" sz="2000" i="0">
                              <a:latin typeface="Cambria Math" panose="02040503050406030204" pitchFamily="18" charset="0"/>
                              <a:ea typeface="Cambria Math" panose="02040503050406030204" pitchFamily="18" charset="0"/>
                            </a:rPr>
                            <m:t>2</m:t>
                          </m:r>
                        </m:den>
                      </m:f>
                      <m:d>
                        <m:dPr>
                          <m:begChr m:val="["/>
                          <m:endChr m:val="]"/>
                          <m:ctrlPr>
                            <a:rPr lang="en-IN" sz="2000" i="1">
                              <a:latin typeface="Cambria Math" panose="02040503050406030204" pitchFamily="18" charset="0"/>
                              <a:ea typeface="Cambria Math" panose="02040503050406030204" pitchFamily="18" charset="0"/>
                            </a:rPr>
                          </m:ctrlPr>
                        </m:dPr>
                        <m:e>
                          <m:r>
                            <m:rPr>
                              <m:sty m:val="p"/>
                            </m:rPr>
                            <a:rPr lang="en-IN" sz="2000" b="0" i="0" smtClean="0">
                              <a:latin typeface="Cambria Math" panose="02040503050406030204" pitchFamily="18" charset="0"/>
                              <a:ea typeface="Cambria Math" panose="02040503050406030204" pitchFamily="18" charset="0"/>
                            </a:rPr>
                            <m:t>M</m:t>
                          </m:r>
                          <m:d>
                            <m:dPr>
                              <m:ctrlPr>
                                <a:rPr lang="en-IN" sz="2000" b="0" i="1" smtClean="0">
                                  <a:latin typeface="Cambria Math" panose="02040503050406030204" pitchFamily="18" charset="0"/>
                                  <a:ea typeface="Cambria Math" panose="02040503050406030204" pitchFamily="18" charset="0"/>
                                </a:rPr>
                              </m:ctrlPr>
                            </m:dPr>
                            <m:e>
                              <m:r>
                                <m:rPr>
                                  <m:sty m:val="p"/>
                                </m:rPr>
                                <a:rPr lang="en-IN" sz="2000" b="0" i="0" smtClean="0">
                                  <a:latin typeface="Cambria Math" panose="02040503050406030204" pitchFamily="18" charset="0"/>
                                  <a:ea typeface="Cambria Math" panose="02040503050406030204" pitchFamily="18" charset="0"/>
                                </a:rPr>
                                <m:t>f</m:t>
                              </m:r>
                              <m:r>
                                <a:rPr lang="en-IN" sz="2000" b="0" i="0"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sty m:val="p"/>
                                    </m:rPr>
                                    <a:rPr lang="en-IN" sz="2000" b="0" i="0" smtClean="0">
                                      <a:latin typeface="Cambria Math" panose="02040503050406030204" pitchFamily="18" charset="0"/>
                                      <a:ea typeface="Cambria Math" panose="02040503050406030204" pitchFamily="18" charset="0"/>
                                    </a:rPr>
                                    <m:t>f</m:t>
                                  </m:r>
                                </m:e>
                                <m:sub>
                                  <m:r>
                                    <m:rPr>
                                      <m:sty m:val="p"/>
                                    </m:rPr>
                                    <a:rPr lang="en-IN" sz="2000" b="0" i="0" smtClean="0">
                                      <a:latin typeface="Cambria Math" panose="02040503050406030204" pitchFamily="18" charset="0"/>
                                      <a:ea typeface="Cambria Math" panose="02040503050406030204" pitchFamily="18" charset="0"/>
                                    </a:rPr>
                                    <m:t>c</m:t>
                                  </m:r>
                                </m:sub>
                              </m:sSub>
                            </m:e>
                          </m:d>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M</m:t>
                          </m:r>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f</m:t>
                          </m:r>
                          <m:r>
                            <a:rPr lang="en-IN" sz="2000" b="0" i="0"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sty m:val="p"/>
                                </m:rPr>
                                <a:rPr lang="en-IN" sz="2000" b="0" i="0" smtClean="0">
                                  <a:latin typeface="Cambria Math" panose="02040503050406030204" pitchFamily="18" charset="0"/>
                                  <a:ea typeface="Cambria Math" panose="02040503050406030204" pitchFamily="18" charset="0"/>
                                </a:rPr>
                                <m:t>f</m:t>
                              </m:r>
                            </m:e>
                            <m:sub>
                              <m:r>
                                <m:rPr>
                                  <m:sty m:val="p"/>
                                </m:rPr>
                                <a:rPr lang="en-IN" sz="2000" b="0" i="0" smtClean="0">
                                  <a:latin typeface="Cambria Math" panose="02040503050406030204" pitchFamily="18" charset="0"/>
                                  <a:ea typeface="Cambria Math" panose="02040503050406030204" pitchFamily="18" charset="0"/>
                                </a:rPr>
                                <m:t>c</m:t>
                              </m:r>
                            </m:sub>
                          </m:sSub>
                          <m:r>
                            <a:rPr lang="en-IN" sz="2000" b="0" i="0" smtClean="0">
                              <a:latin typeface="Cambria Math" panose="02040503050406030204" pitchFamily="18" charset="0"/>
                              <a:ea typeface="Cambria Math" panose="02040503050406030204" pitchFamily="18" charset="0"/>
                            </a:rPr>
                            <m:t>)</m:t>
                          </m:r>
                        </m:e>
                      </m:d>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88209" y="3849608"/>
                <a:ext cx="8567581" cy="137710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7199" y="1082795"/>
                <a:ext cx="7427169" cy="400110"/>
              </a:xfrm>
              <a:prstGeom prst="rect">
                <a:avLst/>
              </a:prstGeom>
              <a:noFill/>
            </p:spPr>
            <p:txBody>
              <a:bodyPr wrap="square" rtlCol="0">
                <a:spAutoFit/>
              </a:bodyPr>
              <a:lstStyle/>
              <a:p>
                <a:r>
                  <a:rPr lang="en-IN" sz="2000" b="1" dirty="0">
                    <a:solidFill>
                      <a:srgbClr val="0000CC"/>
                    </a:solidFill>
                    <a:latin typeface="Avenir Book" panose="020B0503020203020204" pitchFamily="34" charset="-78"/>
                    <a:cs typeface="Avenir Book" panose="020B0503020203020204" pitchFamily="34" charset="-78"/>
                  </a:rPr>
                  <a:t>Transmitted signal: </a:t>
                </a:r>
                <a14:m>
                  <m:oMath xmlns:m="http://schemas.openxmlformats.org/officeDocument/2006/math">
                    <m:r>
                      <m:rPr>
                        <m:sty m:val="p"/>
                      </m:rPr>
                      <a:rPr lang="en-IN" sz="2000" i="0">
                        <a:latin typeface="Cambria Math" panose="02040503050406030204" pitchFamily="18" charset="0"/>
                        <a:ea typeface="Cambria Math" panose="02040503050406030204" pitchFamily="18" charset="0"/>
                      </a:rPr>
                      <m:t>m</m:t>
                    </m:r>
                    <m:r>
                      <a:rPr lang="en-IN" sz="2000" i="0">
                        <a:latin typeface="Cambria Math" panose="02040503050406030204" pitchFamily="18" charset="0"/>
                        <a:ea typeface="Cambria Math" panose="02040503050406030204" pitchFamily="18" charset="0"/>
                      </a:rPr>
                      <m:t>(</m:t>
                    </m:r>
                    <m:r>
                      <m:rPr>
                        <m:sty m:val="p"/>
                      </m:rPr>
                      <a:rPr lang="en-IN" sz="2000" i="0">
                        <a:latin typeface="Cambria Math" panose="02040503050406030204" pitchFamily="18" charset="0"/>
                        <a:ea typeface="Cambria Math" panose="02040503050406030204" pitchFamily="18" charset="0"/>
                      </a:rPr>
                      <m:t>t</m:t>
                    </m:r>
                    <m:r>
                      <a:rPr lang="en-IN" sz="2000" i="0">
                        <a:latin typeface="Cambria Math" panose="02040503050406030204" pitchFamily="18" charset="0"/>
                        <a:ea typeface="Cambria Math" panose="02040503050406030204" pitchFamily="18" charset="0"/>
                      </a:rPr>
                      <m:t>)</m:t>
                    </m:r>
                    <m:func>
                      <m:funcPr>
                        <m:ctrlPr>
                          <a:rPr lang="en-IN" sz="2000" i="1">
                            <a:latin typeface="Cambria Math" panose="02040503050406030204" pitchFamily="18" charset="0"/>
                            <a:ea typeface="Cambria Math" panose="02040503050406030204" pitchFamily="18" charset="0"/>
                          </a:rPr>
                        </m:ctrlPr>
                      </m:funcPr>
                      <m:fName>
                        <m:r>
                          <m:rPr>
                            <m:sty m:val="p"/>
                          </m:rPr>
                          <a:rPr lang="en-IN" sz="2000" i="0">
                            <a:latin typeface="Cambria Math" panose="02040503050406030204" pitchFamily="18" charset="0"/>
                            <a:ea typeface="Cambria Math" panose="02040503050406030204" pitchFamily="18" charset="0"/>
                          </a:rPr>
                          <m:t>cos</m:t>
                        </m:r>
                      </m:fName>
                      <m:e>
                        <m:r>
                          <a:rPr lang="en-IN" sz="2000" i="0">
                            <a:latin typeface="Cambria Math" panose="02040503050406030204" pitchFamily="18" charset="0"/>
                            <a:ea typeface="Cambria Math" panose="02040503050406030204" pitchFamily="18" charset="0"/>
                          </a:rPr>
                          <m:t>(2</m:t>
                        </m:r>
                        <m:r>
                          <m:rPr>
                            <m:sty m:val="p"/>
                          </m:rPr>
                          <a:rPr lang="en-IN" sz="2000" i="0">
                            <a:latin typeface="Cambria Math" panose="02040503050406030204" pitchFamily="18" charset="0"/>
                            <a:ea typeface="Cambria Math" panose="02040503050406030204" pitchFamily="18" charset="0"/>
                          </a:rPr>
                          <m:t>π</m:t>
                        </m:r>
                        <m:sSub>
                          <m:sSubPr>
                            <m:ctrlPr>
                              <a:rPr lang="en-IN" sz="2000" i="1">
                                <a:latin typeface="Cambria Math" panose="02040503050406030204" pitchFamily="18" charset="0"/>
                                <a:ea typeface="Cambria Math" panose="02040503050406030204" pitchFamily="18" charset="0"/>
                              </a:rPr>
                            </m:ctrlPr>
                          </m:sSubPr>
                          <m:e>
                            <m:r>
                              <m:rPr>
                                <m:sty m:val="p"/>
                              </m:rPr>
                              <a:rPr lang="en-IN" sz="2000" i="0">
                                <a:latin typeface="Cambria Math" panose="02040503050406030204" pitchFamily="18" charset="0"/>
                                <a:ea typeface="Cambria Math" panose="02040503050406030204" pitchFamily="18" charset="0"/>
                              </a:rPr>
                              <m:t>f</m:t>
                            </m:r>
                          </m:e>
                          <m:sub>
                            <m:r>
                              <m:rPr>
                                <m:sty m:val="p"/>
                              </m:rPr>
                              <a:rPr lang="en-IN" sz="2000" i="0">
                                <a:latin typeface="Cambria Math" panose="02040503050406030204" pitchFamily="18" charset="0"/>
                                <a:ea typeface="Cambria Math" panose="02040503050406030204" pitchFamily="18" charset="0"/>
                              </a:rPr>
                              <m:t>c</m:t>
                            </m:r>
                          </m:sub>
                        </m:sSub>
                        <m:r>
                          <m:rPr>
                            <m:sty m:val="p"/>
                          </m:rPr>
                          <a:rPr lang="en-IN" sz="2000" i="0">
                            <a:latin typeface="Cambria Math" panose="02040503050406030204" pitchFamily="18" charset="0"/>
                            <a:ea typeface="Cambria Math" panose="02040503050406030204" pitchFamily="18" charset="0"/>
                          </a:rPr>
                          <m:t>t</m:t>
                        </m:r>
                        <m:r>
                          <a:rPr lang="en-IN" sz="2000" i="0">
                            <a:latin typeface="Cambria Math" panose="02040503050406030204" pitchFamily="18" charset="0"/>
                            <a:ea typeface="Cambria Math" panose="02040503050406030204" pitchFamily="18" charset="0"/>
                          </a:rPr>
                          <m:t>)</m:t>
                        </m:r>
                      </m:e>
                    </m:func>
                  </m:oMath>
                </a14:m>
                <a:endParaRPr lang="en-IN" sz="2000" dirty="0">
                  <a:latin typeface="Avenir Book" panose="020B0503020203020204" pitchFamily="34" charset="-78"/>
                  <a:cs typeface="Avenir Book" panose="020B0503020203020204" pitchFamily="34" charset="-7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7199" y="1082795"/>
                <a:ext cx="7427169" cy="400110"/>
              </a:xfrm>
              <a:prstGeom prst="rect">
                <a:avLst/>
              </a:prstGeom>
              <a:blipFill>
                <a:blip r:embed="rId5"/>
                <a:stretch>
                  <a:fillRect l="-821" t="-7692" b="-29231"/>
                </a:stretch>
              </a:blipFill>
            </p:spPr>
            <p:txBody>
              <a:bodyPr/>
              <a:lstStyle/>
              <a:p>
                <a:r>
                  <a:rPr lang="en-IN">
                    <a:noFill/>
                  </a:rPr>
                  <a:t> </a:t>
                </a:r>
              </a:p>
            </p:txBody>
          </p:sp>
        </mc:Fallback>
      </mc:AlternateContent>
    </p:spTree>
    <p:extLst>
      <p:ext uri="{BB962C8B-B14F-4D97-AF65-F5344CB8AC3E}">
        <p14:creationId xmlns:p14="http://schemas.microsoft.com/office/powerpoint/2010/main" val="25686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DSB-SC Modulation</a:t>
            </a:r>
          </a:p>
        </p:txBody>
      </p:sp>
      <mc:AlternateContent xmlns:mc="http://schemas.openxmlformats.org/markup-compatibility/2006" xmlns:a14="http://schemas.microsoft.com/office/drawing/2010/main">
        <mc:Choice Requires="a14">
          <p:sp>
            <p:nvSpPr>
              <p:cNvPr id="13" name="TextBox 12"/>
              <p:cNvSpPr txBox="1"/>
              <p:nvPr/>
            </p:nvSpPr>
            <p:spPr>
              <a:xfrm>
                <a:off x="395536" y="4549308"/>
                <a:ext cx="8567581" cy="66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latin typeface="Cambria Math" panose="02040503050406030204" pitchFamily="18" charset="0"/>
                              <a:ea typeface="Cambria Math" panose="02040503050406030204" pitchFamily="18" charset="0"/>
                            </a:rPr>
                          </m:ctrlPr>
                        </m:dPr>
                        <m:e>
                          <m:r>
                            <m:rPr>
                              <m:sty m:val="p"/>
                            </m:rPr>
                            <a:rPr lang="en-IN" sz="2000" b="0" i="0" smtClean="0">
                              <a:latin typeface="Cambria Math" panose="02040503050406030204" pitchFamily="18" charset="0"/>
                              <a:ea typeface="Cambria Math" panose="02040503050406030204" pitchFamily="18" charset="0"/>
                            </a:rPr>
                            <m:t>m</m:t>
                          </m:r>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t</m:t>
                          </m:r>
                          <m:r>
                            <a:rPr lang="en-IN" sz="2000" b="0" i="0" smtClean="0">
                              <a:latin typeface="Cambria Math" panose="02040503050406030204" pitchFamily="18" charset="0"/>
                              <a:ea typeface="Cambria Math" panose="02040503050406030204" pitchFamily="18" charset="0"/>
                            </a:rPr>
                            <m:t>)</m:t>
                          </m:r>
                          <m:func>
                            <m:funcPr>
                              <m:ctrlPr>
                                <a:rPr lang="en-IN" sz="2000" b="0" i="1" smtClean="0">
                                  <a:latin typeface="Cambria Math" panose="02040503050406030204" pitchFamily="18" charset="0"/>
                                  <a:ea typeface="Cambria Math" panose="02040503050406030204" pitchFamily="18" charset="0"/>
                                </a:rPr>
                              </m:ctrlPr>
                            </m:funcPr>
                            <m:fName>
                              <m:r>
                                <m:rPr>
                                  <m:sty m:val="p"/>
                                </m:rPr>
                                <a:rPr lang="en-IN" sz="2000" b="0" i="0" smtClean="0">
                                  <a:latin typeface="Cambria Math" panose="02040503050406030204" pitchFamily="18" charset="0"/>
                                  <a:ea typeface="Cambria Math" panose="02040503050406030204" pitchFamily="18" charset="0"/>
                                </a:rPr>
                                <m:t>cos</m:t>
                              </m:r>
                            </m:fName>
                            <m:e>
                              <m:r>
                                <a:rPr lang="en-IN" sz="2000" b="0" i="0" smtClean="0">
                                  <a:latin typeface="Cambria Math" panose="02040503050406030204" pitchFamily="18" charset="0"/>
                                  <a:ea typeface="Cambria Math" panose="02040503050406030204" pitchFamily="18" charset="0"/>
                                </a:rPr>
                                <m:t>(2</m:t>
                              </m:r>
                              <m:r>
                                <m:rPr>
                                  <m:sty m:val="p"/>
                                </m:rPr>
                                <a:rPr lang="en-IN" sz="2000" b="0" i="0" smtClean="0">
                                  <a:latin typeface="Cambria Math" panose="02040503050406030204" pitchFamily="18" charset="0"/>
                                  <a:ea typeface="Cambria Math" panose="02040503050406030204" pitchFamily="18" charset="0"/>
                                </a:rPr>
                                <m:t>π</m:t>
                              </m:r>
                              <m:sSub>
                                <m:sSubPr>
                                  <m:ctrlPr>
                                    <a:rPr lang="en-IN" sz="2000" b="0" i="1" smtClean="0">
                                      <a:latin typeface="Cambria Math" panose="02040503050406030204" pitchFamily="18" charset="0"/>
                                      <a:ea typeface="Cambria Math" panose="02040503050406030204" pitchFamily="18" charset="0"/>
                                    </a:rPr>
                                  </m:ctrlPr>
                                </m:sSubPr>
                                <m:e>
                                  <m:r>
                                    <m:rPr>
                                      <m:sty m:val="p"/>
                                    </m:rPr>
                                    <a:rPr lang="en-IN" sz="2000" b="0" i="0" smtClean="0">
                                      <a:latin typeface="Cambria Math" panose="02040503050406030204" pitchFamily="18" charset="0"/>
                                      <a:ea typeface="Cambria Math" panose="02040503050406030204" pitchFamily="18" charset="0"/>
                                    </a:rPr>
                                    <m:t>f</m:t>
                                  </m:r>
                                </m:e>
                                <m:sub>
                                  <m:r>
                                    <m:rPr>
                                      <m:sty m:val="p"/>
                                    </m:rPr>
                                    <a:rPr lang="en-IN" sz="2000" b="0" i="0" smtClean="0">
                                      <a:latin typeface="Cambria Math" panose="02040503050406030204" pitchFamily="18" charset="0"/>
                                      <a:ea typeface="Cambria Math" panose="02040503050406030204" pitchFamily="18" charset="0"/>
                                    </a:rPr>
                                    <m:t>c</m:t>
                                  </m:r>
                                </m:sub>
                              </m:sSub>
                              <m:r>
                                <m:rPr>
                                  <m:sty m:val="p"/>
                                </m:rPr>
                                <a:rPr lang="en-IN" sz="2000" b="0" i="0" smtClean="0">
                                  <a:latin typeface="Cambria Math" panose="02040503050406030204" pitchFamily="18" charset="0"/>
                                  <a:ea typeface="Cambria Math" panose="02040503050406030204" pitchFamily="18" charset="0"/>
                                </a:rPr>
                                <m:t>t</m:t>
                              </m:r>
                              <m:r>
                                <a:rPr lang="en-IN" sz="2000" b="0" i="0" smtClean="0">
                                  <a:latin typeface="Cambria Math" panose="02040503050406030204" pitchFamily="18" charset="0"/>
                                  <a:ea typeface="Cambria Math" panose="02040503050406030204" pitchFamily="18" charset="0"/>
                                </a:rPr>
                                <m:t>)</m:t>
                              </m:r>
                            </m:e>
                          </m:func>
                        </m:e>
                      </m:d>
                      <m:r>
                        <a:rPr lang="en-IN" sz="2000" b="0" i="0" smtClean="0">
                          <a:latin typeface="Cambria Math" panose="02040503050406030204" pitchFamily="18" charset="0"/>
                          <a:ea typeface="Cambria Math" panose="02040503050406030204" pitchFamily="18" charset="0"/>
                        </a:rPr>
                        <m:t>= </m:t>
                      </m:r>
                      <m:f>
                        <m:fPr>
                          <m:ctrlPr>
                            <a:rPr lang="en-IN" sz="2000" i="1">
                              <a:latin typeface="Cambria Math" panose="02040503050406030204" pitchFamily="18" charset="0"/>
                              <a:ea typeface="Cambria Math" panose="02040503050406030204" pitchFamily="18" charset="0"/>
                            </a:rPr>
                          </m:ctrlPr>
                        </m:fPr>
                        <m:num>
                          <m:r>
                            <a:rPr lang="en-IN" sz="2000" i="0">
                              <a:latin typeface="Cambria Math" panose="02040503050406030204" pitchFamily="18" charset="0"/>
                              <a:ea typeface="Cambria Math" panose="02040503050406030204" pitchFamily="18" charset="0"/>
                            </a:rPr>
                            <m:t>1</m:t>
                          </m:r>
                        </m:num>
                        <m:den>
                          <m:r>
                            <a:rPr lang="en-IN" sz="2000" i="0">
                              <a:latin typeface="Cambria Math" panose="02040503050406030204" pitchFamily="18" charset="0"/>
                              <a:ea typeface="Cambria Math" panose="02040503050406030204" pitchFamily="18" charset="0"/>
                            </a:rPr>
                            <m:t>2</m:t>
                          </m:r>
                        </m:den>
                      </m:f>
                      <m:d>
                        <m:dPr>
                          <m:begChr m:val="["/>
                          <m:endChr m:val="]"/>
                          <m:ctrlPr>
                            <a:rPr lang="en-IN" sz="2000" i="1">
                              <a:latin typeface="Cambria Math" panose="02040503050406030204" pitchFamily="18" charset="0"/>
                              <a:ea typeface="Cambria Math" panose="02040503050406030204" pitchFamily="18" charset="0"/>
                            </a:rPr>
                          </m:ctrlPr>
                        </m:dPr>
                        <m:e>
                          <m:r>
                            <m:rPr>
                              <m:sty m:val="p"/>
                            </m:rPr>
                            <a:rPr lang="en-IN" sz="2000" b="0" i="0" smtClean="0">
                              <a:latin typeface="Cambria Math" panose="02040503050406030204" pitchFamily="18" charset="0"/>
                              <a:ea typeface="Cambria Math" panose="02040503050406030204" pitchFamily="18" charset="0"/>
                            </a:rPr>
                            <m:t>M</m:t>
                          </m:r>
                          <m:d>
                            <m:dPr>
                              <m:ctrlPr>
                                <a:rPr lang="en-IN" sz="2000" b="0" i="1" smtClean="0">
                                  <a:latin typeface="Cambria Math" panose="02040503050406030204" pitchFamily="18" charset="0"/>
                                  <a:ea typeface="Cambria Math" panose="02040503050406030204" pitchFamily="18" charset="0"/>
                                </a:rPr>
                              </m:ctrlPr>
                            </m:dPr>
                            <m:e>
                              <m:r>
                                <m:rPr>
                                  <m:sty m:val="p"/>
                                </m:rPr>
                                <a:rPr lang="en-IN" sz="2000" b="0" i="0" smtClean="0">
                                  <a:latin typeface="Cambria Math" panose="02040503050406030204" pitchFamily="18" charset="0"/>
                                  <a:ea typeface="Cambria Math" panose="02040503050406030204" pitchFamily="18" charset="0"/>
                                </a:rPr>
                                <m:t>f</m:t>
                              </m:r>
                              <m:r>
                                <a:rPr lang="en-IN" sz="2000" b="0" i="0"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sty m:val="p"/>
                                    </m:rPr>
                                    <a:rPr lang="en-IN" sz="2000" b="0" i="0" smtClean="0">
                                      <a:latin typeface="Cambria Math" panose="02040503050406030204" pitchFamily="18" charset="0"/>
                                      <a:ea typeface="Cambria Math" panose="02040503050406030204" pitchFamily="18" charset="0"/>
                                    </a:rPr>
                                    <m:t>f</m:t>
                                  </m:r>
                                </m:e>
                                <m:sub>
                                  <m:r>
                                    <m:rPr>
                                      <m:sty m:val="p"/>
                                    </m:rPr>
                                    <a:rPr lang="en-IN" sz="2000" b="0" i="0" smtClean="0">
                                      <a:latin typeface="Cambria Math" panose="02040503050406030204" pitchFamily="18" charset="0"/>
                                      <a:ea typeface="Cambria Math" panose="02040503050406030204" pitchFamily="18" charset="0"/>
                                    </a:rPr>
                                    <m:t>c</m:t>
                                  </m:r>
                                </m:sub>
                              </m:sSub>
                            </m:e>
                          </m:d>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M</m:t>
                          </m:r>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f</m:t>
                          </m:r>
                          <m:r>
                            <a:rPr lang="en-IN" sz="2000" b="0" i="0"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sty m:val="p"/>
                                </m:rPr>
                                <a:rPr lang="en-IN" sz="2000" b="0" i="0" smtClean="0">
                                  <a:latin typeface="Cambria Math" panose="02040503050406030204" pitchFamily="18" charset="0"/>
                                  <a:ea typeface="Cambria Math" panose="02040503050406030204" pitchFamily="18" charset="0"/>
                                </a:rPr>
                                <m:t>f</m:t>
                              </m:r>
                            </m:e>
                            <m:sub>
                              <m:r>
                                <m:rPr>
                                  <m:sty m:val="p"/>
                                </m:rPr>
                                <a:rPr lang="en-IN" sz="2000" b="0" i="0" smtClean="0">
                                  <a:latin typeface="Cambria Math" panose="02040503050406030204" pitchFamily="18" charset="0"/>
                                  <a:ea typeface="Cambria Math" panose="02040503050406030204" pitchFamily="18" charset="0"/>
                                </a:rPr>
                                <m:t>c</m:t>
                              </m:r>
                            </m:sub>
                          </m:sSub>
                          <m:r>
                            <a:rPr lang="en-IN" sz="2000" b="0" i="0" smtClean="0">
                              <a:latin typeface="Cambria Math" panose="02040503050406030204" pitchFamily="18" charset="0"/>
                              <a:ea typeface="Cambria Math" panose="02040503050406030204" pitchFamily="18" charset="0"/>
                            </a:rPr>
                            <m:t>)</m:t>
                          </m:r>
                        </m:e>
                      </m:d>
                    </m:oMath>
                  </m:oMathPara>
                </a14:m>
                <a:endParaRPr lang="en-IN"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95536" y="4549308"/>
                <a:ext cx="8567581" cy="668516"/>
              </a:xfrm>
              <a:prstGeom prst="rect">
                <a:avLst/>
              </a:prstGeom>
              <a:blipFill>
                <a:blip r:embed="rId3"/>
                <a:stretch>
                  <a:fillRect/>
                </a:stretch>
              </a:blipFill>
            </p:spPr>
            <p:txBody>
              <a:bodyPr/>
              <a:lstStyle/>
              <a:p>
                <a:r>
                  <a:rPr lang="en-IN">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469" y="942515"/>
            <a:ext cx="6480597" cy="3615726"/>
          </a:xfrm>
          <a:prstGeom prst="rect">
            <a:avLst/>
          </a:prstGeom>
        </p:spPr>
      </p:pic>
    </p:spTree>
    <p:extLst>
      <p:ext uri="{BB962C8B-B14F-4D97-AF65-F5344CB8AC3E}">
        <p14:creationId xmlns:p14="http://schemas.microsoft.com/office/powerpoint/2010/main" val="53226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DSB-SC Demodulation</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90" y="993689"/>
            <a:ext cx="8172400" cy="256480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21707" y="3792149"/>
                <a:ext cx="8567581" cy="1360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a:rPr lang="en-IN" sz="2000" b="0" i="0" baseline="30000" smtClean="0">
                                  <a:solidFill>
                                    <a:schemeClr val="tx1"/>
                                  </a:solidFill>
                                  <a:latin typeface="Cambria Math" panose="02040503050406030204" pitchFamily="18" charset="0"/>
                                  <a:ea typeface="Cambria Math" panose="02040503050406030204" pitchFamily="18" charset="0"/>
                                </a:rPr>
                                <m:t>2</m:t>
                              </m:r>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π</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e>
                      </m:d>
                      <m:r>
                        <a:rPr lang="en-IN" sz="2000" b="0" i="0" smtClean="0">
                          <a:solidFill>
                            <a:schemeClr val="tx1"/>
                          </a:solidFill>
                          <a:latin typeface="Cambria Math" panose="02040503050406030204" pitchFamily="18" charset="0"/>
                          <a:ea typeface="Cambria Math" panose="02040503050406030204" pitchFamily="18" charset="0"/>
                        </a:rPr>
                        <m:t>=</m:t>
                      </m:r>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solidFill>
                                <a:schemeClr val="tx1"/>
                              </a:solidFill>
                              <a:latin typeface="Cambria Math" panose="02040503050406030204" pitchFamily="18" charset="0"/>
                              <a:ea typeface="Cambria Math" panose="02040503050406030204" pitchFamily="18" charset="0"/>
                            </a:rPr>
                          </m:ctrlPr>
                        </m:dPr>
                        <m:e>
                          <m:d>
                            <m:dPr>
                              <m:ctrlPr>
                                <a:rPr lang="en-IN" sz="2000" i="1">
                                  <a:solidFill>
                                    <a:schemeClr val="tx1"/>
                                  </a:solidFill>
                                  <a:latin typeface="Cambria Math" panose="02040503050406030204" pitchFamily="18" charset="0"/>
                                  <a:ea typeface="Cambria Math" panose="02040503050406030204" pitchFamily="18" charset="0"/>
                                </a:rPr>
                              </m:ctrlPr>
                            </m:dPr>
                            <m:e>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b="0" i="0" smtClean="0">
                                      <a:solidFill>
                                        <a:schemeClr val="tx1"/>
                                      </a:solidFill>
                                      <a:latin typeface="Cambria Math" panose="02040503050406030204" pitchFamily="18" charset="0"/>
                                      <a:ea typeface="Cambria Math" panose="02040503050406030204" pitchFamily="18" charset="0"/>
                                    </a:rPr>
                                    <m:t>1+</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π</m:t>
                                      </m:r>
                                      <m:r>
                                        <a:rPr lang="en-IN" sz="2000" b="0" i="0" smtClean="0">
                                          <a:solidFill>
                                            <a:schemeClr val="tx1"/>
                                          </a:solidFill>
                                          <a:latin typeface="Cambria Math" panose="02040503050406030204" pitchFamily="18" charset="0"/>
                                          <a:ea typeface="Cambria Math" panose="02040503050406030204" pitchFamily="18" charset="0"/>
                                        </a:rPr>
                                        <m:t>2</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num>
                                <m:den>
                                  <m:r>
                                    <a:rPr lang="en-IN" sz="2000" i="0">
                                      <a:solidFill>
                                        <a:schemeClr val="tx1"/>
                                      </a:solidFill>
                                      <a:latin typeface="Cambria Math" panose="02040503050406030204" pitchFamily="18" charset="0"/>
                                      <a:ea typeface="Cambria Math" panose="02040503050406030204" pitchFamily="18" charset="0"/>
                                    </a:rPr>
                                    <m:t>2</m:t>
                                  </m:r>
                                </m:den>
                              </m:f>
                            </m:e>
                          </m:d>
                          <m:r>
                            <m:rPr>
                              <m:sty m:val="p"/>
                            </m:rPr>
                            <a:rPr lang="en-IN" sz="2000" i="0">
                              <a:solidFill>
                                <a:schemeClr val="tx1"/>
                              </a:solidFill>
                              <a:latin typeface="Cambria Math" panose="02040503050406030204" pitchFamily="18" charset="0"/>
                              <a:ea typeface="Cambria Math" panose="02040503050406030204" pitchFamily="18" charset="0"/>
                            </a:rPr>
                            <m:t>m</m:t>
                          </m:r>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d>
                      <m:r>
                        <a:rPr lang="en-IN" sz="2000" b="0" i="0" smtClean="0">
                          <a:solidFill>
                            <a:schemeClr val="tx1"/>
                          </a:solidFill>
                          <a:latin typeface="Cambria Math" panose="02040503050406030204" pitchFamily="18" charset="0"/>
                          <a:ea typeface="Cambria Math" panose="02040503050406030204" pitchFamily="18" charset="0"/>
                        </a:rPr>
                        <m:t>=</m:t>
                      </m:r>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i="0">
                              <a:solidFill>
                                <a:schemeClr val="tx1"/>
                              </a:solidFill>
                              <a:latin typeface="Cambria Math" panose="02040503050406030204" pitchFamily="18" charset="0"/>
                              <a:ea typeface="Cambria Math" panose="02040503050406030204" pitchFamily="18" charset="0"/>
                            </a:rPr>
                            <m:t>1</m:t>
                          </m:r>
                        </m:num>
                        <m:den>
                          <m:r>
                            <a:rPr lang="en-IN" sz="2000" b="0" i="0" smtClean="0">
                              <a:solidFill>
                                <a:schemeClr val="tx1"/>
                              </a:solidFill>
                              <a:latin typeface="Cambria Math" panose="02040503050406030204" pitchFamily="18" charset="0"/>
                              <a:ea typeface="Cambria Math" panose="02040503050406030204" pitchFamily="18" charset="0"/>
                            </a:rPr>
                            <m:t>2</m:t>
                          </m:r>
                        </m:den>
                      </m:f>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f</m:t>
                          </m:r>
                        </m:e>
                      </m:d>
                      <m:r>
                        <a:rPr lang="en-IN" sz="2000" b="0" i="0" smtClean="0">
                          <a:solidFill>
                            <a:schemeClr val="tx1"/>
                          </a:solidFill>
                          <a:latin typeface="Cambria Math" panose="02040503050406030204" pitchFamily="18" charset="0"/>
                          <a:ea typeface="Cambria Math" panose="02040503050406030204" pitchFamily="18" charset="0"/>
                        </a:rPr>
                        <m:t>+ </m:t>
                      </m:r>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i="0">
                              <a:solidFill>
                                <a:schemeClr val="tx1"/>
                              </a:solidFill>
                              <a:latin typeface="Cambria Math" panose="02040503050406030204" pitchFamily="18" charset="0"/>
                              <a:ea typeface="Cambria Math" panose="02040503050406030204" pitchFamily="18" charset="0"/>
                            </a:rPr>
                            <m:t>1</m:t>
                          </m:r>
                        </m:num>
                        <m:den>
                          <m:r>
                            <a:rPr lang="en-IN" sz="2000" b="0" i="0" smtClean="0">
                              <a:solidFill>
                                <a:schemeClr val="tx1"/>
                              </a:solidFill>
                              <a:latin typeface="Cambria Math" panose="02040503050406030204" pitchFamily="18" charset="0"/>
                              <a:ea typeface="Cambria Math" panose="02040503050406030204" pitchFamily="18" charset="0"/>
                            </a:rPr>
                            <m:t>4</m:t>
                          </m:r>
                        </m:den>
                      </m:f>
                      <m:d>
                        <m:dPr>
                          <m:begChr m:val="["/>
                          <m:endChr m:val="]"/>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f</m:t>
                              </m:r>
                              <m:r>
                                <a:rPr lang="en-IN" sz="2000" b="0" i="0"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e>
                          </m:d>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f</m:t>
                          </m:r>
                          <m:r>
                            <a:rPr lang="en-IN" sz="2000" b="0" i="0"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a:rPr lang="en-IN" sz="2000" b="0" i="0" smtClean="0">
                              <a:solidFill>
                                <a:schemeClr val="tx1"/>
                              </a:solidFill>
                              <a:latin typeface="Cambria Math" panose="02040503050406030204" pitchFamily="18" charset="0"/>
                              <a:ea typeface="Cambria Math" panose="02040503050406030204" pitchFamily="18" charset="0"/>
                            </a:rPr>
                            <m:t>)</m:t>
                          </m:r>
                        </m:e>
                      </m:d>
                    </m:oMath>
                  </m:oMathPara>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1707" y="3792149"/>
                <a:ext cx="8567581" cy="136005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9419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4000" kern="0" dirty="0">
                <a:solidFill>
                  <a:schemeClr val="tx1"/>
                </a:solidFill>
                <a:latin typeface="Avenir Book" panose="020B0503020203020204" pitchFamily="34" charset="-78"/>
                <a:cs typeface="Avenir Book" panose="020B0503020203020204" pitchFamily="34" charset="-78"/>
              </a:rPr>
              <a:t>DSB-SC Modulation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76" y="1209827"/>
            <a:ext cx="8596339" cy="215341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88209" y="3742272"/>
                <a:ext cx="8567581" cy="1360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a:rPr lang="en-IN" sz="2000" b="0" i="0" baseline="30000" smtClean="0">
                                  <a:solidFill>
                                    <a:schemeClr val="tx1"/>
                                  </a:solidFill>
                                  <a:latin typeface="Cambria Math" panose="02040503050406030204" pitchFamily="18" charset="0"/>
                                  <a:ea typeface="Cambria Math" panose="02040503050406030204" pitchFamily="18" charset="0"/>
                                </a:rPr>
                                <m:t>2</m:t>
                              </m:r>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π</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e>
                      </m:d>
                      <m:r>
                        <a:rPr lang="en-IN" sz="2000" b="0" i="0" smtClean="0">
                          <a:solidFill>
                            <a:schemeClr val="tx1"/>
                          </a:solidFill>
                          <a:latin typeface="Cambria Math" panose="02040503050406030204" pitchFamily="18" charset="0"/>
                          <a:ea typeface="Cambria Math" panose="02040503050406030204" pitchFamily="18" charset="0"/>
                        </a:rPr>
                        <m:t>=</m:t>
                      </m:r>
                      <m:r>
                        <a:rPr lang="en-IN" sz="2000" b="1" i="0" smtClean="0">
                          <a:solidFill>
                            <a:srgbClr val="C00000"/>
                          </a:solidFill>
                          <a:latin typeface="Cambria Math" panose="02040503050406030204" pitchFamily="18" charset="0"/>
                          <a:ea typeface="Cambria Math" panose="02040503050406030204" pitchFamily="18" charset="0"/>
                        </a:rPr>
                        <m:t>𝐅</m:t>
                      </m:r>
                      <m:d>
                        <m:dPr>
                          <m:begChr m:val="{"/>
                          <m:endChr m:val="}"/>
                          <m:ctrlPr>
                            <a:rPr lang="en-IN" sz="2000" i="1" smtClean="0">
                              <a:solidFill>
                                <a:schemeClr val="tx1"/>
                              </a:solidFill>
                              <a:latin typeface="Cambria Math" panose="02040503050406030204" pitchFamily="18" charset="0"/>
                              <a:ea typeface="Cambria Math" panose="02040503050406030204" pitchFamily="18" charset="0"/>
                            </a:rPr>
                          </m:ctrlPr>
                        </m:dPr>
                        <m:e>
                          <m:d>
                            <m:dPr>
                              <m:ctrlPr>
                                <a:rPr lang="en-IN" sz="2000" i="1">
                                  <a:solidFill>
                                    <a:schemeClr val="tx1"/>
                                  </a:solidFill>
                                  <a:latin typeface="Cambria Math" panose="02040503050406030204" pitchFamily="18" charset="0"/>
                                  <a:ea typeface="Cambria Math" panose="02040503050406030204" pitchFamily="18" charset="0"/>
                                </a:rPr>
                              </m:ctrlPr>
                            </m:dPr>
                            <m:e>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b="0" i="0" smtClean="0">
                                      <a:solidFill>
                                        <a:schemeClr val="tx1"/>
                                      </a:solidFill>
                                      <a:latin typeface="Cambria Math" panose="02040503050406030204" pitchFamily="18" charset="0"/>
                                      <a:ea typeface="Cambria Math" panose="02040503050406030204" pitchFamily="18" charset="0"/>
                                    </a:rPr>
                                    <m:t>1+</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π</m:t>
                                      </m:r>
                                      <m:r>
                                        <a:rPr lang="en-IN" sz="2000" b="0" i="0" smtClean="0">
                                          <a:solidFill>
                                            <a:schemeClr val="tx1"/>
                                          </a:solidFill>
                                          <a:latin typeface="Cambria Math" panose="02040503050406030204" pitchFamily="18" charset="0"/>
                                          <a:ea typeface="Cambria Math" panose="02040503050406030204" pitchFamily="18" charset="0"/>
                                        </a:rPr>
                                        <m:t>2</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num>
                                <m:den>
                                  <m:r>
                                    <a:rPr lang="en-IN" sz="2000" i="0">
                                      <a:solidFill>
                                        <a:schemeClr val="tx1"/>
                                      </a:solidFill>
                                      <a:latin typeface="Cambria Math" panose="02040503050406030204" pitchFamily="18" charset="0"/>
                                      <a:ea typeface="Cambria Math" panose="02040503050406030204" pitchFamily="18" charset="0"/>
                                    </a:rPr>
                                    <m:t>2</m:t>
                                  </m:r>
                                </m:den>
                              </m:f>
                            </m:e>
                          </m:d>
                          <m:r>
                            <m:rPr>
                              <m:sty m:val="p"/>
                            </m:rPr>
                            <a:rPr lang="en-IN" sz="2000" i="0">
                              <a:solidFill>
                                <a:schemeClr val="tx1"/>
                              </a:solidFill>
                              <a:latin typeface="Cambria Math" panose="02040503050406030204" pitchFamily="18" charset="0"/>
                              <a:ea typeface="Cambria Math" panose="02040503050406030204" pitchFamily="18" charset="0"/>
                            </a:rPr>
                            <m:t>m</m:t>
                          </m:r>
                          <m:r>
                            <a:rPr lang="en-IN" sz="2000" i="0">
                              <a:solidFill>
                                <a:schemeClr val="tx1"/>
                              </a:solidFill>
                              <a:latin typeface="Cambria Math" panose="02040503050406030204" pitchFamily="18" charset="0"/>
                              <a:ea typeface="Cambria Math" panose="02040503050406030204" pitchFamily="18" charset="0"/>
                            </a:rPr>
                            <m:t>(</m:t>
                          </m:r>
                          <m:r>
                            <m:rPr>
                              <m:sty m:val="p"/>
                            </m:rPr>
                            <a:rPr lang="en-IN" sz="2000" i="0">
                              <a:solidFill>
                                <a:schemeClr val="tx1"/>
                              </a:solidFill>
                              <a:latin typeface="Cambria Math" panose="02040503050406030204" pitchFamily="18" charset="0"/>
                              <a:ea typeface="Cambria Math" panose="02040503050406030204" pitchFamily="18" charset="0"/>
                            </a:rPr>
                            <m:t>t</m:t>
                          </m:r>
                          <m:r>
                            <a:rPr lang="en-IN" sz="2000" i="0">
                              <a:solidFill>
                                <a:schemeClr val="tx1"/>
                              </a:solidFill>
                              <a:latin typeface="Cambria Math" panose="02040503050406030204" pitchFamily="18" charset="0"/>
                              <a:ea typeface="Cambria Math" panose="02040503050406030204" pitchFamily="18" charset="0"/>
                            </a:rPr>
                            <m:t>)</m:t>
                          </m:r>
                        </m:e>
                      </m:d>
                      <m:r>
                        <a:rPr lang="en-IN" sz="2000" b="0" i="0" smtClean="0">
                          <a:solidFill>
                            <a:schemeClr val="tx1"/>
                          </a:solidFill>
                          <a:latin typeface="Cambria Math" panose="02040503050406030204" pitchFamily="18" charset="0"/>
                          <a:ea typeface="Cambria Math" panose="02040503050406030204" pitchFamily="18" charset="0"/>
                        </a:rPr>
                        <m:t>=</m:t>
                      </m:r>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i="0">
                              <a:solidFill>
                                <a:schemeClr val="tx1"/>
                              </a:solidFill>
                              <a:latin typeface="Cambria Math" panose="02040503050406030204" pitchFamily="18" charset="0"/>
                              <a:ea typeface="Cambria Math" panose="02040503050406030204" pitchFamily="18" charset="0"/>
                            </a:rPr>
                            <m:t>1</m:t>
                          </m:r>
                        </m:num>
                        <m:den>
                          <m:r>
                            <a:rPr lang="en-IN" sz="2000" b="0" i="0" smtClean="0">
                              <a:solidFill>
                                <a:schemeClr val="tx1"/>
                              </a:solidFill>
                              <a:latin typeface="Cambria Math" panose="02040503050406030204" pitchFamily="18" charset="0"/>
                              <a:ea typeface="Cambria Math" panose="02040503050406030204" pitchFamily="18" charset="0"/>
                            </a:rPr>
                            <m:t>2</m:t>
                          </m:r>
                        </m:den>
                      </m:f>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f</m:t>
                          </m:r>
                        </m:e>
                      </m:d>
                      <m:r>
                        <a:rPr lang="en-IN" sz="2000" b="0" i="0" smtClean="0">
                          <a:solidFill>
                            <a:schemeClr val="tx1"/>
                          </a:solidFill>
                          <a:latin typeface="Cambria Math" panose="02040503050406030204" pitchFamily="18" charset="0"/>
                          <a:ea typeface="Cambria Math" panose="02040503050406030204" pitchFamily="18" charset="0"/>
                        </a:rPr>
                        <m:t>+ </m:t>
                      </m:r>
                      <m:f>
                        <m:fPr>
                          <m:ctrlPr>
                            <a:rPr lang="en-IN" sz="2000" i="1">
                              <a:solidFill>
                                <a:schemeClr val="tx1"/>
                              </a:solidFill>
                              <a:latin typeface="Cambria Math" panose="02040503050406030204" pitchFamily="18" charset="0"/>
                              <a:ea typeface="Cambria Math" panose="02040503050406030204" pitchFamily="18" charset="0"/>
                            </a:rPr>
                          </m:ctrlPr>
                        </m:fPr>
                        <m:num>
                          <m:r>
                            <a:rPr lang="en-IN" sz="2000" i="0">
                              <a:solidFill>
                                <a:schemeClr val="tx1"/>
                              </a:solidFill>
                              <a:latin typeface="Cambria Math" panose="02040503050406030204" pitchFamily="18" charset="0"/>
                              <a:ea typeface="Cambria Math" panose="02040503050406030204" pitchFamily="18" charset="0"/>
                            </a:rPr>
                            <m:t>1</m:t>
                          </m:r>
                        </m:num>
                        <m:den>
                          <m:r>
                            <a:rPr lang="en-IN" sz="2000" b="0" i="0" smtClean="0">
                              <a:solidFill>
                                <a:schemeClr val="tx1"/>
                              </a:solidFill>
                              <a:latin typeface="Cambria Math" panose="02040503050406030204" pitchFamily="18" charset="0"/>
                              <a:ea typeface="Cambria Math" panose="02040503050406030204" pitchFamily="18" charset="0"/>
                            </a:rPr>
                            <m:t>4</m:t>
                          </m:r>
                        </m:den>
                      </m:f>
                      <m:d>
                        <m:dPr>
                          <m:begChr m:val="["/>
                          <m:endChr m:val="]"/>
                          <m:ctrlPr>
                            <a:rPr lang="en-IN" sz="2000" i="1">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M</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f</m:t>
                              </m:r>
                              <m:r>
                                <a:rPr lang="en-IN" sz="2000" b="0" i="0"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e>
                          </m:d>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M</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f</m:t>
                          </m:r>
                          <m:r>
                            <a:rPr lang="en-IN" sz="2000" b="0" i="0"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0" smtClean="0">
                                  <a:solidFill>
                                    <a:schemeClr val="tx1"/>
                                  </a:solidFill>
                                  <a:latin typeface="Cambria Math" panose="02040503050406030204" pitchFamily="18" charset="0"/>
                                  <a:ea typeface="Cambria Math" panose="02040503050406030204" pitchFamily="18" charset="0"/>
                                </a:rPr>
                                <m:t>2</m:t>
                              </m:r>
                              <m:r>
                                <m:rPr>
                                  <m:sty m:val="p"/>
                                </m:rPr>
                                <a:rPr lang="en-IN" sz="2000" b="0" i="0" smtClean="0">
                                  <a:solidFill>
                                    <a:schemeClr val="tx1"/>
                                  </a:solidFill>
                                  <a:latin typeface="Cambria Math" panose="02040503050406030204" pitchFamily="18" charset="0"/>
                                  <a:ea typeface="Cambria Math" panose="02040503050406030204" pitchFamily="18" charset="0"/>
                                </a:rPr>
                                <m:t>f</m:t>
                              </m:r>
                            </m:e>
                            <m:sub>
                              <m:r>
                                <m:rPr>
                                  <m:sty m:val="p"/>
                                </m:rPr>
                                <a:rPr lang="en-IN" sz="2000" b="0" i="0" smtClean="0">
                                  <a:solidFill>
                                    <a:schemeClr val="tx1"/>
                                  </a:solidFill>
                                  <a:latin typeface="Cambria Math" panose="02040503050406030204" pitchFamily="18" charset="0"/>
                                  <a:ea typeface="Cambria Math" panose="02040503050406030204" pitchFamily="18" charset="0"/>
                                </a:rPr>
                                <m:t>c</m:t>
                              </m:r>
                            </m:sub>
                          </m:sSub>
                          <m:r>
                            <a:rPr lang="en-IN" sz="2000" b="0" i="0" smtClean="0">
                              <a:solidFill>
                                <a:schemeClr val="tx1"/>
                              </a:solidFill>
                              <a:latin typeface="Cambria Math" panose="02040503050406030204" pitchFamily="18" charset="0"/>
                              <a:ea typeface="Cambria Math" panose="02040503050406030204" pitchFamily="18" charset="0"/>
                            </a:rPr>
                            <m:t>)</m:t>
                          </m:r>
                        </m:e>
                      </m:d>
                    </m:oMath>
                  </m:oMathPara>
                </a14:m>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8209" y="3742272"/>
                <a:ext cx="8567581" cy="136005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4377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271982" y="277813"/>
            <a:ext cx="8855791"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a:lstStyle>
          <a:p>
            <a:pPr algn="ctr"/>
            <a:r>
              <a:rPr lang="en-US" sz="3600" kern="0" dirty="0">
                <a:solidFill>
                  <a:schemeClr val="tx1"/>
                </a:solidFill>
                <a:latin typeface="Avenir Book" panose="020B0503020203020204" pitchFamily="34" charset="-78"/>
                <a:cs typeface="Avenir Book" panose="020B0503020203020204" pitchFamily="34" charset="-78"/>
              </a:rPr>
              <a:t>Angle Modulation</a:t>
            </a:r>
          </a:p>
        </p:txBody>
      </p:sp>
      <mc:AlternateContent xmlns:mc="http://schemas.openxmlformats.org/markup-compatibility/2006" xmlns:a14="http://schemas.microsoft.com/office/drawing/2010/main">
        <mc:Choice Requires="a14">
          <p:sp>
            <p:nvSpPr>
              <p:cNvPr id="6" name="TextBox 5"/>
              <p:cNvSpPr txBox="1"/>
              <p:nvPr/>
            </p:nvSpPr>
            <p:spPr>
              <a:xfrm>
                <a:off x="304436" y="1252028"/>
                <a:ext cx="8567581" cy="37856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i="0" smtClean="0">
                          <a:solidFill>
                            <a:schemeClr val="tx1"/>
                          </a:solidFill>
                          <a:latin typeface="Cambria Math" panose="02040503050406030204" pitchFamily="18" charset="0"/>
                          <a:ea typeface="Cambria Math" panose="02040503050406030204" pitchFamily="18" charset="0"/>
                        </a:rPr>
                        <m:t>s</m:t>
                      </m:r>
                      <m:d>
                        <m:dPr>
                          <m:ctrlPr>
                            <a:rPr lang="en-IN" sz="2000" b="0" i="1" smtClean="0">
                              <a:solidFill>
                                <a:schemeClr val="tx1"/>
                              </a:solidFill>
                              <a:latin typeface="Cambria Math" panose="02040503050406030204" pitchFamily="18" charset="0"/>
                              <a:ea typeface="Cambria Math" panose="02040503050406030204" pitchFamily="18" charset="0"/>
                            </a:rPr>
                          </m:ctrlPr>
                        </m:dPr>
                        <m:e>
                          <m:r>
                            <m:rPr>
                              <m:sty m:val="p"/>
                            </m:rPr>
                            <a:rPr lang="en-IN" sz="2000" b="0" i="0" smtClean="0">
                              <a:solidFill>
                                <a:schemeClr val="tx1"/>
                              </a:solidFill>
                              <a:latin typeface="Cambria Math" panose="02040503050406030204" pitchFamily="18" charset="0"/>
                              <a:ea typeface="Cambria Math" panose="02040503050406030204" pitchFamily="18" charset="0"/>
                            </a:rPr>
                            <m:t>t</m:t>
                          </m:r>
                        </m:e>
                      </m:d>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A</m:t>
                      </m:r>
                      <m:r>
                        <a:rPr lang="en-IN" sz="2000" b="0" i="0" smtClean="0">
                          <a:solidFill>
                            <a:schemeClr val="tx1"/>
                          </a:solidFill>
                          <a:latin typeface="Cambria Math" panose="02040503050406030204" pitchFamily="18" charset="0"/>
                          <a:ea typeface="Cambria Math" panose="02040503050406030204" pitchFamily="18" charset="0"/>
                        </a:rPr>
                        <m:t> </m:t>
                      </m:r>
                      <m:func>
                        <m:funcPr>
                          <m:ctrlPr>
                            <a:rPr lang="en-IN" sz="20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000" b="0" i="0" smtClean="0">
                              <a:solidFill>
                                <a:schemeClr val="tx1"/>
                              </a:solidFill>
                              <a:latin typeface="Cambria Math" panose="02040503050406030204" pitchFamily="18" charset="0"/>
                              <a:ea typeface="Cambria Math" panose="02040503050406030204" pitchFamily="18" charset="0"/>
                            </a:rPr>
                            <m:t>cos</m:t>
                          </m:r>
                        </m:fName>
                        <m:e>
                          <m:r>
                            <m:rPr>
                              <m:sty m:val="p"/>
                            </m:rPr>
                            <a:rPr lang="en-IN" sz="2000" b="0" i="0" smtClean="0">
                              <a:solidFill>
                                <a:schemeClr val="tx1"/>
                              </a:solidFill>
                              <a:latin typeface="Cambria Math" panose="02040503050406030204" pitchFamily="18" charset="0"/>
                              <a:ea typeface="Cambria Math" panose="02040503050406030204" pitchFamily="18" charset="0"/>
                            </a:rPr>
                            <m:t>θ</m:t>
                          </m:r>
                          <m:r>
                            <a:rPr lang="en-IN" sz="2000" b="0" i="0" smtClean="0">
                              <a:solidFill>
                                <a:schemeClr val="tx1"/>
                              </a:solidFill>
                              <a:latin typeface="Cambria Math" panose="02040503050406030204" pitchFamily="18" charset="0"/>
                              <a:ea typeface="Cambria Math" panose="02040503050406030204" pitchFamily="18" charset="0"/>
                            </a:rPr>
                            <m:t>(</m:t>
                          </m:r>
                          <m:r>
                            <m:rPr>
                              <m:sty m:val="p"/>
                            </m:rPr>
                            <a:rPr lang="en-IN" sz="2000" b="0" i="0" smtClean="0">
                              <a:solidFill>
                                <a:schemeClr val="tx1"/>
                              </a:solidFill>
                              <a:latin typeface="Cambria Math" panose="02040503050406030204" pitchFamily="18" charset="0"/>
                              <a:ea typeface="Cambria Math" panose="02040503050406030204" pitchFamily="18" charset="0"/>
                            </a:rPr>
                            <m:t>t</m:t>
                          </m:r>
                          <m:r>
                            <a:rPr lang="en-IN" sz="2000" b="0" i="0" smtClean="0">
                              <a:solidFill>
                                <a:schemeClr val="tx1"/>
                              </a:solidFill>
                              <a:latin typeface="Cambria Math" panose="02040503050406030204" pitchFamily="18" charset="0"/>
                              <a:ea typeface="Cambria Math" panose="02040503050406030204" pitchFamily="18" charset="0"/>
                            </a:rPr>
                            <m:t>)</m:t>
                          </m:r>
                        </m:e>
                      </m:func>
                    </m:oMath>
                  </m:oMathPara>
                </a14:m>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pPr marL="342900" lvl="0" indent="-342900">
                  <a:buFont typeface="Wingdings" panose="05000000000000000000" pitchFamily="2" charset="2"/>
                  <a:buChar char="q"/>
                </a:pPr>
                <a:r>
                  <a:rPr lang="en-IN" sz="2000" dirty="0">
                    <a:solidFill>
                      <a:srgbClr val="0070C0"/>
                    </a:solidFill>
                    <a:latin typeface="Avenir Book" panose="020B0503020203020204" pitchFamily="34" charset="-78"/>
                    <a:cs typeface="Avenir Book" panose="020B0503020203020204" pitchFamily="34" charset="-78"/>
                  </a:rPr>
                  <a:t>Angle modulation:</a:t>
                </a:r>
              </a:p>
              <a:p>
                <a:pPr marL="800100" lvl="1" indent="-342900">
                  <a:buFont typeface="Wingdings" panose="05000000000000000000" pitchFamily="2" charset="2"/>
                  <a:buChar char="q"/>
                </a:pPr>
                <a:r>
                  <a:rPr lang="en-IN" sz="2000" dirty="0">
                    <a:solidFill>
                      <a:schemeClr val="tx1"/>
                    </a:solidFill>
                    <a:latin typeface="Avenir Book" panose="020B0503020203020204" pitchFamily="34" charset="-78"/>
                    <a:cs typeface="Avenir Book" panose="020B0503020203020204" pitchFamily="34" charset="-78"/>
                  </a:rPr>
                  <a:t>Frequency modulation</a:t>
                </a:r>
              </a:p>
              <a:p>
                <a:pPr marL="800100" lvl="1" indent="-342900">
                  <a:buFont typeface="Wingdings" panose="05000000000000000000" pitchFamily="2" charset="2"/>
                  <a:buChar char="q"/>
                </a:pPr>
                <a:r>
                  <a:rPr lang="en-IN" sz="2000" dirty="0">
                    <a:solidFill>
                      <a:schemeClr val="tx1"/>
                    </a:solidFill>
                    <a:latin typeface="Avenir Book" panose="020B0503020203020204" pitchFamily="34" charset="-78"/>
                    <a:cs typeface="Avenir Book" panose="020B0503020203020204" pitchFamily="34" charset="-78"/>
                  </a:rPr>
                  <a:t>Phase modulation</a:t>
                </a: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a:p>
                <a:endParaRPr lang="en-IN" sz="2000" dirty="0">
                  <a:solidFill>
                    <a:schemeClr val="tx1"/>
                  </a:solidFill>
                  <a:latin typeface="Avenir Book" panose="020B0503020203020204" pitchFamily="34" charset="-78"/>
                  <a:cs typeface="Avenir Book" panose="020B0503020203020204" pitchFamily="34"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04436" y="1252028"/>
                <a:ext cx="8567581" cy="3785652"/>
              </a:xfrm>
              <a:prstGeom prst="rect">
                <a:avLst/>
              </a:prstGeom>
              <a:blipFill>
                <a:blip r:embed="rId3"/>
                <a:stretch>
                  <a:fillRect l="-641"/>
                </a:stretch>
              </a:blipFill>
            </p:spPr>
            <p:txBody>
              <a:bodyPr/>
              <a:lstStyle/>
              <a:p>
                <a:r>
                  <a:rPr lang="en-IN">
                    <a:noFill/>
                  </a:rPr>
                  <a:t> </a:t>
                </a:r>
              </a:p>
            </p:txBody>
          </p:sp>
        </mc:Fallback>
      </mc:AlternateContent>
    </p:spTree>
    <p:extLst>
      <p:ext uri="{BB962C8B-B14F-4D97-AF65-F5344CB8AC3E}">
        <p14:creationId xmlns:p14="http://schemas.microsoft.com/office/powerpoint/2010/main" val="4019415920"/>
      </p:ext>
    </p:extLst>
  </p:cSld>
  <p:clrMapOvr>
    <a:masterClrMapping/>
  </p:clrMapOvr>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15732</TotalTime>
  <Words>606</Words>
  <Application>Microsoft Office PowerPoint</Application>
  <PresentationFormat>On-screen Show (4:3)</PresentationFormat>
  <Paragraphs>123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Avenir Book</vt:lpstr>
      <vt:lpstr>Calibri</vt:lpstr>
      <vt:lpstr>Calibri Light</vt:lpstr>
      <vt:lpstr>Cambria Math</vt:lpstr>
      <vt:lpstr>Segoe UI Emoji</vt:lpstr>
      <vt:lpstr>Times New Roman</vt:lpstr>
      <vt:lpstr>Wingdings</vt:lpstr>
      <vt:lpstr>Presentation Template 13_9_21</vt:lpstr>
      <vt:lpstr> Computer Networks I  Signal Modulation Techniques (Analog to Analog)</vt:lpstr>
      <vt:lpstr>Analog Data  Analog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Extras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388</cp:revision>
  <cp:lastPrinted>2022-05-17T13:16:40Z</cp:lastPrinted>
  <dcterms:created xsi:type="dcterms:W3CDTF">2021-09-13T14:43:22Z</dcterms:created>
  <dcterms:modified xsi:type="dcterms:W3CDTF">2023-01-24T14:37:30Z</dcterms:modified>
</cp:coreProperties>
</file>