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1"/>
  </p:notesMasterIdLst>
  <p:sldIdLst>
    <p:sldId id="265" r:id="rId2"/>
    <p:sldId id="289" r:id="rId3"/>
    <p:sldId id="290" r:id="rId4"/>
    <p:sldId id="301" r:id="rId5"/>
    <p:sldId id="307" r:id="rId6"/>
    <p:sldId id="293" r:id="rId7"/>
    <p:sldId id="294" r:id="rId8"/>
    <p:sldId id="316" r:id="rId9"/>
    <p:sldId id="317" r:id="rId10"/>
    <p:sldId id="308" r:id="rId11"/>
    <p:sldId id="309" r:id="rId12"/>
    <p:sldId id="297" r:id="rId13"/>
    <p:sldId id="302" r:id="rId14"/>
    <p:sldId id="303" r:id="rId15"/>
    <p:sldId id="311" r:id="rId16"/>
    <p:sldId id="312" r:id="rId17"/>
    <p:sldId id="313" r:id="rId18"/>
    <p:sldId id="314" r:id="rId19"/>
    <p:sldId id="306"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366752"/>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5890"/>
  </p:normalViewPr>
  <p:slideViewPr>
    <p:cSldViewPr snapToGrid="0" snapToObjects="1">
      <p:cViewPr varScale="1">
        <p:scale>
          <a:sx n="115" d="100"/>
          <a:sy n="115" d="100"/>
        </p:scale>
        <p:origin x="804"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A1889E-C7EC-45CB-B713-9702810221D9}" type="datetimeFigureOut">
              <a:rPr lang="en-IN" smtClean="0"/>
              <a:t>12-02-2022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C38954-55DA-4B58-B5A1-805DC88A142F}" type="slidenum">
              <a:rPr lang="en-IN" smtClean="0"/>
              <a:t>‹#›</a:t>
            </a:fld>
            <a:endParaRPr lang="en-IN"/>
          </a:p>
        </p:txBody>
      </p:sp>
    </p:spTree>
    <p:extLst>
      <p:ext uri="{BB962C8B-B14F-4D97-AF65-F5344CB8AC3E}">
        <p14:creationId xmlns:p14="http://schemas.microsoft.com/office/powerpoint/2010/main" val="2522590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smtClean="0"/>
          </a:p>
        </p:txBody>
      </p:sp>
      <p:sp>
        <p:nvSpPr>
          <p:cNvPr id="6144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144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ECC79330-1379-4D1A-A640-B153B418A841}" type="datetime8">
              <a:rPr lang="en-GB" sz="1200" smtClean="0">
                <a:cs typeface="Arial" pitchFamily="34" charset="0"/>
              </a:rPr>
              <a:pPr/>
              <a:t>12/02/2022 13:06</a:t>
            </a:fld>
            <a:endParaRPr lang="en-GB" sz="1200" smtClean="0">
              <a:cs typeface="Arial" pitchFamily="34" charset="0"/>
            </a:endParaRPr>
          </a:p>
        </p:txBody>
      </p:sp>
      <p:sp>
        <p:nvSpPr>
          <p:cNvPr id="61446" name="Footer Placeholder 5"/>
          <p:cNvSpPr>
            <a:spLocks noGrp="1"/>
          </p:cNvSpPr>
          <p:nvPr>
            <p:ph type="ftr" sz="quarter" idx="4"/>
          </p:nvPr>
        </p:nvSpPr>
        <p:spPr>
          <a:xfrm>
            <a:off x="0" y="8829675"/>
            <a:ext cx="6308725" cy="4651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GB" sz="500" smtClean="0">
                <a:solidFill>
                  <a:srgbClr val="000000"/>
                </a:solidFill>
                <a:cs typeface="Arial" pitchFamily="34" charset="0"/>
              </a:rPr>
              <a:t>© 2007 Microsoft Corporation. All rights reserved. Microsoft, Windows, Windows Vista and other product names are or may be registered trademarks and/or trademarks in the U.S. and/or other countries.</a:t>
            </a:r>
          </a:p>
          <a:p>
            <a:r>
              <a:rPr lang="en-GB" sz="500" smtClean="0">
                <a:solidFill>
                  <a:srgbClr val="000000"/>
                </a:solidFill>
                <a:cs typeface="Arial"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GB" sz="500" smtClean="0">
                <a:solidFill>
                  <a:srgbClr val="000000"/>
                </a:solidFill>
                <a:cs typeface="Arial" pitchFamily="34" charset="0"/>
              </a:rPr>
            </a:br>
            <a:r>
              <a:rPr lang="en-GB" sz="500" smtClean="0">
                <a:solidFill>
                  <a:srgbClr val="000000"/>
                </a:solidFill>
                <a:cs typeface="Arial" pitchFamily="34" charset="0"/>
              </a:rPr>
              <a:t>MICROSOFT MAKES NO WARRANTIES, EXPRESS, IMPLIED OR STATUTORY, AS TO THE INFORMATION IN THIS PRESENTATION.</a:t>
            </a:r>
          </a:p>
          <a:p>
            <a:endParaRPr lang="en-GB" sz="500" smtClean="0">
              <a:cs typeface="Arial" pitchFamily="34" charset="0"/>
            </a:endParaRPr>
          </a:p>
        </p:txBody>
      </p:sp>
      <p:sp>
        <p:nvSpPr>
          <p:cNvPr id="61447" name="Slide Number Placeholder 6"/>
          <p:cNvSpPr>
            <a:spLocks noGrp="1"/>
          </p:cNvSpPr>
          <p:nvPr>
            <p:ph type="sldNum" sz="quarter" idx="5"/>
          </p:nvPr>
        </p:nvSpPr>
        <p:spPr>
          <a:xfrm>
            <a:off x="6308725" y="8829675"/>
            <a:ext cx="700088" cy="4651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3B000D14-7105-452D-9919-33C61B2ECE5D}" type="slidenum">
              <a:rPr lang="en-GB" sz="1200" smtClean="0">
                <a:cs typeface="Arial" pitchFamily="34" charset="0"/>
              </a:rPr>
              <a:pPr/>
              <a:t>1</a:t>
            </a:fld>
            <a:endParaRPr lang="en-GB" sz="1200" smtClean="0">
              <a:cs typeface="Arial" pitchFamily="34" charset="0"/>
            </a:endParaRPr>
          </a:p>
        </p:txBody>
      </p:sp>
    </p:spTree>
    <p:extLst>
      <p:ext uri="{BB962C8B-B14F-4D97-AF65-F5344CB8AC3E}">
        <p14:creationId xmlns:p14="http://schemas.microsoft.com/office/powerpoint/2010/main" val="120149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12/02/2022 13:39</a:t>
            </a:fld>
            <a:endParaRPr lang="en-GB" sz="1200" smtClean="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10</a:t>
            </a:fld>
            <a:endParaRPr lang="en-GB" sz="1200" smtClean="0">
              <a:cs typeface="Arial" pitchFamily="34" charset="0"/>
            </a:endParaRPr>
          </a:p>
        </p:txBody>
      </p:sp>
    </p:spTree>
    <p:extLst>
      <p:ext uri="{BB962C8B-B14F-4D97-AF65-F5344CB8AC3E}">
        <p14:creationId xmlns:p14="http://schemas.microsoft.com/office/powerpoint/2010/main" val="42422351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12/02/2022 13:43</a:t>
            </a:fld>
            <a:endParaRPr lang="en-GB" sz="1200" smtClean="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11</a:t>
            </a:fld>
            <a:endParaRPr lang="en-GB" sz="1200" smtClean="0">
              <a:cs typeface="Arial" pitchFamily="34" charset="0"/>
            </a:endParaRPr>
          </a:p>
        </p:txBody>
      </p:sp>
    </p:spTree>
    <p:extLst>
      <p:ext uri="{BB962C8B-B14F-4D97-AF65-F5344CB8AC3E}">
        <p14:creationId xmlns:p14="http://schemas.microsoft.com/office/powerpoint/2010/main" val="2140747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97467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362181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961148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46198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12/02/2022 16:21</a:t>
            </a:fld>
            <a:endParaRPr lang="en-GB" sz="1200" smtClean="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16</a:t>
            </a:fld>
            <a:endParaRPr lang="en-GB" sz="1200" smtClean="0">
              <a:cs typeface="Arial" pitchFamily="34" charset="0"/>
            </a:endParaRPr>
          </a:p>
        </p:txBody>
      </p:sp>
    </p:spTree>
    <p:extLst>
      <p:ext uri="{BB962C8B-B14F-4D97-AF65-F5344CB8AC3E}">
        <p14:creationId xmlns:p14="http://schemas.microsoft.com/office/powerpoint/2010/main" val="19419031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66027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01444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12/02/2022 13:06</a:t>
            </a:fld>
            <a:endParaRPr lang="en-GB" sz="1200" smtClean="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19</a:t>
            </a:fld>
            <a:endParaRPr lang="en-GB" sz="1200" smtClean="0">
              <a:cs typeface="Arial" pitchFamily="34" charset="0"/>
            </a:endParaRPr>
          </a:p>
        </p:txBody>
      </p:sp>
    </p:spTree>
    <p:extLst>
      <p:ext uri="{BB962C8B-B14F-4D97-AF65-F5344CB8AC3E}">
        <p14:creationId xmlns:p14="http://schemas.microsoft.com/office/powerpoint/2010/main" val="2439333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1434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918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25739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8305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51949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14506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2F19C2-7AA7-4ECF-8CF2-8A54A111045E}" type="slidenum">
              <a:rPr lang="en-US" altLang="en-US"/>
              <a:pPr/>
              <a:t>8</a:t>
            </a:fld>
            <a:endParaRPr lang="en-US" altLang="en-US"/>
          </a:p>
        </p:txBody>
      </p:sp>
      <p:sp>
        <p:nvSpPr>
          <p:cNvPr id="7170" name="Rectangle 2"/>
          <p:cNvSpPr>
            <a:spLocks noGrp="1" noRot="1" noChangeAspect="1" noChangeArrowheads="1"/>
          </p:cNvSpPr>
          <p:nvPr>
            <p:ph type="sldImg"/>
          </p:nvPr>
        </p:nvSpPr>
        <p:spPr bwMode="auto">
          <a:xfrm>
            <a:off x="1146175" y="688975"/>
            <a:ext cx="4710113" cy="3532188"/>
          </a:xfrm>
          <a:prstGeom prst="rect">
            <a:avLst/>
          </a:prstGeom>
          <a:solidFill>
            <a:srgbClr val="FFFFFF"/>
          </a:solidFill>
          <a:ln>
            <a:solidFill>
              <a:srgbClr val="000000"/>
            </a:solidFill>
            <a:miter lim="800000"/>
            <a:headEnd/>
            <a:tailEnd/>
          </a:ln>
        </p:spPr>
      </p:sp>
      <p:sp>
        <p:nvSpPr>
          <p:cNvPr id="7171" name="Rectangle 3"/>
          <p:cNvSpPr>
            <a:spLocks noGrp="1" noChangeArrowheads="1"/>
          </p:cNvSpPr>
          <p:nvPr>
            <p:ph type="body" idx="1"/>
          </p:nvPr>
        </p:nvSpPr>
        <p:spPr bwMode="auto">
          <a:xfrm>
            <a:off x="923361" y="4451297"/>
            <a:ext cx="5150697" cy="4143032"/>
          </a:xfrm>
          <a:prstGeom prst="rect">
            <a:avLst/>
          </a:prstGeom>
          <a:solidFill>
            <a:srgbClr val="FFFFFF"/>
          </a:solidFill>
          <a:ln>
            <a:solidFill>
              <a:srgbClr val="000000"/>
            </a:solidFill>
            <a:miter lim="800000"/>
            <a:headEnd/>
            <a:tailEnd/>
          </a:ln>
        </p:spPr>
        <p:txBody>
          <a:bodyPr lIns="92022" tIns="46011" rIns="92022" bIns="46011"/>
          <a:lstStyle/>
          <a:p>
            <a:endParaRPr lang="en-US" altLang="en-US"/>
          </a:p>
        </p:txBody>
      </p:sp>
    </p:spTree>
    <p:extLst>
      <p:ext uri="{BB962C8B-B14F-4D97-AF65-F5344CB8AC3E}">
        <p14:creationId xmlns:p14="http://schemas.microsoft.com/office/powerpoint/2010/main" val="42789210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2F19C2-7AA7-4ECF-8CF2-8A54A111045E}" type="slidenum">
              <a:rPr lang="en-US" altLang="en-US"/>
              <a:pPr/>
              <a:t>9</a:t>
            </a:fld>
            <a:endParaRPr lang="en-US" altLang="en-US"/>
          </a:p>
        </p:txBody>
      </p:sp>
      <p:sp>
        <p:nvSpPr>
          <p:cNvPr id="7170" name="Rectangle 2"/>
          <p:cNvSpPr>
            <a:spLocks noGrp="1" noRot="1" noChangeAspect="1" noChangeArrowheads="1"/>
          </p:cNvSpPr>
          <p:nvPr>
            <p:ph type="sldImg"/>
          </p:nvPr>
        </p:nvSpPr>
        <p:spPr bwMode="auto">
          <a:xfrm>
            <a:off x="1146175" y="688975"/>
            <a:ext cx="4710113" cy="3532188"/>
          </a:xfrm>
          <a:prstGeom prst="rect">
            <a:avLst/>
          </a:prstGeom>
          <a:solidFill>
            <a:srgbClr val="FFFFFF"/>
          </a:solidFill>
          <a:ln>
            <a:solidFill>
              <a:srgbClr val="000000"/>
            </a:solidFill>
            <a:miter lim="800000"/>
            <a:headEnd/>
            <a:tailEnd/>
          </a:ln>
        </p:spPr>
      </p:sp>
      <p:sp>
        <p:nvSpPr>
          <p:cNvPr id="7171" name="Rectangle 3"/>
          <p:cNvSpPr>
            <a:spLocks noGrp="1" noChangeArrowheads="1"/>
          </p:cNvSpPr>
          <p:nvPr>
            <p:ph type="body" idx="1"/>
          </p:nvPr>
        </p:nvSpPr>
        <p:spPr bwMode="auto">
          <a:xfrm>
            <a:off x="923361" y="4451297"/>
            <a:ext cx="5150697" cy="4143032"/>
          </a:xfrm>
          <a:prstGeom prst="rect">
            <a:avLst/>
          </a:prstGeom>
          <a:solidFill>
            <a:srgbClr val="FFFFFF"/>
          </a:solidFill>
          <a:ln>
            <a:solidFill>
              <a:srgbClr val="000000"/>
            </a:solidFill>
            <a:miter lim="800000"/>
            <a:headEnd/>
            <a:tailEnd/>
          </a:ln>
        </p:spPr>
        <p:txBody>
          <a:bodyPr lIns="92022" tIns="46011" rIns="92022" bIns="46011"/>
          <a:lstStyle/>
          <a:p>
            <a:endParaRPr lang="en-US" altLang="en-US"/>
          </a:p>
        </p:txBody>
      </p:sp>
    </p:spTree>
    <p:extLst>
      <p:ext uri="{BB962C8B-B14F-4D97-AF65-F5344CB8AC3E}">
        <p14:creationId xmlns:p14="http://schemas.microsoft.com/office/powerpoint/2010/main" val="653991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atin typeface="Avenir Book" panose="020B0503020203020204" pitchFamily="34" charset="-78"/>
                <a:cs typeface="Avenir Book" panose="020B0503020203020204" pitchFamily="34" charset="-78"/>
              </a:defRPr>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atin typeface="Avenir Book" panose="020B0503020203020204" pitchFamily="34" charset="-78"/>
                <a:cs typeface="Avenir Book" panose="020B0503020203020204" pitchFamily="34"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2/12/2022</a:t>
            </a:fld>
            <a:endParaRPr lang="en-US" dirty="0"/>
          </a:p>
        </p:txBody>
      </p:sp>
      <p:sp>
        <p:nvSpPr>
          <p:cNvPr id="5" name="Footer Placeholder 4"/>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6" name="Slide Number Placeholder 5"/>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049270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863932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098293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600">
                <a:latin typeface="Avenir Book" panose="020B0503020203020204" pitchFamily="34" charset="-78"/>
                <a:cs typeface="Avenir Book" panose="020B0503020203020204" pitchFamily="34" charset="-78"/>
              </a:defRPr>
            </a:lvl1pPr>
          </a:lstStyle>
          <a:p>
            <a:r>
              <a:rPr lang="en-US" dirty="0"/>
              <a:t>Click to edit Master title style</a:t>
            </a:r>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atin typeface="Avenir Book" panose="020B0503020203020204" pitchFamily="34" charset="-78"/>
                <a:cs typeface="Avenir Book" panose="020B0503020203020204" pitchFamily="34" charset="-78"/>
              </a:defRPr>
            </a:lvl1pPr>
            <a:lvl2pPr>
              <a:lnSpc>
                <a:spcPct val="90000"/>
              </a:lnSpc>
              <a:defRPr>
                <a:latin typeface="Avenir Book" panose="020B0503020203020204" pitchFamily="34" charset="-78"/>
                <a:cs typeface="Avenir Book" panose="020B0503020203020204" pitchFamily="34" charset="-78"/>
              </a:defRPr>
            </a:lvl2pPr>
            <a:lvl3pPr>
              <a:lnSpc>
                <a:spcPct val="90000"/>
              </a:lnSpc>
              <a:defRPr>
                <a:latin typeface="Avenir Book" panose="020B0503020203020204" pitchFamily="34" charset="-78"/>
                <a:cs typeface="Avenir Book" panose="020B0503020203020204" pitchFamily="34" charset="-78"/>
              </a:defRPr>
            </a:lvl3pPr>
            <a:lvl4pPr>
              <a:lnSpc>
                <a:spcPct val="90000"/>
              </a:lnSpc>
              <a:defRPr>
                <a:latin typeface="Avenir Book" panose="020B0503020203020204" pitchFamily="34" charset="-78"/>
                <a:cs typeface="Avenir Book" panose="020B0503020203020204" pitchFamily="34" charset="-78"/>
              </a:defRPr>
            </a:lvl4pPr>
            <a:lvl5pPr>
              <a:lnSpc>
                <a:spcPct val="90000"/>
              </a:lnSpc>
              <a:defRPr>
                <a:latin typeface="Avenir Book" panose="020B0503020203020204" pitchFamily="34" charset="-78"/>
                <a:cs typeface="Avenir Book" panose="020B0503020203020204" pitchFamily="34"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76200" y="6324600"/>
            <a:ext cx="3200400" cy="533400"/>
          </a:xfrm>
          <a:prstGeom prst="rect">
            <a:avLst/>
          </a:prstGeom>
          <a:solidFill>
            <a:schemeClr val="bg1"/>
          </a:solidFill>
        </p:spPr>
        <p:txBody>
          <a:bodyPr wrap="square" rtlCol="0">
            <a:spAutoFit/>
          </a:bodyPr>
          <a:lstStyle/>
          <a:p>
            <a:endParaRPr lang="en-US" dirty="0"/>
          </a:p>
        </p:txBody>
      </p:sp>
      <p:cxnSp>
        <p:nvCxnSpPr>
          <p:cNvPr id="5" name="Straight Connector 4"/>
          <p:cNvCxnSpPr/>
          <p:nvPr userDrawn="1"/>
        </p:nvCxnSpPr>
        <p:spPr>
          <a:xfrm>
            <a:off x="8262" y="52578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84526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cxnSp>
        <p:nvCxnSpPr>
          <p:cNvPr id="7" name="Straight Connector 6"/>
          <p:cNvCxnSpPr/>
          <p:nvPr userDrawn="1"/>
        </p:nvCxnSpPr>
        <p:spPr>
          <a:xfrm>
            <a:off x="8262" y="52578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2079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4E2C89-3D21-5645-8D07-A6E26F08B175}" type="datetimeFigureOut">
              <a:rPr lang="en-US" smtClean="0"/>
              <a:pPr/>
              <a:t>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808004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Avenir Book" panose="020B0503020203020204" pitchFamily="34" charset="-78"/>
                <a:cs typeface="Avenir Book" panose="020B0503020203020204" pitchFamily="34" charset="-78"/>
              </a:defRPr>
            </a:lvl1pPr>
          </a:lstStyle>
          <a:p>
            <a:r>
              <a:rPr lang="en-US" dirty="0"/>
              <a:t>Click to edit Master title style</a:t>
            </a:r>
          </a:p>
        </p:txBody>
      </p:sp>
      <p:sp>
        <p:nvSpPr>
          <p:cNvPr id="3" name="Content Placeholder 2"/>
          <p:cNvSpPr>
            <a:spLocks noGrp="1"/>
          </p:cNvSpPr>
          <p:nvPr>
            <p:ph sz="half" idx="1"/>
          </p:nvPr>
        </p:nvSpPr>
        <p:spPr>
          <a:xfrm>
            <a:off x="628650" y="1825625"/>
            <a:ext cx="3886200" cy="4351338"/>
          </a:xfrm>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825625"/>
            <a:ext cx="3886200" cy="4351338"/>
          </a:xfrm>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2/12/2022</a:t>
            </a:fld>
            <a:endParaRPr lang="en-US" dirty="0"/>
          </a:p>
        </p:txBody>
      </p:sp>
      <p:sp>
        <p:nvSpPr>
          <p:cNvPr id="6" name="Footer Placeholder 5"/>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7" name="Slide Number Placeholder 6"/>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cxnSp>
        <p:nvCxnSpPr>
          <p:cNvPr id="8" name="Straight Connector 7"/>
          <p:cNvCxnSpPr/>
          <p:nvPr userDrawn="1"/>
        </p:nvCxnSpPr>
        <p:spPr>
          <a:xfrm>
            <a:off x="8262" y="52578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13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4E2C89-3D21-5645-8D07-A6E26F08B175}" type="datetimeFigureOut">
              <a:rPr lang="en-US" smtClean="0"/>
              <a:pPr/>
              <a:t>2/12/2022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724308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4E2C89-3D21-5645-8D07-A6E26F08B175}" type="datetimeFigureOut">
              <a:rPr lang="en-US" smtClean="0"/>
              <a:pPr/>
              <a:t>2/12/2022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367978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4E2C89-3D21-5645-8D07-A6E26F08B175}" type="datetimeFigureOut">
              <a:rPr lang="en-US" smtClean="0"/>
              <a:pPr/>
              <a:t>2/12/2022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783241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2/12/2022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602173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2/12/2022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317204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E2C89-3D21-5645-8D07-A6E26F08B175}" type="datetimeFigureOut">
              <a:rPr lang="en-US" smtClean="0"/>
              <a:pPr/>
              <a:t>2/12/2022</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8493319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457200" y="1687513"/>
            <a:ext cx="8382000" cy="1568450"/>
          </a:xfrm>
        </p:spPr>
        <p:txBody>
          <a:bodyPr>
            <a:normAutofit fontScale="90000"/>
          </a:bodyPr>
          <a:lstStyle/>
          <a:p>
            <a:pPr algn="ctr"/>
            <a:r>
              <a:rPr lang="en-US" sz="3200" dirty="0" smtClean="0"/>
              <a:t/>
            </a:r>
            <a:br>
              <a:rPr lang="en-US" sz="3200" dirty="0" smtClean="0"/>
            </a:br>
            <a:r>
              <a:rPr lang="en-US" sz="3200" dirty="0" smtClean="0"/>
              <a:t>Computer Networks I</a:t>
            </a:r>
            <a:br>
              <a:rPr lang="en-US" sz="3200" dirty="0" smtClean="0"/>
            </a:br>
            <a:r>
              <a:rPr lang="en-US" sz="3200" dirty="0" smtClean="0"/>
              <a:t/>
            </a:r>
            <a:br>
              <a:rPr lang="en-US" sz="3200" dirty="0" smtClean="0"/>
            </a:br>
            <a:r>
              <a:rPr lang="en-US" sz="3200" dirty="0" smtClean="0"/>
              <a:t> Some Performance Metrics</a:t>
            </a:r>
          </a:p>
        </p:txBody>
      </p:sp>
      <p:sp>
        <p:nvSpPr>
          <p:cNvPr id="8" name="Rounded Rectangle 4"/>
          <p:cNvSpPr/>
          <p:nvPr/>
        </p:nvSpPr>
        <p:spPr bwMode="auto">
          <a:xfrm>
            <a:off x="560388" y="519113"/>
            <a:ext cx="8137525" cy="2563812"/>
          </a:xfrm>
          <a:prstGeom prst="rect">
            <a:avLst/>
          </a:prstGeom>
        </p:spPr>
        <p:style>
          <a:lnRef idx="0">
            <a:scrgbClr r="0" g="0" b="0"/>
          </a:lnRef>
          <a:fillRef idx="0">
            <a:scrgbClr r="0" g="0" b="0"/>
          </a:fillRef>
          <a:effectRef idx="0">
            <a:scrgbClr r="0" g="0" b="0"/>
          </a:effectRef>
          <a:fontRef idx="minor">
            <a:schemeClr val="dk1"/>
          </a:fontRef>
        </p:style>
        <p:txBody>
          <a:bodyPr lIns="148590" tIns="148590" rIns="148590" bIns="148590" spcCol="1270" anchor="ctr"/>
          <a:lstStyle/>
          <a:p>
            <a:pPr algn="ctr" defTabSz="1733550">
              <a:lnSpc>
                <a:spcPct val="90000"/>
              </a:lnSpc>
              <a:spcAft>
                <a:spcPct val="35000"/>
              </a:spcAft>
              <a:defRPr/>
            </a:pPr>
            <a:endParaRPr lang="en-US" sz="4400" dirty="0">
              <a:solidFill>
                <a:schemeClr val="accent2">
                  <a:lumMod val="75000"/>
                </a:schemeClr>
              </a:solidFill>
              <a:effectLst>
                <a:outerShdw blurRad="38100" dist="38100" dir="2700000" algn="tl">
                  <a:srgbClr val="000000">
                    <a:alpha val="43137"/>
                  </a:srgbClr>
                </a:outerShdw>
              </a:effectLst>
              <a:latin typeface="Avenir Book" panose="020B0503020203020204" pitchFamily="34" charset="-78"/>
              <a:cs typeface="Avenir Book" panose="020B0503020203020204" pitchFamily="34" charset="-78"/>
            </a:endParaRPr>
          </a:p>
        </p:txBody>
      </p:sp>
      <p:sp>
        <p:nvSpPr>
          <p:cNvPr id="6" name="Subtitle 3"/>
          <p:cNvSpPr txBox="1">
            <a:spLocks/>
          </p:cNvSpPr>
          <p:nvPr/>
        </p:nvSpPr>
        <p:spPr bwMode="auto">
          <a:xfrm>
            <a:off x="1428750" y="3962400"/>
            <a:ext cx="6400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accent1"/>
              </a:buClr>
              <a:buSzPct val="65000"/>
              <a:buFont typeface="Wingdings" pitchFamily="2" charset="2"/>
              <a:buNone/>
              <a:defRPr sz="3000">
                <a:solidFill>
                  <a:schemeClr val="tx1"/>
                </a:solidFill>
                <a:latin typeface="+mn-lt"/>
                <a:ea typeface="+mn-ea"/>
                <a:cs typeface="+mn-cs"/>
              </a:defRPr>
            </a:lvl1pPr>
            <a:lvl2pPr marL="457200" indent="0" algn="ctr" rtl="0" eaLnBrk="0" fontAlgn="base" hangingPunct="0">
              <a:spcBef>
                <a:spcPct val="20000"/>
              </a:spcBef>
              <a:spcAft>
                <a:spcPct val="0"/>
              </a:spcAft>
              <a:buClr>
                <a:schemeClr val="accent2"/>
              </a:buClr>
              <a:buSzPct val="60000"/>
              <a:buFont typeface="Wingdings" pitchFamily="2" charset="2"/>
              <a:buNone/>
              <a:defRPr sz="2600">
                <a:solidFill>
                  <a:schemeClr val="tx1"/>
                </a:solidFill>
                <a:latin typeface="+mn-lt"/>
              </a:defRPr>
            </a:lvl2pPr>
            <a:lvl3pPr marL="914400" indent="0" algn="ctr" rtl="0" eaLnBrk="0" fontAlgn="base" hangingPunct="0">
              <a:spcBef>
                <a:spcPct val="20000"/>
              </a:spcBef>
              <a:spcAft>
                <a:spcPct val="0"/>
              </a:spcAft>
              <a:buClr>
                <a:schemeClr val="accent1"/>
              </a:buClr>
              <a:buSzPct val="65000"/>
              <a:buFont typeface="Wingdings" pitchFamily="2" charset="2"/>
              <a:buNone/>
              <a:defRPr sz="2200">
                <a:solidFill>
                  <a:schemeClr val="tx1"/>
                </a:solidFill>
                <a:latin typeface="+mn-lt"/>
              </a:defRPr>
            </a:lvl3pPr>
            <a:lvl4pPr marL="1371600" indent="0" algn="ctr" rtl="0" eaLnBrk="0" fontAlgn="base" hangingPunct="0">
              <a:spcBef>
                <a:spcPct val="20000"/>
              </a:spcBef>
              <a:spcAft>
                <a:spcPct val="0"/>
              </a:spcAft>
              <a:buClr>
                <a:schemeClr val="accent2"/>
              </a:buClr>
              <a:buSzPct val="70000"/>
              <a:buFont typeface="Wingdings" pitchFamily="2" charset="2"/>
              <a:buNone/>
              <a:defRPr sz="2000">
                <a:solidFill>
                  <a:schemeClr val="tx1"/>
                </a:solidFill>
                <a:latin typeface="+mn-lt"/>
              </a:defRPr>
            </a:lvl4pPr>
            <a:lvl5pPr marL="1828800" indent="0" algn="ctr" rtl="0" eaLnBrk="0" fontAlgn="base" hangingPunct="0">
              <a:spcBef>
                <a:spcPct val="20000"/>
              </a:spcBef>
              <a:spcAft>
                <a:spcPct val="0"/>
              </a:spcAft>
              <a:buClr>
                <a:schemeClr val="accent1"/>
              </a:buClr>
              <a:buSzPct val="75000"/>
              <a:buFont typeface="Wingdings" pitchFamily="2" charset="2"/>
              <a:buNone/>
              <a:defRPr sz="2000">
                <a:solidFill>
                  <a:schemeClr val="tx1"/>
                </a:solidFill>
                <a:latin typeface="+mn-lt"/>
              </a:defRPr>
            </a:lvl5pPr>
            <a:lvl6pPr marL="22860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6pPr>
            <a:lvl7pPr marL="27432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7pPr>
            <a:lvl8pPr marL="32004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8pPr>
            <a:lvl9pPr marL="36576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9pPr>
          </a:lstStyle>
          <a:p>
            <a:pPr eaLnBrk="1" hangingPunct="1"/>
            <a:r>
              <a:rPr lang="en-US" sz="2000" kern="0" dirty="0" err="1" smtClean="0">
                <a:latin typeface="Avenir Book" panose="020B0503020203020204" pitchFamily="34" charset="-78"/>
                <a:cs typeface="Avenir Book" panose="020B0503020203020204" pitchFamily="34" charset="-78"/>
              </a:rPr>
              <a:t>Amitangshu</a:t>
            </a:r>
            <a:r>
              <a:rPr lang="en-US" sz="2000" kern="0" dirty="0" smtClean="0">
                <a:latin typeface="Avenir Book" panose="020B0503020203020204" pitchFamily="34" charset="-78"/>
                <a:cs typeface="Avenir Book" panose="020B0503020203020204" pitchFamily="34" charset="-78"/>
              </a:rPr>
              <a:t> Pal</a:t>
            </a:r>
          </a:p>
          <a:p>
            <a:pPr eaLnBrk="1" hangingPunct="1"/>
            <a:r>
              <a:rPr lang="en-US" sz="2000" kern="0" dirty="0" smtClean="0">
                <a:latin typeface="Avenir Book" panose="020B0503020203020204" pitchFamily="34" charset="-78"/>
                <a:cs typeface="Avenir Book" panose="020B0503020203020204" pitchFamily="34" charset="-78"/>
              </a:rPr>
              <a:t>Computer Science and Engineering</a:t>
            </a:r>
          </a:p>
          <a:p>
            <a:pPr eaLnBrk="1" hangingPunct="1"/>
            <a:r>
              <a:rPr lang="en-US" sz="2000" kern="0" dirty="0" smtClean="0">
                <a:latin typeface="Avenir Book" panose="020B0503020203020204" pitchFamily="34" charset="-78"/>
                <a:cs typeface="Avenir Book" panose="020B0503020203020204" pitchFamily="34" charset="-78"/>
              </a:rPr>
              <a:t>IIT Kanpur</a:t>
            </a:r>
          </a:p>
        </p:txBody>
      </p:sp>
    </p:spTree>
    <p:extLst>
      <p:ext uri="{BB962C8B-B14F-4D97-AF65-F5344CB8AC3E}">
        <p14:creationId xmlns:p14="http://schemas.microsoft.com/office/powerpoint/2010/main" val="4257869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normAutofit/>
          </a:bodyPr>
          <a:lstStyle/>
          <a:p>
            <a:pPr defTabSz="912813" eaLnBrk="1" hangingPunct="1"/>
            <a:r>
              <a:rPr lang="en-US" dirty="0" smtClean="0"/>
              <a:t>Transmission and Propagation Delay</a:t>
            </a:r>
            <a:endParaRPr lang="en-US" dirty="0"/>
          </a:p>
        </p:txBody>
      </p:sp>
      <mc:AlternateContent xmlns:mc="http://schemas.openxmlformats.org/markup-compatibility/2006">
        <mc:Choice xmlns:a14="http://schemas.microsoft.com/office/drawing/2010/main" Requires="a14">
          <p:sp>
            <p:nvSpPr>
              <p:cNvPr id="10243" name="Text Placeholder 2"/>
              <p:cNvSpPr>
                <a:spLocks noGrp="1"/>
              </p:cNvSpPr>
              <p:nvPr>
                <p:ph type="body" sz="quarter" idx="10"/>
              </p:nvPr>
            </p:nvSpPr>
            <p:spPr>
              <a:xfrm>
                <a:off x="190500" y="1044249"/>
                <a:ext cx="8763000" cy="5207000"/>
              </a:xfrm>
            </p:spPr>
            <p:txBody>
              <a:bodyPr/>
              <a:lstStyle/>
              <a:p>
                <a:pPr>
                  <a:buFont typeface="Wingdings" pitchFamily="2" charset="2"/>
                  <a:buChar char="q"/>
                </a:pPr>
                <a:r>
                  <a:rPr lang="en-US" sz="2000" dirty="0" smtClean="0"/>
                  <a:t>Consider a scenario where the distance between the transmitter and receiver is 12000 km, and the signal travels through the transmission link (connecting the transmitter-receiver) is 2</a:t>
                </a:r>
                <a14:m>
                  <m:oMath xmlns:m="http://schemas.openxmlformats.org/officeDocument/2006/math">
                    <m:r>
                      <a:rPr lang="en-US" sz="2000" i="1" smtClean="0">
                        <a:latin typeface="Cambria Math" panose="02040503050406030204" pitchFamily="18" charset="0"/>
                        <a:ea typeface="Cambria Math" panose="02040503050406030204" pitchFamily="18" charset="0"/>
                      </a:rPr>
                      <m:t>×</m:t>
                    </m:r>
                  </m:oMath>
                </a14:m>
                <a:r>
                  <a:rPr lang="en-US" sz="2000" dirty="0" smtClean="0"/>
                  <a:t>10</a:t>
                </a:r>
                <a:r>
                  <a:rPr lang="en-US" sz="2000" baseline="30000" dirty="0" smtClean="0"/>
                  <a:t>8</a:t>
                </a:r>
                <a:r>
                  <a:rPr lang="en-US" sz="2000" dirty="0"/>
                  <a:t> </a:t>
                </a:r>
                <a:r>
                  <a:rPr lang="en-US" sz="2000" dirty="0" smtClean="0"/>
                  <a:t>m/s. Also assume that the transmitter is transmitting a </a:t>
                </a:r>
                <a:r>
                  <a:rPr lang="en-US" sz="2000" dirty="0" smtClean="0">
                    <a:solidFill>
                      <a:srgbClr val="C00000"/>
                    </a:solidFill>
                  </a:rPr>
                  <a:t>2 KB </a:t>
                </a:r>
                <a:r>
                  <a:rPr lang="en-US" sz="2000" dirty="0" smtClean="0"/>
                  <a:t>of message, and the link transmission rate is </a:t>
                </a:r>
                <a:r>
                  <a:rPr lang="en-US" sz="2000" dirty="0" smtClean="0">
                    <a:solidFill>
                      <a:srgbClr val="C00000"/>
                    </a:solidFill>
                  </a:rPr>
                  <a:t>1 </a:t>
                </a:r>
                <a:r>
                  <a:rPr lang="en-US" sz="2000" dirty="0">
                    <a:solidFill>
                      <a:srgbClr val="C00000"/>
                    </a:solidFill>
                  </a:rPr>
                  <a:t>M</a:t>
                </a:r>
                <a:r>
                  <a:rPr lang="en-US" sz="2000" dirty="0" smtClean="0">
                    <a:solidFill>
                      <a:srgbClr val="C00000"/>
                    </a:solidFill>
                  </a:rPr>
                  <a:t>bps</a:t>
                </a:r>
                <a:r>
                  <a:rPr lang="en-US" sz="2000" dirty="0" smtClean="0"/>
                  <a:t>. Find out the transmission and propagation delay.</a:t>
                </a:r>
                <a:endParaRPr lang="en-US" sz="2000" dirty="0"/>
              </a:p>
              <a:p>
                <a:pPr eaLnBrk="1" hangingPunct="1">
                  <a:buFont typeface="Wingdings" pitchFamily="2" charset="2"/>
                  <a:buChar char="q"/>
                </a:pPr>
                <a:endParaRPr lang="en-US" sz="2000" dirty="0"/>
              </a:p>
              <a:p>
                <a:pPr eaLnBrk="1" hangingPunct="1">
                  <a:buFont typeface="Wingdings" pitchFamily="2" charset="2"/>
                  <a:buChar char="q"/>
                </a:pPr>
                <a:endParaRPr lang="en-US" sz="2000" dirty="0" smtClean="0"/>
              </a:p>
              <a:p>
                <a:pPr eaLnBrk="1" hangingPunct="1">
                  <a:buFont typeface="Wingdings" pitchFamily="2" charset="2"/>
                  <a:buChar char="q"/>
                </a:pPr>
                <a:endParaRPr lang="en-US" sz="2000" dirty="0"/>
              </a:p>
              <a:p>
                <a:pPr eaLnBrk="1" hangingPunct="1">
                  <a:buFont typeface="Wingdings" pitchFamily="2" charset="2"/>
                  <a:buChar char="q"/>
                </a:pPr>
                <a:endParaRPr lang="en-US" sz="2000" dirty="0" smtClean="0"/>
              </a:p>
              <a:p>
                <a:pPr marL="0" indent="0" eaLnBrk="1" hangingPunct="1">
                  <a:buNone/>
                </a:pPr>
                <a:endParaRPr lang="en-US" sz="2000" dirty="0"/>
              </a:p>
              <a:p>
                <a:pPr eaLnBrk="1" hangingPunct="1">
                  <a:buFont typeface="Wingdings" pitchFamily="2" charset="2"/>
                  <a:buChar char="q"/>
                </a:pPr>
                <a:endParaRPr lang="en-US" sz="2000" dirty="0" smtClean="0"/>
              </a:p>
              <a:p>
                <a:pPr eaLnBrk="1" hangingPunct="1">
                  <a:buFont typeface="Wingdings" pitchFamily="2" charset="2"/>
                  <a:buChar char="q"/>
                </a:pPr>
                <a:endParaRPr lang="en-US" sz="2000" dirty="0"/>
              </a:p>
              <a:p>
                <a:pPr eaLnBrk="1" hangingPunct="1">
                  <a:buFont typeface="Wingdings" pitchFamily="2" charset="2"/>
                  <a:buChar char="q"/>
                </a:pPr>
                <a:endParaRPr lang="en-US" sz="2000" dirty="0" smtClean="0"/>
              </a:p>
              <a:p>
                <a:pPr eaLnBrk="1" hangingPunct="1">
                  <a:buFont typeface="Wingdings" pitchFamily="2" charset="2"/>
                  <a:buChar char="q"/>
                </a:pPr>
                <a:endParaRPr lang="en-US" sz="2000" dirty="0" smtClean="0"/>
              </a:p>
              <a:p>
                <a:pPr eaLnBrk="1" hangingPunct="1">
                  <a:buFont typeface="Wingdings" pitchFamily="2" charset="2"/>
                  <a:buChar char="q"/>
                </a:pPr>
                <a:endParaRPr lang="en-US" sz="400" dirty="0">
                  <a:solidFill>
                    <a:srgbClr val="0070C0"/>
                  </a:solidFill>
                </a:endParaRPr>
              </a:p>
            </p:txBody>
          </p:sp>
        </mc:Choice>
        <mc:Fallback>
          <p:sp>
            <p:nvSpPr>
              <p:cNvPr id="10243" name="Text Placeholder 2"/>
              <p:cNvSpPr>
                <a:spLocks noGrp="1" noRot="1" noChangeAspect="1" noMove="1" noResize="1" noEditPoints="1" noAdjustHandles="1" noChangeArrowheads="1" noChangeShapeType="1" noTextEdit="1"/>
              </p:cNvSpPr>
              <p:nvPr>
                <p:ph type="body" sz="quarter" idx="10"/>
              </p:nvPr>
            </p:nvSpPr>
            <p:spPr>
              <a:xfrm>
                <a:off x="190500" y="1044249"/>
                <a:ext cx="8763000" cy="5207000"/>
              </a:xfrm>
              <a:blipFill>
                <a:blip r:embed="rId3"/>
                <a:stretch>
                  <a:fillRect l="-626" t="-1288"/>
                </a:stretch>
              </a:blipFill>
            </p:spPr>
            <p:txBody>
              <a:bodyPr/>
              <a:lstStyle/>
              <a:p>
                <a:r>
                  <a:rPr lang="en-IN">
                    <a:noFill/>
                  </a:rPr>
                  <a:t> </a:t>
                </a:r>
              </a:p>
            </p:txBody>
          </p:sp>
        </mc:Fallback>
      </mc:AlternateContent>
    </p:spTree>
    <p:extLst>
      <p:ext uri="{BB962C8B-B14F-4D97-AF65-F5344CB8AC3E}">
        <p14:creationId xmlns:p14="http://schemas.microsoft.com/office/powerpoint/2010/main" val="4199751424"/>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normAutofit/>
          </a:bodyPr>
          <a:lstStyle/>
          <a:p>
            <a:pPr defTabSz="912813" eaLnBrk="1" hangingPunct="1"/>
            <a:r>
              <a:rPr lang="en-US" dirty="0" smtClean="0"/>
              <a:t>Transmission and Propagation Delay</a:t>
            </a:r>
            <a:endParaRPr lang="en-US" dirty="0"/>
          </a:p>
        </p:txBody>
      </p:sp>
      <mc:AlternateContent xmlns:mc="http://schemas.openxmlformats.org/markup-compatibility/2006">
        <mc:Choice xmlns:a14="http://schemas.microsoft.com/office/drawing/2010/main" Requires="a14">
          <p:sp>
            <p:nvSpPr>
              <p:cNvPr id="10243" name="Text Placeholder 2"/>
              <p:cNvSpPr>
                <a:spLocks noGrp="1"/>
              </p:cNvSpPr>
              <p:nvPr>
                <p:ph type="body" sz="quarter" idx="10"/>
              </p:nvPr>
            </p:nvSpPr>
            <p:spPr>
              <a:xfrm>
                <a:off x="190500" y="1044249"/>
                <a:ext cx="8763000" cy="5207000"/>
              </a:xfrm>
            </p:spPr>
            <p:txBody>
              <a:bodyPr/>
              <a:lstStyle/>
              <a:p>
                <a:pPr>
                  <a:buFont typeface="Wingdings" pitchFamily="2" charset="2"/>
                  <a:buChar char="q"/>
                </a:pPr>
                <a:r>
                  <a:rPr lang="en-US" sz="2000" dirty="0" smtClean="0"/>
                  <a:t>Consider a scenario where the distance between the transmitter and receiver is 12000 km, and the signal travels through the transmission link (connecting the transmitter-receiver) is 2</a:t>
                </a:r>
                <a14:m>
                  <m:oMath xmlns:m="http://schemas.openxmlformats.org/officeDocument/2006/math">
                    <m:r>
                      <a:rPr lang="en-US" sz="2000" i="1" smtClean="0">
                        <a:latin typeface="Cambria Math" panose="02040503050406030204" pitchFamily="18" charset="0"/>
                        <a:ea typeface="Cambria Math" panose="02040503050406030204" pitchFamily="18" charset="0"/>
                      </a:rPr>
                      <m:t>×</m:t>
                    </m:r>
                  </m:oMath>
                </a14:m>
                <a:r>
                  <a:rPr lang="en-US" sz="2000" dirty="0" smtClean="0"/>
                  <a:t>10</a:t>
                </a:r>
                <a:r>
                  <a:rPr lang="en-US" sz="2000" baseline="30000" dirty="0" smtClean="0"/>
                  <a:t>8</a:t>
                </a:r>
                <a:r>
                  <a:rPr lang="en-US" sz="2000" dirty="0"/>
                  <a:t> </a:t>
                </a:r>
                <a:r>
                  <a:rPr lang="en-US" sz="2000" dirty="0" smtClean="0"/>
                  <a:t>m/s. Also assume that the transmitter is transmitting a </a:t>
                </a:r>
                <a:r>
                  <a:rPr lang="en-US" sz="2000" dirty="0" smtClean="0">
                    <a:solidFill>
                      <a:srgbClr val="C00000"/>
                    </a:solidFill>
                  </a:rPr>
                  <a:t>5 MB </a:t>
                </a:r>
                <a:r>
                  <a:rPr lang="en-US" sz="2000" dirty="0" smtClean="0"/>
                  <a:t>of message, and the link transmission rate is </a:t>
                </a:r>
                <a:r>
                  <a:rPr lang="en-US" sz="2000" dirty="0" smtClean="0">
                    <a:solidFill>
                      <a:srgbClr val="C00000"/>
                    </a:solidFill>
                  </a:rPr>
                  <a:t>1 </a:t>
                </a:r>
                <a:r>
                  <a:rPr lang="en-US" sz="2000" dirty="0" err="1" smtClean="0">
                    <a:solidFill>
                      <a:srgbClr val="C00000"/>
                    </a:solidFill>
                  </a:rPr>
                  <a:t>Gbps</a:t>
                </a:r>
                <a:r>
                  <a:rPr lang="en-US" sz="2000" dirty="0" smtClean="0"/>
                  <a:t>. Find out the transmission and propagation delay.</a:t>
                </a:r>
                <a:endParaRPr lang="en-US" sz="2000" dirty="0"/>
              </a:p>
              <a:p>
                <a:pPr eaLnBrk="1" hangingPunct="1">
                  <a:buFont typeface="Wingdings" pitchFamily="2" charset="2"/>
                  <a:buChar char="q"/>
                </a:pPr>
                <a:endParaRPr lang="en-US" sz="2000" dirty="0"/>
              </a:p>
              <a:p>
                <a:pPr eaLnBrk="1" hangingPunct="1">
                  <a:buFont typeface="Wingdings" pitchFamily="2" charset="2"/>
                  <a:buChar char="q"/>
                </a:pPr>
                <a:endParaRPr lang="en-US" sz="2000" dirty="0" smtClean="0"/>
              </a:p>
              <a:p>
                <a:pPr eaLnBrk="1" hangingPunct="1">
                  <a:buFont typeface="Wingdings" pitchFamily="2" charset="2"/>
                  <a:buChar char="q"/>
                </a:pPr>
                <a:endParaRPr lang="en-US" sz="2000" dirty="0"/>
              </a:p>
              <a:p>
                <a:pPr eaLnBrk="1" hangingPunct="1">
                  <a:buFont typeface="Wingdings" pitchFamily="2" charset="2"/>
                  <a:buChar char="q"/>
                </a:pPr>
                <a:endParaRPr lang="en-US" sz="2000" dirty="0" smtClean="0"/>
              </a:p>
              <a:p>
                <a:pPr marL="0" indent="0" eaLnBrk="1" hangingPunct="1">
                  <a:buNone/>
                </a:pPr>
                <a:endParaRPr lang="en-US" sz="2000" dirty="0"/>
              </a:p>
              <a:p>
                <a:pPr eaLnBrk="1" hangingPunct="1">
                  <a:buFont typeface="Wingdings" pitchFamily="2" charset="2"/>
                  <a:buChar char="q"/>
                </a:pPr>
                <a:endParaRPr lang="en-US" sz="2000" dirty="0" smtClean="0"/>
              </a:p>
              <a:p>
                <a:pPr eaLnBrk="1" hangingPunct="1">
                  <a:buFont typeface="Wingdings" pitchFamily="2" charset="2"/>
                  <a:buChar char="q"/>
                </a:pPr>
                <a:endParaRPr lang="en-US" sz="2000" dirty="0"/>
              </a:p>
              <a:p>
                <a:pPr eaLnBrk="1" hangingPunct="1">
                  <a:buFont typeface="Wingdings" pitchFamily="2" charset="2"/>
                  <a:buChar char="q"/>
                </a:pPr>
                <a:endParaRPr lang="en-US" sz="2000" dirty="0" smtClean="0"/>
              </a:p>
              <a:p>
                <a:pPr eaLnBrk="1" hangingPunct="1">
                  <a:buFont typeface="Wingdings" pitchFamily="2" charset="2"/>
                  <a:buChar char="q"/>
                </a:pPr>
                <a:endParaRPr lang="en-US" sz="2000" dirty="0" smtClean="0"/>
              </a:p>
              <a:p>
                <a:pPr eaLnBrk="1" hangingPunct="1">
                  <a:buFont typeface="Wingdings" pitchFamily="2" charset="2"/>
                  <a:buChar char="q"/>
                </a:pPr>
                <a:endParaRPr lang="en-US" sz="400" dirty="0">
                  <a:solidFill>
                    <a:srgbClr val="0070C0"/>
                  </a:solidFill>
                </a:endParaRPr>
              </a:p>
            </p:txBody>
          </p:sp>
        </mc:Choice>
        <mc:Fallback>
          <p:sp>
            <p:nvSpPr>
              <p:cNvPr id="10243" name="Text Placeholder 2"/>
              <p:cNvSpPr>
                <a:spLocks noGrp="1" noRot="1" noChangeAspect="1" noMove="1" noResize="1" noEditPoints="1" noAdjustHandles="1" noChangeArrowheads="1" noChangeShapeType="1" noTextEdit="1"/>
              </p:cNvSpPr>
              <p:nvPr>
                <p:ph type="body" sz="quarter" idx="10"/>
              </p:nvPr>
            </p:nvSpPr>
            <p:spPr>
              <a:xfrm>
                <a:off x="190500" y="1044249"/>
                <a:ext cx="8763000" cy="5207000"/>
              </a:xfrm>
              <a:blipFill>
                <a:blip r:embed="rId3"/>
                <a:stretch>
                  <a:fillRect l="-626" t="-1288"/>
                </a:stretch>
              </a:blipFill>
            </p:spPr>
            <p:txBody>
              <a:bodyPr/>
              <a:lstStyle/>
              <a:p>
                <a:r>
                  <a:rPr lang="en-IN">
                    <a:noFill/>
                  </a:rPr>
                  <a:t> </a:t>
                </a:r>
              </a:p>
            </p:txBody>
          </p:sp>
        </mc:Fallback>
      </mc:AlternateContent>
    </p:spTree>
    <p:extLst>
      <p:ext uri="{BB962C8B-B14F-4D97-AF65-F5344CB8AC3E}">
        <p14:creationId xmlns:p14="http://schemas.microsoft.com/office/powerpoint/2010/main" val="4172528187"/>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689882" y="405243"/>
            <a:ext cx="7886700" cy="670967"/>
          </a:xfrm>
        </p:spPr>
        <p:txBody>
          <a:bodyPr>
            <a:normAutofit/>
          </a:bodyPr>
          <a:lstStyle/>
          <a:p>
            <a:r>
              <a:rPr lang="en-US" sz="3000" dirty="0">
                <a:ea typeface="ＭＳ Ｐゴシック" panose="020B0600070205080204" pitchFamily="34" charset="-128"/>
              </a:rPr>
              <a:t>Packet queueing </a:t>
            </a:r>
            <a:r>
              <a:rPr lang="en-US" sz="3000" dirty="0" smtClean="0">
                <a:ea typeface="ＭＳ Ｐゴシック" panose="020B0600070205080204" pitchFamily="34" charset="-128"/>
              </a:rPr>
              <a:t>delay</a:t>
            </a:r>
            <a:endParaRPr lang="en-US" sz="3000" dirty="0"/>
          </a:p>
        </p:txBody>
      </p:sp>
      <p:sp>
        <p:nvSpPr>
          <p:cNvPr id="34" name="Rectangle 3">
            <a:extLst>
              <a:ext uri="{FF2B5EF4-FFF2-40B4-BE49-F238E27FC236}">
                <a16:creationId xmlns:a16="http://schemas.microsoft.com/office/drawing/2014/main" id="{98FB6AB4-1235-1542-AA41-4826D9F4BEA2}"/>
              </a:ext>
            </a:extLst>
          </p:cNvPr>
          <p:cNvSpPr txBox="1">
            <a:spLocks noChangeArrowheads="1"/>
          </p:cNvSpPr>
          <p:nvPr/>
        </p:nvSpPr>
        <p:spPr>
          <a:xfrm>
            <a:off x="689881" y="1109272"/>
            <a:ext cx="4447383" cy="1335881"/>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2641" indent="-172641"/>
            <a:r>
              <a:rPr lang="en-US" altLang="en-US" sz="18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a: average packet arrival rate</a:t>
            </a:r>
          </a:p>
          <a:p>
            <a:pPr marL="172641" indent="-172641"/>
            <a:r>
              <a:rPr lang="en-US" altLang="en-US" sz="18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L: packet length (bits)</a:t>
            </a:r>
          </a:p>
          <a:p>
            <a:pPr marL="173831" indent="-173831"/>
            <a:r>
              <a:rPr lang="en-US" altLang="en-US" sz="18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R: link bandwidth (bit transmission rate)</a:t>
            </a:r>
          </a:p>
        </p:txBody>
      </p:sp>
      <p:sp>
        <p:nvSpPr>
          <p:cNvPr id="36" name="Rectangle 62">
            <a:extLst>
              <a:ext uri="{FF2B5EF4-FFF2-40B4-BE49-F238E27FC236}">
                <a16:creationId xmlns:a16="http://schemas.microsoft.com/office/drawing/2014/main" id="{A8C042B3-2BC8-9D42-8821-9A5ACDA9F178}"/>
              </a:ext>
            </a:extLst>
          </p:cNvPr>
          <p:cNvSpPr>
            <a:spLocks noChangeArrowheads="1"/>
          </p:cNvSpPr>
          <p:nvPr/>
        </p:nvSpPr>
        <p:spPr bwMode="auto">
          <a:xfrm>
            <a:off x="770339" y="3383851"/>
            <a:ext cx="4890627" cy="14501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231775" indent="-231775">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173831" indent="-173831" defTabSz="685800">
              <a:spcBef>
                <a:spcPct val="20000"/>
              </a:spcBef>
              <a:buClr>
                <a:srgbClr val="000099"/>
              </a:buClr>
              <a:buSzPct val="100000"/>
              <a:buFont typeface="Wingdings" pitchFamily="2" charset="2"/>
              <a:buChar char="§"/>
              <a:defRPr/>
            </a:pPr>
            <a:r>
              <a:rPr lang="en-US" altLang="en-US" sz="1800" dirty="0">
                <a:solidFill>
                  <a:prstClr val="black"/>
                </a:solidFill>
                <a:latin typeface="Avenir Book" panose="020B0503020203020204" pitchFamily="34" charset="-78"/>
                <a:cs typeface="Avenir Book" panose="020B0503020203020204" pitchFamily="34" charset="-78"/>
              </a:rPr>
              <a:t>La/R ~ 0: avg. queueing delay small</a:t>
            </a:r>
          </a:p>
          <a:p>
            <a:pPr marL="173831" indent="-173831" defTabSz="685800">
              <a:spcBef>
                <a:spcPct val="20000"/>
              </a:spcBef>
              <a:buClr>
                <a:srgbClr val="000099"/>
              </a:buClr>
              <a:buSzPct val="100000"/>
              <a:buFont typeface="Wingdings" pitchFamily="2" charset="2"/>
              <a:buChar char="§"/>
              <a:defRPr/>
            </a:pPr>
            <a:r>
              <a:rPr lang="en-US" altLang="en-US" sz="1800" dirty="0">
                <a:solidFill>
                  <a:prstClr val="black"/>
                </a:solidFill>
                <a:latin typeface="Avenir Book" panose="020B0503020203020204" pitchFamily="34" charset="-78"/>
                <a:cs typeface="Avenir Book" panose="020B0503020203020204" pitchFamily="34" charset="-78"/>
              </a:rPr>
              <a:t>La/R </a:t>
            </a:r>
            <a:r>
              <a:rPr lang="en-US" altLang="en-US" sz="1800" dirty="0" smtClean="0">
                <a:solidFill>
                  <a:prstClr val="black"/>
                </a:solidFill>
                <a:latin typeface="Avenir Book" panose="020B0503020203020204" pitchFamily="34" charset="-78"/>
                <a:cs typeface="Avenir Book" panose="020B0503020203020204" pitchFamily="34" charset="-78"/>
                <a:sym typeface="Wingdings" panose="05000000000000000000" pitchFamily="2" charset="2"/>
              </a:rPr>
              <a:t> </a:t>
            </a:r>
            <a:r>
              <a:rPr lang="en-US" altLang="en-US" sz="1800" dirty="0" smtClean="0">
                <a:solidFill>
                  <a:prstClr val="black"/>
                </a:solidFill>
                <a:latin typeface="Avenir Book" panose="020B0503020203020204" pitchFamily="34" charset="-78"/>
                <a:cs typeface="Avenir Book" panose="020B0503020203020204" pitchFamily="34" charset="-78"/>
              </a:rPr>
              <a:t>1</a:t>
            </a:r>
            <a:r>
              <a:rPr lang="en-US" altLang="en-US" sz="1800" dirty="0">
                <a:solidFill>
                  <a:prstClr val="black"/>
                </a:solidFill>
                <a:latin typeface="Avenir Book" panose="020B0503020203020204" pitchFamily="34" charset="-78"/>
                <a:cs typeface="Avenir Book" panose="020B0503020203020204" pitchFamily="34" charset="-78"/>
              </a:rPr>
              <a:t>: avg. queueing delay large</a:t>
            </a:r>
          </a:p>
          <a:p>
            <a:pPr marL="173831" indent="-173831" defTabSz="685800">
              <a:lnSpc>
                <a:spcPct val="85000"/>
              </a:lnSpc>
              <a:spcBef>
                <a:spcPct val="20000"/>
              </a:spcBef>
              <a:buClr>
                <a:srgbClr val="000099"/>
              </a:buClr>
              <a:buSzPct val="100000"/>
              <a:buFont typeface="Wingdings" pitchFamily="2" charset="2"/>
              <a:buChar char="§"/>
              <a:defRPr/>
            </a:pPr>
            <a:r>
              <a:rPr lang="en-US" altLang="en-US" sz="1800" dirty="0">
                <a:solidFill>
                  <a:prstClr val="black"/>
                </a:solidFill>
                <a:latin typeface="Avenir Book" panose="020B0503020203020204" pitchFamily="34" charset="-78"/>
                <a:cs typeface="Avenir Book" panose="020B0503020203020204" pitchFamily="34" charset="-78"/>
              </a:rPr>
              <a:t>La/R &gt; 1: more “</a:t>
            </a:r>
            <a:r>
              <a:rPr lang="en-US" altLang="ja-JP" sz="1800" dirty="0">
                <a:solidFill>
                  <a:prstClr val="black"/>
                </a:solidFill>
                <a:latin typeface="Avenir Book" panose="020B0503020203020204" pitchFamily="34" charset="-78"/>
                <a:cs typeface="Avenir Book" panose="020B0503020203020204" pitchFamily="34" charset="-78"/>
              </a:rPr>
              <a:t>work” arriving  is more </a:t>
            </a:r>
            <a:r>
              <a:rPr lang="en-US" altLang="en-US" sz="1800" dirty="0">
                <a:solidFill>
                  <a:prstClr val="black"/>
                </a:solidFill>
                <a:latin typeface="Avenir Book" panose="020B0503020203020204" pitchFamily="34" charset="-78"/>
                <a:cs typeface="Avenir Book" panose="020B0503020203020204" pitchFamily="34" charset="-78"/>
              </a:rPr>
              <a:t>than can be serviced -  average delay infinite!</a:t>
            </a:r>
          </a:p>
        </p:txBody>
      </p:sp>
      <p:grpSp>
        <p:nvGrpSpPr>
          <p:cNvPr id="3" name="Group 2">
            <a:extLst>
              <a:ext uri="{FF2B5EF4-FFF2-40B4-BE49-F238E27FC236}">
                <a16:creationId xmlns:a16="http://schemas.microsoft.com/office/drawing/2014/main" id="{A4960A8A-B0F3-FD4C-B50A-E891A58C0AC4}"/>
              </a:ext>
            </a:extLst>
          </p:cNvPr>
          <p:cNvGrpSpPr/>
          <p:nvPr/>
        </p:nvGrpSpPr>
        <p:grpSpPr>
          <a:xfrm>
            <a:off x="6376307" y="3461829"/>
            <a:ext cx="2087166" cy="1719028"/>
            <a:chOff x="8407167" y="4367394"/>
            <a:chExt cx="2782888" cy="2292036"/>
          </a:xfrm>
        </p:grpSpPr>
        <p:pic>
          <p:nvPicPr>
            <p:cNvPr id="38" name="Picture 13">
              <a:extLst>
                <a:ext uri="{FF2B5EF4-FFF2-40B4-BE49-F238E27FC236}">
                  <a16:creationId xmlns:a16="http://schemas.microsoft.com/office/drawing/2014/main" id="{B1A5FAD0-089C-3344-A046-DF1A7F274F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43830" y="5047839"/>
              <a:ext cx="1546225" cy="123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14">
              <a:extLst>
                <a:ext uri="{FF2B5EF4-FFF2-40B4-BE49-F238E27FC236}">
                  <a16:creationId xmlns:a16="http://schemas.microsoft.com/office/drawing/2014/main" id="{15A78139-2E6F-1241-B632-699E1D3917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07167" y="4471879"/>
              <a:ext cx="1481138"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Text Box 15">
              <a:extLst>
                <a:ext uri="{FF2B5EF4-FFF2-40B4-BE49-F238E27FC236}">
                  <a16:creationId xmlns:a16="http://schemas.microsoft.com/office/drawing/2014/main" id="{2773BEED-18F1-E045-9842-B0961DCCE75A}"/>
                </a:ext>
              </a:extLst>
            </p:cNvPr>
            <p:cNvSpPr txBox="1">
              <a:spLocks noChangeArrowheads="1"/>
            </p:cNvSpPr>
            <p:nvPr/>
          </p:nvSpPr>
          <p:spPr bwMode="auto">
            <a:xfrm>
              <a:off x="9849087" y="4367394"/>
              <a:ext cx="1113980"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La/R ~ 0</a:t>
              </a:r>
            </a:p>
          </p:txBody>
        </p:sp>
        <p:sp>
          <p:nvSpPr>
            <p:cNvPr id="41" name="Text Box 16">
              <a:extLst>
                <a:ext uri="{FF2B5EF4-FFF2-40B4-BE49-F238E27FC236}">
                  <a16:creationId xmlns:a16="http://schemas.microsoft.com/office/drawing/2014/main" id="{1431E193-344C-D942-A74A-5CEEDF81F37D}"/>
                </a:ext>
              </a:extLst>
            </p:cNvPr>
            <p:cNvSpPr txBox="1">
              <a:spLocks noChangeArrowheads="1"/>
            </p:cNvSpPr>
            <p:nvPr/>
          </p:nvSpPr>
          <p:spPr bwMode="auto">
            <a:xfrm>
              <a:off x="9643830" y="6259321"/>
              <a:ext cx="1190924"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La/R -&gt; 1</a:t>
              </a:r>
            </a:p>
          </p:txBody>
        </p:sp>
      </p:grpSp>
      <p:grpSp>
        <p:nvGrpSpPr>
          <p:cNvPr id="8" name="Group 7">
            <a:extLst>
              <a:ext uri="{FF2B5EF4-FFF2-40B4-BE49-F238E27FC236}">
                <a16:creationId xmlns:a16="http://schemas.microsoft.com/office/drawing/2014/main" id="{64CBB938-955C-5845-9EF9-984B02536D24}"/>
              </a:ext>
            </a:extLst>
          </p:cNvPr>
          <p:cNvGrpSpPr/>
          <p:nvPr/>
        </p:nvGrpSpPr>
        <p:grpSpPr>
          <a:xfrm>
            <a:off x="6072158" y="1013597"/>
            <a:ext cx="2435203" cy="2244652"/>
            <a:chOff x="7232377" y="708301"/>
            <a:chExt cx="3769920" cy="3402168"/>
          </a:xfrm>
        </p:grpSpPr>
        <p:sp>
          <p:nvSpPr>
            <p:cNvPr id="43" name="Rectangle 61">
              <a:extLst>
                <a:ext uri="{FF2B5EF4-FFF2-40B4-BE49-F238E27FC236}">
                  <a16:creationId xmlns:a16="http://schemas.microsoft.com/office/drawing/2014/main" id="{73B85C70-6AD3-A74E-B899-2CAB2E6D8DEB}"/>
                </a:ext>
              </a:extLst>
            </p:cNvPr>
            <p:cNvSpPr>
              <a:spLocks noChangeArrowheads="1"/>
            </p:cNvSpPr>
            <p:nvPr/>
          </p:nvSpPr>
          <p:spPr bwMode="auto">
            <a:xfrm>
              <a:off x="7532207" y="3605438"/>
              <a:ext cx="2911023"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257175" indent="-257175" algn="ctr" defTabSz="685800">
                <a:lnSpc>
                  <a:spcPct val="85000"/>
                </a:lnSpc>
                <a:buClr>
                  <a:srgbClr val="ED7D31"/>
                </a:buClr>
                <a:buSzPct val="85000"/>
                <a:defRPr/>
              </a:pPr>
              <a:r>
                <a:rPr lang="en-US" altLang="en-US" sz="1200" dirty="0">
                  <a:solidFill>
                    <a:srgbClr val="000099"/>
                  </a:solidFill>
                  <a:latin typeface="Avenir Book" panose="020B0503020203020204" pitchFamily="34" charset="-78"/>
                  <a:cs typeface="Avenir Book" panose="020B0503020203020204" pitchFamily="34" charset="-78"/>
                </a:rPr>
                <a:t>traffic </a:t>
              </a:r>
              <a:r>
                <a:rPr lang="en-US" altLang="en-US" sz="1050" dirty="0">
                  <a:solidFill>
                    <a:srgbClr val="000099"/>
                  </a:solidFill>
                  <a:latin typeface="Avenir Book" panose="020B0503020203020204" pitchFamily="34" charset="-78"/>
                  <a:cs typeface="Avenir Book" panose="020B0503020203020204" pitchFamily="34" charset="-78"/>
                </a:rPr>
                <a:t>intensity</a:t>
              </a:r>
              <a:r>
                <a:rPr lang="en-US" altLang="en-US" sz="1200" dirty="0">
                  <a:solidFill>
                    <a:srgbClr val="000099"/>
                  </a:solidFill>
                  <a:latin typeface="Avenir Book" panose="020B0503020203020204" pitchFamily="34" charset="-78"/>
                  <a:cs typeface="Avenir Book" panose="020B0503020203020204" pitchFamily="34" charset="-78"/>
                </a:rPr>
                <a:t> = La/R</a:t>
              </a:r>
            </a:p>
          </p:txBody>
        </p:sp>
        <p:sp>
          <p:nvSpPr>
            <p:cNvPr id="44" name="Rectangle 61">
              <a:extLst>
                <a:ext uri="{FF2B5EF4-FFF2-40B4-BE49-F238E27FC236}">
                  <a16:creationId xmlns:a16="http://schemas.microsoft.com/office/drawing/2014/main" id="{D565FA6F-EE7F-1947-B171-B184CC646846}"/>
                </a:ext>
              </a:extLst>
            </p:cNvPr>
            <p:cNvSpPr>
              <a:spLocks noChangeArrowheads="1"/>
            </p:cNvSpPr>
            <p:nvPr/>
          </p:nvSpPr>
          <p:spPr bwMode="auto">
            <a:xfrm rot="-5400000">
              <a:off x="6114777" y="2075824"/>
              <a:ext cx="27400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257175" indent="-257175" algn="ctr" defTabSz="685800">
                <a:lnSpc>
                  <a:spcPct val="85000"/>
                </a:lnSpc>
                <a:buClr>
                  <a:srgbClr val="ED7D31"/>
                </a:buClr>
                <a:buSzPct val="85000"/>
                <a:defRPr/>
              </a:pPr>
              <a:r>
                <a:rPr lang="en-US" altLang="en-US" sz="1200" dirty="0">
                  <a:solidFill>
                    <a:srgbClr val="000099"/>
                  </a:solidFill>
                  <a:latin typeface="Avenir Book" panose="020B0503020203020204" pitchFamily="34" charset="-78"/>
                  <a:cs typeface="Avenir Book" panose="020B0503020203020204" pitchFamily="34" charset="-78"/>
                </a:rPr>
                <a:t>average  </a:t>
              </a:r>
              <a:r>
                <a:rPr lang="en-US" altLang="en-US" sz="1050" dirty="0">
                  <a:solidFill>
                    <a:srgbClr val="000099"/>
                  </a:solidFill>
                  <a:latin typeface="Avenir Book" panose="020B0503020203020204" pitchFamily="34" charset="-78"/>
                  <a:cs typeface="Avenir Book" panose="020B0503020203020204" pitchFamily="34" charset="-78"/>
                </a:rPr>
                <a:t>queueing</a:t>
              </a:r>
              <a:r>
                <a:rPr lang="en-US" altLang="en-US" sz="1200" dirty="0">
                  <a:solidFill>
                    <a:srgbClr val="000099"/>
                  </a:solidFill>
                  <a:latin typeface="Avenir Book" panose="020B0503020203020204" pitchFamily="34" charset="-78"/>
                  <a:cs typeface="Avenir Book" panose="020B0503020203020204" pitchFamily="34" charset="-78"/>
                </a:rPr>
                <a:t> delay</a:t>
              </a:r>
            </a:p>
          </p:txBody>
        </p:sp>
        <p:cxnSp>
          <p:nvCxnSpPr>
            <p:cNvPr id="4" name="Straight Connector 3">
              <a:extLst>
                <a:ext uri="{FF2B5EF4-FFF2-40B4-BE49-F238E27FC236}">
                  <a16:creationId xmlns:a16="http://schemas.microsoft.com/office/drawing/2014/main" id="{A0ADD9BD-AAA5-0A4C-A989-80C8555AF5C9}"/>
                </a:ext>
              </a:extLst>
            </p:cNvPr>
            <p:cNvCxnSpPr/>
            <p:nvPr/>
          </p:nvCxnSpPr>
          <p:spPr>
            <a:xfrm>
              <a:off x="7616120" y="3540100"/>
              <a:ext cx="338617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92D706D-5B93-BF40-B02A-097828633F63}"/>
                </a:ext>
              </a:extLst>
            </p:cNvPr>
            <p:cNvCxnSpPr>
              <a:cxnSpLocks/>
            </p:cNvCxnSpPr>
            <p:nvPr/>
          </p:nvCxnSpPr>
          <p:spPr>
            <a:xfrm flipV="1">
              <a:off x="7601372" y="1041103"/>
              <a:ext cx="0" cy="25059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reeform 6">
              <a:extLst>
                <a:ext uri="{FF2B5EF4-FFF2-40B4-BE49-F238E27FC236}">
                  <a16:creationId xmlns:a16="http://schemas.microsoft.com/office/drawing/2014/main" id="{60D82080-1EB0-1D48-9322-5FD97E7CB228}"/>
                </a:ext>
              </a:extLst>
            </p:cNvPr>
            <p:cNvSpPr/>
            <p:nvPr/>
          </p:nvSpPr>
          <p:spPr>
            <a:xfrm>
              <a:off x="7616120" y="708301"/>
              <a:ext cx="2743200" cy="2816942"/>
            </a:xfrm>
            <a:custGeom>
              <a:avLst/>
              <a:gdLst>
                <a:gd name="connsiteX0" fmla="*/ 0 w 2743200"/>
                <a:gd name="connsiteY0" fmla="*/ 2816942 h 2824866"/>
                <a:gd name="connsiteX1" fmla="*/ 663677 w 2743200"/>
                <a:gd name="connsiteY1" fmla="*/ 2802193 h 2824866"/>
                <a:gd name="connsiteX2" fmla="*/ 1976284 w 2743200"/>
                <a:gd name="connsiteY2" fmla="*/ 2625212 h 2824866"/>
                <a:gd name="connsiteX3" fmla="*/ 2551471 w 2743200"/>
                <a:gd name="connsiteY3" fmla="*/ 1946787 h 2824866"/>
                <a:gd name="connsiteX4" fmla="*/ 2743200 w 2743200"/>
                <a:gd name="connsiteY4" fmla="*/ 0 h 2824866"/>
                <a:gd name="connsiteX0" fmla="*/ 0 w 2743200"/>
                <a:gd name="connsiteY0" fmla="*/ 2816942 h 2821238"/>
                <a:gd name="connsiteX1" fmla="*/ 663677 w 2743200"/>
                <a:gd name="connsiteY1" fmla="*/ 2802193 h 2821238"/>
                <a:gd name="connsiteX2" fmla="*/ 1976284 w 2743200"/>
                <a:gd name="connsiteY2" fmla="*/ 2625212 h 2821238"/>
                <a:gd name="connsiteX3" fmla="*/ 2551471 w 2743200"/>
                <a:gd name="connsiteY3" fmla="*/ 1946787 h 2821238"/>
                <a:gd name="connsiteX4" fmla="*/ 2743200 w 2743200"/>
                <a:gd name="connsiteY4" fmla="*/ 0 h 2821238"/>
                <a:gd name="connsiteX0" fmla="*/ 0 w 2743200"/>
                <a:gd name="connsiteY0" fmla="*/ 2816942 h 2816942"/>
                <a:gd name="connsiteX1" fmla="*/ 663677 w 2743200"/>
                <a:gd name="connsiteY1" fmla="*/ 2802193 h 2816942"/>
                <a:gd name="connsiteX2" fmla="*/ 1976284 w 2743200"/>
                <a:gd name="connsiteY2" fmla="*/ 2625212 h 2816942"/>
                <a:gd name="connsiteX3" fmla="*/ 2551471 w 2743200"/>
                <a:gd name="connsiteY3" fmla="*/ 1946787 h 2816942"/>
                <a:gd name="connsiteX4" fmla="*/ 2743200 w 2743200"/>
                <a:gd name="connsiteY4" fmla="*/ 0 h 2816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3200" h="2816942">
                  <a:moveTo>
                    <a:pt x="0" y="2816942"/>
                  </a:moveTo>
                  <a:cubicBezTo>
                    <a:pt x="363998" y="2816020"/>
                    <a:pt x="477171" y="2811923"/>
                    <a:pt x="663677" y="2802193"/>
                  </a:cubicBezTo>
                  <a:cubicBezTo>
                    <a:pt x="850183" y="2792463"/>
                    <a:pt x="1661652" y="2767780"/>
                    <a:pt x="1976284" y="2625212"/>
                  </a:cubicBezTo>
                  <a:cubicBezTo>
                    <a:pt x="2290916" y="2482644"/>
                    <a:pt x="2423652" y="2384322"/>
                    <a:pt x="2551471" y="1946787"/>
                  </a:cubicBezTo>
                  <a:cubicBezTo>
                    <a:pt x="2679290" y="1509252"/>
                    <a:pt x="2711245" y="754626"/>
                    <a:pt x="2743200" y="0"/>
                  </a:cubicBezTo>
                </a:path>
              </a:pathLst>
            </a:cu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050">
                <a:solidFill>
                  <a:prstClr val="white"/>
                </a:solidFill>
                <a:latin typeface="Avenir Book" panose="020B0503020203020204" pitchFamily="34" charset="-78"/>
                <a:cs typeface="Avenir Book" panose="020B0503020203020204" pitchFamily="34" charset="-78"/>
              </a:endParaRPr>
            </a:p>
          </p:txBody>
        </p:sp>
        <p:cxnSp>
          <p:nvCxnSpPr>
            <p:cNvPr id="49" name="Straight Connector 48">
              <a:extLst>
                <a:ext uri="{FF2B5EF4-FFF2-40B4-BE49-F238E27FC236}">
                  <a16:creationId xmlns:a16="http://schemas.microsoft.com/office/drawing/2014/main" id="{AD56710D-BCD1-D24F-A4F9-77096E20A72E}"/>
                </a:ext>
              </a:extLst>
            </p:cNvPr>
            <p:cNvCxnSpPr>
              <a:cxnSpLocks/>
            </p:cNvCxnSpPr>
            <p:nvPr/>
          </p:nvCxnSpPr>
          <p:spPr>
            <a:xfrm flipV="1">
              <a:off x="10442559" y="1034169"/>
              <a:ext cx="0" cy="250593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0" name="Rectangle 61">
              <a:extLst>
                <a:ext uri="{FF2B5EF4-FFF2-40B4-BE49-F238E27FC236}">
                  <a16:creationId xmlns:a16="http://schemas.microsoft.com/office/drawing/2014/main" id="{0FBDF69D-B808-184B-8874-313F4C390D12}"/>
                </a:ext>
              </a:extLst>
            </p:cNvPr>
            <p:cNvSpPr>
              <a:spLocks noChangeArrowheads="1"/>
            </p:cNvSpPr>
            <p:nvPr/>
          </p:nvSpPr>
          <p:spPr bwMode="auto">
            <a:xfrm>
              <a:off x="10214306" y="3605644"/>
              <a:ext cx="509587"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257175" indent="-257175" algn="ctr" defTabSz="685800">
                <a:lnSpc>
                  <a:spcPct val="85000"/>
                </a:lnSpc>
                <a:buClr>
                  <a:srgbClr val="ED7D31"/>
                </a:buClr>
                <a:buSzPct val="85000"/>
                <a:defRPr/>
              </a:pPr>
              <a:r>
                <a:rPr lang="en-US" altLang="en-US" sz="1200" dirty="0">
                  <a:solidFill>
                    <a:prstClr val="black"/>
                  </a:solidFill>
                  <a:latin typeface="Avenir Book" panose="020B0503020203020204" pitchFamily="34" charset="-78"/>
                  <a:cs typeface="Avenir Book" panose="020B0503020203020204" pitchFamily="34" charset="-78"/>
                </a:rPr>
                <a:t>1</a:t>
              </a:r>
            </a:p>
          </p:txBody>
        </p:sp>
      </p:grpSp>
      <p:grpSp>
        <p:nvGrpSpPr>
          <p:cNvPr id="35" name="Group 34">
            <a:extLst>
              <a:ext uri="{FF2B5EF4-FFF2-40B4-BE49-F238E27FC236}">
                <a16:creationId xmlns:a16="http://schemas.microsoft.com/office/drawing/2014/main" id="{968DE26F-E1EB-6340-A73C-A69AEE44E1A3}"/>
              </a:ext>
            </a:extLst>
          </p:cNvPr>
          <p:cNvGrpSpPr/>
          <p:nvPr/>
        </p:nvGrpSpPr>
        <p:grpSpPr>
          <a:xfrm>
            <a:off x="958435" y="2795399"/>
            <a:ext cx="2798341" cy="408878"/>
            <a:chOff x="1211074" y="3275230"/>
            <a:chExt cx="3731120" cy="545171"/>
          </a:xfrm>
        </p:grpSpPr>
        <p:sp>
          <p:nvSpPr>
            <p:cNvPr id="37" name="TextBox 36">
              <a:extLst>
                <a:ext uri="{FF2B5EF4-FFF2-40B4-BE49-F238E27FC236}">
                  <a16:creationId xmlns:a16="http://schemas.microsoft.com/office/drawing/2014/main" id="{DD8FA4E1-6E52-6E45-BE14-7A8BD35AF254}"/>
                </a:ext>
              </a:extLst>
            </p:cNvPr>
            <p:cNvSpPr txBox="1"/>
            <p:nvPr/>
          </p:nvSpPr>
          <p:spPr>
            <a:xfrm>
              <a:off x="2188876" y="3327958"/>
              <a:ext cx="2753318" cy="492443"/>
            </a:xfrm>
            <a:prstGeom prst="rect">
              <a:avLst/>
            </a:prstGeom>
            <a:noFill/>
          </p:spPr>
          <p:txBody>
            <a:bodyPr wrap="none" rtlCol="0">
              <a:spAutoFit/>
            </a:bodyPr>
            <a:lstStyle/>
            <a:p>
              <a:r>
                <a:rPr lang="en-US" dirty="0">
                  <a:latin typeface="Avenir Book" panose="020B0503020203020204" pitchFamily="34" charset="-78"/>
                  <a:cs typeface="Avenir Book" panose="020B0503020203020204" pitchFamily="34" charset="-78"/>
                </a:rPr>
                <a:t>service rate of bits</a:t>
              </a:r>
            </a:p>
          </p:txBody>
        </p:sp>
        <p:sp>
          <p:nvSpPr>
            <p:cNvPr id="31" name="TextBox 30">
              <a:extLst>
                <a:ext uri="{FF2B5EF4-FFF2-40B4-BE49-F238E27FC236}">
                  <a16:creationId xmlns:a16="http://schemas.microsoft.com/office/drawing/2014/main" id="{C01B4976-C8AE-174D-9311-91F8A265BA23}"/>
                </a:ext>
              </a:extLst>
            </p:cNvPr>
            <p:cNvSpPr txBox="1"/>
            <p:nvPr/>
          </p:nvSpPr>
          <p:spPr>
            <a:xfrm>
              <a:off x="1211074" y="3275230"/>
              <a:ext cx="427896" cy="492443"/>
            </a:xfrm>
            <a:prstGeom prst="rect">
              <a:avLst/>
            </a:prstGeom>
            <a:noFill/>
          </p:spPr>
          <p:txBody>
            <a:bodyPr wrap="none" rtlCol="0">
              <a:spAutoFit/>
            </a:bodyPr>
            <a:lstStyle/>
            <a:p>
              <a:r>
                <a:rPr lang="en-US" dirty="0">
                  <a:latin typeface="Avenir Book" panose="020B0503020203020204" pitchFamily="34" charset="-78"/>
                  <a:cs typeface="Avenir Book" panose="020B0503020203020204" pitchFamily="34" charset="-78"/>
                </a:rPr>
                <a:t>R</a:t>
              </a:r>
            </a:p>
          </p:txBody>
        </p:sp>
      </p:grpSp>
      <p:grpSp>
        <p:nvGrpSpPr>
          <p:cNvPr id="28" name="Group 27">
            <a:extLst>
              <a:ext uri="{FF2B5EF4-FFF2-40B4-BE49-F238E27FC236}">
                <a16:creationId xmlns:a16="http://schemas.microsoft.com/office/drawing/2014/main" id="{F721EE9D-CD4D-004A-84CA-31C281B024A8}"/>
              </a:ext>
            </a:extLst>
          </p:cNvPr>
          <p:cNvGrpSpPr/>
          <p:nvPr/>
        </p:nvGrpSpPr>
        <p:grpSpPr>
          <a:xfrm>
            <a:off x="858236" y="2445153"/>
            <a:ext cx="2800751" cy="396649"/>
            <a:chOff x="1066278" y="2873829"/>
            <a:chExt cx="3734336" cy="528865"/>
          </a:xfrm>
        </p:grpSpPr>
        <p:sp>
          <p:nvSpPr>
            <p:cNvPr id="30" name="TextBox 29">
              <a:extLst>
                <a:ext uri="{FF2B5EF4-FFF2-40B4-BE49-F238E27FC236}">
                  <a16:creationId xmlns:a16="http://schemas.microsoft.com/office/drawing/2014/main" id="{2F034B6D-9F3F-EF42-917A-B59F6EAB30BB}"/>
                </a:ext>
              </a:extLst>
            </p:cNvPr>
            <p:cNvSpPr txBox="1"/>
            <p:nvPr/>
          </p:nvSpPr>
          <p:spPr>
            <a:xfrm>
              <a:off x="2169124" y="2910252"/>
              <a:ext cx="2631490" cy="492442"/>
            </a:xfrm>
            <a:prstGeom prst="rect">
              <a:avLst/>
            </a:prstGeom>
            <a:noFill/>
          </p:spPr>
          <p:txBody>
            <a:bodyPr wrap="none" rtlCol="0">
              <a:spAutoFit/>
            </a:bodyPr>
            <a:lstStyle/>
            <a:p>
              <a:r>
                <a:rPr lang="en-US" dirty="0">
                  <a:latin typeface="Avenir Book" panose="020B0503020203020204" pitchFamily="34" charset="-78"/>
                  <a:cs typeface="Avenir Book" panose="020B0503020203020204" pitchFamily="34" charset="-78"/>
                </a:rPr>
                <a:t>arrival rate of bits</a:t>
              </a:r>
            </a:p>
          </p:txBody>
        </p:sp>
        <p:grpSp>
          <p:nvGrpSpPr>
            <p:cNvPr id="27" name="Group 26">
              <a:extLst>
                <a:ext uri="{FF2B5EF4-FFF2-40B4-BE49-F238E27FC236}">
                  <a16:creationId xmlns:a16="http://schemas.microsoft.com/office/drawing/2014/main" id="{7C0CBFD6-32CD-E94E-9190-978FFA7B0691}"/>
                </a:ext>
              </a:extLst>
            </p:cNvPr>
            <p:cNvGrpSpPr/>
            <p:nvPr/>
          </p:nvGrpSpPr>
          <p:grpSpPr>
            <a:xfrm>
              <a:off x="1066278" y="2873829"/>
              <a:ext cx="719099" cy="528277"/>
              <a:chOff x="1066278" y="2873829"/>
              <a:chExt cx="719099" cy="528277"/>
            </a:xfrm>
          </p:grpSpPr>
          <p:sp>
            <p:nvSpPr>
              <p:cNvPr id="9" name="TextBox 8">
                <a:extLst>
                  <a:ext uri="{FF2B5EF4-FFF2-40B4-BE49-F238E27FC236}">
                    <a16:creationId xmlns:a16="http://schemas.microsoft.com/office/drawing/2014/main" id="{F9845216-48CA-8A4D-BC7A-8DFDC99E6171}"/>
                  </a:ext>
                </a:extLst>
              </p:cNvPr>
              <p:cNvSpPr txBox="1"/>
              <p:nvPr/>
            </p:nvSpPr>
            <p:spPr>
              <a:xfrm>
                <a:off x="1066278" y="2873829"/>
                <a:ext cx="400109" cy="492442"/>
              </a:xfrm>
              <a:prstGeom prst="rect">
                <a:avLst/>
              </a:prstGeom>
              <a:noFill/>
            </p:spPr>
            <p:txBody>
              <a:bodyPr wrap="none" rtlCol="0">
                <a:spAutoFit/>
              </a:bodyPr>
              <a:lstStyle/>
              <a:p>
                <a:r>
                  <a:rPr lang="en-US" dirty="0">
                    <a:latin typeface="Avenir Book" panose="020B0503020203020204" pitchFamily="34" charset="-78"/>
                    <a:cs typeface="Avenir Book" panose="020B0503020203020204" pitchFamily="34" charset="-78"/>
                  </a:rPr>
                  <a:t>L</a:t>
                </a:r>
              </a:p>
            </p:txBody>
          </p:sp>
          <p:sp>
            <p:nvSpPr>
              <p:cNvPr id="23" name="TextBox 22">
                <a:extLst>
                  <a:ext uri="{FF2B5EF4-FFF2-40B4-BE49-F238E27FC236}">
                    <a16:creationId xmlns:a16="http://schemas.microsoft.com/office/drawing/2014/main" id="{1A53F0E9-8E80-A943-9832-323BDA97F5BF}"/>
                  </a:ext>
                </a:extLst>
              </p:cNvPr>
              <p:cNvSpPr txBox="1"/>
              <p:nvPr/>
            </p:nvSpPr>
            <p:spPr>
              <a:xfrm>
                <a:off x="1378854" y="2873829"/>
                <a:ext cx="406523" cy="492442"/>
              </a:xfrm>
              <a:prstGeom prst="rect">
                <a:avLst/>
              </a:prstGeom>
              <a:noFill/>
            </p:spPr>
            <p:txBody>
              <a:bodyPr wrap="none" rtlCol="0">
                <a:spAutoFit/>
              </a:bodyPr>
              <a:lstStyle/>
              <a:p>
                <a:r>
                  <a:rPr lang="en-US" dirty="0">
                    <a:latin typeface="Avenir Book" panose="020B0503020203020204" pitchFamily="34" charset="-78"/>
                    <a:cs typeface="Avenir Book" panose="020B0503020203020204" pitchFamily="34" charset="-78"/>
                  </a:rPr>
                  <a:t>a</a:t>
                </a:r>
              </a:p>
            </p:txBody>
          </p:sp>
          <p:sp>
            <p:nvSpPr>
              <p:cNvPr id="15" name="TextBox 14">
                <a:extLst>
                  <a:ext uri="{FF2B5EF4-FFF2-40B4-BE49-F238E27FC236}">
                    <a16:creationId xmlns:a16="http://schemas.microsoft.com/office/drawing/2014/main" id="{E33B9835-FBCA-2945-B2FE-6A65F179414A}"/>
                  </a:ext>
                </a:extLst>
              </p:cNvPr>
              <p:cNvSpPr txBox="1"/>
              <p:nvPr/>
            </p:nvSpPr>
            <p:spPr>
              <a:xfrm>
                <a:off x="1278923" y="2909664"/>
                <a:ext cx="331715" cy="492442"/>
              </a:xfrm>
              <a:prstGeom prst="rect">
                <a:avLst/>
              </a:prstGeom>
              <a:noFill/>
            </p:spPr>
            <p:txBody>
              <a:bodyPr wrap="none" rtlCol="0">
                <a:spAutoFit/>
              </a:bodyPr>
              <a:lstStyle/>
              <a:p>
                <a:r>
                  <a:rPr lang="en-US" dirty="0">
                    <a:latin typeface="Avenir Book" panose="020B0503020203020204" pitchFamily="34" charset="-78"/>
                    <a:cs typeface="Avenir Book" panose="020B0503020203020204" pitchFamily="34" charset="-78"/>
                  </a:rPr>
                  <a:t>.</a:t>
                </a:r>
              </a:p>
            </p:txBody>
          </p:sp>
        </p:grpSp>
      </p:grpSp>
      <p:grpSp>
        <p:nvGrpSpPr>
          <p:cNvPr id="42" name="Group 41">
            <a:extLst>
              <a:ext uri="{FF2B5EF4-FFF2-40B4-BE49-F238E27FC236}">
                <a16:creationId xmlns:a16="http://schemas.microsoft.com/office/drawing/2014/main" id="{B8A52679-E3D0-7A40-AFD1-ED1F5DDCFEFF}"/>
              </a:ext>
            </a:extLst>
          </p:cNvPr>
          <p:cNvGrpSpPr/>
          <p:nvPr/>
        </p:nvGrpSpPr>
        <p:grpSpPr>
          <a:xfrm>
            <a:off x="962041" y="2545831"/>
            <a:ext cx="2492831" cy="369332"/>
            <a:chOff x="1204684" y="2981937"/>
            <a:chExt cx="3323775" cy="492442"/>
          </a:xfrm>
        </p:grpSpPr>
        <p:cxnSp>
          <p:nvCxnSpPr>
            <p:cNvPr id="33" name="Straight Connector 32">
              <a:extLst>
                <a:ext uri="{FF2B5EF4-FFF2-40B4-BE49-F238E27FC236}">
                  <a16:creationId xmlns:a16="http://schemas.microsoft.com/office/drawing/2014/main" id="{54B20A77-13F3-3949-9616-C4379DD39AC0}"/>
                </a:ext>
              </a:extLst>
            </p:cNvPr>
            <p:cNvCxnSpPr>
              <a:cxnSpLocks/>
            </p:cNvCxnSpPr>
            <p:nvPr/>
          </p:nvCxnSpPr>
          <p:spPr>
            <a:xfrm>
              <a:off x="2300167" y="3338737"/>
              <a:ext cx="222829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BD9D88F-A0EC-DA4A-90D7-298338304867}"/>
                </a:ext>
              </a:extLst>
            </p:cNvPr>
            <p:cNvCxnSpPr>
              <a:cxnSpLocks/>
            </p:cNvCxnSpPr>
            <p:nvPr/>
          </p:nvCxnSpPr>
          <p:spPr>
            <a:xfrm>
              <a:off x="1204684" y="3342018"/>
              <a:ext cx="34834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E5C3780-9436-0E4E-AA3C-69E9505009EA}"/>
                </a:ext>
              </a:extLst>
            </p:cNvPr>
            <p:cNvSpPr txBox="1"/>
            <p:nvPr/>
          </p:nvSpPr>
          <p:spPr>
            <a:xfrm>
              <a:off x="1687801" y="2981937"/>
              <a:ext cx="638629" cy="492442"/>
            </a:xfrm>
            <a:prstGeom prst="rect">
              <a:avLst/>
            </a:prstGeom>
            <a:noFill/>
          </p:spPr>
          <p:txBody>
            <a:bodyPr wrap="square" rtlCol="0">
              <a:spAutoFit/>
            </a:bodyPr>
            <a:lstStyle/>
            <a:p>
              <a:r>
                <a:rPr lang="en-US" dirty="0">
                  <a:latin typeface="Avenir Book" panose="020B0503020203020204" pitchFamily="34" charset="-78"/>
                  <a:cs typeface="Avenir Book" panose="020B0503020203020204" pitchFamily="34" charset="-78"/>
                </a:rPr>
                <a:t>:</a:t>
              </a:r>
            </a:p>
          </p:txBody>
        </p:sp>
      </p:grpSp>
      <p:sp>
        <p:nvSpPr>
          <p:cNvPr id="25" name="TextBox 24">
            <a:extLst>
              <a:ext uri="{FF2B5EF4-FFF2-40B4-BE49-F238E27FC236}">
                <a16:creationId xmlns:a16="http://schemas.microsoft.com/office/drawing/2014/main" id="{9214578D-0F9A-7D4F-B8DE-DB101BD0AEFD}"/>
              </a:ext>
            </a:extLst>
          </p:cNvPr>
          <p:cNvSpPr txBox="1"/>
          <p:nvPr/>
        </p:nvSpPr>
        <p:spPr>
          <a:xfrm>
            <a:off x="3838969" y="2486519"/>
            <a:ext cx="1164101" cy="646331"/>
          </a:xfrm>
          <a:prstGeom prst="rect">
            <a:avLst/>
          </a:prstGeom>
          <a:noFill/>
        </p:spPr>
        <p:txBody>
          <a:bodyPr wrap="none" rtlCol="0">
            <a:spAutoFit/>
          </a:bodyPr>
          <a:lstStyle/>
          <a:p>
            <a:pPr algn="ctr"/>
            <a:r>
              <a:rPr lang="en-US" dirty="0">
                <a:solidFill>
                  <a:srgbClr val="0000A3"/>
                </a:solidFill>
                <a:latin typeface="Avenir Book" panose="020B0503020203020204" pitchFamily="34" charset="-78"/>
                <a:cs typeface="Avenir Book" panose="020B0503020203020204" pitchFamily="34" charset="-78"/>
              </a:rPr>
              <a:t>“traffic </a:t>
            </a:r>
          </a:p>
          <a:p>
            <a:pPr algn="ctr"/>
            <a:r>
              <a:rPr lang="en-US" dirty="0">
                <a:solidFill>
                  <a:srgbClr val="0000A3"/>
                </a:solidFill>
                <a:latin typeface="Avenir Book" panose="020B0503020203020204" pitchFamily="34" charset="-78"/>
                <a:cs typeface="Avenir Book" panose="020B0503020203020204" pitchFamily="34" charset="-78"/>
              </a:rPr>
              <a:t>intensity”</a:t>
            </a:r>
          </a:p>
        </p:txBody>
      </p:sp>
    </p:spTree>
    <p:extLst>
      <p:ext uri="{BB962C8B-B14F-4D97-AF65-F5344CB8AC3E}">
        <p14:creationId xmlns:p14="http://schemas.microsoft.com/office/powerpoint/2010/main" val="3226324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dissolv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dissolve">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dissolve">
                                      <p:cBhvr>
                                        <p:cTn id="17" dur="500"/>
                                        <p:tgtEl>
                                          <p:spTgt spid="42"/>
                                        </p:tgtEl>
                                      </p:cBhvr>
                                    </p:animEffect>
                                  </p:childTnLst>
                                </p:cTn>
                              </p:par>
                            </p:childTnLst>
                          </p:cTn>
                        </p:par>
                        <p:par>
                          <p:cTn id="18" fill="hold">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dissolve">
                                      <p:cBhvr>
                                        <p:cTn id="21" dur="500"/>
                                        <p:tgtEl>
                                          <p:spTgt spid="25"/>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dissolve">
                                      <p:cBhvr>
                                        <p:cTn id="26" dur="500"/>
                                        <p:tgtEl>
                                          <p:spTgt spid="36"/>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dissolve">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dissolve">
                                      <p:cBhvr>
                                        <p:cTn id="3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540445" y="527790"/>
            <a:ext cx="7886700" cy="670967"/>
          </a:xfrm>
        </p:spPr>
        <p:txBody>
          <a:bodyPr>
            <a:normAutofit/>
          </a:bodyPr>
          <a:lstStyle/>
          <a:p>
            <a:r>
              <a:rPr lang="en-US" altLang="en-US" sz="3300" dirty="0">
                <a:ea typeface="ＭＳ Ｐゴシック" panose="020B0600070205080204" pitchFamily="34" charset="-128"/>
              </a:rPr>
              <a:t>How do packet delay and loss occur?</a:t>
            </a:r>
            <a:endParaRPr lang="en-US" sz="3300" dirty="0"/>
          </a:p>
        </p:txBody>
      </p:sp>
      <p:sp>
        <p:nvSpPr>
          <p:cNvPr id="7" name="Rectangle 3">
            <a:extLst>
              <a:ext uri="{FF2B5EF4-FFF2-40B4-BE49-F238E27FC236}">
                <a16:creationId xmlns:a16="http://schemas.microsoft.com/office/drawing/2014/main" id="{84527315-9237-DF4C-A233-1FDCF6AF614A}"/>
              </a:ext>
            </a:extLst>
          </p:cNvPr>
          <p:cNvSpPr>
            <a:spLocks noGrp="1" noChangeArrowheads="1"/>
          </p:cNvSpPr>
          <p:nvPr>
            <p:ph sz="half" idx="1"/>
          </p:nvPr>
        </p:nvSpPr>
        <p:spPr>
          <a:xfrm>
            <a:off x="540445" y="1248828"/>
            <a:ext cx="8353162" cy="3263504"/>
          </a:xfrm>
        </p:spPr>
        <p:txBody>
          <a:bodyPr>
            <a:normAutofit/>
          </a:bodyPr>
          <a:lstStyle/>
          <a:p>
            <a:pPr marL="385763" indent="-342900">
              <a:defRPr/>
            </a:pPr>
            <a:r>
              <a:rPr lang="en-US" sz="2000" dirty="0"/>
              <a:t>P</a:t>
            </a:r>
            <a:r>
              <a:rPr lang="en-US" sz="2000" dirty="0" smtClean="0"/>
              <a:t>ackets </a:t>
            </a:r>
            <a:r>
              <a:rPr lang="en-US" sz="2000" dirty="0">
                <a:solidFill>
                  <a:srgbClr val="C00000"/>
                </a:solidFill>
              </a:rPr>
              <a:t>queue</a:t>
            </a:r>
            <a:r>
              <a:rPr lang="en-US" sz="2000" dirty="0"/>
              <a:t> in router buffers, waiting for turn for transmission</a:t>
            </a:r>
          </a:p>
          <a:p>
            <a:pPr marL="563166" lvl="1" indent="-208360">
              <a:buFont typeface="Wingdings" charset="2"/>
              <a:buChar char="§"/>
              <a:defRPr/>
            </a:pPr>
            <a:r>
              <a:rPr lang="en-US" sz="1800" dirty="0"/>
              <a:t>Q</a:t>
            </a:r>
            <a:r>
              <a:rPr lang="en-US" sz="1800" dirty="0" smtClean="0"/>
              <a:t>ueue </a:t>
            </a:r>
            <a:r>
              <a:rPr lang="en-US" sz="1800" dirty="0"/>
              <a:t>length grows when arrival rate to link (temporarily) exceeds output link capacity </a:t>
            </a:r>
          </a:p>
          <a:p>
            <a:pPr marL="305991" indent="-208360">
              <a:buFont typeface="Wingdings" charset="2"/>
              <a:buChar char="§"/>
              <a:defRPr/>
            </a:pPr>
            <a:r>
              <a:rPr lang="en-US" sz="2000" dirty="0"/>
              <a:t>P</a:t>
            </a:r>
            <a:r>
              <a:rPr lang="en-US" sz="2000" dirty="0" smtClean="0"/>
              <a:t>acket </a:t>
            </a:r>
            <a:r>
              <a:rPr lang="en-US" sz="2000" dirty="0">
                <a:solidFill>
                  <a:srgbClr val="CC0000"/>
                </a:solidFill>
              </a:rPr>
              <a:t>loss </a:t>
            </a:r>
            <a:r>
              <a:rPr lang="en-US" sz="2000" dirty="0"/>
              <a:t>occurs when memory to hold queued packets fills up</a:t>
            </a:r>
          </a:p>
        </p:txBody>
      </p:sp>
      <p:grpSp>
        <p:nvGrpSpPr>
          <p:cNvPr id="114" name="Group 113">
            <a:extLst>
              <a:ext uri="{FF2B5EF4-FFF2-40B4-BE49-F238E27FC236}">
                <a16:creationId xmlns:a16="http://schemas.microsoft.com/office/drawing/2014/main" id="{9DE51A5F-3BFD-AA45-9015-FA67A9068CEF}"/>
              </a:ext>
            </a:extLst>
          </p:cNvPr>
          <p:cNvGrpSpPr/>
          <p:nvPr/>
        </p:nvGrpSpPr>
        <p:grpSpPr>
          <a:xfrm>
            <a:off x="3693748" y="3495316"/>
            <a:ext cx="1097703" cy="552930"/>
            <a:chOff x="7493876" y="2774731"/>
            <a:chExt cx="1481958" cy="894622"/>
          </a:xfrm>
        </p:grpSpPr>
        <p:sp>
          <p:nvSpPr>
            <p:cNvPr id="115" name="Freeform 114">
              <a:extLst>
                <a:ext uri="{FF2B5EF4-FFF2-40B4-BE49-F238E27FC236}">
                  <a16:creationId xmlns:a16="http://schemas.microsoft.com/office/drawing/2014/main" id="{15FA248B-2934-6745-9856-5AF3D55755E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116" name="Oval 115">
              <a:extLst>
                <a:ext uri="{FF2B5EF4-FFF2-40B4-BE49-F238E27FC236}">
                  <a16:creationId xmlns:a16="http://schemas.microsoft.com/office/drawing/2014/main" id="{D4C2270C-F816-EB48-8C45-11D133A75158}"/>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117" name="Group 116">
              <a:extLst>
                <a:ext uri="{FF2B5EF4-FFF2-40B4-BE49-F238E27FC236}">
                  <a16:creationId xmlns:a16="http://schemas.microsoft.com/office/drawing/2014/main" id="{92D75490-DBD7-CD4E-9507-13309C8F3DFD}"/>
                </a:ext>
              </a:extLst>
            </p:cNvPr>
            <p:cNvGrpSpPr/>
            <p:nvPr/>
          </p:nvGrpSpPr>
          <p:grpSpPr>
            <a:xfrm>
              <a:off x="7713663" y="2848339"/>
              <a:ext cx="1042107" cy="425543"/>
              <a:chOff x="7786941" y="2884917"/>
              <a:chExt cx="897649" cy="353919"/>
            </a:xfrm>
          </p:grpSpPr>
          <p:sp>
            <p:nvSpPr>
              <p:cNvPr id="118" name="Freeform 117">
                <a:extLst>
                  <a:ext uri="{FF2B5EF4-FFF2-40B4-BE49-F238E27FC236}">
                    <a16:creationId xmlns:a16="http://schemas.microsoft.com/office/drawing/2014/main" id="{908415A0-8A5C-1A4E-8070-093DC0E972F2}"/>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19" name="Freeform 118">
                <a:extLst>
                  <a:ext uri="{FF2B5EF4-FFF2-40B4-BE49-F238E27FC236}">
                    <a16:creationId xmlns:a16="http://schemas.microsoft.com/office/drawing/2014/main" id="{53DC1CB9-E35D-8A47-96B9-69E6D0AB984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20" name="Freeform 119">
                <a:extLst>
                  <a:ext uri="{FF2B5EF4-FFF2-40B4-BE49-F238E27FC236}">
                    <a16:creationId xmlns:a16="http://schemas.microsoft.com/office/drawing/2014/main" id="{FB05914E-C150-9A4F-87FB-EFF6CABA388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21" name="Freeform 120">
                <a:extLst>
                  <a:ext uri="{FF2B5EF4-FFF2-40B4-BE49-F238E27FC236}">
                    <a16:creationId xmlns:a16="http://schemas.microsoft.com/office/drawing/2014/main" id="{3C399649-B712-6449-9877-189E4033C11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sp>
        <p:nvSpPr>
          <p:cNvPr id="122" name="Rectangle 7">
            <a:extLst>
              <a:ext uri="{FF2B5EF4-FFF2-40B4-BE49-F238E27FC236}">
                <a16:creationId xmlns:a16="http://schemas.microsoft.com/office/drawing/2014/main" id="{56569F92-5AAD-9F40-A054-24753CD827F9}"/>
              </a:ext>
            </a:extLst>
          </p:cNvPr>
          <p:cNvSpPr>
            <a:spLocks noChangeArrowheads="1"/>
          </p:cNvSpPr>
          <p:nvPr/>
        </p:nvSpPr>
        <p:spPr bwMode="auto">
          <a:xfrm>
            <a:off x="3759152" y="3682254"/>
            <a:ext cx="898922" cy="197644"/>
          </a:xfrm>
          <a:prstGeom prst="rect">
            <a:avLst/>
          </a:prstGeom>
          <a:solidFill>
            <a:srgbClr val="CC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endParaRPr lang="en-US" altLang="en-US" sz="1800" kern="0">
              <a:solidFill>
                <a:srgbClr val="CC0000"/>
              </a:solidFill>
              <a:latin typeface="Avenir Book" panose="020B0503020203020204" pitchFamily="34" charset="-78"/>
              <a:cs typeface="Avenir Book" panose="020B0503020203020204" pitchFamily="34" charset="-78"/>
            </a:endParaRPr>
          </a:p>
        </p:txBody>
      </p:sp>
      <p:sp>
        <p:nvSpPr>
          <p:cNvPr id="123" name="Line 23">
            <a:extLst>
              <a:ext uri="{FF2B5EF4-FFF2-40B4-BE49-F238E27FC236}">
                <a16:creationId xmlns:a16="http://schemas.microsoft.com/office/drawing/2014/main" id="{18F6CFB2-B4C3-FF4C-8EBD-C6BA5187D1C7}"/>
              </a:ext>
            </a:extLst>
          </p:cNvPr>
          <p:cNvSpPr>
            <a:spLocks noChangeShapeType="1"/>
          </p:cNvSpPr>
          <p:nvPr/>
        </p:nvSpPr>
        <p:spPr bwMode="auto">
          <a:xfrm>
            <a:off x="3240039" y="3507232"/>
            <a:ext cx="523875" cy="25003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24" name="Line 24">
            <a:extLst>
              <a:ext uri="{FF2B5EF4-FFF2-40B4-BE49-F238E27FC236}">
                <a16:creationId xmlns:a16="http://schemas.microsoft.com/office/drawing/2014/main" id="{F58C5444-79DC-A048-A0CF-7240C0E242C2}"/>
              </a:ext>
            </a:extLst>
          </p:cNvPr>
          <p:cNvSpPr>
            <a:spLocks noChangeShapeType="1"/>
          </p:cNvSpPr>
          <p:nvPr/>
        </p:nvSpPr>
        <p:spPr bwMode="auto">
          <a:xfrm flipV="1">
            <a:off x="3456733" y="3802507"/>
            <a:ext cx="308372" cy="39409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25" name="Line 25">
            <a:extLst>
              <a:ext uri="{FF2B5EF4-FFF2-40B4-BE49-F238E27FC236}">
                <a16:creationId xmlns:a16="http://schemas.microsoft.com/office/drawing/2014/main" id="{EFEEAE34-B698-3F47-9A0D-006ECF3EC594}"/>
              </a:ext>
            </a:extLst>
          </p:cNvPr>
          <p:cNvSpPr>
            <a:spLocks noChangeShapeType="1"/>
          </p:cNvSpPr>
          <p:nvPr/>
        </p:nvSpPr>
        <p:spPr bwMode="auto">
          <a:xfrm>
            <a:off x="4654502" y="3804888"/>
            <a:ext cx="1450181" cy="714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26" name="Rectangle 28">
            <a:extLst>
              <a:ext uri="{FF2B5EF4-FFF2-40B4-BE49-F238E27FC236}">
                <a16:creationId xmlns:a16="http://schemas.microsoft.com/office/drawing/2014/main" id="{AE188F1E-1184-A64B-B5F3-5F151D6598C7}"/>
              </a:ext>
            </a:extLst>
          </p:cNvPr>
          <p:cNvSpPr>
            <a:spLocks noChangeArrowheads="1"/>
          </p:cNvSpPr>
          <p:nvPr/>
        </p:nvSpPr>
        <p:spPr bwMode="auto">
          <a:xfrm>
            <a:off x="5343874" y="3654869"/>
            <a:ext cx="110728" cy="150019"/>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800" kern="0">
              <a:solidFill>
                <a:srgbClr val="CC0000"/>
              </a:solidFill>
              <a:latin typeface="Avenir Book" panose="020B0503020203020204" pitchFamily="34" charset="-78"/>
              <a:cs typeface="Avenir Book" panose="020B0503020203020204" pitchFamily="34" charset="-78"/>
            </a:endParaRPr>
          </a:p>
        </p:txBody>
      </p:sp>
      <p:sp>
        <p:nvSpPr>
          <p:cNvPr id="127" name="Rectangle 29">
            <a:extLst>
              <a:ext uri="{FF2B5EF4-FFF2-40B4-BE49-F238E27FC236}">
                <a16:creationId xmlns:a16="http://schemas.microsoft.com/office/drawing/2014/main" id="{F30C236D-7EC4-B04F-8EB6-339D16864BB3}"/>
              </a:ext>
            </a:extLst>
          </p:cNvPr>
          <p:cNvSpPr>
            <a:spLocks noChangeArrowheads="1"/>
          </p:cNvSpPr>
          <p:nvPr/>
        </p:nvSpPr>
        <p:spPr bwMode="auto">
          <a:xfrm>
            <a:off x="4404470" y="3708448"/>
            <a:ext cx="110729" cy="150019"/>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800" kern="0">
              <a:solidFill>
                <a:srgbClr val="CC0000"/>
              </a:solidFill>
              <a:latin typeface="Avenir Book" panose="020B0503020203020204" pitchFamily="34" charset="-78"/>
              <a:cs typeface="Avenir Book" panose="020B0503020203020204" pitchFamily="34" charset="-78"/>
            </a:endParaRPr>
          </a:p>
        </p:txBody>
      </p:sp>
      <p:sp>
        <p:nvSpPr>
          <p:cNvPr id="128" name="Rectangle 30">
            <a:extLst>
              <a:ext uri="{FF2B5EF4-FFF2-40B4-BE49-F238E27FC236}">
                <a16:creationId xmlns:a16="http://schemas.microsoft.com/office/drawing/2014/main" id="{B7406385-23A2-9C4F-8A53-96A85929A598}"/>
              </a:ext>
            </a:extLst>
          </p:cNvPr>
          <p:cNvSpPr>
            <a:spLocks noChangeArrowheads="1"/>
          </p:cNvSpPr>
          <p:nvPr/>
        </p:nvSpPr>
        <p:spPr bwMode="auto">
          <a:xfrm>
            <a:off x="4525914" y="3708448"/>
            <a:ext cx="110729" cy="150019"/>
          </a:xfrm>
          <a:prstGeom prst="rect">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800" kern="0">
              <a:solidFill>
                <a:srgbClr val="CC0000"/>
              </a:solidFill>
              <a:latin typeface="Avenir Book" panose="020B0503020203020204" pitchFamily="34" charset="-78"/>
              <a:cs typeface="Avenir Book" panose="020B0503020203020204" pitchFamily="34" charset="-78"/>
            </a:endParaRPr>
          </a:p>
        </p:txBody>
      </p:sp>
      <p:sp>
        <p:nvSpPr>
          <p:cNvPr id="129" name="Text Box 35">
            <a:extLst>
              <a:ext uri="{FF2B5EF4-FFF2-40B4-BE49-F238E27FC236}">
                <a16:creationId xmlns:a16="http://schemas.microsoft.com/office/drawing/2014/main" id="{C833E180-F225-A549-A822-0F0480D8866D}"/>
              </a:ext>
            </a:extLst>
          </p:cNvPr>
          <p:cNvSpPr txBox="1">
            <a:spLocks noChangeArrowheads="1"/>
          </p:cNvSpPr>
          <p:nvPr/>
        </p:nvSpPr>
        <p:spPr bwMode="auto">
          <a:xfrm>
            <a:off x="2503042" y="3153616"/>
            <a:ext cx="3433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800" dirty="0">
                <a:solidFill>
                  <a:srgbClr val="006600"/>
                </a:solidFill>
                <a:latin typeface="Avenir Book" panose="020B0503020203020204" pitchFamily="34" charset="-78"/>
                <a:cs typeface="Avenir Book" panose="020B0503020203020204" pitchFamily="34" charset="-78"/>
              </a:rPr>
              <a:t>A</a:t>
            </a:r>
          </a:p>
        </p:txBody>
      </p:sp>
      <p:sp>
        <p:nvSpPr>
          <p:cNvPr id="130" name="Text Box 36">
            <a:extLst>
              <a:ext uri="{FF2B5EF4-FFF2-40B4-BE49-F238E27FC236}">
                <a16:creationId xmlns:a16="http://schemas.microsoft.com/office/drawing/2014/main" id="{C9D7A519-A3AA-6647-941B-B03611148969}"/>
              </a:ext>
            </a:extLst>
          </p:cNvPr>
          <p:cNvSpPr txBox="1">
            <a:spLocks noChangeArrowheads="1"/>
          </p:cNvSpPr>
          <p:nvPr/>
        </p:nvSpPr>
        <p:spPr bwMode="auto">
          <a:xfrm>
            <a:off x="2743549" y="3892994"/>
            <a:ext cx="3305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800" dirty="0">
                <a:solidFill>
                  <a:srgbClr val="000099"/>
                </a:solidFill>
                <a:latin typeface="Avenir Book" panose="020B0503020203020204" pitchFamily="34" charset="-78"/>
                <a:cs typeface="Avenir Book" panose="020B0503020203020204" pitchFamily="34" charset="-78"/>
              </a:rPr>
              <a:t>B</a:t>
            </a:r>
          </a:p>
        </p:txBody>
      </p:sp>
      <p:sp>
        <p:nvSpPr>
          <p:cNvPr id="131" name="Text Box 40">
            <a:extLst>
              <a:ext uri="{FF2B5EF4-FFF2-40B4-BE49-F238E27FC236}">
                <a16:creationId xmlns:a16="http://schemas.microsoft.com/office/drawing/2014/main" id="{57B3723E-06BE-9E4B-B5FD-DB428178AC75}"/>
              </a:ext>
            </a:extLst>
          </p:cNvPr>
          <p:cNvSpPr txBox="1">
            <a:spLocks noChangeArrowheads="1"/>
          </p:cNvSpPr>
          <p:nvPr/>
        </p:nvSpPr>
        <p:spPr bwMode="auto">
          <a:xfrm>
            <a:off x="5014070" y="3085751"/>
            <a:ext cx="2188420" cy="26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lnSpc>
                <a:spcPct val="80000"/>
              </a:lnSpc>
              <a:spcBef>
                <a:spcPct val="0"/>
              </a:spcBef>
              <a:spcAft>
                <a:spcPct val="0"/>
              </a:spcAft>
              <a:defRPr/>
            </a:pPr>
            <a:r>
              <a:rPr lang="en-US" altLang="en-US" sz="1400" dirty="0">
                <a:solidFill>
                  <a:srgbClr val="CC0000"/>
                </a:solidFill>
                <a:latin typeface="Avenir Book" panose="020B0503020203020204" pitchFamily="34" charset="-78"/>
                <a:cs typeface="Avenir Book" panose="020B0503020203020204" pitchFamily="34" charset="-78"/>
              </a:rPr>
              <a:t>packet being transmitted</a:t>
            </a:r>
          </a:p>
        </p:txBody>
      </p:sp>
      <p:sp>
        <p:nvSpPr>
          <p:cNvPr id="132" name="Line 41">
            <a:extLst>
              <a:ext uri="{FF2B5EF4-FFF2-40B4-BE49-F238E27FC236}">
                <a16:creationId xmlns:a16="http://schemas.microsoft.com/office/drawing/2014/main" id="{B860767E-6CC8-4645-AC66-7ECC72234871}"/>
              </a:ext>
            </a:extLst>
          </p:cNvPr>
          <p:cNvSpPr>
            <a:spLocks noChangeShapeType="1"/>
          </p:cNvSpPr>
          <p:nvPr/>
        </p:nvSpPr>
        <p:spPr bwMode="auto">
          <a:xfrm rot="10800000" flipV="1">
            <a:off x="4686649" y="3304825"/>
            <a:ext cx="510778" cy="423863"/>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33" name="Rectangle 56">
            <a:extLst>
              <a:ext uri="{FF2B5EF4-FFF2-40B4-BE49-F238E27FC236}">
                <a16:creationId xmlns:a16="http://schemas.microsoft.com/office/drawing/2014/main" id="{E3AED2F6-EFE4-C14B-9BB5-4F182D4B0824}"/>
              </a:ext>
            </a:extLst>
          </p:cNvPr>
          <p:cNvSpPr>
            <a:spLocks noChangeArrowheads="1"/>
          </p:cNvSpPr>
          <p:nvPr/>
        </p:nvSpPr>
        <p:spPr bwMode="auto">
          <a:xfrm>
            <a:off x="4281836" y="3707257"/>
            <a:ext cx="110728" cy="150019"/>
          </a:xfrm>
          <a:prstGeom prst="rect">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800" kern="0">
              <a:solidFill>
                <a:srgbClr val="CC0000"/>
              </a:solidFill>
              <a:latin typeface="Avenir Book" panose="020B0503020203020204" pitchFamily="34" charset="-78"/>
              <a:cs typeface="Avenir Book" panose="020B0503020203020204" pitchFamily="34" charset="-78"/>
            </a:endParaRPr>
          </a:p>
        </p:txBody>
      </p:sp>
      <p:sp>
        <p:nvSpPr>
          <p:cNvPr id="134" name="Rectangle 57">
            <a:extLst>
              <a:ext uri="{FF2B5EF4-FFF2-40B4-BE49-F238E27FC236}">
                <a16:creationId xmlns:a16="http://schemas.microsoft.com/office/drawing/2014/main" id="{29DF6AAC-1EDB-6E49-9208-EAB393D336F5}"/>
              </a:ext>
            </a:extLst>
          </p:cNvPr>
          <p:cNvSpPr>
            <a:spLocks noChangeArrowheads="1"/>
          </p:cNvSpPr>
          <p:nvPr/>
        </p:nvSpPr>
        <p:spPr bwMode="auto">
          <a:xfrm>
            <a:off x="4160393" y="3709638"/>
            <a:ext cx="110728" cy="150019"/>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800" kern="0">
              <a:solidFill>
                <a:srgbClr val="CC0000"/>
              </a:solidFill>
              <a:latin typeface="Avenir Book" panose="020B0503020203020204" pitchFamily="34" charset="-78"/>
              <a:cs typeface="Avenir Book" panose="020B0503020203020204" pitchFamily="34" charset="-78"/>
            </a:endParaRPr>
          </a:p>
        </p:txBody>
      </p:sp>
      <p:sp>
        <p:nvSpPr>
          <p:cNvPr id="135" name="Rectangle 58">
            <a:extLst>
              <a:ext uri="{FF2B5EF4-FFF2-40B4-BE49-F238E27FC236}">
                <a16:creationId xmlns:a16="http://schemas.microsoft.com/office/drawing/2014/main" id="{07A9771F-08E4-EC45-A210-A58888CED4ED}"/>
              </a:ext>
            </a:extLst>
          </p:cNvPr>
          <p:cNvSpPr>
            <a:spLocks noChangeArrowheads="1"/>
          </p:cNvSpPr>
          <p:nvPr/>
        </p:nvSpPr>
        <p:spPr bwMode="auto">
          <a:xfrm>
            <a:off x="4036568" y="3707257"/>
            <a:ext cx="110728" cy="150019"/>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800" kern="0">
              <a:solidFill>
                <a:srgbClr val="CC0000"/>
              </a:solidFill>
              <a:latin typeface="Avenir Book" panose="020B0503020203020204" pitchFamily="34" charset="-78"/>
              <a:cs typeface="Avenir Book" panose="020B0503020203020204" pitchFamily="34" charset="-78"/>
            </a:endParaRPr>
          </a:p>
        </p:txBody>
      </p:sp>
      <p:sp>
        <p:nvSpPr>
          <p:cNvPr id="136" name="Rectangle 59">
            <a:extLst>
              <a:ext uri="{FF2B5EF4-FFF2-40B4-BE49-F238E27FC236}">
                <a16:creationId xmlns:a16="http://schemas.microsoft.com/office/drawing/2014/main" id="{086BD240-8D3B-8946-8C05-8A6C5C278ABF}"/>
              </a:ext>
            </a:extLst>
          </p:cNvPr>
          <p:cNvSpPr>
            <a:spLocks noChangeArrowheads="1"/>
          </p:cNvSpPr>
          <p:nvPr/>
        </p:nvSpPr>
        <p:spPr bwMode="auto">
          <a:xfrm>
            <a:off x="3913932" y="3707257"/>
            <a:ext cx="110729" cy="150019"/>
          </a:xfrm>
          <a:prstGeom prst="rect">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800" kern="0">
              <a:solidFill>
                <a:srgbClr val="CC0000"/>
              </a:solidFill>
              <a:latin typeface="Avenir Book" panose="020B0503020203020204" pitchFamily="34" charset="-78"/>
              <a:cs typeface="Avenir Book" panose="020B0503020203020204" pitchFamily="34" charset="-78"/>
            </a:endParaRPr>
          </a:p>
        </p:txBody>
      </p:sp>
      <p:sp>
        <p:nvSpPr>
          <p:cNvPr id="137" name="Rectangle 61">
            <a:extLst>
              <a:ext uri="{FF2B5EF4-FFF2-40B4-BE49-F238E27FC236}">
                <a16:creationId xmlns:a16="http://schemas.microsoft.com/office/drawing/2014/main" id="{84D69E10-50C6-F34A-B4EE-565277C45E7E}"/>
              </a:ext>
            </a:extLst>
          </p:cNvPr>
          <p:cNvSpPr>
            <a:spLocks noChangeArrowheads="1"/>
          </p:cNvSpPr>
          <p:nvPr/>
        </p:nvSpPr>
        <p:spPr bwMode="auto">
          <a:xfrm>
            <a:off x="3790107" y="3708448"/>
            <a:ext cx="110729" cy="150019"/>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800" kern="0">
              <a:solidFill>
                <a:srgbClr val="CC0000"/>
              </a:solidFill>
              <a:latin typeface="Avenir Book" panose="020B0503020203020204" pitchFamily="34" charset="-78"/>
              <a:cs typeface="Avenir Book" panose="020B0503020203020204" pitchFamily="34" charset="-78"/>
            </a:endParaRPr>
          </a:p>
        </p:txBody>
      </p:sp>
      <p:sp>
        <p:nvSpPr>
          <p:cNvPr id="138" name="Rectangle 62">
            <a:extLst>
              <a:ext uri="{FF2B5EF4-FFF2-40B4-BE49-F238E27FC236}">
                <a16:creationId xmlns:a16="http://schemas.microsoft.com/office/drawing/2014/main" id="{75F2BC7C-9881-3742-BAF2-C9ADF04CDFBA}"/>
              </a:ext>
            </a:extLst>
          </p:cNvPr>
          <p:cNvSpPr>
            <a:spLocks noChangeArrowheads="1"/>
          </p:cNvSpPr>
          <p:nvPr/>
        </p:nvSpPr>
        <p:spPr bwMode="auto">
          <a:xfrm>
            <a:off x="3768677" y="3690588"/>
            <a:ext cx="878681" cy="18216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800" kern="0">
              <a:solidFill>
                <a:srgbClr val="CC0000"/>
              </a:solidFill>
              <a:latin typeface="Avenir Book" panose="020B0503020203020204" pitchFamily="34" charset="-78"/>
              <a:cs typeface="Avenir Book" panose="020B0503020203020204" pitchFamily="34" charset="-78"/>
            </a:endParaRPr>
          </a:p>
        </p:txBody>
      </p:sp>
      <p:sp>
        <p:nvSpPr>
          <p:cNvPr id="139" name="Text Box 65">
            <a:extLst>
              <a:ext uri="{FF2B5EF4-FFF2-40B4-BE49-F238E27FC236}">
                <a16:creationId xmlns:a16="http://schemas.microsoft.com/office/drawing/2014/main" id="{2FE5E5BD-F2D9-044C-AF8E-8A3AB1A666A5}"/>
              </a:ext>
            </a:extLst>
          </p:cNvPr>
          <p:cNvSpPr txBox="1">
            <a:spLocks noChangeArrowheads="1"/>
          </p:cNvSpPr>
          <p:nvPr/>
        </p:nvSpPr>
        <p:spPr bwMode="auto">
          <a:xfrm>
            <a:off x="3639447" y="2950019"/>
            <a:ext cx="1249060"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lnSpc>
                <a:spcPct val="80000"/>
              </a:lnSpc>
              <a:spcBef>
                <a:spcPct val="0"/>
              </a:spcBef>
              <a:spcAft>
                <a:spcPct val="0"/>
              </a:spcAft>
              <a:defRPr/>
            </a:pPr>
            <a:r>
              <a:rPr lang="en-US" altLang="en-US" sz="1400" dirty="0">
                <a:solidFill>
                  <a:srgbClr val="CC0000"/>
                </a:solidFill>
                <a:latin typeface="Avenir Book" panose="020B0503020203020204" pitchFamily="34" charset="-78"/>
                <a:cs typeface="Avenir Book" panose="020B0503020203020204" pitchFamily="34" charset="-78"/>
              </a:rPr>
              <a:t>buffer </a:t>
            </a:r>
          </a:p>
          <a:p>
            <a:pPr algn="ctr" defTabSz="685800" eaLnBrk="0" fontAlgn="base" hangingPunct="0">
              <a:lnSpc>
                <a:spcPct val="80000"/>
              </a:lnSpc>
              <a:spcBef>
                <a:spcPct val="0"/>
              </a:spcBef>
              <a:spcAft>
                <a:spcPct val="0"/>
              </a:spcAft>
              <a:defRPr/>
            </a:pPr>
            <a:r>
              <a:rPr lang="en-US" altLang="en-US" sz="1400" dirty="0">
                <a:solidFill>
                  <a:srgbClr val="CC0000"/>
                </a:solidFill>
                <a:latin typeface="Avenir Book" panose="020B0503020203020204" pitchFamily="34" charset="-78"/>
                <a:cs typeface="Avenir Book" panose="020B0503020203020204" pitchFamily="34" charset="-78"/>
              </a:rPr>
              <a:t>(waiting area)</a:t>
            </a:r>
          </a:p>
        </p:txBody>
      </p:sp>
      <p:sp>
        <p:nvSpPr>
          <p:cNvPr id="140" name="Line 66">
            <a:extLst>
              <a:ext uri="{FF2B5EF4-FFF2-40B4-BE49-F238E27FC236}">
                <a16:creationId xmlns:a16="http://schemas.microsoft.com/office/drawing/2014/main" id="{F4810747-BBCA-F145-AF10-7157860AA8E6}"/>
              </a:ext>
            </a:extLst>
          </p:cNvPr>
          <p:cNvSpPr>
            <a:spLocks noChangeShapeType="1"/>
          </p:cNvSpPr>
          <p:nvPr/>
        </p:nvSpPr>
        <p:spPr bwMode="auto">
          <a:xfrm>
            <a:off x="3868689" y="3406029"/>
            <a:ext cx="0" cy="250031"/>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defRPr/>
            </a:pPr>
            <a:endParaRPr lang="en-US">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141" name="Group 48">
            <a:extLst>
              <a:ext uri="{FF2B5EF4-FFF2-40B4-BE49-F238E27FC236}">
                <a16:creationId xmlns:a16="http://schemas.microsoft.com/office/drawing/2014/main" id="{ABFCEC87-7465-524D-A5DC-C75187D44BB1}"/>
              </a:ext>
            </a:extLst>
          </p:cNvPr>
          <p:cNvGrpSpPr>
            <a:grpSpLocks/>
          </p:cNvGrpSpPr>
          <p:nvPr/>
        </p:nvGrpSpPr>
        <p:grpSpPr bwMode="auto">
          <a:xfrm>
            <a:off x="2635201" y="3169095"/>
            <a:ext cx="615554" cy="516731"/>
            <a:chOff x="-44" y="1473"/>
            <a:chExt cx="981" cy="1105"/>
          </a:xfrm>
        </p:grpSpPr>
        <p:pic>
          <p:nvPicPr>
            <p:cNvPr id="142" name="Picture 49" descr="desktop_computer_stylized_medium">
              <a:extLst>
                <a:ext uri="{FF2B5EF4-FFF2-40B4-BE49-F238E27FC236}">
                  <a16:creationId xmlns:a16="http://schemas.microsoft.com/office/drawing/2014/main" id="{8250C605-2170-E94B-8DB9-90219930DE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 name="Freeform 50">
              <a:extLst>
                <a:ext uri="{FF2B5EF4-FFF2-40B4-BE49-F238E27FC236}">
                  <a16:creationId xmlns:a16="http://schemas.microsoft.com/office/drawing/2014/main" id="{B861D779-BA88-6649-AECC-FC09FC3CADB8}"/>
                </a:ext>
              </a:extLst>
            </p:cNvPr>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44" name="Group 51">
            <a:extLst>
              <a:ext uri="{FF2B5EF4-FFF2-40B4-BE49-F238E27FC236}">
                <a16:creationId xmlns:a16="http://schemas.microsoft.com/office/drawing/2014/main" id="{C2F7650A-DE11-CA4D-8362-974E3036A08A}"/>
              </a:ext>
            </a:extLst>
          </p:cNvPr>
          <p:cNvGrpSpPr>
            <a:grpSpLocks/>
          </p:cNvGrpSpPr>
          <p:nvPr/>
        </p:nvGrpSpPr>
        <p:grpSpPr bwMode="auto">
          <a:xfrm>
            <a:off x="2881661" y="3912045"/>
            <a:ext cx="615553" cy="516731"/>
            <a:chOff x="-44" y="1473"/>
            <a:chExt cx="981" cy="1105"/>
          </a:xfrm>
        </p:grpSpPr>
        <p:pic>
          <p:nvPicPr>
            <p:cNvPr id="145" name="Picture 52" descr="desktop_computer_stylized_medium">
              <a:extLst>
                <a:ext uri="{FF2B5EF4-FFF2-40B4-BE49-F238E27FC236}">
                  <a16:creationId xmlns:a16="http://schemas.microsoft.com/office/drawing/2014/main" id="{31AB66C4-A2A2-4F4D-B6A5-CBADCEEE67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6" name="Freeform 53">
              <a:extLst>
                <a:ext uri="{FF2B5EF4-FFF2-40B4-BE49-F238E27FC236}">
                  <a16:creationId xmlns:a16="http://schemas.microsoft.com/office/drawing/2014/main" id="{8CFBA43E-78F2-5846-9CDF-6F8E882EA5BA}"/>
                </a:ext>
              </a:extLst>
            </p:cNvPr>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sp>
        <p:nvSpPr>
          <p:cNvPr id="147" name="Line 63">
            <a:extLst>
              <a:ext uri="{FF2B5EF4-FFF2-40B4-BE49-F238E27FC236}">
                <a16:creationId xmlns:a16="http://schemas.microsoft.com/office/drawing/2014/main" id="{FD41187D-B5D0-F44B-B4AF-7556A07DC14A}"/>
              </a:ext>
            </a:extLst>
          </p:cNvPr>
          <p:cNvSpPr>
            <a:spLocks noChangeShapeType="1"/>
          </p:cNvSpPr>
          <p:nvPr/>
        </p:nvSpPr>
        <p:spPr bwMode="auto">
          <a:xfrm rot="10800000">
            <a:off x="3759151" y="4059682"/>
            <a:ext cx="515541" cy="248841"/>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60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48" name="Text Box 64">
            <a:extLst>
              <a:ext uri="{FF2B5EF4-FFF2-40B4-BE49-F238E27FC236}">
                <a16:creationId xmlns:a16="http://schemas.microsoft.com/office/drawing/2014/main" id="{F2BB1DAE-AB56-8246-A3D6-8E5A69B8FF8C}"/>
              </a:ext>
            </a:extLst>
          </p:cNvPr>
          <p:cNvSpPr txBox="1">
            <a:spLocks noChangeArrowheads="1"/>
          </p:cNvSpPr>
          <p:nvPr/>
        </p:nvSpPr>
        <p:spPr bwMode="auto">
          <a:xfrm>
            <a:off x="4221114" y="4178744"/>
            <a:ext cx="1576072"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lnSpc>
                <a:spcPct val="80000"/>
              </a:lnSpc>
              <a:spcBef>
                <a:spcPct val="0"/>
              </a:spcBef>
              <a:spcAft>
                <a:spcPct val="0"/>
              </a:spcAft>
              <a:defRPr/>
            </a:pPr>
            <a:r>
              <a:rPr lang="en-US" altLang="en-US" sz="1400" dirty="0">
                <a:solidFill>
                  <a:srgbClr val="CC0000"/>
                </a:solidFill>
                <a:latin typeface="Avenir Book" panose="020B0503020203020204" pitchFamily="34" charset="-78"/>
                <a:cs typeface="Avenir Book" panose="020B0503020203020204" pitchFamily="34" charset="-78"/>
              </a:rPr>
              <a:t>packet arriving to</a:t>
            </a:r>
          </a:p>
          <a:p>
            <a:pPr defTabSz="685800" eaLnBrk="0" fontAlgn="base" hangingPunct="0">
              <a:lnSpc>
                <a:spcPct val="80000"/>
              </a:lnSpc>
              <a:spcBef>
                <a:spcPct val="0"/>
              </a:spcBef>
              <a:spcAft>
                <a:spcPct val="0"/>
              </a:spcAft>
              <a:defRPr/>
            </a:pPr>
            <a:r>
              <a:rPr lang="en-US" altLang="en-US" sz="1400" dirty="0">
                <a:solidFill>
                  <a:srgbClr val="CC0000"/>
                </a:solidFill>
                <a:latin typeface="Avenir Book" panose="020B0503020203020204" pitchFamily="34" charset="-78"/>
                <a:cs typeface="Avenir Book" panose="020B0503020203020204" pitchFamily="34" charset="-78"/>
              </a:rPr>
              <a:t>full buffer is lost</a:t>
            </a:r>
          </a:p>
        </p:txBody>
      </p:sp>
    </p:spTree>
    <p:extLst>
      <p:ext uri="{BB962C8B-B14F-4D97-AF65-F5344CB8AC3E}">
        <p14:creationId xmlns:p14="http://schemas.microsoft.com/office/powerpoint/2010/main" val="21445613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540445" y="527790"/>
            <a:ext cx="7886700" cy="670967"/>
          </a:xfrm>
        </p:spPr>
        <p:txBody>
          <a:bodyPr>
            <a:normAutofit/>
          </a:bodyPr>
          <a:lstStyle/>
          <a:p>
            <a:r>
              <a:rPr lang="en-US" altLang="en-US" sz="3300" dirty="0" smtClean="0">
                <a:ea typeface="ＭＳ Ｐゴシック" panose="020B0600070205080204" pitchFamily="34" charset="-128"/>
              </a:rPr>
              <a:t>Bandwidth-Delay Product</a:t>
            </a:r>
            <a:endParaRPr lang="en-US" sz="3300" dirty="0"/>
          </a:p>
        </p:txBody>
      </p:sp>
      <p:sp>
        <p:nvSpPr>
          <p:cNvPr id="7" name="Rectangle 3">
            <a:extLst>
              <a:ext uri="{FF2B5EF4-FFF2-40B4-BE49-F238E27FC236}">
                <a16:creationId xmlns:a16="http://schemas.microsoft.com/office/drawing/2014/main" id="{84527315-9237-DF4C-A233-1FDCF6AF614A}"/>
              </a:ext>
            </a:extLst>
          </p:cNvPr>
          <p:cNvSpPr>
            <a:spLocks noGrp="1" noChangeArrowheads="1"/>
          </p:cNvSpPr>
          <p:nvPr>
            <p:ph sz="half" idx="1"/>
          </p:nvPr>
        </p:nvSpPr>
        <p:spPr>
          <a:xfrm>
            <a:off x="540445" y="1248828"/>
            <a:ext cx="8353162" cy="3263504"/>
          </a:xfrm>
        </p:spPr>
        <p:txBody>
          <a:bodyPr>
            <a:normAutofit/>
          </a:bodyPr>
          <a:lstStyle/>
          <a:p>
            <a:pPr marL="385763" indent="-342900">
              <a:defRPr/>
            </a:pPr>
            <a:r>
              <a:rPr lang="en-US" altLang="en-US" sz="2000" dirty="0">
                <a:solidFill>
                  <a:srgbClr val="0000FF"/>
                </a:solidFill>
              </a:rPr>
              <a:t>Bandwidth-delay product: </a:t>
            </a:r>
            <a:endParaRPr lang="en-US" altLang="en-US" sz="2000" dirty="0" smtClean="0">
              <a:solidFill>
                <a:srgbClr val="0000FF"/>
              </a:solidFill>
            </a:endParaRPr>
          </a:p>
          <a:p>
            <a:pPr marL="842963" lvl="1" indent="-342900">
              <a:defRPr/>
            </a:pPr>
            <a:r>
              <a:rPr lang="en-US" altLang="en-US" sz="1600" dirty="0" smtClean="0"/>
              <a:t>Think </a:t>
            </a:r>
            <a:r>
              <a:rPr lang="en-US" altLang="en-US" sz="1600" dirty="0"/>
              <a:t>about the link between two points as a </a:t>
            </a:r>
            <a:r>
              <a:rPr lang="en-US" altLang="en-US" sz="1600" dirty="0" smtClean="0"/>
              <a:t>pipe </a:t>
            </a:r>
          </a:p>
          <a:p>
            <a:pPr marL="842963" lvl="1" indent="-342900">
              <a:defRPr/>
            </a:pPr>
            <a:r>
              <a:rPr lang="en-US" altLang="en-US" sz="1600" dirty="0" smtClean="0"/>
              <a:t>The </a:t>
            </a:r>
            <a:r>
              <a:rPr lang="en-US" altLang="en-US" sz="1600" dirty="0"/>
              <a:t>cross section of the pipe represents the </a:t>
            </a:r>
            <a:r>
              <a:rPr lang="en-US" altLang="en-US" sz="1600" dirty="0" smtClean="0">
                <a:solidFill>
                  <a:srgbClr val="0000FF"/>
                </a:solidFill>
              </a:rPr>
              <a:t>bandwidth</a:t>
            </a:r>
          </a:p>
          <a:p>
            <a:pPr marL="842963" lvl="1" indent="-342900">
              <a:defRPr/>
            </a:pPr>
            <a:r>
              <a:rPr lang="en-US" altLang="en-US" sz="1600" dirty="0"/>
              <a:t>T</a:t>
            </a:r>
            <a:r>
              <a:rPr lang="en-US" altLang="en-US" sz="1600" dirty="0" smtClean="0"/>
              <a:t>he </a:t>
            </a:r>
            <a:r>
              <a:rPr lang="en-US" altLang="en-US" sz="1600" dirty="0"/>
              <a:t>length of the pipe represents the </a:t>
            </a:r>
            <a:r>
              <a:rPr lang="en-US" altLang="en-US" sz="1600" dirty="0" smtClean="0">
                <a:solidFill>
                  <a:srgbClr val="0000FF"/>
                </a:solidFill>
              </a:rPr>
              <a:t>delay</a:t>
            </a:r>
            <a:r>
              <a:rPr lang="en-US" altLang="en-US" sz="1600" dirty="0" smtClean="0"/>
              <a:t> </a:t>
            </a:r>
            <a:endParaRPr lang="en-US" altLang="en-US" sz="1600" dirty="0" smtClean="0"/>
          </a:p>
          <a:p>
            <a:pPr marL="842963" lvl="1" indent="-342900">
              <a:defRPr/>
            </a:pPr>
            <a:endParaRPr lang="en-US" altLang="en-US" sz="1600" dirty="0" smtClean="0"/>
          </a:p>
          <a:p>
            <a:pPr marL="385763" indent="-342900">
              <a:defRPr/>
            </a:pPr>
            <a:r>
              <a:rPr lang="en-US" altLang="en-US" sz="2000" dirty="0" smtClean="0"/>
              <a:t>We </a:t>
            </a:r>
            <a:r>
              <a:rPr lang="en-US" altLang="en-US" sz="2000" dirty="0"/>
              <a:t>can say the volume of the pipe defines the bandwidth-delay product</a:t>
            </a:r>
            <a:endParaRPr lang="en-US" altLang="en-US" sz="2000" dirty="0" smtClean="0"/>
          </a:p>
        </p:txBody>
      </p:sp>
      <p:pic>
        <p:nvPicPr>
          <p:cNvPr id="5" name="Picture 4" descr="An illustration of bandwidth-delay product.">
            <a:extLst>
              <a:ext uri="{FF2B5EF4-FFF2-40B4-BE49-F238E27FC236}">
                <a16:creationId xmlns:a16="http://schemas.microsoft.com/office/drawing/2014/main" id="{C99FD331-0F1A-40C1-B8E1-D455ED652573}"/>
              </a:ext>
            </a:extLst>
          </p:cNvPr>
          <p:cNvPicPr>
            <a:picLocks noChangeAspect="1" noChangeArrowheads="1"/>
          </p:cNvPicPr>
          <p:nvPr/>
        </p:nvPicPr>
        <p:blipFill>
          <a:blip r:embed="rId3"/>
          <a:stretch>
            <a:fillRect/>
          </a:stretch>
        </p:blipFill>
        <p:spPr bwMode="auto">
          <a:xfrm>
            <a:off x="1067323" y="3635985"/>
            <a:ext cx="6832944" cy="1255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8554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animEffect transition="in" filter="fade">
                                      <p:cBhvr>
                                        <p:cTn id="7" dur="1000"/>
                                        <p:tgtEl>
                                          <p:spTgt spid="7">
                                            <p:txEl>
                                              <p:pRg st="5" end="5"/>
                                            </p:txEl>
                                          </p:spTgt>
                                        </p:tgtEl>
                                      </p:cBhvr>
                                    </p:animEffect>
                                    <p:anim calcmode="lin" valueType="num">
                                      <p:cBhvr>
                                        <p:cTn id="8"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540445" y="527790"/>
            <a:ext cx="7886700" cy="670967"/>
          </a:xfrm>
        </p:spPr>
        <p:txBody>
          <a:bodyPr>
            <a:normAutofit/>
          </a:bodyPr>
          <a:lstStyle/>
          <a:p>
            <a:r>
              <a:rPr lang="en-US" altLang="en-US" sz="3300" dirty="0" smtClean="0">
                <a:ea typeface="ＭＳ Ｐゴシック" panose="020B0600070205080204" pitchFamily="34" charset="-128"/>
              </a:rPr>
              <a:t>Bandwidth-Delay Product</a:t>
            </a:r>
            <a:endParaRPr lang="en-US" sz="3300" dirty="0"/>
          </a:p>
        </p:txBody>
      </p:sp>
      <p:sp>
        <p:nvSpPr>
          <p:cNvPr id="7" name="Rectangle 3">
            <a:extLst>
              <a:ext uri="{FF2B5EF4-FFF2-40B4-BE49-F238E27FC236}">
                <a16:creationId xmlns:a16="http://schemas.microsoft.com/office/drawing/2014/main" id="{84527315-9237-DF4C-A233-1FDCF6AF614A}"/>
              </a:ext>
            </a:extLst>
          </p:cNvPr>
          <p:cNvSpPr>
            <a:spLocks noGrp="1" noChangeArrowheads="1"/>
          </p:cNvSpPr>
          <p:nvPr>
            <p:ph sz="half" idx="1"/>
          </p:nvPr>
        </p:nvSpPr>
        <p:spPr>
          <a:xfrm>
            <a:off x="540445" y="1248828"/>
            <a:ext cx="8353162" cy="3263504"/>
          </a:xfrm>
        </p:spPr>
        <p:txBody>
          <a:bodyPr>
            <a:normAutofit/>
          </a:bodyPr>
          <a:lstStyle/>
          <a:p>
            <a:pPr marL="385763" indent="-342900">
              <a:buFont typeface="Wingdings" panose="05000000000000000000" pitchFamily="2" charset="2"/>
              <a:buChar char="q"/>
              <a:defRPr/>
            </a:pPr>
            <a:r>
              <a:rPr lang="en-US" altLang="en-US" sz="2000" dirty="0">
                <a:solidFill>
                  <a:srgbClr val="0000FF"/>
                </a:solidFill>
              </a:rPr>
              <a:t>B</a:t>
            </a:r>
            <a:r>
              <a:rPr lang="en-US" altLang="en-US" sz="2000" dirty="0" smtClean="0">
                <a:solidFill>
                  <a:srgbClr val="0000FF"/>
                </a:solidFill>
              </a:rPr>
              <a:t>andwidth-delay product: </a:t>
            </a:r>
            <a:r>
              <a:rPr lang="en-GB" altLang="en-US" sz="2000" dirty="0" smtClean="0"/>
              <a:t>N</a:t>
            </a:r>
            <a:r>
              <a:rPr lang="en-GB" altLang="en-US" sz="2000" dirty="0" smtClean="0"/>
              <a:t>umber </a:t>
            </a:r>
            <a:r>
              <a:rPr lang="en-GB" altLang="en-US" sz="2000" dirty="0"/>
              <a:t>of bits </a:t>
            </a:r>
            <a:r>
              <a:rPr lang="en-GB" altLang="en-US" sz="2000" dirty="0" smtClean="0"/>
              <a:t>which </a:t>
            </a:r>
            <a:r>
              <a:rPr lang="en-GB" altLang="en-US" sz="2000" dirty="0"/>
              <a:t>can be transmitted before an </a:t>
            </a:r>
            <a:r>
              <a:rPr lang="en-GB" altLang="en-US" sz="2000" dirty="0" smtClean="0"/>
              <a:t>ACK </a:t>
            </a:r>
            <a:r>
              <a:rPr lang="en-GB" altLang="en-US" sz="2000" dirty="0"/>
              <a:t>is received from the </a:t>
            </a:r>
            <a:r>
              <a:rPr lang="en-IN" altLang="en-US" sz="2000" dirty="0" smtClean="0"/>
              <a:t>receiver</a:t>
            </a:r>
          </a:p>
          <a:p>
            <a:pPr marL="842963" lvl="1" indent="-342900">
              <a:defRPr/>
            </a:pPr>
            <a:r>
              <a:rPr lang="en-IN" altLang="en-US" sz="1600" dirty="0" smtClean="0"/>
              <a:t>The number of bits that can be transmitted before you know that something is wrong</a:t>
            </a:r>
            <a:endParaRPr lang="en-US" altLang="en-US" sz="1600" dirty="0" smtClean="0"/>
          </a:p>
          <a:p>
            <a:pPr marL="842963" lvl="1" indent="-342900">
              <a:defRPr/>
            </a:pPr>
            <a:r>
              <a:rPr lang="en-GB" altLang="en-US" sz="1600" dirty="0" smtClean="0"/>
              <a:t>Estimation </a:t>
            </a:r>
            <a:r>
              <a:rPr lang="en-GB" altLang="en-US" sz="1600" dirty="0"/>
              <a:t>of number of bits </a:t>
            </a:r>
            <a:r>
              <a:rPr lang="en-GB" altLang="en-US" sz="1600" dirty="0" smtClean="0"/>
              <a:t>“in transit” </a:t>
            </a:r>
            <a:r>
              <a:rPr lang="en-GB" altLang="en-US" sz="1600" dirty="0"/>
              <a:t>through the transmission </a:t>
            </a:r>
            <a:r>
              <a:rPr lang="en-GB" altLang="en-US" sz="1600" dirty="0" smtClean="0"/>
              <a:t>medium</a:t>
            </a:r>
          </a:p>
        </p:txBody>
      </p:sp>
      <p:pic>
        <p:nvPicPr>
          <p:cNvPr id="5" name="Picture 4" descr="An illustration of bandwidth-delay product.">
            <a:extLst>
              <a:ext uri="{FF2B5EF4-FFF2-40B4-BE49-F238E27FC236}">
                <a16:creationId xmlns:a16="http://schemas.microsoft.com/office/drawing/2014/main" id="{C99FD331-0F1A-40C1-B8E1-D455ED652573}"/>
              </a:ext>
            </a:extLst>
          </p:cNvPr>
          <p:cNvPicPr>
            <a:picLocks noChangeAspect="1" noChangeArrowheads="1"/>
          </p:cNvPicPr>
          <p:nvPr/>
        </p:nvPicPr>
        <p:blipFill>
          <a:blip r:embed="rId3"/>
          <a:stretch>
            <a:fillRect/>
          </a:stretch>
        </p:blipFill>
        <p:spPr bwMode="auto">
          <a:xfrm>
            <a:off x="743127" y="3174177"/>
            <a:ext cx="6832944" cy="1255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9789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1000"/>
                                        <p:tgtEl>
                                          <p:spTgt spid="7">
                                            <p:txEl>
                                              <p:pRg st="1" end="1"/>
                                            </p:txEl>
                                          </p:spTgt>
                                        </p:tgtEl>
                                      </p:cBhvr>
                                    </p:animEffect>
                                    <p:anim calcmode="lin" valueType="num">
                                      <p:cBhvr>
                                        <p:cTn id="8"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1000"/>
                                        <p:tgtEl>
                                          <p:spTgt spid="7">
                                            <p:txEl>
                                              <p:pRg st="2" end="2"/>
                                            </p:txEl>
                                          </p:spTgt>
                                        </p:tgtEl>
                                      </p:cBhvr>
                                    </p:animEffect>
                                    <p:anim calcmode="lin" valueType="num">
                                      <p:cBhvr>
                                        <p:cTn id="13"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normAutofit/>
          </a:bodyPr>
          <a:lstStyle/>
          <a:p>
            <a:pPr defTabSz="912813"/>
            <a:r>
              <a:rPr lang="en-US" altLang="en-US" dirty="0">
                <a:ea typeface="ＭＳ Ｐゴシック" panose="020B0600070205080204" pitchFamily="34" charset="-128"/>
              </a:rPr>
              <a:t>Bandwidth-Delay Product</a:t>
            </a:r>
            <a:endParaRPr lang="en-US" dirty="0"/>
          </a:p>
        </p:txBody>
      </p:sp>
      <mc:AlternateContent xmlns:mc="http://schemas.openxmlformats.org/markup-compatibility/2006">
        <mc:Choice xmlns:a14="http://schemas.microsoft.com/office/drawing/2010/main" Requires="a14">
          <p:sp>
            <p:nvSpPr>
              <p:cNvPr id="10243" name="Text Placeholder 2"/>
              <p:cNvSpPr>
                <a:spLocks noGrp="1"/>
              </p:cNvSpPr>
              <p:nvPr>
                <p:ph type="body" sz="quarter" idx="10"/>
              </p:nvPr>
            </p:nvSpPr>
            <p:spPr>
              <a:xfrm>
                <a:off x="190500" y="1044249"/>
                <a:ext cx="8763000" cy="5207000"/>
              </a:xfrm>
            </p:spPr>
            <p:txBody>
              <a:bodyPr>
                <a:normAutofit/>
              </a:bodyPr>
              <a:lstStyle/>
              <a:p>
                <a:pPr>
                  <a:buFont typeface="Wingdings" pitchFamily="2" charset="2"/>
                  <a:buChar char="q"/>
                </a:pPr>
                <a:r>
                  <a:rPr lang="en-GB" sz="2000" dirty="0" smtClean="0"/>
                  <a:t>Moderate speed satellite network: 512 </a:t>
                </a:r>
                <a:r>
                  <a:rPr lang="en-GB" sz="2000" dirty="0" err="1"/>
                  <a:t>kbit</a:t>
                </a:r>
                <a:r>
                  <a:rPr lang="en-GB" sz="2000" dirty="0"/>
                  <a:t>/s, 900 </a:t>
                </a:r>
                <a:r>
                  <a:rPr lang="en-GB" sz="2000" dirty="0" err="1"/>
                  <a:t>ms</a:t>
                </a:r>
                <a:r>
                  <a:rPr lang="en-GB" sz="2000" dirty="0"/>
                  <a:t> </a:t>
                </a:r>
                <a:r>
                  <a:rPr lang="en-GB" sz="2000" dirty="0" smtClean="0"/>
                  <a:t>RTT</a:t>
                </a:r>
              </a:p>
              <a:p>
                <a:pPr>
                  <a:buFont typeface="Wingdings" pitchFamily="2" charset="2"/>
                  <a:buChar char="q"/>
                </a:pPr>
                <a:endParaRPr lang="en-GB" sz="2000" dirty="0"/>
              </a:p>
              <a:p>
                <a:pPr>
                  <a:buFont typeface="Wingdings" pitchFamily="2" charset="2"/>
                  <a:buChar char="q"/>
                </a:pPr>
                <a:endParaRPr lang="en-GB" sz="2000" dirty="0" smtClean="0"/>
              </a:p>
              <a:p>
                <a:pPr>
                  <a:buFont typeface="Wingdings" pitchFamily="2" charset="2"/>
                  <a:buChar char="q"/>
                </a:pPr>
                <a:r>
                  <a:rPr lang="en-IN" sz="2000" dirty="0" smtClean="0"/>
                  <a:t>Residential DSL: </a:t>
                </a:r>
                <a:r>
                  <a:rPr lang="en-IN" sz="2000" dirty="0"/>
                  <a:t>2 Mbit/s, 50 </a:t>
                </a:r>
                <a:r>
                  <a:rPr lang="en-IN" sz="2000" dirty="0" err="1"/>
                  <a:t>ms</a:t>
                </a:r>
                <a:r>
                  <a:rPr lang="en-IN" sz="2000" dirty="0"/>
                  <a:t> </a:t>
                </a:r>
                <a:r>
                  <a:rPr lang="en-IN" sz="2000" dirty="0" smtClean="0"/>
                  <a:t>RTT</a:t>
                </a:r>
                <a:r>
                  <a:rPr lang="en-IN" sz="2000" dirty="0"/>
                  <a:t/>
                </a:r>
                <a:br>
                  <a:rPr lang="en-IN" sz="2000" dirty="0"/>
                </a:br>
                <a:endParaRPr lang="en-US" sz="2000" dirty="0" smtClean="0"/>
              </a:p>
              <a:p>
                <a:pPr>
                  <a:buFont typeface="Wingdings" pitchFamily="2" charset="2"/>
                  <a:buChar char="q"/>
                </a:pPr>
                <a:endParaRPr lang="en-US" sz="2000" dirty="0"/>
              </a:p>
              <a:p>
                <a:pPr>
                  <a:buFont typeface="Wingdings" pitchFamily="2" charset="2"/>
                  <a:buChar char="q"/>
                </a:pPr>
                <a:endParaRPr lang="en-US" sz="2000" dirty="0" smtClean="0"/>
              </a:p>
              <a:p>
                <a:pPr>
                  <a:buFont typeface="Wingdings" pitchFamily="2" charset="2"/>
                  <a:buChar char="q"/>
                </a:pPr>
                <a:r>
                  <a:rPr lang="en-GB" sz="2000" dirty="0"/>
                  <a:t>H</a:t>
                </a:r>
                <a:r>
                  <a:rPr lang="en-GB" sz="2000" dirty="0" smtClean="0"/>
                  <a:t>igh </a:t>
                </a:r>
                <a:r>
                  <a:rPr lang="en-GB" sz="2000" dirty="0"/>
                  <a:t>speed LAN: 100 </a:t>
                </a:r>
                <a:r>
                  <a:rPr lang="en-GB" sz="2000" dirty="0" err="1"/>
                  <a:t>Gbit</a:t>
                </a:r>
                <a:r>
                  <a:rPr lang="en-GB" sz="2000" dirty="0"/>
                  <a:t>/s, 30 </a:t>
                </a:r>
                <a14:m>
                  <m:oMath xmlns:m="http://schemas.openxmlformats.org/officeDocument/2006/math">
                    <m:r>
                      <a:rPr lang="en-IN" sz="2000" b="0" i="1" smtClean="0">
                        <a:latin typeface="Cambria Math" panose="02040503050406030204" pitchFamily="18" charset="0"/>
                      </a:rPr>
                      <m:t>𝜇</m:t>
                    </m:r>
                  </m:oMath>
                </a14:m>
                <a:r>
                  <a:rPr lang="en-GB" sz="2000" dirty="0" smtClean="0"/>
                  <a:t>s </a:t>
                </a:r>
                <a:r>
                  <a:rPr lang="en-GB" sz="2000" dirty="0"/>
                  <a:t>RTT</a:t>
                </a:r>
                <a:endParaRPr lang="en-US" sz="2000" dirty="0"/>
              </a:p>
              <a:p>
                <a:pPr eaLnBrk="1" hangingPunct="1">
                  <a:buFont typeface="Wingdings" pitchFamily="2" charset="2"/>
                  <a:buChar char="q"/>
                </a:pPr>
                <a:endParaRPr lang="en-US" sz="2000" dirty="0" smtClean="0"/>
              </a:p>
              <a:p>
                <a:pPr eaLnBrk="1" hangingPunct="1">
                  <a:buFont typeface="Wingdings" pitchFamily="2" charset="2"/>
                  <a:buChar char="q"/>
                </a:pPr>
                <a:endParaRPr lang="en-US" sz="2000" dirty="0"/>
              </a:p>
              <a:p>
                <a:pPr eaLnBrk="1" hangingPunct="1">
                  <a:buFont typeface="Wingdings" pitchFamily="2" charset="2"/>
                  <a:buChar char="q"/>
                </a:pPr>
                <a:endParaRPr lang="en-US" sz="2000" dirty="0" smtClean="0"/>
              </a:p>
              <a:p>
                <a:pPr marL="0" indent="0" eaLnBrk="1" hangingPunct="1">
                  <a:buNone/>
                </a:pPr>
                <a:endParaRPr lang="en-US" sz="2000" dirty="0"/>
              </a:p>
              <a:p>
                <a:pPr eaLnBrk="1" hangingPunct="1">
                  <a:buFont typeface="Wingdings" pitchFamily="2" charset="2"/>
                  <a:buChar char="q"/>
                </a:pPr>
                <a:endParaRPr lang="en-US" sz="2000" dirty="0" smtClean="0"/>
              </a:p>
              <a:p>
                <a:pPr eaLnBrk="1" hangingPunct="1">
                  <a:buFont typeface="Wingdings" pitchFamily="2" charset="2"/>
                  <a:buChar char="q"/>
                </a:pPr>
                <a:endParaRPr lang="en-US" sz="2000" dirty="0"/>
              </a:p>
              <a:p>
                <a:pPr eaLnBrk="1" hangingPunct="1">
                  <a:buFont typeface="Wingdings" pitchFamily="2" charset="2"/>
                  <a:buChar char="q"/>
                </a:pPr>
                <a:endParaRPr lang="en-US" sz="2000" dirty="0" smtClean="0"/>
              </a:p>
              <a:p>
                <a:pPr eaLnBrk="1" hangingPunct="1">
                  <a:buFont typeface="Wingdings" pitchFamily="2" charset="2"/>
                  <a:buChar char="q"/>
                </a:pPr>
                <a:endParaRPr lang="en-US" sz="2000" dirty="0" smtClean="0"/>
              </a:p>
              <a:p>
                <a:pPr eaLnBrk="1" hangingPunct="1">
                  <a:buFont typeface="Wingdings" pitchFamily="2" charset="2"/>
                  <a:buChar char="q"/>
                </a:pPr>
                <a:endParaRPr lang="en-US" sz="400" dirty="0">
                  <a:solidFill>
                    <a:srgbClr val="0070C0"/>
                  </a:solidFill>
                </a:endParaRPr>
              </a:p>
            </p:txBody>
          </p:sp>
        </mc:Choice>
        <mc:Fallback>
          <p:sp>
            <p:nvSpPr>
              <p:cNvPr id="10243" name="Text Placeholder 2"/>
              <p:cNvSpPr>
                <a:spLocks noGrp="1" noRot="1" noChangeAspect="1" noMove="1" noResize="1" noEditPoints="1" noAdjustHandles="1" noChangeArrowheads="1" noChangeShapeType="1" noTextEdit="1"/>
              </p:cNvSpPr>
              <p:nvPr>
                <p:ph type="body" sz="quarter" idx="10"/>
              </p:nvPr>
            </p:nvSpPr>
            <p:spPr>
              <a:xfrm>
                <a:off x="190500" y="1044249"/>
                <a:ext cx="8763000" cy="5207000"/>
              </a:xfrm>
              <a:blipFill>
                <a:blip r:embed="rId3"/>
                <a:stretch>
                  <a:fillRect l="-626" t="-1288"/>
                </a:stretch>
              </a:blipFill>
            </p:spPr>
            <p:txBody>
              <a:bodyPr/>
              <a:lstStyle/>
              <a:p>
                <a:r>
                  <a:rPr lang="en-IN">
                    <a:noFill/>
                  </a:rPr>
                  <a:t> </a:t>
                </a:r>
              </a:p>
            </p:txBody>
          </p:sp>
        </mc:Fallback>
      </mc:AlternateContent>
    </p:spTree>
    <p:extLst>
      <p:ext uri="{BB962C8B-B14F-4D97-AF65-F5344CB8AC3E}">
        <p14:creationId xmlns:p14="http://schemas.microsoft.com/office/powerpoint/2010/main" val="14775800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43">
                                            <p:txEl>
                                              <p:pRg st="3" end="3"/>
                                            </p:txEl>
                                          </p:spTgt>
                                        </p:tgtEl>
                                        <p:attrNameLst>
                                          <p:attrName>style.visibility</p:attrName>
                                        </p:attrNameLst>
                                      </p:cBhvr>
                                      <p:to>
                                        <p:strVal val="visible"/>
                                      </p:to>
                                    </p:set>
                                    <p:animEffect transition="in" filter="fade">
                                      <p:cBhvr>
                                        <p:cTn id="7" dur="1000"/>
                                        <p:tgtEl>
                                          <p:spTgt spid="10243">
                                            <p:txEl>
                                              <p:pRg st="3" end="3"/>
                                            </p:txEl>
                                          </p:spTgt>
                                        </p:tgtEl>
                                      </p:cBhvr>
                                    </p:animEffect>
                                    <p:anim calcmode="lin" valueType="num">
                                      <p:cBhvr>
                                        <p:cTn id="8" dur="10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1024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43">
                                            <p:txEl>
                                              <p:pRg st="6" end="6"/>
                                            </p:txEl>
                                          </p:spTgt>
                                        </p:tgtEl>
                                        <p:attrNameLst>
                                          <p:attrName>style.visibility</p:attrName>
                                        </p:attrNameLst>
                                      </p:cBhvr>
                                      <p:to>
                                        <p:strVal val="visible"/>
                                      </p:to>
                                    </p:set>
                                    <p:animEffect transition="in" filter="fade">
                                      <p:cBhvr>
                                        <p:cTn id="14" dur="1000"/>
                                        <p:tgtEl>
                                          <p:spTgt spid="10243">
                                            <p:txEl>
                                              <p:pRg st="6" end="6"/>
                                            </p:txEl>
                                          </p:spTgt>
                                        </p:tgtEl>
                                      </p:cBhvr>
                                    </p:animEffect>
                                    <p:anim calcmode="lin" valueType="num">
                                      <p:cBhvr>
                                        <p:cTn id="15" dur="1000" fill="hold"/>
                                        <p:tgtEl>
                                          <p:spTgt spid="10243">
                                            <p:txEl>
                                              <p:pRg st="6" end="6"/>
                                            </p:txEl>
                                          </p:spTgt>
                                        </p:tgtEl>
                                        <p:attrNameLst>
                                          <p:attrName>ppt_x</p:attrName>
                                        </p:attrNameLst>
                                      </p:cBhvr>
                                      <p:tavLst>
                                        <p:tav tm="0">
                                          <p:val>
                                            <p:strVal val="#ppt_x"/>
                                          </p:val>
                                        </p:tav>
                                        <p:tav tm="100000">
                                          <p:val>
                                            <p:strVal val="#ppt_x"/>
                                          </p:val>
                                        </p:tav>
                                      </p:tavLst>
                                    </p:anim>
                                    <p:anim calcmode="lin" valueType="num">
                                      <p:cBhvr>
                                        <p:cTn id="16" dur="1000" fill="hold"/>
                                        <p:tgtEl>
                                          <p:spTgt spid="1024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540445" y="527790"/>
            <a:ext cx="7886700" cy="670967"/>
          </a:xfrm>
        </p:spPr>
        <p:txBody>
          <a:bodyPr>
            <a:normAutofit/>
          </a:bodyPr>
          <a:lstStyle/>
          <a:p>
            <a:r>
              <a:rPr lang="en-US" altLang="en-US" sz="3300" dirty="0" smtClean="0">
                <a:ea typeface="ＭＳ Ｐゴシック" panose="020B0600070205080204" pitchFamily="34" charset="-128"/>
              </a:rPr>
              <a:t>Jitter</a:t>
            </a:r>
            <a:endParaRPr lang="en-US" sz="3300" dirty="0"/>
          </a:p>
        </p:txBody>
      </p:sp>
      <p:sp>
        <p:nvSpPr>
          <p:cNvPr id="7" name="Rectangle 3">
            <a:extLst>
              <a:ext uri="{FF2B5EF4-FFF2-40B4-BE49-F238E27FC236}">
                <a16:creationId xmlns:a16="http://schemas.microsoft.com/office/drawing/2014/main" id="{84527315-9237-DF4C-A233-1FDCF6AF614A}"/>
              </a:ext>
            </a:extLst>
          </p:cNvPr>
          <p:cNvSpPr>
            <a:spLocks noGrp="1" noChangeArrowheads="1"/>
          </p:cNvSpPr>
          <p:nvPr>
            <p:ph sz="half" idx="1"/>
          </p:nvPr>
        </p:nvSpPr>
        <p:spPr>
          <a:xfrm>
            <a:off x="540445" y="1248828"/>
            <a:ext cx="8353162" cy="3263504"/>
          </a:xfrm>
        </p:spPr>
        <p:txBody>
          <a:bodyPr>
            <a:normAutofit/>
          </a:bodyPr>
          <a:lstStyle/>
          <a:p>
            <a:pPr marL="385763" indent="-342900">
              <a:defRPr/>
            </a:pPr>
            <a:r>
              <a:rPr lang="en-US" sz="2000" dirty="0" smtClean="0"/>
              <a:t>Jitter is a measure of </a:t>
            </a:r>
            <a:r>
              <a:rPr lang="en-US" sz="2000" dirty="0" smtClean="0">
                <a:solidFill>
                  <a:srgbClr val="0000FF"/>
                </a:solidFill>
              </a:rPr>
              <a:t>packet delay variance</a:t>
            </a:r>
            <a:endParaRPr lang="en-US" sz="2000" dirty="0">
              <a:solidFill>
                <a:srgbClr val="0000FF"/>
              </a:solidFill>
            </a:endParaRPr>
          </a:p>
          <a:p>
            <a:pPr marL="563166" lvl="1" indent="-208360">
              <a:buFont typeface="Wingdings" charset="2"/>
              <a:buChar char="§"/>
              <a:defRPr/>
            </a:pPr>
            <a:r>
              <a:rPr lang="en-GB" sz="1800" dirty="0" smtClean="0"/>
              <a:t>Happens when different </a:t>
            </a:r>
            <a:r>
              <a:rPr lang="en-GB" sz="1800" dirty="0"/>
              <a:t>packets of data face different delays in a network </a:t>
            </a:r>
            <a:endParaRPr lang="en-GB" sz="1800" dirty="0" smtClean="0"/>
          </a:p>
          <a:p>
            <a:pPr marL="563166" lvl="1" indent="-208360">
              <a:buFont typeface="Wingdings" charset="2"/>
              <a:buChar char="§"/>
              <a:defRPr/>
            </a:pPr>
            <a:r>
              <a:rPr lang="en-US" sz="1800" dirty="0" smtClean="0"/>
              <a:t>Important for time-sensitive receiver applications, i.e. audio or video</a:t>
            </a:r>
          </a:p>
          <a:p>
            <a:pPr marL="563166" lvl="1" indent="-208360">
              <a:buFont typeface="Wingdings" charset="2"/>
              <a:buChar char="§"/>
              <a:defRPr/>
            </a:pPr>
            <a:endParaRPr lang="en-US" sz="2000" dirty="0"/>
          </a:p>
          <a:p>
            <a:pPr marL="105966" indent="-208360">
              <a:buFont typeface="Wingdings" charset="2"/>
              <a:buChar char="§"/>
              <a:defRPr/>
            </a:pPr>
            <a:r>
              <a:rPr lang="en-US" sz="2000" dirty="0" smtClean="0"/>
              <a:t>Example: If the delay of the 1</a:t>
            </a:r>
            <a:r>
              <a:rPr lang="en-US" sz="2000" baseline="30000" dirty="0" smtClean="0"/>
              <a:t>st</a:t>
            </a:r>
            <a:r>
              <a:rPr lang="en-US" sz="2000" dirty="0" smtClean="0"/>
              <a:t>, 2</a:t>
            </a:r>
            <a:r>
              <a:rPr lang="en-US" sz="2000" baseline="30000" dirty="0" smtClean="0"/>
              <a:t>nd</a:t>
            </a:r>
            <a:r>
              <a:rPr lang="en-US" sz="2000" dirty="0" smtClean="0"/>
              <a:t>, and 3</a:t>
            </a:r>
            <a:r>
              <a:rPr lang="en-US" sz="2000" baseline="30000" dirty="0" smtClean="0"/>
              <a:t>rd</a:t>
            </a:r>
            <a:r>
              <a:rPr lang="en-US" sz="2000" dirty="0" smtClean="0"/>
              <a:t> packets are 10ms, 25 </a:t>
            </a:r>
            <a:r>
              <a:rPr lang="en-US" sz="2000" dirty="0" err="1" smtClean="0"/>
              <a:t>ms</a:t>
            </a:r>
            <a:r>
              <a:rPr lang="en-US" sz="2000" dirty="0" smtClean="0"/>
              <a:t> and 50 </a:t>
            </a:r>
            <a:r>
              <a:rPr lang="en-US" sz="2000" dirty="0" err="1" smtClean="0"/>
              <a:t>ms</a:t>
            </a:r>
            <a:r>
              <a:rPr lang="en-US" sz="2000" dirty="0" smtClean="0"/>
              <a:t> respectively </a:t>
            </a:r>
            <a:r>
              <a:rPr lang="en-US" sz="2000" dirty="0" smtClean="0">
                <a:sym typeface="Wingdings" panose="05000000000000000000" pitchFamily="2" charset="2"/>
              </a:rPr>
              <a:t> </a:t>
            </a:r>
            <a:r>
              <a:rPr lang="en-GB" sz="2000" dirty="0"/>
              <a:t>real-time </a:t>
            </a:r>
            <a:r>
              <a:rPr lang="en-GB" sz="2000" dirty="0" smtClean="0"/>
              <a:t>application experiences jitter </a:t>
            </a:r>
            <a:endParaRPr lang="en-US" sz="2000" dirty="0"/>
          </a:p>
        </p:txBody>
      </p:sp>
      <p:sp>
        <p:nvSpPr>
          <p:cNvPr id="125" name="Line 25">
            <a:extLst>
              <a:ext uri="{FF2B5EF4-FFF2-40B4-BE49-F238E27FC236}">
                <a16:creationId xmlns:a16="http://schemas.microsoft.com/office/drawing/2014/main" id="{EFEEAE34-B698-3F47-9A0D-006ECF3EC594}"/>
              </a:ext>
            </a:extLst>
          </p:cNvPr>
          <p:cNvSpPr>
            <a:spLocks noChangeShapeType="1"/>
          </p:cNvSpPr>
          <p:nvPr/>
        </p:nvSpPr>
        <p:spPr bwMode="auto">
          <a:xfrm>
            <a:off x="2100379" y="4228898"/>
            <a:ext cx="1450181" cy="714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141" name="Group 48">
            <a:extLst>
              <a:ext uri="{FF2B5EF4-FFF2-40B4-BE49-F238E27FC236}">
                <a16:creationId xmlns:a16="http://schemas.microsoft.com/office/drawing/2014/main" id="{ABFCEC87-7465-524D-A5DC-C75187D44BB1}"/>
              </a:ext>
            </a:extLst>
          </p:cNvPr>
          <p:cNvGrpSpPr>
            <a:grpSpLocks/>
          </p:cNvGrpSpPr>
          <p:nvPr/>
        </p:nvGrpSpPr>
        <p:grpSpPr bwMode="auto">
          <a:xfrm>
            <a:off x="1336867" y="3995601"/>
            <a:ext cx="615554" cy="516731"/>
            <a:chOff x="-44" y="1473"/>
            <a:chExt cx="981" cy="1105"/>
          </a:xfrm>
        </p:grpSpPr>
        <p:pic>
          <p:nvPicPr>
            <p:cNvPr id="142" name="Picture 49" descr="desktop_computer_stylized_medium">
              <a:extLst>
                <a:ext uri="{FF2B5EF4-FFF2-40B4-BE49-F238E27FC236}">
                  <a16:creationId xmlns:a16="http://schemas.microsoft.com/office/drawing/2014/main" id="{8250C605-2170-E94B-8DB9-90219930DE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 name="Freeform 50">
              <a:extLst>
                <a:ext uri="{FF2B5EF4-FFF2-40B4-BE49-F238E27FC236}">
                  <a16:creationId xmlns:a16="http://schemas.microsoft.com/office/drawing/2014/main" id="{B861D779-BA88-6649-AECC-FC09FC3CADB8}"/>
                </a:ext>
              </a:extLst>
            </p:cNvPr>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44" name="Group 51">
            <a:extLst>
              <a:ext uri="{FF2B5EF4-FFF2-40B4-BE49-F238E27FC236}">
                <a16:creationId xmlns:a16="http://schemas.microsoft.com/office/drawing/2014/main" id="{C2F7650A-DE11-CA4D-8362-974E3036A08A}"/>
              </a:ext>
            </a:extLst>
          </p:cNvPr>
          <p:cNvGrpSpPr>
            <a:grpSpLocks/>
          </p:cNvGrpSpPr>
          <p:nvPr/>
        </p:nvGrpSpPr>
        <p:grpSpPr bwMode="auto">
          <a:xfrm>
            <a:off x="3418743" y="3950613"/>
            <a:ext cx="615553" cy="516731"/>
            <a:chOff x="-44" y="1473"/>
            <a:chExt cx="981" cy="1105"/>
          </a:xfrm>
        </p:grpSpPr>
        <p:pic>
          <p:nvPicPr>
            <p:cNvPr id="145" name="Picture 52" descr="desktop_computer_stylized_medium">
              <a:extLst>
                <a:ext uri="{FF2B5EF4-FFF2-40B4-BE49-F238E27FC236}">
                  <a16:creationId xmlns:a16="http://schemas.microsoft.com/office/drawing/2014/main" id="{31AB66C4-A2A2-4F4D-B6A5-CBADCEEE67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6" name="Freeform 53">
              <a:extLst>
                <a:ext uri="{FF2B5EF4-FFF2-40B4-BE49-F238E27FC236}">
                  <a16:creationId xmlns:a16="http://schemas.microsoft.com/office/drawing/2014/main" id="{8CFBA43E-78F2-5846-9CDF-6F8E882EA5BA}"/>
                </a:ext>
              </a:extLst>
            </p:cNvPr>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sp>
        <p:nvSpPr>
          <p:cNvPr id="39" name="Rectangle 28">
            <a:extLst>
              <a:ext uri="{FF2B5EF4-FFF2-40B4-BE49-F238E27FC236}">
                <a16:creationId xmlns:a16="http://schemas.microsoft.com/office/drawing/2014/main" id="{AE188F1E-1184-A64B-B5F3-5F151D6598C7}"/>
              </a:ext>
            </a:extLst>
          </p:cNvPr>
          <p:cNvSpPr>
            <a:spLocks noChangeArrowheads="1"/>
          </p:cNvSpPr>
          <p:nvPr/>
        </p:nvSpPr>
        <p:spPr bwMode="auto">
          <a:xfrm>
            <a:off x="2401762" y="4078724"/>
            <a:ext cx="110728" cy="150019"/>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800" kern="0">
              <a:solidFill>
                <a:srgbClr val="CC0000"/>
              </a:solidFill>
              <a:latin typeface="Avenir Book" panose="020B0503020203020204" pitchFamily="34" charset="-78"/>
              <a:cs typeface="Avenir Book" panose="020B0503020203020204" pitchFamily="34" charset="-78"/>
            </a:endParaRPr>
          </a:p>
        </p:txBody>
      </p:sp>
      <p:sp>
        <p:nvSpPr>
          <p:cNvPr id="40" name="Rectangle 28">
            <a:extLst>
              <a:ext uri="{FF2B5EF4-FFF2-40B4-BE49-F238E27FC236}">
                <a16:creationId xmlns:a16="http://schemas.microsoft.com/office/drawing/2014/main" id="{AE188F1E-1184-A64B-B5F3-5F151D6598C7}"/>
              </a:ext>
            </a:extLst>
          </p:cNvPr>
          <p:cNvSpPr>
            <a:spLocks noChangeArrowheads="1"/>
          </p:cNvSpPr>
          <p:nvPr/>
        </p:nvSpPr>
        <p:spPr bwMode="auto">
          <a:xfrm>
            <a:off x="2622511" y="4075567"/>
            <a:ext cx="110728" cy="150019"/>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800" kern="0">
              <a:solidFill>
                <a:srgbClr val="CC0000"/>
              </a:solidFill>
              <a:latin typeface="Avenir Book" panose="020B0503020203020204" pitchFamily="34" charset="-78"/>
              <a:cs typeface="Avenir Book" panose="020B0503020203020204" pitchFamily="34" charset="-78"/>
            </a:endParaRPr>
          </a:p>
        </p:txBody>
      </p:sp>
      <p:sp>
        <p:nvSpPr>
          <p:cNvPr id="41" name="Rectangle 28">
            <a:extLst>
              <a:ext uri="{FF2B5EF4-FFF2-40B4-BE49-F238E27FC236}">
                <a16:creationId xmlns:a16="http://schemas.microsoft.com/office/drawing/2014/main" id="{AE188F1E-1184-A64B-B5F3-5F151D6598C7}"/>
              </a:ext>
            </a:extLst>
          </p:cNvPr>
          <p:cNvSpPr>
            <a:spLocks noChangeArrowheads="1"/>
          </p:cNvSpPr>
          <p:nvPr/>
        </p:nvSpPr>
        <p:spPr bwMode="auto">
          <a:xfrm>
            <a:off x="2870303" y="4075567"/>
            <a:ext cx="110728" cy="150019"/>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800" kern="0">
              <a:solidFill>
                <a:srgbClr val="CC0000"/>
              </a:solidFill>
              <a:latin typeface="Avenir Book" panose="020B0503020203020204" pitchFamily="34" charset="-78"/>
              <a:cs typeface="Avenir Book" panose="020B0503020203020204" pitchFamily="34" charset="-78"/>
            </a:endParaRPr>
          </a:p>
        </p:txBody>
      </p:sp>
      <p:sp>
        <p:nvSpPr>
          <p:cNvPr id="42" name="Rectangle 28">
            <a:extLst>
              <a:ext uri="{FF2B5EF4-FFF2-40B4-BE49-F238E27FC236}">
                <a16:creationId xmlns:a16="http://schemas.microsoft.com/office/drawing/2014/main" id="{AE188F1E-1184-A64B-B5F3-5F151D6598C7}"/>
              </a:ext>
            </a:extLst>
          </p:cNvPr>
          <p:cNvSpPr>
            <a:spLocks noChangeArrowheads="1"/>
          </p:cNvSpPr>
          <p:nvPr/>
        </p:nvSpPr>
        <p:spPr bwMode="auto">
          <a:xfrm>
            <a:off x="3118095" y="4070288"/>
            <a:ext cx="110728" cy="150019"/>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800" kern="0">
              <a:solidFill>
                <a:srgbClr val="CC0000"/>
              </a:solidFill>
              <a:latin typeface="Avenir Book" panose="020B0503020203020204" pitchFamily="34" charset="-78"/>
              <a:cs typeface="Avenir Book" panose="020B0503020203020204" pitchFamily="34" charset="-78"/>
            </a:endParaRPr>
          </a:p>
        </p:txBody>
      </p:sp>
      <p:sp>
        <p:nvSpPr>
          <p:cNvPr id="55" name="Line 25">
            <a:extLst>
              <a:ext uri="{FF2B5EF4-FFF2-40B4-BE49-F238E27FC236}">
                <a16:creationId xmlns:a16="http://schemas.microsoft.com/office/drawing/2014/main" id="{EFEEAE34-B698-3F47-9A0D-006ECF3EC594}"/>
              </a:ext>
            </a:extLst>
          </p:cNvPr>
          <p:cNvSpPr>
            <a:spLocks noChangeShapeType="1"/>
          </p:cNvSpPr>
          <p:nvPr/>
        </p:nvSpPr>
        <p:spPr bwMode="auto">
          <a:xfrm>
            <a:off x="5665986" y="4228898"/>
            <a:ext cx="1450181" cy="714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56" name="Group 48">
            <a:extLst>
              <a:ext uri="{FF2B5EF4-FFF2-40B4-BE49-F238E27FC236}">
                <a16:creationId xmlns:a16="http://schemas.microsoft.com/office/drawing/2014/main" id="{ABFCEC87-7465-524D-A5DC-C75187D44BB1}"/>
              </a:ext>
            </a:extLst>
          </p:cNvPr>
          <p:cNvGrpSpPr>
            <a:grpSpLocks/>
          </p:cNvGrpSpPr>
          <p:nvPr/>
        </p:nvGrpSpPr>
        <p:grpSpPr bwMode="auto">
          <a:xfrm>
            <a:off x="4902474" y="3995601"/>
            <a:ext cx="615554" cy="516731"/>
            <a:chOff x="-44" y="1473"/>
            <a:chExt cx="981" cy="1105"/>
          </a:xfrm>
        </p:grpSpPr>
        <p:pic>
          <p:nvPicPr>
            <p:cNvPr id="57" name="Picture 49" descr="desktop_computer_stylized_medium">
              <a:extLst>
                <a:ext uri="{FF2B5EF4-FFF2-40B4-BE49-F238E27FC236}">
                  <a16:creationId xmlns:a16="http://schemas.microsoft.com/office/drawing/2014/main" id="{8250C605-2170-E94B-8DB9-90219930DE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Freeform 50">
              <a:extLst>
                <a:ext uri="{FF2B5EF4-FFF2-40B4-BE49-F238E27FC236}">
                  <a16:creationId xmlns:a16="http://schemas.microsoft.com/office/drawing/2014/main" id="{B861D779-BA88-6649-AECC-FC09FC3CADB8}"/>
                </a:ext>
              </a:extLst>
            </p:cNvPr>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59" name="Group 51">
            <a:extLst>
              <a:ext uri="{FF2B5EF4-FFF2-40B4-BE49-F238E27FC236}">
                <a16:creationId xmlns:a16="http://schemas.microsoft.com/office/drawing/2014/main" id="{C2F7650A-DE11-CA4D-8362-974E3036A08A}"/>
              </a:ext>
            </a:extLst>
          </p:cNvPr>
          <p:cNvGrpSpPr>
            <a:grpSpLocks/>
          </p:cNvGrpSpPr>
          <p:nvPr/>
        </p:nvGrpSpPr>
        <p:grpSpPr bwMode="auto">
          <a:xfrm>
            <a:off x="6984350" y="3950613"/>
            <a:ext cx="615553" cy="516731"/>
            <a:chOff x="-44" y="1473"/>
            <a:chExt cx="981" cy="1105"/>
          </a:xfrm>
        </p:grpSpPr>
        <p:pic>
          <p:nvPicPr>
            <p:cNvPr id="60" name="Picture 52" descr="desktop_computer_stylized_medium">
              <a:extLst>
                <a:ext uri="{FF2B5EF4-FFF2-40B4-BE49-F238E27FC236}">
                  <a16:creationId xmlns:a16="http://schemas.microsoft.com/office/drawing/2014/main" id="{31AB66C4-A2A2-4F4D-B6A5-CBADCEEE67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Freeform 53">
              <a:extLst>
                <a:ext uri="{FF2B5EF4-FFF2-40B4-BE49-F238E27FC236}">
                  <a16:creationId xmlns:a16="http://schemas.microsoft.com/office/drawing/2014/main" id="{8CFBA43E-78F2-5846-9CDF-6F8E882EA5BA}"/>
                </a:ext>
              </a:extLst>
            </p:cNvPr>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sp>
        <p:nvSpPr>
          <p:cNvPr id="62" name="Rectangle 28">
            <a:extLst>
              <a:ext uri="{FF2B5EF4-FFF2-40B4-BE49-F238E27FC236}">
                <a16:creationId xmlns:a16="http://schemas.microsoft.com/office/drawing/2014/main" id="{AE188F1E-1184-A64B-B5F3-5F151D6598C7}"/>
              </a:ext>
            </a:extLst>
          </p:cNvPr>
          <p:cNvSpPr>
            <a:spLocks noChangeArrowheads="1"/>
          </p:cNvSpPr>
          <p:nvPr/>
        </p:nvSpPr>
        <p:spPr bwMode="auto">
          <a:xfrm>
            <a:off x="5780313" y="4064518"/>
            <a:ext cx="110728" cy="150019"/>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800" kern="0">
              <a:solidFill>
                <a:srgbClr val="CC0000"/>
              </a:solidFill>
              <a:latin typeface="Avenir Book" panose="020B0503020203020204" pitchFamily="34" charset="-78"/>
              <a:cs typeface="Avenir Book" panose="020B0503020203020204" pitchFamily="34" charset="-78"/>
            </a:endParaRPr>
          </a:p>
        </p:txBody>
      </p:sp>
      <p:sp>
        <p:nvSpPr>
          <p:cNvPr id="63" name="Rectangle 28">
            <a:extLst>
              <a:ext uri="{FF2B5EF4-FFF2-40B4-BE49-F238E27FC236}">
                <a16:creationId xmlns:a16="http://schemas.microsoft.com/office/drawing/2014/main" id="{AE188F1E-1184-A64B-B5F3-5F151D6598C7}"/>
              </a:ext>
            </a:extLst>
          </p:cNvPr>
          <p:cNvSpPr>
            <a:spLocks noChangeArrowheads="1"/>
          </p:cNvSpPr>
          <p:nvPr/>
        </p:nvSpPr>
        <p:spPr bwMode="auto">
          <a:xfrm>
            <a:off x="6371858" y="4075567"/>
            <a:ext cx="110728" cy="150019"/>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800" kern="0">
              <a:solidFill>
                <a:srgbClr val="CC0000"/>
              </a:solidFill>
              <a:latin typeface="Avenir Book" panose="020B0503020203020204" pitchFamily="34" charset="-78"/>
              <a:cs typeface="Avenir Book" panose="020B0503020203020204" pitchFamily="34" charset="-78"/>
            </a:endParaRPr>
          </a:p>
        </p:txBody>
      </p:sp>
      <p:sp>
        <p:nvSpPr>
          <p:cNvPr id="64" name="Rectangle 28">
            <a:extLst>
              <a:ext uri="{FF2B5EF4-FFF2-40B4-BE49-F238E27FC236}">
                <a16:creationId xmlns:a16="http://schemas.microsoft.com/office/drawing/2014/main" id="{AE188F1E-1184-A64B-B5F3-5F151D6598C7}"/>
              </a:ext>
            </a:extLst>
          </p:cNvPr>
          <p:cNvSpPr>
            <a:spLocks noChangeArrowheads="1"/>
          </p:cNvSpPr>
          <p:nvPr/>
        </p:nvSpPr>
        <p:spPr bwMode="auto">
          <a:xfrm>
            <a:off x="6586234" y="4075567"/>
            <a:ext cx="110728" cy="150019"/>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800" kern="0">
              <a:solidFill>
                <a:srgbClr val="CC0000"/>
              </a:solidFill>
              <a:latin typeface="Avenir Book" panose="020B0503020203020204" pitchFamily="34" charset="-78"/>
              <a:cs typeface="Avenir Book" panose="020B0503020203020204" pitchFamily="34" charset="-78"/>
            </a:endParaRPr>
          </a:p>
        </p:txBody>
      </p:sp>
      <p:sp>
        <p:nvSpPr>
          <p:cNvPr id="65" name="Rectangle 28">
            <a:extLst>
              <a:ext uri="{FF2B5EF4-FFF2-40B4-BE49-F238E27FC236}">
                <a16:creationId xmlns:a16="http://schemas.microsoft.com/office/drawing/2014/main" id="{AE188F1E-1184-A64B-B5F3-5F151D6598C7}"/>
              </a:ext>
            </a:extLst>
          </p:cNvPr>
          <p:cNvSpPr>
            <a:spLocks noChangeArrowheads="1"/>
          </p:cNvSpPr>
          <p:nvPr/>
        </p:nvSpPr>
        <p:spPr bwMode="auto">
          <a:xfrm>
            <a:off x="6759316" y="4070288"/>
            <a:ext cx="110728" cy="150019"/>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800" kern="0">
              <a:solidFill>
                <a:srgbClr val="CC0000"/>
              </a:solidFill>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2397065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1000"/>
                                        <p:tgtEl>
                                          <p:spTgt spid="7">
                                            <p:txEl>
                                              <p:pRg st="2" end="2"/>
                                            </p:txEl>
                                          </p:spTgt>
                                        </p:tgtEl>
                                      </p:cBhvr>
                                    </p:animEffect>
                                    <p:anim calcmode="lin" valueType="num">
                                      <p:cBhvr>
                                        <p:cTn id="22"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4" end="4"/>
                                            </p:txEl>
                                          </p:spTgt>
                                        </p:tgtEl>
                                        <p:attrNameLst>
                                          <p:attrName>style.visibility</p:attrName>
                                        </p:attrNameLst>
                                      </p:cBhvr>
                                      <p:to>
                                        <p:strVal val="visible"/>
                                      </p:to>
                                    </p:set>
                                    <p:animEffect transition="in" filter="fade">
                                      <p:cBhvr>
                                        <p:cTn id="28" dur="1000"/>
                                        <p:tgtEl>
                                          <p:spTgt spid="7">
                                            <p:txEl>
                                              <p:pRg st="4" end="4"/>
                                            </p:txEl>
                                          </p:spTgt>
                                        </p:tgtEl>
                                      </p:cBhvr>
                                    </p:animEffect>
                                    <p:anim calcmode="lin" valueType="num">
                                      <p:cBhvr>
                                        <p:cTn id="29"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540445" y="527790"/>
            <a:ext cx="7886700" cy="670967"/>
          </a:xfrm>
        </p:spPr>
        <p:txBody>
          <a:bodyPr>
            <a:normAutofit/>
          </a:bodyPr>
          <a:lstStyle/>
          <a:p>
            <a:r>
              <a:rPr lang="en-US" altLang="en-US" sz="3300" dirty="0" smtClean="0">
                <a:ea typeface="ＭＳ Ｐゴシック" panose="020B0600070205080204" pitchFamily="34" charset="-128"/>
              </a:rPr>
              <a:t>Jitter</a:t>
            </a:r>
            <a:endParaRPr lang="en-US" sz="3300" dirty="0"/>
          </a:p>
        </p:txBody>
      </p:sp>
      <p:sp>
        <p:nvSpPr>
          <p:cNvPr id="7" name="Rectangle 3">
            <a:extLst>
              <a:ext uri="{FF2B5EF4-FFF2-40B4-BE49-F238E27FC236}">
                <a16:creationId xmlns:a16="http://schemas.microsoft.com/office/drawing/2014/main" id="{84527315-9237-DF4C-A233-1FDCF6AF614A}"/>
              </a:ext>
            </a:extLst>
          </p:cNvPr>
          <p:cNvSpPr>
            <a:spLocks noGrp="1" noChangeArrowheads="1"/>
          </p:cNvSpPr>
          <p:nvPr>
            <p:ph sz="half" idx="1"/>
          </p:nvPr>
        </p:nvSpPr>
        <p:spPr>
          <a:xfrm>
            <a:off x="540445" y="1248828"/>
            <a:ext cx="8353162" cy="3263504"/>
          </a:xfrm>
        </p:spPr>
        <p:txBody>
          <a:bodyPr>
            <a:normAutofit/>
          </a:bodyPr>
          <a:lstStyle/>
          <a:p>
            <a:pPr marL="385763" indent="-342900">
              <a:defRPr/>
            </a:pPr>
            <a:r>
              <a:rPr lang="en-GB" sz="2000" dirty="0" smtClean="0"/>
              <a:t>Jitter is negative and causes network congestion and packet loss</a:t>
            </a:r>
          </a:p>
          <a:p>
            <a:pPr marL="842963" lvl="1" indent="-342900">
              <a:defRPr/>
            </a:pPr>
            <a:r>
              <a:rPr lang="en-GB" sz="1800" dirty="0" smtClean="0"/>
              <a:t>Leads </a:t>
            </a:r>
            <a:r>
              <a:rPr lang="en-GB" sz="1800" dirty="0"/>
              <a:t>to flickering of a display </a:t>
            </a:r>
            <a:r>
              <a:rPr lang="en-GB" sz="1800" dirty="0" smtClean="0"/>
              <a:t>screen</a:t>
            </a:r>
          </a:p>
          <a:p>
            <a:pPr marL="842963" lvl="1" indent="-342900">
              <a:defRPr/>
            </a:pPr>
            <a:r>
              <a:rPr lang="en-GB" sz="1800" dirty="0" smtClean="0"/>
              <a:t>Introduces </a:t>
            </a:r>
            <a:r>
              <a:rPr lang="en-GB" sz="1800" dirty="0"/>
              <a:t>clicks or other undesired impacts in audio </a:t>
            </a:r>
            <a:r>
              <a:rPr lang="en-GB" sz="1800" dirty="0" smtClean="0"/>
              <a:t>signals</a:t>
            </a:r>
          </a:p>
          <a:p>
            <a:pPr marL="842963" lvl="1" indent="-342900">
              <a:defRPr/>
            </a:pPr>
            <a:endParaRPr lang="en-US" sz="2000" dirty="0" smtClean="0"/>
          </a:p>
        </p:txBody>
      </p:sp>
      <p:sp>
        <p:nvSpPr>
          <p:cNvPr id="39" name="Line 25">
            <a:extLst>
              <a:ext uri="{FF2B5EF4-FFF2-40B4-BE49-F238E27FC236}">
                <a16:creationId xmlns:a16="http://schemas.microsoft.com/office/drawing/2014/main" id="{EFEEAE34-B698-3F47-9A0D-006ECF3EC594}"/>
              </a:ext>
            </a:extLst>
          </p:cNvPr>
          <p:cNvSpPr>
            <a:spLocks noChangeShapeType="1"/>
          </p:cNvSpPr>
          <p:nvPr/>
        </p:nvSpPr>
        <p:spPr bwMode="auto">
          <a:xfrm>
            <a:off x="2100379" y="4228898"/>
            <a:ext cx="1450181" cy="714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40" name="Group 48">
            <a:extLst>
              <a:ext uri="{FF2B5EF4-FFF2-40B4-BE49-F238E27FC236}">
                <a16:creationId xmlns:a16="http://schemas.microsoft.com/office/drawing/2014/main" id="{ABFCEC87-7465-524D-A5DC-C75187D44BB1}"/>
              </a:ext>
            </a:extLst>
          </p:cNvPr>
          <p:cNvGrpSpPr>
            <a:grpSpLocks/>
          </p:cNvGrpSpPr>
          <p:nvPr/>
        </p:nvGrpSpPr>
        <p:grpSpPr bwMode="auto">
          <a:xfrm>
            <a:off x="1336867" y="3995601"/>
            <a:ext cx="615554" cy="516731"/>
            <a:chOff x="-44" y="1473"/>
            <a:chExt cx="981" cy="1105"/>
          </a:xfrm>
        </p:grpSpPr>
        <p:pic>
          <p:nvPicPr>
            <p:cNvPr id="41" name="Picture 49" descr="desktop_computer_stylized_medium">
              <a:extLst>
                <a:ext uri="{FF2B5EF4-FFF2-40B4-BE49-F238E27FC236}">
                  <a16:creationId xmlns:a16="http://schemas.microsoft.com/office/drawing/2014/main" id="{8250C605-2170-E94B-8DB9-90219930DE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Freeform 50">
              <a:extLst>
                <a:ext uri="{FF2B5EF4-FFF2-40B4-BE49-F238E27FC236}">
                  <a16:creationId xmlns:a16="http://schemas.microsoft.com/office/drawing/2014/main" id="{B861D779-BA88-6649-AECC-FC09FC3CADB8}"/>
                </a:ext>
              </a:extLst>
            </p:cNvPr>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43" name="Group 51">
            <a:extLst>
              <a:ext uri="{FF2B5EF4-FFF2-40B4-BE49-F238E27FC236}">
                <a16:creationId xmlns:a16="http://schemas.microsoft.com/office/drawing/2014/main" id="{C2F7650A-DE11-CA4D-8362-974E3036A08A}"/>
              </a:ext>
            </a:extLst>
          </p:cNvPr>
          <p:cNvGrpSpPr>
            <a:grpSpLocks/>
          </p:cNvGrpSpPr>
          <p:nvPr/>
        </p:nvGrpSpPr>
        <p:grpSpPr bwMode="auto">
          <a:xfrm>
            <a:off x="3418743" y="3950613"/>
            <a:ext cx="615553" cy="516731"/>
            <a:chOff x="-44" y="1473"/>
            <a:chExt cx="981" cy="1105"/>
          </a:xfrm>
        </p:grpSpPr>
        <p:pic>
          <p:nvPicPr>
            <p:cNvPr id="44" name="Picture 52" descr="desktop_computer_stylized_medium">
              <a:extLst>
                <a:ext uri="{FF2B5EF4-FFF2-40B4-BE49-F238E27FC236}">
                  <a16:creationId xmlns:a16="http://schemas.microsoft.com/office/drawing/2014/main" id="{31AB66C4-A2A2-4F4D-B6A5-CBADCEEE67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Freeform 53">
              <a:extLst>
                <a:ext uri="{FF2B5EF4-FFF2-40B4-BE49-F238E27FC236}">
                  <a16:creationId xmlns:a16="http://schemas.microsoft.com/office/drawing/2014/main" id="{8CFBA43E-78F2-5846-9CDF-6F8E882EA5BA}"/>
                </a:ext>
              </a:extLst>
            </p:cNvPr>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sp>
        <p:nvSpPr>
          <p:cNvPr id="46" name="Rectangle 28">
            <a:extLst>
              <a:ext uri="{FF2B5EF4-FFF2-40B4-BE49-F238E27FC236}">
                <a16:creationId xmlns:a16="http://schemas.microsoft.com/office/drawing/2014/main" id="{AE188F1E-1184-A64B-B5F3-5F151D6598C7}"/>
              </a:ext>
            </a:extLst>
          </p:cNvPr>
          <p:cNvSpPr>
            <a:spLocks noChangeArrowheads="1"/>
          </p:cNvSpPr>
          <p:nvPr/>
        </p:nvSpPr>
        <p:spPr bwMode="auto">
          <a:xfrm>
            <a:off x="2401762" y="4078724"/>
            <a:ext cx="110728" cy="150019"/>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800" kern="0">
              <a:solidFill>
                <a:srgbClr val="CC0000"/>
              </a:solidFill>
              <a:latin typeface="Avenir Book" panose="020B0503020203020204" pitchFamily="34" charset="-78"/>
              <a:cs typeface="Avenir Book" panose="020B0503020203020204" pitchFamily="34" charset="-78"/>
            </a:endParaRPr>
          </a:p>
        </p:txBody>
      </p:sp>
      <p:sp>
        <p:nvSpPr>
          <p:cNvPr id="47" name="Rectangle 28">
            <a:extLst>
              <a:ext uri="{FF2B5EF4-FFF2-40B4-BE49-F238E27FC236}">
                <a16:creationId xmlns:a16="http://schemas.microsoft.com/office/drawing/2014/main" id="{AE188F1E-1184-A64B-B5F3-5F151D6598C7}"/>
              </a:ext>
            </a:extLst>
          </p:cNvPr>
          <p:cNvSpPr>
            <a:spLocks noChangeArrowheads="1"/>
          </p:cNvSpPr>
          <p:nvPr/>
        </p:nvSpPr>
        <p:spPr bwMode="auto">
          <a:xfrm>
            <a:off x="2622511" y="4075567"/>
            <a:ext cx="110728" cy="150019"/>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800" kern="0">
              <a:solidFill>
                <a:srgbClr val="CC0000"/>
              </a:solidFill>
              <a:latin typeface="Avenir Book" panose="020B0503020203020204" pitchFamily="34" charset="-78"/>
              <a:cs typeface="Avenir Book" panose="020B0503020203020204" pitchFamily="34" charset="-78"/>
            </a:endParaRPr>
          </a:p>
        </p:txBody>
      </p:sp>
      <p:sp>
        <p:nvSpPr>
          <p:cNvPr id="48" name="Rectangle 28">
            <a:extLst>
              <a:ext uri="{FF2B5EF4-FFF2-40B4-BE49-F238E27FC236}">
                <a16:creationId xmlns:a16="http://schemas.microsoft.com/office/drawing/2014/main" id="{AE188F1E-1184-A64B-B5F3-5F151D6598C7}"/>
              </a:ext>
            </a:extLst>
          </p:cNvPr>
          <p:cNvSpPr>
            <a:spLocks noChangeArrowheads="1"/>
          </p:cNvSpPr>
          <p:nvPr/>
        </p:nvSpPr>
        <p:spPr bwMode="auto">
          <a:xfrm>
            <a:off x="2870303" y="4075567"/>
            <a:ext cx="110728" cy="150019"/>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800" kern="0">
              <a:solidFill>
                <a:srgbClr val="CC0000"/>
              </a:solidFill>
              <a:latin typeface="Avenir Book" panose="020B0503020203020204" pitchFamily="34" charset="-78"/>
              <a:cs typeface="Avenir Book" panose="020B0503020203020204" pitchFamily="34" charset="-78"/>
            </a:endParaRPr>
          </a:p>
        </p:txBody>
      </p:sp>
      <p:sp>
        <p:nvSpPr>
          <p:cNvPr id="49" name="Rectangle 28">
            <a:extLst>
              <a:ext uri="{FF2B5EF4-FFF2-40B4-BE49-F238E27FC236}">
                <a16:creationId xmlns:a16="http://schemas.microsoft.com/office/drawing/2014/main" id="{AE188F1E-1184-A64B-B5F3-5F151D6598C7}"/>
              </a:ext>
            </a:extLst>
          </p:cNvPr>
          <p:cNvSpPr>
            <a:spLocks noChangeArrowheads="1"/>
          </p:cNvSpPr>
          <p:nvPr/>
        </p:nvSpPr>
        <p:spPr bwMode="auto">
          <a:xfrm>
            <a:off x="3118095" y="4070288"/>
            <a:ext cx="110728" cy="150019"/>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800" kern="0">
              <a:solidFill>
                <a:srgbClr val="CC0000"/>
              </a:solidFill>
              <a:latin typeface="Avenir Book" panose="020B0503020203020204" pitchFamily="34" charset="-78"/>
              <a:cs typeface="Avenir Book" panose="020B0503020203020204" pitchFamily="34" charset="-78"/>
            </a:endParaRPr>
          </a:p>
        </p:txBody>
      </p:sp>
      <p:sp>
        <p:nvSpPr>
          <p:cNvPr id="50" name="Line 25">
            <a:extLst>
              <a:ext uri="{FF2B5EF4-FFF2-40B4-BE49-F238E27FC236}">
                <a16:creationId xmlns:a16="http://schemas.microsoft.com/office/drawing/2014/main" id="{EFEEAE34-B698-3F47-9A0D-006ECF3EC594}"/>
              </a:ext>
            </a:extLst>
          </p:cNvPr>
          <p:cNvSpPr>
            <a:spLocks noChangeShapeType="1"/>
          </p:cNvSpPr>
          <p:nvPr/>
        </p:nvSpPr>
        <p:spPr bwMode="auto">
          <a:xfrm>
            <a:off x="5665986" y="4228898"/>
            <a:ext cx="1450181" cy="714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51" name="Group 48">
            <a:extLst>
              <a:ext uri="{FF2B5EF4-FFF2-40B4-BE49-F238E27FC236}">
                <a16:creationId xmlns:a16="http://schemas.microsoft.com/office/drawing/2014/main" id="{ABFCEC87-7465-524D-A5DC-C75187D44BB1}"/>
              </a:ext>
            </a:extLst>
          </p:cNvPr>
          <p:cNvGrpSpPr>
            <a:grpSpLocks/>
          </p:cNvGrpSpPr>
          <p:nvPr/>
        </p:nvGrpSpPr>
        <p:grpSpPr bwMode="auto">
          <a:xfrm>
            <a:off x="4902474" y="3995601"/>
            <a:ext cx="615554" cy="516731"/>
            <a:chOff x="-44" y="1473"/>
            <a:chExt cx="981" cy="1105"/>
          </a:xfrm>
        </p:grpSpPr>
        <p:pic>
          <p:nvPicPr>
            <p:cNvPr id="52" name="Picture 49" descr="desktop_computer_stylized_medium">
              <a:extLst>
                <a:ext uri="{FF2B5EF4-FFF2-40B4-BE49-F238E27FC236}">
                  <a16:creationId xmlns:a16="http://schemas.microsoft.com/office/drawing/2014/main" id="{8250C605-2170-E94B-8DB9-90219930DE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Freeform 50">
              <a:extLst>
                <a:ext uri="{FF2B5EF4-FFF2-40B4-BE49-F238E27FC236}">
                  <a16:creationId xmlns:a16="http://schemas.microsoft.com/office/drawing/2014/main" id="{B861D779-BA88-6649-AECC-FC09FC3CADB8}"/>
                </a:ext>
              </a:extLst>
            </p:cNvPr>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54" name="Group 51">
            <a:extLst>
              <a:ext uri="{FF2B5EF4-FFF2-40B4-BE49-F238E27FC236}">
                <a16:creationId xmlns:a16="http://schemas.microsoft.com/office/drawing/2014/main" id="{C2F7650A-DE11-CA4D-8362-974E3036A08A}"/>
              </a:ext>
            </a:extLst>
          </p:cNvPr>
          <p:cNvGrpSpPr>
            <a:grpSpLocks/>
          </p:cNvGrpSpPr>
          <p:nvPr/>
        </p:nvGrpSpPr>
        <p:grpSpPr bwMode="auto">
          <a:xfrm>
            <a:off x="6984350" y="3950613"/>
            <a:ext cx="615553" cy="516731"/>
            <a:chOff x="-44" y="1473"/>
            <a:chExt cx="981" cy="1105"/>
          </a:xfrm>
        </p:grpSpPr>
        <p:pic>
          <p:nvPicPr>
            <p:cNvPr id="55" name="Picture 52" descr="desktop_computer_stylized_medium">
              <a:extLst>
                <a:ext uri="{FF2B5EF4-FFF2-40B4-BE49-F238E27FC236}">
                  <a16:creationId xmlns:a16="http://schemas.microsoft.com/office/drawing/2014/main" id="{31AB66C4-A2A2-4F4D-B6A5-CBADCEEE67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Freeform 53">
              <a:extLst>
                <a:ext uri="{FF2B5EF4-FFF2-40B4-BE49-F238E27FC236}">
                  <a16:creationId xmlns:a16="http://schemas.microsoft.com/office/drawing/2014/main" id="{8CFBA43E-78F2-5846-9CDF-6F8E882EA5BA}"/>
                </a:ext>
              </a:extLst>
            </p:cNvPr>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sp>
        <p:nvSpPr>
          <p:cNvPr id="57" name="Rectangle 28">
            <a:extLst>
              <a:ext uri="{FF2B5EF4-FFF2-40B4-BE49-F238E27FC236}">
                <a16:creationId xmlns:a16="http://schemas.microsoft.com/office/drawing/2014/main" id="{AE188F1E-1184-A64B-B5F3-5F151D6598C7}"/>
              </a:ext>
            </a:extLst>
          </p:cNvPr>
          <p:cNvSpPr>
            <a:spLocks noChangeArrowheads="1"/>
          </p:cNvSpPr>
          <p:nvPr/>
        </p:nvSpPr>
        <p:spPr bwMode="auto">
          <a:xfrm>
            <a:off x="5780313" y="4064518"/>
            <a:ext cx="110728" cy="150019"/>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800" kern="0">
              <a:solidFill>
                <a:srgbClr val="CC0000"/>
              </a:solidFill>
              <a:latin typeface="Avenir Book" panose="020B0503020203020204" pitchFamily="34" charset="-78"/>
              <a:cs typeface="Avenir Book" panose="020B0503020203020204" pitchFamily="34" charset="-78"/>
            </a:endParaRPr>
          </a:p>
        </p:txBody>
      </p:sp>
      <p:sp>
        <p:nvSpPr>
          <p:cNvPr id="58" name="Rectangle 28">
            <a:extLst>
              <a:ext uri="{FF2B5EF4-FFF2-40B4-BE49-F238E27FC236}">
                <a16:creationId xmlns:a16="http://schemas.microsoft.com/office/drawing/2014/main" id="{AE188F1E-1184-A64B-B5F3-5F151D6598C7}"/>
              </a:ext>
            </a:extLst>
          </p:cNvPr>
          <p:cNvSpPr>
            <a:spLocks noChangeArrowheads="1"/>
          </p:cNvSpPr>
          <p:nvPr/>
        </p:nvSpPr>
        <p:spPr bwMode="auto">
          <a:xfrm>
            <a:off x="6371858" y="4075567"/>
            <a:ext cx="110728" cy="150019"/>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800" kern="0">
              <a:solidFill>
                <a:srgbClr val="CC0000"/>
              </a:solidFill>
              <a:latin typeface="Avenir Book" panose="020B0503020203020204" pitchFamily="34" charset="-78"/>
              <a:cs typeface="Avenir Book" panose="020B0503020203020204" pitchFamily="34" charset="-78"/>
            </a:endParaRPr>
          </a:p>
        </p:txBody>
      </p:sp>
      <p:sp>
        <p:nvSpPr>
          <p:cNvPr id="59" name="Rectangle 28">
            <a:extLst>
              <a:ext uri="{FF2B5EF4-FFF2-40B4-BE49-F238E27FC236}">
                <a16:creationId xmlns:a16="http://schemas.microsoft.com/office/drawing/2014/main" id="{AE188F1E-1184-A64B-B5F3-5F151D6598C7}"/>
              </a:ext>
            </a:extLst>
          </p:cNvPr>
          <p:cNvSpPr>
            <a:spLocks noChangeArrowheads="1"/>
          </p:cNvSpPr>
          <p:nvPr/>
        </p:nvSpPr>
        <p:spPr bwMode="auto">
          <a:xfrm>
            <a:off x="6586234" y="4075567"/>
            <a:ext cx="110728" cy="150019"/>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800" kern="0">
              <a:solidFill>
                <a:srgbClr val="CC0000"/>
              </a:solidFill>
              <a:latin typeface="Avenir Book" panose="020B0503020203020204" pitchFamily="34" charset="-78"/>
              <a:cs typeface="Avenir Book" panose="020B0503020203020204" pitchFamily="34" charset="-78"/>
            </a:endParaRPr>
          </a:p>
        </p:txBody>
      </p:sp>
      <p:sp>
        <p:nvSpPr>
          <p:cNvPr id="60" name="Rectangle 28">
            <a:extLst>
              <a:ext uri="{FF2B5EF4-FFF2-40B4-BE49-F238E27FC236}">
                <a16:creationId xmlns:a16="http://schemas.microsoft.com/office/drawing/2014/main" id="{AE188F1E-1184-A64B-B5F3-5F151D6598C7}"/>
              </a:ext>
            </a:extLst>
          </p:cNvPr>
          <p:cNvSpPr>
            <a:spLocks noChangeArrowheads="1"/>
          </p:cNvSpPr>
          <p:nvPr/>
        </p:nvSpPr>
        <p:spPr bwMode="auto">
          <a:xfrm>
            <a:off x="6759316" y="4070288"/>
            <a:ext cx="110728" cy="150019"/>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800" kern="0">
              <a:solidFill>
                <a:srgbClr val="CC0000"/>
              </a:solidFill>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121705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Effect transition="in" filter="fade">
                                      <p:cBhvr>
                                        <p:cTn id="19" dur="1000"/>
                                        <p:tgtEl>
                                          <p:spTgt spid="7">
                                            <p:txEl>
                                              <p:pRg st="2" end="2"/>
                                            </p:txEl>
                                          </p:spTgt>
                                        </p:tgtEl>
                                      </p:cBhvr>
                                    </p:animEffect>
                                    <p:anim calcmode="lin" valueType="num">
                                      <p:cBhvr>
                                        <p:cTn id="20"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lstStyle/>
          <a:p>
            <a:pPr defTabSz="912813" eaLnBrk="1" hangingPunct="1"/>
            <a:r>
              <a:rPr lang="en-US" dirty="0" smtClean="0"/>
              <a:t>Summary</a:t>
            </a:r>
          </a:p>
        </p:txBody>
      </p:sp>
      <p:sp>
        <p:nvSpPr>
          <p:cNvPr id="10243" name="Text Placeholder 2"/>
          <p:cNvSpPr>
            <a:spLocks noGrp="1"/>
          </p:cNvSpPr>
          <p:nvPr>
            <p:ph type="body" sz="quarter" idx="10"/>
          </p:nvPr>
        </p:nvSpPr>
        <p:spPr>
          <a:xfrm>
            <a:off x="190500" y="861060"/>
            <a:ext cx="8763000" cy="5207000"/>
          </a:xfrm>
        </p:spPr>
        <p:txBody>
          <a:bodyPr/>
          <a:lstStyle/>
          <a:p>
            <a:pPr>
              <a:buFont typeface="Wingdings" pitchFamily="2" charset="2"/>
              <a:buChar char="q"/>
            </a:pPr>
            <a:r>
              <a:rPr lang="en-US" sz="2400" dirty="0" smtClean="0">
                <a:solidFill>
                  <a:srgbClr val="0070C0"/>
                </a:solidFill>
              </a:rPr>
              <a:t>Useful performance metrics:</a:t>
            </a:r>
            <a:endParaRPr lang="en-US" sz="2400" dirty="0" smtClean="0">
              <a:solidFill>
                <a:srgbClr val="0070C0"/>
              </a:solidFill>
            </a:endParaRPr>
          </a:p>
          <a:p>
            <a:pPr lvl="1" eaLnBrk="1" hangingPunct="1"/>
            <a:r>
              <a:rPr lang="en-US" sz="2000" dirty="0" err="1" smtClean="0"/>
              <a:t>Datarate</a:t>
            </a:r>
            <a:r>
              <a:rPr lang="en-US" sz="2000" dirty="0" smtClean="0"/>
              <a:t> vs Throughput vs </a:t>
            </a:r>
            <a:r>
              <a:rPr lang="en-US" sz="2000" dirty="0" err="1" smtClean="0"/>
              <a:t>Goodput</a:t>
            </a:r>
            <a:endParaRPr lang="en-US" sz="2000" dirty="0" smtClean="0"/>
          </a:p>
          <a:p>
            <a:pPr lvl="1" eaLnBrk="1" hangingPunct="1"/>
            <a:r>
              <a:rPr lang="en-US" sz="2000" dirty="0" smtClean="0"/>
              <a:t>Delay</a:t>
            </a:r>
            <a:endParaRPr lang="en-US" sz="2000" dirty="0" smtClean="0"/>
          </a:p>
          <a:p>
            <a:pPr lvl="1" eaLnBrk="1" hangingPunct="1"/>
            <a:r>
              <a:rPr lang="en-US" sz="2000" dirty="0" smtClean="0"/>
              <a:t>Delay-bandwidth product</a:t>
            </a:r>
            <a:endParaRPr lang="en-US" sz="2000" dirty="0" smtClean="0"/>
          </a:p>
          <a:p>
            <a:pPr lvl="1" eaLnBrk="1" hangingPunct="1"/>
            <a:r>
              <a:rPr lang="en-US" sz="2000" dirty="0" smtClean="0"/>
              <a:t>Jitter</a:t>
            </a:r>
            <a:endParaRPr lang="en-US" sz="2000" dirty="0" smtClean="0"/>
          </a:p>
        </p:txBody>
      </p:sp>
    </p:spTree>
    <p:extLst>
      <p:ext uri="{BB962C8B-B14F-4D97-AF65-F5344CB8AC3E}">
        <p14:creationId xmlns:p14="http://schemas.microsoft.com/office/powerpoint/2010/main" val="34642182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1000"/>
                                        <p:tgtEl>
                                          <p:spTgt spid="10243">
                                            <p:txEl>
                                              <p:pRg st="0" end="0"/>
                                            </p:txEl>
                                          </p:spTgt>
                                        </p:tgtEl>
                                      </p:cBhvr>
                                    </p:animEffect>
                                    <p:anim calcmode="lin" valueType="num">
                                      <p:cBhvr>
                                        <p:cTn id="8" dur="10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2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43">
                                            <p:txEl>
                                              <p:pRg st="1" end="1"/>
                                            </p:txEl>
                                          </p:spTgt>
                                        </p:tgtEl>
                                        <p:attrNameLst>
                                          <p:attrName>style.visibility</p:attrName>
                                        </p:attrNameLst>
                                      </p:cBhvr>
                                      <p:to>
                                        <p:strVal val="visible"/>
                                      </p:to>
                                    </p:set>
                                    <p:animEffect transition="in" filter="fade">
                                      <p:cBhvr>
                                        <p:cTn id="14" dur="1000"/>
                                        <p:tgtEl>
                                          <p:spTgt spid="10243">
                                            <p:txEl>
                                              <p:pRg st="1" end="1"/>
                                            </p:txEl>
                                          </p:spTgt>
                                        </p:tgtEl>
                                      </p:cBhvr>
                                    </p:animEffect>
                                    <p:anim calcmode="lin" valueType="num">
                                      <p:cBhvr>
                                        <p:cTn id="15" dur="10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24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243">
                                            <p:txEl>
                                              <p:pRg st="2" end="2"/>
                                            </p:txEl>
                                          </p:spTgt>
                                        </p:tgtEl>
                                        <p:attrNameLst>
                                          <p:attrName>style.visibility</p:attrName>
                                        </p:attrNameLst>
                                      </p:cBhvr>
                                      <p:to>
                                        <p:strVal val="visible"/>
                                      </p:to>
                                    </p:set>
                                    <p:animEffect transition="in" filter="fade">
                                      <p:cBhvr>
                                        <p:cTn id="21" dur="1000"/>
                                        <p:tgtEl>
                                          <p:spTgt spid="10243">
                                            <p:txEl>
                                              <p:pRg st="2" end="2"/>
                                            </p:txEl>
                                          </p:spTgt>
                                        </p:tgtEl>
                                      </p:cBhvr>
                                    </p:animEffect>
                                    <p:anim calcmode="lin" valueType="num">
                                      <p:cBhvr>
                                        <p:cTn id="22" dur="10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024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243">
                                            <p:txEl>
                                              <p:pRg st="3" end="3"/>
                                            </p:txEl>
                                          </p:spTgt>
                                        </p:tgtEl>
                                        <p:attrNameLst>
                                          <p:attrName>style.visibility</p:attrName>
                                        </p:attrNameLst>
                                      </p:cBhvr>
                                      <p:to>
                                        <p:strVal val="visible"/>
                                      </p:to>
                                    </p:set>
                                    <p:animEffect transition="in" filter="fade">
                                      <p:cBhvr>
                                        <p:cTn id="28" dur="1000"/>
                                        <p:tgtEl>
                                          <p:spTgt spid="10243">
                                            <p:txEl>
                                              <p:pRg st="3" end="3"/>
                                            </p:txEl>
                                          </p:spTgt>
                                        </p:tgtEl>
                                      </p:cBhvr>
                                    </p:animEffect>
                                    <p:anim calcmode="lin" valueType="num">
                                      <p:cBhvr>
                                        <p:cTn id="29" dur="10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024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243">
                                            <p:txEl>
                                              <p:pRg st="4" end="4"/>
                                            </p:txEl>
                                          </p:spTgt>
                                        </p:tgtEl>
                                        <p:attrNameLst>
                                          <p:attrName>style.visibility</p:attrName>
                                        </p:attrNameLst>
                                      </p:cBhvr>
                                      <p:to>
                                        <p:strVal val="visible"/>
                                      </p:to>
                                    </p:set>
                                    <p:animEffect transition="in" filter="fade">
                                      <p:cBhvr>
                                        <p:cTn id="35" dur="1000"/>
                                        <p:tgtEl>
                                          <p:spTgt spid="10243">
                                            <p:txEl>
                                              <p:pRg st="4" end="4"/>
                                            </p:txEl>
                                          </p:spTgt>
                                        </p:tgtEl>
                                      </p:cBhvr>
                                    </p:animEffect>
                                    <p:anim calcmode="lin" valueType="num">
                                      <p:cBhvr>
                                        <p:cTn id="36" dur="1000" fill="hold"/>
                                        <p:tgtEl>
                                          <p:spTgt spid="1024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024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Line 321">
            <a:extLst>
              <a:ext uri="{FF2B5EF4-FFF2-40B4-BE49-F238E27FC236}">
                <a16:creationId xmlns:a16="http://schemas.microsoft.com/office/drawing/2014/main" id="{3126CBA0-B637-EA43-AF7F-E011318DF501}"/>
              </a:ext>
            </a:extLst>
          </p:cNvPr>
          <p:cNvSpPr>
            <a:spLocks noChangeShapeType="1"/>
          </p:cNvSpPr>
          <p:nvPr/>
        </p:nvSpPr>
        <p:spPr bwMode="auto">
          <a:xfrm>
            <a:off x="2253585" y="3553110"/>
            <a:ext cx="473749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defRPr/>
            </a:pPr>
            <a:endParaRPr lang="en-US" sz="16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307" name="Group 306">
            <a:extLst>
              <a:ext uri="{FF2B5EF4-FFF2-40B4-BE49-F238E27FC236}">
                <a16:creationId xmlns:a16="http://schemas.microsoft.com/office/drawing/2014/main" id="{9E117FAC-DD71-2841-B7A4-CC7377DD9672}"/>
              </a:ext>
            </a:extLst>
          </p:cNvPr>
          <p:cNvGrpSpPr/>
          <p:nvPr/>
        </p:nvGrpSpPr>
        <p:grpSpPr>
          <a:xfrm>
            <a:off x="3413603" y="3270466"/>
            <a:ext cx="1097703" cy="552930"/>
            <a:chOff x="7493876" y="2774731"/>
            <a:chExt cx="1481958" cy="894622"/>
          </a:xfrm>
        </p:grpSpPr>
        <p:sp>
          <p:nvSpPr>
            <p:cNvPr id="308" name="Freeform 307">
              <a:extLst>
                <a:ext uri="{FF2B5EF4-FFF2-40B4-BE49-F238E27FC236}">
                  <a16:creationId xmlns:a16="http://schemas.microsoft.com/office/drawing/2014/main" id="{8BB48DB0-8C5D-004F-B9CE-3206F91F8A28}"/>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600" dirty="0">
                  <a:solidFill>
                    <a:prstClr val="white"/>
                  </a:solidFill>
                  <a:latin typeface="Avenir Book" panose="020B0503020203020204" pitchFamily="34" charset="-78"/>
                  <a:cs typeface="Avenir Book" panose="020B0503020203020204" pitchFamily="34" charset="-78"/>
                </a:rPr>
                <a:t>                   </a:t>
              </a:r>
            </a:p>
          </p:txBody>
        </p:sp>
        <p:sp>
          <p:nvSpPr>
            <p:cNvPr id="309" name="Oval 308">
              <a:extLst>
                <a:ext uri="{FF2B5EF4-FFF2-40B4-BE49-F238E27FC236}">
                  <a16:creationId xmlns:a16="http://schemas.microsoft.com/office/drawing/2014/main" id="{ED05AE36-8F36-F942-94A6-2BA819CD30A2}"/>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600" dirty="0">
                  <a:solidFill>
                    <a:prstClr val="white"/>
                  </a:solidFill>
                  <a:latin typeface="Avenir Book" panose="020B0503020203020204" pitchFamily="34" charset="-78"/>
                  <a:cs typeface="Avenir Book" panose="020B0503020203020204" pitchFamily="34" charset="-78"/>
                </a:rPr>
                <a:t>              </a:t>
              </a:r>
            </a:p>
          </p:txBody>
        </p:sp>
        <p:grpSp>
          <p:nvGrpSpPr>
            <p:cNvPr id="310" name="Group 309">
              <a:extLst>
                <a:ext uri="{FF2B5EF4-FFF2-40B4-BE49-F238E27FC236}">
                  <a16:creationId xmlns:a16="http://schemas.microsoft.com/office/drawing/2014/main" id="{7A4729A4-A1F6-DF49-A60A-44BF1ECD7351}"/>
                </a:ext>
              </a:extLst>
            </p:cNvPr>
            <p:cNvGrpSpPr/>
            <p:nvPr/>
          </p:nvGrpSpPr>
          <p:grpSpPr>
            <a:xfrm>
              <a:off x="7713663" y="2848339"/>
              <a:ext cx="1042107" cy="425543"/>
              <a:chOff x="7786941" y="2884917"/>
              <a:chExt cx="897649" cy="353919"/>
            </a:xfrm>
          </p:grpSpPr>
          <p:sp>
            <p:nvSpPr>
              <p:cNvPr id="311" name="Freeform 310">
                <a:extLst>
                  <a:ext uri="{FF2B5EF4-FFF2-40B4-BE49-F238E27FC236}">
                    <a16:creationId xmlns:a16="http://schemas.microsoft.com/office/drawing/2014/main" id="{40897A26-02AE-B342-8B9D-CC1606C29E35}"/>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600">
                  <a:solidFill>
                    <a:prstClr val="white"/>
                  </a:solidFill>
                  <a:latin typeface="Avenir Book" panose="020B0503020203020204" pitchFamily="34" charset="-78"/>
                  <a:cs typeface="Avenir Book" panose="020B0503020203020204" pitchFamily="34" charset="-78"/>
                </a:endParaRPr>
              </a:p>
            </p:txBody>
          </p:sp>
          <p:sp>
            <p:nvSpPr>
              <p:cNvPr id="312" name="Freeform 311">
                <a:extLst>
                  <a:ext uri="{FF2B5EF4-FFF2-40B4-BE49-F238E27FC236}">
                    <a16:creationId xmlns:a16="http://schemas.microsoft.com/office/drawing/2014/main" id="{5AD51D90-0DBF-5941-A195-23707A53FCED}"/>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600">
                  <a:solidFill>
                    <a:prstClr val="white"/>
                  </a:solidFill>
                  <a:latin typeface="Avenir Book" panose="020B0503020203020204" pitchFamily="34" charset="-78"/>
                  <a:cs typeface="Avenir Book" panose="020B0503020203020204" pitchFamily="34" charset="-78"/>
                </a:endParaRPr>
              </a:p>
            </p:txBody>
          </p:sp>
          <p:sp>
            <p:nvSpPr>
              <p:cNvPr id="313" name="Freeform 312">
                <a:extLst>
                  <a:ext uri="{FF2B5EF4-FFF2-40B4-BE49-F238E27FC236}">
                    <a16:creationId xmlns:a16="http://schemas.microsoft.com/office/drawing/2014/main" id="{C2FFDCAB-1FB6-B14D-887A-093D9A7A5E72}"/>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600">
                  <a:solidFill>
                    <a:prstClr val="white"/>
                  </a:solidFill>
                  <a:latin typeface="Avenir Book" panose="020B0503020203020204" pitchFamily="34" charset="-78"/>
                  <a:cs typeface="Avenir Book" panose="020B0503020203020204" pitchFamily="34" charset="-78"/>
                </a:endParaRPr>
              </a:p>
            </p:txBody>
          </p:sp>
          <p:sp>
            <p:nvSpPr>
              <p:cNvPr id="314" name="Freeform 313">
                <a:extLst>
                  <a:ext uri="{FF2B5EF4-FFF2-40B4-BE49-F238E27FC236}">
                    <a16:creationId xmlns:a16="http://schemas.microsoft.com/office/drawing/2014/main" id="{7D1F7198-65E3-1B44-8C17-E6AF9ECF42A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600">
                  <a:solidFill>
                    <a:prstClr val="white"/>
                  </a:solidFill>
                  <a:latin typeface="Avenir Book" panose="020B0503020203020204" pitchFamily="34" charset="-78"/>
                  <a:cs typeface="Avenir Book" panose="020B0503020203020204" pitchFamily="34" charset="-78"/>
                </a:endParaRPr>
              </a:p>
            </p:txBody>
          </p:sp>
        </p:grpSp>
      </p:gr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618950" y="411598"/>
            <a:ext cx="7886700" cy="670967"/>
          </a:xfrm>
        </p:spPr>
        <p:txBody>
          <a:bodyPr>
            <a:normAutofit/>
          </a:bodyPr>
          <a:lstStyle/>
          <a:p>
            <a:r>
              <a:rPr lang="en-US" altLang="en-US" sz="3300" dirty="0">
                <a:ea typeface="ＭＳ Ｐゴシック" panose="020B0600070205080204" pitchFamily="34" charset="-128"/>
              </a:rPr>
              <a:t>Throughput</a:t>
            </a:r>
            <a:endParaRPr lang="en-US" sz="3300" dirty="0"/>
          </a:p>
        </p:txBody>
      </p:sp>
      <p:sp>
        <p:nvSpPr>
          <p:cNvPr id="43" name="Rectangle 3">
            <a:extLst>
              <a:ext uri="{FF2B5EF4-FFF2-40B4-BE49-F238E27FC236}">
                <a16:creationId xmlns:a16="http://schemas.microsoft.com/office/drawing/2014/main" id="{494751C5-3228-E445-BD01-72428A7EAB59}"/>
              </a:ext>
            </a:extLst>
          </p:cNvPr>
          <p:cNvSpPr txBox="1">
            <a:spLocks noChangeArrowheads="1"/>
          </p:cNvSpPr>
          <p:nvPr/>
        </p:nvSpPr>
        <p:spPr>
          <a:xfrm>
            <a:off x="741760" y="1212109"/>
            <a:ext cx="8230353" cy="1334691"/>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15504" indent="-215504" defTabSz="685800">
              <a:spcBef>
                <a:spcPts val="750"/>
              </a:spcBef>
              <a:defRPr/>
            </a:pPr>
            <a:r>
              <a:rPr lang="en-US" altLang="en-US" sz="2100"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rPr>
              <a:t>T</a:t>
            </a:r>
            <a:r>
              <a:rPr lang="en-US" altLang="en-US" sz="2100" dirty="0" smtClean="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rPr>
              <a:t>hroughput</a:t>
            </a:r>
            <a:r>
              <a:rPr lang="en-US" altLang="en-US" sz="2100"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rPr>
              <a:t>:</a:t>
            </a: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a:t>
            </a:r>
            <a:r>
              <a:rPr lang="en-US" altLang="en-US" sz="210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Rate </a:t>
            </a: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(bits/time unit) at which bits are being sent from sender to receiver</a:t>
            </a:r>
          </a:p>
          <a:p>
            <a:pPr marL="511969" lvl="1" indent="-169069" defTabSz="685800">
              <a:spcBef>
                <a:spcPts val="375"/>
              </a:spcBef>
              <a:defRPr/>
            </a:pPr>
            <a:r>
              <a:rPr lang="en-US" altLang="en-US" sz="2100" dirty="0" smtClean="0">
                <a:solidFill>
                  <a:srgbClr val="CC0000"/>
                </a:solidFill>
                <a:latin typeface="Avenir Book" panose="020B0503020203020204" pitchFamily="34" charset="-78"/>
                <a:ea typeface="Arial" panose="020B0604020202020204" pitchFamily="34" charset="0"/>
                <a:cs typeface="Avenir Book" panose="020B0503020203020204" pitchFamily="34" charset="-78"/>
              </a:rPr>
              <a:t>Instantaneous</a:t>
            </a:r>
            <a:r>
              <a:rPr lang="en-US" altLang="en-US" sz="2100" dirty="0">
                <a:solidFill>
                  <a:srgbClr val="CC0000"/>
                </a:solidFill>
                <a:latin typeface="Avenir Book" panose="020B0503020203020204" pitchFamily="34" charset="-78"/>
                <a:ea typeface="Arial" panose="020B0604020202020204" pitchFamily="34" charset="0"/>
                <a:cs typeface="Avenir Book" panose="020B0503020203020204" pitchFamily="34" charset="-78"/>
              </a:rPr>
              <a:t>:</a:t>
            </a:r>
            <a:r>
              <a:rPr lang="en-US" altLang="en-US" sz="2100" dirty="0">
                <a:solidFill>
                  <a:prstClr val="black"/>
                </a:solidFill>
                <a:latin typeface="Avenir Book" panose="020B0503020203020204" pitchFamily="34" charset="-78"/>
                <a:ea typeface="Arial" panose="020B0604020202020204" pitchFamily="34" charset="0"/>
                <a:cs typeface="Avenir Book" panose="020B0503020203020204" pitchFamily="34" charset="-78"/>
              </a:rPr>
              <a:t> </a:t>
            </a:r>
            <a:r>
              <a:rPr lang="en-US" altLang="en-US" sz="2100" dirty="0" smtClean="0">
                <a:solidFill>
                  <a:prstClr val="black"/>
                </a:solidFill>
                <a:latin typeface="Avenir Book" panose="020B0503020203020204" pitchFamily="34" charset="-78"/>
                <a:ea typeface="Arial" panose="020B0604020202020204" pitchFamily="34" charset="0"/>
                <a:cs typeface="Avenir Book" panose="020B0503020203020204" pitchFamily="34" charset="-78"/>
              </a:rPr>
              <a:t>Rate </a:t>
            </a:r>
            <a:r>
              <a:rPr lang="en-US" altLang="en-US" sz="2100" dirty="0">
                <a:solidFill>
                  <a:prstClr val="black"/>
                </a:solidFill>
                <a:latin typeface="Avenir Book" panose="020B0503020203020204" pitchFamily="34" charset="-78"/>
                <a:ea typeface="Arial" panose="020B0604020202020204" pitchFamily="34" charset="0"/>
                <a:cs typeface="Avenir Book" panose="020B0503020203020204" pitchFamily="34" charset="-78"/>
              </a:rPr>
              <a:t>at given point in time</a:t>
            </a:r>
          </a:p>
          <a:p>
            <a:pPr marL="511969" lvl="1" indent="-169069" defTabSz="685800">
              <a:spcBef>
                <a:spcPts val="375"/>
              </a:spcBef>
              <a:defRPr/>
            </a:pPr>
            <a:r>
              <a:rPr lang="en-US" altLang="en-US" sz="2100" dirty="0">
                <a:solidFill>
                  <a:srgbClr val="CC0000"/>
                </a:solidFill>
                <a:latin typeface="Avenir Book" panose="020B0503020203020204" pitchFamily="34" charset="-78"/>
                <a:ea typeface="Arial" panose="020B0604020202020204" pitchFamily="34" charset="0"/>
                <a:cs typeface="Avenir Book" panose="020B0503020203020204" pitchFamily="34" charset="-78"/>
              </a:rPr>
              <a:t>A</a:t>
            </a:r>
            <a:r>
              <a:rPr lang="en-US" altLang="en-US" sz="2100" dirty="0" smtClean="0">
                <a:solidFill>
                  <a:srgbClr val="CC0000"/>
                </a:solidFill>
                <a:latin typeface="Avenir Book" panose="020B0503020203020204" pitchFamily="34" charset="-78"/>
                <a:ea typeface="Arial" panose="020B0604020202020204" pitchFamily="34" charset="0"/>
                <a:cs typeface="Avenir Book" panose="020B0503020203020204" pitchFamily="34" charset="-78"/>
              </a:rPr>
              <a:t>verage</a:t>
            </a:r>
            <a:r>
              <a:rPr lang="en-US" altLang="en-US" sz="2100" dirty="0">
                <a:solidFill>
                  <a:srgbClr val="CC0000"/>
                </a:solidFill>
                <a:latin typeface="Avenir Book" panose="020B0503020203020204" pitchFamily="34" charset="-78"/>
                <a:ea typeface="Arial" panose="020B0604020202020204" pitchFamily="34" charset="0"/>
                <a:cs typeface="Avenir Book" panose="020B0503020203020204" pitchFamily="34" charset="-78"/>
              </a:rPr>
              <a:t>:</a:t>
            </a:r>
            <a:r>
              <a:rPr lang="en-US" altLang="en-US" sz="2100" dirty="0">
                <a:solidFill>
                  <a:prstClr val="black"/>
                </a:solidFill>
                <a:latin typeface="Avenir Book" panose="020B0503020203020204" pitchFamily="34" charset="-78"/>
                <a:ea typeface="Arial" panose="020B0604020202020204" pitchFamily="34" charset="0"/>
                <a:cs typeface="Avenir Book" panose="020B0503020203020204" pitchFamily="34" charset="-78"/>
              </a:rPr>
              <a:t> </a:t>
            </a:r>
            <a:r>
              <a:rPr lang="en-US" altLang="en-US" sz="2100" dirty="0" smtClean="0">
                <a:solidFill>
                  <a:prstClr val="black"/>
                </a:solidFill>
                <a:latin typeface="Avenir Book" panose="020B0503020203020204" pitchFamily="34" charset="-78"/>
                <a:ea typeface="Arial" panose="020B0604020202020204" pitchFamily="34" charset="0"/>
                <a:cs typeface="Avenir Book" panose="020B0503020203020204" pitchFamily="34" charset="-78"/>
              </a:rPr>
              <a:t>Rate </a:t>
            </a:r>
            <a:r>
              <a:rPr lang="en-US" altLang="en-US" sz="2100" dirty="0">
                <a:solidFill>
                  <a:prstClr val="black"/>
                </a:solidFill>
                <a:latin typeface="Avenir Book" panose="020B0503020203020204" pitchFamily="34" charset="-78"/>
                <a:ea typeface="Arial" panose="020B0604020202020204" pitchFamily="34" charset="0"/>
                <a:cs typeface="Avenir Book" panose="020B0503020203020204" pitchFamily="34" charset="-78"/>
              </a:rPr>
              <a:t>over longer period of time</a:t>
            </a:r>
          </a:p>
        </p:txBody>
      </p:sp>
      <p:sp>
        <p:nvSpPr>
          <p:cNvPr id="232" name="AutoShape 327">
            <a:extLst>
              <a:ext uri="{FF2B5EF4-FFF2-40B4-BE49-F238E27FC236}">
                <a16:creationId xmlns:a16="http://schemas.microsoft.com/office/drawing/2014/main" id="{5F173245-5658-9842-84FB-CB60E39B479B}"/>
              </a:ext>
            </a:extLst>
          </p:cNvPr>
          <p:cNvSpPr>
            <a:spLocks noChangeArrowheads="1"/>
          </p:cNvSpPr>
          <p:nvPr/>
        </p:nvSpPr>
        <p:spPr bwMode="auto">
          <a:xfrm>
            <a:off x="1485003" y="2903975"/>
            <a:ext cx="375047" cy="435769"/>
          </a:xfrm>
          <a:prstGeom prst="can">
            <a:avLst>
              <a:gd name="adj" fmla="val 23491"/>
            </a:avLst>
          </a:prstGeom>
          <a:gradFill rotWithShape="1">
            <a:gsLst>
              <a:gs pos="0">
                <a:srgbClr val="000099"/>
              </a:gs>
              <a:gs pos="100000">
                <a:srgbClr val="FFFFFF"/>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600" kern="0">
              <a:solidFill>
                <a:srgbClr val="000000"/>
              </a:solidFill>
              <a:latin typeface="Avenir Book" panose="020B0503020203020204" pitchFamily="34" charset="-78"/>
              <a:cs typeface="Avenir Book" panose="020B0503020203020204" pitchFamily="34" charset="-78"/>
            </a:endParaRPr>
          </a:p>
        </p:txBody>
      </p:sp>
      <p:grpSp>
        <p:nvGrpSpPr>
          <p:cNvPr id="233" name="Group 64">
            <a:extLst>
              <a:ext uri="{FF2B5EF4-FFF2-40B4-BE49-F238E27FC236}">
                <a16:creationId xmlns:a16="http://schemas.microsoft.com/office/drawing/2014/main" id="{67159F46-3967-E744-8DC9-4BF77234442F}"/>
              </a:ext>
            </a:extLst>
          </p:cNvPr>
          <p:cNvGrpSpPr>
            <a:grpSpLocks/>
          </p:cNvGrpSpPr>
          <p:nvPr/>
        </p:nvGrpSpPr>
        <p:grpSpPr bwMode="auto">
          <a:xfrm>
            <a:off x="1903541" y="3209020"/>
            <a:ext cx="264319" cy="657225"/>
            <a:chOff x="4140" y="429"/>
            <a:chExt cx="1425" cy="2396"/>
          </a:xfrm>
        </p:grpSpPr>
        <p:sp>
          <p:nvSpPr>
            <p:cNvPr id="234" name="Freeform 65">
              <a:extLst>
                <a:ext uri="{FF2B5EF4-FFF2-40B4-BE49-F238E27FC236}">
                  <a16:creationId xmlns:a16="http://schemas.microsoft.com/office/drawing/2014/main" id="{18E23374-8E41-5441-B267-3B9BBC53C6B1}"/>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0" fontAlgn="base" hangingPunct="0">
                <a:spcBef>
                  <a:spcPct val="0"/>
                </a:spcBef>
                <a:spcAft>
                  <a:spcPct val="0"/>
                </a:spcAft>
                <a:defRPr/>
              </a:pPr>
              <a:endParaRPr lang="en-US" sz="16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35" name="Rectangle 66">
              <a:extLst>
                <a:ext uri="{FF2B5EF4-FFF2-40B4-BE49-F238E27FC236}">
                  <a16:creationId xmlns:a16="http://schemas.microsoft.com/office/drawing/2014/main" id="{27E4969F-608F-ED4F-8638-18FB214A40AD}"/>
                </a:ext>
              </a:extLst>
            </p:cNvPr>
            <p:cNvSpPr>
              <a:spLocks noChangeArrowheads="1"/>
            </p:cNvSpPr>
            <p:nvPr/>
          </p:nvSpPr>
          <p:spPr bwMode="auto">
            <a:xfrm>
              <a:off x="4204" y="429"/>
              <a:ext cx="1046"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600" kern="0">
                <a:solidFill>
                  <a:srgbClr val="000000"/>
                </a:solidFill>
                <a:latin typeface="Avenir Book" panose="020B0503020203020204" pitchFamily="34" charset="-78"/>
                <a:cs typeface="Avenir Book" panose="020B0503020203020204" pitchFamily="34" charset="-78"/>
              </a:endParaRPr>
            </a:p>
          </p:txBody>
        </p:sp>
        <p:sp>
          <p:nvSpPr>
            <p:cNvPr id="236" name="Freeform 67">
              <a:extLst>
                <a:ext uri="{FF2B5EF4-FFF2-40B4-BE49-F238E27FC236}">
                  <a16:creationId xmlns:a16="http://schemas.microsoft.com/office/drawing/2014/main" id="{846F4A49-2AF9-7341-80F3-DC7E3F14171A}"/>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0" fontAlgn="base" hangingPunct="0">
                <a:spcBef>
                  <a:spcPct val="0"/>
                </a:spcBef>
                <a:spcAft>
                  <a:spcPct val="0"/>
                </a:spcAft>
                <a:defRPr/>
              </a:pPr>
              <a:endParaRPr lang="en-US" sz="16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37" name="Freeform 68">
              <a:extLst>
                <a:ext uri="{FF2B5EF4-FFF2-40B4-BE49-F238E27FC236}">
                  <a16:creationId xmlns:a16="http://schemas.microsoft.com/office/drawing/2014/main" id="{EC71E4BE-7627-F340-B915-B4971024560E}"/>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0" fontAlgn="base" hangingPunct="0">
                <a:spcBef>
                  <a:spcPct val="0"/>
                </a:spcBef>
                <a:spcAft>
                  <a:spcPct val="0"/>
                </a:spcAft>
                <a:defRPr/>
              </a:pPr>
              <a:endParaRPr lang="en-US" sz="16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38" name="Rectangle 69">
              <a:extLst>
                <a:ext uri="{FF2B5EF4-FFF2-40B4-BE49-F238E27FC236}">
                  <a16:creationId xmlns:a16="http://schemas.microsoft.com/office/drawing/2014/main" id="{39BFB098-B374-994B-AE99-4F9D17A4D828}"/>
                </a:ext>
              </a:extLst>
            </p:cNvPr>
            <p:cNvSpPr>
              <a:spLocks noChangeArrowheads="1"/>
            </p:cNvSpPr>
            <p:nvPr/>
          </p:nvSpPr>
          <p:spPr bwMode="auto">
            <a:xfrm>
              <a:off x="4211" y="694"/>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600" kern="0">
                <a:solidFill>
                  <a:srgbClr val="000000"/>
                </a:solidFill>
                <a:latin typeface="Avenir Book" panose="020B0503020203020204" pitchFamily="34" charset="-78"/>
                <a:cs typeface="Avenir Book" panose="020B0503020203020204" pitchFamily="34" charset="-78"/>
              </a:endParaRPr>
            </a:p>
          </p:txBody>
        </p:sp>
        <p:grpSp>
          <p:nvGrpSpPr>
            <p:cNvPr id="239" name="Group 70">
              <a:extLst>
                <a:ext uri="{FF2B5EF4-FFF2-40B4-BE49-F238E27FC236}">
                  <a16:creationId xmlns:a16="http://schemas.microsoft.com/office/drawing/2014/main" id="{71537DBF-21A3-7C4A-9E72-AADF2D0ED1A6}"/>
                </a:ext>
              </a:extLst>
            </p:cNvPr>
            <p:cNvGrpSpPr>
              <a:grpSpLocks/>
            </p:cNvGrpSpPr>
            <p:nvPr/>
          </p:nvGrpSpPr>
          <p:grpSpPr bwMode="auto">
            <a:xfrm>
              <a:off x="4749" y="668"/>
              <a:ext cx="581" cy="145"/>
              <a:chOff x="614" y="2568"/>
              <a:chExt cx="725" cy="139"/>
            </a:xfrm>
          </p:grpSpPr>
          <p:sp>
            <p:nvSpPr>
              <p:cNvPr id="264" name="AutoShape 71">
                <a:extLst>
                  <a:ext uri="{FF2B5EF4-FFF2-40B4-BE49-F238E27FC236}">
                    <a16:creationId xmlns:a16="http://schemas.microsoft.com/office/drawing/2014/main" id="{66BF3AD7-2A1F-894F-AB3E-2B0CE27C8AD7}"/>
                  </a:ext>
                </a:extLst>
              </p:cNvPr>
              <p:cNvSpPr>
                <a:spLocks noChangeArrowheads="1"/>
              </p:cNvSpPr>
              <p:nvPr/>
            </p:nvSpPr>
            <p:spPr bwMode="auto">
              <a:xfrm>
                <a:off x="615" y="2568"/>
                <a:ext cx="721"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600" kern="0">
                  <a:solidFill>
                    <a:srgbClr val="000000"/>
                  </a:solidFill>
                  <a:latin typeface="Avenir Book" panose="020B0503020203020204" pitchFamily="34" charset="-78"/>
                  <a:cs typeface="Avenir Book" panose="020B0503020203020204" pitchFamily="34" charset="-78"/>
                </a:endParaRPr>
              </a:p>
            </p:txBody>
          </p:sp>
          <p:sp>
            <p:nvSpPr>
              <p:cNvPr id="265" name="AutoShape 72">
                <a:extLst>
                  <a:ext uri="{FF2B5EF4-FFF2-40B4-BE49-F238E27FC236}">
                    <a16:creationId xmlns:a16="http://schemas.microsoft.com/office/drawing/2014/main" id="{B978B677-CCD4-A441-ACE5-4B37776C7AB3}"/>
                  </a:ext>
                </a:extLst>
              </p:cNvPr>
              <p:cNvSpPr>
                <a:spLocks noChangeArrowheads="1"/>
              </p:cNvSpPr>
              <p:nvPr/>
            </p:nvSpPr>
            <p:spPr bwMode="auto">
              <a:xfrm>
                <a:off x="631" y="2584"/>
                <a:ext cx="689" cy="10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600" kern="0">
                  <a:solidFill>
                    <a:srgbClr val="000000"/>
                  </a:solidFill>
                  <a:latin typeface="Avenir Book" panose="020B0503020203020204" pitchFamily="34" charset="-78"/>
                  <a:cs typeface="Avenir Book" panose="020B0503020203020204" pitchFamily="34" charset="-78"/>
                </a:endParaRPr>
              </a:p>
            </p:txBody>
          </p:sp>
        </p:grpSp>
        <p:sp>
          <p:nvSpPr>
            <p:cNvPr id="240" name="Rectangle 73">
              <a:extLst>
                <a:ext uri="{FF2B5EF4-FFF2-40B4-BE49-F238E27FC236}">
                  <a16:creationId xmlns:a16="http://schemas.microsoft.com/office/drawing/2014/main" id="{87FAAAA1-868A-A144-AF79-9ADFFCEF3D67}"/>
                </a:ext>
              </a:extLst>
            </p:cNvPr>
            <p:cNvSpPr>
              <a:spLocks noChangeArrowheads="1"/>
            </p:cNvSpPr>
            <p:nvPr/>
          </p:nvSpPr>
          <p:spPr bwMode="auto">
            <a:xfrm>
              <a:off x="4223" y="1019"/>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600" kern="0">
                <a:solidFill>
                  <a:srgbClr val="000000"/>
                </a:solidFill>
                <a:latin typeface="Avenir Book" panose="020B0503020203020204" pitchFamily="34" charset="-78"/>
                <a:cs typeface="Avenir Book" panose="020B0503020203020204" pitchFamily="34" charset="-78"/>
              </a:endParaRPr>
            </a:p>
          </p:txBody>
        </p:sp>
        <p:grpSp>
          <p:nvGrpSpPr>
            <p:cNvPr id="241" name="Group 74">
              <a:extLst>
                <a:ext uri="{FF2B5EF4-FFF2-40B4-BE49-F238E27FC236}">
                  <a16:creationId xmlns:a16="http://schemas.microsoft.com/office/drawing/2014/main" id="{CDE6DCC7-0A8B-2541-8C76-B2190F25D240}"/>
                </a:ext>
              </a:extLst>
            </p:cNvPr>
            <p:cNvGrpSpPr>
              <a:grpSpLocks/>
            </p:cNvGrpSpPr>
            <p:nvPr/>
          </p:nvGrpSpPr>
          <p:grpSpPr bwMode="auto">
            <a:xfrm>
              <a:off x="4747" y="994"/>
              <a:ext cx="581" cy="134"/>
              <a:chOff x="614" y="2568"/>
              <a:chExt cx="725" cy="139"/>
            </a:xfrm>
          </p:grpSpPr>
          <p:sp>
            <p:nvSpPr>
              <p:cNvPr id="262" name="AutoShape 75">
                <a:extLst>
                  <a:ext uri="{FF2B5EF4-FFF2-40B4-BE49-F238E27FC236}">
                    <a16:creationId xmlns:a16="http://schemas.microsoft.com/office/drawing/2014/main" id="{6D9E7A58-B5A8-C440-B788-66B9572452B0}"/>
                  </a:ext>
                </a:extLst>
              </p:cNvPr>
              <p:cNvSpPr>
                <a:spLocks noChangeArrowheads="1"/>
              </p:cNvSpPr>
              <p:nvPr/>
            </p:nvSpPr>
            <p:spPr bwMode="auto">
              <a:xfrm>
                <a:off x="617" y="2567"/>
                <a:ext cx="721" cy="140"/>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600" kern="0">
                  <a:solidFill>
                    <a:srgbClr val="000000"/>
                  </a:solidFill>
                  <a:latin typeface="Avenir Book" panose="020B0503020203020204" pitchFamily="34" charset="-78"/>
                  <a:cs typeface="Avenir Book" panose="020B0503020203020204" pitchFamily="34" charset="-78"/>
                </a:endParaRPr>
              </a:p>
            </p:txBody>
          </p:sp>
          <p:sp>
            <p:nvSpPr>
              <p:cNvPr id="263" name="AutoShape 76">
                <a:extLst>
                  <a:ext uri="{FF2B5EF4-FFF2-40B4-BE49-F238E27FC236}">
                    <a16:creationId xmlns:a16="http://schemas.microsoft.com/office/drawing/2014/main" id="{81AE3D1A-686F-644D-9B4E-3E1E85407298}"/>
                  </a:ext>
                </a:extLst>
              </p:cNvPr>
              <p:cNvSpPr>
                <a:spLocks noChangeArrowheads="1"/>
              </p:cNvSpPr>
              <p:nvPr/>
            </p:nvSpPr>
            <p:spPr bwMode="auto">
              <a:xfrm>
                <a:off x="634" y="2585"/>
                <a:ext cx="689"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600" kern="0">
                  <a:solidFill>
                    <a:srgbClr val="000000"/>
                  </a:solidFill>
                  <a:latin typeface="Avenir Book" panose="020B0503020203020204" pitchFamily="34" charset="-78"/>
                  <a:cs typeface="Avenir Book" panose="020B0503020203020204" pitchFamily="34" charset="-78"/>
                </a:endParaRPr>
              </a:p>
            </p:txBody>
          </p:sp>
        </p:grpSp>
        <p:sp>
          <p:nvSpPr>
            <p:cNvPr id="242" name="Rectangle 77">
              <a:extLst>
                <a:ext uri="{FF2B5EF4-FFF2-40B4-BE49-F238E27FC236}">
                  <a16:creationId xmlns:a16="http://schemas.microsoft.com/office/drawing/2014/main" id="{C9C2D902-8035-BE42-B27B-AB7485B0C4E0}"/>
                </a:ext>
              </a:extLst>
            </p:cNvPr>
            <p:cNvSpPr>
              <a:spLocks noChangeArrowheads="1"/>
            </p:cNvSpPr>
            <p:nvPr/>
          </p:nvSpPr>
          <p:spPr bwMode="auto">
            <a:xfrm>
              <a:off x="4217" y="1358"/>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600" kern="0">
                <a:solidFill>
                  <a:srgbClr val="000000"/>
                </a:solidFill>
                <a:latin typeface="Avenir Book" panose="020B0503020203020204" pitchFamily="34" charset="-78"/>
                <a:cs typeface="Avenir Book" panose="020B0503020203020204" pitchFamily="34" charset="-78"/>
              </a:endParaRPr>
            </a:p>
          </p:txBody>
        </p:sp>
        <p:sp>
          <p:nvSpPr>
            <p:cNvPr id="243" name="Rectangle 78">
              <a:extLst>
                <a:ext uri="{FF2B5EF4-FFF2-40B4-BE49-F238E27FC236}">
                  <a16:creationId xmlns:a16="http://schemas.microsoft.com/office/drawing/2014/main" id="{5A1C3FEB-4927-F742-8C1F-5CF5556DE786}"/>
                </a:ext>
              </a:extLst>
            </p:cNvPr>
            <p:cNvSpPr>
              <a:spLocks noChangeArrowheads="1"/>
            </p:cNvSpPr>
            <p:nvPr/>
          </p:nvSpPr>
          <p:spPr bwMode="auto">
            <a:xfrm>
              <a:off x="4230" y="1653"/>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600" kern="0">
                <a:solidFill>
                  <a:srgbClr val="000000"/>
                </a:solidFill>
                <a:latin typeface="Avenir Book" panose="020B0503020203020204" pitchFamily="34" charset="-78"/>
                <a:cs typeface="Avenir Book" panose="020B0503020203020204" pitchFamily="34" charset="-78"/>
              </a:endParaRPr>
            </a:p>
          </p:txBody>
        </p:sp>
        <p:grpSp>
          <p:nvGrpSpPr>
            <p:cNvPr id="244" name="Group 79">
              <a:extLst>
                <a:ext uri="{FF2B5EF4-FFF2-40B4-BE49-F238E27FC236}">
                  <a16:creationId xmlns:a16="http://schemas.microsoft.com/office/drawing/2014/main" id="{D2A72B02-ADAB-FE44-9468-3B43E6DB3E47}"/>
                </a:ext>
              </a:extLst>
            </p:cNvPr>
            <p:cNvGrpSpPr>
              <a:grpSpLocks/>
            </p:cNvGrpSpPr>
            <p:nvPr/>
          </p:nvGrpSpPr>
          <p:grpSpPr bwMode="auto">
            <a:xfrm>
              <a:off x="4735" y="1627"/>
              <a:ext cx="582" cy="151"/>
              <a:chOff x="614" y="2568"/>
              <a:chExt cx="725" cy="139"/>
            </a:xfrm>
          </p:grpSpPr>
          <p:sp>
            <p:nvSpPr>
              <p:cNvPr id="260" name="AutoShape 80">
                <a:extLst>
                  <a:ext uri="{FF2B5EF4-FFF2-40B4-BE49-F238E27FC236}">
                    <a16:creationId xmlns:a16="http://schemas.microsoft.com/office/drawing/2014/main" id="{A1A29232-9E86-634B-8831-8B3719318AEE}"/>
                  </a:ext>
                </a:extLst>
              </p:cNvPr>
              <p:cNvSpPr>
                <a:spLocks noChangeArrowheads="1"/>
              </p:cNvSpPr>
              <p:nvPr/>
            </p:nvSpPr>
            <p:spPr bwMode="auto">
              <a:xfrm>
                <a:off x="616" y="2568"/>
                <a:ext cx="720" cy="140"/>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600" kern="0">
                  <a:solidFill>
                    <a:srgbClr val="000000"/>
                  </a:solidFill>
                  <a:latin typeface="Avenir Book" panose="020B0503020203020204" pitchFamily="34" charset="-78"/>
                  <a:cs typeface="Avenir Book" panose="020B0503020203020204" pitchFamily="34" charset="-78"/>
                </a:endParaRPr>
              </a:p>
            </p:txBody>
          </p:sp>
          <p:sp>
            <p:nvSpPr>
              <p:cNvPr id="261" name="AutoShape 81">
                <a:extLst>
                  <a:ext uri="{FF2B5EF4-FFF2-40B4-BE49-F238E27FC236}">
                    <a16:creationId xmlns:a16="http://schemas.microsoft.com/office/drawing/2014/main" id="{138F9F1B-5A09-C54A-8F38-4FBA6FFE45E5}"/>
                  </a:ext>
                </a:extLst>
              </p:cNvPr>
              <p:cNvSpPr>
                <a:spLocks noChangeArrowheads="1"/>
              </p:cNvSpPr>
              <p:nvPr/>
            </p:nvSpPr>
            <p:spPr bwMode="auto">
              <a:xfrm>
                <a:off x="632" y="2584"/>
                <a:ext cx="688"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600" kern="0">
                  <a:solidFill>
                    <a:srgbClr val="000000"/>
                  </a:solidFill>
                  <a:latin typeface="Avenir Book" panose="020B0503020203020204" pitchFamily="34" charset="-78"/>
                  <a:cs typeface="Avenir Book" panose="020B0503020203020204" pitchFamily="34" charset="-78"/>
                </a:endParaRPr>
              </a:p>
            </p:txBody>
          </p:sp>
        </p:grpSp>
        <p:sp>
          <p:nvSpPr>
            <p:cNvPr id="245" name="Freeform 82">
              <a:extLst>
                <a:ext uri="{FF2B5EF4-FFF2-40B4-BE49-F238E27FC236}">
                  <a16:creationId xmlns:a16="http://schemas.microsoft.com/office/drawing/2014/main" id="{EDD21BCA-4123-324D-B71B-475B7D03C58F}"/>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0" fontAlgn="base" hangingPunct="0">
                <a:spcBef>
                  <a:spcPct val="0"/>
                </a:spcBef>
                <a:spcAft>
                  <a:spcPct val="0"/>
                </a:spcAft>
                <a:defRPr/>
              </a:pPr>
              <a:endParaRPr lang="en-US" sz="16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246" name="Group 83">
              <a:extLst>
                <a:ext uri="{FF2B5EF4-FFF2-40B4-BE49-F238E27FC236}">
                  <a16:creationId xmlns:a16="http://schemas.microsoft.com/office/drawing/2014/main" id="{791D1F13-E15D-3C4F-AB67-56D2965D4138}"/>
                </a:ext>
              </a:extLst>
            </p:cNvPr>
            <p:cNvGrpSpPr>
              <a:grpSpLocks/>
            </p:cNvGrpSpPr>
            <p:nvPr/>
          </p:nvGrpSpPr>
          <p:grpSpPr bwMode="auto">
            <a:xfrm>
              <a:off x="4739" y="1327"/>
              <a:ext cx="582" cy="139"/>
              <a:chOff x="614" y="2568"/>
              <a:chExt cx="725" cy="139"/>
            </a:xfrm>
          </p:grpSpPr>
          <p:sp>
            <p:nvSpPr>
              <p:cNvPr id="258" name="AutoShape 84">
                <a:extLst>
                  <a:ext uri="{FF2B5EF4-FFF2-40B4-BE49-F238E27FC236}">
                    <a16:creationId xmlns:a16="http://schemas.microsoft.com/office/drawing/2014/main" id="{13423582-B530-6D49-927C-1307226E75F4}"/>
                  </a:ext>
                </a:extLst>
              </p:cNvPr>
              <p:cNvSpPr>
                <a:spLocks noChangeArrowheads="1"/>
              </p:cNvSpPr>
              <p:nvPr/>
            </p:nvSpPr>
            <p:spPr bwMode="auto">
              <a:xfrm>
                <a:off x="611" y="2568"/>
                <a:ext cx="728"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600" kern="0">
                  <a:solidFill>
                    <a:srgbClr val="000000"/>
                  </a:solidFill>
                  <a:latin typeface="Avenir Book" panose="020B0503020203020204" pitchFamily="34" charset="-78"/>
                  <a:cs typeface="Avenir Book" panose="020B0503020203020204" pitchFamily="34" charset="-78"/>
                </a:endParaRPr>
              </a:p>
            </p:txBody>
          </p:sp>
          <p:sp>
            <p:nvSpPr>
              <p:cNvPr id="259" name="AutoShape 85">
                <a:extLst>
                  <a:ext uri="{FF2B5EF4-FFF2-40B4-BE49-F238E27FC236}">
                    <a16:creationId xmlns:a16="http://schemas.microsoft.com/office/drawing/2014/main" id="{CC15074F-1F06-4B4F-9C77-C1CA17ACAA0E}"/>
                  </a:ext>
                </a:extLst>
              </p:cNvPr>
              <p:cNvSpPr>
                <a:spLocks noChangeArrowheads="1"/>
              </p:cNvSpPr>
              <p:nvPr/>
            </p:nvSpPr>
            <p:spPr bwMode="auto">
              <a:xfrm>
                <a:off x="627" y="2586"/>
                <a:ext cx="696"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600" kern="0">
                  <a:solidFill>
                    <a:srgbClr val="000000"/>
                  </a:solidFill>
                  <a:latin typeface="Avenir Book" panose="020B0503020203020204" pitchFamily="34" charset="-78"/>
                  <a:cs typeface="Avenir Book" panose="020B0503020203020204" pitchFamily="34" charset="-78"/>
                </a:endParaRPr>
              </a:p>
            </p:txBody>
          </p:sp>
        </p:grpSp>
        <p:sp>
          <p:nvSpPr>
            <p:cNvPr id="247" name="Rectangle 86">
              <a:extLst>
                <a:ext uri="{FF2B5EF4-FFF2-40B4-BE49-F238E27FC236}">
                  <a16:creationId xmlns:a16="http://schemas.microsoft.com/office/drawing/2014/main" id="{81BB7800-4ED5-D84D-B257-C94B51DF5A14}"/>
                </a:ext>
              </a:extLst>
            </p:cNvPr>
            <p:cNvSpPr>
              <a:spLocks noChangeArrowheads="1"/>
            </p:cNvSpPr>
            <p:nvPr/>
          </p:nvSpPr>
          <p:spPr bwMode="auto">
            <a:xfrm>
              <a:off x="5250" y="429"/>
              <a:ext cx="71" cy="2287"/>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600" kern="0">
                <a:solidFill>
                  <a:srgbClr val="000000"/>
                </a:solidFill>
                <a:latin typeface="Avenir Book" panose="020B0503020203020204" pitchFamily="34" charset="-78"/>
                <a:cs typeface="Avenir Book" panose="020B0503020203020204" pitchFamily="34" charset="-78"/>
              </a:endParaRPr>
            </a:p>
          </p:txBody>
        </p:sp>
        <p:sp>
          <p:nvSpPr>
            <p:cNvPr id="248" name="Freeform 87">
              <a:extLst>
                <a:ext uri="{FF2B5EF4-FFF2-40B4-BE49-F238E27FC236}">
                  <a16:creationId xmlns:a16="http://schemas.microsoft.com/office/drawing/2014/main" id="{AF9C8EDC-F5CE-1A46-A494-23925A5A7301}"/>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0" fontAlgn="base" hangingPunct="0">
                <a:spcBef>
                  <a:spcPct val="0"/>
                </a:spcBef>
                <a:spcAft>
                  <a:spcPct val="0"/>
                </a:spcAft>
                <a:defRPr/>
              </a:pPr>
              <a:endParaRPr lang="en-US" sz="16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49" name="Freeform 88">
              <a:extLst>
                <a:ext uri="{FF2B5EF4-FFF2-40B4-BE49-F238E27FC236}">
                  <a16:creationId xmlns:a16="http://schemas.microsoft.com/office/drawing/2014/main" id="{0663E233-F771-A246-84D6-36A0AA5C75DD}"/>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0" fontAlgn="base" hangingPunct="0">
                <a:spcBef>
                  <a:spcPct val="0"/>
                </a:spcBef>
                <a:spcAft>
                  <a:spcPct val="0"/>
                </a:spcAft>
                <a:defRPr/>
              </a:pPr>
              <a:endParaRPr lang="en-US" sz="16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50" name="Oval 89">
              <a:extLst>
                <a:ext uri="{FF2B5EF4-FFF2-40B4-BE49-F238E27FC236}">
                  <a16:creationId xmlns:a16="http://schemas.microsoft.com/office/drawing/2014/main" id="{3F5ABDC5-D954-4D4D-A3B4-7A133CD7155B}"/>
                </a:ext>
              </a:extLst>
            </p:cNvPr>
            <p:cNvSpPr>
              <a:spLocks noChangeArrowheads="1"/>
            </p:cNvSpPr>
            <p:nvPr/>
          </p:nvSpPr>
          <p:spPr bwMode="auto">
            <a:xfrm>
              <a:off x="5520" y="2612"/>
              <a:ext cx="45"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600" kern="0">
                <a:solidFill>
                  <a:srgbClr val="000000"/>
                </a:solidFill>
                <a:latin typeface="Avenir Book" panose="020B0503020203020204" pitchFamily="34" charset="-78"/>
                <a:cs typeface="Avenir Book" panose="020B0503020203020204" pitchFamily="34" charset="-78"/>
              </a:endParaRPr>
            </a:p>
          </p:txBody>
        </p:sp>
        <p:sp>
          <p:nvSpPr>
            <p:cNvPr id="251" name="Freeform 90">
              <a:extLst>
                <a:ext uri="{FF2B5EF4-FFF2-40B4-BE49-F238E27FC236}">
                  <a16:creationId xmlns:a16="http://schemas.microsoft.com/office/drawing/2014/main" id="{B976B037-AAAD-864E-94BA-6AFFD4E96488}"/>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0" fontAlgn="base" hangingPunct="0">
                <a:spcBef>
                  <a:spcPct val="0"/>
                </a:spcBef>
                <a:spcAft>
                  <a:spcPct val="0"/>
                </a:spcAft>
                <a:defRPr/>
              </a:pPr>
              <a:endParaRPr lang="en-US" sz="16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52" name="AutoShape 91">
              <a:extLst>
                <a:ext uri="{FF2B5EF4-FFF2-40B4-BE49-F238E27FC236}">
                  <a16:creationId xmlns:a16="http://schemas.microsoft.com/office/drawing/2014/main" id="{F4F4A156-282A-314C-8FCF-EB151E922FCC}"/>
                </a:ext>
              </a:extLst>
            </p:cNvPr>
            <p:cNvSpPr>
              <a:spLocks noChangeArrowheads="1"/>
            </p:cNvSpPr>
            <p:nvPr/>
          </p:nvSpPr>
          <p:spPr bwMode="auto">
            <a:xfrm>
              <a:off x="4140" y="2677"/>
              <a:ext cx="1200" cy="148"/>
            </a:xfrm>
            <a:prstGeom prst="roundRect">
              <a:avLst>
                <a:gd name="adj" fmla="val 50000"/>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600" kern="0">
                <a:solidFill>
                  <a:srgbClr val="000000"/>
                </a:solidFill>
                <a:latin typeface="Avenir Book" panose="020B0503020203020204" pitchFamily="34" charset="-78"/>
                <a:cs typeface="Avenir Book" panose="020B0503020203020204" pitchFamily="34" charset="-78"/>
              </a:endParaRPr>
            </a:p>
          </p:txBody>
        </p:sp>
        <p:sp>
          <p:nvSpPr>
            <p:cNvPr id="253" name="AutoShape 92">
              <a:extLst>
                <a:ext uri="{FF2B5EF4-FFF2-40B4-BE49-F238E27FC236}">
                  <a16:creationId xmlns:a16="http://schemas.microsoft.com/office/drawing/2014/main" id="{80AE788A-CE80-7741-B4E5-F6C880916718}"/>
                </a:ext>
              </a:extLst>
            </p:cNvPr>
            <p:cNvSpPr>
              <a:spLocks noChangeArrowheads="1"/>
            </p:cNvSpPr>
            <p:nvPr/>
          </p:nvSpPr>
          <p:spPr bwMode="auto">
            <a:xfrm>
              <a:off x="4204" y="2712"/>
              <a:ext cx="1072"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600" kern="0">
                <a:solidFill>
                  <a:srgbClr val="000000"/>
                </a:solidFill>
                <a:latin typeface="Avenir Book" panose="020B0503020203020204" pitchFamily="34" charset="-78"/>
                <a:cs typeface="Avenir Book" panose="020B0503020203020204" pitchFamily="34" charset="-78"/>
              </a:endParaRPr>
            </a:p>
          </p:txBody>
        </p:sp>
        <p:sp>
          <p:nvSpPr>
            <p:cNvPr id="254" name="Oval 93">
              <a:extLst>
                <a:ext uri="{FF2B5EF4-FFF2-40B4-BE49-F238E27FC236}">
                  <a16:creationId xmlns:a16="http://schemas.microsoft.com/office/drawing/2014/main" id="{BB81643B-3A3A-0C41-86BE-809F30A178CC}"/>
                </a:ext>
              </a:extLst>
            </p:cNvPr>
            <p:cNvSpPr>
              <a:spLocks noChangeArrowheads="1"/>
            </p:cNvSpPr>
            <p:nvPr/>
          </p:nvSpPr>
          <p:spPr bwMode="auto">
            <a:xfrm>
              <a:off x="4307" y="2382"/>
              <a:ext cx="160" cy="143"/>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600" kern="0">
                <a:solidFill>
                  <a:srgbClr val="000000"/>
                </a:solidFill>
                <a:latin typeface="Avenir Book" panose="020B0503020203020204" pitchFamily="34" charset="-78"/>
                <a:cs typeface="Avenir Book" panose="020B0503020203020204" pitchFamily="34" charset="-78"/>
              </a:endParaRPr>
            </a:p>
          </p:txBody>
        </p:sp>
        <p:sp>
          <p:nvSpPr>
            <p:cNvPr id="255" name="Oval 94">
              <a:extLst>
                <a:ext uri="{FF2B5EF4-FFF2-40B4-BE49-F238E27FC236}">
                  <a16:creationId xmlns:a16="http://schemas.microsoft.com/office/drawing/2014/main" id="{0A2F6572-0039-324D-A51E-D01D404A5555}"/>
                </a:ext>
              </a:extLst>
            </p:cNvPr>
            <p:cNvSpPr>
              <a:spLocks noChangeArrowheads="1"/>
            </p:cNvSpPr>
            <p:nvPr/>
          </p:nvSpPr>
          <p:spPr bwMode="auto">
            <a:xfrm>
              <a:off x="4487" y="2382"/>
              <a:ext cx="160" cy="143"/>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fontAlgn="base">
                <a:spcBef>
                  <a:spcPct val="0"/>
                </a:spcBef>
                <a:spcAft>
                  <a:spcPct val="0"/>
                </a:spcAft>
                <a:defRPr/>
              </a:pPr>
              <a:endParaRPr lang="en-US" altLang="en-US" sz="1600" kern="0">
                <a:solidFill>
                  <a:srgbClr val="FF0000"/>
                </a:solidFill>
                <a:latin typeface="Avenir Book" panose="020B0503020203020204" pitchFamily="34" charset="-78"/>
                <a:cs typeface="Avenir Book" panose="020B0503020203020204" pitchFamily="34" charset="-78"/>
              </a:endParaRPr>
            </a:p>
          </p:txBody>
        </p:sp>
        <p:sp>
          <p:nvSpPr>
            <p:cNvPr id="256" name="Oval 95">
              <a:extLst>
                <a:ext uri="{FF2B5EF4-FFF2-40B4-BE49-F238E27FC236}">
                  <a16:creationId xmlns:a16="http://schemas.microsoft.com/office/drawing/2014/main" id="{43600795-A6CA-4C4B-9800-07AB28F89B1F}"/>
                </a:ext>
              </a:extLst>
            </p:cNvPr>
            <p:cNvSpPr>
              <a:spLocks noChangeArrowheads="1"/>
            </p:cNvSpPr>
            <p:nvPr/>
          </p:nvSpPr>
          <p:spPr bwMode="auto">
            <a:xfrm>
              <a:off x="4660" y="2382"/>
              <a:ext cx="160"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600" kern="0">
                <a:solidFill>
                  <a:srgbClr val="000000"/>
                </a:solidFill>
                <a:latin typeface="Avenir Book" panose="020B0503020203020204" pitchFamily="34" charset="-78"/>
                <a:cs typeface="Avenir Book" panose="020B0503020203020204" pitchFamily="34" charset="-78"/>
              </a:endParaRPr>
            </a:p>
          </p:txBody>
        </p:sp>
        <p:sp>
          <p:nvSpPr>
            <p:cNvPr id="257" name="Rectangle 96">
              <a:extLst>
                <a:ext uri="{FF2B5EF4-FFF2-40B4-BE49-F238E27FC236}">
                  <a16:creationId xmlns:a16="http://schemas.microsoft.com/office/drawing/2014/main" id="{32CFBA4E-295B-BF40-8717-00CE15115957}"/>
                </a:ext>
              </a:extLst>
            </p:cNvPr>
            <p:cNvSpPr>
              <a:spLocks noChangeArrowheads="1"/>
            </p:cNvSpPr>
            <p:nvPr/>
          </p:nvSpPr>
          <p:spPr bwMode="auto">
            <a:xfrm>
              <a:off x="5064" y="1835"/>
              <a:ext cx="83" cy="760"/>
            </a:xfrm>
            <a:prstGeom prst="rect">
              <a:avLst/>
            </a:prstGeom>
            <a:solidFill>
              <a:srgbClr val="29292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600" kern="0">
                <a:solidFill>
                  <a:srgbClr val="000000"/>
                </a:solidFill>
                <a:latin typeface="Avenir Book" panose="020B0503020203020204" pitchFamily="34" charset="-78"/>
                <a:cs typeface="Avenir Book" panose="020B0503020203020204" pitchFamily="34" charset="-78"/>
              </a:endParaRPr>
            </a:p>
          </p:txBody>
        </p:sp>
      </p:grpSp>
      <p:grpSp>
        <p:nvGrpSpPr>
          <p:cNvPr id="266" name="Group 61">
            <a:extLst>
              <a:ext uri="{FF2B5EF4-FFF2-40B4-BE49-F238E27FC236}">
                <a16:creationId xmlns:a16="http://schemas.microsoft.com/office/drawing/2014/main" id="{2E0D8697-E30E-C84C-9F0E-29142F2D4E67}"/>
              </a:ext>
            </a:extLst>
          </p:cNvPr>
          <p:cNvGrpSpPr>
            <a:grpSpLocks/>
          </p:cNvGrpSpPr>
          <p:nvPr/>
        </p:nvGrpSpPr>
        <p:grpSpPr bwMode="auto">
          <a:xfrm flipH="1">
            <a:off x="7382432" y="3255454"/>
            <a:ext cx="894159" cy="878681"/>
            <a:chOff x="-44" y="1473"/>
            <a:chExt cx="981" cy="1105"/>
          </a:xfrm>
        </p:grpSpPr>
        <p:pic>
          <p:nvPicPr>
            <p:cNvPr id="267" name="Picture 62" descr="desktop_computer_stylized_medium">
              <a:extLst>
                <a:ext uri="{FF2B5EF4-FFF2-40B4-BE49-F238E27FC236}">
                  <a16:creationId xmlns:a16="http://schemas.microsoft.com/office/drawing/2014/main" id="{85154182-D3D3-494A-8DEB-F001E6EB4B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8" name="Freeform 63">
              <a:extLst>
                <a:ext uri="{FF2B5EF4-FFF2-40B4-BE49-F238E27FC236}">
                  <a16:creationId xmlns:a16="http://schemas.microsoft.com/office/drawing/2014/main" id="{E36B34F6-C549-9143-AA71-C07DF7E0B17F}"/>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6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sp>
        <p:nvSpPr>
          <p:cNvPr id="269" name="Text Box 325">
            <a:extLst>
              <a:ext uri="{FF2B5EF4-FFF2-40B4-BE49-F238E27FC236}">
                <a16:creationId xmlns:a16="http://schemas.microsoft.com/office/drawing/2014/main" id="{2685AEBC-A012-9B46-B78A-88C2A3D512DD}"/>
              </a:ext>
            </a:extLst>
          </p:cNvPr>
          <p:cNvSpPr txBox="1">
            <a:spLocks noChangeArrowheads="1"/>
          </p:cNvSpPr>
          <p:nvPr/>
        </p:nvSpPr>
        <p:spPr bwMode="auto">
          <a:xfrm>
            <a:off x="573022" y="4330041"/>
            <a:ext cx="1670650" cy="720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defTabSz="685800" eaLnBrk="0" fontAlgn="base" hangingPunct="0">
              <a:lnSpc>
                <a:spcPct val="85000"/>
              </a:lnSpc>
              <a:spcBef>
                <a:spcPct val="0"/>
              </a:spcBef>
              <a:spcAft>
                <a:spcPct val="0"/>
              </a:spcAft>
              <a:defRPr/>
            </a:pPr>
            <a:r>
              <a:rPr lang="en-US" altLang="en-US" sz="1600" dirty="0">
                <a:solidFill>
                  <a:srgbClr val="000000"/>
                </a:solidFill>
                <a:latin typeface="Avenir Book" panose="020B0503020203020204" pitchFamily="34" charset="-78"/>
                <a:cs typeface="Avenir Book" panose="020B0503020203020204" pitchFamily="34" charset="-78"/>
              </a:rPr>
              <a:t>server, with</a:t>
            </a:r>
          </a:p>
          <a:p>
            <a:pPr algn="r" defTabSz="685800" eaLnBrk="0" fontAlgn="base" hangingPunct="0">
              <a:lnSpc>
                <a:spcPct val="85000"/>
              </a:lnSpc>
              <a:spcBef>
                <a:spcPct val="0"/>
              </a:spcBef>
              <a:spcAft>
                <a:spcPct val="0"/>
              </a:spcAft>
              <a:defRPr/>
            </a:pPr>
            <a:r>
              <a:rPr lang="en-US" altLang="en-US" sz="1600" dirty="0">
                <a:solidFill>
                  <a:srgbClr val="000000"/>
                </a:solidFill>
                <a:latin typeface="Avenir Book" panose="020B0503020203020204" pitchFamily="34" charset="-78"/>
                <a:cs typeface="Avenir Book" panose="020B0503020203020204" pitchFamily="34" charset="-78"/>
              </a:rPr>
              <a:t>file of F bits </a:t>
            </a:r>
          </a:p>
          <a:p>
            <a:pPr algn="r" defTabSz="685800" eaLnBrk="0" fontAlgn="base" hangingPunct="0">
              <a:lnSpc>
                <a:spcPct val="85000"/>
              </a:lnSpc>
              <a:spcBef>
                <a:spcPct val="0"/>
              </a:spcBef>
              <a:spcAft>
                <a:spcPct val="0"/>
              </a:spcAft>
              <a:defRPr/>
            </a:pPr>
            <a:r>
              <a:rPr lang="en-US" altLang="en-US" sz="1600" dirty="0">
                <a:solidFill>
                  <a:srgbClr val="000000"/>
                </a:solidFill>
                <a:latin typeface="Avenir Book" panose="020B0503020203020204" pitchFamily="34" charset="-78"/>
                <a:cs typeface="Avenir Book" panose="020B0503020203020204" pitchFamily="34" charset="-78"/>
              </a:rPr>
              <a:t>to send to client</a:t>
            </a:r>
          </a:p>
        </p:txBody>
      </p:sp>
      <p:sp>
        <p:nvSpPr>
          <p:cNvPr id="270" name="Text Box 328">
            <a:extLst>
              <a:ext uri="{FF2B5EF4-FFF2-40B4-BE49-F238E27FC236}">
                <a16:creationId xmlns:a16="http://schemas.microsoft.com/office/drawing/2014/main" id="{99E6BFD3-F62C-B043-9B11-0DBFC35AC6AD}"/>
              </a:ext>
            </a:extLst>
          </p:cNvPr>
          <p:cNvSpPr txBox="1">
            <a:spLocks noChangeArrowheads="1"/>
          </p:cNvSpPr>
          <p:nvPr/>
        </p:nvSpPr>
        <p:spPr bwMode="auto">
          <a:xfrm>
            <a:off x="2316031" y="3894647"/>
            <a:ext cx="1306768" cy="510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lnSpc>
                <a:spcPct val="85000"/>
              </a:lnSpc>
              <a:spcBef>
                <a:spcPct val="0"/>
              </a:spcBef>
              <a:spcAft>
                <a:spcPct val="0"/>
              </a:spcAft>
              <a:defRPr/>
            </a:pPr>
            <a:r>
              <a:rPr lang="en-US" altLang="en-US" sz="1600" dirty="0">
                <a:solidFill>
                  <a:srgbClr val="000000"/>
                </a:solidFill>
                <a:latin typeface="Avenir Book" panose="020B0503020203020204" pitchFamily="34" charset="-78"/>
                <a:cs typeface="Avenir Book" panose="020B0503020203020204" pitchFamily="34" charset="-78"/>
              </a:rPr>
              <a:t>link capacity</a:t>
            </a:r>
          </a:p>
          <a:p>
            <a:pPr algn="ctr" defTabSz="685800" eaLnBrk="0" fontAlgn="base" hangingPunct="0">
              <a:lnSpc>
                <a:spcPct val="85000"/>
              </a:lnSpc>
              <a:spcBef>
                <a:spcPct val="0"/>
              </a:spcBef>
              <a:spcAft>
                <a:spcPct val="0"/>
              </a:spcAft>
              <a:defRPr/>
            </a:pPr>
            <a:r>
              <a:rPr lang="en-US" altLang="en-US" sz="1600" dirty="0">
                <a:solidFill>
                  <a:srgbClr val="000000"/>
                </a:solidFill>
                <a:latin typeface="Avenir Book" panose="020B0503020203020204" pitchFamily="34" charset="-78"/>
                <a:cs typeface="Avenir Book" panose="020B0503020203020204" pitchFamily="34" charset="-78"/>
              </a:rPr>
              <a:t> R</a:t>
            </a:r>
            <a:r>
              <a:rPr lang="en-US" altLang="en-US" sz="1600" baseline="-25000" dirty="0">
                <a:solidFill>
                  <a:srgbClr val="000000"/>
                </a:solidFill>
                <a:latin typeface="Avenir Book" panose="020B0503020203020204" pitchFamily="34" charset="-78"/>
                <a:cs typeface="Avenir Book" panose="020B0503020203020204" pitchFamily="34" charset="-78"/>
              </a:rPr>
              <a:t>s </a:t>
            </a:r>
            <a:r>
              <a:rPr lang="en-US" altLang="en-US" sz="1600" dirty="0">
                <a:solidFill>
                  <a:srgbClr val="000000"/>
                </a:solidFill>
                <a:latin typeface="Avenir Book" panose="020B0503020203020204" pitchFamily="34" charset="-78"/>
                <a:cs typeface="Avenir Book" panose="020B0503020203020204" pitchFamily="34" charset="-78"/>
              </a:rPr>
              <a:t>bits/sec</a:t>
            </a:r>
          </a:p>
        </p:txBody>
      </p:sp>
      <p:sp>
        <p:nvSpPr>
          <p:cNvPr id="271" name="Text Box 329">
            <a:extLst>
              <a:ext uri="{FF2B5EF4-FFF2-40B4-BE49-F238E27FC236}">
                <a16:creationId xmlns:a16="http://schemas.microsoft.com/office/drawing/2014/main" id="{A5259771-F5CC-2A4E-B736-3B818B7FD93C}"/>
              </a:ext>
            </a:extLst>
          </p:cNvPr>
          <p:cNvSpPr txBox="1">
            <a:spLocks noChangeArrowheads="1"/>
          </p:cNvSpPr>
          <p:nvPr/>
        </p:nvSpPr>
        <p:spPr bwMode="auto">
          <a:xfrm>
            <a:off x="5405916" y="3897010"/>
            <a:ext cx="1306768" cy="510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lnSpc>
                <a:spcPct val="85000"/>
              </a:lnSpc>
              <a:spcBef>
                <a:spcPct val="0"/>
              </a:spcBef>
              <a:spcAft>
                <a:spcPct val="0"/>
              </a:spcAft>
              <a:defRPr/>
            </a:pPr>
            <a:r>
              <a:rPr lang="en-US" altLang="en-US" sz="1600" dirty="0">
                <a:solidFill>
                  <a:srgbClr val="000000"/>
                </a:solidFill>
                <a:latin typeface="Avenir Book" panose="020B0503020203020204" pitchFamily="34" charset="-78"/>
                <a:cs typeface="Avenir Book" panose="020B0503020203020204" pitchFamily="34" charset="-78"/>
              </a:rPr>
              <a:t>link capacity</a:t>
            </a:r>
          </a:p>
          <a:p>
            <a:pPr algn="ctr" defTabSz="685800" eaLnBrk="0" fontAlgn="base" hangingPunct="0">
              <a:lnSpc>
                <a:spcPct val="85000"/>
              </a:lnSpc>
              <a:spcBef>
                <a:spcPct val="0"/>
              </a:spcBef>
              <a:spcAft>
                <a:spcPct val="0"/>
              </a:spcAft>
              <a:defRPr/>
            </a:pPr>
            <a:r>
              <a:rPr lang="en-US" altLang="en-US" sz="1600" dirty="0">
                <a:solidFill>
                  <a:srgbClr val="000000"/>
                </a:solidFill>
                <a:latin typeface="Avenir Book" panose="020B0503020203020204" pitchFamily="34" charset="-78"/>
                <a:cs typeface="Avenir Book" panose="020B0503020203020204" pitchFamily="34" charset="-78"/>
              </a:rPr>
              <a:t> </a:t>
            </a:r>
            <a:r>
              <a:rPr lang="en-US" altLang="en-US" sz="1600" dirty="0" err="1">
                <a:solidFill>
                  <a:srgbClr val="000000"/>
                </a:solidFill>
                <a:latin typeface="Avenir Book" panose="020B0503020203020204" pitchFamily="34" charset="-78"/>
                <a:cs typeface="Avenir Book" panose="020B0503020203020204" pitchFamily="34" charset="-78"/>
              </a:rPr>
              <a:t>R</a:t>
            </a:r>
            <a:r>
              <a:rPr lang="en-US" altLang="en-US" sz="1600" baseline="-25000" dirty="0" err="1">
                <a:solidFill>
                  <a:srgbClr val="000000"/>
                </a:solidFill>
                <a:latin typeface="Avenir Book" panose="020B0503020203020204" pitchFamily="34" charset="-78"/>
                <a:cs typeface="Avenir Book" panose="020B0503020203020204" pitchFamily="34" charset="-78"/>
              </a:rPr>
              <a:t>c</a:t>
            </a:r>
            <a:r>
              <a:rPr lang="en-US" altLang="en-US" sz="1600" baseline="-25000" dirty="0">
                <a:solidFill>
                  <a:srgbClr val="000000"/>
                </a:solidFill>
                <a:latin typeface="Avenir Book" panose="020B0503020203020204" pitchFamily="34" charset="-78"/>
                <a:cs typeface="Avenir Book" panose="020B0503020203020204" pitchFamily="34" charset="-78"/>
              </a:rPr>
              <a:t> </a:t>
            </a:r>
            <a:r>
              <a:rPr lang="en-US" altLang="en-US" sz="1600" dirty="0">
                <a:solidFill>
                  <a:srgbClr val="000000"/>
                </a:solidFill>
                <a:latin typeface="Avenir Book" panose="020B0503020203020204" pitchFamily="34" charset="-78"/>
                <a:cs typeface="Avenir Book" panose="020B0503020203020204" pitchFamily="34" charset="-78"/>
              </a:rPr>
              <a:t>bits/sec</a:t>
            </a:r>
          </a:p>
        </p:txBody>
      </p:sp>
      <p:grpSp>
        <p:nvGrpSpPr>
          <p:cNvPr id="301" name="Group 99">
            <a:extLst>
              <a:ext uri="{FF2B5EF4-FFF2-40B4-BE49-F238E27FC236}">
                <a16:creationId xmlns:a16="http://schemas.microsoft.com/office/drawing/2014/main" id="{4B6F3DA1-2A9C-2E4C-B823-1CEA5B30C4A7}"/>
              </a:ext>
            </a:extLst>
          </p:cNvPr>
          <p:cNvGrpSpPr>
            <a:grpSpLocks/>
          </p:cNvGrpSpPr>
          <p:nvPr/>
        </p:nvGrpSpPr>
        <p:grpSpPr bwMode="auto">
          <a:xfrm>
            <a:off x="483563" y="3925105"/>
            <a:ext cx="6787754" cy="1058466"/>
            <a:chOff x="-335" y="3658"/>
            <a:chExt cx="5701" cy="889"/>
          </a:xfrm>
        </p:grpSpPr>
        <p:sp>
          <p:nvSpPr>
            <p:cNvPr id="302" name="Text Box 353">
              <a:extLst>
                <a:ext uri="{FF2B5EF4-FFF2-40B4-BE49-F238E27FC236}">
                  <a16:creationId xmlns:a16="http://schemas.microsoft.com/office/drawing/2014/main" id="{07E7AB23-0BD9-F14F-9990-6EF08491E442}"/>
                </a:ext>
              </a:extLst>
            </p:cNvPr>
            <p:cNvSpPr txBox="1">
              <a:spLocks noChangeArrowheads="1"/>
            </p:cNvSpPr>
            <p:nvPr/>
          </p:nvSpPr>
          <p:spPr bwMode="auto">
            <a:xfrm>
              <a:off x="-335" y="3942"/>
              <a:ext cx="1461" cy="6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lnSpc>
                  <a:spcPct val="85000"/>
                </a:lnSpc>
                <a:spcBef>
                  <a:spcPct val="0"/>
                </a:spcBef>
                <a:spcAft>
                  <a:spcPct val="0"/>
                </a:spcAft>
                <a:defRPr/>
              </a:pPr>
              <a:r>
                <a:rPr lang="en-US" altLang="en-US" sz="1600" kern="0" dirty="0">
                  <a:solidFill>
                    <a:srgbClr val="000000"/>
                  </a:solidFill>
                  <a:latin typeface="Avenir Book" panose="020B0503020203020204" pitchFamily="34" charset="-78"/>
                  <a:cs typeface="Avenir Book" panose="020B0503020203020204" pitchFamily="34" charset="-78"/>
                </a:rPr>
                <a:t>server sends bits </a:t>
              </a:r>
            </a:p>
            <a:p>
              <a:pPr algn="ctr" defTabSz="685800" eaLnBrk="0" fontAlgn="base" hangingPunct="0">
                <a:lnSpc>
                  <a:spcPct val="85000"/>
                </a:lnSpc>
                <a:spcBef>
                  <a:spcPct val="0"/>
                </a:spcBef>
                <a:spcAft>
                  <a:spcPct val="0"/>
                </a:spcAft>
                <a:defRPr/>
              </a:pPr>
              <a:r>
                <a:rPr lang="en-US" altLang="en-US" sz="1600" kern="0" dirty="0">
                  <a:solidFill>
                    <a:srgbClr val="000000"/>
                  </a:solidFill>
                  <a:latin typeface="Avenir Book" panose="020B0503020203020204" pitchFamily="34" charset="-78"/>
                  <a:cs typeface="Avenir Book" panose="020B0503020203020204" pitchFamily="34" charset="-78"/>
                </a:rPr>
                <a:t>(fluid) into pipe</a:t>
              </a:r>
            </a:p>
            <a:p>
              <a:pPr algn="ctr" defTabSz="685800" eaLnBrk="0" fontAlgn="base" hangingPunct="0">
                <a:lnSpc>
                  <a:spcPct val="85000"/>
                </a:lnSpc>
                <a:spcBef>
                  <a:spcPct val="0"/>
                </a:spcBef>
                <a:spcAft>
                  <a:spcPct val="0"/>
                </a:spcAft>
                <a:defRPr/>
              </a:pPr>
              <a:endParaRPr lang="en-US" altLang="en-US" sz="1600" kern="0" dirty="0">
                <a:solidFill>
                  <a:srgbClr val="000000"/>
                </a:solidFill>
                <a:latin typeface="Avenir Book" panose="020B0503020203020204" pitchFamily="34" charset="-78"/>
                <a:cs typeface="Avenir Book" panose="020B0503020203020204" pitchFamily="34" charset="-78"/>
              </a:endParaRPr>
            </a:p>
          </p:txBody>
        </p:sp>
        <p:sp>
          <p:nvSpPr>
            <p:cNvPr id="303" name="Text Box 336">
              <a:extLst>
                <a:ext uri="{FF2B5EF4-FFF2-40B4-BE49-F238E27FC236}">
                  <a16:creationId xmlns:a16="http://schemas.microsoft.com/office/drawing/2014/main" id="{22B4F102-0AE6-894B-9FDB-169832FE1D37}"/>
                </a:ext>
              </a:extLst>
            </p:cNvPr>
            <p:cNvSpPr txBox="1">
              <a:spLocks noChangeArrowheads="1"/>
            </p:cNvSpPr>
            <p:nvPr/>
          </p:nvSpPr>
          <p:spPr bwMode="auto">
            <a:xfrm>
              <a:off x="1089" y="3661"/>
              <a:ext cx="1769" cy="6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lnSpc>
                  <a:spcPct val="85000"/>
                </a:lnSpc>
                <a:spcBef>
                  <a:spcPct val="0"/>
                </a:spcBef>
                <a:spcAft>
                  <a:spcPct val="0"/>
                </a:spcAft>
                <a:defRPr/>
              </a:pPr>
              <a:r>
                <a:rPr lang="en-US" altLang="en-US" sz="1600" kern="0" dirty="0">
                  <a:solidFill>
                    <a:srgbClr val="000000"/>
                  </a:solidFill>
                  <a:latin typeface="Avenir Book" panose="020B0503020203020204" pitchFamily="34" charset="-78"/>
                  <a:cs typeface="Avenir Book" panose="020B0503020203020204" pitchFamily="34" charset="-78"/>
                </a:rPr>
                <a:t> pipe that can carry</a:t>
              </a:r>
            </a:p>
            <a:p>
              <a:pPr algn="ctr" defTabSz="685800" eaLnBrk="0" fontAlgn="base" hangingPunct="0">
                <a:lnSpc>
                  <a:spcPct val="85000"/>
                </a:lnSpc>
                <a:spcBef>
                  <a:spcPct val="0"/>
                </a:spcBef>
                <a:spcAft>
                  <a:spcPct val="0"/>
                </a:spcAft>
                <a:defRPr/>
              </a:pPr>
              <a:r>
                <a:rPr lang="en-US" altLang="en-US" sz="1600" kern="0" dirty="0">
                  <a:solidFill>
                    <a:srgbClr val="000000"/>
                  </a:solidFill>
                  <a:latin typeface="Avenir Book" panose="020B0503020203020204" pitchFamily="34" charset="-78"/>
                  <a:cs typeface="Avenir Book" panose="020B0503020203020204" pitchFamily="34" charset="-78"/>
                </a:rPr>
                <a:t>fluid at rate</a:t>
              </a:r>
            </a:p>
            <a:p>
              <a:pPr algn="ctr" defTabSz="685800" eaLnBrk="0" fontAlgn="base" hangingPunct="0">
                <a:lnSpc>
                  <a:spcPct val="85000"/>
                </a:lnSpc>
                <a:spcBef>
                  <a:spcPct val="0"/>
                </a:spcBef>
                <a:spcAft>
                  <a:spcPct val="0"/>
                </a:spcAft>
                <a:defRPr/>
              </a:pPr>
              <a:r>
                <a:rPr lang="en-US" altLang="en-US" sz="1600" kern="0" dirty="0">
                  <a:solidFill>
                    <a:srgbClr val="000000"/>
                  </a:solidFill>
                  <a:latin typeface="Avenir Book" panose="020B0503020203020204" pitchFamily="34" charset="-78"/>
                  <a:cs typeface="Avenir Book" panose="020B0503020203020204" pitchFamily="34" charset="-78"/>
                </a:rPr>
                <a:t> (R</a:t>
              </a:r>
              <a:r>
                <a:rPr lang="en-US" altLang="en-US" sz="1600" kern="0" baseline="-25000" dirty="0">
                  <a:solidFill>
                    <a:srgbClr val="000000"/>
                  </a:solidFill>
                  <a:latin typeface="Avenir Book" panose="020B0503020203020204" pitchFamily="34" charset="-78"/>
                  <a:cs typeface="Avenir Book" panose="020B0503020203020204" pitchFamily="34" charset="-78"/>
                </a:rPr>
                <a:t>s </a:t>
              </a:r>
              <a:r>
                <a:rPr lang="en-US" altLang="en-US" sz="1600" kern="0" dirty="0">
                  <a:solidFill>
                    <a:srgbClr val="000000"/>
                  </a:solidFill>
                  <a:latin typeface="Avenir Book" panose="020B0503020203020204" pitchFamily="34" charset="-78"/>
                  <a:cs typeface="Avenir Book" panose="020B0503020203020204" pitchFamily="34" charset="-78"/>
                </a:rPr>
                <a:t>bits/sec)</a:t>
              </a:r>
            </a:p>
          </p:txBody>
        </p:sp>
        <p:sp>
          <p:nvSpPr>
            <p:cNvPr id="304" name="Text Box 346">
              <a:extLst>
                <a:ext uri="{FF2B5EF4-FFF2-40B4-BE49-F238E27FC236}">
                  <a16:creationId xmlns:a16="http://schemas.microsoft.com/office/drawing/2014/main" id="{99C94E9C-7B58-B945-A1E2-8510D3FF88DA}"/>
                </a:ext>
              </a:extLst>
            </p:cNvPr>
            <p:cNvSpPr txBox="1">
              <a:spLocks noChangeArrowheads="1"/>
            </p:cNvSpPr>
            <p:nvPr/>
          </p:nvSpPr>
          <p:spPr bwMode="auto">
            <a:xfrm>
              <a:off x="3506" y="3658"/>
              <a:ext cx="1860" cy="6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lnSpc>
                  <a:spcPct val="85000"/>
                </a:lnSpc>
                <a:spcBef>
                  <a:spcPct val="0"/>
                </a:spcBef>
                <a:spcAft>
                  <a:spcPct val="0"/>
                </a:spcAft>
                <a:defRPr/>
              </a:pPr>
              <a:r>
                <a:rPr lang="en-US" altLang="en-US" sz="1600" kern="0" dirty="0">
                  <a:solidFill>
                    <a:srgbClr val="000000"/>
                  </a:solidFill>
                  <a:latin typeface="Avenir Book" panose="020B0503020203020204" pitchFamily="34" charset="-78"/>
                  <a:cs typeface="Avenir Book" panose="020B0503020203020204" pitchFamily="34" charset="-78"/>
                </a:rPr>
                <a:t> pipe that can carry</a:t>
              </a:r>
            </a:p>
            <a:p>
              <a:pPr algn="ctr" defTabSz="685800" eaLnBrk="0" fontAlgn="base" hangingPunct="0">
                <a:lnSpc>
                  <a:spcPct val="85000"/>
                </a:lnSpc>
                <a:spcBef>
                  <a:spcPct val="0"/>
                </a:spcBef>
                <a:spcAft>
                  <a:spcPct val="0"/>
                </a:spcAft>
                <a:defRPr/>
              </a:pPr>
              <a:r>
                <a:rPr lang="en-US" altLang="en-US" sz="1600" kern="0" dirty="0">
                  <a:solidFill>
                    <a:srgbClr val="000000"/>
                  </a:solidFill>
                  <a:latin typeface="Avenir Book" panose="020B0503020203020204" pitchFamily="34" charset="-78"/>
                  <a:cs typeface="Avenir Book" panose="020B0503020203020204" pitchFamily="34" charset="-78"/>
                </a:rPr>
                <a:t>fluid at rate</a:t>
              </a:r>
            </a:p>
            <a:p>
              <a:pPr algn="ctr" defTabSz="685800" eaLnBrk="0" fontAlgn="base" hangingPunct="0">
                <a:lnSpc>
                  <a:spcPct val="85000"/>
                </a:lnSpc>
                <a:spcBef>
                  <a:spcPct val="0"/>
                </a:spcBef>
                <a:spcAft>
                  <a:spcPct val="0"/>
                </a:spcAft>
                <a:defRPr/>
              </a:pPr>
              <a:r>
                <a:rPr lang="en-US" altLang="en-US" sz="1600" kern="0" dirty="0">
                  <a:solidFill>
                    <a:srgbClr val="000000"/>
                  </a:solidFill>
                  <a:latin typeface="Avenir Book" panose="020B0503020203020204" pitchFamily="34" charset="-78"/>
                  <a:cs typeface="Avenir Book" panose="020B0503020203020204" pitchFamily="34" charset="-78"/>
                </a:rPr>
                <a:t> (</a:t>
              </a:r>
              <a:r>
                <a:rPr lang="en-US" altLang="en-US" sz="1600" kern="0" dirty="0" err="1">
                  <a:solidFill>
                    <a:srgbClr val="000000"/>
                  </a:solidFill>
                  <a:latin typeface="Avenir Book" panose="020B0503020203020204" pitchFamily="34" charset="-78"/>
                  <a:cs typeface="Avenir Book" panose="020B0503020203020204" pitchFamily="34" charset="-78"/>
                </a:rPr>
                <a:t>R</a:t>
              </a:r>
              <a:r>
                <a:rPr lang="en-US" altLang="en-US" sz="1600" kern="0" baseline="-25000" dirty="0" err="1">
                  <a:solidFill>
                    <a:srgbClr val="000000"/>
                  </a:solidFill>
                  <a:latin typeface="Avenir Book" panose="020B0503020203020204" pitchFamily="34" charset="-78"/>
                  <a:cs typeface="Avenir Book" panose="020B0503020203020204" pitchFamily="34" charset="-78"/>
                </a:rPr>
                <a:t>c</a:t>
              </a:r>
              <a:r>
                <a:rPr lang="en-US" altLang="en-US" sz="1600" kern="0" baseline="-25000" dirty="0">
                  <a:solidFill>
                    <a:srgbClr val="000000"/>
                  </a:solidFill>
                  <a:latin typeface="Avenir Book" panose="020B0503020203020204" pitchFamily="34" charset="-78"/>
                  <a:cs typeface="Avenir Book" panose="020B0503020203020204" pitchFamily="34" charset="-78"/>
                </a:rPr>
                <a:t> </a:t>
              </a:r>
              <a:r>
                <a:rPr lang="en-US" altLang="en-US" sz="1600" kern="0" dirty="0">
                  <a:solidFill>
                    <a:srgbClr val="000000"/>
                  </a:solidFill>
                  <a:latin typeface="Avenir Book" panose="020B0503020203020204" pitchFamily="34" charset="-78"/>
                  <a:cs typeface="Avenir Book" panose="020B0503020203020204" pitchFamily="34" charset="-78"/>
                </a:rPr>
                <a:t>bits/sec)</a:t>
              </a:r>
            </a:p>
          </p:txBody>
        </p:sp>
      </p:grpSp>
      <p:grpSp>
        <p:nvGrpSpPr>
          <p:cNvPr id="8" name="Group 7">
            <a:extLst>
              <a:ext uri="{FF2B5EF4-FFF2-40B4-BE49-F238E27FC236}">
                <a16:creationId xmlns:a16="http://schemas.microsoft.com/office/drawing/2014/main" id="{2A92D340-73A9-4F49-8534-B5C904B778B4}"/>
              </a:ext>
            </a:extLst>
          </p:cNvPr>
          <p:cNvGrpSpPr/>
          <p:nvPr/>
        </p:nvGrpSpPr>
        <p:grpSpPr>
          <a:xfrm>
            <a:off x="1553497" y="3203066"/>
            <a:ext cx="5869987" cy="572748"/>
            <a:chOff x="2071329" y="4013904"/>
            <a:chExt cx="7826649" cy="763664"/>
          </a:xfrm>
        </p:grpSpPr>
        <p:sp>
          <p:nvSpPr>
            <p:cNvPr id="290" name="AutoShape 350">
              <a:extLst>
                <a:ext uri="{FF2B5EF4-FFF2-40B4-BE49-F238E27FC236}">
                  <a16:creationId xmlns:a16="http://schemas.microsoft.com/office/drawing/2014/main" id="{3D33AE23-1C65-834A-A5D5-8D03E4720BAD}"/>
                </a:ext>
              </a:extLst>
            </p:cNvPr>
            <p:cNvSpPr>
              <a:spLocks noChangeArrowheads="1"/>
            </p:cNvSpPr>
            <p:nvPr/>
          </p:nvSpPr>
          <p:spPr bwMode="auto">
            <a:xfrm>
              <a:off x="9008978" y="4275842"/>
              <a:ext cx="889000" cy="485775"/>
            </a:xfrm>
            <a:prstGeom prst="rightArrow">
              <a:avLst>
                <a:gd name="adj1" fmla="val 50000"/>
                <a:gd name="adj2" fmla="val 45752"/>
              </a:avLst>
            </a:prstGeom>
            <a:gradFill rotWithShape="1">
              <a:gsLst>
                <a:gs pos="0">
                  <a:srgbClr val="FFFFFF"/>
                </a:gs>
                <a:gs pos="100000">
                  <a:srgbClr val="CC0000"/>
                </a:gs>
              </a:gsLst>
              <a:lin ang="0" scaled="1"/>
            </a:gra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600">
                <a:solidFill>
                  <a:srgbClr val="000000"/>
                </a:solidFill>
                <a:latin typeface="Avenir Book" panose="020B0503020203020204" pitchFamily="34" charset="-78"/>
                <a:cs typeface="Avenir Book" panose="020B0503020203020204" pitchFamily="34" charset="-78"/>
              </a:endParaRPr>
            </a:p>
          </p:txBody>
        </p:sp>
        <p:grpSp>
          <p:nvGrpSpPr>
            <p:cNvPr id="291" name="Group 335">
              <a:extLst>
                <a:ext uri="{FF2B5EF4-FFF2-40B4-BE49-F238E27FC236}">
                  <a16:creationId xmlns:a16="http://schemas.microsoft.com/office/drawing/2014/main" id="{1AB0D837-8757-A24A-AA3E-5914390BD015}"/>
                </a:ext>
              </a:extLst>
            </p:cNvPr>
            <p:cNvGrpSpPr>
              <a:grpSpLocks/>
            </p:cNvGrpSpPr>
            <p:nvPr/>
          </p:nvGrpSpPr>
          <p:grpSpPr bwMode="auto">
            <a:xfrm>
              <a:off x="3016469" y="4319954"/>
              <a:ext cx="2322512" cy="392112"/>
              <a:chOff x="2249" y="3430"/>
              <a:chExt cx="1389" cy="256"/>
            </a:xfrm>
          </p:grpSpPr>
          <p:sp>
            <p:nvSpPr>
              <p:cNvPr id="292" name="Oval 333">
                <a:extLst>
                  <a:ext uri="{FF2B5EF4-FFF2-40B4-BE49-F238E27FC236}">
                    <a16:creationId xmlns:a16="http://schemas.microsoft.com/office/drawing/2014/main" id="{6E6EF4F3-E324-EE41-857E-2F00CC4C3ACC}"/>
                  </a:ext>
                </a:extLst>
              </p:cNvPr>
              <p:cNvSpPr>
                <a:spLocks noChangeArrowheads="1"/>
              </p:cNvSpPr>
              <p:nvPr/>
            </p:nvSpPr>
            <p:spPr bwMode="auto">
              <a:xfrm>
                <a:off x="3569" y="3433"/>
                <a:ext cx="69" cy="253"/>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defTabSz="685800" eaLnBrk="0" fontAlgn="base" hangingPunct="0">
                  <a:spcBef>
                    <a:spcPct val="0"/>
                  </a:spcBef>
                  <a:spcAft>
                    <a:spcPct val="0"/>
                  </a:spcAft>
                  <a:defRPr/>
                </a:pPr>
                <a:endParaRPr lang="en-US" sz="16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93" name="Rectangle 332">
                <a:extLst>
                  <a:ext uri="{FF2B5EF4-FFF2-40B4-BE49-F238E27FC236}">
                    <a16:creationId xmlns:a16="http://schemas.microsoft.com/office/drawing/2014/main" id="{B2682ADB-A65B-D047-86A5-56687D6DFCC8}"/>
                  </a:ext>
                </a:extLst>
              </p:cNvPr>
              <p:cNvSpPr>
                <a:spLocks noChangeArrowheads="1"/>
              </p:cNvSpPr>
              <p:nvPr/>
            </p:nvSpPr>
            <p:spPr bwMode="auto">
              <a:xfrm>
                <a:off x="2275" y="3433"/>
                <a:ext cx="1326" cy="253"/>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defTabSz="685800" eaLnBrk="0" fontAlgn="base" hangingPunct="0">
                  <a:spcBef>
                    <a:spcPct val="0"/>
                  </a:spcBef>
                  <a:spcAft>
                    <a:spcPct val="0"/>
                  </a:spcAft>
                  <a:defRPr/>
                </a:pPr>
                <a:endParaRPr lang="en-US" sz="16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94" name="Oval 331">
                <a:extLst>
                  <a:ext uri="{FF2B5EF4-FFF2-40B4-BE49-F238E27FC236}">
                    <a16:creationId xmlns:a16="http://schemas.microsoft.com/office/drawing/2014/main" id="{C101BC4D-17C9-324C-82E8-C4AAA13D8A1D}"/>
                  </a:ext>
                </a:extLst>
              </p:cNvPr>
              <p:cNvSpPr>
                <a:spLocks noChangeArrowheads="1"/>
              </p:cNvSpPr>
              <p:nvPr/>
            </p:nvSpPr>
            <p:spPr bwMode="auto">
              <a:xfrm>
                <a:off x="2249" y="3430"/>
                <a:ext cx="69" cy="253"/>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600" kern="0">
                  <a:solidFill>
                    <a:srgbClr val="000000"/>
                  </a:solidFill>
                  <a:latin typeface="Avenir Book" panose="020B0503020203020204" pitchFamily="34" charset="-78"/>
                  <a:cs typeface="Avenir Book" panose="020B0503020203020204" pitchFamily="34" charset="-78"/>
                </a:endParaRPr>
              </a:p>
            </p:txBody>
          </p:sp>
          <p:sp>
            <p:nvSpPr>
              <p:cNvPr id="295" name="Rectangle 334">
                <a:extLst>
                  <a:ext uri="{FF2B5EF4-FFF2-40B4-BE49-F238E27FC236}">
                    <a16:creationId xmlns:a16="http://schemas.microsoft.com/office/drawing/2014/main" id="{4A8174FB-A99D-5C4E-ADC6-1958FC2B1BFF}"/>
                  </a:ext>
                </a:extLst>
              </p:cNvPr>
              <p:cNvSpPr>
                <a:spLocks noChangeArrowheads="1"/>
              </p:cNvSpPr>
              <p:nvPr/>
            </p:nvSpPr>
            <p:spPr bwMode="auto">
              <a:xfrm>
                <a:off x="3562" y="3438"/>
                <a:ext cx="44" cy="246"/>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defTabSz="685800" eaLnBrk="0" fontAlgn="base" hangingPunct="0">
                  <a:spcBef>
                    <a:spcPct val="0"/>
                  </a:spcBef>
                  <a:spcAft>
                    <a:spcPct val="0"/>
                  </a:spcAft>
                  <a:defRPr/>
                </a:pPr>
                <a:endParaRPr lang="en-US" sz="16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296" name="Group 341">
              <a:extLst>
                <a:ext uri="{FF2B5EF4-FFF2-40B4-BE49-F238E27FC236}">
                  <a16:creationId xmlns:a16="http://schemas.microsoft.com/office/drawing/2014/main" id="{0EB2E33F-C4E3-1644-9D50-3FCE1862D72B}"/>
                </a:ext>
              </a:extLst>
            </p:cNvPr>
            <p:cNvGrpSpPr>
              <a:grpSpLocks/>
            </p:cNvGrpSpPr>
            <p:nvPr/>
          </p:nvGrpSpPr>
          <p:grpSpPr bwMode="auto">
            <a:xfrm>
              <a:off x="6475852" y="4196543"/>
              <a:ext cx="2801937" cy="581025"/>
              <a:chOff x="2249" y="3430"/>
              <a:chExt cx="1389" cy="256"/>
            </a:xfrm>
          </p:grpSpPr>
          <p:sp>
            <p:nvSpPr>
              <p:cNvPr id="297" name="Oval 342">
                <a:extLst>
                  <a:ext uri="{FF2B5EF4-FFF2-40B4-BE49-F238E27FC236}">
                    <a16:creationId xmlns:a16="http://schemas.microsoft.com/office/drawing/2014/main" id="{8B0433EF-9C73-5648-874B-82F2F6B3FE8A}"/>
                  </a:ext>
                </a:extLst>
              </p:cNvPr>
              <p:cNvSpPr>
                <a:spLocks noChangeArrowheads="1"/>
              </p:cNvSpPr>
              <p:nvPr/>
            </p:nvSpPr>
            <p:spPr bwMode="auto">
              <a:xfrm>
                <a:off x="3569" y="3433"/>
                <a:ext cx="69" cy="253"/>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defTabSz="685800" eaLnBrk="0" fontAlgn="base" hangingPunct="0">
                  <a:spcBef>
                    <a:spcPct val="0"/>
                  </a:spcBef>
                  <a:spcAft>
                    <a:spcPct val="0"/>
                  </a:spcAft>
                  <a:defRPr/>
                </a:pPr>
                <a:endParaRPr lang="en-US" sz="16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98" name="Rectangle 343">
                <a:extLst>
                  <a:ext uri="{FF2B5EF4-FFF2-40B4-BE49-F238E27FC236}">
                    <a16:creationId xmlns:a16="http://schemas.microsoft.com/office/drawing/2014/main" id="{4E0FBD5F-0BE8-F549-8413-D4068F104413}"/>
                  </a:ext>
                </a:extLst>
              </p:cNvPr>
              <p:cNvSpPr>
                <a:spLocks noChangeArrowheads="1"/>
              </p:cNvSpPr>
              <p:nvPr/>
            </p:nvSpPr>
            <p:spPr bwMode="auto">
              <a:xfrm>
                <a:off x="2275" y="3433"/>
                <a:ext cx="1326" cy="253"/>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defTabSz="685800" eaLnBrk="0" fontAlgn="base" hangingPunct="0">
                  <a:spcBef>
                    <a:spcPct val="0"/>
                  </a:spcBef>
                  <a:spcAft>
                    <a:spcPct val="0"/>
                  </a:spcAft>
                  <a:defRPr/>
                </a:pPr>
                <a:endParaRPr lang="en-US" sz="16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99" name="Oval 344">
                <a:extLst>
                  <a:ext uri="{FF2B5EF4-FFF2-40B4-BE49-F238E27FC236}">
                    <a16:creationId xmlns:a16="http://schemas.microsoft.com/office/drawing/2014/main" id="{48CAF989-114C-CC4C-8DBF-A27BA3216107}"/>
                  </a:ext>
                </a:extLst>
              </p:cNvPr>
              <p:cNvSpPr>
                <a:spLocks noChangeArrowheads="1"/>
              </p:cNvSpPr>
              <p:nvPr/>
            </p:nvSpPr>
            <p:spPr bwMode="auto">
              <a:xfrm>
                <a:off x="2249" y="3430"/>
                <a:ext cx="69" cy="253"/>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600" kern="0">
                  <a:solidFill>
                    <a:srgbClr val="000000"/>
                  </a:solidFill>
                  <a:latin typeface="Avenir Book" panose="020B0503020203020204" pitchFamily="34" charset="-78"/>
                  <a:cs typeface="Avenir Book" panose="020B0503020203020204" pitchFamily="34" charset="-78"/>
                </a:endParaRPr>
              </a:p>
            </p:txBody>
          </p:sp>
          <p:sp>
            <p:nvSpPr>
              <p:cNvPr id="300" name="Rectangle 345">
                <a:extLst>
                  <a:ext uri="{FF2B5EF4-FFF2-40B4-BE49-F238E27FC236}">
                    <a16:creationId xmlns:a16="http://schemas.microsoft.com/office/drawing/2014/main" id="{C659DCD3-540C-0146-BAAD-7DBA3AC0F7BE}"/>
                  </a:ext>
                </a:extLst>
              </p:cNvPr>
              <p:cNvSpPr>
                <a:spLocks noChangeArrowheads="1"/>
              </p:cNvSpPr>
              <p:nvPr/>
            </p:nvSpPr>
            <p:spPr bwMode="auto">
              <a:xfrm>
                <a:off x="3562" y="3438"/>
                <a:ext cx="44" cy="246"/>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defTabSz="685800" eaLnBrk="0" fontAlgn="base" hangingPunct="0">
                  <a:spcBef>
                    <a:spcPct val="0"/>
                  </a:spcBef>
                  <a:spcAft>
                    <a:spcPct val="0"/>
                  </a:spcAft>
                  <a:defRPr/>
                </a:pPr>
                <a:endParaRPr lang="en-US" sz="16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305" name="AutoShape 351">
              <a:extLst>
                <a:ext uri="{FF2B5EF4-FFF2-40B4-BE49-F238E27FC236}">
                  <a16:creationId xmlns:a16="http://schemas.microsoft.com/office/drawing/2014/main" id="{371DACA7-8356-6549-B395-6F1207E7F7B9}"/>
                </a:ext>
              </a:extLst>
            </p:cNvPr>
            <p:cNvSpPr>
              <a:spLocks noChangeArrowheads="1"/>
            </p:cNvSpPr>
            <p:nvPr/>
          </p:nvSpPr>
          <p:spPr bwMode="auto">
            <a:xfrm>
              <a:off x="5295542" y="4258379"/>
              <a:ext cx="1279525" cy="485775"/>
            </a:xfrm>
            <a:prstGeom prst="rightArrow">
              <a:avLst>
                <a:gd name="adj1" fmla="val 50000"/>
                <a:gd name="adj2" fmla="val 65850"/>
              </a:avLst>
            </a:prstGeom>
            <a:gradFill rotWithShape="1">
              <a:gsLst>
                <a:gs pos="0">
                  <a:srgbClr val="FFFFFF"/>
                </a:gs>
                <a:gs pos="100000">
                  <a:srgbClr val="CC0000"/>
                </a:gs>
              </a:gsLst>
              <a:lin ang="0" scaled="1"/>
            </a:gra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600">
                <a:solidFill>
                  <a:srgbClr val="000000"/>
                </a:solidFill>
                <a:latin typeface="Avenir Book" panose="020B0503020203020204" pitchFamily="34" charset="-78"/>
                <a:cs typeface="Avenir Book" panose="020B0503020203020204" pitchFamily="34" charset="-78"/>
              </a:endParaRPr>
            </a:p>
          </p:txBody>
        </p:sp>
        <p:sp>
          <p:nvSpPr>
            <p:cNvPr id="306" name="AutoShape 349">
              <a:extLst>
                <a:ext uri="{FF2B5EF4-FFF2-40B4-BE49-F238E27FC236}">
                  <a16:creationId xmlns:a16="http://schemas.microsoft.com/office/drawing/2014/main" id="{DAF93F8F-35E4-524B-97A1-6252C154B956}"/>
                </a:ext>
              </a:extLst>
            </p:cNvPr>
            <p:cNvSpPr>
              <a:spLocks noChangeArrowheads="1"/>
            </p:cNvSpPr>
            <p:nvPr/>
          </p:nvSpPr>
          <p:spPr bwMode="auto">
            <a:xfrm flipV="1">
              <a:off x="2071329" y="4013904"/>
              <a:ext cx="974725" cy="72072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gradFill rotWithShape="1">
              <a:gsLst>
                <a:gs pos="0">
                  <a:srgbClr val="FFFFFF"/>
                </a:gs>
                <a:gs pos="100000">
                  <a:srgbClr val="CC0000"/>
                </a:gs>
              </a:gsLst>
              <a:lin ang="0" scaled="1"/>
            </a:gradFill>
            <a:ln w="9525">
              <a:solidFill>
                <a:srgbClr val="CC0000"/>
              </a:solidFill>
              <a:miter lim="800000"/>
              <a:headEnd/>
              <a:tailEnd/>
            </a:ln>
          </p:spPr>
          <p:txBody>
            <a:bodyPr rot="10800000" wrap="none" anchor="ctr"/>
            <a:lstStyle/>
            <a:p>
              <a:pPr defTabSz="685800" eaLnBrk="0" fontAlgn="base" hangingPunct="0">
                <a:spcBef>
                  <a:spcPct val="0"/>
                </a:spcBef>
                <a:spcAft>
                  <a:spcPct val="0"/>
                </a:spcAft>
                <a:defRPr/>
              </a:pPr>
              <a:endParaRPr lang="en-US" sz="160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cxnSp>
        <p:nvCxnSpPr>
          <p:cNvPr id="4" name="Straight Connector 3">
            <a:extLst>
              <a:ext uri="{FF2B5EF4-FFF2-40B4-BE49-F238E27FC236}">
                <a16:creationId xmlns:a16="http://schemas.microsoft.com/office/drawing/2014/main" id="{491116CC-72E2-1E41-B441-B2A46728B7B8}"/>
              </a:ext>
            </a:extLst>
          </p:cNvPr>
          <p:cNvCxnSpPr/>
          <p:nvPr/>
        </p:nvCxnSpPr>
        <p:spPr>
          <a:xfrm>
            <a:off x="1997583" y="3909761"/>
            <a:ext cx="0" cy="374447"/>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0240B1B8-8762-A749-A5D9-196239F727C6}"/>
              </a:ext>
            </a:extLst>
          </p:cNvPr>
          <p:cNvCxnSpPr/>
          <p:nvPr/>
        </p:nvCxnSpPr>
        <p:spPr>
          <a:xfrm>
            <a:off x="2753438" y="3621144"/>
            <a:ext cx="0" cy="374447"/>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8FDF4627-F3A2-F640-9920-1210DF3A14EE}"/>
              </a:ext>
            </a:extLst>
          </p:cNvPr>
          <p:cNvCxnSpPr/>
          <p:nvPr/>
        </p:nvCxnSpPr>
        <p:spPr>
          <a:xfrm>
            <a:off x="5829878" y="3623802"/>
            <a:ext cx="0" cy="374447"/>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1061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01"/>
                                        </p:tgtEl>
                                        <p:attrNameLst>
                                          <p:attrName>style.visibility</p:attrName>
                                        </p:attrNameLst>
                                      </p:cBhvr>
                                      <p:to>
                                        <p:strVal val="visible"/>
                                      </p:to>
                                    </p:set>
                                    <p:animEffect transition="in" filter="dissolve">
                                      <p:cBhvr>
                                        <p:cTn id="7" dur="500"/>
                                        <p:tgtEl>
                                          <p:spTgt spid="301"/>
                                        </p:tgtEl>
                                      </p:cBhvr>
                                    </p:animEffect>
                                  </p:childTnLst>
                                </p:cTn>
                              </p:par>
                              <p:par>
                                <p:cTn id="8" presetID="9"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35081" y="405243"/>
            <a:ext cx="7886700" cy="670967"/>
          </a:xfrm>
        </p:spPr>
        <p:txBody>
          <a:bodyPr>
            <a:normAutofit/>
          </a:bodyPr>
          <a:lstStyle/>
          <a:p>
            <a:r>
              <a:rPr lang="en-US" altLang="en-US" sz="3300" dirty="0">
                <a:ea typeface="ＭＳ Ｐゴシック" panose="020B0600070205080204" pitchFamily="34" charset="-128"/>
              </a:rPr>
              <a:t>Throughput</a:t>
            </a:r>
            <a:endParaRPr lang="en-US" sz="3300" dirty="0"/>
          </a:p>
        </p:txBody>
      </p:sp>
      <p:grpSp>
        <p:nvGrpSpPr>
          <p:cNvPr id="429" name="Group 347">
            <a:extLst>
              <a:ext uri="{FF2B5EF4-FFF2-40B4-BE49-F238E27FC236}">
                <a16:creationId xmlns:a16="http://schemas.microsoft.com/office/drawing/2014/main" id="{29540C2D-9FA0-BB45-BE5F-03C752C3783C}"/>
              </a:ext>
            </a:extLst>
          </p:cNvPr>
          <p:cNvGrpSpPr>
            <a:grpSpLocks/>
          </p:cNvGrpSpPr>
          <p:nvPr/>
        </p:nvGrpSpPr>
        <p:grpSpPr bwMode="auto">
          <a:xfrm>
            <a:off x="3953926" y="3370585"/>
            <a:ext cx="684610" cy="311944"/>
            <a:chOff x="1871277" y="1576300"/>
            <a:chExt cx="1128371" cy="437861"/>
          </a:xfrm>
        </p:grpSpPr>
        <p:sp>
          <p:nvSpPr>
            <p:cNvPr id="430" name="Oval 429">
              <a:extLst>
                <a:ext uri="{FF2B5EF4-FFF2-40B4-BE49-F238E27FC236}">
                  <a16:creationId xmlns:a16="http://schemas.microsoft.com/office/drawing/2014/main" id="{D91E1173-2CC1-804A-8A29-AD5A2B05C5E9}"/>
                </a:ext>
              </a:extLst>
            </p:cNvPr>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algn="ctr" defTabSz="685800" eaLnBrk="0" fontAlgn="base" hangingPunct="0">
                <a:spcBef>
                  <a:spcPct val="0"/>
                </a:spcBef>
                <a:spcAft>
                  <a:spcPct val="0"/>
                </a:spcAft>
                <a:defRPr/>
              </a:pPr>
              <a:endParaRPr lang="en-US" kern="0" dirty="0">
                <a:ln>
                  <a:solidFill>
                    <a:srgbClr val="000000"/>
                  </a:solidFill>
                </a:ln>
                <a:solidFill>
                  <a:srgbClr val="FFFFFF"/>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31" name="Rectangle 430">
              <a:extLst>
                <a:ext uri="{FF2B5EF4-FFF2-40B4-BE49-F238E27FC236}">
                  <a16:creationId xmlns:a16="http://schemas.microsoft.com/office/drawing/2014/main" id="{D26B5CB1-EFDC-AA4A-94A5-91F1F7893EBE}"/>
                </a:ext>
              </a:extLst>
            </p:cNvPr>
            <p:cNvSpPr/>
            <p:nvPr/>
          </p:nvSpPr>
          <p:spPr bwMode="auto">
            <a:xfrm>
              <a:off x="1871277" y="1740080"/>
              <a:ext cx="1128371" cy="115314"/>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kern="0" dirty="0">
                <a:solidFill>
                  <a:srgbClr val="FFFFFF"/>
                </a:solidFill>
                <a:latin typeface="Avenir Book" panose="020B0503020203020204" pitchFamily="34" charset="-78"/>
                <a:cs typeface="Avenir Book" panose="020B0503020203020204" pitchFamily="34" charset="-78"/>
              </a:endParaRPr>
            </a:p>
          </p:txBody>
        </p:sp>
        <p:sp>
          <p:nvSpPr>
            <p:cNvPr id="432" name="Oval 431">
              <a:extLst>
                <a:ext uri="{FF2B5EF4-FFF2-40B4-BE49-F238E27FC236}">
                  <a16:creationId xmlns:a16="http://schemas.microsoft.com/office/drawing/2014/main" id="{852CB226-E8E6-CA45-95E4-3E2F740D0CCB}"/>
                </a:ext>
              </a:extLst>
            </p:cNvPr>
            <p:cNvSpPr>
              <a:spLocks noChangeArrowheads="1"/>
            </p:cNvSpPr>
            <p:nvPr/>
          </p:nvSpPr>
          <p:spPr bwMode="auto">
            <a:xfrm flipV="1">
              <a:off x="1871277" y="1576300"/>
              <a:ext cx="1125200" cy="319520"/>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algn="ctr" defTabSz="685800" eaLnBrk="0" fontAlgn="base" hangingPunct="0">
                <a:spcBef>
                  <a:spcPct val="0"/>
                </a:spcBef>
                <a:spcAft>
                  <a:spcPct val="0"/>
                </a:spcAft>
                <a:defRPr/>
              </a:pPr>
              <a:endParaRPr lang="en-US" kern="0" dirty="0">
                <a:ln>
                  <a:solidFill>
                    <a:srgbClr val="000000"/>
                  </a:solidFill>
                </a:ln>
                <a:solidFill>
                  <a:srgbClr val="FFFFFF"/>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33" name="Freeform 432">
              <a:extLst>
                <a:ext uri="{FF2B5EF4-FFF2-40B4-BE49-F238E27FC236}">
                  <a16:creationId xmlns:a16="http://schemas.microsoft.com/office/drawing/2014/main" id="{2F42ECA3-62AC-C34A-9330-F31499A994CD}"/>
                </a:ext>
              </a:extLst>
            </p:cNvPr>
            <p:cNvSpPr/>
            <p:nvPr/>
          </p:nvSpPr>
          <p:spPr bwMode="auto">
            <a:xfrm>
              <a:off x="2159748" y="1673231"/>
              <a:ext cx="547504" cy="160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kern="0" dirty="0">
                <a:solidFill>
                  <a:srgbClr val="FFFFFF"/>
                </a:solidFill>
                <a:latin typeface="Avenir Book" panose="020B0503020203020204" pitchFamily="34" charset="-78"/>
                <a:cs typeface="Avenir Book" panose="020B0503020203020204" pitchFamily="34" charset="-78"/>
              </a:endParaRPr>
            </a:p>
          </p:txBody>
        </p:sp>
        <p:sp>
          <p:nvSpPr>
            <p:cNvPr id="434" name="Freeform 433">
              <a:extLst>
                <a:ext uri="{FF2B5EF4-FFF2-40B4-BE49-F238E27FC236}">
                  <a16:creationId xmlns:a16="http://schemas.microsoft.com/office/drawing/2014/main" id="{7DAD661B-B797-0E4F-A7A2-EECB211B39F1}"/>
                </a:ext>
              </a:extLst>
            </p:cNvPr>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35" name="Freeform 434">
              <a:extLst>
                <a:ext uri="{FF2B5EF4-FFF2-40B4-BE49-F238E27FC236}">
                  <a16:creationId xmlns:a16="http://schemas.microsoft.com/office/drawing/2014/main" id="{6D956B9B-0BF1-184A-8A16-0E56F0D92920}"/>
                </a:ext>
              </a:extLst>
            </p:cNvPr>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36" name="Freeform 435">
              <a:extLst>
                <a:ext uri="{FF2B5EF4-FFF2-40B4-BE49-F238E27FC236}">
                  <a16:creationId xmlns:a16="http://schemas.microsoft.com/office/drawing/2014/main" id="{0CBF6073-15EC-8540-96C4-D4D3FCB6DED3}"/>
                </a:ext>
              </a:extLst>
            </p:cNvPr>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cxnSp>
          <p:nvCxnSpPr>
            <p:cNvPr id="437" name="Straight Connector 436">
              <a:extLst>
                <a:ext uri="{FF2B5EF4-FFF2-40B4-BE49-F238E27FC236}">
                  <a16:creationId xmlns:a16="http://schemas.microsoft.com/office/drawing/2014/main" id="{F655FBD6-0B65-C943-BD0C-04C522A429F3}"/>
                </a:ext>
              </a:extLst>
            </p:cNvPr>
            <p:cNvCxnSpPr>
              <a:cxnSpLocks noChangeShapeType="1"/>
              <a:endCxn id="432" idx="2"/>
            </p:cNvCxnSpPr>
            <p:nvPr/>
          </p:nvCxnSpPr>
          <p:spPr bwMode="auto">
            <a:xfrm flipH="1" flipV="1">
              <a:off x="1871277" y="1737243"/>
              <a:ext cx="3169" cy="123074"/>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438" name="Straight Connector 437">
              <a:extLst>
                <a:ext uri="{FF2B5EF4-FFF2-40B4-BE49-F238E27FC236}">
                  <a16:creationId xmlns:a16="http://schemas.microsoft.com/office/drawing/2014/main" id="{8319B3C6-5722-1C44-A611-D2468A7B37EE}"/>
                </a:ext>
              </a:extLst>
            </p:cNvPr>
            <p:cNvCxnSpPr>
              <a:cxnSpLocks noChangeShapeType="1"/>
            </p:cNvCxnSpPr>
            <p:nvPr/>
          </p:nvCxnSpPr>
          <p:spPr bwMode="auto">
            <a:xfrm flipH="1" flipV="1">
              <a:off x="2996477" y="1734877"/>
              <a:ext cx="3171" cy="123074"/>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439" name="Group 347">
            <a:extLst>
              <a:ext uri="{FF2B5EF4-FFF2-40B4-BE49-F238E27FC236}">
                <a16:creationId xmlns:a16="http://schemas.microsoft.com/office/drawing/2014/main" id="{C4D1F210-8217-DF40-A30E-B4D781BD1617}"/>
              </a:ext>
            </a:extLst>
          </p:cNvPr>
          <p:cNvGrpSpPr>
            <a:grpSpLocks/>
          </p:cNvGrpSpPr>
          <p:nvPr/>
        </p:nvGrpSpPr>
        <p:grpSpPr bwMode="auto">
          <a:xfrm>
            <a:off x="3919398" y="1924975"/>
            <a:ext cx="683419" cy="311944"/>
            <a:chOff x="1871277" y="1576300"/>
            <a:chExt cx="1128371" cy="437861"/>
          </a:xfrm>
        </p:grpSpPr>
        <p:sp>
          <p:nvSpPr>
            <p:cNvPr id="440" name="Oval 439">
              <a:extLst>
                <a:ext uri="{FF2B5EF4-FFF2-40B4-BE49-F238E27FC236}">
                  <a16:creationId xmlns:a16="http://schemas.microsoft.com/office/drawing/2014/main" id="{6C6425EA-486B-F643-943D-D7089FD8840F}"/>
                </a:ext>
              </a:extLst>
            </p:cNvPr>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algn="ctr" defTabSz="685800" eaLnBrk="0" fontAlgn="base" hangingPunct="0">
                <a:spcBef>
                  <a:spcPct val="0"/>
                </a:spcBef>
                <a:spcAft>
                  <a:spcPct val="0"/>
                </a:spcAft>
                <a:defRPr/>
              </a:pPr>
              <a:endParaRPr lang="en-US" kern="0" dirty="0">
                <a:ln>
                  <a:solidFill>
                    <a:srgbClr val="000000"/>
                  </a:solidFill>
                </a:ln>
                <a:solidFill>
                  <a:srgbClr val="FFFFFF"/>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41" name="Rectangle 440">
              <a:extLst>
                <a:ext uri="{FF2B5EF4-FFF2-40B4-BE49-F238E27FC236}">
                  <a16:creationId xmlns:a16="http://schemas.microsoft.com/office/drawing/2014/main" id="{72094855-C429-6140-9FC0-17D4134E8759}"/>
                </a:ext>
              </a:extLst>
            </p:cNvPr>
            <p:cNvSpPr/>
            <p:nvPr/>
          </p:nvSpPr>
          <p:spPr bwMode="auto">
            <a:xfrm>
              <a:off x="1871277" y="1740080"/>
              <a:ext cx="1128371" cy="11531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kern="0" dirty="0">
                <a:solidFill>
                  <a:srgbClr val="FFFFFF"/>
                </a:solidFill>
                <a:latin typeface="Avenir Book" panose="020B0503020203020204" pitchFamily="34" charset="-78"/>
                <a:cs typeface="Avenir Book" panose="020B0503020203020204" pitchFamily="34" charset="-78"/>
              </a:endParaRPr>
            </a:p>
          </p:txBody>
        </p:sp>
        <p:sp>
          <p:nvSpPr>
            <p:cNvPr id="442" name="Oval 441">
              <a:extLst>
                <a:ext uri="{FF2B5EF4-FFF2-40B4-BE49-F238E27FC236}">
                  <a16:creationId xmlns:a16="http://schemas.microsoft.com/office/drawing/2014/main" id="{940E8085-E288-C843-8449-2EE8442917F0}"/>
                </a:ext>
              </a:extLst>
            </p:cNvPr>
            <p:cNvSpPr>
              <a:spLocks noChangeArrowheads="1"/>
            </p:cNvSpPr>
            <p:nvPr/>
          </p:nvSpPr>
          <p:spPr bwMode="auto">
            <a:xfrm flipV="1">
              <a:off x="1871277" y="1576300"/>
              <a:ext cx="1125200" cy="319520"/>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algn="ctr" defTabSz="685800" eaLnBrk="0" fontAlgn="base" hangingPunct="0">
                <a:spcBef>
                  <a:spcPct val="0"/>
                </a:spcBef>
                <a:spcAft>
                  <a:spcPct val="0"/>
                </a:spcAft>
                <a:defRPr/>
              </a:pPr>
              <a:endParaRPr lang="en-US" kern="0" dirty="0">
                <a:ln>
                  <a:solidFill>
                    <a:srgbClr val="000000"/>
                  </a:solidFill>
                </a:ln>
                <a:solidFill>
                  <a:srgbClr val="FFFFFF"/>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43" name="Freeform 442">
              <a:extLst>
                <a:ext uri="{FF2B5EF4-FFF2-40B4-BE49-F238E27FC236}">
                  <a16:creationId xmlns:a16="http://schemas.microsoft.com/office/drawing/2014/main" id="{E37F0E56-213E-8545-B9F2-BC5003B587C6}"/>
                </a:ext>
              </a:extLst>
            </p:cNvPr>
            <p:cNvSpPr/>
            <p:nvPr/>
          </p:nvSpPr>
          <p:spPr bwMode="auto">
            <a:xfrm>
              <a:off x="2160249" y="1673231"/>
              <a:ext cx="548460" cy="160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kern="0" dirty="0">
                <a:solidFill>
                  <a:srgbClr val="FFFFFF"/>
                </a:solidFill>
                <a:latin typeface="Avenir Book" panose="020B0503020203020204" pitchFamily="34" charset="-78"/>
                <a:cs typeface="Avenir Book" panose="020B0503020203020204" pitchFamily="34" charset="-78"/>
              </a:endParaRPr>
            </a:p>
          </p:txBody>
        </p:sp>
        <p:sp>
          <p:nvSpPr>
            <p:cNvPr id="444" name="Freeform 443">
              <a:extLst>
                <a:ext uri="{FF2B5EF4-FFF2-40B4-BE49-F238E27FC236}">
                  <a16:creationId xmlns:a16="http://schemas.microsoft.com/office/drawing/2014/main" id="{57514748-4829-0749-95C6-8FF0B1CB4D7E}"/>
                </a:ext>
              </a:extLst>
            </p:cNvPr>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45" name="Freeform 444">
              <a:extLst>
                <a:ext uri="{FF2B5EF4-FFF2-40B4-BE49-F238E27FC236}">
                  <a16:creationId xmlns:a16="http://schemas.microsoft.com/office/drawing/2014/main" id="{81C91DDC-B728-614D-83D3-517272E011D1}"/>
                </a:ext>
              </a:extLst>
            </p:cNvPr>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46" name="Freeform 445">
              <a:extLst>
                <a:ext uri="{FF2B5EF4-FFF2-40B4-BE49-F238E27FC236}">
                  <a16:creationId xmlns:a16="http://schemas.microsoft.com/office/drawing/2014/main" id="{94DD4D4E-9421-A140-AFBD-C2D8D5F7FD98}"/>
                </a:ext>
              </a:extLst>
            </p:cNvPr>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cxnSp>
          <p:nvCxnSpPr>
            <p:cNvPr id="447" name="Straight Connector 446">
              <a:extLst>
                <a:ext uri="{FF2B5EF4-FFF2-40B4-BE49-F238E27FC236}">
                  <a16:creationId xmlns:a16="http://schemas.microsoft.com/office/drawing/2014/main" id="{44BB3CF6-D387-034B-A66F-B0DB1B8D3A4B}"/>
                </a:ext>
              </a:extLst>
            </p:cNvPr>
            <p:cNvCxnSpPr>
              <a:cxnSpLocks noChangeShapeType="1"/>
              <a:endCxn id="442" idx="2"/>
            </p:cNvCxnSpPr>
            <p:nvPr/>
          </p:nvCxnSpPr>
          <p:spPr bwMode="auto">
            <a:xfrm flipH="1" flipV="1">
              <a:off x="1871277" y="1737243"/>
              <a:ext cx="3169" cy="123074"/>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448" name="Straight Connector 447">
              <a:extLst>
                <a:ext uri="{FF2B5EF4-FFF2-40B4-BE49-F238E27FC236}">
                  <a16:creationId xmlns:a16="http://schemas.microsoft.com/office/drawing/2014/main" id="{7248A1BD-6434-A24C-A1C8-CB863A313AA0}"/>
                </a:ext>
              </a:extLst>
            </p:cNvPr>
            <p:cNvCxnSpPr>
              <a:cxnSpLocks noChangeShapeType="1"/>
            </p:cNvCxnSpPr>
            <p:nvPr/>
          </p:nvCxnSpPr>
          <p:spPr bwMode="auto">
            <a:xfrm flipH="1" flipV="1">
              <a:off x="2996477" y="1734877"/>
              <a:ext cx="3171" cy="123074"/>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449" name="Group 140">
            <a:extLst>
              <a:ext uri="{FF2B5EF4-FFF2-40B4-BE49-F238E27FC236}">
                <a16:creationId xmlns:a16="http://schemas.microsoft.com/office/drawing/2014/main" id="{76E7BFD5-92F6-BB41-9E7A-389CECC7F12A}"/>
              </a:ext>
            </a:extLst>
          </p:cNvPr>
          <p:cNvGrpSpPr>
            <a:grpSpLocks/>
          </p:cNvGrpSpPr>
          <p:nvPr/>
        </p:nvGrpSpPr>
        <p:grpSpPr bwMode="auto">
          <a:xfrm>
            <a:off x="1935817" y="1679706"/>
            <a:ext cx="264319" cy="657225"/>
            <a:chOff x="4140" y="429"/>
            <a:chExt cx="1425" cy="2396"/>
          </a:xfrm>
        </p:grpSpPr>
        <p:sp>
          <p:nvSpPr>
            <p:cNvPr id="450" name="Freeform 141">
              <a:extLst>
                <a:ext uri="{FF2B5EF4-FFF2-40B4-BE49-F238E27FC236}">
                  <a16:creationId xmlns:a16="http://schemas.microsoft.com/office/drawing/2014/main" id="{76A5EB39-9919-2444-BBB8-371FCDAF989E}"/>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51" name="Rectangle 142">
              <a:extLst>
                <a:ext uri="{FF2B5EF4-FFF2-40B4-BE49-F238E27FC236}">
                  <a16:creationId xmlns:a16="http://schemas.microsoft.com/office/drawing/2014/main" id="{60EBDD34-6142-6945-9C14-B79C55F439DE}"/>
                </a:ext>
              </a:extLst>
            </p:cNvPr>
            <p:cNvSpPr>
              <a:spLocks noChangeArrowheads="1"/>
            </p:cNvSpPr>
            <p:nvPr/>
          </p:nvSpPr>
          <p:spPr bwMode="auto">
            <a:xfrm>
              <a:off x="4204" y="429"/>
              <a:ext cx="1046"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800" kern="0">
                <a:solidFill>
                  <a:srgbClr val="000000"/>
                </a:solidFill>
                <a:latin typeface="Avenir Book" panose="020B0503020203020204" pitchFamily="34" charset="-78"/>
                <a:cs typeface="Avenir Book" panose="020B0503020203020204" pitchFamily="34" charset="-78"/>
              </a:endParaRPr>
            </a:p>
          </p:txBody>
        </p:sp>
        <p:sp>
          <p:nvSpPr>
            <p:cNvPr id="452" name="Freeform 143">
              <a:extLst>
                <a:ext uri="{FF2B5EF4-FFF2-40B4-BE49-F238E27FC236}">
                  <a16:creationId xmlns:a16="http://schemas.microsoft.com/office/drawing/2014/main" id="{B8A9862D-8A64-8A4B-AD3D-3D060A37FEA7}"/>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53" name="Freeform 144">
              <a:extLst>
                <a:ext uri="{FF2B5EF4-FFF2-40B4-BE49-F238E27FC236}">
                  <a16:creationId xmlns:a16="http://schemas.microsoft.com/office/drawing/2014/main" id="{F1CBBF09-E39A-294C-817A-9DCD90223F1E}"/>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54" name="Rectangle 145">
              <a:extLst>
                <a:ext uri="{FF2B5EF4-FFF2-40B4-BE49-F238E27FC236}">
                  <a16:creationId xmlns:a16="http://schemas.microsoft.com/office/drawing/2014/main" id="{0B890F94-5FF7-B74D-888E-B02AA2F69861}"/>
                </a:ext>
              </a:extLst>
            </p:cNvPr>
            <p:cNvSpPr>
              <a:spLocks noChangeArrowheads="1"/>
            </p:cNvSpPr>
            <p:nvPr/>
          </p:nvSpPr>
          <p:spPr bwMode="auto">
            <a:xfrm>
              <a:off x="4211" y="694"/>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800" kern="0">
                <a:solidFill>
                  <a:srgbClr val="000000"/>
                </a:solidFill>
                <a:latin typeface="Avenir Book" panose="020B0503020203020204" pitchFamily="34" charset="-78"/>
                <a:cs typeface="Avenir Book" panose="020B0503020203020204" pitchFamily="34" charset="-78"/>
              </a:endParaRPr>
            </a:p>
          </p:txBody>
        </p:sp>
        <p:grpSp>
          <p:nvGrpSpPr>
            <p:cNvPr id="455" name="Group 146">
              <a:extLst>
                <a:ext uri="{FF2B5EF4-FFF2-40B4-BE49-F238E27FC236}">
                  <a16:creationId xmlns:a16="http://schemas.microsoft.com/office/drawing/2014/main" id="{84C8FF9A-1DFE-5443-B94F-09F2CF1376A8}"/>
                </a:ext>
              </a:extLst>
            </p:cNvPr>
            <p:cNvGrpSpPr>
              <a:grpSpLocks/>
            </p:cNvGrpSpPr>
            <p:nvPr/>
          </p:nvGrpSpPr>
          <p:grpSpPr bwMode="auto">
            <a:xfrm>
              <a:off x="4749" y="668"/>
              <a:ext cx="581" cy="145"/>
              <a:chOff x="614" y="2568"/>
              <a:chExt cx="725" cy="139"/>
            </a:xfrm>
          </p:grpSpPr>
          <p:sp>
            <p:nvSpPr>
              <p:cNvPr id="480" name="AutoShape 147">
                <a:extLst>
                  <a:ext uri="{FF2B5EF4-FFF2-40B4-BE49-F238E27FC236}">
                    <a16:creationId xmlns:a16="http://schemas.microsoft.com/office/drawing/2014/main" id="{82A932A3-A2B5-9E4C-A00D-8314C870E898}"/>
                  </a:ext>
                </a:extLst>
              </p:cNvPr>
              <p:cNvSpPr>
                <a:spLocks noChangeArrowheads="1"/>
              </p:cNvSpPr>
              <p:nvPr/>
            </p:nvSpPr>
            <p:spPr bwMode="auto">
              <a:xfrm>
                <a:off x="615" y="2568"/>
                <a:ext cx="721"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800" kern="0">
                  <a:solidFill>
                    <a:srgbClr val="000000"/>
                  </a:solidFill>
                  <a:latin typeface="Avenir Book" panose="020B0503020203020204" pitchFamily="34" charset="-78"/>
                  <a:cs typeface="Avenir Book" panose="020B0503020203020204" pitchFamily="34" charset="-78"/>
                </a:endParaRPr>
              </a:p>
            </p:txBody>
          </p:sp>
          <p:sp>
            <p:nvSpPr>
              <p:cNvPr id="481" name="AutoShape 148">
                <a:extLst>
                  <a:ext uri="{FF2B5EF4-FFF2-40B4-BE49-F238E27FC236}">
                    <a16:creationId xmlns:a16="http://schemas.microsoft.com/office/drawing/2014/main" id="{7341616C-DDDB-6D4B-8BC1-1DE0014BB393}"/>
                  </a:ext>
                </a:extLst>
              </p:cNvPr>
              <p:cNvSpPr>
                <a:spLocks noChangeArrowheads="1"/>
              </p:cNvSpPr>
              <p:nvPr/>
            </p:nvSpPr>
            <p:spPr bwMode="auto">
              <a:xfrm>
                <a:off x="631" y="2584"/>
                <a:ext cx="689" cy="10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800" kern="0">
                  <a:solidFill>
                    <a:srgbClr val="000000"/>
                  </a:solidFill>
                  <a:latin typeface="Avenir Book" panose="020B0503020203020204" pitchFamily="34" charset="-78"/>
                  <a:cs typeface="Avenir Book" panose="020B0503020203020204" pitchFamily="34" charset="-78"/>
                </a:endParaRPr>
              </a:p>
            </p:txBody>
          </p:sp>
        </p:grpSp>
        <p:sp>
          <p:nvSpPr>
            <p:cNvPr id="456" name="Rectangle 149">
              <a:extLst>
                <a:ext uri="{FF2B5EF4-FFF2-40B4-BE49-F238E27FC236}">
                  <a16:creationId xmlns:a16="http://schemas.microsoft.com/office/drawing/2014/main" id="{3016CB06-5ED2-8E44-8314-CF9B8D929399}"/>
                </a:ext>
              </a:extLst>
            </p:cNvPr>
            <p:cNvSpPr>
              <a:spLocks noChangeArrowheads="1"/>
            </p:cNvSpPr>
            <p:nvPr/>
          </p:nvSpPr>
          <p:spPr bwMode="auto">
            <a:xfrm>
              <a:off x="4223" y="1019"/>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800" kern="0">
                <a:solidFill>
                  <a:srgbClr val="000000"/>
                </a:solidFill>
                <a:latin typeface="Avenir Book" panose="020B0503020203020204" pitchFamily="34" charset="-78"/>
                <a:cs typeface="Avenir Book" panose="020B0503020203020204" pitchFamily="34" charset="-78"/>
              </a:endParaRPr>
            </a:p>
          </p:txBody>
        </p:sp>
        <p:grpSp>
          <p:nvGrpSpPr>
            <p:cNvPr id="457" name="Group 150">
              <a:extLst>
                <a:ext uri="{FF2B5EF4-FFF2-40B4-BE49-F238E27FC236}">
                  <a16:creationId xmlns:a16="http://schemas.microsoft.com/office/drawing/2014/main" id="{50CD732F-502F-EC4B-9B23-19C3F75FAF70}"/>
                </a:ext>
              </a:extLst>
            </p:cNvPr>
            <p:cNvGrpSpPr>
              <a:grpSpLocks/>
            </p:cNvGrpSpPr>
            <p:nvPr/>
          </p:nvGrpSpPr>
          <p:grpSpPr bwMode="auto">
            <a:xfrm>
              <a:off x="4747" y="994"/>
              <a:ext cx="581" cy="134"/>
              <a:chOff x="614" y="2568"/>
              <a:chExt cx="725" cy="139"/>
            </a:xfrm>
          </p:grpSpPr>
          <p:sp>
            <p:nvSpPr>
              <p:cNvPr id="478" name="AutoShape 151">
                <a:extLst>
                  <a:ext uri="{FF2B5EF4-FFF2-40B4-BE49-F238E27FC236}">
                    <a16:creationId xmlns:a16="http://schemas.microsoft.com/office/drawing/2014/main" id="{A5BF82DD-4D73-B841-9282-B6B444B47C82}"/>
                  </a:ext>
                </a:extLst>
              </p:cNvPr>
              <p:cNvSpPr>
                <a:spLocks noChangeArrowheads="1"/>
              </p:cNvSpPr>
              <p:nvPr/>
            </p:nvSpPr>
            <p:spPr bwMode="auto">
              <a:xfrm>
                <a:off x="617" y="2567"/>
                <a:ext cx="721" cy="140"/>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800" kern="0">
                  <a:solidFill>
                    <a:srgbClr val="000000"/>
                  </a:solidFill>
                  <a:latin typeface="Avenir Book" panose="020B0503020203020204" pitchFamily="34" charset="-78"/>
                  <a:cs typeface="Avenir Book" panose="020B0503020203020204" pitchFamily="34" charset="-78"/>
                </a:endParaRPr>
              </a:p>
            </p:txBody>
          </p:sp>
          <p:sp>
            <p:nvSpPr>
              <p:cNvPr id="479" name="AutoShape 152">
                <a:extLst>
                  <a:ext uri="{FF2B5EF4-FFF2-40B4-BE49-F238E27FC236}">
                    <a16:creationId xmlns:a16="http://schemas.microsoft.com/office/drawing/2014/main" id="{507A60A5-AB7C-DA4B-BE79-74DC6F926B64}"/>
                  </a:ext>
                </a:extLst>
              </p:cNvPr>
              <p:cNvSpPr>
                <a:spLocks noChangeArrowheads="1"/>
              </p:cNvSpPr>
              <p:nvPr/>
            </p:nvSpPr>
            <p:spPr bwMode="auto">
              <a:xfrm>
                <a:off x="634" y="2585"/>
                <a:ext cx="689"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800" kern="0">
                  <a:solidFill>
                    <a:srgbClr val="000000"/>
                  </a:solidFill>
                  <a:latin typeface="Avenir Book" panose="020B0503020203020204" pitchFamily="34" charset="-78"/>
                  <a:cs typeface="Avenir Book" panose="020B0503020203020204" pitchFamily="34" charset="-78"/>
                </a:endParaRPr>
              </a:p>
            </p:txBody>
          </p:sp>
        </p:grpSp>
        <p:sp>
          <p:nvSpPr>
            <p:cNvPr id="458" name="Rectangle 153">
              <a:extLst>
                <a:ext uri="{FF2B5EF4-FFF2-40B4-BE49-F238E27FC236}">
                  <a16:creationId xmlns:a16="http://schemas.microsoft.com/office/drawing/2014/main" id="{5585EA19-FC9A-834A-B1AA-AF0C3E6E438E}"/>
                </a:ext>
              </a:extLst>
            </p:cNvPr>
            <p:cNvSpPr>
              <a:spLocks noChangeArrowheads="1"/>
            </p:cNvSpPr>
            <p:nvPr/>
          </p:nvSpPr>
          <p:spPr bwMode="auto">
            <a:xfrm>
              <a:off x="4217" y="1358"/>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800" kern="0">
                <a:solidFill>
                  <a:srgbClr val="000000"/>
                </a:solidFill>
                <a:latin typeface="Avenir Book" panose="020B0503020203020204" pitchFamily="34" charset="-78"/>
                <a:cs typeface="Avenir Book" panose="020B0503020203020204" pitchFamily="34" charset="-78"/>
              </a:endParaRPr>
            </a:p>
          </p:txBody>
        </p:sp>
        <p:sp>
          <p:nvSpPr>
            <p:cNvPr id="459" name="Rectangle 154">
              <a:extLst>
                <a:ext uri="{FF2B5EF4-FFF2-40B4-BE49-F238E27FC236}">
                  <a16:creationId xmlns:a16="http://schemas.microsoft.com/office/drawing/2014/main" id="{770A4D2E-58C2-9F43-84EA-96616AE781B6}"/>
                </a:ext>
              </a:extLst>
            </p:cNvPr>
            <p:cNvSpPr>
              <a:spLocks noChangeArrowheads="1"/>
            </p:cNvSpPr>
            <p:nvPr/>
          </p:nvSpPr>
          <p:spPr bwMode="auto">
            <a:xfrm>
              <a:off x="4230" y="1653"/>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800" kern="0">
                <a:solidFill>
                  <a:srgbClr val="000000"/>
                </a:solidFill>
                <a:latin typeface="Avenir Book" panose="020B0503020203020204" pitchFamily="34" charset="-78"/>
                <a:cs typeface="Avenir Book" panose="020B0503020203020204" pitchFamily="34" charset="-78"/>
              </a:endParaRPr>
            </a:p>
          </p:txBody>
        </p:sp>
        <p:grpSp>
          <p:nvGrpSpPr>
            <p:cNvPr id="460" name="Group 155">
              <a:extLst>
                <a:ext uri="{FF2B5EF4-FFF2-40B4-BE49-F238E27FC236}">
                  <a16:creationId xmlns:a16="http://schemas.microsoft.com/office/drawing/2014/main" id="{602A4FA5-6127-4C42-9200-FC441714E020}"/>
                </a:ext>
              </a:extLst>
            </p:cNvPr>
            <p:cNvGrpSpPr>
              <a:grpSpLocks/>
            </p:cNvGrpSpPr>
            <p:nvPr/>
          </p:nvGrpSpPr>
          <p:grpSpPr bwMode="auto">
            <a:xfrm>
              <a:off x="4735" y="1627"/>
              <a:ext cx="582" cy="151"/>
              <a:chOff x="614" y="2568"/>
              <a:chExt cx="725" cy="139"/>
            </a:xfrm>
          </p:grpSpPr>
          <p:sp>
            <p:nvSpPr>
              <p:cNvPr id="476" name="AutoShape 156">
                <a:extLst>
                  <a:ext uri="{FF2B5EF4-FFF2-40B4-BE49-F238E27FC236}">
                    <a16:creationId xmlns:a16="http://schemas.microsoft.com/office/drawing/2014/main" id="{73B43881-7B88-5847-AA15-A459E12B9BB4}"/>
                  </a:ext>
                </a:extLst>
              </p:cNvPr>
              <p:cNvSpPr>
                <a:spLocks noChangeArrowheads="1"/>
              </p:cNvSpPr>
              <p:nvPr/>
            </p:nvSpPr>
            <p:spPr bwMode="auto">
              <a:xfrm>
                <a:off x="616" y="2568"/>
                <a:ext cx="720" cy="140"/>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800" kern="0">
                  <a:solidFill>
                    <a:srgbClr val="000000"/>
                  </a:solidFill>
                  <a:latin typeface="Avenir Book" panose="020B0503020203020204" pitchFamily="34" charset="-78"/>
                  <a:cs typeface="Avenir Book" panose="020B0503020203020204" pitchFamily="34" charset="-78"/>
                </a:endParaRPr>
              </a:p>
            </p:txBody>
          </p:sp>
          <p:sp>
            <p:nvSpPr>
              <p:cNvPr id="477" name="AutoShape 157">
                <a:extLst>
                  <a:ext uri="{FF2B5EF4-FFF2-40B4-BE49-F238E27FC236}">
                    <a16:creationId xmlns:a16="http://schemas.microsoft.com/office/drawing/2014/main" id="{37DBC077-A3AE-D44B-9982-D763ECC92AA5}"/>
                  </a:ext>
                </a:extLst>
              </p:cNvPr>
              <p:cNvSpPr>
                <a:spLocks noChangeArrowheads="1"/>
              </p:cNvSpPr>
              <p:nvPr/>
            </p:nvSpPr>
            <p:spPr bwMode="auto">
              <a:xfrm>
                <a:off x="632" y="2584"/>
                <a:ext cx="688"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800" kern="0">
                  <a:solidFill>
                    <a:srgbClr val="000000"/>
                  </a:solidFill>
                  <a:latin typeface="Avenir Book" panose="020B0503020203020204" pitchFamily="34" charset="-78"/>
                  <a:cs typeface="Avenir Book" panose="020B0503020203020204" pitchFamily="34" charset="-78"/>
                </a:endParaRPr>
              </a:p>
            </p:txBody>
          </p:sp>
        </p:grpSp>
        <p:sp>
          <p:nvSpPr>
            <p:cNvPr id="461" name="Freeform 158">
              <a:extLst>
                <a:ext uri="{FF2B5EF4-FFF2-40B4-BE49-F238E27FC236}">
                  <a16:creationId xmlns:a16="http://schemas.microsoft.com/office/drawing/2014/main" id="{0AEC409A-A2D1-D245-802C-A7B4A1016592}"/>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462" name="Group 159">
              <a:extLst>
                <a:ext uri="{FF2B5EF4-FFF2-40B4-BE49-F238E27FC236}">
                  <a16:creationId xmlns:a16="http://schemas.microsoft.com/office/drawing/2014/main" id="{E58988BF-BC15-CF49-B8AB-9F97656C224E}"/>
                </a:ext>
              </a:extLst>
            </p:cNvPr>
            <p:cNvGrpSpPr>
              <a:grpSpLocks/>
            </p:cNvGrpSpPr>
            <p:nvPr/>
          </p:nvGrpSpPr>
          <p:grpSpPr bwMode="auto">
            <a:xfrm>
              <a:off x="4739" y="1327"/>
              <a:ext cx="582" cy="139"/>
              <a:chOff x="614" y="2568"/>
              <a:chExt cx="725" cy="139"/>
            </a:xfrm>
          </p:grpSpPr>
          <p:sp>
            <p:nvSpPr>
              <p:cNvPr id="474" name="AutoShape 160">
                <a:extLst>
                  <a:ext uri="{FF2B5EF4-FFF2-40B4-BE49-F238E27FC236}">
                    <a16:creationId xmlns:a16="http://schemas.microsoft.com/office/drawing/2014/main" id="{553DFEC9-BE4E-F94F-936E-C02FFF6CAC8D}"/>
                  </a:ext>
                </a:extLst>
              </p:cNvPr>
              <p:cNvSpPr>
                <a:spLocks noChangeArrowheads="1"/>
              </p:cNvSpPr>
              <p:nvPr/>
            </p:nvSpPr>
            <p:spPr bwMode="auto">
              <a:xfrm>
                <a:off x="611" y="2569"/>
                <a:ext cx="728"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800" kern="0">
                  <a:solidFill>
                    <a:srgbClr val="000000"/>
                  </a:solidFill>
                  <a:latin typeface="Avenir Book" panose="020B0503020203020204" pitchFamily="34" charset="-78"/>
                  <a:cs typeface="Avenir Book" panose="020B0503020203020204" pitchFamily="34" charset="-78"/>
                </a:endParaRPr>
              </a:p>
            </p:txBody>
          </p:sp>
          <p:sp>
            <p:nvSpPr>
              <p:cNvPr id="475" name="AutoShape 161">
                <a:extLst>
                  <a:ext uri="{FF2B5EF4-FFF2-40B4-BE49-F238E27FC236}">
                    <a16:creationId xmlns:a16="http://schemas.microsoft.com/office/drawing/2014/main" id="{43F743B0-ACF4-3044-851A-E1B9884FB697}"/>
                  </a:ext>
                </a:extLst>
              </p:cNvPr>
              <p:cNvSpPr>
                <a:spLocks noChangeArrowheads="1"/>
              </p:cNvSpPr>
              <p:nvPr/>
            </p:nvSpPr>
            <p:spPr bwMode="auto">
              <a:xfrm>
                <a:off x="627" y="2586"/>
                <a:ext cx="696"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800" kern="0">
                  <a:solidFill>
                    <a:srgbClr val="000000"/>
                  </a:solidFill>
                  <a:latin typeface="Avenir Book" panose="020B0503020203020204" pitchFamily="34" charset="-78"/>
                  <a:cs typeface="Avenir Book" panose="020B0503020203020204" pitchFamily="34" charset="-78"/>
                </a:endParaRPr>
              </a:p>
            </p:txBody>
          </p:sp>
        </p:grpSp>
        <p:sp>
          <p:nvSpPr>
            <p:cNvPr id="463" name="Rectangle 162">
              <a:extLst>
                <a:ext uri="{FF2B5EF4-FFF2-40B4-BE49-F238E27FC236}">
                  <a16:creationId xmlns:a16="http://schemas.microsoft.com/office/drawing/2014/main" id="{D8E8B7E8-6654-B141-80DA-2835D0B6DC61}"/>
                </a:ext>
              </a:extLst>
            </p:cNvPr>
            <p:cNvSpPr>
              <a:spLocks noChangeArrowheads="1"/>
            </p:cNvSpPr>
            <p:nvPr/>
          </p:nvSpPr>
          <p:spPr bwMode="auto">
            <a:xfrm>
              <a:off x="5250" y="429"/>
              <a:ext cx="71" cy="2287"/>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800" kern="0">
                <a:solidFill>
                  <a:srgbClr val="000000"/>
                </a:solidFill>
                <a:latin typeface="Avenir Book" panose="020B0503020203020204" pitchFamily="34" charset="-78"/>
                <a:cs typeface="Avenir Book" panose="020B0503020203020204" pitchFamily="34" charset="-78"/>
              </a:endParaRPr>
            </a:p>
          </p:txBody>
        </p:sp>
        <p:sp>
          <p:nvSpPr>
            <p:cNvPr id="464" name="Freeform 163">
              <a:extLst>
                <a:ext uri="{FF2B5EF4-FFF2-40B4-BE49-F238E27FC236}">
                  <a16:creationId xmlns:a16="http://schemas.microsoft.com/office/drawing/2014/main" id="{D47EC0CE-C9B0-544A-9F08-C5F74F5F8ED8}"/>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65" name="Freeform 164">
              <a:extLst>
                <a:ext uri="{FF2B5EF4-FFF2-40B4-BE49-F238E27FC236}">
                  <a16:creationId xmlns:a16="http://schemas.microsoft.com/office/drawing/2014/main" id="{B6D47BE6-5EDC-5F46-927F-15C18BEEF39A}"/>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66" name="Oval 165">
              <a:extLst>
                <a:ext uri="{FF2B5EF4-FFF2-40B4-BE49-F238E27FC236}">
                  <a16:creationId xmlns:a16="http://schemas.microsoft.com/office/drawing/2014/main" id="{8699D5C3-5E2F-5247-88B1-8F7A5068C0E5}"/>
                </a:ext>
              </a:extLst>
            </p:cNvPr>
            <p:cNvSpPr>
              <a:spLocks noChangeArrowheads="1"/>
            </p:cNvSpPr>
            <p:nvPr/>
          </p:nvSpPr>
          <p:spPr bwMode="auto">
            <a:xfrm>
              <a:off x="5520" y="2612"/>
              <a:ext cx="45"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800" kern="0">
                <a:solidFill>
                  <a:srgbClr val="000000"/>
                </a:solidFill>
                <a:latin typeface="Avenir Book" panose="020B0503020203020204" pitchFamily="34" charset="-78"/>
                <a:cs typeface="Avenir Book" panose="020B0503020203020204" pitchFamily="34" charset="-78"/>
              </a:endParaRPr>
            </a:p>
          </p:txBody>
        </p:sp>
        <p:sp>
          <p:nvSpPr>
            <p:cNvPr id="467" name="Freeform 166">
              <a:extLst>
                <a:ext uri="{FF2B5EF4-FFF2-40B4-BE49-F238E27FC236}">
                  <a16:creationId xmlns:a16="http://schemas.microsoft.com/office/drawing/2014/main" id="{BFDFB342-1B41-3C40-90B5-38F87DB8D9E7}"/>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68" name="AutoShape 167">
              <a:extLst>
                <a:ext uri="{FF2B5EF4-FFF2-40B4-BE49-F238E27FC236}">
                  <a16:creationId xmlns:a16="http://schemas.microsoft.com/office/drawing/2014/main" id="{31EB1D99-2A1B-554C-9D92-24AAEE3876BF}"/>
                </a:ext>
              </a:extLst>
            </p:cNvPr>
            <p:cNvSpPr>
              <a:spLocks noChangeArrowheads="1"/>
            </p:cNvSpPr>
            <p:nvPr/>
          </p:nvSpPr>
          <p:spPr bwMode="auto">
            <a:xfrm>
              <a:off x="4140" y="2677"/>
              <a:ext cx="1200" cy="148"/>
            </a:xfrm>
            <a:prstGeom prst="roundRect">
              <a:avLst>
                <a:gd name="adj" fmla="val 50000"/>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800" kern="0">
                <a:solidFill>
                  <a:srgbClr val="000000"/>
                </a:solidFill>
                <a:latin typeface="Avenir Book" panose="020B0503020203020204" pitchFamily="34" charset="-78"/>
                <a:cs typeface="Avenir Book" panose="020B0503020203020204" pitchFamily="34" charset="-78"/>
              </a:endParaRPr>
            </a:p>
          </p:txBody>
        </p:sp>
        <p:sp>
          <p:nvSpPr>
            <p:cNvPr id="469" name="AutoShape 168">
              <a:extLst>
                <a:ext uri="{FF2B5EF4-FFF2-40B4-BE49-F238E27FC236}">
                  <a16:creationId xmlns:a16="http://schemas.microsoft.com/office/drawing/2014/main" id="{8C5166EA-4FF3-CA4A-89EF-1C89946C1F95}"/>
                </a:ext>
              </a:extLst>
            </p:cNvPr>
            <p:cNvSpPr>
              <a:spLocks noChangeArrowheads="1"/>
            </p:cNvSpPr>
            <p:nvPr/>
          </p:nvSpPr>
          <p:spPr bwMode="auto">
            <a:xfrm>
              <a:off x="4204" y="2712"/>
              <a:ext cx="1072"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800" kern="0">
                <a:solidFill>
                  <a:srgbClr val="000000"/>
                </a:solidFill>
                <a:latin typeface="Avenir Book" panose="020B0503020203020204" pitchFamily="34" charset="-78"/>
                <a:cs typeface="Avenir Book" panose="020B0503020203020204" pitchFamily="34" charset="-78"/>
              </a:endParaRPr>
            </a:p>
          </p:txBody>
        </p:sp>
        <p:sp>
          <p:nvSpPr>
            <p:cNvPr id="470" name="Oval 169">
              <a:extLst>
                <a:ext uri="{FF2B5EF4-FFF2-40B4-BE49-F238E27FC236}">
                  <a16:creationId xmlns:a16="http://schemas.microsoft.com/office/drawing/2014/main" id="{45C4253F-C6AA-8F41-9A95-B861474468B4}"/>
                </a:ext>
              </a:extLst>
            </p:cNvPr>
            <p:cNvSpPr>
              <a:spLocks noChangeArrowheads="1"/>
            </p:cNvSpPr>
            <p:nvPr/>
          </p:nvSpPr>
          <p:spPr bwMode="auto">
            <a:xfrm>
              <a:off x="4307" y="2382"/>
              <a:ext cx="160" cy="143"/>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800" kern="0">
                <a:solidFill>
                  <a:srgbClr val="000000"/>
                </a:solidFill>
                <a:latin typeface="Avenir Book" panose="020B0503020203020204" pitchFamily="34" charset="-78"/>
                <a:cs typeface="Avenir Book" panose="020B0503020203020204" pitchFamily="34" charset="-78"/>
              </a:endParaRPr>
            </a:p>
          </p:txBody>
        </p:sp>
        <p:sp>
          <p:nvSpPr>
            <p:cNvPr id="471" name="Oval 170">
              <a:extLst>
                <a:ext uri="{FF2B5EF4-FFF2-40B4-BE49-F238E27FC236}">
                  <a16:creationId xmlns:a16="http://schemas.microsoft.com/office/drawing/2014/main" id="{99937982-831E-014F-8011-31A38BC3FAA4}"/>
                </a:ext>
              </a:extLst>
            </p:cNvPr>
            <p:cNvSpPr>
              <a:spLocks noChangeArrowheads="1"/>
            </p:cNvSpPr>
            <p:nvPr/>
          </p:nvSpPr>
          <p:spPr bwMode="auto">
            <a:xfrm>
              <a:off x="4487" y="2382"/>
              <a:ext cx="160" cy="143"/>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fontAlgn="base">
                <a:spcBef>
                  <a:spcPct val="0"/>
                </a:spcBef>
                <a:spcAft>
                  <a:spcPct val="0"/>
                </a:spcAft>
                <a:defRPr/>
              </a:pPr>
              <a:endParaRPr lang="en-US" altLang="en-US" sz="1350" kern="0">
                <a:solidFill>
                  <a:srgbClr val="FF0000"/>
                </a:solidFill>
                <a:latin typeface="Avenir Book" panose="020B0503020203020204" pitchFamily="34" charset="-78"/>
                <a:cs typeface="Avenir Book" panose="020B0503020203020204" pitchFamily="34" charset="-78"/>
              </a:endParaRPr>
            </a:p>
          </p:txBody>
        </p:sp>
        <p:sp>
          <p:nvSpPr>
            <p:cNvPr id="472" name="Oval 171">
              <a:extLst>
                <a:ext uri="{FF2B5EF4-FFF2-40B4-BE49-F238E27FC236}">
                  <a16:creationId xmlns:a16="http://schemas.microsoft.com/office/drawing/2014/main" id="{CB852665-8191-CD47-9BBA-1BC8D1E83948}"/>
                </a:ext>
              </a:extLst>
            </p:cNvPr>
            <p:cNvSpPr>
              <a:spLocks noChangeArrowheads="1"/>
            </p:cNvSpPr>
            <p:nvPr/>
          </p:nvSpPr>
          <p:spPr bwMode="auto">
            <a:xfrm>
              <a:off x="4660" y="2382"/>
              <a:ext cx="160"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800" kern="0">
                <a:solidFill>
                  <a:srgbClr val="000000"/>
                </a:solidFill>
                <a:latin typeface="Avenir Book" panose="020B0503020203020204" pitchFamily="34" charset="-78"/>
                <a:cs typeface="Avenir Book" panose="020B0503020203020204" pitchFamily="34" charset="-78"/>
              </a:endParaRPr>
            </a:p>
          </p:txBody>
        </p:sp>
        <p:sp>
          <p:nvSpPr>
            <p:cNvPr id="473" name="Rectangle 172">
              <a:extLst>
                <a:ext uri="{FF2B5EF4-FFF2-40B4-BE49-F238E27FC236}">
                  <a16:creationId xmlns:a16="http://schemas.microsoft.com/office/drawing/2014/main" id="{A5B541A2-F634-3F4C-920F-8FEB757F72F0}"/>
                </a:ext>
              </a:extLst>
            </p:cNvPr>
            <p:cNvSpPr>
              <a:spLocks noChangeArrowheads="1"/>
            </p:cNvSpPr>
            <p:nvPr/>
          </p:nvSpPr>
          <p:spPr bwMode="auto">
            <a:xfrm>
              <a:off x="5064" y="1835"/>
              <a:ext cx="83" cy="760"/>
            </a:xfrm>
            <a:prstGeom prst="rect">
              <a:avLst/>
            </a:prstGeom>
            <a:solidFill>
              <a:srgbClr val="29292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800" kern="0">
                <a:solidFill>
                  <a:srgbClr val="000000"/>
                </a:solidFill>
                <a:latin typeface="Avenir Book" panose="020B0503020203020204" pitchFamily="34" charset="-78"/>
                <a:cs typeface="Avenir Book" panose="020B0503020203020204" pitchFamily="34" charset="-78"/>
              </a:endParaRPr>
            </a:p>
          </p:txBody>
        </p:sp>
      </p:grpSp>
      <p:sp>
        <p:nvSpPr>
          <p:cNvPr id="482" name="Rectangle 4">
            <a:extLst>
              <a:ext uri="{FF2B5EF4-FFF2-40B4-BE49-F238E27FC236}">
                <a16:creationId xmlns:a16="http://schemas.microsoft.com/office/drawing/2014/main" id="{885A2C98-F0C5-4F48-973F-FB58C4816800}"/>
              </a:ext>
            </a:extLst>
          </p:cNvPr>
          <p:cNvSpPr txBox="1">
            <a:spLocks noChangeArrowheads="1"/>
          </p:cNvSpPr>
          <p:nvPr/>
        </p:nvSpPr>
        <p:spPr bwMode="auto">
          <a:xfrm>
            <a:off x="1114286" y="1207600"/>
            <a:ext cx="6112669" cy="415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0"/>
              </a:buClr>
              <a:buSzPct val="100000"/>
              <a:buFont typeface="Wingdings" pitchFamily="2" charset="2"/>
              <a:buChar char="§"/>
              <a:defRPr sz="2800">
                <a:solidFill>
                  <a:schemeClr val="tx1"/>
                </a:solidFill>
                <a:latin typeface="+mn-lt"/>
                <a:ea typeface="ＭＳ Ｐゴシック" charset="0"/>
                <a:cs typeface="+mn-cs"/>
              </a:defRPr>
            </a:lvl1pPr>
            <a:lvl2pPr marL="742950" indent="-285750" algn="l" rtl="0" eaLnBrk="0" fontAlgn="base" hangingPunct="0">
              <a:lnSpc>
                <a:spcPct val="85000"/>
              </a:lnSpc>
              <a:spcBef>
                <a:spcPct val="20000"/>
              </a:spcBef>
              <a:spcAft>
                <a:spcPct val="0"/>
              </a:spcAft>
              <a:buClr>
                <a:srgbClr val="000090"/>
              </a:buClr>
              <a:buFont typeface="Arial" panose="020B0604020202020204" pitchFamily="34" charset="0"/>
              <a:buChar char="•"/>
              <a:defRPr sz="2400">
                <a:solidFill>
                  <a:schemeClr val="tx1"/>
                </a:solidFill>
                <a:latin typeface="+mn-lt"/>
                <a:ea typeface="Arial" charset="0"/>
                <a:cs typeface="+mn-cs"/>
              </a:defRPr>
            </a:lvl2pPr>
            <a:lvl3pPr marL="1143000" indent="-228600" algn="l" rtl="0" eaLnBrk="0" fontAlgn="base" hangingPunct="0">
              <a:spcBef>
                <a:spcPct val="20000"/>
              </a:spcBef>
              <a:spcAft>
                <a:spcPct val="0"/>
              </a:spcAft>
              <a:buClr>
                <a:srgbClr val="000090"/>
              </a:buClr>
              <a:buFont typeface="Wingdings" pitchFamily="2" charset="2"/>
              <a:buChar char="§"/>
              <a:defRPr sz="2000">
                <a:solidFill>
                  <a:schemeClr val="tx1"/>
                </a:solidFill>
                <a:latin typeface="Comic Sans MS" pitchFamily="66" charset="0"/>
                <a:ea typeface="Arial" charset="0"/>
                <a:cs typeface="+mn-cs"/>
              </a:defRPr>
            </a:lvl3pPr>
            <a:lvl4pPr marL="1600200" indent="-228600" algn="l" rtl="0" eaLnBrk="0" fontAlgn="base" hangingPunct="0">
              <a:spcBef>
                <a:spcPct val="20000"/>
              </a:spcBef>
              <a:spcAft>
                <a:spcPct val="0"/>
              </a:spcAft>
              <a:buClr>
                <a:srgbClr val="000090"/>
              </a:buClr>
              <a:buFont typeface="Wingdings" pitchFamily="2" charset="2"/>
              <a:buChar char="§"/>
              <a:defRPr sz="2000">
                <a:solidFill>
                  <a:schemeClr val="tx1"/>
                </a:solidFill>
                <a:latin typeface="Times New Roman" pitchFamily="18" charset="0"/>
                <a:ea typeface="Arial" charset="0"/>
                <a:cs typeface="+mn-cs"/>
              </a:defRPr>
            </a:lvl4pPr>
            <a:lvl5pPr marL="2057400" indent="-228600" algn="l" rtl="0" eaLnBrk="0" fontAlgn="base" hangingPunct="0">
              <a:spcBef>
                <a:spcPct val="20000"/>
              </a:spcBef>
              <a:spcAft>
                <a:spcPct val="0"/>
              </a:spcAft>
              <a:buClr>
                <a:srgbClr val="000090"/>
              </a:buClr>
              <a:buFont typeface="Wingdings" pitchFamily="2" charset="2"/>
              <a:buChar char="§"/>
              <a:defRPr sz="2000">
                <a:solidFill>
                  <a:schemeClr val="tx1"/>
                </a:solidFill>
                <a:latin typeface="Times New Roman" pitchFamily="18" charset="0"/>
                <a:ea typeface="Arial" charset="0"/>
                <a:cs typeface="+mn-cs"/>
              </a:defRPr>
            </a:lvl5pPr>
            <a:lvl6pPr marL="2514600" indent="-228600" algn="l" rtl="0" fontAlgn="base">
              <a:spcBef>
                <a:spcPct val="20000"/>
              </a:spcBef>
              <a:spcAft>
                <a:spcPct val="0"/>
              </a:spcAft>
              <a:buChar char="»"/>
              <a:defRPr sz="2000">
                <a:solidFill>
                  <a:schemeClr val="tx1"/>
                </a:solidFill>
                <a:latin typeface="Times New Roman" pitchFamily="18" charset="0"/>
                <a:cs typeface="+mn-cs"/>
              </a:defRPr>
            </a:lvl6pPr>
            <a:lvl7pPr marL="2971800" indent="-228600" algn="l" rtl="0" fontAlgn="base">
              <a:spcBef>
                <a:spcPct val="20000"/>
              </a:spcBef>
              <a:spcAft>
                <a:spcPct val="0"/>
              </a:spcAft>
              <a:buChar char="»"/>
              <a:defRPr sz="2000">
                <a:solidFill>
                  <a:schemeClr val="tx1"/>
                </a:solidFill>
                <a:latin typeface="Times New Roman" pitchFamily="18" charset="0"/>
                <a:cs typeface="+mn-cs"/>
              </a:defRPr>
            </a:lvl7pPr>
            <a:lvl8pPr marL="3429000" indent="-228600" algn="l" rtl="0" fontAlgn="base">
              <a:spcBef>
                <a:spcPct val="20000"/>
              </a:spcBef>
              <a:spcAft>
                <a:spcPct val="0"/>
              </a:spcAft>
              <a:buChar char="»"/>
              <a:defRPr sz="2000">
                <a:solidFill>
                  <a:schemeClr val="tx1"/>
                </a:solidFill>
                <a:latin typeface="Times New Roman" pitchFamily="18" charset="0"/>
                <a:cs typeface="+mn-cs"/>
              </a:defRPr>
            </a:lvl8pPr>
            <a:lvl9pPr marL="3886200" indent="-228600" algn="l" rtl="0" fontAlgn="base">
              <a:spcBef>
                <a:spcPct val="20000"/>
              </a:spcBef>
              <a:spcAft>
                <a:spcPct val="0"/>
              </a:spcAft>
              <a:buChar char="»"/>
              <a:defRPr sz="2000">
                <a:solidFill>
                  <a:schemeClr val="tx1"/>
                </a:solidFill>
                <a:latin typeface="Times New Roman" pitchFamily="18" charset="0"/>
                <a:cs typeface="+mn-cs"/>
              </a:defRPr>
            </a:lvl9pPr>
          </a:lstStyle>
          <a:p>
            <a:pPr marL="0" indent="0" defTabSz="685800" eaLnBrk="1" hangingPunct="1">
              <a:buNone/>
              <a:defRPr/>
            </a:pPr>
            <a:r>
              <a:rPr lang="en-US" altLang="en-US" sz="2100" kern="0"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rPr>
              <a:t>R</a:t>
            </a:r>
            <a:r>
              <a:rPr lang="en-US" altLang="en-US" sz="2100" kern="0" baseline="-25000"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rPr>
              <a:t>s</a:t>
            </a:r>
            <a:r>
              <a:rPr lang="en-US" altLang="en-US" sz="2100" kern="0"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rPr>
              <a:t> &lt; </a:t>
            </a:r>
            <a:r>
              <a:rPr lang="en-US" altLang="en-US" sz="2100" kern="0" dirty="0" err="1">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rPr>
              <a:t>R</a:t>
            </a:r>
            <a:r>
              <a:rPr lang="en-US" altLang="en-US" sz="2100" kern="0" baseline="-25000" dirty="0" err="1">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rPr>
              <a:t>c</a:t>
            </a:r>
            <a:r>
              <a:rPr lang="en-US" altLang="en-US" sz="2100" kern="0" dirty="0">
                <a:solidFill>
                  <a:srgbClr val="FF3300"/>
                </a:solidFill>
                <a:latin typeface="Avenir Book" panose="020B0503020203020204" pitchFamily="34" charset="-78"/>
                <a:ea typeface="ＭＳ Ｐゴシック" panose="020B0600070205080204" pitchFamily="34" charset="-128"/>
                <a:cs typeface="Avenir Book" panose="020B0503020203020204" pitchFamily="34" charset="-78"/>
              </a:rPr>
              <a:t>  </a:t>
            </a:r>
            <a:r>
              <a:rPr lang="en-US" altLang="en-US" sz="2100" kern="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What is average end-end throughput?</a:t>
            </a:r>
          </a:p>
        </p:txBody>
      </p:sp>
      <p:grpSp>
        <p:nvGrpSpPr>
          <p:cNvPr id="483" name="Group 34">
            <a:extLst>
              <a:ext uri="{FF2B5EF4-FFF2-40B4-BE49-F238E27FC236}">
                <a16:creationId xmlns:a16="http://schemas.microsoft.com/office/drawing/2014/main" id="{1D7513B2-BA27-CA43-AABC-A66648BC2AFF}"/>
              </a:ext>
            </a:extLst>
          </p:cNvPr>
          <p:cNvGrpSpPr>
            <a:grpSpLocks/>
          </p:cNvGrpSpPr>
          <p:nvPr/>
        </p:nvGrpSpPr>
        <p:grpSpPr bwMode="auto">
          <a:xfrm>
            <a:off x="2275145" y="1944025"/>
            <a:ext cx="1602581" cy="230981"/>
            <a:chOff x="2249" y="3430"/>
            <a:chExt cx="1389" cy="256"/>
          </a:xfrm>
        </p:grpSpPr>
        <p:sp>
          <p:nvSpPr>
            <p:cNvPr id="484" name="Oval 35">
              <a:extLst>
                <a:ext uri="{FF2B5EF4-FFF2-40B4-BE49-F238E27FC236}">
                  <a16:creationId xmlns:a16="http://schemas.microsoft.com/office/drawing/2014/main" id="{5340CEA1-5B2B-9B46-9AAF-4147EFCAE2AD}"/>
                </a:ext>
              </a:extLst>
            </p:cNvPr>
            <p:cNvSpPr>
              <a:spLocks noChangeArrowheads="1"/>
            </p:cNvSpPr>
            <p:nvPr/>
          </p:nvSpPr>
          <p:spPr bwMode="auto">
            <a:xfrm>
              <a:off x="3569" y="3433"/>
              <a:ext cx="69" cy="253"/>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85" name="Rectangle 36">
              <a:extLst>
                <a:ext uri="{FF2B5EF4-FFF2-40B4-BE49-F238E27FC236}">
                  <a16:creationId xmlns:a16="http://schemas.microsoft.com/office/drawing/2014/main" id="{18778160-DBBA-3B4C-9F3C-5804D0719AA9}"/>
                </a:ext>
              </a:extLst>
            </p:cNvPr>
            <p:cNvSpPr>
              <a:spLocks noChangeArrowheads="1"/>
            </p:cNvSpPr>
            <p:nvPr/>
          </p:nvSpPr>
          <p:spPr bwMode="auto">
            <a:xfrm>
              <a:off x="2275" y="3433"/>
              <a:ext cx="1326" cy="253"/>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86" name="Oval 37">
              <a:extLst>
                <a:ext uri="{FF2B5EF4-FFF2-40B4-BE49-F238E27FC236}">
                  <a16:creationId xmlns:a16="http://schemas.microsoft.com/office/drawing/2014/main" id="{8BF0591E-F2E4-8A4C-A92C-C81344F40A5F}"/>
                </a:ext>
              </a:extLst>
            </p:cNvPr>
            <p:cNvSpPr>
              <a:spLocks noChangeArrowheads="1"/>
            </p:cNvSpPr>
            <p:nvPr/>
          </p:nvSpPr>
          <p:spPr bwMode="auto">
            <a:xfrm>
              <a:off x="2249" y="3430"/>
              <a:ext cx="69" cy="253"/>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800" kern="0">
                <a:solidFill>
                  <a:srgbClr val="000000"/>
                </a:solidFill>
                <a:latin typeface="Avenir Book" panose="020B0503020203020204" pitchFamily="34" charset="-78"/>
                <a:cs typeface="Avenir Book" panose="020B0503020203020204" pitchFamily="34" charset="-78"/>
              </a:endParaRPr>
            </a:p>
          </p:txBody>
        </p:sp>
        <p:sp>
          <p:nvSpPr>
            <p:cNvPr id="487" name="Rectangle 38">
              <a:extLst>
                <a:ext uri="{FF2B5EF4-FFF2-40B4-BE49-F238E27FC236}">
                  <a16:creationId xmlns:a16="http://schemas.microsoft.com/office/drawing/2014/main" id="{E207FABE-8267-D846-9F45-80EB05CCD511}"/>
                </a:ext>
              </a:extLst>
            </p:cNvPr>
            <p:cNvSpPr>
              <a:spLocks noChangeArrowheads="1"/>
            </p:cNvSpPr>
            <p:nvPr/>
          </p:nvSpPr>
          <p:spPr bwMode="auto">
            <a:xfrm>
              <a:off x="3562" y="3438"/>
              <a:ext cx="44" cy="245"/>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488" name="Text Box 39">
            <a:extLst>
              <a:ext uri="{FF2B5EF4-FFF2-40B4-BE49-F238E27FC236}">
                <a16:creationId xmlns:a16="http://schemas.microsoft.com/office/drawing/2014/main" id="{957E7C76-675E-574B-8ACD-614388DAE938}"/>
              </a:ext>
            </a:extLst>
          </p:cNvPr>
          <p:cNvSpPr txBox="1">
            <a:spLocks noChangeArrowheads="1"/>
          </p:cNvSpPr>
          <p:nvPr/>
        </p:nvSpPr>
        <p:spPr bwMode="auto">
          <a:xfrm>
            <a:off x="2116792" y="1889339"/>
            <a:ext cx="193952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500" dirty="0">
                <a:solidFill>
                  <a:srgbClr val="000000"/>
                </a:solidFill>
                <a:latin typeface="Avenir Book" panose="020B0503020203020204" pitchFamily="34" charset="-78"/>
                <a:cs typeface="Avenir Book" panose="020B0503020203020204" pitchFamily="34" charset="-78"/>
              </a:rPr>
              <a:t>  R</a:t>
            </a:r>
            <a:r>
              <a:rPr lang="en-US" altLang="en-US" sz="2100" baseline="-25000" dirty="0">
                <a:solidFill>
                  <a:srgbClr val="000000"/>
                </a:solidFill>
                <a:latin typeface="Avenir Book" panose="020B0503020203020204" pitchFamily="34" charset="-78"/>
                <a:cs typeface="Avenir Book" panose="020B0503020203020204" pitchFamily="34" charset="-78"/>
              </a:rPr>
              <a:t>s</a:t>
            </a:r>
            <a:r>
              <a:rPr lang="en-US" altLang="en-US" sz="1500" baseline="-25000" dirty="0">
                <a:solidFill>
                  <a:srgbClr val="000000"/>
                </a:solidFill>
                <a:latin typeface="Avenir Book" panose="020B0503020203020204" pitchFamily="34" charset="-78"/>
                <a:cs typeface="Avenir Book" panose="020B0503020203020204" pitchFamily="34" charset="-78"/>
              </a:rPr>
              <a:t> </a:t>
            </a:r>
            <a:r>
              <a:rPr lang="en-US" altLang="en-US" sz="1500" dirty="0">
                <a:solidFill>
                  <a:srgbClr val="000000"/>
                </a:solidFill>
                <a:latin typeface="Avenir Book" panose="020B0503020203020204" pitchFamily="34" charset="-78"/>
                <a:cs typeface="Avenir Book" panose="020B0503020203020204" pitchFamily="34" charset="-78"/>
              </a:rPr>
              <a:t>bits/sec</a:t>
            </a:r>
          </a:p>
        </p:txBody>
      </p:sp>
      <p:sp>
        <p:nvSpPr>
          <p:cNvPr id="489" name="AutoShape 42">
            <a:extLst>
              <a:ext uri="{FF2B5EF4-FFF2-40B4-BE49-F238E27FC236}">
                <a16:creationId xmlns:a16="http://schemas.microsoft.com/office/drawing/2014/main" id="{8A9CF8E3-1601-CD45-8200-B1516EA3BB30}"/>
              </a:ext>
            </a:extLst>
          </p:cNvPr>
          <p:cNvSpPr>
            <a:spLocks noChangeArrowheads="1"/>
          </p:cNvSpPr>
          <p:nvPr/>
        </p:nvSpPr>
        <p:spPr bwMode="auto">
          <a:xfrm flipV="1">
            <a:off x="1666735" y="1770193"/>
            <a:ext cx="671513" cy="4238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gradFill rotWithShape="1">
            <a:gsLst>
              <a:gs pos="0">
                <a:srgbClr val="FFFFFF"/>
              </a:gs>
              <a:gs pos="100000">
                <a:srgbClr val="CC0000"/>
              </a:gs>
            </a:gsLst>
            <a:lin ang="0" scaled="1"/>
          </a:gradFill>
          <a:ln w="9525">
            <a:solidFill>
              <a:srgbClr val="CC0000"/>
            </a:solidFill>
            <a:miter lim="800000"/>
            <a:headEnd/>
            <a:tailEnd/>
          </a:ln>
        </p:spPr>
        <p:txBody>
          <a:bodyPr rot="10800000" wrap="none" anchor="ctr"/>
          <a:lstStyle/>
          <a:p>
            <a:pPr defTabSz="685800" eaLnBrk="0" fontAlgn="base" hangingPunct="0">
              <a:spcBef>
                <a:spcPct val="0"/>
              </a:spcBef>
              <a:spcAft>
                <a:spcPct val="0"/>
              </a:spcAft>
              <a:defRPr/>
            </a:pPr>
            <a:endParaRPr lang="en-US">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90" name="AutoShape 43">
            <a:extLst>
              <a:ext uri="{FF2B5EF4-FFF2-40B4-BE49-F238E27FC236}">
                <a16:creationId xmlns:a16="http://schemas.microsoft.com/office/drawing/2014/main" id="{ED879A95-B645-8B4D-89AF-6D1789AFE728}"/>
              </a:ext>
            </a:extLst>
          </p:cNvPr>
          <p:cNvSpPr>
            <a:spLocks noChangeArrowheads="1"/>
          </p:cNvSpPr>
          <p:nvPr/>
        </p:nvSpPr>
        <p:spPr bwMode="auto">
          <a:xfrm>
            <a:off x="6342319" y="1924975"/>
            <a:ext cx="706218" cy="284560"/>
          </a:xfrm>
          <a:prstGeom prst="rightArrow">
            <a:avLst>
              <a:gd name="adj1" fmla="val 50000"/>
              <a:gd name="adj2" fmla="val 53870"/>
            </a:avLst>
          </a:prstGeom>
          <a:gradFill rotWithShape="1">
            <a:gsLst>
              <a:gs pos="0">
                <a:srgbClr val="FFFFFF"/>
              </a:gs>
              <a:gs pos="100000">
                <a:srgbClr val="CC0000"/>
              </a:gs>
            </a:gsLst>
            <a:lin ang="0" scaled="1"/>
          </a:gra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800">
              <a:solidFill>
                <a:srgbClr val="000000"/>
              </a:solidFill>
              <a:latin typeface="Avenir Book" panose="020B0503020203020204" pitchFamily="34" charset="-78"/>
              <a:cs typeface="Avenir Book" panose="020B0503020203020204" pitchFamily="34" charset="-78"/>
            </a:endParaRPr>
          </a:p>
        </p:txBody>
      </p:sp>
      <p:grpSp>
        <p:nvGrpSpPr>
          <p:cNvPr id="491" name="Group 54">
            <a:extLst>
              <a:ext uri="{FF2B5EF4-FFF2-40B4-BE49-F238E27FC236}">
                <a16:creationId xmlns:a16="http://schemas.microsoft.com/office/drawing/2014/main" id="{5C873AA0-FFD9-7542-BED1-8B7A71AB1C1E}"/>
              </a:ext>
            </a:extLst>
          </p:cNvPr>
          <p:cNvGrpSpPr>
            <a:grpSpLocks/>
          </p:cNvGrpSpPr>
          <p:nvPr/>
        </p:nvGrpSpPr>
        <p:grpSpPr bwMode="auto">
          <a:xfrm>
            <a:off x="4805224" y="1844012"/>
            <a:ext cx="1933205" cy="427435"/>
            <a:chOff x="3130" y="3069"/>
            <a:chExt cx="1765" cy="366"/>
          </a:xfrm>
        </p:grpSpPr>
        <p:grpSp>
          <p:nvGrpSpPr>
            <p:cNvPr id="492" name="Group 45">
              <a:extLst>
                <a:ext uri="{FF2B5EF4-FFF2-40B4-BE49-F238E27FC236}">
                  <a16:creationId xmlns:a16="http://schemas.microsoft.com/office/drawing/2014/main" id="{97D274BB-C29B-ED4E-859A-927860A3F5D9}"/>
                </a:ext>
              </a:extLst>
            </p:cNvPr>
            <p:cNvGrpSpPr>
              <a:grpSpLocks/>
            </p:cNvGrpSpPr>
            <p:nvPr/>
          </p:nvGrpSpPr>
          <p:grpSpPr bwMode="auto">
            <a:xfrm>
              <a:off x="3130" y="3069"/>
              <a:ext cx="1765" cy="366"/>
              <a:chOff x="2249" y="3430"/>
              <a:chExt cx="1389" cy="256"/>
            </a:xfrm>
          </p:grpSpPr>
          <p:sp>
            <p:nvSpPr>
              <p:cNvPr id="494" name="Oval 46">
                <a:extLst>
                  <a:ext uri="{FF2B5EF4-FFF2-40B4-BE49-F238E27FC236}">
                    <a16:creationId xmlns:a16="http://schemas.microsoft.com/office/drawing/2014/main" id="{2EC17BEE-E58A-6140-B989-B0CDD1C1AF95}"/>
                  </a:ext>
                </a:extLst>
              </p:cNvPr>
              <p:cNvSpPr>
                <a:spLocks noChangeArrowheads="1"/>
              </p:cNvSpPr>
              <p:nvPr/>
            </p:nvSpPr>
            <p:spPr bwMode="auto">
              <a:xfrm>
                <a:off x="3569" y="3433"/>
                <a:ext cx="69" cy="253"/>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95" name="Rectangle 47">
                <a:extLst>
                  <a:ext uri="{FF2B5EF4-FFF2-40B4-BE49-F238E27FC236}">
                    <a16:creationId xmlns:a16="http://schemas.microsoft.com/office/drawing/2014/main" id="{AD336F13-B720-7341-B116-DA4D9171BA64}"/>
                  </a:ext>
                </a:extLst>
              </p:cNvPr>
              <p:cNvSpPr>
                <a:spLocks noChangeArrowheads="1"/>
              </p:cNvSpPr>
              <p:nvPr/>
            </p:nvSpPr>
            <p:spPr bwMode="auto">
              <a:xfrm>
                <a:off x="2275" y="3433"/>
                <a:ext cx="1329" cy="253"/>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96" name="Oval 48">
                <a:extLst>
                  <a:ext uri="{FF2B5EF4-FFF2-40B4-BE49-F238E27FC236}">
                    <a16:creationId xmlns:a16="http://schemas.microsoft.com/office/drawing/2014/main" id="{4B7EF7CF-26D6-F04C-A388-9C2DE746E571}"/>
                  </a:ext>
                </a:extLst>
              </p:cNvPr>
              <p:cNvSpPr>
                <a:spLocks noChangeArrowheads="1"/>
              </p:cNvSpPr>
              <p:nvPr/>
            </p:nvSpPr>
            <p:spPr bwMode="auto">
              <a:xfrm>
                <a:off x="2249" y="3430"/>
                <a:ext cx="69" cy="253"/>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800" kern="0">
                  <a:solidFill>
                    <a:srgbClr val="000000"/>
                  </a:solidFill>
                  <a:latin typeface="Avenir Book" panose="020B0503020203020204" pitchFamily="34" charset="-78"/>
                  <a:cs typeface="Avenir Book" panose="020B0503020203020204" pitchFamily="34" charset="-78"/>
                </a:endParaRPr>
              </a:p>
            </p:txBody>
          </p:sp>
          <p:sp>
            <p:nvSpPr>
              <p:cNvPr id="497" name="Rectangle 49">
                <a:extLst>
                  <a:ext uri="{FF2B5EF4-FFF2-40B4-BE49-F238E27FC236}">
                    <a16:creationId xmlns:a16="http://schemas.microsoft.com/office/drawing/2014/main" id="{604E850F-FAD3-D34F-8D0B-B1F5F12A4982}"/>
                  </a:ext>
                </a:extLst>
              </p:cNvPr>
              <p:cNvSpPr>
                <a:spLocks noChangeArrowheads="1"/>
              </p:cNvSpPr>
              <p:nvPr/>
            </p:nvSpPr>
            <p:spPr bwMode="auto">
              <a:xfrm>
                <a:off x="3562" y="3438"/>
                <a:ext cx="44" cy="246"/>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493" name="Text Box 50">
              <a:extLst>
                <a:ext uri="{FF2B5EF4-FFF2-40B4-BE49-F238E27FC236}">
                  <a16:creationId xmlns:a16="http://schemas.microsoft.com/office/drawing/2014/main" id="{48FDD660-FDC1-BC4D-AF14-61D75C0EB803}"/>
                </a:ext>
              </a:extLst>
            </p:cNvPr>
            <p:cNvSpPr txBox="1">
              <a:spLocks noChangeArrowheads="1"/>
            </p:cNvSpPr>
            <p:nvPr/>
          </p:nvSpPr>
          <p:spPr bwMode="auto">
            <a:xfrm>
              <a:off x="3181" y="3135"/>
              <a:ext cx="1702"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500" kern="0">
                  <a:solidFill>
                    <a:srgbClr val="000000"/>
                  </a:solidFill>
                  <a:latin typeface="Avenir Book" panose="020B0503020203020204" pitchFamily="34" charset="-78"/>
                  <a:cs typeface="Avenir Book" panose="020B0503020203020204" pitchFamily="34" charset="-78"/>
                </a:rPr>
                <a:t>R</a:t>
              </a:r>
              <a:r>
                <a:rPr lang="en-US" altLang="en-US" sz="2100" kern="0" baseline="-25000">
                  <a:solidFill>
                    <a:srgbClr val="000000"/>
                  </a:solidFill>
                  <a:latin typeface="Avenir Book" panose="020B0503020203020204" pitchFamily="34" charset="-78"/>
                  <a:cs typeface="Avenir Book" panose="020B0503020203020204" pitchFamily="34" charset="-78"/>
                </a:rPr>
                <a:t>c</a:t>
              </a:r>
              <a:r>
                <a:rPr lang="en-US" altLang="en-US" sz="1500" kern="0" baseline="-25000">
                  <a:solidFill>
                    <a:srgbClr val="000000"/>
                  </a:solidFill>
                  <a:latin typeface="Avenir Book" panose="020B0503020203020204" pitchFamily="34" charset="-78"/>
                  <a:cs typeface="Avenir Book" panose="020B0503020203020204" pitchFamily="34" charset="-78"/>
                </a:rPr>
                <a:t> </a:t>
              </a:r>
              <a:r>
                <a:rPr lang="en-US" altLang="en-US" sz="1500" kern="0">
                  <a:solidFill>
                    <a:srgbClr val="000000"/>
                  </a:solidFill>
                  <a:latin typeface="Avenir Book" panose="020B0503020203020204" pitchFamily="34" charset="-78"/>
                  <a:cs typeface="Avenir Book" panose="020B0503020203020204" pitchFamily="34" charset="-78"/>
                </a:rPr>
                <a:t>bits/sec</a:t>
              </a:r>
            </a:p>
          </p:txBody>
        </p:sp>
      </p:grpSp>
      <p:sp>
        <p:nvSpPr>
          <p:cNvPr id="498" name="Rectangle 56">
            <a:extLst>
              <a:ext uri="{FF2B5EF4-FFF2-40B4-BE49-F238E27FC236}">
                <a16:creationId xmlns:a16="http://schemas.microsoft.com/office/drawing/2014/main" id="{A7FBBFF4-7CCE-3745-9DBF-448559E76BA0}"/>
              </a:ext>
            </a:extLst>
          </p:cNvPr>
          <p:cNvSpPr>
            <a:spLocks noChangeArrowheads="1"/>
          </p:cNvSpPr>
          <p:nvPr/>
        </p:nvSpPr>
        <p:spPr bwMode="auto">
          <a:xfrm>
            <a:off x="1141670" y="2564376"/>
            <a:ext cx="6047185" cy="415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1313" indent="-341313">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indent="0" defTabSz="685800" eaLnBrk="0" fontAlgn="base" hangingPunct="0">
              <a:spcBef>
                <a:spcPct val="20000"/>
              </a:spcBef>
              <a:spcAft>
                <a:spcPct val="0"/>
              </a:spcAft>
              <a:buClr>
                <a:srgbClr val="000099"/>
              </a:buClr>
              <a:buSzPct val="100000"/>
              <a:defRPr/>
            </a:pPr>
            <a:r>
              <a:rPr lang="en-US" altLang="en-US" sz="2100" dirty="0">
                <a:solidFill>
                  <a:srgbClr val="CC0000"/>
                </a:solidFill>
                <a:latin typeface="Avenir Book" panose="020B0503020203020204" pitchFamily="34" charset="-78"/>
                <a:cs typeface="Avenir Book" panose="020B0503020203020204" pitchFamily="34" charset="-78"/>
              </a:rPr>
              <a:t>R</a:t>
            </a:r>
            <a:r>
              <a:rPr lang="en-US" altLang="en-US" sz="2100" baseline="-25000" dirty="0">
                <a:solidFill>
                  <a:srgbClr val="CC0000"/>
                </a:solidFill>
                <a:latin typeface="Avenir Book" panose="020B0503020203020204" pitchFamily="34" charset="-78"/>
                <a:cs typeface="Avenir Book" panose="020B0503020203020204" pitchFamily="34" charset="-78"/>
              </a:rPr>
              <a:t>s</a:t>
            </a:r>
            <a:r>
              <a:rPr lang="en-US" altLang="en-US" sz="2100" dirty="0">
                <a:solidFill>
                  <a:srgbClr val="CC0000"/>
                </a:solidFill>
                <a:latin typeface="Avenir Book" panose="020B0503020203020204" pitchFamily="34" charset="-78"/>
                <a:cs typeface="Avenir Book" panose="020B0503020203020204" pitchFamily="34" charset="-78"/>
              </a:rPr>
              <a:t> &gt; </a:t>
            </a:r>
            <a:r>
              <a:rPr lang="en-US" altLang="en-US" sz="2100" dirty="0" err="1">
                <a:solidFill>
                  <a:srgbClr val="CC0000"/>
                </a:solidFill>
                <a:latin typeface="Avenir Book" panose="020B0503020203020204" pitchFamily="34" charset="-78"/>
                <a:cs typeface="Avenir Book" panose="020B0503020203020204" pitchFamily="34" charset="-78"/>
              </a:rPr>
              <a:t>R</a:t>
            </a:r>
            <a:r>
              <a:rPr lang="en-US" altLang="en-US" sz="2100" baseline="-25000" dirty="0" err="1">
                <a:solidFill>
                  <a:srgbClr val="CC0000"/>
                </a:solidFill>
                <a:latin typeface="Avenir Book" panose="020B0503020203020204" pitchFamily="34" charset="-78"/>
                <a:cs typeface="Avenir Book" panose="020B0503020203020204" pitchFamily="34" charset="-78"/>
              </a:rPr>
              <a:t>c</a:t>
            </a:r>
            <a:r>
              <a:rPr lang="en-US" altLang="en-US" sz="2100" dirty="0">
                <a:solidFill>
                  <a:srgbClr val="FF3300"/>
                </a:solidFill>
                <a:latin typeface="Avenir Book" panose="020B0503020203020204" pitchFamily="34" charset="-78"/>
                <a:cs typeface="Avenir Book" panose="020B0503020203020204" pitchFamily="34" charset="-78"/>
              </a:rPr>
              <a:t>  </a:t>
            </a:r>
            <a:r>
              <a:rPr lang="en-US" altLang="en-US" sz="2100" dirty="0">
                <a:solidFill>
                  <a:srgbClr val="000000"/>
                </a:solidFill>
                <a:latin typeface="Avenir Book" panose="020B0503020203020204" pitchFamily="34" charset="-78"/>
                <a:cs typeface="Avenir Book" panose="020B0503020203020204" pitchFamily="34" charset="-78"/>
              </a:rPr>
              <a:t>What is average end-end throughput?</a:t>
            </a:r>
          </a:p>
        </p:txBody>
      </p:sp>
      <p:grpSp>
        <p:nvGrpSpPr>
          <p:cNvPr id="499" name="Group 209">
            <a:extLst>
              <a:ext uri="{FF2B5EF4-FFF2-40B4-BE49-F238E27FC236}">
                <a16:creationId xmlns:a16="http://schemas.microsoft.com/office/drawing/2014/main" id="{79A28CBF-CC98-364E-9CA1-5406DF2D3C3F}"/>
              </a:ext>
            </a:extLst>
          </p:cNvPr>
          <p:cNvGrpSpPr>
            <a:grpSpLocks/>
          </p:cNvGrpSpPr>
          <p:nvPr/>
        </p:nvGrpSpPr>
        <p:grpSpPr bwMode="auto">
          <a:xfrm>
            <a:off x="1211875" y="4019710"/>
            <a:ext cx="6635354" cy="962027"/>
            <a:chOff x="186" y="3246"/>
            <a:chExt cx="5573" cy="808"/>
          </a:xfrm>
        </p:grpSpPr>
        <p:sp>
          <p:nvSpPr>
            <p:cNvPr id="500" name="Rectangle 102">
              <a:extLst>
                <a:ext uri="{FF2B5EF4-FFF2-40B4-BE49-F238E27FC236}">
                  <a16:creationId xmlns:a16="http://schemas.microsoft.com/office/drawing/2014/main" id="{A6EA76B5-34A9-BA4F-919C-79EC2F39DFBB}"/>
                </a:ext>
              </a:extLst>
            </p:cNvPr>
            <p:cNvSpPr>
              <a:spLocks noChangeArrowheads="1"/>
            </p:cNvSpPr>
            <p:nvPr/>
          </p:nvSpPr>
          <p:spPr bwMode="auto">
            <a:xfrm>
              <a:off x="186" y="3414"/>
              <a:ext cx="5521" cy="640"/>
            </a:xfrm>
            <a:prstGeom prst="rect">
              <a:avLst/>
            </a:prstGeom>
            <a:solidFill>
              <a:srgbClr val="FFFFFF"/>
            </a:solidFill>
            <a:ln w="2857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800" kern="0">
                <a:solidFill>
                  <a:srgbClr val="000000"/>
                </a:solidFill>
                <a:latin typeface="Avenir Book" panose="020B0503020203020204" pitchFamily="34" charset="-78"/>
                <a:cs typeface="Avenir Book" panose="020B0503020203020204" pitchFamily="34" charset="-78"/>
              </a:endParaRPr>
            </a:p>
          </p:txBody>
        </p:sp>
        <p:sp>
          <p:nvSpPr>
            <p:cNvPr id="501" name="Text Box 101">
              <a:extLst>
                <a:ext uri="{FF2B5EF4-FFF2-40B4-BE49-F238E27FC236}">
                  <a16:creationId xmlns:a16="http://schemas.microsoft.com/office/drawing/2014/main" id="{EC6D6C58-6370-D841-9FF4-E86B32210237}"/>
                </a:ext>
              </a:extLst>
            </p:cNvPr>
            <p:cNvSpPr txBox="1">
              <a:spLocks noChangeArrowheads="1"/>
            </p:cNvSpPr>
            <p:nvPr/>
          </p:nvSpPr>
          <p:spPr bwMode="auto">
            <a:xfrm>
              <a:off x="238" y="3585"/>
              <a:ext cx="5521"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800" kern="0" dirty="0">
                  <a:solidFill>
                    <a:srgbClr val="000000"/>
                  </a:solidFill>
                  <a:latin typeface="Avenir Book" panose="020B0503020203020204" pitchFamily="34" charset="-78"/>
                  <a:cs typeface="Avenir Book" panose="020B0503020203020204" pitchFamily="34" charset="-78"/>
                </a:rPr>
                <a:t>link on end-end path that constrains  end-end throughput</a:t>
              </a:r>
            </a:p>
          </p:txBody>
        </p:sp>
        <p:sp>
          <p:nvSpPr>
            <p:cNvPr id="502" name="Text Box 104">
              <a:extLst>
                <a:ext uri="{FF2B5EF4-FFF2-40B4-BE49-F238E27FC236}">
                  <a16:creationId xmlns:a16="http://schemas.microsoft.com/office/drawing/2014/main" id="{999DDB29-B5E4-4144-8D94-861082F6DF98}"/>
                </a:ext>
              </a:extLst>
            </p:cNvPr>
            <p:cNvSpPr txBox="1">
              <a:spLocks noChangeArrowheads="1"/>
            </p:cNvSpPr>
            <p:nvPr/>
          </p:nvSpPr>
          <p:spPr bwMode="auto">
            <a:xfrm>
              <a:off x="375" y="3246"/>
              <a:ext cx="1629" cy="34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2100" kern="0" dirty="0">
                  <a:solidFill>
                    <a:srgbClr val="CC0000"/>
                  </a:solidFill>
                  <a:latin typeface="Avenir Book" panose="020B0503020203020204" pitchFamily="34" charset="-78"/>
                  <a:cs typeface="Avenir Book" panose="020B0503020203020204" pitchFamily="34" charset="-78"/>
                </a:rPr>
                <a:t>bottleneck link</a:t>
              </a:r>
            </a:p>
          </p:txBody>
        </p:sp>
      </p:grpSp>
      <p:sp>
        <p:nvSpPr>
          <p:cNvPr id="503" name="AutoShape 51">
            <a:extLst>
              <a:ext uri="{FF2B5EF4-FFF2-40B4-BE49-F238E27FC236}">
                <a16:creationId xmlns:a16="http://schemas.microsoft.com/office/drawing/2014/main" id="{ADA15BF7-93C3-524C-B9B7-716C2BEB040F}"/>
              </a:ext>
            </a:extLst>
          </p:cNvPr>
          <p:cNvSpPr>
            <a:spLocks noChangeArrowheads="1"/>
          </p:cNvSpPr>
          <p:nvPr/>
        </p:nvSpPr>
        <p:spPr bwMode="auto">
          <a:xfrm>
            <a:off x="3878916" y="1920212"/>
            <a:ext cx="1023938" cy="285750"/>
          </a:xfrm>
          <a:prstGeom prst="rightArrow">
            <a:avLst>
              <a:gd name="adj1" fmla="val 50000"/>
              <a:gd name="adj2" fmla="val 89583"/>
            </a:avLst>
          </a:prstGeom>
          <a:gradFill rotWithShape="1">
            <a:gsLst>
              <a:gs pos="0">
                <a:srgbClr val="FFFFFF"/>
              </a:gs>
              <a:gs pos="100000">
                <a:srgbClr val="CC0000"/>
              </a:gs>
            </a:gsLst>
            <a:lin ang="0" scaled="1"/>
          </a:gra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800">
              <a:solidFill>
                <a:srgbClr val="000000"/>
              </a:solidFill>
              <a:latin typeface="Avenir Book" panose="020B0503020203020204" pitchFamily="34" charset="-78"/>
              <a:cs typeface="Avenir Book" panose="020B0503020203020204" pitchFamily="34" charset="-78"/>
            </a:endParaRPr>
          </a:p>
        </p:txBody>
      </p:sp>
      <p:grpSp>
        <p:nvGrpSpPr>
          <p:cNvPr id="504" name="Group 132">
            <a:extLst>
              <a:ext uri="{FF2B5EF4-FFF2-40B4-BE49-F238E27FC236}">
                <a16:creationId xmlns:a16="http://schemas.microsoft.com/office/drawing/2014/main" id="{B3F5B0C7-9CEB-E049-B0C3-0F00703C4087}"/>
              </a:ext>
            </a:extLst>
          </p:cNvPr>
          <p:cNvGrpSpPr>
            <a:grpSpLocks/>
          </p:cNvGrpSpPr>
          <p:nvPr/>
        </p:nvGrpSpPr>
        <p:grpSpPr bwMode="auto">
          <a:xfrm flipH="1">
            <a:off x="7010142" y="1804722"/>
            <a:ext cx="653654" cy="664369"/>
            <a:chOff x="-44" y="1473"/>
            <a:chExt cx="981" cy="1105"/>
          </a:xfrm>
        </p:grpSpPr>
        <p:pic>
          <p:nvPicPr>
            <p:cNvPr id="505" name="Picture 133" descr="desktop_computer_stylized_medium">
              <a:extLst>
                <a:ext uri="{FF2B5EF4-FFF2-40B4-BE49-F238E27FC236}">
                  <a16:creationId xmlns:a16="http://schemas.microsoft.com/office/drawing/2014/main" id="{9D7414AB-58AD-7D46-95D7-2D5B553092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6" name="Freeform 134">
              <a:extLst>
                <a:ext uri="{FF2B5EF4-FFF2-40B4-BE49-F238E27FC236}">
                  <a16:creationId xmlns:a16="http://schemas.microsoft.com/office/drawing/2014/main" id="{D5C4B243-FAF4-7842-9BC1-63CB23F73127}"/>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sp>
        <p:nvSpPr>
          <p:cNvPr id="507" name="AutoShape 327">
            <a:extLst>
              <a:ext uri="{FF2B5EF4-FFF2-40B4-BE49-F238E27FC236}">
                <a16:creationId xmlns:a16="http://schemas.microsoft.com/office/drawing/2014/main" id="{2F56CE5E-CD88-F243-A5D6-997F5D7E1139}"/>
              </a:ext>
            </a:extLst>
          </p:cNvPr>
          <p:cNvSpPr>
            <a:spLocks noChangeArrowheads="1"/>
          </p:cNvSpPr>
          <p:nvPr/>
        </p:nvSpPr>
        <p:spPr bwMode="auto">
          <a:xfrm>
            <a:off x="1601251" y="1577312"/>
            <a:ext cx="305991" cy="323850"/>
          </a:xfrm>
          <a:prstGeom prst="can">
            <a:avLst>
              <a:gd name="adj" fmla="val 21398"/>
            </a:avLst>
          </a:prstGeom>
          <a:gradFill rotWithShape="1">
            <a:gsLst>
              <a:gs pos="0">
                <a:srgbClr val="000099"/>
              </a:gs>
              <a:gs pos="100000">
                <a:srgbClr val="FFFFFF"/>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800" kern="0">
              <a:solidFill>
                <a:srgbClr val="000000"/>
              </a:solidFill>
              <a:latin typeface="Avenir Book" panose="020B0503020203020204" pitchFamily="34" charset="-78"/>
              <a:cs typeface="Avenir Book" panose="020B0503020203020204" pitchFamily="34" charset="-78"/>
            </a:endParaRPr>
          </a:p>
        </p:txBody>
      </p:sp>
      <p:grpSp>
        <p:nvGrpSpPr>
          <p:cNvPr id="508" name="Group 206">
            <a:extLst>
              <a:ext uri="{FF2B5EF4-FFF2-40B4-BE49-F238E27FC236}">
                <a16:creationId xmlns:a16="http://schemas.microsoft.com/office/drawing/2014/main" id="{DC9267E1-3EDB-E748-8467-2A9B485898A2}"/>
              </a:ext>
            </a:extLst>
          </p:cNvPr>
          <p:cNvGrpSpPr>
            <a:grpSpLocks/>
          </p:cNvGrpSpPr>
          <p:nvPr/>
        </p:nvGrpSpPr>
        <p:grpSpPr bwMode="auto">
          <a:xfrm>
            <a:off x="1647685" y="2978869"/>
            <a:ext cx="6094809" cy="875110"/>
            <a:chOff x="775" y="2474"/>
            <a:chExt cx="5119" cy="735"/>
          </a:xfrm>
        </p:grpSpPr>
        <p:grpSp>
          <p:nvGrpSpPr>
            <p:cNvPr id="509" name="Group 173">
              <a:extLst>
                <a:ext uri="{FF2B5EF4-FFF2-40B4-BE49-F238E27FC236}">
                  <a16:creationId xmlns:a16="http://schemas.microsoft.com/office/drawing/2014/main" id="{017DEB16-2C42-DB4F-AC8D-2F24A202D8CA}"/>
                </a:ext>
              </a:extLst>
            </p:cNvPr>
            <p:cNvGrpSpPr>
              <a:grpSpLocks/>
            </p:cNvGrpSpPr>
            <p:nvPr/>
          </p:nvGrpSpPr>
          <p:grpSpPr bwMode="auto">
            <a:xfrm>
              <a:off x="1056" y="2589"/>
              <a:ext cx="222" cy="552"/>
              <a:chOff x="4140" y="429"/>
              <a:chExt cx="1425" cy="2396"/>
            </a:xfrm>
          </p:grpSpPr>
          <p:sp>
            <p:nvSpPr>
              <p:cNvPr id="540" name="Freeform 174">
                <a:extLst>
                  <a:ext uri="{FF2B5EF4-FFF2-40B4-BE49-F238E27FC236}">
                    <a16:creationId xmlns:a16="http://schemas.microsoft.com/office/drawing/2014/main" id="{7071AEAE-A73F-D243-B123-B7B1D9BDFB07}"/>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41" name="Rectangle 175">
                <a:extLst>
                  <a:ext uri="{FF2B5EF4-FFF2-40B4-BE49-F238E27FC236}">
                    <a16:creationId xmlns:a16="http://schemas.microsoft.com/office/drawing/2014/main" id="{70DE3468-CF53-0346-8D80-E9385C7F7D96}"/>
                  </a:ext>
                </a:extLst>
              </p:cNvPr>
              <p:cNvSpPr>
                <a:spLocks noChangeArrowheads="1"/>
              </p:cNvSpPr>
              <p:nvPr/>
            </p:nvSpPr>
            <p:spPr bwMode="auto">
              <a:xfrm>
                <a:off x="4204" y="429"/>
                <a:ext cx="1046"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800" kern="0">
                  <a:solidFill>
                    <a:srgbClr val="000000"/>
                  </a:solidFill>
                  <a:latin typeface="Avenir Book" panose="020B0503020203020204" pitchFamily="34" charset="-78"/>
                  <a:cs typeface="Avenir Book" panose="020B0503020203020204" pitchFamily="34" charset="-78"/>
                </a:endParaRPr>
              </a:p>
            </p:txBody>
          </p:sp>
          <p:sp>
            <p:nvSpPr>
              <p:cNvPr id="542" name="Freeform 176">
                <a:extLst>
                  <a:ext uri="{FF2B5EF4-FFF2-40B4-BE49-F238E27FC236}">
                    <a16:creationId xmlns:a16="http://schemas.microsoft.com/office/drawing/2014/main" id="{ED311748-A5CC-494E-90AD-11746C8ACE05}"/>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43" name="Freeform 177">
                <a:extLst>
                  <a:ext uri="{FF2B5EF4-FFF2-40B4-BE49-F238E27FC236}">
                    <a16:creationId xmlns:a16="http://schemas.microsoft.com/office/drawing/2014/main" id="{8C78D907-80B8-AF4A-AB8A-5919F960DDD2}"/>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44" name="Rectangle 178">
                <a:extLst>
                  <a:ext uri="{FF2B5EF4-FFF2-40B4-BE49-F238E27FC236}">
                    <a16:creationId xmlns:a16="http://schemas.microsoft.com/office/drawing/2014/main" id="{894B83D8-FCC8-084F-9660-A8CED18F9114}"/>
                  </a:ext>
                </a:extLst>
              </p:cNvPr>
              <p:cNvSpPr>
                <a:spLocks noChangeArrowheads="1"/>
              </p:cNvSpPr>
              <p:nvPr/>
            </p:nvSpPr>
            <p:spPr bwMode="auto">
              <a:xfrm>
                <a:off x="4211" y="694"/>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800" kern="0">
                  <a:solidFill>
                    <a:srgbClr val="000000"/>
                  </a:solidFill>
                  <a:latin typeface="Avenir Book" panose="020B0503020203020204" pitchFamily="34" charset="-78"/>
                  <a:cs typeface="Avenir Book" panose="020B0503020203020204" pitchFamily="34" charset="-78"/>
                </a:endParaRPr>
              </a:p>
            </p:txBody>
          </p:sp>
          <p:grpSp>
            <p:nvGrpSpPr>
              <p:cNvPr id="545" name="Group 179">
                <a:extLst>
                  <a:ext uri="{FF2B5EF4-FFF2-40B4-BE49-F238E27FC236}">
                    <a16:creationId xmlns:a16="http://schemas.microsoft.com/office/drawing/2014/main" id="{FA4C49FB-332B-1C42-B0C2-F3D370F08127}"/>
                  </a:ext>
                </a:extLst>
              </p:cNvPr>
              <p:cNvGrpSpPr>
                <a:grpSpLocks/>
              </p:cNvGrpSpPr>
              <p:nvPr/>
            </p:nvGrpSpPr>
            <p:grpSpPr bwMode="auto">
              <a:xfrm>
                <a:off x="4749" y="668"/>
                <a:ext cx="581" cy="145"/>
                <a:chOff x="614" y="2568"/>
                <a:chExt cx="725" cy="139"/>
              </a:xfrm>
            </p:grpSpPr>
            <p:sp>
              <p:nvSpPr>
                <p:cNvPr id="570" name="AutoShape 180">
                  <a:extLst>
                    <a:ext uri="{FF2B5EF4-FFF2-40B4-BE49-F238E27FC236}">
                      <a16:creationId xmlns:a16="http://schemas.microsoft.com/office/drawing/2014/main" id="{6BD6D33C-E791-F149-8310-5B3D390F6C23}"/>
                    </a:ext>
                  </a:extLst>
                </p:cNvPr>
                <p:cNvSpPr>
                  <a:spLocks noChangeArrowheads="1"/>
                </p:cNvSpPr>
                <p:nvPr/>
              </p:nvSpPr>
              <p:spPr bwMode="auto">
                <a:xfrm>
                  <a:off x="615" y="2568"/>
                  <a:ext cx="721"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800" kern="0">
                    <a:solidFill>
                      <a:srgbClr val="000000"/>
                    </a:solidFill>
                    <a:latin typeface="Avenir Book" panose="020B0503020203020204" pitchFamily="34" charset="-78"/>
                    <a:cs typeface="Avenir Book" panose="020B0503020203020204" pitchFamily="34" charset="-78"/>
                  </a:endParaRPr>
                </a:p>
              </p:txBody>
            </p:sp>
            <p:sp>
              <p:nvSpPr>
                <p:cNvPr id="571" name="AutoShape 181">
                  <a:extLst>
                    <a:ext uri="{FF2B5EF4-FFF2-40B4-BE49-F238E27FC236}">
                      <a16:creationId xmlns:a16="http://schemas.microsoft.com/office/drawing/2014/main" id="{5E71277F-C04C-3142-838B-6EE506CB21AF}"/>
                    </a:ext>
                  </a:extLst>
                </p:cNvPr>
                <p:cNvSpPr>
                  <a:spLocks noChangeArrowheads="1"/>
                </p:cNvSpPr>
                <p:nvPr/>
              </p:nvSpPr>
              <p:spPr bwMode="auto">
                <a:xfrm>
                  <a:off x="631" y="2584"/>
                  <a:ext cx="689" cy="10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800" kern="0">
                    <a:solidFill>
                      <a:srgbClr val="000000"/>
                    </a:solidFill>
                    <a:latin typeface="Avenir Book" panose="020B0503020203020204" pitchFamily="34" charset="-78"/>
                    <a:cs typeface="Avenir Book" panose="020B0503020203020204" pitchFamily="34" charset="-78"/>
                  </a:endParaRPr>
                </a:p>
              </p:txBody>
            </p:sp>
          </p:grpSp>
          <p:sp>
            <p:nvSpPr>
              <p:cNvPr id="546" name="Rectangle 182">
                <a:extLst>
                  <a:ext uri="{FF2B5EF4-FFF2-40B4-BE49-F238E27FC236}">
                    <a16:creationId xmlns:a16="http://schemas.microsoft.com/office/drawing/2014/main" id="{24A16DC6-2460-DC4F-994B-EF8DC5F2AC82}"/>
                  </a:ext>
                </a:extLst>
              </p:cNvPr>
              <p:cNvSpPr>
                <a:spLocks noChangeArrowheads="1"/>
              </p:cNvSpPr>
              <p:nvPr/>
            </p:nvSpPr>
            <p:spPr bwMode="auto">
              <a:xfrm>
                <a:off x="4223" y="1019"/>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800" kern="0">
                  <a:solidFill>
                    <a:srgbClr val="000000"/>
                  </a:solidFill>
                  <a:latin typeface="Avenir Book" panose="020B0503020203020204" pitchFamily="34" charset="-78"/>
                  <a:cs typeface="Avenir Book" panose="020B0503020203020204" pitchFamily="34" charset="-78"/>
                </a:endParaRPr>
              </a:p>
            </p:txBody>
          </p:sp>
          <p:grpSp>
            <p:nvGrpSpPr>
              <p:cNvPr id="547" name="Group 183">
                <a:extLst>
                  <a:ext uri="{FF2B5EF4-FFF2-40B4-BE49-F238E27FC236}">
                    <a16:creationId xmlns:a16="http://schemas.microsoft.com/office/drawing/2014/main" id="{98E7E366-D731-D346-83EB-43C23A31E5E1}"/>
                  </a:ext>
                </a:extLst>
              </p:cNvPr>
              <p:cNvGrpSpPr>
                <a:grpSpLocks/>
              </p:cNvGrpSpPr>
              <p:nvPr/>
            </p:nvGrpSpPr>
            <p:grpSpPr bwMode="auto">
              <a:xfrm>
                <a:off x="4747" y="994"/>
                <a:ext cx="581" cy="134"/>
                <a:chOff x="614" y="2568"/>
                <a:chExt cx="725" cy="139"/>
              </a:xfrm>
            </p:grpSpPr>
            <p:sp>
              <p:nvSpPr>
                <p:cNvPr id="568" name="AutoShape 184">
                  <a:extLst>
                    <a:ext uri="{FF2B5EF4-FFF2-40B4-BE49-F238E27FC236}">
                      <a16:creationId xmlns:a16="http://schemas.microsoft.com/office/drawing/2014/main" id="{12E76A99-F292-4942-B7EA-16F260F71E30}"/>
                    </a:ext>
                  </a:extLst>
                </p:cNvPr>
                <p:cNvSpPr>
                  <a:spLocks noChangeArrowheads="1"/>
                </p:cNvSpPr>
                <p:nvPr/>
              </p:nvSpPr>
              <p:spPr bwMode="auto">
                <a:xfrm>
                  <a:off x="617" y="2567"/>
                  <a:ext cx="721" cy="140"/>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800" kern="0">
                    <a:solidFill>
                      <a:srgbClr val="000000"/>
                    </a:solidFill>
                    <a:latin typeface="Avenir Book" panose="020B0503020203020204" pitchFamily="34" charset="-78"/>
                    <a:cs typeface="Avenir Book" panose="020B0503020203020204" pitchFamily="34" charset="-78"/>
                  </a:endParaRPr>
                </a:p>
              </p:txBody>
            </p:sp>
            <p:sp>
              <p:nvSpPr>
                <p:cNvPr id="569" name="AutoShape 185">
                  <a:extLst>
                    <a:ext uri="{FF2B5EF4-FFF2-40B4-BE49-F238E27FC236}">
                      <a16:creationId xmlns:a16="http://schemas.microsoft.com/office/drawing/2014/main" id="{981E5C21-5C45-464D-B45B-155529C9BC24}"/>
                    </a:ext>
                  </a:extLst>
                </p:cNvPr>
                <p:cNvSpPr>
                  <a:spLocks noChangeArrowheads="1"/>
                </p:cNvSpPr>
                <p:nvPr/>
              </p:nvSpPr>
              <p:spPr bwMode="auto">
                <a:xfrm>
                  <a:off x="634" y="2585"/>
                  <a:ext cx="689"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800" kern="0">
                    <a:solidFill>
                      <a:srgbClr val="000000"/>
                    </a:solidFill>
                    <a:latin typeface="Avenir Book" panose="020B0503020203020204" pitchFamily="34" charset="-78"/>
                    <a:cs typeface="Avenir Book" panose="020B0503020203020204" pitchFamily="34" charset="-78"/>
                  </a:endParaRPr>
                </a:p>
              </p:txBody>
            </p:sp>
          </p:grpSp>
          <p:sp>
            <p:nvSpPr>
              <p:cNvPr id="548" name="Rectangle 186">
                <a:extLst>
                  <a:ext uri="{FF2B5EF4-FFF2-40B4-BE49-F238E27FC236}">
                    <a16:creationId xmlns:a16="http://schemas.microsoft.com/office/drawing/2014/main" id="{464DC274-CDF8-6E47-9806-008A0A6CCACD}"/>
                  </a:ext>
                </a:extLst>
              </p:cNvPr>
              <p:cNvSpPr>
                <a:spLocks noChangeArrowheads="1"/>
              </p:cNvSpPr>
              <p:nvPr/>
            </p:nvSpPr>
            <p:spPr bwMode="auto">
              <a:xfrm>
                <a:off x="4217" y="1358"/>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800" kern="0">
                  <a:solidFill>
                    <a:srgbClr val="000000"/>
                  </a:solidFill>
                  <a:latin typeface="Avenir Book" panose="020B0503020203020204" pitchFamily="34" charset="-78"/>
                  <a:cs typeface="Avenir Book" panose="020B0503020203020204" pitchFamily="34" charset="-78"/>
                </a:endParaRPr>
              </a:p>
            </p:txBody>
          </p:sp>
          <p:sp>
            <p:nvSpPr>
              <p:cNvPr id="549" name="Rectangle 187">
                <a:extLst>
                  <a:ext uri="{FF2B5EF4-FFF2-40B4-BE49-F238E27FC236}">
                    <a16:creationId xmlns:a16="http://schemas.microsoft.com/office/drawing/2014/main" id="{98AC22BF-B25F-6142-87DB-E850C47D1673}"/>
                  </a:ext>
                </a:extLst>
              </p:cNvPr>
              <p:cNvSpPr>
                <a:spLocks noChangeArrowheads="1"/>
              </p:cNvSpPr>
              <p:nvPr/>
            </p:nvSpPr>
            <p:spPr bwMode="auto">
              <a:xfrm>
                <a:off x="4230" y="1653"/>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800" kern="0">
                  <a:solidFill>
                    <a:srgbClr val="000000"/>
                  </a:solidFill>
                  <a:latin typeface="Avenir Book" panose="020B0503020203020204" pitchFamily="34" charset="-78"/>
                  <a:cs typeface="Avenir Book" panose="020B0503020203020204" pitchFamily="34" charset="-78"/>
                </a:endParaRPr>
              </a:p>
            </p:txBody>
          </p:sp>
          <p:grpSp>
            <p:nvGrpSpPr>
              <p:cNvPr id="550" name="Group 188">
                <a:extLst>
                  <a:ext uri="{FF2B5EF4-FFF2-40B4-BE49-F238E27FC236}">
                    <a16:creationId xmlns:a16="http://schemas.microsoft.com/office/drawing/2014/main" id="{7D330731-B2DD-FA40-90B0-9AF6F55A2DDE}"/>
                  </a:ext>
                </a:extLst>
              </p:cNvPr>
              <p:cNvGrpSpPr>
                <a:grpSpLocks/>
              </p:cNvGrpSpPr>
              <p:nvPr/>
            </p:nvGrpSpPr>
            <p:grpSpPr bwMode="auto">
              <a:xfrm>
                <a:off x="4735" y="1627"/>
                <a:ext cx="582" cy="151"/>
                <a:chOff x="614" y="2568"/>
                <a:chExt cx="725" cy="139"/>
              </a:xfrm>
            </p:grpSpPr>
            <p:sp>
              <p:nvSpPr>
                <p:cNvPr id="566" name="AutoShape 189">
                  <a:extLst>
                    <a:ext uri="{FF2B5EF4-FFF2-40B4-BE49-F238E27FC236}">
                      <a16:creationId xmlns:a16="http://schemas.microsoft.com/office/drawing/2014/main" id="{9DE72B9D-63C0-864A-8FD9-1B399D8E8160}"/>
                    </a:ext>
                  </a:extLst>
                </p:cNvPr>
                <p:cNvSpPr>
                  <a:spLocks noChangeArrowheads="1"/>
                </p:cNvSpPr>
                <p:nvPr/>
              </p:nvSpPr>
              <p:spPr bwMode="auto">
                <a:xfrm>
                  <a:off x="616" y="2568"/>
                  <a:ext cx="720" cy="140"/>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800" kern="0">
                    <a:solidFill>
                      <a:srgbClr val="000000"/>
                    </a:solidFill>
                    <a:latin typeface="Avenir Book" panose="020B0503020203020204" pitchFamily="34" charset="-78"/>
                    <a:cs typeface="Avenir Book" panose="020B0503020203020204" pitchFamily="34" charset="-78"/>
                  </a:endParaRPr>
                </a:p>
              </p:txBody>
            </p:sp>
            <p:sp>
              <p:nvSpPr>
                <p:cNvPr id="567" name="AutoShape 190">
                  <a:extLst>
                    <a:ext uri="{FF2B5EF4-FFF2-40B4-BE49-F238E27FC236}">
                      <a16:creationId xmlns:a16="http://schemas.microsoft.com/office/drawing/2014/main" id="{E1DF0355-58D1-FF48-A296-D36811A78BFC}"/>
                    </a:ext>
                  </a:extLst>
                </p:cNvPr>
                <p:cNvSpPr>
                  <a:spLocks noChangeArrowheads="1"/>
                </p:cNvSpPr>
                <p:nvPr/>
              </p:nvSpPr>
              <p:spPr bwMode="auto">
                <a:xfrm>
                  <a:off x="632" y="2584"/>
                  <a:ext cx="688"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800" kern="0">
                    <a:solidFill>
                      <a:srgbClr val="000000"/>
                    </a:solidFill>
                    <a:latin typeface="Avenir Book" panose="020B0503020203020204" pitchFamily="34" charset="-78"/>
                    <a:cs typeface="Avenir Book" panose="020B0503020203020204" pitchFamily="34" charset="-78"/>
                  </a:endParaRPr>
                </a:p>
              </p:txBody>
            </p:sp>
          </p:grpSp>
          <p:sp>
            <p:nvSpPr>
              <p:cNvPr id="551" name="Freeform 191">
                <a:extLst>
                  <a:ext uri="{FF2B5EF4-FFF2-40B4-BE49-F238E27FC236}">
                    <a16:creationId xmlns:a16="http://schemas.microsoft.com/office/drawing/2014/main" id="{0F425FAD-60C7-8D46-AC04-D61CF1C12F8A}"/>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552" name="Group 192">
                <a:extLst>
                  <a:ext uri="{FF2B5EF4-FFF2-40B4-BE49-F238E27FC236}">
                    <a16:creationId xmlns:a16="http://schemas.microsoft.com/office/drawing/2014/main" id="{DD061A78-E747-F742-AAA6-0EBB1F0472B8}"/>
                  </a:ext>
                </a:extLst>
              </p:cNvPr>
              <p:cNvGrpSpPr>
                <a:grpSpLocks/>
              </p:cNvGrpSpPr>
              <p:nvPr/>
            </p:nvGrpSpPr>
            <p:grpSpPr bwMode="auto">
              <a:xfrm>
                <a:off x="4739" y="1327"/>
                <a:ext cx="582" cy="139"/>
                <a:chOff x="614" y="2568"/>
                <a:chExt cx="725" cy="139"/>
              </a:xfrm>
            </p:grpSpPr>
            <p:sp>
              <p:nvSpPr>
                <p:cNvPr id="564" name="AutoShape 193">
                  <a:extLst>
                    <a:ext uri="{FF2B5EF4-FFF2-40B4-BE49-F238E27FC236}">
                      <a16:creationId xmlns:a16="http://schemas.microsoft.com/office/drawing/2014/main" id="{D1A721C9-09F8-CA49-8768-A4D604577519}"/>
                    </a:ext>
                  </a:extLst>
                </p:cNvPr>
                <p:cNvSpPr>
                  <a:spLocks noChangeArrowheads="1"/>
                </p:cNvSpPr>
                <p:nvPr/>
              </p:nvSpPr>
              <p:spPr bwMode="auto">
                <a:xfrm>
                  <a:off x="611" y="2568"/>
                  <a:ext cx="728"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800" kern="0">
                    <a:solidFill>
                      <a:srgbClr val="000000"/>
                    </a:solidFill>
                    <a:latin typeface="Avenir Book" panose="020B0503020203020204" pitchFamily="34" charset="-78"/>
                    <a:cs typeface="Avenir Book" panose="020B0503020203020204" pitchFamily="34" charset="-78"/>
                  </a:endParaRPr>
                </a:p>
              </p:txBody>
            </p:sp>
            <p:sp>
              <p:nvSpPr>
                <p:cNvPr id="565" name="AutoShape 194">
                  <a:extLst>
                    <a:ext uri="{FF2B5EF4-FFF2-40B4-BE49-F238E27FC236}">
                      <a16:creationId xmlns:a16="http://schemas.microsoft.com/office/drawing/2014/main" id="{62ACD839-F2C5-9845-AB4E-C5BA19C2E2C2}"/>
                    </a:ext>
                  </a:extLst>
                </p:cNvPr>
                <p:cNvSpPr>
                  <a:spLocks noChangeArrowheads="1"/>
                </p:cNvSpPr>
                <p:nvPr/>
              </p:nvSpPr>
              <p:spPr bwMode="auto">
                <a:xfrm>
                  <a:off x="627" y="2586"/>
                  <a:ext cx="696"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800" kern="0">
                    <a:solidFill>
                      <a:srgbClr val="000000"/>
                    </a:solidFill>
                    <a:latin typeface="Avenir Book" panose="020B0503020203020204" pitchFamily="34" charset="-78"/>
                    <a:cs typeface="Avenir Book" panose="020B0503020203020204" pitchFamily="34" charset="-78"/>
                  </a:endParaRPr>
                </a:p>
              </p:txBody>
            </p:sp>
          </p:grpSp>
          <p:sp>
            <p:nvSpPr>
              <p:cNvPr id="553" name="Rectangle 195">
                <a:extLst>
                  <a:ext uri="{FF2B5EF4-FFF2-40B4-BE49-F238E27FC236}">
                    <a16:creationId xmlns:a16="http://schemas.microsoft.com/office/drawing/2014/main" id="{372A6132-E5E3-D940-8B20-1C9F499C36B3}"/>
                  </a:ext>
                </a:extLst>
              </p:cNvPr>
              <p:cNvSpPr>
                <a:spLocks noChangeArrowheads="1"/>
              </p:cNvSpPr>
              <p:nvPr/>
            </p:nvSpPr>
            <p:spPr bwMode="auto">
              <a:xfrm>
                <a:off x="5250" y="429"/>
                <a:ext cx="71" cy="2287"/>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800" kern="0">
                  <a:solidFill>
                    <a:srgbClr val="000000"/>
                  </a:solidFill>
                  <a:latin typeface="Avenir Book" panose="020B0503020203020204" pitchFamily="34" charset="-78"/>
                  <a:cs typeface="Avenir Book" panose="020B0503020203020204" pitchFamily="34" charset="-78"/>
                </a:endParaRPr>
              </a:p>
            </p:txBody>
          </p:sp>
          <p:sp>
            <p:nvSpPr>
              <p:cNvPr id="554" name="Freeform 196">
                <a:extLst>
                  <a:ext uri="{FF2B5EF4-FFF2-40B4-BE49-F238E27FC236}">
                    <a16:creationId xmlns:a16="http://schemas.microsoft.com/office/drawing/2014/main" id="{7FB8C692-1BF5-7148-BD0F-82D246066182}"/>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55" name="Freeform 197">
                <a:extLst>
                  <a:ext uri="{FF2B5EF4-FFF2-40B4-BE49-F238E27FC236}">
                    <a16:creationId xmlns:a16="http://schemas.microsoft.com/office/drawing/2014/main" id="{B0320B70-5119-4C4A-9DDB-B708D3E777CE}"/>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56" name="Oval 198">
                <a:extLst>
                  <a:ext uri="{FF2B5EF4-FFF2-40B4-BE49-F238E27FC236}">
                    <a16:creationId xmlns:a16="http://schemas.microsoft.com/office/drawing/2014/main" id="{29E3337B-80AF-FE42-A33A-1B58F9866F7A}"/>
                  </a:ext>
                </a:extLst>
              </p:cNvPr>
              <p:cNvSpPr>
                <a:spLocks noChangeArrowheads="1"/>
              </p:cNvSpPr>
              <p:nvPr/>
            </p:nvSpPr>
            <p:spPr bwMode="auto">
              <a:xfrm>
                <a:off x="5520" y="2612"/>
                <a:ext cx="45"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800" kern="0">
                  <a:solidFill>
                    <a:srgbClr val="000000"/>
                  </a:solidFill>
                  <a:latin typeface="Avenir Book" panose="020B0503020203020204" pitchFamily="34" charset="-78"/>
                  <a:cs typeface="Avenir Book" panose="020B0503020203020204" pitchFamily="34" charset="-78"/>
                </a:endParaRPr>
              </a:p>
            </p:txBody>
          </p:sp>
          <p:sp>
            <p:nvSpPr>
              <p:cNvPr id="557" name="Freeform 199">
                <a:extLst>
                  <a:ext uri="{FF2B5EF4-FFF2-40B4-BE49-F238E27FC236}">
                    <a16:creationId xmlns:a16="http://schemas.microsoft.com/office/drawing/2014/main" id="{09D40D09-BC4A-744B-BB47-8545C1DE0A3B}"/>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58" name="AutoShape 200">
                <a:extLst>
                  <a:ext uri="{FF2B5EF4-FFF2-40B4-BE49-F238E27FC236}">
                    <a16:creationId xmlns:a16="http://schemas.microsoft.com/office/drawing/2014/main" id="{BF852A65-EDBF-594C-9A10-757D04960006}"/>
                  </a:ext>
                </a:extLst>
              </p:cNvPr>
              <p:cNvSpPr>
                <a:spLocks noChangeArrowheads="1"/>
              </p:cNvSpPr>
              <p:nvPr/>
            </p:nvSpPr>
            <p:spPr bwMode="auto">
              <a:xfrm>
                <a:off x="4140" y="2677"/>
                <a:ext cx="1200" cy="148"/>
              </a:xfrm>
              <a:prstGeom prst="roundRect">
                <a:avLst>
                  <a:gd name="adj" fmla="val 50000"/>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800" kern="0">
                  <a:solidFill>
                    <a:srgbClr val="000000"/>
                  </a:solidFill>
                  <a:latin typeface="Avenir Book" panose="020B0503020203020204" pitchFamily="34" charset="-78"/>
                  <a:cs typeface="Avenir Book" panose="020B0503020203020204" pitchFamily="34" charset="-78"/>
                </a:endParaRPr>
              </a:p>
            </p:txBody>
          </p:sp>
          <p:sp>
            <p:nvSpPr>
              <p:cNvPr id="559" name="AutoShape 201">
                <a:extLst>
                  <a:ext uri="{FF2B5EF4-FFF2-40B4-BE49-F238E27FC236}">
                    <a16:creationId xmlns:a16="http://schemas.microsoft.com/office/drawing/2014/main" id="{02863060-88F5-664A-BDBC-D1E1E1A55602}"/>
                  </a:ext>
                </a:extLst>
              </p:cNvPr>
              <p:cNvSpPr>
                <a:spLocks noChangeArrowheads="1"/>
              </p:cNvSpPr>
              <p:nvPr/>
            </p:nvSpPr>
            <p:spPr bwMode="auto">
              <a:xfrm>
                <a:off x="4204" y="2712"/>
                <a:ext cx="1072"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800" kern="0">
                  <a:solidFill>
                    <a:srgbClr val="000000"/>
                  </a:solidFill>
                  <a:latin typeface="Avenir Book" panose="020B0503020203020204" pitchFamily="34" charset="-78"/>
                  <a:cs typeface="Avenir Book" panose="020B0503020203020204" pitchFamily="34" charset="-78"/>
                </a:endParaRPr>
              </a:p>
            </p:txBody>
          </p:sp>
          <p:sp>
            <p:nvSpPr>
              <p:cNvPr id="560" name="Oval 202">
                <a:extLst>
                  <a:ext uri="{FF2B5EF4-FFF2-40B4-BE49-F238E27FC236}">
                    <a16:creationId xmlns:a16="http://schemas.microsoft.com/office/drawing/2014/main" id="{5E04EF61-FED3-3541-ACA1-9693CBB7F428}"/>
                  </a:ext>
                </a:extLst>
              </p:cNvPr>
              <p:cNvSpPr>
                <a:spLocks noChangeArrowheads="1"/>
              </p:cNvSpPr>
              <p:nvPr/>
            </p:nvSpPr>
            <p:spPr bwMode="auto">
              <a:xfrm>
                <a:off x="4307" y="2382"/>
                <a:ext cx="160" cy="143"/>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800" kern="0">
                  <a:solidFill>
                    <a:srgbClr val="000000"/>
                  </a:solidFill>
                  <a:latin typeface="Avenir Book" panose="020B0503020203020204" pitchFamily="34" charset="-78"/>
                  <a:cs typeface="Avenir Book" panose="020B0503020203020204" pitchFamily="34" charset="-78"/>
                </a:endParaRPr>
              </a:p>
            </p:txBody>
          </p:sp>
          <p:sp>
            <p:nvSpPr>
              <p:cNvPr id="561" name="Oval 203">
                <a:extLst>
                  <a:ext uri="{FF2B5EF4-FFF2-40B4-BE49-F238E27FC236}">
                    <a16:creationId xmlns:a16="http://schemas.microsoft.com/office/drawing/2014/main" id="{44A7BC25-D6E5-A44C-855D-AA7C5150ACF3}"/>
                  </a:ext>
                </a:extLst>
              </p:cNvPr>
              <p:cNvSpPr>
                <a:spLocks noChangeArrowheads="1"/>
              </p:cNvSpPr>
              <p:nvPr/>
            </p:nvSpPr>
            <p:spPr bwMode="auto">
              <a:xfrm>
                <a:off x="4487" y="2382"/>
                <a:ext cx="160" cy="143"/>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fontAlgn="base">
                  <a:spcBef>
                    <a:spcPct val="0"/>
                  </a:spcBef>
                  <a:spcAft>
                    <a:spcPct val="0"/>
                  </a:spcAft>
                  <a:defRPr/>
                </a:pPr>
                <a:endParaRPr lang="en-US" altLang="en-US" sz="1350" kern="0">
                  <a:solidFill>
                    <a:srgbClr val="FF0000"/>
                  </a:solidFill>
                  <a:latin typeface="Avenir Book" panose="020B0503020203020204" pitchFamily="34" charset="-78"/>
                  <a:cs typeface="Avenir Book" panose="020B0503020203020204" pitchFamily="34" charset="-78"/>
                </a:endParaRPr>
              </a:p>
            </p:txBody>
          </p:sp>
          <p:sp>
            <p:nvSpPr>
              <p:cNvPr id="562" name="Oval 204">
                <a:extLst>
                  <a:ext uri="{FF2B5EF4-FFF2-40B4-BE49-F238E27FC236}">
                    <a16:creationId xmlns:a16="http://schemas.microsoft.com/office/drawing/2014/main" id="{14F564A5-40D1-4A43-8039-CF1042677D34}"/>
                  </a:ext>
                </a:extLst>
              </p:cNvPr>
              <p:cNvSpPr>
                <a:spLocks noChangeArrowheads="1"/>
              </p:cNvSpPr>
              <p:nvPr/>
            </p:nvSpPr>
            <p:spPr bwMode="auto">
              <a:xfrm>
                <a:off x="4660" y="2382"/>
                <a:ext cx="160"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800" kern="0">
                  <a:solidFill>
                    <a:srgbClr val="000000"/>
                  </a:solidFill>
                  <a:latin typeface="Avenir Book" panose="020B0503020203020204" pitchFamily="34" charset="-78"/>
                  <a:cs typeface="Avenir Book" panose="020B0503020203020204" pitchFamily="34" charset="-78"/>
                </a:endParaRPr>
              </a:p>
            </p:txBody>
          </p:sp>
          <p:sp>
            <p:nvSpPr>
              <p:cNvPr id="563" name="Rectangle 205">
                <a:extLst>
                  <a:ext uri="{FF2B5EF4-FFF2-40B4-BE49-F238E27FC236}">
                    <a16:creationId xmlns:a16="http://schemas.microsoft.com/office/drawing/2014/main" id="{1AE270E5-AC06-504B-BF97-435964C8BCFA}"/>
                  </a:ext>
                </a:extLst>
              </p:cNvPr>
              <p:cNvSpPr>
                <a:spLocks noChangeArrowheads="1"/>
              </p:cNvSpPr>
              <p:nvPr/>
            </p:nvSpPr>
            <p:spPr bwMode="auto">
              <a:xfrm>
                <a:off x="5064" y="1835"/>
                <a:ext cx="83" cy="760"/>
              </a:xfrm>
              <a:prstGeom prst="rect">
                <a:avLst/>
              </a:prstGeom>
              <a:solidFill>
                <a:srgbClr val="29292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800" kern="0">
                  <a:solidFill>
                    <a:srgbClr val="000000"/>
                  </a:solidFill>
                  <a:latin typeface="Avenir Book" panose="020B0503020203020204" pitchFamily="34" charset="-78"/>
                  <a:cs typeface="Avenir Book" panose="020B0503020203020204" pitchFamily="34" charset="-78"/>
                </a:endParaRPr>
              </a:p>
            </p:txBody>
          </p:sp>
        </p:grpSp>
        <p:sp>
          <p:nvSpPr>
            <p:cNvPr id="510" name="Line 57">
              <a:extLst>
                <a:ext uri="{FF2B5EF4-FFF2-40B4-BE49-F238E27FC236}">
                  <a16:creationId xmlns:a16="http://schemas.microsoft.com/office/drawing/2014/main" id="{E30AFCCA-07F4-A740-BD4B-5B28F2D980F1}"/>
                </a:ext>
              </a:extLst>
            </p:cNvPr>
            <p:cNvSpPr>
              <a:spLocks noChangeShapeType="1"/>
            </p:cNvSpPr>
            <p:nvPr/>
          </p:nvSpPr>
          <p:spPr bwMode="auto">
            <a:xfrm>
              <a:off x="1354" y="2913"/>
              <a:ext cx="366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511" name="Group 58">
              <a:extLst>
                <a:ext uri="{FF2B5EF4-FFF2-40B4-BE49-F238E27FC236}">
                  <a16:creationId xmlns:a16="http://schemas.microsoft.com/office/drawing/2014/main" id="{C24A23EE-8313-D64E-BD4F-3BFCD778F53E}"/>
                </a:ext>
              </a:extLst>
            </p:cNvPr>
            <p:cNvGrpSpPr>
              <a:grpSpLocks/>
            </p:cNvGrpSpPr>
            <p:nvPr/>
          </p:nvGrpSpPr>
          <p:grpSpPr bwMode="auto">
            <a:xfrm>
              <a:off x="2731" y="2870"/>
              <a:ext cx="607" cy="108"/>
              <a:chOff x="3603" y="243"/>
              <a:chExt cx="357" cy="106"/>
            </a:xfrm>
          </p:grpSpPr>
          <p:sp>
            <p:nvSpPr>
              <p:cNvPr id="531" name="Line 60">
                <a:extLst>
                  <a:ext uri="{FF2B5EF4-FFF2-40B4-BE49-F238E27FC236}">
                    <a16:creationId xmlns:a16="http://schemas.microsoft.com/office/drawing/2014/main" id="{1E8C1397-8F48-5E4D-BC95-2AEEFF4329B2}"/>
                  </a:ext>
                </a:extLst>
              </p:cNvPr>
              <p:cNvSpPr>
                <a:spLocks noChangeShapeType="1"/>
              </p:cNvSpPr>
              <p:nvPr/>
            </p:nvSpPr>
            <p:spPr bwMode="auto">
              <a:xfrm>
                <a:off x="3603" y="289"/>
                <a:ext cx="0" cy="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32" name="Line 61">
                <a:extLst>
                  <a:ext uri="{FF2B5EF4-FFF2-40B4-BE49-F238E27FC236}">
                    <a16:creationId xmlns:a16="http://schemas.microsoft.com/office/drawing/2014/main" id="{A9B3CF61-A592-AA42-AE21-C6F6DDBF0ED0}"/>
                  </a:ext>
                </a:extLst>
              </p:cNvPr>
              <p:cNvSpPr>
                <a:spLocks noChangeShapeType="1"/>
              </p:cNvSpPr>
              <p:nvPr/>
            </p:nvSpPr>
            <p:spPr bwMode="auto">
              <a:xfrm>
                <a:off x="3960" y="289"/>
                <a:ext cx="0" cy="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33" name="Rectangle 62">
                <a:extLst>
                  <a:ext uri="{FF2B5EF4-FFF2-40B4-BE49-F238E27FC236}">
                    <a16:creationId xmlns:a16="http://schemas.microsoft.com/office/drawing/2014/main" id="{BD11C863-452F-AE46-9242-58534859C246}"/>
                  </a:ext>
                </a:extLst>
              </p:cNvPr>
              <p:cNvSpPr>
                <a:spLocks noChangeArrowheads="1"/>
              </p:cNvSpPr>
              <p:nvPr/>
            </p:nvSpPr>
            <p:spPr bwMode="auto">
              <a:xfrm>
                <a:off x="3603" y="289"/>
                <a:ext cx="354" cy="59"/>
              </a:xfrm>
              <a:prstGeom prst="rect">
                <a:avLst/>
              </a:prstGeom>
              <a:solidFill>
                <a:srgbClr val="CC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endParaRPr lang="en-US" altLang="en-US" sz="1800" kern="0">
                  <a:solidFill>
                    <a:srgbClr val="000000"/>
                  </a:solidFill>
                  <a:latin typeface="Avenir Book" panose="020B0503020203020204" pitchFamily="34" charset="-78"/>
                  <a:cs typeface="Avenir Book" panose="020B0503020203020204" pitchFamily="34" charset="-78"/>
                </a:endParaRPr>
              </a:p>
            </p:txBody>
          </p:sp>
          <p:grpSp>
            <p:nvGrpSpPr>
              <p:cNvPr id="534" name="Group 64">
                <a:extLst>
                  <a:ext uri="{FF2B5EF4-FFF2-40B4-BE49-F238E27FC236}">
                    <a16:creationId xmlns:a16="http://schemas.microsoft.com/office/drawing/2014/main" id="{A74AB26D-917E-1C43-8497-203578F54CA4}"/>
                  </a:ext>
                </a:extLst>
              </p:cNvPr>
              <p:cNvGrpSpPr>
                <a:grpSpLocks/>
              </p:cNvGrpSpPr>
              <p:nvPr/>
            </p:nvGrpSpPr>
            <p:grpSpPr bwMode="auto">
              <a:xfrm>
                <a:off x="3749" y="248"/>
                <a:ext cx="119" cy="65"/>
                <a:chOff x="2894" y="850"/>
                <a:chExt cx="94" cy="96"/>
              </a:xfrm>
            </p:grpSpPr>
            <p:sp>
              <p:nvSpPr>
                <p:cNvPr id="538" name="Line 66">
                  <a:extLst>
                    <a:ext uri="{FF2B5EF4-FFF2-40B4-BE49-F238E27FC236}">
                      <a16:creationId xmlns:a16="http://schemas.microsoft.com/office/drawing/2014/main" id="{B0ECEE3F-0D27-9E45-AD59-E3E44736B14A}"/>
                    </a:ext>
                  </a:extLst>
                </p:cNvPr>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39" name="Line 67">
                  <a:extLst>
                    <a:ext uri="{FF2B5EF4-FFF2-40B4-BE49-F238E27FC236}">
                      <a16:creationId xmlns:a16="http://schemas.microsoft.com/office/drawing/2014/main" id="{EB55E3DC-430D-5347-B8CC-57099591978B}"/>
                    </a:ext>
                  </a:extLst>
                </p:cNvPr>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535" name="Group 68">
                <a:extLst>
                  <a:ext uri="{FF2B5EF4-FFF2-40B4-BE49-F238E27FC236}">
                    <a16:creationId xmlns:a16="http://schemas.microsoft.com/office/drawing/2014/main" id="{EE23C2BF-5FE2-B644-AFE9-10E650F8E6FE}"/>
                  </a:ext>
                </a:extLst>
              </p:cNvPr>
              <p:cNvGrpSpPr>
                <a:grpSpLocks/>
              </p:cNvGrpSpPr>
              <p:nvPr/>
            </p:nvGrpSpPr>
            <p:grpSpPr bwMode="auto">
              <a:xfrm flipV="1">
                <a:off x="3689" y="243"/>
                <a:ext cx="124" cy="66"/>
                <a:chOff x="2848" y="848"/>
                <a:chExt cx="98" cy="98"/>
              </a:xfrm>
            </p:grpSpPr>
            <p:sp>
              <p:nvSpPr>
                <p:cNvPr id="536" name="Line 69">
                  <a:extLst>
                    <a:ext uri="{FF2B5EF4-FFF2-40B4-BE49-F238E27FC236}">
                      <a16:creationId xmlns:a16="http://schemas.microsoft.com/office/drawing/2014/main" id="{9CEA633F-1910-4F48-AE5F-C3F267226C9D}"/>
                    </a:ext>
                  </a:extLst>
                </p:cNvPr>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37" name="Line 71">
                  <a:extLst>
                    <a:ext uri="{FF2B5EF4-FFF2-40B4-BE49-F238E27FC236}">
                      <a16:creationId xmlns:a16="http://schemas.microsoft.com/office/drawing/2014/main" id="{0EEE95F5-28BD-5244-AB61-1D0DDB38D982}"/>
                    </a:ext>
                  </a:extLst>
                </p:cNvPr>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sp>
          <p:nvSpPr>
            <p:cNvPr id="512" name="AutoShape 90">
              <a:extLst>
                <a:ext uri="{FF2B5EF4-FFF2-40B4-BE49-F238E27FC236}">
                  <a16:creationId xmlns:a16="http://schemas.microsoft.com/office/drawing/2014/main" id="{FBD38E77-2123-B941-9E3E-28175B8F1087}"/>
                </a:ext>
              </a:extLst>
            </p:cNvPr>
            <p:cNvSpPr>
              <a:spLocks noChangeArrowheads="1"/>
            </p:cNvSpPr>
            <p:nvPr/>
          </p:nvSpPr>
          <p:spPr bwMode="auto">
            <a:xfrm>
              <a:off x="4741" y="2812"/>
              <a:ext cx="609" cy="239"/>
            </a:xfrm>
            <a:prstGeom prst="rightArrow">
              <a:avLst>
                <a:gd name="adj1" fmla="val 50000"/>
                <a:gd name="adj2" fmla="val 53870"/>
              </a:avLst>
            </a:prstGeom>
            <a:gradFill rotWithShape="1">
              <a:gsLst>
                <a:gs pos="0">
                  <a:srgbClr val="FFFFFF"/>
                </a:gs>
                <a:gs pos="100000">
                  <a:srgbClr val="CC0000"/>
                </a:gs>
              </a:gsLst>
              <a:lin ang="0" scaled="1"/>
            </a:gra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800" kern="0">
                <a:solidFill>
                  <a:srgbClr val="000000"/>
                </a:solidFill>
                <a:latin typeface="Avenir Book" panose="020B0503020203020204" pitchFamily="34" charset="-78"/>
                <a:cs typeface="Avenir Book" panose="020B0503020203020204" pitchFamily="34" charset="-78"/>
              </a:endParaRPr>
            </a:p>
          </p:txBody>
        </p:sp>
        <p:grpSp>
          <p:nvGrpSpPr>
            <p:cNvPr id="513" name="Group 92">
              <a:extLst>
                <a:ext uri="{FF2B5EF4-FFF2-40B4-BE49-F238E27FC236}">
                  <a16:creationId xmlns:a16="http://schemas.microsoft.com/office/drawing/2014/main" id="{DDC22D0D-F03A-C14E-9613-D042E5ACF062}"/>
                </a:ext>
              </a:extLst>
            </p:cNvPr>
            <p:cNvGrpSpPr>
              <a:grpSpLocks/>
            </p:cNvGrpSpPr>
            <p:nvPr/>
          </p:nvGrpSpPr>
          <p:grpSpPr bwMode="auto">
            <a:xfrm>
              <a:off x="1328" y="2739"/>
              <a:ext cx="1347" cy="360"/>
              <a:chOff x="2249" y="3459"/>
              <a:chExt cx="1389" cy="257"/>
            </a:xfrm>
          </p:grpSpPr>
          <p:sp>
            <p:nvSpPr>
              <p:cNvPr id="527" name="Oval 93">
                <a:extLst>
                  <a:ext uri="{FF2B5EF4-FFF2-40B4-BE49-F238E27FC236}">
                    <a16:creationId xmlns:a16="http://schemas.microsoft.com/office/drawing/2014/main" id="{BD69A588-896C-CD4F-AF1D-5590117CB9F7}"/>
                  </a:ext>
                </a:extLst>
              </p:cNvPr>
              <p:cNvSpPr>
                <a:spLocks noChangeArrowheads="1"/>
              </p:cNvSpPr>
              <p:nvPr/>
            </p:nvSpPr>
            <p:spPr bwMode="auto">
              <a:xfrm>
                <a:off x="3569" y="3463"/>
                <a:ext cx="69" cy="253"/>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28" name="Rectangle 94">
                <a:extLst>
                  <a:ext uri="{FF2B5EF4-FFF2-40B4-BE49-F238E27FC236}">
                    <a16:creationId xmlns:a16="http://schemas.microsoft.com/office/drawing/2014/main" id="{690BA38E-8C04-7D49-8A4D-F3EBD36EC7E5}"/>
                  </a:ext>
                </a:extLst>
              </p:cNvPr>
              <p:cNvSpPr>
                <a:spLocks noChangeArrowheads="1"/>
              </p:cNvSpPr>
              <p:nvPr/>
            </p:nvSpPr>
            <p:spPr bwMode="auto">
              <a:xfrm>
                <a:off x="2275" y="3459"/>
                <a:ext cx="1326" cy="253"/>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29" name="Oval 95">
                <a:extLst>
                  <a:ext uri="{FF2B5EF4-FFF2-40B4-BE49-F238E27FC236}">
                    <a16:creationId xmlns:a16="http://schemas.microsoft.com/office/drawing/2014/main" id="{F8BE880C-8629-DB4F-A98D-187B9D0ED266}"/>
                  </a:ext>
                </a:extLst>
              </p:cNvPr>
              <p:cNvSpPr>
                <a:spLocks noChangeArrowheads="1"/>
              </p:cNvSpPr>
              <p:nvPr/>
            </p:nvSpPr>
            <p:spPr bwMode="auto">
              <a:xfrm>
                <a:off x="2249" y="3460"/>
                <a:ext cx="69" cy="253"/>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800" kern="0">
                  <a:solidFill>
                    <a:srgbClr val="000000"/>
                  </a:solidFill>
                  <a:latin typeface="Avenir Book" panose="020B0503020203020204" pitchFamily="34" charset="-78"/>
                  <a:cs typeface="Avenir Book" panose="020B0503020203020204" pitchFamily="34" charset="-78"/>
                </a:endParaRPr>
              </a:p>
            </p:txBody>
          </p:sp>
          <p:sp>
            <p:nvSpPr>
              <p:cNvPr id="530" name="Rectangle 96">
                <a:extLst>
                  <a:ext uri="{FF2B5EF4-FFF2-40B4-BE49-F238E27FC236}">
                    <a16:creationId xmlns:a16="http://schemas.microsoft.com/office/drawing/2014/main" id="{CEA80494-8D88-874A-A154-9DE5B72CA753}"/>
                  </a:ext>
                </a:extLst>
              </p:cNvPr>
              <p:cNvSpPr>
                <a:spLocks noChangeArrowheads="1"/>
              </p:cNvSpPr>
              <p:nvPr/>
            </p:nvSpPr>
            <p:spPr bwMode="auto">
              <a:xfrm>
                <a:off x="3562" y="3462"/>
                <a:ext cx="44" cy="246"/>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514" name="Text Box 97">
              <a:extLst>
                <a:ext uri="{FF2B5EF4-FFF2-40B4-BE49-F238E27FC236}">
                  <a16:creationId xmlns:a16="http://schemas.microsoft.com/office/drawing/2014/main" id="{1BBEC08D-B4E9-1244-8AFE-C137F04A0DFB}"/>
                </a:ext>
              </a:extLst>
            </p:cNvPr>
            <p:cNvSpPr txBox="1">
              <a:spLocks noChangeArrowheads="1"/>
            </p:cNvSpPr>
            <p:nvPr/>
          </p:nvSpPr>
          <p:spPr bwMode="auto">
            <a:xfrm>
              <a:off x="1313" y="2811"/>
              <a:ext cx="141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500" kern="0" dirty="0">
                  <a:solidFill>
                    <a:srgbClr val="000000"/>
                  </a:solidFill>
                  <a:latin typeface="Avenir Book" panose="020B0503020203020204" pitchFamily="34" charset="-78"/>
                  <a:cs typeface="Avenir Book" panose="020B0503020203020204" pitchFamily="34" charset="-78"/>
                </a:rPr>
                <a:t>R</a:t>
              </a:r>
              <a:r>
                <a:rPr lang="en-US" altLang="en-US" sz="2100" kern="0" baseline="-25000" dirty="0">
                  <a:solidFill>
                    <a:srgbClr val="000000"/>
                  </a:solidFill>
                  <a:latin typeface="Avenir Book" panose="020B0503020203020204" pitchFamily="34" charset="-78"/>
                  <a:cs typeface="Avenir Book" panose="020B0503020203020204" pitchFamily="34" charset="-78"/>
                </a:rPr>
                <a:t>s</a:t>
              </a:r>
              <a:r>
                <a:rPr lang="en-US" altLang="en-US" sz="1500" kern="0" baseline="-25000" dirty="0">
                  <a:solidFill>
                    <a:srgbClr val="000000"/>
                  </a:solidFill>
                  <a:latin typeface="Avenir Book" panose="020B0503020203020204" pitchFamily="34" charset="-78"/>
                  <a:cs typeface="Avenir Book" panose="020B0503020203020204" pitchFamily="34" charset="-78"/>
                </a:rPr>
                <a:t> </a:t>
              </a:r>
              <a:r>
                <a:rPr lang="en-US" altLang="en-US" sz="1500" kern="0" dirty="0">
                  <a:solidFill>
                    <a:srgbClr val="000000"/>
                  </a:solidFill>
                  <a:latin typeface="Avenir Book" panose="020B0503020203020204" pitchFamily="34" charset="-78"/>
                  <a:cs typeface="Avenir Book" panose="020B0503020203020204" pitchFamily="34" charset="-78"/>
                </a:rPr>
                <a:t>bits/sec</a:t>
              </a:r>
            </a:p>
          </p:txBody>
        </p:sp>
        <p:grpSp>
          <p:nvGrpSpPr>
            <p:cNvPr id="515" name="Group 83">
              <a:extLst>
                <a:ext uri="{FF2B5EF4-FFF2-40B4-BE49-F238E27FC236}">
                  <a16:creationId xmlns:a16="http://schemas.microsoft.com/office/drawing/2014/main" id="{453C8714-A6D0-E346-8A5B-615EFB01A0E4}"/>
                </a:ext>
              </a:extLst>
            </p:cNvPr>
            <p:cNvGrpSpPr>
              <a:grpSpLocks/>
            </p:cNvGrpSpPr>
            <p:nvPr/>
          </p:nvGrpSpPr>
          <p:grpSpPr bwMode="auto">
            <a:xfrm>
              <a:off x="3419" y="2828"/>
              <a:ext cx="1621" cy="194"/>
              <a:chOff x="2249" y="3430"/>
              <a:chExt cx="1389" cy="256"/>
            </a:xfrm>
          </p:grpSpPr>
          <p:sp>
            <p:nvSpPr>
              <p:cNvPr id="523" name="Oval 84">
                <a:extLst>
                  <a:ext uri="{FF2B5EF4-FFF2-40B4-BE49-F238E27FC236}">
                    <a16:creationId xmlns:a16="http://schemas.microsoft.com/office/drawing/2014/main" id="{15F82EFE-0228-FC41-A2F8-7597E35038F8}"/>
                  </a:ext>
                </a:extLst>
              </p:cNvPr>
              <p:cNvSpPr>
                <a:spLocks noChangeArrowheads="1"/>
              </p:cNvSpPr>
              <p:nvPr/>
            </p:nvSpPr>
            <p:spPr bwMode="auto">
              <a:xfrm>
                <a:off x="3569" y="3433"/>
                <a:ext cx="69" cy="253"/>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24" name="Rectangle 85">
                <a:extLst>
                  <a:ext uri="{FF2B5EF4-FFF2-40B4-BE49-F238E27FC236}">
                    <a16:creationId xmlns:a16="http://schemas.microsoft.com/office/drawing/2014/main" id="{771827D6-CDB4-624D-966F-486A8E5AB186}"/>
                  </a:ext>
                </a:extLst>
              </p:cNvPr>
              <p:cNvSpPr>
                <a:spLocks noChangeArrowheads="1"/>
              </p:cNvSpPr>
              <p:nvPr/>
            </p:nvSpPr>
            <p:spPr bwMode="auto">
              <a:xfrm>
                <a:off x="2275" y="3433"/>
                <a:ext cx="1326" cy="253"/>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25" name="Oval 86">
                <a:extLst>
                  <a:ext uri="{FF2B5EF4-FFF2-40B4-BE49-F238E27FC236}">
                    <a16:creationId xmlns:a16="http://schemas.microsoft.com/office/drawing/2014/main" id="{2C2907FC-8499-0B4E-AA1A-72F4C0958F2D}"/>
                  </a:ext>
                </a:extLst>
              </p:cNvPr>
              <p:cNvSpPr>
                <a:spLocks noChangeArrowheads="1"/>
              </p:cNvSpPr>
              <p:nvPr/>
            </p:nvSpPr>
            <p:spPr bwMode="auto">
              <a:xfrm>
                <a:off x="2249" y="3430"/>
                <a:ext cx="69" cy="253"/>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800" kern="0">
                  <a:solidFill>
                    <a:srgbClr val="000000"/>
                  </a:solidFill>
                  <a:latin typeface="Avenir Book" panose="020B0503020203020204" pitchFamily="34" charset="-78"/>
                  <a:cs typeface="Avenir Book" panose="020B0503020203020204" pitchFamily="34" charset="-78"/>
                </a:endParaRPr>
              </a:p>
            </p:txBody>
          </p:sp>
          <p:sp>
            <p:nvSpPr>
              <p:cNvPr id="526" name="Rectangle 87">
                <a:extLst>
                  <a:ext uri="{FF2B5EF4-FFF2-40B4-BE49-F238E27FC236}">
                    <a16:creationId xmlns:a16="http://schemas.microsoft.com/office/drawing/2014/main" id="{0460CA79-401A-4C43-9BF8-05BF988CC6B4}"/>
                  </a:ext>
                </a:extLst>
              </p:cNvPr>
              <p:cNvSpPr>
                <a:spLocks noChangeArrowheads="1"/>
              </p:cNvSpPr>
              <p:nvPr/>
            </p:nvSpPr>
            <p:spPr bwMode="auto">
              <a:xfrm>
                <a:off x="3562" y="3438"/>
                <a:ext cx="45" cy="245"/>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516" name="Text Box 88">
              <a:extLst>
                <a:ext uri="{FF2B5EF4-FFF2-40B4-BE49-F238E27FC236}">
                  <a16:creationId xmlns:a16="http://schemas.microsoft.com/office/drawing/2014/main" id="{2215F4CA-83FF-2F43-A883-32EAB81F1207}"/>
                </a:ext>
              </a:extLst>
            </p:cNvPr>
            <p:cNvSpPr txBox="1">
              <a:spLocks noChangeArrowheads="1"/>
            </p:cNvSpPr>
            <p:nvPr/>
          </p:nvSpPr>
          <p:spPr bwMode="auto">
            <a:xfrm>
              <a:off x="3475" y="2780"/>
              <a:ext cx="162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500" kern="0" dirty="0">
                  <a:solidFill>
                    <a:srgbClr val="000000"/>
                  </a:solidFill>
                  <a:latin typeface="Avenir Book" panose="020B0503020203020204" pitchFamily="34" charset="-78"/>
                  <a:cs typeface="Avenir Book" panose="020B0503020203020204" pitchFamily="34" charset="-78"/>
                </a:rPr>
                <a:t>  </a:t>
              </a:r>
              <a:r>
                <a:rPr lang="en-US" altLang="en-US" sz="1500" kern="0" dirty="0" err="1">
                  <a:solidFill>
                    <a:srgbClr val="000000"/>
                  </a:solidFill>
                  <a:latin typeface="Avenir Book" panose="020B0503020203020204" pitchFamily="34" charset="-78"/>
                  <a:cs typeface="Avenir Book" panose="020B0503020203020204" pitchFamily="34" charset="-78"/>
                </a:rPr>
                <a:t>R</a:t>
              </a:r>
              <a:r>
                <a:rPr lang="en-US" altLang="en-US" sz="2100" kern="0" baseline="-25000" dirty="0" err="1">
                  <a:solidFill>
                    <a:srgbClr val="000000"/>
                  </a:solidFill>
                  <a:latin typeface="Avenir Book" panose="020B0503020203020204" pitchFamily="34" charset="-78"/>
                  <a:cs typeface="Avenir Book" panose="020B0503020203020204" pitchFamily="34" charset="-78"/>
                </a:rPr>
                <a:t>c</a:t>
              </a:r>
              <a:r>
                <a:rPr lang="en-US" altLang="en-US" sz="1500" kern="0" baseline="-25000" dirty="0">
                  <a:solidFill>
                    <a:srgbClr val="000000"/>
                  </a:solidFill>
                  <a:latin typeface="Avenir Book" panose="020B0503020203020204" pitchFamily="34" charset="-78"/>
                  <a:cs typeface="Avenir Book" panose="020B0503020203020204" pitchFamily="34" charset="-78"/>
                </a:rPr>
                <a:t> </a:t>
              </a:r>
              <a:r>
                <a:rPr lang="en-US" altLang="en-US" sz="1500" kern="0" dirty="0">
                  <a:solidFill>
                    <a:srgbClr val="000000"/>
                  </a:solidFill>
                  <a:latin typeface="Avenir Book" panose="020B0503020203020204" pitchFamily="34" charset="-78"/>
                  <a:cs typeface="Avenir Book" panose="020B0503020203020204" pitchFamily="34" charset="-78"/>
                </a:rPr>
                <a:t>bits/sec</a:t>
              </a:r>
            </a:p>
          </p:txBody>
        </p:sp>
        <p:sp>
          <p:nvSpPr>
            <p:cNvPr id="517" name="AutoShape 98">
              <a:extLst>
                <a:ext uri="{FF2B5EF4-FFF2-40B4-BE49-F238E27FC236}">
                  <a16:creationId xmlns:a16="http://schemas.microsoft.com/office/drawing/2014/main" id="{7823CDE2-367E-FB44-BE34-956568F7C47B}"/>
                </a:ext>
              </a:extLst>
            </p:cNvPr>
            <p:cNvSpPr>
              <a:spLocks noChangeArrowheads="1"/>
            </p:cNvSpPr>
            <p:nvPr/>
          </p:nvSpPr>
          <p:spPr bwMode="auto">
            <a:xfrm>
              <a:off x="2668" y="2808"/>
              <a:ext cx="860" cy="240"/>
            </a:xfrm>
            <a:prstGeom prst="rightArrow">
              <a:avLst>
                <a:gd name="adj1" fmla="val 50000"/>
                <a:gd name="adj2" fmla="val 89583"/>
              </a:avLst>
            </a:prstGeom>
            <a:gradFill rotWithShape="1">
              <a:gsLst>
                <a:gs pos="0">
                  <a:srgbClr val="FFFFFF"/>
                </a:gs>
                <a:gs pos="100000">
                  <a:srgbClr val="CC0000"/>
                </a:gs>
              </a:gsLst>
              <a:lin ang="0" scaled="1"/>
            </a:gra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800" kern="0">
                <a:solidFill>
                  <a:srgbClr val="000000"/>
                </a:solidFill>
                <a:latin typeface="Avenir Book" panose="020B0503020203020204" pitchFamily="34" charset="-78"/>
                <a:cs typeface="Avenir Book" panose="020B0503020203020204" pitchFamily="34" charset="-78"/>
              </a:endParaRPr>
            </a:p>
          </p:txBody>
        </p:sp>
        <p:sp>
          <p:nvSpPr>
            <p:cNvPr id="518" name="AutoShape 89">
              <a:extLst>
                <a:ext uri="{FF2B5EF4-FFF2-40B4-BE49-F238E27FC236}">
                  <a16:creationId xmlns:a16="http://schemas.microsoft.com/office/drawing/2014/main" id="{D3D3E169-3E07-3B4A-A3F9-E35D17B6871F}"/>
                </a:ext>
              </a:extLst>
            </p:cNvPr>
            <p:cNvSpPr>
              <a:spLocks noChangeArrowheads="1"/>
            </p:cNvSpPr>
            <p:nvPr/>
          </p:nvSpPr>
          <p:spPr bwMode="auto">
            <a:xfrm flipV="1">
              <a:off x="814" y="2682"/>
              <a:ext cx="564" cy="356"/>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5898240 60000 65536"/>
                <a:gd name="T10" fmla="*/ 5898240 60000 65536"/>
                <a:gd name="T11" fmla="*/ 0 60000 65536"/>
                <a:gd name="T12" fmla="*/ 12409 w 21600"/>
                <a:gd name="T13" fmla="*/ 2912 h 21600"/>
                <a:gd name="T14" fmla="*/ 18230 w 21600"/>
                <a:gd name="T15" fmla="*/ 922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gradFill rotWithShape="1">
              <a:gsLst>
                <a:gs pos="0">
                  <a:srgbClr val="FFFFFF"/>
                </a:gs>
                <a:gs pos="100000">
                  <a:srgbClr val="CC0000"/>
                </a:gs>
              </a:gsLst>
              <a:lin ang="0" scaled="1"/>
            </a:gradFill>
            <a:ln w="9525">
              <a:solidFill>
                <a:srgbClr val="CC0000"/>
              </a:solidFill>
              <a:miter lim="800000"/>
              <a:headEnd/>
              <a:tailEnd/>
            </a:ln>
          </p:spPr>
          <p:txBody>
            <a:bodyPr rot="10800000" wrap="none" anchor="ctr"/>
            <a:lstStyle/>
            <a:p>
              <a:pP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519" name="Group 135">
              <a:extLst>
                <a:ext uri="{FF2B5EF4-FFF2-40B4-BE49-F238E27FC236}">
                  <a16:creationId xmlns:a16="http://schemas.microsoft.com/office/drawing/2014/main" id="{5A825877-D688-F24C-8395-71DDEA807E21}"/>
                </a:ext>
              </a:extLst>
            </p:cNvPr>
            <p:cNvGrpSpPr>
              <a:grpSpLocks/>
            </p:cNvGrpSpPr>
            <p:nvPr/>
          </p:nvGrpSpPr>
          <p:grpSpPr bwMode="auto">
            <a:xfrm flipH="1">
              <a:off x="5345" y="2651"/>
              <a:ext cx="549" cy="558"/>
              <a:chOff x="-248" y="1473"/>
              <a:chExt cx="981" cy="1105"/>
            </a:xfrm>
          </p:grpSpPr>
          <p:pic>
            <p:nvPicPr>
              <p:cNvPr id="521" name="Picture 136" descr="desktop_computer_stylized_medium">
                <a:extLst>
                  <a:ext uri="{FF2B5EF4-FFF2-40B4-BE49-F238E27FC236}">
                    <a16:creationId xmlns:a16="http://schemas.microsoft.com/office/drawing/2014/main" id="{77517F6B-1BE4-F94A-BBF9-E9549AC02F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248"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 name="Freeform 137">
                <a:extLst>
                  <a:ext uri="{FF2B5EF4-FFF2-40B4-BE49-F238E27FC236}">
                    <a16:creationId xmlns:a16="http://schemas.microsoft.com/office/drawing/2014/main" id="{85644D17-8C0F-0840-B111-635B1B4F1085}"/>
                  </a:ext>
                </a:extLst>
              </p:cNvPr>
              <p:cNvSpPr>
                <a:spLocks/>
              </p:cNvSpPr>
              <p:nvPr/>
            </p:nvSpPr>
            <p:spPr bwMode="auto">
              <a:xfrm flipH="1">
                <a:off x="20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sp>
          <p:nvSpPr>
            <p:cNvPr id="520" name="AutoShape 327">
              <a:extLst>
                <a:ext uri="{FF2B5EF4-FFF2-40B4-BE49-F238E27FC236}">
                  <a16:creationId xmlns:a16="http://schemas.microsoft.com/office/drawing/2014/main" id="{26E8FD56-0A05-7348-855A-94527638EA41}"/>
                </a:ext>
              </a:extLst>
            </p:cNvPr>
            <p:cNvSpPr>
              <a:spLocks noChangeArrowheads="1"/>
            </p:cNvSpPr>
            <p:nvPr/>
          </p:nvSpPr>
          <p:spPr bwMode="auto">
            <a:xfrm>
              <a:off x="775" y="2474"/>
              <a:ext cx="257" cy="272"/>
            </a:xfrm>
            <a:prstGeom prst="can">
              <a:avLst>
                <a:gd name="adj" fmla="val 21398"/>
              </a:avLst>
            </a:prstGeom>
            <a:gradFill rotWithShape="1">
              <a:gsLst>
                <a:gs pos="0">
                  <a:srgbClr val="000099"/>
                </a:gs>
                <a:gs pos="100000">
                  <a:srgbClr val="FFFFFF"/>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800" kern="0">
                <a:solidFill>
                  <a:srgbClr val="000000"/>
                </a:solidFill>
                <a:latin typeface="Avenir Book" panose="020B0503020203020204" pitchFamily="34" charset="-78"/>
                <a:cs typeface="Avenir Book" panose="020B0503020203020204" pitchFamily="34" charset="-78"/>
              </a:endParaRPr>
            </a:p>
          </p:txBody>
        </p:sp>
      </p:grpSp>
    </p:spTree>
    <p:extLst>
      <p:ext uri="{BB962C8B-B14F-4D97-AF65-F5344CB8AC3E}">
        <p14:creationId xmlns:p14="http://schemas.microsoft.com/office/powerpoint/2010/main" val="2638123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618950" y="411598"/>
            <a:ext cx="7886700" cy="670967"/>
          </a:xfrm>
        </p:spPr>
        <p:txBody>
          <a:bodyPr>
            <a:normAutofit/>
          </a:bodyPr>
          <a:lstStyle/>
          <a:p>
            <a:r>
              <a:rPr lang="en-US" altLang="en-US" sz="3300" dirty="0" smtClean="0">
                <a:ea typeface="ＭＳ Ｐゴシック" panose="020B0600070205080204" pitchFamily="34" charset="-128"/>
              </a:rPr>
              <a:t>Related Terminologies/Metrics</a:t>
            </a:r>
            <a:endParaRPr lang="en-US" sz="3300" dirty="0"/>
          </a:p>
        </p:txBody>
      </p:sp>
      <p:sp>
        <p:nvSpPr>
          <p:cNvPr id="43" name="Rectangle 3">
            <a:extLst>
              <a:ext uri="{FF2B5EF4-FFF2-40B4-BE49-F238E27FC236}">
                <a16:creationId xmlns:a16="http://schemas.microsoft.com/office/drawing/2014/main" id="{494751C5-3228-E445-BD01-72428A7EAB59}"/>
              </a:ext>
            </a:extLst>
          </p:cNvPr>
          <p:cNvSpPr txBox="1">
            <a:spLocks noChangeArrowheads="1"/>
          </p:cNvSpPr>
          <p:nvPr/>
        </p:nvSpPr>
        <p:spPr>
          <a:xfrm>
            <a:off x="741760" y="1212109"/>
            <a:ext cx="8230353" cy="3825404"/>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15504" indent="-215504" defTabSz="685800">
              <a:spcBef>
                <a:spcPts val="750"/>
              </a:spcBef>
              <a:defRPr/>
            </a:pPr>
            <a:r>
              <a:rPr lang="en-US" altLang="en-US" sz="2100" dirty="0" err="1" smtClean="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rPr>
              <a:t>Datarate</a:t>
            </a:r>
            <a:r>
              <a:rPr lang="en-US" altLang="en-US" sz="2100" dirty="0" smtClean="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rPr>
              <a:t>/Bitrate:</a:t>
            </a:r>
            <a:r>
              <a:rPr lang="en-US" altLang="en-US" sz="210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Rate </a:t>
            </a: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(bits/time unit) at which bits are being </a:t>
            </a:r>
            <a:r>
              <a:rPr lang="en-US" altLang="en-US" sz="210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sent/received at the </a:t>
            </a:r>
            <a:r>
              <a:rPr lang="en-US" altLang="en-US" sz="2100" dirty="0" smtClean="0">
                <a:solidFill>
                  <a:srgbClr val="0000FF"/>
                </a:solidFill>
                <a:latin typeface="Avenir Book" panose="020B0503020203020204" pitchFamily="34" charset="-78"/>
                <a:ea typeface="ＭＳ Ｐゴシック" panose="020B0600070205080204" pitchFamily="34" charset="-128"/>
                <a:cs typeface="Avenir Book" panose="020B0503020203020204" pitchFamily="34" charset="-78"/>
              </a:rPr>
              <a:t>physical layer</a:t>
            </a:r>
            <a:endParaRPr lang="en-US" altLang="en-US" sz="2100" dirty="0">
              <a:solidFill>
                <a:srgbClr val="0000FF"/>
              </a:solidFill>
              <a:latin typeface="Avenir Book" panose="020B0503020203020204" pitchFamily="34" charset="-78"/>
              <a:ea typeface="ＭＳ Ｐゴシック" panose="020B0600070205080204" pitchFamily="34" charset="-128"/>
              <a:cs typeface="Avenir Book" panose="020B0503020203020204" pitchFamily="34" charset="-78"/>
            </a:endParaRPr>
          </a:p>
          <a:p>
            <a:pPr marL="215504" indent="-215504" defTabSz="685800">
              <a:spcBef>
                <a:spcPts val="750"/>
              </a:spcBef>
              <a:defRPr/>
            </a:pPr>
            <a:endParaRPr lang="en-US" altLang="en-US" sz="2100" dirty="0" smtClean="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endParaRPr>
          </a:p>
          <a:p>
            <a:pPr marL="215504" indent="-215504" defTabSz="685800">
              <a:spcBef>
                <a:spcPts val="750"/>
              </a:spcBef>
              <a:defRPr/>
            </a:pPr>
            <a:r>
              <a:rPr lang="en-US" altLang="en-US" sz="2100" dirty="0" smtClean="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rPr>
              <a:t>Throughput</a:t>
            </a:r>
            <a:r>
              <a:rPr lang="en-US" altLang="en-US" sz="2100"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rPr>
              <a:t>:</a:t>
            </a: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a:t>
            </a:r>
            <a:r>
              <a:rPr lang="en-US" altLang="en-US" sz="210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Rate </a:t>
            </a: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(bits/time unit) at </a:t>
            </a:r>
            <a:r>
              <a:rPr lang="en-US" altLang="en-US" sz="210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the </a:t>
            </a:r>
            <a:r>
              <a:rPr lang="en-US" altLang="en-US" sz="2100" dirty="0" smtClean="0">
                <a:solidFill>
                  <a:srgbClr val="0000FF"/>
                </a:solidFill>
                <a:latin typeface="Avenir Book" panose="020B0503020203020204" pitchFamily="34" charset="-78"/>
                <a:ea typeface="ＭＳ Ｐゴシック" panose="020B0600070205080204" pitchFamily="34" charset="-128"/>
                <a:cs typeface="Avenir Book" panose="020B0503020203020204" pitchFamily="34" charset="-78"/>
              </a:rPr>
              <a:t>network layer </a:t>
            </a:r>
            <a:r>
              <a:rPr lang="en-US" altLang="en-US" sz="210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to measure the end-to-end performance</a:t>
            </a:r>
          </a:p>
          <a:p>
            <a:pPr marL="215504" indent="-215504" defTabSz="685800">
              <a:spcBef>
                <a:spcPts val="750"/>
              </a:spcBef>
              <a:defRPr/>
            </a:pPr>
            <a:endPar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endParaRPr>
          </a:p>
          <a:p>
            <a:pPr marL="215504" indent="-215504" defTabSz="685800">
              <a:spcBef>
                <a:spcPts val="750"/>
              </a:spcBef>
              <a:defRPr/>
            </a:pPr>
            <a:endPar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Tree>
    <p:extLst>
      <p:ext uri="{BB962C8B-B14F-4D97-AF65-F5344CB8AC3E}">
        <p14:creationId xmlns:p14="http://schemas.microsoft.com/office/powerpoint/2010/main" val="24758711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618950" y="411598"/>
            <a:ext cx="7886700" cy="670967"/>
          </a:xfrm>
        </p:spPr>
        <p:txBody>
          <a:bodyPr>
            <a:normAutofit/>
          </a:bodyPr>
          <a:lstStyle/>
          <a:p>
            <a:r>
              <a:rPr lang="en-US" altLang="en-US" sz="3300" dirty="0" smtClean="0">
                <a:ea typeface="ＭＳ Ｐゴシック" panose="020B0600070205080204" pitchFamily="34" charset="-128"/>
              </a:rPr>
              <a:t>Related Terminologies/Metrics</a:t>
            </a:r>
            <a:endParaRPr lang="en-US" sz="3300" dirty="0"/>
          </a:p>
        </p:txBody>
      </p:sp>
      <p:sp>
        <p:nvSpPr>
          <p:cNvPr id="43" name="Rectangle 3">
            <a:extLst>
              <a:ext uri="{FF2B5EF4-FFF2-40B4-BE49-F238E27FC236}">
                <a16:creationId xmlns:a16="http://schemas.microsoft.com/office/drawing/2014/main" id="{494751C5-3228-E445-BD01-72428A7EAB59}"/>
              </a:ext>
            </a:extLst>
          </p:cNvPr>
          <p:cNvSpPr txBox="1">
            <a:spLocks noChangeArrowheads="1"/>
          </p:cNvSpPr>
          <p:nvPr/>
        </p:nvSpPr>
        <p:spPr>
          <a:xfrm>
            <a:off x="741760" y="1131049"/>
            <a:ext cx="8230353" cy="3825404"/>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15504" indent="-215504" defTabSz="685800">
              <a:spcBef>
                <a:spcPts val="750"/>
              </a:spcBef>
              <a:defRPr/>
            </a:pPr>
            <a:r>
              <a:rPr lang="en-US" altLang="en-US" sz="2100" dirty="0" smtClean="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rPr>
              <a:t>Throughput</a:t>
            </a:r>
            <a:r>
              <a:rPr lang="en-US" altLang="en-US" sz="2100"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rPr>
              <a:t>:</a:t>
            </a: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a:t>
            </a:r>
            <a:r>
              <a:rPr lang="en-US" altLang="en-US" sz="210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Rate </a:t>
            </a: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(bits/time unit) at </a:t>
            </a:r>
            <a:r>
              <a:rPr lang="en-US" altLang="en-US" sz="210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the </a:t>
            </a:r>
            <a:r>
              <a:rPr lang="en-US" altLang="en-US" sz="2100" dirty="0" smtClean="0">
                <a:solidFill>
                  <a:srgbClr val="0000FF"/>
                </a:solidFill>
                <a:latin typeface="Avenir Book" panose="020B0503020203020204" pitchFamily="34" charset="-78"/>
                <a:ea typeface="ＭＳ Ｐゴシック" panose="020B0600070205080204" pitchFamily="34" charset="-128"/>
                <a:cs typeface="Avenir Book" panose="020B0503020203020204" pitchFamily="34" charset="-78"/>
              </a:rPr>
              <a:t>network layer </a:t>
            </a:r>
            <a:r>
              <a:rPr lang="en-US" altLang="en-US" sz="210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to measure the end-to-end performance</a:t>
            </a:r>
          </a:p>
          <a:p>
            <a:pPr marL="558404" lvl="1" indent="-215504" defTabSz="685800">
              <a:spcBef>
                <a:spcPts val="750"/>
              </a:spcBef>
              <a:defRPr/>
            </a:pPr>
            <a:r>
              <a:rPr lang="en-US" altLang="en-US" sz="170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A related terminology that used is </a:t>
            </a:r>
            <a:r>
              <a:rPr lang="en-US" altLang="en-US" sz="1700" dirty="0" err="1" smtClean="0">
                <a:solidFill>
                  <a:srgbClr val="FF0000"/>
                </a:solidFill>
                <a:latin typeface="Avenir Book" panose="020B0503020203020204" pitchFamily="34" charset="-78"/>
                <a:ea typeface="ＭＳ Ｐゴシック" panose="020B0600070205080204" pitchFamily="34" charset="-128"/>
                <a:cs typeface="Avenir Book" panose="020B0503020203020204" pitchFamily="34" charset="-78"/>
              </a:rPr>
              <a:t>goodput</a:t>
            </a:r>
            <a:endParaRPr lang="en-US" altLang="en-US" sz="1700" dirty="0" smtClean="0">
              <a:solidFill>
                <a:srgbClr val="FF0000"/>
              </a:solidFill>
              <a:latin typeface="Avenir Book" panose="020B0503020203020204" pitchFamily="34" charset="-78"/>
              <a:ea typeface="ＭＳ Ｐゴシック" panose="020B0600070205080204" pitchFamily="34" charset="-128"/>
              <a:cs typeface="Avenir Book" panose="020B0503020203020204" pitchFamily="34" charset="-78"/>
            </a:endParaRPr>
          </a:p>
          <a:p>
            <a:pPr marL="215504" indent="-215504" defTabSz="685800">
              <a:spcBef>
                <a:spcPts val="750"/>
              </a:spcBef>
              <a:defRPr/>
            </a:pPr>
            <a:endPar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endParaRPr>
          </a:p>
          <a:p>
            <a:pPr marL="215504" indent="-215504" defTabSz="685800">
              <a:spcBef>
                <a:spcPts val="750"/>
              </a:spcBef>
              <a:defRPr/>
            </a:pPr>
            <a:r>
              <a:rPr lang="en-US" altLang="en-US" sz="2100" dirty="0" smtClean="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rPr>
              <a:t>Difference between throughput and </a:t>
            </a:r>
            <a:r>
              <a:rPr lang="en-US" altLang="en-US" sz="2100" dirty="0" err="1" smtClean="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rPr>
              <a:t>goodput</a:t>
            </a:r>
            <a:r>
              <a:rPr lang="en-US" altLang="en-US" sz="2100" dirty="0" smtClean="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rPr>
              <a:t>:</a:t>
            </a:r>
          </a:p>
          <a:p>
            <a:pPr marL="511969" lvl="1" indent="-169069" defTabSz="685800">
              <a:spcBef>
                <a:spcPts val="375"/>
              </a:spcBef>
              <a:defRPr/>
            </a:pPr>
            <a:r>
              <a:rPr lang="en-US" altLang="en-US" sz="2100" dirty="0" smtClean="0">
                <a:solidFill>
                  <a:srgbClr val="CC0000"/>
                </a:solidFill>
                <a:latin typeface="Avenir Book" panose="020B0503020203020204" pitchFamily="34" charset="-78"/>
                <a:ea typeface="Arial" panose="020B0604020202020204" pitchFamily="34" charset="0"/>
                <a:cs typeface="Avenir Book" panose="020B0503020203020204" pitchFamily="34" charset="-78"/>
              </a:rPr>
              <a:t>Throughput:</a:t>
            </a:r>
            <a:r>
              <a:rPr lang="en-US" altLang="en-US" sz="2100" dirty="0" smtClean="0">
                <a:solidFill>
                  <a:prstClr val="black"/>
                </a:solidFill>
                <a:latin typeface="Avenir Book" panose="020B0503020203020204" pitchFamily="34" charset="-78"/>
                <a:ea typeface="Arial" panose="020B0604020202020204" pitchFamily="34" charset="0"/>
                <a:cs typeface="Avenir Book" panose="020B0503020203020204" pitchFamily="34" charset="-78"/>
              </a:rPr>
              <a:t> Number of bits received per unit time</a:t>
            </a:r>
            <a:endParaRPr lang="en-US" altLang="en-US" sz="2100" dirty="0">
              <a:solidFill>
                <a:prstClr val="black"/>
              </a:solidFill>
              <a:latin typeface="Avenir Book" panose="020B0503020203020204" pitchFamily="34" charset="-78"/>
              <a:ea typeface="Arial" panose="020B0604020202020204" pitchFamily="34" charset="0"/>
              <a:cs typeface="Avenir Book" panose="020B0503020203020204" pitchFamily="34" charset="-78"/>
            </a:endParaRPr>
          </a:p>
          <a:p>
            <a:pPr marL="511969" lvl="1" indent="-169069" defTabSz="685800">
              <a:spcBef>
                <a:spcPts val="375"/>
              </a:spcBef>
              <a:defRPr/>
            </a:pPr>
            <a:r>
              <a:rPr lang="en-US" altLang="en-US" sz="2100" dirty="0" err="1" smtClean="0">
                <a:solidFill>
                  <a:srgbClr val="CC0000"/>
                </a:solidFill>
                <a:latin typeface="Avenir Book" panose="020B0503020203020204" pitchFamily="34" charset="-78"/>
                <a:ea typeface="Arial" panose="020B0604020202020204" pitchFamily="34" charset="0"/>
                <a:cs typeface="Avenir Book" panose="020B0503020203020204" pitchFamily="34" charset="-78"/>
              </a:rPr>
              <a:t>Goodput</a:t>
            </a:r>
            <a:r>
              <a:rPr lang="en-US" altLang="en-US" sz="2100" dirty="0">
                <a:solidFill>
                  <a:srgbClr val="CC0000"/>
                </a:solidFill>
                <a:latin typeface="Avenir Book" panose="020B0503020203020204" pitchFamily="34" charset="-78"/>
                <a:ea typeface="Arial" panose="020B0604020202020204" pitchFamily="34" charset="0"/>
                <a:cs typeface="Avenir Book" panose="020B0503020203020204" pitchFamily="34" charset="-78"/>
              </a:rPr>
              <a:t>:</a:t>
            </a:r>
            <a:r>
              <a:rPr lang="en-US" altLang="en-US" sz="2100" dirty="0">
                <a:solidFill>
                  <a:prstClr val="black"/>
                </a:solidFill>
                <a:latin typeface="Avenir Book" panose="020B0503020203020204" pitchFamily="34" charset="-78"/>
                <a:ea typeface="Arial" panose="020B0604020202020204" pitchFamily="34" charset="0"/>
                <a:cs typeface="Avenir Book" panose="020B0503020203020204" pitchFamily="34" charset="-78"/>
              </a:rPr>
              <a:t> Number of </a:t>
            </a:r>
            <a:r>
              <a:rPr lang="en-US" altLang="en-US" sz="2100" dirty="0" smtClean="0">
                <a:solidFill>
                  <a:srgbClr val="0000FF"/>
                </a:solidFill>
                <a:latin typeface="Avenir Book" panose="020B0503020203020204" pitchFamily="34" charset="-78"/>
                <a:ea typeface="Arial" panose="020B0604020202020204" pitchFamily="34" charset="0"/>
                <a:cs typeface="Avenir Book" panose="020B0503020203020204" pitchFamily="34" charset="-78"/>
              </a:rPr>
              <a:t>useful</a:t>
            </a:r>
            <a:r>
              <a:rPr lang="en-US" altLang="en-US" sz="2100" dirty="0" smtClean="0">
                <a:solidFill>
                  <a:prstClr val="black"/>
                </a:solidFill>
                <a:latin typeface="Avenir Book" panose="020B0503020203020204" pitchFamily="34" charset="-78"/>
                <a:ea typeface="Arial" panose="020B0604020202020204" pitchFamily="34" charset="0"/>
                <a:cs typeface="Avenir Book" panose="020B0503020203020204" pitchFamily="34" charset="-78"/>
              </a:rPr>
              <a:t> bits </a:t>
            </a:r>
            <a:r>
              <a:rPr lang="en-US" altLang="en-US" sz="2100" dirty="0">
                <a:solidFill>
                  <a:prstClr val="black"/>
                </a:solidFill>
                <a:latin typeface="Avenir Book" panose="020B0503020203020204" pitchFamily="34" charset="-78"/>
                <a:ea typeface="Arial" panose="020B0604020202020204" pitchFamily="34" charset="0"/>
                <a:cs typeface="Avenir Book" panose="020B0503020203020204" pitchFamily="34" charset="-78"/>
              </a:rPr>
              <a:t>received per unit time</a:t>
            </a:r>
          </a:p>
          <a:p>
            <a:pPr marL="215504" indent="-215504" defTabSz="685800">
              <a:spcBef>
                <a:spcPts val="750"/>
              </a:spcBef>
              <a:defRPr/>
            </a:pPr>
            <a:endPar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 name="Rectangle 3"/>
          <p:cNvSpPr/>
          <p:nvPr/>
        </p:nvSpPr>
        <p:spPr>
          <a:xfrm>
            <a:off x="1568381" y="3995884"/>
            <a:ext cx="3241964" cy="51539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Data</a:t>
            </a:r>
            <a:endParaRPr lang="en-IN" dirty="0">
              <a:solidFill>
                <a:schemeClr val="tx1"/>
              </a:solidFill>
            </a:endParaRPr>
          </a:p>
        </p:txBody>
      </p:sp>
      <p:sp>
        <p:nvSpPr>
          <p:cNvPr id="5" name="Rectangle 4"/>
          <p:cNvSpPr/>
          <p:nvPr/>
        </p:nvSpPr>
        <p:spPr>
          <a:xfrm>
            <a:off x="590250" y="3995884"/>
            <a:ext cx="978131" cy="51539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latin typeface="Avenir Book" panose="020B0503020203020204" pitchFamily="34" charset="-78"/>
                <a:cs typeface="Avenir Book" panose="020B0503020203020204" pitchFamily="34" charset="-78"/>
              </a:rPr>
              <a:t>Header</a:t>
            </a:r>
            <a:endParaRPr lang="en-IN" dirty="0">
              <a:solidFill>
                <a:schemeClr val="tx1"/>
              </a:solidFill>
              <a:latin typeface="Avenir Book" panose="020B0503020203020204" pitchFamily="34" charset="-78"/>
              <a:cs typeface="Avenir Book" panose="020B0503020203020204" pitchFamily="34" charset="-78"/>
            </a:endParaRPr>
          </a:p>
        </p:txBody>
      </p:sp>
      <p:sp>
        <p:nvSpPr>
          <p:cNvPr id="6" name="Line 127"/>
          <p:cNvSpPr>
            <a:spLocks noChangeShapeType="1"/>
          </p:cNvSpPr>
          <p:nvPr/>
        </p:nvSpPr>
        <p:spPr bwMode="auto">
          <a:xfrm>
            <a:off x="1568381" y="4658390"/>
            <a:ext cx="3176305" cy="0"/>
          </a:xfrm>
          <a:prstGeom prst="line">
            <a:avLst/>
          </a:prstGeom>
          <a:noFill/>
          <a:ln w="9525">
            <a:solidFill>
              <a:srgbClr val="0000FF"/>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 name="Text Box 110"/>
          <p:cNvSpPr txBox="1">
            <a:spLocks noChangeArrowheads="1"/>
          </p:cNvSpPr>
          <p:nvPr/>
        </p:nvSpPr>
        <p:spPr bwMode="auto">
          <a:xfrm>
            <a:off x="2697332" y="4658390"/>
            <a:ext cx="12378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smtClean="0">
                <a:solidFill>
                  <a:srgbClr val="0000FF"/>
                </a:solidFill>
                <a:latin typeface="Avenir Book" panose="020B0503020203020204" pitchFamily="34" charset="-78"/>
                <a:cs typeface="Avenir Book" panose="020B0503020203020204" pitchFamily="34" charset="-78"/>
              </a:rPr>
              <a:t>9000 bits</a:t>
            </a:r>
            <a:endParaRPr lang="en-US" altLang="en-US" sz="2000" dirty="0">
              <a:solidFill>
                <a:srgbClr val="0000FF"/>
              </a:solidFill>
            </a:endParaRPr>
          </a:p>
        </p:txBody>
      </p:sp>
      <p:sp>
        <p:nvSpPr>
          <p:cNvPr id="8" name="Line 127"/>
          <p:cNvSpPr>
            <a:spLocks noChangeShapeType="1"/>
          </p:cNvSpPr>
          <p:nvPr/>
        </p:nvSpPr>
        <p:spPr bwMode="auto">
          <a:xfrm>
            <a:off x="590250" y="4658390"/>
            <a:ext cx="978131" cy="0"/>
          </a:xfrm>
          <a:prstGeom prst="line">
            <a:avLst/>
          </a:prstGeom>
          <a:noFill/>
          <a:ln w="9525">
            <a:solidFill>
              <a:srgbClr val="C0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 name="Text Box 110"/>
          <p:cNvSpPr txBox="1">
            <a:spLocks noChangeArrowheads="1"/>
          </p:cNvSpPr>
          <p:nvPr/>
        </p:nvSpPr>
        <p:spPr bwMode="auto">
          <a:xfrm>
            <a:off x="467440" y="4700111"/>
            <a:ext cx="12378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smtClean="0">
                <a:solidFill>
                  <a:srgbClr val="C00000"/>
                </a:solidFill>
                <a:latin typeface="Avenir Book" panose="020B0503020203020204" pitchFamily="34" charset="-78"/>
                <a:cs typeface="Avenir Book" panose="020B0503020203020204" pitchFamily="34" charset="-78"/>
              </a:rPr>
              <a:t>1000 bits</a:t>
            </a:r>
            <a:endParaRPr lang="en-US" altLang="en-US" sz="2000" dirty="0">
              <a:solidFill>
                <a:srgbClr val="C00000"/>
              </a:solidFill>
            </a:endParaRPr>
          </a:p>
        </p:txBody>
      </p:sp>
      <p:sp>
        <p:nvSpPr>
          <p:cNvPr id="10" name="Text Box 105"/>
          <p:cNvSpPr txBox="1">
            <a:spLocks noChangeArrowheads="1"/>
          </p:cNvSpPr>
          <p:nvPr/>
        </p:nvSpPr>
        <p:spPr bwMode="auto">
          <a:xfrm>
            <a:off x="5084665" y="3792798"/>
            <a:ext cx="378893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dirty="0" smtClean="0">
                <a:latin typeface="Avenir Book" panose="020B0503020203020204" pitchFamily="34" charset="-78"/>
                <a:cs typeface="Avenir Book" panose="020B0503020203020204" pitchFamily="34" charset="-78"/>
              </a:rPr>
              <a:t>Suppose we are sending 1 </a:t>
            </a:r>
            <a:r>
              <a:rPr lang="en-US" altLang="en-US" dirty="0" err="1" smtClean="0">
                <a:latin typeface="Avenir Book" panose="020B0503020203020204" pitchFamily="34" charset="-78"/>
                <a:cs typeface="Avenir Book" panose="020B0503020203020204" pitchFamily="34" charset="-78"/>
              </a:rPr>
              <a:t>pkts</a:t>
            </a:r>
            <a:r>
              <a:rPr lang="en-US" altLang="en-US" dirty="0" smtClean="0">
                <a:latin typeface="Avenir Book" panose="020B0503020203020204" pitchFamily="34" charset="-78"/>
                <a:cs typeface="Avenir Book" panose="020B0503020203020204" pitchFamily="34" charset="-78"/>
              </a:rPr>
              <a:t>/sec</a:t>
            </a:r>
          </a:p>
          <a:p>
            <a:endParaRPr lang="en-US" altLang="en-US" dirty="0">
              <a:latin typeface="Avenir Book" panose="020B0503020203020204" pitchFamily="34" charset="-78"/>
              <a:cs typeface="Avenir Book" panose="020B0503020203020204" pitchFamily="34" charset="-78"/>
            </a:endParaRPr>
          </a:p>
          <a:p>
            <a:r>
              <a:rPr lang="en-US" altLang="en-US" dirty="0" smtClean="0">
                <a:solidFill>
                  <a:srgbClr val="C00000"/>
                </a:solidFill>
                <a:latin typeface="Avenir Book" panose="020B0503020203020204" pitchFamily="34" charset="-78"/>
                <a:cs typeface="Avenir Book" panose="020B0503020203020204" pitchFamily="34" charset="-78"/>
              </a:rPr>
              <a:t>Throughput:</a:t>
            </a:r>
            <a:r>
              <a:rPr lang="en-US" altLang="en-US" dirty="0" smtClean="0">
                <a:latin typeface="Avenir Book" panose="020B0503020203020204" pitchFamily="34" charset="-78"/>
                <a:cs typeface="Avenir Book" panose="020B0503020203020204" pitchFamily="34" charset="-78"/>
              </a:rPr>
              <a:t> 10000 bps</a:t>
            </a:r>
          </a:p>
          <a:p>
            <a:r>
              <a:rPr lang="en-US" altLang="en-US" dirty="0" err="1" smtClean="0">
                <a:solidFill>
                  <a:srgbClr val="C00000"/>
                </a:solidFill>
                <a:latin typeface="Avenir Book" panose="020B0503020203020204" pitchFamily="34" charset="-78"/>
                <a:cs typeface="Avenir Book" panose="020B0503020203020204" pitchFamily="34" charset="-78"/>
              </a:rPr>
              <a:t>Goodput</a:t>
            </a:r>
            <a:r>
              <a:rPr lang="en-US" altLang="en-US" dirty="0" smtClean="0">
                <a:solidFill>
                  <a:srgbClr val="C00000"/>
                </a:solidFill>
                <a:latin typeface="Avenir Book" panose="020B0503020203020204" pitchFamily="34" charset="-78"/>
                <a:cs typeface="Avenir Book" panose="020B0503020203020204" pitchFamily="34" charset="-78"/>
              </a:rPr>
              <a:t>:</a:t>
            </a:r>
            <a:r>
              <a:rPr lang="en-US" altLang="en-US" dirty="0" smtClean="0">
                <a:latin typeface="Avenir Book" panose="020B0503020203020204" pitchFamily="34" charset="-78"/>
                <a:cs typeface="Avenir Book" panose="020B0503020203020204" pitchFamily="34" charset="-78"/>
              </a:rPr>
              <a:t> 9000 bps</a:t>
            </a:r>
            <a:endParaRPr lang="en-US" altLang="en-US" dirty="0">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2218371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000"/>
                                        <p:tgtEl>
                                          <p:spTgt spid="9"/>
                                        </p:tgtEl>
                                      </p:cBhvr>
                                    </p:animEffect>
                                    <p:anim calcmode="lin" valueType="num">
                                      <p:cBhvr>
                                        <p:cTn id="33" dur="1000" fill="hold"/>
                                        <p:tgtEl>
                                          <p:spTgt spid="9"/>
                                        </p:tgtEl>
                                        <p:attrNameLst>
                                          <p:attrName>ppt_x</p:attrName>
                                        </p:attrNameLst>
                                      </p:cBhvr>
                                      <p:tavLst>
                                        <p:tav tm="0">
                                          <p:val>
                                            <p:strVal val="#ppt_x"/>
                                          </p:val>
                                        </p:tav>
                                        <p:tav tm="100000">
                                          <p:val>
                                            <p:strVal val="#ppt_x"/>
                                          </p:val>
                                        </p:tav>
                                      </p:tavLst>
                                    </p:anim>
                                    <p:anim calcmode="lin" valueType="num">
                                      <p:cBhvr>
                                        <p:cTn id="3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1000"/>
                                        <p:tgtEl>
                                          <p:spTgt spid="10"/>
                                        </p:tgtEl>
                                      </p:cBhvr>
                                    </p:animEffect>
                                    <p:anim calcmode="lin" valueType="num">
                                      <p:cBhvr>
                                        <p:cTn id="40" dur="1000" fill="hold"/>
                                        <p:tgtEl>
                                          <p:spTgt spid="10"/>
                                        </p:tgtEl>
                                        <p:attrNameLst>
                                          <p:attrName>ppt_x</p:attrName>
                                        </p:attrNameLst>
                                      </p:cBhvr>
                                      <p:tavLst>
                                        <p:tav tm="0">
                                          <p:val>
                                            <p:strVal val="#ppt_x"/>
                                          </p:val>
                                        </p:tav>
                                        <p:tav tm="100000">
                                          <p:val>
                                            <p:strVal val="#ppt_x"/>
                                          </p:val>
                                        </p:tav>
                                      </p:tavLst>
                                    </p:anim>
                                    <p:anim calcmode="lin" valueType="num">
                                      <p:cBhvr>
                                        <p:cTn id="4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8" grpId="0" animBg="1"/>
      <p:bldP spid="9"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5" name="Group 134">
            <a:extLst>
              <a:ext uri="{FF2B5EF4-FFF2-40B4-BE49-F238E27FC236}">
                <a16:creationId xmlns:a16="http://schemas.microsoft.com/office/drawing/2014/main" id="{3AD72523-4228-9C47-B195-4AAF96A160BD}"/>
              </a:ext>
            </a:extLst>
          </p:cNvPr>
          <p:cNvGrpSpPr/>
          <p:nvPr/>
        </p:nvGrpSpPr>
        <p:grpSpPr>
          <a:xfrm>
            <a:off x="2836537" y="1931863"/>
            <a:ext cx="1133514" cy="647753"/>
            <a:chOff x="7493876" y="2774731"/>
            <a:chExt cx="1481958" cy="894622"/>
          </a:xfrm>
        </p:grpSpPr>
        <p:sp>
          <p:nvSpPr>
            <p:cNvPr id="136" name="Freeform 135">
              <a:extLst>
                <a:ext uri="{FF2B5EF4-FFF2-40B4-BE49-F238E27FC236}">
                  <a16:creationId xmlns:a16="http://schemas.microsoft.com/office/drawing/2014/main" id="{9FB9E0EF-9063-B545-BC2B-062A0488CC7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137" name="Oval 136">
              <a:extLst>
                <a:ext uri="{FF2B5EF4-FFF2-40B4-BE49-F238E27FC236}">
                  <a16:creationId xmlns:a16="http://schemas.microsoft.com/office/drawing/2014/main" id="{B0BF60BF-9AF2-D948-8319-1FF102BC7D3E}"/>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138" name="Group 137">
              <a:extLst>
                <a:ext uri="{FF2B5EF4-FFF2-40B4-BE49-F238E27FC236}">
                  <a16:creationId xmlns:a16="http://schemas.microsoft.com/office/drawing/2014/main" id="{B32B55C6-F759-234F-8CF0-5FB387F35BC4}"/>
                </a:ext>
              </a:extLst>
            </p:cNvPr>
            <p:cNvGrpSpPr/>
            <p:nvPr/>
          </p:nvGrpSpPr>
          <p:grpSpPr>
            <a:xfrm>
              <a:off x="7713663" y="2848339"/>
              <a:ext cx="1042107" cy="425543"/>
              <a:chOff x="7786941" y="2884917"/>
              <a:chExt cx="897649" cy="353919"/>
            </a:xfrm>
          </p:grpSpPr>
          <p:sp>
            <p:nvSpPr>
              <p:cNvPr id="139" name="Freeform 138">
                <a:extLst>
                  <a:ext uri="{FF2B5EF4-FFF2-40B4-BE49-F238E27FC236}">
                    <a16:creationId xmlns:a16="http://schemas.microsoft.com/office/drawing/2014/main" id="{B1153D6F-A3DF-7246-9629-9228753ADE5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40" name="Freeform 139">
                <a:extLst>
                  <a:ext uri="{FF2B5EF4-FFF2-40B4-BE49-F238E27FC236}">
                    <a16:creationId xmlns:a16="http://schemas.microsoft.com/office/drawing/2014/main" id="{1C55D52C-AF37-4949-9428-203518D525C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41" name="Freeform 140">
                <a:extLst>
                  <a:ext uri="{FF2B5EF4-FFF2-40B4-BE49-F238E27FC236}">
                    <a16:creationId xmlns:a16="http://schemas.microsoft.com/office/drawing/2014/main" id="{58904F43-F0C7-374E-ADE8-8A024A662796}"/>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42" name="Freeform 141">
                <a:extLst>
                  <a:ext uri="{FF2B5EF4-FFF2-40B4-BE49-F238E27FC236}">
                    <a16:creationId xmlns:a16="http://schemas.microsoft.com/office/drawing/2014/main" id="{874597C3-FAA4-A147-A86C-C5108827045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568342" y="405243"/>
            <a:ext cx="7886700" cy="670967"/>
          </a:xfrm>
        </p:spPr>
        <p:txBody>
          <a:bodyPr>
            <a:normAutofit/>
          </a:bodyPr>
          <a:lstStyle/>
          <a:p>
            <a:r>
              <a:rPr lang="en-US" sz="3300" dirty="0">
                <a:ea typeface="ＭＳ Ｐゴシック" panose="020B0600070205080204" pitchFamily="34" charset="-128"/>
              </a:rPr>
              <a:t>Packet delay: four sources</a:t>
            </a:r>
            <a:endParaRPr lang="en-US" sz="3300" dirty="0"/>
          </a:p>
        </p:txBody>
      </p:sp>
      <p:sp>
        <p:nvSpPr>
          <p:cNvPr id="58" name="Rectangle 4">
            <a:extLst>
              <a:ext uri="{FF2B5EF4-FFF2-40B4-BE49-F238E27FC236}">
                <a16:creationId xmlns:a16="http://schemas.microsoft.com/office/drawing/2014/main" id="{AC2D03E9-7C61-0A43-A247-276B596B9942}"/>
              </a:ext>
            </a:extLst>
          </p:cNvPr>
          <p:cNvSpPr txBox="1">
            <a:spLocks noChangeArrowheads="1"/>
          </p:cNvSpPr>
          <p:nvPr/>
        </p:nvSpPr>
        <p:spPr>
          <a:xfrm>
            <a:off x="914875" y="3893155"/>
            <a:ext cx="3100630" cy="1379696"/>
          </a:xfrm>
          <a:prstGeom prst="rect">
            <a:avLst/>
          </a:prstGeom>
        </p:spPr>
        <p:txBody>
          <a:bodyPr vert="horz" lIns="68580" tIns="34290" rIns="68580" bIns="3429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221456" defTabSz="685800">
              <a:spcBef>
                <a:spcPts val="450"/>
              </a:spcBef>
              <a:buNone/>
              <a:defRPr/>
            </a:pPr>
            <a:r>
              <a:rPr lang="en-US" sz="2100" dirty="0" err="1">
                <a:solidFill>
                  <a:srgbClr val="CC0000"/>
                </a:solidFill>
                <a:latin typeface="Avenir Book" panose="020B0503020203020204" pitchFamily="34" charset="-78"/>
                <a:cs typeface="Avenir Book" panose="020B0503020203020204" pitchFamily="34" charset="-78"/>
              </a:rPr>
              <a:t>d</a:t>
            </a:r>
            <a:r>
              <a:rPr lang="en-US" sz="2100" baseline="-25000" dirty="0" err="1">
                <a:solidFill>
                  <a:srgbClr val="CC0000"/>
                </a:solidFill>
                <a:latin typeface="Avenir Book" panose="020B0503020203020204" pitchFamily="34" charset="-78"/>
                <a:cs typeface="Avenir Book" panose="020B0503020203020204" pitchFamily="34" charset="-78"/>
              </a:rPr>
              <a:t>proc</a:t>
            </a:r>
            <a:r>
              <a:rPr lang="en-US" sz="2100" dirty="0">
                <a:solidFill>
                  <a:srgbClr val="CC0000"/>
                </a:solidFill>
                <a:latin typeface="Avenir Book" panose="020B0503020203020204" pitchFamily="34" charset="-78"/>
                <a:cs typeface="Avenir Book" panose="020B0503020203020204" pitchFamily="34" charset="-78"/>
              </a:rPr>
              <a:t>: nodal processing</a:t>
            </a:r>
            <a:r>
              <a:rPr lang="en-US" sz="2100" dirty="0">
                <a:solidFill>
                  <a:prstClr val="black"/>
                </a:solidFill>
                <a:latin typeface="Avenir Book" panose="020B0503020203020204" pitchFamily="34" charset="-78"/>
                <a:cs typeface="Avenir Book" panose="020B0503020203020204" pitchFamily="34" charset="-78"/>
              </a:rPr>
              <a:t> </a:t>
            </a:r>
          </a:p>
          <a:p>
            <a:pPr marL="261938" indent="-175022" defTabSz="685800">
              <a:spcBef>
                <a:spcPts val="450"/>
              </a:spcBef>
              <a:buFont typeface="Wingdings" charset="0"/>
              <a:buChar char="§"/>
              <a:defRPr/>
            </a:pPr>
            <a:r>
              <a:rPr lang="en-US" sz="1800" dirty="0">
                <a:solidFill>
                  <a:prstClr val="black"/>
                </a:solidFill>
                <a:latin typeface="Avenir Book" panose="020B0503020203020204" pitchFamily="34" charset="-78"/>
                <a:cs typeface="Avenir Book" panose="020B0503020203020204" pitchFamily="34" charset="-78"/>
              </a:rPr>
              <a:t>check bit errors</a:t>
            </a:r>
          </a:p>
          <a:p>
            <a:pPr marL="261938" indent="-175022" defTabSz="685800">
              <a:spcBef>
                <a:spcPts val="450"/>
              </a:spcBef>
              <a:buFont typeface="Wingdings" charset="0"/>
              <a:buChar char="§"/>
              <a:defRPr/>
            </a:pPr>
            <a:r>
              <a:rPr lang="en-US" sz="1800" dirty="0">
                <a:solidFill>
                  <a:prstClr val="black"/>
                </a:solidFill>
                <a:latin typeface="Avenir Book" panose="020B0503020203020204" pitchFamily="34" charset="-78"/>
                <a:cs typeface="Avenir Book" panose="020B0503020203020204" pitchFamily="34" charset="-78"/>
              </a:rPr>
              <a:t>determine output link</a:t>
            </a:r>
          </a:p>
          <a:p>
            <a:pPr marL="261938" indent="-175022" defTabSz="685800">
              <a:spcBef>
                <a:spcPts val="450"/>
              </a:spcBef>
              <a:buFont typeface="Wingdings" charset="0"/>
              <a:buChar char="§"/>
              <a:defRPr/>
            </a:pPr>
            <a:r>
              <a:rPr lang="en-US" sz="1800" dirty="0">
                <a:solidFill>
                  <a:prstClr val="black"/>
                </a:solidFill>
                <a:latin typeface="Avenir Book" panose="020B0503020203020204" pitchFamily="34" charset="-78"/>
                <a:cs typeface="Avenir Book" panose="020B0503020203020204" pitchFamily="34" charset="-78"/>
              </a:rPr>
              <a:t>typically &lt; microsecs</a:t>
            </a:r>
          </a:p>
        </p:txBody>
      </p:sp>
      <p:sp>
        <p:nvSpPr>
          <p:cNvPr id="75" name="Rectangle 58">
            <a:extLst>
              <a:ext uri="{FF2B5EF4-FFF2-40B4-BE49-F238E27FC236}">
                <a16:creationId xmlns:a16="http://schemas.microsoft.com/office/drawing/2014/main" id="{9033E5DB-6EA3-CE4C-B1A8-C9C804BDCB3F}"/>
              </a:ext>
            </a:extLst>
          </p:cNvPr>
          <p:cNvSpPr>
            <a:spLocks noChangeArrowheads="1"/>
          </p:cNvSpPr>
          <p:nvPr/>
        </p:nvSpPr>
        <p:spPr bwMode="auto">
          <a:xfrm>
            <a:off x="4612181" y="3918074"/>
            <a:ext cx="4294133" cy="1045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258366" indent="-258366" defTabSz="685800">
              <a:lnSpc>
                <a:spcPct val="90000"/>
              </a:lnSpc>
              <a:spcBef>
                <a:spcPts val="450"/>
              </a:spcBef>
              <a:buClr>
                <a:srgbClr val="3333CC"/>
              </a:buClr>
              <a:buSzPct val="85000"/>
              <a:defRPr/>
            </a:pPr>
            <a:r>
              <a:rPr lang="en-US" sz="1500" dirty="0">
                <a:solidFill>
                  <a:srgbClr val="FF0000"/>
                </a:solidFill>
                <a:latin typeface="Avenir Book" panose="020B0503020203020204" pitchFamily="34" charset="-78"/>
                <a:ea typeface="ＭＳ Ｐゴシック" charset="0"/>
                <a:cs typeface="Avenir Book" panose="020B0503020203020204" pitchFamily="34" charset="-78"/>
              </a:rPr>
              <a:t> </a:t>
            </a:r>
            <a:r>
              <a:rPr lang="en-US" sz="2100" dirty="0">
                <a:solidFill>
                  <a:srgbClr val="CC0000"/>
                </a:solidFill>
                <a:latin typeface="Avenir Book" panose="020B0503020203020204" pitchFamily="34" charset="-78"/>
                <a:ea typeface="ＭＳ Ｐゴシック" charset="0"/>
                <a:cs typeface="Avenir Book" panose="020B0503020203020204" pitchFamily="34" charset="-78"/>
              </a:rPr>
              <a:t>d</a:t>
            </a:r>
            <a:r>
              <a:rPr lang="en-US" sz="2100" baseline="-25000" dirty="0">
                <a:solidFill>
                  <a:srgbClr val="CC0000"/>
                </a:solidFill>
                <a:latin typeface="Avenir Book" panose="020B0503020203020204" pitchFamily="34" charset="-78"/>
                <a:ea typeface="ＭＳ Ｐゴシック" charset="0"/>
                <a:cs typeface="Avenir Book" panose="020B0503020203020204" pitchFamily="34" charset="-78"/>
              </a:rPr>
              <a:t>queue</a:t>
            </a:r>
            <a:r>
              <a:rPr lang="en-US" sz="2100" dirty="0">
                <a:solidFill>
                  <a:srgbClr val="CC0000"/>
                </a:solidFill>
                <a:latin typeface="Avenir Book" panose="020B0503020203020204" pitchFamily="34" charset="-78"/>
                <a:ea typeface="ＭＳ Ｐゴシック" charset="0"/>
                <a:cs typeface="Avenir Book" panose="020B0503020203020204" pitchFamily="34" charset="-78"/>
              </a:rPr>
              <a:t>: queueing delay</a:t>
            </a:r>
          </a:p>
          <a:p>
            <a:pPr marL="173831" indent="-173831" defTabSz="685800">
              <a:lnSpc>
                <a:spcPct val="90000"/>
              </a:lnSpc>
              <a:spcBef>
                <a:spcPts val="450"/>
              </a:spcBef>
              <a:buClr>
                <a:srgbClr val="000099"/>
              </a:buClr>
              <a:buFont typeface="Wingdings" charset="0"/>
              <a:buChar char="§"/>
              <a:defRPr/>
            </a:pPr>
            <a:r>
              <a:rPr lang="en-US" dirty="0">
                <a:solidFill>
                  <a:srgbClr val="000000"/>
                </a:solidFill>
                <a:latin typeface="Avenir Book" panose="020B0503020203020204" pitchFamily="34" charset="-78"/>
                <a:ea typeface="ＭＳ Ｐゴシック" charset="0"/>
                <a:cs typeface="Avenir Book" panose="020B0503020203020204" pitchFamily="34" charset="-78"/>
              </a:rPr>
              <a:t>time waiting at output link for transmission </a:t>
            </a:r>
          </a:p>
          <a:p>
            <a:pPr marL="173831" indent="-173831" defTabSz="685800">
              <a:lnSpc>
                <a:spcPct val="90000"/>
              </a:lnSpc>
              <a:spcBef>
                <a:spcPts val="450"/>
              </a:spcBef>
              <a:buClr>
                <a:srgbClr val="000099"/>
              </a:buClr>
              <a:buFont typeface="Wingdings" charset="0"/>
              <a:buChar char="§"/>
              <a:defRPr/>
            </a:pPr>
            <a:r>
              <a:rPr lang="en-US" dirty="0">
                <a:solidFill>
                  <a:srgbClr val="000000"/>
                </a:solidFill>
                <a:latin typeface="Avenir Book" panose="020B0503020203020204" pitchFamily="34" charset="-78"/>
                <a:ea typeface="ＭＳ Ｐゴシック" charset="0"/>
                <a:cs typeface="Avenir Book" panose="020B0503020203020204" pitchFamily="34" charset="-78"/>
              </a:rPr>
              <a:t>depends on congestion level of router</a:t>
            </a:r>
          </a:p>
        </p:txBody>
      </p:sp>
      <p:sp>
        <p:nvSpPr>
          <p:cNvPr id="77" name="Line 24">
            <a:extLst>
              <a:ext uri="{FF2B5EF4-FFF2-40B4-BE49-F238E27FC236}">
                <a16:creationId xmlns:a16="http://schemas.microsoft.com/office/drawing/2014/main" id="{79DB8C95-768E-854F-9CEA-5533DCECBE17}"/>
              </a:ext>
            </a:extLst>
          </p:cNvPr>
          <p:cNvSpPr>
            <a:spLocks noChangeShapeType="1"/>
          </p:cNvSpPr>
          <p:nvPr/>
        </p:nvSpPr>
        <p:spPr bwMode="auto">
          <a:xfrm>
            <a:off x="2278973" y="1943872"/>
            <a:ext cx="556052" cy="2667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800">
              <a:defRPr/>
            </a:pPr>
            <a:endParaRPr lang="en-US" sz="1500">
              <a:solidFill>
                <a:prstClr val="black"/>
              </a:solidFill>
              <a:latin typeface="Avenir Book" panose="020B0503020203020204" pitchFamily="34" charset="-78"/>
              <a:cs typeface="Avenir Book" panose="020B0503020203020204" pitchFamily="34" charset="-78"/>
            </a:endParaRPr>
          </a:p>
        </p:txBody>
      </p:sp>
      <p:sp>
        <p:nvSpPr>
          <p:cNvPr id="80" name="Rectangle 29">
            <a:extLst>
              <a:ext uri="{FF2B5EF4-FFF2-40B4-BE49-F238E27FC236}">
                <a16:creationId xmlns:a16="http://schemas.microsoft.com/office/drawing/2014/main" id="{9803C6B5-AE4A-F54B-86CB-D404B2A716C1}"/>
              </a:ext>
            </a:extLst>
          </p:cNvPr>
          <p:cNvSpPr>
            <a:spLocks noChangeArrowheads="1"/>
          </p:cNvSpPr>
          <p:nvPr/>
        </p:nvSpPr>
        <p:spPr bwMode="auto">
          <a:xfrm>
            <a:off x="4411497" y="2108179"/>
            <a:ext cx="110735" cy="150019"/>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2100">
              <a:solidFill>
                <a:srgbClr val="000000"/>
              </a:solidFill>
              <a:latin typeface="Avenir Book" panose="020B0503020203020204" pitchFamily="34" charset="-78"/>
              <a:cs typeface="Avenir Book" panose="020B0503020203020204" pitchFamily="34" charset="-78"/>
            </a:endParaRPr>
          </a:p>
        </p:txBody>
      </p:sp>
      <p:sp>
        <p:nvSpPr>
          <p:cNvPr id="81" name="Rectangle 30">
            <a:extLst>
              <a:ext uri="{FF2B5EF4-FFF2-40B4-BE49-F238E27FC236}">
                <a16:creationId xmlns:a16="http://schemas.microsoft.com/office/drawing/2014/main" id="{2BFFBBBA-8F3E-7640-8D9F-E3A7047BB5BB}"/>
              </a:ext>
            </a:extLst>
          </p:cNvPr>
          <p:cNvSpPr>
            <a:spLocks noChangeArrowheads="1"/>
          </p:cNvSpPr>
          <p:nvPr/>
        </p:nvSpPr>
        <p:spPr bwMode="auto">
          <a:xfrm>
            <a:off x="3472044" y="2161757"/>
            <a:ext cx="110734" cy="150019"/>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2100">
              <a:solidFill>
                <a:srgbClr val="000000"/>
              </a:solidFill>
              <a:latin typeface="Avenir Book" panose="020B0503020203020204" pitchFamily="34" charset="-78"/>
              <a:cs typeface="Avenir Book" panose="020B0503020203020204" pitchFamily="34" charset="-78"/>
            </a:endParaRPr>
          </a:p>
        </p:txBody>
      </p:sp>
      <p:sp>
        <p:nvSpPr>
          <p:cNvPr id="82" name="Rectangle 31">
            <a:extLst>
              <a:ext uri="{FF2B5EF4-FFF2-40B4-BE49-F238E27FC236}">
                <a16:creationId xmlns:a16="http://schemas.microsoft.com/office/drawing/2014/main" id="{212ACD5F-D6C3-824B-9E9F-FCD292654FC1}"/>
              </a:ext>
            </a:extLst>
          </p:cNvPr>
          <p:cNvSpPr>
            <a:spLocks noChangeArrowheads="1"/>
          </p:cNvSpPr>
          <p:nvPr/>
        </p:nvSpPr>
        <p:spPr bwMode="auto">
          <a:xfrm>
            <a:off x="3593495" y="2161757"/>
            <a:ext cx="110734" cy="150019"/>
          </a:xfrm>
          <a:prstGeom prst="rect">
            <a:avLst/>
          </a:prstGeom>
          <a:solidFill>
            <a:srgbClr val="00B05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2100">
              <a:solidFill>
                <a:srgbClr val="000000"/>
              </a:solidFill>
              <a:latin typeface="Avenir Book" panose="020B0503020203020204" pitchFamily="34" charset="-78"/>
              <a:cs typeface="Avenir Book" panose="020B0503020203020204" pitchFamily="34" charset="-78"/>
            </a:endParaRPr>
          </a:p>
        </p:txBody>
      </p:sp>
      <p:sp>
        <p:nvSpPr>
          <p:cNvPr id="83" name="Line 35">
            <a:extLst>
              <a:ext uri="{FF2B5EF4-FFF2-40B4-BE49-F238E27FC236}">
                <a16:creationId xmlns:a16="http://schemas.microsoft.com/office/drawing/2014/main" id="{988CA620-4CC5-3D4B-81DA-0F82F93E3D34}"/>
              </a:ext>
            </a:extLst>
          </p:cNvPr>
          <p:cNvSpPr>
            <a:spLocks noChangeShapeType="1"/>
          </p:cNvSpPr>
          <p:nvPr/>
        </p:nvSpPr>
        <p:spPr bwMode="auto">
          <a:xfrm flipV="1">
            <a:off x="5594760" y="1981459"/>
            <a:ext cx="2750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a:defRPr/>
            </a:pPr>
            <a:endParaRPr lang="en-US" sz="1500">
              <a:solidFill>
                <a:prstClr val="black"/>
              </a:solidFill>
              <a:latin typeface="Avenir Book" panose="020B0503020203020204" pitchFamily="34" charset="-78"/>
              <a:cs typeface="Avenir Book" panose="020B0503020203020204" pitchFamily="34" charset="-78"/>
            </a:endParaRPr>
          </a:p>
        </p:txBody>
      </p:sp>
      <p:sp>
        <p:nvSpPr>
          <p:cNvPr id="84" name="Rectangle 38">
            <a:extLst>
              <a:ext uri="{FF2B5EF4-FFF2-40B4-BE49-F238E27FC236}">
                <a16:creationId xmlns:a16="http://schemas.microsoft.com/office/drawing/2014/main" id="{5F99C41D-D784-474B-94F5-AC46161751AD}"/>
              </a:ext>
            </a:extLst>
          </p:cNvPr>
          <p:cNvSpPr>
            <a:spLocks noChangeArrowheads="1"/>
          </p:cNvSpPr>
          <p:nvPr/>
        </p:nvSpPr>
        <p:spPr bwMode="auto">
          <a:xfrm>
            <a:off x="3689940" y="2115323"/>
            <a:ext cx="110735" cy="150019"/>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2100">
              <a:solidFill>
                <a:srgbClr val="000000"/>
              </a:solidFill>
              <a:latin typeface="Avenir Book" panose="020B0503020203020204" pitchFamily="34" charset="-78"/>
              <a:cs typeface="Avenir Book" panose="020B0503020203020204" pitchFamily="34" charset="-78"/>
            </a:endParaRPr>
          </a:p>
        </p:txBody>
      </p:sp>
      <p:sp>
        <p:nvSpPr>
          <p:cNvPr id="85" name="Text Box 39">
            <a:extLst>
              <a:ext uri="{FF2B5EF4-FFF2-40B4-BE49-F238E27FC236}">
                <a16:creationId xmlns:a16="http://schemas.microsoft.com/office/drawing/2014/main" id="{4FBD0AA4-42C3-2B49-BDB1-0979DED2C5D6}"/>
              </a:ext>
            </a:extLst>
          </p:cNvPr>
          <p:cNvSpPr txBox="1">
            <a:spLocks noChangeArrowheads="1"/>
          </p:cNvSpPr>
          <p:nvPr/>
        </p:nvSpPr>
        <p:spPr bwMode="auto">
          <a:xfrm>
            <a:off x="4341254" y="1797055"/>
            <a:ext cx="13131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600" dirty="0">
                <a:solidFill>
                  <a:srgbClr val="CC0000"/>
                </a:solidFill>
                <a:latin typeface="Avenir Book" panose="020B0503020203020204" pitchFamily="34" charset="-78"/>
                <a:cs typeface="Avenir Book" panose="020B0503020203020204" pitchFamily="34" charset="-78"/>
              </a:rPr>
              <a:t>propagation</a:t>
            </a:r>
          </a:p>
        </p:txBody>
      </p:sp>
      <p:sp>
        <p:nvSpPr>
          <p:cNvPr id="86" name="Line 40">
            <a:extLst>
              <a:ext uri="{FF2B5EF4-FFF2-40B4-BE49-F238E27FC236}">
                <a16:creationId xmlns:a16="http://schemas.microsoft.com/office/drawing/2014/main" id="{7B62D1A5-A310-5848-8995-E8F4780C47C7}"/>
              </a:ext>
            </a:extLst>
          </p:cNvPr>
          <p:cNvSpPr>
            <a:spLocks noChangeShapeType="1"/>
          </p:cNvSpPr>
          <p:nvPr/>
        </p:nvSpPr>
        <p:spPr bwMode="auto">
          <a:xfrm rot="10800000">
            <a:off x="4118567" y="1979478"/>
            <a:ext cx="23932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a:defRPr/>
            </a:pPr>
            <a:endParaRPr lang="en-US" sz="1500">
              <a:solidFill>
                <a:prstClr val="black"/>
              </a:solidFill>
              <a:latin typeface="Avenir Book" panose="020B0503020203020204" pitchFamily="34" charset="-78"/>
              <a:cs typeface="Avenir Book" panose="020B0503020203020204" pitchFamily="34" charset="-78"/>
            </a:endParaRPr>
          </a:p>
        </p:txBody>
      </p:sp>
      <p:sp>
        <p:nvSpPr>
          <p:cNvPr id="87" name="Text Box 43">
            <a:extLst>
              <a:ext uri="{FF2B5EF4-FFF2-40B4-BE49-F238E27FC236}">
                <a16:creationId xmlns:a16="http://schemas.microsoft.com/office/drawing/2014/main" id="{867387BA-39EC-9E4E-8BB0-480BC4423626}"/>
              </a:ext>
            </a:extLst>
          </p:cNvPr>
          <p:cNvSpPr txBox="1">
            <a:spLocks noChangeArrowheads="1"/>
          </p:cNvSpPr>
          <p:nvPr/>
        </p:nvSpPr>
        <p:spPr bwMode="auto">
          <a:xfrm>
            <a:off x="2553760" y="2653485"/>
            <a:ext cx="1176924" cy="48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lnSpc>
                <a:spcPct val="80000"/>
              </a:lnSpc>
              <a:defRPr/>
            </a:pPr>
            <a:r>
              <a:rPr lang="en-US" altLang="en-US" sz="1600" dirty="0">
                <a:solidFill>
                  <a:srgbClr val="CC0000"/>
                </a:solidFill>
                <a:latin typeface="Avenir Book" panose="020B0503020203020204" pitchFamily="34" charset="-78"/>
                <a:cs typeface="Avenir Book" panose="020B0503020203020204" pitchFamily="34" charset="-78"/>
              </a:rPr>
              <a:t>nodal</a:t>
            </a:r>
          </a:p>
          <a:p>
            <a:pPr algn="ctr" defTabSz="685800">
              <a:lnSpc>
                <a:spcPct val="80000"/>
              </a:lnSpc>
              <a:defRPr/>
            </a:pPr>
            <a:r>
              <a:rPr lang="en-US" altLang="en-US" sz="1600" dirty="0">
                <a:solidFill>
                  <a:srgbClr val="CC0000"/>
                </a:solidFill>
                <a:latin typeface="Avenir Book" panose="020B0503020203020204" pitchFamily="34" charset="-78"/>
                <a:cs typeface="Avenir Book" panose="020B0503020203020204" pitchFamily="34" charset="-78"/>
              </a:rPr>
              <a:t>processing</a:t>
            </a:r>
          </a:p>
        </p:txBody>
      </p:sp>
      <p:sp>
        <p:nvSpPr>
          <p:cNvPr id="88" name="Line 44">
            <a:extLst>
              <a:ext uri="{FF2B5EF4-FFF2-40B4-BE49-F238E27FC236}">
                <a16:creationId xmlns:a16="http://schemas.microsoft.com/office/drawing/2014/main" id="{CDB7B374-4A7A-E246-8D88-69216785D71E}"/>
              </a:ext>
            </a:extLst>
          </p:cNvPr>
          <p:cNvSpPr>
            <a:spLocks noChangeShapeType="1"/>
          </p:cNvSpPr>
          <p:nvPr/>
        </p:nvSpPr>
        <p:spPr bwMode="auto">
          <a:xfrm rot="10800000">
            <a:off x="2835870" y="2653639"/>
            <a:ext cx="625113"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defTabSz="685800">
              <a:defRPr/>
            </a:pPr>
            <a:endParaRPr lang="en-US" sz="1500">
              <a:solidFill>
                <a:prstClr val="black"/>
              </a:solidFill>
              <a:latin typeface="Avenir Book" panose="020B0503020203020204" pitchFamily="34" charset="-78"/>
              <a:cs typeface="Avenir Book" panose="020B0503020203020204" pitchFamily="34" charset="-78"/>
            </a:endParaRPr>
          </a:p>
        </p:txBody>
      </p:sp>
      <p:sp>
        <p:nvSpPr>
          <p:cNvPr id="89" name="Line 45">
            <a:extLst>
              <a:ext uri="{FF2B5EF4-FFF2-40B4-BE49-F238E27FC236}">
                <a16:creationId xmlns:a16="http://schemas.microsoft.com/office/drawing/2014/main" id="{EDEDB796-E60B-E245-AAE8-8E7D4AD0954B}"/>
              </a:ext>
            </a:extLst>
          </p:cNvPr>
          <p:cNvSpPr>
            <a:spLocks noChangeShapeType="1"/>
          </p:cNvSpPr>
          <p:nvPr/>
        </p:nvSpPr>
        <p:spPr bwMode="auto">
          <a:xfrm rot="10800000" flipV="1">
            <a:off x="3454183" y="2508229"/>
            <a:ext cx="289338"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defTabSz="685800">
              <a:defRPr/>
            </a:pPr>
            <a:endParaRPr lang="en-US" sz="1500">
              <a:solidFill>
                <a:prstClr val="black"/>
              </a:solidFill>
              <a:latin typeface="Avenir Book" panose="020B0503020203020204" pitchFamily="34" charset="-78"/>
              <a:cs typeface="Avenir Book" panose="020B0503020203020204" pitchFamily="34" charset="-78"/>
            </a:endParaRPr>
          </a:p>
        </p:txBody>
      </p:sp>
      <p:sp>
        <p:nvSpPr>
          <p:cNvPr id="90" name="Text Box 46">
            <a:extLst>
              <a:ext uri="{FF2B5EF4-FFF2-40B4-BE49-F238E27FC236}">
                <a16:creationId xmlns:a16="http://schemas.microsoft.com/office/drawing/2014/main" id="{EED5545D-BA61-2046-A423-41F4F0BCD65B}"/>
              </a:ext>
            </a:extLst>
          </p:cNvPr>
          <p:cNvSpPr txBox="1">
            <a:spLocks noChangeArrowheads="1"/>
          </p:cNvSpPr>
          <p:nvPr/>
        </p:nvSpPr>
        <p:spPr bwMode="auto">
          <a:xfrm>
            <a:off x="3760191" y="2824244"/>
            <a:ext cx="105349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600" dirty="0">
                <a:solidFill>
                  <a:srgbClr val="CC0000"/>
                </a:solidFill>
                <a:latin typeface="Avenir Book" panose="020B0503020203020204" pitchFamily="34" charset="-78"/>
                <a:cs typeface="Avenir Book" panose="020B0503020203020204" pitchFamily="34" charset="-78"/>
              </a:rPr>
              <a:t>queueing</a:t>
            </a:r>
          </a:p>
        </p:txBody>
      </p:sp>
      <p:sp>
        <p:nvSpPr>
          <p:cNvPr id="91" name="Line 47">
            <a:extLst>
              <a:ext uri="{FF2B5EF4-FFF2-40B4-BE49-F238E27FC236}">
                <a16:creationId xmlns:a16="http://schemas.microsoft.com/office/drawing/2014/main" id="{ACC9FCD3-B95B-4D4B-87FC-A93C4585FCF2}"/>
              </a:ext>
            </a:extLst>
          </p:cNvPr>
          <p:cNvSpPr>
            <a:spLocks noChangeShapeType="1"/>
          </p:cNvSpPr>
          <p:nvPr/>
        </p:nvSpPr>
        <p:spPr bwMode="auto">
          <a:xfrm rot="10800000">
            <a:off x="3575633" y="2508228"/>
            <a:ext cx="446510" cy="4143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800">
              <a:defRPr/>
            </a:pPr>
            <a:endParaRPr lang="en-US" sz="1500">
              <a:solidFill>
                <a:prstClr val="black"/>
              </a:solidFill>
              <a:latin typeface="Avenir Book" panose="020B0503020203020204" pitchFamily="34" charset="-78"/>
              <a:cs typeface="Avenir Book" panose="020B0503020203020204" pitchFamily="34" charset="-78"/>
            </a:endParaRPr>
          </a:p>
        </p:txBody>
      </p:sp>
      <p:sp>
        <p:nvSpPr>
          <p:cNvPr id="92" name="Rectangle 3">
            <a:extLst>
              <a:ext uri="{FF2B5EF4-FFF2-40B4-BE49-F238E27FC236}">
                <a16:creationId xmlns:a16="http://schemas.microsoft.com/office/drawing/2014/main" id="{2521317A-C1CF-B84E-8D60-CC1E8C06357E}"/>
              </a:ext>
            </a:extLst>
          </p:cNvPr>
          <p:cNvSpPr>
            <a:spLocks noChangeArrowheads="1"/>
          </p:cNvSpPr>
          <p:nvPr/>
        </p:nvSpPr>
        <p:spPr bwMode="auto">
          <a:xfrm>
            <a:off x="1620520" y="3295442"/>
            <a:ext cx="6108378" cy="415528"/>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a:lstStyle>
            <a:lvl1pPr marL="285750" indent="-28575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214313" indent="-214313" algn="ctr" defTabSz="685800">
              <a:lnSpc>
                <a:spcPct val="85000"/>
              </a:lnSpc>
              <a:spcBef>
                <a:spcPct val="20000"/>
              </a:spcBef>
              <a:buClr>
                <a:srgbClr val="000099"/>
              </a:buClr>
              <a:buSzPct val="75000"/>
              <a:defRPr/>
            </a:pPr>
            <a:r>
              <a:rPr lang="en-US" altLang="en-US" dirty="0" err="1">
                <a:solidFill>
                  <a:srgbClr val="000000"/>
                </a:solidFill>
                <a:latin typeface="Avenir Book" panose="020B0503020203020204" pitchFamily="34" charset="-78"/>
                <a:cs typeface="Avenir Book" panose="020B0503020203020204" pitchFamily="34" charset="-78"/>
              </a:rPr>
              <a:t>d</a:t>
            </a:r>
            <a:r>
              <a:rPr lang="en-US" altLang="en-US" baseline="-25000" dirty="0" err="1">
                <a:solidFill>
                  <a:srgbClr val="000000"/>
                </a:solidFill>
                <a:latin typeface="Avenir Book" panose="020B0503020203020204" pitchFamily="34" charset="-78"/>
                <a:cs typeface="Avenir Book" panose="020B0503020203020204" pitchFamily="34" charset="-78"/>
              </a:rPr>
              <a:t>nodal</a:t>
            </a:r>
            <a:r>
              <a:rPr lang="en-US" altLang="en-US" dirty="0">
                <a:solidFill>
                  <a:srgbClr val="000000"/>
                </a:solidFill>
                <a:latin typeface="Avenir Book" panose="020B0503020203020204" pitchFamily="34" charset="-78"/>
                <a:cs typeface="Avenir Book" panose="020B0503020203020204" pitchFamily="34" charset="-78"/>
              </a:rPr>
              <a:t> = </a:t>
            </a:r>
            <a:r>
              <a:rPr lang="en-US" altLang="en-US" dirty="0" err="1">
                <a:solidFill>
                  <a:srgbClr val="000000"/>
                </a:solidFill>
                <a:latin typeface="Avenir Book" panose="020B0503020203020204" pitchFamily="34" charset="-78"/>
                <a:cs typeface="Avenir Book" panose="020B0503020203020204" pitchFamily="34" charset="-78"/>
              </a:rPr>
              <a:t>d</a:t>
            </a:r>
            <a:r>
              <a:rPr lang="en-US" altLang="en-US" baseline="-25000" dirty="0" err="1">
                <a:solidFill>
                  <a:srgbClr val="000000"/>
                </a:solidFill>
                <a:latin typeface="Avenir Book" panose="020B0503020203020204" pitchFamily="34" charset="-78"/>
                <a:cs typeface="Avenir Book" panose="020B0503020203020204" pitchFamily="34" charset="-78"/>
              </a:rPr>
              <a:t>proc</a:t>
            </a:r>
            <a:r>
              <a:rPr lang="en-US" altLang="en-US" dirty="0">
                <a:solidFill>
                  <a:srgbClr val="000000"/>
                </a:solidFill>
                <a:latin typeface="Avenir Book" panose="020B0503020203020204" pitchFamily="34" charset="-78"/>
                <a:cs typeface="Avenir Book" panose="020B0503020203020204" pitchFamily="34" charset="-78"/>
              </a:rPr>
              <a:t> + </a:t>
            </a:r>
            <a:r>
              <a:rPr lang="en-US" altLang="en-US" dirty="0" err="1">
                <a:solidFill>
                  <a:srgbClr val="000000"/>
                </a:solidFill>
                <a:latin typeface="Avenir Book" panose="020B0503020203020204" pitchFamily="34" charset="-78"/>
                <a:cs typeface="Avenir Book" panose="020B0503020203020204" pitchFamily="34" charset="-78"/>
              </a:rPr>
              <a:t>d</a:t>
            </a:r>
            <a:r>
              <a:rPr lang="en-US" altLang="en-US" baseline="-25000" dirty="0" err="1">
                <a:solidFill>
                  <a:srgbClr val="000000"/>
                </a:solidFill>
                <a:latin typeface="Avenir Book" panose="020B0503020203020204" pitchFamily="34" charset="-78"/>
                <a:cs typeface="Avenir Book" panose="020B0503020203020204" pitchFamily="34" charset="-78"/>
              </a:rPr>
              <a:t>queue</a:t>
            </a:r>
            <a:r>
              <a:rPr lang="en-US" altLang="en-US" dirty="0">
                <a:solidFill>
                  <a:srgbClr val="000000"/>
                </a:solidFill>
                <a:latin typeface="Avenir Book" panose="020B0503020203020204" pitchFamily="34" charset="-78"/>
                <a:cs typeface="Avenir Book" panose="020B0503020203020204" pitchFamily="34" charset="-78"/>
              </a:rPr>
              <a:t> + </a:t>
            </a:r>
            <a:r>
              <a:rPr lang="en-US" altLang="en-US" dirty="0" err="1">
                <a:solidFill>
                  <a:srgbClr val="000000"/>
                </a:solidFill>
                <a:latin typeface="Avenir Book" panose="020B0503020203020204" pitchFamily="34" charset="-78"/>
                <a:cs typeface="Avenir Book" panose="020B0503020203020204" pitchFamily="34" charset="-78"/>
              </a:rPr>
              <a:t>d</a:t>
            </a:r>
            <a:r>
              <a:rPr lang="en-US" altLang="en-US" baseline="-25000" dirty="0" err="1">
                <a:solidFill>
                  <a:srgbClr val="000000"/>
                </a:solidFill>
                <a:latin typeface="Avenir Book" panose="020B0503020203020204" pitchFamily="34" charset="-78"/>
                <a:cs typeface="Avenir Book" panose="020B0503020203020204" pitchFamily="34" charset="-78"/>
              </a:rPr>
              <a:t>trans</a:t>
            </a:r>
            <a:r>
              <a:rPr lang="en-US" altLang="en-US" dirty="0">
                <a:solidFill>
                  <a:srgbClr val="000000"/>
                </a:solidFill>
                <a:latin typeface="Avenir Book" panose="020B0503020203020204" pitchFamily="34" charset="-78"/>
                <a:cs typeface="Avenir Book" panose="020B0503020203020204" pitchFamily="34" charset="-78"/>
              </a:rPr>
              <a:t> +  </a:t>
            </a:r>
            <a:r>
              <a:rPr lang="en-US" altLang="en-US" dirty="0" err="1">
                <a:solidFill>
                  <a:srgbClr val="000000"/>
                </a:solidFill>
                <a:latin typeface="Avenir Book" panose="020B0503020203020204" pitchFamily="34" charset="-78"/>
                <a:cs typeface="Avenir Book" panose="020B0503020203020204" pitchFamily="34" charset="-78"/>
              </a:rPr>
              <a:t>d</a:t>
            </a:r>
            <a:r>
              <a:rPr lang="en-US" altLang="en-US" baseline="-25000" dirty="0" err="1">
                <a:solidFill>
                  <a:srgbClr val="000000"/>
                </a:solidFill>
                <a:latin typeface="Avenir Book" panose="020B0503020203020204" pitchFamily="34" charset="-78"/>
                <a:cs typeface="Avenir Book" panose="020B0503020203020204" pitchFamily="34" charset="-78"/>
              </a:rPr>
              <a:t>prop</a:t>
            </a:r>
            <a:endParaRPr lang="en-US" altLang="en-US" dirty="0">
              <a:solidFill>
                <a:srgbClr val="000000"/>
              </a:solidFill>
              <a:latin typeface="Avenir Book" panose="020B0503020203020204" pitchFamily="34" charset="-78"/>
              <a:cs typeface="Avenir Book" panose="020B0503020203020204" pitchFamily="34" charset="-78"/>
            </a:endParaRPr>
          </a:p>
        </p:txBody>
      </p:sp>
      <p:sp>
        <p:nvSpPr>
          <p:cNvPr id="93" name="Line 25">
            <a:extLst>
              <a:ext uri="{FF2B5EF4-FFF2-40B4-BE49-F238E27FC236}">
                <a16:creationId xmlns:a16="http://schemas.microsoft.com/office/drawing/2014/main" id="{F5D3A1C5-3798-AA4A-9717-BC9CD2814C06}"/>
              </a:ext>
            </a:extLst>
          </p:cNvPr>
          <p:cNvSpPr>
            <a:spLocks noChangeShapeType="1"/>
          </p:cNvSpPr>
          <p:nvPr/>
        </p:nvSpPr>
        <p:spPr bwMode="auto">
          <a:xfrm flipV="1">
            <a:off x="2277562" y="2348685"/>
            <a:ext cx="551510" cy="41245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800">
              <a:defRPr/>
            </a:pPr>
            <a:endParaRPr lang="en-US" sz="1500">
              <a:solidFill>
                <a:prstClr val="black"/>
              </a:solidFill>
              <a:latin typeface="Avenir Book" panose="020B0503020203020204" pitchFamily="34" charset="-78"/>
              <a:cs typeface="Avenir Book" panose="020B0503020203020204" pitchFamily="34" charset="-78"/>
            </a:endParaRPr>
          </a:p>
        </p:txBody>
      </p:sp>
      <p:sp>
        <p:nvSpPr>
          <p:cNvPr id="94" name="Rectangle 32">
            <a:extLst>
              <a:ext uri="{FF2B5EF4-FFF2-40B4-BE49-F238E27FC236}">
                <a16:creationId xmlns:a16="http://schemas.microsoft.com/office/drawing/2014/main" id="{499B4666-F248-7346-9FEA-7936F1E56AE7}"/>
              </a:ext>
            </a:extLst>
          </p:cNvPr>
          <p:cNvSpPr>
            <a:spLocks noChangeArrowheads="1"/>
          </p:cNvSpPr>
          <p:nvPr/>
        </p:nvSpPr>
        <p:spPr bwMode="auto">
          <a:xfrm>
            <a:off x="2682615" y="2086748"/>
            <a:ext cx="110735" cy="150019"/>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2100">
              <a:solidFill>
                <a:srgbClr val="000000"/>
              </a:solidFill>
              <a:latin typeface="Avenir Book" panose="020B0503020203020204" pitchFamily="34" charset="-78"/>
              <a:cs typeface="Avenir Book" panose="020B0503020203020204" pitchFamily="34" charset="-78"/>
            </a:endParaRPr>
          </a:p>
        </p:txBody>
      </p:sp>
      <p:sp>
        <p:nvSpPr>
          <p:cNvPr id="95" name="Line 33">
            <a:extLst>
              <a:ext uri="{FF2B5EF4-FFF2-40B4-BE49-F238E27FC236}">
                <a16:creationId xmlns:a16="http://schemas.microsoft.com/office/drawing/2014/main" id="{468D7A2B-9164-6E4A-96CE-D29F3704091E}"/>
              </a:ext>
            </a:extLst>
          </p:cNvPr>
          <p:cNvSpPr>
            <a:spLocks noChangeShapeType="1"/>
          </p:cNvSpPr>
          <p:nvPr/>
        </p:nvSpPr>
        <p:spPr bwMode="auto">
          <a:xfrm>
            <a:off x="2645705" y="2039122"/>
            <a:ext cx="1583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a:defRPr/>
            </a:pPr>
            <a:endParaRPr lang="en-US" sz="1500">
              <a:solidFill>
                <a:prstClr val="black"/>
              </a:solidFill>
              <a:latin typeface="Avenir Book" panose="020B0503020203020204" pitchFamily="34" charset="-78"/>
              <a:cs typeface="Avenir Book" panose="020B0503020203020204" pitchFamily="34" charset="-78"/>
            </a:endParaRPr>
          </a:p>
        </p:txBody>
      </p:sp>
      <p:sp>
        <p:nvSpPr>
          <p:cNvPr id="96" name="Text Box 36">
            <a:extLst>
              <a:ext uri="{FF2B5EF4-FFF2-40B4-BE49-F238E27FC236}">
                <a16:creationId xmlns:a16="http://schemas.microsoft.com/office/drawing/2014/main" id="{3AB8F241-2337-4244-89DF-4C80D59B3367}"/>
              </a:ext>
            </a:extLst>
          </p:cNvPr>
          <p:cNvSpPr txBox="1">
            <a:spLocks noChangeArrowheads="1"/>
          </p:cNvSpPr>
          <p:nvPr/>
        </p:nvSpPr>
        <p:spPr bwMode="auto">
          <a:xfrm>
            <a:off x="1675825" y="1706938"/>
            <a:ext cx="369012"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2100" dirty="0">
                <a:solidFill>
                  <a:srgbClr val="000000"/>
                </a:solidFill>
                <a:latin typeface="Avenir Book" panose="020B0503020203020204" pitchFamily="34" charset="-78"/>
                <a:cs typeface="Avenir Book" panose="020B0503020203020204" pitchFamily="34" charset="-78"/>
              </a:rPr>
              <a:t>A</a:t>
            </a:r>
          </a:p>
        </p:txBody>
      </p:sp>
      <p:sp>
        <p:nvSpPr>
          <p:cNvPr id="97" name="Text Box 37">
            <a:extLst>
              <a:ext uri="{FF2B5EF4-FFF2-40B4-BE49-F238E27FC236}">
                <a16:creationId xmlns:a16="http://schemas.microsoft.com/office/drawing/2014/main" id="{68CF5C6F-336B-3C4A-90BF-D34A028745C5}"/>
              </a:ext>
            </a:extLst>
          </p:cNvPr>
          <p:cNvSpPr txBox="1">
            <a:spLocks noChangeArrowheads="1"/>
          </p:cNvSpPr>
          <p:nvPr/>
        </p:nvSpPr>
        <p:spPr bwMode="auto">
          <a:xfrm>
            <a:off x="1697383" y="2421313"/>
            <a:ext cx="354584"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2100">
                <a:solidFill>
                  <a:prstClr val="black"/>
                </a:solidFill>
                <a:latin typeface="Avenir Book" panose="020B0503020203020204" pitchFamily="34" charset="-78"/>
                <a:cs typeface="Avenir Book" panose="020B0503020203020204" pitchFamily="34" charset="-78"/>
              </a:rPr>
              <a:t>B</a:t>
            </a:r>
          </a:p>
        </p:txBody>
      </p:sp>
      <p:grpSp>
        <p:nvGrpSpPr>
          <p:cNvPr id="98" name="Group 66">
            <a:extLst>
              <a:ext uri="{FF2B5EF4-FFF2-40B4-BE49-F238E27FC236}">
                <a16:creationId xmlns:a16="http://schemas.microsoft.com/office/drawing/2014/main" id="{7A33E76B-0B7D-BD4C-95A3-F5F9B6632736}"/>
              </a:ext>
            </a:extLst>
          </p:cNvPr>
          <p:cNvGrpSpPr>
            <a:grpSpLocks/>
          </p:cNvGrpSpPr>
          <p:nvPr/>
        </p:nvGrpSpPr>
        <p:grpSpPr bwMode="auto">
          <a:xfrm>
            <a:off x="1755758" y="1706938"/>
            <a:ext cx="584629" cy="509588"/>
            <a:chOff x="-44" y="1473"/>
            <a:chExt cx="981" cy="1105"/>
          </a:xfrm>
        </p:grpSpPr>
        <p:pic>
          <p:nvPicPr>
            <p:cNvPr id="116" name="Picture 67" descr="desktop_computer_stylized_medium">
              <a:extLst>
                <a:ext uri="{FF2B5EF4-FFF2-40B4-BE49-F238E27FC236}">
                  <a16:creationId xmlns:a16="http://schemas.microsoft.com/office/drawing/2014/main" id="{388E3E99-7752-0140-B682-2CFDCCFDA0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 name="Freeform 68">
              <a:extLst>
                <a:ext uri="{FF2B5EF4-FFF2-40B4-BE49-F238E27FC236}">
                  <a16:creationId xmlns:a16="http://schemas.microsoft.com/office/drawing/2014/main" id="{C233087D-1E28-874B-99E3-90A56E5DA77B}"/>
                </a:ext>
              </a:extLst>
            </p:cNvPr>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a:defRPr/>
              </a:pPr>
              <a:endParaRPr lang="en-US" sz="1500">
                <a:solidFill>
                  <a:prstClr val="black"/>
                </a:solidFill>
                <a:latin typeface="Avenir Book" panose="020B0503020203020204" pitchFamily="34" charset="-78"/>
                <a:cs typeface="Avenir Book" panose="020B0503020203020204" pitchFamily="34" charset="-78"/>
              </a:endParaRPr>
            </a:p>
          </p:txBody>
        </p:sp>
      </p:grpSp>
      <p:grpSp>
        <p:nvGrpSpPr>
          <p:cNvPr id="99" name="Group 69">
            <a:extLst>
              <a:ext uri="{FF2B5EF4-FFF2-40B4-BE49-F238E27FC236}">
                <a16:creationId xmlns:a16="http://schemas.microsoft.com/office/drawing/2014/main" id="{53B22ADC-2C36-5141-AAAC-31B53FC8C1F4}"/>
              </a:ext>
            </a:extLst>
          </p:cNvPr>
          <p:cNvGrpSpPr>
            <a:grpSpLocks/>
          </p:cNvGrpSpPr>
          <p:nvPr/>
        </p:nvGrpSpPr>
        <p:grpSpPr bwMode="auto">
          <a:xfrm>
            <a:off x="1748864" y="2462164"/>
            <a:ext cx="584630" cy="509588"/>
            <a:chOff x="-44" y="1473"/>
            <a:chExt cx="981" cy="1105"/>
          </a:xfrm>
        </p:grpSpPr>
        <p:pic>
          <p:nvPicPr>
            <p:cNvPr id="114" name="Picture 70" descr="desktop_computer_stylized_medium">
              <a:extLst>
                <a:ext uri="{FF2B5EF4-FFF2-40B4-BE49-F238E27FC236}">
                  <a16:creationId xmlns:a16="http://schemas.microsoft.com/office/drawing/2014/main" id="{DA4C023E-F595-544A-9929-08480475A5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 name="Freeform 71">
              <a:extLst>
                <a:ext uri="{FF2B5EF4-FFF2-40B4-BE49-F238E27FC236}">
                  <a16:creationId xmlns:a16="http://schemas.microsoft.com/office/drawing/2014/main" id="{BD3780DD-1306-2540-89B8-0A42DEECFC61}"/>
                </a:ext>
              </a:extLst>
            </p:cNvPr>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a:defRPr/>
              </a:pPr>
              <a:endParaRPr lang="en-US" sz="1500">
                <a:solidFill>
                  <a:prstClr val="black"/>
                </a:solidFill>
                <a:latin typeface="Avenir Book" panose="020B0503020203020204" pitchFamily="34" charset="-78"/>
                <a:cs typeface="Avenir Book" panose="020B0503020203020204" pitchFamily="34" charset="-78"/>
              </a:endParaRPr>
            </a:p>
          </p:txBody>
        </p:sp>
      </p:grpSp>
      <p:sp>
        <p:nvSpPr>
          <p:cNvPr id="100" name="Text Box 41">
            <a:extLst>
              <a:ext uri="{FF2B5EF4-FFF2-40B4-BE49-F238E27FC236}">
                <a16:creationId xmlns:a16="http://schemas.microsoft.com/office/drawing/2014/main" id="{488CD73E-ECC7-E842-9578-1478C5F11784}"/>
              </a:ext>
            </a:extLst>
          </p:cNvPr>
          <p:cNvSpPr txBox="1">
            <a:spLocks noChangeArrowheads="1"/>
          </p:cNvSpPr>
          <p:nvPr/>
        </p:nvSpPr>
        <p:spPr bwMode="auto">
          <a:xfrm>
            <a:off x="2438179" y="1465617"/>
            <a:ext cx="13131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600" dirty="0">
                <a:solidFill>
                  <a:srgbClr val="CC0000"/>
                </a:solidFill>
                <a:latin typeface="Avenir Book" panose="020B0503020203020204" pitchFamily="34" charset="-78"/>
                <a:cs typeface="Avenir Book" panose="020B0503020203020204" pitchFamily="34" charset="-78"/>
              </a:rPr>
              <a:t>transmission</a:t>
            </a:r>
          </a:p>
        </p:txBody>
      </p:sp>
      <p:sp>
        <p:nvSpPr>
          <p:cNvPr id="101" name="Line 42">
            <a:extLst>
              <a:ext uri="{FF2B5EF4-FFF2-40B4-BE49-F238E27FC236}">
                <a16:creationId xmlns:a16="http://schemas.microsoft.com/office/drawing/2014/main" id="{B22F26F3-A41E-8848-BDA7-FE528ACF22F9}"/>
              </a:ext>
            </a:extLst>
          </p:cNvPr>
          <p:cNvSpPr>
            <a:spLocks noChangeShapeType="1"/>
          </p:cNvSpPr>
          <p:nvPr/>
        </p:nvSpPr>
        <p:spPr bwMode="auto">
          <a:xfrm rot="10800000" flipH="1" flipV="1">
            <a:off x="3342258" y="1689079"/>
            <a:ext cx="396500" cy="400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800">
              <a:defRPr/>
            </a:pPr>
            <a:endParaRPr lang="en-US" sz="1500">
              <a:solidFill>
                <a:prstClr val="black"/>
              </a:solidFill>
              <a:latin typeface="Avenir Book" panose="020B0503020203020204" pitchFamily="34" charset="-78"/>
              <a:cs typeface="Avenir Book" panose="020B0503020203020204" pitchFamily="34" charset="-78"/>
            </a:endParaRPr>
          </a:p>
        </p:txBody>
      </p:sp>
      <p:sp>
        <p:nvSpPr>
          <p:cNvPr id="103" name="Rectangle 31">
            <a:extLst>
              <a:ext uri="{FF2B5EF4-FFF2-40B4-BE49-F238E27FC236}">
                <a16:creationId xmlns:a16="http://schemas.microsoft.com/office/drawing/2014/main" id="{9C43DB7F-CC6C-3D47-AEBE-0F3B6F7415AB}"/>
              </a:ext>
            </a:extLst>
          </p:cNvPr>
          <p:cNvSpPr>
            <a:spLocks noChangeArrowheads="1"/>
          </p:cNvSpPr>
          <p:nvPr/>
        </p:nvSpPr>
        <p:spPr bwMode="auto">
          <a:xfrm>
            <a:off x="2355045" y="2578847"/>
            <a:ext cx="104830" cy="138898"/>
          </a:xfrm>
          <a:prstGeom prst="rect">
            <a:avLst/>
          </a:prstGeom>
          <a:solidFill>
            <a:srgbClr val="00B05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2100">
              <a:solidFill>
                <a:srgbClr val="000000"/>
              </a:solidFill>
              <a:latin typeface="Avenir Book" panose="020B0503020203020204" pitchFamily="34" charset="-78"/>
              <a:cs typeface="Avenir Book" panose="020B0503020203020204" pitchFamily="34" charset="-78"/>
            </a:endParaRPr>
          </a:p>
        </p:txBody>
      </p:sp>
      <p:sp>
        <p:nvSpPr>
          <p:cNvPr id="104" name="Line 33">
            <a:extLst>
              <a:ext uri="{FF2B5EF4-FFF2-40B4-BE49-F238E27FC236}">
                <a16:creationId xmlns:a16="http://schemas.microsoft.com/office/drawing/2014/main" id="{1420A34E-BA5D-D248-8FAC-DCC28151FB9C}"/>
              </a:ext>
            </a:extLst>
          </p:cNvPr>
          <p:cNvSpPr>
            <a:spLocks noChangeShapeType="1"/>
          </p:cNvSpPr>
          <p:nvPr/>
        </p:nvSpPr>
        <p:spPr bwMode="auto">
          <a:xfrm flipV="1">
            <a:off x="2486542" y="2556060"/>
            <a:ext cx="164760" cy="12145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a:defRPr/>
            </a:pPr>
            <a:endParaRPr lang="en-US" sz="1500">
              <a:solidFill>
                <a:prstClr val="black"/>
              </a:solidFill>
              <a:latin typeface="Avenir Book" panose="020B0503020203020204" pitchFamily="34" charset="-78"/>
              <a:cs typeface="Avenir Book" panose="020B0503020203020204" pitchFamily="34" charset="-78"/>
            </a:endParaRPr>
          </a:p>
        </p:txBody>
      </p:sp>
      <p:cxnSp>
        <p:nvCxnSpPr>
          <p:cNvPr id="5" name="Straight Connector 4">
            <a:extLst>
              <a:ext uri="{FF2B5EF4-FFF2-40B4-BE49-F238E27FC236}">
                <a16:creationId xmlns:a16="http://schemas.microsoft.com/office/drawing/2014/main" id="{E0E58503-FA9B-1542-A0D6-E85B92D1E5BA}"/>
              </a:ext>
            </a:extLst>
          </p:cNvPr>
          <p:cNvCxnSpPr/>
          <p:nvPr/>
        </p:nvCxnSpPr>
        <p:spPr>
          <a:xfrm>
            <a:off x="3973651" y="2285065"/>
            <a:ext cx="254174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7" name="Group 126">
            <a:extLst>
              <a:ext uri="{FF2B5EF4-FFF2-40B4-BE49-F238E27FC236}">
                <a16:creationId xmlns:a16="http://schemas.microsoft.com/office/drawing/2014/main" id="{E49D3C3B-F6BB-8747-AE74-C4B438FB99F4}"/>
              </a:ext>
            </a:extLst>
          </p:cNvPr>
          <p:cNvGrpSpPr/>
          <p:nvPr/>
        </p:nvGrpSpPr>
        <p:grpSpPr>
          <a:xfrm>
            <a:off x="6306477" y="1939839"/>
            <a:ext cx="1133514" cy="647753"/>
            <a:chOff x="7493876" y="2774731"/>
            <a:chExt cx="1481958" cy="894622"/>
          </a:xfrm>
        </p:grpSpPr>
        <p:sp>
          <p:nvSpPr>
            <p:cNvPr id="128" name="Freeform 127">
              <a:extLst>
                <a:ext uri="{FF2B5EF4-FFF2-40B4-BE49-F238E27FC236}">
                  <a16:creationId xmlns:a16="http://schemas.microsoft.com/office/drawing/2014/main" id="{5D7E8999-C7DA-4C41-AF40-118E0151474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129" name="Oval 128">
              <a:extLst>
                <a:ext uri="{FF2B5EF4-FFF2-40B4-BE49-F238E27FC236}">
                  <a16:creationId xmlns:a16="http://schemas.microsoft.com/office/drawing/2014/main" id="{21FE0DA3-6E20-DC4B-8111-DD2816780A5C}"/>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130" name="Group 129">
              <a:extLst>
                <a:ext uri="{FF2B5EF4-FFF2-40B4-BE49-F238E27FC236}">
                  <a16:creationId xmlns:a16="http://schemas.microsoft.com/office/drawing/2014/main" id="{227FD192-76B7-BB4E-8D74-8B6F33DBA7D5}"/>
                </a:ext>
              </a:extLst>
            </p:cNvPr>
            <p:cNvGrpSpPr/>
            <p:nvPr/>
          </p:nvGrpSpPr>
          <p:grpSpPr>
            <a:xfrm>
              <a:off x="7713663" y="2848339"/>
              <a:ext cx="1042107" cy="425543"/>
              <a:chOff x="7786941" y="2884917"/>
              <a:chExt cx="897649" cy="353919"/>
            </a:xfrm>
          </p:grpSpPr>
          <p:sp>
            <p:nvSpPr>
              <p:cNvPr id="131" name="Freeform 130">
                <a:extLst>
                  <a:ext uri="{FF2B5EF4-FFF2-40B4-BE49-F238E27FC236}">
                    <a16:creationId xmlns:a16="http://schemas.microsoft.com/office/drawing/2014/main" id="{130CC598-6AE0-744A-9CEF-611CD26990D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32" name="Freeform 131">
                <a:extLst>
                  <a:ext uri="{FF2B5EF4-FFF2-40B4-BE49-F238E27FC236}">
                    <a16:creationId xmlns:a16="http://schemas.microsoft.com/office/drawing/2014/main" id="{F0B09B4D-82A4-6D4A-B104-F100560C449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33" name="Freeform 132">
                <a:extLst>
                  <a:ext uri="{FF2B5EF4-FFF2-40B4-BE49-F238E27FC236}">
                    <a16:creationId xmlns:a16="http://schemas.microsoft.com/office/drawing/2014/main" id="{7CB1C4B0-5780-D24E-8D85-35BA5CE42556}"/>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34" name="Freeform 133">
                <a:extLst>
                  <a:ext uri="{FF2B5EF4-FFF2-40B4-BE49-F238E27FC236}">
                    <a16:creationId xmlns:a16="http://schemas.microsoft.com/office/drawing/2014/main" id="{A78B6DE2-15CA-DC49-A0BD-10E78562E1D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sp>
        <p:nvSpPr>
          <p:cNvPr id="51" name="Rectangle 3">
            <a:extLst>
              <a:ext uri="{FF2B5EF4-FFF2-40B4-BE49-F238E27FC236}">
                <a16:creationId xmlns:a16="http://schemas.microsoft.com/office/drawing/2014/main" id="{494751C5-3228-E445-BD01-72428A7EAB59}"/>
              </a:ext>
            </a:extLst>
          </p:cNvPr>
          <p:cNvSpPr txBox="1">
            <a:spLocks noChangeArrowheads="1"/>
          </p:cNvSpPr>
          <p:nvPr/>
        </p:nvSpPr>
        <p:spPr>
          <a:xfrm>
            <a:off x="568342" y="1058035"/>
            <a:ext cx="8230353" cy="3825404"/>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15504" indent="-215504" defTabSz="685800">
              <a:spcBef>
                <a:spcPts val="750"/>
              </a:spcBef>
              <a:defRPr/>
            </a:pPr>
            <a:r>
              <a:rPr lang="en-US" altLang="en-US" sz="2100" dirty="0" smtClean="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rPr>
              <a:t>Delay/Latency:</a:t>
            </a:r>
            <a:r>
              <a:rPr lang="en-US" altLang="en-US" sz="210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Time taken by the packet to reach the destination</a:t>
            </a:r>
            <a:endParaRPr lang="en-US" altLang="en-US" sz="2100" dirty="0">
              <a:solidFill>
                <a:srgbClr val="0000FF"/>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Tree>
    <p:extLst>
      <p:ext uri="{BB962C8B-B14F-4D97-AF65-F5344CB8AC3E}">
        <p14:creationId xmlns:p14="http://schemas.microsoft.com/office/powerpoint/2010/main" val="347517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dissolve">
                                      <p:cBhvr>
                                        <p:cTn id="7" dur="5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5"/>
                                        </p:tgtEl>
                                        <p:attrNameLst>
                                          <p:attrName>style.visibility</p:attrName>
                                        </p:attrNameLst>
                                      </p:cBhvr>
                                      <p:to>
                                        <p:strVal val="visible"/>
                                      </p:to>
                                    </p:set>
                                    <p:animEffect transition="in" filter="dissolve">
                                      <p:cBhvr>
                                        <p:cTn id="12"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7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02077" y="434109"/>
            <a:ext cx="7886700" cy="670967"/>
          </a:xfrm>
        </p:spPr>
        <p:txBody>
          <a:bodyPr>
            <a:normAutofit/>
          </a:bodyPr>
          <a:lstStyle/>
          <a:p>
            <a:r>
              <a:rPr lang="en-US" sz="3300" dirty="0">
                <a:ea typeface="ＭＳ Ｐゴシック" panose="020B0600070205080204" pitchFamily="34" charset="-128"/>
              </a:rPr>
              <a:t>Packet delay: four sources</a:t>
            </a:r>
            <a:endParaRPr lang="en-US" sz="3300" dirty="0"/>
          </a:p>
        </p:txBody>
      </p:sp>
      <p:sp>
        <p:nvSpPr>
          <p:cNvPr id="52" name="Rectangle 3">
            <a:extLst>
              <a:ext uri="{FF2B5EF4-FFF2-40B4-BE49-F238E27FC236}">
                <a16:creationId xmlns:a16="http://schemas.microsoft.com/office/drawing/2014/main" id="{A295C9C7-DA39-ED42-847F-83EE93D04F56}"/>
              </a:ext>
            </a:extLst>
          </p:cNvPr>
          <p:cNvSpPr>
            <a:spLocks noChangeArrowheads="1"/>
          </p:cNvSpPr>
          <p:nvPr/>
        </p:nvSpPr>
        <p:spPr bwMode="auto">
          <a:xfrm>
            <a:off x="888057" y="3776915"/>
            <a:ext cx="3515295" cy="15585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257175" indent="-257175" defTabSz="685800">
              <a:lnSpc>
                <a:spcPct val="90000"/>
              </a:lnSpc>
              <a:spcBef>
                <a:spcPts val="450"/>
              </a:spcBef>
              <a:buClr>
                <a:srgbClr val="000099"/>
              </a:buClr>
              <a:buSzPct val="65000"/>
              <a:defRPr/>
            </a:pPr>
            <a:r>
              <a:rPr lang="en-US" sz="2100" dirty="0">
                <a:solidFill>
                  <a:srgbClr val="CC0000"/>
                </a:solidFill>
                <a:latin typeface="Avenir Book" panose="020B0503020203020204" pitchFamily="34" charset="-78"/>
                <a:ea typeface="ＭＳ Ｐゴシック" charset="0"/>
                <a:cs typeface="Avenir Book" panose="020B0503020203020204" pitchFamily="34" charset="-78"/>
              </a:rPr>
              <a:t>d</a:t>
            </a:r>
            <a:r>
              <a:rPr lang="en-US" sz="2100" baseline="-25000" dirty="0">
                <a:solidFill>
                  <a:srgbClr val="CC0000"/>
                </a:solidFill>
                <a:latin typeface="Avenir Book" panose="020B0503020203020204" pitchFamily="34" charset="-78"/>
                <a:ea typeface="ＭＳ Ｐゴシック" charset="0"/>
                <a:cs typeface="Avenir Book" panose="020B0503020203020204" pitchFamily="34" charset="-78"/>
              </a:rPr>
              <a:t>trans</a:t>
            </a:r>
            <a:r>
              <a:rPr lang="en-US" sz="2100" dirty="0">
                <a:solidFill>
                  <a:srgbClr val="CC0000"/>
                </a:solidFill>
                <a:latin typeface="Avenir Book" panose="020B0503020203020204" pitchFamily="34" charset="-78"/>
                <a:ea typeface="ＭＳ Ｐゴシック" charset="0"/>
                <a:cs typeface="Avenir Book" panose="020B0503020203020204" pitchFamily="34" charset="-78"/>
              </a:rPr>
              <a:t>: transmission delay:</a:t>
            </a:r>
          </a:p>
          <a:p>
            <a:pPr marL="173831" indent="-173831" defTabSz="685800">
              <a:lnSpc>
                <a:spcPct val="90000"/>
              </a:lnSpc>
              <a:spcBef>
                <a:spcPts val="450"/>
              </a:spcBef>
              <a:buClr>
                <a:srgbClr val="000099"/>
              </a:buClr>
              <a:buFont typeface="Wingdings" charset="0"/>
              <a:buChar char="§"/>
              <a:defRPr/>
            </a:pPr>
            <a:r>
              <a:rPr lang="en-US" dirty="0">
                <a:solidFill>
                  <a:srgbClr val="000000"/>
                </a:solidFill>
                <a:latin typeface="Avenir Book" panose="020B0503020203020204" pitchFamily="34" charset="-78"/>
                <a:ea typeface="ＭＳ Ｐゴシック" charset="0"/>
                <a:cs typeface="Avenir Book" panose="020B0503020203020204" pitchFamily="34" charset="-78"/>
              </a:rPr>
              <a:t>L: packet length (bits) </a:t>
            </a:r>
          </a:p>
          <a:p>
            <a:pPr marL="173831" indent="-173831" defTabSz="685800">
              <a:lnSpc>
                <a:spcPct val="90000"/>
              </a:lnSpc>
              <a:spcBef>
                <a:spcPts val="450"/>
              </a:spcBef>
              <a:buClr>
                <a:srgbClr val="000099"/>
              </a:buClr>
              <a:buFont typeface="Wingdings" charset="0"/>
              <a:buChar char="§"/>
              <a:defRPr/>
            </a:pPr>
            <a:r>
              <a:rPr lang="en-US" dirty="0">
                <a:solidFill>
                  <a:srgbClr val="000000"/>
                </a:solidFill>
                <a:latin typeface="Avenir Book" panose="020B0503020203020204" pitchFamily="34" charset="-78"/>
                <a:ea typeface="ＭＳ Ｐゴシック" charset="0"/>
                <a:cs typeface="Avenir Book" panose="020B0503020203020204" pitchFamily="34" charset="-78"/>
              </a:rPr>
              <a:t>R: link transmission rate (bps)</a:t>
            </a:r>
          </a:p>
          <a:p>
            <a:pPr marL="173831" indent="-173831" defTabSz="685800">
              <a:lnSpc>
                <a:spcPct val="90000"/>
              </a:lnSpc>
              <a:spcBef>
                <a:spcPts val="450"/>
              </a:spcBef>
              <a:buClr>
                <a:srgbClr val="000099"/>
              </a:buClr>
              <a:buFont typeface="Wingdings" charset="0"/>
              <a:buChar char="§"/>
              <a:defRPr/>
            </a:pPr>
            <a:r>
              <a:rPr lang="en-US" dirty="0">
                <a:solidFill>
                  <a:srgbClr val="CC0000"/>
                </a:solidFill>
                <a:latin typeface="Avenir Book" panose="020B0503020203020204" pitchFamily="34" charset="-78"/>
                <a:ea typeface="ＭＳ Ｐゴシック" charset="0"/>
                <a:cs typeface="Avenir Book" panose="020B0503020203020204" pitchFamily="34" charset="-78"/>
              </a:rPr>
              <a:t>d</a:t>
            </a:r>
            <a:r>
              <a:rPr lang="en-US" baseline="-25000" dirty="0">
                <a:solidFill>
                  <a:srgbClr val="CC0000"/>
                </a:solidFill>
                <a:latin typeface="Avenir Book" panose="020B0503020203020204" pitchFamily="34" charset="-78"/>
                <a:ea typeface="ＭＳ Ｐゴシック" charset="0"/>
                <a:cs typeface="Avenir Book" panose="020B0503020203020204" pitchFamily="34" charset="-78"/>
              </a:rPr>
              <a:t>trans</a:t>
            </a:r>
            <a:r>
              <a:rPr lang="en-US" dirty="0">
                <a:solidFill>
                  <a:srgbClr val="CC0000"/>
                </a:solidFill>
                <a:latin typeface="Avenir Book" panose="020B0503020203020204" pitchFamily="34" charset="-78"/>
                <a:ea typeface="ＭＳ Ｐゴシック" charset="0"/>
                <a:cs typeface="Avenir Book" panose="020B0503020203020204" pitchFamily="34" charset="-78"/>
              </a:rPr>
              <a:t> </a:t>
            </a:r>
            <a:r>
              <a:rPr lang="en-US" dirty="0">
                <a:solidFill>
                  <a:srgbClr val="000000"/>
                </a:solidFill>
                <a:latin typeface="Avenir Book" panose="020B0503020203020204" pitchFamily="34" charset="-78"/>
                <a:ea typeface="ＭＳ Ｐゴシック" charset="0"/>
                <a:cs typeface="Avenir Book" panose="020B0503020203020204" pitchFamily="34" charset="-78"/>
              </a:rPr>
              <a:t>= L/R</a:t>
            </a:r>
          </a:p>
        </p:txBody>
      </p:sp>
      <p:sp>
        <p:nvSpPr>
          <p:cNvPr id="53" name="Rectangle 4">
            <a:extLst>
              <a:ext uri="{FF2B5EF4-FFF2-40B4-BE49-F238E27FC236}">
                <a16:creationId xmlns:a16="http://schemas.microsoft.com/office/drawing/2014/main" id="{4367B5FB-6961-314F-9C99-C943E30E405F}"/>
              </a:ext>
            </a:extLst>
          </p:cNvPr>
          <p:cNvSpPr>
            <a:spLocks noChangeArrowheads="1"/>
          </p:cNvSpPr>
          <p:nvPr/>
        </p:nvSpPr>
        <p:spPr bwMode="auto">
          <a:xfrm>
            <a:off x="4813686" y="3767581"/>
            <a:ext cx="4222250" cy="1643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257175" indent="-257175" defTabSz="685800">
              <a:lnSpc>
                <a:spcPct val="85000"/>
              </a:lnSpc>
              <a:spcBef>
                <a:spcPct val="20000"/>
              </a:spcBef>
              <a:buClr>
                <a:srgbClr val="000099"/>
              </a:buClr>
              <a:buSzPct val="65000"/>
              <a:defRPr/>
            </a:pPr>
            <a:r>
              <a:rPr lang="en-US" sz="2100" dirty="0">
                <a:solidFill>
                  <a:srgbClr val="CC0000"/>
                </a:solidFill>
                <a:latin typeface="Avenir Book" panose="020B0503020203020204" pitchFamily="34" charset="-78"/>
                <a:ea typeface="ＭＳ Ｐゴシック" charset="0"/>
                <a:cs typeface="Avenir Book" panose="020B0503020203020204" pitchFamily="34" charset="-78"/>
              </a:rPr>
              <a:t>d</a:t>
            </a:r>
            <a:r>
              <a:rPr lang="en-US" sz="2100" baseline="-25000" dirty="0">
                <a:solidFill>
                  <a:srgbClr val="CC0000"/>
                </a:solidFill>
                <a:latin typeface="Avenir Book" panose="020B0503020203020204" pitchFamily="34" charset="-78"/>
                <a:ea typeface="ＭＳ Ｐゴシック" charset="0"/>
                <a:cs typeface="Avenir Book" panose="020B0503020203020204" pitchFamily="34" charset="-78"/>
              </a:rPr>
              <a:t>prop</a:t>
            </a:r>
            <a:r>
              <a:rPr lang="en-US" sz="2100" dirty="0">
                <a:solidFill>
                  <a:srgbClr val="CC0000"/>
                </a:solidFill>
                <a:latin typeface="Avenir Book" panose="020B0503020203020204" pitchFamily="34" charset="-78"/>
                <a:ea typeface="ＭＳ Ｐゴシック" charset="0"/>
                <a:cs typeface="Avenir Book" panose="020B0503020203020204" pitchFamily="34" charset="-78"/>
              </a:rPr>
              <a:t>: propagation delay:</a:t>
            </a:r>
            <a:endParaRPr lang="en-US" sz="1350" dirty="0">
              <a:solidFill>
                <a:srgbClr val="CC0000"/>
              </a:solidFill>
              <a:latin typeface="Avenir Book" panose="020B0503020203020204" pitchFamily="34" charset="-78"/>
              <a:ea typeface="ＭＳ Ｐゴシック" charset="0"/>
              <a:cs typeface="Avenir Book" panose="020B0503020203020204" pitchFamily="34" charset="-78"/>
            </a:endParaRPr>
          </a:p>
          <a:p>
            <a:pPr marL="173831" indent="-173831" defTabSz="685800">
              <a:lnSpc>
                <a:spcPct val="90000"/>
              </a:lnSpc>
              <a:spcBef>
                <a:spcPts val="450"/>
              </a:spcBef>
              <a:buClr>
                <a:srgbClr val="000099"/>
              </a:buClr>
              <a:buFont typeface="Wingdings" charset="0"/>
              <a:buChar char="§"/>
              <a:defRPr/>
            </a:pPr>
            <a:r>
              <a:rPr lang="en-US" dirty="0">
                <a:solidFill>
                  <a:srgbClr val="000000"/>
                </a:solidFill>
                <a:latin typeface="Avenir Book" panose="020B0503020203020204" pitchFamily="34" charset="-78"/>
                <a:ea typeface="ＭＳ Ｐゴシック" charset="0"/>
                <a:cs typeface="Avenir Book" panose="020B0503020203020204" pitchFamily="34" charset="-78"/>
              </a:rPr>
              <a:t>d: length of physical link</a:t>
            </a:r>
          </a:p>
          <a:p>
            <a:pPr marL="173831" indent="-173831" defTabSz="685800">
              <a:lnSpc>
                <a:spcPct val="90000"/>
              </a:lnSpc>
              <a:spcBef>
                <a:spcPts val="450"/>
              </a:spcBef>
              <a:buClr>
                <a:srgbClr val="000099"/>
              </a:buClr>
              <a:buFont typeface="Wingdings" charset="0"/>
              <a:buChar char="§"/>
              <a:defRPr/>
            </a:pPr>
            <a:r>
              <a:rPr lang="en-US" dirty="0">
                <a:solidFill>
                  <a:srgbClr val="000000"/>
                </a:solidFill>
                <a:latin typeface="Avenir Book" panose="020B0503020203020204" pitchFamily="34" charset="-78"/>
                <a:ea typeface="ＭＳ Ｐゴシック" charset="0"/>
                <a:cs typeface="Avenir Book" panose="020B0503020203020204" pitchFamily="34" charset="-78"/>
              </a:rPr>
              <a:t>s: propagation speed (~2x10</a:t>
            </a:r>
            <a:r>
              <a:rPr lang="en-US" baseline="30000" dirty="0">
                <a:solidFill>
                  <a:srgbClr val="000000"/>
                </a:solidFill>
                <a:latin typeface="Avenir Book" panose="020B0503020203020204" pitchFamily="34" charset="-78"/>
                <a:ea typeface="ＭＳ Ｐゴシック" charset="0"/>
                <a:cs typeface="Avenir Book" panose="020B0503020203020204" pitchFamily="34" charset="-78"/>
              </a:rPr>
              <a:t>8</a:t>
            </a:r>
            <a:r>
              <a:rPr lang="en-US" dirty="0">
                <a:solidFill>
                  <a:srgbClr val="000000"/>
                </a:solidFill>
                <a:latin typeface="Avenir Book" panose="020B0503020203020204" pitchFamily="34" charset="-78"/>
                <a:ea typeface="ＭＳ Ｐゴシック" charset="0"/>
                <a:cs typeface="Avenir Book" panose="020B0503020203020204" pitchFamily="34" charset="-78"/>
              </a:rPr>
              <a:t> m/sec)</a:t>
            </a:r>
          </a:p>
          <a:p>
            <a:pPr marL="173831" indent="-173831" defTabSz="685800">
              <a:lnSpc>
                <a:spcPct val="90000"/>
              </a:lnSpc>
              <a:spcBef>
                <a:spcPts val="450"/>
              </a:spcBef>
              <a:buClr>
                <a:srgbClr val="000099"/>
              </a:buClr>
              <a:buFont typeface="Wingdings" charset="0"/>
              <a:buChar char="§"/>
              <a:defRPr/>
            </a:pPr>
            <a:r>
              <a:rPr lang="en-US" dirty="0">
                <a:solidFill>
                  <a:srgbClr val="CC0000"/>
                </a:solidFill>
                <a:latin typeface="Avenir Book" panose="020B0503020203020204" pitchFamily="34" charset="-78"/>
                <a:ea typeface="ＭＳ Ｐゴシック" charset="0"/>
                <a:cs typeface="Avenir Book" panose="020B0503020203020204" pitchFamily="34" charset="-78"/>
              </a:rPr>
              <a:t>d</a:t>
            </a:r>
            <a:r>
              <a:rPr lang="en-US" baseline="-25000" dirty="0">
                <a:solidFill>
                  <a:srgbClr val="CC0000"/>
                </a:solidFill>
                <a:latin typeface="Avenir Book" panose="020B0503020203020204" pitchFamily="34" charset="-78"/>
                <a:ea typeface="ＭＳ Ｐゴシック" charset="0"/>
                <a:cs typeface="Avenir Book" panose="020B0503020203020204" pitchFamily="34" charset="-78"/>
              </a:rPr>
              <a:t>prop</a:t>
            </a:r>
            <a:r>
              <a:rPr lang="en-US" dirty="0">
                <a:solidFill>
                  <a:srgbClr val="000000"/>
                </a:solidFill>
                <a:latin typeface="Avenir Book" panose="020B0503020203020204" pitchFamily="34" charset="-78"/>
                <a:ea typeface="ＭＳ Ｐゴシック" charset="0"/>
                <a:cs typeface="Avenir Book" panose="020B0503020203020204" pitchFamily="34" charset="-78"/>
              </a:rPr>
              <a:t> = </a:t>
            </a:r>
            <a:r>
              <a:rPr lang="en-US" dirty="0" smtClean="0">
                <a:solidFill>
                  <a:srgbClr val="000000"/>
                </a:solidFill>
                <a:latin typeface="Avenir Book" panose="020B0503020203020204" pitchFamily="34" charset="-78"/>
                <a:ea typeface="ＭＳ Ｐゴシック" charset="0"/>
                <a:cs typeface="Avenir Book" panose="020B0503020203020204" pitchFamily="34" charset="-78"/>
              </a:rPr>
              <a:t>d /</a:t>
            </a:r>
            <a:r>
              <a:rPr lang="en-US" dirty="0">
                <a:solidFill>
                  <a:srgbClr val="000000"/>
                </a:solidFill>
                <a:latin typeface="Avenir Book" panose="020B0503020203020204" pitchFamily="34" charset="-78"/>
                <a:ea typeface="ＭＳ Ｐゴシック" charset="0"/>
                <a:cs typeface="Avenir Book" panose="020B0503020203020204" pitchFamily="34" charset="-78"/>
              </a:rPr>
              <a:t>s</a:t>
            </a:r>
          </a:p>
        </p:txBody>
      </p:sp>
      <p:grpSp>
        <p:nvGrpSpPr>
          <p:cNvPr id="57" name="Group 56">
            <a:extLst>
              <a:ext uri="{FF2B5EF4-FFF2-40B4-BE49-F238E27FC236}">
                <a16:creationId xmlns:a16="http://schemas.microsoft.com/office/drawing/2014/main" id="{3AD72523-4228-9C47-B195-4AAF96A160BD}"/>
              </a:ext>
            </a:extLst>
          </p:cNvPr>
          <p:cNvGrpSpPr/>
          <p:nvPr/>
        </p:nvGrpSpPr>
        <p:grpSpPr>
          <a:xfrm>
            <a:off x="2836537" y="1931863"/>
            <a:ext cx="1133514" cy="647753"/>
            <a:chOff x="7493876" y="2774731"/>
            <a:chExt cx="1481958" cy="894622"/>
          </a:xfrm>
        </p:grpSpPr>
        <p:sp>
          <p:nvSpPr>
            <p:cNvPr id="58" name="Freeform 57">
              <a:extLst>
                <a:ext uri="{FF2B5EF4-FFF2-40B4-BE49-F238E27FC236}">
                  <a16:creationId xmlns:a16="http://schemas.microsoft.com/office/drawing/2014/main" id="{9FB9E0EF-9063-B545-BC2B-062A0488CC7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59" name="Oval 58">
              <a:extLst>
                <a:ext uri="{FF2B5EF4-FFF2-40B4-BE49-F238E27FC236}">
                  <a16:creationId xmlns:a16="http://schemas.microsoft.com/office/drawing/2014/main" id="{B0BF60BF-9AF2-D948-8319-1FF102BC7D3E}"/>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60" name="Group 59">
              <a:extLst>
                <a:ext uri="{FF2B5EF4-FFF2-40B4-BE49-F238E27FC236}">
                  <a16:creationId xmlns:a16="http://schemas.microsoft.com/office/drawing/2014/main" id="{B32B55C6-F759-234F-8CF0-5FB387F35BC4}"/>
                </a:ext>
              </a:extLst>
            </p:cNvPr>
            <p:cNvGrpSpPr/>
            <p:nvPr/>
          </p:nvGrpSpPr>
          <p:grpSpPr>
            <a:xfrm>
              <a:off x="7713663" y="2848339"/>
              <a:ext cx="1042107" cy="425543"/>
              <a:chOff x="7786941" y="2884917"/>
              <a:chExt cx="897649" cy="353919"/>
            </a:xfrm>
          </p:grpSpPr>
          <p:sp>
            <p:nvSpPr>
              <p:cNvPr id="61" name="Freeform 60">
                <a:extLst>
                  <a:ext uri="{FF2B5EF4-FFF2-40B4-BE49-F238E27FC236}">
                    <a16:creationId xmlns:a16="http://schemas.microsoft.com/office/drawing/2014/main" id="{B1153D6F-A3DF-7246-9629-9228753ADE5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62" name="Freeform 61">
                <a:extLst>
                  <a:ext uri="{FF2B5EF4-FFF2-40B4-BE49-F238E27FC236}">
                    <a16:creationId xmlns:a16="http://schemas.microsoft.com/office/drawing/2014/main" id="{1C55D52C-AF37-4949-9428-203518D525C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64" name="Freeform 63">
                <a:extLst>
                  <a:ext uri="{FF2B5EF4-FFF2-40B4-BE49-F238E27FC236}">
                    <a16:creationId xmlns:a16="http://schemas.microsoft.com/office/drawing/2014/main" id="{58904F43-F0C7-374E-ADE8-8A024A662796}"/>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65" name="Freeform 64">
                <a:extLst>
                  <a:ext uri="{FF2B5EF4-FFF2-40B4-BE49-F238E27FC236}">
                    <a16:creationId xmlns:a16="http://schemas.microsoft.com/office/drawing/2014/main" id="{874597C3-FAA4-A147-A86C-C5108827045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sp>
        <p:nvSpPr>
          <p:cNvPr id="67" name="Line 24">
            <a:extLst>
              <a:ext uri="{FF2B5EF4-FFF2-40B4-BE49-F238E27FC236}">
                <a16:creationId xmlns:a16="http://schemas.microsoft.com/office/drawing/2014/main" id="{79DB8C95-768E-854F-9CEA-5533DCECBE17}"/>
              </a:ext>
            </a:extLst>
          </p:cNvPr>
          <p:cNvSpPr>
            <a:spLocks noChangeShapeType="1"/>
          </p:cNvSpPr>
          <p:nvPr/>
        </p:nvSpPr>
        <p:spPr bwMode="auto">
          <a:xfrm>
            <a:off x="2278973" y="1943872"/>
            <a:ext cx="556052" cy="2667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800">
              <a:defRPr/>
            </a:pPr>
            <a:endParaRPr lang="en-US" sz="1500">
              <a:solidFill>
                <a:prstClr val="black"/>
              </a:solidFill>
              <a:latin typeface="Avenir Book" panose="020B0503020203020204" pitchFamily="34" charset="-78"/>
              <a:cs typeface="Avenir Book" panose="020B0503020203020204" pitchFamily="34" charset="-78"/>
            </a:endParaRPr>
          </a:p>
        </p:txBody>
      </p:sp>
      <p:sp>
        <p:nvSpPr>
          <p:cNvPr id="68" name="Rectangle 29">
            <a:extLst>
              <a:ext uri="{FF2B5EF4-FFF2-40B4-BE49-F238E27FC236}">
                <a16:creationId xmlns:a16="http://schemas.microsoft.com/office/drawing/2014/main" id="{9803C6B5-AE4A-F54B-86CB-D404B2A716C1}"/>
              </a:ext>
            </a:extLst>
          </p:cNvPr>
          <p:cNvSpPr>
            <a:spLocks noChangeArrowheads="1"/>
          </p:cNvSpPr>
          <p:nvPr/>
        </p:nvSpPr>
        <p:spPr bwMode="auto">
          <a:xfrm>
            <a:off x="4411497" y="2108179"/>
            <a:ext cx="110735" cy="150019"/>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2100">
              <a:solidFill>
                <a:srgbClr val="000000"/>
              </a:solidFill>
              <a:latin typeface="Avenir Book" panose="020B0503020203020204" pitchFamily="34" charset="-78"/>
              <a:cs typeface="Avenir Book" panose="020B0503020203020204" pitchFamily="34" charset="-78"/>
            </a:endParaRPr>
          </a:p>
        </p:txBody>
      </p:sp>
      <p:sp>
        <p:nvSpPr>
          <p:cNvPr id="69" name="Rectangle 30">
            <a:extLst>
              <a:ext uri="{FF2B5EF4-FFF2-40B4-BE49-F238E27FC236}">
                <a16:creationId xmlns:a16="http://schemas.microsoft.com/office/drawing/2014/main" id="{2BFFBBBA-8F3E-7640-8D9F-E3A7047BB5BB}"/>
              </a:ext>
            </a:extLst>
          </p:cNvPr>
          <p:cNvSpPr>
            <a:spLocks noChangeArrowheads="1"/>
          </p:cNvSpPr>
          <p:nvPr/>
        </p:nvSpPr>
        <p:spPr bwMode="auto">
          <a:xfrm>
            <a:off x="3472044" y="2161757"/>
            <a:ext cx="110734" cy="150019"/>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2100">
              <a:solidFill>
                <a:srgbClr val="000000"/>
              </a:solidFill>
              <a:latin typeface="Avenir Book" panose="020B0503020203020204" pitchFamily="34" charset="-78"/>
              <a:cs typeface="Avenir Book" panose="020B0503020203020204" pitchFamily="34" charset="-78"/>
            </a:endParaRPr>
          </a:p>
        </p:txBody>
      </p:sp>
      <p:sp>
        <p:nvSpPr>
          <p:cNvPr id="70" name="Rectangle 31">
            <a:extLst>
              <a:ext uri="{FF2B5EF4-FFF2-40B4-BE49-F238E27FC236}">
                <a16:creationId xmlns:a16="http://schemas.microsoft.com/office/drawing/2014/main" id="{212ACD5F-D6C3-824B-9E9F-FCD292654FC1}"/>
              </a:ext>
            </a:extLst>
          </p:cNvPr>
          <p:cNvSpPr>
            <a:spLocks noChangeArrowheads="1"/>
          </p:cNvSpPr>
          <p:nvPr/>
        </p:nvSpPr>
        <p:spPr bwMode="auto">
          <a:xfrm>
            <a:off x="3593495" y="2161757"/>
            <a:ext cx="110734" cy="150019"/>
          </a:xfrm>
          <a:prstGeom prst="rect">
            <a:avLst/>
          </a:prstGeom>
          <a:solidFill>
            <a:srgbClr val="00B05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2100">
              <a:solidFill>
                <a:srgbClr val="000000"/>
              </a:solidFill>
              <a:latin typeface="Avenir Book" panose="020B0503020203020204" pitchFamily="34" charset="-78"/>
              <a:cs typeface="Avenir Book" panose="020B0503020203020204" pitchFamily="34" charset="-78"/>
            </a:endParaRPr>
          </a:p>
        </p:txBody>
      </p:sp>
      <p:sp>
        <p:nvSpPr>
          <p:cNvPr id="71" name="Line 35">
            <a:extLst>
              <a:ext uri="{FF2B5EF4-FFF2-40B4-BE49-F238E27FC236}">
                <a16:creationId xmlns:a16="http://schemas.microsoft.com/office/drawing/2014/main" id="{988CA620-4CC5-3D4B-81DA-0F82F93E3D34}"/>
              </a:ext>
            </a:extLst>
          </p:cNvPr>
          <p:cNvSpPr>
            <a:spLocks noChangeShapeType="1"/>
          </p:cNvSpPr>
          <p:nvPr/>
        </p:nvSpPr>
        <p:spPr bwMode="auto">
          <a:xfrm flipV="1">
            <a:off x="5594760" y="1981459"/>
            <a:ext cx="2750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a:defRPr/>
            </a:pPr>
            <a:endParaRPr lang="en-US" sz="1500">
              <a:solidFill>
                <a:prstClr val="black"/>
              </a:solidFill>
              <a:latin typeface="Avenir Book" panose="020B0503020203020204" pitchFamily="34" charset="-78"/>
              <a:cs typeface="Avenir Book" panose="020B0503020203020204" pitchFamily="34" charset="-78"/>
            </a:endParaRPr>
          </a:p>
        </p:txBody>
      </p:sp>
      <p:sp>
        <p:nvSpPr>
          <p:cNvPr id="72" name="Rectangle 38">
            <a:extLst>
              <a:ext uri="{FF2B5EF4-FFF2-40B4-BE49-F238E27FC236}">
                <a16:creationId xmlns:a16="http://schemas.microsoft.com/office/drawing/2014/main" id="{5F99C41D-D784-474B-94F5-AC46161751AD}"/>
              </a:ext>
            </a:extLst>
          </p:cNvPr>
          <p:cNvSpPr>
            <a:spLocks noChangeArrowheads="1"/>
          </p:cNvSpPr>
          <p:nvPr/>
        </p:nvSpPr>
        <p:spPr bwMode="auto">
          <a:xfrm>
            <a:off x="3689940" y="2115323"/>
            <a:ext cx="110735" cy="150019"/>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2100">
              <a:solidFill>
                <a:srgbClr val="000000"/>
              </a:solidFill>
              <a:latin typeface="Avenir Book" panose="020B0503020203020204" pitchFamily="34" charset="-78"/>
              <a:cs typeface="Avenir Book" panose="020B0503020203020204" pitchFamily="34" charset="-78"/>
            </a:endParaRPr>
          </a:p>
        </p:txBody>
      </p:sp>
      <p:sp>
        <p:nvSpPr>
          <p:cNvPr id="73" name="Text Box 39">
            <a:extLst>
              <a:ext uri="{FF2B5EF4-FFF2-40B4-BE49-F238E27FC236}">
                <a16:creationId xmlns:a16="http://schemas.microsoft.com/office/drawing/2014/main" id="{4FBD0AA4-42C3-2B49-BDB1-0979DED2C5D6}"/>
              </a:ext>
            </a:extLst>
          </p:cNvPr>
          <p:cNvSpPr txBox="1">
            <a:spLocks noChangeArrowheads="1"/>
          </p:cNvSpPr>
          <p:nvPr/>
        </p:nvSpPr>
        <p:spPr bwMode="auto">
          <a:xfrm>
            <a:off x="4341254" y="1797055"/>
            <a:ext cx="13131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600" dirty="0">
                <a:solidFill>
                  <a:srgbClr val="CC0000"/>
                </a:solidFill>
                <a:latin typeface="Avenir Book" panose="020B0503020203020204" pitchFamily="34" charset="-78"/>
                <a:cs typeface="Avenir Book" panose="020B0503020203020204" pitchFamily="34" charset="-78"/>
              </a:rPr>
              <a:t>propagation</a:t>
            </a:r>
          </a:p>
        </p:txBody>
      </p:sp>
      <p:sp>
        <p:nvSpPr>
          <p:cNvPr id="74" name="Line 40">
            <a:extLst>
              <a:ext uri="{FF2B5EF4-FFF2-40B4-BE49-F238E27FC236}">
                <a16:creationId xmlns:a16="http://schemas.microsoft.com/office/drawing/2014/main" id="{7B62D1A5-A310-5848-8995-E8F4780C47C7}"/>
              </a:ext>
            </a:extLst>
          </p:cNvPr>
          <p:cNvSpPr>
            <a:spLocks noChangeShapeType="1"/>
          </p:cNvSpPr>
          <p:nvPr/>
        </p:nvSpPr>
        <p:spPr bwMode="auto">
          <a:xfrm rot="10800000">
            <a:off x="4118567" y="1979478"/>
            <a:ext cx="23932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a:defRPr/>
            </a:pPr>
            <a:endParaRPr lang="en-US" sz="1500">
              <a:solidFill>
                <a:prstClr val="black"/>
              </a:solidFill>
              <a:latin typeface="Avenir Book" panose="020B0503020203020204" pitchFamily="34" charset="-78"/>
              <a:cs typeface="Avenir Book" panose="020B0503020203020204" pitchFamily="34" charset="-78"/>
            </a:endParaRPr>
          </a:p>
        </p:txBody>
      </p:sp>
      <p:sp>
        <p:nvSpPr>
          <p:cNvPr id="75" name="Text Box 43">
            <a:extLst>
              <a:ext uri="{FF2B5EF4-FFF2-40B4-BE49-F238E27FC236}">
                <a16:creationId xmlns:a16="http://schemas.microsoft.com/office/drawing/2014/main" id="{867387BA-39EC-9E4E-8BB0-480BC4423626}"/>
              </a:ext>
            </a:extLst>
          </p:cNvPr>
          <p:cNvSpPr txBox="1">
            <a:spLocks noChangeArrowheads="1"/>
          </p:cNvSpPr>
          <p:nvPr/>
        </p:nvSpPr>
        <p:spPr bwMode="auto">
          <a:xfrm>
            <a:off x="2553760" y="2653485"/>
            <a:ext cx="1176924" cy="48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lnSpc>
                <a:spcPct val="80000"/>
              </a:lnSpc>
              <a:defRPr/>
            </a:pPr>
            <a:r>
              <a:rPr lang="en-US" altLang="en-US" sz="1600" dirty="0">
                <a:solidFill>
                  <a:srgbClr val="CC0000"/>
                </a:solidFill>
                <a:latin typeface="Avenir Book" panose="020B0503020203020204" pitchFamily="34" charset="-78"/>
                <a:cs typeface="Avenir Book" panose="020B0503020203020204" pitchFamily="34" charset="-78"/>
              </a:rPr>
              <a:t>nodal</a:t>
            </a:r>
          </a:p>
          <a:p>
            <a:pPr algn="ctr" defTabSz="685800">
              <a:lnSpc>
                <a:spcPct val="80000"/>
              </a:lnSpc>
              <a:defRPr/>
            </a:pPr>
            <a:r>
              <a:rPr lang="en-US" altLang="en-US" sz="1600" dirty="0">
                <a:solidFill>
                  <a:srgbClr val="CC0000"/>
                </a:solidFill>
                <a:latin typeface="Avenir Book" panose="020B0503020203020204" pitchFamily="34" charset="-78"/>
                <a:cs typeface="Avenir Book" panose="020B0503020203020204" pitchFamily="34" charset="-78"/>
              </a:rPr>
              <a:t>processing</a:t>
            </a:r>
          </a:p>
        </p:txBody>
      </p:sp>
      <p:sp>
        <p:nvSpPr>
          <p:cNvPr id="76" name="Line 44">
            <a:extLst>
              <a:ext uri="{FF2B5EF4-FFF2-40B4-BE49-F238E27FC236}">
                <a16:creationId xmlns:a16="http://schemas.microsoft.com/office/drawing/2014/main" id="{CDB7B374-4A7A-E246-8D88-69216785D71E}"/>
              </a:ext>
            </a:extLst>
          </p:cNvPr>
          <p:cNvSpPr>
            <a:spLocks noChangeShapeType="1"/>
          </p:cNvSpPr>
          <p:nvPr/>
        </p:nvSpPr>
        <p:spPr bwMode="auto">
          <a:xfrm rot="10800000">
            <a:off x="2835870" y="2653639"/>
            <a:ext cx="625113"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defTabSz="685800">
              <a:defRPr/>
            </a:pPr>
            <a:endParaRPr lang="en-US" sz="1500">
              <a:solidFill>
                <a:prstClr val="black"/>
              </a:solidFill>
              <a:latin typeface="Avenir Book" panose="020B0503020203020204" pitchFamily="34" charset="-78"/>
              <a:cs typeface="Avenir Book" panose="020B0503020203020204" pitchFamily="34" charset="-78"/>
            </a:endParaRPr>
          </a:p>
        </p:txBody>
      </p:sp>
      <p:sp>
        <p:nvSpPr>
          <p:cNvPr id="78" name="Line 45">
            <a:extLst>
              <a:ext uri="{FF2B5EF4-FFF2-40B4-BE49-F238E27FC236}">
                <a16:creationId xmlns:a16="http://schemas.microsoft.com/office/drawing/2014/main" id="{EDEDB796-E60B-E245-AAE8-8E7D4AD0954B}"/>
              </a:ext>
            </a:extLst>
          </p:cNvPr>
          <p:cNvSpPr>
            <a:spLocks noChangeShapeType="1"/>
          </p:cNvSpPr>
          <p:nvPr/>
        </p:nvSpPr>
        <p:spPr bwMode="auto">
          <a:xfrm rot="10800000" flipV="1">
            <a:off x="3454183" y="2508229"/>
            <a:ext cx="289338"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defTabSz="685800">
              <a:defRPr/>
            </a:pPr>
            <a:endParaRPr lang="en-US" sz="1500">
              <a:solidFill>
                <a:prstClr val="black"/>
              </a:solidFill>
              <a:latin typeface="Avenir Book" panose="020B0503020203020204" pitchFamily="34" charset="-78"/>
              <a:cs typeface="Avenir Book" panose="020B0503020203020204" pitchFamily="34" charset="-78"/>
            </a:endParaRPr>
          </a:p>
        </p:txBody>
      </p:sp>
      <p:sp>
        <p:nvSpPr>
          <p:cNvPr id="79" name="Text Box 46">
            <a:extLst>
              <a:ext uri="{FF2B5EF4-FFF2-40B4-BE49-F238E27FC236}">
                <a16:creationId xmlns:a16="http://schemas.microsoft.com/office/drawing/2014/main" id="{EED5545D-BA61-2046-A423-41F4F0BCD65B}"/>
              </a:ext>
            </a:extLst>
          </p:cNvPr>
          <p:cNvSpPr txBox="1">
            <a:spLocks noChangeArrowheads="1"/>
          </p:cNvSpPr>
          <p:nvPr/>
        </p:nvSpPr>
        <p:spPr bwMode="auto">
          <a:xfrm>
            <a:off x="3760191" y="2824244"/>
            <a:ext cx="105349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600" dirty="0">
                <a:solidFill>
                  <a:srgbClr val="CC0000"/>
                </a:solidFill>
                <a:latin typeface="Avenir Book" panose="020B0503020203020204" pitchFamily="34" charset="-78"/>
                <a:cs typeface="Avenir Book" panose="020B0503020203020204" pitchFamily="34" charset="-78"/>
              </a:rPr>
              <a:t>queueing</a:t>
            </a:r>
          </a:p>
        </p:txBody>
      </p:sp>
      <p:sp>
        <p:nvSpPr>
          <p:cNvPr id="102" name="Line 47">
            <a:extLst>
              <a:ext uri="{FF2B5EF4-FFF2-40B4-BE49-F238E27FC236}">
                <a16:creationId xmlns:a16="http://schemas.microsoft.com/office/drawing/2014/main" id="{ACC9FCD3-B95B-4D4B-87FC-A93C4585FCF2}"/>
              </a:ext>
            </a:extLst>
          </p:cNvPr>
          <p:cNvSpPr>
            <a:spLocks noChangeShapeType="1"/>
          </p:cNvSpPr>
          <p:nvPr/>
        </p:nvSpPr>
        <p:spPr bwMode="auto">
          <a:xfrm rot="10800000">
            <a:off x="3575633" y="2508228"/>
            <a:ext cx="446510" cy="4143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800">
              <a:defRPr/>
            </a:pPr>
            <a:endParaRPr lang="en-US" sz="1500">
              <a:solidFill>
                <a:prstClr val="black"/>
              </a:solidFill>
              <a:latin typeface="Avenir Book" panose="020B0503020203020204" pitchFamily="34" charset="-78"/>
              <a:cs typeface="Avenir Book" panose="020B0503020203020204" pitchFamily="34" charset="-78"/>
            </a:endParaRPr>
          </a:p>
        </p:txBody>
      </p:sp>
      <p:sp>
        <p:nvSpPr>
          <p:cNvPr id="105" name="Rectangle 3">
            <a:extLst>
              <a:ext uri="{FF2B5EF4-FFF2-40B4-BE49-F238E27FC236}">
                <a16:creationId xmlns:a16="http://schemas.microsoft.com/office/drawing/2014/main" id="{2521317A-C1CF-B84E-8D60-CC1E8C06357E}"/>
              </a:ext>
            </a:extLst>
          </p:cNvPr>
          <p:cNvSpPr>
            <a:spLocks noChangeArrowheads="1"/>
          </p:cNvSpPr>
          <p:nvPr/>
        </p:nvSpPr>
        <p:spPr bwMode="auto">
          <a:xfrm>
            <a:off x="1620520" y="3295442"/>
            <a:ext cx="6108378" cy="415528"/>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a:lstStyle>
            <a:lvl1pPr marL="285750" indent="-28575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214313" indent="-214313" algn="ctr" defTabSz="685800">
              <a:lnSpc>
                <a:spcPct val="85000"/>
              </a:lnSpc>
              <a:spcBef>
                <a:spcPct val="20000"/>
              </a:spcBef>
              <a:buClr>
                <a:srgbClr val="000099"/>
              </a:buClr>
              <a:buSzPct val="75000"/>
              <a:defRPr/>
            </a:pPr>
            <a:r>
              <a:rPr lang="en-US" altLang="en-US" dirty="0" err="1">
                <a:solidFill>
                  <a:srgbClr val="000000"/>
                </a:solidFill>
                <a:latin typeface="Avenir Book" panose="020B0503020203020204" pitchFamily="34" charset="-78"/>
                <a:cs typeface="Avenir Book" panose="020B0503020203020204" pitchFamily="34" charset="-78"/>
              </a:rPr>
              <a:t>d</a:t>
            </a:r>
            <a:r>
              <a:rPr lang="en-US" altLang="en-US" baseline="-25000" dirty="0" err="1">
                <a:solidFill>
                  <a:srgbClr val="000000"/>
                </a:solidFill>
                <a:latin typeface="Avenir Book" panose="020B0503020203020204" pitchFamily="34" charset="-78"/>
                <a:cs typeface="Avenir Book" panose="020B0503020203020204" pitchFamily="34" charset="-78"/>
              </a:rPr>
              <a:t>nodal</a:t>
            </a:r>
            <a:r>
              <a:rPr lang="en-US" altLang="en-US" dirty="0">
                <a:solidFill>
                  <a:srgbClr val="000000"/>
                </a:solidFill>
                <a:latin typeface="Avenir Book" panose="020B0503020203020204" pitchFamily="34" charset="-78"/>
                <a:cs typeface="Avenir Book" panose="020B0503020203020204" pitchFamily="34" charset="-78"/>
              </a:rPr>
              <a:t> = </a:t>
            </a:r>
            <a:r>
              <a:rPr lang="en-US" altLang="en-US" dirty="0" err="1">
                <a:solidFill>
                  <a:srgbClr val="000000"/>
                </a:solidFill>
                <a:latin typeface="Avenir Book" panose="020B0503020203020204" pitchFamily="34" charset="-78"/>
                <a:cs typeface="Avenir Book" panose="020B0503020203020204" pitchFamily="34" charset="-78"/>
              </a:rPr>
              <a:t>d</a:t>
            </a:r>
            <a:r>
              <a:rPr lang="en-US" altLang="en-US" baseline="-25000" dirty="0" err="1">
                <a:solidFill>
                  <a:srgbClr val="000000"/>
                </a:solidFill>
                <a:latin typeface="Avenir Book" panose="020B0503020203020204" pitchFamily="34" charset="-78"/>
                <a:cs typeface="Avenir Book" panose="020B0503020203020204" pitchFamily="34" charset="-78"/>
              </a:rPr>
              <a:t>proc</a:t>
            </a:r>
            <a:r>
              <a:rPr lang="en-US" altLang="en-US" dirty="0">
                <a:solidFill>
                  <a:srgbClr val="000000"/>
                </a:solidFill>
                <a:latin typeface="Avenir Book" panose="020B0503020203020204" pitchFamily="34" charset="-78"/>
                <a:cs typeface="Avenir Book" panose="020B0503020203020204" pitchFamily="34" charset="-78"/>
              </a:rPr>
              <a:t> + </a:t>
            </a:r>
            <a:r>
              <a:rPr lang="en-US" altLang="en-US" dirty="0" err="1">
                <a:solidFill>
                  <a:srgbClr val="000000"/>
                </a:solidFill>
                <a:latin typeface="Avenir Book" panose="020B0503020203020204" pitchFamily="34" charset="-78"/>
                <a:cs typeface="Avenir Book" panose="020B0503020203020204" pitchFamily="34" charset="-78"/>
              </a:rPr>
              <a:t>d</a:t>
            </a:r>
            <a:r>
              <a:rPr lang="en-US" altLang="en-US" baseline="-25000" dirty="0" err="1">
                <a:solidFill>
                  <a:srgbClr val="000000"/>
                </a:solidFill>
                <a:latin typeface="Avenir Book" panose="020B0503020203020204" pitchFamily="34" charset="-78"/>
                <a:cs typeface="Avenir Book" panose="020B0503020203020204" pitchFamily="34" charset="-78"/>
              </a:rPr>
              <a:t>queue</a:t>
            </a:r>
            <a:r>
              <a:rPr lang="en-US" altLang="en-US" dirty="0">
                <a:solidFill>
                  <a:srgbClr val="000000"/>
                </a:solidFill>
                <a:latin typeface="Avenir Book" panose="020B0503020203020204" pitchFamily="34" charset="-78"/>
                <a:cs typeface="Avenir Book" panose="020B0503020203020204" pitchFamily="34" charset="-78"/>
              </a:rPr>
              <a:t> + </a:t>
            </a:r>
            <a:r>
              <a:rPr lang="en-US" altLang="en-US" dirty="0" err="1">
                <a:solidFill>
                  <a:srgbClr val="000000"/>
                </a:solidFill>
                <a:latin typeface="Avenir Book" panose="020B0503020203020204" pitchFamily="34" charset="-78"/>
                <a:cs typeface="Avenir Book" panose="020B0503020203020204" pitchFamily="34" charset="-78"/>
              </a:rPr>
              <a:t>d</a:t>
            </a:r>
            <a:r>
              <a:rPr lang="en-US" altLang="en-US" baseline="-25000" dirty="0" err="1">
                <a:solidFill>
                  <a:srgbClr val="000000"/>
                </a:solidFill>
                <a:latin typeface="Avenir Book" panose="020B0503020203020204" pitchFamily="34" charset="-78"/>
                <a:cs typeface="Avenir Book" panose="020B0503020203020204" pitchFamily="34" charset="-78"/>
              </a:rPr>
              <a:t>trans</a:t>
            </a:r>
            <a:r>
              <a:rPr lang="en-US" altLang="en-US" dirty="0">
                <a:solidFill>
                  <a:srgbClr val="000000"/>
                </a:solidFill>
                <a:latin typeface="Avenir Book" panose="020B0503020203020204" pitchFamily="34" charset="-78"/>
                <a:cs typeface="Avenir Book" panose="020B0503020203020204" pitchFamily="34" charset="-78"/>
              </a:rPr>
              <a:t> +  </a:t>
            </a:r>
            <a:r>
              <a:rPr lang="en-US" altLang="en-US" dirty="0" err="1">
                <a:solidFill>
                  <a:srgbClr val="000000"/>
                </a:solidFill>
                <a:latin typeface="Avenir Book" panose="020B0503020203020204" pitchFamily="34" charset="-78"/>
                <a:cs typeface="Avenir Book" panose="020B0503020203020204" pitchFamily="34" charset="-78"/>
              </a:rPr>
              <a:t>d</a:t>
            </a:r>
            <a:r>
              <a:rPr lang="en-US" altLang="en-US" baseline="-25000" dirty="0" err="1">
                <a:solidFill>
                  <a:srgbClr val="000000"/>
                </a:solidFill>
                <a:latin typeface="Avenir Book" panose="020B0503020203020204" pitchFamily="34" charset="-78"/>
                <a:cs typeface="Avenir Book" panose="020B0503020203020204" pitchFamily="34" charset="-78"/>
              </a:rPr>
              <a:t>prop</a:t>
            </a:r>
            <a:endParaRPr lang="en-US" altLang="en-US" dirty="0">
              <a:solidFill>
                <a:srgbClr val="000000"/>
              </a:solidFill>
              <a:latin typeface="Avenir Book" panose="020B0503020203020204" pitchFamily="34" charset="-78"/>
              <a:cs typeface="Avenir Book" panose="020B0503020203020204" pitchFamily="34" charset="-78"/>
            </a:endParaRPr>
          </a:p>
        </p:txBody>
      </p:sp>
      <p:sp>
        <p:nvSpPr>
          <p:cNvPr id="106" name="Line 25">
            <a:extLst>
              <a:ext uri="{FF2B5EF4-FFF2-40B4-BE49-F238E27FC236}">
                <a16:creationId xmlns:a16="http://schemas.microsoft.com/office/drawing/2014/main" id="{F5D3A1C5-3798-AA4A-9717-BC9CD2814C06}"/>
              </a:ext>
            </a:extLst>
          </p:cNvPr>
          <p:cNvSpPr>
            <a:spLocks noChangeShapeType="1"/>
          </p:cNvSpPr>
          <p:nvPr/>
        </p:nvSpPr>
        <p:spPr bwMode="auto">
          <a:xfrm flipV="1">
            <a:off x="2277562" y="2348685"/>
            <a:ext cx="551510" cy="41245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800">
              <a:defRPr/>
            </a:pPr>
            <a:endParaRPr lang="en-US" sz="1500">
              <a:solidFill>
                <a:prstClr val="black"/>
              </a:solidFill>
              <a:latin typeface="Avenir Book" panose="020B0503020203020204" pitchFamily="34" charset="-78"/>
              <a:cs typeface="Avenir Book" panose="020B0503020203020204" pitchFamily="34" charset="-78"/>
            </a:endParaRPr>
          </a:p>
        </p:txBody>
      </p:sp>
      <p:sp>
        <p:nvSpPr>
          <p:cNvPr id="107" name="Rectangle 32">
            <a:extLst>
              <a:ext uri="{FF2B5EF4-FFF2-40B4-BE49-F238E27FC236}">
                <a16:creationId xmlns:a16="http://schemas.microsoft.com/office/drawing/2014/main" id="{499B4666-F248-7346-9FEA-7936F1E56AE7}"/>
              </a:ext>
            </a:extLst>
          </p:cNvPr>
          <p:cNvSpPr>
            <a:spLocks noChangeArrowheads="1"/>
          </p:cNvSpPr>
          <p:nvPr/>
        </p:nvSpPr>
        <p:spPr bwMode="auto">
          <a:xfrm>
            <a:off x="2682615" y="2086748"/>
            <a:ext cx="110735" cy="150019"/>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2100">
              <a:solidFill>
                <a:srgbClr val="000000"/>
              </a:solidFill>
              <a:latin typeface="Avenir Book" panose="020B0503020203020204" pitchFamily="34" charset="-78"/>
              <a:cs typeface="Avenir Book" panose="020B0503020203020204" pitchFamily="34" charset="-78"/>
            </a:endParaRPr>
          </a:p>
        </p:txBody>
      </p:sp>
      <p:sp>
        <p:nvSpPr>
          <p:cNvPr id="108" name="Line 33">
            <a:extLst>
              <a:ext uri="{FF2B5EF4-FFF2-40B4-BE49-F238E27FC236}">
                <a16:creationId xmlns:a16="http://schemas.microsoft.com/office/drawing/2014/main" id="{468D7A2B-9164-6E4A-96CE-D29F3704091E}"/>
              </a:ext>
            </a:extLst>
          </p:cNvPr>
          <p:cNvSpPr>
            <a:spLocks noChangeShapeType="1"/>
          </p:cNvSpPr>
          <p:nvPr/>
        </p:nvSpPr>
        <p:spPr bwMode="auto">
          <a:xfrm>
            <a:off x="2645705" y="2039122"/>
            <a:ext cx="1583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a:defRPr/>
            </a:pPr>
            <a:endParaRPr lang="en-US" sz="1500">
              <a:solidFill>
                <a:prstClr val="black"/>
              </a:solidFill>
              <a:latin typeface="Avenir Book" panose="020B0503020203020204" pitchFamily="34" charset="-78"/>
              <a:cs typeface="Avenir Book" panose="020B0503020203020204" pitchFamily="34" charset="-78"/>
            </a:endParaRPr>
          </a:p>
        </p:txBody>
      </p:sp>
      <p:sp>
        <p:nvSpPr>
          <p:cNvPr id="109" name="Text Box 36">
            <a:extLst>
              <a:ext uri="{FF2B5EF4-FFF2-40B4-BE49-F238E27FC236}">
                <a16:creationId xmlns:a16="http://schemas.microsoft.com/office/drawing/2014/main" id="{3AB8F241-2337-4244-89DF-4C80D59B3367}"/>
              </a:ext>
            </a:extLst>
          </p:cNvPr>
          <p:cNvSpPr txBox="1">
            <a:spLocks noChangeArrowheads="1"/>
          </p:cNvSpPr>
          <p:nvPr/>
        </p:nvSpPr>
        <p:spPr bwMode="auto">
          <a:xfrm>
            <a:off x="1675825" y="1706938"/>
            <a:ext cx="369012"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2100" dirty="0">
                <a:solidFill>
                  <a:srgbClr val="000000"/>
                </a:solidFill>
                <a:latin typeface="Avenir Book" panose="020B0503020203020204" pitchFamily="34" charset="-78"/>
                <a:cs typeface="Avenir Book" panose="020B0503020203020204" pitchFamily="34" charset="-78"/>
              </a:rPr>
              <a:t>A</a:t>
            </a:r>
          </a:p>
        </p:txBody>
      </p:sp>
      <p:sp>
        <p:nvSpPr>
          <p:cNvPr id="110" name="Text Box 37">
            <a:extLst>
              <a:ext uri="{FF2B5EF4-FFF2-40B4-BE49-F238E27FC236}">
                <a16:creationId xmlns:a16="http://schemas.microsoft.com/office/drawing/2014/main" id="{68CF5C6F-336B-3C4A-90BF-D34A028745C5}"/>
              </a:ext>
            </a:extLst>
          </p:cNvPr>
          <p:cNvSpPr txBox="1">
            <a:spLocks noChangeArrowheads="1"/>
          </p:cNvSpPr>
          <p:nvPr/>
        </p:nvSpPr>
        <p:spPr bwMode="auto">
          <a:xfrm>
            <a:off x="1697383" y="2421313"/>
            <a:ext cx="354584"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2100">
                <a:solidFill>
                  <a:prstClr val="black"/>
                </a:solidFill>
                <a:latin typeface="Avenir Book" panose="020B0503020203020204" pitchFamily="34" charset="-78"/>
                <a:cs typeface="Avenir Book" panose="020B0503020203020204" pitchFamily="34" charset="-78"/>
              </a:rPr>
              <a:t>B</a:t>
            </a:r>
          </a:p>
        </p:txBody>
      </p:sp>
      <p:grpSp>
        <p:nvGrpSpPr>
          <p:cNvPr id="111" name="Group 66">
            <a:extLst>
              <a:ext uri="{FF2B5EF4-FFF2-40B4-BE49-F238E27FC236}">
                <a16:creationId xmlns:a16="http://schemas.microsoft.com/office/drawing/2014/main" id="{7A33E76B-0B7D-BD4C-95A3-F5F9B6632736}"/>
              </a:ext>
            </a:extLst>
          </p:cNvPr>
          <p:cNvGrpSpPr>
            <a:grpSpLocks/>
          </p:cNvGrpSpPr>
          <p:nvPr/>
        </p:nvGrpSpPr>
        <p:grpSpPr bwMode="auto">
          <a:xfrm>
            <a:off x="1755758" y="1706938"/>
            <a:ext cx="584629" cy="509588"/>
            <a:chOff x="-44" y="1473"/>
            <a:chExt cx="981" cy="1105"/>
          </a:xfrm>
        </p:grpSpPr>
        <p:pic>
          <p:nvPicPr>
            <p:cNvPr id="112" name="Picture 67" descr="desktop_computer_stylized_medium">
              <a:extLst>
                <a:ext uri="{FF2B5EF4-FFF2-40B4-BE49-F238E27FC236}">
                  <a16:creationId xmlns:a16="http://schemas.microsoft.com/office/drawing/2014/main" id="{388E3E99-7752-0140-B682-2CFDCCFDA0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 name="Freeform 68">
              <a:extLst>
                <a:ext uri="{FF2B5EF4-FFF2-40B4-BE49-F238E27FC236}">
                  <a16:creationId xmlns:a16="http://schemas.microsoft.com/office/drawing/2014/main" id="{C233087D-1E28-874B-99E3-90A56E5DA77B}"/>
                </a:ext>
              </a:extLst>
            </p:cNvPr>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a:defRPr/>
              </a:pPr>
              <a:endParaRPr lang="en-US" sz="1500">
                <a:solidFill>
                  <a:prstClr val="black"/>
                </a:solidFill>
                <a:latin typeface="Avenir Book" panose="020B0503020203020204" pitchFamily="34" charset="-78"/>
                <a:cs typeface="Avenir Book" panose="020B0503020203020204" pitchFamily="34" charset="-78"/>
              </a:endParaRPr>
            </a:p>
          </p:txBody>
        </p:sp>
      </p:grpSp>
      <p:grpSp>
        <p:nvGrpSpPr>
          <p:cNvPr id="118" name="Group 69">
            <a:extLst>
              <a:ext uri="{FF2B5EF4-FFF2-40B4-BE49-F238E27FC236}">
                <a16:creationId xmlns:a16="http://schemas.microsoft.com/office/drawing/2014/main" id="{53B22ADC-2C36-5141-AAAC-31B53FC8C1F4}"/>
              </a:ext>
            </a:extLst>
          </p:cNvPr>
          <p:cNvGrpSpPr>
            <a:grpSpLocks/>
          </p:cNvGrpSpPr>
          <p:nvPr/>
        </p:nvGrpSpPr>
        <p:grpSpPr bwMode="auto">
          <a:xfrm>
            <a:off x="1748864" y="2462164"/>
            <a:ext cx="584630" cy="509588"/>
            <a:chOff x="-44" y="1473"/>
            <a:chExt cx="981" cy="1105"/>
          </a:xfrm>
        </p:grpSpPr>
        <p:pic>
          <p:nvPicPr>
            <p:cNvPr id="119" name="Picture 70" descr="desktop_computer_stylized_medium">
              <a:extLst>
                <a:ext uri="{FF2B5EF4-FFF2-40B4-BE49-F238E27FC236}">
                  <a16:creationId xmlns:a16="http://schemas.microsoft.com/office/drawing/2014/main" id="{DA4C023E-F595-544A-9929-08480475A5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 name="Freeform 71">
              <a:extLst>
                <a:ext uri="{FF2B5EF4-FFF2-40B4-BE49-F238E27FC236}">
                  <a16:creationId xmlns:a16="http://schemas.microsoft.com/office/drawing/2014/main" id="{BD3780DD-1306-2540-89B8-0A42DEECFC61}"/>
                </a:ext>
              </a:extLst>
            </p:cNvPr>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a:defRPr/>
              </a:pPr>
              <a:endParaRPr lang="en-US" sz="1500">
                <a:solidFill>
                  <a:prstClr val="black"/>
                </a:solidFill>
                <a:latin typeface="Avenir Book" panose="020B0503020203020204" pitchFamily="34" charset="-78"/>
                <a:cs typeface="Avenir Book" panose="020B0503020203020204" pitchFamily="34" charset="-78"/>
              </a:endParaRPr>
            </a:p>
          </p:txBody>
        </p:sp>
      </p:grpSp>
      <p:sp>
        <p:nvSpPr>
          <p:cNvPr id="121" name="Text Box 41">
            <a:extLst>
              <a:ext uri="{FF2B5EF4-FFF2-40B4-BE49-F238E27FC236}">
                <a16:creationId xmlns:a16="http://schemas.microsoft.com/office/drawing/2014/main" id="{488CD73E-ECC7-E842-9578-1478C5F11784}"/>
              </a:ext>
            </a:extLst>
          </p:cNvPr>
          <p:cNvSpPr txBox="1">
            <a:spLocks noChangeArrowheads="1"/>
          </p:cNvSpPr>
          <p:nvPr/>
        </p:nvSpPr>
        <p:spPr bwMode="auto">
          <a:xfrm>
            <a:off x="2438179" y="1465617"/>
            <a:ext cx="13131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600" dirty="0">
                <a:solidFill>
                  <a:srgbClr val="CC0000"/>
                </a:solidFill>
                <a:latin typeface="Avenir Book" panose="020B0503020203020204" pitchFamily="34" charset="-78"/>
                <a:cs typeface="Avenir Book" panose="020B0503020203020204" pitchFamily="34" charset="-78"/>
              </a:rPr>
              <a:t>transmission</a:t>
            </a:r>
          </a:p>
        </p:txBody>
      </p:sp>
      <p:sp>
        <p:nvSpPr>
          <p:cNvPr id="122" name="Line 42">
            <a:extLst>
              <a:ext uri="{FF2B5EF4-FFF2-40B4-BE49-F238E27FC236}">
                <a16:creationId xmlns:a16="http://schemas.microsoft.com/office/drawing/2014/main" id="{B22F26F3-A41E-8848-BDA7-FE528ACF22F9}"/>
              </a:ext>
            </a:extLst>
          </p:cNvPr>
          <p:cNvSpPr>
            <a:spLocks noChangeShapeType="1"/>
          </p:cNvSpPr>
          <p:nvPr/>
        </p:nvSpPr>
        <p:spPr bwMode="auto">
          <a:xfrm rot="10800000" flipH="1" flipV="1">
            <a:off x="3342258" y="1689079"/>
            <a:ext cx="396500" cy="400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800">
              <a:defRPr/>
            </a:pPr>
            <a:endParaRPr lang="en-US" sz="1500">
              <a:solidFill>
                <a:prstClr val="black"/>
              </a:solidFill>
              <a:latin typeface="Avenir Book" panose="020B0503020203020204" pitchFamily="34" charset="-78"/>
              <a:cs typeface="Avenir Book" panose="020B0503020203020204" pitchFamily="34" charset="-78"/>
            </a:endParaRPr>
          </a:p>
        </p:txBody>
      </p:sp>
      <p:sp>
        <p:nvSpPr>
          <p:cNvPr id="123" name="Rectangle 31">
            <a:extLst>
              <a:ext uri="{FF2B5EF4-FFF2-40B4-BE49-F238E27FC236}">
                <a16:creationId xmlns:a16="http://schemas.microsoft.com/office/drawing/2014/main" id="{9C43DB7F-CC6C-3D47-AEBE-0F3B6F7415AB}"/>
              </a:ext>
            </a:extLst>
          </p:cNvPr>
          <p:cNvSpPr>
            <a:spLocks noChangeArrowheads="1"/>
          </p:cNvSpPr>
          <p:nvPr/>
        </p:nvSpPr>
        <p:spPr bwMode="auto">
          <a:xfrm>
            <a:off x="2355045" y="2578847"/>
            <a:ext cx="104830" cy="138898"/>
          </a:xfrm>
          <a:prstGeom prst="rect">
            <a:avLst/>
          </a:prstGeom>
          <a:solidFill>
            <a:srgbClr val="00B05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2100">
              <a:solidFill>
                <a:srgbClr val="000000"/>
              </a:solidFill>
              <a:latin typeface="Avenir Book" panose="020B0503020203020204" pitchFamily="34" charset="-78"/>
              <a:cs typeface="Avenir Book" panose="020B0503020203020204" pitchFamily="34" charset="-78"/>
            </a:endParaRPr>
          </a:p>
        </p:txBody>
      </p:sp>
      <p:sp>
        <p:nvSpPr>
          <p:cNvPr id="124" name="Line 33">
            <a:extLst>
              <a:ext uri="{FF2B5EF4-FFF2-40B4-BE49-F238E27FC236}">
                <a16:creationId xmlns:a16="http://schemas.microsoft.com/office/drawing/2014/main" id="{1420A34E-BA5D-D248-8FAC-DCC28151FB9C}"/>
              </a:ext>
            </a:extLst>
          </p:cNvPr>
          <p:cNvSpPr>
            <a:spLocks noChangeShapeType="1"/>
          </p:cNvSpPr>
          <p:nvPr/>
        </p:nvSpPr>
        <p:spPr bwMode="auto">
          <a:xfrm flipV="1">
            <a:off x="2486542" y="2556060"/>
            <a:ext cx="164760" cy="12145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a:defRPr/>
            </a:pPr>
            <a:endParaRPr lang="en-US" sz="1500">
              <a:solidFill>
                <a:prstClr val="black"/>
              </a:solidFill>
              <a:latin typeface="Avenir Book" panose="020B0503020203020204" pitchFamily="34" charset="-78"/>
              <a:cs typeface="Avenir Book" panose="020B0503020203020204" pitchFamily="34" charset="-78"/>
            </a:endParaRPr>
          </a:p>
        </p:txBody>
      </p:sp>
      <p:cxnSp>
        <p:nvCxnSpPr>
          <p:cNvPr id="125" name="Straight Connector 124">
            <a:extLst>
              <a:ext uri="{FF2B5EF4-FFF2-40B4-BE49-F238E27FC236}">
                <a16:creationId xmlns:a16="http://schemas.microsoft.com/office/drawing/2014/main" id="{E0E58503-FA9B-1542-A0D6-E85B92D1E5BA}"/>
              </a:ext>
            </a:extLst>
          </p:cNvPr>
          <p:cNvCxnSpPr/>
          <p:nvPr/>
        </p:nvCxnSpPr>
        <p:spPr>
          <a:xfrm>
            <a:off x="3973651" y="2285065"/>
            <a:ext cx="254174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6" name="Group 125">
            <a:extLst>
              <a:ext uri="{FF2B5EF4-FFF2-40B4-BE49-F238E27FC236}">
                <a16:creationId xmlns:a16="http://schemas.microsoft.com/office/drawing/2014/main" id="{E49D3C3B-F6BB-8747-AE74-C4B438FB99F4}"/>
              </a:ext>
            </a:extLst>
          </p:cNvPr>
          <p:cNvGrpSpPr/>
          <p:nvPr/>
        </p:nvGrpSpPr>
        <p:grpSpPr>
          <a:xfrm>
            <a:off x="6306477" y="1939839"/>
            <a:ext cx="1133514" cy="647753"/>
            <a:chOff x="7493876" y="2774731"/>
            <a:chExt cx="1481958" cy="894622"/>
          </a:xfrm>
        </p:grpSpPr>
        <p:sp>
          <p:nvSpPr>
            <p:cNvPr id="143" name="Freeform 142">
              <a:extLst>
                <a:ext uri="{FF2B5EF4-FFF2-40B4-BE49-F238E27FC236}">
                  <a16:creationId xmlns:a16="http://schemas.microsoft.com/office/drawing/2014/main" id="{5D7E8999-C7DA-4C41-AF40-118E0151474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144" name="Oval 143">
              <a:extLst>
                <a:ext uri="{FF2B5EF4-FFF2-40B4-BE49-F238E27FC236}">
                  <a16:creationId xmlns:a16="http://schemas.microsoft.com/office/drawing/2014/main" id="{21FE0DA3-6E20-DC4B-8111-DD2816780A5C}"/>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145" name="Group 144">
              <a:extLst>
                <a:ext uri="{FF2B5EF4-FFF2-40B4-BE49-F238E27FC236}">
                  <a16:creationId xmlns:a16="http://schemas.microsoft.com/office/drawing/2014/main" id="{227FD192-76B7-BB4E-8D74-8B6F33DBA7D5}"/>
                </a:ext>
              </a:extLst>
            </p:cNvPr>
            <p:cNvGrpSpPr/>
            <p:nvPr/>
          </p:nvGrpSpPr>
          <p:grpSpPr>
            <a:xfrm>
              <a:off x="7713663" y="2848339"/>
              <a:ext cx="1042107" cy="425543"/>
              <a:chOff x="7786941" y="2884917"/>
              <a:chExt cx="897649" cy="353919"/>
            </a:xfrm>
          </p:grpSpPr>
          <p:sp>
            <p:nvSpPr>
              <p:cNvPr id="146" name="Freeform 145">
                <a:extLst>
                  <a:ext uri="{FF2B5EF4-FFF2-40B4-BE49-F238E27FC236}">
                    <a16:creationId xmlns:a16="http://schemas.microsoft.com/office/drawing/2014/main" id="{130CC598-6AE0-744A-9CEF-611CD26990D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47" name="Freeform 146">
                <a:extLst>
                  <a:ext uri="{FF2B5EF4-FFF2-40B4-BE49-F238E27FC236}">
                    <a16:creationId xmlns:a16="http://schemas.microsoft.com/office/drawing/2014/main" id="{F0B09B4D-82A4-6D4A-B104-F100560C449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48" name="Freeform 147">
                <a:extLst>
                  <a:ext uri="{FF2B5EF4-FFF2-40B4-BE49-F238E27FC236}">
                    <a16:creationId xmlns:a16="http://schemas.microsoft.com/office/drawing/2014/main" id="{7CB1C4B0-5780-D24E-8D85-35BA5CE42556}"/>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49" name="Freeform 148">
                <a:extLst>
                  <a:ext uri="{FF2B5EF4-FFF2-40B4-BE49-F238E27FC236}">
                    <a16:creationId xmlns:a16="http://schemas.microsoft.com/office/drawing/2014/main" id="{A78B6DE2-15CA-DC49-A0BD-10E78562E1D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sp>
        <p:nvSpPr>
          <p:cNvPr id="150" name="Rectangle 3">
            <a:extLst>
              <a:ext uri="{FF2B5EF4-FFF2-40B4-BE49-F238E27FC236}">
                <a16:creationId xmlns:a16="http://schemas.microsoft.com/office/drawing/2014/main" id="{494751C5-3228-E445-BD01-72428A7EAB59}"/>
              </a:ext>
            </a:extLst>
          </p:cNvPr>
          <p:cNvSpPr txBox="1">
            <a:spLocks noChangeArrowheads="1"/>
          </p:cNvSpPr>
          <p:nvPr/>
        </p:nvSpPr>
        <p:spPr>
          <a:xfrm>
            <a:off x="568342" y="1058035"/>
            <a:ext cx="8230353" cy="3825404"/>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15504" indent="-215504" defTabSz="685800">
              <a:spcBef>
                <a:spcPts val="750"/>
              </a:spcBef>
              <a:defRPr/>
            </a:pPr>
            <a:r>
              <a:rPr lang="en-US" altLang="en-US" sz="2100" dirty="0" smtClean="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rPr>
              <a:t>Delay/Latency:</a:t>
            </a:r>
            <a:r>
              <a:rPr lang="en-US" altLang="en-US" sz="210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Time taken by the packet to reach the destination</a:t>
            </a:r>
            <a:endParaRPr lang="en-US" altLang="en-US" sz="2100" dirty="0">
              <a:solidFill>
                <a:srgbClr val="0000FF"/>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Tree>
    <p:extLst>
      <p:ext uri="{BB962C8B-B14F-4D97-AF65-F5344CB8AC3E}">
        <p14:creationId xmlns:p14="http://schemas.microsoft.com/office/powerpoint/2010/main" val="1787706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dissolve">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dissolve">
                                      <p:cBhvr>
                                        <p:cTn id="12"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533400" y="304800"/>
            <a:ext cx="7793038" cy="1143000"/>
          </a:xfrm>
        </p:spPr>
        <p:txBody>
          <a:bodyPr/>
          <a:lstStyle/>
          <a:p>
            <a:pPr algn="ctr"/>
            <a:r>
              <a:rPr lang="en-US" dirty="0">
                <a:ea typeface="ＭＳ Ｐゴシック" panose="020B0600070205080204" pitchFamily="34" charset="-128"/>
              </a:rPr>
              <a:t>Packet delay: four sources</a:t>
            </a:r>
            <a:endParaRPr lang="zh-TW" altLang="en-US" dirty="0">
              <a:ea typeface="新細明體" pitchFamily="18" charset="-120"/>
            </a:endParaRPr>
          </a:p>
        </p:txBody>
      </p:sp>
      <p:sp>
        <p:nvSpPr>
          <p:cNvPr id="5123" name="Rectangle 3"/>
          <p:cNvSpPr>
            <a:spLocks noChangeArrowheads="1"/>
          </p:cNvSpPr>
          <p:nvPr/>
        </p:nvSpPr>
        <p:spPr bwMode="auto">
          <a:xfrm>
            <a:off x="2977400" y="1441506"/>
            <a:ext cx="0" cy="11113"/>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4" name="Rectangle 4"/>
          <p:cNvSpPr>
            <a:spLocks noChangeArrowheads="1"/>
          </p:cNvSpPr>
          <p:nvPr/>
        </p:nvSpPr>
        <p:spPr bwMode="auto">
          <a:xfrm>
            <a:off x="2977400" y="1500244"/>
            <a:ext cx="0" cy="11112"/>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5" name="Rectangle 5"/>
          <p:cNvSpPr>
            <a:spLocks noChangeArrowheads="1"/>
          </p:cNvSpPr>
          <p:nvPr/>
        </p:nvSpPr>
        <p:spPr bwMode="auto">
          <a:xfrm>
            <a:off x="1066800" y="1917700"/>
            <a:ext cx="0" cy="1270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6" name="Rectangle 6"/>
          <p:cNvSpPr>
            <a:spLocks noChangeArrowheads="1"/>
          </p:cNvSpPr>
          <p:nvPr/>
        </p:nvSpPr>
        <p:spPr bwMode="auto">
          <a:xfrm>
            <a:off x="1790700" y="2070100"/>
            <a:ext cx="0" cy="1270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7" name="Rectangle 7"/>
          <p:cNvSpPr>
            <a:spLocks noChangeArrowheads="1"/>
          </p:cNvSpPr>
          <p:nvPr/>
        </p:nvSpPr>
        <p:spPr bwMode="auto">
          <a:xfrm>
            <a:off x="1066800" y="1993900"/>
            <a:ext cx="0" cy="1270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8" name="Rectangle 8"/>
          <p:cNvSpPr>
            <a:spLocks noChangeArrowheads="1"/>
          </p:cNvSpPr>
          <p:nvPr/>
        </p:nvSpPr>
        <p:spPr bwMode="auto">
          <a:xfrm>
            <a:off x="1790700" y="2146300"/>
            <a:ext cx="0" cy="1270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9" name="Rectangle 9"/>
          <p:cNvSpPr>
            <a:spLocks noChangeArrowheads="1"/>
          </p:cNvSpPr>
          <p:nvPr/>
        </p:nvSpPr>
        <p:spPr bwMode="auto">
          <a:xfrm>
            <a:off x="1066800" y="3086100"/>
            <a:ext cx="0" cy="1270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0" name="Rectangle 10"/>
          <p:cNvSpPr>
            <a:spLocks noChangeArrowheads="1"/>
          </p:cNvSpPr>
          <p:nvPr/>
        </p:nvSpPr>
        <p:spPr bwMode="auto">
          <a:xfrm>
            <a:off x="1878850" y="3030594"/>
            <a:ext cx="0" cy="1270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1" name="Rectangle 11"/>
          <p:cNvSpPr>
            <a:spLocks noChangeArrowheads="1"/>
          </p:cNvSpPr>
          <p:nvPr/>
        </p:nvSpPr>
        <p:spPr bwMode="auto">
          <a:xfrm>
            <a:off x="1066800" y="3811588"/>
            <a:ext cx="0" cy="1270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2" name="Rectangle 12"/>
          <p:cNvSpPr>
            <a:spLocks noChangeArrowheads="1"/>
          </p:cNvSpPr>
          <p:nvPr/>
        </p:nvSpPr>
        <p:spPr bwMode="auto">
          <a:xfrm>
            <a:off x="1878850" y="3767194"/>
            <a:ext cx="0" cy="1270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61" name="Line 41"/>
          <p:cNvSpPr>
            <a:spLocks noChangeShapeType="1"/>
          </p:cNvSpPr>
          <p:nvPr/>
        </p:nvSpPr>
        <p:spPr bwMode="auto">
          <a:xfrm>
            <a:off x="2755149" y="1416106"/>
            <a:ext cx="4675" cy="3488402"/>
          </a:xfrm>
          <a:prstGeom prst="line">
            <a:avLst/>
          </a:prstGeom>
          <a:noFill/>
          <a:ln w="317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162" name="Line 42"/>
          <p:cNvSpPr>
            <a:spLocks noChangeShapeType="1"/>
          </p:cNvSpPr>
          <p:nvPr/>
        </p:nvSpPr>
        <p:spPr bwMode="auto">
          <a:xfrm>
            <a:off x="6736047" y="1441505"/>
            <a:ext cx="13514" cy="3463003"/>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179" name="AutoShape 59"/>
          <p:cNvSpPr>
            <a:spLocks noChangeArrowheads="1"/>
          </p:cNvSpPr>
          <p:nvPr/>
        </p:nvSpPr>
        <p:spPr bwMode="auto">
          <a:xfrm rot="5400000">
            <a:off x="3269954" y="1432322"/>
            <a:ext cx="923129" cy="1990836"/>
          </a:xfrm>
          <a:prstGeom prst="parallelogram">
            <a:avLst>
              <a:gd name="adj" fmla="val 30145"/>
            </a:avLst>
          </a:prstGeom>
          <a:solidFill>
            <a:schemeClr val="accent2"/>
          </a:solidFill>
          <a:ln w="9525">
            <a:solidFill>
              <a:schemeClr val="tx1"/>
            </a:solidFill>
            <a:miter lim="800000"/>
            <a:headEnd/>
            <a:tailEnd/>
          </a:ln>
          <a:effectLst/>
          <a:extLst/>
        </p:spPr>
        <p:txBody>
          <a:bodyPr wrap="none" anchor="ctr"/>
          <a:lstStyle/>
          <a:p>
            <a:endParaRPr lang="en-US"/>
          </a:p>
        </p:txBody>
      </p:sp>
      <p:sp>
        <p:nvSpPr>
          <p:cNvPr id="5219" name="Line 99"/>
          <p:cNvSpPr>
            <a:spLocks noChangeShapeType="1"/>
          </p:cNvSpPr>
          <p:nvPr/>
        </p:nvSpPr>
        <p:spPr bwMode="auto">
          <a:xfrm>
            <a:off x="2755150" y="2863906"/>
            <a:ext cx="0" cy="228600"/>
          </a:xfrm>
          <a:prstGeom prst="line">
            <a:avLst/>
          </a:prstGeom>
          <a:noFill/>
          <a:ln w="317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30" name="Text Box 110"/>
          <p:cNvSpPr txBox="1">
            <a:spLocks noChangeArrowheads="1"/>
          </p:cNvSpPr>
          <p:nvPr/>
        </p:nvSpPr>
        <p:spPr bwMode="auto">
          <a:xfrm>
            <a:off x="2825372" y="1574279"/>
            <a:ext cx="68480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err="1">
                <a:solidFill>
                  <a:srgbClr val="7030A0"/>
                </a:solidFill>
                <a:latin typeface="Avenir Book" panose="020B0503020203020204" pitchFamily="34" charset="-78"/>
                <a:cs typeface="Avenir Book" panose="020B0503020203020204" pitchFamily="34" charset="-78"/>
              </a:rPr>
              <a:t>d</a:t>
            </a:r>
            <a:r>
              <a:rPr lang="en-US" altLang="en-US" sz="2000" baseline="-25000" dirty="0" err="1">
                <a:solidFill>
                  <a:srgbClr val="7030A0"/>
                </a:solidFill>
                <a:latin typeface="Avenir Book" panose="020B0503020203020204" pitchFamily="34" charset="-78"/>
                <a:cs typeface="Avenir Book" panose="020B0503020203020204" pitchFamily="34" charset="-78"/>
              </a:rPr>
              <a:t>proc</a:t>
            </a:r>
            <a:endParaRPr lang="en-US" altLang="en-US" sz="2000" dirty="0">
              <a:solidFill>
                <a:srgbClr val="7030A0"/>
              </a:solidFill>
            </a:endParaRPr>
          </a:p>
        </p:txBody>
      </p:sp>
      <p:sp>
        <p:nvSpPr>
          <p:cNvPr id="5240" name="Line 120"/>
          <p:cNvSpPr>
            <a:spLocks noChangeShapeType="1"/>
          </p:cNvSpPr>
          <p:nvPr/>
        </p:nvSpPr>
        <p:spPr bwMode="auto">
          <a:xfrm flipH="1" flipV="1">
            <a:off x="2374150" y="1965381"/>
            <a:ext cx="2097662" cy="9008"/>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41" name="Line 121"/>
          <p:cNvSpPr>
            <a:spLocks noChangeShapeType="1"/>
          </p:cNvSpPr>
          <p:nvPr/>
        </p:nvSpPr>
        <p:spPr bwMode="auto">
          <a:xfrm flipH="1">
            <a:off x="2374150" y="1644706"/>
            <a:ext cx="304800" cy="0"/>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44" name="Line 124"/>
          <p:cNvSpPr>
            <a:spLocks noChangeShapeType="1"/>
          </p:cNvSpPr>
          <p:nvPr/>
        </p:nvSpPr>
        <p:spPr bwMode="auto">
          <a:xfrm>
            <a:off x="2849459" y="2000018"/>
            <a:ext cx="0" cy="635288"/>
          </a:xfrm>
          <a:prstGeom prst="line">
            <a:avLst/>
          </a:prstGeom>
          <a:noFill/>
          <a:ln w="12700">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45" name="Text Box 125"/>
          <p:cNvSpPr txBox="1">
            <a:spLocks noChangeArrowheads="1"/>
          </p:cNvSpPr>
          <p:nvPr/>
        </p:nvSpPr>
        <p:spPr bwMode="auto">
          <a:xfrm>
            <a:off x="2849459" y="2152418"/>
            <a:ext cx="7088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err="1">
                <a:solidFill>
                  <a:srgbClr val="000000"/>
                </a:solidFill>
                <a:latin typeface="Avenir Book" panose="020B0503020203020204" pitchFamily="34" charset="-78"/>
                <a:cs typeface="Avenir Book" panose="020B0503020203020204" pitchFamily="34" charset="-78"/>
              </a:rPr>
              <a:t>d</a:t>
            </a:r>
            <a:r>
              <a:rPr lang="en-US" altLang="en-US" sz="2000" baseline="-25000" dirty="0" err="1">
                <a:solidFill>
                  <a:srgbClr val="000000"/>
                </a:solidFill>
                <a:latin typeface="Avenir Book" panose="020B0503020203020204" pitchFamily="34" charset="-78"/>
                <a:cs typeface="Avenir Book" panose="020B0503020203020204" pitchFamily="34" charset="-78"/>
              </a:rPr>
              <a:t>trans</a:t>
            </a:r>
            <a:endParaRPr lang="en-US" altLang="en-US" sz="2000" dirty="0"/>
          </a:p>
        </p:txBody>
      </p:sp>
      <p:sp>
        <p:nvSpPr>
          <p:cNvPr id="5247" name="Line 127"/>
          <p:cNvSpPr>
            <a:spLocks noChangeShapeType="1"/>
          </p:cNvSpPr>
          <p:nvPr/>
        </p:nvSpPr>
        <p:spPr bwMode="auto">
          <a:xfrm>
            <a:off x="2865265" y="1635698"/>
            <a:ext cx="6348" cy="329683"/>
          </a:xfrm>
          <a:prstGeom prst="line">
            <a:avLst/>
          </a:prstGeom>
          <a:noFill/>
          <a:ln w="9525">
            <a:solidFill>
              <a:srgbClr val="80008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 name="Line 42"/>
          <p:cNvSpPr>
            <a:spLocks noChangeShapeType="1"/>
          </p:cNvSpPr>
          <p:nvPr/>
        </p:nvSpPr>
        <p:spPr bwMode="auto">
          <a:xfrm>
            <a:off x="4731113" y="1452618"/>
            <a:ext cx="24512" cy="3451889"/>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4" name="AutoShape 59"/>
          <p:cNvSpPr>
            <a:spLocks noChangeArrowheads="1"/>
          </p:cNvSpPr>
          <p:nvPr/>
        </p:nvSpPr>
        <p:spPr bwMode="auto">
          <a:xfrm rot="5400000">
            <a:off x="5271477" y="2671039"/>
            <a:ext cx="923129" cy="1990836"/>
          </a:xfrm>
          <a:prstGeom prst="parallelogram">
            <a:avLst>
              <a:gd name="adj" fmla="val 30145"/>
            </a:avLst>
          </a:prstGeom>
          <a:solidFill>
            <a:srgbClr val="FFFF00"/>
          </a:solidFill>
          <a:ln w="9525">
            <a:solidFill>
              <a:schemeClr val="tx1"/>
            </a:solidFill>
            <a:miter lim="800000"/>
            <a:headEnd/>
            <a:tailEnd/>
          </a:ln>
          <a:effectLst/>
          <a:extLst/>
        </p:spPr>
        <p:txBody>
          <a:bodyPr wrap="none" anchor="ctr"/>
          <a:lstStyle/>
          <a:p>
            <a:endParaRPr lang="en-US" dirty="0"/>
          </a:p>
        </p:txBody>
      </p:sp>
      <p:sp>
        <p:nvSpPr>
          <p:cNvPr id="55" name="AutoShape 59"/>
          <p:cNvSpPr>
            <a:spLocks noChangeArrowheads="1"/>
          </p:cNvSpPr>
          <p:nvPr/>
        </p:nvSpPr>
        <p:spPr bwMode="auto">
          <a:xfrm rot="5400000">
            <a:off x="5292578" y="3328981"/>
            <a:ext cx="923129" cy="1990836"/>
          </a:xfrm>
          <a:prstGeom prst="parallelogram">
            <a:avLst>
              <a:gd name="adj" fmla="val 30145"/>
            </a:avLst>
          </a:prstGeom>
          <a:solidFill>
            <a:schemeClr val="accent2"/>
          </a:solidFill>
          <a:ln w="9525">
            <a:solidFill>
              <a:schemeClr val="tx1"/>
            </a:solidFill>
            <a:miter lim="800000"/>
            <a:headEnd/>
            <a:tailEnd/>
          </a:ln>
          <a:effectLst/>
          <a:extLst/>
        </p:spPr>
        <p:txBody>
          <a:bodyPr wrap="none" anchor="ctr"/>
          <a:lstStyle/>
          <a:p>
            <a:endParaRPr lang="en-US"/>
          </a:p>
        </p:txBody>
      </p:sp>
      <p:sp>
        <p:nvSpPr>
          <p:cNvPr id="56" name="Line 124"/>
          <p:cNvSpPr>
            <a:spLocks noChangeShapeType="1"/>
          </p:cNvSpPr>
          <p:nvPr/>
        </p:nvSpPr>
        <p:spPr bwMode="auto">
          <a:xfrm>
            <a:off x="4614725" y="3186627"/>
            <a:ext cx="0" cy="635288"/>
          </a:xfrm>
          <a:prstGeom prst="line">
            <a:avLst/>
          </a:prstGeom>
          <a:noFill/>
          <a:ln w="9525">
            <a:solidFill>
              <a:srgbClr val="0000FF"/>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7" name="Text Box 125"/>
          <p:cNvSpPr txBox="1">
            <a:spLocks noChangeArrowheads="1"/>
          </p:cNvSpPr>
          <p:nvPr/>
        </p:nvSpPr>
        <p:spPr bwMode="auto">
          <a:xfrm>
            <a:off x="3860916" y="3266347"/>
            <a:ext cx="8242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err="1">
                <a:solidFill>
                  <a:srgbClr val="0000FF"/>
                </a:solidFill>
                <a:latin typeface="Avenir Book" panose="020B0503020203020204" pitchFamily="34" charset="-78"/>
                <a:cs typeface="Avenir Book" panose="020B0503020203020204" pitchFamily="34" charset="-78"/>
              </a:rPr>
              <a:t>d</a:t>
            </a:r>
            <a:r>
              <a:rPr lang="en-US" altLang="en-US" sz="2000" baseline="-25000" dirty="0" err="1">
                <a:solidFill>
                  <a:srgbClr val="0000FF"/>
                </a:solidFill>
                <a:latin typeface="Avenir Book" panose="020B0503020203020204" pitchFamily="34" charset="-78"/>
                <a:cs typeface="Avenir Book" panose="020B0503020203020204" pitchFamily="34" charset="-78"/>
              </a:rPr>
              <a:t>queue</a:t>
            </a:r>
            <a:endParaRPr lang="en-US" altLang="en-US" sz="2000" dirty="0">
              <a:solidFill>
                <a:srgbClr val="0000FF"/>
              </a:solidFill>
            </a:endParaRPr>
          </a:p>
        </p:txBody>
      </p:sp>
      <p:sp>
        <p:nvSpPr>
          <p:cNvPr id="58" name="Line 124"/>
          <p:cNvSpPr>
            <a:spLocks noChangeShapeType="1"/>
          </p:cNvSpPr>
          <p:nvPr/>
        </p:nvSpPr>
        <p:spPr bwMode="auto">
          <a:xfrm>
            <a:off x="4849082" y="3877872"/>
            <a:ext cx="0" cy="635288"/>
          </a:xfrm>
          <a:prstGeom prst="line">
            <a:avLst/>
          </a:prstGeom>
          <a:noFill/>
          <a:ln w="952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9" name="Text Box 125"/>
          <p:cNvSpPr txBox="1">
            <a:spLocks noChangeArrowheads="1"/>
          </p:cNvSpPr>
          <p:nvPr/>
        </p:nvSpPr>
        <p:spPr bwMode="auto">
          <a:xfrm>
            <a:off x="4849082" y="4030272"/>
            <a:ext cx="7088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err="1">
                <a:solidFill>
                  <a:srgbClr val="000000"/>
                </a:solidFill>
                <a:latin typeface="Avenir Book" panose="020B0503020203020204" pitchFamily="34" charset="-78"/>
                <a:cs typeface="Avenir Book" panose="020B0503020203020204" pitchFamily="34" charset="-78"/>
              </a:rPr>
              <a:t>d</a:t>
            </a:r>
            <a:r>
              <a:rPr lang="en-US" altLang="en-US" sz="2000" baseline="-25000" dirty="0" err="1">
                <a:solidFill>
                  <a:srgbClr val="000000"/>
                </a:solidFill>
                <a:latin typeface="Avenir Book" panose="020B0503020203020204" pitchFamily="34" charset="-78"/>
                <a:cs typeface="Avenir Book" panose="020B0503020203020204" pitchFamily="34" charset="-78"/>
              </a:rPr>
              <a:t>trans</a:t>
            </a:r>
            <a:endParaRPr lang="en-US" altLang="en-US" sz="2000" dirty="0"/>
          </a:p>
        </p:txBody>
      </p:sp>
      <p:sp>
        <p:nvSpPr>
          <p:cNvPr id="63" name="Text Box 110"/>
          <p:cNvSpPr txBox="1">
            <a:spLocks noChangeArrowheads="1"/>
          </p:cNvSpPr>
          <p:nvPr/>
        </p:nvSpPr>
        <p:spPr bwMode="auto">
          <a:xfrm>
            <a:off x="4815044" y="2824274"/>
            <a:ext cx="68480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err="1">
                <a:solidFill>
                  <a:srgbClr val="7030A0"/>
                </a:solidFill>
                <a:latin typeface="Avenir Book" panose="020B0503020203020204" pitchFamily="34" charset="-78"/>
                <a:cs typeface="Avenir Book" panose="020B0503020203020204" pitchFamily="34" charset="-78"/>
              </a:rPr>
              <a:t>d</a:t>
            </a:r>
            <a:r>
              <a:rPr lang="en-US" altLang="en-US" sz="2000" baseline="-25000" dirty="0" err="1">
                <a:solidFill>
                  <a:srgbClr val="7030A0"/>
                </a:solidFill>
                <a:latin typeface="Avenir Book" panose="020B0503020203020204" pitchFamily="34" charset="-78"/>
                <a:cs typeface="Avenir Book" panose="020B0503020203020204" pitchFamily="34" charset="-78"/>
              </a:rPr>
              <a:t>proc</a:t>
            </a:r>
            <a:endParaRPr lang="en-US" altLang="en-US" sz="2000" dirty="0">
              <a:solidFill>
                <a:srgbClr val="7030A0"/>
              </a:solidFill>
            </a:endParaRPr>
          </a:p>
        </p:txBody>
      </p:sp>
      <p:sp>
        <p:nvSpPr>
          <p:cNvPr id="64" name="Line 127"/>
          <p:cNvSpPr>
            <a:spLocks noChangeShapeType="1"/>
          </p:cNvSpPr>
          <p:nvPr/>
        </p:nvSpPr>
        <p:spPr bwMode="auto">
          <a:xfrm>
            <a:off x="4849827" y="2867645"/>
            <a:ext cx="6348" cy="329683"/>
          </a:xfrm>
          <a:prstGeom prst="line">
            <a:avLst/>
          </a:prstGeom>
          <a:noFill/>
          <a:ln w="9525">
            <a:solidFill>
              <a:srgbClr val="80008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5" name="Line 120"/>
          <p:cNvSpPr>
            <a:spLocks noChangeShapeType="1"/>
          </p:cNvSpPr>
          <p:nvPr/>
        </p:nvSpPr>
        <p:spPr bwMode="auto">
          <a:xfrm flipH="1" flipV="1">
            <a:off x="2650376" y="2880415"/>
            <a:ext cx="2097662" cy="9008"/>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 name="Text Box 110"/>
          <p:cNvSpPr txBox="1">
            <a:spLocks noChangeArrowheads="1"/>
          </p:cNvSpPr>
          <p:nvPr/>
        </p:nvSpPr>
        <p:spPr bwMode="auto">
          <a:xfrm>
            <a:off x="1971705" y="2446993"/>
            <a:ext cx="70724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err="1" smtClean="0">
                <a:solidFill>
                  <a:srgbClr val="C00000"/>
                </a:solidFill>
                <a:latin typeface="Avenir Book" panose="020B0503020203020204" pitchFamily="34" charset="-78"/>
                <a:cs typeface="Avenir Book" panose="020B0503020203020204" pitchFamily="34" charset="-78"/>
              </a:rPr>
              <a:t>d</a:t>
            </a:r>
            <a:r>
              <a:rPr lang="en-US" altLang="en-US" sz="2000" baseline="-25000" dirty="0" err="1" smtClean="0">
                <a:solidFill>
                  <a:srgbClr val="C00000"/>
                </a:solidFill>
                <a:latin typeface="Avenir Book" panose="020B0503020203020204" pitchFamily="34" charset="-78"/>
                <a:cs typeface="Avenir Book" panose="020B0503020203020204" pitchFamily="34" charset="-78"/>
              </a:rPr>
              <a:t>prop</a:t>
            </a:r>
            <a:endParaRPr lang="en-US" altLang="en-US" sz="2000" dirty="0">
              <a:solidFill>
                <a:srgbClr val="C00000"/>
              </a:solidFill>
            </a:endParaRPr>
          </a:p>
        </p:txBody>
      </p:sp>
      <p:sp>
        <p:nvSpPr>
          <p:cNvPr id="67" name="Line 127"/>
          <p:cNvSpPr>
            <a:spLocks noChangeShapeType="1"/>
          </p:cNvSpPr>
          <p:nvPr/>
        </p:nvSpPr>
        <p:spPr bwMode="auto">
          <a:xfrm flipH="1">
            <a:off x="2649132" y="2562836"/>
            <a:ext cx="1244" cy="329683"/>
          </a:xfrm>
          <a:prstGeom prst="line">
            <a:avLst/>
          </a:prstGeom>
          <a:noFill/>
          <a:ln w="12700">
            <a:solidFill>
              <a:srgbClr val="C0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8" name="Text Box 110"/>
          <p:cNvSpPr txBox="1">
            <a:spLocks noChangeArrowheads="1"/>
          </p:cNvSpPr>
          <p:nvPr/>
        </p:nvSpPr>
        <p:spPr bwMode="auto">
          <a:xfrm>
            <a:off x="4977249" y="3458937"/>
            <a:ext cx="152958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smtClean="0">
                <a:latin typeface="Avenir Book" panose="020B0503020203020204" pitchFamily="34" charset="-78"/>
                <a:cs typeface="Avenir Book" panose="020B0503020203020204" pitchFamily="34" charset="-78"/>
              </a:rPr>
              <a:t>Cross traffic</a:t>
            </a:r>
            <a:endParaRPr lang="en-US" altLang="en-US" sz="2000" dirty="0"/>
          </a:p>
        </p:txBody>
      </p:sp>
    </p:spTree>
    <p:extLst>
      <p:ext uri="{BB962C8B-B14F-4D97-AF65-F5344CB8AC3E}">
        <p14:creationId xmlns:p14="http://schemas.microsoft.com/office/powerpoint/2010/main" val="1021347184"/>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533400" y="304800"/>
            <a:ext cx="7793038" cy="1143000"/>
          </a:xfrm>
        </p:spPr>
        <p:txBody>
          <a:bodyPr/>
          <a:lstStyle/>
          <a:p>
            <a:pPr algn="ctr"/>
            <a:r>
              <a:rPr lang="en-US" dirty="0" smtClean="0">
                <a:ea typeface="ＭＳ Ｐゴシック" panose="020B0600070205080204" pitchFamily="34" charset="-128"/>
              </a:rPr>
              <a:t>Round Trip Time (RTT)</a:t>
            </a:r>
            <a:endParaRPr lang="zh-TW" altLang="en-US" dirty="0">
              <a:ea typeface="新細明體" pitchFamily="18" charset="-120"/>
            </a:endParaRPr>
          </a:p>
        </p:txBody>
      </p:sp>
      <p:sp>
        <p:nvSpPr>
          <p:cNvPr id="5125" name="Rectangle 5"/>
          <p:cNvSpPr>
            <a:spLocks noChangeArrowheads="1"/>
          </p:cNvSpPr>
          <p:nvPr/>
        </p:nvSpPr>
        <p:spPr bwMode="auto">
          <a:xfrm>
            <a:off x="1066800" y="1917700"/>
            <a:ext cx="0" cy="1270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6" name="Rectangle 6"/>
          <p:cNvSpPr>
            <a:spLocks noChangeArrowheads="1"/>
          </p:cNvSpPr>
          <p:nvPr/>
        </p:nvSpPr>
        <p:spPr bwMode="auto">
          <a:xfrm>
            <a:off x="1790700" y="2070100"/>
            <a:ext cx="0" cy="1270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7" name="Rectangle 7"/>
          <p:cNvSpPr>
            <a:spLocks noChangeArrowheads="1"/>
          </p:cNvSpPr>
          <p:nvPr/>
        </p:nvSpPr>
        <p:spPr bwMode="auto">
          <a:xfrm>
            <a:off x="1066800" y="1993900"/>
            <a:ext cx="0" cy="1270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8" name="Rectangle 8"/>
          <p:cNvSpPr>
            <a:spLocks noChangeArrowheads="1"/>
          </p:cNvSpPr>
          <p:nvPr/>
        </p:nvSpPr>
        <p:spPr bwMode="auto">
          <a:xfrm>
            <a:off x="1790700" y="2146300"/>
            <a:ext cx="0" cy="1270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9" name="Rectangle 9"/>
          <p:cNvSpPr>
            <a:spLocks noChangeArrowheads="1"/>
          </p:cNvSpPr>
          <p:nvPr/>
        </p:nvSpPr>
        <p:spPr bwMode="auto">
          <a:xfrm>
            <a:off x="1066800" y="3086100"/>
            <a:ext cx="0" cy="1270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1" name="Rectangle 11"/>
          <p:cNvSpPr>
            <a:spLocks noChangeArrowheads="1"/>
          </p:cNvSpPr>
          <p:nvPr/>
        </p:nvSpPr>
        <p:spPr bwMode="auto">
          <a:xfrm>
            <a:off x="1066800" y="3811588"/>
            <a:ext cx="0" cy="1270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62" name="Line 42"/>
          <p:cNvSpPr>
            <a:spLocks noChangeShapeType="1"/>
          </p:cNvSpPr>
          <p:nvPr/>
        </p:nvSpPr>
        <p:spPr bwMode="auto">
          <a:xfrm flipH="1">
            <a:off x="8391004" y="1518326"/>
            <a:ext cx="0" cy="2893088"/>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mc:AlternateContent xmlns:mc="http://schemas.openxmlformats.org/markup-compatibility/2006">
        <mc:Choice xmlns:a14="http://schemas.microsoft.com/office/drawing/2010/main" Requires="a14">
          <p:sp>
            <p:nvSpPr>
              <p:cNvPr id="5225" name="Text Box 105"/>
              <p:cNvSpPr txBox="1">
                <a:spLocks noChangeArrowheads="1"/>
              </p:cNvSpPr>
              <p:nvPr/>
            </p:nvSpPr>
            <p:spPr bwMode="auto">
              <a:xfrm>
                <a:off x="534784" y="2350700"/>
                <a:ext cx="3464410" cy="101566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endParaRPr lang="en-US" altLang="en-US" sz="2000" dirty="0" smtClean="0">
                  <a:solidFill>
                    <a:srgbClr val="0000FF"/>
                  </a:solidFill>
                  <a:latin typeface="Avenir Book" panose="020B0503020203020204" pitchFamily="34" charset="-78"/>
                  <a:cs typeface="Avenir Book" panose="020B0503020203020204" pitchFamily="34" charset="-78"/>
                </a:endParaRPr>
              </a:p>
              <a:p>
                <a:r>
                  <a:rPr lang="en-US" altLang="en-US" sz="2000" dirty="0" smtClean="0">
                    <a:solidFill>
                      <a:srgbClr val="0000FF"/>
                    </a:solidFill>
                    <a:latin typeface="Avenir Book" panose="020B0503020203020204" pitchFamily="34" charset="-78"/>
                    <a:cs typeface="Avenir Book" panose="020B0503020203020204" pitchFamily="34" charset="-78"/>
                  </a:rPr>
                  <a:t>RTT </a:t>
                </a:r>
                <a:r>
                  <a:rPr lang="en-US" altLang="en-US" sz="2000" dirty="0" smtClean="0">
                    <a:solidFill>
                      <a:srgbClr val="0000FF"/>
                    </a:solidFill>
                    <a:latin typeface="Avenir Book" panose="020B0503020203020204" pitchFamily="34" charset="-78"/>
                    <a:cs typeface="Avenir Book" panose="020B0503020203020204" pitchFamily="34" charset="-78"/>
                  </a:rPr>
                  <a:t>= 2 </a:t>
                </a:r>
                <a14:m>
                  <m:oMath xmlns:m="http://schemas.openxmlformats.org/officeDocument/2006/math">
                    <m:r>
                      <a:rPr lang="en-IN" altLang="en-US" sz="2000" b="0" i="1" smtClean="0">
                        <a:solidFill>
                          <a:srgbClr val="0000FF"/>
                        </a:solidFill>
                        <a:latin typeface="Cambria Math" panose="02040503050406030204" pitchFamily="18" charset="0"/>
                      </a:rPr>
                      <m:t>×</m:t>
                    </m:r>
                  </m:oMath>
                </a14:m>
                <a:r>
                  <a:rPr lang="en-US" altLang="en-US" sz="2000" dirty="0" smtClean="0">
                    <a:solidFill>
                      <a:srgbClr val="0000FF"/>
                    </a:solidFill>
                    <a:latin typeface="Avenir Book" panose="020B0503020203020204" pitchFamily="34" charset="-78"/>
                    <a:cs typeface="Avenir Book" panose="020B0503020203020204" pitchFamily="34" charset="-78"/>
                  </a:rPr>
                  <a:t> Propagation time </a:t>
                </a:r>
              </a:p>
              <a:p>
                <a:r>
                  <a:rPr lang="en-US" altLang="en-US" sz="2000" dirty="0" smtClean="0">
                    <a:solidFill>
                      <a:srgbClr val="0000FF"/>
                    </a:solidFill>
                    <a:latin typeface="Avenir Book" panose="020B0503020203020204" pitchFamily="34" charset="-78"/>
                    <a:cs typeface="Avenir Book" panose="020B0503020203020204" pitchFamily="34" charset="-78"/>
                  </a:rPr>
                  <a:t>  </a:t>
                </a:r>
                <a:endParaRPr lang="en-US" altLang="en-US" sz="2000" dirty="0">
                  <a:solidFill>
                    <a:srgbClr val="0000FF"/>
                  </a:solidFill>
                  <a:latin typeface="Avenir Book" panose="020B0503020203020204" pitchFamily="34" charset="-78"/>
                  <a:cs typeface="Avenir Book" panose="020B0503020203020204" pitchFamily="34" charset="-78"/>
                </a:endParaRPr>
              </a:p>
            </p:txBody>
          </p:sp>
        </mc:Choice>
        <mc:Fallback>
          <p:sp>
            <p:nvSpPr>
              <p:cNvPr id="5225" name="Text Box 105"/>
              <p:cNvSpPr txBox="1">
                <a:spLocks noRot="1" noChangeAspect="1" noMove="1" noResize="1" noEditPoints="1" noAdjustHandles="1" noChangeArrowheads="1" noChangeShapeType="1" noTextEdit="1"/>
              </p:cNvSpPr>
              <p:nvPr/>
            </p:nvSpPr>
            <p:spPr bwMode="auto">
              <a:xfrm>
                <a:off x="534784" y="2350700"/>
                <a:ext cx="3464410" cy="1015663"/>
              </a:xfrm>
              <a:prstGeom prst="rect">
                <a:avLst/>
              </a:prstGeom>
              <a:blipFill>
                <a:blip r:embed="rId4"/>
                <a:stretch>
                  <a:fillRect l="-1937" r="-88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sp>
        <p:nvSpPr>
          <p:cNvPr id="5230" name="Text Box 110"/>
          <p:cNvSpPr txBox="1">
            <a:spLocks noChangeArrowheads="1"/>
          </p:cNvSpPr>
          <p:nvPr/>
        </p:nvSpPr>
        <p:spPr bwMode="auto">
          <a:xfrm>
            <a:off x="5510080" y="2350700"/>
            <a:ext cx="63190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smtClean="0">
                <a:solidFill>
                  <a:srgbClr val="7030A0"/>
                </a:solidFill>
                <a:latin typeface="Avenir Book" panose="020B0503020203020204" pitchFamily="34" charset="-78"/>
                <a:cs typeface="Avenir Book" panose="020B0503020203020204" pitchFamily="34" charset="-78"/>
              </a:rPr>
              <a:t>RTT</a:t>
            </a:r>
            <a:endParaRPr lang="en-US" altLang="en-US" sz="2000" dirty="0">
              <a:solidFill>
                <a:srgbClr val="7030A0"/>
              </a:solidFill>
            </a:endParaRPr>
          </a:p>
        </p:txBody>
      </p:sp>
      <p:sp>
        <p:nvSpPr>
          <p:cNvPr id="5247" name="Line 127"/>
          <p:cNvSpPr>
            <a:spLocks noChangeShapeType="1"/>
          </p:cNvSpPr>
          <p:nvPr/>
        </p:nvSpPr>
        <p:spPr bwMode="auto">
          <a:xfrm>
            <a:off x="6191168" y="1953300"/>
            <a:ext cx="8974" cy="1392237"/>
          </a:xfrm>
          <a:prstGeom prst="line">
            <a:avLst/>
          </a:prstGeom>
          <a:noFill/>
          <a:ln w="9525">
            <a:solidFill>
              <a:srgbClr val="800080"/>
            </a:solidFill>
            <a:prstDash val="dash"/>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 name="Line 42"/>
          <p:cNvSpPr>
            <a:spLocks noChangeShapeType="1"/>
          </p:cNvSpPr>
          <p:nvPr/>
        </p:nvSpPr>
        <p:spPr bwMode="auto">
          <a:xfrm>
            <a:off x="6410582" y="1518325"/>
            <a:ext cx="10220" cy="2893088"/>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cxnSp>
        <p:nvCxnSpPr>
          <p:cNvPr id="3" name="Straight Arrow Connector 2"/>
          <p:cNvCxnSpPr/>
          <p:nvPr/>
        </p:nvCxnSpPr>
        <p:spPr>
          <a:xfrm>
            <a:off x="6400167" y="1962308"/>
            <a:ext cx="1990837" cy="588447"/>
          </a:xfrm>
          <a:prstGeom prst="straightConnector1">
            <a:avLst/>
          </a:prstGeom>
          <a:ln>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H="1">
            <a:off x="6400167" y="2550755"/>
            <a:ext cx="1990837" cy="794782"/>
          </a:xfrm>
          <a:prstGeom prst="straightConnector1">
            <a:avLst/>
          </a:prstGeom>
          <a:ln>
            <a:solidFill>
              <a:srgbClr val="0000FF"/>
            </a:solidFill>
            <a:headEnd w="lg" len="lg"/>
            <a:tailEnd type="stealth" w="lg" len="lg"/>
          </a:ln>
        </p:spPr>
        <p:style>
          <a:lnRef idx="1">
            <a:schemeClr val="accent1"/>
          </a:lnRef>
          <a:fillRef idx="0">
            <a:schemeClr val="accent1"/>
          </a:fillRef>
          <a:effectRef idx="0">
            <a:schemeClr val="accent1"/>
          </a:effectRef>
          <a:fontRef idx="minor">
            <a:schemeClr val="tx1"/>
          </a:fontRef>
        </p:style>
      </p:cxnSp>
      <p:sp>
        <p:nvSpPr>
          <p:cNvPr id="51" name="Text Box 40">
            <a:extLst>
              <a:ext uri="{FF2B5EF4-FFF2-40B4-BE49-F238E27FC236}">
                <a16:creationId xmlns:a16="http://schemas.microsoft.com/office/drawing/2014/main" id="{57B3723E-06BE-9E4B-B5FD-DB428178AC75}"/>
              </a:ext>
            </a:extLst>
          </p:cNvPr>
          <p:cNvSpPr txBox="1">
            <a:spLocks noChangeArrowheads="1"/>
          </p:cNvSpPr>
          <p:nvPr/>
        </p:nvSpPr>
        <p:spPr bwMode="auto">
          <a:xfrm>
            <a:off x="6140171" y="4469531"/>
            <a:ext cx="655949" cy="275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lnSpc>
                <a:spcPct val="80000"/>
              </a:lnSpc>
              <a:spcBef>
                <a:spcPct val="0"/>
              </a:spcBef>
              <a:spcAft>
                <a:spcPct val="0"/>
              </a:spcAft>
              <a:defRPr/>
            </a:pPr>
            <a:r>
              <a:rPr lang="en-US" altLang="en-US" sz="1400" dirty="0" smtClean="0">
                <a:solidFill>
                  <a:srgbClr val="CC0000"/>
                </a:solidFill>
                <a:latin typeface="Avenir Book" panose="020B0503020203020204" pitchFamily="34" charset="-78"/>
                <a:cs typeface="Avenir Book" panose="020B0503020203020204" pitchFamily="34" charset="-78"/>
              </a:rPr>
              <a:t>Client</a:t>
            </a:r>
            <a:endParaRPr lang="en-US" altLang="en-US" sz="1400" dirty="0">
              <a:solidFill>
                <a:srgbClr val="CC0000"/>
              </a:solidFill>
              <a:latin typeface="Avenir Book" panose="020B0503020203020204" pitchFamily="34" charset="-78"/>
              <a:cs typeface="Avenir Book" panose="020B0503020203020204" pitchFamily="34" charset="-78"/>
            </a:endParaRPr>
          </a:p>
        </p:txBody>
      </p:sp>
      <p:sp>
        <p:nvSpPr>
          <p:cNvPr id="52" name="Text Box 40">
            <a:extLst>
              <a:ext uri="{FF2B5EF4-FFF2-40B4-BE49-F238E27FC236}">
                <a16:creationId xmlns:a16="http://schemas.microsoft.com/office/drawing/2014/main" id="{57B3723E-06BE-9E4B-B5FD-DB428178AC75}"/>
              </a:ext>
            </a:extLst>
          </p:cNvPr>
          <p:cNvSpPr txBox="1">
            <a:spLocks noChangeArrowheads="1"/>
          </p:cNvSpPr>
          <p:nvPr/>
        </p:nvSpPr>
        <p:spPr bwMode="auto">
          <a:xfrm>
            <a:off x="8046999" y="4471260"/>
            <a:ext cx="688009" cy="275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lnSpc>
                <a:spcPct val="80000"/>
              </a:lnSpc>
              <a:spcBef>
                <a:spcPct val="0"/>
              </a:spcBef>
              <a:spcAft>
                <a:spcPct val="0"/>
              </a:spcAft>
              <a:defRPr/>
            </a:pPr>
            <a:r>
              <a:rPr lang="en-US" altLang="en-US" sz="1400" dirty="0" smtClean="0">
                <a:solidFill>
                  <a:srgbClr val="CC0000"/>
                </a:solidFill>
                <a:latin typeface="Avenir Book" panose="020B0503020203020204" pitchFamily="34" charset="-78"/>
                <a:cs typeface="Avenir Book" panose="020B0503020203020204" pitchFamily="34" charset="-78"/>
              </a:rPr>
              <a:t>Server</a:t>
            </a:r>
            <a:endParaRPr lang="en-US" altLang="en-US" sz="1400" dirty="0">
              <a:solidFill>
                <a:srgbClr val="CC0000"/>
              </a:solidFill>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2082065424"/>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Presentation Template 13_9_21">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7572</TotalTime>
  <Words>1079</Words>
  <Application>Microsoft Office PowerPoint</Application>
  <PresentationFormat>On-screen Show (4:3)</PresentationFormat>
  <Paragraphs>237</Paragraphs>
  <Slides>19</Slides>
  <Notes>19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ＭＳ Ｐゴシック</vt:lpstr>
      <vt:lpstr>Arial</vt:lpstr>
      <vt:lpstr>Avenir Book</vt:lpstr>
      <vt:lpstr>Calibri</vt:lpstr>
      <vt:lpstr>Calibri Light</vt:lpstr>
      <vt:lpstr>Cambria Math</vt:lpstr>
      <vt:lpstr>新細明體</vt:lpstr>
      <vt:lpstr>Times New Roman</vt:lpstr>
      <vt:lpstr>Wingdings</vt:lpstr>
      <vt:lpstr>Presentation Template 13_9_21</vt:lpstr>
      <vt:lpstr> Computer Networks I   Some Performance Metrics</vt:lpstr>
      <vt:lpstr>Throughput</vt:lpstr>
      <vt:lpstr>Throughput</vt:lpstr>
      <vt:lpstr>Related Terminologies/Metrics</vt:lpstr>
      <vt:lpstr>Related Terminologies/Metrics</vt:lpstr>
      <vt:lpstr>Packet delay: four sources</vt:lpstr>
      <vt:lpstr>Packet delay: four sources</vt:lpstr>
      <vt:lpstr>Packet delay: four sources</vt:lpstr>
      <vt:lpstr>Round Trip Time (RTT)</vt:lpstr>
      <vt:lpstr>Transmission and Propagation Delay</vt:lpstr>
      <vt:lpstr>Transmission and Propagation Delay</vt:lpstr>
      <vt:lpstr>Packet queueing delay</vt:lpstr>
      <vt:lpstr>How do packet delay and loss occur?</vt:lpstr>
      <vt:lpstr>Bandwidth-Delay Product</vt:lpstr>
      <vt:lpstr>Bandwidth-Delay Product</vt:lpstr>
      <vt:lpstr>Bandwidth-Delay Product</vt:lpstr>
      <vt:lpstr>Jitter</vt:lpstr>
      <vt:lpstr>Jitter</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Hewlett-Packard Company</dc:creator>
  <cp:lastModifiedBy>Windows User</cp:lastModifiedBy>
  <cp:revision>139</cp:revision>
  <dcterms:created xsi:type="dcterms:W3CDTF">2021-09-13T14:43:22Z</dcterms:created>
  <dcterms:modified xsi:type="dcterms:W3CDTF">2022-02-12T12:44:56Z</dcterms:modified>
</cp:coreProperties>
</file>