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0" y="1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40C96B-CB95-4371-969C-E2E431EE1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37DB71-9C7B-494D-83C7-2ACAA9D22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0D70AB-20CA-4917-823B-A0E57732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C7B5-F806-4C5F-8328-F3A9EE207B2C}" type="datetimeFigureOut">
              <a:rPr lang="ru-RU" smtClean="0"/>
              <a:t>ср 16.06.21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372412-9FF9-49EB-8A2C-7C0B9BC3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973399-7D5E-4B8B-B712-4B458130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7A59-926D-48DC-A057-B0013A47F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68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C7B57-6AB7-41B6-9718-71025F8D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7FACBA-BD68-4B3F-B89F-67C4B35E5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3FD893-9274-4236-B7C2-BBA40D77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C7B5-F806-4C5F-8328-F3A9EE207B2C}" type="datetimeFigureOut">
              <a:rPr lang="ru-RU" smtClean="0"/>
              <a:t>ср 16.06.21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1A67B8-ED38-468F-8D71-256BF4384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F6DBD6-D1C9-4DF8-97EC-29C22E9F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7A59-926D-48DC-A057-B0013A47F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66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B253927-45EA-4B82-84E6-6491AA8D1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F2FB9B-6B6F-46C1-BE48-CAF8B5902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E9B94E-6980-4405-AD22-902B3991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C7B5-F806-4C5F-8328-F3A9EE207B2C}" type="datetimeFigureOut">
              <a:rPr lang="ru-RU" smtClean="0"/>
              <a:t>ср 16.06.21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03B7A0-3D05-4905-8B5E-8902E42F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698ACC-AF6B-430C-B985-9599398C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7A59-926D-48DC-A057-B0013A47F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51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98C21-61AD-48AF-A385-71CC6A46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FCBC2F-CF6C-41B4-A524-3FC510632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FC08A8-A262-4B67-A3FD-BE7D9E783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C7B5-F806-4C5F-8328-F3A9EE207B2C}" type="datetimeFigureOut">
              <a:rPr lang="ru-RU" smtClean="0"/>
              <a:t>ср 16.06.21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036195-93D1-4947-AFA2-6C2BE841D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C66624-B9FD-42C0-A41A-11EFAD21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7A59-926D-48DC-A057-B0013A47F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08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C7514-7C03-4CE0-9F7F-A7FBC9092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2ABB84-11A6-4C6E-952A-D86BC948D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9CEB5A-7C5E-4C4D-99F4-655E546E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C7B5-F806-4C5F-8328-F3A9EE207B2C}" type="datetimeFigureOut">
              <a:rPr lang="ru-RU" smtClean="0"/>
              <a:t>ср 16.06.21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F753B7-B352-40A6-B68D-AF7A17BD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CC8D1A-3C31-4FC8-A9C6-D9B3B771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7A59-926D-48DC-A057-B0013A47F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7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166EC-C240-4BDC-9F98-BC1750AB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65DDFA-EEBB-440B-9272-7CFAB33CC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FE5D56-D0CB-4906-92BB-33D77BBBA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91EA43-8C30-4786-A697-D80A8B29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C7B5-F806-4C5F-8328-F3A9EE207B2C}" type="datetimeFigureOut">
              <a:rPr lang="ru-RU" smtClean="0"/>
              <a:t>ср 16.06.21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1CBAE0-A74A-4248-9E83-8BFBB7D2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6AF2C1-E770-4E22-AD78-D9F3C57D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7A59-926D-48DC-A057-B0013A47F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2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0BF8D7-D4FF-4D19-94FD-1ADC529EF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23A7FD-256C-4E09-AE12-5B199EAB7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599855-F5EA-4351-B078-DC1B98373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55EB46E-0404-4E3F-AF99-2BF179310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31F63F-3D48-44DD-8DF4-8C056A09F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6A455B4-A95C-4206-915E-50883AC8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C7B5-F806-4C5F-8328-F3A9EE207B2C}" type="datetimeFigureOut">
              <a:rPr lang="ru-RU" smtClean="0"/>
              <a:t>ср 16.06.21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949E016-5598-439C-A671-5D172E67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352BC9D-0433-417E-B4AE-1D63F343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7A59-926D-48DC-A057-B0013A47F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29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1040C-0986-49C5-BC5C-6482CF101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C556B9-2904-4F67-B796-9F8043422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C7B5-F806-4C5F-8328-F3A9EE207B2C}" type="datetimeFigureOut">
              <a:rPr lang="ru-RU" smtClean="0"/>
              <a:t>ср 16.06.21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230711C-56B4-46CE-B040-C54F55E6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60ACC77-9CF3-495D-A35F-3CBAED82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7A59-926D-48DC-A057-B0013A47F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41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2868F1B-B415-4914-8D66-D304B25C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C7B5-F806-4C5F-8328-F3A9EE207B2C}" type="datetimeFigureOut">
              <a:rPr lang="ru-RU" smtClean="0"/>
              <a:t>ср 16.06.21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C3DB04A-9F29-4F29-8CBB-57DFEFB5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FA8792-4930-42B3-899B-59819160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7A59-926D-48DC-A057-B0013A47F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29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8130F-7BC9-4E38-A973-193A8BE3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B4D8CD-3F48-4A5F-A28D-4A37E267B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52B964-5699-44C6-9ABB-CBE80CD49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ED2120-202A-47AD-8AE4-136D128E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C7B5-F806-4C5F-8328-F3A9EE207B2C}" type="datetimeFigureOut">
              <a:rPr lang="ru-RU" smtClean="0"/>
              <a:t>ср 16.06.21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6D14A7-C97D-4E6E-A097-4DBE84EC2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2293ED-B386-4BF7-948B-FFC97E4E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7A59-926D-48DC-A057-B0013A47F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85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ACDF6-6DBC-47A6-AD65-14E8B2E3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3BDF8F5-2880-4AB8-9449-AD7BF59DE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2F0CBB-46E5-4C4D-BBD7-2DF152EFA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2DCCFE-653A-4183-9C47-D48DA8DF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C7B5-F806-4C5F-8328-F3A9EE207B2C}" type="datetimeFigureOut">
              <a:rPr lang="ru-RU" smtClean="0"/>
              <a:t>ср 16.06.21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4AFAAA-A56E-4046-ABE2-F09279CB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8F0F53-7948-4AB0-B755-A0C1EB3E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7A59-926D-48DC-A057-B0013A47F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16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1BA7B-236D-499A-AB97-D16D29FE9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07F7E7-9B87-483F-ABA9-0B1195F46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72AB23-2F9C-42BA-9D55-E27CB8492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BC7B5-F806-4C5F-8328-F3A9EE207B2C}" type="datetimeFigureOut">
              <a:rPr lang="ru-RU" smtClean="0"/>
              <a:t>ср 16.06.21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EA09E8-9466-40F3-8975-432D03985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F6CFCF-F5C0-4E55-B215-5CCD13EE1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07A59-926D-48DC-A057-B0013A47F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24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ED37D2-2535-44F3-8B25-A74B1E014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9240" y="2103119"/>
            <a:ext cx="9144000" cy="1376363"/>
          </a:xfrm>
        </p:spPr>
        <p:txBody>
          <a:bodyPr>
            <a:normAutofit/>
          </a:bodyPr>
          <a:lstStyle/>
          <a:p>
            <a:r>
              <a:rPr lang="uk-UA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розпізнавання жестів рук для керування квадрокоптером</a:t>
            </a:r>
            <a:endParaRPr lang="ru-RU" sz="4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A57287-BE60-4CEC-AE83-912D223BC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0" y="3992880"/>
            <a:ext cx="3810000" cy="2387600"/>
          </a:xfrm>
        </p:spPr>
        <p:txBody>
          <a:bodyPr>
            <a:normAutofit/>
          </a:bodyPr>
          <a:lstStyle/>
          <a:p>
            <a:pPr algn="l"/>
            <a:r>
              <a:rPr lang="uk-UA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Виконав:</a:t>
            </a:r>
            <a:br>
              <a:rPr lang="uk-UA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групи СП-436</a:t>
            </a:r>
          </a:p>
          <a:p>
            <a:pPr algn="l"/>
            <a:r>
              <a:rPr lang="uk-UA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Левчук В.В.</a:t>
            </a:r>
          </a:p>
          <a:p>
            <a:pPr algn="l"/>
            <a:r>
              <a:rPr lang="uk-UA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Керівник:</a:t>
            </a:r>
          </a:p>
          <a:p>
            <a:pPr algn="l"/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Глазок О.М.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F4ABFD6-5EA5-45B7-8625-6AEB87D537BC}"/>
              </a:ext>
            </a:extLst>
          </p:cNvPr>
          <p:cNvSpPr txBox="1">
            <a:spLocks/>
          </p:cNvSpPr>
          <p:nvPr/>
        </p:nvSpPr>
        <p:spPr>
          <a:xfrm>
            <a:off x="1524000" y="157480"/>
            <a:ext cx="9144000" cy="29613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uk-UA" sz="2200" b="1" cap="all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Міністерство освіти і науки України</a:t>
            </a:r>
            <a:br>
              <a:rPr lang="uk-UA" sz="2200" cap="all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uk-UA" sz="2200" b="1" cap="all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Національний авіаційний університет</a:t>
            </a:r>
            <a:br>
              <a:rPr lang="uk-UA" sz="13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uk-UA" sz="2200" b="1" kern="0" dirty="0">
                <a:solidFill>
                  <a:srgbClr val="002060"/>
                </a:solidFill>
                <a:latin typeface="Times New Roman" panose="02020603050405020304" pitchFamily="18" charset="0"/>
              </a:rPr>
              <a:t>Кафедра комп’ютеризованих систем управління</a:t>
            </a:r>
            <a:br>
              <a:rPr lang="en-US" sz="1800" b="1" kern="0" dirty="0">
                <a:solidFill>
                  <a:srgbClr val="002060"/>
                </a:solidFill>
                <a:latin typeface="Times New Roman" panose="02020603050405020304" pitchFamily="18" charset="0"/>
              </a:rPr>
            </a:br>
            <a:br>
              <a:rPr lang="en-US" sz="2000" b="1" kern="0" dirty="0">
                <a:solidFill>
                  <a:srgbClr val="002060"/>
                </a:solidFill>
                <a:latin typeface="Times New Roman" panose="02020603050405020304" pitchFamily="18" charset="0"/>
              </a:rPr>
            </a:br>
            <a:br>
              <a:rPr lang="en-US" sz="2000" b="1" kern="0" dirty="0">
                <a:solidFill>
                  <a:srgbClr val="002060"/>
                </a:solidFill>
                <a:latin typeface="Times New Roman" panose="02020603050405020304" pitchFamily="18" charset="0"/>
              </a:rPr>
            </a:br>
            <a:endParaRPr lang="uk-UA" sz="2000" b="1" kern="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A8017-1658-472F-BD53-19301ADDD94C}"/>
              </a:ext>
            </a:extLst>
          </p:cNvPr>
          <p:cNvSpPr txBox="1"/>
          <p:nvPr/>
        </p:nvSpPr>
        <p:spPr>
          <a:xfrm>
            <a:off x="11567160" y="5080"/>
            <a:ext cx="746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uk-UA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520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A35CD-6372-4283-A13D-31BE9735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Бібліотеки алгоритмів комп’ютерного зору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9BB668-F821-4033-9FBB-BF81F9E4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0547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b="1" dirty="0"/>
              <a:t>Бібліотека </a:t>
            </a:r>
            <a:r>
              <a:rPr lang="en-US" b="1" i="1" dirty="0"/>
              <a:t>OpenCV</a:t>
            </a:r>
            <a:br>
              <a:rPr lang="en-US" dirty="0"/>
            </a:b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50A80-F13A-411A-A739-E0BE82CE0A49}"/>
              </a:ext>
            </a:extLst>
          </p:cNvPr>
          <p:cNvSpPr txBox="1"/>
          <p:nvPr/>
        </p:nvSpPr>
        <p:spPr>
          <a:xfrm>
            <a:off x="11567160" y="5080"/>
            <a:ext cx="746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668E4CB2-C0A3-4CD3-93DF-A763FBB154C3}"/>
              </a:ext>
            </a:extLst>
          </p:cNvPr>
          <p:cNvSpPr txBox="1">
            <a:spLocks/>
          </p:cNvSpPr>
          <p:nvPr/>
        </p:nvSpPr>
        <p:spPr>
          <a:xfrm>
            <a:off x="6309360" y="1825624"/>
            <a:ext cx="5257800" cy="1054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uk-UA" b="1" dirty="0"/>
              <a:t>Бібліотека </a:t>
            </a:r>
            <a:r>
              <a:rPr lang="en-US" b="1" i="1" dirty="0" err="1"/>
              <a:t>MediaPipe</a:t>
            </a:r>
            <a:br>
              <a:rPr lang="en-US" b="1" dirty="0"/>
            </a:br>
            <a:endParaRPr lang="ru-RU" b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AED901CC-019C-4C69-A58F-02039DFE0690}"/>
              </a:ext>
            </a:extLst>
          </p:cNvPr>
          <p:cNvSpPr txBox="1">
            <a:spLocks/>
          </p:cNvSpPr>
          <p:nvPr/>
        </p:nvSpPr>
        <p:spPr>
          <a:xfrm>
            <a:off x="838200" y="2514599"/>
            <a:ext cx="5257800" cy="3078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Бібліотека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бібліотека алгоритмів комп’ютерного зору та алгоритмів для опрацювання зображень та </a:t>
            </a:r>
            <a:r>
              <a:rPr lang="uk-UA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відеопотоків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яка написана на мові </a:t>
            </a:r>
            <a:r>
              <a:rPr lang="uk-UA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C/C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43C9C972-AFBB-4F37-A450-BD9361E1D6AC}"/>
              </a:ext>
            </a:extLst>
          </p:cNvPr>
          <p:cNvSpPr txBox="1">
            <a:spLocks/>
          </p:cNvSpPr>
          <p:nvPr/>
        </p:nvSpPr>
        <p:spPr>
          <a:xfrm>
            <a:off x="6522720" y="2515331"/>
            <a:ext cx="5257800" cy="3078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Бібліотека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</a:t>
            </a:r>
            <a:r>
              <a:rPr lang="uk-UA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кросплатформенна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бібліотека рішень задач комп’ютерного зору, на основі використання бібліотеки </a:t>
            </a:r>
            <a:r>
              <a:rPr lang="uk-UA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 алгоритмів штучного інтелекту.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314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2A2C1-ACEE-4A80-8EBD-14532A0D1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159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/>
              <a:t>Алгоритм зворотного поширення помилки</a:t>
            </a:r>
            <a:endParaRPr lang="ru-RU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2AFA2-C207-4525-94B0-F29F9D8D35E1}"/>
              </a:ext>
            </a:extLst>
          </p:cNvPr>
          <p:cNvSpPr txBox="1"/>
          <p:nvPr/>
        </p:nvSpPr>
        <p:spPr>
          <a:xfrm>
            <a:off x="11567160" y="5080"/>
            <a:ext cx="746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98CD859-6D16-43CE-BF55-16D5A4A4C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20" y="1095233"/>
            <a:ext cx="8564335" cy="47721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DCB3DD32-66BD-4AC7-A956-7313C54A7B99}"/>
              </a:ext>
            </a:extLst>
          </p:cNvPr>
          <p:cNvSpPr txBox="1">
            <a:spLocks/>
          </p:cNvSpPr>
          <p:nvPr/>
        </p:nvSpPr>
        <p:spPr>
          <a:xfrm>
            <a:off x="944880" y="56076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2800" dirty="0">
                <a:latin typeface="Times New Roman" panose="02020603050405020304" pitchFamily="18" charset="0"/>
              </a:rPr>
              <a:t>Структура нейронної мережі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007295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7BB23E-0664-4720-BF44-8364A5039991}"/>
              </a:ext>
            </a:extLst>
          </p:cNvPr>
          <p:cNvSpPr txBox="1"/>
          <p:nvPr/>
        </p:nvSpPr>
        <p:spPr>
          <a:xfrm>
            <a:off x="11567160" y="5080"/>
            <a:ext cx="746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193662B-0C54-4E88-A3A9-259603CE3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88" y="999143"/>
            <a:ext cx="6311424" cy="4761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6C5CC21-8880-4E3E-B3B1-52F103623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952" y="998969"/>
            <a:ext cx="5032248" cy="4761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0EFFAFD-0708-455C-81A5-8D1DA706D505}"/>
              </a:ext>
            </a:extLst>
          </p:cNvPr>
          <p:cNvSpPr txBox="1">
            <a:spLocks/>
          </p:cNvSpPr>
          <p:nvPr/>
        </p:nvSpPr>
        <p:spPr>
          <a:xfrm>
            <a:off x="-310405" y="5445496"/>
            <a:ext cx="73792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2800" dirty="0">
                <a:latin typeface="Times New Roman" panose="02020603050405020304" pitchFamily="18" charset="0"/>
              </a:rPr>
              <a:t>Можливі напрямки руху </a:t>
            </a:r>
            <a:r>
              <a:rPr lang="uk-UA" sz="2800" dirty="0" err="1">
                <a:latin typeface="Times New Roman" panose="02020603050405020304" pitchFamily="18" charset="0"/>
              </a:rPr>
              <a:t>коптера</a:t>
            </a:r>
            <a:endParaRPr lang="ru-RU" sz="6000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68034D87-A507-44A9-9E6C-EE61E5EBFF9D}"/>
              </a:ext>
            </a:extLst>
          </p:cNvPr>
          <p:cNvSpPr txBox="1">
            <a:spLocks/>
          </p:cNvSpPr>
          <p:nvPr/>
        </p:nvSpPr>
        <p:spPr>
          <a:xfrm>
            <a:off x="5681471" y="5445496"/>
            <a:ext cx="73792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2800" dirty="0">
                <a:latin typeface="Times New Roman" panose="02020603050405020304" pitchFamily="18" charset="0"/>
              </a:rPr>
              <a:t>Жести керування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24369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A6D4A-2A32-4FF7-9A18-7FDF4626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760" y="193357"/>
            <a:ext cx="10515600" cy="1325563"/>
          </a:xfrm>
        </p:spPr>
        <p:txBody>
          <a:bodyPr>
            <a:normAutofit/>
          </a:bodyPr>
          <a:lstStyle/>
          <a:p>
            <a:r>
              <a:rPr lang="uk-UA" sz="4000" b="1" dirty="0"/>
              <a:t>Класи програми:</a:t>
            </a:r>
            <a:endParaRPr lang="ru-RU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85395E-34B7-4892-AC53-23888C5A0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0" y="1253330"/>
            <a:ext cx="10622280" cy="49341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uk-UA" dirty="0"/>
              <a:t> </a:t>
            </a:r>
            <a:r>
              <a:rPr lang="en-US" dirty="0" err="1"/>
              <a:t>HandTracking</a:t>
            </a:r>
            <a:r>
              <a:rPr lang="en-US" dirty="0"/>
              <a:t> – </a:t>
            </a:r>
            <a:r>
              <a:rPr lang="uk-UA" dirty="0"/>
              <a:t>основний клас. Всі основні робочі цикли відбуваються всередині даного класу;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MediaPipeHandsDetector</a:t>
            </a:r>
            <a:r>
              <a:rPr lang="uk-UA" dirty="0"/>
              <a:t> – реалізовує процес виявлення жестів;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AltAzimuth</a:t>
            </a:r>
            <a:r>
              <a:rPr lang="uk-UA" dirty="0"/>
              <a:t> – відповідає за керування альт-азимутальною установкою;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NeuralNetwork</a:t>
            </a:r>
            <a:r>
              <a:rPr lang="uk-UA" dirty="0"/>
              <a:t> – реалізовує </a:t>
            </a:r>
            <a:r>
              <a:rPr lang="uk-UA" dirty="0" err="1"/>
              <a:t>нейромережу</a:t>
            </a:r>
            <a:r>
              <a:rPr lang="uk-UA" dirty="0"/>
              <a:t>, яка розпізнає характеристики виявленого </a:t>
            </a:r>
            <a:r>
              <a:rPr lang="uk-UA" dirty="0" err="1"/>
              <a:t>жеста</a:t>
            </a:r>
            <a:r>
              <a:rPr lang="uk-UA" dirty="0"/>
              <a:t>. Також надає інформацію, завдяки якій відбувається корекція камери (через клас </a:t>
            </a:r>
            <a:r>
              <a:rPr lang="en-US" dirty="0" err="1"/>
              <a:t>AltAzimuth</a:t>
            </a:r>
            <a:r>
              <a:rPr lang="uk-UA" dirty="0"/>
              <a:t>);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Perceptrons</a:t>
            </a:r>
            <a:r>
              <a:rPr lang="uk-UA" dirty="0"/>
              <a:t> – допоміжний клас для </a:t>
            </a:r>
            <a:r>
              <a:rPr lang="en-US" dirty="0" err="1"/>
              <a:t>NeuralNetwork</a:t>
            </a:r>
            <a:r>
              <a:rPr lang="uk-UA" dirty="0"/>
              <a:t>. Забезпечує створення окремого шару перцептронів.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7B3AC-26DE-4DED-9DE8-10ABFB8FEEA1}"/>
              </a:ext>
            </a:extLst>
          </p:cNvPr>
          <p:cNvSpPr txBox="1"/>
          <p:nvPr/>
        </p:nvSpPr>
        <p:spPr>
          <a:xfrm>
            <a:off x="11567160" y="5080"/>
            <a:ext cx="746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099565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8C8B3C-FC6A-44AA-8479-F8B2A99D560B}"/>
              </a:ext>
            </a:extLst>
          </p:cNvPr>
          <p:cNvSpPr txBox="1"/>
          <p:nvPr/>
        </p:nvSpPr>
        <p:spPr>
          <a:xfrm>
            <a:off x="11567160" y="5080"/>
            <a:ext cx="746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3AE1AC-2DBA-4452-866F-71C161592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" y="213360"/>
            <a:ext cx="10347959" cy="6400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9244C27-8FFE-4BA3-8400-51B4C701FE10}"/>
              </a:ext>
            </a:extLst>
          </p:cNvPr>
          <p:cNvSpPr txBox="1">
            <a:spLocks/>
          </p:cNvSpPr>
          <p:nvPr/>
        </p:nvSpPr>
        <p:spPr>
          <a:xfrm>
            <a:off x="182880" y="5593397"/>
            <a:ext cx="73792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2800" dirty="0">
                <a:latin typeface="Times New Roman" panose="02020603050405020304" pitchFamily="18" charset="0"/>
              </a:rPr>
              <a:t>Можливі варіанти роботи програми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44572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EBD17-055D-499D-8701-A436C616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Актуальність даного проекту</a:t>
            </a:r>
            <a:endParaRPr lang="ru-RU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D26677-A79C-442F-A7AA-CA1673036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355408"/>
            <a:ext cx="10515600" cy="486251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uk-UA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 розвитком науково-технологічного прогресу, збільшується вплив електронних систем на повсякденне життя людей. Це беззаперечно збільшує попит на проектування, створення та впровадження нових інтерактивних систем людино-комп’ютерної взаємодії, що розширює наявні та створює нові можливості у керуванні різноманітними технічними засобами завдяки дедалі більш простого інтерфейсу. Одна з таких систем інтерфейсу керування є керування за допомогою жестикуляції рук людини. У даному дипломному </a:t>
            </a:r>
            <a:r>
              <a:rPr lang="uk-UA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проєкті</a:t>
            </a:r>
            <a:r>
              <a:rPr lang="uk-UA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наводиться модуль, що забезпечує керування квадрокоптером завдяки розпізнаванню жестів оператора. Даний вид керування дозволить розширити можливості по управлінню літальними апаратами даного типу, а не лише застосовувати загальноприйняті пульти керування на радіоуправлінні.</a:t>
            </a:r>
            <a:endParaRPr lang="ru-RU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2AB5D1-FEF4-4145-8A14-FA2D34004EDC}"/>
              </a:ext>
            </a:extLst>
          </p:cNvPr>
          <p:cNvSpPr txBox="1"/>
          <p:nvPr/>
        </p:nvSpPr>
        <p:spPr>
          <a:xfrm>
            <a:off x="11567160" y="5080"/>
            <a:ext cx="746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1770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C473ADF-B507-4CC0-933D-8E2E7B27E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651"/>
            <a:ext cx="10515600" cy="5525552"/>
          </a:xfrm>
        </p:spPr>
        <p:txBody>
          <a:bodyPr/>
          <a:lstStyle/>
          <a:p>
            <a:pPr marL="0" indent="0" algn="just">
              <a:buNone/>
            </a:pPr>
            <a:r>
              <a:rPr lang="uk-UA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Мета дипломного </a:t>
            </a:r>
            <a:r>
              <a:rPr lang="uk-UA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</a:t>
            </a:r>
            <a:r>
              <a:rPr lang="uk-UA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</a:t>
            </a:r>
            <a:r>
              <a:rPr lang="uk-UA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ворення модуля на основі </a:t>
            </a:r>
            <a:r>
              <a:rPr lang="uk-UA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одноплатної</a:t>
            </a:r>
            <a:r>
              <a:rPr lang="uk-UA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ЕОМ для розпізнавання жестів рук з використанням алгоритмів штучного інтелекту з подальшою інтерпретацією результатів роботи модуля у команди для керування </a:t>
            </a:r>
            <a:r>
              <a:rPr lang="uk-UA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квадрокоптера</a:t>
            </a:r>
            <a:r>
              <a:rPr lang="uk-UA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uk-UA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uk-UA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 дослідження: </a:t>
            </a:r>
            <a:r>
              <a:rPr lang="uk-UA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розпізнавання жестів рук на основі </a:t>
            </a:r>
            <a:r>
              <a:rPr lang="uk-UA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нейромережевих</a:t>
            </a:r>
            <a:r>
              <a:rPr lang="uk-UA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програмних засобів.</a:t>
            </a:r>
          </a:p>
          <a:p>
            <a:pPr marL="0" indent="0" algn="just">
              <a:buNone/>
            </a:pPr>
            <a:endParaRPr lang="uk-UA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uk-UA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дослідження: </a:t>
            </a:r>
            <a:r>
              <a:rPr lang="uk-UA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модуль розпізнавання жестів рук для керування квадрокоптером.</a:t>
            </a:r>
            <a:endParaRPr lang="uk-UA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DA8C75-4D01-4781-86C3-29FCF2F2418C}"/>
              </a:ext>
            </a:extLst>
          </p:cNvPr>
          <p:cNvSpPr txBox="1"/>
          <p:nvPr/>
        </p:nvSpPr>
        <p:spPr>
          <a:xfrm>
            <a:off x="11567160" y="5080"/>
            <a:ext cx="746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5136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23941-0044-426D-BB7D-E3AA6578A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0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Завдання, які необхідно </a:t>
            </a:r>
            <a:r>
              <a:rPr lang="uk-UA" sz="4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виконанти</a:t>
            </a:r>
            <a:r>
              <a:rPr lang="uk-UA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досягнення зазначеної мети:</a:t>
            </a:r>
            <a:endParaRPr lang="ru-RU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E62B5F-49A1-4381-A7C0-78C7B887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07" y="1353699"/>
            <a:ext cx="11437033" cy="50234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uk-UA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Проаналізувати загальну схему роботи інтерактивних систем розпізнавання жестів;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uk-UA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основі загальної схеми, створити схему, яка містила б необхідні апаратні та програмні блоки, що </a:t>
            </a:r>
            <a:r>
              <a:rPr lang="uk-UA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надасть</a:t>
            </a:r>
            <a:r>
              <a:rPr lang="uk-UA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можливість реалізації модуля розпізнавання жестів;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uk-UA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Враховуючи схему, підібрати необхідні апаратні елементи і зібрати фізичну модель модуля;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uk-UA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Зважаючи на апаратні характеристики елементів, </a:t>
            </a:r>
            <a:r>
              <a:rPr lang="uk-UA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спроєктувати</a:t>
            </a:r>
            <a:r>
              <a:rPr lang="uk-UA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структуру програмного забезпечення;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uk-UA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Оглянути наявні програмні рішення, що реалізовують алгоритми комп’ютерного зору;</a:t>
            </a:r>
          </a:p>
          <a:p>
            <a:pPr marL="0" indent="0">
              <a:buNone/>
            </a:pPr>
            <a:endParaRPr lang="ru-RU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FD355D-DFC0-4010-9BCD-426E7C72E169}"/>
              </a:ext>
            </a:extLst>
          </p:cNvPr>
          <p:cNvSpPr txBox="1"/>
          <p:nvPr/>
        </p:nvSpPr>
        <p:spPr>
          <a:xfrm>
            <a:off x="11567160" y="5080"/>
            <a:ext cx="746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9343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C3026F-914F-4956-A0A5-BAC19F94E314}"/>
              </a:ext>
            </a:extLst>
          </p:cNvPr>
          <p:cNvSpPr txBox="1"/>
          <p:nvPr/>
        </p:nvSpPr>
        <p:spPr>
          <a:xfrm>
            <a:off x="11567160" y="5080"/>
            <a:ext cx="746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BD92882-D88F-4037-B9AE-9F6B1494A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07" y="1330573"/>
            <a:ext cx="11437033" cy="58874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uk-UA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Вибрати алгоритм штучного інтелекту, що забезпечить </a:t>
            </a:r>
            <a:r>
              <a:rPr lang="uk-UA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розпізнання характеристик виявлених жестів;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uk-UA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Розробити програмний код, зважаючи на апаратні характеристики модуля та вибрані програмні засоби;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uk-UA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Провести тестування роботи створеного модуля.</a:t>
            </a:r>
          </a:p>
          <a:p>
            <a:pPr marL="0" indent="0">
              <a:buNone/>
            </a:pPr>
            <a:endParaRPr lang="ru-RU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2ADFDA-1F76-47E6-AEFB-D6B5D168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5699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Загальна схема інтерактивної системи керування жестами</a:t>
            </a:r>
            <a:endParaRPr lang="ru-RU" sz="60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1D4357B-445C-4536-9981-FE3E1C17EF2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320" y="199072"/>
            <a:ext cx="9387840" cy="5729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CB8C51-7ABA-4211-A653-D81FA99313BC}"/>
              </a:ext>
            </a:extLst>
          </p:cNvPr>
          <p:cNvSpPr txBox="1"/>
          <p:nvPr/>
        </p:nvSpPr>
        <p:spPr>
          <a:xfrm>
            <a:off x="11567160" y="5080"/>
            <a:ext cx="746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23685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14CA78-CF41-4378-AFAF-B56AA4E3FB30}"/>
              </a:ext>
            </a:extLst>
          </p:cNvPr>
          <p:cNvSpPr txBox="1"/>
          <p:nvPr/>
        </p:nvSpPr>
        <p:spPr>
          <a:xfrm>
            <a:off x="11567160" y="5080"/>
            <a:ext cx="746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77D5527-E8C5-4661-867B-392D27E4B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6838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підключення елементів</a:t>
            </a:r>
            <a:endParaRPr lang="ru-RU" sz="60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E557CEC-9E95-44E5-8429-9748B475CF3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55520" y="259080"/>
            <a:ext cx="8244840" cy="5593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2385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1CE408-E349-41A6-9ACC-EE54F0BC6DA8}"/>
              </a:ext>
            </a:extLst>
          </p:cNvPr>
          <p:cNvSpPr txBox="1"/>
          <p:nvPr/>
        </p:nvSpPr>
        <p:spPr>
          <a:xfrm>
            <a:off x="11567160" y="5080"/>
            <a:ext cx="746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B996BAC-3948-465E-BB5A-DC59CA86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56838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Фізична реалізація модуля</a:t>
            </a:r>
            <a:endParaRPr lang="ru-RU" sz="6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3705AC-B171-4208-842F-DD58FB0F289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8599"/>
            <a:ext cx="7696200" cy="56997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317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B2FB6-7269-40BD-A39E-43B7174BEA43}"/>
              </a:ext>
            </a:extLst>
          </p:cNvPr>
          <p:cNvSpPr txBox="1"/>
          <p:nvPr/>
        </p:nvSpPr>
        <p:spPr>
          <a:xfrm>
            <a:off x="11567160" y="5080"/>
            <a:ext cx="746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34F7A3D-863C-4615-8725-702E66371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55924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sz="2800" dirty="0">
                <a:latin typeface="Times New Roman" panose="02020603050405020304" pitchFamily="18" charset="0"/>
              </a:rPr>
              <a:t>Загальна структура програмного забезпечення</a:t>
            </a:r>
            <a:endParaRPr lang="ru-RU" sz="6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AE7D9A3-84C0-452C-99AE-20CE0F3AF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34" y="636171"/>
            <a:ext cx="10463083" cy="51086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85529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502</Words>
  <Application>Microsoft Office PowerPoint</Application>
  <PresentationFormat>Широкоэкранный</PresentationFormat>
  <Paragraphs>56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Тема Office</vt:lpstr>
      <vt:lpstr>Модуль розпізнавання жестів рук для керування квадрокоптером</vt:lpstr>
      <vt:lpstr>Актуальність даного проекту</vt:lpstr>
      <vt:lpstr>Презентация PowerPoint</vt:lpstr>
      <vt:lpstr>Завдання, які необхідно виконанти для досягнення зазначеної мети:</vt:lpstr>
      <vt:lpstr>Презентация PowerPoint</vt:lpstr>
      <vt:lpstr>Загальна схема інтерактивної системи керування жестами</vt:lpstr>
      <vt:lpstr>Рисунок підключення елементів</vt:lpstr>
      <vt:lpstr>Фізична реалізація модуля</vt:lpstr>
      <vt:lpstr>Загальна структура програмного забезпечення</vt:lpstr>
      <vt:lpstr>Бібліотеки алгоритмів комп’ютерного зору</vt:lpstr>
      <vt:lpstr>Алгоритм зворотного поширення помилки</vt:lpstr>
      <vt:lpstr>Презентация PowerPoint</vt:lpstr>
      <vt:lpstr>Класи програми: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VladosBro</dc:creator>
  <cp:lastModifiedBy>VladosBro</cp:lastModifiedBy>
  <cp:revision>79</cp:revision>
  <dcterms:created xsi:type="dcterms:W3CDTF">2021-06-16T17:28:05Z</dcterms:created>
  <dcterms:modified xsi:type="dcterms:W3CDTF">2021-06-16T22:59:41Z</dcterms:modified>
</cp:coreProperties>
</file>