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ache/KingsoftOffice/file/download/5e2fecd6-3465-4957-a176-62a583ee1541/com.mi.android.globalFileexplorer.myprovider/Meenakshi%20EMPLOYEE%20DATA%20excel.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rAngAx val="0"/>
    </c:view3D>
    <c:plotArea>
      <c:layout/>
      <c:barChart>
        <c:barDir val="col"/>
        <c:grouping val="clustered"/>
        <c:varyColors val="0"/>
        <c:ser>
          <c:idx val="0"/>
          <c:order val="0"/>
          <c:tx>
            <c:v>HIGH</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16.0</c:v>
              </c:pt>
              <c:pt idx="1">
                <c:v>18.0</c:v>
              </c:pt>
              <c:pt idx="2">
                <c:v>21.0</c:v>
              </c:pt>
              <c:pt idx="3">
                <c:v>17.0</c:v>
              </c:pt>
              <c:pt idx="4">
                <c:v>21.0</c:v>
              </c:pt>
              <c:pt idx="5">
                <c:v>29.0</c:v>
              </c:pt>
              <c:pt idx="6">
                <c:v>26.0</c:v>
              </c:pt>
              <c:pt idx="7">
                <c:v>26.0</c:v>
              </c:pt>
              <c:pt idx="8">
                <c:v>21.0</c:v>
              </c:pt>
              <c:pt idx="9">
                <c:v>25.0</c:v>
              </c:pt>
            </c:numLit>
          </c:val>
        </c:ser>
        <c:ser>
          <c:idx val="1"/>
          <c:order val="1"/>
          <c:tx>
            <c:v>LOW</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34.0</c:v>
              </c:pt>
              <c:pt idx="1">
                <c:v>47.0</c:v>
              </c:pt>
              <c:pt idx="2">
                <c:v>41.0</c:v>
              </c:pt>
              <c:pt idx="3">
                <c:v>39.0</c:v>
              </c:pt>
              <c:pt idx="4">
                <c:v>41.0</c:v>
              </c:pt>
              <c:pt idx="5">
                <c:v>33.0</c:v>
              </c:pt>
              <c:pt idx="6">
                <c:v>41.0</c:v>
              </c:pt>
              <c:pt idx="7">
                <c:v>43.0</c:v>
              </c:pt>
              <c:pt idx="8">
                <c:v>45.0</c:v>
              </c:pt>
              <c:pt idx="9">
                <c:v>34.0</c:v>
              </c:pt>
            </c:numLit>
          </c:val>
        </c:ser>
        <c:dLbls>
          <c:showLegendKey val="0"/>
          <c:showVal val="0"/>
          <c:showCatName val="0"/>
          <c:showSerName val="0"/>
          <c:showPercent val="0"/>
          <c:showBubbleSize val="0"/>
        </c:dLbls>
        <c:gapWidth val="150"/>
        <c:axId val="531623536"/>
        <c:axId val="531621424"/>
      </c:barChart>
      <c:lineChart>
        <c:grouping val="standard"/>
        <c:varyColors val="0"/>
        <c:ser>
          <c:idx val="2"/>
          <c:order val="2"/>
          <c:tx>
            <c:v>MEDIUM</c:v>
          </c:tx>
          <c:spPr>
            <a:ln w="34925" cap="rnd">
              <a:solidFill>
                <a:schemeClr val="accent3"/>
              </a:solidFill>
              <a:round/>
            </a:ln>
            <a:effectLst>
              <a:outerShdw blurRad="57150" dist="19050" dir="5400000" algn="ctr" rotWithShape="0">
                <a:srgbClr val="000000">
                  <a:alpha val="63000"/>
                </a:srgbClr>
              </a:outerShdw>
            </a:effectLst>
          </c:spPr>
          <c:marker>
            <c:symbol val="none"/>
          </c:marker>
          <c:trendline>
            <c:spPr>
              <a:ln w="19050" cap="rnd">
                <a:solidFill>
                  <a:schemeClr val="accent3"/>
                </a:solidFill>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85.0</c:v>
              </c:pt>
              <c:pt idx="1">
                <c:v>65.0</c:v>
              </c:pt>
              <c:pt idx="2">
                <c:v>78.0</c:v>
              </c:pt>
              <c:pt idx="3">
                <c:v>92.0</c:v>
              </c:pt>
              <c:pt idx="4">
                <c:v>77.0</c:v>
              </c:pt>
              <c:pt idx="5">
                <c:v>69.0</c:v>
              </c:pt>
              <c:pt idx="6">
                <c:v>75.0</c:v>
              </c:pt>
              <c:pt idx="7">
                <c:v>82.0</c:v>
              </c:pt>
              <c:pt idx="8">
                <c:v>71.0</c:v>
              </c:pt>
              <c:pt idx="9">
                <c:v>84.0</c:v>
              </c:pt>
            </c:numLit>
          </c:val>
          <c:smooth val="0"/>
        </c:ser>
        <c:ser>
          <c:idx val="3"/>
          <c:order val="3"/>
          <c:tx>
            <c:v>VERY HIGH</c:v>
          </c:tx>
          <c:spPr>
            <a:ln w="34925" cap="rnd">
              <a:solidFill>
                <a:schemeClr val="accent4"/>
              </a:solidFill>
              <a:round/>
            </a:ln>
            <a:effectLst>
              <a:outerShdw blurRad="57150" dist="19050" dir="5400000" algn="ctr" rotWithShape="0">
                <a:srgbClr val="000000">
                  <a:alpha val="63000"/>
                </a:srgbClr>
              </a:outerShdw>
            </a:effectLst>
          </c:spPr>
          <c:marker>
            <c:symbol val="none"/>
          </c:marke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15.0</c:v>
              </c:pt>
              <c:pt idx="1">
                <c:v>15.0</c:v>
              </c:pt>
              <c:pt idx="2">
                <c:v>14.0</c:v>
              </c:pt>
              <c:pt idx="3">
                <c:v>9.0</c:v>
              </c:pt>
              <c:pt idx="4">
                <c:v>15.0</c:v>
              </c:pt>
              <c:pt idx="5">
                <c:v>12.0</c:v>
              </c:pt>
              <c:pt idx="6">
                <c:v>15.0</c:v>
              </c:pt>
              <c:pt idx="7">
                <c:v>16.0</c:v>
              </c:pt>
              <c:pt idx="8">
                <c:v>13.0</c:v>
              </c:pt>
              <c:pt idx="9">
                <c:v>13.0</c:v>
              </c:pt>
            </c:numLit>
          </c:val>
          <c:smooth val="0"/>
        </c:ser>
        <c:dLbls>
          <c:showLegendKey val="0"/>
          <c:showVal val="0"/>
          <c:showCatName val="0"/>
          <c:showSerName val="0"/>
          <c:showPercent val="0"/>
          <c:showBubbleSize val="0"/>
        </c:dLbls>
        <c:marker val="1"/>
        <c:smooth val="0"/>
        <c:axId val="529251120"/>
        <c:axId val="529252176"/>
      </c:lineChart>
      <c:catAx>
        <c:axId val="5316235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31621424"/>
        <c:crosses val="autoZero"/>
        <c:auto val="1"/>
        <c:lblAlgn val="ctr"/>
        <c:lblOffset val="100"/>
        <c:noMultiLvlLbl val="0"/>
      </c:catAx>
      <c:valAx>
        <c:axId val="531621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31623536"/>
        <c:crosses val="autoZero"/>
        <c:crossBetween val="between"/>
      </c:valAx>
      <c:valAx>
        <c:axId val="529252176"/>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29251120"/>
        <c:crosses val="max"/>
        <c:crossBetween val="between"/>
      </c:valAx>
      <c:catAx>
        <c:axId val="529251120"/>
        <c:scaling>
          <c:orientation val="minMax"/>
        </c:scaling>
        <c:delete val="1"/>
        <c:axPos val="b"/>
        <c:numFmt formatCode="General" sourceLinked="1"/>
        <c:majorTickMark val="none"/>
        <c:minorTickMark val="none"/>
        <c:tickLblPos val="nextTo"/>
        <c:crossAx val="52925217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printSettings>
    <c:headerFooter/>
    <c:pageMargins b="0.75" l="0.7" r="0.7" t="0.75" header="0.3" footer="0.3"/>
    <c:pageSetup paperSize="9" orientation="portrait"/>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0">
            <a:schemeClr val="dk1">
              <a:lumMod val="75000"/>
              <a:lumOff val="25000"/>
            </a:schemeClr>
          </a:gs>
          <a:gs pos="100000">
            <a:schemeClr val="dk1">
              <a:lumMod val="95000"/>
              <a:lumOff val="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0">
            <a:schemeClr val="lt1"/>
          </a:gs>
          <a:gs pos="100000">
            <a:schemeClr val="lt1">
              <a:lumMod val="85000"/>
            </a:schemeClr>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jpeg"/><Relationship Id="rId5"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295524" y="3359784"/>
            <a:ext cx="9337965" cy="2225040"/>
          </a:xfrm>
          <a:prstGeom prst="rect"/>
          <a:noFill/>
        </p:spPr>
        <p:txBody>
          <a:bodyPr rtlCol="0" wrap="square">
            <a:spAutoFit/>
          </a:bodyPr>
          <a:p>
            <a:r>
              <a:rPr sz="2400" lang="en-US"/>
              <a:t>STUDENT NAME:</a:t>
            </a:r>
            <a:r>
              <a:rPr sz="2400" lang="en-US"/>
              <a:t> </a:t>
            </a:r>
            <a:r>
              <a:rPr sz="2400" lang="en-US"/>
              <a:t>M</a:t>
            </a:r>
            <a:r>
              <a:rPr sz="2400" lang="en-US"/>
              <a:t>E</a:t>
            </a:r>
            <a:r>
              <a:rPr sz="2400" lang="en-US"/>
              <a:t>E</a:t>
            </a:r>
            <a:r>
              <a:rPr sz="2400" lang="en-US"/>
              <a:t>NAKSHI </a:t>
            </a:r>
            <a:r>
              <a:rPr sz="2400" lang="en-US"/>
              <a:t>S</a:t>
            </a:r>
            <a:endParaRPr dirty="0" sz="2400" lang="en-US"/>
          </a:p>
          <a:p>
            <a:r>
              <a:rPr dirty="0" sz="2400" lang="en-US"/>
              <a:t>REGISTER NO</a:t>
            </a:r>
            <a:r>
              <a:rPr dirty="0" sz="2400" lang="en-US"/>
              <a:t>:</a:t>
            </a:r>
            <a:r>
              <a:rPr dirty="0" sz="2400" lang="en-US"/>
              <a:t>3</a:t>
            </a:r>
            <a:r>
              <a:rPr dirty="0" sz="2400" lang="en-US"/>
              <a:t>1</a:t>
            </a:r>
            <a:r>
              <a:rPr dirty="0" sz="2400" lang="en-US"/>
              <a:t>2</a:t>
            </a:r>
            <a:r>
              <a:rPr dirty="0" sz="2400" lang="en-US"/>
              <a:t>2</a:t>
            </a:r>
            <a:r>
              <a:rPr dirty="0" sz="2400" lang="en-US"/>
              <a:t>1</a:t>
            </a:r>
            <a:r>
              <a:rPr dirty="0" sz="2400" lang="en-US"/>
              <a:t>0</a:t>
            </a:r>
            <a:r>
              <a:rPr dirty="0" sz="2400" lang="en-US"/>
              <a:t>0</a:t>
            </a:r>
            <a:r>
              <a:rPr dirty="0" sz="2400" lang="en-US"/>
              <a:t>1</a:t>
            </a:r>
            <a:r>
              <a:rPr dirty="0" sz="2400" lang="en-US"/>
              <a:t>7</a:t>
            </a:r>
            <a:endParaRPr altLang="en-US" lang="zh-CN"/>
          </a:p>
          <a:p>
            <a:r>
              <a:rPr dirty="0" sz="2400" lang="en-US"/>
              <a:t>B9A0081547064C990B847DBBB469703D</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a:t>
            </a:r>
            <a:r>
              <a:rPr dirty="0" sz="2400" lang="en-US"/>
              <a:t>G</a:t>
            </a:r>
            <a:r>
              <a:rPr dirty="0" sz="2400" lang="en-US"/>
              <a:t>E</a:t>
            </a:r>
            <a:r>
              <a:rPr dirty="0" sz="2400" lang="en-US"/>
              <a:t>N</a:t>
            </a:r>
            <a:r>
              <a:rPr dirty="0" sz="2400" lang="en-US"/>
              <a:t>ERAL</a:t>
            </a:r>
            <a:r>
              <a:rPr dirty="0" sz="2400" lang="en-US"/>
              <a:t>)</a:t>
            </a:r>
            <a:endParaRPr altLang="en-US" lang="zh-CN"/>
          </a:p>
          <a:p>
            <a:r>
              <a:rPr dirty="0" sz="2400" lang="en-US"/>
              <a:t>COLLEGE</a:t>
            </a:r>
            <a:r>
              <a:rPr dirty="0" sz="2400" lang="en-US"/>
              <a:t>:</a:t>
            </a:r>
            <a:r>
              <a:rPr dirty="0" sz="2400" lang="en-US"/>
              <a:t> </a:t>
            </a:r>
            <a:r>
              <a:rPr dirty="0" sz="2400" lang="en-US"/>
              <a:t>V</a:t>
            </a:r>
            <a:r>
              <a:rPr dirty="0" sz="2400" lang="en-US"/>
              <a:t>A</a:t>
            </a:r>
            <a:r>
              <a:rPr dirty="0" sz="2400" lang="en-US"/>
              <a:t>L</a:t>
            </a:r>
            <a:r>
              <a:rPr dirty="0" sz="2400" lang="en-US"/>
              <a:t>L</a:t>
            </a:r>
            <a:r>
              <a:rPr dirty="0" sz="2400" lang="en-US"/>
              <a:t>I</a:t>
            </a:r>
            <a:r>
              <a:rPr dirty="0" sz="2400" lang="en-US"/>
              <a:t>A</a:t>
            </a:r>
            <a:r>
              <a:rPr dirty="0" sz="2400" lang="en-US"/>
              <a:t>M</a:t>
            </a:r>
            <a:r>
              <a:rPr dirty="0" sz="2400" lang="en-US"/>
              <a:t>M</a:t>
            </a:r>
            <a:r>
              <a:rPr dirty="0" sz="2400" lang="en-US"/>
              <a:t>A</a:t>
            </a:r>
            <a:r>
              <a:rPr dirty="0" sz="2400" lang="en-US"/>
              <a:t>L</a:t>
            </a:r>
            <a:r>
              <a:rPr dirty="0" sz="2400" lang="en-US"/>
              <a:t> </a:t>
            </a:r>
            <a:r>
              <a:rPr dirty="0" sz="2400" lang="en-US"/>
              <a:t>C</a:t>
            </a:r>
            <a:r>
              <a:rPr dirty="0" sz="2400" lang="en-US"/>
              <a:t>O</a:t>
            </a:r>
            <a:r>
              <a:rPr dirty="0" sz="2400" lang="en-US"/>
              <a:t>L</a:t>
            </a:r>
            <a:r>
              <a:rPr dirty="0" sz="2400" lang="en-US"/>
              <a:t>LEGE </a:t>
            </a:r>
            <a:r>
              <a:rPr dirty="0" sz="2400" lang="en-US"/>
              <a:t> </a:t>
            </a:r>
            <a:r>
              <a:rPr dirty="0" sz="2400" lang="en-US"/>
              <a:t>F</a:t>
            </a:r>
            <a:r>
              <a:rPr dirty="0" sz="2400" lang="en-US"/>
              <a:t>O</a:t>
            </a:r>
            <a:r>
              <a:rPr dirty="0" sz="2400" lang="en-US"/>
              <a:t>R</a:t>
            </a:r>
            <a:r>
              <a:rPr dirty="0" sz="2400" lang="en-US"/>
              <a:t> </a:t>
            </a:r>
            <a:r>
              <a:rPr dirty="0" sz="2400" lang="en-US"/>
              <a:t> </a:t>
            </a:r>
            <a:r>
              <a:rPr dirty="0" sz="2400" lang="en-US"/>
              <a:t>W</a:t>
            </a:r>
            <a:r>
              <a:rPr dirty="0" sz="2400" lang="en-US"/>
              <a:t>O</a:t>
            </a:r>
            <a:r>
              <a:rPr dirty="0" sz="2400" lang="en-US"/>
              <a:t>M</a:t>
            </a:r>
            <a:r>
              <a:rPr dirty="0" sz="2400" lang="en-US"/>
              <a:t>E</a:t>
            </a:r>
            <a:r>
              <a:rPr dirty="0" sz="2400" lang="en-US"/>
              <a:t>N</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2" name="TextBox 1"/>
          <p:cNvSpPr txBox="1"/>
          <p:nvPr/>
        </p:nvSpPr>
        <p:spPr>
          <a:xfrm>
            <a:off x="1509480" y="1042034"/>
            <a:ext cx="7566025" cy="54254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indent="-285750" marL="285750">
              <a:buFont typeface="Wingdings" panose="05000000000000000000" pitchFamily="2" charset="2"/>
              <a:buChar char="Ø"/>
            </a:pPr>
            <a:r>
              <a:rPr dirty="0" lang="en-IN" smtClean="0">
                <a:latin typeface="Calibri"/>
              </a:rPr>
              <a:t>STEP 1</a:t>
            </a:r>
          </a:p>
          <a:p>
            <a:r>
              <a:rPr dirty="0" lang="en-IN">
                <a:latin typeface="Calibri"/>
              </a:rPr>
              <a:t> </a:t>
            </a:r>
            <a:r>
              <a:rPr dirty="0" lang="en-IN" smtClean="0">
                <a:latin typeface="Calibri"/>
              </a:rPr>
              <a:t>         DOWNLOAD THE EMPLOYEE DATASET FROM KAGGLE AND OPEN THE    EMPLOYEE DATASET IN EXCEL.</a:t>
            </a:r>
          </a:p>
          <a:p>
            <a:pPr indent="-285750" marL="285750">
              <a:buFont typeface="Wingdings" panose="05000000000000000000" pitchFamily="2" charset="2"/>
              <a:buChar char="Ø"/>
            </a:pPr>
            <a:r>
              <a:rPr dirty="0" lang="en-IN" smtClean="0">
                <a:latin typeface="Calibri"/>
              </a:rPr>
              <a:t>STEP 2</a:t>
            </a:r>
          </a:p>
          <a:p>
            <a:r>
              <a:rPr dirty="0" lang="en-IN">
                <a:latin typeface="Calibri"/>
              </a:rPr>
              <a:t> </a:t>
            </a:r>
            <a:r>
              <a:rPr dirty="0" lang="en-IN" smtClean="0">
                <a:latin typeface="Calibri"/>
              </a:rPr>
              <a:t>         SELECT THE ENTIRE DATA AND CLICK ON DATA AND CLICK ON FILTER OPTION.</a:t>
            </a:r>
          </a:p>
          <a:p>
            <a:pPr indent="-285750" marL="285750">
              <a:buFont typeface="Wingdings" panose="05000000000000000000" pitchFamily="2" charset="2"/>
              <a:buChar char="Ø"/>
            </a:pPr>
            <a:r>
              <a:rPr dirty="0" lang="en-IN" smtClean="0">
                <a:latin typeface="Calibri"/>
              </a:rPr>
              <a:t>STEP 3</a:t>
            </a:r>
          </a:p>
          <a:p>
            <a:r>
              <a:rPr dirty="0" lang="en-IN">
                <a:latin typeface="Calibri"/>
              </a:rPr>
              <a:t> </a:t>
            </a:r>
            <a:r>
              <a:rPr dirty="0" lang="en-IN" smtClean="0">
                <a:latin typeface="Calibri"/>
              </a:rPr>
              <a:t>         FILTER FROM ATO Z ORDER.</a:t>
            </a:r>
          </a:p>
          <a:p>
            <a:pPr indent="-285750" marL="285750">
              <a:buFont typeface="Wingdings" panose="05000000000000000000" pitchFamily="2" charset="2"/>
              <a:buChar char="Ø"/>
            </a:pPr>
            <a:r>
              <a:rPr dirty="0" lang="en-IN" smtClean="0">
                <a:latin typeface="Calibri"/>
              </a:rPr>
              <a:t>STEP 4</a:t>
            </a:r>
          </a:p>
          <a:p>
            <a:r>
              <a:rPr dirty="0" lang="en-IN">
                <a:latin typeface="Calibri"/>
              </a:rPr>
              <a:t> </a:t>
            </a:r>
            <a:r>
              <a:rPr dirty="0" lang="en-IN" smtClean="0">
                <a:latin typeface="Calibri"/>
              </a:rPr>
              <a:t>         SELECT THE ENTIRE DATA AND CLICK ON INSERT AND CLICK O PIVOT TABLE TO CREATE PIVOT TABLE.</a:t>
            </a:r>
          </a:p>
          <a:p>
            <a:pPr indent="-285750" marL="285750">
              <a:buFont typeface="Wingdings" panose="05000000000000000000" pitchFamily="2" charset="2"/>
              <a:buChar char="Ø"/>
            </a:pPr>
            <a:r>
              <a:rPr dirty="0" lang="en-IN" smtClean="0">
                <a:latin typeface="Calibri"/>
              </a:rPr>
              <a:t>STEP 5 </a:t>
            </a:r>
          </a:p>
          <a:p>
            <a:r>
              <a:rPr dirty="0" lang="en-IN">
                <a:latin typeface="Calibri"/>
              </a:rPr>
              <a:t> </a:t>
            </a:r>
            <a:r>
              <a:rPr dirty="0" lang="en-IN" smtClean="0">
                <a:latin typeface="Calibri"/>
              </a:rPr>
              <a:t>         DRAG THE NEEDED DATA AND CREATE A PIVOT TABLE.</a:t>
            </a:r>
          </a:p>
          <a:p>
            <a:pPr indent="-285750" marL="285750">
              <a:buFont typeface="Wingdings" panose="05000000000000000000" pitchFamily="2" charset="2"/>
              <a:buChar char="Ø"/>
            </a:pPr>
            <a:r>
              <a:rPr dirty="0" lang="en-IN" smtClean="0">
                <a:latin typeface="Calibri"/>
              </a:rPr>
              <a:t>STEP 6</a:t>
            </a:r>
          </a:p>
          <a:p>
            <a:r>
              <a:rPr dirty="0" lang="en-IN">
                <a:latin typeface="Calibri"/>
              </a:rPr>
              <a:t> </a:t>
            </a:r>
            <a:r>
              <a:rPr dirty="0" lang="en-IN" smtClean="0">
                <a:latin typeface="Calibri"/>
              </a:rPr>
              <a:t>         SELECT THE PIVOT TABLE AND CLICK ON INSERT.</a:t>
            </a:r>
          </a:p>
          <a:p>
            <a:pPr indent="-285750" marL="285750">
              <a:buFont typeface="Wingdings" panose="05000000000000000000" pitchFamily="2" charset="2"/>
              <a:buChar char="Ø"/>
            </a:pPr>
            <a:r>
              <a:rPr dirty="0" lang="en-IN" smtClean="0">
                <a:latin typeface="Calibri"/>
              </a:rPr>
              <a:t>STEP 7</a:t>
            </a:r>
          </a:p>
          <a:p>
            <a:r>
              <a:rPr dirty="0" lang="en-IN">
                <a:latin typeface="Calibri"/>
              </a:rPr>
              <a:t> </a:t>
            </a:r>
            <a:r>
              <a:rPr dirty="0" lang="en-IN" smtClean="0">
                <a:latin typeface="Calibri"/>
              </a:rPr>
              <a:t>         NOW CLICK ON THE RECOMMENDED CHART.</a:t>
            </a:r>
          </a:p>
          <a:p>
            <a:pPr indent="-285750" marL="285750">
              <a:buFont typeface="Wingdings" panose="05000000000000000000" pitchFamily="2" charset="2"/>
              <a:buChar char="Ø"/>
            </a:pPr>
            <a:r>
              <a:rPr dirty="0" lang="en-IN" smtClean="0">
                <a:latin typeface="Calibri"/>
              </a:rPr>
              <a:t>STEP 8</a:t>
            </a:r>
          </a:p>
          <a:p>
            <a:r>
              <a:rPr dirty="0" lang="en-IN">
                <a:latin typeface="Calibri"/>
              </a:rPr>
              <a:t> </a:t>
            </a:r>
            <a:r>
              <a:rPr dirty="0" lang="en-IN" smtClean="0">
                <a:latin typeface="Calibri"/>
              </a:rPr>
              <a:t>         THE CHART IS CREATED AND FIX CHART TITLE, AXIS TITLE, TRENDLINE.</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7" name=""/>
          <p:cNvSpPr txBox="1"/>
          <p:nvPr/>
        </p:nvSpPr>
        <p:spPr>
          <a:xfrm rot="21600000">
            <a:off x="2764130" y="240030"/>
            <a:ext cx="8212808" cy="6377939"/>
          </a:xfrm>
          <a:prstGeom prst="rect"/>
          <a:ln w="25400">
            <a:solidFill>
              <a:srgbClr val="000000"/>
            </a:solidFill>
            <a:prstDash val="solid"/>
          </a:ln>
        </p:spPr>
        <p:txBody>
          <a:bodyPr rtlCol="0" wrap="square">
            <a:spAutoFit/>
          </a:bodyPr>
          <a:p>
            <a:r>
              <a:rPr sz="2800" lang="en-IN">
                <a:solidFill>
                  <a:srgbClr val="000000"/>
                </a:solidFill>
              </a:rPr>
              <a:t>Count of FirstName	Column Labels				
Row Labels	HIGH	LOW	MEDIUM	VERY HIGH	Grand Total
BPC			1	1	2
CCDR		2	2		4
EW			1	1	2
MSC		2	1		3
NEL	2		1		3
PYZ		1			1
SVG			1		1
TNS		1	1		2
WBL	2		1	1	4
Grand Total	4	6	9	3	22
</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8" name="TextBox 2"/>
          <p:cNvSpPr txBox="1"/>
          <p:nvPr/>
        </p:nvSpPr>
        <p:spPr>
          <a:xfrm>
            <a:off x="755332" y="1737359"/>
            <a:ext cx="8438325" cy="16916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lang="en-IN" smtClean="0">
                <a:latin typeface="Calibri"/>
              </a:rPr>
              <a:t>     Overall, the performance review highlights the strengths and areas for improvement for each employee.  High performers demonstrate</a:t>
            </a:r>
          </a:p>
          <a:p>
            <a:r>
              <a:rPr dirty="0" lang="en-IN" smtClean="0">
                <a:latin typeface="Calibri"/>
              </a:rPr>
              <a:t>Exceptional skills, dedication, and alignment with company goals, contributing significantly to team success.</a:t>
            </a:r>
          </a:p>
          <a:p>
            <a:r>
              <a:rPr dirty="0" lang="en-IN">
                <a:latin typeface="Calibri"/>
              </a:rPr>
              <a:t> </a:t>
            </a:r>
            <a:r>
              <a:rPr dirty="0" lang="en-IN" smtClean="0">
                <a:latin typeface="Calibri"/>
              </a:rPr>
              <a:t>    Areas identified for development include enhancing specific skills, addressing performance gaps, and leveraging additional training opportunities.</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698355" y="3099434"/>
            <a:ext cx="6154882" cy="24917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indent="-285750" marL="285750">
              <a:buFont typeface="Wingdings" pitchFamily="2" charset="2"/>
              <a:buChar char="Ø"/>
            </a:pPr>
            <a:r>
              <a:rPr dirty="0" lang="en-IN" smtClean="0">
                <a:latin typeface="Calibri"/>
              </a:rPr>
              <a:t>Purpose of this project is to analyse employee data by examining how business unit, gender, employee type to find out the performance level impact within organisation.  For the purpose of tracking the performance, then we can able to focus on growth.</a:t>
            </a:r>
          </a:p>
          <a:p>
            <a:pPr indent="-285750" marL="285750">
              <a:buFont typeface="Wingdings" pitchFamily="2" charset="2"/>
              <a:buChar char="Ø"/>
            </a:pPr>
            <a:r>
              <a:rPr dirty="0" lang="en-IN" smtClean="0">
                <a:latin typeface="Calibri"/>
              </a:rPr>
              <a:t>Efficiency and productivity, data visualization, scalability and flexibility, cost-effective, security and compliance, analytics and insights, integration and compatibility are analysis with the help of excel.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1404938" y="2936240"/>
            <a:ext cx="6838949" cy="14249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lang="en-IN" smtClean="0">
                <a:latin typeface="Calibri"/>
              </a:rPr>
              <a:t>Employee performance analysis is the analysing the performance of the employee by considering various factors like business unit, gender, performance score, rating, achievements in order to identify the trends and patterns of different types of employee like very high, high, medium, low.</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10" descr="&lt;strong&gt;Employment&lt;/strong&gt; PNG - PNG All | PNG All"/>
          <p:cNvPicPr>
            <a:picLocks/>
          </p:cNvPicPr>
          <p:nvPr/>
        </p:nvPicPr>
        <p:blipFill>
          <a:blip xmlns:r="http://schemas.openxmlformats.org/officeDocument/2006/relationships" r:embed="rId2" cstate="print"/>
          <a:stretch>
            <a:fillRect/>
          </a:stretch>
        </p:blipFill>
        <p:spPr>
          <a:xfrm>
            <a:off x="699452" y="1900192"/>
            <a:ext cx="3012561" cy="2662038"/>
          </a:xfrm>
          <a:prstGeom prst="rect"/>
        </p:spPr>
      </p:pic>
      <p:pic>
        <p:nvPicPr>
          <p:cNvPr id="2097164" name="Picture 6" descr="Earnings PNG Download Free Transparent HQ PNG Download | FreePNGImg"/>
          <p:cNvPicPr>
            <a:picLocks/>
          </p:cNvPicPr>
          <p:nvPr/>
        </p:nvPicPr>
        <p:blipFill>
          <a:blip xmlns:r="http://schemas.openxmlformats.org/officeDocument/2006/relationships" r:embed="rId3" cstate="print"/>
          <a:stretch>
            <a:fillRect/>
          </a:stretch>
        </p:blipFill>
        <p:spPr>
          <a:xfrm>
            <a:off x="3440820" y="2019299"/>
            <a:ext cx="1996487" cy="2408088"/>
          </a:xfrm>
          <a:prstGeom prst="rect"/>
        </p:spPr>
      </p:pic>
      <p:pic>
        <p:nvPicPr>
          <p:cNvPr id="2097165" name="Picture 9"/>
          <p:cNvPicPr>
            <a:picLocks/>
          </p:cNvPicPr>
          <p:nvPr/>
        </p:nvPicPr>
        <p:blipFill rotWithShape="1">
          <a:blip xmlns:r="http://schemas.openxmlformats.org/officeDocument/2006/relationships" r:embed="rId4" cstate="print"/>
          <a:srcRect b="7479"/>
          <a:stretch>
            <a:fillRect/>
          </a:stretch>
        </p:blipFill>
        <p:spPr>
          <a:xfrm>
            <a:off x="5973002" y="1882015"/>
            <a:ext cx="2681586" cy="2680216"/>
          </a:xfrm>
          <a:prstGeom prst="rect"/>
        </p:spPr>
      </p:pic>
      <p:sp>
        <p:nvSpPr>
          <p:cNvPr id="1048708" name="TextBox 11"/>
          <p:cNvSpPr txBox="1"/>
          <p:nvPr/>
        </p:nvSpPr>
        <p:spPr>
          <a:xfrm>
            <a:off x="1383419" y="4562230"/>
            <a:ext cx="2057400" cy="40011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dirty="0" sz="2000" lang="en-IN" smtClean="0">
                <a:latin typeface="Calibri"/>
              </a:rPr>
              <a:t>EMPLOYER</a:t>
            </a:r>
            <a:endParaRPr b="1" dirty="0" sz="2000" lang="en-IN"/>
          </a:p>
        </p:txBody>
      </p:sp>
      <p:sp>
        <p:nvSpPr>
          <p:cNvPr id="1048709" name="TextBox 8"/>
          <p:cNvSpPr txBox="1"/>
          <p:nvPr/>
        </p:nvSpPr>
        <p:spPr>
          <a:xfrm>
            <a:off x="3440819" y="4562230"/>
            <a:ext cx="1600200" cy="40011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dirty="0" sz="2000" lang="en-IN" smtClean="0">
                <a:latin typeface="Calibri"/>
              </a:rPr>
              <a:t>MANAGER</a:t>
            </a:r>
            <a:endParaRPr b="1" dirty="0" sz="2000" lang="en-IN"/>
          </a:p>
        </p:txBody>
      </p:sp>
      <p:sp>
        <p:nvSpPr>
          <p:cNvPr id="1048710" name="TextBox 12"/>
          <p:cNvSpPr txBox="1"/>
          <p:nvPr/>
        </p:nvSpPr>
        <p:spPr>
          <a:xfrm>
            <a:off x="6551794" y="4611820"/>
            <a:ext cx="1524000" cy="701039"/>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dirty="0" sz="2000" lang="en-IN" smtClean="0">
                <a:latin typeface="Calibri"/>
              </a:rPr>
              <a:t>EMPLOYEES</a:t>
            </a:r>
            <a:endParaRPr b="1" dirty="0" sz="20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305338" y="2667000"/>
            <a:ext cx="4942005" cy="16916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indent="-285750" marL="285750">
              <a:buFont typeface="Wingdings" pitchFamily="2" charset="2"/>
              <a:buChar char="Ø"/>
            </a:pPr>
            <a:r>
              <a:rPr dirty="0" lang="en-IN" smtClean="0">
                <a:latin typeface="Calibri"/>
              </a:rPr>
              <a:t>Conditional formatting – missing</a:t>
            </a:r>
          </a:p>
          <a:p>
            <a:pPr indent="-285750" marL="285750">
              <a:buFont typeface="Wingdings" pitchFamily="2" charset="2"/>
              <a:buChar char="Ø"/>
            </a:pPr>
            <a:r>
              <a:rPr dirty="0" lang="en-IN" smtClean="0">
                <a:latin typeface="Calibri"/>
              </a:rPr>
              <a:t>Filter – remove values</a:t>
            </a:r>
          </a:p>
          <a:p>
            <a:pPr indent="-285750" marL="285750">
              <a:buFont typeface="Wingdings" pitchFamily="2" charset="2"/>
              <a:buChar char="Ø"/>
            </a:pPr>
            <a:r>
              <a:rPr dirty="0" lang="en-IN" smtClean="0">
                <a:latin typeface="Calibri"/>
              </a:rPr>
              <a:t>Formula – performance</a:t>
            </a:r>
          </a:p>
          <a:p>
            <a:pPr indent="-285750" marL="285750">
              <a:buFont typeface="Wingdings" pitchFamily="2" charset="2"/>
              <a:buChar char="Ø"/>
            </a:pPr>
            <a:r>
              <a:rPr dirty="0" lang="en-IN" smtClean="0">
                <a:latin typeface="Calibri"/>
              </a:rPr>
              <a:t>Pivot table – summary of employee performance</a:t>
            </a:r>
          </a:p>
          <a:p>
            <a:pPr indent="-285750" marL="285750">
              <a:buFont typeface="Wingdings" pitchFamily="2" charset="2"/>
              <a:buChar char="Ø"/>
            </a:pPr>
            <a:r>
              <a:rPr dirty="0" lang="en-IN" smtClean="0">
                <a:latin typeface="Calibri"/>
              </a:rPr>
              <a:t>Bar diagram – data visualization</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graphicFrame>
        <p:nvGraphicFramePr>
          <p:cNvPr id="4194304" name="图表 1"/>
          <p:cNvGraphicFramePr>
            <a:graphicFrameLocks/>
          </p:cNvGraphicFramePr>
          <p:nvPr/>
        </p:nvGraphicFramePr>
        <p:xfrm>
          <a:off x="1310844" y="1325961"/>
          <a:ext cx="7676472" cy="4821977"/>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1" name="TextBox 9"/>
          <p:cNvSpPr txBox="1"/>
          <p:nvPr/>
        </p:nvSpPr>
        <p:spPr>
          <a:xfrm>
            <a:off x="990599" y="2277462"/>
            <a:ext cx="6875881" cy="707886"/>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dirty="0" sz="2000" lang="en-IN" smtClean="0">
                <a:solidFill>
                  <a:srgbClr val="254061"/>
                </a:solidFill>
                <a:latin typeface="Calibri"/>
              </a:rPr>
              <a:t>PERFORMANCE LEVEL =IF(Z8&gt;=5,”VERY HIGH”,IF(Z8&gt;=4,”HIGH”,IF(Z8&gt;=3,”MED”,IF(Z8&lt;=2,”LOW”))))</a:t>
            </a:r>
            <a:endParaRPr b="1" dirty="0" sz="2000" lang="en-IN">
              <a:solidFill>
                <a:srgbClr val="25406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2024-08-31T13:44:29Z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d3e8bfc4dc1244339bd09ec212c31468</vt:lpwstr>
  </property>
</Properties>
</file>