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71" r:id="rId12"/>
    <p:sldId id="269" r:id="rId13"/>
    <p:sldId id="270" r:id="rId14"/>
    <p:sldId id="266" r:id="rId15"/>
    <p:sldId id="267" r:id="rId16"/>
    <p:sldId id="26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6A2E2AAE-DB28-44DD-8C3A-39ADBACCE84E}" type="datetimeFigureOut">
              <a:rPr lang="en-US" smtClean="0"/>
              <a:t>3/18/2019</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255FC73C-20F3-474D-AB5A-3327B697B79B}"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A2E2AAE-DB28-44DD-8C3A-39ADBACCE84E}" type="datetimeFigureOut">
              <a:rPr lang="en-US" smtClean="0"/>
              <a:t>3/18/2019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5FC73C-20F3-474D-AB5A-3327B697B79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A2E2AAE-DB28-44DD-8C3A-39ADBACCE84E}" type="datetimeFigureOut">
              <a:rPr lang="en-US" smtClean="0"/>
              <a:t>3/18/2019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5FC73C-20F3-474D-AB5A-3327B697B79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A2E2AAE-DB28-44DD-8C3A-39ADBACCE84E}" type="datetimeFigureOut">
              <a:rPr lang="en-US" smtClean="0"/>
              <a:t>3/18/2019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5FC73C-20F3-474D-AB5A-3327B697B79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A2E2AAE-DB28-44DD-8C3A-39ADBACCE84E}" type="datetimeFigureOut">
              <a:rPr lang="en-US" smtClean="0"/>
              <a:t>3/18/2019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5FC73C-20F3-474D-AB5A-3327B697B79B}"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A2E2AAE-DB28-44DD-8C3A-39ADBACCE84E}" type="datetimeFigureOut">
              <a:rPr lang="en-US" smtClean="0"/>
              <a:t>3/18/2019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5FC73C-20F3-474D-AB5A-3327B697B79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A2E2AAE-DB28-44DD-8C3A-39ADBACCE84E}" type="datetimeFigureOut">
              <a:rPr lang="en-US" smtClean="0"/>
              <a:t>3/18/2019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55FC73C-20F3-474D-AB5A-3327B697B79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6A2E2AAE-DB28-44DD-8C3A-39ADBACCE84E}" type="datetimeFigureOut">
              <a:rPr lang="en-US" smtClean="0"/>
              <a:t>3/18/2019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5FC73C-20F3-474D-AB5A-3327B697B79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2E2AAE-DB28-44DD-8C3A-39ADBACCE84E}" type="datetimeFigureOut">
              <a:rPr lang="en-US" smtClean="0"/>
              <a:t>3/18/2019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55FC73C-20F3-474D-AB5A-3327B697B79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A2E2AAE-DB28-44DD-8C3A-39ADBACCE84E}" type="datetimeFigureOut">
              <a:rPr lang="en-US" smtClean="0"/>
              <a:t>3/18/2019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5FC73C-20F3-474D-AB5A-3327B697B79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A2E2AAE-DB28-44DD-8C3A-39ADBACCE84E}" type="datetimeFigureOut">
              <a:rPr lang="en-US" smtClean="0"/>
              <a:t>3/18/2019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255FC73C-20F3-474D-AB5A-3327B697B79B}"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A2E2AAE-DB28-44DD-8C3A-39ADBACCE84E}" type="datetimeFigureOut">
              <a:rPr lang="en-US" smtClean="0"/>
              <a:t>3/18/2019</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55FC73C-20F3-474D-AB5A-3327B697B79B}"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AGILE METHODOLOGY</a:t>
            </a:r>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000108"/>
            <a:ext cx="8229600" cy="1143000"/>
          </a:xfrm>
        </p:spPr>
        <p:txBody>
          <a:bodyPr>
            <a:normAutofit fontScale="90000"/>
          </a:bodyPr>
          <a:lstStyle/>
          <a:p>
            <a:r>
              <a:rPr lang="en-IN" dirty="0"/>
              <a:t>GRAPHICAL VIEW OF BURNDOWN CHART</a:t>
            </a:r>
          </a:p>
        </p:txBody>
      </p:sp>
      <p:pic>
        <p:nvPicPr>
          <p:cNvPr id="4" name="Content Placeholder 3" descr="Burn_down_chart.png"/>
          <p:cNvPicPr>
            <a:picLocks noGrp="1" noChangeAspect="1"/>
          </p:cNvPicPr>
          <p:nvPr>
            <p:ph idx="1"/>
          </p:nvPr>
        </p:nvPicPr>
        <p:blipFill>
          <a:blip r:embed="rId2"/>
          <a:stretch>
            <a:fillRect/>
          </a:stretch>
        </p:blipFill>
        <p:spPr>
          <a:xfrm>
            <a:off x="928662" y="2714620"/>
            <a:ext cx="7255550" cy="2966106"/>
          </a:xfrm>
          <a:ln>
            <a:solidFill>
              <a:schemeClr val="accent1"/>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3F1BD-7048-C841-B537-4C5F0BDF62D4}"/>
              </a:ext>
            </a:extLst>
          </p:cNvPr>
          <p:cNvSpPr>
            <a:spLocks noGrp="1"/>
          </p:cNvSpPr>
          <p:nvPr>
            <p:ph type="title"/>
          </p:nvPr>
        </p:nvSpPr>
        <p:spPr>
          <a:xfrm>
            <a:off x="457200" y="669472"/>
            <a:ext cx="8229600" cy="1143000"/>
          </a:xfrm>
        </p:spPr>
        <p:txBody>
          <a:bodyPr/>
          <a:lstStyle/>
          <a:p>
            <a:r>
              <a:rPr lang="en-GB"/>
              <a:t>Poker Planning</a:t>
            </a:r>
            <a:endParaRPr lang="en-US"/>
          </a:p>
        </p:txBody>
      </p:sp>
      <p:sp>
        <p:nvSpPr>
          <p:cNvPr id="3" name="Content Placeholder 2">
            <a:extLst>
              <a:ext uri="{FF2B5EF4-FFF2-40B4-BE49-F238E27FC236}">
                <a16:creationId xmlns:a16="http://schemas.microsoft.com/office/drawing/2014/main" id="{0A24D070-1692-0848-9159-2F54D9FAF3D6}"/>
              </a:ext>
            </a:extLst>
          </p:cNvPr>
          <p:cNvSpPr>
            <a:spLocks noGrp="1"/>
          </p:cNvSpPr>
          <p:nvPr>
            <p:ph idx="1"/>
          </p:nvPr>
        </p:nvSpPr>
        <p:spPr>
          <a:xfrm>
            <a:off x="58056" y="2325552"/>
            <a:ext cx="8229600" cy="4389120"/>
          </a:xfrm>
        </p:spPr>
        <p:txBody>
          <a:bodyPr/>
          <a:lstStyle/>
          <a:p>
            <a:r>
              <a:rPr lang="en-GB" b="0" i="0">
                <a:solidFill>
                  <a:srgbClr val="2C7ACB"/>
                </a:solidFill>
                <a:effectLst/>
                <a:latin typeface="interface"/>
              </a:rPr>
              <a:t>What is Planning Poker?</a:t>
            </a:r>
          </a:p>
          <a:p>
            <a:r>
              <a:rPr lang="en-GB" b="0" i="0">
                <a:solidFill>
                  <a:srgbClr val="2C7ACB"/>
                </a:solidFill>
                <a:effectLst/>
                <a:latin typeface="interface"/>
              </a:rPr>
              <a:t>When should we engage in Planning Poker?</a:t>
            </a:r>
          </a:p>
          <a:p>
            <a:pPr marL="0" indent="0">
              <a:buNone/>
            </a:pPr>
            <a:endParaRPr lang="en-US"/>
          </a:p>
        </p:txBody>
      </p:sp>
    </p:spTree>
    <p:extLst>
      <p:ext uri="{BB962C8B-B14F-4D97-AF65-F5344CB8AC3E}">
        <p14:creationId xmlns:p14="http://schemas.microsoft.com/office/powerpoint/2010/main" val="2527729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DAILY STANDUP</a:t>
            </a:r>
          </a:p>
        </p:txBody>
      </p:sp>
      <p:sp>
        <p:nvSpPr>
          <p:cNvPr id="3" name="Content Placeholder 2"/>
          <p:cNvSpPr>
            <a:spLocks noGrp="1"/>
          </p:cNvSpPr>
          <p:nvPr>
            <p:ph idx="1"/>
          </p:nvPr>
        </p:nvSpPr>
        <p:spPr/>
        <p:txBody>
          <a:bodyPr>
            <a:normAutofit lnSpcReduction="10000"/>
          </a:bodyPr>
          <a:lstStyle/>
          <a:p>
            <a:r>
              <a:rPr lang="en-IN" sz="2800" dirty="0"/>
              <a:t>Time Bound</a:t>
            </a:r>
          </a:p>
          <a:p>
            <a:pPr>
              <a:buNone/>
            </a:pPr>
            <a:endParaRPr lang="en-IN" sz="2800" dirty="0"/>
          </a:p>
          <a:p>
            <a:r>
              <a:rPr lang="en-IN" sz="2800" dirty="0"/>
              <a:t>Two Questions that arise in Daily </a:t>
            </a:r>
            <a:r>
              <a:rPr lang="en-IN" sz="2800" dirty="0" err="1"/>
              <a:t>StandUp</a:t>
            </a:r>
            <a:endParaRPr lang="en-IN" sz="2800" dirty="0"/>
          </a:p>
          <a:p>
            <a:pPr>
              <a:buNone/>
            </a:pPr>
            <a:r>
              <a:rPr lang="en-IN" sz="2800" dirty="0"/>
              <a:t>       What I did yesterday that helped the       	development team meet the sprint goal?</a:t>
            </a:r>
          </a:p>
          <a:p>
            <a:pPr>
              <a:buNone/>
            </a:pPr>
            <a:r>
              <a:rPr lang="en-IN" sz="2800" dirty="0"/>
              <a:t>       What will I do today to help the development 	team meet the sprint goal?</a:t>
            </a:r>
          </a:p>
          <a:p>
            <a:pPr>
              <a:buNone/>
            </a:pPr>
            <a:endParaRPr lang="en-IN" sz="2800" dirty="0"/>
          </a:p>
          <a:p>
            <a:r>
              <a:rPr lang="en-IN" dirty="0"/>
              <a:t>Purpose of Daily </a:t>
            </a:r>
            <a:r>
              <a:rPr lang="en-IN" dirty="0" err="1"/>
              <a:t>StandUp</a:t>
            </a:r>
            <a:endParaRPr lang="en-IN"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SCRUM BOARD</a:t>
            </a:r>
          </a:p>
        </p:txBody>
      </p:sp>
      <p:sp>
        <p:nvSpPr>
          <p:cNvPr id="3" name="Content Placeholder 2"/>
          <p:cNvSpPr>
            <a:spLocks noGrp="1"/>
          </p:cNvSpPr>
          <p:nvPr>
            <p:ph idx="1"/>
          </p:nvPr>
        </p:nvSpPr>
        <p:spPr>
          <a:xfrm>
            <a:off x="3643306" y="5214950"/>
            <a:ext cx="45719" cy="71438"/>
          </a:xfrm>
        </p:spPr>
        <p:txBody>
          <a:bodyPr>
            <a:normAutofit fontScale="25000" lnSpcReduction="20000"/>
          </a:bodyPr>
          <a:lstStyle/>
          <a:p>
            <a:pPr>
              <a:buNone/>
            </a:pPr>
            <a:endParaRPr lang="en-IN" dirty="0"/>
          </a:p>
        </p:txBody>
      </p:sp>
      <p:pic>
        <p:nvPicPr>
          <p:cNvPr id="17410" name="Picture 2" descr="Image result for scrum board"/>
          <p:cNvPicPr>
            <a:picLocks noChangeAspect="1" noChangeArrowheads="1"/>
          </p:cNvPicPr>
          <p:nvPr/>
        </p:nvPicPr>
        <p:blipFill>
          <a:blip r:embed="rId2"/>
          <a:srcRect/>
          <a:stretch>
            <a:fillRect/>
          </a:stretch>
        </p:blipFill>
        <p:spPr bwMode="auto">
          <a:xfrm>
            <a:off x="928662" y="1982356"/>
            <a:ext cx="6500858" cy="4875644"/>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PRODUCT OWNER</a:t>
            </a:r>
          </a:p>
        </p:txBody>
      </p:sp>
      <p:sp>
        <p:nvSpPr>
          <p:cNvPr id="3" name="Content Placeholder 2"/>
          <p:cNvSpPr>
            <a:spLocks noGrp="1"/>
          </p:cNvSpPr>
          <p:nvPr>
            <p:ph idx="1"/>
          </p:nvPr>
        </p:nvSpPr>
        <p:spPr/>
        <p:txBody>
          <a:bodyPr>
            <a:normAutofit lnSpcReduction="10000"/>
          </a:bodyPr>
          <a:lstStyle/>
          <a:p>
            <a:r>
              <a:rPr lang="en-IN" dirty="0"/>
              <a:t>The Scrum product owner is typically a project's key stakeholder.</a:t>
            </a:r>
          </a:p>
          <a:p>
            <a:r>
              <a:rPr lang="en-IN" dirty="0"/>
              <a:t>The product owner responsibilities is to have a vision of what he or she wishes to build, and convey that vision to the scrum team.</a:t>
            </a:r>
          </a:p>
          <a:p>
            <a:r>
              <a:rPr lang="en-IN" dirty="0"/>
              <a:t>The product owner is commonly a lead user of the system or someone from marketing, product management or anyone with a solid understanding of users, the market place, the competition and of future trends for the domain or type of system being developed.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VELOCITY IN AGILE METHODOLOGY</a:t>
            </a:r>
          </a:p>
        </p:txBody>
      </p:sp>
      <p:sp>
        <p:nvSpPr>
          <p:cNvPr id="3" name="Content Placeholder 2"/>
          <p:cNvSpPr>
            <a:spLocks noGrp="1"/>
          </p:cNvSpPr>
          <p:nvPr>
            <p:ph idx="1"/>
          </p:nvPr>
        </p:nvSpPr>
        <p:spPr/>
        <p:txBody>
          <a:bodyPr/>
          <a:lstStyle/>
          <a:p>
            <a:r>
              <a:rPr lang="en-IN" b="1" dirty="0"/>
              <a:t>Velocity</a:t>
            </a:r>
            <a:r>
              <a:rPr lang="en-IN" dirty="0"/>
              <a:t> is a measure of the amount of work a Team can tackle during a single Sprint and is the key metric in Scrum.</a:t>
            </a:r>
          </a:p>
          <a:p>
            <a:r>
              <a:rPr lang="en-IN" b="1" dirty="0"/>
              <a:t>Velocity</a:t>
            </a:r>
            <a:r>
              <a:rPr lang="en-IN" dirty="0"/>
              <a:t> is calculated at the end of the Sprint by </a:t>
            </a:r>
            <a:r>
              <a:rPr lang="en-IN" dirty="0" err="1"/>
              <a:t>totaling</a:t>
            </a:r>
            <a:r>
              <a:rPr lang="en-IN" dirty="0"/>
              <a:t> the Points for all fully completed User Stories.</a:t>
            </a:r>
          </a:p>
          <a:p>
            <a:r>
              <a:rPr lang="en-IN" dirty="0"/>
              <a:t>The main idea behind velocity is to help teams estimate how much work they can complete in a given time period based on how quickly similar work was previously completed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SPRINT BACKLOG</a:t>
            </a:r>
          </a:p>
        </p:txBody>
      </p:sp>
      <p:sp>
        <p:nvSpPr>
          <p:cNvPr id="3" name="Content Placeholder 2"/>
          <p:cNvSpPr>
            <a:spLocks noGrp="1"/>
          </p:cNvSpPr>
          <p:nvPr>
            <p:ph idx="1"/>
          </p:nvPr>
        </p:nvSpPr>
        <p:spPr/>
        <p:txBody>
          <a:bodyPr>
            <a:normAutofit fontScale="92500" lnSpcReduction="10000"/>
          </a:bodyPr>
          <a:lstStyle/>
          <a:p>
            <a:r>
              <a:rPr lang="en-IN" dirty="0"/>
              <a:t>The sprint backlog is a list of tasks identified by the Scrum team to be completed during the Scrum sprint.</a:t>
            </a:r>
          </a:p>
          <a:p>
            <a:r>
              <a:rPr lang="en-IN" dirty="0"/>
              <a:t>The sprint backlog is commonly maintained as a spreadsheet.</a:t>
            </a:r>
          </a:p>
          <a:p>
            <a:r>
              <a:rPr lang="en-IN" dirty="0"/>
              <a:t>The Sprint Backlog makes visible all the work that the Development Team identifies as necessary to meet the Sprint Goal.</a:t>
            </a:r>
          </a:p>
          <a:p>
            <a:r>
              <a:rPr lang="en-IN" dirty="0"/>
              <a:t>The Sprint Backlog is a plan with enough detail that changes in progress can be understood in the daily scrum. The Development Team modifies the Sprint Backlog throughout the Sprint.  Only the Development Team can change its Sprint Backlog during a Sprint.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AGILE METHODOLOGY</a:t>
            </a:r>
          </a:p>
        </p:txBody>
      </p:sp>
      <p:sp>
        <p:nvSpPr>
          <p:cNvPr id="3" name="Content Placeholder 2"/>
          <p:cNvSpPr>
            <a:spLocks noGrp="1"/>
          </p:cNvSpPr>
          <p:nvPr>
            <p:ph idx="1"/>
          </p:nvPr>
        </p:nvSpPr>
        <p:spPr/>
        <p:txBody>
          <a:bodyPr>
            <a:normAutofit/>
          </a:bodyPr>
          <a:lstStyle/>
          <a:p>
            <a:r>
              <a:rPr lang="en-IN" dirty="0"/>
              <a:t>Agile is a software development methodology to build a software incrementally using short iterations of 1 to 4 weeks so that the development is aligned with the changing business needs.</a:t>
            </a:r>
          </a:p>
          <a:p>
            <a:r>
              <a:rPr lang="en-IN" dirty="0"/>
              <a:t>Instead of a single-pass development of 6 to 18 months where all the requirements and risks are predicted upfront, Agile adopts a process of frequent feedback where a workable product is delivered after 1 to 4 week iteration.</a:t>
            </a:r>
            <a:br>
              <a:rPr lang="en-IN" dirty="0"/>
            </a:b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gile Vs Traditional SDLC"/>
          <p:cNvPicPr>
            <a:picLocks noChangeAspect="1" noChangeArrowheads="1"/>
          </p:cNvPicPr>
          <p:nvPr/>
        </p:nvPicPr>
        <p:blipFill>
          <a:blip r:embed="rId2"/>
          <a:srcRect/>
          <a:stretch>
            <a:fillRect/>
          </a:stretch>
        </p:blipFill>
        <p:spPr bwMode="auto">
          <a:xfrm>
            <a:off x="714348" y="1357298"/>
            <a:ext cx="7643866" cy="4681546"/>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928670"/>
            <a:ext cx="8229600" cy="1143000"/>
          </a:xfrm>
        </p:spPr>
        <p:txBody>
          <a:bodyPr>
            <a:normAutofit fontScale="90000"/>
          </a:bodyPr>
          <a:lstStyle/>
          <a:p>
            <a:r>
              <a:rPr lang="en-IN" b="1" dirty="0"/>
              <a:t>Scrum</a:t>
            </a:r>
            <a:br>
              <a:rPr lang="en-IN" b="1" dirty="0"/>
            </a:br>
            <a:endParaRPr lang="en-IN" dirty="0"/>
          </a:p>
        </p:txBody>
      </p:sp>
      <p:sp>
        <p:nvSpPr>
          <p:cNvPr id="3" name="Content Placeholder 2"/>
          <p:cNvSpPr>
            <a:spLocks noGrp="1"/>
          </p:cNvSpPr>
          <p:nvPr>
            <p:ph idx="1"/>
          </p:nvPr>
        </p:nvSpPr>
        <p:spPr>
          <a:xfrm>
            <a:off x="500034" y="1643050"/>
            <a:ext cx="8229600" cy="4572032"/>
          </a:xfrm>
        </p:spPr>
        <p:txBody>
          <a:bodyPr>
            <a:normAutofit fontScale="85000" lnSpcReduction="20000"/>
          </a:bodyPr>
          <a:lstStyle/>
          <a:p>
            <a:r>
              <a:rPr lang="en-IN" b="1" dirty="0"/>
              <a:t>SCRUM</a:t>
            </a:r>
            <a:r>
              <a:rPr lang="en-IN" dirty="0"/>
              <a:t> is an agile development method which concentrates specifically on how to manage tasks within a team-based development environment.</a:t>
            </a:r>
          </a:p>
          <a:p>
            <a:pPr>
              <a:buFont typeface="Courier New" pitchFamily="49" charset="0"/>
              <a:buChar char="o"/>
            </a:pPr>
            <a:r>
              <a:rPr lang="en-IN" dirty="0"/>
              <a:t>It consists of </a:t>
            </a:r>
            <a:r>
              <a:rPr lang="en-IN" b="1" dirty="0"/>
              <a:t>three</a:t>
            </a:r>
            <a:r>
              <a:rPr lang="en-IN" dirty="0"/>
              <a:t> roles, and their responsibilities are explained as follows:</a:t>
            </a:r>
          </a:p>
          <a:p>
            <a:pPr>
              <a:buFont typeface="Courier New" pitchFamily="49" charset="0"/>
              <a:buChar char="o"/>
            </a:pPr>
            <a:r>
              <a:rPr lang="en-IN" b="1" dirty="0"/>
              <a:t>Scrum Master</a:t>
            </a:r>
          </a:p>
          <a:p>
            <a:pPr lvl="1">
              <a:buFont typeface="Courier New" pitchFamily="49" charset="0"/>
              <a:buChar char="o"/>
            </a:pPr>
            <a:r>
              <a:rPr lang="en-IN" dirty="0"/>
              <a:t>Master is responsible for setting up the team, sprint meeting and removes obstacles to progress</a:t>
            </a:r>
          </a:p>
          <a:p>
            <a:pPr>
              <a:buFont typeface="Courier New" pitchFamily="49" charset="0"/>
              <a:buChar char="o"/>
            </a:pPr>
            <a:r>
              <a:rPr lang="en-IN" b="1" dirty="0"/>
              <a:t>Product owner</a:t>
            </a:r>
          </a:p>
          <a:p>
            <a:pPr lvl="1">
              <a:buFont typeface="Courier New" pitchFamily="49" charset="0"/>
              <a:buChar char="o"/>
            </a:pPr>
            <a:r>
              <a:rPr lang="en-IN" dirty="0"/>
              <a:t>The Product Owner creates product backlog, prioritizes the backlog and is responsible for the delivery of the functionality at each iteration</a:t>
            </a:r>
          </a:p>
          <a:p>
            <a:pPr>
              <a:buFont typeface="Courier New" pitchFamily="49" charset="0"/>
              <a:buChar char="o"/>
            </a:pPr>
            <a:r>
              <a:rPr lang="en-IN" b="1" dirty="0"/>
              <a:t>Scrum Team</a:t>
            </a:r>
          </a:p>
          <a:p>
            <a:pPr lvl="1">
              <a:buFont typeface="Courier New" pitchFamily="49" charset="0"/>
              <a:buChar char="o"/>
            </a:pPr>
            <a:r>
              <a:rPr lang="en-IN" dirty="0"/>
              <a:t>Team manages its own work and organizes the work to complete the sprint or cycle</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285860"/>
            <a:ext cx="8229600" cy="724648"/>
          </a:xfrm>
        </p:spPr>
        <p:txBody>
          <a:bodyPr>
            <a:normAutofit fontScale="90000"/>
          </a:bodyPr>
          <a:lstStyle/>
          <a:p>
            <a:r>
              <a:rPr lang="en-IN" dirty="0"/>
              <a:t>Scrum Master</a:t>
            </a:r>
            <a:br>
              <a:rPr lang="en-IN" dirty="0"/>
            </a:br>
            <a:endParaRPr lang="en-IN" dirty="0"/>
          </a:p>
        </p:txBody>
      </p:sp>
      <p:sp>
        <p:nvSpPr>
          <p:cNvPr id="3" name="Content Placeholder 2"/>
          <p:cNvSpPr>
            <a:spLocks noGrp="1"/>
          </p:cNvSpPr>
          <p:nvPr>
            <p:ph idx="1"/>
          </p:nvPr>
        </p:nvSpPr>
        <p:spPr>
          <a:xfrm>
            <a:off x="428596" y="1428736"/>
            <a:ext cx="8501122" cy="5110178"/>
          </a:xfrm>
        </p:spPr>
        <p:txBody>
          <a:bodyPr>
            <a:normAutofit fontScale="70000" lnSpcReduction="20000"/>
          </a:bodyPr>
          <a:lstStyle/>
          <a:p>
            <a:r>
              <a:rPr lang="en-IN" sz="3100" dirty="0"/>
              <a:t>A Scrum Master is a team leader and facilitator who helps the team members to follow agile practices so that they can meet their commitments. The responsibilities of a scrum master are as follows:</a:t>
            </a:r>
          </a:p>
          <a:p>
            <a:r>
              <a:rPr lang="en-IN" sz="3100" dirty="0"/>
              <a:t>To enable close co-operation between all roles and functions.</a:t>
            </a:r>
          </a:p>
          <a:p>
            <a:r>
              <a:rPr lang="en-IN" sz="3100" dirty="0"/>
              <a:t>To remove any blocks.</a:t>
            </a:r>
          </a:p>
          <a:p>
            <a:r>
              <a:rPr lang="en-IN" sz="3100" dirty="0"/>
              <a:t>To shield the team from any disturbances.</a:t>
            </a:r>
          </a:p>
          <a:p>
            <a:r>
              <a:rPr lang="en-IN" sz="3100" dirty="0"/>
              <a:t>To work with the organization to track the progress and processes of the company.</a:t>
            </a:r>
          </a:p>
          <a:p>
            <a:r>
              <a:rPr lang="en-IN" sz="3100" dirty="0"/>
              <a:t>To ensure that Agile Inspect &amp; Adapt processes are leveraged properly which includes</a:t>
            </a:r>
          </a:p>
          <a:p>
            <a:pPr lvl="1"/>
            <a:r>
              <a:rPr lang="en-IN" sz="2600" dirty="0"/>
              <a:t>Daily stand-ups,</a:t>
            </a:r>
          </a:p>
          <a:p>
            <a:pPr lvl="1"/>
            <a:r>
              <a:rPr lang="en-IN" sz="2600" dirty="0"/>
              <a:t>Planned meetings,</a:t>
            </a:r>
          </a:p>
          <a:p>
            <a:pPr lvl="1"/>
            <a:r>
              <a:rPr lang="en-IN" sz="2600" dirty="0"/>
              <a:t>Demo,</a:t>
            </a:r>
          </a:p>
          <a:p>
            <a:pPr lvl="1"/>
            <a:r>
              <a:rPr lang="en-IN" sz="2600" dirty="0"/>
              <a:t>Review,</a:t>
            </a:r>
          </a:p>
          <a:p>
            <a:pPr lvl="1"/>
            <a:r>
              <a:rPr lang="en-IN" sz="2600" dirty="0"/>
              <a:t>Retrospective Meetings, and</a:t>
            </a:r>
          </a:p>
          <a:p>
            <a:pPr lvl="1"/>
            <a:r>
              <a:rPr lang="en-IN" sz="2600" dirty="0"/>
              <a:t>To facilitate team meetings and decision-making process.</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USER STORIES</a:t>
            </a:r>
          </a:p>
        </p:txBody>
      </p:sp>
      <p:sp>
        <p:nvSpPr>
          <p:cNvPr id="3" name="Content Placeholder 2"/>
          <p:cNvSpPr>
            <a:spLocks noGrp="1"/>
          </p:cNvSpPr>
          <p:nvPr>
            <p:ph idx="1"/>
          </p:nvPr>
        </p:nvSpPr>
        <p:spPr/>
        <p:txBody>
          <a:bodyPr/>
          <a:lstStyle/>
          <a:p>
            <a:r>
              <a:rPr lang="en-IN" dirty="0"/>
              <a:t>A </a:t>
            </a:r>
            <a:r>
              <a:rPr lang="en-IN" b="1" dirty="0"/>
              <a:t>user story</a:t>
            </a:r>
            <a:r>
              <a:rPr lang="en-IN" dirty="0"/>
              <a:t> is a tool used in </a:t>
            </a:r>
            <a:r>
              <a:rPr lang="en-IN" b="1" dirty="0"/>
              <a:t>Agile</a:t>
            </a:r>
            <a:r>
              <a:rPr lang="en-IN" dirty="0"/>
              <a:t> software development to capture a description of a software feature from an end-</a:t>
            </a:r>
            <a:r>
              <a:rPr lang="en-IN" b="1" dirty="0"/>
              <a:t>user</a:t>
            </a:r>
            <a:r>
              <a:rPr lang="en-IN" dirty="0"/>
              <a:t> perspective. The </a:t>
            </a:r>
            <a:r>
              <a:rPr lang="en-IN" b="1" dirty="0"/>
              <a:t>user story</a:t>
            </a:r>
            <a:r>
              <a:rPr lang="en-IN" dirty="0"/>
              <a:t> describes the type of </a:t>
            </a:r>
            <a:r>
              <a:rPr lang="en-IN" b="1" dirty="0"/>
              <a:t>user</a:t>
            </a:r>
            <a:r>
              <a:rPr lang="en-IN" dirty="0"/>
              <a:t>, what they want and why. A </a:t>
            </a:r>
            <a:r>
              <a:rPr lang="en-IN" b="1" dirty="0"/>
              <a:t>user story</a:t>
            </a:r>
            <a:r>
              <a:rPr lang="en-IN" dirty="0"/>
              <a:t> helps to create a simplified description of a requirement.</a:t>
            </a:r>
          </a:p>
          <a:p>
            <a:r>
              <a:rPr lang="en-IN" dirty="0"/>
              <a:t>As a &lt; type of user &gt;, I want &lt; some goal &gt; so that &lt; some reason &gt;.</a:t>
            </a:r>
          </a:p>
          <a:p>
            <a:pPr>
              <a:buNone/>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SPRINT PLANNING</a:t>
            </a:r>
          </a:p>
        </p:txBody>
      </p:sp>
      <p:sp>
        <p:nvSpPr>
          <p:cNvPr id="3" name="Content Placeholder 2"/>
          <p:cNvSpPr>
            <a:spLocks noGrp="1"/>
          </p:cNvSpPr>
          <p:nvPr>
            <p:ph idx="1"/>
          </p:nvPr>
        </p:nvSpPr>
        <p:spPr/>
        <p:txBody>
          <a:bodyPr/>
          <a:lstStyle/>
          <a:p>
            <a:r>
              <a:rPr lang="en-IN" b="1" dirty="0"/>
              <a:t>Sprint planning</a:t>
            </a:r>
            <a:r>
              <a:rPr lang="en-IN" dirty="0"/>
              <a:t> is a collaborative effort involving a Scrum Master, who facilitates the meeting, a Product Owner, who clarifies the details of the product backlog items and their respective acceptance criteria, and the Entire </a:t>
            </a:r>
            <a:r>
              <a:rPr lang="en-IN" b="1" dirty="0"/>
              <a:t>Agile</a:t>
            </a:r>
            <a:r>
              <a:rPr lang="en-IN" dirty="0"/>
              <a:t> Team, who define the work and effort necessary to meet their </a:t>
            </a:r>
            <a:r>
              <a:rPr lang="en-IN" b="1" dirty="0"/>
              <a:t>sprint </a:t>
            </a:r>
            <a:r>
              <a:rPr lang="en-IN" dirty="0"/>
              <a:t>commitment.</a:t>
            </a:r>
          </a:p>
          <a:p>
            <a:r>
              <a:rPr lang="en-IN" dirty="0"/>
              <a:t>Sprint Planning is time-boxed to a maximum of eight hours for a one-month Sprint. For shorter Sprints, the event is usually shorter.</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SPRINT RETROSPECTION</a:t>
            </a:r>
          </a:p>
        </p:txBody>
      </p:sp>
      <p:sp>
        <p:nvSpPr>
          <p:cNvPr id="3" name="Content Placeholder 2"/>
          <p:cNvSpPr>
            <a:spLocks noGrp="1"/>
          </p:cNvSpPr>
          <p:nvPr>
            <p:ph idx="1"/>
          </p:nvPr>
        </p:nvSpPr>
        <p:spPr/>
        <p:txBody>
          <a:bodyPr>
            <a:normAutofit lnSpcReduction="10000"/>
          </a:bodyPr>
          <a:lstStyle/>
          <a:p>
            <a:r>
              <a:rPr lang="en-IN" b="1" dirty="0"/>
              <a:t>Sprint Retrospection</a:t>
            </a:r>
            <a:r>
              <a:rPr lang="en-IN" dirty="0"/>
              <a:t> is an opportunity for the </a:t>
            </a:r>
            <a:r>
              <a:rPr lang="en-IN" b="1" dirty="0"/>
              <a:t>Scrum</a:t>
            </a:r>
            <a:r>
              <a:rPr lang="en-IN" dirty="0"/>
              <a:t> Team to inspect itself and create a plan for improvements to be enacted during the next </a:t>
            </a:r>
            <a:r>
              <a:rPr lang="en-IN" b="1" dirty="0"/>
              <a:t>Sprint</a:t>
            </a:r>
            <a:r>
              <a:rPr lang="en-IN" dirty="0"/>
              <a:t>.</a:t>
            </a:r>
          </a:p>
          <a:p>
            <a:r>
              <a:rPr lang="en-IN" dirty="0"/>
              <a:t>The </a:t>
            </a:r>
            <a:r>
              <a:rPr lang="en-IN" b="1" dirty="0"/>
              <a:t>Sprint Retrospection</a:t>
            </a:r>
            <a:r>
              <a:rPr lang="en-IN" dirty="0"/>
              <a:t> occurs after the </a:t>
            </a:r>
            <a:r>
              <a:rPr lang="en-IN" b="1" dirty="0"/>
              <a:t>Sprint</a:t>
            </a:r>
            <a:r>
              <a:rPr lang="en-IN" dirty="0"/>
              <a:t> Review and prior to the next </a:t>
            </a:r>
            <a:r>
              <a:rPr lang="en-IN" b="1" dirty="0"/>
              <a:t>Sprint</a:t>
            </a:r>
            <a:r>
              <a:rPr lang="en-IN" dirty="0"/>
              <a:t> Planning.</a:t>
            </a:r>
          </a:p>
          <a:p>
            <a:r>
              <a:rPr lang="en-IN" dirty="0"/>
              <a:t>During the Sprint Retrospective, the team discusses:</a:t>
            </a:r>
          </a:p>
          <a:p>
            <a:r>
              <a:rPr lang="en-IN" dirty="0"/>
              <a:t>What went well in the Sprint</a:t>
            </a:r>
          </a:p>
          <a:p>
            <a:r>
              <a:rPr lang="en-IN" dirty="0"/>
              <a:t>What could be improved</a:t>
            </a:r>
          </a:p>
          <a:p>
            <a:r>
              <a:rPr lang="en-IN" dirty="0"/>
              <a:t>What will we commit to improve in the next Sprint</a:t>
            </a:r>
          </a:p>
          <a:p>
            <a:pPr>
              <a:buNone/>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BURNDOWN CHART</a:t>
            </a:r>
          </a:p>
        </p:txBody>
      </p:sp>
      <p:sp>
        <p:nvSpPr>
          <p:cNvPr id="3" name="Content Placeholder 2"/>
          <p:cNvSpPr>
            <a:spLocks noGrp="1"/>
          </p:cNvSpPr>
          <p:nvPr>
            <p:ph idx="1"/>
          </p:nvPr>
        </p:nvSpPr>
        <p:spPr/>
        <p:txBody>
          <a:bodyPr/>
          <a:lstStyle/>
          <a:p>
            <a:r>
              <a:rPr lang="en-IN" dirty="0"/>
              <a:t>A </a:t>
            </a:r>
            <a:r>
              <a:rPr lang="en-IN" b="1" dirty="0"/>
              <a:t>burn down chart</a:t>
            </a:r>
            <a:r>
              <a:rPr lang="en-IN" dirty="0"/>
              <a:t> is a graphical representation of work left to do versus time</a:t>
            </a:r>
          </a:p>
          <a:p>
            <a:r>
              <a:rPr lang="en-IN" dirty="0"/>
              <a:t>The outstanding work (or backlog) is often on the vertical axis, with time along the horizontal.</a:t>
            </a:r>
          </a:p>
          <a:p>
            <a:r>
              <a:rPr lang="en-IN" dirty="0"/>
              <a:t>It is useful for predicting when all of the work will be completed</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249</TotalTime>
  <Words>348</Words>
  <Application>Microsoft Office PowerPoint</Application>
  <PresentationFormat>On-screen Show (4:3)</PresentationFormat>
  <Paragraphs>66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AGILE METHODOLOGY</vt:lpstr>
      <vt:lpstr>AGILE METHODOLOGY</vt:lpstr>
      <vt:lpstr>PowerPoint Presentation</vt:lpstr>
      <vt:lpstr>Scrum </vt:lpstr>
      <vt:lpstr>Scrum Master </vt:lpstr>
      <vt:lpstr>USER STORIES</vt:lpstr>
      <vt:lpstr>SPRINT PLANNING</vt:lpstr>
      <vt:lpstr>SPRINT RETROSPECTION</vt:lpstr>
      <vt:lpstr>BURNDOWN CHART</vt:lpstr>
      <vt:lpstr>GRAPHICAL VIEW OF BURNDOWN CHART</vt:lpstr>
      <vt:lpstr>Poker Planning</vt:lpstr>
      <vt:lpstr>DAILY STANDUP</vt:lpstr>
      <vt:lpstr>SCRUM BOARD</vt:lpstr>
      <vt:lpstr>PRODUCT OWNER</vt:lpstr>
      <vt:lpstr>VELOCITY IN AGILE METHODOLOGY</vt:lpstr>
      <vt:lpstr>SPRINT BACKLOG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METHODOLOGY</dc:title>
  <dc:creator>User</dc:creator>
  <cp:lastModifiedBy>Unknown User</cp:lastModifiedBy>
  <cp:revision>23</cp:revision>
  <dcterms:created xsi:type="dcterms:W3CDTF">2019-03-14T14:39:48Z</dcterms:created>
  <dcterms:modified xsi:type="dcterms:W3CDTF">2019-03-18T04:20:17Z</dcterms:modified>
</cp:coreProperties>
</file>