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5" r:id="rId1"/>
  </p:sldMasterIdLst>
  <p:sldIdLst>
    <p:sldId id="256" r:id="rId2"/>
    <p:sldId id="264" r:id="rId3"/>
    <p:sldId id="257" r:id="rId4"/>
    <p:sldId id="258" r:id="rId5"/>
    <p:sldId id="265" r:id="rId6"/>
    <p:sldId id="263" r:id="rId7"/>
    <p:sldId id="260" r:id="rId8"/>
    <p:sldId id="259"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1441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97128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4341747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902472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059264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503169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9D6E9DEC-419B-4CC5-A080-3B06BD5A8291}"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698304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3393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12/11/2017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6641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065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9950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14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73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7064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6133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8379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1528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12/11/2017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3274945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7CBE2-F77D-412C-87FD-61AC237E0012}"/>
              </a:ext>
            </a:extLst>
          </p:cNvPr>
          <p:cNvSpPr>
            <a:spLocks noGrp="1"/>
          </p:cNvSpPr>
          <p:nvPr>
            <p:ph type="ctrTitle"/>
          </p:nvPr>
        </p:nvSpPr>
        <p:spPr/>
        <p:txBody>
          <a:bodyPr/>
          <a:lstStyle/>
          <a:p>
            <a:r>
              <a:rPr lang="es-ES" dirty="0"/>
              <a:t>Monolithic </a:t>
            </a:r>
            <a:endParaRPr lang="es-MX" dirty="0"/>
          </a:p>
        </p:txBody>
      </p:sp>
      <p:sp>
        <p:nvSpPr>
          <p:cNvPr id="3" name="Subtítulo 2">
            <a:extLst>
              <a:ext uri="{FF2B5EF4-FFF2-40B4-BE49-F238E27FC236}">
                <a16:creationId xmlns:a16="http://schemas.microsoft.com/office/drawing/2014/main" id="{EEF6B778-1DBA-4FBF-AAFC-B87B52FEF0EA}"/>
              </a:ext>
            </a:extLst>
          </p:cNvPr>
          <p:cNvSpPr>
            <a:spLocks noGrp="1"/>
          </p:cNvSpPr>
          <p:nvPr>
            <p:ph type="subTitle" idx="1"/>
          </p:nvPr>
        </p:nvSpPr>
        <p:spPr/>
        <p:txBody>
          <a:bodyPr>
            <a:normAutofit fontScale="70000" lnSpcReduction="20000"/>
          </a:bodyPr>
          <a:lstStyle/>
          <a:p>
            <a:r>
              <a:rPr lang="es-ES" dirty="0"/>
              <a:t>Diseño y Arquitectura de Software</a:t>
            </a:r>
          </a:p>
          <a:p>
            <a:r>
              <a:rPr lang="es-ES" dirty="0"/>
              <a:t>Iván Carreón Silva</a:t>
            </a:r>
          </a:p>
          <a:p>
            <a:r>
              <a:rPr lang="es-ES" dirty="0"/>
              <a:t>Cuauhtémoc Martínez Requenes</a:t>
            </a:r>
          </a:p>
          <a:p>
            <a:r>
              <a:rPr lang="es-ES" dirty="0"/>
              <a:t>Georgina Valenzuela Mireles</a:t>
            </a:r>
            <a:endParaRPr lang="es-MX" dirty="0"/>
          </a:p>
        </p:txBody>
      </p:sp>
    </p:spTree>
    <p:extLst>
      <p:ext uri="{BB962C8B-B14F-4D97-AF65-F5344CB8AC3E}">
        <p14:creationId xmlns:p14="http://schemas.microsoft.com/office/powerpoint/2010/main" val="415873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captura de pantalla&#10;&#10;Descripción generada con confianza muy alta">
            <a:extLst>
              <a:ext uri="{FF2B5EF4-FFF2-40B4-BE49-F238E27FC236}">
                <a16:creationId xmlns:a16="http://schemas.microsoft.com/office/drawing/2014/main" id="{BA5AA188-9B3C-40CB-B95E-D1E0741B7100}"/>
              </a:ext>
            </a:extLst>
          </p:cNvPr>
          <p:cNvPicPr>
            <a:picLocks noChangeAspect="1"/>
          </p:cNvPicPr>
          <p:nvPr/>
        </p:nvPicPr>
        <p:blipFill>
          <a:blip r:embed="rId2"/>
          <a:stretch>
            <a:fillRect/>
          </a:stretch>
        </p:blipFill>
        <p:spPr>
          <a:xfrm>
            <a:off x="1889277" y="1214950"/>
            <a:ext cx="7952671" cy="4690777"/>
          </a:xfrm>
          <a:prstGeom prst="rect">
            <a:avLst/>
          </a:prstGeom>
        </p:spPr>
      </p:pic>
      <p:sp>
        <p:nvSpPr>
          <p:cNvPr id="2" name="CuadroTexto 1">
            <a:extLst>
              <a:ext uri="{FF2B5EF4-FFF2-40B4-BE49-F238E27FC236}">
                <a16:creationId xmlns:a16="http://schemas.microsoft.com/office/drawing/2014/main" id="{84B850A5-2874-4AE6-A940-B9DA65E77C4E}"/>
              </a:ext>
            </a:extLst>
          </p:cNvPr>
          <p:cNvSpPr txBox="1"/>
          <p:nvPr/>
        </p:nvSpPr>
        <p:spPr>
          <a:xfrm>
            <a:off x="503583" y="344556"/>
            <a:ext cx="2162772" cy="369332"/>
          </a:xfrm>
          <a:prstGeom prst="rect">
            <a:avLst/>
          </a:prstGeom>
          <a:noFill/>
        </p:spPr>
        <p:txBody>
          <a:bodyPr wrap="none" rtlCol="0">
            <a:spAutoFit/>
          </a:bodyPr>
          <a:lstStyle/>
          <a:p>
            <a:r>
              <a:rPr lang="es-ES" dirty="0"/>
              <a:t>Diagrama de clases</a:t>
            </a:r>
            <a:endParaRPr lang="es-MX" dirty="0"/>
          </a:p>
        </p:txBody>
      </p:sp>
    </p:spTree>
    <p:extLst>
      <p:ext uri="{BB962C8B-B14F-4D97-AF65-F5344CB8AC3E}">
        <p14:creationId xmlns:p14="http://schemas.microsoft.com/office/powerpoint/2010/main" val="1075435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0AB1671-1998-453A-93D9-1930B3F6038E}"/>
              </a:ext>
            </a:extLst>
          </p:cNvPr>
          <p:cNvSpPr txBox="1"/>
          <p:nvPr/>
        </p:nvSpPr>
        <p:spPr>
          <a:xfrm>
            <a:off x="649357" y="1364974"/>
            <a:ext cx="10588487" cy="4524315"/>
          </a:xfrm>
          <a:prstGeom prst="rect">
            <a:avLst/>
          </a:prstGeom>
          <a:noFill/>
        </p:spPr>
        <p:txBody>
          <a:bodyPr wrap="square" rtlCol="0">
            <a:spAutoFit/>
          </a:bodyPr>
          <a:lstStyle/>
          <a:p>
            <a:r>
              <a:rPr lang="es-CO" b="1" dirty="0"/>
              <a:t>Historia de la arquitectura de monolítica </a:t>
            </a:r>
          </a:p>
          <a:p>
            <a:endParaRPr lang="es-MX" b="1" dirty="0"/>
          </a:p>
          <a:p>
            <a:r>
              <a:rPr lang="es-CO" dirty="0"/>
              <a:t> </a:t>
            </a:r>
            <a:endParaRPr lang="es-MX" dirty="0"/>
          </a:p>
          <a:p>
            <a:pPr algn="just"/>
            <a:r>
              <a:rPr lang="es-CO" dirty="0"/>
              <a:t>En el inicio de la era de la informática, las computadoras eran grandes y caras. Debido a su escasez y coste, funcionaban de forma independiente. Por ejemplo, la configuración más habitual en los sistemas bancarios de los años 60 y 70 consistía en disponer de un mainframe con una base de datos de tipo jerárquico y en el que se ejecutaba una aplicación COBOL. </a:t>
            </a:r>
            <a:endParaRPr lang="es-MX" dirty="0"/>
          </a:p>
          <a:p>
            <a:pPr algn="just"/>
            <a:r>
              <a:rPr lang="es-CO" dirty="0"/>
              <a:t> </a:t>
            </a:r>
            <a:endParaRPr lang="es-MX" dirty="0"/>
          </a:p>
          <a:p>
            <a:pPr algn="just"/>
            <a:r>
              <a:rPr lang="es-CO" dirty="0"/>
              <a:t>Históricamente, representan la estructura de los primeros softwares, constituidos fundamentalmente por un solo programa compuesto por un conjunto de funciones entrelazadas de tal forma que cada una puede llamar a cualquier otra. Por lo general, los clientes eran máquinas sin procesador que se limitaban a enviar peticiones al mainframe y mostrar las respuestas al usuario.</a:t>
            </a:r>
            <a:endParaRPr lang="es-MX" dirty="0"/>
          </a:p>
          <a:p>
            <a:pPr algn="just"/>
            <a:r>
              <a:rPr lang="es-CO" dirty="0"/>
              <a:t> </a:t>
            </a:r>
            <a:endParaRPr lang="es-MX" dirty="0"/>
          </a:p>
          <a:p>
            <a:pPr algn="just"/>
            <a:r>
              <a:rPr lang="es-CO" dirty="0"/>
              <a:t>Las aplicaciones ejecutadas en entornos de mainframes y las maquinas sin procesador eran lo que hoy conocemos como aplicaciones monolíticas.</a:t>
            </a:r>
            <a:endParaRPr lang="es-MX" dirty="0"/>
          </a:p>
          <a:p>
            <a:endParaRPr lang="es-MX" dirty="0"/>
          </a:p>
        </p:txBody>
      </p:sp>
    </p:spTree>
    <p:extLst>
      <p:ext uri="{BB962C8B-B14F-4D97-AF65-F5344CB8AC3E}">
        <p14:creationId xmlns:p14="http://schemas.microsoft.com/office/powerpoint/2010/main" val="286720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DE565D7-9372-458A-BDF5-E7FAD41DE5C6}"/>
              </a:ext>
            </a:extLst>
          </p:cNvPr>
          <p:cNvSpPr txBox="1"/>
          <p:nvPr/>
        </p:nvSpPr>
        <p:spPr>
          <a:xfrm>
            <a:off x="666079" y="1188981"/>
            <a:ext cx="6286264" cy="4893647"/>
          </a:xfrm>
          <a:prstGeom prst="rect">
            <a:avLst/>
          </a:prstGeom>
          <a:noFill/>
        </p:spPr>
        <p:txBody>
          <a:bodyPr wrap="square" rtlCol="0">
            <a:spAutoFit/>
          </a:bodyPr>
          <a:lstStyle/>
          <a:p>
            <a:pPr algn="just"/>
            <a:r>
              <a:rPr lang="es-CO" sz="2400" dirty="0"/>
              <a:t>Las aplicaciones monolíticas son aquellas en las que el software </a:t>
            </a:r>
            <a:r>
              <a:rPr lang="es-CO" sz="2400" i="1" dirty="0"/>
              <a:t>se estructura en grupos funcionales muy acoplados</a:t>
            </a:r>
            <a:r>
              <a:rPr lang="es-CO" sz="2400" dirty="0"/>
              <a:t>, involucrando los aspectos referidos a la presentación, procesamiento y almacenamiento de la información. </a:t>
            </a:r>
          </a:p>
          <a:p>
            <a:pPr algn="just"/>
            <a:endParaRPr lang="es-CO" sz="2400" dirty="0"/>
          </a:p>
          <a:p>
            <a:pPr algn="just"/>
            <a:r>
              <a:rPr lang="es-CO" sz="2400" dirty="0"/>
              <a:t>A estas aplicaciones las conocemos como aplicaciones de estación en otras palabras interfaces graficas de usuario GUI’S son servicios de presentación, negocios y pertinencia de datos, en la misma maquina no hay concurrencia de usuarios.</a:t>
            </a:r>
            <a:endParaRPr lang="es-MX" sz="2400" dirty="0"/>
          </a:p>
        </p:txBody>
      </p:sp>
      <p:pic>
        <p:nvPicPr>
          <p:cNvPr id="3" name="Picture 2" descr="Resultado de imagen para monolithic django">
            <a:extLst>
              <a:ext uri="{FF2B5EF4-FFF2-40B4-BE49-F238E27FC236}">
                <a16:creationId xmlns:a16="http://schemas.microsoft.com/office/drawing/2014/main" id="{42F402BA-54A1-4E7E-8BD5-11C5843B4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345" y="1363256"/>
            <a:ext cx="2772226" cy="350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9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BB5092E-0638-4B9A-ADA6-F9BCCFEECB06}"/>
              </a:ext>
            </a:extLst>
          </p:cNvPr>
          <p:cNvPicPr>
            <a:picLocks noChangeAspect="1"/>
          </p:cNvPicPr>
          <p:nvPr/>
        </p:nvPicPr>
        <p:blipFill>
          <a:blip r:embed="rId2"/>
          <a:stretch>
            <a:fillRect/>
          </a:stretch>
        </p:blipFill>
        <p:spPr>
          <a:xfrm>
            <a:off x="1779791" y="993913"/>
            <a:ext cx="7722019" cy="5315623"/>
          </a:xfrm>
          <a:prstGeom prst="rect">
            <a:avLst/>
          </a:prstGeom>
        </p:spPr>
      </p:pic>
      <p:sp>
        <p:nvSpPr>
          <p:cNvPr id="2" name="CuadroTexto 1">
            <a:extLst>
              <a:ext uri="{FF2B5EF4-FFF2-40B4-BE49-F238E27FC236}">
                <a16:creationId xmlns:a16="http://schemas.microsoft.com/office/drawing/2014/main" id="{3DB527AA-BA3F-4978-91EE-496473B8FBE5}"/>
              </a:ext>
            </a:extLst>
          </p:cNvPr>
          <p:cNvSpPr txBox="1"/>
          <p:nvPr/>
        </p:nvSpPr>
        <p:spPr>
          <a:xfrm>
            <a:off x="530087" y="363798"/>
            <a:ext cx="5216493" cy="369332"/>
          </a:xfrm>
          <a:prstGeom prst="rect">
            <a:avLst/>
          </a:prstGeom>
          <a:noFill/>
        </p:spPr>
        <p:txBody>
          <a:bodyPr wrap="none" rtlCol="0">
            <a:spAutoFit/>
          </a:bodyPr>
          <a:lstStyle/>
          <a:p>
            <a:r>
              <a:rPr lang="es-ES" dirty="0"/>
              <a:t>Estructura del patrón de arquitectura Monolithic</a:t>
            </a:r>
            <a:endParaRPr lang="es-MX" dirty="0"/>
          </a:p>
        </p:txBody>
      </p:sp>
    </p:spTree>
    <p:extLst>
      <p:ext uri="{BB962C8B-B14F-4D97-AF65-F5344CB8AC3E}">
        <p14:creationId xmlns:p14="http://schemas.microsoft.com/office/powerpoint/2010/main" val="77600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15442E1-0EB9-4E2F-98E4-7C9D930365B4}"/>
              </a:ext>
            </a:extLst>
          </p:cNvPr>
          <p:cNvSpPr txBox="1"/>
          <p:nvPr/>
        </p:nvSpPr>
        <p:spPr>
          <a:xfrm>
            <a:off x="715617" y="516835"/>
            <a:ext cx="9886122" cy="5632311"/>
          </a:xfrm>
          <a:prstGeom prst="rect">
            <a:avLst/>
          </a:prstGeom>
          <a:noFill/>
        </p:spPr>
        <p:txBody>
          <a:bodyPr wrap="square" rtlCol="0">
            <a:spAutoFit/>
          </a:bodyPr>
          <a:lstStyle/>
          <a:p>
            <a:pPr algn="just"/>
            <a:r>
              <a:rPr lang="es-MX" b="1" dirty="0"/>
              <a:t>Similitudes con otras arquitecturas</a:t>
            </a:r>
          </a:p>
          <a:p>
            <a:pPr algn="just"/>
            <a:r>
              <a:rPr lang="es-MX" dirty="0"/>
              <a:t> </a:t>
            </a:r>
          </a:p>
          <a:p>
            <a:pPr lvl="0" algn="just"/>
            <a:r>
              <a:rPr lang="es-MX" dirty="0"/>
              <a:t>Arquitectura Cliente-Servidor.</a:t>
            </a:r>
          </a:p>
          <a:p>
            <a:pPr algn="just"/>
            <a:r>
              <a:rPr lang="es-MX" dirty="0"/>
              <a:t>Esta arquitectura consiste básicamente en un cliente que realiza peticiones a otro programa (el servidor) que le da respuesta. En esta arquitectura la capacidad de proceso está repartida entre los clientes y los servidores, aunque son más importantes las ventajas de tipo organizativo debidas a la centralización de la gestión de la información y la separación de responsabilidades, lo que facilita y clarifica el diseño del sistema.</a:t>
            </a:r>
          </a:p>
          <a:p>
            <a:pPr algn="just"/>
            <a:endParaRPr lang="es-ES" dirty="0"/>
          </a:p>
          <a:p>
            <a:pPr algn="just"/>
            <a:endParaRPr lang="es-MX" dirty="0"/>
          </a:p>
          <a:p>
            <a:pPr algn="just"/>
            <a:r>
              <a:rPr lang="es-MX" dirty="0"/>
              <a:t>La separación entre cliente y servidor es una separación de tipo lógico, donde el servidor no se ejecuta necesariamente sobre una sola máquina ni es necesariamente un sólo programa. Los tipos específicos de servidores incluyen los servidores web, los servidores de archivo, los servidores del correo, etc. Mientras que sus propósitos varían de unos servicios a otros, la arquitectura básica seguirá siendo la misma.</a:t>
            </a:r>
          </a:p>
          <a:p>
            <a:pPr algn="just"/>
            <a:endParaRPr lang="es-MX" dirty="0"/>
          </a:p>
          <a:p>
            <a:pPr algn="just"/>
            <a:r>
              <a:rPr lang="es-MX" dirty="0"/>
              <a:t>Una disposición muy común son los sistemas multicapa en los que el servidor se descompone en diferentes programas que pueden ser ejecutados por diferentes computadoras aumentando así el grado de distribución del sistema.</a:t>
            </a:r>
          </a:p>
          <a:p>
            <a:pPr algn="just"/>
            <a:endParaRPr lang="es-MX" dirty="0"/>
          </a:p>
        </p:txBody>
      </p:sp>
    </p:spTree>
    <p:extLst>
      <p:ext uri="{BB962C8B-B14F-4D97-AF65-F5344CB8AC3E}">
        <p14:creationId xmlns:p14="http://schemas.microsoft.com/office/powerpoint/2010/main" val="21895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F80606F-965E-465D-9C28-FD96137D35D4}"/>
              </a:ext>
            </a:extLst>
          </p:cNvPr>
          <p:cNvSpPr txBox="1"/>
          <p:nvPr/>
        </p:nvSpPr>
        <p:spPr>
          <a:xfrm>
            <a:off x="1444487" y="579783"/>
            <a:ext cx="9303026" cy="5355312"/>
          </a:xfrm>
          <a:prstGeom prst="rect">
            <a:avLst/>
          </a:prstGeom>
          <a:noFill/>
        </p:spPr>
        <p:txBody>
          <a:bodyPr wrap="square" rtlCol="0">
            <a:spAutoFit/>
          </a:bodyPr>
          <a:lstStyle/>
          <a:p>
            <a:r>
              <a:rPr lang="es-MX" b="1" dirty="0"/>
              <a:t>Ventajas y Desventajas</a:t>
            </a:r>
          </a:p>
          <a:p>
            <a:br>
              <a:rPr lang="es-CO" dirty="0"/>
            </a:br>
            <a:endParaRPr lang="es-MX" dirty="0"/>
          </a:p>
          <a:p>
            <a:r>
              <a:rPr lang="es-MX" b="1" dirty="0"/>
              <a:t>Ventajas </a:t>
            </a:r>
            <a:endParaRPr lang="es-MX" dirty="0"/>
          </a:p>
          <a:p>
            <a:pPr marL="285750" lvl="0" indent="-285750">
              <a:buFont typeface="Arial" panose="020B0604020202020204" pitchFamily="34" charset="0"/>
              <a:buChar char="•"/>
            </a:pPr>
            <a:r>
              <a:rPr lang="es-MX" dirty="0"/>
              <a:t>Eficiencia, ya que se producen pocos cambios en el contexto. </a:t>
            </a:r>
          </a:p>
          <a:p>
            <a:r>
              <a:rPr lang="es-MX" dirty="0"/>
              <a:t> </a:t>
            </a:r>
          </a:p>
          <a:p>
            <a:r>
              <a:rPr lang="es-419" b="1" dirty="0"/>
              <a:t>Desventajas </a:t>
            </a:r>
            <a:endParaRPr lang="es-MX" dirty="0"/>
          </a:p>
          <a:p>
            <a:pPr marL="285750" lvl="0" indent="-285750">
              <a:buFont typeface="Arial" panose="020B0604020202020204" pitchFamily="34" charset="0"/>
              <a:buChar char="•"/>
            </a:pPr>
            <a:r>
              <a:rPr lang="es-MX" dirty="0"/>
              <a:t>Difícil de depurar</a:t>
            </a:r>
          </a:p>
          <a:p>
            <a:pPr marL="285750" lvl="0" indent="-285750">
              <a:buFont typeface="Arial" panose="020B0604020202020204" pitchFamily="34" charset="0"/>
              <a:buChar char="•"/>
            </a:pPr>
            <a:r>
              <a:rPr lang="es-MX" dirty="0"/>
              <a:t>Difícil de ampliar</a:t>
            </a:r>
          </a:p>
          <a:p>
            <a:pPr marL="285750" lvl="0" indent="-285750">
              <a:buFont typeface="Arial" panose="020B0604020202020204" pitchFamily="34" charset="0"/>
              <a:buChar char="•"/>
            </a:pPr>
            <a:r>
              <a:rPr lang="es-MX" dirty="0"/>
              <a:t>Difícil de distribuir</a:t>
            </a:r>
          </a:p>
          <a:p>
            <a:pPr marL="285750" lvl="0" indent="-285750">
              <a:buFont typeface="Arial" panose="020B0604020202020204" pitchFamily="34" charset="0"/>
              <a:buChar char="•"/>
            </a:pPr>
            <a:r>
              <a:rPr lang="es-MX" dirty="0"/>
              <a:t>Difícil de implantar.</a:t>
            </a:r>
          </a:p>
          <a:p>
            <a:br>
              <a:rPr lang="es-MX" dirty="0"/>
            </a:br>
            <a:br>
              <a:rPr lang="es-MX" dirty="0"/>
            </a:br>
            <a:r>
              <a:rPr lang="es-MX" b="1" dirty="0"/>
              <a:t>Tipos de software al cual aplica este Estilo Arquitectónico:</a:t>
            </a:r>
            <a:br>
              <a:rPr lang="es-MX" dirty="0"/>
            </a:br>
            <a:endParaRPr lang="es-MX" dirty="0"/>
          </a:p>
          <a:p>
            <a:pPr lvl="0"/>
            <a:r>
              <a:rPr lang="es-MX" dirty="0"/>
              <a:t>Firmware</a:t>
            </a:r>
          </a:p>
          <a:p>
            <a:pPr lvl="0"/>
            <a:r>
              <a:rPr lang="es-MX" dirty="0"/>
              <a:t>Software base de Sistema Operativo (Servicios, </a:t>
            </a:r>
            <a:r>
              <a:rPr lang="es-MX" dirty="0" err="1"/>
              <a:t>deamons</a:t>
            </a:r>
            <a:r>
              <a:rPr lang="es-MX" dirty="0"/>
              <a:t>, </a:t>
            </a:r>
            <a:r>
              <a:rPr lang="es-MX" dirty="0" err="1"/>
              <a:t>Kernell</a:t>
            </a:r>
            <a:r>
              <a:rPr lang="es-MX" dirty="0"/>
              <a:t>)</a:t>
            </a:r>
          </a:p>
          <a:p>
            <a:pPr lvl="0"/>
            <a:r>
              <a:rPr lang="es-MX" dirty="0"/>
              <a:t>Pequeñas utilidades especificas (Desde virus, </a:t>
            </a:r>
            <a:r>
              <a:rPr lang="es-MX" dirty="0" err="1"/>
              <a:t>keyloggers</a:t>
            </a:r>
            <a:r>
              <a:rPr lang="es-MX" dirty="0"/>
              <a:t>, </a:t>
            </a:r>
            <a:r>
              <a:rPr lang="es-MX" dirty="0" err="1"/>
              <a:t>sniffers</a:t>
            </a:r>
            <a:r>
              <a:rPr lang="es-MX" dirty="0"/>
              <a:t>)</a:t>
            </a:r>
          </a:p>
          <a:p>
            <a:endParaRPr lang="es-MX" dirty="0"/>
          </a:p>
        </p:txBody>
      </p:sp>
    </p:spTree>
    <p:extLst>
      <p:ext uri="{BB962C8B-B14F-4D97-AF65-F5344CB8AC3E}">
        <p14:creationId xmlns:p14="http://schemas.microsoft.com/office/powerpoint/2010/main" val="45250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C56FCE19-3103-4473-A92E-E38D00FCD00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E909C556-FC01-4870-ABC0-8D5C17BD0F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C6DB8A24-0DF2-4AB3-9191-C02AB6937C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6924F406-F250-4FCF-A28E-52F364A5AA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905A9BAA-B344-45D2-838C-73856C4B15D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id="{390434AA-4632-440E-9AE7-411396A779CA}"/>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462FD1E-E713-4FD4-8746-671C946723BD}"/>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2" descr="Resultado de imagen para web framework">
            <a:extLst>
              <a:ext uri="{FF2B5EF4-FFF2-40B4-BE49-F238E27FC236}">
                <a16:creationId xmlns:a16="http://schemas.microsoft.com/office/drawing/2014/main" id="{11EDD6AD-3111-4380-B3CF-C9DF03332C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31" r="21903" b="-1"/>
          <a:stretch/>
        </p:blipFill>
        <p:spPr bwMode="auto">
          <a:xfrm>
            <a:off x="4636008" y="1690"/>
            <a:ext cx="7552815"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8A4CDE5-C7BC-41E1-8A4A-79E024CC09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025C7952-5703-489E-8DBD-F2EFAC8EEB0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2" name="CuadroTexto 1">
            <a:extLst>
              <a:ext uri="{FF2B5EF4-FFF2-40B4-BE49-F238E27FC236}">
                <a16:creationId xmlns:a16="http://schemas.microsoft.com/office/drawing/2014/main" id="{925D2C86-C357-4E80-A99A-F52BE0AE4DF7}"/>
              </a:ext>
            </a:extLst>
          </p:cNvPr>
          <p:cNvSpPr txBox="1"/>
          <p:nvPr/>
        </p:nvSpPr>
        <p:spPr>
          <a:xfrm>
            <a:off x="680322" y="753228"/>
            <a:ext cx="3679028"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a:latin typeface="+mj-lt"/>
                <a:ea typeface="+mj-ea"/>
                <a:cs typeface="+mj-cs"/>
              </a:rPr>
              <a:t>Frameworks</a:t>
            </a:r>
          </a:p>
        </p:txBody>
      </p:sp>
      <p:sp>
        <p:nvSpPr>
          <p:cNvPr id="3" name="CuadroTexto 2">
            <a:extLst>
              <a:ext uri="{FF2B5EF4-FFF2-40B4-BE49-F238E27FC236}">
                <a16:creationId xmlns:a16="http://schemas.microsoft.com/office/drawing/2014/main" id="{07FD043A-F41E-4750-B593-189CC7113ACA}"/>
              </a:ext>
            </a:extLst>
          </p:cNvPr>
          <p:cNvSpPr txBox="1"/>
          <p:nvPr/>
        </p:nvSpPr>
        <p:spPr>
          <a:xfrm>
            <a:off x="143727" y="2113872"/>
            <a:ext cx="4344267" cy="4289215"/>
          </a:xfrm>
          <a:prstGeom prst="rect">
            <a:avLst/>
          </a:prstGeom>
        </p:spPr>
        <p:txBody>
          <a:bodyPr vert="horz" lIns="91440" tIns="45720" rIns="91440" bIns="45720" rtlCol="0">
            <a:normAutofit/>
          </a:bodyPr>
          <a:lstStyle/>
          <a:p>
            <a:pPr algn="just" defTabSz="914400">
              <a:lnSpc>
                <a:spcPct val="90000"/>
              </a:lnSpc>
              <a:spcAft>
                <a:spcPts val="600"/>
              </a:spcAft>
            </a:pPr>
            <a:r>
              <a:rPr lang="es-MX" sz="1600" dirty="0"/>
              <a:t>Un entorno de trabajo es una estructura conceptual y tecnológica de asistencia definida, normalmente, con artefactos o módulos concretos de software, que puede servir de base para la organización y desarrollo de software. Típicamente, puede incluir soporte de programas, bibliotecas, y un lenguaje interpretado, entre otras herramientas, para así ayudar a desarrollar y unir los diferentes componentes de un proyecto.</a:t>
            </a:r>
          </a:p>
          <a:p>
            <a:pPr algn="just" defTabSz="914400">
              <a:lnSpc>
                <a:spcPct val="90000"/>
              </a:lnSpc>
              <a:spcAft>
                <a:spcPts val="600"/>
              </a:spcAft>
            </a:pPr>
            <a:endParaRPr lang="es-MX" sz="1600" dirty="0"/>
          </a:p>
          <a:p>
            <a:pPr algn="just" defTabSz="914400">
              <a:lnSpc>
                <a:spcPct val="90000"/>
              </a:lnSpc>
              <a:spcAft>
                <a:spcPts val="600"/>
              </a:spcAft>
            </a:pPr>
            <a:r>
              <a:rPr lang="es-MX" sz="1600" dirty="0"/>
              <a:t>Representa una arquitectura de software que modela las relaciones generales de las entidades del dominio, y provee una estructura y una especial metodología de trabajo, la cual extiende o utiliza las aplicaciones del dominio</a:t>
            </a:r>
            <a:endParaRPr lang="en-US" sz="1600" dirty="0"/>
          </a:p>
        </p:txBody>
      </p:sp>
    </p:spTree>
    <p:extLst>
      <p:ext uri="{BB962C8B-B14F-4D97-AF65-F5344CB8AC3E}">
        <p14:creationId xmlns:p14="http://schemas.microsoft.com/office/powerpoint/2010/main" val="4366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26" name="Picture 2" descr="Resultado de imagen para monolithic django">
            <a:extLst>
              <a:ext uri="{FF2B5EF4-FFF2-40B4-BE49-F238E27FC236}">
                <a16:creationId xmlns:a16="http://schemas.microsoft.com/office/drawing/2014/main" id="{FBE6E5F4-E1A7-421A-9D69-613875C5D7BD}"/>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t="702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9F237E7-2641-4726-8811-E1726AFCFC25}"/>
              </a:ext>
            </a:extLst>
          </p:cNvPr>
          <p:cNvSpPr txBox="1"/>
          <p:nvPr/>
        </p:nvSpPr>
        <p:spPr>
          <a:xfrm>
            <a:off x="1237243" y="2685347"/>
            <a:ext cx="9717513" cy="3231654"/>
          </a:xfrm>
          <a:prstGeom prst="rect">
            <a:avLst/>
          </a:prstGeom>
          <a:noFill/>
        </p:spPr>
        <p:txBody>
          <a:bodyPr wrap="square" rtlCol="0">
            <a:spAutoFit/>
          </a:bodyPr>
          <a:lstStyle/>
          <a:p>
            <a:pPr algn="just"/>
            <a:r>
              <a:rPr lang="es-MX" sz="2000" dirty="0">
                <a:effectLst>
                  <a:outerShdw blurRad="38100" dist="38100" dir="2700000" algn="tl">
                    <a:srgbClr val="000000">
                      <a:alpha val="43137"/>
                    </a:srgbClr>
                  </a:outerShdw>
                </a:effectLst>
              </a:rPr>
              <a:t>Es un framework de desarrollo web de código abierto, escrito en Python. Fue desarrollado en origen para gestionar varias páginas orientadas a noticias de la World Company de Lawrence, Kansas, y fue liberada al público bajo una licencia BSD en julio de 2005.</a:t>
            </a:r>
          </a:p>
          <a:p>
            <a:pPr algn="just"/>
            <a:endParaRPr lang="es-MX" sz="2400" dirty="0">
              <a:effectLst>
                <a:outerShdw blurRad="38100" dist="38100" dir="2700000" algn="tl">
                  <a:srgbClr val="000000">
                    <a:alpha val="43137"/>
                  </a:srgbClr>
                </a:outerShdw>
              </a:effectLst>
            </a:endParaRPr>
          </a:p>
          <a:p>
            <a:pPr algn="just"/>
            <a:r>
              <a:rPr lang="es-MX" sz="2000" dirty="0">
                <a:effectLst>
                  <a:outerShdw blurRad="38100" dist="38100" dir="2700000" algn="tl">
                    <a:srgbClr val="000000">
                      <a:alpha val="43137"/>
                    </a:srgbClr>
                  </a:outerShdw>
                </a:effectLst>
              </a:rPr>
              <a:t>La meta fundamental de Django es facilitar la creación de sitios web complejos. </a:t>
            </a:r>
            <a:r>
              <a:rPr lang="es-MX" sz="2000" dirty="0"/>
              <a:t>Django pone énfasis en el re-uso, la conectividad y extensibilidad de componentes, el desarrollo rápido y el principio DRY (Don't Repeat Yourself). Python es usado en </a:t>
            </a:r>
            <a:r>
              <a:rPr lang="es-MX" sz="2000" dirty="0">
                <a:effectLst>
                  <a:outerShdw blurRad="38100" dist="38100" dir="2700000" algn="tl">
                    <a:srgbClr val="000000">
                      <a:alpha val="43137"/>
                    </a:srgbClr>
                  </a:outerShdw>
                </a:effectLst>
              </a:rPr>
              <a:t>todas las partes del framework, incluso en configuraciones, archivos, y en los modelos de datos.</a:t>
            </a:r>
          </a:p>
        </p:txBody>
      </p:sp>
    </p:spTree>
    <p:extLst>
      <p:ext uri="{BB962C8B-B14F-4D97-AF65-F5344CB8AC3E}">
        <p14:creationId xmlns:p14="http://schemas.microsoft.com/office/powerpoint/2010/main" val="12380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o 69">
            <a:extLst>
              <a:ext uri="{FF2B5EF4-FFF2-40B4-BE49-F238E27FC236}">
                <a16:creationId xmlns:a16="http://schemas.microsoft.com/office/drawing/2014/main" id="{A950EFD3-7A21-44E3-A0FF-51B1C8CD8DB3}"/>
              </a:ext>
            </a:extLst>
          </p:cNvPr>
          <p:cNvGrpSpPr/>
          <p:nvPr/>
        </p:nvGrpSpPr>
        <p:grpSpPr>
          <a:xfrm>
            <a:off x="2610048" y="1025195"/>
            <a:ext cx="7638740" cy="5229831"/>
            <a:chOff x="2040204" y="587873"/>
            <a:chExt cx="7638740" cy="5229831"/>
          </a:xfrm>
        </p:grpSpPr>
        <p:sp>
          <p:nvSpPr>
            <p:cNvPr id="2" name="Rectángulo 1">
              <a:extLst>
                <a:ext uri="{FF2B5EF4-FFF2-40B4-BE49-F238E27FC236}">
                  <a16:creationId xmlns:a16="http://schemas.microsoft.com/office/drawing/2014/main" id="{29637D9E-E11A-4D55-81D2-150A39B72C73}"/>
                </a:ext>
              </a:extLst>
            </p:cNvPr>
            <p:cNvSpPr/>
            <p:nvPr/>
          </p:nvSpPr>
          <p:spPr>
            <a:xfrm>
              <a:off x="3981323" y="587874"/>
              <a:ext cx="3294120" cy="522983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2"/>
                </a:solidFill>
              </a:endParaRPr>
            </a:p>
          </p:txBody>
        </p:sp>
        <p:sp>
          <p:nvSpPr>
            <p:cNvPr id="3" name="CuadroTexto 2">
              <a:extLst>
                <a:ext uri="{FF2B5EF4-FFF2-40B4-BE49-F238E27FC236}">
                  <a16:creationId xmlns:a16="http://schemas.microsoft.com/office/drawing/2014/main" id="{523ACBA2-FD43-4081-8EBA-E9239E2BE505}"/>
                </a:ext>
              </a:extLst>
            </p:cNvPr>
            <p:cNvSpPr txBox="1"/>
            <p:nvPr/>
          </p:nvSpPr>
          <p:spPr>
            <a:xfrm>
              <a:off x="6394872" y="587873"/>
              <a:ext cx="744114" cy="369332"/>
            </a:xfrm>
            <a:prstGeom prst="rect">
              <a:avLst/>
            </a:prstGeom>
            <a:noFill/>
          </p:spPr>
          <p:txBody>
            <a:bodyPr wrap="none" rtlCol="0">
              <a:spAutoFit/>
            </a:bodyPr>
            <a:lstStyle/>
            <a:p>
              <a:r>
                <a:rPr lang="es-ES" dirty="0">
                  <a:solidFill>
                    <a:schemeClr val="bg2"/>
                  </a:solidFill>
                </a:rPr>
                <a:t>Hotel</a:t>
              </a:r>
              <a:endParaRPr lang="es-MX" dirty="0">
                <a:solidFill>
                  <a:schemeClr val="bg2"/>
                </a:solidFill>
              </a:endParaRPr>
            </a:p>
          </p:txBody>
        </p:sp>
        <p:sp>
          <p:nvSpPr>
            <p:cNvPr id="8" name="CuadroTexto 7">
              <a:extLst>
                <a:ext uri="{FF2B5EF4-FFF2-40B4-BE49-F238E27FC236}">
                  <a16:creationId xmlns:a16="http://schemas.microsoft.com/office/drawing/2014/main" id="{2E57515C-FA91-494A-BCDB-CE4A9428838F}"/>
                </a:ext>
              </a:extLst>
            </p:cNvPr>
            <p:cNvSpPr txBox="1"/>
            <p:nvPr/>
          </p:nvSpPr>
          <p:spPr>
            <a:xfrm>
              <a:off x="4299629" y="2024251"/>
              <a:ext cx="2637391" cy="369332"/>
            </a:xfrm>
            <a:prstGeom prst="rect">
              <a:avLst/>
            </a:prstGeom>
            <a:solidFill>
              <a:schemeClr val="tx1">
                <a:lumMod val="85000"/>
              </a:schemeClr>
            </a:solidFill>
            <a:ln>
              <a:solidFill>
                <a:schemeClr val="bg1"/>
              </a:solidFill>
            </a:ln>
          </p:spPr>
          <p:txBody>
            <a:bodyPr wrap="square" rtlCol="0">
              <a:spAutoFit/>
            </a:bodyPr>
            <a:lstStyle/>
            <a:p>
              <a:pPr algn="ctr"/>
              <a:r>
                <a:rPr lang="es-ES" dirty="0">
                  <a:solidFill>
                    <a:schemeClr val="bg2"/>
                  </a:solidFill>
                </a:rPr>
                <a:t>Gestión de Reservación</a:t>
              </a:r>
              <a:endParaRPr lang="es-MX" dirty="0">
                <a:solidFill>
                  <a:schemeClr val="bg2"/>
                </a:solidFill>
              </a:endParaRPr>
            </a:p>
          </p:txBody>
        </p:sp>
        <p:sp>
          <p:nvSpPr>
            <p:cNvPr id="9" name="CuadroTexto 8">
              <a:extLst>
                <a:ext uri="{FF2B5EF4-FFF2-40B4-BE49-F238E27FC236}">
                  <a16:creationId xmlns:a16="http://schemas.microsoft.com/office/drawing/2014/main" id="{36037C8C-711F-4267-B6E4-7192B86A1D1C}"/>
                </a:ext>
              </a:extLst>
            </p:cNvPr>
            <p:cNvSpPr txBox="1"/>
            <p:nvPr/>
          </p:nvSpPr>
          <p:spPr>
            <a:xfrm>
              <a:off x="4520909" y="2794351"/>
              <a:ext cx="2194832" cy="369332"/>
            </a:xfrm>
            <a:prstGeom prst="rect">
              <a:avLst/>
            </a:prstGeom>
            <a:solidFill>
              <a:schemeClr val="tx1">
                <a:lumMod val="85000"/>
              </a:schemeClr>
            </a:solidFill>
            <a:ln>
              <a:solidFill>
                <a:schemeClr val="bg1"/>
              </a:solidFill>
            </a:ln>
          </p:spPr>
          <p:txBody>
            <a:bodyPr wrap="none" rtlCol="0">
              <a:spAutoFit/>
            </a:bodyPr>
            <a:lstStyle/>
            <a:p>
              <a:r>
                <a:rPr lang="es-ES" dirty="0">
                  <a:solidFill>
                    <a:schemeClr val="bg2"/>
                  </a:solidFill>
                </a:rPr>
                <a:t>Gestión de Clientes</a:t>
              </a:r>
              <a:endParaRPr lang="es-MX" dirty="0">
                <a:solidFill>
                  <a:schemeClr val="bg2"/>
                </a:solidFill>
              </a:endParaRPr>
            </a:p>
          </p:txBody>
        </p:sp>
        <p:sp>
          <p:nvSpPr>
            <p:cNvPr id="10" name="CuadroTexto 9">
              <a:extLst>
                <a:ext uri="{FF2B5EF4-FFF2-40B4-BE49-F238E27FC236}">
                  <a16:creationId xmlns:a16="http://schemas.microsoft.com/office/drawing/2014/main" id="{335F6B1C-8560-4AF8-809F-8018278C9565}"/>
                </a:ext>
              </a:extLst>
            </p:cNvPr>
            <p:cNvSpPr txBox="1"/>
            <p:nvPr/>
          </p:nvSpPr>
          <p:spPr>
            <a:xfrm>
              <a:off x="4377079" y="3541176"/>
              <a:ext cx="2502608" cy="369332"/>
            </a:xfrm>
            <a:prstGeom prst="rect">
              <a:avLst/>
            </a:prstGeom>
            <a:solidFill>
              <a:schemeClr val="tx1">
                <a:lumMod val="85000"/>
              </a:schemeClr>
            </a:solidFill>
            <a:ln>
              <a:solidFill>
                <a:schemeClr val="bg1"/>
              </a:solidFill>
            </a:ln>
          </p:spPr>
          <p:txBody>
            <a:bodyPr wrap="none" rtlCol="0">
              <a:spAutoFit/>
            </a:bodyPr>
            <a:lstStyle/>
            <a:p>
              <a:pPr algn="ctr"/>
              <a:r>
                <a:rPr lang="es-ES" dirty="0">
                  <a:solidFill>
                    <a:schemeClr val="bg2"/>
                  </a:solidFill>
                </a:rPr>
                <a:t>Gestión de Habitaciones</a:t>
              </a:r>
              <a:endParaRPr lang="es-MX" dirty="0">
                <a:solidFill>
                  <a:schemeClr val="bg2"/>
                </a:solidFill>
              </a:endParaRPr>
            </a:p>
          </p:txBody>
        </p:sp>
        <p:sp>
          <p:nvSpPr>
            <p:cNvPr id="11" name="CuadroTexto 10">
              <a:extLst>
                <a:ext uri="{FF2B5EF4-FFF2-40B4-BE49-F238E27FC236}">
                  <a16:creationId xmlns:a16="http://schemas.microsoft.com/office/drawing/2014/main" id="{41DD11DC-90EB-4114-89BD-E8A69F3D989F}"/>
                </a:ext>
              </a:extLst>
            </p:cNvPr>
            <p:cNvSpPr txBox="1"/>
            <p:nvPr/>
          </p:nvSpPr>
          <p:spPr>
            <a:xfrm>
              <a:off x="4377079" y="1265589"/>
              <a:ext cx="2502607" cy="369332"/>
            </a:xfrm>
            <a:prstGeom prst="rect">
              <a:avLst/>
            </a:prstGeom>
            <a:solidFill>
              <a:schemeClr val="tx1">
                <a:lumMod val="85000"/>
              </a:schemeClr>
            </a:solidFill>
            <a:ln>
              <a:solidFill>
                <a:schemeClr val="bg1"/>
              </a:solidFill>
            </a:ln>
          </p:spPr>
          <p:txBody>
            <a:bodyPr wrap="square" rtlCol="0">
              <a:spAutoFit/>
            </a:bodyPr>
            <a:lstStyle/>
            <a:p>
              <a:pPr algn="ctr"/>
              <a:r>
                <a:rPr lang="es-ES" dirty="0">
                  <a:solidFill>
                    <a:schemeClr val="bg2"/>
                  </a:solidFill>
                </a:rPr>
                <a:t>Interfaz de usuario- UI </a:t>
              </a:r>
              <a:endParaRPr lang="es-MX" dirty="0">
                <a:solidFill>
                  <a:schemeClr val="bg2"/>
                </a:solidFill>
              </a:endParaRPr>
            </a:p>
          </p:txBody>
        </p:sp>
        <p:grpSp>
          <p:nvGrpSpPr>
            <p:cNvPr id="22" name="Grupo 21">
              <a:extLst>
                <a:ext uri="{FF2B5EF4-FFF2-40B4-BE49-F238E27FC236}">
                  <a16:creationId xmlns:a16="http://schemas.microsoft.com/office/drawing/2014/main" id="{61CB30EA-0C8E-4769-B10A-E0324E34A1BD}"/>
                </a:ext>
              </a:extLst>
            </p:cNvPr>
            <p:cNvGrpSpPr/>
            <p:nvPr/>
          </p:nvGrpSpPr>
          <p:grpSpPr>
            <a:xfrm>
              <a:off x="4170408" y="4309572"/>
              <a:ext cx="2785181" cy="1046669"/>
              <a:chOff x="5449027" y="4888828"/>
              <a:chExt cx="2785181" cy="1046669"/>
            </a:xfrm>
          </p:grpSpPr>
          <p:sp>
            <p:nvSpPr>
              <p:cNvPr id="5" name="CuadroTexto 4">
                <a:extLst>
                  <a:ext uri="{FF2B5EF4-FFF2-40B4-BE49-F238E27FC236}">
                    <a16:creationId xmlns:a16="http://schemas.microsoft.com/office/drawing/2014/main" id="{8A7EA57C-4D0F-4FAA-8550-DE88E2C1653D}"/>
                  </a:ext>
                </a:extLst>
              </p:cNvPr>
              <p:cNvSpPr txBox="1"/>
              <p:nvPr/>
            </p:nvSpPr>
            <p:spPr>
              <a:xfrm>
                <a:off x="7281703" y="5566165"/>
                <a:ext cx="952505" cy="369332"/>
              </a:xfrm>
              <a:prstGeom prst="rect">
                <a:avLst/>
              </a:prstGeom>
              <a:solidFill>
                <a:schemeClr val="tx1">
                  <a:lumMod val="85000"/>
                </a:schemeClr>
              </a:solidFill>
              <a:ln>
                <a:solidFill>
                  <a:schemeClr val="bg1"/>
                </a:solidFill>
              </a:ln>
            </p:spPr>
            <p:txBody>
              <a:bodyPr wrap="none" rtlCol="0">
                <a:spAutoFit/>
              </a:bodyPr>
              <a:lstStyle/>
              <a:p>
                <a:pPr algn="ctr"/>
                <a:r>
                  <a:rPr lang="es-ES" dirty="0">
                    <a:solidFill>
                      <a:schemeClr val="bg2"/>
                    </a:solidFill>
                  </a:rPr>
                  <a:t>Clientes</a:t>
                </a:r>
                <a:endParaRPr lang="es-MX" dirty="0">
                  <a:solidFill>
                    <a:schemeClr val="bg2"/>
                  </a:solidFill>
                </a:endParaRPr>
              </a:p>
            </p:txBody>
          </p:sp>
          <p:sp>
            <p:nvSpPr>
              <p:cNvPr id="6" name="CuadroTexto 5">
                <a:extLst>
                  <a:ext uri="{FF2B5EF4-FFF2-40B4-BE49-F238E27FC236}">
                    <a16:creationId xmlns:a16="http://schemas.microsoft.com/office/drawing/2014/main" id="{1E3D9BC8-CF89-4E38-9ED6-75ACDA613B7D}"/>
                  </a:ext>
                </a:extLst>
              </p:cNvPr>
              <p:cNvSpPr txBox="1"/>
              <p:nvPr/>
            </p:nvSpPr>
            <p:spPr>
              <a:xfrm>
                <a:off x="5449027" y="5563679"/>
                <a:ext cx="1293945" cy="369332"/>
              </a:xfrm>
              <a:prstGeom prst="rect">
                <a:avLst/>
              </a:prstGeom>
              <a:solidFill>
                <a:schemeClr val="tx1">
                  <a:lumMod val="85000"/>
                </a:schemeClr>
              </a:solidFill>
              <a:ln>
                <a:solidFill>
                  <a:schemeClr val="bg1"/>
                </a:solidFill>
              </a:ln>
            </p:spPr>
            <p:txBody>
              <a:bodyPr wrap="none" rtlCol="0">
                <a:spAutoFit/>
              </a:bodyPr>
              <a:lstStyle/>
              <a:p>
                <a:pPr algn="ctr"/>
                <a:r>
                  <a:rPr lang="es-ES" dirty="0">
                    <a:solidFill>
                      <a:schemeClr val="bg2"/>
                    </a:solidFill>
                  </a:rPr>
                  <a:t>Habitación</a:t>
                </a:r>
                <a:endParaRPr lang="es-MX" dirty="0">
                  <a:solidFill>
                    <a:schemeClr val="bg2"/>
                  </a:solidFill>
                </a:endParaRPr>
              </a:p>
            </p:txBody>
          </p:sp>
          <p:sp>
            <p:nvSpPr>
              <p:cNvPr id="7" name="CuadroTexto 6">
                <a:extLst>
                  <a:ext uri="{FF2B5EF4-FFF2-40B4-BE49-F238E27FC236}">
                    <a16:creationId xmlns:a16="http://schemas.microsoft.com/office/drawing/2014/main" id="{21D14C7E-6278-48BB-87BD-94BEB2F42DAB}"/>
                  </a:ext>
                </a:extLst>
              </p:cNvPr>
              <p:cNvSpPr txBox="1"/>
              <p:nvPr/>
            </p:nvSpPr>
            <p:spPr>
              <a:xfrm>
                <a:off x="6075125" y="4888828"/>
                <a:ext cx="1480149" cy="369332"/>
              </a:xfrm>
              <a:prstGeom prst="rect">
                <a:avLst/>
              </a:prstGeom>
              <a:solidFill>
                <a:schemeClr val="tx1">
                  <a:lumMod val="85000"/>
                </a:schemeClr>
              </a:solidFill>
              <a:ln>
                <a:solidFill>
                  <a:schemeClr val="bg1"/>
                </a:solidFill>
              </a:ln>
            </p:spPr>
            <p:txBody>
              <a:bodyPr wrap="none" rtlCol="0">
                <a:spAutoFit/>
              </a:bodyPr>
              <a:lstStyle/>
              <a:p>
                <a:pPr algn="ctr"/>
                <a:r>
                  <a:rPr lang="es-ES" dirty="0">
                    <a:solidFill>
                      <a:schemeClr val="bg2"/>
                    </a:solidFill>
                  </a:rPr>
                  <a:t>Reservación </a:t>
                </a:r>
                <a:endParaRPr lang="es-MX" dirty="0">
                  <a:solidFill>
                    <a:schemeClr val="bg2"/>
                  </a:solidFill>
                </a:endParaRPr>
              </a:p>
            </p:txBody>
          </p:sp>
          <p:cxnSp>
            <p:nvCxnSpPr>
              <p:cNvPr id="13" name="Conector recto 12">
                <a:extLst>
                  <a:ext uri="{FF2B5EF4-FFF2-40B4-BE49-F238E27FC236}">
                    <a16:creationId xmlns:a16="http://schemas.microsoft.com/office/drawing/2014/main" id="{18636EBE-C7D3-46EF-ABC7-DC960BFB4903}"/>
                  </a:ext>
                </a:extLst>
              </p:cNvPr>
              <p:cNvCxnSpPr/>
              <p:nvPr/>
            </p:nvCxnSpPr>
            <p:spPr>
              <a:xfrm>
                <a:off x="7555274" y="5073494"/>
                <a:ext cx="2240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045CE20-D439-4BB7-A5FB-066DDCDFFB97}"/>
                  </a:ext>
                </a:extLst>
              </p:cNvPr>
              <p:cNvCxnSpPr/>
              <p:nvPr/>
            </p:nvCxnSpPr>
            <p:spPr>
              <a:xfrm flipH="1">
                <a:off x="5883965" y="5073494"/>
                <a:ext cx="1911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3DEAEE4B-CC37-4DA9-9302-0CAD684C51CB}"/>
                  </a:ext>
                </a:extLst>
              </p:cNvPr>
              <p:cNvCxnSpPr/>
              <p:nvPr/>
            </p:nvCxnSpPr>
            <p:spPr>
              <a:xfrm>
                <a:off x="5883965" y="5073494"/>
                <a:ext cx="0" cy="4901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F57DA9E-D1D0-480C-A9FB-1BBD223BB4DC}"/>
                  </a:ext>
                </a:extLst>
              </p:cNvPr>
              <p:cNvCxnSpPr>
                <a:cxnSpLocks/>
              </p:cNvCxnSpPr>
              <p:nvPr/>
            </p:nvCxnSpPr>
            <p:spPr>
              <a:xfrm>
                <a:off x="7784459" y="5073494"/>
                <a:ext cx="0" cy="4901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B6D2B729-50E7-46B8-A95D-A12DE37542D9}"/>
                  </a:ext>
                </a:extLst>
              </p:cNvPr>
              <p:cNvCxnSpPr>
                <a:stCxn id="6" idx="3"/>
                <a:endCxn id="5" idx="1"/>
              </p:cNvCxnSpPr>
              <p:nvPr/>
            </p:nvCxnSpPr>
            <p:spPr>
              <a:xfrm>
                <a:off x="6742972" y="5748345"/>
                <a:ext cx="538731" cy="2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uadroTexto 23">
              <a:extLst>
                <a:ext uri="{FF2B5EF4-FFF2-40B4-BE49-F238E27FC236}">
                  <a16:creationId xmlns:a16="http://schemas.microsoft.com/office/drawing/2014/main" id="{6A673DC2-9619-4829-A9A7-9010A24955E4}"/>
                </a:ext>
              </a:extLst>
            </p:cNvPr>
            <p:cNvSpPr txBox="1"/>
            <p:nvPr/>
          </p:nvSpPr>
          <p:spPr>
            <a:xfrm>
              <a:off x="2040204" y="3018123"/>
              <a:ext cx="1008609" cy="369332"/>
            </a:xfrm>
            <a:prstGeom prst="rect">
              <a:avLst/>
            </a:prstGeom>
            <a:solidFill>
              <a:schemeClr val="accent5">
                <a:lumMod val="40000"/>
                <a:lumOff val="60000"/>
              </a:schemeClr>
            </a:solidFill>
            <a:ln>
              <a:solidFill>
                <a:schemeClr val="bg1"/>
              </a:solidFill>
            </a:ln>
          </p:spPr>
          <p:txBody>
            <a:bodyPr wrap="none" rtlCol="0">
              <a:spAutoFit/>
            </a:bodyPr>
            <a:lstStyle/>
            <a:p>
              <a:r>
                <a:rPr lang="es-ES" dirty="0">
                  <a:solidFill>
                    <a:schemeClr val="bg2"/>
                  </a:solidFill>
                </a:rPr>
                <a:t>Browser</a:t>
              </a:r>
              <a:endParaRPr lang="es-MX" dirty="0">
                <a:solidFill>
                  <a:schemeClr val="bg2"/>
                </a:solidFill>
              </a:endParaRPr>
            </a:p>
          </p:txBody>
        </p:sp>
        <p:sp>
          <p:nvSpPr>
            <p:cNvPr id="25" name="Cilindro 24">
              <a:extLst>
                <a:ext uri="{FF2B5EF4-FFF2-40B4-BE49-F238E27FC236}">
                  <a16:creationId xmlns:a16="http://schemas.microsoft.com/office/drawing/2014/main" id="{24165F3E-91CE-4AE2-A77B-45D103769B69}"/>
                </a:ext>
              </a:extLst>
            </p:cNvPr>
            <p:cNvSpPr/>
            <p:nvPr/>
          </p:nvSpPr>
          <p:spPr>
            <a:xfrm>
              <a:off x="8207953" y="2441439"/>
              <a:ext cx="1470991" cy="1444487"/>
            </a:xfrm>
            <a:prstGeom prst="can">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solidFill>
                </a:rPr>
                <a:t>SQLite</a:t>
              </a:r>
              <a:endParaRPr lang="es-MX" dirty="0">
                <a:solidFill>
                  <a:schemeClr val="bg2"/>
                </a:solidFill>
              </a:endParaRPr>
            </a:p>
          </p:txBody>
        </p:sp>
        <p:cxnSp>
          <p:nvCxnSpPr>
            <p:cNvPr id="27" name="Conector recto 26">
              <a:extLst>
                <a:ext uri="{FF2B5EF4-FFF2-40B4-BE49-F238E27FC236}">
                  <a16:creationId xmlns:a16="http://schemas.microsoft.com/office/drawing/2014/main" id="{A780530B-088A-4331-B06C-C54CF0C11EF9}"/>
                </a:ext>
              </a:extLst>
            </p:cNvPr>
            <p:cNvCxnSpPr>
              <a:cxnSpLocks/>
              <a:stCxn id="24" idx="3"/>
              <a:endCxn id="2" idx="1"/>
            </p:cNvCxnSpPr>
            <p:nvPr/>
          </p:nvCxnSpPr>
          <p:spPr>
            <a:xfrm>
              <a:off x="3048813" y="3202789"/>
              <a:ext cx="93251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67B40CBE-57BB-43D4-8892-363FFE9A92BD}"/>
                </a:ext>
              </a:extLst>
            </p:cNvPr>
            <p:cNvCxnSpPr>
              <a:cxnSpLocks/>
              <a:endCxn id="25" idx="2"/>
            </p:cNvCxnSpPr>
            <p:nvPr/>
          </p:nvCxnSpPr>
          <p:spPr>
            <a:xfrm>
              <a:off x="7275443" y="3163682"/>
              <a:ext cx="932510" cy="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2" name="CuadroTexto 11">
            <a:extLst>
              <a:ext uri="{FF2B5EF4-FFF2-40B4-BE49-F238E27FC236}">
                <a16:creationId xmlns:a16="http://schemas.microsoft.com/office/drawing/2014/main" id="{C95FA05D-64F6-453D-89CE-4BE02C9268E9}"/>
              </a:ext>
            </a:extLst>
          </p:cNvPr>
          <p:cNvSpPr txBox="1"/>
          <p:nvPr/>
        </p:nvSpPr>
        <p:spPr>
          <a:xfrm>
            <a:off x="278296" y="302329"/>
            <a:ext cx="6905160" cy="369332"/>
          </a:xfrm>
          <a:prstGeom prst="rect">
            <a:avLst/>
          </a:prstGeom>
          <a:noFill/>
        </p:spPr>
        <p:txBody>
          <a:bodyPr wrap="none" rtlCol="0">
            <a:spAutoFit/>
          </a:bodyPr>
          <a:lstStyle/>
          <a:p>
            <a:r>
              <a:rPr lang="es-ES" dirty="0"/>
              <a:t>Estructura de la Web App del sistema de reservaciones del hotel </a:t>
            </a:r>
            <a:endParaRPr lang="es-MX" dirty="0"/>
          </a:p>
        </p:txBody>
      </p:sp>
    </p:spTree>
    <p:extLst>
      <p:ext uri="{BB962C8B-B14F-4D97-AF65-F5344CB8AC3E}">
        <p14:creationId xmlns:p14="http://schemas.microsoft.com/office/powerpoint/2010/main" val="564993963"/>
      </p:ext>
    </p:extLst>
  </p:cSld>
  <p:clrMapOvr>
    <a:masterClrMapping/>
  </p:clrMapOvr>
</p:sld>
</file>

<file path=ppt/theme/theme1.xml><?xml version="1.0" encoding="utf-8"?>
<a:theme xmlns:a="http://schemas.openxmlformats.org/drawingml/2006/main" name="Berlín">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642</TotalTime>
  <Words>287</Words>
  <Application>Microsoft Office PowerPoint</Application>
  <PresentationFormat>Panorámica</PresentationFormat>
  <Paragraphs>59</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Trebuchet MS</vt:lpstr>
      <vt:lpstr>Berlín</vt:lpstr>
      <vt:lpstr>Monolithic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dc:title>
  <dc:creator>Sonia Georgina Valenzuela Mireles</dc:creator>
  <cp:lastModifiedBy>Sonia Georgina Valenzuela Mireles</cp:lastModifiedBy>
  <cp:revision>17</cp:revision>
  <dcterms:created xsi:type="dcterms:W3CDTF">2017-12-07T16:14:09Z</dcterms:created>
  <dcterms:modified xsi:type="dcterms:W3CDTF">2017-12-12T02:33:29Z</dcterms:modified>
</cp:coreProperties>
</file>