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0" r:id="rId4"/>
    <p:sldId id="258" r:id="rId5"/>
    <p:sldId id="259"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48A87A34-81AB-432B-8DAE-1953F412C126}" type="datetimeFigureOut">
              <a:rPr lang="en-US" dirty="0"/>
              <a:pPr/>
              <a:t>2/21/2018</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2/21/2018</a:t>
            </a:fld>
            <a:endParaRPr lang="en-US" dirty="0"/>
          </a:p>
        </p:txBody>
      </p:sp>
      <p:sp>
        <p:nvSpPr>
          <p:cNvPr id="5" name="Footer Placeholder 4"/>
          <p:cNvSpPr>
            <a:spLocks noGrp="1"/>
          </p:cNvSpPr>
          <p:nvPr>
            <p:ph type="ftr" sz="quarter" idx="11"/>
          </p:nvPr>
        </p:nvSpPr>
        <p:spPr>
          <a:xfrm>
            <a:off x="804672" y="6227064"/>
            <a:ext cx="10588752" cy="320040"/>
          </a:xfrm>
        </p:spPr>
        <p:txBody>
          <a:body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2/21/2018</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s-ES"/>
              <a:t>Haga clic para modificar el estilo de título del patrón</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2/21/2018</a:t>
            </a:fld>
            <a:endParaRPr lang="en-US" dirty="0"/>
          </a:p>
        </p:txBody>
      </p:sp>
      <p:sp>
        <p:nvSpPr>
          <p:cNvPr id="6" name="Footer Placeholder 5"/>
          <p:cNvSpPr>
            <a:spLocks noGrp="1"/>
          </p:cNvSpPr>
          <p:nvPr>
            <p:ph type="ftr" sz="quarter" idx="11"/>
          </p:nvPr>
        </p:nvSpPr>
        <p:spPr>
          <a:xfrm>
            <a:off x="804672" y="6227064"/>
            <a:ext cx="10588752" cy="320040"/>
          </a:xfrm>
        </p:spPr>
        <p:txBody>
          <a:bodyPr/>
          <a:lstStyle/>
          <a:p>
            <a:endParaRPr lang="en-US" dirty="0"/>
          </a:p>
        </p:txBody>
      </p:sp>
      <p:sp>
        <p:nvSpPr>
          <p:cNvPr id="7" name="Slide Number Placeholder 6"/>
          <p:cNvSpPr>
            <a:spLocks noGrp="1"/>
          </p:cNvSpPr>
          <p:nvPr>
            <p:ph type="sldNum" sz="quarter" idx="12"/>
          </p:nvPr>
        </p:nvSpPr>
        <p:spPr>
          <a:xfrm>
            <a:off x="10469880" y="320040"/>
            <a:ext cx="914400" cy="320040"/>
          </a:xfrm>
        </p:spPr>
        <p:txBody>
          <a:bodyPr/>
          <a:lstStyle/>
          <a:p>
            <a:fld id="{6D22F896-40B5-4ADD-8801-0D06FADFA095}"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Content Placeholder 3"/>
          <p:cNvSpPr>
            <a:spLocks noGrp="1"/>
          </p:cNvSpPr>
          <p:nvPr>
            <p:ph sz="half" idx="2"/>
          </p:nvPr>
        </p:nvSpPr>
        <p:spPr>
          <a:xfrm>
            <a:off x="5125305" y="1488985"/>
            <a:ext cx="6264350" cy="1696853"/>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Content Placeholder 5"/>
          <p:cNvSpPr>
            <a:spLocks noGrp="1"/>
          </p:cNvSpPr>
          <p:nvPr>
            <p:ph sz="quarter" idx="4"/>
          </p:nvPr>
        </p:nvSpPr>
        <p:spPr>
          <a:xfrm>
            <a:off x="5118447" y="4351687"/>
            <a:ext cx="6265588" cy="1704060"/>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a:xfrm>
            <a:off x="804672" y="320040"/>
            <a:ext cx="3657600" cy="320040"/>
          </a:xfrm>
        </p:spPr>
        <p:txBody>
          <a:bodyPr/>
          <a:lstStyle/>
          <a:p>
            <a:fld id="{48A87A34-81AB-432B-8DAE-1953F412C126}" type="datetimeFigureOut">
              <a:rPr lang="en-US" dirty="0"/>
              <a:t>2/21/2018</a:t>
            </a:fld>
            <a:endParaRPr lang="en-US" dirty="0"/>
          </a:p>
        </p:txBody>
      </p:sp>
      <p:sp>
        <p:nvSpPr>
          <p:cNvPr id="8" name="Footer Placeholder 7"/>
          <p:cNvSpPr>
            <a:spLocks noGrp="1"/>
          </p:cNvSpPr>
          <p:nvPr>
            <p:ph type="ftr" sz="quarter" idx="11"/>
          </p:nvPr>
        </p:nvSpPr>
        <p:spPr>
          <a:xfrm>
            <a:off x="804672" y="6227064"/>
            <a:ext cx="10588752" cy="320040"/>
          </a:xfrm>
        </p:spPr>
        <p:txBody>
          <a:bodyPr/>
          <a:lstStyle/>
          <a:p>
            <a:endParaRPr lang="en-US" dirty="0"/>
          </a:p>
        </p:txBody>
      </p:sp>
      <p:sp>
        <p:nvSpPr>
          <p:cNvPr id="9" name="Slide Number Placeholder 8"/>
          <p:cNvSpPr>
            <a:spLocks noGrp="1"/>
          </p:cNvSpPr>
          <p:nvPr>
            <p:ph type="sldNum" sz="quarter" idx="12"/>
          </p:nvPr>
        </p:nvSpPr>
        <p:spPr>
          <a:xfrm>
            <a:off x="10469880" y="320040"/>
            <a:ext cx="914400" cy="320040"/>
          </a:xfrm>
        </p:spPr>
        <p:txBody>
          <a:bodyPr/>
          <a:lstStyle/>
          <a:p>
            <a:fld id="{6D22F896-40B5-4ADD-8801-0D06FADFA095}"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2/21/2018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48A87A34-81AB-432B-8DAE-1953F412C126}" type="datetimeFigureOut">
              <a:rPr lang="en-US" dirty="0"/>
              <a:t>2/21/2018</a:t>
            </a:fld>
            <a:endParaRPr lang="en-US" dirty="0"/>
          </a:p>
        </p:txBody>
      </p:sp>
      <p:sp>
        <p:nvSpPr>
          <p:cNvPr id="3" name="Footer Placeholder 2"/>
          <p:cNvSpPr>
            <a:spLocks noGrp="1"/>
          </p:cNvSpPr>
          <p:nvPr>
            <p:ph type="ftr" sz="quarter" idx="11"/>
          </p:nvPr>
        </p:nvSpPr>
        <p:spPr>
          <a:xfrm>
            <a:off x="804672" y="6227064"/>
            <a:ext cx="10588752" cy="320040"/>
          </a:xfrm>
        </p:spPr>
        <p:txBody>
          <a:bodyPr/>
          <a:lstStyle/>
          <a:p>
            <a:endParaRPr lang="en-US" dirty="0"/>
          </a:p>
        </p:txBody>
      </p:sp>
      <p:sp>
        <p:nvSpPr>
          <p:cNvPr id="4" name="Slide Number Placeholder 3"/>
          <p:cNvSpPr>
            <a:spLocks noGrp="1"/>
          </p:cNvSpPr>
          <p:nvPr>
            <p:ph type="sldNum" sz="quarter" idx="12"/>
          </p:nvPr>
        </p:nvSpPr>
        <p:spPr>
          <a:xfrm>
            <a:off x="10469880" y="320040"/>
            <a:ext cx="914400" cy="320040"/>
          </a:xfrm>
        </p:spPr>
        <p:txBody>
          <a:bodyPr/>
          <a:lstStyle/>
          <a:p>
            <a:fld id="{6D22F896-40B5-4ADD-8801-0D06FADFA09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2/21/2018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2/21/2018</a:t>
            </a:fld>
            <a:endParaRPr lang="en-US" dirty="0"/>
          </a:p>
        </p:txBody>
      </p:sp>
      <p:sp>
        <p:nvSpPr>
          <p:cNvPr id="6" name="Footer Placeholder 5"/>
          <p:cNvSpPr>
            <a:spLocks noGrp="1"/>
          </p:cNvSpPr>
          <p:nvPr>
            <p:ph type="ftr" sz="quarter" idx="11"/>
          </p:nvPr>
        </p:nvSpPr>
        <p:spPr>
          <a:xfrm>
            <a:off x="804672" y="6227064"/>
            <a:ext cx="5942203" cy="320040"/>
          </a:xfrm>
        </p:spPr>
        <p:txBody>
          <a:bodyPr/>
          <a:lstStyle/>
          <a:p>
            <a:endParaRPr lang="en-US" dirty="0"/>
          </a:p>
        </p:txBody>
      </p:sp>
      <p:sp>
        <p:nvSpPr>
          <p:cNvPr id="7" name="Slide Number Placeholder 6"/>
          <p:cNvSpPr>
            <a:spLocks noGrp="1"/>
          </p:cNvSpPr>
          <p:nvPr>
            <p:ph type="sldNum" sz="quarter" idx="12"/>
          </p:nvPr>
        </p:nvSpPr>
        <p:spPr>
          <a:xfrm>
            <a:off x="5828377" y="320040"/>
            <a:ext cx="914400" cy="320040"/>
          </a:xfrm>
        </p:spPr>
        <p:txBody>
          <a:bodyPr/>
          <a:lstStyle/>
          <a:p>
            <a:fld id="{6D22F896-40B5-4ADD-8801-0D06FADFA095}"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6</a:t>
            </a:r>
          </a:p>
          <a:p>
            <a:pPr lvl="6"/>
            <a:r>
              <a:rPr lang="en-US" dirty="0"/>
              <a:t>7</a:t>
            </a:r>
          </a:p>
          <a:p>
            <a:pPr lvl="7"/>
            <a:r>
              <a:rPr lang="en-US" dirty="0"/>
              <a:t>8</a:t>
            </a:r>
          </a:p>
          <a:p>
            <a:pPr lvl="8"/>
            <a:r>
              <a:rPr lang="en-US" dirty="0"/>
              <a:t>9</a:t>
            </a:r>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48A87A34-81AB-432B-8DAE-1953F412C126}" type="datetimeFigureOut">
              <a:rPr lang="en-US" dirty="0"/>
              <a:pPr/>
              <a:t>2/21/2018</a:t>
            </a:fld>
            <a:endParaRPr lang="en-US" dirty="0"/>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file:///C:\Users\sombr\Documents\GitHub\dise&#241;o%20y%20arquitectura%20de%20software\DAS_Sistemas\Ene-Jun-2018\Estefania%20Sosa\presentacion\ObservedFlower.py"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9852050-9E57-49EC-ADE0-F8A21FCC3D2D}"/>
              </a:ext>
            </a:extLst>
          </p:cNvPr>
          <p:cNvSpPr>
            <a:spLocks noGrp="1"/>
          </p:cNvSpPr>
          <p:nvPr>
            <p:ph type="ctrTitle"/>
          </p:nvPr>
        </p:nvSpPr>
        <p:spPr/>
        <p:txBody>
          <a:bodyPr/>
          <a:lstStyle/>
          <a:p>
            <a:r>
              <a:rPr lang="es-MX" b="1" dirty="0"/>
              <a:t>Observer</a:t>
            </a:r>
            <a:br>
              <a:rPr lang="es-MX" b="1" dirty="0"/>
            </a:br>
            <a:endParaRPr lang="es-MX" dirty="0"/>
          </a:p>
        </p:txBody>
      </p:sp>
      <p:sp>
        <p:nvSpPr>
          <p:cNvPr id="3" name="Subtítulo 2">
            <a:extLst>
              <a:ext uri="{FF2B5EF4-FFF2-40B4-BE49-F238E27FC236}">
                <a16:creationId xmlns:a16="http://schemas.microsoft.com/office/drawing/2014/main" id="{72D2F846-C9EC-4A2C-BB5B-0B44D4672EFE}"/>
              </a:ext>
            </a:extLst>
          </p:cNvPr>
          <p:cNvSpPr>
            <a:spLocks noGrp="1"/>
          </p:cNvSpPr>
          <p:nvPr>
            <p:ph type="subTitle" idx="1"/>
          </p:nvPr>
        </p:nvSpPr>
        <p:spPr/>
        <p:txBody>
          <a:bodyPr/>
          <a:lstStyle/>
          <a:p>
            <a:r>
              <a:rPr lang="es-MX" dirty="0"/>
              <a:t>1- patrones de diseño (comportamiento)</a:t>
            </a:r>
          </a:p>
          <a:p>
            <a:r>
              <a:rPr lang="es-MX" dirty="0"/>
              <a:t>Python</a:t>
            </a:r>
          </a:p>
          <a:p>
            <a:r>
              <a:rPr lang="es-MX" dirty="0"/>
              <a:t>Estefania Sosa Garcia</a:t>
            </a:r>
          </a:p>
        </p:txBody>
      </p:sp>
    </p:spTree>
    <p:extLst>
      <p:ext uri="{BB962C8B-B14F-4D97-AF65-F5344CB8AC3E}">
        <p14:creationId xmlns:p14="http://schemas.microsoft.com/office/powerpoint/2010/main" val="26664321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630396C-C3C8-45A8-973E-4163D3BBD613}"/>
              </a:ext>
            </a:extLst>
          </p:cNvPr>
          <p:cNvSpPr>
            <a:spLocks noGrp="1"/>
          </p:cNvSpPr>
          <p:nvPr>
            <p:ph type="title"/>
          </p:nvPr>
        </p:nvSpPr>
        <p:spPr/>
        <p:txBody>
          <a:bodyPr/>
          <a:lstStyle/>
          <a:p>
            <a:endParaRPr lang="es-MX" dirty="0"/>
          </a:p>
        </p:txBody>
      </p:sp>
      <p:sp>
        <p:nvSpPr>
          <p:cNvPr id="3" name="Marcador de contenido 2">
            <a:extLst>
              <a:ext uri="{FF2B5EF4-FFF2-40B4-BE49-F238E27FC236}">
                <a16:creationId xmlns:a16="http://schemas.microsoft.com/office/drawing/2014/main" id="{66D3720A-3A8B-46C0-91FD-C890225BE873}"/>
              </a:ext>
            </a:extLst>
          </p:cNvPr>
          <p:cNvSpPr>
            <a:spLocks noGrp="1"/>
          </p:cNvSpPr>
          <p:nvPr>
            <p:ph idx="1"/>
          </p:nvPr>
        </p:nvSpPr>
        <p:spPr>
          <a:xfrm>
            <a:off x="4820576" y="310718"/>
            <a:ext cx="7156794" cy="5812111"/>
          </a:xfrm>
        </p:spPr>
        <p:txBody>
          <a:bodyPr/>
          <a:lstStyle/>
          <a:p>
            <a:r>
              <a:rPr lang="es-MX" dirty="0"/>
              <a:t>El patrón del observador resuelve un problema bastante común:</a:t>
            </a:r>
          </a:p>
          <a:p>
            <a:pPr marL="0" indent="0">
              <a:buNone/>
            </a:pPr>
            <a:r>
              <a:rPr lang="es-MX" dirty="0"/>
              <a:t> ¿qué sucede si un grupo de objetos necesita actualizarse cuando algún objeto cambia de estado? </a:t>
            </a:r>
          </a:p>
          <a:p>
            <a:pPr marL="0" indent="0">
              <a:buNone/>
            </a:pPr>
            <a:r>
              <a:rPr lang="es-MX" dirty="0"/>
              <a:t>Esto se puede ver en el aspecto de "vista de modelo" de </a:t>
            </a:r>
            <a:r>
              <a:rPr lang="es-MX" dirty="0" err="1"/>
              <a:t>Smalltalk</a:t>
            </a:r>
            <a:r>
              <a:rPr lang="es-MX" dirty="0"/>
              <a:t> MVC (modelo-vista-controlador), o la casi equivalente "</a:t>
            </a:r>
            <a:r>
              <a:rPr lang="es-MX" dirty="0" err="1"/>
              <a:t>Document</a:t>
            </a:r>
            <a:r>
              <a:rPr lang="es-MX" dirty="0"/>
              <a:t>-View </a:t>
            </a:r>
            <a:r>
              <a:rPr lang="es-MX" dirty="0" err="1"/>
              <a:t>Architecture</a:t>
            </a:r>
            <a:r>
              <a:rPr lang="es-MX" dirty="0"/>
              <a:t>". Supongamos que tiene algunos datos (el "documento") y más de una vista, digamos una trama y una vista textual. Cuando cambia los datos, las dos vistas deben saber actualizarse, y eso es lo que el observador facilita. Es un problema bastante común que su solución se haya convertido en parte de la biblioteca </a:t>
            </a:r>
            <a:r>
              <a:rPr lang="es-MX" dirty="0" err="1"/>
              <a:t>java.util</a:t>
            </a:r>
            <a:r>
              <a:rPr lang="es-MX" dirty="0"/>
              <a:t> estándar.</a:t>
            </a:r>
          </a:p>
        </p:txBody>
      </p:sp>
    </p:spTree>
    <p:extLst>
      <p:ext uri="{BB962C8B-B14F-4D97-AF65-F5344CB8AC3E}">
        <p14:creationId xmlns:p14="http://schemas.microsoft.com/office/powerpoint/2010/main" val="13000892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4FAD46C-DB12-4FF1-93BF-25F8A65C9804}"/>
              </a:ext>
            </a:extLst>
          </p:cNvPr>
          <p:cNvSpPr>
            <a:spLocks noGrp="1"/>
          </p:cNvSpPr>
          <p:nvPr>
            <p:ph type="title"/>
          </p:nvPr>
        </p:nvSpPr>
        <p:spPr/>
        <p:txBody>
          <a:bodyPr>
            <a:noAutofit/>
          </a:bodyPr>
          <a:lstStyle/>
          <a:p>
            <a:r>
              <a:rPr lang="es-MX" sz="1800" dirty="0"/>
              <a:t>Al tratar de hacer esto, nos encontramos con un inconveniente menor, que es el hecho de que Java tiene una palabra clave sincronizada que proporciona soporte integrado para la sincronización de subprocesos. Sin duda podríamos lograr lo mismo a mano, usando un código como este:</a:t>
            </a:r>
          </a:p>
        </p:txBody>
      </p:sp>
      <p:pic>
        <p:nvPicPr>
          <p:cNvPr id="4" name="Marcador de contenido 3">
            <a:extLst>
              <a:ext uri="{FF2B5EF4-FFF2-40B4-BE49-F238E27FC236}">
                <a16:creationId xmlns:a16="http://schemas.microsoft.com/office/drawing/2014/main" id="{6C7C2CD4-F055-4B72-B984-5776B60DEAFF}"/>
              </a:ext>
            </a:extLst>
          </p:cNvPr>
          <p:cNvPicPr>
            <a:picLocks noGrp="1" noChangeAspect="1"/>
          </p:cNvPicPr>
          <p:nvPr>
            <p:ph idx="1"/>
          </p:nvPr>
        </p:nvPicPr>
        <p:blipFill rotWithShape="1">
          <a:blip r:embed="rId2"/>
          <a:srcRect l="-354" t="7993" r="75941" b="56155"/>
          <a:stretch/>
        </p:blipFill>
        <p:spPr>
          <a:xfrm>
            <a:off x="5248275" y="1209675"/>
            <a:ext cx="5848350" cy="4831246"/>
          </a:xfrm>
          <a:prstGeom prst="rect">
            <a:avLst/>
          </a:prstGeom>
        </p:spPr>
      </p:pic>
    </p:spTree>
    <p:extLst>
      <p:ext uri="{BB962C8B-B14F-4D97-AF65-F5344CB8AC3E}">
        <p14:creationId xmlns:p14="http://schemas.microsoft.com/office/powerpoint/2010/main" val="3377836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EB757DD-C15A-4005-BD3D-A7AA5068B61A}"/>
              </a:ext>
            </a:extLst>
          </p:cNvPr>
          <p:cNvSpPr>
            <a:spLocks noGrp="1"/>
          </p:cNvSpPr>
          <p:nvPr>
            <p:ph type="title"/>
          </p:nvPr>
        </p:nvSpPr>
        <p:spPr/>
        <p:txBody>
          <a:bodyPr/>
          <a:lstStyle/>
          <a:p>
            <a:endParaRPr lang="es-MX"/>
          </a:p>
        </p:txBody>
      </p:sp>
      <p:sp>
        <p:nvSpPr>
          <p:cNvPr id="3" name="Marcador de contenido 2">
            <a:extLst>
              <a:ext uri="{FF2B5EF4-FFF2-40B4-BE49-F238E27FC236}">
                <a16:creationId xmlns:a16="http://schemas.microsoft.com/office/drawing/2014/main" id="{96313A67-F7F9-4A98-8F63-F94D7D462563}"/>
              </a:ext>
            </a:extLst>
          </p:cNvPr>
          <p:cNvSpPr>
            <a:spLocks noGrp="1"/>
          </p:cNvSpPr>
          <p:nvPr>
            <p:ph idx="1"/>
          </p:nvPr>
        </p:nvSpPr>
        <p:spPr/>
        <p:txBody>
          <a:bodyPr>
            <a:normAutofit fontScale="92500" lnSpcReduction="20000"/>
          </a:bodyPr>
          <a:lstStyle/>
          <a:p>
            <a:r>
              <a:rPr lang="es-MX" dirty="0"/>
              <a:t>Hay dos tipos de objetos usados ​​para implementar el patrón de observador en Python. </a:t>
            </a:r>
          </a:p>
          <a:p>
            <a:r>
              <a:rPr lang="es-MX" dirty="0"/>
              <a:t>La clase Observable realiza un seguimiento de todos los que quieren ser informados cuando ocurre un cambio, ya sea que el "estado" haya cambiado o no. Cuando alguien dice "OK, todos deben verificar y potencialmente actualizarse a sí mismos", la clase Observable realiza esta tarea llamando al método </a:t>
            </a:r>
            <a:r>
              <a:rPr lang="es-MX" dirty="0" err="1"/>
              <a:t>notifyObservers</a:t>
            </a:r>
            <a:r>
              <a:rPr lang="es-MX" dirty="0"/>
              <a:t> () para cada uno en la lista.</a:t>
            </a:r>
          </a:p>
          <a:p>
            <a:r>
              <a:rPr lang="es-MX" dirty="0"/>
              <a:t> El método </a:t>
            </a:r>
            <a:r>
              <a:rPr lang="es-MX" dirty="0" err="1"/>
              <a:t>notifyObservers</a:t>
            </a:r>
            <a:r>
              <a:rPr lang="es-MX" dirty="0"/>
              <a:t> () es parte de la clase base Observable.</a:t>
            </a:r>
          </a:p>
          <a:p>
            <a:endParaRPr lang="es-MX" dirty="0"/>
          </a:p>
          <a:p>
            <a:r>
              <a:rPr lang="es-MX" dirty="0"/>
              <a:t>En realidad, hay dos "cosas que cambian" en el patrón del observador: la cantidad de objetos de observación y la forma en que ocurre una actualización. Es decir, el patrón del observador le permite modificar ambos sin afectar el código circundante.</a:t>
            </a:r>
          </a:p>
        </p:txBody>
      </p:sp>
    </p:spTree>
    <p:extLst>
      <p:ext uri="{BB962C8B-B14F-4D97-AF65-F5344CB8AC3E}">
        <p14:creationId xmlns:p14="http://schemas.microsoft.com/office/powerpoint/2010/main" val="38405988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9D1E3E9-529F-4089-A043-8012A14D207B}"/>
              </a:ext>
            </a:extLst>
          </p:cNvPr>
          <p:cNvSpPr>
            <a:spLocks noGrp="1"/>
          </p:cNvSpPr>
          <p:nvPr>
            <p:ph type="title"/>
          </p:nvPr>
        </p:nvSpPr>
        <p:spPr/>
        <p:txBody>
          <a:bodyPr/>
          <a:lstStyle/>
          <a:p>
            <a:endParaRPr lang="es-MX" dirty="0"/>
          </a:p>
        </p:txBody>
      </p:sp>
      <p:sp>
        <p:nvSpPr>
          <p:cNvPr id="3" name="Marcador de contenido 2">
            <a:extLst>
              <a:ext uri="{FF2B5EF4-FFF2-40B4-BE49-F238E27FC236}">
                <a16:creationId xmlns:a16="http://schemas.microsoft.com/office/drawing/2014/main" id="{561F0BA4-2C31-46FD-9ED3-FAABA7B48703}"/>
              </a:ext>
            </a:extLst>
          </p:cNvPr>
          <p:cNvSpPr>
            <a:spLocks noGrp="1"/>
          </p:cNvSpPr>
          <p:nvPr>
            <p:ph idx="1"/>
          </p:nvPr>
        </p:nvSpPr>
        <p:spPr>
          <a:xfrm>
            <a:off x="533364" y="665825"/>
            <a:ext cx="10770005" cy="5741090"/>
          </a:xfrm>
          <a:solidFill>
            <a:schemeClr val="bg1"/>
          </a:solidFill>
        </p:spPr>
        <p:txBody>
          <a:bodyPr>
            <a:normAutofit fontScale="70000" lnSpcReduction="20000"/>
          </a:bodyPr>
          <a:lstStyle/>
          <a:p>
            <a:r>
              <a:rPr lang="es-MX" dirty="0"/>
              <a:t>Observer es una clase de "interfaz" que solo tiene una función de miembro, </a:t>
            </a:r>
            <a:r>
              <a:rPr lang="es-MX" dirty="0" err="1"/>
              <a:t>update</a:t>
            </a:r>
            <a:r>
              <a:rPr lang="es-MX" dirty="0"/>
              <a:t> (). Esta función es invocada por el objeto que se está observando, cuando ese objeto decide la hora de actualizar a todos sus observadores. Los argumentos son opcionales; podría tener una actualización () sin argumentos y eso aún se ajustaría al patrón del observador; sin embargo, esto es más general: permite que el objeto observado pase el objeto que causó la actualización (ya que un observador puede estar registrado con más de un objeto observado) y cualquier información adicional si es útil, en lugar de forzar al objeto Observer a cazar para ver quién está actualizando y para buscar cualquier otra información que necesita.</a:t>
            </a:r>
          </a:p>
          <a:p>
            <a:pPr marL="0" indent="0">
              <a:buNone/>
            </a:pPr>
            <a:r>
              <a:rPr lang="es-MX" dirty="0"/>
              <a:t>      El "objeto observado" que decide cuándo y cómo hacer la actualización se llamará Observable.</a:t>
            </a:r>
          </a:p>
          <a:p>
            <a:endParaRPr lang="es-MX" dirty="0"/>
          </a:p>
          <a:p>
            <a:r>
              <a:rPr lang="es-MX" dirty="0"/>
              <a:t>Observable tiene una bandera para indicar si ha sido cambiado. En un diseño más simple, no habría ninguna bandera; si algo sucediera, todos serían notificados. La bandera le permite esperar y solo notificar a los observadores cuando usted decida el momento adecuado. Sin embargo, tenga en cuenta que el control del estado del marcador está protegido, de modo que solo un heredero puede decidir qué constituye un cambio y no el usuario final de la clase Observer derivada resultante.</a:t>
            </a:r>
          </a:p>
          <a:p>
            <a:endParaRPr lang="es-MX" dirty="0"/>
          </a:p>
          <a:p>
            <a:r>
              <a:rPr lang="es-MX" dirty="0"/>
              <a:t>La mayor parte del trabajo se realiza en </a:t>
            </a:r>
            <a:r>
              <a:rPr lang="es-MX" dirty="0" err="1"/>
              <a:t>notifyObservers</a:t>
            </a:r>
            <a:r>
              <a:rPr lang="es-MX" dirty="0"/>
              <a:t> (). Si la bandera modificada no se ha configurado, esto no hace nada. De lo contrario, primero borra el indicador modificado para que las llamadas repetidas a </a:t>
            </a:r>
            <a:r>
              <a:rPr lang="es-MX" dirty="0" err="1"/>
              <a:t>notifyObservers</a:t>
            </a:r>
            <a:r>
              <a:rPr lang="es-MX" dirty="0"/>
              <a:t> () no pierdan tiempo. Esto se hace antes de notificar a los observadores en caso de que las llamadas a actualizar () hagan cualquier cosa que cause un cambio de regreso a este objeto Observable. Luego se mueve a través del conjunto y devuelve la llamada a la función miembro de actualización () de cada Observer.</a:t>
            </a:r>
          </a:p>
          <a:p>
            <a:endParaRPr lang="es-MX" dirty="0"/>
          </a:p>
          <a:p>
            <a:r>
              <a:rPr lang="es-MX" dirty="0"/>
              <a:t>Al principio, puede parecer que puede usar un objeto ordinario Observable para administrar las actualizaciones. Pero esto no funciona; para obtener un efecto, debe heredar de Observable y en algún lugar de su código de clase derivada </a:t>
            </a:r>
            <a:r>
              <a:rPr lang="es-MX" dirty="0" err="1"/>
              <a:t>setChanged</a:t>
            </a:r>
            <a:r>
              <a:rPr lang="es-MX" dirty="0"/>
              <a:t> (). Esta es la función miembro que establece la bandera "cambiada", lo que significa que cuando llame a </a:t>
            </a:r>
            <a:r>
              <a:rPr lang="es-MX" dirty="0" err="1"/>
              <a:t>notifyObservers</a:t>
            </a:r>
            <a:r>
              <a:rPr lang="es-MX" dirty="0"/>
              <a:t> (), de hecho, todos los observadores serán notificados. Donde llama a </a:t>
            </a:r>
            <a:r>
              <a:rPr lang="es-MX" dirty="0" err="1"/>
              <a:t>setChanged</a:t>
            </a:r>
            <a:r>
              <a:rPr lang="es-MX" dirty="0"/>
              <a:t> () depende de la lógica de su programa.</a:t>
            </a:r>
          </a:p>
          <a:p>
            <a:endParaRPr lang="es-MX" dirty="0"/>
          </a:p>
        </p:txBody>
      </p:sp>
    </p:spTree>
    <p:extLst>
      <p:ext uri="{BB962C8B-B14F-4D97-AF65-F5344CB8AC3E}">
        <p14:creationId xmlns:p14="http://schemas.microsoft.com/office/powerpoint/2010/main" val="35292638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9831267-5CAE-41B8-A1CC-66FE1628A6A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437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379EE808-85F9-455B-B8F9-FBE90075FBB5}"/>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1" name="Freeform 5">
              <a:extLst>
                <a:ext uri="{FF2B5EF4-FFF2-40B4-BE49-F238E27FC236}">
                  <a16:creationId xmlns:a16="http://schemas.microsoft.com/office/drawing/2014/main" id="{C89DCC09-ED44-478A-8F79-A02EBAF7A5AA}"/>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6">
              <a:extLst>
                <a:ext uri="{FF2B5EF4-FFF2-40B4-BE49-F238E27FC236}">
                  <a16:creationId xmlns:a16="http://schemas.microsoft.com/office/drawing/2014/main" id="{8E2E2454-5C03-4173-B8FE-1AB94658D438}"/>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2E8C684E-09F3-4317-A7D3-3D18C35931C0}"/>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C5505EC4-4943-4963-98E8-69AF3FDF0310}"/>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4562C7B8-8AFB-4DDB-B72F-284990D5C42D}"/>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C3443E48-282C-4250-A466-0EC71FB9E122}"/>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E1DA5A47-4EF3-4987-A0B2-0D48C03004C7}"/>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B97C0249-6965-4479-85DD-65D339807E2B}"/>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593CC77F-968A-4E39-A274-8278279149D3}"/>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1238E5CF-CAEC-4B5C-9DB6-A40F03FB3A1A}"/>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BBD96636-6E63-4D65-A35C-92653FC483CC}"/>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8D56D53D-1432-4D95-B0DD-3799916FD8EA}"/>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415107AD-3A21-4847-8F6C-C40629276316}"/>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74B4AC16-93AF-4037-B469-BD1BAB95C9C2}"/>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57AEC385-0F84-4743-A483-0E971144639A}"/>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90B47478-85F0-4BCA-9C98-48B633FD5A0A}"/>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C8F8E9C6-76DE-42DF-9CD7-B9789CDE1506}"/>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660FFC41-5F89-4B42-913F-7FB17806367F}"/>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1B956442-7A16-4B5B-908F-D69FC0A93379}"/>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4">
              <a:extLst>
                <a:ext uri="{FF2B5EF4-FFF2-40B4-BE49-F238E27FC236}">
                  <a16:creationId xmlns:a16="http://schemas.microsoft.com/office/drawing/2014/main" id="{B54D797E-632B-4287-907B-A96D2CCBF420}"/>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5">
              <a:extLst>
                <a:ext uri="{FF2B5EF4-FFF2-40B4-BE49-F238E27FC236}">
                  <a16:creationId xmlns:a16="http://schemas.microsoft.com/office/drawing/2014/main" id="{BF7D9703-D82B-498D-AA68-475F298FAAF9}"/>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33" name="Group 32">
            <a:extLst>
              <a:ext uri="{FF2B5EF4-FFF2-40B4-BE49-F238E27FC236}">
                <a16:creationId xmlns:a16="http://schemas.microsoft.com/office/drawing/2014/main" id="{F8D580F2-1EDA-4B5F-98EB-EF8F18E9B7CF}"/>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144" y="1699589"/>
            <a:ext cx="3674476" cy="3470421"/>
            <a:chOff x="697883" y="1816768"/>
            <a:chExt cx="3674476" cy="3470421"/>
          </a:xfrm>
        </p:grpSpPr>
        <p:sp>
          <p:nvSpPr>
            <p:cNvPr id="34" name="Rectangle 33">
              <a:extLst>
                <a:ext uri="{FF2B5EF4-FFF2-40B4-BE49-F238E27FC236}">
                  <a16:creationId xmlns:a16="http://schemas.microsoft.com/office/drawing/2014/main" id="{E0F2EADF-2A67-482F-B290-DED5172BB689}"/>
                </a:ext>
              </a:extLst>
            </p:cNvPr>
            <p:cNvSpPr/>
            <p:nvPr>
              <p:extLst>
                <p:ext uri="{386F3935-93C4-4BCD-93E2-E3B085C9AB24}">
                  <p16:designElem xmlns:p16="http://schemas.microsoft.com/office/powerpoint/2015/main" val="1"/>
                </p:ext>
              </p:extLst>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35" name="Isosceles Triangle 22">
              <a:extLst>
                <a:ext uri="{FF2B5EF4-FFF2-40B4-BE49-F238E27FC236}">
                  <a16:creationId xmlns:a16="http://schemas.microsoft.com/office/drawing/2014/main" id="{39BCFDA0-B04D-4835-A135-02F8969F3382}"/>
                </a:ext>
              </a:extLst>
            </p:cNvPr>
            <p:cNvSpPr/>
            <p:nvPr>
              <p:extLst>
                <p:ext uri="{386F3935-93C4-4BCD-93E2-E3B085C9AB24}">
                  <p16:designElem xmlns:p16="http://schemas.microsoft.com/office/powerpoint/2015/main" val="1"/>
                </p:ext>
              </p:extLst>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6" name="Rectangle 35">
              <a:extLst>
                <a:ext uri="{FF2B5EF4-FFF2-40B4-BE49-F238E27FC236}">
                  <a16:creationId xmlns:a16="http://schemas.microsoft.com/office/drawing/2014/main" id="{6DD3C0B8-C176-40C2-93F5-670E2BAC7DFA}"/>
                </a:ext>
              </a:extLst>
            </p:cNvPr>
            <p:cNvSpPr/>
            <p:nvPr>
              <p:extLst>
                <p:ext uri="{386F3935-93C4-4BCD-93E2-E3B085C9AB24}">
                  <p16:designElem xmlns:p16="http://schemas.microsoft.com/office/powerpoint/2015/main" val="1"/>
                </p:ext>
              </p:extLst>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ítulo 1">
            <a:extLst>
              <a:ext uri="{FF2B5EF4-FFF2-40B4-BE49-F238E27FC236}">
                <a16:creationId xmlns:a16="http://schemas.microsoft.com/office/drawing/2014/main" id="{A8019EF5-EA55-47B9-B1F2-C0F7C021E061}"/>
              </a:ext>
            </a:extLst>
          </p:cNvPr>
          <p:cNvSpPr>
            <a:spLocks noGrp="1"/>
          </p:cNvSpPr>
          <p:nvPr>
            <p:ph type="title"/>
          </p:nvPr>
        </p:nvSpPr>
        <p:spPr>
          <a:xfrm>
            <a:off x="-112359" y="2156039"/>
            <a:ext cx="3498979" cy="2456442"/>
          </a:xfrm>
        </p:spPr>
        <p:txBody>
          <a:bodyPr>
            <a:normAutofit/>
          </a:bodyPr>
          <a:lstStyle/>
          <a:p>
            <a:r>
              <a:rPr lang="es-MX" dirty="0" err="1"/>
              <a:t>Codigo</a:t>
            </a:r>
            <a:r>
              <a:rPr lang="es-MX" dirty="0"/>
              <a:t> </a:t>
            </a:r>
          </a:p>
        </p:txBody>
      </p:sp>
      <p:sp>
        <p:nvSpPr>
          <p:cNvPr id="5" name="Marcador de contenido 4">
            <a:extLst>
              <a:ext uri="{FF2B5EF4-FFF2-40B4-BE49-F238E27FC236}">
                <a16:creationId xmlns:a16="http://schemas.microsoft.com/office/drawing/2014/main" id="{DB577EE6-A651-497D-8B09-A2F1B0EB1E34}"/>
              </a:ext>
            </a:extLst>
          </p:cNvPr>
          <p:cNvSpPr>
            <a:spLocks noGrp="1"/>
          </p:cNvSpPr>
          <p:nvPr>
            <p:ph idx="1"/>
          </p:nvPr>
        </p:nvSpPr>
        <p:spPr>
          <a:xfrm>
            <a:off x="5118447" y="803186"/>
            <a:ext cx="6534848" cy="5544348"/>
          </a:xfrm>
        </p:spPr>
        <p:txBody>
          <a:bodyPr/>
          <a:lstStyle/>
          <a:p>
            <a:r>
              <a:rPr lang="es-MX" dirty="0">
                <a:hlinkClick r:id="rId2" action="ppaction://hlinkfile"/>
              </a:rPr>
              <a:t>C:\Users\sombr\Documents\GitHub\diseño y arquitectura de software\</a:t>
            </a:r>
            <a:r>
              <a:rPr lang="es-MX" dirty="0" err="1">
                <a:hlinkClick r:id="rId2" action="ppaction://hlinkfile"/>
              </a:rPr>
              <a:t>DAS_Sistemas</a:t>
            </a:r>
            <a:r>
              <a:rPr lang="es-MX" dirty="0">
                <a:hlinkClick r:id="rId2" action="ppaction://hlinkfile"/>
              </a:rPr>
              <a:t>\Ene-Jun-2018\Estefania Sosa\presentacion\ObservedFlower.py</a:t>
            </a:r>
            <a:endParaRPr lang="es-MX" dirty="0"/>
          </a:p>
        </p:txBody>
      </p:sp>
    </p:spTree>
    <p:extLst>
      <p:ext uri="{BB962C8B-B14F-4D97-AF65-F5344CB8AC3E}">
        <p14:creationId xmlns:p14="http://schemas.microsoft.com/office/powerpoint/2010/main" val="2101236647"/>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508F7963-D0B5-43F7-BB2C-FCE3009C08EC}"/>
    </a:ext>
  </a:extLst>
</a:theme>
</file>

<file path=docProps/app.xml><?xml version="1.0" encoding="utf-8"?>
<Properties xmlns="http://schemas.openxmlformats.org/officeDocument/2006/extended-properties" xmlns:vt="http://schemas.openxmlformats.org/officeDocument/2006/docPropsVTypes">
  <Template>TM16401371[[fn=Atlas]]</Template>
  <TotalTime>115</TotalTime>
  <Words>777</Words>
  <Application>Microsoft Office PowerPoint</Application>
  <PresentationFormat>Panorámica</PresentationFormat>
  <Paragraphs>23</Paragraphs>
  <Slides>6</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6</vt:i4>
      </vt:variant>
    </vt:vector>
  </HeadingPairs>
  <TitlesOfParts>
    <vt:vector size="10" baseType="lpstr">
      <vt:lpstr>Calibri Light</vt:lpstr>
      <vt:lpstr>Rockwell</vt:lpstr>
      <vt:lpstr>Wingdings</vt:lpstr>
      <vt:lpstr>Atlas</vt:lpstr>
      <vt:lpstr>Observer </vt:lpstr>
      <vt:lpstr>Presentación de PowerPoint</vt:lpstr>
      <vt:lpstr>Al tratar de hacer esto, nos encontramos con un inconveniente menor, que es el hecho de que Java tiene una palabra clave sincronizada que proporciona soporte integrado para la sincronización de subprocesos. Sin duda podríamos lograr lo mismo a mano, usando un código como este:</vt:lpstr>
      <vt:lpstr>Presentación de PowerPoint</vt:lpstr>
      <vt:lpstr>Presentación de PowerPoint</vt:lpstr>
      <vt:lpstr>Codigo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Observer</dc:title>
  <dc:creator>Estefania Sosa Garcia</dc:creator>
  <cp:lastModifiedBy>Estefania Sosa Garcia</cp:lastModifiedBy>
  <cp:revision>5</cp:revision>
  <dcterms:created xsi:type="dcterms:W3CDTF">2018-02-21T19:51:30Z</dcterms:created>
  <dcterms:modified xsi:type="dcterms:W3CDTF">2018-02-22T03:01:33Z</dcterms:modified>
</cp:coreProperties>
</file>