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9/21/2017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9/21/2017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9/21/2017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9/21/2017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Patrones de Diseño</a:t>
            </a:r>
          </a:p>
        </p:txBody>
      </p:sp>
      <p:sp>
        <p:nvSpPr>
          <p:cNvPr id="3" name="Subtítulo 2"/>
          <p:cNvSpPr>
            <a:spLocks noGrp="1"/>
          </p:cNvSpPr>
          <p:nvPr>
            <p:ph type="subTitle" idx="1"/>
          </p:nvPr>
        </p:nvSpPr>
        <p:spPr/>
        <p:txBody>
          <a:bodyPr/>
          <a:lstStyle/>
          <a:p>
            <a:r>
              <a:rPr lang="es-MX" dirty="0"/>
              <a:t>Patrones Estructurales: </a:t>
            </a:r>
            <a:r>
              <a:rPr lang="es-MX" dirty="0" err="1"/>
              <a:t>Adapter</a:t>
            </a:r>
            <a:endParaRPr lang="es-MX" dirty="0"/>
          </a:p>
          <a:p>
            <a:r>
              <a:rPr lang="es-MX" dirty="0" err="1"/>
              <a:t>a.k.a</a:t>
            </a:r>
            <a:r>
              <a:rPr lang="es-MX" dirty="0"/>
              <a:t>: </a:t>
            </a:r>
            <a:r>
              <a:rPr lang="es-MX" dirty="0" err="1"/>
              <a:t>Wrapper</a:t>
            </a:r>
            <a:endParaRPr lang="es-MX" dirty="0"/>
          </a:p>
        </p:txBody>
      </p:sp>
    </p:spTree>
    <p:extLst>
      <p:ext uri="{BB962C8B-B14F-4D97-AF65-F5344CB8AC3E}">
        <p14:creationId xmlns:p14="http://schemas.microsoft.com/office/powerpoint/2010/main" val="232710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Usos conocidos</a:t>
            </a:r>
          </a:p>
        </p:txBody>
      </p:sp>
      <p:pic>
        <p:nvPicPr>
          <p:cNvPr id="3" name="Imagen 2"/>
          <p:cNvPicPr>
            <a:picLocks noChangeAspect="1"/>
          </p:cNvPicPr>
          <p:nvPr/>
        </p:nvPicPr>
        <p:blipFill>
          <a:blip r:embed="rId2"/>
          <a:stretch>
            <a:fillRect/>
          </a:stretch>
        </p:blipFill>
        <p:spPr>
          <a:xfrm>
            <a:off x="680321" y="2450112"/>
            <a:ext cx="4514850" cy="3514725"/>
          </a:xfrm>
          <a:prstGeom prst="rect">
            <a:avLst/>
          </a:prstGeom>
        </p:spPr>
      </p:pic>
      <p:pic>
        <p:nvPicPr>
          <p:cNvPr id="4" name="Imagen 3"/>
          <p:cNvPicPr>
            <a:picLocks noChangeAspect="1"/>
          </p:cNvPicPr>
          <p:nvPr/>
        </p:nvPicPr>
        <p:blipFill>
          <a:blip r:embed="rId3"/>
          <a:stretch>
            <a:fillRect/>
          </a:stretch>
        </p:blipFill>
        <p:spPr>
          <a:xfrm>
            <a:off x="5338818" y="2450112"/>
            <a:ext cx="6672368" cy="3514725"/>
          </a:xfrm>
          <a:prstGeom prst="rect">
            <a:avLst/>
          </a:prstGeom>
        </p:spPr>
      </p:pic>
      <p:sp>
        <p:nvSpPr>
          <p:cNvPr id="5" name="CuadroTexto 4"/>
          <p:cNvSpPr txBox="1"/>
          <p:nvPr/>
        </p:nvSpPr>
        <p:spPr>
          <a:xfrm>
            <a:off x="5535827" y="6116595"/>
            <a:ext cx="1680519" cy="369332"/>
          </a:xfrm>
          <a:prstGeom prst="rect">
            <a:avLst/>
          </a:prstGeom>
          <a:noFill/>
        </p:spPr>
        <p:txBody>
          <a:bodyPr wrap="square" rtlCol="0">
            <a:spAutoFit/>
          </a:bodyPr>
          <a:lstStyle/>
          <a:p>
            <a:r>
              <a:rPr lang="es-MX" dirty="0"/>
              <a:t>ET++</a:t>
            </a:r>
            <a:r>
              <a:rPr lang="es-MX" dirty="0" err="1"/>
              <a:t>Draw</a:t>
            </a:r>
            <a:endParaRPr lang="es-MX" dirty="0"/>
          </a:p>
        </p:txBody>
      </p:sp>
    </p:spTree>
    <p:extLst>
      <p:ext uri="{BB962C8B-B14F-4D97-AF65-F5344CB8AC3E}">
        <p14:creationId xmlns:p14="http://schemas.microsoft.com/office/powerpoint/2010/main" val="296422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Patrones relacionados</a:t>
            </a:r>
          </a:p>
        </p:txBody>
      </p:sp>
      <p:sp>
        <p:nvSpPr>
          <p:cNvPr id="3" name="CuadroTexto 2"/>
          <p:cNvSpPr txBox="1"/>
          <p:nvPr/>
        </p:nvSpPr>
        <p:spPr>
          <a:xfrm>
            <a:off x="138303" y="2252866"/>
            <a:ext cx="11668259" cy="3416320"/>
          </a:xfrm>
          <a:prstGeom prst="rect">
            <a:avLst/>
          </a:prstGeom>
          <a:noFill/>
        </p:spPr>
        <p:txBody>
          <a:bodyPr wrap="square"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2400" dirty="0"/>
              <a:t>Bridge: tiene una estructura similar a un </a:t>
            </a:r>
            <a:r>
              <a:rPr lang="es-MX" sz="2400" dirty="0" err="1"/>
              <a:t>adapter</a:t>
            </a:r>
            <a:r>
              <a:rPr lang="es-MX" sz="2400" dirty="0"/>
              <a:t>, pero Bridge tiene una diferente</a:t>
            </a:r>
          </a:p>
          <a:p>
            <a:r>
              <a:rPr lang="es-MX" sz="2400" dirty="0"/>
              <a:t>intención: Este pretende separar una interfaz de su implementación para que</a:t>
            </a:r>
          </a:p>
          <a:p>
            <a:r>
              <a:rPr lang="es-MX" sz="2400" dirty="0"/>
              <a:t>pueda ser variada fácilmente e independientemente. Un </a:t>
            </a:r>
            <a:r>
              <a:rPr lang="es-MX" sz="2400" dirty="0" err="1"/>
              <a:t>adapter</a:t>
            </a:r>
            <a:r>
              <a:rPr lang="es-MX" sz="2400" dirty="0"/>
              <a:t> está destinado a cambiar la interfaz.</a:t>
            </a:r>
          </a:p>
          <a:p>
            <a:endParaRPr lang="es-MX" sz="2400" dirty="0"/>
          </a:p>
          <a:p>
            <a:r>
              <a:rPr lang="es-MX" sz="2400" dirty="0" err="1"/>
              <a:t>Decorator</a:t>
            </a:r>
            <a:r>
              <a:rPr lang="es-MX" sz="2400" dirty="0"/>
              <a:t>: mejora otro objeto sin cambiar su interfaz. Un </a:t>
            </a:r>
            <a:r>
              <a:rPr lang="es-MX" sz="2400" dirty="0" err="1"/>
              <a:t>decorator</a:t>
            </a:r>
            <a:r>
              <a:rPr lang="es-MX" sz="2400" dirty="0"/>
              <a:t> es por lo tanto más transparente a la aplicación que un </a:t>
            </a:r>
            <a:r>
              <a:rPr lang="es-MX" sz="2400" dirty="0" err="1"/>
              <a:t>adapter</a:t>
            </a:r>
            <a:r>
              <a:rPr lang="es-MX" sz="2400" dirty="0"/>
              <a:t>. </a:t>
            </a:r>
          </a:p>
          <a:p>
            <a:endParaRPr lang="es-MX" sz="2400" dirty="0"/>
          </a:p>
          <a:p>
            <a:r>
              <a:rPr lang="es-MX" sz="2400" dirty="0"/>
              <a:t>Proxy: Define un representante o sustituto de otro objeto y no cambia su interfaz.</a:t>
            </a:r>
          </a:p>
        </p:txBody>
      </p:sp>
    </p:spTree>
    <p:extLst>
      <p:ext uri="{BB962C8B-B14F-4D97-AF65-F5344CB8AC3E}">
        <p14:creationId xmlns:p14="http://schemas.microsoft.com/office/powerpoint/2010/main" val="337359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Intención</a:t>
            </a:r>
          </a:p>
        </p:txBody>
      </p:sp>
      <p:sp>
        <p:nvSpPr>
          <p:cNvPr id="3" name="CuadroTexto 2"/>
          <p:cNvSpPr txBox="1"/>
          <p:nvPr/>
        </p:nvSpPr>
        <p:spPr>
          <a:xfrm>
            <a:off x="680321" y="2557849"/>
            <a:ext cx="9613861" cy="2308324"/>
          </a:xfrm>
          <a:prstGeom prst="rect">
            <a:avLst/>
          </a:prstGeom>
          <a:noFill/>
        </p:spPr>
        <p:txBody>
          <a:bodyPr wrap="square" rtlCol="0">
            <a:spAutoFit/>
          </a:bodyPr>
          <a:lstStyle/>
          <a:p>
            <a:r>
              <a:rPr lang="es-MX" sz="2400" dirty="0"/>
              <a:t>Convierte la interfaz de una clase en otra interfaz que los clientes esperan. </a:t>
            </a:r>
          </a:p>
          <a:p>
            <a:r>
              <a:rPr lang="es-MX" sz="2400" dirty="0" err="1"/>
              <a:t>Adapter</a:t>
            </a:r>
            <a:r>
              <a:rPr lang="es-MX" sz="2400" dirty="0"/>
              <a:t> permite que las clases trabajen juntas que de otra forma no podrían debido a la incompatibilidad entre interfaces.</a:t>
            </a:r>
          </a:p>
          <a:p>
            <a:r>
              <a:rPr lang="es-MX" sz="2400" dirty="0"/>
              <a:t>De tal modo que una clase que no pudiera utilizar la primera, haga uso de ella a través de la segunda.</a:t>
            </a:r>
          </a:p>
        </p:txBody>
      </p:sp>
    </p:spTree>
    <p:extLst>
      <p:ext uri="{BB962C8B-B14F-4D97-AF65-F5344CB8AC3E}">
        <p14:creationId xmlns:p14="http://schemas.microsoft.com/office/powerpoint/2010/main" val="216239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Motivación</a:t>
            </a:r>
          </a:p>
        </p:txBody>
      </p:sp>
      <p:pic>
        <p:nvPicPr>
          <p:cNvPr id="3" name="Imagen 2"/>
          <p:cNvPicPr>
            <a:picLocks noChangeAspect="1"/>
          </p:cNvPicPr>
          <p:nvPr/>
        </p:nvPicPr>
        <p:blipFill>
          <a:blip r:embed="rId2"/>
          <a:stretch>
            <a:fillRect/>
          </a:stretch>
        </p:blipFill>
        <p:spPr>
          <a:xfrm>
            <a:off x="680321" y="2200648"/>
            <a:ext cx="9748782" cy="4020980"/>
          </a:xfrm>
          <a:prstGeom prst="rect">
            <a:avLst/>
          </a:prstGeom>
        </p:spPr>
      </p:pic>
    </p:spTree>
    <p:extLst>
      <p:ext uri="{BB962C8B-B14F-4D97-AF65-F5344CB8AC3E}">
        <p14:creationId xmlns:p14="http://schemas.microsoft.com/office/powerpoint/2010/main" val="76945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Aplicación</a:t>
            </a:r>
          </a:p>
        </p:txBody>
      </p:sp>
      <p:sp>
        <p:nvSpPr>
          <p:cNvPr id="3" name="CuadroTexto 2"/>
          <p:cNvSpPr txBox="1"/>
          <p:nvPr/>
        </p:nvSpPr>
        <p:spPr>
          <a:xfrm>
            <a:off x="680320" y="2619632"/>
            <a:ext cx="9798209" cy="3046988"/>
          </a:xfrm>
          <a:prstGeom prst="rect">
            <a:avLst/>
          </a:prstGeom>
          <a:noFill/>
        </p:spPr>
        <p:txBody>
          <a:bodyPr wrap="square" rtlCol="0">
            <a:spAutoFit/>
          </a:bodyPr>
          <a:lstStyle/>
          <a:p>
            <a:r>
              <a:rPr lang="es-MX" sz="2400" dirty="0"/>
              <a:t>Usar el patrón </a:t>
            </a:r>
            <a:r>
              <a:rPr lang="es-MX" sz="2400" dirty="0" err="1"/>
              <a:t>Adapter</a:t>
            </a:r>
            <a:r>
              <a:rPr lang="es-MX" sz="2400" dirty="0"/>
              <a:t> cuando:</a:t>
            </a:r>
          </a:p>
          <a:p>
            <a:endParaRPr lang="es-MX" sz="2400" dirty="0"/>
          </a:p>
          <a:p>
            <a:pPr marL="285750" indent="-285750">
              <a:buFont typeface="Wingdings" panose="05000000000000000000" pitchFamily="2" charset="2"/>
              <a:buChar char="Ø"/>
            </a:pPr>
            <a:r>
              <a:rPr lang="es-MX" sz="2400" dirty="0"/>
              <a:t>Se desea utilizar una clase existente y su interfaz no coincide con la que se necesita.</a:t>
            </a:r>
          </a:p>
          <a:p>
            <a:endParaRPr lang="es-MX" sz="2400" dirty="0"/>
          </a:p>
          <a:p>
            <a:pPr marL="285750" indent="-285750">
              <a:buFont typeface="Wingdings" panose="05000000000000000000" pitchFamily="2" charset="2"/>
              <a:buChar char="Ø"/>
            </a:pPr>
            <a:r>
              <a:rPr lang="es-MX" sz="2400" dirty="0"/>
              <a:t>Se desea crear una clase reutilizable que coopere con clases no relacionadas,  es decir, clases que no tienen necesariamente interfaces compatibles.</a:t>
            </a:r>
          </a:p>
        </p:txBody>
      </p:sp>
    </p:spTree>
    <p:extLst>
      <p:ext uri="{BB962C8B-B14F-4D97-AF65-F5344CB8AC3E}">
        <p14:creationId xmlns:p14="http://schemas.microsoft.com/office/powerpoint/2010/main" val="142864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Estructura y Participantes</a:t>
            </a:r>
          </a:p>
        </p:txBody>
      </p:sp>
      <p:pic>
        <p:nvPicPr>
          <p:cNvPr id="3" name="Imagen 2"/>
          <p:cNvPicPr>
            <a:picLocks noChangeAspect="1"/>
          </p:cNvPicPr>
          <p:nvPr/>
        </p:nvPicPr>
        <p:blipFill>
          <a:blip r:embed="rId2"/>
          <a:stretch>
            <a:fillRect/>
          </a:stretch>
        </p:blipFill>
        <p:spPr>
          <a:xfrm>
            <a:off x="334331" y="2123946"/>
            <a:ext cx="8859095" cy="2176205"/>
          </a:xfrm>
          <a:prstGeom prst="rect">
            <a:avLst/>
          </a:prstGeom>
        </p:spPr>
      </p:pic>
      <p:sp>
        <p:nvSpPr>
          <p:cNvPr id="4" name="CuadroTexto 3"/>
          <p:cNvSpPr txBox="1"/>
          <p:nvPr/>
        </p:nvSpPr>
        <p:spPr>
          <a:xfrm>
            <a:off x="334331" y="4388064"/>
            <a:ext cx="7228703" cy="2308324"/>
          </a:xfrm>
          <a:prstGeom prst="rect">
            <a:avLst/>
          </a:prstGeom>
          <a:noFill/>
        </p:spPr>
        <p:txBody>
          <a:bodyPr wrap="square" rtlCol="0">
            <a:spAutoFit/>
          </a:bodyPr>
          <a:lstStyle/>
          <a:p>
            <a:r>
              <a:rPr lang="es-MX" dirty="0"/>
              <a:t>- Target (</a:t>
            </a:r>
            <a:r>
              <a:rPr lang="es-MX" dirty="0" err="1"/>
              <a:t>Shape</a:t>
            </a:r>
            <a:r>
              <a:rPr lang="es-MX" dirty="0"/>
              <a:t>)</a:t>
            </a:r>
          </a:p>
          <a:p>
            <a:r>
              <a:rPr lang="es-MX" dirty="0"/>
              <a:t>	define la interfaz específica del dominio que </a:t>
            </a:r>
            <a:r>
              <a:rPr lang="es-MX" dirty="0" err="1"/>
              <a:t>Client</a:t>
            </a:r>
            <a:r>
              <a:rPr lang="es-MX" dirty="0"/>
              <a:t> utiliza.</a:t>
            </a:r>
          </a:p>
          <a:p>
            <a:r>
              <a:rPr lang="es-MX" dirty="0"/>
              <a:t>- </a:t>
            </a:r>
            <a:r>
              <a:rPr lang="es-MX" dirty="0" err="1"/>
              <a:t>Client</a:t>
            </a:r>
            <a:r>
              <a:rPr lang="es-MX" dirty="0"/>
              <a:t> (</a:t>
            </a:r>
            <a:r>
              <a:rPr lang="es-MX" dirty="0" err="1"/>
              <a:t>DrawingEditor</a:t>
            </a:r>
            <a:r>
              <a:rPr lang="es-MX" dirty="0"/>
              <a:t>)</a:t>
            </a:r>
          </a:p>
          <a:p>
            <a:r>
              <a:rPr lang="es-MX" dirty="0"/>
              <a:t>  	colabora con objetos que se ajustan a la interfaz de destino.</a:t>
            </a:r>
          </a:p>
          <a:p>
            <a:r>
              <a:rPr lang="es-MX" dirty="0"/>
              <a:t> - </a:t>
            </a:r>
            <a:r>
              <a:rPr lang="es-MX" dirty="0" err="1"/>
              <a:t>Adaptee</a:t>
            </a:r>
            <a:r>
              <a:rPr lang="es-MX" dirty="0"/>
              <a:t> (</a:t>
            </a:r>
            <a:r>
              <a:rPr lang="es-MX" dirty="0" err="1"/>
              <a:t>TextView</a:t>
            </a:r>
            <a:r>
              <a:rPr lang="es-MX" dirty="0"/>
              <a:t>)</a:t>
            </a:r>
          </a:p>
          <a:p>
            <a:r>
              <a:rPr lang="es-MX" dirty="0"/>
              <a:t>	define una interfaz existente que necesita adaptación.</a:t>
            </a:r>
          </a:p>
          <a:p>
            <a:r>
              <a:rPr lang="es-MX" dirty="0"/>
              <a:t> - </a:t>
            </a:r>
            <a:r>
              <a:rPr lang="es-MX" dirty="0" err="1"/>
              <a:t>Adapter</a:t>
            </a:r>
            <a:r>
              <a:rPr lang="es-MX" dirty="0"/>
              <a:t> (</a:t>
            </a:r>
            <a:r>
              <a:rPr lang="es-MX" dirty="0" err="1"/>
              <a:t>TextShape</a:t>
            </a:r>
            <a:r>
              <a:rPr lang="es-MX" dirty="0"/>
              <a:t>)</a:t>
            </a:r>
          </a:p>
          <a:p>
            <a:r>
              <a:rPr lang="es-MX" dirty="0"/>
              <a:t>	adapta la interfaz de </a:t>
            </a:r>
            <a:r>
              <a:rPr lang="es-MX" dirty="0" err="1"/>
              <a:t>Adaptee</a:t>
            </a:r>
            <a:r>
              <a:rPr lang="es-MX" dirty="0"/>
              <a:t> a la interfaz de destino.</a:t>
            </a:r>
          </a:p>
        </p:txBody>
      </p:sp>
    </p:spTree>
    <p:extLst>
      <p:ext uri="{BB962C8B-B14F-4D97-AF65-F5344CB8AC3E}">
        <p14:creationId xmlns:p14="http://schemas.microsoft.com/office/powerpoint/2010/main" val="195519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Colaboraciones y Consecuencias</a:t>
            </a:r>
          </a:p>
        </p:txBody>
      </p:sp>
      <p:sp>
        <p:nvSpPr>
          <p:cNvPr id="4" name="CuadroTexto 3"/>
          <p:cNvSpPr txBox="1"/>
          <p:nvPr/>
        </p:nvSpPr>
        <p:spPr>
          <a:xfrm>
            <a:off x="556054" y="2088292"/>
            <a:ext cx="9971903" cy="646331"/>
          </a:xfrm>
          <a:prstGeom prst="rect">
            <a:avLst/>
          </a:prstGeom>
          <a:noFill/>
        </p:spPr>
        <p:txBody>
          <a:bodyPr wrap="square" rtlCol="0">
            <a:spAutoFit/>
          </a:bodyPr>
          <a:lstStyle/>
          <a:p>
            <a:r>
              <a:rPr lang="es-MX" dirty="0" err="1"/>
              <a:t>Client</a:t>
            </a:r>
            <a:r>
              <a:rPr lang="es-MX" dirty="0"/>
              <a:t> llama a las operaciones en una instancia del </a:t>
            </a:r>
            <a:r>
              <a:rPr lang="es-MX" dirty="0" err="1"/>
              <a:t>adapter</a:t>
            </a:r>
            <a:r>
              <a:rPr lang="es-MX" dirty="0"/>
              <a:t>. A su vez, el </a:t>
            </a:r>
            <a:r>
              <a:rPr lang="es-MX" dirty="0" err="1"/>
              <a:t>adapter</a:t>
            </a:r>
            <a:r>
              <a:rPr lang="es-MX" dirty="0"/>
              <a:t> llama a las operaciones de </a:t>
            </a:r>
            <a:r>
              <a:rPr lang="es-MX" dirty="0" err="1"/>
              <a:t>Adaptee</a:t>
            </a:r>
            <a:r>
              <a:rPr lang="es-MX" dirty="0"/>
              <a:t> que lleva a cabo la solicitud.</a:t>
            </a:r>
          </a:p>
        </p:txBody>
      </p:sp>
      <p:sp>
        <p:nvSpPr>
          <p:cNvPr id="5" name="CuadroTexto 4"/>
          <p:cNvSpPr txBox="1"/>
          <p:nvPr/>
        </p:nvSpPr>
        <p:spPr>
          <a:xfrm>
            <a:off x="556054" y="3101547"/>
            <a:ext cx="10404389" cy="3416320"/>
          </a:xfrm>
          <a:prstGeom prst="rect">
            <a:avLst/>
          </a:prstGeom>
          <a:noFill/>
        </p:spPr>
        <p:txBody>
          <a:bodyPr wrap="square" rtlCol="0">
            <a:spAutoFit/>
          </a:bodyPr>
          <a:lstStyle/>
          <a:p>
            <a:r>
              <a:rPr lang="es-MX" dirty="0"/>
              <a:t>Cuestiones a considerar cuando se utiliza el patrón </a:t>
            </a:r>
            <a:r>
              <a:rPr lang="es-MX" dirty="0" err="1"/>
              <a:t>Adapter</a:t>
            </a:r>
            <a:r>
              <a:rPr lang="es-MX" dirty="0"/>
              <a:t>:</a:t>
            </a:r>
          </a:p>
          <a:p>
            <a:r>
              <a:rPr lang="es-MX" dirty="0"/>
              <a:t>1.¿Cuanta adaptación hace el </a:t>
            </a:r>
            <a:r>
              <a:rPr lang="es-MX" dirty="0" err="1"/>
              <a:t>Adapter</a:t>
            </a:r>
            <a:r>
              <a:rPr lang="es-MX" dirty="0"/>
              <a:t>? </a:t>
            </a:r>
            <a:r>
              <a:rPr lang="es-MX" dirty="0" err="1"/>
              <a:t>Adapter</a:t>
            </a:r>
            <a:r>
              <a:rPr lang="es-MX" dirty="0"/>
              <a:t> varía en la cantidad de trabajo que hace para adaptar </a:t>
            </a:r>
            <a:r>
              <a:rPr lang="es-MX" dirty="0" err="1"/>
              <a:t>Adaptee</a:t>
            </a:r>
            <a:r>
              <a:rPr lang="es-MX" dirty="0"/>
              <a:t> a la interfaz Target. Hay un espectro de trabajo posible, desde una simple conversión (por ejemplo, cambiando los nombres de las operaciones) hasta soportando un conjunto de operaciones enteramente diferentes. La cantidad de trabajo que </a:t>
            </a:r>
            <a:r>
              <a:rPr lang="es-MX" dirty="0" err="1"/>
              <a:t>Adapter</a:t>
            </a:r>
            <a:r>
              <a:rPr lang="es-MX" dirty="0"/>
              <a:t> hace depende de cuanto de similar tienen la interfaz Target con </a:t>
            </a:r>
            <a:r>
              <a:rPr lang="es-MX" dirty="0" err="1"/>
              <a:t>Adaptee</a:t>
            </a:r>
            <a:r>
              <a:rPr lang="es-MX" dirty="0"/>
              <a:t>.</a:t>
            </a:r>
          </a:p>
          <a:p>
            <a:r>
              <a:rPr lang="es-MX" dirty="0"/>
              <a:t>2.Adaptadores </a:t>
            </a:r>
            <a:r>
              <a:rPr lang="es-MX" dirty="0" err="1"/>
              <a:t>Pluggables</a:t>
            </a:r>
            <a:r>
              <a:rPr lang="es-MX" dirty="0"/>
              <a:t> Una clase es más reusable cuando se minimiza la suposición de que otras clases deben utilizarla. Mediante la construcción en una clase de la adaptación de una interfaz, se elimina la suposición de que otras clases ven la misma interfaz. Dicho de otra manera, la adaptación de la interfaz nos permite incorporar a nuestra clase en sistemas existentes que pueden esperar diferentes interfaces de la misma.</a:t>
            </a:r>
          </a:p>
          <a:p>
            <a:endParaRPr lang="es-MX" dirty="0"/>
          </a:p>
        </p:txBody>
      </p:sp>
    </p:spTree>
    <p:extLst>
      <p:ext uri="{BB962C8B-B14F-4D97-AF65-F5344CB8AC3E}">
        <p14:creationId xmlns:p14="http://schemas.microsoft.com/office/powerpoint/2010/main" val="203427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Implementación</a:t>
            </a:r>
          </a:p>
        </p:txBody>
      </p:sp>
      <p:sp>
        <p:nvSpPr>
          <p:cNvPr id="3" name="CuadroTexto 2"/>
          <p:cNvSpPr txBox="1"/>
          <p:nvPr/>
        </p:nvSpPr>
        <p:spPr>
          <a:xfrm>
            <a:off x="481914" y="2150076"/>
            <a:ext cx="11219935" cy="1754326"/>
          </a:xfrm>
          <a:prstGeom prst="rect">
            <a:avLst/>
          </a:prstGeom>
          <a:noFill/>
        </p:spPr>
        <p:txBody>
          <a:bodyPr wrap="square" rtlCol="0">
            <a:spAutoFit/>
          </a:bodyPr>
          <a:lstStyle/>
          <a:p>
            <a:r>
              <a:rPr lang="es-MX" dirty="0"/>
              <a:t>Aunque la implementación de </a:t>
            </a:r>
            <a:r>
              <a:rPr lang="es-MX" dirty="0" err="1"/>
              <a:t>Adapter</a:t>
            </a:r>
            <a:r>
              <a:rPr lang="es-MX" dirty="0"/>
              <a:t> es generalmente sencilla, aquí hay algunos</a:t>
            </a:r>
          </a:p>
          <a:p>
            <a:r>
              <a:rPr lang="es-MX" dirty="0"/>
              <a:t>cuestiones a tener en cuenta:</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Implementación de </a:t>
            </a:r>
            <a:r>
              <a:rPr lang="es-MX" dirty="0" err="1"/>
              <a:t>adapter</a:t>
            </a:r>
            <a:r>
              <a:rPr lang="es-MX" dirty="0"/>
              <a:t> de clase en C ++. En una implementación C ++ de una clase </a:t>
            </a:r>
            <a:r>
              <a:rPr lang="es-MX" dirty="0" err="1"/>
              <a:t>adapter</a:t>
            </a:r>
            <a:r>
              <a:rPr lang="es-MX" dirty="0"/>
              <a:t>, el </a:t>
            </a:r>
            <a:r>
              <a:rPr lang="es-MX" dirty="0" err="1"/>
              <a:t>adapter</a:t>
            </a:r>
            <a:r>
              <a:rPr lang="es-MX" dirty="0"/>
              <a:t> heredaría públicamente de Target y privado de </a:t>
            </a:r>
            <a:r>
              <a:rPr lang="es-MX" dirty="0" err="1"/>
              <a:t>Adaptee</a:t>
            </a:r>
            <a:r>
              <a:rPr lang="es-MX" dirty="0"/>
              <a:t>. Así, el </a:t>
            </a:r>
            <a:r>
              <a:rPr lang="es-MX" dirty="0" err="1"/>
              <a:t>Adapter</a:t>
            </a:r>
            <a:r>
              <a:rPr lang="es-MX" dirty="0"/>
              <a:t> sería un subtipo de Target, pero no de </a:t>
            </a:r>
            <a:r>
              <a:rPr lang="es-MX" dirty="0" err="1"/>
              <a:t>Adaptee</a:t>
            </a:r>
            <a:r>
              <a:rPr lang="es-MX" dirty="0"/>
              <a:t>.</a:t>
            </a:r>
          </a:p>
        </p:txBody>
      </p:sp>
    </p:spTree>
    <p:extLst>
      <p:ext uri="{BB962C8B-B14F-4D97-AF65-F5344CB8AC3E}">
        <p14:creationId xmlns:p14="http://schemas.microsoft.com/office/powerpoint/2010/main" val="200551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Ejemplos de Código</a:t>
            </a:r>
          </a:p>
        </p:txBody>
      </p:sp>
      <p:pic>
        <p:nvPicPr>
          <p:cNvPr id="6" name="Imagen 5"/>
          <p:cNvPicPr>
            <a:picLocks noChangeAspect="1"/>
          </p:cNvPicPr>
          <p:nvPr/>
        </p:nvPicPr>
        <p:blipFill>
          <a:blip r:embed="rId2"/>
          <a:stretch>
            <a:fillRect/>
          </a:stretch>
        </p:blipFill>
        <p:spPr>
          <a:xfrm>
            <a:off x="235164" y="2085203"/>
            <a:ext cx="3990847" cy="3749408"/>
          </a:xfrm>
          <a:prstGeom prst="rect">
            <a:avLst/>
          </a:prstGeom>
        </p:spPr>
      </p:pic>
      <p:pic>
        <p:nvPicPr>
          <p:cNvPr id="7" name="Imagen 6"/>
          <p:cNvPicPr>
            <a:picLocks noChangeAspect="1"/>
          </p:cNvPicPr>
          <p:nvPr/>
        </p:nvPicPr>
        <p:blipFill>
          <a:blip r:embed="rId3"/>
          <a:stretch>
            <a:fillRect/>
          </a:stretch>
        </p:blipFill>
        <p:spPr>
          <a:xfrm>
            <a:off x="4226011" y="2085204"/>
            <a:ext cx="5004190" cy="3749408"/>
          </a:xfrm>
          <a:prstGeom prst="rect">
            <a:avLst/>
          </a:prstGeom>
        </p:spPr>
      </p:pic>
    </p:spTree>
    <p:extLst>
      <p:ext uri="{BB962C8B-B14F-4D97-AF65-F5344CB8AC3E}">
        <p14:creationId xmlns:p14="http://schemas.microsoft.com/office/powerpoint/2010/main" val="364417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Ejemplos de Código</a:t>
            </a:r>
          </a:p>
        </p:txBody>
      </p:sp>
      <p:pic>
        <p:nvPicPr>
          <p:cNvPr id="5" name="Imagen 4"/>
          <p:cNvPicPr>
            <a:picLocks noChangeAspect="1"/>
          </p:cNvPicPr>
          <p:nvPr/>
        </p:nvPicPr>
        <p:blipFill>
          <a:blip r:embed="rId2"/>
          <a:stretch>
            <a:fillRect/>
          </a:stretch>
        </p:blipFill>
        <p:spPr>
          <a:xfrm>
            <a:off x="680321" y="2148917"/>
            <a:ext cx="5653319" cy="3028564"/>
          </a:xfrm>
          <a:prstGeom prst="rect">
            <a:avLst/>
          </a:prstGeom>
        </p:spPr>
      </p:pic>
    </p:spTree>
    <p:extLst>
      <p:ext uri="{BB962C8B-B14F-4D97-AF65-F5344CB8AC3E}">
        <p14:creationId xmlns:p14="http://schemas.microsoft.com/office/powerpoint/2010/main" val="3352577784"/>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1436</TotalTime>
  <Words>312</Words>
  <Application>Microsoft Office PowerPoint</Application>
  <PresentationFormat>Panorámica</PresentationFormat>
  <Paragraphs>45</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Trebuchet MS</vt:lpstr>
      <vt:lpstr>Wingdings</vt:lpstr>
      <vt:lpstr>Berlín</vt:lpstr>
      <vt:lpstr>Patrones de Diseño</vt:lpstr>
      <vt:lpstr>Intención</vt:lpstr>
      <vt:lpstr>Motivación</vt:lpstr>
      <vt:lpstr>Aplicación</vt:lpstr>
      <vt:lpstr>Estructura y Participantes</vt:lpstr>
      <vt:lpstr>Colaboraciones y Consecuencias</vt:lpstr>
      <vt:lpstr>Implementación</vt:lpstr>
      <vt:lpstr>Ejemplos de Código</vt:lpstr>
      <vt:lpstr>Ejemplos de Código</vt:lpstr>
      <vt:lpstr>Usos conocidos</vt:lpstr>
      <vt:lpstr>Patrones relacionados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dc:title>
  <dc:creator>Emilio Abraham Almazán López</dc:creator>
  <cp:lastModifiedBy>Emilio Abraham Almazán López</cp:lastModifiedBy>
  <cp:revision>16</cp:revision>
  <dcterms:created xsi:type="dcterms:W3CDTF">2017-09-19T23:53:56Z</dcterms:created>
  <dcterms:modified xsi:type="dcterms:W3CDTF">2017-09-21T17:15:45Z</dcterms:modified>
</cp:coreProperties>
</file>