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F1B27B-6B2D-4F58-9D2C-E30C96FEC045}" type="datetimeFigureOut">
              <a:rPr lang="es-MX" smtClean="0"/>
              <a:t>29/09/2017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ABSTRACT FACTORY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latin typeface="Bodoni MT" panose="02070603080606020203" pitchFamily="18" charset="0"/>
              </a:rPr>
              <a:t>El patrón abstracto de la fábrica se diseña para las situaciones donde queremos crear los objetos complejos que se componen de otros objetos y donde los objetos compuestos son todos de una "familia" particular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5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BZ" dirty="0" smtClean="0">
                <a:latin typeface="Bodoni MT" panose="02070603080606020203" pitchFamily="18" charset="0"/>
              </a:rPr>
              <a:t>Los </a:t>
            </a:r>
            <a:r>
              <a:rPr lang="en-BZ" dirty="0" err="1" smtClean="0">
                <a:latin typeface="Bodoni MT" panose="02070603080606020203" pitchFamily="18" charset="0"/>
              </a:rPr>
              <a:t>patrones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relacionados</a:t>
            </a:r>
            <a:r>
              <a:rPr lang="en-BZ" dirty="0" smtClean="0">
                <a:latin typeface="Bodoni MT" panose="02070603080606020203" pitchFamily="18" charset="0"/>
              </a:rPr>
              <a:t> son factory method o prototype</a:t>
            </a:r>
          </a:p>
          <a:p>
            <a:r>
              <a:rPr lang="en-BZ" dirty="0" smtClean="0">
                <a:latin typeface="Bodoni MT" panose="02070603080606020203" pitchFamily="18" charset="0"/>
              </a:rPr>
              <a:t>Las </a:t>
            </a:r>
            <a:r>
              <a:rPr lang="en-BZ" dirty="0" err="1" smtClean="0">
                <a:latin typeface="Bodoni MT" panose="02070603080606020203" pitchFamily="18" charset="0"/>
              </a:rPr>
              <a:t>factorias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concretas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suelen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ser</a:t>
            </a:r>
            <a:r>
              <a:rPr lang="en-BZ" dirty="0" smtClean="0">
                <a:latin typeface="Bodoni MT" panose="02070603080606020203" pitchFamily="18" charset="0"/>
              </a:rPr>
              <a:t> singleton</a:t>
            </a:r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92500" lnSpcReduction="10000"/>
          </a:bodyPr>
          <a:lstStyle/>
          <a:p>
            <a:r>
              <a:rPr lang="en-BZ" dirty="0" err="1" smtClean="0">
                <a:latin typeface="Bodoni MT" panose="02070603080606020203" pitchFamily="18" charset="0"/>
              </a:rPr>
              <a:t>Nombre</a:t>
            </a:r>
            <a:r>
              <a:rPr lang="en-BZ" dirty="0" smtClean="0">
                <a:latin typeface="Bodoni MT" panose="02070603080606020203" pitchFamily="18" charset="0"/>
              </a:rPr>
              <a:t> y </a:t>
            </a:r>
            <a:r>
              <a:rPr lang="en-BZ" dirty="0" err="1" smtClean="0">
                <a:latin typeface="Bodoni MT" panose="02070603080606020203" pitchFamily="18" charset="0"/>
              </a:rPr>
              <a:t>clasificacion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n-BZ" dirty="0" smtClean="0">
                <a:latin typeface="Bodoni MT" panose="02070603080606020203" pitchFamily="18" charset="0"/>
              </a:rPr>
              <a:t>Abstract factory </a:t>
            </a:r>
            <a:r>
              <a:rPr lang="en-BZ" dirty="0" err="1" smtClean="0">
                <a:latin typeface="Bodoni MT" panose="02070603080606020203" pitchFamily="18" charset="0"/>
              </a:rPr>
              <a:t>es</a:t>
            </a:r>
            <a:r>
              <a:rPr lang="en-BZ" dirty="0" smtClean="0">
                <a:latin typeface="Bodoni MT" panose="02070603080606020203" pitchFamily="18" charset="0"/>
              </a:rPr>
              <a:t> un patron </a:t>
            </a:r>
            <a:r>
              <a:rPr lang="en-BZ" dirty="0" err="1" smtClean="0">
                <a:latin typeface="Bodoni MT" panose="02070603080606020203" pitchFamily="18" charset="0"/>
              </a:rPr>
              <a:t>creacional</a:t>
            </a:r>
            <a:endParaRPr lang="en-BZ" dirty="0" smtClean="0">
              <a:latin typeface="Bodoni MT" panose="02070603080606020203" pitchFamily="18" charset="0"/>
            </a:endParaRPr>
          </a:p>
          <a:p>
            <a:endParaRPr lang="en-BZ" dirty="0" smtClean="0">
              <a:latin typeface="Bodoni MT" panose="02070603080606020203" pitchFamily="18" charset="0"/>
            </a:endParaRPr>
          </a:p>
          <a:p>
            <a:r>
              <a:rPr lang="es-ES" dirty="0" err="1" smtClean="0">
                <a:latin typeface="Bodoni MT" panose="02070603080606020203" pitchFamily="18" charset="0"/>
              </a:rPr>
              <a:t>Intencion</a:t>
            </a:r>
            <a:r>
              <a:rPr lang="es-ES" dirty="0" smtClean="0">
                <a:latin typeface="Bodoni MT" panose="02070603080606020203" pitchFamily="18" charset="0"/>
              </a:rPr>
              <a:t>:</a:t>
            </a:r>
            <a:endParaRPr lang="es-MX" dirty="0" smtClean="0">
              <a:latin typeface="Bodoni MT" panose="02070603080606020203" pitchFamily="18" charset="0"/>
            </a:endParaRPr>
          </a:p>
          <a:p>
            <a:r>
              <a:rPr lang="es-MX" dirty="0" smtClean="0">
                <a:latin typeface="Bodoni MT" panose="02070603080606020203" pitchFamily="18" charset="0"/>
              </a:rPr>
              <a:t>El </a:t>
            </a:r>
            <a:r>
              <a:rPr lang="es-MX" dirty="0">
                <a:latin typeface="Bodoni MT" panose="02070603080606020203" pitchFamily="18" charset="0"/>
              </a:rPr>
              <a:t>problema que intenta solucionar este patrón es el de crear diferentes familias de objetos</a:t>
            </a:r>
            <a:r>
              <a:rPr lang="es-MX" dirty="0" smtClean="0">
                <a:latin typeface="Bodoni MT" panose="02070603080606020203" pitchFamily="18" charset="0"/>
              </a:rPr>
              <a:t>.</a:t>
            </a:r>
          </a:p>
          <a:p>
            <a:endParaRPr lang="es-ES" dirty="0" smtClean="0">
              <a:latin typeface="Bodoni MT" panose="02070603080606020203" pitchFamily="18" charset="0"/>
            </a:endParaRPr>
          </a:p>
          <a:p>
            <a:r>
              <a:rPr lang="es-ES" dirty="0" err="1" smtClean="0">
                <a:latin typeface="Bodoni MT" panose="02070603080606020203" pitchFamily="18" charset="0"/>
              </a:rPr>
              <a:t>Tambien</a:t>
            </a:r>
            <a:r>
              <a:rPr lang="es-ES" dirty="0" smtClean="0">
                <a:latin typeface="Bodoni MT" panose="02070603080606020203" pitchFamily="18" charset="0"/>
              </a:rPr>
              <a:t> conocido como kit o </a:t>
            </a:r>
            <a:r>
              <a:rPr lang="es-ES" dirty="0" err="1" smtClean="0">
                <a:latin typeface="Bodoni MT" panose="02070603080606020203" pitchFamily="18" charset="0"/>
              </a:rPr>
              <a:t>toolkit</a:t>
            </a:r>
            <a:endParaRPr lang="es-ES" dirty="0" smtClean="0">
              <a:latin typeface="Bodoni MT" panose="02070603080606020203" pitchFamily="18" charset="0"/>
            </a:endParaRPr>
          </a:p>
          <a:p>
            <a:endParaRPr lang="es-ES" dirty="0" smtClean="0">
              <a:latin typeface="Bodoni MT" panose="02070603080606020203" pitchFamily="18" charset="0"/>
            </a:endParaRPr>
          </a:p>
          <a:p>
            <a:r>
              <a:rPr lang="es-ES" dirty="0" err="1" smtClean="0">
                <a:latin typeface="Bodoni MT" panose="02070603080606020203" pitchFamily="18" charset="0"/>
              </a:rPr>
              <a:t>Motivacion</a:t>
            </a:r>
            <a:r>
              <a:rPr lang="es-ES" dirty="0" smtClean="0">
                <a:latin typeface="Bodoni MT" panose="02070603080606020203" pitchFamily="18" charset="0"/>
              </a:rPr>
              <a:t>:</a:t>
            </a:r>
            <a:endParaRPr lang="es-MX" dirty="0" smtClean="0">
              <a:latin typeface="Bodoni MT" panose="02070603080606020203" pitchFamily="18" charset="0"/>
            </a:endParaRPr>
          </a:p>
          <a:p>
            <a:r>
              <a:rPr lang="en-BZ" dirty="0" smtClean="0">
                <a:latin typeface="Bodoni MT" panose="02070603080606020203" pitchFamily="18" charset="0"/>
              </a:rPr>
              <a:t>Su </a:t>
            </a:r>
            <a:r>
              <a:rPr lang="en-BZ" dirty="0" err="1" smtClean="0">
                <a:latin typeface="Bodoni MT" panose="02070603080606020203" pitchFamily="18" charset="0"/>
              </a:rPr>
              <a:t>objetivo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soportar</a:t>
            </a:r>
            <a:r>
              <a:rPr lang="en-BZ" dirty="0" smtClean="0">
                <a:latin typeface="Bodoni MT" panose="02070603080606020203" pitchFamily="18" charset="0"/>
              </a:rPr>
              <a:t> multiples </a:t>
            </a:r>
            <a:r>
              <a:rPr lang="en-BZ" dirty="0" err="1" smtClean="0">
                <a:latin typeface="Bodoni MT" panose="02070603080606020203" pitchFamily="18" charset="0"/>
              </a:rPr>
              <a:t>estandares</a:t>
            </a:r>
            <a:endParaRPr lang="en-BZ" dirty="0" smtClean="0">
              <a:latin typeface="Bodoni MT" panose="02070603080606020203" pitchFamily="18" charset="0"/>
            </a:endParaRPr>
          </a:p>
          <a:p>
            <a:r>
              <a:rPr lang="en-BZ" dirty="0" err="1" smtClean="0">
                <a:latin typeface="Bodoni MT" panose="02070603080606020203" pitchFamily="18" charset="0"/>
              </a:rPr>
              <a:t>Ejemplo</a:t>
            </a:r>
            <a:r>
              <a:rPr lang="en-BZ" dirty="0" smtClean="0">
                <a:latin typeface="Bodoni MT" panose="02070603080606020203" pitchFamily="18" charset="0"/>
              </a:rPr>
              <a:t>: </a:t>
            </a:r>
            <a:r>
              <a:rPr lang="en-BZ" dirty="0" err="1" smtClean="0">
                <a:latin typeface="Bodoni MT" panose="02070603080606020203" pitchFamily="18" charset="0"/>
              </a:rPr>
              <a:t>creacion</a:t>
            </a:r>
            <a:r>
              <a:rPr lang="en-BZ" dirty="0" smtClean="0">
                <a:latin typeface="Bodoni MT" panose="02070603080606020203" pitchFamily="18" charset="0"/>
              </a:rPr>
              <a:t> de widgets </a:t>
            </a:r>
            <a:r>
              <a:rPr lang="en-BZ" dirty="0" err="1" smtClean="0">
                <a:latin typeface="Bodoni MT" panose="02070603080606020203" pitchFamily="18" charset="0"/>
              </a:rPr>
              <a:t>en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aplicacion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cliente</a:t>
            </a:r>
            <a:r>
              <a:rPr lang="en-BZ" dirty="0" smtClean="0">
                <a:latin typeface="Bodoni MT" panose="02070603080606020203" pitchFamily="18" charset="0"/>
              </a:rPr>
              <a:t>, un </a:t>
            </a:r>
            <a:r>
              <a:rPr lang="en-BZ" dirty="0" err="1" smtClean="0">
                <a:latin typeface="Bodoni MT" panose="02070603080606020203" pitchFamily="18" charset="0"/>
              </a:rPr>
              <a:t>armazon</a:t>
            </a:r>
            <a:r>
              <a:rPr lang="en-BZ" dirty="0" smtClean="0">
                <a:latin typeface="Bodoni MT" panose="02070603080606020203" pitchFamily="18" charset="0"/>
              </a:rPr>
              <a:t> para interfaces </a:t>
            </a:r>
            <a:r>
              <a:rPr lang="en-BZ" dirty="0" err="1" smtClean="0">
                <a:latin typeface="Bodoni MT" panose="02070603080606020203" pitchFamily="18" charset="0"/>
              </a:rPr>
              <a:t>graficas</a:t>
            </a:r>
            <a:r>
              <a:rPr lang="en-BZ" dirty="0" smtClean="0">
                <a:latin typeface="Bodoni MT" panose="02070603080606020203" pitchFamily="18" charset="0"/>
              </a:rPr>
              <a:t> que </a:t>
            </a:r>
            <a:r>
              <a:rPr lang="en-BZ" dirty="0" err="1" smtClean="0">
                <a:latin typeface="Bodoni MT" panose="02070603080606020203" pitchFamily="18" charset="0"/>
              </a:rPr>
              <a:t>soporte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distintos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tipos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presentacion</a:t>
            </a:r>
            <a:r>
              <a:rPr lang="en-BZ" dirty="0" smtClean="0">
                <a:latin typeface="Bodoni MT" panose="02070603080606020203" pitchFamily="18" charset="0"/>
              </a:rPr>
              <a:t>(look-and-feel)</a:t>
            </a:r>
          </a:p>
          <a:p>
            <a:endParaRPr lang="en-BZ" dirty="0" smtClean="0">
              <a:latin typeface="Bodoni MT" panose="02070603080606020203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08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BZ" dirty="0" err="1" smtClean="0">
                <a:latin typeface="Bodoni MT" panose="02070603080606020203" pitchFamily="18" charset="0"/>
              </a:rPr>
              <a:t>Aplicacion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n-BZ" dirty="0" err="1" smtClean="0">
                <a:latin typeface="Bodoni MT" panose="02070603080606020203" pitchFamily="18" charset="0"/>
              </a:rPr>
              <a:t>Utilizar</a:t>
            </a:r>
            <a:r>
              <a:rPr lang="en-BZ" dirty="0" smtClean="0">
                <a:latin typeface="Bodoni MT" panose="02070603080606020203" pitchFamily="18" charset="0"/>
              </a:rPr>
              <a:t> abstract factory </a:t>
            </a:r>
            <a:r>
              <a:rPr lang="en-BZ" dirty="0" err="1" smtClean="0">
                <a:latin typeface="Bodoni MT" panose="02070603080606020203" pitchFamily="18" charset="0"/>
              </a:rPr>
              <a:t>cuando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n-BZ" dirty="0" smtClean="0">
                <a:latin typeface="Bodoni MT" panose="02070603080606020203" pitchFamily="18" charset="0"/>
              </a:rPr>
              <a:t>Un </a:t>
            </a:r>
            <a:r>
              <a:rPr lang="en-BZ" dirty="0" err="1" smtClean="0">
                <a:latin typeface="Bodoni MT" panose="02070603080606020203" pitchFamily="18" charset="0"/>
              </a:rPr>
              <a:t>sistema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debe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ser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independiente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como</a:t>
            </a:r>
            <a:r>
              <a:rPr lang="en-BZ" dirty="0" smtClean="0">
                <a:latin typeface="Bodoni MT" panose="02070603080606020203" pitchFamily="18" charset="0"/>
              </a:rPr>
              <a:t> se </a:t>
            </a:r>
            <a:r>
              <a:rPr lang="en-BZ" dirty="0" err="1" smtClean="0">
                <a:latin typeface="Bodoni MT" panose="02070603080606020203" pitchFamily="18" charset="0"/>
              </a:rPr>
              <a:t>crean</a:t>
            </a:r>
            <a:r>
              <a:rPr lang="en-BZ" dirty="0" smtClean="0">
                <a:latin typeface="Bodoni MT" panose="02070603080606020203" pitchFamily="18" charset="0"/>
              </a:rPr>
              <a:t>, </a:t>
            </a:r>
            <a:r>
              <a:rPr lang="en-BZ" dirty="0" err="1" smtClean="0">
                <a:latin typeface="Bodoni MT" panose="02070603080606020203" pitchFamily="18" charset="0"/>
              </a:rPr>
              <a:t>componen</a:t>
            </a:r>
            <a:r>
              <a:rPr lang="en-BZ" dirty="0" smtClean="0">
                <a:latin typeface="Bodoni MT" panose="02070603080606020203" pitchFamily="18" charset="0"/>
              </a:rPr>
              <a:t> y </a:t>
            </a:r>
            <a:r>
              <a:rPr lang="en-BZ" dirty="0" err="1" smtClean="0">
                <a:latin typeface="Bodoni MT" panose="02070603080606020203" pitchFamily="18" charset="0"/>
              </a:rPr>
              <a:t>representan</a:t>
            </a:r>
            <a:r>
              <a:rPr lang="en-BZ" dirty="0" smtClean="0">
                <a:latin typeface="Bodoni MT" panose="02070603080606020203" pitchFamily="18" charset="0"/>
              </a:rPr>
              <a:t> sus </a:t>
            </a:r>
            <a:r>
              <a:rPr lang="en-BZ" dirty="0" err="1" smtClean="0">
                <a:latin typeface="Bodoni MT" panose="02070603080606020203" pitchFamily="18" charset="0"/>
              </a:rPr>
              <a:t>productos</a:t>
            </a:r>
            <a:endParaRPr lang="en-BZ" dirty="0" smtClean="0">
              <a:latin typeface="Bodoni MT" panose="02070603080606020203" pitchFamily="18" charset="0"/>
            </a:endParaRPr>
          </a:p>
          <a:p>
            <a:r>
              <a:rPr lang="en-BZ" dirty="0" smtClean="0">
                <a:latin typeface="Bodoni MT" panose="02070603080606020203" pitchFamily="18" charset="0"/>
              </a:rPr>
              <a:t>Un </a:t>
            </a:r>
            <a:r>
              <a:rPr lang="en-BZ" dirty="0" err="1" smtClean="0">
                <a:latin typeface="Bodoni MT" panose="02070603080606020203" pitchFamily="18" charset="0"/>
              </a:rPr>
              <a:t>sistema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debe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configurarse</a:t>
            </a:r>
            <a:r>
              <a:rPr lang="en-BZ" dirty="0" smtClean="0">
                <a:latin typeface="Bodoni MT" panose="02070603080606020203" pitchFamily="18" charset="0"/>
              </a:rPr>
              <a:t>  con </a:t>
            </a:r>
            <a:r>
              <a:rPr lang="en-BZ" dirty="0" err="1" smtClean="0">
                <a:latin typeface="Bodoni MT" panose="02070603080606020203" pitchFamily="18" charset="0"/>
              </a:rPr>
              <a:t>una</a:t>
            </a:r>
            <a:r>
              <a:rPr lang="en-BZ" dirty="0" smtClean="0">
                <a:latin typeface="Bodoni MT" panose="02070603080606020203" pitchFamily="18" charset="0"/>
              </a:rPr>
              <a:t> de entre </a:t>
            </a:r>
            <a:r>
              <a:rPr lang="en-BZ" dirty="0" err="1" smtClean="0">
                <a:latin typeface="Bodoni MT" panose="02070603080606020203" pitchFamily="18" charset="0"/>
              </a:rPr>
              <a:t>varias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familias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productos</a:t>
            </a:r>
            <a:endParaRPr lang="en-BZ" dirty="0" smtClean="0">
              <a:latin typeface="Bodoni MT" panose="02070603080606020203" pitchFamily="18" charset="0"/>
            </a:endParaRPr>
          </a:p>
          <a:p>
            <a:r>
              <a:rPr lang="en-BZ" dirty="0" smtClean="0">
                <a:latin typeface="Bodoni MT" panose="02070603080606020203" pitchFamily="18" charset="0"/>
              </a:rPr>
              <a:t>Una </a:t>
            </a:r>
            <a:r>
              <a:rPr lang="en-BZ" dirty="0" err="1" smtClean="0">
                <a:latin typeface="Bodoni MT" panose="02070603080606020203" pitchFamily="18" charset="0"/>
              </a:rPr>
              <a:t>familia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productos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relacionados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esta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echa</a:t>
            </a:r>
            <a:r>
              <a:rPr lang="en-BZ" dirty="0" smtClean="0">
                <a:latin typeface="Bodoni MT" panose="02070603080606020203" pitchFamily="18" charset="0"/>
              </a:rPr>
              <a:t> para </a:t>
            </a:r>
            <a:r>
              <a:rPr lang="en-BZ" dirty="0" err="1" smtClean="0">
                <a:latin typeface="Bodoni MT" panose="02070603080606020203" pitchFamily="18" charset="0"/>
              </a:rPr>
              <a:t>usarse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juntos</a:t>
            </a:r>
            <a:r>
              <a:rPr lang="en-BZ" dirty="0" smtClean="0">
                <a:latin typeface="Bodoni MT" panose="02070603080606020203" pitchFamily="18" charset="0"/>
              </a:rPr>
              <a:t>, y se </a:t>
            </a:r>
            <a:r>
              <a:rPr lang="en-BZ" dirty="0" err="1" smtClean="0">
                <a:latin typeface="Bodoni MT" panose="02070603080606020203" pitchFamily="18" charset="0"/>
              </a:rPr>
              <a:t>nesecita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cumplir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esta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restriccion</a:t>
            </a:r>
            <a:endParaRPr lang="en-BZ" dirty="0" smtClean="0">
              <a:latin typeface="Bodoni MT" panose="02070603080606020203" pitchFamily="18" charset="0"/>
            </a:endParaRPr>
          </a:p>
          <a:p>
            <a:endParaRPr lang="en-BZ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57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822960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7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r>
              <a:rPr lang="en-BZ" dirty="0" err="1" smtClean="0">
                <a:latin typeface="Bodoni MT" panose="02070603080606020203" pitchFamily="18" charset="0"/>
              </a:rPr>
              <a:t>Participantes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s-MX" dirty="0" err="1" smtClean="0">
                <a:latin typeface="Bodoni MT" panose="02070603080606020203" pitchFamily="18" charset="0"/>
              </a:rPr>
              <a:t>AbstractFactory</a:t>
            </a:r>
            <a:r>
              <a:rPr lang="es-MX" dirty="0" smtClean="0">
                <a:latin typeface="Bodoni MT" panose="02070603080606020203" pitchFamily="18" charset="0"/>
              </a:rPr>
              <a:t> (</a:t>
            </a:r>
            <a:r>
              <a:rPr lang="es-MX" dirty="0" err="1" smtClean="0">
                <a:latin typeface="Bodoni MT" panose="02070603080606020203" pitchFamily="18" charset="0"/>
              </a:rPr>
              <a:t>WidgetFactory</a:t>
            </a:r>
            <a:r>
              <a:rPr lang="es-MX" dirty="0" smtClean="0">
                <a:latin typeface="Bodoni MT" panose="02070603080606020203" pitchFamily="18" charset="0"/>
              </a:rPr>
              <a:t>): define la interfaz para crear objetos producto abstractos</a:t>
            </a:r>
          </a:p>
          <a:p>
            <a:r>
              <a:rPr lang="es-MX" dirty="0" err="1" smtClean="0">
                <a:latin typeface="Bodoni MT" panose="02070603080606020203" pitchFamily="18" charset="0"/>
              </a:rPr>
              <a:t>ConcreteFactory</a:t>
            </a:r>
            <a:r>
              <a:rPr lang="es-MX" dirty="0" smtClean="0">
                <a:latin typeface="Bodoni MT" panose="02070603080606020203" pitchFamily="18" charset="0"/>
              </a:rPr>
              <a:t> (</a:t>
            </a:r>
            <a:r>
              <a:rPr lang="es-MX" dirty="0" err="1" smtClean="0">
                <a:latin typeface="Bodoni MT" panose="02070603080606020203" pitchFamily="18" charset="0"/>
              </a:rPr>
              <a:t>MotifWidgetFactory</a:t>
            </a:r>
            <a:r>
              <a:rPr lang="es-MX" dirty="0" smtClean="0">
                <a:latin typeface="Bodoni MT" panose="02070603080606020203" pitchFamily="18" charset="0"/>
              </a:rPr>
              <a:t>, </a:t>
            </a:r>
            <a:r>
              <a:rPr lang="es-MX" dirty="0" err="1" smtClean="0">
                <a:latin typeface="Bodoni MT" panose="02070603080606020203" pitchFamily="18" charset="0"/>
              </a:rPr>
              <a:t>PMWidgetFactory</a:t>
            </a:r>
            <a:r>
              <a:rPr lang="es-MX" dirty="0" smtClean="0">
                <a:latin typeface="Bodoni MT" panose="02070603080606020203" pitchFamily="18" charset="0"/>
              </a:rPr>
              <a:t>): implementa las operaciones para crear objetos producto concretos</a:t>
            </a:r>
          </a:p>
          <a:p>
            <a:r>
              <a:rPr lang="es-MX" dirty="0" err="1" smtClean="0">
                <a:latin typeface="Bodoni MT" panose="02070603080606020203" pitchFamily="18" charset="0"/>
              </a:rPr>
              <a:t>AbstractProduct</a:t>
            </a:r>
            <a:r>
              <a:rPr lang="es-MX" dirty="0" smtClean="0">
                <a:latin typeface="Bodoni MT" panose="02070603080606020203" pitchFamily="18" charset="0"/>
              </a:rPr>
              <a:t> (</a:t>
            </a:r>
            <a:r>
              <a:rPr lang="es-MX" dirty="0" err="1" smtClean="0">
                <a:latin typeface="Bodoni MT" panose="02070603080606020203" pitchFamily="18" charset="0"/>
              </a:rPr>
              <a:t>Window</a:t>
            </a:r>
            <a:r>
              <a:rPr lang="es-MX" dirty="0" smtClean="0">
                <a:latin typeface="Bodoni MT" panose="02070603080606020203" pitchFamily="18" charset="0"/>
              </a:rPr>
              <a:t>, </a:t>
            </a:r>
            <a:r>
              <a:rPr lang="es-MX" dirty="0" err="1" smtClean="0">
                <a:latin typeface="Bodoni MT" panose="02070603080606020203" pitchFamily="18" charset="0"/>
              </a:rPr>
              <a:t>ScrollBar</a:t>
            </a:r>
            <a:r>
              <a:rPr lang="es-MX" dirty="0" smtClean="0">
                <a:latin typeface="Bodoni MT" panose="02070603080606020203" pitchFamily="18" charset="0"/>
              </a:rPr>
              <a:t>): define la interfaz de un tipo de objeto producto</a:t>
            </a:r>
          </a:p>
          <a:p>
            <a:r>
              <a:rPr lang="es-MX" dirty="0" err="1" smtClean="0">
                <a:latin typeface="Bodoni MT" panose="02070603080606020203" pitchFamily="18" charset="0"/>
              </a:rPr>
              <a:t>ConcreteProduct</a:t>
            </a:r>
            <a:r>
              <a:rPr lang="es-MX" dirty="0" smtClean="0">
                <a:latin typeface="Bodoni MT" panose="02070603080606020203" pitchFamily="18" charset="0"/>
              </a:rPr>
              <a:t> (</a:t>
            </a:r>
            <a:r>
              <a:rPr lang="es-MX" dirty="0" err="1" smtClean="0">
                <a:latin typeface="Bodoni MT" panose="02070603080606020203" pitchFamily="18" charset="0"/>
              </a:rPr>
              <a:t>MotifWindow</a:t>
            </a:r>
            <a:r>
              <a:rPr lang="es-MX" dirty="0" smtClean="0">
                <a:latin typeface="Bodoni MT" panose="02070603080606020203" pitchFamily="18" charset="0"/>
              </a:rPr>
              <a:t>, </a:t>
            </a:r>
            <a:r>
              <a:rPr lang="es-MX" dirty="0" err="1" smtClean="0">
                <a:latin typeface="Bodoni MT" panose="02070603080606020203" pitchFamily="18" charset="0"/>
              </a:rPr>
              <a:t>MotifScrollBar</a:t>
            </a:r>
            <a:r>
              <a:rPr lang="es-MX" dirty="0" smtClean="0">
                <a:latin typeface="Bodoni MT" panose="02070603080606020203" pitchFamily="18" charset="0"/>
              </a:rPr>
              <a:t>): define un objeto producto a crear con la factoría concreta correspondiente  implementa la interfaz </a:t>
            </a:r>
            <a:r>
              <a:rPr lang="es-MX" dirty="0" err="1" smtClean="0">
                <a:latin typeface="Bodoni MT" panose="02070603080606020203" pitchFamily="18" charset="0"/>
              </a:rPr>
              <a:t>AbstractProduct</a:t>
            </a:r>
            <a:endParaRPr lang="es-MX" dirty="0" smtClean="0">
              <a:latin typeface="Bodoni MT" panose="02070603080606020203" pitchFamily="18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8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>
                <a:latin typeface="Bodoni MT" panose="02070603080606020203" pitchFamily="18" charset="0"/>
              </a:rPr>
              <a:t>Colaboraciones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n-BZ" dirty="0" err="1" smtClean="0">
                <a:latin typeface="Bodoni MT" panose="02070603080606020203" pitchFamily="18" charset="0"/>
              </a:rPr>
              <a:t>Normalmente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una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unica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instancia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cada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ConcreteFactory</a:t>
            </a:r>
            <a:r>
              <a:rPr lang="en-BZ" dirty="0" smtClean="0">
                <a:latin typeface="Bodoni MT" panose="02070603080606020203" pitchFamily="18" charset="0"/>
              </a:rPr>
              <a:t>  </a:t>
            </a:r>
            <a:r>
              <a:rPr lang="en-BZ" dirty="0" err="1" smtClean="0">
                <a:latin typeface="Bodoni MT" panose="02070603080606020203" pitchFamily="18" charset="0"/>
              </a:rPr>
              <a:t>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creada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en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tiempo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ejecucion</a:t>
            </a:r>
            <a:r>
              <a:rPr lang="en-BZ" dirty="0" smtClean="0">
                <a:latin typeface="Bodoni MT" panose="02070603080606020203" pitchFamily="18" charset="0"/>
              </a:rPr>
              <a:t>. </a:t>
            </a:r>
            <a:r>
              <a:rPr lang="en-BZ" dirty="0" err="1" smtClean="0">
                <a:latin typeface="Bodoni MT" panose="02070603080606020203" pitchFamily="18" charset="0"/>
              </a:rPr>
              <a:t>Esta</a:t>
            </a:r>
            <a:r>
              <a:rPr lang="en-BZ" dirty="0" smtClean="0">
                <a:latin typeface="Bodoni MT" panose="02070603080606020203" pitchFamily="18" charset="0"/>
              </a:rPr>
              <a:t> concrete factory </a:t>
            </a:r>
            <a:r>
              <a:rPr lang="en-BZ" dirty="0" err="1" smtClean="0">
                <a:latin typeface="Bodoni MT" panose="02070603080606020203" pitchFamily="18" charset="0"/>
              </a:rPr>
              <a:t>crea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productos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teniendo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una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implementacion</a:t>
            </a:r>
            <a:r>
              <a:rPr lang="en-BZ" dirty="0" smtClean="0">
                <a:latin typeface="Bodoni MT" panose="02070603080606020203" pitchFamily="18" charset="0"/>
              </a:rPr>
              <a:t> particular. Para </a:t>
            </a:r>
            <a:r>
              <a:rPr lang="en-BZ" dirty="0" err="1" smtClean="0">
                <a:latin typeface="Bodoni MT" panose="02070603080606020203" pitchFamily="18" charset="0"/>
              </a:rPr>
              <a:t>crear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diferentes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productos</a:t>
            </a:r>
            <a:r>
              <a:rPr lang="en-BZ" dirty="0" smtClean="0">
                <a:latin typeface="Bodoni MT" panose="02070603080606020203" pitchFamily="18" charset="0"/>
              </a:rPr>
              <a:t> de </a:t>
            </a:r>
            <a:r>
              <a:rPr lang="en-BZ" dirty="0" err="1" smtClean="0">
                <a:latin typeface="Bodoni MT" panose="02070603080606020203" pitchFamily="18" charset="0"/>
              </a:rPr>
              <a:t>objetos,los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clientes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deben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usar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diferentes</a:t>
            </a:r>
            <a:r>
              <a:rPr lang="en-BZ" dirty="0" smtClean="0">
                <a:latin typeface="Bodoni MT" panose="02070603080606020203" pitchFamily="18" charset="0"/>
              </a:rPr>
              <a:t> concrete factory</a:t>
            </a:r>
          </a:p>
          <a:p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>
                <a:latin typeface="Bodoni MT" panose="02070603080606020203" pitchFamily="18" charset="0"/>
              </a:rPr>
              <a:t>Consecuencias</a:t>
            </a:r>
            <a:r>
              <a:rPr lang="en-BZ" dirty="0" smtClean="0">
                <a:latin typeface="Bodoni MT" panose="02070603080606020203" pitchFamily="18" charset="0"/>
              </a:rPr>
              <a:t>:</a:t>
            </a:r>
          </a:p>
          <a:p>
            <a:r>
              <a:rPr lang="es-MX" dirty="0" smtClean="0">
                <a:latin typeface="Bodoni MT" panose="02070603080606020203" pitchFamily="18" charset="0"/>
              </a:rPr>
              <a:t>Aísla al cliente de las clases concretas (implementación)  Ayuda a controlar la clase de objetos que crea una aplicación</a:t>
            </a:r>
          </a:p>
          <a:p>
            <a:r>
              <a:rPr lang="es-MX" dirty="0" smtClean="0">
                <a:latin typeface="Bodoni MT" panose="02070603080606020203" pitchFamily="18" charset="0"/>
              </a:rPr>
              <a:t>Permite cambiar fácilmente de familia de productos</a:t>
            </a:r>
          </a:p>
          <a:p>
            <a:r>
              <a:rPr lang="es-MX" dirty="0" smtClean="0">
                <a:latin typeface="Bodoni MT" panose="02070603080606020203" pitchFamily="18" charset="0"/>
              </a:rPr>
              <a:t>Promueve la consistencia entre productos (esto es, que una aplicación utilice objetos de una sola familia a la vez)</a:t>
            </a:r>
          </a:p>
          <a:p>
            <a:r>
              <a:rPr lang="es-MX" dirty="0" smtClean="0">
                <a:latin typeface="Bodoni MT" panose="02070603080606020203" pitchFamily="18" charset="0"/>
              </a:rPr>
              <a:t>La inclusión de nuevos tipos de producto es difícil</a:t>
            </a:r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BZ" dirty="0" err="1" smtClean="0">
                <a:latin typeface="Bodoni MT" panose="02070603080606020203" pitchFamily="18" charset="0"/>
              </a:rPr>
              <a:t>Implementacion</a:t>
            </a:r>
            <a:endParaRPr lang="en-BZ" dirty="0" smtClean="0">
              <a:latin typeface="Bodoni MT" panose="02070603080606020203" pitchFamily="18" charset="0"/>
            </a:endParaRPr>
          </a:p>
          <a:p>
            <a:r>
              <a:rPr lang="es-MX" dirty="0" smtClean="0">
                <a:latin typeface="Bodoni MT" panose="02070603080606020203" pitchFamily="18" charset="0"/>
              </a:rPr>
              <a:t>Factorías como </a:t>
            </a:r>
            <a:r>
              <a:rPr lang="es-MX" dirty="0" err="1" smtClean="0">
                <a:latin typeface="Bodoni MT" panose="02070603080606020203" pitchFamily="18" charset="0"/>
              </a:rPr>
              <a:t>Singleton</a:t>
            </a:r>
            <a:r>
              <a:rPr lang="es-MX" dirty="0" smtClean="0">
                <a:latin typeface="Bodoni MT" panose="02070603080606020203" pitchFamily="18" charset="0"/>
              </a:rPr>
              <a:t>  Asegura una sola instancia de factoría concreta por familia</a:t>
            </a:r>
          </a:p>
          <a:p>
            <a:r>
              <a:rPr lang="es-ES" dirty="0" err="1" smtClean="0">
                <a:latin typeface="Bodoni MT" panose="02070603080606020203" pitchFamily="18" charset="0"/>
              </a:rPr>
              <a:t>Creacion</a:t>
            </a:r>
            <a:r>
              <a:rPr lang="es-ES" dirty="0" smtClean="0">
                <a:latin typeface="Bodoni MT" panose="02070603080606020203" pitchFamily="18" charset="0"/>
              </a:rPr>
              <a:t> de productos: la fabrica abstracta deja que las subclases creen los productos redefiniendo las operaciones de </a:t>
            </a:r>
            <a:r>
              <a:rPr lang="es-ES" dirty="0" err="1" smtClean="0">
                <a:latin typeface="Bodoni MT" panose="02070603080606020203" pitchFamily="18" charset="0"/>
              </a:rPr>
              <a:t>creacion</a:t>
            </a:r>
            <a:r>
              <a:rPr lang="es-ES" dirty="0" smtClean="0">
                <a:latin typeface="Bodoni MT" panose="02070603080606020203" pitchFamily="18" charset="0"/>
              </a:rPr>
              <a:t> </a:t>
            </a:r>
            <a:endParaRPr lang="es-MX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>
                <a:latin typeface="Bodoni MT" panose="02070603080606020203" pitchFamily="18" charset="0"/>
              </a:rPr>
              <a:t>Usos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conocidos</a:t>
            </a:r>
            <a:r>
              <a:rPr lang="en-BZ" dirty="0">
                <a:latin typeface="Bodoni MT" panose="02070603080606020203" pitchFamily="18" charset="0"/>
              </a:rPr>
              <a:t>:</a:t>
            </a:r>
            <a:endParaRPr lang="en-BZ" dirty="0" smtClean="0">
              <a:latin typeface="Bodoni MT" panose="02070603080606020203" pitchFamily="18" charset="0"/>
            </a:endParaRPr>
          </a:p>
          <a:p>
            <a:r>
              <a:rPr lang="en-BZ" dirty="0" smtClean="0">
                <a:latin typeface="Bodoni MT" panose="02070603080606020203" pitchFamily="18" charset="0"/>
              </a:rPr>
              <a:t>ET++ </a:t>
            </a:r>
            <a:r>
              <a:rPr lang="en-BZ" dirty="0" err="1" smtClean="0">
                <a:latin typeface="Bodoni MT" panose="02070603080606020203" pitchFamily="18" charset="0"/>
              </a:rPr>
              <a:t>usa</a:t>
            </a:r>
            <a:r>
              <a:rPr lang="en-BZ" dirty="0" smtClean="0">
                <a:latin typeface="Bodoni MT" panose="02070603080606020203" pitchFamily="18" charset="0"/>
              </a:rPr>
              <a:t> abstract factory para </a:t>
            </a:r>
            <a:r>
              <a:rPr lang="en-BZ" dirty="0" err="1" smtClean="0">
                <a:latin typeface="Bodoni MT" panose="02070603080606020203" pitchFamily="18" charset="0"/>
              </a:rPr>
              <a:t>archivar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portablemente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sobre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diferentes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sitemas</a:t>
            </a:r>
            <a:r>
              <a:rPr lang="en-BZ" dirty="0" smtClean="0">
                <a:latin typeface="Bodoni MT" panose="02070603080606020203" pitchFamily="18" charset="0"/>
              </a:rPr>
              <a:t> windows</a:t>
            </a:r>
          </a:p>
          <a:p>
            <a:r>
              <a:rPr lang="en-BZ" dirty="0" smtClean="0">
                <a:latin typeface="Bodoni MT" panose="02070603080606020203" pitchFamily="18" charset="0"/>
              </a:rPr>
              <a:t>La </a:t>
            </a:r>
            <a:r>
              <a:rPr lang="en-BZ" dirty="0" err="1" smtClean="0">
                <a:latin typeface="Bodoni MT" panose="02070603080606020203" pitchFamily="18" charset="0"/>
              </a:rPr>
              <a:t>clase</a:t>
            </a:r>
            <a:r>
              <a:rPr lang="en-BZ" dirty="0" smtClean="0">
                <a:latin typeface="Bodoni MT" panose="02070603080606020203" pitchFamily="18" charset="0"/>
              </a:rPr>
              <a:t> base </a:t>
            </a:r>
            <a:r>
              <a:rPr lang="en-BZ" dirty="0" err="1" smtClean="0">
                <a:latin typeface="Bodoni MT" panose="02070603080606020203" pitchFamily="18" charset="0"/>
              </a:rPr>
              <a:t>abstracta</a:t>
            </a:r>
            <a:r>
              <a:rPr lang="en-BZ" dirty="0" smtClean="0">
                <a:latin typeface="Bodoni MT" panose="02070603080606020203" pitchFamily="18" charset="0"/>
              </a:rPr>
              <a:t> windows System define la </a:t>
            </a:r>
            <a:r>
              <a:rPr lang="en-BZ" dirty="0" err="1" smtClean="0">
                <a:latin typeface="Bodoni MT" panose="02070603080606020203" pitchFamily="18" charset="0"/>
              </a:rPr>
              <a:t>interfaz</a:t>
            </a:r>
            <a:r>
              <a:rPr lang="en-BZ" dirty="0" smtClean="0">
                <a:latin typeface="Bodoni MT" panose="02070603080606020203" pitchFamily="18" charset="0"/>
              </a:rPr>
              <a:t> para </a:t>
            </a:r>
            <a:r>
              <a:rPr lang="en-BZ" dirty="0" err="1" smtClean="0">
                <a:latin typeface="Bodoni MT" panose="02070603080606020203" pitchFamily="18" charset="0"/>
              </a:rPr>
              <a:t>crear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objetos</a:t>
            </a:r>
            <a:r>
              <a:rPr lang="en-BZ" dirty="0" smtClean="0">
                <a:latin typeface="Bodoni MT" panose="02070603080606020203" pitchFamily="18" charset="0"/>
              </a:rPr>
              <a:t> que </a:t>
            </a:r>
            <a:r>
              <a:rPr lang="en-BZ" dirty="0" err="1" smtClean="0">
                <a:latin typeface="Bodoni MT" panose="02070603080606020203" pitchFamily="18" charset="0"/>
              </a:rPr>
              <a:t>representan</a:t>
            </a:r>
            <a:r>
              <a:rPr lang="en-BZ" dirty="0" smtClean="0">
                <a:latin typeface="Bodoni MT" panose="02070603080606020203" pitchFamily="18" charset="0"/>
              </a:rPr>
              <a:t> </a:t>
            </a:r>
            <a:r>
              <a:rPr lang="en-BZ" dirty="0" err="1" smtClean="0">
                <a:latin typeface="Bodoni MT" panose="02070603080606020203" pitchFamily="18" charset="0"/>
              </a:rPr>
              <a:t>recursos</a:t>
            </a:r>
            <a:r>
              <a:rPr lang="en-BZ" dirty="0" smtClean="0">
                <a:latin typeface="Bodoni MT" panose="02070603080606020203" pitchFamily="18" charset="0"/>
              </a:rPr>
              <a:t> del </a:t>
            </a:r>
            <a:r>
              <a:rPr lang="en-BZ" dirty="0" err="1" smtClean="0">
                <a:latin typeface="Bodoni MT" panose="02070603080606020203" pitchFamily="18" charset="0"/>
              </a:rPr>
              <a:t>sistema</a:t>
            </a:r>
            <a:r>
              <a:rPr lang="en-BZ" dirty="0" smtClean="0">
                <a:latin typeface="Bodoni MT" panose="02070603080606020203" pitchFamily="18" charset="0"/>
              </a:rPr>
              <a:t> windows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1020</TotalTime>
  <Words>395</Words>
  <Application>Microsoft Office PowerPoint</Application>
  <PresentationFormat>Presentación en pantalla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Vértice</vt:lpstr>
      <vt:lpstr>ABSTRACT FACTORY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Usuario de Windows</dc:creator>
  <cp:lastModifiedBy>Usuario de Windows</cp:lastModifiedBy>
  <cp:revision>14</cp:revision>
  <dcterms:created xsi:type="dcterms:W3CDTF">2017-09-21T18:41:46Z</dcterms:created>
  <dcterms:modified xsi:type="dcterms:W3CDTF">2017-09-29T19:13:09Z</dcterms:modified>
</cp:coreProperties>
</file>