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sldIdLst>
    <p:sldId id="256" r:id="rId2"/>
    <p:sldId id="260" r:id="rId3"/>
    <p:sldId id="257" r:id="rId4"/>
    <p:sldId id="258" r:id="rId5"/>
    <p:sldId id="261" r:id="rId6"/>
    <p:sldId id="262" r:id="rId7"/>
    <p:sldId id="263" r:id="rId8"/>
    <p:sldId id="264" r:id="rId9"/>
    <p:sldId id="259"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5" Type="http://schemas.openxmlformats.org/officeDocument/2006/relationships/image" Target="../media/image12.wmf"/><Relationship Id="rId4"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2B63D8-2B62-4752-BA55-472DBA16BE71}" type="datetimeFigureOut">
              <a:rPr lang="es-MX" smtClean="0"/>
              <a:t>21/02/2018</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C01FC5-4057-4DF3-8DA2-A1B742A7C65B}" type="slidenum">
              <a:rPr lang="es-MX" smtClean="0"/>
              <a:t>‹Nº›</a:t>
            </a:fld>
            <a:endParaRPr lang="es-MX"/>
          </a:p>
        </p:txBody>
      </p:sp>
    </p:spTree>
    <p:extLst>
      <p:ext uri="{BB962C8B-B14F-4D97-AF65-F5344CB8AC3E}">
        <p14:creationId xmlns:p14="http://schemas.microsoft.com/office/powerpoint/2010/main" val="1626461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DC10348D-6697-40DD-812A-2C51E02FD6AF}" type="datetime1">
              <a:rPr lang="en-US" smtClean="0"/>
              <a:t>2/21/2018</a:t>
            </a:fld>
            <a:endParaRPr lang="en-US" dirty="0"/>
          </a:p>
        </p:txBody>
      </p:sp>
      <p:sp>
        <p:nvSpPr>
          <p:cNvPr id="5" name="Footer Placeholder 4"/>
          <p:cNvSpPr>
            <a:spLocks noGrp="1"/>
          </p:cNvSpPr>
          <p:nvPr>
            <p:ph type="ftr" sz="quarter" idx="11"/>
          </p:nvPr>
        </p:nvSpPr>
        <p:spPr/>
        <p:txBody>
          <a:bodyPr/>
          <a:lstStyle/>
          <a:p>
            <a:r>
              <a:rPr lang="en-US"/>
              <a:t>Ana Karen Gpe. Cazares de Leon.</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D423C871-08E5-47E6-A6A2-0F97C3A0BE6E}" type="datetime1">
              <a:rPr lang="en-US" smtClean="0"/>
              <a:t>2/21/2018</a:t>
            </a:fld>
            <a:endParaRPr lang="en-US" dirty="0"/>
          </a:p>
        </p:txBody>
      </p:sp>
      <p:sp>
        <p:nvSpPr>
          <p:cNvPr id="6" name="Footer Placeholder 5"/>
          <p:cNvSpPr>
            <a:spLocks noGrp="1"/>
          </p:cNvSpPr>
          <p:nvPr>
            <p:ph type="ftr" sz="quarter" idx="11"/>
          </p:nvPr>
        </p:nvSpPr>
        <p:spPr/>
        <p:txBody>
          <a:bodyPr/>
          <a:lstStyle/>
          <a:p>
            <a:r>
              <a:rPr lang="en-US"/>
              <a:t>Ana Karen Gpe. Cazares de Leon.</a:t>
            </a:r>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4" name="Date Placeholder 3"/>
          <p:cNvSpPr>
            <a:spLocks noGrp="1"/>
          </p:cNvSpPr>
          <p:nvPr>
            <p:ph type="dt" sz="half" idx="10"/>
          </p:nvPr>
        </p:nvSpPr>
        <p:spPr/>
        <p:txBody>
          <a:bodyPr/>
          <a:lstStyle/>
          <a:p>
            <a:fld id="{AC1C8764-0FD5-47C6-B7A3-E9C2E9969660}" type="datetime1">
              <a:rPr lang="en-US" smtClean="0"/>
              <a:t>2/21/2018</a:t>
            </a:fld>
            <a:endParaRPr lang="en-US" dirty="0"/>
          </a:p>
        </p:txBody>
      </p:sp>
      <p:sp>
        <p:nvSpPr>
          <p:cNvPr id="5" name="Footer Placeholder 4"/>
          <p:cNvSpPr>
            <a:spLocks noGrp="1"/>
          </p:cNvSpPr>
          <p:nvPr>
            <p:ph type="ftr" sz="quarter" idx="11"/>
          </p:nvPr>
        </p:nvSpPr>
        <p:spPr/>
        <p:txBody>
          <a:bodyPr/>
          <a:lstStyle/>
          <a:p>
            <a:r>
              <a:rPr lang="en-US"/>
              <a:t>Ana Karen Gpe. Cazares de Leon.</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a:t>Editar los estilos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4" name="Date Placeholder 3"/>
          <p:cNvSpPr>
            <a:spLocks noGrp="1"/>
          </p:cNvSpPr>
          <p:nvPr>
            <p:ph type="dt" sz="half" idx="10"/>
          </p:nvPr>
        </p:nvSpPr>
        <p:spPr/>
        <p:txBody>
          <a:bodyPr/>
          <a:lstStyle/>
          <a:p>
            <a:fld id="{8A7DF0BE-B83E-4B64-8B54-64BEE4DD9F15}" type="datetime1">
              <a:rPr lang="en-US" smtClean="0"/>
              <a:t>2/21/2018</a:t>
            </a:fld>
            <a:endParaRPr lang="en-US" dirty="0"/>
          </a:p>
        </p:txBody>
      </p:sp>
      <p:sp>
        <p:nvSpPr>
          <p:cNvPr id="5" name="Footer Placeholder 4"/>
          <p:cNvSpPr>
            <a:spLocks noGrp="1"/>
          </p:cNvSpPr>
          <p:nvPr>
            <p:ph type="ftr" sz="quarter" idx="11"/>
          </p:nvPr>
        </p:nvSpPr>
        <p:spPr/>
        <p:txBody>
          <a:bodyPr/>
          <a:lstStyle/>
          <a:p>
            <a:r>
              <a:rPr lang="en-US"/>
              <a:t>Ana Karen Gpe. Cazares de Leon.</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03415027-3305-46D8-B454-0E02E59F26D6}" type="datetime1">
              <a:rPr lang="en-US" smtClean="0"/>
              <a:t>2/21/2018</a:t>
            </a:fld>
            <a:endParaRPr lang="en-US" dirty="0"/>
          </a:p>
        </p:txBody>
      </p:sp>
      <p:sp>
        <p:nvSpPr>
          <p:cNvPr id="5" name="Footer Placeholder 4"/>
          <p:cNvSpPr>
            <a:spLocks noGrp="1"/>
          </p:cNvSpPr>
          <p:nvPr>
            <p:ph type="ftr" sz="quarter" idx="11"/>
          </p:nvPr>
        </p:nvSpPr>
        <p:spPr/>
        <p:txBody>
          <a:bodyPr/>
          <a:lstStyle/>
          <a:p>
            <a:r>
              <a:rPr lang="en-US"/>
              <a:t>Ana Karen Gpe. Cazares de Leon.</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A26F44B-3D77-43BD-B5BF-E2ACABBA76C0}" type="datetime1">
              <a:rPr lang="en-US" smtClean="0"/>
              <a:t>2/21/2018</a:t>
            </a:fld>
            <a:endParaRPr lang="en-US" dirty="0"/>
          </a:p>
        </p:txBody>
      </p:sp>
      <p:sp>
        <p:nvSpPr>
          <p:cNvPr id="4" name="Footer Placeholder 4"/>
          <p:cNvSpPr>
            <a:spLocks noGrp="1"/>
          </p:cNvSpPr>
          <p:nvPr>
            <p:ph type="ftr" sz="quarter" idx="11"/>
          </p:nvPr>
        </p:nvSpPr>
        <p:spPr/>
        <p:txBody>
          <a:bodyPr/>
          <a:lstStyle/>
          <a:p>
            <a:r>
              <a:rPr lang="en-US"/>
              <a:t>Ana Karen Gpe. Cazares de Leon.</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90EDD4A-5A3A-4B0F-A91B-811D2E9CA863}" type="datetime1">
              <a:rPr lang="en-US" smtClean="0"/>
              <a:t>2/21/2018</a:t>
            </a:fld>
            <a:endParaRPr lang="en-US" dirty="0"/>
          </a:p>
        </p:txBody>
      </p:sp>
      <p:sp>
        <p:nvSpPr>
          <p:cNvPr id="4" name="Footer Placeholder 4"/>
          <p:cNvSpPr>
            <a:spLocks noGrp="1"/>
          </p:cNvSpPr>
          <p:nvPr>
            <p:ph type="ftr" sz="quarter" idx="11"/>
          </p:nvPr>
        </p:nvSpPr>
        <p:spPr/>
        <p:txBody>
          <a:bodyPr/>
          <a:lstStyle/>
          <a:p>
            <a:r>
              <a:rPr lang="en-US"/>
              <a:t>Ana Karen Gpe. Cazares de Leon.</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0FD9C29-77B9-4452-99D6-2E63C5F28C0B}" type="datetime1">
              <a:rPr lang="en-US" smtClean="0"/>
              <a:t>2/21/2018</a:t>
            </a:fld>
            <a:endParaRPr lang="en-US" dirty="0"/>
          </a:p>
        </p:txBody>
      </p:sp>
      <p:sp>
        <p:nvSpPr>
          <p:cNvPr id="5" name="Footer Placeholder 4"/>
          <p:cNvSpPr>
            <a:spLocks noGrp="1"/>
          </p:cNvSpPr>
          <p:nvPr>
            <p:ph type="ftr" sz="quarter" idx="11"/>
          </p:nvPr>
        </p:nvSpPr>
        <p:spPr/>
        <p:txBody>
          <a:bodyPr/>
          <a:lstStyle/>
          <a:p>
            <a:r>
              <a:rPr lang="en-US"/>
              <a:t>Ana Karen Gpe. Cazares de Leon.</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B56F536-AC8C-4594-8E1E-A29A437DB991}" type="datetime1">
              <a:rPr lang="en-US" smtClean="0"/>
              <a:t>2/21/2018</a:t>
            </a:fld>
            <a:endParaRPr lang="en-US" dirty="0"/>
          </a:p>
        </p:txBody>
      </p:sp>
      <p:sp>
        <p:nvSpPr>
          <p:cNvPr id="5" name="Footer Placeholder 4"/>
          <p:cNvSpPr>
            <a:spLocks noGrp="1"/>
          </p:cNvSpPr>
          <p:nvPr>
            <p:ph type="ftr" sz="quarter" idx="11"/>
          </p:nvPr>
        </p:nvSpPr>
        <p:spPr/>
        <p:txBody>
          <a:bodyPr/>
          <a:lstStyle/>
          <a:p>
            <a:r>
              <a:rPr lang="en-US"/>
              <a:t>Ana Karen Gpe. Cazares de Leon.</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p:cNvSpPr>
            <a:spLocks noGrp="1"/>
          </p:cNvSpPr>
          <p:nvPr>
            <p:ph type="dt" sz="half" idx="10"/>
          </p:nvPr>
        </p:nvSpPr>
        <p:spPr/>
        <p:txBody>
          <a:bodyPr/>
          <a:lstStyle/>
          <a:p>
            <a:fld id="{6EEC5F2D-A7A1-4E16-9AEC-9041B04C24AD}" type="datetime1">
              <a:rPr lang="en-US" smtClean="0"/>
              <a:t>2/21/2018</a:t>
            </a:fld>
            <a:endParaRPr lang="en-US" dirty="0"/>
          </a:p>
        </p:txBody>
      </p:sp>
      <p:sp>
        <p:nvSpPr>
          <p:cNvPr id="5" name="Footer Placeholder 4"/>
          <p:cNvSpPr>
            <a:spLocks noGrp="1"/>
          </p:cNvSpPr>
          <p:nvPr>
            <p:ph type="ftr" sz="quarter" idx="11"/>
          </p:nvPr>
        </p:nvSpPr>
        <p:spPr/>
        <p:txBody>
          <a:bodyPr/>
          <a:lstStyle/>
          <a:p>
            <a:r>
              <a:rPr lang="en-US"/>
              <a:t>Ana Karen Gpe. Cazares de Leon.</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D2C59528-7E31-4534-8E71-ADC62165E9D9}" type="datetime1">
              <a:rPr lang="en-US" smtClean="0"/>
              <a:t>2/21/2018</a:t>
            </a:fld>
            <a:endParaRPr lang="en-US" dirty="0"/>
          </a:p>
        </p:txBody>
      </p:sp>
      <p:sp>
        <p:nvSpPr>
          <p:cNvPr id="5" name="Footer Placeholder 4"/>
          <p:cNvSpPr>
            <a:spLocks noGrp="1"/>
          </p:cNvSpPr>
          <p:nvPr>
            <p:ph type="ftr" sz="quarter" idx="11"/>
          </p:nvPr>
        </p:nvSpPr>
        <p:spPr/>
        <p:txBody>
          <a:bodyPr/>
          <a:lstStyle/>
          <a:p>
            <a:r>
              <a:rPr lang="en-US"/>
              <a:t>Ana Karen Gpe. Cazares de Leon.</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D6DBB468-0274-45D9-9CF0-8CFE5B503B73}" type="datetime1">
              <a:rPr lang="en-US" smtClean="0"/>
              <a:t>2/21/2018</a:t>
            </a:fld>
            <a:endParaRPr lang="en-US" dirty="0"/>
          </a:p>
        </p:txBody>
      </p:sp>
      <p:sp>
        <p:nvSpPr>
          <p:cNvPr id="6" name="Footer Placeholder 5"/>
          <p:cNvSpPr>
            <a:spLocks noGrp="1"/>
          </p:cNvSpPr>
          <p:nvPr>
            <p:ph type="ftr" sz="quarter" idx="11"/>
          </p:nvPr>
        </p:nvSpPr>
        <p:spPr/>
        <p:txBody>
          <a:bodyPr/>
          <a:lstStyle/>
          <a:p>
            <a:r>
              <a:rPr lang="en-US"/>
              <a:t>Ana Karen Gpe. Cazares de Leon.</a:t>
            </a:r>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76361C86-7AFE-4A5C-BEE6-627EBBCE7F81}" type="datetime1">
              <a:rPr lang="en-US" smtClean="0"/>
              <a:t>2/21/2018</a:t>
            </a:fld>
            <a:endParaRPr lang="en-US" dirty="0"/>
          </a:p>
        </p:txBody>
      </p:sp>
      <p:sp>
        <p:nvSpPr>
          <p:cNvPr id="8" name="Footer Placeholder 7"/>
          <p:cNvSpPr>
            <a:spLocks noGrp="1"/>
          </p:cNvSpPr>
          <p:nvPr>
            <p:ph type="ftr" sz="quarter" idx="11"/>
          </p:nvPr>
        </p:nvSpPr>
        <p:spPr/>
        <p:txBody>
          <a:bodyPr/>
          <a:lstStyle/>
          <a:p>
            <a:r>
              <a:rPr lang="en-US"/>
              <a:t>Ana Karen Gpe. Cazares de Leon.</a:t>
            </a:r>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fld id="{6D55ED0E-3D11-4D9D-89A6-FC8D4422CCF9}" type="datetime1">
              <a:rPr lang="en-US" smtClean="0"/>
              <a:t>2/21/2018</a:t>
            </a:fld>
            <a:endParaRPr lang="en-US" dirty="0"/>
          </a:p>
        </p:txBody>
      </p:sp>
      <p:sp>
        <p:nvSpPr>
          <p:cNvPr id="5" name="Footer Placeholder 3"/>
          <p:cNvSpPr>
            <a:spLocks noGrp="1"/>
          </p:cNvSpPr>
          <p:nvPr>
            <p:ph type="ftr" sz="quarter" idx="11"/>
          </p:nvPr>
        </p:nvSpPr>
        <p:spPr/>
        <p:txBody>
          <a:bodyPr/>
          <a:lstStyle/>
          <a:p>
            <a:r>
              <a:rPr lang="en-US"/>
              <a:t>Ana Karen Gpe. Cazares de Leon.</a:t>
            </a:r>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186EEDD-4260-429A-88CC-67D52E410F12}" type="datetime1">
              <a:rPr lang="en-US" smtClean="0"/>
              <a:t>2/21/2018</a:t>
            </a:fld>
            <a:endParaRPr lang="en-US" dirty="0"/>
          </a:p>
        </p:txBody>
      </p:sp>
      <p:sp>
        <p:nvSpPr>
          <p:cNvPr id="5" name="Footer Placeholder 2"/>
          <p:cNvSpPr>
            <a:spLocks noGrp="1"/>
          </p:cNvSpPr>
          <p:nvPr>
            <p:ph type="ftr" sz="quarter" idx="11"/>
          </p:nvPr>
        </p:nvSpPr>
        <p:spPr/>
        <p:txBody>
          <a:bodyPr/>
          <a:lstStyle/>
          <a:p>
            <a:r>
              <a:rPr lang="en-US"/>
              <a:t>Ana Karen Gpe. Cazares de Leon.</a:t>
            </a:r>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7" name="Date Placeholder 4"/>
          <p:cNvSpPr>
            <a:spLocks noGrp="1"/>
          </p:cNvSpPr>
          <p:nvPr>
            <p:ph type="dt" sz="half" idx="10"/>
          </p:nvPr>
        </p:nvSpPr>
        <p:spPr/>
        <p:txBody>
          <a:bodyPr/>
          <a:lstStyle/>
          <a:p>
            <a:fld id="{46F65906-9D93-4A82-A8F6-0D3869F6CF9B}" type="datetime1">
              <a:rPr lang="en-US" smtClean="0"/>
              <a:t>2/21/2018</a:t>
            </a:fld>
            <a:endParaRPr lang="en-US" dirty="0"/>
          </a:p>
        </p:txBody>
      </p:sp>
      <p:sp>
        <p:nvSpPr>
          <p:cNvPr id="5" name="Footer Placeholder 5"/>
          <p:cNvSpPr>
            <a:spLocks noGrp="1"/>
          </p:cNvSpPr>
          <p:nvPr>
            <p:ph type="ftr" sz="quarter" idx="11"/>
          </p:nvPr>
        </p:nvSpPr>
        <p:spPr/>
        <p:txBody>
          <a:bodyPr/>
          <a:lstStyle/>
          <a:p>
            <a:r>
              <a:rPr lang="en-US"/>
              <a:t>Ana Karen Gpe. Cazares de Leon.</a:t>
            </a:r>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A7E4712C-9EB0-4633-923C-2B3CE89195EE}" type="datetime1">
              <a:rPr lang="en-US" smtClean="0"/>
              <a:t>2/21/2018</a:t>
            </a:fld>
            <a:endParaRPr lang="en-US" dirty="0"/>
          </a:p>
        </p:txBody>
      </p:sp>
      <p:sp>
        <p:nvSpPr>
          <p:cNvPr id="6" name="Footer Placeholder 5"/>
          <p:cNvSpPr>
            <a:spLocks noGrp="1"/>
          </p:cNvSpPr>
          <p:nvPr>
            <p:ph type="ftr" sz="quarter" idx="11"/>
          </p:nvPr>
        </p:nvSpPr>
        <p:spPr/>
        <p:txBody>
          <a:bodyPr/>
          <a:lstStyle/>
          <a:p>
            <a:r>
              <a:rPr lang="en-US"/>
              <a:t>Ana Karen Gpe. Cazares de Leon.</a:t>
            </a:r>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9B49C36-5A43-49C9-AE90-F5008472060E}" type="datetime1">
              <a:rPr lang="en-US" smtClean="0"/>
              <a:t>2/21/2018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a:t>Ana Karen Gpe. Cazares de Leon.</a:t>
            </a:r>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hf hdr="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9.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11.wmf"/><Relationship Id="rId4" Type="http://schemas.openxmlformats.org/officeDocument/2006/relationships/image" Target="../media/image8.wmf"/><Relationship Id="rId9" Type="http://schemas.openxmlformats.org/officeDocument/2006/relationships/oleObject" Target="../embeddings/oleObject4.bin"/></Relationships>
</file>

<file path=ppt/slides/_rels/slide9.xml.rels><?xml version="1.0" encoding="UTF-8" standalone="yes"?>
<Relationships xmlns="http://schemas.openxmlformats.org/package/2006/relationships"><Relationship Id="rId3" Type="http://schemas.openxmlformats.org/officeDocument/2006/relationships/hyperlink" Target="http://www3.uji.es/~belfern/Docencia/Presentaciones/ProgramacionAvanzada/Tema2/decorador.html#2" TargetMode="External"/><Relationship Id="rId2" Type="http://schemas.openxmlformats.org/officeDocument/2006/relationships/hyperlink" Target="https://www.genbetadev.com/metodologias-de-programacion/patrones-de-diseno-decorator" TargetMode="External"/><Relationship Id="rId1" Type="http://schemas.openxmlformats.org/officeDocument/2006/relationships/slideLayout" Target="../slideLayouts/slideLayout2.xml"/><Relationship Id="rId5" Type="http://schemas.openxmlformats.org/officeDocument/2006/relationships/hyperlink" Target="http://www.slothslab.com/python/design%20paterns/2015/12/24/decoradores-python.html" TargetMode="External"/><Relationship Id="rId4" Type="http://schemas.openxmlformats.org/officeDocument/2006/relationships/hyperlink" Target="https://es.wikipedia.org/wiki/Decorator_(patr%C3%B3n_de_dise%C3%B1o)"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D9B976-3680-42F3-93C8-5213049577A2}"/>
              </a:ext>
            </a:extLst>
          </p:cNvPr>
          <p:cNvSpPr>
            <a:spLocks noGrp="1"/>
          </p:cNvSpPr>
          <p:nvPr>
            <p:ph type="ctrTitle"/>
          </p:nvPr>
        </p:nvSpPr>
        <p:spPr/>
        <p:txBody>
          <a:bodyPr/>
          <a:lstStyle/>
          <a:p>
            <a:r>
              <a:rPr lang="es-MX" dirty="0"/>
              <a:t>Diseño y Arquitectura de Software.</a:t>
            </a:r>
          </a:p>
        </p:txBody>
      </p:sp>
      <p:sp>
        <p:nvSpPr>
          <p:cNvPr id="3" name="Subtítulo 2">
            <a:extLst>
              <a:ext uri="{FF2B5EF4-FFF2-40B4-BE49-F238E27FC236}">
                <a16:creationId xmlns:a16="http://schemas.microsoft.com/office/drawing/2014/main" id="{028CF13D-183D-423E-A64A-E3BE36E20024}"/>
              </a:ext>
            </a:extLst>
          </p:cNvPr>
          <p:cNvSpPr>
            <a:spLocks noGrp="1"/>
          </p:cNvSpPr>
          <p:nvPr>
            <p:ph type="subTitle" idx="1"/>
          </p:nvPr>
        </p:nvSpPr>
        <p:spPr/>
        <p:txBody>
          <a:bodyPr/>
          <a:lstStyle/>
          <a:p>
            <a:r>
              <a:rPr lang="es-MX" dirty="0"/>
              <a:t>Patrones de diseño</a:t>
            </a:r>
          </a:p>
        </p:txBody>
      </p:sp>
      <p:sp>
        <p:nvSpPr>
          <p:cNvPr id="4" name="Marcador de fecha 3">
            <a:extLst>
              <a:ext uri="{FF2B5EF4-FFF2-40B4-BE49-F238E27FC236}">
                <a16:creationId xmlns:a16="http://schemas.microsoft.com/office/drawing/2014/main" id="{A4C274AD-C268-4030-A381-59BF7AE788F1}"/>
              </a:ext>
            </a:extLst>
          </p:cNvPr>
          <p:cNvSpPr>
            <a:spLocks noGrp="1"/>
          </p:cNvSpPr>
          <p:nvPr>
            <p:ph type="dt" sz="half" idx="10"/>
          </p:nvPr>
        </p:nvSpPr>
        <p:spPr/>
        <p:txBody>
          <a:bodyPr/>
          <a:lstStyle/>
          <a:p>
            <a:fld id="{C65EEC72-86C3-419B-A0DE-631E99AAE543}" type="datetime1">
              <a:rPr lang="en-US" smtClean="0"/>
              <a:t>2/21/2018</a:t>
            </a:fld>
            <a:endParaRPr lang="en-US" dirty="0"/>
          </a:p>
        </p:txBody>
      </p:sp>
      <p:sp>
        <p:nvSpPr>
          <p:cNvPr id="5" name="Marcador de pie de página 4">
            <a:extLst>
              <a:ext uri="{FF2B5EF4-FFF2-40B4-BE49-F238E27FC236}">
                <a16:creationId xmlns:a16="http://schemas.microsoft.com/office/drawing/2014/main" id="{E58D8098-FDF0-44A3-A7E9-6FB3282A08F1}"/>
              </a:ext>
            </a:extLst>
          </p:cNvPr>
          <p:cNvSpPr>
            <a:spLocks noGrp="1"/>
          </p:cNvSpPr>
          <p:nvPr>
            <p:ph type="ftr" sz="quarter" idx="11"/>
          </p:nvPr>
        </p:nvSpPr>
        <p:spPr>
          <a:xfrm>
            <a:off x="364165" y="6352810"/>
            <a:ext cx="3859795" cy="304801"/>
          </a:xfrm>
        </p:spPr>
        <p:txBody>
          <a:bodyPr/>
          <a:lstStyle/>
          <a:p>
            <a:r>
              <a:rPr lang="en-US" dirty="0"/>
              <a:t>Ana Karen </a:t>
            </a:r>
            <a:r>
              <a:rPr lang="en-US" dirty="0" err="1"/>
              <a:t>Gpe</a:t>
            </a:r>
            <a:r>
              <a:rPr lang="en-US" dirty="0"/>
              <a:t>. Cazares de Leon.</a:t>
            </a:r>
          </a:p>
        </p:txBody>
      </p:sp>
      <p:sp>
        <p:nvSpPr>
          <p:cNvPr id="6" name="Marcador de número de diapositiva 5">
            <a:extLst>
              <a:ext uri="{FF2B5EF4-FFF2-40B4-BE49-F238E27FC236}">
                <a16:creationId xmlns:a16="http://schemas.microsoft.com/office/drawing/2014/main" id="{CBAA60D0-69F4-4881-A42A-065FDA251534}"/>
              </a:ext>
            </a:extLst>
          </p:cNvPr>
          <p:cNvSpPr>
            <a:spLocks noGrp="1"/>
          </p:cNvSpPr>
          <p:nvPr>
            <p:ph type="sldNum" sz="quarter" idx="12"/>
          </p:nvPr>
        </p:nvSpPr>
        <p:spPr/>
        <p:txBody>
          <a:bodyPr/>
          <a:lstStyle/>
          <a:p>
            <a:fld id="{D57F1E4F-1CFF-5643-939E-02111984F565}" type="slidenum">
              <a:rPr lang="en-US" smtClean="0"/>
              <a:t>1</a:t>
            </a:fld>
            <a:endParaRPr lang="en-US" dirty="0"/>
          </a:p>
        </p:txBody>
      </p:sp>
    </p:spTree>
    <p:extLst>
      <p:ext uri="{BB962C8B-B14F-4D97-AF65-F5344CB8AC3E}">
        <p14:creationId xmlns:p14="http://schemas.microsoft.com/office/powerpoint/2010/main" val="9619484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8F3B4C-FC65-4382-9437-5CD317867061}"/>
              </a:ext>
            </a:extLst>
          </p:cNvPr>
          <p:cNvSpPr>
            <a:spLocks noGrp="1"/>
          </p:cNvSpPr>
          <p:nvPr>
            <p:ph type="title"/>
          </p:nvPr>
        </p:nvSpPr>
        <p:spPr/>
        <p:txBody>
          <a:bodyPr/>
          <a:lstStyle/>
          <a:p>
            <a:r>
              <a:rPr lang="es-MX" b="1" dirty="0"/>
              <a:t>Introducción:</a:t>
            </a:r>
            <a:br>
              <a:rPr lang="es-MX" b="1" dirty="0"/>
            </a:br>
            <a:endParaRPr lang="es-MX" dirty="0"/>
          </a:p>
        </p:txBody>
      </p:sp>
      <p:sp>
        <p:nvSpPr>
          <p:cNvPr id="3" name="Marcador de contenido 2">
            <a:extLst>
              <a:ext uri="{FF2B5EF4-FFF2-40B4-BE49-F238E27FC236}">
                <a16:creationId xmlns:a16="http://schemas.microsoft.com/office/drawing/2014/main" id="{6116E29A-571B-46FD-89D2-80321C0279F1}"/>
              </a:ext>
            </a:extLst>
          </p:cNvPr>
          <p:cNvSpPr>
            <a:spLocks noGrp="1"/>
          </p:cNvSpPr>
          <p:nvPr>
            <p:ph idx="1"/>
          </p:nvPr>
        </p:nvSpPr>
        <p:spPr/>
        <p:txBody>
          <a:bodyPr/>
          <a:lstStyle/>
          <a:p>
            <a:pPr fontAlgn="base"/>
            <a:r>
              <a:rPr lang="es-MX" dirty="0"/>
              <a:t>La herencia extiende el comportamiento de una nueva clase hija ligándola fuertemente con su clase padre.</a:t>
            </a:r>
          </a:p>
          <a:p>
            <a:pPr fontAlgn="base"/>
            <a:r>
              <a:rPr lang="es-MX" dirty="0"/>
              <a:t>A veces, necesitamos un mecanismo más flexible que la herencia para ampliar el comportamiento de una clase. De hecho, se recomienda utilizar la composición frente a la herencia.</a:t>
            </a:r>
          </a:p>
          <a:p>
            <a:pPr fontAlgn="base"/>
            <a:r>
              <a:rPr lang="es-MX" dirty="0"/>
              <a:t>El patrón de diseño </a:t>
            </a:r>
            <a:r>
              <a:rPr lang="es-MX" b="1" dirty="0"/>
              <a:t>Decorador</a:t>
            </a:r>
            <a:r>
              <a:rPr lang="es-MX" dirty="0"/>
              <a:t> nos ofrece una solución para añadir nueva funcionalidad a una clase, más flexible que la herencia, y de manera dinámica.</a:t>
            </a:r>
          </a:p>
          <a:p>
            <a:endParaRPr lang="es-MX" dirty="0"/>
          </a:p>
        </p:txBody>
      </p:sp>
      <p:sp>
        <p:nvSpPr>
          <p:cNvPr id="4" name="Marcador de fecha 3">
            <a:extLst>
              <a:ext uri="{FF2B5EF4-FFF2-40B4-BE49-F238E27FC236}">
                <a16:creationId xmlns:a16="http://schemas.microsoft.com/office/drawing/2014/main" id="{4B51A1DB-91BA-40FB-BDA8-810165C8D17A}"/>
              </a:ext>
            </a:extLst>
          </p:cNvPr>
          <p:cNvSpPr>
            <a:spLocks noGrp="1"/>
          </p:cNvSpPr>
          <p:nvPr>
            <p:ph type="dt" sz="half" idx="10"/>
          </p:nvPr>
        </p:nvSpPr>
        <p:spPr/>
        <p:txBody>
          <a:bodyPr/>
          <a:lstStyle/>
          <a:p>
            <a:fld id="{6EEC5F2D-A7A1-4E16-9AEC-9041B04C24AD}" type="datetime1">
              <a:rPr lang="en-US" smtClean="0"/>
              <a:t>2/21/2018</a:t>
            </a:fld>
            <a:endParaRPr lang="en-US" dirty="0"/>
          </a:p>
        </p:txBody>
      </p:sp>
      <p:sp>
        <p:nvSpPr>
          <p:cNvPr id="5" name="Marcador de pie de página 4">
            <a:extLst>
              <a:ext uri="{FF2B5EF4-FFF2-40B4-BE49-F238E27FC236}">
                <a16:creationId xmlns:a16="http://schemas.microsoft.com/office/drawing/2014/main" id="{EFFB9763-CEA1-4D5D-9D0D-2E6C97CF3764}"/>
              </a:ext>
            </a:extLst>
          </p:cNvPr>
          <p:cNvSpPr>
            <a:spLocks noGrp="1"/>
          </p:cNvSpPr>
          <p:nvPr>
            <p:ph type="ftr" sz="quarter" idx="11"/>
          </p:nvPr>
        </p:nvSpPr>
        <p:spPr/>
        <p:txBody>
          <a:bodyPr/>
          <a:lstStyle/>
          <a:p>
            <a:r>
              <a:rPr lang="en-US"/>
              <a:t>Ana Karen Gpe. Cazares de Leon.</a:t>
            </a:r>
            <a:endParaRPr lang="en-US" dirty="0"/>
          </a:p>
        </p:txBody>
      </p:sp>
      <p:sp>
        <p:nvSpPr>
          <p:cNvPr id="6" name="Marcador de número de diapositiva 5">
            <a:extLst>
              <a:ext uri="{FF2B5EF4-FFF2-40B4-BE49-F238E27FC236}">
                <a16:creationId xmlns:a16="http://schemas.microsoft.com/office/drawing/2014/main" id="{8874EC79-AFF9-4768-A1B1-BCBB396AEB11}"/>
              </a:ext>
            </a:extLst>
          </p:cNvPr>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40252541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E2E169-1F02-4DCF-9174-72EC5C74A410}"/>
              </a:ext>
            </a:extLst>
          </p:cNvPr>
          <p:cNvSpPr>
            <a:spLocks noGrp="1"/>
          </p:cNvSpPr>
          <p:nvPr>
            <p:ph type="title"/>
          </p:nvPr>
        </p:nvSpPr>
        <p:spPr/>
        <p:txBody>
          <a:bodyPr/>
          <a:lstStyle/>
          <a:p>
            <a:r>
              <a:rPr lang="es-MX" dirty="0"/>
              <a:t>Decorator:</a:t>
            </a:r>
          </a:p>
        </p:txBody>
      </p:sp>
      <p:sp>
        <p:nvSpPr>
          <p:cNvPr id="3" name="Marcador de contenido 2">
            <a:extLst>
              <a:ext uri="{FF2B5EF4-FFF2-40B4-BE49-F238E27FC236}">
                <a16:creationId xmlns:a16="http://schemas.microsoft.com/office/drawing/2014/main" id="{A522936A-A87D-4509-9AF8-1C1813C5750D}"/>
              </a:ext>
            </a:extLst>
          </p:cNvPr>
          <p:cNvSpPr>
            <a:spLocks noGrp="1"/>
          </p:cNvSpPr>
          <p:nvPr>
            <p:ph idx="1"/>
          </p:nvPr>
        </p:nvSpPr>
        <p:spPr>
          <a:xfrm>
            <a:off x="1103312" y="2052918"/>
            <a:ext cx="8946541" cy="3645517"/>
          </a:xfrm>
        </p:spPr>
        <p:txBody>
          <a:bodyPr/>
          <a:lstStyle/>
          <a:p>
            <a:r>
              <a:rPr lang="es-MX" dirty="0"/>
              <a:t>La utilidad principal del patrón Decorator, es la de </a:t>
            </a:r>
            <a:r>
              <a:rPr lang="es-MX" b="1" dirty="0"/>
              <a:t>dotar de funcionalidades dinámicamente a objetos mediante composición</a:t>
            </a:r>
            <a:r>
              <a:rPr lang="es-MX" dirty="0"/>
              <a:t>. Es decir, vamos a </a:t>
            </a:r>
            <a:r>
              <a:rPr lang="es-MX" i="1" dirty="0"/>
              <a:t>decorar</a:t>
            </a:r>
            <a:r>
              <a:rPr lang="es-MX" dirty="0"/>
              <a:t> los objetos para darles más funcionalidad de la que tienen en un principio.</a:t>
            </a:r>
          </a:p>
          <a:p>
            <a:r>
              <a:rPr lang="es-MX" dirty="0"/>
              <a:t>Esto es algo verdaderamente útil cuándo queremos </a:t>
            </a:r>
            <a:r>
              <a:rPr lang="es-MX" b="1" dirty="0"/>
              <a:t>evitar jerarquías de clases complejas</a:t>
            </a:r>
            <a:r>
              <a:rPr lang="es-MX" dirty="0"/>
              <a:t>. La herencia es una herramienta poderosa, pero puede hacer que nuestro diseño sea mucho menos extensible.</a:t>
            </a:r>
          </a:p>
          <a:p>
            <a:endParaRPr lang="es-MX" dirty="0"/>
          </a:p>
        </p:txBody>
      </p:sp>
      <p:sp>
        <p:nvSpPr>
          <p:cNvPr id="4" name="Marcador de fecha 3">
            <a:extLst>
              <a:ext uri="{FF2B5EF4-FFF2-40B4-BE49-F238E27FC236}">
                <a16:creationId xmlns:a16="http://schemas.microsoft.com/office/drawing/2014/main" id="{6200466A-D80B-4DA6-BEB8-A1B7C0AB59BF}"/>
              </a:ext>
            </a:extLst>
          </p:cNvPr>
          <p:cNvSpPr>
            <a:spLocks noGrp="1"/>
          </p:cNvSpPr>
          <p:nvPr>
            <p:ph type="dt" sz="half" idx="10"/>
          </p:nvPr>
        </p:nvSpPr>
        <p:spPr/>
        <p:txBody>
          <a:bodyPr/>
          <a:lstStyle/>
          <a:p>
            <a:fld id="{7EB934FB-5A68-4B13-B9C0-FD529ED9A496}" type="datetime1">
              <a:rPr lang="en-US" smtClean="0"/>
              <a:t>2/21/2018</a:t>
            </a:fld>
            <a:endParaRPr lang="en-US" dirty="0"/>
          </a:p>
        </p:txBody>
      </p:sp>
      <p:sp>
        <p:nvSpPr>
          <p:cNvPr id="5" name="Marcador de pie de página 4">
            <a:extLst>
              <a:ext uri="{FF2B5EF4-FFF2-40B4-BE49-F238E27FC236}">
                <a16:creationId xmlns:a16="http://schemas.microsoft.com/office/drawing/2014/main" id="{E6042EA5-52A9-4594-98D0-97EDCBDAE87F}"/>
              </a:ext>
            </a:extLst>
          </p:cNvPr>
          <p:cNvSpPr>
            <a:spLocks noGrp="1"/>
          </p:cNvSpPr>
          <p:nvPr>
            <p:ph type="ftr" sz="quarter" idx="11"/>
          </p:nvPr>
        </p:nvSpPr>
        <p:spPr>
          <a:xfrm>
            <a:off x="284651" y="6392566"/>
            <a:ext cx="3859795" cy="304801"/>
          </a:xfrm>
        </p:spPr>
        <p:txBody>
          <a:bodyPr/>
          <a:lstStyle/>
          <a:p>
            <a:r>
              <a:rPr lang="en-US" dirty="0"/>
              <a:t>Ana Karen </a:t>
            </a:r>
            <a:r>
              <a:rPr lang="en-US" dirty="0" err="1"/>
              <a:t>Gpe</a:t>
            </a:r>
            <a:r>
              <a:rPr lang="en-US" dirty="0"/>
              <a:t>. Cazares de Leon.</a:t>
            </a:r>
          </a:p>
        </p:txBody>
      </p:sp>
      <p:sp>
        <p:nvSpPr>
          <p:cNvPr id="6" name="Marcador de número de diapositiva 5">
            <a:extLst>
              <a:ext uri="{FF2B5EF4-FFF2-40B4-BE49-F238E27FC236}">
                <a16:creationId xmlns:a16="http://schemas.microsoft.com/office/drawing/2014/main" id="{51590D0B-DA5E-4AFE-B5FF-BD4D08038086}"/>
              </a:ext>
            </a:extLst>
          </p:cNvPr>
          <p:cNvSpPr>
            <a:spLocks noGrp="1"/>
          </p:cNvSpPr>
          <p:nvPr>
            <p:ph type="sldNum" sz="quarter" idx="12"/>
          </p:nvPr>
        </p:nvSpPr>
        <p:spPr/>
        <p:txBody>
          <a:bodyPr/>
          <a:lstStyle/>
          <a:p>
            <a:fld id="{D57F1E4F-1CFF-5643-939E-02111984F565}" type="slidenum">
              <a:rPr lang="en-US" smtClean="0"/>
              <a:t>3</a:t>
            </a:fld>
            <a:endParaRPr lang="en-US" dirty="0"/>
          </a:p>
        </p:txBody>
      </p:sp>
    </p:spTree>
    <p:extLst>
      <p:ext uri="{BB962C8B-B14F-4D97-AF65-F5344CB8AC3E}">
        <p14:creationId xmlns:p14="http://schemas.microsoft.com/office/powerpoint/2010/main" val="26298881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1" name="Picture 70">
            <a:extLst>
              <a:ext uri="{FF2B5EF4-FFF2-40B4-BE49-F238E27FC236}">
                <a16:creationId xmlns:a16="http://schemas.microsoft.com/office/drawing/2014/main" id="{41B68C77-138E-4BF7-A276-BD0C78A4219F}"/>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3" name="Picture 72">
            <a:extLst>
              <a:ext uri="{FF2B5EF4-FFF2-40B4-BE49-F238E27FC236}">
                <a16:creationId xmlns:a16="http://schemas.microsoft.com/office/drawing/2014/main" id="{7C268552-D473-46ED-B1B8-422042C4DEF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75" name="Oval 74">
            <a:extLst>
              <a:ext uri="{FF2B5EF4-FFF2-40B4-BE49-F238E27FC236}">
                <a16:creationId xmlns:a16="http://schemas.microsoft.com/office/drawing/2014/main" id="{4AC0CD9D-7610-4620-93B4-798CCD9AB58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77" name="Picture 76">
            <a:extLst>
              <a:ext uri="{FF2B5EF4-FFF2-40B4-BE49-F238E27FC236}">
                <a16:creationId xmlns:a16="http://schemas.microsoft.com/office/drawing/2014/main" id="{B9238B3E-24AA-439A-B527-6C5DF6D72145}"/>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79" name="Picture 78">
            <a:extLst>
              <a:ext uri="{FF2B5EF4-FFF2-40B4-BE49-F238E27FC236}">
                <a16:creationId xmlns:a16="http://schemas.microsoft.com/office/drawing/2014/main" id="{69F01145-BEA3-4CBF-AA21-10077B948CA8}"/>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81" name="Rectangle 80">
            <a:extLst>
              <a:ext uri="{FF2B5EF4-FFF2-40B4-BE49-F238E27FC236}">
                <a16:creationId xmlns:a16="http://schemas.microsoft.com/office/drawing/2014/main" id="{DE4D62F9-188E-4530-84C2-24BDEE4BEB8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83" name="Rectangle 82">
            <a:extLst>
              <a:ext uri="{FF2B5EF4-FFF2-40B4-BE49-F238E27FC236}">
                <a16:creationId xmlns:a16="http://schemas.microsoft.com/office/drawing/2014/main" id="{D27CF008-4B18-436D-B2D5-C1346C12438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CE22DAD8-5F67-4B73-ADA9-06EF381F7AD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7" name="Freeform 16">
            <a:extLst>
              <a:ext uri="{FF2B5EF4-FFF2-40B4-BE49-F238E27FC236}">
                <a16:creationId xmlns:a16="http://schemas.microsoft.com/office/drawing/2014/main" id="{E4F17063-EDA4-417B-946F-BA357F3B390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20000"/>
            </a:schemeClr>
          </a:solidFill>
          <a:ln>
            <a:noFill/>
          </a:ln>
        </p:spPr>
        <p:txBody>
          <a:bodyPr rtlCol="0" anchor="ctr"/>
          <a:lstStyle/>
          <a:p>
            <a:pPr algn="ctr"/>
            <a:endParaRPr lang="en-US">
              <a:solidFill>
                <a:schemeClr val="tx1"/>
              </a:solidFill>
            </a:endParaRPr>
          </a:p>
        </p:txBody>
      </p:sp>
      <p:pic>
        <p:nvPicPr>
          <p:cNvPr id="1026" name="Picture 2" descr="http://www3.uji.es/~belfern/Docencia/Presentaciones/ProgramacionAvanzada/Tema2/imagenes/decorator.png">
            <a:extLst>
              <a:ext uri="{FF2B5EF4-FFF2-40B4-BE49-F238E27FC236}">
                <a16:creationId xmlns:a16="http://schemas.microsoft.com/office/drawing/2014/main" id="{9D56FC16-C95B-4245-A657-EB895F10544D}"/>
              </a:ext>
            </a:extLst>
          </p:cNvPr>
          <p:cNvPicPr>
            <a:picLocks noGrp="1" noChangeAspect="1" noChangeArrowheads="1"/>
          </p:cNvPicPr>
          <p:nvPr>
            <p:ph idx="1"/>
          </p:nvPr>
        </p:nvPicPr>
        <p:blipFill>
          <a:blip r:embed="rId6">
            <a:extLst>
              <a:ext uri="{28A0092B-C50C-407E-A947-70E740481C1C}">
                <a14:useLocalDpi xmlns:a14="http://schemas.microsoft.com/office/drawing/2010/main" val="0"/>
              </a:ext>
            </a:extLst>
          </a:blip>
          <a:srcRect/>
          <a:stretch>
            <a:fillRect/>
          </a:stretch>
        </p:blipFill>
        <p:spPr bwMode="auto">
          <a:xfrm>
            <a:off x="850480" y="435690"/>
            <a:ext cx="8935786" cy="3954084"/>
          </a:xfrm>
          <a:prstGeom prst="rect">
            <a:avLst/>
          </a:prstGeom>
          <a:noFill/>
          <a:effectLst/>
          <a:extLst>
            <a:ext uri="{909E8E84-426E-40DD-AFC4-6F175D3DCCD1}">
              <a14:hiddenFill xmlns:a14="http://schemas.microsoft.com/office/drawing/2010/main">
                <a:solidFill>
                  <a:srgbClr val="FFFFFF"/>
                </a:solidFill>
              </a14:hiddenFill>
            </a:ext>
          </a:extLst>
        </p:spPr>
      </p:pic>
      <p:sp>
        <p:nvSpPr>
          <p:cNvPr id="89" name="Freeform: Shape 88">
            <a:extLst>
              <a:ext uri="{FF2B5EF4-FFF2-40B4-BE49-F238E27FC236}">
                <a16:creationId xmlns:a16="http://schemas.microsoft.com/office/drawing/2014/main" id="{D36F3EEA-55D4-4677-80E7-92D00B8F343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CFDC2C5-3E23-4582-ADA6-F53E2E3A040C}"/>
              </a:ext>
            </a:extLst>
          </p:cNvPr>
          <p:cNvSpPr>
            <a:spLocks noGrp="1"/>
          </p:cNvSpPr>
          <p:nvPr>
            <p:ph type="title"/>
          </p:nvPr>
        </p:nvSpPr>
        <p:spPr>
          <a:xfrm>
            <a:off x="636916" y="4854346"/>
            <a:ext cx="9149350" cy="868026"/>
          </a:xfrm>
        </p:spPr>
        <p:txBody>
          <a:bodyPr vert="horz" lIns="91440" tIns="45720" rIns="91440" bIns="45720" rtlCol="0" anchor="b">
            <a:normAutofit/>
          </a:bodyPr>
          <a:lstStyle/>
          <a:p>
            <a:pPr>
              <a:lnSpc>
                <a:spcPct val="90000"/>
              </a:lnSpc>
            </a:pPr>
            <a:r>
              <a:rPr lang="en-US" sz="2600" b="0" i="0" kern="1200">
                <a:solidFill>
                  <a:srgbClr val="EBEBEB"/>
                </a:solidFill>
                <a:latin typeface="+mj-lt"/>
                <a:ea typeface="+mj-ea"/>
                <a:cs typeface="+mj-cs"/>
              </a:rPr>
              <a:t>Este sería el modelo UML general del Patrón Decorador:</a:t>
            </a:r>
          </a:p>
        </p:txBody>
      </p:sp>
      <p:sp>
        <p:nvSpPr>
          <p:cNvPr id="4" name="Marcador de fecha 3">
            <a:extLst>
              <a:ext uri="{FF2B5EF4-FFF2-40B4-BE49-F238E27FC236}">
                <a16:creationId xmlns:a16="http://schemas.microsoft.com/office/drawing/2014/main" id="{670AAC6D-C535-49A9-8CE9-52E163E59A95}"/>
              </a:ext>
            </a:extLst>
          </p:cNvPr>
          <p:cNvSpPr>
            <a:spLocks noGrp="1"/>
          </p:cNvSpPr>
          <p:nvPr>
            <p:ph type="dt" sz="half" idx="10"/>
          </p:nvPr>
        </p:nvSpPr>
        <p:spPr>
          <a:xfrm rot="5400000">
            <a:off x="9330138" y="2616201"/>
            <a:ext cx="2641600" cy="304799"/>
          </a:xfrm>
        </p:spPr>
        <p:txBody>
          <a:bodyPr vert="horz" lIns="91440" tIns="45720" rIns="91440" bIns="45720" rtlCol="0" anchor="t">
            <a:normAutofit/>
          </a:bodyPr>
          <a:lstStyle/>
          <a:p>
            <a:pPr defTabSz="914400">
              <a:spcAft>
                <a:spcPts val="600"/>
              </a:spcAft>
            </a:pPr>
            <a:fld id="{379912AB-C1BD-45C0-B861-0EF82ADC9658}" type="datetime1">
              <a:rPr lang="en-US">
                <a:solidFill>
                  <a:schemeClr val="tx1">
                    <a:alpha val="60000"/>
                  </a:schemeClr>
                </a:solidFill>
              </a:rPr>
              <a:pPr defTabSz="914400">
                <a:spcAft>
                  <a:spcPts val="600"/>
                </a:spcAft>
              </a:pPr>
              <a:t>2/21/2018</a:t>
            </a:fld>
            <a:endParaRPr lang="en-US">
              <a:solidFill>
                <a:schemeClr val="tx1">
                  <a:alpha val="60000"/>
                </a:schemeClr>
              </a:solidFill>
            </a:endParaRPr>
          </a:p>
        </p:txBody>
      </p:sp>
      <p:sp>
        <p:nvSpPr>
          <p:cNvPr id="5" name="Marcador de pie de página 4">
            <a:extLst>
              <a:ext uri="{FF2B5EF4-FFF2-40B4-BE49-F238E27FC236}">
                <a16:creationId xmlns:a16="http://schemas.microsoft.com/office/drawing/2014/main" id="{EF363EA8-5B72-4D74-B40B-041557AB251A}"/>
              </a:ext>
            </a:extLst>
          </p:cNvPr>
          <p:cNvSpPr>
            <a:spLocks noGrp="1"/>
          </p:cNvSpPr>
          <p:nvPr>
            <p:ph type="ftr" sz="quarter" idx="11"/>
          </p:nvPr>
        </p:nvSpPr>
        <p:spPr>
          <a:xfrm rot="5400000">
            <a:off x="9560669" y="2616200"/>
            <a:ext cx="2641601" cy="304801"/>
          </a:xfrm>
        </p:spPr>
        <p:txBody>
          <a:bodyPr vert="horz" lIns="91440" tIns="45720" rIns="91440" bIns="45720" rtlCol="0" anchor="b">
            <a:normAutofit/>
          </a:bodyPr>
          <a:lstStyle/>
          <a:p>
            <a:pPr defTabSz="914400">
              <a:spcAft>
                <a:spcPts val="600"/>
              </a:spcAft>
            </a:pPr>
            <a:r>
              <a:rPr lang="en-US" b="0" i="0" kern="1200">
                <a:solidFill>
                  <a:schemeClr val="tx1">
                    <a:alpha val="60000"/>
                  </a:schemeClr>
                </a:solidFill>
                <a:latin typeface="+mn-lt"/>
                <a:ea typeface="+mn-ea"/>
                <a:cs typeface="+mn-cs"/>
              </a:rPr>
              <a:t>Ana Karen Gpe. Cazares de Leon.</a:t>
            </a:r>
          </a:p>
        </p:txBody>
      </p:sp>
      <p:sp>
        <p:nvSpPr>
          <p:cNvPr id="6" name="Marcador de número de diapositiva 5">
            <a:extLst>
              <a:ext uri="{FF2B5EF4-FFF2-40B4-BE49-F238E27FC236}">
                <a16:creationId xmlns:a16="http://schemas.microsoft.com/office/drawing/2014/main" id="{8436D93C-E4D1-4B44-8511-BFBE35FEB771}"/>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D57F1E4F-1CFF-5643-939E-02111984F565}" type="slidenum">
              <a:rPr lang="en-US">
                <a:solidFill>
                  <a:srgbClr val="FFFFFF"/>
                </a:solidFill>
              </a:rPr>
              <a:pPr defTabSz="914400">
                <a:spcAft>
                  <a:spcPts val="600"/>
                </a:spcAft>
              </a:pPr>
              <a:t>4</a:t>
            </a:fld>
            <a:endParaRPr lang="en-US">
              <a:solidFill>
                <a:srgbClr val="FFFFFF"/>
              </a:solidFill>
            </a:endParaRPr>
          </a:p>
        </p:txBody>
      </p:sp>
    </p:spTree>
    <p:extLst>
      <p:ext uri="{BB962C8B-B14F-4D97-AF65-F5344CB8AC3E}">
        <p14:creationId xmlns:p14="http://schemas.microsoft.com/office/powerpoint/2010/main" val="57845951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1" name="Picture 70">
            <a:extLst>
              <a:ext uri="{FF2B5EF4-FFF2-40B4-BE49-F238E27FC236}">
                <a16:creationId xmlns:a16="http://schemas.microsoft.com/office/drawing/2014/main" id="{41B68C77-138E-4BF7-A276-BD0C78A4219F}"/>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3" name="Picture 72">
            <a:extLst>
              <a:ext uri="{FF2B5EF4-FFF2-40B4-BE49-F238E27FC236}">
                <a16:creationId xmlns:a16="http://schemas.microsoft.com/office/drawing/2014/main" id="{7C268552-D473-46ED-B1B8-422042C4DEF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75" name="Oval 74">
            <a:extLst>
              <a:ext uri="{FF2B5EF4-FFF2-40B4-BE49-F238E27FC236}">
                <a16:creationId xmlns:a16="http://schemas.microsoft.com/office/drawing/2014/main" id="{4AC0CD9D-7610-4620-93B4-798CCD9AB58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77" name="Picture 76">
            <a:extLst>
              <a:ext uri="{FF2B5EF4-FFF2-40B4-BE49-F238E27FC236}">
                <a16:creationId xmlns:a16="http://schemas.microsoft.com/office/drawing/2014/main" id="{B9238B3E-24AA-439A-B527-6C5DF6D72145}"/>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79" name="Picture 78">
            <a:extLst>
              <a:ext uri="{FF2B5EF4-FFF2-40B4-BE49-F238E27FC236}">
                <a16:creationId xmlns:a16="http://schemas.microsoft.com/office/drawing/2014/main" id="{69F01145-BEA3-4CBF-AA21-10077B948CA8}"/>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81" name="Rectangle 80">
            <a:extLst>
              <a:ext uri="{FF2B5EF4-FFF2-40B4-BE49-F238E27FC236}">
                <a16:creationId xmlns:a16="http://schemas.microsoft.com/office/drawing/2014/main" id="{DE4D62F9-188E-4530-84C2-24BDEE4BEB8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83" name="Rectangle 82">
            <a:extLst>
              <a:ext uri="{FF2B5EF4-FFF2-40B4-BE49-F238E27FC236}">
                <a16:creationId xmlns:a16="http://schemas.microsoft.com/office/drawing/2014/main" id="{D27CF008-4B18-436D-B2D5-C1346C12438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CE22DAD8-5F67-4B73-ADA9-06EF381F7AD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7" name="Freeform 16">
            <a:extLst>
              <a:ext uri="{FF2B5EF4-FFF2-40B4-BE49-F238E27FC236}">
                <a16:creationId xmlns:a16="http://schemas.microsoft.com/office/drawing/2014/main" id="{E4F17063-EDA4-417B-946F-BA357F3B390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20000"/>
            </a:schemeClr>
          </a:solidFill>
          <a:ln>
            <a:noFill/>
          </a:ln>
        </p:spPr>
        <p:txBody>
          <a:bodyPr rtlCol="0" anchor="ctr"/>
          <a:lstStyle/>
          <a:p>
            <a:pPr algn="ctr"/>
            <a:endParaRPr lang="en-US">
              <a:solidFill>
                <a:schemeClr val="tx1"/>
              </a:solidFill>
            </a:endParaRPr>
          </a:p>
        </p:txBody>
      </p:sp>
      <p:pic>
        <p:nvPicPr>
          <p:cNvPr id="2050" name="Picture 2" descr="http://www3.uji.es/~belfern/Docencia/Presentaciones/ProgramacionAvanzada/Tema2/imagenes/decoratorVehiculos.png">
            <a:extLst>
              <a:ext uri="{FF2B5EF4-FFF2-40B4-BE49-F238E27FC236}">
                <a16:creationId xmlns:a16="http://schemas.microsoft.com/office/drawing/2014/main" id="{38B8FB73-9D16-490E-B7F9-CE6793284620}"/>
              </a:ext>
            </a:extLst>
          </p:cNvPr>
          <p:cNvPicPr>
            <a:picLocks noGrp="1" noChangeAspect="1" noChangeArrowheads="1"/>
          </p:cNvPicPr>
          <p:nvPr>
            <p:ph idx="1"/>
          </p:nvPr>
        </p:nvPicPr>
        <p:blipFill>
          <a:blip r:embed="rId6">
            <a:extLst>
              <a:ext uri="{28A0092B-C50C-407E-A947-70E740481C1C}">
                <a14:useLocalDpi xmlns:a14="http://schemas.microsoft.com/office/drawing/2010/main" val="0"/>
              </a:ext>
            </a:extLst>
          </a:blip>
          <a:srcRect/>
          <a:stretch>
            <a:fillRect/>
          </a:stretch>
        </p:blipFill>
        <p:spPr bwMode="auto">
          <a:xfrm>
            <a:off x="950830" y="229847"/>
            <a:ext cx="8570994" cy="4349780"/>
          </a:xfrm>
          <a:prstGeom prst="rect">
            <a:avLst/>
          </a:prstGeom>
          <a:noFill/>
          <a:effectLst/>
          <a:extLst>
            <a:ext uri="{909E8E84-426E-40DD-AFC4-6F175D3DCCD1}">
              <a14:hiddenFill xmlns:a14="http://schemas.microsoft.com/office/drawing/2010/main">
                <a:solidFill>
                  <a:srgbClr val="FFFFFF"/>
                </a:solidFill>
              </a14:hiddenFill>
            </a:ext>
          </a:extLst>
        </p:spPr>
      </p:pic>
      <p:sp>
        <p:nvSpPr>
          <p:cNvPr id="89" name="Freeform: Shape 88">
            <a:extLst>
              <a:ext uri="{FF2B5EF4-FFF2-40B4-BE49-F238E27FC236}">
                <a16:creationId xmlns:a16="http://schemas.microsoft.com/office/drawing/2014/main" id="{D36F3EEA-55D4-4677-80E7-92D00B8F343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4E4C57C-8E18-4828-81CD-68BC9A0CD123}"/>
              </a:ext>
            </a:extLst>
          </p:cNvPr>
          <p:cNvSpPr>
            <a:spLocks noGrp="1"/>
          </p:cNvSpPr>
          <p:nvPr>
            <p:ph type="title"/>
          </p:nvPr>
        </p:nvSpPr>
        <p:spPr>
          <a:xfrm>
            <a:off x="636916" y="4854346"/>
            <a:ext cx="9149350" cy="868026"/>
          </a:xfrm>
        </p:spPr>
        <p:txBody>
          <a:bodyPr vert="horz" lIns="91440" tIns="45720" rIns="91440" bIns="45720" rtlCol="0" anchor="b">
            <a:normAutofit/>
          </a:bodyPr>
          <a:lstStyle/>
          <a:p>
            <a:r>
              <a:rPr lang="en-US" sz="4800" b="0" i="0" kern="1200">
                <a:solidFill>
                  <a:srgbClr val="EBEBEB"/>
                </a:solidFill>
                <a:latin typeface="+mj-lt"/>
                <a:ea typeface="+mj-ea"/>
                <a:cs typeface="+mj-cs"/>
              </a:rPr>
              <a:t>En un caso concreto:</a:t>
            </a:r>
          </a:p>
        </p:txBody>
      </p:sp>
      <p:sp>
        <p:nvSpPr>
          <p:cNvPr id="4" name="Marcador de fecha 3">
            <a:extLst>
              <a:ext uri="{FF2B5EF4-FFF2-40B4-BE49-F238E27FC236}">
                <a16:creationId xmlns:a16="http://schemas.microsoft.com/office/drawing/2014/main" id="{3CAF24FF-3B4C-44E5-BD9F-DA9332BA91F6}"/>
              </a:ext>
            </a:extLst>
          </p:cNvPr>
          <p:cNvSpPr>
            <a:spLocks noGrp="1"/>
          </p:cNvSpPr>
          <p:nvPr>
            <p:ph type="dt" sz="half" idx="10"/>
          </p:nvPr>
        </p:nvSpPr>
        <p:spPr>
          <a:xfrm rot="5400000">
            <a:off x="9330138" y="2616201"/>
            <a:ext cx="2641600" cy="304799"/>
          </a:xfrm>
        </p:spPr>
        <p:txBody>
          <a:bodyPr vert="horz" lIns="91440" tIns="45720" rIns="91440" bIns="45720" rtlCol="0" anchor="t">
            <a:normAutofit/>
          </a:bodyPr>
          <a:lstStyle/>
          <a:p>
            <a:pPr defTabSz="914400">
              <a:spcAft>
                <a:spcPts val="600"/>
              </a:spcAft>
            </a:pPr>
            <a:fld id="{6EEC5F2D-A7A1-4E16-9AEC-9041B04C24AD}" type="datetime1">
              <a:rPr lang="en-US">
                <a:solidFill>
                  <a:schemeClr val="tx1">
                    <a:alpha val="60000"/>
                  </a:schemeClr>
                </a:solidFill>
              </a:rPr>
              <a:pPr defTabSz="914400">
                <a:spcAft>
                  <a:spcPts val="600"/>
                </a:spcAft>
              </a:pPr>
              <a:t>2/21/2018</a:t>
            </a:fld>
            <a:endParaRPr lang="en-US">
              <a:solidFill>
                <a:schemeClr val="tx1">
                  <a:alpha val="60000"/>
                </a:schemeClr>
              </a:solidFill>
            </a:endParaRPr>
          </a:p>
        </p:txBody>
      </p:sp>
      <p:sp>
        <p:nvSpPr>
          <p:cNvPr id="5" name="Marcador de pie de página 4">
            <a:extLst>
              <a:ext uri="{FF2B5EF4-FFF2-40B4-BE49-F238E27FC236}">
                <a16:creationId xmlns:a16="http://schemas.microsoft.com/office/drawing/2014/main" id="{DEE93194-1123-4AAA-AE94-22A660AADA21}"/>
              </a:ext>
            </a:extLst>
          </p:cNvPr>
          <p:cNvSpPr>
            <a:spLocks noGrp="1"/>
          </p:cNvSpPr>
          <p:nvPr>
            <p:ph type="ftr" sz="quarter" idx="11"/>
          </p:nvPr>
        </p:nvSpPr>
        <p:spPr>
          <a:xfrm rot="5400000">
            <a:off x="9560669" y="2616200"/>
            <a:ext cx="2641601" cy="304801"/>
          </a:xfrm>
        </p:spPr>
        <p:txBody>
          <a:bodyPr vert="horz" lIns="91440" tIns="45720" rIns="91440" bIns="45720" rtlCol="0" anchor="b">
            <a:normAutofit/>
          </a:bodyPr>
          <a:lstStyle/>
          <a:p>
            <a:pPr defTabSz="914400">
              <a:spcAft>
                <a:spcPts val="600"/>
              </a:spcAft>
            </a:pPr>
            <a:r>
              <a:rPr lang="en-US" b="0" i="0" kern="1200">
                <a:solidFill>
                  <a:schemeClr val="tx1">
                    <a:alpha val="60000"/>
                  </a:schemeClr>
                </a:solidFill>
                <a:latin typeface="+mn-lt"/>
                <a:ea typeface="+mn-ea"/>
                <a:cs typeface="+mn-cs"/>
              </a:rPr>
              <a:t>Ana Karen Gpe. Cazares de Leon.</a:t>
            </a:r>
          </a:p>
        </p:txBody>
      </p:sp>
      <p:sp>
        <p:nvSpPr>
          <p:cNvPr id="6" name="Marcador de número de diapositiva 5">
            <a:extLst>
              <a:ext uri="{FF2B5EF4-FFF2-40B4-BE49-F238E27FC236}">
                <a16:creationId xmlns:a16="http://schemas.microsoft.com/office/drawing/2014/main" id="{A3477925-511B-4727-81D3-1D295AC35C11}"/>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D57F1E4F-1CFF-5643-939E-02111984F565}" type="slidenum">
              <a:rPr lang="en-US">
                <a:solidFill>
                  <a:srgbClr val="FFFFFF"/>
                </a:solidFill>
              </a:rPr>
              <a:pPr defTabSz="914400">
                <a:spcAft>
                  <a:spcPts val="600"/>
                </a:spcAft>
              </a:pPr>
              <a:t>5</a:t>
            </a:fld>
            <a:endParaRPr lang="en-US">
              <a:solidFill>
                <a:srgbClr val="FFFFFF"/>
              </a:solidFill>
            </a:endParaRPr>
          </a:p>
        </p:txBody>
      </p:sp>
    </p:spTree>
    <p:extLst>
      <p:ext uri="{BB962C8B-B14F-4D97-AF65-F5344CB8AC3E}">
        <p14:creationId xmlns:p14="http://schemas.microsoft.com/office/powerpoint/2010/main" val="122931109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E4C57C-8E18-4828-81CD-68BC9A0CD123}"/>
              </a:ext>
            </a:extLst>
          </p:cNvPr>
          <p:cNvSpPr>
            <a:spLocks noGrp="1"/>
          </p:cNvSpPr>
          <p:nvPr>
            <p:ph type="title"/>
          </p:nvPr>
        </p:nvSpPr>
        <p:spPr/>
        <p:txBody>
          <a:bodyPr/>
          <a:lstStyle/>
          <a:p>
            <a:r>
              <a:rPr lang="es-MX" dirty="0"/>
              <a:t>Ventajas y Desventajas</a:t>
            </a:r>
          </a:p>
        </p:txBody>
      </p:sp>
      <p:sp>
        <p:nvSpPr>
          <p:cNvPr id="3" name="Marcador de contenido 2">
            <a:extLst>
              <a:ext uri="{FF2B5EF4-FFF2-40B4-BE49-F238E27FC236}">
                <a16:creationId xmlns:a16="http://schemas.microsoft.com/office/drawing/2014/main" id="{50731DAC-4B74-4EFA-B3C3-D9403EFF8489}"/>
              </a:ext>
            </a:extLst>
          </p:cNvPr>
          <p:cNvSpPr>
            <a:spLocks noGrp="1"/>
          </p:cNvSpPr>
          <p:nvPr>
            <p:ph idx="1"/>
          </p:nvPr>
        </p:nvSpPr>
        <p:spPr>
          <a:xfrm>
            <a:off x="344405" y="1832086"/>
            <a:ext cx="4890204" cy="3870804"/>
          </a:xfrm>
        </p:spPr>
        <p:txBody>
          <a:bodyPr/>
          <a:lstStyle/>
          <a:p>
            <a:pPr fontAlgn="base"/>
            <a:r>
              <a:rPr lang="es-MX" b="1" dirty="0"/>
              <a:t>Ventajas:</a:t>
            </a:r>
            <a:endParaRPr lang="es-MX" dirty="0"/>
          </a:p>
          <a:p>
            <a:pPr fontAlgn="base"/>
            <a:r>
              <a:rPr lang="es-MX" dirty="0"/>
              <a:t>Diseño más flexible que utilizando herencia.</a:t>
            </a:r>
          </a:p>
          <a:p>
            <a:pPr fontAlgn="base"/>
            <a:r>
              <a:rPr lang="es-MX" dirty="0"/>
              <a:t>La funcionalidad se va añadiendo según la vamos necesitando.</a:t>
            </a:r>
          </a:p>
          <a:p>
            <a:endParaRPr lang="es-MX" dirty="0"/>
          </a:p>
        </p:txBody>
      </p:sp>
      <p:sp>
        <p:nvSpPr>
          <p:cNvPr id="4" name="Marcador de fecha 3">
            <a:extLst>
              <a:ext uri="{FF2B5EF4-FFF2-40B4-BE49-F238E27FC236}">
                <a16:creationId xmlns:a16="http://schemas.microsoft.com/office/drawing/2014/main" id="{3CAF24FF-3B4C-44E5-BD9F-DA9332BA91F6}"/>
              </a:ext>
            </a:extLst>
          </p:cNvPr>
          <p:cNvSpPr>
            <a:spLocks noGrp="1"/>
          </p:cNvSpPr>
          <p:nvPr>
            <p:ph type="dt" sz="half" idx="10"/>
          </p:nvPr>
        </p:nvSpPr>
        <p:spPr/>
        <p:txBody>
          <a:bodyPr/>
          <a:lstStyle/>
          <a:p>
            <a:fld id="{6EEC5F2D-A7A1-4E16-9AEC-9041B04C24AD}" type="datetime1">
              <a:rPr lang="en-US" smtClean="0"/>
              <a:t>2/21/2018</a:t>
            </a:fld>
            <a:endParaRPr lang="en-US" dirty="0"/>
          </a:p>
        </p:txBody>
      </p:sp>
      <p:sp>
        <p:nvSpPr>
          <p:cNvPr id="5" name="Marcador de pie de página 4">
            <a:extLst>
              <a:ext uri="{FF2B5EF4-FFF2-40B4-BE49-F238E27FC236}">
                <a16:creationId xmlns:a16="http://schemas.microsoft.com/office/drawing/2014/main" id="{DEE93194-1123-4AAA-AE94-22A660AADA21}"/>
              </a:ext>
            </a:extLst>
          </p:cNvPr>
          <p:cNvSpPr>
            <a:spLocks noGrp="1"/>
          </p:cNvSpPr>
          <p:nvPr>
            <p:ph type="ftr" sz="quarter" idx="11"/>
          </p:nvPr>
        </p:nvSpPr>
        <p:spPr>
          <a:xfrm>
            <a:off x="231643" y="6339558"/>
            <a:ext cx="3859795" cy="304801"/>
          </a:xfrm>
        </p:spPr>
        <p:txBody>
          <a:bodyPr/>
          <a:lstStyle/>
          <a:p>
            <a:r>
              <a:rPr lang="en-US" dirty="0"/>
              <a:t>Ana Karen </a:t>
            </a:r>
            <a:r>
              <a:rPr lang="en-US" dirty="0" err="1"/>
              <a:t>Gpe</a:t>
            </a:r>
            <a:r>
              <a:rPr lang="en-US" dirty="0"/>
              <a:t>. Cazares de Leon.</a:t>
            </a:r>
          </a:p>
        </p:txBody>
      </p:sp>
      <p:sp>
        <p:nvSpPr>
          <p:cNvPr id="6" name="Marcador de número de diapositiva 5">
            <a:extLst>
              <a:ext uri="{FF2B5EF4-FFF2-40B4-BE49-F238E27FC236}">
                <a16:creationId xmlns:a16="http://schemas.microsoft.com/office/drawing/2014/main" id="{A3477925-511B-4727-81D3-1D295AC35C11}"/>
              </a:ext>
            </a:extLst>
          </p:cNvPr>
          <p:cNvSpPr>
            <a:spLocks noGrp="1"/>
          </p:cNvSpPr>
          <p:nvPr>
            <p:ph type="sldNum" sz="quarter" idx="12"/>
          </p:nvPr>
        </p:nvSpPr>
        <p:spPr/>
        <p:txBody>
          <a:bodyPr/>
          <a:lstStyle/>
          <a:p>
            <a:fld id="{D57F1E4F-1CFF-5643-939E-02111984F565}" type="slidenum">
              <a:rPr lang="en-US" smtClean="0"/>
              <a:t>6</a:t>
            </a:fld>
            <a:endParaRPr lang="en-US" dirty="0"/>
          </a:p>
        </p:txBody>
      </p:sp>
      <p:sp>
        <p:nvSpPr>
          <p:cNvPr id="8" name="Marcador de contenido 2">
            <a:extLst>
              <a:ext uri="{FF2B5EF4-FFF2-40B4-BE49-F238E27FC236}">
                <a16:creationId xmlns:a16="http://schemas.microsoft.com/office/drawing/2014/main" id="{3AE46E33-D291-4231-AE6C-5CA67487208F}"/>
              </a:ext>
            </a:extLst>
          </p:cNvPr>
          <p:cNvSpPr txBox="1">
            <a:spLocks/>
          </p:cNvSpPr>
          <p:nvPr/>
        </p:nvSpPr>
        <p:spPr>
          <a:xfrm>
            <a:off x="5384483" y="1626464"/>
            <a:ext cx="4890204" cy="387080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285750" indent="-285750" fontAlgn="base">
              <a:buFont typeface="Wingdings" panose="05000000000000000000" pitchFamily="2" charset="2"/>
              <a:buChar char="Ø"/>
            </a:pPr>
            <a:r>
              <a:rPr lang="es-MX" b="1" dirty="0"/>
              <a:t>Desventajas:</a:t>
            </a:r>
            <a:endParaRPr lang="es-MX" dirty="0"/>
          </a:p>
          <a:p>
            <a:pPr fontAlgn="base"/>
            <a:r>
              <a:rPr lang="es-MX" dirty="0"/>
              <a:t>Desde el punto de vista de la igualdad de objetos, un objeto recubierto y el objeto original no se pueden comparar.</a:t>
            </a:r>
          </a:p>
          <a:p>
            <a:pPr fontAlgn="base"/>
            <a:r>
              <a:rPr lang="es-MX" dirty="0"/>
              <a:t>Si creamos muchos recubridores, puede dar lugar a una explosión de clases.</a:t>
            </a:r>
          </a:p>
          <a:p>
            <a:endParaRPr lang="es-MX" dirty="0"/>
          </a:p>
        </p:txBody>
      </p:sp>
    </p:spTree>
    <p:extLst>
      <p:ext uri="{BB962C8B-B14F-4D97-AF65-F5344CB8AC3E}">
        <p14:creationId xmlns:p14="http://schemas.microsoft.com/office/powerpoint/2010/main" val="10452051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CB1564-6D00-4305-A696-5BF8A8E82C40}"/>
              </a:ext>
            </a:extLst>
          </p:cNvPr>
          <p:cNvSpPr>
            <a:spLocks noGrp="1"/>
          </p:cNvSpPr>
          <p:nvPr>
            <p:ph type="title"/>
          </p:nvPr>
        </p:nvSpPr>
        <p:spPr/>
        <p:txBody>
          <a:bodyPr/>
          <a:lstStyle/>
          <a:p>
            <a:r>
              <a:rPr lang="es-MX" dirty="0"/>
              <a:t>Decoradores en </a:t>
            </a:r>
            <a:r>
              <a:rPr lang="es-MX" dirty="0" err="1"/>
              <a:t>python</a:t>
            </a:r>
            <a:r>
              <a:rPr lang="es-MX" dirty="0"/>
              <a:t>.</a:t>
            </a:r>
            <a:br>
              <a:rPr lang="es-MX" dirty="0"/>
            </a:br>
            <a:endParaRPr lang="es-MX" dirty="0"/>
          </a:p>
        </p:txBody>
      </p:sp>
      <p:sp>
        <p:nvSpPr>
          <p:cNvPr id="3" name="Marcador de contenido 2">
            <a:extLst>
              <a:ext uri="{FF2B5EF4-FFF2-40B4-BE49-F238E27FC236}">
                <a16:creationId xmlns:a16="http://schemas.microsoft.com/office/drawing/2014/main" id="{AA128F83-2B04-4C63-A5F6-937566EB0D40}"/>
              </a:ext>
            </a:extLst>
          </p:cNvPr>
          <p:cNvSpPr>
            <a:spLocks noGrp="1"/>
          </p:cNvSpPr>
          <p:nvPr>
            <p:ph idx="1"/>
          </p:nvPr>
        </p:nvSpPr>
        <p:spPr>
          <a:xfrm>
            <a:off x="646112" y="1447800"/>
            <a:ext cx="9403742" cy="4800599"/>
          </a:xfrm>
        </p:spPr>
        <p:txBody>
          <a:bodyPr>
            <a:normAutofit fontScale="92500" lnSpcReduction="10000"/>
          </a:bodyPr>
          <a:lstStyle/>
          <a:p>
            <a:r>
              <a:rPr lang="es-MX" dirty="0"/>
              <a:t>Cuando hablamos de los decoradores en </a:t>
            </a:r>
            <a:r>
              <a:rPr lang="es-MX" dirty="0" err="1"/>
              <a:t>python</a:t>
            </a:r>
            <a:r>
              <a:rPr lang="es-MX" dirty="0"/>
              <a:t>, no se implementa exactamente como lo describe inicialmente el Patrón Decorator, aunque su implementación si es muy similar a la implementación de otros lenguajes tales como </a:t>
            </a:r>
            <a:r>
              <a:rPr lang="es-MX" dirty="0" err="1"/>
              <a:t>c#</a:t>
            </a:r>
            <a:r>
              <a:rPr lang="es-MX" dirty="0"/>
              <a:t> o java. Un decorador en </a:t>
            </a:r>
            <a:r>
              <a:rPr lang="es-MX" dirty="0" err="1"/>
              <a:t>python</a:t>
            </a:r>
            <a:r>
              <a:rPr lang="es-MX" dirty="0"/>
              <a:t> permite extraer lógica común e implementarla en una variación de la sintaxis del lenguaje que permite una fácil adición y al mismo tiempo una mejor lectura.</a:t>
            </a:r>
          </a:p>
          <a:p>
            <a:r>
              <a:rPr lang="es-MX" dirty="0"/>
              <a:t>Es importante entender que la meta no es sobre escribir o modificar la lógica que la clase que se decora, la meta se puede decir es agregar un paso extra a la ejecución de una función o la declaración de un objeto. Permitiendo ejecutar tareas previas o posteriores a la ejecución e inclusive manipular parámetros y el resultado. Sin embargo, la forma de que el decorador se implementa, transfiere la responsabilidad de la ejecución de la función decorada, al decorador mismo. Por lo que no se debe olvidar siempre llamar la función recibida por parámetro que se quiere decorar.</a:t>
            </a:r>
          </a:p>
          <a:p>
            <a:r>
              <a:rPr lang="es-MX" dirty="0"/>
              <a:t>Los siguientes ejemplos son decoraciones de diferentes tipos, una compilación de varios ejemplos que he encontrado y que me parecen apropiados.</a:t>
            </a:r>
          </a:p>
          <a:p>
            <a:endParaRPr lang="es-MX" dirty="0"/>
          </a:p>
        </p:txBody>
      </p:sp>
      <p:sp>
        <p:nvSpPr>
          <p:cNvPr id="4" name="Marcador de fecha 3">
            <a:extLst>
              <a:ext uri="{FF2B5EF4-FFF2-40B4-BE49-F238E27FC236}">
                <a16:creationId xmlns:a16="http://schemas.microsoft.com/office/drawing/2014/main" id="{983842AB-71B9-4CB2-BA82-5FB2DDEB35F4}"/>
              </a:ext>
            </a:extLst>
          </p:cNvPr>
          <p:cNvSpPr>
            <a:spLocks noGrp="1"/>
          </p:cNvSpPr>
          <p:nvPr>
            <p:ph type="dt" sz="half" idx="10"/>
          </p:nvPr>
        </p:nvSpPr>
        <p:spPr/>
        <p:txBody>
          <a:bodyPr/>
          <a:lstStyle/>
          <a:p>
            <a:fld id="{6EEC5F2D-A7A1-4E16-9AEC-9041B04C24AD}" type="datetime1">
              <a:rPr lang="en-US" smtClean="0"/>
              <a:t>2/21/2018</a:t>
            </a:fld>
            <a:endParaRPr lang="en-US" dirty="0"/>
          </a:p>
        </p:txBody>
      </p:sp>
      <p:sp>
        <p:nvSpPr>
          <p:cNvPr id="5" name="Marcador de pie de página 4">
            <a:extLst>
              <a:ext uri="{FF2B5EF4-FFF2-40B4-BE49-F238E27FC236}">
                <a16:creationId xmlns:a16="http://schemas.microsoft.com/office/drawing/2014/main" id="{37F446CF-442F-4C86-9A0D-7B55863F7F6B}"/>
              </a:ext>
            </a:extLst>
          </p:cNvPr>
          <p:cNvSpPr>
            <a:spLocks noGrp="1"/>
          </p:cNvSpPr>
          <p:nvPr>
            <p:ph type="ftr" sz="quarter" idx="11"/>
          </p:nvPr>
        </p:nvSpPr>
        <p:spPr/>
        <p:txBody>
          <a:bodyPr/>
          <a:lstStyle/>
          <a:p>
            <a:r>
              <a:rPr lang="en-US"/>
              <a:t>Ana Karen Gpe. Cazares de Leon.</a:t>
            </a:r>
            <a:endParaRPr lang="en-US" dirty="0"/>
          </a:p>
        </p:txBody>
      </p:sp>
      <p:sp>
        <p:nvSpPr>
          <p:cNvPr id="6" name="Marcador de número de diapositiva 5">
            <a:extLst>
              <a:ext uri="{FF2B5EF4-FFF2-40B4-BE49-F238E27FC236}">
                <a16:creationId xmlns:a16="http://schemas.microsoft.com/office/drawing/2014/main" id="{2DC43BDF-96CD-4B63-A966-1AFC0E95FD0E}"/>
              </a:ext>
            </a:extLst>
          </p:cNvPr>
          <p:cNvSpPr>
            <a:spLocks noGrp="1"/>
          </p:cNvSpPr>
          <p:nvPr>
            <p:ph type="sldNum" sz="quarter" idx="12"/>
          </p:nvPr>
        </p:nvSpPr>
        <p:spPr/>
        <p:txBody>
          <a:bodyPr/>
          <a:lstStyle/>
          <a:p>
            <a:fld id="{D57F1E4F-1CFF-5643-939E-02111984F565}" type="slidenum">
              <a:rPr lang="en-US" smtClean="0"/>
              <a:t>7</a:t>
            </a:fld>
            <a:endParaRPr lang="en-US" dirty="0"/>
          </a:p>
        </p:txBody>
      </p:sp>
    </p:spTree>
    <p:extLst>
      <p:ext uri="{BB962C8B-B14F-4D97-AF65-F5344CB8AC3E}">
        <p14:creationId xmlns:p14="http://schemas.microsoft.com/office/powerpoint/2010/main" val="28330303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4A882D-0FA7-4DDA-B08D-C5E498188EF6}"/>
              </a:ext>
            </a:extLst>
          </p:cNvPr>
          <p:cNvSpPr>
            <a:spLocks noGrp="1"/>
          </p:cNvSpPr>
          <p:nvPr>
            <p:ph type="title"/>
          </p:nvPr>
        </p:nvSpPr>
        <p:spPr/>
        <p:txBody>
          <a:bodyPr/>
          <a:lstStyle/>
          <a:p>
            <a:r>
              <a:rPr lang="es-MX" b="1" dirty="0"/>
              <a:t>Ejemplo Python:</a:t>
            </a:r>
            <a:br>
              <a:rPr lang="es-MX" b="1" dirty="0"/>
            </a:br>
            <a:endParaRPr lang="es-MX" dirty="0"/>
          </a:p>
        </p:txBody>
      </p:sp>
      <p:sp>
        <p:nvSpPr>
          <p:cNvPr id="4" name="Marcador de fecha 3">
            <a:extLst>
              <a:ext uri="{FF2B5EF4-FFF2-40B4-BE49-F238E27FC236}">
                <a16:creationId xmlns:a16="http://schemas.microsoft.com/office/drawing/2014/main" id="{1C992E8F-D703-4901-978B-BA55081576D3}"/>
              </a:ext>
            </a:extLst>
          </p:cNvPr>
          <p:cNvSpPr>
            <a:spLocks noGrp="1"/>
          </p:cNvSpPr>
          <p:nvPr>
            <p:ph type="dt" sz="half" idx="10"/>
          </p:nvPr>
        </p:nvSpPr>
        <p:spPr/>
        <p:txBody>
          <a:bodyPr/>
          <a:lstStyle/>
          <a:p>
            <a:fld id="{6EEC5F2D-A7A1-4E16-9AEC-9041B04C24AD}" type="datetime1">
              <a:rPr lang="en-US" smtClean="0"/>
              <a:t>2/21/2018</a:t>
            </a:fld>
            <a:endParaRPr lang="en-US" dirty="0"/>
          </a:p>
        </p:txBody>
      </p:sp>
      <p:sp>
        <p:nvSpPr>
          <p:cNvPr id="5" name="Marcador de pie de página 4">
            <a:extLst>
              <a:ext uri="{FF2B5EF4-FFF2-40B4-BE49-F238E27FC236}">
                <a16:creationId xmlns:a16="http://schemas.microsoft.com/office/drawing/2014/main" id="{562F4AB5-AF38-436F-B810-C073AA3D8E26}"/>
              </a:ext>
            </a:extLst>
          </p:cNvPr>
          <p:cNvSpPr>
            <a:spLocks noGrp="1"/>
          </p:cNvSpPr>
          <p:nvPr>
            <p:ph type="ftr" sz="quarter" idx="11"/>
          </p:nvPr>
        </p:nvSpPr>
        <p:spPr/>
        <p:txBody>
          <a:bodyPr/>
          <a:lstStyle/>
          <a:p>
            <a:r>
              <a:rPr lang="en-US"/>
              <a:t>Ana Karen Gpe. Cazares de Leon.</a:t>
            </a:r>
            <a:endParaRPr lang="en-US" dirty="0"/>
          </a:p>
        </p:txBody>
      </p:sp>
      <p:sp>
        <p:nvSpPr>
          <p:cNvPr id="6" name="Marcador de número de diapositiva 5">
            <a:extLst>
              <a:ext uri="{FF2B5EF4-FFF2-40B4-BE49-F238E27FC236}">
                <a16:creationId xmlns:a16="http://schemas.microsoft.com/office/drawing/2014/main" id="{001463E6-AD40-42CC-8BE3-CD99F8B82455}"/>
              </a:ext>
            </a:extLst>
          </p:cNvPr>
          <p:cNvSpPr>
            <a:spLocks noGrp="1"/>
          </p:cNvSpPr>
          <p:nvPr>
            <p:ph type="sldNum" sz="quarter" idx="12"/>
          </p:nvPr>
        </p:nvSpPr>
        <p:spPr/>
        <p:txBody>
          <a:bodyPr/>
          <a:lstStyle/>
          <a:p>
            <a:fld id="{D57F1E4F-1CFF-5643-939E-02111984F565}" type="slidenum">
              <a:rPr lang="en-US" smtClean="0"/>
              <a:t>8</a:t>
            </a:fld>
            <a:endParaRPr lang="en-US" dirty="0"/>
          </a:p>
        </p:txBody>
      </p:sp>
      <p:graphicFrame>
        <p:nvGraphicFramePr>
          <p:cNvPr id="11" name="Objeto 10">
            <a:extLst>
              <a:ext uri="{FF2B5EF4-FFF2-40B4-BE49-F238E27FC236}">
                <a16:creationId xmlns:a16="http://schemas.microsoft.com/office/drawing/2014/main" id="{E44D55B3-D616-4EB4-86DC-018676955448}"/>
              </a:ext>
            </a:extLst>
          </p:cNvPr>
          <p:cNvGraphicFramePr>
            <a:graphicFrameLocks noChangeAspect="1"/>
          </p:cNvGraphicFramePr>
          <p:nvPr>
            <p:extLst>
              <p:ext uri="{D42A27DB-BD31-4B8C-83A1-F6EECF244321}">
                <p14:modId xmlns:p14="http://schemas.microsoft.com/office/powerpoint/2010/main" val="3367148417"/>
              </p:ext>
            </p:extLst>
          </p:nvPr>
        </p:nvGraphicFramePr>
        <p:xfrm>
          <a:off x="5511866" y="2888508"/>
          <a:ext cx="4703465" cy="1134752"/>
        </p:xfrm>
        <a:graphic>
          <a:graphicData uri="http://schemas.openxmlformats.org/presentationml/2006/ole">
            <mc:AlternateContent xmlns:mc="http://schemas.openxmlformats.org/markup-compatibility/2006">
              <mc:Choice xmlns:v="urn:schemas-microsoft-com:vml" Requires="v">
                <p:oleObj spid="_x0000_s3095" name="Objeto empaquetador del shell" showAsIcon="1" r:id="rId3" imgW="1815840" imgH="437760" progId="Package">
                  <p:embed/>
                </p:oleObj>
              </mc:Choice>
              <mc:Fallback>
                <p:oleObj name="Objeto empaquetador del shell" showAsIcon="1" r:id="rId3" imgW="1815840" imgH="437760" progId="Package">
                  <p:embed/>
                  <p:pic>
                    <p:nvPicPr>
                      <p:cNvPr id="0" name=""/>
                      <p:cNvPicPr/>
                      <p:nvPr/>
                    </p:nvPicPr>
                    <p:blipFill>
                      <a:blip r:embed="rId4"/>
                      <a:stretch>
                        <a:fillRect/>
                      </a:stretch>
                    </p:blipFill>
                    <p:spPr>
                      <a:xfrm>
                        <a:off x="5511866" y="2888508"/>
                        <a:ext cx="4703465" cy="1134752"/>
                      </a:xfrm>
                      <a:prstGeom prst="rect">
                        <a:avLst/>
                      </a:prstGeom>
                    </p:spPr>
                  </p:pic>
                </p:oleObj>
              </mc:Fallback>
            </mc:AlternateContent>
          </a:graphicData>
        </a:graphic>
      </p:graphicFrame>
      <p:graphicFrame>
        <p:nvGraphicFramePr>
          <p:cNvPr id="12" name="Objeto 11">
            <a:extLst>
              <a:ext uri="{FF2B5EF4-FFF2-40B4-BE49-F238E27FC236}">
                <a16:creationId xmlns:a16="http://schemas.microsoft.com/office/drawing/2014/main" id="{BE22FACE-CA56-4711-A66A-D0AE5CE643F1}"/>
              </a:ext>
            </a:extLst>
          </p:cNvPr>
          <p:cNvGraphicFramePr>
            <a:graphicFrameLocks noChangeAspect="1"/>
          </p:cNvGraphicFramePr>
          <p:nvPr>
            <p:extLst>
              <p:ext uri="{D42A27DB-BD31-4B8C-83A1-F6EECF244321}">
                <p14:modId xmlns:p14="http://schemas.microsoft.com/office/powerpoint/2010/main" val="4198696437"/>
              </p:ext>
            </p:extLst>
          </p:nvPr>
        </p:nvGraphicFramePr>
        <p:xfrm>
          <a:off x="344405" y="2816590"/>
          <a:ext cx="4653722" cy="1051947"/>
        </p:xfrm>
        <a:graphic>
          <a:graphicData uri="http://schemas.openxmlformats.org/presentationml/2006/ole">
            <mc:AlternateContent xmlns:mc="http://schemas.openxmlformats.org/markup-compatibility/2006">
              <mc:Choice xmlns:v="urn:schemas-microsoft-com:vml" Requires="v">
                <p:oleObj spid="_x0000_s3096" name="Objeto empaquetador del shell" showAsIcon="1" r:id="rId5" imgW="1938240" imgH="437760" progId="Package">
                  <p:embed/>
                </p:oleObj>
              </mc:Choice>
              <mc:Fallback>
                <p:oleObj name="Objeto empaquetador del shell" showAsIcon="1" r:id="rId5" imgW="1938240" imgH="437760" progId="Package">
                  <p:embed/>
                  <p:pic>
                    <p:nvPicPr>
                      <p:cNvPr id="0" name=""/>
                      <p:cNvPicPr/>
                      <p:nvPr/>
                    </p:nvPicPr>
                    <p:blipFill>
                      <a:blip r:embed="rId6"/>
                      <a:stretch>
                        <a:fillRect/>
                      </a:stretch>
                    </p:blipFill>
                    <p:spPr>
                      <a:xfrm>
                        <a:off x="344405" y="2816590"/>
                        <a:ext cx="4653722" cy="1051947"/>
                      </a:xfrm>
                      <a:prstGeom prst="rect">
                        <a:avLst/>
                      </a:prstGeom>
                    </p:spPr>
                  </p:pic>
                </p:oleObj>
              </mc:Fallback>
            </mc:AlternateContent>
          </a:graphicData>
        </a:graphic>
      </p:graphicFrame>
      <p:graphicFrame>
        <p:nvGraphicFramePr>
          <p:cNvPr id="13" name="Objeto 12">
            <a:extLst>
              <a:ext uri="{FF2B5EF4-FFF2-40B4-BE49-F238E27FC236}">
                <a16:creationId xmlns:a16="http://schemas.microsoft.com/office/drawing/2014/main" id="{B50BF760-E564-4537-BD50-BAFDB26F48E4}"/>
              </a:ext>
            </a:extLst>
          </p:cNvPr>
          <p:cNvGraphicFramePr>
            <a:graphicFrameLocks noChangeAspect="1"/>
          </p:cNvGraphicFramePr>
          <p:nvPr>
            <p:extLst>
              <p:ext uri="{D42A27DB-BD31-4B8C-83A1-F6EECF244321}">
                <p14:modId xmlns:p14="http://schemas.microsoft.com/office/powerpoint/2010/main" val="838371336"/>
              </p:ext>
            </p:extLst>
          </p:nvPr>
        </p:nvGraphicFramePr>
        <p:xfrm>
          <a:off x="5608555" y="4280272"/>
          <a:ext cx="4510088" cy="1128544"/>
        </p:xfrm>
        <a:graphic>
          <a:graphicData uri="http://schemas.openxmlformats.org/presentationml/2006/ole">
            <mc:AlternateContent xmlns:mc="http://schemas.openxmlformats.org/markup-compatibility/2006">
              <mc:Choice xmlns:v="urn:schemas-microsoft-com:vml" Requires="v">
                <p:oleObj spid="_x0000_s3097" name="Objeto empaquetador del shell" showAsIcon="1" r:id="rId7" imgW="1750680" imgH="437760" progId="Package">
                  <p:embed/>
                </p:oleObj>
              </mc:Choice>
              <mc:Fallback>
                <p:oleObj name="Objeto empaquetador del shell" showAsIcon="1" r:id="rId7" imgW="1750680" imgH="437760" progId="Package">
                  <p:embed/>
                  <p:pic>
                    <p:nvPicPr>
                      <p:cNvPr id="0" name=""/>
                      <p:cNvPicPr/>
                      <p:nvPr/>
                    </p:nvPicPr>
                    <p:blipFill>
                      <a:blip r:embed="rId8"/>
                      <a:stretch>
                        <a:fillRect/>
                      </a:stretch>
                    </p:blipFill>
                    <p:spPr>
                      <a:xfrm>
                        <a:off x="5608555" y="4280272"/>
                        <a:ext cx="4510088" cy="1128544"/>
                      </a:xfrm>
                      <a:prstGeom prst="rect">
                        <a:avLst/>
                      </a:prstGeom>
                    </p:spPr>
                  </p:pic>
                </p:oleObj>
              </mc:Fallback>
            </mc:AlternateContent>
          </a:graphicData>
        </a:graphic>
      </p:graphicFrame>
      <p:graphicFrame>
        <p:nvGraphicFramePr>
          <p:cNvPr id="14" name="Objeto 13">
            <a:extLst>
              <a:ext uri="{FF2B5EF4-FFF2-40B4-BE49-F238E27FC236}">
                <a16:creationId xmlns:a16="http://schemas.microsoft.com/office/drawing/2014/main" id="{36B38208-DE9B-4EAD-8878-FA5C8A4EFE74}"/>
              </a:ext>
            </a:extLst>
          </p:cNvPr>
          <p:cNvGraphicFramePr>
            <a:graphicFrameLocks noChangeAspect="1"/>
          </p:cNvGraphicFramePr>
          <p:nvPr>
            <p:extLst>
              <p:ext uri="{D42A27DB-BD31-4B8C-83A1-F6EECF244321}">
                <p14:modId xmlns:p14="http://schemas.microsoft.com/office/powerpoint/2010/main" val="3520615619"/>
              </p:ext>
            </p:extLst>
          </p:nvPr>
        </p:nvGraphicFramePr>
        <p:xfrm>
          <a:off x="646111" y="4211292"/>
          <a:ext cx="3932391" cy="1096303"/>
        </p:xfrm>
        <a:graphic>
          <a:graphicData uri="http://schemas.openxmlformats.org/presentationml/2006/ole">
            <mc:AlternateContent xmlns:mc="http://schemas.openxmlformats.org/markup-compatibility/2006">
              <mc:Choice xmlns:v="urn:schemas-microsoft-com:vml" Requires="v">
                <p:oleObj spid="_x0000_s3098" name="Objeto empaquetador del shell" showAsIcon="1" r:id="rId9" imgW="1571760" imgH="437760" progId="Package">
                  <p:embed/>
                </p:oleObj>
              </mc:Choice>
              <mc:Fallback>
                <p:oleObj name="Objeto empaquetador del shell" showAsIcon="1" r:id="rId9" imgW="1571760" imgH="437760" progId="Package">
                  <p:embed/>
                  <p:pic>
                    <p:nvPicPr>
                      <p:cNvPr id="0" name=""/>
                      <p:cNvPicPr/>
                      <p:nvPr/>
                    </p:nvPicPr>
                    <p:blipFill>
                      <a:blip r:embed="rId10"/>
                      <a:stretch>
                        <a:fillRect/>
                      </a:stretch>
                    </p:blipFill>
                    <p:spPr>
                      <a:xfrm>
                        <a:off x="646111" y="4211292"/>
                        <a:ext cx="3932391" cy="1096303"/>
                      </a:xfrm>
                      <a:prstGeom prst="rect">
                        <a:avLst/>
                      </a:prstGeom>
                    </p:spPr>
                  </p:pic>
                </p:oleObj>
              </mc:Fallback>
            </mc:AlternateContent>
          </a:graphicData>
        </a:graphic>
      </p:graphicFrame>
      <p:graphicFrame>
        <p:nvGraphicFramePr>
          <p:cNvPr id="15" name="Objeto 14">
            <a:extLst>
              <a:ext uri="{FF2B5EF4-FFF2-40B4-BE49-F238E27FC236}">
                <a16:creationId xmlns:a16="http://schemas.microsoft.com/office/drawing/2014/main" id="{D335EEC0-E092-44E9-B46A-FF87B5D5B2E8}"/>
              </a:ext>
            </a:extLst>
          </p:cNvPr>
          <p:cNvGraphicFramePr>
            <a:graphicFrameLocks noChangeAspect="1"/>
          </p:cNvGraphicFramePr>
          <p:nvPr>
            <p:extLst>
              <p:ext uri="{D42A27DB-BD31-4B8C-83A1-F6EECF244321}">
                <p14:modId xmlns:p14="http://schemas.microsoft.com/office/powerpoint/2010/main" val="165789303"/>
              </p:ext>
            </p:extLst>
          </p:nvPr>
        </p:nvGraphicFramePr>
        <p:xfrm>
          <a:off x="344405" y="1314195"/>
          <a:ext cx="8650383" cy="1363441"/>
        </p:xfrm>
        <a:graphic>
          <a:graphicData uri="http://schemas.openxmlformats.org/presentationml/2006/ole">
            <mc:AlternateContent xmlns:mc="http://schemas.openxmlformats.org/markup-compatibility/2006">
              <mc:Choice xmlns:v="urn:schemas-microsoft-com:vml" Requires="v">
                <p:oleObj spid="_x0000_s3099" name="Objeto empaquetador del shell" showAsIcon="1" r:id="rId11" imgW="2304720" imgH="437760" progId="Package">
                  <p:embed/>
                </p:oleObj>
              </mc:Choice>
              <mc:Fallback>
                <p:oleObj name="Objeto empaquetador del shell" showAsIcon="1" r:id="rId11" imgW="2304720" imgH="437760" progId="Package">
                  <p:embed/>
                  <p:pic>
                    <p:nvPicPr>
                      <p:cNvPr id="0" name=""/>
                      <p:cNvPicPr/>
                      <p:nvPr/>
                    </p:nvPicPr>
                    <p:blipFill>
                      <a:blip r:embed="rId12"/>
                      <a:stretch>
                        <a:fillRect/>
                      </a:stretch>
                    </p:blipFill>
                    <p:spPr>
                      <a:xfrm>
                        <a:off x="344405" y="1314195"/>
                        <a:ext cx="8650383" cy="1363441"/>
                      </a:xfrm>
                      <a:prstGeom prst="rect">
                        <a:avLst/>
                      </a:prstGeom>
                    </p:spPr>
                  </p:pic>
                </p:oleObj>
              </mc:Fallback>
            </mc:AlternateContent>
          </a:graphicData>
        </a:graphic>
      </p:graphicFrame>
    </p:spTree>
    <p:extLst>
      <p:ext uri="{BB962C8B-B14F-4D97-AF65-F5344CB8AC3E}">
        <p14:creationId xmlns:p14="http://schemas.microsoft.com/office/powerpoint/2010/main" val="42525876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CEFCE7-76FF-4D79-84AD-CCAEEB9792B1}"/>
              </a:ext>
            </a:extLst>
          </p:cNvPr>
          <p:cNvSpPr>
            <a:spLocks noGrp="1"/>
          </p:cNvSpPr>
          <p:nvPr>
            <p:ph type="title"/>
          </p:nvPr>
        </p:nvSpPr>
        <p:spPr/>
        <p:txBody>
          <a:bodyPr/>
          <a:lstStyle/>
          <a:p>
            <a:r>
              <a:rPr lang="es-MX" dirty="0"/>
              <a:t>Biografía:</a:t>
            </a:r>
          </a:p>
        </p:txBody>
      </p:sp>
      <p:sp>
        <p:nvSpPr>
          <p:cNvPr id="3" name="Marcador de contenido 2">
            <a:extLst>
              <a:ext uri="{FF2B5EF4-FFF2-40B4-BE49-F238E27FC236}">
                <a16:creationId xmlns:a16="http://schemas.microsoft.com/office/drawing/2014/main" id="{66B21607-1F76-4C33-9905-D42D125E947A}"/>
              </a:ext>
            </a:extLst>
          </p:cNvPr>
          <p:cNvSpPr>
            <a:spLocks noGrp="1"/>
          </p:cNvSpPr>
          <p:nvPr>
            <p:ph idx="1"/>
          </p:nvPr>
        </p:nvSpPr>
        <p:spPr>
          <a:xfrm>
            <a:off x="1103312" y="2052918"/>
            <a:ext cx="8946541" cy="3512995"/>
          </a:xfrm>
        </p:spPr>
        <p:txBody>
          <a:bodyPr/>
          <a:lstStyle/>
          <a:p>
            <a:r>
              <a:rPr lang="es-MX" dirty="0">
                <a:hlinkClick r:id="rId2"/>
              </a:rPr>
              <a:t>https://www.genbetadev.com/metodologias-de-programacion/patrones-de-diseno-decorator</a:t>
            </a:r>
            <a:endParaRPr lang="es-MX" dirty="0"/>
          </a:p>
          <a:p>
            <a:r>
              <a:rPr lang="es-MX" dirty="0">
                <a:hlinkClick r:id="rId3"/>
              </a:rPr>
              <a:t>http://www3.uji.es/~belfern/Docencia/Presentaciones/ProgramacionAvanzada/Tema2/decorador.html#2</a:t>
            </a:r>
            <a:endParaRPr lang="es-MX" dirty="0"/>
          </a:p>
          <a:p>
            <a:r>
              <a:rPr lang="es-MX" dirty="0">
                <a:hlinkClick r:id="rId4"/>
              </a:rPr>
              <a:t>https://es.wikipedia.org/wiki/Decorator_(patr%C3%B3n_de_dise%C3%B1o)</a:t>
            </a:r>
            <a:endParaRPr lang="es-MX" dirty="0"/>
          </a:p>
          <a:p>
            <a:r>
              <a:rPr lang="es-MX" dirty="0">
                <a:hlinkClick r:id="rId5"/>
              </a:rPr>
              <a:t>http://www.slothslab.com/python/design%20paterns/2015/12/24/decoradores-python.html</a:t>
            </a:r>
            <a:endParaRPr lang="es-MX" dirty="0"/>
          </a:p>
          <a:p>
            <a:endParaRPr lang="es-MX" dirty="0"/>
          </a:p>
          <a:p>
            <a:endParaRPr lang="es-MX" dirty="0"/>
          </a:p>
          <a:p>
            <a:endParaRPr lang="es-MX" dirty="0"/>
          </a:p>
        </p:txBody>
      </p:sp>
      <p:sp>
        <p:nvSpPr>
          <p:cNvPr id="4" name="Marcador de fecha 3">
            <a:extLst>
              <a:ext uri="{FF2B5EF4-FFF2-40B4-BE49-F238E27FC236}">
                <a16:creationId xmlns:a16="http://schemas.microsoft.com/office/drawing/2014/main" id="{55A34AE6-BA6A-4E51-A652-732DC8B7B249}"/>
              </a:ext>
            </a:extLst>
          </p:cNvPr>
          <p:cNvSpPr>
            <a:spLocks noGrp="1"/>
          </p:cNvSpPr>
          <p:nvPr>
            <p:ph type="dt" sz="half" idx="10"/>
          </p:nvPr>
        </p:nvSpPr>
        <p:spPr/>
        <p:txBody>
          <a:bodyPr/>
          <a:lstStyle/>
          <a:p>
            <a:fld id="{AA8FA6D1-3D99-49B5-86CD-5DF8F811A9A0}" type="datetime1">
              <a:rPr lang="en-US" smtClean="0"/>
              <a:t>2/21/2018</a:t>
            </a:fld>
            <a:endParaRPr lang="en-US" dirty="0"/>
          </a:p>
        </p:txBody>
      </p:sp>
      <p:sp>
        <p:nvSpPr>
          <p:cNvPr id="5" name="Marcador de pie de página 4">
            <a:extLst>
              <a:ext uri="{FF2B5EF4-FFF2-40B4-BE49-F238E27FC236}">
                <a16:creationId xmlns:a16="http://schemas.microsoft.com/office/drawing/2014/main" id="{20FBFEF2-7536-47B2-BE3B-189F93700B46}"/>
              </a:ext>
            </a:extLst>
          </p:cNvPr>
          <p:cNvSpPr>
            <a:spLocks noGrp="1"/>
          </p:cNvSpPr>
          <p:nvPr>
            <p:ph type="ftr" sz="quarter" idx="11"/>
          </p:nvPr>
        </p:nvSpPr>
        <p:spPr>
          <a:xfrm>
            <a:off x="32409" y="6445575"/>
            <a:ext cx="3859795" cy="304801"/>
          </a:xfrm>
        </p:spPr>
        <p:txBody>
          <a:bodyPr/>
          <a:lstStyle/>
          <a:p>
            <a:r>
              <a:rPr lang="en-US" dirty="0"/>
              <a:t>Ana Karen </a:t>
            </a:r>
            <a:r>
              <a:rPr lang="en-US" dirty="0" err="1"/>
              <a:t>Gpe</a:t>
            </a:r>
            <a:r>
              <a:rPr lang="en-US" dirty="0"/>
              <a:t>. Cazares de Leon.</a:t>
            </a:r>
          </a:p>
        </p:txBody>
      </p:sp>
      <p:sp>
        <p:nvSpPr>
          <p:cNvPr id="6" name="Marcador de número de diapositiva 5">
            <a:extLst>
              <a:ext uri="{FF2B5EF4-FFF2-40B4-BE49-F238E27FC236}">
                <a16:creationId xmlns:a16="http://schemas.microsoft.com/office/drawing/2014/main" id="{781D5B63-109E-41C5-A922-3ED9DE2C9D08}"/>
              </a:ext>
            </a:extLst>
          </p:cNvPr>
          <p:cNvSpPr>
            <a:spLocks noGrp="1"/>
          </p:cNvSpPr>
          <p:nvPr>
            <p:ph type="sldNum" sz="quarter" idx="12"/>
          </p:nvPr>
        </p:nvSpPr>
        <p:spPr/>
        <p:txBody>
          <a:bodyPr/>
          <a:lstStyle/>
          <a:p>
            <a:fld id="{D57F1E4F-1CFF-5643-939E-02111984F565}" type="slidenum">
              <a:rPr lang="en-US" smtClean="0"/>
              <a:t>9</a:t>
            </a:fld>
            <a:endParaRPr lang="en-US" dirty="0"/>
          </a:p>
        </p:txBody>
      </p:sp>
    </p:spTree>
    <p:extLst>
      <p:ext uri="{BB962C8B-B14F-4D97-AF65-F5344CB8AC3E}">
        <p14:creationId xmlns:p14="http://schemas.microsoft.com/office/powerpoint/2010/main" val="38898991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157</TotalTime>
  <Words>529</Words>
  <Application>Microsoft Office PowerPoint</Application>
  <PresentationFormat>Panorámica</PresentationFormat>
  <Paragraphs>56</Paragraphs>
  <Slides>9</Slides>
  <Notes>0</Notes>
  <HiddenSlides>0</HiddenSlides>
  <MMClips>0</MMClips>
  <ScaleCrop>false</ScaleCrop>
  <HeadingPairs>
    <vt:vector size="8" baseType="variant">
      <vt:variant>
        <vt:lpstr>Fuentes usadas</vt:lpstr>
      </vt:variant>
      <vt:variant>
        <vt:i4>5</vt:i4>
      </vt:variant>
      <vt:variant>
        <vt:lpstr>Tema</vt:lpstr>
      </vt:variant>
      <vt:variant>
        <vt:i4>1</vt:i4>
      </vt:variant>
      <vt:variant>
        <vt:lpstr>Servidores OLE incrustados</vt:lpstr>
      </vt:variant>
      <vt:variant>
        <vt:i4>1</vt:i4>
      </vt:variant>
      <vt:variant>
        <vt:lpstr>Títulos de diapositiva</vt:lpstr>
      </vt:variant>
      <vt:variant>
        <vt:i4>9</vt:i4>
      </vt:variant>
    </vt:vector>
  </HeadingPairs>
  <TitlesOfParts>
    <vt:vector size="16" baseType="lpstr">
      <vt:lpstr>Arial</vt:lpstr>
      <vt:lpstr>Calibri</vt:lpstr>
      <vt:lpstr>Century Gothic</vt:lpstr>
      <vt:lpstr>Wingdings</vt:lpstr>
      <vt:lpstr>Wingdings 3</vt:lpstr>
      <vt:lpstr>Ion</vt:lpstr>
      <vt:lpstr>Objeto empaquetador del shell</vt:lpstr>
      <vt:lpstr>Diseño y Arquitectura de Software.</vt:lpstr>
      <vt:lpstr>Introducción: </vt:lpstr>
      <vt:lpstr>Decorator:</vt:lpstr>
      <vt:lpstr>Este sería el modelo UML general del Patrón Decorador:</vt:lpstr>
      <vt:lpstr>En un caso concreto:</vt:lpstr>
      <vt:lpstr>Ventajas y Desventajas</vt:lpstr>
      <vt:lpstr>Decoradores en python. </vt:lpstr>
      <vt:lpstr>Ejemplo Python: </vt:lpstr>
      <vt:lpstr>Biografía: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Diseño y Arquitectura de Software.</dc:title>
  <dc:creator>ana cazares</dc:creator>
  <cp:lastModifiedBy>ana cazares</cp:lastModifiedBy>
  <cp:revision>9</cp:revision>
  <dcterms:created xsi:type="dcterms:W3CDTF">2018-02-20T18:52:28Z</dcterms:created>
  <dcterms:modified xsi:type="dcterms:W3CDTF">2018-02-22T01:28:52Z</dcterms:modified>
</cp:coreProperties>
</file>