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4"/>
  </p:notesMasterIdLst>
  <p:sldIdLst>
    <p:sldId id="277" r:id="rId2"/>
    <p:sldId id="270" r:id="rId3"/>
    <p:sldId id="257" r:id="rId4"/>
    <p:sldId id="275" r:id="rId5"/>
    <p:sldId id="271" r:id="rId6"/>
    <p:sldId id="259" r:id="rId7"/>
    <p:sldId id="263" r:id="rId8"/>
    <p:sldId id="272" r:id="rId9"/>
    <p:sldId id="273" r:id="rId10"/>
    <p:sldId id="266" r:id="rId11"/>
    <p:sldId id="267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5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51AE0-EFD0-4DF9-881D-9BA6EE1014CB}" type="datetimeFigureOut">
              <a:rPr lang="en-US" smtClean="0"/>
              <a:pPr/>
              <a:t>2016-10-05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967D-BDB7-4BA0-B017-136976870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96E07-D755-49FD-AEE1-2740143905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5D0D12-E38D-45BD-A1E9-7DCC7E1DA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93B77-905D-4B7C-A917-5BF4948AD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808B4-21B3-421D-9C16-E9787A296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267E0-15F3-4F6B-BBEA-2DDA25C1F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614672-F507-455D-957B-156CEF731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510AB-7FDA-4EB0-84FB-47B43D81F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378D3A-F7B0-438F-8273-ED5DEA820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B96FE-3ED3-4820-8BB0-CFE5AD457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55808-44E0-434E-AF4D-2194C2EA8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B57689-12D3-4CB9-AD31-D99D9D866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A59214-CEBC-4A1C-A825-3848743A0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B5D4F25-67C2-450B-80F2-2DC9A4B29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2" r:id="rId2"/>
    <p:sldLayoutId id="2147483909" r:id="rId3"/>
    <p:sldLayoutId id="2147483903" r:id="rId4"/>
    <p:sldLayoutId id="2147483910" r:id="rId5"/>
    <p:sldLayoutId id="2147483904" r:id="rId6"/>
    <p:sldLayoutId id="2147483905" r:id="rId7"/>
    <p:sldLayoutId id="2147483911" r:id="rId8"/>
    <p:sldLayoutId id="2147483912" r:id="rId9"/>
    <p:sldLayoutId id="2147483906" r:id="rId10"/>
    <p:sldLayoutId id="21474839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7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 descr="C:\Users\Admin\Desktop\download.png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304800" y="381000"/>
            <a:ext cx="1066800" cy="1152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9144000" cy="1219200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  <a:t>MUNICIPAL UTILITY NETWORK</a:t>
            </a:r>
            <a:endParaRPr lang="en-IN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676400"/>
            <a:ext cx="3922987" cy="75251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Project on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450" y="4610100"/>
            <a:ext cx="2363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WASIF KHAN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ROBIN 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SUDESH KASHYAP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8350" y="533400"/>
            <a:ext cx="837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2400" dirty="0" smtClean="0">
                <a:latin typeface="Berlin Sans FB" panose="020E0602020502020306" pitchFamily="34" charset="0"/>
              </a:rPr>
              <a:t>SHRI SHANKARACHARYA ENGINEERING COLLEGE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10668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 and Engineering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66" name="AutoShape 2" descr="Image result for sstc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sstc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sstc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267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By-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4400" y="4267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By-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410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of Dept.-</a:t>
            </a:r>
          </a:p>
          <a:p>
            <a:r>
              <a:rPr lang="en-US" dirty="0" smtClean="0"/>
              <a:t>Prof. R.S Panda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011771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3200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dirty="0" smtClean="0"/>
              <a:t>V</a:t>
            </a:r>
            <a:r>
              <a:rPr lang="en-US" sz="1800" dirty="0" smtClean="0"/>
              <a:t>erify that </a:t>
            </a:r>
            <a:r>
              <a:rPr lang="en-US" sz="1800" dirty="0" smtClean="0"/>
              <a:t>user can </a:t>
            </a:r>
            <a:r>
              <a:rPr lang="en-US" sz="1800" dirty="0" smtClean="0"/>
              <a:t>access</a:t>
            </a:r>
            <a:r>
              <a:rPr lang="en-US" sz="1800" dirty="0" smtClean="0"/>
              <a:t> </a:t>
            </a:r>
            <a:r>
              <a:rPr lang="en-US" sz="1800" dirty="0" smtClean="0"/>
              <a:t>to the </a:t>
            </a:r>
            <a:r>
              <a:rPr lang="en-US" sz="1800" dirty="0" smtClean="0"/>
              <a:t>system module. </a:t>
            </a: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dirty="0" smtClean="0"/>
              <a:t>Verify that user can view his place details </a:t>
            </a:r>
            <a:r>
              <a:rPr lang="en-US" sz="1800" dirty="0" smtClean="0"/>
              <a:t>correctly.</a:t>
            </a: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dirty="0" smtClean="0"/>
              <a:t>V</a:t>
            </a:r>
            <a:r>
              <a:rPr lang="en-US" sz="1800" dirty="0" smtClean="0"/>
              <a:t>erify </a:t>
            </a:r>
            <a:r>
              <a:rPr lang="en-US" sz="1800" dirty="0" smtClean="0"/>
              <a:t>that MUN server &amp; operator is able to acknowledge the user who posted the problems.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dirty="0" smtClean="0"/>
              <a:t>V</a:t>
            </a:r>
            <a:r>
              <a:rPr lang="en-US" sz="1800" dirty="0" smtClean="0"/>
              <a:t>erify </a:t>
            </a:r>
            <a:r>
              <a:rPr lang="en-US" sz="1800" dirty="0" smtClean="0"/>
              <a:t>that government officers and collector can take </a:t>
            </a:r>
            <a:r>
              <a:rPr lang="en-US" sz="1800" dirty="0" smtClean="0"/>
              <a:t>necessary </a:t>
            </a:r>
            <a:r>
              <a:rPr lang="en-US" sz="1800" dirty="0" smtClean="0"/>
              <a:t>action regarding to the user’s complain registered to the server.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dirty="0" smtClean="0"/>
              <a:t> verify that user is able to utilize all the services provided by the system</a:t>
            </a:r>
            <a:r>
              <a:rPr lang="en-US" sz="1800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dirty="0" smtClean="0"/>
              <a:t>Verify weather query has been delivered to the Govt. officer.</a:t>
            </a:r>
            <a:endParaRPr lang="en-US" sz="180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0"/>
            <a:ext cx="8229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latin typeface="Times New Roman" pitchFamily="18" charset="0"/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07" name="Group 63"/>
          <p:cNvGraphicFramePr>
            <a:graphicFrameLocks noGrp="1"/>
          </p:cNvGraphicFramePr>
          <p:nvPr>
            <p:ph sz="half" idx="1"/>
          </p:nvPr>
        </p:nvGraphicFramePr>
        <p:xfrm>
          <a:off x="533400" y="2209800"/>
          <a:ext cx="3657600" cy="2755654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609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1. Summation of work done would be fast.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2. Erroneous entries could be evaded.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3. Reception of registered error is almost instantaneous.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4. Complain handling would be transparent.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11" name="Group 67"/>
          <p:cNvGraphicFramePr>
            <a:graphicFrameLocks noGrp="1"/>
          </p:cNvGraphicFramePr>
          <p:nvPr>
            <p:ph sz="half" idx="2"/>
          </p:nvPr>
        </p:nvGraphicFramePr>
        <p:xfrm>
          <a:off x="5029200" y="2209800"/>
          <a:ext cx="3657600" cy="1433513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1. The Server must remain active whilst complain registration.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2. The user must have compatible system and needs to be configured by the official during installation.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4" name="Text Box 59"/>
          <p:cNvSpPr txBox="1">
            <a:spLocks noChangeArrowheads="1"/>
          </p:cNvSpPr>
          <p:nvPr/>
        </p:nvSpPr>
        <p:spPr bwMode="auto">
          <a:xfrm>
            <a:off x="457200" y="1219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457200" y="13716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STRENGTHS</a:t>
            </a:r>
          </a:p>
        </p:txBody>
      </p:sp>
      <p:sp>
        <p:nvSpPr>
          <p:cNvPr id="19476" name="Text Box 62"/>
          <p:cNvSpPr txBox="1">
            <a:spLocks noChangeArrowheads="1"/>
          </p:cNvSpPr>
          <p:nvPr/>
        </p:nvSpPr>
        <p:spPr bwMode="auto">
          <a:xfrm>
            <a:off x="5029200" y="1371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WEAKNESS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600" u="sng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THANK YOU!</a:t>
            </a:r>
            <a:endParaRPr lang="en-US" sz="6600" u="sng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766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800" u="sng" cap="all" spc="600" dirty="0" smtClean="0">
                <a:solidFill>
                  <a:schemeClr val="tx1"/>
                </a:solidFill>
                <a:latin typeface="FrankRuehl" pitchFamily="34" charset="-79"/>
                <a:cs typeface="FrankRuehl" pitchFamily="34" charset="-79"/>
              </a:rPr>
              <a:t>M</a:t>
            </a:r>
            <a:r>
              <a:rPr lang="en-US" sz="8800" cap="all" spc="600" dirty="0" smtClean="0">
                <a:solidFill>
                  <a:schemeClr val="tx1"/>
                </a:solidFill>
                <a:latin typeface="FrankRuehl" pitchFamily="34" charset="-79"/>
                <a:cs typeface="FrankRuehl" pitchFamily="34" charset="-79"/>
              </a:rPr>
              <a:t>UNICIPAL </a:t>
            </a:r>
            <a:r>
              <a:rPr lang="en-US" sz="8800" u="sng" cap="all" spc="600" dirty="0" smtClean="0">
                <a:solidFill>
                  <a:schemeClr val="tx1"/>
                </a:solidFill>
                <a:latin typeface="FrankRuehl" pitchFamily="34" charset="-79"/>
                <a:cs typeface="FrankRuehl" pitchFamily="34" charset="-79"/>
              </a:rPr>
              <a:t>U</a:t>
            </a:r>
            <a:r>
              <a:rPr lang="en-US" sz="8800" cap="all" spc="600" dirty="0" smtClean="0">
                <a:solidFill>
                  <a:schemeClr val="tx1"/>
                </a:solidFill>
                <a:latin typeface="FrankRuehl" pitchFamily="34" charset="-79"/>
                <a:cs typeface="FrankRuehl" pitchFamily="34" charset="-79"/>
              </a:rPr>
              <a:t>TILITY </a:t>
            </a:r>
            <a:r>
              <a:rPr lang="en-US" sz="8800" u="sng" cap="all" spc="600" dirty="0" smtClean="0">
                <a:solidFill>
                  <a:schemeClr val="tx1"/>
                </a:solidFill>
                <a:latin typeface="FrankRuehl" pitchFamily="34" charset="-79"/>
                <a:cs typeface="FrankRuehl" pitchFamily="34" charset="-79"/>
              </a:rPr>
              <a:t>N</a:t>
            </a:r>
            <a:r>
              <a:rPr lang="en-US" sz="8800" cap="all" spc="600" dirty="0" smtClean="0">
                <a:solidFill>
                  <a:schemeClr val="tx1"/>
                </a:solidFill>
                <a:latin typeface="FrankRuehl" pitchFamily="34" charset="-79"/>
                <a:cs typeface="FrankRuehl" pitchFamily="34" charset="-79"/>
              </a:rPr>
              <a:t>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PROBLEM ABSTRACT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990600"/>
            <a:ext cx="7620000" cy="5029200"/>
          </a:xfrm>
        </p:spPr>
        <p:txBody>
          <a:bodyPr rtlCol="0">
            <a:normAutofit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>
              <a:buFont typeface="Wingdings" pitchFamily="2" charset="2"/>
              <a:buChar char="v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Existing system consists of residents approaching the Government Municipal Office for registering their complain.</a:t>
            </a:r>
          </a:p>
          <a:p>
            <a:pPr marL="365760" indent="-256032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was known by the name  ‘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Prajavani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marL="365760" indent="-256032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form of complain is stored by pen and paper format.</a:t>
            </a:r>
          </a:p>
          <a:p>
            <a:pPr marL="365760" indent="-256032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Whilst registration, the complain leaflet is queued up in bundles, awaiting further processing.</a:t>
            </a:r>
          </a:p>
          <a:p>
            <a:pPr marL="365760" indent="-256032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it is fully controlled by humans, it is more prone for delayed action and erroneous  conducts.</a:t>
            </a:r>
            <a:endParaRPr lang="en-US" sz="22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59066"/>
            <a:ext cx="7696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Solutions for the problems in Existing System: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solving the problems in above system and providing better facilities District Level Progressing System is proposed with the following features.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 registration is provided for the citizens.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Citizen can get more information of his place.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Citizen can post the problem easily and can suggest a possible solution also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Fake complaints can be avoided as the MUN server will forward them to the officers only after verifying them.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Officers can indirectly interact with the people by solving their problems in online via complain status’.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05800" cy="4572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FUNCTIONAL  REQUIREMENTS AND USER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4572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000" b="1" u="sng" dirty="0"/>
              <a:t>Functional Requirements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User ought to be literate.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User ought to have worked with computers in the past.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Computer must have JAVA installed on it.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HARDWARE REQUIREMENT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1148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Windows XP and above.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RAM and ROM needs to be 512MB and 100GB, respectively.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The system must have a valid internet connection.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762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SYSTEM ARCHITECTURE</a:t>
            </a:r>
          </a:p>
        </p:txBody>
      </p:sp>
      <p:sp>
        <p:nvSpPr>
          <p:cNvPr id="10244" name="Rectangle 1018"/>
          <p:cNvSpPr>
            <a:spLocks noChangeArrowheads="1"/>
          </p:cNvSpPr>
          <p:nvPr/>
        </p:nvSpPr>
        <p:spPr bwMode="auto">
          <a:xfrm>
            <a:off x="0" y="60372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1" name="Oval 980"/>
          <p:cNvSpPr/>
          <p:nvPr/>
        </p:nvSpPr>
        <p:spPr>
          <a:xfrm>
            <a:off x="162626" y="1169925"/>
            <a:ext cx="11430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82" name="Flowchart: Magnetic Disk 981"/>
          <p:cNvSpPr/>
          <p:nvPr/>
        </p:nvSpPr>
        <p:spPr>
          <a:xfrm>
            <a:off x="5334000" y="457200"/>
            <a:ext cx="1066800" cy="9906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Govt. DB</a:t>
            </a:r>
            <a:endParaRPr lang="en-US" dirty="0"/>
          </a:p>
        </p:txBody>
      </p:sp>
      <p:sp>
        <p:nvSpPr>
          <p:cNvPr id="983" name="Flowchart: Magnetic Disk 982"/>
          <p:cNvSpPr/>
          <p:nvPr/>
        </p:nvSpPr>
        <p:spPr>
          <a:xfrm>
            <a:off x="7848600" y="2743200"/>
            <a:ext cx="1295400" cy="11430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85" name="Flowchart: Process 984"/>
          <p:cNvSpPr/>
          <p:nvPr/>
        </p:nvSpPr>
        <p:spPr>
          <a:xfrm>
            <a:off x="1295400" y="3276600"/>
            <a:ext cx="914400" cy="68580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</a:t>
            </a:r>
            <a:endParaRPr lang="en-US" dirty="0"/>
          </a:p>
        </p:txBody>
      </p:sp>
      <p:sp>
        <p:nvSpPr>
          <p:cNvPr id="986" name="Flowchart: Decision 985"/>
          <p:cNvSpPr/>
          <p:nvPr/>
        </p:nvSpPr>
        <p:spPr>
          <a:xfrm>
            <a:off x="2971800" y="1371600"/>
            <a:ext cx="1752600" cy="10668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Validation</a:t>
            </a:r>
            <a:endParaRPr lang="en-US" sz="1100" dirty="0"/>
          </a:p>
        </p:txBody>
      </p:sp>
      <p:sp>
        <p:nvSpPr>
          <p:cNvPr id="988" name="Flowchart: Connector 987"/>
          <p:cNvSpPr/>
          <p:nvPr/>
        </p:nvSpPr>
        <p:spPr>
          <a:xfrm>
            <a:off x="3886200" y="5410200"/>
            <a:ext cx="1295400" cy="685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Head</a:t>
            </a:r>
            <a:endParaRPr lang="en-US" dirty="0"/>
          </a:p>
        </p:txBody>
      </p:sp>
      <p:sp>
        <p:nvSpPr>
          <p:cNvPr id="989" name="Flowchart: Process 988"/>
          <p:cNvSpPr/>
          <p:nvPr/>
        </p:nvSpPr>
        <p:spPr>
          <a:xfrm>
            <a:off x="3276600" y="3276600"/>
            <a:ext cx="1143000" cy="68580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90" name="Flowchart: Decision 989"/>
          <p:cNvSpPr/>
          <p:nvPr/>
        </p:nvSpPr>
        <p:spPr>
          <a:xfrm>
            <a:off x="4724400" y="2743200"/>
            <a:ext cx="22860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Authenticated</a:t>
            </a:r>
            <a:endParaRPr lang="en-US" sz="1050" dirty="0"/>
          </a:p>
        </p:txBody>
      </p:sp>
      <p:cxnSp>
        <p:nvCxnSpPr>
          <p:cNvPr id="1006" name="Curved Connector 1005"/>
          <p:cNvCxnSpPr>
            <a:stCxn id="981" idx="4"/>
            <a:endCxn id="985" idx="0"/>
          </p:cNvCxnSpPr>
          <p:nvPr/>
        </p:nvCxnSpPr>
        <p:spPr>
          <a:xfrm rot="16200000" flipH="1">
            <a:off x="418626" y="1942625"/>
            <a:ext cx="1649475" cy="101847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8" name="Curved Connector 1007"/>
          <p:cNvCxnSpPr>
            <a:stCxn id="985" idx="3"/>
            <a:endCxn id="989" idx="1"/>
          </p:cNvCxnSpPr>
          <p:nvPr/>
        </p:nvCxnSpPr>
        <p:spPr>
          <a:xfrm>
            <a:off x="2209800" y="3619500"/>
            <a:ext cx="1066800" cy="1588"/>
          </a:xfrm>
          <a:prstGeom prst="curvedConnector3">
            <a:avLst>
              <a:gd name="adj1" fmla="val 30952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2" name="Curved Connector 1011"/>
          <p:cNvCxnSpPr>
            <a:stCxn id="989" idx="0"/>
            <a:endCxn id="986" idx="2"/>
          </p:cNvCxnSpPr>
          <p:nvPr/>
        </p:nvCxnSpPr>
        <p:spPr>
          <a:xfrm rot="5400000" flipH="1" flipV="1">
            <a:off x="3429000" y="2857500"/>
            <a:ext cx="838200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9" name="Shape 1018"/>
          <p:cNvCxnSpPr>
            <a:stCxn id="986" idx="0"/>
            <a:endCxn id="982" idx="2"/>
          </p:cNvCxnSpPr>
          <p:nvPr/>
        </p:nvCxnSpPr>
        <p:spPr>
          <a:xfrm rot="5400000" flipH="1" flipV="1">
            <a:off x="4381500" y="419100"/>
            <a:ext cx="419100" cy="1485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1" name="Curved Connector 1020"/>
          <p:cNvCxnSpPr>
            <a:stCxn id="982" idx="3"/>
            <a:endCxn id="990" idx="0"/>
          </p:cNvCxnSpPr>
          <p:nvPr/>
        </p:nvCxnSpPr>
        <p:spPr>
          <a:xfrm rot="5400000">
            <a:off x="5219700" y="2095500"/>
            <a:ext cx="12954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6" name="Curved Connector 1025"/>
          <p:cNvCxnSpPr>
            <a:endCxn id="983" idx="2"/>
          </p:cNvCxnSpPr>
          <p:nvPr/>
        </p:nvCxnSpPr>
        <p:spPr>
          <a:xfrm>
            <a:off x="7010400" y="3276600"/>
            <a:ext cx="8382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urved Connector 1028"/>
          <p:cNvCxnSpPr>
            <a:stCxn id="989" idx="2"/>
            <a:endCxn id="983" idx="3"/>
          </p:cNvCxnSpPr>
          <p:nvPr/>
        </p:nvCxnSpPr>
        <p:spPr>
          <a:xfrm rot="5400000" flipH="1" flipV="1">
            <a:off x="6134100" y="1600200"/>
            <a:ext cx="76200" cy="4648200"/>
          </a:xfrm>
          <a:prstGeom prst="curvedConnector3">
            <a:avLst>
              <a:gd name="adj1" fmla="val -30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1" name="Curved Connector 1030"/>
          <p:cNvCxnSpPr/>
          <p:nvPr/>
        </p:nvCxnSpPr>
        <p:spPr>
          <a:xfrm rot="16200000" flipH="1">
            <a:off x="3429000" y="4343400"/>
            <a:ext cx="1447800" cy="6858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latin typeface="Times New Roman" pitchFamily="18" charset="0"/>
              </a:rPr>
              <a:t>   PROJECT SCREEN SHOTS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04800" y="1196975"/>
            <a:ext cx="7772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solidFill>
                  <a:schemeClr val="tx2"/>
                </a:solidFill>
                <a:latin typeface="Times New Roman" pitchFamily="18" charset="0"/>
              </a:rPr>
              <a:t>                 </a:t>
            </a:r>
            <a:r>
              <a:rPr lang="en-US" sz="1300" b="1" dirty="0" smtClean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sz="1400" b="1" dirty="0">
                <a:solidFill>
                  <a:schemeClr val="tx2"/>
                </a:solidFill>
                <a:latin typeface="Times New Roman" pitchFamily="18" charset="0"/>
              </a:rPr>
              <a:t>User can </a:t>
            </a:r>
            <a:r>
              <a:rPr lang="en-US" sz="1400" b="1" dirty="0" smtClean="0">
                <a:solidFill>
                  <a:schemeClr val="tx2"/>
                </a:solidFill>
                <a:latin typeface="Times New Roman" pitchFamily="18" charset="0"/>
              </a:rPr>
              <a:t>register to </a:t>
            </a:r>
            <a:r>
              <a:rPr lang="en-US" sz="1400" b="1" dirty="0">
                <a:solidFill>
                  <a:schemeClr val="tx2"/>
                </a:solidFill>
                <a:latin typeface="Times New Roman" pitchFamily="18" charset="0"/>
              </a:rPr>
              <a:t>the system by </a:t>
            </a:r>
            <a:r>
              <a:rPr lang="en-US" sz="1400" b="1" dirty="0" smtClean="0">
                <a:solidFill>
                  <a:schemeClr val="tx2"/>
                </a:solidFill>
                <a:latin typeface="Times New Roman" pitchFamily="18" charset="0"/>
              </a:rPr>
              <a:t>filing the appropriate authentication information.</a:t>
            </a:r>
            <a:endParaRPr lang="en-US" sz="1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1026" name="Picture 2" descr="D:\Fro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181600" cy="4194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latin typeface="Times New Roman" pitchFamily="18" charset="0"/>
              </a:rPr>
              <a:t>   PROJECT SCREEN SHOTS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04800" y="1196975"/>
            <a:ext cx="7772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solidFill>
                  <a:schemeClr val="tx2"/>
                </a:solidFill>
                <a:latin typeface="Times New Roman" pitchFamily="18" charset="0"/>
              </a:rPr>
              <a:t>                              </a:t>
            </a:r>
            <a:r>
              <a:rPr lang="en-US" sz="1300" b="1" dirty="0" smtClean="0">
                <a:solidFill>
                  <a:schemeClr val="tx2"/>
                </a:solidFill>
                <a:latin typeface="Times New Roman" pitchFamily="18" charset="0"/>
              </a:rPr>
              <a:t>                                    </a:t>
            </a:r>
            <a:r>
              <a:rPr lang="en-US" sz="1400" b="1" dirty="0">
                <a:solidFill>
                  <a:schemeClr val="tx2"/>
                </a:solidFill>
                <a:latin typeface="Times New Roman" pitchFamily="18" charset="0"/>
              </a:rPr>
              <a:t>User can </a:t>
            </a:r>
            <a:r>
              <a:rPr lang="en-US" sz="1400" b="1" dirty="0" smtClean="0">
                <a:solidFill>
                  <a:schemeClr val="tx2"/>
                </a:solidFill>
                <a:latin typeface="Times New Roman" pitchFamily="18" charset="0"/>
              </a:rPr>
              <a:t>not enter bogus values.</a:t>
            </a:r>
            <a:endParaRPr lang="en-US" sz="1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050" name="Picture 2" descr="D:\fi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09800"/>
            <a:ext cx="4801423" cy="389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latin typeface="Times New Roman" pitchFamily="18" charset="0"/>
              </a:rPr>
              <a:t>   PROJECT SCREEN SHOTS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04800" y="1196975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Times New Roman" pitchFamily="18" charset="0"/>
              </a:rPr>
              <a:t>Ones user registers online, a Complain ID is generated for the user to check status of the </a:t>
            </a:r>
            <a:r>
              <a:rPr lang="en-US" sz="1400" b="1" dirty="0" err="1" smtClean="0">
                <a:solidFill>
                  <a:schemeClr val="tx2"/>
                </a:solidFill>
                <a:latin typeface="Times New Roman" pitchFamily="18" charset="0"/>
              </a:rPr>
              <a:t>afformentioned</a:t>
            </a:r>
            <a:r>
              <a:rPr lang="en-US" sz="1400" b="1" dirty="0" smtClean="0">
                <a:solidFill>
                  <a:schemeClr val="tx2"/>
                </a:solidFill>
                <a:latin typeface="Times New Roman" pitchFamily="18" charset="0"/>
              </a:rPr>
              <a:t> complain.</a:t>
            </a:r>
            <a:endParaRPr lang="en-US" sz="1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3074" name="Picture 2" descr="D:\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5647363" cy="459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484</TotalTime>
  <Words>418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MUNICIPAL UTILITY NETWORK</vt:lpstr>
      <vt:lpstr>MUNICIPAL UTILITY NETWORK</vt:lpstr>
      <vt:lpstr>PROBLEM ABSTRACT</vt:lpstr>
      <vt:lpstr>Slide 4</vt:lpstr>
      <vt:lpstr>FUNCTIONAL  REQUIREMENTS AND USER REQUIREMENTS</vt:lpstr>
      <vt:lpstr>SYSTEM ARCHITECTURE</vt:lpstr>
      <vt:lpstr>   PROJECT SCREEN SHOTS</vt:lpstr>
      <vt:lpstr>   PROJECT SCREEN SHOTS</vt:lpstr>
      <vt:lpstr>   PROJECT SCREEN SHOTS</vt:lpstr>
      <vt:lpstr>TESTING</vt:lpstr>
      <vt:lpstr>Slide 11</vt:lpstr>
      <vt:lpstr>THANK YOU!</vt:lpstr>
    </vt:vector>
  </TitlesOfParts>
  <Company>svec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MALL</dc:title>
  <dc:creator>svec</dc:creator>
  <cp:lastModifiedBy>a</cp:lastModifiedBy>
  <cp:revision>61</cp:revision>
  <dcterms:created xsi:type="dcterms:W3CDTF">2009-04-06T07:02:50Z</dcterms:created>
  <dcterms:modified xsi:type="dcterms:W3CDTF">2016-10-05T10:24:51Z</dcterms:modified>
</cp:coreProperties>
</file>