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116" r:id="rId1"/>
  </p:sldMasterIdLst>
  <p:notesMasterIdLst>
    <p:notesMasterId r:id="rId26"/>
  </p:notesMasterIdLst>
  <p:sldIdLst>
    <p:sldId id="257" r:id="rId2"/>
    <p:sldId id="258" r:id="rId3"/>
    <p:sldId id="260" r:id="rId4"/>
    <p:sldId id="261" r:id="rId5"/>
    <p:sldId id="262" r:id="rId6"/>
    <p:sldId id="263" r:id="rId7"/>
    <p:sldId id="289" r:id="rId8"/>
    <p:sldId id="264" r:id="rId9"/>
    <p:sldId id="265" r:id="rId10"/>
    <p:sldId id="266" r:id="rId11"/>
    <p:sldId id="290" r:id="rId12"/>
    <p:sldId id="267" r:id="rId13"/>
    <p:sldId id="292" r:id="rId14"/>
    <p:sldId id="271" r:id="rId15"/>
    <p:sldId id="304" r:id="rId16"/>
    <p:sldId id="268" r:id="rId17"/>
    <p:sldId id="270" r:id="rId18"/>
    <p:sldId id="306" r:id="rId19"/>
    <p:sldId id="272" r:id="rId20"/>
    <p:sldId id="273" r:id="rId21"/>
    <p:sldId id="274" r:id="rId22"/>
    <p:sldId id="305" r:id="rId23"/>
    <p:sldId id="307" r:id="rId24"/>
    <p:sldId id="27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p:scale>
          <a:sx n="81" d="100"/>
          <a:sy n="81" d="100"/>
        </p:scale>
        <p:origin x="-48" y="186"/>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59" d="100"/>
          <a:sy n="59" d="100"/>
        </p:scale>
        <p:origin x="-275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914CB5-CC59-42DD-BB6C-E69E43ABCDC6}" type="datetimeFigureOut">
              <a:rPr lang="en-US" smtClean="0"/>
              <a:pPr/>
              <a:t>4/4/2024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4600DE-E71E-457D-9784-796E9A187B78}" type="slidenum">
              <a:rPr lang="en-US" smtClean="0"/>
              <a:pPr/>
              <a:t>‹#›</a:t>
            </a:fld>
            <a:endParaRPr lang="en-US"/>
          </a:p>
        </p:txBody>
      </p:sp>
    </p:spTree>
    <p:extLst>
      <p:ext uri="{BB962C8B-B14F-4D97-AF65-F5344CB8AC3E}">
        <p14:creationId xmlns:p14="http://schemas.microsoft.com/office/powerpoint/2010/main" val="1975551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34600DE-E71E-457D-9784-796E9A187B78}"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910080" y="359898"/>
            <a:ext cx="987552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910080" y="1850064"/>
            <a:ext cx="987552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63A1C593-65D0-4073-BCC9-577B9352EA97}" type="datetimeFigureOut">
              <a:rPr lang="en-US" smtClean="0"/>
              <a:pPr/>
              <a:t>4/4/2024</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9B618960-8005-486C-9A75-10CB2AAC16F9}" type="slidenum">
              <a:rPr lang="en-US" smtClean="0"/>
              <a:pPr/>
              <a:t>‹#›</a:t>
            </a:fld>
            <a:endParaRPr lang="en-US"/>
          </a:p>
        </p:txBody>
      </p:sp>
      <p:sp>
        <p:nvSpPr>
          <p:cNvPr id="8" name="Oval 7"/>
          <p:cNvSpPr/>
          <p:nvPr/>
        </p:nvSpPr>
        <p:spPr>
          <a:xfrm>
            <a:off x="1228577" y="1413802"/>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542901" y="1345016"/>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3A1C593-65D0-4073-BCC9-577B9352EA97}" type="datetimeFigureOut">
              <a:rPr lang="en-US" smtClean="0"/>
              <a:pPr/>
              <a:t>4/4/2024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B618960-8005-486C-9A75-10CB2AAC16F9}" type="slidenum">
              <a:rPr lang="en-US" smtClean="0"/>
              <a:pPr/>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274640"/>
            <a:ext cx="24384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524000" y="274641"/>
            <a:ext cx="7416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3A1C593-65D0-4073-BCC9-577B9352EA97}" type="datetimeFigureOut">
              <a:rPr lang="en-US" smtClean="0"/>
              <a:pPr/>
              <a:t>4/4/2024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B618960-8005-486C-9A75-10CB2AAC16F9}" type="slidenum">
              <a:rPr lang="en-US" smtClean="0"/>
              <a:pPr/>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3A1C593-65D0-4073-BCC9-577B9352EA97}" type="datetimeFigureOut">
              <a:rPr lang="en-US" smtClean="0"/>
              <a:pPr/>
              <a:t>4/4/2024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B618960-8005-486C-9A75-10CB2AAC16F9}" type="slidenum">
              <a:rPr lang="en-US" smtClean="0"/>
              <a:pPr/>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043853" y="-54"/>
            <a:ext cx="9144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3437856" y="2600325"/>
            <a:ext cx="85344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437856" y="1066800"/>
            <a:ext cx="85344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3A1C593-65D0-4073-BCC9-577B9352EA97}" type="datetimeFigureOut">
              <a:rPr lang="en-US" smtClean="0"/>
              <a:pPr/>
              <a:t>4/4/2024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B618960-8005-486C-9A75-10CB2AAC16F9}" type="slidenum">
              <a:rPr lang="en-US" smtClean="0"/>
              <a:pPr/>
              <a:t>‹#›</a:t>
            </a:fld>
            <a:endParaRPr lang="en-US"/>
          </a:p>
        </p:txBody>
      </p:sp>
      <p:sp>
        <p:nvSpPr>
          <p:cNvPr id="10" name="Rectangle 9"/>
          <p:cNvSpPr/>
          <p:nvPr/>
        </p:nvSpPr>
        <p:spPr bwMode="invGray">
          <a:xfrm>
            <a:off x="3048000" y="0"/>
            <a:ext cx="1016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896428" y="2814656"/>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3210752" y="2745870"/>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91414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703478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3A1C593-65D0-4073-BCC9-577B9352EA97}" type="datetimeFigureOut">
              <a:rPr lang="en-US" smtClean="0"/>
              <a:pPr/>
              <a:t>4/4/2024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B618960-8005-486C-9A75-10CB2AAC16F9}" type="slidenum">
              <a:rPr lang="en-US" smtClean="0"/>
              <a:pPr/>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5160336"/>
            <a:ext cx="109728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21792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21792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3A1C593-65D0-4073-BCC9-577B9352EA97}" type="datetimeFigureOut">
              <a:rPr lang="en-US" smtClean="0"/>
              <a:pPr/>
              <a:t>4/4/2024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9B618960-8005-486C-9A75-10CB2AAC16F9}" type="slidenum">
              <a:rPr lang="en-US" smtClean="0"/>
              <a:pPr/>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63A1C593-65D0-4073-BCC9-577B9352EA97}" type="datetimeFigureOut">
              <a:rPr lang="en-US" smtClean="0"/>
              <a:pPr/>
              <a:t>4/4/2024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9B618960-8005-486C-9A75-10CB2AAC16F9}" type="slidenum">
              <a:rPr lang="en-US" smtClean="0"/>
              <a:pPr/>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353312" y="0"/>
            <a:ext cx="10838688"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63A1C593-65D0-4073-BCC9-577B9352EA97}" type="datetimeFigureOut">
              <a:rPr lang="en-US" smtClean="0"/>
              <a:pPr/>
              <a:t>4/4/2024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9B618960-8005-486C-9A75-10CB2AAC16F9}" type="slidenum">
              <a:rPr lang="en-US" smtClean="0"/>
              <a:pPr/>
              <a:t>‹#›</a:t>
            </a:fld>
            <a:endParaRPr lang="en-US"/>
          </a:p>
        </p:txBody>
      </p:sp>
      <p:sp>
        <p:nvSpPr>
          <p:cNvPr id="6" name="Rectangle 5"/>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16778"/>
            <a:ext cx="508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09600" y="1406964"/>
            <a:ext cx="508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609600" y="2133601"/>
            <a:ext cx="108712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3A1C593-65D0-4073-BCC9-577B9352EA97}" type="datetimeFigureOut">
              <a:rPr lang="en-US" smtClean="0"/>
              <a:pPr/>
              <a:t>4/4/2024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B618960-8005-486C-9A75-10CB2AAC16F9}" type="slidenum">
              <a:rPr lang="en-US" smtClean="0"/>
              <a:pPr/>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49195" y="1066800"/>
            <a:ext cx="36576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63A1C593-65D0-4073-BCC9-577B9352EA97}" type="datetimeFigureOut">
              <a:rPr lang="en-US" smtClean="0"/>
              <a:pPr/>
              <a:t>4/4/2024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B618960-8005-486C-9A75-10CB2AAC16F9}" type="slidenum">
              <a:rPr lang="en-US" smtClean="0"/>
              <a:pPr/>
              <a:t>‹#›</a:t>
            </a:fld>
            <a:endParaRPr lang="en-US"/>
          </a:p>
        </p:txBody>
      </p:sp>
      <p:sp>
        <p:nvSpPr>
          <p:cNvPr id="8" name="Rectangle 7"/>
          <p:cNvSpPr/>
          <p:nvPr/>
        </p:nvSpPr>
        <p:spPr>
          <a:xfrm>
            <a:off x="1016000" y="1066800"/>
            <a:ext cx="6096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1117600" y="1143004"/>
            <a:ext cx="58928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528967" y="954341"/>
            <a:ext cx="9144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6671556" y="936786"/>
            <a:ext cx="865632"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1117600" y="4800600"/>
            <a:ext cx="58928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1087902" y="-815922"/>
            <a:ext cx="2185183"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25089" y="21103"/>
            <a:ext cx="2269588"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243842" y="1055077"/>
            <a:ext cx="1500956"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350498" y="-54"/>
            <a:ext cx="10841503"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914144" y="274638"/>
            <a:ext cx="999744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914144" y="1447800"/>
            <a:ext cx="999744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4775200" y="6305550"/>
            <a:ext cx="28448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63A1C593-65D0-4073-BCC9-577B9352EA97}" type="datetimeFigureOut">
              <a:rPr lang="en-US" smtClean="0"/>
              <a:pPr/>
              <a:t>4/4/2024</a:t>
            </a:fld>
            <a:endParaRPr lang="en-US"/>
          </a:p>
        </p:txBody>
      </p:sp>
      <p:sp>
        <p:nvSpPr>
          <p:cNvPr id="10" name="Footer Placeholder 9"/>
          <p:cNvSpPr>
            <a:spLocks noGrp="1"/>
          </p:cNvSpPr>
          <p:nvPr>
            <p:ph type="ftr" sz="quarter" idx="3"/>
          </p:nvPr>
        </p:nvSpPr>
        <p:spPr>
          <a:xfrm>
            <a:off x="7620000" y="6305550"/>
            <a:ext cx="38608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11484864" y="6305550"/>
            <a:ext cx="6096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9B618960-8005-486C-9A75-10CB2AAC16F9}" type="slidenum">
              <a:rPr lang="en-US" smtClean="0"/>
              <a:pPr/>
              <a:t>‹#›</a:t>
            </a:fld>
            <a:endParaRPr lang="en-US"/>
          </a:p>
        </p:txBody>
      </p:sp>
      <p:sp>
        <p:nvSpPr>
          <p:cNvPr id="15" name="Rectangle 14"/>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4117" r:id="rId1"/>
    <p:sldLayoutId id="2147484118" r:id="rId2"/>
    <p:sldLayoutId id="2147484119" r:id="rId3"/>
    <p:sldLayoutId id="2147484120" r:id="rId4"/>
    <p:sldLayoutId id="2147484121" r:id="rId5"/>
    <p:sldLayoutId id="2147484122" r:id="rId6"/>
    <p:sldLayoutId id="2147484123" r:id="rId7"/>
    <p:sldLayoutId id="2147484124" r:id="rId8"/>
    <p:sldLayoutId id="2147484125" r:id="rId9"/>
    <p:sldLayoutId id="2147484126" r:id="rId10"/>
    <p:sldLayoutId id="2147484127" r:id="rId11"/>
  </p:sldLayoutIdLst>
  <p:hf sldNum="0"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ownload"/>
          <p:cNvPicPr>
            <a:picLocks noChangeAspect="1"/>
          </p:cNvPicPr>
          <p:nvPr/>
        </p:nvPicPr>
        <p:blipFill>
          <a:blip r:embed="rId3"/>
          <a:stretch>
            <a:fillRect/>
          </a:stretch>
        </p:blipFill>
        <p:spPr>
          <a:xfrm>
            <a:off x="647703" y="961580"/>
            <a:ext cx="2085975" cy="1963420"/>
          </a:xfrm>
          <a:prstGeom prst="rect">
            <a:avLst/>
          </a:prstGeom>
        </p:spPr>
      </p:pic>
      <p:sp>
        <p:nvSpPr>
          <p:cNvPr id="5" name="Text Box 4"/>
          <p:cNvSpPr txBox="1"/>
          <p:nvPr/>
        </p:nvSpPr>
        <p:spPr>
          <a:xfrm>
            <a:off x="3222625" y="499110"/>
            <a:ext cx="8352155" cy="1320800"/>
          </a:xfrm>
          <a:prstGeom prst="rect">
            <a:avLst/>
          </a:prstGeom>
          <a:noFill/>
        </p:spPr>
        <p:txBody>
          <a:bodyPr wrap="square" rtlCol="0">
            <a:noAutofit/>
          </a:bodyPr>
          <a:lstStyle/>
          <a:p>
            <a:endParaRPr lang="en-US" sz="4400" dirty="0" smtClean="0">
              <a:latin typeface="Times New Roman" panose="02020603050405020304" charset="0"/>
              <a:cs typeface="Times New Roman" panose="02020603050405020304" charset="0"/>
            </a:endParaRPr>
          </a:p>
          <a:p>
            <a:pPr algn="ctr"/>
            <a:r>
              <a:rPr lang="en-US" sz="4000" b="1" dirty="0" err="1" smtClean="0">
                <a:latin typeface="Times New Roman" panose="02020603050405020304" charset="0"/>
                <a:cs typeface="Times New Roman" panose="02020603050405020304" charset="0"/>
              </a:rPr>
              <a:t>Podhigai</a:t>
            </a:r>
            <a:r>
              <a:rPr lang="en-US" sz="4000" b="1" dirty="0" smtClean="0">
                <a:latin typeface="Times New Roman" panose="02020603050405020304" charset="0"/>
                <a:cs typeface="Times New Roman" panose="02020603050405020304" charset="0"/>
              </a:rPr>
              <a:t> </a:t>
            </a:r>
            <a:r>
              <a:rPr lang="en-US" sz="4000" b="1" dirty="0">
                <a:latin typeface="Times New Roman" panose="02020603050405020304" charset="0"/>
                <a:cs typeface="Times New Roman" panose="02020603050405020304" charset="0"/>
              </a:rPr>
              <a:t>College of Engineering and Technology</a:t>
            </a:r>
          </a:p>
        </p:txBody>
      </p:sp>
      <p:graphicFrame>
        <p:nvGraphicFramePr>
          <p:cNvPr id="7" name="Table 6"/>
          <p:cNvGraphicFramePr/>
          <p:nvPr/>
        </p:nvGraphicFramePr>
        <p:xfrm>
          <a:off x="2733675" y="2870835"/>
          <a:ext cx="7261860" cy="1562100"/>
        </p:xfrm>
        <a:graphic>
          <a:graphicData uri="http://schemas.openxmlformats.org/drawingml/2006/table">
            <a:tbl>
              <a:tblPr>
                <a:tableStyleId>{073A0DAA-6AF3-43AB-8588-CEC1D06C72B9}</a:tableStyleId>
              </a:tblPr>
              <a:tblGrid>
                <a:gridCol w="3048635"/>
                <a:gridCol w="4213225"/>
              </a:tblGrid>
              <a:tr h="520700">
                <a:tc>
                  <a:txBody>
                    <a:bodyPr/>
                    <a:lstStyle/>
                    <a:p>
                      <a:pPr algn="l">
                        <a:buNone/>
                      </a:pPr>
                      <a:r>
                        <a:rPr lang="en-US" sz="2400" dirty="0">
                          <a:latin typeface="Times New Roman" panose="02020603050405020304" charset="0"/>
                          <a:cs typeface="Times New Roman" panose="02020603050405020304" charset="0"/>
                        </a:rPr>
                        <a:t>NAME</a:t>
                      </a:r>
                    </a:p>
                  </a:txBody>
                  <a:tcPr/>
                </a:tc>
                <a:tc>
                  <a:txBody>
                    <a:bodyPr/>
                    <a:lstStyle/>
                    <a:p>
                      <a:pPr algn="l">
                        <a:buNone/>
                      </a:pPr>
                      <a:r>
                        <a:rPr lang="en-US" sz="2400" dirty="0" smtClean="0">
                          <a:latin typeface="Times New Roman" panose="02020603050405020304" charset="0"/>
                          <a:cs typeface="Times New Roman" panose="02020603050405020304" charset="0"/>
                        </a:rPr>
                        <a:t>S</a:t>
                      </a:r>
                      <a:r>
                        <a:rPr lang="en-US" sz="2400" baseline="0" dirty="0" smtClean="0">
                          <a:latin typeface="Times New Roman" panose="02020603050405020304" charset="0"/>
                          <a:cs typeface="Times New Roman" panose="02020603050405020304" charset="0"/>
                        </a:rPr>
                        <a:t> MOHAMMED HANNAN</a:t>
                      </a:r>
                      <a:endParaRPr lang="en-US" sz="2400" dirty="0">
                        <a:latin typeface="Times New Roman" panose="02020603050405020304" charset="0"/>
                        <a:cs typeface="Times New Roman" panose="02020603050405020304" charset="0"/>
                      </a:endParaRPr>
                    </a:p>
                  </a:txBody>
                  <a:tcPr/>
                </a:tc>
              </a:tr>
              <a:tr h="520700">
                <a:tc>
                  <a:txBody>
                    <a:bodyPr/>
                    <a:lstStyle/>
                    <a:p>
                      <a:pPr algn="l">
                        <a:buNone/>
                      </a:pPr>
                      <a:r>
                        <a:rPr lang="en-US" sz="2400">
                          <a:latin typeface="Times New Roman" panose="02020603050405020304" charset="0"/>
                          <a:cs typeface="Times New Roman" panose="02020603050405020304" charset="0"/>
                        </a:rPr>
                        <a:t>REG NO</a:t>
                      </a:r>
                    </a:p>
                  </a:txBody>
                  <a:tcPr/>
                </a:tc>
                <a:tc>
                  <a:txBody>
                    <a:bodyPr/>
                    <a:lstStyle/>
                    <a:p>
                      <a:pPr algn="l">
                        <a:buNone/>
                      </a:pPr>
                      <a:r>
                        <a:rPr lang="en-US" sz="2400" dirty="0" smtClean="0">
                          <a:latin typeface="Times New Roman" panose="02020603050405020304" charset="0"/>
                          <a:cs typeface="Times New Roman" panose="02020603050405020304" charset="0"/>
                        </a:rPr>
                        <a:t>511821104024</a:t>
                      </a:r>
                      <a:endParaRPr lang="en-US" sz="2400" dirty="0">
                        <a:latin typeface="Times New Roman" panose="02020603050405020304" charset="0"/>
                        <a:cs typeface="Times New Roman" panose="02020603050405020304" charset="0"/>
                      </a:endParaRPr>
                    </a:p>
                  </a:txBody>
                  <a:tcPr/>
                </a:tc>
              </a:tr>
              <a:tr h="520700">
                <a:tc>
                  <a:txBody>
                    <a:bodyPr/>
                    <a:lstStyle/>
                    <a:p>
                      <a:pPr algn="l">
                        <a:buNone/>
                      </a:pPr>
                      <a:r>
                        <a:rPr lang="en-US" sz="2400">
                          <a:latin typeface="Times New Roman" panose="02020603050405020304" charset="0"/>
                          <a:cs typeface="Times New Roman" panose="02020603050405020304" charset="0"/>
                        </a:rPr>
                        <a:t>DEP</a:t>
                      </a:r>
                    </a:p>
                  </a:txBody>
                  <a:tcPr/>
                </a:tc>
                <a:tc>
                  <a:txBody>
                    <a:bodyPr/>
                    <a:lstStyle/>
                    <a:p>
                      <a:pPr algn="l">
                        <a:buNone/>
                      </a:pPr>
                      <a:r>
                        <a:rPr lang="en-US" sz="2400" dirty="0">
                          <a:latin typeface="Times New Roman" panose="02020603050405020304" charset="0"/>
                          <a:cs typeface="Times New Roman" panose="02020603050405020304" charset="0"/>
                        </a:rPr>
                        <a:t>BE . CSE</a:t>
                      </a:r>
                    </a:p>
                  </a:txBody>
                  <a:tcPr/>
                </a:tc>
              </a:tr>
            </a:tbl>
          </a:graphicData>
        </a:graphic>
      </p:graphicFrame>
      <p:sp>
        <p:nvSpPr>
          <p:cNvPr id="8" name="Text Box 7"/>
          <p:cNvSpPr txBox="1"/>
          <p:nvPr/>
        </p:nvSpPr>
        <p:spPr>
          <a:xfrm>
            <a:off x="4302760" y="5683250"/>
            <a:ext cx="4064000" cy="521970"/>
          </a:xfrm>
          <a:prstGeom prst="rect">
            <a:avLst/>
          </a:prstGeom>
          <a:noFill/>
        </p:spPr>
        <p:txBody>
          <a:bodyPr wrap="square" rtlCol="0">
            <a:spAutoFit/>
          </a:bodyPr>
          <a:lstStyle/>
          <a:p>
            <a:r>
              <a:rPr lang="en-US" sz="2800" dirty="0">
                <a:latin typeface="Times New Roman" panose="02020603050405020304" charset="0"/>
                <a:cs typeface="Times New Roman" panose="02020603050405020304" charset="0"/>
              </a:rPr>
              <a:t>Project Submission</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586992" y="1917069"/>
            <a:ext cx="8433435" cy="3311525"/>
          </a:xfrm>
          <a:prstGeom prst="rect">
            <a:avLst/>
          </a:prstGeom>
          <a:noFill/>
        </p:spPr>
        <p:txBody>
          <a:bodyPr wrap="square" rtlCol="0" anchor="t">
            <a:noAutofit/>
          </a:bodyPr>
          <a:lstStyle/>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sym typeface="+mn-ea"/>
              </a:rPr>
              <a:t>Then we can get the complete detail about that particular file or process. We can also terminate its execution or existence to secure the system. </a:t>
            </a: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sym typeface="+mn-ea"/>
              </a:rPr>
              <a:t>This paper focuses the anti-hook technique by keeping in view the Key loggers development process so that personal privacy and security can be ensured.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557780" y="2220687"/>
            <a:ext cx="8260080" cy="3477808"/>
          </a:xfrm>
          <a:prstGeom prst="rect">
            <a:avLst/>
          </a:prstGeom>
          <a:noFill/>
        </p:spPr>
        <p:txBody>
          <a:bodyPr wrap="square" rtlCol="0" anchor="t">
            <a:noAutofit/>
          </a:bodyPr>
          <a:lstStyle/>
          <a:p>
            <a:pPr marL="342900" indent="-342900" algn="just">
              <a:buFont typeface="Wingdings" panose="05000000000000000000" charset="0"/>
              <a:buChar char="ü"/>
            </a:pPr>
            <a:endParaRPr lang="en-US" sz="2400" dirty="0">
              <a:latin typeface="Times New Roman" pitchFamily="18" charset="0"/>
              <a:cs typeface="Times New Roman" pitchFamily="18" charset="0"/>
            </a:endParaRPr>
          </a:p>
          <a:p>
            <a:pPr marL="342900" indent="-342900" algn="just">
              <a:buFont typeface="Wingdings" panose="05000000000000000000" charset="0"/>
              <a:buChar char="ü"/>
            </a:pPr>
            <a:endParaRPr lang="en-US" sz="2400" dirty="0">
              <a:latin typeface="Times New Roman" pitchFamily="18" charset="0"/>
              <a:cs typeface="Times New Roman" pitchFamily="18" charset="0"/>
            </a:endParaRPr>
          </a:p>
          <a:p>
            <a:pPr marL="342900" indent="-342900" algn="just">
              <a:buFont typeface="Wingdings" panose="05000000000000000000" charset="0"/>
              <a:buChar char="ü"/>
            </a:pPr>
            <a:r>
              <a:rPr lang="en-US" sz="2400" dirty="0">
                <a:latin typeface="Times New Roman" pitchFamily="18" charset="0"/>
                <a:cs typeface="Times New Roman" pitchFamily="18" charset="0"/>
              </a:rPr>
              <a:t>User mode </a:t>
            </a:r>
            <a:r>
              <a:rPr lang="en-US" sz="2400" dirty="0" smtClean="0">
                <a:latin typeface="Times New Roman" pitchFamily="18" charset="0"/>
                <a:cs typeface="Times New Roman" pitchFamily="18" charset="0"/>
              </a:rPr>
              <a:t>key loggers </a:t>
            </a:r>
            <a:r>
              <a:rPr lang="en-US" sz="2400" dirty="0">
                <a:latin typeface="Times New Roman" pitchFamily="18" charset="0"/>
                <a:cs typeface="Times New Roman" pitchFamily="18" charset="0"/>
              </a:rPr>
              <a:t>use a Windows application programming interface (API) to intercept keyboard and mouse movements. </a:t>
            </a:r>
          </a:p>
          <a:p>
            <a:pPr marL="342900" indent="-342900" algn="just">
              <a:buFont typeface="Wingdings" panose="05000000000000000000" charset="0"/>
              <a:buChar char="ü"/>
            </a:pPr>
            <a:endParaRPr lang="en-US" sz="2400" dirty="0">
              <a:latin typeface="Times New Roman" pitchFamily="18" charset="0"/>
              <a:cs typeface="Times New Roman" pitchFamily="18" charset="0"/>
            </a:endParaRPr>
          </a:p>
          <a:p>
            <a:pPr marL="342900" indent="-342900" algn="just">
              <a:buFont typeface="Wingdings" panose="05000000000000000000" charset="0"/>
              <a:buChar char="ü"/>
            </a:pPr>
            <a:r>
              <a:rPr lang="en-US" sz="2400" dirty="0" smtClean="0">
                <a:latin typeface="Times New Roman" pitchFamily="18" charset="0"/>
                <a:cs typeface="Times New Roman" pitchFamily="18" charset="0"/>
              </a:rPr>
              <a:t>Get A sync Key State </a:t>
            </a:r>
            <a:r>
              <a:rPr lang="en-US" sz="2400" dirty="0">
                <a:latin typeface="Times New Roman" pitchFamily="18" charset="0"/>
                <a:cs typeface="Times New Roman" pitchFamily="18" charset="0"/>
              </a:rPr>
              <a:t>or </a:t>
            </a:r>
            <a:r>
              <a:rPr lang="en-US" sz="2400" dirty="0" smtClean="0">
                <a:latin typeface="Times New Roman" pitchFamily="18" charset="0"/>
                <a:cs typeface="Times New Roman" pitchFamily="18" charset="0"/>
              </a:rPr>
              <a:t>Get Key State </a:t>
            </a:r>
            <a:r>
              <a:rPr lang="en-US" sz="2400" dirty="0">
                <a:latin typeface="Times New Roman" pitchFamily="18" charset="0"/>
                <a:cs typeface="Times New Roman" pitchFamily="18" charset="0"/>
              </a:rPr>
              <a:t>API functions might also be captured. These </a:t>
            </a:r>
            <a:r>
              <a:rPr lang="en-US" sz="2400" dirty="0" err="1">
                <a:latin typeface="Times New Roman" pitchFamily="18" charset="0"/>
                <a:cs typeface="Times New Roman" pitchFamily="18" charset="0"/>
              </a:rPr>
              <a:t>keyloggers</a:t>
            </a:r>
            <a:r>
              <a:rPr lang="en-US" sz="2400" dirty="0">
                <a:latin typeface="Times New Roman" pitchFamily="18" charset="0"/>
                <a:cs typeface="Times New Roman" pitchFamily="18" charset="0"/>
              </a:rPr>
              <a:t> require the attacker to actively monitor each key press.</a:t>
            </a:r>
          </a:p>
        </p:txBody>
      </p:sp>
      <p:sp>
        <p:nvSpPr>
          <p:cNvPr id="3" name="Text Box 2"/>
          <p:cNvSpPr txBox="1"/>
          <p:nvPr/>
        </p:nvSpPr>
        <p:spPr>
          <a:xfrm>
            <a:off x="1290957" y="838200"/>
            <a:ext cx="9937751" cy="742950"/>
          </a:xfrm>
          <a:prstGeom prst="rect">
            <a:avLst/>
          </a:prstGeom>
          <a:noFill/>
        </p:spPr>
        <p:txBody>
          <a:bodyPr wrap="square" rtlCol="0">
            <a:noAutofit/>
          </a:bodyPr>
          <a:lstStyle/>
          <a:p>
            <a:r>
              <a:rPr lang="en-US" sz="3200" b="1" dirty="0">
                <a:latin typeface="Times New Roman" panose="02020603050405020304" charset="0"/>
                <a:cs typeface="Times New Roman" panose="02020603050405020304" charset="0"/>
              </a:rPr>
              <a:t>API  Technology is used in Software Development </a:t>
            </a:r>
            <a:r>
              <a:rPr lang="en-US" sz="3200" b="1" dirty="0" smtClean="0">
                <a:latin typeface="Times New Roman" panose="02020603050405020304" charset="0"/>
                <a:cs typeface="Times New Roman" panose="02020603050405020304" charset="0"/>
              </a:rPr>
              <a:t>Approach:</a:t>
            </a:r>
            <a:endParaRPr lang="en-US" sz="3200" b="1" dirty="0">
              <a:latin typeface="Times New Roman" panose="02020603050405020304" charset="0"/>
              <a:cs typeface="Times New Roman" panose="02020603050405020304" charset="0"/>
            </a:endParaRPr>
          </a:p>
        </p:txBody>
      </p:sp>
      <p:sp>
        <p:nvSpPr>
          <p:cNvPr id="4" name="Text Box 3"/>
          <p:cNvSpPr txBox="1"/>
          <p:nvPr/>
        </p:nvSpPr>
        <p:spPr>
          <a:xfrm>
            <a:off x="2557783" y="2584454"/>
            <a:ext cx="7252335" cy="461665"/>
          </a:xfrm>
          <a:prstGeom prst="rect">
            <a:avLst/>
          </a:prstGeom>
          <a:noFill/>
        </p:spPr>
        <p:txBody>
          <a:bodyPr wrap="square" rtlCol="0">
            <a:spAutoFit/>
          </a:bodyPr>
          <a:lstStyle/>
          <a:p>
            <a:pPr marL="342900" indent="-342900" algn="just">
              <a:buFont typeface="Wingdings" panose="05000000000000000000" charset="0"/>
              <a:buChar char="ü"/>
            </a:pPr>
            <a:r>
              <a:rPr lang="en-US" sz="2400" dirty="0">
                <a:latin typeface="Times New Roman" pitchFamily="18" charset="0"/>
                <a:cs typeface="Times New Roman" pitchFamily="18" charset="0"/>
              </a:rPr>
              <a:t>API- Application Programming Interface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523877" y="317500"/>
            <a:ext cx="6269991" cy="1200329"/>
          </a:xfrm>
          <a:prstGeom prst="rect">
            <a:avLst/>
          </a:prstGeom>
          <a:noFill/>
        </p:spPr>
        <p:txBody>
          <a:bodyPr wrap="square" rtlCol="0">
            <a:spAutoFit/>
          </a:bodyPr>
          <a:lstStyle/>
          <a:p>
            <a:r>
              <a:rPr lang="en-US" sz="3600">
                <a:latin typeface="Times New Roman" panose="02020603050405020304" charset="0"/>
                <a:cs typeface="Times New Roman" panose="02020603050405020304" charset="0"/>
              </a:rPr>
              <a:t>Algorithm &amp; Deployment: </a:t>
            </a:r>
          </a:p>
          <a:p>
            <a:endParaRPr lang="en-US" sz="3600">
              <a:latin typeface="Times New Roman" panose="02020603050405020304" charset="0"/>
              <a:cs typeface="Times New Roman" panose="02020603050405020304" charset="0"/>
            </a:endParaRPr>
          </a:p>
        </p:txBody>
      </p:sp>
      <p:sp>
        <p:nvSpPr>
          <p:cNvPr id="2" name="Text Box 1"/>
          <p:cNvSpPr txBox="1"/>
          <p:nvPr/>
        </p:nvSpPr>
        <p:spPr>
          <a:xfrm>
            <a:off x="2109471" y="2038354"/>
            <a:ext cx="8420100" cy="4892675"/>
          </a:xfrm>
          <a:prstGeom prst="rect">
            <a:avLst/>
          </a:prstGeom>
          <a:noFill/>
        </p:spPr>
        <p:txBody>
          <a:bodyPr wrap="square" rtlCol="0" anchor="t">
            <a:spAutoFit/>
          </a:bodyPr>
          <a:lstStyle/>
          <a:p>
            <a:pPr marL="342900" indent="-342900" algn="just">
              <a:buFont typeface="Arial" panose="020B0604020202020204" pitchFamily="34" charset="0"/>
              <a:buChar char="•"/>
            </a:pP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US" sz="2400">
                <a:latin typeface="Times New Roman" panose="02020603050405020304" charset="0"/>
                <a:cs typeface="Times New Roman" panose="02020603050405020304" charset="0"/>
                <a:sym typeface="+mn-ea"/>
              </a:rPr>
              <a:t>a. The program will wait for all the system processes to initialize.</a:t>
            </a: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US" sz="2400">
                <a:latin typeface="Times New Roman" panose="02020603050405020304" charset="0"/>
                <a:cs typeface="Times New Roman" panose="02020603050405020304" charset="0"/>
                <a:sym typeface="+mn-ea"/>
              </a:rPr>
              <a:t>b. The keylogger daemon is initialized and the process will be gauged in scale of time.</a:t>
            </a: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US" sz="2400">
                <a:latin typeface="Times New Roman" panose="02020603050405020304" charset="0"/>
                <a:cs typeface="Times New Roman" panose="02020603050405020304" charset="0"/>
                <a:sym typeface="+mn-ea"/>
              </a:rPr>
              <a:t>c. A log file is created for the current session to log all the keystrokes and maintain a record.</a:t>
            </a: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endParaRPr lang="en-US" sz="2400">
              <a:latin typeface="Times New Roman" panose="02020603050405020304" charset="0"/>
              <a:cs typeface="Times New Roman" panose="02020603050405020304" charset="0"/>
              <a:sym typeface="+mn-ea"/>
            </a:endParaRPr>
          </a:p>
        </p:txBody>
      </p:sp>
      <p:sp>
        <p:nvSpPr>
          <p:cNvPr id="4" name="Text Box 3"/>
          <p:cNvSpPr txBox="1"/>
          <p:nvPr/>
        </p:nvSpPr>
        <p:spPr>
          <a:xfrm>
            <a:off x="1036320" y="1516380"/>
            <a:ext cx="4064000" cy="521970"/>
          </a:xfrm>
          <a:prstGeom prst="rect">
            <a:avLst/>
          </a:prstGeom>
          <a:noFill/>
        </p:spPr>
        <p:txBody>
          <a:bodyPr wrap="square" rtlCol="0">
            <a:spAutoFit/>
          </a:bodyPr>
          <a:lstStyle/>
          <a:p>
            <a:r>
              <a:rPr lang="en-US" sz="2800">
                <a:latin typeface="Times New Roman" panose="02020603050405020304" charset="0"/>
                <a:cs typeface="Times New Roman" panose="02020603050405020304" charset="0"/>
              </a:rPr>
              <a:t>Start the Process: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552702" y="1916430"/>
            <a:ext cx="8059420" cy="1060450"/>
          </a:xfrm>
          <a:prstGeom prst="rect">
            <a:avLst/>
          </a:prstGeom>
          <a:noFill/>
        </p:spPr>
        <p:txBody>
          <a:bodyPr wrap="square" rtlCol="0" anchor="t">
            <a:noAutofit/>
          </a:bodyPr>
          <a:lstStyle/>
          <a:p>
            <a:pPr marL="342900" indent="-342900" algn="just">
              <a:buFont typeface="Arial" panose="020B0604020202020204" pitchFamily="34" charset="0"/>
              <a:buChar char="•"/>
            </a:pPr>
            <a:r>
              <a:rPr lang="en-US" sz="2400">
                <a:latin typeface="Times New Roman" panose="02020603050405020304" charset="0"/>
                <a:cs typeface="Times New Roman" panose="02020603050405020304" charset="0"/>
                <a:sym typeface="+mn-ea"/>
              </a:rPr>
              <a:t>d. If no event occurs, keylogger continues listening to the strokes.</a:t>
            </a:r>
          </a:p>
        </p:txBody>
      </p:sp>
      <p:sp>
        <p:nvSpPr>
          <p:cNvPr id="3" name="Text Box 2"/>
          <p:cNvSpPr txBox="1"/>
          <p:nvPr/>
        </p:nvSpPr>
        <p:spPr>
          <a:xfrm>
            <a:off x="2551429" y="3176271"/>
            <a:ext cx="8060691" cy="3046988"/>
          </a:xfrm>
          <a:prstGeom prst="rect">
            <a:avLst/>
          </a:prstGeom>
          <a:noFill/>
        </p:spPr>
        <p:txBody>
          <a:bodyPr wrap="square" rtlCol="0">
            <a:spAutoFit/>
          </a:bodyPr>
          <a:lstStyle/>
          <a:p>
            <a:pPr marL="342900" indent="-342900" algn="just">
              <a:buFont typeface="Arial" panose="020B0604020202020204" pitchFamily="34" charset="0"/>
              <a:buChar char="•"/>
            </a:pPr>
            <a:r>
              <a:rPr lang="en-US" sz="2400">
                <a:sym typeface="+mn-ea"/>
              </a:rPr>
              <a:t>e. If an event occurs, the keylogger classifies the type of keystroke that has occurred- special key which are commands or normal text input.</a:t>
            </a:r>
            <a:endParaRPr lang="en-US" sz="2400"/>
          </a:p>
          <a:p>
            <a:pPr marL="342900" indent="-342900" algn="just">
              <a:buFont typeface="Arial" panose="020B0604020202020204" pitchFamily="34" charset="0"/>
              <a:buChar char="•"/>
            </a:pPr>
            <a:endParaRPr lang="en-US" sz="2400"/>
          </a:p>
          <a:p>
            <a:pPr marL="342900" indent="-342900" algn="just">
              <a:buFont typeface="Arial" panose="020B0604020202020204" pitchFamily="34" charset="0"/>
              <a:buChar char="•"/>
            </a:pPr>
            <a:r>
              <a:rPr lang="en-US" sz="2400">
                <a:sym typeface="+mn-ea"/>
              </a:rPr>
              <a:t>f. If a special key that gives a command has been entered then it is compared with a value in a dictionary and recorded in the log file.</a:t>
            </a:r>
            <a:endParaRPr lang="en-US" sz="2400"/>
          </a:p>
          <a:p>
            <a:pPr marL="342900" indent="-342900" algn="just">
              <a:buFont typeface="Arial" panose="020B0604020202020204" pitchFamily="34" charset="0"/>
              <a:buChar char="•"/>
            </a:pPr>
            <a:endParaRPr lang="en-US"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2600960" y="2090421"/>
            <a:ext cx="7985760" cy="2677656"/>
          </a:xfrm>
          <a:prstGeom prst="rect">
            <a:avLst/>
          </a:prstGeom>
          <a:noFill/>
        </p:spPr>
        <p:txBody>
          <a:bodyPr wrap="square" rtlCol="0" anchor="t">
            <a:spAutoFit/>
          </a:bodyPr>
          <a:lstStyle/>
          <a:p>
            <a:pPr marL="342900" indent="-342900" algn="just">
              <a:buFont typeface="Arial" panose="020B0604020202020204" pitchFamily="34" charset="0"/>
              <a:buChar char="•"/>
            </a:pP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US" sz="2400">
                <a:latin typeface="Times New Roman" panose="02020603050405020304" charset="0"/>
                <a:cs typeface="Times New Roman" panose="02020603050405020304" charset="0"/>
                <a:sym typeface="+mn-ea"/>
              </a:rPr>
              <a:t>g. If a normal text i.e. anything in the range of ASCII characters has been inputted, the ASCII code is converted to its    respective character and this is exported to the log file.</a:t>
            </a: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US" sz="2400">
                <a:latin typeface="Times New Roman" panose="02020603050405020304" charset="0"/>
                <a:cs typeface="Times New Roman" panose="02020603050405020304" charset="0"/>
                <a:sym typeface="+mn-ea"/>
              </a:rPr>
              <a:t>h. The inputs along with their timestamps are recorded in the log file.</a:t>
            </a:r>
          </a:p>
        </p:txBody>
      </p:sp>
      <p:sp>
        <p:nvSpPr>
          <p:cNvPr id="4" name="Text Box 3"/>
          <p:cNvSpPr txBox="1"/>
          <p:nvPr/>
        </p:nvSpPr>
        <p:spPr>
          <a:xfrm>
            <a:off x="2600960" y="5355594"/>
            <a:ext cx="4064000" cy="460375"/>
          </a:xfrm>
          <a:prstGeom prst="rect">
            <a:avLst/>
          </a:prstGeom>
          <a:noFill/>
        </p:spPr>
        <p:txBody>
          <a:bodyPr wrap="square" rtlCol="0">
            <a:spAutoFit/>
          </a:bodyPr>
          <a:lstStyle/>
          <a:p>
            <a:pPr marL="342900" indent="-342900" algn="just">
              <a:buFont typeface="Arial" panose="020B0604020202020204" pitchFamily="34" charset="0"/>
              <a:buChar char="•"/>
            </a:pPr>
            <a:r>
              <a:rPr lang="en-US" sz="2400">
                <a:latin typeface="Times New Roman" panose="02020603050405020304" charset="0"/>
                <a:cs typeface="Times New Roman" panose="02020603050405020304" charset="0"/>
              </a:rPr>
              <a:t> i.Stop the Process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946275" y="1957709"/>
            <a:ext cx="4064000" cy="460375"/>
          </a:xfrm>
          <a:prstGeom prst="rect">
            <a:avLst/>
          </a:prstGeom>
          <a:noFill/>
        </p:spPr>
        <p:txBody>
          <a:bodyPr wrap="square" rtlCol="0">
            <a:spAutoFit/>
          </a:bodyPr>
          <a:lstStyle/>
          <a:p>
            <a:r>
              <a:rPr lang="en-US" sz="2400">
                <a:latin typeface="Times New Roman" panose="02020603050405020304" charset="0"/>
                <a:cs typeface="Times New Roman" panose="02020603050405020304" charset="0"/>
              </a:rPr>
              <a:t>Deployment:</a:t>
            </a:r>
          </a:p>
        </p:txBody>
      </p:sp>
      <p:sp>
        <p:nvSpPr>
          <p:cNvPr id="3" name="Text Box 2"/>
          <p:cNvSpPr txBox="1"/>
          <p:nvPr/>
        </p:nvSpPr>
        <p:spPr>
          <a:xfrm>
            <a:off x="3240405" y="3033399"/>
            <a:ext cx="7559675" cy="2510155"/>
          </a:xfrm>
          <a:prstGeom prst="rect">
            <a:avLst/>
          </a:prstGeom>
          <a:noFill/>
        </p:spPr>
        <p:txBody>
          <a:bodyPr wrap="square" rtlCol="0">
            <a:noAutofit/>
          </a:bodyPr>
          <a:lstStyle/>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rPr>
              <a:t>A keylogger or keystroke logger/keyboard capturing is a form of malware or hardware that keeps track of and records your keystrokes as you type. It takes the information and sends it to a hacker using a command-and-control (C&amp;C) server.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16305" y="470258"/>
            <a:ext cx="9821364" cy="533367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762000" y="581660"/>
            <a:ext cx="4064000" cy="645160"/>
          </a:xfrm>
          <a:prstGeom prst="rect">
            <a:avLst/>
          </a:prstGeom>
          <a:noFill/>
        </p:spPr>
        <p:txBody>
          <a:bodyPr wrap="square" rtlCol="0">
            <a:spAutoFit/>
          </a:bodyPr>
          <a:lstStyle/>
          <a:p>
            <a:r>
              <a:rPr lang="en-US" sz="3600">
                <a:latin typeface="Times New Roman" panose="02020603050405020304" charset="0"/>
                <a:cs typeface="Times New Roman" panose="02020603050405020304" charset="0"/>
              </a:rPr>
              <a:t>Result:</a:t>
            </a:r>
          </a:p>
        </p:txBody>
      </p:sp>
      <p:sp>
        <p:nvSpPr>
          <p:cNvPr id="2" name="Text Box 1"/>
          <p:cNvSpPr txBox="1"/>
          <p:nvPr/>
        </p:nvSpPr>
        <p:spPr>
          <a:xfrm>
            <a:off x="2217423" y="2103124"/>
            <a:ext cx="8507095" cy="3325495"/>
          </a:xfrm>
          <a:prstGeom prst="rect">
            <a:avLst/>
          </a:prstGeom>
          <a:noFill/>
        </p:spPr>
        <p:txBody>
          <a:bodyPr wrap="square" rtlCol="0" anchor="t">
            <a:noAutofit/>
          </a:bodyPr>
          <a:lstStyle/>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rPr>
              <a:t>Keystroke technology is a software that tracks and collects data on employees' computer use. It tracks each and every keystroke an employee types on their computer and is one of a few tools companies have to more closely monitor exactly how staff spend the hours they are expected to work</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25634" y="281866"/>
            <a:ext cx="7106195" cy="566950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587375" y="460375"/>
            <a:ext cx="4064000" cy="645160"/>
          </a:xfrm>
          <a:prstGeom prst="rect">
            <a:avLst/>
          </a:prstGeom>
          <a:noFill/>
        </p:spPr>
        <p:txBody>
          <a:bodyPr wrap="square" rtlCol="0">
            <a:spAutoFit/>
          </a:bodyPr>
          <a:lstStyle/>
          <a:p>
            <a:r>
              <a:rPr lang="en-US" sz="3600">
                <a:latin typeface="Times New Roman" panose="02020603050405020304" charset="0"/>
                <a:cs typeface="Times New Roman" panose="02020603050405020304" charset="0"/>
              </a:rPr>
              <a:t>Conclusion:</a:t>
            </a:r>
          </a:p>
        </p:txBody>
      </p:sp>
      <p:sp>
        <p:nvSpPr>
          <p:cNvPr id="3" name="Text Box 2"/>
          <p:cNvSpPr txBox="1"/>
          <p:nvPr/>
        </p:nvSpPr>
        <p:spPr>
          <a:xfrm>
            <a:off x="1837691" y="2690495"/>
            <a:ext cx="7809231" cy="3054350"/>
          </a:xfrm>
          <a:prstGeom prst="rect">
            <a:avLst/>
          </a:prstGeom>
          <a:noFill/>
        </p:spPr>
        <p:txBody>
          <a:bodyPr wrap="square" rtlCol="0" anchor="t">
            <a:noAutofit/>
          </a:bodyPr>
          <a:lstStyle/>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rPr>
              <a:t>Keyloggers are a potent threat to both individuals and enterprises, with the potential to cause significant harm if left undetected. Understanding the nature of keyloggers, their methods of infiltration, and the dangers they pose is crucial for maintaining a secure digital environment.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5795645" y="2524125"/>
            <a:ext cx="5619115" cy="1827530"/>
          </a:xfrm>
          <a:prstGeom prst="rect">
            <a:avLst/>
          </a:prstGeom>
          <a:noFill/>
        </p:spPr>
        <p:txBody>
          <a:bodyPr wrap="square" rtlCol="0">
            <a:noAutofit/>
          </a:bodyPr>
          <a:lstStyle/>
          <a:p>
            <a:pPr algn="l"/>
            <a:r>
              <a:rPr lang="en-US" sz="6000" b="1" dirty="0">
                <a:latin typeface="Times New Roman" panose="02020603050405020304" charset="0"/>
                <a:cs typeface="Times New Roman" panose="02020603050405020304" charset="0"/>
              </a:rPr>
              <a:t>KEYLOGGERS AND SECURITY </a:t>
            </a:r>
          </a:p>
        </p:txBody>
      </p:sp>
      <p:pic>
        <p:nvPicPr>
          <p:cNvPr id="1026" name="Picture 2"/>
          <p:cNvPicPr>
            <a:picLocks noChangeAspect="1" noChangeArrowheads="1"/>
          </p:cNvPicPr>
          <p:nvPr/>
        </p:nvPicPr>
        <p:blipFill>
          <a:blip r:embed="rId2"/>
          <a:srcRect/>
          <a:stretch>
            <a:fillRect/>
          </a:stretch>
        </p:blipFill>
        <p:spPr bwMode="auto">
          <a:xfrm>
            <a:off x="332873" y="2125580"/>
            <a:ext cx="5300635" cy="3529263"/>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683260" y="445135"/>
            <a:ext cx="4064000" cy="645160"/>
          </a:xfrm>
          <a:prstGeom prst="rect">
            <a:avLst/>
          </a:prstGeom>
          <a:noFill/>
        </p:spPr>
        <p:txBody>
          <a:bodyPr wrap="square" rtlCol="0">
            <a:spAutoFit/>
          </a:bodyPr>
          <a:lstStyle/>
          <a:p>
            <a:r>
              <a:rPr lang="en-US" sz="3600">
                <a:latin typeface="Times New Roman" panose="02020603050405020304" charset="0"/>
                <a:cs typeface="Times New Roman" panose="02020603050405020304" charset="0"/>
              </a:rPr>
              <a:t>Future Scope:</a:t>
            </a:r>
          </a:p>
        </p:txBody>
      </p:sp>
      <p:sp>
        <p:nvSpPr>
          <p:cNvPr id="3" name="Text Box 2"/>
          <p:cNvSpPr txBox="1"/>
          <p:nvPr/>
        </p:nvSpPr>
        <p:spPr>
          <a:xfrm>
            <a:off x="2898775" y="1985649"/>
            <a:ext cx="5382260" cy="3189605"/>
          </a:xfrm>
          <a:prstGeom prst="rect">
            <a:avLst/>
          </a:prstGeom>
          <a:noFill/>
        </p:spPr>
        <p:txBody>
          <a:bodyPr wrap="square" rtlCol="0">
            <a:noAutofit/>
          </a:bodyPr>
          <a:lstStyle/>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personally identifiable information.</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login credentials .</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emails .</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banking info .</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sensitive enterprise data.</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Etc...</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809625" y="539115"/>
            <a:ext cx="4064000" cy="645160"/>
          </a:xfrm>
          <a:prstGeom prst="rect">
            <a:avLst/>
          </a:prstGeom>
          <a:noFill/>
        </p:spPr>
        <p:txBody>
          <a:bodyPr wrap="square" rtlCol="0">
            <a:spAutoFit/>
          </a:bodyPr>
          <a:lstStyle/>
          <a:p>
            <a:r>
              <a:rPr lang="en-US" sz="3600">
                <a:latin typeface="Times New Roman" panose="02020603050405020304" charset="0"/>
                <a:cs typeface="Times New Roman" panose="02020603050405020304" charset="0"/>
              </a:rPr>
              <a:t>References:</a:t>
            </a:r>
          </a:p>
        </p:txBody>
      </p:sp>
      <p:sp>
        <p:nvSpPr>
          <p:cNvPr id="2" name="Text Box 1"/>
          <p:cNvSpPr txBox="1"/>
          <p:nvPr/>
        </p:nvSpPr>
        <p:spPr>
          <a:xfrm>
            <a:off x="2109473" y="1721487"/>
            <a:ext cx="7306945" cy="4893647"/>
          </a:xfrm>
          <a:prstGeom prst="rect">
            <a:avLst/>
          </a:prstGeom>
          <a:noFill/>
        </p:spPr>
        <p:txBody>
          <a:bodyPr wrap="square" rtlCol="0" anchor="t">
            <a:spAutoFit/>
          </a:bodyPr>
          <a:lstStyle/>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 https://www.ntiva.com/cyber-security-services/</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 geeksforgeeks.org/cryptography-introduction/</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 https://sec.okta.com/articles/2020/12/password-spraying-attacks-and-how-prevent-them</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 https://info-savvy.com/password-attacks/</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 https://www.linkedin.com/pulse/common-security-attacks-cyber-mobile-atms-wifi-iot-niteen-lall</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204721" y="1536700"/>
            <a:ext cx="7564755" cy="4077970"/>
          </a:xfrm>
          <a:prstGeom prst="rect">
            <a:avLst/>
          </a:prstGeom>
          <a:noFill/>
        </p:spPr>
        <p:txBody>
          <a:bodyPr wrap="square" rtlCol="0" anchor="t">
            <a:noAutofit/>
          </a:bodyPr>
          <a:lstStyle/>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sym typeface="+mn-ea"/>
              </a:rPr>
              <a:t>https://searchsecurity.techtarget.com/definition/keylogger</a:t>
            </a: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sym typeface="+mn-ea"/>
              </a:rPr>
              <a:t> https://www.veracode.com/security/keylogger</a:t>
            </a: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sym typeface="+mn-ea"/>
              </a:rPr>
              <a:t> AntiHook Shield against the Software Keyloggers. Aslam at el. (2004)</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sym typeface="+mn-ea"/>
              </a:rPr>
              <a:t>Google,Chrome,Books,Libraries,Etc....</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011150" cy="731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76708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976881" y="2730504"/>
            <a:ext cx="6238875" cy="1812925"/>
          </a:xfrm>
          <a:prstGeom prst="rect">
            <a:avLst/>
          </a:prstGeom>
          <a:noFill/>
        </p:spPr>
        <p:txBody>
          <a:bodyPr wrap="square" rtlCol="0">
            <a:noAutofit/>
          </a:bodyPr>
          <a:lstStyle/>
          <a:p>
            <a:r>
              <a:rPr lang="en-US" sz="6600">
                <a:latin typeface="Times New Roman" panose="02020603050405020304" charset="0"/>
                <a:cs typeface="Times New Roman" panose="02020603050405020304" charset="0"/>
              </a:rPr>
              <a:t>THANK  YOU</a:t>
            </a:r>
          </a:p>
          <a:p>
            <a:endParaRPr lang="en-US" sz="6600">
              <a:latin typeface="Times New Roman" panose="02020603050405020304" charset="0"/>
              <a:cs typeface="Times New Roman" panose="02020603050405020304" charset="0"/>
            </a:endParaRPr>
          </a:p>
          <a:p>
            <a:r>
              <a:rPr lang="en-US" sz="6600">
                <a:latin typeface="Times New Roman" panose="02020603050405020304" charset="0"/>
                <a:cs typeface="Times New Roman" panose="02020603050405020304" charset="0"/>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508635" y="586740"/>
            <a:ext cx="4064000" cy="521970"/>
          </a:xfrm>
          <a:prstGeom prst="rect">
            <a:avLst/>
          </a:prstGeom>
          <a:noFill/>
        </p:spPr>
        <p:txBody>
          <a:bodyPr wrap="square" rtlCol="0">
            <a:spAutoFit/>
          </a:bodyPr>
          <a:lstStyle/>
          <a:p>
            <a:r>
              <a:rPr lang="en-US" sz="2800">
                <a:latin typeface="Times New Roman" panose="02020603050405020304" charset="0"/>
                <a:cs typeface="Times New Roman" panose="02020603050405020304" charset="0"/>
              </a:rPr>
              <a:t>OUTLINE:</a:t>
            </a:r>
          </a:p>
        </p:txBody>
      </p:sp>
      <p:sp>
        <p:nvSpPr>
          <p:cNvPr id="5" name="Text Box 4"/>
          <p:cNvSpPr txBox="1"/>
          <p:nvPr/>
        </p:nvSpPr>
        <p:spPr>
          <a:xfrm>
            <a:off x="2413638" y="1459865"/>
            <a:ext cx="5062855" cy="4464050"/>
          </a:xfrm>
          <a:prstGeom prst="rect">
            <a:avLst/>
          </a:prstGeom>
          <a:noFill/>
        </p:spPr>
        <p:txBody>
          <a:bodyPr wrap="square" rtlCol="0">
            <a:noAutofit/>
          </a:bodyPr>
          <a:lstStyle/>
          <a:p>
            <a:pPr marL="342900" indent="-342900" algn="just">
              <a:lnSpc>
                <a:spcPct val="150000"/>
              </a:lnSpc>
              <a:buFont typeface="Wingdings" pitchFamily="2" charset="2"/>
              <a:buChar char="ü"/>
            </a:pPr>
            <a:r>
              <a:rPr lang="en-US" sz="2400" b="1" dirty="0">
                <a:latin typeface="Times New Roman" panose="02020603050405020304" charset="0"/>
                <a:cs typeface="Times New Roman" panose="02020603050405020304" charset="0"/>
              </a:rPr>
              <a:t>Problem Statement </a:t>
            </a:r>
          </a:p>
          <a:p>
            <a:pPr marL="342900" indent="-342900" algn="just">
              <a:lnSpc>
                <a:spcPct val="150000"/>
              </a:lnSpc>
              <a:buFont typeface="Wingdings" pitchFamily="2" charset="2"/>
              <a:buChar char="ü"/>
            </a:pPr>
            <a:r>
              <a:rPr lang="en-US" sz="2400" b="1" dirty="0">
                <a:latin typeface="Times New Roman" panose="02020603050405020304" charset="0"/>
                <a:cs typeface="Times New Roman" panose="02020603050405020304" charset="0"/>
              </a:rPr>
              <a:t>Proposed System</a:t>
            </a:r>
          </a:p>
          <a:p>
            <a:pPr marL="342900" indent="-342900" algn="just">
              <a:lnSpc>
                <a:spcPct val="150000"/>
              </a:lnSpc>
              <a:buFont typeface="Wingdings" pitchFamily="2" charset="2"/>
              <a:buChar char="ü"/>
            </a:pPr>
            <a:r>
              <a:rPr lang="en-US" sz="2400" b="1" dirty="0">
                <a:latin typeface="Times New Roman" panose="02020603050405020304" charset="0"/>
                <a:cs typeface="Times New Roman" panose="02020603050405020304" charset="0"/>
              </a:rPr>
              <a:t>System Development Approach </a:t>
            </a:r>
          </a:p>
          <a:p>
            <a:pPr marL="342900" indent="-342900" algn="just">
              <a:lnSpc>
                <a:spcPct val="150000"/>
              </a:lnSpc>
              <a:buFont typeface="Wingdings" pitchFamily="2" charset="2"/>
              <a:buChar char="ü"/>
            </a:pPr>
            <a:r>
              <a:rPr lang="en-US" sz="2400" b="1" dirty="0">
                <a:latin typeface="Times New Roman" panose="02020603050405020304" charset="0"/>
                <a:cs typeface="Times New Roman" panose="02020603050405020304" charset="0"/>
              </a:rPr>
              <a:t>Algorithm &amp; Deployment</a:t>
            </a:r>
          </a:p>
          <a:p>
            <a:pPr marL="342900" indent="-342900" algn="just">
              <a:lnSpc>
                <a:spcPct val="150000"/>
              </a:lnSpc>
              <a:buFont typeface="Wingdings" pitchFamily="2" charset="2"/>
              <a:buChar char="ü"/>
            </a:pPr>
            <a:r>
              <a:rPr lang="en-US" sz="2400" b="1" dirty="0">
                <a:latin typeface="Times New Roman" panose="02020603050405020304" charset="0"/>
                <a:cs typeface="Times New Roman" panose="02020603050405020304" charset="0"/>
              </a:rPr>
              <a:t>Result </a:t>
            </a:r>
          </a:p>
          <a:p>
            <a:pPr marL="342900" indent="-342900" algn="just">
              <a:lnSpc>
                <a:spcPct val="150000"/>
              </a:lnSpc>
              <a:buFont typeface="Wingdings" pitchFamily="2" charset="2"/>
              <a:buChar char="ü"/>
            </a:pPr>
            <a:r>
              <a:rPr lang="en-US" sz="2400" b="1" dirty="0">
                <a:latin typeface="Times New Roman" panose="02020603050405020304" charset="0"/>
                <a:cs typeface="Times New Roman" panose="02020603050405020304" charset="0"/>
              </a:rPr>
              <a:t>Conclusion</a:t>
            </a:r>
          </a:p>
          <a:p>
            <a:pPr marL="342900" indent="-342900" algn="just">
              <a:lnSpc>
                <a:spcPct val="150000"/>
              </a:lnSpc>
              <a:buFont typeface="Wingdings" pitchFamily="2" charset="2"/>
              <a:buChar char="ü"/>
            </a:pPr>
            <a:r>
              <a:rPr lang="en-US" sz="2400" b="1" dirty="0">
                <a:latin typeface="Times New Roman" panose="02020603050405020304" charset="0"/>
                <a:cs typeface="Times New Roman" panose="02020603050405020304" charset="0"/>
              </a:rPr>
              <a:t>Future Scope</a:t>
            </a:r>
          </a:p>
          <a:p>
            <a:pPr marL="342900" indent="-342900" algn="just">
              <a:lnSpc>
                <a:spcPct val="150000"/>
              </a:lnSpc>
              <a:buFont typeface="Wingdings" pitchFamily="2" charset="2"/>
              <a:buChar char="ü"/>
            </a:pPr>
            <a:r>
              <a:rPr lang="en-US" sz="2400" b="1" dirty="0">
                <a:latin typeface="Times New Roman" panose="02020603050405020304" charset="0"/>
                <a:cs typeface="Times New Roman" panose="02020603050405020304" charset="0"/>
              </a:rPr>
              <a:t>References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555625" y="627380"/>
            <a:ext cx="6096000" cy="645160"/>
          </a:xfrm>
          <a:prstGeom prst="rect">
            <a:avLst/>
          </a:prstGeom>
          <a:noFill/>
        </p:spPr>
        <p:txBody>
          <a:bodyPr wrap="square" rtlCol="0">
            <a:spAutoFit/>
          </a:bodyPr>
          <a:lstStyle/>
          <a:p>
            <a:r>
              <a:rPr lang="en-US" sz="3600">
                <a:latin typeface="Times New Roman" panose="02020603050405020304" charset="0"/>
                <a:cs typeface="Times New Roman" panose="02020603050405020304" charset="0"/>
                <a:sym typeface="+mn-ea"/>
              </a:rPr>
              <a:t>Problem Statement:</a:t>
            </a:r>
            <a:endParaRPr lang="en-US" sz="3600">
              <a:latin typeface="Times New Roman" panose="02020603050405020304" charset="0"/>
              <a:cs typeface="Times New Roman" panose="02020603050405020304" charset="0"/>
            </a:endParaRPr>
          </a:p>
        </p:txBody>
      </p:sp>
      <p:sp>
        <p:nvSpPr>
          <p:cNvPr id="2" name="Text Box 1"/>
          <p:cNvSpPr txBox="1"/>
          <p:nvPr/>
        </p:nvSpPr>
        <p:spPr>
          <a:xfrm>
            <a:off x="1966595" y="2065024"/>
            <a:ext cx="8793480" cy="4670425"/>
          </a:xfrm>
          <a:prstGeom prst="rect">
            <a:avLst/>
          </a:prstGeom>
          <a:noFill/>
        </p:spPr>
        <p:txBody>
          <a:bodyPr wrap="square" rtlCol="0" anchor="t">
            <a:noAutofit/>
          </a:bodyPr>
          <a:lstStyle/>
          <a:p>
            <a:pPr marL="342900" indent="-342900" algn="just">
              <a:buFont typeface="Wingdings" panose="05000000000000000000" charset="0"/>
              <a:buChar char="ü"/>
            </a:pPr>
            <a:r>
              <a:rPr lang="en-US" sz="2400" dirty="0">
                <a:latin typeface="Times New Roman" panose="02020603050405020304" charset="0"/>
                <a:cs typeface="Times New Roman" panose="02020603050405020304" charset="0"/>
              </a:rPr>
              <a:t>It's challenging to covertly install a hardware </a:t>
            </a:r>
            <a:r>
              <a:rPr lang="en-US" sz="2400" dirty="0" err="1">
                <a:latin typeface="Times New Roman" panose="02020603050405020304" charset="0"/>
                <a:cs typeface="Times New Roman" panose="02020603050405020304" charset="0"/>
              </a:rPr>
              <a:t>keylogger</a:t>
            </a:r>
            <a:r>
              <a:rPr lang="en-US" sz="2400" dirty="0">
                <a:latin typeface="Times New Roman" panose="02020603050405020304" charset="0"/>
                <a:cs typeface="Times New Roman" panose="02020603050405020304" charset="0"/>
              </a:rPr>
              <a:t> on another person's device. </a:t>
            </a:r>
          </a:p>
          <a:p>
            <a:pPr marL="342900" indent="-342900" algn="just">
              <a:buFont typeface="Wingdings" panose="05000000000000000000" charset="0"/>
              <a:buChar char="ü"/>
            </a:pPr>
            <a:endParaRPr lang="en-US" sz="2400" dirty="0">
              <a:latin typeface="Times New Roman" panose="02020603050405020304" charset="0"/>
              <a:cs typeface="Times New Roman" panose="02020603050405020304" charset="0"/>
            </a:endParaRPr>
          </a:p>
          <a:p>
            <a:pPr marL="342900" indent="-342900" algn="just">
              <a:buFont typeface="Wingdings" panose="05000000000000000000" charset="0"/>
              <a:buChar char="ü"/>
            </a:pPr>
            <a:r>
              <a:rPr lang="en-US" sz="2400" dirty="0">
                <a:latin typeface="Times New Roman" panose="02020603050405020304" charset="0"/>
                <a:cs typeface="Times New Roman" panose="02020603050405020304" charset="0"/>
              </a:rPr>
              <a:t>To tackle this issue, We </a:t>
            </a:r>
            <a:r>
              <a:rPr lang="en-US" sz="2400" dirty="0" err="1">
                <a:latin typeface="Times New Roman" panose="02020603050405020304" charset="0"/>
                <a:cs typeface="Times New Roman" panose="02020603050405020304" charset="0"/>
              </a:rPr>
              <a:t>aretherefore</a:t>
            </a:r>
            <a:r>
              <a:rPr lang="en-US" sz="2400" dirty="0">
                <a:latin typeface="Times New Roman" panose="02020603050405020304" charset="0"/>
                <a:cs typeface="Times New Roman" panose="02020603050405020304" charset="0"/>
              </a:rPr>
              <a:t> using a software </a:t>
            </a:r>
            <a:r>
              <a:rPr lang="en-US" sz="2400" dirty="0" err="1">
                <a:latin typeface="Times New Roman" panose="02020603050405020304" charset="0"/>
                <a:cs typeface="Times New Roman" panose="02020603050405020304" charset="0"/>
              </a:rPr>
              <a:t>keylogger</a:t>
            </a:r>
            <a:r>
              <a:rPr lang="en-US" sz="2400" dirty="0">
                <a:latin typeface="Times New Roman" panose="02020603050405020304" charset="0"/>
                <a:cs typeface="Times New Roman" panose="02020603050405020304" charset="0"/>
              </a:rPr>
              <a:t> that can be remotely installed one person's PC to resolve this problem. </a:t>
            </a:r>
          </a:p>
          <a:p>
            <a:pPr marL="342900" indent="-342900" algn="just">
              <a:buFont typeface="Wingdings" panose="05000000000000000000" charset="0"/>
              <a:buChar char="ü"/>
            </a:pPr>
            <a:endParaRPr lang="en-US" sz="2400" dirty="0">
              <a:latin typeface="Times New Roman" panose="02020603050405020304" charset="0"/>
              <a:cs typeface="Times New Roman" panose="02020603050405020304" charset="0"/>
            </a:endParaRPr>
          </a:p>
          <a:p>
            <a:pPr marL="342900" indent="-342900" algn="just">
              <a:buFont typeface="Wingdings" panose="05000000000000000000" charset="0"/>
              <a:buChar char="ü"/>
            </a:pPr>
            <a:r>
              <a:rPr lang="en-US" sz="2400" dirty="0">
                <a:latin typeface="Times New Roman" panose="02020603050405020304" charset="0"/>
                <a:cs typeface="Times New Roman" panose="02020603050405020304" charset="0"/>
              </a:rPr>
              <a:t>Without the device owner's knowledge, the </a:t>
            </a:r>
            <a:r>
              <a:rPr lang="en-US" sz="2400" dirty="0" err="1">
                <a:latin typeface="Times New Roman" panose="02020603050405020304" charset="0"/>
                <a:cs typeface="Times New Roman" panose="02020603050405020304" charset="0"/>
              </a:rPr>
              <a:t>keylogger</a:t>
            </a:r>
            <a:r>
              <a:rPr lang="en-US" sz="2400" dirty="0">
                <a:latin typeface="Times New Roman" panose="02020603050405020304" charset="0"/>
                <a:cs typeface="Times New Roman" panose="02020603050405020304" charset="0"/>
              </a:rPr>
              <a:t> would be running in the background. </a:t>
            </a:r>
          </a:p>
          <a:p>
            <a:pPr marL="342900" indent="-342900" algn="just">
              <a:buFont typeface="Wingdings" panose="05000000000000000000" charset="0"/>
              <a:buChar char="ü"/>
            </a:pPr>
            <a:endParaRPr lang="en-US" sz="2400" dirty="0">
              <a:latin typeface="Times New Roman" panose="02020603050405020304" charset="0"/>
              <a:cs typeface="Times New Roman" panose="02020603050405020304" charset="0"/>
            </a:endParaRPr>
          </a:p>
          <a:p>
            <a:pPr marL="342900" indent="-342900" algn="just">
              <a:buFont typeface="Wingdings" panose="05000000000000000000" charset="0"/>
              <a:buChar char="ü"/>
            </a:pPr>
            <a:endParaRPr lang="en-US" sz="2400" dirty="0">
              <a:latin typeface="Times New Roman" panose="02020603050405020304" charset="0"/>
              <a:cs typeface="Times New Roman" panose="02020603050405020304" charset="0"/>
            </a:endParaRPr>
          </a:p>
          <a:p>
            <a:pPr marL="342900" indent="-342900" algn="just">
              <a:buFont typeface="Wingdings" panose="05000000000000000000" charset="0"/>
              <a:buChar char="ü"/>
            </a:pPr>
            <a:endParaRPr lang="en-US" sz="2400" dirty="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476885" y="412750"/>
            <a:ext cx="5857875" cy="1198880"/>
          </a:xfrm>
          <a:prstGeom prst="rect">
            <a:avLst/>
          </a:prstGeom>
          <a:noFill/>
        </p:spPr>
        <p:txBody>
          <a:bodyPr wrap="square" rtlCol="0">
            <a:noAutofit/>
          </a:bodyPr>
          <a:lstStyle/>
          <a:p>
            <a:r>
              <a:rPr lang="en-US" sz="3600">
                <a:latin typeface="Times New Roman" panose="02020603050405020304" charset="0"/>
                <a:cs typeface="Times New Roman" panose="02020603050405020304" charset="0"/>
              </a:rPr>
              <a:t>Proposed System / Solution:</a:t>
            </a:r>
          </a:p>
        </p:txBody>
      </p:sp>
      <p:sp>
        <p:nvSpPr>
          <p:cNvPr id="3" name="Text Box 2"/>
          <p:cNvSpPr txBox="1"/>
          <p:nvPr/>
        </p:nvSpPr>
        <p:spPr>
          <a:xfrm>
            <a:off x="1821815" y="2025015"/>
            <a:ext cx="9039860" cy="5709920"/>
          </a:xfrm>
          <a:prstGeom prst="rect">
            <a:avLst/>
          </a:prstGeom>
          <a:noFill/>
        </p:spPr>
        <p:txBody>
          <a:bodyPr wrap="square" rtlCol="0" anchor="t">
            <a:noAutofit/>
          </a:bodyPr>
          <a:lstStyle/>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rPr>
              <a:t>A Keylogger is a form of software which is used to track or log the all the keys that a user strikes on their keyboard, usually in secret so that the user of the system doesn't know that their actions are being monitored. It is otherwise known as keyboard capturer.</a:t>
            </a: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rPr>
              <a:t>The solution to the above existing problem is that we can create software keyloggers instead of hardware keyloggers. </a:t>
            </a: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2067563" y="2033272"/>
            <a:ext cx="8375015" cy="4154984"/>
          </a:xfrm>
          <a:prstGeom prst="rect">
            <a:avLst/>
          </a:prstGeom>
          <a:noFill/>
        </p:spPr>
        <p:txBody>
          <a:bodyPr wrap="square" rtlCol="0" anchor="t">
            <a:spAutoFit/>
          </a:bodyPr>
          <a:lstStyle/>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sym typeface="+mn-ea"/>
              </a:rPr>
              <a:t>The proposed model provides a solution that reduces trouble installing the keylogger to the target System. </a:t>
            </a: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sym typeface="+mn-ea"/>
              </a:rPr>
              <a:t>Because keylogger software can be installed remotely and does not need any physical access of the target system. </a:t>
            </a: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sym typeface="+mn-ea"/>
              </a:rPr>
              <a:t>The designed software is powerful enough to be installed targeted system itself </a:t>
            </a: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996440" y="1301752"/>
            <a:ext cx="8778240" cy="3785652"/>
          </a:xfrm>
          <a:prstGeom prst="rect">
            <a:avLst/>
          </a:prstGeom>
          <a:noFill/>
        </p:spPr>
        <p:txBody>
          <a:bodyPr wrap="square" rtlCol="0" anchor="t">
            <a:spAutoFit/>
          </a:bodyPr>
          <a:lstStyle/>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sym typeface="+mn-ea"/>
              </a:rPr>
              <a:t>When a user clicks, for example malicious link sent to him through mail or any social network media.</a:t>
            </a: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sym typeface="+mn-ea"/>
              </a:rPr>
              <a:t>Finally captures all the user's keystrokes when logged into the system.</a:t>
            </a: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sym typeface="+mn-ea"/>
              </a:rPr>
              <a:t>It saves the logs to a folder or sends the log directly to a third party's email address celebration.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539753" y="523243"/>
            <a:ext cx="6175375" cy="646331"/>
          </a:xfrm>
          <a:prstGeom prst="rect">
            <a:avLst/>
          </a:prstGeom>
          <a:noFill/>
        </p:spPr>
        <p:txBody>
          <a:bodyPr wrap="square" rtlCol="0">
            <a:spAutoFit/>
          </a:bodyPr>
          <a:lstStyle/>
          <a:p>
            <a:r>
              <a:rPr lang="en-US" sz="3600">
                <a:latin typeface="Times New Roman" panose="02020603050405020304" charset="0"/>
                <a:cs typeface="Times New Roman" panose="02020603050405020304" charset="0"/>
              </a:rPr>
              <a:t>System Development Approach:</a:t>
            </a:r>
          </a:p>
        </p:txBody>
      </p:sp>
      <p:sp>
        <p:nvSpPr>
          <p:cNvPr id="3" name="Text Box 2"/>
          <p:cNvSpPr txBox="1"/>
          <p:nvPr/>
        </p:nvSpPr>
        <p:spPr>
          <a:xfrm>
            <a:off x="2139315" y="1946367"/>
            <a:ext cx="8620760" cy="3540034"/>
          </a:xfrm>
          <a:prstGeom prst="rect">
            <a:avLst/>
          </a:prstGeom>
          <a:noFill/>
        </p:spPr>
        <p:txBody>
          <a:bodyPr wrap="square" rtlCol="0" anchor="t">
            <a:noAutofit/>
          </a:bodyPr>
          <a:lstStyle/>
          <a:p>
            <a:pPr marL="342900" indent="-342900" algn="just">
              <a:buFont typeface="Wingdings" panose="05000000000000000000" charset="0"/>
              <a:buChar char="ü"/>
            </a:pPr>
            <a:r>
              <a:rPr lang="en-US" sz="2400" dirty="0">
                <a:latin typeface="Times New Roman" panose="02020603050405020304" charset="0"/>
                <a:cs typeface="Times New Roman" panose="02020603050405020304" charset="0"/>
              </a:rPr>
              <a:t>It is important to notice that a user-space </a:t>
            </a:r>
            <a:r>
              <a:rPr lang="en-US" sz="2400" dirty="0" err="1">
                <a:latin typeface="Times New Roman" panose="02020603050405020304" charset="0"/>
                <a:cs typeface="Times New Roman" panose="02020603050405020304" charset="0"/>
              </a:rPr>
              <a:t>keylogger</a:t>
            </a:r>
            <a:r>
              <a:rPr lang="en-US" sz="2400" dirty="0">
                <a:latin typeface="Times New Roman" panose="02020603050405020304" charset="0"/>
                <a:cs typeface="Times New Roman" panose="02020603050405020304" charset="0"/>
              </a:rPr>
              <a:t> can easily depend on documented sets of unprivileged APIs commonly available on modern operating systems (OSs). </a:t>
            </a:r>
          </a:p>
          <a:p>
            <a:pPr marL="342900" indent="-342900" algn="just">
              <a:buFont typeface="Wingdings" panose="05000000000000000000" charset="0"/>
              <a:buChar char="ü"/>
            </a:pPr>
            <a:endParaRPr lang="en-US" sz="2400" dirty="0">
              <a:latin typeface="Times New Roman" panose="02020603050405020304" charset="0"/>
              <a:cs typeface="Times New Roman" panose="02020603050405020304" charset="0"/>
            </a:endParaRPr>
          </a:p>
          <a:p>
            <a:pPr marL="342900" indent="-342900" algn="just">
              <a:buFont typeface="Wingdings" panose="05000000000000000000" charset="0"/>
              <a:buChar char="ü"/>
            </a:pPr>
            <a:r>
              <a:rPr lang="en-US" sz="2400" dirty="0">
                <a:latin typeface="Times New Roman" panose="02020603050405020304" charset="0"/>
                <a:cs typeface="Times New Roman" panose="02020603050405020304" charset="0"/>
              </a:rPr>
              <a:t>This is not the case for a </a:t>
            </a:r>
            <a:r>
              <a:rPr lang="en-US" sz="2400" dirty="0" err="1">
                <a:latin typeface="Times New Roman" panose="02020603050405020304" charset="0"/>
                <a:cs typeface="Times New Roman" panose="02020603050405020304" charset="0"/>
              </a:rPr>
              <a:t>keylogger</a:t>
            </a:r>
            <a:r>
              <a:rPr lang="en-US" sz="2400" dirty="0">
                <a:latin typeface="Times New Roman" panose="02020603050405020304" charset="0"/>
                <a:cs typeface="Times New Roman" panose="02020603050405020304" charset="0"/>
              </a:rPr>
              <a:t> implemented as a kernel module. In kernel space, the programmer must rely on kernel-level to intercept all the messages dispatched by the keyboard driver.</a:t>
            </a:r>
          </a:p>
          <a:p>
            <a:pPr marL="342900" indent="-342900" algn="just">
              <a:buFont typeface="Wingdings" panose="05000000000000000000" charset="0"/>
              <a:buChar char="ü"/>
            </a:pPr>
            <a:endParaRPr lang="en-US" sz="2400" dirty="0">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470785" y="1582422"/>
            <a:ext cx="8432800" cy="3785652"/>
          </a:xfrm>
          <a:prstGeom prst="rect">
            <a:avLst/>
          </a:prstGeom>
          <a:noFill/>
        </p:spPr>
        <p:txBody>
          <a:bodyPr wrap="square" rtlCol="0" anchor="t">
            <a:spAutoFit/>
          </a:bodyPr>
          <a:lstStyle/>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sym typeface="+mn-ea"/>
              </a:rPr>
              <a:t>Furthermore, a keylogger implemented as a user-space process is much easier to deploy since no special permission is required.</a:t>
            </a: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sym typeface="+mn-ea"/>
              </a:rPr>
              <a:t> Anti-hook technique is based on the fact that each processes either hidden or on display uses hooks APIs for the purpose III. of hooking. </a:t>
            </a: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sym typeface="+mn-ea"/>
              </a:rPr>
              <a:t>So if we become able to scan all the processes and static executable and DLLs and detect the suspicious processes or files, which uses hooks.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64</TotalTime>
  <Words>934</Words>
  <Application>Microsoft Office PowerPoint</Application>
  <PresentationFormat>Custom</PresentationFormat>
  <Paragraphs>124</Paragraphs>
  <Slides>24</Slides>
  <Notes>1</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Solstice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NAVEEN KUMAR 777</dc:creator>
  <cp:lastModifiedBy>ADMIN</cp:lastModifiedBy>
  <cp:revision>18</cp:revision>
  <dcterms:created xsi:type="dcterms:W3CDTF">2024-03-10T14:43:00Z</dcterms:created>
  <dcterms:modified xsi:type="dcterms:W3CDTF">2024-04-04T05:03:30Z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B33ED0242BEA49A78B6CFCB744B1F149_13</vt:lpwstr>
  </property>
  <property fmtid="{D5CDD505-2E9C-101B-9397-08002B2CF9AE}" pid="3" name="KSOProductBuildVer">
    <vt:lpwstr>1033-12.2.0.13431</vt:lpwstr>
  </property>
</Properties>
</file>