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635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33350" y="501650"/>
            <a:ext cx="2284730" cy="673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</a:t>
            </a:r>
            <a:r>
              <a:rPr lang="zh-CN" altLang="en-US" sz="1400"/>
              <a:t>输入包围盒（左下右上坐标）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546735" y="1174750"/>
            <a:ext cx="2375535" cy="167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DLL</a:t>
            </a:r>
            <a:r>
              <a:rPr lang="zh-CN" altLang="en-US" sz="1400"/>
              <a:t>入口</a:t>
            </a:r>
            <a:r>
              <a:rPr lang="zh-CN" altLang="en-US" sz="1400"/>
              <a:t>函数dem2tintiles(double minX, double minY, double maxX, double maxY, const char* input, const char* output)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58750" y="2559050"/>
            <a:ext cx="2259965" cy="8274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根据包围盒的经度确定</a:t>
            </a:r>
            <a:r>
              <a:rPr lang="en-US" altLang="zh-CN" sz="1400"/>
              <a:t>CGCS2000</a:t>
            </a:r>
            <a:r>
              <a:rPr lang="zh-CN" altLang="en-US" sz="1400"/>
              <a:t>的投影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58750" y="4018915"/>
            <a:ext cx="2259965" cy="10394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验证本地</a:t>
            </a:r>
            <a:r>
              <a:rPr lang="en-US" altLang="zh-CN" sz="1400"/>
              <a:t>tif</a:t>
            </a:r>
            <a:r>
              <a:rPr lang="zh-CN" altLang="en-US" sz="1400"/>
              <a:t>的投影信息</a:t>
            </a:r>
            <a:r>
              <a:rPr lang="zh-CN" altLang="en-US" sz="1400">
                <a:solidFill>
                  <a:schemeClr val="tx1"/>
                </a:solidFill>
              </a:rPr>
              <a:t>is_valid_projection(dataset.get(), frame)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33350" y="5604510"/>
            <a:ext cx="2259965" cy="913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根据用户输入的包围盒筛选相交的</a:t>
            </a:r>
            <a:r>
              <a:rPr lang="en-US" altLang="zh-CN" sz="1400"/>
              <a:t>tif</a:t>
            </a:r>
            <a:r>
              <a:rPr lang="zh-CN" altLang="en-US" sz="1400"/>
              <a:t>，对符合条件的</a:t>
            </a:r>
            <a:r>
              <a:rPr lang="en-US" altLang="zh-CN" sz="1400"/>
              <a:t>tif</a:t>
            </a:r>
            <a:r>
              <a:rPr lang="zh-CN" altLang="en-US" sz="1400"/>
              <a:t>进行拼接后根据用户包围盒进行</a:t>
            </a:r>
            <a:r>
              <a:rPr lang="zh-CN" altLang="en-US" sz="1400"/>
              <a:t>裁剪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0050" y="1250950"/>
            <a:ext cx="12700" cy="11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3"/>
            </p:custDataLst>
          </p:nvPr>
        </p:nvCxnSpPr>
        <p:spPr>
          <a:xfrm>
            <a:off x="1188720" y="3386455"/>
            <a:ext cx="0" cy="6324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>
            <a:off x="1168400" y="5022850"/>
            <a:ext cx="0" cy="5461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3056255" y="679450"/>
            <a:ext cx="3740785" cy="1149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/>
              <a:t>切割最大层级的</a:t>
            </a:r>
            <a:r>
              <a:rPr lang="en-US" altLang="zh-CN" sz="1400"/>
              <a:t>dem</a:t>
            </a:r>
            <a:r>
              <a:rPr lang="zh-CN" altLang="en-US" sz="1400"/>
              <a:t>为不同分块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std::vector&lt;Partition&gt; create_partitions_for_zoom_level(const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Raster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Double&amp; dem,int zoom, int EPSGcode)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>
            <a:off x="410845" y="3046730"/>
            <a:ext cx="6096635" cy="1361440"/>
          </a:xfrm>
          <a:prstGeom prst="bentConnector3">
            <a:avLst>
              <a:gd name="adj1" fmla="val 10395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1263650" y="6518275"/>
            <a:ext cx="1504950" cy="243205"/>
          </a:xfrm>
          <a:prstGeom prst="bentConnector3">
            <a:avLst>
              <a:gd name="adj1" fmla="val -590"/>
            </a:avLst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6"/>
            </p:custDataLst>
          </p:nvPr>
        </p:nvCxnSpPr>
        <p:spPr>
          <a:xfrm>
            <a:off x="4128135" y="1898650"/>
            <a:ext cx="12065" cy="5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3056255" y="2480945"/>
            <a:ext cx="3765550" cy="1574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/>
              <a:t>为每个分块创建Delaunay三角网（方法：</a:t>
            </a:r>
            <a:r>
              <a:rPr lang="en-US" altLang="zh-CN" sz="1400"/>
              <a:t>zemlya_meshing</a:t>
            </a:r>
            <a:r>
              <a:rPr lang="zh-CN" altLang="en-US" sz="1400"/>
              <a:t>，通过贪婪算法逐级构建TIN，迭代插入误差最大的点，直到达到误差阈值或完成所有层级的处理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mesh = generate_tin_zemlya(std::move(raster_tile), method_parameter);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>
            <a:off x="4150360" y="4157980"/>
            <a:ext cx="12065" cy="51625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3056255" y="4777105"/>
            <a:ext cx="3817620" cy="1301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/>
              <a:t>根据分块所包含的瓦片范围，分别</a:t>
            </a:r>
            <a:r>
              <a:rPr lang="zh-CN" altLang="en-US" sz="1400"/>
              <a:t>将分块所生成</a:t>
            </a:r>
            <a:r>
              <a:rPr lang="zh-CN" altLang="en-US" sz="1400"/>
              <a:t>的三角网格切割为瓦片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std::string TileMaker::dumpTile(int tx, int ty, int zoom, const char* filename,MeshWriter&amp; mesh_writer, std::vector&lt;double&gt;&amp;frame)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endCxn id="31" idx="0"/>
          </p:cNvCxnSpPr>
          <p:nvPr>
            <p:custDataLst>
              <p:tags r:id="rId10"/>
            </p:custDataLst>
          </p:nvPr>
        </p:nvCxnSpPr>
        <p:spPr>
          <a:xfrm rot="16200000">
            <a:off x="6127750" y="3089910"/>
            <a:ext cx="4231005" cy="2176145"/>
          </a:xfrm>
          <a:prstGeom prst="bentConnector3">
            <a:avLst>
              <a:gd name="adj1" fmla="val 1056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>
            <p:custDataLst>
              <p:tags r:id="rId11"/>
            </p:custDataLst>
          </p:nvPr>
        </p:nvCxnSpPr>
        <p:spPr>
          <a:xfrm>
            <a:off x="4937125" y="6045200"/>
            <a:ext cx="2238375" cy="247650"/>
          </a:xfrm>
          <a:prstGeom prst="bentConnector3">
            <a:avLst>
              <a:gd name="adj1" fmla="val 85"/>
            </a:avLst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2"/>
            </p:custDataLst>
          </p:nvPr>
        </p:nvSpPr>
        <p:spPr>
          <a:xfrm>
            <a:off x="7425055" y="2062480"/>
            <a:ext cx="3813810" cy="1574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>
                <a:sym typeface="+mn-ea"/>
              </a:rPr>
              <a:t>文件（</a:t>
            </a:r>
            <a:r>
              <a:rPr lang="en-US" altLang="zh-CN" sz="1400">
                <a:sym typeface="+mn-ea"/>
              </a:rPr>
              <a:t>xyz</a:t>
            </a:r>
            <a:r>
              <a:rPr lang="zh-CN" altLang="en-US" sz="1400">
                <a:sym typeface="+mn-ea"/>
              </a:rPr>
              <a:t>格式文件）首先写入投影坐标的</a:t>
            </a:r>
            <a:r>
              <a:rPr lang="en-US" altLang="zh-CN" sz="1400">
                <a:sym typeface="+mn-ea"/>
              </a:rPr>
              <a:t>EPSG</a:t>
            </a:r>
            <a:r>
              <a:rPr lang="zh-CN" altLang="en-US" sz="1400">
                <a:sym typeface="+mn-ea"/>
              </a:rPr>
              <a:t>编号以及中心投影坐标，再</a:t>
            </a:r>
            <a:r>
              <a:rPr lang="zh-CN" altLang="en-US" sz="1400"/>
              <a:t>遍历三角网的所有三角形，将三角形的顶点的相对投影坐标写入文件</a:t>
            </a:r>
            <a:r>
              <a:rPr lang="zh-CN" altLang="en-US" sz="1400"/>
              <a:t>中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writeObjFile(tileMesh, file_name1_cstr, frame);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>
            <p:custDataLst>
              <p:tags r:id="rId13"/>
            </p:custDataLst>
          </p:nvPr>
        </p:nvCxnSpPr>
        <p:spPr>
          <a:xfrm>
            <a:off x="9385300" y="3723005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>
            <a:off x="7463155" y="4255770"/>
            <a:ext cx="3813810" cy="1574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/>
              <a:t>文件（</a:t>
            </a:r>
            <a:r>
              <a:rPr lang="en-US" altLang="zh-CN" sz="1400"/>
              <a:t>terrain</a:t>
            </a:r>
            <a:r>
              <a:rPr lang="zh-CN" altLang="en-US" sz="1400"/>
              <a:t>格式</a:t>
            </a:r>
            <a:r>
              <a:rPr lang="zh-CN" altLang="en-US" sz="1400"/>
              <a:t>文件）写入</a:t>
            </a:r>
            <a:r>
              <a:rPr lang="en-US" altLang="zh-CN" sz="1400"/>
              <a:t>QM</a:t>
            </a:r>
            <a:r>
              <a:rPr lang="zh-CN" altLang="en-US" sz="1400"/>
              <a:t>（</a:t>
            </a:r>
            <a:r>
              <a:rPr lang="en-US" altLang="zh-CN" sz="1400"/>
              <a:t>Quantized Mesh</a:t>
            </a:r>
            <a:r>
              <a:rPr lang="zh-CN" altLang="en-US" sz="1400"/>
              <a:t>）头文件数据，对三角网顶点进行量化，采用</a:t>
            </a:r>
            <a:r>
              <a:rPr lang="en-US" altLang="zh-CN" sz="1400"/>
              <a:t>ZigZag</a:t>
            </a:r>
            <a:r>
              <a:rPr lang="zh-CN" altLang="en-US" sz="1400"/>
              <a:t>编码处理顶点坐标的增量并写入文件，接着遍历三角网的所有三角形，写入三角形的索引数据，再写入边界</a:t>
            </a:r>
            <a:r>
              <a:rPr lang="zh-CN" altLang="en-US" sz="1400"/>
              <a:t>索引。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mesh_writer.write_mesh_to_file(filename, tileMesh, tileSpaceBbox);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93203" y="164465"/>
            <a:ext cx="89979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>
            <p:custDataLst>
              <p:tags r:id="rId15"/>
            </p:custDataLst>
          </p:nvPr>
        </p:nvSpPr>
        <p:spPr>
          <a:xfrm>
            <a:off x="1188403" y="2259965"/>
            <a:ext cx="126428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RasterIO.cpp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>
            <p:custDataLst>
              <p:tags r:id="rId16"/>
            </p:custDataLst>
          </p:nvPr>
        </p:nvSpPr>
        <p:spPr>
          <a:xfrm>
            <a:off x="1188403" y="3677920"/>
            <a:ext cx="126428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RasterIO.cpp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>
            <p:custDataLst>
              <p:tags r:id="rId17"/>
            </p:custDataLst>
          </p:nvPr>
        </p:nvSpPr>
        <p:spPr>
          <a:xfrm>
            <a:off x="1188403" y="5267325"/>
            <a:ext cx="126428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RasterIO.cpp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>
            <p:custDataLst>
              <p:tags r:id="rId18"/>
            </p:custDataLst>
          </p:nvPr>
        </p:nvSpPr>
        <p:spPr>
          <a:xfrm>
            <a:off x="4329113" y="342265"/>
            <a:ext cx="24936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dem2tintiles_workflow.cpp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>
            <p:custDataLst>
              <p:tags r:id="rId19"/>
            </p:custDataLst>
          </p:nvPr>
        </p:nvSpPr>
        <p:spPr>
          <a:xfrm>
            <a:off x="4303078" y="2101850"/>
            <a:ext cx="24936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dem2tintiles_workflow.cpp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>
            <p:custDataLst>
              <p:tags r:id="rId20"/>
            </p:custDataLst>
          </p:nvPr>
        </p:nvSpPr>
        <p:spPr>
          <a:xfrm>
            <a:off x="5427028" y="4364355"/>
            <a:ext cx="136969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TileMaker.cpp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>
            <p:custDataLst>
              <p:tags r:id="rId21"/>
            </p:custDataLst>
          </p:nvPr>
        </p:nvSpPr>
        <p:spPr>
          <a:xfrm>
            <a:off x="9906953" y="1718945"/>
            <a:ext cx="136969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TileMaker.cpp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>
            <p:custDataLst>
              <p:tags r:id="rId22"/>
            </p:custDataLst>
          </p:nvPr>
        </p:nvSpPr>
        <p:spPr>
          <a:xfrm>
            <a:off x="9760268" y="3815715"/>
            <a:ext cx="153606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MeshWriter.cpp</a:t>
            </a:r>
            <a:endParaRPr lang="en-US" altLang="zh-CN" sz="1600" b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2305" y="501650"/>
            <a:ext cx="476250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TIFF2Terrain&amp;xyz workflow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23"/>
            </p:custDataLst>
          </p:nvPr>
        </p:nvCxnSpPr>
        <p:spPr>
          <a:xfrm>
            <a:off x="9385300" y="5849620"/>
            <a:ext cx="0" cy="3162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>
            <p:custDataLst>
              <p:tags r:id="rId24"/>
            </p:custDataLst>
          </p:nvPr>
        </p:nvSpPr>
        <p:spPr>
          <a:xfrm>
            <a:off x="7425055" y="6184900"/>
            <a:ext cx="3871595" cy="5302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返回输出文件的</a:t>
            </a:r>
            <a:r>
              <a:rPr lang="zh-CN" altLang="en-US" sz="1400"/>
              <a:t>路径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33350" y="792480"/>
            <a:ext cx="2284730" cy="673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输入</a:t>
            </a:r>
            <a:r>
              <a:rPr lang="en-US" altLang="zh-CN" sz="1200"/>
              <a:t>max_error</a:t>
            </a:r>
            <a:r>
              <a:rPr lang="zh-CN" altLang="en-US" sz="1200"/>
              <a:t>和</a:t>
            </a:r>
            <a:r>
              <a:rPr lang="en-US" altLang="zh-CN" sz="1200"/>
              <a:t>RasterDouble</a:t>
            </a:r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47370" y="1515745"/>
            <a:ext cx="2042160" cy="103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ctr" latinLnBrk="1"/>
            <a:r>
              <a:rPr sz="1200"/>
              <a:t>void ZemlyaMesh::greedy_insert(double max_error)</a:t>
            </a:r>
            <a:endParaRPr sz="1200"/>
          </a:p>
          <a:p>
            <a:pPr indent="0" fontAlgn="ctr" latinLnBrk="1"/>
            <a:r>
              <a:rPr lang="zh-CN" altLang="en-US" sz="1200"/>
              <a:t>其中</a:t>
            </a:r>
            <a:r>
              <a:rPr lang="en-US" sz="1200"/>
              <a:t>RasterDouble</a:t>
            </a:r>
            <a:r>
              <a:rPr lang="zh-CN" altLang="en-US" sz="1200"/>
              <a:t>数据为</a:t>
            </a:r>
            <a:r>
              <a:rPr sz="1200">
                <a:sym typeface="+mn-ea"/>
              </a:rPr>
              <a:t>ZemlyaMesh</a:t>
            </a:r>
            <a:r>
              <a:rPr lang="zh-CN" sz="1200">
                <a:sym typeface="+mn-ea"/>
              </a:rPr>
              <a:t>类的成员变量</a:t>
            </a:r>
            <a:endParaRPr lang="zh-CN" sz="1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950" y="2460625"/>
            <a:ext cx="2259965" cy="8274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计算</a:t>
            </a:r>
            <a:r>
              <a:rPr lang="zh-CN" altLang="en-US" sz="1200"/>
              <a:t>并初始化参数（最大误差</a:t>
            </a:r>
            <a:r>
              <a:rPr lang="en-US" altLang="zh-CN" sz="1200"/>
              <a:t>max_error</a:t>
            </a:r>
            <a:r>
              <a:rPr lang="zh-CN" altLang="en-US" sz="1200"/>
              <a:t>、</a:t>
            </a:r>
            <a:r>
              <a:rPr lang="en-US" altLang="zh-CN" sz="1200"/>
              <a:t>RasterDouble</a:t>
            </a:r>
            <a:r>
              <a:rPr lang="zh-CN" altLang="en-US" sz="1200"/>
              <a:t>数据的宽度和高度、最大层级</a:t>
            </a:r>
            <a:r>
              <a:rPr lang="en-US" altLang="zh-CN" sz="1200"/>
              <a:t>level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7950" y="5626735"/>
            <a:ext cx="2259965" cy="10394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计算平均值填充辅助栅格以更新插入标记栅格的</a:t>
            </a:r>
            <a:r>
              <a:rPr lang="zh-CN" altLang="en-US" sz="1200"/>
              <a:t>值</a:t>
            </a:r>
            <a:endParaRPr lang="zh-CN" altLang="en-US" sz="1200"/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遍历不同层级，进行对栅格进行重采样计算点的值</a:t>
            </a:r>
            <a:r>
              <a:rPr lang="zh-CN" altLang="en-US" sz="1200">
                <a:solidFill>
                  <a:schemeClr val="tx1"/>
                </a:solidFill>
              </a:rPr>
              <a:t>大小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07950" y="3772535"/>
            <a:ext cx="2259965" cy="412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初始化四个栅格</a:t>
            </a:r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0050" y="1515745"/>
            <a:ext cx="10160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3"/>
            </p:custDataLst>
          </p:nvPr>
        </p:nvCxnSpPr>
        <p:spPr>
          <a:xfrm>
            <a:off x="400050" y="3288030"/>
            <a:ext cx="0" cy="4464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3056255" y="792480"/>
            <a:ext cx="3740785" cy="6724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200"/>
              <a:t>根据栅格四个角点初始化网格</a:t>
            </a:r>
            <a:endParaRPr lang="zh-CN" altLang="en-US" sz="1200"/>
          </a:p>
        </p:txBody>
      </p:sp>
      <p:cxnSp>
        <p:nvCxnSpPr>
          <p:cNvPr id="19" name="肘形连接符 18"/>
          <p:cNvCxnSpPr/>
          <p:nvPr/>
        </p:nvCxnSpPr>
        <p:spPr>
          <a:xfrm rot="16200000">
            <a:off x="34925" y="3258820"/>
            <a:ext cx="6073775" cy="960120"/>
          </a:xfrm>
          <a:prstGeom prst="bentConnector3">
            <a:avLst>
              <a:gd name="adj1" fmla="val 104741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1223010" y="6666230"/>
            <a:ext cx="1360805" cy="91440"/>
          </a:xfrm>
          <a:prstGeom prst="bentConnector3">
            <a:avLst>
              <a:gd name="adj1" fmla="val 1679"/>
            </a:avLst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5"/>
            </p:custDataLst>
          </p:nvPr>
        </p:nvCxnSpPr>
        <p:spPr>
          <a:xfrm flipH="1">
            <a:off x="3552190" y="1518285"/>
            <a:ext cx="8255" cy="3346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3028950" y="1906270"/>
            <a:ext cx="3765550" cy="769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200">
                <a:sym typeface="+mn-ea"/>
              </a:rPr>
              <a:t>遍历候选点</a:t>
            </a:r>
            <a:r>
              <a:rPr lang="zh-CN" altLang="en-US" sz="1200">
                <a:sym typeface="+mn-ea"/>
              </a:rPr>
              <a:t>容器，选择重要性最高的点进行</a:t>
            </a:r>
            <a:r>
              <a:rPr lang="zh-CN" altLang="en-US" sz="1200">
                <a:sym typeface="+mn-ea"/>
              </a:rPr>
              <a:t>检查</a:t>
            </a:r>
            <a:endParaRPr lang="zh-CN" altLang="en-US" sz="1200">
              <a:sym typeface="+mn-ea"/>
            </a:endParaRPr>
          </a:p>
          <a:p>
            <a:pPr algn="ctr" fontAlgn="ctr" latinLnBrk="1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terra::Candidate candidate = m_candidates.grab_greatest();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7"/>
            </p:custDataLst>
          </p:nvPr>
        </p:nvCxnSpPr>
        <p:spPr>
          <a:xfrm>
            <a:off x="3588385" y="2757170"/>
            <a:ext cx="0" cy="19361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3053080" y="4752975"/>
            <a:ext cx="3765550" cy="12928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200">
                <a:sym typeface="+mn-ea"/>
              </a:rPr>
              <a:t>若检查通过，</a:t>
            </a:r>
            <a:r>
              <a:rPr lang="zh-CN" altLang="en-US" sz="1200">
                <a:sym typeface="+mn-ea"/>
              </a:rPr>
              <a:t>则将符合标记的点插入网格中对应的三角形中</a:t>
            </a:r>
            <a:endParaRPr lang="zh-CN" altLang="en-US" sz="12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this-&gt;insert(glm::dvec2(candidate.x, candidate.y), candidate.triangle);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endCxn id="31" idx="0"/>
          </p:cNvCxnSpPr>
          <p:nvPr>
            <p:custDataLst>
              <p:tags r:id="rId9"/>
            </p:custDataLst>
          </p:nvPr>
        </p:nvCxnSpPr>
        <p:spPr>
          <a:xfrm rot="16200000">
            <a:off x="6125845" y="2980690"/>
            <a:ext cx="4335145" cy="2250440"/>
          </a:xfrm>
          <a:prstGeom prst="bentConnector3">
            <a:avLst>
              <a:gd name="adj1" fmla="val 105500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>
            <p:custDataLst>
              <p:tags r:id="rId10"/>
            </p:custDataLst>
          </p:nvPr>
        </p:nvCxnSpPr>
        <p:spPr>
          <a:xfrm>
            <a:off x="4937125" y="6045835"/>
            <a:ext cx="2238375" cy="247650"/>
          </a:xfrm>
          <a:prstGeom prst="bentConnector3">
            <a:avLst>
              <a:gd name="adj1" fmla="val 85"/>
            </a:avLst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1"/>
            </p:custDataLst>
          </p:nvPr>
        </p:nvSpPr>
        <p:spPr>
          <a:xfrm>
            <a:off x="7512050" y="1938655"/>
            <a:ext cx="3813810" cy="6134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400"/>
              <a:t>直到候选者</a:t>
            </a:r>
            <a:r>
              <a:rPr lang="zh-CN" altLang="en-US" sz="1400"/>
              <a:t>容器为空，则停止</a:t>
            </a:r>
            <a:r>
              <a:rPr lang="zh-CN" altLang="en-US" sz="1400"/>
              <a:t>循环</a:t>
            </a:r>
            <a:endParaRPr lang="zh-CN" altLang="en-US" sz="1400"/>
          </a:p>
          <a:p>
            <a:pPr indent="0" algn="ctr" fontAlgn="ctr" latinLnBrk="1"/>
            <a:r>
              <a:rPr lang="zh-CN" altLang="en-US" sz="1400">
                <a:solidFill>
                  <a:schemeClr val="tx1"/>
                </a:solidFill>
              </a:rPr>
              <a:t>while(!m_candidates.empty()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2305" y="428625"/>
            <a:ext cx="4870450" cy="1210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Greedy Insert of ZemlyaMesh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ZemlyaMesh.cpp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C++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12"/>
            </p:custDataLst>
          </p:nvPr>
        </p:nvCxnSpPr>
        <p:spPr>
          <a:xfrm>
            <a:off x="9413240" y="2675890"/>
            <a:ext cx="0" cy="3162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13"/>
            </p:custDataLst>
          </p:nvPr>
        </p:nvSpPr>
        <p:spPr>
          <a:xfrm>
            <a:off x="7512050" y="3095625"/>
            <a:ext cx="3871595" cy="13061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初始化网格</a:t>
            </a:r>
            <a:r>
              <a:rPr lang="en-US" altLang="zh-CN" sz="1200"/>
              <a:t>Mesh</a:t>
            </a:r>
            <a:r>
              <a:rPr lang="zh-CN" altLang="en-US" sz="1200"/>
              <a:t>对象，将所有被插入的点存储进顶点类</a:t>
            </a:r>
            <a:r>
              <a:rPr lang="en-US" altLang="zh-CN" sz="1200"/>
              <a:t>Vertex</a:t>
            </a:r>
            <a:r>
              <a:rPr lang="zh-CN" altLang="en-US" sz="1200"/>
              <a:t>和面</a:t>
            </a:r>
            <a:r>
              <a:rPr lang="en-US" altLang="zh-CN" sz="1200"/>
              <a:t>Face</a:t>
            </a:r>
            <a:r>
              <a:rPr lang="zh-CN" altLang="en-US" sz="1200"/>
              <a:t>所初始化的对象中，用顶点和面构建新的</a:t>
            </a:r>
            <a:r>
              <a:rPr lang="en-US" altLang="zh-CN" sz="1200"/>
              <a:t>Mesh</a:t>
            </a:r>
            <a:endParaRPr lang="en-US" altLang="zh-CN" sz="1200"/>
          </a:p>
          <a:p>
            <a:pPr algn="ctr" fontAlgn="ctr" latinLnBrk="1">
              <a:buClrTx/>
              <a:buSzTx/>
              <a:buNone/>
            </a:pPr>
            <a:r>
              <a:rPr lang="en-US" altLang="zh-CN" sz="1200"/>
              <a:t> </a:t>
            </a:r>
            <a:r>
              <a:rPr lang="zh-CN" altLang="en-US" sz="1200"/>
              <a:t> </a:t>
            </a:r>
            <a:r>
              <a:rPr lang="zh-CN" altLang="en-US" sz="1400">
                <a:solidFill>
                  <a:schemeClr val="tx1"/>
                </a:solidFill>
              </a:rPr>
              <a:t>  auto mesh = std::make_unique&lt;Mesh&gt;();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fontAlgn="ctr" latinLnBrk="1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</a:rPr>
              <a:t>    mesh-&gt;from_decomposed(std::move(mvertices), std::move(mfaces));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4"/>
            </p:custDataLst>
          </p:nvPr>
        </p:nvSpPr>
        <p:spPr>
          <a:xfrm>
            <a:off x="107950" y="4264660"/>
            <a:ext cx="498475" cy="896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结果</a:t>
            </a:r>
            <a:r>
              <a:rPr lang="zh-CN" altLang="en-US" sz="1200"/>
              <a:t>栅格</a:t>
            </a:r>
            <a:endParaRPr lang="zh-CN" altLang="en-US" sz="1200"/>
          </a:p>
        </p:txBody>
      </p:sp>
      <p:sp>
        <p:nvSpPr>
          <p:cNvPr id="8" name="矩形 7"/>
          <p:cNvSpPr/>
          <p:nvPr>
            <p:custDataLst>
              <p:tags r:id="rId15"/>
            </p:custDataLst>
          </p:nvPr>
        </p:nvSpPr>
        <p:spPr>
          <a:xfrm>
            <a:off x="685800" y="4264660"/>
            <a:ext cx="498475" cy="896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插入标记栅格</a:t>
            </a:r>
            <a:endParaRPr lang="zh-CN" altLang="en-US" sz="1200"/>
          </a:p>
        </p:txBody>
      </p:sp>
      <p:sp>
        <p:nvSpPr>
          <p:cNvPr id="11" name="矩形 10"/>
          <p:cNvSpPr/>
          <p:nvPr>
            <p:custDataLst>
              <p:tags r:id="rId16"/>
            </p:custDataLst>
          </p:nvPr>
        </p:nvSpPr>
        <p:spPr>
          <a:xfrm>
            <a:off x="1869440" y="4264660"/>
            <a:ext cx="498475" cy="896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令牌栅格</a:t>
            </a:r>
            <a:endParaRPr lang="zh-CN" altLang="en-US" sz="1200"/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1263650" y="4264660"/>
            <a:ext cx="498475" cy="896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使用标记栅格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606425" y="240030"/>
            <a:ext cx="1329055" cy="439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预处理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>
            <p:custDataLst>
              <p:tags r:id="rId18"/>
            </p:custDataLst>
          </p:nvPr>
        </p:nvSpPr>
        <p:spPr>
          <a:xfrm>
            <a:off x="4262120" y="262890"/>
            <a:ext cx="1329055" cy="4394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网格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构建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9"/>
            </p:custDataLst>
          </p:nvPr>
        </p:nvCxnSpPr>
        <p:spPr>
          <a:xfrm flipH="1">
            <a:off x="938530" y="5232400"/>
            <a:ext cx="1270" cy="395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64585" y="3223260"/>
            <a:ext cx="34143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ctr" latinLnBrk="1"/>
            <a:endParaRPr lang="zh-CN" altLang="en-US" sz="1200">
              <a:sym typeface="+mn-ea"/>
            </a:endParaRPr>
          </a:p>
        </p:txBody>
      </p:sp>
      <p:sp>
        <p:nvSpPr>
          <p:cNvPr id="30" name="对角圆角矩形 29"/>
          <p:cNvSpPr/>
          <p:nvPr/>
        </p:nvSpPr>
        <p:spPr>
          <a:xfrm>
            <a:off x="3837305" y="2790190"/>
            <a:ext cx="2959735" cy="572135"/>
          </a:xfrm>
          <a:prstGeom prst="round2Diag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000">
                <a:solidFill>
                  <a:schemeClr val="tx1"/>
                </a:solidFill>
                <a:sym typeface="+mn-ea"/>
              </a:rPr>
              <a:t>检查令牌栅格的值是否与当前点一致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indent="0" algn="ctr" fontAlgn="ctr" latinLnBrk="1"/>
            <a:r>
              <a:rPr lang="zh-CN" altLang="en-US" sz="100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若到目前为止该点周围没有发生变化，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则基于是否将该点加入网格的决策是可信的）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对角圆角矩形 40"/>
          <p:cNvSpPr/>
          <p:nvPr>
            <p:custDataLst>
              <p:tags r:id="rId20"/>
            </p:custDataLst>
          </p:nvPr>
        </p:nvSpPr>
        <p:spPr>
          <a:xfrm>
            <a:off x="3813810" y="3476625"/>
            <a:ext cx="2959735" cy="546735"/>
          </a:xfrm>
          <a:prstGeom prst="round2Diag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000">
                <a:solidFill>
                  <a:schemeClr val="tx1"/>
                </a:solidFill>
                <a:sym typeface="+mn-ea"/>
              </a:rPr>
              <a:t>检查该点的重要性是否小于最大误差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max_error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，若小于则跳过该点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对角圆角矩形 44"/>
          <p:cNvSpPr/>
          <p:nvPr>
            <p:custDataLst>
              <p:tags r:id="rId21"/>
            </p:custDataLst>
          </p:nvPr>
        </p:nvSpPr>
        <p:spPr>
          <a:xfrm>
            <a:off x="3804920" y="4114800"/>
            <a:ext cx="2959735" cy="546735"/>
          </a:xfrm>
          <a:prstGeom prst="round2Diag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ctr" latinLnBrk="1"/>
            <a:r>
              <a:rPr lang="zh-CN" altLang="en-US" sz="1000">
                <a:solidFill>
                  <a:schemeClr val="tx1"/>
                </a:solidFill>
                <a:sym typeface="+mn-ea"/>
              </a:rPr>
              <a:t>检查该点是否被使用标记栅格标记过（该点已被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插入）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22"/>
            </p:custDataLst>
          </p:nvPr>
        </p:nvSpPr>
        <p:spPr>
          <a:xfrm>
            <a:off x="7503795" y="4855845"/>
            <a:ext cx="3873500" cy="6661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返回构建成功的网格</a:t>
            </a:r>
            <a:r>
              <a:rPr lang="en-US" altLang="zh-CN" sz="1200"/>
              <a:t>Mesh</a:t>
            </a:r>
            <a:endParaRPr lang="zh-CN" altLang="en-US" sz="1200"/>
          </a:p>
        </p:txBody>
      </p:sp>
      <p:cxnSp>
        <p:nvCxnSpPr>
          <p:cNvPr id="47" name="直接箭头连接符 46"/>
          <p:cNvCxnSpPr/>
          <p:nvPr>
            <p:custDataLst>
              <p:tags r:id="rId23"/>
            </p:custDataLst>
          </p:nvPr>
        </p:nvCxnSpPr>
        <p:spPr>
          <a:xfrm>
            <a:off x="9421495" y="4471035"/>
            <a:ext cx="0" cy="3162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commondata" val="eyJoZGlkIjoiNDk2MTkzMjNjNjA0N2VjYTkyMDU4NzlmYTBlZDMwNG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演示</Application>
  <PresentationFormat>宽屏</PresentationFormat>
  <Paragraphs>99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lllly要开心</dc:creator>
  <cp:lastModifiedBy>qetuoadgjlxvn</cp:lastModifiedBy>
  <cp:revision>6</cp:revision>
  <dcterms:created xsi:type="dcterms:W3CDTF">2023-08-09T12:44:00Z</dcterms:created>
  <dcterms:modified xsi:type="dcterms:W3CDTF">2024-02-29T04:03:16Z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08E4335D081A4485BD0272878206FF4F_13</vt:lpwstr>
  </property>
  <property fmtid="{D5CDD505-2E9C-101B-9397-08002B2CF9AE}" pid="3" name="KSOProductBuildVer">
    <vt:lpwstr>2052-12.1.0.16250</vt:lpwstr>
  </property>
</Properties>
</file>