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7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DDB8F-C08D-4CC7-8BC1-91FCAE0B7A8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C71EB-CA0E-4CC4-918D-5EC25BAE503D}" type="slidenum">
              <a:rPr lang="en-IN" smtClean="0"/>
              <a:t>‹#›</a:t>
            </a:fld>
            <a:endParaRPr lang="en-IN"/>
          </a:p>
        </p:txBody>
      </p:sp>
    </p:spTree>
    <p:extLst>
      <p:ext uri="{BB962C8B-B14F-4D97-AF65-F5344CB8AC3E}">
        <p14:creationId xmlns:p14="http://schemas.microsoft.com/office/powerpoint/2010/main" val="241883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8C71EB-CA0E-4CC4-918D-5EC25BAE503D}" type="slidenum">
              <a:rPr lang="en-IN" smtClean="0"/>
              <a:t>12</a:t>
            </a:fld>
            <a:endParaRPr lang="en-IN"/>
          </a:p>
        </p:txBody>
      </p:sp>
    </p:spTree>
    <p:extLst>
      <p:ext uri="{BB962C8B-B14F-4D97-AF65-F5344CB8AC3E}">
        <p14:creationId xmlns:p14="http://schemas.microsoft.com/office/powerpoint/2010/main" val="3654226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
        <p:nvSpPr>
          <p:cNvPr id="2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2"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3"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5"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447840"/>
            <a:ext cx="7724520" cy="300160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7700" b="1" u="none" strike="noStrike" dirty="0" err="1">
                <a:solidFill>
                  <a:schemeClr val="dk1"/>
                </a:solidFill>
                <a:effectLst/>
                <a:uFillTx/>
                <a:latin typeface="Space Grotesk"/>
                <a:ea typeface="Space Grotesk"/>
              </a:rPr>
              <a:t>Student</a:t>
            </a:r>
            <a:r>
              <a:rPr lang="fr-FR" sz="7700" b="1" u="none" strike="noStrike" dirty="0">
                <a:solidFill>
                  <a:schemeClr val="dk1"/>
                </a:solidFill>
                <a:effectLst/>
                <a:uFillTx/>
                <a:latin typeface="Space Grotesk"/>
                <a:ea typeface="Space Grotesk"/>
              </a:rPr>
              <a:t> Performance Dashboard</a:t>
            </a:r>
            <a:endParaRPr lang="fr-FR" sz="7700" b="0" u="none" strike="noStrike" dirty="0">
              <a:solidFill>
                <a:schemeClr val="dk1"/>
              </a:solidFill>
              <a:effectLst/>
              <a:uFillTx/>
              <a:latin typeface="Arial"/>
            </a:endParaRPr>
          </a:p>
        </p:txBody>
      </p:sp>
      <p:sp>
        <p:nvSpPr>
          <p:cNvPr id="39" name="PlaceHolder 2"/>
          <p:cNvSpPr>
            <a:spLocks noGrp="1"/>
          </p:cNvSpPr>
          <p:nvPr>
            <p:ph type="subTitle"/>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600" b="0" u="none" strike="noStrike" dirty="0">
                <a:solidFill>
                  <a:schemeClr val="dk1"/>
                </a:solidFill>
                <a:effectLst/>
                <a:uFillTx/>
                <a:latin typeface="Hind"/>
                <a:ea typeface="Hind"/>
              </a:rPr>
              <a:t>An interactive tool for visualizing student academic data.</a:t>
            </a:r>
            <a:endParaRPr lang="en-US" sz="1600" b="0" u="none" strike="noStrike" dirty="0">
              <a:solidFill>
                <a:srgbClr val="FFFFFF"/>
              </a:solidFill>
              <a:effectLst/>
              <a:uFillTx/>
              <a:latin typeface="OpenSymbol"/>
            </a:endParaRPr>
          </a:p>
        </p:txBody>
      </p:sp>
      <p:sp>
        <p:nvSpPr>
          <p:cNvPr id="41" name="Google Shape;107;p25"/>
          <p:cNvSpPr/>
          <p:nvPr/>
        </p:nvSpPr>
        <p:spPr>
          <a:xfrm rot="16200000">
            <a:off x="-304560" y="3972240"/>
            <a:ext cx="828360" cy="123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800" b="0" u="none" strike="noStrike">
                <a:solidFill>
                  <a:schemeClr val="dk1"/>
                </a:solidFill>
                <a:effectLst/>
                <a:uFillTx/>
                <a:latin typeface="Arial"/>
              </a:rPr>
              <a:t>MM/DD/20XX</a:t>
            </a:r>
            <a:endParaRPr lang="en-US" sz="800" b="0" u="none" strike="noStrike">
              <a:solidFill>
                <a:srgbClr val="FFFFFF"/>
              </a:solidFill>
              <a:effectLst/>
              <a:uFillTx/>
              <a:latin typeface="OpenSymbol"/>
            </a:endParaRPr>
          </a:p>
        </p:txBody>
      </p:sp>
      <p:cxnSp>
        <p:nvCxnSpPr>
          <p:cNvPr id="42" name="Google Shape;108;p25"/>
          <p:cNvCxnSpPr/>
          <p:nvPr/>
        </p:nvCxnSpPr>
        <p:spPr>
          <a:xfrm>
            <a:off x="114120" y="4451760"/>
            <a:ext cx="360" cy="749160"/>
          </a:xfrm>
          <a:prstGeom prst="straightConnector1">
            <a:avLst/>
          </a:prstGeom>
          <a:ln w="9525">
            <a:solidFill>
              <a:srgbClr val="FFFFFF"/>
            </a:solidFill>
            <a:round/>
          </a:ln>
        </p:spPr>
      </p:cxnSp>
      <p:cxnSp>
        <p:nvCxnSpPr>
          <p:cNvPr id="43" name="Google Shape;109;p25"/>
          <p:cNvCxnSpPr/>
          <p:nvPr/>
        </p:nvCxnSpPr>
        <p:spPr>
          <a:xfrm>
            <a:off x="5219280" y="3838320"/>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User-Friendly Interface and Filtering Options</a:t>
            </a:r>
            <a:endParaRPr lang="fr-FR" sz="2600" b="0" u="none" strike="noStrike">
              <a:solidFill>
                <a:schemeClr val="dk1"/>
              </a:solidFill>
              <a:effectLst/>
              <a:uFillTx/>
              <a:latin typeface="Arial"/>
            </a:endParaRPr>
          </a:p>
        </p:txBody>
      </p:sp>
      <p:sp>
        <p:nvSpPr>
          <p:cNvPr id="68"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The design prioritizes user experience, with an intuitive interface that is easy to navigate.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Users can filter data by grade, allowing for focused reviews of student performance based on defined criteria.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These features promote efficient data handling and streamline the analysis process for educators and stakeholders.</a:t>
            </a:r>
            <a:endParaRPr lang="en-US" sz="1200" b="0" u="none" strike="noStrike">
              <a:solidFill>
                <a:srgbClr val="FFFFFF"/>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Conclusions</a:t>
            </a:r>
            <a:endParaRPr lang="fr-FR" sz="2600" b="0" u="none" strike="noStrike">
              <a:solidFill>
                <a:schemeClr val="dk1"/>
              </a:solidFill>
              <a:effectLst/>
              <a:uFillTx/>
              <a:latin typeface="Arial"/>
            </a:endParaRPr>
          </a:p>
        </p:txBody>
      </p:sp>
      <p:sp>
        <p:nvSpPr>
          <p:cNvPr id="70" name="PlaceHolder 2"/>
          <p:cNvSpPr>
            <a:spLocks noGrp="1"/>
          </p:cNvSpPr>
          <p:nvPr>
            <p:ph type="subTitle"/>
          </p:nvPr>
        </p:nvSpPr>
        <p:spPr>
          <a:xfrm>
            <a:off x="228600" y="1278673"/>
            <a:ext cx="6558776" cy="3636047"/>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chemeClr val="dk1"/>
                </a:solidFill>
                <a:effectLst/>
                <a:uFillTx/>
                <a:latin typeface="Hind"/>
                <a:ea typeface="Hind"/>
              </a:rPr>
              <a:t>The Student Performance Dashboard serves as a vital tool for visualizing and understanding academic performance. </a:t>
            </a:r>
            <a:endParaRPr lang="en-US" sz="1400" b="0" u="none" strike="noStrike" dirty="0">
              <a:solidFill>
                <a:srgbClr val="FFFFFF"/>
              </a:solidFill>
              <a:effectLst/>
              <a:uFillTx/>
              <a:latin typeface="OpenSymbol"/>
            </a:endParaRPr>
          </a:p>
          <a:p>
            <a:pPr indent="0">
              <a:lnSpc>
                <a:spcPct val="100000"/>
              </a:lnSpc>
              <a:buNone/>
              <a:tabLst>
                <a:tab pos="0" algn="l"/>
              </a:tabLst>
            </a:pPr>
            <a:r>
              <a:rPr lang="en-US" sz="1400" b="0" u="none" strike="noStrike" dirty="0">
                <a:solidFill>
                  <a:schemeClr val="dk1"/>
                </a:solidFill>
                <a:effectLst/>
                <a:uFillTx/>
                <a:latin typeface="Hind"/>
                <a:ea typeface="Hind"/>
              </a:rPr>
              <a:t>Its interactive features and user-centered design support educators in tracking student progress and making informed decisions. </a:t>
            </a:r>
            <a:endParaRPr lang="en-US" sz="1400" b="0" u="none" strike="noStrike" dirty="0">
              <a:solidFill>
                <a:srgbClr val="FFFFFF"/>
              </a:solidFill>
              <a:effectLst/>
              <a:uFillTx/>
              <a:latin typeface="OpenSymbol"/>
            </a:endParaRPr>
          </a:p>
          <a:p>
            <a:pPr indent="0">
              <a:lnSpc>
                <a:spcPct val="100000"/>
              </a:lnSpc>
              <a:buNone/>
              <a:tabLst>
                <a:tab pos="0" algn="l"/>
              </a:tabLst>
            </a:pPr>
            <a:r>
              <a:rPr lang="en-US" sz="1400" b="0" u="none" strike="noStrike" dirty="0">
                <a:solidFill>
                  <a:schemeClr val="dk1"/>
                </a:solidFill>
                <a:effectLst/>
                <a:uFillTx/>
                <a:latin typeface="Hind"/>
                <a:ea typeface="Hind"/>
              </a:rPr>
              <a:t>By leveraging data visualization, this dashboard enhances educational strategies and fosters a culture of continuous improvement.</a:t>
            </a:r>
            <a:endParaRPr lang="en-US" sz="1400" b="0" u="none" strike="noStrike" dirty="0">
              <a:solidFill>
                <a:srgbClr val="FFFFFF"/>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228600" y="666720"/>
            <a:ext cx="5619240" cy="12949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7200" b="1" u="none" strike="noStrike" dirty="0" err="1">
                <a:solidFill>
                  <a:schemeClr val="dk1"/>
                </a:solidFill>
                <a:effectLst/>
                <a:uFillTx/>
                <a:latin typeface="Space Grotesk"/>
                <a:ea typeface="Space Grotesk"/>
              </a:rPr>
              <a:t>Thank</a:t>
            </a:r>
            <a:r>
              <a:rPr lang="fr-FR" sz="7200" b="1" u="none" strike="noStrike" dirty="0">
                <a:solidFill>
                  <a:schemeClr val="dk1"/>
                </a:solidFill>
                <a:effectLst/>
                <a:uFillTx/>
                <a:latin typeface="Space Grotesk"/>
                <a:ea typeface="Space Grotesk"/>
              </a:rPr>
              <a:t> </a:t>
            </a:r>
            <a:r>
              <a:rPr lang="fr-FR" sz="7200" b="1" u="none" strike="noStrike" dirty="0" err="1">
                <a:solidFill>
                  <a:schemeClr val="dk1"/>
                </a:solidFill>
                <a:effectLst/>
                <a:uFillTx/>
                <a:latin typeface="Space Grotesk"/>
                <a:ea typeface="Space Grotesk"/>
              </a:rPr>
              <a:t>you</a:t>
            </a:r>
            <a:r>
              <a:rPr lang="fr-FR" sz="7200" b="1" u="none" strike="noStrike" dirty="0">
                <a:solidFill>
                  <a:schemeClr val="dk1"/>
                </a:solidFill>
                <a:effectLst/>
                <a:uFillTx/>
                <a:latin typeface="Space Grotesk"/>
                <a:ea typeface="Space Grotesk"/>
              </a:rPr>
              <a:t>!</a:t>
            </a:r>
            <a:endParaRPr lang="fr-FR" sz="7200" b="0" u="none" strike="noStrike" dirty="0">
              <a:solidFill>
                <a:schemeClr val="dk1"/>
              </a:solidFill>
              <a:effectLst/>
              <a:uFillTx/>
              <a:latin typeface="Arial"/>
            </a:endParaRPr>
          </a:p>
        </p:txBody>
      </p:sp>
      <p:sp>
        <p:nvSpPr>
          <p:cNvPr id="73" name="PlaceHolder 2"/>
          <p:cNvSpPr>
            <a:spLocks noGrp="1"/>
          </p:cNvSpPr>
          <p:nvPr>
            <p:ph type="subTitle"/>
          </p:nvPr>
        </p:nvSpPr>
        <p:spPr>
          <a:xfrm>
            <a:off x="348176" y="1961640"/>
            <a:ext cx="2609640" cy="1047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dirty="0">
                <a:solidFill>
                  <a:schemeClr val="dk1"/>
                </a:solidFill>
                <a:effectLst/>
                <a:uFillTx/>
                <a:latin typeface="Hind"/>
                <a:ea typeface="Hind"/>
              </a:rPr>
              <a:t>Do you have any questions?</a:t>
            </a:r>
            <a:endParaRPr lang="en-US" sz="1400" b="0" u="none" strike="noStrike" dirty="0">
              <a:solidFill>
                <a:srgbClr val="FFFFFF"/>
              </a:solidFill>
              <a:effectLst/>
              <a:uFillTx/>
              <a:latin typeface="OpenSymbol"/>
            </a:endParaRPr>
          </a:p>
        </p:txBody>
      </p:sp>
      <p:sp>
        <p:nvSpPr>
          <p:cNvPr id="74" name="Google Shape;310;p38"/>
          <p:cNvSpPr/>
          <p:nvPr/>
        </p:nvSpPr>
        <p:spPr>
          <a:xfrm>
            <a:off x="6657840" y="4324320"/>
            <a:ext cx="218088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70000" lnSpcReduction="20000"/>
          </a:bodyPr>
          <a:lstStyle/>
          <a:p>
            <a:pPr algn="r" defTabSz="914400">
              <a:lnSpc>
                <a:spcPct val="100000"/>
              </a:lnSpc>
              <a:tabLst>
                <a:tab pos="0" algn="l"/>
              </a:tabLst>
            </a:pPr>
            <a:r>
              <a:rPr lang="fr-FR" sz="1800" b="0" u="none" strike="noStrike">
                <a:solidFill>
                  <a:schemeClr val="dk1"/>
                </a:solidFill>
                <a:effectLst/>
                <a:uFillTx/>
                <a:latin typeface="Arial"/>
              </a:rPr>
              <a:t>+00 000 000 000</a:t>
            </a:r>
            <a:endParaRPr lang="en-US" sz="1800" b="0" u="none" strike="noStrike">
              <a:solidFill>
                <a:srgbClr val="FFFFFF"/>
              </a:solidFill>
              <a:effectLst/>
              <a:uFillTx/>
              <a:latin typeface="OpenSymbol"/>
            </a:endParaRPr>
          </a:p>
        </p:txBody>
      </p:sp>
      <p:cxnSp>
        <p:nvCxnSpPr>
          <p:cNvPr id="75" name="Google Shape;311;p38"/>
          <p:cNvCxnSpPr/>
          <p:nvPr/>
        </p:nvCxnSpPr>
        <p:spPr>
          <a:xfrm>
            <a:off x="290520" y="3008880"/>
            <a:ext cx="2544120" cy="360"/>
          </a:xfrm>
          <a:prstGeom prst="straightConnector1">
            <a:avLst/>
          </a:prstGeom>
          <a:ln w="9525">
            <a:solidFill>
              <a:srgbClr val="FFFFFF"/>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a:t>
            </a:r>
            <a:endParaRPr lang="fr-FR" sz="2600" b="0" u="none" strike="noStrike">
              <a:solidFill>
                <a:schemeClr val="dk1"/>
              </a:solidFill>
              <a:effectLst/>
              <a:uFillTx/>
              <a:latin typeface="Arial"/>
            </a:endParaRPr>
          </a:p>
        </p:txBody>
      </p:sp>
      <p:sp>
        <p:nvSpPr>
          <p:cNvPr id="45" name="PlaceHolder 2"/>
          <p:cNvSpPr>
            <a:spLocks noGrp="1"/>
          </p:cNvSpPr>
          <p:nvPr>
            <p:ph type="subTitle"/>
          </p:nvPr>
        </p:nvSpPr>
        <p:spPr>
          <a:xfrm>
            <a:off x="228600" y="980378"/>
            <a:ext cx="4202151" cy="3934342"/>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Hind"/>
                <a:ea typeface="Hind"/>
              </a:rPr>
              <a:t>The Student Performance Dashboard is an innovative web application designed to visualize academic performance data. This tool empowers educators and institutions to upload student scores in multiple subjects, enabling swift analysis and informed decision-making. With features like detailed insights, interactive charts, and a user-friendly interface, it supports educational data management effectively.</a:t>
            </a:r>
            <a:endParaRPr lang="en-US" sz="1200" b="0" u="none" strike="noStrike" dirty="0">
              <a:solidFill>
                <a:srgbClr val="FFFFFF"/>
              </a:solidFill>
              <a:effectLst/>
              <a:uFillTx/>
              <a:latin typeface="OpenSymbol"/>
            </a:endParaRPr>
          </a:p>
        </p:txBody>
      </p:sp>
      <p:pic>
        <p:nvPicPr>
          <p:cNvPr id="3" name="Picture 2">
            <a:extLst>
              <a:ext uri="{FF2B5EF4-FFF2-40B4-BE49-F238E27FC236}">
                <a16:creationId xmlns:a16="http://schemas.microsoft.com/office/drawing/2014/main" id="{499DF07F-158A-F083-37D8-1C5CD8191A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6672" y="788021"/>
            <a:ext cx="4817328" cy="33751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Overview</a:t>
            </a:r>
            <a:endParaRPr lang="fr-FR" sz="5200" b="0" u="none" strike="noStrike">
              <a:solidFill>
                <a:schemeClr val="dk1"/>
              </a:solidFill>
              <a:effectLst/>
              <a:uFillTx/>
              <a:latin typeface="Arial"/>
            </a:endParaRPr>
          </a:p>
        </p:txBody>
      </p:sp>
      <p:sp>
        <p:nvSpPr>
          <p:cNvPr id="48"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01</a:t>
            </a:r>
            <a:endParaRPr lang="fr-FR" sz="6000" b="0" u="none" strike="noStrike">
              <a:solidFill>
                <a:schemeClr val="dk1"/>
              </a:solidFill>
              <a:effectLst/>
              <a:uFillTx/>
              <a:latin typeface="Arial"/>
            </a:endParaRPr>
          </a:p>
        </p:txBody>
      </p:sp>
      <p:sp>
        <p:nvSpPr>
          <p:cNvPr id="49"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50"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 to the Dashboard</a:t>
            </a:r>
            <a:endParaRPr lang="fr-FR" sz="2600" b="0" u="none" strike="noStrike">
              <a:solidFill>
                <a:schemeClr val="dk1"/>
              </a:solidFill>
              <a:effectLst/>
              <a:uFillTx/>
              <a:latin typeface="Arial"/>
            </a:endParaRPr>
          </a:p>
        </p:txBody>
      </p:sp>
      <p:sp>
        <p:nvSpPr>
          <p:cNvPr id="52"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The Student Performance Dashboard offers an interactive platform for analyzing academic data efficiently. Users can easily upload CSV files containing scores across five subjects, enabling a comprehensive view of student performance and facilitating quick insights for educators and administrators.</a:t>
            </a:r>
            <a:endParaRPr lang="en-US" sz="1200" b="0" u="none" strike="noStrike">
              <a:solidFill>
                <a:srgbClr val="FFFFFF"/>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Importance of Data Visualization</a:t>
            </a:r>
            <a:endParaRPr lang="fr-FR" sz="2600" b="0" u="none" strike="noStrike">
              <a:solidFill>
                <a:schemeClr val="dk1"/>
              </a:solidFill>
              <a:effectLst/>
              <a:uFillTx/>
              <a:latin typeface="Arial"/>
            </a:endParaRPr>
          </a:p>
        </p:txBody>
      </p:sp>
      <p:sp>
        <p:nvSpPr>
          <p:cNvPr id="54"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Data visualization plays a crucial role in understanding complex student performance metrics. By leveraging visual elements such as charts and graphs, the dashboard enhances clarity, making it easier for stakeholders to identify trends, strengths, and areas for improvement in student performance across various subjects.</a:t>
            </a:r>
            <a:endParaRPr lang="en-US" sz="1200" b="0" u="none" strike="noStrike">
              <a:solidFill>
                <a:srgbClr val="FFFFFF"/>
              </a:solidFill>
              <a:effectLst/>
              <a:uFillTx/>
              <a:latin typeface="OpenSymbol"/>
            </a:endParaRPr>
          </a:p>
        </p:txBody>
      </p:sp>
      <p:pic>
        <p:nvPicPr>
          <p:cNvPr id="5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Target Audience and Use Cases</a:t>
            </a:r>
            <a:endParaRPr lang="fr-FR" sz="2600" b="0" u="none" strike="noStrike">
              <a:solidFill>
                <a:schemeClr val="dk1"/>
              </a:solidFill>
              <a:effectLst/>
              <a:uFillTx/>
              <a:latin typeface="Arial"/>
            </a:endParaRPr>
          </a:p>
        </p:txBody>
      </p:sp>
      <p:sp>
        <p:nvSpPr>
          <p:cNvPr id="57"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The Student Performance Dashboard is designed for educators, administrators, and academic institutions seeking to enhance their understanding of student performance.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It can be utilized in various contexts, such as school districts for performance analysis, universities for curriculum assessment, or educational NGOs for research purposes.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By presenting data-driven insights, the dashboard supports effective decision-making tailored to diverse educational needs.</a:t>
            </a:r>
            <a:endParaRPr lang="en-US" sz="1200" b="0" u="none" strike="noStrike">
              <a:solidFill>
                <a:srgbClr val="FFFFFF"/>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Features</a:t>
            </a:r>
            <a:endParaRPr lang="fr-FR" sz="5200" b="0" u="none" strike="noStrike">
              <a:solidFill>
                <a:schemeClr val="dk1"/>
              </a:solidFill>
              <a:effectLst/>
              <a:uFillTx/>
              <a:latin typeface="Arial"/>
            </a:endParaRPr>
          </a:p>
        </p:txBody>
      </p:sp>
      <p:sp>
        <p:nvSpPr>
          <p:cNvPr id="59"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02</a:t>
            </a:r>
            <a:endParaRPr lang="fr-FR" sz="6000" b="0" u="none" strike="noStrike">
              <a:solidFill>
                <a:schemeClr val="dk1"/>
              </a:solidFill>
              <a:effectLst/>
              <a:uFillTx/>
              <a:latin typeface="Arial"/>
            </a:endParaRPr>
          </a:p>
        </p:txBody>
      </p:sp>
      <p:sp>
        <p:nvSpPr>
          <p:cNvPr id="60"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61"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Interactive Data Upload and Visualization</a:t>
            </a:r>
            <a:endParaRPr lang="fr-FR" sz="2600" b="0" u="none" strike="noStrike">
              <a:solidFill>
                <a:schemeClr val="dk1"/>
              </a:solidFill>
              <a:effectLst/>
              <a:uFillTx/>
              <a:latin typeface="Arial"/>
            </a:endParaRPr>
          </a:p>
        </p:txBody>
      </p:sp>
      <p:sp>
        <p:nvSpPr>
          <p:cNvPr id="63"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Users can seamlessly upload CSV files containing student academic scores.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The dashboard instantly generates visualizations, allowing for quick assessments of each student's performance across multiple subjects.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Graphical representations like bar and pie charts facilitate clear comparisons between different metrics and students.</a:t>
            </a:r>
            <a:endParaRPr lang="en-US" sz="1200" b="0" u="none" strike="noStrike">
              <a:solidFill>
                <a:srgbClr val="FFFFFF"/>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Detailed Insights and Analytics</a:t>
            </a:r>
            <a:endParaRPr lang="fr-FR" sz="2600" b="0" u="none" strike="noStrike">
              <a:solidFill>
                <a:schemeClr val="dk1"/>
              </a:solidFill>
              <a:effectLst/>
              <a:uFillTx/>
              <a:latin typeface="Arial"/>
            </a:endParaRPr>
          </a:p>
        </p:txBody>
      </p:sp>
      <p:sp>
        <p:nvSpPr>
          <p:cNvPr id="65"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The dashboard provides essential statistics such as total marks, average scores, and grades for each student.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It features a topper highlight section that showcases the highest achiever, thus motivating students to excel.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Comprehensive analytics empower educators to easily track trends and evaluate the effectiveness of teaching methods.</a:t>
            </a:r>
            <a:endParaRPr lang="en-US" sz="1200" b="0" u="none" strike="noStrike">
              <a:solidFill>
                <a:srgbClr val="FFFFFF"/>
              </a:solidFill>
              <a:effectLst/>
              <a:uFillTx/>
              <a:latin typeface="OpenSymbol"/>
            </a:endParaRPr>
          </a:p>
        </p:txBody>
      </p:sp>
      <p:pic>
        <p:nvPicPr>
          <p:cNvPr id="3" name="Picture 2">
            <a:extLst>
              <a:ext uri="{FF2B5EF4-FFF2-40B4-BE49-F238E27FC236}">
                <a16:creationId xmlns:a16="http://schemas.microsoft.com/office/drawing/2014/main" id="{380A4F41-2AFF-F329-7BF3-58BF36362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7078" y="0"/>
            <a:ext cx="4186922" cy="2695320"/>
          </a:xfrm>
          <a:prstGeom prst="rect">
            <a:avLst/>
          </a:prstGeom>
        </p:spPr>
      </p:pic>
      <p:pic>
        <p:nvPicPr>
          <p:cNvPr id="5" name="Picture 4">
            <a:extLst>
              <a:ext uri="{FF2B5EF4-FFF2-40B4-BE49-F238E27FC236}">
                <a16:creationId xmlns:a16="http://schemas.microsoft.com/office/drawing/2014/main" id="{16F6020A-0C51-C5A0-7681-40010A79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010" y="2695320"/>
            <a:ext cx="4186922" cy="2448180"/>
          </a:xfrm>
          <a:prstGeom prst="rect">
            <a:avLst/>
          </a:prstGeom>
        </p:spPr>
      </p:pic>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482</Words>
  <Application>Microsoft Office PowerPoint</Application>
  <PresentationFormat>On-screen Show (16:9)</PresentationFormat>
  <Paragraphs>37</Paragraphs>
  <Slides>12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Hind</vt:lpstr>
      <vt:lpstr>OpenSymbol</vt:lpstr>
      <vt:lpstr>Space Grotesk</vt:lpstr>
      <vt:lpstr>Symbol</vt:lpstr>
      <vt:lpstr>Wingdings</vt:lpstr>
      <vt:lpstr>Dark Theme by Slidesgo</vt:lpstr>
      <vt:lpstr>Slidesgo Final Pages</vt:lpstr>
      <vt:lpstr>Student Performance Dashboard</vt:lpstr>
      <vt:lpstr>Introduction</vt:lpstr>
      <vt:lpstr>Overview</vt:lpstr>
      <vt:lpstr>Introduction to the Dashboard</vt:lpstr>
      <vt:lpstr>Importance of Data Visualization</vt:lpstr>
      <vt:lpstr>Target Audience and Use Cases</vt:lpstr>
      <vt:lpstr>Features</vt:lpstr>
      <vt:lpstr>Interactive Data Upload and Visualization</vt:lpstr>
      <vt:lpstr>Detailed Insights and Analytics</vt:lpstr>
      <vt:lpstr>User-Friendly Interface and Filtering Options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abhishekkumar0072@outlook.com</cp:lastModifiedBy>
  <cp:revision>1</cp:revision>
  <dcterms:modified xsi:type="dcterms:W3CDTF">2025-08-04T17:36:02Z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2025-08-03T17:34:05Z</dcterms:created>
  <dc:creator>Unknown Creator</dc:creator>
  <dc:description/>
  <dc:language>en-US</dc:language>
  <cp:lastModifiedBy>Unknown Creator</cp:lastModifiedBy>
  <dcterms:modified xsi:type="dcterms:W3CDTF">2025-08-03T17:34:05Z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