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907" r:id="rId3"/>
    <p:sldId id="908" r:id="rId4"/>
    <p:sldId id="910" r:id="rId5"/>
    <p:sldId id="911" r:id="rId6"/>
    <p:sldId id="912" r:id="rId7"/>
    <p:sldId id="913" r:id="rId8"/>
    <p:sldId id="914" r:id="rId9"/>
    <p:sldId id="915" r:id="rId10"/>
    <p:sldId id="916" r:id="rId11"/>
    <p:sldId id="917" r:id="rId12"/>
    <p:sldId id="918" r:id="rId13"/>
    <p:sldId id="919" r:id="rId14"/>
    <p:sldId id="920" r:id="rId15"/>
    <p:sldId id="921" r:id="rId16"/>
    <p:sldId id="922" r:id="rId17"/>
    <p:sldId id="923" r:id="rId18"/>
    <p:sldId id="924" r:id="rId19"/>
    <p:sldId id="925" r:id="rId20"/>
    <p:sldId id="926" r:id="rId21"/>
    <p:sldId id="927" r:id="rId22"/>
    <p:sldId id="928" r:id="rId23"/>
    <p:sldId id="929" r:id="rId24"/>
    <p:sldId id="930" r:id="rId25"/>
    <p:sldId id="931" r:id="rId26"/>
    <p:sldId id="932" r:id="rId27"/>
    <p:sldId id="933" r:id="rId28"/>
    <p:sldId id="934" r:id="rId29"/>
    <p:sldId id="935" r:id="rId30"/>
    <p:sldId id="936" r:id="rId31"/>
    <p:sldId id="937" r:id="rId32"/>
    <p:sldId id="938" r:id="rId33"/>
    <p:sldId id="939" r:id="rId34"/>
    <p:sldId id="940" r:id="rId35"/>
    <p:sldId id="941" r:id="rId36"/>
    <p:sldId id="942" r:id="rId37"/>
    <p:sldId id="943" r:id="rId38"/>
    <p:sldId id="944" r:id="rId39"/>
    <p:sldId id="945" r:id="rId40"/>
    <p:sldId id="946" r:id="rId41"/>
    <p:sldId id="947" r:id="rId42"/>
    <p:sldId id="948" r:id="rId43"/>
    <p:sldId id="949" r:id="rId44"/>
    <p:sldId id="950"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91" d="100"/>
          <a:sy n="91" d="100"/>
        </p:scale>
        <p:origin x="156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CD1E2DC-0306-40E4-841B-52171C40229F}" type="datetimeFigureOut">
              <a:rPr lang="zh-CN" altLang="en-US" smtClean="0"/>
              <a:t>2021-4-6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A6BAC28-D283-4619-8D58-7549DB06CFA3}" type="slidenum">
              <a:rPr lang="zh-CN" altLang="en-US" smtClean="0"/>
              <a:t>‹#›</a:t>
            </a:fld>
            <a:endParaRPr lang="zh-CN" altLang="en-US"/>
          </a:p>
        </p:txBody>
      </p:sp>
    </p:spTree>
    <p:extLst>
      <p:ext uri="{BB962C8B-B14F-4D97-AF65-F5344CB8AC3E}">
        <p14:creationId xmlns:p14="http://schemas.microsoft.com/office/powerpoint/2010/main" val="3191823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CD1E2DC-0306-40E4-841B-52171C40229F}" type="datetimeFigureOut">
              <a:rPr lang="zh-CN" altLang="en-US" smtClean="0"/>
              <a:t>2021-4-6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A6BAC28-D283-4619-8D58-7549DB06CFA3}" type="slidenum">
              <a:rPr lang="zh-CN" altLang="en-US" smtClean="0"/>
              <a:t>‹#›</a:t>
            </a:fld>
            <a:endParaRPr lang="zh-CN" altLang="en-US"/>
          </a:p>
        </p:txBody>
      </p:sp>
    </p:spTree>
    <p:extLst>
      <p:ext uri="{BB962C8B-B14F-4D97-AF65-F5344CB8AC3E}">
        <p14:creationId xmlns:p14="http://schemas.microsoft.com/office/powerpoint/2010/main" val="4179340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CD1E2DC-0306-40E4-841B-52171C40229F}" type="datetimeFigureOut">
              <a:rPr lang="zh-CN" altLang="en-US" smtClean="0"/>
              <a:t>2021-4-6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A6BAC28-D283-4619-8D58-7549DB06CFA3}" type="slidenum">
              <a:rPr lang="zh-CN" altLang="en-US" smtClean="0"/>
              <a:t>‹#›</a:t>
            </a:fld>
            <a:endParaRPr lang="zh-CN" altLang="en-US"/>
          </a:p>
        </p:txBody>
      </p:sp>
    </p:spTree>
    <p:extLst>
      <p:ext uri="{BB962C8B-B14F-4D97-AF65-F5344CB8AC3E}">
        <p14:creationId xmlns:p14="http://schemas.microsoft.com/office/powerpoint/2010/main" val="2959059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CD1E2DC-0306-40E4-841B-52171C40229F}" type="datetimeFigureOut">
              <a:rPr lang="zh-CN" altLang="en-US" smtClean="0"/>
              <a:t>2021-4-6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A6BAC28-D283-4619-8D58-7549DB06CFA3}" type="slidenum">
              <a:rPr lang="zh-CN" altLang="en-US" smtClean="0"/>
              <a:t>‹#›</a:t>
            </a:fld>
            <a:endParaRPr lang="zh-CN" altLang="en-US"/>
          </a:p>
        </p:txBody>
      </p:sp>
    </p:spTree>
    <p:extLst>
      <p:ext uri="{BB962C8B-B14F-4D97-AF65-F5344CB8AC3E}">
        <p14:creationId xmlns:p14="http://schemas.microsoft.com/office/powerpoint/2010/main" val="1484709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CD1E2DC-0306-40E4-841B-52171C40229F}" type="datetimeFigureOut">
              <a:rPr lang="zh-CN" altLang="en-US" smtClean="0"/>
              <a:t>2021-4-6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A6BAC28-D283-4619-8D58-7549DB06CFA3}" type="slidenum">
              <a:rPr lang="zh-CN" altLang="en-US" smtClean="0"/>
              <a:t>‹#›</a:t>
            </a:fld>
            <a:endParaRPr lang="zh-CN" altLang="en-US"/>
          </a:p>
        </p:txBody>
      </p:sp>
    </p:spTree>
    <p:extLst>
      <p:ext uri="{BB962C8B-B14F-4D97-AF65-F5344CB8AC3E}">
        <p14:creationId xmlns:p14="http://schemas.microsoft.com/office/powerpoint/2010/main" val="2870695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CD1E2DC-0306-40E4-841B-52171C40229F}" type="datetimeFigureOut">
              <a:rPr lang="zh-CN" altLang="en-US" smtClean="0"/>
              <a:t>2021-4-6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A6BAC28-D283-4619-8D58-7549DB06CFA3}" type="slidenum">
              <a:rPr lang="zh-CN" altLang="en-US" smtClean="0"/>
              <a:t>‹#›</a:t>
            </a:fld>
            <a:endParaRPr lang="zh-CN" altLang="en-US"/>
          </a:p>
        </p:txBody>
      </p:sp>
    </p:spTree>
    <p:extLst>
      <p:ext uri="{BB962C8B-B14F-4D97-AF65-F5344CB8AC3E}">
        <p14:creationId xmlns:p14="http://schemas.microsoft.com/office/powerpoint/2010/main" val="712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CD1E2DC-0306-40E4-841B-52171C40229F}" type="datetimeFigureOut">
              <a:rPr lang="zh-CN" altLang="en-US" smtClean="0"/>
              <a:t>2021-4-6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A6BAC28-D283-4619-8D58-7549DB06CFA3}" type="slidenum">
              <a:rPr lang="zh-CN" altLang="en-US" smtClean="0"/>
              <a:t>‹#›</a:t>
            </a:fld>
            <a:endParaRPr lang="zh-CN" altLang="en-US"/>
          </a:p>
        </p:txBody>
      </p:sp>
    </p:spTree>
    <p:extLst>
      <p:ext uri="{BB962C8B-B14F-4D97-AF65-F5344CB8AC3E}">
        <p14:creationId xmlns:p14="http://schemas.microsoft.com/office/powerpoint/2010/main" val="3374740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CD1E2DC-0306-40E4-841B-52171C40229F}" type="datetimeFigureOut">
              <a:rPr lang="zh-CN" altLang="en-US" smtClean="0"/>
              <a:t>2021-4-6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A6BAC28-D283-4619-8D58-7549DB06CFA3}" type="slidenum">
              <a:rPr lang="zh-CN" altLang="en-US" smtClean="0"/>
              <a:t>‹#›</a:t>
            </a:fld>
            <a:endParaRPr lang="zh-CN" altLang="en-US"/>
          </a:p>
        </p:txBody>
      </p:sp>
    </p:spTree>
    <p:extLst>
      <p:ext uri="{BB962C8B-B14F-4D97-AF65-F5344CB8AC3E}">
        <p14:creationId xmlns:p14="http://schemas.microsoft.com/office/powerpoint/2010/main" val="2473304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D1E2DC-0306-40E4-841B-52171C40229F}" type="datetimeFigureOut">
              <a:rPr lang="zh-CN" altLang="en-US" smtClean="0"/>
              <a:t>2021-4-6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A6BAC28-D283-4619-8D58-7549DB06CFA3}" type="slidenum">
              <a:rPr lang="zh-CN" altLang="en-US" smtClean="0"/>
              <a:t>‹#›</a:t>
            </a:fld>
            <a:endParaRPr lang="zh-CN" altLang="en-US"/>
          </a:p>
        </p:txBody>
      </p:sp>
    </p:spTree>
    <p:extLst>
      <p:ext uri="{BB962C8B-B14F-4D97-AF65-F5344CB8AC3E}">
        <p14:creationId xmlns:p14="http://schemas.microsoft.com/office/powerpoint/2010/main" val="1803535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CD1E2DC-0306-40E4-841B-52171C40229F}" type="datetimeFigureOut">
              <a:rPr lang="zh-CN" altLang="en-US" smtClean="0"/>
              <a:t>2021-4-6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A6BAC28-D283-4619-8D58-7549DB06CFA3}" type="slidenum">
              <a:rPr lang="zh-CN" altLang="en-US" smtClean="0"/>
              <a:t>‹#›</a:t>
            </a:fld>
            <a:endParaRPr lang="zh-CN" altLang="en-US"/>
          </a:p>
        </p:txBody>
      </p:sp>
    </p:spTree>
    <p:extLst>
      <p:ext uri="{BB962C8B-B14F-4D97-AF65-F5344CB8AC3E}">
        <p14:creationId xmlns:p14="http://schemas.microsoft.com/office/powerpoint/2010/main" val="3170126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CD1E2DC-0306-40E4-841B-52171C40229F}" type="datetimeFigureOut">
              <a:rPr lang="zh-CN" altLang="en-US" smtClean="0"/>
              <a:t>2021-4-6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A6BAC28-D283-4619-8D58-7549DB06CFA3}" type="slidenum">
              <a:rPr lang="zh-CN" altLang="en-US" smtClean="0"/>
              <a:t>‹#›</a:t>
            </a:fld>
            <a:endParaRPr lang="zh-CN" altLang="en-US"/>
          </a:p>
        </p:txBody>
      </p:sp>
    </p:spTree>
    <p:extLst>
      <p:ext uri="{BB962C8B-B14F-4D97-AF65-F5344CB8AC3E}">
        <p14:creationId xmlns:p14="http://schemas.microsoft.com/office/powerpoint/2010/main" val="3822100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1E2DC-0306-40E4-841B-52171C40229F}" type="datetimeFigureOut">
              <a:rPr lang="zh-CN" altLang="en-US" smtClean="0"/>
              <a:t>2021-4-6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6BAC28-D283-4619-8D58-7549DB06CFA3}" type="slidenum">
              <a:rPr lang="zh-CN" altLang="en-US" smtClean="0"/>
              <a:t>‹#›</a:t>
            </a:fld>
            <a:endParaRPr lang="zh-CN" altLang="en-US"/>
          </a:p>
        </p:txBody>
      </p:sp>
    </p:spTree>
    <p:extLst>
      <p:ext uri="{BB962C8B-B14F-4D97-AF65-F5344CB8AC3E}">
        <p14:creationId xmlns:p14="http://schemas.microsoft.com/office/powerpoint/2010/main" val="18973700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emf"/></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6548F6D-2AA0-4581-A352-F765578FC503}"/>
              </a:ext>
            </a:extLst>
          </p:cNvPr>
          <p:cNvSpPr/>
          <p:nvPr/>
        </p:nvSpPr>
        <p:spPr>
          <a:xfrm>
            <a:off x="1791022" y="2214976"/>
            <a:ext cx="5855752" cy="581057"/>
          </a:xfrm>
          <a:prstGeom prst="rect">
            <a:avLst/>
          </a:prstGeom>
        </p:spPr>
        <p:txBody>
          <a:bodyPr wrap="square">
            <a:spAutoFit/>
          </a:bodyPr>
          <a:lstStyle/>
          <a:p>
            <a:pPr>
              <a:lnSpc>
                <a:spcPct val="150000"/>
              </a:lnSpc>
              <a:defRPr/>
            </a:pPr>
            <a:r>
              <a:rPr lang="zh-CN" altLang="en-US" sz="24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二、</a:t>
            </a:r>
            <a:r>
              <a:rPr lang="en-US" altLang="zh-CN" sz="24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sz="24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木质素的化学结构及其研究方法</a:t>
            </a:r>
          </a:p>
        </p:txBody>
      </p:sp>
    </p:spTree>
    <p:extLst>
      <p:ext uri="{BB962C8B-B14F-4D97-AF65-F5344CB8AC3E}">
        <p14:creationId xmlns:p14="http://schemas.microsoft.com/office/powerpoint/2010/main" val="3209182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99" name="矩形 6">
            <a:extLst>
              <a:ext uri="{FF2B5EF4-FFF2-40B4-BE49-F238E27FC236}">
                <a16:creationId xmlns:a16="http://schemas.microsoft.com/office/drawing/2014/main" id="{330A2E8C-6FE6-4114-B58E-8F559328DCE5}"/>
              </a:ext>
            </a:extLst>
          </p:cNvPr>
          <p:cNvSpPr>
            <a:spLocks noChangeArrowheads="1"/>
          </p:cNvSpPr>
          <p:nvPr/>
        </p:nvSpPr>
        <p:spPr bwMode="auto">
          <a:xfrm>
            <a:off x="0" y="115888"/>
            <a:ext cx="903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r>
              <a:rPr lang="en-US" altLang="zh-CN" sz="2800" b="0" dirty="0">
                <a:solidFill>
                  <a:srgbClr val="FFFFFF"/>
                </a:solidFill>
                <a:latin typeface="微软雅黑" panose="020B0503020204020204" pitchFamily="34" charset="-122"/>
                <a:ea typeface="微软雅黑" panose="020B0503020204020204" pitchFamily="34" charset="-122"/>
              </a:rPr>
              <a:t>2.1.3</a:t>
            </a:r>
            <a:r>
              <a:rPr lang="zh-CN" altLang="en-US" sz="2800" b="0" dirty="0">
                <a:solidFill>
                  <a:srgbClr val="FFFFFF"/>
                </a:solidFill>
                <a:latin typeface="微软雅黑" panose="020B0503020204020204" pitchFamily="34" charset="-122"/>
                <a:ea typeface="微软雅黑" panose="020B0503020204020204" pitchFamily="34" charset="-122"/>
              </a:rPr>
              <a:t>木质素的结构单元</a:t>
            </a:r>
            <a:r>
              <a:rPr lang="en-US" altLang="zh-CN" sz="2800" b="0" dirty="0">
                <a:solidFill>
                  <a:srgbClr val="FFFFFF"/>
                </a:solidFill>
                <a:latin typeface="微软雅黑" panose="020B0503020204020204" pitchFamily="34" charset="-122"/>
                <a:ea typeface="微软雅黑" panose="020B0503020204020204" pitchFamily="34" charset="-122"/>
              </a:rPr>
              <a:t>-</a:t>
            </a:r>
            <a:r>
              <a:rPr lang="zh-CN" altLang="en-US" b="0" dirty="0">
                <a:solidFill>
                  <a:srgbClr val="FFFFFF"/>
                </a:solidFill>
                <a:latin typeface="微软雅黑" panose="020B0503020204020204" pitchFamily="34" charset="-122"/>
                <a:ea typeface="微软雅黑" panose="020B0503020204020204" pitchFamily="34" charset="-122"/>
              </a:rPr>
              <a:t>化学法</a:t>
            </a:r>
            <a:r>
              <a:rPr lang="en-US" altLang="zh-CN" sz="2800" b="0" dirty="0">
                <a:solidFill>
                  <a:srgbClr val="FFFFFF"/>
                </a:solidFill>
                <a:latin typeface="微软雅黑" panose="020B0503020204020204" pitchFamily="34" charset="-122"/>
                <a:ea typeface="微软雅黑" panose="020B0503020204020204" pitchFamily="34" charset="-122"/>
              </a:rPr>
              <a:t>-</a:t>
            </a:r>
            <a:r>
              <a:rPr lang="zh-CN" altLang="en-US" sz="2000" b="0" dirty="0">
                <a:solidFill>
                  <a:srgbClr val="FFFFFF"/>
                </a:solidFill>
                <a:latin typeface="微软雅黑" panose="020B0503020204020204" pitchFamily="34" charset="-122"/>
                <a:ea typeface="微软雅黑" panose="020B0503020204020204" pitchFamily="34" charset="-122"/>
              </a:rPr>
              <a:t>木质素的乙醇解和酸解</a:t>
            </a:r>
            <a:endParaRPr lang="zh-CN" altLang="en-US" sz="2800" b="0" dirty="0">
              <a:solidFill>
                <a:srgbClr val="FFFFFF"/>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42D65F2D-951E-4A99-91CB-2085BE1C22C9}"/>
              </a:ext>
            </a:extLst>
          </p:cNvPr>
          <p:cNvSpPr/>
          <p:nvPr/>
        </p:nvSpPr>
        <p:spPr>
          <a:xfrm>
            <a:off x="0" y="816387"/>
            <a:ext cx="8967831" cy="879087"/>
          </a:xfrm>
          <a:prstGeom prst="rect">
            <a:avLst/>
          </a:prstGeom>
        </p:spPr>
        <p:txBody>
          <a:bodyPr wrap="square">
            <a:spAutoFit/>
          </a:bodyPr>
          <a:lstStyle/>
          <a:p>
            <a:pPr>
              <a:lnSpc>
                <a:spcPct val="150000"/>
              </a:lnSpc>
            </a:pPr>
            <a:r>
              <a:rPr lang="zh-CN" altLang="en-US" dirty="0">
                <a:solidFill>
                  <a:srgbClr val="C00000"/>
                </a:solidFill>
                <a:latin typeface="微软雅黑" panose="020B0503020204020204" pitchFamily="34" charset="-122"/>
                <a:ea typeface="微软雅黑" panose="020B0503020204020204" pitchFamily="34" charset="-122"/>
              </a:rPr>
              <a:t>木质素的乙醇解反应</a:t>
            </a:r>
            <a:r>
              <a:rPr lang="zh-CN" altLang="en-US" dirty="0">
                <a:latin typeface="微软雅黑" panose="020B0503020204020204" pitchFamily="34" charset="-122"/>
                <a:ea typeface="微软雅黑" panose="020B0503020204020204" pitchFamily="34" charset="-122"/>
              </a:rPr>
              <a:t>：将木质素</a:t>
            </a:r>
            <a:r>
              <a:rPr lang="en-US" altLang="zh-CN" dirty="0">
                <a:latin typeface="微软雅黑" panose="020B0503020204020204" pitchFamily="34" charset="-122"/>
                <a:ea typeface="微软雅黑" panose="020B0503020204020204" pitchFamily="34" charset="-122"/>
              </a:rPr>
              <a:t>3g</a:t>
            </a:r>
            <a:r>
              <a:rPr lang="zh-CN" altLang="en-US" dirty="0">
                <a:latin typeface="微软雅黑" panose="020B0503020204020204" pitchFamily="34" charset="-122"/>
                <a:ea typeface="微软雅黑" panose="020B0503020204020204" pitchFamily="34" charset="-122"/>
              </a:rPr>
              <a:t>或木材</a:t>
            </a:r>
            <a:r>
              <a:rPr lang="en-US" altLang="zh-CN" dirty="0">
                <a:latin typeface="微软雅黑" panose="020B0503020204020204" pitchFamily="34" charset="-122"/>
                <a:ea typeface="微软雅黑" panose="020B0503020204020204" pitchFamily="34" charset="-122"/>
              </a:rPr>
              <a:t>10g</a:t>
            </a:r>
            <a:r>
              <a:rPr lang="zh-CN" altLang="en-US" dirty="0">
                <a:latin typeface="微软雅黑" panose="020B0503020204020204" pitchFamily="34" charset="-122"/>
                <a:ea typeface="微软雅黑" panose="020B0503020204020204" pitchFamily="34" charset="-122"/>
              </a:rPr>
              <a:t>在含</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盐酸的</a:t>
            </a:r>
            <a:r>
              <a:rPr lang="en-US" altLang="zh-CN" dirty="0">
                <a:latin typeface="微软雅黑" panose="020B0503020204020204" pitchFamily="34" charset="-122"/>
                <a:ea typeface="微软雅黑" panose="020B0503020204020204" pitchFamily="34" charset="-122"/>
              </a:rPr>
              <a:t>300mL</a:t>
            </a:r>
            <a:r>
              <a:rPr lang="zh-CN" altLang="en-US" dirty="0">
                <a:latin typeface="微软雅黑" panose="020B0503020204020204" pitchFamily="34" charset="-122"/>
                <a:ea typeface="微软雅黑" panose="020B0503020204020204" pitchFamily="34" charset="-122"/>
              </a:rPr>
              <a:t>无水乙醇中，在</a:t>
            </a:r>
            <a:r>
              <a:rPr lang="en-US" altLang="zh-CN" dirty="0">
                <a:latin typeface="微软雅黑" panose="020B0503020204020204" pitchFamily="34" charset="-122"/>
                <a:ea typeface="微软雅黑" panose="020B0503020204020204" pitchFamily="34" charset="-122"/>
              </a:rPr>
              <a:t>100</a:t>
            </a:r>
            <a:r>
              <a:rPr lang="en-US" altLang="zh-CN" baseline="30000" dirty="0">
                <a:latin typeface="微软雅黑" panose="020B0503020204020204" pitchFamily="34" charset="-122"/>
                <a:ea typeface="微软雅黑" panose="020B0503020204020204" pitchFamily="34" charset="-122"/>
              </a:rPr>
              <a:t>o</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下反应</a:t>
            </a:r>
            <a:r>
              <a:rPr lang="en-US" altLang="zh-CN" dirty="0">
                <a:latin typeface="微软雅黑" panose="020B0503020204020204" pitchFamily="34" charset="-122"/>
                <a:ea typeface="微软雅黑" panose="020B0503020204020204" pitchFamily="34" charset="-122"/>
              </a:rPr>
              <a:t>48h</a:t>
            </a:r>
            <a:r>
              <a:rPr lang="zh-CN" altLang="en-US" dirty="0">
                <a:latin typeface="微软雅黑" panose="020B0503020204020204" pitchFamily="34" charset="-122"/>
                <a:ea typeface="微软雅黑" panose="020B0503020204020204" pitchFamily="34" charset="-122"/>
              </a:rPr>
              <a:t>，对木质素进行醇解。</a:t>
            </a:r>
            <a:endParaRPr lang="zh-CN" altLang="en-US" dirty="0"/>
          </a:p>
        </p:txBody>
      </p:sp>
      <p:pic>
        <p:nvPicPr>
          <p:cNvPr id="2" name="图片 1">
            <a:extLst>
              <a:ext uri="{FF2B5EF4-FFF2-40B4-BE49-F238E27FC236}">
                <a16:creationId xmlns:a16="http://schemas.microsoft.com/office/drawing/2014/main" id="{65A66B17-4086-4EAE-8B79-2D4FA82CE4C5}"/>
              </a:ext>
            </a:extLst>
          </p:cNvPr>
          <p:cNvPicPr>
            <a:picLocks noChangeAspect="1"/>
          </p:cNvPicPr>
          <p:nvPr/>
        </p:nvPicPr>
        <p:blipFill>
          <a:blip r:embed="rId2"/>
          <a:stretch>
            <a:fillRect/>
          </a:stretch>
        </p:blipFill>
        <p:spPr>
          <a:xfrm>
            <a:off x="2055302" y="1828937"/>
            <a:ext cx="4843477" cy="4443337"/>
          </a:xfrm>
          <a:prstGeom prst="rect">
            <a:avLst/>
          </a:prstGeom>
        </p:spPr>
      </p:pic>
      <p:sp>
        <p:nvSpPr>
          <p:cNvPr id="25" name="矩形 24">
            <a:extLst>
              <a:ext uri="{FF2B5EF4-FFF2-40B4-BE49-F238E27FC236}">
                <a16:creationId xmlns:a16="http://schemas.microsoft.com/office/drawing/2014/main" id="{1B0FAC18-2A10-426A-A657-B75D6EFE0884}"/>
              </a:ext>
            </a:extLst>
          </p:cNvPr>
          <p:cNvSpPr/>
          <p:nvPr/>
        </p:nvSpPr>
        <p:spPr>
          <a:xfrm>
            <a:off x="1991214" y="1720348"/>
            <a:ext cx="5038760" cy="4663675"/>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a:extLst>
              <a:ext uri="{FF2B5EF4-FFF2-40B4-BE49-F238E27FC236}">
                <a16:creationId xmlns:a16="http://schemas.microsoft.com/office/drawing/2014/main" id="{DEFEBB53-E6AC-4426-9EED-3F68ADC97FE2}"/>
              </a:ext>
            </a:extLst>
          </p:cNvPr>
          <p:cNvSpPr/>
          <p:nvPr/>
        </p:nvSpPr>
        <p:spPr>
          <a:xfrm>
            <a:off x="0" y="3506736"/>
            <a:ext cx="2133601" cy="879087"/>
          </a:xfrm>
          <a:prstGeom prst="rect">
            <a:avLst/>
          </a:prstGeom>
        </p:spPr>
        <p:txBody>
          <a:bodyPr wrap="square">
            <a:spAutoFit/>
          </a:bodyPr>
          <a:lstStyle/>
          <a:p>
            <a:pPr>
              <a:lnSpc>
                <a:spcPct val="150000"/>
              </a:lnSpc>
            </a:pPr>
            <a:r>
              <a:rPr lang="zh-CN" altLang="en-US" dirty="0">
                <a:solidFill>
                  <a:srgbClr val="0000FF"/>
                </a:solidFill>
                <a:latin typeface="微软雅黑" panose="020B0503020204020204" pitchFamily="34" charset="-122"/>
                <a:ea typeface="微软雅黑" panose="020B0503020204020204" pitchFamily="34" charset="-122"/>
              </a:rPr>
              <a:t>产物为希伯特酮的多种酮类化合物</a:t>
            </a:r>
            <a:endParaRPr lang="zh-CN" altLang="en-US" dirty="0">
              <a:solidFill>
                <a:srgbClr val="0000FF"/>
              </a:solidFill>
            </a:endParaRPr>
          </a:p>
        </p:txBody>
      </p:sp>
    </p:spTree>
    <p:extLst>
      <p:ext uri="{BB962C8B-B14F-4D97-AF65-F5344CB8AC3E}">
        <p14:creationId xmlns:p14="http://schemas.microsoft.com/office/powerpoint/2010/main" val="2830933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99" name="矩形 6">
            <a:extLst>
              <a:ext uri="{FF2B5EF4-FFF2-40B4-BE49-F238E27FC236}">
                <a16:creationId xmlns:a16="http://schemas.microsoft.com/office/drawing/2014/main" id="{330A2E8C-6FE6-4114-B58E-8F559328DCE5}"/>
              </a:ext>
            </a:extLst>
          </p:cNvPr>
          <p:cNvSpPr>
            <a:spLocks noChangeArrowheads="1"/>
          </p:cNvSpPr>
          <p:nvPr/>
        </p:nvSpPr>
        <p:spPr bwMode="auto">
          <a:xfrm>
            <a:off x="0" y="115888"/>
            <a:ext cx="903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r>
              <a:rPr lang="en-US" altLang="zh-CN" sz="2800" b="0" dirty="0">
                <a:solidFill>
                  <a:srgbClr val="FFFFFF"/>
                </a:solidFill>
                <a:latin typeface="微软雅黑" panose="020B0503020204020204" pitchFamily="34" charset="-122"/>
                <a:ea typeface="微软雅黑" panose="020B0503020204020204" pitchFamily="34" charset="-122"/>
              </a:rPr>
              <a:t>2.1.3</a:t>
            </a:r>
            <a:r>
              <a:rPr lang="zh-CN" altLang="en-US" sz="2800" b="0" dirty="0">
                <a:solidFill>
                  <a:srgbClr val="FFFFFF"/>
                </a:solidFill>
                <a:latin typeface="微软雅黑" panose="020B0503020204020204" pitchFamily="34" charset="-122"/>
                <a:ea typeface="微软雅黑" panose="020B0503020204020204" pitchFamily="34" charset="-122"/>
              </a:rPr>
              <a:t>木质素的结构单元</a:t>
            </a:r>
            <a:r>
              <a:rPr lang="en-US" altLang="zh-CN" sz="2800" b="0" dirty="0">
                <a:solidFill>
                  <a:srgbClr val="FFFFFF"/>
                </a:solidFill>
                <a:latin typeface="微软雅黑" panose="020B0503020204020204" pitchFamily="34" charset="-122"/>
                <a:ea typeface="微软雅黑" panose="020B0503020204020204" pitchFamily="34" charset="-122"/>
              </a:rPr>
              <a:t>-</a:t>
            </a:r>
            <a:r>
              <a:rPr lang="zh-CN" altLang="en-US" b="0" dirty="0">
                <a:solidFill>
                  <a:srgbClr val="FFFFFF"/>
                </a:solidFill>
                <a:latin typeface="微软雅黑" panose="020B0503020204020204" pitchFamily="34" charset="-122"/>
                <a:ea typeface="微软雅黑" panose="020B0503020204020204" pitchFamily="34" charset="-122"/>
              </a:rPr>
              <a:t>化学法</a:t>
            </a:r>
            <a:r>
              <a:rPr lang="en-US" altLang="zh-CN" sz="2800" b="0" dirty="0">
                <a:solidFill>
                  <a:srgbClr val="FFFFFF"/>
                </a:solidFill>
                <a:latin typeface="微软雅黑" panose="020B0503020204020204" pitchFamily="34" charset="-122"/>
                <a:ea typeface="微软雅黑" panose="020B0503020204020204" pitchFamily="34" charset="-122"/>
              </a:rPr>
              <a:t>-</a:t>
            </a:r>
            <a:r>
              <a:rPr lang="zh-CN" altLang="en-US" sz="2000" b="0" dirty="0">
                <a:solidFill>
                  <a:srgbClr val="FFFFFF"/>
                </a:solidFill>
                <a:latin typeface="微软雅黑" panose="020B0503020204020204" pitchFamily="34" charset="-122"/>
                <a:ea typeface="微软雅黑" panose="020B0503020204020204" pitchFamily="34" charset="-122"/>
              </a:rPr>
              <a:t>木质素的乙醇解和酸解</a:t>
            </a:r>
            <a:endParaRPr lang="zh-CN" altLang="en-US" sz="2800" b="0" dirty="0">
              <a:solidFill>
                <a:srgbClr val="FFFFFF"/>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42D65F2D-951E-4A99-91CB-2085BE1C22C9}"/>
              </a:ext>
            </a:extLst>
          </p:cNvPr>
          <p:cNvSpPr/>
          <p:nvPr/>
        </p:nvSpPr>
        <p:spPr>
          <a:xfrm>
            <a:off x="0" y="816387"/>
            <a:ext cx="8967831" cy="463588"/>
          </a:xfrm>
          <a:prstGeom prst="rect">
            <a:avLst/>
          </a:prstGeom>
        </p:spPr>
        <p:txBody>
          <a:bodyPr wrap="square">
            <a:spAutoFit/>
          </a:bodyPr>
          <a:lstStyle/>
          <a:p>
            <a:pPr>
              <a:lnSpc>
                <a:spcPct val="150000"/>
              </a:lnSpc>
            </a:pPr>
            <a:r>
              <a:rPr lang="zh-CN" altLang="en-US" dirty="0">
                <a:solidFill>
                  <a:srgbClr val="C00000"/>
                </a:solidFill>
                <a:latin typeface="微软雅黑" panose="020B0503020204020204" pitchFamily="34" charset="-122"/>
                <a:ea typeface="微软雅黑" panose="020B0503020204020204" pitchFamily="34" charset="-122"/>
              </a:rPr>
              <a:t>利用模型化合物</a:t>
            </a:r>
            <a:r>
              <a:rPr lang="zh-CN" altLang="en-US" dirty="0">
                <a:latin typeface="微软雅黑" panose="020B0503020204020204" pitchFamily="34" charset="-122"/>
                <a:ea typeface="微软雅黑" panose="020B0503020204020204" pitchFamily="34" charset="-122"/>
              </a:rPr>
              <a:t>验证</a:t>
            </a:r>
            <a:r>
              <a:rPr lang="zh-CN" altLang="en-US" dirty="0">
                <a:solidFill>
                  <a:srgbClr val="C00000"/>
                </a:solidFill>
                <a:latin typeface="微软雅黑" panose="020B0503020204020204" pitchFamily="34" charset="-122"/>
                <a:ea typeface="微软雅黑" panose="020B0503020204020204" pitchFamily="34" charset="-122"/>
              </a:rPr>
              <a:t>木质素的乙醇解反应</a:t>
            </a:r>
            <a:endParaRPr lang="zh-CN" altLang="en-US" dirty="0"/>
          </a:p>
        </p:txBody>
      </p:sp>
      <p:pic>
        <p:nvPicPr>
          <p:cNvPr id="4" name="图片 3">
            <a:extLst>
              <a:ext uri="{FF2B5EF4-FFF2-40B4-BE49-F238E27FC236}">
                <a16:creationId xmlns:a16="http://schemas.microsoft.com/office/drawing/2014/main" id="{1205DE09-BC05-4FD6-B73B-2E430CE3FB88}"/>
              </a:ext>
            </a:extLst>
          </p:cNvPr>
          <p:cNvPicPr>
            <a:picLocks noChangeAspect="1"/>
          </p:cNvPicPr>
          <p:nvPr/>
        </p:nvPicPr>
        <p:blipFill>
          <a:blip r:embed="rId2"/>
          <a:stretch>
            <a:fillRect/>
          </a:stretch>
        </p:blipFill>
        <p:spPr>
          <a:xfrm>
            <a:off x="2035527" y="1433384"/>
            <a:ext cx="5004143" cy="5188431"/>
          </a:xfrm>
          <a:prstGeom prst="rect">
            <a:avLst/>
          </a:prstGeom>
        </p:spPr>
      </p:pic>
      <p:sp>
        <p:nvSpPr>
          <p:cNvPr id="25" name="矩形 24">
            <a:extLst>
              <a:ext uri="{FF2B5EF4-FFF2-40B4-BE49-F238E27FC236}">
                <a16:creationId xmlns:a16="http://schemas.microsoft.com/office/drawing/2014/main" id="{1B0FAC18-2A10-426A-A657-B75D6EFE0884}"/>
              </a:ext>
            </a:extLst>
          </p:cNvPr>
          <p:cNvSpPr/>
          <p:nvPr/>
        </p:nvSpPr>
        <p:spPr>
          <a:xfrm>
            <a:off x="1834695" y="1342769"/>
            <a:ext cx="5323986" cy="5379308"/>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D345FAE6-C601-434D-A408-3316A6C37489}"/>
              </a:ext>
            </a:extLst>
          </p:cNvPr>
          <p:cNvSpPr/>
          <p:nvPr/>
        </p:nvSpPr>
        <p:spPr>
          <a:xfrm>
            <a:off x="5846716" y="1456723"/>
            <a:ext cx="1338828" cy="369332"/>
          </a:xfrm>
          <a:prstGeom prst="rect">
            <a:avLst/>
          </a:prstGeom>
        </p:spPr>
        <p:txBody>
          <a:bodyPr wrap="none">
            <a:spAutoFit/>
          </a:bodyPr>
          <a:lstStyle/>
          <a:p>
            <a:r>
              <a:rPr lang="zh-CN" altLang="en-US" dirty="0">
                <a:solidFill>
                  <a:srgbClr val="0000FF"/>
                </a:solidFill>
                <a:latin typeface="微软雅黑" panose="020B0503020204020204" pitchFamily="34" charset="-122"/>
                <a:ea typeface="微软雅黑" panose="020B0503020204020204" pitchFamily="34" charset="-122"/>
              </a:rPr>
              <a:t>酮类化合物</a:t>
            </a:r>
            <a:endParaRPr lang="zh-CN" altLang="en-US" dirty="0"/>
          </a:p>
        </p:txBody>
      </p:sp>
    </p:spTree>
    <p:extLst>
      <p:ext uri="{BB962C8B-B14F-4D97-AF65-F5344CB8AC3E}">
        <p14:creationId xmlns:p14="http://schemas.microsoft.com/office/powerpoint/2010/main" val="1870213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99" name="矩形 6">
            <a:extLst>
              <a:ext uri="{FF2B5EF4-FFF2-40B4-BE49-F238E27FC236}">
                <a16:creationId xmlns:a16="http://schemas.microsoft.com/office/drawing/2014/main" id="{330A2E8C-6FE6-4114-B58E-8F559328DCE5}"/>
              </a:ext>
            </a:extLst>
          </p:cNvPr>
          <p:cNvSpPr>
            <a:spLocks noChangeArrowheads="1"/>
          </p:cNvSpPr>
          <p:nvPr/>
        </p:nvSpPr>
        <p:spPr bwMode="auto">
          <a:xfrm>
            <a:off x="0" y="115888"/>
            <a:ext cx="903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r>
              <a:rPr lang="en-US" altLang="zh-CN" sz="2800" b="0" dirty="0">
                <a:solidFill>
                  <a:srgbClr val="FFFFFF"/>
                </a:solidFill>
                <a:latin typeface="微软雅黑" panose="020B0503020204020204" pitchFamily="34" charset="-122"/>
                <a:ea typeface="微软雅黑" panose="020B0503020204020204" pitchFamily="34" charset="-122"/>
              </a:rPr>
              <a:t>2.1.3</a:t>
            </a:r>
            <a:r>
              <a:rPr lang="zh-CN" altLang="en-US" sz="2800" b="0" dirty="0">
                <a:solidFill>
                  <a:srgbClr val="FFFFFF"/>
                </a:solidFill>
                <a:latin typeface="微软雅黑" panose="020B0503020204020204" pitchFamily="34" charset="-122"/>
                <a:ea typeface="微软雅黑" panose="020B0503020204020204" pitchFamily="34" charset="-122"/>
              </a:rPr>
              <a:t>木质素的结构单元</a:t>
            </a:r>
            <a:r>
              <a:rPr lang="en-US" altLang="zh-CN" sz="2800" b="0" dirty="0">
                <a:solidFill>
                  <a:srgbClr val="FFFFFF"/>
                </a:solidFill>
                <a:latin typeface="微软雅黑" panose="020B0503020204020204" pitchFamily="34" charset="-122"/>
                <a:ea typeface="微软雅黑" panose="020B0503020204020204" pitchFamily="34" charset="-122"/>
              </a:rPr>
              <a:t>-</a:t>
            </a:r>
            <a:r>
              <a:rPr lang="zh-CN" altLang="en-US" b="0" dirty="0">
                <a:solidFill>
                  <a:srgbClr val="FFFFFF"/>
                </a:solidFill>
                <a:latin typeface="微软雅黑" panose="020B0503020204020204" pitchFamily="34" charset="-122"/>
                <a:ea typeface="微软雅黑" panose="020B0503020204020204" pitchFamily="34" charset="-122"/>
              </a:rPr>
              <a:t>化学法</a:t>
            </a:r>
            <a:r>
              <a:rPr lang="en-US" altLang="zh-CN" sz="2800" b="0" dirty="0">
                <a:solidFill>
                  <a:srgbClr val="FFFFFF"/>
                </a:solidFill>
                <a:latin typeface="微软雅黑" panose="020B0503020204020204" pitchFamily="34" charset="-122"/>
                <a:ea typeface="微软雅黑" panose="020B0503020204020204" pitchFamily="34" charset="-122"/>
              </a:rPr>
              <a:t>-</a:t>
            </a:r>
            <a:r>
              <a:rPr lang="zh-CN" altLang="en-US" sz="2000" b="0" dirty="0">
                <a:solidFill>
                  <a:srgbClr val="FFFFFF"/>
                </a:solidFill>
                <a:latin typeface="微软雅黑" panose="020B0503020204020204" pitchFamily="34" charset="-122"/>
                <a:ea typeface="微软雅黑" panose="020B0503020204020204" pitchFamily="34" charset="-122"/>
              </a:rPr>
              <a:t>木质素的乙醇解和酸解</a:t>
            </a:r>
            <a:endParaRPr lang="zh-CN" altLang="en-US" sz="2800" b="0" dirty="0">
              <a:solidFill>
                <a:srgbClr val="FFFFFF"/>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42D65F2D-951E-4A99-91CB-2085BE1C22C9}"/>
              </a:ext>
            </a:extLst>
          </p:cNvPr>
          <p:cNvSpPr/>
          <p:nvPr/>
        </p:nvSpPr>
        <p:spPr>
          <a:xfrm>
            <a:off x="0" y="816387"/>
            <a:ext cx="8967831" cy="463588"/>
          </a:xfrm>
          <a:prstGeom prst="rect">
            <a:avLst/>
          </a:prstGeom>
        </p:spPr>
        <p:txBody>
          <a:bodyPr wrap="square">
            <a:spAutoFit/>
          </a:bodyPr>
          <a:lstStyle/>
          <a:p>
            <a:pPr>
              <a:lnSpc>
                <a:spcPct val="150000"/>
              </a:lnSpc>
            </a:pPr>
            <a:r>
              <a:rPr lang="zh-CN" altLang="en-US" dirty="0">
                <a:solidFill>
                  <a:srgbClr val="C00000"/>
                </a:solidFill>
                <a:latin typeface="微软雅黑" panose="020B0503020204020204" pitchFamily="34" charset="-122"/>
                <a:ea typeface="微软雅黑" panose="020B0503020204020204" pitchFamily="34" charset="-122"/>
              </a:rPr>
              <a:t>木质素的酸解反应（乙醇换成水）</a:t>
            </a:r>
            <a:endParaRPr lang="zh-CN" altLang="en-US" dirty="0"/>
          </a:p>
        </p:txBody>
      </p:sp>
      <p:pic>
        <p:nvPicPr>
          <p:cNvPr id="2" name="图片 1">
            <a:extLst>
              <a:ext uri="{FF2B5EF4-FFF2-40B4-BE49-F238E27FC236}">
                <a16:creationId xmlns:a16="http://schemas.microsoft.com/office/drawing/2014/main" id="{6405BD34-F5CF-40DB-8438-99FA81C7118B}"/>
              </a:ext>
            </a:extLst>
          </p:cNvPr>
          <p:cNvPicPr>
            <a:picLocks noChangeAspect="1"/>
          </p:cNvPicPr>
          <p:nvPr/>
        </p:nvPicPr>
        <p:blipFill>
          <a:blip r:embed="rId2"/>
          <a:stretch>
            <a:fillRect/>
          </a:stretch>
        </p:blipFill>
        <p:spPr>
          <a:xfrm>
            <a:off x="1125019" y="1410760"/>
            <a:ext cx="5712009" cy="3738006"/>
          </a:xfrm>
          <a:prstGeom prst="rect">
            <a:avLst/>
          </a:prstGeom>
        </p:spPr>
      </p:pic>
      <p:sp>
        <p:nvSpPr>
          <p:cNvPr id="25" name="矩形 24">
            <a:extLst>
              <a:ext uri="{FF2B5EF4-FFF2-40B4-BE49-F238E27FC236}">
                <a16:creationId xmlns:a16="http://schemas.microsoft.com/office/drawing/2014/main" id="{1B0FAC18-2A10-426A-A657-B75D6EFE0884}"/>
              </a:ext>
            </a:extLst>
          </p:cNvPr>
          <p:cNvSpPr/>
          <p:nvPr/>
        </p:nvSpPr>
        <p:spPr>
          <a:xfrm>
            <a:off x="1046205" y="1342770"/>
            <a:ext cx="5933436" cy="3866794"/>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829B202F-CA08-4128-A344-7673297478E4}"/>
              </a:ext>
            </a:extLst>
          </p:cNvPr>
          <p:cNvSpPr/>
          <p:nvPr/>
        </p:nvSpPr>
        <p:spPr>
          <a:xfrm>
            <a:off x="0" y="5332474"/>
            <a:ext cx="9034943" cy="1294585"/>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证实云杉</a:t>
            </a:r>
            <a:r>
              <a:rPr lang="zh-CN" altLang="en-US" dirty="0">
                <a:solidFill>
                  <a:srgbClr val="0000FF"/>
                </a:solidFill>
                <a:latin typeface="微软雅黑" panose="020B0503020204020204" pitchFamily="34" charset="-122"/>
                <a:ea typeface="微软雅黑" panose="020B0503020204020204" pitchFamily="34" charset="-122"/>
              </a:rPr>
              <a:t>木质素中存在愈创木基</a:t>
            </a:r>
            <a:r>
              <a:rPr lang="zh-CN" altLang="en-US" dirty="0">
                <a:latin typeface="微软雅黑" panose="020B0503020204020204" pitchFamily="34" charset="-122"/>
                <a:ea typeface="微软雅黑" panose="020B0503020204020204" pitchFamily="34" charset="-122"/>
              </a:rPr>
              <a:t>这一重要结构，也证明了</a:t>
            </a:r>
            <a:r>
              <a:rPr lang="zh-CN" altLang="en-US" dirty="0">
                <a:solidFill>
                  <a:srgbClr val="0000FF"/>
                </a:solidFill>
                <a:latin typeface="微软雅黑" panose="020B0503020204020204" pitchFamily="34" charset="-122"/>
                <a:ea typeface="微软雅黑" panose="020B0503020204020204" pitchFamily="34" charset="-122"/>
              </a:rPr>
              <a:t>希伯特酮的生成来源与木质素中的</a:t>
            </a:r>
            <a:r>
              <a:rPr lang="en-US" altLang="zh-CN" dirty="0">
                <a:solidFill>
                  <a:srgbClr val="0000FF"/>
                </a:solidFill>
                <a:latin typeface="微软雅黑" panose="020B0503020204020204" pitchFamily="34" charset="-122"/>
                <a:ea typeface="微软雅黑" panose="020B0503020204020204" pitchFamily="34" charset="-122"/>
              </a:rPr>
              <a:t>β-</a:t>
            </a:r>
            <a:r>
              <a:rPr lang="zh-CN" altLang="en-US" dirty="0">
                <a:solidFill>
                  <a:srgbClr val="0000FF"/>
                </a:solidFill>
                <a:latin typeface="微软雅黑" panose="020B0503020204020204" pitchFamily="34" charset="-122"/>
                <a:ea typeface="微软雅黑" panose="020B0503020204020204" pitchFamily="34" charset="-122"/>
              </a:rPr>
              <a:t>芳基醚</a:t>
            </a:r>
            <a:r>
              <a:rPr lang="zh-CN" altLang="en-US" dirty="0">
                <a:latin typeface="微软雅黑" panose="020B0503020204020204" pitchFamily="34" charset="-122"/>
                <a:ea typeface="微软雅黑" panose="020B0503020204020204" pitchFamily="34" charset="-122"/>
              </a:rPr>
              <a:t>构造的量。同时，由于</a:t>
            </a:r>
            <a:r>
              <a:rPr lang="en-US" altLang="zh-CN" dirty="0">
                <a:solidFill>
                  <a:srgbClr val="0000FF"/>
                </a:solidFill>
                <a:latin typeface="微软雅黑" panose="020B0503020204020204" pitchFamily="34" charset="-122"/>
                <a:ea typeface="微软雅黑" panose="020B0503020204020204" pitchFamily="34" charset="-122"/>
              </a:rPr>
              <a:t>β-</a:t>
            </a:r>
            <a:r>
              <a:rPr lang="zh-CN" altLang="en-US" dirty="0">
                <a:solidFill>
                  <a:srgbClr val="0000FF"/>
                </a:solidFill>
                <a:latin typeface="微软雅黑" panose="020B0503020204020204" pitchFamily="34" charset="-122"/>
                <a:ea typeface="微软雅黑" panose="020B0503020204020204" pitchFamily="34" charset="-122"/>
              </a:rPr>
              <a:t>芳基醚结合是木质素化学构造中特有</a:t>
            </a:r>
            <a:r>
              <a:rPr lang="zh-CN" altLang="en-US" dirty="0">
                <a:latin typeface="微软雅黑" panose="020B0503020204020204" pitchFamily="34" charset="-122"/>
                <a:ea typeface="微软雅黑" panose="020B0503020204020204" pitchFamily="34" charset="-122"/>
              </a:rPr>
              <a:t>的、存在量最多的单位间的结合形式，因此，</a:t>
            </a:r>
            <a:r>
              <a:rPr lang="zh-CN" altLang="en-US" dirty="0">
                <a:solidFill>
                  <a:srgbClr val="C00000"/>
                </a:solidFill>
                <a:latin typeface="微软雅黑" panose="020B0503020204020204" pitchFamily="34" charset="-122"/>
                <a:ea typeface="微软雅黑" panose="020B0503020204020204" pitchFamily="34" charset="-122"/>
              </a:rPr>
              <a:t>希伯特酮类的存在可作为木质素存在的判定法之一</a:t>
            </a:r>
            <a:r>
              <a:rPr lang="zh-CN" altLang="en-US" dirty="0">
                <a:latin typeface="微软雅黑" panose="020B0503020204020204" pitchFamily="34" charset="-122"/>
                <a:ea typeface="微软雅黑" panose="020B0503020204020204" pitchFamily="34" charset="-122"/>
              </a:rPr>
              <a:t>。</a:t>
            </a:r>
            <a:endParaRPr lang="zh-CN" altLang="en-US" dirty="0"/>
          </a:p>
        </p:txBody>
      </p:sp>
    </p:spTree>
    <p:extLst>
      <p:ext uri="{BB962C8B-B14F-4D97-AF65-F5344CB8AC3E}">
        <p14:creationId xmlns:p14="http://schemas.microsoft.com/office/powerpoint/2010/main" val="888481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99" name="矩形 6">
            <a:extLst>
              <a:ext uri="{FF2B5EF4-FFF2-40B4-BE49-F238E27FC236}">
                <a16:creationId xmlns:a16="http://schemas.microsoft.com/office/drawing/2014/main" id="{330A2E8C-6FE6-4114-B58E-8F559328DCE5}"/>
              </a:ext>
            </a:extLst>
          </p:cNvPr>
          <p:cNvSpPr>
            <a:spLocks noChangeArrowheads="1"/>
          </p:cNvSpPr>
          <p:nvPr/>
        </p:nvSpPr>
        <p:spPr bwMode="auto">
          <a:xfrm>
            <a:off x="0" y="115888"/>
            <a:ext cx="903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r>
              <a:rPr lang="en-US" altLang="zh-CN" sz="2800" b="0" dirty="0">
                <a:solidFill>
                  <a:srgbClr val="FFFFFF"/>
                </a:solidFill>
                <a:latin typeface="微软雅黑" panose="020B0503020204020204" pitchFamily="34" charset="-122"/>
                <a:ea typeface="微软雅黑" panose="020B0503020204020204" pitchFamily="34" charset="-122"/>
              </a:rPr>
              <a:t>2.1.4</a:t>
            </a:r>
            <a:r>
              <a:rPr lang="zh-CN" altLang="en-US" sz="2800" b="0" dirty="0">
                <a:solidFill>
                  <a:srgbClr val="FFFFFF"/>
                </a:solidFill>
                <a:latin typeface="微软雅黑" panose="020B0503020204020204" pitchFamily="34" charset="-122"/>
                <a:ea typeface="微软雅黑" panose="020B0503020204020204" pitchFamily="34" charset="-122"/>
              </a:rPr>
              <a:t>木质素的结构单元</a:t>
            </a:r>
            <a:r>
              <a:rPr lang="en-US" altLang="zh-CN" sz="2800" b="0" dirty="0">
                <a:solidFill>
                  <a:srgbClr val="FFFFFF"/>
                </a:solidFill>
                <a:latin typeface="微软雅黑" panose="020B0503020204020204" pitchFamily="34" charset="-122"/>
                <a:ea typeface="微软雅黑" panose="020B0503020204020204" pitchFamily="34" charset="-122"/>
              </a:rPr>
              <a:t>-</a:t>
            </a:r>
            <a:r>
              <a:rPr lang="zh-CN" altLang="en-US" b="0" dirty="0">
                <a:solidFill>
                  <a:srgbClr val="FFFFFF"/>
                </a:solidFill>
                <a:latin typeface="微软雅黑" panose="020B0503020204020204" pitchFamily="34" charset="-122"/>
                <a:ea typeface="微软雅黑" panose="020B0503020204020204" pitchFamily="34" charset="-122"/>
              </a:rPr>
              <a:t>化学法</a:t>
            </a:r>
            <a:r>
              <a:rPr lang="en-US" altLang="zh-CN" sz="2800" b="0" dirty="0">
                <a:solidFill>
                  <a:srgbClr val="FFFFFF"/>
                </a:solidFill>
                <a:latin typeface="微软雅黑" panose="020B0503020204020204" pitchFamily="34" charset="-122"/>
                <a:ea typeface="微软雅黑" panose="020B0503020204020204" pitchFamily="34" charset="-122"/>
              </a:rPr>
              <a:t>-</a:t>
            </a:r>
            <a:r>
              <a:rPr lang="zh-CN" altLang="en-US" sz="2000" b="0" dirty="0">
                <a:solidFill>
                  <a:srgbClr val="FFFFFF"/>
                </a:solidFill>
                <a:latin typeface="微软雅黑" panose="020B0503020204020204" pitchFamily="34" charset="-122"/>
                <a:ea typeface="微软雅黑" panose="020B0503020204020204" pitchFamily="34" charset="-122"/>
              </a:rPr>
              <a:t>木质素的还原分解</a:t>
            </a:r>
            <a:endParaRPr lang="zh-CN" altLang="en-US" sz="2800" b="0" dirty="0">
              <a:solidFill>
                <a:srgbClr val="FFFFFF"/>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42D65F2D-951E-4A99-91CB-2085BE1C22C9}"/>
              </a:ext>
            </a:extLst>
          </p:cNvPr>
          <p:cNvSpPr/>
          <p:nvPr/>
        </p:nvSpPr>
        <p:spPr>
          <a:xfrm>
            <a:off x="-115330" y="1038809"/>
            <a:ext cx="8967831" cy="504882"/>
          </a:xfrm>
          <a:prstGeom prst="rect">
            <a:avLst/>
          </a:prstGeom>
        </p:spPr>
        <p:txBody>
          <a:bodyPr wrap="square">
            <a:spAutoFit/>
          </a:bodyPr>
          <a:lstStyle/>
          <a:p>
            <a:pPr>
              <a:lnSpc>
                <a:spcPct val="150000"/>
              </a:lnSpc>
            </a:pPr>
            <a:r>
              <a:rPr lang="zh-CN" altLang="en-US" sz="2000" dirty="0">
                <a:solidFill>
                  <a:srgbClr val="C00000"/>
                </a:solidFill>
                <a:latin typeface="微软雅黑" panose="020B0503020204020204" pitchFamily="34" charset="-122"/>
                <a:ea typeface="微软雅黑" panose="020B0503020204020204" pitchFamily="34" charset="-122"/>
              </a:rPr>
              <a:t>（</a:t>
            </a:r>
            <a:r>
              <a:rPr lang="en-US" altLang="zh-CN" sz="2000" dirty="0">
                <a:solidFill>
                  <a:srgbClr val="C00000"/>
                </a:solidFill>
                <a:latin typeface="微软雅黑" panose="020B0503020204020204" pitchFamily="34" charset="-122"/>
                <a:ea typeface="微软雅黑" panose="020B0503020204020204" pitchFamily="34" charset="-122"/>
              </a:rPr>
              <a:t>1</a:t>
            </a:r>
            <a:r>
              <a:rPr lang="zh-CN" altLang="en-US" sz="2000" dirty="0">
                <a:solidFill>
                  <a:srgbClr val="C00000"/>
                </a:solidFill>
                <a:latin typeface="微软雅黑" panose="020B0503020204020204" pitchFamily="34" charset="-122"/>
                <a:ea typeface="微软雅黑" panose="020B0503020204020204" pitchFamily="34" charset="-122"/>
              </a:rPr>
              <a:t>）木质素的氢化还原分解：</a:t>
            </a:r>
            <a:r>
              <a:rPr lang="zh-CN" altLang="en-US" sz="2000" dirty="0">
                <a:solidFill>
                  <a:srgbClr val="0000FF"/>
                </a:solidFill>
                <a:latin typeface="微软雅黑" panose="020B0503020204020204" pitchFamily="34" charset="-122"/>
                <a:ea typeface="微软雅黑" panose="020B0503020204020204" pitchFamily="34" charset="-122"/>
              </a:rPr>
              <a:t>主要以氧化铜铬作催化剂</a:t>
            </a:r>
            <a:endParaRPr lang="zh-CN" altLang="en-US" sz="2000" dirty="0">
              <a:solidFill>
                <a:srgbClr val="0000FF"/>
              </a:solidFill>
            </a:endParaRPr>
          </a:p>
        </p:txBody>
      </p:sp>
      <p:pic>
        <p:nvPicPr>
          <p:cNvPr id="3" name="图片 2">
            <a:extLst>
              <a:ext uri="{FF2B5EF4-FFF2-40B4-BE49-F238E27FC236}">
                <a16:creationId xmlns:a16="http://schemas.microsoft.com/office/drawing/2014/main" id="{703AC3A0-0D4E-46DC-966B-46E7169837E3}"/>
              </a:ext>
            </a:extLst>
          </p:cNvPr>
          <p:cNvPicPr>
            <a:picLocks noChangeAspect="1"/>
          </p:cNvPicPr>
          <p:nvPr/>
        </p:nvPicPr>
        <p:blipFill>
          <a:blip r:embed="rId2"/>
          <a:stretch>
            <a:fillRect/>
          </a:stretch>
        </p:blipFill>
        <p:spPr>
          <a:xfrm>
            <a:off x="4993267" y="2166708"/>
            <a:ext cx="4150733" cy="1909668"/>
          </a:xfrm>
          <a:prstGeom prst="rect">
            <a:avLst/>
          </a:prstGeom>
        </p:spPr>
      </p:pic>
      <p:sp>
        <p:nvSpPr>
          <p:cNvPr id="4" name="矩形 3">
            <a:extLst>
              <a:ext uri="{FF2B5EF4-FFF2-40B4-BE49-F238E27FC236}">
                <a16:creationId xmlns:a16="http://schemas.microsoft.com/office/drawing/2014/main" id="{58C84C25-24CA-4503-BBD0-2253DE08C04F}"/>
              </a:ext>
            </a:extLst>
          </p:cNvPr>
          <p:cNvSpPr/>
          <p:nvPr/>
        </p:nvSpPr>
        <p:spPr>
          <a:xfrm>
            <a:off x="0" y="4488247"/>
            <a:ext cx="9144000" cy="1705403"/>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氢化分解反应得到多种苯基丙烷单量体、二量体和三量体，对</a:t>
            </a:r>
            <a:r>
              <a:rPr lang="zh-CN" altLang="en-US" dirty="0">
                <a:solidFill>
                  <a:srgbClr val="0000FF"/>
                </a:solidFill>
                <a:latin typeface="微软雅黑" panose="020B0503020204020204" pitchFamily="34" charset="-122"/>
                <a:ea typeface="微软雅黑" panose="020B0503020204020204" pitchFamily="34" charset="-122"/>
              </a:rPr>
              <a:t>木质素的化学结合形式</a:t>
            </a:r>
            <a:r>
              <a:rPr lang="zh-CN" altLang="en-US" dirty="0">
                <a:latin typeface="微软雅黑" panose="020B0503020204020204" pitchFamily="34" charset="-122"/>
                <a:ea typeface="微软雅黑" panose="020B0503020204020204" pitchFamily="34" charset="-122"/>
              </a:rPr>
              <a:t>给予了直接的证明。这些分解物中由相当于苯基丙烷单位的二氢化松柏醇，作为二量体的有苯基香豆满、</a:t>
            </a:r>
            <a:r>
              <a:rPr lang="en-US" altLang="zh-CN" dirty="0">
                <a:latin typeface="微软雅黑" panose="020B0503020204020204" pitchFamily="34" charset="-122"/>
                <a:ea typeface="微软雅黑" panose="020B0503020204020204" pitchFamily="34" charset="-122"/>
              </a:rPr>
              <a:t>β-</a:t>
            </a:r>
            <a:r>
              <a:rPr lang="zh-CN" altLang="en-US" dirty="0">
                <a:latin typeface="微软雅黑" panose="020B0503020204020204" pitchFamily="34" charset="-122"/>
                <a:ea typeface="微软雅黑" panose="020B0503020204020204" pitchFamily="34" charset="-122"/>
              </a:rPr>
              <a:t>芳基醚、松脂醇、二芳基丙烷、二苯基、二苯基醚结构等氢化分解物，明确了</a:t>
            </a:r>
            <a:r>
              <a:rPr lang="zh-CN" altLang="en-US" dirty="0">
                <a:solidFill>
                  <a:srgbClr val="0000FF"/>
                </a:solidFill>
                <a:latin typeface="微软雅黑" panose="020B0503020204020204" pitchFamily="34" charset="-122"/>
                <a:ea typeface="微软雅黑" panose="020B0503020204020204" pitchFamily="34" charset="-122"/>
              </a:rPr>
              <a:t>木质素结构单元间的一些连接形式</a:t>
            </a:r>
            <a:r>
              <a:rPr lang="zh-CN" altLang="en-US" dirty="0">
                <a:latin typeface="微软雅黑" panose="020B0503020204020204" pitchFamily="34" charset="-122"/>
                <a:ea typeface="微软雅黑" panose="020B0503020204020204" pitchFamily="34" charset="-122"/>
              </a:rPr>
              <a:t>。</a:t>
            </a:r>
          </a:p>
        </p:txBody>
      </p:sp>
      <p:pic>
        <p:nvPicPr>
          <p:cNvPr id="5" name="图片 4">
            <a:extLst>
              <a:ext uri="{FF2B5EF4-FFF2-40B4-BE49-F238E27FC236}">
                <a16:creationId xmlns:a16="http://schemas.microsoft.com/office/drawing/2014/main" id="{CB37B3F2-F8B0-4A66-B7E1-3DCA939E8FB9}"/>
              </a:ext>
            </a:extLst>
          </p:cNvPr>
          <p:cNvPicPr>
            <a:picLocks noChangeAspect="1"/>
          </p:cNvPicPr>
          <p:nvPr/>
        </p:nvPicPr>
        <p:blipFill>
          <a:blip r:embed="rId3"/>
          <a:stretch>
            <a:fillRect/>
          </a:stretch>
        </p:blipFill>
        <p:spPr>
          <a:xfrm>
            <a:off x="0" y="2173415"/>
            <a:ext cx="4990944" cy="1913579"/>
          </a:xfrm>
          <a:prstGeom prst="rect">
            <a:avLst/>
          </a:prstGeom>
        </p:spPr>
      </p:pic>
      <p:sp>
        <p:nvSpPr>
          <p:cNvPr id="25" name="矩形 24">
            <a:extLst>
              <a:ext uri="{FF2B5EF4-FFF2-40B4-BE49-F238E27FC236}">
                <a16:creationId xmlns:a16="http://schemas.microsoft.com/office/drawing/2014/main" id="{1B0FAC18-2A10-426A-A657-B75D6EFE0884}"/>
              </a:ext>
            </a:extLst>
          </p:cNvPr>
          <p:cNvSpPr/>
          <p:nvPr/>
        </p:nvSpPr>
        <p:spPr>
          <a:xfrm>
            <a:off x="0" y="2010032"/>
            <a:ext cx="9144000" cy="2191266"/>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060886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99" name="矩形 6">
            <a:extLst>
              <a:ext uri="{FF2B5EF4-FFF2-40B4-BE49-F238E27FC236}">
                <a16:creationId xmlns:a16="http://schemas.microsoft.com/office/drawing/2014/main" id="{330A2E8C-6FE6-4114-B58E-8F559328DCE5}"/>
              </a:ext>
            </a:extLst>
          </p:cNvPr>
          <p:cNvSpPr>
            <a:spLocks noChangeArrowheads="1"/>
          </p:cNvSpPr>
          <p:nvPr/>
        </p:nvSpPr>
        <p:spPr bwMode="auto">
          <a:xfrm>
            <a:off x="0" y="115888"/>
            <a:ext cx="903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r>
              <a:rPr lang="en-US" altLang="zh-CN" sz="2800" b="0" dirty="0">
                <a:solidFill>
                  <a:srgbClr val="FFFFFF"/>
                </a:solidFill>
                <a:latin typeface="微软雅黑" panose="020B0503020204020204" pitchFamily="34" charset="-122"/>
                <a:ea typeface="微软雅黑" panose="020B0503020204020204" pitchFamily="34" charset="-122"/>
              </a:rPr>
              <a:t>2.1.4</a:t>
            </a:r>
            <a:r>
              <a:rPr lang="zh-CN" altLang="en-US" sz="2800" b="0" dirty="0">
                <a:solidFill>
                  <a:srgbClr val="FFFFFF"/>
                </a:solidFill>
                <a:latin typeface="微软雅黑" panose="020B0503020204020204" pitchFamily="34" charset="-122"/>
                <a:ea typeface="微软雅黑" panose="020B0503020204020204" pitchFamily="34" charset="-122"/>
              </a:rPr>
              <a:t>木质素的结构单元</a:t>
            </a:r>
            <a:r>
              <a:rPr lang="en-US" altLang="zh-CN" sz="2800" b="0" dirty="0">
                <a:solidFill>
                  <a:srgbClr val="FFFFFF"/>
                </a:solidFill>
                <a:latin typeface="微软雅黑" panose="020B0503020204020204" pitchFamily="34" charset="-122"/>
                <a:ea typeface="微软雅黑" panose="020B0503020204020204" pitchFamily="34" charset="-122"/>
              </a:rPr>
              <a:t>-</a:t>
            </a:r>
            <a:r>
              <a:rPr lang="zh-CN" altLang="en-US" b="0" dirty="0">
                <a:solidFill>
                  <a:srgbClr val="FFFFFF"/>
                </a:solidFill>
                <a:latin typeface="微软雅黑" panose="020B0503020204020204" pitchFamily="34" charset="-122"/>
                <a:ea typeface="微软雅黑" panose="020B0503020204020204" pitchFamily="34" charset="-122"/>
              </a:rPr>
              <a:t>化学法</a:t>
            </a:r>
            <a:r>
              <a:rPr lang="en-US" altLang="zh-CN" sz="2800" b="0" dirty="0">
                <a:solidFill>
                  <a:srgbClr val="FFFFFF"/>
                </a:solidFill>
                <a:latin typeface="微软雅黑" panose="020B0503020204020204" pitchFamily="34" charset="-122"/>
                <a:ea typeface="微软雅黑" panose="020B0503020204020204" pitchFamily="34" charset="-122"/>
              </a:rPr>
              <a:t>-</a:t>
            </a:r>
            <a:r>
              <a:rPr lang="zh-CN" altLang="en-US" sz="2000" b="0" dirty="0">
                <a:solidFill>
                  <a:srgbClr val="FFFFFF"/>
                </a:solidFill>
                <a:latin typeface="微软雅黑" panose="020B0503020204020204" pitchFamily="34" charset="-122"/>
                <a:ea typeface="微软雅黑" panose="020B0503020204020204" pitchFamily="34" charset="-122"/>
              </a:rPr>
              <a:t>木质素的还原分解</a:t>
            </a:r>
            <a:endParaRPr lang="zh-CN" altLang="en-US" sz="2800" b="0" dirty="0">
              <a:solidFill>
                <a:srgbClr val="FFFFFF"/>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42D65F2D-951E-4A99-91CB-2085BE1C22C9}"/>
              </a:ext>
            </a:extLst>
          </p:cNvPr>
          <p:cNvSpPr/>
          <p:nvPr/>
        </p:nvSpPr>
        <p:spPr>
          <a:xfrm>
            <a:off x="-115330" y="799911"/>
            <a:ext cx="8967831" cy="504882"/>
          </a:xfrm>
          <a:prstGeom prst="rect">
            <a:avLst/>
          </a:prstGeom>
        </p:spPr>
        <p:txBody>
          <a:bodyPr wrap="square">
            <a:spAutoFit/>
          </a:bodyPr>
          <a:lstStyle/>
          <a:p>
            <a:pPr>
              <a:lnSpc>
                <a:spcPct val="150000"/>
              </a:lnSpc>
            </a:pPr>
            <a:r>
              <a:rPr lang="zh-CN" altLang="en-US" sz="2000" dirty="0">
                <a:solidFill>
                  <a:srgbClr val="C00000"/>
                </a:solidFill>
                <a:latin typeface="微软雅黑" panose="020B0503020204020204" pitchFamily="34" charset="-122"/>
                <a:ea typeface="微软雅黑" panose="020B0503020204020204" pitchFamily="34" charset="-122"/>
              </a:rPr>
              <a:t>（</a:t>
            </a:r>
            <a:r>
              <a:rPr lang="en-US" altLang="zh-CN" sz="2000" dirty="0">
                <a:solidFill>
                  <a:srgbClr val="C00000"/>
                </a:solidFill>
                <a:latin typeface="微软雅黑" panose="020B0503020204020204" pitchFamily="34" charset="-122"/>
                <a:ea typeface="微软雅黑" panose="020B0503020204020204" pitchFamily="34" charset="-122"/>
              </a:rPr>
              <a:t>2</a:t>
            </a:r>
            <a:r>
              <a:rPr lang="zh-CN" altLang="en-US" sz="2000" dirty="0">
                <a:solidFill>
                  <a:srgbClr val="C00000"/>
                </a:solidFill>
                <a:latin typeface="微软雅黑" panose="020B0503020204020204" pitchFamily="34" charset="-122"/>
                <a:ea typeface="微软雅黑" panose="020B0503020204020204" pitchFamily="34" charset="-122"/>
              </a:rPr>
              <a:t>）木质素在液态氨中用金属钠还原分解</a:t>
            </a:r>
            <a:endParaRPr lang="zh-CN" altLang="en-US" sz="2000" dirty="0">
              <a:solidFill>
                <a:srgbClr val="0000FF"/>
              </a:solidFill>
            </a:endParaRPr>
          </a:p>
        </p:txBody>
      </p:sp>
      <p:pic>
        <p:nvPicPr>
          <p:cNvPr id="2" name="图片 1">
            <a:extLst>
              <a:ext uri="{FF2B5EF4-FFF2-40B4-BE49-F238E27FC236}">
                <a16:creationId xmlns:a16="http://schemas.microsoft.com/office/drawing/2014/main" id="{1A255A43-EC15-4C80-855D-A5227395231D}"/>
              </a:ext>
            </a:extLst>
          </p:cNvPr>
          <p:cNvPicPr>
            <a:picLocks noChangeAspect="1"/>
          </p:cNvPicPr>
          <p:nvPr/>
        </p:nvPicPr>
        <p:blipFill>
          <a:blip r:embed="rId2"/>
          <a:stretch>
            <a:fillRect/>
          </a:stretch>
        </p:blipFill>
        <p:spPr>
          <a:xfrm>
            <a:off x="1530609" y="1984808"/>
            <a:ext cx="4705438" cy="3276340"/>
          </a:xfrm>
          <a:prstGeom prst="rect">
            <a:avLst/>
          </a:prstGeom>
        </p:spPr>
      </p:pic>
      <p:sp>
        <p:nvSpPr>
          <p:cNvPr id="25" name="矩形 24">
            <a:extLst>
              <a:ext uri="{FF2B5EF4-FFF2-40B4-BE49-F238E27FC236}">
                <a16:creationId xmlns:a16="http://schemas.microsoft.com/office/drawing/2014/main" id="{1B0FAC18-2A10-426A-A657-B75D6EFE0884}"/>
              </a:ext>
            </a:extLst>
          </p:cNvPr>
          <p:cNvSpPr/>
          <p:nvPr/>
        </p:nvSpPr>
        <p:spPr>
          <a:xfrm>
            <a:off x="1416911" y="1449859"/>
            <a:ext cx="4959179" cy="3945927"/>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41FA8C96-6EE8-4B15-BCF8-259BA600EAC3}"/>
              </a:ext>
            </a:extLst>
          </p:cNvPr>
          <p:cNvSpPr/>
          <p:nvPr/>
        </p:nvSpPr>
        <p:spPr>
          <a:xfrm>
            <a:off x="1381984" y="2758302"/>
            <a:ext cx="1620957" cy="584775"/>
          </a:xfrm>
          <a:prstGeom prst="rect">
            <a:avLst/>
          </a:prstGeom>
        </p:spPr>
        <p:txBody>
          <a:bodyPr wrap="none">
            <a:spAutoFit/>
          </a:bodyPr>
          <a:lstStyle/>
          <a:p>
            <a:r>
              <a:rPr lang="zh-CN" altLang="en-US" sz="1600" dirty="0">
                <a:solidFill>
                  <a:srgbClr val="0000FF"/>
                </a:solidFill>
                <a:latin typeface="微软雅黑" panose="020B0503020204020204" pitchFamily="34" charset="-122"/>
                <a:ea typeface="微软雅黑" panose="020B0503020204020204" pitchFamily="34" charset="-122"/>
              </a:rPr>
              <a:t>愈创木基丙三醇</a:t>
            </a:r>
            <a:endParaRPr lang="en-US" altLang="zh-CN" sz="1600" dirty="0">
              <a:solidFill>
                <a:srgbClr val="0000FF"/>
              </a:solidFill>
              <a:latin typeface="微软雅黑" panose="020B0503020204020204" pitchFamily="34" charset="-122"/>
              <a:ea typeface="微软雅黑" panose="020B0503020204020204" pitchFamily="34" charset="-122"/>
            </a:endParaRPr>
          </a:p>
          <a:p>
            <a:r>
              <a:rPr lang="zh-CN" altLang="en-US" sz="1600" dirty="0">
                <a:solidFill>
                  <a:srgbClr val="0000FF"/>
                </a:solidFill>
                <a:latin typeface="微软雅黑" panose="020B0503020204020204" pitchFamily="34" charset="-122"/>
                <a:ea typeface="微软雅黑" panose="020B0503020204020204" pitchFamily="34" charset="-122"/>
              </a:rPr>
              <a:t>单量体</a:t>
            </a:r>
            <a:endParaRPr lang="zh-CN" altLang="en-US" sz="1600" dirty="0"/>
          </a:p>
        </p:txBody>
      </p:sp>
      <p:sp>
        <p:nvSpPr>
          <p:cNvPr id="11" name="矩形 10">
            <a:extLst>
              <a:ext uri="{FF2B5EF4-FFF2-40B4-BE49-F238E27FC236}">
                <a16:creationId xmlns:a16="http://schemas.microsoft.com/office/drawing/2014/main" id="{7DA44E83-162F-450D-BDA9-6C1FA8EBA931}"/>
              </a:ext>
            </a:extLst>
          </p:cNvPr>
          <p:cNvSpPr/>
          <p:nvPr/>
        </p:nvSpPr>
        <p:spPr>
          <a:xfrm>
            <a:off x="2757703" y="2288745"/>
            <a:ext cx="1826141" cy="338554"/>
          </a:xfrm>
          <a:prstGeom prst="rect">
            <a:avLst/>
          </a:prstGeom>
        </p:spPr>
        <p:txBody>
          <a:bodyPr wrap="none">
            <a:spAutoFit/>
          </a:bodyPr>
          <a:lstStyle/>
          <a:p>
            <a:r>
              <a:rPr lang="zh-CN" altLang="en-US" sz="1600" dirty="0">
                <a:solidFill>
                  <a:srgbClr val="0000FF"/>
                </a:solidFill>
                <a:latin typeface="微软雅黑" panose="020B0503020204020204" pitchFamily="34" charset="-122"/>
                <a:ea typeface="微软雅黑" panose="020B0503020204020204" pitchFamily="34" charset="-122"/>
              </a:rPr>
              <a:t>二芳基丙烷二量体</a:t>
            </a:r>
            <a:endParaRPr lang="zh-CN" altLang="en-US" sz="1600" dirty="0"/>
          </a:p>
        </p:txBody>
      </p:sp>
      <p:sp>
        <p:nvSpPr>
          <p:cNvPr id="12" name="矩形 11">
            <a:extLst>
              <a:ext uri="{FF2B5EF4-FFF2-40B4-BE49-F238E27FC236}">
                <a16:creationId xmlns:a16="http://schemas.microsoft.com/office/drawing/2014/main" id="{6452A3FC-8D56-4F8A-862B-B21A7791589B}"/>
              </a:ext>
            </a:extLst>
          </p:cNvPr>
          <p:cNvSpPr/>
          <p:nvPr/>
        </p:nvSpPr>
        <p:spPr>
          <a:xfrm>
            <a:off x="4578267" y="1481436"/>
            <a:ext cx="1620957" cy="584775"/>
          </a:xfrm>
          <a:prstGeom prst="rect">
            <a:avLst/>
          </a:prstGeom>
        </p:spPr>
        <p:txBody>
          <a:bodyPr wrap="none">
            <a:spAutoFit/>
          </a:bodyPr>
          <a:lstStyle/>
          <a:p>
            <a:r>
              <a:rPr lang="zh-CN" altLang="en-US" sz="1600" dirty="0">
                <a:solidFill>
                  <a:srgbClr val="0000FF"/>
                </a:solidFill>
                <a:latin typeface="微软雅黑" panose="020B0503020204020204" pitchFamily="34" charset="-122"/>
                <a:ea typeface="微软雅黑" panose="020B0503020204020204" pitchFamily="34" charset="-122"/>
              </a:rPr>
              <a:t>对羟基苯基丙烷</a:t>
            </a:r>
            <a:endParaRPr lang="en-US" altLang="zh-CN" sz="1600" dirty="0">
              <a:solidFill>
                <a:srgbClr val="0000FF"/>
              </a:solidFill>
              <a:latin typeface="微软雅黑" panose="020B0503020204020204" pitchFamily="34" charset="-122"/>
              <a:ea typeface="微软雅黑" panose="020B0503020204020204" pitchFamily="34" charset="-122"/>
            </a:endParaRPr>
          </a:p>
          <a:p>
            <a:r>
              <a:rPr lang="en-US" altLang="zh-CN" sz="1600" dirty="0">
                <a:solidFill>
                  <a:srgbClr val="0000FF"/>
                </a:solidFill>
                <a:latin typeface="微软雅黑" panose="020B0503020204020204" pitchFamily="34" charset="-122"/>
                <a:ea typeface="微软雅黑" panose="020B0503020204020204" pitchFamily="34" charset="-122"/>
              </a:rPr>
              <a:t>β-O-4</a:t>
            </a:r>
            <a:r>
              <a:rPr lang="zh-CN" altLang="en-US" sz="1600" dirty="0">
                <a:solidFill>
                  <a:srgbClr val="0000FF"/>
                </a:solidFill>
                <a:latin typeface="微软雅黑" panose="020B0503020204020204" pitchFamily="34" charset="-122"/>
                <a:ea typeface="微软雅黑" panose="020B0503020204020204" pitchFamily="34" charset="-122"/>
              </a:rPr>
              <a:t>二量体</a:t>
            </a:r>
            <a:endParaRPr lang="zh-CN" altLang="en-US" sz="1600" dirty="0"/>
          </a:p>
        </p:txBody>
      </p:sp>
    </p:spTree>
    <p:extLst>
      <p:ext uri="{BB962C8B-B14F-4D97-AF65-F5344CB8AC3E}">
        <p14:creationId xmlns:p14="http://schemas.microsoft.com/office/powerpoint/2010/main" val="2334323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99" name="矩形 6">
            <a:extLst>
              <a:ext uri="{FF2B5EF4-FFF2-40B4-BE49-F238E27FC236}">
                <a16:creationId xmlns:a16="http://schemas.microsoft.com/office/drawing/2014/main" id="{330A2E8C-6FE6-4114-B58E-8F559328DCE5}"/>
              </a:ext>
            </a:extLst>
          </p:cNvPr>
          <p:cNvSpPr>
            <a:spLocks noChangeArrowheads="1"/>
          </p:cNvSpPr>
          <p:nvPr/>
        </p:nvSpPr>
        <p:spPr bwMode="auto">
          <a:xfrm>
            <a:off x="0" y="115888"/>
            <a:ext cx="903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r>
              <a:rPr lang="en-US" altLang="zh-CN" sz="2800" b="0" dirty="0">
                <a:solidFill>
                  <a:srgbClr val="FFFFFF"/>
                </a:solidFill>
                <a:latin typeface="微软雅黑" panose="020B0503020204020204" pitchFamily="34" charset="-122"/>
                <a:ea typeface="微软雅黑" panose="020B0503020204020204" pitchFamily="34" charset="-122"/>
              </a:rPr>
              <a:t>2.1.4</a:t>
            </a:r>
            <a:r>
              <a:rPr lang="zh-CN" altLang="en-US" sz="2800" b="0" dirty="0">
                <a:solidFill>
                  <a:srgbClr val="FFFFFF"/>
                </a:solidFill>
                <a:latin typeface="微软雅黑" panose="020B0503020204020204" pitchFamily="34" charset="-122"/>
                <a:ea typeface="微软雅黑" panose="020B0503020204020204" pitchFamily="34" charset="-122"/>
              </a:rPr>
              <a:t>木质素的结构单元</a:t>
            </a:r>
            <a:r>
              <a:rPr lang="en-US" altLang="zh-CN" sz="2800" b="0" dirty="0">
                <a:solidFill>
                  <a:srgbClr val="FFFFFF"/>
                </a:solidFill>
                <a:latin typeface="微软雅黑" panose="020B0503020204020204" pitchFamily="34" charset="-122"/>
                <a:ea typeface="微软雅黑" panose="020B0503020204020204" pitchFamily="34" charset="-122"/>
              </a:rPr>
              <a:t>-</a:t>
            </a:r>
            <a:r>
              <a:rPr lang="zh-CN" altLang="en-US" b="0" dirty="0">
                <a:solidFill>
                  <a:srgbClr val="FFFFFF"/>
                </a:solidFill>
                <a:latin typeface="微软雅黑" panose="020B0503020204020204" pitchFamily="34" charset="-122"/>
                <a:ea typeface="微软雅黑" panose="020B0503020204020204" pitchFamily="34" charset="-122"/>
              </a:rPr>
              <a:t>化学法</a:t>
            </a:r>
            <a:r>
              <a:rPr lang="en-US" altLang="zh-CN" sz="2800" b="0" dirty="0">
                <a:solidFill>
                  <a:srgbClr val="FFFFFF"/>
                </a:solidFill>
                <a:latin typeface="微软雅黑" panose="020B0503020204020204" pitchFamily="34" charset="-122"/>
                <a:ea typeface="微软雅黑" panose="020B0503020204020204" pitchFamily="34" charset="-122"/>
              </a:rPr>
              <a:t>-</a:t>
            </a:r>
            <a:r>
              <a:rPr lang="zh-CN" altLang="en-US" sz="2000" b="0" dirty="0">
                <a:solidFill>
                  <a:srgbClr val="FFFFFF"/>
                </a:solidFill>
                <a:latin typeface="微软雅黑" panose="020B0503020204020204" pitchFamily="34" charset="-122"/>
                <a:ea typeface="微软雅黑" panose="020B0503020204020204" pitchFamily="34" charset="-122"/>
              </a:rPr>
              <a:t>木质素的还原分解</a:t>
            </a:r>
            <a:endParaRPr lang="zh-CN" altLang="en-US" sz="2800" b="0" dirty="0">
              <a:solidFill>
                <a:srgbClr val="FFFFFF"/>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42D65F2D-951E-4A99-91CB-2085BE1C22C9}"/>
              </a:ext>
            </a:extLst>
          </p:cNvPr>
          <p:cNvSpPr/>
          <p:nvPr/>
        </p:nvSpPr>
        <p:spPr>
          <a:xfrm>
            <a:off x="-115330" y="799911"/>
            <a:ext cx="8967831" cy="504882"/>
          </a:xfrm>
          <a:prstGeom prst="rect">
            <a:avLst/>
          </a:prstGeom>
        </p:spPr>
        <p:txBody>
          <a:bodyPr wrap="square">
            <a:spAutoFit/>
          </a:bodyPr>
          <a:lstStyle/>
          <a:p>
            <a:pPr>
              <a:lnSpc>
                <a:spcPct val="150000"/>
              </a:lnSpc>
            </a:pPr>
            <a:r>
              <a:rPr lang="zh-CN" altLang="en-US" sz="2000" dirty="0">
                <a:solidFill>
                  <a:srgbClr val="C00000"/>
                </a:solidFill>
                <a:latin typeface="微软雅黑" panose="020B0503020204020204" pitchFamily="34" charset="-122"/>
                <a:ea typeface="微软雅黑" panose="020B0503020204020204" pitchFamily="34" charset="-122"/>
              </a:rPr>
              <a:t>（</a:t>
            </a:r>
            <a:r>
              <a:rPr lang="en-US" altLang="zh-CN" sz="2000" dirty="0">
                <a:solidFill>
                  <a:srgbClr val="C00000"/>
                </a:solidFill>
                <a:latin typeface="微软雅黑" panose="020B0503020204020204" pitchFamily="34" charset="-122"/>
                <a:ea typeface="微软雅黑" panose="020B0503020204020204" pitchFamily="34" charset="-122"/>
              </a:rPr>
              <a:t>2</a:t>
            </a:r>
            <a:r>
              <a:rPr lang="zh-CN" altLang="en-US" sz="2000" dirty="0">
                <a:solidFill>
                  <a:srgbClr val="C00000"/>
                </a:solidFill>
                <a:latin typeface="微软雅黑" panose="020B0503020204020204" pitchFamily="34" charset="-122"/>
                <a:ea typeface="微软雅黑" panose="020B0503020204020204" pitchFamily="34" charset="-122"/>
              </a:rPr>
              <a:t>）木质素在液态氨中用金属钠还原分解</a:t>
            </a:r>
            <a:endParaRPr lang="zh-CN" altLang="en-US" sz="2000" dirty="0">
              <a:solidFill>
                <a:srgbClr val="0000FF"/>
              </a:solidFill>
            </a:endParaRPr>
          </a:p>
        </p:txBody>
      </p:sp>
      <p:sp>
        <p:nvSpPr>
          <p:cNvPr id="12" name="矩形 11">
            <a:extLst>
              <a:ext uri="{FF2B5EF4-FFF2-40B4-BE49-F238E27FC236}">
                <a16:creationId xmlns:a16="http://schemas.microsoft.com/office/drawing/2014/main" id="{6452A3FC-8D56-4F8A-862B-B21A7791589B}"/>
              </a:ext>
            </a:extLst>
          </p:cNvPr>
          <p:cNvSpPr/>
          <p:nvPr/>
        </p:nvSpPr>
        <p:spPr>
          <a:xfrm>
            <a:off x="1876255" y="4793047"/>
            <a:ext cx="4977645" cy="369332"/>
          </a:xfrm>
          <a:prstGeom prst="rect">
            <a:avLst/>
          </a:prstGeom>
        </p:spPr>
        <p:txBody>
          <a:bodyPr wrap="none">
            <a:spAutoFit/>
          </a:bodyPr>
          <a:lstStyle/>
          <a:p>
            <a:r>
              <a:rPr lang="zh-CN" altLang="en-US" dirty="0">
                <a:solidFill>
                  <a:srgbClr val="0000FF"/>
                </a:solidFill>
                <a:latin typeface="微软雅黑" panose="020B0503020204020204" pitchFamily="34" charset="-122"/>
                <a:ea typeface="微软雅黑" panose="020B0503020204020204" pitchFamily="34" charset="-122"/>
              </a:rPr>
              <a:t>金属钠还原分解能够使侧链上的</a:t>
            </a:r>
            <a:r>
              <a:rPr lang="en-US" altLang="zh-CN" dirty="0">
                <a:solidFill>
                  <a:srgbClr val="0000FF"/>
                </a:solidFill>
                <a:latin typeface="微软雅黑" panose="020B0503020204020204" pitchFamily="34" charset="-122"/>
                <a:ea typeface="微软雅黑" panose="020B0503020204020204" pitchFamily="34" charset="-122"/>
              </a:rPr>
              <a:t>C-C</a:t>
            </a:r>
            <a:r>
              <a:rPr lang="zh-CN" altLang="en-US" dirty="0">
                <a:solidFill>
                  <a:srgbClr val="0000FF"/>
                </a:solidFill>
                <a:latin typeface="微软雅黑" panose="020B0503020204020204" pitchFamily="34" charset="-122"/>
                <a:ea typeface="微软雅黑" panose="020B0503020204020204" pitchFamily="34" charset="-122"/>
              </a:rPr>
              <a:t>键发生断裂</a:t>
            </a:r>
            <a:endParaRPr lang="zh-CN" altLang="en-US" dirty="0"/>
          </a:p>
        </p:txBody>
      </p:sp>
      <p:pic>
        <p:nvPicPr>
          <p:cNvPr id="3" name="图片 2">
            <a:extLst>
              <a:ext uri="{FF2B5EF4-FFF2-40B4-BE49-F238E27FC236}">
                <a16:creationId xmlns:a16="http://schemas.microsoft.com/office/drawing/2014/main" id="{652A9979-38C5-4E27-B803-903E6D966542}"/>
              </a:ext>
            </a:extLst>
          </p:cNvPr>
          <p:cNvPicPr>
            <a:picLocks noChangeAspect="1"/>
          </p:cNvPicPr>
          <p:nvPr/>
        </p:nvPicPr>
        <p:blipFill>
          <a:blip r:embed="rId2"/>
          <a:stretch>
            <a:fillRect/>
          </a:stretch>
        </p:blipFill>
        <p:spPr>
          <a:xfrm>
            <a:off x="1427672" y="1712124"/>
            <a:ext cx="5860288" cy="2560542"/>
          </a:xfrm>
          <a:prstGeom prst="rect">
            <a:avLst/>
          </a:prstGeom>
        </p:spPr>
      </p:pic>
      <p:sp>
        <p:nvSpPr>
          <p:cNvPr id="25" name="矩形 24">
            <a:extLst>
              <a:ext uri="{FF2B5EF4-FFF2-40B4-BE49-F238E27FC236}">
                <a16:creationId xmlns:a16="http://schemas.microsoft.com/office/drawing/2014/main" id="{1B0FAC18-2A10-426A-A657-B75D6EFE0884}"/>
              </a:ext>
            </a:extLst>
          </p:cNvPr>
          <p:cNvSpPr/>
          <p:nvPr/>
        </p:nvSpPr>
        <p:spPr>
          <a:xfrm>
            <a:off x="1367480" y="1631092"/>
            <a:ext cx="6063050" cy="2825579"/>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4113550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99" name="矩形 6">
            <a:extLst>
              <a:ext uri="{FF2B5EF4-FFF2-40B4-BE49-F238E27FC236}">
                <a16:creationId xmlns:a16="http://schemas.microsoft.com/office/drawing/2014/main" id="{330A2E8C-6FE6-4114-B58E-8F559328DCE5}"/>
              </a:ext>
            </a:extLst>
          </p:cNvPr>
          <p:cNvSpPr>
            <a:spLocks noChangeArrowheads="1"/>
          </p:cNvSpPr>
          <p:nvPr/>
        </p:nvSpPr>
        <p:spPr bwMode="auto">
          <a:xfrm>
            <a:off x="0" y="115888"/>
            <a:ext cx="903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r>
              <a:rPr lang="en-US" altLang="zh-CN" sz="2800" b="0" dirty="0">
                <a:solidFill>
                  <a:srgbClr val="FFFFFF"/>
                </a:solidFill>
                <a:latin typeface="微软雅黑" panose="020B0503020204020204" pitchFamily="34" charset="-122"/>
                <a:ea typeface="微软雅黑" panose="020B0503020204020204" pitchFamily="34" charset="-122"/>
              </a:rPr>
              <a:t>2.2</a:t>
            </a:r>
            <a:r>
              <a:rPr lang="zh-CN" altLang="en-US" sz="2800" b="0" dirty="0">
                <a:solidFill>
                  <a:srgbClr val="FFFFFF"/>
                </a:solidFill>
                <a:latin typeface="微软雅黑" panose="020B0503020204020204" pitchFamily="34" charset="-122"/>
                <a:ea typeface="微软雅黑" panose="020B0503020204020204" pitchFamily="34" charset="-122"/>
              </a:rPr>
              <a:t>木质素的结构单元</a:t>
            </a:r>
            <a:r>
              <a:rPr lang="en-US" altLang="zh-CN" sz="2800" b="0" dirty="0">
                <a:solidFill>
                  <a:srgbClr val="FFFFFF"/>
                </a:solidFill>
                <a:latin typeface="微软雅黑" panose="020B0503020204020204" pitchFamily="34" charset="-122"/>
                <a:ea typeface="微软雅黑" panose="020B0503020204020204" pitchFamily="34" charset="-122"/>
              </a:rPr>
              <a:t>-</a:t>
            </a:r>
            <a:r>
              <a:rPr lang="zh-CN" altLang="en-US" b="0" dirty="0">
                <a:solidFill>
                  <a:srgbClr val="FFFFFF"/>
                </a:solidFill>
                <a:latin typeface="微软雅黑" panose="020B0503020204020204" pitchFamily="34" charset="-122"/>
                <a:ea typeface="微软雅黑" panose="020B0503020204020204" pitchFamily="34" charset="-122"/>
              </a:rPr>
              <a:t>光谱分析法</a:t>
            </a:r>
            <a:endParaRPr lang="zh-CN" altLang="en-US" sz="2800" b="0" dirty="0">
              <a:solidFill>
                <a:srgbClr val="FFFFFF"/>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6452A3FC-8D56-4F8A-862B-B21A7791589B}"/>
              </a:ext>
            </a:extLst>
          </p:cNvPr>
          <p:cNvSpPr/>
          <p:nvPr/>
        </p:nvSpPr>
        <p:spPr>
          <a:xfrm>
            <a:off x="0" y="904788"/>
            <a:ext cx="9053384" cy="879087"/>
          </a:xfrm>
          <a:prstGeom prst="rect">
            <a:avLst/>
          </a:prstGeom>
        </p:spPr>
        <p:txBody>
          <a:bodyPr wrap="square">
            <a:spAutoFit/>
          </a:bodyPr>
          <a:lstStyle/>
          <a:p>
            <a:pPr>
              <a:lnSpc>
                <a:spcPct val="150000"/>
              </a:lnSpc>
            </a:pPr>
            <a:r>
              <a:rPr lang="zh-CN" altLang="en-US" dirty="0">
                <a:solidFill>
                  <a:srgbClr val="0000FF"/>
                </a:solidFill>
                <a:latin typeface="微软雅黑" panose="020B0503020204020204" pitchFamily="34" charset="-122"/>
                <a:ea typeface="微软雅黑" panose="020B0503020204020204" pitchFamily="34" charset="-122"/>
              </a:rPr>
              <a:t>光谱分析法定义</a:t>
            </a:r>
            <a:r>
              <a:rPr lang="zh-CN" altLang="en-US" dirty="0">
                <a:latin typeface="微软雅黑" panose="020B0503020204020204" pitchFamily="34" charset="-122"/>
                <a:ea typeface="微软雅黑" panose="020B0503020204020204" pitchFamily="34" charset="-122"/>
              </a:rPr>
              <a:t>：构成有机化合物的原子状态不同，其对各种不同能量的光以及电磁波的吸收能力不同，利用这种能力来分析化合物的结构，便是光谱分析方法。</a:t>
            </a:r>
            <a:endParaRPr lang="zh-CN" altLang="en-US" dirty="0"/>
          </a:p>
        </p:txBody>
      </p:sp>
      <p:sp>
        <p:nvSpPr>
          <p:cNvPr id="8" name="矩形 7">
            <a:extLst>
              <a:ext uri="{FF2B5EF4-FFF2-40B4-BE49-F238E27FC236}">
                <a16:creationId xmlns:a16="http://schemas.microsoft.com/office/drawing/2014/main" id="{F2A96C58-D325-444F-98DA-77FB1728F4BB}"/>
              </a:ext>
            </a:extLst>
          </p:cNvPr>
          <p:cNvSpPr/>
          <p:nvPr/>
        </p:nvSpPr>
        <p:spPr>
          <a:xfrm>
            <a:off x="0" y="1777998"/>
            <a:ext cx="9053384" cy="463588"/>
          </a:xfrm>
          <a:prstGeom prst="rect">
            <a:avLst/>
          </a:prstGeom>
        </p:spPr>
        <p:txBody>
          <a:bodyPr wrap="square">
            <a:spAutoFit/>
          </a:bodyPr>
          <a:lstStyle/>
          <a:p>
            <a:pPr>
              <a:lnSpc>
                <a:spcPct val="150000"/>
              </a:lnSpc>
            </a:pPr>
            <a:r>
              <a:rPr lang="zh-CN" altLang="en-US" dirty="0">
                <a:solidFill>
                  <a:srgbClr val="0000FF"/>
                </a:solidFill>
                <a:latin typeface="微软雅黑" panose="020B0503020204020204" pitchFamily="34" charset="-122"/>
                <a:ea typeface="微软雅黑" panose="020B0503020204020204" pitchFamily="34" charset="-122"/>
              </a:rPr>
              <a:t>光谱分析法特点</a:t>
            </a:r>
            <a:r>
              <a:rPr lang="zh-CN" altLang="en-US" dirty="0">
                <a:latin typeface="微软雅黑" panose="020B0503020204020204" pitchFamily="34" charset="-122"/>
                <a:ea typeface="微软雅黑" panose="020B0503020204020204" pitchFamily="34" charset="-122"/>
              </a:rPr>
              <a:t>：迅速、灵敏、直接测定及要求试样量少等优点</a:t>
            </a:r>
            <a:endParaRPr lang="zh-CN" altLang="en-US" dirty="0"/>
          </a:p>
        </p:txBody>
      </p:sp>
      <p:pic>
        <p:nvPicPr>
          <p:cNvPr id="2" name="图片 1">
            <a:extLst>
              <a:ext uri="{FF2B5EF4-FFF2-40B4-BE49-F238E27FC236}">
                <a16:creationId xmlns:a16="http://schemas.microsoft.com/office/drawing/2014/main" id="{F82FBF56-DD28-40D8-BD5C-2909CF39C554}"/>
              </a:ext>
            </a:extLst>
          </p:cNvPr>
          <p:cNvPicPr>
            <a:picLocks noChangeAspect="1"/>
          </p:cNvPicPr>
          <p:nvPr/>
        </p:nvPicPr>
        <p:blipFill>
          <a:blip r:embed="rId2"/>
          <a:stretch>
            <a:fillRect/>
          </a:stretch>
        </p:blipFill>
        <p:spPr>
          <a:xfrm>
            <a:off x="1882953" y="2573878"/>
            <a:ext cx="4999153" cy="3193057"/>
          </a:xfrm>
          <a:prstGeom prst="rect">
            <a:avLst/>
          </a:prstGeom>
        </p:spPr>
      </p:pic>
      <p:sp>
        <p:nvSpPr>
          <p:cNvPr id="11" name="矩形 10">
            <a:extLst>
              <a:ext uri="{FF2B5EF4-FFF2-40B4-BE49-F238E27FC236}">
                <a16:creationId xmlns:a16="http://schemas.microsoft.com/office/drawing/2014/main" id="{AC3908F1-739A-4F8C-8896-76DAE6944A5A}"/>
              </a:ext>
            </a:extLst>
          </p:cNvPr>
          <p:cNvSpPr/>
          <p:nvPr/>
        </p:nvSpPr>
        <p:spPr>
          <a:xfrm>
            <a:off x="1845276" y="2479591"/>
            <a:ext cx="5115698" cy="33528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966EE3A4-329F-4B7D-A4B8-A2C73A16C59B}"/>
              </a:ext>
            </a:extLst>
          </p:cNvPr>
          <p:cNvSpPr/>
          <p:nvPr/>
        </p:nvSpPr>
        <p:spPr>
          <a:xfrm>
            <a:off x="2543690" y="6177005"/>
            <a:ext cx="3416320" cy="369332"/>
          </a:xfrm>
          <a:prstGeom prst="rect">
            <a:avLst/>
          </a:prstGeom>
        </p:spPr>
        <p:txBody>
          <a:bodyPr wrap="none">
            <a:spAutoFit/>
          </a:bodyPr>
          <a:lstStyle/>
          <a:p>
            <a:r>
              <a:rPr lang="zh-CN" altLang="en-US" dirty="0">
                <a:solidFill>
                  <a:srgbClr val="0000FF"/>
                </a:solidFill>
                <a:latin typeface="微软雅黑" panose="020B0503020204020204" pitchFamily="34" charset="-122"/>
                <a:ea typeface="微软雅黑" panose="020B0503020204020204" pitchFamily="34" charset="-122"/>
              </a:rPr>
              <a:t>分光学的种类和吸收波长的关系</a:t>
            </a:r>
            <a:endParaRPr lang="zh-CN" altLang="en-US" dirty="0"/>
          </a:p>
        </p:txBody>
      </p:sp>
    </p:spTree>
    <p:extLst>
      <p:ext uri="{BB962C8B-B14F-4D97-AF65-F5344CB8AC3E}">
        <p14:creationId xmlns:p14="http://schemas.microsoft.com/office/powerpoint/2010/main" val="78386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99" name="矩形 6">
            <a:extLst>
              <a:ext uri="{FF2B5EF4-FFF2-40B4-BE49-F238E27FC236}">
                <a16:creationId xmlns:a16="http://schemas.microsoft.com/office/drawing/2014/main" id="{330A2E8C-6FE6-4114-B58E-8F559328DCE5}"/>
              </a:ext>
            </a:extLst>
          </p:cNvPr>
          <p:cNvSpPr>
            <a:spLocks noChangeArrowheads="1"/>
          </p:cNvSpPr>
          <p:nvPr/>
        </p:nvSpPr>
        <p:spPr bwMode="auto">
          <a:xfrm>
            <a:off x="0" y="115888"/>
            <a:ext cx="903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r>
              <a:rPr lang="en-US" altLang="zh-CN" sz="2800" b="0" dirty="0">
                <a:solidFill>
                  <a:srgbClr val="FFFFFF"/>
                </a:solidFill>
                <a:latin typeface="微软雅黑" panose="020B0503020204020204" pitchFamily="34" charset="-122"/>
                <a:ea typeface="微软雅黑" panose="020B0503020204020204" pitchFamily="34" charset="-122"/>
              </a:rPr>
              <a:t>2.2</a:t>
            </a:r>
            <a:r>
              <a:rPr lang="zh-CN" altLang="en-US" sz="2800" b="0" dirty="0">
                <a:solidFill>
                  <a:srgbClr val="FFFFFF"/>
                </a:solidFill>
                <a:latin typeface="微软雅黑" panose="020B0503020204020204" pitchFamily="34" charset="-122"/>
                <a:ea typeface="微软雅黑" panose="020B0503020204020204" pitchFamily="34" charset="-122"/>
              </a:rPr>
              <a:t>木质素的结构单元</a:t>
            </a:r>
            <a:r>
              <a:rPr lang="en-US" altLang="zh-CN" sz="2800" b="0" dirty="0">
                <a:solidFill>
                  <a:srgbClr val="FFFFFF"/>
                </a:solidFill>
                <a:latin typeface="微软雅黑" panose="020B0503020204020204" pitchFamily="34" charset="-122"/>
                <a:ea typeface="微软雅黑" panose="020B0503020204020204" pitchFamily="34" charset="-122"/>
              </a:rPr>
              <a:t>-</a:t>
            </a:r>
            <a:r>
              <a:rPr lang="zh-CN" altLang="en-US" b="0" dirty="0">
                <a:solidFill>
                  <a:srgbClr val="FFFFFF"/>
                </a:solidFill>
                <a:latin typeface="微软雅黑" panose="020B0503020204020204" pitchFamily="34" charset="-122"/>
                <a:ea typeface="微软雅黑" panose="020B0503020204020204" pitchFamily="34" charset="-122"/>
              </a:rPr>
              <a:t>光谱分析法</a:t>
            </a:r>
            <a:endParaRPr lang="zh-CN" altLang="en-US" sz="2800" b="0" dirty="0">
              <a:solidFill>
                <a:srgbClr val="FFFFFF"/>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6452A3FC-8D56-4F8A-862B-B21A7791589B}"/>
              </a:ext>
            </a:extLst>
          </p:cNvPr>
          <p:cNvSpPr/>
          <p:nvPr/>
        </p:nvSpPr>
        <p:spPr>
          <a:xfrm>
            <a:off x="0" y="904788"/>
            <a:ext cx="9053384" cy="1294585"/>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物质分子运动有</a:t>
            </a:r>
            <a:r>
              <a:rPr lang="zh-CN" altLang="en-US" dirty="0">
                <a:solidFill>
                  <a:srgbClr val="0000FF"/>
                </a:solidFill>
                <a:latin typeface="微软雅黑" panose="020B0503020204020204" pitchFamily="34" charset="-122"/>
                <a:ea typeface="微软雅黑" panose="020B0503020204020204" pitchFamily="34" charset="-122"/>
              </a:rPr>
              <a:t>平动、转动、振动和分子内电子运动</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种状态。</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每种状态都对应一定的能级，当分子受到某种电磁波辐射时，其可能由某一能级</a:t>
            </a:r>
            <a:r>
              <a:rPr lang="en-US" altLang="zh-CN" dirty="0">
                <a:latin typeface="微软雅黑" panose="020B0503020204020204" pitchFamily="34" charset="-122"/>
                <a:ea typeface="微软雅黑" panose="020B0503020204020204" pitchFamily="34" charset="-122"/>
              </a:rPr>
              <a:t>E1</a:t>
            </a:r>
            <a:r>
              <a:rPr lang="zh-CN" altLang="en-US" dirty="0">
                <a:latin typeface="微软雅黑" panose="020B0503020204020204" pitchFamily="34" charset="-122"/>
                <a:ea typeface="微软雅黑" panose="020B0503020204020204" pitchFamily="34" charset="-122"/>
              </a:rPr>
              <a:t>跃迁到另一较高的能级</a:t>
            </a:r>
            <a:r>
              <a:rPr lang="en-US" altLang="zh-CN" dirty="0">
                <a:latin typeface="微软雅黑" panose="020B0503020204020204" pitchFamily="34" charset="-122"/>
                <a:ea typeface="微软雅黑" panose="020B0503020204020204" pitchFamily="34" charset="-122"/>
              </a:rPr>
              <a:t>E2</a:t>
            </a:r>
            <a:r>
              <a:rPr lang="zh-CN" altLang="en-US" dirty="0">
                <a:latin typeface="微软雅黑" panose="020B0503020204020204" pitchFamily="34" charset="-122"/>
                <a:ea typeface="微软雅黑" panose="020B0503020204020204" pitchFamily="34" charset="-122"/>
              </a:rPr>
              <a:t>，引起能级的跃迁。</a:t>
            </a:r>
            <a:endParaRPr lang="zh-CN" altLang="en-US" dirty="0"/>
          </a:p>
        </p:txBody>
      </p:sp>
      <p:sp>
        <p:nvSpPr>
          <p:cNvPr id="4" name="矩形 3">
            <a:extLst>
              <a:ext uri="{FF2B5EF4-FFF2-40B4-BE49-F238E27FC236}">
                <a16:creationId xmlns:a16="http://schemas.microsoft.com/office/drawing/2014/main" id="{966EE3A4-329F-4B7D-A4B8-A2C73A16C59B}"/>
              </a:ext>
            </a:extLst>
          </p:cNvPr>
          <p:cNvSpPr/>
          <p:nvPr/>
        </p:nvSpPr>
        <p:spPr>
          <a:xfrm>
            <a:off x="2733160" y="2280508"/>
            <a:ext cx="3057247" cy="338554"/>
          </a:xfrm>
          <a:prstGeom prst="rect">
            <a:avLst/>
          </a:prstGeom>
        </p:spPr>
        <p:txBody>
          <a:bodyPr wrap="none">
            <a:spAutoFit/>
          </a:bodyPr>
          <a:lstStyle/>
          <a:p>
            <a:r>
              <a:rPr lang="zh-CN" altLang="en-US" sz="1600" dirty="0">
                <a:solidFill>
                  <a:srgbClr val="0000FF"/>
                </a:solidFill>
                <a:latin typeface="微软雅黑" panose="020B0503020204020204" pitchFamily="34" charset="-122"/>
                <a:ea typeface="微软雅黑" panose="020B0503020204020204" pitchFamily="34" charset="-122"/>
              </a:rPr>
              <a:t>各种电磁波在光谱分析上的应用</a:t>
            </a:r>
            <a:endParaRPr lang="zh-CN" altLang="en-US" sz="1600" dirty="0"/>
          </a:p>
        </p:txBody>
      </p:sp>
      <p:pic>
        <p:nvPicPr>
          <p:cNvPr id="3" name="图片 2">
            <a:extLst>
              <a:ext uri="{FF2B5EF4-FFF2-40B4-BE49-F238E27FC236}">
                <a16:creationId xmlns:a16="http://schemas.microsoft.com/office/drawing/2014/main" id="{AFFE7598-E1D2-4B97-9B20-FFA346E3EC02}"/>
              </a:ext>
            </a:extLst>
          </p:cNvPr>
          <p:cNvPicPr>
            <a:picLocks noChangeAspect="1"/>
          </p:cNvPicPr>
          <p:nvPr/>
        </p:nvPicPr>
        <p:blipFill>
          <a:blip r:embed="rId2"/>
          <a:stretch>
            <a:fillRect/>
          </a:stretch>
        </p:blipFill>
        <p:spPr>
          <a:xfrm>
            <a:off x="123570" y="2745332"/>
            <a:ext cx="8559114" cy="2359403"/>
          </a:xfrm>
          <a:prstGeom prst="rect">
            <a:avLst/>
          </a:prstGeom>
        </p:spPr>
      </p:pic>
      <p:sp>
        <p:nvSpPr>
          <p:cNvPr id="11" name="矩形 10">
            <a:extLst>
              <a:ext uri="{FF2B5EF4-FFF2-40B4-BE49-F238E27FC236}">
                <a16:creationId xmlns:a16="http://schemas.microsoft.com/office/drawing/2014/main" id="{AC3908F1-739A-4F8C-8896-76DAE6944A5A}"/>
              </a:ext>
            </a:extLst>
          </p:cNvPr>
          <p:cNvSpPr/>
          <p:nvPr/>
        </p:nvSpPr>
        <p:spPr>
          <a:xfrm>
            <a:off x="123570" y="2644348"/>
            <a:ext cx="8682681" cy="2570203"/>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a:extLst>
              <a:ext uri="{FF2B5EF4-FFF2-40B4-BE49-F238E27FC236}">
                <a16:creationId xmlns:a16="http://schemas.microsoft.com/office/drawing/2014/main" id="{817DD147-003F-4787-A243-76FF8C6D3949}"/>
              </a:ext>
            </a:extLst>
          </p:cNvPr>
          <p:cNvSpPr/>
          <p:nvPr/>
        </p:nvSpPr>
        <p:spPr>
          <a:xfrm>
            <a:off x="0" y="5254367"/>
            <a:ext cx="9043332" cy="791627"/>
          </a:xfrm>
          <a:prstGeom prst="rect">
            <a:avLst/>
          </a:prstGeom>
        </p:spPr>
        <p:txBody>
          <a:bodyPr wrap="square">
            <a:spAutoFit/>
          </a:bodyPr>
          <a:lstStyle/>
          <a:p>
            <a:pPr>
              <a:lnSpc>
                <a:spcPct val="150000"/>
              </a:lnSpc>
            </a:pPr>
            <a:r>
              <a:rPr lang="en-US" altLang="zh-CN" sz="1600" dirty="0">
                <a:solidFill>
                  <a:srgbClr val="0000FF"/>
                </a:solidFill>
                <a:latin typeface="微软雅黑" panose="020B0503020204020204" pitchFamily="34" charset="-122"/>
                <a:ea typeface="微软雅黑" panose="020B0503020204020204" pitchFamily="34" charset="-122"/>
              </a:rPr>
              <a:t>Beer-Lambert</a:t>
            </a:r>
            <a:r>
              <a:rPr lang="zh-CN" altLang="en-US" sz="1600" dirty="0">
                <a:solidFill>
                  <a:srgbClr val="0000FF"/>
                </a:solidFill>
                <a:latin typeface="微软雅黑" panose="020B0503020204020204" pitchFamily="34" charset="-122"/>
                <a:ea typeface="微软雅黑" panose="020B0503020204020204" pitchFamily="34" charset="-122"/>
              </a:rPr>
              <a:t>定律：</a:t>
            </a:r>
            <a:r>
              <a:rPr lang="zh-CN" altLang="en-US" sz="1600" dirty="0">
                <a:latin typeface="微软雅黑" panose="020B0503020204020204" pitchFamily="34" charset="-122"/>
                <a:ea typeface="微软雅黑" panose="020B0503020204020204" pitchFamily="34" charset="-122"/>
              </a:rPr>
              <a:t>在一定的波长下，物质对光的吸收等于摩尔吸收系数、物质的量浓度和所通过样品池的吸收厚度的乘积。</a:t>
            </a:r>
            <a:endParaRPr lang="zh-CN" altLang="en-US" sz="1600" dirty="0"/>
          </a:p>
        </p:txBody>
      </p:sp>
      <p:pic>
        <p:nvPicPr>
          <p:cNvPr id="5" name="图片 4">
            <a:extLst>
              <a:ext uri="{FF2B5EF4-FFF2-40B4-BE49-F238E27FC236}">
                <a16:creationId xmlns:a16="http://schemas.microsoft.com/office/drawing/2014/main" id="{8523CFBE-BB6C-4E61-BC05-48E29EDE1EFD}"/>
              </a:ext>
            </a:extLst>
          </p:cNvPr>
          <p:cNvPicPr>
            <a:picLocks noChangeAspect="1"/>
          </p:cNvPicPr>
          <p:nvPr/>
        </p:nvPicPr>
        <p:blipFill>
          <a:blip r:embed="rId3"/>
          <a:stretch>
            <a:fillRect/>
          </a:stretch>
        </p:blipFill>
        <p:spPr>
          <a:xfrm>
            <a:off x="3884314" y="5765799"/>
            <a:ext cx="1447925" cy="335309"/>
          </a:xfrm>
          <a:prstGeom prst="rect">
            <a:avLst/>
          </a:prstGeom>
        </p:spPr>
      </p:pic>
      <p:sp>
        <p:nvSpPr>
          <p:cNvPr id="7" name="矩形 6">
            <a:extLst>
              <a:ext uri="{FF2B5EF4-FFF2-40B4-BE49-F238E27FC236}">
                <a16:creationId xmlns:a16="http://schemas.microsoft.com/office/drawing/2014/main" id="{AFC47C4D-2348-46DF-A83B-D7430524EB72}"/>
              </a:ext>
            </a:extLst>
          </p:cNvPr>
          <p:cNvSpPr/>
          <p:nvPr/>
        </p:nvSpPr>
        <p:spPr>
          <a:xfrm>
            <a:off x="0" y="6099929"/>
            <a:ext cx="9074836" cy="791627"/>
          </a:xfrm>
          <a:prstGeom prst="rect">
            <a:avLst/>
          </a:prstGeom>
        </p:spPr>
        <p:txBody>
          <a:bodyPr wrap="square">
            <a:spAutoFit/>
          </a:bodyPr>
          <a:lstStyle/>
          <a:p>
            <a:pPr algn="just">
              <a:lnSpc>
                <a:spcPct val="150000"/>
              </a:lnSpc>
            </a:pPr>
            <a:r>
              <a:rPr lang="en-US" altLang="zh-CN" sz="1600" dirty="0">
                <a:latin typeface="微软雅黑" panose="020B0503020204020204" pitchFamily="34" charset="-122"/>
                <a:ea typeface="微软雅黑" panose="020B0503020204020204" pitchFamily="34" charset="-122"/>
              </a:rPr>
              <a:t>A</a:t>
            </a:r>
            <a:r>
              <a:rPr lang="zh-CN" altLang="en-US" sz="1600" dirty="0">
                <a:latin typeface="微软雅黑" panose="020B0503020204020204" pitchFamily="34" charset="-122"/>
                <a:ea typeface="微软雅黑" panose="020B0503020204020204" pitchFamily="34" charset="-122"/>
              </a:rPr>
              <a:t>为吸收强度，可由入射光和透射光的强度求出；</a:t>
            </a:r>
            <a:r>
              <a:rPr lang="el-GR" altLang="zh-CN" sz="1600" dirty="0">
                <a:latin typeface="微软雅黑" panose="020B0503020204020204" pitchFamily="34" charset="-122"/>
                <a:ea typeface="微软雅黑" panose="020B0503020204020204" pitchFamily="34" charset="-122"/>
              </a:rPr>
              <a:t>ι</a:t>
            </a:r>
            <a:r>
              <a:rPr lang="zh-CN" altLang="en-US" sz="1600" dirty="0">
                <a:latin typeface="微软雅黑" panose="020B0503020204020204" pitchFamily="34" charset="-122"/>
                <a:ea typeface="微软雅黑" panose="020B0503020204020204" pitchFamily="34" charset="-122"/>
              </a:rPr>
              <a:t>为光在样品池的通过长度，</a:t>
            </a:r>
            <a:r>
              <a:rPr lang="en-US" altLang="zh-CN" sz="1600" dirty="0">
                <a:latin typeface="微软雅黑" panose="020B0503020204020204" pitchFamily="34" charset="-122"/>
                <a:ea typeface="微软雅黑" panose="020B0503020204020204" pitchFamily="34" charset="-122"/>
              </a:rPr>
              <a:t>cm</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c</a:t>
            </a:r>
            <a:r>
              <a:rPr lang="zh-CN" altLang="en-US" sz="1600" dirty="0">
                <a:latin typeface="微软雅黑" panose="020B0503020204020204" pitchFamily="34" charset="-122"/>
                <a:ea typeface="微软雅黑" panose="020B0503020204020204" pitchFamily="34" charset="-122"/>
              </a:rPr>
              <a:t>为木质素样品的浓度，</a:t>
            </a:r>
            <a:r>
              <a:rPr lang="en-US" altLang="zh-CN" sz="1600" dirty="0">
                <a:latin typeface="微软雅黑" panose="020B0503020204020204" pitchFamily="34" charset="-122"/>
                <a:ea typeface="微软雅黑" panose="020B0503020204020204" pitchFamily="34" charset="-122"/>
              </a:rPr>
              <a:t>g/L</a:t>
            </a:r>
            <a:r>
              <a:rPr lang="zh-CN" altLang="en-US" sz="1600" dirty="0">
                <a:latin typeface="微软雅黑" panose="020B0503020204020204" pitchFamily="34" charset="-122"/>
                <a:ea typeface="微软雅黑" panose="020B0503020204020204" pitchFamily="34" charset="-122"/>
              </a:rPr>
              <a:t>或</a:t>
            </a:r>
            <a:r>
              <a:rPr lang="en-US" altLang="zh-CN" sz="1600" dirty="0">
                <a:latin typeface="微软雅黑" panose="020B0503020204020204" pitchFamily="34" charset="-122"/>
                <a:ea typeface="微软雅黑" panose="020B0503020204020204" pitchFamily="34" charset="-122"/>
              </a:rPr>
              <a:t>mol/L;</a:t>
            </a:r>
            <a:r>
              <a:rPr lang="zh-CN" altLang="en-US" sz="1600" dirty="0">
                <a:latin typeface="微软雅黑" panose="020B0503020204020204" pitchFamily="34" charset="-122"/>
                <a:ea typeface="微软雅黑" panose="020B0503020204020204" pitchFamily="34" charset="-122"/>
              </a:rPr>
              <a:t>ε为摩尔吸收系数</a:t>
            </a:r>
            <a:endParaRPr lang="zh-CN" altLang="en-US" sz="1600" dirty="0"/>
          </a:p>
        </p:txBody>
      </p:sp>
      <p:sp>
        <p:nvSpPr>
          <p:cNvPr id="9" name="矩形 8">
            <a:extLst>
              <a:ext uri="{FF2B5EF4-FFF2-40B4-BE49-F238E27FC236}">
                <a16:creationId xmlns:a16="http://schemas.microsoft.com/office/drawing/2014/main" id="{D15F9F43-37E5-4C0E-BE07-91AE2C33EBEA}"/>
              </a:ext>
            </a:extLst>
          </p:cNvPr>
          <p:cNvSpPr/>
          <p:nvPr/>
        </p:nvSpPr>
        <p:spPr>
          <a:xfrm>
            <a:off x="4001549" y="5780015"/>
            <a:ext cx="1375794" cy="35233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41417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99" name="矩形 6">
            <a:extLst>
              <a:ext uri="{FF2B5EF4-FFF2-40B4-BE49-F238E27FC236}">
                <a16:creationId xmlns:a16="http://schemas.microsoft.com/office/drawing/2014/main" id="{330A2E8C-6FE6-4114-B58E-8F559328DCE5}"/>
              </a:ext>
            </a:extLst>
          </p:cNvPr>
          <p:cNvSpPr>
            <a:spLocks noChangeArrowheads="1"/>
          </p:cNvSpPr>
          <p:nvPr/>
        </p:nvSpPr>
        <p:spPr bwMode="auto">
          <a:xfrm>
            <a:off x="0" y="115888"/>
            <a:ext cx="903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r>
              <a:rPr lang="en-US" altLang="zh-CN" sz="2800" b="0" dirty="0">
                <a:solidFill>
                  <a:srgbClr val="FFFFFF"/>
                </a:solidFill>
                <a:latin typeface="微软雅黑" panose="020B0503020204020204" pitchFamily="34" charset="-122"/>
                <a:ea typeface="微软雅黑" panose="020B0503020204020204" pitchFamily="34" charset="-122"/>
              </a:rPr>
              <a:t>2.2.1</a:t>
            </a:r>
            <a:r>
              <a:rPr lang="zh-CN" altLang="en-US" sz="2800" b="0" dirty="0">
                <a:solidFill>
                  <a:srgbClr val="FFFFFF"/>
                </a:solidFill>
                <a:latin typeface="微软雅黑" panose="020B0503020204020204" pitchFamily="34" charset="-122"/>
                <a:ea typeface="微软雅黑" panose="020B0503020204020204" pitchFamily="34" charset="-122"/>
              </a:rPr>
              <a:t>木质素的结构单元</a:t>
            </a:r>
            <a:r>
              <a:rPr lang="en-US" altLang="zh-CN" sz="2800" b="0" dirty="0">
                <a:solidFill>
                  <a:srgbClr val="FFFFFF"/>
                </a:solidFill>
                <a:latin typeface="微软雅黑" panose="020B0503020204020204" pitchFamily="34" charset="-122"/>
                <a:ea typeface="微软雅黑" panose="020B0503020204020204" pitchFamily="34" charset="-122"/>
              </a:rPr>
              <a:t>-</a:t>
            </a:r>
            <a:r>
              <a:rPr lang="zh-CN" altLang="en-US" b="0" dirty="0">
                <a:solidFill>
                  <a:srgbClr val="FFFFFF"/>
                </a:solidFill>
                <a:latin typeface="微软雅黑" panose="020B0503020204020204" pitchFamily="34" charset="-122"/>
                <a:ea typeface="微软雅黑" panose="020B0503020204020204" pitchFamily="34" charset="-122"/>
              </a:rPr>
              <a:t>紫外可见吸收光谱法</a:t>
            </a:r>
            <a:endParaRPr lang="zh-CN" altLang="en-US" sz="2800" b="0" dirty="0">
              <a:solidFill>
                <a:srgbClr val="FFFFFF"/>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6452A3FC-8D56-4F8A-862B-B21A7791589B}"/>
              </a:ext>
            </a:extLst>
          </p:cNvPr>
          <p:cNvSpPr/>
          <p:nvPr/>
        </p:nvSpPr>
        <p:spPr>
          <a:xfrm>
            <a:off x="0" y="838884"/>
            <a:ext cx="9053384" cy="879087"/>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通常采用波长在</a:t>
            </a:r>
            <a:r>
              <a:rPr lang="en-US" altLang="zh-CN" dirty="0">
                <a:solidFill>
                  <a:srgbClr val="0000FF"/>
                </a:solidFill>
                <a:latin typeface="微软雅黑" panose="020B0503020204020204" pitchFamily="34" charset="-122"/>
                <a:ea typeface="微软雅黑" panose="020B0503020204020204" pitchFamily="34" charset="-122"/>
              </a:rPr>
              <a:t>200-700nm</a:t>
            </a:r>
            <a:r>
              <a:rPr lang="zh-CN" altLang="en-US" dirty="0">
                <a:latin typeface="微软雅黑" panose="020B0503020204020204" pitchFamily="34" charset="-122"/>
                <a:ea typeface="微软雅黑" panose="020B0503020204020204" pitchFamily="34" charset="-122"/>
              </a:rPr>
              <a:t>的紫外光及可见光范围内研究木质素对光的吸收，获得木质素的</a:t>
            </a:r>
            <a:r>
              <a:rPr lang="zh-CN" altLang="en-US" dirty="0">
                <a:solidFill>
                  <a:srgbClr val="0000FF"/>
                </a:solidFill>
                <a:latin typeface="微软雅黑" panose="020B0503020204020204" pitchFamily="34" charset="-122"/>
                <a:ea typeface="微软雅黑" panose="020B0503020204020204" pitchFamily="34" charset="-122"/>
              </a:rPr>
              <a:t>紫外吸收光谱及可见光吸收光谱</a:t>
            </a:r>
            <a:r>
              <a:rPr lang="zh-CN" altLang="en-US" dirty="0">
                <a:latin typeface="微软雅黑" panose="020B0503020204020204" pitchFamily="34" charset="-122"/>
                <a:ea typeface="微软雅黑" panose="020B0503020204020204" pitchFamily="34" charset="-122"/>
              </a:rPr>
              <a:t>，或称为</a:t>
            </a:r>
            <a:r>
              <a:rPr lang="zh-CN" altLang="en-US" dirty="0">
                <a:solidFill>
                  <a:srgbClr val="0000FF"/>
                </a:solidFill>
                <a:latin typeface="微软雅黑" panose="020B0503020204020204" pitchFamily="34" charset="-122"/>
                <a:ea typeface="微软雅黑" panose="020B0503020204020204" pitchFamily="34" charset="-122"/>
              </a:rPr>
              <a:t>木质素的电子光谱</a:t>
            </a:r>
            <a:r>
              <a:rPr lang="zh-CN" altLang="en-US" dirty="0">
                <a:latin typeface="微软雅黑" panose="020B0503020204020204" pitchFamily="34" charset="-122"/>
                <a:ea typeface="微软雅黑" panose="020B0503020204020204" pitchFamily="34" charset="-122"/>
              </a:rPr>
              <a:t>。</a:t>
            </a:r>
            <a:endParaRPr lang="zh-CN" altLang="en-US" dirty="0"/>
          </a:p>
        </p:txBody>
      </p:sp>
      <p:sp>
        <p:nvSpPr>
          <p:cNvPr id="4" name="矩形 3">
            <a:extLst>
              <a:ext uri="{FF2B5EF4-FFF2-40B4-BE49-F238E27FC236}">
                <a16:creationId xmlns:a16="http://schemas.microsoft.com/office/drawing/2014/main" id="{966EE3A4-329F-4B7D-A4B8-A2C73A16C59B}"/>
              </a:ext>
            </a:extLst>
          </p:cNvPr>
          <p:cNvSpPr/>
          <p:nvPr/>
        </p:nvSpPr>
        <p:spPr>
          <a:xfrm>
            <a:off x="-100668" y="2701468"/>
            <a:ext cx="7691529" cy="338554"/>
          </a:xfrm>
          <a:prstGeom prst="rect">
            <a:avLst/>
          </a:prstGeom>
        </p:spPr>
        <p:txBody>
          <a:bodyPr wrap="none">
            <a:spAutoFit/>
          </a:bodyPr>
          <a:lstStyle/>
          <a:p>
            <a:r>
              <a:rPr lang="zh-CN" altLang="en-US" sz="1600" dirty="0">
                <a:solidFill>
                  <a:srgbClr val="FF00FF"/>
                </a:solidFill>
                <a:latin typeface="微软雅黑" panose="020B0503020204020204" pitchFamily="34" charset="-122"/>
                <a:ea typeface="微软雅黑" panose="020B0503020204020204" pitchFamily="34" charset="-122"/>
              </a:rPr>
              <a:t>（</a:t>
            </a:r>
            <a:r>
              <a:rPr lang="en-US" altLang="zh-CN" sz="1600" dirty="0">
                <a:solidFill>
                  <a:srgbClr val="FF00FF"/>
                </a:solidFill>
                <a:latin typeface="微软雅黑" panose="020B0503020204020204" pitchFamily="34" charset="-122"/>
                <a:ea typeface="微软雅黑" panose="020B0503020204020204" pitchFamily="34" charset="-122"/>
              </a:rPr>
              <a:t>1</a:t>
            </a:r>
            <a:r>
              <a:rPr lang="zh-CN" altLang="en-US" sz="1600" dirty="0">
                <a:solidFill>
                  <a:srgbClr val="FF00FF"/>
                </a:solidFill>
                <a:latin typeface="微软雅黑" panose="020B0503020204020204" pitchFamily="34" charset="-122"/>
                <a:ea typeface="微软雅黑" panose="020B0503020204020204" pitchFamily="34" charset="-122"/>
              </a:rPr>
              <a:t>）木质素的紫外吸收光谱</a:t>
            </a:r>
            <a:r>
              <a:rPr lang="zh-CN" altLang="en-US" sz="1600" dirty="0">
                <a:solidFill>
                  <a:srgbClr val="0000FF"/>
                </a:solidFill>
                <a:latin typeface="微软雅黑" panose="020B0503020204020204" pitchFamily="34" charset="-122"/>
                <a:ea typeface="微软雅黑" panose="020B0503020204020204" pitchFamily="34" charset="-122"/>
              </a:rPr>
              <a:t>：对木质素进行定性及定量分析以及结构、性质的研究</a:t>
            </a:r>
            <a:endParaRPr lang="zh-CN" altLang="en-US" sz="1600" dirty="0"/>
          </a:p>
        </p:txBody>
      </p:sp>
      <p:sp>
        <p:nvSpPr>
          <p:cNvPr id="2" name="矩形 1">
            <a:extLst>
              <a:ext uri="{FF2B5EF4-FFF2-40B4-BE49-F238E27FC236}">
                <a16:creationId xmlns:a16="http://schemas.microsoft.com/office/drawing/2014/main" id="{6C9594FB-D6B5-42F4-B6EB-FE456C4ECB73}"/>
              </a:ext>
            </a:extLst>
          </p:cNvPr>
          <p:cNvSpPr/>
          <p:nvPr/>
        </p:nvSpPr>
        <p:spPr>
          <a:xfrm>
            <a:off x="1" y="1753286"/>
            <a:ext cx="8992998" cy="874407"/>
          </a:xfrm>
          <a:prstGeom prst="rect">
            <a:avLst/>
          </a:prstGeom>
        </p:spPr>
        <p:txBody>
          <a:bodyPr wrap="square">
            <a:spAutoFit/>
          </a:bodyPr>
          <a:lstStyle/>
          <a:p>
            <a:pPr>
              <a:lnSpc>
                <a:spcPct val="150000"/>
              </a:lnSpc>
            </a:pPr>
            <a:r>
              <a:rPr lang="zh-CN" altLang="en-US" dirty="0">
                <a:solidFill>
                  <a:srgbClr val="0000FF"/>
                </a:solidFill>
                <a:latin typeface="微软雅黑" panose="020B0503020204020204" pitchFamily="34" charset="-122"/>
                <a:ea typeface="微软雅黑" panose="020B0503020204020204" pitchFamily="34" charset="-122"/>
              </a:rPr>
              <a:t>木质素是典型的芳香族化合物</a:t>
            </a:r>
            <a:r>
              <a:rPr lang="zh-CN" altLang="en-US" dirty="0">
                <a:latin typeface="微软雅黑" panose="020B0503020204020204" pitchFamily="34" charset="-122"/>
                <a:ea typeface="微软雅黑" panose="020B0503020204020204" pitchFamily="34" charset="-122"/>
              </a:rPr>
              <a:t>，而分离木质素常用的溶剂、或木质素中的杂质在紫外光区没有吸收，用</a:t>
            </a:r>
            <a:r>
              <a:rPr lang="zh-CN" altLang="en-US" dirty="0">
                <a:solidFill>
                  <a:srgbClr val="C00000"/>
                </a:solidFill>
                <a:latin typeface="微软雅黑" panose="020B0503020204020204" pitchFamily="34" charset="-122"/>
                <a:ea typeface="微软雅黑" panose="020B0503020204020204" pitchFamily="34" charset="-122"/>
              </a:rPr>
              <a:t>紫外光研究木质素具有独到优势</a:t>
            </a:r>
            <a:r>
              <a:rPr lang="zh-CN" altLang="en-US" dirty="0">
                <a:latin typeface="微软雅黑" panose="020B0503020204020204" pitchFamily="34" charset="-122"/>
                <a:ea typeface="微软雅黑" panose="020B0503020204020204" pitchFamily="34" charset="-122"/>
              </a:rPr>
              <a:t>。</a:t>
            </a:r>
          </a:p>
        </p:txBody>
      </p:sp>
      <p:pic>
        <p:nvPicPr>
          <p:cNvPr id="8" name="图片 7">
            <a:extLst>
              <a:ext uri="{FF2B5EF4-FFF2-40B4-BE49-F238E27FC236}">
                <a16:creationId xmlns:a16="http://schemas.microsoft.com/office/drawing/2014/main" id="{A161C261-085D-4A42-B942-F392FFB470D3}"/>
              </a:ext>
            </a:extLst>
          </p:cNvPr>
          <p:cNvPicPr>
            <a:picLocks noChangeAspect="1"/>
          </p:cNvPicPr>
          <p:nvPr/>
        </p:nvPicPr>
        <p:blipFill>
          <a:blip r:embed="rId2"/>
          <a:stretch>
            <a:fillRect/>
          </a:stretch>
        </p:blipFill>
        <p:spPr>
          <a:xfrm>
            <a:off x="0" y="3120705"/>
            <a:ext cx="3188070" cy="3637396"/>
          </a:xfrm>
          <a:prstGeom prst="rect">
            <a:avLst/>
          </a:prstGeom>
        </p:spPr>
      </p:pic>
      <p:sp>
        <p:nvSpPr>
          <p:cNvPr id="13" name="矩形 12">
            <a:extLst>
              <a:ext uri="{FF2B5EF4-FFF2-40B4-BE49-F238E27FC236}">
                <a16:creationId xmlns:a16="http://schemas.microsoft.com/office/drawing/2014/main" id="{941169A4-31A4-41C0-9CE0-C3348C715F56}"/>
              </a:ext>
            </a:extLst>
          </p:cNvPr>
          <p:cNvSpPr/>
          <p:nvPr/>
        </p:nvSpPr>
        <p:spPr>
          <a:xfrm>
            <a:off x="3623719" y="3907065"/>
            <a:ext cx="5520281" cy="791627"/>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木质素在</a:t>
            </a:r>
            <a:r>
              <a:rPr lang="en-US" altLang="zh-CN" sz="1600" dirty="0">
                <a:latin typeface="微软雅黑" panose="020B0503020204020204" pitchFamily="34" charset="-122"/>
                <a:ea typeface="微软雅黑" panose="020B0503020204020204" pitchFamily="34" charset="-122"/>
              </a:rPr>
              <a:t>205nm</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280nm</a:t>
            </a:r>
            <a:r>
              <a:rPr lang="zh-CN" altLang="en-US" sz="1600" dirty="0">
                <a:latin typeface="微软雅黑" panose="020B0503020204020204" pitchFamily="34" charset="-122"/>
                <a:ea typeface="微软雅黑" panose="020B0503020204020204" pitchFamily="34" charset="-122"/>
              </a:rPr>
              <a:t>附近有极大吸收，在</a:t>
            </a:r>
            <a:r>
              <a:rPr lang="en-US" altLang="zh-CN" sz="1600" dirty="0">
                <a:latin typeface="微软雅黑" panose="020B0503020204020204" pitchFamily="34" charset="-122"/>
                <a:ea typeface="微软雅黑" panose="020B0503020204020204" pitchFamily="34" charset="-122"/>
              </a:rPr>
              <a:t>230nm</a:t>
            </a:r>
            <a:r>
              <a:rPr lang="zh-CN" altLang="en-US" sz="1600" dirty="0">
                <a:latin typeface="微软雅黑" panose="020B0503020204020204" pitchFamily="34" charset="-122"/>
                <a:ea typeface="微软雅黑" panose="020B0503020204020204" pitchFamily="34" charset="-122"/>
              </a:rPr>
              <a:t>及</a:t>
            </a:r>
            <a:r>
              <a:rPr lang="en-US" altLang="zh-CN" sz="1600" dirty="0">
                <a:latin typeface="微软雅黑" panose="020B0503020204020204" pitchFamily="34" charset="-122"/>
                <a:ea typeface="微软雅黑" panose="020B0503020204020204" pitchFamily="34" charset="-122"/>
              </a:rPr>
              <a:t>310-350nm</a:t>
            </a:r>
            <a:r>
              <a:rPr lang="zh-CN" altLang="en-US" sz="1600" dirty="0">
                <a:latin typeface="微软雅黑" panose="020B0503020204020204" pitchFamily="34" charset="-122"/>
                <a:ea typeface="微软雅黑" panose="020B0503020204020204" pitchFamily="34" charset="-122"/>
              </a:rPr>
              <a:t>附近弱吸收</a:t>
            </a:r>
            <a:endParaRPr lang="zh-CN" altLang="en-US" sz="1600" dirty="0"/>
          </a:p>
        </p:txBody>
      </p:sp>
      <p:sp>
        <p:nvSpPr>
          <p:cNvPr id="15" name="矩形 14">
            <a:extLst>
              <a:ext uri="{FF2B5EF4-FFF2-40B4-BE49-F238E27FC236}">
                <a16:creationId xmlns:a16="http://schemas.microsoft.com/office/drawing/2014/main" id="{FC2CF7EF-5920-470E-A52C-A04409115E17}"/>
              </a:ext>
            </a:extLst>
          </p:cNvPr>
          <p:cNvSpPr/>
          <p:nvPr/>
        </p:nvSpPr>
        <p:spPr>
          <a:xfrm>
            <a:off x="3623719" y="4670464"/>
            <a:ext cx="5520281" cy="791627"/>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吸收光谱比较单调且钝而圆润（木质素多种构成单位的吸收光谱加和而成）</a:t>
            </a:r>
            <a:endParaRPr lang="zh-CN" altLang="en-US" sz="1600" dirty="0"/>
          </a:p>
        </p:txBody>
      </p:sp>
      <p:sp>
        <p:nvSpPr>
          <p:cNvPr id="16" name="矩形 15">
            <a:extLst>
              <a:ext uri="{FF2B5EF4-FFF2-40B4-BE49-F238E27FC236}">
                <a16:creationId xmlns:a16="http://schemas.microsoft.com/office/drawing/2014/main" id="{A690E13C-C79A-4C60-A775-12300B002AEA}"/>
              </a:ext>
            </a:extLst>
          </p:cNvPr>
          <p:cNvSpPr/>
          <p:nvPr/>
        </p:nvSpPr>
        <p:spPr>
          <a:xfrm>
            <a:off x="3623719" y="5433862"/>
            <a:ext cx="5520281" cy="791627"/>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木质素构成单位的种类和数量，决定了其吸收光谱的形状及吸光系数。</a:t>
            </a:r>
            <a:endParaRPr lang="zh-CN" altLang="en-US" sz="1600" dirty="0"/>
          </a:p>
        </p:txBody>
      </p:sp>
    </p:spTree>
    <p:extLst>
      <p:ext uri="{BB962C8B-B14F-4D97-AF65-F5344CB8AC3E}">
        <p14:creationId xmlns:p14="http://schemas.microsoft.com/office/powerpoint/2010/main" val="714406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99" name="矩形 6">
            <a:extLst>
              <a:ext uri="{FF2B5EF4-FFF2-40B4-BE49-F238E27FC236}">
                <a16:creationId xmlns:a16="http://schemas.microsoft.com/office/drawing/2014/main" id="{330A2E8C-6FE6-4114-B58E-8F559328DCE5}"/>
              </a:ext>
            </a:extLst>
          </p:cNvPr>
          <p:cNvSpPr>
            <a:spLocks noChangeArrowheads="1"/>
          </p:cNvSpPr>
          <p:nvPr/>
        </p:nvSpPr>
        <p:spPr bwMode="auto">
          <a:xfrm>
            <a:off x="0" y="115888"/>
            <a:ext cx="903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r>
              <a:rPr lang="en-US" altLang="zh-CN" sz="2800" b="0" dirty="0">
                <a:solidFill>
                  <a:srgbClr val="FFFFFF"/>
                </a:solidFill>
                <a:latin typeface="微软雅黑" panose="020B0503020204020204" pitchFamily="34" charset="-122"/>
                <a:ea typeface="微软雅黑" panose="020B0503020204020204" pitchFamily="34" charset="-122"/>
              </a:rPr>
              <a:t>2.2.1</a:t>
            </a:r>
            <a:r>
              <a:rPr lang="zh-CN" altLang="en-US" sz="2800" b="0" dirty="0">
                <a:solidFill>
                  <a:srgbClr val="FFFFFF"/>
                </a:solidFill>
                <a:latin typeface="微软雅黑" panose="020B0503020204020204" pitchFamily="34" charset="-122"/>
                <a:ea typeface="微软雅黑" panose="020B0503020204020204" pitchFamily="34" charset="-122"/>
              </a:rPr>
              <a:t>木质素的结构单元</a:t>
            </a:r>
            <a:r>
              <a:rPr lang="en-US" altLang="zh-CN" sz="2800" b="0" dirty="0">
                <a:solidFill>
                  <a:srgbClr val="FFFFFF"/>
                </a:solidFill>
                <a:latin typeface="微软雅黑" panose="020B0503020204020204" pitchFamily="34" charset="-122"/>
                <a:ea typeface="微软雅黑" panose="020B0503020204020204" pitchFamily="34" charset="-122"/>
              </a:rPr>
              <a:t>-</a:t>
            </a:r>
            <a:r>
              <a:rPr lang="zh-CN" altLang="en-US" b="0" dirty="0">
                <a:solidFill>
                  <a:srgbClr val="FFFFFF"/>
                </a:solidFill>
                <a:latin typeface="微软雅黑" panose="020B0503020204020204" pitchFamily="34" charset="-122"/>
                <a:ea typeface="微软雅黑" panose="020B0503020204020204" pitchFamily="34" charset="-122"/>
              </a:rPr>
              <a:t>紫外可见吸收光谱法</a:t>
            </a:r>
            <a:endParaRPr lang="zh-CN" altLang="en-US" sz="2800" b="0" dirty="0">
              <a:solidFill>
                <a:srgbClr val="FFFFFF"/>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6452A3FC-8D56-4F8A-862B-B21A7791589B}"/>
              </a:ext>
            </a:extLst>
          </p:cNvPr>
          <p:cNvSpPr/>
          <p:nvPr/>
        </p:nvSpPr>
        <p:spPr>
          <a:xfrm>
            <a:off x="0" y="838884"/>
            <a:ext cx="9053384" cy="2120902"/>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苯环（</a:t>
            </a:r>
            <a:r>
              <a:rPr lang="zh-CN" altLang="en-US" dirty="0">
                <a:solidFill>
                  <a:srgbClr val="0000FF"/>
                </a:solidFill>
                <a:latin typeface="微软雅黑" panose="020B0503020204020204" pitchFamily="34" charset="-122"/>
                <a:ea typeface="微软雅黑" panose="020B0503020204020204" pitchFamily="34" charset="-122"/>
              </a:rPr>
              <a:t>对羟苯基</a:t>
            </a:r>
            <a:r>
              <a:rPr lang="zh-CN" altLang="en-US" dirty="0">
                <a:latin typeface="微软雅黑" panose="020B0503020204020204" pitchFamily="34" charset="-122"/>
                <a:ea typeface="微软雅黑" panose="020B0503020204020204" pitchFamily="34" charset="-122"/>
              </a:rPr>
              <a:t>）的吸收带在</a:t>
            </a:r>
            <a:r>
              <a:rPr lang="en-US" altLang="zh-CN" dirty="0">
                <a:latin typeface="微软雅黑" panose="020B0503020204020204" pitchFamily="34" charset="-122"/>
                <a:ea typeface="微软雅黑" panose="020B0503020204020204" pitchFamily="34" charset="-122"/>
              </a:rPr>
              <a:t>255-300nm</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如苯环上增加一个甲氧基变为</a:t>
            </a:r>
            <a:r>
              <a:rPr lang="zh-CN" altLang="en-US" dirty="0">
                <a:solidFill>
                  <a:srgbClr val="0000FF"/>
                </a:solidFill>
                <a:latin typeface="微软雅黑" panose="020B0503020204020204" pitchFamily="34" charset="-122"/>
                <a:ea typeface="微软雅黑" panose="020B0503020204020204" pitchFamily="34" charset="-122"/>
              </a:rPr>
              <a:t>愈创木基</a:t>
            </a:r>
            <a:r>
              <a:rPr lang="zh-CN" altLang="en-US" dirty="0">
                <a:latin typeface="微软雅黑" panose="020B0503020204020204" pitchFamily="34" charset="-122"/>
                <a:ea typeface="微软雅黑" panose="020B0503020204020204" pitchFamily="34" charset="-122"/>
              </a:rPr>
              <a:t>，会出现深色效果（吸收带向长波长一侧移动）和浓色效果（吸光系数增大）；</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再进一步引入一个甲氧基变成</a:t>
            </a:r>
            <a:r>
              <a:rPr lang="zh-CN" altLang="en-US" dirty="0">
                <a:solidFill>
                  <a:srgbClr val="0000FF"/>
                </a:solidFill>
                <a:latin typeface="微软雅黑" panose="020B0503020204020204" pitchFamily="34" charset="-122"/>
                <a:ea typeface="微软雅黑" panose="020B0503020204020204" pitchFamily="34" charset="-122"/>
              </a:rPr>
              <a:t>紫丁香基</a:t>
            </a:r>
            <a:r>
              <a:rPr lang="zh-CN" altLang="en-US" dirty="0">
                <a:latin typeface="微软雅黑" panose="020B0503020204020204" pitchFamily="34" charset="-122"/>
                <a:ea typeface="微软雅黑" panose="020B0503020204020204" pitchFamily="34" charset="-122"/>
              </a:rPr>
              <a:t>，就会发生浅色效果（吸收带向短波长一侧移动）及淡色效果（吸收系数减小）；</a:t>
            </a:r>
            <a:endParaRPr lang="en-US" altLang="zh-CN"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A161C261-085D-4A42-B942-F392FFB470D3}"/>
              </a:ext>
            </a:extLst>
          </p:cNvPr>
          <p:cNvPicPr>
            <a:picLocks noChangeAspect="1"/>
          </p:cNvPicPr>
          <p:nvPr/>
        </p:nvPicPr>
        <p:blipFill>
          <a:blip r:embed="rId2"/>
          <a:stretch>
            <a:fillRect/>
          </a:stretch>
        </p:blipFill>
        <p:spPr>
          <a:xfrm>
            <a:off x="0" y="3838833"/>
            <a:ext cx="2479760" cy="2829256"/>
          </a:xfrm>
          <a:prstGeom prst="rect">
            <a:avLst/>
          </a:prstGeom>
        </p:spPr>
      </p:pic>
      <p:sp>
        <p:nvSpPr>
          <p:cNvPr id="3" name="矩形 2">
            <a:extLst>
              <a:ext uri="{FF2B5EF4-FFF2-40B4-BE49-F238E27FC236}">
                <a16:creationId xmlns:a16="http://schemas.microsoft.com/office/drawing/2014/main" id="{5D5E96EE-15E7-4517-B115-AB014EB032B9}"/>
              </a:ext>
            </a:extLst>
          </p:cNvPr>
          <p:cNvSpPr/>
          <p:nvPr/>
        </p:nvSpPr>
        <p:spPr>
          <a:xfrm>
            <a:off x="1207689" y="3294064"/>
            <a:ext cx="6647974" cy="369332"/>
          </a:xfrm>
          <a:prstGeom prst="rect">
            <a:avLst/>
          </a:prstGeom>
        </p:spPr>
        <p:txBody>
          <a:bodyPr wrap="none">
            <a:spAutoFit/>
          </a:bodyPr>
          <a:lstStyle/>
          <a:p>
            <a:r>
              <a:rPr lang="zh-CN" altLang="en-US" dirty="0">
                <a:solidFill>
                  <a:srgbClr val="0000FF"/>
                </a:solidFill>
                <a:latin typeface="微软雅黑" panose="020B0503020204020204" pitchFamily="34" charset="-122"/>
                <a:ea typeface="微软雅黑" panose="020B0503020204020204" pitchFamily="34" charset="-122"/>
              </a:rPr>
              <a:t>针叶木木质素和阔叶木木质素的紫外吸收光谱的</a:t>
            </a:r>
            <a:r>
              <a:rPr lang="zh-CN" altLang="en-US" dirty="0">
                <a:solidFill>
                  <a:srgbClr val="FF00FF"/>
                </a:solidFill>
                <a:latin typeface="微软雅黑" panose="020B0503020204020204" pitchFamily="34" charset="-122"/>
                <a:ea typeface="微软雅黑" panose="020B0503020204020204" pitchFamily="34" charset="-122"/>
              </a:rPr>
              <a:t>差异</a:t>
            </a:r>
            <a:r>
              <a:rPr lang="zh-CN" altLang="en-US" dirty="0">
                <a:solidFill>
                  <a:srgbClr val="0000FF"/>
                </a:solidFill>
                <a:latin typeface="微软雅黑" panose="020B0503020204020204" pitchFamily="34" charset="-122"/>
                <a:ea typeface="微软雅黑" panose="020B0503020204020204" pitchFamily="34" charset="-122"/>
              </a:rPr>
              <a:t>的原因之一</a:t>
            </a:r>
            <a:endParaRPr lang="zh-CN" altLang="en-US" dirty="0">
              <a:solidFill>
                <a:srgbClr val="0000FF"/>
              </a:solidFill>
            </a:endParaRPr>
          </a:p>
        </p:txBody>
      </p:sp>
      <p:sp>
        <p:nvSpPr>
          <p:cNvPr id="5" name="矩形 4">
            <a:extLst>
              <a:ext uri="{FF2B5EF4-FFF2-40B4-BE49-F238E27FC236}">
                <a16:creationId xmlns:a16="http://schemas.microsoft.com/office/drawing/2014/main" id="{D30EC65E-8799-4A6A-A242-00CC95027949}"/>
              </a:ext>
            </a:extLst>
          </p:cNvPr>
          <p:cNvSpPr/>
          <p:nvPr/>
        </p:nvSpPr>
        <p:spPr>
          <a:xfrm>
            <a:off x="58723" y="873211"/>
            <a:ext cx="9085277" cy="2088103"/>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下 6">
            <a:extLst>
              <a:ext uri="{FF2B5EF4-FFF2-40B4-BE49-F238E27FC236}">
                <a16:creationId xmlns:a16="http://schemas.microsoft.com/office/drawing/2014/main" id="{3C2FE2DF-DF3A-4DE1-810D-2F6EDEBFB5CA}"/>
              </a:ext>
            </a:extLst>
          </p:cNvPr>
          <p:cNvSpPr/>
          <p:nvPr/>
        </p:nvSpPr>
        <p:spPr>
          <a:xfrm>
            <a:off x="4036541" y="3015049"/>
            <a:ext cx="494270" cy="288324"/>
          </a:xfrm>
          <a:prstGeom prst="down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DA0500D8-F7B6-4D4F-89C8-F3EC582D2001}"/>
              </a:ext>
            </a:extLst>
          </p:cNvPr>
          <p:cNvSpPr/>
          <p:nvPr/>
        </p:nvSpPr>
        <p:spPr>
          <a:xfrm>
            <a:off x="2158314" y="4290539"/>
            <a:ext cx="6876630" cy="879087"/>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在侧链上引入和苯环共轭的</a:t>
            </a:r>
            <a:r>
              <a:rPr lang="zh-CN" altLang="en-US" dirty="0">
                <a:solidFill>
                  <a:srgbClr val="0000FF"/>
                </a:solidFill>
                <a:latin typeface="微软雅黑" panose="020B0503020204020204" pitchFamily="34" charset="-122"/>
                <a:ea typeface="微软雅黑" panose="020B0503020204020204" pitchFamily="34" charset="-122"/>
              </a:rPr>
              <a:t>双链和羰基</a:t>
            </a:r>
            <a:r>
              <a:rPr lang="zh-CN" altLang="en-US" dirty="0">
                <a:latin typeface="微软雅黑" panose="020B0503020204020204" pitchFamily="34" charset="-122"/>
                <a:ea typeface="微软雅黑" panose="020B0503020204020204" pitchFamily="34" charset="-122"/>
              </a:rPr>
              <a:t>，或者是成为联二苯结构而造成共轭体系的延长；在碱性溶液介质中，苯环的</a:t>
            </a:r>
            <a:r>
              <a:rPr lang="zh-CN" altLang="en-US" dirty="0">
                <a:solidFill>
                  <a:srgbClr val="0000FF"/>
                </a:solidFill>
                <a:latin typeface="微软雅黑" panose="020B0503020204020204" pitchFamily="34" charset="-122"/>
                <a:ea typeface="微软雅黑" panose="020B0503020204020204" pitchFamily="34" charset="-122"/>
              </a:rPr>
              <a:t>酚羟基离子化</a:t>
            </a:r>
            <a:r>
              <a:rPr lang="zh-CN" altLang="en-US" dirty="0">
                <a:latin typeface="微软雅黑" panose="020B0503020204020204" pitchFamily="34" charset="-122"/>
                <a:ea typeface="微软雅黑" panose="020B0503020204020204" pitchFamily="34" charset="-122"/>
              </a:rPr>
              <a:t>；</a:t>
            </a:r>
            <a:endParaRPr lang="zh-CN" altLang="en-US" dirty="0"/>
          </a:p>
        </p:txBody>
      </p:sp>
      <p:sp>
        <p:nvSpPr>
          <p:cNvPr id="10" name="矩形 9">
            <a:extLst>
              <a:ext uri="{FF2B5EF4-FFF2-40B4-BE49-F238E27FC236}">
                <a16:creationId xmlns:a16="http://schemas.microsoft.com/office/drawing/2014/main" id="{19A13D50-9054-43FD-A95E-A8409C5C0AA0}"/>
              </a:ext>
            </a:extLst>
          </p:cNvPr>
          <p:cNvSpPr/>
          <p:nvPr/>
        </p:nvSpPr>
        <p:spPr>
          <a:xfrm>
            <a:off x="4454003" y="5765111"/>
            <a:ext cx="2262158" cy="369332"/>
          </a:xfrm>
          <a:prstGeom prst="rect">
            <a:avLst/>
          </a:prstGeom>
        </p:spPr>
        <p:txBody>
          <a:bodyPr wrap="none">
            <a:spAutoFit/>
          </a:bodyPr>
          <a:lstStyle/>
          <a:p>
            <a:r>
              <a:rPr lang="zh-CN" altLang="en-US" dirty="0">
                <a:solidFill>
                  <a:srgbClr val="0000FF"/>
                </a:solidFill>
                <a:latin typeface="微软雅黑" panose="020B0503020204020204" pitchFamily="34" charset="-122"/>
                <a:ea typeface="微软雅黑" panose="020B0503020204020204" pitchFamily="34" charset="-122"/>
              </a:rPr>
              <a:t>出现深色及浓色效果</a:t>
            </a:r>
            <a:endParaRPr lang="zh-CN" altLang="en-US" dirty="0"/>
          </a:p>
        </p:txBody>
      </p:sp>
      <p:sp>
        <p:nvSpPr>
          <p:cNvPr id="17" name="箭头: 下 16">
            <a:extLst>
              <a:ext uri="{FF2B5EF4-FFF2-40B4-BE49-F238E27FC236}">
                <a16:creationId xmlns:a16="http://schemas.microsoft.com/office/drawing/2014/main" id="{D300A998-D198-4B2D-86DD-A210535E6578}"/>
              </a:ext>
            </a:extLst>
          </p:cNvPr>
          <p:cNvSpPr/>
          <p:nvPr/>
        </p:nvSpPr>
        <p:spPr>
          <a:xfrm>
            <a:off x="5313406" y="5379308"/>
            <a:ext cx="494270" cy="288324"/>
          </a:xfrm>
          <a:prstGeom prst="down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27E1F1FF-F095-405D-9B19-1BAD9713B515}"/>
              </a:ext>
            </a:extLst>
          </p:cNvPr>
          <p:cNvSpPr/>
          <p:nvPr/>
        </p:nvSpPr>
        <p:spPr>
          <a:xfrm>
            <a:off x="2166552" y="4258962"/>
            <a:ext cx="6837405" cy="980303"/>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249090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99" name="矩形 6">
            <a:extLst>
              <a:ext uri="{FF2B5EF4-FFF2-40B4-BE49-F238E27FC236}">
                <a16:creationId xmlns:a16="http://schemas.microsoft.com/office/drawing/2014/main" id="{330A2E8C-6FE6-4114-B58E-8F559328DCE5}"/>
              </a:ext>
            </a:extLst>
          </p:cNvPr>
          <p:cNvSpPr>
            <a:spLocks noChangeArrowheads="1"/>
          </p:cNvSpPr>
          <p:nvPr/>
        </p:nvSpPr>
        <p:spPr bwMode="auto">
          <a:xfrm>
            <a:off x="0" y="115888"/>
            <a:ext cx="903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r>
              <a:rPr lang="zh-CN" altLang="en-US" sz="2800" b="0" dirty="0">
                <a:solidFill>
                  <a:srgbClr val="FFFFFF"/>
                </a:solidFill>
                <a:latin typeface="微软雅黑" panose="020B0503020204020204" pitchFamily="34" charset="-122"/>
                <a:ea typeface="微软雅黑" panose="020B0503020204020204" pitchFamily="34" charset="-122"/>
              </a:rPr>
              <a:t>木质素的化学结构及其研究方法</a:t>
            </a:r>
          </a:p>
        </p:txBody>
      </p:sp>
      <p:sp>
        <p:nvSpPr>
          <p:cNvPr id="55305" name="矩形 9">
            <a:extLst>
              <a:ext uri="{FF2B5EF4-FFF2-40B4-BE49-F238E27FC236}">
                <a16:creationId xmlns:a16="http://schemas.microsoft.com/office/drawing/2014/main" id="{37EB2F7A-A23A-46D8-9431-1E743AD96805}"/>
              </a:ext>
            </a:extLst>
          </p:cNvPr>
          <p:cNvSpPr>
            <a:spLocks noChangeArrowheads="1"/>
          </p:cNvSpPr>
          <p:nvPr/>
        </p:nvSpPr>
        <p:spPr bwMode="auto">
          <a:xfrm>
            <a:off x="65904" y="846139"/>
            <a:ext cx="8466566" cy="2797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a:lnSpc>
                <a:spcPct val="150000"/>
              </a:lnSpc>
            </a:pPr>
            <a:r>
              <a:rPr lang="zh-CN" altLang="en-US" b="0" dirty="0">
                <a:latin typeface="微软雅黑" panose="020B0503020204020204" pitchFamily="34" charset="-122"/>
                <a:ea typeface="微软雅黑" panose="020B0503020204020204" pitchFamily="34" charset="-122"/>
              </a:rPr>
              <a:t>研究高分子聚合物的化学结构，</a:t>
            </a:r>
            <a:r>
              <a:rPr lang="zh-CN" altLang="en-US" b="0" dirty="0">
                <a:solidFill>
                  <a:srgbClr val="0000FF"/>
                </a:solidFill>
                <a:latin typeface="微软雅黑" panose="020B0503020204020204" pitchFamily="34" charset="-122"/>
                <a:ea typeface="微软雅黑" panose="020B0503020204020204" pitchFamily="34" charset="-122"/>
              </a:rPr>
              <a:t>主要目的</a:t>
            </a:r>
            <a:r>
              <a:rPr lang="zh-CN" altLang="en-US" b="0" dirty="0">
                <a:latin typeface="微软雅黑" panose="020B0503020204020204" pitchFamily="34" charset="-122"/>
                <a:ea typeface="微软雅黑" panose="020B0503020204020204" pitchFamily="34" charset="-122"/>
              </a:rPr>
              <a:t>包括：</a:t>
            </a:r>
            <a:endParaRPr lang="en-US" altLang="zh-CN" b="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b="0" dirty="0">
                <a:latin typeface="微软雅黑" panose="020B0503020204020204" pitchFamily="34" charset="-122"/>
                <a:ea typeface="微软雅黑" panose="020B0503020204020204" pitchFamily="34" charset="-122"/>
              </a:rPr>
              <a:t>通过化学结构的研究来了解分子内和分子间相互作用的本质；</a:t>
            </a:r>
            <a:endParaRPr lang="en-US" altLang="zh-CN" b="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b="0" dirty="0">
                <a:latin typeface="微软雅黑" panose="020B0503020204020204" pitchFamily="34" charset="-122"/>
                <a:ea typeface="微软雅黑" panose="020B0503020204020204" pitchFamily="34" charset="-122"/>
              </a:rPr>
              <a:t>建立结构与性能间的内在联系；</a:t>
            </a:r>
            <a:endParaRPr lang="en-US" altLang="zh-CN" b="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b="0" dirty="0">
                <a:latin typeface="微软雅黑" panose="020B0503020204020204" pitchFamily="34" charset="-122"/>
                <a:ea typeface="微软雅黑" panose="020B0503020204020204" pitchFamily="34" charset="-122"/>
              </a:rPr>
              <a:t>改善现有聚合物的性能；</a:t>
            </a:r>
            <a:endParaRPr lang="en-US" altLang="zh-CN" b="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b="0" dirty="0">
                <a:latin typeface="微软雅黑" panose="020B0503020204020204" pitchFamily="34" charset="-122"/>
                <a:ea typeface="微软雅黑" panose="020B0503020204020204" pitchFamily="34" charset="-122"/>
              </a:rPr>
              <a:t>为高聚物的分子设计和材料设计打下科学基础；</a:t>
            </a:r>
          </a:p>
        </p:txBody>
      </p:sp>
      <p:sp>
        <p:nvSpPr>
          <p:cNvPr id="55306" name="矩形 10">
            <a:extLst>
              <a:ext uri="{FF2B5EF4-FFF2-40B4-BE49-F238E27FC236}">
                <a16:creationId xmlns:a16="http://schemas.microsoft.com/office/drawing/2014/main" id="{1AD8B157-E6DF-4AC5-8ABF-104C58EE5228}"/>
              </a:ext>
            </a:extLst>
          </p:cNvPr>
          <p:cNvSpPr>
            <a:spLocks noChangeArrowheads="1"/>
          </p:cNvSpPr>
          <p:nvPr/>
        </p:nvSpPr>
        <p:spPr bwMode="auto">
          <a:xfrm>
            <a:off x="0" y="3962015"/>
            <a:ext cx="9018499" cy="168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algn="just">
              <a:lnSpc>
                <a:spcPct val="150000"/>
              </a:lnSpc>
            </a:pPr>
            <a:r>
              <a:rPr lang="zh-CN" altLang="en-US" b="0" dirty="0">
                <a:solidFill>
                  <a:srgbClr val="0000CC"/>
                </a:solidFill>
                <a:latin typeface="微软雅黑" panose="020B0503020204020204" pitchFamily="34" charset="-122"/>
                <a:ea typeface="微软雅黑" panose="020B0503020204020204" pitchFamily="34" charset="-122"/>
              </a:rPr>
              <a:t>研究木质素的化学结构可以了解木质素的反应机理，为研究木质素的降解、溶出、漂白规律及木质素的改性与利用，都具有非常重要的意义。</a:t>
            </a:r>
            <a:endParaRPr lang="zh-CN" altLang="en-US" b="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99" name="矩形 6">
            <a:extLst>
              <a:ext uri="{FF2B5EF4-FFF2-40B4-BE49-F238E27FC236}">
                <a16:creationId xmlns:a16="http://schemas.microsoft.com/office/drawing/2014/main" id="{330A2E8C-6FE6-4114-B58E-8F559328DCE5}"/>
              </a:ext>
            </a:extLst>
          </p:cNvPr>
          <p:cNvSpPr>
            <a:spLocks noChangeArrowheads="1"/>
          </p:cNvSpPr>
          <p:nvPr/>
        </p:nvSpPr>
        <p:spPr bwMode="auto">
          <a:xfrm>
            <a:off x="0" y="115888"/>
            <a:ext cx="903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r>
              <a:rPr lang="en-US" altLang="zh-CN" sz="2800" b="0" dirty="0">
                <a:solidFill>
                  <a:srgbClr val="FFFFFF"/>
                </a:solidFill>
                <a:latin typeface="微软雅黑" panose="020B0503020204020204" pitchFamily="34" charset="-122"/>
                <a:ea typeface="微软雅黑" panose="020B0503020204020204" pitchFamily="34" charset="-122"/>
              </a:rPr>
              <a:t>2.2.1</a:t>
            </a:r>
            <a:r>
              <a:rPr lang="zh-CN" altLang="en-US" sz="2800" b="0" dirty="0">
                <a:solidFill>
                  <a:srgbClr val="FFFFFF"/>
                </a:solidFill>
                <a:latin typeface="微软雅黑" panose="020B0503020204020204" pitchFamily="34" charset="-122"/>
                <a:ea typeface="微软雅黑" panose="020B0503020204020204" pitchFamily="34" charset="-122"/>
              </a:rPr>
              <a:t>木质素的结构单元</a:t>
            </a:r>
            <a:r>
              <a:rPr lang="en-US" altLang="zh-CN" sz="2800" b="0" dirty="0">
                <a:solidFill>
                  <a:srgbClr val="FFFFFF"/>
                </a:solidFill>
                <a:latin typeface="微软雅黑" panose="020B0503020204020204" pitchFamily="34" charset="-122"/>
                <a:ea typeface="微软雅黑" panose="020B0503020204020204" pitchFamily="34" charset="-122"/>
              </a:rPr>
              <a:t>-</a:t>
            </a:r>
            <a:r>
              <a:rPr lang="zh-CN" altLang="en-US" b="0" dirty="0">
                <a:solidFill>
                  <a:srgbClr val="FFFFFF"/>
                </a:solidFill>
                <a:latin typeface="微软雅黑" panose="020B0503020204020204" pitchFamily="34" charset="-122"/>
                <a:ea typeface="微软雅黑" panose="020B0503020204020204" pitchFamily="34" charset="-122"/>
              </a:rPr>
              <a:t>紫外可见吸收光谱法</a:t>
            </a:r>
            <a:r>
              <a:rPr lang="en-US" altLang="zh-CN" b="0" dirty="0">
                <a:solidFill>
                  <a:srgbClr val="FFFFFF"/>
                </a:solidFill>
                <a:latin typeface="微软雅黑" panose="020B0503020204020204" pitchFamily="34" charset="-122"/>
                <a:ea typeface="微软雅黑" panose="020B0503020204020204" pitchFamily="34" charset="-122"/>
              </a:rPr>
              <a:t>-</a:t>
            </a:r>
            <a:r>
              <a:rPr lang="zh-CN" altLang="en-US" sz="2000" b="0" dirty="0">
                <a:solidFill>
                  <a:srgbClr val="FFFFFF"/>
                </a:solidFill>
                <a:latin typeface="微软雅黑" panose="020B0503020204020204" pitchFamily="34" charset="-122"/>
                <a:ea typeface="微软雅黑" panose="020B0503020204020204" pitchFamily="34" charset="-122"/>
              </a:rPr>
              <a:t>离子示差</a:t>
            </a:r>
            <a:endParaRPr lang="zh-CN" altLang="en-US" sz="2800" b="0" dirty="0">
              <a:solidFill>
                <a:srgbClr val="FFFFFF"/>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6452A3FC-8D56-4F8A-862B-B21A7791589B}"/>
              </a:ext>
            </a:extLst>
          </p:cNvPr>
          <p:cNvSpPr/>
          <p:nvPr/>
        </p:nvSpPr>
        <p:spPr>
          <a:xfrm>
            <a:off x="0" y="838884"/>
            <a:ext cx="9053384" cy="874407"/>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木质素在</a:t>
            </a:r>
            <a:r>
              <a:rPr lang="zh-CN" altLang="en-US" dirty="0">
                <a:solidFill>
                  <a:srgbClr val="0000FF"/>
                </a:solidFill>
                <a:latin typeface="微软雅黑" panose="020B0503020204020204" pitchFamily="34" charset="-122"/>
                <a:ea typeface="微软雅黑" panose="020B0503020204020204" pitchFamily="34" charset="-122"/>
              </a:rPr>
              <a:t>碱性溶液中其酚羟基解离而离子化</a:t>
            </a:r>
            <a:r>
              <a:rPr lang="zh-CN" altLang="en-US" dirty="0">
                <a:latin typeface="微软雅黑" panose="020B0503020204020204" pitchFamily="34" charset="-122"/>
                <a:ea typeface="微软雅黑" panose="020B0503020204020204" pitchFamily="34" charset="-122"/>
              </a:rPr>
              <a:t>，求其吸收光谱与</a:t>
            </a:r>
            <a:r>
              <a:rPr lang="zh-CN" altLang="en-US" dirty="0">
                <a:solidFill>
                  <a:srgbClr val="0000FF"/>
                </a:solidFill>
                <a:latin typeface="微软雅黑" panose="020B0503020204020204" pitchFamily="34" charset="-122"/>
                <a:ea typeface="微软雅黑" panose="020B0503020204020204" pitchFamily="34" charset="-122"/>
              </a:rPr>
              <a:t>微酸性溶液中的吸收光谱的差</a:t>
            </a:r>
            <a:r>
              <a:rPr lang="zh-CN" altLang="en-US" dirty="0">
                <a:latin typeface="微软雅黑" panose="020B0503020204020204" pitchFamily="34" charset="-122"/>
                <a:ea typeface="微软雅黑" panose="020B0503020204020204" pitchFamily="34" charset="-122"/>
              </a:rPr>
              <a:t>，便得到</a:t>
            </a:r>
            <a:r>
              <a:rPr lang="zh-CN" altLang="en-US" dirty="0">
                <a:solidFill>
                  <a:srgbClr val="FF00FF"/>
                </a:solidFill>
                <a:latin typeface="微软雅黑" panose="020B0503020204020204" pitchFamily="34" charset="-122"/>
                <a:ea typeface="微软雅黑" panose="020B0503020204020204" pitchFamily="34" charset="-122"/>
              </a:rPr>
              <a:t>离子化示差吸收光谱</a:t>
            </a:r>
            <a:r>
              <a:rPr lang="el-GR" altLang="zh-CN" dirty="0">
                <a:solidFill>
                  <a:srgbClr val="FF00FF"/>
                </a:solidFill>
                <a:latin typeface="微软雅黑" panose="020B0503020204020204" pitchFamily="34" charset="-122"/>
                <a:ea typeface="微软雅黑" panose="020B0503020204020204" pitchFamily="34" charset="-122"/>
              </a:rPr>
              <a:t>Δ</a:t>
            </a:r>
            <a:r>
              <a:rPr lang="en-US" altLang="zh-CN" dirty="0" err="1">
                <a:solidFill>
                  <a:srgbClr val="FF00FF"/>
                </a:solidFill>
                <a:latin typeface="微软雅黑" panose="020B0503020204020204" pitchFamily="34" charset="-122"/>
                <a:ea typeface="微软雅黑" panose="020B0503020204020204" pitchFamily="34" charset="-122"/>
              </a:rPr>
              <a:t>E</a:t>
            </a:r>
            <a:r>
              <a:rPr lang="en-US" altLang="zh-CN" baseline="-25000" dirty="0" err="1">
                <a:solidFill>
                  <a:srgbClr val="FF00FF"/>
                </a:solidFill>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A161C261-085D-4A42-B942-F392FFB470D3}"/>
              </a:ext>
            </a:extLst>
          </p:cNvPr>
          <p:cNvPicPr>
            <a:picLocks noChangeAspect="1"/>
          </p:cNvPicPr>
          <p:nvPr/>
        </p:nvPicPr>
        <p:blipFill rotWithShape="1">
          <a:blip r:embed="rId2"/>
          <a:srcRect l="5316"/>
          <a:stretch/>
        </p:blipFill>
        <p:spPr>
          <a:xfrm>
            <a:off x="0" y="1919417"/>
            <a:ext cx="1960605" cy="2362505"/>
          </a:xfrm>
          <a:prstGeom prst="rect">
            <a:avLst/>
          </a:prstGeom>
        </p:spPr>
      </p:pic>
      <p:sp>
        <p:nvSpPr>
          <p:cNvPr id="2" name="矩形 1">
            <a:extLst>
              <a:ext uri="{FF2B5EF4-FFF2-40B4-BE49-F238E27FC236}">
                <a16:creationId xmlns:a16="http://schemas.microsoft.com/office/drawing/2014/main" id="{7D2CEEC3-34AA-4B85-8627-20B2466D901F}"/>
              </a:ext>
            </a:extLst>
          </p:cNvPr>
          <p:cNvSpPr/>
          <p:nvPr/>
        </p:nvSpPr>
        <p:spPr>
          <a:xfrm>
            <a:off x="1927653" y="1670906"/>
            <a:ext cx="7133969" cy="1705403"/>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250</a:t>
            </a:r>
            <a:r>
              <a:rPr lang="zh-CN" altLang="en-US" dirty="0">
                <a:latin typeface="微软雅黑" panose="020B0503020204020204" pitchFamily="34" charset="-122"/>
                <a:ea typeface="微软雅黑" panose="020B0503020204020204" pitchFamily="34" charset="-122"/>
              </a:rPr>
              <a:t>及</a:t>
            </a:r>
            <a:r>
              <a:rPr lang="en-US" altLang="zh-CN" dirty="0">
                <a:latin typeface="微软雅黑" panose="020B0503020204020204" pitchFamily="34" charset="-122"/>
                <a:ea typeface="微软雅黑" panose="020B0503020204020204" pitchFamily="34" charset="-122"/>
              </a:rPr>
              <a:t>300nm</a:t>
            </a:r>
            <a:r>
              <a:rPr lang="zh-CN" altLang="en-US" dirty="0">
                <a:latin typeface="微软雅黑" panose="020B0503020204020204" pitchFamily="34" charset="-122"/>
                <a:ea typeface="微软雅黑" panose="020B0503020204020204" pitchFamily="34" charset="-122"/>
              </a:rPr>
              <a:t>处的强吸收属于木质素中愈创木基丙烷（侧链处于饱和或与苯环非共轭状态）在碱性介质中的吸收带；</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300-400nm</a:t>
            </a:r>
            <a:r>
              <a:rPr lang="zh-CN" altLang="en-US" dirty="0">
                <a:latin typeface="微软雅黑" panose="020B0503020204020204" pitchFamily="34" charset="-122"/>
                <a:ea typeface="微软雅黑" panose="020B0503020204020204" pitchFamily="34" charset="-122"/>
              </a:rPr>
              <a:t>附近吸收属于侧链上具有共轭羰基或共轭双键结合的构造单位，或具有苯环型、二苯乙烯构造单位等；</a:t>
            </a:r>
            <a:endParaRPr lang="en-US" altLang="zh-CN"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379A1D7-9C8D-4B3D-BA5A-0BA6AD9AB03D}"/>
              </a:ext>
            </a:extLst>
          </p:cNvPr>
          <p:cNvSpPr/>
          <p:nvPr/>
        </p:nvSpPr>
        <p:spPr>
          <a:xfrm>
            <a:off x="1857633" y="3476537"/>
            <a:ext cx="6750908"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具有游离酚羟基的吸收带，一经还原处理，其强度便会下降；</a:t>
            </a:r>
            <a:endParaRPr lang="zh-CN" altLang="en-US" dirty="0"/>
          </a:p>
        </p:txBody>
      </p:sp>
      <p:sp>
        <p:nvSpPr>
          <p:cNvPr id="15" name="矩形 14">
            <a:extLst>
              <a:ext uri="{FF2B5EF4-FFF2-40B4-BE49-F238E27FC236}">
                <a16:creationId xmlns:a16="http://schemas.microsoft.com/office/drawing/2014/main" id="{CE1BCB38-258B-41AD-92E4-84B556449626}"/>
              </a:ext>
            </a:extLst>
          </p:cNvPr>
          <p:cNvSpPr/>
          <p:nvPr/>
        </p:nvSpPr>
        <p:spPr>
          <a:xfrm>
            <a:off x="1890584" y="3929621"/>
            <a:ext cx="7253415"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根据木质素的离子示差光谱与适当的木质素模型化合物的离子示差光谱比较；</a:t>
            </a:r>
            <a:endParaRPr lang="zh-CN" altLang="en-US" dirty="0"/>
          </a:p>
        </p:txBody>
      </p:sp>
      <p:sp>
        <p:nvSpPr>
          <p:cNvPr id="16" name="矩形 15">
            <a:extLst>
              <a:ext uri="{FF2B5EF4-FFF2-40B4-BE49-F238E27FC236}">
                <a16:creationId xmlns:a16="http://schemas.microsoft.com/office/drawing/2014/main" id="{480B15FD-5E5D-4C42-891C-0BC5D82D18A1}"/>
              </a:ext>
            </a:extLst>
          </p:cNvPr>
          <p:cNvSpPr/>
          <p:nvPr/>
        </p:nvSpPr>
        <p:spPr>
          <a:xfrm>
            <a:off x="0" y="5049962"/>
            <a:ext cx="9053384" cy="879087"/>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对于</a:t>
            </a:r>
            <a:r>
              <a:rPr lang="zh-CN" altLang="en-US" dirty="0">
                <a:solidFill>
                  <a:srgbClr val="0000FF"/>
                </a:solidFill>
                <a:latin typeface="微软雅黑" panose="020B0503020204020204" pitchFamily="34" charset="-122"/>
                <a:ea typeface="微软雅黑" panose="020B0503020204020204" pitchFamily="34" charset="-122"/>
              </a:rPr>
              <a:t>芳香环共轭羰基含量高的木质素</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300nm</a:t>
            </a:r>
            <a:r>
              <a:rPr lang="zh-CN" altLang="en-US" dirty="0">
                <a:latin typeface="微软雅黑" panose="020B0503020204020204" pitchFamily="34" charset="-122"/>
                <a:ea typeface="微软雅黑" panose="020B0503020204020204" pitchFamily="34" charset="-122"/>
              </a:rPr>
              <a:t>的吸光度也受到影响，因此，预先对试料进行还原或者在</a:t>
            </a:r>
            <a:r>
              <a:rPr lang="en-US" altLang="zh-CN" dirty="0">
                <a:latin typeface="微软雅黑" panose="020B0503020204020204" pitchFamily="34" charset="-122"/>
                <a:ea typeface="微软雅黑" panose="020B0503020204020204" pitchFamily="34" charset="-122"/>
              </a:rPr>
              <a:t>250nm</a:t>
            </a:r>
            <a:r>
              <a:rPr lang="zh-CN" altLang="en-US" dirty="0">
                <a:latin typeface="微软雅黑" panose="020B0503020204020204" pitchFamily="34" charset="-122"/>
                <a:ea typeface="微软雅黑" panose="020B0503020204020204" pitchFamily="34" charset="-122"/>
              </a:rPr>
              <a:t>附近测定最大吸收，进行定量为宜。</a:t>
            </a:r>
            <a:endParaRPr lang="zh-CN" altLang="en-US" dirty="0"/>
          </a:p>
        </p:txBody>
      </p:sp>
      <p:sp>
        <p:nvSpPr>
          <p:cNvPr id="11" name="矩形 10">
            <a:extLst>
              <a:ext uri="{FF2B5EF4-FFF2-40B4-BE49-F238E27FC236}">
                <a16:creationId xmlns:a16="http://schemas.microsoft.com/office/drawing/2014/main" id="{52D8C24D-5E4C-4D2E-A320-2228BB52BDBB}"/>
              </a:ext>
            </a:extLst>
          </p:cNvPr>
          <p:cNvSpPr/>
          <p:nvPr/>
        </p:nvSpPr>
        <p:spPr>
          <a:xfrm>
            <a:off x="4397028" y="4743623"/>
            <a:ext cx="2262158" cy="369332"/>
          </a:xfrm>
          <a:prstGeom prst="rect">
            <a:avLst/>
          </a:prstGeom>
        </p:spPr>
        <p:txBody>
          <a:bodyPr wrap="none">
            <a:spAutoFit/>
          </a:bodyPr>
          <a:lstStyle/>
          <a:p>
            <a:r>
              <a:rPr lang="zh-CN" altLang="en-US" dirty="0">
                <a:solidFill>
                  <a:srgbClr val="FF00FF"/>
                </a:solidFill>
                <a:latin typeface="微软雅黑" panose="020B0503020204020204" pitchFamily="34" charset="-122"/>
                <a:ea typeface="微软雅黑" panose="020B0503020204020204" pitchFamily="34" charset="-122"/>
              </a:rPr>
              <a:t>木质素中酚羟基定量</a:t>
            </a:r>
            <a:endParaRPr lang="zh-CN" altLang="en-US" dirty="0">
              <a:solidFill>
                <a:srgbClr val="FF00FF"/>
              </a:solidFill>
            </a:endParaRPr>
          </a:p>
        </p:txBody>
      </p:sp>
      <p:sp>
        <p:nvSpPr>
          <p:cNvPr id="19" name="矩形 18">
            <a:extLst>
              <a:ext uri="{FF2B5EF4-FFF2-40B4-BE49-F238E27FC236}">
                <a16:creationId xmlns:a16="http://schemas.microsoft.com/office/drawing/2014/main" id="{B94452A8-4C85-4233-B386-0BA334897FEC}"/>
              </a:ext>
            </a:extLst>
          </p:cNvPr>
          <p:cNvSpPr/>
          <p:nvPr/>
        </p:nvSpPr>
        <p:spPr>
          <a:xfrm>
            <a:off x="1845276" y="1729945"/>
            <a:ext cx="7232821" cy="1655805"/>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8832FD52-6CC1-45FE-A48E-CD8D6324A6A6}"/>
              </a:ext>
            </a:extLst>
          </p:cNvPr>
          <p:cNvSpPr/>
          <p:nvPr/>
        </p:nvSpPr>
        <p:spPr>
          <a:xfrm>
            <a:off x="1812325" y="3468131"/>
            <a:ext cx="7232821" cy="1112107"/>
          </a:xfrm>
          <a:prstGeom prst="rect">
            <a:avLst/>
          </a:prstGeom>
          <a:solidFill>
            <a:srgbClr val="FF0000">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下 20">
            <a:extLst>
              <a:ext uri="{FF2B5EF4-FFF2-40B4-BE49-F238E27FC236}">
                <a16:creationId xmlns:a16="http://schemas.microsoft.com/office/drawing/2014/main" id="{150010F8-86B0-4B81-8300-56A75A9FF45C}"/>
              </a:ext>
            </a:extLst>
          </p:cNvPr>
          <p:cNvSpPr/>
          <p:nvPr/>
        </p:nvSpPr>
        <p:spPr>
          <a:xfrm>
            <a:off x="5305168" y="4456670"/>
            <a:ext cx="494270" cy="288324"/>
          </a:xfrm>
          <a:prstGeom prst="down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A3C05CE3-9EE8-422C-96F1-9F6758DE4881}"/>
              </a:ext>
            </a:extLst>
          </p:cNvPr>
          <p:cNvSpPr/>
          <p:nvPr/>
        </p:nvSpPr>
        <p:spPr>
          <a:xfrm>
            <a:off x="0" y="5978913"/>
            <a:ext cx="8957569" cy="879087"/>
          </a:xfrm>
          <a:prstGeom prst="rect">
            <a:avLst/>
          </a:prstGeom>
        </p:spPr>
        <p:txBody>
          <a:bodyPr wrap="square">
            <a:spAutoFit/>
          </a:bodyPr>
          <a:lstStyle/>
          <a:p>
            <a:pPr>
              <a:lnSpc>
                <a:spcPct val="150000"/>
              </a:lnSpc>
            </a:pPr>
            <a:r>
              <a:rPr lang="zh-CN" altLang="en-US" dirty="0">
                <a:solidFill>
                  <a:srgbClr val="0000FF"/>
                </a:solidFill>
                <a:latin typeface="微软雅黑" panose="020B0503020204020204" pitchFamily="34" charset="-122"/>
                <a:ea typeface="微软雅黑" panose="020B0503020204020204" pitchFamily="34" charset="-122"/>
              </a:rPr>
              <a:t>利用离子示差紫外吸收光谱法进行木质素的酚羟基定量的</a:t>
            </a:r>
            <a:r>
              <a:rPr lang="zh-CN" altLang="en-US" dirty="0">
                <a:solidFill>
                  <a:srgbClr val="FF00FF"/>
                </a:solidFill>
                <a:latin typeface="微软雅黑" panose="020B0503020204020204" pitchFamily="34" charset="-122"/>
                <a:ea typeface="微软雅黑" panose="020B0503020204020204" pitchFamily="34" charset="-122"/>
              </a:rPr>
              <a:t>条件</a:t>
            </a:r>
            <a:r>
              <a:rPr lang="zh-CN" altLang="en-US" dirty="0">
                <a:latin typeface="微软雅黑" panose="020B0503020204020204" pitchFamily="34" charset="-122"/>
                <a:ea typeface="微软雅黑" panose="020B0503020204020204" pitchFamily="34" charset="-122"/>
              </a:rPr>
              <a:t>：木质素中的酚羟基全部都与模型化合物一样发生离解而发生深色及浓色效果</a:t>
            </a:r>
            <a:endParaRPr lang="zh-CN" altLang="en-US" dirty="0"/>
          </a:p>
        </p:txBody>
      </p:sp>
    </p:spTree>
    <p:extLst>
      <p:ext uri="{BB962C8B-B14F-4D97-AF65-F5344CB8AC3E}">
        <p14:creationId xmlns:p14="http://schemas.microsoft.com/office/powerpoint/2010/main" val="198337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99" name="矩形 6">
            <a:extLst>
              <a:ext uri="{FF2B5EF4-FFF2-40B4-BE49-F238E27FC236}">
                <a16:creationId xmlns:a16="http://schemas.microsoft.com/office/drawing/2014/main" id="{330A2E8C-6FE6-4114-B58E-8F559328DCE5}"/>
              </a:ext>
            </a:extLst>
          </p:cNvPr>
          <p:cNvSpPr>
            <a:spLocks noChangeArrowheads="1"/>
          </p:cNvSpPr>
          <p:nvPr/>
        </p:nvSpPr>
        <p:spPr bwMode="auto">
          <a:xfrm>
            <a:off x="0" y="115888"/>
            <a:ext cx="903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r>
              <a:rPr lang="en-US" altLang="zh-CN" sz="2800" b="0" dirty="0">
                <a:solidFill>
                  <a:srgbClr val="FFFFFF"/>
                </a:solidFill>
                <a:latin typeface="微软雅黑" panose="020B0503020204020204" pitchFamily="34" charset="-122"/>
                <a:ea typeface="微软雅黑" panose="020B0503020204020204" pitchFamily="34" charset="-122"/>
              </a:rPr>
              <a:t>2.2.1</a:t>
            </a:r>
            <a:r>
              <a:rPr lang="zh-CN" altLang="en-US" sz="2800" b="0" dirty="0">
                <a:solidFill>
                  <a:srgbClr val="FFFFFF"/>
                </a:solidFill>
                <a:latin typeface="微软雅黑" panose="020B0503020204020204" pitchFamily="34" charset="-122"/>
                <a:ea typeface="微软雅黑" panose="020B0503020204020204" pitchFamily="34" charset="-122"/>
              </a:rPr>
              <a:t>木质素的结构单元</a:t>
            </a:r>
            <a:r>
              <a:rPr lang="en-US" altLang="zh-CN" sz="2800" b="0" dirty="0">
                <a:solidFill>
                  <a:srgbClr val="FFFFFF"/>
                </a:solidFill>
                <a:latin typeface="微软雅黑" panose="020B0503020204020204" pitchFamily="34" charset="-122"/>
                <a:ea typeface="微软雅黑" panose="020B0503020204020204" pitchFamily="34" charset="-122"/>
              </a:rPr>
              <a:t>-</a:t>
            </a:r>
            <a:r>
              <a:rPr lang="zh-CN" altLang="en-US" b="0" dirty="0">
                <a:solidFill>
                  <a:srgbClr val="FFFFFF"/>
                </a:solidFill>
                <a:latin typeface="微软雅黑" panose="020B0503020204020204" pitchFamily="34" charset="-122"/>
                <a:ea typeface="微软雅黑" panose="020B0503020204020204" pitchFamily="34" charset="-122"/>
              </a:rPr>
              <a:t>紫外可见吸收光谱法</a:t>
            </a:r>
            <a:r>
              <a:rPr lang="en-US" altLang="zh-CN" b="0" dirty="0">
                <a:solidFill>
                  <a:srgbClr val="FFFFFF"/>
                </a:solidFill>
                <a:latin typeface="微软雅黑" panose="020B0503020204020204" pitchFamily="34" charset="-122"/>
                <a:ea typeface="微软雅黑" panose="020B0503020204020204" pitchFamily="34" charset="-122"/>
              </a:rPr>
              <a:t>-</a:t>
            </a:r>
            <a:r>
              <a:rPr lang="zh-CN" altLang="en-US" sz="2000" b="0" dirty="0">
                <a:solidFill>
                  <a:srgbClr val="FFFFFF"/>
                </a:solidFill>
                <a:latin typeface="微软雅黑" panose="020B0503020204020204" pitchFamily="34" charset="-122"/>
                <a:ea typeface="微软雅黑" panose="020B0503020204020204" pitchFamily="34" charset="-122"/>
              </a:rPr>
              <a:t>还原示差</a:t>
            </a:r>
            <a:endParaRPr lang="zh-CN" altLang="en-US" sz="2800" b="0" dirty="0">
              <a:solidFill>
                <a:srgbClr val="FFFFFF"/>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6452A3FC-8D56-4F8A-862B-B21A7791589B}"/>
              </a:ext>
            </a:extLst>
          </p:cNvPr>
          <p:cNvSpPr/>
          <p:nvPr/>
        </p:nvSpPr>
        <p:spPr>
          <a:xfrm>
            <a:off x="0" y="838884"/>
            <a:ext cx="9242854" cy="874407"/>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将木质素以硼氢化钠等</a:t>
            </a:r>
            <a:r>
              <a:rPr lang="zh-CN" altLang="en-US" dirty="0">
                <a:solidFill>
                  <a:srgbClr val="0000FF"/>
                </a:solidFill>
                <a:latin typeface="微软雅黑" panose="020B0503020204020204" pitchFamily="34" charset="-122"/>
                <a:ea typeface="微软雅黑" panose="020B0503020204020204" pitchFamily="34" charset="-122"/>
              </a:rPr>
              <a:t>还原剂处理</a:t>
            </a:r>
            <a:r>
              <a:rPr lang="zh-CN" altLang="en-US" dirty="0">
                <a:latin typeface="微软雅黑" panose="020B0503020204020204" pitchFamily="34" charset="-122"/>
                <a:ea typeface="微软雅黑" panose="020B0503020204020204" pitchFamily="34" charset="-122"/>
              </a:rPr>
              <a:t>，测定处理前后的紫外吸收光谱，得到对应于不同</a:t>
            </a:r>
            <a:r>
              <a:rPr lang="zh-CN" altLang="en-US" dirty="0">
                <a:solidFill>
                  <a:srgbClr val="0000FF"/>
                </a:solidFill>
                <a:latin typeface="微软雅黑" panose="020B0503020204020204" pitchFamily="34" charset="-122"/>
                <a:ea typeface="微软雅黑" panose="020B0503020204020204" pitchFamily="34" charset="-122"/>
              </a:rPr>
              <a:t>羰基</a:t>
            </a:r>
            <a:r>
              <a:rPr lang="zh-CN" altLang="en-US" dirty="0">
                <a:latin typeface="微软雅黑" panose="020B0503020204020204" pitchFamily="34" charset="-122"/>
                <a:ea typeface="微软雅黑" panose="020B0503020204020204" pitchFamily="34" charset="-122"/>
              </a:rPr>
              <a:t>类型的最大吸收波长和不同的</a:t>
            </a:r>
            <a:r>
              <a:rPr lang="zh-CN" altLang="en-US" dirty="0">
                <a:solidFill>
                  <a:srgbClr val="FF00FF"/>
                </a:solidFill>
                <a:latin typeface="微软雅黑" panose="020B0503020204020204" pitchFamily="34" charset="-122"/>
                <a:ea typeface="微软雅黑" panose="020B0503020204020204" pitchFamily="34" charset="-122"/>
              </a:rPr>
              <a:t>还原示差吸收光谱</a:t>
            </a:r>
            <a:r>
              <a:rPr lang="el-GR" altLang="zh-CN" dirty="0">
                <a:solidFill>
                  <a:srgbClr val="FF00FF"/>
                </a:solidFill>
                <a:latin typeface="微软雅黑" panose="020B0503020204020204" pitchFamily="34" charset="-122"/>
                <a:ea typeface="微软雅黑" panose="020B0503020204020204" pitchFamily="34" charset="-122"/>
              </a:rPr>
              <a:t>Δ</a:t>
            </a:r>
            <a:r>
              <a:rPr lang="en-US" altLang="zh-CN" dirty="0" err="1">
                <a:solidFill>
                  <a:srgbClr val="FF00FF"/>
                </a:solidFill>
                <a:latin typeface="微软雅黑" panose="020B0503020204020204" pitchFamily="34" charset="-122"/>
                <a:ea typeface="微软雅黑" panose="020B0503020204020204" pitchFamily="34" charset="-122"/>
              </a:rPr>
              <a:t>E</a:t>
            </a:r>
            <a:r>
              <a:rPr lang="en-US" altLang="zh-CN" baseline="-25000" dirty="0" err="1">
                <a:solidFill>
                  <a:srgbClr val="FF00FF"/>
                </a:solidFill>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F5BF7B44-1367-437B-BF56-B536529BAB9A}"/>
              </a:ext>
            </a:extLst>
          </p:cNvPr>
          <p:cNvPicPr>
            <a:picLocks noChangeAspect="1"/>
          </p:cNvPicPr>
          <p:nvPr/>
        </p:nvPicPr>
        <p:blipFill>
          <a:blip r:embed="rId2"/>
          <a:stretch>
            <a:fillRect/>
          </a:stretch>
        </p:blipFill>
        <p:spPr>
          <a:xfrm>
            <a:off x="395417" y="1786267"/>
            <a:ext cx="7817708" cy="2653982"/>
          </a:xfrm>
          <a:prstGeom prst="rect">
            <a:avLst/>
          </a:prstGeom>
        </p:spPr>
      </p:pic>
      <p:sp>
        <p:nvSpPr>
          <p:cNvPr id="19" name="矩形 18">
            <a:extLst>
              <a:ext uri="{FF2B5EF4-FFF2-40B4-BE49-F238E27FC236}">
                <a16:creationId xmlns:a16="http://schemas.microsoft.com/office/drawing/2014/main" id="{B94452A8-4C85-4233-B386-0BA334897FEC}"/>
              </a:ext>
            </a:extLst>
          </p:cNvPr>
          <p:cNvSpPr/>
          <p:nvPr/>
        </p:nvSpPr>
        <p:spPr>
          <a:xfrm>
            <a:off x="329515" y="1762898"/>
            <a:ext cx="7974226" cy="2776152"/>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9A0753F7-AE13-4478-B4E5-CD287CFC47CE}"/>
              </a:ext>
            </a:extLst>
          </p:cNvPr>
          <p:cNvSpPr/>
          <p:nvPr/>
        </p:nvSpPr>
        <p:spPr>
          <a:xfrm>
            <a:off x="1176121" y="4784810"/>
            <a:ext cx="6417141"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还原所需的时间，因化合物类型不同，而存在着显著的差异。</a:t>
            </a:r>
            <a:endParaRPr lang="zh-CN" altLang="en-US" dirty="0"/>
          </a:p>
        </p:txBody>
      </p:sp>
      <p:sp>
        <p:nvSpPr>
          <p:cNvPr id="17" name="矩形 16">
            <a:extLst>
              <a:ext uri="{FF2B5EF4-FFF2-40B4-BE49-F238E27FC236}">
                <a16:creationId xmlns:a16="http://schemas.microsoft.com/office/drawing/2014/main" id="{CA518A89-B9E3-4DB1-982B-583A2B8D81A0}"/>
              </a:ext>
            </a:extLst>
          </p:cNvPr>
          <p:cNvSpPr/>
          <p:nvPr/>
        </p:nvSpPr>
        <p:spPr>
          <a:xfrm>
            <a:off x="517094" y="5608593"/>
            <a:ext cx="780213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与在相同条件下以模型化合物所得的数值比较，便可知其</a:t>
            </a:r>
            <a:r>
              <a:rPr lang="zh-CN" altLang="en-US" dirty="0">
                <a:solidFill>
                  <a:srgbClr val="0000FF"/>
                </a:solidFill>
                <a:latin typeface="微软雅黑" panose="020B0503020204020204" pitchFamily="34" charset="-122"/>
                <a:ea typeface="微软雅黑" panose="020B0503020204020204" pitchFamily="34" charset="-122"/>
              </a:rPr>
              <a:t>羰基</a:t>
            </a:r>
            <a:r>
              <a:rPr lang="zh-CN" altLang="en-US" dirty="0">
                <a:latin typeface="微软雅黑" panose="020B0503020204020204" pitchFamily="34" charset="-122"/>
                <a:ea typeface="微软雅黑" panose="020B0503020204020204" pitchFamily="34" charset="-122"/>
              </a:rPr>
              <a:t>的类型和量。</a:t>
            </a:r>
            <a:endParaRPr lang="zh-CN" altLang="en-US" dirty="0"/>
          </a:p>
        </p:txBody>
      </p:sp>
    </p:spTree>
    <p:extLst>
      <p:ext uri="{BB962C8B-B14F-4D97-AF65-F5344CB8AC3E}">
        <p14:creationId xmlns:p14="http://schemas.microsoft.com/office/powerpoint/2010/main" val="1771309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99" name="矩形 6">
            <a:extLst>
              <a:ext uri="{FF2B5EF4-FFF2-40B4-BE49-F238E27FC236}">
                <a16:creationId xmlns:a16="http://schemas.microsoft.com/office/drawing/2014/main" id="{330A2E8C-6FE6-4114-B58E-8F559328DCE5}"/>
              </a:ext>
            </a:extLst>
          </p:cNvPr>
          <p:cNvSpPr>
            <a:spLocks noChangeArrowheads="1"/>
          </p:cNvSpPr>
          <p:nvPr/>
        </p:nvSpPr>
        <p:spPr bwMode="auto">
          <a:xfrm>
            <a:off x="0" y="115888"/>
            <a:ext cx="903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r>
              <a:rPr lang="en-US" altLang="zh-CN" sz="2800" b="0" dirty="0">
                <a:solidFill>
                  <a:srgbClr val="FFFFFF"/>
                </a:solidFill>
                <a:latin typeface="微软雅黑" panose="020B0503020204020204" pitchFamily="34" charset="-122"/>
                <a:ea typeface="微软雅黑" panose="020B0503020204020204" pitchFamily="34" charset="-122"/>
              </a:rPr>
              <a:t>2.2.1</a:t>
            </a:r>
            <a:r>
              <a:rPr lang="zh-CN" altLang="en-US" sz="2800" b="0" dirty="0">
                <a:solidFill>
                  <a:srgbClr val="FFFFFF"/>
                </a:solidFill>
                <a:latin typeface="微软雅黑" panose="020B0503020204020204" pitchFamily="34" charset="-122"/>
                <a:ea typeface="微软雅黑" panose="020B0503020204020204" pitchFamily="34" charset="-122"/>
              </a:rPr>
              <a:t>木质素的结构单元</a:t>
            </a:r>
            <a:r>
              <a:rPr lang="en-US" altLang="zh-CN" sz="2800" b="0" dirty="0">
                <a:solidFill>
                  <a:srgbClr val="FFFFFF"/>
                </a:solidFill>
                <a:latin typeface="微软雅黑" panose="020B0503020204020204" pitchFamily="34" charset="-122"/>
                <a:ea typeface="微软雅黑" panose="020B0503020204020204" pitchFamily="34" charset="-122"/>
              </a:rPr>
              <a:t>-</a:t>
            </a:r>
            <a:r>
              <a:rPr lang="zh-CN" altLang="en-US" b="0" dirty="0">
                <a:solidFill>
                  <a:srgbClr val="FFFFFF"/>
                </a:solidFill>
                <a:latin typeface="微软雅黑" panose="020B0503020204020204" pitchFamily="34" charset="-122"/>
                <a:ea typeface="微软雅黑" panose="020B0503020204020204" pitchFamily="34" charset="-122"/>
              </a:rPr>
              <a:t>紫外可见吸收光谱法</a:t>
            </a:r>
            <a:r>
              <a:rPr lang="en-US" altLang="zh-CN" b="0" dirty="0">
                <a:solidFill>
                  <a:srgbClr val="FFFFFF"/>
                </a:solidFill>
                <a:latin typeface="微软雅黑" panose="020B0503020204020204" pitchFamily="34" charset="-122"/>
                <a:ea typeface="微软雅黑" panose="020B0503020204020204" pitchFamily="34" charset="-122"/>
              </a:rPr>
              <a:t>-</a:t>
            </a:r>
            <a:r>
              <a:rPr lang="zh-CN" altLang="en-US" sz="2000" b="0" dirty="0">
                <a:solidFill>
                  <a:srgbClr val="FFFFFF"/>
                </a:solidFill>
                <a:latin typeface="微软雅黑" panose="020B0503020204020204" pitchFamily="34" charset="-122"/>
                <a:ea typeface="微软雅黑" panose="020B0503020204020204" pitchFamily="34" charset="-122"/>
              </a:rPr>
              <a:t>氢还原</a:t>
            </a:r>
            <a:r>
              <a:rPr lang="en-US" altLang="zh-CN" sz="2000" b="0" dirty="0">
                <a:solidFill>
                  <a:srgbClr val="FFFFFF"/>
                </a:solidFill>
                <a:latin typeface="微软雅黑" panose="020B0503020204020204" pitchFamily="34" charset="-122"/>
                <a:ea typeface="微软雅黑" panose="020B0503020204020204" pitchFamily="34" charset="-122"/>
              </a:rPr>
              <a:t>/</a:t>
            </a:r>
            <a:r>
              <a:rPr lang="zh-CN" altLang="en-US" sz="2000" b="0" dirty="0">
                <a:solidFill>
                  <a:srgbClr val="FFFFFF"/>
                </a:solidFill>
                <a:latin typeface="微软雅黑" panose="020B0503020204020204" pitchFamily="34" charset="-122"/>
                <a:ea typeface="微软雅黑" panose="020B0503020204020204" pitchFamily="34" charset="-122"/>
              </a:rPr>
              <a:t>酸解示差</a:t>
            </a:r>
            <a:endParaRPr lang="zh-CN" altLang="en-US" sz="2800" b="0" dirty="0">
              <a:solidFill>
                <a:srgbClr val="FFFFFF"/>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6452A3FC-8D56-4F8A-862B-B21A7791589B}"/>
              </a:ext>
            </a:extLst>
          </p:cNvPr>
          <p:cNvSpPr/>
          <p:nvPr/>
        </p:nvSpPr>
        <p:spPr>
          <a:xfrm>
            <a:off x="0" y="797694"/>
            <a:ext cx="9242854" cy="1289905"/>
          </a:xfrm>
          <a:prstGeom prst="rect">
            <a:avLst/>
          </a:prstGeom>
        </p:spPr>
        <p:txBody>
          <a:bodyPr wrap="square">
            <a:spAutoFit/>
          </a:bodyPr>
          <a:lstStyle/>
          <a:p>
            <a:pPr>
              <a:lnSpc>
                <a:spcPct val="150000"/>
              </a:lnSpc>
            </a:pPr>
            <a:r>
              <a:rPr lang="zh-CN" altLang="en-US" dirty="0">
                <a:solidFill>
                  <a:srgbClr val="FF00FF"/>
                </a:solidFill>
                <a:latin typeface="微软雅黑" panose="020B0503020204020204" pitchFamily="34" charset="-122"/>
                <a:ea typeface="微软雅黑" panose="020B0503020204020204" pitchFamily="34" charset="-122"/>
              </a:rPr>
              <a:t>氢还原示差吸收光谱</a:t>
            </a:r>
            <a:r>
              <a:rPr lang="el-GR" altLang="zh-CN" dirty="0">
                <a:solidFill>
                  <a:srgbClr val="FF00FF"/>
                </a:solidFill>
                <a:latin typeface="微软雅黑" panose="020B0503020204020204" pitchFamily="34" charset="-122"/>
                <a:ea typeface="微软雅黑" panose="020B0503020204020204" pitchFamily="34" charset="-122"/>
              </a:rPr>
              <a:t>Δ</a:t>
            </a:r>
            <a:r>
              <a:rPr lang="en-US" altLang="zh-CN" dirty="0">
                <a:solidFill>
                  <a:srgbClr val="FF00FF"/>
                </a:solidFill>
                <a:latin typeface="微软雅黑" panose="020B0503020204020204" pitchFamily="34" charset="-122"/>
                <a:ea typeface="微软雅黑" panose="020B0503020204020204" pitchFamily="34" charset="-122"/>
              </a:rPr>
              <a:t>E</a:t>
            </a:r>
            <a:r>
              <a:rPr lang="en-US" altLang="zh-CN" baseline="-25000" dirty="0">
                <a:solidFill>
                  <a:srgbClr val="FF00FF"/>
                </a:solidFill>
                <a:latin typeface="微软雅黑" panose="020B0503020204020204" pitchFamily="34" charset="-122"/>
                <a:ea typeface="微软雅黑" panose="020B0503020204020204" pitchFamily="34" charset="-122"/>
              </a:rPr>
              <a:t>h </a:t>
            </a:r>
            <a:r>
              <a:rPr lang="zh-CN" altLang="en-US" dirty="0">
                <a:solidFill>
                  <a:srgbClr val="FF00FF"/>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选择适当的催化剂，进行缓慢的接触还原，使</a:t>
            </a:r>
            <a:r>
              <a:rPr lang="zh-CN" altLang="en-US" dirty="0">
                <a:solidFill>
                  <a:srgbClr val="0000FF"/>
                </a:solidFill>
                <a:latin typeface="微软雅黑" panose="020B0503020204020204" pitchFamily="34" charset="-122"/>
                <a:ea typeface="微软雅黑" panose="020B0503020204020204" pitchFamily="34" charset="-122"/>
              </a:rPr>
              <a:t>羰基以及碳碳双键</a:t>
            </a:r>
            <a:r>
              <a:rPr lang="zh-CN" altLang="en-US" dirty="0">
                <a:latin typeface="微软雅黑" panose="020B0503020204020204" pitchFamily="34" charset="-122"/>
                <a:ea typeface="微软雅黑" panose="020B0503020204020204" pitchFamily="34" charset="-122"/>
              </a:rPr>
              <a:t>结合饱和，便得到还原前后吸收光谱之差。如果预先用硼氢化钠使羰基还原，便可得到仅仅基于碳糖双键结合的氢还原示差吸收光谱。</a:t>
            </a:r>
            <a:endParaRPr lang="en-US" altLang="zh-CN"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9A0753F7-AE13-4478-B4E5-CD287CFC47CE}"/>
              </a:ext>
            </a:extLst>
          </p:cNvPr>
          <p:cNvSpPr/>
          <p:nvPr/>
        </p:nvSpPr>
        <p:spPr>
          <a:xfrm>
            <a:off x="0" y="5788768"/>
            <a:ext cx="9144000" cy="879087"/>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用酸处理后，生成物的吸收光谱，与酸处理前的吸收光谱的差，便得到</a:t>
            </a:r>
            <a:r>
              <a:rPr lang="zh-CN" altLang="en-US" dirty="0">
                <a:solidFill>
                  <a:srgbClr val="0000FF"/>
                </a:solidFill>
                <a:latin typeface="微软雅黑" panose="020B0503020204020204" pitchFamily="34" charset="-122"/>
                <a:ea typeface="微软雅黑" panose="020B0503020204020204" pitchFamily="34" charset="-122"/>
              </a:rPr>
              <a:t>酸解示差吸收光谱</a:t>
            </a:r>
            <a:r>
              <a:rPr lang="zh-CN" altLang="en-US" dirty="0">
                <a:latin typeface="微软雅黑" panose="020B0503020204020204" pitchFamily="34" charset="-122"/>
                <a:ea typeface="微软雅黑" panose="020B0503020204020204" pitchFamily="34" charset="-122"/>
              </a:rPr>
              <a:t>，即可求出木质素中</a:t>
            </a:r>
            <a:r>
              <a:rPr lang="zh-CN" altLang="en-US" dirty="0">
                <a:solidFill>
                  <a:srgbClr val="C00000"/>
                </a:solidFill>
                <a:latin typeface="微软雅黑" panose="020B0503020204020204" pitchFamily="34" charset="-122"/>
                <a:ea typeface="微软雅黑" panose="020B0503020204020204" pitchFamily="34" charset="-122"/>
              </a:rPr>
              <a:t>苯基香豆满结构的量</a:t>
            </a:r>
            <a:r>
              <a:rPr lang="zh-CN" altLang="en-US" dirty="0">
                <a:latin typeface="微软雅黑" panose="020B0503020204020204" pitchFamily="34" charset="-122"/>
                <a:ea typeface="微软雅黑" panose="020B0503020204020204" pitchFamily="34" charset="-122"/>
              </a:rPr>
              <a:t>。</a:t>
            </a:r>
            <a:endParaRPr lang="zh-CN" altLang="en-US" dirty="0"/>
          </a:p>
        </p:txBody>
      </p:sp>
      <p:sp>
        <p:nvSpPr>
          <p:cNvPr id="9" name="矩形 8">
            <a:extLst>
              <a:ext uri="{FF2B5EF4-FFF2-40B4-BE49-F238E27FC236}">
                <a16:creationId xmlns:a16="http://schemas.microsoft.com/office/drawing/2014/main" id="{C48F841E-35DA-465C-A9CC-25080957DEBC}"/>
              </a:ext>
            </a:extLst>
          </p:cNvPr>
          <p:cNvSpPr/>
          <p:nvPr/>
        </p:nvSpPr>
        <p:spPr>
          <a:xfrm>
            <a:off x="-41190" y="2189886"/>
            <a:ext cx="9242854" cy="874407"/>
          </a:xfrm>
          <a:prstGeom prst="rect">
            <a:avLst/>
          </a:prstGeom>
        </p:spPr>
        <p:txBody>
          <a:bodyPr wrap="square">
            <a:spAutoFit/>
          </a:bodyPr>
          <a:lstStyle/>
          <a:p>
            <a:pPr>
              <a:lnSpc>
                <a:spcPct val="150000"/>
              </a:lnSpc>
            </a:pPr>
            <a:r>
              <a:rPr lang="zh-CN" altLang="en-US" dirty="0">
                <a:solidFill>
                  <a:srgbClr val="FF00FF"/>
                </a:solidFill>
                <a:latin typeface="微软雅黑" panose="020B0503020204020204" pitchFamily="34" charset="-122"/>
                <a:ea typeface="微软雅黑" panose="020B0503020204020204" pitchFamily="34" charset="-122"/>
              </a:rPr>
              <a:t>酸解示差吸收光谱</a:t>
            </a:r>
            <a:r>
              <a:rPr lang="el-GR" altLang="zh-CN" dirty="0">
                <a:solidFill>
                  <a:srgbClr val="FF00FF"/>
                </a:solidFill>
                <a:latin typeface="微软雅黑" panose="020B0503020204020204" pitchFamily="34" charset="-122"/>
                <a:ea typeface="微软雅黑" panose="020B0503020204020204" pitchFamily="34" charset="-122"/>
              </a:rPr>
              <a:t>Δ</a:t>
            </a:r>
            <a:r>
              <a:rPr lang="en-US" altLang="zh-CN" dirty="0" err="1">
                <a:solidFill>
                  <a:srgbClr val="FF00FF"/>
                </a:solidFill>
                <a:latin typeface="微软雅黑" panose="020B0503020204020204" pitchFamily="34" charset="-122"/>
                <a:ea typeface="微软雅黑" panose="020B0503020204020204" pitchFamily="34" charset="-122"/>
              </a:rPr>
              <a:t>E</a:t>
            </a:r>
            <a:r>
              <a:rPr lang="en-US" altLang="zh-CN" baseline="-25000" dirty="0" err="1">
                <a:solidFill>
                  <a:srgbClr val="FF00FF"/>
                </a:solidFill>
                <a:latin typeface="微软雅黑" panose="020B0503020204020204" pitchFamily="34" charset="-122"/>
                <a:ea typeface="微软雅黑" panose="020B0503020204020204" pitchFamily="34" charset="-122"/>
              </a:rPr>
              <a:t>a</a:t>
            </a:r>
            <a:r>
              <a:rPr lang="zh-CN" altLang="en-US" dirty="0">
                <a:solidFill>
                  <a:srgbClr val="FF00FF"/>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将木质素在含有</a:t>
            </a:r>
            <a:r>
              <a:rPr lang="en-US" altLang="zh-CN" dirty="0">
                <a:latin typeface="微软雅黑" panose="020B0503020204020204" pitchFamily="34" charset="-122"/>
                <a:ea typeface="微软雅黑" panose="020B0503020204020204" pitchFamily="34" charset="-122"/>
              </a:rPr>
              <a:t>0.2mol/L</a:t>
            </a:r>
            <a:r>
              <a:rPr lang="zh-CN" altLang="en-US" dirty="0">
                <a:latin typeface="微软雅黑" panose="020B0503020204020204" pitchFamily="34" charset="-122"/>
                <a:ea typeface="微软雅黑" panose="020B0503020204020204" pitchFamily="34" charset="-122"/>
              </a:rPr>
              <a:t>盐酸的二氧己环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水溶液中加热，苯基香豆满型构造变成了苯基香豆酮构造，其最大吸收波长及吸光系数，也同时发生变化。</a:t>
            </a:r>
            <a:endParaRPr lang="en-US" altLang="zh-CN"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16861F28-9404-4950-9D15-06E6ADF877DA}"/>
              </a:ext>
            </a:extLst>
          </p:cNvPr>
          <p:cNvPicPr>
            <a:picLocks noChangeAspect="1"/>
          </p:cNvPicPr>
          <p:nvPr/>
        </p:nvPicPr>
        <p:blipFill>
          <a:blip r:embed="rId2"/>
          <a:stretch>
            <a:fillRect/>
          </a:stretch>
        </p:blipFill>
        <p:spPr>
          <a:xfrm>
            <a:off x="2479589" y="3070524"/>
            <a:ext cx="3789400" cy="2620899"/>
          </a:xfrm>
          <a:prstGeom prst="rect">
            <a:avLst/>
          </a:prstGeom>
        </p:spPr>
      </p:pic>
      <p:sp>
        <p:nvSpPr>
          <p:cNvPr id="11" name="矩形 10">
            <a:extLst>
              <a:ext uri="{FF2B5EF4-FFF2-40B4-BE49-F238E27FC236}">
                <a16:creationId xmlns:a16="http://schemas.microsoft.com/office/drawing/2014/main" id="{AF28B666-1D97-4C20-B72B-C4EFC51A8090}"/>
              </a:ext>
            </a:extLst>
          </p:cNvPr>
          <p:cNvSpPr/>
          <p:nvPr/>
        </p:nvSpPr>
        <p:spPr>
          <a:xfrm>
            <a:off x="2380735" y="3089190"/>
            <a:ext cx="3987114" cy="2611394"/>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64961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99" name="矩形 6">
            <a:extLst>
              <a:ext uri="{FF2B5EF4-FFF2-40B4-BE49-F238E27FC236}">
                <a16:creationId xmlns:a16="http://schemas.microsoft.com/office/drawing/2014/main" id="{330A2E8C-6FE6-4114-B58E-8F559328DCE5}"/>
              </a:ext>
            </a:extLst>
          </p:cNvPr>
          <p:cNvSpPr>
            <a:spLocks noChangeArrowheads="1"/>
          </p:cNvSpPr>
          <p:nvPr/>
        </p:nvSpPr>
        <p:spPr bwMode="auto">
          <a:xfrm>
            <a:off x="0" y="115888"/>
            <a:ext cx="903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r>
              <a:rPr lang="en-US" altLang="zh-CN" sz="2800" b="0" dirty="0">
                <a:solidFill>
                  <a:srgbClr val="FFFFFF"/>
                </a:solidFill>
                <a:latin typeface="微软雅黑" panose="020B0503020204020204" pitchFamily="34" charset="-122"/>
                <a:ea typeface="微软雅黑" panose="020B0503020204020204" pitchFamily="34" charset="-122"/>
              </a:rPr>
              <a:t>2.2.1</a:t>
            </a:r>
            <a:r>
              <a:rPr lang="zh-CN" altLang="en-US" sz="2800" b="0" dirty="0">
                <a:solidFill>
                  <a:srgbClr val="FFFFFF"/>
                </a:solidFill>
                <a:latin typeface="微软雅黑" panose="020B0503020204020204" pitchFamily="34" charset="-122"/>
                <a:ea typeface="微软雅黑" panose="020B0503020204020204" pitchFamily="34" charset="-122"/>
              </a:rPr>
              <a:t>木质素的结构单元</a:t>
            </a:r>
            <a:r>
              <a:rPr lang="en-US" altLang="zh-CN" sz="2800" b="0" dirty="0">
                <a:solidFill>
                  <a:srgbClr val="FFFFFF"/>
                </a:solidFill>
                <a:latin typeface="微软雅黑" panose="020B0503020204020204" pitchFamily="34" charset="-122"/>
                <a:ea typeface="微软雅黑" panose="020B0503020204020204" pitchFamily="34" charset="-122"/>
              </a:rPr>
              <a:t>-</a:t>
            </a:r>
            <a:r>
              <a:rPr lang="zh-CN" altLang="en-US" b="0" dirty="0">
                <a:solidFill>
                  <a:srgbClr val="FFFFFF"/>
                </a:solidFill>
                <a:latin typeface="微软雅黑" panose="020B0503020204020204" pitchFamily="34" charset="-122"/>
                <a:ea typeface="微软雅黑" panose="020B0503020204020204" pitchFamily="34" charset="-122"/>
              </a:rPr>
              <a:t>紫外可见吸收光谱法</a:t>
            </a:r>
            <a:endParaRPr lang="zh-CN" altLang="en-US" sz="2800" b="0" dirty="0">
              <a:solidFill>
                <a:srgbClr val="FFFFFF"/>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6452A3FC-8D56-4F8A-862B-B21A7791589B}"/>
              </a:ext>
            </a:extLst>
          </p:cNvPr>
          <p:cNvSpPr/>
          <p:nvPr/>
        </p:nvSpPr>
        <p:spPr>
          <a:xfrm>
            <a:off x="2487827" y="789456"/>
            <a:ext cx="3888259" cy="458908"/>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常用的已知结构的</a:t>
            </a:r>
            <a:r>
              <a:rPr lang="zh-CN" altLang="en-US" dirty="0">
                <a:solidFill>
                  <a:srgbClr val="0000FF"/>
                </a:solidFill>
                <a:latin typeface="微软雅黑" panose="020B0503020204020204" pitchFamily="34" charset="-122"/>
                <a:ea typeface="微软雅黑" panose="020B0503020204020204" pitchFamily="34" charset="-122"/>
              </a:rPr>
              <a:t>木质素模型化合物</a:t>
            </a:r>
            <a:endParaRPr lang="en-US" altLang="zh-CN" dirty="0">
              <a:solidFill>
                <a:srgbClr val="0000FF"/>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9A0753F7-AE13-4478-B4E5-CD287CFC47CE}"/>
              </a:ext>
            </a:extLst>
          </p:cNvPr>
          <p:cNvSpPr/>
          <p:nvPr/>
        </p:nvSpPr>
        <p:spPr>
          <a:xfrm>
            <a:off x="-74140" y="4890844"/>
            <a:ext cx="9144000" cy="879087"/>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模型物</a:t>
            </a:r>
            <a:r>
              <a:rPr lang="en-US" altLang="zh-CN" dirty="0">
                <a:latin typeface="微软雅黑" panose="020B0503020204020204" pitchFamily="34" charset="-122"/>
                <a:ea typeface="微软雅黑" panose="020B0503020204020204" pitchFamily="34" charset="-122"/>
              </a:rPr>
              <a:t>Ⅰ</a:t>
            </a:r>
            <a:r>
              <a:rPr lang="zh-CN" altLang="en-US" dirty="0">
                <a:latin typeface="微软雅黑" panose="020B0503020204020204" pitchFamily="34" charset="-122"/>
                <a:ea typeface="微软雅黑" panose="020B0503020204020204" pitchFamily="34" charset="-122"/>
              </a:rPr>
              <a:t>具有一个苯环结构，模型物</a:t>
            </a:r>
            <a:r>
              <a:rPr lang="en-US" altLang="zh-CN" dirty="0">
                <a:latin typeface="微软雅黑" panose="020B0503020204020204" pitchFamily="34" charset="-122"/>
                <a:ea typeface="微软雅黑" panose="020B0503020204020204" pitchFamily="34" charset="-122"/>
              </a:rPr>
              <a:t>Ⅱ</a:t>
            </a:r>
            <a:r>
              <a:rPr lang="zh-CN" altLang="en-US" dirty="0">
                <a:latin typeface="微软雅黑" panose="020B0503020204020204" pitchFamily="34" charset="-122"/>
                <a:ea typeface="微软雅黑" panose="020B0503020204020204" pitchFamily="34" charset="-122"/>
              </a:rPr>
              <a:t>具有两个苯环，模型物</a:t>
            </a:r>
            <a:r>
              <a:rPr lang="en-US" altLang="zh-CN" dirty="0">
                <a:latin typeface="微软雅黑" panose="020B0503020204020204" pitchFamily="34" charset="-122"/>
                <a:ea typeface="微软雅黑" panose="020B0503020204020204" pitchFamily="34" charset="-122"/>
              </a:rPr>
              <a:t>Ⅲ</a:t>
            </a:r>
            <a:r>
              <a:rPr lang="zh-CN" altLang="en-US" dirty="0">
                <a:latin typeface="微软雅黑" panose="020B0503020204020204" pitchFamily="34" charset="-122"/>
                <a:ea typeface="微软雅黑" panose="020B0503020204020204" pitchFamily="34" charset="-122"/>
              </a:rPr>
              <a:t>的苯环的侧链存在双键，均具有共同的愈创木基结构，代表了木质素的基本结构单元及其二聚体结构。</a:t>
            </a:r>
            <a:endParaRPr lang="zh-CN" altLang="en-US" dirty="0"/>
          </a:p>
        </p:txBody>
      </p:sp>
      <p:pic>
        <p:nvPicPr>
          <p:cNvPr id="3" name="图片 2">
            <a:extLst>
              <a:ext uri="{FF2B5EF4-FFF2-40B4-BE49-F238E27FC236}">
                <a16:creationId xmlns:a16="http://schemas.microsoft.com/office/drawing/2014/main" id="{9977FD93-DEE1-4E3D-A941-6D652D9BD54F}"/>
              </a:ext>
            </a:extLst>
          </p:cNvPr>
          <p:cNvPicPr>
            <a:picLocks noChangeAspect="1"/>
          </p:cNvPicPr>
          <p:nvPr/>
        </p:nvPicPr>
        <p:blipFill>
          <a:blip r:embed="rId2"/>
          <a:stretch>
            <a:fillRect/>
          </a:stretch>
        </p:blipFill>
        <p:spPr>
          <a:xfrm>
            <a:off x="116060" y="1403405"/>
            <a:ext cx="5839898" cy="2246114"/>
          </a:xfrm>
          <a:prstGeom prst="rect">
            <a:avLst/>
          </a:prstGeom>
        </p:spPr>
      </p:pic>
      <p:sp>
        <p:nvSpPr>
          <p:cNvPr id="11" name="矩形 10">
            <a:extLst>
              <a:ext uri="{FF2B5EF4-FFF2-40B4-BE49-F238E27FC236}">
                <a16:creationId xmlns:a16="http://schemas.microsoft.com/office/drawing/2014/main" id="{AF28B666-1D97-4C20-B72B-C4EFC51A8090}"/>
              </a:ext>
            </a:extLst>
          </p:cNvPr>
          <p:cNvSpPr/>
          <p:nvPr/>
        </p:nvSpPr>
        <p:spPr>
          <a:xfrm>
            <a:off x="82379" y="1458097"/>
            <a:ext cx="5923005" cy="2265406"/>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AA6A49DB-C3ED-4CEA-BB7B-B2D35CFACC6E}"/>
              </a:ext>
            </a:extLst>
          </p:cNvPr>
          <p:cNvPicPr>
            <a:picLocks noChangeAspect="1"/>
          </p:cNvPicPr>
          <p:nvPr/>
        </p:nvPicPr>
        <p:blipFill>
          <a:blip r:embed="rId3"/>
          <a:stretch>
            <a:fillRect/>
          </a:stretch>
        </p:blipFill>
        <p:spPr>
          <a:xfrm>
            <a:off x="6582033" y="1377778"/>
            <a:ext cx="2133600" cy="3384141"/>
          </a:xfrm>
          <a:prstGeom prst="rect">
            <a:avLst/>
          </a:prstGeom>
        </p:spPr>
      </p:pic>
    </p:spTree>
    <p:extLst>
      <p:ext uri="{BB962C8B-B14F-4D97-AF65-F5344CB8AC3E}">
        <p14:creationId xmlns:p14="http://schemas.microsoft.com/office/powerpoint/2010/main" val="479248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99" name="矩形 6">
            <a:extLst>
              <a:ext uri="{FF2B5EF4-FFF2-40B4-BE49-F238E27FC236}">
                <a16:creationId xmlns:a16="http://schemas.microsoft.com/office/drawing/2014/main" id="{330A2E8C-6FE6-4114-B58E-8F559328DCE5}"/>
              </a:ext>
            </a:extLst>
          </p:cNvPr>
          <p:cNvSpPr>
            <a:spLocks noChangeArrowheads="1"/>
          </p:cNvSpPr>
          <p:nvPr/>
        </p:nvSpPr>
        <p:spPr bwMode="auto">
          <a:xfrm>
            <a:off x="0" y="115888"/>
            <a:ext cx="903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r>
              <a:rPr lang="en-US" altLang="zh-CN" sz="2800" b="0" dirty="0">
                <a:solidFill>
                  <a:srgbClr val="FFFFFF"/>
                </a:solidFill>
                <a:latin typeface="微软雅黑" panose="020B0503020204020204" pitchFamily="34" charset="-122"/>
                <a:ea typeface="微软雅黑" panose="020B0503020204020204" pitchFamily="34" charset="-122"/>
              </a:rPr>
              <a:t>2.2.2</a:t>
            </a:r>
            <a:r>
              <a:rPr lang="zh-CN" altLang="en-US" sz="2800" b="0" dirty="0">
                <a:solidFill>
                  <a:srgbClr val="FFFFFF"/>
                </a:solidFill>
                <a:latin typeface="微软雅黑" panose="020B0503020204020204" pitchFamily="34" charset="-122"/>
                <a:ea typeface="微软雅黑" panose="020B0503020204020204" pitchFamily="34" charset="-122"/>
              </a:rPr>
              <a:t>木质素的结构单元</a:t>
            </a:r>
            <a:r>
              <a:rPr lang="en-US" altLang="zh-CN" sz="2800" b="0" dirty="0">
                <a:solidFill>
                  <a:srgbClr val="FFFFFF"/>
                </a:solidFill>
                <a:latin typeface="微软雅黑" panose="020B0503020204020204" pitchFamily="34" charset="-122"/>
                <a:ea typeface="微软雅黑" panose="020B0503020204020204" pitchFamily="34" charset="-122"/>
              </a:rPr>
              <a:t>-</a:t>
            </a:r>
            <a:r>
              <a:rPr lang="zh-CN" altLang="en-US" b="0" dirty="0">
                <a:solidFill>
                  <a:srgbClr val="FFFFFF"/>
                </a:solidFill>
                <a:latin typeface="微软雅黑" panose="020B0503020204020204" pitchFamily="34" charset="-122"/>
                <a:ea typeface="微软雅黑" panose="020B0503020204020204" pitchFamily="34" charset="-122"/>
              </a:rPr>
              <a:t>红外吸收光谱法</a:t>
            </a:r>
            <a:endParaRPr lang="zh-CN" altLang="en-US" sz="2800" b="0" dirty="0">
              <a:solidFill>
                <a:srgbClr val="FFFFFF"/>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6452A3FC-8D56-4F8A-862B-B21A7791589B}"/>
              </a:ext>
            </a:extLst>
          </p:cNvPr>
          <p:cNvSpPr/>
          <p:nvPr/>
        </p:nvSpPr>
        <p:spPr>
          <a:xfrm>
            <a:off x="0" y="847121"/>
            <a:ext cx="7076303" cy="458908"/>
          </a:xfrm>
          <a:prstGeom prst="rect">
            <a:avLst/>
          </a:prstGeom>
        </p:spPr>
        <p:txBody>
          <a:bodyPr wrap="square">
            <a:spAutoFit/>
          </a:bodyPr>
          <a:lstStyle/>
          <a:p>
            <a:pPr>
              <a:lnSpc>
                <a:spcPct val="150000"/>
              </a:lnSpc>
            </a:pPr>
            <a:r>
              <a:rPr lang="zh-CN" altLang="en-US" dirty="0">
                <a:solidFill>
                  <a:srgbClr val="C00000"/>
                </a:solidFill>
                <a:latin typeface="微软雅黑" panose="020B0503020204020204" pitchFamily="34" charset="-122"/>
                <a:ea typeface="微软雅黑" panose="020B0503020204020204" pitchFamily="34" charset="-122"/>
              </a:rPr>
              <a:t>红外吸收光谱法（</a:t>
            </a:r>
            <a:r>
              <a:rPr lang="en-US" altLang="zh-CN" dirty="0">
                <a:solidFill>
                  <a:srgbClr val="C00000"/>
                </a:solidFill>
                <a:latin typeface="微软雅黑" panose="020B0503020204020204" pitchFamily="34" charset="-122"/>
                <a:ea typeface="微软雅黑" panose="020B0503020204020204" pitchFamily="34" charset="-122"/>
              </a:rPr>
              <a:t>FT-IR</a:t>
            </a:r>
            <a:r>
              <a:rPr lang="zh-CN" altLang="en-US" dirty="0">
                <a:solidFill>
                  <a:srgbClr val="C0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：定性、定量木质素</a:t>
            </a:r>
            <a:endParaRPr lang="en-US" altLang="zh-CN" dirty="0">
              <a:solidFill>
                <a:srgbClr val="0000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F789CDC7-5474-454F-84A5-CA83DC8275C7}"/>
              </a:ext>
            </a:extLst>
          </p:cNvPr>
          <p:cNvSpPr/>
          <p:nvPr/>
        </p:nvSpPr>
        <p:spPr>
          <a:xfrm>
            <a:off x="0" y="1333155"/>
            <a:ext cx="4316627" cy="458908"/>
          </a:xfrm>
          <a:prstGeom prst="rect">
            <a:avLst/>
          </a:prstGeom>
        </p:spPr>
        <p:txBody>
          <a:bodyPr wrap="square">
            <a:spAutoFit/>
          </a:bodyPr>
          <a:lstStyle/>
          <a:p>
            <a:pPr>
              <a:lnSpc>
                <a:spcPct val="150000"/>
              </a:lnSpc>
            </a:pPr>
            <a:r>
              <a:rPr lang="zh-CN" altLang="en-US" dirty="0">
                <a:solidFill>
                  <a:srgbClr val="0000FF"/>
                </a:solidFill>
                <a:latin typeface="微软雅黑" panose="020B0503020204020204" pitchFamily="34" charset="-122"/>
                <a:ea typeface="微软雅黑" panose="020B0503020204020204" pitchFamily="34" charset="-122"/>
              </a:rPr>
              <a:t>测定方式</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KBr</a:t>
            </a:r>
            <a:r>
              <a:rPr lang="zh-CN" altLang="en-US" dirty="0">
                <a:latin typeface="微软雅黑" panose="020B0503020204020204" pitchFamily="34" charset="-122"/>
                <a:ea typeface="微软雅黑" panose="020B0503020204020204" pitchFamily="34" charset="-122"/>
              </a:rPr>
              <a:t>压片法、全反射（</a:t>
            </a:r>
            <a:r>
              <a:rPr lang="en-US" altLang="zh-CN" dirty="0">
                <a:latin typeface="微软雅黑" panose="020B0503020204020204" pitchFamily="34" charset="-122"/>
                <a:ea typeface="微软雅黑" panose="020B0503020204020204" pitchFamily="34" charset="-122"/>
              </a:rPr>
              <a:t>ATR</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F24F8E79-28EE-4DAB-BFA0-C6C735CB6ADB}"/>
              </a:ext>
            </a:extLst>
          </p:cNvPr>
          <p:cNvPicPr>
            <a:picLocks noChangeAspect="1"/>
          </p:cNvPicPr>
          <p:nvPr/>
        </p:nvPicPr>
        <p:blipFill rotWithShape="1">
          <a:blip r:embed="rId2"/>
          <a:srcRect l="5046" r="27568"/>
          <a:stretch/>
        </p:blipFill>
        <p:spPr>
          <a:xfrm>
            <a:off x="4172880" y="197708"/>
            <a:ext cx="4863215" cy="2219738"/>
          </a:xfrm>
          <a:prstGeom prst="rect">
            <a:avLst/>
          </a:prstGeom>
        </p:spPr>
      </p:pic>
      <p:pic>
        <p:nvPicPr>
          <p:cNvPr id="2" name="图片 1">
            <a:extLst>
              <a:ext uri="{FF2B5EF4-FFF2-40B4-BE49-F238E27FC236}">
                <a16:creationId xmlns:a16="http://schemas.microsoft.com/office/drawing/2014/main" id="{894CA4CD-340B-42BA-85F4-B19484CC362A}"/>
              </a:ext>
            </a:extLst>
          </p:cNvPr>
          <p:cNvPicPr>
            <a:picLocks noChangeAspect="1"/>
          </p:cNvPicPr>
          <p:nvPr/>
        </p:nvPicPr>
        <p:blipFill>
          <a:blip r:embed="rId3"/>
          <a:stretch>
            <a:fillRect/>
          </a:stretch>
        </p:blipFill>
        <p:spPr>
          <a:xfrm>
            <a:off x="0" y="2380735"/>
            <a:ext cx="5892130" cy="4477265"/>
          </a:xfrm>
          <a:prstGeom prst="rect">
            <a:avLst/>
          </a:prstGeom>
        </p:spPr>
      </p:pic>
    </p:spTree>
    <p:extLst>
      <p:ext uri="{BB962C8B-B14F-4D97-AF65-F5344CB8AC3E}">
        <p14:creationId xmlns:p14="http://schemas.microsoft.com/office/powerpoint/2010/main" val="392789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99" name="矩形 6">
            <a:extLst>
              <a:ext uri="{FF2B5EF4-FFF2-40B4-BE49-F238E27FC236}">
                <a16:creationId xmlns:a16="http://schemas.microsoft.com/office/drawing/2014/main" id="{330A2E8C-6FE6-4114-B58E-8F559328DCE5}"/>
              </a:ext>
            </a:extLst>
          </p:cNvPr>
          <p:cNvSpPr>
            <a:spLocks noChangeArrowheads="1"/>
          </p:cNvSpPr>
          <p:nvPr/>
        </p:nvSpPr>
        <p:spPr bwMode="auto">
          <a:xfrm>
            <a:off x="0" y="115888"/>
            <a:ext cx="903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r>
              <a:rPr lang="en-US" altLang="zh-CN" sz="2800" b="0" dirty="0">
                <a:solidFill>
                  <a:srgbClr val="FFFFFF"/>
                </a:solidFill>
                <a:latin typeface="微软雅黑" panose="020B0503020204020204" pitchFamily="34" charset="-122"/>
                <a:ea typeface="微软雅黑" panose="020B0503020204020204" pitchFamily="34" charset="-122"/>
              </a:rPr>
              <a:t>2.2.3</a:t>
            </a:r>
            <a:r>
              <a:rPr lang="zh-CN" altLang="en-US" sz="2800" b="0" dirty="0">
                <a:solidFill>
                  <a:srgbClr val="FFFFFF"/>
                </a:solidFill>
                <a:latin typeface="微软雅黑" panose="020B0503020204020204" pitchFamily="34" charset="-122"/>
                <a:ea typeface="微软雅黑" panose="020B0503020204020204" pitchFamily="34" charset="-122"/>
              </a:rPr>
              <a:t>木质素的结构单元</a:t>
            </a:r>
            <a:r>
              <a:rPr lang="en-US" altLang="zh-CN" sz="2800" b="0" dirty="0">
                <a:solidFill>
                  <a:srgbClr val="FFFFFF"/>
                </a:solidFill>
                <a:latin typeface="微软雅黑" panose="020B0503020204020204" pitchFamily="34" charset="-122"/>
                <a:ea typeface="微软雅黑" panose="020B0503020204020204" pitchFamily="34" charset="-122"/>
              </a:rPr>
              <a:t>-</a:t>
            </a:r>
            <a:r>
              <a:rPr lang="zh-CN" altLang="en-US" b="0" dirty="0">
                <a:solidFill>
                  <a:srgbClr val="FFFFFF"/>
                </a:solidFill>
                <a:latin typeface="微软雅黑" panose="020B0503020204020204" pitchFamily="34" charset="-122"/>
                <a:ea typeface="微软雅黑" panose="020B0503020204020204" pitchFamily="34" charset="-122"/>
              </a:rPr>
              <a:t>氢质子核磁共振光谱法</a:t>
            </a:r>
            <a:r>
              <a:rPr lang="en-US" altLang="zh-CN" b="0" baseline="30000" dirty="0">
                <a:solidFill>
                  <a:srgbClr val="FFFFFF"/>
                </a:solidFill>
                <a:latin typeface="微软雅黑" panose="020B0503020204020204" pitchFamily="34" charset="-122"/>
                <a:ea typeface="微软雅黑" panose="020B0503020204020204" pitchFamily="34" charset="-122"/>
              </a:rPr>
              <a:t>1</a:t>
            </a:r>
            <a:r>
              <a:rPr lang="en-US" altLang="zh-CN" b="0" dirty="0">
                <a:solidFill>
                  <a:srgbClr val="FFFFFF"/>
                </a:solidFill>
                <a:latin typeface="微软雅黑" panose="020B0503020204020204" pitchFamily="34" charset="-122"/>
                <a:ea typeface="微软雅黑" panose="020B0503020204020204" pitchFamily="34" charset="-122"/>
              </a:rPr>
              <a:t>H NMR</a:t>
            </a:r>
            <a:endParaRPr lang="zh-CN" altLang="en-US" sz="2800" b="0" dirty="0">
              <a:solidFill>
                <a:srgbClr val="FFFFFF"/>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6452A3FC-8D56-4F8A-862B-B21A7791589B}"/>
              </a:ext>
            </a:extLst>
          </p:cNvPr>
          <p:cNvSpPr/>
          <p:nvPr/>
        </p:nvSpPr>
        <p:spPr>
          <a:xfrm>
            <a:off x="0" y="847121"/>
            <a:ext cx="9144000" cy="874407"/>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氢的原子核，具有磁能，也就是可以看作是个小的磁铁，将它放在磁场中使其受到电磁波的作用，就能引起</a:t>
            </a:r>
            <a:r>
              <a:rPr lang="zh-CN" altLang="en-US" dirty="0">
                <a:solidFill>
                  <a:srgbClr val="C00000"/>
                </a:solidFill>
                <a:latin typeface="微软雅黑" panose="020B0503020204020204" pitchFamily="34" charset="-122"/>
                <a:ea typeface="微软雅黑" panose="020B0503020204020204" pitchFamily="34" charset="-122"/>
              </a:rPr>
              <a:t>核磁共振。</a:t>
            </a:r>
            <a:endParaRPr lang="en-US" altLang="zh-CN" dirty="0">
              <a:solidFill>
                <a:srgbClr val="0000FF"/>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6E5AD30E-0C77-4B68-9188-D07A013D65DC}"/>
              </a:ext>
            </a:extLst>
          </p:cNvPr>
          <p:cNvPicPr>
            <a:picLocks noChangeAspect="1"/>
          </p:cNvPicPr>
          <p:nvPr/>
        </p:nvPicPr>
        <p:blipFill>
          <a:blip r:embed="rId2"/>
          <a:stretch>
            <a:fillRect/>
          </a:stretch>
        </p:blipFill>
        <p:spPr>
          <a:xfrm>
            <a:off x="0" y="2293224"/>
            <a:ext cx="6050804" cy="4564776"/>
          </a:xfrm>
          <a:prstGeom prst="rect">
            <a:avLst/>
          </a:prstGeom>
        </p:spPr>
      </p:pic>
      <p:pic>
        <p:nvPicPr>
          <p:cNvPr id="4" name="图片 3">
            <a:extLst>
              <a:ext uri="{FF2B5EF4-FFF2-40B4-BE49-F238E27FC236}">
                <a16:creationId xmlns:a16="http://schemas.microsoft.com/office/drawing/2014/main" id="{E25F32BC-A1DF-49B5-B243-7C93EA5A30B6}"/>
              </a:ext>
            </a:extLst>
          </p:cNvPr>
          <p:cNvPicPr>
            <a:picLocks noChangeAspect="1"/>
          </p:cNvPicPr>
          <p:nvPr/>
        </p:nvPicPr>
        <p:blipFill>
          <a:blip r:embed="rId3"/>
          <a:stretch>
            <a:fillRect/>
          </a:stretch>
        </p:blipFill>
        <p:spPr>
          <a:xfrm>
            <a:off x="411892" y="115329"/>
            <a:ext cx="8468497" cy="2013059"/>
          </a:xfrm>
          <a:prstGeom prst="rect">
            <a:avLst/>
          </a:prstGeom>
        </p:spPr>
      </p:pic>
    </p:spTree>
    <p:extLst>
      <p:ext uri="{BB962C8B-B14F-4D97-AF65-F5344CB8AC3E}">
        <p14:creationId xmlns:p14="http://schemas.microsoft.com/office/powerpoint/2010/main" val="103380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99" name="矩形 6">
            <a:extLst>
              <a:ext uri="{FF2B5EF4-FFF2-40B4-BE49-F238E27FC236}">
                <a16:creationId xmlns:a16="http://schemas.microsoft.com/office/drawing/2014/main" id="{330A2E8C-6FE6-4114-B58E-8F559328DCE5}"/>
              </a:ext>
            </a:extLst>
          </p:cNvPr>
          <p:cNvSpPr>
            <a:spLocks noChangeArrowheads="1"/>
          </p:cNvSpPr>
          <p:nvPr/>
        </p:nvSpPr>
        <p:spPr bwMode="auto">
          <a:xfrm>
            <a:off x="0" y="115888"/>
            <a:ext cx="903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r>
              <a:rPr lang="en-US" altLang="zh-CN" sz="2800" b="0" dirty="0">
                <a:solidFill>
                  <a:srgbClr val="FFFFFF"/>
                </a:solidFill>
                <a:latin typeface="微软雅黑" panose="020B0503020204020204" pitchFamily="34" charset="-122"/>
                <a:ea typeface="微软雅黑" panose="020B0503020204020204" pitchFamily="34" charset="-122"/>
              </a:rPr>
              <a:t>2.2.4</a:t>
            </a:r>
            <a:r>
              <a:rPr lang="zh-CN" altLang="en-US" sz="2800" b="0" dirty="0">
                <a:solidFill>
                  <a:srgbClr val="FFFFFF"/>
                </a:solidFill>
                <a:latin typeface="微软雅黑" panose="020B0503020204020204" pitchFamily="34" charset="-122"/>
                <a:ea typeface="微软雅黑" panose="020B0503020204020204" pitchFamily="34" charset="-122"/>
              </a:rPr>
              <a:t>木质素的结构单元</a:t>
            </a:r>
            <a:r>
              <a:rPr lang="en-US" altLang="zh-CN" sz="2800" b="0" dirty="0">
                <a:solidFill>
                  <a:srgbClr val="FFFFFF"/>
                </a:solidFill>
                <a:latin typeface="微软雅黑" panose="020B0503020204020204" pitchFamily="34" charset="-122"/>
                <a:ea typeface="微软雅黑" panose="020B0503020204020204" pitchFamily="34" charset="-122"/>
              </a:rPr>
              <a:t>-</a:t>
            </a:r>
            <a:r>
              <a:rPr lang="en-US" altLang="zh-CN" sz="2800" b="0" baseline="30000" dirty="0">
                <a:solidFill>
                  <a:srgbClr val="FFFFFF"/>
                </a:solidFill>
                <a:latin typeface="微软雅黑" panose="020B0503020204020204" pitchFamily="34" charset="-122"/>
                <a:ea typeface="微软雅黑" panose="020B0503020204020204" pitchFamily="34" charset="-122"/>
              </a:rPr>
              <a:t>13</a:t>
            </a:r>
            <a:r>
              <a:rPr lang="en-US" altLang="zh-CN" sz="2800" b="0" dirty="0">
                <a:solidFill>
                  <a:srgbClr val="FFFFFF"/>
                </a:solidFill>
                <a:latin typeface="微软雅黑" panose="020B0503020204020204" pitchFamily="34" charset="-122"/>
                <a:ea typeface="微软雅黑" panose="020B0503020204020204" pitchFamily="34" charset="-122"/>
              </a:rPr>
              <a:t>C</a:t>
            </a:r>
            <a:r>
              <a:rPr lang="zh-CN" altLang="en-US" b="0" dirty="0">
                <a:solidFill>
                  <a:srgbClr val="FFFFFF"/>
                </a:solidFill>
                <a:latin typeface="微软雅黑" panose="020B0503020204020204" pitchFamily="34" charset="-122"/>
                <a:ea typeface="微软雅黑" panose="020B0503020204020204" pitchFamily="34" charset="-122"/>
              </a:rPr>
              <a:t>核磁共振光谱法</a:t>
            </a:r>
            <a:endParaRPr lang="zh-CN" altLang="en-US" sz="2800" b="0" dirty="0">
              <a:solidFill>
                <a:srgbClr val="FFFFFF"/>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6452A3FC-8D56-4F8A-862B-B21A7791589B}"/>
              </a:ext>
            </a:extLst>
          </p:cNvPr>
          <p:cNvSpPr/>
          <p:nvPr/>
        </p:nvSpPr>
        <p:spPr>
          <a:xfrm>
            <a:off x="0" y="847121"/>
            <a:ext cx="9144000" cy="874407"/>
          </a:xfrm>
          <a:prstGeom prst="rect">
            <a:avLst/>
          </a:prstGeom>
        </p:spPr>
        <p:txBody>
          <a:bodyPr wrap="square">
            <a:spAutoFit/>
          </a:bodyPr>
          <a:lstStyle/>
          <a:p>
            <a:pPr>
              <a:lnSpc>
                <a:spcPct val="150000"/>
              </a:lnSpc>
            </a:pPr>
            <a:r>
              <a:rPr lang="en-US" altLang="zh-CN" baseline="30000" dirty="0">
                <a:solidFill>
                  <a:srgbClr val="0000FF"/>
                </a:solidFill>
                <a:latin typeface="微软雅黑" panose="020B0503020204020204" pitchFamily="34" charset="-122"/>
                <a:ea typeface="微软雅黑" panose="020B0503020204020204" pitchFamily="34" charset="-122"/>
              </a:rPr>
              <a:t>13</a:t>
            </a:r>
            <a:r>
              <a:rPr lang="en-US" altLang="zh-CN" dirty="0">
                <a:solidFill>
                  <a:srgbClr val="0000FF"/>
                </a:solidFill>
                <a:latin typeface="微软雅黑" panose="020B0503020204020204" pitchFamily="34" charset="-122"/>
                <a:ea typeface="微软雅黑" panose="020B0503020204020204" pitchFamily="34" charset="-122"/>
              </a:rPr>
              <a:t>C-NMR</a:t>
            </a:r>
            <a:r>
              <a:rPr lang="zh-CN" altLang="en-US" dirty="0">
                <a:latin typeface="微软雅黑" panose="020B0503020204020204" pitchFamily="34" charset="-122"/>
                <a:ea typeface="微软雅黑" panose="020B0503020204020204" pitchFamily="34" charset="-122"/>
              </a:rPr>
              <a:t>可以测定碳原子的状态，光谱的</a:t>
            </a:r>
            <a:r>
              <a:rPr lang="zh-CN" altLang="en-US" dirty="0">
                <a:solidFill>
                  <a:srgbClr val="0000FF"/>
                </a:solidFill>
                <a:latin typeface="微软雅黑" panose="020B0503020204020204" pitchFamily="34" charset="-122"/>
                <a:ea typeface="微软雅黑" panose="020B0503020204020204" pitchFamily="34" charset="-122"/>
              </a:rPr>
              <a:t>吸收峰锐利</a:t>
            </a:r>
            <a:r>
              <a:rPr lang="zh-CN" altLang="en-US" dirty="0">
                <a:latin typeface="微软雅黑" panose="020B0503020204020204" pitchFamily="34" charset="-122"/>
                <a:ea typeface="微软雅黑" panose="020B0503020204020204" pitchFamily="34" charset="-122"/>
              </a:rPr>
              <a:t>，木质素</a:t>
            </a:r>
            <a:r>
              <a:rPr lang="en-US" altLang="zh-CN" baseline="30000" dirty="0">
                <a:latin typeface="微软雅黑" panose="020B0503020204020204" pitchFamily="34" charset="-122"/>
                <a:ea typeface="微软雅黑" panose="020B0503020204020204" pitchFamily="34" charset="-122"/>
              </a:rPr>
              <a:t>13</a:t>
            </a:r>
            <a:r>
              <a:rPr lang="en-US" altLang="zh-CN" dirty="0">
                <a:latin typeface="微软雅黑" panose="020B0503020204020204" pitchFamily="34" charset="-122"/>
                <a:ea typeface="微软雅黑" panose="020B0503020204020204" pitchFamily="34" charset="-122"/>
              </a:rPr>
              <a:t>C-NMR</a:t>
            </a:r>
            <a:r>
              <a:rPr lang="zh-CN" altLang="en-US" dirty="0">
                <a:latin typeface="微软雅黑" panose="020B0503020204020204" pitchFamily="34" charset="-122"/>
                <a:ea typeface="微软雅黑" panose="020B0503020204020204" pitchFamily="34" charset="-122"/>
              </a:rPr>
              <a:t>光谱可以观察到</a:t>
            </a:r>
            <a:r>
              <a:rPr lang="en-US" altLang="zh-CN" dirty="0">
                <a:latin typeface="微软雅黑" panose="020B0503020204020204" pitchFamily="34" charset="-122"/>
                <a:ea typeface="微软雅黑" panose="020B0503020204020204" pitchFamily="34" charset="-122"/>
              </a:rPr>
              <a:t>50</a:t>
            </a:r>
            <a:r>
              <a:rPr lang="zh-CN" altLang="en-US" dirty="0">
                <a:latin typeface="微软雅黑" panose="020B0503020204020204" pitchFamily="34" charset="-122"/>
                <a:ea typeface="微软雅黑" panose="020B0503020204020204" pitchFamily="34" charset="-122"/>
              </a:rPr>
              <a:t>多种甚至</a:t>
            </a:r>
            <a:r>
              <a:rPr lang="en-US" altLang="zh-CN" dirty="0">
                <a:latin typeface="微软雅黑" panose="020B0503020204020204" pitchFamily="34" charset="-122"/>
                <a:ea typeface="微软雅黑" panose="020B0503020204020204" pitchFamily="34" charset="-122"/>
              </a:rPr>
              <a:t>70</a:t>
            </a:r>
            <a:r>
              <a:rPr lang="zh-CN" altLang="en-US" dirty="0">
                <a:latin typeface="微软雅黑" panose="020B0503020204020204" pitchFamily="34" charset="-122"/>
                <a:ea typeface="微软雅黑" panose="020B0503020204020204" pitchFamily="34" charset="-122"/>
              </a:rPr>
              <a:t>多种以上的不同信号，信号重叠情况较少，容易判断其归属。</a:t>
            </a:r>
            <a:endParaRPr lang="en-US" altLang="zh-CN"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E93C15FF-EFB8-4403-9163-5D7D819C43CE}"/>
              </a:ext>
            </a:extLst>
          </p:cNvPr>
          <p:cNvPicPr>
            <a:picLocks noChangeAspect="1"/>
          </p:cNvPicPr>
          <p:nvPr/>
        </p:nvPicPr>
        <p:blipFill>
          <a:blip r:embed="rId2"/>
          <a:stretch>
            <a:fillRect/>
          </a:stretch>
        </p:blipFill>
        <p:spPr>
          <a:xfrm>
            <a:off x="121075" y="1903069"/>
            <a:ext cx="3281152" cy="4683650"/>
          </a:xfrm>
          <a:prstGeom prst="rect">
            <a:avLst/>
          </a:prstGeom>
        </p:spPr>
      </p:pic>
      <p:pic>
        <p:nvPicPr>
          <p:cNvPr id="5" name="图片 4">
            <a:extLst>
              <a:ext uri="{FF2B5EF4-FFF2-40B4-BE49-F238E27FC236}">
                <a16:creationId xmlns:a16="http://schemas.microsoft.com/office/drawing/2014/main" id="{931D4275-12CD-4411-B481-A2229C706179}"/>
              </a:ext>
            </a:extLst>
          </p:cNvPr>
          <p:cNvPicPr>
            <a:picLocks noChangeAspect="1"/>
          </p:cNvPicPr>
          <p:nvPr/>
        </p:nvPicPr>
        <p:blipFill>
          <a:blip r:embed="rId3"/>
          <a:stretch>
            <a:fillRect/>
          </a:stretch>
        </p:blipFill>
        <p:spPr>
          <a:xfrm>
            <a:off x="3582070" y="2047406"/>
            <a:ext cx="5166516" cy="2164263"/>
          </a:xfrm>
          <a:prstGeom prst="rect">
            <a:avLst/>
          </a:prstGeom>
        </p:spPr>
      </p:pic>
      <p:pic>
        <p:nvPicPr>
          <p:cNvPr id="7" name="图片 6">
            <a:extLst>
              <a:ext uri="{FF2B5EF4-FFF2-40B4-BE49-F238E27FC236}">
                <a16:creationId xmlns:a16="http://schemas.microsoft.com/office/drawing/2014/main" id="{45D4933C-ABCE-4C52-99E2-5428EBACC3FE}"/>
              </a:ext>
            </a:extLst>
          </p:cNvPr>
          <p:cNvPicPr>
            <a:picLocks noChangeAspect="1"/>
          </p:cNvPicPr>
          <p:nvPr/>
        </p:nvPicPr>
        <p:blipFill rotWithShape="1">
          <a:blip r:embed="rId4"/>
          <a:srcRect r="12679"/>
          <a:stretch/>
        </p:blipFill>
        <p:spPr>
          <a:xfrm>
            <a:off x="3587060" y="4206874"/>
            <a:ext cx="5169762" cy="1658468"/>
          </a:xfrm>
          <a:prstGeom prst="rect">
            <a:avLst/>
          </a:prstGeom>
        </p:spPr>
      </p:pic>
      <p:sp>
        <p:nvSpPr>
          <p:cNvPr id="8" name="矩形 7">
            <a:extLst>
              <a:ext uri="{FF2B5EF4-FFF2-40B4-BE49-F238E27FC236}">
                <a16:creationId xmlns:a16="http://schemas.microsoft.com/office/drawing/2014/main" id="{9C40B560-2C9E-4C56-AF96-4F1C2D0AF8C1}"/>
              </a:ext>
            </a:extLst>
          </p:cNvPr>
          <p:cNvSpPr/>
          <p:nvPr/>
        </p:nvSpPr>
        <p:spPr>
          <a:xfrm>
            <a:off x="3404486" y="6094624"/>
            <a:ext cx="5632422" cy="338554"/>
          </a:xfrm>
          <a:prstGeom prst="rect">
            <a:avLst/>
          </a:prstGeom>
        </p:spPr>
        <p:txBody>
          <a:bodyPr wrap="square">
            <a:spAutoFit/>
          </a:bodyPr>
          <a:lstStyle/>
          <a:p>
            <a:r>
              <a:rPr lang="zh-CN" altLang="en-US" sz="1600" dirty="0">
                <a:solidFill>
                  <a:srgbClr val="0000FF"/>
                </a:solidFill>
                <a:latin typeface="微软雅黑" panose="020B0503020204020204" pitchFamily="34" charset="-122"/>
                <a:ea typeface="微软雅黑" panose="020B0503020204020204" pitchFamily="34" charset="-122"/>
              </a:rPr>
              <a:t>固体样品</a:t>
            </a:r>
            <a:r>
              <a:rPr lang="en-US" altLang="zh-CN" sz="1600" baseline="30000" dirty="0">
                <a:solidFill>
                  <a:srgbClr val="0000FF"/>
                </a:solidFill>
                <a:latin typeface="微软雅黑" panose="020B0503020204020204" pitchFamily="34" charset="-122"/>
                <a:ea typeface="微软雅黑" panose="020B0503020204020204" pitchFamily="34" charset="-122"/>
              </a:rPr>
              <a:t>13</a:t>
            </a:r>
            <a:r>
              <a:rPr lang="en-US" altLang="zh-CN" sz="1600" dirty="0">
                <a:solidFill>
                  <a:srgbClr val="0000FF"/>
                </a:solidFill>
                <a:latin typeface="微软雅黑" panose="020B0503020204020204" pitchFamily="34" charset="-122"/>
                <a:ea typeface="微软雅黑" panose="020B0503020204020204" pitchFamily="34" charset="-122"/>
              </a:rPr>
              <a:t>C-NMR</a:t>
            </a:r>
            <a:r>
              <a:rPr lang="zh-CN" altLang="en-US" sz="1600" dirty="0">
                <a:latin typeface="微软雅黑" panose="020B0503020204020204" pitchFamily="34" charset="-122"/>
                <a:ea typeface="微软雅黑" panose="020B0503020204020204" pitchFamily="34" charset="-122"/>
              </a:rPr>
              <a:t>，不需要溶剂，能直接研究木质素的结构</a:t>
            </a:r>
            <a:endParaRPr lang="zh-CN" altLang="en-US" sz="1600" dirty="0"/>
          </a:p>
        </p:txBody>
      </p:sp>
    </p:spTree>
    <p:extLst>
      <p:ext uri="{BB962C8B-B14F-4D97-AF65-F5344CB8AC3E}">
        <p14:creationId xmlns:p14="http://schemas.microsoft.com/office/powerpoint/2010/main" val="1158450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99" name="矩形 6">
            <a:extLst>
              <a:ext uri="{FF2B5EF4-FFF2-40B4-BE49-F238E27FC236}">
                <a16:creationId xmlns:a16="http://schemas.microsoft.com/office/drawing/2014/main" id="{330A2E8C-6FE6-4114-B58E-8F559328DCE5}"/>
              </a:ext>
            </a:extLst>
          </p:cNvPr>
          <p:cNvSpPr>
            <a:spLocks noChangeArrowheads="1"/>
          </p:cNvSpPr>
          <p:nvPr/>
        </p:nvSpPr>
        <p:spPr bwMode="auto">
          <a:xfrm>
            <a:off x="0" y="115888"/>
            <a:ext cx="903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r>
              <a:rPr lang="en-US" altLang="zh-CN" sz="2800" b="0" dirty="0">
                <a:solidFill>
                  <a:srgbClr val="FFFFFF"/>
                </a:solidFill>
                <a:latin typeface="微软雅黑" panose="020B0503020204020204" pitchFamily="34" charset="-122"/>
                <a:ea typeface="微软雅黑" panose="020B0503020204020204" pitchFamily="34" charset="-122"/>
              </a:rPr>
              <a:t>2.2.5</a:t>
            </a:r>
            <a:r>
              <a:rPr lang="zh-CN" altLang="en-US" sz="2800" b="0" dirty="0">
                <a:solidFill>
                  <a:srgbClr val="FFFFFF"/>
                </a:solidFill>
                <a:latin typeface="微软雅黑" panose="020B0503020204020204" pitchFamily="34" charset="-122"/>
                <a:ea typeface="微软雅黑" panose="020B0503020204020204" pitchFamily="34" charset="-122"/>
              </a:rPr>
              <a:t>木质素的结构单元</a:t>
            </a:r>
            <a:r>
              <a:rPr lang="en-US" altLang="zh-CN" sz="2800" b="0" dirty="0">
                <a:solidFill>
                  <a:srgbClr val="FFFFFF"/>
                </a:solidFill>
                <a:latin typeface="微软雅黑" panose="020B0503020204020204" pitchFamily="34" charset="-122"/>
                <a:ea typeface="微软雅黑" panose="020B0503020204020204" pitchFamily="34" charset="-122"/>
              </a:rPr>
              <a:t>-</a:t>
            </a:r>
            <a:r>
              <a:rPr lang="en-US" altLang="zh-CN" sz="2800" b="0" baseline="30000" dirty="0">
                <a:solidFill>
                  <a:srgbClr val="FFFFFF"/>
                </a:solidFill>
                <a:latin typeface="微软雅黑" panose="020B0503020204020204" pitchFamily="34" charset="-122"/>
                <a:ea typeface="微软雅黑" panose="020B0503020204020204" pitchFamily="34" charset="-122"/>
              </a:rPr>
              <a:t>31</a:t>
            </a:r>
            <a:r>
              <a:rPr lang="en-US" altLang="zh-CN" sz="2800" b="0" dirty="0">
                <a:solidFill>
                  <a:srgbClr val="FFFFFF"/>
                </a:solidFill>
                <a:latin typeface="微软雅黑" panose="020B0503020204020204" pitchFamily="34" charset="-122"/>
                <a:ea typeface="微软雅黑" panose="020B0503020204020204" pitchFamily="34" charset="-122"/>
              </a:rPr>
              <a:t>P</a:t>
            </a:r>
            <a:r>
              <a:rPr lang="zh-CN" altLang="en-US" b="0" dirty="0">
                <a:solidFill>
                  <a:srgbClr val="FFFFFF"/>
                </a:solidFill>
                <a:latin typeface="微软雅黑" panose="020B0503020204020204" pitchFamily="34" charset="-122"/>
                <a:ea typeface="微软雅黑" panose="020B0503020204020204" pitchFamily="34" charset="-122"/>
              </a:rPr>
              <a:t>核磁共振光谱法</a:t>
            </a:r>
            <a:endParaRPr lang="zh-CN" altLang="en-US" sz="2800" b="0" dirty="0">
              <a:solidFill>
                <a:srgbClr val="FFFFFF"/>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6452A3FC-8D56-4F8A-862B-B21A7791589B}"/>
              </a:ext>
            </a:extLst>
          </p:cNvPr>
          <p:cNvSpPr/>
          <p:nvPr/>
        </p:nvSpPr>
        <p:spPr>
          <a:xfrm>
            <a:off x="0" y="847121"/>
            <a:ext cx="9144000" cy="874407"/>
          </a:xfrm>
          <a:prstGeom prst="rect">
            <a:avLst/>
          </a:prstGeom>
        </p:spPr>
        <p:txBody>
          <a:bodyPr wrap="square">
            <a:spAutoFit/>
          </a:bodyPr>
          <a:lstStyle/>
          <a:p>
            <a:pPr>
              <a:lnSpc>
                <a:spcPct val="150000"/>
              </a:lnSpc>
            </a:pPr>
            <a:r>
              <a:rPr lang="en-US" altLang="zh-CN" baseline="30000" dirty="0">
                <a:solidFill>
                  <a:srgbClr val="0000FF"/>
                </a:solidFill>
                <a:latin typeface="微软雅黑" panose="020B0503020204020204" pitchFamily="34" charset="-122"/>
                <a:ea typeface="微软雅黑" panose="020B0503020204020204" pitchFamily="34" charset="-122"/>
              </a:rPr>
              <a:t>31</a:t>
            </a:r>
            <a:r>
              <a:rPr lang="en-US" altLang="zh-CN" dirty="0">
                <a:solidFill>
                  <a:srgbClr val="0000FF"/>
                </a:solidFill>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是一种核自旋量子数不为</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的原子核，其自然丰度为</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，因此，它是一种可用核磁共振技术分析含磷化合物结构的理想的原子核。</a:t>
            </a:r>
            <a:endParaRPr lang="en-US" altLang="zh-CN"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9227BBA5-A640-438B-B637-BB125627E9A9}"/>
              </a:ext>
            </a:extLst>
          </p:cNvPr>
          <p:cNvSpPr/>
          <p:nvPr/>
        </p:nvSpPr>
        <p:spPr>
          <a:xfrm>
            <a:off x="-16475" y="1853684"/>
            <a:ext cx="9144000" cy="1294585"/>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可准确测定</a:t>
            </a:r>
            <a:r>
              <a:rPr lang="zh-CN" altLang="en-US" dirty="0">
                <a:solidFill>
                  <a:srgbClr val="0000FF"/>
                </a:solidFill>
                <a:latin typeface="微软雅黑" panose="020B0503020204020204" pitchFamily="34" charset="-122"/>
                <a:ea typeface="微软雅黑" panose="020B0503020204020204" pitchFamily="34" charset="-122"/>
              </a:rPr>
              <a:t>木质素结构中羧基、酚羟基和醇羟基</a:t>
            </a:r>
            <a:r>
              <a:rPr lang="zh-CN" altLang="en-US" dirty="0">
                <a:latin typeface="微软雅黑" panose="020B0503020204020204" pitchFamily="34" charset="-122"/>
                <a:ea typeface="微软雅黑" panose="020B0503020204020204" pitchFamily="34" charset="-122"/>
              </a:rPr>
              <a:t>的含量；</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可从不同结构的酚羟基的测定，了解愈创木酚、紫丁香型、对羟基苯基型的酚羟基的溶出情况，尽而了解</a:t>
            </a:r>
            <a:r>
              <a:rPr lang="zh-CN" altLang="en-US" dirty="0">
                <a:solidFill>
                  <a:srgbClr val="0000FF"/>
                </a:solidFill>
                <a:latin typeface="微软雅黑" panose="020B0503020204020204" pitchFamily="34" charset="-122"/>
                <a:ea typeface="微软雅黑" panose="020B0503020204020204" pitchFamily="34" charset="-122"/>
              </a:rPr>
              <a:t>木质素的聚合度</a:t>
            </a:r>
            <a:r>
              <a:rPr lang="zh-CN" altLang="en-US" dirty="0">
                <a:latin typeface="微软雅黑" panose="020B0503020204020204" pitchFamily="34" charset="-122"/>
                <a:ea typeface="微软雅黑" panose="020B0503020204020204" pitchFamily="34" charset="-122"/>
              </a:rPr>
              <a:t>和</a:t>
            </a:r>
            <a:r>
              <a:rPr lang="en-US" altLang="zh-CN" dirty="0">
                <a:solidFill>
                  <a:srgbClr val="0000FF"/>
                </a:solidFill>
                <a:latin typeface="微软雅黑" panose="020B0503020204020204" pitchFamily="34" charset="-122"/>
                <a:ea typeface="微软雅黑" panose="020B0503020204020204" pitchFamily="34" charset="-122"/>
              </a:rPr>
              <a:t>β-O-4</a:t>
            </a:r>
            <a:r>
              <a:rPr lang="zh-CN" altLang="en-US" dirty="0">
                <a:solidFill>
                  <a:srgbClr val="0000FF"/>
                </a:solidFill>
                <a:latin typeface="微软雅黑" panose="020B0503020204020204" pitchFamily="34" charset="-122"/>
                <a:ea typeface="微软雅黑" panose="020B0503020204020204" pitchFamily="34" charset="-122"/>
              </a:rPr>
              <a:t>键的断裂</a:t>
            </a:r>
            <a:r>
              <a:rPr lang="zh-CN" altLang="en-US" dirty="0">
                <a:latin typeface="微软雅黑" panose="020B0503020204020204" pitchFamily="34" charset="-122"/>
                <a:ea typeface="微软雅黑" panose="020B0503020204020204" pitchFamily="34" charset="-122"/>
              </a:rPr>
              <a:t>情况。</a:t>
            </a:r>
            <a:endParaRPr lang="zh-CN" altLang="en-US" dirty="0"/>
          </a:p>
        </p:txBody>
      </p:sp>
      <p:sp>
        <p:nvSpPr>
          <p:cNvPr id="10" name="矩形 9">
            <a:extLst>
              <a:ext uri="{FF2B5EF4-FFF2-40B4-BE49-F238E27FC236}">
                <a16:creationId xmlns:a16="http://schemas.microsoft.com/office/drawing/2014/main" id="{8E1E04A4-1969-4BAD-95C0-BA86F4A9E31F}"/>
              </a:ext>
            </a:extLst>
          </p:cNvPr>
          <p:cNvSpPr/>
          <p:nvPr/>
        </p:nvSpPr>
        <p:spPr>
          <a:xfrm>
            <a:off x="0" y="1886464"/>
            <a:ext cx="9144000" cy="1326292"/>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968086F2-1386-46B7-B1F0-0CF547C27F45}"/>
              </a:ext>
            </a:extLst>
          </p:cNvPr>
          <p:cNvSpPr/>
          <p:nvPr/>
        </p:nvSpPr>
        <p:spPr>
          <a:xfrm>
            <a:off x="0" y="3260810"/>
            <a:ext cx="9144000" cy="879087"/>
          </a:xfrm>
          <a:prstGeom prst="rect">
            <a:avLst/>
          </a:prstGeom>
        </p:spPr>
        <p:txBody>
          <a:bodyPr wrap="square">
            <a:spAutoFit/>
          </a:bodyPr>
          <a:lstStyle/>
          <a:p>
            <a:pPr>
              <a:lnSpc>
                <a:spcPct val="150000"/>
              </a:lnSpc>
            </a:pPr>
            <a:r>
              <a:rPr lang="zh-CN" altLang="en-US" dirty="0">
                <a:solidFill>
                  <a:srgbClr val="C00000"/>
                </a:solidFill>
                <a:latin typeface="微软雅黑" panose="020B0503020204020204" pitchFamily="34" charset="-122"/>
                <a:ea typeface="微软雅黑" panose="020B0503020204020204" pitchFamily="34" charset="-122"/>
              </a:rPr>
              <a:t>测定方式</a:t>
            </a:r>
            <a:r>
              <a:rPr lang="zh-CN" altLang="en-US" dirty="0">
                <a:latin typeface="微软雅黑" panose="020B0503020204020204" pitchFamily="34" charset="-122"/>
                <a:ea typeface="微软雅黑" panose="020B0503020204020204" pitchFamily="34" charset="-122"/>
              </a:rPr>
              <a:t>：</a:t>
            </a:r>
            <a:r>
              <a:rPr lang="zh-CN" altLang="en-US" dirty="0">
                <a:solidFill>
                  <a:srgbClr val="0000FF"/>
                </a:solidFill>
                <a:latin typeface="微软雅黑" panose="020B0503020204020204" pitchFamily="34" charset="-122"/>
                <a:ea typeface="微软雅黑" panose="020B0503020204020204" pitchFamily="34" charset="-122"/>
              </a:rPr>
              <a:t>不稳定氢</a:t>
            </a:r>
            <a:r>
              <a:rPr lang="zh-CN" altLang="en-US" dirty="0">
                <a:latin typeface="微软雅黑" panose="020B0503020204020204" pitchFamily="34" charset="-122"/>
                <a:ea typeface="微软雅黑" panose="020B0503020204020204" pitchFamily="34" charset="-122"/>
              </a:rPr>
              <a:t>的化合物（</a:t>
            </a:r>
            <a:r>
              <a:rPr lang="en-US" altLang="zh-CN" dirty="0">
                <a:latin typeface="微软雅黑" panose="020B0503020204020204" pitchFamily="34" charset="-122"/>
                <a:ea typeface="微软雅黑" panose="020B0503020204020204" pitchFamily="34" charset="-122"/>
              </a:rPr>
              <a:t>-OH</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-SH</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-COOH</a:t>
            </a:r>
            <a:r>
              <a:rPr lang="zh-CN" altLang="en-US" dirty="0">
                <a:latin typeface="微软雅黑" panose="020B0503020204020204" pitchFamily="34" charset="-122"/>
                <a:ea typeface="微软雅黑" panose="020B0503020204020204" pitchFamily="34" charset="-122"/>
              </a:rPr>
              <a:t>）与</a:t>
            </a:r>
            <a:r>
              <a:rPr lang="zh-CN" altLang="en-US" dirty="0">
                <a:solidFill>
                  <a:srgbClr val="0000FF"/>
                </a:solidFill>
                <a:latin typeface="微软雅黑" panose="020B0503020204020204" pitchFamily="34" charset="-122"/>
                <a:ea typeface="微软雅黑" panose="020B0503020204020204" pitchFamily="34" charset="-122"/>
              </a:rPr>
              <a:t>磷化试剂</a:t>
            </a:r>
            <a:r>
              <a:rPr lang="zh-CN" altLang="en-US" dirty="0">
                <a:latin typeface="微软雅黑" panose="020B0503020204020204" pitchFamily="34" charset="-122"/>
                <a:ea typeface="微软雅黑" panose="020B0503020204020204" pitchFamily="34" charset="-122"/>
              </a:rPr>
              <a:t>反应生成含磷的衍生物来标记这些活泼中心，然后用</a:t>
            </a:r>
            <a:r>
              <a:rPr lang="en-US" altLang="zh-CN" baseline="30000" dirty="0">
                <a:solidFill>
                  <a:srgbClr val="0000FF"/>
                </a:solidFill>
                <a:latin typeface="微软雅黑" panose="020B0503020204020204" pitchFamily="34" charset="-122"/>
                <a:ea typeface="微软雅黑" panose="020B0503020204020204" pitchFamily="34" charset="-122"/>
              </a:rPr>
              <a:t>31</a:t>
            </a:r>
            <a:r>
              <a:rPr lang="en-US" altLang="zh-CN" dirty="0">
                <a:solidFill>
                  <a:srgbClr val="0000FF"/>
                </a:solidFill>
                <a:latin typeface="微软雅黑" panose="020B0503020204020204" pitchFamily="34" charset="-122"/>
                <a:ea typeface="微软雅黑" panose="020B0503020204020204" pitchFamily="34" charset="-122"/>
              </a:rPr>
              <a:t>P NMR</a:t>
            </a:r>
            <a:r>
              <a:rPr lang="zh-CN" altLang="en-US" dirty="0">
                <a:latin typeface="微软雅黑" panose="020B0503020204020204" pitchFamily="34" charset="-122"/>
                <a:ea typeface="微软雅黑" panose="020B0503020204020204" pitchFamily="34" charset="-122"/>
              </a:rPr>
              <a:t>光谱技术进行测定。</a:t>
            </a:r>
            <a:endParaRPr lang="zh-CN" altLang="en-US" dirty="0"/>
          </a:p>
        </p:txBody>
      </p:sp>
      <p:sp>
        <p:nvSpPr>
          <p:cNvPr id="9" name="矩形 8">
            <a:extLst>
              <a:ext uri="{FF2B5EF4-FFF2-40B4-BE49-F238E27FC236}">
                <a16:creationId xmlns:a16="http://schemas.microsoft.com/office/drawing/2014/main" id="{15D9F0CA-4F3B-46D4-B41C-A4ABA3DB3E48}"/>
              </a:ext>
            </a:extLst>
          </p:cNvPr>
          <p:cNvSpPr/>
          <p:nvPr/>
        </p:nvSpPr>
        <p:spPr>
          <a:xfrm>
            <a:off x="0" y="4208161"/>
            <a:ext cx="8979243" cy="879087"/>
          </a:xfrm>
          <a:prstGeom prst="rect">
            <a:avLst/>
          </a:prstGeom>
        </p:spPr>
        <p:txBody>
          <a:bodyPr wrap="square">
            <a:spAutoFit/>
          </a:bodyPr>
          <a:lstStyle/>
          <a:p>
            <a:pPr>
              <a:lnSpc>
                <a:spcPct val="150000"/>
              </a:lnSpc>
            </a:pPr>
            <a:r>
              <a:rPr lang="zh-CN" altLang="en-US" dirty="0">
                <a:solidFill>
                  <a:srgbClr val="C00000"/>
                </a:solidFill>
                <a:latin typeface="微软雅黑" panose="020B0503020204020204" pitchFamily="34" charset="-122"/>
                <a:ea typeface="微软雅黑" panose="020B0503020204020204" pitchFamily="34" charset="-122"/>
              </a:rPr>
              <a:t>磷化试剂</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1,3-</a:t>
            </a:r>
            <a:r>
              <a:rPr lang="zh-CN" altLang="en-US" dirty="0">
                <a:latin typeface="微软雅黑" panose="020B0503020204020204" pitchFamily="34" charset="-122"/>
                <a:ea typeface="微软雅黑" panose="020B0503020204020204" pitchFamily="34" charset="-122"/>
              </a:rPr>
              <a:t>二氧磷基氯化物、四甲基</a:t>
            </a:r>
            <a:r>
              <a:rPr lang="en-US" altLang="zh-CN" dirty="0">
                <a:latin typeface="微软雅黑" panose="020B0503020204020204" pitchFamily="34" charset="-122"/>
                <a:ea typeface="微软雅黑" panose="020B0503020204020204" pitchFamily="34" charset="-122"/>
              </a:rPr>
              <a:t>-1,3-</a:t>
            </a:r>
            <a:r>
              <a:rPr lang="zh-CN" altLang="en-US" dirty="0">
                <a:latin typeface="微软雅黑" panose="020B0503020204020204" pitchFamily="34" charset="-122"/>
                <a:ea typeface="微软雅黑" panose="020B0503020204020204" pitchFamily="34" charset="-122"/>
              </a:rPr>
              <a:t>二氧磷基氯化物、</a:t>
            </a:r>
            <a:r>
              <a:rPr lang="en-US" altLang="zh-CN" dirty="0">
                <a:latin typeface="微软雅黑" panose="020B0503020204020204" pitchFamily="34" charset="-122"/>
                <a:ea typeface="微软雅黑" panose="020B0503020204020204" pitchFamily="34" charset="-122"/>
              </a:rPr>
              <a:t>2-Cl-4,4,5,5-</a:t>
            </a:r>
            <a:r>
              <a:rPr lang="zh-CN" altLang="en-US" dirty="0">
                <a:latin typeface="微软雅黑" panose="020B0503020204020204" pitchFamily="34" charset="-122"/>
                <a:ea typeface="微软雅黑" panose="020B0503020204020204" pitchFamily="34" charset="-122"/>
              </a:rPr>
              <a:t>四甲基</a:t>
            </a:r>
            <a:r>
              <a:rPr lang="en-US" altLang="zh-CN" dirty="0">
                <a:latin typeface="微软雅黑" panose="020B0503020204020204" pitchFamily="34" charset="-122"/>
                <a:ea typeface="微软雅黑" panose="020B0503020204020204" pitchFamily="34" charset="-122"/>
              </a:rPr>
              <a:t>-1,3,2-</a:t>
            </a:r>
            <a:r>
              <a:rPr lang="zh-CN" altLang="en-US" dirty="0">
                <a:latin typeface="微软雅黑" panose="020B0503020204020204" pitchFamily="34" charset="-122"/>
                <a:ea typeface="微软雅黑" panose="020B0503020204020204" pitchFamily="34" charset="-122"/>
              </a:rPr>
              <a:t>二氧磷杂环戊烷</a:t>
            </a:r>
            <a:endParaRPr lang="zh-CN" altLang="en-US" dirty="0"/>
          </a:p>
        </p:txBody>
      </p:sp>
      <p:pic>
        <p:nvPicPr>
          <p:cNvPr id="11" name="图片 10">
            <a:extLst>
              <a:ext uri="{FF2B5EF4-FFF2-40B4-BE49-F238E27FC236}">
                <a16:creationId xmlns:a16="http://schemas.microsoft.com/office/drawing/2014/main" id="{1F6800CA-3151-4872-ADF9-AB4A2E4D2D60}"/>
              </a:ext>
            </a:extLst>
          </p:cNvPr>
          <p:cNvPicPr>
            <a:picLocks noChangeAspect="1"/>
          </p:cNvPicPr>
          <p:nvPr/>
        </p:nvPicPr>
        <p:blipFill>
          <a:blip r:embed="rId2"/>
          <a:stretch>
            <a:fillRect/>
          </a:stretch>
        </p:blipFill>
        <p:spPr>
          <a:xfrm>
            <a:off x="3056237" y="2995426"/>
            <a:ext cx="5800212" cy="3701792"/>
          </a:xfrm>
          <a:prstGeom prst="rect">
            <a:avLst/>
          </a:prstGeom>
        </p:spPr>
      </p:pic>
    </p:spTree>
    <p:extLst>
      <p:ext uri="{BB962C8B-B14F-4D97-AF65-F5344CB8AC3E}">
        <p14:creationId xmlns:p14="http://schemas.microsoft.com/office/powerpoint/2010/main" val="903464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99" name="矩形 6">
            <a:extLst>
              <a:ext uri="{FF2B5EF4-FFF2-40B4-BE49-F238E27FC236}">
                <a16:creationId xmlns:a16="http://schemas.microsoft.com/office/drawing/2014/main" id="{330A2E8C-6FE6-4114-B58E-8F559328DCE5}"/>
              </a:ext>
            </a:extLst>
          </p:cNvPr>
          <p:cNvSpPr>
            <a:spLocks noChangeArrowheads="1"/>
          </p:cNvSpPr>
          <p:nvPr/>
        </p:nvSpPr>
        <p:spPr bwMode="auto">
          <a:xfrm>
            <a:off x="0" y="115888"/>
            <a:ext cx="903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r>
              <a:rPr lang="en-US" altLang="zh-CN" sz="2800" b="0" dirty="0">
                <a:solidFill>
                  <a:srgbClr val="FFFFFF"/>
                </a:solidFill>
                <a:latin typeface="微软雅黑" panose="020B0503020204020204" pitchFamily="34" charset="-122"/>
                <a:ea typeface="微软雅黑" panose="020B0503020204020204" pitchFamily="34" charset="-122"/>
              </a:rPr>
              <a:t>2.2.6</a:t>
            </a:r>
            <a:r>
              <a:rPr lang="zh-CN" altLang="en-US" sz="2800" b="0" dirty="0">
                <a:solidFill>
                  <a:srgbClr val="FFFFFF"/>
                </a:solidFill>
                <a:latin typeface="微软雅黑" panose="020B0503020204020204" pitchFamily="34" charset="-122"/>
                <a:ea typeface="微软雅黑" panose="020B0503020204020204" pitchFamily="34" charset="-122"/>
              </a:rPr>
              <a:t>木质素的结构单元</a:t>
            </a:r>
            <a:r>
              <a:rPr lang="en-US" altLang="zh-CN" sz="2800" b="0" dirty="0">
                <a:solidFill>
                  <a:srgbClr val="FFFFFF"/>
                </a:solidFill>
                <a:latin typeface="微软雅黑" panose="020B0503020204020204" pitchFamily="34" charset="-122"/>
                <a:ea typeface="微软雅黑" panose="020B0503020204020204" pitchFamily="34" charset="-122"/>
              </a:rPr>
              <a:t>-</a:t>
            </a:r>
            <a:r>
              <a:rPr lang="zh-CN" altLang="en-US" b="0" dirty="0">
                <a:solidFill>
                  <a:srgbClr val="FFFFFF"/>
                </a:solidFill>
                <a:latin typeface="微软雅黑" panose="020B0503020204020204" pitchFamily="34" charset="-122"/>
                <a:ea typeface="微软雅黑" panose="020B0503020204020204" pitchFamily="34" charset="-122"/>
              </a:rPr>
              <a:t>电子旋转共振吸收光谱</a:t>
            </a:r>
            <a:r>
              <a:rPr lang="en-US" altLang="zh-CN" b="0" dirty="0">
                <a:solidFill>
                  <a:srgbClr val="FFFFFF"/>
                </a:solidFill>
                <a:latin typeface="微软雅黑" panose="020B0503020204020204" pitchFamily="34" charset="-122"/>
                <a:ea typeface="微软雅黑" panose="020B0503020204020204" pitchFamily="34" charset="-122"/>
              </a:rPr>
              <a:t>ESR</a:t>
            </a:r>
            <a:endParaRPr lang="zh-CN" altLang="en-US" sz="2800" b="0" dirty="0">
              <a:solidFill>
                <a:srgbClr val="FFFFFF"/>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6452A3FC-8D56-4F8A-862B-B21A7791589B}"/>
              </a:ext>
            </a:extLst>
          </p:cNvPr>
          <p:cNvSpPr/>
          <p:nvPr/>
        </p:nvSpPr>
        <p:spPr>
          <a:xfrm>
            <a:off x="0" y="847121"/>
            <a:ext cx="9144000" cy="1289905"/>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化合物中的</a:t>
            </a:r>
            <a:r>
              <a:rPr lang="zh-CN" altLang="en-US" dirty="0">
                <a:solidFill>
                  <a:srgbClr val="C00000"/>
                </a:solidFill>
                <a:latin typeface="微软雅黑" panose="020B0503020204020204" pitchFamily="34" charset="-122"/>
                <a:ea typeface="微软雅黑" panose="020B0503020204020204" pitchFamily="34" charset="-122"/>
              </a:rPr>
              <a:t>不成对电子（自由基）</a:t>
            </a:r>
            <a:r>
              <a:rPr lang="zh-CN" altLang="en-US" dirty="0">
                <a:latin typeface="微软雅黑" panose="020B0503020204020204" pitchFamily="34" charset="-122"/>
                <a:ea typeface="微软雅黑" panose="020B0503020204020204" pitchFamily="34" charset="-122"/>
              </a:rPr>
              <a:t>具有常磁性，其受到磁场中电磁波作用时，能吸收某种电磁波产生电子旋转共振吸收（常磁性共振吸收）。不管是有机物、无机物，还是络合物等，</a:t>
            </a:r>
            <a:r>
              <a:rPr lang="zh-CN" altLang="en-US" u="sng" dirty="0">
                <a:solidFill>
                  <a:srgbClr val="0000FF"/>
                </a:solidFill>
                <a:latin typeface="微软雅黑" panose="020B0503020204020204" pitchFamily="34" charset="-122"/>
                <a:ea typeface="微软雅黑" panose="020B0503020204020204" pitchFamily="34" charset="-122"/>
              </a:rPr>
              <a:t>只要有不成对电子，都能成为测定对象</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3A083E0F-F9AB-469E-BAA9-408ED9F16428}"/>
              </a:ext>
            </a:extLst>
          </p:cNvPr>
          <p:cNvSpPr/>
          <p:nvPr/>
        </p:nvSpPr>
        <p:spPr>
          <a:xfrm>
            <a:off x="0" y="2280506"/>
            <a:ext cx="8806498" cy="1294585"/>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木材中的原本木质素不存在自由基，通常不用</a:t>
            </a:r>
            <a:r>
              <a:rPr lang="en-US" altLang="zh-CN" dirty="0">
                <a:latin typeface="微软雅黑" panose="020B0503020204020204" pitchFamily="34" charset="-122"/>
                <a:ea typeface="微软雅黑" panose="020B0503020204020204" pitchFamily="34" charset="-122"/>
              </a:rPr>
              <a:t>ESR</a:t>
            </a:r>
            <a:r>
              <a:rPr lang="zh-CN" altLang="en-US" dirty="0">
                <a:latin typeface="微软雅黑" panose="020B0503020204020204" pitchFamily="34" charset="-122"/>
                <a:ea typeface="微软雅黑" panose="020B0503020204020204" pitchFamily="34" charset="-122"/>
              </a:rPr>
              <a:t>进行研究。当</a:t>
            </a:r>
            <a:r>
              <a:rPr lang="zh-CN" altLang="en-US" dirty="0">
                <a:solidFill>
                  <a:srgbClr val="0000FF"/>
                </a:solidFill>
                <a:latin typeface="微软雅黑" panose="020B0503020204020204" pitchFamily="34" charset="-122"/>
                <a:ea typeface="微软雅黑" panose="020B0503020204020204" pitchFamily="34" charset="-122"/>
              </a:rPr>
              <a:t>木质素受到光、磨碎、加热、酶、化学处理等作用后就会生成自由基</a:t>
            </a:r>
            <a:r>
              <a:rPr lang="zh-CN" altLang="en-US" dirty="0">
                <a:latin typeface="微软雅黑" panose="020B0503020204020204" pitchFamily="34" charset="-122"/>
                <a:ea typeface="微软雅黑" panose="020B0503020204020204" pitchFamily="34" charset="-122"/>
              </a:rPr>
              <a:t>，用</a:t>
            </a:r>
            <a:r>
              <a:rPr lang="en-US" altLang="zh-CN" dirty="0">
                <a:latin typeface="微软雅黑" panose="020B0503020204020204" pitchFamily="34" charset="-122"/>
                <a:ea typeface="微软雅黑" panose="020B0503020204020204" pitchFamily="34" charset="-122"/>
              </a:rPr>
              <a:t>ESR</a:t>
            </a:r>
            <a:r>
              <a:rPr lang="zh-CN" altLang="en-US" dirty="0">
                <a:latin typeface="微软雅黑" panose="020B0503020204020204" pitchFamily="34" charset="-122"/>
                <a:ea typeface="微软雅黑" panose="020B0503020204020204" pitchFamily="34" charset="-122"/>
              </a:rPr>
              <a:t>就可以研究木质素的化学反应、生物合成、以及生化分解的反应机理等。</a:t>
            </a:r>
            <a:endParaRPr lang="zh-CN" altLang="en-US" dirty="0"/>
          </a:p>
        </p:txBody>
      </p:sp>
      <p:pic>
        <p:nvPicPr>
          <p:cNvPr id="5" name="图片 4">
            <a:extLst>
              <a:ext uri="{FF2B5EF4-FFF2-40B4-BE49-F238E27FC236}">
                <a16:creationId xmlns:a16="http://schemas.microsoft.com/office/drawing/2014/main" id="{DF398AFC-B56A-4B17-9887-E8D888F0BA95}"/>
              </a:ext>
            </a:extLst>
          </p:cNvPr>
          <p:cNvPicPr>
            <a:picLocks noChangeAspect="1"/>
          </p:cNvPicPr>
          <p:nvPr/>
        </p:nvPicPr>
        <p:blipFill rotWithShape="1">
          <a:blip r:embed="rId2"/>
          <a:srcRect t="67652"/>
          <a:stretch/>
        </p:blipFill>
        <p:spPr>
          <a:xfrm>
            <a:off x="3114522" y="4909750"/>
            <a:ext cx="2354784" cy="1158601"/>
          </a:xfrm>
          <a:prstGeom prst="rect">
            <a:avLst/>
          </a:prstGeom>
        </p:spPr>
      </p:pic>
      <p:pic>
        <p:nvPicPr>
          <p:cNvPr id="13" name="图片 12">
            <a:extLst>
              <a:ext uri="{FF2B5EF4-FFF2-40B4-BE49-F238E27FC236}">
                <a16:creationId xmlns:a16="http://schemas.microsoft.com/office/drawing/2014/main" id="{9CBA1421-F988-40B9-9381-26AF13533108}"/>
              </a:ext>
            </a:extLst>
          </p:cNvPr>
          <p:cNvPicPr>
            <a:picLocks noChangeAspect="1"/>
          </p:cNvPicPr>
          <p:nvPr/>
        </p:nvPicPr>
        <p:blipFill rotWithShape="1">
          <a:blip r:embed="rId2"/>
          <a:srcRect b="32545"/>
          <a:stretch/>
        </p:blipFill>
        <p:spPr>
          <a:xfrm>
            <a:off x="231277" y="3589326"/>
            <a:ext cx="2844549" cy="2918565"/>
          </a:xfrm>
          <a:prstGeom prst="rect">
            <a:avLst/>
          </a:prstGeom>
        </p:spPr>
      </p:pic>
    </p:spTree>
    <p:extLst>
      <p:ext uri="{BB962C8B-B14F-4D97-AF65-F5344CB8AC3E}">
        <p14:creationId xmlns:p14="http://schemas.microsoft.com/office/powerpoint/2010/main" val="30942311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99" name="矩形 6">
            <a:extLst>
              <a:ext uri="{FF2B5EF4-FFF2-40B4-BE49-F238E27FC236}">
                <a16:creationId xmlns:a16="http://schemas.microsoft.com/office/drawing/2014/main" id="{330A2E8C-6FE6-4114-B58E-8F559328DCE5}"/>
              </a:ext>
            </a:extLst>
          </p:cNvPr>
          <p:cNvSpPr>
            <a:spLocks noChangeArrowheads="1"/>
          </p:cNvSpPr>
          <p:nvPr/>
        </p:nvSpPr>
        <p:spPr bwMode="auto">
          <a:xfrm>
            <a:off x="0" y="115888"/>
            <a:ext cx="903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r>
              <a:rPr lang="en-US" altLang="zh-CN" sz="2800" b="0" dirty="0">
                <a:solidFill>
                  <a:srgbClr val="FFFFFF"/>
                </a:solidFill>
                <a:latin typeface="微软雅黑" panose="020B0503020204020204" pitchFamily="34" charset="-122"/>
                <a:ea typeface="微软雅黑" panose="020B0503020204020204" pitchFamily="34" charset="-122"/>
              </a:rPr>
              <a:t>2.3</a:t>
            </a:r>
            <a:r>
              <a:rPr lang="zh-CN" altLang="en-US" sz="2800" b="0" dirty="0">
                <a:solidFill>
                  <a:srgbClr val="FFFFFF"/>
                </a:solidFill>
                <a:latin typeface="微软雅黑" panose="020B0503020204020204" pitchFamily="34" charset="-122"/>
                <a:ea typeface="微软雅黑" panose="020B0503020204020204" pitchFamily="34" charset="-122"/>
              </a:rPr>
              <a:t>木质素的官能团</a:t>
            </a:r>
          </a:p>
        </p:txBody>
      </p:sp>
      <p:sp>
        <p:nvSpPr>
          <p:cNvPr id="12" name="矩形 11">
            <a:extLst>
              <a:ext uri="{FF2B5EF4-FFF2-40B4-BE49-F238E27FC236}">
                <a16:creationId xmlns:a16="http://schemas.microsoft.com/office/drawing/2014/main" id="{6452A3FC-8D56-4F8A-862B-B21A7791589B}"/>
              </a:ext>
            </a:extLst>
          </p:cNvPr>
          <p:cNvSpPr/>
          <p:nvPr/>
        </p:nvSpPr>
        <p:spPr>
          <a:xfrm>
            <a:off x="0" y="847121"/>
            <a:ext cx="9144000" cy="1289905"/>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木质素分子中存在多种</a:t>
            </a:r>
            <a:r>
              <a:rPr lang="zh-CN" altLang="en-US" dirty="0">
                <a:solidFill>
                  <a:srgbClr val="0000FF"/>
                </a:solidFill>
                <a:latin typeface="微软雅黑" panose="020B0503020204020204" pitchFamily="34" charset="-122"/>
                <a:ea typeface="微软雅黑" panose="020B0503020204020204" pitchFamily="34" charset="-122"/>
              </a:rPr>
              <a:t>官能团</a:t>
            </a:r>
            <a:r>
              <a:rPr lang="zh-CN" altLang="en-US" dirty="0">
                <a:latin typeface="微软雅黑" panose="020B0503020204020204" pitchFamily="34" charset="-122"/>
                <a:ea typeface="微软雅黑" panose="020B0503020204020204" pitchFamily="34" charset="-122"/>
              </a:rPr>
              <a:t>，即包括苯环上的，也包括侧链上，如苯环上的甲氧基（</a:t>
            </a:r>
            <a:r>
              <a:rPr lang="en-US" altLang="zh-CN" dirty="0">
                <a:latin typeface="微软雅黑" panose="020B0503020204020204" pitchFamily="34" charset="-122"/>
                <a:ea typeface="微软雅黑" panose="020B0503020204020204" pitchFamily="34" charset="-122"/>
              </a:rPr>
              <a:t>-OCH3</a:t>
            </a:r>
            <a:r>
              <a:rPr lang="zh-CN" altLang="en-US" dirty="0">
                <a:latin typeface="微软雅黑" panose="020B0503020204020204" pitchFamily="34" charset="-122"/>
                <a:ea typeface="微软雅黑" panose="020B0503020204020204" pitchFamily="34" charset="-122"/>
              </a:rPr>
              <a:t>）、酚羟基（</a:t>
            </a:r>
            <a:r>
              <a:rPr lang="en-US" altLang="zh-CN" dirty="0">
                <a:latin typeface="微软雅黑" panose="020B0503020204020204" pitchFamily="34" charset="-122"/>
                <a:ea typeface="微软雅黑" panose="020B0503020204020204" pitchFamily="34" charset="-122"/>
              </a:rPr>
              <a:t>-OH</a:t>
            </a:r>
            <a:r>
              <a:rPr lang="zh-CN" altLang="en-US" dirty="0">
                <a:latin typeface="微软雅黑" panose="020B0503020204020204" pitchFamily="34" charset="-122"/>
                <a:ea typeface="微软雅黑" panose="020B0503020204020204" pitchFamily="34" charset="-122"/>
              </a:rPr>
              <a:t>）；侧链上的羰基（</a:t>
            </a:r>
            <a:r>
              <a:rPr lang="en-US" altLang="zh-CN" dirty="0">
                <a:latin typeface="微软雅黑" panose="020B0503020204020204" pitchFamily="34" charset="-122"/>
                <a:ea typeface="微软雅黑" panose="020B0503020204020204" pitchFamily="34" charset="-122"/>
              </a:rPr>
              <a:t>-C〓O</a:t>
            </a:r>
            <a:r>
              <a:rPr lang="zh-CN" altLang="en-US" dirty="0">
                <a:latin typeface="微软雅黑" panose="020B0503020204020204" pitchFamily="34" charset="-122"/>
                <a:ea typeface="微软雅黑" panose="020B0503020204020204" pitchFamily="34" charset="-122"/>
              </a:rPr>
              <a:t>）、脂肪族羟基（</a:t>
            </a:r>
            <a:r>
              <a:rPr lang="en-US" altLang="zh-CN" dirty="0">
                <a:latin typeface="微软雅黑" panose="020B0503020204020204" pitchFamily="34" charset="-122"/>
                <a:ea typeface="微软雅黑" panose="020B0503020204020204" pitchFamily="34" charset="-122"/>
              </a:rPr>
              <a:t>-OH</a:t>
            </a:r>
            <a:r>
              <a:rPr lang="zh-CN" altLang="en-US" dirty="0">
                <a:latin typeface="微软雅黑" panose="020B0503020204020204" pitchFamily="34" charset="-122"/>
                <a:ea typeface="微软雅黑" panose="020B0503020204020204" pitchFamily="34" charset="-122"/>
              </a:rPr>
              <a:t>）、碳碳双键（</a:t>
            </a:r>
            <a:r>
              <a:rPr lang="en-US" altLang="zh-CN" dirty="0">
                <a:latin typeface="微软雅黑" panose="020B0503020204020204" pitchFamily="34" charset="-122"/>
                <a:ea typeface="微软雅黑" panose="020B0503020204020204" pitchFamily="34" charset="-122"/>
              </a:rPr>
              <a:t>-C〓C</a:t>
            </a:r>
            <a:r>
              <a:rPr lang="zh-CN" altLang="en-US" dirty="0">
                <a:latin typeface="微软雅黑" panose="020B0503020204020204" pitchFamily="34" charset="-122"/>
                <a:ea typeface="微软雅黑" panose="020B0503020204020204" pitchFamily="34" charset="-122"/>
              </a:rPr>
              <a:t>）等。</a:t>
            </a:r>
            <a:endParaRPr lang="en-US" altLang="zh-CN"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3A083E0F-F9AB-469E-BAA9-408ED9F16428}"/>
              </a:ext>
            </a:extLst>
          </p:cNvPr>
          <p:cNvSpPr/>
          <p:nvPr/>
        </p:nvSpPr>
        <p:spPr>
          <a:xfrm>
            <a:off x="-123567" y="2165176"/>
            <a:ext cx="3056238" cy="463588"/>
          </a:xfrm>
          <a:prstGeom prst="rect">
            <a:avLst/>
          </a:prstGeom>
        </p:spPr>
        <p:txBody>
          <a:bodyPr wrap="square">
            <a:spAutoFit/>
          </a:bodyPr>
          <a:lstStyle/>
          <a:p>
            <a:pPr>
              <a:lnSpc>
                <a:spcPct val="150000"/>
              </a:lnSpc>
            </a:pPr>
            <a:r>
              <a:rPr lang="zh-CN" altLang="en-US" dirty="0">
                <a:solidFill>
                  <a:srgbClr val="0000FF"/>
                </a:solidFill>
                <a:latin typeface="微软雅黑" panose="020B0503020204020204" pitchFamily="34" charset="-122"/>
                <a:ea typeface="微软雅黑" panose="020B0503020204020204" pitchFamily="34" charset="-122"/>
              </a:rPr>
              <a:t>（一）元素组成及甲氧基</a:t>
            </a:r>
            <a:endParaRPr lang="zh-CN" altLang="en-US" dirty="0">
              <a:solidFill>
                <a:srgbClr val="0000FF"/>
              </a:solidFill>
            </a:endParaRPr>
          </a:p>
        </p:txBody>
      </p:sp>
      <p:pic>
        <p:nvPicPr>
          <p:cNvPr id="3" name="图片 2">
            <a:extLst>
              <a:ext uri="{FF2B5EF4-FFF2-40B4-BE49-F238E27FC236}">
                <a16:creationId xmlns:a16="http://schemas.microsoft.com/office/drawing/2014/main" id="{248EB10F-EB52-4D66-B3B8-3C65C0FF3068}"/>
              </a:ext>
            </a:extLst>
          </p:cNvPr>
          <p:cNvPicPr>
            <a:picLocks noChangeAspect="1"/>
          </p:cNvPicPr>
          <p:nvPr/>
        </p:nvPicPr>
        <p:blipFill>
          <a:blip r:embed="rId2"/>
          <a:stretch>
            <a:fillRect/>
          </a:stretch>
        </p:blipFill>
        <p:spPr>
          <a:xfrm>
            <a:off x="466878" y="2737264"/>
            <a:ext cx="8109417" cy="1735882"/>
          </a:xfrm>
          <a:prstGeom prst="rect">
            <a:avLst/>
          </a:prstGeom>
        </p:spPr>
      </p:pic>
      <p:sp>
        <p:nvSpPr>
          <p:cNvPr id="4" name="矩形 3">
            <a:extLst>
              <a:ext uri="{FF2B5EF4-FFF2-40B4-BE49-F238E27FC236}">
                <a16:creationId xmlns:a16="http://schemas.microsoft.com/office/drawing/2014/main" id="{7842267E-8B5D-4068-B019-7352DC7B56FB}"/>
              </a:ext>
            </a:extLst>
          </p:cNvPr>
          <p:cNvSpPr/>
          <p:nvPr/>
        </p:nvSpPr>
        <p:spPr>
          <a:xfrm>
            <a:off x="0" y="4595340"/>
            <a:ext cx="9144000" cy="1294585"/>
          </a:xfrm>
          <a:prstGeom prst="rect">
            <a:avLst/>
          </a:prstGeom>
        </p:spPr>
        <p:txBody>
          <a:bodyPr wrap="square">
            <a:spAutoFit/>
          </a:bodyPr>
          <a:lstStyle/>
          <a:p>
            <a:pPr algn="just">
              <a:lnSpc>
                <a:spcPct val="150000"/>
              </a:lnSpc>
            </a:pPr>
            <a:r>
              <a:rPr lang="zh-CN" altLang="en-US" dirty="0">
                <a:latin typeface="微软雅黑" panose="020B0503020204020204" pitchFamily="34" charset="-122"/>
                <a:ea typeface="微软雅黑" panose="020B0503020204020204" pitchFamily="34" charset="-122"/>
              </a:rPr>
              <a:t>相对于</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个木质素结构单元（</a:t>
            </a:r>
            <a:r>
              <a:rPr lang="en-US" altLang="zh-CN" dirty="0">
                <a:latin typeface="微软雅黑" panose="020B0503020204020204" pitchFamily="34" charset="-122"/>
                <a:ea typeface="微软雅黑" panose="020B0503020204020204" pitchFamily="34" charset="-122"/>
              </a:rPr>
              <a:t>C9</a:t>
            </a:r>
            <a:r>
              <a:rPr lang="zh-CN" altLang="en-US" dirty="0">
                <a:latin typeface="微软雅黑" panose="020B0503020204020204" pitchFamily="34" charset="-122"/>
                <a:ea typeface="微软雅黑" panose="020B0503020204020204" pitchFamily="34" charset="-122"/>
              </a:rPr>
              <a:t>结构），针叶木木质素甲氧基含量为</a:t>
            </a:r>
            <a:r>
              <a:rPr lang="en-US" altLang="zh-CN" dirty="0">
                <a:latin typeface="微软雅黑" panose="020B0503020204020204" pitchFamily="34" charset="-122"/>
                <a:ea typeface="微软雅黑" panose="020B0503020204020204" pitchFamily="34" charset="-122"/>
              </a:rPr>
              <a:t>0.96</a:t>
            </a:r>
            <a:r>
              <a:rPr lang="zh-CN" altLang="en-US" dirty="0">
                <a:latin typeface="微软雅黑" panose="020B0503020204020204" pitchFamily="34" charset="-122"/>
                <a:ea typeface="微软雅黑" panose="020B0503020204020204" pitchFamily="34" charset="-122"/>
              </a:rPr>
              <a:t>，比值约等于</a:t>
            </a:r>
            <a:r>
              <a:rPr lang="en-US" altLang="zh-CN" dirty="0">
                <a:latin typeface="微软雅黑" panose="020B0503020204020204" pitchFamily="34" charset="-122"/>
                <a:ea typeface="微软雅黑" panose="020B0503020204020204" pitchFamily="34" charset="-122"/>
              </a:rPr>
              <a:t>1:1</a:t>
            </a:r>
            <a:r>
              <a:rPr lang="zh-CN" altLang="en-US" dirty="0">
                <a:latin typeface="微软雅黑" panose="020B0503020204020204" pitchFamily="34" charset="-122"/>
                <a:ea typeface="微软雅黑" panose="020B0503020204020204" pitchFamily="34" charset="-122"/>
              </a:rPr>
              <a:t>，阔叶木甲氧基含量为</a:t>
            </a:r>
            <a:r>
              <a:rPr lang="en-US" altLang="zh-CN" dirty="0">
                <a:latin typeface="微软雅黑" panose="020B0503020204020204" pitchFamily="34" charset="-122"/>
                <a:ea typeface="微软雅黑" panose="020B0503020204020204" pitchFamily="34" charset="-122"/>
              </a:rPr>
              <a:t>1.43</a:t>
            </a:r>
            <a:r>
              <a:rPr lang="zh-CN" altLang="en-US" dirty="0">
                <a:latin typeface="微软雅黑" panose="020B0503020204020204" pitchFamily="34" charset="-122"/>
                <a:ea typeface="微软雅黑" panose="020B0503020204020204" pitchFamily="34" charset="-122"/>
              </a:rPr>
              <a:t>，比值接近</a:t>
            </a:r>
            <a:r>
              <a:rPr lang="en-US" altLang="zh-CN" dirty="0">
                <a:latin typeface="微软雅黑" panose="020B0503020204020204" pitchFamily="34" charset="-122"/>
                <a:ea typeface="微软雅黑" panose="020B0503020204020204" pitchFamily="34" charset="-122"/>
              </a:rPr>
              <a:t>1:1.5</a:t>
            </a:r>
            <a:r>
              <a:rPr lang="zh-CN" altLang="en-US" dirty="0">
                <a:latin typeface="微软雅黑" panose="020B0503020204020204" pitchFamily="34" charset="-122"/>
                <a:ea typeface="微软雅黑" panose="020B0503020204020204" pitchFamily="34" charset="-122"/>
              </a:rPr>
              <a:t>，说明阔叶木木质素除含愈创木基外，还含有较多的紫丁香基。</a:t>
            </a:r>
            <a:r>
              <a:rPr lang="zh-CN" altLang="en-US" dirty="0">
                <a:solidFill>
                  <a:srgbClr val="0000FF"/>
                </a:solidFill>
                <a:latin typeface="微软雅黑" panose="020B0503020204020204" pitchFamily="34" charset="-122"/>
                <a:ea typeface="微软雅黑" panose="020B0503020204020204" pitchFamily="34" charset="-122"/>
              </a:rPr>
              <a:t>甲氧基是木质素最有特征的官能团，影响木质素苯环的活性</a:t>
            </a:r>
            <a:r>
              <a:rPr lang="zh-CN" altLang="en-US" dirty="0">
                <a:latin typeface="微软雅黑" panose="020B0503020204020204" pitchFamily="34" charset="-122"/>
                <a:ea typeface="微软雅黑" panose="020B0503020204020204" pitchFamily="34" charset="-122"/>
              </a:rPr>
              <a:t>。</a:t>
            </a:r>
            <a:endParaRPr lang="zh-CN" altLang="en-US" dirty="0"/>
          </a:p>
        </p:txBody>
      </p:sp>
    </p:spTree>
    <p:extLst>
      <p:ext uri="{BB962C8B-B14F-4D97-AF65-F5344CB8AC3E}">
        <p14:creationId xmlns:p14="http://schemas.microsoft.com/office/powerpoint/2010/main" val="386214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99" name="矩形 6">
            <a:extLst>
              <a:ext uri="{FF2B5EF4-FFF2-40B4-BE49-F238E27FC236}">
                <a16:creationId xmlns:a16="http://schemas.microsoft.com/office/drawing/2014/main" id="{330A2E8C-6FE6-4114-B58E-8F559328DCE5}"/>
              </a:ext>
            </a:extLst>
          </p:cNvPr>
          <p:cNvSpPr>
            <a:spLocks noChangeArrowheads="1"/>
          </p:cNvSpPr>
          <p:nvPr/>
        </p:nvSpPr>
        <p:spPr bwMode="auto">
          <a:xfrm>
            <a:off x="0" y="115888"/>
            <a:ext cx="903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r>
              <a:rPr lang="zh-CN" altLang="en-US" sz="2800" b="0" dirty="0">
                <a:solidFill>
                  <a:srgbClr val="FFFFFF"/>
                </a:solidFill>
                <a:latin typeface="微软雅黑" panose="020B0503020204020204" pitchFamily="34" charset="-122"/>
                <a:ea typeface="微软雅黑" panose="020B0503020204020204" pitchFamily="34" charset="-122"/>
              </a:rPr>
              <a:t>木质素的化学结构及其研究方法</a:t>
            </a:r>
          </a:p>
        </p:txBody>
      </p:sp>
      <p:sp>
        <p:nvSpPr>
          <p:cNvPr id="2" name="矩形 1">
            <a:extLst>
              <a:ext uri="{FF2B5EF4-FFF2-40B4-BE49-F238E27FC236}">
                <a16:creationId xmlns:a16="http://schemas.microsoft.com/office/drawing/2014/main" id="{A3C8D57F-454A-406D-B374-3055B5E28B87}"/>
              </a:ext>
            </a:extLst>
          </p:cNvPr>
          <p:cNvSpPr/>
          <p:nvPr/>
        </p:nvSpPr>
        <p:spPr>
          <a:xfrm>
            <a:off x="0" y="2840680"/>
            <a:ext cx="2646878" cy="461665"/>
          </a:xfrm>
          <a:prstGeom prst="rect">
            <a:avLst/>
          </a:prstGeom>
        </p:spPr>
        <p:txBody>
          <a:bodyPr wrap="none">
            <a:spAutoFit/>
          </a:bodyPr>
          <a:lstStyle/>
          <a:p>
            <a:r>
              <a:rPr lang="zh-CN" altLang="en-US" sz="2400" dirty="0">
                <a:solidFill>
                  <a:srgbClr val="C00000"/>
                </a:solidFill>
                <a:latin typeface="微软雅黑" panose="020B0503020204020204" pitchFamily="34" charset="-122"/>
                <a:ea typeface="微软雅黑" panose="020B0503020204020204" pitchFamily="34" charset="-122"/>
              </a:rPr>
              <a:t>木质素的化学构造</a:t>
            </a:r>
            <a:endParaRPr lang="zh-CN" altLang="en-US" sz="2400" dirty="0">
              <a:solidFill>
                <a:srgbClr val="C00000"/>
              </a:solidFill>
            </a:endParaRPr>
          </a:p>
        </p:txBody>
      </p:sp>
      <p:sp>
        <p:nvSpPr>
          <p:cNvPr id="7" name="矩形 6">
            <a:extLst>
              <a:ext uri="{FF2B5EF4-FFF2-40B4-BE49-F238E27FC236}">
                <a16:creationId xmlns:a16="http://schemas.microsoft.com/office/drawing/2014/main" id="{956F9EB2-6C02-42F8-AF73-DB1045C7AC20}"/>
              </a:ext>
            </a:extLst>
          </p:cNvPr>
          <p:cNvSpPr/>
          <p:nvPr/>
        </p:nvSpPr>
        <p:spPr>
          <a:xfrm>
            <a:off x="3581051" y="1843902"/>
            <a:ext cx="3570208" cy="461665"/>
          </a:xfrm>
          <a:prstGeom prst="rect">
            <a:avLst/>
          </a:prstGeom>
        </p:spPr>
        <p:txBody>
          <a:bodyPr wrap="none">
            <a:spAutoFit/>
          </a:bodyPr>
          <a:lstStyle/>
          <a:p>
            <a:r>
              <a:rPr lang="zh-CN" altLang="en-US" sz="2400" dirty="0">
                <a:solidFill>
                  <a:srgbClr val="0000CC"/>
                </a:solidFill>
                <a:latin typeface="微软雅黑" panose="020B0503020204020204" pitchFamily="34" charset="-122"/>
                <a:ea typeface="微软雅黑" panose="020B0503020204020204" pitchFamily="34" charset="-122"/>
              </a:rPr>
              <a:t>木质素的结构单元的类型</a:t>
            </a:r>
            <a:endParaRPr lang="zh-CN" altLang="en-US" sz="2400" dirty="0"/>
          </a:p>
        </p:txBody>
      </p:sp>
      <p:sp>
        <p:nvSpPr>
          <p:cNvPr id="8" name="矩形 7">
            <a:extLst>
              <a:ext uri="{FF2B5EF4-FFF2-40B4-BE49-F238E27FC236}">
                <a16:creationId xmlns:a16="http://schemas.microsoft.com/office/drawing/2014/main" id="{EEA38B64-A13F-43A1-A3D1-A852C8B6D300}"/>
              </a:ext>
            </a:extLst>
          </p:cNvPr>
          <p:cNvSpPr/>
          <p:nvPr/>
        </p:nvSpPr>
        <p:spPr>
          <a:xfrm>
            <a:off x="3589288" y="2519405"/>
            <a:ext cx="3877985" cy="461665"/>
          </a:xfrm>
          <a:prstGeom prst="rect">
            <a:avLst/>
          </a:prstGeom>
        </p:spPr>
        <p:txBody>
          <a:bodyPr wrap="none">
            <a:spAutoFit/>
          </a:bodyPr>
          <a:lstStyle/>
          <a:p>
            <a:r>
              <a:rPr lang="zh-CN" altLang="en-US" sz="2400" dirty="0">
                <a:solidFill>
                  <a:srgbClr val="0000CC"/>
                </a:solidFill>
                <a:latin typeface="微软雅黑" panose="020B0503020204020204" pitchFamily="34" charset="-122"/>
                <a:ea typeface="微软雅黑" panose="020B0503020204020204" pitchFamily="34" charset="-122"/>
              </a:rPr>
              <a:t>各种类型结构单元量的比例</a:t>
            </a:r>
            <a:endParaRPr lang="zh-CN" altLang="en-US" sz="2400" dirty="0"/>
          </a:p>
        </p:txBody>
      </p:sp>
      <p:sp>
        <p:nvSpPr>
          <p:cNvPr id="9" name="矩形 8">
            <a:extLst>
              <a:ext uri="{FF2B5EF4-FFF2-40B4-BE49-F238E27FC236}">
                <a16:creationId xmlns:a16="http://schemas.microsoft.com/office/drawing/2014/main" id="{BF0466BA-6C88-4F5D-A010-1AEB35798DDC}"/>
              </a:ext>
            </a:extLst>
          </p:cNvPr>
          <p:cNvSpPr/>
          <p:nvPr/>
        </p:nvSpPr>
        <p:spPr>
          <a:xfrm>
            <a:off x="3572813" y="3145481"/>
            <a:ext cx="3570208" cy="461665"/>
          </a:xfrm>
          <a:prstGeom prst="rect">
            <a:avLst/>
          </a:prstGeom>
        </p:spPr>
        <p:txBody>
          <a:bodyPr wrap="none">
            <a:spAutoFit/>
          </a:bodyPr>
          <a:lstStyle/>
          <a:p>
            <a:r>
              <a:rPr lang="zh-CN" altLang="en-US" sz="2400" dirty="0">
                <a:solidFill>
                  <a:srgbClr val="0000CC"/>
                </a:solidFill>
                <a:latin typeface="微软雅黑" panose="020B0503020204020204" pitchFamily="34" charset="-122"/>
                <a:ea typeface="微软雅黑" panose="020B0503020204020204" pitchFamily="34" charset="-122"/>
              </a:rPr>
              <a:t>结构单元之间的连接方式</a:t>
            </a:r>
            <a:endParaRPr lang="zh-CN" altLang="en-US" sz="2400" dirty="0"/>
          </a:p>
        </p:txBody>
      </p:sp>
      <p:sp>
        <p:nvSpPr>
          <p:cNvPr id="10" name="矩形 9">
            <a:extLst>
              <a:ext uri="{FF2B5EF4-FFF2-40B4-BE49-F238E27FC236}">
                <a16:creationId xmlns:a16="http://schemas.microsoft.com/office/drawing/2014/main" id="{1F34118A-D6AE-4A05-ABE5-229C2B1BD12C}"/>
              </a:ext>
            </a:extLst>
          </p:cNvPr>
          <p:cNvSpPr/>
          <p:nvPr/>
        </p:nvSpPr>
        <p:spPr>
          <a:xfrm>
            <a:off x="3556337" y="3853935"/>
            <a:ext cx="1723549" cy="461665"/>
          </a:xfrm>
          <a:prstGeom prst="rect">
            <a:avLst/>
          </a:prstGeom>
        </p:spPr>
        <p:txBody>
          <a:bodyPr wrap="none">
            <a:spAutoFit/>
          </a:bodyPr>
          <a:lstStyle/>
          <a:p>
            <a:r>
              <a:rPr lang="zh-CN" altLang="en-US" sz="2400" dirty="0">
                <a:solidFill>
                  <a:srgbClr val="0000CC"/>
                </a:solidFill>
                <a:latin typeface="微软雅黑" panose="020B0503020204020204" pitchFamily="34" charset="-122"/>
                <a:ea typeface="微软雅黑" panose="020B0503020204020204" pitchFamily="34" charset="-122"/>
              </a:rPr>
              <a:t>官能团分布</a:t>
            </a:r>
            <a:endParaRPr lang="zh-CN" altLang="en-US" sz="2400" dirty="0"/>
          </a:p>
        </p:txBody>
      </p:sp>
      <p:sp>
        <p:nvSpPr>
          <p:cNvPr id="3" name="左大括号 2">
            <a:extLst>
              <a:ext uri="{FF2B5EF4-FFF2-40B4-BE49-F238E27FC236}">
                <a16:creationId xmlns:a16="http://schemas.microsoft.com/office/drawing/2014/main" id="{4CA05C01-7C9B-4BFB-B290-D03AABFA624B}"/>
              </a:ext>
            </a:extLst>
          </p:cNvPr>
          <p:cNvSpPr/>
          <p:nvPr/>
        </p:nvSpPr>
        <p:spPr>
          <a:xfrm>
            <a:off x="2850292" y="2001794"/>
            <a:ext cx="354227" cy="2166552"/>
          </a:xfrm>
          <a:prstGeom prst="leftBrace">
            <a:avLst>
              <a:gd name="adj1" fmla="val 54845"/>
              <a:gd name="adj2" fmla="val 50000"/>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7089616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99" name="矩形 6">
            <a:extLst>
              <a:ext uri="{FF2B5EF4-FFF2-40B4-BE49-F238E27FC236}">
                <a16:creationId xmlns:a16="http://schemas.microsoft.com/office/drawing/2014/main" id="{330A2E8C-6FE6-4114-B58E-8F559328DCE5}"/>
              </a:ext>
            </a:extLst>
          </p:cNvPr>
          <p:cNvSpPr>
            <a:spLocks noChangeArrowheads="1"/>
          </p:cNvSpPr>
          <p:nvPr/>
        </p:nvSpPr>
        <p:spPr bwMode="auto">
          <a:xfrm>
            <a:off x="0" y="115888"/>
            <a:ext cx="903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r>
              <a:rPr lang="en-US" altLang="zh-CN" sz="2800" b="0" dirty="0">
                <a:solidFill>
                  <a:srgbClr val="FFFFFF"/>
                </a:solidFill>
                <a:latin typeface="微软雅黑" panose="020B0503020204020204" pitchFamily="34" charset="-122"/>
                <a:ea typeface="微软雅黑" panose="020B0503020204020204" pitchFamily="34" charset="-122"/>
              </a:rPr>
              <a:t>2.3</a:t>
            </a:r>
            <a:r>
              <a:rPr lang="zh-CN" altLang="en-US" sz="2800" b="0" dirty="0">
                <a:solidFill>
                  <a:srgbClr val="FFFFFF"/>
                </a:solidFill>
                <a:latin typeface="微软雅黑" panose="020B0503020204020204" pitchFamily="34" charset="-122"/>
                <a:ea typeface="微软雅黑" panose="020B0503020204020204" pitchFamily="34" charset="-122"/>
              </a:rPr>
              <a:t>木质素的官能团</a:t>
            </a:r>
          </a:p>
        </p:txBody>
      </p:sp>
      <p:sp>
        <p:nvSpPr>
          <p:cNvPr id="2" name="矩形 1">
            <a:extLst>
              <a:ext uri="{FF2B5EF4-FFF2-40B4-BE49-F238E27FC236}">
                <a16:creationId xmlns:a16="http://schemas.microsoft.com/office/drawing/2014/main" id="{3A083E0F-F9AB-469E-BAA9-408ED9F16428}"/>
              </a:ext>
            </a:extLst>
          </p:cNvPr>
          <p:cNvSpPr/>
          <p:nvPr/>
        </p:nvSpPr>
        <p:spPr>
          <a:xfrm>
            <a:off x="-181232" y="814170"/>
            <a:ext cx="1556951" cy="463588"/>
          </a:xfrm>
          <a:prstGeom prst="rect">
            <a:avLst/>
          </a:prstGeom>
        </p:spPr>
        <p:txBody>
          <a:bodyPr wrap="square">
            <a:spAutoFit/>
          </a:bodyPr>
          <a:lstStyle/>
          <a:p>
            <a:pPr>
              <a:lnSpc>
                <a:spcPct val="150000"/>
              </a:lnSpc>
            </a:pPr>
            <a:r>
              <a:rPr lang="zh-CN" altLang="en-US" dirty="0">
                <a:solidFill>
                  <a:srgbClr val="C00000"/>
                </a:solidFill>
                <a:latin typeface="微软雅黑" panose="020B0503020204020204" pitchFamily="34" charset="-122"/>
                <a:ea typeface="微软雅黑" panose="020B0503020204020204" pitchFamily="34" charset="-122"/>
              </a:rPr>
              <a:t>（二）羟基</a:t>
            </a:r>
            <a:endParaRPr lang="zh-CN" altLang="en-US" dirty="0">
              <a:solidFill>
                <a:srgbClr val="C00000"/>
              </a:solidFill>
            </a:endParaRPr>
          </a:p>
        </p:txBody>
      </p:sp>
      <p:sp>
        <p:nvSpPr>
          <p:cNvPr id="8" name="矩形 7">
            <a:extLst>
              <a:ext uri="{FF2B5EF4-FFF2-40B4-BE49-F238E27FC236}">
                <a16:creationId xmlns:a16="http://schemas.microsoft.com/office/drawing/2014/main" id="{1589E9C6-7702-47BC-BDAE-E16BDDB93168}"/>
              </a:ext>
            </a:extLst>
          </p:cNvPr>
          <p:cNvSpPr/>
          <p:nvPr/>
        </p:nvSpPr>
        <p:spPr>
          <a:xfrm>
            <a:off x="-1" y="1267252"/>
            <a:ext cx="9003957" cy="458908"/>
          </a:xfrm>
          <a:prstGeom prst="rect">
            <a:avLst/>
          </a:prstGeom>
        </p:spPr>
        <p:txBody>
          <a:bodyPr wrap="square">
            <a:spAutoFit/>
          </a:bodyPr>
          <a:lstStyle/>
          <a:p>
            <a:pPr>
              <a:lnSpc>
                <a:spcPct val="150000"/>
              </a:lnSpc>
            </a:pPr>
            <a:r>
              <a:rPr lang="zh-CN" altLang="en-US" dirty="0">
                <a:solidFill>
                  <a:srgbClr val="0000FF"/>
                </a:solidFill>
                <a:latin typeface="微软雅黑" panose="020B0503020204020204" pitchFamily="34" charset="-122"/>
                <a:ea typeface="微软雅黑" panose="020B0503020204020204" pitchFamily="34" charset="-122"/>
              </a:rPr>
              <a:t>类型</a:t>
            </a:r>
            <a:r>
              <a:rPr lang="zh-CN" altLang="en-US" dirty="0">
                <a:latin typeface="微软雅黑" panose="020B0503020204020204" pitchFamily="34" charset="-122"/>
                <a:ea typeface="微软雅黑" panose="020B0503020204020204" pitchFamily="34" charset="-122"/>
              </a:rPr>
              <a:t>：木质素结构单元苯环上的酚羟基，</a:t>
            </a:r>
            <a:r>
              <a:rPr lang="en-US" altLang="zh-CN" dirty="0" err="1">
                <a:latin typeface="微软雅黑" panose="020B0503020204020204" pitchFamily="34" charset="-122"/>
                <a:ea typeface="微软雅黑" panose="020B0503020204020204" pitchFamily="34" charset="-122"/>
              </a:rPr>
              <a:t>PhOH</a:t>
            </a:r>
            <a:r>
              <a:rPr lang="zh-CN" altLang="en-US" dirty="0">
                <a:latin typeface="微软雅黑" panose="020B0503020204020204" pitchFamily="34" charset="-122"/>
                <a:ea typeface="微软雅黑" panose="020B0503020204020204" pitchFamily="34" charset="-122"/>
              </a:rPr>
              <a:t>；侧链上的脂肪族羟基，</a:t>
            </a:r>
            <a:r>
              <a:rPr lang="en-US" altLang="zh-CN" dirty="0" err="1">
                <a:latin typeface="微软雅黑" panose="020B0503020204020204" pitchFamily="34" charset="-122"/>
                <a:ea typeface="微软雅黑" panose="020B0503020204020204" pitchFamily="34" charset="-122"/>
              </a:rPr>
              <a:t>AlOH</a:t>
            </a:r>
            <a:endParaRPr lang="zh-CN" altLang="en-US"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A2ADDB50-AAFD-4178-879F-55BFC3BF345F}"/>
              </a:ext>
            </a:extLst>
          </p:cNvPr>
          <p:cNvSpPr/>
          <p:nvPr/>
        </p:nvSpPr>
        <p:spPr>
          <a:xfrm>
            <a:off x="0" y="1703856"/>
            <a:ext cx="9069859" cy="879087"/>
          </a:xfrm>
          <a:prstGeom prst="rect">
            <a:avLst/>
          </a:prstGeom>
        </p:spPr>
        <p:txBody>
          <a:bodyPr wrap="square">
            <a:spAutoFit/>
          </a:bodyPr>
          <a:lstStyle/>
          <a:p>
            <a:pPr>
              <a:lnSpc>
                <a:spcPct val="150000"/>
              </a:lnSpc>
            </a:pPr>
            <a:r>
              <a:rPr lang="zh-CN" altLang="en-US" dirty="0">
                <a:solidFill>
                  <a:srgbClr val="0000FF"/>
                </a:solidFill>
                <a:latin typeface="微软雅黑" panose="020B0503020204020204" pitchFamily="34" charset="-122"/>
                <a:ea typeface="微软雅黑" panose="020B0503020204020204" pitchFamily="34" charset="-122"/>
              </a:rPr>
              <a:t>酚羟基存在形式</a:t>
            </a:r>
            <a:r>
              <a:rPr lang="zh-CN" altLang="en-US" dirty="0">
                <a:latin typeface="微软雅黑" panose="020B0503020204020204" pitchFamily="34" charset="-122"/>
                <a:ea typeface="微软雅黑" panose="020B0503020204020204" pitchFamily="34" charset="-122"/>
              </a:rPr>
              <a:t>：酚型结构单元（游离酚羟基）；非酚型结构单元（与其它木质素侧链或苯环生成醚键）</a:t>
            </a:r>
            <a:endParaRPr lang="zh-CN" altLang="en-US" dirty="0"/>
          </a:p>
        </p:txBody>
      </p:sp>
      <p:pic>
        <p:nvPicPr>
          <p:cNvPr id="13" name="图片 12">
            <a:extLst>
              <a:ext uri="{FF2B5EF4-FFF2-40B4-BE49-F238E27FC236}">
                <a16:creationId xmlns:a16="http://schemas.microsoft.com/office/drawing/2014/main" id="{C55BF3DF-CB0A-4557-9952-086B4C1742B5}"/>
              </a:ext>
            </a:extLst>
          </p:cNvPr>
          <p:cNvPicPr>
            <a:picLocks noChangeAspect="1"/>
          </p:cNvPicPr>
          <p:nvPr/>
        </p:nvPicPr>
        <p:blipFill>
          <a:blip r:embed="rId2"/>
          <a:stretch>
            <a:fillRect/>
          </a:stretch>
        </p:blipFill>
        <p:spPr>
          <a:xfrm>
            <a:off x="1218800" y="3624650"/>
            <a:ext cx="6087769" cy="2514062"/>
          </a:xfrm>
          <a:prstGeom prst="rect">
            <a:avLst/>
          </a:prstGeom>
        </p:spPr>
      </p:pic>
      <p:sp>
        <p:nvSpPr>
          <p:cNvPr id="14" name="椭圆 13">
            <a:extLst>
              <a:ext uri="{FF2B5EF4-FFF2-40B4-BE49-F238E27FC236}">
                <a16:creationId xmlns:a16="http://schemas.microsoft.com/office/drawing/2014/main" id="{E49E3B8E-016A-4CBB-B747-A8C475BE4683}"/>
              </a:ext>
            </a:extLst>
          </p:cNvPr>
          <p:cNvSpPr/>
          <p:nvPr/>
        </p:nvSpPr>
        <p:spPr>
          <a:xfrm>
            <a:off x="4151871" y="5356959"/>
            <a:ext cx="498886" cy="393051"/>
          </a:xfrm>
          <a:prstGeom prst="ellipse">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A09D3B7F-385D-4F3E-BB39-5895276CE517}"/>
              </a:ext>
            </a:extLst>
          </p:cNvPr>
          <p:cNvSpPr/>
          <p:nvPr/>
        </p:nvSpPr>
        <p:spPr>
          <a:xfrm>
            <a:off x="2743205" y="4885038"/>
            <a:ext cx="1195249" cy="766119"/>
          </a:xfrm>
          <a:prstGeom prst="ellipse">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63470890-74C1-47C6-BF84-A0A9BD86B9EF}"/>
              </a:ext>
            </a:extLst>
          </p:cNvPr>
          <p:cNvSpPr/>
          <p:nvPr/>
        </p:nvSpPr>
        <p:spPr>
          <a:xfrm>
            <a:off x="4094204" y="4022430"/>
            <a:ext cx="935412" cy="393051"/>
          </a:xfrm>
          <a:prstGeom prst="ellipse">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FCC8352-8E4A-488D-9DAA-7C7DD2DF9070}"/>
              </a:ext>
            </a:extLst>
          </p:cNvPr>
          <p:cNvSpPr/>
          <p:nvPr/>
        </p:nvSpPr>
        <p:spPr>
          <a:xfrm>
            <a:off x="0" y="2593543"/>
            <a:ext cx="9069859" cy="463588"/>
          </a:xfrm>
          <a:prstGeom prst="rect">
            <a:avLst/>
          </a:prstGeom>
        </p:spPr>
        <p:txBody>
          <a:bodyPr wrap="square">
            <a:spAutoFit/>
          </a:bodyPr>
          <a:lstStyle/>
          <a:p>
            <a:pPr>
              <a:lnSpc>
                <a:spcPct val="150000"/>
              </a:lnSpc>
            </a:pPr>
            <a:r>
              <a:rPr lang="zh-CN" altLang="en-US" dirty="0">
                <a:solidFill>
                  <a:srgbClr val="0000FF"/>
                </a:solidFill>
                <a:latin typeface="微软雅黑" panose="020B0503020204020204" pitchFamily="34" charset="-122"/>
                <a:ea typeface="微软雅黑" panose="020B0503020204020204" pitchFamily="34" charset="-122"/>
              </a:rPr>
              <a:t>脂肪族羟基存在形式</a:t>
            </a:r>
            <a:r>
              <a:rPr lang="zh-CN" altLang="en-US" dirty="0">
                <a:latin typeface="微软雅黑" panose="020B0503020204020204" pitchFamily="34" charset="-122"/>
                <a:ea typeface="微软雅黑" panose="020B0503020204020204" pitchFamily="34" charset="-122"/>
              </a:rPr>
              <a:t>：游离羟基；醚化羟基</a:t>
            </a:r>
            <a:endParaRPr lang="zh-CN" altLang="en-US" dirty="0"/>
          </a:p>
        </p:txBody>
      </p:sp>
      <p:sp>
        <p:nvSpPr>
          <p:cNvPr id="18" name="椭圆 17">
            <a:extLst>
              <a:ext uri="{FF2B5EF4-FFF2-40B4-BE49-F238E27FC236}">
                <a16:creationId xmlns:a16="http://schemas.microsoft.com/office/drawing/2014/main" id="{7259953A-58B0-48C4-ADA1-2B45525AC6C2}"/>
              </a:ext>
            </a:extLst>
          </p:cNvPr>
          <p:cNvSpPr/>
          <p:nvPr/>
        </p:nvSpPr>
        <p:spPr>
          <a:xfrm>
            <a:off x="4044777" y="3635252"/>
            <a:ext cx="935412" cy="393051"/>
          </a:xfrm>
          <a:prstGeom prst="ellipse">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E7B1CAC3-2751-4490-8F97-85C543FA4C4B}"/>
              </a:ext>
            </a:extLst>
          </p:cNvPr>
          <p:cNvSpPr/>
          <p:nvPr/>
        </p:nvSpPr>
        <p:spPr>
          <a:xfrm>
            <a:off x="5618204" y="4409608"/>
            <a:ext cx="1559019" cy="393051"/>
          </a:xfrm>
          <a:prstGeom prst="ellipse">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C66E9AC9-9401-4953-985A-F1BD6DA49E9E}"/>
              </a:ext>
            </a:extLst>
          </p:cNvPr>
          <p:cNvSpPr/>
          <p:nvPr/>
        </p:nvSpPr>
        <p:spPr>
          <a:xfrm>
            <a:off x="1433382" y="4664982"/>
            <a:ext cx="1559019" cy="393051"/>
          </a:xfrm>
          <a:prstGeom prst="ellipse">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9DACD372-C191-4E54-B635-5F480B719593}"/>
              </a:ext>
            </a:extLst>
          </p:cNvPr>
          <p:cNvSpPr/>
          <p:nvPr/>
        </p:nvSpPr>
        <p:spPr>
          <a:xfrm>
            <a:off x="4003588" y="4030668"/>
            <a:ext cx="1559019" cy="393051"/>
          </a:xfrm>
          <a:prstGeom prst="ellipse">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96062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99" name="矩形 6">
            <a:extLst>
              <a:ext uri="{FF2B5EF4-FFF2-40B4-BE49-F238E27FC236}">
                <a16:creationId xmlns:a16="http://schemas.microsoft.com/office/drawing/2014/main" id="{330A2E8C-6FE6-4114-B58E-8F559328DCE5}"/>
              </a:ext>
            </a:extLst>
          </p:cNvPr>
          <p:cNvSpPr>
            <a:spLocks noChangeArrowheads="1"/>
          </p:cNvSpPr>
          <p:nvPr/>
        </p:nvSpPr>
        <p:spPr bwMode="auto">
          <a:xfrm>
            <a:off x="0" y="115888"/>
            <a:ext cx="903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r>
              <a:rPr lang="en-US" altLang="zh-CN" sz="2800" b="0" dirty="0">
                <a:solidFill>
                  <a:srgbClr val="FFFFFF"/>
                </a:solidFill>
                <a:latin typeface="微软雅黑" panose="020B0503020204020204" pitchFamily="34" charset="-122"/>
                <a:ea typeface="微软雅黑" panose="020B0503020204020204" pitchFamily="34" charset="-122"/>
              </a:rPr>
              <a:t>2.3</a:t>
            </a:r>
            <a:r>
              <a:rPr lang="zh-CN" altLang="en-US" sz="2800" b="0" dirty="0">
                <a:solidFill>
                  <a:srgbClr val="FFFFFF"/>
                </a:solidFill>
                <a:latin typeface="微软雅黑" panose="020B0503020204020204" pitchFamily="34" charset="-122"/>
                <a:ea typeface="微软雅黑" panose="020B0503020204020204" pitchFamily="34" charset="-122"/>
              </a:rPr>
              <a:t>木质素的官能团</a:t>
            </a:r>
          </a:p>
        </p:txBody>
      </p:sp>
      <p:sp>
        <p:nvSpPr>
          <p:cNvPr id="8" name="矩形 7">
            <a:extLst>
              <a:ext uri="{FF2B5EF4-FFF2-40B4-BE49-F238E27FC236}">
                <a16:creationId xmlns:a16="http://schemas.microsoft.com/office/drawing/2014/main" id="{1589E9C6-7702-47BC-BDAE-E16BDDB93168}"/>
              </a:ext>
            </a:extLst>
          </p:cNvPr>
          <p:cNvSpPr/>
          <p:nvPr/>
        </p:nvSpPr>
        <p:spPr>
          <a:xfrm>
            <a:off x="0" y="1382579"/>
            <a:ext cx="9003957" cy="1289905"/>
          </a:xfrm>
          <a:prstGeom prst="rect">
            <a:avLst/>
          </a:prstGeom>
        </p:spPr>
        <p:txBody>
          <a:bodyPr wrap="square">
            <a:spAutoFit/>
          </a:bodyPr>
          <a:lstStyle/>
          <a:p>
            <a:pPr>
              <a:lnSpc>
                <a:spcPct val="150000"/>
              </a:lnSpc>
            </a:pPr>
            <a:r>
              <a:rPr lang="zh-CN" altLang="en-US" dirty="0">
                <a:solidFill>
                  <a:srgbClr val="0000FF"/>
                </a:solidFill>
                <a:latin typeface="微软雅黑" panose="020B0503020204020204" pitchFamily="34" charset="-122"/>
                <a:ea typeface="微软雅黑" panose="020B0503020204020204" pitchFamily="34" charset="-122"/>
              </a:rPr>
              <a:t>羟基的测定方法</a:t>
            </a:r>
            <a:r>
              <a:rPr lang="en-US" altLang="zh-CN" dirty="0">
                <a:solidFill>
                  <a:srgbClr val="0000FF"/>
                </a:solidFill>
                <a:latin typeface="微软雅黑" panose="020B0503020204020204" pitchFamily="34" charset="-122"/>
                <a:ea typeface="微软雅黑" panose="020B0503020204020204" pitchFamily="34" charset="-122"/>
              </a:rPr>
              <a:t>-</a:t>
            </a:r>
            <a:r>
              <a:rPr lang="zh-CN" altLang="en-US" dirty="0">
                <a:solidFill>
                  <a:srgbClr val="0000FF"/>
                </a:solidFill>
                <a:latin typeface="微软雅黑" panose="020B0503020204020204" pitchFamily="34" charset="-122"/>
                <a:ea typeface="微软雅黑" panose="020B0503020204020204" pitchFamily="34" charset="-122"/>
              </a:rPr>
              <a:t>甲基化反应</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）硫酸二甲酯甲基化反应（几乎全部游离羟基）；</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）重氮甲烷甲基化反应（游离的酸性酚羟基；）</a:t>
            </a:r>
          </a:p>
        </p:txBody>
      </p:sp>
      <p:sp>
        <p:nvSpPr>
          <p:cNvPr id="22" name="矩形 21">
            <a:extLst>
              <a:ext uri="{FF2B5EF4-FFF2-40B4-BE49-F238E27FC236}">
                <a16:creationId xmlns:a16="http://schemas.microsoft.com/office/drawing/2014/main" id="{DA2CC47B-F037-4026-96C4-202917B5687C}"/>
              </a:ext>
            </a:extLst>
          </p:cNvPr>
          <p:cNvSpPr/>
          <p:nvPr/>
        </p:nvSpPr>
        <p:spPr>
          <a:xfrm>
            <a:off x="0" y="3038388"/>
            <a:ext cx="7990703" cy="458908"/>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证明木质素中羟基的存在，通过不同的甲基化试剂区别两种羟基各自的含量</a:t>
            </a:r>
          </a:p>
        </p:txBody>
      </p:sp>
      <p:sp>
        <p:nvSpPr>
          <p:cNvPr id="23" name="矩形 22">
            <a:extLst>
              <a:ext uri="{FF2B5EF4-FFF2-40B4-BE49-F238E27FC236}">
                <a16:creationId xmlns:a16="http://schemas.microsoft.com/office/drawing/2014/main" id="{7EAD19E9-0FCA-4B42-8000-9BB3AEF709DE}"/>
              </a:ext>
            </a:extLst>
          </p:cNvPr>
          <p:cNvSpPr/>
          <p:nvPr/>
        </p:nvSpPr>
        <p:spPr>
          <a:xfrm>
            <a:off x="0" y="3015050"/>
            <a:ext cx="8419070" cy="560174"/>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箭头: 下 2">
            <a:extLst>
              <a:ext uri="{FF2B5EF4-FFF2-40B4-BE49-F238E27FC236}">
                <a16:creationId xmlns:a16="http://schemas.microsoft.com/office/drawing/2014/main" id="{C8A10F8A-5AB6-49C6-AD11-43C6DE243DB2}"/>
              </a:ext>
            </a:extLst>
          </p:cNvPr>
          <p:cNvSpPr/>
          <p:nvPr/>
        </p:nvSpPr>
        <p:spPr>
          <a:xfrm>
            <a:off x="2512541" y="2693772"/>
            <a:ext cx="395416" cy="2471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D5A0FB27-B9F8-4FB2-8CD9-EEC88B82F289}"/>
              </a:ext>
            </a:extLst>
          </p:cNvPr>
          <p:cNvSpPr/>
          <p:nvPr/>
        </p:nvSpPr>
        <p:spPr>
          <a:xfrm>
            <a:off x="0" y="3862172"/>
            <a:ext cx="8135560" cy="369332"/>
          </a:xfrm>
          <a:prstGeom prst="rect">
            <a:avLst/>
          </a:prstGeom>
        </p:spPr>
        <p:txBody>
          <a:bodyPr wrap="none">
            <a:spAutoFit/>
          </a:bodyPr>
          <a:lstStyle/>
          <a:p>
            <a:r>
              <a:rPr lang="zh-CN" altLang="en-US" dirty="0">
                <a:solidFill>
                  <a:srgbClr val="0000FF"/>
                </a:solidFill>
                <a:latin typeface="微软雅黑" panose="020B0503020204020204" pitchFamily="34" charset="-122"/>
                <a:ea typeface="微软雅黑" panose="020B0503020204020204" pitchFamily="34" charset="-122"/>
              </a:rPr>
              <a:t>酚羟基测定</a:t>
            </a:r>
            <a:r>
              <a:rPr lang="zh-CN" altLang="en-US" dirty="0">
                <a:latin typeface="微软雅黑" panose="020B0503020204020204" pitchFamily="34" charset="-122"/>
                <a:ea typeface="微软雅黑" panose="020B0503020204020204" pitchFamily="34" charset="-122"/>
              </a:rPr>
              <a:t>：离子化示差紫外吸收光谱法、电位差滴定法、过碘酸法、</a:t>
            </a:r>
            <a:r>
              <a:rPr lang="en-US" altLang="zh-CN" dirty="0">
                <a:latin typeface="微软雅黑" panose="020B0503020204020204" pitchFamily="34" charset="-122"/>
                <a:ea typeface="微软雅黑" panose="020B0503020204020204" pitchFamily="34" charset="-122"/>
              </a:rPr>
              <a:t>NMR</a:t>
            </a:r>
            <a:r>
              <a:rPr lang="zh-CN" altLang="en-US" dirty="0">
                <a:latin typeface="微软雅黑" panose="020B0503020204020204" pitchFamily="34" charset="-122"/>
                <a:ea typeface="微软雅黑" panose="020B0503020204020204" pitchFamily="34" charset="-122"/>
              </a:rPr>
              <a:t>法</a:t>
            </a:r>
            <a:endParaRPr lang="zh-CN" altLang="en-US" dirty="0"/>
          </a:p>
        </p:txBody>
      </p:sp>
    </p:spTree>
    <p:extLst>
      <p:ext uri="{BB962C8B-B14F-4D97-AF65-F5344CB8AC3E}">
        <p14:creationId xmlns:p14="http://schemas.microsoft.com/office/powerpoint/2010/main" val="2009418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99" name="矩形 6">
            <a:extLst>
              <a:ext uri="{FF2B5EF4-FFF2-40B4-BE49-F238E27FC236}">
                <a16:creationId xmlns:a16="http://schemas.microsoft.com/office/drawing/2014/main" id="{330A2E8C-6FE6-4114-B58E-8F559328DCE5}"/>
              </a:ext>
            </a:extLst>
          </p:cNvPr>
          <p:cNvSpPr>
            <a:spLocks noChangeArrowheads="1"/>
          </p:cNvSpPr>
          <p:nvPr/>
        </p:nvSpPr>
        <p:spPr bwMode="auto">
          <a:xfrm>
            <a:off x="0" y="115888"/>
            <a:ext cx="903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r>
              <a:rPr lang="en-US" altLang="zh-CN" sz="2800" b="0" dirty="0">
                <a:solidFill>
                  <a:srgbClr val="FFFFFF"/>
                </a:solidFill>
                <a:latin typeface="微软雅黑" panose="020B0503020204020204" pitchFamily="34" charset="-122"/>
                <a:ea typeface="微软雅黑" panose="020B0503020204020204" pitchFamily="34" charset="-122"/>
              </a:rPr>
              <a:t>2.3</a:t>
            </a:r>
            <a:r>
              <a:rPr lang="zh-CN" altLang="en-US" sz="2800" b="0" dirty="0">
                <a:solidFill>
                  <a:srgbClr val="FFFFFF"/>
                </a:solidFill>
                <a:latin typeface="微软雅黑" panose="020B0503020204020204" pitchFamily="34" charset="-122"/>
                <a:ea typeface="微软雅黑" panose="020B0503020204020204" pitchFamily="34" charset="-122"/>
              </a:rPr>
              <a:t>木质素的官能团</a:t>
            </a:r>
          </a:p>
        </p:txBody>
      </p:sp>
      <p:sp>
        <p:nvSpPr>
          <p:cNvPr id="8" name="矩形 7">
            <a:extLst>
              <a:ext uri="{FF2B5EF4-FFF2-40B4-BE49-F238E27FC236}">
                <a16:creationId xmlns:a16="http://schemas.microsoft.com/office/drawing/2014/main" id="{1589E9C6-7702-47BC-BDAE-E16BDDB93168}"/>
              </a:ext>
            </a:extLst>
          </p:cNvPr>
          <p:cNvSpPr/>
          <p:nvPr/>
        </p:nvSpPr>
        <p:spPr>
          <a:xfrm>
            <a:off x="-74140" y="847119"/>
            <a:ext cx="9003957" cy="458908"/>
          </a:xfrm>
          <a:prstGeom prst="rect">
            <a:avLst/>
          </a:prstGeom>
        </p:spPr>
        <p:txBody>
          <a:bodyPr wrap="square">
            <a:spAutoFit/>
          </a:bodyPr>
          <a:lstStyle/>
          <a:p>
            <a:pPr>
              <a:lnSpc>
                <a:spcPct val="150000"/>
              </a:lnSpc>
            </a:pPr>
            <a:r>
              <a:rPr lang="zh-CN" altLang="en-US" dirty="0">
                <a:solidFill>
                  <a:srgbClr val="C00000"/>
                </a:solidFill>
                <a:latin typeface="微软雅黑" panose="020B0503020204020204" pitchFamily="34" charset="-122"/>
                <a:ea typeface="微软雅黑" panose="020B0503020204020204" pitchFamily="34" charset="-122"/>
              </a:rPr>
              <a:t>（三）羰基：</a:t>
            </a:r>
            <a:r>
              <a:rPr lang="zh-CN" altLang="en-US" dirty="0">
                <a:latin typeface="微软雅黑" panose="020B0503020204020204" pitchFamily="34" charset="-122"/>
                <a:ea typeface="微软雅黑" panose="020B0503020204020204" pitchFamily="34" charset="-122"/>
              </a:rPr>
              <a:t>苯环共轭羰基；非共轭羰基</a:t>
            </a:r>
          </a:p>
        </p:txBody>
      </p:sp>
      <p:sp>
        <p:nvSpPr>
          <p:cNvPr id="22" name="矩形 21">
            <a:extLst>
              <a:ext uri="{FF2B5EF4-FFF2-40B4-BE49-F238E27FC236}">
                <a16:creationId xmlns:a16="http://schemas.microsoft.com/office/drawing/2014/main" id="{DA2CC47B-F037-4026-96C4-202917B5687C}"/>
              </a:ext>
            </a:extLst>
          </p:cNvPr>
          <p:cNvSpPr/>
          <p:nvPr/>
        </p:nvSpPr>
        <p:spPr>
          <a:xfrm>
            <a:off x="0" y="3977502"/>
            <a:ext cx="7990703" cy="874407"/>
          </a:xfrm>
          <a:prstGeom prst="rect">
            <a:avLst/>
          </a:prstGeom>
        </p:spPr>
        <p:txBody>
          <a:bodyPr wrap="square">
            <a:spAutoFit/>
          </a:bodyPr>
          <a:lstStyle/>
          <a:p>
            <a:pPr>
              <a:lnSpc>
                <a:spcPct val="150000"/>
              </a:lnSpc>
            </a:pPr>
            <a:r>
              <a:rPr lang="zh-CN" altLang="en-US" dirty="0">
                <a:solidFill>
                  <a:srgbClr val="0000FF"/>
                </a:solidFill>
                <a:latin typeface="微软雅黑" panose="020B0503020204020204" pitchFamily="34" charset="-122"/>
                <a:ea typeface="微软雅黑" panose="020B0503020204020204" pitchFamily="34" charset="-122"/>
              </a:rPr>
              <a:t>总羰基定量</a:t>
            </a:r>
            <a:r>
              <a:rPr lang="zh-CN" altLang="en-US" dirty="0">
                <a:latin typeface="微软雅黑" panose="020B0503020204020204" pitchFamily="34" charset="-122"/>
                <a:ea typeface="微软雅黑" panose="020B0503020204020204" pitchFamily="34" charset="-122"/>
              </a:rPr>
              <a:t>：硼氢化钠还原，容量分析法求其氢的消耗量来定量。</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共轭羰基可用还原示差紫外吸收光谱法定量。</a:t>
            </a:r>
          </a:p>
        </p:txBody>
      </p:sp>
      <p:pic>
        <p:nvPicPr>
          <p:cNvPr id="2" name="图片 1">
            <a:extLst>
              <a:ext uri="{FF2B5EF4-FFF2-40B4-BE49-F238E27FC236}">
                <a16:creationId xmlns:a16="http://schemas.microsoft.com/office/drawing/2014/main" id="{41C04CB9-69C9-4E25-AD77-878B638E2582}"/>
              </a:ext>
            </a:extLst>
          </p:cNvPr>
          <p:cNvPicPr>
            <a:picLocks noChangeAspect="1"/>
          </p:cNvPicPr>
          <p:nvPr/>
        </p:nvPicPr>
        <p:blipFill>
          <a:blip r:embed="rId2"/>
          <a:stretch>
            <a:fillRect/>
          </a:stretch>
        </p:blipFill>
        <p:spPr>
          <a:xfrm>
            <a:off x="1587197" y="1536261"/>
            <a:ext cx="5425910" cy="2286198"/>
          </a:xfrm>
          <a:prstGeom prst="rect">
            <a:avLst/>
          </a:prstGeom>
        </p:spPr>
      </p:pic>
      <p:sp>
        <p:nvSpPr>
          <p:cNvPr id="10" name="矩形 9">
            <a:extLst>
              <a:ext uri="{FF2B5EF4-FFF2-40B4-BE49-F238E27FC236}">
                <a16:creationId xmlns:a16="http://schemas.microsoft.com/office/drawing/2014/main" id="{B9A25821-015A-4C95-94BB-57BBC25FAAD0}"/>
              </a:ext>
            </a:extLst>
          </p:cNvPr>
          <p:cNvSpPr/>
          <p:nvPr/>
        </p:nvSpPr>
        <p:spPr>
          <a:xfrm>
            <a:off x="1458096" y="1425149"/>
            <a:ext cx="5502877" cy="2463114"/>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1A75ED5-CEA5-4754-8A20-8E5D05BDAFCE}"/>
              </a:ext>
            </a:extLst>
          </p:cNvPr>
          <p:cNvSpPr/>
          <p:nvPr/>
        </p:nvSpPr>
        <p:spPr>
          <a:xfrm>
            <a:off x="0" y="5163746"/>
            <a:ext cx="9003957" cy="874407"/>
          </a:xfrm>
          <a:prstGeom prst="rect">
            <a:avLst/>
          </a:prstGeom>
        </p:spPr>
        <p:txBody>
          <a:bodyPr wrap="square">
            <a:spAutoFit/>
          </a:bodyPr>
          <a:lstStyle/>
          <a:p>
            <a:pPr>
              <a:lnSpc>
                <a:spcPct val="150000"/>
              </a:lnSpc>
            </a:pPr>
            <a:r>
              <a:rPr lang="zh-CN" altLang="en-US" dirty="0">
                <a:solidFill>
                  <a:srgbClr val="C00000"/>
                </a:solidFill>
                <a:latin typeface="微软雅黑" panose="020B0503020204020204" pitchFamily="34" charset="-122"/>
                <a:ea typeface="微软雅黑" panose="020B0503020204020204" pitchFamily="34" charset="-122"/>
              </a:rPr>
              <a:t>（四）羧基：</a:t>
            </a:r>
            <a:r>
              <a:rPr lang="zh-CN" altLang="en-US" dirty="0">
                <a:latin typeface="微软雅黑" panose="020B0503020204020204" pitchFamily="34" charset="-122"/>
                <a:ea typeface="微软雅黑" panose="020B0503020204020204" pitchFamily="34" charset="-122"/>
              </a:rPr>
              <a:t>一般认为木质素中不含羧基，但在云杉磨木木质素中有发现，可能是制备过程中生成的，也可能是酯键受到破坏形成。</a:t>
            </a:r>
          </a:p>
        </p:txBody>
      </p:sp>
    </p:spTree>
    <p:extLst>
      <p:ext uri="{BB962C8B-B14F-4D97-AF65-F5344CB8AC3E}">
        <p14:creationId xmlns:p14="http://schemas.microsoft.com/office/powerpoint/2010/main" val="181671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99" name="矩形 6">
            <a:extLst>
              <a:ext uri="{FF2B5EF4-FFF2-40B4-BE49-F238E27FC236}">
                <a16:creationId xmlns:a16="http://schemas.microsoft.com/office/drawing/2014/main" id="{330A2E8C-6FE6-4114-B58E-8F559328DCE5}"/>
              </a:ext>
            </a:extLst>
          </p:cNvPr>
          <p:cNvSpPr>
            <a:spLocks noChangeArrowheads="1"/>
          </p:cNvSpPr>
          <p:nvPr/>
        </p:nvSpPr>
        <p:spPr bwMode="auto">
          <a:xfrm>
            <a:off x="0" y="115888"/>
            <a:ext cx="903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r>
              <a:rPr lang="en-US" altLang="zh-CN" sz="2800" b="0" dirty="0">
                <a:solidFill>
                  <a:srgbClr val="FFFFFF"/>
                </a:solidFill>
                <a:latin typeface="微软雅黑" panose="020B0503020204020204" pitchFamily="34" charset="-122"/>
                <a:ea typeface="微软雅黑" panose="020B0503020204020204" pitchFamily="34" charset="-122"/>
              </a:rPr>
              <a:t>2.3</a:t>
            </a:r>
            <a:r>
              <a:rPr lang="zh-CN" altLang="en-US" sz="2800" b="0" dirty="0">
                <a:solidFill>
                  <a:srgbClr val="FFFFFF"/>
                </a:solidFill>
                <a:latin typeface="微软雅黑" panose="020B0503020204020204" pitchFamily="34" charset="-122"/>
                <a:ea typeface="微软雅黑" panose="020B0503020204020204" pitchFamily="34" charset="-122"/>
              </a:rPr>
              <a:t>木质素的官能团</a:t>
            </a:r>
          </a:p>
        </p:txBody>
      </p:sp>
      <p:sp>
        <p:nvSpPr>
          <p:cNvPr id="8" name="矩形 7">
            <a:extLst>
              <a:ext uri="{FF2B5EF4-FFF2-40B4-BE49-F238E27FC236}">
                <a16:creationId xmlns:a16="http://schemas.microsoft.com/office/drawing/2014/main" id="{1589E9C6-7702-47BC-BDAE-E16BDDB93168}"/>
              </a:ext>
            </a:extLst>
          </p:cNvPr>
          <p:cNvSpPr/>
          <p:nvPr/>
        </p:nvSpPr>
        <p:spPr>
          <a:xfrm>
            <a:off x="-32950" y="847119"/>
            <a:ext cx="9218140" cy="1705403"/>
          </a:xfrm>
          <a:prstGeom prst="rect">
            <a:avLst/>
          </a:prstGeom>
        </p:spPr>
        <p:txBody>
          <a:bodyPr wrap="square">
            <a:spAutoFit/>
          </a:bodyPr>
          <a:lstStyle/>
          <a:p>
            <a:pPr>
              <a:lnSpc>
                <a:spcPct val="150000"/>
              </a:lnSpc>
            </a:pPr>
            <a:r>
              <a:rPr lang="zh-CN" altLang="en-US" dirty="0">
                <a:solidFill>
                  <a:srgbClr val="C00000"/>
                </a:solidFill>
                <a:latin typeface="微软雅黑" panose="020B0503020204020204" pitchFamily="34" charset="-122"/>
                <a:ea typeface="微软雅黑" panose="020B0503020204020204" pitchFamily="34" charset="-122"/>
              </a:rPr>
              <a:t>（五）碳碳双键：</a:t>
            </a:r>
            <a:endParaRPr lang="en-US" altLang="zh-CN" dirty="0">
              <a:solidFill>
                <a:srgbClr val="C00000"/>
              </a:solidFill>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指</a:t>
            </a:r>
            <a:r>
              <a:rPr lang="zh-CN" altLang="en-US" dirty="0">
                <a:solidFill>
                  <a:srgbClr val="0000FF"/>
                </a:solidFill>
                <a:latin typeface="微软雅黑" panose="020B0503020204020204" pitchFamily="34" charset="-122"/>
                <a:ea typeface="微软雅黑" panose="020B0503020204020204" pitchFamily="34" charset="-122"/>
              </a:rPr>
              <a:t>侧链上的不饱和键</a:t>
            </a:r>
            <a:r>
              <a:rPr lang="zh-CN" altLang="en-US" dirty="0">
                <a:latin typeface="微软雅黑" panose="020B0503020204020204" pitchFamily="34" charset="-122"/>
                <a:ea typeface="微软雅黑" panose="020B0503020204020204" pitchFamily="34" charset="-122"/>
              </a:rPr>
              <a:t>。木质素在制备过程中侧链会生成更多的碳碳双键结构，该基团与其他离子作用，是木质素</a:t>
            </a:r>
            <a:r>
              <a:rPr lang="zh-CN" altLang="en-US" dirty="0">
                <a:solidFill>
                  <a:srgbClr val="0000FF"/>
                </a:solidFill>
                <a:latin typeface="微软雅黑" panose="020B0503020204020204" pitchFamily="34" charset="-122"/>
                <a:ea typeface="微软雅黑" panose="020B0503020204020204" pitchFamily="34" charset="-122"/>
              </a:rPr>
              <a:t>呈色</a:t>
            </a:r>
            <a:r>
              <a:rPr lang="zh-CN" altLang="en-US" dirty="0">
                <a:latin typeface="微软雅黑" panose="020B0503020204020204" pitchFamily="34" charset="-122"/>
                <a:ea typeface="微软雅黑" panose="020B0503020204020204" pitchFamily="34" charset="-122"/>
              </a:rPr>
              <a:t>的原因之一。</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侧链上的碳碳双键是木质素</a:t>
            </a:r>
            <a:r>
              <a:rPr lang="zh-CN" altLang="en-US" dirty="0">
                <a:solidFill>
                  <a:srgbClr val="0000FF"/>
                </a:solidFill>
                <a:latin typeface="微软雅黑" panose="020B0503020204020204" pitchFamily="34" charset="-122"/>
                <a:ea typeface="微软雅黑" panose="020B0503020204020204" pitchFamily="34" charset="-122"/>
              </a:rPr>
              <a:t>聚合反应</a:t>
            </a:r>
            <a:r>
              <a:rPr lang="zh-CN" altLang="en-US" dirty="0">
                <a:latin typeface="微软雅黑" panose="020B0503020204020204" pitchFamily="34" charset="-122"/>
                <a:ea typeface="微软雅黑" panose="020B0503020204020204" pitchFamily="34" charset="-122"/>
              </a:rPr>
              <a:t>的重要官能团。</a:t>
            </a:r>
          </a:p>
        </p:txBody>
      </p:sp>
      <p:sp>
        <p:nvSpPr>
          <p:cNvPr id="3" name="矩形 2">
            <a:extLst>
              <a:ext uri="{FF2B5EF4-FFF2-40B4-BE49-F238E27FC236}">
                <a16:creationId xmlns:a16="http://schemas.microsoft.com/office/drawing/2014/main" id="{6F392834-DECF-43E7-BA6E-8A85231D9975}"/>
              </a:ext>
            </a:extLst>
          </p:cNvPr>
          <p:cNvSpPr/>
          <p:nvPr/>
        </p:nvSpPr>
        <p:spPr>
          <a:xfrm>
            <a:off x="-76550" y="2622898"/>
            <a:ext cx="3877985" cy="458908"/>
          </a:xfrm>
          <a:prstGeom prst="rect">
            <a:avLst/>
          </a:prstGeom>
        </p:spPr>
        <p:txBody>
          <a:bodyPr wrap="none">
            <a:spAutoFit/>
          </a:bodyPr>
          <a:lstStyle/>
          <a:p>
            <a:pPr>
              <a:lnSpc>
                <a:spcPct val="150000"/>
              </a:lnSpc>
            </a:pPr>
            <a:r>
              <a:rPr lang="zh-CN" altLang="en-US" dirty="0">
                <a:solidFill>
                  <a:srgbClr val="C00000"/>
                </a:solidFill>
                <a:latin typeface="微软雅黑" panose="020B0503020204020204" pitchFamily="34" charset="-122"/>
                <a:ea typeface="微软雅黑" panose="020B0503020204020204" pitchFamily="34" charset="-122"/>
              </a:rPr>
              <a:t>（六）木材类天然木质素官能团含量</a:t>
            </a:r>
            <a:endParaRPr lang="en-US" altLang="zh-CN" dirty="0">
              <a:solidFill>
                <a:srgbClr val="C00000"/>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7BFADDF5-6652-40BF-8A40-A2E727338968}"/>
              </a:ext>
            </a:extLst>
          </p:cNvPr>
          <p:cNvPicPr>
            <a:picLocks noChangeAspect="1"/>
          </p:cNvPicPr>
          <p:nvPr/>
        </p:nvPicPr>
        <p:blipFill>
          <a:blip r:embed="rId2"/>
          <a:stretch>
            <a:fillRect/>
          </a:stretch>
        </p:blipFill>
        <p:spPr>
          <a:xfrm>
            <a:off x="640275" y="3428008"/>
            <a:ext cx="7369179" cy="1501270"/>
          </a:xfrm>
          <a:prstGeom prst="rect">
            <a:avLst/>
          </a:prstGeom>
        </p:spPr>
      </p:pic>
      <p:sp>
        <p:nvSpPr>
          <p:cNvPr id="12" name="矩形 11">
            <a:extLst>
              <a:ext uri="{FF2B5EF4-FFF2-40B4-BE49-F238E27FC236}">
                <a16:creationId xmlns:a16="http://schemas.microsoft.com/office/drawing/2014/main" id="{FA2B6131-EC2B-4B4E-A6CE-3ED0A2F532F4}"/>
              </a:ext>
            </a:extLst>
          </p:cNvPr>
          <p:cNvSpPr/>
          <p:nvPr/>
        </p:nvSpPr>
        <p:spPr>
          <a:xfrm>
            <a:off x="667264" y="3311614"/>
            <a:ext cx="7447006" cy="1655802"/>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53001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99" name="矩形 6">
            <a:extLst>
              <a:ext uri="{FF2B5EF4-FFF2-40B4-BE49-F238E27FC236}">
                <a16:creationId xmlns:a16="http://schemas.microsoft.com/office/drawing/2014/main" id="{330A2E8C-6FE6-4114-B58E-8F559328DCE5}"/>
              </a:ext>
            </a:extLst>
          </p:cNvPr>
          <p:cNvSpPr>
            <a:spLocks noChangeArrowheads="1"/>
          </p:cNvSpPr>
          <p:nvPr/>
        </p:nvSpPr>
        <p:spPr bwMode="auto">
          <a:xfrm>
            <a:off x="0" y="115888"/>
            <a:ext cx="903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r>
              <a:rPr lang="en-US" altLang="zh-CN" sz="2800" b="0" dirty="0">
                <a:solidFill>
                  <a:srgbClr val="FFFFFF"/>
                </a:solidFill>
                <a:latin typeface="微软雅黑" panose="020B0503020204020204" pitchFamily="34" charset="-122"/>
                <a:ea typeface="微软雅黑" panose="020B0503020204020204" pitchFamily="34" charset="-122"/>
              </a:rPr>
              <a:t>2.4</a:t>
            </a:r>
            <a:r>
              <a:rPr lang="zh-CN" altLang="en-US" sz="2800" b="0" dirty="0">
                <a:solidFill>
                  <a:srgbClr val="FFFFFF"/>
                </a:solidFill>
                <a:latin typeface="微软雅黑" panose="020B0503020204020204" pitchFamily="34" charset="-122"/>
                <a:ea typeface="微软雅黑" panose="020B0503020204020204" pitchFamily="34" charset="-122"/>
              </a:rPr>
              <a:t>木质素结构单元间的连接键类型</a:t>
            </a:r>
          </a:p>
        </p:txBody>
      </p:sp>
      <p:sp>
        <p:nvSpPr>
          <p:cNvPr id="3" name="矩形 2">
            <a:extLst>
              <a:ext uri="{FF2B5EF4-FFF2-40B4-BE49-F238E27FC236}">
                <a16:creationId xmlns:a16="http://schemas.microsoft.com/office/drawing/2014/main" id="{6F392834-DECF-43E7-BA6E-8A85231D9975}"/>
              </a:ext>
            </a:extLst>
          </p:cNvPr>
          <p:cNvSpPr/>
          <p:nvPr/>
        </p:nvSpPr>
        <p:spPr>
          <a:xfrm>
            <a:off x="-84788" y="3911931"/>
            <a:ext cx="2031325" cy="458908"/>
          </a:xfrm>
          <a:prstGeom prst="rect">
            <a:avLst/>
          </a:prstGeom>
        </p:spPr>
        <p:txBody>
          <a:bodyPr wrap="none">
            <a:spAutoFit/>
          </a:bodyPr>
          <a:lstStyle/>
          <a:p>
            <a:pPr>
              <a:lnSpc>
                <a:spcPct val="150000"/>
              </a:lnSpc>
            </a:pPr>
            <a:r>
              <a:rPr lang="zh-CN" altLang="en-US" dirty="0">
                <a:solidFill>
                  <a:srgbClr val="C00000"/>
                </a:solidFill>
                <a:latin typeface="微软雅黑" panose="020B0503020204020204" pitchFamily="34" charset="-122"/>
                <a:ea typeface="微软雅黑" panose="020B0503020204020204" pitchFamily="34" charset="-122"/>
              </a:rPr>
              <a:t>（一）醚键的连接</a:t>
            </a:r>
            <a:endParaRPr lang="en-US" altLang="zh-CN" dirty="0">
              <a:solidFill>
                <a:srgbClr val="C00000"/>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B70172B7-6CDC-4002-A4C5-191FA600296B}"/>
              </a:ext>
            </a:extLst>
          </p:cNvPr>
          <p:cNvPicPr>
            <a:picLocks noChangeAspect="1"/>
          </p:cNvPicPr>
          <p:nvPr/>
        </p:nvPicPr>
        <p:blipFill>
          <a:blip r:embed="rId2"/>
          <a:stretch>
            <a:fillRect/>
          </a:stretch>
        </p:blipFill>
        <p:spPr>
          <a:xfrm>
            <a:off x="301365" y="894349"/>
            <a:ext cx="1280299" cy="2607582"/>
          </a:xfrm>
          <a:prstGeom prst="rect">
            <a:avLst/>
          </a:prstGeom>
        </p:spPr>
      </p:pic>
      <p:sp>
        <p:nvSpPr>
          <p:cNvPr id="12" name="矩形 11">
            <a:extLst>
              <a:ext uri="{FF2B5EF4-FFF2-40B4-BE49-F238E27FC236}">
                <a16:creationId xmlns:a16="http://schemas.microsoft.com/office/drawing/2014/main" id="{FA2B6131-EC2B-4B4E-A6CE-3ED0A2F532F4}"/>
              </a:ext>
            </a:extLst>
          </p:cNvPr>
          <p:cNvSpPr/>
          <p:nvPr/>
        </p:nvSpPr>
        <p:spPr>
          <a:xfrm>
            <a:off x="395416" y="930876"/>
            <a:ext cx="1079157" cy="2586681"/>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097AD3EE-0965-4670-8795-582045ACD34A}"/>
              </a:ext>
            </a:extLst>
          </p:cNvPr>
          <p:cNvSpPr/>
          <p:nvPr/>
        </p:nvSpPr>
        <p:spPr>
          <a:xfrm>
            <a:off x="1530348" y="2379361"/>
            <a:ext cx="646331" cy="369332"/>
          </a:xfrm>
          <a:prstGeom prst="rect">
            <a:avLst/>
          </a:prstGeom>
        </p:spPr>
        <p:txBody>
          <a:bodyPr wrap="none">
            <a:spAutoFit/>
          </a:bodyPr>
          <a:lstStyle/>
          <a:p>
            <a:r>
              <a:rPr lang="zh-CN" altLang="en-US" dirty="0">
                <a:solidFill>
                  <a:srgbClr val="C00000"/>
                </a:solidFill>
                <a:latin typeface="微软雅黑" panose="020B0503020204020204" pitchFamily="34" charset="-122"/>
                <a:ea typeface="微软雅黑" panose="020B0503020204020204" pitchFamily="34" charset="-122"/>
              </a:rPr>
              <a:t>一头</a:t>
            </a:r>
            <a:endParaRPr lang="zh-CN" altLang="en-US" dirty="0"/>
          </a:p>
        </p:txBody>
      </p:sp>
      <p:sp>
        <p:nvSpPr>
          <p:cNvPr id="7" name="矩形 6">
            <a:extLst>
              <a:ext uri="{FF2B5EF4-FFF2-40B4-BE49-F238E27FC236}">
                <a16:creationId xmlns:a16="http://schemas.microsoft.com/office/drawing/2014/main" id="{9DC75290-9D53-4F10-9CF3-46AEEE172952}"/>
              </a:ext>
            </a:extLst>
          </p:cNvPr>
          <p:cNvSpPr/>
          <p:nvPr/>
        </p:nvSpPr>
        <p:spPr>
          <a:xfrm>
            <a:off x="1563298" y="1341393"/>
            <a:ext cx="646331" cy="369332"/>
          </a:xfrm>
          <a:prstGeom prst="rect">
            <a:avLst/>
          </a:prstGeom>
        </p:spPr>
        <p:txBody>
          <a:bodyPr wrap="none">
            <a:spAutoFit/>
          </a:bodyPr>
          <a:lstStyle/>
          <a:p>
            <a:r>
              <a:rPr lang="zh-CN" altLang="en-US" dirty="0">
                <a:solidFill>
                  <a:srgbClr val="C00000"/>
                </a:solidFill>
                <a:latin typeface="微软雅黑" panose="020B0503020204020204" pitchFamily="34" charset="-122"/>
                <a:ea typeface="微软雅黑" panose="020B0503020204020204" pitchFamily="34" charset="-122"/>
              </a:rPr>
              <a:t>一尾</a:t>
            </a:r>
            <a:endParaRPr lang="zh-CN" altLang="en-US" dirty="0"/>
          </a:p>
        </p:txBody>
      </p:sp>
      <p:sp>
        <p:nvSpPr>
          <p:cNvPr id="11" name="矩形 10">
            <a:extLst>
              <a:ext uri="{FF2B5EF4-FFF2-40B4-BE49-F238E27FC236}">
                <a16:creationId xmlns:a16="http://schemas.microsoft.com/office/drawing/2014/main" id="{37C4B0B4-510A-4148-B98F-140C4D371EE9}"/>
              </a:ext>
            </a:extLst>
          </p:cNvPr>
          <p:cNvSpPr/>
          <p:nvPr/>
        </p:nvSpPr>
        <p:spPr>
          <a:xfrm>
            <a:off x="2584792" y="2379361"/>
            <a:ext cx="646331" cy="369332"/>
          </a:xfrm>
          <a:prstGeom prst="rect">
            <a:avLst/>
          </a:prstGeom>
        </p:spPr>
        <p:txBody>
          <a:bodyPr wrap="none">
            <a:spAutoFit/>
          </a:bodyPr>
          <a:lstStyle/>
          <a:p>
            <a:r>
              <a:rPr lang="zh-CN" altLang="en-US" dirty="0">
                <a:solidFill>
                  <a:srgbClr val="C00000"/>
                </a:solidFill>
                <a:latin typeface="微软雅黑" panose="020B0503020204020204" pitchFamily="34" charset="-122"/>
                <a:ea typeface="微软雅黑" panose="020B0503020204020204" pitchFamily="34" charset="-122"/>
              </a:rPr>
              <a:t>芳基</a:t>
            </a:r>
            <a:endParaRPr lang="zh-CN" altLang="en-US" dirty="0"/>
          </a:p>
        </p:txBody>
      </p:sp>
      <p:sp>
        <p:nvSpPr>
          <p:cNvPr id="13" name="矩形 12">
            <a:extLst>
              <a:ext uri="{FF2B5EF4-FFF2-40B4-BE49-F238E27FC236}">
                <a16:creationId xmlns:a16="http://schemas.microsoft.com/office/drawing/2014/main" id="{B397EFFE-B884-477E-BFC0-4174E5934B93}"/>
              </a:ext>
            </a:extLst>
          </p:cNvPr>
          <p:cNvSpPr/>
          <p:nvPr/>
        </p:nvSpPr>
        <p:spPr>
          <a:xfrm>
            <a:off x="2642458" y="1341394"/>
            <a:ext cx="646331" cy="369332"/>
          </a:xfrm>
          <a:prstGeom prst="rect">
            <a:avLst/>
          </a:prstGeom>
        </p:spPr>
        <p:txBody>
          <a:bodyPr wrap="none">
            <a:spAutoFit/>
          </a:bodyPr>
          <a:lstStyle/>
          <a:p>
            <a:r>
              <a:rPr lang="zh-CN" altLang="en-US" dirty="0">
                <a:solidFill>
                  <a:srgbClr val="C00000"/>
                </a:solidFill>
                <a:latin typeface="微软雅黑" panose="020B0503020204020204" pitchFamily="34" charset="-122"/>
                <a:ea typeface="微软雅黑" panose="020B0503020204020204" pitchFamily="34" charset="-122"/>
              </a:rPr>
              <a:t>烷基</a:t>
            </a:r>
            <a:endParaRPr lang="zh-CN" altLang="en-US" dirty="0"/>
          </a:p>
        </p:txBody>
      </p:sp>
      <p:sp>
        <p:nvSpPr>
          <p:cNvPr id="14" name="矩形 13">
            <a:extLst>
              <a:ext uri="{FF2B5EF4-FFF2-40B4-BE49-F238E27FC236}">
                <a16:creationId xmlns:a16="http://schemas.microsoft.com/office/drawing/2014/main" id="{9033E905-0ED9-4ABB-AD3A-4C9798175FF3}"/>
              </a:ext>
            </a:extLst>
          </p:cNvPr>
          <p:cNvSpPr/>
          <p:nvPr/>
        </p:nvSpPr>
        <p:spPr>
          <a:xfrm>
            <a:off x="4759581" y="1308443"/>
            <a:ext cx="2922595" cy="1294585"/>
          </a:xfrm>
          <a:prstGeom prst="rect">
            <a:avLst/>
          </a:prstGeom>
        </p:spPr>
        <p:txBody>
          <a:bodyPr wrap="none">
            <a:spAutoFit/>
          </a:bodyPr>
          <a:lstStyle/>
          <a:p>
            <a:pPr>
              <a:lnSpc>
                <a:spcPct val="150000"/>
              </a:lnSpc>
            </a:pPr>
            <a:r>
              <a:rPr lang="zh-CN" altLang="en-US" dirty="0">
                <a:latin typeface="微软雅黑" panose="020B0503020204020204" pitchFamily="34" charset="-122"/>
                <a:ea typeface="微软雅黑" panose="020B0503020204020204" pitchFamily="34" charset="-122"/>
              </a:rPr>
              <a:t>头</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头连接：芳基</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芳基连接</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尾</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尾连接：烷基</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烷基连接</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头</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尾连接：芳基</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烷基连接</a:t>
            </a:r>
            <a:endParaRPr lang="zh-CN" altLang="en-US" dirty="0"/>
          </a:p>
        </p:txBody>
      </p:sp>
      <p:sp>
        <p:nvSpPr>
          <p:cNvPr id="9" name="矩形 8">
            <a:extLst>
              <a:ext uri="{FF2B5EF4-FFF2-40B4-BE49-F238E27FC236}">
                <a16:creationId xmlns:a16="http://schemas.microsoft.com/office/drawing/2014/main" id="{EA656C45-617F-4497-8069-4389D375F01B}"/>
              </a:ext>
            </a:extLst>
          </p:cNvPr>
          <p:cNvSpPr/>
          <p:nvPr/>
        </p:nvSpPr>
        <p:spPr>
          <a:xfrm>
            <a:off x="1519176" y="2803950"/>
            <a:ext cx="7557712" cy="879087"/>
          </a:xfrm>
          <a:prstGeom prst="rect">
            <a:avLst/>
          </a:prstGeom>
        </p:spPr>
        <p:txBody>
          <a:bodyPr wrap="square">
            <a:spAutoFit/>
          </a:bodyPr>
          <a:lstStyle/>
          <a:p>
            <a:pPr>
              <a:lnSpc>
                <a:spcPct val="150000"/>
              </a:lnSpc>
            </a:pPr>
            <a:r>
              <a:rPr lang="zh-CN" altLang="en-US" dirty="0">
                <a:solidFill>
                  <a:srgbClr val="0000FF"/>
                </a:solidFill>
                <a:latin typeface="微软雅黑" panose="020B0503020204020204" pitchFamily="34" charset="-122"/>
                <a:ea typeface="微软雅黑" panose="020B0503020204020204" pitchFamily="34" charset="-122"/>
              </a:rPr>
              <a:t>木质素结构单元间的连接键</a:t>
            </a:r>
            <a:r>
              <a:rPr lang="zh-CN" altLang="en-US" dirty="0">
                <a:latin typeface="微软雅黑" panose="020B0503020204020204" pitchFamily="34" charset="-122"/>
                <a:ea typeface="微软雅黑" panose="020B0503020204020204" pitchFamily="34" charset="-122"/>
              </a:rPr>
              <a:t>：醚键（</a:t>
            </a:r>
            <a:r>
              <a:rPr lang="en-US" altLang="zh-CN" dirty="0">
                <a:latin typeface="微软雅黑" panose="020B0503020204020204" pitchFamily="34" charset="-122"/>
                <a:ea typeface="微软雅黑" panose="020B0503020204020204" pitchFamily="34" charset="-122"/>
              </a:rPr>
              <a:t>60%-70%</a:t>
            </a:r>
            <a:r>
              <a:rPr lang="zh-CN" altLang="en-US" dirty="0">
                <a:latin typeface="微软雅黑" panose="020B0503020204020204" pitchFamily="34" charset="-122"/>
                <a:ea typeface="微软雅黑" panose="020B0503020204020204" pitchFamily="34" charset="-122"/>
              </a:rPr>
              <a:t>）、碳碳键（</a:t>
            </a:r>
            <a:r>
              <a:rPr lang="en-US" altLang="zh-CN" dirty="0">
                <a:latin typeface="微软雅黑" panose="020B0503020204020204" pitchFamily="34" charset="-122"/>
                <a:ea typeface="微软雅黑" panose="020B0503020204020204" pitchFamily="34" charset="-122"/>
              </a:rPr>
              <a:t>30%-40%</a:t>
            </a:r>
            <a:r>
              <a:rPr lang="zh-CN" altLang="en-US" dirty="0">
                <a:latin typeface="微软雅黑" panose="020B0503020204020204" pitchFamily="34" charset="-122"/>
                <a:ea typeface="微软雅黑" panose="020B0503020204020204" pitchFamily="34" charset="-122"/>
              </a:rPr>
              <a:t>）、少量的酯键</a:t>
            </a:r>
            <a:endParaRPr lang="zh-CN" altLang="en-US" dirty="0"/>
          </a:p>
        </p:txBody>
      </p:sp>
      <p:sp>
        <p:nvSpPr>
          <p:cNvPr id="10" name="矩形 9">
            <a:extLst>
              <a:ext uri="{FF2B5EF4-FFF2-40B4-BE49-F238E27FC236}">
                <a16:creationId xmlns:a16="http://schemas.microsoft.com/office/drawing/2014/main" id="{EF886BCC-8CF6-425B-801E-F3B81A25C9DA}"/>
              </a:ext>
            </a:extLst>
          </p:cNvPr>
          <p:cNvSpPr/>
          <p:nvPr/>
        </p:nvSpPr>
        <p:spPr>
          <a:xfrm>
            <a:off x="0" y="4536240"/>
            <a:ext cx="8158483" cy="879087"/>
          </a:xfrm>
          <a:prstGeom prst="rect">
            <a:avLst/>
          </a:prstGeom>
        </p:spPr>
        <p:txBody>
          <a:bodyPr wrap="square">
            <a:spAutoFit/>
          </a:bodyPr>
          <a:lstStyle/>
          <a:p>
            <a:pPr>
              <a:lnSpc>
                <a:spcPct val="150000"/>
              </a:lnSpc>
            </a:pPr>
            <a:r>
              <a:rPr lang="zh-CN" altLang="en-US" dirty="0">
                <a:solidFill>
                  <a:srgbClr val="0000FF"/>
                </a:solidFill>
                <a:latin typeface="微软雅黑" panose="020B0503020204020204" pitchFamily="34" charset="-122"/>
                <a:ea typeface="微软雅黑" panose="020B0503020204020204" pitchFamily="34" charset="-122"/>
              </a:rPr>
              <a:t>醚键类型</a:t>
            </a:r>
            <a:r>
              <a:rPr lang="zh-CN" altLang="en-US" dirty="0">
                <a:latin typeface="微软雅黑" panose="020B0503020204020204" pitchFamily="34" charset="-122"/>
                <a:ea typeface="微软雅黑" panose="020B0503020204020204" pitchFamily="34" charset="-122"/>
              </a:rPr>
              <a:t>：烷基芳基醚键（侧链与苯环间、甲氧基与苯环间</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甲基芳基醚键）、二芳基醚键（苯环与苯环间）、二烷基醚键（侧链与侧链间）</a:t>
            </a:r>
            <a:endParaRPr lang="zh-CN" altLang="en-US" dirty="0"/>
          </a:p>
        </p:txBody>
      </p:sp>
    </p:spTree>
    <p:extLst>
      <p:ext uri="{BB962C8B-B14F-4D97-AF65-F5344CB8AC3E}">
        <p14:creationId xmlns:p14="http://schemas.microsoft.com/office/powerpoint/2010/main" val="36134797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99" name="矩形 6">
            <a:extLst>
              <a:ext uri="{FF2B5EF4-FFF2-40B4-BE49-F238E27FC236}">
                <a16:creationId xmlns:a16="http://schemas.microsoft.com/office/drawing/2014/main" id="{330A2E8C-6FE6-4114-B58E-8F559328DCE5}"/>
              </a:ext>
            </a:extLst>
          </p:cNvPr>
          <p:cNvSpPr>
            <a:spLocks noChangeArrowheads="1"/>
          </p:cNvSpPr>
          <p:nvPr/>
        </p:nvSpPr>
        <p:spPr bwMode="auto">
          <a:xfrm>
            <a:off x="0" y="115888"/>
            <a:ext cx="903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r>
              <a:rPr lang="en-US" altLang="zh-CN" sz="2800" b="0" dirty="0">
                <a:solidFill>
                  <a:srgbClr val="FFFFFF"/>
                </a:solidFill>
                <a:latin typeface="微软雅黑" panose="020B0503020204020204" pitchFamily="34" charset="-122"/>
                <a:ea typeface="微软雅黑" panose="020B0503020204020204" pitchFamily="34" charset="-122"/>
              </a:rPr>
              <a:t>2.4</a:t>
            </a:r>
            <a:r>
              <a:rPr lang="zh-CN" altLang="en-US" sz="2800" b="0" dirty="0">
                <a:solidFill>
                  <a:srgbClr val="FFFFFF"/>
                </a:solidFill>
                <a:latin typeface="微软雅黑" panose="020B0503020204020204" pitchFamily="34" charset="-122"/>
                <a:ea typeface="微软雅黑" panose="020B0503020204020204" pitchFamily="34" charset="-122"/>
              </a:rPr>
              <a:t>木质素结构单元间的连接键类型</a:t>
            </a:r>
          </a:p>
        </p:txBody>
      </p:sp>
      <p:sp>
        <p:nvSpPr>
          <p:cNvPr id="8" name="矩形 7">
            <a:extLst>
              <a:ext uri="{FF2B5EF4-FFF2-40B4-BE49-F238E27FC236}">
                <a16:creationId xmlns:a16="http://schemas.microsoft.com/office/drawing/2014/main" id="{1589E9C6-7702-47BC-BDAE-E16BDDB93168}"/>
              </a:ext>
            </a:extLst>
          </p:cNvPr>
          <p:cNvSpPr/>
          <p:nvPr/>
        </p:nvSpPr>
        <p:spPr>
          <a:xfrm>
            <a:off x="0" y="878649"/>
            <a:ext cx="9218140" cy="458908"/>
          </a:xfrm>
          <a:prstGeom prst="rect">
            <a:avLst/>
          </a:prstGeom>
        </p:spPr>
        <p:txBody>
          <a:bodyPr wrap="square">
            <a:spAutoFit/>
          </a:bodyPr>
          <a:lstStyle/>
          <a:p>
            <a:pPr>
              <a:lnSpc>
                <a:spcPct val="150000"/>
              </a:lnSpc>
            </a:pPr>
            <a:r>
              <a:rPr lang="en-US" altLang="zh-CN" dirty="0">
                <a:solidFill>
                  <a:srgbClr val="0000FF"/>
                </a:solidFill>
                <a:latin typeface="微软雅黑" panose="020B0503020204020204" pitchFamily="34" charset="-122"/>
                <a:ea typeface="微软雅黑" panose="020B0503020204020204" pitchFamily="34" charset="-122"/>
              </a:rPr>
              <a:t>1.</a:t>
            </a:r>
            <a:r>
              <a:rPr lang="zh-CN" altLang="en-US" dirty="0">
                <a:solidFill>
                  <a:srgbClr val="0000FF"/>
                </a:solidFill>
                <a:latin typeface="微软雅黑" panose="020B0503020204020204" pitchFamily="34" charset="-122"/>
                <a:ea typeface="微软雅黑" panose="020B0503020204020204" pitchFamily="34" charset="-122"/>
              </a:rPr>
              <a:t> 烷基芳基醚（</a:t>
            </a:r>
            <a:r>
              <a:rPr lang="en-US" altLang="zh-CN" dirty="0">
                <a:solidFill>
                  <a:srgbClr val="0000FF"/>
                </a:solidFill>
                <a:latin typeface="微软雅黑" panose="020B0503020204020204" pitchFamily="34" charset="-122"/>
                <a:ea typeface="微软雅黑" panose="020B0503020204020204" pitchFamily="34" charset="-122"/>
              </a:rPr>
              <a:t>alkyl-aryl ether</a:t>
            </a:r>
            <a:r>
              <a:rPr lang="zh-CN" altLang="en-US" dirty="0">
                <a:solidFill>
                  <a:srgbClr val="0000FF"/>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3891C5CA-E74A-4AFF-B5EE-DA586C15DCA7}"/>
              </a:ext>
            </a:extLst>
          </p:cNvPr>
          <p:cNvPicPr>
            <a:picLocks noChangeAspect="1"/>
          </p:cNvPicPr>
          <p:nvPr/>
        </p:nvPicPr>
        <p:blipFill>
          <a:blip r:embed="rId2"/>
          <a:stretch>
            <a:fillRect/>
          </a:stretch>
        </p:blipFill>
        <p:spPr>
          <a:xfrm>
            <a:off x="2056257" y="1731835"/>
            <a:ext cx="4595258" cy="3276884"/>
          </a:xfrm>
          <a:prstGeom prst="rect">
            <a:avLst/>
          </a:prstGeom>
        </p:spPr>
      </p:pic>
      <p:sp>
        <p:nvSpPr>
          <p:cNvPr id="17" name="矩形 16">
            <a:extLst>
              <a:ext uri="{FF2B5EF4-FFF2-40B4-BE49-F238E27FC236}">
                <a16:creationId xmlns:a16="http://schemas.microsoft.com/office/drawing/2014/main" id="{F1FF0F47-31A1-4152-82D4-EC9F5E9B1AEA}"/>
              </a:ext>
            </a:extLst>
          </p:cNvPr>
          <p:cNvSpPr/>
          <p:nvPr/>
        </p:nvSpPr>
        <p:spPr>
          <a:xfrm>
            <a:off x="1972546" y="1736521"/>
            <a:ext cx="4931593" cy="3372375"/>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A30FF207-6CFC-4559-B038-D866DDFB2357}"/>
              </a:ext>
            </a:extLst>
          </p:cNvPr>
          <p:cNvSpPr/>
          <p:nvPr/>
        </p:nvSpPr>
        <p:spPr>
          <a:xfrm>
            <a:off x="1" y="5254366"/>
            <a:ext cx="9060110" cy="874407"/>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当木质素经化学处理，或者在制浆过程中受到蒸煮药液的作用，上述醚键可发生断裂，引起木质素大分子碎解。因此，烷基芳基醚键在木质素的</a:t>
            </a:r>
            <a:r>
              <a:rPr lang="zh-CN" altLang="en-US" dirty="0">
                <a:solidFill>
                  <a:srgbClr val="0000FF"/>
                </a:solidFill>
                <a:latin typeface="微软雅黑" panose="020B0503020204020204" pitchFamily="34" charset="-122"/>
                <a:ea typeface="微软雅黑" panose="020B0503020204020204" pitchFamily="34" charset="-122"/>
              </a:rPr>
              <a:t>碎解</a:t>
            </a:r>
            <a:r>
              <a:rPr lang="zh-CN" altLang="en-US" dirty="0">
                <a:latin typeface="微软雅黑" panose="020B0503020204020204" pitchFamily="34" charset="-122"/>
                <a:ea typeface="微软雅黑" panose="020B0503020204020204" pitchFamily="34" charset="-122"/>
              </a:rPr>
              <a:t>和</a:t>
            </a:r>
            <a:r>
              <a:rPr lang="zh-CN" altLang="en-US" dirty="0">
                <a:solidFill>
                  <a:srgbClr val="0000FF"/>
                </a:solidFill>
                <a:latin typeface="微软雅黑" panose="020B0503020204020204" pitchFamily="34" charset="-122"/>
                <a:ea typeface="微软雅黑" panose="020B0503020204020204" pitchFamily="34" charset="-122"/>
              </a:rPr>
              <a:t>溶解</a:t>
            </a:r>
            <a:r>
              <a:rPr lang="zh-CN" altLang="en-US" dirty="0">
                <a:latin typeface="微软雅黑" panose="020B0503020204020204" pitchFamily="34" charset="-122"/>
                <a:ea typeface="微软雅黑" panose="020B0503020204020204" pitchFamily="34" charset="-122"/>
              </a:rPr>
              <a:t>中起着重要的作用。</a:t>
            </a:r>
          </a:p>
        </p:txBody>
      </p:sp>
    </p:spTree>
    <p:extLst>
      <p:ext uri="{BB962C8B-B14F-4D97-AF65-F5344CB8AC3E}">
        <p14:creationId xmlns:p14="http://schemas.microsoft.com/office/powerpoint/2010/main" val="4143588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99" name="矩形 6">
            <a:extLst>
              <a:ext uri="{FF2B5EF4-FFF2-40B4-BE49-F238E27FC236}">
                <a16:creationId xmlns:a16="http://schemas.microsoft.com/office/drawing/2014/main" id="{330A2E8C-6FE6-4114-B58E-8F559328DCE5}"/>
              </a:ext>
            </a:extLst>
          </p:cNvPr>
          <p:cNvSpPr>
            <a:spLocks noChangeArrowheads="1"/>
          </p:cNvSpPr>
          <p:nvPr/>
        </p:nvSpPr>
        <p:spPr bwMode="auto">
          <a:xfrm>
            <a:off x="0" y="115888"/>
            <a:ext cx="903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r>
              <a:rPr lang="en-US" altLang="zh-CN" sz="2800" b="0" dirty="0">
                <a:solidFill>
                  <a:srgbClr val="FFFFFF"/>
                </a:solidFill>
                <a:latin typeface="微软雅黑" panose="020B0503020204020204" pitchFamily="34" charset="-122"/>
                <a:ea typeface="微软雅黑" panose="020B0503020204020204" pitchFamily="34" charset="-122"/>
              </a:rPr>
              <a:t>2.4</a:t>
            </a:r>
            <a:r>
              <a:rPr lang="zh-CN" altLang="en-US" sz="2800" b="0" dirty="0">
                <a:solidFill>
                  <a:srgbClr val="FFFFFF"/>
                </a:solidFill>
                <a:latin typeface="微软雅黑" panose="020B0503020204020204" pitchFamily="34" charset="-122"/>
                <a:ea typeface="微软雅黑" panose="020B0503020204020204" pitchFamily="34" charset="-122"/>
              </a:rPr>
              <a:t>木质素结构单元间的连接键类型</a:t>
            </a:r>
          </a:p>
        </p:txBody>
      </p:sp>
      <p:sp>
        <p:nvSpPr>
          <p:cNvPr id="8" name="矩形 7">
            <a:extLst>
              <a:ext uri="{FF2B5EF4-FFF2-40B4-BE49-F238E27FC236}">
                <a16:creationId xmlns:a16="http://schemas.microsoft.com/office/drawing/2014/main" id="{1589E9C6-7702-47BC-BDAE-E16BDDB93168}"/>
              </a:ext>
            </a:extLst>
          </p:cNvPr>
          <p:cNvSpPr/>
          <p:nvPr/>
        </p:nvSpPr>
        <p:spPr>
          <a:xfrm>
            <a:off x="0" y="878649"/>
            <a:ext cx="3439486" cy="458908"/>
          </a:xfrm>
          <a:prstGeom prst="rect">
            <a:avLst/>
          </a:prstGeom>
        </p:spPr>
        <p:txBody>
          <a:bodyPr wrap="square">
            <a:spAutoFit/>
          </a:bodyPr>
          <a:lstStyle/>
          <a:p>
            <a:pPr>
              <a:lnSpc>
                <a:spcPct val="150000"/>
              </a:lnSpc>
            </a:pPr>
            <a:r>
              <a:rPr lang="en-US" altLang="zh-CN" dirty="0">
                <a:solidFill>
                  <a:srgbClr val="0000FF"/>
                </a:solidFill>
                <a:latin typeface="微软雅黑" panose="020B0503020204020204" pitchFamily="34" charset="-122"/>
                <a:ea typeface="微软雅黑" panose="020B0503020204020204" pitchFamily="34" charset="-122"/>
              </a:rPr>
              <a:t>2.</a:t>
            </a:r>
            <a:r>
              <a:rPr lang="zh-CN" altLang="en-US" dirty="0">
                <a:solidFill>
                  <a:srgbClr val="0000FF"/>
                </a:solidFill>
                <a:latin typeface="微软雅黑" panose="020B0503020204020204" pitchFamily="34" charset="-122"/>
                <a:ea typeface="微软雅黑" panose="020B0503020204020204" pitchFamily="34" charset="-122"/>
              </a:rPr>
              <a:t> 二芳基醚（</a:t>
            </a:r>
            <a:r>
              <a:rPr lang="en-US" altLang="zh-CN" dirty="0">
                <a:solidFill>
                  <a:srgbClr val="0000FF"/>
                </a:solidFill>
                <a:latin typeface="微软雅黑" panose="020B0503020204020204" pitchFamily="34" charset="-122"/>
                <a:ea typeface="微软雅黑" panose="020B0503020204020204" pitchFamily="34" charset="-122"/>
              </a:rPr>
              <a:t>aryl-aryl ether</a:t>
            </a:r>
            <a:r>
              <a:rPr lang="zh-CN" altLang="en-US" dirty="0">
                <a:solidFill>
                  <a:srgbClr val="0000FF"/>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E38FC461-20DA-474B-8BA1-EF252023E706}"/>
              </a:ext>
            </a:extLst>
          </p:cNvPr>
          <p:cNvGrpSpPr/>
          <p:nvPr/>
        </p:nvGrpSpPr>
        <p:grpSpPr>
          <a:xfrm>
            <a:off x="463682" y="1620191"/>
            <a:ext cx="2237573" cy="2476715"/>
            <a:chOff x="463682" y="1620191"/>
            <a:chExt cx="2237573" cy="2476715"/>
          </a:xfrm>
        </p:grpSpPr>
        <p:pic>
          <p:nvPicPr>
            <p:cNvPr id="2" name="图片 1">
              <a:extLst>
                <a:ext uri="{FF2B5EF4-FFF2-40B4-BE49-F238E27FC236}">
                  <a16:creationId xmlns:a16="http://schemas.microsoft.com/office/drawing/2014/main" id="{B2E2B9B8-C52E-45BF-A132-48E728EF23D2}"/>
                </a:ext>
              </a:extLst>
            </p:cNvPr>
            <p:cNvPicPr>
              <a:picLocks noChangeAspect="1"/>
            </p:cNvPicPr>
            <p:nvPr/>
          </p:nvPicPr>
          <p:blipFill>
            <a:blip r:embed="rId2"/>
            <a:stretch>
              <a:fillRect/>
            </a:stretch>
          </p:blipFill>
          <p:spPr>
            <a:xfrm>
              <a:off x="463682" y="1620191"/>
              <a:ext cx="2042337" cy="2476715"/>
            </a:xfrm>
            <a:prstGeom prst="rect">
              <a:avLst/>
            </a:prstGeom>
          </p:spPr>
        </p:pic>
        <p:sp>
          <p:nvSpPr>
            <p:cNvPr id="3" name="矩形 2">
              <a:extLst>
                <a:ext uri="{FF2B5EF4-FFF2-40B4-BE49-F238E27FC236}">
                  <a16:creationId xmlns:a16="http://schemas.microsoft.com/office/drawing/2014/main" id="{4028974C-53E7-4BBE-A946-B09FA7EC08DD}"/>
                </a:ext>
              </a:extLst>
            </p:cNvPr>
            <p:cNvSpPr/>
            <p:nvPr/>
          </p:nvSpPr>
          <p:spPr>
            <a:xfrm>
              <a:off x="2063692" y="3204594"/>
              <a:ext cx="637563" cy="4278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a:extLst>
              <a:ext uri="{FF2B5EF4-FFF2-40B4-BE49-F238E27FC236}">
                <a16:creationId xmlns:a16="http://schemas.microsoft.com/office/drawing/2014/main" id="{F1FF0F47-31A1-4152-82D4-EC9F5E9B1AEA}"/>
              </a:ext>
            </a:extLst>
          </p:cNvPr>
          <p:cNvSpPr/>
          <p:nvPr/>
        </p:nvSpPr>
        <p:spPr>
          <a:xfrm>
            <a:off x="520117" y="1535184"/>
            <a:ext cx="2055303" cy="2625755"/>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9C8BF1DB-7641-4990-B9FD-12C1F90D6986}"/>
              </a:ext>
            </a:extLst>
          </p:cNvPr>
          <p:cNvSpPr/>
          <p:nvPr/>
        </p:nvSpPr>
        <p:spPr>
          <a:xfrm>
            <a:off x="3867324" y="870260"/>
            <a:ext cx="3439486" cy="458908"/>
          </a:xfrm>
          <a:prstGeom prst="rect">
            <a:avLst/>
          </a:prstGeom>
        </p:spPr>
        <p:txBody>
          <a:bodyPr wrap="square">
            <a:spAutoFit/>
          </a:bodyPr>
          <a:lstStyle/>
          <a:p>
            <a:pPr>
              <a:lnSpc>
                <a:spcPct val="150000"/>
              </a:lnSpc>
            </a:pPr>
            <a:r>
              <a:rPr lang="en-US" altLang="zh-CN" dirty="0">
                <a:solidFill>
                  <a:srgbClr val="0000FF"/>
                </a:solidFill>
                <a:latin typeface="微软雅黑" panose="020B0503020204020204" pitchFamily="34" charset="-122"/>
                <a:ea typeface="微软雅黑" panose="020B0503020204020204" pitchFamily="34" charset="-122"/>
              </a:rPr>
              <a:t>3.</a:t>
            </a:r>
            <a:r>
              <a:rPr lang="zh-CN" altLang="en-US" dirty="0">
                <a:solidFill>
                  <a:srgbClr val="0000FF"/>
                </a:solidFill>
                <a:latin typeface="微软雅黑" panose="020B0503020204020204" pitchFamily="34" charset="-122"/>
                <a:ea typeface="微软雅黑" panose="020B0503020204020204" pitchFamily="34" charset="-122"/>
              </a:rPr>
              <a:t> 二烷基醚（</a:t>
            </a:r>
            <a:r>
              <a:rPr lang="en-US" altLang="zh-CN" dirty="0">
                <a:solidFill>
                  <a:srgbClr val="0000FF"/>
                </a:solidFill>
                <a:latin typeface="微软雅黑" panose="020B0503020204020204" pitchFamily="34" charset="-122"/>
                <a:ea typeface="微软雅黑" panose="020B0503020204020204" pitchFamily="34" charset="-122"/>
              </a:rPr>
              <a:t>alkyl-alkyl ether</a:t>
            </a:r>
            <a:r>
              <a:rPr lang="zh-CN" altLang="en-US" dirty="0">
                <a:solidFill>
                  <a:srgbClr val="0000FF"/>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5E7F09B7-5378-4979-9C81-34E172DF1652}"/>
              </a:ext>
            </a:extLst>
          </p:cNvPr>
          <p:cNvGrpSpPr/>
          <p:nvPr/>
        </p:nvGrpSpPr>
        <p:grpSpPr>
          <a:xfrm>
            <a:off x="4632636" y="1500157"/>
            <a:ext cx="1551211" cy="2715119"/>
            <a:chOff x="4162852" y="2238389"/>
            <a:chExt cx="1551211" cy="2715119"/>
          </a:xfrm>
        </p:grpSpPr>
        <p:pic>
          <p:nvPicPr>
            <p:cNvPr id="9" name="图片 8">
              <a:extLst>
                <a:ext uri="{FF2B5EF4-FFF2-40B4-BE49-F238E27FC236}">
                  <a16:creationId xmlns:a16="http://schemas.microsoft.com/office/drawing/2014/main" id="{294CA638-0ED6-483F-8A3C-F9E89D3DE8F0}"/>
                </a:ext>
              </a:extLst>
            </p:cNvPr>
            <p:cNvPicPr>
              <a:picLocks noChangeAspect="1"/>
            </p:cNvPicPr>
            <p:nvPr/>
          </p:nvPicPr>
          <p:blipFill>
            <a:blip r:embed="rId3"/>
            <a:stretch>
              <a:fillRect/>
            </a:stretch>
          </p:blipFill>
          <p:spPr>
            <a:xfrm>
              <a:off x="4738618" y="2238389"/>
              <a:ext cx="975445" cy="1676545"/>
            </a:xfrm>
            <a:prstGeom prst="rect">
              <a:avLst/>
            </a:prstGeom>
          </p:spPr>
        </p:pic>
        <p:pic>
          <p:nvPicPr>
            <p:cNvPr id="7" name="图片 6">
              <a:extLst>
                <a:ext uri="{FF2B5EF4-FFF2-40B4-BE49-F238E27FC236}">
                  <a16:creationId xmlns:a16="http://schemas.microsoft.com/office/drawing/2014/main" id="{330ADD32-5C7D-49B9-93E2-50E20F48C224}"/>
                </a:ext>
              </a:extLst>
            </p:cNvPr>
            <p:cNvPicPr>
              <a:picLocks noChangeAspect="1"/>
            </p:cNvPicPr>
            <p:nvPr/>
          </p:nvPicPr>
          <p:blipFill>
            <a:blip r:embed="rId4"/>
            <a:stretch>
              <a:fillRect/>
            </a:stretch>
          </p:blipFill>
          <p:spPr>
            <a:xfrm>
              <a:off x="4162852" y="2911171"/>
              <a:ext cx="1036410" cy="2042337"/>
            </a:xfrm>
            <a:prstGeom prst="rect">
              <a:avLst/>
            </a:prstGeom>
          </p:spPr>
        </p:pic>
      </p:grpSp>
      <p:sp>
        <p:nvSpPr>
          <p:cNvPr id="14" name="矩形 13">
            <a:extLst>
              <a:ext uri="{FF2B5EF4-FFF2-40B4-BE49-F238E27FC236}">
                <a16:creationId xmlns:a16="http://schemas.microsoft.com/office/drawing/2014/main" id="{6E20A226-BC41-4E4C-BEC8-1E0B71E5B17F}"/>
              </a:ext>
            </a:extLst>
          </p:cNvPr>
          <p:cNvSpPr/>
          <p:nvPr/>
        </p:nvSpPr>
        <p:spPr>
          <a:xfrm>
            <a:off x="4420999" y="1510017"/>
            <a:ext cx="2055303" cy="2759979"/>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C13826E9-FA61-431B-95D0-DC9DA9890D11}"/>
              </a:ext>
            </a:extLst>
          </p:cNvPr>
          <p:cNvSpPr/>
          <p:nvPr/>
        </p:nvSpPr>
        <p:spPr>
          <a:xfrm>
            <a:off x="629175" y="4695640"/>
            <a:ext cx="5964572" cy="458908"/>
          </a:xfrm>
          <a:prstGeom prst="rect">
            <a:avLst/>
          </a:prstGeom>
        </p:spPr>
        <p:txBody>
          <a:bodyPr wrap="square">
            <a:spAutoFit/>
          </a:bodyPr>
          <a:lstStyle/>
          <a:p>
            <a:pPr>
              <a:lnSpc>
                <a:spcPct val="150000"/>
              </a:lnSpc>
            </a:pPr>
            <a:r>
              <a:rPr lang="en-US" altLang="zh-CN" dirty="0">
                <a:solidFill>
                  <a:srgbClr val="0000FF"/>
                </a:solidFill>
                <a:latin typeface="微软雅黑" panose="020B0503020204020204" pitchFamily="34" charset="-122"/>
                <a:ea typeface="微软雅黑" panose="020B0503020204020204" pitchFamily="34" charset="-122"/>
              </a:rPr>
              <a:t>4.</a:t>
            </a:r>
            <a:r>
              <a:rPr lang="zh-CN" altLang="en-US" dirty="0">
                <a:solidFill>
                  <a:srgbClr val="0000FF"/>
                </a:solidFill>
                <a:latin typeface="微软雅黑" panose="020B0503020204020204" pitchFamily="34" charset="-122"/>
                <a:ea typeface="微软雅黑" panose="020B0503020204020204" pitchFamily="34" charset="-122"/>
              </a:rPr>
              <a:t> 甲基芳基醚（</a:t>
            </a:r>
            <a:r>
              <a:rPr lang="en-US" altLang="zh-CN" dirty="0">
                <a:solidFill>
                  <a:srgbClr val="0000FF"/>
                </a:solidFill>
                <a:latin typeface="微软雅黑" panose="020B0503020204020204" pitchFamily="34" charset="-122"/>
                <a:ea typeface="微软雅黑" panose="020B0503020204020204" pitchFamily="34" charset="-122"/>
              </a:rPr>
              <a:t>methyl-aryl ether</a:t>
            </a:r>
            <a:r>
              <a:rPr lang="zh-CN" altLang="en-US" dirty="0">
                <a:solidFill>
                  <a:srgbClr val="0000FF"/>
                </a:solidFill>
                <a:latin typeface="微软雅黑" panose="020B0503020204020204" pitchFamily="34" charset="-122"/>
                <a:ea typeface="微软雅黑" panose="020B0503020204020204" pitchFamily="34" charset="-122"/>
              </a:rPr>
              <a:t>）、甘油芳基醚</a:t>
            </a:r>
            <a:endParaRPr lang="zh-CN" altLang="en-US" dirty="0">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D63951D9-7590-4FE8-B88B-078CAAEF84BC}"/>
              </a:ext>
            </a:extLst>
          </p:cNvPr>
          <p:cNvPicPr>
            <a:picLocks noChangeAspect="1"/>
          </p:cNvPicPr>
          <p:nvPr/>
        </p:nvPicPr>
        <p:blipFill>
          <a:blip r:embed="rId5"/>
          <a:stretch>
            <a:fillRect/>
          </a:stretch>
        </p:blipFill>
        <p:spPr>
          <a:xfrm>
            <a:off x="6946585" y="4017200"/>
            <a:ext cx="1341236" cy="2598645"/>
          </a:xfrm>
          <a:prstGeom prst="rect">
            <a:avLst/>
          </a:prstGeom>
        </p:spPr>
      </p:pic>
      <p:sp>
        <p:nvSpPr>
          <p:cNvPr id="18" name="矩形 17">
            <a:extLst>
              <a:ext uri="{FF2B5EF4-FFF2-40B4-BE49-F238E27FC236}">
                <a16:creationId xmlns:a16="http://schemas.microsoft.com/office/drawing/2014/main" id="{C7A9FFD9-89CE-46AA-B1BA-6B8F4BECCF96}"/>
              </a:ext>
            </a:extLst>
          </p:cNvPr>
          <p:cNvSpPr/>
          <p:nvPr/>
        </p:nvSpPr>
        <p:spPr>
          <a:xfrm>
            <a:off x="6803472" y="3959602"/>
            <a:ext cx="1551964" cy="2759979"/>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456D66C2-A35D-4A75-8CD2-96ADF5BB5A6D}"/>
              </a:ext>
            </a:extLst>
          </p:cNvPr>
          <p:cNvSpPr/>
          <p:nvPr/>
        </p:nvSpPr>
        <p:spPr>
          <a:xfrm>
            <a:off x="6979640" y="5385732"/>
            <a:ext cx="805343" cy="335560"/>
          </a:xfrm>
          <a:prstGeom prst="ellipse">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D1278BCE-C190-4C89-8E51-A085D4474C75}"/>
              </a:ext>
            </a:extLst>
          </p:cNvPr>
          <p:cNvSpPr/>
          <p:nvPr/>
        </p:nvSpPr>
        <p:spPr>
          <a:xfrm>
            <a:off x="7592036" y="5159229"/>
            <a:ext cx="805343" cy="335560"/>
          </a:xfrm>
          <a:prstGeom prst="ellipse">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52306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99" name="矩形 6">
            <a:extLst>
              <a:ext uri="{FF2B5EF4-FFF2-40B4-BE49-F238E27FC236}">
                <a16:creationId xmlns:a16="http://schemas.microsoft.com/office/drawing/2014/main" id="{330A2E8C-6FE6-4114-B58E-8F559328DCE5}"/>
              </a:ext>
            </a:extLst>
          </p:cNvPr>
          <p:cNvSpPr>
            <a:spLocks noChangeArrowheads="1"/>
          </p:cNvSpPr>
          <p:nvPr/>
        </p:nvSpPr>
        <p:spPr bwMode="auto">
          <a:xfrm>
            <a:off x="0" y="115888"/>
            <a:ext cx="903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r>
              <a:rPr lang="en-US" altLang="zh-CN" sz="2800" b="0" dirty="0">
                <a:solidFill>
                  <a:srgbClr val="FFFFFF"/>
                </a:solidFill>
                <a:latin typeface="微软雅黑" panose="020B0503020204020204" pitchFamily="34" charset="-122"/>
                <a:ea typeface="微软雅黑" panose="020B0503020204020204" pitchFamily="34" charset="-122"/>
              </a:rPr>
              <a:t>2.4</a:t>
            </a:r>
            <a:r>
              <a:rPr lang="zh-CN" altLang="en-US" sz="2800" b="0" dirty="0">
                <a:solidFill>
                  <a:srgbClr val="FFFFFF"/>
                </a:solidFill>
                <a:latin typeface="微软雅黑" panose="020B0503020204020204" pitchFamily="34" charset="-122"/>
                <a:ea typeface="微软雅黑" panose="020B0503020204020204" pitchFamily="34" charset="-122"/>
              </a:rPr>
              <a:t>木质素结构单元间的连接键类型</a:t>
            </a:r>
          </a:p>
        </p:txBody>
      </p:sp>
      <p:sp>
        <p:nvSpPr>
          <p:cNvPr id="3" name="矩形 2">
            <a:extLst>
              <a:ext uri="{FF2B5EF4-FFF2-40B4-BE49-F238E27FC236}">
                <a16:creationId xmlns:a16="http://schemas.microsoft.com/office/drawing/2014/main" id="{6F392834-DECF-43E7-BA6E-8A85231D9975}"/>
              </a:ext>
            </a:extLst>
          </p:cNvPr>
          <p:cNvSpPr/>
          <p:nvPr/>
        </p:nvSpPr>
        <p:spPr>
          <a:xfrm>
            <a:off x="-93026" y="806266"/>
            <a:ext cx="2262158" cy="458908"/>
          </a:xfrm>
          <a:prstGeom prst="rect">
            <a:avLst/>
          </a:prstGeom>
        </p:spPr>
        <p:txBody>
          <a:bodyPr wrap="none">
            <a:spAutoFit/>
          </a:bodyPr>
          <a:lstStyle/>
          <a:p>
            <a:pPr>
              <a:lnSpc>
                <a:spcPct val="150000"/>
              </a:lnSpc>
            </a:pPr>
            <a:r>
              <a:rPr lang="zh-CN" altLang="en-US" dirty="0">
                <a:solidFill>
                  <a:srgbClr val="C00000"/>
                </a:solidFill>
                <a:latin typeface="微软雅黑" panose="020B0503020204020204" pitchFamily="34" charset="-122"/>
                <a:ea typeface="微软雅黑" panose="020B0503020204020204" pitchFamily="34" charset="-122"/>
              </a:rPr>
              <a:t>（二）碳碳键的连接</a:t>
            </a:r>
            <a:endParaRPr lang="en-US" altLang="zh-CN" dirty="0">
              <a:solidFill>
                <a:srgbClr val="C00000"/>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9B8D2662-15D2-4F98-81F5-38D728086EF8}"/>
              </a:ext>
            </a:extLst>
          </p:cNvPr>
          <p:cNvPicPr>
            <a:picLocks noChangeAspect="1"/>
          </p:cNvPicPr>
          <p:nvPr/>
        </p:nvPicPr>
        <p:blipFill>
          <a:blip r:embed="rId2"/>
          <a:stretch>
            <a:fillRect/>
          </a:stretch>
        </p:blipFill>
        <p:spPr>
          <a:xfrm>
            <a:off x="1746422" y="1407350"/>
            <a:ext cx="6197746" cy="5112338"/>
          </a:xfrm>
          <a:prstGeom prst="rect">
            <a:avLst/>
          </a:prstGeom>
        </p:spPr>
      </p:pic>
      <p:sp>
        <p:nvSpPr>
          <p:cNvPr id="15" name="矩形 14">
            <a:extLst>
              <a:ext uri="{FF2B5EF4-FFF2-40B4-BE49-F238E27FC236}">
                <a16:creationId xmlns:a16="http://schemas.microsoft.com/office/drawing/2014/main" id="{19346E81-2B78-47EA-A61B-30AADCF168B7}"/>
              </a:ext>
            </a:extLst>
          </p:cNvPr>
          <p:cNvSpPr/>
          <p:nvPr/>
        </p:nvSpPr>
        <p:spPr>
          <a:xfrm>
            <a:off x="1696995" y="1436330"/>
            <a:ext cx="6178378" cy="5228081"/>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672403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99" name="矩形 6">
            <a:extLst>
              <a:ext uri="{FF2B5EF4-FFF2-40B4-BE49-F238E27FC236}">
                <a16:creationId xmlns:a16="http://schemas.microsoft.com/office/drawing/2014/main" id="{330A2E8C-6FE6-4114-B58E-8F559328DCE5}"/>
              </a:ext>
            </a:extLst>
          </p:cNvPr>
          <p:cNvSpPr>
            <a:spLocks noChangeArrowheads="1"/>
          </p:cNvSpPr>
          <p:nvPr/>
        </p:nvSpPr>
        <p:spPr bwMode="auto">
          <a:xfrm>
            <a:off x="0" y="115888"/>
            <a:ext cx="903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r>
              <a:rPr lang="en-US" altLang="zh-CN" sz="2800" b="0" dirty="0">
                <a:solidFill>
                  <a:srgbClr val="FFFFFF"/>
                </a:solidFill>
                <a:latin typeface="微软雅黑" panose="020B0503020204020204" pitchFamily="34" charset="-122"/>
                <a:ea typeface="微软雅黑" panose="020B0503020204020204" pitchFamily="34" charset="-122"/>
              </a:rPr>
              <a:t>2.4</a:t>
            </a:r>
            <a:r>
              <a:rPr lang="zh-CN" altLang="en-US" sz="2800" b="0" dirty="0">
                <a:solidFill>
                  <a:srgbClr val="FFFFFF"/>
                </a:solidFill>
                <a:latin typeface="微软雅黑" panose="020B0503020204020204" pitchFamily="34" charset="-122"/>
                <a:ea typeface="微软雅黑" panose="020B0503020204020204" pitchFamily="34" charset="-122"/>
              </a:rPr>
              <a:t>木质素结构单元间的连接键类型</a:t>
            </a:r>
          </a:p>
        </p:txBody>
      </p:sp>
      <p:sp>
        <p:nvSpPr>
          <p:cNvPr id="3" name="矩形 2">
            <a:extLst>
              <a:ext uri="{FF2B5EF4-FFF2-40B4-BE49-F238E27FC236}">
                <a16:creationId xmlns:a16="http://schemas.microsoft.com/office/drawing/2014/main" id="{6F392834-DECF-43E7-BA6E-8A85231D9975}"/>
              </a:ext>
            </a:extLst>
          </p:cNvPr>
          <p:cNvSpPr/>
          <p:nvPr/>
        </p:nvSpPr>
        <p:spPr>
          <a:xfrm>
            <a:off x="-93026" y="806266"/>
            <a:ext cx="2723823" cy="458908"/>
          </a:xfrm>
          <a:prstGeom prst="rect">
            <a:avLst/>
          </a:prstGeom>
        </p:spPr>
        <p:txBody>
          <a:bodyPr wrap="none">
            <a:spAutoFit/>
          </a:bodyPr>
          <a:lstStyle/>
          <a:p>
            <a:pPr>
              <a:lnSpc>
                <a:spcPct val="150000"/>
              </a:lnSpc>
            </a:pPr>
            <a:r>
              <a:rPr lang="zh-CN" altLang="en-US" dirty="0">
                <a:solidFill>
                  <a:srgbClr val="C00000"/>
                </a:solidFill>
                <a:latin typeface="微软雅黑" panose="020B0503020204020204" pitchFamily="34" charset="-122"/>
                <a:ea typeface="微软雅黑" panose="020B0503020204020204" pitchFamily="34" charset="-122"/>
              </a:rPr>
              <a:t>（三）酯键的连接：</a:t>
            </a:r>
            <a:r>
              <a:rPr lang="zh-CN" altLang="en-US" dirty="0">
                <a:latin typeface="微软雅黑" panose="020B0503020204020204" pitchFamily="34" charset="-122"/>
                <a:ea typeface="微软雅黑" panose="020B0503020204020204" pitchFamily="34" charset="-122"/>
              </a:rPr>
              <a:t>较少</a:t>
            </a:r>
            <a:endParaRPr lang="en-US" altLang="zh-CN"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5201ABBE-E003-4BBD-83C5-5D6D2A9934C3}"/>
              </a:ext>
            </a:extLst>
          </p:cNvPr>
          <p:cNvPicPr>
            <a:picLocks noChangeAspect="1"/>
          </p:cNvPicPr>
          <p:nvPr/>
        </p:nvPicPr>
        <p:blipFill>
          <a:blip r:embed="rId2"/>
          <a:stretch>
            <a:fillRect/>
          </a:stretch>
        </p:blipFill>
        <p:spPr>
          <a:xfrm>
            <a:off x="644994" y="1385375"/>
            <a:ext cx="3010161" cy="2933954"/>
          </a:xfrm>
          <a:prstGeom prst="rect">
            <a:avLst/>
          </a:prstGeom>
        </p:spPr>
      </p:pic>
      <p:sp>
        <p:nvSpPr>
          <p:cNvPr id="15" name="矩形 14">
            <a:extLst>
              <a:ext uri="{FF2B5EF4-FFF2-40B4-BE49-F238E27FC236}">
                <a16:creationId xmlns:a16="http://schemas.microsoft.com/office/drawing/2014/main" id="{19346E81-2B78-47EA-A61B-30AADCF168B7}"/>
              </a:ext>
            </a:extLst>
          </p:cNvPr>
          <p:cNvSpPr/>
          <p:nvPr/>
        </p:nvSpPr>
        <p:spPr>
          <a:xfrm>
            <a:off x="535459" y="1474573"/>
            <a:ext cx="3089189" cy="2825579"/>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742C52B-5ECB-4E98-916A-9B2789DFB83B}"/>
              </a:ext>
            </a:extLst>
          </p:cNvPr>
          <p:cNvSpPr/>
          <p:nvPr/>
        </p:nvSpPr>
        <p:spPr>
          <a:xfrm>
            <a:off x="-16476" y="4430915"/>
            <a:ext cx="3185487" cy="458908"/>
          </a:xfrm>
          <a:prstGeom prst="rect">
            <a:avLst/>
          </a:prstGeom>
        </p:spPr>
        <p:txBody>
          <a:bodyPr wrap="none">
            <a:spAutoFit/>
          </a:bodyPr>
          <a:lstStyle/>
          <a:p>
            <a:pPr>
              <a:lnSpc>
                <a:spcPct val="150000"/>
              </a:lnSpc>
            </a:pPr>
            <a:r>
              <a:rPr lang="zh-CN" altLang="en-US" dirty="0">
                <a:solidFill>
                  <a:srgbClr val="C00000"/>
                </a:solidFill>
                <a:latin typeface="微软雅黑" panose="020B0503020204020204" pitchFamily="34" charset="-122"/>
                <a:ea typeface="微软雅黑" panose="020B0503020204020204" pitchFamily="34" charset="-122"/>
              </a:rPr>
              <a:t>（四）缩合型和非缩合型连接</a:t>
            </a:r>
            <a:endParaRPr lang="en-US" altLang="zh-CN"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3AC10203-98B3-48E5-81AB-95EBA9434A62}"/>
              </a:ext>
            </a:extLst>
          </p:cNvPr>
          <p:cNvSpPr/>
          <p:nvPr/>
        </p:nvSpPr>
        <p:spPr>
          <a:xfrm>
            <a:off x="24714" y="4974283"/>
            <a:ext cx="7585731" cy="879087"/>
          </a:xfrm>
          <a:prstGeom prst="rect">
            <a:avLst/>
          </a:prstGeom>
        </p:spPr>
        <p:txBody>
          <a:bodyPr wrap="none">
            <a:spAutoFit/>
          </a:bodyPr>
          <a:lstStyle/>
          <a:p>
            <a:pPr>
              <a:lnSpc>
                <a:spcPct val="150000"/>
              </a:lnSpc>
            </a:pPr>
            <a:r>
              <a:rPr lang="zh-CN" altLang="en-US" dirty="0">
                <a:solidFill>
                  <a:srgbClr val="0000FF"/>
                </a:solidFill>
                <a:latin typeface="微软雅黑" panose="020B0503020204020204" pitchFamily="34" charset="-122"/>
                <a:ea typeface="微软雅黑" panose="020B0503020204020204" pitchFamily="34" charset="-122"/>
              </a:rPr>
              <a:t>非缩合型</a:t>
            </a:r>
            <a:r>
              <a:rPr lang="zh-CN" altLang="en-US" dirty="0">
                <a:latin typeface="微软雅黑" panose="020B0503020204020204" pitchFamily="34" charset="-122"/>
                <a:ea typeface="微软雅黑" panose="020B0503020204020204" pitchFamily="34" charset="-122"/>
              </a:rPr>
              <a:t>：木质素中的苯环上的</a:t>
            </a:r>
            <a:r>
              <a:rPr lang="en-US" altLang="zh-CN" dirty="0">
                <a:latin typeface="微软雅黑" panose="020B0503020204020204" pitchFamily="34" charset="-122"/>
                <a:ea typeface="微软雅黑" panose="020B0503020204020204" pitchFamily="34" charset="-122"/>
              </a:rPr>
              <a:t>2,3,5,6</a:t>
            </a:r>
            <a:r>
              <a:rPr lang="zh-CN" altLang="en-US" dirty="0">
                <a:latin typeface="微软雅黑" panose="020B0503020204020204" pitchFamily="34" charset="-122"/>
                <a:ea typeface="微软雅黑" panose="020B0503020204020204" pitchFamily="34" charset="-122"/>
              </a:rPr>
              <a:t>位上除了有甲氧基外无其它连接；</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solidFill>
                  <a:srgbClr val="0000FF"/>
                </a:solidFill>
                <a:latin typeface="微软雅黑" panose="020B0503020204020204" pitchFamily="34" charset="-122"/>
                <a:ea typeface="微软雅黑" panose="020B0503020204020204" pitchFamily="34" charset="-122"/>
              </a:rPr>
              <a:t>缩合型</a:t>
            </a:r>
            <a:r>
              <a:rPr lang="zh-CN" altLang="en-US" dirty="0">
                <a:latin typeface="微软雅黑" panose="020B0503020204020204" pitchFamily="34" charset="-122"/>
                <a:ea typeface="微软雅黑" panose="020B0503020204020204" pitchFamily="34" charset="-122"/>
              </a:rPr>
              <a:t>：苯环的</a:t>
            </a:r>
            <a:r>
              <a:rPr lang="en-US" altLang="zh-CN" dirty="0">
                <a:latin typeface="微软雅黑" panose="020B0503020204020204" pitchFamily="34" charset="-122"/>
                <a:ea typeface="微软雅黑" panose="020B0503020204020204" pitchFamily="34" charset="-122"/>
              </a:rPr>
              <a:t>2,3,5,6</a:t>
            </a:r>
            <a:r>
              <a:rPr lang="zh-CN" altLang="en-US" dirty="0">
                <a:latin typeface="微软雅黑" panose="020B0503020204020204" pitchFamily="34" charset="-122"/>
                <a:ea typeface="微软雅黑" panose="020B0503020204020204" pitchFamily="34" charset="-122"/>
              </a:rPr>
              <a:t>位和另一结构单元之间的结合。</a:t>
            </a:r>
            <a:endParaRPr lang="zh-CN" altLang="en-US" dirty="0"/>
          </a:p>
        </p:txBody>
      </p:sp>
      <p:sp>
        <p:nvSpPr>
          <p:cNvPr id="10" name="矩形 9">
            <a:extLst>
              <a:ext uri="{FF2B5EF4-FFF2-40B4-BE49-F238E27FC236}">
                <a16:creationId xmlns:a16="http://schemas.microsoft.com/office/drawing/2014/main" id="{614FBDE9-3942-4E09-A735-1C1CF29DE713}"/>
              </a:ext>
            </a:extLst>
          </p:cNvPr>
          <p:cNvSpPr/>
          <p:nvPr/>
        </p:nvSpPr>
        <p:spPr>
          <a:xfrm>
            <a:off x="0" y="5839256"/>
            <a:ext cx="8956298" cy="463588"/>
          </a:xfrm>
          <a:prstGeom prst="rect">
            <a:avLst/>
          </a:prstGeom>
        </p:spPr>
        <p:txBody>
          <a:bodyPr wrap="none">
            <a:spAutoFit/>
          </a:bodyPr>
          <a:lstStyle/>
          <a:p>
            <a:pPr>
              <a:lnSpc>
                <a:spcPct val="150000"/>
              </a:lnSpc>
            </a:pPr>
            <a:r>
              <a:rPr lang="zh-CN" altLang="en-US" dirty="0">
                <a:solidFill>
                  <a:srgbClr val="0000FF"/>
                </a:solidFill>
                <a:latin typeface="微软雅黑" panose="020B0503020204020204" pitchFamily="34" charset="-122"/>
                <a:ea typeface="微软雅黑" panose="020B0503020204020204" pitchFamily="34" charset="-122"/>
              </a:rPr>
              <a:t>区别</a:t>
            </a:r>
            <a:r>
              <a:rPr lang="zh-CN" altLang="en-US" dirty="0">
                <a:latin typeface="微软雅黑" panose="020B0503020204020204" pitchFamily="34" charset="-122"/>
                <a:ea typeface="微软雅黑" panose="020B0503020204020204" pitchFamily="34" charset="-122"/>
              </a:rPr>
              <a:t>：缩合型结合将两个结构单元间牢固地结合在一起，键比较稳定，不容易被破坏。</a:t>
            </a:r>
            <a:endParaRPr lang="zh-CN" altLang="en-US" dirty="0"/>
          </a:p>
        </p:txBody>
      </p:sp>
    </p:spTree>
    <p:extLst>
      <p:ext uri="{BB962C8B-B14F-4D97-AF65-F5344CB8AC3E}">
        <p14:creationId xmlns:p14="http://schemas.microsoft.com/office/powerpoint/2010/main" val="20007439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99" name="矩形 6">
            <a:extLst>
              <a:ext uri="{FF2B5EF4-FFF2-40B4-BE49-F238E27FC236}">
                <a16:creationId xmlns:a16="http://schemas.microsoft.com/office/drawing/2014/main" id="{330A2E8C-6FE6-4114-B58E-8F559328DCE5}"/>
              </a:ext>
            </a:extLst>
          </p:cNvPr>
          <p:cNvSpPr>
            <a:spLocks noChangeArrowheads="1"/>
          </p:cNvSpPr>
          <p:nvPr/>
        </p:nvSpPr>
        <p:spPr bwMode="auto">
          <a:xfrm>
            <a:off x="0" y="115888"/>
            <a:ext cx="903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r>
              <a:rPr lang="en-US" altLang="zh-CN" sz="2800" b="0" dirty="0">
                <a:solidFill>
                  <a:srgbClr val="FFFFFF"/>
                </a:solidFill>
                <a:latin typeface="微软雅黑" panose="020B0503020204020204" pitchFamily="34" charset="-122"/>
                <a:ea typeface="微软雅黑" panose="020B0503020204020204" pitchFamily="34" charset="-122"/>
              </a:rPr>
              <a:t>2.5</a:t>
            </a:r>
            <a:r>
              <a:rPr lang="zh-CN" altLang="en-US" sz="2800" b="0" dirty="0">
                <a:solidFill>
                  <a:srgbClr val="FFFFFF"/>
                </a:solidFill>
                <a:latin typeface="微软雅黑" panose="020B0503020204020204" pitchFamily="34" charset="-122"/>
                <a:ea typeface="微软雅黑" panose="020B0503020204020204" pitchFamily="34" charset="-122"/>
              </a:rPr>
              <a:t>木质素</a:t>
            </a:r>
            <a:r>
              <a:rPr lang="en-US" altLang="zh-CN" sz="2800" b="0" dirty="0">
                <a:solidFill>
                  <a:srgbClr val="FFFFFF"/>
                </a:solidFill>
                <a:latin typeface="微软雅黑" panose="020B0503020204020204" pitchFamily="34" charset="-122"/>
                <a:ea typeface="微软雅黑" panose="020B0503020204020204" pitchFamily="34" charset="-122"/>
              </a:rPr>
              <a:t>-</a:t>
            </a:r>
            <a:r>
              <a:rPr lang="zh-CN" altLang="en-US" sz="2800" b="0" dirty="0">
                <a:solidFill>
                  <a:srgbClr val="FFFFFF"/>
                </a:solidFill>
                <a:latin typeface="微软雅黑" panose="020B0503020204020204" pitchFamily="34" charset="-122"/>
                <a:ea typeface="微软雅黑" panose="020B0503020204020204" pitchFamily="34" charset="-122"/>
              </a:rPr>
              <a:t>碳水化合物复合体</a:t>
            </a:r>
          </a:p>
        </p:txBody>
      </p:sp>
      <p:sp>
        <p:nvSpPr>
          <p:cNvPr id="3" name="矩形 2">
            <a:extLst>
              <a:ext uri="{FF2B5EF4-FFF2-40B4-BE49-F238E27FC236}">
                <a16:creationId xmlns:a16="http://schemas.microsoft.com/office/drawing/2014/main" id="{6F392834-DECF-43E7-BA6E-8A85231D9975}"/>
              </a:ext>
            </a:extLst>
          </p:cNvPr>
          <p:cNvSpPr/>
          <p:nvPr/>
        </p:nvSpPr>
        <p:spPr>
          <a:xfrm>
            <a:off x="-10646" y="806266"/>
            <a:ext cx="9094413" cy="1705403"/>
          </a:xfrm>
          <a:prstGeom prst="rect">
            <a:avLst/>
          </a:prstGeom>
        </p:spPr>
        <p:txBody>
          <a:bodyPr wrap="square">
            <a:spAutoFit/>
          </a:bodyPr>
          <a:lstStyle/>
          <a:p>
            <a:pPr>
              <a:lnSpc>
                <a:spcPct val="150000"/>
              </a:lnSpc>
            </a:pPr>
            <a:r>
              <a:rPr lang="zh-CN" altLang="en-US" dirty="0">
                <a:solidFill>
                  <a:srgbClr val="C00000"/>
                </a:solidFill>
                <a:latin typeface="微软雅黑" panose="020B0503020204020204" pitchFamily="34" charset="-122"/>
                <a:ea typeface="微软雅黑" panose="020B0503020204020204" pitchFamily="34" charset="-122"/>
              </a:rPr>
              <a:t>（一）木质素</a:t>
            </a:r>
            <a:r>
              <a:rPr lang="en-US" altLang="zh-CN" dirty="0">
                <a:solidFill>
                  <a:srgbClr val="C00000"/>
                </a:solidFill>
                <a:latin typeface="微软雅黑" panose="020B0503020204020204" pitchFamily="34" charset="-122"/>
                <a:ea typeface="微软雅黑" panose="020B0503020204020204" pitchFamily="34" charset="-122"/>
              </a:rPr>
              <a:t>-</a:t>
            </a:r>
            <a:r>
              <a:rPr lang="zh-CN" altLang="en-US" dirty="0">
                <a:solidFill>
                  <a:srgbClr val="C00000"/>
                </a:solidFill>
                <a:latin typeface="微软雅黑" panose="020B0503020204020204" pitchFamily="34" charset="-122"/>
                <a:ea typeface="微软雅黑" panose="020B0503020204020204" pitchFamily="34" charset="-122"/>
              </a:rPr>
              <a:t>碳水化合物复合体的存在</a:t>
            </a:r>
            <a:endParaRPr lang="en-US" altLang="zh-CN" dirty="0">
              <a:solidFill>
                <a:srgbClr val="C00000"/>
              </a:solidFill>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存在木质素</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半纤维素复合体，但木质素</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纤维素是否有化学键连接尚无定论，但习惯上把木质素和碳水化合物间通过化学键连接到一起的结合体，称为</a:t>
            </a:r>
            <a:r>
              <a:rPr lang="zh-CN" altLang="en-US" dirty="0">
                <a:solidFill>
                  <a:srgbClr val="0000FF"/>
                </a:solidFill>
                <a:latin typeface="微软雅黑" panose="020B0503020204020204" pitchFamily="34" charset="-122"/>
                <a:ea typeface="微软雅黑" panose="020B0503020204020204" pitchFamily="34" charset="-122"/>
              </a:rPr>
              <a:t>木质素</a:t>
            </a:r>
            <a:r>
              <a:rPr lang="en-US" altLang="zh-CN" dirty="0">
                <a:solidFill>
                  <a:srgbClr val="0000FF"/>
                </a:solidFill>
                <a:latin typeface="微软雅黑" panose="020B0503020204020204" pitchFamily="34" charset="-122"/>
                <a:ea typeface="微软雅黑" panose="020B0503020204020204" pitchFamily="34" charset="-122"/>
              </a:rPr>
              <a:t>-</a:t>
            </a:r>
            <a:r>
              <a:rPr lang="zh-CN" altLang="en-US" dirty="0">
                <a:solidFill>
                  <a:srgbClr val="0000FF"/>
                </a:solidFill>
                <a:latin typeface="微软雅黑" panose="020B0503020204020204" pitchFamily="34" charset="-122"/>
                <a:ea typeface="微软雅黑" panose="020B0503020204020204" pitchFamily="34" charset="-122"/>
              </a:rPr>
              <a:t>碳水化合物复合体</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lignin-carbohydrate complex, LCC</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3742C52B-5ECB-4E98-916A-9B2789DFB83B}"/>
              </a:ext>
            </a:extLst>
          </p:cNvPr>
          <p:cNvSpPr/>
          <p:nvPr/>
        </p:nvSpPr>
        <p:spPr>
          <a:xfrm>
            <a:off x="-131806" y="3829553"/>
            <a:ext cx="4035079" cy="458908"/>
          </a:xfrm>
          <a:prstGeom prst="rect">
            <a:avLst/>
          </a:prstGeom>
        </p:spPr>
        <p:txBody>
          <a:bodyPr wrap="none">
            <a:spAutoFit/>
          </a:bodyPr>
          <a:lstStyle/>
          <a:p>
            <a:pPr>
              <a:lnSpc>
                <a:spcPct val="150000"/>
              </a:lnSpc>
            </a:pPr>
            <a:r>
              <a:rPr lang="zh-CN" altLang="en-US" dirty="0">
                <a:solidFill>
                  <a:srgbClr val="C00000"/>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1</a:t>
            </a:r>
            <a:r>
              <a:rPr lang="zh-CN" altLang="en-US" dirty="0">
                <a:solidFill>
                  <a:srgbClr val="C00000"/>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α-</a:t>
            </a:r>
            <a:r>
              <a:rPr lang="zh-CN" altLang="en-US" dirty="0">
                <a:solidFill>
                  <a:srgbClr val="C00000"/>
                </a:solidFill>
                <a:latin typeface="微软雅黑" panose="020B0503020204020204" pitchFamily="34" charset="-122"/>
                <a:ea typeface="微软雅黑" panose="020B0503020204020204" pitchFamily="34" charset="-122"/>
              </a:rPr>
              <a:t>醚键结合：</a:t>
            </a:r>
            <a:r>
              <a:rPr lang="zh-CN" altLang="en-US" dirty="0">
                <a:latin typeface="微软雅黑" panose="020B0503020204020204" pitchFamily="34" charset="-122"/>
                <a:ea typeface="微软雅黑" panose="020B0503020204020204" pitchFamily="34" charset="-122"/>
              </a:rPr>
              <a:t>酸碱条件下较稳定</a:t>
            </a:r>
            <a:endParaRPr lang="en-US" altLang="zh-CN"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3AC10203-98B3-48E5-81AB-95EBA9434A62}"/>
              </a:ext>
            </a:extLst>
          </p:cNvPr>
          <p:cNvSpPr/>
          <p:nvPr/>
        </p:nvSpPr>
        <p:spPr>
          <a:xfrm>
            <a:off x="-24714" y="2956013"/>
            <a:ext cx="9242853" cy="874407"/>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能与木质素形成</a:t>
            </a:r>
            <a:r>
              <a:rPr lang="zh-CN" altLang="en-US" dirty="0">
                <a:solidFill>
                  <a:srgbClr val="0000FF"/>
                </a:solidFill>
                <a:latin typeface="微软雅黑" panose="020B0503020204020204" pitchFamily="34" charset="-122"/>
                <a:ea typeface="微软雅黑" panose="020B0503020204020204" pitchFamily="34" charset="-122"/>
              </a:rPr>
              <a:t>化学键连接的糖基</a:t>
            </a:r>
            <a:r>
              <a:rPr lang="zh-CN" altLang="en-US" dirty="0">
                <a:latin typeface="微软雅黑" panose="020B0503020204020204" pitchFamily="34" charset="-122"/>
                <a:ea typeface="微软雅黑" panose="020B0503020204020204" pitchFamily="34" charset="-122"/>
              </a:rPr>
              <a:t>：半纤维素侧链上的</a:t>
            </a:r>
            <a:r>
              <a:rPr lang="en-US" altLang="zh-CN" dirty="0">
                <a:latin typeface="微软雅黑" panose="020B0503020204020204" pitchFamily="34" charset="-122"/>
                <a:ea typeface="微软雅黑" panose="020B0503020204020204" pitchFamily="34" charset="-122"/>
              </a:rPr>
              <a:t>L-</a:t>
            </a:r>
            <a:r>
              <a:rPr lang="zh-CN" altLang="en-US" dirty="0">
                <a:latin typeface="微软雅黑" panose="020B0503020204020204" pitchFamily="34" charset="-122"/>
                <a:ea typeface="微软雅黑" panose="020B0503020204020204" pitchFamily="34" charset="-122"/>
              </a:rPr>
              <a:t>阿拉伯糖，</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半乳糖，</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甲氧基</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葡萄糖醛酸，木聚糖主链末端的</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木糖基，聚葡萄糖甘露主链末端的</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甘露糖基。</a:t>
            </a:r>
            <a:endParaRPr lang="en-US" altLang="zh-CN"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BE991BEE-783C-4D92-BB3B-31080EE1A875}"/>
              </a:ext>
            </a:extLst>
          </p:cNvPr>
          <p:cNvSpPr/>
          <p:nvPr/>
        </p:nvSpPr>
        <p:spPr>
          <a:xfrm>
            <a:off x="-110545" y="2507568"/>
            <a:ext cx="4439036" cy="458908"/>
          </a:xfrm>
          <a:prstGeom prst="rect">
            <a:avLst/>
          </a:prstGeom>
        </p:spPr>
        <p:txBody>
          <a:bodyPr wrap="none">
            <a:spAutoFit/>
          </a:bodyPr>
          <a:lstStyle/>
          <a:p>
            <a:pPr>
              <a:lnSpc>
                <a:spcPct val="150000"/>
              </a:lnSpc>
            </a:pPr>
            <a:r>
              <a:rPr lang="zh-CN" altLang="en-US" dirty="0">
                <a:solidFill>
                  <a:srgbClr val="C00000"/>
                </a:solidFill>
                <a:latin typeface="微软雅黑" panose="020B0503020204020204" pitchFamily="34" charset="-122"/>
                <a:ea typeface="微软雅黑" panose="020B0503020204020204" pitchFamily="34" charset="-122"/>
              </a:rPr>
              <a:t>（二）木质素</a:t>
            </a:r>
            <a:r>
              <a:rPr lang="en-US" altLang="zh-CN" dirty="0">
                <a:solidFill>
                  <a:srgbClr val="C00000"/>
                </a:solidFill>
                <a:latin typeface="微软雅黑" panose="020B0503020204020204" pitchFamily="34" charset="-122"/>
                <a:ea typeface="微软雅黑" panose="020B0503020204020204" pitchFamily="34" charset="-122"/>
              </a:rPr>
              <a:t>-</a:t>
            </a:r>
            <a:r>
              <a:rPr lang="zh-CN" altLang="en-US" dirty="0">
                <a:solidFill>
                  <a:srgbClr val="C00000"/>
                </a:solidFill>
                <a:latin typeface="微软雅黑" panose="020B0503020204020204" pitchFamily="34" charset="-122"/>
                <a:ea typeface="微软雅黑" panose="020B0503020204020204" pitchFamily="34" charset="-122"/>
              </a:rPr>
              <a:t>碳水化合物之间的连接键型</a:t>
            </a:r>
            <a:endParaRPr lang="en-US" altLang="zh-CN" dirty="0">
              <a:solidFill>
                <a:srgbClr val="C00000"/>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F2F797F1-32CF-4529-8729-9481C39179E2}"/>
              </a:ext>
            </a:extLst>
          </p:cNvPr>
          <p:cNvPicPr>
            <a:picLocks noChangeAspect="1"/>
          </p:cNvPicPr>
          <p:nvPr/>
        </p:nvPicPr>
        <p:blipFill>
          <a:blip r:embed="rId2"/>
          <a:stretch>
            <a:fillRect/>
          </a:stretch>
        </p:blipFill>
        <p:spPr>
          <a:xfrm>
            <a:off x="481767" y="4481808"/>
            <a:ext cx="3353091" cy="2095682"/>
          </a:xfrm>
          <a:prstGeom prst="rect">
            <a:avLst/>
          </a:prstGeom>
        </p:spPr>
      </p:pic>
      <p:sp>
        <p:nvSpPr>
          <p:cNvPr id="12" name="矩形 11">
            <a:extLst>
              <a:ext uri="{FF2B5EF4-FFF2-40B4-BE49-F238E27FC236}">
                <a16:creationId xmlns:a16="http://schemas.microsoft.com/office/drawing/2014/main" id="{C77C9426-473A-4570-B95A-B4F8FF6C68A2}"/>
              </a:ext>
            </a:extLst>
          </p:cNvPr>
          <p:cNvSpPr/>
          <p:nvPr/>
        </p:nvSpPr>
        <p:spPr>
          <a:xfrm>
            <a:off x="428366" y="4366054"/>
            <a:ext cx="3435179" cy="2314834"/>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DF54BF7F-F82B-4797-B4BC-D6A9A36CC474}"/>
              </a:ext>
            </a:extLst>
          </p:cNvPr>
          <p:cNvSpPr/>
          <p:nvPr/>
        </p:nvSpPr>
        <p:spPr>
          <a:xfrm>
            <a:off x="5140411" y="3837791"/>
            <a:ext cx="2858475" cy="458908"/>
          </a:xfrm>
          <a:prstGeom prst="rect">
            <a:avLst/>
          </a:prstGeom>
        </p:spPr>
        <p:txBody>
          <a:bodyPr wrap="none">
            <a:spAutoFit/>
          </a:bodyPr>
          <a:lstStyle/>
          <a:p>
            <a:pPr>
              <a:lnSpc>
                <a:spcPct val="150000"/>
              </a:lnSpc>
            </a:pPr>
            <a:r>
              <a:rPr lang="zh-CN" altLang="en-US" dirty="0">
                <a:solidFill>
                  <a:srgbClr val="C00000"/>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2</a:t>
            </a:r>
            <a:r>
              <a:rPr lang="zh-CN" altLang="en-US" dirty="0">
                <a:solidFill>
                  <a:srgbClr val="C00000"/>
                </a:solidFill>
                <a:latin typeface="微软雅黑" panose="020B0503020204020204" pitchFamily="34" charset="-122"/>
                <a:ea typeface="微软雅黑" panose="020B0503020204020204" pitchFamily="34" charset="-122"/>
              </a:rPr>
              <a:t>）苯基糖苷键：</a:t>
            </a:r>
            <a:r>
              <a:rPr lang="zh-CN" altLang="en-US" dirty="0">
                <a:latin typeface="微软雅黑" panose="020B0503020204020204" pitchFamily="34" charset="-122"/>
                <a:ea typeface="微软雅黑" panose="020B0503020204020204" pitchFamily="34" charset="-122"/>
              </a:rPr>
              <a:t>酸水解</a:t>
            </a:r>
            <a:endParaRPr lang="en-US" altLang="zh-CN"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89BB5270-4907-427D-A505-A6C66B31E254}"/>
              </a:ext>
            </a:extLst>
          </p:cNvPr>
          <p:cNvPicPr>
            <a:picLocks noChangeAspect="1"/>
          </p:cNvPicPr>
          <p:nvPr/>
        </p:nvPicPr>
        <p:blipFill>
          <a:blip r:embed="rId3"/>
          <a:stretch>
            <a:fillRect/>
          </a:stretch>
        </p:blipFill>
        <p:spPr>
          <a:xfrm>
            <a:off x="5627572" y="4407158"/>
            <a:ext cx="2469094" cy="1981372"/>
          </a:xfrm>
          <a:prstGeom prst="rect">
            <a:avLst/>
          </a:prstGeom>
        </p:spPr>
      </p:pic>
      <p:sp>
        <p:nvSpPr>
          <p:cNvPr id="16" name="矩形 15">
            <a:extLst>
              <a:ext uri="{FF2B5EF4-FFF2-40B4-BE49-F238E27FC236}">
                <a16:creationId xmlns:a16="http://schemas.microsoft.com/office/drawing/2014/main" id="{9E8C827F-088E-4BD5-B442-E49BBD4AF0A0}"/>
              </a:ext>
            </a:extLst>
          </p:cNvPr>
          <p:cNvSpPr/>
          <p:nvPr/>
        </p:nvSpPr>
        <p:spPr>
          <a:xfrm>
            <a:off x="5659396" y="4349578"/>
            <a:ext cx="2438400" cy="2314834"/>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04468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99" name="矩形 6">
            <a:extLst>
              <a:ext uri="{FF2B5EF4-FFF2-40B4-BE49-F238E27FC236}">
                <a16:creationId xmlns:a16="http://schemas.microsoft.com/office/drawing/2014/main" id="{330A2E8C-6FE6-4114-B58E-8F559328DCE5}"/>
              </a:ext>
            </a:extLst>
          </p:cNvPr>
          <p:cNvSpPr>
            <a:spLocks noChangeArrowheads="1"/>
          </p:cNvSpPr>
          <p:nvPr/>
        </p:nvSpPr>
        <p:spPr bwMode="auto">
          <a:xfrm>
            <a:off x="0" y="115888"/>
            <a:ext cx="903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r>
              <a:rPr lang="en-US" altLang="zh-CN" sz="2800" b="0" dirty="0">
                <a:solidFill>
                  <a:srgbClr val="FFFFFF"/>
                </a:solidFill>
                <a:latin typeface="微软雅黑" panose="020B0503020204020204" pitchFamily="34" charset="-122"/>
                <a:ea typeface="微软雅黑" panose="020B0503020204020204" pitchFamily="34" charset="-122"/>
              </a:rPr>
              <a:t>2.1</a:t>
            </a:r>
            <a:r>
              <a:rPr lang="zh-CN" altLang="en-US" sz="2800" b="0" dirty="0">
                <a:solidFill>
                  <a:srgbClr val="FFFFFF"/>
                </a:solidFill>
                <a:latin typeface="微软雅黑" panose="020B0503020204020204" pitchFamily="34" charset="-122"/>
                <a:ea typeface="微软雅黑" panose="020B0503020204020204" pitchFamily="34" charset="-122"/>
              </a:rPr>
              <a:t>木质素的结构单元</a:t>
            </a:r>
          </a:p>
        </p:txBody>
      </p:sp>
      <p:sp>
        <p:nvSpPr>
          <p:cNvPr id="11" name="矩形: 圆角 10">
            <a:extLst>
              <a:ext uri="{FF2B5EF4-FFF2-40B4-BE49-F238E27FC236}">
                <a16:creationId xmlns:a16="http://schemas.microsoft.com/office/drawing/2014/main" id="{8115FEAC-47AE-434A-88D8-A02B825991CD}"/>
              </a:ext>
            </a:extLst>
          </p:cNvPr>
          <p:cNvSpPr/>
          <p:nvPr/>
        </p:nvSpPr>
        <p:spPr>
          <a:xfrm>
            <a:off x="179512" y="2017139"/>
            <a:ext cx="8640960" cy="2082302"/>
          </a:xfrm>
          <a:prstGeom prst="roundRect">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椭圆 11">
            <a:extLst>
              <a:ext uri="{FF2B5EF4-FFF2-40B4-BE49-F238E27FC236}">
                <a16:creationId xmlns:a16="http://schemas.microsoft.com/office/drawing/2014/main" id="{3B0B4787-32B2-427A-9FC2-C856C215F592}"/>
              </a:ext>
            </a:extLst>
          </p:cNvPr>
          <p:cNvSpPr/>
          <p:nvPr/>
        </p:nvSpPr>
        <p:spPr>
          <a:xfrm>
            <a:off x="5559737" y="1195453"/>
            <a:ext cx="2376264" cy="599427"/>
          </a:xfrm>
          <a:prstGeom prst="ellipse">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5">
            <a:extLst>
              <a:ext uri="{FF2B5EF4-FFF2-40B4-BE49-F238E27FC236}">
                <a16:creationId xmlns:a16="http://schemas.microsoft.com/office/drawing/2014/main" id="{6D7F7D0D-44FB-4D93-95F0-66CB96B9C801}"/>
              </a:ext>
            </a:extLst>
          </p:cNvPr>
          <p:cNvSpPr>
            <a:spLocks noChangeArrowheads="1"/>
          </p:cNvSpPr>
          <p:nvPr/>
        </p:nvSpPr>
        <p:spPr bwMode="auto">
          <a:xfrm>
            <a:off x="294410" y="432283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dirty="0">
                <a:latin typeface="微软雅黑" panose="020B0503020204020204" pitchFamily="34" charset="-122"/>
                <a:ea typeface="微软雅黑" panose="020B0503020204020204" pitchFamily="34" charset="-122"/>
              </a:rPr>
              <a:t>松柏醇</a:t>
            </a:r>
          </a:p>
        </p:txBody>
      </p:sp>
      <p:sp>
        <p:nvSpPr>
          <p:cNvPr id="14" name="Rectangle 16">
            <a:extLst>
              <a:ext uri="{FF2B5EF4-FFF2-40B4-BE49-F238E27FC236}">
                <a16:creationId xmlns:a16="http://schemas.microsoft.com/office/drawing/2014/main" id="{CB1A0B56-EF97-40A9-930D-FF625E3BA99A}"/>
              </a:ext>
            </a:extLst>
          </p:cNvPr>
          <p:cNvSpPr>
            <a:spLocks noChangeArrowheads="1"/>
          </p:cNvSpPr>
          <p:nvPr/>
        </p:nvSpPr>
        <p:spPr bwMode="auto">
          <a:xfrm>
            <a:off x="2113521" y="4328072"/>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zh-CN" altLang="en-US" sz="1800" dirty="0">
                <a:latin typeface="微软雅黑" panose="020B0503020204020204" pitchFamily="34" charset="-122"/>
                <a:ea typeface="微软雅黑" panose="020B0503020204020204" pitchFamily="34" charset="-122"/>
              </a:rPr>
              <a:t>芥子醇</a:t>
            </a:r>
          </a:p>
        </p:txBody>
      </p:sp>
      <p:graphicFrame>
        <p:nvGraphicFramePr>
          <p:cNvPr id="15" name="对象 14">
            <a:extLst>
              <a:ext uri="{FF2B5EF4-FFF2-40B4-BE49-F238E27FC236}">
                <a16:creationId xmlns:a16="http://schemas.microsoft.com/office/drawing/2014/main" id="{E8214FC7-7004-42B4-B33E-E6FE8FE797B8}"/>
              </a:ext>
            </a:extLst>
          </p:cNvPr>
          <p:cNvGraphicFramePr>
            <a:graphicFrameLocks noChangeAspect="1"/>
          </p:cNvGraphicFramePr>
          <p:nvPr>
            <p:extLst>
              <p:ext uri="{D42A27DB-BD31-4B8C-83A1-F6EECF244321}">
                <p14:modId xmlns:p14="http://schemas.microsoft.com/office/powerpoint/2010/main" val="3687414849"/>
              </p:ext>
            </p:extLst>
          </p:nvPr>
        </p:nvGraphicFramePr>
        <p:xfrm>
          <a:off x="346075" y="2161353"/>
          <a:ext cx="4025900" cy="1771650"/>
        </p:xfrm>
        <a:graphic>
          <a:graphicData uri="http://schemas.openxmlformats.org/presentationml/2006/ole">
            <mc:AlternateContent xmlns:mc="http://schemas.openxmlformats.org/markup-compatibility/2006">
              <mc:Choice xmlns:v="urn:schemas-microsoft-com:vml" Requires="v">
                <p:oleObj spid="_x0000_s2098" name="CS ChemDraw Drawing" r:id="rId3" imgW="4677286" imgH="2060458" progId="ChemDraw.Document.6.0">
                  <p:embed/>
                </p:oleObj>
              </mc:Choice>
              <mc:Fallback>
                <p:oleObj name="CS ChemDraw Drawing" r:id="rId3" imgW="4677286" imgH="2060458" progId="ChemDraw.Document.6.0">
                  <p:embed/>
                  <p:pic>
                    <p:nvPicPr>
                      <p:cNvPr id="15" name="对象 14">
                        <a:extLst>
                          <a:ext uri="{FF2B5EF4-FFF2-40B4-BE49-F238E27FC236}">
                            <a16:creationId xmlns:a16="http://schemas.microsoft.com/office/drawing/2014/main" id="{E8214FC7-7004-42B4-B33E-E6FE8FE797B8}"/>
                          </a:ext>
                        </a:extLst>
                      </p:cNvPr>
                      <p:cNvPicPr/>
                      <p:nvPr/>
                    </p:nvPicPr>
                    <p:blipFill>
                      <a:blip r:embed="rId4"/>
                      <a:stretch>
                        <a:fillRect/>
                      </a:stretch>
                    </p:blipFill>
                    <p:spPr>
                      <a:xfrm>
                        <a:off x="346075" y="2161353"/>
                        <a:ext cx="4025900" cy="1771650"/>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41A4C036-1B01-44F9-B179-F607A8629113}"/>
              </a:ext>
            </a:extLst>
          </p:cNvPr>
          <p:cNvGraphicFramePr>
            <a:graphicFrameLocks noChangeAspect="1"/>
          </p:cNvGraphicFramePr>
          <p:nvPr>
            <p:extLst>
              <p:ext uri="{D42A27DB-BD31-4B8C-83A1-F6EECF244321}">
                <p14:modId xmlns:p14="http://schemas.microsoft.com/office/powerpoint/2010/main" val="869302982"/>
              </p:ext>
            </p:extLst>
          </p:nvPr>
        </p:nvGraphicFramePr>
        <p:xfrm>
          <a:off x="4765781" y="2193751"/>
          <a:ext cx="3888433" cy="1676549"/>
        </p:xfrm>
        <a:graphic>
          <a:graphicData uri="http://schemas.openxmlformats.org/presentationml/2006/ole">
            <mc:AlternateContent xmlns:mc="http://schemas.openxmlformats.org/markup-compatibility/2006">
              <mc:Choice xmlns:v="urn:schemas-microsoft-com:vml" Requires="v">
                <p:oleObj spid="_x0000_s2099" name="CS ChemDraw Drawing" r:id="rId5" imgW="4462133" imgH="1924781" progId="ChemDraw.Document.6.0">
                  <p:embed/>
                </p:oleObj>
              </mc:Choice>
              <mc:Fallback>
                <p:oleObj name="CS ChemDraw Drawing" r:id="rId5" imgW="4462133" imgH="1924781" progId="ChemDraw.Document.6.0">
                  <p:embed/>
                  <p:pic>
                    <p:nvPicPr>
                      <p:cNvPr id="16" name="对象 15">
                        <a:extLst>
                          <a:ext uri="{FF2B5EF4-FFF2-40B4-BE49-F238E27FC236}">
                            <a16:creationId xmlns:a16="http://schemas.microsoft.com/office/drawing/2014/main" id="{41A4C036-1B01-44F9-B179-F607A8629113}"/>
                          </a:ext>
                        </a:extLst>
                      </p:cNvPr>
                      <p:cNvPicPr/>
                      <p:nvPr/>
                    </p:nvPicPr>
                    <p:blipFill>
                      <a:blip r:embed="rId6"/>
                      <a:stretch>
                        <a:fillRect/>
                      </a:stretch>
                    </p:blipFill>
                    <p:spPr>
                      <a:xfrm>
                        <a:off x="4765781" y="2193751"/>
                        <a:ext cx="3888433" cy="1676549"/>
                      </a:xfrm>
                      <a:prstGeom prst="rect">
                        <a:avLst/>
                      </a:prstGeom>
                    </p:spPr>
                  </p:pic>
                </p:oleObj>
              </mc:Fallback>
            </mc:AlternateContent>
          </a:graphicData>
        </a:graphic>
      </p:graphicFrame>
      <p:sp>
        <p:nvSpPr>
          <p:cNvPr id="17" name="Rectangle 16">
            <a:extLst>
              <a:ext uri="{FF2B5EF4-FFF2-40B4-BE49-F238E27FC236}">
                <a16:creationId xmlns:a16="http://schemas.microsoft.com/office/drawing/2014/main" id="{B6B07F46-8D15-409D-AC63-44715585B165}"/>
              </a:ext>
            </a:extLst>
          </p:cNvPr>
          <p:cNvSpPr>
            <a:spLocks noChangeArrowheads="1"/>
          </p:cNvSpPr>
          <p:nvPr/>
        </p:nvSpPr>
        <p:spPr bwMode="auto">
          <a:xfrm>
            <a:off x="3544775" y="432283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zh-CN" altLang="en-US" sz="1800" dirty="0">
                <a:latin typeface="微软雅黑" panose="020B0503020204020204" pitchFamily="34" charset="-122"/>
                <a:ea typeface="微软雅黑" panose="020B0503020204020204" pitchFamily="34" charset="-122"/>
              </a:rPr>
              <a:t>香豆醇</a:t>
            </a:r>
          </a:p>
        </p:txBody>
      </p:sp>
      <p:sp>
        <p:nvSpPr>
          <p:cNvPr id="18" name="Rectangle 16">
            <a:extLst>
              <a:ext uri="{FF2B5EF4-FFF2-40B4-BE49-F238E27FC236}">
                <a16:creationId xmlns:a16="http://schemas.microsoft.com/office/drawing/2014/main" id="{B9BD7812-179E-43F5-A8DD-3BDB26F04DCF}"/>
              </a:ext>
            </a:extLst>
          </p:cNvPr>
          <p:cNvSpPr>
            <a:spLocks noChangeArrowheads="1"/>
          </p:cNvSpPr>
          <p:nvPr/>
        </p:nvSpPr>
        <p:spPr bwMode="auto">
          <a:xfrm>
            <a:off x="4625858" y="4189573"/>
            <a:ext cx="110799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None/>
            </a:pPr>
            <a:r>
              <a:rPr lang="zh-CN" altLang="en-US" sz="1800" dirty="0">
                <a:solidFill>
                  <a:srgbClr val="C00000"/>
                </a:solidFill>
                <a:latin typeface="微软雅黑" panose="020B0503020204020204" pitchFamily="34" charset="-122"/>
                <a:ea typeface="微软雅黑" panose="020B0503020204020204" pitchFamily="34" charset="-122"/>
              </a:rPr>
              <a:t>愈创木基</a:t>
            </a:r>
            <a:endParaRPr lang="en-US" altLang="zh-CN" sz="1800" dirty="0">
              <a:solidFill>
                <a:srgbClr val="C00000"/>
              </a:solidFill>
              <a:latin typeface="微软雅黑" panose="020B0503020204020204" pitchFamily="34" charset="-122"/>
              <a:ea typeface="微软雅黑" panose="020B0503020204020204" pitchFamily="34" charset="-122"/>
            </a:endParaRPr>
          </a:p>
          <a:p>
            <a:pPr algn="ctr">
              <a:spcBef>
                <a:spcPct val="0"/>
              </a:spcBef>
              <a:buNone/>
            </a:pPr>
            <a:r>
              <a:rPr lang="zh-CN" altLang="en-US" sz="1800" dirty="0">
                <a:solidFill>
                  <a:srgbClr val="C00000"/>
                </a:solidFill>
                <a:latin typeface="微软雅黑" panose="020B0503020204020204" pitchFamily="34" charset="-122"/>
                <a:ea typeface="微软雅黑" panose="020B0503020204020204" pitchFamily="34" charset="-122"/>
              </a:rPr>
              <a:t>丙烷</a:t>
            </a:r>
            <a:r>
              <a:rPr lang="en-US" altLang="zh-CN" sz="1800" dirty="0">
                <a:solidFill>
                  <a:srgbClr val="C00000"/>
                </a:solidFill>
                <a:latin typeface="微软雅黑" panose="020B0503020204020204" pitchFamily="34" charset="-122"/>
                <a:ea typeface="微软雅黑" panose="020B0503020204020204" pitchFamily="34" charset="-122"/>
              </a:rPr>
              <a:t>G</a:t>
            </a:r>
            <a:endParaRPr lang="zh-CN" altLang="en-US" sz="1800" dirty="0">
              <a:solidFill>
                <a:srgbClr val="C00000"/>
              </a:solidFill>
              <a:latin typeface="微软雅黑" panose="020B0503020204020204" pitchFamily="34" charset="-122"/>
              <a:ea typeface="微软雅黑" panose="020B0503020204020204" pitchFamily="34" charset="-122"/>
            </a:endParaRPr>
          </a:p>
        </p:txBody>
      </p:sp>
      <p:sp>
        <p:nvSpPr>
          <p:cNvPr id="19" name="Rectangle 16">
            <a:extLst>
              <a:ext uri="{FF2B5EF4-FFF2-40B4-BE49-F238E27FC236}">
                <a16:creationId xmlns:a16="http://schemas.microsoft.com/office/drawing/2014/main" id="{EF9FAE3F-95FD-445D-B22E-84D6F39441FE}"/>
              </a:ext>
            </a:extLst>
          </p:cNvPr>
          <p:cNvSpPr>
            <a:spLocks noChangeArrowheads="1"/>
          </p:cNvSpPr>
          <p:nvPr/>
        </p:nvSpPr>
        <p:spPr bwMode="auto">
          <a:xfrm>
            <a:off x="6437575" y="4189573"/>
            <a:ext cx="110799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None/>
            </a:pPr>
            <a:r>
              <a:rPr lang="zh-CN" altLang="en-US" sz="1800" dirty="0">
                <a:solidFill>
                  <a:srgbClr val="C00000"/>
                </a:solidFill>
                <a:latin typeface="微软雅黑" panose="020B0503020204020204" pitchFamily="34" charset="-122"/>
                <a:ea typeface="微软雅黑" panose="020B0503020204020204" pitchFamily="34" charset="-122"/>
              </a:rPr>
              <a:t>紫丁香基</a:t>
            </a:r>
            <a:endParaRPr lang="en-US" altLang="zh-CN" sz="1800" dirty="0">
              <a:solidFill>
                <a:srgbClr val="C00000"/>
              </a:solidFill>
              <a:latin typeface="微软雅黑" panose="020B0503020204020204" pitchFamily="34" charset="-122"/>
              <a:ea typeface="微软雅黑" panose="020B0503020204020204" pitchFamily="34" charset="-122"/>
            </a:endParaRPr>
          </a:p>
          <a:p>
            <a:pPr algn="ctr">
              <a:spcBef>
                <a:spcPct val="0"/>
              </a:spcBef>
              <a:buNone/>
            </a:pPr>
            <a:r>
              <a:rPr lang="zh-CN" altLang="en-US" sz="1800" dirty="0">
                <a:solidFill>
                  <a:srgbClr val="C00000"/>
                </a:solidFill>
                <a:latin typeface="微软雅黑" panose="020B0503020204020204" pitchFamily="34" charset="-122"/>
                <a:ea typeface="微软雅黑" panose="020B0503020204020204" pitchFamily="34" charset="-122"/>
              </a:rPr>
              <a:t>丙烷</a:t>
            </a:r>
            <a:r>
              <a:rPr lang="en-US" altLang="zh-CN" sz="1800" dirty="0">
                <a:solidFill>
                  <a:srgbClr val="C00000"/>
                </a:solidFill>
                <a:latin typeface="微软雅黑" panose="020B0503020204020204" pitchFamily="34" charset="-122"/>
                <a:ea typeface="微软雅黑" panose="020B0503020204020204" pitchFamily="34" charset="-122"/>
              </a:rPr>
              <a:t>S</a:t>
            </a:r>
            <a:endParaRPr lang="zh-CN" altLang="en-US" sz="1800" dirty="0">
              <a:solidFill>
                <a:srgbClr val="C00000"/>
              </a:solidFill>
              <a:latin typeface="微软雅黑" panose="020B0503020204020204" pitchFamily="34" charset="-122"/>
              <a:ea typeface="微软雅黑" panose="020B0503020204020204" pitchFamily="34" charset="-122"/>
            </a:endParaRPr>
          </a:p>
        </p:txBody>
      </p:sp>
      <p:sp>
        <p:nvSpPr>
          <p:cNvPr id="20" name="Rectangle 16">
            <a:extLst>
              <a:ext uri="{FF2B5EF4-FFF2-40B4-BE49-F238E27FC236}">
                <a16:creationId xmlns:a16="http://schemas.microsoft.com/office/drawing/2014/main" id="{75E5273B-C1D1-45C8-8B23-F54D08000B32}"/>
              </a:ext>
            </a:extLst>
          </p:cNvPr>
          <p:cNvSpPr>
            <a:spLocks noChangeArrowheads="1"/>
          </p:cNvSpPr>
          <p:nvPr/>
        </p:nvSpPr>
        <p:spPr bwMode="auto">
          <a:xfrm>
            <a:off x="7876223" y="4187007"/>
            <a:ext cx="110799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None/>
            </a:pPr>
            <a:r>
              <a:rPr lang="zh-CN" altLang="en-US" sz="1800" dirty="0">
                <a:solidFill>
                  <a:srgbClr val="C00000"/>
                </a:solidFill>
                <a:latin typeface="微软雅黑" panose="020B0503020204020204" pitchFamily="34" charset="-122"/>
                <a:ea typeface="微软雅黑" panose="020B0503020204020204" pitchFamily="34" charset="-122"/>
              </a:rPr>
              <a:t>对羟苯基</a:t>
            </a:r>
            <a:endParaRPr lang="en-US" altLang="zh-CN" sz="1800" dirty="0">
              <a:solidFill>
                <a:srgbClr val="C00000"/>
              </a:solidFill>
              <a:latin typeface="微软雅黑" panose="020B0503020204020204" pitchFamily="34" charset="-122"/>
              <a:ea typeface="微软雅黑" panose="020B0503020204020204" pitchFamily="34" charset="-122"/>
            </a:endParaRPr>
          </a:p>
          <a:p>
            <a:pPr algn="ctr">
              <a:spcBef>
                <a:spcPct val="0"/>
              </a:spcBef>
              <a:buNone/>
            </a:pPr>
            <a:r>
              <a:rPr lang="zh-CN" altLang="en-US" sz="1800" dirty="0">
                <a:solidFill>
                  <a:srgbClr val="C00000"/>
                </a:solidFill>
                <a:latin typeface="微软雅黑" panose="020B0503020204020204" pitchFamily="34" charset="-122"/>
                <a:ea typeface="微软雅黑" panose="020B0503020204020204" pitchFamily="34" charset="-122"/>
              </a:rPr>
              <a:t>丙烷</a:t>
            </a:r>
            <a:r>
              <a:rPr lang="en-US" altLang="zh-CN" sz="1800" dirty="0">
                <a:solidFill>
                  <a:srgbClr val="C00000"/>
                </a:solidFill>
                <a:latin typeface="微软雅黑" panose="020B0503020204020204" pitchFamily="34" charset="-122"/>
                <a:ea typeface="微软雅黑" panose="020B0503020204020204" pitchFamily="34" charset="-122"/>
              </a:rPr>
              <a:t>H</a:t>
            </a:r>
            <a:endParaRPr lang="zh-CN" altLang="en-US" sz="1800" dirty="0">
              <a:solidFill>
                <a:srgbClr val="C00000"/>
              </a:solidFill>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D6A5E408-C487-4C79-B96E-F9F89160336B}"/>
              </a:ext>
            </a:extLst>
          </p:cNvPr>
          <p:cNvSpPr/>
          <p:nvPr/>
        </p:nvSpPr>
        <p:spPr>
          <a:xfrm>
            <a:off x="5707293" y="1328668"/>
            <a:ext cx="1980029" cy="400110"/>
          </a:xfrm>
          <a:prstGeom prst="rect">
            <a:avLst/>
          </a:prstGeom>
        </p:spPr>
        <p:txBody>
          <a:bodyPr wrap="none">
            <a:spAutoFit/>
          </a:bodyPr>
          <a:lstStyle/>
          <a:p>
            <a:r>
              <a:rPr lang="zh-CN" altLang="en-US" sz="2000" dirty="0">
                <a:solidFill>
                  <a:srgbClr val="C00000"/>
                </a:solidFill>
                <a:latin typeface="微软雅黑" panose="020B0503020204020204" pitchFamily="34" charset="-122"/>
                <a:ea typeface="微软雅黑" panose="020B0503020204020204" pitchFamily="34" charset="-122"/>
              </a:rPr>
              <a:t>木质素基本单元</a:t>
            </a:r>
            <a:endParaRPr lang="zh-CN" altLang="en-US" sz="2000" dirty="0">
              <a:solidFill>
                <a:srgbClr val="C00000"/>
              </a:solidFill>
            </a:endParaRPr>
          </a:p>
        </p:txBody>
      </p:sp>
      <p:cxnSp>
        <p:nvCxnSpPr>
          <p:cNvPr id="22" name="直接连接符 21">
            <a:extLst>
              <a:ext uri="{FF2B5EF4-FFF2-40B4-BE49-F238E27FC236}">
                <a16:creationId xmlns:a16="http://schemas.microsoft.com/office/drawing/2014/main" id="{C6CD0F90-9749-452C-80C2-86EE433B8497}"/>
              </a:ext>
            </a:extLst>
          </p:cNvPr>
          <p:cNvCxnSpPr>
            <a:stCxn id="11" idx="0"/>
            <a:endCxn id="11" idx="2"/>
          </p:cNvCxnSpPr>
          <p:nvPr/>
        </p:nvCxnSpPr>
        <p:spPr>
          <a:xfrm>
            <a:off x="4499992" y="2017139"/>
            <a:ext cx="0" cy="2082302"/>
          </a:xfrm>
          <a:prstGeom prst="line">
            <a:avLst/>
          </a:prstGeom>
          <a:ln w="158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971D54FD-E329-4FFC-A864-F07B7EEC4932}"/>
              </a:ext>
            </a:extLst>
          </p:cNvPr>
          <p:cNvSpPr/>
          <p:nvPr/>
        </p:nvSpPr>
        <p:spPr>
          <a:xfrm>
            <a:off x="1562761" y="1328668"/>
            <a:ext cx="954107"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前驱体</a:t>
            </a:r>
            <a:endParaRPr lang="zh-CN" altLang="en-US" sz="2000" dirty="0"/>
          </a:p>
        </p:txBody>
      </p:sp>
      <p:sp>
        <p:nvSpPr>
          <p:cNvPr id="24" name="椭圆 23">
            <a:extLst>
              <a:ext uri="{FF2B5EF4-FFF2-40B4-BE49-F238E27FC236}">
                <a16:creationId xmlns:a16="http://schemas.microsoft.com/office/drawing/2014/main" id="{3925727D-4F28-4A87-A77E-454BAB0A3F4F}"/>
              </a:ext>
            </a:extLst>
          </p:cNvPr>
          <p:cNvSpPr/>
          <p:nvPr/>
        </p:nvSpPr>
        <p:spPr>
          <a:xfrm>
            <a:off x="951225" y="1195453"/>
            <a:ext cx="2376264" cy="599427"/>
          </a:xfrm>
          <a:prstGeom prst="ellipse">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2404C809-B6A7-43F0-90EB-803AF588AEDD}"/>
              </a:ext>
            </a:extLst>
          </p:cNvPr>
          <p:cNvSpPr/>
          <p:nvPr/>
        </p:nvSpPr>
        <p:spPr>
          <a:xfrm>
            <a:off x="2535364" y="5130797"/>
            <a:ext cx="3647152"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结构单元间连接键：</a:t>
            </a:r>
            <a:r>
              <a:rPr lang="zh-CN" altLang="en-US" dirty="0">
                <a:solidFill>
                  <a:srgbClr val="0000FF"/>
                </a:solidFill>
                <a:latin typeface="微软雅黑" panose="020B0503020204020204" pitchFamily="34" charset="-122"/>
                <a:ea typeface="微软雅黑" panose="020B0503020204020204" pitchFamily="34" charset="-122"/>
              </a:rPr>
              <a:t>醚键、碳碳键</a:t>
            </a:r>
            <a:endParaRPr lang="zh-CN" altLang="en-US" dirty="0">
              <a:solidFill>
                <a:srgbClr val="0000FF"/>
              </a:solidFill>
            </a:endParaRPr>
          </a:p>
        </p:txBody>
      </p:sp>
      <p:sp>
        <p:nvSpPr>
          <p:cNvPr id="25" name="矩形 24">
            <a:extLst>
              <a:ext uri="{FF2B5EF4-FFF2-40B4-BE49-F238E27FC236}">
                <a16:creationId xmlns:a16="http://schemas.microsoft.com/office/drawing/2014/main" id="{013F19B6-80C8-4C38-9375-356CB8EB7765}"/>
              </a:ext>
            </a:extLst>
          </p:cNvPr>
          <p:cNvSpPr/>
          <p:nvPr/>
        </p:nvSpPr>
        <p:spPr>
          <a:xfrm>
            <a:off x="1826910" y="5814538"/>
            <a:ext cx="5032147"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木质素化学结构研究方法：</a:t>
            </a:r>
            <a:r>
              <a:rPr lang="zh-CN" altLang="en-US" dirty="0">
                <a:solidFill>
                  <a:srgbClr val="0000FF"/>
                </a:solidFill>
                <a:latin typeface="微软雅黑" panose="020B0503020204020204" pitchFamily="34" charset="-122"/>
                <a:ea typeface="微软雅黑" panose="020B0503020204020204" pitchFamily="34" charset="-122"/>
              </a:rPr>
              <a:t>化学法和仪器分析法</a:t>
            </a:r>
            <a:endParaRPr lang="zh-CN" altLang="en-US" dirty="0">
              <a:solidFill>
                <a:srgbClr val="0000FF"/>
              </a:solidFill>
            </a:endParaRPr>
          </a:p>
        </p:txBody>
      </p:sp>
    </p:spTree>
    <p:extLst>
      <p:ext uri="{BB962C8B-B14F-4D97-AF65-F5344CB8AC3E}">
        <p14:creationId xmlns:p14="http://schemas.microsoft.com/office/powerpoint/2010/main" val="41706974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99" name="矩形 6">
            <a:extLst>
              <a:ext uri="{FF2B5EF4-FFF2-40B4-BE49-F238E27FC236}">
                <a16:creationId xmlns:a16="http://schemas.microsoft.com/office/drawing/2014/main" id="{330A2E8C-6FE6-4114-B58E-8F559328DCE5}"/>
              </a:ext>
            </a:extLst>
          </p:cNvPr>
          <p:cNvSpPr>
            <a:spLocks noChangeArrowheads="1"/>
          </p:cNvSpPr>
          <p:nvPr/>
        </p:nvSpPr>
        <p:spPr bwMode="auto">
          <a:xfrm>
            <a:off x="0" y="115888"/>
            <a:ext cx="903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r>
              <a:rPr lang="en-US" altLang="zh-CN" sz="2800" b="0" dirty="0">
                <a:solidFill>
                  <a:srgbClr val="FFFFFF"/>
                </a:solidFill>
                <a:latin typeface="微软雅黑" panose="020B0503020204020204" pitchFamily="34" charset="-122"/>
                <a:ea typeface="微软雅黑" panose="020B0503020204020204" pitchFamily="34" charset="-122"/>
              </a:rPr>
              <a:t>2.5</a:t>
            </a:r>
            <a:r>
              <a:rPr lang="zh-CN" altLang="en-US" sz="2800" b="0" dirty="0">
                <a:solidFill>
                  <a:srgbClr val="FFFFFF"/>
                </a:solidFill>
                <a:latin typeface="微软雅黑" panose="020B0503020204020204" pitchFamily="34" charset="-122"/>
                <a:ea typeface="微软雅黑" panose="020B0503020204020204" pitchFamily="34" charset="-122"/>
              </a:rPr>
              <a:t>木质素</a:t>
            </a:r>
            <a:r>
              <a:rPr lang="en-US" altLang="zh-CN" sz="2800" b="0" dirty="0">
                <a:solidFill>
                  <a:srgbClr val="FFFFFF"/>
                </a:solidFill>
                <a:latin typeface="微软雅黑" panose="020B0503020204020204" pitchFamily="34" charset="-122"/>
                <a:ea typeface="微软雅黑" panose="020B0503020204020204" pitchFamily="34" charset="-122"/>
              </a:rPr>
              <a:t>-</a:t>
            </a:r>
            <a:r>
              <a:rPr lang="zh-CN" altLang="en-US" sz="2800" b="0" dirty="0">
                <a:solidFill>
                  <a:srgbClr val="FFFFFF"/>
                </a:solidFill>
                <a:latin typeface="微软雅黑" panose="020B0503020204020204" pitchFamily="34" charset="-122"/>
                <a:ea typeface="微软雅黑" panose="020B0503020204020204" pitchFamily="34" charset="-122"/>
              </a:rPr>
              <a:t>碳水化合物复合体</a:t>
            </a:r>
          </a:p>
        </p:txBody>
      </p:sp>
      <p:sp>
        <p:nvSpPr>
          <p:cNvPr id="8" name="矩形 7">
            <a:extLst>
              <a:ext uri="{FF2B5EF4-FFF2-40B4-BE49-F238E27FC236}">
                <a16:creationId xmlns:a16="http://schemas.microsoft.com/office/drawing/2014/main" id="{3742C52B-5ECB-4E98-916A-9B2789DFB83B}"/>
              </a:ext>
            </a:extLst>
          </p:cNvPr>
          <p:cNvSpPr/>
          <p:nvPr/>
        </p:nvSpPr>
        <p:spPr>
          <a:xfrm>
            <a:off x="-148281" y="814504"/>
            <a:ext cx="2396810" cy="458908"/>
          </a:xfrm>
          <a:prstGeom prst="rect">
            <a:avLst/>
          </a:prstGeom>
        </p:spPr>
        <p:txBody>
          <a:bodyPr wrap="none">
            <a:spAutoFit/>
          </a:bodyPr>
          <a:lstStyle/>
          <a:p>
            <a:pPr>
              <a:lnSpc>
                <a:spcPct val="150000"/>
              </a:lnSpc>
            </a:pPr>
            <a:r>
              <a:rPr lang="zh-CN" altLang="en-US" dirty="0">
                <a:solidFill>
                  <a:srgbClr val="C00000"/>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3</a:t>
            </a:r>
            <a:r>
              <a:rPr lang="zh-CN" altLang="en-US" dirty="0">
                <a:solidFill>
                  <a:srgbClr val="C00000"/>
                </a:solidFill>
                <a:latin typeface="微软雅黑" panose="020B0503020204020204" pitchFamily="34" charset="-122"/>
                <a:ea typeface="微软雅黑" panose="020B0503020204020204" pitchFamily="34" charset="-122"/>
              </a:rPr>
              <a:t>）缩醛键：</a:t>
            </a:r>
            <a:r>
              <a:rPr lang="zh-CN" altLang="en-US" dirty="0">
                <a:latin typeface="微软雅黑" panose="020B0503020204020204" pitchFamily="34" charset="-122"/>
                <a:ea typeface="微软雅黑" panose="020B0503020204020204" pitchFamily="34" charset="-122"/>
              </a:rPr>
              <a:t>较牢固</a:t>
            </a:r>
            <a:endParaRPr lang="en-US" altLang="zh-CN"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CC291918-FF84-4659-A47F-C5CF599F91B2}"/>
              </a:ext>
            </a:extLst>
          </p:cNvPr>
          <p:cNvPicPr>
            <a:picLocks noChangeAspect="1"/>
          </p:cNvPicPr>
          <p:nvPr/>
        </p:nvPicPr>
        <p:blipFill>
          <a:blip r:embed="rId2"/>
          <a:stretch>
            <a:fillRect/>
          </a:stretch>
        </p:blipFill>
        <p:spPr>
          <a:xfrm>
            <a:off x="374380" y="1387467"/>
            <a:ext cx="3040643" cy="2171888"/>
          </a:xfrm>
          <a:prstGeom prst="rect">
            <a:avLst/>
          </a:prstGeom>
        </p:spPr>
      </p:pic>
      <p:sp>
        <p:nvSpPr>
          <p:cNvPr id="12" name="矩形 11">
            <a:extLst>
              <a:ext uri="{FF2B5EF4-FFF2-40B4-BE49-F238E27FC236}">
                <a16:creationId xmlns:a16="http://schemas.microsoft.com/office/drawing/2014/main" id="{C77C9426-473A-4570-B95A-B4F8FF6C68A2}"/>
              </a:ext>
            </a:extLst>
          </p:cNvPr>
          <p:cNvSpPr/>
          <p:nvPr/>
        </p:nvSpPr>
        <p:spPr>
          <a:xfrm>
            <a:off x="321275" y="1334530"/>
            <a:ext cx="3138617" cy="2290119"/>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a:extLst>
              <a:ext uri="{FF2B5EF4-FFF2-40B4-BE49-F238E27FC236}">
                <a16:creationId xmlns:a16="http://schemas.microsoft.com/office/drawing/2014/main" id="{DC9F3BAA-71DA-4599-BC07-0ED561864496}"/>
              </a:ext>
            </a:extLst>
          </p:cNvPr>
          <p:cNvSpPr/>
          <p:nvPr/>
        </p:nvSpPr>
        <p:spPr>
          <a:xfrm>
            <a:off x="856735" y="1729946"/>
            <a:ext cx="2158314" cy="593124"/>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8BBBC68B-7B75-438A-90BC-432EC607FF81}"/>
              </a:ext>
            </a:extLst>
          </p:cNvPr>
          <p:cNvSpPr/>
          <p:nvPr/>
        </p:nvSpPr>
        <p:spPr>
          <a:xfrm>
            <a:off x="4983892" y="830979"/>
            <a:ext cx="2396810" cy="458908"/>
          </a:xfrm>
          <a:prstGeom prst="rect">
            <a:avLst/>
          </a:prstGeom>
        </p:spPr>
        <p:txBody>
          <a:bodyPr wrap="none">
            <a:spAutoFit/>
          </a:bodyPr>
          <a:lstStyle/>
          <a:p>
            <a:pPr>
              <a:lnSpc>
                <a:spcPct val="150000"/>
              </a:lnSpc>
            </a:pPr>
            <a:r>
              <a:rPr lang="zh-CN" altLang="en-US" dirty="0">
                <a:solidFill>
                  <a:srgbClr val="C00000"/>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4</a:t>
            </a:r>
            <a:r>
              <a:rPr lang="zh-CN" altLang="en-US" dirty="0">
                <a:solidFill>
                  <a:srgbClr val="C00000"/>
                </a:solidFill>
                <a:latin typeface="微软雅黑" panose="020B0503020204020204" pitchFamily="34" charset="-122"/>
                <a:ea typeface="微软雅黑" panose="020B0503020204020204" pitchFamily="34" charset="-122"/>
              </a:rPr>
              <a:t>）酯键：</a:t>
            </a:r>
            <a:r>
              <a:rPr lang="zh-CN" altLang="en-US" dirty="0">
                <a:latin typeface="微软雅黑" panose="020B0503020204020204" pitchFamily="34" charset="-122"/>
                <a:ea typeface="微软雅黑" panose="020B0503020204020204" pitchFamily="34" charset="-122"/>
              </a:rPr>
              <a:t>易碱水解</a:t>
            </a:r>
            <a:endParaRPr lang="en-US" altLang="zh-CN" dirty="0">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0930A6F1-A5C5-4648-A5A7-9E7214A3A083}"/>
              </a:ext>
            </a:extLst>
          </p:cNvPr>
          <p:cNvPicPr>
            <a:picLocks noChangeAspect="1"/>
          </p:cNvPicPr>
          <p:nvPr/>
        </p:nvPicPr>
        <p:blipFill>
          <a:blip r:embed="rId3"/>
          <a:stretch>
            <a:fillRect/>
          </a:stretch>
        </p:blipFill>
        <p:spPr>
          <a:xfrm>
            <a:off x="5543664" y="1437726"/>
            <a:ext cx="2126164" cy="1988992"/>
          </a:xfrm>
          <a:prstGeom prst="rect">
            <a:avLst/>
          </a:prstGeom>
        </p:spPr>
      </p:pic>
      <p:sp>
        <p:nvSpPr>
          <p:cNvPr id="16" name="矩形 15">
            <a:extLst>
              <a:ext uri="{FF2B5EF4-FFF2-40B4-BE49-F238E27FC236}">
                <a16:creationId xmlns:a16="http://schemas.microsoft.com/office/drawing/2014/main" id="{9E8C827F-088E-4BD5-B442-E49BBD4AF0A0}"/>
              </a:ext>
            </a:extLst>
          </p:cNvPr>
          <p:cNvSpPr/>
          <p:nvPr/>
        </p:nvSpPr>
        <p:spPr>
          <a:xfrm>
            <a:off x="5379310" y="1334530"/>
            <a:ext cx="2438400" cy="2314834"/>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9B340AB0-A9ED-4D2E-977B-ACC829032CD9}"/>
              </a:ext>
            </a:extLst>
          </p:cNvPr>
          <p:cNvSpPr/>
          <p:nvPr/>
        </p:nvSpPr>
        <p:spPr>
          <a:xfrm>
            <a:off x="-98858" y="3829552"/>
            <a:ext cx="4652236" cy="458908"/>
          </a:xfrm>
          <a:prstGeom prst="rect">
            <a:avLst/>
          </a:prstGeom>
        </p:spPr>
        <p:txBody>
          <a:bodyPr wrap="none">
            <a:spAutoFit/>
          </a:bodyPr>
          <a:lstStyle/>
          <a:p>
            <a:pPr>
              <a:lnSpc>
                <a:spcPct val="150000"/>
              </a:lnSpc>
            </a:pPr>
            <a:r>
              <a:rPr lang="zh-CN" altLang="en-US" dirty="0">
                <a:solidFill>
                  <a:srgbClr val="C00000"/>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5</a:t>
            </a:r>
            <a:r>
              <a:rPr lang="zh-CN" altLang="en-US" dirty="0">
                <a:solidFill>
                  <a:srgbClr val="C00000"/>
                </a:solidFill>
                <a:latin typeface="微软雅黑" panose="020B0503020204020204" pitchFamily="34" charset="-122"/>
                <a:ea typeface="微软雅黑" panose="020B0503020204020204" pitchFamily="34" charset="-122"/>
              </a:rPr>
              <a:t>）由自由基结合而成的</a:t>
            </a:r>
            <a:r>
              <a:rPr lang="en-US" altLang="zh-CN" dirty="0">
                <a:solidFill>
                  <a:srgbClr val="C00000"/>
                </a:solidFill>
                <a:latin typeface="微软雅黑" panose="020B0503020204020204" pitchFamily="34" charset="-122"/>
                <a:ea typeface="微软雅黑" panose="020B0503020204020204" pitchFamily="34" charset="-122"/>
              </a:rPr>
              <a:t>-C-O-</a:t>
            </a:r>
            <a:r>
              <a:rPr lang="zh-CN" altLang="en-US" dirty="0">
                <a:solidFill>
                  <a:srgbClr val="C00000"/>
                </a:solidFill>
                <a:latin typeface="微软雅黑" panose="020B0503020204020204" pitchFamily="34" charset="-122"/>
                <a:ea typeface="微软雅黑" panose="020B0503020204020204" pitchFamily="34" charset="-122"/>
              </a:rPr>
              <a:t>结合：</a:t>
            </a:r>
            <a:r>
              <a:rPr lang="zh-CN" altLang="en-US" dirty="0">
                <a:latin typeface="微软雅黑" panose="020B0503020204020204" pitchFamily="34" charset="-122"/>
                <a:ea typeface="微软雅黑" panose="020B0503020204020204" pitchFamily="34" charset="-122"/>
              </a:rPr>
              <a:t>牢固</a:t>
            </a:r>
            <a:endParaRPr lang="en-US" altLang="zh-CN"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8EA44DD5-9748-4D49-8EA8-6AF000D9A0E5}"/>
              </a:ext>
            </a:extLst>
          </p:cNvPr>
          <p:cNvPicPr>
            <a:picLocks noChangeAspect="1"/>
          </p:cNvPicPr>
          <p:nvPr/>
        </p:nvPicPr>
        <p:blipFill>
          <a:blip r:embed="rId4"/>
          <a:stretch>
            <a:fillRect/>
          </a:stretch>
        </p:blipFill>
        <p:spPr>
          <a:xfrm>
            <a:off x="955589" y="4394289"/>
            <a:ext cx="1882544" cy="2223073"/>
          </a:xfrm>
          <a:prstGeom prst="rect">
            <a:avLst/>
          </a:prstGeom>
        </p:spPr>
      </p:pic>
      <p:sp>
        <p:nvSpPr>
          <p:cNvPr id="19" name="矩形 18">
            <a:extLst>
              <a:ext uri="{FF2B5EF4-FFF2-40B4-BE49-F238E27FC236}">
                <a16:creationId xmlns:a16="http://schemas.microsoft.com/office/drawing/2014/main" id="{428D9265-CE26-4441-995C-61FAE1F12411}"/>
              </a:ext>
            </a:extLst>
          </p:cNvPr>
          <p:cNvSpPr/>
          <p:nvPr/>
        </p:nvSpPr>
        <p:spPr>
          <a:xfrm>
            <a:off x="568413" y="4374293"/>
            <a:ext cx="2438400" cy="2314834"/>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F7E4BE65-7830-4F5D-B5D0-111C7AB362CC}"/>
              </a:ext>
            </a:extLst>
          </p:cNvPr>
          <p:cNvSpPr/>
          <p:nvPr/>
        </p:nvSpPr>
        <p:spPr>
          <a:xfrm>
            <a:off x="3831043" y="4937200"/>
            <a:ext cx="4935453" cy="458908"/>
          </a:xfrm>
          <a:prstGeom prst="rect">
            <a:avLst/>
          </a:prstGeom>
        </p:spPr>
        <p:txBody>
          <a:bodyPr wrap="square">
            <a:spAutoFit/>
          </a:bodyPr>
          <a:lstStyle/>
          <a:p>
            <a:pPr>
              <a:lnSpc>
                <a:spcPct val="150000"/>
              </a:lnSpc>
            </a:pPr>
            <a:r>
              <a:rPr lang="zh-CN" altLang="en-US" dirty="0">
                <a:solidFill>
                  <a:srgbClr val="C00000"/>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6</a:t>
            </a:r>
            <a:r>
              <a:rPr lang="zh-CN" altLang="en-US" dirty="0">
                <a:solidFill>
                  <a:srgbClr val="C00000"/>
                </a:solidFill>
                <a:latin typeface="微软雅黑" panose="020B0503020204020204" pitchFamily="34" charset="-122"/>
                <a:ea typeface="微软雅黑" panose="020B0503020204020204" pitchFamily="34" charset="-122"/>
              </a:rPr>
              <a:t>）氢键：</a:t>
            </a:r>
            <a:r>
              <a:rPr lang="zh-CN" altLang="en-US" dirty="0">
                <a:latin typeface="微软雅黑" panose="020B0503020204020204" pitchFamily="34" charset="-122"/>
                <a:ea typeface="微软雅黑" panose="020B0503020204020204" pitchFamily="34" charset="-122"/>
              </a:rPr>
              <a:t>数量较多，总键能比共价键还要高</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990548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99" name="矩形 6">
            <a:extLst>
              <a:ext uri="{FF2B5EF4-FFF2-40B4-BE49-F238E27FC236}">
                <a16:creationId xmlns:a16="http://schemas.microsoft.com/office/drawing/2014/main" id="{330A2E8C-6FE6-4114-B58E-8F559328DCE5}"/>
              </a:ext>
            </a:extLst>
          </p:cNvPr>
          <p:cNvSpPr>
            <a:spLocks noChangeArrowheads="1"/>
          </p:cNvSpPr>
          <p:nvPr/>
        </p:nvSpPr>
        <p:spPr bwMode="auto">
          <a:xfrm>
            <a:off x="0" y="115888"/>
            <a:ext cx="903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r>
              <a:rPr lang="en-US" altLang="zh-CN" sz="2800" b="0" dirty="0">
                <a:solidFill>
                  <a:srgbClr val="FFFFFF"/>
                </a:solidFill>
                <a:latin typeface="微软雅黑" panose="020B0503020204020204" pitchFamily="34" charset="-122"/>
                <a:ea typeface="微软雅黑" panose="020B0503020204020204" pitchFamily="34" charset="-122"/>
              </a:rPr>
              <a:t>2.6</a:t>
            </a:r>
            <a:r>
              <a:rPr lang="zh-CN" altLang="en-US" sz="2800" b="0" dirty="0">
                <a:solidFill>
                  <a:srgbClr val="FFFFFF"/>
                </a:solidFill>
                <a:latin typeface="微软雅黑" panose="020B0503020204020204" pitchFamily="34" charset="-122"/>
                <a:ea typeface="微软雅黑" panose="020B0503020204020204" pitchFamily="34" charset="-122"/>
              </a:rPr>
              <a:t>木质素苯基丙烷结构单元存在形式</a:t>
            </a:r>
          </a:p>
        </p:txBody>
      </p:sp>
      <p:pic>
        <p:nvPicPr>
          <p:cNvPr id="3" name="图片 2">
            <a:extLst>
              <a:ext uri="{FF2B5EF4-FFF2-40B4-BE49-F238E27FC236}">
                <a16:creationId xmlns:a16="http://schemas.microsoft.com/office/drawing/2014/main" id="{026191A4-3626-42E9-AAA9-265A70695ABA}"/>
              </a:ext>
            </a:extLst>
          </p:cNvPr>
          <p:cNvPicPr>
            <a:picLocks noChangeAspect="1"/>
          </p:cNvPicPr>
          <p:nvPr/>
        </p:nvPicPr>
        <p:blipFill>
          <a:blip r:embed="rId2"/>
          <a:stretch>
            <a:fillRect/>
          </a:stretch>
        </p:blipFill>
        <p:spPr>
          <a:xfrm>
            <a:off x="2059661" y="1261957"/>
            <a:ext cx="4819312" cy="4168337"/>
          </a:xfrm>
          <a:prstGeom prst="rect">
            <a:avLst/>
          </a:prstGeom>
        </p:spPr>
      </p:pic>
      <p:sp>
        <p:nvSpPr>
          <p:cNvPr id="12" name="矩形 11">
            <a:extLst>
              <a:ext uri="{FF2B5EF4-FFF2-40B4-BE49-F238E27FC236}">
                <a16:creationId xmlns:a16="http://schemas.microsoft.com/office/drawing/2014/main" id="{C77C9426-473A-4570-B95A-B4F8FF6C68A2}"/>
              </a:ext>
            </a:extLst>
          </p:cNvPr>
          <p:cNvSpPr/>
          <p:nvPr/>
        </p:nvSpPr>
        <p:spPr>
          <a:xfrm>
            <a:off x="2021747" y="1233183"/>
            <a:ext cx="5016616" cy="4303552"/>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65E87BE0-15F6-4BF9-98E7-1C532894C121}"/>
              </a:ext>
            </a:extLst>
          </p:cNvPr>
          <p:cNvSpPr/>
          <p:nvPr/>
        </p:nvSpPr>
        <p:spPr>
          <a:xfrm>
            <a:off x="3430773" y="5844922"/>
            <a:ext cx="1784463"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C6-C3</a:t>
            </a:r>
            <a:r>
              <a:rPr lang="zh-CN" altLang="en-US" dirty="0">
                <a:latin typeface="微软雅黑" panose="020B0503020204020204" pitchFamily="34" charset="-122"/>
                <a:ea typeface="微软雅黑" panose="020B0503020204020204" pitchFamily="34" charset="-122"/>
              </a:rPr>
              <a:t>结构单元</a:t>
            </a:r>
            <a:endParaRPr lang="zh-CN" altLang="en-US" dirty="0"/>
          </a:p>
        </p:txBody>
      </p:sp>
    </p:spTree>
    <p:extLst>
      <p:ext uri="{BB962C8B-B14F-4D97-AF65-F5344CB8AC3E}">
        <p14:creationId xmlns:p14="http://schemas.microsoft.com/office/powerpoint/2010/main" val="26262769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99" name="矩形 6">
            <a:extLst>
              <a:ext uri="{FF2B5EF4-FFF2-40B4-BE49-F238E27FC236}">
                <a16:creationId xmlns:a16="http://schemas.microsoft.com/office/drawing/2014/main" id="{330A2E8C-6FE6-4114-B58E-8F559328DCE5}"/>
              </a:ext>
            </a:extLst>
          </p:cNvPr>
          <p:cNvSpPr>
            <a:spLocks noChangeArrowheads="1"/>
          </p:cNvSpPr>
          <p:nvPr/>
        </p:nvSpPr>
        <p:spPr bwMode="auto">
          <a:xfrm>
            <a:off x="0" y="115888"/>
            <a:ext cx="903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r>
              <a:rPr lang="en-US" altLang="zh-CN" sz="2800" b="0" dirty="0">
                <a:solidFill>
                  <a:srgbClr val="FFFFFF"/>
                </a:solidFill>
                <a:latin typeface="微软雅黑" panose="020B0503020204020204" pitchFamily="34" charset="-122"/>
                <a:ea typeface="微软雅黑" panose="020B0503020204020204" pitchFamily="34" charset="-122"/>
              </a:rPr>
              <a:t>2.7</a:t>
            </a:r>
            <a:r>
              <a:rPr lang="zh-CN" altLang="en-US" sz="2800" b="0" dirty="0">
                <a:solidFill>
                  <a:srgbClr val="FFFFFF"/>
                </a:solidFill>
                <a:latin typeface="微软雅黑" panose="020B0503020204020204" pitchFamily="34" charset="-122"/>
                <a:ea typeface="微软雅黑" panose="020B0503020204020204" pitchFamily="34" charset="-122"/>
              </a:rPr>
              <a:t>木质素结构模型图</a:t>
            </a:r>
          </a:p>
        </p:txBody>
      </p:sp>
      <p:sp>
        <p:nvSpPr>
          <p:cNvPr id="4" name="矩形 3">
            <a:extLst>
              <a:ext uri="{FF2B5EF4-FFF2-40B4-BE49-F238E27FC236}">
                <a16:creationId xmlns:a16="http://schemas.microsoft.com/office/drawing/2014/main" id="{65E87BE0-15F6-4BF9-98E7-1C532894C121}"/>
              </a:ext>
            </a:extLst>
          </p:cNvPr>
          <p:cNvSpPr/>
          <p:nvPr/>
        </p:nvSpPr>
        <p:spPr>
          <a:xfrm>
            <a:off x="0" y="951646"/>
            <a:ext cx="1760418" cy="369332"/>
          </a:xfrm>
          <a:prstGeom prst="rect">
            <a:avLst/>
          </a:prstGeom>
        </p:spPr>
        <p:txBody>
          <a:bodyPr wrap="none">
            <a:spAutoFit/>
          </a:bodyPr>
          <a:lstStyle/>
          <a:p>
            <a:r>
              <a:rPr lang="en-US" altLang="zh-CN" dirty="0">
                <a:solidFill>
                  <a:srgbClr val="0000FF"/>
                </a:solidFill>
                <a:latin typeface="微软雅黑" panose="020B0503020204020204" pitchFamily="34" charset="-122"/>
                <a:ea typeface="微软雅黑" panose="020B0503020204020204" pitchFamily="34" charset="-122"/>
              </a:rPr>
              <a:t>1.</a:t>
            </a:r>
            <a:r>
              <a:rPr lang="zh-CN" altLang="en-US" dirty="0">
                <a:solidFill>
                  <a:srgbClr val="0000FF"/>
                </a:solidFill>
                <a:latin typeface="微软雅黑" panose="020B0503020204020204" pitchFamily="34" charset="-122"/>
                <a:ea typeface="微软雅黑" panose="020B0503020204020204" pitchFamily="34" charset="-122"/>
              </a:rPr>
              <a:t>针叶木木质素</a:t>
            </a:r>
            <a:endParaRPr lang="zh-CN" altLang="en-US" dirty="0">
              <a:solidFill>
                <a:srgbClr val="0000FF"/>
              </a:solidFill>
            </a:endParaRPr>
          </a:p>
        </p:txBody>
      </p:sp>
      <p:pic>
        <p:nvPicPr>
          <p:cNvPr id="2" name="图片 1">
            <a:extLst>
              <a:ext uri="{FF2B5EF4-FFF2-40B4-BE49-F238E27FC236}">
                <a16:creationId xmlns:a16="http://schemas.microsoft.com/office/drawing/2014/main" id="{5C31E031-959F-4345-BAED-61DBF93AA2A2}"/>
              </a:ext>
            </a:extLst>
          </p:cNvPr>
          <p:cNvPicPr>
            <a:picLocks noChangeAspect="1"/>
          </p:cNvPicPr>
          <p:nvPr/>
        </p:nvPicPr>
        <p:blipFill>
          <a:blip r:embed="rId2"/>
          <a:stretch>
            <a:fillRect/>
          </a:stretch>
        </p:blipFill>
        <p:spPr>
          <a:xfrm>
            <a:off x="2059033" y="1187560"/>
            <a:ext cx="5075360" cy="5372566"/>
          </a:xfrm>
          <a:prstGeom prst="rect">
            <a:avLst/>
          </a:prstGeom>
        </p:spPr>
      </p:pic>
      <p:sp>
        <p:nvSpPr>
          <p:cNvPr id="12" name="矩形 11">
            <a:extLst>
              <a:ext uri="{FF2B5EF4-FFF2-40B4-BE49-F238E27FC236}">
                <a16:creationId xmlns:a16="http://schemas.microsoft.com/office/drawing/2014/main" id="{C77C9426-473A-4570-B95A-B4F8FF6C68A2}"/>
              </a:ext>
            </a:extLst>
          </p:cNvPr>
          <p:cNvSpPr/>
          <p:nvPr/>
        </p:nvSpPr>
        <p:spPr>
          <a:xfrm>
            <a:off x="2071174" y="1142567"/>
            <a:ext cx="5128696" cy="5497130"/>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518345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99" name="矩形 6">
            <a:extLst>
              <a:ext uri="{FF2B5EF4-FFF2-40B4-BE49-F238E27FC236}">
                <a16:creationId xmlns:a16="http://schemas.microsoft.com/office/drawing/2014/main" id="{330A2E8C-6FE6-4114-B58E-8F559328DCE5}"/>
              </a:ext>
            </a:extLst>
          </p:cNvPr>
          <p:cNvSpPr>
            <a:spLocks noChangeArrowheads="1"/>
          </p:cNvSpPr>
          <p:nvPr/>
        </p:nvSpPr>
        <p:spPr bwMode="auto">
          <a:xfrm>
            <a:off x="0" y="115888"/>
            <a:ext cx="903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r>
              <a:rPr lang="en-US" altLang="zh-CN" sz="2800" b="0" dirty="0">
                <a:solidFill>
                  <a:srgbClr val="FFFFFF"/>
                </a:solidFill>
                <a:latin typeface="微软雅黑" panose="020B0503020204020204" pitchFamily="34" charset="-122"/>
                <a:ea typeface="微软雅黑" panose="020B0503020204020204" pitchFamily="34" charset="-122"/>
              </a:rPr>
              <a:t>2.7</a:t>
            </a:r>
            <a:r>
              <a:rPr lang="zh-CN" altLang="en-US" sz="2800" b="0" dirty="0">
                <a:solidFill>
                  <a:srgbClr val="FFFFFF"/>
                </a:solidFill>
                <a:latin typeface="微软雅黑" panose="020B0503020204020204" pitchFamily="34" charset="-122"/>
                <a:ea typeface="微软雅黑" panose="020B0503020204020204" pitchFamily="34" charset="-122"/>
              </a:rPr>
              <a:t>木质素结构模型图</a:t>
            </a:r>
          </a:p>
        </p:txBody>
      </p:sp>
      <p:sp>
        <p:nvSpPr>
          <p:cNvPr id="4" name="矩形 3">
            <a:extLst>
              <a:ext uri="{FF2B5EF4-FFF2-40B4-BE49-F238E27FC236}">
                <a16:creationId xmlns:a16="http://schemas.microsoft.com/office/drawing/2014/main" id="{65E87BE0-15F6-4BF9-98E7-1C532894C121}"/>
              </a:ext>
            </a:extLst>
          </p:cNvPr>
          <p:cNvSpPr/>
          <p:nvPr/>
        </p:nvSpPr>
        <p:spPr>
          <a:xfrm>
            <a:off x="0" y="951646"/>
            <a:ext cx="1760418" cy="369332"/>
          </a:xfrm>
          <a:prstGeom prst="rect">
            <a:avLst/>
          </a:prstGeom>
        </p:spPr>
        <p:txBody>
          <a:bodyPr wrap="none">
            <a:spAutoFit/>
          </a:bodyPr>
          <a:lstStyle/>
          <a:p>
            <a:r>
              <a:rPr lang="en-US" altLang="zh-CN" dirty="0">
                <a:solidFill>
                  <a:srgbClr val="0000FF"/>
                </a:solidFill>
                <a:latin typeface="微软雅黑" panose="020B0503020204020204" pitchFamily="34" charset="-122"/>
                <a:ea typeface="微软雅黑" panose="020B0503020204020204" pitchFamily="34" charset="-122"/>
              </a:rPr>
              <a:t>2.</a:t>
            </a:r>
            <a:r>
              <a:rPr lang="zh-CN" altLang="en-US" dirty="0">
                <a:solidFill>
                  <a:srgbClr val="0000FF"/>
                </a:solidFill>
                <a:latin typeface="微软雅黑" panose="020B0503020204020204" pitchFamily="34" charset="-122"/>
                <a:ea typeface="微软雅黑" panose="020B0503020204020204" pitchFamily="34" charset="-122"/>
              </a:rPr>
              <a:t>阔叶木木质素</a:t>
            </a:r>
            <a:endParaRPr lang="zh-CN" altLang="en-US" dirty="0">
              <a:solidFill>
                <a:srgbClr val="0000FF"/>
              </a:solidFill>
            </a:endParaRPr>
          </a:p>
        </p:txBody>
      </p:sp>
      <p:pic>
        <p:nvPicPr>
          <p:cNvPr id="3" name="图片 2">
            <a:extLst>
              <a:ext uri="{FF2B5EF4-FFF2-40B4-BE49-F238E27FC236}">
                <a16:creationId xmlns:a16="http://schemas.microsoft.com/office/drawing/2014/main" id="{4E3E0A49-0FDD-4093-82BB-171B63CFDDBF}"/>
              </a:ext>
            </a:extLst>
          </p:cNvPr>
          <p:cNvPicPr>
            <a:picLocks noChangeAspect="1"/>
          </p:cNvPicPr>
          <p:nvPr/>
        </p:nvPicPr>
        <p:blipFill>
          <a:blip r:embed="rId2"/>
          <a:stretch>
            <a:fillRect/>
          </a:stretch>
        </p:blipFill>
        <p:spPr>
          <a:xfrm>
            <a:off x="2185826" y="1138702"/>
            <a:ext cx="5632682" cy="4289504"/>
          </a:xfrm>
          <a:prstGeom prst="rect">
            <a:avLst/>
          </a:prstGeom>
        </p:spPr>
      </p:pic>
      <p:sp>
        <p:nvSpPr>
          <p:cNvPr id="12" name="矩形 11">
            <a:extLst>
              <a:ext uri="{FF2B5EF4-FFF2-40B4-BE49-F238E27FC236}">
                <a16:creationId xmlns:a16="http://schemas.microsoft.com/office/drawing/2014/main" id="{C77C9426-473A-4570-B95A-B4F8FF6C68A2}"/>
              </a:ext>
            </a:extLst>
          </p:cNvPr>
          <p:cNvSpPr/>
          <p:nvPr/>
        </p:nvSpPr>
        <p:spPr>
          <a:xfrm>
            <a:off x="2009504" y="1004789"/>
            <a:ext cx="5914767" cy="4613189"/>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FBADCA20-48EB-40D1-8C37-0D320A23305A}"/>
              </a:ext>
            </a:extLst>
          </p:cNvPr>
          <p:cNvSpPr/>
          <p:nvPr/>
        </p:nvSpPr>
        <p:spPr>
          <a:xfrm>
            <a:off x="89042" y="5842554"/>
            <a:ext cx="8853624" cy="879087"/>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与上述相比，除了愈创木基外，尚存在较多的紫丁香基型结构单元，各种连接键的比例也有所差别。</a:t>
            </a:r>
            <a:endParaRPr lang="zh-CN" altLang="en-US" dirty="0"/>
          </a:p>
        </p:txBody>
      </p:sp>
    </p:spTree>
    <p:extLst>
      <p:ext uri="{BB962C8B-B14F-4D97-AF65-F5344CB8AC3E}">
        <p14:creationId xmlns:p14="http://schemas.microsoft.com/office/powerpoint/2010/main" val="15828924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99" name="矩形 6">
            <a:extLst>
              <a:ext uri="{FF2B5EF4-FFF2-40B4-BE49-F238E27FC236}">
                <a16:creationId xmlns:a16="http://schemas.microsoft.com/office/drawing/2014/main" id="{330A2E8C-6FE6-4114-B58E-8F559328DCE5}"/>
              </a:ext>
            </a:extLst>
          </p:cNvPr>
          <p:cNvSpPr>
            <a:spLocks noChangeArrowheads="1"/>
          </p:cNvSpPr>
          <p:nvPr/>
        </p:nvSpPr>
        <p:spPr bwMode="auto">
          <a:xfrm>
            <a:off x="0" y="115888"/>
            <a:ext cx="903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r>
              <a:rPr lang="en-US" altLang="zh-CN" sz="2800" b="0" dirty="0">
                <a:solidFill>
                  <a:srgbClr val="FFFFFF"/>
                </a:solidFill>
                <a:latin typeface="微软雅黑" panose="020B0503020204020204" pitchFamily="34" charset="-122"/>
                <a:ea typeface="微软雅黑" panose="020B0503020204020204" pitchFamily="34" charset="-122"/>
              </a:rPr>
              <a:t>2.7</a:t>
            </a:r>
            <a:r>
              <a:rPr lang="zh-CN" altLang="en-US" sz="2800" b="0" dirty="0">
                <a:solidFill>
                  <a:srgbClr val="FFFFFF"/>
                </a:solidFill>
                <a:latin typeface="微软雅黑" panose="020B0503020204020204" pitchFamily="34" charset="-122"/>
                <a:ea typeface="微软雅黑" panose="020B0503020204020204" pitchFamily="34" charset="-122"/>
              </a:rPr>
              <a:t>木质素结构模型图</a:t>
            </a:r>
          </a:p>
        </p:txBody>
      </p:sp>
      <p:sp>
        <p:nvSpPr>
          <p:cNvPr id="4" name="矩形 3">
            <a:extLst>
              <a:ext uri="{FF2B5EF4-FFF2-40B4-BE49-F238E27FC236}">
                <a16:creationId xmlns:a16="http://schemas.microsoft.com/office/drawing/2014/main" id="{65E87BE0-15F6-4BF9-98E7-1C532894C121}"/>
              </a:ext>
            </a:extLst>
          </p:cNvPr>
          <p:cNvSpPr/>
          <p:nvPr/>
        </p:nvSpPr>
        <p:spPr>
          <a:xfrm>
            <a:off x="0" y="951646"/>
            <a:ext cx="2222083" cy="369332"/>
          </a:xfrm>
          <a:prstGeom prst="rect">
            <a:avLst/>
          </a:prstGeom>
        </p:spPr>
        <p:txBody>
          <a:bodyPr wrap="none">
            <a:spAutoFit/>
          </a:bodyPr>
          <a:lstStyle/>
          <a:p>
            <a:r>
              <a:rPr lang="en-US" altLang="zh-CN" dirty="0">
                <a:solidFill>
                  <a:srgbClr val="0000FF"/>
                </a:solidFill>
                <a:latin typeface="微软雅黑" panose="020B0503020204020204" pitchFamily="34" charset="-122"/>
                <a:ea typeface="微软雅黑" panose="020B0503020204020204" pitchFamily="34" charset="-122"/>
              </a:rPr>
              <a:t>3.</a:t>
            </a:r>
            <a:r>
              <a:rPr lang="zh-CN" altLang="en-US" dirty="0">
                <a:solidFill>
                  <a:srgbClr val="0000FF"/>
                </a:solidFill>
                <a:latin typeface="微软雅黑" panose="020B0503020204020204" pitchFamily="34" charset="-122"/>
                <a:ea typeface="微软雅黑" panose="020B0503020204020204" pitchFamily="34" charset="-122"/>
              </a:rPr>
              <a:t>禾本科植物木质素</a:t>
            </a:r>
            <a:endParaRPr lang="zh-CN" altLang="en-US" dirty="0">
              <a:solidFill>
                <a:srgbClr val="0000FF"/>
              </a:solidFill>
            </a:endParaRPr>
          </a:p>
        </p:txBody>
      </p:sp>
      <p:sp>
        <p:nvSpPr>
          <p:cNvPr id="5" name="矩形 4">
            <a:extLst>
              <a:ext uri="{FF2B5EF4-FFF2-40B4-BE49-F238E27FC236}">
                <a16:creationId xmlns:a16="http://schemas.microsoft.com/office/drawing/2014/main" id="{FBADCA20-48EB-40D1-8C37-0D320A23305A}"/>
              </a:ext>
            </a:extLst>
          </p:cNvPr>
          <p:cNvSpPr/>
          <p:nvPr/>
        </p:nvSpPr>
        <p:spPr>
          <a:xfrm>
            <a:off x="82378" y="5307094"/>
            <a:ext cx="8853624" cy="879087"/>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与阔叶木木质素结构相似，差别是禾本科植物木质素有较多量的对香豆酸酯基和少量的阿魏酸酯基。</a:t>
            </a:r>
            <a:endParaRPr lang="zh-CN" altLang="en-US" dirty="0"/>
          </a:p>
        </p:txBody>
      </p:sp>
      <p:pic>
        <p:nvPicPr>
          <p:cNvPr id="2" name="图片 1">
            <a:extLst>
              <a:ext uri="{FF2B5EF4-FFF2-40B4-BE49-F238E27FC236}">
                <a16:creationId xmlns:a16="http://schemas.microsoft.com/office/drawing/2014/main" id="{2B3C4DF9-C247-494A-8CCB-1D565065B208}"/>
              </a:ext>
            </a:extLst>
          </p:cNvPr>
          <p:cNvPicPr>
            <a:picLocks noChangeAspect="1"/>
          </p:cNvPicPr>
          <p:nvPr/>
        </p:nvPicPr>
        <p:blipFill>
          <a:blip r:embed="rId2"/>
          <a:stretch>
            <a:fillRect/>
          </a:stretch>
        </p:blipFill>
        <p:spPr>
          <a:xfrm>
            <a:off x="1919097" y="1552894"/>
            <a:ext cx="4976291" cy="3307367"/>
          </a:xfrm>
          <a:prstGeom prst="rect">
            <a:avLst/>
          </a:prstGeom>
        </p:spPr>
      </p:pic>
      <p:sp>
        <p:nvSpPr>
          <p:cNvPr id="12" name="矩形 11">
            <a:extLst>
              <a:ext uri="{FF2B5EF4-FFF2-40B4-BE49-F238E27FC236}">
                <a16:creationId xmlns:a16="http://schemas.microsoft.com/office/drawing/2014/main" id="{C77C9426-473A-4570-B95A-B4F8FF6C68A2}"/>
              </a:ext>
            </a:extLst>
          </p:cNvPr>
          <p:cNvSpPr/>
          <p:nvPr/>
        </p:nvSpPr>
        <p:spPr>
          <a:xfrm>
            <a:off x="1696995" y="1375492"/>
            <a:ext cx="5486400" cy="3666065"/>
          </a:xfrm>
          <a:prstGeom prst="rect">
            <a:avLst/>
          </a:prstGeom>
          <a:solidFill>
            <a:schemeClr val="accent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601600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99" name="矩形 6">
            <a:extLst>
              <a:ext uri="{FF2B5EF4-FFF2-40B4-BE49-F238E27FC236}">
                <a16:creationId xmlns:a16="http://schemas.microsoft.com/office/drawing/2014/main" id="{330A2E8C-6FE6-4114-B58E-8F559328DCE5}"/>
              </a:ext>
            </a:extLst>
          </p:cNvPr>
          <p:cNvSpPr>
            <a:spLocks noChangeArrowheads="1"/>
          </p:cNvSpPr>
          <p:nvPr/>
        </p:nvSpPr>
        <p:spPr bwMode="auto">
          <a:xfrm>
            <a:off x="0" y="115888"/>
            <a:ext cx="903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r>
              <a:rPr lang="en-US" altLang="zh-CN" sz="2800" b="0" dirty="0">
                <a:solidFill>
                  <a:srgbClr val="FFFFFF"/>
                </a:solidFill>
                <a:latin typeface="微软雅黑" panose="020B0503020204020204" pitchFamily="34" charset="-122"/>
                <a:ea typeface="微软雅黑" panose="020B0503020204020204" pitchFamily="34" charset="-122"/>
              </a:rPr>
              <a:t>2.1</a:t>
            </a:r>
            <a:r>
              <a:rPr lang="zh-CN" altLang="en-US" sz="2800" b="0" dirty="0">
                <a:solidFill>
                  <a:srgbClr val="FFFFFF"/>
                </a:solidFill>
                <a:latin typeface="微软雅黑" panose="020B0503020204020204" pitchFamily="34" charset="-122"/>
                <a:ea typeface="微软雅黑" panose="020B0503020204020204" pitchFamily="34" charset="-122"/>
              </a:rPr>
              <a:t>木质素的结构单元</a:t>
            </a:r>
            <a:r>
              <a:rPr lang="en-US" altLang="zh-CN" sz="2800" b="0" dirty="0">
                <a:solidFill>
                  <a:srgbClr val="FFFFFF"/>
                </a:solidFill>
                <a:latin typeface="微软雅黑" panose="020B0503020204020204" pitchFamily="34" charset="-122"/>
                <a:ea typeface="微软雅黑" panose="020B0503020204020204" pitchFamily="34" charset="-122"/>
              </a:rPr>
              <a:t>-</a:t>
            </a:r>
            <a:r>
              <a:rPr lang="zh-CN" altLang="en-US" sz="2800" b="0" dirty="0">
                <a:solidFill>
                  <a:srgbClr val="FFFFFF"/>
                </a:solidFill>
                <a:latin typeface="微软雅黑" panose="020B0503020204020204" pitchFamily="34" charset="-122"/>
                <a:ea typeface="微软雅黑" panose="020B0503020204020204" pitchFamily="34" charset="-122"/>
              </a:rPr>
              <a:t>化学法</a:t>
            </a:r>
          </a:p>
        </p:txBody>
      </p:sp>
      <p:sp>
        <p:nvSpPr>
          <p:cNvPr id="4" name="矩形 3">
            <a:extLst>
              <a:ext uri="{FF2B5EF4-FFF2-40B4-BE49-F238E27FC236}">
                <a16:creationId xmlns:a16="http://schemas.microsoft.com/office/drawing/2014/main" id="{2404C809-B6A7-43F0-90EB-803AF588AEDD}"/>
              </a:ext>
            </a:extLst>
          </p:cNvPr>
          <p:cNvSpPr/>
          <p:nvPr/>
        </p:nvSpPr>
        <p:spPr>
          <a:xfrm>
            <a:off x="1505634" y="2700635"/>
            <a:ext cx="1723549" cy="461665"/>
          </a:xfrm>
          <a:prstGeom prst="rect">
            <a:avLst/>
          </a:prstGeom>
        </p:spPr>
        <p:txBody>
          <a:bodyPr wrap="none">
            <a:spAutoFit/>
          </a:bodyPr>
          <a:lstStyle/>
          <a:p>
            <a:r>
              <a:rPr lang="zh-CN" altLang="en-US" sz="2400" dirty="0">
                <a:solidFill>
                  <a:srgbClr val="C00000"/>
                </a:solidFill>
                <a:latin typeface="微软雅黑" panose="020B0503020204020204" pitchFamily="34" charset="-122"/>
                <a:ea typeface="微软雅黑" panose="020B0503020204020204" pitchFamily="34" charset="-122"/>
              </a:rPr>
              <a:t>化学降解法</a:t>
            </a:r>
            <a:endParaRPr lang="zh-CN" altLang="en-US" sz="2400" dirty="0">
              <a:solidFill>
                <a:srgbClr val="C00000"/>
              </a:solidFill>
            </a:endParaRPr>
          </a:p>
        </p:txBody>
      </p:sp>
      <p:sp>
        <p:nvSpPr>
          <p:cNvPr id="25" name="矩形 24">
            <a:extLst>
              <a:ext uri="{FF2B5EF4-FFF2-40B4-BE49-F238E27FC236}">
                <a16:creationId xmlns:a16="http://schemas.microsoft.com/office/drawing/2014/main" id="{013F19B6-80C8-4C38-9375-356CB8EB7765}"/>
              </a:ext>
            </a:extLst>
          </p:cNvPr>
          <p:cNvSpPr/>
          <p:nvPr/>
        </p:nvSpPr>
        <p:spPr>
          <a:xfrm>
            <a:off x="3911083" y="1967465"/>
            <a:ext cx="2646878" cy="461665"/>
          </a:xfrm>
          <a:prstGeom prst="rect">
            <a:avLst/>
          </a:prstGeom>
        </p:spPr>
        <p:txBody>
          <a:bodyPr wrap="none">
            <a:spAutoFit/>
          </a:bodyPr>
          <a:lstStyle/>
          <a:p>
            <a:r>
              <a:rPr lang="zh-CN" altLang="en-US" sz="2400" dirty="0">
                <a:solidFill>
                  <a:srgbClr val="0000FF"/>
                </a:solidFill>
                <a:latin typeface="微软雅黑" panose="020B0503020204020204" pitchFamily="34" charset="-122"/>
                <a:ea typeface="微软雅黑" panose="020B0503020204020204" pitchFamily="34" charset="-122"/>
              </a:rPr>
              <a:t>高锰酸钾氧化降解</a:t>
            </a:r>
            <a:endParaRPr lang="zh-CN" altLang="en-US" sz="2400" dirty="0">
              <a:solidFill>
                <a:srgbClr val="0000FF"/>
              </a:solidFill>
            </a:endParaRPr>
          </a:p>
        </p:txBody>
      </p:sp>
      <p:sp>
        <p:nvSpPr>
          <p:cNvPr id="26" name="矩形 25">
            <a:extLst>
              <a:ext uri="{FF2B5EF4-FFF2-40B4-BE49-F238E27FC236}">
                <a16:creationId xmlns:a16="http://schemas.microsoft.com/office/drawing/2014/main" id="{580A7E2A-131E-4E02-B433-FD7C4FA011CD}"/>
              </a:ext>
            </a:extLst>
          </p:cNvPr>
          <p:cNvSpPr/>
          <p:nvPr/>
        </p:nvSpPr>
        <p:spPr>
          <a:xfrm>
            <a:off x="3952272" y="2478213"/>
            <a:ext cx="2339102" cy="461665"/>
          </a:xfrm>
          <a:prstGeom prst="rect">
            <a:avLst/>
          </a:prstGeom>
        </p:spPr>
        <p:txBody>
          <a:bodyPr wrap="none">
            <a:spAutoFit/>
          </a:bodyPr>
          <a:lstStyle/>
          <a:p>
            <a:r>
              <a:rPr lang="zh-CN" altLang="en-US" sz="2400" dirty="0">
                <a:solidFill>
                  <a:srgbClr val="0000FF"/>
                </a:solidFill>
                <a:latin typeface="微软雅黑" panose="020B0503020204020204" pitchFamily="34" charset="-122"/>
                <a:ea typeface="微软雅黑" panose="020B0503020204020204" pitchFamily="34" charset="-122"/>
              </a:rPr>
              <a:t>硝基苯氧化降解</a:t>
            </a:r>
            <a:endParaRPr lang="zh-CN" altLang="en-US" sz="2400" dirty="0">
              <a:solidFill>
                <a:srgbClr val="0000FF"/>
              </a:solidFill>
            </a:endParaRPr>
          </a:p>
        </p:txBody>
      </p:sp>
      <p:sp>
        <p:nvSpPr>
          <p:cNvPr id="27" name="矩形 26">
            <a:extLst>
              <a:ext uri="{FF2B5EF4-FFF2-40B4-BE49-F238E27FC236}">
                <a16:creationId xmlns:a16="http://schemas.microsoft.com/office/drawing/2014/main" id="{3195B313-FE3F-4959-B79A-C9860123C94B}"/>
              </a:ext>
            </a:extLst>
          </p:cNvPr>
          <p:cNvSpPr/>
          <p:nvPr/>
        </p:nvSpPr>
        <p:spPr>
          <a:xfrm>
            <a:off x="3820466" y="2980720"/>
            <a:ext cx="3262432" cy="461665"/>
          </a:xfrm>
          <a:prstGeom prst="rect">
            <a:avLst/>
          </a:prstGeom>
        </p:spPr>
        <p:txBody>
          <a:bodyPr wrap="none">
            <a:spAutoFit/>
          </a:bodyPr>
          <a:lstStyle/>
          <a:p>
            <a:r>
              <a:rPr lang="zh-CN" altLang="en-US" sz="2400" dirty="0">
                <a:solidFill>
                  <a:srgbClr val="0000FF"/>
                </a:solidFill>
                <a:latin typeface="微软雅黑" panose="020B0503020204020204" pitchFamily="34" charset="-122"/>
                <a:ea typeface="微软雅黑" panose="020B0503020204020204" pitchFamily="34" charset="-122"/>
              </a:rPr>
              <a:t>木质素的乙醇解和酸解</a:t>
            </a:r>
            <a:endParaRPr lang="zh-CN" altLang="en-US" sz="2400" dirty="0">
              <a:solidFill>
                <a:srgbClr val="0000FF"/>
              </a:solidFill>
            </a:endParaRPr>
          </a:p>
        </p:txBody>
      </p:sp>
      <p:sp>
        <p:nvSpPr>
          <p:cNvPr id="28" name="矩形 27">
            <a:extLst>
              <a:ext uri="{FF2B5EF4-FFF2-40B4-BE49-F238E27FC236}">
                <a16:creationId xmlns:a16="http://schemas.microsoft.com/office/drawing/2014/main" id="{46FEB8DE-5244-4FE3-8FCE-179E6236D074}"/>
              </a:ext>
            </a:extLst>
          </p:cNvPr>
          <p:cNvSpPr/>
          <p:nvPr/>
        </p:nvSpPr>
        <p:spPr>
          <a:xfrm>
            <a:off x="3853417" y="3483228"/>
            <a:ext cx="2646878" cy="461665"/>
          </a:xfrm>
          <a:prstGeom prst="rect">
            <a:avLst/>
          </a:prstGeom>
        </p:spPr>
        <p:txBody>
          <a:bodyPr wrap="none">
            <a:spAutoFit/>
          </a:bodyPr>
          <a:lstStyle/>
          <a:p>
            <a:r>
              <a:rPr lang="zh-CN" altLang="en-US" sz="2400" dirty="0">
                <a:solidFill>
                  <a:srgbClr val="0000FF"/>
                </a:solidFill>
                <a:latin typeface="微软雅黑" panose="020B0503020204020204" pitchFamily="34" charset="-122"/>
                <a:ea typeface="微软雅黑" panose="020B0503020204020204" pitchFamily="34" charset="-122"/>
              </a:rPr>
              <a:t>木质素的还原分解</a:t>
            </a:r>
            <a:endParaRPr lang="zh-CN" altLang="en-US" sz="2400" dirty="0">
              <a:solidFill>
                <a:srgbClr val="0000FF"/>
              </a:solidFill>
            </a:endParaRPr>
          </a:p>
        </p:txBody>
      </p:sp>
      <p:sp>
        <p:nvSpPr>
          <p:cNvPr id="29" name="左大括号 28">
            <a:extLst>
              <a:ext uri="{FF2B5EF4-FFF2-40B4-BE49-F238E27FC236}">
                <a16:creationId xmlns:a16="http://schemas.microsoft.com/office/drawing/2014/main" id="{4DBE9235-6797-4FD1-83C2-A1D70D3D5ADE}"/>
              </a:ext>
            </a:extLst>
          </p:cNvPr>
          <p:cNvSpPr/>
          <p:nvPr/>
        </p:nvSpPr>
        <p:spPr>
          <a:xfrm>
            <a:off x="3435180" y="2067696"/>
            <a:ext cx="164755" cy="1664044"/>
          </a:xfrm>
          <a:prstGeom prst="leftBrace">
            <a:avLst>
              <a:gd name="adj1" fmla="val 54845"/>
              <a:gd name="adj2" fmla="val 50000"/>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Tree>
    <p:extLst>
      <p:ext uri="{BB962C8B-B14F-4D97-AF65-F5344CB8AC3E}">
        <p14:creationId xmlns:p14="http://schemas.microsoft.com/office/powerpoint/2010/main" val="3043260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99" name="矩形 6">
            <a:extLst>
              <a:ext uri="{FF2B5EF4-FFF2-40B4-BE49-F238E27FC236}">
                <a16:creationId xmlns:a16="http://schemas.microsoft.com/office/drawing/2014/main" id="{330A2E8C-6FE6-4114-B58E-8F559328DCE5}"/>
              </a:ext>
            </a:extLst>
          </p:cNvPr>
          <p:cNvSpPr>
            <a:spLocks noChangeArrowheads="1"/>
          </p:cNvSpPr>
          <p:nvPr/>
        </p:nvSpPr>
        <p:spPr bwMode="auto">
          <a:xfrm>
            <a:off x="0" y="115888"/>
            <a:ext cx="903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r>
              <a:rPr lang="en-US" altLang="zh-CN" sz="2800" b="0" dirty="0">
                <a:solidFill>
                  <a:srgbClr val="FFFFFF"/>
                </a:solidFill>
                <a:latin typeface="微软雅黑" panose="020B0503020204020204" pitchFamily="34" charset="-122"/>
                <a:ea typeface="微软雅黑" panose="020B0503020204020204" pitchFamily="34" charset="-122"/>
              </a:rPr>
              <a:t>2.1.1</a:t>
            </a:r>
            <a:r>
              <a:rPr lang="zh-CN" altLang="en-US" sz="2800" b="0" dirty="0">
                <a:solidFill>
                  <a:srgbClr val="FFFFFF"/>
                </a:solidFill>
                <a:latin typeface="微软雅黑" panose="020B0503020204020204" pitchFamily="34" charset="-122"/>
                <a:ea typeface="微软雅黑" panose="020B0503020204020204" pitchFamily="34" charset="-122"/>
              </a:rPr>
              <a:t>木质素的结构单元</a:t>
            </a:r>
            <a:r>
              <a:rPr lang="en-US" altLang="zh-CN" sz="2800" b="0" dirty="0">
                <a:solidFill>
                  <a:srgbClr val="FFFFFF"/>
                </a:solidFill>
                <a:latin typeface="微软雅黑" panose="020B0503020204020204" pitchFamily="34" charset="-122"/>
                <a:ea typeface="微软雅黑" panose="020B0503020204020204" pitchFamily="34" charset="-122"/>
              </a:rPr>
              <a:t>-</a:t>
            </a:r>
            <a:r>
              <a:rPr lang="zh-CN" altLang="en-US" b="0" dirty="0">
                <a:solidFill>
                  <a:srgbClr val="FFFFFF"/>
                </a:solidFill>
                <a:latin typeface="微软雅黑" panose="020B0503020204020204" pitchFamily="34" charset="-122"/>
                <a:ea typeface="微软雅黑" panose="020B0503020204020204" pitchFamily="34" charset="-122"/>
              </a:rPr>
              <a:t>化学法</a:t>
            </a:r>
            <a:r>
              <a:rPr lang="en-US" altLang="zh-CN" sz="2800" b="0" dirty="0">
                <a:solidFill>
                  <a:srgbClr val="FFFFFF"/>
                </a:solidFill>
                <a:latin typeface="微软雅黑" panose="020B0503020204020204" pitchFamily="34" charset="-122"/>
                <a:ea typeface="微软雅黑" panose="020B0503020204020204" pitchFamily="34" charset="-122"/>
              </a:rPr>
              <a:t>-</a:t>
            </a:r>
            <a:r>
              <a:rPr lang="zh-CN" altLang="en-US" sz="2000" b="0" dirty="0">
                <a:solidFill>
                  <a:srgbClr val="FFFFFF"/>
                </a:solidFill>
                <a:latin typeface="微软雅黑" panose="020B0503020204020204" pitchFamily="34" charset="-122"/>
                <a:ea typeface="微软雅黑" panose="020B0503020204020204" pitchFamily="34" charset="-122"/>
              </a:rPr>
              <a:t>高锰酸钾氧化降解</a:t>
            </a:r>
            <a:endParaRPr lang="zh-CN" altLang="en-US" sz="2800" b="0" dirty="0">
              <a:solidFill>
                <a:srgbClr val="FFFFFF"/>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013F19B6-80C8-4C38-9375-356CB8EB7765}"/>
              </a:ext>
            </a:extLst>
          </p:cNvPr>
          <p:cNvSpPr/>
          <p:nvPr/>
        </p:nvSpPr>
        <p:spPr>
          <a:xfrm>
            <a:off x="0" y="1044828"/>
            <a:ext cx="3518912"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高锰酸钾氧化降解</a:t>
            </a:r>
            <a:r>
              <a:rPr lang="zh-CN" altLang="en-US" sz="2000" dirty="0">
                <a:solidFill>
                  <a:srgbClr val="0000FF"/>
                </a:solidFill>
                <a:latin typeface="微软雅黑" panose="020B0503020204020204" pitchFamily="34" charset="-122"/>
                <a:ea typeface="微软雅黑" panose="020B0503020204020204" pitchFamily="34" charset="-122"/>
              </a:rPr>
              <a:t>具体操作</a:t>
            </a:r>
            <a:r>
              <a:rPr lang="zh-CN" altLang="en-US" sz="2000" dirty="0">
                <a:latin typeface="微软雅黑" panose="020B0503020204020204" pitchFamily="34" charset="-122"/>
                <a:ea typeface="微软雅黑" panose="020B0503020204020204" pitchFamily="34" charset="-122"/>
              </a:rPr>
              <a:t>：</a:t>
            </a:r>
            <a:endParaRPr lang="zh-CN" altLang="en-US" sz="2000" dirty="0"/>
          </a:p>
        </p:txBody>
      </p:sp>
      <p:sp>
        <p:nvSpPr>
          <p:cNvPr id="10" name="矩形 9">
            <a:extLst>
              <a:ext uri="{FF2B5EF4-FFF2-40B4-BE49-F238E27FC236}">
                <a16:creationId xmlns:a16="http://schemas.microsoft.com/office/drawing/2014/main" id="{1F8E6601-FF18-404D-82F8-CF9C9811C515}"/>
              </a:ext>
            </a:extLst>
          </p:cNvPr>
          <p:cNvSpPr/>
          <p:nvPr/>
        </p:nvSpPr>
        <p:spPr>
          <a:xfrm>
            <a:off x="0" y="1475689"/>
            <a:ext cx="9001387" cy="1428211"/>
          </a:xfrm>
          <a:prstGeom prst="rect">
            <a:avLst/>
          </a:prstGeom>
        </p:spPr>
        <p:txBody>
          <a:bodyPr wrap="square">
            <a:spAutoFit/>
          </a:bodyPr>
          <a:lstStyle/>
          <a:p>
            <a:pPr algn="just">
              <a:lnSpc>
                <a:spcPct val="150000"/>
              </a:lnSpc>
            </a:pPr>
            <a:r>
              <a:rPr lang="zh-CN" altLang="en-US" sz="2000" dirty="0">
                <a:latin typeface="微软雅黑" panose="020B0503020204020204" pitchFamily="34" charset="-122"/>
                <a:ea typeface="微软雅黑" panose="020B0503020204020204" pitchFamily="34" charset="-122"/>
              </a:rPr>
              <a:t>将木粉与氧化铜</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氢氧化钠在</a:t>
            </a:r>
            <a:r>
              <a:rPr lang="en-US" altLang="zh-CN" sz="2000" dirty="0">
                <a:latin typeface="微软雅黑" panose="020B0503020204020204" pitchFamily="34" charset="-122"/>
                <a:ea typeface="微软雅黑" panose="020B0503020204020204" pitchFamily="34" charset="-122"/>
              </a:rPr>
              <a:t>180</a:t>
            </a:r>
            <a:r>
              <a:rPr lang="en-US" altLang="zh-CN" sz="2000" baseline="30000" dirty="0">
                <a:latin typeface="微软雅黑" panose="020B0503020204020204" pitchFamily="34" charset="-122"/>
                <a:ea typeface="微软雅黑" panose="020B0503020204020204" pitchFamily="34" charset="-122"/>
              </a:rPr>
              <a:t>o</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反应</a:t>
            </a:r>
            <a:r>
              <a:rPr lang="en-US" altLang="zh-CN" sz="2000" dirty="0">
                <a:latin typeface="微软雅黑" panose="020B0503020204020204" pitchFamily="34" charset="-122"/>
                <a:ea typeface="微软雅黑" panose="020B0503020204020204" pitchFamily="34" charset="-122"/>
              </a:rPr>
              <a:t>2h</a:t>
            </a:r>
            <a:r>
              <a:rPr lang="zh-CN" altLang="en-US" sz="2000" dirty="0">
                <a:latin typeface="微软雅黑" panose="020B0503020204020204" pitchFamily="34" charset="-122"/>
                <a:ea typeface="微软雅黑" panose="020B0503020204020204" pitchFamily="34" charset="-122"/>
              </a:rPr>
              <a:t>之后，以硫酸二甲酯甲基化，再以高锰酸钾</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高碘酸钠氧化，然后用过氧化氢氧化分解，用气相色谱对分解物进行定性定量分析。</a:t>
            </a:r>
            <a:endParaRPr lang="zh-CN" altLang="en-US" sz="2000" dirty="0"/>
          </a:p>
        </p:txBody>
      </p:sp>
      <p:sp>
        <p:nvSpPr>
          <p:cNvPr id="2" name="矩形 1">
            <a:extLst>
              <a:ext uri="{FF2B5EF4-FFF2-40B4-BE49-F238E27FC236}">
                <a16:creationId xmlns:a16="http://schemas.microsoft.com/office/drawing/2014/main" id="{56868727-F3D6-4AF0-9ACB-D94372D336FF}"/>
              </a:ext>
            </a:extLst>
          </p:cNvPr>
          <p:cNvSpPr/>
          <p:nvPr/>
        </p:nvSpPr>
        <p:spPr>
          <a:xfrm>
            <a:off x="0" y="3781230"/>
            <a:ext cx="2031325" cy="879087"/>
          </a:xfrm>
          <a:prstGeom prst="rect">
            <a:avLst/>
          </a:prstGeom>
        </p:spPr>
        <p:txBody>
          <a:bodyPr wrap="none">
            <a:spAutoFit/>
          </a:bodyPr>
          <a:lstStyle/>
          <a:p>
            <a:pPr algn="ctr">
              <a:lnSpc>
                <a:spcPct val="150000"/>
              </a:lnSpc>
            </a:pPr>
            <a:r>
              <a:rPr lang="zh-CN" altLang="en-US" dirty="0">
                <a:solidFill>
                  <a:srgbClr val="0000FF"/>
                </a:solidFill>
                <a:latin typeface="微软雅黑" panose="020B0503020204020204" pitchFamily="34" charset="-122"/>
                <a:ea typeface="微软雅黑" panose="020B0503020204020204" pitchFamily="34" charset="-122"/>
              </a:rPr>
              <a:t>木质素的高锰酸钾</a:t>
            </a:r>
            <a:endParaRPr lang="en-US" altLang="zh-CN" dirty="0">
              <a:solidFill>
                <a:srgbClr val="0000FF"/>
              </a:solidFill>
              <a:latin typeface="微软雅黑" panose="020B0503020204020204" pitchFamily="34" charset="-122"/>
              <a:ea typeface="微软雅黑" panose="020B0503020204020204" pitchFamily="34" charset="-122"/>
            </a:endParaRPr>
          </a:p>
          <a:p>
            <a:pPr algn="ctr">
              <a:lnSpc>
                <a:spcPct val="150000"/>
              </a:lnSpc>
            </a:pPr>
            <a:r>
              <a:rPr lang="zh-CN" altLang="en-US" dirty="0">
                <a:solidFill>
                  <a:srgbClr val="0000FF"/>
                </a:solidFill>
                <a:latin typeface="微软雅黑" panose="020B0503020204020204" pitchFamily="34" charset="-122"/>
                <a:ea typeface="微软雅黑" panose="020B0503020204020204" pitchFamily="34" charset="-122"/>
              </a:rPr>
              <a:t>氧化产物</a:t>
            </a:r>
            <a:endParaRPr lang="zh-CN" altLang="en-US" dirty="0"/>
          </a:p>
        </p:txBody>
      </p:sp>
      <p:pic>
        <p:nvPicPr>
          <p:cNvPr id="3" name="图片 2">
            <a:extLst>
              <a:ext uri="{FF2B5EF4-FFF2-40B4-BE49-F238E27FC236}">
                <a16:creationId xmlns:a16="http://schemas.microsoft.com/office/drawing/2014/main" id="{7D45A550-6501-4F76-A696-CAC6566AF42E}"/>
              </a:ext>
            </a:extLst>
          </p:cNvPr>
          <p:cNvPicPr>
            <a:picLocks noChangeAspect="1"/>
          </p:cNvPicPr>
          <p:nvPr/>
        </p:nvPicPr>
        <p:blipFill>
          <a:blip r:embed="rId2"/>
          <a:stretch>
            <a:fillRect/>
          </a:stretch>
        </p:blipFill>
        <p:spPr>
          <a:xfrm>
            <a:off x="2038524" y="3109661"/>
            <a:ext cx="5811881" cy="3392409"/>
          </a:xfrm>
          <a:prstGeom prst="rect">
            <a:avLst/>
          </a:prstGeom>
        </p:spPr>
      </p:pic>
      <p:sp>
        <p:nvSpPr>
          <p:cNvPr id="5" name="矩形 4">
            <a:extLst>
              <a:ext uri="{FF2B5EF4-FFF2-40B4-BE49-F238E27FC236}">
                <a16:creationId xmlns:a16="http://schemas.microsoft.com/office/drawing/2014/main" id="{0A1DDD60-F88E-430F-B1A9-6274A81ED3E7}"/>
              </a:ext>
            </a:extLst>
          </p:cNvPr>
          <p:cNvSpPr/>
          <p:nvPr/>
        </p:nvSpPr>
        <p:spPr>
          <a:xfrm>
            <a:off x="2013358" y="3003259"/>
            <a:ext cx="6266576" cy="3632433"/>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E43F135-73B7-4FC2-B55A-35BFC1159FF4}"/>
              </a:ext>
            </a:extLst>
          </p:cNvPr>
          <p:cNvSpPr/>
          <p:nvPr/>
        </p:nvSpPr>
        <p:spPr>
          <a:xfrm>
            <a:off x="4989095" y="4217458"/>
            <a:ext cx="877163" cy="369332"/>
          </a:xfrm>
          <a:prstGeom prst="rect">
            <a:avLst/>
          </a:prstGeom>
        </p:spPr>
        <p:txBody>
          <a:bodyPr wrap="none">
            <a:spAutoFit/>
          </a:bodyPr>
          <a:lstStyle/>
          <a:p>
            <a:r>
              <a:rPr lang="zh-CN" altLang="en-US" dirty="0">
                <a:solidFill>
                  <a:srgbClr val="C00000"/>
                </a:solidFill>
                <a:latin typeface="微软雅黑" panose="020B0503020204020204" pitchFamily="34" charset="-122"/>
                <a:ea typeface="微软雅黑" panose="020B0503020204020204" pitchFamily="34" charset="-122"/>
              </a:rPr>
              <a:t>二芳基</a:t>
            </a:r>
            <a:endParaRPr lang="zh-CN" altLang="en-US" dirty="0">
              <a:solidFill>
                <a:srgbClr val="C00000"/>
              </a:solidFill>
            </a:endParaRPr>
          </a:p>
        </p:txBody>
      </p:sp>
      <p:sp>
        <p:nvSpPr>
          <p:cNvPr id="15" name="矩形 14">
            <a:extLst>
              <a:ext uri="{FF2B5EF4-FFF2-40B4-BE49-F238E27FC236}">
                <a16:creationId xmlns:a16="http://schemas.microsoft.com/office/drawing/2014/main" id="{015A77D5-33E4-4C5D-9CD8-8DD9513A6CDB}"/>
              </a:ext>
            </a:extLst>
          </p:cNvPr>
          <p:cNvSpPr/>
          <p:nvPr/>
        </p:nvSpPr>
        <p:spPr>
          <a:xfrm>
            <a:off x="7178621" y="3068166"/>
            <a:ext cx="1107996" cy="369332"/>
          </a:xfrm>
          <a:prstGeom prst="rect">
            <a:avLst/>
          </a:prstGeom>
        </p:spPr>
        <p:txBody>
          <a:bodyPr wrap="none">
            <a:spAutoFit/>
          </a:bodyPr>
          <a:lstStyle/>
          <a:p>
            <a:r>
              <a:rPr lang="zh-CN" altLang="en-US" dirty="0">
                <a:solidFill>
                  <a:srgbClr val="C00000"/>
                </a:solidFill>
                <a:latin typeface="微软雅黑" panose="020B0503020204020204" pitchFamily="34" charset="-122"/>
                <a:ea typeface="微软雅黑" panose="020B0503020204020204" pitchFamily="34" charset="-122"/>
              </a:rPr>
              <a:t>二芳基醚</a:t>
            </a:r>
            <a:endParaRPr lang="zh-CN" altLang="en-US" dirty="0">
              <a:solidFill>
                <a:srgbClr val="C00000"/>
              </a:solidFill>
            </a:endParaRPr>
          </a:p>
        </p:txBody>
      </p:sp>
      <p:sp>
        <p:nvSpPr>
          <p:cNvPr id="16" name="矩形 15">
            <a:extLst>
              <a:ext uri="{FF2B5EF4-FFF2-40B4-BE49-F238E27FC236}">
                <a16:creationId xmlns:a16="http://schemas.microsoft.com/office/drawing/2014/main" id="{878EFEA9-CBA0-4027-B644-966B352C03AC}"/>
              </a:ext>
            </a:extLst>
          </p:cNvPr>
          <p:cNvSpPr/>
          <p:nvPr/>
        </p:nvSpPr>
        <p:spPr>
          <a:xfrm>
            <a:off x="7379957" y="5383527"/>
            <a:ext cx="840295" cy="369332"/>
          </a:xfrm>
          <a:prstGeom prst="rect">
            <a:avLst/>
          </a:prstGeom>
        </p:spPr>
        <p:txBody>
          <a:bodyPr wrap="none">
            <a:spAutoFit/>
          </a:bodyPr>
          <a:lstStyle/>
          <a:p>
            <a:r>
              <a:rPr lang="en-US" altLang="zh-CN" dirty="0">
                <a:solidFill>
                  <a:srgbClr val="C00000"/>
                </a:solidFill>
                <a:latin typeface="微软雅黑" panose="020B0503020204020204" pitchFamily="34" charset="-122"/>
                <a:ea typeface="微软雅黑" panose="020B0503020204020204" pitchFamily="34" charset="-122"/>
              </a:rPr>
              <a:t>1-O-4</a:t>
            </a:r>
            <a:endParaRPr lang="zh-CN" altLang="en-US" dirty="0">
              <a:solidFill>
                <a:srgbClr val="C00000"/>
              </a:solidFill>
            </a:endParaRPr>
          </a:p>
        </p:txBody>
      </p:sp>
      <p:sp>
        <p:nvSpPr>
          <p:cNvPr id="17" name="矩形 16">
            <a:extLst>
              <a:ext uri="{FF2B5EF4-FFF2-40B4-BE49-F238E27FC236}">
                <a16:creationId xmlns:a16="http://schemas.microsoft.com/office/drawing/2014/main" id="{23BA3F5F-E844-4A6C-A8EC-1D1A316D8447}"/>
              </a:ext>
            </a:extLst>
          </p:cNvPr>
          <p:cNvSpPr/>
          <p:nvPr/>
        </p:nvSpPr>
        <p:spPr>
          <a:xfrm>
            <a:off x="2203950" y="4284570"/>
            <a:ext cx="2236510" cy="584775"/>
          </a:xfrm>
          <a:prstGeom prst="rect">
            <a:avLst/>
          </a:prstGeom>
        </p:spPr>
        <p:txBody>
          <a:bodyPr wrap="none">
            <a:spAutoFit/>
          </a:bodyPr>
          <a:lstStyle/>
          <a:p>
            <a:r>
              <a:rPr lang="zh-CN" altLang="en-US" sz="1600" dirty="0">
                <a:solidFill>
                  <a:srgbClr val="C00000"/>
                </a:solidFill>
                <a:latin typeface="微软雅黑" panose="020B0503020204020204" pitchFamily="34" charset="-122"/>
                <a:ea typeface="微软雅黑" panose="020B0503020204020204" pitchFamily="34" charset="-122"/>
              </a:rPr>
              <a:t>对羟苯基、愈创木基、</a:t>
            </a:r>
            <a:endParaRPr lang="en-US" altLang="zh-CN" sz="1600" dirty="0">
              <a:solidFill>
                <a:srgbClr val="C00000"/>
              </a:solidFill>
              <a:latin typeface="微软雅黑" panose="020B0503020204020204" pitchFamily="34" charset="-122"/>
              <a:ea typeface="微软雅黑" panose="020B0503020204020204" pitchFamily="34" charset="-122"/>
            </a:endParaRPr>
          </a:p>
          <a:p>
            <a:pPr algn="ctr"/>
            <a:r>
              <a:rPr lang="zh-CN" altLang="en-US" sz="1600" dirty="0">
                <a:solidFill>
                  <a:srgbClr val="C00000"/>
                </a:solidFill>
                <a:latin typeface="微软雅黑" panose="020B0503020204020204" pitchFamily="34" charset="-122"/>
                <a:ea typeface="微软雅黑" panose="020B0503020204020204" pitchFamily="34" charset="-122"/>
              </a:rPr>
              <a:t>紫丁香基</a:t>
            </a:r>
            <a:endParaRPr lang="zh-CN" altLang="en-US" sz="1600" dirty="0">
              <a:solidFill>
                <a:srgbClr val="C00000"/>
              </a:solidFill>
            </a:endParaRPr>
          </a:p>
        </p:txBody>
      </p:sp>
    </p:spTree>
    <p:extLst>
      <p:ext uri="{BB962C8B-B14F-4D97-AF65-F5344CB8AC3E}">
        <p14:creationId xmlns:p14="http://schemas.microsoft.com/office/powerpoint/2010/main" val="3391855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99" name="矩形 6">
            <a:extLst>
              <a:ext uri="{FF2B5EF4-FFF2-40B4-BE49-F238E27FC236}">
                <a16:creationId xmlns:a16="http://schemas.microsoft.com/office/drawing/2014/main" id="{330A2E8C-6FE6-4114-B58E-8F559328DCE5}"/>
              </a:ext>
            </a:extLst>
          </p:cNvPr>
          <p:cNvSpPr>
            <a:spLocks noChangeArrowheads="1"/>
          </p:cNvSpPr>
          <p:nvPr/>
        </p:nvSpPr>
        <p:spPr bwMode="auto">
          <a:xfrm>
            <a:off x="0" y="115888"/>
            <a:ext cx="903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r>
              <a:rPr lang="en-US" altLang="zh-CN" sz="2800" b="0" dirty="0">
                <a:solidFill>
                  <a:srgbClr val="FFFFFF"/>
                </a:solidFill>
                <a:latin typeface="微软雅黑" panose="020B0503020204020204" pitchFamily="34" charset="-122"/>
                <a:ea typeface="微软雅黑" panose="020B0503020204020204" pitchFamily="34" charset="-122"/>
              </a:rPr>
              <a:t>2.1.2</a:t>
            </a:r>
            <a:r>
              <a:rPr lang="zh-CN" altLang="en-US" sz="2800" b="0" dirty="0">
                <a:solidFill>
                  <a:srgbClr val="FFFFFF"/>
                </a:solidFill>
                <a:latin typeface="微软雅黑" panose="020B0503020204020204" pitchFamily="34" charset="-122"/>
                <a:ea typeface="微软雅黑" panose="020B0503020204020204" pitchFamily="34" charset="-122"/>
              </a:rPr>
              <a:t>木质素的结构单元</a:t>
            </a:r>
            <a:r>
              <a:rPr lang="en-US" altLang="zh-CN" sz="2800" b="0" dirty="0">
                <a:solidFill>
                  <a:srgbClr val="FFFFFF"/>
                </a:solidFill>
                <a:latin typeface="微软雅黑" panose="020B0503020204020204" pitchFamily="34" charset="-122"/>
                <a:ea typeface="微软雅黑" panose="020B0503020204020204" pitchFamily="34" charset="-122"/>
              </a:rPr>
              <a:t>-</a:t>
            </a:r>
            <a:r>
              <a:rPr lang="zh-CN" altLang="en-US" b="0" dirty="0">
                <a:solidFill>
                  <a:srgbClr val="FFFFFF"/>
                </a:solidFill>
                <a:latin typeface="微软雅黑" panose="020B0503020204020204" pitchFamily="34" charset="-122"/>
                <a:ea typeface="微软雅黑" panose="020B0503020204020204" pitchFamily="34" charset="-122"/>
              </a:rPr>
              <a:t>化学法</a:t>
            </a:r>
            <a:r>
              <a:rPr lang="en-US" altLang="zh-CN" sz="2800" b="0" dirty="0">
                <a:solidFill>
                  <a:srgbClr val="FFFFFF"/>
                </a:solidFill>
                <a:latin typeface="微软雅黑" panose="020B0503020204020204" pitchFamily="34" charset="-122"/>
                <a:ea typeface="微软雅黑" panose="020B0503020204020204" pitchFamily="34" charset="-122"/>
              </a:rPr>
              <a:t>-</a:t>
            </a:r>
            <a:r>
              <a:rPr lang="zh-CN" altLang="en-US" sz="2000" b="0" dirty="0">
                <a:solidFill>
                  <a:srgbClr val="FFFFFF"/>
                </a:solidFill>
                <a:latin typeface="微软雅黑" panose="020B0503020204020204" pitchFamily="34" charset="-122"/>
                <a:ea typeface="微软雅黑" panose="020B0503020204020204" pitchFamily="34" charset="-122"/>
              </a:rPr>
              <a:t>硝基苯氧化降解</a:t>
            </a:r>
            <a:endParaRPr lang="zh-CN" altLang="en-US" sz="2800" b="0" dirty="0">
              <a:solidFill>
                <a:srgbClr val="FFFFFF"/>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013F19B6-80C8-4C38-9375-356CB8EB7765}"/>
              </a:ext>
            </a:extLst>
          </p:cNvPr>
          <p:cNvSpPr/>
          <p:nvPr/>
        </p:nvSpPr>
        <p:spPr>
          <a:xfrm>
            <a:off x="0" y="1044828"/>
            <a:ext cx="3262432"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硝基苯氧化降解</a:t>
            </a:r>
            <a:r>
              <a:rPr lang="zh-CN" altLang="en-US" sz="2000" dirty="0">
                <a:solidFill>
                  <a:srgbClr val="0000FF"/>
                </a:solidFill>
                <a:latin typeface="微软雅黑" panose="020B0503020204020204" pitchFamily="34" charset="-122"/>
                <a:ea typeface="微软雅黑" panose="020B0503020204020204" pitchFamily="34" charset="-122"/>
              </a:rPr>
              <a:t>具体操作</a:t>
            </a:r>
            <a:r>
              <a:rPr lang="zh-CN" altLang="en-US" sz="2000" dirty="0">
                <a:latin typeface="微软雅黑" panose="020B0503020204020204" pitchFamily="34" charset="-122"/>
                <a:ea typeface="微软雅黑" panose="020B0503020204020204" pitchFamily="34" charset="-122"/>
              </a:rPr>
              <a:t>：</a:t>
            </a:r>
            <a:endParaRPr lang="zh-CN" altLang="en-US" sz="2000" dirty="0"/>
          </a:p>
        </p:txBody>
      </p:sp>
      <p:sp>
        <p:nvSpPr>
          <p:cNvPr id="10" name="矩形 9">
            <a:extLst>
              <a:ext uri="{FF2B5EF4-FFF2-40B4-BE49-F238E27FC236}">
                <a16:creationId xmlns:a16="http://schemas.microsoft.com/office/drawing/2014/main" id="{1F8E6601-FF18-404D-82F8-CF9C9811C515}"/>
              </a:ext>
            </a:extLst>
          </p:cNvPr>
          <p:cNvSpPr/>
          <p:nvPr/>
        </p:nvSpPr>
        <p:spPr>
          <a:xfrm>
            <a:off x="0" y="1475689"/>
            <a:ext cx="9001387" cy="1428211"/>
          </a:xfrm>
          <a:prstGeom prst="rect">
            <a:avLst/>
          </a:prstGeom>
        </p:spPr>
        <p:txBody>
          <a:bodyPr wrap="square">
            <a:spAutoFit/>
          </a:bodyPr>
          <a:lstStyle/>
          <a:p>
            <a:pPr algn="just">
              <a:lnSpc>
                <a:spcPct val="150000"/>
              </a:lnSpc>
            </a:pPr>
            <a:r>
              <a:rPr lang="zh-CN" altLang="en-US" sz="2000" dirty="0">
                <a:latin typeface="微软雅黑" panose="020B0503020204020204" pitchFamily="34" charset="-122"/>
                <a:ea typeface="微软雅黑" panose="020B0503020204020204" pitchFamily="34" charset="-122"/>
              </a:rPr>
              <a:t>在木粉或木质素试料中加入</a:t>
            </a:r>
            <a:r>
              <a:rPr lang="en-US" altLang="zh-CN" sz="2000" dirty="0">
                <a:latin typeface="微软雅黑" panose="020B0503020204020204" pitchFamily="34" charset="-122"/>
                <a:ea typeface="微软雅黑" panose="020B0503020204020204" pitchFamily="34" charset="-122"/>
              </a:rPr>
              <a:t>2mol/L</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NaOH</a:t>
            </a:r>
            <a:r>
              <a:rPr lang="zh-CN" altLang="en-US" sz="2000" dirty="0">
                <a:latin typeface="微软雅黑" panose="020B0503020204020204" pitchFamily="34" charset="-122"/>
                <a:ea typeface="微软雅黑" panose="020B0503020204020204" pitchFamily="34" charset="-122"/>
              </a:rPr>
              <a:t>以及硝基苯，在</a:t>
            </a:r>
            <a:r>
              <a:rPr lang="en-US" altLang="zh-CN" sz="2000" dirty="0">
                <a:latin typeface="微软雅黑" panose="020B0503020204020204" pitchFamily="34" charset="-122"/>
                <a:ea typeface="微软雅黑" panose="020B0503020204020204" pitchFamily="34" charset="-122"/>
              </a:rPr>
              <a:t>180</a:t>
            </a:r>
            <a:r>
              <a:rPr lang="en-US" altLang="zh-CN" sz="2000" baseline="30000" dirty="0">
                <a:latin typeface="微软雅黑" panose="020B0503020204020204" pitchFamily="34" charset="-122"/>
                <a:ea typeface="微软雅黑" panose="020B0503020204020204" pitchFamily="34" charset="-122"/>
              </a:rPr>
              <a:t>o</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反应</a:t>
            </a:r>
            <a:r>
              <a:rPr lang="en-US" altLang="zh-CN" sz="2000" dirty="0">
                <a:latin typeface="微软雅黑" panose="020B0503020204020204" pitchFamily="34" charset="-122"/>
                <a:ea typeface="微软雅黑" panose="020B0503020204020204" pitchFamily="34" charset="-122"/>
              </a:rPr>
              <a:t>2h</a:t>
            </a:r>
            <a:r>
              <a:rPr lang="zh-CN" altLang="en-US" sz="2000" dirty="0">
                <a:latin typeface="微软雅黑" panose="020B0503020204020204" pitchFamily="34" charset="-122"/>
                <a:ea typeface="微软雅黑" panose="020B0503020204020204" pitchFamily="34" charset="-122"/>
              </a:rPr>
              <a:t>之后，其主要分解产物，对云杉达到</a:t>
            </a:r>
            <a:r>
              <a:rPr lang="en-US" altLang="zh-CN" sz="2000" dirty="0">
                <a:latin typeface="微软雅黑" panose="020B0503020204020204" pitchFamily="34" charset="-122"/>
                <a:ea typeface="微软雅黑" panose="020B0503020204020204" pitchFamily="34" charset="-122"/>
              </a:rPr>
              <a:t>20%-28%</a:t>
            </a:r>
            <a:r>
              <a:rPr lang="zh-CN" altLang="en-US" sz="2000" dirty="0">
                <a:latin typeface="微软雅黑" panose="020B0503020204020204" pitchFamily="34" charset="-122"/>
                <a:ea typeface="微软雅黑" panose="020B0503020204020204" pitchFamily="34" charset="-122"/>
              </a:rPr>
              <a:t>的高收率，得到体现木质素之芳香性的产物香草醛。</a:t>
            </a:r>
            <a:endParaRPr lang="zh-CN" altLang="en-US" sz="2000" dirty="0"/>
          </a:p>
        </p:txBody>
      </p:sp>
      <p:sp>
        <p:nvSpPr>
          <p:cNvPr id="2" name="矩形 1">
            <a:extLst>
              <a:ext uri="{FF2B5EF4-FFF2-40B4-BE49-F238E27FC236}">
                <a16:creationId xmlns:a16="http://schemas.microsoft.com/office/drawing/2014/main" id="{56868727-F3D6-4AF0-9ACB-D94372D336FF}"/>
              </a:ext>
            </a:extLst>
          </p:cNvPr>
          <p:cNvSpPr/>
          <p:nvPr/>
        </p:nvSpPr>
        <p:spPr>
          <a:xfrm>
            <a:off x="1510017" y="6205648"/>
            <a:ext cx="5427678" cy="463588"/>
          </a:xfrm>
          <a:prstGeom prst="rect">
            <a:avLst/>
          </a:prstGeom>
        </p:spPr>
        <p:txBody>
          <a:bodyPr wrap="square">
            <a:spAutoFit/>
          </a:bodyPr>
          <a:lstStyle/>
          <a:p>
            <a:pPr algn="ctr">
              <a:lnSpc>
                <a:spcPct val="150000"/>
              </a:lnSpc>
            </a:pPr>
            <a:r>
              <a:rPr lang="zh-CN" altLang="en-US" dirty="0">
                <a:solidFill>
                  <a:srgbClr val="0000FF"/>
                </a:solidFill>
                <a:latin typeface="微软雅黑" panose="020B0503020204020204" pitchFamily="34" charset="-122"/>
                <a:ea typeface="微软雅黑" panose="020B0503020204020204" pitchFamily="34" charset="-122"/>
              </a:rPr>
              <a:t>云杉硝基苯氧化产物结构</a:t>
            </a:r>
            <a:endParaRPr lang="zh-CN" altLang="en-US" dirty="0"/>
          </a:p>
        </p:txBody>
      </p:sp>
      <p:pic>
        <p:nvPicPr>
          <p:cNvPr id="4" name="图片 3">
            <a:extLst>
              <a:ext uri="{FF2B5EF4-FFF2-40B4-BE49-F238E27FC236}">
                <a16:creationId xmlns:a16="http://schemas.microsoft.com/office/drawing/2014/main" id="{6DD985D8-7C19-4323-9533-66E6D4E356E6}"/>
              </a:ext>
            </a:extLst>
          </p:cNvPr>
          <p:cNvPicPr>
            <a:picLocks noChangeAspect="1"/>
          </p:cNvPicPr>
          <p:nvPr/>
        </p:nvPicPr>
        <p:blipFill>
          <a:blip r:embed="rId2"/>
          <a:stretch>
            <a:fillRect/>
          </a:stretch>
        </p:blipFill>
        <p:spPr>
          <a:xfrm>
            <a:off x="461394" y="3227322"/>
            <a:ext cx="8078598" cy="2584902"/>
          </a:xfrm>
          <a:prstGeom prst="rect">
            <a:avLst/>
          </a:prstGeom>
        </p:spPr>
      </p:pic>
      <p:sp>
        <p:nvSpPr>
          <p:cNvPr id="5" name="矩形 4">
            <a:extLst>
              <a:ext uri="{FF2B5EF4-FFF2-40B4-BE49-F238E27FC236}">
                <a16:creationId xmlns:a16="http://schemas.microsoft.com/office/drawing/2014/main" id="{0A1DDD60-F88E-430F-B1A9-6274A81ED3E7}"/>
              </a:ext>
            </a:extLst>
          </p:cNvPr>
          <p:cNvSpPr/>
          <p:nvPr/>
        </p:nvSpPr>
        <p:spPr>
          <a:xfrm>
            <a:off x="260059" y="3020037"/>
            <a:ext cx="8565159" cy="3020037"/>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96091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99" name="矩形 6">
            <a:extLst>
              <a:ext uri="{FF2B5EF4-FFF2-40B4-BE49-F238E27FC236}">
                <a16:creationId xmlns:a16="http://schemas.microsoft.com/office/drawing/2014/main" id="{330A2E8C-6FE6-4114-B58E-8F559328DCE5}"/>
              </a:ext>
            </a:extLst>
          </p:cNvPr>
          <p:cNvSpPr>
            <a:spLocks noChangeArrowheads="1"/>
          </p:cNvSpPr>
          <p:nvPr/>
        </p:nvSpPr>
        <p:spPr bwMode="auto">
          <a:xfrm>
            <a:off x="0" y="115888"/>
            <a:ext cx="903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r>
              <a:rPr lang="en-US" altLang="zh-CN" sz="2800" b="0" dirty="0">
                <a:solidFill>
                  <a:srgbClr val="FFFFFF"/>
                </a:solidFill>
                <a:latin typeface="微软雅黑" panose="020B0503020204020204" pitchFamily="34" charset="-122"/>
                <a:ea typeface="微软雅黑" panose="020B0503020204020204" pitchFamily="34" charset="-122"/>
              </a:rPr>
              <a:t>2.1.2</a:t>
            </a:r>
            <a:r>
              <a:rPr lang="zh-CN" altLang="en-US" sz="2800" b="0" dirty="0">
                <a:solidFill>
                  <a:srgbClr val="FFFFFF"/>
                </a:solidFill>
                <a:latin typeface="微软雅黑" panose="020B0503020204020204" pitchFamily="34" charset="-122"/>
                <a:ea typeface="微软雅黑" panose="020B0503020204020204" pitchFamily="34" charset="-122"/>
              </a:rPr>
              <a:t>木质素的结构单元</a:t>
            </a:r>
            <a:r>
              <a:rPr lang="en-US" altLang="zh-CN" sz="2800" b="0" dirty="0">
                <a:solidFill>
                  <a:srgbClr val="FFFFFF"/>
                </a:solidFill>
                <a:latin typeface="微软雅黑" panose="020B0503020204020204" pitchFamily="34" charset="-122"/>
                <a:ea typeface="微软雅黑" panose="020B0503020204020204" pitchFamily="34" charset="-122"/>
              </a:rPr>
              <a:t>-</a:t>
            </a:r>
            <a:r>
              <a:rPr lang="zh-CN" altLang="en-US" b="0" dirty="0">
                <a:solidFill>
                  <a:srgbClr val="FFFFFF"/>
                </a:solidFill>
                <a:latin typeface="微软雅黑" panose="020B0503020204020204" pitchFamily="34" charset="-122"/>
                <a:ea typeface="微软雅黑" panose="020B0503020204020204" pitchFamily="34" charset="-122"/>
              </a:rPr>
              <a:t>化学法</a:t>
            </a:r>
            <a:r>
              <a:rPr lang="en-US" altLang="zh-CN" sz="2800" b="0" dirty="0">
                <a:solidFill>
                  <a:srgbClr val="FFFFFF"/>
                </a:solidFill>
                <a:latin typeface="微软雅黑" panose="020B0503020204020204" pitchFamily="34" charset="-122"/>
                <a:ea typeface="微软雅黑" panose="020B0503020204020204" pitchFamily="34" charset="-122"/>
              </a:rPr>
              <a:t>-</a:t>
            </a:r>
            <a:r>
              <a:rPr lang="zh-CN" altLang="en-US" sz="2000" b="0" dirty="0">
                <a:solidFill>
                  <a:srgbClr val="FFFFFF"/>
                </a:solidFill>
                <a:latin typeface="微软雅黑" panose="020B0503020204020204" pitchFamily="34" charset="-122"/>
                <a:ea typeface="微软雅黑" panose="020B0503020204020204" pitchFamily="34" charset="-122"/>
              </a:rPr>
              <a:t>硝基苯氧化降解</a:t>
            </a:r>
            <a:endParaRPr lang="zh-CN" altLang="en-US" sz="2800" b="0" dirty="0">
              <a:solidFill>
                <a:srgbClr val="FFFFFF"/>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013F19B6-80C8-4C38-9375-356CB8EB7765}"/>
              </a:ext>
            </a:extLst>
          </p:cNvPr>
          <p:cNvSpPr/>
          <p:nvPr/>
        </p:nvSpPr>
        <p:spPr>
          <a:xfrm>
            <a:off x="115331" y="4063127"/>
            <a:ext cx="8925886" cy="1428211"/>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对比分解产物对羟基苯甲醛、香草醛以及紫丁香醛收量得出：</a:t>
            </a:r>
            <a:r>
              <a:rPr lang="zh-CN" altLang="en-US" sz="2000" dirty="0">
                <a:solidFill>
                  <a:srgbClr val="0000FF"/>
                </a:solidFill>
                <a:latin typeface="微软雅黑" panose="020B0503020204020204" pitchFamily="34" charset="-122"/>
                <a:ea typeface="微软雅黑" panose="020B0503020204020204" pitchFamily="34" charset="-122"/>
              </a:rPr>
              <a:t>草本类植物木质素由对羟苯基、愈创木基以及紫丁香基组成；而阔叶木主要由愈创木基、紫丁香基组成，针叶木几乎只由愈创木基构成</a:t>
            </a:r>
            <a:r>
              <a:rPr lang="zh-CN" altLang="en-US" sz="2000" dirty="0">
                <a:latin typeface="微软雅黑" panose="020B0503020204020204" pitchFamily="34" charset="-122"/>
                <a:ea typeface="微软雅黑" panose="020B0503020204020204" pitchFamily="34" charset="-122"/>
              </a:rPr>
              <a:t>。</a:t>
            </a:r>
            <a:endParaRPr lang="zh-CN" altLang="en-US" sz="2000" dirty="0"/>
          </a:p>
        </p:txBody>
      </p:sp>
      <p:pic>
        <p:nvPicPr>
          <p:cNvPr id="3" name="图片 2">
            <a:extLst>
              <a:ext uri="{FF2B5EF4-FFF2-40B4-BE49-F238E27FC236}">
                <a16:creationId xmlns:a16="http://schemas.microsoft.com/office/drawing/2014/main" id="{802D4F38-57BC-4D03-ABA6-1C16A68EA5CC}"/>
              </a:ext>
            </a:extLst>
          </p:cNvPr>
          <p:cNvPicPr>
            <a:picLocks noChangeAspect="1"/>
          </p:cNvPicPr>
          <p:nvPr/>
        </p:nvPicPr>
        <p:blipFill>
          <a:blip r:embed="rId2"/>
          <a:stretch>
            <a:fillRect/>
          </a:stretch>
        </p:blipFill>
        <p:spPr>
          <a:xfrm>
            <a:off x="318782" y="1072589"/>
            <a:ext cx="8254767" cy="1997701"/>
          </a:xfrm>
          <a:prstGeom prst="rect">
            <a:avLst/>
          </a:prstGeom>
        </p:spPr>
      </p:pic>
      <p:sp>
        <p:nvSpPr>
          <p:cNvPr id="5" name="矩形 4">
            <a:extLst>
              <a:ext uri="{FF2B5EF4-FFF2-40B4-BE49-F238E27FC236}">
                <a16:creationId xmlns:a16="http://schemas.microsoft.com/office/drawing/2014/main" id="{0A1DDD60-F88E-430F-B1A9-6274A81ED3E7}"/>
              </a:ext>
            </a:extLst>
          </p:cNvPr>
          <p:cNvSpPr/>
          <p:nvPr/>
        </p:nvSpPr>
        <p:spPr>
          <a:xfrm>
            <a:off x="201336" y="947955"/>
            <a:ext cx="8565159" cy="2323751"/>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069467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3D5F473-9AE2-4659-951F-123D6026C00A}"/>
              </a:ext>
            </a:extLst>
          </p:cNvPr>
          <p:cNvSpPr/>
          <p:nvPr/>
        </p:nvSpPr>
        <p:spPr>
          <a:xfrm>
            <a:off x="0" y="0"/>
            <a:ext cx="9144000" cy="809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99" name="矩形 6">
            <a:extLst>
              <a:ext uri="{FF2B5EF4-FFF2-40B4-BE49-F238E27FC236}">
                <a16:creationId xmlns:a16="http://schemas.microsoft.com/office/drawing/2014/main" id="{330A2E8C-6FE6-4114-B58E-8F559328DCE5}"/>
              </a:ext>
            </a:extLst>
          </p:cNvPr>
          <p:cNvSpPr>
            <a:spLocks noChangeArrowheads="1"/>
          </p:cNvSpPr>
          <p:nvPr/>
        </p:nvSpPr>
        <p:spPr bwMode="auto">
          <a:xfrm>
            <a:off x="0" y="115888"/>
            <a:ext cx="9036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r>
              <a:rPr lang="en-US" altLang="zh-CN" sz="2800" b="0" dirty="0">
                <a:solidFill>
                  <a:srgbClr val="FFFFFF"/>
                </a:solidFill>
                <a:latin typeface="微软雅黑" panose="020B0503020204020204" pitchFamily="34" charset="-122"/>
                <a:ea typeface="微软雅黑" panose="020B0503020204020204" pitchFamily="34" charset="-122"/>
              </a:rPr>
              <a:t>2.1.2</a:t>
            </a:r>
            <a:r>
              <a:rPr lang="zh-CN" altLang="en-US" sz="2800" b="0" dirty="0">
                <a:solidFill>
                  <a:srgbClr val="FFFFFF"/>
                </a:solidFill>
                <a:latin typeface="微软雅黑" panose="020B0503020204020204" pitchFamily="34" charset="-122"/>
                <a:ea typeface="微软雅黑" panose="020B0503020204020204" pitchFamily="34" charset="-122"/>
              </a:rPr>
              <a:t>木质素的结构单元</a:t>
            </a:r>
            <a:r>
              <a:rPr lang="en-US" altLang="zh-CN" sz="2800" b="0" dirty="0">
                <a:solidFill>
                  <a:srgbClr val="FFFFFF"/>
                </a:solidFill>
                <a:latin typeface="微软雅黑" panose="020B0503020204020204" pitchFamily="34" charset="-122"/>
                <a:ea typeface="微软雅黑" panose="020B0503020204020204" pitchFamily="34" charset="-122"/>
              </a:rPr>
              <a:t>-</a:t>
            </a:r>
            <a:r>
              <a:rPr lang="zh-CN" altLang="en-US" b="0" dirty="0">
                <a:solidFill>
                  <a:srgbClr val="FFFFFF"/>
                </a:solidFill>
                <a:latin typeface="微软雅黑" panose="020B0503020204020204" pitchFamily="34" charset="-122"/>
                <a:ea typeface="微软雅黑" panose="020B0503020204020204" pitchFamily="34" charset="-122"/>
              </a:rPr>
              <a:t>化学法</a:t>
            </a:r>
            <a:r>
              <a:rPr lang="en-US" altLang="zh-CN" sz="2800" b="0" dirty="0">
                <a:solidFill>
                  <a:srgbClr val="FFFFFF"/>
                </a:solidFill>
                <a:latin typeface="微软雅黑" panose="020B0503020204020204" pitchFamily="34" charset="-122"/>
                <a:ea typeface="微软雅黑" panose="020B0503020204020204" pitchFamily="34" charset="-122"/>
              </a:rPr>
              <a:t>-</a:t>
            </a:r>
            <a:r>
              <a:rPr lang="zh-CN" altLang="en-US" sz="2000" b="0" dirty="0">
                <a:solidFill>
                  <a:srgbClr val="FFFFFF"/>
                </a:solidFill>
                <a:latin typeface="微软雅黑" panose="020B0503020204020204" pitchFamily="34" charset="-122"/>
                <a:ea typeface="微软雅黑" panose="020B0503020204020204" pitchFamily="34" charset="-122"/>
              </a:rPr>
              <a:t>硝基苯氧化降解</a:t>
            </a:r>
            <a:endParaRPr lang="zh-CN" altLang="en-US" sz="2800" b="0" dirty="0">
              <a:solidFill>
                <a:srgbClr val="FFFFFF"/>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28EF20CE-3981-4D6B-AE23-D3BB960807D8}"/>
              </a:ext>
            </a:extLst>
          </p:cNvPr>
          <p:cNvPicPr>
            <a:picLocks noChangeAspect="1"/>
          </p:cNvPicPr>
          <p:nvPr/>
        </p:nvPicPr>
        <p:blipFill>
          <a:blip r:embed="rId2"/>
          <a:stretch>
            <a:fillRect/>
          </a:stretch>
        </p:blipFill>
        <p:spPr>
          <a:xfrm>
            <a:off x="249016" y="970181"/>
            <a:ext cx="4115157" cy="3055885"/>
          </a:xfrm>
          <a:prstGeom prst="rect">
            <a:avLst/>
          </a:prstGeom>
        </p:spPr>
      </p:pic>
      <p:cxnSp>
        <p:nvCxnSpPr>
          <p:cNvPr id="9" name="直接箭头连接符 8">
            <a:extLst>
              <a:ext uri="{FF2B5EF4-FFF2-40B4-BE49-F238E27FC236}">
                <a16:creationId xmlns:a16="http://schemas.microsoft.com/office/drawing/2014/main" id="{8CE4F555-94F5-4E6D-AD5D-86D2CFE09207}"/>
              </a:ext>
            </a:extLst>
          </p:cNvPr>
          <p:cNvCxnSpPr/>
          <p:nvPr/>
        </p:nvCxnSpPr>
        <p:spPr bwMode="auto">
          <a:xfrm>
            <a:off x="564937" y="4240280"/>
            <a:ext cx="0" cy="817752"/>
          </a:xfrm>
          <a:prstGeom prst="straightConnector1">
            <a:avLst/>
          </a:prstGeom>
          <a:solidFill>
            <a:schemeClr val="accent1"/>
          </a:solidFill>
          <a:ln w="25400" cap="sq" cmpd="sng" algn="ctr">
            <a:solidFill>
              <a:schemeClr val="tx1"/>
            </a:solidFill>
            <a:prstDash val="solid"/>
            <a:miter lim="800000"/>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矩形 7">
            <a:extLst>
              <a:ext uri="{FF2B5EF4-FFF2-40B4-BE49-F238E27FC236}">
                <a16:creationId xmlns:a16="http://schemas.microsoft.com/office/drawing/2014/main" id="{556C7CF9-E037-4A40-8DC2-1F8399B9582E}"/>
              </a:ext>
            </a:extLst>
          </p:cNvPr>
          <p:cNvSpPr/>
          <p:nvPr/>
        </p:nvSpPr>
        <p:spPr>
          <a:xfrm>
            <a:off x="129529" y="5161219"/>
            <a:ext cx="87716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香草醛</a:t>
            </a:r>
            <a:endParaRPr lang="zh-CN" altLang="en-US" dirty="0"/>
          </a:p>
        </p:txBody>
      </p:sp>
      <p:sp>
        <p:nvSpPr>
          <p:cNvPr id="12" name="矩形 11">
            <a:extLst>
              <a:ext uri="{FF2B5EF4-FFF2-40B4-BE49-F238E27FC236}">
                <a16:creationId xmlns:a16="http://schemas.microsoft.com/office/drawing/2014/main" id="{5F0E799B-A401-4379-9767-EBB1E10DE8E5}"/>
              </a:ext>
            </a:extLst>
          </p:cNvPr>
          <p:cNvSpPr/>
          <p:nvPr/>
        </p:nvSpPr>
        <p:spPr>
          <a:xfrm>
            <a:off x="129529" y="5630776"/>
            <a:ext cx="87716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香草酸</a:t>
            </a:r>
            <a:endParaRPr lang="zh-CN" altLang="en-US" dirty="0"/>
          </a:p>
        </p:txBody>
      </p:sp>
      <p:cxnSp>
        <p:nvCxnSpPr>
          <p:cNvPr id="13" name="直接箭头连接符 12">
            <a:extLst>
              <a:ext uri="{FF2B5EF4-FFF2-40B4-BE49-F238E27FC236}">
                <a16:creationId xmlns:a16="http://schemas.microsoft.com/office/drawing/2014/main" id="{51458384-3F9F-4C05-A845-62FD98446B9D}"/>
              </a:ext>
            </a:extLst>
          </p:cNvPr>
          <p:cNvCxnSpPr/>
          <p:nvPr/>
        </p:nvCxnSpPr>
        <p:spPr bwMode="auto">
          <a:xfrm>
            <a:off x="2550256" y="4273231"/>
            <a:ext cx="0" cy="817752"/>
          </a:xfrm>
          <a:prstGeom prst="straightConnector1">
            <a:avLst/>
          </a:prstGeom>
          <a:solidFill>
            <a:schemeClr val="accent1"/>
          </a:solidFill>
          <a:ln w="25400" cap="sq" cmpd="sng" algn="ctr">
            <a:solidFill>
              <a:schemeClr val="tx1"/>
            </a:solidFill>
            <a:prstDash val="solid"/>
            <a:miter lim="800000"/>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矩形 13">
            <a:extLst>
              <a:ext uri="{FF2B5EF4-FFF2-40B4-BE49-F238E27FC236}">
                <a16:creationId xmlns:a16="http://schemas.microsoft.com/office/drawing/2014/main" id="{DE80403F-B325-4DF4-A5F6-6B97AD9F486C}"/>
              </a:ext>
            </a:extLst>
          </p:cNvPr>
          <p:cNvSpPr/>
          <p:nvPr/>
        </p:nvSpPr>
        <p:spPr>
          <a:xfrm>
            <a:off x="1983040" y="5144743"/>
            <a:ext cx="110799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紫丁香醛</a:t>
            </a:r>
            <a:endParaRPr lang="zh-CN" altLang="en-US" dirty="0"/>
          </a:p>
        </p:txBody>
      </p:sp>
      <p:sp>
        <p:nvSpPr>
          <p:cNvPr id="15" name="矩形 14">
            <a:extLst>
              <a:ext uri="{FF2B5EF4-FFF2-40B4-BE49-F238E27FC236}">
                <a16:creationId xmlns:a16="http://schemas.microsoft.com/office/drawing/2014/main" id="{81D86DB9-8A3E-42D4-9B50-BF5A78C064A6}"/>
              </a:ext>
            </a:extLst>
          </p:cNvPr>
          <p:cNvSpPr/>
          <p:nvPr/>
        </p:nvSpPr>
        <p:spPr>
          <a:xfrm>
            <a:off x="1991278" y="5589586"/>
            <a:ext cx="110799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紫丁香酸</a:t>
            </a:r>
            <a:endParaRPr lang="zh-CN" altLang="en-US" dirty="0"/>
          </a:p>
        </p:txBody>
      </p:sp>
      <p:sp>
        <p:nvSpPr>
          <p:cNvPr id="16" name="矩形 15">
            <a:extLst>
              <a:ext uri="{FF2B5EF4-FFF2-40B4-BE49-F238E27FC236}">
                <a16:creationId xmlns:a16="http://schemas.microsoft.com/office/drawing/2014/main" id="{AA5FFB32-C198-4EC7-A308-2DFA11787DCB}"/>
              </a:ext>
            </a:extLst>
          </p:cNvPr>
          <p:cNvSpPr/>
          <p:nvPr/>
        </p:nvSpPr>
        <p:spPr>
          <a:xfrm>
            <a:off x="1628812" y="5993240"/>
            <a:ext cx="1803699"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甲酸基香草醛</a:t>
            </a:r>
            <a:endParaRPr lang="zh-CN" altLang="en-US" dirty="0"/>
          </a:p>
        </p:txBody>
      </p:sp>
      <p:sp>
        <p:nvSpPr>
          <p:cNvPr id="17" name="矩形 16">
            <a:extLst>
              <a:ext uri="{FF2B5EF4-FFF2-40B4-BE49-F238E27FC236}">
                <a16:creationId xmlns:a16="http://schemas.microsoft.com/office/drawing/2014/main" id="{DCDF4C4D-7A93-4923-ADFD-78DA0B132352}"/>
              </a:ext>
            </a:extLst>
          </p:cNvPr>
          <p:cNvSpPr/>
          <p:nvPr/>
        </p:nvSpPr>
        <p:spPr>
          <a:xfrm>
            <a:off x="1620574" y="6396894"/>
            <a:ext cx="1803699"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甲酸基香草酸</a:t>
            </a:r>
            <a:endParaRPr lang="zh-CN" altLang="en-US" dirty="0"/>
          </a:p>
        </p:txBody>
      </p:sp>
      <p:cxnSp>
        <p:nvCxnSpPr>
          <p:cNvPr id="18" name="直接箭头连接符 17">
            <a:extLst>
              <a:ext uri="{FF2B5EF4-FFF2-40B4-BE49-F238E27FC236}">
                <a16:creationId xmlns:a16="http://schemas.microsoft.com/office/drawing/2014/main" id="{F387CCA8-5657-4AF8-A47B-881958170EF8}"/>
              </a:ext>
            </a:extLst>
          </p:cNvPr>
          <p:cNvCxnSpPr/>
          <p:nvPr/>
        </p:nvCxnSpPr>
        <p:spPr bwMode="auto">
          <a:xfrm>
            <a:off x="3975402" y="4256756"/>
            <a:ext cx="0" cy="817752"/>
          </a:xfrm>
          <a:prstGeom prst="straightConnector1">
            <a:avLst/>
          </a:prstGeom>
          <a:solidFill>
            <a:schemeClr val="accent1"/>
          </a:solidFill>
          <a:ln w="25400" cap="sq" cmpd="sng" algn="ctr">
            <a:solidFill>
              <a:schemeClr val="tx1"/>
            </a:solidFill>
            <a:prstDash val="solid"/>
            <a:miter lim="800000"/>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矩形 18">
            <a:extLst>
              <a:ext uri="{FF2B5EF4-FFF2-40B4-BE49-F238E27FC236}">
                <a16:creationId xmlns:a16="http://schemas.microsoft.com/office/drawing/2014/main" id="{077AB646-6754-4382-916C-3271F8F34FC1}"/>
              </a:ext>
            </a:extLst>
          </p:cNvPr>
          <p:cNvSpPr/>
          <p:nvPr/>
        </p:nvSpPr>
        <p:spPr>
          <a:xfrm>
            <a:off x="3350523" y="5342451"/>
            <a:ext cx="1569660"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对羟基苯甲醛</a:t>
            </a:r>
            <a:endParaRPr lang="zh-CN" altLang="en-US" dirty="0"/>
          </a:p>
        </p:txBody>
      </p:sp>
      <p:sp>
        <p:nvSpPr>
          <p:cNvPr id="10" name="矩形 9">
            <a:extLst>
              <a:ext uri="{FF2B5EF4-FFF2-40B4-BE49-F238E27FC236}">
                <a16:creationId xmlns:a16="http://schemas.microsoft.com/office/drawing/2014/main" id="{42D65F2D-951E-4A99-91CB-2085BE1C22C9}"/>
              </a:ext>
            </a:extLst>
          </p:cNvPr>
          <p:cNvSpPr/>
          <p:nvPr/>
        </p:nvSpPr>
        <p:spPr>
          <a:xfrm>
            <a:off x="1035689" y="4377551"/>
            <a:ext cx="1338828" cy="369332"/>
          </a:xfrm>
          <a:prstGeom prst="rect">
            <a:avLst/>
          </a:prstGeom>
        </p:spPr>
        <p:txBody>
          <a:bodyPr wrap="none">
            <a:spAutoFit/>
          </a:bodyPr>
          <a:lstStyle/>
          <a:p>
            <a:r>
              <a:rPr lang="zh-CN" altLang="en-US" dirty="0">
                <a:solidFill>
                  <a:srgbClr val="0000FF"/>
                </a:solidFill>
                <a:latin typeface="微软雅黑" panose="020B0503020204020204" pitchFamily="34" charset="-122"/>
                <a:ea typeface="微软雅黑" panose="020B0503020204020204" pitchFamily="34" charset="-122"/>
              </a:rPr>
              <a:t>硝基苯氧化</a:t>
            </a:r>
            <a:endParaRPr lang="zh-CN" altLang="en-US" dirty="0"/>
          </a:p>
        </p:txBody>
      </p:sp>
      <p:pic>
        <p:nvPicPr>
          <p:cNvPr id="11" name="图片 10">
            <a:extLst>
              <a:ext uri="{FF2B5EF4-FFF2-40B4-BE49-F238E27FC236}">
                <a16:creationId xmlns:a16="http://schemas.microsoft.com/office/drawing/2014/main" id="{DEB8A212-8AD3-430C-A5BD-2419712B79A3}"/>
              </a:ext>
            </a:extLst>
          </p:cNvPr>
          <p:cNvPicPr>
            <a:picLocks noChangeAspect="1"/>
          </p:cNvPicPr>
          <p:nvPr/>
        </p:nvPicPr>
        <p:blipFill>
          <a:blip r:embed="rId3"/>
          <a:stretch>
            <a:fillRect/>
          </a:stretch>
        </p:blipFill>
        <p:spPr>
          <a:xfrm>
            <a:off x="5492573" y="1347914"/>
            <a:ext cx="2491956" cy="2415749"/>
          </a:xfrm>
          <a:prstGeom prst="rect">
            <a:avLst/>
          </a:prstGeom>
        </p:spPr>
      </p:pic>
      <p:sp>
        <p:nvSpPr>
          <p:cNvPr id="5" name="矩形 4">
            <a:extLst>
              <a:ext uri="{FF2B5EF4-FFF2-40B4-BE49-F238E27FC236}">
                <a16:creationId xmlns:a16="http://schemas.microsoft.com/office/drawing/2014/main" id="{0A1DDD60-F88E-430F-B1A9-6274A81ED3E7}"/>
              </a:ext>
            </a:extLst>
          </p:cNvPr>
          <p:cNvSpPr/>
          <p:nvPr/>
        </p:nvSpPr>
        <p:spPr>
          <a:xfrm>
            <a:off x="118957" y="915003"/>
            <a:ext cx="4345951" cy="3212153"/>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21">
            <a:extLst>
              <a:ext uri="{FF2B5EF4-FFF2-40B4-BE49-F238E27FC236}">
                <a16:creationId xmlns:a16="http://schemas.microsoft.com/office/drawing/2014/main" id="{4D7C21B6-08F6-4904-93C4-BB38180113C8}"/>
              </a:ext>
            </a:extLst>
          </p:cNvPr>
          <p:cNvSpPr/>
          <p:nvPr/>
        </p:nvSpPr>
        <p:spPr>
          <a:xfrm>
            <a:off x="4608579" y="915004"/>
            <a:ext cx="4345951" cy="3212153"/>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3" name="直接箭头连接符 22">
            <a:extLst>
              <a:ext uri="{FF2B5EF4-FFF2-40B4-BE49-F238E27FC236}">
                <a16:creationId xmlns:a16="http://schemas.microsoft.com/office/drawing/2014/main" id="{21176AF7-6A95-4AB2-8C8E-19FF27D09E79}"/>
              </a:ext>
            </a:extLst>
          </p:cNvPr>
          <p:cNvCxnSpPr/>
          <p:nvPr/>
        </p:nvCxnSpPr>
        <p:spPr bwMode="auto">
          <a:xfrm>
            <a:off x="6768029" y="4223805"/>
            <a:ext cx="0" cy="817752"/>
          </a:xfrm>
          <a:prstGeom prst="straightConnector1">
            <a:avLst/>
          </a:prstGeom>
          <a:solidFill>
            <a:schemeClr val="accent1"/>
          </a:solidFill>
          <a:ln w="25400" cap="sq" cmpd="sng" algn="ctr">
            <a:solidFill>
              <a:schemeClr val="tx1"/>
            </a:solidFill>
            <a:prstDash val="solid"/>
            <a:miter lim="800000"/>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矩形 23">
            <a:extLst>
              <a:ext uri="{FF2B5EF4-FFF2-40B4-BE49-F238E27FC236}">
                <a16:creationId xmlns:a16="http://schemas.microsoft.com/office/drawing/2014/main" id="{2075A6FB-FC81-45EA-AC35-7F9DC256BE03}"/>
              </a:ext>
            </a:extLst>
          </p:cNvPr>
          <p:cNvSpPr/>
          <p:nvPr/>
        </p:nvSpPr>
        <p:spPr>
          <a:xfrm>
            <a:off x="6085486" y="5095317"/>
            <a:ext cx="1569660" cy="879087"/>
          </a:xfrm>
          <a:prstGeom prst="rect">
            <a:avLst/>
          </a:prstGeom>
        </p:spPr>
        <p:txBody>
          <a:bodyPr wrap="none">
            <a:spAutoFit/>
          </a:bodyPr>
          <a:lstStyle/>
          <a:p>
            <a:pPr>
              <a:lnSpc>
                <a:spcPct val="150000"/>
              </a:lnSpc>
            </a:pPr>
            <a:r>
              <a:rPr lang="zh-CN" altLang="en-US" dirty="0">
                <a:latin typeface="微软雅黑" panose="020B0503020204020204" pitchFamily="34" charset="-122"/>
                <a:ea typeface="微软雅黑" panose="020B0503020204020204" pitchFamily="34" charset="-122"/>
              </a:rPr>
              <a:t>脱氢二香草醛</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脱氢二香草酸</a:t>
            </a:r>
            <a:endParaRPr lang="zh-CN" altLang="en-US" dirty="0"/>
          </a:p>
        </p:txBody>
      </p:sp>
      <p:sp>
        <p:nvSpPr>
          <p:cNvPr id="26" name="矩形 25">
            <a:extLst>
              <a:ext uri="{FF2B5EF4-FFF2-40B4-BE49-F238E27FC236}">
                <a16:creationId xmlns:a16="http://schemas.microsoft.com/office/drawing/2014/main" id="{311501A3-44F8-4CA9-B604-0C467540650A}"/>
              </a:ext>
            </a:extLst>
          </p:cNvPr>
          <p:cNvSpPr/>
          <p:nvPr/>
        </p:nvSpPr>
        <p:spPr>
          <a:xfrm>
            <a:off x="5253462" y="4418741"/>
            <a:ext cx="1338828" cy="369332"/>
          </a:xfrm>
          <a:prstGeom prst="rect">
            <a:avLst/>
          </a:prstGeom>
        </p:spPr>
        <p:txBody>
          <a:bodyPr wrap="none">
            <a:spAutoFit/>
          </a:bodyPr>
          <a:lstStyle/>
          <a:p>
            <a:r>
              <a:rPr lang="zh-CN" altLang="en-US" dirty="0">
                <a:solidFill>
                  <a:srgbClr val="0000FF"/>
                </a:solidFill>
                <a:latin typeface="微软雅黑" panose="020B0503020204020204" pitchFamily="34" charset="-122"/>
                <a:ea typeface="微软雅黑" panose="020B0503020204020204" pitchFamily="34" charset="-122"/>
              </a:rPr>
              <a:t>硝基苯氧化</a:t>
            </a:r>
            <a:endParaRPr lang="zh-CN" altLang="en-US" dirty="0"/>
          </a:p>
        </p:txBody>
      </p:sp>
    </p:spTree>
    <p:extLst>
      <p:ext uri="{BB962C8B-B14F-4D97-AF65-F5344CB8AC3E}">
        <p14:creationId xmlns:p14="http://schemas.microsoft.com/office/powerpoint/2010/main" val="315526936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2863</TotalTime>
  <Words>3460</Words>
  <Application>Microsoft Office PowerPoint</Application>
  <PresentationFormat>全屏显示(4:3)</PresentationFormat>
  <Paragraphs>218</Paragraphs>
  <Slides>44</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51" baseType="lpstr">
      <vt:lpstr>微软雅黑</vt:lpstr>
      <vt:lpstr>Arial</vt:lpstr>
      <vt:lpstr>Calibri</vt:lpstr>
      <vt:lpstr>Calibri Light</vt:lpstr>
      <vt:lpstr>Wingdings</vt:lpstr>
      <vt:lpstr>Office 主题​​</vt:lpstr>
      <vt:lpstr>CS ChemDraw Drawing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zhenzhen</dc:creator>
  <cp:lastModifiedBy>zhenzhen</cp:lastModifiedBy>
  <cp:revision>60</cp:revision>
  <dcterms:created xsi:type="dcterms:W3CDTF">2020-04-02T06:19:10Z</dcterms:created>
  <dcterms:modified xsi:type="dcterms:W3CDTF">2021-04-06T09:26:45Z</dcterms:modified>
</cp:coreProperties>
</file>