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notesSlides/notesSlide22.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Default Extension="gif" ContentType="image/gif"/>
  <Default Extension="vml" ContentType="application/vnd.openxmlformats-officedocument.vmlDrawing"/>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15"/>
  </p:notesMasterIdLst>
  <p:sldIdLst>
    <p:sldId id="1024" r:id="rId2"/>
    <p:sldId id="979" r:id="rId3"/>
    <p:sldId id="258" r:id="rId4"/>
    <p:sldId id="980" r:id="rId5"/>
    <p:sldId id="259" r:id="rId6"/>
    <p:sldId id="408" r:id="rId7"/>
    <p:sldId id="409" r:id="rId8"/>
    <p:sldId id="260" r:id="rId9"/>
    <p:sldId id="410" r:id="rId10"/>
    <p:sldId id="411" r:id="rId11"/>
    <p:sldId id="412" r:id="rId12"/>
    <p:sldId id="413" r:id="rId13"/>
    <p:sldId id="261" r:id="rId14"/>
    <p:sldId id="414" r:id="rId15"/>
    <p:sldId id="415" r:id="rId16"/>
    <p:sldId id="416" r:id="rId17"/>
    <p:sldId id="417" r:id="rId18"/>
    <p:sldId id="262" r:id="rId19"/>
    <p:sldId id="418" r:id="rId20"/>
    <p:sldId id="419" r:id="rId21"/>
    <p:sldId id="420" r:id="rId22"/>
    <p:sldId id="263" r:id="rId23"/>
    <p:sldId id="421" r:id="rId24"/>
    <p:sldId id="422" r:id="rId25"/>
    <p:sldId id="264" r:id="rId26"/>
    <p:sldId id="1029" r:id="rId27"/>
    <p:sldId id="265" r:id="rId28"/>
    <p:sldId id="266" r:id="rId29"/>
    <p:sldId id="423" r:id="rId30"/>
    <p:sldId id="424" r:id="rId31"/>
    <p:sldId id="425" r:id="rId32"/>
    <p:sldId id="426" r:id="rId33"/>
    <p:sldId id="427" r:id="rId34"/>
    <p:sldId id="1030" r:id="rId35"/>
    <p:sldId id="981" r:id="rId36"/>
    <p:sldId id="267" r:id="rId37"/>
    <p:sldId id="428" r:id="rId38"/>
    <p:sldId id="429" r:id="rId39"/>
    <p:sldId id="430" r:id="rId40"/>
    <p:sldId id="432" r:id="rId41"/>
    <p:sldId id="268" r:id="rId42"/>
    <p:sldId id="271" r:id="rId43"/>
    <p:sldId id="277" r:id="rId44"/>
    <p:sldId id="991" r:id="rId45"/>
    <p:sldId id="1031" r:id="rId46"/>
    <p:sldId id="276" r:id="rId47"/>
    <p:sldId id="278" r:id="rId48"/>
    <p:sldId id="992" r:id="rId49"/>
    <p:sldId id="280" r:id="rId50"/>
    <p:sldId id="995" r:id="rId51"/>
    <p:sldId id="993" r:id="rId52"/>
    <p:sldId id="994" r:id="rId53"/>
    <p:sldId id="1023" r:id="rId54"/>
    <p:sldId id="438" r:id="rId55"/>
    <p:sldId id="996" r:id="rId56"/>
    <p:sldId id="439" r:id="rId57"/>
    <p:sldId id="440" r:id="rId58"/>
    <p:sldId id="997" r:id="rId59"/>
    <p:sldId id="1028" r:id="rId60"/>
    <p:sldId id="282" r:id="rId61"/>
    <p:sldId id="283" r:id="rId62"/>
    <p:sldId id="286" r:id="rId63"/>
    <p:sldId id="284" r:id="rId64"/>
    <p:sldId id="451" r:id="rId65"/>
    <p:sldId id="441" r:id="rId66"/>
    <p:sldId id="452" r:id="rId67"/>
    <p:sldId id="442" r:id="rId68"/>
    <p:sldId id="983" r:id="rId69"/>
    <p:sldId id="985" r:id="rId70"/>
    <p:sldId id="984" r:id="rId71"/>
    <p:sldId id="454" r:id="rId72"/>
    <p:sldId id="455" r:id="rId73"/>
    <p:sldId id="456" r:id="rId74"/>
    <p:sldId id="443" r:id="rId75"/>
    <p:sldId id="986" r:id="rId76"/>
    <p:sldId id="457" r:id="rId77"/>
    <p:sldId id="458" r:id="rId78"/>
    <p:sldId id="459" r:id="rId79"/>
    <p:sldId id="444" r:id="rId80"/>
    <p:sldId id="445" r:id="rId81"/>
    <p:sldId id="1001" r:id="rId82"/>
    <p:sldId id="472" r:id="rId83"/>
    <p:sldId id="464" r:id="rId84"/>
    <p:sldId id="473" r:id="rId85"/>
    <p:sldId id="474" r:id="rId86"/>
    <p:sldId id="475" r:id="rId87"/>
    <p:sldId id="465" r:id="rId88"/>
    <p:sldId id="466" r:id="rId89"/>
    <p:sldId id="476" r:id="rId90"/>
    <p:sldId id="477" r:id="rId91"/>
    <p:sldId id="478" r:id="rId92"/>
    <p:sldId id="479" r:id="rId93"/>
    <p:sldId id="480" r:id="rId94"/>
    <p:sldId id="289" r:id="rId95"/>
    <p:sldId id="290" r:id="rId96"/>
    <p:sldId id="291" r:id="rId97"/>
    <p:sldId id="481" r:id="rId98"/>
    <p:sldId id="292" r:id="rId99"/>
    <p:sldId id="487" r:id="rId100"/>
    <p:sldId id="488" r:id="rId101"/>
    <p:sldId id="482" r:id="rId102"/>
    <p:sldId id="489" r:id="rId103"/>
    <p:sldId id="490" r:id="rId104"/>
    <p:sldId id="495" r:id="rId105"/>
    <p:sldId id="496" r:id="rId106"/>
    <p:sldId id="497" r:id="rId107"/>
    <p:sldId id="500" r:id="rId108"/>
    <p:sldId id="501" r:id="rId109"/>
    <p:sldId id="502" r:id="rId110"/>
    <p:sldId id="503" r:id="rId111"/>
    <p:sldId id="1002" r:id="rId112"/>
    <p:sldId id="611" r:id="rId113"/>
    <p:sldId id="588" r:id="rId114"/>
    <p:sldId id="622" r:id="rId115"/>
    <p:sldId id="623" r:id="rId116"/>
    <p:sldId id="612" r:id="rId117"/>
    <p:sldId id="624" r:id="rId118"/>
    <p:sldId id="625" r:id="rId119"/>
    <p:sldId id="626" r:id="rId120"/>
    <p:sldId id="627" r:id="rId121"/>
    <p:sldId id="614" r:id="rId122"/>
    <p:sldId id="628" r:id="rId123"/>
    <p:sldId id="629" r:id="rId124"/>
    <p:sldId id="630" r:id="rId125"/>
    <p:sldId id="631" r:id="rId126"/>
    <p:sldId id="632" r:id="rId127"/>
    <p:sldId id="633" r:id="rId128"/>
    <p:sldId id="616" r:id="rId129"/>
    <p:sldId id="617" r:id="rId130"/>
    <p:sldId id="635" r:id="rId131"/>
    <p:sldId id="634" r:id="rId132"/>
    <p:sldId id="636" r:id="rId133"/>
    <p:sldId id="618" r:id="rId134"/>
    <p:sldId id="637" r:id="rId135"/>
    <p:sldId id="619" r:id="rId136"/>
    <p:sldId id="620" r:id="rId137"/>
    <p:sldId id="640" r:id="rId138"/>
    <p:sldId id="641" r:id="rId139"/>
    <p:sldId id="1014" r:id="rId140"/>
    <p:sldId id="642" r:id="rId141"/>
    <p:sldId id="621" r:id="rId142"/>
    <p:sldId id="589" r:id="rId143"/>
    <p:sldId id="647" r:id="rId144"/>
    <p:sldId id="649" r:id="rId145"/>
    <p:sldId id="650" r:id="rId146"/>
    <p:sldId id="590" r:id="rId147"/>
    <p:sldId id="653" r:id="rId148"/>
    <p:sldId id="591" r:id="rId149"/>
    <p:sldId id="652" r:id="rId150"/>
    <p:sldId id="655" r:id="rId151"/>
    <p:sldId id="592" r:id="rId152"/>
    <p:sldId id="658" r:id="rId153"/>
    <p:sldId id="659" r:id="rId154"/>
    <p:sldId id="660" r:id="rId155"/>
    <p:sldId id="662" r:id="rId156"/>
    <p:sldId id="594" r:id="rId157"/>
    <p:sldId id="661" r:id="rId158"/>
    <p:sldId id="593" r:id="rId159"/>
    <p:sldId id="663" r:id="rId160"/>
    <p:sldId id="596" r:id="rId161"/>
    <p:sldId id="664" r:id="rId162"/>
    <p:sldId id="665" r:id="rId163"/>
    <p:sldId id="667" r:id="rId164"/>
    <p:sldId id="673" r:id="rId165"/>
    <p:sldId id="668" r:id="rId166"/>
    <p:sldId id="677" r:id="rId167"/>
    <p:sldId id="678" r:id="rId168"/>
    <p:sldId id="669" r:id="rId169"/>
    <p:sldId id="679" r:id="rId170"/>
    <p:sldId id="680" r:id="rId171"/>
    <p:sldId id="682" r:id="rId172"/>
    <p:sldId id="691" r:id="rId173"/>
    <p:sldId id="692" r:id="rId174"/>
    <p:sldId id="1016" r:id="rId175"/>
    <p:sldId id="711" r:id="rId176"/>
    <p:sldId id="1026" r:id="rId177"/>
    <p:sldId id="687" r:id="rId178"/>
    <p:sldId id="712" r:id="rId179"/>
    <p:sldId id="688" r:id="rId180"/>
    <p:sldId id="734" r:id="rId181"/>
    <p:sldId id="735" r:id="rId182"/>
    <p:sldId id="736" r:id="rId183"/>
    <p:sldId id="717" r:id="rId184"/>
    <p:sldId id="738" r:id="rId185"/>
    <p:sldId id="739" r:id="rId186"/>
    <p:sldId id="740" r:id="rId187"/>
    <p:sldId id="741" r:id="rId188"/>
    <p:sldId id="719" r:id="rId189"/>
    <p:sldId id="742" r:id="rId190"/>
    <p:sldId id="743" r:id="rId191"/>
    <p:sldId id="744" r:id="rId192"/>
    <p:sldId id="747" r:id="rId193"/>
    <p:sldId id="720" r:id="rId194"/>
    <p:sldId id="748" r:id="rId195"/>
    <p:sldId id="749" r:id="rId196"/>
    <p:sldId id="750" r:id="rId197"/>
    <p:sldId id="751" r:id="rId198"/>
    <p:sldId id="752" r:id="rId199"/>
    <p:sldId id="724" r:id="rId200"/>
    <p:sldId id="759" r:id="rId201"/>
    <p:sldId id="760" r:id="rId202"/>
    <p:sldId id="761" r:id="rId203"/>
    <p:sldId id="762" r:id="rId204"/>
    <p:sldId id="725" r:id="rId205"/>
    <p:sldId id="763" r:id="rId206"/>
    <p:sldId id="721" r:id="rId207"/>
    <p:sldId id="754" r:id="rId208"/>
    <p:sldId id="755" r:id="rId209"/>
    <p:sldId id="723" r:id="rId210"/>
    <p:sldId id="756" r:id="rId211"/>
    <p:sldId id="758" r:id="rId212"/>
    <p:sldId id="1019" r:id="rId213"/>
    <p:sldId id="1027" r:id="rId214"/>
  </p:sldIdLst>
  <p:sldSz cx="9144000" cy="6858000" type="screen4x3"/>
  <p:notesSz cx="6858000" cy="9144000"/>
  <p:defaultTextStyle>
    <a:defPPr>
      <a:defRPr lang="zh-CN"/>
    </a:defPPr>
    <a:lvl1pPr algn="l" rtl="0" fontAlgn="base">
      <a:spcBef>
        <a:spcPct val="0"/>
      </a:spcBef>
      <a:spcAft>
        <a:spcPct val="0"/>
      </a:spcAft>
      <a:defRPr kumimoji="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kern="1200">
        <a:solidFill>
          <a:schemeClr val="tx1"/>
        </a:solidFill>
        <a:latin typeface="Times New Roman" pitchFamily="18"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0867" autoAdjust="0"/>
  </p:normalViewPr>
  <p:slideViewPr>
    <p:cSldViewPr>
      <p:cViewPr varScale="1">
        <p:scale>
          <a:sx n="80" d="100"/>
          <a:sy n="80" d="100"/>
        </p:scale>
        <p:origin x="-1692" y="-102"/>
      </p:cViewPr>
      <p:guideLst>
        <p:guide orient="horz" pos="2160"/>
        <p:guide pos="2880"/>
      </p:guideLst>
    </p:cSldViewPr>
  </p:slideViewPr>
  <p:outlineViewPr>
    <p:cViewPr>
      <p:scale>
        <a:sx n="33" d="100"/>
        <a:sy n="33" d="100"/>
      </p:scale>
      <p:origin x="0" y="138192"/>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presProps" Target="presProps.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bleStyles" Target="tableStyle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65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792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5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5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65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F06265B-8E0B-475F-BD3E-1DB48E07717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p:cNvSpPr>
            <a:spLocks noGrp="1" noChangeArrowheads="1"/>
          </p:cNvSpPr>
          <p:nvPr>
            <p:ph type="sldNum" sz="quarter" idx="5"/>
          </p:nvPr>
        </p:nvSpPr>
        <p:spPr>
          <a:noFill/>
        </p:spPr>
        <p:txBody>
          <a:bodyPr/>
          <a:lstStyle/>
          <a:p>
            <a:fld id="{5AEE8240-9E4B-478B-8714-CC8CD5F6B277}" type="slidenum">
              <a:rPr lang="en-US" altLang="zh-CN" smtClean="0"/>
              <a:pPr/>
              <a:t>10</a:t>
            </a:fld>
            <a:endParaRPr lang="en-US" altLang="zh-CN"/>
          </a:p>
        </p:txBody>
      </p:sp>
      <p:sp>
        <p:nvSpPr>
          <p:cNvPr id="480259" name="Rectangle 2"/>
          <p:cNvSpPr>
            <a:spLocks noGrp="1" noRot="1" noChangeAspect="1" noChangeArrowheads="1" noTextEdit="1"/>
          </p:cNvSpPr>
          <p:nvPr>
            <p:ph type="sldImg"/>
          </p:nvPr>
        </p:nvSpPr>
        <p:spPr>
          <a:ln/>
        </p:spPr>
      </p:sp>
      <p:sp>
        <p:nvSpPr>
          <p:cNvPr id="480260" name="Rectangle 3"/>
          <p:cNvSpPr>
            <a:spLocks noGrp="1" noChangeArrowheads="1"/>
          </p:cNvSpPr>
          <p:nvPr>
            <p:ph type="body" idx="1"/>
          </p:nvPr>
        </p:nvSpPr>
        <p:spPr>
          <a:noFill/>
          <a:ln/>
        </p:spPr>
        <p:txBody>
          <a:bodyPr/>
          <a:lstStyle/>
          <a:p>
            <a:pPr eaLnBrk="1" hangingPunct="1"/>
            <a:r>
              <a:rPr lang="zh-CN" altLang="en-US"/>
              <a:t>作为胶粘剂具有初期的水溶性，这就赋予了这类胶粘剂与填料良好的相容性，并是一种相对相对较便宜的产品。</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7"/>
          <p:cNvSpPr>
            <a:spLocks noGrp="1" noChangeArrowheads="1"/>
          </p:cNvSpPr>
          <p:nvPr>
            <p:ph type="sldNum" sz="quarter" idx="5"/>
          </p:nvPr>
        </p:nvSpPr>
        <p:spPr>
          <a:noFill/>
        </p:spPr>
        <p:txBody>
          <a:bodyPr/>
          <a:lstStyle/>
          <a:p>
            <a:fld id="{5FC1F92E-F695-4515-9408-029B662B5416}" type="slidenum">
              <a:rPr lang="en-US" altLang="zh-CN" smtClean="0"/>
              <a:pPr/>
              <a:t>42</a:t>
            </a:fld>
            <a:endParaRPr lang="en-US" altLang="zh-CN"/>
          </a:p>
        </p:txBody>
      </p:sp>
      <p:sp>
        <p:nvSpPr>
          <p:cNvPr id="489475" name="Rectangle 2"/>
          <p:cNvSpPr>
            <a:spLocks noGrp="1" noRot="1" noChangeAspect="1" noChangeArrowheads="1" noTextEdit="1"/>
          </p:cNvSpPr>
          <p:nvPr>
            <p:ph type="sldImg"/>
          </p:nvPr>
        </p:nvSpPr>
        <p:spPr>
          <a:ln/>
        </p:spPr>
      </p:sp>
      <p:sp>
        <p:nvSpPr>
          <p:cNvPr id="489476" name="Rectangle 3"/>
          <p:cNvSpPr>
            <a:spLocks noGrp="1" noChangeArrowheads="1"/>
          </p:cNvSpPr>
          <p:nvPr>
            <p:ph type="body" idx="1"/>
          </p:nvPr>
        </p:nvSpPr>
        <p:spPr>
          <a:noFill/>
          <a:ln/>
        </p:spPr>
        <p:txBody>
          <a:bodyPr/>
          <a:lstStyle/>
          <a:p>
            <a:pPr eaLnBrk="1" hangingPunct="1"/>
            <a:r>
              <a:rPr lang="en-US" altLang="zh-CN"/>
              <a:t>Precipitated</a:t>
            </a:r>
            <a:r>
              <a:rPr lang="zh-CN" altLang="en-US"/>
              <a:t>沉淀；</a:t>
            </a:r>
            <a:r>
              <a:rPr lang="en-US" altLang="zh-CN"/>
              <a:t>methylolurea</a:t>
            </a:r>
            <a:r>
              <a:rPr lang="zh-CN" altLang="en-US"/>
              <a:t>羟甲基脲；</a:t>
            </a:r>
            <a:r>
              <a:rPr lang="en-US" altLang="zh-CN"/>
              <a:t>methyleneurea</a:t>
            </a:r>
            <a:r>
              <a:rPr lang="zh-CN" altLang="en-US"/>
              <a:t>亚甲基脲</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7"/>
          <p:cNvSpPr>
            <a:spLocks noGrp="1" noChangeArrowheads="1"/>
          </p:cNvSpPr>
          <p:nvPr>
            <p:ph type="sldNum" sz="quarter" idx="5"/>
          </p:nvPr>
        </p:nvSpPr>
        <p:spPr>
          <a:noFill/>
        </p:spPr>
        <p:txBody>
          <a:bodyPr/>
          <a:lstStyle/>
          <a:p>
            <a:fld id="{0AFFCE67-3C6F-4DF1-87E2-793BC80ECDD5}" type="slidenum">
              <a:rPr lang="en-US" altLang="zh-CN" smtClean="0"/>
              <a:pPr/>
              <a:t>45</a:t>
            </a:fld>
            <a:endParaRPr lang="en-US" altLang="zh-CN"/>
          </a:p>
        </p:txBody>
      </p:sp>
      <p:sp>
        <p:nvSpPr>
          <p:cNvPr id="490499" name="Rectangle 2"/>
          <p:cNvSpPr>
            <a:spLocks noGrp="1" noRot="1" noChangeAspect="1" noChangeArrowheads="1" noTextEdit="1"/>
          </p:cNvSpPr>
          <p:nvPr>
            <p:ph type="sldImg"/>
          </p:nvPr>
        </p:nvSpPr>
        <p:spPr>
          <a:ln/>
        </p:spPr>
      </p:sp>
      <p:sp>
        <p:nvSpPr>
          <p:cNvPr id="490500" name="Rectangle 3"/>
          <p:cNvSpPr>
            <a:spLocks noGrp="1" noChangeArrowheads="1"/>
          </p:cNvSpPr>
          <p:nvPr>
            <p:ph type="body" idx="1"/>
          </p:nvPr>
        </p:nvSpPr>
        <p:spPr>
          <a:noFill/>
          <a:ln/>
        </p:spPr>
        <p:txBody>
          <a:bodyPr/>
          <a:lstStyle/>
          <a:p>
            <a:pPr eaLnBrk="1" hangingPunct="1"/>
            <a:r>
              <a:rPr lang="en-US" altLang="zh-CN" sz="1400"/>
              <a:t>Intramolecular</a:t>
            </a:r>
            <a:r>
              <a:rPr lang="zh-CN" altLang="en-US" sz="1400"/>
              <a:t>分子内的</a:t>
            </a:r>
            <a:r>
              <a:rPr lang="en-US" altLang="zh-CN" sz="1400"/>
              <a:t>azomethine</a:t>
            </a:r>
            <a:r>
              <a:rPr lang="zh-CN" altLang="en-US" sz="1400"/>
              <a:t>甲亚胺</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7"/>
          <p:cNvSpPr>
            <a:spLocks noGrp="1" noChangeArrowheads="1"/>
          </p:cNvSpPr>
          <p:nvPr>
            <p:ph type="sldNum" sz="quarter" idx="5"/>
          </p:nvPr>
        </p:nvSpPr>
        <p:spPr>
          <a:noFill/>
        </p:spPr>
        <p:txBody>
          <a:bodyPr/>
          <a:lstStyle/>
          <a:p>
            <a:fld id="{9DAA0D23-313A-47F1-A489-EF91D2DA915A}" type="slidenum">
              <a:rPr lang="en-US" altLang="zh-CN" smtClean="0"/>
              <a:pPr/>
              <a:t>65</a:t>
            </a:fld>
            <a:endParaRPr lang="en-US" altLang="zh-CN"/>
          </a:p>
        </p:txBody>
      </p:sp>
      <p:sp>
        <p:nvSpPr>
          <p:cNvPr id="491523" name="Rectangle 2"/>
          <p:cNvSpPr>
            <a:spLocks noGrp="1" noRot="1" noChangeAspect="1" noChangeArrowheads="1" noTextEdit="1"/>
          </p:cNvSpPr>
          <p:nvPr>
            <p:ph type="sldImg"/>
          </p:nvPr>
        </p:nvSpPr>
        <p:spPr>
          <a:ln/>
        </p:spPr>
      </p:sp>
      <p:sp>
        <p:nvSpPr>
          <p:cNvPr id="491524" name="Rectangle 3"/>
          <p:cNvSpPr>
            <a:spLocks noGrp="1" noChangeArrowheads="1"/>
          </p:cNvSpPr>
          <p:nvPr>
            <p:ph type="body" idx="1"/>
          </p:nvPr>
        </p:nvSpPr>
        <p:spPr>
          <a:noFill/>
          <a:ln/>
        </p:spPr>
        <p:txBody>
          <a:bodyPr/>
          <a:lstStyle/>
          <a:p>
            <a:pPr eaLnBrk="1" hangingPunct="1"/>
            <a:r>
              <a:rPr lang="en-US" altLang="zh-CN"/>
              <a:t>Hydrophilic</a:t>
            </a:r>
            <a:r>
              <a:rPr lang="zh-CN" altLang="en-US"/>
              <a:t>亲水性</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7"/>
          <p:cNvSpPr>
            <a:spLocks noGrp="1" noChangeArrowheads="1"/>
          </p:cNvSpPr>
          <p:nvPr>
            <p:ph type="sldNum" sz="quarter" idx="5"/>
          </p:nvPr>
        </p:nvSpPr>
        <p:spPr>
          <a:noFill/>
        </p:spPr>
        <p:txBody>
          <a:bodyPr/>
          <a:lstStyle/>
          <a:p>
            <a:fld id="{7DFE4F55-6E27-4D2D-B9B5-BA0124A3D609}" type="slidenum">
              <a:rPr lang="en-US" altLang="zh-CN" smtClean="0"/>
              <a:pPr/>
              <a:t>66</a:t>
            </a:fld>
            <a:endParaRPr lang="en-US" altLang="zh-CN"/>
          </a:p>
        </p:txBody>
      </p:sp>
      <p:sp>
        <p:nvSpPr>
          <p:cNvPr id="492547" name="Rectangle 2"/>
          <p:cNvSpPr>
            <a:spLocks noGrp="1" noRot="1" noChangeAspect="1" noChangeArrowheads="1" noTextEdit="1"/>
          </p:cNvSpPr>
          <p:nvPr>
            <p:ph type="sldImg"/>
          </p:nvPr>
        </p:nvSpPr>
        <p:spPr>
          <a:solidFill>
            <a:srgbClr val="FFFFFF"/>
          </a:solidFill>
          <a:ln/>
        </p:spPr>
      </p:sp>
      <p:sp>
        <p:nvSpPr>
          <p:cNvPr id="49254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t>Hydrophilic</a:t>
            </a:r>
            <a:r>
              <a:rPr lang="zh-CN" altLang="en-US"/>
              <a:t>亲水性</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7"/>
          <p:cNvSpPr>
            <a:spLocks noGrp="1" noChangeArrowheads="1"/>
          </p:cNvSpPr>
          <p:nvPr>
            <p:ph type="sldNum" sz="quarter" idx="5"/>
          </p:nvPr>
        </p:nvSpPr>
        <p:spPr>
          <a:noFill/>
        </p:spPr>
        <p:txBody>
          <a:bodyPr/>
          <a:lstStyle/>
          <a:p>
            <a:fld id="{B9605B93-93A4-4E79-8982-106C716EA151}" type="slidenum">
              <a:rPr lang="en-US" altLang="zh-CN" smtClean="0"/>
              <a:pPr/>
              <a:t>71</a:t>
            </a:fld>
            <a:endParaRPr lang="en-US" altLang="zh-CN"/>
          </a:p>
        </p:txBody>
      </p:sp>
      <p:sp>
        <p:nvSpPr>
          <p:cNvPr id="493571" name="Rectangle 2"/>
          <p:cNvSpPr>
            <a:spLocks noGrp="1" noRot="1" noChangeAspect="1" noChangeArrowheads="1" noTextEdit="1"/>
          </p:cNvSpPr>
          <p:nvPr>
            <p:ph type="sldImg"/>
          </p:nvPr>
        </p:nvSpPr>
        <p:spPr>
          <a:ln/>
        </p:spPr>
      </p:sp>
      <p:sp>
        <p:nvSpPr>
          <p:cNvPr id="493572" name="Rectangle 3"/>
          <p:cNvSpPr>
            <a:spLocks noGrp="1" noChangeArrowheads="1"/>
          </p:cNvSpPr>
          <p:nvPr>
            <p:ph type="body" idx="1"/>
          </p:nvPr>
        </p:nvSpPr>
        <p:spPr>
          <a:noFill/>
          <a:ln/>
        </p:spPr>
        <p:txBody>
          <a:bodyPr/>
          <a:lstStyle/>
          <a:p>
            <a:pPr eaLnBrk="1" hangingPunct="1"/>
            <a:r>
              <a:rPr lang="en-US" altLang="zh-CN"/>
              <a:t>Bulk</a:t>
            </a:r>
            <a:r>
              <a:rPr lang="zh-CN" altLang="en-US"/>
              <a:t>大量，批量，主体；</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7"/>
          <p:cNvSpPr>
            <a:spLocks noGrp="1" noChangeArrowheads="1"/>
          </p:cNvSpPr>
          <p:nvPr>
            <p:ph type="sldNum" sz="quarter" idx="5"/>
          </p:nvPr>
        </p:nvSpPr>
        <p:spPr>
          <a:noFill/>
        </p:spPr>
        <p:txBody>
          <a:bodyPr/>
          <a:lstStyle/>
          <a:p>
            <a:fld id="{D202C206-55C7-4A29-B913-08412DC02409}" type="slidenum">
              <a:rPr lang="en-US" altLang="zh-CN" smtClean="0"/>
              <a:pPr/>
              <a:t>74</a:t>
            </a:fld>
            <a:endParaRPr lang="en-US" altLang="zh-CN"/>
          </a:p>
        </p:txBody>
      </p:sp>
      <p:sp>
        <p:nvSpPr>
          <p:cNvPr id="494595" name="Rectangle 2"/>
          <p:cNvSpPr>
            <a:spLocks noGrp="1" noRot="1" noChangeAspect="1" noChangeArrowheads="1" noTextEdit="1"/>
          </p:cNvSpPr>
          <p:nvPr>
            <p:ph type="sldImg"/>
          </p:nvPr>
        </p:nvSpPr>
        <p:spPr>
          <a:ln/>
        </p:spPr>
      </p:sp>
      <p:sp>
        <p:nvSpPr>
          <p:cNvPr id="494596" name="Rectangle 3"/>
          <p:cNvSpPr>
            <a:spLocks noGrp="1" noChangeArrowheads="1"/>
          </p:cNvSpPr>
          <p:nvPr>
            <p:ph type="body" idx="1"/>
          </p:nvPr>
        </p:nvSpPr>
        <p:spPr>
          <a:noFill/>
          <a:ln/>
        </p:spPr>
        <p:txBody>
          <a:bodyPr/>
          <a:lstStyle/>
          <a:p>
            <a:pPr eaLnBrk="1" hangingPunct="1"/>
            <a:r>
              <a:rPr lang="en-US" altLang="zh-CN" sz="1600"/>
              <a:t>Schematic</a:t>
            </a:r>
            <a:r>
              <a:rPr lang="zh-CN" altLang="en-US" sz="1600"/>
              <a:t>图解的，示意的，概略的； </a:t>
            </a:r>
            <a:r>
              <a:rPr lang="en-US" altLang="zh-CN" sz="1600"/>
              <a:t>formula </a:t>
            </a:r>
            <a:r>
              <a:rPr lang="zh-CN" altLang="en-US" sz="1600"/>
              <a:t>配方，分子式；</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7"/>
          <p:cNvSpPr>
            <a:spLocks noGrp="1" noChangeArrowheads="1"/>
          </p:cNvSpPr>
          <p:nvPr>
            <p:ph type="sldNum" sz="quarter" idx="5"/>
          </p:nvPr>
        </p:nvSpPr>
        <p:spPr>
          <a:noFill/>
        </p:spPr>
        <p:txBody>
          <a:bodyPr/>
          <a:lstStyle/>
          <a:p>
            <a:fld id="{47157CCC-5317-4E32-A663-00747E021C4F}" type="slidenum">
              <a:rPr lang="en-US" altLang="zh-CN" smtClean="0"/>
              <a:pPr/>
              <a:t>77</a:t>
            </a:fld>
            <a:endParaRPr lang="en-US" altLang="zh-CN"/>
          </a:p>
        </p:txBody>
      </p:sp>
      <p:sp>
        <p:nvSpPr>
          <p:cNvPr id="495619" name="Rectangle 2"/>
          <p:cNvSpPr>
            <a:spLocks noGrp="1" noRot="1" noChangeAspect="1" noChangeArrowheads="1" noTextEdit="1"/>
          </p:cNvSpPr>
          <p:nvPr>
            <p:ph type="sldImg"/>
          </p:nvPr>
        </p:nvSpPr>
        <p:spPr>
          <a:ln/>
        </p:spPr>
      </p:sp>
      <p:sp>
        <p:nvSpPr>
          <p:cNvPr id="495620" name="Rectangle 3"/>
          <p:cNvSpPr>
            <a:spLocks noGrp="1" noChangeArrowheads="1"/>
          </p:cNvSpPr>
          <p:nvPr>
            <p:ph type="body" idx="1"/>
          </p:nvPr>
        </p:nvSpPr>
        <p:spPr>
          <a:noFill/>
          <a:ln/>
        </p:spPr>
        <p:txBody>
          <a:bodyPr/>
          <a:lstStyle/>
          <a:p>
            <a:pPr eaLnBrk="1" hangingPunct="1"/>
            <a:r>
              <a:rPr lang="en-US" altLang="zh-CN" sz="1600"/>
              <a:t>substantial amounts</a:t>
            </a:r>
            <a:r>
              <a:rPr lang="zh-CN" altLang="en-US" sz="1600"/>
              <a:t>：足够数量的；</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7"/>
          <p:cNvSpPr>
            <a:spLocks noGrp="1" noChangeArrowheads="1"/>
          </p:cNvSpPr>
          <p:nvPr>
            <p:ph type="sldNum" sz="quarter" idx="5"/>
          </p:nvPr>
        </p:nvSpPr>
        <p:spPr>
          <a:noFill/>
        </p:spPr>
        <p:txBody>
          <a:bodyPr/>
          <a:lstStyle/>
          <a:p>
            <a:fld id="{E85E5AA1-C060-4959-8088-106BEF3731CB}" type="slidenum">
              <a:rPr lang="en-US" altLang="zh-CN" smtClean="0"/>
              <a:pPr/>
              <a:t>80</a:t>
            </a:fld>
            <a:endParaRPr lang="en-US" altLang="zh-CN"/>
          </a:p>
        </p:txBody>
      </p:sp>
      <p:sp>
        <p:nvSpPr>
          <p:cNvPr id="496643" name="Rectangle 2"/>
          <p:cNvSpPr>
            <a:spLocks noGrp="1" noRot="1" noChangeAspect="1" noChangeArrowheads="1" noTextEdit="1"/>
          </p:cNvSpPr>
          <p:nvPr>
            <p:ph type="sldImg"/>
          </p:nvPr>
        </p:nvSpPr>
        <p:spPr>
          <a:ln/>
        </p:spPr>
      </p:sp>
      <p:sp>
        <p:nvSpPr>
          <p:cNvPr id="496644" name="Rectangle 3"/>
          <p:cNvSpPr>
            <a:spLocks noGrp="1" noChangeArrowheads="1"/>
          </p:cNvSpPr>
          <p:nvPr>
            <p:ph type="body" idx="1"/>
          </p:nvPr>
        </p:nvSpPr>
        <p:spPr>
          <a:noFill/>
          <a:ln/>
        </p:spPr>
        <p:txBody>
          <a:bodyPr/>
          <a:lstStyle/>
          <a:p>
            <a:pPr eaLnBrk="1" hangingPunct="1"/>
            <a:r>
              <a:rPr lang="en-US" altLang="zh-CN" sz="1600"/>
              <a:t>Attain</a:t>
            </a:r>
            <a:r>
              <a:rPr lang="zh-CN" altLang="en-US" sz="1600"/>
              <a:t>达到，成就，完成，达到。</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p:cNvSpPr>
            <a:spLocks noGrp="1" noChangeArrowheads="1"/>
          </p:cNvSpPr>
          <p:nvPr>
            <p:ph type="sldNum" sz="quarter" idx="5"/>
          </p:nvPr>
        </p:nvSpPr>
        <p:spPr>
          <a:noFill/>
        </p:spPr>
        <p:txBody>
          <a:bodyPr/>
          <a:lstStyle/>
          <a:p>
            <a:fld id="{00EA85F7-1680-400C-B9C2-2FE29B6668C4}" type="slidenum">
              <a:rPr lang="en-US" altLang="zh-CN" smtClean="0"/>
              <a:pPr/>
              <a:t>85</a:t>
            </a:fld>
            <a:endParaRPr lang="en-US" altLang="zh-CN"/>
          </a:p>
        </p:txBody>
      </p:sp>
      <p:sp>
        <p:nvSpPr>
          <p:cNvPr id="504835" name="Rectangle 2"/>
          <p:cNvSpPr>
            <a:spLocks noGrp="1" noRot="1" noChangeAspect="1" noChangeArrowheads="1" noTextEdit="1"/>
          </p:cNvSpPr>
          <p:nvPr>
            <p:ph type="sldImg"/>
          </p:nvPr>
        </p:nvSpPr>
        <p:spPr>
          <a:ln/>
        </p:spPr>
      </p:sp>
      <p:sp>
        <p:nvSpPr>
          <p:cNvPr id="504836" name="Rectangle 3"/>
          <p:cNvSpPr>
            <a:spLocks noGrp="1" noChangeArrowheads="1"/>
          </p:cNvSpPr>
          <p:nvPr>
            <p:ph type="body" idx="1"/>
          </p:nvPr>
        </p:nvSpPr>
        <p:spPr>
          <a:noFill/>
          <a:ln/>
        </p:spPr>
        <p:txBody>
          <a:bodyPr/>
          <a:lstStyle/>
          <a:p>
            <a:pPr eaLnBrk="1" hangingPunct="1"/>
            <a:r>
              <a:rPr lang="en-US" altLang="zh-CN" sz="1600"/>
              <a:t>Reversible</a:t>
            </a:r>
            <a:r>
              <a:rPr lang="zh-CN" altLang="en-US" sz="1600"/>
              <a:t>：可逆的； </a:t>
            </a:r>
            <a:r>
              <a:rPr lang="en-US" altLang="zh-CN" sz="1600"/>
              <a:t>dissociation</a:t>
            </a:r>
            <a:r>
              <a:rPr lang="zh-CN" altLang="en-US" sz="1600"/>
              <a:t>离解；</a:t>
            </a:r>
            <a:r>
              <a:rPr lang="en-US" altLang="zh-CN" sz="1600"/>
              <a:t>monomolecular</a:t>
            </a:r>
            <a:r>
              <a:rPr lang="zh-CN" altLang="en-US" sz="1600"/>
              <a:t>：单分子的，一分子的，单层分子 的；</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7"/>
          <p:cNvSpPr>
            <a:spLocks noGrp="1" noChangeArrowheads="1"/>
          </p:cNvSpPr>
          <p:nvPr>
            <p:ph type="sldNum" sz="quarter" idx="5"/>
          </p:nvPr>
        </p:nvSpPr>
        <p:spPr>
          <a:noFill/>
        </p:spPr>
        <p:txBody>
          <a:bodyPr/>
          <a:lstStyle/>
          <a:p>
            <a:fld id="{F7479761-0CA5-49CB-BC72-E84AB8973418}" type="slidenum">
              <a:rPr lang="en-US" altLang="zh-CN" smtClean="0"/>
              <a:pPr/>
              <a:t>89</a:t>
            </a:fld>
            <a:endParaRPr lang="en-US" altLang="zh-CN"/>
          </a:p>
        </p:txBody>
      </p:sp>
      <p:sp>
        <p:nvSpPr>
          <p:cNvPr id="505859" name="Rectangle 2"/>
          <p:cNvSpPr>
            <a:spLocks noGrp="1" noRot="1" noChangeAspect="1" noChangeArrowheads="1" noTextEdit="1"/>
          </p:cNvSpPr>
          <p:nvPr>
            <p:ph type="sldImg"/>
          </p:nvPr>
        </p:nvSpPr>
        <p:spPr>
          <a:ln/>
        </p:spPr>
      </p:sp>
      <p:sp>
        <p:nvSpPr>
          <p:cNvPr id="505860" name="Rectangle 3"/>
          <p:cNvSpPr>
            <a:spLocks noGrp="1" noChangeArrowheads="1"/>
          </p:cNvSpPr>
          <p:nvPr>
            <p:ph type="body" idx="1"/>
          </p:nvPr>
        </p:nvSpPr>
        <p:spPr>
          <a:noFill/>
          <a:ln/>
        </p:spPr>
        <p:txBody>
          <a:bodyPr/>
          <a:lstStyle/>
          <a:p>
            <a:pPr eaLnBrk="1" hangingPunct="1"/>
            <a:r>
              <a:rPr lang="en-US" altLang="zh-CN" sz="1600"/>
              <a:t>Glycol</a:t>
            </a:r>
            <a:r>
              <a:rPr lang="zh-CN" altLang="en-US" sz="1600"/>
              <a:t>甘醇，</a:t>
            </a:r>
            <a:r>
              <a:rPr lang="en-US" altLang="zh-CN" sz="1600"/>
              <a:t>1</a:t>
            </a:r>
            <a:r>
              <a:rPr lang="zh-CN" altLang="en-US" sz="1600"/>
              <a:t>，</a:t>
            </a:r>
            <a:r>
              <a:rPr lang="en-US" altLang="zh-CN" sz="1600"/>
              <a:t>2</a:t>
            </a:r>
            <a:r>
              <a:rPr lang="zh-CN" altLang="en-US" sz="1600"/>
              <a:t>亚甲基二醇；二元醇的类名；</a:t>
            </a:r>
            <a:r>
              <a:rPr lang="en-US" altLang="zh-CN" sz="1600"/>
              <a:t>methylene glycol</a:t>
            </a:r>
            <a:r>
              <a:rPr lang="zh-CN" altLang="en-US" sz="1600"/>
              <a:t>亚甲基二醇</a:t>
            </a:r>
          </a:p>
          <a:p>
            <a:pPr eaLnBrk="1" hangingPunct="1"/>
            <a:r>
              <a:rPr lang="zh-CN" altLang="en-US" sz="1600"/>
              <a:t>阴离子</a:t>
            </a:r>
            <a:r>
              <a:rPr lang="en-US" altLang="zh-CN" sz="1600"/>
              <a:t>anion </a:t>
            </a:r>
            <a:r>
              <a:rPr lang="zh-CN" altLang="en-US" sz="160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7"/>
          <p:cNvSpPr>
            <a:spLocks noGrp="1" noChangeArrowheads="1"/>
          </p:cNvSpPr>
          <p:nvPr>
            <p:ph type="sldNum" sz="quarter" idx="5"/>
          </p:nvPr>
        </p:nvSpPr>
        <p:spPr>
          <a:noFill/>
        </p:spPr>
        <p:txBody>
          <a:bodyPr/>
          <a:lstStyle/>
          <a:p>
            <a:fld id="{07703A27-CFF4-422E-9C63-522425979C62}" type="slidenum">
              <a:rPr lang="en-US" altLang="zh-CN" smtClean="0"/>
              <a:pPr/>
              <a:t>11</a:t>
            </a:fld>
            <a:endParaRPr lang="en-US" altLang="zh-CN"/>
          </a:p>
        </p:txBody>
      </p:sp>
      <p:sp>
        <p:nvSpPr>
          <p:cNvPr id="481283" name="Rectangle 2"/>
          <p:cNvSpPr>
            <a:spLocks noGrp="1" noRot="1" noChangeAspect="1" noChangeArrowheads="1" noTextEdit="1"/>
          </p:cNvSpPr>
          <p:nvPr>
            <p:ph type="sldImg"/>
          </p:nvPr>
        </p:nvSpPr>
        <p:spPr>
          <a:ln/>
        </p:spPr>
      </p:sp>
      <p:sp>
        <p:nvSpPr>
          <p:cNvPr id="481284" name="Rectangle 3"/>
          <p:cNvSpPr>
            <a:spLocks noGrp="1" noChangeArrowheads="1"/>
          </p:cNvSpPr>
          <p:nvPr>
            <p:ph type="body" idx="1"/>
          </p:nvPr>
        </p:nvSpPr>
        <p:spPr>
          <a:noFill/>
          <a:ln/>
        </p:spPr>
        <p:txBody>
          <a:bodyPr/>
          <a:lstStyle/>
          <a:p>
            <a:pPr eaLnBrk="1" hangingPunct="1"/>
            <a:r>
              <a:rPr lang="zh-CN" altLang="en-US"/>
              <a:t>良好的硬度，阻燃性，好的热性能；</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7"/>
          <p:cNvSpPr>
            <a:spLocks noGrp="1" noChangeArrowheads="1"/>
          </p:cNvSpPr>
          <p:nvPr>
            <p:ph type="sldNum" sz="quarter" idx="5"/>
          </p:nvPr>
        </p:nvSpPr>
        <p:spPr>
          <a:noFill/>
        </p:spPr>
        <p:txBody>
          <a:bodyPr/>
          <a:lstStyle/>
          <a:p>
            <a:fld id="{6730B170-CA3B-45D5-9C8C-01153C463841}" type="slidenum">
              <a:rPr lang="en-US" altLang="zh-CN" smtClean="0"/>
              <a:pPr/>
              <a:t>91</a:t>
            </a:fld>
            <a:endParaRPr lang="en-US" altLang="zh-CN"/>
          </a:p>
        </p:txBody>
      </p:sp>
      <p:sp>
        <p:nvSpPr>
          <p:cNvPr id="506883" name="Rectangle 2"/>
          <p:cNvSpPr>
            <a:spLocks noGrp="1" noRot="1" noChangeAspect="1" noChangeArrowheads="1" noTextEdit="1"/>
          </p:cNvSpPr>
          <p:nvPr>
            <p:ph type="sldImg"/>
          </p:nvPr>
        </p:nvSpPr>
        <p:spPr>
          <a:ln/>
        </p:spPr>
      </p:sp>
      <p:sp>
        <p:nvSpPr>
          <p:cNvPr id="506884" name="Rectangle 3"/>
          <p:cNvSpPr>
            <a:spLocks noGrp="1" noChangeArrowheads="1"/>
          </p:cNvSpPr>
          <p:nvPr>
            <p:ph type="body" idx="1"/>
          </p:nvPr>
        </p:nvSpPr>
        <p:spPr>
          <a:noFill/>
          <a:ln/>
        </p:spPr>
        <p:txBody>
          <a:bodyPr/>
          <a:lstStyle/>
          <a:p>
            <a:pPr eaLnBrk="1" hangingPunct="1"/>
            <a:r>
              <a:rPr lang="en-US" altLang="zh-CN"/>
              <a:t>Bis:</a:t>
            </a:r>
            <a:r>
              <a:rPr lang="zh-CN" altLang="en-US"/>
              <a:t>两个，双；</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7"/>
          <p:cNvSpPr>
            <a:spLocks noGrp="1" noChangeArrowheads="1"/>
          </p:cNvSpPr>
          <p:nvPr>
            <p:ph type="sldNum" sz="quarter" idx="5"/>
          </p:nvPr>
        </p:nvSpPr>
        <p:spPr>
          <a:noFill/>
        </p:spPr>
        <p:txBody>
          <a:bodyPr/>
          <a:lstStyle/>
          <a:p>
            <a:fld id="{EF8FEF82-5177-4161-BC56-179A38AFD85D}" type="slidenum">
              <a:rPr lang="en-US" altLang="zh-CN" smtClean="0"/>
              <a:pPr/>
              <a:t>96</a:t>
            </a:fld>
            <a:endParaRPr lang="en-US" altLang="zh-CN"/>
          </a:p>
        </p:txBody>
      </p:sp>
      <p:sp>
        <p:nvSpPr>
          <p:cNvPr id="507907" name="Rectangle 2"/>
          <p:cNvSpPr>
            <a:spLocks noGrp="1" noRot="1" noChangeAspect="1" noChangeArrowheads="1" noTextEdit="1"/>
          </p:cNvSpPr>
          <p:nvPr>
            <p:ph type="sldImg"/>
          </p:nvPr>
        </p:nvSpPr>
        <p:spPr>
          <a:ln/>
        </p:spPr>
      </p:sp>
      <p:sp>
        <p:nvSpPr>
          <p:cNvPr id="507908" name="Rectangle 3"/>
          <p:cNvSpPr>
            <a:spLocks noGrp="1" noChangeArrowheads="1"/>
          </p:cNvSpPr>
          <p:nvPr>
            <p:ph type="body" idx="1"/>
          </p:nvPr>
        </p:nvSpPr>
        <p:spPr>
          <a:noFill/>
          <a:ln/>
        </p:spPr>
        <p:txBody>
          <a:bodyPr/>
          <a:lstStyle/>
          <a:p>
            <a:pPr eaLnBrk="1" hangingPunct="1"/>
            <a:r>
              <a:rPr lang="en-US" altLang="zh-CN"/>
              <a:t>Protonated</a:t>
            </a:r>
            <a:r>
              <a:rPr lang="zh-CN" altLang="en-US"/>
              <a:t>质子化了的； </a:t>
            </a:r>
            <a:r>
              <a:rPr lang="en-US" altLang="zh-CN"/>
              <a:t>carbocation</a:t>
            </a:r>
            <a:r>
              <a:rPr lang="zh-CN" altLang="en-US"/>
              <a:t>碳正离子，下碳离子； </a:t>
            </a:r>
            <a:r>
              <a:rPr lang="en-US" altLang="zh-CN"/>
              <a:t>anion</a:t>
            </a:r>
            <a:r>
              <a:rPr lang="zh-CN" altLang="en-US"/>
              <a:t>阴离子；</a:t>
            </a:r>
          </a:p>
          <a:p>
            <a:pPr eaLnBrk="1" hangingPunct="1"/>
            <a:r>
              <a:rPr lang="zh-CN" altLang="en-US"/>
              <a:t>形成二羟甲基脲的反应与摩尔比为</a:t>
            </a:r>
            <a:r>
              <a:rPr lang="en-US" altLang="zh-CN"/>
              <a:t>1</a:t>
            </a:r>
            <a:r>
              <a:rPr lang="zh-CN" altLang="en-US"/>
              <a:t>：</a:t>
            </a:r>
            <a:r>
              <a:rPr lang="en-US" altLang="zh-CN"/>
              <a:t>1</a:t>
            </a:r>
            <a:r>
              <a:rPr lang="zh-CN" altLang="en-US"/>
              <a:t>的单羟甲基脲形成在反应原理、活化能上接近。</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7"/>
          <p:cNvSpPr>
            <a:spLocks noGrp="1" noChangeArrowheads="1"/>
          </p:cNvSpPr>
          <p:nvPr>
            <p:ph type="sldNum" sz="quarter" idx="5"/>
          </p:nvPr>
        </p:nvSpPr>
        <p:spPr>
          <a:noFill/>
        </p:spPr>
        <p:txBody>
          <a:bodyPr/>
          <a:lstStyle/>
          <a:p>
            <a:fld id="{10C56FDB-EBD0-4D51-9862-5475D85E4B5D}" type="slidenum">
              <a:rPr lang="en-US" altLang="zh-CN" smtClean="0"/>
              <a:pPr/>
              <a:t>97</a:t>
            </a:fld>
            <a:endParaRPr lang="en-US" altLang="zh-CN"/>
          </a:p>
        </p:txBody>
      </p:sp>
      <p:sp>
        <p:nvSpPr>
          <p:cNvPr id="508931" name="Rectangle 2"/>
          <p:cNvSpPr>
            <a:spLocks noGrp="1" noRot="1" noChangeAspect="1" noChangeArrowheads="1" noTextEdit="1"/>
          </p:cNvSpPr>
          <p:nvPr>
            <p:ph type="sldImg"/>
          </p:nvPr>
        </p:nvSpPr>
        <p:spPr>
          <a:solidFill>
            <a:srgbClr val="FFFFFF"/>
          </a:solidFill>
          <a:ln/>
        </p:spPr>
      </p:sp>
      <p:sp>
        <p:nvSpPr>
          <p:cNvPr id="50893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t>Protonated</a:t>
            </a:r>
            <a:r>
              <a:rPr lang="zh-CN" altLang="en-US"/>
              <a:t>质子化了的； </a:t>
            </a:r>
            <a:r>
              <a:rPr lang="en-US" altLang="zh-CN"/>
              <a:t>carbocation</a:t>
            </a:r>
            <a:r>
              <a:rPr lang="zh-CN" altLang="en-US"/>
              <a:t>碳正离子，下碳离子； </a:t>
            </a:r>
            <a:r>
              <a:rPr lang="en-US" altLang="zh-CN"/>
              <a:t>anion</a:t>
            </a:r>
            <a:r>
              <a:rPr lang="zh-CN" altLang="en-US"/>
              <a:t>阴离子；</a:t>
            </a:r>
          </a:p>
          <a:p>
            <a:pPr eaLnBrk="1" hangingPunct="1"/>
            <a:r>
              <a:rPr lang="zh-CN" altLang="en-US"/>
              <a:t>形成二羟甲基脲的反应与摩尔比为</a:t>
            </a:r>
            <a:r>
              <a:rPr lang="en-US" altLang="zh-CN"/>
              <a:t>1</a:t>
            </a:r>
            <a:r>
              <a:rPr lang="zh-CN" altLang="en-US"/>
              <a:t>：</a:t>
            </a:r>
            <a:r>
              <a:rPr lang="en-US" altLang="zh-CN"/>
              <a:t>1</a:t>
            </a:r>
            <a:r>
              <a:rPr lang="zh-CN" altLang="en-US"/>
              <a:t>的单羟甲基脲形成在反应原理、活化能上接近。</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7"/>
          <p:cNvSpPr>
            <a:spLocks noGrp="1" noChangeArrowheads="1"/>
          </p:cNvSpPr>
          <p:nvPr>
            <p:ph type="sldNum" sz="quarter" idx="5"/>
          </p:nvPr>
        </p:nvSpPr>
        <p:spPr>
          <a:noFill/>
        </p:spPr>
        <p:txBody>
          <a:bodyPr/>
          <a:lstStyle/>
          <a:p>
            <a:fld id="{ADBDB602-8C2A-41AB-9385-83B544184C70}" type="slidenum">
              <a:rPr lang="en-US" altLang="zh-CN" smtClean="0"/>
              <a:pPr/>
              <a:t>99</a:t>
            </a:fld>
            <a:endParaRPr lang="en-US" altLang="zh-CN"/>
          </a:p>
        </p:txBody>
      </p:sp>
      <p:sp>
        <p:nvSpPr>
          <p:cNvPr id="509955" name="Rectangle 2"/>
          <p:cNvSpPr>
            <a:spLocks noGrp="1" noRot="1" noChangeAspect="1" noChangeArrowheads="1" noTextEdit="1"/>
          </p:cNvSpPr>
          <p:nvPr>
            <p:ph type="sldImg"/>
          </p:nvPr>
        </p:nvSpPr>
        <p:spPr>
          <a:ln/>
        </p:spPr>
      </p:sp>
      <p:sp>
        <p:nvSpPr>
          <p:cNvPr id="509956" name="Rectangle 3"/>
          <p:cNvSpPr>
            <a:spLocks noGrp="1" noChangeArrowheads="1"/>
          </p:cNvSpPr>
          <p:nvPr>
            <p:ph type="body" idx="1"/>
          </p:nvPr>
        </p:nvSpPr>
        <p:spPr>
          <a:noFill/>
          <a:ln/>
        </p:spPr>
        <p:txBody>
          <a:bodyPr/>
          <a:lstStyle/>
          <a:p>
            <a:pPr eaLnBrk="1" hangingPunct="1"/>
            <a:r>
              <a:rPr lang="en-US" altLang="zh-CN" sz="1600"/>
              <a:t>tri-</a:t>
            </a:r>
            <a:r>
              <a:rPr lang="zh-CN" altLang="en-US" sz="1600"/>
              <a:t>希腊及拉丁字头：</a:t>
            </a:r>
            <a:r>
              <a:rPr lang="en-US" altLang="zh-CN" sz="1600"/>
              <a:t>3</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7"/>
          <p:cNvSpPr>
            <a:spLocks noGrp="1" noChangeArrowheads="1"/>
          </p:cNvSpPr>
          <p:nvPr>
            <p:ph type="sldNum" sz="quarter" idx="5"/>
          </p:nvPr>
        </p:nvSpPr>
        <p:spPr>
          <a:noFill/>
        </p:spPr>
        <p:txBody>
          <a:bodyPr/>
          <a:lstStyle/>
          <a:p>
            <a:fld id="{2B786891-C362-42D4-A934-8871136E98F1}" type="slidenum">
              <a:rPr lang="en-US" altLang="zh-CN" smtClean="0"/>
              <a:pPr/>
              <a:t>107</a:t>
            </a:fld>
            <a:endParaRPr lang="en-US" altLang="zh-CN"/>
          </a:p>
        </p:txBody>
      </p:sp>
      <p:sp>
        <p:nvSpPr>
          <p:cNvPr id="512003" name="Rectangle 2"/>
          <p:cNvSpPr>
            <a:spLocks noGrp="1" noRot="1" noChangeAspect="1" noChangeArrowheads="1" noTextEdit="1"/>
          </p:cNvSpPr>
          <p:nvPr>
            <p:ph type="sldImg"/>
          </p:nvPr>
        </p:nvSpPr>
        <p:spPr>
          <a:ln/>
        </p:spPr>
      </p:sp>
      <p:sp>
        <p:nvSpPr>
          <p:cNvPr id="512004" name="Rectangle 3"/>
          <p:cNvSpPr>
            <a:spLocks noGrp="1" noChangeArrowheads="1"/>
          </p:cNvSpPr>
          <p:nvPr>
            <p:ph type="body" idx="1"/>
          </p:nvPr>
        </p:nvSpPr>
        <p:spPr>
          <a:noFill/>
          <a:ln/>
        </p:spPr>
        <p:txBody>
          <a:bodyPr/>
          <a:lstStyle/>
          <a:p>
            <a:pPr eaLnBrk="1" hangingPunct="1"/>
            <a:r>
              <a:rPr lang="en-US" altLang="zh-CN" sz="1600"/>
              <a:t>Disproportioning, disproportionate:</a:t>
            </a:r>
            <a:r>
              <a:rPr lang="zh-CN" altLang="en-US" sz="1600"/>
              <a:t>歧化；</a:t>
            </a:r>
            <a:r>
              <a:rPr lang="en-US" altLang="zh-CN" sz="1600"/>
              <a:t>methanol</a:t>
            </a:r>
            <a:r>
              <a:rPr lang="zh-CN" altLang="en-US" sz="1600"/>
              <a:t>甲醇</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7"/>
          <p:cNvSpPr>
            <a:spLocks noGrp="1" noChangeArrowheads="1"/>
          </p:cNvSpPr>
          <p:nvPr>
            <p:ph type="sldNum" sz="quarter" idx="5"/>
          </p:nvPr>
        </p:nvSpPr>
        <p:spPr>
          <a:noFill/>
        </p:spPr>
        <p:txBody>
          <a:bodyPr/>
          <a:lstStyle/>
          <a:p>
            <a:fld id="{18A867F4-2D90-4D69-A274-B7865449BE0F}" type="slidenum">
              <a:rPr lang="en-US" altLang="zh-CN" smtClean="0"/>
              <a:pPr/>
              <a:t>108</a:t>
            </a:fld>
            <a:endParaRPr lang="en-US" altLang="zh-CN"/>
          </a:p>
        </p:txBody>
      </p:sp>
      <p:sp>
        <p:nvSpPr>
          <p:cNvPr id="513027" name="Rectangle 2"/>
          <p:cNvSpPr>
            <a:spLocks noGrp="1" noRot="1" noChangeAspect="1" noChangeArrowheads="1" noTextEdit="1"/>
          </p:cNvSpPr>
          <p:nvPr>
            <p:ph type="sldImg"/>
          </p:nvPr>
        </p:nvSpPr>
        <p:spPr>
          <a:ln/>
        </p:spPr>
      </p:sp>
      <p:sp>
        <p:nvSpPr>
          <p:cNvPr id="513028" name="Rectangle 3"/>
          <p:cNvSpPr>
            <a:spLocks noGrp="1" noChangeArrowheads="1"/>
          </p:cNvSpPr>
          <p:nvPr>
            <p:ph type="body" idx="1"/>
          </p:nvPr>
        </p:nvSpPr>
        <p:spPr>
          <a:noFill/>
          <a:ln/>
        </p:spPr>
        <p:txBody>
          <a:bodyPr/>
          <a:lstStyle/>
          <a:p>
            <a:pPr eaLnBrk="1" hangingPunct="1"/>
            <a:r>
              <a:rPr lang="en-US" altLang="zh-CN" sz="1400"/>
              <a:t>Inert</a:t>
            </a:r>
            <a:r>
              <a:rPr lang="zh-CN" altLang="en-US" sz="1400"/>
              <a:t>：惰性的</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7"/>
          <p:cNvSpPr>
            <a:spLocks noGrp="1" noChangeArrowheads="1"/>
          </p:cNvSpPr>
          <p:nvPr>
            <p:ph type="sldNum" sz="quarter" idx="5"/>
          </p:nvPr>
        </p:nvSpPr>
        <p:spPr>
          <a:noFill/>
        </p:spPr>
        <p:txBody>
          <a:bodyPr/>
          <a:lstStyle/>
          <a:p>
            <a:fld id="{870391A3-44D3-4922-9330-F72149C48135}" type="slidenum">
              <a:rPr lang="en-US" altLang="zh-CN" smtClean="0"/>
              <a:pPr/>
              <a:t>114</a:t>
            </a:fld>
            <a:endParaRPr lang="en-US" altLang="zh-CN"/>
          </a:p>
        </p:txBody>
      </p:sp>
      <p:sp>
        <p:nvSpPr>
          <p:cNvPr id="534531" name="Rectangle 2"/>
          <p:cNvSpPr>
            <a:spLocks noGrp="1" noRot="1" noChangeAspect="1" noChangeArrowheads="1" noTextEdit="1"/>
          </p:cNvSpPr>
          <p:nvPr>
            <p:ph type="sldImg"/>
          </p:nvPr>
        </p:nvSpPr>
        <p:spPr>
          <a:ln/>
        </p:spPr>
      </p:sp>
      <p:sp>
        <p:nvSpPr>
          <p:cNvPr id="534532" name="Rectangle 3"/>
          <p:cNvSpPr>
            <a:spLocks noGrp="1" noChangeArrowheads="1"/>
          </p:cNvSpPr>
          <p:nvPr>
            <p:ph type="body" idx="1"/>
          </p:nvPr>
        </p:nvSpPr>
        <p:spPr>
          <a:noFill/>
          <a:ln/>
        </p:spPr>
        <p:txBody>
          <a:bodyPr/>
          <a:lstStyle/>
          <a:p>
            <a:pPr eaLnBrk="1" hangingPunct="1"/>
            <a:r>
              <a:rPr lang="en-US" altLang="zh-CN" sz="1600"/>
              <a:t>syrups</a:t>
            </a:r>
            <a:r>
              <a:rPr lang="zh-CN" altLang="en-US" sz="1600"/>
              <a:t>：糖浆，浆，糖汁； </a:t>
            </a:r>
            <a:r>
              <a:rPr lang="en-US" altLang="zh-CN" sz="1600"/>
              <a:t>turbid</a:t>
            </a:r>
            <a:r>
              <a:rPr lang="zh-CN" altLang="en-US" sz="1600"/>
              <a:t>：混浊的，纷乱的；</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7"/>
          <p:cNvSpPr>
            <a:spLocks noGrp="1" noChangeArrowheads="1"/>
          </p:cNvSpPr>
          <p:nvPr>
            <p:ph type="sldNum" sz="quarter" idx="5"/>
          </p:nvPr>
        </p:nvSpPr>
        <p:spPr>
          <a:noFill/>
        </p:spPr>
        <p:txBody>
          <a:bodyPr/>
          <a:lstStyle/>
          <a:p>
            <a:fld id="{D455B2EB-C305-4D32-8B6B-345E2566DC62}" type="slidenum">
              <a:rPr lang="en-US" altLang="zh-CN" smtClean="0"/>
              <a:pPr/>
              <a:t>117</a:t>
            </a:fld>
            <a:endParaRPr lang="en-US" altLang="zh-CN"/>
          </a:p>
        </p:txBody>
      </p:sp>
      <p:sp>
        <p:nvSpPr>
          <p:cNvPr id="535555" name="Rectangle 2"/>
          <p:cNvSpPr>
            <a:spLocks noGrp="1" noRot="1" noChangeAspect="1" noChangeArrowheads="1" noTextEdit="1"/>
          </p:cNvSpPr>
          <p:nvPr>
            <p:ph type="sldImg"/>
          </p:nvPr>
        </p:nvSpPr>
        <p:spPr>
          <a:ln/>
        </p:spPr>
      </p:sp>
      <p:sp>
        <p:nvSpPr>
          <p:cNvPr id="535556" name="Rectangle 3"/>
          <p:cNvSpPr>
            <a:spLocks noGrp="1" noChangeArrowheads="1"/>
          </p:cNvSpPr>
          <p:nvPr>
            <p:ph type="body" idx="1"/>
          </p:nvPr>
        </p:nvSpPr>
        <p:spPr>
          <a:noFill/>
          <a:ln/>
        </p:spPr>
        <p:txBody>
          <a:bodyPr/>
          <a:lstStyle/>
          <a:p>
            <a:pPr eaLnBrk="1" hangingPunct="1"/>
            <a:r>
              <a:rPr lang="en-US" altLang="zh-CN" sz="1600"/>
              <a:t>splitting:</a:t>
            </a:r>
            <a:r>
              <a:rPr lang="zh-CN" altLang="en-US" sz="1600"/>
              <a:t>分解，裂解，分开，剖开，劈裂。</a:t>
            </a:r>
            <a:r>
              <a:rPr lang="en-US" altLang="zh-CN" sz="1600"/>
              <a:t>+off:</a:t>
            </a:r>
            <a:r>
              <a:rPr lang="zh-CN" altLang="en-US" sz="1600"/>
              <a:t>裂口，裂开，分离；</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7"/>
          <p:cNvSpPr>
            <a:spLocks noGrp="1" noChangeArrowheads="1"/>
          </p:cNvSpPr>
          <p:nvPr>
            <p:ph type="sldNum" sz="quarter" idx="5"/>
          </p:nvPr>
        </p:nvSpPr>
        <p:spPr>
          <a:noFill/>
        </p:spPr>
        <p:txBody>
          <a:bodyPr/>
          <a:lstStyle/>
          <a:p>
            <a:fld id="{CC5EA5ED-2F8B-4F70-96DF-DFAA2B4B0B0E}" type="slidenum">
              <a:rPr lang="en-US" altLang="zh-CN" smtClean="0"/>
              <a:pPr/>
              <a:t>135</a:t>
            </a:fld>
            <a:endParaRPr lang="en-US" altLang="zh-CN"/>
          </a:p>
        </p:txBody>
      </p:sp>
      <p:sp>
        <p:nvSpPr>
          <p:cNvPr id="536579" name="Rectangle 2"/>
          <p:cNvSpPr>
            <a:spLocks noGrp="1" noRot="1" noChangeAspect="1" noChangeArrowheads="1" noTextEdit="1"/>
          </p:cNvSpPr>
          <p:nvPr>
            <p:ph type="sldImg"/>
          </p:nvPr>
        </p:nvSpPr>
        <p:spPr>
          <a:ln/>
        </p:spPr>
      </p:sp>
      <p:sp>
        <p:nvSpPr>
          <p:cNvPr id="536580" name="Rectangle 3"/>
          <p:cNvSpPr>
            <a:spLocks noGrp="1" noChangeArrowheads="1"/>
          </p:cNvSpPr>
          <p:nvPr>
            <p:ph type="body" idx="1"/>
          </p:nvPr>
        </p:nvSpPr>
        <p:spPr>
          <a:noFill/>
          <a:ln/>
        </p:spPr>
        <p:txBody>
          <a:bodyPr/>
          <a:lstStyle/>
          <a:p>
            <a:pPr eaLnBrk="1" hangingPunct="1"/>
            <a:r>
              <a:rPr lang="en-US" altLang="zh-CN"/>
              <a:t>ammeline:</a:t>
            </a:r>
            <a:r>
              <a:rPr lang="zh-CN" altLang="en-US"/>
              <a:t>三聚氰酸二酰胺，氰尿二酰胺；</a:t>
            </a:r>
            <a:r>
              <a:rPr lang="en-US" altLang="zh-CN"/>
              <a:t>ammelide:</a:t>
            </a:r>
            <a:r>
              <a:rPr lang="zh-CN" altLang="en-US"/>
              <a:t>三聚氰酸一酰胺，氰尿酰胺；</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7"/>
          <p:cNvSpPr>
            <a:spLocks noGrp="1" noChangeArrowheads="1"/>
          </p:cNvSpPr>
          <p:nvPr>
            <p:ph type="sldNum" sz="quarter" idx="5"/>
          </p:nvPr>
        </p:nvSpPr>
        <p:spPr>
          <a:noFill/>
        </p:spPr>
        <p:txBody>
          <a:bodyPr/>
          <a:lstStyle/>
          <a:p>
            <a:fld id="{695D7245-539D-4A39-A4EF-D54D338E9ACD}" type="slidenum">
              <a:rPr lang="en-US" altLang="zh-CN" smtClean="0"/>
              <a:pPr/>
              <a:t>146</a:t>
            </a:fld>
            <a:endParaRPr lang="en-US" altLang="zh-CN"/>
          </a:p>
        </p:txBody>
      </p:sp>
      <p:sp>
        <p:nvSpPr>
          <p:cNvPr id="537603" name="Rectangle 2"/>
          <p:cNvSpPr>
            <a:spLocks noGrp="1" noRot="1" noChangeAspect="1" noChangeArrowheads="1" noTextEdit="1"/>
          </p:cNvSpPr>
          <p:nvPr>
            <p:ph type="sldImg"/>
          </p:nvPr>
        </p:nvSpPr>
        <p:spPr>
          <a:ln/>
        </p:spPr>
      </p:sp>
      <p:sp>
        <p:nvSpPr>
          <p:cNvPr id="537604" name="Rectangle 3"/>
          <p:cNvSpPr>
            <a:spLocks noGrp="1" noChangeArrowheads="1"/>
          </p:cNvSpPr>
          <p:nvPr>
            <p:ph type="body" idx="1"/>
          </p:nvPr>
        </p:nvSpPr>
        <p:spPr>
          <a:noFill/>
          <a:ln/>
        </p:spPr>
        <p:txBody>
          <a:bodyPr/>
          <a:lstStyle/>
          <a:p>
            <a:pPr eaLnBrk="1" hangingPunct="1"/>
            <a:r>
              <a:rPr lang="en-US" altLang="zh-CN" sz="1600"/>
              <a:t>Subside</a:t>
            </a:r>
            <a:r>
              <a:rPr lang="zh-CN" altLang="en-US" sz="1600"/>
              <a:t>：降落，平息，消落，下沉；</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7"/>
          <p:cNvSpPr>
            <a:spLocks noGrp="1" noChangeArrowheads="1"/>
          </p:cNvSpPr>
          <p:nvPr>
            <p:ph type="sldNum" sz="quarter" idx="5"/>
          </p:nvPr>
        </p:nvSpPr>
        <p:spPr>
          <a:noFill/>
        </p:spPr>
        <p:txBody>
          <a:bodyPr/>
          <a:lstStyle/>
          <a:p>
            <a:fld id="{D7EB75AB-3E2C-4DA0-9F2D-C0AA7FE2D77E}" type="slidenum">
              <a:rPr lang="en-US" altLang="zh-CN" smtClean="0"/>
              <a:pPr/>
              <a:t>12</a:t>
            </a:fld>
            <a:endParaRPr lang="en-US" altLang="zh-CN"/>
          </a:p>
        </p:txBody>
      </p:sp>
      <p:sp>
        <p:nvSpPr>
          <p:cNvPr id="482307" name="Rectangle 2"/>
          <p:cNvSpPr>
            <a:spLocks noGrp="1" noRot="1" noChangeAspect="1" noChangeArrowheads="1" noTextEdit="1"/>
          </p:cNvSpPr>
          <p:nvPr>
            <p:ph type="sldImg"/>
          </p:nvPr>
        </p:nvSpPr>
        <p:spPr>
          <a:ln/>
        </p:spPr>
      </p:sp>
      <p:sp>
        <p:nvSpPr>
          <p:cNvPr id="482308" name="Rectangle 3"/>
          <p:cNvSpPr>
            <a:spLocks noGrp="1" noChangeArrowheads="1"/>
          </p:cNvSpPr>
          <p:nvPr>
            <p:ph type="body" idx="1"/>
          </p:nvPr>
        </p:nvSpPr>
        <p:spPr>
          <a:noFill/>
          <a:ln/>
        </p:spPr>
        <p:txBody>
          <a:bodyPr/>
          <a:lstStyle/>
          <a:p>
            <a:pPr eaLnBrk="1" hangingPunct="1"/>
            <a:r>
              <a:rPr lang="zh-CN" altLang="en-US"/>
              <a:t>固化后的胶层无色，对固化条件的适应性强。</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7"/>
          <p:cNvSpPr>
            <a:spLocks noGrp="1" noChangeArrowheads="1"/>
          </p:cNvSpPr>
          <p:nvPr>
            <p:ph type="sldNum" sz="quarter" idx="5"/>
          </p:nvPr>
        </p:nvSpPr>
        <p:spPr>
          <a:noFill/>
        </p:spPr>
        <p:txBody>
          <a:bodyPr/>
          <a:lstStyle/>
          <a:p>
            <a:fld id="{30BB2B65-1AC3-4738-8B3F-52CC9E3BB8E4}" type="slidenum">
              <a:rPr lang="en-US" altLang="zh-CN" smtClean="0"/>
              <a:pPr/>
              <a:t>150</a:t>
            </a:fld>
            <a:endParaRPr lang="en-US" altLang="zh-CN"/>
          </a:p>
        </p:txBody>
      </p:sp>
      <p:sp>
        <p:nvSpPr>
          <p:cNvPr id="538627" name="Rectangle 2"/>
          <p:cNvSpPr>
            <a:spLocks noGrp="1" noRot="1" noChangeAspect="1" noChangeArrowheads="1" noTextEdit="1"/>
          </p:cNvSpPr>
          <p:nvPr>
            <p:ph type="sldImg"/>
          </p:nvPr>
        </p:nvSpPr>
        <p:spPr>
          <a:ln/>
        </p:spPr>
      </p:sp>
      <p:sp>
        <p:nvSpPr>
          <p:cNvPr id="538628" name="Rectangle 3"/>
          <p:cNvSpPr>
            <a:spLocks noGrp="1" noChangeArrowheads="1"/>
          </p:cNvSpPr>
          <p:nvPr>
            <p:ph type="body" idx="1"/>
          </p:nvPr>
        </p:nvSpPr>
        <p:spPr>
          <a:noFill/>
          <a:ln/>
        </p:spPr>
        <p:txBody>
          <a:bodyPr/>
          <a:lstStyle/>
          <a:p>
            <a:pPr eaLnBrk="1" hangingPunct="1"/>
            <a:r>
              <a:rPr lang="en-US" altLang="zh-CN" sz="1600"/>
              <a:t>shelf life:</a:t>
            </a:r>
            <a:r>
              <a:rPr lang="zh-CN" altLang="en-US" sz="1600"/>
              <a:t>贮存期限，货架寿命；</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7"/>
          <p:cNvSpPr>
            <a:spLocks noGrp="1" noChangeArrowheads="1"/>
          </p:cNvSpPr>
          <p:nvPr>
            <p:ph type="sldNum" sz="quarter" idx="5"/>
          </p:nvPr>
        </p:nvSpPr>
        <p:spPr>
          <a:noFill/>
        </p:spPr>
        <p:txBody>
          <a:bodyPr/>
          <a:lstStyle/>
          <a:p>
            <a:fld id="{19E19C8F-1E1A-4FF8-9CBF-B8DD37B1E7B9}" type="slidenum">
              <a:rPr lang="en-US" altLang="zh-CN" smtClean="0"/>
              <a:pPr/>
              <a:t>15</a:t>
            </a:fld>
            <a:endParaRPr lang="en-US" altLang="zh-CN"/>
          </a:p>
        </p:txBody>
      </p:sp>
      <p:sp>
        <p:nvSpPr>
          <p:cNvPr id="483331" name="Rectangle 2"/>
          <p:cNvSpPr>
            <a:spLocks noGrp="1" noRot="1" noChangeAspect="1" noChangeArrowheads="1" noTextEdit="1"/>
          </p:cNvSpPr>
          <p:nvPr>
            <p:ph type="sldImg"/>
          </p:nvPr>
        </p:nvSpPr>
        <p:spPr>
          <a:ln/>
        </p:spPr>
      </p:sp>
      <p:sp>
        <p:nvSpPr>
          <p:cNvPr id="483332" name="Rectangle 3"/>
          <p:cNvSpPr>
            <a:spLocks noGrp="1" noChangeArrowheads="1"/>
          </p:cNvSpPr>
          <p:nvPr>
            <p:ph type="body" idx="1"/>
          </p:nvPr>
        </p:nvSpPr>
        <p:spPr>
          <a:noFill/>
          <a:ln/>
        </p:spPr>
        <p:txBody>
          <a:bodyPr/>
          <a:lstStyle/>
          <a:p>
            <a:pPr eaLnBrk="1" hangingPunct="1"/>
            <a:r>
              <a:rPr lang="zh-CN" altLang="en-US"/>
              <a:t>尿素、三聚氰胺和甲醛反应，从而有加成后的羟甲基化合物的生成。</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7"/>
          <p:cNvSpPr>
            <a:spLocks noGrp="1" noChangeArrowheads="1"/>
          </p:cNvSpPr>
          <p:nvPr>
            <p:ph type="sldNum" sz="quarter" idx="5"/>
          </p:nvPr>
        </p:nvSpPr>
        <p:spPr>
          <a:noFill/>
        </p:spPr>
        <p:txBody>
          <a:bodyPr/>
          <a:lstStyle/>
          <a:p>
            <a:fld id="{6E04BEB9-F569-4B2B-88F0-3FAF37A0B0BE}" type="slidenum">
              <a:rPr lang="en-US" altLang="zh-CN" smtClean="0"/>
              <a:pPr/>
              <a:t>16</a:t>
            </a:fld>
            <a:endParaRPr lang="en-US" altLang="zh-CN"/>
          </a:p>
        </p:txBody>
      </p:sp>
      <p:sp>
        <p:nvSpPr>
          <p:cNvPr id="484355" name="Rectangle 2"/>
          <p:cNvSpPr>
            <a:spLocks noGrp="1" noRot="1" noChangeAspect="1" noChangeArrowheads="1" noTextEdit="1"/>
          </p:cNvSpPr>
          <p:nvPr>
            <p:ph type="sldImg"/>
          </p:nvPr>
        </p:nvSpPr>
        <p:spPr>
          <a:ln/>
        </p:spPr>
      </p:sp>
      <p:sp>
        <p:nvSpPr>
          <p:cNvPr id="484356" name="Rectangle 3"/>
          <p:cNvSpPr>
            <a:spLocks noGrp="1" noChangeArrowheads="1"/>
          </p:cNvSpPr>
          <p:nvPr>
            <p:ph type="body" idx="1"/>
          </p:nvPr>
        </p:nvSpPr>
        <p:spPr>
          <a:noFill/>
          <a:ln/>
        </p:spPr>
        <p:txBody>
          <a:bodyPr/>
          <a:lstStyle/>
          <a:p>
            <a:pPr eaLnBrk="1" hangingPunct="1"/>
            <a:r>
              <a:rPr lang="zh-CN" altLang="en-US"/>
              <a:t>下一步将发生脱水反应，并有低摩尔质量的但仍是可溶的树脂生成。</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7"/>
          <p:cNvSpPr>
            <a:spLocks noGrp="1" noChangeArrowheads="1"/>
          </p:cNvSpPr>
          <p:nvPr>
            <p:ph type="sldNum" sz="quarter" idx="5"/>
          </p:nvPr>
        </p:nvSpPr>
        <p:spPr>
          <a:noFill/>
        </p:spPr>
        <p:txBody>
          <a:bodyPr/>
          <a:lstStyle/>
          <a:p>
            <a:fld id="{DC04F67C-2280-4254-907A-11310E037DD9}" type="slidenum">
              <a:rPr lang="en-US" altLang="zh-CN" smtClean="0"/>
              <a:pPr/>
              <a:t>17</a:t>
            </a:fld>
            <a:endParaRPr lang="en-US" altLang="zh-CN"/>
          </a:p>
        </p:txBody>
      </p:sp>
      <p:sp>
        <p:nvSpPr>
          <p:cNvPr id="485379" name="Rectangle 2"/>
          <p:cNvSpPr>
            <a:spLocks noGrp="1" noRot="1" noChangeAspect="1" noChangeArrowheads="1" noTextEdit="1"/>
          </p:cNvSpPr>
          <p:nvPr>
            <p:ph type="sldImg"/>
          </p:nvPr>
        </p:nvSpPr>
        <p:spPr>
          <a:ln/>
        </p:spPr>
      </p:sp>
      <p:sp>
        <p:nvSpPr>
          <p:cNvPr id="485380" name="Rectangle 3"/>
          <p:cNvSpPr>
            <a:spLocks noGrp="1" noChangeArrowheads="1"/>
          </p:cNvSpPr>
          <p:nvPr>
            <p:ph type="body" idx="1"/>
          </p:nvPr>
        </p:nvSpPr>
        <p:spPr>
          <a:noFill/>
          <a:ln/>
        </p:spPr>
        <p:txBody>
          <a:bodyPr/>
          <a:lstStyle/>
          <a:p>
            <a:pPr eaLnBrk="1" hangingPunct="1"/>
            <a:r>
              <a:rPr lang="zh-CN" altLang="en-US"/>
              <a:t>进一步发生的缩聚反应将会使低分子的缩聚物生成不溶不熔的高分子量的产品（树脂）。</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p:cNvSpPr>
            <a:spLocks noGrp="1" noChangeArrowheads="1"/>
          </p:cNvSpPr>
          <p:nvPr>
            <p:ph type="sldNum" sz="quarter" idx="5"/>
          </p:nvPr>
        </p:nvSpPr>
        <p:spPr>
          <a:noFill/>
        </p:spPr>
        <p:txBody>
          <a:bodyPr/>
          <a:lstStyle/>
          <a:p>
            <a:fld id="{78F62E69-59A4-4E74-9868-DDC25266C327}" type="slidenum">
              <a:rPr lang="en-US" altLang="zh-CN" smtClean="0"/>
              <a:pPr/>
              <a:t>19</a:t>
            </a:fld>
            <a:endParaRPr lang="en-US" altLang="zh-CN"/>
          </a:p>
        </p:txBody>
      </p:sp>
      <p:sp>
        <p:nvSpPr>
          <p:cNvPr id="486403" name="Rectangle 2"/>
          <p:cNvSpPr>
            <a:spLocks noGrp="1" noRot="1" noChangeAspect="1" noChangeArrowheads="1" noTextEdit="1"/>
          </p:cNvSpPr>
          <p:nvPr>
            <p:ph type="sldImg"/>
          </p:nvPr>
        </p:nvSpPr>
        <p:spPr>
          <a:ln/>
        </p:spPr>
      </p:sp>
      <p:sp>
        <p:nvSpPr>
          <p:cNvPr id="486404" name="Rectangle 3"/>
          <p:cNvSpPr>
            <a:spLocks noGrp="1" noChangeArrowheads="1"/>
          </p:cNvSpPr>
          <p:nvPr>
            <p:ph type="body" idx="1"/>
          </p:nvPr>
        </p:nvSpPr>
        <p:spPr>
          <a:noFill/>
          <a:ln/>
        </p:spPr>
        <p:txBody>
          <a:bodyPr/>
          <a:lstStyle/>
          <a:p>
            <a:pPr eaLnBrk="1" hangingPunct="1"/>
            <a:r>
              <a:rPr lang="zh-CN" altLang="en-US"/>
              <a:t>与脲醛树脂相比，三聚氰胺甲醛树脂有更好的耐水和耐热性，硬度，并且固化时间短，对固化条件的要求也没有脲醛树脂严格。</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7"/>
          <p:cNvSpPr>
            <a:spLocks noGrp="1" noChangeArrowheads="1"/>
          </p:cNvSpPr>
          <p:nvPr>
            <p:ph type="sldNum" sz="quarter" idx="5"/>
          </p:nvPr>
        </p:nvSpPr>
        <p:spPr>
          <a:noFill/>
        </p:spPr>
        <p:txBody>
          <a:bodyPr/>
          <a:lstStyle/>
          <a:p>
            <a:fld id="{9C655D14-AF45-4C45-94C6-8BABC8A40AC1}" type="slidenum">
              <a:rPr lang="en-US" altLang="zh-CN" smtClean="0"/>
              <a:pPr/>
              <a:t>20</a:t>
            </a:fld>
            <a:endParaRPr lang="en-US" altLang="zh-CN"/>
          </a:p>
        </p:txBody>
      </p:sp>
      <p:sp>
        <p:nvSpPr>
          <p:cNvPr id="487427" name="Rectangle 2"/>
          <p:cNvSpPr>
            <a:spLocks noGrp="1" noRot="1" noChangeAspect="1" noChangeArrowheads="1" noTextEdit="1"/>
          </p:cNvSpPr>
          <p:nvPr>
            <p:ph type="sldImg"/>
          </p:nvPr>
        </p:nvSpPr>
        <p:spPr>
          <a:ln/>
        </p:spPr>
      </p:sp>
      <p:sp>
        <p:nvSpPr>
          <p:cNvPr id="487428" name="Rectangle 3"/>
          <p:cNvSpPr>
            <a:spLocks noGrp="1" noChangeArrowheads="1"/>
          </p:cNvSpPr>
          <p:nvPr>
            <p:ph type="body" idx="1"/>
          </p:nvPr>
        </p:nvSpPr>
        <p:spPr>
          <a:noFill/>
          <a:ln/>
        </p:spPr>
        <p:txBody>
          <a:bodyPr/>
          <a:lstStyle/>
          <a:p>
            <a:pPr eaLnBrk="1" hangingPunct="1"/>
            <a:r>
              <a:rPr lang="en-US" altLang="zh-CN"/>
              <a:t>MF</a:t>
            </a:r>
            <a:r>
              <a:rPr lang="zh-CN" altLang="en-US"/>
              <a:t>树脂最大的缺点是其化学键由于水和湿引起的老化。</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幻灯片图像占位符 1"/>
          <p:cNvSpPr>
            <a:spLocks noGrp="1" noRot="1" noChangeAspect="1" noTextEdit="1"/>
          </p:cNvSpPr>
          <p:nvPr>
            <p:ph type="sldImg"/>
          </p:nvPr>
        </p:nvSpPr>
        <p:spPr>
          <a:ln/>
        </p:spPr>
      </p:sp>
      <p:sp>
        <p:nvSpPr>
          <p:cNvPr id="488451" name="备注占位符 2"/>
          <p:cNvSpPr>
            <a:spLocks noGrp="1"/>
          </p:cNvSpPr>
          <p:nvPr>
            <p:ph type="body" idx="1"/>
          </p:nvPr>
        </p:nvSpPr>
        <p:spPr>
          <a:noFill/>
          <a:ln/>
        </p:spPr>
        <p:txBody>
          <a:bodyPr/>
          <a:lstStyle/>
          <a:p>
            <a:endParaRPr lang="zh-CN" altLang="en-US"/>
          </a:p>
        </p:txBody>
      </p:sp>
      <p:sp>
        <p:nvSpPr>
          <p:cNvPr id="488452" name="灯片编号占位符 3"/>
          <p:cNvSpPr>
            <a:spLocks noGrp="1"/>
          </p:cNvSpPr>
          <p:nvPr>
            <p:ph type="sldNum" sz="quarter" idx="5"/>
          </p:nvPr>
        </p:nvSpPr>
        <p:spPr>
          <a:noFill/>
        </p:spPr>
        <p:txBody>
          <a:bodyPr/>
          <a:lstStyle/>
          <a:p>
            <a:fld id="{98EB9440-7F69-4620-B937-5C82C7B27EFC}" type="slidenum">
              <a:rPr lang="en-US" altLang="zh-CN" smtClean="0"/>
              <a:pPr/>
              <a:t>36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椭圆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kumimoji="0" lang="en-US"/>
          </a:p>
        </p:txBody>
      </p:sp>
      <p:sp>
        <p:nvSpPr>
          <p:cNvPr id="5" name="椭圆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kumimoji="0" lang="en-US"/>
          </a:p>
        </p:txBody>
      </p:sp>
      <p:sp>
        <p:nvSpPr>
          <p:cNvPr id="14" name="标题 13"/>
          <p:cNvSpPr>
            <a:spLocks noGrp="1"/>
          </p:cNvSpPr>
          <p:nvPr>
            <p:ph type="ctrTitle"/>
          </p:nvPr>
        </p:nvSpPr>
        <p:spPr>
          <a:xfrm>
            <a:off x="1432560" y="359898"/>
            <a:ext cx="7406640" cy="1472184"/>
          </a:xfrm>
        </p:spPr>
        <p:txBody>
          <a:bodyPr anchor="b"/>
          <a:lstStyle>
            <a:lvl1pPr algn="l">
              <a:defRPr/>
            </a:lvl1pPr>
            <a:extLst/>
          </a:lstStyle>
          <a:p>
            <a:r>
              <a:rPr lang="zh-CN" altLang="en-US"/>
              <a:t>单击此处编辑母版标题样式</a:t>
            </a:r>
            <a:endParaRPr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6" name="日期占位符 6"/>
          <p:cNvSpPr>
            <a:spLocks noGrp="1"/>
          </p:cNvSpPr>
          <p:nvPr>
            <p:ph type="dt" sz="half" idx="10"/>
          </p:nvPr>
        </p:nvSpPr>
        <p:spPr/>
        <p:txBody>
          <a:bodyPr/>
          <a:lstStyle>
            <a:lvl1pPr>
              <a:defRPr/>
            </a:lvl1pPr>
            <a:extLst/>
          </a:lstStyle>
          <a:p>
            <a:pPr>
              <a:defRPr/>
            </a:pPr>
            <a:endParaRPr lang="en-US" altLang="zh-CN"/>
          </a:p>
        </p:txBody>
      </p:sp>
      <p:sp>
        <p:nvSpPr>
          <p:cNvPr id="7" name="页脚占位符 19"/>
          <p:cNvSpPr>
            <a:spLocks noGrp="1"/>
          </p:cNvSpPr>
          <p:nvPr>
            <p:ph type="ftr" sz="quarter" idx="11"/>
          </p:nvPr>
        </p:nvSpPr>
        <p:spPr/>
        <p:txBody>
          <a:bodyPr/>
          <a:lstStyle>
            <a:lvl1pPr>
              <a:defRPr/>
            </a:lvl1pPr>
            <a:extLst/>
          </a:lstStyle>
          <a:p>
            <a:pPr>
              <a:defRPr/>
            </a:pPr>
            <a:endParaRPr lang="en-US" altLang="zh-CN"/>
          </a:p>
        </p:txBody>
      </p:sp>
      <p:sp>
        <p:nvSpPr>
          <p:cNvPr id="8" name="灯片编号占位符 9"/>
          <p:cNvSpPr>
            <a:spLocks noGrp="1"/>
          </p:cNvSpPr>
          <p:nvPr>
            <p:ph type="sldNum" sz="quarter" idx="12"/>
          </p:nvPr>
        </p:nvSpPr>
        <p:spPr/>
        <p:txBody>
          <a:bodyPr/>
          <a:lstStyle>
            <a:lvl1pPr>
              <a:defRPr/>
            </a:lvl1pPr>
            <a:extLst/>
          </a:lstStyle>
          <a:p>
            <a:pPr>
              <a:defRPr/>
            </a:pPr>
            <a:fld id="{85C64CAF-5C98-4395-8EC4-DF82B300A623}"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3"/>
          <p:cNvSpPr>
            <a:spLocks noGrp="1"/>
          </p:cNvSpPr>
          <p:nvPr>
            <p:ph type="dt" sz="half" idx="10"/>
          </p:nvPr>
        </p:nvSpPr>
        <p:spPr/>
        <p:txBody>
          <a:bodyPr/>
          <a:lstStyle>
            <a:lvl1pPr>
              <a:defRPr/>
            </a:lvl1pPr>
          </a:lstStyle>
          <a:p>
            <a:pPr>
              <a:defRPr/>
            </a:pPr>
            <a:endParaRPr lang="en-US" altLang="zh-CN"/>
          </a:p>
        </p:txBody>
      </p:sp>
      <p:sp>
        <p:nvSpPr>
          <p:cNvPr id="5" name="页脚占位符 9"/>
          <p:cNvSpPr>
            <a:spLocks noGrp="1"/>
          </p:cNvSpPr>
          <p:nvPr>
            <p:ph type="ftr" sz="quarter" idx="11"/>
          </p:nvPr>
        </p:nvSpPr>
        <p:spPr/>
        <p:txBody>
          <a:bodyPr/>
          <a:lstStyle>
            <a:lvl1pPr>
              <a:defRPr/>
            </a:lvl1pPr>
          </a:lstStyle>
          <a:p>
            <a:pPr>
              <a:defRPr/>
            </a:pPr>
            <a:endParaRPr lang="en-US" altLang="zh-CN"/>
          </a:p>
        </p:txBody>
      </p:sp>
      <p:sp>
        <p:nvSpPr>
          <p:cNvPr id="6" name="灯片编号占位符 21"/>
          <p:cNvSpPr>
            <a:spLocks noGrp="1"/>
          </p:cNvSpPr>
          <p:nvPr>
            <p:ph type="sldNum" sz="quarter" idx="12"/>
          </p:nvPr>
        </p:nvSpPr>
        <p:spPr/>
        <p:txBody>
          <a:bodyPr/>
          <a:lstStyle>
            <a:lvl1pPr>
              <a:defRPr/>
            </a:lvl1pPr>
          </a:lstStyle>
          <a:p>
            <a:pPr>
              <a:defRPr/>
            </a:pPr>
            <a:fld id="{573B6472-9952-44DE-88BC-95E7B909F4E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3"/>
          <p:cNvSpPr>
            <a:spLocks noGrp="1"/>
          </p:cNvSpPr>
          <p:nvPr>
            <p:ph type="dt" sz="half" idx="10"/>
          </p:nvPr>
        </p:nvSpPr>
        <p:spPr/>
        <p:txBody>
          <a:bodyPr/>
          <a:lstStyle>
            <a:lvl1pPr>
              <a:defRPr/>
            </a:lvl1pPr>
          </a:lstStyle>
          <a:p>
            <a:pPr>
              <a:defRPr/>
            </a:pPr>
            <a:endParaRPr lang="en-US" altLang="zh-CN"/>
          </a:p>
        </p:txBody>
      </p:sp>
      <p:sp>
        <p:nvSpPr>
          <p:cNvPr id="5" name="页脚占位符 9"/>
          <p:cNvSpPr>
            <a:spLocks noGrp="1"/>
          </p:cNvSpPr>
          <p:nvPr>
            <p:ph type="ftr" sz="quarter" idx="11"/>
          </p:nvPr>
        </p:nvSpPr>
        <p:spPr/>
        <p:txBody>
          <a:bodyPr/>
          <a:lstStyle>
            <a:lvl1pPr>
              <a:defRPr/>
            </a:lvl1pPr>
          </a:lstStyle>
          <a:p>
            <a:pPr>
              <a:defRPr/>
            </a:pPr>
            <a:endParaRPr lang="en-US" altLang="zh-CN"/>
          </a:p>
        </p:txBody>
      </p:sp>
      <p:sp>
        <p:nvSpPr>
          <p:cNvPr id="6" name="灯片编号占位符 21"/>
          <p:cNvSpPr>
            <a:spLocks noGrp="1"/>
          </p:cNvSpPr>
          <p:nvPr>
            <p:ph type="sldNum" sz="quarter" idx="12"/>
          </p:nvPr>
        </p:nvSpPr>
        <p:spPr/>
        <p:txBody>
          <a:bodyPr/>
          <a:lstStyle>
            <a:lvl1pPr>
              <a:defRPr/>
            </a:lvl1pPr>
          </a:lstStyle>
          <a:p>
            <a:pPr>
              <a:defRPr/>
            </a:pPr>
            <a:fld id="{0EE47339-E9EC-4D6C-86B0-C59835FDE49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3"/>
          <p:cNvSpPr>
            <a:spLocks noGrp="1"/>
          </p:cNvSpPr>
          <p:nvPr>
            <p:ph type="dt" sz="half" idx="10"/>
          </p:nvPr>
        </p:nvSpPr>
        <p:spPr/>
        <p:txBody>
          <a:bodyPr/>
          <a:lstStyle>
            <a:lvl1pPr>
              <a:defRPr/>
            </a:lvl1pPr>
          </a:lstStyle>
          <a:p>
            <a:pPr>
              <a:defRPr/>
            </a:pPr>
            <a:endParaRPr lang="en-US" altLang="zh-CN"/>
          </a:p>
        </p:txBody>
      </p:sp>
      <p:sp>
        <p:nvSpPr>
          <p:cNvPr id="5" name="页脚占位符 9"/>
          <p:cNvSpPr>
            <a:spLocks noGrp="1"/>
          </p:cNvSpPr>
          <p:nvPr>
            <p:ph type="ftr" sz="quarter" idx="11"/>
          </p:nvPr>
        </p:nvSpPr>
        <p:spPr/>
        <p:txBody>
          <a:bodyPr/>
          <a:lstStyle>
            <a:lvl1pPr>
              <a:defRPr/>
            </a:lvl1pPr>
          </a:lstStyle>
          <a:p>
            <a:pPr>
              <a:defRPr/>
            </a:pPr>
            <a:endParaRPr lang="en-US" altLang="zh-CN"/>
          </a:p>
        </p:txBody>
      </p:sp>
      <p:sp>
        <p:nvSpPr>
          <p:cNvPr id="6" name="灯片编号占位符 21"/>
          <p:cNvSpPr>
            <a:spLocks noGrp="1"/>
          </p:cNvSpPr>
          <p:nvPr>
            <p:ph type="sldNum" sz="quarter" idx="12"/>
          </p:nvPr>
        </p:nvSpPr>
        <p:spPr/>
        <p:txBody>
          <a:bodyPr/>
          <a:lstStyle>
            <a:lvl1pPr>
              <a:defRPr/>
            </a:lvl1pPr>
          </a:lstStyle>
          <a:p>
            <a:pPr>
              <a:defRPr/>
            </a:pPr>
            <a:fld id="{80BEE01C-B5DA-4D0F-95CD-3107ACE5B5FC}"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矩形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5" name="矩形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椭圆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kumimoji="0" lang="en-US"/>
          </a:p>
        </p:txBody>
      </p:sp>
      <p:sp>
        <p:nvSpPr>
          <p:cNvPr id="7" name="椭圆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zh-CN" altLang="en-US"/>
              <a:t>单击此处编辑母版标题样式</a:t>
            </a:r>
            <a:endParaRPr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8" name="日期占位符 3"/>
          <p:cNvSpPr>
            <a:spLocks noGrp="1"/>
          </p:cNvSpPr>
          <p:nvPr>
            <p:ph type="dt" sz="half" idx="10"/>
          </p:nvPr>
        </p:nvSpPr>
        <p:spPr/>
        <p:txBody>
          <a:bodyPr/>
          <a:lstStyle>
            <a:lvl1pPr>
              <a:defRPr/>
            </a:lvl1pPr>
            <a:extLst/>
          </a:lstStyle>
          <a:p>
            <a:pPr>
              <a:defRPr/>
            </a:pPr>
            <a:endParaRPr lang="en-US" altLang="zh-CN"/>
          </a:p>
        </p:txBody>
      </p:sp>
      <p:sp>
        <p:nvSpPr>
          <p:cNvPr id="9" name="页脚占位符 4"/>
          <p:cNvSpPr>
            <a:spLocks noGrp="1"/>
          </p:cNvSpPr>
          <p:nvPr>
            <p:ph type="ftr" sz="quarter" idx="11"/>
          </p:nvPr>
        </p:nvSpPr>
        <p:spPr/>
        <p:txBody>
          <a:bodyPr/>
          <a:lstStyle>
            <a:lvl1pPr>
              <a:defRPr/>
            </a:lvl1pPr>
            <a:extLst/>
          </a:lstStyle>
          <a:p>
            <a:pPr>
              <a:defRPr/>
            </a:pPr>
            <a:endParaRPr lang="en-US" altLang="zh-CN"/>
          </a:p>
        </p:txBody>
      </p:sp>
      <p:sp>
        <p:nvSpPr>
          <p:cNvPr id="10" name="灯片编号占位符 5"/>
          <p:cNvSpPr>
            <a:spLocks noGrp="1"/>
          </p:cNvSpPr>
          <p:nvPr>
            <p:ph type="sldNum" sz="quarter" idx="12"/>
          </p:nvPr>
        </p:nvSpPr>
        <p:spPr/>
        <p:txBody>
          <a:bodyPr/>
          <a:lstStyle>
            <a:lvl1pPr>
              <a:defRPr/>
            </a:lvl1pPr>
            <a:extLst/>
          </a:lstStyle>
          <a:p>
            <a:pPr>
              <a:defRPr/>
            </a:pPr>
            <a:fld id="{C4B8DEDE-20D7-4B20-9E3A-F8D6DCFD75F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23"/>
          <p:cNvSpPr>
            <a:spLocks noGrp="1"/>
          </p:cNvSpPr>
          <p:nvPr>
            <p:ph type="dt" sz="half" idx="10"/>
          </p:nvPr>
        </p:nvSpPr>
        <p:spPr/>
        <p:txBody>
          <a:bodyPr/>
          <a:lstStyle>
            <a:lvl1pPr>
              <a:defRPr/>
            </a:lvl1pPr>
          </a:lstStyle>
          <a:p>
            <a:pPr>
              <a:defRPr/>
            </a:pPr>
            <a:endParaRPr lang="en-US" altLang="zh-CN"/>
          </a:p>
        </p:txBody>
      </p:sp>
      <p:sp>
        <p:nvSpPr>
          <p:cNvPr id="6" name="页脚占位符 9"/>
          <p:cNvSpPr>
            <a:spLocks noGrp="1"/>
          </p:cNvSpPr>
          <p:nvPr>
            <p:ph type="ftr" sz="quarter" idx="11"/>
          </p:nvPr>
        </p:nvSpPr>
        <p:spPr/>
        <p:txBody>
          <a:bodyPr/>
          <a:lstStyle>
            <a:lvl1pPr>
              <a:defRPr/>
            </a:lvl1pPr>
          </a:lstStyle>
          <a:p>
            <a:pPr>
              <a:defRPr/>
            </a:pPr>
            <a:endParaRPr lang="en-US" altLang="zh-CN"/>
          </a:p>
        </p:txBody>
      </p:sp>
      <p:sp>
        <p:nvSpPr>
          <p:cNvPr id="7" name="灯片编号占位符 21"/>
          <p:cNvSpPr>
            <a:spLocks noGrp="1"/>
          </p:cNvSpPr>
          <p:nvPr>
            <p:ph type="sldNum" sz="quarter" idx="12"/>
          </p:nvPr>
        </p:nvSpPr>
        <p:spPr/>
        <p:txBody>
          <a:bodyPr/>
          <a:lstStyle>
            <a:lvl1pPr>
              <a:defRPr/>
            </a:lvl1pPr>
          </a:lstStyle>
          <a:p>
            <a:pPr>
              <a:defRPr/>
            </a:pPr>
            <a:fld id="{4BEDA042-B22C-4D10-A3F5-9052518A697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lstStyle>
            <a:lvl1pPr algn="ctr">
              <a:defRPr sz="4500" b="1" cap="none" baseline="0"/>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extLst/>
          </a:lstStyle>
          <a:p>
            <a:pPr>
              <a:defRPr/>
            </a:pPr>
            <a:endParaRPr lang="en-US" altLang="zh-CN"/>
          </a:p>
        </p:txBody>
      </p:sp>
      <p:sp>
        <p:nvSpPr>
          <p:cNvPr id="8" name="页脚占位符 7"/>
          <p:cNvSpPr>
            <a:spLocks noGrp="1"/>
          </p:cNvSpPr>
          <p:nvPr>
            <p:ph type="ftr" sz="quarter" idx="11"/>
          </p:nvPr>
        </p:nvSpPr>
        <p:spPr/>
        <p:txBody>
          <a:bodyPr/>
          <a:lstStyle>
            <a:lvl1pPr>
              <a:defRPr/>
            </a:lvl1pPr>
            <a:extLst/>
          </a:lstStyle>
          <a:p>
            <a:pPr>
              <a:defRPr/>
            </a:pPr>
            <a:endParaRPr lang="en-US" altLang="zh-CN"/>
          </a:p>
        </p:txBody>
      </p:sp>
      <p:sp>
        <p:nvSpPr>
          <p:cNvPr id="9" name="灯片编号占位符 8"/>
          <p:cNvSpPr>
            <a:spLocks noGrp="1"/>
          </p:cNvSpPr>
          <p:nvPr>
            <p:ph type="sldNum" sz="quarter" idx="12"/>
          </p:nvPr>
        </p:nvSpPr>
        <p:spPr/>
        <p:txBody>
          <a:bodyPr/>
          <a:lstStyle>
            <a:lvl1pPr>
              <a:defRPr/>
            </a:lvl1pPr>
            <a:extLst/>
          </a:lstStyle>
          <a:p>
            <a:pPr>
              <a:defRPr/>
            </a:pPr>
            <a:fld id="{A8E4FEE2-E4D2-42BC-AEED-F4422F00FB7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lang="zh-CN" altLang="en-US"/>
              <a:t>单击此处编辑母版标题样式</a:t>
            </a:r>
            <a:endParaRPr lang="en-US"/>
          </a:p>
        </p:txBody>
      </p:sp>
      <p:sp>
        <p:nvSpPr>
          <p:cNvPr id="3" name="日期占位符 23"/>
          <p:cNvSpPr>
            <a:spLocks noGrp="1"/>
          </p:cNvSpPr>
          <p:nvPr>
            <p:ph type="dt" sz="half" idx="10"/>
          </p:nvPr>
        </p:nvSpPr>
        <p:spPr/>
        <p:txBody>
          <a:bodyPr/>
          <a:lstStyle>
            <a:lvl1pPr>
              <a:defRPr/>
            </a:lvl1pPr>
          </a:lstStyle>
          <a:p>
            <a:pPr>
              <a:defRPr/>
            </a:pPr>
            <a:endParaRPr lang="en-US" altLang="zh-CN"/>
          </a:p>
        </p:txBody>
      </p:sp>
      <p:sp>
        <p:nvSpPr>
          <p:cNvPr id="4" name="页脚占位符 9"/>
          <p:cNvSpPr>
            <a:spLocks noGrp="1"/>
          </p:cNvSpPr>
          <p:nvPr>
            <p:ph type="ftr" sz="quarter" idx="11"/>
          </p:nvPr>
        </p:nvSpPr>
        <p:spPr/>
        <p:txBody>
          <a:bodyPr/>
          <a:lstStyle>
            <a:lvl1pPr>
              <a:defRPr/>
            </a:lvl1pPr>
          </a:lstStyle>
          <a:p>
            <a:pPr>
              <a:defRPr/>
            </a:pPr>
            <a:endParaRPr lang="en-US" altLang="zh-CN"/>
          </a:p>
        </p:txBody>
      </p:sp>
      <p:sp>
        <p:nvSpPr>
          <p:cNvPr id="5" name="灯片编号占位符 21"/>
          <p:cNvSpPr>
            <a:spLocks noGrp="1"/>
          </p:cNvSpPr>
          <p:nvPr>
            <p:ph type="sldNum" sz="quarter" idx="12"/>
          </p:nvPr>
        </p:nvSpPr>
        <p:spPr/>
        <p:txBody>
          <a:bodyPr/>
          <a:lstStyle>
            <a:lvl1pPr>
              <a:defRPr/>
            </a:lvl1pPr>
          </a:lstStyle>
          <a:p>
            <a:pPr>
              <a:defRPr/>
            </a:pPr>
            <a:fld id="{0D581736-7625-4CDF-A4B6-BB636513B89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矩形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矩形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4" name="日期占位符 1"/>
          <p:cNvSpPr>
            <a:spLocks noGrp="1"/>
          </p:cNvSpPr>
          <p:nvPr>
            <p:ph type="dt" sz="half" idx="10"/>
          </p:nvPr>
        </p:nvSpPr>
        <p:spPr/>
        <p:txBody>
          <a:bodyPr/>
          <a:lstStyle>
            <a:lvl1pPr>
              <a:defRPr/>
            </a:lvl1pPr>
            <a:extLst/>
          </a:lstStyle>
          <a:p>
            <a:pPr>
              <a:defRPr/>
            </a:pPr>
            <a:endParaRPr lang="en-US" altLang="zh-CN"/>
          </a:p>
        </p:txBody>
      </p:sp>
      <p:sp>
        <p:nvSpPr>
          <p:cNvPr id="5" name="页脚占位符 2"/>
          <p:cNvSpPr>
            <a:spLocks noGrp="1"/>
          </p:cNvSpPr>
          <p:nvPr>
            <p:ph type="ftr" sz="quarter" idx="11"/>
          </p:nvPr>
        </p:nvSpPr>
        <p:spPr/>
        <p:txBody>
          <a:bodyPr/>
          <a:lstStyle>
            <a:lvl1pPr>
              <a:defRPr/>
            </a:lvl1pPr>
            <a:extLst/>
          </a:lstStyle>
          <a:p>
            <a:pPr>
              <a:defRPr/>
            </a:pPr>
            <a:endParaRPr lang="en-US" altLang="zh-CN"/>
          </a:p>
        </p:txBody>
      </p:sp>
      <p:sp>
        <p:nvSpPr>
          <p:cNvPr id="6" name="灯片编号占位符 3"/>
          <p:cNvSpPr>
            <a:spLocks noGrp="1"/>
          </p:cNvSpPr>
          <p:nvPr>
            <p:ph type="sldNum" sz="quarter" idx="12"/>
          </p:nvPr>
        </p:nvSpPr>
        <p:spPr/>
        <p:txBody>
          <a:bodyPr/>
          <a:lstStyle>
            <a:lvl1pPr>
              <a:defRPr/>
            </a:lvl1pPr>
            <a:extLst/>
          </a:lstStyle>
          <a:p>
            <a:pPr>
              <a:defRPr/>
            </a:pPr>
            <a:fld id="{3903A1BD-418D-4887-8DDD-F7E473438308}"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zh-CN" altLang="en-US"/>
              <a:t>单击此处编辑母版标题样式</a:t>
            </a:r>
            <a:endParaRPr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ltLang="zh-CN"/>
          </a:p>
        </p:txBody>
      </p:sp>
      <p:sp>
        <p:nvSpPr>
          <p:cNvPr id="6" name="页脚占位符 5"/>
          <p:cNvSpPr>
            <a:spLocks noGrp="1"/>
          </p:cNvSpPr>
          <p:nvPr>
            <p:ph type="ftr" sz="quarter" idx="11"/>
          </p:nvPr>
        </p:nvSpPr>
        <p:spPr/>
        <p:txBody>
          <a:bodyPr/>
          <a:lstStyle>
            <a:lvl1pPr>
              <a:defRPr/>
            </a:lvl1pPr>
            <a:extLst/>
          </a:lstStyle>
          <a:p>
            <a:pPr>
              <a:defRPr/>
            </a:pPr>
            <a:endParaRPr lang="en-US" altLang="zh-CN"/>
          </a:p>
        </p:txBody>
      </p:sp>
      <p:sp>
        <p:nvSpPr>
          <p:cNvPr id="7" name="灯片编号占位符 6"/>
          <p:cNvSpPr>
            <a:spLocks noGrp="1"/>
          </p:cNvSpPr>
          <p:nvPr>
            <p:ph type="sldNum" sz="quarter" idx="12"/>
          </p:nvPr>
        </p:nvSpPr>
        <p:spPr/>
        <p:txBody>
          <a:bodyPr/>
          <a:lstStyle>
            <a:lvl1pPr>
              <a:defRPr/>
            </a:lvl1pPr>
            <a:extLst/>
          </a:lstStyle>
          <a:p>
            <a:pPr>
              <a:defRPr/>
            </a:pPr>
            <a:fld id="{ABAAB6A7-D680-430D-B5E5-6FE780FF34C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矩形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a:lnSpc>
                <a:spcPts val="3000"/>
              </a:lnSpc>
              <a:spcBef>
                <a:spcPts val="600"/>
              </a:spcBef>
              <a:buClr>
                <a:schemeClr val="accent1"/>
              </a:buClr>
              <a:buSzPct val="80000"/>
              <a:buFont typeface="Wingdings 2"/>
              <a:buNone/>
              <a:defRPr/>
            </a:pPr>
            <a:endParaRPr kumimoji="0" lang="en-US" sz="3200">
              <a:latin typeface="+mn-lt"/>
              <a:ea typeface="+mn-ea"/>
            </a:endParaRPr>
          </a:p>
        </p:txBody>
      </p:sp>
      <p:sp>
        <p:nvSpPr>
          <p:cNvPr id="6" name="流程图: 过程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7" name="流程图: 过程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zh-CN" altLang="en-US"/>
              <a:t>单击此处编辑母版标题样式</a:t>
            </a:r>
            <a:endParaRPr lang="en-US"/>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8" name="日期占位符 4"/>
          <p:cNvSpPr>
            <a:spLocks noGrp="1"/>
          </p:cNvSpPr>
          <p:nvPr>
            <p:ph type="dt" sz="half" idx="10"/>
          </p:nvPr>
        </p:nvSpPr>
        <p:spPr/>
        <p:txBody>
          <a:bodyPr/>
          <a:lstStyle>
            <a:lvl1pPr>
              <a:defRPr/>
            </a:lvl1pPr>
            <a:extLst/>
          </a:lstStyle>
          <a:p>
            <a:pPr>
              <a:defRPr/>
            </a:pPr>
            <a:endParaRPr lang="en-US" altLang="zh-CN"/>
          </a:p>
        </p:txBody>
      </p:sp>
      <p:sp>
        <p:nvSpPr>
          <p:cNvPr id="9" name="页脚占位符 5"/>
          <p:cNvSpPr>
            <a:spLocks noGrp="1"/>
          </p:cNvSpPr>
          <p:nvPr>
            <p:ph type="ftr" sz="quarter" idx="11"/>
          </p:nvPr>
        </p:nvSpPr>
        <p:spPr/>
        <p:txBody>
          <a:bodyPr/>
          <a:lstStyle>
            <a:lvl1pPr>
              <a:defRPr/>
            </a:lvl1pPr>
            <a:extLst/>
          </a:lstStyle>
          <a:p>
            <a:pPr>
              <a:defRPr/>
            </a:pPr>
            <a:endParaRPr lang="en-US" altLang="zh-CN"/>
          </a:p>
        </p:txBody>
      </p:sp>
      <p:sp>
        <p:nvSpPr>
          <p:cNvPr id="10" name="灯片编号占位符 6"/>
          <p:cNvSpPr>
            <a:spLocks noGrp="1"/>
          </p:cNvSpPr>
          <p:nvPr>
            <p:ph type="sldNum" sz="quarter" idx="12"/>
          </p:nvPr>
        </p:nvSpPr>
        <p:spPr/>
        <p:txBody>
          <a:bodyPr/>
          <a:lstStyle>
            <a:lvl1pPr>
              <a:defRPr/>
            </a:lvl1pPr>
            <a:extLst/>
          </a:lstStyle>
          <a:p>
            <a:pPr>
              <a:defRPr/>
            </a:pPr>
            <a:fld id="{ACCFF59A-ACF7-480F-A21A-B1D409474EF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8" name="椭圆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矩形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5" name="标题占位符 4"/>
          <p:cNvSpPr>
            <a:spLocks noGrp="1"/>
          </p:cNvSpPr>
          <p:nvPr>
            <p:ph type="title"/>
          </p:nvPr>
        </p:nvSpPr>
        <p:spPr>
          <a:xfrm>
            <a:off x="1435100" y="274638"/>
            <a:ext cx="7499350" cy="1143000"/>
          </a:xfrm>
          <a:prstGeom prst="rect">
            <a:avLst/>
          </a:prstGeom>
        </p:spPr>
        <p:txBody>
          <a:bodyPr anchor="ctr">
            <a:normAutofit/>
          </a:bodyPr>
          <a:lstStyle/>
          <a:p>
            <a:r>
              <a:rPr lang="zh-CN" altLang="en-US"/>
              <a:t>单击此处编辑母版标题样式</a:t>
            </a:r>
            <a:endParaRPr lang="en-US"/>
          </a:p>
        </p:txBody>
      </p:sp>
      <p:sp>
        <p:nvSpPr>
          <p:cNvPr id="2057" name="文本占位符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ltLang="zh-CN"/>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ltLang="zh-CN"/>
          </a:p>
        </p:txBody>
      </p:sp>
      <p:sp>
        <p:nvSpPr>
          <p:cNvPr id="22" name="灯片编号占位符 21"/>
          <p:cNvSpPr>
            <a:spLocks noGrp="1"/>
          </p:cNvSpPr>
          <p:nvPr>
            <p:ph type="sldNum" sz="quarter" idx="4"/>
          </p:nvPr>
        </p:nvSpPr>
        <p:spPr>
          <a:xfrm>
            <a:off x="8613775"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3124F279-96B2-44BC-A64D-B47C548C5187}" type="slidenum">
              <a:rPr lang="en-US" altLang="zh-CN"/>
              <a:pPr>
                <a:defRPr/>
              </a:pPr>
              <a:t>‹#›</a:t>
            </a:fld>
            <a:endParaRPr lang="en-US" altLang="zh-CN"/>
          </a:p>
        </p:txBody>
      </p:sp>
      <p:sp>
        <p:nvSpPr>
          <p:cNvPr id="15" name="矩形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Tree>
  </p:cSld>
  <p:clrMap bg1="lt1" tx1="dk1" bg2="lt2" tx2="dk2" accent1="accent1" accent2="accent2" accent3="accent3" accent4="accent4" accent5="accent5" accent6="accent6" hlink="hlink" folHlink="folHlink"/>
  <p:sldLayoutIdLst>
    <p:sldLayoutId id="2147484087" r:id="rId1"/>
    <p:sldLayoutId id="2147484082" r:id="rId2"/>
    <p:sldLayoutId id="2147484088" r:id="rId3"/>
    <p:sldLayoutId id="2147484083" r:id="rId4"/>
    <p:sldLayoutId id="2147484089" r:id="rId5"/>
    <p:sldLayoutId id="2147484084" r:id="rId6"/>
    <p:sldLayoutId id="2147484090" r:id="rId7"/>
    <p:sldLayoutId id="2147484091" r:id="rId8"/>
    <p:sldLayoutId id="2147484092" r:id="rId9"/>
    <p:sldLayoutId id="2147484085" r:id="rId10"/>
    <p:sldLayoutId id="2147484086"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华文中宋"/>
        </a:defRPr>
      </a:lvl1pPr>
      <a:lvl2pPr algn="l" rtl="0" eaLnBrk="0" fontAlgn="base" hangingPunct="0">
        <a:spcBef>
          <a:spcPct val="0"/>
        </a:spcBef>
        <a:spcAft>
          <a:spcPct val="0"/>
        </a:spcAft>
        <a:defRPr sz="4300">
          <a:solidFill>
            <a:srgbClr val="572314"/>
          </a:solidFill>
          <a:latin typeface="Gill Sans MT"/>
          <a:ea typeface="华文中宋"/>
          <a:cs typeface="华文中宋"/>
        </a:defRPr>
      </a:lvl2pPr>
      <a:lvl3pPr algn="l" rtl="0" eaLnBrk="0" fontAlgn="base" hangingPunct="0">
        <a:spcBef>
          <a:spcPct val="0"/>
        </a:spcBef>
        <a:spcAft>
          <a:spcPct val="0"/>
        </a:spcAft>
        <a:defRPr sz="4300">
          <a:solidFill>
            <a:srgbClr val="572314"/>
          </a:solidFill>
          <a:latin typeface="Gill Sans MT"/>
          <a:ea typeface="华文中宋"/>
          <a:cs typeface="华文中宋"/>
        </a:defRPr>
      </a:lvl3pPr>
      <a:lvl4pPr algn="l" rtl="0" eaLnBrk="0" fontAlgn="base" hangingPunct="0">
        <a:spcBef>
          <a:spcPct val="0"/>
        </a:spcBef>
        <a:spcAft>
          <a:spcPct val="0"/>
        </a:spcAft>
        <a:defRPr sz="4300">
          <a:solidFill>
            <a:srgbClr val="572314"/>
          </a:solidFill>
          <a:latin typeface="Gill Sans MT"/>
          <a:ea typeface="华文中宋"/>
          <a:cs typeface="华文中宋"/>
        </a:defRPr>
      </a:lvl4pPr>
      <a:lvl5pPr algn="l" rtl="0" eaLnBrk="0" fontAlgn="base" hangingPunct="0">
        <a:spcBef>
          <a:spcPct val="0"/>
        </a:spcBef>
        <a:spcAft>
          <a:spcPct val="0"/>
        </a:spcAft>
        <a:defRPr sz="4300">
          <a:solidFill>
            <a:srgbClr val="572314"/>
          </a:solidFill>
          <a:latin typeface="Gill Sans MT"/>
          <a:ea typeface="华文中宋"/>
          <a:cs typeface="华文中宋"/>
        </a:defRPr>
      </a:lvl5pPr>
      <a:lvl6pPr marL="457200" algn="l" rtl="0" fontAlgn="base">
        <a:spcBef>
          <a:spcPct val="0"/>
        </a:spcBef>
        <a:spcAft>
          <a:spcPct val="0"/>
        </a:spcAft>
        <a:defRPr sz="4300">
          <a:solidFill>
            <a:srgbClr val="572314"/>
          </a:solidFill>
          <a:latin typeface="Gill Sans MT"/>
          <a:ea typeface="华文中宋"/>
          <a:cs typeface="华文中宋"/>
        </a:defRPr>
      </a:lvl6pPr>
      <a:lvl7pPr marL="914400" algn="l" rtl="0" fontAlgn="base">
        <a:spcBef>
          <a:spcPct val="0"/>
        </a:spcBef>
        <a:spcAft>
          <a:spcPct val="0"/>
        </a:spcAft>
        <a:defRPr sz="4300">
          <a:solidFill>
            <a:srgbClr val="572314"/>
          </a:solidFill>
          <a:latin typeface="Gill Sans MT"/>
          <a:ea typeface="华文中宋"/>
          <a:cs typeface="华文中宋"/>
        </a:defRPr>
      </a:lvl7pPr>
      <a:lvl8pPr marL="1371600" algn="l" rtl="0" fontAlgn="base">
        <a:spcBef>
          <a:spcPct val="0"/>
        </a:spcBef>
        <a:spcAft>
          <a:spcPct val="0"/>
        </a:spcAft>
        <a:defRPr sz="4300">
          <a:solidFill>
            <a:srgbClr val="572314"/>
          </a:solidFill>
          <a:latin typeface="Gill Sans MT"/>
          <a:ea typeface="华文中宋"/>
          <a:cs typeface="华文中宋"/>
        </a:defRPr>
      </a:lvl8pPr>
      <a:lvl9pPr marL="1828800" algn="l" rtl="0" fontAlgn="base">
        <a:spcBef>
          <a:spcPct val="0"/>
        </a:spcBef>
        <a:spcAft>
          <a:spcPct val="0"/>
        </a:spcAft>
        <a:defRPr sz="4300">
          <a:solidFill>
            <a:srgbClr val="572314"/>
          </a:solidFill>
          <a:latin typeface="Gill Sans MT"/>
          <a:ea typeface="华文中宋"/>
          <a:cs typeface="华文中宋"/>
        </a:defRPr>
      </a:lvl9pPr>
      <a:extLst/>
    </p:titleStyle>
    <p:bodyStyle>
      <a:lvl1pPr marL="365125" indent="-282575" algn="l" rtl="0" eaLnBrk="0" fontAlgn="base" hangingPunct="0">
        <a:spcBef>
          <a:spcPts val="600"/>
        </a:spcBef>
        <a:spcAft>
          <a:spcPct val="0"/>
        </a:spcAft>
        <a:buClr>
          <a:schemeClr val="accent1"/>
        </a:buClr>
        <a:buSzPct val="80000"/>
        <a:buFont typeface="Wingdings 2"/>
        <a:buChar char=""/>
        <a:defRPr sz="3200" kern="1200">
          <a:solidFill>
            <a:schemeClr val="tx1"/>
          </a:solidFill>
          <a:latin typeface="+mn-lt"/>
          <a:ea typeface="+mn-ea"/>
          <a:cs typeface="华文中宋"/>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华文中宋"/>
        </a:defRPr>
      </a:lvl2pPr>
      <a:lvl3pPr marL="885825" indent="-228600" algn="l" rtl="0" eaLnBrk="0" fontAlgn="base" hangingPunct="0">
        <a:spcBef>
          <a:spcPct val="20000"/>
        </a:spcBef>
        <a:spcAft>
          <a:spcPct val="0"/>
        </a:spcAft>
        <a:buClr>
          <a:schemeClr val="accent2"/>
        </a:buClr>
        <a:buFont typeface="Wingdings 2"/>
        <a:buChar char=""/>
        <a:defRPr sz="2400" kern="1200">
          <a:solidFill>
            <a:schemeClr val="tx1"/>
          </a:solidFill>
          <a:latin typeface="+mn-lt"/>
          <a:ea typeface="+mn-ea"/>
          <a:cs typeface="华文中宋"/>
        </a:defRPr>
      </a:lvl3pPr>
      <a:lvl4pPr marL="1096963" indent="-173038" algn="l" rtl="0" eaLnBrk="0" fontAlgn="base" hangingPunct="0">
        <a:spcBef>
          <a:spcPct val="20000"/>
        </a:spcBef>
        <a:spcAft>
          <a:spcPct val="0"/>
        </a:spcAft>
        <a:buClr>
          <a:srgbClr val="C32D2E"/>
        </a:buClr>
        <a:buFont typeface="Wingdings 2"/>
        <a:buChar char=""/>
        <a:defRPr sz="2000" kern="1200">
          <a:solidFill>
            <a:schemeClr val="tx1"/>
          </a:solidFill>
          <a:latin typeface="+mn-lt"/>
          <a:ea typeface="+mn-ea"/>
          <a:cs typeface="华文中宋"/>
        </a:defRPr>
      </a:lvl4pPr>
      <a:lvl5pPr marL="1296988" indent="-182563" algn="l" rtl="0" eaLnBrk="0" fontAlgn="base" hangingPunct="0">
        <a:spcBef>
          <a:spcPct val="20000"/>
        </a:spcBef>
        <a:spcAft>
          <a:spcPct val="0"/>
        </a:spcAft>
        <a:buClr>
          <a:srgbClr val="84AA33"/>
        </a:buClr>
        <a:buFont typeface="Wingdings 2"/>
        <a:buChar char=""/>
        <a:defRPr sz="2000" kern="1200">
          <a:solidFill>
            <a:schemeClr val="tx1"/>
          </a:solidFill>
          <a:latin typeface="+mn-lt"/>
          <a:ea typeface="+mn-ea"/>
          <a:cs typeface="华文中宋"/>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课程论文</a:t>
            </a:r>
          </a:p>
        </p:txBody>
      </p:sp>
      <p:sp>
        <p:nvSpPr>
          <p:cNvPr id="3" name="内容占位符 2"/>
          <p:cNvSpPr>
            <a:spLocks noGrp="1"/>
          </p:cNvSpPr>
          <p:nvPr>
            <p:ph idx="1"/>
          </p:nvPr>
        </p:nvSpPr>
        <p:spPr/>
        <p:txBody>
          <a:bodyPr/>
          <a:lstStyle/>
          <a:p>
            <a:endParaRPr lang="en-US" altLang="zh-CN" dirty="0"/>
          </a:p>
          <a:p>
            <a:r>
              <a:rPr lang="zh-CN" altLang="en-US" dirty="0"/>
              <a:t>主题：本课程相关</a:t>
            </a:r>
            <a:endParaRPr lang="en-US" altLang="zh-CN" dirty="0"/>
          </a:p>
          <a:p>
            <a:r>
              <a:rPr lang="zh-CN" altLang="en-US" dirty="0"/>
              <a:t>字数：</a:t>
            </a:r>
            <a:r>
              <a:rPr lang="en-US" altLang="zh-CN" dirty="0"/>
              <a:t>3000</a:t>
            </a:r>
            <a:r>
              <a:rPr lang="zh-CN" altLang="en-US" dirty="0"/>
              <a:t>字</a:t>
            </a:r>
            <a:endParaRPr lang="en-US" altLang="zh-CN" dirty="0"/>
          </a:p>
          <a:p>
            <a:r>
              <a:rPr lang="zh-CN" altLang="en-US" dirty="0"/>
              <a:t>时间：第十周（各班级收齐交给我）</a:t>
            </a:r>
            <a:endParaRPr lang="en-US" altLang="zh-CN" dirty="0"/>
          </a:p>
          <a:p>
            <a:r>
              <a:rPr lang="zh-CN" altLang="en-US" dirty="0"/>
              <a:t>要求：不要抄袭！</a:t>
            </a:r>
            <a:endParaRPr lang="en-US" altLang="zh-CN" dirty="0"/>
          </a:p>
          <a:p>
            <a:pPr>
              <a:buNone/>
            </a:pPr>
            <a:r>
              <a:rPr lang="en-US" altLang="zh-CN" dirty="0"/>
              <a:t>             </a:t>
            </a:r>
            <a:r>
              <a:rPr lang="zh-CN" altLang="en-US" dirty="0"/>
              <a:t>不要抄袭！</a:t>
            </a:r>
            <a:endParaRPr lang="en-US" altLang="zh-CN" dirty="0"/>
          </a:p>
          <a:p>
            <a:pPr>
              <a:buNone/>
            </a:pPr>
            <a:r>
              <a:rPr lang="en-US" altLang="zh-CN" dirty="0"/>
              <a:t>             </a:t>
            </a:r>
            <a:r>
              <a:rPr lang="zh-CN" altLang="en-US" dirty="0"/>
              <a:t>不要抄袭！</a:t>
            </a:r>
            <a:endParaRPr lang="en-US" altLang="zh-CN" dirty="0"/>
          </a:p>
          <a:p>
            <a:pPr>
              <a:buNone/>
            </a:pP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subTitle" idx="1"/>
          </p:nvPr>
        </p:nvSpPr>
        <p:spPr>
          <a:xfrm>
            <a:off x="1071563" y="1143000"/>
            <a:ext cx="8072437" cy="5334000"/>
          </a:xfrm>
        </p:spPr>
        <p:txBody>
          <a:bodyPr>
            <a:noAutofit/>
          </a:bodyPr>
          <a:lstStyle/>
          <a:p>
            <a:pPr algn="just" eaLnBrk="1" fontAlgn="auto" hangingPunct="1">
              <a:lnSpc>
                <a:spcPct val="150000"/>
              </a:lnSpc>
              <a:spcAft>
                <a:spcPts val="0"/>
              </a:spcAft>
              <a:buFont typeface="Wingdings" pitchFamily="2" charset="2"/>
              <a:buChar char="u"/>
              <a:defRPr/>
            </a:pPr>
            <a:r>
              <a:rPr lang="en-US" altLang="zh-CN" sz="4800" dirty="0">
                <a:latin typeface="Times New Roman" pitchFamily="18" charset="0"/>
                <a:cs typeface="Times New Roman" pitchFamily="18" charset="0"/>
              </a:rPr>
              <a:t> Initial water </a:t>
            </a:r>
            <a:r>
              <a:rPr lang="en-US" altLang="zh-CN" sz="4800" dirty="0">
                <a:solidFill>
                  <a:srgbClr val="FF0000"/>
                </a:solidFill>
                <a:latin typeface="Times New Roman" pitchFamily="18" charset="0"/>
                <a:cs typeface="Times New Roman" pitchFamily="18" charset="0"/>
              </a:rPr>
              <a:t>solubility</a:t>
            </a:r>
            <a:r>
              <a:rPr lang="en-US" altLang="zh-CN" sz="4800" dirty="0">
                <a:latin typeface="Times New Roman" pitchFamily="18" charset="0"/>
                <a:cs typeface="Times New Roman" pitchFamily="18" charset="0"/>
              </a:rPr>
              <a:t> (which renders them eminently suitable for filler and relatively inexpensive product) </a:t>
            </a:r>
          </a:p>
        </p:txBody>
      </p:sp>
      <p:sp>
        <p:nvSpPr>
          <p:cNvPr id="17411" name="Text Box 3"/>
          <p:cNvSpPr txBox="1">
            <a:spLocks noChangeArrowheads="1"/>
          </p:cNvSpPr>
          <p:nvPr/>
        </p:nvSpPr>
        <p:spPr bwMode="auto">
          <a:xfrm>
            <a:off x="3157538" y="2286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subTitle" idx="1"/>
          </p:nvPr>
        </p:nvSpPr>
        <p:spPr>
          <a:xfrm>
            <a:off x="1071563" y="990600"/>
            <a:ext cx="8072437" cy="5867400"/>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The rates of introduction into the urea molecule of one, two, and three </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 groups has been estimated</a:t>
            </a:r>
            <a:r>
              <a:rPr lang="en-US" altLang="zh-CN" sz="3600" dirty="0">
                <a:latin typeface="Times New Roman" pitchFamily="18" charset="0"/>
                <a:cs typeface="Times New Roman" pitchFamily="18" charset="0"/>
              </a:rPr>
              <a:t> </a:t>
            </a:r>
            <a:r>
              <a:rPr lang="en-US" altLang="zh-CN" sz="4400" dirty="0">
                <a:latin typeface="Times New Roman" pitchFamily="18" charset="0"/>
                <a:cs typeface="Times New Roman" pitchFamily="18" charset="0"/>
              </a:rPr>
              <a:t>to have the ratio 9:3:1, respectively. </a:t>
            </a:r>
          </a:p>
        </p:txBody>
      </p:sp>
      <p:sp>
        <p:nvSpPr>
          <p:cNvPr id="128003"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subTitle" idx="1"/>
          </p:nvPr>
        </p:nvSpPr>
        <p:spPr>
          <a:xfrm>
            <a:off x="1000125" y="990600"/>
            <a:ext cx="8143875" cy="58674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The formations of N,N‘-</a:t>
            </a:r>
            <a:r>
              <a:rPr lang="en-US" altLang="zh-CN" sz="4400" dirty="0" err="1">
                <a:latin typeface="Times New Roman" pitchFamily="18" charset="0"/>
                <a:cs typeface="Times New Roman" pitchFamily="18" charset="0"/>
              </a:rPr>
              <a:t>di</a:t>
            </a:r>
            <a:r>
              <a:rPr lang="en-US" altLang="zh-CN" sz="4400" dirty="0">
                <a:latin typeface="Times New Roman" pitchFamily="18" charset="0"/>
                <a:cs typeface="Times New Roman" pitchFamily="18" charset="0"/>
              </a:rPr>
              <a:t>-</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-urea and of tri-</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-urea are also bimolecular reaction, and their decomposition are monomolecular. </a:t>
            </a:r>
          </a:p>
        </p:txBody>
      </p:sp>
      <p:sp>
        <p:nvSpPr>
          <p:cNvPr id="129027"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subTitle" idx="1"/>
          </p:nvPr>
        </p:nvSpPr>
        <p:spPr>
          <a:xfrm>
            <a:off x="1000125" y="990600"/>
            <a:ext cx="8143875" cy="5867400"/>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The formation of N,N'-</a:t>
            </a:r>
            <a:r>
              <a:rPr lang="en-US" altLang="zh-CN" sz="4400" dirty="0" err="1">
                <a:latin typeface="Times New Roman" pitchFamily="18" charset="0"/>
                <a:cs typeface="Times New Roman" pitchFamily="18" charset="0"/>
              </a:rPr>
              <a:t>di</a:t>
            </a:r>
            <a:r>
              <a:rPr lang="en-US" altLang="zh-CN" sz="4400" dirty="0">
                <a:latin typeface="Times New Roman" pitchFamily="18" charset="0"/>
                <a:cs typeface="Times New Roman" pitchFamily="18" charset="0"/>
              </a:rPr>
              <a:t>-</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-urea from mono-</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-urea is about 1.5 times that of mono-</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-urea from urea.  </a:t>
            </a:r>
          </a:p>
        </p:txBody>
      </p:sp>
      <p:sp>
        <p:nvSpPr>
          <p:cNvPr id="130051"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subTitle" idx="1"/>
          </p:nvPr>
        </p:nvSpPr>
        <p:spPr>
          <a:xfrm>
            <a:off x="1071563" y="990600"/>
            <a:ext cx="8072437" cy="5867400"/>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The decomposition of N,N'-</a:t>
            </a:r>
            <a:r>
              <a:rPr lang="en-US" altLang="zh-CN" sz="4400" dirty="0" err="1">
                <a:latin typeface="Times New Roman" pitchFamily="18" charset="0"/>
                <a:cs typeface="Times New Roman" pitchFamily="18" charset="0"/>
              </a:rPr>
              <a:t>di</a:t>
            </a:r>
            <a:r>
              <a:rPr lang="en-US" altLang="zh-CN" sz="4400" dirty="0">
                <a:latin typeface="Times New Roman" pitchFamily="18" charset="0"/>
                <a:cs typeface="Times New Roman" pitchFamily="18" charset="0"/>
              </a:rPr>
              <a:t>-</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-urea to mono-</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-urea is three times that of mono-</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-urea to urea.</a:t>
            </a:r>
          </a:p>
        </p:txBody>
      </p:sp>
      <p:sp>
        <p:nvSpPr>
          <p:cNvPr id="131075"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00125" y="274638"/>
            <a:ext cx="7934325" cy="1143000"/>
          </a:xfrm>
        </p:spPr>
        <p:txBody>
          <a:bodyPr>
            <a:normAutofit fontScale="90000"/>
          </a:bodyPr>
          <a:lstStyle/>
          <a:p>
            <a:pPr>
              <a:defRPr/>
            </a:pPr>
            <a:r>
              <a:rPr lang="en-US" altLang="zh-CN" sz="4400" dirty="0" err="1">
                <a:solidFill>
                  <a:srgbClr val="FF0000"/>
                </a:solidFill>
                <a:effectLst/>
                <a:latin typeface="Times New Roman" pitchFamily="18" charset="0"/>
                <a:cs typeface="Times New Roman" pitchFamily="18" charset="0"/>
              </a:rPr>
              <a:t>Hydrolization</a:t>
            </a:r>
            <a:r>
              <a:rPr lang="en-US" altLang="zh-CN" sz="4400" dirty="0">
                <a:solidFill>
                  <a:srgbClr val="FF0000"/>
                </a:solidFill>
                <a:effectLst/>
                <a:latin typeface="Times New Roman" pitchFamily="18" charset="0"/>
                <a:cs typeface="Times New Roman" pitchFamily="18" charset="0"/>
              </a:rPr>
              <a:t> of </a:t>
            </a:r>
            <a:r>
              <a:rPr lang="en-US" altLang="zh-CN" sz="4400" dirty="0" err="1">
                <a:solidFill>
                  <a:srgbClr val="FF0000"/>
                </a:solidFill>
                <a:effectLst/>
                <a:latin typeface="Times New Roman" pitchFamily="18" charset="0"/>
                <a:cs typeface="Times New Roman" pitchFamily="18" charset="0"/>
              </a:rPr>
              <a:t>methylene</a:t>
            </a:r>
            <a:r>
              <a:rPr lang="en-US" altLang="zh-CN" sz="4400" dirty="0">
                <a:solidFill>
                  <a:srgbClr val="FF0000"/>
                </a:solidFill>
                <a:effectLst/>
                <a:latin typeface="Times New Roman" pitchFamily="18" charset="0"/>
                <a:cs typeface="Times New Roman" pitchFamily="18" charset="0"/>
              </a:rPr>
              <a:t>-</a:t>
            </a:r>
            <a:r>
              <a:rPr lang="en-US" altLang="zh-CN" sz="4400" dirty="0" err="1">
                <a:solidFill>
                  <a:srgbClr val="FF0000"/>
                </a:solidFill>
                <a:effectLst/>
                <a:latin typeface="Times New Roman" pitchFamily="18" charset="0"/>
                <a:cs typeface="Times New Roman" pitchFamily="18" charset="0"/>
              </a:rPr>
              <a:t>bis</a:t>
            </a:r>
            <a:r>
              <a:rPr lang="en-US" altLang="zh-CN" sz="4400" dirty="0">
                <a:solidFill>
                  <a:srgbClr val="FF0000"/>
                </a:solidFill>
                <a:effectLst/>
                <a:latin typeface="Times New Roman" pitchFamily="18" charset="0"/>
                <a:cs typeface="Times New Roman" pitchFamily="18" charset="0"/>
              </a:rPr>
              <a:t>-urea</a:t>
            </a:r>
            <a:endParaRPr lang="zh-CN" altLang="en-US" dirty="0">
              <a:solidFill>
                <a:srgbClr val="FF0000"/>
              </a:solidFill>
              <a:effectLst/>
            </a:endParaRPr>
          </a:p>
        </p:txBody>
      </p:sp>
      <p:sp>
        <p:nvSpPr>
          <p:cNvPr id="141315" name="Rectangle 2"/>
          <p:cNvSpPr>
            <a:spLocks noGrp="1" noChangeArrowheads="1"/>
          </p:cNvSpPr>
          <p:nvPr>
            <p:ph idx="1"/>
          </p:nvPr>
        </p:nvSpPr>
        <p:spPr>
          <a:xfrm>
            <a:off x="642938" y="1447800"/>
            <a:ext cx="8291512" cy="4800600"/>
          </a:xfrm>
        </p:spPr>
        <p:txBody>
          <a:bodyPr/>
          <a:lstStyle/>
          <a:p>
            <a:pPr algn="just" eaLnBrk="1" hangingPunct="1">
              <a:lnSpc>
                <a:spcPct val="150000"/>
              </a:lnSpc>
            </a:pPr>
            <a:r>
              <a:rPr lang="en-US" altLang="zh-CN" sz="3600" dirty="0">
                <a:latin typeface="Times New Roman" pitchFamily="18" charset="0"/>
                <a:cs typeface="Times New Roman" pitchFamily="18" charset="0"/>
              </a:rPr>
              <a:t>The capability of </a:t>
            </a:r>
            <a:r>
              <a:rPr lang="en-US" altLang="zh-CN" sz="3600" dirty="0" err="1">
                <a:latin typeface="Times New Roman" pitchFamily="18" charset="0"/>
                <a:cs typeface="Times New Roman" pitchFamily="18" charset="0"/>
              </a:rPr>
              <a:t>methylene</a:t>
            </a:r>
            <a:r>
              <a:rPr lang="en-US" altLang="zh-CN" sz="3600" dirty="0">
                <a:latin typeface="Times New Roman" pitchFamily="18" charset="0"/>
                <a:cs typeface="Times New Roman" pitchFamily="18" charset="0"/>
              </a:rPr>
              <a:t>-</a:t>
            </a:r>
            <a:r>
              <a:rPr lang="en-US" altLang="zh-CN" sz="3600" dirty="0" err="1">
                <a:latin typeface="Times New Roman" pitchFamily="18" charset="0"/>
                <a:cs typeface="Times New Roman" pitchFamily="18" charset="0"/>
              </a:rPr>
              <a:t>bis</a:t>
            </a:r>
            <a:r>
              <a:rPr lang="en-US" altLang="zh-CN" sz="3600" dirty="0">
                <a:latin typeface="Times New Roman" pitchFamily="18" charset="0"/>
                <a:cs typeface="Times New Roman" pitchFamily="18" charset="0"/>
              </a:rPr>
              <a:t>-urea to </a:t>
            </a:r>
            <a:r>
              <a:rPr lang="en-US" altLang="zh-CN" sz="3600" dirty="0" smtClean="0">
                <a:latin typeface="Times New Roman" pitchFamily="18" charset="0"/>
                <a:cs typeface="Times New Roman" pitchFamily="18" charset="0"/>
              </a:rPr>
              <a:t>hydrolyze </a:t>
            </a:r>
            <a:r>
              <a:rPr lang="en-US" altLang="zh-CN" sz="3600" dirty="0">
                <a:latin typeface="Times New Roman" pitchFamily="18" charset="0"/>
                <a:cs typeface="Times New Roman" pitchFamily="18" charset="0"/>
              </a:rPr>
              <a:t>to urea and </a:t>
            </a:r>
            <a:r>
              <a:rPr lang="en-US" altLang="zh-CN" sz="3600" dirty="0" err="1">
                <a:latin typeface="Times New Roman" pitchFamily="18" charset="0"/>
                <a:cs typeface="Times New Roman" pitchFamily="18" charset="0"/>
              </a:rPr>
              <a:t>methylol</a:t>
            </a:r>
            <a:r>
              <a:rPr lang="en-US" altLang="zh-CN" sz="3600" dirty="0">
                <a:latin typeface="Times New Roman" pitchFamily="18" charset="0"/>
                <a:cs typeface="Times New Roman" pitchFamily="18" charset="0"/>
              </a:rPr>
              <a:t>-urea in weak acid solutions (pH 3--5) indicates the reversibility of the </a:t>
            </a:r>
            <a:r>
              <a:rPr lang="en-US" altLang="zh-CN" sz="3600" dirty="0" err="1">
                <a:latin typeface="Times New Roman" pitchFamily="18" charset="0"/>
                <a:cs typeface="Times New Roman" pitchFamily="18" charset="0"/>
              </a:rPr>
              <a:t>methylene</a:t>
            </a:r>
            <a:r>
              <a:rPr lang="en-US" altLang="zh-CN" sz="3600" dirty="0">
                <a:latin typeface="Times New Roman" pitchFamily="18" charset="0"/>
                <a:cs typeface="Times New Roman" pitchFamily="18" charset="0"/>
              </a:rPr>
              <a:t> link and its </a:t>
            </a:r>
            <a:r>
              <a:rPr lang="en-US" altLang="zh-CN" sz="3600" dirty="0" err="1">
                <a:latin typeface="Times New Roman" pitchFamily="18" charset="0"/>
                <a:cs typeface="Times New Roman" pitchFamily="18" charset="0"/>
              </a:rPr>
              <a:t>lability</a:t>
            </a:r>
            <a:r>
              <a:rPr lang="en-US" altLang="zh-CN" sz="3600" dirty="0">
                <a:latin typeface="Times New Roman" pitchFamily="18" charset="0"/>
                <a:cs typeface="Times New Roman" pitchFamily="18" charset="0"/>
              </a:rPr>
              <a:t> in weak acid moisture. </a:t>
            </a:r>
          </a:p>
        </p:txBody>
      </p:sp>
      <p:sp>
        <p:nvSpPr>
          <p:cNvPr id="141316"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subTitle" idx="1"/>
          </p:nvPr>
        </p:nvSpPr>
        <p:spPr>
          <a:xfrm>
            <a:off x="1071563" y="762000"/>
            <a:ext cx="8072437" cy="6096000"/>
          </a:xfrm>
        </p:spPr>
        <p:txBody>
          <a:bodyPr>
            <a:normAutofit/>
          </a:bodyPr>
          <a:lstStyle/>
          <a:p>
            <a:pPr algn="just" eaLnBrk="1" fontAlgn="auto" hangingPunct="1">
              <a:lnSpc>
                <a:spcPct val="170000"/>
              </a:lnSpc>
              <a:spcAft>
                <a:spcPts val="0"/>
              </a:spcAft>
              <a:defRPr/>
            </a:pPr>
            <a:r>
              <a:rPr lang="en-US" altLang="zh-CN" sz="4400" dirty="0">
                <a:latin typeface="Times New Roman" pitchFamily="18" charset="0"/>
                <a:cs typeface="Times New Roman" pitchFamily="18" charset="0"/>
              </a:rPr>
              <a:t>It explains the slow release of formaldehyde over a long time in particleboard and other wood products  manufactured with UF resins. </a:t>
            </a:r>
          </a:p>
        </p:txBody>
      </p:sp>
      <p:sp>
        <p:nvSpPr>
          <p:cNvPr id="142339"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subTitle" idx="1"/>
          </p:nvPr>
        </p:nvSpPr>
        <p:spPr>
          <a:xfrm>
            <a:off x="1000125" y="762000"/>
            <a:ext cx="8143875" cy="60960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Equilibrium constants for urea-formaldehyde-</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a:t>
            </a:r>
            <a:r>
              <a:rPr lang="en-US" altLang="zh-CN" sz="4400" dirty="0" err="1">
                <a:latin typeface="Times New Roman" pitchFamily="18" charset="0"/>
                <a:cs typeface="Times New Roman" pitchFamily="18" charset="0"/>
              </a:rPr>
              <a:t>ureas</a:t>
            </a:r>
            <a:r>
              <a:rPr lang="en-US" altLang="zh-CN" sz="4400" dirty="0">
                <a:latin typeface="Times New Roman" pitchFamily="18" charset="0"/>
                <a:cs typeface="Times New Roman" pitchFamily="18" charset="0"/>
              </a:rPr>
              <a:t> have been  theoretically derived, and found to agree with experimental results. </a:t>
            </a:r>
          </a:p>
        </p:txBody>
      </p:sp>
      <p:sp>
        <p:nvSpPr>
          <p:cNvPr id="143363"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subTitle" idx="1"/>
          </p:nvPr>
        </p:nvSpPr>
        <p:spPr>
          <a:xfrm>
            <a:off x="1000125" y="762000"/>
            <a:ext cx="8143875" cy="6096000"/>
          </a:xfrm>
        </p:spPr>
        <p:txBody>
          <a:bodyPr>
            <a:normAutofit fontScale="92500" lnSpcReduction="10000"/>
          </a:bodyPr>
          <a:lstStyle/>
          <a:p>
            <a:pPr algn="just" eaLnBrk="1" fontAlgn="auto" hangingPunct="1">
              <a:lnSpc>
                <a:spcPct val="150000"/>
              </a:lnSpc>
              <a:spcAft>
                <a:spcPts val="0"/>
              </a:spcAft>
              <a:defRPr/>
            </a:pPr>
            <a:r>
              <a:rPr lang="en-US" altLang="zh-CN" sz="4300" dirty="0" err="1">
                <a:solidFill>
                  <a:srgbClr val="FF0000"/>
                </a:solidFill>
                <a:latin typeface="Times New Roman" pitchFamily="18" charset="0"/>
                <a:cs typeface="Times New Roman" pitchFamily="18" charset="0"/>
              </a:rPr>
              <a:t>Cannizzaro</a:t>
            </a:r>
            <a:r>
              <a:rPr lang="en-US" altLang="zh-CN" sz="4300" dirty="0">
                <a:solidFill>
                  <a:srgbClr val="FF0000"/>
                </a:solidFill>
                <a:latin typeface="Times New Roman" pitchFamily="18" charset="0"/>
                <a:cs typeface="Times New Roman" pitchFamily="18" charset="0"/>
              </a:rPr>
              <a:t> reaction</a:t>
            </a:r>
          </a:p>
          <a:p>
            <a:pPr algn="just" eaLnBrk="1" fontAlgn="auto" hangingPunct="1">
              <a:lnSpc>
                <a:spcPct val="150000"/>
              </a:lnSpc>
              <a:spcAft>
                <a:spcPts val="0"/>
              </a:spcAft>
              <a:defRPr/>
            </a:pPr>
            <a:r>
              <a:rPr lang="en-US" altLang="zh-CN" sz="3600" dirty="0">
                <a:latin typeface="Times New Roman" pitchFamily="18" charset="0"/>
                <a:cs typeface="Times New Roman" pitchFamily="18" charset="0"/>
              </a:rPr>
              <a:t>A few studies have been done on the pH changes in urea-formaldehyde solutions during reactions.  The main cause of the observed </a:t>
            </a:r>
            <a:r>
              <a:rPr lang="en-US" altLang="zh-CN" sz="3600" dirty="0" err="1">
                <a:latin typeface="Times New Roman" pitchFamily="18" charset="0"/>
                <a:cs typeface="Times New Roman" pitchFamily="18" charset="0"/>
              </a:rPr>
              <a:t>pH.</a:t>
            </a:r>
            <a:r>
              <a:rPr lang="en-US" altLang="zh-CN" sz="3600" dirty="0">
                <a:latin typeface="Times New Roman" pitchFamily="18" charset="0"/>
                <a:cs typeface="Times New Roman" pitchFamily="18" charset="0"/>
              </a:rPr>
              <a:t> drop was the </a:t>
            </a:r>
            <a:r>
              <a:rPr lang="en-US" altLang="zh-CN" sz="3600" dirty="0" err="1">
                <a:latin typeface="Times New Roman" pitchFamily="18" charset="0"/>
                <a:cs typeface="Times New Roman" pitchFamily="18" charset="0"/>
              </a:rPr>
              <a:t>Cannizzaro</a:t>
            </a:r>
            <a:r>
              <a:rPr lang="en-US" altLang="zh-CN" sz="3600" dirty="0">
                <a:latin typeface="Times New Roman" pitchFamily="18" charset="0"/>
                <a:cs typeface="Times New Roman" pitchFamily="18" charset="0"/>
              </a:rPr>
              <a:t> reaction, disproportioning formaldehyde to methanol and formic acid. Oxidation by atmospheric oxygen also contributed. </a:t>
            </a:r>
          </a:p>
        </p:txBody>
      </p:sp>
      <p:sp>
        <p:nvSpPr>
          <p:cNvPr id="147459"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subTitle" idx="1"/>
          </p:nvPr>
        </p:nvSpPr>
        <p:spPr>
          <a:xfrm>
            <a:off x="1071563" y="762000"/>
            <a:ext cx="8072437" cy="60960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The latter could be eliminated by working in an inert atmosphere. The use of a solvent which will not mix with water as a surface layer, inhibits the formation of </a:t>
            </a:r>
            <a:r>
              <a:rPr lang="en-US" altLang="zh-CN" sz="4400" dirty="0" err="1">
                <a:latin typeface="Times New Roman" pitchFamily="18" charset="0"/>
                <a:cs typeface="Times New Roman" pitchFamily="18" charset="0"/>
              </a:rPr>
              <a:t>methylene</a:t>
            </a:r>
            <a:r>
              <a:rPr lang="en-US" altLang="zh-CN" sz="4400" dirty="0">
                <a:latin typeface="Times New Roman" pitchFamily="18" charset="0"/>
                <a:cs typeface="Times New Roman" pitchFamily="18" charset="0"/>
              </a:rPr>
              <a:t> </a:t>
            </a:r>
            <a:r>
              <a:rPr lang="en-US" altLang="zh-CN" sz="4400" dirty="0" err="1">
                <a:latin typeface="Times New Roman" pitchFamily="18" charset="0"/>
                <a:cs typeface="Times New Roman" pitchFamily="18" charset="0"/>
              </a:rPr>
              <a:t>ureas</a:t>
            </a:r>
            <a:r>
              <a:rPr lang="en-US" altLang="zh-CN" sz="4400" dirty="0">
                <a:latin typeface="Times New Roman" pitchFamily="18" charset="0"/>
                <a:cs typeface="Times New Roman" pitchFamily="18" charset="0"/>
              </a:rPr>
              <a:t>. </a:t>
            </a:r>
          </a:p>
        </p:txBody>
      </p:sp>
      <p:sp>
        <p:nvSpPr>
          <p:cNvPr id="148483"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subTitle" idx="1"/>
          </p:nvPr>
        </p:nvSpPr>
        <p:spPr>
          <a:xfrm>
            <a:off x="1000125" y="762000"/>
            <a:ext cx="8143875" cy="6096000"/>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Using ammonia</a:t>
            </a:r>
            <a:r>
              <a:rPr lang="zh-CN" altLang="en-US" sz="3600" dirty="0">
                <a:latin typeface="Times New Roman" pitchFamily="18" charset="0"/>
                <a:cs typeface="Times New Roman" pitchFamily="18" charset="0"/>
              </a:rPr>
              <a:t> </a:t>
            </a:r>
            <a:r>
              <a:rPr lang="en-US" altLang="zh-CN" sz="4400" dirty="0">
                <a:latin typeface="Times New Roman" pitchFamily="18" charset="0"/>
                <a:cs typeface="Times New Roman" pitchFamily="18" charset="0"/>
              </a:rPr>
              <a:t>as neutralizing agent</a:t>
            </a:r>
            <a:r>
              <a:rPr lang="en-US" altLang="zh-CN" sz="3600" dirty="0">
                <a:latin typeface="Times New Roman" pitchFamily="18" charset="0"/>
                <a:cs typeface="Times New Roman" pitchFamily="18" charset="0"/>
              </a:rPr>
              <a:t>. And </a:t>
            </a:r>
            <a:r>
              <a:rPr lang="en-US" altLang="zh-CN" sz="4400" dirty="0">
                <a:latin typeface="Times New Roman" pitchFamily="18" charset="0"/>
                <a:cs typeface="Times New Roman" pitchFamily="18" charset="0"/>
              </a:rPr>
              <a:t> an initial rise in the pH of the reaction mixture has been observed.  This has been attributed to the decomposition of unstable </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-amines. </a:t>
            </a:r>
          </a:p>
        </p:txBody>
      </p:sp>
      <p:sp>
        <p:nvSpPr>
          <p:cNvPr id="149507" name="Text Box 1027"/>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subTitle" idx="1"/>
          </p:nvPr>
        </p:nvSpPr>
        <p:spPr>
          <a:xfrm>
            <a:off x="500034" y="1928813"/>
            <a:ext cx="7715279" cy="3486150"/>
          </a:xfrm>
        </p:spPr>
        <p:txBody>
          <a:bodyPr>
            <a:normAutofit lnSpcReduction="10000"/>
          </a:bodyPr>
          <a:lstStyle/>
          <a:p>
            <a:pPr lvl="1" algn="just" eaLnBrk="1" fontAlgn="auto" hangingPunct="1">
              <a:lnSpc>
                <a:spcPct val="150000"/>
              </a:lnSpc>
              <a:spcAft>
                <a:spcPts val="0"/>
              </a:spcAft>
              <a:buFont typeface="Wingdings" pitchFamily="2" charset="2"/>
              <a:buChar char="u"/>
              <a:defRPr/>
            </a:pPr>
            <a:r>
              <a:rPr lang="en-US" altLang="zh-CN" sz="4800" dirty="0">
                <a:latin typeface="Times New Roman" pitchFamily="18" charset="0"/>
                <a:cs typeface="Times New Roman" pitchFamily="18" charset="0"/>
              </a:rPr>
              <a:t> </a:t>
            </a:r>
            <a:r>
              <a:rPr lang="en-US" altLang="zh-CN" sz="4800" dirty="0">
                <a:solidFill>
                  <a:srgbClr val="FF0000"/>
                </a:solidFill>
                <a:latin typeface="Times New Roman" pitchFamily="18" charset="0"/>
                <a:cs typeface="Times New Roman" pitchFamily="18" charset="0"/>
              </a:rPr>
              <a:t>Hardness</a:t>
            </a:r>
          </a:p>
          <a:p>
            <a:pPr lvl="1" algn="just" eaLnBrk="1" fontAlgn="auto" hangingPunct="1">
              <a:lnSpc>
                <a:spcPct val="150000"/>
              </a:lnSpc>
              <a:spcAft>
                <a:spcPts val="0"/>
              </a:spcAft>
              <a:buFont typeface="Wingdings" pitchFamily="2" charset="2"/>
              <a:buChar char="u"/>
              <a:defRPr/>
            </a:pPr>
            <a:r>
              <a:rPr lang="en-US" altLang="zh-CN" sz="4800" dirty="0">
                <a:latin typeface="Times New Roman" pitchFamily="18" charset="0"/>
                <a:cs typeface="Times New Roman" pitchFamily="18" charset="0"/>
              </a:rPr>
              <a:t> Non-flammability</a:t>
            </a:r>
          </a:p>
          <a:p>
            <a:pPr lvl="1" algn="just" eaLnBrk="1" fontAlgn="auto" hangingPunct="1">
              <a:lnSpc>
                <a:spcPct val="150000"/>
              </a:lnSpc>
              <a:spcAft>
                <a:spcPts val="0"/>
              </a:spcAft>
              <a:buFont typeface="Wingdings" pitchFamily="2" charset="2"/>
              <a:buChar char="u"/>
              <a:defRPr/>
            </a:pPr>
            <a:r>
              <a:rPr lang="en-US" altLang="zh-CN" sz="4800" dirty="0">
                <a:latin typeface="Times New Roman" pitchFamily="18" charset="0"/>
                <a:cs typeface="Times New Roman" pitchFamily="18" charset="0"/>
              </a:rPr>
              <a:t> Good thermal properties</a:t>
            </a:r>
          </a:p>
        </p:txBody>
      </p:sp>
      <p:sp>
        <p:nvSpPr>
          <p:cNvPr id="18435" name="Text Box 3"/>
          <p:cNvSpPr txBox="1">
            <a:spLocks noChangeArrowheads="1"/>
          </p:cNvSpPr>
          <p:nvPr/>
        </p:nvSpPr>
        <p:spPr bwMode="auto">
          <a:xfrm>
            <a:off x="3157538" y="2286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subTitle" idx="1"/>
          </p:nvPr>
        </p:nvSpPr>
        <p:spPr>
          <a:xfrm>
            <a:off x="1143000" y="762000"/>
            <a:ext cx="8001000" cy="60960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effect of </a:t>
            </a:r>
            <a:r>
              <a:rPr lang="en-US" altLang="zh-CN" sz="4000" dirty="0">
                <a:solidFill>
                  <a:srgbClr val="FF0000"/>
                </a:solidFill>
                <a:latin typeface="Times New Roman" pitchFamily="18" charset="0"/>
                <a:cs typeface="Times New Roman" pitchFamily="18" charset="0"/>
              </a:rPr>
              <a:t>methanol</a:t>
            </a:r>
            <a:r>
              <a:rPr lang="en-US" altLang="zh-CN" sz="4000" dirty="0">
                <a:latin typeface="Times New Roman" pitchFamily="18" charset="0"/>
                <a:cs typeface="Times New Roman" pitchFamily="18" charset="0"/>
              </a:rPr>
              <a:t> on the reactions has also been investigated.  </a:t>
            </a:r>
          </a:p>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It slightly retards the addition reactions.  Methanol hinders the formation of </a:t>
            </a:r>
            <a:r>
              <a:rPr lang="en-US" altLang="zh-CN" sz="4000" dirty="0" err="1">
                <a:latin typeface="Times New Roman" pitchFamily="18" charset="0"/>
                <a:cs typeface="Times New Roman" pitchFamily="18" charset="0"/>
              </a:rPr>
              <a:t>methylene</a:t>
            </a:r>
            <a:r>
              <a:rPr lang="en-US" altLang="zh-CN" sz="4000" dirty="0">
                <a:latin typeface="Times New Roman" pitchFamily="18" charset="0"/>
                <a:cs typeface="Times New Roman" pitchFamily="18" charset="0"/>
              </a:rPr>
              <a:t> links in the condensation reactions.</a:t>
            </a:r>
          </a:p>
        </p:txBody>
      </p:sp>
      <p:sp>
        <p:nvSpPr>
          <p:cNvPr id="150531"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内容占位符 2"/>
          <p:cNvSpPr>
            <a:spLocks noGrp="1"/>
          </p:cNvSpPr>
          <p:nvPr>
            <p:ph idx="1"/>
          </p:nvPr>
        </p:nvSpPr>
        <p:spPr>
          <a:xfrm>
            <a:off x="1142976" y="928670"/>
            <a:ext cx="7499350" cy="4800600"/>
          </a:xfrm>
        </p:spPr>
        <p:txBody>
          <a:bodyPr/>
          <a:lstStyle/>
          <a:p>
            <a:pPr>
              <a:lnSpc>
                <a:spcPct val="150000"/>
              </a:lnSpc>
              <a:buFont typeface="Wingdings" pitchFamily="2" charset="2"/>
              <a:buChar char="p"/>
            </a:pPr>
            <a:r>
              <a:rPr lang="en-US" altLang="zh-CN" sz="4000" dirty="0">
                <a:latin typeface="Times New Roman" pitchFamily="18" charset="0"/>
                <a:cs typeface="Times New Roman" pitchFamily="18" charset="0"/>
              </a:rPr>
              <a:t> Addition reaction</a:t>
            </a:r>
          </a:p>
          <a:p>
            <a:pPr>
              <a:lnSpc>
                <a:spcPct val="150000"/>
              </a:lnSpc>
              <a:buFont typeface="Wingdings" pitchFamily="2" charset="2"/>
              <a:buChar char="p"/>
            </a:pPr>
            <a:r>
              <a:rPr lang="en-US" altLang="zh-CN" sz="4000" dirty="0">
                <a:latin typeface="Times New Roman" pitchFamily="18" charset="0"/>
                <a:cs typeface="Times New Roman" pitchFamily="18" charset="0"/>
              </a:rPr>
              <a:t> Condensation reaction</a:t>
            </a:r>
          </a:p>
          <a:p>
            <a:pPr>
              <a:lnSpc>
                <a:spcPct val="150000"/>
              </a:lnSpc>
              <a:buFont typeface="Wingdings" pitchFamily="2" charset="2"/>
              <a:buChar char="p"/>
            </a:pPr>
            <a:r>
              <a:rPr lang="en-US" altLang="zh-CN" sz="4000" dirty="0">
                <a:latin typeface="Times New Roman" pitchFamily="18" charset="0"/>
                <a:cs typeface="Times New Roman" pitchFamily="18" charset="0"/>
              </a:rPr>
              <a:t> Hydrogen-ion-catalyze  reaction</a:t>
            </a:r>
          </a:p>
          <a:p>
            <a:pPr>
              <a:lnSpc>
                <a:spcPct val="150000"/>
              </a:lnSpc>
              <a:buFont typeface="Wingdings" pitchFamily="2" charset="2"/>
              <a:buChar char="p"/>
            </a:pPr>
            <a:r>
              <a:rPr lang="en-US" altLang="zh-CN" sz="4000" dirty="0">
                <a:latin typeface="Times New Roman" pitchFamily="18" charset="0"/>
                <a:cs typeface="Times New Roman" pitchFamily="18" charset="0"/>
              </a:rPr>
              <a:t> Reversible reaction</a:t>
            </a:r>
          </a:p>
          <a:p>
            <a:pPr>
              <a:lnSpc>
                <a:spcPct val="150000"/>
              </a:lnSpc>
              <a:buFont typeface="Wingdings" pitchFamily="2" charset="2"/>
              <a:buChar char="p"/>
            </a:pPr>
            <a:r>
              <a:rPr lang="en-US" altLang="zh-CN" sz="4000" dirty="0">
                <a:latin typeface="Times New Roman" pitchFamily="18" charset="0"/>
                <a:cs typeface="Times New Roman" pitchFamily="18" charset="0"/>
              </a:rPr>
              <a:t> </a:t>
            </a:r>
            <a:r>
              <a:rPr lang="en-US" altLang="zh-CN" sz="4000" dirty="0" err="1">
                <a:latin typeface="Times New Roman" pitchFamily="18" charset="0"/>
                <a:cs typeface="Times New Roman" pitchFamily="18" charset="0"/>
              </a:rPr>
              <a:t>Hydrolization</a:t>
            </a:r>
            <a:endParaRPr lang="en-US" altLang="zh-CN" sz="4000" dirty="0">
              <a:latin typeface="Times New Roman" pitchFamily="18" charset="0"/>
              <a:cs typeface="Times New Roman" pitchFamily="18" charset="0"/>
            </a:endParaRPr>
          </a:p>
          <a:p>
            <a:pPr>
              <a:lnSpc>
                <a:spcPct val="150000"/>
              </a:lnSpc>
              <a:buFont typeface="Wingdings" pitchFamily="2" charset="2"/>
              <a:buChar char="p"/>
            </a:pPr>
            <a:r>
              <a:rPr lang="en-US" altLang="zh-CN" sz="4000" dirty="0">
                <a:latin typeface="Times New Roman" pitchFamily="18" charset="0"/>
                <a:cs typeface="Times New Roman" pitchFamily="18" charset="0"/>
              </a:rPr>
              <a:t> </a:t>
            </a:r>
            <a:r>
              <a:rPr lang="en-US" altLang="zh-CN" sz="4000" dirty="0" err="1">
                <a:latin typeface="Times New Roman" pitchFamily="18" charset="0"/>
                <a:cs typeface="Times New Roman" pitchFamily="18" charset="0"/>
              </a:rPr>
              <a:t>Cannizzaro</a:t>
            </a:r>
            <a:r>
              <a:rPr lang="en-US" altLang="zh-CN" sz="4000" dirty="0">
                <a:latin typeface="Times New Roman" pitchFamily="18" charset="0"/>
                <a:cs typeface="Times New Roman" pitchFamily="18" charset="0"/>
              </a:rPr>
              <a:t> reaction</a:t>
            </a:r>
          </a:p>
          <a:p>
            <a:pPr>
              <a:lnSpc>
                <a:spcPct val="150000"/>
              </a:lnSpc>
              <a:buFont typeface="Wingdings" pitchFamily="2" charset="2"/>
              <a:buChar char="p"/>
            </a:pPr>
            <a:endParaRPr lang="en-US" altLang="zh-CN" sz="4000" dirty="0">
              <a:latin typeface="Times New Roman" pitchFamily="18" charset="0"/>
              <a:cs typeface="Times New Roman" pitchFamily="18" charset="0"/>
            </a:endParaRPr>
          </a:p>
          <a:p>
            <a:endParaRPr lang="zh-CN" altLang="en-US" dirty="0"/>
          </a:p>
        </p:txBody>
      </p:sp>
      <p:sp>
        <p:nvSpPr>
          <p:cNvPr id="4" name="圆角矩形 3"/>
          <p:cNvSpPr/>
          <p:nvPr/>
        </p:nvSpPr>
        <p:spPr>
          <a:xfrm>
            <a:off x="1000125" y="0"/>
            <a:ext cx="3071813" cy="1071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latin typeface="Times New Roman" pitchFamily="18" charset="0"/>
                <a:cs typeface="Times New Roman" pitchFamily="18" charset="0"/>
              </a:rPr>
              <a:t>Summary</a:t>
            </a:r>
            <a:endParaRPr lang="zh-CN" altLang="en-US" sz="4800" b="1" dirty="0">
              <a:latin typeface="Times New Roman" pitchFamily="18" charset="0"/>
              <a:cs typeface="Times New Roman"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785813" y="1857375"/>
            <a:ext cx="8358187" cy="2433638"/>
          </a:xfrm>
          <a:prstGeom prst="rect">
            <a:avLst/>
          </a:prstGeom>
          <a:noFill/>
          <a:ln w="9525">
            <a:noFill/>
            <a:miter lim="800000"/>
            <a:headEnd/>
            <a:tailEnd/>
          </a:ln>
        </p:spPr>
        <p:txBody>
          <a:bodyPr>
            <a:spAutoFit/>
          </a:bodyPr>
          <a:lstStyle/>
          <a:p>
            <a:pPr algn="ctr">
              <a:lnSpc>
                <a:spcPct val="170000"/>
              </a:lnSpc>
            </a:pPr>
            <a:r>
              <a:rPr lang="en-US" altLang="zh-CN" sz="4800" b="1" dirty="0"/>
              <a:t>General Principles of Manufacture and Application</a:t>
            </a:r>
            <a:r>
              <a:rPr lang="en-US" altLang="zh-CN" sz="4800" dirty="0"/>
              <a:t>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subTitle" idx="1"/>
          </p:nvPr>
        </p:nvSpPr>
        <p:spPr>
          <a:xfrm>
            <a:off x="928688" y="990600"/>
            <a:ext cx="8215312" cy="5867400"/>
          </a:xfrm>
        </p:spPr>
        <p:txBody>
          <a:bodyPr>
            <a:normAutofit lnSpcReduction="10000"/>
          </a:bodyPr>
          <a:lstStyle/>
          <a:p>
            <a:pPr algn="just" eaLnBrk="1" fontAlgn="auto" hangingPunct="1">
              <a:lnSpc>
                <a:spcPct val="120000"/>
              </a:lnSpc>
              <a:spcAft>
                <a:spcPts val="0"/>
              </a:spcAft>
              <a:defRPr/>
            </a:pPr>
            <a:r>
              <a:rPr lang="en-US" altLang="zh-CN" sz="4000" dirty="0">
                <a:latin typeface="Times New Roman" pitchFamily="18" charset="0"/>
                <a:cs typeface="Times New Roman" pitchFamily="18" charset="0"/>
              </a:rPr>
              <a:t>It is very important to control the size of molecules by the condensation reaction in the commercial production of urea-formaldehyde (UF), melamine-formaldehyde (MF), and melamine-urea-</a:t>
            </a:r>
            <a:r>
              <a:rPr lang="en-US" altLang="zh-CN" sz="4000" dirty="0" err="1">
                <a:latin typeface="Times New Roman" pitchFamily="18" charset="0"/>
                <a:cs typeface="Times New Roman" pitchFamily="18" charset="0"/>
              </a:rPr>
              <a:t>maldehyde</a:t>
            </a:r>
            <a:r>
              <a:rPr lang="en-US" altLang="zh-CN" sz="4000" dirty="0">
                <a:latin typeface="Times New Roman" pitchFamily="18" charset="0"/>
                <a:cs typeface="Times New Roman" pitchFamily="18" charset="0"/>
              </a:rPr>
              <a:t> (MUF) resins, since their properties change continuously as them grow larger.  </a:t>
            </a:r>
          </a:p>
        </p:txBody>
      </p:sp>
      <p:sp>
        <p:nvSpPr>
          <p:cNvPr id="215043" name="Rectangle 3"/>
          <p:cNvSpPr>
            <a:spLocks noChangeArrowheads="1"/>
          </p:cNvSpPr>
          <p:nvPr/>
        </p:nvSpPr>
        <p:spPr bwMode="auto">
          <a:xfrm>
            <a:off x="2173288" y="0"/>
            <a:ext cx="6970712" cy="457200"/>
          </a:xfrm>
          <a:prstGeom prst="rect">
            <a:avLst/>
          </a:prstGeom>
          <a:noFill/>
          <a:ln w="9525">
            <a:noFill/>
            <a:miter lim="800000"/>
            <a:headEnd/>
            <a:tailEnd/>
          </a:ln>
        </p:spPr>
        <p:txBody>
          <a:bodyPr wrap="none">
            <a:spAutoFit/>
          </a:bodyPr>
          <a:lstStyle/>
          <a:p>
            <a:pPr algn="ctr"/>
            <a:r>
              <a:rPr lang="en-US" altLang="zh-CN" sz="2400" b="1"/>
              <a:t>General Principles of Manufacture and Application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1026"/>
          <p:cNvSpPr>
            <a:spLocks noGrp="1" noChangeArrowheads="1"/>
          </p:cNvSpPr>
          <p:nvPr>
            <p:ph type="subTitle" idx="1"/>
          </p:nvPr>
        </p:nvSpPr>
        <p:spPr>
          <a:xfrm>
            <a:off x="1000125" y="990600"/>
            <a:ext cx="8143875" cy="58674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most perceptible</a:t>
            </a:r>
            <a:r>
              <a:rPr lang="en-US" altLang="zh-CN" sz="3600" dirty="0">
                <a:latin typeface="Times New Roman" pitchFamily="18" charset="0"/>
                <a:cs typeface="Times New Roman" pitchFamily="18" charset="0"/>
              </a:rPr>
              <a:t> </a:t>
            </a:r>
            <a:r>
              <a:rPr lang="en-US" altLang="zh-CN" sz="4000" dirty="0">
                <a:latin typeface="Times New Roman" pitchFamily="18" charset="0"/>
                <a:cs typeface="Times New Roman" pitchFamily="18" charset="0"/>
              </a:rPr>
              <a:t>change is the increase in </a:t>
            </a:r>
            <a:r>
              <a:rPr lang="en-US" altLang="zh-CN" sz="4000" dirty="0">
                <a:solidFill>
                  <a:srgbClr val="FF0000"/>
                </a:solidFill>
                <a:latin typeface="Times New Roman" pitchFamily="18" charset="0"/>
                <a:cs typeface="Times New Roman" pitchFamily="18" charset="0"/>
              </a:rPr>
              <a:t>viscosity</a:t>
            </a:r>
            <a:r>
              <a:rPr lang="en-US" altLang="zh-CN" sz="4000" dirty="0">
                <a:latin typeface="Times New Roman" pitchFamily="18" charset="0"/>
                <a:cs typeface="Times New Roman" pitchFamily="18" charset="0"/>
              </a:rPr>
              <a:t>. Low-viscosity syrups are first formed.  These change into high-viscosity syrups which are clear to turbid.  </a:t>
            </a:r>
          </a:p>
        </p:txBody>
      </p:sp>
      <p:sp>
        <p:nvSpPr>
          <p:cNvPr id="216067" name="Rectangle 1027"/>
          <p:cNvSpPr>
            <a:spLocks noChangeArrowheads="1"/>
          </p:cNvSpPr>
          <p:nvPr/>
        </p:nvSpPr>
        <p:spPr bwMode="auto">
          <a:xfrm>
            <a:off x="2173288" y="0"/>
            <a:ext cx="6970712" cy="457200"/>
          </a:xfrm>
          <a:prstGeom prst="rect">
            <a:avLst/>
          </a:prstGeom>
          <a:noFill/>
          <a:ln w="9525">
            <a:noFill/>
            <a:miter lim="800000"/>
            <a:headEnd/>
            <a:tailEnd/>
          </a:ln>
        </p:spPr>
        <p:txBody>
          <a:bodyPr wrap="none">
            <a:spAutoFit/>
          </a:bodyPr>
          <a:lstStyle/>
          <a:p>
            <a:pPr algn="ctr"/>
            <a:r>
              <a:rPr lang="en-US" altLang="zh-CN" sz="2400" b="1"/>
              <a:t>General Principles of Manufacture and Application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subTitle" idx="1"/>
          </p:nvPr>
        </p:nvSpPr>
        <p:spPr>
          <a:xfrm>
            <a:off x="928688" y="990600"/>
            <a:ext cx="8215312" cy="58674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These products may still be completely water soluble, but they may prove to be alcohol insoluble in later stages of the reaction. </a:t>
            </a:r>
          </a:p>
        </p:txBody>
      </p:sp>
      <p:sp>
        <p:nvSpPr>
          <p:cNvPr id="217091" name="Rectangle 3"/>
          <p:cNvSpPr>
            <a:spLocks noChangeArrowheads="1"/>
          </p:cNvSpPr>
          <p:nvPr/>
        </p:nvSpPr>
        <p:spPr bwMode="auto">
          <a:xfrm>
            <a:off x="2173288" y="0"/>
            <a:ext cx="6970712" cy="457200"/>
          </a:xfrm>
          <a:prstGeom prst="rect">
            <a:avLst/>
          </a:prstGeom>
          <a:noFill/>
          <a:ln w="9525">
            <a:noFill/>
            <a:miter lim="800000"/>
            <a:headEnd/>
            <a:tailEnd/>
          </a:ln>
        </p:spPr>
        <p:txBody>
          <a:bodyPr wrap="none">
            <a:spAutoFit/>
          </a:bodyPr>
          <a:lstStyle/>
          <a:p>
            <a:pPr algn="ctr"/>
            <a:r>
              <a:rPr lang="en-US" altLang="zh-CN" sz="2400" b="1"/>
              <a:t>General Principles of Manufacture and Application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subTitle" idx="1"/>
          </p:nvPr>
        </p:nvSpPr>
        <p:spPr>
          <a:xfrm>
            <a:off x="1071563" y="990600"/>
            <a:ext cx="8072437" cy="5867400"/>
          </a:xfrm>
        </p:spPr>
        <p:txBody>
          <a:bodyPr>
            <a:normAutofit/>
          </a:bodyPr>
          <a:lstStyle/>
          <a:p>
            <a:pPr algn="just" eaLnBrk="1" fontAlgn="auto" hangingPunct="1">
              <a:lnSpc>
                <a:spcPct val="160000"/>
              </a:lnSpc>
              <a:spcAft>
                <a:spcPts val="0"/>
              </a:spcAft>
              <a:defRPr/>
            </a:pPr>
            <a:r>
              <a:rPr lang="en-US" altLang="zh-CN" sz="4800" dirty="0">
                <a:latin typeface="Times New Roman" pitchFamily="18" charset="0"/>
                <a:cs typeface="Times New Roman" pitchFamily="18" charset="0"/>
              </a:rPr>
              <a:t>Molecular weight may vary from a few hundred to a few thousand with a wide range of molecular size.  </a:t>
            </a:r>
          </a:p>
        </p:txBody>
      </p:sp>
      <p:sp>
        <p:nvSpPr>
          <p:cNvPr id="218115" name="Rectangle 3"/>
          <p:cNvSpPr>
            <a:spLocks noChangeArrowheads="1"/>
          </p:cNvSpPr>
          <p:nvPr/>
        </p:nvSpPr>
        <p:spPr bwMode="auto">
          <a:xfrm>
            <a:off x="2173288" y="0"/>
            <a:ext cx="6970712" cy="457200"/>
          </a:xfrm>
          <a:prstGeom prst="rect">
            <a:avLst/>
          </a:prstGeom>
          <a:noFill/>
          <a:ln w="9525">
            <a:noFill/>
            <a:miter lim="800000"/>
            <a:headEnd/>
            <a:tailEnd/>
          </a:ln>
        </p:spPr>
        <p:txBody>
          <a:bodyPr wrap="none">
            <a:spAutoFit/>
          </a:bodyPr>
          <a:lstStyle/>
          <a:p>
            <a:pPr algn="ctr"/>
            <a:r>
              <a:rPr lang="en-US" altLang="zh-CN" sz="2400" b="1"/>
              <a:t>General Principles of Manufacture and Application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subTitle" idx="1"/>
          </p:nvPr>
        </p:nvSpPr>
        <p:spPr>
          <a:xfrm>
            <a:off x="928688" y="990600"/>
            <a:ext cx="8215312" cy="5867400"/>
          </a:xfrm>
        </p:spPr>
        <p:txBody>
          <a:bodyPr>
            <a:normAutofit/>
          </a:bodyPr>
          <a:lstStyle/>
          <a:p>
            <a:pPr algn="just" eaLnBrk="1" fontAlgn="auto" hangingPunct="1">
              <a:lnSpc>
                <a:spcPct val="160000"/>
              </a:lnSpc>
              <a:spcAft>
                <a:spcPts val="0"/>
              </a:spcAft>
              <a:defRPr/>
            </a:pPr>
            <a:r>
              <a:rPr lang="en-US" altLang="zh-CN" sz="4000" dirty="0">
                <a:latin typeface="Times New Roman" pitchFamily="18" charset="0"/>
                <a:cs typeface="Times New Roman" pitchFamily="18" charset="0"/>
              </a:rPr>
              <a:t>These molecules are built up by water splitting off at random between reactive groups of neighboring molecules, thereby increasing their size.  </a:t>
            </a:r>
          </a:p>
        </p:txBody>
      </p:sp>
      <p:sp>
        <p:nvSpPr>
          <p:cNvPr id="219139" name="Rectangle 3"/>
          <p:cNvSpPr>
            <a:spLocks noChangeArrowheads="1"/>
          </p:cNvSpPr>
          <p:nvPr/>
        </p:nvSpPr>
        <p:spPr bwMode="auto">
          <a:xfrm>
            <a:off x="2173288" y="0"/>
            <a:ext cx="6970712" cy="457200"/>
          </a:xfrm>
          <a:prstGeom prst="rect">
            <a:avLst/>
          </a:prstGeom>
          <a:noFill/>
          <a:ln w="9525">
            <a:noFill/>
            <a:miter lim="800000"/>
            <a:headEnd/>
            <a:tailEnd/>
          </a:ln>
        </p:spPr>
        <p:txBody>
          <a:bodyPr wrap="none">
            <a:spAutoFit/>
          </a:bodyPr>
          <a:lstStyle/>
          <a:p>
            <a:pPr algn="ctr"/>
            <a:r>
              <a:rPr lang="en-US" altLang="zh-CN" sz="2400" b="1"/>
              <a:t>General Principles of Manufacture and Application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subTitle" idx="1"/>
          </p:nvPr>
        </p:nvSpPr>
        <p:spPr>
          <a:xfrm>
            <a:off x="928688" y="1285875"/>
            <a:ext cx="8215312" cy="5572125"/>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Once their solubility, viscosity, pH, </a:t>
            </a:r>
            <a:r>
              <a:rPr lang="en-US" altLang="zh-CN" sz="4400" dirty="0">
                <a:solidFill>
                  <a:srgbClr val="FF0000"/>
                </a:solidFill>
                <a:latin typeface="Times New Roman" pitchFamily="18" charset="0"/>
                <a:cs typeface="Times New Roman" pitchFamily="18" charset="0"/>
              </a:rPr>
              <a:t>concentration</a:t>
            </a:r>
            <a:r>
              <a:rPr lang="en-US" altLang="zh-CN" sz="4400" dirty="0">
                <a:latin typeface="Times New Roman" pitchFamily="18" charset="0"/>
                <a:cs typeface="Times New Roman" pitchFamily="18" charset="0"/>
              </a:rPr>
              <a:t>, and so on, have been determined, they constitute the resins available commercially.  </a:t>
            </a:r>
          </a:p>
        </p:txBody>
      </p:sp>
      <p:sp>
        <p:nvSpPr>
          <p:cNvPr id="220163" name="Rectangle 3"/>
          <p:cNvSpPr>
            <a:spLocks noChangeArrowheads="1"/>
          </p:cNvSpPr>
          <p:nvPr/>
        </p:nvSpPr>
        <p:spPr bwMode="auto">
          <a:xfrm>
            <a:off x="2173288" y="0"/>
            <a:ext cx="6970712" cy="457200"/>
          </a:xfrm>
          <a:prstGeom prst="rect">
            <a:avLst/>
          </a:prstGeom>
          <a:noFill/>
          <a:ln w="9525">
            <a:noFill/>
            <a:miter lim="800000"/>
            <a:headEnd/>
            <a:tailEnd/>
          </a:ln>
        </p:spPr>
        <p:txBody>
          <a:bodyPr wrap="none">
            <a:spAutoFit/>
          </a:bodyPr>
          <a:lstStyle/>
          <a:p>
            <a:pPr algn="ctr"/>
            <a:r>
              <a:rPr lang="en-US" altLang="zh-CN" sz="2400" b="1"/>
              <a:t>General Principles of Manufacture and Application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subTitle" idx="1"/>
          </p:nvPr>
        </p:nvSpPr>
        <p:spPr>
          <a:xfrm>
            <a:off x="1000125" y="714375"/>
            <a:ext cx="8143875" cy="6143625"/>
          </a:xfrm>
        </p:spPr>
        <p:txBody>
          <a:bodyPr>
            <a:normAutofit fontScale="92500" lnSpcReduction="10000"/>
          </a:bodyPr>
          <a:lstStyle/>
          <a:p>
            <a:pPr algn="just" eaLnBrk="1" fontAlgn="auto" hangingPunct="1">
              <a:lnSpc>
                <a:spcPct val="170000"/>
              </a:lnSpc>
              <a:spcAft>
                <a:spcPts val="0"/>
              </a:spcAft>
              <a:defRPr/>
            </a:pPr>
            <a:r>
              <a:rPr lang="en-US" altLang="zh-CN" sz="3600" dirty="0">
                <a:latin typeface="Times New Roman" pitchFamily="18" charset="0"/>
                <a:cs typeface="Times New Roman" pitchFamily="18" charset="0"/>
              </a:rPr>
              <a:t>The most important factors influencing the final properties of amino-resins in industrial manufacture are</a:t>
            </a:r>
            <a:r>
              <a:rPr lang="zh-CN" altLang="en-US" sz="3600" dirty="0">
                <a:latin typeface="Times New Roman" pitchFamily="18" charset="0"/>
                <a:cs typeface="Times New Roman" pitchFamily="18" charset="0"/>
              </a:rPr>
              <a:t>：</a:t>
            </a:r>
            <a:r>
              <a:rPr lang="en-US" altLang="zh-CN" sz="3600" dirty="0">
                <a:latin typeface="Times New Roman" pitchFamily="18" charset="0"/>
                <a:cs typeface="Times New Roman" pitchFamily="18" charset="0"/>
              </a:rPr>
              <a:t> </a:t>
            </a:r>
          </a:p>
          <a:p>
            <a:pPr algn="just" eaLnBrk="1" fontAlgn="auto" hangingPunct="1">
              <a:lnSpc>
                <a:spcPct val="170000"/>
              </a:lnSpc>
              <a:spcAft>
                <a:spcPts val="0"/>
              </a:spcAft>
              <a:buFont typeface="Wingdings" pitchFamily="2" charset="2"/>
              <a:buChar char="u"/>
              <a:defRPr/>
            </a:pPr>
            <a:r>
              <a:rPr lang="en-US" altLang="zh-CN" sz="3600" dirty="0">
                <a:latin typeface="Times New Roman" pitchFamily="18" charset="0"/>
                <a:cs typeface="Times New Roman" pitchFamily="18" charset="0"/>
              </a:rPr>
              <a:t> the </a:t>
            </a:r>
            <a:r>
              <a:rPr lang="en-US" altLang="zh-CN" sz="3600" dirty="0">
                <a:solidFill>
                  <a:srgbClr val="FF0000"/>
                </a:solidFill>
                <a:latin typeface="Times New Roman" pitchFamily="18" charset="0"/>
                <a:cs typeface="Times New Roman" pitchFamily="18" charset="0"/>
              </a:rPr>
              <a:t>purity</a:t>
            </a:r>
            <a:r>
              <a:rPr lang="en-US" altLang="zh-CN" sz="3600" dirty="0">
                <a:latin typeface="Times New Roman" pitchFamily="18" charset="0"/>
                <a:cs typeface="Times New Roman" pitchFamily="18" charset="0"/>
              </a:rPr>
              <a:t> of the reagent, </a:t>
            </a:r>
          </a:p>
          <a:p>
            <a:pPr algn="just" eaLnBrk="1" fontAlgn="auto" hangingPunct="1">
              <a:lnSpc>
                <a:spcPct val="170000"/>
              </a:lnSpc>
              <a:spcAft>
                <a:spcPts val="0"/>
              </a:spcAft>
              <a:buFont typeface="Wingdings" pitchFamily="2" charset="2"/>
              <a:buChar char="u"/>
              <a:defRPr/>
            </a:pPr>
            <a:r>
              <a:rPr lang="en-US" altLang="zh-CN" sz="3600" dirty="0">
                <a:latin typeface="Times New Roman" pitchFamily="18" charset="0"/>
                <a:cs typeface="Times New Roman" pitchFamily="18" charset="0"/>
              </a:rPr>
              <a:t> the </a:t>
            </a:r>
            <a:r>
              <a:rPr lang="en-US" altLang="zh-CN" sz="3600" dirty="0">
                <a:solidFill>
                  <a:srgbClr val="FF0000"/>
                </a:solidFill>
                <a:latin typeface="Times New Roman" pitchFamily="18" charset="0"/>
                <a:cs typeface="Times New Roman" pitchFamily="18" charset="0"/>
              </a:rPr>
              <a:t>molar proportions</a:t>
            </a:r>
            <a:r>
              <a:rPr lang="en-US" altLang="zh-CN" sz="3600" dirty="0">
                <a:latin typeface="Times New Roman" pitchFamily="18" charset="0"/>
                <a:cs typeface="Times New Roman" pitchFamily="18" charset="0"/>
              </a:rPr>
              <a:t> of the materials used, </a:t>
            </a:r>
          </a:p>
          <a:p>
            <a:pPr algn="just" eaLnBrk="1" fontAlgn="auto" hangingPunct="1">
              <a:lnSpc>
                <a:spcPct val="170000"/>
              </a:lnSpc>
              <a:spcAft>
                <a:spcPts val="0"/>
              </a:spcAft>
              <a:buFont typeface="Wingdings" pitchFamily="2" charset="2"/>
              <a:buChar char="u"/>
              <a:defRPr/>
            </a:pPr>
            <a:r>
              <a:rPr lang="en-US" altLang="zh-CN" sz="3600" dirty="0">
                <a:latin typeface="Times New Roman" pitchFamily="18" charset="0"/>
                <a:cs typeface="Times New Roman" pitchFamily="18" charset="0"/>
              </a:rPr>
              <a:t> the preparation process used, </a:t>
            </a:r>
          </a:p>
          <a:p>
            <a:pPr algn="just" eaLnBrk="1" fontAlgn="auto" hangingPunct="1">
              <a:lnSpc>
                <a:spcPct val="170000"/>
              </a:lnSpc>
              <a:spcAft>
                <a:spcPts val="0"/>
              </a:spcAft>
              <a:buFont typeface="Wingdings" pitchFamily="2" charset="2"/>
              <a:buChar char="u"/>
              <a:defRPr/>
            </a:pPr>
            <a:r>
              <a:rPr lang="en-US" altLang="zh-CN" sz="3600" dirty="0">
                <a:latin typeface="Times New Roman" pitchFamily="18" charset="0"/>
                <a:cs typeface="Times New Roman" pitchFamily="18" charset="0"/>
              </a:rPr>
              <a:t> the pH </a:t>
            </a:r>
            <a:r>
              <a:rPr lang="en-US" altLang="zh-CN" sz="3600" dirty="0">
                <a:solidFill>
                  <a:srgbClr val="FF0000"/>
                </a:solidFill>
                <a:latin typeface="Times New Roman" pitchFamily="18" charset="0"/>
                <a:cs typeface="Times New Roman" pitchFamily="18" charset="0"/>
              </a:rPr>
              <a:t>variation</a:t>
            </a:r>
            <a:r>
              <a:rPr lang="en-US" altLang="zh-CN" sz="3600" dirty="0">
                <a:latin typeface="Times New Roman" pitchFamily="18" charset="0"/>
                <a:cs typeface="Times New Roman" pitchFamily="18" charset="0"/>
              </a:rPr>
              <a:t> and control. </a:t>
            </a:r>
          </a:p>
        </p:txBody>
      </p:sp>
      <p:sp>
        <p:nvSpPr>
          <p:cNvPr id="221187" name="Rectangle 3"/>
          <p:cNvSpPr>
            <a:spLocks noChangeArrowheads="1"/>
          </p:cNvSpPr>
          <p:nvPr/>
        </p:nvSpPr>
        <p:spPr bwMode="auto">
          <a:xfrm>
            <a:off x="2173288" y="0"/>
            <a:ext cx="6970712" cy="457200"/>
          </a:xfrm>
          <a:prstGeom prst="rect">
            <a:avLst/>
          </a:prstGeom>
          <a:noFill/>
          <a:ln w="9525">
            <a:noFill/>
            <a:miter lim="800000"/>
            <a:headEnd/>
            <a:tailEnd/>
          </a:ln>
        </p:spPr>
        <p:txBody>
          <a:bodyPr wrap="none">
            <a:spAutoFit/>
          </a:bodyPr>
          <a:lstStyle/>
          <a:p>
            <a:pPr algn="ctr"/>
            <a:r>
              <a:rPr lang="en-US" altLang="zh-CN" sz="2400" b="1"/>
              <a:t>General Principles of Manufacture and Application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subTitle" idx="1"/>
          </p:nvPr>
        </p:nvSpPr>
        <p:spPr>
          <a:xfrm>
            <a:off x="1357313" y="990600"/>
            <a:ext cx="7429500" cy="5653088"/>
          </a:xfrm>
        </p:spPr>
        <p:txBody>
          <a:bodyPr>
            <a:normAutofit/>
          </a:bodyPr>
          <a:lstStyle/>
          <a:p>
            <a:pPr algn="just" eaLnBrk="1" fontAlgn="auto" hangingPunct="1">
              <a:spcAft>
                <a:spcPts val="0"/>
              </a:spcAft>
              <a:defRPr/>
            </a:pPr>
            <a:r>
              <a:rPr lang="en-US" altLang="zh-CN" sz="4400" dirty="0">
                <a:cs typeface="+mn-cs"/>
              </a:rPr>
              <a:t>        </a:t>
            </a:r>
          </a:p>
          <a:p>
            <a:pPr algn="just" eaLnBrk="1" fontAlgn="auto" hangingPunct="1">
              <a:lnSpc>
                <a:spcPct val="150000"/>
              </a:lnSpc>
              <a:spcAft>
                <a:spcPts val="0"/>
              </a:spcAft>
              <a:buFont typeface="Wingdings" pitchFamily="2" charset="2"/>
              <a:buChar char="u"/>
              <a:defRPr/>
            </a:pPr>
            <a:r>
              <a:rPr lang="en-US" altLang="zh-CN" sz="4800" dirty="0">
                <a:latin typeface="Times New Roman" pitchFamily="18" charset="0"/>
                <a:cs typeface="Times New Roman" pitchFamily="18" charset="0"/>
              </a:rPr>
              <a:t>Absence of color in </a:t>
            </a:r>
            <a:r>
              <a:rPr lang="en-US" altLang="zh-CN" sz="4800" dirty="0">
                <a:solidFill>
                  <a:srgbClr val="FF0000"/>
                </a:solidFill>
                <a:latin typeface="Times New Roman" pitchFamily="18" charset="0"/>
                <a:cs typeface="Times New Roman" pitchFamily="18" charset="0"/>
              </a:rPr>
              <a:t>cured</a:t>
            </a:r>
            <a:r>
              <a:rPr lang="en-US" altLang="zh-CN" sz="4800" dirty="0">
                <a:latin typeface="Times New Roman" pitchFamily="18" charset="0"/>
                <a:cs typeface="Times New Roman" pitchFamily="18" charset="0"/>
              </a:rPr>
              <a:t> </a:t>
            </a:r>
            <a:r>
              <a:rPr lang="en-US" altLang="zh-CN" sz="4800" dirty="0">
                <a:solidFill>
                  <a:srgbClr val="FF0000"/>
                </a:solidFill>
                <a:latin typeface="Times New Roman" pitchFamily="18" charset="0"/>
                <a:cs typeface="Times New Roman" pitchFamily="18" charset="0"/>
              </a:rPr>
              <a:t>polymers</a:t>
            </a:r>
          </a:p>
          <a:p>
            <a:pPr algn="just" eaLnBrk="1" fontAlgn="auto" hangingPunct="1">
              <a:lnSpc>
                <a:spcPct val="150000"/>
              </a:lnSpc>
              <a:spcAft>
                <a:spcPts val="0"/>
              </a:spcAft>
              <a:buFont typeface="Wingdings" pitchFamily="2" charset="2"/>
              <a:buChar char="u"/>
              <a:defRPr/>
            </a:pPr>
            <a:r>
              <a:rPr lang="en-US" altLang="zh-CN" sz="4800" dirty="0">
                <a:latin typeface="Times New Roman" pitchFamily="18" charset="0"/>
                <a:cs typeface="Times New Roman" pitchFamily="18" charset="0"/>
              </a:rPr>
              <a:t> Strong adaptability to a variety of </a:t>
            </a:r>
            <a:r>
              <a:rPr lang="en-US" altLang="zh-CN" sz="4800" dirty="0">
                <a:solidFill>
                  <a:srgbClr val="FF0000"/>
                </a:solidFill>
                <a:latin typeface="Times New Roman" pitchFamily="18" charset="0"/>
                <a:cs typeface="Times New Roman" pitchFamily="18" charset="0"/>
              </a:rPr>
              <a:t>curing conditions</a:t>
            </a:r>
            <a:r>
              <a:rPr lang="en-US" altLang="zh-CN" sz="4800" dirty="0">
                <a:latin typeface="Times New Roman" pitchFamily="18" charset="0"/>
                <a:cs typeface="Times New Roman" pitchFamily="18" charset="0"/>
              </a:rPr>
              <a:t>.</a:t>
            </a:r>
          </a:p>
          <a:p>
            <a:pPr eaLnBrk="1" fontAlgn="auto" hangingPunct="1">
              <a:spcAft>
                <a:spcPts val="0"/>
              </a:spcAft>
              <a:defRPr/>
            </a:pPr>
            <a:endParaRPr lang="en-US" altLang="zh-CN" sz="4400" dirty="0">
              <a:cs typeface="+mn-cs"/>
            </a:endParaRPr>
          </a:p>
        </p:txBody>
      </p:sp>
      <p:sp>
        <p:nvSpPr>
          <p:cNvPr id="19459" name="Text Box 3"/>
          <p:cNvSpPr txBox="1">
            <a:spLocks noChangeArrowheads="1"/>
          </p:cNvSpPr>
          <p:nvPr/>
        </p:nvSpPr>
        <p:spPr bwMode="auto">
          <a:xfrm>
            <a:off x="3157538" y="2286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ctrTitle"/>
          </p:nvPr>
        </p:nvSpPr>
        <p:spPr>
          <a:xfrm>
            <a:off x="1143000" y="1714500"/>
            <a:ext cx="7239000" cy="1905000"/>
          </a:xfrm>
        </p:spPr>
        <p:txBody>
          <a:bodyPr/>
          <a:lstStyle/>
          <a:p>
            <a:pPr eaLnBrk="1" fontAlgn="auto" hangingPunct="1">
              <a:spcAft>
                <a:spcPts val="0"/>
              </a:spcAft>
              <a:defRPr/>
            </a:pPr>
            <a:r>
              <a:rPr lang="en-US" altLang="zh-CN" sz="4800" i="1" dirty="0">
                <a:solidFill>
                  <a:schemeClr val="tx2">
                    <a:satMod val="130000"/>
                  </a:schemeClr>
                </a:solidFill>
                <a:cs typeface="+mj-cs"/>
              </a:rPr>
              <a:t>1.  Purity of Reagents</a:t>
            </a:r>
            <a:r>
              <a:rPr lang="en-US" altLang="zh-CN" sz="4800" dirty="0">
                <a:solidFill>
                  <a:schemeClr val="tx2">
                    <a:satMod val="130000"/>
                  </a:schemeClr>
                </a:solidFill>
                <a:cs typeface="+mj-cs"/>
              </a:rPr>
              <a:t>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subTitle" idx="1"/>
          </p:nvPr>
        </p:nvSpPr>
        <p:spPr>
          <a:xfrm>
            <a:off x="1000125" y="990600"/>
            <a:ext cx="8143875" cy="5867400"/>
          </a:xfrm>
        </p:spPr>
        <p:txBody>
          <a:bodyPr>
            <a:normAutofit/>
          </a:bodyPr>
          <a:lstStyle/>
          <a:p>
            <a:pPr algn="just" eaLnBrk="1" fontAlgn="auto" hangingPunct="1">
              <a:lnSpc>
                <a:spcPct val="160000"/>
              </a:lnSpc>
              <a:spcAft>
                <a:spcPts val="0"/>
              </a:spcAft>
              <a:defRPr/>
            </a:pPr>
            <a:r>
              <a:rPr lang="en-US" altLang="zh-CN" sz="4400" dirty="0">
                <a:latin typeface="Times New Roman" pitchFamily="18" charset="0"/>
                <a:cs typeface="Times New Roman" pitchFamily="18" charset="0"/>
              </a:rPr>
              <a:t>Every commercial grade of formaldehyde contains some </a:t>
            </a:r>
            <a:r>
              <a:rPr lang="en-US" altLang="zh-CN" sz="4400" dirty="0">
                <a:solidFill>
                  <a:srgbClr val="FF0000"/>
                </a:solidFill>
                <a:latin typeface="Times New Roman" pitchFamily="18" charset="0"/>
                <a:cs typeface="Times New Roman" pitchFamily="18" charset="0"/>
              </a:rPr>
              <a:t>methanol</a:t>
            </a:r>
            <a:r>
              <a:rPr lang="en-US" altLang="zh-CN" sz="4400" dirty="0">
                <a:latin typeface="Times New Roman" pitchFamily="18" charset="0"/>
                <a:cs typeface="Times New Roman" pitchFamily="18" charset="0"/>
              </a:rPr>
              <a:t> from its manufacture in order to stabilize the </a:t>
            </a:r>
            <a:r>
              <a:rPr lang="en-US" altLang="zh-CN" sz="4400" dirty="0">
                <a:solidFill>
                  <a:srgbClr val="FF0000"/>
                </a:solidFill>
                <a:latin typeface="Times New Roman" pitchFamily="18" charset="0"/>
                <a:cs typeface="Times New Roman" pitchFamily="18" charset="0"/>
              </a:rPr>
              <a:t>formalin</a:t>
            </a:r>
            <a:r>
              <a:rPr lang="en-US" altLang="zh-CN" sz="4400" dirty="0">
                <a:latin typeface="Times New Roman" pitchFamily="18" charset="0"/>
                <a:cs typeface="Times New Roman" pitchFamily="18" charset="0"/>
              </a:rPr>
              <a:t> solution</a:t>
            </a:r>
            <a:r>
              <a:rPr lang="en-US" altLang="zh-CN" sz="4000" dirty="0">
                <a:cs typeface="+mn-cs"/>
              </a:rPr>
              <a:t>.  </a:t>
            </a:r>
          </a:p>
        </p:txBody>
      </p:sp>
      <p:sp>
        <p:nvSpPr>
          <p:cNvPr id="223235" name="Rectangle 3"/>
          <p:cNvSpPr>
            <a:spLocks noChangeArrowheads="1"/>
          </p:cNvSpPr>
          <p:nvPr/>
        </p:nvSpPr>
        <p:spPr bwMode="auto">
          <a:xfrm>
            <a:off x="6548438" y="0"/>
            <a:ext cx="2595562" cy="457200"/>
          </a:xfrm>
          <a:prstGeom prst="rect">
            <a:avLst/>
          </a:prstGeom>
          <a:noFill/>
          <a:ln w="9525">
            <a:noFill/>
            <a:miter lim="800000"/>
            <a:headEnd/>
            <a:tailEnd/>
          </a:ln>
        </p:spPr>
        <p:txBody>
          <a:bodyPr wrap="none">
            <a:spAutoFit/>
          </a:bodyPr>
          <a:lstStyle/>
          <a:p>
            <a:pPr algn="ctr"/>
            <a:r>
              <a:rPr lang="en-US" altLang="zh-CN" sz="2400" b="1" i="1"/>
              <a:t>Purity of Reagents</a:t>
            </a:r>
            <a:r>
              <a:rPr lang="en-US" altLang="zh-CN" sz="2400" b="1"/>
              <a:t> </a:t>
            </a:r>
          </a:p>
        </p:txBody>
      </p:sp>
      <p:sp>
        <p:nvSpPr>
          <p:cNvPr id="4" name="圆角矩形 3"/>
          <p:cNvSpPr/>
          <p:nvPr/>
        </p:nvSpPr>
        <p:spPr>
          <a:xfrm>
            <a:off x="0" y="0"/>
            <a:ext cx="4143375" cy="1071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latin typeface="Times New Roman" pitchFamily="18" charset="0"/>
                <a:cs typeface="Times New Roman" pitchFamily="18" charset="0"/>
              </a:rPr>
              <a:t>Formaldehyde</a:t>
            </a:r>
            <a:endParaRPr lang="zh-CN" altLang="en-US" sz="4800" b="1" dirty="0">
              <a:latin typeface="Times New Roman" pitchFamily="18" charset="0"/>
              <a:cs typeface="Times New Roman" pitchFamily="18"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subTitle" idx="1"/>
          </p:nvPr>
        </p:nvSpPr>
        <p:spPr>
          <a:xfrm>
            <a:off x="1000125" y="457200"/>
            <a:ext cx="8143875" cy="64008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If methanol is not present, </a:t>
            </a:r>
            <a:r>
              <a:rPr lang="en-US" altLang="zh-CN" sz="4000" dirty="0" err="1">
                <a:latin typeface="Times New Roman" pitchFamily="18" charset="0"/>
                <a:cs typeface="Times New Roman" pitchFamily="18" charset="0"/>
              </a:rPr>
              <a:t>paraformaldehyde</a:t>
            </a:r>
            <a:r>
              <a:rPr lang="en-US" altLang="zh-CN" sz="4000" dirty="0">
                <a:latin typeface="Times New Roman" pitchFamily="18" charset="0"/>
                <a:cs typeface="Times New Roman" pitchFamily="18" charset="0"/>
              </a:rPr>
              <a:t> is formed. During storage, first turbid solutions, and then white colloidal deposits are formed.  The process is faster in winter than summer.  </a:t>
            </a:r>
          </a:p>
        </p:txBody>
      </p:sp>
      <p:sp>
        <p:nvSpPr>
          <p:cNvPr id="224259" name="Rectangle 3"/>
          <p:cNvSpPr>
            <a:spLocks noChangeArrowheads="1"/>
          </p:cNvSpPr>
          <p:nvPr/>
        </p:nvSpPr>
        <p:spPr bwMode="auto">
          <a:xfrm>
            <a:off x="6548438" y="0"/>
            <a:ext cx="2595562" cy="457200"/>
          </a:xfrm>
          <a:prstGeom prst="rect">
            <a:avLst/>
          </a:prstGeom>
          <a:noFill/>
          <a:ln w="9525">
            <a:noFill/>
            <a:miter lim="800000"/>
            <a:headEnd/>
            <a:tailEnd/>
          </a:ln>
        </p:spPr>
        <p:txBody>
          <a:bodyPr wrap="none">
            <a:spAutoFit/>
          </a:bodyPr>
          <a:lstStyle/>
          <a:p>
            <a:pPr algn="ctr"/>
            <a:r>
              <a:rPr lang="en-US" altLang="zh-CN" sz="2400" b="1" i="1"/>
              <a:t>Purity of Reagents</a:t>
            </a:r>
            <a:r>
              <a:rPr lang="en-US" altLang="zh-CN" sz="2400" b="1"/>
              <a:t>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1026"/>
          <p:cNvSpPr>
            <a:spLocks noGrp="1" noChangeArrowheads="1"/>
          </p:cNvSpPr>
          <p:nvPr>
            <p:ph type="subTitle" idx="1"/>
          </p:nvPr>
        </p:nvSpPr>
        <p:spPr>
          <a:xfrm>
            <a:off x="1071563" y="990600"/>
            <a:ext cx="8072437" cy="58674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Formalin solution with a 37--41% content of formaldehyde are usually stabilized with 6-12% methanol according to the storage temperature.  </a:t>
            </a:r>
          </a:p>
        </p:txBody>
      </p:sp>
      <p:sp>
        <p:nvSpPr>
          <p:cNvPr id="225283" name="Rectangle 1027"/>
          <p:cNvSpPr>
            <a:spLocks noChangeArrowheads="1"/>
          </p:cNvSpPr>
          <p:nvPr/>
        </p:nvSpPr>
        <p:spPr bwMode="auto">
          <a:xfrm>
            <a:off x="6548438" y="0"/>
            <a:ext cx="2595562" cy="457200"/>
          </a:xfrm>
          <a:prstGeom prst="rect">
            <a:avLst/>
          </a:prstGeom>
          <a:noFill/>
          <a:ln w="9525">
            <a:noFill/>
            <a:miter lim="800000"/>
            <a:headEnd/>
            <a:tailEnd/>
          </a:ln>
        </p:spPr>
        <p:txBody>
          <a:bodyPr wrap="none">
            <a:spAutoFit/>
          </a:bodyPr>
          <a:lstStyle/>
          <a:p>
            <a:pPr algn="ctr"/>
            <a:r>
              <a:rPr lang="en-US" altLang="zh-CN" sz="2400" b="1" i="1"/>
              <a:t>Purity of Reagents</a:t>
            </a:r>
            <a:r>
              <a:rPr lang="en-US" altLang="zh-CN" sz="2400" b="1"/>
              <a:t>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subTitle" idx="1"/>
          </p:nvPr>
        </p:nvSpPr>
        <p:spPr>
          <a:xfrm>
            <a:off x="1071563" y="990600"/>
            <a:ext cx="8072437" cy="5867400"/>
          </a:xfrm>
        </p:spPr>
        <p:txBody>
          <a:bodyPr>
            <a:normAutofit/>
          </a:bodyPr>
          <a:lstStyle/>
          <a:p>
            <a:pPr algn="just" eaLnBrk="1" fontAlgn="auto" hangingPunct="1">
              <a:lnSpc>
                <a:spcPct val="160000"/>
              </a:lnSpc>
              <a:spcAft>
                <a:spcPts val="0"/>
              </a:spcAft>
              <a:defRPr/>
            </a:pPr>
            <a:r>
              <a:rPr lang="en-US" altLang="zh-CN" sz="4300" dirty="0">
                <a:latin typeface="Times New Roman" pitchFamily="18" charset="0"/>
                <a:cs typeface="Times New Roman" pitchFamily="18" charset="0"/>
              </a:rPr>
              <a:t>A 30% solution of formaldehyde needs less methanol to stabilize (i.e., from traces up to 1%).</a:t>
            </a:r>
            <a:r>
              <a:rPr lang="en-US" altLang="zh-CN" sz="4300" dirty="0">
                <a:cs typeface="+mn-cs"/>
              </a:rPr>
              <a:t> </a:t>
            </a:r>
            <a:r>
              <a:rPr lang="en-US" altLang="zh-CN" sz="4300" dirty="0">
                <a:latin typeface="Times New Roman" pitchFamily="18" charset="0"/>
                <a:cs typeface="Times New Roman" pitchFamily="18" charset="0"/>
              </a:rPr>
              <a:t>Higher concentrations of formaldehyde require higher methanol amounts. </a:t>
            </a:r>
          </a:p>
          <a:p>
            <a:pPr algn="just" eaLnBrk="1" fontAlgn="auto" hangingPunct="1">
              <a:lnSpc>
                <a:spcPct val="160000"/>
              </a:lnSpc>
              <a:spcAft>
                <a:spcPts val="0"/>
              </a:spcAft>
              <a:defRPr/>
            </a:pPr>
            <a:endParaRPr lang="en-US" altLang="zh-CN" sz="4000" dirty="0">
              <a:cs typeface="+mn-cs"/>
            </a:endParaRPr>
          </a:p>
        </p:txBody>
      </p:sp>
      <p:sp>
        <p:nvSpPr>
          <p:cNvPr id="226307" name="Rectangle 3"/>
          <p:cNvSpPr>
            <a:spLocks noChangeArrowheads="1"/>
          </p:cNvSpPr>
          <p:nvPr/>
        </p:nvSpPr>
        <p:spPr bwMode="auto">
          <a:xfrm>
            <a:off x="6548438" y="0"/>
            <a:ext cx="2595562" cy="457200"/>
          </a:xfrm>
          <a:prstGeom prst="rect">
            <a:avLst/>
          </a:prstGeom>
          <a:noFill/>
          <a:ln w="9525">
            <a:noFill/>
            <a:miter lim="800000"/>
            <a:headEnd/>
            <a:tailEnd/>
          </a:ln>
        </p:spPr>
        <p:txBody>
          <a:bodyPr wrap="none">
            <a:spAutoFit/>
          </a:bodyPr>
          <a:lstStyle/>
          <a:p>
            <a:pPr algn="ctr"/>
            <a:r>
              <a:rPr lang="en-US" altLang="zh-CN" sz="2400" b="1" i="1"/>
              <a:t>Purity of Reagents</a:t>
            </a:r>
            <a:r>
              <a:rPr lang="en-US" altLang="zh-CN" sz="2400" b="1"/>
              <a:t>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1026"/>
          <p:cNvSpPr>
            <a:spLocks noGrp="1" noChangeArrowheads="1"/>
          </p:cNvSpPr>
          <p:nvPr>
            <p:ph type="subTitle" idx="1"/>
          </p:nvPr>
        </p:nvSpPr>
        <p:spPr>
          <a:xfrm>
            <a:off x="1071563" y="990600"/>
            <a:ext cx="8072437" cy="5867400"/>
          </a:xfrm>
        </p:spPr>
        <p:txBody>
          <a:bodyPr>
            <a:normAutofit/>
          </a:bodyPr>
          <a:lstStyle/>
          <a:p>
            <a:pPr algn="just" eaLnBrk="1" fontAlgn="auto" hangingPunct="1">
              <a:lnSpc>
                <a:spcPct val="170000"/>
              </a:lnSpc>
              <a:spcAft>
                <a:spcPts val="0"/>
              </a:spcAft>
              <a:defRPr/>
            </a:pPr>
            <a:r>
              <a:rPr lang="en-US" altLang="zh-CN" sz="4000" dirty="0">
                <a:latin typeface="Times New Roman" pitchFamily="18" charset="0"/>
                <a:cs typeface="Times New Roman" pitchFamily="18" charset="0"/>
              </a:rPr>
              <a:t>In MF resins, no difference exists in the water resistance of the cured resin whether formaldehyde containing methanol is used or whether methanol-free formaldehyde is used.  </a:t>
            </a:r>
          </a:p>
        </p:txBody>
      </p:sp>
      <p:sp>
        <p:nvSpPr>
          <p:cNvPr id="227331" name="Rectangle 1028"/>
          <p:cNvSpPr>
            <a:spLocks noChangeArrowheads="1"/>
          </p:cNvSpPr>
          <p:nvPr/>
        </p:nvSpPr>
        <p:spPr bwMode="auto">
          <a:xfrm>
            <a:off x="6548438" y="0"/>
            <a:ext cx="2595562" cy="457200"/>
          </a:xfrm>
          <a:prstGeom prst="rect">
            <a:avLst/>
          </a:prstGeom>
          <a:noFill/>
          <a:ln w="9525">
            <a:noFill/>
            <a:miter lim="800000"/>
            <a:headEnd/>
            <a:tailEnd/>
          </a:ln>
        </p:spPr>
        <p:txBody>
          <a:bodyPr wrap="none">
            <a:spAutoFit/>
          </a:bodyPr>
          <a:lstStyle/>
          <a:p>
            <a:pPr algn="ctr"/>
            <a:r>
              <a:rPr lang="en-US" altLang="zh-CN" sz="2400" b="1" i="1"/>
              <a:t>Purity of Reagents</a:t>
            </a:r>
            <a:r>
              <a:rPr lang="en-US" altLang="zh-CN" sz="2400" b="1"/>
              <a:t>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subTitle" idx="1"/>
          </p:nvPr>
        </p:nvSpPr>
        <p:spPr>
          <a:xfrm>
            <a:off x="1071563" y="990600"/>
            <a:ext cx="8072437" cy="5867400"/>
          </a:xfrm>
        </p:spPr>
        <p:txBody>
          <a:bodyPr>
            <a:normAutofit/>
          </a:bodyPr>
          <a:lstStyle/>
          <a:p>
            <a:pPr algn="just" eaLnBrk="1" fontAlgn="auto" hangingPunct="1">
              <a:lnSpc>
                <a:spcPct val="150000"/>
              </a:lnSpc>
              <a:spcAft>
                <a:spcPts val="0"/>
              </a:spcAft>
              <a:defRPr/>
            </a:pPr>
            <a:r>
              <a:rPr lang="en-US" altLang="zh-CN" sz="4800" dirty="0">
                <a:latin typeface="Times New Roman" pitchFamily="18" charset="0"/>
                <a:cs typeface="Times New Roman" pitchFamily="18" charset="0"/>
              </a:rPr>
              <a:t>However, in UF resins, the methanol content makes a considerable difference.  </a:t>
            </a:r>
          </a:p>
        </p:txBody>
      </p:sp>
      <p:sp>
        <p:nvSpPr>
          <p:cNvPr id="228355" name="Rectangle 4"/>
          <p:cNvSpPr>
            <a:spLocks noChangeArrowheads="1"/>
          </p:cNvSpPr>
          <p:nvPr/>
        </p:nvSpPr>
        <p:spPr bwMode="auto">
          <a:xfrm>
            <a:off x="6548438" y="0"/>
            <a:ext cx="2595562" cy="457200"/>
          </a:xfrm>
          <a:prstGeom prst="rect">
            <a:avLst/>
          </a:prstGeom>
          <a:noFill/>
          <a:ln w="9525">
            <a:noFill/>
            <a:miter lim="800000"/>
            <a:headEnd/>
            <a:tailEnd/>
          </a:ln>
        </p:spPr>
        <p:txBody>
          <a:bodyPr wrap="none">
            <a:spAutoFit/>
          </a:bodyPr>
          <a:lstStyle/>
          <a:p>
            <a:pPr algn="ctr"/>
            <a:r>
              <a:rPr lang="en-US" altLang="zh-CN" sz="2400" b="1" i="1"/>
              <a:t>Purity of Reagents</a:t>
            </a:r>
            <a:r>
              <a:rPr lang="en-US" altLang="zh-CN" sz="2400" b="1"/>
              <a:t>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subTitle" idx="1"/>
          </p:nvPr>
        </p:nvSpPr>
        <p:spPr>
          <a:xfrm>
            <a:off x="1071563" y="990600"/>
            <a:ext cx="8072437" cy="58674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With methanol-free formaldehyde regular UF resins can be manufactured with normal boiling-water absorption (+2%). </a:t>
            </a:r>
          </a:p>
        </p:txBody>
      </p:sp>
      <p:sp>
        <p:nvSpPr>
          <p:cNvPr id="229379" name="Rectangle 4"/>
          <p:cNvSpPr>
            <a:spLocks noChangeArrowheads="1"/>
          </p:cNvSpPr>
          <p:nvPr/>
        </p:nvSpPr>
        <p:spPr bwMode="auto">
          <a:xfrm>
            <a:off x="6548438" y="0"/>
            <a:ext cx="2595562" cy="457200"/>
          </a:xfrm>
          <a:prstGeom prst="rect">
            <a:avLst/>
          </a:prstGeom>
          <a:noFill/>
          <a:ln w="9525">
            <a:noFill/>
            <a:miter lim="800000"/>
            <a:headEnd/>
            <a:tailEnd/>
          </a:ln>
        </p:spPr>
        <p:txBody>
          <a:bodyPr wrap="none">
            <a:spAutoFit/>
          </a:bodyPr>
          <a:lstStyle/>
          <a:p>
            <a:pPr algn="ctr"/>
            <a:r>
              <a:rPr lang="en-US" altLang="zh-CN" sz="2400" b="1" i="1"/>
              <a:t>Purity of Reagents</a:t>
            </a:r>
            <a:r>
              <a:rPr lang="en-US" altLang="zh-CN" sz="2400" b="1"/>
              <a:t>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subTitle" idx="1"/>
          </p:nvPr>
        </p:nvSpPr>
        <p:spPr>
          <a:xfrm>
            <a:off x="928688" y="609600"/>
            <a:ext cx="8215312" cy="6477000"/>
          </a:xfrm>
        </p:spPr>
        <p:txBody>
          <a:bodyPr>
            <a:normAutofit lnSpcReduction="10000"/>
          </a:bodyPr>
          <a:lstStyle/>
          <a:p>
            <a:pPr algn="just" eaLnBrk="1" fontAlgn="auto" hangingPunct="1">
              <a:lnSpc>
                <a:spcPct val="160000"/>
              </a:lnSpc>
              <a:spcAft>
                <a:spcPts val="0"/>
              </a:spcAft>
              <a:defRPr/>
            </a:pPr>
            <a:r>
              <a:rPr lang="en-US" altLang="zh-CN" sz="4000" dirty="0">
                <a:latin typeface="Times New Roman" pitchFamily="18" charset="0"/>
                <a:cs typeface="Times New Roman" pitchFamily="18" charset="0"/>
              </a:rPr>
              <a:t>With formaldehyde containing methanol (i.e., 40% formalin solution with 8--11% methanol), and identical manufacturing conditions, the UF resins obtained are much less stabile in water and have an unusually high hot-water absorption (6-10%).  </a:t>
            </a:r>
          </a:p>
        </p:txBody>
      </p:sp>
      <p:sp>
        <p:nvSpPr>
          <p:cNvPr id="230403" name="Rectangle 4"/>
          <p:cNvSpPr>
            <a:spLocks noChangeArrowheads="1"/>
          </p:cNvSpPr>
          <p:nvPr/>
        </p:nvSpPr>
        <p:spPr bwMode="auto">
          <a:xfrm>
            <a:off x="6548438" y="0"/>
            <a:ext cx="2595562" cy="457200"/>
          </a:xfrm>
          <a:prstGeom prst="rect">
            <a:avLst/>
          </a:prstGeom>
          <a:noFill/>
          <a:ln w="9525">
            <a:noFill/>
            <a:miter lim="800000"/>
            <a:headEnd/>
            <a:tailEnd/>
          </a:ln>
        </p:spPr>
        <p:txBody>
          <a:bodyPr wrap="none">
            <a:spAutoFit/>
          </a:bodyPr>
          <a:lstStyle/>
          <a:p>
            <a:pPr algn="ctr"/>
            <a:r>
              <a:rPr lang="en-US" altLang="zh-CN" sz="2400" b="1" i="1"/>
              <a:t>Purity of Reagents</a:t>
            </a:r>
            <a:r>
              <a:rPr lang="en-US" altLang="zh-CN" sz="2400" b="1"/>
              <a:t>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subTitle" idx="1"/>
          </p:nvPr>
        </p:nvSpPr>
        <p:spPr>
          <a:xfrm>
            <a:off x="1000125" y="762000"/>
            <a:ext cx="8143875" cy="6096000"/>
          </a:xfrm>
        </p:spPr>
        <p:txBody>
          <a:bodyPr>
            <a:normAutofit/>
          </a:bodyPr>
          <a:lstStyle/>
          <a:p>
            <a:pPr algn="just" eaLnBrk="1" fontAlgn="auto" hangingPunct="1">
              <a:lnSpc>
                <a:spcPct val="140000"/>
              </a:lnSpc>
              <a:spcAft>
                <a:spcPts val="0"/>
              </a:spcAft>
              <a:defRPr/>
            </a:pPr>
            <a:r>
              <a:rPr lang="en-US" altLang="zh-CN" sz="4000" dirty="0">
                <a:latin typeface="Times New Roman" pitchFamily="18" charset="0"/>
                <a:cs typeface="Times New Roman" pitchFamily="18" charset="0"/>
              </a:rPr>
              <a:t>This unusual effect is due to the formation of </a:t>
            </a:r>
            <a:r>
              <a:rPr lang="en-US" altLang="zh-CN" sz="4000" dirty="0" err="1">
                <a:latin typeface="Times New Roman" pitchFamily="18" charset="0"/>
                <a:cs typeface="Times New Roman" pitchFamily="18" charset="0"/>
              </a:rPr>
              <a:t>methylated</a:t>
            </a:r>
            <a:r>
              <a:rPr lang="en-US" altLang="zh-CN" sz="4000" dirty="0">
                <a:latin typeface="Times New Roman" pitchFamily="18" charset="0"/>
                <a:cs typeface="Times New Roman" pitchFamily="18" charset="0"/>
              </a:rPr>
              <a:t> urea-formaldehyde resins, which remain unchanged on curing. And result in their easy solubility in water, destroy the water resistance.</a:t>
            </a:r>
          </a:p>
        </p:txBody>
      </p:sp>
      <p:sp>
        <p:nvSpPr>
          <p:cNvPr id="232451" name="Rectangle 4"/>
          <p:cNvSpPr>
            <a:spLocks noChangeArrowheads="1"/>
          </p:cNvSpPr>
          <p:nvPr/>
        </p:nvSpPr>
        <p:spPr bwMode="auto">
          <a:xfrm>
            <a:off x="6548438" y="0"/>
            <a:ext cx="2595562" cy="457200"/>
          </a:xfrm>
          <a:prstGeom prst="rect">
            <a:avLst/>
          </a:prstGeom>
          <a:noFill/>
          <a:ln w="9525">
            <a:noFill/>
            <a:miter lim="800000"/>
            <a:headEnd/>
            <a:tailEnd/>
          </a:ln>
        </p:spPr>
        <p:txBody>
          <a:bodyPr wrap="none">
            <a:spAutoFit/>
          </a:bodyPr>
          <a:lstStyle/>
          <a:p>
            <a:pPr algn="ctr"/>
            <a:r>
              <a:rPr lang="en-US" altLang="zh-CN" sz="2400" b="1" i="1"/>
              <a:t>Purity of Reagents</a:t>
            </a:r>
            <a:r>
              <a:rPr lang="en-US" altLang="zh-CN" sz="2400" b="1"/>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subTitle" idx="1"/>
          </p:nvPr>
        </p:nvSpPr>
        <p:spPr>
          <a:xfrm>
            <a:off x="1000125" y="914400"/>
            <a:ext cx="7786688" cy="5943600"/>
          </a:xfrm>
        </p:spPr>
        <p:txBody>
          <a:bodyPr>
            <a:no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Although many amino-compounds have been investigated for using in production of amino-resins, only urea and melamine, in rare cases aniline, are extensively used.  </a:t>
            </a:r>
          </a:p>
        </p:txBody>
      </p:sp>
      <p:sp>
        <p:nvSpPr>
          <p:cNvPr id="20483" name="Text Box 4"/>
          <p:cNvSpPr txBox="1">
            <a:spLocks noChangeArrowheads="1"/>
          </p:cNvSpPr>
          <p:nvPr/>
        </p:nvSpPr>
        <p:spPr bwMode="auto">
          <a:xfrm>
            <a:off x="3157538" y="2286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subTitle" idx="1"/>
          </p:nvPr>
        </p:nvSpPr>
        <p:spPr>
          <a:xfrm>
            <a:off x="928688" y="500063"/>
            <a:ext cx="8215312" cy="6357937"/>
          </a:xfrm>
        </p:spPr>
        <p:txBody>
          <a:bodyPr>
            <a:no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This does not occur with melamine-formaldehyde resins because the cured MF resins have a higher cross-link density and are less soluble, and therefore less water sensitive. They are also more stable at higher temperature.</a:t>
            </a:r>
          </a:p>
        </p:txBody>
      </p:sp>
      <p:sp>
        <p:nvSpPr>
          <p:cNvPr id="233475" name="Rectangle 3"/>
          <p:cNvSpPr>
            <a:spLocks noChangeArrowheads="1"/>
          </p:cNvSpPr>
          <p:nvPr/>
        </p:nvSpPr>
        <p:spPr bwMode="auto">
          <a:xfrm>
            <a:off x="6548438" y="0"/>
            <a:ext cx="2595562" cy="457200"/>
          </a:xfrm>
          <a:prstGeom prst="rect">
            <a:avLst/>
          </a:prstGeom>
          <a:noFill/>
          <a:ln w="9525">
            <a:noFill/>
            <a:miter lim="800000"/>
            <a:headEnd/>
            <a:tailEnd/>
          </a:ln>
        </p:spPr>
        <p:txBody>
          <a:bodyPr wrap="none">
            <a:spAutoFit/>
          </a:bodyPr>
          <a:lstStyle/>
          <a:p>
            <a:pPr algn="ctr"/>
            <a:r>
              <a:rPr lang="en-US" altLang="zh-CN" sz="2400" b="1" i="1"/>
              <a:t>Purity of Reagents</a:t>
            </a:r>
            <a:r>
              <a:rPr lang="en-US" altLang="zh-CN" sz="2400" b="1"/>
              <a:t>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subTitle" idx="1"/>
          </p:nvPr>
        </p:nvSpPr>
        <p:spPr>
          <a:xfrm>
            <a:off x="1000125" y="714375"/>
            <a:ext cx="8143875" cy="6143625"/>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To avoid this problem, either </a:t>
            </a:r>
            <a:r>
              <a:rPr lang="en-US" altLang="zh-CN" sz="4400" dirty="0" err="1">
                <a:latin typeface="Times New Roman" pitchFamily="18" charset="0"/>
                <a:cs typeface="Times New Roman" pitchFamily="18" charset="0"/>
              </a:rPr>
              <a:t>unstabilized</a:t>
            </a:r>
            <a:r>
              <a:rPr lang="en-US" altLang="zh-CN" sz="4400" dirty="0">
                <a:latin typeface="Times New Roman" pitchFamily="18" charset="0"/>
                <a:cs typeface="Times New Roman" pitchFamily="18" charset="0"/>
              </a:rPr>
              <a:t> formaldehyde is used or methanol is distilled from commercial formaldehyde solutions before urea is dissolved in it. </a:t>
            </a:r>
          </a:p>
        </p:txBody>
      </p:sp>
      <p:sp>
        <p:nvSpPr>
          <p:cNvPr id="231427" name="Rectangle 3"/>
          <p:cNvSpPr>
            <a:spLocks noChangeArrowheads="1"/>
          </p:cNvSpPr>
          <p:nvPr/>
        </p:nvSpPr>
        <p:spPr bwMode="auto">
          <a:xfrm>
            <a:off x="6548438" y="0"/>
            <a:ext cx="2595562" cy="457200"/>
          </a:xfrm>
          <a:prstGeom prst="rect">
            <a:avLst/>
          </a:prstGeom>
          <a:noFill/>
          <a:ln w="9525">
            <a:noFill/>
            <a:miter lim="800000"/>
            <a:headEnd/>
            <a:tailEnd/>
          </a:ln>
        </p:spPr>
        <p:txBody>
          <a:bodyPr wrap="none">
            <a:spAutoFit/>
          </a:bodyPr>
          <a:lstStyle/>
          <a:p>
            <a:pPr algn="ctr"/>
            <a:r>
              <a:rPr lang="en-US" altLang="zh-CN" sz="2400" b="1" i="1"/>
              <a:t>Purity of Reagents</a:t>
            </a:r>
            <a:r>
              <a:rPr lang="en-US" altLang="zh-CN" sz="2400" b="1"/>
              <a:t>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subTitle" idx="1"/>
          </p:nvPr>
        </p:nvSpPr>
        <p:spPr>
          <a:xfrm>
            <a:off x="1000125" y="990600"/>
            <a:ext cx="8143875" cy="5867400"/>
          </a:xfrm>
        </p:spPr>
        <p:txBody>
          <a:bodyPr>
            <a:normAutofit lnSpcReduction="10000"/>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 Commercial UF resins are generally manufactured by using formalin solutions which contain less that 1% methanol and which are stored in heated tanks at +60°C. </a:t>
            </a:r>
          </a:p>
        </p:txBody>
      </p:sp>
      <p:sp>
        <p:nvSpPr>
          <p:cNvPr id="234499" name="Rectangle 3"/>
          <p:cNvSpPr>
            <a:spLocks noChangeArrowheads="1"/>
          </p:cNvSpPr>
          <p:nvPr/>
        </p:nvSpPr>
        <p:spPr bwMode="auto">
          <a:xfrm>
            <a:off x="6548438" y="0"/>
            <a:ext cx="2595562" cy="457200"/>
          </a:xfrm>
          <a:prstGeom prst="rect">
            <a:avLst/>
          </a:prstGeom>
          <a:noFill/>
          <a:ln w="9525">
            <a:noFill/>
            <a:miter lim="800000"/>
            <a:headEnd/>
            <a:tailEnd/>
          </a:ln>
        </p:spPr>
        <p:txBody>
          <a:bodyPr wrap="none">
            <a:spAutoFit/>
          </a:bodyPr>
          <a:lstStyle/>
          <a:p>
            <a:pPr algn="ctr"/>
            <a:r>
              <a:rPr lang="en-US" altLang="zh-CN" sz="2400" b="1" i="1"/>
              <a:t>Purity of Reagents</a:t>
            </a:r>
            <a:r>
              <a:rPr lang="en-US" altLang="zh-CN" sz="2400" b="1"/>
              <a:t>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subTitle" idx="1"/>
          </p:nvPr>
        </p:nvSpPr>
        <p:spPr>
          <a:xfrm>
            <a:off x="1000125" y="990600"/>
            <a:ext cx="8143875" cy="58674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In the case of melamine resins, attention must be paid to the formation of hydrolysis products of melamine before manufacture starts. </a:t>
            </a:r>
          </a:p>
        </p:txBody>
      </p:sp>
      <p:sp>
        <p:nvSpPr>
          <p:cNvPr id="235523" name="Rectangle 4"/>
          <p:cNvSpPr>
            <a:spLocks noChangeArrowheads="1"/>
          </p:cNvSpPr>
          <p:nvPr/>
        </p:nvSpPr>
        <p:spPr bwMode="auto">
          <a:xfrm>
            <a:off x="6548438" y="0"/>
            <a:ext cx="2595562" cy="457200"/>
          </a:xfrm>
          <a:prstGeom prst="rect">
            <a:avLst/>
          </a:prstGeom>
          <a:noFill/>
          <a:ln w="9525">
            <a:noFill/>
            <a:miter lim="800000"/>
            <a:headEnd/>
            <a:tailEnd/>
          </a:ln>
        </p:spPr>
        <p:txBody>
          <a:bodyPr wrap="none">
            <a:spAutoFit/>
          </a:bodyPr>
          <a:lstStyle/>
          <a:p>
            <a:pPr algn="ctr"/>
            <a:r>
              <a:rPr lang="en-US" altLang="zh-CN" sz="2400" b="1" i="1"/>
              <a:t>Purity of Reagents</a:t>
            </a:r>
            <a:r>
              <a:rPr lang="en-US" altLang="zh-CN" sz="2400" b="1"/>
              <a:t> </a:t>
            </a:r>
          </a:p>
        </p:txBody>
      </p:sp>
      <p:sp>
        <p:nvSpPr>
          <p:cNvPr id="4" name="圆角矩形 3"/>
          <p:cNvSpPr/>
          <p:nvPr/>
        </p:nvSpPr>
        <p:spPr>
          <a:xfrm>
            <a:off x="0" y="0"/>
            <a:ext cx="3571875" cy="1071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latin typeface="Times New Roman" pitchFamily="18" charset="0"/>
                <a:cs typeface="Times New Roman" pitchFamily="18" charset="0"/>
              </a:rPr>
              <a:t>Melamine</a:t>
            </a:r>
            <a:endParaRPr lang="zh-CN" altLang="en-US" sz="4800" b="1" dirty="0">
              <a:latin typeface="Times New Roman" pitchFamily="18" charset="0"/>
              <a:cs typeface="Times New Roman" pitchFamily="18"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subTitle" idx="1"/>
          </p:nvPr>
        </p:nvSpPr>
        <p:spPr>
          <a:xfrm>
            <a:off x="928688" y="990600"/>
            <a:ext cx="8215312" cy="5867400"/>
          </a:xfrm>
        </p:spPr>
        <p:txBody>
          <a:bodyPr>
            <a:normAutofit lnSpcReduction="10000"/>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The hydrolysis products of melamine are obtained when the amino groups of melamine are gradually replaced by hydroxyl groups. Completed hydrolysis produces is </a:t>
            </a:r>
            <a:r>
              <a:rPr lang="en-US" altLang="zh-CN" sz="4400" dirty="0" err="1">
                <a:latin typeface="Times New Roman" pitchFamily="18" charset="0"/>
                <a:cs typeface="Times New Roman" pitchFamily="18" charset="0"/>
              </a:rPr>
              <a:t>cyanuric</a:t>
            </a:r>
            <a:r>
              <a:rPr lang="en-US" altLang="zh-CN" sz="4400" dirty="0">
                <a:latin typeface="Times New Roman" pitchFamily="18" charset="0"/>
                <a:cs typeface="Times New Roman" pitchFamily="18" charset="0"/>
              </a:rPr>
              <a:t> acid. </a:t>
            </a:r>
          </a:p>
          <a:p>
            <a:pPr algn="just" eaLnBrk="1" fontAlgn="auto" hangingPunct="1">
              <a:lnSpc>
                <a:spcPct val="150000"/>
              </a:lnSpc>
              <a:spcAft>
                <a:spcPts val="0"/>
              </a:spcAft>
              <a:defRPr/>
            </a:pPr>
            <a:endParaRPr lang="en-US" altLang="zh-CN" sz="4400" dirty="0">
              <a:latin typeface="Times New Roman" pitchFamily="18" charset="0"/>
              <a:cs typeface="Times New Roman" pitchFamily="18" charset="0"/>
            </a:endParaRPr>
          </a:p>
        </p:txBody>
      </p:sp>
      <p:sp>
        <p:nvSpPr>
          <p:cNvPr id="236547" name="Rectangle 3"/>
          <p:cNvSpPr>
            <a:spLocks noChangeArrowheads="1"/>
          </p:cNvSpPr>
          <p:nvPr/>
        </p:nvSpPr>
        <p:spPr bwMode="auto">
          <a:xfrm>
            <a:off x="6548438" y="0"/>
            <a:ext cx="2595562" cy="457200"/>
          </a:xfrm>
          <a:prstGeom prst="rect">
            <a:avLst/>
          </a:prstGeom>
          <a:noFill/>
          <a:ln w="9525">
            <a:noFill/>
            <a:miter lim="800000"/>
            <a:headEnd/>
            <a:tailEnd/>
          </a:ln>
        </p:spPr>
        <p:txBody>
          <a:bodyPr wrap="none">
            <a:spAutoFit/>
          </a:bodyPr>
          <a:lstStyle/>
          <a:p>
            <a:pPr algn="ctr"/>
            <a:r>
              <a:rPr lang="en-US" altLang="zh-CN" sz="2400" b="1" i="1"/>
              <a:t>Purity of Reagents</a:t>
            </a:r>
            <a:r>
              <a:rPr lang="en-US" altLang="zh-CN" sz="2400" b="1"/>
              <a:t>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570" name="Picture 5" descr="81"/>
          <p:cNvPicPr>
            <a:picLocks noChangeAspect="1" noChangeArrowheads="1"/>
          </p:cNvPicPr>
          <p:nvPr/>
        </p:nvPicPr>
        <p:blipFill>
          <a:blip r:embed="rId3" cstate="print"/>
          <a:srcRect/>
          <a:stretch>
            <a:fillRect/>
          </a:stretch>
        </p:blipFill>
        <p:spPr bwMode="auto">
          <a:xfrm>
            <a:off x="0" y="331788"/>
            <a:ext cx="9144000" cy="6256337"/>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subTitle" idx="1"/>
          </p:nvPr>
        </p:nvSpPr>
        <p:spPr>
          <a:xfrm>
            <a:off x="1071563" y="990600"/>
            <a:ext cx="8072437" cy="5867400"/>
          </a:xfrm>
        </p:spPr>
        <p:txBody>
          <a:bodyPr>
            <a:normAutofit/>
          </a:bodyPr>
          <a:lstStyle/>
          <a:p>
            <a:pPr algn="just" eaLnBrk="1" fontAlgn="auto" hangingPunct="1">
              <a:lnSpc>
                <a:spcPct val="150000"/>
              </a:lnSpc>
              <a:spcAft>
                <a:spcPts val="0"/>
              </a:spcAft>
              <a:defRPr/>
            </a:pPr>
            <a:r>
              <a:rPr lang="en-US" altLang="zh-CN" sz="4800" dirty="0" err="1">
                <a:latin typeface="Times New Roman" pitchFamily="18" charset="0"/>
                <a:cs typeface="Times New Roman" pitchFamily="18" charset="0"/>
              </a:rPr>
              <a:t>Ammeline</a:t>
            </a:r>
            <a:r>
              <a:rPr lang="en-US" altLang="zh-CN" sz="4800" dirty="0">
                <a:latin typeface="Times New Roman" pitchFamily="18" charset="0"/>
                <a:cs typeface="Times New Roman" pitchFamily="18" charset="0"/>
              </a:rPr>
              <a:t> and </a:t>
            </a:r>
            <a:r>
              <a:rPr lang="en-US" altLang="zh-CN" sz="4800" dirty="0" err="1">
                <a:latin typeface="Times New Roman" pitchFamily="18" charset="0"/>
                <a:cs typeface="Times New Roman" pitchFamily="18" charset="0"/>
              </a:rPr>
              <a:t>ammelide</a:t>
            </a:r>
            <a:r>
              <a:rPr lang="zh-CN" altLang="en-US" sz="4800" dirty="0">
                <a:latin typeface="Times New Roman" pitchFamily="18" charset="0"/>
                <a:cs typeface="Times New Roman" pitchFamily="18" charset="0"/>
              </a:rPr>
              <a:t> </a:t>
            </a:r>
            <a:r>
              <a:rPr lang="en-US" altLang="zh-CN" sz="4800" dirty="0">
                <a:latin typeface="Times New Roman" pitchFamily="18" charset="0"/>
                <a:cs typeface="Times New Roman" pitchFamily="18" charset="0"/>
              </a:rPr>
              <a:t>can be regarded as partial amides of </a:t>
            </a:r>
            <a:r>
              <a:rPr lang="en-US" altLang="zh-CN" sz="4800" dirty="0" err="1">
                <a:latin typeface="Times New Roman" pitchFamily="18" charset="0"/>
                <a:cs typeface="Times New Roman" pitchFamily="18" charset="0"/>
              </a:rPr>
              <a:t>cyanuric</a:t>
            </a:r>
            <a:r>
              <a:rPr lang="en-US" altLang="zh-CN" sz="4800" dirty="0">
                <a:latin typeface="Times New Roman" pitchFamily="18" charset="0"/>
                <a:cs typeface="Times New Roman" pitchFamily="18" charset="0"/>
              </a:rPr>
              <a:t> acid. They are acids and be useless in resin production.  </a:t>
            </a:r>
          </a:p>
          <a:p>
            <a:pPr algn="just" eaLnBrk="1" fontAlgn="auto" hangingPunct="1">
              <a:lnSpc>
                <a:spcPct val="150000"/>
              </a:lnSpc>
              <a:spcAft>
                <a:spcPts val="0"/>
              </a:spcAft>
              <a:defRPr/>
            </a:pPr>
            <a:endParaRPr lang="en-US" altLang="zh-CN" sz="4800" dirty="0">
              <a:latin typeface="Times New Roman" pitchFamily="18" charset="0"/>
              <a:cs typeface="Times New Roman" pitchFamily="18" charset="0"/>
            </a:endParaRPr>
          </a:p>
        </p:txBody>
      </p:sp>
      <p:sp>
        <p:nvSpPr>
          <p:cNvPr id="238595" name="Rectangle 4"/>
          <p:cNvSpPr>
            <a:spLocks noChangeArrowheads="1"/>
          </p:cNvSpPr>
          <p:nvPr/>
        </p:nvSpPr>
        <p:spPr bwMode="auto">
          <a:xfrm>
            <a:off x="6548438" y="0"/>
            <a:ext cx="2595562" cy="457200"/>
          </a:xfrm>
          <a:prstGeom prst="rect">
            <a:avLst/>
          </a:prstGeom>
          <a:noFill/>
          <a:ln w="9525">
            <a:noFill/>
            <a:miter lim="800000"/>
            <a:headEnd/>
            <a:tailEnd/>
          </a:ln>
        </p:spPr>
        <p:txBody>
          <a:bodyPr wrap="none">
            <a:spAutoFit/>
          </a:bodyPr>
          <a:lstStyle/>
          <a:p>
            <a:pPr algn="ctr"/>
            <a:r>
              <a:rPr lang="en-US" altLang="zh-CN" sz="2400" b="1" i="1"/>
              <a:t>Purity of Reagents</a:t>
            </a:r>
            <a:r>
              <a:rPr lang="en-US" altLang="zh-CN" sz="2400" b="1"/>
              <a:t>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subTitle" idx="1"/>
          </p:nvPr>
        </p:nvSpPr>
        <p:spPr>
          <a:xfrm>
            <a:off x="1000125" y="428625"/>
            <a:ext cx="8143875" cy="5867400"/>
          </a:xfrm>
        </p:spPr>
        <p:txBody>
          <a:bodyPr>
            <a:no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They are very undesirable by-products in the manufacture of melamine because of their catalytic effect in the subsequent melamine-formaldehyde resin production, due to their acidic nature.  </a:t>
            </a:r>
          </a:p>
        </p:txBody>
      </p:sp>
      <p:sp>
        <p:nvSpPr>
          <p:cNvPr id="239619" name="Rectangle 3"/>
          <p:cNvSpPr>
            <a:spLocks noChangeArrowheads="1"/>
          </p:cNvSpPr>
          <p:nvPr/>
        </p:nvSpPr>
        <p:spPr bwMode="auto">
          <a:xfrm>
            <a:off x="6548438" y="0"/>
            <a:ext cx="2595562" cy="457200"/>
          </a:xfrm>
          <a:prstGeom prst="rect">
            <a:avLst/>
          </a:prstGeom>
          <a:noFill/>
          <a:ln w="9525">
            <a:noFill/>
            <a:miter lim="800000"/>
            <a:headEnd/>
            <a:tailEnd/>
          </a:ln>
        </p:spPr>
        <p:txBody>
          <a:bodyPr wrap="none">
            <a:spAutoFit/>
          </a:bodyPr>
          <a:lstStyle/>
          <a:p>
            <a:pPr algn="ctr"/>
            <a:r>
              <a:rPr lang="en-US" altLang="zh-CN" sz="2400" b="1" i="1"/>
              <a:t>Purity of Reagents</a:t>
            </a:r>
            <a:r>
              <a:rPr lang="en-US" altLang="zh-CN" sz="2400" b="1"/>
              <a:t> </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subTitle" idx="1"/>
          </p:nvPr>
        </p:nvSpPr>
        <p:spPr>
          <a:xfrm>
            <a:off x="1000125" y="990600"/>
            <a:ext cx="8143875" cy="5867400"/>
          </a:xfrm>
        </p:spPr>
        <p:txBody>
          <a:bodyPr>
            <a:normAutofit/>
          </a:bodyPr>
          <a:lstStyle/>
          <a:p>
            <a:pPr algn="just" eaLnBrk="1" fontAlgn="auto" hangingPunct="1">
              <a:lnSpc>
                <a:spcPct val="150000"/>
              </a:lnSpc>
              <a:spcAft>
                <a:spcPts val="0"/>
              </a:spcAft>
              <a:defRPr/>
            </a:pPr>
            <a:r>
              <a:rPr lang="en-US" altLang="zh-CN" sz="4800" dirty="0">
                <a:latin typeface="Times New Roman" pitchFamily="18" charset="0"/>
                <a:cs typeface="Times New Roman" pitchFamily="18" charset="0"/>
              </a:rPr>
              <a:t>Both must be removed from crude melamine by an alkali wash and/or crystallization of the crude melamine. </a:t>
            </a:r>
          </a:p>
        </p:txBody>
      </p:sp>
      <p:sp>
        <p:nvSpPr>
          <p:cNvPr id="240643" name="Rectangle 3"/>
          <p:cNvSpPr>
            <a:spLocks noChangeArrowheads="1"/>
          </p:cNvSpPr>
          <p:nvPr/>
        </p:nvSpPr>
        <p:spPr bwMode="auto">
          <a:xfrm>
            <a:off x="6548438" y="0"/>
            <a:ext cx="2595562" cy="457200"/>
          </a:xfrm>
          <a:prstGeom prst="rect">
            <a:avLst/>
          </a:prstGeom>
          <a:noFill/>
          <a:ln w="9525">
            <a:noFill/>
            <a:miter lim="800000"/>
            <a:headEnd/>
            <a:tailEnd/>
          </a:ln>
        </p:spPr>
        <p:txBody>
          <a:bodyPr wrap="none">
            <a:spAutoFit/>
          </a:bodyPr>
          <a:lstStyle/>
          <a:p>
            <a:pPr algn="ctr"/>
            <a:r>
              <a:rPr lang="en-US" altLang="zh-CN" sz="2400" b="1" i="1"/>
              <a:t>Purity of Reagents</a:t>
            </a:r>
            <a:r>
              <a:rPr lang="en-US" altLang="zh-CN" sz="2400" b="1"/>
              <a:t> </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Summary</a:t>
            </a:r>
            <a:endParaRPr lang="zh-CN" altLang="en-US" dirty="0"/>
          </a:p>
        </p:txBody>
      </p:sp>
      <p:sp>
        <p:nvSpPr>
          <p:cNvPr id="241667" name="内容占位符 2"/>
          <p:cNvSpPr>
            <a:spLocks noGrp="1"/>
          </p:cNvSpPr>
          <p:nvPr>
            <p:ph idx="1"/>
          </p:nvPr>
        </p:nvSpPr>
        <p:spPr/>
        <p:txBody>
          <a:bodyPr/>
          <a:lstStyle/>
          <a:p>
            <a:pPr>
              <a:buFont typeface="Wingdings" pitchFamily="2" charset="2"/>
              <a:buChar char="u"/>
            </a:pPr>
            <a:r>
              <a:rPr lang="en-US" altLang="zh-CN" sz="4400">
                <a:latin typeface="Times New Roman" pitchFamily="18" charset="0"/>
                <a:cs typeface="Times New Roman" pitchFamily="18" charset="0"/>
              </a:rPr>
              <a:t>Formaldehyde</a:t>
            </a:r>
          </a:p>
          <a:p>
            <a:pPr>
              <a:buFont typeface="Wingdings 2"/>
              <a:buNone/>
            </a:pPr>
            <a:r>
              <a:rPr lang="en-US" altLang="zh-CN" sz="4400">
                <a:latin typeface="Times New Roman" pitchFamily="18" charset="0"/>
                <a:cs typeface="Times New Roman" pitchFamily="18" charset="0"/>
              </a:rPr>
              <a:t>    Methanol</a:t>
            </a:r>
          </a:p>
          <a:p>
            <a:pPr>
              <a:buFont typeface="Wingdings 2"/>
              <a:buNone/>
            </a:pPr>
            <a:endParaRPr lang="en-US" altLang="zh-CN" sz="4400">
              <a:latin typeface="Times New Roman" pitchFamily="18" charset="0"/>
              <a:cs typeface="Times New Roman" pitchFamily="18" charset="0"/>
            </a:endParaRPr>
          </a:p>
          <a:p>
            <a:pPr>
              <a:buFont typeface="Wingdings" pitchFamily="2" charset="2"/>
              <a:buChar char="u"/>
            </a:pPr>
            <a:r>
              <a:rPr lang="en-US" altLang="zh-CN" sz="4400">
                <a:latin typeface="Times New Roman" pitchFamily="18" charset="0"/>
                <a:cs typeface="Times New Roman" pitchFamily="18" charset="0"/>
              </a:rPr>
              <a:t>Melamine</a:t>
            </a:r>
          </a:p>
          <a:p>
            <a:pPr>
              <a:buFont typeface="Wingdings 2"/>
              <a:buNone/>
            </a:pPr>
            <a:r>
              <a:rPr lang="en-US" altLang="zh-CN" sz="4400">
                <a:latin typeface="Times New Roman" pitchFamily="18" charset="0"/>
                <a:cs typeface="Times New Roman" pitchFamily="18" charset="0"/>
              </a:rPr>
              <a:t>    Hydrolysis</a:t>
            </a:r>
          </a:p>
          <a:p>
            <a:pPr>
              <a:buFont typeface="Wingdings 2"/>
              <a:buNone/>
            </a:pPr>
            <a:endParaRPr lang="zh-CN" altLang="en-US" sz="440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subTitle" idx="1"/>
          </p:nvPr>
        </p:nvSpPr>
        <p:spPr>
          <a:xfrm>
            <a:off x="1214438" y="914400"/>
            <a:ext cx="7822058" cy="5372100"/>
          </a:xfrm>
        </p:spPr>
        <p:txBody>
          <a:bodyPr>
            <a:normAutofit fontScale="92500"/>
          </a:bodyPr>
          <a:lstStyle/>
          <a:p>
            <a:pPr eaLnBrk="1" fontAlgn="auto" hangingPunct="1">
              <a:lnSpc>
                <a:spcPct val="150000"/>
              </a:lnSpc>
              <a:spcAft>
                <a:spcPts val="0"/>
              </a:spcAft>
              <a:defRPr/>
            </a:pPr>
            <a:r>
              <a:rPr lang="en-US" altLang="zh-CN" sz="4800" dirty="0">
                <a:solidFill>
                  <a:srgbClr val="FF0000"/>
                </a:solidFill>
                <a:latin typeface="Times New Roman" pitchFamily="18" charset="0"/>
                <a:cs typeface="Times New Roman" pitchFamily="18" charset="0"/>
              </a:rPr>
              <a:t>Thermosetting</a:t>
            </a:r>
            <a:r>
              <a:rPr lang="en-US" altLang="zh-CN" sz="4800" dirty="0">
                <a:latin typeface="Times New Roman" pitchFamily="18" charset="0"/>
                <a:cs typeface="Times New Roman" pitchFamily="18" charset="0"/>
              </a:rPr>
              <a:t> amino-resins produced from reaction between formaldehyde and urea (melamine) , which are based on </a:t>
            </a:r>
            <a:r>
              <a:rPr lang="en-US" altLang="zh-CN" sz="4800" dirty="0">
                <a:solidFill>
                  <a:srgbClr val="FF0000"/>
                </a:solidFill>
                <a:latin typeface="Times New Roman" pitchFamily="18" charset="0"/>
                <a:cs typeface="Times New Roman" pitchFamily="18" charset="0"/>
              </a:rPr>
              <a:t>condensation</a:t>
            </a:r>
            <a:r>
              <a:rPr lang="en-US" altLang="zh-CN" sz="4800" dirty="0">
                <a:latin typeface="Times New Roman" pitchFamily="18" charset="0"/>
                <a:cs typeface="Times New Roman" pitchFamily="18" charset="0"/>
              </a:rPr>
              <a:t> </a:t>
            </a:r>
            <a:r>
              <a:rPr lang="en-US" altLang="zh-CN" sz="4800" dirty="0">
                <a:solidFill>
                  <a:srgbClr val="FF0000"/>
                </a:solidFill>
                <a:latin typeface="Times New Roman" pitchFamily="18" charset="0"/>
                <a:cs typeface="Times New Roman" pitchFamily="18" charset="0"/>
              </a:rPr>
              <a:t>polymerization</a:t>
            </a:r>
            <a:r>
              <a:rPr lang="en-US" altLang="zh-CN" sz="4800" dirty="0">
                <a:latin typeface="Times New Roman" pitchFamily="18" charset="0"/>
                <a:cs typeface="Times New Roman" pitchFamily="18" charset="0"/>
              </a:rPr>
              <a:t>.  </a:t>
            </a:r>
          </a:p>
        </p:txBody>
      </p:sp>
      <p:sp>
        <p:nvSpPr>
          <p:cNvPr id="21507" name="Text Box 3"/>
          <p:cNvSpPr txBox="1">
            <a:spLocks noChangeArrowheads="1"/>
          </p:cNvSpPr>
          <p:nvPr/>
        </p:nvSpPr>
        <p:spPr bwMode="auto">
          <a:xfrm>
            <a:off x="3157538" y="2286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ctrTitle"/>
          </p:nvPr>
        </p:nvSpPr>
        <p:spPr>
          <a:xfrm>
            <a:off x="785813" y="1857375"/>
            <a:ext cx="8358187" cy="2124075"/>
          </a:xfrm>
        </p:spPr>
        <p:txBody>
          <a:bodyPr/>
          <a:lstStyle/>
          <a:p>
            <a:pPr algn="ctr" eaLnBrk="1" fontAlgn="auto" hangingPunct="1">
              <a:spcAft>
                <a:spcPts val="0"/>
              </a:spcAft>
              <a:defRPr/>
            </a:pPr>
            <a:r>
              <a:rPr lang="en-US" altLang="zh-CN" sz="4800" b="1" i="1" dirty="0">
                <a:solidFill>
                  <a:schemeClr val="tx2">
                    <a:satMod val="130000"/>
                  </a:schemeClr>
                </a:solidFill>
                <a:latin typeface="Times New Roman" pitchFamily="18" charset="0"/>
                <a:cs typeface="Times New Roman" pitchFamily="18" charset="0"/>
              </a:rPr>
              <a:t>2.Proportions of Materials Used</a:t>
            </a:r>
            <a:r>
              <a:rPr lang="en-US" altLang="zh-CN" sz="4800" b="1" dirty="0">
                <a:solidFill>
                  <a:schemeClr val="tx2">
                    <a:satMod val="130000"/>
                  </a:schemeClr>
                </a:solidFill>
                <a:latin typeface="Times New Roman" pitchFamily="18" charset="0"/>
                <a:cs typeface="Times New Roman" pitchFamily="18" charset="0"/>
              </a:rPr>
              <a:t>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subTitle" idx="1"/>
          </p:nvPr>
        </p:nvSpPr>
        <p:spPr>
          <a:xfrm>
            <a:off x="1000125" y="990600"/>
            <a:ext cx="8143875" cy="58674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molar ratio of urea to formaldehyde used in UF resin manufacture is in the range 1:1.4--1:1.7, with the formaldehyde in the form of an aqueous solution.  </a:t>
            </a:r>
          </a:p>
        </p:txBody>
      </p:sp>
      <p:sp>
        <p:nvSpPr>
          <p:cNvPr id="245763"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
        <p:nvSpPr>
          <p:cNvPr id="4" name="圆角矩形 3"/>
          <p:cNvSpPr/>
          <p:nvPr/>
        </p:nvSpPr>
        <p:spPr>
          <a:xfrm>
            <a:off x="0" y="0"/>
            <a:ext cx="3571875" cy="1071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dirty="0">
                <a:latin typeface="Times New Roman" pitchFamily="18" charset="0"/>
                <a:cs typeface="Times New Roman" pitchFamily="18" charset="0"/>
              </a:rPr>
              <a:t>Second urea</a:t>
            </a:r>
            <a:endParaRPr lang="zh-CN" altLang="en-US" sz="4800" b="1" dirty="0">
              <a:latin typeface="Times New Roman" pitchFamily="18" charset="0"/>
              <a:cs typeface="Times New Roman" pitchFamily="18"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subTitle" idx="1"/>
          </p:nvPr>
        </p:nvSpPr>
        <p:spPr>
          <a:xfrm>
            <a:off x="1071563" y="990600"/>
            <a:ext cx="8072437" cy="58674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most important method for the preparation of commercial UF resin adhesives is the addition of a second amount of urea during the preparation reaction.  </a:t>
            </a:r>
          </a:p>
        </p:txBody>
      </p:sp>
      <p:sp>
        <p:nvSpPr>
          <p:cNvPr id="247811" name="Rectangle 4"/>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subTitle" idx="1"/>
          </p:nvPr>
        </p:nvSpPr>
        <p:spPr>
          <a:xfrm>
            <a:off x="1214438" y="990600"/>
            <a:ext cx="7929562" cy="5867400"/>
          </a:xfrm>
        </p:spPr>
        <p:txBody>
          <a:bodyPr>
            <a:noAutofit/>
          </a:bodyPr>
          <a:lstStyle/>
          <a:p>
            <a:pPr algn="just" eaLnBrk="1" fontAlgn="auto" hangingPunct="1">
              <a:lnSpc>
                <a:spcPct val="170000"/>
              </a:lnSpc>
              <a:spcAft>
                <a:spcPts val="0"/>
              </a:spcAft>
              <a:defRPr/>
            </a:pPr>
            <a:r>
              <a:rPr lang="en-US" altLang="zh-CN" sz="3600" dirty="0">
                <a:latin typeface="Times New Roman" pitchFamily="18" charset="0"/>
                <a:cs typeface="Times New Roman" pitchFamily="18" charset="0"/>
              </a:rPr>
              <a:t>This consists of reacting urea and formaldehyde in more than equivalent proportions</a:t>
            </a:r>
            <a:r>
              <a:rPr lang="zh-CN" altLang="en-US" sz="3600" dirty="0">
                <a:latin typeface="Times New Roman" pitchFamily="18" charset="0"/>
                <a:cs typeface="Times New Roman" pitchFamily="18" charset="0"/>
              </a:rPr>
              <a:t>（当量比）</a:t>
            </a:r>
            <a:r>
              <a:rPr lang="en-US" altLang="zh-CN" sz="3600" dirty="0">
                <a:latin typeface="Times New Roman" pitchFamily="18" charset="0"/>
                <a:cs typeface="Times New Roman" pitchFamily="18" charset="0"/>
              </a:rPr>
              <a:t>. Generally, an initial urea/formaldehyde molar ratio of 1:2.2 is used. </a:t>
            </a:r>
          </a:p>
        </p:txBody>
      </p:sp>
      <p:sp>
        <p:nvSpPr>
          <p:cNvPr id="248835"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subTitle" idx="1"/>
          </p:nvPr>
        </p:nvSpPr>
        <p:spPr>
          <a:xfrm>
            <a:off x="1000125" y="990600"/>
            <a:ext cx="8143875" cy="5867400"/>
          </a:xfrm>
        </p:spPr>
        <p:txBody>
          <a:bodyPr>
            <a:normAutofit/>
          </a:bodyPr>
          <a:lstStyle/>
          <a:p>
            <a:pPr eaLnBrk="1" fontAlgn="auto" hangingPunct="1">
              <a:lnSpc>
                <a:spcPct val="150000"/>
              </a:lnSpc>
              <a:spcAft>
                <a:spcPts val="0"/>
              </a:spcAft>
              <a:defRPr/>
            </a:pPr>
            <a:r>
              <a:rPr lang="en-US" altLang="zh-CN" sz="4400" dirty="0">
                <a:latin typeface="Times New Roman" pitchFamily="18" charset="0"/>
                <a:cs typeface="Times New Roman" pitchFamily="18" charset="0"/>
              </a:rPr>
              <a:t>In this case</a:t>
            </a:r>
            <a:r>
              <a:rPr lang="zh-CN" altLang="en-US" sz="4400" dirty="0">
                <a:latin typeface="Times New Roman" pitchFamily="18" charset="0"/>
                <a:cs typeface="Times New Roman" pitchFamily="18" charset="0"/>
              </a:rPr>
              <a:t>，</a:t>
            </a:r>
            <a:r>
              <a:rPr lang="en-US" altLang="zh-CN" sz="4400" dirty="0">
                <a:latin typeface="Times New Roman" pitchFamily="18" charset="0"/>
                <a:cs typeface="Times New Roman" pitchFamily="18" charset="0"/>
              </a:rPr>
              <a:t> </a:t>
            </a:r>
            <a:r>
              <a:rPr lang="en-US" altLang="zh-CN" sz="4400" dirty="0" err="1">
                <a:latin typeface="Times New Roman" pitchFamily="18" charset="0"/>
                <a:cs typeface="Times New Roman" pitchFamily="18" charset="0"/>
              </a:rPr>
              <a:t>methylolation</a:t>
            </a:r>
            <a:r>
              <a:rPr lang="en-US" altLang="zh-CN" sz="4400" dirty="0">
                <a:latin typeface="Times New Roman" pitchFamily="18" charset="0"/>
                <a:cs typeface="Times New Roman" pitchFamily="18" charset="0"/>
              </a:rPr>
              <a:t> can be carried out in a much shorter time, by using temperatures of up to boiling point.  </a:t>
            </a:r>
          </a:p>
        </p:txBody>
      </p:sp>
      <p:sp>
        <p:nvSpPr>
          <p:cNvPr id="249859"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subTitle" idx="1"/>
          </p:nvPr>
        </p:nvSpPr>
        <p:spPr>
          <a:xfrm>
            <a:off x="1071563" y="990600"/>
            <a:ext cx="8072437" cy="58674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At about 90ºC the </a:t>
            </a:r>
            <a:r>
              <a:rPr lang="en-US" altLang="zh-CN" sz="4000" dirty="0">
                <a:solidFill>
                  <a:srgbClr val="FF0000"/>
                </a:solidFill>
                <a:latin typeface="Times New Roman" pitchFamily="18" charset="0"/>
                <a:cs typeface="Times New Roman" pitchFamily="18" charset="0"/>
              </a:rPr>
              <a:t>exothermic reaction </a:t>
            </a:r>
            <a:r>
              <a:rPr lang="en-US" altLang="zh-CN" sz="4000" dirty="0">
                <a:latin typeface="Times New Roman" pitchFamily="18" charset="0"/>
                <a:cs typeface="Times New Roman" pitchFamily="18" charset="0"/>
              </a:rPr>
              <a:t>usually leads to vigorous boiling. The boiling continues without external heating and the mixture is maintained under reflux.</a:t>
            </a:r>
            <a:r>
              <a:rPr lang="en-US" altLang="zh-CN" sz="4000" dirty="0"/>
              <a:t> </a:t>
            </a:r>
          </a:p>
          <a:p>
            <a:pPr eaLnBrk="1" fontAlgn="auto" hangingPunct="1">
              <a:lnSpc>
                <a:spcPct val="230000"/>
              </a:lnSpc>
              <a:spcAft>
                <a:spcPts val="0"/>
              </a:spcAft>
              <a:defRPr/>
            </a:pPr>
            <a:endParaRPr lang="en-US" altLang="zh-CN" sz="4000" dirty="0">
              <a:cs typeface="+mn-cs"/>
            </a:endParaRPr>
          </a:p>
        </p:txBody>
      </p:sp>
      <p:sp>
        <p:nvSpPr>
          <p:cNvPr id="250883"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subTitle" idx="1"/>
          </p:nvPr>
        </p:nvSpPr>
        <p:spPr>
          <a:xfrm>
            <a:off x="1000125" y="685800"/>
            <a:ext cx="8143875" cy="5867400"/>
          </a:xfrm>
        </p:spPr>
        <p:txBody>
          <a:bodyPr>
            <a:normAutofit fontScale="92500"/>
          </a:bodyPr>
          <a:lstStyle/>
          <a:p>
            <a:pPr algn="just" eaLnBrk="1" fontAlgn="auto" hangingPunct="1">
              <a:lnSpc>
                <a:spcPct val="160000"/>
              </a:lnSpc>
              <a:spcAft>
                <a:spcPts val="0"/>
              </a:spcAft>
              <a:defRPr/>
            </a:pPr>
            <a:r>
              <a:rPr lang="en-US" altLang="zh-CN" sz="4000" dirty="0">
                <a:latin typeface="Times New Roman" pitchFamily="18" charset="0"/>
                <a:cs typeface="Times New Roman" pitchFamily="18" charset="0"/>
              </a:rPr>
              <a:t>When the </a:t>
            </a:r>
            <a:r>
              <a:rPr lang="en-US" altLang="zh-CN" sz="4000" dirty="0" err="1">
                <a:latin typeface="Times New Roman" pitchFamily="18" charset="0"/>
                <a:cs typeface="Times New Roman" pitchFamily="18" charset="0"/>
              </a:rPr>
              <a:t>exotherm</a:t>
            </a:r>
            <a:r>
              <a:rPr lang="en-US" altLang="zh-CN" sz="4000" dirty="0">
                <a:latin typeface="Times New Roman" pitchFamily="18" charset="0"/>
                <a:cs typeface="Times New Roman" pitchFamily="18" charset="0"/>
              </a:rPr>
              <a:t> and boiling subsides, the </a:t>
            </a:r>
            <a:r>
              <a:rPr lang="en-US" altLang="zh-CN" sz="4000" dirty="0" err="1">
                <a:latin typeface="Times New Roman" pitchFamily="18" charset="0"/>
                <a:cs typeface="Times New Roman" pitchFamily="18" charset="0"/>
              </a:rPr>
              <a:t>methylol</a:t>
            </a:r>
            <a:r>
              <a:rPr lang="en-US" altLang="zh-CN" sz="4000" dirty="0">
                <a:latin typeface="Times New Roman" pitchFamily="18" charset="0"/>
                <a:cs typeface="Times New Roman" pitchFamily="18" charset="0"/>
              </a:rPr>
              <a:t> compounds have formed, and the reaction is completed under reflux, preferably by adding a trace of acid to act as a catalyst until the viscosity of solution increases.  </a:t>
            </a:r>
          </a:p>
        </p:txBody>
      </p:sp>
      <p:sp>
        <p:nvSpPr>
          <p:cNvPr id="251907" name="Rectangle 4"/>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subTitle" idx="1"/>
          </p:nvPr>
        </p:nvSpPr>
        <p:spPr>
          <a:xfrm>
            <a:off x="1000125" y="990600"/>
            <a:ext cx="8143875" cy="5867400"/>
          </a:xfrm>
        </p:spPr>
        <p:txBody>
          <a:bodyPr>
            <a:normAutofit lnSpcReduction="10000"/>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More urea (called second urea) is added to consume</a:t>
            </a:r>
            <a:r>
              <a:rPr lang="zh-CN" altLang="en-US" sz="4000" dirty="0">
                <a:latin typeface="Times New Roman" pitchFamily="18" charset="0"/>
                <a:cs typeface="Times New Roman" pitchFamily="18" charset="0"/>
              </a:rPr>
              <a:t>（消耗）</a:t>
            </a:r>
            <a:r>
              <a:rPr lang="en-US" altLang="zh-CN" sz="4400" dirty="0">
                <a:latin typeface="Times New Roman" pitchFamily="18" charset="0"/>
                <a:cs typeface="Times New Roman" pitchFamily="18" charset="0"/>
              </a:rPr>
              <a:t> the excess of formaldehyde, until the molar ratio of urea to formaldehyde is the range 1:1.4-1:1.7. </a:t>
            </a:r>
          </a:p>
        </p:txBody>
      </p:sp>
      <p:sp>
        <p:nvSpPr>
          <p:cNvPr id="253955"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subTitle" idx="1"/>
          </p:nvPr>
        </p:nvSpPr>
        <p:spPr>
          <a:xfrm>
            <a:off x="1000125" y="990600"/>
            <a:ext cx="8143875" cy="5867400"/>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The final addition of urea can be done in one operation, or the urea may be added at suitable time intervals in smaller lots.</a:t>
            </a:r>
          </a:p>
        </p:txBody>
      </p:sp>
      <p:sp>
        <p:nvSpPr>
          <p:cNvPr id="257027" name="Rectangle 4"/>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subTitle" idx="1"/>
          </p:nvPr>
        </p:nvSpPr>
        <p:spPr>
          <a:xfrm>
            <a:off x="1000125" y="990600"/>
            <a:ext cx="8143875" cy="58674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As soon as the right viscosity is reached, the resin solution is cooled to about 25-30°C. </a:t>
            </a:r>
          </a:p>
        </p:txBody>
      </p:sp>
      <p:sp>
        <p:nvSpPr>
          <p:cNvPr id="252931"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subTitle" idx="1"/>
          </p:nvPr>
        </p:nvSpPr>
        <p:spPr>
          <a:xfrm>
            <a:off x="1143000" y="914400"/>
            <a:ext cx="8001000" cy="5943600"/>
          </a:xfrm>
        </p:spPr>
        <p:txBody>
          <a:bodyPr>
            <a:noAutofit/>
          </a:bodyPr>
          <a:lstStyle/>
          <a:p>
            <a:pPr eaLnBrk="1" fontAlgn="auto" hangingPunct="1">
              <a:lnSpc>
                <a:spcPct val="150000"/>
              </a:lnSpc>
              <a:spcAft>
                <a:spcPts val="0"/>
              </a:spcAft>
              <a:defRPr/>
            </a:pPr>
            <a:r>
              <a:rPr lang="en-US" altLang="zh-CN" sz="4800" dirty="0">
                <a:latin typeface="Times New Roman" pitchFamily="18" charset="0"/>
                <a:cs typeface="Times New Roman" pitchFamily="18" charset="0"/>
              </a:rPr>
              <a:t>Urea or melamine are reacted with formaldehyde, which results in the formation of </a:t>
            </a:r>
            <a:r>
              <a:rPr lang="en-US" altLang="zh-CN" sz="4800" dirty="0">
                <a:solidFill>
                  <a:srgbClr val="FF0000"/>
                </a:solidFill>
                <a:latin typeface="Times New Roman" pitchFamily="18" charset="0"/>
                <a:cs typeface="Times New Roman" pitchFamily="18" charset="0"/>
              </a:rPr>
              <a:t>addition</a:t>
            </a:r>
            <a:r>
              <a:rPr lang="en-US" altLang="zh-CN" sz="4800" dirty="0">
                <a:latin typeface="Times New Roman" pitchFamily="18" charset="0"/>
                <a:cs typeface="Times New Roman" pitchFamily="18" charset="0"/>
              </a:rPr>
              <a:t> products, such as </a:t>
            </a:r>
            <a:r>
              <a:rPr lang="en-US" altLang="zh-CN" sz="4800" dirty="0" err="1">
                <a:solidFill>
                  <a:srgbClr val="FF0000"/>
                </a:solidFill>
                <a:latin typeface="Times New Roman" pitchFamily="18" charset="0"/>
                <a:cs typeface="Times New Roman" pitchFamily="18" charset="0"/>
              </a:rPr>
              <a:t>methylol</a:t>
            </a:r>
            <a:r>
              <a:rPr lang="en-US" altLang="zh-CN" sz="4800" dirty="0">
                <a:solidFill>
                  <a:srgbClr val="FF0000"/>
                </a:solidFill>
                <a:latin typeface="Times New Roman" pitchFamily="18" charset="0"/>
                <a:cs typeface="Times New Roman" pitchFamily="18" charset="0"/>
              </a:rPr>
              <a:t> compounds</a:t>
            </a:r>
            <a:r>
              <a:rPr lang="en-US" altLang="zh-CN" sz="4800" dirty="0">
                <a:latin typeface="Times New Roman" pitchFamily="18" charset="0"/>
                <a:cs typeface="Times New Roman" pitchFamily="18" charset="0"/>
              </a:rPr>
              <a:t>.  </a:t>
            </a:r>
          </a:p>
        </p:txBody>
      </p:sp>
      <p:sp>
        <p:nvSpPr>
          <p:cNvPr id="22531" name="Text Box 3"/>
          <p:cNvSpPr txBox="1">
            <a:spLocks noChangeArrowheads="1"/>
          </p:cNvSpPr>
          <p:nvPr/>
        </p:nvSpPr>
        <p:spPr bwMode="auto">
          <a:xfrm>
            <a:off x="3157538" y="2286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subTitle" idx="1"/>
          </p:nvPr>
        </p:nvSpPr>
        <p:spPr>
          <a:xfrm>
            <a:off x="1071563" y="990600"/>
            <a:ext cx="8072437" cy="58674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excess water is eliminated by vacuum distillation</a:t>
            </a:r>
            <a:r>
              <a:rPr lang="en-US" altLang="zh-CN" sz="3600" dirty="0">
                <a:latin typeface="Times New Roman" pitchFamily="18" charset="0"/>
                <a:cs typeface="Times New Roman" pitchFamily="18" charset="0"/>
              </a:rPr>
              <a:t> </a:t>
            </a:r>
            <a:r>
              <a:rPr lang="en-US" altLang="zh-CN" sz="4000" dirty="0">
                <a:latin typeface="Times New Roman" pitchFamily="18" charset="0"/>
                <a:cs typeface="Times New Roman" pitchFamily="18" charset="0"/>
              </a:rPr>
              <a:t>until a resin solids concentration of 64--65% is reached, and the pH adjusted to achieve suitable storage life.</a:t>
            </a:r>
          </a:p>
        </p:txBody>
      </p:sp>
      <p:sp>
        <p:nvSpPr>
          <p:cNvPr id="256003"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subTitle" idx="1"/>
          </p:nvPr>
        </p:nvSpPr>
        <p:spPr>
          <a:xfrm>
            <a:off x="928688" y="642963"/>
            <a:ext cx="8215312" cy="6357937"/>
          </a:xfrm>
        </p:spPr>
        <p:txBody>
          <a:bodyPr>
            <a:no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chemical constitution of UF resin (which can be influenced by molar ratio, type and degree of condensation, and hydrogen-bonding ability) is an important factor relating to the </a:t>
            </a:r>
            <a:r>
              <a:rPr lang="en-US" altLang="zh-CN" sz="4000" dirty="0">
                <a:solidFill>
                  <a:srgbClr val="FF0000"/>
                </a:solidFill>
                <a:latin typeface="Times New Roman" pitchFamily="18" charset="0"/>
                <a:cs typeface="Times New Roman" pitchFamily="18" charset="0"/>
              </a:rPr>
              <a:t>durability</a:t>
            </a:r>
            <a:r>
              <a:rPr lang="en-US" altLang="zh-CN" sz="4000" dirty="0">
                <a:latin typeface="Times New Roman" pitchFamily="18" charset="0"/>
                <a:cs typeface="Times New Roman" pitchFamily="18" charset="0"/>
              </a:rPr>
              <a:t> of  UF adhesive wood bonds.  </a:t>
            </a:r>
          </a:p>
        </p:txBody>
      </p:sp>
      <p:sp>
        <p:nvSpPr>
          <p:cNvPr id="259075" name="Rectangle 4"/>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
        <p:nvSpPr>
          <p:cNvPr id="4" name="圆角矩形 3"/>
          <p:cNvSpPr/>
          <p:nvPr/>
        </p:nvSpPr>
        <p:spPr>
          <a:xfrm>
            <a:off x="0" y="1"/>
            <a:ext cx="4786314" cy="928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dirty="0">
                <a:latin typeface="Times New Roman" pitchFamily="18" charset="0"/>
                <a:cs typeface="Times New Roman" pitchFamily="18" charset="0"/>
              </a:rPr>
              <a:t>Bonding strength</a:t>
            </a:r>
            <a:endParaRPr lang="zh-CN" altLang="en-US" sz="4800" b="1" dirty="0">
              <a:latin typeface="Times New Roman" pitchFamily="18" charset="0"/>
              <a:cs typeface="Times New Roman" pitchFamily="18"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subTitle" idx="1"/>
          </p:nvPr>
        </p:nvSpPr>
        <p:spPr>
          <a:xfrm>
            <a:off x="1000125" y="990600"/>
            <a:ext cx="8143875" cy="58674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Several authors have studied the preparation, properties, and adhesive characteristics of UF resins in plywood.  </a:t>
            </a:r>
          </a:p>
        </p:txBody>
      </p:sp>
      <p:sp>
        <p:nvSpPr>
          <p:cNvPr id="260099"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subTitle" idx="1"/>
          </p:nvPr>
        </p:nvSpPr>
        <p:spPr>
          <a:xfrm>
            <a:off x="1000125" y="714375"/>
            <a:ext cx="8143875" cy="6143625"/>
          </a:xfrm>
        </p:spPr>
        <p:txBody>
          <a:bodyPr>
            <a:no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They report that the properties and </a:t>
            </a:r>
            <a:r>
              <a:rPr lang="en-US" altLang="zh-CN" sz="4000" dirty="0">
                <a:solidFill>
                  <a:srgbClr val="FF0000"/>
                </a:solidFill>
                <a:latin typeface="Times New Roman" pitchFamily="18" charset="0"/>
                <a:cs typeface="Times New Roman" pitchFamily="18" charset="0"/>
              </a:rPr>
              <a:t>bonding strengths </a:t>
            </a:r>
            <a:r>
              <a:rPr lang="en-US" altLang="zh-CN" sz="4000" dirty="0">
                <a:latin typeface="Times New Roman" pitchFamily="18" charset="0"/>
                <a:cs typeface="Times New Roman" pitchFamily="18" charset="0"/>
              </a:rPr>
              <a:t>of UF adhesives for plywood are primarily influenced by the degree of condensation and the molar ratio of the resin</a:t>
            </a:r>
            <a:r>
              <a:rPr lang="en-US" altLang="zh-CN" sz="4400" dirty="0">
                <a:latin typeface="Times New Roman" pitchFamily="18" charset="0"/>
                <a:cs typeface="Times New Roman" pitchFamily="18" charset="0"/>
              </a:rPr>
              <a:t>.  </a:t>
            </a:r>
          </a:p>
        </p:txBody>
      </p:sp>
      <p:sp>
        <p:nvSpPr>
          <p:cNvPr id="261123"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subTitle" idx="1"/>
          </p:nvPr>
        </p:nvSpPr>
        <p:spPr>
          <a:xfrm>
            <a:off x="1071563" y="500063"/>
            <a:ext cx="8072437" cy="5867400"/>
          </a:xfrm>
        </p:spPr>
        <p:txBody>
          <a:bodyPr>
            <a:no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They found that for two resins prepared under identical conditions, the one with a urea/formaldehyde molar ratio of 1:1.6 has better water resistance than the one with the ratio 1:2.0 when extended with wheat flour. </a:t>
            </a:r>
          </a:p>
        </p:txBody>
      </p:sp>
      <p:sp>
        <p:nvSpPr>
          <p:cNvPr id="262147"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subTitle" idx="1"/>
          </p:nvPr>
        </p:nvSpPr>
        <p:spPr>
          <a:xfrm>
            <a:off x="1071563" y="990600"/>
            <a:ext cx="8072437" cy="58674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Rice shows from aging studies on commercial UF resins that higher resin viscosities which are related to higher molecular weights result in a more durable glue-wood bond. </a:t>
            </a:r>
          </a:p>
        </p:txBody>
      </p:sp>
      <p:sp>
        <p:nvSpPr>
          <p:cNvPr id="265219"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subTitle" idx="1"/>
          </p:nvPr>
        </p:nvSpPr>
        <p:spPr>
          <a:xfrm>
            <a:off x="1071563" y="990600"/>
            <a:ext cx="8072437" cy="5867400"/>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Inoue, Kawai, and </a:t>
            </a:r>
            <a:r>
              <a:rPr lang="en-US" altLang="zh-CN" sz="4400" dirty="0" err="1">
                <a:latin typeface="Times New Roman" pitchFamily="18" charset="0"/>
                <a:cs typeface="Times New Roman" pitchFamily="18" charset="0"/>
              </a:rPr>
              <a:t>Itow</a:t>
            </a:r>
            <a:r>
              <a:rPr lang="en-US" altLang="zh-CN" sz="4400" dirty="0">
                <a:latin typeface="Times New Roman" pitchFamily="18" charset="0"/>
                <a:cs typeface="Times New Roman" pitchFamily="18" charset="0"/>
              </a:rPr>
              <a:t> report that bonding strength increases with the degree of condensation in a resin with a molar ratio 1:1.2.  </a:t>
            </a:r>
          </a:p>
        </p:txBody>
      </p:sp>
      <p:sp>
        <p:nvSpPr>
          <p:cNvPr id="263171" name="Rectangle 4"/>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subTitle" idx="1"/>
          </p:nvPr>
        </p:nvSpPr>
        <p:spPr>
          <a:xfrm>
            <a:off x="1000100" y="990600"/>
            <a:ext cx="8072437" cy="5867400"/>
          </a:xfrm>
        </p:spPr>
        <p:txBody>
          <a:bodyPr>
            <a:normAutofit/>
          </a:bodyPr>
          <a:lstStyle/>
          <a:p>
            <a:pPr algn="just" eaLnBrk="1" fontAlgn="auto" hangingPunct="1">
              <a:lnSpc>
                <a:spcPct val="160000"/>
              </a:lnSpc>
              <a:spcAft>
                <a:spcPts val="0"/>
              </a:spcAft>
              <a:defRPr/>
            </a:pPr>
            <a:r>
              <a:rPr lang="en-US" altLang="zh-CN" sz="4400" dirty="0">
                <a:latin typeface="Times New Roman" pitchFamily="18" charset="0"/>
                <a:cs typeface="Times New Roman" pitchFamily="18" charset="0"/>
              </a:rPr>
              <a:t>They note that </a:t>
            </a:r>
            <a:r>
              <a:rPr lang="en-US" altLang="zh-CN" sz="4400" dirty="0">
                <a:solidFill>
                  <a:srgbClr val="FF0000"/>
                </a:solidFill>
                <a:latin typeface="Times New Roman" pitchFamily="18" charset="0"/>
                <a:cs typeface="Times New Roman" pitchFamily="18" charset="0"/>
              </a:rPr>
              <a:t>adhesion strength </a:t>
            </a:r>
            <a:r>
              <a:rPr lang="en-US" altLang="zh-CN" sz="4400" dirty="0">
                <a:latin typeface="Times New Roman" pitchFamily="18" charset="0"/>
                <a:cs typeface="Times New Roman" pitchFamily="18" charset="0"/>
              </a:rPr>
              <a:t>appears to be the highest at a relatively low average molecular weight, and that it decreases with further condensation.  </a:t>
            </a:r>
          </a:p>
        </p:txBody>
      </p:sp>
      <p:sp>
        <p:nvSpPr>
          <p:cNvPr id="264195"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
        <p:nvSpPr>
          <p:cNvPr id="5" name="圆角矩形 4"/>
          <p:cNvSpPr/>
          <p:nvPr/>
        </p:nvSpPr>
        <p:spPr>
          <a:xfrm>
            <a:off x="0" y="0"/>
            <a:ext cx="4786314" cy="1071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dirty="0">
                <a:latin typeface="Times New Roman" pitchFamily="18" charset="0"/>
                <a:cs typeface="Times New Roman" pitchFamily="18" charset="0"/>
              </a:rPr>
              <a:t>Adhesion strength</a:t>
            </a:r>
            <a:endParaRPr lang="zh-CN" altLang="en-US" sz="4800" b="1" dirty="0">
              <a:latin typeface="Times New Roman" pitchFamily="18" charset="0"/>
              <a:cs typeface="Times New Roman" pitchFamily="18"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subTitle" idx="1"/>
          </p:nvPr>
        </p:nvSpPr>
        <p:spPr>
          <a:xfrm>
            <a:off x="1000100" y="990600"/>
            <a:ext cx="8072437" cy="5367358"/>
          </a:xfrm>
        </p:spPr>
        <p:txBody>
          <a:bodyPr>
            <a:normAutofit fontScale="85000" lnSpcReduction="10000"/>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significance of a second addition of urea to improve adhesion  strength has been clearly demonstrated. They conclude that </a:t>
            </a:r>
            <a:r>
              <a:rPr lang="en-US" altLang="zh-CN" sz="4000" dirty="0" err="1">
                <a:latin typeface="Times New Roman" pitchFamily="18" charset="0"/>
                <a:cs typeface="Times New Roman" pitchFamily="18" charset="0"/>
              </a:rPr>
              <a:t>di-methylol-ureas</a:t>
            </a:r>
            <a:r>
              <a:rPr lang="en-US" altLang="zh-CN" sz="4000" dirty="0">
                <a:latin typeface="Times New Roman" pitchFamily="18" charset="0"/>
                <a:cs typeface="Times New Roman" pitchFamily="18" charset="0"/>
              </a:rPr>
              <a:t> are the main components governing the adhesive force between glue and wood, while higher molecular weight species govern the cohesive force.  </a:t>
            </a:r>
          </a:p>
        </p:txBody>
      </p:sp>
      <p:sp>
        <p:nvSpPr>
          <p:cNvPr id="266243" name="Rectangle 4"/>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subTitle" idx="1"/>
          </p:nvPr>
        </p:nvSpPr>
        <p:spPr>
          <a:xfrm>
            <a:off x="928662" y="990600"/>
            <a:ext cx="8072437" cy="5867400"/>
          </a:xfrm>
        </p:spPr>
        <p:txBody>
          <a:bodyPr>
            <a:normAutofit/>
          </a:bodyPr>
          <a:lstStyle/>
          <a:p>
            <a:pPr algn="just" eaLnBrk="1" fontAlgn="auto" hangingPunct="1">
              <a:lnSpc>
                <a:spcPct val="160000"/>
              </a:lnSpc>
              <a:spcAft>
                <a:spcPts val="0"/>
              </a:spcAft>
              <a:defRPr/>
            </a:pPr>
            <a:r>
              <a:rPr lang="en-US" altLang="zh-CN" sz="4000" dirty="0">
                <a:latin typeface="Times New Roman" pitchFamily="18" charset="0"/>
                <a:cs typeface="Times New Roman" pitchFamily="18" charset="0"/>
              </a:rPr>
              <a:t>Other factors, such as the degree of cure and the type and quantity</a:t>
            </a:r>
            <a:r>
              <a:rPr lang="en-US" altLang="zh-CN" sz="3600" dirty="0">
                <a:latin typeface="Times New Roman" pitchFamily="18" charset="0"/>
                <a:cs typeface="Times New Roman" pitchFamily="18" charset="0"/>
              </a:rPr>
              <a:t> </a:t>
            </a:r>
            <a:r>
              <a:rPr lang="en-US" altLang="zh-CN" sz="4000" dirty="0">
                <a:latin typeface="Times New Roman" pitchFamily="18" charset="0"/>
                <a:cs typeface="Times New Roman" pitchFamily="18" charset="0"/>
              </a:rPr>
              <a:t>of hardener, have also been reported to affect the water resistance of UF resins. </a:t>
            </a:r>
          </a:p>
        </p:txBody>
      </p:sp>
      <p:sp>
        <p:nvSpPr>
          <p:cNvPr id="268291"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subTitle" idx="1"/>
          </p:nvPr>
        </p:nvSpPr>
        <p:spPr>
          <a:xfrm>
            <a:off x="1071563" y="914400"/>
            <a:ext cx="7676901" cy="5943600"/>
          </a:xfrm>
        </p:spPr>
        <p:txBody>
          <a:bodyPr>
            <a:noAutofit/>
          </a:bodyPr>
          <a:lstStyle/>
          <a:p>
            <a:pPr algn="just" eaLnBrk="1" fontAlgn="auto" hangingPunct="1">
              <a:lnSpc>
                <a:spcPct val="120000"/>
              </a:lnSpc>
              <a:spcAft>
                <a:spcPts val="0"/>
              </a:spcAft>
              <a:defRPr/>
            </a:pPr>
            <a:r>
              <a:rPr lang="en-US" altLang="zh-CN" sz="4800" dirty="0">
                <a:latin typeface="Times New Roman" pitchFamily="18" charset="0"/>
                <a:cs typeface="Times New Roman" pitchFamily="18" charset="0"/>
              </a:rPr>
              <a:t>Further reaction, and the concurrent </a:t>
            </a:r>
            <a:r>
              <a:rPr lang="en-US" altLang="zh-CN" sz="4800" dirty="0">
                <a:solidFill>
                  <a:srgbClr val="FF0000"/>
                </a:solidFill>
                <a:latin typeface="Times New Roman" pitchFamily="18" charset="0"/>
                <a:cs typeface="Times New Roman" pitchFamily="18" charset="0"/>
              </a:rPr>
              <a:t>elimination</a:t>
            </a:r>
            <a:r>
              <a:rPr lang="en-US" altLang="zh-CN" sz="4800" dirty="0">
                <a:latin typeface="Times New Roman" pitchFamily="18" charset="0"/>
                <a:cs typeface="Times New Roman" pitchFamily="18" charset="0"/>
              </a:rPr>
              <a:t> of water, leads to the formation of low </a:t>
            </a:r>
            <a:r>
              <a:rPr lang="en-US" altLang="zh-CN" sz="4800" dirty="0">
                <a:solidFill>
                  <a:srgbClr val="FF0000"/>
                </a:solidFill>
                <a:latin typeface="Times New Roman" pitchFamily="18" charset="0"/>
                <a:cs typeface="Times New Roman" pitchFamily="18" charset="0"/>
              </a:rPr>
              <a:t>molecular weight</a:t>
            </a:r>
            <a:r>
              <a:rPr lang="en-US" altLang="zh-CN" sz="4800" dirty="0">
                <a:latin typeface="Times New Roman" pitchFamily="18" charset="0"/>
                <a:cs typeface="Times New Roman" pitchFamily="18" charset="0"/>
              </a:rPr>
              <a:t> poly- condensates which are still soluble.  </a:t>
            </a:r>
          </a:p>
        </p:txBody>
      </p:sp>
      <p:sp>
        <p:nvSpPr>
          <p:cNvPr id="23555" name="Text Box 3"/>
          <p:cNvSpPr txBox="1">
            <a:spLocks noChangeArrowheads="1"/>
          </p:cNvSpPr>
          <p:nvPr/>
        </p:nvSpPr>
        <p:spPr bwMode="auto">
          <a:xfrm>
            <a:off x="3157538" y="2286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subTitle" idx="1"/>
          </p:nvPr>
        </p:nvSpPr>
        <p:spPr>
          <a:xfrm>
            <a:off x="1000125" y="990600"/>
            <a:ext cx="8143875" cy="58674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In an important article, Steiner indicates that resins with higher molar ratios are more durable than those with a lower formaldehyde/ urea ratio.  </a:t>
            </a:r>
          </a:p>
        </p:txBody>
      </p:sp>
      <p:sp>
        <p:nvSpPr>
          <p:cNvPr id="269315" name="Rectangle 4"/>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
        <p:nvSpPr>
          <p:cNvPr id="4" name="圆角矩形 3"/>
          <p:cNvSpPr/>
          <p:nvPr/>
        </p:nvSpPr>
        <p:spPr>
          <a:xfrm>
            <a:off x="0" y="0"/>
            <a:ext cx="3571875" cy="1071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latin typeface="Times New Roman" pitchFamily="18" charset="0"/>
                <a:cs typeface="Times New Roman" pitchFamily="18" charset="0"/>
              </a:rPr>
              <a:t>Durability</a:t>
            </a:r>
            <a:endParaRPr lang="zh-CN" altLang="en-US" sz="4800" b="1" dirty="0">
              <a:latin typeface="Times New Roman" pitchFamily="18" charset="0"/>
              <a:cs typeface="Times New Roman" pitchFamily="18"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subTitle" idx="1"/>
          </p:nvPr>
        </p:nvSpPr>
        <p:spPr>
          <a:xfrm>
            <a:off x="1000125" y="990600"/>
            <a:ext cx="8143875" cy="58674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He concludes that for samples without </a:t>
            </a:r>
            <a:r>
              <a:rPr lang="en-US" altLang="zh-CN" sz="4000" dirty="0">
                <a:solidFill>
                  <a:srgbClr val="FF0000"/>
                </a:solidFill>
                <a:latin typeface="Times New Roman" pitchFamily="18" charset="0"/>
                <a:cs typeface="Times New Roman" pitchFamily="18" charset="0"/>
              </a:rPr>
              <a:t>fillers</a:t>
            </a:r>
            <a:r>
              <a:rPr lang="en-US" altLang="zh-CN" sz="4000" dirty="0">
                <a:latin typeface="Times New Roman" pitchFamily="18" charset="0"/>
                <a:cs typeface="Times New Roman" pitchFamily="18" charset="0"/>
              </a:rPr>
              <a:t>, urea/formaldehyde molar ratios of 1:2.0 and 1:1.8 show better durability at all levels of second-urea addition than molar ratios of 1:1.6 and 1:1.4. </a:t>
            </a:r>
          </a:p>
        </p:txBody>
      </p:sp>
      <p:sp>
        <p:nvSpPr>
          <p:cNvPr id="270339"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subTitle" idx="1"/>
          </p:nvPr>
        </p:nvSpPr>
        <p:spPr>
          <a:xfrm>
            <a:off x="1071563" y="990600"/>
            <a:ext cx="8072437" cy="5867400"/>
          </a:xfrm>
        </p:spPr>
        <p:txBody>
          <a:bodyPr>
            <a:normAutofit fontScale="92500"/>
          </a:bodyPr>
          <a:lstStyle/>
          <a:p>
            <a:pPr algn="just" eaLnBrk="1" fontAlgn="auto" hangingPunct="1">
              <a:lnSpc>
                <a:spcPct val="160000"/>
              </a:lnSpc>
              <a:spcAft>
                <a:spcPts val="0"/>
              </a:spcAft>
              <a:defRPr/>
            </a:pPr>
            <a:r>
              <a:rPr lang="en-US" altLang="zh-CN" sz="4000" dirty="0">
                <a:latin typeface="Times New Roman" pitchFamily="18" charset="0"/>
                <a:cs typeface="Times New Roman" pitchFamily="18" charset="0"/>
              </a:rPr>
              <a:t>When fillers, such as walnut shell flour, are incorporated, resins of molar ratio 1:1.6 have improved durability. And both molar ratios of 1:2.0 and 1:1.8 have a notably slower deterioration rate than resins with a ratio 1:1.4. </a:t>
            </a:r>
          </a:p>
        </p:txBody>
      </p:sp>
      <p:sp>
        <p:nvSpPr>
          <p:cNvPr id="271363"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subTitle" idx="1"/>
          </p:nvPr>
        </p:nvSpPr>
        <p:spPr>
          <a:xfrm>
            <a:off x="1071563" y="990600"/>
            <a:ext cx="8072437" cy="5867400"/>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While the rate of bond deterioration is an important concept in establishing durability ranking, which does not take the initial bond quality in account.  </a:t>
            </a:r>
          </a:p>
        </p:txBody>
      </p:sp>
      <p:sp>
        <p:nvSpPr>
          <p:cNvPr id="272387"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subTitle" idx="1"/>
          </p:nvPr>
        </p:nvSpPr>
        <p:spPr>
          <a:xfrm>
            <a:off x="1071563" y="990600"/>
            <a:ext cx="8072437" cy="5867400"/>
          </a:xfrm>
        </p:spPr>
        <p:txBody>
          <a:bodyPr>
            <a:no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For UF resins without filler, increased second urea addition improves bond quality, especially in the low molar ratios. This improvement, however, is maximized after a 20--30% addition.</a:t>
            </a:r>
          </a:p>
        </p:txBody>
      </p:sp>
      <p:sp>
        <p:nvSpPr>
          <p:cNvPr id="273411"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subTitle" idx="1"/>
          </p:nvPr>
        </p:nvSpPr>
        <p:spPr>
          <a:xfrm>
            <a:off x="1000125" y="1285875"/>
            <a:ext cx="8143875" cy="5572125"/>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In all cases, the higher molar ratios resins tend to exhibit an overall better initial bond quality. </a:t>
            </a:r>
          </a:p>
        </p:txBody>
      </p:sp>
      <p:sp>
        <p:nvSpPr>
          <p:cNvPr id="274435"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subTitle" idx="1"/>
          </p:nvPr>
        </p:nvSpPr>
        <p:spPr>
          <a:xfrm>
            <a:off x="1000125" y="990600"/>
            <a:ext cx="8143875" cy="5867400"/>
          </a:xfrm>
        </p:spPr>
        <p:txBody>
          <a:bodyPr>
            <a:normAutofit lnSpcReduction="10000"/>
          </a:bodyPr>
          <a:lstStyle/>
          <a:p>
            <a:pPr algn="just" eaLnBrk="1" fontAlgn="auto" hangingPunct="1">
              <a:lnSpc>
                <a:spcPct val="160000"/>
              </a:lnSpc>
              <a:spcAft>
                <a:spcPts val="0"/>
              </a:spcAft>
              <a:defRPr/>
            </a:pPr>
            <a:r>
              <a:rPr lang="en-US" altLang="zh-CN" sz="4000" dirty="0">
                <a:latin typeface="Times New Roman" pitchFamily="18" charset="0"/>
                <a:cs typeface="Times New Roman" pitchFamily="18" charset="0"/>
              </a:rPr>
              <a:t>To conclude, UF resins of urea/form-</a:t>
            </a:r>
            <a:r>
              <a:rPr lang="en-US" altLang="zh-CN" sz="4000" dirty="0" err="1">
                <a:latin typeface="Times New Roman" pitchFamily="18" charset="0"/>
                <a:cs typeface="Times New Roman" pitchFamily="18" charset="0"/>
              </a:rPr>
              <a:t>aldehyde</a:t>
            </a:r>
            <a:r>
              <a:rPr lang="en-US" altLang="zh-CN" sz="4000" dirty="0">
                <a:latin typeface="Times New Roman" pitchFamily="18" charset="0"/>
                <a:cs typeface="Times New Roman" pitchFamily="18" charset="0"/>
              </a:rPr>
              <a:t> molar ratio ranges of 1:1.8-2.0 exhibit slower bond deterioration than resins of molar ratio ranges 1:1.4-1:1.6. under accelerated aging</a:t>
            </a:r>
            <a:r>
              <a:rPr lang="en-US" altLang="zh-CN" sz="3600" dirty="0">
                <a:latin typeface="Times New Roman" pitchFamily="18" charset="0"/>
                <a:cs typeface="Times New Roman" pitchFamily="18" charset="0"/>
              </a:rPr>
              <a:t> </a:t>
            </a:r>
            <a:r>
              <a:rPr lang="en-US" altLang="zh-CN" sz="4000" dirty="0">
                <a:latin typeface="Times New Roman" pitchFamily="18" charset="0"/>
                <a:cs typeface="Times New Roman" pitchFamily="18" charset="0"/>
              </a:rPr>
              <a:t>conditions.</a:t>
            </a:r>
          </a:p>
        </p:txBody>
      </p:sp>
      <p:sp>
        <p:nvSpPr>
          <p:cNvPr id="275459"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subTitle" idx="1"/>
          </p:nvPr>
        </p:nvSpPr>
        <p:spPr>
          <a:xfrm>
            <a:off x="1071563" y="990600"/>
            <a:ext cx="8072437" cy="5867400"/>
          </a:xfrm>
        </p:spPr>
        <p:txBody>
          <a:bodyPr>
            <a:normAutofit/>
          </a:bodyPr>
          <a:lstStyle/>
          <a:p>
            <a:pPr eaLnBrk="1" fontAlgn="auto" hangingPunct="1">
              <a:lnSpc>
                <a:spcPct val="150000"/>
              </a:lnSpc>
              <a:spcAft>
                <a:spcPts val="0"/>
              </a:spcAft>
              <a:defRPr/>
            </a:pPr>
            <a:r>
              <a:rPr lang="en-US" altLang="zh-CN" sz="4400" dirty="0">
                <a:latin typeface="Times New Roman" pitchFamily="18" charset="0"/>
                <a:cs typeface="Times New Roman" pitchFamily="18" charset="0"/>
              </a:rPr>
              <a:t>Glues containing filler, made from resins with a molar ratio of 1:1.4-1.6, show improved durability with increased amounts of second urea. </a:t>
            </a:r>
          </a:p>
        </p:txBody>
      </p:sp>
      <p:sp>
        <p:nvSpPr>
          <p:cNvPr id="276483"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subTitle" idx="1"/>
          </p:nvPr>
        </p:nvSpPr>
        <p:spPr>
          <a:xfrm>
            <a:off x="928688" y="990600"/>
            <a:ext cx="8215312" cy="5867400"/>
          </a:xfrm>
        </p:spPr>
        <p:txBody>
          <a:bodyPr>
            <a:normAutofit/>
          </a:bodyPr>
          <a:lstStyle/>
          <a:p>
            <a:pPr algn="just" eaLnBrk="1" fontAlgn="auto" hangingPunct="1">
              <a:lnSpc>
                <a:spcPct val="160000"/>
              </a:lnSpc>
              <a:spcAft>
                <a:spcPts val="0"/>
              </a:spcAft>
              <a:defRPr/>
            </a:pPr>
            <a:r>
              <a:rPr lang="en-US" altLang="zh-CN" sz="4000" dirty="0">
                <a:latin typeface="Times New Roman" pitchFamily="18" charset="0"/>
                <a:cs typeface="Times New Roman" pitchFamily="18" charset="0"/>
              </a:rPr>
              <a:t>Any consideration of the obvious improvements in durability resulting from an increased second urea addition must also reflect on the amount of </a:t>
            </a:r>
            <a:r>
              <a:rPr lang="en-US" altLang="zh-CN" sz="4000" dirty="0" err="1">
                <a:latin typeface="Times New Roman" pitchFamily="18" charset="0"/>
                <a:cs typeface="Times New Roman" pitchFamily="18" charset="0"/>
              </a:rPr>
              <a:t>methylol</a:t>
            </a:r>
            <a:r>
              <a:rPr lang="en-US" altLang="zh-CN" sz="4000" dirty="0">
                <a:latin typeface="Times New Roman" pitchFamily="18" charset="0"/>
                <a:cs typeface="Times New Roman" pitchFamily="18" charset="0"/>
              </a:rPr>
              <a:t> groups available.  </a:t>
            </a:r>
          </a:p>
        </p:txBody>
      </p:sp>
      <p:sp>
        <p:nvSpPr>
          <p:cNvPr id="277507"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subTitle" idx="1"/>
          </p:nvPr>
        </p:nvSpPr>
        <p:spPr>
          <a:xfrm>
            <a:off x="1000125" y="990600"/>
            <a:ext cx="8143875" cy="5867400"/>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The mechanism of condensation requires sufficient </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 groups to be present before all the second urea can be incorporated in the UF polymers.  </a:t>
            </a:r>
          </a:p>
        </p:txBody>
      </p:sp>
      <p:sp>
        <p:nvSpPr>
          <p:cNvPr id="278531"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subTitle" idx="1"/>
          </p:nvPr>
        </p:nvSpPr>
        <p:spPr>
          <a:xfrm>
            <a:off x="1000125" y="1285875"/>
            <a:ext cx="8143875" cy="5572125"/>
          </a:xfrm>
        </p:spPr>
        <p:txBody>
          <a:bodyPr>
            <a:noAutofit/>
          </a:bodyPr>
          <a:lstStyle/>
          <a:p>
            <a:pPr algn="just" eaLnBrk="1" fontAlgn="auto" hangingPunct="1">
              <a:lnSpc>
                <a:spcPct val="120000"/>
              </a:lnSpc>
              <a:spcAft>
                <a:spcPts val="0"/>
              </a:spcAft>
              <a:defRPr/>
            </a:pPr>
            <a:r>
              <a:rPr lang="en-US" altLang="zh-CN" sz="4800" dirty="0">
                <a:latin typeface="Times New Roman" pitchFamily="18" charset="0"/>
                <a:cs typeface="Times New Roman" pitchFamily="18" charset="0"/>
              </a:rPr>
              <a:t>Higher molecular weight products, which are </a:t>
            </a:r>
            <a:r>
              <a:rPr lang="en-US" altLang="zh-CN" sz="4800" dirty="0">
                <a:solidFill>
                  <a:srgbClr val="FF0000"/>
                </a:solidFill>
                <a:latin typeface="Times New Roman" pitchFamily="18" charset="0"/>
                <a:cs typeface="Times New Roman" pitchFamily="18" charset="0"/>
              </a:rPr>
              <a:t>insoluble</a:t>
            </a:r>
            <a:r>
              <a:rPr lang="en-US" altLang="zh-CN" sz="4800" dirty="0">
                <a:latin typeface="Times New Roman" pitchFamily="18" charset="0"/>
                <a:cs typeface="Times New Roman" pitchFamily="18" charset="0"/>
              </a:rPr>
              <a:t> and </a:t>
            </a:r>
            <a:r>
              <a:rPr lang="en-US" altLang="zh-CN" sz="4800" dirty="0">
                <a:solidFill>
                  <a:srgbClr val="FF0000"/>
                </a:solidFill>
                <a:latin typeface="Times New Roman" pitchFamily="18" charset="0"/>
                <a:cs typeface="Times New Roman" pitchFamily="18" charset="0"/>
              </a:rPr>
              <a:t>infusible</a:t>
            </a:r>
            <a:r>
              <a:rPr lang="en-US" altLang="zh-CN" sz="4800" dirty="0">
                <a:latin typeface="Times New Roman" pitchFamily="18" charset="0"/>
                <a:cs typeface="Times New Roman" pitchFamily="18" charset="0"/>
              </a:rPr>
              <a:t>, are obtained by further condensing the low molecular weight </a:t>
            </a:r>
            <a:r>
              <a:rPr lang="en-US" altLang="zh-CN" sz="4800" dirty="0" err="1">
                <a:latin typeface="Times New Roman" pitchFamily="18" charset="0"/>
                <a:cs typeface="Times New Roman" pitchFamily="18" charset="0"/>
              </a:rPr>
              <a:t>polycondensate</a:t>
            </a:r>
            <a:r>
              <a:rPr lang="en-US" altLang="zh-CN" sz="4800" dirty="0">
                <a:latin typeface="Times New Roman" pitchFamily="18" charset="0"/>
                <a:cs typeface="Times New Roman" pitchFamily="18" charset="0"/>
              </a:rPr>
              <a:t>. </a:t>
            </a:r>
          </a:p>
        </p:txBody>
      </p:sp>
      <p:sp>
        <p:nvSpPr>
          <p:cNvPr id="24579" name="Text Box 3"/>
          <p:cNvSpPr txBox="1">
            <a:spLocks noChangeArrowheads="1"/>
          </p:cNvSpPr>
          <p:nvPr/>
        </p:nvSpPr>
        <p:spPr bwMode="auto">
          <a:xfrm>
            <a:off x="3157538" y="2286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subTitle" idx="1"/>
          </p:nvPr>
        </p:nvSpPr>
        <p:spPr>
          <a:xfrm>
            <a:off x="1071563" y="990600"/>
            <a:ext cx="8072437" cy="5867400"/>
          </a:xfrm>
        </p:spPr>
        <p:txBody>
          <a:bodyPr>
            <a:normAutofit/>
          </a:bodyPr>
          <a:lstStyle/>
          <a:p>
            <a:pPr eaLnBrk="1" fontAlgn="auto" hangingPunct="1">
              <a:lnSpc>
                <a:spcPct val="150000"/>
              </a:lnSpc>
              <a:spcAft>
                <a:spcPts val="0"/>
              </a:spcAft>
              <a:defRPr/>
            </a:pPr>
            <a:r>
              <a:rPr lang="en-US" altLang="zh-CN" sz="4400" dirty="0">
                <a:latin typeface="Times New Roman" pitchFamily="18" charset="0"/>
                <a:cs typeface="Times New Roman" pitchFamily="18" charset="0"/>
              </a:rPr>
              <a:t>It appears that a minimum amount of </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 is necessary for a satisfactory wood-glue bond. </a:t>
            </a:r>
          </a:p>
        </p:txBody>
      </p:sp>
      <p:sp>
        <p:nvSpPr>
          <p:cNvPr id="279555"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subTitle" idx="1"/>
          </p:nvPr>
        </p:nvSpPr>
        <p:spPr>
          <a:xfrm>
            <a:off x="1000125" y="571500"/>
            <a:ext cx="8143875" cy="5867400"/>
          </a:xfrm>
        </p:spPr>
        <p:txBody>
          <a:bodyPr>
            <a:no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This supports the concept that </a:t>
            </a:r>
            <a:r>
              <a:rPr lang="en-US" altLang="zh-CN" sz="4000" dirty="0" err="1">
                <a:latin typeface="Times New Roman" pitchFamily="18" charset="0"/>
                <a:cs typeface="Times New Roman" pitchFamily="18" charset="0"/>
              </a:rPr>
              <a:t>methylolureas</a:t>
            </a:r>
            <a:r>
              <a:rPr lang="en-US" altLang="zh-CN" sz="4000" dirty="0">
                <a:latin typeface="Times New Roman" pitchFamily="18" charset="0"/>
                <a:cs typeface="Times New Roman" pitchFamily="18" charset="0"/>
              </a:rPr>
              <a:t> are responsible for the adhesive force</a:t>
            </a:r>
            <a:r>
              <a:rPr lang="en-US" altLang="zh-CN" sz="3600" dirty="0">
                <a:latin typeface="Times New Roman" pitchFamily="18" charset="0"/>
                <a:cs typeface="Times New Roman" pitchFamily="18" charset="0"/>
              </a:rPr>
              <a:t> </a:t>
            </a:r>
            <a:r>
              <a:rPr lang="en-US" altLang="zh-CN" sz="4000" dirty="0">
                <a:latin typeface="Times New Roman" pitchFamily="18" charset="0"/>
                <a:cs typeface="Times New Roman" pitchFamily="18" charset="0"/>
              </a:rPr>
              <a:t>of the UF resin during wood-glue bond formation, while higher condensation products provide the cohesive force.  </a:t>
            </a:r>
          </a:p>
        </p:txBody>
      </p:sp>
      <p:sp>
        <p:nvSpPr>
          <p:cNvPr id="282627"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subTitle" idx="1"/>
          </p:nvPr>
        </p:nvSpPr>
        <p:spPr>
          <a:xfrm>
            <a:off x="928688" y="990600"/>
            <a:ext cx="8215312" cy="58674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a:t>
            </a:r>
            <a:r>
              <a:rPr lang="en-US" altLang="zh-CN" sz="4000" dirty="0" err="1">
                <a:latin typeface="Times New Roman" pitchFamily="18" charset="0"/>
                <a:cs typeface="Times New Roman" pitchFamily="18" charset="0"/>
              </a:rPr>
              <a:t>methylol</a:t>
            </a:r>
            <a:r>
              <a:rPr lang="en-US" altLang="zh-CN" sz="4000" dirty="0">
                <a:latin typeface="Times New Roman" pitchFamily="18" charset="0"/>
                <a:cs typeface="Times New Roman" pitchFamily="18" charset="0"/>
              </a:rPr>
              <a:t> groups of the UF resin have been found to form ether links with cellulose, which explains their strong effect on the adhesion characteristics of UF resins.  </a:t>
            </a:r>
          </a:p>
        </p:txBody>
      </p:sp>
      <p:sp>
        <p:nvSpPr>
          <p:cNvPr id="283651"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subTitle" idx="1"/>
          </p:nvPr>
        </p:nvSpPr>
        <p:spPr>
          <a:xfrm>
            <a:off x="1000125" y="990600"/>
            <a:ext cx="8143875" cy="5867400"/>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Therefore, the higher the amount of </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 groups, the better adhesion of glue to wood. </a:t>
            </a:r>
          </a:p>
        </p:txBody>
      </p:sp>
      <p:sp>
        <p:nvSpPr>
          <p:cNvPr id="284675" name="Rectangle 3"/>
          <p:cNvSpPr>
            <a:spLocks noChangeArrowheads="1"/>
          </p:cNvSpPr>
          <p:nvPr/>
        </p:nvSpPr>
        <p:spPr bwMode="auto">
          <a:xfrm>
            <a:off x="5081588" y="0"/>
            <a:ext cx="4062412" cy="457200"/>
          </a:xfrm>
          <a:prstGeom prst="rect">
            <a:avLst/>
          </a:prstGeom>
          <a:noFill/>
          <a:ln w="9525">
            <a:noFill/>
            <a:miter lim="800000"/>
            <a:headEnd/>
            <a:tailEnd/>
          </a:ln>
        </p:spPr>
        <p:txBody>
          <a:bodyPr wrap="none">
            <a:spAutoFit/>
          </a:bodyPr>
          <a:lstStyle/>
          <a:p>
            <a:pPr algn="ctr"/>
            <a:r>
              <a:rPr lang="en-US" altLang="zh-CN" sz="2400" b="1" i="1"/>
              <a:t>Proportions of Materials Used</a:t>
            </a:r>
            <a:r>
              <a:rPr lang="en-US" altLang="zh-CN" sz="2400" b="1"/>
              <a:t> </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25" y="274638"/>
            <a:ext cx="7934325" cy="1143000"/>
          </a:xfrm>
        </p:spPr>
        <p:txBody>
          <a:bodyPr/>
          <a:lstStyle/>
          <a:p>
            <a:pPr>
              <a:defRPr/>
            </a:pPr>
            <a:r>
              <a:rPr lang="en-US" altLang="zh-CN" dirty="0"/>
              <a:t>Summary</a:t>
            </a:r>
            <a:endParaRPr lang="zh-CN" altLang="en-US" dirty="0"/>
          </a:p>
        </p:txBody>
      </p:sp>
      <p:sp>
        <p:nvSpPr>
          <p:cNvPr id="286723" name="内容占位符 2"/>
          <p:cNvSpPr>
            <a:spLocks noGrp="1"/>
          </p:cNvSpPr>
          <p:nvPr>
            <p:ph idx="1"/>
          </p:nvPr>
        </p:nvSpPr>
        <p:spPr>
          <a:xfrm>
            <a:off x="1143000" y="1447800"/>
            <a:ext cx="7791450" cy="4800600"/>
          </a:xfrm>
        </p:spPr>
        <p:txBody>
          <a:bodyPr/>
          <a:lstStyle/>
          <a:p>
            <a:pPr>
              <a:lnSpc>
                <a:spcPct val="150000"/>
              </a:lnSpc>
              <a:buFont typeface="Wingdings" pitchFamily="2" charset="2"/>
              <a:buChar char="n"/>
            </a:pPr>
            <a:r>
              <a:rPr lang="en-US" altLang="zh-CN" sz="4000" dirty="0">
                <a:latin typeface="Times New Roman" pitchFamily="18" charset="0"/>
                <a:cs typeface="Times New Roman" pitchFamily="18" charset="0"/>
              </a:rPr>
              <a:t> U/F ratio</a:t>
            </a:r>
            <a:endParaRPr lang="en-US" altLang="zh-CN" dirty="0"/>
          </a:p>
          <a:p>
            <a:pPr>
              <a:lnSpc>
                <a:spcPct val="150000"/>
              </a:lnSpc>
              <a:buFont typeface="Wingdings" pitchFamily="2" charset="2"/>
              <a:buChar char="n"/>
            </a:pPr>
            <a:r>
              <a:rPr lang="en-US" altLang="zh-CN" sz="4000" dirty="0">
                <a:latin typeface="Times New Roman" pitchFamily="18" charset="0"/>
                <a:cs typeface="Times New Roman" pitchFamily="18" charset="0"/>
              </a:rPr>
              <a:t> Second urea</a:t>
            </a:r>
          </a:p>
          <a:p>
            <a:pPr>
              <a:lnSpc>
                <a:spcPct val="150000"/>
              </a:lnSpc>
              <a:buFont typeface="Wingdings" pitchFamily="2" charset="2"/>
              <a:buChar char="n"/>
            </a:pPr>
            <a:r>
              <a:rPr lang="en-US" altLang="zh-CN" sz="4000" dirty="0">
                <a:latin typeface="Times New Roman" pitchFamily="18" charset="0"/>
                <a:cs typeface="Times New Roman" pitchFamily="18" charset="0"/>
              </a:rPr>
              <a:t> Bonding strength</a:t>
            </a:r>
          </a:p>
          <a:p>
            <a:pPr>
              <a:lnSpc>
                <a:spcPct val="150000"/>
              </a:lnSpc>
              <a:buFont typeface="Wingdings" pitchFamily="2" charset="2"/>
              <a:buChar char="n"/>
            </a:pPr>
            <a:r>
              <a:rPr lang="en-US" altLang="zh-CN" sz="4000" dirty="0">
                <a:latin typeface="Times New Roman" pitchFamily="18" charset="0"/>
                <a:cs typeface="Times New Roman" pitchFamily="18" charset="0"/>
              </a:rPr>
              <a:t> Adhesion strength</a:t>
            </a:r>
          </a:p>
          <a:p>
            <a:pPr>
              <a:lnSpc>
                <a:spcPct val="150000"/>
              </a:lnSpc>
              <a:buFont typeface="Wingdings" pitchFamily="2" charset="2"/>
              <a:buChar char="n"/>
            </a:pPr>
            <a:r>
              <a:rPr lang="en-US" altLang="zh-CN" sz="4000" dirty="0">
                <a:latin typeface="Times New Roman" pitchFamily="18" charset="0"/>
                <a:cs typeface="Times New Roman" pitchFamily="18" charset="0"/>
              </a:rPr>
              <a:t> Durability</a:t>
            </a:r>
            <a:endParaRPr lang="zh-CN" altLang="en-US" sz="4000" dirty="0">
              <a:latin typeface="Times New Roman" pitchFamily="18" charset="0"/>
              <a:cs typeface="Times New Roman" pitchFamily="18" charset="0"/>
            </a:endParaRPr>
          </a:p>
          <a:p>
            <a:pPr>
              <a:buFont typeface="Wingdings" pitchFamily="2" charset="2"/>
              <a:buChar char="n"/>
            </a:pPr>
            <a:endParaRPr lang="zh-CN" altLang="en-US" sz="4000" b="1" dirty="0">
              <a:latin typeface="Times New Roman" pitchFamily="18" charset="0"/>
              <a:cs typeface="Times New Roman" pitchFamily="18" charset="0"/>
            </a:endParaRPr>
          </a:p>
          <a:p>
            <a:pPr>
              <a:buFont typeface="Wingdings" pitchFamily="2" charset="2"/>
              <a:buChar char="n"/>
            </a:pPr>
            <a:endParaRPr lang="zh-CN" altLang="en-US" sz="4000" b="1" dirty="0">
              <a:latin typeface="Times New Roman" pitchFamily="18" charset="0"/>
              <a:cs typeface="Times New Roman" pitchFamily="18" charset="0"/>
            </a:endParaRPr>
          </a:p>
          <a:p>
            <a:pPr>
              <a:buFont typeface="Wingdings" pitchFamily="2" charset="2"/>
              <a:buChar char="n"/>
            </a:pPr>
            <a:endParaRPr lang="en-US" altLang="zh-CN" sz="4000" dirty="0">
              <a:latin typeface="Times New Roman" pitchFamily="18" charset="0"/>
              <a:cs typeface="Times New Roman" pitchFamily="18" charset="0"/>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ctrTitle"/>
          </p:nvPr>
        </p:nvSpPr>
        <p:spPr>
          <a:xfrm>
            <a:off x="357188" y="2571750"/>
            <a:ext cx="9144000" cy="1633538"/>
          </a:xfrm>
        </p:spPr>
        <p:txBody>
          <a:bodyPr/>
          <a:lstStyle/>
          <a:p>
            <a:pPr algn="ctr" eaLnBrk="1" fontAlgn="auto" hangingPunct="1">
              <a:spcAft>
                <a:spcPts val="0"/>
              </a:spcAft>
              <a:defRPr/>
            </a:pPr>
            <a:r>
              <a:rPr lang="en-US" altLang="zh-CN" sz="6000" b="1" i="1" dirty="0">
                <a:solidFill>
                  <a:schemeClr val="tx2">
                    <a:satMod val="130000"/>
                  </a:schemeClr>
                </a:solidFill>
                <a:latin typeface="Times New Roman" pitchFamily="18" charset="0"/>
                <a:cs typeface="Times New Roman" pitchFamily="18" charset="0"/>
              </a:rPr>
              <a:t>Control of the Reaction</a:t>
            </a:r>
            <a:r>
              <a:rPr lang="en-US" altLang="zh-CN" sz="6000" b="1" dirty="0">
                <a:solidFill>
                  <a:schemeClr val="tx2">
                    <a:satMod val="130000"/>
                  </a:schemeClr>
                </a:solidFill>
                <a:latin typeface="Times New Roman" pitchFamily="18" charset="0"/>
                <a:cs typeface="Times New Roman" pitchFamily="18" charset="0"/>
              </a:rPr>
              <a:t> </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subTitle" idx="1"/>
          </p:nvPr>
        </p:nvSpPr>
        <p:spPr>
          <a:xfrm>
            <a:off x="1000125" y="990600"/>
            <a:ext cx="8143875" cy="5867400"/>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mn-cs"/>
              </a:rPr>
              <a:t>The control of the pH during the reactions of urea or melamine with formaldehyde is of paramount importance.  </a:t>
            </a:r>
          </a:p>
        </p:txBody>
      </p:sp>
      <p:sp>
        <p:nvSpPr>
          <p:cNvPr id="288771" name="Text Box 4"/>
          <p:cNvSpPr txBox="1">
            <a:spLocks noChangeArrowheads="1"/>
          </p:cNvSpPr>
          <p:nvPr/>
        </p:nvSpPr>
        <p:spPr bwMode="auto">
          <a:xfrm>
            <a:off x="7350125" y="90488"/>
            <a:ext cx="1793875" cy="519112"/>
          </a:xfrm>
          <a:prstGeom prst="rect">
            <a:avLst/>
          </a:prstGeom>
          <a:noFill/>
          <a:ln w="9525">
            <a:noFill/>
            <a:miter lim="800000"/>
            <a:headEnd/>
            <a:tailEnd/>
          </a:ln>
        </p:spPr>
        <p:txBody>
          <a:bodyPr wrap="none">
            <a:spAutoFit/>
          </a:bodyPr>
          <a:lstStyle/>
          <a:p>
            <a:pPr algn="ctr"/>
            <a:r>
              <a:rPr lang="en-US" altLang="zh-CN" sz="2800"/>
              <a:t>pH Control</a:t>
            </a:r>
          </a:p>
        </p:txBody>
      </p:sp>
      <p:sp>
        <p:nvSpPr>
          <p:cNvPr id="4" name="圆角矩形 3"/>
          <p:cNvSpPr/>
          <p:nvPr/>
        </p:nvSpPr>
        <p:spPr>
          <a:xfrm>
            <a:off x="0" y="0"/>
            <a:ext cx="2500313" cy="1071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lang="en-US" altLang="zh-CN" sz="4800" b="1" dirty="0">
                <a:latin typeface="Times New Roman" pitchFamily="18" charset="0"/>
                <a:cs typeface="Times New Roman" pitchFamily="18" charset="0"/>
              </a:rPr>
              <a:t>pH</a:t>
            </a:r>
            <a:endParaRPr lang="zh-CN" altLang="en-US" sz="4800" b="1" dirty="0">
              <a:latin typeface="Times New Roman" pitchFamily="18" charset="0"/>
              <a:cs typeface="Times New Roman" pitchFamily="18" charset="0"/>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subTitle" idx="1"/>
          </p:nvPr>
        </p:nvSpPr>
        <p:spPr>
          <a:xfrm>
            <a:off x="928688" y="990600"/>
            <a:ext cx="8215312" cy="5867400"/>
          </a:xfrm>
        </p:spPr>
        <p:txBody>
          <a:bodyPr>
            <a:noAutofit/>
          </a:bodyPr>
          <a:lstStyle/>
          <a:p>
            <a:pPr algn="just" eaLnBrk="1" fontAlgn="auto" hangingPunct="1">
              <a:lnSpc>
                <a:spcPct val="150000"/>
              </a:lnSpc>
              <a:spcAft>
                <a:spcPts val="0"/>
              </a:spcAft>
              <a:defRPr/>
            </a:pPr>
            <a:r>
              <a:rPr lang="en-US" altLang="zh-CN" sz="3600" dirty="0">
                <a:latin typeface="Times New Roman" pitchFamily="18" charset="0"/>
                <a:cs typeface="Times New Roman" pitchFamily="18" charset="0"/>
              </a:rPr>
              <a:t>Careful pH control during the reaction of urea or melamine with formaldehyde done in combination with repeated tests for solubility and viscosity are the methods used to control the molecular weight of the resins.  </a:t>
            </a:r>
          </a:p>
        </p:txBody>
      </p:sp>
      <p:sp>
        <p:nvSpPr>
          <p:cNvPr id="305155" name="Rectangle 3"/>
          <p:cNvSpPr>
            <a:spLocks noChangeArrowheads="1"/>
          </p:cNvSpPr>
          <p:nvPr/>
        </p:nvSpPr>
        <p:spPr bwMode="auto">
          <a:xfrm>
            <a:off x="5930900" y="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subTitle" idx="1"/>
          </p:nvPr>
        </p:nvSpPr>
        <p:spPr>
          <a:xfrm>
            <a:off x="1000125" y="990600"/>
            <a:ext cx="8143875" cy="5867400"/>
          </a:xfrm>
        </p:spPr>
        <p:txBody>
          <a:bodyPr>
            <a:normAutofit fontScale="77500" lnSpcReduction="20000"/>
          </a:bodyPr>
          <a:lstStyle/>
          <a:p>
            <a:pPr algn="just" eaLnBrk="1" fontAlgn="auto" hangingPunct="1">
              <a:lnSpc>
                <a:spcPct val="170000"/>
              </a:lnSpc>
              <a:spcAft>
                <a:spcPts val="0"/>
              </a:spcAft>
              <a:defRPr/>
            </a:pPr>
            <a:r>
              <a:rPr lang="en-US" altLang="zh-CN" sz="4700" dirty="0">
                <a:latin typeface="Times New Roman" pitchFamily="18" charset="0"/>
                <a:cs typeface="Times New Roman" pitchFamily="18" charset="0"/>
              </a:rPr>
              <a:t>The increase of molecular size can more easily be seen in UF resins than in MF resins. This is done by measuring viscosity in UF resins and by determining solubility during condensation in MF resins. </a:t>
            </a:r>
            <a:r>
              <a:rPr lang="en-US" altLang="zh-CN" sz="4000" dirty="0"/>
              <a:t> </a:t>
            </a:r>
          </a:p>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 </a:t>
            </a:r>
          </a:p>
        </p:txBody>
      </p:sp>
      <p:sp>
        <p:nvSpPr>
          <p:cNvPr id="306179" name="Rectangle 3"/>
          <p:cNvSpPr>
            <a:spLocks noChangeArrowheads="1"/>
          </p:cNvSpPr>
          <p:nvPr/>
        </p:nvSpPr>
        <p:spPr bwMode="auto">
          <a:xfrm>
            <a:off x="5930900" y="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subTitle" idx="1"/>
          </p:nvPr>
        </p:nvSpPr>
        <p:spPr>
          <a:xfrm>
            <a:off x="1000125" y="990600"/>
            <a:ext cx="8143875" cy="5867400"/>
          </a:xfrm>
        </p:spPr>
        <p:txBody>
          <a:bodyPr>
            <a:normAutofit fontScale="92500"/>
          </a:bodyPr>
          <a:lstStyle/>
          <a:p>
            <a:pPr algn="just" eaLnBrk="1" fontAlgn="auto" hangingPunct="1">
              <a:lnSpc>
                <a:spcPct val="160000"/>
              </a:lnSpc>
              <a:spcAft>
                <a:spcPts val="0"/>
              </a:spcAft>
              <a:defRPr/>
            </a:pPr>
            <a:r>
              <a:rPr lang="en-US" altLang="zh-CN" dirty="0">
                <a:cs typeface="+mn-cs"/>
              </a:rPr>
              <a:t> </a:t>
            </a:r>
            <a:r>
              <a:rPr lang="en-US" altLang="zh-CN" sz="3900" dirty="0">
                <a:latin typeface="Times New Roman" pitchFamily="18" charset="0"/>
                <a:cs typeface="Times New Roman" pitchFamily="18" charset="0"/>
              </a:rPr>
              <a:t>Repeated or even continuous determination of the pH during the reaction, because in warm formaldehyde solutions which are exposed to air, formaldehyde is slowly oxidized to formic acid (</a:t>
            </a:r>
            <a:r>
              <a:rPr lang="en-US" altLang="zh-CN" sz="3900" dirty="0" err="1">
                <a:latin typeface="Times New Roman" pitchFamily="18" charset="0"/>
                <a:cs typeface="Times New Roman" pitchFamily="18" charset="0"/>
              </a:rPr>
              <a:t>Cannizzaro</a:t>
            </a:r>
            <a:r>
              <a:rPr lang="en-US" altLang="zh-CN" sz="3900" dirty="0">
                <a:latin typeface="Times New Roman" pitchFamily="18" charset="0"/>
                <a:cs typeface="Times New Roman" pitchFamily="18" charset="0"/>
              </a:rPr>
              <a:t> reaction). </a:t>
            </a:r>
          </a:p>
        </p:txBody>
      </p:sp>
      <p:sp>
        <p:nvSpPr>
          <p:cNvPr id="309251" name="Rectangle 4"/>
          <p:cNvSpPr>
            <a:spLocks noChangeArrowheads="1"/>
          </p:cNvSpPr>
          <p:nvPr/>
        </p:nvSpPr>
        <p:spPr bwMode="auto">
          <a:xfrm>
            <a:off x="5930900" y="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subTitle" idx="1"/>
          </p:nvPr>
        </p:nvSpPr>
        <p:spPr>
          <a:xfrm>
            <a:off x="1000125" y="1066800"/>
            <a:ext cx="8143875" cy="5791200"/>
          </a:xfrm>
        </p:spPr>
        <p:txBody>
          <a:bodyPr>
            <a:normAutofit lnSpcReduction="10000"/>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Urea- and melamine-formaldehyde (UF and MF) resins have a great deal in common</a:t>
            </a:r>
            <a:r>
              <a:rPr lang="zh-CN" altLang="en-US" sz="4400" dirty="0">
                <a:latin typeface="Times New Roman" pitchFamily="18" charset="0"/>
                <a:cs typeface="Times New Roman" pitchFamily="18" charset="0"/>
              </a:rPr>
              <a:t>，</a:t>
            </a:r>
            <a:r>
              <a:rPr lang="en-US" altLang="zh-CN" sz="4400" dirty="0">
                <a:latin typeface="Times New Roman" pitchFamily="18" charset="0"/>
                <a:cs typeface="Times New Roman" pitchFamily="18" charset="0"/>
              </a:rPr>
              <a:t> such as </a:t>
            </a:r>
            <a:r>
              <a:rPr lang="en-US" altLang="zh-CN" sz="4400" dirty="0">
                <a:solidFill>
                  <a:srgbClr val="FF0000"/>
                </a:solidFill>
                <a:latin typeface="Times New Roman" pitchFamily="18" charset="0"/>
                <a:cs typeface="Times New Roman" pitchFamily="18" charset="0"/>
              </a:rPr>
              <a:t>chemical</a:t>
            </a:r>
            <a:r>
              <a:rPr lang="en-US" altLang="zh-CN" sz="4400" dirty="0">
                <a:latin typeface="Times New Roman" pitchFamily="18" charset="0"/>
                <a:cs typeface="Times New Roman" pitchFamily="18" charset="0"/>
              </a:rPr>
              <a:t> and </a:t>
            </a:r>
            <a:r>
              <a:rPr lang="en-US" altLang="zh-CN" sz="4400" dirty="0">
                <a:solidFill>
                  <a:srgbClr val="FF0000"/>
                </a:solidFill>
                <a:latin typeface="Times New Roman" pitchFamily="18" charset="0"/>
                <a:cs typeface="Times New Roman" pitchFamily="18" charset="0"/>
              </a:rPr>
              <a:t>physical</a:t>
            </a:r>
            <a:r>
              <a:rPr lang="en-US" altLang="zh-CN" sz="4400" dirty="0">
                <a:latin typeface="Times New Roman" pitchFamily="18" charset="0"/>
                <a:cs typeface="Times New Roman" pitchFamily="18" charset="0"/>
              </a:rPr>
              <a:t> characteristics of both the </a:t>
            </a:r>
            <a:r>
              <a:rPr lang="en-US" altLang="zh-CN" sz="4400" dirty="0">
                <a:solidFill>
                  <a:srgbClr val="FF0000"/>
                </a:solidFill>
                <a:latin typeface="Times New Roman" pitchFamily="18" charset="0"/>
                <a:cs typeface="Times New Roman" pitchFamily="18" charset="0"/>
              </a:rPr>
              <a:t>cured</a:t>
            </a:r>
            <a:r>
              <a:rPr lang="en-US" altLang="zh-CN" sz="4400" dirty="0">
                <a:latin typeface="Times New Roman" pitchFamily="18" charset="0"/>
                <a:cs typeface="Times New Roman" pitchFamily="18" charset="0"/>
              </a:rPr>
              <a:t> and </a:t>
            </a:r>
            <a:r>
              <a:rPr lang="en-US" altLang="zh-CN" sz="4400" dirty="0">
                <a:solidFill>
                  <a:srgbClr val="FF0000"/>
                </a:solidFill>
                <a:latin typeface="Times New Roman" pitchFamily="18" charset="0"/>
                <a:cs typeface="Times New Roman" pitchFamily="18" charset="0"/>
              </a:rPr>
              <a:t>uncured</a:t>
            </a:r>
            <a:r>
              <a:rPr lang="en-US" altLang="zh-CN" sz="4400" dirty="0">
                <a:latin typeface="Times New Roman" pitchFamily="18" charset="0"/>
                <a:cs typeface="Times New Roman" pitchFamily="18" charset="0"/>
              </a:rPr>
              <a:t> resins.  </a:t>
            </a:r>
          </a:p>
        </p:txBody>
      </p:sp>
      <p:sp>
        <p:nvSpPr>
          <p:cNvPr id="25603" name="Text Box 4"/>
          <p:cNvSpPr txBox="1">
            <a:spLocks noChangeArrowheads="1"/>
          </p:cNvSpPr>
          <p:nvPr/>
        </p:nvSpPr>
        <p:spPr bwMode="auto">
          <a:xfrm>
            <a:off x="3157538" y="2286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subTitle" idx="1"/>
          </p:nvPr>
        </p:nvSpPr>
        <p:spPr>
          <a:xfrm>
            <a:off x="1071563" y="838200"/>
            <a:ext cx="8072437" cy="6019800"/>
          </a:xfrm>
        </p:spPr>
        <p:txBody>
          <a:bodyPr>
            <a:normAutofit/>
          </a:bodyPr>
          <a:lstStyle/>
          <a:p>
            <a:pPr algn="just" eaLnBrk="1" fontAlgn="auto" hangingPunct="1">
              <a:lnSpc>
                <a:spcPct val="160000"/>
              </a:lnSpc>
              <a:spcAft>
                <a:spcPts val="0"/>
              </a:spcAft>
              <a:defRPr/>
            </a:pPr>
            <a:r>
              <a:rPr lang="en-US" altLang="zh-CN" sz="4000" dirty="0" err="1">
                <a:latin typeface="Times New Roman" pitchFamily="18" charset="0"/>
                <a:cs typeface="Times New Roman" pitchFamily="18" charset="0"/>
              </a:rPr>
              <a:t>Methylolation</a:t>
            </a:r>
            <a:r>
              <a:rPr lang="en-US" altLang="zh-CN" sz="4000" dirty="0">
                <a:latin typeface="Times New Roman" pitchFamily="18" charset="0"/>
                <a:cs typeface="Times New Roman" pitchFamily="18" charset="0"/>
              </a:rPr>
              <a:t> and subsequent </a:t>
            </a:r>
            <a:r>
              <a:rPr lang="en-US" altLang="zh-CN" sz="4000" dirty="0" err="1">
                <a:latin typeface="Times New Roman" pitchFamily="18" charset="0"/>
                <a:cs typeface="Times New Roman" pitchFamily="18" charset="0"/>
              </a:rPr>
              <a:t>resinification</a:t>
            </a:r>
            <a:r>
              <a:rPr lang="en-US" altLang="zh-CN" sz="4000" dirty="0">
                <a:latin typeface="Times New Roman" pitchFamily="18" charset="0"/>
                <a:cs typeface="Times New Roman" pitchFamily="18" charset="0"/>
              </a:rPr>
              <a:t> can be carried out by neutralizing formic acid with ammonia or another amine, instead of an inorganic alkali.</a:t>
            </a:r>
          </a:p>
        </p:txBody>
      </p:sp>
      <p:sp>
        <p:nvSpPr>
          <p:cNvPr id="312323" name="Rectangle 3"/>
          <p:cNvSpPr>
            <a:spLocks noChangeArrowheads="1"/>
          </p:cNvSpPr>
          <p:nvPr/>
        </p:nvSpPr>
        <p:spPr bwMode="auto">
          <a:xfrm>
            <a:off x="5930900" y="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subTitle" idx="1"/>
          </p:nvPr>
        </p:nvSpPr>
        <p:spPr>
          <a:xfrm>
            <a:off x="1000125" y="838200"/>
            <a:ext cx="8143875" cy="60198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The addition reaction of amines and formaldehyde is slower than the neutralization reaction, and consequently formic acid is neutralized.  </a:t>
            </a:r>
          </a:p>
        </p:txBody>
      </p:sp>
      <p:sp>
        <p:nvSpPr>
          <p:cNvPr id="313347" name="Rectangle 3"/>
          <p:cNvSpPr>
            <a:spLocks noChangeArrowheads="1"/>
          </p:cNvSpPr>
          <p:nvPr/>
        </p:nvSpPr>
        <p:spPr bwMode="auto">
          <a:xfrm>
            <a:off x="5930900" y="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subTitle" idx="1"/>
          </p:nvPr>
        </p:nvSpPr>
        <p:spPr>
          <a:xfrm>
            <a:off x="1071563" y="838200"/>
            <a:ext cx="8072437" cy="6019800"/>
          </a:xfrm>
        </p:spPr>
        <p:txBody>
          <a:bodyPr>
            <a:normAutofit/>
          </a:bodyPr>
          <a:lstStyle/>
          <a:p>
            <a:pPr algn="just" eaLnBrk="1" fontAlgn="auto" hangingPunct="1">
              <a:lnSpc>
                <a:spcPct val="150000"/>
              </a:lnSpc>
              <a:spcAft>
                <a:spcPts val="0"/>
              </a:spcAft>
              <a:defRPr/>
            </a:pPr>
            <a:r>
              <a:rPr lang="en-US" altLang="zh-CN" sz="4400" dirty="0" err="1">
                <a:latin typeface="Times New Roman" pitchFamily="18" charset="0"/>
                <a:cs typeface="Times New Roman" pitchFamily="18" charset="0"/>
              </a:rPr>
              <a:t>Methylolation</a:t>
            </a:r>
            <a:r>
              <a:rPr lang="en-US" altLang="zh-CN" sz="4400" dirty="0">
                <a:latin typeface="Times New Roman" pitchFamily="18" charset="0"/>
                <a:cs typeface="Times New Roman" pitchFamily="18" charset="0"/>
              </a:rPr>
              <a:t> of urea or melamine then occurs in a neutral or slightly basic medium.  Therefore, the critical stage of </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 formation is safely passed.  </a:t>
            </a:r>
          </a:p>
        </p:txBody>
      </p:sp>
      <p:sp>
        <p:nvSpPr>
          <p:cNvPr id="314371" name="Rectangle 3"/>
          <p:cNvSpPr>
            <a:spLocks noChangeArrowheads="1"/>
          </p:cNvSpPr>
          <p:nvPr/>
        </p:nvSpPr>
        <p:spPr bwMode="auto">
          <a:xfrm>
            <a:off x="5930900" y="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subTitle" idx="1"/>
          </p:nvPr>
        </p:nvSpPr>
        <p:spPr>
          <a:xfrm>
            <a:off x="1071563" y="838200"/>
            <a:ext cx="8072437" cy="60198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By carefully controlling the pH and viscosity, the amino-resin solution can be kept at the desired condensation stage, by arresting the reaction.   </a:t>
            </a:r>
          </a:p>
        </p:txBody>
      </p:sp>
      <p:sp>
        <p:nvSpPr>
          <p:cNvPr id="315395" name="Rectangle 3"/>
          <p:cNvSpPr>
            <a:spLocks noChangeArrowheads="1"/>
          </p:cNvSpPr>
          <p:nvPr/>
        </p:nvSpPr>
        <p:spPr bwMode="auto">
          <a:xfrm>
            <a:off x="5930900" y="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subTitle" idx="1"/>
          </p:nvPr>
        </p:nvSpPr>
        <p:spPr>
          <a:xfrm>
            <a:off x="1000125" y="838200"/>
            <a:ext cx="8143875" cy="60198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This is done by cooling and by bringing the pH to the alkali</a:t>
            </a:r>
            <a:r>
              <a:rPr lang="zh-CN" altLang="en-US" sz="4400" dirty="0">
                <a:latin typeface="Times New Roman" pitchFamily="18" charset="0"/>
                <a:cs typeface="Times New Roman" pitchFamily="18" charset="0"/>
              </a:rPr>
              <a:t>，</a:t>
            </a:r>
            <a:r>
              <a:rPr lang="en-US" altLang="zh-CN" sz="4400" dirty="0">
                <a:latin typeface="Times New Roman" pitchFamily="18" charset="0"/>
                <a:cs typeface="Times New Roman" pitchFamily="18" charset="0"/>
              </a:rPr>
              <a:t> which guarantees best stability. </a:t>
            </a:r>
          </a:p>
        </p:txBody>
      </p:sp>
      <p:sp>
        <p:nvSpPr>
          <p:cNvPr id="316419" name="Rectangle 3"/>
          <p:cNvSpPr>
            <a:spLocks noChangeArrowheads="1"/>
          </p:cNvSpPr>
          <p:nvPr/>
        </p:nvSpPr>
        <p:spPr bwMode="auto">
          <a:xfrm>
            <a:off x="5930900" y="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subTitle" idx="1"/>
          </p:nvPr>
        </p:nvSpPr>
        <p:spPr>
          <a:xfrm>
            <a:off x="928688" y="838200"/>
            <a:ext cx="8215312" cy="60198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For a UF resin, for instance, the pH of the formaldehyde solution as purchased is 3.5, and the pH after adding ammonia and urea is 8.5.  </a:t>
            </a:r>
          </a:p>
        </p:txBody>
      </p:sp>
      <p:sp>
        <p:nvSpPr>
          <p:cNvPr id="317443" name="Rectangle 3"/>
          <p:cNvSpPr>
            <a:spLocks noChangeArrowheads="1"/>
          </p:cNvSpPr>
          <p:nvPr/>
        </p:nvSpPr>
        <p:spPr bwMode="auto">
          <a:xfrm>
            <a:off x="5930900" y="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subTitle" idx="1"/>
          </p:nvPr>
        </p:nvSpPr>
        <p:spPr>
          <a:xfrm>
            <a:off x="1000125" y="838200"/>
            <a:ext cx="8143875" cy="60198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The series of reactions are then as follows:  formic acid is neutralized, and </a:t>
            </a:r>
            <a:r>
              <a:rPr lang="en-US" altLang="zh-CN" sz="4400" dirty="0" err="1">
                <a:latin typeface="Times New Roman" pitchFamily="18" charset="0"/>
                <a:cs typeface="Times New Roman" pitchFamily="18" charset="0"/>
              </a:rPr>
              <a:t>methylol-ureas</a:t>
            </a:r>
            <a:r>
              <a:rPr lang="en-US" altLang="zh-CN" sz="4400" dirty="0">
                <a:latin typeface="Times New Roman" pitchFamily="18" charset="0"/>
                <a:cs typeface="Times New Roman" pitchFamily="18" charset="0"/>
              </a:rPr>
              <a:t> are formed. </a:t>
            </a:r>
          </a:p>
        </p:txBody>
      </p:sp>
      <p:sp>
        <p:nvSpPr>
          <p:cNvPr id="318467" name="Rectangle 3"/>
          <p:cNvSpPr>
            <a:spLocks noChangeArrowheads="1"/>
          </p:cNvSpPr>
          <p:nvPr/>
        </p:nvSpPr>
        <p:spPr bwMode="auto">
          <a:xfrm>
            <a:off x="5930900" y="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subTitle" idx="1"/>
          </p:nvPr>
        </p:nvSpPr>
        <p:spPr>
          <a:xfrm>
            <a:off x="1000125" y="838200"/>
            <a:ext cx="8143875" cy="60198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At the same time, there is a slow liberation of formic acid due to the equilibrium. </a:t>
            </a:r>
          </a:p>
        </p:txBody>
      </p:sp>
      <p:sp>
        <p:nvSpPr>
          <p:cNvPr id="319491" name="Rectangle 3"/>
          <p:cNvSpPr>
            <a:spLocks noChangeArrowheads="1"/>
          </p:cNvSpPr>
          <p:nvPr/>
        </p:nvSpPr>
        <p:spPr bwMode="auto">
          <a:xfrm>
            <a:off x="5930900" y="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subTitle" idx="1"/>
          </p:nvPr>
        </p:nvSpPr>
        <p:spPr>
          <a:xfrm>
            <a:off x="1000125" y="838200"/>
            <a:ext cx="8143875" cy="60198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Parallel to this is the slow formation of hexamethylenetetramine as a result of the reaction between six molecules of formaldehyde and four molecules of ammonia. Then pH drops from 8.5 to 5.5. </a:t>
            </a:r>
          </a:p>
        </p:txBody>
      </p:sp>
      <p:sp>
        <p:nvSpPr>
          <p:cNvPr id="320515" name="Rectangle 3"/>
          <p:cNvSpPr>
            <a:spLocks noChangeArrowheads="1"/>
          </p:cNvSpPr>
          <p:nvPr/>
        </p:nvSpPr>
        <p:spPr bwMode="auto">
          <a:xfrm>
            <a:off x="5930900" y="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subTitle" idx="1"/>
          </p:nvPr>
        </p:nvSpPr>
        <p:spPr>
          <a:xfrm>
            <a:off x="1000125" y="838200"/>
            <a:ext cx="8143875" cy="6019800"/>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 The condensation reaction of </a:t>
            </a:r>
            <a:r>
              <a:rPr lang="en-US" altLang="zh-CN" sz="4400" dirty="0" err="1">
                <a:latin typeface="Times New Roman" pitchFamily="18" charset="0"/>
                <a:cs typeface="Times New Roman" pitchFamily="18" charset="0"/>
              </a:rPr>
              <a:t>methylolurea</a:t>
            </a:r>
            <a:r>
              <a:rPr lang="en-US" altLang="zh-CN" sz="4400" dirty="0">
                <a:latin typeface="Times New Roman" pitchFamily="18" charset="0"/>
                <a:cs typeface="Times New Roman" pitchFamily="18" charset="0"/>
              </a:rPr>
              <a:t> to UF resin occurs at pH 5.0--4.0.  </a:t>
            </a:r>
          </a:p>
        </p:txBody>
      </p:sp>
      <p:sp>
        <p:nvSpPr>
          <p:cNvPr id="321539" name="Rectangle 3"/>
          <p:cNvSpPr>
            <a:spLocks noChangeArrowheads="1"/>
          </p:cNvSpPr>
          <p:nvPr/>
        </p:nvSpPr>
        <p:spPr bwMode="auto">
          <a:xfrm>
            <a:off x="5930900" y="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subTitle" idx="1"/>
          </p:nvPr>
        </p:nvSpPr>
        <p:spPr>
          <a:xfrm>
            <a:off x="1071563" y="1066800"/>
            <a:ext cx="7858125" cy="5791200"/>
          </a:xfrm>
        </p:spPr>
        <p:txBody>
          <a:bodyPr>
            <a:noAutofit/>
          </a:bodyPr>
          <a:lstStyle/>
          <a:p>
            <a:pPr algn="just" eaLnBrk="1" fontAlgn="auto" hangingPunct="1">
              <a:lnSpc>
                <a:spcPct val="150000"/>
              </a:lnSpc>
              <a:spcAft>
                <a:spcPts val="0"/>
              </a:spcAft>
              <a:defRPr/>
            </a:pPr>
            <a:r>
              <a:rPr lang="en-US" altLang="zh-CN" sz="4800" dirty="0">
                <a:latin typeface="Times New Roman" pitchFamily="18" charset="0"/>
                <a:cs typeface="Times New Roman" pitchFamily="18" charset="0"/>
              </a:rPr>
              <a:t>MF is superior to UF because of its superior water and heat resistance, hardness, and shorter curing time under less drastic conditions.  </a:t>
            </a:r>
          </a:p>
        </p:txBody>
      </p:sp>
      <p:sp>
        <p:nvSpPr>
          <p:cNvPr id="26627" name="Text Box 3"/>
          <p:cNvSpPr txBox="1">
            <a:spLocks noChangeArrowheads="1"/>
          </p:cNvSpPr>
          <p:nvPr/>
        </p:nvSpPr>
        <p:spPr bwMode="auto">
          <a:xfrm>
            <a:off x="3157538" y="2286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subTitle" idx="1"/>
          </p:nvPr>
        </p:nvSpPr>
        <p:spPr>
          <a:xfrm>
            <a:off x="1000125" y="838200"/>
            <a:ext cx="8143875" cy="60198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After the desired viscosity has been reached, the pH is raised to 7.5-8.0 by adding diluted caustic soda.  </a:t>
            </a:r>
          </a:p>
        </p:txBody>
      </p:sp>
      <p:sp>
        <p:nvSpPr>
          <p:cNvPr id="322563" name="Rectangle 3"/>
          <p:cNvSpPr>
            <a:spLocks noChangeArrowheads="1"/>
          </p:cNvSpPr>
          <p:nvPr/>
        </p:nvSpPr>
        <p:spPr bwMode="auto">
          <a:xfrm>
            <a:off x="5930900" y="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subTitle" idx="1"/>
          </p:nvPr>
        </p:nvSpPr>
        <p:spPr>
          <a:xfrm>
            <a:off x="1000125" y="838200"/>
            <a:ext cx="8143875" cy="60198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careful control of the pH makes it possible to achieve the safe manufacture of UF resins.  Some manufacturers prefer this ammonia method since it also gives a very good resin quality. </a:t>
            </a:r>
          </a:p>
        </p:txBody>
      </p:sp>
      <p:sp>
        <p:nvSpPr>
          <p:cNvPr id="323587" name="Rectangle 3"/>
          <p:cNvSpPr>
            <a:spLocks noChangeArrowheads="1"/>
          </p:cNvSpPr>
          <p:nvPr/>
        </p:nvSpPr>
        <p:spPr bwMode="auto">
          <a:xfrm>
            <a:off x="5930900" y="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subTitle" idx="1"/>
          </p:nvPr>
        </p:nvSpPr>
        <p:spPr>
          <a:xfrm>
            <a:off x="1000125" y="1071546"/>
            <a:ext cx="8143875" cy="60198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Factors other than the pH of the resins must be taken into account in meeting this demand.  One of the most important is the final condensation stage of the amino resin. </a:t>
            </a:r>
          </a:p>
        </p:txBody>
      </p:sp>
      <p:sp>
        <p:nvSpPr>
          <p:cNvPr id="326659" name="Rectangle 3"/>
          <p:cNvSpPr>
            <a:spLocks noChangeArrowheads="1"/>
          </p:cNvSpPr>
          <p:nvPr/>
        </p:nvSpPr>
        <p:spPr bwMode="auto">
          <a:xfrm>
            <a:off x="5930900" y="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
        <p:nvSpPr>
          <p:cNvPr id="4" name="圆角矩形 3"/>
          <p:cNvSpPr/>
          <p:nvPr/>
        </p:nvSpPr>
        <p:spPr>
          <a:xfrm>
            <a:off x="0" y="0"/>
            <a:ext cx="3571875" cy="1071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lang="en-US" altLang="zh-CN" sz="4800" b="1" dirty="0">
                <a:latin typeface="Times New Roman" pitchFamily="18" charset="0"/>
                <a:cs typeface="Times New Roman" pitchFamily="18" charset="0"/>
              </a:rPr>
              <a:t>Flow</a:t>
            </a:r>
            <a:endParaRPr lang="zh-CN" altLang="en-US" sz="4800" b="1" dirty="0">
              <a:latin typeface="Times New Roman" pitchFamily="18" charset="0"/>
              <a:cs typeface="Times New Roman" pitchFamily="18" charset="0"/>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subTitle" idx="1"/>
          </p:nvPr>
        </p:nvSpPr>
        <p:spPr>
          <a:xfrm>
            <a:off x="1000125" y="838200"/>
            <a:ext cx="8143875" cy="60198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Control of the average molecular size of the finished resin is essential for the correct flow in plywood and particleboard applications while in the hot press prior to curing. </a:t>
            </a:r>
          </a:p>
        </p:txBody>
      </p:sp>
      <p:sp>
        <p:nvSpPr>
          <p:cNvPr id="327683"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subTitle" idx="1"/>
          </p:nvPr>
        </p:nvSpPr>
        <p:spPr>
          <a:xfrm>
            <a:off x="1071563" y="838200"/>
            <a:ext cx="8072437" cy="60198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Too low a level of condensation (i.e., Low molecular weight resins) may give too much flow; the resin "runs away" from the wood or rapidly sinks into it under pressure, leaving "starved" glue lines.  </a:t>
            </a:r>
          </a:p>
        </p:txBody>
      </p:sp>
      <p:sp>
        <p:nvSpPr>
          <p:cNvPr id="328707"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subTitle" idx="1"/>
          </p:nvPr>
        </p:nvSpPr>
        <p:spPr>
          <a:xfrm>
            <a:off x="1000125" y="838200"/>
            <a:ext cx="8143875" cy="60198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This can be corrected by lowering the pH by adding an acid or acid-producing substance, usually a curing agent, hardening catalyst, or simply hardener. </a:t>
            </a:r>
          </a:p>
        </p:txBody>
      </p:sp>
      <p:sp>
        <p:nvSpPr>
          <p:cNvPr id="329731"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subTitle" idx="1"/>
          </p:nvPr>
        </p:nvSpPr>
        <p:spPr>
          <a:xfrm>
            <a:off x="1071563" y="838200"/>
            <a:ext cx="8072437" cy="60198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If a resin of too high a condensation stage (i.e., high molecular weight resins) is present, its flow under normal pressure and temperature may be too low to produce good results.  </a:t>
            </a:r>
          </a:p>
        </p:txBody>
      </p:sp>
      <p:sp>
        <p:nvSpPr>
          <p:cNvPr id="330755"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subTitle" idx="1"/>
          </p:nvPr>
        </p:nvSpPr>
        <p:spPr>
          <a:xfrm>
            <a:off x="1071563" y="838200"/>
            <a:ext cx="8072437" cy="60198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This can usually be corrected by adding flow agents to it, provided that at least some flow is left in the resin.  </a:t>
            </a:r>
          </a:p>
        </p:txBody>
      </p:sp>
      <p:sp>
        <p:nvSpPr>
          <p:cNvPr id="331779"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subTitle" idx="1"/>
          </p:nvPr>
        </p:nvSpPr>
        <p:spPr>
          <a:xfrm>
            <a:off x="1000125" y="838200"/>
            <a:ext cx="8143875" cy="60198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It is generally an advantage to produce resins with  ample flow in the factory.  </a:t>
            </a:r>
          </a:p>
        </p:txBody>
      </p:sp>
      <p:sp>
        <p:nvSpPr>
          <p:cNvPr id="332803"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000125" y="838200"/>
            <a:ext cx="8143875" cy="60198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Resins that have lost part of their flow during manufacture or storage must be corrected by the addition of a flow agent.  </a:t>
            </a:r>
          </a:p>
        </p:txBody>
      </p:sp>
      <p:sp>
        <p:nvSpPr>
          <p:cNvPr id="334851"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43000" y="2500313"/>
            <a:ext cx="7497763" cy="1143000"/>
          </a:xfrm>
        </p:spPr>
        <p:txBody>
          <a:bodyPr/>
          <a:lstStyle/>
          <a:p>
            <a:pPr eaLnBrk="1" fontAlgn="auto" hangingPunct="1">
              <a:spcAft>
                <a:spcPts val="0"/>
              </a:spcAft>
              <a:defRPr/>
            </a:pPr>
            <a:r>
              <a:rPr lang="en-US" altLang="zh-CN" sz="4400" b="1" dirty="0">
                <a:solidFill>
                  <a:schemeClr val="tx2">
                    <a:satMod val="130000"/>
                  </a:schemeClr>
                </a:solidFill>
                <a:latin typeface="Times New Roman" pitchFamily="18" charset="0"/>
                <a:cs typeface="Times New Roman" pitchFamily="18" charset="0"/>
              </a:rPr>
              <a:t>Amino-resin Wood Adhesives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subTitle" idx="1"/>
          </p:nvPr>
        </p:nvSpPr>
        <p:spPr>
          <a:xfrm>
            <a:off x="1071563" y="1714500"/>
            <a:ext cx="7643812" cy="4714875"/>
          </a:xfrm>
        </p:spPr>
        <p:txBody>
          <a:bodyPr>
            <a:normAutofit fontScale="92500" lnSpcReduction="20000"/>
          </a:bodyPr>
          <a:lstStyle/>
          <a:p>
            <a:pPr eaLnBrk="1" fontAlgn="auto" hangingPunct="1">
              <a:lnSpc>
                <a:spcPct val="150000"/>
              </a:lnSpc>
              <a:spcAft>
                <a:spcPts val="0"/>
              </a:spcAft>
              <a:defRPr/>
            </a:pPr>
            <a:r>
              <a:rPr lang="en-US" altLang="zh-CN" sz="4300" b="1" dirty="0">
                <a:solidFill>
                  <a:srgbClr val="FF0000"/>
                </a:solidFill>
                <a:latin typeface="Times New Roman" pitchFamily="18" charset="0"/>
                <a:cs typeface="Times New Roman" pitchFamily="18" charset="0"/>
              </a:rPr>
              <a:t>The greatest disadvantage of MF</a:t>
            </a:r>
          </a:p>
          <a:p>
            <a:pPr eaLnBrk="1" fontAlgn="auto" hangingPunct="1">
              <a:lnSpc>
                <a:spcPct val="150000"/>
              </a:lnSpc>
              <a:spcAft>
                <a:spcPts val="0"/>
              </a:spcAft>
              <a:defRPr/>
            </a:pPr>
            <a:endParaRPr lang="en-US" altLang="zh-CN" sz="4800" dirty="0">
              <a:latin typeface="Times New Roman" pitchFamily="18" charset="0"/>
              <a:cs typeface="Times New Roman" pitchFamily="18" charset="0"/>
            </a:endParaRPr>
          </a:p>
          <a:p>
            <a:pPr eaLnBrk="1" fontAlgn="auto" hangingPunct="1">
              <a:lnSpc>
                <a:spcPct val="150000"/>
              </a:lnSpc>
              <a:spcAft>
                <a:spcPts val="0"/>
              </a:spcAft>
              <a:defRPr/>
            </a:pPr>
            <a:r>
              <a:rPr lang="en-US" altLang="zh-CN" sz="4800" dirty="0">
                <a:latin typeface="Times New Roman" pitchFamily="18" charset="0"/>
                <a:cs typeface="Times New Roman" pitchFamily="18" charset="0"/>
              </a:rPr>
              <a:t>Their </a:t>
            </a:r>
            <a:r>
              <a:rPr lang="en-US" altLang="zh-CN" sz="4800" dirty="0">
                <a:solidFill>
                  <a:srgbClr val="FF0000"/>
                </a:solidFill>
                <a:latin typeface="Times New Roman" pitchFamily="18" charset="0"/>
                <a:cs typeface="Times New Roman" pitchFamily="18" charset="0"/>
              </a:rPr>
              <a:t>bond deterioration</a:t>
            </a:r>
            <a:r>
              <a:rPr lang="en-US" altLang="zh-CN" sz="4800" dirty="0">
                <a:latin typeface="Times New Roman" pitchFamily="18" charset="0"/>
                <a:cs typeface="Times New Roman" pitchFamily="18" charset="0"/>
              </a:rPr>
              <a:t>, which caused by </a:t>
            </a:r>
            <a:r>
              <a:rPr lang="en-US" altLang="zh-CN" sz="4800" dirty="0" err="1">
                <a:latin typeface="Times New Roman" pitchFamily="18" charset="0"/>
                <a:cs typeface="Times New Roman" pitchFamily="18" charset="0"/>
              </a:rPr>
              <a:t>hydrone</a:t>
            </a:r>
            <a:r>
              <a:rPr lang="en-US" altLang="zh-CN" sz="4800" dirty="0">
                <a:latin typeface="Times New Roman" pitchFamily="18" charset="0"/>
                <a:cs typeface="Times New Roman" pitchFamily="18" charset="0"/>
              </a:rPr>
              <a:t> (water and moisture).  </a:t>
            </a:r>
          </a:p>
        </p:txBody>
      </p:sp>
      <p:sp>
        <p:nvSpPr>
          <p:cNvPr id="27651" name="Text Box 3"/>
          <p:cNvSpPr txBox="1">
            <a:spLocks noChangeArrowheads="1"/>
          </p:cNvSpPr>
          <p:nvPr/>
        </p:nvSpPr>
        <p:spPr bwMode="auto">
          <a:xfrm>
            <a:off x="3157538" y="2286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subTitle" idx="1"/>
          </p:nvPr>
        </p:nvSpPr>
        <p:spPr>
          <a:xfrm>
            <a:off x="1000125" y="838200"/>
            <a:ext cx="8143875" cy="6019800"/>
          </a:xfrm>
        </p:spPr>
        <p:txBody>
          <a:bodyPr>
            <a:normAutofit/>
          </a:bodyPr>
          <a:lstStyle/>
          <a:p>
            <a:pPr algn="just" eaLnBrk="1" fontAlgn="auto" hangingPunct="1">
              <a:lnSpc>
                <a:spcPct val="160000"/>
              </a:lnSpc>
              <a:spcAft>
                <a:spcPts val="0"/>
              </a:spcAft>
              <a:defRPr/>
            </a:pPr>
            <a:r>
              <a:rPr lang="en-US" altLang="zh-CN" sz="4000" dirty="0">
                <a:latin typeface="Times New Roman" pitchFamily="18" charset="0"/>
                <a:cs typeface="Times New Roman" pitchFamily="18" charset="0"/>
              </a:rPr>
              <a:t>The simplest means is often the addition of water sprayed on the compound and mixed in well.  If a resin is still capable of flowing, this procedure produces a resin with properties that are still acceptable.  </a:t>
            </a:r>
          </a:p>
        </p:txBody>
      </p:sp>
      <p:sp>
        <p:nvSpPr>
          <p:cNvPr id="335875"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subTitle" idx="1"/>
          </p:nvPr>
        </p:nvSpPr>
        <p:spPr>
          <a:xfrm>
            <a:off x="928688" y="838200"/>
            <a:ext cx="8215312" cy="6019800"/>
          </a:xfrm>
        </p:spPr>
        <p:txBody>
          <a:bodyPr>
            <a:no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In cases where moisture content control is critical, it may be necessary to allow a little more time for "heating" to let the added moisture escape.  </a:t>
            </a:r>
          </a:p>
        </p:txBody>
      </p:sp>
      <p:sp>
        <p:nvSpPr>
          <p:cNvPr id="336899"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subTitle" idx="1"/>
          </p:nvPr>
        </p:nvSpPr>
        <p:spPr>
          <a:xfrm>
            <a:off x="1000125" y="838200"/>
            <a:ext cx="8143875" cy="6019800"/>
          </a:xfrm>
        </p:spPr>
        <p:txBody>
          <a:bodyPr>
            <a:normAutofit/>
          </a:bodyPr>
          <a:lstStyle/>
          <a:p>
            <a:pPr algn="just" eaLnBrk="1" fontAlgn="auto" hangingPunct="1">
              <a:lnSpc>
                <a:spcPct val="150000"/>
              </a:lnSpc>
              <a:spcAft>
                <a:spcPts val="0"/>
              </a:spcAft>
              <a:defRPr/>
            </a:pPr>
            <a:r>
              <a:rPr lang="en-US" altLang="zh-CN" dirty="0">
                <a:cs typeface="+mn-cs"/>
              </a:rPr>
              <a:t> </a:t>
            </a:r>
            <a:r>
              <a:rPr lang="en-US" altLang="zh-CN" sz="4400" dirty="0">
                <a:latin typeface="Times New Roman" pitchFamily="18" charset="0"/>
                <a:cs typeface="Times New Roman" pitchFamily="18" charset="0"/>
              </a:rPr>
              <a:t>However, if the flow is very low, and large quantities of water must be used to bring the flow back to normal, this method is not recommended. </a:t>
            </a:r>
          </a:p>
        </p:txBody>
      </p:sp>
      <p:sp>
        <p:nvSpPr>
          <p:cNvPr id="337923"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subTitle" idx="1"/>
          </p:nvPr>
        </p:nvSpPr>
        <p:spPr>
          <a:xfrm>
            <a:off x="1000125" y="457200"/>
            <a:ext cx="8143875" cy="6324600"/>
          </a:xfrm>
        </p:spPr>
        <p:txBody>
          <a:bodyPr>
            <a:normAutofit/>
          </a:bodyPr>
          <a:lstStyle/>
          <a:p>
            <a:pPr algn="just" eaLnBrk="1" fontAlgn="auto" hangingPunct="1">
              <a:lnSpc>
                <a:spcPct val="160000"/>
              </a:lnSpc>
              <a:spcAft>
                <a:spcPts val="0"/>
              </a:spcAft>
              <a:defRPr/>
            </a:pPr>
            <a:r>
              <a:rPr lang="en-US" altLang="zh-CN" sz="4000" dirty="0">
                <a:latin typeface="Times New Roman" pitchFamily="18" charset="0"/>
                <a:cs typeface="Times New Roman" pitchFamily="18" charset="0"/>
              </a:rPr>
              <a:t>The large amount of water would cause longer ‘breathing“ times to be necessary due to excessive volatile components, and excessive shrinkage may take place, causing excessive stress on the glue lines.</a:t>
            </a:r>
          </a:p>
        </p:txBody>
      </p:sp>
      <p:sp>
        <p:nvSpPr>
          <p:cNvPr id="338947"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subTitle" idx="1"/>
          </p:nvPr>
        </p:nvSpPr>
        <p:spPr>
          <a:xfrm>
            <a:off x="1000125" y="1285875"/>
            <a:ext cx="8143875" cy="5572125"/>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best way to correct flow in these cases is to mix the resin with large amounts of an equal resin of the same quality which has a higher flow. Any proportion may be used to bring the flow back to normal.  </a:t>
            </a:r>
          </a:p>
        </p:txBody>
      </p:sp>
      <p:sp>
        <p:nvSpPr>
          <p:cNvPr id="339971"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subTitle" idx="1"/>
          </p:nvPr>
        </p:nvSpPr>
        <p:spPr>
          <a:xfrm>
            <a:off x="1000125" y="838200"/>
            <a:ext cx="8143875" cy="6019800"/>
          </a:xfrm>
        </p:spPr>
        <p:txBody>
          <a:bodyPr>
            <a:normAutofit lnSpcReduction="10000"/>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If increased flow is desired, 0.5--2.0% of spray-dried UF or MF resin can be added to function as a flow agent. </a:t>
            </a:r>
            <a:r>
              <a:rPr lang="en-US" altLang="zh-CN" sz="4000" dirty="0" err="1">
                <a:latin typeface="Times New Roman" pitchFamily="18" charset="0"/>
                <a:cs typeface="Times New Roman" pitchFamily="18" charset="0"/>
              </a:rPr>
              <a:t>Methylol</a:t>
            </a:r>
            <a:r>
              <a:rPr lang="en-US" altLang="zh-CN" sz="4000" dirty="0">
                <a:latin typeface="Times New Roman" pitchFamily="18" charset="0"/>
                <a:cs typeface="Times New Roman" pitchFamily="18" charset="0"/>
              </a:rPr>
              <a:t> compounds, such as </a:t>
            </a:r>
            <a:r>
              <a:rPr lang="en-US" altLang="zh-CN" sz="4000" dirty="0" err="1">
                <a:latin typeface="Times New Roman" pitchFamily="18" charset="0"/>
                <a:cs typeface="Times New Roman" pitchFamily="18" charset="0"/>
              </a:rPr>
              <a:t>dimethylolurea</a:t>
            </a:r>
            <a:r>
              <a:rPr lang="en-US" altLang="zh-CN" sz="4000" dirty="0">
                <a:latin typeface="Times New Roman" pitchFamily="18" charset="0"/>
                <a:cs typeface="Times New Roman" pitchFamily="18" charset="0"/>
              </a:rPr>
              <a:t>, also increase flow, but they increase the water released during reaction more than spray-dried resins.  </a:t>
            </a:r>
          </a:p>
          <a:p>
            <a:pPr algn="just" eaLnBrk="1" fontAlgn="auto" hangingPunct="1">
              <a:lnSpc>
                <a:spcPct val="150000"/>
              </a:lnSpc>
              <a:spcAft>
                <a:spcPts val="0"/>
              </a:spcAft>
              <a:defRPr/>
            </a:pPr>
            <a:endParaRPr lang="en-US" altLang="zh-CN" sz="4000" dirty="0">
              <a:latin typeface="Times New Roman" pitchFamily="18" charset="0"/>
              <a:cs typeface="Times New Roman" pitchFamily="18" charset="0"/>
            </a:endParaRPr>
          </a:p>
        </p:txBody>
      </p:sp>
      <p:sp>
        <p:nvSpPr>
          <p:cNvPr id="340995"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subTitle" idx="1"/>
          </p:nvPr>
        </p:nvSpPr>
        <p:spPr>
          <a:xfrm>
            <a:off x="1000125" y="1785938"/>
            <a:ext cx="8143875" cy="5072062"/>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Many substances have been suggested as curing agents.  These include the following acid products:  </a:t>
            </a:r>
          </a:p>
        </p:txBody>
      </p:sp>
      <p:sp>
        <p:nvSpPr>
          <p:cNvPr id="344067"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
        <p:nvSpPr>
          <p:cNvPr id="4" name="圆角矩形 3"/>
          <p:cNvSpPr/>
          <p:nvPr/>
        </p:nvSpPr>
        <p:spPr>
          <a:xfrm>
            <a:off x="0" y="0"/>
            <a:ext cx="4572000" cy="1071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lang="en-US" altLang="zh-CN" sz="4800" b="1" dirty="0">
                <a:latin typeface="Times New Roman" pitchFamily="18" charset="0"/>
                <a:cs typeface="Times New Roman" pitchFamily="18" charset="0"/>
              </a:rPr>
              <a:t>Curing agents</a:t>
            </a:r>
            <a:endParaRPr lang="zh-CN" altLang="en-US" sz="4800" b="1" dirty="0">
              <a:latin typeface="Times New Roman" pitchFamily="18" charset="0"/>
              <a:cs typeface="Times New Roman" pitchFamily="18" charset="0"/>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subTitle" idx="1"/>
          </p:nvPr>
        </p:nvSpPr>
        <p:spPr>
          <a:xfrm>
            <a:off x="1000125" y="533400"/>
            <a:ext cx="8143875" cy="6324600"/>
          </a:xfrm>
        </p:spPr>
        <p:txBody>
          <a:bodyPr>
            <a:normAutofit fontScale="40000" lnSpcReduction="20000"/>
          </a:bodyPr>
          <a:lstStyle/>
          <a:p>
            <a:pPr algn="just" eaLnBrk="1" fontAlgn="auto" hangingPunct="1">
              <a:spcAft>
                <a:spcPts val="0"/>
              </a:spcAft>
              <a:defRPr/>
            </a:pPr>
            <a:endParaRPr lang="en-US" altLang="zh-CN" sz="4000" dirty="0">
              <a:cs typeface="+mn-cs"/>
            </a:endParaRPr>
          </a:p>
          <a:p>
            <a:pPr algn="just" eaLnBrk="1" fontAlgn="auto" hangingPunct="1">
              <a:lnSpc>
                <a:spcPct val="120000"/>
              </a:lnSpc>
              <a:spcAft>
                <a:spcPts val="0"/>
              </a:spcAft>
              <a:defRPr/>
            </a:pPr>
            <a:r>
              <a:rPr lang="en-US" altLang="zh-CN" sz="10000" dirty="0">
                <a:latin typeface="Times New Roman" pitchFamily="18" charset="0"/>
                <a:cs typeface="Times New Roman" pitchFamily="18" charset="0"/>
              </a:rPr>
              <a:t>(1) boric acid</a:t>
            </a:r>
          </a:p>
          <a:p>
            <a:pPr algn="just" eaLnBrk="1" fontAlgn="auto" hangingPunct="1">
              <a:lnSpc>
                <a:spcPct val="120000"/>
              </a:lnSpc>
              <a:spcAft>
                <a:spcPts val="0"/>
              </a:spcAft>
              <a:defRPr/>
            </a:pPr>
            <a:r>
              <a:rPr lang="en-US" altLang="zh-CN" sz="10000" dirty="0">
                <a:latin typeface="Times New Roman" pitchFamily="18" charset="0"/>
                <a:cs typeface="Times New Roman" pitchFamily="18" charset="0"/>
              </a:rPr>
              <a:t>(2) phosphoric acid</a:t>
            </a:r>
          </a:p>
          <a:p>
            <a:pPr algn="just" eaLnBrk="1" fontAlgn="auto" hangingPunct="1">
              <a:lnSpc>
                <a:spcPct val="120000"/>
              </a:lnSpc>
              <a:spcAft>
                <a:spcPts val="0"/>
              </a:spcAft>
              <a:defRPr/>
            </a:pPr>
            <a:r>
              <a:rPr lang="en-US" altLang="zh-CN" sz="10000" dirty="0">
                <a:latin typeface="Times New Roman" pitchFamily="18" charset="0"/>
                <a:cs typeface="Times New Roman" pitchFamily="18" charset="0"/>
              </a:rPr>
              <a:t>(3) acid sulfates</a:t>
            </a:r>
          </a:p>
          <a:p>
            <a:pPr algn="just" eaLnBrk="1" fontAlgn="auto" hangingPunct="1">
              <a:lnSpc>
                <a:spcPct val="120000"/>
              </a:lnSpc>
              <a:spcAft>
                <a:spcPts val="0"/>
              </a:spcAft>
              <a:defRPr/>
            </a:pPr>
            <a:r>
              <a:rPr lang="en-US" altLang="zh-CN" sz="10000" dirty="0">
                <a:latin typeface="Times New Roman" pitchFamily="18" charset="0"/>
                <a:cs typeface="Times New Roman" pitchFamily="18" charset="0"/>
              </a:rPr>
              <a:t>(4) hydrochlorides</a:t>
            </a:r>
          </a:p>
          <a:p>
            <a:pPr algn="just" eaLnBrk="1" fontAlgn="auto" hangingPunct="1">
              <a:lnSpc>
                <a:spcPct val="120000"/>
              </a:lnSpc>
              <a:spcAft>
                <a:spcPts val="0"/>
              </a:spcAft>
              <a:defRPr/>
            </a:pPr>
            <a:r>
              <a:rPr lang="en-US" altLang="zh-CN" sz="10000" dirty="0">
                <a:latin typeface="Times New Roman" pitchFamily="18" charset="0"/>
                <a:cs typeface="Times New Roman" pitchFamily="18" charset="0"/>
              </a:rPr>
              <a:t>(5) ammonium salts of phosphoric or poly-phosphoric acid</a:t>
            </a:r>
          </a:p>
          <a:p>
            <a:pPr algn="just" eaLnBrk="1" fontAlgn="auto" hangingPunct="1">
              <a:lnSpc>
                <a:spcPct val="120000"/>
              </a:lnSpc>
              <a:spcAft>
                <a:spcPts val="0"/>
              </a:spcAft>
              <a:defRPr/>
            </a:pPr>
            <a:r>
              <a:rPr lang="en-US" altLang="zh-CN" sz="10000" dirty="0">
                <a:latin typeface="Times New Roman" pitchFamily="18" charset="0"/>
                <a:cs typeface="Times New Roman" pitchFamily="18" charset="0"/>
              </a:rPr>
              <a:t>(6) sodium or barium ethyl sulfate</a:t>
            </a:r>
          </a:p>
          <a:p>
            <a:pPr eaLnBrk="1" fontAlgn="auto" hangingPunct="1">
              <a:lnSpc>
                <a:spcPct val="120000"/>
              </a:lnSpc>
              <a:spcAft>
                <a:spcPts val="0"/>
              </a:spcAft>
              <a:defRPr/>
            </a:pPr>
            <a:r>
              <a:rPr lang="en-US" altLang="zh-CN" sz="10000" dirty="0">
                <a:latin typeface="Times New Roman" pitchFamily="18" charset="0"/>
                <a:cs typeface="Times New Roman" pitchFamily="18" charset="0"/>
              </a:rPr>
              <a:t>(7) acid salts of hexamethylenetetramine</a:t>
            </a:r>
          </a:p>
          <a:p>
            <a:pPr algn="just" eaLnBrk="1" fontAlgn="auto" hangingPunct="1">
              <a:lnSpc>
                <a:spcPct val="170000"/>
              </a:lnSpc>
              <a:spcAft>
                <a:spcPts val="0"/>
              </a:spcAft>
              <a:defRPr/>
            </a:pPr>
            <a:endParaRPr lang="en-US" altLang="zh-CN" sz="4300" dirty="0">
              <a:latin typeface="Times New Roman" pitchFamily="18" charset="0"/>
              <a:cs typeface="Times New Roman" pitchFamily="18" charset="0"/>
            </a:endParaRPr>
          </a:p>
        </p:txBody>
      </p:sp>
      <p:sp>
        <p:nvSpPr>
          <p:cNvPr id="345091"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subTitle" idx="1"/>
          </p:nvPr>
        </p:nvSpPr>
        <p:spPr>
          <a:xfrm>
            <a:off x="928688" y="838200"/>
            <a:ext cx="8215312" cy="6019800"/>
          </a:xfrm>
        </p:spPr>
        <p:txBody>
          <a:bodyPr>
            <a:normAutofit lnSpcReduction="10000"/>
          </a:bodyPr>
          <a:lstStyle/>
          <a:p>
            <a:pPr eaLnBrk="1" fontAlgn="auto" hangingPunct="1">
              <a:lnSpc>
                <a:spcPct val="160000"/>
              </a:lnSpc>
              <a:spcAft>
                <a:spcPts val="0"/>
              </a:spcAft>
              <a:defRPr/>
            </a:pPr>
            <a:r>
              <a:rPr lang="en-US" altLang="zh-CN" dirty="0">
                <a:cs typeface="+mn-cs"/>
              </a:rPr>
              <a:t> </a:t>
            </a:r>
            <a:r>
              <a:rPr lang="en-US" altLang="zh-CN" sz="4000" dirty="0">
                <a:latin typeface="Times New Roman" pitchFamily="18" charset="0"/>
                <a:cs typeface="Times New Roman" pitchFamily="18" charset="0"/>
              </a:rPr>
              <a:t>(8) </a:t>
            </a:r>
            <a:r>
              <a:rPr lang="en-US" altLang="zh-CN" sz="4000" dirty="0" err="1">
                <a:latin typeface="Times New Roman" pitchFamily="18" charset="0"/>
                <a:cs typeface="Times New Roman" pitchFamily="18" charset="0"/>
              </a:rPr>
              <a:t>phtalic</a:t>
            </a:r>
            <a:r>
              <a:rPr lang="en-US" altLang="zh-CN" sz="4000" dirty="0">
                <a:latin typeface="Times New Roman" pitchFamily="18" charset="0"/>
                <a:cs typeface="Times New Roman" pitchFamily="18" charset="0"/>
              </a:rPr>
              <a:t> anhydride</a:t>
            </a:r>
          </a:p>
          <a:p>
            <a:pPr eaLnBrk="1" fontAlgn="auto" hangingPunct="1">
              <a:lnSpc>
                <a:spcPct val="160000"/>
              </a:lnSpc>
              <a:spcAft>
                <a:spcPts val="0"/>
              </a:spcAft>
              <a:defRPr/>
            </a:pPr>
            <a:r>
              <a:rPr lang="en-US" altLang="zh-CN" sz="4000" dirty="0">
                <a:latin typeface="Times New Roman" pitchFamily="18" charset="0"/>
                <a:cs typeface="Times New Roman" pitchFamily="18" charset="0"/>
              </a:rPr>
              <a:t> (9) </a:t>
            </a:r>
            <a:r>
              <a:rPr lang="en-US" altLang="zh-CN" sz="4000" dirty="0" err="1">
                <a:latin typeface="Times New Roman" pitchFamily="18" charset="0"/>
                <a:cs typeface="Times New Roman" pitchFamily="18" charset="0"/>
              </a:rPr>
              <a:t>phtalic</a:t>
            </a:r>
            <a:r>
              <a:rPr lang="en-US" altLang="zh-CN" sz="4000" dirty="0">
                <a:latin typeface="Times New Roman" pitchFamily="18" charset="0"/>
                <a:cs typeface="Times New Roman" pitchFamily="18" charset="0"/>
              </a:rPr>
              <a:t> acid</a:t>
            </a:r>
          </a:p>
          <a:p>
            <a:pPr eaLnBrk="1" fontAlgn="auto" hangingPunct="1">
              <a:lnSpc>
                <a:spcPct val="160000"/>
              </a:lnSpc>
              <a:spcAft>
                <a:spcPts val="0"/>
              </a:spcAft>
              <a:defRPr/>
            </a:pPr>
            <a:r>
              <a:rPr lang="en-US" altLang="zh-CN" sz="4000" dirty="0">
                <a:latin typeface="Times New Roman" pitchFamily="18" charset="0"/>
                <a:cs typeface="Times New Roman" pitchFamily="18" charset="0"/>
              </a:rPr>
              <a:t> (10) acid resins such as poly basic acid-polyhydric alcohol</a:t>
            </a:r>
          </a:p>
          <a:p>
            <a:pPr eaLnBrk="1" fontAlgn="auto" hangingPunct="1">
              <a:lnSpc>
                <a:spcPct val="160000"/>
              </a:lnSpc>
              <a:spcAft>
                <a:spcPts val="0"/>
              </a:spcAft>
              <a:defRPr/>
            </a:pPr>
            <a:r>
              <a:rPr lang="en-US" altLang="zh-CN" sz="4000" dirty="0">
                <a:latin typeface="Times New Roman" pitchFamily="18" charset="0"/>
                <a:cs typeface="Times New Roman" pitchFamily="18" charset="0"/>
              </a:rPr>
              <a:t> (11) oxalic acid or its ammonium salts, and many others. </a:t>
            </a:r>
          </a:p>
        </p:txBody>
      </p:sp>
      <p:sp>
        <p:nvSpPr>
          <p:cNvPr id="346115"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subTitle" idx="1"/>
          </p:nvPr>
        </p:nvSpPr>
        <p:spPr>
          <a:xfrm>
            <a:off x="1000125" y="838200"/>
            <a:ext cx="8143875" cy="6019800"/>
          </a:xfrm>
        </p:spPr>
        <p:txBody>
          <a:bodyPr>
            <a:no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However, the most widely used curing agents in the wood products industry are still </a:t>
            </a:r>
            <a:r>
              <a:rPr lang="en-US" altLang="zh-CN" sz="4000" dirty="0">
                <a:solidFill>
                  <a:srgbClr val="FF0000"/>
                </a:solidFill>
                <a:latin typeface="Times New Roman" pitchFamily="18" charset="0"/>
                <a:cs typeface="Times New Roman" pitchFamily="18" charset="0"/>
              </a:rPr>
              <a:t>ammonium chloride</a:t>
            </a:r>
            <a:r>
              <a:rPr lang="zh-CN" altLang="en-US" sz="4000" dirty="0">
                <a:solidFill>
                  <a:srgbClr val="FF0000"/>
                </a:solidFill>
                <a:latin typeface="Times New Roman" pitchFamily="18" charset="0"/>
                <a:cs typeface="Times New Roman" pitchFamily="18" charset="0"/>
              </a:rPr>
              <a:t>（氯化铵）</a:t>
            </a:r>
            <a:r>
              <a:rPr lang="en-US" altLang="zh-CN" sz="4000" dirty="0">
                <a:solidFill>
                  <a:srgbClr val="FF0000"/>
                </a:solidFill>
                <a:latin typeface="Times New Roman" pitchFamily="18" charset="0"/>
                <a:cs typeface="Times New Roman" pitchFamily="18" charset="0"/>
              </a:rPr>
              <a:t> </a:t>
            </a:r>
            <a:r>
              <a:rPr lang="en-US" altLang="zh-CN" sz="4000" dirty="0">
                <a:latin typeface="Times New Roman" pitchFamily="18" charset="0"/>
                <a:cs typeface="Times New Roman" pitchFamily="18" charset="0"/>
              </a:rPr>
              <a:t>or </a:t>
            </a:r>
            <a:r>
              <a:rPr lang="en-US" altLang="zh-CN" sz="4000" dirty="0">
                <a:solidFill>
                  <a:srgbClr val="FF0000"/>
                </a:solidFill>
                <a:latin typeface="Times New Roman" pitchFamily="18" charset="0"/>
                <a:cs typeface="Times New Roman" pitchFamily="18" charset="0"/>
              </a:rPr>
              <a:t>ammonium sulfate</a:t>
            </a:r>
            <a:r>
              <a:rPr lang="zh-CN" altLang="en-US" sz="4000" dirty="0">
                <a:solidFill>
                  <a:srgbClr val="FF0000"/>
                </a:solidFill>
                <a:latin typeface="Times New Roman" pitchFamily="18" charset="0"/>
                <a:cs typeface="Times New Roman" pitchFamily="18" charset="0"/>
              </a:rPr>
              <a:t>（硫酸铵）</a:t>
            </a:r>
            <a:r>
              <a:rPr lang="en-US" altLang="zh-CN" sz="4000" dirty="0">
                <a:latin typeface="Times New Roman" pitchFamily="18" charset="0"/>
                <a:cs typeface="Times New Roman" pitchFamily="18" charset="0"/>
              </a:rPr>
              <a:t>.  </a:t>
            </a:r>
          </a:p>
        </p:txBody>
      </p:sp>
      <p:sp>
        <p:nvSpPr>
          <p:cNvPr id="347139"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subTitle" idx="1"/>
          </p:nvPr>
        </p:nvSpPr>
        <p:spPr>
          <a:xfrm>
            <a:off x="1000125" y="1285875"/>
            <a:ext cx="8143875" cy="5572125"/>
          </a:xfrm>
        </p:spPr>
        <p:txBody>
          <a:bodyPr>
            <a:normAutofit/>
          </a:bodyPr>
          <a:lstStyle/>
          <a:p>
            <a:pPr algn="just" eaLnBrk="1" fontAlgn="auto" hangingPunct="1">
              <a:lnSpc>
                <a:spcPct val="150000"/>
              </a:lnSpc>
              <a:spcAft>
                <a:spcPts val="0"/>
              </a:spcAft>
              <a:defRPr/>
            </a:pPr>
            <a:r>
              <a:rPr lang="en-US" altLang="zh-CN" sz="4800" dirty="0">
                <a:latin typeface="Times New Roman" pitchFamily="18" charset="0"/>
                <a:cs typeface="Times New Roman" pitchFamily="18" charset="0"/>
              </a:rPr>
              <a:t>This is due to the </a:t>
            </a:r>
            <a:r>
              <a:rPr lang="en-US" altLang="zh-CN" sz="4800" dirty="0">
                <a:solidFill>
                  <a:srgbClr val="FF0000"/>
                </a:solidFill>
                <a:latin typeface="Times New Roman" pitchFamily="18" charset="0"/>
                <a:cs typeface="Times New Roman" pitchFamily="18" charset="0"/>
              </a:rPr>
              <a:t>hydrolysis</a:t>
            </a:r>
            <a:r>
              <a:rPr lang="en-US" altLang="zh-CN" sz="4800" dirty="0">
                <a:latin typeface="Times New Roman" pitchFamily="18" charset="0"/>
                <a:cs typeface="Times New Roman" pitchFamily="18" charset="0"/>
              </a:rPr>
              <a:t> of the </a:t>
            </a:r>
            <a:r>
              <a:rPr lang="en-US" altLang="zh-CN" sz="4800" dirty="0">
                <a:solidFill>
                  <a:srgbClr val="FF0000"/>
                </a:solidFill>
                <a:latin typeface="Times New Roman" pitchFamily="18" charset="0"/>
                <a:cs typeface="Times New Roman" pitchFamily="18" charset="0"/>
              </a:rPr>
              <a:t>amino-resin</a:t>
            </a:r>
            <a:r>
              <a:rPr lang="en-US" altLang="zh-CN" sz="4800" dirty="0">
                <a:latin typeface="Times New Roman" pitchFamily="18" charset="0"/>
                <a:cs typeface="Times New Roman" pitchFamily="18" charset="0"/>
              </a:rPr>
              <a:t> or </a:t>
            </a:r>
            <a:r>
              <a:rPr lang="en-US" altLang="zh-CN" sz="4800" dirty="0">
                <a:solidFill>
                  <a:srgbClr val="FF0000"/>
                </a:solidFill>
                <a:latin typeface="Times New Roman" pitchFamily="18" charset="0"/>
                <a:cs typeface="Times New Roman" pitchFamily="18" charset="0"/>
              </a:rPr>
              <a:t>amino-</a:t>
            </a:r>
            <a:r>
              <a:rPr lang="en-US" altLang="zh-CN" sz="4800" dirty="0" err="1">
                <a:solidFill>
                  <a:srgbClr val="FF0000"/>
                </a:solidFill>
                <a:latin typeface="Times New Roman" pitchFamily="18" charset="0"/>
                <a:cs typeface="Times New Roman" pitchFamily="18" charset="0"/>
              </a:rPr>
              <a:t>methylene</a:t>
            </a:r>
            <a:r>
              <a:rPr lang="en-US" altLang="zh-CN" sz="4800" dirty="0">
                <a:solidFill>
                  <a:schemeClr val="tx1"/>
                </a:solidFill>
                <a:latin typeface="Times New Roman" pitchFamily="18" charset="0"/>
                <a:cs typeface="Times New Roman" pitchFamily="18" charset="0"/>
              </a:rPr>
              <a:t> </a:t>
            </a:r>
            <a:r>
              <a:rPr lang="en-US" altLang="zh-CN" sz="4800" dirty="0">
                <a:latin typeface="Times New Roman" pitchFamily="18" charset="0"/>
                <a:cs typeface="Times New Roman" pitchFamily="18" charset="0"/>
              </a:rPr>
              <a:t>bond, which is the same for both UF and MF resins. </a:t>
            </a:r>
          </a:p>
        </p:txBody>
      </p:sp>
      <p:sp>
        <p:nvSpPr>
          <p:cNvPr id="28675" name="Text Box 3"/>
          <p:cNvSpPr txBox="1">
            <a:spLocks noChangeArrowheads="1"/>
          </p:cNvSpPr>
          <p:nvPr/>
        </p:nvSpPr>
        <p:spPr bwMode="auto">
          <a:xfrm>
            <a:off x="3157538" y="2286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subTitle" idx="1"/>
          </p:nvPr>
        </p:nvSpPr>
        <p:spPr>
          <a:xfrm>
            <a:off x="1000125" y="838200"/>
            <a:ext cx="8143875" cy="6019800"/>
          </a:xfrm>
        </p:spPr>
        <p:txBody>
          <a:bodyPr>
            <a:normAutofit lnSpcReduction="10000"/>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Their effect can be altered by retarding the reaction of the resin. This is done by simultaneously adding small amounts of ammonia solution (which is eliminated during hot curing) to lengthen the pot life</a:t>
            </a:r>
            <a:r>
              <a:rPr lang="zh-CN" altLang="en-US" sz="3600" dirty="0">
                <a:latin typeface="Times New Roman" pitchFamily="18" charset="0"/>
                <a:cs typeface="Times New Roman" pitchFamily="18" charset="0"/>
              </a:rPr>
              <a:t>（储存期）</a:t>
            </a:r>
            <a:r>
              <a:rPr lang="en-US" altLang="zh-CN" sz="4000" dirty="0">
                <a:latin typeface="Times New Roman" pitchFamily="18" charset="0"/>
                <a:cs typeface="Times New Roman" pitchFamily="18" charset="0"/>
              </a:rPr>
              <a:t> of the glue mix.  </a:t>
            </a:r>
          </a:p>
          <a:p>
            <a:pPr algn="just" eaLnBrk="1" fontAlgn="auto" hangingPunct="1">
              <a:lnSpc>
                <a:spcPct val="150000"/>
              </a:lnSpc>
              <a:spcAft>
                <a:spcPts val="0"/>
              </a:spcAft>
              <a:defRPr/>
            </a:pPr>
            <a:endParaRPr lang="en-US" altLang="zh-CN" sz="4000" dirty="0">
              <a:latin typeface="Times New Roman" pitchFamily="18" charset="0"/>
              <a:cs typeface="Times New Roman" pitchFamily="18" charset="0"/>
            </a:endParaRPr>
          </a:p>
        </p:txBody>
      </p:sp>
      <p:sp>
        <p:nvSpPr>
          <p:cNvPr id="348163"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subTitle" idx="1"/>
          </p:nvPr>
        </p:nvSpPr>
        <p:spPr>
          <a:xfrm>
            <a:off x="1000125" y="857250"/>
            <a:ext cx="8143875" cy="6000750"/>
          </a:xfrm>
        </p:spPr>
        <p:txBody>
          <a:bodyPr>
            <a:noAutofit/>
          </a:bodyPr>
          <a:lstStyle/>
          <a:p>
            <a:pPr algn="just" eaLnBrk="1" fontAlgn="auto" hangingPunct="1">
              <a:spcAft>
                <a:spcPts val="0"/>
              </a:spcAft>
              <a:defRPr/>
            </a:pPr>
            <a:r>
              <a:rPr lang="en-US" altLang="zh-CN" sz="4000" dirty="0">
                <a:latin typeface="Times New Roman" pitchFamily="18" charset="0"/>
                <a:cs typeface="Times New Roman" pitchFamily="18" charset="0"/>
              </a:rPr>
              <a:t>Latent catalysts, which produce acid only on heating, may also be used, such as </a:t>
            </a:r>
            <a:r>
              <a:rPr lang="en-US" altLang="zh-CN" sz="4000" dirty="0" err="1">
                <a:latin typeface="Times New Roman" pitchFamily="18" charset="0"/>
                <a:cs typeface="Times New Roman" pitchFamily="18" charset="0"/>
              </a:rPr>
              <a:t>dimethyloxalate</a:t>
            </a:r>
            <a:r>
              <a:rPr lang="en-US" altLang="zh-CN" sz="4000" dirty="0">
                <a:latin typeface="Times New Roman" pitchFamily="18" charset="0"/>
                <a:cs typeface="Times New Roman" pitchFamily="18" charset="0"/>
              </a:rPr>
              <a:t> </a:t>
            </a:r>
            <a:r>
              <a:rPr lang="zh-CN" altLang="en-US" sz="3600" dirty="0">
                <a:latin typeface="Times New Roman" pitchFamily="18" charset="0"/>
                <a:cs typeface="Times New Roman" pitchFamily="18" charset="0"/>
              </a:rPr>
              <a:t>（草酸二甲酯）</a:t>
            </a:r>
            <a:r>
              <a:rPr lang="en-US" altLang="zh-CN" sz="4000" dirty="0">
                <a:latin typeface="Times New Roman" pitchFamily="18" charset="0"/>
                <a:cs typeface="Times New Roman" pitchFamily="18" charset="0"/>
              </a:rPr>
              <a:t>and other easily </a:t>
            </a:r>
            <a:r>
              <a:rPr lang="en-US" altLang="zh-CN" sz="4000" dirty="0" err="1">
                <a:latin typeface="Times New Roman" pitchFamily="18" charset="0"/>
                <a:cs typeface="Times New Roman" pitchFamily="18" charset="0"/>
              </a:rPr>
              <a:t>hydrolyzable</a:t>
            </a:r>
            <a:r>
              <a:rPr lang="en-US" altLang="zh-CN" sz="4000" dirty="0">
                <a:latin typeface="Times New Roman" pitchFamily="18" charset="0"/>
                <a:cs typeface="Times New Roman" pitchFamily="18" charset="0"/>
              </a:rPr>
              <a:t> esters; or substances such as 0.1--0.2% of </a:t>
            </a:r>
            <a:r>
              <a:rPr lang="en-US" altLang="zh-CN" sz="4000" dirty="0" err="1">
                <a:latin typeface="Times New Roman" pitchFamily="18" charset="0"/>
                <a:cs typeface="Times New Roman" pitchFamily="18" charset="0"/>
              </a:rPr>
              <a:t>bromohydrocinnamic</a:t>
            </a:r>
            <a:r>
              <a:rPr lang="en-US" altLang="zh-CN" sz="4000" dirty="0">
                <a:latin typeface="Times New Roman" pitchFamily="18" charset="0"/>
                <a:cs typeface="Times New Roman" pitchFamily="18" charset="0"/>
              </a:rPr>
              <a:t> acid</a:t>
            </a:r>
            <a:r>
              <a:rPr lang="zh-CN" altLang="en-US" sz="3600" dirty="0">
                <a:latin typeface="Times New Roman" pitchFamily="18" charset="0"/>
                <a:cs typeface="Times New Roman" pitchFamily="18" charset="0"/>
              </a:rPr>
              <a:t>（溴苯丙酸）</a:t>
            </a:r>
            <a:r>
              <a:rPr lang="en-US" altLang="zh-CN" sz="4000" dirty="0">
                <a:latin typeface="Times New Roman" pitchFamily="18" charset="0"/>
                <a:cs typeface="Times New Roman" pitchFamily="18" charset="0"/>
              </a:rPr>
              <a:t>, </a:t>
            </a:r>
            <a:r>
              <a:rPr lang="en-US" altLang="zh-CN" sz="4000" dirty="0" err="1">
                <a:latin typeface="Times New Roman" pitchFamily="18" charset="0"/>
                <a:cs typeface="Times New Roman" pitchFamily="18" charset="0"/>
              </a:rPr>
              <a:t>dibromosuccinic</a:t>
            </a:r>
            <a:r>
              <a:rPr lang="en-US" altLang="zh-CN" sz="4000" dirty="0">
                <a:latin typeface="Times New Roman" pitchFamily="18" charset="0"/>
                <a:cs typeface="Times New Roman" pitchFamily="18" charset="0"/>
              </a:rPr>
              <a:t> acid</a:t>
            </a:r>
            <a:r>
              <a:rPr lang="zh-CN" altLang="en-US" sz="3600" dirty="0">
                <a:latin typeface="Times New Roman" pitchFamily="18" charset="0"/>
                <a:cs typeface="Times New Roman" pitchFamily="18" charset="0"/>
              </a:rPr>
              <a:t>（溴丁二酸）</a:t>
            </a:r>
            <a:r>
              <a:rPr lang="en-US" altLang="zh-CN" sz="4000" dirty="0">
                <a:latin typeface="Times New Roman" pitchFamily="18" charset="0"/>
                <a:cs typeface="Times New Roman" pitchFamily="18" charset="0"/>
              </a:rPr>
              <a:t>, 1,3-dichloro- 2-propanol</a:t>
            </a:r>
            <a:r>
              <a:rPr lang="zh-CN" altLang="en-US" sz="3600" dirty="0">
                <a:latin typeface="Times New Roman" pitchFamily="18" charset="0"/>
                <a:cs typeface="Times New Roman" pitchFamily="18" charset="0"/>
              </a:rPr>
              <a:t>（二氯异丙醇）</a:t>
            </a:r>
            <a:r>
              <a:rPr lang="en-US" altLang="zh-CN" sz="4000" dirty="0">
                <a:latin typeface="Times New Roman" pitchFamily="18" charset="0"/>
                <a:cs typeface="Times New Roman" pitchFamily="18" charset="0"/>
              </a:rPr>
              <a:t>, and so on. </a:t>
            </a:r>
          </a:p>
        </p:txBody>
      </p:sp>
      <p:sp>
        <p:nvSpPr>
          <p:cNvPr id="349187" name="Rectangle 3"/>
          <p:cNvSpPr>
            <a:spLocks noChangeArrowheads="1"/>
          </p:cNvSpPr>
          <p:nvPr/>
        </p:nvSpPr>
        <p:spPr bwMode="auto">
          <a:xfrm>
            <a:off x="5867400" y="76200"/>
            <a:ext cx="3213100" cy="457200"/>
          </a:xfrm>
          <a:prstGeom prst="rect">
            <a:avLst/>
          </a:prstGeom>
          <a:noFill/>
          <a:ln w="9525">
            <a:noFill/>
            <a:miter lim="800000"/>
            <a:headEnd/>
            <a:tailEnd/>
          </a:ln>
        </p:spPr>
        <p:txBody>
          <a:bodyPr wrap="none">
            <a:spAutoFit/>
          </a:bodyPr>
          <a:lstStyle/>
          <a:p>
            <a:pPr algn="ctr"/>
            <a:r>
              <a:rPr lang="en-US" altLang="zh-CN" sz="2400" b="1" i="1"/>
              <a:t>Control of the Reaction</a:t>
            </a:r>
            <a:r>
              <a:rPr lang="en-US" altLang="zh-CN" sz="2400" b="1"/>
              <a:t> </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Summary</a:t>
            </a:r>
            <a:endParaRPr lang="zh-CN" altLang="en-US" dirty="0"/>
          </a:p>
        </p:txBody>
      </p:sp>
      <p:sp>
        <p:nvSpPr>
          <p:cNvPr id="350211" name="内容占位符 2"/>
          <p:cNvSpPr>
            <a:spLocks noGrp="1"/>
          </p:cNvSpPr>
          <p:nvPr>
            <p:ph idx="1"/>
          </p:nvPr>
        </p:nvSpPr>
        <p:spPr/>
        <p:txBody>
          <a:bodyPr/>
          <a:lstStyle/>
          <a:p>
            <a:pPr>
              <a:buFont typeface="Wingdings" pitchFamily="2" charset="2"/>
              <a:buChar char="p"/>
            </a:pPr>
            <a:r>
              <a:rPr lang="en-US" altLang="zh-CN" sz="5400">
                <a:latin typeface="Times New Roman" pitchFamily="18" charset="0"/>
                <a:cs typeface="Times New Roman" pitchFamily="18" charset="0"/>
              </a:rPr>
              <a:t>pH</a:t>
            </a:r>
          </a:p>
          <a:p>
            <a:pPr>
              <a:buFont typeface="Wingdings" pitchFamily="2" charset="2"/>
              <a:buChar char="p"/>
            </a:pPr>
            <a:endParaRPr lang="en-US" altLang="zh-CN" sz="5400">
              <a:latin typeface="Times New Roman" pitchFamily="18" charset="0"/>
              <a:cs typeface="Times New Roman" pitchFamily="18" charset="0"/>
            </a:endParaRPr>
          </a:p>
          <a:p>
            <a:pPr>
              <a:buFont typeface="Wingdings" pitchFamily="2" charset="2"/>
              <a:buChar char="p"/>
            </a:pPr>
            <a:r>
              <a:rPr lang="en-US" altLang="zh-CN" sz="5400">
                <a:latin typeface="Times New Roman" pitchFamily="18" charset="0"/>
                <a:cs typeface="Times New Roman" pitchFamily="18" charset="0"/>
              </a:rPr>
              <a:t>Flow</a:t>
            </a:r>
          </a:p>
          <a:p>
            <a:pPr>
              <a:buFont typeface="Wingdings" pitchFamily="2" charset="2"/>
              <a:buChar char="p"/>
            </a:pPr>
            <a:endParaRPr lang="en-US" altLang="zh-CN" sz="5400">
              <a:latin typeface="Times New Roman" pitchFamily="18" charset="0"/>
              <a:cs typeface="Times New Roman" pitchFamily="18" charset="0"/>
            </a:endParaRPr>
          </a:p>
          <a:p>
            <a:pPr>
              <a:buFont typeface="Wingdings" pitchFamily="2" charset="2"/>
              <a:buChar char="p"/>
            </a:pPr>
            <a:r>
              <a:rPr lang="en-US" altLang="zh-CN" sz="5400">
                <a:latin typeface="Times New Roman" pitchFamily="18" charset="0"/>
                <a:cs typeface="Times New Roman" pitchFamily="18" charset="0"/>
              </a:rPr>
              <a:t>Curing agents</a:t>
            </a:r>
          </a:p>
          <a:p>
            <a:endParaRPr lang="zh-CN" altLang="en-US"/>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1500174"/>
            <a:ext cx="7499350" cy="4800600"/>
          </a:xfrm>
        </p:spPr>
        <p:txBody>
          <a:bodyPr/>
          <a:lstStyle/>
          <a:p>
            <a:pPr algn="ctr"/>
            <a:r>
              <a:rPr lang="en-US" altLang="zh-CN" sz="4800" dirty="0">
                <a:solidFill>
                  <a:srgbClr val="FF0000"/>
                </a:solidFill>
              </a:rPr>
              <a:t>Thanks!</a:t>
            </a:r>
          </a:p>
          <a:p>
            <a:pPr algn="ctr"/>
            <a:endParaRPr lang="en-US" altLang="zh-CN" sz="4800" dirty="0"/>
          </a:p>
          <a:p>
            <a:pPr algn="ctr"/>
            <a:endParaRPr lang="en-US" altLang="zh-CN" sz="4800" dirty="0"/>
          </a:p>
          <a:p>
            <a:pPr lvl="8" algn="ctr"/>
            <a:r>
              <a:rPr lang="en-US" altLang="zh-CN" sz="4800" dirty="0">
                <a:solidFill>
                  <a:schemeClr val="accent5">
                    <a:lumMod val="60000"/>
                    <a:lumOff val="40000"/>
                  </a:schemeClr>
                </a:solidFill>
              </a:rPr>
              <a:t>Question?</a:t>
            </a:r>
            <a:endParaRPr lang="zh-CN" altLang="en-US" sz="4800" dirty="0">
              <a:solidFill>
                <a:schemeClr val="accent5">
                  <a:lumMod val="60000"/>
                  <a:lumOff val="4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1071563" y="1219200"/>
            <a:ext cx="8001000" cy="5638800"/>
          </a:xfrm>
        </p:spPr>
        <p:txBody>
          <a:bodyPr>
            <a:noAutofit/>
          </a:bodyPr>
          <a:lstStyle/>
          <a:p>
            <a:pPr algn="just" eaLnBrk="1" fontAlgn="auto" hangingPunct="1">
              <a:lnSpc>
                <a:spcPct val="150000"/>
              </a:lnSpc>
              <a:spcAft>
                <a:spcPts val="0"/>
              </a:spcAft>
              <a:defRPr/>
            </a:pPr>
            <a:r>
              <a:rPr lang="en-US" altLang="zh-CN" sz="4800" dirty="0">
                <a:latin typeface="Times New Roman" pitchFamily="18" charset="0"/>
                <a:cs typeface="Times New Roman" pitchFamily="18" charset="0"/>
              </a:rPr>
              <a:t>The higher resistance of MF resins to water attack is due to the considerably </a:t>
            </a:r>
            <a:r>
              <a:rPr lang="en-US" altLang="zh-CN" sz="4800" dirty="0">
                <a:solidFill>
                  <a:schemeClr val="tx1"/>
                </a:solidFill>
                <a:latin typeface="Times New Roman" pitchFamily="18" charset="0"/>
                <a:cs typeface="Times New Roman" pitchFamily="18" charset="0"/>
              </a:rPr>
              <a:t>lower solubility</a:t>
            </a:r>
            <a:r>
              <a:rPr lang="en-US" altLang="zh-CN" sz="4800" dirty="0">
                <a:latin typeface="Times New Roman" pitchFamily="18" charset="0"/>
                <a:cs typeface="Times New Roman" pitchFamily="18" charset="0"/>
              </a:rPr>
              <a:t> of melamine in water.  </a:t>
            </a:r>
          </a:p>
        </p:txBody>
      </p:sp>
      <p:sp>
        <p:nvSpPr>
          <p:cNvPr id="29699" name="Text Box 4"/>
          <p:cNvSpPr txBox="1">
            <a:spLocks noChangeArrowheads="1"/>
          </p:cNvSpPr>
          <p:nvPr/>
        </p:nvSpPr>
        <p:spPr bwMode="auto">
          <a:xfrm>
            <a:off x="3081338" y="1524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subTitle" idx="1"/>
          </p:nvPr>
        </p:nvSpPr>
        <p:spPr>
          <a:xfrm>
            <a:off x="1000125" y="914400"/>
            <a:ext cx="8143875" cy="56388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Melamine dissolves in hot water only, whereas urea dissolves in cold water as well. Therefore, UF adhesives are used for </a:t>
            </a:r>
            <a:r>
              <a:rPr lang="en-US" altLang="zh-CN" sz="4400" dirty="0">
                <a:solidFill>
                  <a:srgbClr val="FF0000"/>
                </a:solidFill>
                <a:latin typeface="Times New Roman" pitchFamily="18" charset="0"/>
                <a:cs typeface="Times New Roman" pitchFamily="18" charset="0"/>
              </a:rPr>
              <a:t>interior </a:t>
            </a:r>
            <a:r>
              <a:rPr lang="en-US" altLang="zh-CN" sz="4400" dirty="0">
                <a:latin typeface="Times New Roman" pitchFamily="18" charset="0"/>
                <a:cs typeface="Times New Roman" pitchFamily="18" charset="0"/>
              </a:rPr>
              <a:t>application only; </a:t>
            </a:r>
          </a:p>
        </p:txBody>
      </p:sp>
      <p:sp>
        <p:nvSpPr>
          <p:cNvPr id="30723" name="Text Box 3"/>
          <p:cNvSpPr txBox="1">
            <a:spLocks noChangeArrowheads="1"/>
          </p:cNvSpPr>
          <p:nvPr/>
        </p:nvSpPr>
        <p:spPr bwMode="auto">
          <a:xfrm>
            <a:off x="3081338" y="1524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subTitle" idx="1"/>
          </p:nvPr>
        </p:nvSpPr>
        <p:spPr>
          <a:xfrm>
            <a:off x="928688" y="1219200"/>
            <a:ext cx="8215312" cy="5943600"/>
          </a:xfrm>
        </p:spPr>
        <p:txBody>
          <a:bodyPr>
            <a:normAutofit/>
          </a:bodyPr>
          <a:lstStyle/>
          <a:p>
            <a:pPr algn="just" eaLnBrk="1" fontAlgn="auto" hangingPunct="1">
              <a:lnSpc>
                <a:spcPct val="150000"/>
              </a:lnSpc>
              <a:spcAft>
                <a:spcPts val="0"/>
              </a:spcAft>
              <a:defRPr/>
            </a:pPr>
            <a:r>
              <a:rPr lang="en-US" altLang="zh-CN" sz="4800" dirty="0">
                <a:latin typeface="Times New Roman" pitchFamily="18" charset="0"/>
                <a:cs typeface="Times New Roman" pitchFamily="18" charset="0"/>
              </a:rPr>
              <a:t>MF or melamine-urea-formaldehyde (MUF) resins can be employed successfully even for rather severe outdoor conditions.  </a:t>
            </a:r>
          </a:p>
        </p:txBody>
      </p:sp>
      <p:sp>
        <p:nvSpPr>
          <p:cNvPr id="31747" name="Text Box 3"/>
          <p:cNvSpPr txBox="1">
            <a:spLocks noChangeArrowheads="1"/>
          </p:cNvSpPr>
          <p:nvPr/>
        </p:nvSpPr>
        <p:spPr bwMode="auto">
          <a:xfrm>
            <a:off x="3081338" y="1524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1143000" y="1785938"/>
            <a:ext cx="8001000" cy="6284912"/>
          </a:xfrm>
          <a:prstGeom prst="rect">
            <a:avLst/>
          </a:prstGeom>
          <a:noFill/>
          <a:ln w="9525">
            <a:noFill/>
            <a:miter lim="800000"/>
            <a:headEnd/>
            <a:tailEnd/>
          </a:ln>
        </p:spPr>
        <p:txBody>
          <a:bodyPr>
            <a:spAutoFit/>
          </a:bodyPr>
          <a:lstStyle/>
          <a:p>
            <a:pPr algn="just">
              <a:lnSpc>
                <a:spcPct val="150000"/>
              </a:lnSpc>
              <a:spcBef>
                <a:spcPct val="50000"/>
              </a:spcBef>
              <a:buSzPct val="85000"/>
            </a:pPr>
            <a:r>
              <a:rPr lang="en-US" altLang="zh-CN" sz="4800" dirty="0">
                <a:cs typeface="Times New Roman" pitchFamily="18" charset="0"/>
              </a:rPr>
              <a:t>If full </a:t>
            </a:r>
            <a:r>
              <a:rPr lang="en-US" altLang="zh-CN" sz="4800" dirty="0">
                <a:solidFill>
                  <a:srgbClr val="FF0000"/>
                </a:solidFill>
                <a:cs typeface="Times New Roman" pitchFamily="18" charset="0"/>
              </a:rPr>
              <a:t>exterior</a:t>
            </a:r>
            <a:r>
              <a:rPr lang="en-US" altLang="zh-CN" sz="4800" dirty="0">
                <a:cs typeface="Times New Roman" pitchFamily="18" charset="0"/>
              </a:rPr>
              <a:t>-grade quality is needed, it is safer to use </a:t>
            </a:r>
            <a:r>
              <a:rPr lang="en-US" altLang="zh-CN" sz="4800" dirty="0">
                <a:solidFill>
                  <a:srgbClr val="FF0000"/>
                </a:solidFill>
                <a:cs typeface="Times New Roman" pitchFamily="18" charset="0"/>
              </a:rPr>
              <a:t>phenolic</a:t>
            </a:r>
            <a:r>
              <a:rPr lang="en-US" altLang="zh-CN" sz="4800" dirty="0">
                <a:cs typeface="Times New Roman" pitchFamily="18" charset="0"/>
              </a:rPr>
              <a:t>-type resins rather than amino-resins.</a:t>
            </a:r>
          </a:p>
          <a:p>
            <a:pPr>
              <a:lnSpc>
                <a:spcPct val="210000"/>
              </a:lnSpc>
              <a:spcBef>
                <a:spcPct val="50000"/>
              </a:spcBef>
              <a:buSzPct val="85000"/>
            </a:pPr>
            <a:endParaRPr lang="en-US" altLang="zh-CN" sz="4400" dirty="0">
              <a:latin typeface="Arial" pitchFamily="34" charset="0"/>
            </a:endParaRPr>
          </a:p>
        </p:txBody>
      </p:sp>
      <p:sp>
        <p:nvSpPr>
          <p:cNvPr id="32771" name="Text Box 5"/>
          <p:cNvSpPr txBox="1">
            <a:spLocks noChangeArrowheads="1"/>
          </p:cNvSpPr>
          <p:nvPr/>
        </p:nvSpPr>
        <p:spPr bwMode="auto">
          <a:xfrm>
            <a:off x="3081338" y="1524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pic>
        <p:nvPicPr>
          <p:cNvPr id="17409" name="Picture 1" descr="C:\Users\ADMINI~1\AppData\Local\Temp\}$$SH8F5BOR8W96(N@`FVY4.gif"/>
          <p:cNvPicPr>
            <a:picLocks noChangeAspect="1" noChangeArrowheads="1" noCrop="1"/>
          </p:cNvPicPr>
          <p:nvPr/>
        </p:nvPicPr>
        <p:blipFill>
          <a:blip r:embed="rId2" cstate="print"/>
          <a:srcRect/>
          <a:stretch>
            <a:fillRect/>
          </a:stretch>
        </p:blipFill>
        <p:spPr bwMode="auto">
          <a:xfrm>
            <a:off x="0" y="0"/>
            <a:ext cx="266700" cy="266700"/>
          </a:xfrm>
          <a:prstGeom prst="rect">
            <a:avLst/>
          </a:prstGeom>
          <a:noFill/>
        </p:spPr>
      </p:pic>
      <p:pic>
        <p:nvPicPr>
          <p:cNvPr id="17410" name="Picture 2" descr="C:\Users\ADMINI~1\AppData\Local\Temp\}$$SH8F5BOR8W96(N@`FVY4.gif"/>
          <p:cNvPicPr>
            <a:picLocks noChangeAspect="1" noChangeArrowheads="1" noCrop="1"/>
          </p:cNvPicPr>
          <p:nvPr/>
        </p:nvPicPr>
        <p:blipFill>
          <a:blip r:embed="rId2" cstate="print"/>
          <a:srcRect/>
          <a:stretch>
            <a:fillRect/>
          </a:stretch>
        </p:blipFill>
        <p:spPr bwMode="auto">
          <a:xfrm>
            <a:off x="0" y="0"/>
            <a:ext cx="266700" cy="266700"/>
          </a:xfrm>
          <a:prstGeom prst="rect">
            <a:avLst/>
          </a:prstGeom>
          <a:noFill/>
        </p:spPr>
      </p:pic>
      <p:pic>
        <p:nvPicPr>
          <p:cNvPr id="17411" name="Picture 3" descr="C:\Users\ADMINI~1\AppData\Local\Temp\}$$SH8F5BOR8W96(N@`FVY4.gif"/>
          <p:cNvPicPr>
            <a:picLocks noChangeAspect="1" noChangeArrowheads="1" noCrop="1"/>
          </p:cNvPicPr>
          <p:nvPr/>
        </p:nvPicPr>
        <p:blipFill>
          <a:blip r:embed="rId2" cstate="print"/>
          <a:srcRect/>
          <a:stretch>
            <a:fillRect/>
          </a:stretch>
        </p:blipFill>
        <p:spPr bwMode="auto">
          <a:xfrm>
            <a:off x="0" y="0"/>
            <a:ext cx="266700" cy="2667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00125" y="0"/>
            <a:ext cx="3071813" cy="1071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latin typeface="Times New Roman" pitchFamily="18" charset="0"/>
                <a:cs typeface="Times New Roman" pitchFamily="18" charset="0"/>
              </a:rPr>
              <a:t>Summary</a:t>
            </a:r>
            <a:endParaRPr lang="zh-CN" altLang="en-US" sz="4800" b="1" dirty="0">
              <a:latin typeface="Times New Roman" pitchFamily="18" charset="0"/>
              <a:cs typeface="Times New Roman" pitchFamily="18" charset="0"/>
            </a:endParaRPr>
          </a:p>
        </p:txBody>
      </p:sp>
      <p:sp>
        <p:nvSpPr>
          <p:cNvPr id="5" name="内容占位符 2"/>
          <p:cNvSpPr txBox="1">
            <a:spLocks/>
          </p:cNvSpPr>
          <p:nvPr/>
        </p:nvSpPr>
        <p:spPr bwMode="auto">
          <a:xfrm>
            <a:off x="1000100" y="857232"/>
            <a:ext cx="8143900" cy="6000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82575" algn="l" defTabSz="914400" rtl="0" eaLnBrk="0" fontAlgn="base" latinLnBrk="0" hangingPunct="0">
              <a:lnSpc>
                <a:spcPct val="100000"/>
              </a:lnSpc>
              <a:spcBef>
                <a:spcPts val="600"/>
              </a:spcBef>
              <a:spcAft>
                <a:spcPct val="0"/>
              </a:spcAft>
              <a:buClr>
                <a:schemeClr val="accent1"/>
              </a:buClr>
              <a:buSzPct val="80000"/>
              <a:tabLst/>
              <a:defRPr/>
            </a:pPr>
            <a:endParaRPr kumimoji="0" lang="en-US" altLang="zh-CN" sz="4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65125" lvl="0" indent="-282575" eaLnBrk="0" hangingPunct="0">
              <a:spcBef>
                <a:spcPts val="600"/>
              </a:spcBef>
              <a:buClr>
                <a:schemeClr val="accent1"/>
              </a:buClr>
              <a:buSzPct val="80000"/>
              <a:buFont typeface="Wingdings" pitchFamily="2" charset="2"/>
              <a:buChar char="l"/>
            </a:pPr>
            <a:r>
              <a:rPr kumimoji="0" lang="en-US" altLang="zh-CN" sz="4000" dirty="0">
                <a:ea typeface="+mn-ea"/>
                <a:cs typeface="Times New Roman" pitchFamily="18" charset="0"/>
              </a:rPr>
              <a:t> Amino-resin</a:t>
            </a:r>
          </a:p>
          <a:p>
            <a:pPr marL="365125" lvl="0" indent="-282575" eaLnBrk="0" hangingPunct="0">
              <a:spcBef>
                <a:spcPts val="600"/>
              </a:spcBef>
              <a:buClr>
                <a:schemeClr val="accent1"/>
              </a:buClr>
              <a:buSzPct val="80000"/>
              <a:buFont typeface="Wingdings" pitchFamily="2" charset="2"/>
              <a:buChar char="l"/>
            </a:pPr>
            <a:r>
              <a:rPr kumimoji="0" lang="en-US" altLang="zh-CN" sz="4000" dirty="0">
                <a:ea typeface="+mn-ea"/>
                <a:cs typeface="Times New Roman" pitchFamily="18" charset="0"/>
              </a:rPr>
              <a:t>UF</a:t>
            </a:r>
          </a:p>
          <a:p>
            <a:pPr marL="365125" marR="0" lvl="0" indent="-282575" algn="l" defTabSz="914400" rtl="0" eaLnBrk="0" fontAlgn="base" latinLnBrk="0" hangingPunct="0">
              <a:lnSpc>
                <a:spcPct val="100000"/>
              </a:lnSpc>
              <a:spcBef>
                <a:spcPts val="600"/>
              </a:spcBef>
              <a:spcAft>
                <a:spcPct val="0"/>
              </a:spcAft>
              <a:buClr>
                <a:schemeClr val="accent1"/>
              </a:buClr>
              <a:buSzPct val="80000"/>
              <a:buFont typeface="Wingdings" pitchFamily="2" charset="2"/>
              <a:buChar char="l"/>
              <a:tabLst/>
              <a:defRPr/>
            </a:pPr>
            <a:r>
              <a:rPr kumimoji="0" lang="en-US" altLang="zh-CN" sz="4000" noProof="0" dirty="0">
                <a:ea typeface="+mn-ea"/>
                <a:cs typeface="Times New Roman" pitchFamily="18" charset="0"/>
              </a:rPr>
              <a:t>MF ( MUF)</a:t>
            </a:r>
            <a:endParaRPr kumimoji="0" lang="en-US" altLang="zh-CN" sz="4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65125" marR="0" lvl="0" indent="-282575" algn="l" defTabSz="914400" rtl="0" eaLnBrk="0" fontAlgn="base" latinLnBrk="0" hangingPunct="0">
              <a:lnSpc>
                <a:spcPct val="100000"/>
              </a:lnSpc>
              <a:spcBef>
                <a:spcPts val="600"/>
              </a:spcBef>
              <a:spcAft>
                <a:spcPct val="0"/>
              </a:spcAft>
              <a:buClr>
                <a:schemeClr val="accent1"/>
              </a:buClr>
              <a:buSzPct val="80000"/>
              <a:buFont typeface="Wingdings 2"/>
              <a:buChar char=""/>
              <a:tabLst/>
              <a:defRPr/>
            </a:pPr>
            <a:endParaRPr kumimoji="0" lang="en-US" altLang="zh-CN"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65125" marR="0" lvl="0" indent="-282575" algn="l" defTabSz="914400" rtl="0" eaLnBrk="0" fontAlgn="base" latinLnBrk="0" hangingPunct="0">
              <a:lnSpc>
                <a:spcPct val="100000"/>
              </a:lnSpc>
              <a:spcBef>
                <a:spcPts val="600"/>
              </a:spcBef>
              <a:spcAft>
                <a:spcPct val="0"/>
              </a:spcAft>
              <a:buClr>
                <a:schemeClr val="accent1"/>
              </a:buClr>
              <a:buSzPct val="80000"/>
              <a:buFont typeface="Wingdings 2"/>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华文中宋"/>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000125" y="2714625"/>
            <a:ext cx="8143875" cy="1428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solidFill>
                  <a:srgbClr val="FFC000"/>
                </a:solidFill>
                <a:latin typeface="Times New Roman" pitchFamily="18" charset="0"/>
                <a:cs typeface="Times New Roman" pitchFamily="18" charset="0"/>
              </a:rPr>
              <a:t>CHEMISTRY OF AMINORESINS</a:t>
            </a:r>
            <a:r>
              <a:rPr lang="en-US" altLang="zh-CN" sz="4000" dirty="0">
                <a:solidFill>
                  <a:srgbClr val="FFC000"/>
                </a:solidFill>
                <a:latin typeface="Times New Roman" pitchFamily="18" charset="0"/>
                <a:cs typeface="Times New Roman" pitchFamily="18" charset="0"/>
              </a:rPr>
              <a:t> </a:t>
            </a:r>
            <a:endParaRPr lang="zh-CN" altLang="en-US" sz="4000" dirty="0">
              <a:solidFill>
                <a:srgbClr val="FFC000"/>
              </a:solidFill>
            </a:endParaRPr>
          </a:p>
        </p:txBody>
      </p:sp>
      <p:sp>
        <p:nvSpPr>
          <p:cNvPr id="4" name="标题 3"/>
          <p:cNvSpPr>
            <a:spLocks noGrp="1"/>
          </p:cNvSpPr>
          <p:nvPr>
            <p:ph type="ctrTitle"/>
          </p:nvPr>
        </p:nvSpPr>
        <p:spPr>
          <a:xfrm>
            <a:off x="1431925" y="360363"/>
            <a:ext cx="7407275" cy="1471612"/>
          </a:xfrm>
        </p:spPr>
        <p:txBody>
          <a:bodyPr/>
          <a:lstStyle/>
          <a:p>
            <a:pPr eaLnBrk="1" hangingPunct="1">
              <a:defRPr/>
            </a:pPr>
            <a:r>
              <a:rPr lang="en-US" altLang="zh-CN" dirty="0"/>
              <a:t> </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4370388" y="0"/>
            <a:ext cx="4813369" cy="461665"/>
          </a:xfrm>
          <a:prstGeom prst="rect">
            <a:avLst/>
          </a:prstGeom>
          <a:noFill/>
          <a:ln w="9525">
            <a:noFill/>
            <a:miter lim="800000"/>
            <a:headEnd/>
            <a:tailEnd/>
          </a:ln>
        </p:spPr>
        <p:txBody>
          <a:bodyPr wrap="none">
            <a:spAutoFit/>
          </a:bodyPr>
          <a:lstStyle/>
          <a:p>
            <a:r>
              <a:rPr lang="en-US" altLang="zh-CN" sz="2400" b="1" dirty="0">
                <a:solidFill>
                  <a:schemeClr val="accent4">
                    <a:lumMod val="50000"/>
                  </a:schemeClr>
                </a:solidFill>
              </a:rPr>
              <a:t>Urea-Formaldehyde Condensation </a:t>
            </a:r>
          </a:p>
        </p:txBody>
      </p:sp>
      <p:sp>
        <p:nvSpPr>
          <p:cNvPr id="35843" name="Text Box 5"/>
          <p:cNvSpPr txBox="1">
            <a:spLocks noChangeArrowheads="1"/>
          </p:cNvSpPr>
          <p:nvPr/>
        </p:nvSpPr>
        <p:spPr bwMode="auto">
          <a:xfrm>
            <a:off x="1000125" y="352926"/>
            <a:ext cx="8143875" cy="6647974"/>
          </a:xfrm>
          <a:prstGeom prst="rect">
            <a:avLst/>
          </a:prstGeom>
          <a:noFill/>
          <a:ln w="9525">
            <a:noFill/>
            <a:miter lim="800000"/>
            <a:headEnd/>
            <a:tailEnd/>
          </a:ln>
        </p:spPr>
        <p:txBody>
          <a:bodyPr>
            <a:spAutoFit/>
          </a:bodyPr>
          <a:lstStyle/>
          <a:p>
            <a:pPr algn="just">
              <a:lnSpc>
                <a:spcPct val="150000"/>
              </a:lnSpc>
            </a:pPr>
            <a:r>
              <a:rPr lang="en-US" altLang="zh-CN" sz="4400" dirty="0"/>
              <a:t>    </a:t>
            </a:r>
            <a:r>
              <a:rPr lang="en-US" altLang="zh-CN" sz="4000" dirty="0"/>
              <a:t>The reaction between urea and formaldehyde is very complex.  The</a:t>
            </a:r>
          </a:p>
          <a:p>
            <a:pPr algn="just">
              <a:lnSpc>
                <a:spcPct val="150000"/>
              </a:lnSpc>
            </a:pPr>
            <a:r>
              <a:rPr lang="en-US" altLang="zh-CN" sz="4000" dirty="0"/>
              <a:t> combination of these two chemical compounds results in both </a:t>
            </a:r>
            <a:r>
              <a:rPr lang="en-US" altLang="zh-CN" sz="4000" dirty="0">
                <a:solidFill>
                  <a:srgbClr val="FF0000"/>
                </a:solidFill>
              </a:rPr>
              <a:t>linear</a:t>
            </a:r>
            <a:r>
              <a:rPr lang="en-US" altLang="zh-CN" sz="4000" dirty="0"/>
              <a:t> and </a:t>
            </a:r>
            <a:r>
              <a:rPr lang="en-US" altLang="zh-CN" sz="4000" dirty="0">
                <a:solidFill>
                  <a:srgbClr val="FF0000"/>
                </a:solidFill>
              </a:rPr>
              <a:t>branched polymers</a:t>
            </a:r>
            <a:r>
              <a:rPr lang="en-US" altLang="zh-CN" sz="4000" dirty="0"/>
              <a:t>, as well as </a:t>
            </a:r>
            <a:r>
              <a:rPr lang="en-US" altLang="zh-CN" sz="4000" dirty="0">
                <a:solidFill>
                  <a:srgbClr val="FF0000"/>
                </a:solidFill>
              </a:rPr>
              <a:t>tri-dimensional networks</a:t>
            </a:r>
            <a:r>
              <a:rPr lang="en-US" altLang="zh-CN" sz="4000" dirty="0"/>
              <a:t> in the cured resin.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
        <p:nvSpPr>
          <p:cNvPr id="36867" name="Text Box 3"/>
          <p:cNvSpPr txBox="1">
            <a:spLocks noChangeArrowheads="1"/>
          </p:cNvSpPr>
          <p:nvPr/>
        </p:nvSpPr>
        <p:spPr bwMode="auto">
          <a:xfrm>
            <a:off x="928719" y="1214422"/>
            <a:ext cx="8072437" cy="5170488"/>
          </a:xfrm>
          <a:prstGeom prst="rect">
            <a:avLst/>
          </a:prstGeom>
          <a:noFill/>
          <a:ln w="9525">
            <a:noFill/>
            <a:miter lim="800000"/>
            <a:headEnd/>
            <a:tailEnd/>
          </a:ln>
        </p:spPr>
        <p:txBody>
          <a:bodyPr>
            <a:spAutoFit/>
          </a:bodyPr>
          <a:lstStyle/>
          <a:p>
            <a:pPr algn="just">
              <a:lnSpc>
                <a:spcPct val="150000"/>
              </a:lnSpc>
            </a:pPr>
            <a:r>
              <a:rPr lang="en-US" altLang="zh-CN" sz="4400" dirty="0"/>
              <a:t>This is due to a </a:t>
            </a:r>
            <a:r>
              <a:rPr lang="en-US" altLang="zh-CN" sz="4400" dirty="0">
                <a:solidFill>
                  <a:srgbClr val="FF0000"/>
                </a:solidFill>
              </a:rPr>
              <a:t>functionality</a:t>
            </a:r>
            <a:r>
              <a:rPr lang="en-US" altLang="zh-CN" sz="4400" dirty="0"/>
              <a:t> of 4 in urea (due to the presence of four replaceable </a:t>
            </a:r>
            <a:r>
              <a:rPr lang="en-US" altLang="zh-CN" sz="4400" dirty="0">
                <a:solidFill>
                  <a:srgbClr val="FF0000"/>
                </a:solidFill>
              </a:rPr>
              <a:t>hydrogen</a:t>
            </a:r>
            <a:r>
              <a:rPr lang="en-US" altLang="zh-CN" sz="4400" dirty="0"/>
              <a:t> atoms), and a functionality of 2 in formaldehyde.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subTitle" idx="1"/>
          </p:nvPr>
        </p:nvSpPr>
        <p:spPr>
          <a:xfrm>
            <a:off x="1000125" y="1571625"/>
            <a:ext cx="8143875" cy="5286375"/>
          </a:xfrm>
        </p:spPr>
        <p:txBody>
          <a:bodyPr>
            <a:normAutofit/>
          </a:bodyPr>
          <a:lstStyle/>
          <a:p>
            <a:pPr eaLnBrk="1" fontAlgn="auto" hangingPunct="1">
              <a:spcAft>
                <a:spcPts val="0"/>
              </a:spcAft>
              <a:defRPr/>
            </a:pPr>
            <a:r>
              <a:rPr lang="en-US" altLang="zh-CN" sz="3600" b="1" dirty="0">
                <a:latin typeface="Times New Roman" pitchFamily="18" charset="0"/>
                <a:cs typeface="+mn-cs"/>
              </a:rPr>
              <a:t>Main content</a:t>
            </a:r>
            <a:r>
              <a:rPr lang="en-US" altLang="zh-CN" sz="3600" dirty="0">
                <a:latin typeface="Times New Roman" pitchFamily="18" charset="0"/>
                <a:cs typeface="+mn-cs"/>
              </a:rPr>
              <a:t>:</a:t>
            </a:r>
          </a:p>
          <a:p>
            <a:pPr eaLnBrk="1" fontAlgn="auto" hangingPunct="1">
              <a:spcAft>
                <a:spcPts val="0"/>
              </a:spcAft>
              <a:defRPr/>
            </a:pPr>
            <a:endParaRPr lang="en-US" altLang="zh-CN" sz="3600" dirty="0">
              <a:latin typeface="Times New Roman" pitchFamily="18" charset="0"/>
              <a:cs typeface="+mn-cs"/>
            </a:endParaRPr>
          </a:p>
          <a:p>
            <a:pPr eaLnBrk="1" fontAlgn="auto" hangingPunct="1">
              <a:spcAft>
                <a:spcPts val="0"/>
              </a:spcAft>
              <a:defRPr/>
            </a:pPr>
            <a:r>
              <a:rPr lang="en-US" altLang="zh-CN" sz="4000" dirty="0">
                <a:latin typeface="Times New Roman" pitchFamily="18" charset="0"/>
                <a:cs typeface="+mn-cs"/>
              </a:rPr>
              <a:t>1    Introduction </a:t>
            </a:r>
          </a:p>
          <a:p>
            <a:pPr eaLnBrk="1" fontAlgn="auto" hangingPunct="1">
              <a:spcAft>
                <a:spcPts val="0"/>
              </a:spcAft>
              <a:defRPr/>
            </a:pPr>
            <a:r>
              <a:rPr lang="en-US" altLang="zh-CN" sz="4000" dirty="0">
                <a:latin typeface="Times New Roman" pitchFamily="18" charset="0"/>
                <a:cs typeface="+mn-cs"/>
              </a:rPr>
              <a:t>2    Chemistry of </a:t>
            </a:r>
            <a:r>
              <a:rPr lang="en-US" altLang="zh-CN" sz="4000" dirty="0">
                <a:solidFill>
                  <a:schemeClr val="tx1"/>
                </a:solidFill>
                <a:latin typeface="Times New Roman" pitchFamily="18" charset="0"/>
                <a:cs typeface="+mn-cs"/>
              </a:rPr>
              <a:t>Amino-resins </a:t>
            </a:r>
          </a:p>
          <a:p>
            <a:pPr eaLnBrk="1" fontAlgn="auto" hangingPunct="1">
              <a:spcAft>
                <a:spcPts val="0"/>
              </a:spcAft>
              <a:defRPr/>
            </a:pPr>
            <a:r>
              <a:rPr lang="en-US" altLang="zh-CN" sz="4000" dirty="0">
                <a:latin typeface="Times New Roman" pitchFamily="18" charset="0"/>
                <a:cs typeface="+mn-cs"/>
              </a:rPr>
              <a:t>3    Manufacture and Application</a:t>
            </a:r>
          </a:p>
          <a:p>
            <a:pPr eaLnBrk="1" fontAlgn="auto" hangingPunct="1">
              <a:spcAft>
                <a:spcPts val="0"/>
              </a:spcAft>
              <a:defRPr/>
            </a:pPr>
            <a:endParaRPr lang="en-US" altLang="zh-CN" sz="4000" dirty="0">
              <a:latin typeface="Times New Roman" pitchFamily="18" charset="0"/>
              <a:cs typeface="+mn-cs"/>
            </a:endParaRPr>
          </a:p>
        </p:txBody>
      </p:sp>
      <p:sp>
        <p:nvSpPr>
          <p:cNvPr id="6" name="标题 5"/>
          <p:cNvSpPr>
            <a:spLocks noGrp="1"/>
          </p:cNvSpPr>
          <p:nvPr>
            <p:ph type="ctrTitle"/>
          </p:nvPr>
        </p:nvSpPr>
        <p:spPr>
          <a:xfrm>
            <a:off x="1431925" y="360363"/>
            <a:ext cx="7407275" cy="1471612"/>
          </a:xfrm>
        </p:spPr>
        <p:txBody>
          <a:bodyPr/>
          <a:lstStyle/>
          <a:p>
            <a:pPr eaLnBrk="1" fontAlgn="auto" hangingPunct="1">
              <a:spcAft>
                <a:spcPts val="0"/>
              </a:spcAft>
              <a:defRPr/>
            </a:pPr>
            <a:r>
              <a:rPr lang="en-US" altLang="zh-CN" dirty="0">
                <a:solidFill>
                  <a:schemeClr val="tx2">
                    <a:satMod val="130000"/>
                  </a:schemeClr>
                </a:solidFill>
                <a:cs typeface="+mj-cs"/>
              </a:rPr>
              <a:t> </a:t>
            </a:r>
            <a:endParaRPr lang="zh-CN" altLang="en-US" dirty="0">
              <a:solidFill>
                <a:schemeClr val="tx2">
                  <a:satMod val="130000"/>
                </a:schemeClr>
              </a:solidFill>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
        <p:nvSpPr>
          <p:cNvPr id="37891" name="Text Box 3"/>
          <p:cNvSpPr txBox="1">
            <a:spLocks noChangeArrowheads="1"/>
          </p:cNvSpPr>
          <p:nvPr/>
        </p:nvSpPr>
        <p:spPr bwMode="auto">
          <a:xfrm>
            <a:off x="1000125" y="571500"/>
            <a:ext cx="8143875" cy="5632450"/>
          </a:xfrm>
          <a:prstGeom prst="rect">
            <a:avLst/>
          </a:prstGeom>
          <a:noFill/>
          <a:ln w="9525">
            <a:noFill/>
            <a:miter lim="800000"/>
            <a:headEnd/>
            <a:tailEnd/>
          </a:ln>
        </p:spPr>
        <p:txBody>
          <a:bodyPr>
            <a:spAutoFit/>
          </a:bodyPr>
          <a:lstStyle/>
          <a:p>
            <a:pPr algn="just"/>
            <a:r>
              <a:rPr lang="en-US" altLang="zh-CN" sz="4000" dirty="0"/>
              <a:t>The most important factors determining properties of the reaction products</a:t>
            </a:r>
            <a:r>
              <a:rPr lang="zh-CN" altLang="en-US" sz="4000" dirty="0"/>
              <a:t>：</a:t>
            </a:r>
            <a:r>
              <a:rPr lang="en-US" altLang="zh-CN" sz="4000" dirty="0"/>
              <a:t> </a:t>
            </a:r>
          </a:p>
          <a:p>
            <a:pPr algn="just"/>
            <a:endParaRPr lang="en-US" altLang="zh-CN" sz="4000" dirty="0"/>
          </a:p>
          <a:p>
            <a:pPr algn="just"/>
            <a:r>
              <a:rPr lang="en-US" altLang="zh-CN" sz="4000" dirty="0"/>
              <a:t>(1) the relative </a:t>
            </a:r>
            <a:r>
              <a:rPr lang="en-US" altLang="zh-CN" sz="4000" dirty="0">
                <a:solidFill>
                  <a:srgbClr val="FF0000"/>
                </a:solidFill>
              </a:rPr>
              <a:t>molar proportion </a:t>
            </a:r>
            <a:r>
              <a:rPr lang="en-US" altLang="zh-CN" sz="4000" dirty="0"/>
              <a:t>of urea and  formaldehyde</a:t>
            </a:r>
          </a:p>
          <a:p>
            <a:pPr algn="just"/>
            <a:r>
              <a:rPr lang="en-US" altLang="zh-CN" sz="4000" dirty="0"/>
              <a:t>(2)  the reaction </a:t>
            </a:r>
            <a:r>
              <a:rPr lang="en-US" altLang="zh-CN" sz="4000" dirty="0">
                <a:solidFill>
                  <a:srgbClr val="FF0000"/>
                </a:solidFill>
              </a:rPr>
              <a:t>temperature</a:t>
            </a:r>
          </a:p>
          <a:p>
            <a:pPr algn="just"/>
            <a:r>
              <a:rPr lang="en-US" altLang="zh-CN" sz="4000" dirty="0"/>
              <a:t>(3) the various pH values at which the condensation takes place.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
        <p:nvSpPr>
          <p:cNvPr id="38915" name="Text Box 3"/>
          <p:cNvSpPr txBox="1">
            <a:spLocks noChangeArrowheads="1"/>
          </p:cNvSpPr>
          <p:nvPr/>
        </p:nvSpPr>
        <p:spPr bwMode="auto">
          <a:xfrm>
            <a:off x="1071563" y="1219200"/>
            <a:ext cx="8072437" cy="3282950"/>
          </a:xfrm>
          <a:prstGeom prst="rect">
            <a:avLst/>
          </a:prstGeom>
          <a:noFill/>
          <a:ln w="9525">
            <a:noFill/>
            <a:miter lim="800000"/>
            <a:headEnd/>
            <a:tailEnd/>
          </a:ln>
        </p:spPr>
        <p:txBody>
          <a:bodyPr>
            <a:spAutoFit/>
          </a:bodyPr>
          <a:lstStyle/>
          <a:p>
            <a:pPr>
              <a:lnSpc>
                <a:spcPct val="150000"/>
              </a:lnSpc>
            </a:pPr>
            <a:r>
              <a:rPr lang="en-US" altLang="zh-CN" sz="4800"/>
              <a:t>These factors influence the rate of increase of the molecular weight of the resin.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
        <p:nvSpPr>
          <p:cNvPr id="39939" name="Text Box 3"/>
          <p:cNvSpPr txBox="1">
            <a:spLocks noChangeArrowheads="1"/>
          </p:cNvSpPr>
          <p:nvPr/>
        </p:nvSpPr>
        <p:spPr bwMode="auto">
          <a:xfrm>
            <a:off x="1143000" y="609600"/>
            <a:ext cx="8001000" cy="5927264"/>
          </a:xfrm>
          <a:prstGeom prst="rect">
            <a:avLst/>
          </a:prstGeom>
          <a:noFill/>
          <a:ln w="9525">
            <a:noFill/>
            <a:miter lim="800000"/>
            <a:headEnd/>
            <a:tailEnd/>
          </a:ln>
        </p:spPr>
        <p:txBody>
          <a:bodyPr>
            <a:spAutoFit/>
          </a:bodyPr>
          <a:lstStyle/>
          <a:p>
            <a:pPr algn="just">
              <a:lnSpc>
                <a:spcPts val="6500"/>
              </a:lnSpc>
            </a:pPr>
            <a:r>
              <a:rPr lang="en-US" altLang="zh-CN" sz="4400" dirty="0"/>
              <a:t>Therefore, the characteristics of the reaction products differ considerably when lower and higher condensation stages are compared, especially in solubility, </a:t>
            </a:r>
            <a:r>
              <a:rPr lang="en-US" altLang="zh-CN" sz="4400" dirty="0">
                <a:solidFill>
                  <a:srgbClr val="FF0000"/>
                </a:solidFill>
              </a:rPr>
              <a:t>viscosity</a:t>
            </a:r>
            <a:r>
              <a:rPr lang="en-US" altLang="zh-CN" sz="4400" dirty="0"/>
              <a:t>, </a:t>
            </a:r>
            <a:r>
              <a:rPr lang="en-US" altLang="zh-CN" sz="4400" dirty="0">
                <a:solidFill>
                  <a:srgbClr val="FF0000"/>
                </a:solidFill>
              </a:rPr>
              <a:t>water resistance</a:t>
            </a:r>
            <a:r>
              <a:rPr lang="en-US" altLang="zh-CN" sz="4400" dirty="0"/>
              <a:t>, and rate of curing.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
        <p:nvSpPr>
          <p:cNvPr id="40963" name="Text Box 3"/>
          <p:cNvSpPr txBox="1">
            <a:spLocks noChangeArrowheads="1"/>
          </p:cNvSpPr>
          <p:nvPr/>
        </p:nvSpPr>
        <p:spPr bwMode="auto">
          <a:xfrm>
            <a:off x="1071563" y="1219200"/>
            <a:ext cx="8072437" cy="4096121"/>
          </a:xfrm>
          <a:prstGeom prst="rect">
            <a:avLst/>
          </a:prstGeom>
          <a:noFill/>
          <a:ln w="9525">
            <a:noFill/>
            <a:miter lim="800000"/>
            <a:headEnd/>
            <a:tailEnd/>
          </a:ln>
        </p:spPr>
        <p:txBody>
          <a:bodyPr>
            <a:spAutoFit/>
          </a:bodyPr>
          <a:lstStyle/>
          <a:p>
            <a:pPr>
              <a:lnSpc>
                <a:spcPct val="190000"/>
              </a:lnSpc>
            </a:pPr>
            <a:r>
              <a:rPr lang="en-US" altLang="zh-CN" sz="4800" dirty="0"/>
              <a:t>To a large extent , these all depend on </a:t>
            </a:r>
            <a:r>
              <a:rPr lang="en-US" altLang="zh-CN" sz="4800" dirty="0">
                <a:solidFill>
                  <a:srgbClr val="FF0000"/>
                </a:solidFill>
              </a:rPr>
              <a:t>molecular weights</a:t>
            </a:r>
            <a:r>
              <a:rPr lang="en-US" altLang="zh-CN" sz="4800" dirty="0"/>
              <a:t>.</a:t>
            </a:r>
          </a:p>
          <a:p>
            <a:pPr>
              <a:lnSpc>
                <a:spcPct val="190000"/>
              </a:lnSpc>
            </a:pPr>
            <a:endParaRPr lang="en-US" altLang="zh-CN" sz="4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00125" y="0"/>
            <a:ext cx="3071813" cy="1071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latin typeface="Times New Roman" pitchFamily="18" charset="0"/>
                <a:cs typeface="Times New Roman" pitchFamily="18" charset="0"/>
              </a:rPr>
              <a:t>Summary</a:t>
            </a:r>
            <a:endParaRPr lang="zh-CN" altLang="en-US" sz="4800" b="1" dirty="0">
              <a:latin typeface="Times New Roman" pitchFamily="18" charset="0"/>
              <a:cs typeface="Times New Roman" pitchFamily="18" charset="0"/>
            </a:endParaRPr>
          </a:p>
        </p:txBody>
      </p:sp>
      <p:sp>
        <p:nvSpPr>
          <p:cNvPr id="5" name="内容占位符 2"/>
          <p:cNvSpPr txBox="1">
            <a:spLocks/>
          </p:cNvSpPr>
          <p:nvPr/>
        </p:nvSpPr>
        <p:spPr bwMode="auto">
          <a:xfrm>
            <a:off x="1012815" y="857232"/>
            <a:ext cx="8143900" cy="6000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82575" algn="l" defTabSz="914400" rtl="0" eaLnBrk="0" fontAlgn="base" latinLnBrk="0" hangingPunct="0">
              <a:lnSpc>
                <a:spcPct val="100000"/>
              </a:lnSpc>
              <a:spcBef>
                <a:spcPts val="600"/>
              </a:spcBef>
              <a:spcAft>
                <a:spcPct val="0"/>
              </a:spcAft>
              <a:buClr>
                <a:schemeClr val="accent1"/>
              </a:buClr>
              <a:buSzPct val="80000"/>
              <a:tabLst/>
              <a:defRPr/>
            </a:pPr>
            <a:endParaRPr kumimoji="0" lang="en-US" altLang="zh-CN" sz="4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65125" lvl="0" indent="-282575" eaLnBrk="0" hangingPunct="0">
              <a:spcBef>
                <a:spcPts val="600"/>
              </a:spcBef>
              <a:buClr>
                <a:schemeClr val="accent1"/>
              </a:buClr>
              <a:buSzPct val="80000"/>
              <a:buFont typeface="Wingdings" pitchFamily="2" charset="2"/>
              <a:buChar char="l"/>
            </a:pPr>
            <a:r>
              <a:rPr kumimoji="0" lang="en-US" altLang="zh-CN" sz="4000" dirty="0">
                <a:ea typeface="+mn-ea"/>
                <a:cs typeface="Times New Roman" pitchFamily="18" charset="0"/>
              </a:rPr>
              <a:t> Governing factors</a:t>
            </a:r>
          </a:p>
          <a:p>
            <a:pPr marL="365125" lvl="0" indent="-282575" eaLnBrk="0" hangingPunct="0">
              <a:spcBef>
                <a:spcPts val="600"/>
              </a:spcBef>
              <a:buClr>
                <a:schemeClr val="accent1"/>
              </a:buClr>
              <a:buSzPct val="80000"/>
              <a:buFont typeface="Wingdings" pitchFamily="2" charset="2"/>
              <a:buChar char="l"/>
            </a:pPr>
            <a:r>
              <a:rPr kumimoji="0" lang="en-US" altLang="zh-CN" sz="4000" dirty="0">
                <a:ea typeface="+mn-ea"/>
                <a:cs typeface="Times New Roman" pitchFamily="18" charset="0"/>
              </a:rPr>
              <a:t> </a:t>
            </a:r>
            <a:r>
              <a:rPr lang="en-US" altLang="zh-CN" sz="4000" dirty="0"/>
              <a:t>Molecular weight</a:t>
            </a:r>
            <a:endParaRPr kumimoji="0" lang="en-US" altLang="zh-CN" sz="4000" dirty="0">
              <a:ea typeface="+mn-ea"/>
              <a:cs typeface="Times New Roman" pitchFamily="18" charset="0"/>
            </a:endParaRPr>
          </a:p>
          <a:p>
            <a:pPr marL="365125" marR="0" lvl="0" indent="-282575" algn="l" defTabSz="914400" rtl="0" eaLnBrk="0" fontAlgn="base" latinLnBrk="0" hangingPunct="0">
              <a:lnSpc>
                <a:spcPct val="100000"/>
              </a:lnSpc>
              <a:spcBef>
                <a:spcPts val="600"/>
              </a:spcBef>
              <a:spcAft>
                <a:spcPct val="0"/>
              </a:spcAft>
              <a:buClr>
                <a:schemeClr val="accent1"/>
              </a:buClr>
              <a:buSzPct val="80000"/>
              <a:buFont typeface="Wingdings 2"/>
              <a:buChar char=""/>
              <a:tabLst/>
              <a:defRPr/>
            </a:pPr>
            <a:endParaRPr kumimoji="0" lang="en-US" altLang="zh-CN"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65125" marR="0" lvl="0" indent="-282575" algn="l" defTabSz="914400" rtl="0" eaLnBrk="0" fontAlgn="base" latinLnBrk="0" hangingPunct="0">
              <a:lnSpc>
                <a:spcPct val="100000"/>
              </a:lnSpc>
              <a:spcBef>
                <a:spcPts val="600"/>
              </a:spcBef>
              <a:spcAft>
                <a:spcPct val="0"/>
              </a:spcAft>
              <a:buClr>
                <a:schemeClr val="accent1"/>
              </a:buClr>
              <a:buSzPct val="80000"/>
              <a:buFont typeface="Wingdings 2"/>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华文中宋"/>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 </a:t>
            </a:r>
            <a:endParaRPr lang="zh-CN" altLang="en-US" dirty="0"/>
          </a:p>
        </p:txBody>
      </p:sp>
      <p:sp>
        <p:nvSpPr>
          <p:cNvPr id="41987" name="内容占位符 2"/>
          <p:cNvSpPr>
            <a:spLocks noGrp="1"/>
          </p:cNvSpPr>
          <p:nvPr>
            <p:ph idx="1"/>
          </p:nvPr>
        </p:nvSpPr>
        <p:spPr>
          <a:xfrm>
            <a:off x="1435100" y="1447800"/>
            <a:ext cx="7499350" cy="695325"/>
          </a:xfrm>
        </p:spPr>
        <p:txBody>
          <a:bodyPr/>
          <a:lstStyle/>
          <a:p>
            <a:pPr eaLnBrk="1" hangingPunct="1"/>
            <a:r>
              <a:rPr lang="en-US" altLang="zh-CN"/>
              <a:t> </a:t>
            </a:r>
            <a:endParaRPr lang="zh-CN" altLang="en-US"/>
          </a:p>
        </p:txBody>
      </p:sp>
      <p:sp>
        <p:nvSpPr>
          <p:cNvPr id="4" name="圆角矩形 3"/>
          <p:cNvSpPr/>
          <p:nvPr/>
        </p:nvSpPr>
        <p:spPr>
          <a:xfrm>
            <a:off x="1000125" y="2500313"/>
            <a:ext cx="8143875" cy="1428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lang="en-US" altLang="zh-CN" sz="4800" dirty="0">
                <a:solidFill>
                  <a:srgbClr val="FFC000"/>
                </a:solidFill>
                <a:latin typeface="Times New Roman" pitchFamily="18" charset="0"/>
                <a:cs typeface="Times New Roman" pitchFamily="18" charset="0"/>
              </a:rPr>
              <a:t>Reaction Mechanism</a:t>
            </a:r>
            <a:endParaRPr lang="zh-CN" altLang="en-US" sz="4800" dirty="0">
              <a:solidFill>
                <a:srgbClr val="FFC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071563" y="1785938"/>
            <a:ext cx="7786687" cy="3471862"/>
          </a:xfrm>
        </p:spPr>
        <p:txBody>
          <a:bodyPr>
            <a:noAutofit/>
          </a:bodyPr>
          <a:lstStyle/>
          <a:p>
            <a:pPr eaLnBrk="1" fontAlgn="auto" hangingPunct="1">
              <a:lnSpc>
                <a:spcPct val="150000"/>
              </a:lnSpc>
              <a:spcAft>
                <a:spcPts val="0"/>
              </a:spcAft>
              <a:defRPr/>
            </a:pPr>
            <a:r>
              <a:rPr lang="en-US" altLang="zh-CN" sz="4800" dirty="0">
                <a:solidFill>
                  <a:schemeClr val="tx1"/>
                </a:solidFill>
                <a:effectLst/>
                <a:latin typeface="Times New Roman" pitchFamily="18" charset="0"/>
                <a:cs typeface="Times New Roman" pitchFamily="18" charset="0"/>
              </a:rPr>
              <a:t>The reaction between urea and formaldehyde is divided into two  stages.</a:t>
            </a:r>
            <a:r>
              <a:rPr lang="en-US" altLang="zh-CN" sz="4800" dirty="0">
                <a:solidFill>
                  <a:schemeClr val="tx2">
                    <a:satMod val="130000"/>
                  </a:schemeClr>
                </a:solidFill>
                <a:effectLst/>
                <a:latin typeface="Times New Roman" pitchFamily="18" charset="0"/>
                <a:cs typeface="Times New Roman" pitchFamily="18" charset="0"/>
              </a:rPr>
              <a:t>  </a:t>
            </a:r>
          </a:p>
        </p:txBody>
      </p:sp>
      <p:sp>
        <p:nvSpPr>
          <p:cNvPr id="43011" name="Text Box 4"/>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ctrTitle"/>
          </p:nvPr>
        </p:nvSpPr>
        <p:spPr>
          <a:xfrm>
            <a:off x="1000125" y="857250"/>
            <a:ext cx="8143875" cy="5643563"/>
          </a:xfrm>
        </p:spPr>
        <p:txBody>
          <a:bodyPr/>
          <a:lstStyle/>
          <a:p>
            <a:pPr algn="just" eaLnBrk="1" fontAlgn="auto" hangingPunct="1">
              <a:lnSpc>
                <a:spcPct val="150000"/>
              </a:lnSpc>
              <a:spcAft>
                <a:spcPts val="0"/>
              </a:spcAft>
              <a:defRPr/>
            </a:pPr>
            <a:r>
              <a:rPr lang="en-US" altLang="zh-CN" sz="4800" dirty="0">
                <a:solidFill>
                  <a:schemeClr val="tx1"/>
                </a:solidFill>
                <a:effectLst/>
                <a:latin typeface="Times New Roman" pitchFamily="18" charset="0"/>
                <a:cs typeface="+mj-cs"/>
              </a:rPr>
              <a:t>The first is the </a:t>
            </a:r>
            <a:r>
              <a:rPr lang="en-US" altLang="zh-CN" sz="4800" dirty="0">
                <a:solidFill>
                  <a:srgbClr val="FF0000"/>
                </a:solidFill>
                <a:effectLst/>
                <a:latin typeface="Times New Roman" pitchFamily="18" charset="0"/>
                <a:cs typeface="+mj-cs"/>
              </a:rPr>
              <a:t>alkaline</a:t>
            </a:r>
            <a:r>
              <a:rPr lang="en-US" altLang="zh-CN" sz="4800" dirty="0">
                <a:solidFill>
                  <a:schemeClr val="tx1"/>
                </a:solidFill>
                <a:effectLst/>
                <a:latin typeface="Times New Roman" pitchFamily="18" charset="0"/>
                <a:cs typeface="+mj-cs"/>
              </a:rPr>
              <a:t> addition to form </a:t>
            </a:r>
            <a:r>
              <a:rPr lang="en-US" altLang="zh-CN" sz="4800" dirty="0">
                <a:solidFill>
                  <a:srgbClr val="FF0000"/>
                </a:solidFill>
                <a:effectLst/>
                <a:latin typeface="Times New Roman" pitchFamily="18" charset="0"/>
                <a:cs typeface="+mj-cs"/>
              </a:rPr>
              <a:t>mono-, </a:t>
            </a:r>
            <a:r>
              <a:rPr lang="en-US" altLang="zh-CN" sz="4800" dirty="0" err="1">
                <a:solidFill>
                  <a:srgbClr val="FF0000"/>
                </a:solidFill>
                <a:effectLst/>
                <a:latin typeface="Times New Roman" pitchFamily="18" charset="0"/>
                <a:cs typeface="+mj-cs"/>
              </a:rPr>
              <a:t>di</a:t>
            </a:r>
            <a:r>
              <a:rPr lang="en-US" altLang="zh-CN" sz="4800" dirty="0">
                <a:solidFill>
                  <a:srgbClr val="FF0000"/>
                </a:solidFill>
                <a:effectLst/>
                <a:latin typeface="Times New Roman" pitchFamily="18" charset="0"/>
                <a:cs typeface="+mj-cs"/>
              </a:rPr>
              <a:t>-, and tri-</a:t>
            </a:r>
            <a:r>
              <a:rPr lang="en-US" altLang="zh-CN" sz="4800" dirty="0" err="1">
                <a:solidFill>
                  <a:srgbClr val="FF0000"/>
                </a:solidFill>
                <a:effectLst/>
                <a:latin typeface="Times New Roman" pitchFamily="18" charset="0"/>
                <a:cs typeface="+mj-cs"/>
              </a:rPr>
              <a:t>methylolureas</a:t>
            </a:r>
            <a:r>
              <a:rPr lang="en-US" altLang="zh-CN" sz="4800" dirty="0">
                <a:solidFill>
                  <a:schemeClr val="tx1"/>
                </a:solidFill>
                <a:effectLst/>
                <a:latin typeface="Times New Roman" pitchFamily="18" charset="0"/>
                <a:cs typeface="+mj-cs"/>
              </a:rPr>
              <a:t>.  (Tetra-</a:t>
            </a:r>
            <a:r>
              <a:rPr lang="en-US" altLang="zh-CN" sz="4800" dirty="0" err="1">
                <a:solidFill>
                  <a:schemeClr val="tx1"/>
                </a:solidFill>
                <a:effectLst/>
                <a:latin typeface="Times New Roman" pitchFamily="18" charset="0"/>
                <a:cs typeface="+mj-cs"/>
              </a:rPr>
              <a:t>methylolurea</a:t>
            </a:r>
            <a:r>
              <a:rPr lang="en-US" altLang="zh-CN" sz="4800" dirty="0">
                <a:solidFill>
                  <a:schemeClr val="tx1"/>
                </a:solidFill>
                <a:effectLst/>
                <a:latin typeface="Times New Roman" pitchFamily="18" charset="0"/>
                <a:cs typeface="+mj-cs"/>
              </a:rPr>
              <a:t> has never been isolated)</a:t>
            </a:r>
          </a:p>
        </p:txBody>
      </p:sp>
      <p:sp>
        <p:nvSpPr>
          <p:cNvPr id="44035" name="Text Box 3"/>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ctrTitle"/>
          </p:nvPr>
        </p:nvSpPr>
        <p:spPr>
          <a:xfrm>
            <a:off x="1000125" y="1000108"/>
            <a:ext cx="8143875" cy="4429135"/>
          </a:xfrm>
        </p:spPr>
        <p:txBody>
          <a:bodyPr>
            <a:noAutofit/>
          </a:bodyPr>
          <a:lstStyle/>
          <a:p>
            <a:pPr algn="just" eaLnBrk="1" fontAlgn="auto" hangingPunct="1">
              <a:lnSpc>
                <a:spcPct val="150000"/>
              </a:lnSpc>
              <a:spcAft>
                <a:spcPts val="0"/>
              </a:spcAft>
              <a:defRPr/>
            </a:pPr>
            <a:r>
              <a:rPr lang="en-US" altLang="zh-CN" sz="4800" dirty="0">
                <a:solidFill>
                  <a:schemeClr val="tx1"/>
                </a:solidFill>
                <a:effectLst/>
                <a:latin typeface="Times New Roman" pitchFamily="18" charset="0"/>
                <a:cs typeface="Times New Roman" pitchFamily="18" charset="0"/>
              </a:rPr>
              <a:t>The second stage is the </a:t>
            </a:r>
            <a:r>
              <a:rPr lang="en-US" altLang="zh-CN" sz="4800" dirty="0">
                <a:solidFill>
                  <a:srgbClr val="FF0000"/>
                </a:solidFill>
                <a:effectLst/>
                <a:latin typeface="Times New Roman" pitchFamily="18" charset="0"/>
                <a:cs typeface="Times New Roman" pitchFamily="18" charset="0"/>
              </a:rPr>
              <a:t>acid</a:t>
            </a:r>
            <a:r>
              <a:rPr lang="en-US" altLang="zh-CN" sz="4800" dirty="0">
                <a:solidFill>
                  <a:schemeClr val="tx1"/>
                </a:solidFill>
                <a:effectLst/>
                <a:latin typeface="Times New Roman" pitchFamily="18" charset="0"/>
                <a:cs typeface="Times New Roman" pitchFamily="18" charset="0"/>
              </a:rPr>
              <a:t> condensation of </a:t>
            </a:r>
            <a:r>
              <a:rPr lang="en-US" altLang="zh-CN" sz="4800" dirty="0" err="1">
                <a:solidFill>
                  <a:schemeClr val="tx1"/>
                </a:solidFill>
                <a:effectLst/>
                <a:latin typeface="Times New Roman" pitchFamily="18" charset="0"/>
                <a:cs typeface="Times New Roman" pitchFamily="18" charset="0"/>
              </a:rPr>
              <a:t>methylolureas</a:t>
            </a:r>
            <a:r>
              <a:rPr lang="en-US" altLang="zh-CN" sz="4800" dirty="0">
                <a:solidFill>
                  <a:schemeClr val="tx1"/>
                </a:solidFill>
                <a:effectLst/>
                <a:latin typeface="Times New Roman" pitchFamily="18" charset="0"/>
                <a:cs typeface="Times New Roman" pitchFamily="18" charset="0"/>
              </a:rPr>
              <a:t>, that first to  soluble and then to insoluble </a:t>
            </a:r>
            <a:r>
              <a:rPr lang="en-US" altLang="zh-CN" sz="4800" dirty="0">
                <a:solidFill>
                  <a:srgbClr val="FF0000"/>
                </a:solidFill>
                <a:effectLst/>
                <a:latin typeface="Times New Roman" pitchFamily="18" charset="0"/>
                <a:cs typeface="Times New Roman" pitchFamily="18" charset="0"/>
              </a:rPr>
              <a:t>cross-linked</a:t>
            </a:r>
            <a:r>
              <a:rPr lang="en-US" altLang="zh-CN" sz="4800" dirty="0">
                <a:solidFill>
                  <a:schemeClr val="tx1"/>
                </a:solidFill>
                <a:effectLst/>
                <a:latin typeface="Times New Roman" pitchFamily="18" charset="0"/>
                <a:cs typeface="Times New Roman" pitchFamily="18" charset="0"/>
              </a:rPr>
              <a:t> resins.</a:t>
            </a:r>
            <a:r>
              <a:rPr lang="en-US" altLang="zh-CN" sz="4800" dirty="0">
                <a:solidFill>
                  <a:schemeClr val="tx2">
                    <a:satMod val="130000"/>
                  </a:schemeClr>
                </a:solidFill>
                <a:effectLst/>
                <a:latin typeface="Times New Roman" pitchFamily="18" charset="0"/>
                <a:cs typeface="Times New Roman" pitchFamily="18" charset="0"/>
              </a:rPr>
              <a:t>  </a:t>
            </a:r>
          </a:p>
        </p:txBody>
      </p:sp>
      <p:sp>
        <p:nvSpPr>
          <p:cNvPr id="45059" name="Text Box 3"/>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ctrTitle"/>
          </p:nvPr>
        </p:nvSpPr>
        <p:spPr>
          <a:xfrm>
            <a:off x="1071538" y="428604"/>
            <a:ext cx="7539037" cy="5943600"/>
          </a:xfrm>
        </p:spPr>
        <p:txBody>
          <a:bodyPr>
            <a:noAutofit/>
          </a:bodyPr>
          <a:lstStyle/>
          <a:p>
            <a:pPr algn="just" eaLnBrk="1" fontAlgn="auto" hangingPunct="1">
              <a:lnSpc>
                <a:spcPct val="150000"/>
              </a:lnSpc>
              <a:spcAft>
                <a:spcPts val="0"/>
              </a:spcAft>
              <a:defRPr/>
            </a:pPr>
            <a:r>
              <a:rPr lang="en-US" altLang="zh-CN" sz="4800" dirty="0">
                <a:solidFill>
                  <a:schemeClr val="tx1"/>
                </a:solidFill>
                <a:effectLst/>
                <a:latin typeface="Times New Roman" pitchFamily="18" charset="0"/>
                <a:cs typeface="Times New Roman" pitchFamily="18" charset="0"/>
              </a:rPr>
              <a:t>On the alkaline side, the reaction of urea and formaldehyde at room temperature leads to the formation of </a:t>
            </a:r>
            <a:r>
              <a:rPr lang="en-US" altLang="zh-CN" sz="4800" dirty="0" err="1">
                <a:solidFill>
                  <a:schemeClr val="tx1"/>
                </a:solidFill>
                <a:effectLst/>
                <a:latin typeface="Times New Roman" pitchFamily="18" charset="0"/>
                <a:cs typeface="Times New Roman" pitchFamily="18" charset="0"/>
              </a:rPr>
              <a:t>methylolureas</a:t>
            </a:r>
            <a:r>
              <a:rPr lang="en-US" altLang="zh-CN" sz="4800" dirty="0">
                <a:solidFill>
                  <a:schemeClr val="tx1"/>
                </a:solidFill>
                <a:effectLst/>
                <a:latin typeface="Times New Roman" pitchFamily="18" charset="0"/>
                <a:cs typeface="Times New Roman" pitchFamily="18" charset="0"/>
              </a:rPr>
              <a:t>.</a:t>
            </a:r>
            <a:r>
              <a:rPr lang="en-US" altLang="zh-CN" sz="4800" dirty="0">
                <a:solidFill>
                  <a:schemeClr val="tx2">
                    <a:satMod val="130000"/>
                  </a:schemeClr>
                </a:solidFill>
                <a:effectLst/>
                <a:latin typeface="Times New Roman" pitchFamily="18" charset="0"/>
                <a:cs typeface="Times New Roman" pitchFamily="18" charset="0"/>
              </a:rPr>
              <a:t>  </a:t>
            </a:r>
          </a:p>
        </p:txBody>
      </p:sp>
      <p:sp>
        <p:nvSpPr>
          <p:cNvPr id="46083" name="Text Box 3"/>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00125" y="2714625"/>
            <a:ext cx="8143875" cy="1428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lang="en-US" altLang="zh-CN" sz="4000" b="1" dirty="0">
                <a:solidFill>
                  <a:srgbClr val="FFC000"/>
                </a:solidFill>
                <a:latin typeface="Times New Roman" pitchFamily="18" charset="0"/>
                <a:cs typeface="Times New Roman" pitchFamily="18" charset="0"/>
              </a:rPr>
              <a:t>INTRODUCTION</a:t>
            </a:r>
            <a:endParaRPr lang="zh-CN" altLang="en-US" sz="4000" dirty="0">
              <a:solidFill>
                <a:srgbClr val="FFC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143000" y="1484784"/>
            <a:ext cx="8001000" cy="3363268"/>
          </a:xfrm>
        </p:spPr>
        <p:txBody>
          <a:bodyPr>
            <a:noAutofit/>
          </a:bodyPr>
          <a:lstStyle/>
          <a:p>
            <a:pPr eaLnBrk="1" fontAlgn="auto" hangingPunct="1">
              <a:lnSpc>
                <a:spcPct val="150000"/>
              </a:lnSpc>
              <a:spcAft>
                <a:spcPts val="0"/>
              </a:spcAft>
              <a:defRPr/>
            </a:pPr>
            <a:r>
              <a:rPr lang="en-US" altLang="zh-CN" sz="4800" dirty="0">
                <a:solidFill>
                  <a:schemeClr val="tx1"/>
                </a:solidFill>
                <a:effectLst/>
                <a:latin typeface="Times New Roman" pitchFamily="18" charset="0"/>
                <a:cs typeface="+mj-cs"/>
              </a:rPr>
              <a:t>The products from urea and formaldehyde, mono- and </a:t>
            </a:r>
            <a:r>
              <a:rPr lang="en-US" altLang="zh-CN" sz="4800" dirty="0" err="1">
                <a:solidFill>
                  <a:schemeClr val="tx1"/>
                </a:solidFill>
                <a:effectLst/>
                <a:latin typeface="Times New Roman" pitchFamily="18" charset="0"/>
                <a:cs typeface="+mj-cs"/>
              </a:rPr>
              <a:t>di-methylolureas</a:t>
            </a:r>
            <a:r>
              <a:rPr lang="en-US" altLang="zh-CN" sz="4800" dirty="0">
                <a:solidFill>
                  <a:schemeClr val="tx1"/>
                </a:solidFill>
                <a:effectLst/>
                <a:latin typeface="Times New Roman" pitchFamily="18" charset="0"/>
                <a:cs typeface="+mj-cs"/>
              </a:rPr>
              <a:t>, are as follows:</a:t>
            </a:r>
          </a:p>
        </p:txBody>
      </p:sp>
      <p:sp>
        <p:nvSpPr>
          <p:cNvPr id="48131" name="Text Box 3"/>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5"/>
          <p:cNvGraphicFramePr>
            <a:graphicFrameLocks noChangeAspect="1"/>
          </p:cNvGraphicFramePr>
          <p:nvPr/>
        </p:nvGraphicFramePr>
        <p:xfrm>
          <a:off x="31750" y="1187450"/>
          <a:ext cx="9080500" cy="3035300"/>
        </p:xfrm>
        <a:graphic>
          <a:graphicData uri="http://schemas.openxmlformats.org/presentationml/2006/ole">
            <p:oleObj spid="_x0000_s1031" name="Equation" r:id="rId3" imgW="86258400" imgH="30175200" progId="Equation.DSMT4">
              <p:embed/>
            </p:oleObj>
          </a:graphicData>
        </a:graphic>
      </p:graphicFrame>
      <p:sp>
        <p:nvSpPr>
          <p:cNvPr id="1027" name="Text Box 6"/>
          <p:cNvSpPr txBox="1">
            <a:spLocks noChangeArrowheads="1"/>
          </p:cNvSpPr>
          <p:nvPr/>
        </p:nvSpPr>
        <p:spPr bwMode="auto">
          <a:xfrm>
            <a:off x="4370388" y="30480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1143000" y="1285875"/>
            <a:ext cx="7786688" cy="4786313"/>
          </a:xfrm>
        </p:spPr>
        <p:txBody>
          <a:bodyPr>
            <a:normAutofit fontScale="90000"/>
          </a:bodyPr>
          <a:lstStyle/>
          <a:p>
            <a:pPr algn="just" eaLnBrk="1" fontAlgn="auto" hangingPunct="1">
              <a:lnSpc>
                <a:spcPct val="150000"/>
              </a:lnSpc>
              <a:spcAft>
                <a:spcPts val="0"/>
              </a:spcAft>
              <a:defRPr/>
            </a:pPr>
            <a:r>
              <a:rPr lang="en-US" altLang="zh-CN" dirty="0">
                <a:solidFill>
                  <a:schemeClr val="tx1"/>
                </a:solidFill>
                <a:latin typeface="Times New Roman" pitchFamily="18" charset="0"/>
                <a:cs typeface="+mj-cs"/>
              </a:rPr>
              <a:t/>
            </a:r>
            <a:br>
              <a:rPr lang="en-US" altLang="zh-CN" dirty="0">
                <a:solidFill>
                  <a:schemeClr val="tx1"/>
                </a:solidFill>
                <a:latin typeface="Times New Roman" pitchFamily="18" charset="0"/>
                <a:cs typeface="+mj-cs"/>
              </a:rPr>
            </a:br>
            <a:r>
              <a:rPr lang="en-US" altLang="zh-CN" sz="4400" dirty="0">
                <a:solidFill>
                  <a:schemeClr val="tx1"/>
                </a:solidFill>
                <a:latin typeface="Times New Roman" pitchFamily="18" charset="0"/>
              </a:rPr>
              <a:t> </a:t>
            </a:r>
            <a:r>
              <a:rPr lang="en-US" altLang="zh-CN" sz="4400" dirty="0">
                <a:solidFill>
                  <a:schemeClr val="tx1"/>
                </a:solidFill>
                <a:effectLst/>
                <a:latin typeface="Times New Roman" pitchFamily="18" charset="0"/>
              </a:rPr>
              <a:t>On the acid side, the products precipitated from aqueous solutions of urea and formaldehyde, such as </a:t>
            </a:r>
            <a:r>
              <a:rPr lang="en-US" altLang="zh-CN" sz="4400" dirty="0" err="1">
                <a:solidFill>
                  <a:srgbClr val="FF0000"/>
                </a:solidFill>
                <a:effectLst/>
                <a:latin typeface="Times New Roman" pitchFamily="18" charset="0"/>
              </a:rPr>
              <a:t>methylolureas</a:t>
            </a:r>
            <a:r>
              <a:rPr lang="en-US" altLang="zh-CN" sz="4400" dirty="0">
                <a:solidFill>
                  <a:schemeClr val="tx1"/>
                </a:solidFill>
                <a:effectLst/>
                <a:latin typeface="Times New Roman" pitchFamily="18" charset="0"/>
              </a:rPr>
              <a:t>, low molecular weight </a:t>
            </a:r>
            <a:r>
              <a:rPr lang="en-US" altLang="zh-CN" sz="4400" dirty="0" err="1">
                <a:solidFill>
                  <a:srgbClr val="FF0000"/>
                </a:solidFill>
                <a:effectLst/>
                <a:latin typeface="Times New Roman" pitchFamily="18" charset="0"/>
              </a:rPr>
              <a:t>methyleneureas</a:t>
            </a:r>
            <a:r>
              <a:rPr lang="en-US" altLang="zh-CN" sz="4400" dirty="0">
                <a:solidFill>
                  <a:schemeClr val="tx1"/>
                </a:solidFill>
                <a:effectLst/>
                <a:latin typeface="Times New Roman" pitchFamily="18" charset="0"/>
              </a:rPr>
              <a:t>.</a:t>
            </a:r>
            <a:endParaRPr lang="en-US" altLang="zh-CN" sz="4400" dirty="0">
              <a:solidFill>
                <a:schemeClr val="tx1"/>
              </a:solidFill>
              <a:effectLst/>
              <a:latin typeface="Times New Roman" pitchFamily="18" charset="0"/>
              <a:cs typeface="+mj-cs"/>
            </a:endParaRPr>
          </a:p>
        </p:txBody>
      </p:sp>
      <p:sp>
        <p:nvSpPr>
          <p:cNvPr id="50179" name="Text Box 4"/>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subTitle" idx="1"/>
          </p:nvPr>
        </p:nvSpPr>
        <p:spPr>
          <a:xfrm>
            <a:off x="1071563" y="642938"/>
            <a:ext cx="8072437" cy="5715000"/>
          </a:xfrm>
        </p:spPr>
        <p:txBody>
          <a:bodyPr>
            <a:noAutofit/>
          </a:bodyPr>
          <a:lstStyle/>
          <a:p>
            <a:pPr algn="just" eaLnBrk="1" fontAlgn="auto" hangingPunct="1">
              <a:spcAft>
                <a:spcPts val="0"/>
              </a:spcAft>
              <a:defRPr/>
            </a:pPr>
            <a:r>
              <a:rPr lang="en-US" altLang="zh-CN" sz="4000" dirty="0">
                <a:latin typeface="Times New Roman" pitchFamily="18" charset="0"/>
                <a:cs typeface="Times New Roman" pitchFamily="18" charset="0"/>
              </a:rPr>
              <a:t>The formation of </a:t>
            </a:r>
            <a:r>
              <a:rPr lang="en-US" altLang="zh-CN" sz="4000" dirty="0">
                <a:solidFill>
                  <a:srgbClr val="FF0000"/>
                </a:solidFill>
                <a:latin typeface="Times New Roman" pitchFamily="18" charset="0"/>
                <a:cs typeface="Times New Roman" pitchFamily="18" charset="0"/>
              </a:rPr>
              <a:t>unsaturated</a:t>
            </a:r>
            <a:r>
              <a:rPr lang="en-US" altLang="zh-CN" sz="4000" dirty="0">
                <a:latin typeface="Times New Roman" pitchFamily="18" charset="0"/>
                <a:cs typeface="Times New Roman" pitchFamily="18" charset="0"/>
              </a:rPr>
              <a:t> </a:t>
            </a:r>
            <a:r>
              <a:rPr lang="en-US" altLang="zh-CN" sz="4000" dirty="0" err="1">
                <a:latin typeface="Times New Roman" pitchFamily="18" charset="0"/>
                <a:cs typeface="Times New Roman" pitchFamily="18" charset="0"/>
              </a:rPr>
              <a:t>azomethine</a:t>
            </a:r>
            <a:r>
              <a:rPr lang="en-US" altLang="zh-CN" sz="4000" dirty="0">
                <a:latin typeface="Times New Roman" pitchFamily="18" charset="0"/>
                <a:cs typeface="Times New Roman" pitchFamily="18" charset="0"/>
              </a:rPr>
              <a:t> groups (e.g., those from mono-</a:t>
            </a:r>
            <a:r>
              <a:rPr lang="en-US" altLang="zh-CN" sz="4000" dirty="0" err="1">
                <a:latin typeface="Times New Roman" pitchFamily="18" charset="0"/>
                <a:cs typeface="Times New Roman" pitchFamily="18" charset="0"/>
              </a:rPr>
              <a:t>methylolurea</a:t>
            </a:r>
            <a:r>
              <a:rPr lang="en-US" altLang="zh-CN" sz="4000" dirty="0">
                <a:latin typeface="Times New Roman" pitchFamily="18" charset="0"/>
                <a:cs typeface="Times New Roman" pitchFamily="18" charset="0"/>
              </a:rPr>
              <a:t>).  This unsaturated group is supposed to polymerize easily to </a:t>
            </a:r>
            <a:r>
              <a:rPr lang="en-US" altLang="zh-CN" sz="4000" dirty="0" err="1">
                <a:latin typeface="Times New Roman" pitchFamily="18" charset="0"/>
                <a:cs typeface="Times New Roman" pitchFamily="18" charset="0"/>
              </a:rPr>
              <a:t>polymethyleneurea</a:t>
            </a:r>
            <a:r>
              <a:rPr lang="en-US" altLang="zh-CN" sz="4000" dirty="0">
                <a:latin typeface="Times New Roman" pitchFamily="18" charset="0"/>
                <a:cs typeface="Times New Roman" pitchFamily="18" charset="0"/>
              </a:rPr>
              <a:t>:</a:t>
            </a:r>
          </a:p>
          <a:p>
            <a:pPr eaLnBrk="1" fontAlgn="auto" hangingPunct="1">
              <a:lnSpc>
                <a:spcPct val="150000"/>
              </a:lnSpc>
              <a:spcAft>
                <a:spcPts val="0"/>
              </a:spcAft>
              <a:defRPr/>
            </a:pPr>
            <a:r>
              <a:rPr lang="en-US" altLang="zh-CN" sz="3200" b="1" dirty="0">
                <a:solidFill>
                  <a:schemeClr val="folHlink"/>
                </a:solidFill>
                <a:latin typeface="Times New Roman" pitchFamily="18" charset="0"/>
                <a:cs typeface="Times New Roman" pitchFamily="18" charset="0"/>
              </a:rPr>
              <a:t> NH</a:t>
            </a:r>
            <a:r>
              <a:rPr lang="en-US" altLang="zh-CN" sz="3200" b="1" baseline="-30000" dirty="0">
                <a:solidFill>
                  <a:schemeClr val="folHlink"/>
                </a:solidFill>
                <a:latin typeface="Times New Roman" pitchFamily="18" charset="0"/>
                <a:cs typeface="Times New Roman" pitchFamily="18" charset="0"/>
              </a:rPr>
              <a:t> 2</a:t>
            </a:r>
            <a:r>
              <a:rPr lang="en-US" altLang="zh-CN" sz="3200" b="1" dirty="0">
                <a:solidFill>
                  <a:schemeClr val="folHlink"/>
                </a:solidFill>
                <a:latin typeface="Times New Roman" pitchFamily="18" charset="0"/>
                <a:cs typeface="Times New Roman" pitchFamily="18" charset="0"/>
              </a:rPr>
              <a:t>CONHCH </a:t>
            </a:r>
            <a:r>
              <a:rPr lang="en-US" altLang="zh-CN" sz="3200" b="1" baseline="-30000" dirty="0">
                <a:solidFill>
                  <a:schemeClr val="folHlink"/>
                </a:solidFill>
                <a:latin typeface="Times New Roman" pitchFamily="18" charset="0"/>
                <a:cs typeface="Times New Roman" pitchFamily="18" charset="0"/>
              </a:rPr>
              <a:t>2</a:t>
            </a:r>
            <a:r>
              <a:rPr lang="en-US" altLang="zh-CN" sz="3200" b="1" dirty="0">
                <a:solidFill>
                  <a:schemeClr val="folHlink"/>
                </a:solidFill>
                <a:latin typeface="Times New Roman" pitchFamily="18" charset="0"/>
                <a:cs typeface="Times New Roman" pitchFamily="18" charset="0"/>
              </a:rPr>
              <a:t>OH          NH</a:t>
            </a:r>
            <a:r>
              <a:rPr lang="en-US" altLang="zh-CN" sz="3200" b="1" baseline="-30000" dirty="0">
                <a:solidFill>
                  <a:schemeClr val="folHlink"/>
                </a:solidFill>
                <a:latin typeface="Times New Roman" pitchFamily="18" charset="0"/>
                <a:cs typeface="Times New Roman" pitchFamily="18" charset="0"/>
              </a:rPr>
              <a:t> 2 </a:t>
            </a:r>
            <a:r>
              <a:rPr lang="en-US" altLang="zh-CN" sz="3200" b="1" dirty="0">
                <a:solidFill>
                  <a:schemeClr val="folHlink"/>
                </a:solidFill>
                <a:latin typeface="Times New Roman" pitchFamily="18" charset="0"/>
                <a:cs typeface="Times New Roman" pitchFamily="18" charset="0"/>
              </a:rPr>
              <a:t>CON=CH  + H </a:t>
            </a:r>
            <a:r>
              <a:rPr lang="en-US" altLang="zh-CN" sz="3200" b="1" baseline="-30000" dirty="0">
                <a:solidFill>
                  <a:schemeClr val="folHlink"/>
                </a:solidFill>
                <a:latin typeface="Times New Roman" pitchFamily="18" charset="0"/>
                <a:cs typeface="Times New Roman" pitchFamily="18" charset="0"/>
              </a:rPr>
              <a:t>2</a:t>
            </a:r>
            <a:r>
              <a:rPr lang="en-US" altLang="zh-CN" sz="3200" b="1" dirty="0">
                <a:solidFill>
                  <a:schemeClr val="folHlink"/>
                </a:solidFill>
                <a:latin typeface="Times New Roman" pitchFamily="18" charset="0"/>
                <a:cs typeface="Times New Roman" pitchFamily="18" charset="0"/>
              </a:rPr>
              <a:t>O</a:t>
            </a:r>
          </a:p>
        </p:txBody>
      </p:sp>
      <p:sp>
        <p:nvSpPr>
          <p:cNvPr id="53251" name="Text Box 4"/>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
        <p:nvSpPr>
          <p:cNvPr id="53252" name="Line 6"/>
          <p:cNvSpPr>
            <a:spLocks noChangeShapeType="1"/>
          </p:cNvSpPr>
          <p:nvPr/>
        </p:nvSpPr>
        <p:spPr bwMode="auto">
          <a:xfrm>
            <a:off x="5072066" y="4786322"/>
            <a:ext cx="533400" cy="0"/>
          </a:xfrm>
          <a:prstGeom prst="line">
            <a:avLst/>
          </a:prstGeom>
          <a:noFill/>
          <a:ln w="9525">
            <a:solidFill>
              <a:schemeClr val="tx1"/>
            </a:solidFill>
            <a:round/>
            <a:headEnd/>
            <a:tailEnd type="triangle" w="med" len="med"/>
          </a:ln>
        </p:spPr>
        <p:txBody>
          <a:bodyPr wrap="none"/>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35100" y="274638"/>
            <a:ext cx="7499350" cy="1143000"/>
          </a:xfrm>
        </p:spPr>
        <p:txBody>
          <a:bodyPr/>
          <a:lstStyle/>
          <a:p>
            <a:pPr>
              <a:defRPr/>
            </a:pPr>
            <a:endParaRPr lang="zh-CN" altLang="en-US"/>
          </a:p>
        </p:txBody>
      </p:sp>
      <p:pic>
        <p:nvPicPr>
          <p:cNvPr id="54275" name="Picture 2" descr="C:\Users\Administrator\Desktop\课程\胶合材料学201609\2016胶合材料学PPT\图\49.JPG"/>
          <p:cNvPicPr>
            <a:picLocks noChangeAspect="1" noChangeArrowheads="1"/>
          </p:cNvPicPr>
          <p:nvPr/>
        </p:nvPicPr>
        <p:blipFill>
          <a:blip r:embed="rId2" cstate="print"/>
          <a:srcRect/>
          <a:stretch>
            <a:fillRect/>
          </a:stretch>
        </p:blipFill>
        <p:spPr bwMode="auto">
          <a:xfrm>
            <a:off x="0" y="1857375"/>
            <a:ext cx="9020175" cy="1485900"/>
          </a:xfrm>
          <a:prstGeom prst="rect">
            <a:avLst/>
          </a:prstGeom>
          <a:noFill/>
          <a:ln w="9525">
            <a:noFill/>
            <a:miter lim="800000"/>
            <a:headEnd/>
            <a:tailEnd/>
          </a:ln>
        </p:spPr>
      </p:pic>
      <p:pic>
        <p:nvPicPr>
          <p:cNvPr id="54276" name="Picture 3" descr="C:\Users\Administrator\Desktop\课程\胶合材料学201609\2016胶合材料学PPT\图\50.JPG"/>
          <p:cNvPicPr>
            <a:picLocks noChangeAspect="1" noChangeArrowheads="1"/>
          </p:cNvPicPr>
          <p:nvPr/>
        </p:nvPicPr>
        <p:blipFill>
          <a:blip r:embed="rId3" cstate="print"/>
          <a:srcRect/>
          <a:stretch>
            <a:fillRect/>
          </a:stretch>
        </p:blipFill>
        <p:spPr bwMode="auto">
          <a:xfrm>
            <a:off x="0" y="3268663"/>
            <a:ext cx="8501063" cy="23749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subTitle" idx="1"/>
          </p:nvPr>
        </p:nvSpPr>
        <p:spPr>
          <a:xfrm>
            <a:off x="1000100" y="500042"/>
            <a:ext cx="8072437" cy="6357958"/>
          </a:xfrm>
        </p:spPr>
        <p:txBody>
          <a:bodyPr>
            <a:no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    In the reaction, </a:t>
            </a:r>
            <a:r>
              <a:rPr lang="en-US" altLang="zh-CN" sz="4000" dirty="0" err="1">
                <a:latin typeface="Times New Roman" pitchFamily="18" charset="0"/>
                <a:cs typeface="Times New Roman" pitchFamily="18" charset="0"/>
              </a:rPr>
              <a:t>monomeric</a:t>
            </a:r>
            <a:r>
              <a:rPr lang="en-US" altLang="zh-CN" sz="4000" dirty="0">
                <a:latin typeface="Times New Roman" pitchFamily="18" charset="0"/>
                <a:cs typeface="Times New Roman" pitchFamily="18" charset="0"/>
              </a:rPr>
              <a:t> </a:t>
            </a:r>
            <a:r>
              <a:rPr lang="en-US" altLang="zh-CN" sz="4000" dirty="0" err="1">
                <a:latin typeface="Times New Roman" pitchFamily="18" charset="0"/>
                <a:cs typeface="Times New Roman" pitchFamily="18" charset="0"/>
              </a:rPr>
              <a:t>methyleneurea</a:t>
            </a:r>
            <a:r>
              <a:rPr lang="en-US" altLang="zh-CN" sz="4000" dirty="0">
                <a:latin typeface="Times New Roman" pitchFamily="18" charset="0"/>
                <a:cs typeface="Times New Roman" pitchFamily="18" charset="0"/>
              </a:rPr>
              <a:t> is formed as a result of the </a:t>
            </a:r>
            <a:r>
              <a:rPr lang="en-US" altLang="zh-CN" sz="4000" dirty="0" err="1">
                <a:latin typeface="Times New Roman" pitchFamily="18" charset="0"/>
                <a:cs typeface="Times New Roman" pitchFamily="18" charset="0"/>
              </a:rPr>
              <a:t>intramolecular</a:t>
            </a:r>
            <a:r>
              <a:rPr lang="en-US" altLang="zh-CN" sz="4000" dirty="0">
                <a:latin typeface="Times New Roman" pitchFamily="18" charset="0"/>
                <a:cs typeface="Times New Roman" pitchFamily="18" charset="0"/>
              </a:rPr>
              <a:t> loss of water. An unsaturated </a:t>
            </a:r>
            <a:r>
              <a:rPr lang="en-US" altLang="zh-CN" sz="4000" dirty="0" err="1">
                <a:latin typeface="Times New Roman" pitchFamily="18" charset="0"/>
                <a:cs typeface="Times New Roman" pitchFamily="18" charset="0"/>
              </a:rPr>
              <a:t>azomethine</a:t>
            </a:r>
            <a:r>
              <a:rPr lang="en-US" altLang="zh-CN" sz="4000" dirty="0">
                <a:latin typeface="Times New Roman" pitchFamily="18" charset="0"/>
                <a:cs typeface="Times New Roman" pitchFamily="18" charset="0"/>
              </a:rPr>
              <a:t> group is formed, followed by rapid polymerization. This gives the insoluble end product</a:t>
            </a:r>
          </a:p>
        </p:txBody>
      </p:sp>
      <p:sp>
        <p:nvSpPr>
          <p:cNvPr id="61443" name="Text Box 4"/>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subTitle" idx="1"/>
          </p:nvPr>
        </p:nvSpPr>
        <p:spPr>
          <a:xfrm>
            <a:off x="1071563" y="762000"/>
            <a:ext cx="8072437" cy="60960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To conclude, the increase in the molecular size of UF resins is probably caused by the following reactions, all of which occur with the simultaneous liberation of water, and in some cases of formaldehyde:</a:t>
            </a:r>
          </a:p>
          <a:p>
            <a:pPr eaLnBrk="1" fontAlgn="auto" hangingPunct="1">
              <a:lnSpc>
                <a:spcPct val="160000"/>
              </a:lnSpc>
              <a:spcAft>
                <a:spcPts val="0"/>
              </a:spcAft>
              <a:defRPr/>
            </a:pPr>
            <a:endParaRPr lang="en-US" altLang="zh-CN" sz="4000" dirty="0">
              <a:cs typeface="+mn-cs"/>
            </a:endParaRPr>
          </a:p>
        </p:txBody>
      </p:sp>
      <p:sp>
        <p:nvSpPr>
          <p:cNvPr id="52227" name="Text Box 4"/>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subTitle" idx="1"/>
          </p:nvPr>
        </p:nvSpPr>
        <p:spPr>
          <a:xfrm>
            <a:off x="1071563" y="1066800"/>
            <a:ext cx="8072437" cy="57912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1  The formation of </a:t>
            </a:r>
            <a:r>
              <a:rPr lang="en-US" altLang="zh-CN" sz="4400" dirty="0" err="1">
                <a:latin typeface="Times New Roman" pitchFamily="18" charset="0"/>
                <a:cs typeface="Times New Roman" pitchFamily="18" charset="0"/>
              </a:rPr>
              <a:t>methylene</a:t>
            </a:r>
            <a:r>
              <a:rPr lang="en-US" altLang="zh-CN" sz="4400" dirty="0">
                <a:latin typeface="Times New Roman" pitchFamily="18" charset="0"/>
                <a:cs typeface="Times New Roman" pitchFamily="18" charset="0"/>
              </a:rPr>
              <a:t> bridges between </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 and amino groups of neighboring molecules:       </a:t>
            </a:r>
          </a:p>
          <a:p>
            <a:pPr eaLnBrk="1" fontAlgn="auto" hangingPunct="1">
              <a:lnSpc>
                <a:spcPct val="150000"/>
              </a:lnSpc>
              <a:spcAft>
                <a:spcPts val="0"/>
              </a:spcAft>
              <a:defRPr/>
            </a:pPr>
            <a:r>
              <a:rPr lang="en-US" altLang="zh-CN" sz="2800" b="1" dirty="0">
                <a:latin typeface="Times New Roman" pitchFamily="18" charset="0"/>
                <a:cs typeface="Times New Roman" pitchFamily="18" charset="0"/>
              </a:rPr>
              <a:t>RNHCH</a:t>
            </a:r>
            <a:r>
              <a:rPr lang="en-US" altLang="zh-CN" sz="2800" b="1" baseline="-30000" dirty="0">
                <a:latin typeface="Times New Roman" pitchFamily="18" charset="0"/>
                <a:cs typeface="Times New Roman" pitchFamily="18" charset="0"/>
              </a:rPr>
              <a:t>2</a:t>
            </a:r>
            <a:r>
              <a:rPr lang="en-US" altLang="zh-CN" sz="2800" b="1" dirty="0">
                <a:latin typeface="Times New Roman" pitchFamily="18" charset="0"/>
                <a:cs typeface="Times New Roman" pitchFamily="18" charset="0"/>
              </a:rPr>
              <a:t>OH + NH</a:t>
            </a:r>
            <a:r>
              <a:rPr lang="en-US" altLang="zh-CN" sz="2800" b="1" baseline="-30000" dirty="0">
                <a:latin typeface="Times New Roman" pitchFamily="18" charset="0"/>
                <a:cs typeface="Times New Roman" pitchFamily="18" charset="0"/>
              </a:rPr>
              <a:t>2</a:t>
            </a:r>
            <a:r>
              <a:rPr lang="en-US" altLang="zh-CN" sz="2800" b="1" dirty="0">
                <a:latin typeface="Times New Roman" pitchFamily="18" charset="0"/>
                <a:cs typeface="Times New Roman" pitchFamily="18" charset="0"/>
              </a:rPr>
              <a:t>R'              RNHCH</a:t>
            </a:r>
            <a:r>
              <a:rPr lang="en-US" altLang="zh-CN" sz="2800" b="1" baseline="-30000" dirty="0">
                <a:latin typeface="Times New Roman" pitchFamily="18" charset="0"/>
                <a:cs typeface="Times New Roman" pitchFamily="18" charset="0"/>
              </a:rPr>
              <a:t>2</a:t>
            </a:r>
            <a:r>
              <a:rPr lang="en-US" altLang="zh-CN" sz="2800" b="1" dirty="0">
                <a:latin typeface="Times New Roman" pitchFamily="18" charset="0"/>
                <a:cs typeface="Times New Roman" pitchFamily="18" charset="0"/>
              </a:rPr>
              <a:t>NHR' + H</a:t>
            </a:r>
            <a:r>
              <a:rPr lang="en-US" altLang="zh-CN" sz="2800" b="1" baseline="-30000" dirty="0">
                <a:latin typeface="Times New Roman" pitchFamily="18" charset="0"/>
                <a:cs typeface="Times New Roman" pitchFamily="18" charset="0"/>
              </a:rPr>
              <a:t>2</a:t>
            </a:r>
            <a:r>
              <a:rPr lang="en-US" altLang="zh-CN" sz="2800" b="1" dirty="0">
                <a:latin typeface="Times New Roman" pitchFamily="18" charset="0"/>
                <a:cs typeface="Times New Roman" pitchFamily="18" charset="0"/>
              </a:rPr>
              <a:t>O</a:t>
            </a:r>
          </a:p>
          <a:p>
            <a:pPr eaLnBrk="1" fontAlgn="auto" hangingPunct="1">
              <a:lnSpc>
                <a:spcPct val="170000"/>
              </a:lnSpc>
              <a:spcAft>
                <a:spcPts val="0"/>
              </a:spcAft>
              <a:defRPr/>
            </a:pPr>
            <a:endParaRPr lang="en-US" altLang="zh-CN" sz="2800" dirty="0">
              <a:cs typeface="+mn-cs"/>
            </a:endParaRPr>
          </a:p>
        </p:txBody>
      </p:sp>
      <p:sp>
        <p:nvSpPr>
          <p:cNvPr id="55299" name="Text Box 4"/>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
        <p:nvSpPr>
          <p:cNvPr id="55300" name="Line 6"/>
          <p:cNvSpPr>
            <a:spLocks noChangeShapeType="1"/>
          </p:cNvSpPr>
          <p:nvPr/>
        </p:nvSpPr>
        <p:spPr bwMode="auto">
          <a:xfrm>
            <a:off x="4572000" y="5500688"/>
            <a:ext cx="838200" cy="0"/>
          </a:xfrm>
          <a:prstGeom prst="line">
            <a:avLst/>
          </a:prstGeom>
          <a:noFill/>
          <a:ln w="9525">
            <a:solidFill>
              <a:schemeClr val="tx1"/>
            </a:solidFill>
            <a:round/>
            <a:headEnd/>
            <a:tailEnd type="triangle" w="med" len="med"/>
          </a:ln>
        </p:spPr>
        <p:txBody>
          <a:bodyPr wrap="none"/>
          <a:lstStyle/>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C:\Users\Administrator\Desktop\课程\胶合材料学201609\2016胶合材料学PPT\图\48-1.jpg"/>
          <p:cNvPicPr>
            <a:picLocks noChangeAspect="1" noChangeArrowheads="1"/>
          </p:cNvPicPr>
          <p:nvPr/>
        </p:nvPicPr>
        <p:blipFill>
          <a:blip r:embed="rId2" cstate="print"/>
          <a:srcRect/>
          <a:stretch>
            <a:fillRect/>
          </a:stretch>
        </p:blipFill>
        <p:spPr bwMode="auto">
          <a:xfrm>
            <a:off x="0" y="1785938"/>
            <a:ext cx="9144000" cy="282575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subTitle" idx="1"/>
          </p:nvPr>
        </p:nvSpPr>
        <p:spPr>
          <a:xfrm>
            <a:off x="1000125" y="762000"/>
            <a:ext cx="8372475" cy="5791200"/>
          </a:xfrm>
        </p:spPr>
        <p:txBody>
          <a:bodyPr>
            <a:noAutofit/>
          </a:bodyPr>
          <a:lstStyle/>
          <a:p>
            <a:pPr eaLnBrk="1" fontAlgn="auto" hangingPunct="1">
              <a:lnSpc>
                <a:spcPct val="150000"/>
              </a:lnSpc>
              <a:spcAft>
                <a:spcPts val="0"/>
              </a:spcAft>
              <a:defRPr/>
            </a:pPr>
            <a:r>
              <a:rPr lang="en-US" altLang="zh-CN" sz="4000" dirty="0">
                <a:latin typeface="Times New Roman" pitchFamily="18" charset="0"/>
                <a:cs typeface="Times New Roman" pitchFamily="18" charset="0"/>
              </a:rPr>
              <a:t>2. The formation of </a:t>
            </a:r>
            <a:r>
              <a:rPr lang="en-US" altLang="zh-CN" sz="4000" dirty="0" err="1">
                <a:latin typeface="Times New Roman" pitchFamily="18" charset="0"/>
                <a:cs typeface="Times New Roman" pitchFamily="18" charset="0"/>
              </a:rPr>
              <a:t>methylene</a:t>
            </a:r>
            <a:r>
              <a:rPr lang="en-US" altLang="zh-CN" sz="4000" dirty="0">
                <a:latin typeface="Times New Roman" pitchFamily="18" charset="0"/>
                <a:cs typeface="Times New Roman" pitchFamily="18" charset="0"/>
              </a:rPr>
              <a:t> bridges between two </a:t>
            </a:r>
            <a:r>
              <a:rPr lang="en-US" altLang="zh-CN" sz="4000" dirty="0" err="1">
                <a:latin typeface="Times New Roman" pitchFamily="18" charset="0"/>
                <a:cs typeface="Times New Roman" pitchFamily="18" charset="0"/>
              </a:rPr>
              <a:t>methylol</a:t>
            </a:r>
            <a:r>
              <a:rPr lang="en-US" altLang="zh-CN" sz="4000" dirty="0">
                <a:latin typeface="Times New Roman" pitchFamily="18" charset="0"/>
                <a:cs typeface="Times New Roman" pitchFamily="18" charset="0"/>
              </a:rPr>
              <a:t> groups by splitting off   formaldehyde:</a:t>
            </a:r>
          </a:p>
          <a:p>
            <a:pPr eaLnBrk="1" fontAlgn="auto" hangingPunct="1">
              <a:lnSpc>
                <a:spcPct val="150000"/>
              </a:lnSpc>
              <a:spcAft>
                <a:spcPts val="0"/>
              </a:spcAft>
              <a:defRPr/>
            </a:pPr>
            <a:r>
              <a:rPr lang="en-US" altLang="zh-CN" sz="4000" dirty="0">
                <a:latin typeface="Times New Roman" pitchFamily="18" charset="0"/>
                <a:cs typeface="Times New Roman" pitchFamily="18" charset="0"/>
              </a:rPr>
              <a:t>RNHCH</a:t>
            </a:r>
            <a:r>
              <a:rPr lang="en-US" altLang="zh-CN" sz="4000" baseline="-30000" dirty="0">
                <a:latin typeface="Times New Roman" pitchFamily="18" charset="0"/>
                <a:cs typeface="Times New Roman" pitchFamily="18" charset="0"/>
              </a:rPr>
              <a:t>2</a:t>
            </a:r>
            <a:r>
              <a:rPr lang="en-US" altLang="zh-CN" sz="4000" dirty="0">
                <a:latin typeface="Times New Roman" pitchFamily="18" charset="0"/>
                <a:cs typeface="Times New Roman" pitchFamily="18" charset="0"/>
              </a:rPr>
              <a:t>OH + HOCH</a:t>
            </a:r>
            <a:r>
              <a:rPr lang="en-US" altLang="zh-CN" sz="4000" baseline="-30000" dirty="0">
                <a:latin typeface="Times New Roman" pitchFamily="18" charset="0"/>
                <a:cs typeface="Times New Roman" pitchFamily="18" charset="0"/>
              </a:rPr>
              <a:t>2</a:t>
            </a:r>
            <a:r>
              <a:rPr lang="en-US" altLang="zh-CN" sz="4000" dirty="0">
                <a:latin typeface="Times New Roman" pitchFamily="18" charset="0"/>
                <a:cs typeface="Times New Roman" pitchFamily="18" charset="0"/>
              </a:rPr>
              <a:t>NHR              RNHCH</a:t>
            </a:r>
            <a:r>
              <a:rPr lang="en-US" altLang="zh-CN" sz="4000" baseline="-30000" dirty="0">
                <a:latin typeface="Times New Roman" pitchFamily="18" charset="0"/>
                <a:cs typeface="Times New Roman" pitchFamily="18" charset="0"/>
              </a:rPr>
              <a:t>2</a:t>
            </a:r>
            <a:r>
              <a:rPr lang="en-US" altLang="zh-CN" sz="4000" dirty="0">
                <a:latin typeface="Times New Roman" pitchFamily="18" charset="0"/>
                <a:cs typeface="Times New Roman" pitchFamily="18" charset="0"/>
              </a:rPr>
              <a:t>NHR' + H</a:t>
            </a:r>
            <a:r>
              <a:rPr lang="en-US" altLang="zh-CN" sz="4000" baseline="-30000" dirty="0">
                <a:latin typeface="Times New Roman" pitchFamily="18" charset="0"/>
                <a:cs typeface="Times New Roman" pitchFamily="18" charset="0"/>
              </a:rPr>
              <a:t>2</a:t>
            </a:r>
            <a:r>
              <a:rPr lang="en-US" altLang="zh-CN" sz="4000" dirty="0">
                <a:latin typeface="Times New Roman" pitchFamily="18" charset="0"/>
                <a:cs typeface="Times New Roman" pitchFamily="18" charset="0"/>
              </a:rPr>
              <a:t>O + HCHO </a:t>
            </a:r>
          </a:p>
        </p:txBody>
      </p:sp>
      <p:sp>
        <p:nvSpPr>
          <p:cNvPr id="59395" name="Text Box 4"/>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
        <p:nvSpPr>
          <p:cNvPr id="59396" name="Line 5"/>
          <p:cNvSpPr>
            <a:spLocks noChangeShapeType="1"/>
          </p:cNvSpPr>
          <p:nvPr/>
        </p:nvSpPr>
        <p:spPr bwMode="auto">
          <a:xfrm>
            <a:off x="7215188" y="4143375"/>
            <a:ext cx="990600" cy="0"/>
          </a:xfrm>
          <a:prstGeom prst="line">
            <a:avLst/>
          </a:prstGeom>
          <a:noFill/>
          <a:ln w="9525">
            <a:solidFill>
              <a:schemeClr val="tx1"/>
            </a:solidFill>
            <a:round/>
            <a:headEnd/>
            <a:tailEnd type="triangle" w="med" len="med"/>
          </a:ln>
        </p:spPr>
        <p:txBody>
          <a:bodyPr wrap="none"/>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idx="1"/>
          </p:nvPr>
        </p:nvSpPr>
        <p:spPr>
          <a:xfrm>
            <a:off x="1331640" y="980728"/>
            <a:ext cx="7500967" cy="5224463"/>
          </a:xfrm>
        </p:spPr>
        <p:txBody>
          <a:bodyPr>
            <a:normAutofit lnSpcReduction="10000"/>
          </a:bodyPr>
          <a:lstStyle/>
          <a:p>
            <a:pPr eaLnBrk="1" fontAlgn="auto" hangingPunct="1">
              <a:lnSpc>
                <a:spcPct val="150000"/>
              </a:lnSpc>
              <a:spcAft>
                <a:spcPts val="0"/>
              </a:spcAft>
              <a:defRPr/>
            </a:pPr>
            <a:r>
              <a:rPr lang="en-US" altLang="zh-CN" sz="4800" dirty="0">
                <a:solidFill>
                  <a:srgbClr val="FF0000"/>
                </a:solidFill>
                <a:latin typeface="Times New Roman" pitchFamily="18" charset="0"/>
                <a:cs typeface="Times New Roman" pitchFamily="18" charset="0"/>
              </a:rPr>
              <a:t>Amino-resins</a:t>
            </a:r>
            <a:r>
              <a:rPr lang="en-US" altLang="zh-CN" sz="4800" dirty="0">
                <a:latin typeface="Times New Roman" pitchFamily="18" charset="0"/>
                <a:cs typeface="Times New Roman" pitchFamily="18" charset="0"/>
              </a:rPr>
              <a:t> are polymeric </a:t>
            </a:r>
            <a:r>
              <a:rPr lang="en-US" altLang="zh-CN" sz="4800" dirty="0">
                <a:solidFill>
                  <a:srgbClr val="FF0000"/>
                </a:solidFill>
                <a:latin typeface="Times New Roman" pitchFamily="18" charset="0"/>
                <a:cs typeface="Times New Roman" pitchFamily="18" charset="0"/>
              </a:rPr>
              <a:t>products</a:t>
            </a:r>
            <a:r>
              <a:rPr lang="en-US" altLang="zh-CN" sz="4800" dirty="0">
                <a:latin typeface="Times New Roman" pitchFamily="18" charset="0"/>
                <a:cs typeface="Times New Roman" pitchFamily="18" charset="0"/>
              </a:rPr>
              <a:t> of </a:t>
            </a:r>
            <a:r>
              <a:rPr lang="en-US" altLang="zh-CN" sz="4800" dirty="0" err="1">
                <a:latin typeface="Times New Roman" pitchFamily="18" charset="0"/>
                <a:cs typeface="Times New Roman" pitchFamily="18" charset="0"/>
              </a:rPr>
              <a:t>aldehyde</a:t>
            </a:r>
            <a:r>
              <a:rPr lang="en-US" altLang="zh-CN" sz="4800" dirty="0">
                <a:latin typeface="Times New Roman" pitchFamily="18" charset="0"/>
                <a:cs typeface="Times New Roman" pitchFamily="18" charset="0"/>
              </a:rPr>
              <a:t>’ s reaction with </a:t>
            </a:r>
            <a:r>
              <a:rPr lang="en-US" altLang="zh-CN" sz="4800" dirty="0">
                <a:solidFill>
                  <a:srgbClr val="FF0000"/>
                </a:solidFill>
                <a:latin typeface="Times New Roman" pitchFamily="18" charset="0"/>
                <a:cs typeface="Times New Roman" pitchFamily="18" charset="0"/>
              </a:rPr>
              <a:t>compounds</a:t>
            </a:r>
            <a:r>
              <a:rPr lang="en-US" altLang="zh-CN" sz="4800" dirty="0">
                <a:latin typeface="Times New Roman" pitchFamily="18" charset="0"/>
                <a:cs typeface="Times New Roman" pitchFamily="18" charset="0"/>
              </a:rPr>
              <a:t> arraying  -NH</a:t>
            </a:r>
            <a:r>
              <a:rPr lang="en-US" altLang="zh-CN" sz="4800" baseline="-25000" dirty="0">
                <a:latin typeface="Times New Roman" pitchFamily="18" charset="0"/>
                <a:cs typeface="Times New Roman" pitchFamily="18" charset="0"/>
              </a:rPr>
              <a:t>2</a:t>
            </a:r>
            <a:r>
              <a:rPr lang="en-US" altLang="zh-CN" sz="4800" dirty="0">
                <a:latin typeface="Times New Roman" pitchFamily="18" charset="0"/>
                <a:cs typeface="Times New Roman" pitchFamily="18" charset="0"/>
              </a:rPr>
              <a:t> or -NH groups.  </a:t>
            </a:r>
          </a:p>
        </p:txBody>
      </p:sp>
      <p:sp>
        <p:nvSpPr>
          <p:cNvPr id="12291" name="Text Box 4"/>
          <p:cNvSpPr txBox="1">
            <a:spLocks noChangeArrowheads="1"/>
          </p:cNvSpPr>
          <p:nvPr/>
        </p:nvSpPr>
        <p:spPr bwMode="auto">
          <a:xfrm>
            <a:off x="3157538" y="2286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pic>
        <p:nvPicPr>
          <p:cNvPr id="60419" name="Picture 2" descr="C:\Users\Administrator\Desktop\课程\胶合材料学201609\2016胶合材料学PPT\图\48-3.jpg"/>
          <p:cNvPicPr>
            <a:picLocks noChangeAspect="1" noChangeArrowheads="1"/>
          </p:cNvPicPr>
          <p:nvPr/>
        </p:nvPicPr>
        <p:blipFill>
          <a:blip r:embed="rId2" cstate="print"/>
          <a:srcRect/>
          <a:stretch>
            <a:fillRect/>
          </a:stretch>
        </p:blipFill>
        <p:spPr bwMode="auto">
          <a:xfrm>
            <a:off x="0" y="2928938"/>
            <a:ext cx="9144000" cy="124142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subTitle" idx="1"/>
          </p:nvPr>
        </p:nvSpPr>
        <p:spPr>
          <a:xfrm>
            <a:off x="1071563" y="838200"/>
            <a:ext cx="8072437" cy="6019800"/>
          </a:xfrm>
        </p:spPr>
        <p:txBody>
          <a:bodyPr>
            <a:normAutofit/>
          </a:bodyPr>
          <a:lstStyle/>
          <a:p>
            <a:pPr algn="just" eaLnBrk="1" fontAlgn="auto" hangingPunct="1">
              <a:lnSpc>
                <a:spcPct val="150000"/>
              </a:lnSpc>
              <a:spcAft>
                <a:spcPts val="0"/>
              </a:spcAft>
              <a:defRPr/>
            </a:pPr>
            <a:r>
              <a:rPr lang="en-US" altLang="zh-CN" dirty="0">
                <a:cs typeface="+mn-cs"/>
              </a:rPr>
              <a:t> </a:t>
            </a:r>
            <a:r>
              <a:rPr lang="en-US" altLang="zh-CN" sz="4000" dirty="0">
                <a:latin typeface="Times New Roman" pitchFamily="18" charset="0"/>
                <a:cs typeface="Times New Roman" pitchFamily="18" charset="0"/>
              </a:rPr>
              <a:t>3.   The formation of </a:t>
            </a:r>
            <a:r>
              <a:rPr lang="en-US" altLang="zh-CN" sz="4000" dirty="0" err="1">
                <a:latin typeface="Times New Roman" pitchFamily="18" charset="0"/>
                <a:cs typeface="Times New Roman" pitchFamily="18" charset="0"/>
              </a:rPr>
              <a:t>methylene</a:t>
            </a:r>
            <a:r>
              <a:rPr lang="en-US" altLang="zh-CN" sz="4000" dirty="0">
                <a:latin typeface="Times New Roman" pitchFamily="18" charset="0"/>
                <a:cs typeface="Times New Roman" pitchFamily="18" charset="0"/>
              </a:rPr>
              <a:t>-ether bridges by reaction of </a:t>
            </a:r>
            <a:r>
              <a:rPr lang="en-US" altLang="zh-CN" sz="4000" dirty="0" err="1">
                <a:latin typeface="Times New Roman" pitchFamily="18" charset="0"/>
                <a:cs typeface="Times New Roman" pitchFamily="18" charset="0"/>
              </a:rPr>
              <a:t>methylol</a:t>
            </a:r>
            <a:r>
              <a:rPr lang="en-US" altLang="zh-CN" sz="4000" dirty="0">
                <a:latin typeface="Times New Roman" pitchFamily="18" charset="0"/>
                <a:cs typeface="Times New Roman" pitchFamily="18" charset="0"/>
              </a:rPr>
              <a:t> groups of neighboring molecules:</a:t>
            </a:r>
          </a:p>
          <a:p>
            <a:pPr eaLnBrk="1" fontAlgn="auto" hangingPunct="1">
              <a:lnSpc>
                <a:spcPct val="150000"/>
              </a:lnSpc>
              <a:spcAft>
                <a:spcPts val="0"/>
              </a:spcAft>
              <a:defRPr/>
            </a:pPr>
            <a:r>
              <a:rPr lang="en-US" altLang="zh-CN" sz="4000" dirty="0">
                <a:latin typeface="Times New Roman" pitchFamily="18" charset="0"/>
                <a:cs typeface="Times New Roman" pitchFamily="18" charset="0"/>
              </a:rPr>
              <a:t>         RNHCH</a:t>
            </a:r>
            <a:r>
              <a:rPr lang="en-US" altLang="zh-CN" sz="4000" baseline="-30000" dirty="0">
                <a:latin typeface="Times New Roman" pitchFamily="18" charset="0"/>
                <a:cs typeface="Times New Roman" pitchFamily="18" charset="0"/>
              </a:rPr>
              <a:t>2</a:t>
            </a:r>
            <a:r>
              <a:rPr lang="en-US" altLang="zh-CN" sz="4000" dirty="0">
                <a:latin typeface="Times New Roman" pitchFamily="18" charset="0"/>
                <a:cs typeface="Times New Roman" pitchFamily="18" charset="0"/>
              </a:rPr>
              <a:t>OH + HOCH</a:t>
            </a:r>
            <a:r>
              <a:rPr lang="en-US" altLang="zh-CN" sz="4000" baseline="-30000" dirty="0">
                <a:latin typeface="Times New Roman" pitchFamily="18" charset="0"/>
                <a:cs typeface="Times New Roman" pitchFamily="18" charset="0"/>
              </a:rPr>
              <a:t>2</a:t>
            </a:r>
            <a:r>
              <a:rPr lang="en-US" altLang="zh-CN" sz="4000" dirty="0">
                <a:latin typeface="Times New Roman" pitchFamily="18" charset="0"/>
                <a:cs typeface="Times New Roman" pitchFamily="18" charset="0"/>
              </a:rPr>
              <a:t>NHR' → RNHCH</a:t>
            </a:r>
            <a:r>
              <a:rPr lang="en-US" altLang="zh-CN" sz="4000" baseline="-30000" dirty="0">
                <a:latin typeface="Times New Roman" pitchFamily="18" charset="0"/>
                <a:cs typeface="Times New Roman" pitchFamily="18" charset="0"/>
              </a:rPr>
              <a:t>2</a:t>
            </a:r>
            <a:r>
              <a:rPr lang="en-US" altLang="zh-CN" sz="4000" dirty="0">
                <a:latin typeface="Times New Roman" pitchFamily="18" charset="0"/>
                <a:cs typeface="Times New Roman" pitchFamily="18" charset="0"/>
              </a:rPr>
              <a:t>OCH</a:t>
            </a:r>
            <a:r>
              <a:rPr lang="en-US" altLang="zh-CN" sz="4000" baseline="-30000" dirty="0">
                <a:latin typeface="Times New Roman" pitchFamily="18" charset="0"/>
                <a:cs typeface="Times New Roman" pitchFamily="18" charset="0"/>
              </a:rPr>
              <a:t>2</a:t>
            </a:r>
            <a:r>
              <a:rPr lang="en-US" altLang="zh-CN" sz="4000" dirty="0">
                <a:latin typeface="Times New Roman" pitchFamily="18" charset="0"/>
                <a:cs typeface="Times New Roman" pitchFamily="18" charset="0"/>
              </a:rPr>
              <a:t>NHR'</a:t>
            </a:r>
          </a:p>
          <a:p>
            <a:pPr eaLnBrk="1" fontAlgn="auto" hangingPunct="1">
              <a:lnSpc>
                <a:spcPct val="210000"/>
              </a:lnSpc>
              <a:spcAft>
                <a:spcPts val="0"/>
              </a:spcAft>
              <a:defRPr/>
            </a:pPr>
            <a:endParaRPr lang="en-US" altLang="zh-CN" dirty="0">
              <a:cs typeface="+mn-cs"/>
            </a:endParaRPr>
          </a:p>
        </p:txBody>
      </p:sp>
      <p:sp>
        <p:nvSpPr>
          <p:cNvPr id="57347" name="Text Box 4"/>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35100" y="274638"/>
            <a:ext cx="7499350" cy="1143000"/>
          </a:xfrm>
        </p:spPr>
        <p:txBody>
          <a:bodyPr/>
          <a:lstStyle/>
          <a:p>
            <a:pPr>
              <a:defRPr/>
            </a:pPr>
            <a:endParaRPr lang="zh-CN" altLang="en-US"/>
          </a:p>
        </p:txBody>
      </p:sp>
      <p:pic>
        <p:nvPicPr>
          <p:cNvPr id="58371" name="Picture 2" descr="C:\Users\Administrator\Desktop\课程\胶合材料学201609\2016胶合材料学PPT\图\48-2.jpg"/>
          <p:cNvPicPr>
            <a:picLocks noChangeAspect="1" noChangeArrowheads="1"/>
          </p:cNvPicPr>
          <p:nvPr/>
        </p:nvPicPr>
        <p:blipFill>
          <a:blip r:embed="rId2" cstate="print"/>
          <a:srcRect/>
          <a:stretch>
            <a:fillRect/>
          </a:stretch>
        </p:blipFill>
        <p:spPr bwMode="auto">
          <a:xfrm>
            <a:off x="0" y="3071813"/>
            <a:ext cx="9144000" cy="84455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0"/>
            <a:ext cx="7498080" cy="1143000"/>
          </a:xfrm>
        </p:spPr>
        <p:txBody>
          <a:bodyPr/>
          <a:lstStyle/>
          <a:p>
            <a:r>
              <a:rPr lang="en-US" altLang="zh-CN" dirty="0"/>
              <a:t>Question</a:t>
            </a:r>
            <a:endParaRPr lang="zh-CN" altLang="en-US" dirty="0"/>
          </a:p>
        </p:txBody>
      </p:sp>
      <p:sp>
        <p:nvSpPr>
          <p:cNvPr id="3" name="标题 1"/>
          <p:cNvSpPr txBox="1">
            <a:spLocks/>
          </p:cNvSpPr>
          <p:nvPr/>
        </p:nvSpPr>
        <p:spPr>
          <a:xfrm>
            <a:off x="1071538" y="1285860"/>
            <a:ext cx="8072462" cy="3071834"/>
          </a:xfrm>
          <a:prstGeom prst="rect">
            <a:avLst/>
          </a:prstGeom>
        </p:spPr>
        <p:txBody>
          <a:bodyPr anchor="ctr">
            <a:normAutofit/>
          </a:bodyPr>
          <a:lstStyle/>
          <a:p>
            <a:pPr lvl="0" eaLnBrk="0" hangingPunct="0"/>
            <a:r>
              <a:rPr kumimoji="0" lang="en-US" altLang="zh-CN" sz="3600" dirty="0">
                <a:solidFill>
                  <a:srgbClr val="572314"/>
                </a:solidFill>
                <a:effectLst>
                  <a:outerShdw blurRad="50000" dist="30000" dir="5400000" algn="tl" rotWithShape="0">
                    <a:srgbClr val="000000">
                      <a:alpha val="30000"/>
                    </a:srgbClr>
                  </a:outerShdw>
                </a:effectLst>
                <a:latin typeface="+mj-lt"/>
                <a:ea typeface="+mj-ea"/>
                <a:cs typeface="华文中宋"/>
              </a:rPr>
              <a:t>Which is the dominating reaction?</a:t>
            </a:r>
            <a:endParaRPr kumimoji="0" lang="zh-CN" altLang="en-US" sz="3600" b="0" i="0" u="none" strike="noStrike" kern="1200" cap="none" spc="0" normalizeH="0" baseline="0" noProof="0" dirty="0">
              <a:ln>
                <a:noFill/>
              </a:ln>
              <a:solidFill>
                <a:srgbClr val="572314"/>
              </a:solidFill>
              <a:effectLst>
                <a:outerShdw blurRad="50000" dist="30000" dir="5400000" algn="tl" rotWithShape="0">
                  <a:srgbClr val="000000">
                    <a:alpha val="30000"/>
                  </a:srgbClr>
                </a:outerShdw>
              </a:effectLst>
              <a:uLnTx/>
              <a:uFillTx/>
              <a:latin typeface="+mj-lt"/>
              <a:ea typeface="+mj-ea"/>
              <a:cs typeface="华文中宋"/>
            </a:endParaRPr>
          </a:p>
        </p:txBody>
      </p:sp>
      <p:pic>
        <p:nvPicPr>
          <p:cNvPr id="63490" name="Picture 2" descr="D:\直通桌面\课程\家具表面装饰\图\46.jpg"/>
          <p:cNvPicPr>
            <a:picLocks noChangeAspect="1" noChangeArrowheads="1"/>
          </p:cNvPicPr>
          <p:nvPr/>
        </p:nvPicPr>
        <p:blipFill>
          <a:blip r:embed="rId2" cstate="print"/>
          <a:srcRect/>
          <a:stretch>
            <a:fillRect/>
          </a:stretch>
        </p:blipFill>
        <p:spPr bwMode="auto">
          <a:xfrm>
            <a:off x="5572132" y="3711354"/>
            <a:ext cx="3571868" cy="3146646"/>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subTitle" idx="1"/>
          </p:nvPr>
        </p:nvSpPr>
        <p:spPr>
          <a:xfrm>
            <a:off x="1071563" y="1066800"/>
            <a:ext cx="8072437" cy="57912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other reactions are condensation polymerizations in which the </a:t>
            </a:r>
            <a:r>
              <a:rPr lang="en-US" altLang="zh-CN" sz="4000" dirty="0" err="1">
                <a:latin typeface="Times New Roman" pitchFamily="18" charset="0"/>
                <a:cs typeface="Times New Roman" pitchFamily="18" charset="0"/>
              </a:rPr>
              <a:t>methylolureas</a:t>
            </a:r>
            <a:r>
              <a:rPr lang="en-US" altLang="zh-CN" sz="4000" dirty="0">
                <a:latin typeface="Times New Roman" pitchFamily="18" charset="0"/>
                <a:cs typeface="Times New Roman" pitchFamily="18" charset="0"/>
              </a:rPr>
              <a:t> are merely building blocks of the polymers  and of the insoluble end product.  </a:t>
            </a:r>
          </a:p>
        </p:txBody>
      </p:sp>
      <p:sp>
        <p:nvSpPr>
          <p:cNvPr id="62467" name="Text Box 3"/>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C:\Users\Administrator\Desktop\课程\胶合材料学201609\2016胶合材料学PPT\图\47.JPG"/>
          <p:cNvPicPr>
            <a:picLocks noChangeAspect="1" noChangeArrowheads="1"/>
          </p:cNvPicPr>
          <p:nvPr/>
        </p:nvPicPr>
        <p:blipFill>
          <a:blip r:embed="rId2" cstate="print"/>
          <a:srcRect/>
          <a:stretch>
            <a:fillRect/>
          </a:stretch>
        </p:blipFill>
        <p:spPr bwMode="auto">
          <a:xfrm>
            <a:off x="1214438" y="0"/>
            <a:ext cx="7519987" cy="68580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subTitle" idx="1"/>
          </p:nvPr>
        </p:nvSpPr>
        <p:spPr>
          <a:xfrm>
            <a:off x="1071563" y="785813"/>
            <a:ext cx="8072437" cy="5791200"/>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The polymers formed in both cases are mainly linear polymers obtained by the intermolecular splitting off of water.  Under certain conditions water may also be split off </a:t>
            </a:r>
            <a:r>
              <a:rPr lang="en-US" altLang="zh-CN" sz="4400" dirty="0" err="1">
                <a:latin typeface="Times New Roman" pitchFamily="18" charset="0"/>
                <a:cs typeface="Times New Roman" pitchFamily="18" charset="0"/>
              </a:rPr>
              <a:t>intramolecularly</a:t>
            </a:r>
            <a:r>
              <a:rPr lang="en-US" altLang="zh-CN" sz="4400" dirty="0">
                <a:latin typeface="Times New Roman" pitchFamily="18" charset="0"/>
                <a:cs typeface="Times New Roman" pitchFamily="18" charset="0"/>
              </a:rPr>
              <a:t>.  </a:t>
            </a:r>
          </a:p>
        </p:txBody>
      </p:sp>
      <p:sp>
        <p:nvSpPr>
          <p:cNvPr id="64515" name="Text Box 3"/>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subTitle" idx="1"/>
          </p:nvPr>
        </p:nvSpPr>
        <p:spPr>
          <a:xfrm>
            <a:off x="928688" y="785813"/>
            <a:ext cx="8215312" cy="5791200"/>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Cyclic compounds called </a:t>
            </a:r>
            <a:r>
              <a:rPr lang="en-US" altLang="zh-CN" sz="4400" dirty="0" err="1">
                <a:latin typeface="Times New Roman" pitchFamily="18" charset="0"/>
                <a:cs typeface="Times New Roman" pitchFamily="18" charset="0"/>
              </a:rPr>
              <a:t>urones</a:t>
            </a:r>
            <a:r>
              <a:rPr lang="en-US" altLang="zh-CN" sz="4400" dirty="0">
                <a:latin typeface="Times New Roman" pitchFamily="18" charset="0"/>
                <a:cs typeface="Times New Roman" pitchFamily="18" charset="0"/>
              </a:rPr>
              <a:t> are then formed.  In both cases, further splitting off of water and formaldehyde leads to the formation of hardened or cured resins. </a:t>
            </a:r>
          </a:p>
        </p:txBody>
      </p:sp>
      <p:sp>
        <p:nvSpPr>
          <p:cNvPr id="65539" name="Text Box 3"/>
          <p:cNvSpPr txBox="1">
            <a:spLocks noChangeArrowheads="1"/>
          </p:cNvSpPr>
          <p:nvPr/>
        </p:nvSpPr>
        <p:spPr bwMode="auto">
          <a:xfrm>
            <a:off x="4370388" y="0"/>
            <a:ext cx="4773612" cy="457200"/>
          </a:xfrm>
          <a:prstGeom prst="rect">
            <a:avLst/>
          </a:prstGeom>
          <a:noFill/>
          <a:ln w="9525">
            <a:noFill/>
            <a:miter lim="800000"/>
            <a:headEnd/>
            <a:tailEnd/>
          </a:ln>
        </p:spPr>
        <p:txBody>
          <a:bodyPr wrap="none">
            <a:spAutoFit/>
          </a:bodyPr>
          <a:lstStyle/>
          <a:p>
            <a:r>
              <a:rPr lang="en-US" altLang="zh-CN" sz="2400" b="1"/>
              <a:t>Urea-Formaldehyde Condensation</a:t>
            </a:r>
            <a:r>
              <a:rPr lang="en-US" altLang="zh-CN" sz="240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 </a:t>
            </a:r>
            <a:endParaRPr lang="zh-CN" altLang="en-US" dirty="0"/>
          </a:p>
        </p:txBody>
      </p:sp>
      <p:sp>
        <p:nvSpPr>
          <p:cNvPr id="66563" name="内容占位符 2"/>
          <p:cNvSpPr>
            <a:spLocks noGrp="1"/>
          </p:cNvSpPr>
          <p:nvPr>
            <p:ph idx="1"/>
          </p:nvPr>
        </p:nvSpPr>
        <p:spPr>
          <a:xfrm>
            <a:off x="3857625" y="1447800"/>
            <a:ext cx="5076825" cy="4800600"/>
          </a:xfrm>
        </p:spPr>
        <p:txBody>
          <a:bodyPr/>
          <a:lstStyle/>
          <a:p>
            <a:r>
              <a:rPr lang="en-US" altLang="zh-CN" dirty="0" err="1"/>
              <a:t>Uron</a:t>
            </a:r>
            <a:r>
              <a:rPr lang="zh-CN" altLang="en-US" dirty="0"/>
              <a:t>（糖醛）</a:t>
            </a:r>
            <a:endParaRPr lang="en-US" altLang="zh-CN" dirty="0"/>
          </a:p>
          <a:p>
            <a:endParaRPr lang="en-US" altLang="zh-CN" dirty="0"/>
          </a:p>
          <a:p>
            <a:endParaRPr lang="en-US" altLang="zh-CN" dirty="0"/>
          </a:p>
          <a:p>
            <a:endParaRPr lang="en-US" altLang="zh-CN" dirty="0"/>
          </a:p>
          <a:p>
            <a:pPr>
              <a:buFont typeface="Wingdings 2"/>
              <a:buNone/>
            </a:pPr>
            <a:r>
              <a:rPr lang="en-US" altLang="zh-CN" dirty="0"/>
              <a:t>R=H, CH</a:t>
            </a:r>
            <a:r>
              <a:rPr lang="en-US" altLang="zh-CN" baseline="-25000" dirty="0"/>
              <a:t>2</a:t>
            </a:r>
            <a:r>
              <a:rPr lang="en-US" altLang="zh-CN" dirty="0"/>
              <a:t>OH, CH</a:t>
            </a:r>
            <a:r>
              <a:rPr lang="en-US" altLang="zh-CN" baseline="-25000" dirty="0"/>
              <a:t>2</a:t>
            </a:r>
            <a:r>
              <a:rPr lang="en-US" altLang="zh-CN" dirty="0"/>
              <a:t>OCH</a:t>
            </a:r>
            <a:r>
              <a:rPr lang="en-US" altLang="zh-CN" baseline="-25000" dirty="0"/>
              <a:t>3</a:t>
            </a:r>
            <a:endParaRPr lang="zh-CN" altLang="en-US" baseline="-25000" dirty="0"/>
          </a:p>
        </p:txBody>
      </p:sp>
      <p:pic>
        <p:nvPicPr>
          <p:cNvPr id="66564" name="Picture 2"/>
          <p:cNvPicPr>
            <a:picLocks noChangeAspect="1" noChangeArrowheads="1"/>
          </p:cNvPicPr>
          <p:nvPr/>
        </p:nvPicPr>
        <p:blipFill>
          <a:blip r:embed="rId2" cstate="print"/>
          <a:srcRect/>
          <a:stretch>
            <a:fillRect/>
          </a:stretch>
        </p:blipFill>
        <p:spPr bwMode="auto">
          <a:xfrm>
            <a:off x="1071563" y="2000250"/>
            <a:ext cx="2857500" cy="27940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00125" y="0"/>
            <a:ext cx="3071813" cy="1071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latin typeface="Times New Roman" pitchFamily="18" charset="0"/>
                <a:cs typeface="Times New Roman" pitchFamily="18" charset="0"/>
              </a:rPr>
              <a:t>Summary</a:t>
            </a:r>
            <a:endParaRPr lang="zh-CN" altLang="en-US" sz="4800" b="1" dirty="0">
              <a:latin typeface="Times New Roman" pitchFamily="18" charset="0"/>
              <a:cs typeface="Times New Roman" pitchFamily="18" charset="0"/>
            </a:endParaRPr>
          </a:p>
        </p:txBody>
      </p:sp>
      <p:sp>
        <p:nvSpPr>
          <p:cNvPr id="5" name="内容占位符 2"/>
          <p:cNvSpPr txBox="1">
            <a:spLocks/>
          </p:cNvSpPr>
          <p:nvPr/>
        </p:nvSpPr>
        <p:spPr bwMode="auto">
          <a:xfrm>
            <a:off x="1000100" y="857232"/>
            <a:ext cx="8143900" cy="6000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82575" algn="l" defTabSz="914400" rtl="0" eaLnBrk="0" fontAlgn="base" latinLnBrk="0" hangingPunct="0">
              <a:lnSpc>
                <a:spcPct val="100000"/>
              </a:lnSpc>
              <a:spcBef>
                <a:spcPts val="600"/>
              </a:spcBef>
              <a:spcAft>
                <a:spcPct val="0"/>
              </a:spcAft>
              <a:buClr>
                <a:schemeClr val="accent1"/>
              </a:buClr>
              <a:buSzPct val="80000"/>
              <a:tabLst/>
              <a:defRPr/>
            </a:pPr>
            <a:endParaRPr kumimoji="0" lang="en-US" altLang="zh-CN" sz="4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65125" lvl="0" indent="-282575" eaLnBrk="0" hangingPunct="0">
              <a:spcBef>
                <a:spcPts val="600"/>
              </a:spcBef>
              <a:buClr>
                <a:schemeClr val="accent1"/>
              </a:buClr>
              <a:buSzPct val="80000"/>
              <a:buFont typeface="Wingdings" pitchFamily="2" charset="2"/>
              <a:buChar char="l"/>
            </a:pPr>
            <a:r>
              <a:rPr kumimoji="0" lang="en-US" altLang="zh-CN" sz="4000" dirty="0">
                <a:ea typeface="+mn-ea"/>
                <a:cs typeface="Times New Roman" pitchFamily="18" charset="0"/>
              </a:rPr>
              <a:t>UF</a:t>
            </a:r>
          </a:p>
          <a:p>
            <a:pPr marL="365125" lvl="0" indent="-282575" eaLnBrk="0" hangingPunct="0">
              <a:spcBef>
                <a:spcPts val="600"/>
              </a:spcBef>
              <a:buClr>
                <a:schemeClr val="accent1"/>
              </a:buClr>
              <a:buSzPct val="80000"/>
              <a:buFont typeface="Wingdings" pitchFamily="2" charset="2"/>
              <a:buChar char="l"/>
            </a:pPr>
            <a:r>
              <a:rPr kumimoji="0" lang="en-US" altLang="zh-CN" sz="4000" dirty="0">
                <a:ea typeface="+mn-ea"/>
                <a:cs typeface="Times New Roman" pitchFamily="18" charset="0"/>
              </a:rPr>
              <a:t>Two  stages</a:t>
            </a:r>
          </a:p>
          <a:p>
            <a:pPr marL="365125" marR="0" lvl="0" indent="-282575" algn="l" defTabSz="914400" rtl="0" eaLnBrk="0" fontAlgn="base" latinLnBrk="0" hangingPunct="0">
              <a:lnSpc>
                <a:spcPct val="100000"/>
              </a:lnSpc>
              <a:spcBef>
                <a:spcPts val="600"/>
              </a:spcBef>
              <a:spcAft>
                <a:spcPct val="0"/>
              </a:spcAft>
              <a:buClr>
                <a:schemeClr val="accent1"/>
              </a:buClr>
              <a:buSzPct val="80000"/>
              <a:buFont typeface="Wingdings" pitchFamily="2" charset="2"/>
              <a:buChar char="l"/>
              <a:tabLst/>
              <a:defRPr/>
            </a:pPr>
            <a:r>
              <a:rPr kumimoji="0" lang="en-US" altLang="zh-CN" sz="4000" dirty="0">
                <a:ea typeface="+mn-ea"/>
                <a:cs typeface="Times New Roman" pitchFamily="18" charset="0"/>
              </a:rPr>
              <a:t>A</a:t>
            </a:r>
            <a:r>
              <a:rPr kumimoji="0" lang="en-US" altLang="zh-CN" sz="4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ddition</a:t>
            </a:r>
            <a:r>
              <a:rPr kumimoji="0" lang="en-US" altLang="zh-CN" sz="4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reaction of urea  with formaldehyde</a:t>
            </a:r>
          </a:p>
          <a:p>
            <a:pPr marL="365125" marR="0" lvl="0" indent="-282575" algn="l" defTabSz="914400" rtl="0" eaLnBrk="0" fontAlgn="base" latinLnBrk="0" hangingPunct="0">
              <a:lnSpc>
                <a:spcPct val="100000"/>
              </a:lnSpc>
              <a:spcBef>
                <a:spcPts val="600"/>
              </a:spcBef>
              <a:spcAft>
                <a:spcPct val="0"/>
              </a:spcAft>
              <a:buClr>
                <a:schemeClr val="accent1"/>
              </a:buClr>
              <a:buSzPct val="80000"/>
              <a:buFont typeface="Wingdings" pitchFamily="2" charset="2"/>
              <a:buChar char="l"/>
              <a:tabLst/>
              <a:defRPr/>
            </a:pPr>
            <a:r>
              <a:rPr kumimoji="0" lang="en-US" altLang="zh-CN" sz="4000" dirty="0">
                <a:ea typeface="+mn-ea"/>
                <a:cs typeface="Times New Roman" pitchFamily="18" charset="0"/>
              </a:rPr>
              <a:t>C</a:t>
            </a:r>
            <a:r>
              <a:rPr kumimoji="0" lang="en-US" altLang="zh-CN" sz="4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ondensation</a:t>
            </a:r>
            <a:r>
              <a:rPr kumimoji="0" lang="en-US" altLang="zh-CN" sz="4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reaction of </a:t>
            </a:r>
            <a:r>
              <a:rPr kumimoji="0" lang="en-US" altLang="zh-CN" sz="4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methylolureas</a:t>
            </a:r>
            <a:endParaRPr kumimoji="0" lang="en-US" altLang="zh-C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65125" marR="0" lvl="0" indent="-282575" algn="l" defTabSz="914400" rtl="0" eaLnBrk="0" fontAlgn="base" latinLnBrk="0" hangingPunct="0">
              <a:lnSpc>
                <a:spcPct val="100000"/>
              </a:lnSpc>
              <a:spcBef>
                <a:spcPts val="600"/>
              </a:spcBef>
              <a:spcAft>
                <a:spcPct val="0"/>
              </a:spcAft>
              <a:buClr>
                <a:schemeClr val="accent1"/>
              </a:buClr>
              <a:buSzPct val="80000"/>
              <a:buFont typeface="Wingdings" pitchFamily="2" charset="2"/>
              <a:buChar char="l"/>
              <a:tabLst/>
              <a:defRPr/>
            </a:pPr>
            <a:r>
              <a:rPr kumimoji="0" lang="en-US" altLang="zh-CN" sz="4000" dirty="0">
                <a:ea typeface="+mn-ea"/>
                <a:cs typeface="Times New Roman" pitchFamily="18" charset="0"/>
              </a:rPr>
              <a:t>U</a:t>
            </a:r>
            <a:r>
              <a:rPr kumimoji="0" lang="en-US" altLang="zh-CN" sz="4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 curing</a:t>
            </a:r>
          </a:p>
          <a:p>
            <a:pPr marL="365125" marR="0" lvl="0" indent="-282575" algn="l" defTabSz="914400" rtl="0" eaLnBrk="0" fontAlgn="base" latinLnBrk="0" hangingPunct="0">
              <a:lnSpc>
                <a:spcPct val="100000"/>
              </a:lnSpc>
              <a:spcBef>
                <a:spcPts val="600"/>
              </a:spcBef>
              <a:spcAft>
                <a:spcPct val="0"/>
              </a:spcAft>
              <a:buClr>
                <a:schemeClr val="accent1"/>
              </a:buClr>
              <a:buSzPct val="80000"/>
              <a:buFont typeface="Wingdings 2"/>
              <a:buChar char=""/>
              <a:tabLst/>
              <a:defRPr/>
            </a:pPr>
            <a:endParaRPr kumimoji="0" lang="en-US" altLang="zh-CN"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65125" marR="0" lvl="0" indent="-282575" algn="l" defTabSz="914400" rtl="0" eaLnBrk="0" fontAlgn="base" latinLnBrk="0" hangingPunct="0">
              <a:lnSpc>
                <a:spcPct val="100000"/>
              </a:lnSpc>
              <a:spcBef>
                <a:spcPts val="600"/>
              </a:spcBef>
              <a:spcAft>
                <a:spcPct val="0"/>
              </a:spcAft>
              <a:buClr>
                <a:schemeClr val="accent1"/>
              </a:buClr>
              <a:buSzPct val="80000"/>
              <a:buFont typeface="Wingdings 2"/>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华文中宋"/>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subTitle" idx="1"/>
          </p:nvPr>
        </p:nvSpPr>
        <p:spPr>
          <a:xfrm>
            <a:off x="1143000" y="1666875"/>
            <a:ext cx="8001000" cy="4048125"/>
          </a:xfrm>
        </p:spPr>
        <p:txBody>
          <a:bodyPr>
            <a:noAutofit/>
          </a:bodyPr>
          <a:lstStyle/>
          <a:p>
            <a:pPr eaLnBrk="1" fontAlgn="auto" hangingPunct="1">
              <a:lnSpc>
                <a:spcPct val="150000"/>
              </a:lnSpc>
              <a:spcAft>
                <a:spcPts val="0"/>
              </a:spcAft>
              <a:defRPr/>
            </a:pPr>
            <a:r>
              <a:rPr lang="en-US" altLang="zh-CN" sz="4800" dirty="0">
                <a:latin typeface="Times New Roman" pitchFamily="18" charset="0"/>
                <a:cs typeface="Times New Roman" pitchFamily="18" charset="0"/>
              </a:rPr>
              <a:t>Such groups are mainly amide groups, such as those in </a:t>
            </a:r>
            <a:r>
              <a:rPr lang="en-US" altLang="zh-CN" sz="4800" dirty="0">
                <a:solidFill>
                  <a:srgbClr val="FF0000"/>
                </a:solidFill>
                <a:latin typeface="Times New Roman" pitchFamily="18" charset="0"/>
                <a:cs typeface="Times New Roman" pitchFamily="18" charset="0"/>
              </a:rPr>
              <a:t>urea </a:t>
            </a:r>
            <a:r>
              <a:rPr lang="en-US" altLang="zh-CN" sz="4800" dirty="0">
                <a:latin typeface="Times New Roman" pitchFamily="18" charset="0"/>
                <a:cs typeface="Times New Roman" pitchFamily="18" charset="0"/>
              </a:rPr>
              <a:t>and </a:t>
            </a:r>
            <a:r>
              <a:rPr lang="en-US" altLang="zh-CN" sz="4800" dirty="0">
                <a:solidFill>
                  <a:srgbClr val="FF0000"/>
                </a:solidFill>
                <a:latin typeface="Times New Roman" pitchFamily="18" charset="0"/>
                <a:cs typeface="Times New Roman" pitchFamily="18" charset="0"/>
              </a:rPr>
              <a:t>melamine</a:t>
            </a:r>
            <a:r>
              <a:rPr lang="en-US" altLang="zh-CN" sz="4800" dirty="0">
                <a:latin typeface="Times New Roman" pitchFamily="18" charset="0"/>
                <a:cs typeface="Times New Roman" pitchFamily="18" charset="0"/>
              </a:rPr>
              <a:t>. </a:t>
            </a:r>
          </a:p>
        </p:txBody>
      </p:sp>
      <p:sp>
        <p:nvSpPr>
          <p:cNvPr id="13315" name="Text Box 3"/>
          <p:cNvSpPr txBox="1">
            <a:spLocks noChangeArrowheads="1"/>
          </p:cNvSpPr>
          <p:nvPr/>
        </p:nvSpPr>
        <p:spPr bwMode="auto">
          <a:xfrm>
            <a:off x="3157538" y="2286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0" y="1905000"/>
            <a:ext cx="8915400" cy="1905000"/>
          </a:xfrm>
        </p:spPr>
        <p:txBody>
          <a:bodyPr/>
          <a:lstStyle/>
          <a:p>
            <a:pPr algn="ctr" eaLnBrk="1" fontAlgn="auto" hangingPunct="1">
              <a:spcAft>
                <a:spcPts val="0"/>
              </a:spcAft>
              <a:defRPr/>
            </a:pPr>
            <a:r>
              <a:rPr lang="en-US" altLang="zh-CN" b="1" dirty="0">
                <a:solidFill>
                  <a:schemeClr val="tx2">
                    <a:satMod val="130000"/>
                  </a:schemeClr>
                </a:solidFill>
                <a:cs typeface="+mj-cs"/>
              </a:rPr>
              <a:t>Melamine-Formaldehyde Condensation</a:t>
            </a:r>
            <a:r>
              <a:rPr lang="en-US" altLang="zh-CN" dirty="0">
                <a:solidFill>
                  <a:schemeClr val="tx2">
                    <a:satMod val="130000"/>
                  </a:schemeClr>
                </a:solidFill>
                <a:cs typeface="+mj-cs"/>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subTitle" idx="1"/>
          </p:nvPr>
        </p:nvSpPr>
        <p:spPr>
          <a:xfrm>
            <a:off x="1143000" y="609600"/>
            <a:ext cx="8001000" cy="62484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addition reaction of melamine  with formaldehyde is similar to the reaction of formaldehyde with urea.  Formaldehyde first attacks the amino groups of melamine, forming </a:t>
            </a:r>
            <a:r>
              <a:rPr lang="en-US" altLang="zh-CN" sz="4000" dirty="0" err="1">
                <a:latin typeface="Times New Roman" pitchFamily="18" charset="0"/>
                <a:cs typeface="Times New Roman" pitchFamily="18" charset="0"/>
              </a:rPr>
              <a:t>methylol</a:t>
            </a:r>
            <a:r>
              <a:rPr lang="en-US" altLang="zh-CN" sz="4000" dirty="0">
                <a:latin typeface="Times New Roman" pitchFamily="18" charset="0"/>
                <a:cs typeface="Times New Roman" pitchFamily="18" charset="0"/>
              </a:rPr>
              <a:t> compounds. </a:t>
            </a:r>
          </a:p>
        </p:txBody>
      </p:sp>
      <p:sp>
        <p:nvSpPr>
          <p:cNvPr id="68611" name="Text Box 4"/>
          <p:cNvSpPr txBox="1">
            <a:spLocks noChangeArrowheads="1"/>
          </p:cNvSpPr>
          <p:nvPr/>
        </p:nvSpPr>
        <p:spPr bwMode="auto">
          <a:xfrm>
            <a:off x="3711575" y="0"/>
            <a:ext cx="5432425" cy="457200"/>
          </a:xfrm>
          <a:prstGeom prst="rect">
            <a:avLst/>
          </a:prstGeom>
          <a:noFill/>
          <a:ln w="9525">
            <a:noFill/>
            <a:miter lim="800000"/>
            <a:headEnd/>
            <a:tailEnd/>
          </a:ln>
        </p:spPr>
        <p:txBody>
          <a:bodyPr wrap="none">
            <a:spAutoFit/>
          </a:bodyPr>
          <a:lstStyle/>
          <a:p>
            <a:r>
              <a:rPr lang="en-US" altLang="zh-CN" sz="2400" b="1"/>
              <a:t>Melamine-Formaldehyde Condensation</a:t>
            </a:r>
            <a:r>
              <a:rPr lang="en-US" altLang="zh-CN" sz="240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4"/>
          <p:cNvSpPr txBox="1">
            <a:spLocks noChangeArrowheads="1"/>
          </p:cNvSpPr>
          <p:nvPr/>
        </p:nvSpPr>
        <p:spPr bwMode="auto">
          <a:xfrm>
            <a:off x="3711575" y="0"/>
            <a:ext cx="5432425" cy="457200"/>
          </a:xfrm>
          <a:prstGeom prst="rect">
            <a:avLst/>
          </a:prstGeom>
          <a:noFill/>
          <a:ln w="9525">
            <a:noFill/>
            <a:miter lim="800000"/>
            <a:headEnd/>
            <a:tailEnd/>
          </a:ln>
        </p:spPr>
        <p:txBody>
          <a:bodyPr wrap="none">
            <a:spAutoFit/>
          </a:bodyPr>
          <a:lstStyle/>
          <a:p>
            <a:r>
              <a:rPr lang="en-US" altLang="zh-CN" sz="2400" b="1"/>
              <a:t>Melamine-Formaldehyde Condensation</a:t>
            </a:r>
            <a:r>
              <a:rPr lang="en-US" altLang="zh-CN" sz="2400"/>
              <a:t> </a:t>
            </a:r>
          </a:p>
        </p:txBody>
      </p:sp>
      <p:pic>
        <p:nvPicPr>
          <p:cNvPr id="69635" name="Picture 5"/>
          <p:cNvPicPr>
            <a:picLocks noChangeAspect="1" noChangeArrowheads="1"/>
          </p:cNvPicPr>
          <p:nvPr/>
        </p:nvPicPr>
        <p:blipFill>
          <a:blip r:embed="rId2" cstate="print"/>
          <a:srcRect/>
          <a:stretch>
            <a:fillRect/>
          </a:stretch>
        </p:blipFill>
        <p:spPr bwMode="auto">
          <a:xfrm>
            <a:off x="0" y="1828800"/>
            <a:ext cx="9144000" cy="32385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subTitle" idx="1"/>
          </p:nvPr>
        </p:nvSpPr>
        <p:spPr>
          <a:xfrm>
            <a:off x="1071563" y="685800"/>
            <a:ext cx="8072437" cy="6477000"/>
          </a:xfrm>
        </p:spPr>
        <p:txBody>
          <a:bodyPr>
            <a:normAutofit lnSpcReduction="10000"/>
          </a:bodyPr>
          <a:lstStyle/>
          <a:p>
            <a:pPr algn="just" eaLnBrk="1" fontAlgn="auto" hangingPunct="1">
              <a:lnSpc>
                <a:spcPct val="160000"/>
              </a:lnSpc>
              <a:spcAft>
                <a:spcPts val="0"/>
              </a:spcAft>
              <a:defRPr/>
            </a:pPr>
            <a:r>
              <a:rPr lang="en-US" altLang="zh-CN" sz="4400" dirty="0">
                <a:latin typeface="Times New Roman" pitchFamily="18" charset="0"/>
                <a:cs typeface="Times New Roman" pitchFamily="18" charset="0"/>
              </a:rPr>
              <a:t>Formaldehyde addition to melamine occurs more easily and completely than to urea. </a:t>
            </a:r>
          </a:p>
          <a:p>
            <a:pPr algn="just" eaLnBrk="1" fontAlgn="auto" hangingPunct="1">
              <a:lnSpc>
                <a:spcPct val="160000"/>
              </a:lnSpc>
              <a:spcAft>
                <a:spcPts val="0"/>
              </a:spcAft>
              <a:defRPr/>
            </a:pPr>
            <a:r>
              <a:rPr lang="en-US" altLang="zh-CN" sz="4400" dirty="0">
                <a:latin typeface="Times New Roman" pitchFamily="18" charset="0"/>
                <a:cs typeface="Times New Roman" pitchFamily="18" charset="0"/>
              </a:rPr>
              <a:t> The amino group in melamine accepts easily up to two molecules of formaldehyde.  </a:t>
            </a:r>
          </a:p>
          <a:p>
            <a:pPr eaLnBrk="1" fontAlgn="auto" hangingPunct="1">
              <a:lnSpc>
                <a:spcPct val="170000"/>
              </a:lnSpc>
              <a:spcAft>
                <a:spcPts val="0"/>
              </a:spcAft>
              <a:defRPr/>
            </a:pPr>
            <a:endParaRPr lang="en-US" altLang="zh-CN" sz="4000" dirty="0">
              <a:cs typeface="+mn-cs"/>
            </a:endParaRPr>
          </a:p>
        </p:txBody>
      </p:sp>
      <p:sp>
        <p:nvSpPr>
          <p:cNvPr id="71683" name="Text Box 4"/>
          <p:cNvSpPr txBox="1">
            <a:spLocks noChangeArrowheads="1"/>
          </p:cNvSpPr>
          <p:nvPr/>
        </p:nvSpPr>
        <p:spPr bwMode="auto">
          <a:xfrm>
            <a:off x="3711575" y="0"/>
            <a:ext cx="5432425" cy="457200"/>
          </a:xfrm>
          <a:prstGeom prst="rect">
            <a:avLst/>
          </a:prstGeom>
          <a:noFill/>
          <a:ln w="9525">
            <a:noFill/>
            <a:miter lim="800000"/>
            <a:headEnd/>
            <a:tailEnd/>
          </a:ln>
        </p:spPr>
        <p:txBody>
          <a:bodyPr wrap="none">
            <a:spAutoFit/>
          </a:bodyPr>
          <a:lstStyle/>
          <a:p>
            <a:r>
              <a:rPr lang="en-US" altLang="zh-CN" sz="2400" b="1"/>
              <a:t>Melamine-Formaldehyde Condensation</a:t>
            </a:r>
            <a:r>
              <a:rPr lang="en-US" altLang="zh-CN" sz="2400"/>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subTitle" idx="1"/>
          </p:nvPr>
        </p:nvSpPr>
        <p:spPr>
          <a:xfrm>
            <a:off x="1143000" y="857250"/>
            <a:ext cx="8001000" cy="6000750"/>
          </a:xfrm>
        </p:spPr>
        <p:txBody>
          <a:bodyPr>
            <a:normAutofit fontScale="25000" lnSpcReduction="20000"/>
          </a:bodyPr>
          <a:lstStyle/>
          <a:p>
            <a:pPr algn="just" eaLnBrk="1" fontAlgn="auto" hangingPunct="1">
              <a:lnSpc>
                <a:spcPct val="160000"/>
              </a:lnSpc>
              <a:spcAft>
                <a:spcPts val="0"/>
              </a:spcAft>
              <a:defRPr/>
            </a:pPr>
            <a:endParaRPr lang="en-US" altLang="zh-CN" sz="4000" dirty="0">
              <a:cs typeface="+mn-cs"/>
            </a:endParaRPr>
          </a:p>
          <a:p>
            <a:pPr algn="just" eaLnBrk="1" fontAlgn="auto" hangingPunct="1">
              <a:lnSpc>
                <a:spcPct val="160000"/>
              </a:lnSpc>
              <a:spcAft>
                <a:spcPts val="0"/>
              </a:spcAft>
              <a:defRPr/>
            </a:pPr>
            <a:r>
              <a:rPr lang="en-US" altLang="zh-CN" sz="17600" dirty="0">
                <a:latin typeface="Times New Roman" pitchFamily="18" charset="0"/>
                <a:cs typeface="Times New Roman" pitchFamily="18" charset="0"/>
              </a:rPr>
              <a:t>Thus up to six molecules of formaldehyde are attached to a molecule of melamine. </a:t>
            </a:r>
          </a:p>
          <a:p>
            <a:pPr algn="just" eaLnBrk="1" fontAlgn="auto" hangingPunct="1">
              <a:lnSpc>
                <a:spcPct val="160000"/>
              </a:lnSpc>
              <a:spcAft>
                <a:spcPts val="0"/>
              </a:spcAft>
              <a:defRPr/>
            </a:pPr>
            <a:r>
              <a:rPr lang="en-US" altLang="zh-CN" sz="17600" dirty="0">
                <a:latin typeface="Times New Roman" pitchFamily="18" charset="0"/>
                <a:cs typeface="Times New Roman" pitchFamily="18" charset="0"/>
              </a:rPr>
              <a:t>The </a:t>
            </a:r>
            <a:r>
              <a:rPr lang="en-US" altLang="zh-CN" sz="17600" dirty="0" err="1">
                <a:latin typeface="Times New Roman" pitchFamily="18" charset="0"/>
                <a:cs typeface="Times New Roman" pitchFamily="18" charset="0"/>
              </a:rPr>
              <a:t>methylolation</a:t>
            </a:r>
            <a:r>
              <a:rPr lang="en-US" altLang="zh-CN" sz="17600" dirty="0">
                <a:latin typeface="Times New Roman" pitchFamily="18" charset="0"/>
                <a:cs typeface="Times New Roman" pitchFamily="18" charset="0"/>
              </a:rPr>
              <a:t> step leads to a series of </a:t>
            </a:r>
            <a:r>
              <a:rPr lang="en-US" altLang="zh-CN" sz="17600" dirty="0" err="1">
                <a:latin typeface="Times New Roman" pitchFamily="18" charset="0"/>
                <a:cs typeface="Times New Roman" pitchFamily="18" charset="0"/>
              </a:rPr>
              <a:t>methylol</a:t>
            </a:r>
            <a:r>
              <a:rPr lang="en-US" altLang="zh-CN" sz="17600" dirty="0">
                <a:latin typeface="Times New Roman" pitchFamily="18" charset="0"/>
                <a:cs typeface="Times New Roman" pitchFamily="18" charset="0"/>
              </a:rPr>
              <a:t> compounds with two to six </a:t>
            </a:r>
            <a:r>
              <a:rPr lang="en-US" altLang="zh-CN" sz="17600" dirty="0" err="1">
                <a:latin typeface="Times New Roman" pitchFamily="18" charset="0"/>
                <a:cs typeface="Times New Roman" pitchFamily="18" charset="0"/>
              </a:rPr>
              <a:t>methylol</a:t>
            </a:r>
            <a:r>
              <a:rPr lang="en-US" altLang="zh-CN" sz="17600" dirty="0">
                <a:latin typeface="Times New Roman" pitchFamily="18" charset="0"/>
                <a:cs typeface="Times New Roman" pitchFamily="18" charset="0"/>
              </a:rPr>
              <a:t> groups.</a:t>
            </a:r>
          </a:p>
          <a:p>
            <a:pPr eaLnBrk="1" fontAlgn="auto" hangingPunct="1">
              <a:lnSpc>
                <a:spcPct val="160000"/>
              </a:lnSpc>
              <a:spcAft>
                <a:spcPts val="0"/>
              </a:spcAft>
              <a:defRPr/>
            </a:pPr>
            <a:endParaRPr lang="en-US" altLang="zh-CN" sz="4000" dirty="0">
              <a:cs typeface="+mn-cs"/>
            </a:endParaRPr>
          </a:p>
        </p:txBody>
      </p:sp>
      <p:sp>
        <p:nvSpPr>
          <p:cNvPr id="72707" name="Text Box 3"/>
          <p:cNvSpPr txBox="1">
            <a:spLocks noChangeArrowheads="1"/>
          </p:cNvSpPr>
          <p:nvPr/>
        </p:nvSpPr>
        <p:spPr bwMode="auto">
          <a:xfrm>
            <a:off x="3711575" y="0"/>
            <a:ext cx="5432425" cy="457200"/>
          </a:xfrm>
          <a:prstGeom prst="rect">
            <a:avLst/>
          </a:prstGeom>
          <a:noFill/>
          <a:ln w="9525">
            <a:noFill/>
            <a:miter lim="800000"/>
            <a:headEnd/>
            <a:tailEnd/>
          </a:ln>
        </p:spPr>
        <p:txBody>
          <a:bodyPr wrap="none">
            <a:spAutoFit/>
          </a:bodyPr>
          <a:lstStyle/>
          <a:p>
            <a:r>
              <a:rPr lang="en-US" altLang="zh-CN" sz="2400" b="1"/>
              <a:t>Melamine-Formaldehyde Condensation</a:t>
            </a:r>
            <a:r>
              <a:rPr lang="en-US" altLang="zh-CN" sz="2400"/>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subTitle" idx="1"/>
          </p:nvPr>
        </p:nvSpPr>
        <p:spPr>
          <a:xfrm>
            <a:off x="1071563" y="838200"/>
            <a:ext cx="8072437" cy="6019800"/>
          </a:xfrm>
        </p:spPr>
        <p:txBody>
          <a:bodyPr>
            <a:normAutofit lnSpcReduction="10000"/>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Because melamine is less soluble in water than urea, the </a:t>
            </a:r>
            <a:r>
              <a:rPr lang="en-US" altLang="zh-CN" sz="4000" dirty="0">
                <a:solidFill>
                  <a:srgbClr val="FF0000"/>
                </a:solidFill>
                <a:latin typeface="Times New Roman" pitchFamily="18" charset="0"/>
                <a:cs typeface="Times New Roman" pitchFamily="18" charset="0"/>
              </a:rPr>
              <a:t>hydrophilic</a:t>
            </a:r>
            <a:r>
              <a:rPr lang="en-US" altLang="zh-CN" sz="4000" dirty="0">
                <a:latin typeface="Times New Roman" pitchFamily="18" charset="0"/>
                <a:cs typeface="Times New Roman" pitchFamily="18" charset="0"/>
              </a:rPr>
              <a:t> stage proceeds more rapidly in MF resin formation than in UF condensations.  Therefore, </a:t>
            </a:r>
            <a:r>
              <a:rPr lang="en-US" altLang="zh-CN" sz="4000" dirty="0">
                <a:solidFill>
                  <a:srgbClr val="FF0000"/>
                </a:solidFill>
                <a:latin typeface="Times New Roman" pitchFamily="18" charset="0"/>
                <a:cs typeface="Times New Roman" pitchFamily="18" charset="0"/>
              </a:rPr>
              <a:t>hydrophobic</a:t>
            </a:r>
            <a:r>
              <a:rPr lang="en-US" altLang="zh-CN" sz="4000" dirty="0">
                <a:latin typeface="Times New Roman" pitchFamily="18" charset="0"/>
                <a:cs typeface="Times New Roman" pitchFamily="18" charset="0"/>
              </a:rPr>
              <a:t> intermediates of the MF condensation appear early in the reaction.  </a:t>
            </a:r>
          </a:p>
        </p:txBody>
      </p:sp>
      <p:sp>
        <p:nvSpPr>
          <p:cNvPr id="73731" name="Text Box 3"/>
          <p:cNvSpPr txBox="1">
            <a:spLocks noChangeArrowheads="1"/>
          </p:cNvSpPr>
          <p:nvPr/>
        </p:nvSpPr>
        <p:spPr bwMode="auto">
          <a:xfrm>
            <a:off x="3711575" y="0"/>
            <a:ext cx="5432425" cy="457200"/>
          </a:xfrm>
          <a:prstGeom prst="rect">
            <a:avLst/>
          </a:prstGeom>
          <a:noFill/>
          <a:ln w="9525">
            <a:noFill/>
            <a:miter lim="800000"/>
            <a:headEnd/>
            <a:tailEnd/>
          </a:ln>
        </p:spPr>
        <p:txBody>
          <a:bodyPr wrap="none">
            <a:spAutoFit/>
          </a:bodyPr>
          <a:lstStyle/>
          <a:p>
            <a:r>
              <a:rPr lang="en-US" altLang="zh-CN" sz="2400" b="1"/>
              <a:t>Melamine-Formaldehyde Condensation</a:t>
            </a:r>
            <a:r>
              <a:rPr lang="en-US" altLang="zh-CN" sz="2400"/>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subTitle" idx="1"/>
          </p:nvPr>
        </p:nvSpPr>
        <p:spPr>
          <a:xfrm>
            <a:off x="1000125" y="685800"/>
            <a:ext cx="8143875" cy="5867400"/>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Another important difference between MF and UF is that the MF condensation and curing occurs not only under acid conditions, but also under </a:t>
            </a:r>
            <a:r>
              <a:rPr lang="en-US" altLang="zh-CN" sz="4400" dirty="0">
                <a:solidFill>
                  <a:srgbClr val="FF0000"/>
                </a:solidFill>
                <a:latin typeface="Times New Roman" pitchFamily="18" charset="0"/>
                <a:cs typeface="Times New Roman" pitchFamily="18" charset="0"/>
              </a:rPr>
              <a:t>neutral</a:t>
            </a:r>
            <a:r>
              <a:rPr lang="en-US" altLang="zh-CN" sz="4400" dirty="0">
                <a:latin typeface="Times New Roman" pitchFamily="18" charset="0"/>
                <a:cs typeface="Times New Roman" pitchFamily="18" charset="0"/>
              </a:rPr>
              <a:t> or even slightly </a:t>
            </a:r>
            <a:r>
              <a:rPr lang="en-US" altLang="zh-CN" sz="4400" dirty="0">
                <a:solidFill>
                  <a:srgbClr val="FF0000"/>
                </a:solidFill>
                <a:latin typeface="Times New Roman" pitchFamily="18" charset="0"/>
                <a:cs typeface="Times New Roman" pitchFamily="18" charset="0"/>
              </a:rPr>
              <a:t>alkaline</a:t>
            </a:r>
            <a:r>
              <a:rPr lang="en-US" altLang="zh-CN" sz="4400" dirty="0">
                <a:latin typeface="Times New Roman" pitchFamily="18" charset="0"/>
                <a:cs typeface="Times New Roman" pitchFamily="18" charset="0"/>
              </a:rPr>
              <a:t> conditions.</a:t>
            </a:r>
          </a:p>
        </p:txBody>
      </p:sp>
      <p:sp>
        <p:nvSpPr>
          <p:cNvPr id="74755" name="Text Box 3"/>
          <p:cNvSpPr txBox="1">
            <a:spLocks noChangeArrowheads="1"/>
          </p:cNvSpPr>
          <p:nvPr/>
        </p:nvSpPr>
        <p:spPr bwMode="auto">
          <a:xfrm>
            <a:off x="3711575" y="0"/>
            <a:ext cx="5432425" cy="457200"/>
          </a:xfrm>
          <a:prstGeom prst="rect">
            <a:avLst/>
          </a:prstGeom>
          <a:noFill/>
          <a:ln w="9525">
            <a:noFill/>
            <a:miter lim="800000"/>
            <a:headEnd/>
            <a:tailEnd/>
          </a:ln>
        </p:spPr>
        <p:txBody>
          <a:bodyPr wrap="none">
            <a:spAutoFit/>
          </a:bodyPr>
          <a:lstStyle/>
          <a:p>
            <a:r>
              <a:rPr lang="en-US" altLang="zh-CN" sz="2400" b="1"/>
              <a:t>Melamine-Formaldehyde Condensation</a:t>
            </a:r>
            <a:r>
              <a:rPr lang="en-US" altLang="zh-CN" sz="240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subTitle" idx="1"/>
          </p:nvPr>
        </p:nvSpPr>
        <p:spPr>
          <a:xfrm>
            <a:off x="1071563" y="838200"/>
            <a:ext cx="8072437" cy="6019800"/>
          </a:xfrm>
        </p:spPr>
        <p:txBody>
          <a:bodyPr>
            <a:noAutofit/>
          </a:bodyPr>
          <a:lstStyle/>
          <a:p>
            <a:pPr algn="just" eaLnBrk="1" fontAlgn="auto" hangingPunct="1">
              <a:lnSpc>
                <a:spcPct val="170000"/>
              </a:lnSpc>
              <a:spcAft>
                <a:spcPts val="0"/>
              </a:spcAft>
              <a:defRPr/>
            </a:pPr>
            <a:r>
              <a:rPr lang="en-US" altLang="zh-CN" sz="4000" dirty="0">
                <a:latin typeface="Times New Roman" pitchFamily="18" charset="0"/>
                <a:cs typeface="Times New Roman" pitchFamily="18" charset="0"/>
              </a:rPr>
              <a:t>The mechanism of the further reaction of </a:t>
            </a:r>
            <a:r>
              <a:rPr lang="en-US" altLang="zh-CN" sz="4000" dirty="0" err="1">
                <a:latin typeface="Times New Roman" pitchFamily="18" charset="0"/>
                <a:cs typeface="Times New Roman" pitchFamily="18" charset="0"/>
              </a:rPr>
              <a:t>methylolmelamines</a:t>
            </a:r>
            <a:r>
              <a:rPr lang="en-US" altLang="zh-CN" sz="4000" dirty="0">
                <a:latin typeface="Times New Roman" pitchFamily="18" charset="0"/>
                <a:cs typeface="Times New Roman" pitchFamily="18" charset="0"/>
              </a:rPr>
              <a:t> to form hydrophobic</a:t>
            </a:r>
            <a:r>
              <a:rPr lang="en-US" altLang="zh-CN" sz="3600" dirty="0">
                <a:latin typeface="Times New Roman" pitchFamily="18" charset="0"/>
                <a:cs typeface="Times New Roman" pitchFamily="18" charset="0"/>
              </a:rPr>
              <a:t> </a:t>
            </a:r>
            <a:r>
              <a:rPr lang="en-US" altLang="zh-CN" sz="4000" dirty="0">
                <a:latin typeface="Times New Roman" pitchFamily="18" charset="0"/>
                <a:cs typeface="Times New Roman" pitchFamily="18" charset="0"/>
              </a:rPr>
              <a:t>intermediates is the same as for UF resins, with splitting off of water and formaldehyde.  </a:t>
            </a:r>
          </a:p>
        </p:txBody>
      </p:sp>
      <p:sp>
        <p:nvSpPr>
          <p:cNvPr id="75779" name="Text Box 3"/>
          <p:cNvSpPr txBox="1">
            <a:spLocks noChangeArrowheads="1"/>
          </p:cNvSpPr>
          <p:nvPr/>
        </p:nvSpPr>
        <p:spPr bwMode="auto">
          <a:xfrm>
            <a:off x="3711575" y="0"/>
            <a:ext cx="5432425" cy="457200"/>
          </a:xfrm>
          <a:prstGeom prst="rect">
            <a:avLst/>
          </a:prstGeom>
          <a:noFill/>
          <a:ln w="9525">
            <a:noFill/>
            <a:miter lim="800000"/>
            <a:headEnd/>
            <a:tailEnd/>
          </a:ln>
        </p:spPr>
        <p:txBody>
          <a:bodyPr wrap="none">
            <a:spAutoFit/>
          </a:bodyPr>
          <a:lstStyle/>
          <a:p>
            <a:r>
              <a:rPr lang="en-US" altLang="zh-CN" sz="2400" b="1"/>
              <a:t>Melamine-Formaldehyde Condensation</a:t>
            </a:r>
            <a:r>
              <a:rPr lang="en-US" altLang="zh-CN" sz="240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C:\Users\Administrator\Desktop\课程\胶合材料学201609\2016胶合材料学PPT\图\45-1.jpg"/>
          <p:cNvPicPr>
            <a:picLocks noChangeAspect="1" noChangeArrowheads="1"/>
          </p:cNvPicPr>
          <p:nvPr/>
        </p:nvPicPr>
        <p:blipFill>
          <a:blip r:embed="rId2" cstate="print"/>
          <a:srcRect/>
          <a:stretch>
            <a:fillRect/>
          </a:stretch>
        </p:blipFill>
        <p:spPr bwMode="auto">
          <a:xfrm>
            <a:off x="0" y="1785938"/>
            <a:ext cx="9144000" cy="4090987"/>
          </a:xfrm>
          <a:prstGeom prst="rect">
            <a:avLst/>
          </a:prstGeom>
          <a:noFill/>
          <a:ln w="9525">
            <a:noFill/>
            <a:miter lim="800000"/>
            <a:headEnd/>
            <a:tailEnd/>
          </a:ln>
        </p:spPr>
      </p:pic>
      <p:sp>
        <p:nvSpPr>
          <p:cNvPr id="5" name="标题 4"/>
          <p:cNvSpPr>
            <a:spLocks noGrp="1"/>
          </p:cNvSpPr>
          <p:nvPr>
            <p:ph type="title"/>
          </p:nvPr>
        </p:nvSpPr>
        <p:spPr>
          <a:xfrm>
            <a:off x="1435100" y="274638"/>
            <a:ext cx="7499350" cy="1143000"/>
          </a:xfrm>
        </p:spPr>
        <p:txBody>
          <a:bodyPr/>
          <a:lstStyle/>
          <a:p>
            <a:pPr>
              <a:defRPr/>
            </a:pPr>
            <a:r>
              <a:rPr lang="en-US" altLang="zh-CN" dirty="0"/>
              <a:t>NO.1</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C:\Users\Administrator\Desktop\课程\胶合材料学201609\2016胶合材料学PPT\图\45-2.jpg"/>
          <p:cNvPicPr>
            <a:picLocks noChangeAspect="1" noChangeArrowheads="1"/>
          </p:cNvPicPr>
          <p:nvPr/>
        </p:nvPicPr>
        <p:blipFill>
          <a:blip r:embed="rId2" cstate="print"/>
          <a:srcRect/>
          <a:stretch>
            <a:fillRect/>
          </a:stretch>
        </p:blipFill>
        <p:spPr bwMode="auto">
          <a:xfrm>
            <a:off x="0" y="2000250"/>
            <a:ext cx="9158288" cy="3429000"/>
          </a:xfrm>
          <a:prstGeom prst="rect">
            <a:avLst/>
          </a:prstGeom>
          <a:noFill/>
          <a:ln w="9525">
            <a:noFill/>
            <a:miter lim="800000"/>
            <a:headEnd/>
            <a:tailEnd/>
          </a:ln>
        </p:spPr>
      </p:pic>
      <p:sp>
        <p:nvSpPr>
          <p:cNvPr id="3" name="标题 4"/>
          <p:cNvSpPr txBox="1">
            <a:spLocks/>
          </p:cNvSpPr>
          <p:nvPr/>
        </p:nvSpPr>
        <p:spPr>
          <a:xfrm>
            <a:off x="1435100" y="274638"/>
            <a:ext cx="7499350" cy="1143000"/>
          </a:xfrm>
          <a:prstGeom prst="rect">
            <a:avLst/>
          </a:prstGeom>
        </p:spPr>
        <p:txBody>
          <a:bodyPr/>
          <a:lstStyle/>
          <a:p>
            <a:pPr eaLnBrk="0" hangingPunct="0">
              <a:defRPr/>
            </a:pPr>
            <a:r>
              <a:rPr kumimoji="0" lang="en-US" altLang="zh-CN" sz="4300" dirty="0">
                <a:solidFill>
                  <a:srgbClr val="572314"/>
                </a:solidFill>
                <a:effectLst>
                  <a:outerShdw blurRad="50000" dist="30000" dir="5400000" algn="tl" rotWithShape="0">
                    <a:srgbClr val="000000">
                      <a:alpha val="30000"/>
                    </a:srgbClr>
                  </a:outerShdw>
                </a:effectLst>
                <a:latin typeface="+mj-lt"/>
                <a:ea typeface="+mj-ea"/>
                <a:cs typeface="华文中宋"/>
              </a:rPr>
              <a:t>NO.2</a:t>
            </a:r>
            <a:endParaRPr kumimoji="0" lang="zh-CN" altLang="en-US" sz="4300" dirty="0">
              <a:solidFill>
                <a:srgbClr val="572314"/>
              </a:solidFill>
              <a:effectLst>
                <a:outerShdw blurRad="50000" dist="30000" dir="5400000" algn="tl" rotWithShape="0">
                  <a:srgbClr val="000000">
                    <a:alpha val="30000"/>
                  </a:srgbClr>
                </a:outerShdw>
              </a:effectLst>
              <a:latin typeface="+mj-lt"/>
              <a:ea typeface="+mj-ea"/>
              <a:cs typeface="华文中宋"/>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subTitle" idx="1"/>
          </p:nvPr>
        </p:nvSpPr>
        <p:spPr>
          <a:xfrm>
            <a:off x="1142976" y="928670"/>
            <a:ext cx="7929562" cy="5867400"/>
          </a:xfrm>
        </p:spPr>
        <p:txBody>
          <a:bodyPr>
            <a:normAutofit/>
          </a:bodyPr>
          <a:lstStyle/>
          <a:p>
            <a:pPr eaLnBrk="1" fontAlgn="auto" hangingPunct="1">
              <a:lnSpc>
                <a:spcPct val="150000"/>
              </a:lnSpc>
              <a:spcAft>
                <a:spcPts val="0"/>
              </a:spcAft>
              <a:defRPr/>
            </a:pPr>
            <a:r>
              <a:rPr lang="en-US" altLang="zh-CN" sz="4800" dirty="0">
                <a:latin typeface="Times New Roman" pitchFamily="18" charset="0"/>
                <a:cs typeface="Times New Roman" pitchFamily="18" charset="0"/>
              </a:rPr>
              <a:t>They constitute the most important members of these compounds, more than the other </a:t>
            </a:r>
            <a:r>
              <a:rPr lang="en-US" altLang="zh-CN" sz="4800" dirty="0">
                <a:solidFill>
                  <a:srgbClr val="FF0000"/>
                </a:solidFill>
                <a:latin typeface="Times New Roman" pitchFamily="18" charset="0"/>
                <a:cs typeface="Times New Roman" pitchFamily="18" charset="0"/>
              </a:rPr>
              <a:t>amine</a:t>
            </a:r>
            <a:r>
              <a:rPr lang="en-US" altLang="zh-CN" sz="4800" dirty="0">
                <a:latin typeface="Times New Roman" pitchFamily="18" charset="0"/>
                <a:cs typeface="Times New Roman" pitchFamily="18" charset="0"/>
              </a:rPr>
              <a:t> groups such as aniline </a:t>
            </a:r>
            <a:r>
              <a:rPr lang="zh-CN" altLang="en-US" sz="4800" dirty="0">
                <a:latin typeface="Times New Roman" pitchFamily="18" charset="0"/>
                <a:cs typeface="Times New Roman" pitchFamily="18" charset="0"/>
              </a:rPr>
              <a:t>（</a:t>
            </a:r>
            <a:r>
              <a:rPr lang="en-US" altLang="zh-CN" sz="4800" dirty="0">
                <a:latin typeface="Times New Roman" pitchFamily="18" charset="0"/>
                <a:cs typeface="Times New Roman" pitchFamily="18" charset="0"/>
              </a:rPr>
              <a:t> rarely </a:t>
            </a:r>
            <a:r>
              <a:rPr lang="zh-CN" altLang="en-US" sz="4800" dirty="0">
                <a:latin typeface="Times New Roman" pitchFamily="18" charset="0"/>
                <a:cs typeface="Times New Roman" pitchFamily="18" charset="0"/>
              </a:rPr>
              <a:t>）</a:t>
            </a:r>
            <a:r>
              <a:rPr lang="en-US" altLang="zh-CN" sz="4800" dirty="0">
                <a:latin typeface="Times New Roman" pitchFamily="18" charset="0"/>
                <a:cs typeface="Times New Roman" pitchFamily="18" charset="0"/>
              </a:rPr>
              <a:t>.</a:t>
            </a:r>
          </a:p>
        </p:txBody>
      </p:sp>
      <p:sp>
        <p:nvSpPr>
          <p:cNvPr id="14339" name="Text Box 3"/>
          <p:cNvSpPr txBox="1">
            <a:spLocks noChangeArrowheads="1"/>
          </p:cNvSpPr>
          <p:nvPr/>
        </p:nvSpPr>
        <p:spPr bwMode="auto">
          <a:xfrm>
            <a:off x="3157538" y="2286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C:\Users\Administrator\Desktop\课程\胶合材料学201609\2016胶合材料学PPT\图\45-3.jpg"/>
          <p:cNvPicPr>
            <a:picLocks noChangeAspect="1" noChangeArrowheads="1"/>
          </p:cNvPicPr>
          <p:nvPr/>
        </p:nvPicPr>
        <p:blipFill>
          <a:blip r:embed="rId2" cstate="print"/>
          <a:srcRect/>
          <a:stretch>
            <a:fillRect/>
          </a:stretch>
        </p:blipFill>
        <p:spPr bwMode="auto">
          <a:xfrm>
            <a:off x="0" y="2214563"/>
            <a:ext cx="9123363" cy="4286250"/>
          </a:xfrm>
          <a:prstGeom prst="rect">
            <a:avLst/>
          </a:prstGeom>
          <a:noFill/>
          <a:ln w="9525">
            <a:noFill/>
            <a:miter lim="800000"/>
            <a:headEnd/>
            <a:tailEnd/>
          </a:ln>
        </p:spPr>
      </p:pic>
      <p:sp>
        <p:nvSpPr>
          <p:cNvPr id="3" name="标题 4"/>
          <p:cNvSpPr txBox="1">
            <a:spLocks/>
          </p:cNvSpPr>
          <p:nvPr/>
        </p:nvSpPr>
        <p:spPr>
          <a:xfrm>
            <a:off x="1435100" y="274638"/>
            <a:ext cx="7499350" cy="1143000"/>
          </a:xfrm>
          <a:prstGeom prst="rect">
            <a:avLst/>
          </a:prstGeom>
        </p:spPr>
        <p:txBody>
          <a:bodyPr/>
          <a:lstStyle/>
          <a:p>
            <a:pPr eaLnBrk="0" hangingPunct="0">
              <a:defRPr/>
            </a:pPr>
            <a:r>
              <a:rPr kumimoji="0" lang="en-US" altLang="zh-CN" sz="4300" dirty="0">
                <a:solidFill>
                  <a:srgbClr val="572314"/>
                </a:solidFill>
                <a:effectLst>
                  <a:outerShdw blurRad="50000" dist="30000" dir="5400000" algn="tl" rotWithShape="0">
                    <a:srgbClr val="000000">
                      <a:alpha val="30000"/>
                    </a:srgbClr>
                  </a:outerShdw>
                </a:effectLst>
                <a:latin typeface="+mj-lt"/>
                <a:ea typeface="+mj-ea"/>
                <a:cs typeface="华文中宋"/>
              </a:rPr>
              <a:t>NO.3</a:t>
            </a:r>
            <a:endParaRPr kumimoji="0" lang="zh-CN" altLang="en-US" sz="4300" dirty="0">
              <a:solidFill>
                <a:srgbClr val="572314"/>
              </a:solidFill>
              <a:effectLst>
                <a:outerShdw blurRad="50000" dist="30000" dir="5400000" algn="tl" rotWithShape="0">
                  <a:srgbClr val="000000">
                    <a:alpha val="30000"/>
                  </a:srgbClr>
                </a:outerShdw>
              </a:effectLst>
              <a:latin typeface="+mj-lt"/>
              <a:ea typeface="+mj-ea"/>
              <a:cs typeface="华文中宋"/>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subTitle" idx="1"/>
          </p:nvPr>
        </p:nvSpPr>
        <p:spPr>
          <a:xfrm>
            <a:off x="1000125" y="1500188"/>
            <a:ext cx="8143875" cy="6019800"/>
          </a:xfrm>
        </p:spPr>
        <p:txBody>
          <a:bodyPr>
            <a:normAutofit/>
          </a:bodyPr>
          <a:lstStyle/>
          <a:p>
            <a:pPr eaLnBrk="1" fontAlgn="auto" hangingPunct="1">
              <a:lnSpc>
                <a:spcPct val="150000"/>
              </a:lnSpc>
              <a:spcAft>
                <a:spcPts val="0"/>
              </a:spcAft>
              <a:defRPr/>
            </a:pPr>
            <a:r>
              <a:rPr lang="en-US" altLang="zh-CN" sz="4800" dirty="0" err="1">
                <a:latin typeface="Times New Roman" pitchFamily="18" charset="0"/>
                <a:cs typeface="Times New Roman" pitchFamily="18" charset="0"/>
              </a:rPr>
              <a:t>Methylene</a:t>
            </a:r>
            <a:r>
              <a:rPr lang="en-US" altLang="zh-CN" sz="3600" dirty="0">
                <a:latin typeface="+mn-ea"/>
                <a:cs typeface="Times New Roman" pitchFamily="18" charset="0"/>
              </a:rPr>
              <a:t> </a:t>
            </a:r>
            <a:r>
              <a:rPr lang="en-US" altLang="zh-CN" sz="4800" dirty="0">
                <a:latin typeface="Times New Roman" pitchFamily="18" charset="0"/>
                <a:cs typeface="Times New Roman" pitchFamily="18" charset="0"/>
              </a:rPr>
              <a:t>and ether bridges are formed and the molecular size of the resin increases rapidly. </a:t>
            </a:r>
          </a:p>
        </p:txBody>
      </p:sp>
      <p:sp>
        <p:nvSpPr>
          <p:cNvPr id="79875" name="Text Box 3"/>
          <p:cNvSpPr txBox="1">
            <a:spLocks noChangeArrowheads="1"/>
          </p:cNvSpPr>
          <p:nvPr/>
        </p:nvSpPr>
        <p:spPr bwMode="auto">
          <a:xfrm>
            <a:off x="3711575" y="0"/>
            <a:ext cx="5432425" cy="457200"/>
          </a:xfrm>
          <a:prstGeom prst="rect">
            <a:avLst/>
          </a:prstGeom>
          <a:noFill/>
          <a:ln w="9525">
            <a:noFill/>
            <a:miter lim="800000"/>
            <a:headEnd/>
            <a:tailEnd/>
          </a:ln>
        </p:spPr>
        <p:txBody>
          <a:bodyPr wrap="none">
            <a:spAutoFit/>
          </a:bodyPr>
          <a:lstStyle/>
          <a:p>
            <a:r>
              <a:rPr lang="en-US" altLang="zh-CN" sz="2400" b="1"/>
              <a:t>Melamine-Formaldehyde Condensation</a:t>
            </a:r>
            <a:r>
              <a:rPr lang="en-US" altLang="zh-CN" sz="2400"/>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subTitle" idx="1"/>
          </p:nvPr>
        </p:nvSpPr>
        <p:spPr>
          <a:xfrm>
            <a:off x="1071563" y="838200"/>
            <a:ext cx="8072437" cy="6019800"/>
          </a:xfrm>
        </p:spPr>
        <p:txBody>
          <a:bodyPr>
            <a:normAutofit/>
          </a:bodyPr>
          <a:lstStyle/>
          <a:p>
            <a:pPr algn="just" eaLnBrk="1" fontAlgn="auto" hangingPunct="1">
              <a:lnSpc>
                <a:spcPct val="160000"/>
              </a:lnSpc>
              <a:spcAft>
                <a:spcPts val="0"/>
              </a:spcAft>
              <a:defRPr/>
            </a:pPr>
            <a:r>
              <a:rPr lang="en-US" altLang="zh-CN" dirty="0">
                <a:cs typeface="+mn-cs"/>
              </a:rPr>
              <a:t> </a:t>
            </a:r>
            <a:r>
              <a:rPr lang="en-US" altLang="zh-CN" sz="4800" dirty="0">
                <a:latin typeface="Times New Roman" pitchFamily="18" charset="0"/>
                <a:cs typeface="Times New Roman" pitchFamily="18" charset="0"/>
              </a:rPr>
              <a:t>These intermediate condensation products constitute the large bulk of the commercial MF resins.  </a:t>
            </a:r>
          </a:p>
        </p:txBody>
      </p:sp>
      <p:sp>
        <p:nvSpPr>
          <p:cNvPr id="80899" name="Text Box 3"/>
          <p:cNvSpPr txBox="1">
            <a:spLocks noChangeArrowheads="1"/>
          </p:cNvSpPr>
          <p:nvPr/>
        </p:nvSpPr>
        <p:spPr bwMode="auto">
          <a:xfrm>
            <a:off x="3711575" y="0"/>
            <a:ext cx="5432425" cy="457200"/>
          </a:xfrm>
          <a:prstGeom prst="rect">
            <a:avLst/>
          </a:prstGeom>
          <a:noFill/>
          <a:ln w="9525">
            <a:noFill/>
            <a:miter lim="800000"/>
            <a:headEnd/>
            <a:tailEnd/>
          </a:ln>
        </p:spPr>
        <p:txBody>
          <a:bodyPr wrap="none">
            <a:spAutoFit/>
          </a:bodyPr>
          <a:lstStyle/>
          <a:p>
            <a:r>
              <a:rPr lang="en-US" altLang="zh-CN" sz="2400" b="1"/>
              <a:t>Melamine-Formaldehyde Condensation</a:t>
            </a:r>
            <a:r>
              <a:rPr lang="en-US" altLang="zh-CN" sz="2400"/>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subTitle" idx="1"/>
          </p:nvPr>
        </p:nvSpPr>
        <p:spPr>
          <a:xfrm>
            <a:off x="1000125" y="838200"/>
            <a:ext cx="8143875" cy="60198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final curing process transforms the intermediates to the desired MF insoluble and infusible</a:t>
            </a:r>
            <a:r>
              <a:rPr lang="en-US" altLang="zh-CN" sz="2400" dirty="0">
                <a:latin typeface="Times New Roman" pitchFamily="18" charset="0"/>
                <a:cs typeface="Times New Roman" pitchFamily="18" charset="0"/>
              </a:rPr>
              <a:t> </a:t>
            </a:r>
            <a:r>
              <a:rPr lang="en-US" altLang="zh-CN" sz="4000" dirty="0">
                <a:latin typeface="Times New Roman" pitchFamily="18" charset="0"/>
                <a:cs typeface="Times New Roman" pitchFamily="18" charset="0"/>
              </a:rPr>
              <a:t>resins through the reaction of amino and </a:t>
            </a:r>
            <a:r>
              <a:rPr lang="en-US" altLang="zh-CN" sz="4000" dirty="0" err="1">
                <a:latin typeface="Times New Roman" pitchFamily="18" charset="0"/>
                <a:cs typeface="Times New Roman" pitchFamily="18" charset="0"/>
              </a:rPr>
              <a:t>methylol</a:t>
            </a:r>
            <a:r>
              <a:rPr lang="en-US" altLang="zh-CN" sz="4000" dirty="0">
                <a:latin typeface="Times New Roman" pitchFamily="18" charset="0"/>
                <a:cs typeface="Times New Roman" pitchFamily="18" charset="0"/>
              </a:rPr>
              <a:t> groups which are still available for reaction. </a:t>
            </a:r>
          </a:p>
        </p:txBody>
      </p:sp>
      <p:sp>
        <p:nvSpPr>
          <p:cNvPr id="81923" name="Text Box 3"/>
          <p:cNvSpPr txBox="1">
            <a:spLocks noChangeArrowheads="1"/>
          </p:cNvSpPr>
          <p:nvPr/>
        </p:nvSpPr>
        <p:spPr bwMode="auto">
          <a:xfrm>
            <a:off x="3711575" y="0"/>
            <a:ext cx="5432425" cy="457200"/>
          </a:xfrm>
          <a:prstGeom prst="rect">
            <a:avLst/>
          </a:prstGeom>
          <a:noFill/>
          <a:ln w="9525">
            <a:noFill/>
            <a:miter lim="800000"/>
            <a:headEnd/>
            <a:tailEnd/>
          </a:ln>
        </p:spPr>
        <p:txBody>
          <a:bodyPr wrap="none">
            <a:spAutoFit/>
          </a:bodyPr>
          <a:lstStyle/>
          <a:p>
            <a:r>
              <a:rPr lang="en-US" altLang="zh-CN" sz="2400" b="1"/>
              <a:t>Melamine-Formaldehyde Condensation</a:t>
            </a:r>
            <a:r>
              <a:rPr lang="en-US" altLang="zh-CN" sz="2400"/>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subTitle" idx="1"/>
          </p:nvPr>
        </p:nvSpPr>
        <p:spPr>
          <a:xfrm>
            <a:off x="1071563" y="838200"/>
            <a:ext cx="8072437" cy="6019800"/>
          </a:xfrm>
        </p:spPr>
        <p:txBody>
          <a:bodyPr>
            <a:normAutofit/>
          </a:bodyPr>
          <a:lstStyle/>
          <a:p>
            <a:pPr algn="just" eaLnBrk="1" fontAlgn="auto" hangingPunct="1">
              <a:lnSpc>
                <a:spcPct val="150000"/>
              </a:lnSpc>
              <a:spcAft>
                <a:spcPts val="0"/>
              </a:spcAft>
              <a:defRPr/>
            </a:pPr>
            <a:r>
              <a:rPr lang="en-US" altLang="zh-CN" sz="4800" dirty="0">
                <a:latin typeface="Times New Roman" pitchFamily="18" charset="0"/>
                <a:cs typeface="Times New Roman" pitchFamily="18" charset="0"/>
              </a:rPr>
              <a:t>A simplified schematic</a:t>
            </a:r>
            <a:r>
              <a:rPr lang="en-US" altLang="zh-CN" sz="2400" dirty="0">
                <a:latin typeface="Times New Roman" pitchFamily="18" charset="0"/>
                <a:cs typeface="Times New Roman" pitchFamily="18" charset="0"/>
              </a:rPr>
              <a:t> </a:t>
            </a:r>
            <a:r>
              <a:rPr lang="en-US" altLang="zh-CN" sz="4800" dirty="0">
                <a:latin typeface="Times New Roman" pitchFamily="18" charset="0"/>
                <a:cs typeface="Times New Roman" pitchFamily="18" charset="0"/>
              </a:rPr>
              <a:t>formula of cured MF resin has been given by Koehler and Fry .  </a:t>
            </a:r>
          </a:p>
        </p:txBody>
      </p:sp>
      <p:sp>
        <p:nvSpPr>
          <p:cNvPr id="82947" name="Text Box 3"/>
          <p:cNvSpPr txBox="1">
            <a:spLocks noChangeArrowheads="1"/>
          </p:cNvSpPr>
          <p:nvPr/>
        </p:nvSpPr>
        <p:spPr bwMode="auto">
          <a:xfrm>
            <a:off x="3711575" y="0"/>
            <a:ext cx="5432425" cy="457200"/>
          </a:xfrm>
          <a:prstGeom prst="rect">
            <a:avLst/>
          </a:prstGeom>
          <a:noFill/>
          <a:ln w="9525">
            <a:noFill/>
            <a:miter lim="800000"/>
            <a:headEnd/>
            <a:tailEnd/>
          </a:ln>
        </p:spPr>
        <p:txBody>
          <a:bodyPr wrap="none">
            <a:spAutoFit/>
          </a:bodyPr>
          <a:lstStyle/>
          <a:p>
            <a:r>
              <a:rPr lang="en-US" altLang="zh-CN" sz="2400" b="1"/>
              <a:t>Melamine-Formaldehyde Condensation</a:t>
            </a:r>
            <a:r>
              <a:rPr lang="en-US" altLang="zh-CN" sz="2400"/>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35100" y="274638"/>
            <a:ext cx="7499350" cy="1143000"/>
          </a:xfrm>
        </p:spPr>
        <p:txBody>
          <a:bodyPr/>
          <a:lstStyle/>
          <a:p>
            <a:pPr>
              <a:defRPr/>
            </a:pPr>
            <a:r>
              <a:rPr lang="en-US" altLang="zh-CN" dirty="0"/>
              <a:t> </a:t>
            </a:r>
            <a:endParaRPr lang="zh-CN" altLang="en-US" dirty="0"/>
          </a:p>
        </p:txBody>
      </p:sp>
      <p:pic>
        <p:nvPicPr>
          <p:cNvPr id="83971" name="Picture 2" descr="C:\Users\Administrator\Desktop\课程\胶合材料学201609\2016胶合材料学PPT\图\46.JPG"/>
          <p:cNvPicPr>
            <a:picLocks noChangeAspect="1" noChangeArrowheads="1"/>
          </p:cNvPicPr>
          <p:nvPr/>
        </p:nvPicPr>
        <p:blipFill>
          <a:blip r:embed="rId2" cstate="print"/>
          <a:srcRect/>
          <a:stretch>
            <a:fillRect/>
          </a:stretch>
        </p:blipFill>
        <p:spPr bwMode="auto">
          <a:xfrm>
            <a:off x="1143000" y="500063"/>
            <a:ext cx="7786688" cy="5859462"/>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subTitle" idx="1"/>
          </p:nvPr>
        </p:nvSpPr>
        <p:spPr>
          <a:xfrm>
            <a:off x="1071563" y="838200"/>
            <a:ext cx="8072437" cy="6019800"/>
          </a:xfrm>
        </p:spPr>
        <p:txBody>
          <a:bodyPr>
            <a:normAutofit/>
          </a:bodyPr>
          <a:lstStyle/>
          <a:p>
            <a:pPr algn="just" eaLnBrk="1" fontAlgn="auto" hangingPunct="1">
              <a:lnSpc>
                <a:spcPct val="160000"/>
              </a:lnSpc>
              <a:spcAft>
                <a:spcPts val="0"/>
              </a:spcAft>
              <a:defRPr/>
            </a:pPr>
            <a:r>
              <a:rPr lang="en-US" altLang="zh-CN" sz="4800" dirty="0">
                <a:latin typeface="Times New Roman" pitchFamily="18" charset="0"/>
                <a:cs typeface="Times New Roman" pitchFamily="18" charset="0"/>
              </a:rPr>
              <a:t>They emphasize the presence </a:t>
            </a:r>
            <a:r>
              <a:rPr lang="en-US" altLang="zh-CN" sz="4800">
                <a:latin typeface="Times New Roman" pitchFamily="18" charset="0"/>
                <a:cs typeface="Times New Roman" pitchFamily="18" charset="0"/>
              </a:rPr>
              <a:t>of </a:t>
            </a:r>
            <a:r>
              <a:rPr lang="en-US" altLang="zh-CN" sz="4800" smtClean="0">
                <a:latin typeface="Times New Roman" pitchFamily="18" charset="0"/>
                <a:cs typeface="Times New Roman" pitchFamily="18" charset="0"/>
              </a:rPr>
              <a:t>ether </a:t>
            </a:r>
            <a:r>
              <a:rPr lang="en-US" altLang="zh-CN" sz="4800" dirty="0">
                <a:latin typeface="Times New Roman" pitchFamily="18" charset="0"/>
                <a:cs typeface="Times New Roman" pitchFamily="18" charset="0"/>
              </a:rPr>
              <a:t>bridges besides </a:t>
            </a:r>
            <a:r>
              <a:rPr lang="en-US" altLang="zh-CN" sz="4800" dirty="0" err="1">
                <a:latin typeface="Times New Roman" pitchFamily="18" charset="0"/>
                <a:cs typeface="Times New Roman" pitchFamily="18" charset="0"/>
              </a:rPr>
              <a:t>unreacted</a:t>
            </a:r>
            <a:r>
              <a:rPr lang="en-US" altLang="zh-CN" sz="4800" dirty="0">
                <a:latin typeface="Times New Roman" pitchFamily="18" charset="0"/>
                <a:cs typeface="Times New Roman" pitchFamily="18" charset="0"/>
              </a:rPr>
              <a:t> </a:t>
            </a:r>
            <a:r>
              <a:rPr lang="en-US" altLang="zh-CN" sz="4800" dirty="0" err="1">
                <a:latin typeface="Times New Roman" pitchFamily="18" charset="0"/>
                <a:cs typeface="Times New Roman" pitchFamily="18" charset="0"/>
              </a:rPr>
              <a:t>methylol</a:t>
            </a:r>
            <a:r>
              <a:rPr lang="en-US" altLang="zh-CN" sz="4800" dirty="0">
                <a:latin typeface="Times New Roman" pitchFamily="18" charset="0"/>
                <a:cs typeface="Times New Roman" pitchFamily="18" charset="0"/>
              </a:rPr>
              <a:t> groups, and the </a:t>
            </a:r>
            <a:r>
              <a:rPr lang="en-US" altLang="zh-CN" sz="4800" dirty="0" err="1">
                <a:latin typeface="Times New Roman" pitchFamily="18" charset="0"/>
                <a:cs typeface="Times New Roman" pitchFamily="18" charset="0"/>
              </a:rPr>
              <a:t>methylene</a:t>
            </a:r>
            <a:r>
              <a:rPr lang="en-US" altLang="zh-CN" sz="4800" dirty="0">
                <a:latin typeface="Times New Roman" pitchFamily="18" charset="0"/>
                <a:cs typeface="Times New Roman" pitchFamily="18" charset="0"/>
              </a:rPr>
              <a:t> bridges.  </a:t>
            </a:r>
          </a:p>
        </p:txBody>
      </p:sp>
      <p:sp>
        <p:nvSpPr>
          <p:cNvPr id="84995" name="Text Box 3"/>
          <p:cNvSpPr txBox="1">
            <a:spLocks noChangeArrowheads="1"/>
          </p:cNvSpPr>
          <p:nvPr/>
        </p:nvSpPr>
        <p:spPr bwMode="auto">
          <a:xfrm>
            <a:off x="3711575" y="0"/>
            <a:ext cx="5432425" cy="457200"/>
          </a:xfrm>
          <a:prstGeom prst="rect">
            <a:avLst/>
          </a:prstGeom>
          <a:noFill/>
          <a:ln w="9525">
            <a:noFill/>
            <a:miter lim="800000"/>
            <a:headEnd/>
            <a:tailEnd/>
          </a:ln>
        </p:spPr>
        <p:txBody>
          <a:bodyPr wrap="none">
            <a:spAutoFit/>
          </a:bodyPr>
          <a:lstStyle/>
          <a:p>
            <a:r>
              <a:rPr lang="en-US" altLang="zh-CN" sz="2400" b="1"/>
              <a:t>Melamine-Formaldehyde Condensation</a:t>
            </a:r>
            <a:r>
              <a:rPr lang="en-US" altLang="zh-CN" sz="2400"/>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subTitle" idx="1"/>
          </p:nvPr>
        </p:nvSpPr>
        <p:spPr>
          <a:xfrm>
            <a:off x="1071563" y="838200"/>
            <a:ext cx="8072437" cy="6019800"/>
          </a:xfrm>
        </p:spPr>
        <p:txBody>
          <a:bodyPr>
            <a:noAutofit/>
          </a:bodyPr>
          <a:lstStyle/>
          <a:p>
            <a:pPr algn="just" eaLnBrk="1" fontAlgn="auto" hangingPunct="1">
              <a:lnSpc>
                <a:spcPct val="150000"/>
              </a:lnSpc>
              <a:spcAft>
                <a:spcPts val="0"/>
              </a:spcAft>
              <a:defRPr/>
            </a:pPr>
            <a:r>
              <a:rPr lang="en-US" altLang="zh-CN" sz="4800" dirty="0">
                <a:latin typeface="Times New Roman" pitchFamily="18" charset="0"/>
                <a:cs typeface="Times New Roman" pitchFamily="18" charset="0"/>
              </a:rPr>
              <a:t>This is because in curing MF resins at temperatures of up to 100°C, no substantial amounts of formaldehyde are liberated.  </a:t>
            </a:r>
          </a:p>
        </p:txBody>
      </p:sp>
      <p:sp>
        <p:nvSpPr>
          <p:cNvPr id="86019" name="Text Box 3"/>
          <p:cNvSpPr txBox="1">
            <a:spLocks noChangeArrowheads="1"/>
          </p:cNvSpPr>
          <p:nvPr/>
        </p:nvSpPr>
        <p:spPr bwMode="auto">
          <a:xfrm>
            <a:off x="3711575" y="0"/>
            <a:ext cx="5432425" cy="457200"/>
          </a:xfrm>
          <a:prstGeom prst="rect">
            <a:avLst/>
          </a:prstGeom>
          <a:noFill/>
          <a:ln w="9525">
            <a:noFill/>
            <a:miter lim="800000"/>
            <a:headEnd/>
            <a:tailEnd/>
          </a:ln>
        </p:spPr>
        <p:txBody>
          <a:bodyPr wrap="none">
            <a:spAutoFit/>
          </a:bodyPr>
          <a:lstStyle/>
          <a:p>
            <a:r>
              <a:rPr lang="en-US" altLang="zh-CN" sz="2400" b="1"/>
              <a:t>Melamine-Formaldehyde Condensation</a:t>
            </a:r>
            <a:r>
              <a:rPr lang="en-US" altLang="zh-CN" sz="2400"/>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subTitle" idx="1"/>
          </p:nvPr>
        </p:nvSpPr>
        <p:spPr>
          <a:xfrm>
            <a:off x="928688" y="838200"/>
            <a:ext cx="8215312" cy="60198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Only small quantities are liberated during curing up to 150°C.  </a:t>
            </a:r>
          </a:p>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However, UF resins curing under the same conditions liberate a great deal of formaldehyde </a:t>
            </a:r>
          </a:p>
        </p:txBody>
      </p:sp>
      <p:sp>
        <p:nvSpPr>
          <p:cNvPr id="87043" name="Text Box 3"/>
          <p:cNvSpPr txBox="1">
            <a:spLocks noChangeArrowheads="1"/>
          </p:cNvSpPr>
          <p:nvPr/>
        </p:nvSpPr>
        <p:spPr bwMode="auto">
          <a:xfrm>
            <a:off x="3711575" y="0"/>
            <a:ext cx="5432425" cy="457200"/>
          </a:xfrm>
          <a:prstGeom prst="rect">
            <a:avLst/>
          </a:prstGeom>
          <a:noFill/>
          <a:ln w="9525">
            <a:noFill/>
            <a:miter lim="800000"/>
            <a:headEnd/>
            <a:tailEnd/>
          </a:ln>
        </p:spPr>
        <p:txBody>
          <a:bodyPr wrap="none">
            <a:spAutoFit/>
          </a:bodyPr>
          <a:lstStyle/>
          <a:p>
            <a:r>
              <a:rPr lang="en-US" altLang="zh-CN" sz="2400" b="1"/>
              <a:t>Melamine-Formaldehyde Condensation</a:t>
            </a:r>
            <a:r>
              <a:rPr lang="en-US" altLang="zh-CN" sz="2400"/>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subTitle" idx="1"/>
          </p:nvPr>
        </p:nvSpPr>
        <p:spPr>
          <a:xfrm>
            <a:off x="1000125" y="609600"/>
            <a:ext cx="8143875" cy="6248400"/>
          </a:xfrm>
        </p:spPr>
        <p:txBody>
          <a:bodyPr>
            <a:normAutofit fontScale="85000" lnSpcReduction="20000"/>
          </a:bodyPr>
          <a:lstStyle/>
          <a:p>
            <a:pPr algn="just" eaLnBrk="1" fontAlgn="auto" hangingPunct="1">
              <a:lnSpc>
                <a:spcPct val="150000"/>
              </a:lnSpc>
              <a:spcAft>
                <a:spcPts val="0"/>
              </a:spcAft>
              <a:defRPr/>
            </a:pPr>
            <a:r>
              <a:rPr lang="en-US" altLang="zh-CN" sz="4000" dirty="0">
                <a:cs typeface="+mn-cs"/>
              </a:rPr>
              <a:t>       </a:t>
            </a:r>
            <a:r>
              <a:rPr lang="en-US" altLang="zh-CN" sz="5200" dirty="0" err="1">
                <a:latin typeface="Times New Roman" pitchFamily="18" charset="0"/>
                <a:cs typeface="Times New Roman" pitchFamily="18" charset="0"/>
              </a:rPr>
              <a:t>Wohnsieldler</a:t>
            </a:r>
            <a:r>
              <a:rPr lang="en-US" altLang="zh-CN" sz="5200" dirty="0">
                <a:latin typeface="Times New Roman" pitchFamily="18" charset="0"/>
                <a:cs typeface="Times New Roman" pitchFamily="18" charset="0"/>
              </a:rPr>
              <a:t>, </a:t>
            </a:r>
            <a:r>
              <a:rPr lang="en-US" altLang="zh-CN" sz="5200" dirty="0" err="1">
                <a:latin typeface="Times New Roman" pitchFamily="18" charset="0"/>
                <a:cs typeface="Times New Roman" pitchFamily="18" charset="0"/>
              </a:rPr>
              <a:t>Updegraff</a:t>
            </a:r>
            <a:r>
              <a:rPr lang="en-US" altLang="zh-CN" sz="5200" dirty="0">
                <a:latin typeface="Times New Roman" pitchFamily="18" charset="0"/>
                <a:cs typeface="Times New Roman" pitchFamily="18" charset="0"/>
              </a:rPr>
              <a:t>, and Hunt have tried to correlate the best </a:t>
            </a:r>
            <a:r>
              <a:rPr lang="en-US" altLang="zh-CN" sz="5200" dirty="0">
                <a:solidFill>
                  <a:srgbClr val="FF0000"/>
                </a:solidFill>
                <a:latin typeface="Times New Roman" pitchFamily="18" charset="0"/>
                <a:cs typeface="Times New Roman" pitchFamily="18" charset="0"/>
              </a:rPr>
              <a:t>physical</a:t>
            </a:r>
            <a:r>
              <a:rPr lang="en-US" altLang="zh-CN" sz="5200" dirty="0">
                <a:latin typeface="Times New Roman" pitchFamily="18" charset="0"/>
                <a:cs typeface="Times New Roman" pitchFamily="18" charset="0"/>
              </a:rPr>
              <a:t> properties of melamine-formaldehyde resins with the </a:t>
            </a:r>
            <a:r>
              <a:rPr lang="en-US" altLang="zh-CN" sz="5200" dirty="0">
                <a:solidFill>
                  <a:srgbClr val="FF0000"/>
                </a:solidFill>
                <a:latin typeface="Times New Roman" pitchFamily="18" charset="0"/>
                <a:cs typeface="Times New Roman" pitchFamily="18" charset="0"/>
              </a:rPr>
              <a:t>degree</a:t>
            </a:r>
            <a:r>
              <a:rPr lang="en-US" altLang="zh-CN" sz="5200" dirty="0">
                <a:latin typeface="Times New Roman" pitchFamily="18" charset="0"/>
                <a:cs typeface="Times New Roman" pitchFamily="18" charset="0"/>
              </a:rPr>
              <a:t> of curing or condensation. </a:t>
            </a:r>
            <a:r>
              <a:rPr lang="en-US" altLang="zh-CN" sz="4800" dirty="0">
                <a:latin typeface="Times New Roman" pitchFamily="18" charset="0"/>
                <a:cs typeface="Times New Roman" pitchFamily="18" charset="0"/>
              </a:rPr>
              <a:t> </a:t>
            </a:r>
          </a:p>
          <a:p>
            <a:pPr eaLnBrk="1" fontAlgn="auto" hangingPunct="1">
              <a:lnSpc>
                <a:spcPct val="180000"/>
              </a:lnSpc>
              <a:spcAft>
                <a:spcPts val="0"/>
              </a:spcAft>
              <a:defRPr/>
            </a:pPr>
            <a:r>
              <a:rPr lang="en-US" altLang="zh-CN" sz="4000" dirty="0">
                <a:cs typeface="+mn-cs"/>
              </a:rPr>
              <a:t>        </a:t>
            </a:r>
          </a:p>
        </p:txBody>
      </p:sp>
      <p:sp>
        <p:nvSpPr>
          <p:cNvPr id="88067" name="Text Box 3"/>
          <p:cNvSpPr txBox="1">
            <a:spLocks noChangeArrowheads="1"/>
          </p:cNvSpPr>
          <p:nvPr/>
        </p:nvSpPr>
        <p:spPr bwMode="auto">
          <a:xfrm>
            <a:off x="3711575" y="0"/>
            <a:ext cx="5432425" cy="457200"/>
          </a:xfrm>
          <a:prstGeom prst="rect">
            <a:avLst/>
          </a:prstGeom>
          <a:noFill/>
          <a:ln w="9525">
            <a:noFill/>
            <a:miter lim="800000"/>
            <a:headEnd/>
            <a:tailEnd/>
          </a:ln>
        </p:spPr>
        <p:txBody>
          <a:bodyPr wrap="none">
            <a:spAutoFit/>
          </a:bodyPr>
          <a:lstStyle/>
          <a:p>
            <a:r>
              <a:rPr lang="en-US" altLang="zh-CN" sz="2400" b="1"/>
              <a:t>Melamine-Formaldehyde Condensation</a:t>
            </a:r>
            <a:r>
              <a:rPr lang="en-US" altLang="zh-CN" sz="240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subTitle" idx="1"/>
          </p:nvPr>
        </p:nvSpPr>
        <p:spPr>
          <a:xfrm>
            <a:off x="1143000" y="990600"/>
            <a:ext cx="7786688" cy="5581650"/>
          </a:xfrm>
        </p:spPr>
        <p:txBody>
          <a:bodyPr>
            <a:normAutofit fontScale="92500"/>
          </a:bodyPr>
          <a:lstStyle/>
          <a:p>
            <a:pPr algn="just" eaLnBrk="1" fontAlgn="auto" hangingPunct="1">
              <a:lnSpc>
                <a:spcPct val="150000"/>
              </a:lnSpc>
              <a:spcAft>
                <a:spcPts val="0"/>
              </a:spcAft>
              <a:defRPr/>
            </a:pPr>
            <a:r>
              <a:rPr lang="en-US" altLang="zh-CN" sz="4800" dirty="0">
                <a:solidFill>
                  <a:srgbClr val="FF0000"/>
                </a:solidFill>
                <a:latin typeface="Times New Roman" pitchFamily="18" charset="0"/>
                <a:cs typeface="Times New Roman" pitchFamily="18" charset="0"/>
              </a:rPr>
              <a:t>Formaldehyde</a:t>
            </a:r>
            <a:r>
              <a:rPr lang="en-US" altLang="zh-CN" sz="4800" dirty="0">
                <a:latin typeface="Times New Roman" pitchFamily="18" charset="0"/>
                <a:cs typeface="Times New Roman" pitchFamily="18" charset="0"/>
              </a:rPr>
              <a:t> is the main </a:t>
            </a:r>
            <a:r>
              <a:rPr lang="en-US" altLang="zh-CN" sz="4800" dirty="0" err="1">
                <a:latin typeface="Times New Roman" pitchFamily="18" charset="0"/>
                <a:cs typeface="Times New Roman" pitchFamily="18" charset="0"/>
              </a:rPr>
              <a:t>aldehyde</a:t>
            </a:r>
            <a:r>
              <a:rPr lang="en-US" altLang="zh-CN" sz="4800" dirty="0">
                <a:latin typeface="Times New Roman" pitchFamily="18" charset="0"/>
                <a:cs typeface="Times New Roman" pitchFamily="18" charset="0"/>
              </a:rPr>
              <a:t> used.  Other aldehydes, such as furfural, which are generally not used for manufacture of wood adhesives.  </a:t>
            </a:r>
          </a:p>
        </p:txBody>
      </p:sp>
      <p:sp>
        <p:nvSpPr>
          <p:cNvPr id="15363" name="Text Box 4"/>
          <p:cNvSpPr txBox="1">
            <a:spLocks noChangeArrowheads="1"/>
          </p:cNvSpPr>
          <p:nvPr/>
        </p:nvSpPr>
        <p:spPr bwMode="auto">
          <a:xfrm>
            <a:off x="3157538" y="2286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subTitle" idx="1"/>
          </p:nvPr>
        </p:nvSpPr>
        <p:spPr>
          <a:xfrm>
            <a:off x="1000125" y="500063"/>
            <a:ext cx="8143875" cy="6019800"/>
          </a:xfrm>
        </p:spPr>
        <p:txBody>
          <a:bodyPr>
            <a:no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They have found that the various properties attain their peak at different degrees of reaction.           </a:t>
            </a:r>
          </a:p>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       However the best physical properties of MF resins were always associated with significant cross-linking</a:t>
            </a:r>
          </a:p>
        </p:txBody>
      </p:sp>
      <p:sp>
        <p:nvSpPr>
          <p:cNvPr id="89091" name="Text Box 3"/>
          <p:cNvSpPr txBox="1">
            <a:spLocks noChangeArrowheads="1"/>
          </p:cNvSpPr>
          <p:nvPr/>
        </p:nvSpPr>
        <p:spPr bwMode="auto">
          <a:xfrm>
            <a:off x="3711575" y="0"/>
            <a:ext cx="5432425" cy="457200"/>
          </a:xfrm>
          <a:prstGeom prst="rect">
            <a:avLst/>
          </a:prstGeom>
          <a:noFill/>
          <a:ln w="9525">
            <a:noFill/>
            <a:miter lim="800000"/>
            <a:headEnd/>
            <a:tailEnd/>
          </a:ln>
        </p:spPr>
        <p:txBody>
          <a:bodyPr wrap="none">
            <a:spAutoFit/>
          </a:bodyPr>
          <a:lstStyle/>
          <a:p>
            <a:r>
              <a:rPr lang="en-US" altLang="zh-CN" sz="2400" b="1"/>
              <a:t>Melamine-Formaldehyde Condensation</a:t>
            </a:r>
            <a:r>
              <a:rPr lang="en-US" altLang="zh-CN" sz="2400"/>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2"/>
          <p:cNvSpPr>
            <a:spLocks noGrp="1"/>
          </p:cNvSpPr>
          <p:nvPr>
            <p:ph idx="1"/>
          </p:nvPr>
        </p:nvSpPr>
        <p:spPr>
          <a:xfrm>
            <a:off x="1000125" y="1447800"/>
            <a:ext cx="7934325" cy="4800600"/>
          </a:xfrm>
        </p:spPr>
        <p:txBody>
          <a:bodyPr/>
          <a:lstStyle/>
          <a:p>
            <a:pPr>
              <a:buFont typeface="Wingdings" pitchFamily="2" charset="2"/>
              <a:buChar char="l"/>
            </a:pPr>
            <a:r>
              <a:rPr lang="en-US" altLang="zh-CN" sz="4000" dirty="0">
                <a:latin typeface="Times New Roman" pitchFamily="18" charset="0"/>
                <a:cs typeface="Times New Roman" pitchFamily="18" charset="0"/>
              </a:rPr>
              <a:t> difference between MF and UF </a:t>
            </a:r>
          </a:p>
          <a:p>
            <a:pPr>
              <a:buFont typeface="Wingdings" pitchFamily="2" charset="2"/>
              <a:buChar char="l"/>
            </a:pPr>
            <a:endParaRPr lang="en-US" altLang="zh-CN" sz="2000" dirty="0">
              <a:latin typeface="Times New Roman" pitchFamily="18" charset="0"/>
              <a:cs typeface="Times New Roman" pitchFamily="18" charset="0"/>
            </a:endParaRPr>
          </a:p>
          <a:p>
            <a:pPr>
              <a:buFont typeface="Wingdings" pitchFamily="2" charset="2"/>
              <a:buChar char="l"/>
            </a:pPr>
            <a:r>
              <a:rPr lang="en-US" altLang="zh-CN" sz="4000" dirty="0">
                <a:latin typeface="Times New Roman" pitchFamily="18" charset="0"/>
                <a:cs typeface="Times New Roman" pitchFamily="18" charset="0"/>
              </a:rPr>
              <a:t> addition reaction of melamine  with formaldehyde</a:t>
            </a:r>
          </a:p>
          <a:p>
            <a:pPr>
              <a:buFont typeface="Wingdings" pitchFamily="2" charset="2"/>
              <a:buChar char="l"/>
            </a:pPr>
            <a:endParaRPr lang="en-US" altLang="zh-CN" sz="2000" dirty="0">
              <a:latin typeface="Times New Roman" pitchFamily="18" charset="0"/>
              <a:cs typeface="Times New Roman" pitchFamily="18" charset="0"/>
            </a:endParaRPr>
          </a:p>
          <a:p>
            <a:pPr>
              <a:buFont typeface="Wingdings" pitchFamily="2" charset="2"/>
              <a:buChar char="l"/>
            </a:pPr>
            <a:r>
              <a:rPr lang="en-US" altLang="zh-CN" sz="4000" dirty="0">
                <a:latin typeface="Times New Roman" pitchFamily="18" charset="0"/>
                <a:cs typeface="Times New Roman" pitchFamily="18" charset="0"/>
              </a:rPr>
              <a:t> condensation reaction of </a:t>
            </a:r>
            <a:r>
              <a:rPr lang="en-US" altLang="zh-CN" sz="4000" dirty="0" err="1">
                <a:latin typeface="Times New Roman" pitchFamily="18" charset="0"/>
                <a:cs typeface="Times New Roman" pitchFamily="18" charset="0"/>
              </a:rPr>
              <a:t>methylolmelamines</a:t>
            </a:r>
            <a:endParaRPr lang="en-US" altLang="zh-CN" sz="4000" dirty="0">
              <a:latin typeface="Times New Roman" pitchFamily="18" charset="0"/>
              <a:cs typeface="Times New Roman" pitchFamily="18" charset="0"/>
            </a:endParaRPr>
          </a:p>
          <a:p>
            <a:pPr>
              <a:buFont typeface="Wingdings" pitchFamily="2" charset="2"/>
              <a:buChar char="l"/>
            </a:pPr>
            <a:endParaRPr lang="en-US" altLang="zh-CN" sz="2000" dirty="0">
              <a:latin typeface="Times New Roman" pitchFamily="18" charset="0"/>
              <a:cs typeface="Times New Roman" pitchFamily="18" charset="0"/>
            </a:endParaRPr>
          </a:p>
          <a:p>
            <a:pPr>
              <a:buFont typeface="Wingdings" pitchFamily="2" charset="2"/>
              <a:buChar char="l"/>
            </a:pPr>
            <a:r>
              <a:rPr lang="en-US" altLang="zh-CN" sz="4000" dirty="0">
                <a:latin typeface="Times New Roman" pitchFamily="18" charset="0"/>
                <a:cs typeface="Times New Roman" pitchFamily="18" charset="0"/>
              </a:rPr>
              <a:t> MF curing</a:t>
            </a:r>
          </a:p>
          <a:p>
            <a:endParaRPr lang="en-US" altLang="zh-CN" dirty="0">
              <a:latin typeface="Times New Roman" pitchFamily="18" charset="0"/>
              <a:cs typeface="Times New Roman" pitchFamily="18" charset="0"/>
            </a:endParaRPr>
          </a:p>
          <a:p>
            <a:endParaRPr lang="zh-CN" altLang="en-US" dirty="0"/>
          </a:p>
        </p:txBody>
      </p:sp>
      <p:sp>
        <p:nvSpPr>
          <p:cNvPr id="4" name="圆角矩形 3"/>
          <p:cNvSpPr/>
          <p:nvPr/>
        </p:nvSpPr>
        <p:spPr>
          <a:xfrm>
            <a:off x="1000125" y="0"/>
            <a:ext cx="3071813" cy="1071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latin typeface="Times New Roman" pitchFamily="18" charset="0"/>
                <a:cs typeface="Times New Roman" pitchFamily="18" charset="0"/>
              </a:rPr>
              <a:t>Summary</a:t>
            </a:r>
            <a:endParaRPr lang="zh-CN" altLang="en-US" sz="4800" b="1" dirty="0">
              <a:latin typeface="Times New Roman" pitchFamily="18" charset="0"/>
              <a:cs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ctrTitle"/>
          </p:nvPr>
        </p:nvSpPr>
        <p:spPr>
          <a:xfrm>
            <a:off x="928688" y="1905000"/>
            <a:ext cx="7986712" cy="1905000"/>
          </a:xfrm>
        </p:spPr>
        <p:txBody>
          <a:bodyPr/>
          <a:lstStyle/>
          <a:p>
            <a:pPr algn="ctr" eaLnBrk="1" fontAlgn="auto" hangingPunct="1">
              <a:spcAft>
                <a:spcPts val="0"/>
              </a:spcAft>
              <a:defRPr/>
            </a:pPr>
            <a:r>
              <a:rPr lang="en-US" altLang="zh-CN" sz="6000" b="1" dirty="0">
                <a:solidFill>
                  <a:schemeClr val="tx2">
                    <a:satMod val="130000"/>
                  </a:schemeClr>
                </a:solidFill>
                <a:latin typeface="Times New Roman" pitchFamily="18" charset="0"/>
                <a:cs typeface="Times New Roman" pitchFamily="18" charset="0"/>
              </a:rPr>
              <a:t>Reaction Kinetics of UF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subTitle" idx="1"/>
          </p:nvPr>
        </p:nvSpPr>
        <p:spPr>
          <a:xfrm>
            <a:off x="1071563" y="857250"/>
            <a:ext cx="8072437" cy="5638800"/>
          </a:xfrm>
        </p:spPr>
        <p:txBody>
          <a:bodyPr>
            <a:normAutofit lnSpcReduction="10000"/>
          </a:bodyPr>
          <a:lstStyle/>
          <a:p>
            <a:pPr algn="just" eaLnBrk="1" fontAlgn="auto" hangingPunct="1">
              <a:lnSpc>
                <a:spcPct val="190000"/>
              </a:lnSpc>
              <a:spcAft>
                <a:spcPts val="0"/>
              </a:spcAft>
              <a:defRPr/>
            </a:pPr>
            <a:r>
              <a:rPr lang="en-US" altLang="zh-CN" sz="4000" dirty="0">
                <a:latin typeface="Times New Roman" pitchFamily="18" charset="0"/>
                <a:cs typeface="Times New Roman" pitchFamily="18" charset="0"/>
              </a:rPr>
              <a:t>The </a:t>
            </a:r>
            <a:r>
              <a:rPr lang="en-US" altLang="zh-CN" sz="4000" dirty="0">
                <a:solidFill>
                  <a:srgbClr val="FF0000"/>
                </a:solidFill>
                <a:latin typeface="Times New Roman" pitchFamily="18" charset="0"/>
                <a:cs typeface="Times New Roman" pitchFamily="18" charset="0"/>
              </a:rPr>
              <a:t>kinetics</a:t>
            </a:r>
            <a:r>
              <a:rPr lang="en-US" altLang="zh-CN" sz="4000" dirty="0">
                <a:latin typeface="Times New Roman" pitchFamily="18" charset="0"/>
                <a:cs typeface="Times New Roman" pitchFamily="18" charset="0"/>
              </a:rPr>
              <a:t> of the formation of mono-</a:t>
            </a:r>
            <a:r>
              <a:rPr lang="en-US" altLang="zh-CN" sz="4000" dirty="0" err="1">
                <a:latin typeface="Times New Roman" pitchFamily="18" charset="0"/>
                <a:cs typeface="Times New Roman" pitchFamily="18" charset="0"/>
              </a:rPr>
              <a:t>methylol</a:t>
            </a:r>
            <a:r>
              <a:rPr lang="en-US" altLang="zh-CN" sz="4000" dirty="0">
                <a:latin typeface="Times New Roman" pitchFamily="18" charset="0"/>
                <a:cs typeface="Times New Roman" pitchFamily="18" charset="0"/>
              </a:rPr>
              <a:t>-</a:t>
            </a:r>
            <a:r>
              <a:rPr lang="en-US" altLang="zh-CN" sz="4000" dirty="0" err="1">
                <a:latin typeface="Times New Roman" pitchFamily="18" charset="0"/>
                <a:cs typeface="Times New Roman" pitchFamily="18" charset="0"/>
              </a:rPr>
              <a:t>ureas</a:t>
            </a:r>
            <a:r>
              <a:rPr lang="en-US" altLang="zh-CN" sz="4000" dirty="0">
                <a:latin typeface="Times New Roman" pitchFamily="18" charset="0"/>
                <a:cs typeface="Times New Roman" pitchFamily="18" charset="0"/>
              </a:rPr>
              <a:t> , </a:t>
            </a:r>
            <a:r>
              <a:rPr lang="en-US" altLang="zh-CN" sz="4000" dirty="0" err="1">
                <a:latin typeface="Times New Roman" pitchFamily="18" charset="0"/>
                <a:cs typeface="Times New Roman" pitchFamily="18" charset="0"/>
              </a:rPr>
              <a:t>di-methylol-ureas</a:t>
            </a:r>
            <a:r>
              <a:rPr lang="en-US" altLang="zh-CN" sz="4000" dirty="0">
                <a:latin typeface="Times New Roman" pitchFamily="18" charset="0"/>
                <a:cs typeface="Times New Roman" pitchFamily="18" charset="0"/>
              </a:rPr>
              <a:t> and simple urea-formaldehyde polymers have been studied extensively. </a:t>
            </a:r>
            <a:r>
              <a:rPr lang="en-US" altLang="zh-CN" sz="4000" dirty="0">
                <a:cs typeface="+mn-cs"/>
              </a:rPr>
              <a:t> </a:t>
            </a:r>
          </a:p>
        </p:txBody>
      </p:sp>
      <p:sp>
        <p:nvSpPr>
          <p:cNvPr id="110595"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subTitle" idx="1"/>
          </p:nvPr>
        </p:nvSpPr>
        <p:spPr>
          <a:xfrm>
            <a:off x="1000125" y="1219200"/>
            <a:ext cx="8143875" cy="5638800"/>
          </a:xfrm>
        </p:spPr>
        <p:txBody>
          <a:bodyPr>
            <a:no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formation of mono-</a:t>
            </a:r>
            <a:r>
              <a:rPr lang="en-US" altLang="zh-CN" sz="4000" dirty="0" err="1">
                <a:latin typeface="Times New Roman" pitchFamily="18" charset="0"/>
                <a:cs typeface="Times New Roman" pitchFamily="18" charset="0"/>
              </a:rPr>
              <a:t>methylol</a:t>
            </a:r>
            <a:r>
              <a:rPr lang="en-US" altLang="zh-CN" sz="4000" dirty="0">
                <a:latin typeface="Times New Roman" pitchFamily="18" charset="0"/>
                <a:cs typeface="Times New Roman" pitchFamily="18" charset="0"/>
              </a:rPr>
              <a:t>-urea in weak acid or alkaline aqueous solutions is characterized by an initial fast phase followed by a slow bimolecular  reaction.  </a:t>
            </a:r>
          </a:p>
        </p:txBody>
      </p:sp>
      <p:sp>
        <p:nvSpPr>
          <p:cNvPr id="111619"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subTitle" idx="1"/>
          </p:nvPr>
        </p:nvSpPr>
        <p:spPr>
          <a:xfrm>
            <a:off x="1071563" y="1219200"/>
            <a:ext cx="8072437" cy="5638800"/>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The reaction is </a:t>
            </a:r>
            <a:r>
              <a:rPr lang="en-US" altLang="zh-CN" sz="4400" dirty="0">
                <a:solidFill>
                  <a:srgbClr val="FF0000"/>
                </a:solidFill>
                <a:latin typeface="Times New Roman" pitchFamily="18" charset="0"/>
                <a:cs typeface="Times New Roman" pitchFamily="18" charset="0"/>
              </a:rPr>
              <a:t>reversible</a:t>
            </a:r>
            <a:r>
              <a:rPr lang="en-US" altLang="zh-CN" sz="4400" dirty="0">
                <a:latin typeface="Times New Roman" pitchFamily="18" charset="0"/>
                <a:cs typeface="Times New Roman" pitchFamily="18" charset="0"/>
              </a:rPr>
              <a:t>. The formation of </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-urea is bi-molecular and its dissociation is monomolecular.  </a:t>
            </a:r>
          </a:p>
        </p:txBody>
      </p:sp>
      <p:sp>
        <p:nvSpPr>
          <p:cNvPr id="112643"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subTitle" idx="1"/>
          </p:nvPr>
        </p:nvSpPr>
        <p:spPr>
          <a:xfrm>
            <a:off x="1071563" y="1219200"/>
            <a:ext cx="8072437" cy="5638800"/>
          </a:xfrm>
        </p:spPr>
        <p:txBody>
          <a:bodyPr>
            <a:no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rate of reaction varies according to the pH with a minimum</a:t>
            </a:r>
            <a:r>
              <a:rPr lang="en-US" altLang="zh-CN" sz="3600" dirty="0">
                <a:latin typeface="Times New Roman" pitchFamily="18" charset="0"/>
                <a:cs typeface="Times New Roman" pitchFamily="18" charset="0"/>
              </a:rPr>
              <a:t> </a:t>
            </a:r>
            <a:r>
              <a:rPr lang="en-US" altLang="zh-CN" sz="4000" dirty="0">
                <a:latin typeface="Times New Roman" pitchFamily="18" charset="0"/>
                <a:cs typeface="Times New Roman" pitchFamily="18" charset="0"/>
              </a:rPr>
              <a:t>rate of reaction in the pH range 5-8 for a molar ratio of 1:1 for urea/formaldehyde and a pH of 6.5 for a 1:2 molar ratio.</a:t>
            </a:r>
          </a:p>
        </p:txBody>
      </p:sp>
      <p:sp>
        <p:nvSpPr>
          <p:cNvPr id="113667"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4"/>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pic>
        <p:nvPicPr>
          <p:cNvPr id="114691" name="Picture 15" descr="67"/>
          <p:cNvPicPr>
            <a:picLocks noChangeAspect="1" noChangeArrowheads="1"/>
          </p:cNvPicPr>
          <p:nvPr/>
        </p:nvPicPr>
        <p:blipFill>
          <a:blip r:embed="rId2" cstate="print"/>
          <a:srcRect/>
          <a:stretch>
            <a:fillRect/>
          </a:stretch>
        </p:blipFill>
        <p:spPr bwMode="auto">
          <a:xfrm>
            <a:off x="1285875" y="857250"/>
            <a:ext cx="9144000" cy="4221163"/>
          </a:xfrm>
          <a:prstGeom prst="rect">
            <a:avLst/>
          </a:prstGeom>
          <a:noFill/>
          <a:ln w="9525">
            <a:noFill/>
            <a:miter lim="800000"/>
            <a:headEnd/>
            <a:tailEnd/>
          </a:ln>
        </p:spPr>
      </p:pic>
      <p:sp>
        <p:nvSpPr>
          <p:cNvPr id="114692" name="Text Box 16"/>
          <p:cNvSpPr txBox="1">
            <a:spLocks noChangeArrowheads="1"/>
          </p:cNvSpPr>
          <p:nvPr/>
        </p:nvSpPr>
        <p:spPr bwMode="auto">
          <a:xfrm>
            <a:off x="1000125" y="5670550"/>
            <a:ext cx="8143875" cy="1292225"/>
          </a:xfrm>
          <a:prstGeom prst="rect">
            <a:avLst/>
          </a:prstGeom>
          <a:noFill/>
          <a:ln w="9525">
            <a:noFill/>
            <a:miter lim="800000"/>
            <a:headEnd/>
            <a:tailEnd/>
          </a:ln>
        </p:spPr>
        <p:txBody>
          <a:bodyPr>
            <a:spAutoFit/>
          </a:bodyPr>
          <a:lstStyle/>
          <a:p>
            <a:pPr algn="ctr"/>
            <a:r>
              <a:rPr lang="en-US" altLang="zh-CN" sz="2600"/>
              <a:t>Influence of pH on the addition and condensation reactions of urea and HCHO.  U, urea; F, HCHO; M, -CH</a:t>
            </a:r>
            <a:r>
              <a:rPr lang="en-US" altLang="zh-CN" sz="2600" baseline="-30000"/>
              <a:t>2</a:t>
            </a:r>
            <a:r>
              <a:rPr lang="en-US" altLang="zh-CN" sz="2600"/>
              <a:t>-</a:t>
            </a:r>
          </a:p>
          <a:p>
            <a:pPr algn="ctr"/>
            <a:endParaRPr lang="en-US" altLang="zh-CN" sz="26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subTitle" idx="1"/>
          </p:nvPr>
        </p:nvSpPr>
        <p:spPr>
          <a:xfrm>
            <a:off x="1000125" y="1214438"/>
            <a:ext cx="8143875" cy="5643562"/>
          </a:xfrm>
        </p:spPr>
        <p:txBody>
          <a:bodyPr>
            <a:noAutofit/>
          </a:bodyPr>
          <a:lstStyle/>
          <a:p>
            <a:pPr algn="just" eaLnBrk="1" fontAlgn="auto" hangingPunct="1">
              <a:lnSpc>
                <a:spcPct val="150000"/>
              </a:lnSpc>
              <a:spcAft>
                <a:spcPts val="0"/>
              </a:spcAft>
              <a:defRPr/>
            </a:pPr>
            <a:r>
              <a:rPr lang="en-US" altLang="zh-CN" sz="4800" dirty="0">
                <a:latin typeface="Times New Roman" pitchFamily="18" charset="0"/>
                <a:cs typeface="Times New Roman" pitchFamily="18" charset="0"/>
              </a:rPr>
              <a:t>The 1:2 urea/formaldehyde reaction has been proved to be three times slower than the 1:1 molar ratio reaction.  </a:t>
            </a:r>
          </a:p>
        </p:txBody>
      </p:sp>
      <p:sp>
        <p:nvSpPr>
          <p:cNvPr id="115715" name="Text Box 4"/>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subTitle" idx="1"/>
          </p:nvPr>
        </p:nvSpPr>
        <p:spPr>
          <a:xfrm>
            <a:off x="1071563" y="762000"/>
            <a:ext cx="8072437" cy="6096000"/>
          </a:xfrm>
        </p:spPr>
        <p:txBody>
          <a:bodyPr>
            <a:no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dehydration of formaldehyde (present largely as </a:t>
            </a:r>
            <a:r>
              <a:rPr lang="en-US" altLang="zh-CN" sz="4000" dirty="0" err="1">
                <a:latin typeface="Times New Roman" pitchFamily="18" charset="0"/>
                <a:cs typeface="Times New Roman" pitchFamily="18" charset="0"/>
              </a:rPr>
              <a:t>methylene</a:t>
            </a:r>
            <a:r>
              <a:rPr lang="en-US" altLang="zh-CN" sz="4000" dirty="0">
                <a:latin typeface="Times New Roman" pitchFamily="18" charset="0"/>
                <a:cs typeface="Times New Roman" pitchFamily="18" charset="0"/>
              </a:rPr>
              <a:t> glycol) and the formation of the urea anion are considered to be the </a:t>
            </a:r>
            <a:r>
              <a:rPr lang="en-US" altLang="zh-CN" sz="4000" dirty="0">
                <a:solidFill>
                  <a:srgbClr val="FF0000"/>
                </a:solidFill>
                <a:latin typeface="Times New Roman" pitchFamily="18" charset="0"/>
                <a:cs typeface="Times New Roman" pitchFamily="18" charset="0"/>
              </a:rPr>
              <a:t>controlling factors</a:t>
            </a:r>
            <a:r>
              <a:rPr lang="en-US" altLang="zh-CN" sz="4000" dirty="0">
                <a:latin typeface="Times New Roman" pitchFamily="18" charset="0"/>
                <a:cs typeface="Times New Roman" pitchFamily="18" charset="0"/>
              </a:rPr>
              <a:t>.   </a:t>
            </a:r>
          </a:p>
        </p:txBody>
      </p:sp>
      <p:sp>
        <p:nvSpPr>
          <p:cNvPr id="116739"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subTitle" idx="1"/>
          </p:nvPr>
        </p:nvSpPr>
        <p:spPr>
          <a:xfrm>
            <a:off x="1071563" y="2143125"/>
            <a:ext cx="8072437" cy="2209800"/>
          </a:xfrm>
        </p:spPr>
        <p:txBody>
          <a:bodyPr>
            <a:normAutofit lnSpcReduction="10000"/>
          </a:bodyPr>
          <a:lstStyle/>
          <a:p>
            <a:pPr algn="just" eaLnBrk="1" fontAlgn="auto" hangingPunct="1">
              <a:lnSpc>
                <a:spcPct val="150000"/>
              </a:lnSpc>
              <a:spcAft>
                <a:spcPts val="0"/>
              </a:spcAft>
              <a:defRPr/>
            </a:pPr>
            <a:r>
              <a:rPr lang="en-US" altLang="zh-CN" sz="4800" b="1" dirty="0">
                <a:latin typeface="Times New Roman" pitchFamily="18" charset="0"/>
                <a:cs typeface="Times New Roman" pitchFamily="18" charset="0"/>
              </a:rPr>
              <a:t>The advantages of amino-resin adhesives</a:t>
            </a:r>
            <a:endParaRPr lang="zh-CN" altLang="en-US" sz="4800" b="1" dirty="0">
              <a:latin typeface="Times New Roman" pitchFamily="18" charset="0"/>
              <a:cs typeface="Times New Roman" pitchFamily="18" charset="0"/>
            </a:endParaRPr>
          </a:p>
        </p:txBody>
      </p:sp>
      <p:sp>
        <p:nvSpPr>
          <p:cNvPr id="16387" name="Text Box 3"/>
          <p:cNvSpPr txBox="1">
            <a:spLocks noChangeArrowheads="1"/>
          </p:cNvSpPr>
          <p:nvPr/>
        </p:nvSpPr>
        <p:spPr bwMode="auto">
          <a:xfrm>
            <a:off x="3157538" y="228600"/>
            <a:ext cx="5986462" cy="457200"/>
          </a:xfrm>
          <a:prstGeom prst="rect">
            <a:avLst/>
          </a:prstGeom>
          <a:noFill/>
          <a:ln w="9525">
            <a:noFill/>
            <a:miter lim="800000"/>
            <a:headEnd/>
            <a:tailEnd/>
          </a:ln>
        </p:spPr>
        <p:txBody>
          <a:bodyPr wrap="none">
            <a:spAutoFit/>
          </a:bodyPr>
          <a:lstStyle/>
          <a:p>
            <a:r>
              <a:rPr lang="en-US" altLang="zh-CN" sz="2400" b="1"/>
              <a:t>Amino-resin Wood Adhesives--Introduction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subTitle" idx="1"/>
          </p:nvPr>
        </p:nvSpPr>
        <p:spPr>
          <a:xfrm>
            <a:off x="1000125" y="762000"/>
            <a:ext cx="8143875" cy="60960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The rapid initial addition reaction of urea and formaldehyde is followed by a slower condensation, which results in the formation of polymers.  </a:t>
            </a:r>
          </a:p>
        </p:txBody>
      </p:sp>
      <p:sp>
        <p:nvSpPr>
          <p:cNvPr id="117763"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subTitle" idx="1"/>
          </p:nvPr>
        </p:nvSpPr>
        <p:spPr>
          <a:xfrm>
            <a:off x="1071563" y="762000"/>
            <a:ext cx="8072437" cy="6096000"/>
          </a:xfrm>
        </p:spPr>
        <p:txBody>
          <a:bodyPr>
            <a:norm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The rate of the condensation of urea with mono-</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-urea to form </a:t>
            </a:r>
            <a:r>
              <a:rPr lang="en-US" altLang="zh-CN" sz="4400" dirty="0" err="1">
                <a:latin typeface="Times New Roman" pitchFamily="18" charset="0"/>
                <a:cs typeface="Times New Roman" pitchFamily="18" charset="0"/>
              </a:rPr>
              <a:t>methylene</a:t>
            </a:r>
            <a:r>
              <a:rPr lang="en-US" altLang="zh-CN" sz="4400" dirty="0">
                <a:latin typeface="Times New Roman" pitchFamily="18" charset="0"/>
                <a:cs typeface="Times New Roman" pitchFamily="18" charset="0"/>
              </a:rPr>
              <a:t>-</a:t>
            </a:r>
            <a:r>
              <a:rPr lang="en-US" altLang="zh-CN" sz="4400" dirty="0" err="1">
                <a:latin typeface="Times New Roman" pitchFamily="18" charset="0"/>
                <a:cs typeface="Times New Roman" pitchFamily="18" charset="0"/>
              </a:rPr>
              <a:t>bis</a:t>
            </a:r>
            <a:r>
              <a:rPr lang="en-US" altLang="zh-CN" sz="4400" dirty="0">
                <a:latin typeface="Times New Roman" pitchFamily="18" charset="0"/>
                <a:cs typeface="Times New Roman" pitchFamily="18" charset="0"/>
              </a:rPr>
              <a:t>-urea (or UF “</a:t>
            </a:r>
            <a:r>
              <a:rPr lang="en-US" altLang="zh-CN" sz="4400" dirty="0" err="1">
                <a:latin typeface="Times New Roman" pitchFamily="18" charset="0"/>
                <a:cs typeface="Times New Roman" pitchFamily="18" charset="0"/>
              </a:rPr>
              <a:t>dimers</a:t>
            </a:r>
            <a:r>
              <a:rPr lang="en-US" altLang="zh-CN" sz="4400" dirty="0">
                <a:latin typeface="Times New Roman" pitchFamily="18" charset="0"/>
                <a:cs typeface="Times New Roman" pitchFamily="18" charset="0"/>
              </a:rPr>
              <a:t>”) is also pH dependent.  </a:t>
            </a:r>
          </a:p>
        </p:txBody>
      </p:sp>
      <p:sp>
        <p:nvSpPr>
          <p:cNvPr id="118787"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idx="1"/>
          </p:nvPr>
        </p:nvSpPr>
        <p:spPr>
          <a:xfrm>
            <a:off x="1000125" y="1857375"/>
            <a:ext cx="7934325" cy="4391025"/>
          </a:xfrm>
        </p:spPr>
        <p:txBody>
          <a:bodyPr/>
          <a:lstStyle/>
          <a:p>
            <a:pPr algn="just" eaLnBrk="1" hangingPunct="1">
              <a:lnSpc>
                <a:spcPct val="150000"/>
              </a:lnSpc>
              <a:buFont typeface="Wingdings 2"/>
              <a:buNone/>
            </a:pPr>
            <a:r>
              <a:rPr lang="en-US" altLang="zh-CN" sz="4000" dirty="0">
                <a:latin typeface="Times New Roman" pitchFamily="18" charset="0"/>
                <a:cs typeface="Times New Roman" pitchFamily="18" charset="0"/>
              </a:rPr>
              <a:t>Reaction rate decreases from a pH of 2-3 to neutral pH value.  </a:t>
            </a:r>
            <a:r>
              <a:rPr lang="en-US" altLang="zh-CN" sz="4000" dirty="0" smtClean="0">
                <a:latin typeface="Times New Roman" pitchFamily="18" charset="0"/>
                <a:cs typeface="Times New Roman" pitchFamily="18" charset="0"/>
              </a:rPr>
              <a:t>Almost no </a:t>
            </a:r>
            <a:r>
              <a:rPr lang="en-US" altLang="zh-CN" sz="4000" dirty="0">
                <a:latin typeface="Times New Roman" pitchFamily="18" charset="0"/>
                <a:cs typeface="Times New Roman" pitchFamily="18" charset="0"/>
              </a:rPr>
              <a:t>condensation occurs at alkaline pH values. </a:t>
            </a:r>
          </a:p>
        </p:txBody>
      </p:sp>
      <p:sp>
        <p:nvSpPr>
          <p:cNvPr id="119811"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subTitle" idx="1"/>
          </p:nvPr>
        </p:nvSpPr>
        <p:spPr>
          <a:xfrm>
            <a:off x="1000125" y="762000"/>
            <a:ext cx="8143875" cy="6096000"/>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The marked influence of the pH range on the reactions rates indicates that such reactions are the hydrogen-ion-catalyzed type. </a:t>
            </a:r>
          </a:p>
        </p:txBody>
      </p:sp>
      <p:sp>
        <p:nvSpPr>
          <p:cNvPr id="120835"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3"/>
          <p:cNvSpPr>
            <a:spLocks noGrp="1"/>
          </p:cNvSpPr>
          <p:nvPr>
            <p:ph type="title"/>
          </p:nvPr>
        </p:nvSpPr>
        <p:spPr bwMode="auto">
          <a:xfrm>
            <a:off x="1071563" y="274638"/>
            <a:ext cx="7862887" cy="1143000"/>
          </a:xfrm>
        </p:spPr>
        <p:txBody>
          <a:bodyPr vert="horz" wrap="square" lIns="91440" tIns="45720" rIns="91440" bIns="45720" numCol="1" anchorCtr="0" compatLnSpc="1">
            <a:prstTxWarp prst="textNoShape">
              <a:avLst/>
            </a:prstTxWarp>
          </a:bodyPr>
          <a:lstStyle/>
          <a:p>
            <a:r>
              <a:rPr lang="en-US" altLang="zh-CN" sz="4400" dirty="0">
                <a:solidFill>
                  <a:srgbClr val="FF0000"/>
                </a:solidFill>
                <a:effectLst/>
                <a:latin typeface="Times New Roman" pitchFamily="18" charset="0"/>
                <a:cs typeface="Times New Roman" pitchFamily="18" charset="0"/>
              </a:rPr>
              <a:t>Reversible reaction</a:t>
            </a:r>
            <a:endParaRPr lang="zh-CN" altLang="en-US" sz="4400" dirty="0">
              <a:solidFill>
                <a:srgbClr val="FF0000"/>
              </a:solidFill>
              <a:effectLst/>
              <a:latin typeface="Times New Roman" pitchFamily="18" charset="0"/>
              <a:cs typeface="Times New Roman" pitchFamily="18" charset="0"/>
            </a:endParaRPr>
          </a:p>
        </p:txBody>
      </p:sp>
      <p:sp>
        <p:nvSpPr>
          <p:cNvPr id="121859" name="Rectangle 3"/>
          <p:cNvSpPr>
            <a:spLocks noGrp="1" noChangeArrowheads="1"/>
          </p:cNvSpPr>
          <p:nvPr>
            <p:ph idx="1"/>
          </p:nvPr>
        </p:nvSpPr>
        <p:spPr>
          <a:xfrm>
            <a:off x="714348" y="1843110"/>
            <a:ext cx="8362950" cy="4800600"/>
          </a:xfrm>
        </p:spPr>
        <p:txBody>
          <a:bodyPr/>
          <a:lstStyle/>
          <a:p>
            <a:pPr algn="just" eaLnBrk="1" hangingPunct="1">
              <a:lnSpc>
                <a:spcPct val="150000"/>
              </a:lnSpc>
            </a:pPr>
            <a:r>
              <a:rPr lang="en-US" altLang="zh-CN" sz="4000" dirty="0">
                <a:latin typeface="Times New Roman" pitchFamily="18" charset="0"/>
                <a:cs typeface="Times New Roman" pitchFamily="18" charset="0"/>
              </a:rPr>
              <a:t>The initial addition of formaldehyde to urea in dilute solutions (0.1 M) is reversible, and is subject to general  acid and base catalysis.  </a:t>
            </a:r>
          </a:p>
        </p:txBody>
      </p:sp>
      <p:sp>
        <p:nvSpPr>
          <p:cNvPr id="121860" name="Text Box 6"/>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subTitle" idx="1"/>
          </p:nvPr>
        </p:nvSpPr>
        <p:spPr>
          <a:xfrm>
            <a:off x="1000125" y="914400"/>
            <a:ext cx="8143875" cy="5943600"/>
          </a:xfrm>
        </p:spPr>
        <p:txBody>
          <a:bodyPr>
            <a:no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forward bimolecular reaction has an </a:t>
            </a:r>
            <a:r>
              <a:rPr lang="en-US" altLang="zh-CN" sz="4000" dirty="0">
                <a:solidFill>
                  <a:srgbClr val="FF0000"/>
                </a:solidFill>
                <a:latin typeface="Times New Roman" pitchFamily="18" charset="0"/>
                <a:cs typeface="Times New Roman" pitchFamily="18" charset="0"/>
              </a:rPr>
              <a:t>activation energy </a:t>
            </a:r>
            <a:r>
              <a:rPr lang="en-US" altLang="zh-CN" sz="4000" dirty="0">
                <a:latin typeface="Times New Roman" pitchFamily="18" charset="0"/>
                <a:cs typeface="Times New Roman" pitchFamily="18" charset="0"/>
              </a:rPr>
              <a:t>of 13 </a:t>
            </a:r>
            <a:r>
              <a:rPr lang="en-US" altLang="zh-CN" sz="4000" dirty="0" smtClean="0">
                <a:latin typeface="Times New Roman" pitchFamily="18" charset="0"/>
                <a:cs typeface="Times New Roman" pitchFamily="18" charset="0"/>
              </a:rPr>
              <a:t>kcal/mol</a:t>
            </a:r>
            <a:r>
              <a:rPr lang="en-US" altLang="zh-CN" sz="4000" dirty="0">
                <a:latin typeface="Times New Roman" pitchFamily="18" charset="0"/>
                <a:cs typeface="Times New Roman" pitchFamily="18" charset="0"/>
              </a:rPr>
              <a:t>. The reverse </a:t>
            </a:r>
            <a:r>
              <a:rPr lang="en-US" altLang="zh-CN" sz="4000" dirty="0" err="1">
                <a:latin typeface="Times New Roman" pitchFamily="18" charset="0"/>
                <a:cs typeface="Times New Roman" pitchFamily="18" charset="0"/>
              </a:rPr>
              <a:t>unimolecular</a:t>
            </a:r>
            <a:r>
              <a:rPr lang="en-US" altLang="zh-CN" sz="4000" dirty="0">
                <a:latin typeface="Times New Roman" pitchFamily="18" charset="0"/>
                <a:cs typeface="Times New Roman" pitchFamily="18" charset="0"/>
              </a:rPr>
              <a:t> reaction has an activation energy of 19 kcal/mol .</a:t>
            </a:r>
          </a:p>
        </p:txBody>
      </p:sp>
      <p:sp>
        <p:nvSpPr>
          <p:cNvPr id="122883" name="Text Box 6"/>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subTitle" idx="1"/>
          </p:nvPr>
        </p:nvSpPr>
        <p:spPr>
          <a:xfrm>
            <a:off x="1000125" y="533400"/>
            <a:ext cx="8143875" cy="6324600"/>
          </a:xfrm>
        </p:spPr>
        <p:txBody>
          <a:bodyPr>
            <a:norm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The proposed mechanism of the acid catalysis is that a </a:t>
            </a:r>
            <a:r>
              <a:rPr lang="en-US" altLang="zh-CN" sz="4000" dirty="0" err="1">
                <a:latin typeface="Times New Roman" pitchFamily="18" charset="0"/>
                <a:cs typeface="Times New Roman" pitchFamily="18" charset="0"/>
              </a:rPr>
              <a:t>protonated</a:t>
            </a:r>
            <a:r>
              <a:rPr lang="en-US" altLang="zh-CN" sz="4000" dirty="0">
                <a:latin typeface="Times New Roman" pitchFamily="18" charset="0"/>
                <a:cs typeface="Times New Roman" pitchFamily="18" charset="0"/>
              </a:rPr>
              <a:t> formaldehyde </a:t>
            </a:r>
            <a:r>
              <a:rPr lang="en-US" altLang="zh-CN" sz="4000" dirty="0" err="1">
                <a:latin typeface="Times New Roman" pitchFamily="18" charset="0"/>
                <a:cs typeface="Times New Roman" pitchFamily="18" charset="0"/>
              </a:rPr>
              <a:t>carbocation</a:t>
            </a:r>
            <a:r>
              <a:rPr lang="en-US" altLang="zh-CN" sz="4000" dirty="0">
                <a:latin typeface="Times New Roman" pitchFamily="18" charset="0"/>
                <a:cs typeface="Times New Roman" pitchFamily="18" charset="0"/>
              </a:rPr>
              <a:t> with urea.  The alkaline-catalyzed reaction proceeds instead through the reaction of the urea anion with formaldehyde.      </a:t>
            </a:r>
          </a:p>
        </p:txBody>
      </p:sp>
      <p:sp>
        <p:nvSpPr>
          <p:cNvPr id="123907" name="Text Box 5"/>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subTitle" idx="1"/>
          </p:nvPr>
        </p:nvSpPr>
        <p:spPr>
          <a:xfrm>
            <a:off x="1000125" y="533400"/>
            <a:ext cx="8143875" cy="6324600"/>
          </a:xfrm>
        </p:spPr>
        <p:txBody>
          <a:bodyPr>
            <a:normAutofit fontScale="92500" lnSpcReduction="10000"/>
          </a:bodyPr>
          <a:lstStyle/>
          <a:p>
            <a:pPr algn="just" eaLnBrk="1" fontAlgn="auto" hangingPunct="1">
              <a:lnSpc>
                <a:spcPct val="160000"/>
              </a:lnSpc>
              <a:spcAft>
                <a:spcPts val="0"/>
              </a:spcAft>
              <a:defRPr/>
            </a:pPr>
            <a:r>
              <a:rPr lang="en-US" altLang="zh-CN" sz="4000" dirty="0">
                <a:latin typeface="Times New Roman" pitchFamily="18" charset="0"/>
                <a:cs typeface="Times New Roman" pitchFamily="18" charset="0"/>
              </a:rPr>
              <a:t>The subsequent reaction of </a:t>
            </a:r>
            <a:r>
              <a:rPr lang="en-US" altLang="zh-CN" sz="4000" dirty="0" err="1">
                <a:latin typeface="Times New Roman" pitchFamily="18" charset="0"/>
                <a:cs typeface="Times New Roman" pitchFamily="18" charset="0"/>
              </a:rPr>
              <a:t>monomethylolurea</a:t>
            </a:r>
            <a:r>
              <a:rPr lang="en-US" altLang="zh-CN" sz="4000" dirty="0">
                <a:latin typeface="Times New Roman" pitchFamily="18" charset="0"/>
                <a:cs typeface="Times New Roman" pitchFamily="18" charset="0"/>
              </a:rPr>
              <a:t> with formaldehyde in dilute solution, to give </a:t>
            </a:r>
            <a:r>
              <a:rPr lang="en-US" altLang="zh-CN" sz="4000" dirty="0" err="1">
                <a:latin typeface="Times New Roman" pitchFamily="18" charset="0"/>
                <a:cs typeface="Times New Roman" pitchFamily="18" charset="0"/>
              </a:rPr>
              <a:t>dimethylolurea</a:t>
            </a:r>
            <a:r>
              <a:rPr lang="en-US" altLang="zh-CN" sz="4000" dirty="0">
                <a:latin typeface="Times New Roman" pitchFamily="18" charset="0"/>
                <a:cs typeface="Times New Roman" pitchFamily="18" charset="0"/>
              </a:rPr>
              <a:t>, corresponds closely to the 1:1 </a:t>
            </a:r>
            <a:r>
              <a:rPr lang="en-US" altLang="zh-CN" sz="4000" dirty="0" err="1">
                <a:latin typeface="Times New Roman" pitchFamily="18" charset="0"/>
                <a:cs typeface="Times New Roman" pitchFamily="18" charset="0"/>
              </a:rPr>
              <a:t>monomethylolurea</a:t>
            </a:r>
            <a:r>
              <a:rPr lang="en-US" altLang="zh-CN" sz="4000" dirty="0">
                <a:latin typeface="Times New Roman" pitchFamily="18" charset="0"/>
                <a:cs typeface="Times New Roman" pitchFamily="18" charset="0"/>
              </a:rPr>
              <a:t> formation reaction in type, reaction mechanism, and activation energies .</a:t>
            </a:r>
          </a:p>
        </p:txBody>
      </p:sp>
      <p:sp>
        <p:nvSpPr>
          <p:cNvPr id="124931"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subTitle" idx="1"/>
          </p:nvPr>
        </p:nvSpPr>
        <p:spPr>
          <a:xfrm>
            <a:off x="928688" y="990600"/>
            <a:ext cx="8215312" cy="5867400"/>
          </a:xfrm>
        </p:spPr>
        <p:txBody>
          <a:bodyPr>
            <a:noAutofit/>
          </a:bodyPr>
          <a:lstStyle/>
          <a:p>
            <a:pPr algn="just" eaLnBrk="1" fontAlgn="auto" hangingPunct="1">
              <a:lnSpc>
                <a:spcPct val="150000"/>
              </a:lnSpc>
              <a:spcAft>
                <a:spcPts val="0"/>
              </a:spcAft>
              <a:defRPr/>
            </a:pPr>
            <a:r>
              <a:rPr lang="en-US" altLang="zh-CN" sz="4000" dirty="0">
                <a:latin typeface="Times New Roman" pitchFamily="18" charset="0"/>
                <a:cs typeface="Times New Roman" pitchFamily="18" charset="0"/>
              </a:rPr>
              <a:t>It is also reversible in concentrated solutions (2-4 M) at pH 7.0, and at 35ºC, the addition reactions have the same rate constants as in dilute solutions and the reactions are very similar.  </a:t>
            </a:r>
          </a:p>
        </p:txBody>
      </p:sp>
      <p:sp>
        <p:nvSpPr>
          <p:cNvPr id="125955" name="Text Box 5"/>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subTitle" idx="1"/>
          </p:nvPr>
        </p:nvSpPr>
        <p:spPr>
          <a:xfrm>
            <a:off x="1071563" y="990600"/>
            <a:ext cx="8072437" cy="5867400"/>
          </a:xfrm>
        </p:spPr>
        <p:txBody>
          <a:bodyPr>
            <a:noAutofit/>
          </a:bodyPr>
          <a:lstStyle/>
          <a:p>
            <a:pPr algn="just" eaLnBrk="1" fontAlgn="auto" hangingPunct="1">
              <a:lnSpc>
                <a:spcPct val="150000"/>
              </a:lnSpc>
              <a:spcAft>
                <a:spcPts val="0"/>
              </a:spcAft>
              <a:defRPr/>
            </a:pPr>
            <a:r>
              <a:rPr lang="en-US" altLang="zh-CN" sz="4400" dirty="0">
                <a:latin typeface="Times New Roman" pitchFamily="18" charset="0"/>
                <a:cs typeface="Times New Roman" pitchFamily="18" charset="0"/>
              </a:rPr>
              <a:t>No tri-</a:t>
            </a:r>
            <a:r>
              <a:rPr lang="en-US" altLang="zh-CN" sz="4400" dirty="0" err="1">
                <a:latin typeface="Times New Roman" pitchFamily="18" charset="0"/>
                <a:cs typeface="Times New Roman" pitchFamily="18" charset="0"/>
              </a:rPr>
              <a:t>methylol</a:t>
            </a:r>
            <a:r>
              <a:rPr lang="en-US" altLang="zh-CN" sz="4400" dirty="0">
                <a:latin typeface="Times New Roman" pitchFamily="18" charset="0"/>
                <a:cs typeface="Times New Roman" pitchFamily="18" charset="0"/>
              </a:rPr>
              <a:t>-urea is detectable in the reactions of urea and formaldehyde in dilute solutions containing a 6-8 M excess of formaldehyde.  </a:t>
            </a:r>
          </a:p>
        </p:txBody>
      </p:sp>
      <p:sp>
        <p:nvSpPr>
          <p:cNvPr id="126979" name="Text Box 3"/>
          <p:cNvSpPr txBox="1">
            <a:spLocks noChangeArrowheads="1"/>
          </p:cNvSpPr>
          <p:nvPr/>
        </p:nvSpPr>
        <p:spPr bwMode="auto">
          <a:xfrm>
            <a:off x="3568700" y="0"/>
            <a:ext cx="5575300" cy="457200"/>
          </a:xfrm>
          <a:prstGeom prst="rect">
            <a:avLst/>
          </a:prstGeom>
          <a:noFill/>
          <a:ln w="9525">
            <a:noFill/>
            <a:miter lim="800000"/>
            <a:headEnd/>
            <a:tailEnd/>
          </a:ln>
        </p:spPr>
        <p:txBody>
          <a:bodyPr wrap="none">
            <a:spAutoFit/>
          </a:bodyPr>
          <a:lstStyle/>
          <a:p>
            <a:r>
              <a:rPr lang="en-US" altLang="zh-CN" sz="2400" b="1"/>
              <a:t>Reaction Kinetics </a:t>
            </a:r>
            <a:r>
              <a:rPr lang="zh-CN" altLang="en-US" sz="2400" b="1"/>
              <a:t>：</a:t>
            </a:r>
            <a:r>
              <a:rPr lang="en-US" altLang="zh-CN" sz="2400" b="1"/>
              <a:t>Urea-Formaldehyde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9291</TotalTime>
  <Words>6176</Words>
  <Application>Microsoft Office PowerPoint</Application>
  <PresentationFormat>全屏显示(4:3)</PresentationFormat>
  <Paragraphs>562</Paragraphs>
  <Slides>213</Slides>
  <Notes>30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213</vt:i4>
      </vt:variant>
    </vt:vector>
  </HeadingPairs>
  <TitlesOfParts>
    <vt:vector size="215" baseType="lpstr">
      <vt:lpstr>夏至</vt:lpstr>
      <vt:lpstr>Equation</vt:lpstr>
      <vt:lpstr>课程论文</vt:lpstr>
      <vt:lpstr>Amino-resin Wood Adhesives </vt:lpstr>
      <vt:lpstr> </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 </vt:lpstr>
      <vt:lpstr>幻灯片 28</vt:lpstr>
      <vt:lpstr>幻灯片 29</vt:lpstr>
      <vt:lpstr>幻灯片 30</vt:lpstr>
      <vt:lpstr>幻灯片 31</vt:lpstr>
      <vt:lpstr>幻灯片 32</vt:lpstr>
      <vt:lpstr>幻灯片 33</vt:lpstr>
      <vt:lpstr>幻灯片 34</vt:lpstr>
      <vt:lpstr> </vt:lpstr>
      <vt:lpstr>The reaction between urea and formaldehyde is divided into two  stages.  </vt:lpstr>
      <vt:lpstr>The first is the alkaline addition to form mono-, di-, and tri-methylolureas.  (Tetra-methylolurea has never been isolated)</vt:lpstr>
      <vt:lpstr>The second stage is the acid condensation of methylolureas, that first to  soluble and then to insoluble cross-linked resins.  </vt:lpstr>
      <vt:lpstr>On the alkaline side, the reaction of urea and formaldehyde at room temperature leads to the formation of methylolureas.  </vt:lpstr>
      <vt:lpstr>The products from urea and formaldehyde, mono- and di-methylolureas, are as follows:</vt:lpstr>
      <vt:lpstr>幻灯片 41</vt:lpstr>
      <vt:lpstr>  On the acid side, the products precipitated from aqueous solutions of urea and formaldehyde, such as methylolureas, low molecular weight methyleneureas.</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Question</vt:lpstr>
      <vt:lpstr>幻灯片 54</vt:lpstr>
      <vt:lpstr>幻灯片 55</vt:lpstr>
      <vt:lpstr>幻灯片 56</vt:lpstr>
      <vt:lpstr>幻灯片 57</vt:lpstr>
      <vt:lpstr> </vt:lpstr>
      <vt:lpstr>幻灯片 59</vt:lpstr>
      <vt:lpstr>Melamine-Formaldehyde Condensation </vt:lpstr>
      <vt:lpstr>幻灯片 61</vt:lpstr>
      <vt:lpstr>幻灯片 62</vt:lpstr>
      <vt:lpstr>幻灯片 63</vt:lpstr>
      <vt:lpstr>幻灯片 64</vt:lpstr>
      <vt:lpstr>幻灯片 65</vt:lpstr>
      <vt:lpstr>幻灯片 66</vt:lpstr>
      <vt:lpstr>幻灯片 67</vt:lpstr>
      <vt:lpstr>NO.1</vt:lpstr>
      <vt:lpstr>幻灯片 69</vt:lpstr>
      <vt:lpstr>幻灯片 70</vt:lpstr>
      <vt:lpstr>幻灯片 71</vt:lpstr>
      <vt:lpstr>幻灯片 72</vt:lpstr>
      <vt:lpstr>幻灯片 73</vt:lpstr>
      <vt:lpstr>幻灯片 74</vt:lpstr>
      <vt:lpstr> </vt:lpstr>
      <vt:lpstr>幻灯片 76</vt:lpstr>
      <vt:lpstr>幻灯片 77</vt:lpstr>
      <vt:lpstr>幻灯片 78</vt:lpstr>
      <vt:lpstr>幻灯片 79</vt:lpstr>
      <vt:lpstr>幻灯片 80</vt:lpstr>
      <vt:lpstr>幻灯片 81</vt:lpstr>
      <vt:lpstr>Reaction Kinetics of UF </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Reversible reaction</vt:lpstr>
      <vt:lpstr>幻灯片 95</vt:lpstr>
      <vt:lpstr>幻灯片 96</vt:lpstr>
      <vt:lpstr>幻灯片 97</vt:lpstr>
      <vt:lpstr>幻灯片 98</vt:lpstr>
      <vt:lpstr>幻灯片 99</vt:lpstr>
      <vt:lpstr>幻灯片 100</vt:lpstr>
      <vt:lpstr>幻灯片 101</vt:lpstr>
      <vt:lpstr>幻灯片 102</vt:lpstr>
      <vt:lpstr>幻灯片 103</vt:lpstr>
      <vt:lpstr>Hydrolization of methylene-bis-urea</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1.  Purity of Reagents </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Summary</vt:lpstr>
      <vt:lpstr>2.Proportions of Materials Used </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lpstr>幻灯片 152</vt:lpstr>
      <vt:lpstr>幻灯片 153</vt:lpstr>
      <vt:lpstr>幻灯片 154</vt:lpstr>
      <vt:lpstr>幻灯片 155</vt:lpstr>
      <vt:lpstr>幻灯片 156</vt:lpstr>
      <vt:lpstr>幻灯片 157</vt:lpstr>
      <vt:lpstr>幻灯片 158</vt:lpstr>
      <vt:lpstr>幻灯片 159</vt:lpstr>
      <vt:lpstr>幻灯片 160</vt:lpstr>
      <vt:lpstr>幻灯片 161</vt:lpstr>
      <vt:lpstr>幻灯片 162</vt:lpstr>
      <vt:lpstr>幻灯片 163</vt:lpstr>
      <vt:lpstr>幻灯片 164</vt:lpstr>
      <vt:lpstr>幻灯片 165</vt:lpstr>
      <vt:lpstr>幻灯片 166</vt:lpstr>
      <vt:lpstr>幻灯片 167</vt:lpstr>
      <vt:lpstr>幻灯片 168</vt:lpstr>
      <vt:lpstr>幻灯片 169</vt:lpstr>
      <vt:lpstr>幻灯片 170</vt:lpstr>
      <vt:lpstr>幻灯片 171</vt:lpstr>
      <vt:lpstr>幻灯片 172</vt:lpstr>
      <vt:lpstr>幻灯片 173</vt:lpstr>
      <vt:lpstr>Summary</vt:lpstr>
      <vt:lpstr>Control of the Reaction </vt:lpstr>
      <vt:lpstr>幻灯片 176</vt:lpstr>
      <vt:lpstr>幻灯片 177</vt:lpstr>
      <vt:lpstr>幻灯片 178</vt:lpstr>
      <vt:lpstr>幻灯片 179</vt:lpstr>
      <vt:lpstr>幻灯片 180</vt:lpstr>
      <vt:lpstr>幻灯片 181</vt:lpstr>
      <vt:lpstr>幻灯片 182</vt:lpstr>
      <vt:lpstr>幻灯片 183</vt:lpstr>
      <vt:lpstr>幻灯片 184</vt:lpstr>
      <vt:lpstr>幻灯片 185</vt:lpstr>
      <vt:lpstr>幻灯片 186</vt:lpstr>
      <vt:lpstr>幻灯片 187</vt:lpstr>
      <vt:lpstr>幻灯片 188</vt:lpstr>
      <vt:lpstr>幻灯片 189</vt:lpstr>
      <vt:lpstr>幻灯片 190</vt:lpstr>
      <vt:lpstr>幻灯片 191</vt:lpstr>
      <vt:lpstr>幻灯片 192</vt:lpstr>
      <vt:lpstr>幻灯片 193</vt:lpstr>
      <vt:lpstr>幻灯片 194</vt:lpstr>
      <vt:lpstr>幻灯片 195</vt:lpstr>
      <vt:lpstr>幻灯片 196</vt:lpstr>
      <vt:lpstr>幻灯片 197</vt:lpstr>
      <vt:lpstr>幻灯片 198</vt:lpstr>
      <vt:lpstr>幻灯片 199</vt:lpstr>
      <vt:lpstr>幻灯片 200</vt:lpstr>
      <vt:lpstr>幻灯片 201</vt:lpstr>
      <vt:lpstr>幻灯片 202</vt:lpstr>
      <vt:lpstr>幻灯片 203</vt:lpstr>
      <vt:lpstr>幻灯片 204</vt:lpstr>
      <vt:lpstr>幻灯片 205</vt:lpstr>
      <vt:lpstr>幻灯片 206</vt:lpstr>
      <vt:lpstr>幻灯片 207</vt:lpstr>
      <vt:lpstr>幻灯片 208</vt:lpstr>
      <vt:lpstr>幻灯片 209</vt:lpstr>
      <vt:lpstr>幻灯片 210</vt:lpstr>
      <vt:lpstr>幻灯片 211</vt:lpstr>
      <vt:lpstr>Summary</vt:lpstr>
      <vt:lpstr>幻灯片 213</vt:lpstr>
    </vt:vector>
  </TitlesOfParts>
  <Company>gao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dc:creator>
  <cp:lastModifiedBy>Andy</cp:lastModifiedBy>
  <cp:revision>536</cp:revision>
  <dcterms:created xsi:type="dcterms:W3CDTF">2004-06-27T01:56:50Z</dcterms:created>
  <dcterms:modified xsi:type="dcterms:W3CDTF">2020-11-12T05:04:39Z</dcterms:modified>
</cp:coreProperties>
</file>