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sldIdLst>
    <p:sldId id="257" r:id="rId5"/>
    <p:sldId id="319" r:id="rId6"/>
    <p:sldId id="331" r:id="rId7"/>
    <p:sldId id="363" r:id="rId8"/>
    <p:sldId id="350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48" r:id="rId18"/>
    <p:sldId id="354" r:id="rId19"/>
    <p:sldId id="368" r:id="rId20"/>
    <p:sldId id="377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333399"/>
    <a:srgbClr val="06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5396" autoAdjust="0"/>
  </p:normalViewPr>
  <p:slideViewPr>
    <p:cSldViewPr>
      <p:cViewPr varScale="1">
        <p:scale>
          <a:sx n="111" d="100"/>
          <a:sy n="111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F192-AE3D-412A-BDE3-F293876CBB0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567ED-2A59-420F-AEC3-DD784909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0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02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52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52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52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0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23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1.Master, Agent,</a:t>
            </a:r>
            <a:r>
              <a:rPr lang="en-US" baseline="0" dirty="0" smtClean="0"/>
              <a:t> App is JVM process;</a:t>
            </a:r>
          </a:p>
          <a:p>
            <a:r>
              <a:rPr lang="en-US" baseline="0" dirty="0" smtClean="0"/>
              <a:t>2.There is only one Master in a cluster;</a:t>
            </a:r>
          </a:p>
          <a:p>
            <a:r>
              <a:rPr lang="en-US" baseline="0" dirty="0" smtClean="0"/>
              <a:t>3.There is at least one Agent in every node;</a:t>
            </a:r>
          </a:p>
          <a:p>
            <a:r>
              <a:rPr lang="en-US" baseline="0" dirty="0" smtClean="0"/>
              <a:t>4.There is one or more App in any node;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3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0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5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5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52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52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67ED-2A59-420F-AEC3-DD78490944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5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pic>
        <p:nvPicPr>
          <p:cNvPr id="14" name="Picture 13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9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29600" cy="8869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69598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4744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0CCBB2-23CF-43DD-999B-A7E7F6652AA9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76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73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5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3962" y="1327665"/>
            <a:ext cx="8436076" cy="4866658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3962" y="6365874"/>
            <a:ext cx="8008988" cy="260351"/>
          </a:xfrm>
        </p:spPr>
        <p:txBody>
          <a:bodyPr wrap="square" anchor="t" anchorCtr="0">
            <a:normAutofit/>
          </a:bodyPr>
          <a:lstStyle>
            <a:lvl1pPr marL="0" indent="0">
              <a:lnSpc>
                <a:spcPct val="80000"/>
              </a:lnSpc>
              <a:spcBef>
                <a:spcPts val="200"/>
              </a:spcBef>
              <a:buFont typeface="Arial" pitchFamily="34" charset="0"/>
              <a:buNone/>
              <a:defRPr sz="700" b="0">
                <a:solidFill>
                  <a:srgbClr val="FFFFFF"/>
                </a:solidFill>
                <a:latin typeface="+mn-lt"/>
              </a:defRPr>
            </a:lvl1pPr>
            <a:lvl2pPr marL="171450" indent="-114300">
              <a:defRPr sz="900"/>
            </a:lvl2pPr>
            <a:lvl3pPr marL="342900" indent="-114300">
              <a:defRPr sz="900"/>
            </a:lvl3pPr>
            <a:lvl4pPr marL="514350" indent="-114300">
              <a:defRPr sz="900"/>
            </a:lvl4pPr>
            <a:lvl5pPr marL="685800" indent="-114300">
              <a:defRPr sz="9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44707B-D922-47D5-BD24-D96E91B70543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0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613525"/>
            <a:ext cx="425768" cy="190500"/>
          </a:xfrm>
          <a:prstGeom prst="rect">
            <a:avLst/>
          </a:prstGeom>
        </p:spPr>
        <p:txBody>
          <a:bodyPr/>
          <a:lstStyle/>
          <a:p>
            <a:fld id="{FD44707B-D922-47D5-BD24-D96E91B70543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3962" y="6353174"/>
            <a:ext cx="8008988" cy="295275"/>
          </a:xfrm>
        </p:spPr>
        <p:txBody>
          <a:bodyPr wrap="square" anchor="t" anchorCtr="0">
            <a:normAutofit/>
          </a:bodyPr>
          <a:lstStyle>
            <a:lvl1pPr marL="0" indent="0">
              <a:lnSpc>
                <a:spcPct val="80000"/>
              </a:lnSpc>
              <a:spcBef>
                <a:spcPts val="200"/>
              </a:spcBef>
              <a:buFont typeface="Arial" pitchFamily="34" charset="0"/>
              <a:buNone/>
              <a:defRPr sz="900">
                <a:solidFill>
                  <a:srgbClr val="FFFFFF"/>
                </a:solidFill>
                <a:latin typeface="+mn-lt"/>
              </a:defRPr>
            </a:lvl1pPr>
            <a:lvl2pPr marL="171450" indent="-114300">
              <a:defRPr sz="900"/>
            </a:lvl2pPr>
            <a:lvl3pPr marL="342900" indent="-114300">
              <a:defRPr sz="900"/>
            </a:lvl3pPr>
            <a:lvl4pPr marL="514350" indent="-114300">
              <a:defRPr sz="900"/>
            </a:lvl4pPr>
            <a:lvl5pPr marL="685800" indent="-114300">
              <a:defRPr sz="9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6481" y="6247377"/>
            <a:ext cx="2080800" cy="423404"/>
          </a:xfrm>
          <a:prstGeom prst="rect">
            <a:avLst/>
          </a:prstGeom>
          <a:ln/>
        </p:spPr>
        <p:txBody>
          <a:bodyPr lIns="82945" tIns="41473" rIns="82945" bIns="41473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61922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7681" y="6247377"/>
            <a:ext cx="2849760" cy="423404"/>
          </a:xfrm>
          <a:prstGeom prst="rect">
            <a:avLst/>
          </a:prstGeom>
          <a:ln/>
        </p:spPr>
        <p:txBody>
          <a:bodyPr lIns="82945" tIns="41473" rIns="82945" bIns="41473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61922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58880-2A59-4814-BEB2-343E3BDB5537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613525"/>
            <a:ext cx="425768" cy="190500"/>
          </a:xfrm>
          <a:prstGeom prst="rect">
            <a:avLst/>
          </a:prstGeom>
        </p:spPr>
        <p:txBody>
          <a:bodyPr/>
          <a:lstStyle/>
          <a:p>
            <a:fld id="{FD44707B-D922-47D5-BD24-D96E91B70543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3962" y="6353174"/>
            <a:ext cx="8008988" cy="295275"/>
          </a:xfrm>
        </p:spPr>
        <p:txBody>
          <a:bodyPr wrap="square" anchor="t" anchorCtr="0">
            <a:normAutofit/>
          </a:bodyPr>
          <a:lstStyle>
            <a:lvl1pPr marL="0" indent="0">
              <a:lnSpc>
                <a:spcPct val="80000"/>
              </a:lnSpc>
              <a:spcBef>
                <a:spcPts val="200"/>
              </a:spcBef>
              <a:buFont typeface="Arial" pitchFamily="34" charset="0"/>
              <a:buNone/>
              <a:defRPr sz="900">
                <a:solidFill>
                  <a:srgbClr val="FFFFFF"/>
                </a:solidFill>
                <a:latin typeface="+mn-lt"/>
              </a:defRPr>
            </a:lvl1pPr>
            <a:lvl2pPr marL="171450" indent="-114300">
              <a:defRPr sz="900"/>
            </a:lvl2pPr>
            <a:lvl3pPr marL="342900" indent="-114300">
              <a:defRPr sz="900"/>
            </a:lvl3pPr>
            <a:lvl4pPr marL="514350" indent="-114300">
              <a:defRPr sz="900"/>
            </a:lvl4pPr>
            <a:lvl5pPr marL="685800" indent="-114300">
              <a:defRPr sz="9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0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07B-D922-47D5-BD24-D96E91B70543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3962" y="6353174"/>
            <a:ext cx="8008988" cy="295275"/>
          </a:xfrm>
        </p:spPr>
        <p:txBody>
          <a:bodyPr wrap="square" anchor="t" anchorCtr="0">
            <a:normAutofit/>
          </a:bodyPr>
          <a:lstStyle>
            <a:lvl1pPr marL="0" indent="0">
              <a:lnSpc>
                <a:spcPct val="80000"/>
              </a:lnSpc>
              <a:spcBef>
                <a:spcPts val="200"/>
              </a:spcBef>
              <a:buFont typeface="Arial" pitchFamily="34" charset="0"/>
              <a:buNone/>
              <a:defRPr sz="900">
                <a:solidFill>
                  <a:srgbClr val="FFFFFF"/>
                </a:solidFill>
                <a:latin typeface="+mn-lt"/>
              </a:defRPr>
            </a:lvl1pPr>
            <a:lvl2pPr marL="171450" indent="-114300">
              <a:defRPr sz="900"/>
            </a:lvl2pPr>
            <a:lvl3pPr marL="342900" indent="-114300">
              <a:defRPr sz="900"/>
            </a:lvl3pPr>
            <a:lvl4pPr marL="514350" indent="-114300">
              <a:defRPr sz="900"/>
            </a:lvl4pPr>
            <a:lvl5pPr marL="685800" indent="-114300">
              <a:defRPr sz="9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59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pic>
        <p:nvPicPr>
          <p:cNvPr id="9" name="Picture 8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1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3963" y="1327665"/>
            <a:ext cx="8436076" cy="4866659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13526"/>
            <a:ext cx="425768" cy="190500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FD44707B-D922-47D5-BD24-D96E91B70543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3962" y="6353175"/>
            <a:ext cx="8008988" cy="295275"/>
          </a:xfrm>
        </p:spPr>
        <p:txBody>
          <a:bodyPr wrap="square" anchor="t" anchorCtr="0">
            <a:normAutofit/>
          </a:bodyPr>
          <a:lstStyle>
            <a:lvl1pPr marL="0" indent="0">
              <a:lnSpc>
                <a:spcPct val="80000"/>
              </a:lnSpc>
              <a:spcBef>
                <a:spcPts val="200"/>
              </a:spcBef>
              <a:buFont typeface="Arial" pitchFamily="34" charset="0"/>
              <a:buNone/>
              <a:defRPr sz="900">
                <a:solidFill>
                  <a:srgbClr val="FFFFFF"/>
                </a:solidFill>
                <a:latin typeface="+mn-lt"/>
              </a:defRPr>
            </a:lvl1pPr>
            <a:lvl2pPr marL="171439" indent="-114293">
              <a:defRPr sz="900"/>
            </a:lvl2pPr>
            <a:lvl3pPr marL="342878" indent="-114293">
              <a:defRPr sz="900"/>
            </a:lvl3pPr>
            <a:lvl4pPr marL="514317" indent="-114293">
              <a:defRPr sz="900"/>
            </a:lvl4pPr>
            <a:lvl5pPr marL="685756" indent="-114293">
              <a:defRPr sz="9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646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613526"/>
            <a:ext cx="425768" cy="190500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FD44707B-D922-47D5-BD24-D96E91B70543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3962" y="6353175"/>
            <a:ext cx="8008988" cy="295275"/>
          </a:xfrm>
        </p:spPr>
        <p:txBody>
          <a:bodyPr wrap="square" anchor="t" anchorCtr="0">
            <a:normAutofit/>
          </a:bodyPr>
          <a:lstStyle>
            <a:lvl1pPr marL="0" indent="0">
              <a:lnSpc>
                <a:spcPct val="80000"/>
              </a:lnSpc>
              <a:spcBef>
                <a:spcPts val="200"/>
              </a:spcBef>
              <a:buFont typeface="Arial" pitchFamily="34" charset="0"/>
              <a:buNone/>
              <a:defRPr sz="900">
                <a:solidFill>
                  <a:srgbClr val="FFFFFF"/>
                </a:solidFill>
                <a:latin typeface="+mn-lt"/>
              </a:defRPr>
            </a:lvl1pPr>
            <a:lvl2pPr marL="171439" indent="-114293">
              <a:defRPr sz="900"/>
            </a:lvl2pPr>
            <a:lvl3pPr marL="342878" indent="-114293">
              <a:defRPr sz="900"/>
            </a:lvl3pPr>
            <a:lvl4pPr marL="514317" indent="-114293">
              <a:defRPr sz="900"/>
            </a:lvl4pPr>
            <a:lvl5pPr marL="685756" indent="-114293">
              <a:defRPr sz="9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196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40525"/>
            <a:ext cx="8686800" cy="685800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78725"/>
            <a:ext cx="8686800" cy="5303520"/>
          </a:xfrm>
        </p:spPr>
        <p:txBody>
          <a:bodyPr/>
          <a:lstStyle>
            <a:lvl1pPr marL="228600" indent="-228600">
              <a:defRPr/>
            </a:lvl1pPr>
            <a:lvl2pPr marL="466725" indent="-228600">
              <a:buClrTx/>
              <a:defRPr/>
            </a:lvl2pPr>
            <a:lvl3pPr marL="692150" indent="-228600">
              <a:buClrTx/>
              <a:defRPr/>
            </a:lvl3pPr>
            <a:lvl4pPr marL="917575" indent="-228600">
              <a:buClrTx/>
              <a:defRPr/>
            </a:lvl4pPr>
            <a:lvl5pPr marL="1143000" indent="-228600">
              <a:buClrTx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13525"/>
            <a:ext cx="425768" cy="190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44707B-D922-47D5-BD24-D96E91B70543}" type="slidenum">
              <a:rPr smtClean="0">
                <a:solidFill>
                  <a:srgbClr val="FFFFFF"/>
                </a:solidFill>
                <a:latin typeface="Verdana"/>
              </a:rPr>
              <a:pPr/>
              <a:t>‹#›</a:t>
            </a:fld>
            <a:endParaRPr dirty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3763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40525"/>
            <a:ext cx="8686800" cy="685800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78725"/>
            <a:ext cx="8686800" cy="5303520"/>
          </a:xfrm>
        </p:spPr>
        <p:txBody>
          <a:bodyPr/>
          <a:lstStyle>
            <a:lvl1pPr marL="228600" indent="-228600">
              <a:defRPr/>
            </a:lvl1pPr>
            <a:lvl2pPr marL="466725" indent="-228600">
              <a:buClrTx/>
              <a:defRPr/>
            </a:lvl2pPr>
            <a:lvl3pPr marL="692150" indent="-228600">
              <a:buClrTx/>
              <a:defRPr/>
            </a:lvl3pPr>
            <a:lvl4pPr marL="917575" indent="-228600">
              <a:buClrTx/>
              <a:defRPr/>
            </a:lvl4pPr>
            <a:lvl5pPr marL="1143000" indent="-228600">
              <a:buClrTx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13525"/>
            <a:ext cx="425768" cy="190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44707B-D922-47D5-BD24-D96E91B70543}" type="slidenum">
              <a:rPr smtClean="0">
                <a:solidFill>
                  <a:srgbClr val="FFFFFF"/>
                </a:solidFill>
                <a:latin typeface="Verdana"/>
              </a:rPr>
              <a:pPr/>
              <a:t>‹#›</a:t>
            </a:fld>
            <a:endParaRPr dirty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0065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pic>
        <p:nvPicPr>
          <p:cNvPr id="8" name="Picture 7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n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20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n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26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0CCBB2-23CF-43DD-999B-A7E7F6652AA9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36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353050" y="0"/>
            <a:ext cx="3790950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defRPr lang="en-US" sz="1600" b="0" i="0" baseline="0" smtClean="0">
                <a:latin typeface="+mn-lt"/>
              </a:defRPr>
            </a:lvl1pPr>
          </a:lstStyle>
          <a:p>
            <a:r>
              <a:rPr lang="en-US" dirty="0" smtClean="0"/>
              <a:t>Photo goes here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0CCBB2-23CF-43DD-999B-A7E7F6652AA9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26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dirty="0">
                <a:solidFill>
                  <a:srgbClr val="FFFFFF"/>
                </a:solidFill>
                <a:latin typeface="Neo Sans Intel"/>
                <a:cs typeface="Neo Sans Intel"/>
              </a:rPr>
              <a:t>INTEL CONFIDENTIAL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Photo goes here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409575"/>
            <a:ext cx="4937760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anchor="ctr" anchorCtr="0"/>
          <a:lstStyle>
            <a:lvl1pPr marL="285750" indent="0"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20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858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19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29600" cy="8869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  <a:prstGeom prst="rect">
            <a:avLst/>
          </a:prstGeo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  <a:prstGeom prst="rect">
            <a:avLst/>
          </a:prstGeo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4419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l_footer_121410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-3455" y="6592378"/>
            <a:ext cx="460655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+mn-lt"/>
                <a:ea typeface="Verdana" pitchFamily="34" charset="0"/>
                <a:cs typeface="Neo Sans Intel"/>
              </a:defRPr>
            </a:lvl1pPr>
          </a:lstStyle>
          <a:p>
            <a:fld id="{F10CCBB2-23CF-43DD-999B-A7E7F6652AA9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8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0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lang="en-US" altLang="ja-JP" sz="3000" b="1" i="0" kern="120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200"/>
        </a:spcBef>
        <a:buFont typeface="Arial" pitchFamily="34" charset="0"/>
        <a:buNone/>
        <a:defRPr lang="en-US" altLang="ja-JP" sz="24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spcBef>
          <a:spcPts val="900"/>
        </a:spcBef>
        <a:buFont typeface="Arial" pitchFamily="34" charset="0"/>
        <a:buChar char="•"/>
        <a:defRPr lang="en-US" altLang="ja-JP" sz="22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spcBef>
          <a:spcPts val="600"/>
        </a:spcBef>
        <a:buClr>
          <a:schemeClr val="tx2"/>
        </a:buClr>
        <a:buFont typeface="Neo Sans Intel" pitchFamily="34" charset="0"/>
        <a:buChar char="–"/>
        <a:defRPr lang="en-US" altLang="ja-JP" sz="20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171450" algn="l" defTabSz="914400" rtl="0" eaLnBrk="1" latinLnBrk="0" hangingPunct="1">
        <a:spcBef>
          <a:spcPts val="300"/>
        </a:spcBef>
        <a:buClr>
          <a:schemeClr val="tx2"/>
        </a:buClr>
        <a:buFont typeface="Neo Sans Intel" pitchFamily="34" charset="0"/>
        <a:buChar char="–"/>
        <a:defRPr lang="en-US" altLang="ja-JP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00100" indent="-171450" algn="l" defTabSz="914400" rtl="0" eaLnBrk="1" latinLnBrk="0" hangingPunct="1">
        <a:spcBef>
          <a:spcPts val="100"/>
        </a:spcBef>
        <a:buClr>
          <a:schemeClr val="tx2"/>
        </a:buClr>
        <a:buFont typeface="Neo Sans Intel" pitchFamily="34" charset="0"/>
        <a:buChar char="–"/>
        <a:defRPr lang="en-US" altLang="ja-JP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8170" y="2667000"/>
            <a:ext cx="5589030" cy="1292662"/>
          </a:xfrm>
        </p:spPr>
        <p:txBody>
          <a:bodyPr/>
          <a:lstStyle/>
          <a:p>
            <a:pPr algn="r"/>
            <a:r>
              <a:rPr lang="en-US" sz="4800" dirty="0" smtClean="0">
                <a:latin typeface="Neo Sans Intel" pitchFamily="34" charset="0"/>
              </a:rPr>
              <a:t>New Features in Dew</a:t>
            </a:r>
            <a:r>
              <a:rPr lang="en-US" sz="3600" dirty="0" smtClean="0">
                <a:latin typeface="Neo Sans Intel" pitchFamily="34" charset="0"/>
              </a:rPr>
              <a:t/>
            </a:r>
            <a:br>
              <a:rPr lang="en-US" sz="3600" dirty="0" smtClean="0">
                <a:latin typeface="Neo Sans Intel" pitchFamily="34" charset="0"/>
              </a:rPr>
            </a:br>
            <a:r>
              <a:rPr lang="en-US" sz="3600" dirty="0" smtClean="0">
                <a:latin typeface="Neo Sans Intel" pitchFamily="34" charset="0"/>
              </a:rPr>
              <a:t> </a:t>
            </a:r>
            <a:endParaRPr lang="en-US" sz="2800" dirty="0">
              <a:latin typeface="Neo Sans Inte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419600"/>
            <a:ext cx="4876800" cy="1077218"/>
          </a:xfrm>
        </p:spPr>
        <p:txBody>
          <a:bodyPr/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r>
              <a:rPr lang="en-US" sz="2400" b="1" dirty="0" smtClean="0">
                <a:latin typeface="Neo Sans Intel" pitchFamily="34" charset="0"/>
              </a:rPr>
              <a:t>Li Zhihui, Wu Wenqi</a:t>
            </a:r>
          </a:p>
          <a:p>
            <a:pPr algn="r">
              <a:lnSpc>
                <a:spcPct val="100000"/>
              </a:lnSpc>
              <a:spcAft>
                <a:spcPts val="600"/>
              </a:spcAft>
            </a:pPr>
            <a:r>
              <a:rPr lang="en-US" sz="1800" dirty="0" smtClean="0">
                <a:latin typeface="Neo Sans Intel" pitchFamily="34" charset="0"/>
              </a:rPr>
              <a:t>Intel SSG Cloud Computing</a:t>
            </a:r>
          </a:p>
          <a:p>
            <a:pPr algn="r">
              <a:lnSpc>
                <a:spcPct val="100000"/>
              </a:lnSpc>
              <a:spcAft>
                <a:spcPts val="600"/>
              </a:spcAft>
            </a:pPr>
            <a:r>
              <a:rPr lang="en-US" sz="1800" dirty="0" smtClean="0">
                <a:latin typeface="Neo Sans Intel" pitchFamily="34" charset="0"/>
              </a:rPr>
              <a:t>3/15 2015</a:t>
            </a:r>
            <a:endParaRPr lang="en-US" sz="1800" dirty="0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altLang="zh-CN" smtClean="0">
                <a:solidFill>
                  <a:srgbClr val="FFFFFF"/>
                </a:solidFill>
              </a:rPr>
              <a:pPr/>
              <a:t>10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Demo – Driver Log</a:t>
            </a:r>
            <a:endParaRPr lang="zh-CN" alt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46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altLang="zh-CN" smtClean="0">
                <a:solidFill>
                  <a:srgbClr val="FFFFFF"/>
                </a:solidFill>
              </a:rPr>
              <a:pPr/>
              <a:t>11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Demo – Log Collection</a:t>
            </a:r>
            <a:endParaRPr lang="zh-CN" alt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276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altLang="zh-CN" smtClean="0">
                <a:solidFill>
                  <a:srgbClr val="FFFFFF"/>
                </a:solidFill>
              </a:rPr>
              <a:pPr/>
              <a:t>12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Demo – Log query</a:t>
            </a:r>
            <a:endParaRPr lang="zh-CN" altLang="en-US" sz="3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" y="990601"/>
            <a:ext cx="83153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620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altLang="zh-CN" smtClean="0">
                <a:solidFill>
                  <a:srgbClr val="FFFFFF"/>
                </a:solidFill>
              </a:rPr>
              <a:pPr/>
              <a:t>13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Quick Start</a:t>
            </a:r>
            <a:endParaRPr lang="zh-CN" alt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28625" y="1143000"/>
            <a:ext cx="8686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Link:https</a:t>
            </a:r>
            <a:r>
              <a:rPr lang="en-US" altLang="zh-CN" dirty="0"/>
              <a:t>://github.com/Intel-</a:t>
            </a:r>
            <a:r>
              <a:rPr lang="en-US" altLang="zh-CN" dirty="0" err="1"/>
              <a:t>bigdata</a:t>
            </a:r>
            <a:r>
              <a:rPr lang="en-US" altLang="zh-CN" dirty="0"/>
              <a:t>/Dew</a:t>
            </a:r>
            <a:endParaRPr lang="en-US" altLang="zh-CN" dirty="0" smtClean="0"/>
          </a:p>
          <a:p>
            <a:endParaRPr lang="en-US" altLang="zh-CN" dirty="0" smtClean="0">
              <a:latin typeface="Neo Sans Intel" pitchFamily="34" charset="0"/>
            </a:endParaRP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Configuration File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app.sparkpowermeter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conf.properties.template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dew.conf.template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slaves.template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 Dew</a:t>
            </a:r>
          </a:p>
          <a:p>
            <a:r>
              <a:rPr lang="en-US" altLang="zh-CN" dirty="0"/>
              <a:t>        sbin/start-all.sh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Start </a:t>
            </a:r>
            <a:r>
              <a:rPr lang="en-US" altLang="zh-CN" dirty="0" err="1" smtClean="0"/>
              <a:t>webcenter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app.webcenter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./create-db.sh</a:t>
            </a:r>
          </a:p>
          <a:p>
            <a:r>
              <a:rPr lang="en-US" altLang="zh-CN" dirty="0" smtClean="0"/>
              <a:t>		          ./start-web.sh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Login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IP:6077 </a:t>
            </a:r>
            <a:r>
              <a:rPr lang="en-US" altLang="zh-CN" dirty="0" err="1" smtClean="0"/>
              <a:t>admin:admin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9983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altLang="zh-CN" smtClean="0">
                <a:solidFill>
                  <a:srgbClr val="FFFFFF"/>
                </a:solidFill>
              </a:rPr>
              <a:pPr/>
              <a:t>14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Dew Architecture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23937"/>
            <a:ext cx="7543799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32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altLang="zh-CN" smtClean="0">
                <a:solidFill>
                  <a:srgbClr val="FFFFFF"/>
                </a:solidFill>
              </a:rPr>
              <a:pPr/>
              <a:t>15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Dew Architecture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814387"/>
            <a:ext cx="8139112" cy="54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43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85826"/>
          </a:xfrm>
        </p:spPr>
        <p:txBody>
          <a:bodyPr/>
          <a:lstStyle/>
          <a:p>
            <a:pPr lvl="1" algn="l" rtl="0">
              <a:lnSpc>
                <a:spcPts val="2600"/>
              </a:lnSpc>
              <a:spcBef>
                <a:spcPct val="0"/>
              </a:spcBef>
            </a:pPr>
            <a:r>
              <a:rPr lang="en-US" altLang="zh-CN" sz="30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Advantages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32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/>
            </a:r>
            <a:br>
              <a:rPr lang="en-US" altLang="zh-CN" sz="3200" dirty="0" smtClean="0">
                <a:latin typeface="Ebrima" pitchFamily="2" charset="0"/>
                <a:ea typeface="Ebrima" pitchFamily="2" charset="0"/>
                <a:cs typeface="Ebrima" pitchFamily="2" charset="0"/>
              </a:rPr>
            </a:br>
            <a:r>
              <a:rPr lang="en-US" altLang="zh-CN" sz="3200" dirty="0">
                <a:latin typeface="Ebrima" pitchFamily="2" charset="0"/>
                <a:ea typeface="Ebrima" pitchFamily="2" charset="0"/>
                <a:cs typeface="Ebrima" pitchFamily="2" charset="0"/>
              </a:rPr>
              <a:t/>
            </a:r>
            <a:br>
              <a:rPr lang="en-US" altLang="zh-CN" sz="3200" dirty="0">
                <a:latin typeface="Ebrima" pitchFamily="2" charset="0"/>
                <a:ea typeface="Ebrima" pitchFamily="2" charset="0"/>
                <a:cs typeface="Ebrima" pitchFamily="2" charset="0"/>
              </a:rPr>
            </a:br>
            <a:r>
              <a:rPr lang="en-US" altLang="zh-CN" sz="32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/>
            </a:r>
            <a:br>
              <a:rPr lang="en-US" altLang="zh-CN" sz="3200" dirty="0" smtClean="0">
                <a:latin typeface="Ebrima" pitchFamily="2" charset="0"/>
                <a:ea typeface="Ebrima" pitchFamily="2" charset="0"/>
                <a:cs typeface="Ebrima" pitchFamily="2" charset="0"/>
              </a:rPr>
            </a:br>
            <a:r>
              <a:rPr lang="en-US" altLang="zh-CN" sz="32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/>
            </a:r>
            <a:br>
              <a:rPr lang="en-US" altLang="zh-CN" sz="3200" dirty="0" smtClean="0">
                <a:latin typeface="Ebrima" pitchFamily="2" charset="0"/>
                <a:ea typeface="Ebrima" pitchFamily="2" charset="0"/>
                <a:cs typeface="Ebrima" pitchFamily="2" charset="0"/>
              </a:rPr>
            </a:br>
            <a:r>
              <a:rPr lang="en-US" altLang="zh-CN" sz="3200" dirty="0">
                <a:latin typeface="Ebrima" pitchFamily="2" charset="0"/>
                <a:ea typeface="Ebrima" pitchFamily="2" charset="0"/>
                <a:cs typeface="Ebrima" pitchFamily="2" charset="0"/>
              </a:rPr>
              <a:t/>
            </a:r>
            <a:br>
              <a:rPr lang="en-US" altLang="zh-CN" sz="3200" dirty="0">
                <a:latin typeface="Ebrima" pitchFamily="2" charset="0"/>
                <a:ea typeface="Ebrima" pitchFamily="2" charset="0"/>
                <a:cs typeface="Ebrima" pitchFamily="2" charset="0"/>
              </a:rPr>
            </a:br>
            <a:r>
              <a:rPr lang="en-US" altLang="zh-CN" sz="3200" dirty="0">
                <a:latin typeface="Ebrima" pitchFamily="2" charset="0"/>
                <a:ea typeface="Ebrima" pitchFamily="2" charset="0"/>
                <a:cs typeface="Ebrima" pitchFamily="2" charset="0"/>
              </a:rPr>
              <a:t/>
            </a:r>
            <a:br>
              <a:rPr lang="en-US" altLang="zh-CN" sz="3200" dirty="0">
                <a:latin typeface="Ebrima" pitchFamily="2" charset="0"/>
                <a:ea typeface="Ebrima" pitchFamily="2" charset="0"/>
                <a:cs typeface="Ebrima" pitchFamily="2" charset="0"/>
              </a:rPr>
            </a:br>
            <a:r>
              <a:rPr lang="en-US" altLang="zh-CN" sz="32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09" y="868326"/>
            <a:ext cx="896679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altLang="zh-CN" sz="2000" dirty="0" smtClean="0"/>
              <a:t>Friendly user interface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Easy to build, easy to use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Do anything with web console</a:t>
            </a:r>
          </a:p>
          <a:p>
            <a:pPr lvl="2"/>
            <a:endParaRPr lang="en-US" altLang="zh-CN" sz="2000" dirty="0" smtClean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altLang="zh-CN" sz="2000" dirty="0" smtClean="0"/>
              <a:t>Flexible architecture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Easy to build large scale distributed computation </a:t>
            </a:r>
            <a:r>
              <a:rPr lang="en-US" altLang="zh-CN" sz="2000" dirty="0" smtClean="0"/>
              <a:t>cluster</a:t>
            </a:r>
            <a:endParaRPr lang="en-US" altLang="zh-CN" sz="2000" dirty="0" smtClean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Easy to implement new distributed service and application</a:t>
            </a:r>
          </a:p>
          <a:p>
            <a:pPr lvl="2"/>
            <a:endParaRPr lang="en-US" altLang="zh-CN" sz="2000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altLang="zh-CN" sz="2000" dirty="0"/>
              <a:t>No couple but tightly integrate big data </a:t>
            </a:r>
            <a:r>
              <a:rPr lang="en-US" altLang="zh-CN" sz="2000" dirty="0" smtClean="0"/>
              <a:t>engine(Spark, Hadoop)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With plugin distributed service and application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8592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High available when some servers crashed.</a:t>
            </a:r>
          </a:p>
          <a:p>
            <a:r>
              <a:rPr lang="en-US" dirty="0" smtClean="0"/>
              <a:t>System metrics archive to </a:t>
            </a:r>
            <a:r>
              <a:rPr lang="en-US" dirty="0" err="1" smtClean="0"/>
              <a:t>hdfs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Better user and developer documentation.</a:t>
            </a:r>
          </a:p>
          <a:p>
            <a:r>
              <a:rPr lang="en-US" dirty="0" smtClean="0"/>
              <a:t>Better quality codes.</a:t>
            </a:r>
          </a:p>
          <a:p>
            <a:r>
              <a:rPr lang="en-US" dirty="0" smtClean="0"/>
              <a:t>More dew service and application.</a:t>
            </a:r>
          </a:p>
        </p:txBody>
      </p:sp>
    </p:spTree>
    <p:extLst>
      <p:ext uri="{BB962C8B-B14F-4D97-AF65-F5344CB8AC3E}">
        <p14:creationId xmlns:p14="http://schemas.microsoft.com/office/powerpoint/2010/main" val="1512657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574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5826"/>
          </a:xfrm>
        </p:spPr>
        <p:txBody>
          <a:bodyPr/>
          <a:lstStyle/>
          <a:p>
            <a:r>
              <a:rPr lang="en-US" sz="3600" dirty="0" smtClean="0"/>
              <a:t>Outlines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Before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24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>
                <a:latin typeface="Ebrima" pitchFamily="2" charset="0"/>
                <a:ea typeface="Ebrima" pitchFamily="2" charset="0"/>
                <a:cs typeface="Ebrima" pitchFamily="2" charset="0"/>
              </a:rPr>
              <a:t>New Features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zh-CN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User Guide</a:t>
            </a:r>
            <a:endParaRPr lang="en-US" altLang="zh-CN" sz="24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Ebrima" pitchFamily="2" charset="0"/>
                <a:ea typeface="Ebrima" pitchFamily="2" charset="0"/>
                <a:cs typeface="Ebrima" pitchFamily="2" charset="0"/>
              </a:rPr>
              <a:t>Architecture</a:t>
            </a:r>
            <a:endParaRPr lang="zh-CN" altLang="zh-CN" sz="24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24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altLang="zh-CN" smtClean="0">
                <a:solidFill>
                  <a:srgbClr val="FFFFFF"/>
                </a:solidFill>
              </a:rPr>
              <a:pPr/>
              <a:t>3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Before</a:t>
            </a:r>
            <a:endParaRPr lang="zh-CN" alt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28625" y="11430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Dew is a light-weight distributed </a:t>
            </a:r>
            <a:r>
              <a:rPr lang="en-US" altLang="zh-CN" dirty="0" smtClean="0"/>
              <a:t>Spark performance </a:t>
            </a:r>
            <a:r>
              <a:rPr lang="en-US" altLang="zh-CN" dirty="0" smtClean="0"/>
              <a:t>analysis framework.</a:t>
            </a:r>
          </a:p>
          <a:p>
            <a:endParaRPr lang="en-US" altLang="zh-CN" dirty="0" smtClean="0">
              <a:latin typeface="Neo Sans Intel" pitchFamily="34" charset="0"/>
            </a:endParaRP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Analyze Spark </a:t>
            </a:r>
            <a:r>
              <a:rPr lang="en-US" altLang="zh-CN" dirty="0" smtClean="0"/>
              <a:t>performance </a:t>
            </a:r>
            <a:r>
              <a:rPr lang="en-US" altLang="zh-CN" dirty="0" smtClean="0"/>
              <a:t>with data flow.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 coupling with Spark </a:t>
            </a:r>
            <a:r>
              <a:rPr lang="en-US" altLang="zh-CN" dirty="0" smtClean="0"/>
              <a:t>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 affecting  Spark application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 cluster size limitation (powerful scalability)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6035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altLang="zh-CN" smtClean="0">
                <a:solidFill>
                  <a:srgbClr val="FFFFFF"/>
                </a:solidFill>
              </a:rPr>
              <a:pPr/>
              <a:t>4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New Features</a:t>
            </a:r>
            <a:endParaRPr lang="zh-CN" alt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28625" y="1143000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Now Dew is a big data application management and analysis system.</a:t>
            </a:r>
            <a:endParaRPr lang="en-US" altLang="zh-CN" dirty="0">
              <a:latin typeface="Neo Sans Inte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Distributed log </a:t>
            </a:r>
            <a:r>
              <a:rPr lang="en-US" altLang="zh-CN" b="1" dirty="0" smtClean="0"/>
              <a:t>collection and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Distributed </a:t>
            </a:r>
            <a:r>
              <a:rPr lang="en-US" altLang="zh-CN" b="1" dirty="0" smtClean="0"/>
              <a:t>command </a:t>
            </a:r>
            <a:r>
              <a:rPr lang="en-US" altLang="zh-CN" b="1" dirty="0" smtClean="0"/>
              <a:t>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Spark performance </a:t>
            </a:r>
            <a:r>
              <a:rPr lang="en-US" altLang="zh-CN" b="1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Spark application management and report</a:t>
            </a:r>
            <a:endParaRPr lang="en-US" altLang="zh-CN" b="1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 smtClean="0"/>
              <a:t>WebCenter</a:t>
            </a:r>
            <a:r>
              <a:rPr lang="en-US" altLang="zh-CN" b="1" dirty="0" smtClean="0"/>
              <a:t>: Big </a:t>
            </a:r>
            <a:r>
              <a:rPr lang="en-US" altLang="zh-CN" b="1" dirty="0"/>
              <a:t>Data App Management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Application registration and execute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Application execution result </a:t>
            </a:r>
            <a:r>
              <a:rPr lang="en-US" altLang="zh-CN" dirty="0" smtClean="0"/>
              <a:t>analysis and report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Cluster performance </a:t>
            </a:r>
            <a:r>
              <a:rPr lang="en-US" altLang="zh-CN" dirty="0" smtClean="0"/>
              <a:t>monitor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Dew </a:t>
            </a:r>
            <a:r>
              <a:rPr lang="en-US" altLang="zh-CN" dirty="0" smtClean="0"/>
              <a:t>registered services </a:t>
            </a:r>
            <a:r>
              <a:rPr lang="en-US" altLang="zh-CN" dirty="0"/>
              <a:t>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75385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altLang="zh-CN" smtClean="0">
                <a:solidFill>
                  <a:srgbClr val="FFFFFF"/>
                </a:solidFill>
              </a:rPr>
              <a:pPr/>
              <a:t>5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Demo – Cluster Status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848600" cy="495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3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altLang="zh-CN" smtClean="0">
                <a:solidFill>
                  <a:srgbClr val="FFFFFF"/>
                </a:solidFill>
              </a:rPr>
              <a:pPr/>
              <a:t>6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Demo – Agents Status</a:t>
            </a:r>
            <a:endParaRPr lang="zh-CN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6299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90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altLang="zh-CN" smtClean="0">
                <a:solidFill>
                  <a:srgbClr val="FFFFFF"/>
                </a:solidFill>
              </a:rPr>
              <a:pPr/>
              <a:t>7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Demo – Application &amp; Job Registration</a:t>
            </a:r>
            <a:endParaRPr lang="zh-CN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024618"/>
            <a:ext cx="4191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1" y="1024618"/>
            <a:ext cx="3820886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509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altLang="zh-CN" smtClean="0">
                <a:solidFill>
                  <a:srgbClr val="FFFFFF"/>
                </a:solidFill>
              </a:rPr>
              <a:pPr/>
              <a:t>8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Demo – Execution Result Report</a:t>
            </a:r>
            <a:endParaRPr lang="zh-CN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19175"/>
            <a:ext cx="85725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07" y="4038600"/>
            <a:ext cx="8677275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285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altLang="zh-CN" smtClean="0">
                <a:solidFill>
                  <a:srgbClr val="FFFFFF"/>
                </a:solidFill>
              </a:rPr>
              <a:pPr/>
              <a:t>9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Demo – Diagnosis</a:t>
            </a:r>
            <a:endParaRPr lang="zh-CN" alt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4391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627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PPT_LgtTmplt_Stndrd_v12">
  <a:themeElements>
    <a:clrScheme name="IntelColors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2000" b="1" smtClean="0">
            <a:solidFill>
              <a:schemeClr val="tx1"/>
            </a:solidFill>
            <a:latin typeface="Neo Sans Inte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32223ED385164792773F399FFB435E" ma:contentTypeVersion="0" ma:contentTypeDescription="Create a new document." ma:contentTypeScope="" ma:versionID="602fb9da9677f83984596d737eb9ff1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5906DF-39DD-42E6-B3C7-8320A39620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9F3B6-A66C-4B02-AFB1-765FC48821A9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BBA65CB-5379-4F2E-B53B-CB45B69C2B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26186</TotalTime>
  <Words>328</Words>
  <Application>Microsoft Office PowerPoint</Application>
  <PresentationFormat>On-screen Show (4:3)</PresentationFormat>
  <Paragraphs>122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MS PGothic</vt:lpstr>
      <vt:lpstr>Neo Sans Intel</vt:lpstr>
      <vt:lpstr>Neo Sans Intel Light</vt:lpstr>
      <vt:lpstr>Neo Sans Intel Medium</vt:lpstr>
      <vt:lpstr>宋体</vt:lpstr>
      <vt:lpstr>Arial</vt:lpstr>
      <vt:lpstr>Calibri</vt:lpstr>
      <vt:lpstr>Ebrima</vt:lpstr>
      <vt:lpstr>Trebuchet MS</vt:lpstr>
      <vt:lpstr>Verdana</vt:lpstr>
      <vt:lpstr>Wingdings</vt:lpstr>
      <vt:lpstr>intel_PPT_LgtTmplt_Stndrd_v12</vt:lpstr>
      <vt:lpstr>New Features in Dew  </vt:lpstr>
      <vt:lpstr>Outlines</vt:lpstr>
      <vt:lpstr>Before</vt:lpstr>
      <vt:lpstr>New Features</vt:lpstr>
      <vt:lpstr>Demo – Cluster Status</vt:lpstr>
      <vt:lpstr>Demo – Agents Status</vt:lpstr>
      <vt:lpstr>Demo – Application &amp; Job Registration</vt:lpstr>
      <vt:lpstr>Demo – Execution Result Report</vt:lpstr>
      <vt:lpstr>Demo – Diagnosis</vt:lpstr>
      <vt:lpstr>Demo – Driver Log</vt:lpstr>
      <vt:lpstr>Demo – Log Collection</vt:lpstr>
      <vt:lpstr>Demo – Log query</vt:lpstr>
      <vt:lpstr>Quick Start</vt:lpstr>
      <vt:lpstr>Dew Architecture</vt:lpstr>
      <vt:lpstr>Dew Architecture</vt:lpstr>
      <vt:lpstr>Advantages        </vt:lpstr>
      <vt:lpstr>TODO List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iQiYi Log Processing Pipeline Optimization</dc:title>
  <dc:creator>Cheng, Hao</dc:creator>
  <cp:lastModifiedBy>Li, Zhihui</cp:lastModifiedBy>
  <cp:revision>770</cp:revision>
  <dcterms:created xsi:type="dcterms:W3CDTF">2013-03-18T21:01:52Z</dcterms:created>
  <dcterms:modified xsi:type="dcterms:W3CDTF">2015-03-13T08:38:36Z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0x0101005C32223ED385164792773F399FFB435E</vt:lpwstr>
  </property>
</Properties>
</file>