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80" r:id="rId3"/>
    <p:sldId id="581" r:id="rId4"/>
    <p:sldId id="594" r:id="rId5"/>
    <p:sldId id="595" r:id="rId6"/>
    <p:sldId id="613" r:id="rId7"/>
    <p:sldId id="582" r:id="rId8"/>
    <p:sldId id="583" r:id="rId9"/>
    <p:sldId id="585" r:id="rId10"/>
    <p:sldId id="588" r:id="rId11"/>
    <p:sldId id="614" r:id="rId12"/>
    <p:sldId id="628" r:id="rId13"/>
    <p:sldId id="596" r:id="rId14"/>
    <p:sldId id="603" r:id="rId15"/>
    <p:sldId id="626" r:id="rId16"/>
    <p:sldId id="601" r:id="rId17"/>
    <p:sldId id="615" r:id="rId18"/>
    <p:sldId id="627" r:id="rId19"/>
    <p:sldId id="630" r:id="rId20"/>
    <p:sldId id="617" r:id="rId21"/>
    <p:sldId id="302" r:id="rId2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M_ADMIN"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66FF99"/>
    <a:srgbClr val="5B9BD5"/>
    <a:srgbClr val="F1BA2F"/>
    <a:srgbClr val="368FF0"/>
    <a:srgbClr val="00FF00"/>
    <a:srgbClr val="FFFF99"/>
    <a:srgbClr val="99FF66"/>
    <a:srgbClr val="66C0BE"/>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1" autoAdjust="0"/>
    <p:restoredTop sz="88180" autoAdjust="0"/>
  </p:normalViewPr>
  <p:slideViewPr>
    <p:cSldViewPr>
      <p:cViewPr varScale="1">
        <p:scale>
          <a:sx n="76" d="100"/>
          <a:sy n="76" d="100"/>
        </p:scale>
        <p:origin x="264" y="84"/>
      </p:cViewPr>
      <p:guideLst>
        <p:guide orient="horz" pos="2160"/>
        <p:guide pos="384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605BF89-6CA8-4531-BAA3-CFE63494F0D2}" type="datetimeFigureOut">
              <a:rPr lang="zh-CN" altLang="en-US"/>
              <a:pPr/>
              <a:t>2016/9/21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D5CF6DA-573A-4BF7-B957-E7B1102BFF63}" type="slidenum">
              <a:rPr lang="zh-CN" altLang="en-US"/>
              <a:pPr/>
              <a:t>‹#›</a:t>
            </a:fld>
            <a:endParaRPr lang="zh-CN" altLang="en-US"/>
          </a:p>
        </p:txBody>
      </p:sp>
    </p:spTree>
    <p:extLst>
      <p:ext uri="{BB962C8B-B14F-4D97-AF65-F5344CB8AC3E}">
        <p14:creationId xmlns:p14="http://schemas.microsoft.com/office/powerpoint/2010/main" val="3125119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87927.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10667.htm" TargetMode="External"/><Relationship Id="rId5" Type="http://schemas.openxmlformats.org/officeDocument/2006/relationships/hyperlink" Target="http://baike.baidu.com/view/1061834.htm" TargetMode="External"/><Relationship Id="rId4" Type="http://schemas.openxmlformats.org/officeDocument/2006/relationships/hyperlink" Target="http://baike.baidu.com/view/246284.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DA6341-624D-47DB-8BCB-3BF7C79A9F04}" type="slidenum">
              <a:rPr lang="zh-CN" altLang="en-US"/>
              <a:pPr eaLnBrk="1" hangingPunct="1"/>
              <a:t>2</a:t>
            </a:fld>
            <a:endParaRPr lang="zh-CN" altLang="en-US"/>
          </a:p>
        </p:txBody>
      </p:sp>
    </p:spTree>
    <p:extLst>
      <p:ext uri="{BB962C8B-B14F-4D97-AF65-F5344CB8AC3E}">
        <p14:creationId xmlns:p14="http://schemas.microsoft.com/office/powerpoint/2010/main" val="1754900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20CF4B6-1003-48DC-9964-0CDC678301DA}" type="slidenum">
              <a:rPr lang="zh-CN" altLang="en-US" smtClean="0"/>
              <a:pPr/>
              <a:t>12</a:t>
            </a:fld>
            <a:endParaRPr lang="zh-CN" altLang="en-US" smtClean="0"/>
          </a:p>
        </p:txBody>
      </p:sp>
    </p:spTree>
    <p:extLst>
      <p:ext uri="{BB962C8B-B14F-4D97-AF65-F5344CB8AC3E}">
        <p14:creationId xmlns:p14="http://schemas.microsoft.com/office/powerpoint/2010/main" val="69755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20CF4B6-1003-48DC-9964-0CDC678301DA}" type="slidenum">
              <a:rPr lang="zh-CN" altLang="en-US" smtClean="0"/>
              <a:pPr/>
              <a:t>13</a:t>
            </a:fld>
            <a:endParaRPr lang="zh-CN" altLang="en-US" smtClean="0"/>
          </a:p>
        </p:txBody>
      </p:sp>
    </p:spTree>
    <p:extLst>
      <p:ext uri="{BB962C8B-B14F-4D97-AF65-F5344CB8AC3E}">
        <p14:creationId xmlns:p14="http://schemas.microsoft.com/office/powerpoint/2010/main" val="416097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F3DF989-9A25-4F32-8807-6B5B74472B76}" type="slidenum">
              <a:rPr lang="zh-CN" altLang="en-US" smtClean="0"/>
              <a:pPr/>
              <a:t>14</a:t>
            </a:fld>
            <a:endParaRPr lang="zh-CN" altLang="en-US" smtClean="0"/>
          </a:p>
        </p:txBody>
      </p:sp>
    </p:spTree>
    <p:extLst>
      <p:ext uri="{BB962C8B-B14F-4D97-AF65-F5344CB8AC3E}">
        <p14:creationId xmlns:p14="http://schemas.microsoft.com/office/powerpoint/2010/main" val="269213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、为什么要分库</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单个实例的资源总是有限的，比如连接数、</a:t>
            </a:r>
            <a:r>
              <a:rPr lang="en-US" altLang="zh-CN" dirty="0" err="1"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、内存、</a:t>
            </a:r>
            <a:r>
              <a:rPr lang="en-US" altLang="zh-CN" dirty="0" err="1" smtClean="0">
                <a:latin typeface="微软雅黑" pitchFamily="34" charset="-122"/>
                <a:ea typeface="微软雅黑" pitchFamily="34" charset="-122"/>
              </a:rPr>
              <a:t>io</a:t>
            </a:r>
            <a:r>
              <a:rPr lang="zh-CN" altLang="en-US" dirty="0" smtClean="0">
                <a:latin typeface="微软雅黑" pitchFamily="34" charset="-122"/>
                <a:ea typeface="微软雅黑" pitchFamily="34" charset="-122"/>
              </a:rPr>
              <a:t>等，最终数据库能承载的数据量和数据处理能力会遭遇瓶颈。</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、为什么要分表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单个表数据量过大时，一般原则上</a:t>
            </a:r>
            <a:r>
              <a:rPr lang="en-US" altLang="zh-CN" dirty="0" err="1" smtClean="0">
                <a:latin typeface="微软雅黑" pitchFamily="34" charset="-122"/>
                <a:ea typeface="微软雅黑" pitchFamily="34" charset="-122"/>
              </a:rPr>
              <a:t>mysql</a:t>
            </a:r>
            <a:r>
              <a:rPr lang="zh-CN" altLang="en-US" dirty="0" smtClean="0">
                <a:latin typeface="微软雅黑" pitchFamily="34" charset="-122"/>
                <a:ea typeface="微软雅黑" pitchFamily="34" charset="-122"/>
              </a:rPr>
              <a:t>不超过</a:t>
            </a:r>
            <a:r>
              <a:rPr lang="en-US" altLang="zh-CN" dirty="0" smtClean="0">
                <a:latin typeface="微软雅黑" pitchFamily="34" charset="-122"/>
                <a:ea typeface="微软雅黑" pitchFamily="34" charset="-122"/>
              </a:rPr>
              <a:t>1000w,</a:t>
            </a:r>
            <a:r>
              <a:rPr lang="zh-CN" altLang="en-US" dirty="0" smtClean="0">
                <a:latin typeface="微软雅黑" pitchFamily="34" charset="-122"/>
                <a:ea typeface="微软雅黑" pitchFamily="34" charset="-122"/>
              </a:rPr>
              <a:t>考虑</a:t>
            </a:r>
            <a:r>
              <a:rPr lang="en-US" altLang="zh-CN" dirty="0" smtClean="0">
                <a:latin typeface="微软雅黑" pitchFamily="34" charset="-122"/>
                <a:ea typeface="微软雅黑" pitchFamily="34" charset="-122"/>
              </a:rPr>
              <a:t>3-5</a:t>
            </a:r>
            <a:r>
              <a:rPr lang="zh-CN" altLang="en-US" dirty="0" smtClean="0">
                <a:latin typeface="微软雅黑" pitchFamily="34" charset="-122"/>
                <a:ea typeface="微软雅黑" pitchFamily="34" charset="-122"/>
              </a:rPr>
              <a:t>年的扩展容量</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、分库分表维度的选择</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从库中数据量的瓶颈所在，综合项目情况进行考虑。</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例如，数据库中的表太多而造成海量数据，项目的各项业务逻辑清晰，低耦合，那么首先垂直拆分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例如，数据库中的表不多而单表的数据量很大，或者数据的热度很高，那么首选水平拆分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拆分的维度，可以按某业务属性的</a:t>
            </a:r>
            <a:r>
              <a:rPr lang="en-US" altLang="zh-CN" dirty="0" smtClean="0">
                <a:latin typeface="微软雅黑" pitchFamily="34" charset="-122"/>
                <a:ea typeface="微软雅黑" pitchFamily="34" charset="-122"/>
              </a:rPr>
              <a:t>hash</a:t>
            </a:r>
            <a:r>
              <a:rPr lang="zh-CN" altLang="en-US" dirty="0" smtClean="0">
                <a:latin typeface="微软雅黑" pitchFamily="34" charset="-122"/>
                <a:ea typeface="微软雅黑" pitchFamily="34" charset="-122"/>
              </a:rPr>
              <a:t>离散取模，也可以按照某业务属性的号段划分</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、带来的问题</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分布式事务的问题，这里一般尽量避免分布式事务，程序控制，保证数据的最终一致</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分页查询问题，这个问题目前也不是很好解决，也许可以通过</a:t>
            </a:r>
            <a:r>
              <a:rPr lang="en-US" altLang="zh-CN" dirty="0" smtClean="0">
                <a:latin typeface="微软雅黑" pitchFamily="34" charset="-122"/>
                <a:ea typeface="微软雅黑" pitchFamily="34" charset="-122"/>
              </a:rPr>
              <a:t>ES</a:t>
            </a:r>
            <a:r>
              <a:rPr lang="zh-CN" altLang="en-US" dirty="0" smtClean="0">
                <a:latin typeface="微软雅黑" pitchFamily="34" charset="-122"/>
                <a:ea typeface="微软雅黑" pitchFamily="34" charset="-122"/>
              </a:rPr>
              <a:t>等其他框架来实现</a:t>
            </a:r>
            <a:endParaRPr lang="en-US" altLang="zh-CN" dirty="0" smtClean="0">
              <a:latin typeface="微软雅黑" pitchFamily="34" charset="-122"/>
              <a:ea typeface="微软雅黑" pitchFamily="34" charset="-122"/>
            </a:endParaRPr>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FC98661-FBB7-488F-86C5-2B1258EF3314}" type="slidenum">
              <a:rPr lang="zh-CN" altLang="en-US" smtClean="0"/>
              <a:pPr/>
              <a:t>15</a:t>
            </a:fld>
            <a:endParaRPr lang="zh-CN" altLang="en-US" smtClean="0"/>
          </a:p>
        </p:txBody>
      </p:sp>
    </p:spTree>
    <p:extLst>
      <p:ext uri="{BB962C8B-B14F-4D97-AF65-F5344CB8AC3E}">
        <p14:creationId xmlns:p14="http://schemas.microsoft.com/office/powerpoint/2010/main" val="102131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20CF4B6-1003-48DC-9964-0CDC678301DA}" type="slidenum">
              <a:rPr lang="zh-CN" altLang="en-US" smtClean="0"/>
              <a:pPr/>
              <a:t>16</a:t>
            </a:fld>
            <a:endParaRPr lang="zh-CN" altLang="en-US" smtClean="0"/>
          </a:p>
        </p:txBody>
      </p:sp>
    </p:spTree>
    <p:extLst>
      <p:ext uri="{BB962C8B-B14F-4D97-AF65-F5344CB8AC3E}">
        <p14:creationId xmlns:p14="http://schemas.microsoft.com/office/powerpoint/2010/main" val="1134419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DA6341-624D-47DB-8BCB-3BF7C79A9F04}" type="slidenum">
              <a:rPr lang="zh-CN" altLang="en-US"/>
              <a:pPr eaLnBrk="1" hangingPunct="1"/>
              <a:t>17</a:t>
            </a:fld>
            <a:endParaRPr lang="zh-CN" altLang="en-US"/>
          </a:p>
        </p:txBody>
      </p:sp>
    </p:spTree>
    <p:extLst>
      <p:ext uri="{BB962C8B-B14F-4D97-AF65-F5344CB8AC3E}">
        <p14:creationId xmlns:p14="http://schemas.microsoft.com/office/powerpoint/2010/main" val="175490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20CF4B6-1003-48DC-9964-0CDC678301DA}" type="slidenum">
              <a:rPr lang="zh-CN" altLang="en-US" smtClean="0"/>
              <a:pPr/>
              <a:t>18</a:t>
            </a:fld>
            <a:endParaRPr lang="zh-CN" altLang="en-US" smtClean="0"/>
          </a:p>
        </p:txBody>
      </p:sp>
    </p:spTree>
    <p:extLst>
      <p:ext uri="{BB962C8B-B14F-4D97-AF65-F5344CB8AC3E}">
        <p14:creationId xmlns:p14="http://schemas.microsoft.com/office/powerpoint/2010/main" val="351765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latin typeface="微软雅黑" pitchFamily="34" charset="-122"/>
              <a:ea typeface="微软雅黑" pitchFamily="34" charset="-122"/>
            </a:endParaRP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20CF4B6-1003-48DC-9964-0CDC678301DA}" type="slidenum">
              <a:rPr lang="zh-CN" altLang="en-US" smtClean="0"/>
              <a:pPr/>
              <a:t>19</a:t>
            </a:fld>
            <a:endParaRPr lang="zh-CN" altLang="en-US" smtClean="0"/>
          </a:p>
        </p:txBody>
      </p:sp>
    </p:spTree>
    <p:extLst>
      <p:ext uri="{BB962C8B-B14F-4D97-AF65-F5344CB8AC3E}">
        <p14:creationId xmlns:p14="http://schemas.microsoft.com/office/powerpoint/2010/main" val="307637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3653B-D928-49C2-8E06-120B1952C861}" type="slidenum">
              <a:rPr lang="zh-CN" altLang="en-US"/>
              <a:pPr eaLnBrk="1" hangingPunct="1"/>
              <a:t>3</a:t>
            </a:fld>
            <a:endParaRPr lang="zh-CN" altLang="en-US"/>
          </a:p>
        </p:txBody>
      </p:sp>
    </p:spTree>
    <p:extLst>
      <p:ext uri="{BB962C8B-B14F-4D97-AF65-F5344CB8AC3E}">
        <p14:creationId xmlns:p14="http://schemas.microsoft.com/office/powerpoint/2010/main" val="191656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5CF6DA-573A-4BF7-B957-E7B1102BFF63}" type="slidenum">
              <a:rPr lang="zh-CN" altLang="en-US" smtClean="0"/>
              <a:pPr/>
              <a:t>4</a:t>
            </a:fld>
            <a:endParaRPr lang="zh-CN" altLang="en-US"/>
          </a:p>
        </p:txBody>
      </p:sp>
    </p:spTree>
    <p:extLst>
      <p:ext uri="{BB962C8B-B14F-4D97-AF65-F5344CB8AC3E}">
        <p14:creationId xmlns:p14="http://schemas.microsoft.com/office/powerpoint/2010/main" val="54521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DA6341-624D-47DB-8BCB-3BF7C79A9F04}" type="slidenum">
              <a:rPr lang="zh-CN" altLang="en-US"/>
              <a:pPr eaLnBrk="1" hangingPunct="1"/>
              <a:t>6</a:t>
            </a:fld>
            <a:endParaRPr lang="zh-CN" altLang="en-US"/>
          </a:p>
        </p:txBody>
      </p:sp>
    </p:spTree>
    <p:extLst>
      <p:ext uri="{BB962C8B-B14F-4D97-AF65-F5344CB8AC3E}">
        <p14:creationId xmlns:p14="http://schemas.microsoft.com/office/powerpoint/2010/main" val="175490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先采后销：</a:t>
            </a:r>
            <a:r>
              <a:rPr lang="zh-CN" altLang="en-US" sz="1200" b="0" i="0" kern="1200" dirty="0" smtClean="0">
                <a:solidFill>
                  <a:schemeClr val="tx1"/>
                </a:solidFill>
                <a:effectLst/>
                <a:latin typeface="+mn-lt"/>
                <a:ea typeface="SimSun" panose="02010600030101010101" pitchFamily="2" charset="-122"/>
                <a:cs typeface="+mn-cs"/>
              </a:rPr>
              <a:t>先采购，物权属于我司，再销售给用户</a:t>
            </a:r>
            <a:endParaRPr lang="en-US" altLang="zh-CN" dirty="0" smtClean="0"/>
          </a:p>
          <a:p>
            <a:pPr>
              <a:spcBef>
                <a:spcPct val="0"/>
              </a:spcBef>
            </a:pPr>
            <a:r>
              <a:rPr lang="zh-CN" altLang="en-US" dirty="0" smtClean="0"/>
              <a:t>先销后采：</a:t>
            </a:r>
            <a:r>
              <a:rPr lang="zh-CN" altLang="en-US" sz="1200" b="0" i="0" kern="1200" dirty="0" smtClean="0">
                <a:solidFill>
                  <a:schemeClr val="tx1"/>
                </a:solidFill>
                <a:effectLst/>
                <a:latin typeface="+mn-lt"/>
                <a:ea typeface="SimSun" panose="02010600030101010101" pitchFamily="2" charset="-122"/>
                <a:cs typeface="+mn-cs"/>
              </a:rPr>
              <a:t>先销售，物权还是属于供应商，根据销售确定采购</a:t>
            </a:r>
            <a:endParaRPr lang="zh-CN" altLang="en-US" dirty="0"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3653B-D928-49C2-8E06-120B1952C861}" type="slidenum">
              <a:rPr lang="zh-CN" altLang="en-US"/>
              <a:pPr eaLnBrk="1" hangingPunct="1"/>
              <a:t>7</a:t>
            </a:fld>
            <a:endParaRPr lang="zh-CN" altLang="en-US"/>
          </a:p>
        </p:txBody>
      </p:sp>
    </p:spTree>
    <p:extLst>
      <p:ext uri="{BB962C8B-B14F-4D97-AF65-F5344CB8AC3E}">
        <p14:creationId xmlns:p14="http://schemas.microsoft.com/office/powerpoint/2010/main" val="76355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3653B-D928-49C2-8E06-120B1952C861}" type="slidenum">
              <a:rPr lang="zh-CN" altLang="en-US"/>
              <a:pPr eaLnBrk="1" hangingPunct="1"/>
              <a:t>8</a:t>
            </a:fld>
            <a:endParaRPr lang="zh-CN" altLang="en-US"/>
          </a:p>
        </p:txBody>
      </p:sp>
    </p:spTree>
    <p:extLst>
      <p:ext uri="{BB962C8B-B14F-4D97-AF65-F5344CB8AC3E}">
        <p14:creationId xmlns:p14="http://schemas.microsoft.com/office/powerpoint/2010/main" val="76355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纳秒购：预示足够的快</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3653B-D928-49C2-8E06-120B1952C861}" type="slidenum">
              <a:rPr lang="zh-CN" altLang="en-US"/>
              <a:pPr eaLnBrk="1" hangingPunct="1"/>
              <a:t>9</a:t>
            </a:fld>
            <a:endParaRPr lang="zh-CN" altLang="en-US"/>
          </a:p>
        </p:txBody>
      </p:sp>
    </p:spTree>
    <p:extLst>
      <p:ext uri="{BB962C8B-B14F-4D97-AF65-F5344CB8AC3E}">
        <p14:creationId xmlns:p14="http://schemas.microsoft.com/office/powerpoint/2010/main" val="76355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kern="1200" dirty="0" smtClean="0">
                <a:solidFill>
                  <a:schemeClr val="tx1"/>
                </a:solidFill>
                <a:effectLst/>
                <a:latin typeface="+mn-lt"/>
                <a:ea typeface="SimSun" panose="02010600030101010101" pitchFamily="2" charset="-122"/>
                <a:cs typeface="+mn-cs"/>
              </a:rPr>
              <a:t>盖娅</a:t>
            </a:r>
            <a:r>
              <a:rPr lang="en-US" altLang="zh-CN" sz="1200" b="0" i="0" kern="1200" dirty="0" smtClean="0">
                <a:solidFill>
                  <a:schemeClr val="tx1"/>
                </a:solidFill>
                <a:effectLst/>
                <a:latin typeface="+mn-lt"/>
                <a:ea typeface="SimSun" panose="02010600030101010101" pitchFamily="2" charset="-122"/>
                <a:cs typeface="+mn-cs"/>
              </a:rPr>
              <a:t>/</a:t>
            </a:r>
            <a:r>
              <a:rPr lang="zh-CN" altLang="en-US" sz="1200" b="0" i="0" kern="1200" dirty="0" smtClean="0">
                <a:solidFill>
                  <a:schemeClr val="tx1"/>
                </a:solidFill>
                <a:effectLst/>
                <a:latin typeface="+mn-lt"/>
                <a:ea typeface="SimSun" panose="02010600030101010101" pitchFamily="2" charset="-122"/>
                <a:cs typeface="+mn-cs"/>
              </a:rPr>
              <a:t>盖亚，希腊神话中的大地之神，是众神之母，所有神灵中德高望重的显赫之神。盖娅亦是希腊神话中最早出现的原始神，在开天辟地前，她由混沌（</a:t>
            </a:r>
            <a:r>
              <a:rPr lang="en-US" altLang="zh-CN" sz="1200" b="0" i="0" kern="1200" dirty="0" smtClean="0">
                <a:solidFill>
                  <a:schemeClr val="tx1"/>
                </a:solidFill>
                <a:effectLst/>
                <a:latin typeface="+mn-lt"/>
                <a:ea typeface="SimSun" panose="02010600030101010101" pitchFamily="2" charset="-122"/>
                <a:cs typeface="+mn-cs"/>
              </a:rPr>
              <a:t>Chaos</a:t>
            </a:r>
            <a:r>
              <a:rPr lang="zh-CN" altLang="en-US" sz="1200" b="0" i="0" kern="1200" dirty="0" smtClean="0">
                <a:solidFill>
                  <a:schemeClr val="tx1"/>
                </a:solidFill>
                <a:effectLst/>
                <a:latin typeface="+mn-lt"/>
                <a:ea typeface="SimSun" panose="02010600030101010101" pitchFamily="2" charset="-122"/>
                <a:cs typeface="+mn-cs"/>
              </a:rPr>
              <a:t>）所生。她是宙斯的祖母，她生下了天空</a:t>
            </a:r>
            <a:r>
              <a:rPr lang="zh-CN" altLang="en-US" sz="1200" b="0" i="0" u="none" strike="noStrike" kern="1200" dirty="0" smtClean="0">
                <a:solidFill>
                  <a:schemeClr val="tx1"/>
                </a:solidFill>
                <a:effectLst/>
                <a:latin typeface="+mn-lt"/>
                <a:ea typeface="SimSun" panose="02010600030101010101" pitchFamily="2" charset="-122"/>
                <a:cs typeface="+mn-cs"/>
                <a:hlinkClick r:id="rId3"/>
              </a:rPr>
              <a:t>乌拉诺斯</a:t>
            </a:r>
            <a:r>
              <a:rPr lang="zh-CN" altLang="en-US" sz="1200" b="0" i="0" kern="1200" dirty="0" smtClean="0">
                <a:solidFill>
                  <a:schemeClr val="tx1"/>
                </a:solidFill>
                <a:effectLst/>
                <a:latin typeface="+mn-lt"/>
                <a:ea typeface="SimSun" panose="02010600030101010101" pitchFamily="2" charset="-122"/>
                <a:cs typeface="+mn-cs"/>
              </a:rPr>
              <a:t>（</a:t>
            </a:r>
            <a:r>
              <a:rPr lang="en-US" altLang="zh-CN" sz="1200" b="0" i="0" kern="1200" dirty="0" err="1" smtClean="0">
                <a:solidFill>
                  <a:schemeClr val="tx1"/>
                </a:solidFill>
                <a:effectLst/>
                <a:latin typeface="+mn-lt"/>
                <a:ea typeface="SimSun" panose="02010600030101010101" pitchFamily="2" charset="-122"/>
                <a:cs typeface="+mn-cs"/>
              </a:rPr>
              <a:t>Ouranos</a:t>
            </a:r>
            <a:r>
              <a:rPr lang="zh-CN" altLang="en-US" sz="1200" b="0" i="0" kern="1200" dirty="0" smtClean="0">
                <a:solidFill>
                  <a:schemeClr val="tx1"/>
                </a:solidFill>
                <a:effectLst/>
                <a:latin typeface="+mn-lt"/>
                <a:ea typeface="SimSun" panose="02010600030101010101" pitchFamily="2" charset="-122"/>
                <a:cs typeface="+mn-cs"/>
              </a:rPr>
              <a:t>）、海洋</a:t>
            </a:r>
            <a:r>
              <a:rPr lang="zh-CN" altLang="en-US" sz="1200" b="0" i="0" u="none" strike="noStrike" kern="1200" dirty="0" smtClean="0">
                <a:solidFill>
                  <a:schemeClr val="tx1"/>
                </a:solidFill>
                <a:effectLst/>
                <a:latin typeface="+mn-lt"/>
                <a:ea typeface="SimSun" panose="02010600030101010101" pitchFamily="2" charset="-122"/>
                <a:cs typeface="+mn-cs"/>
                <a:hlinkClick r:id="rId4"/>
              </a:rPr>
              <a:t>蓬托斯</a:t>
            </a:r>
            <a:r>
              <a:rPr lang="zh-CN" altLang="en-US" sz="1200" b="0" i="0" kern="1200" dirty="0" smtClean="0">
                <a:solidFill>
                  <a:schemeClr val="tx1"/>
                </a:solidFill>
                <a:effectLst/>
                <a:latin typeface="+mn-lt"/>
                <a:ea typeface="SimSun" panose="02010600030101010101" pitchFamily="2" charset="-122"/>
                <a:cs typeface="+mn-cs"/>
              </a:rPr>
              <a:t>（</a:t>
            </a:r>
            <a:r>
              <a:rPr lang="en-US" altLang="zh-CN" sz="1200" b="0" i="0" kern="1200" dirty="0" smtClean="0">
                <a:solidFill>
                  <a:schemeClr val="tx1"/>
                </a:solidFill>
                <a:effectLst/>
                <a:latin typeface="+mn-lt"/>
                <a:ea typeface="SimSun" panose="02010600030101010101" pitchFamily="2" charset="-122"/>
                <a:cs typeface="+mn-cs"/>
              </a:rPr>
              <a:t>Pontus</a:t>
            </a:r>
            <a:r>
              <a:rPr lang="zh-CN" altLang="en-US" sz="1200" b="0" i="0" kern="1200" dirty="0" smtClean="0">
                <a:solidFill>
                  <a:schemeClr val="tx1"/>
                </a:solidFill>
                <a:effectLst/>
                <a:latin typeface="+mn-lt"/>
                <a:ea typeface="SimSun" panose="02010600030101010101" pitchFamily="2" charset="-122"/>
                <a:cs typeface="+mn-cs"/>
              </a:rPr>
              <a:t>）和山脉</a:t>
            </a:r>
            <a:r>
              <a:rPr lang="zh-CN" altLang="en-US" sz="1200" b="0" i="0" u="none" strike="noStrike" kern="1200" dirty="0" smtClean="0">
                <a:solidFill>
                  <a:schemeClr val="tx1"/>
                </a:solidFill>
                <a:effectLst/>
                <a:latin typeface="+mn-lt"/>
                <a:ea typeface="SimSun" panose="02010600030101010101" pitchFamily="2" charset="-122"/>
                <a:cs typeface="+mn-cs"/>
                <a:hlinkClick r:id="rId5"/>
              </a:rPr>
              <a:t>乌瑞亚</a:t>
            </a:r>
            <a:r>
              <a:rPr lang="zh-CN" altLang="en-US" sz="1200" b="0" i="0" kern="1200" dirty="0" smtClean="0">
                <a:solidFill>
                  <a:schemeClr val="tx1"/>
                </a:solidFill>
                <a:effectLst/>
                <a:latin typeface="+mn-lt"/>
                <a:ea typeface="SimSun" panose="02010600030101010101" pitchFamily="2" charset="-122"/>
                <a:cs typeface="+mn-cs"/>
              </a:rPr>
              <a:t>（</a:t>
            </a:r>
            <a:r>
              <a:rPr lang="en-US" altLang="zh-CN" sz="1200" b="0" i="0" kern="1200" dirty="0" err="1" smtClean="0">
                <a:solidFill>
                  <a:schemeClr val="tx1"/>
                </a:solidFill>
                <a:effectLst/>
                <a:latin typeface="+mn-lt"/>
                <a:ea typeface="SimSun" panose="02010600030101010101" pitchFamily="2" charset="-122"/>
                <a:cs typeface="+mn-cs"/>
              </a:rPr>
              <a:t>Ourea</a:t>
            </a:r>
            <a:r>
              <a:rPr lang="zh-CN" altLang="en-US" sz="1200" b="0" i="0" kern="1200" dirty="0" smtClean="0">
                <a:solidFill>
                  <a:schemeClr val="tx1"/>
                </a:solidFill>
                <a:effectLst/>
                <a:latin typeface="+mn-lt"/>
                <a:ea typeface="SimSun" panose="02010600030101010101" pitchFamily="2" charset="-122"/>
                <a:cs typeface="+mn-cs"/>
              </a:rPr>
              <a:t>），并与乌拉诺斯结合生了十二个提坦巨神及三个独眼巨人和三个百臂巨神，是一切的开始，而所有天神都是她的子孙后代。至今，西方人仍然常以“盖娅”代称地球。</a:t>
            </a:r>
          </a:p>
          <a:p>
            <a:r>
              <a:rPr lang="zh-CN" altLang="en-US" sz="1200" b="0" i="0" kern="1200" dirty="0" smtClean="0">
                <a:solidFill>
                  <a:schemeClr val="tx1"/>
                </a:solidFill>
                <a:effectLst/>
                <a:latin typeface="+mn-lt"/>
                <a:ea typeface="SimSun" panose="02010600030101010101" pitchFamily="2" charset="-122"/>
                <a:cs typeface="+mn-cs"/>
              </a:rPr>
              <a:t>盖娅在西方的地位有点近似于东方的</a:t>
            </a:r>
            <a:r>
              <a:rPr lang="zh-CN" altLang="en-US" sz="1200" b="0" i="0" u="none" strike="noStrike" kern="1200" dirty="0" smtClean="0">
                <a:solidFill>
                  <a:schemeClr val="tx1"/>
                </a:solidFill>
                <a:effectLst/>
                <a:latin typeface="+mn-lt"/>
                <a:ea typeface="SimSun" panose="02010600030101010101" pitchFamily="2" charset="-122"/>
                <a:cs typeface="+mn-cs"/>
                <a:hlinkClick r:id="rId6"/>
              </a:rPr>
              <a:t>女娲</a:t>
            </a:r>
            <a:r>
              <a:rPr lang="zh-CN" altLang="en-US" sz="1200" b="0" i="0" kern="1200" dirty="0" smtClean="0">
                <a:solidFill>
                  <a:schemeClr val="tx1"/>
                </a:solidFill>
                <a:effectLst/>
                <a:latin typeface="+mn-lt"/>
                <a:ea typeface="SimSun" panose="02010600030101010101" pitchFamily="2" charset="-122"/>
                <a:cs typeface="+mn-cs"/>
              </a:rPr>
              <a:t>，不同的是女娲创造了人类，而盖娅则创造了众神，可谓是西方人类始祖的鼻祖。</a:t>
            </a:r>
            <a:endParaRPr lang="zh-CN" altLang="en-US" sz="1200" b="0" i="0" kern="1200" dirty="0">
              <a:solidFill>
                <a:schemeClr val="tx1"/>
              </a:solidFill>
              <a:effectLst/>
              <a:latin typeface="+mn-lt"/>
              <a:ea typeface="SimSun" panose="02010600030101010101" pitchFamily="2" charset="-122"/>
              <a:cs typeface="+mn-cs"/>
            </a:endParaRP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3653B-D928-49C2-8E06-120B1952C861}" type="slidenum">
              <a:rPr lang="zh-CN" altLang="en-US"/>
              <a:pPr eaLnBrk="1" hangingPunct="1"/>
              <a:t>10</a:t>
            </a:fld>
            <a:endParaRPr lang="zh-CN" altLang="en-US"/>
          </a:p>
        </p:txBody>
      </p:sp>
    </p:spTree>
    <p:extLst>
      <p:ext uri="{BB962C8B-B14F-4D97-AF65-F5344CB8AC3E}">
        <p14:creationId xmlns:p14="http://schemas.microsoft.com/office/powerpoint/2010/main" val="76355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DA6341-624D-47DB-8BCB-3BF7C79A9F04}" type="slidenum">
              <a:rPr lang="zh-CN" altLang="en-US"/>
              <a:pPr eaLnBrk="1" hangingPunct="1"/>
              <a:t>11</a:t>
            </a:fld>
            <a:endParaRPr lang="zh-CN" altLang="en-US"/>
          </a:p>
        </p:txBody>
      </p:sp>
    </p:spTree>
    <p:extLst>
      <p:ext uri="{BB962C8B-B14F-4D97-AF65-F5344CB8AC3E}">
        <p14:creationId xmlns:p14="http://schemas.microsoft.com/office/powerpoint/2010/main" val="175490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0335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525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48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标题 3"/>
          <p:cNvSpPr>
            <a:spLocks noGrp="1"/>
          </p:cNvSpPr>
          <p:nvPr>
            <p:ph type="title"/>
          </p:nvPr>
        </p:nvSpPr>
        <p:spPr>
          <a:xfrm>
            <a:off x="838200" y="365128"/>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4412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440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99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54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5239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75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3465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4635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9" descr="C:\Users\12074038\Desktop\苏宁ppt-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Box 4"/>
          <p:cNvSpPr txBox="1">
            <a:spLocks noChangeArrowheads="1"/>
          </p:cNvSpPr>
          <p:nvPr/>
        </p:nvSpPr>
        <p:spPr bwMode="auto">
          <a:xfrm>
            <a:off x="1524000" y="133795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zh-CN" altLang="en-US" sz="4800" b="1" dirty="0" smtClean="0">
                <a:solidFill>
                  <a:schemeClr val="bg1"/>
                </a:solidFill>
                <a:latin typeface="微软雅黑" panose="020B0503020204020204" pitchFamily="34" charset="-122"/>
                <a:ea typeface="微软雅黑" panose="020B0503020204020204" pitchFamily="34" charset="-122"/>
                <a:cs typeface="方正兰亭黑6_GBK"/>
              </a:rPr>
              <a:t>库存中心系统演进及架构介绍</a:t>
            </a:r>
            <a:endParaRPr lang="zh-CN" altLang="en-US" sz="4800" b="1" dirty="0">
              <a:solidFill>
                <a:schemeClr val="bg1"/>
              </a:solidFill>
              <a:latin typeface="微软雅黑" panose="020B0503020204020204" pitchFamily="34" charset="-122"/>
              <a:ea typeface="微软雅黑" panose="020B0503020204020204" pitchFamily="34" charset="-122"/>
              <a:cs typeface="方正兰亭黑6_GBK"/>
            </a:endParaRPr>
          </a:p>
        </p:txBody>
      </p:sp>
      <p:sp>
        <p:nvSpPr>
          <p:cNvPr id="5" name="TextBox 4"/>
          <p:cNvSpPr txBox="1"/>
          <p:nvPr/>
        </p:nvSpPr>
        <p:spPr>
          <a:xfrm>
            <a:off x="1325470" y="3609020"/>
            <a:ext cx="9144000" cy="523220"/>
          </a:xfrm>
          <a:prstGeom prst="rect">
            <a:avLst/>
          </a:prstGeom>
          <a:noFill/>
        </p:spPr>
        <p:txBody>
          <a:bodyPr>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苏宁云商</a:t>
            </a:r>
            <a:r>
              <a:rPr lang="en-US" altLang="zh-CN" sz="2800" b="1" dirty="0" smtClean="0">
                <a:solidFill>
                  <a:schemeClr val="bg1"/>
                </a:solidFill>
                <a:latin typeface="微软雅黑" panose="020B0503020204020204" pitchFamily="34" charset="-122"/>
                <a:ea typeface="微软雅黑" panose="020B0503020204020204" pitchFamily="34" charset="-122"/>
              </a:rPr>
              <a:t>IT</a:t>
            </a:r>
            <a:r>
              <a:rPr lang="zh-CN" altLang="en-US" sz="2800" b="1" dirty="0" smtClean="0">
                <a:solidFill>
                  <a:schemeClr val="bg1"/>
                </a:solidFill>
                <a:latin typeface="微软雅黑" panose="020B0503020204020204" pitchFamily="34" charset="-122"/>
                <a:ea typeface="微软雅黑" panose="020B0503020204020204" pitchFamily="34" charset="-122"/>
              </a:rPr>
              <a:t>总部     司孝波</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latin typeface="微软雅黑" panose="020B0503020204020204" pitchFamily="34" charset="-122"/>
                <a:ea typeface="微软雅黑" panose="020B0503020204020204" pitchFamily="34" charset="-122"/>
              </a:rPr>
              <a:t>库存系统演进</a:t>
            </a:r>
            <a:r>
              <a:rPr lang="en-US" altLang="zh-CN" sz="2800" b="1" dirty="0" smtClean="0">
                <a:solidFill>
                  <a:srgbClr val="0099FF"/>
                </a:solidFill>
                <a:latin typeface="微软雅黑" panose="020B0503020204020204" pitchFamily="34" charset="-122"/>
                <a:ea typeface="微软雅黑" panose="020B0503020204020204" pitchFamily="34" charset="-122"/>
              </a:rPr>
              <a:t>-4</a:t>
            </a:r>
            <a:r>
              <a:rPr lang="zh-CN" altLang="en-US" sz="2800" b="1" dirty="0" smtClean="0">
                <a:solidFill>
                  <a:srgbClr val="0099FF"/>
                </a:solidFill>
                <a:latin typeface="微软雅黑" panose="020B0503020204020204" pitchFamily="34" charset="-122"/>
                <a:ea typeface="微软雅黑" panose="020B0503020204020204" pitchFamily="34" charset="-122"/>
              </a:rPr>
              <a:t>期</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55373" y="638690"/>
            <a:ext cx="10972800" cy="6219310"/>
          </a:xfrm>
        </p:spPr>
        <p:txBody>
          <a:bodyPr/>
          <a:lstStyle/>
          <a:p>
            <a:pPr marL="0" indent="0" algn="ctr">
              <a:buNone/>
            </a:pPr>
            <a:endParaRPr lang="en-US" altLang="zh-CN" b="0" dirty="0">
              <a:latin typeface="微软雅黑" panose="020B0503020204020204" pitchFamily="34" charset="-122"/>
              <a:ea typeface="微软雅黑" panose="020B0503020204020204" pitchFamily="34" charset="-122"/>
            </a:endParaRPr>
          </a:p>
          <a:p>
            <a:pPr marL="0" indent="0" algn="ctr">
              <a:buNone/>
            </a:pPr>
            <a:endParaRPr lang="en-US" altLang="zh-CN" b="0" dirty="0" smtClean="0">
              <a:latin typeface="微软雅黑" panose="020B0503020204020204" pitchFamily="34" charset="-122"/>
              <a:ea typeface="微软雅黑" panose="020B0503020204020204" pitchFamily="34" charset="-122"/>
            </a:endParaRPr>
          </a:p>
        </p:txBody>
      </p:sp>
      <p:sp>
        <p:nvSpPr>
          <p:cNvPr id="5" name="Rectangle 19"/>
          <p:cNvSpPr/>
          <p:nvPr/>
        </p:nvSpPr>
        <p:spPr>
          <a:xfrm>
            <a:off x="3351554" y="1542046"/>
            <a:ext cx="4507621" cy="2992162"/>
          </a:xfrm>
          <a:prstGeom prst="rect">
            <a:avLst/>
          </a:prstGeom>
          <a:solidFill>
            <a:srgbClr val="EAEAEA"/>
          </a:solidFill>
          <a:ln w="25400" cap="flat" cmpd="sng" algn="ctr">
            <a:solidFill>
              <a:srgbClr val="FF0000"/>
            </a:solidFill>
            <a:prstDash val="solid"/>
          </a:ln>
          <a:effectLst/>
        </p:spPr>
        <p:txBody>
          <a:bodyPr rtlCol="0" anchor="t"/>
          <a:lstStyle/>
          <a:p>
            <a:pPr>
              <a:defRPr/>
            </a:pPr>
            <a:r>
              <a:rPr lang="zh-CN" altLang="en-US" sz="2000" kern="0" dirty="0" smtClean="0">
                <a:solidFill>
                  <a:srgbClr val="000000"/>
                </a:solidFill>
                <a:latin typeface="微软雅黑" panose="020B0503020204020204" pitchFamily="34" charset="-122"/>
                <a:ea typeface="微软雅黑" panose="020B0503020204020204" pitchFamily="34" charset="-122"/>
              </a:rPr>
              <a:t>库存平台</a:t>
            </a:r>
            <a:endParaRPr lang="zh-CN" altLang="en-US" sz="2000" kern="0" dirty="0">
              <a:solidFill>
                <a:srgbClr val="000000"/>
              </a:solidFill>
              <a:latin typeface="微软雅黑" pitchFamily="34" charset="-122"/>
              <a:ea typeface="微软雅黑" pitchFamily="34" charset="-122"/>
            </a:endParaRPr>
          </a:p>
        </p:txBody>
      </p:sp>
      <p:sp>
        <p:nvSpPr>
          <p:cNvPr id="6" name="Rectangle 18"/>
          <p:cNvSpPr/>
          <p:nvPr/>
        </p:nvSpPr>
        <p:spPr>
          <a:xfrm>
            <a:off x="3471112" y="3218175"/>
            <a:ext cx="2730717" cy="908437"/>
          </a:xfrm>
          <a:prstGeom prst="rect">
            <a:avLst/>
          </a:prstGeom>
          <a:solidFill>
            <a:srgbClr val="FF000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anose="020B0503020204020204" pitchFamily="34" charset="-122"/>
                <a:ea typeface="微软雅黑" panose="020B0503020204020204" pitchFamily="34" charset="-122"/>
              </a:rPr>
              <a:t>GAIA </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（自营库存）</a:t>
            </a:r>
            <a:r>
              <a:rPr lang="en-US" altLang="zh-CN" sz="2000" kern="0" dirty="0" smtClean="0">
                <a:solidFill>
                  <a:prstClr val="black"/>
                </a:solidFill>
                <a:latin typeface="微软雅黑" panose="020B0503020204020204" pitchFamily="34" charset="-122"/>
                <a:ea typeface="微软雅黑" panose="020B0503020204020204" pitchFamily="34" charset="-122"/>
              </a:rPr>
              <a:t>  </a:t>
            </a:r>
            <a:endParaRPr lang="en-US" altLang="zh-CN" sz="2000" kern="0" dirty="0">
              <a:solidFill>
                <a:prstClr val="black"/>
              </a:solidFill>
              <a:latin typeface="微软雅黑" pitchFamily="34" charset="-122"/>
              <a:ea typeface="微软雅黑" pitchFamily="34" charset="-122"/>
            </a:endParaRPr>
          </a:p>
        </p:txBody>
      </p:sp>
      <p:sp>
        <p:nvSpPr>
          <p:cNvPr id="8" name="Rectangle 18"/>
          <p:cNvSpPr/>
          <p:nvPr/>
        </p:nvSpPr>
        <p:spPr>
          <a:xfrm>
            <a:off x="6425357" y="1998406"/>
            <a:ext cx="1081916" cy="2196921"/>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服务</a:t>
            </a:r>
            <a:endParaRPr lang="en-US" altLang="zh-CN" sz="2000" kern="0" dirty="0" smtClean="0">
              <a:solidFill>
                <a:prstClr val="black"/>
              </a:solidFill>
              <a:latin typeface="微软雅黑" panose="020B0503020204020204" pitchFamily="34" charset="-122"/>
              <a:ea typeface="微软雅黑" panose="020B0503020204020204" pitchFamily="34" charset="-122"/>
            </a:endParaRP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路由</a:t>
            </a:r>
            <a:endParaRPr lang="en-US" altLang="zh-CN" sz="2000" kern="0" dirty="0">
              <a:solidFill>
                <a:prstClr val="black"/>
              </a:solidFill>
              <a:latin typeface="微软雅黑" pitchFamily="34" charset="-122"/>
              <a:ea typeface="微软雅黑" pitchFamily="34" charset="-122"/>
            </a:endParaRPr>
          </a:p>
        </p:txBody>
      </p:sp>
      <p:sp>
        <p:nvSpPr>
          <p:cNvPr id="10" name="TextBox 65"/>
          <p:cNvSpPr txBox="1"/>
          <p:nvPr/>
        </p:nvSpPr>
        <p:spPr>
          <a:xfrm>
            <a:off x="20325" y="820749"/>
            <a:ext cx="3450787" cy="523220"/>
          </a:xfrm>
          <a:prstGeom prst="rect">
            <a:avLst/>
          </a:prstGeom>
          <a:noFill/>
          <a:ln>
            <a:solidFill>
              <a:srgbClr val="FF0000"/>
            </a:solidFill>
          </a:ln>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注</a:t>
            </a:r>
            <a:r>
              <a:rPr lang="zh-CN" altLang="en-US" sz="1400" dirty="0" smtClean="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蓝色</a:t>
            </a:r>
            <a:r>
              <a:rPr lang="zh-CN" altLang="en-US" sz="1400" dirty="0" smtClean="0">
                <a:solidFill>
                  <a:srgbClr val="000000"/>
                </a:solidFill>
                <a:latin typeface="微软雅黑" pitchFamily="34" charset="-122"/>
                <a:ea typeface="微软雅黑" pitchFamily="34" charset="-122"/>
              </a:rPr>
              <a:t>箭头</a:t>
            </a:r>
            <a:r>
              <a:rPr lang="zh-CN" altLang="en-US" sz="1400" dirty="0">
                <a:solidFill>
                  <a:srgbClr val="000000"/>
                </a:solidFill>
                <a:latin typeface="微软雅黑" pitchFamily="34" charset="-122"/>
                <a:ea typeface="微软雅黑" pitchFamily="34" charset="-122"/>
              </a:rPr>
              <a:t>表示为对外提供的</a:t>
            </a:r>
            <a:r>
              <a:rPr lang="zh-CN" altLang="en-US" sz="1400" dirty="0" smtClean="0">
                <a:solidFill>
                  <a:srgbClr val="000000"/>
                </a:solidFill>
                <a:latin typeface="微软雅黑" pitchFamily="34" charset="-122"/>
                <a:ea typeface="微软雅黑" pitchFamily="34" charset="-122"/>
              </a:rPr>
              <a:t>服务</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红色箭头表示数据同步</a:t>
            </a:r>
            <a:endParaRPr lang="zh-CN" altLang="en-US" sz="1400" dirty="0">
              <a:solidFill>
                <a:srgbClr val="000000"/>
              </a:solidFill>
              <a:latin typeface="微软雅黑" pitchFamily="34" charset="-122"/>
              <a:ea typeface="微软雅黑" pitchFamily="34" charset="-122"/>
            </a:endParaRPr>
          </a:p>
        </p:txBody>
      </p:sp>
      <p:sp>
        <p:nvSpPr>
          <p:cNvPr id="14" name="Rectangle 18"/>
          <p:cNvSpPr/>
          <p:nvPr/>
        </p:nvSpPr>
        <p:spPr>
          <a:xfrm>
            <a:off x="3481531" y="1998406"/>
            <a:ext cx="2720298" cy="908437"/>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r>
              <a:rPr lang="en-US" altLang="zh-CN" sz="2000" kern="0" dirty="0" smtClean="0">
                <a:solidFill>
                  <a:prstClr val="black"/>
                </a:solidFill>
                <a:latin typeface="微软雅黑" pitchFamily="34" charset="-122"/>
                <a:ea typeface="微软雅黑" pitchFamily="34" charset="-122"/>
              </a:rPr>
              <a:t>CIMS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a:t>
            </a:r>
            <a:r>
              <a:rPr lang="zh-CN" altLang="en-US" sz="2000" kern="0" dirty="0">
                <a:solidFill>
                  <a:prstClr val="black"/>
                </a:solidFill>
                <a:latin typeface="微软雅黑" pitchFamily="34" charset="-122"/>
                <a:ea typeface="微软雅黑" pitchFamily="34" charset="-122"/>
              </a:rPr>
              <a:t>商家</a:t>
            </a:r>
            <a:r>
              <a:rPr lang="zh-CN" altLang="en-US" sz="2000" kern="0" dirty="0" smtClean="0">
                <a:solidFill>
                  <a:prstClr val="black"/>
                </a:solidFill>
                <a:latin typeface="微软雅黑" pitchFamily="34" charset="-122"/>
                <a:ea typeface="微软雅黑" pitchFamily="34" charset="-122"/>
              </a:rPr>
              <a:t>库存）</a:t>
            </a: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p>
        </p:txBody>
      </p:sp>
      <p:sp>
        <p:nvSpPr>
          <p:cNvPr id="18" name="Rectangle 9"/>
          <p:cNvSpPr/>
          <p:nvPr/>
        </p:nvSpPr>
        <p:spPr>
          <a:xfrm>
            <a:off x="9777253" y="2483895"/>
            <a:ext cx="1343535" cy="78057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POS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（门店）</a:t>
            </a:r>
            <a:endParaRPr lang="zh-CN" altLang="en-US" sz="2000" kern="0" dirty="0">
              <a:solidFill>
                <a:prstClr val="black"/>
              </a:solidFill>
              <a:latin typeface="微软雅黑" pitchFamily="34" charset="-122"/>
              <a:ea typeface="微软雅黑" pitchFamily="34" charset="-122"/>
            </a:endParaRPr>
          </a:p>
        </p:txBody>
      </p:sp>
      <p:sp>
        <p:nvSpPr>
          <p:cNvPr id="19" name="Rectangle 9"/>
          <p:cNvSpPr/>
          <p:nvPr/>
        </p:nvSpPr>
        <p:spPr>
          <a:xfrm>
            <a:off x="9791397" y="1493785"/>
            <a:ext cx="1343535" cy="78057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B2C</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（主站）</a:t>
            </a:r>
            <a:endParaRPr lang="zh-CN" altLang="en-US" sz="2000" kern="0" dirty="0">
              <a:solidFill>
                <a:prstClr val="black"/>
              </a:solidFill>
              <a:latin typeface="微软雅黑" pitchFamily="34" charset="-122"/>
              <a:ea typeface="微软雅黑" pitchFamily="34" charset="-122"/>
            </a:endParaRPr>
          </a:p>
        </p:txBody>
      </p:sp>
      <p:sp>
        <p:nvSpPr>
          <p:cNvPr id="21" name="Rectangle 9"/>
          <p:cNvSpPr/>
          <p:nvPr/>
        </p:nvSpPr>
        <p:spPr>
          <a:xfrm>
            <a:off x="9795512" y="3383995"/>
            <a:ext cx="1343535" cy="78057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OMS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（订单）</a:t>
            </a:r>
            <a:endParaRPr lang="zh-CN" altLang="en-US" sz="2000" kern="0" dirty="0">
              <a:solidFill>
                <a:prstClr val="black"/>
              </a:solidFill>
              <a:latin typeface="微软雅黑" pitchFamily="34" charset="-122"/>
              <a:ea typeface="微软雅黑" pitchFamily="34" charset="-122"/>
            </a:endParaRPr>
          </a:p>
        </p:txBody>
      </p:sp>
      <p:sp>
        <p:nvSpPr>
          <p:cNvPr id="24" name="Rectangle 9"/>
          <p:cNvSpPr/>
          <p:nvPr/>
        </p:nvSpPr>
        <p:spPr>
          <a:xfrm>
            <a:off x="9795509" y="4493634"/>
            <a:ext cx="1343535" cy="78057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R3</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a:t>
            </a:r>
            <a:r>
              <a:rPr lang="en-US" altLang="zh-CN" sz="2000" kern="0" dirty="0" smtClean="0">
                <a:solidFill>
                  <a:prstClr val="black"/>
                </a:solidFill>
                <a:latin typeface="微软雅黑" pitchFamily="34" charset="-122"/>
                <a:ea typeface="微软雅黑" pitchFamily="34" charset="-122"/>
              </a:rPr>
              <a:t>ERP</a:t>
            </a:r>
            <a:r>
              <a:rPr lang="zh-CN" altLang="en-US" sz="2000" kern="0" dirty="0" smtClean="0">
                <a:solidFill>
                  <a:prstClr val="black"/>
                </a:solidFill>
                <a:latin typeface="微软雅黑" pitchFamily="34" charset="-122"/>
                <a:ea typeface="微软雅黑" pitchFamily="34" charset="-122"/>
              </a:rPr>
              <a:t>）</a:t>
            </a:r>
            <a:endParaRPr lang="zh-CN" altLang="en-US" sz="2000" kern="0" dirty="0">
              <a:solidFill>
                <a:prstClr val="black"/>
              </a:solidFill>
              <a:latin typeface="微软雅黑" pitchFamily="34" charset="-122"/>
              <a:ea typeface="微软雅黑" pitchFamily="34" charset="-122"/>
            </a:endParaRPr>
          </a:p>
        </p:txBody>
      </p:sp>
      <p:sp>
        <p:nvSpPr>
          <p:cNvPr id="26" name="Rectangle 9"/>
          <p:cNvSpPr/>
          <p:nvPr/>
        </p:nvSpPr>
        <p:spPr>
          <a:xfrm>
            <a:off x="359265" y="4599130"/>
            <a:ext cx="1343535" cy="719518"/>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SCS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（供应链）</a:t>
            </a:r>
            <a:endParaRPr lang="zh-CN" altLang="en-US" sz="2000" kern="0" dirty="0">
              <a:solidFill>
                <a:prstClr val="black"/>
              </a:solidFill>
              <a:latin typeface="微软雅黑" pitchFamily="34" charset="-122"/>
              <a:ea typeface="微软雅黑" pitchFamily="34" charset="-122"/>
            </a:endParaRPr>
          </a:p>
        </p:txBody>
      </p:sp>
      <p:cxnSp>
        <p:nvCxnSpPr>
          <p:cNvPr id="29" name="肘形连接符 28"/>
          <p:cNvCxnSpPr>
            <a:stCxn id="19" idx="1"/>
            <a:endCxn id="5" idx="3"/>
          </p:cNvCxnSpPr>
          <p:nvPr/>
        </p:nvCxnSpPr>
        <p:spPr>
          <a:xfrm rot="10800000" flipV="1">
            <a:off x="7859175" y="1884071"/>
            <a:ext cx="1932222" cy="1154056"/>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0" name="肘形连接符 29"/>
          <p:cNvCxnSpPr>
            <a:stCxn id="18" idx="1"/>
            <a:endCxn id="5" idx="3"/>
          </p:cNvCxnSpPr>
          <p:nvPr/>
        </p:nvCxnSpPr>
        <p:spPr>
          <a:xfrm rot="10800000" flipV="1">
            <a:off x="7859175" y="2874181"/>
            <a:ext cx="1918078" cy="163946"/>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1" name="肘形连接符 30"/>
          <p:cNvCxnSpPr>
            <a:stCxn id="21" idx="1"/>
            <a:endCxn id="5" idx="3"/>
          </p:cNvCxnSpPr>
          <p:nvPr/>
        </p:nvCxnSpPr>
        <p:spPr>
          <a:xfrm rot="10800000">
            <a:off x="7859176" y="3038127"/>
            <a:ext cx="1936337" cy="736154"/>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sp>
        <p:nvSpPr>
          <p:cNvPr id="36" name="TextBox 96"/>
          <p:cNvSpPr txBox="1"/>
          <p:nvPr/>
        </p:nvSpPr>
        <p:spPr>
          <a:xfrm>
            <a:off x="8416301" y="2607513"/>
            <a:ext cx="1418388" cy="523220"/>
          </a:xfrm>
          <a:prstGeom prst="rect">
            <a:avLst/>
          </a:prstGeom>
          <a:noFill/>
        </p:spPr>
        <p:txBody>
          <a:bodyPr wrap="square" rtlCol="0">
            <a:spAutoFit/>
          </a:bodyPr>
          <a:lstStyle/>
          <a:p>
            <a:pPr algn="ctr" eaLnBrk="0" hangingPunct="0"/>
            <a:r>
              <a:rPr lang="zh-CN" altLang="en-US" sz="1400" dirty="0" smtClean="0">
                <a:solidFill>
                  <a:srgbClr val="000000"/>
                </a:solidFill>
                <a:latin typeface="微软雅黑" pitchFamily="34" charset="-122"/>
                <a:ea typeface="微软雅黑" pitchFamily="34" charset="-122"/>
              </a:rPr>
              <a:t>库存</a:t>
            </a:r>
            <a:r>
              <a:rPr lang="zh-CN" altLang="en-US" sz="1400" dirty="0">
                <a:solidFill>
                  <a:srgbClr val="000000"/>
                </a:solidFill>
                <a:latin typeface="微软雅黑" pitchFamily="34" charset="-122"/>
                <a:ea typeface="微软雅黑" pitchFamily="34" charset="-122"/>
              </a:rPr>
              <a:t>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sp>
        <p:nvSpPr>
          <p:cNvPr id="46" name="TextBox 111"/>
          <p:cNvSpPr txBox="1"/>
          <p:nvPr/>
        </p:nvSpPr>
        <p:spPr>
          <a:xfrm>
            <a:off x="1998307" y="4684877"/>
            <a:ext cx="1401032"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供应商库存同步</a:t>
            </a:r>
            <a:endParaRPr lang="zh-CN" altLang="en-US" sz="1400" dirty="0">
              <a:solidFill>
                <a:srgbClr val="000000"/>
              </a:solidFill>
              <a:latin typeface="微软雅黑" pitchFamily="34" charset="-122"/>
              <a:ea typeface="微软雅黑" pitchFamily="34" charset="-122"/>
            </a:endParaRPr>
          </a:p>
        </p:txBody>
      </p:sp>
      <p:cxnSp>
        <p:nvCxnSpPr>
          <p:cNvPr id="47" name="直接箭头连接符 46"/>
          <p:cNvCxnSpPr>
            <a:stCxn id="136" idx="3"/>
          </p:cNvCxnSpPr>
          <p:nvPr/>
        </p:nvCxnSpPr>
        <p:spPr>
          <a:xfrm flipV="1">
            <a:off x="1865531" y="2452624"/>
            <a:ext cx="1498016" cy="9489"/>
          </a:xfrm>
          <a:prstGeom prst="straightConnector1">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48" name="TextBox 113"/>
          <p:cNvSpPr txBox="1"/>
          <p:nvPr/>
        </p:nvSpPr>
        <p:spPr>
          <a:xfrm>
            <a:off x="1863896" y="2149697"/>
            <a:ext cx="1367825"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商家</a:t>
            </a:r>
            <a:r>
              <a:rPr lang="zh-CN" altLang="en-US" sz="1400" dirty="0" smtClean="0">
                <a:solidFill>
                  <a:srgbClr val="000000"/>
                </a:solidFill>
                <a:latin typeface="微软雅黑" pitchFamily="34" charset="-122"/>
                <a:ea typeface="微软雅黑" pitchFamily="34" charset="-122"/>
              </a:rPr>
              <a:t>库存同步</a:t>
            </a:r>
            <a:endParaRPr lang="zh-CN" altLang="en-US" sz="1400" dirty="0">
              <a:solidFill>
                <a:srgbClr val="000000"/>
              </a:solidFill>
              <a:latin typeface="微软雅黑" pitchFamily="34" charset="-122"/>
              <a:ea typeface="微软雅黑" pitchFamily="34" charset="-122"/>
            </a:endParaRPr>
          </a:p>
        </p:txBody>
      </p:sp>
      <p:cxnSp>
        <p:nvCxnSpPr>
          <p:cNvPr id="51" name="肘形连接符 50"/>
          <p:cNvCxnSpPr>
            <a:stCxn id="24" idx="1"/>
            <a:endCxn id="50" idx="3"/>
          </p:cNvCxnSpPr>
          <p:nvPr/>
        </p:nvCxnSpPr>
        <p:spPr>
          <a:xfrm rot="10800000" flipV="1">
            <a:off x="6589729" y="4883919"/>
            <a:ext cx="3205780" cy="261205"/>
          </a:xfrm>
          <a:prstGeom prst="bentConnector3">
            <a:avLst>
              <a:gd name="adj1" fmla="val 50000"/>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52" name="TextBox 117"/>
          <p:cNvSpPr txBox="1"/>
          <p:nvPr/>
        </p:nvSpPr>
        <p:spPr>
          <a:xfrm>
            <a:off x="6986063" y="5135656"/>
            <a:ext cx="1916556"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自营库存同步</a:t>
            </a:r>
            <a:endParaRPr lang="en-US" altLang="zh-CN" sz="1400" dirty="0" smtClean="0">
              <a:solidFill>
                <a:srgbClr val="000000"/>
              </a:solidFill>
              <a:latin typeface="微软雅黑" pitchFamily="34" charset="-122"/>
              <a:ea typeface="微软雅黑" pitchFamily="34" charset="-122"/>
            </a:endParaRPr>
          </a:p>
        </p:txBody>
      </p:sp>
      <p:sp>
        <p:nvSpPr>
          <p:cNvPr id="59" name="TextBox 124"/>
          <p:cNvSpPr txBox="1"/>
          <p:nvPr/>
        </p:nvSpPr>
        <p:spPr>
          <a:xfrm>
            <a:off x="8463264" y="1609540"/>
            <a:ext cx="1381269"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sp>
        <p:nvSpPr>
          <p:cNvPr id="60" name="TextBox 125"/>
          <p:cNvSpPr txBox="1"/>
          <p:nvPr/>
        </p:nvSpPr>
        <p:spPr>
          <a:xfrm>
            <a:off x="8466312" y="3293985"/>
            <a:ext cx="1381269" cy="95410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库存</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库存解锁</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交货解锁</a:t>
            </a:r>
            <a:endParaRPr lang="zh-CN" altLang="en-US" sz="1400" dirty="0">
              <a:solidFill>
                <a:srgbClr val="000000"/>
              </a:solidFill>
              <a:latin typeface="微软雅黑" pitchFamily="34" charset="-122"/>
              <a:ea typeface="微软雅黑" pitchFamily="34" charset="-122"/>
            </a:endParaRPr>
          </a:p>
        </p:txBody>
      </p:sp>
      <p:sp>
        <p:nvSpPr>
          <p:cNvPr id="136" name="Rectangle 9"/>
          <p:cNvSpPr/>
          <p:nvPr/>
        </p:nvSpPr>
        <p:spPr>
          <a:xfrm>
            <a:off x="165100" y="2080291"/>
            <a:ext cx="1700431" cy="763644"/>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SOP</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（开放平台）</a:t>
            </a:r>
            <a:endParaRPr lang="zh-CN" altLang="en-US" sz="2000" kern="0" dirty="0">
              <a:solidFill>
                <a:prstClr val="black"/>
              </a:solidFill>
              <a:latin typeface="微软雅黑" pitchFamily="34" charset="-122"/>
              <a:ea typeface="微软雅黑" pitchFamily="34" charset="-122"/>
            </a:endParaRPr>
          </a:p>
        </p:txBody>
      </p:sp>
      <p:sp>
        <p:nvSpPr>
          <p:cNvPr id="35" name="Rectangle 18"/>
          <p:cNvSpPr/>
          <p:nvPr/>
        </p:nvSpPr>
        <p:spPr>
          <a:xfrm>
            <a:off x="6201829" y="638690"/>
            <a:ext cx="1637366" cy="716619"/>
          </a:xfrm>
          <a:prstGeom prst="rect">
            <a:avLst/>
          </a:prstGeom>
          <a:solidFill>
            <a:srgbClr val="92D050">
              <a:alpha val="18039"/>
            </a:srgbClr>
          </a:solidFill>
          <a:ln w="25400" cap="flat" cmpd="sng" algn="ctr">
            <a:solidFill>
              <a:srgbClr val="4F81BD">
                <a:shade val="50000"/>
              </a:srgbClr>
            </a:solidFill>
            <a:prstDash val="solid"/>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anose="020B0503020204020204" pitchFamily="34" charset="-122"/>
                <a:ea typeface="微软雅黑" panose="020B0503020204020204" pitchFamily="34" charset="-122"/>
              </a:rPr>
              <a:t>AIMS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（纳秒购）</a:t>
            </a:r>
            <a:endParaRPr lang="en-US" altLang="zh-CN" sz="2000" kern="0" dirty="0">
              <a:solidFill>
                <a:prstClr val="black"/>
              </a:solidFill>
              <a:latin typeface="微软雅黑" panose="020B0503020204020204" pitchFamily="34" charset="-122"/>
              <a:ea typeface="微软雅黑" panose="020B0503020204020204" pitchFamily="34" charset="-122"/>
            </a:endParaRPr>
          </a:p>
        </p:txBody>
      </p:sp>
      <p:cxnSp>
        <p:nvCxnSpPr>
          <p:cNvPr id="37" name="直接箭头连接符 36"/>
          <p:cNvCxnSpPr/>
          <p:nvPr/>
        </p:nvCxnSpPr>
        <p:spPr bwMode="auto">
          <a:xfrm>
            <a:off x="7215127" y="1358770"/>
            <a:ext cx="16931" cy="205580"/>
          </a:xfrm>
          <a:prstGeom prst="straightConnector1">
            <a:avLst/>
          </a:prstGeom>
          <a:ln>
            <a:solidFill>
              <a:srgbClr val="368FF0"/>
            </a:solidFill>
            <a:tailEnd type="arrow"/>
          </a:ln>
        </p:spPr>
        <p:style>
          <a:lnRef idx="1">
            <a:schemeClr val="dk1"/>
          </a:lnRef>
          <a:fillRef idx="0">
            <a:schemeClr val="dk1"/>
          </a:fillRef>
          <a:effectRef idx="0">
            <a:schemeClr val="dk1"/>
          </a:effectRef>
          <a:fontRef idx="minor">
            <a:schemeClr val="tx1"/>
          </a:fontRef>
        </p:style>
      </p:cxnSp>
      <p:sp>
        <p:nvSpPr>
          <p:cNvPr id="42" name="TextBox 113"/>
          <p:cNvSpPr txBox="1"/>
          <p:nvPr/>
        </p:nvSpPr>
        <p:spPr>
          <a:xfrm>
            <a:off x="6140425" y="1304728"/>
            <a:ext cx="1367825"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库存预锁</a:t>
            </a:r>
            <a:endParaRPr lang="zh-CN" altLang="en-US" sz="1400" dirty="0">
              <a:solidFill>
                <a:srgbClr val="000000"/>
              </a:solidFill>
              <a:latin typeface="微软雅黑" pitchFamily="34" charset="-122"/>
              <a:ea typeface="微软雅黑" pitchFamily="34" charset="-122"/>
            </a:endParaRPr>
          </a:p>
        </p:txBody>
      </p:sp>
      <p:cxnSp>
        <p:nvCxnSpPr>
          <p:cNvPr id="28" name="肘形连接符 27"/>
          <p:cNvCxnSpPr>
            <a:stCxn id="19" idx="3"/>
            <a:endCxn id="35" idx="3"/>
          </p:cNvCxnSpPr>
          <p:nvPr/>
        </p:nvCxnSpPr>
        <p:spPr>
          <a:xfrm flipH="1" flipV="1">
            <a:off x="7839195" y="997000"/>
            <a:ext cx="3295737" cy="887071"/>
          </a:xfrm>
          <a:prstGeom prst="bentConnector3">
            <a:avLst>
              <a:gd name="adj1" fmla="val -6936"/>
            </a:avLst>
          </a:prstGeom>
          <a:ln>
            <a:solidFill>
              <a:srgbClr val="368FF0"/>
            </a:solidFill>
            <a:tailEnd type="arrow"/>
          </a:ln>
        </p:spPr>
        <p:style>
          <a:lnRef idx="1">
            <a:schemeClr val="dk1"/>
          </a:lnRef>
          <a:fillRef idx="0">
            <a:schemeClr val="dk1"/>
          </a:fillRef>
          <a:effectRef idx="0">
            <a:schemeClr val="dk1"/>
          </a:effectRef>
          <a:fontRef idx="minor">
            <a:schemeClr val="tx1"/>
          </a:fontRef>
        </p:style>
      </p:cxnSp>
      <p:cxnSp>
        <p:nvCxnSpPr>
          <p:cNvPr id="40" name="肘形连接符 39"/>
          <p:cNvCxnSpPr/>
          <p:nvPr/>
        </p:nvCxnSpPr>
        <p:spPr>
          <a:xfrm>
            <a:off x="11134932" y="1943835"/>
            <a:ext cx="4115" cy="1890210"/>
          </a:xfrm>
          <a:prstGeom prst="bentConnector3">
            <a:avLst>
              <a:gd name="adj1" fmla="val 5655286"/>
            </a:avLst>
          </a:prstGeom>
          <a:ln>
            <a:solidFill>
              <a:srgbClr val="368FF0"/>
            </a:solidFill>
            <a:tailEnd type="arrow"/>
          </a:ln>
        </p:spPr>
        <p:style>
          <a:lnRef idx="1">
            <a:schemeClr val="accent1"/>
          </a:lnRef>
          <a:fillRef idx="0">
            <a:schemeClr val="accent1"/>
          </a:fillRef>
          <a:effectRef idx="0">
            <a:schemeClr val="accent1"/>
          </a:effectRef>
          <a:fontRef idx="minor">
            <a:schemeClr val="tx1"/>
          </a:fontRef>
        </p:style>
      </p:cxnSp>
      <p:sp>
        <p:nvSpPr>
          <p:cNvPr id="55" name="TextBox 113"/>
          <p:cNvSpPr txBox="1"/>
          <p:nvPr/>
        </p:nvSpPr>
        <p:spPr>
          <a:xfrm>
            <a:off x="9081195" y="771458"/>
            <a:ext cx="1367825"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库存临时锁</a:t>
            </a:r>
            <a:r>
              <a:rPr lang="en-US" altLang="zh-CN" sz="1400" dirty="0" smtClean="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正式锁</a:t>
            </a:r>
          </a:p>
        </p:txBody>
      </p:sp>
      <p:sp>
        <p:nvSpPr>
          <p:cNvPr id="56" name="TextBox 113"/>
          <p:cNvSpPr txBox="1"/>
          <p:nvPr/>
        </p:nvSpPr>
        <p:spPr>
          <a:xfrm>
            <a:off x="10959394" y="2406568"/>
            <a:ext cx="1367825" cy="738664"/>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异步</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创建</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订单</a:t>
            </a:r>
            <a:endParaRPr lang="zh-CN" altLang="en-US" sz="1400" dirty="0">
              <a:solidFill>
                <a:srgbClr val="000000"/>
              </a:solidFill>
              <a:latin typeface="微软雅黑" pitchFamily="34" charset="-122"/>
              <a:ea typeface="微软雅黑" pitchFamily="34" charset="-122"/>
            </a:endParaRPr>
          </a:p>
        </p:txBody>
      </p:sp>
      <p:sp>
        <p:nvSpPr>
          <p:cNvPr id="50" name="Rectangle 18"/>
          <p:cNvSpPr/>
          <p:nvPr/>
        </p:nvSpPr>
        <p:spPr>
          <a:xfrm>
            <a:off x="4674749" y="4802966"/>
            <a:ext cx="1914980" cy="684318"/>
          </a:xfrm>
          <a:prstGeom prst="rect">
            <a:avLst/>
          </a:prstGeom>
          <a:solidFill>
            <a:srgbClr val="FF0000">
              <a:alpha val="18039"/>
            </a:srgbClr>
          </a:solidFill>
          <a:ln w="25400" cap="flat" cmpd="sng" algn="ctr">
            <a:solidFill>
              <a:srgbClr val="4F81BD">
                <a:shade val="50000"/>
              </a:srgbClr>
            </a:solidFill>
            <a:prstDash val="solid"/>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anose="020B0503020204020204" pitchFamily="34" charset="-122"/>
                <a:ea typeface="微软雅黑" panose="020B0503020204020204" pitchFamily="34" charset="-122"/>
              </a:rPr>
              <a:t>SIMS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（库存管理）</a:t>
            </a:r>
            <a:endParaRPr lang="en-US" altLang="zh-CN" sz="2000" kern="0" dirty="0">
              <a:solidFill>
                <a:prstClr val="black"/>
              </a:solidFill>
              <a:latin typeface="微软雅黑" panose="020B0503020204020204" pitchFamily="34" charset="-122"/>
              <a:ea typeface="微软雅黑" panose="020B0503020204020204" pitchFamily="34" charset="-122"/>
            </a:endParaRPr>
          </a:p>
        </p:txBody>
      </p:sp>
      <p:cxnSp>
        <p:nvCxnSpPr>
          <p:cNvPr id="25" name="肘形连接符 24"/>
          <p:cNvCxnSpPr>
            <a:stCxn id="50" idx="0"/>
          </p:cNvCxnSpPr>
          <p:nvPr/>
        </p:nvCxnSpPr>
        <p:spPr>
          <a:xfrm rot="16200000" flipV="1">
            <a:off x="5322166" y="4492892"/>
            <a:ext cx="407596" cy="212551"/>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TextBox 117"/>
          <p:cNvSpPr txBox="1"/>
          <p:nvPr/>
        </p:nvSpPr>
        <p:spPr>
          <a:xfrm>
            <a:off x="3913062" y="4514106"/>
            <a:ext cx="1916556"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库存数量同步</a:t>
            </a:r>
            <a:endParaRPr lang="en-US" altLang="zh-CN" sz="1400" dirty="0" smtClean="0">
              <a:solidFill>
                <a:srgbClr val="000000"/>
              </a:solidFill>
              <a:latin typeface="微软雅黑" pitchFamily="34" charset="-122"/>
              <a:ea typeface="微软雅黑" pitchFamily="34" charset="-122"/>
            </a:endParaRPr>
          </a:p>
        </p:txBody>
      </p:sp>
      <p:cxnSp>
        <p:nvCxnSpPr>
          <p:cNvPr id="43" name="肘形连接符 42"/>
          <p:cNvCxnSpPr>
            <a:stCxn id="26" idx="3"/>
            <a:endCxn id="50" idx="1"/>
          </p:cNvCxnSpPr>
          <p:nvPr/>
        </p:nvCxnSpPr>
        <p:spPr>
          <a:xfrm>
            <a:off x="1702800" y="4958889"/>
            <a:ext cx="2971949" cy="186236"/>
          </a:xfrm>
          <a:prstGeom prst="bentConnector3">
            <a:avLst>
              <a:gd name="adj1" fmla="val 50000"/>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80" name="TextBox 79"/>
          <p:cNvSpPr txBox="1"/>
          <p:nvPr/>
        </p:nvSpPr>
        <p:spPr>
          <a:xfrm>
            <a:off x="530648" y="5833717"/>
            <a:ext cx="10911535" cy="1015663"/>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新建</a:t>
            </a:r>
            <a:r>
              <a:rPr lang="en-US" altLang="zh-CN" sz="2000" dirty="0" smtClean="0">
                <a:latin typeface="微软雅黑" panose="020B0503020204020204" pitchFamily="34" charset="-122"/>
                <a:ea typeface="微软雅黑" panose="020B0503020204020204" pitchFamily="34" charset="-122"/>
              </a:rPr>
              <a:t>GAIA</a:t>
            </a:r>
            <a:r>
              <a:rPr lang="zh-CN" altLang="en-US" sz="2000" dirty="0" smtClean="0">
                <a:latin typeface="微软雅黑" panose="020B0503020204020204" pitchFamily="34" charset="-122"/>
                <a:ea typeface="微软雅黑" panose="020B0503020204020204" pitchFamily="34" charset="-122"/>
              </a:rPr>
              <a:t>平台自营库存系统，提供销售端的库存检查、库存锁定、库存解锁，实现了架构上的扩展性，可用性，高性能。</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391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350621"/>
            <a:ext cx="12192000" cy="583324"/>
          </a:xfrm>
          <a:prstGeom prst="rect">
            <a:avLst/>
          </a:prstGeom>
          <a:solidFill>
            <a:schemeClr val="accent2">
              <a:lumMod val="20000"/>
              <a:lumOff val="80000"/>
            </a:schemeClr>
          </a:solidFill>
          <a:ln w="9525">
            <a:noFill/>
            <a:miter lim="800000"/>
            <a:headEnd/>
            <a:tailEnd/>
          </a:ln>
        </p:spPr>
        <p:txBody>
          <a:bodyPr wrap="none" anchor="ctr"/>
          <a:lstStyle/>
          <a:p>
            <a:endParaRPr lang="zh-CN" altLang="en-US" dirty="0"/>
          </a:p>
        </p:txBody>
      </p:sp>
      <p:sp>
        <p:nvSpPr>
          <p:cNvPr id="11"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solidFill>
                  <a:srgbClr val="0099FF"/>
                </a:solidFill>
                <a:ea typeface="微软雅黑" pitchFamily="34" charset="-122"/>
              </a:rPr>
              <a:t>目录</a:t>
            </a:r>
            <a:endParaRPr lang="en-US" altLang="zh-CN" sz="2800" b="1" dirty="0" smtClean="0">
              <a:solidFill>
                <a:srgbClr val="0099FF"/>
              </a:solidFill>
              <a:ea typeface="微软雅黑" pitchFamily="34" charset="-122"/>
            </a:endParaRPr>
          </a:p>
        </p:txBody>
      </p:sp>
      <p:sp>
        <p:nvSpPr>
          <p:cNvPr id="13" name="Rectangle 26"/>
          <p:cNvSpPr txBox="1">
            <a:spLocks noChangeArrowheads="1"/>
          </p:cNvSpPr>
          <p:nvPr/>
        </p:nvSpPr>
        <p:spPr bwMode="auto">
          <a:xfrm>
            <a:off x="755651" y="1201420"/>
            <a:ext cx="10892367" cy="551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50000"/>
              </a:spcBef>
              <a:spcAft>
                <a:spcPct val="0"/>
              </a:spcAft>
              <a:buClr>
                <a:schemeClr val="tx1"/>
              </a:buClr>
              <a:buFont typeface="Wingdings" pitchFamily="2" charset="2"/>
              <a:buNone/>
              <a:defRPr kumimoji="1" sz="1600">
                <a:solidFill>
                  <a:schemeClr val="tx1"/>
                </a:solidFill>
                <a:latin typeface="+mn-lt"/>
                <a:ea typeface="+mn-ea"/>
                <a:cs typeface="+mn-cs"/>
              </a:defRPr>
            </a:lvl1pPr>
            <a:lvl2pPr marL="457200" indent="0" algn="ctr" rtl="0" eaLnBrk="0" fontAlgn="base" hangingPunct="0">
              <a:spcBef>
                <a:spcPct val="0"/>
              </a:spcBef>
              <a:spcAft>
                <a:spcPct val="0"/>
              </a:spcAft>
              <a:buClr>
                <a:schemeClr val="tx1"/>
              </a:buClr>
              <a:buFont typeface="Arial" pitchFamily="34" charset="0"/>
              <a:buNone/>
              <a:defRPr kumimoji="1" sz="1600">
                <a:solidFill>
                  <a:schemeClr val="tx1"/>
                </a:solidFill>
                <a:latin typeface="+mn-lt"/>
                <a:ea typeface="+mn-ea"/>
                <a:cs typeface="+mn-cs"/>
              </a:defRPr>
            </a:lvl2pPr>
            <a:lvl3pPr marL="914400" indent="0" algn="ctr" rtl="0" eaLnBrk="0" fontAlgn="base" hangingPunct="0">
              <a:spcBef>
                <a:spcPct val="0"/>
              </a:spcBef>
              <a:spcAft>
                <a:spcPct val="0"/>
              </a:spcAft>
              <a:buClr>
                <a:schemeClr val="tx1"/>
              </a:buClr>
              <a:buNone/>
              <a:defRPr kumimoji="1" sz="1600">
                <a:solidFill>
                  <a:schemeClr val="tx1"/>
                </a:solidFill>
                <a:latin typeface="+mn-lt"/>
                <a:ea typeface="+mn-ea"/>
                <a:cs typeface="+mn-cs"/>
              </a:defRPr>
            </a:lvl3pPr>
            <a:lvl4pPr marL="13716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4pPr>
            <a:lvl5pPr marL="18288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5pPr>
            <a:lvl6pPr marL="22860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6pPr>
            <a:lvl7pPr marL="27432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7pPr>
            <a:lvl8pPr marL="32004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8pPr>
            <a:lvl9pPr marL="36576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9pPr>
          </a:lstStyle>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000000"/>
                </a:solidFill>
                <a:latin typeface="微软雅黑" charset="0"/>
                <a:ea typeface="微软雅黑" charset="0"/>
                <a:cs typeface="微软雅黑" charset="0"/>
              </a:rPr>
              <a:t>库存业务介绍</a:t>
            </a:r>
            <a:endParaRPr lang="en-US" altLang="zh-CN" sz="2000" b="1" dirty="0" smtClean="0">
              <a:solidFill>
                <a:srgbClr val="000000"/>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库存系统演进</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平台库存架构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应用架构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技术</a:t>
            </a:r>
            <a:r>
              <a:rPr lang="zh-CN" altLang="en-US" sz="2000" b="1" dirty="0" smtClean="0">
                <a:solidFill>
                  <a:srgbClr val="AAAAAA"/>
                </a:solidFill>
                <a:latin typeface="微软雅黑" charset="0"/>
                <a:ea typeface="微软雅黑" charset="0"/>
                <a:cs typeface="微软雅黑" charset="0"/>
              </a:rPr>
              <a:t>架构</a:t>
            </a:r>
            <a:endParaRPr lang="en-US" altLang="zh-CN" sz="2000" b="1" dirty="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数据</a:t>
            </a:r>
            <a:r>
              <a:rPr lang="zh-CN" altLang="en-US" sz="2000" b="1" dirty="0" smtClean="0">
                <a:solidFill>
                  <a:srgbClr val="AAAAAA"/>
                </a:solidFill>
                <a:latin typeface="微软雅黑" charset="0"/>
                <a:ea typeface="微软雅黑" charset="0"/>
                <a:cs typeface="微软雅黑" charset="0"/>
              </a:rPr>
              <a:t>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部署架构</a:t>
            </a: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经验总结</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工作展望</a:t>
            </a:r>
            <a:endParaRPr lang="en-US" altLang="zh-CN" sz="2000" b="1" dirty="0">
              <a:solidFill>
                <a:srgbClr val="AAAAAA"/>
              </a:solidFill>
              <a:latin typeface="微软雅黑" charset="0"/>
              <a:ea typeface="微软雅黑" charset="0"/>
              <a:cs typeface="微软雅黑" charset="0"/>
            </a:endParaRPr>
          </a:p>
        </p:txBody>
      </p:sp>
    </p:spTree>
    <p:extLst>
      <p:ext uri="{BB962C8B-B14F-4D97-AF65-F5344CB8AC3E}">
        <p14:creationId xmlns:p14="http://schemas.microsoft.com/office/powerpoint/2010/main" val="220138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dirty="0">
                <a:solidFill>
                  <a:srgbClr val="0099FF"/>
                </a:solidFill>
                <a:latin typeface="微软雅黑" pitchFamily="34" charset="-122"/>
                <a:ea typeface="微软雅黑" pitchFamily="34" charset="-122"/>
              </a:rPr>
              <a:t>平台库存</a:t>
            </a:r>
            <a:r>
              <a:rPr lang="en-US" altLang="zh-CN" sz="2400" b="1" dirty="0" smtClean="0">
                <a:solidFill>
                  <a:srgbClr val="0099FF"/>
                </a:solidFill>
                <a:latin typeface="微软雅黑" pitchFamily="34" charset="-122"/>
                <a:ea typeface="微软雅黑" pitchFamily="34" charset="-122"/>
              </a:rPr>
              <a:t>-</a:t>
            </a:r>
            <a:r>
              <a:rPr lang="zh-CN" altLang="en-US" sz="2400" b="1" dirty="0" smtClean="0">
                <a:solidFill>
                  <a:srgbClr val="0099FF"/>
                </a:solidFill>
                <a:latin typeface="微软雅黑" pitchFamily="34" charset="-122"/>
                <a:ea typeface="微软雅黑" pitchFamily="34" charset="-122"/>
              </a:rPr>
              <a:t>系统上下文</a:t>
            </a:r>
            <a:endParaRPr lang="zh-CN" altLang="en-US" sz="2400" b="1" dirty="0">
              <a:solidFill>
                <a:srgbClr val="0099FF"/>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00345" y="773705"/>
            <a:ext cx="9991110" cy="5886844"/>
          </a:xfrm>
          <a:prstGeom prst="rect">
            <a:avLst/>
          </a:prstGeom>
        </p:spPr>
      </p:pic>
    </p:spTree>
    <p:extLst>
      <p:ext uri="{BB962C8B-B14F-4D97-AF65-F5344CB8AC3E}">
        <p14:creationId xmlns:p14="http://schemas.microsoft.com/office/powerpoint/2010/main" val="50385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831451" y="2338077"/>
            <a:ext cx="9990074" cy="3566198"/>
          </a:xfrm>
          <a:prstGeom prst="roundRect">
            <a:avLst/>
          </a:prstGeom>
          <a:gradFill>
            <a:gsLst>
              <a:gs pos="5000">
                <a:schemeClr val="accent1">
                  <a:lumMod val="5000"/>
                  <a:lumOff val="95000"/>
                  <a:alpha val="9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95000"/>
                <a:satMod val="10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zh-CN" altLang="en-US" sz="1400" dirty="0">
              <a:latin typeface="微软雅黑" panose="020B0503020204020204" pitchFamily="34" charset="-122"/>
              <a:ea typeface="微软雅黑" panose="020B0503020204020204" pitchFamily="34" charset="-122"/>
            </a:endParaRPr>
          </a:p>
        </p:txBody>
      </p:sp>
      <p:sp>
        <p:nvSpPr>
          <p:cNvPr id="219" name="圆角矩形 218"/>
          <p:cNvSpPr/>
          <p:nvPr/>
        </p:nvSpPr>
        <p:spPr>
          <a:xfrm>
            <a:off x="1096531" y="2665101"/>
            <a:ext cx="9459913" cy="1187163"/>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zh-CN" altLang="en-US" sz="1400" dirty="0">
              <a:latin typeface="微软雅黑" panose="020B0503020204020204" pitchFamily="34" charset="-122"/>
              <a:ea typeface="微软雅黑" panose="020B0503020204020204" pitchFamily="34" charset="-122"/>
            </a:endParaRPr>
          </a:p>
        </p:txBody>
      </p:sp>
      <p:sp>
        <p:nvSpPr>
          <p:cNvPr id="218" name="圆角矩形 217"/>
          <p:cNvSpPr/>
          <p:nvPr/>
        </p:nvSpPr>
        <p:spPr>
          <a:xfrm>
            <a:off x="1133076" y="4374105"/>
            <a:ext cx="9485313" cy="971734"/>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zh-CN" altLang="en-US" sz="1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745726" y="6188745"/>
            <a:ext cx="9771063" cy="568325"/>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anose="020B0503020204020204" pitchFamily="34" charset="-122"/>
              <a:ea typeface="微软雅黑" panose="020B0503020204020204" pitchFamily="34" charset="-122"/>
            </a:endParaRPr>
          </a:p>
        </p:txBody>
      </p:sp>
      <p:sp>
        <p:nvSpPr>
          <p:cNvPr id="8197"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0099FF"/>
                </a:solidFill>
                <a:latin typeface="微软雅黑" pitchFamily="34" charset="-122"/>
                <a:ea typeface="微软雅黑" pitchFamily="34" charset="-122"/>
              </a:rPr>
              <a:t>平台库存</a:t>
            </a:r>
            <a:r>
              <a:rPr lang="en-US" altLang="zh-CN" sz="2400" b="1">
                <a:solidFill>
                  <a:srgbClr val="0099FF"/>
                </a:solidFill>
                <a:latin typeface="微软雅黑" pitchFamily="34" charset="-122"/>
                <a:ea typeface="微软雅黑" pitchFamily="34" charset="-122"/>
              </a:rPr>
              <a:t>-</a:t>
            </a:r>
            <a:r>
              <a:rPr lang="zh-CN" altLang="en-US" sz="2400" b="1">
                <a:solidFill>
                  <a:srgbClr val="0099FF"/>
                </a:solidFill>
                <a:latin typeface="微软雅黑" pitchFamily="34" charset="-122"/>
                <a:ea typeface="微软雅黑" pitchFamily="34" charset="-122"/>
              </a:rPr>
              <a:t>应用架构</a:t>
            </a:r>
          </a:p>
        </p:txBody>
      </p:sp>
      <p:sp>
        <p:nvSpPr>
          <p:cNvPr id="118" name="矩形 117"/>
          <p:cNvSpPr/>
          <p:nvPr/>
        </p:nvSpPr>
        <p:spPr>
          <a:xfrm>
            <a:off x="833039" y="1824708"/>
            <a:ext cx="1079500" cy="31432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状态查询</a:t>
            </a:r>
          </a:p>
        </p:txBody>
      </p:sp>
      <p:sp>
        <p:nvSpPr>
          <p:cNvPr id="122" name="矩形 121"/>
          <p:cNvSpPr/>
          <p:nvPr/>
        </p:nvSpPr>
        <p:spPr>
          <a:xfrm>
            <a:off x="1993861" y="1824708"/>
            <a:ext cx="1266825"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精准库存查询</a:t>
            </a:r>
          </a:p>
        </p:txBody>
      </p:sp>
      <p:sp>
        <p:nvSpPr>
          <p:cNvPr id="129" name="矩形 128"/>
          <p:cNvSpPr/>
          <p:nvPr/>
        </p:nvSpPr>
        <p:spPr>
          <a:xfrm>
            <a:off x="3351316" y="1824708"/>
            <a:ext cx="1079500"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锁定</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解锁</a:t>
            </a:r>
          </a:p>
        </p:txBody>
      </p:sp>
      <p:sp>
        <p:nvSpPr>
          <p:cNvPr id="130" name="矩形 129"/>
          <p:cNvSpPr/>
          <p:nvPr/>
        </p:nvSpPr>
        <p:spPr>
          <a:xfrm>
            <a:off x="831451" y="908720"/>
            <a:ext cx="719138" cy="495300"/>
          </a:xfrm>
          <a:prstGeom prst="rect">
            <a:avLst/>
          </a:prstGeom>
          <a:solidFill>
            <a:schemeClr val="bg2">
              <a:lumMod val="20000"/>
              <a:lumOff val="80000"/>
            </a:schemeClr>
          </a:solidFill>
          <a:ln w="12700">
            <a:solidFill>
              <a:schemeClr val="accent3">
                <a:lumMod val="65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销售线</a:t>
            </a:r>
          </a:p>
        </p:txBody>
      </p:sp>
      <p:sp>
        <p:nvSpPr>
          <p:cNvPr id="131" name="矩形 130"/>
          <p:cNvSpPr/>
          <p:nvPr/>
        </p:nvSpPr>
        <p:spPr>
          <a:xfrm>
            <a:off x="5976539" y="908720"/>
            <a:ext cx="4449762" cy="495300"/>
          </a:xfrm>
          <a:prstGeom prst="rect">
            <a:avLst/>
          </a:prstGeom>
          <a:solidFill>
            <a:schemeClr val="bg2">
              <a:lumMod val="20000"/>
              <a:lumOff val="80000"/>
            </a:schemeClr>
          </a:solidFill>
          <a:ln w="12700">
            <a:solidFill>
              <a:schemeClr val="accent3">
                <a:lumMod val="65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平台后台管理</a:t>
            </a:r>
          </a:p>
        </p:txBody>
      </p:sp>
      <p:sp>
        <p:nvSpPr>
          <p:cNvPr id="132" name="矩形 131"/>
          <p:cNvSpPr/>
          <p:nvPr/>
        </p:nvSpPr>
        <p:spPr>
          <a:xfrm>
            <a:off x="1550589" y="908720"/>
            <a:ext cx="2806700" cy="495300"/>
          </a:xfrm>
          <a:prstGeom prst="rect">
            <a:avLst/>
          </a:prstGeom>
          <a:solidFill>
            <a:schemeClr val="bg2">
              <a:lumMod val="20000"/>
              <a:lumOff val="80000"/>
            </a:schemeClr>
          </a:solidFill>
          <a:ln w="12700">
            <a:solidFill>
              <a:schemeClr val="accent3">
                <a:lumMod val="65000"/>
              </a:schemeClr>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smtClean="0">
                <a:solidFill>
                  <a:srgbClr val="FFFFFF">
                    <a:lumMod val="50000"/>
                  </a:srgbClr>
                </a:solidFill>
                <a:latin typeface="微软雅黑" pitchFamily="34" charset="-122"/>
                <a:ea typeface="微软雅黑" pitchFamily="34" charset="-122"/>
              </a:rPr>
              <a:t>B2C/POS/OMS……</a:t>
            </a:r>
            <a:endParaRPr lang="zh-CN" altLang="en-US" sz="1200" dirty="0">
              <a:solidFill>
                <a:srgbClr val="FFFFFF">
                  <a:lumMod val="50000"/>
                </a:srgbClr>
              </a:solidFill>
              <a:latin typeface="微软雅黑" pitchFamily="34" charset="-122"/>
              <a:ea typeface="微软雅黑" pitchFamily="34" charset="-122"/>
            </a:endParaRPr>
          </a:p>
        </p:txBody>
      </p:sp>
      <p:sp>
        <p:nvSpPr>
          <p:cNvPr id="143" name="矩形 142"/>
          <p:cNvSpPr/>
          <p:nvPr/>
        </p:nvSpPr>
        <p:spPr>
          <a:xfrm>
            <a:off x="8937226" y="1813595"/>
            <a:ext cx="1258888" cy="30956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57" name="矩形 156"/>
          <p:cNvSpPr/>
          <p:nvPr/>
        </p:nvSpPr>
        <p:spPr>
          <a:xfrm>
            <a:off x="2090555" y="2992993"/>
            <a:ext cx="1157287" cy="481012"/>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库存状态</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服务</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59" name="矩形 158"/>
          <p:cNvSpPr/>
          <p:nvPr/>
        </p:nvSpPr>
        <p:spPr>
          <a:xfrm>
            <a:off x="3395700" y="3008867"/>
            <a:ext cx="1169988" cy="465138"/>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库存锁定</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服务</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63" name="直接箭头连接符 162"/>
          <p:cNvCxnSpPr/>
          <p:nvPr/>
        </p:nvCxnSpPr>
        <p:spPr>
          <a:xfrm>
            <a:off x="1390251"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2588814"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3803251"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8853089"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395639" y="2194595"/>
            <a:ext cx="0" cy="288925"/>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stCxn id="118" idx="0"/>
            <a:endCxn id="132" idx="2"/>
          </p:cNvCxnSpPr>
          <p:nvPr/>
        </p:nvCxnSpPr>
        <p:spPr>
          <a:xfrm rot="5400000" flipH="1" flipV="1">
            <a:off x="1953020" y="823789"/>
            <a:ext cx="420688" cy="1581150"/>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22" idx="0"/>
            <a:endCxn id="132" idx="2"/>
          </p:cNvCxnSpPr>
          <p:nvPr/>
        </p:nvCxnSpPr>
        <p:spPr>
          <a:xfrm rot="5400000" flipH="1" flipV="1">
            <a:off x="2580262" y="1451032"/>
            <a:ext cx="420688" cy="326665"/>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stCxn id="129" idx="0"/>
            <a:endCxn id="132" idx="2"/>
          </p:cNvCxnSpPr>
          <p:nvPr/>
        </p:nvCxnSpPr>
        <p:spPr>
          <a:xfrm rot="16200000" flipV="1">
            <a:off x="3212159" y="1145800"/>
            <a:ext cx="420688" cy="937127"/>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225" idx="0"/>
            <a:endCxn id="131" idx="2"/>
          </p:cNvCxnSpPr>
          <p:nvPr/>
        </p:nvCxnSpPr>
        <p:spPr>
          <a:xfrm rot="16200000" flipV="1">
            <a:off x="8917382" y="687264"/>
            <a:ext cx="392113" cy="1825625"/>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0" name="矩形 179"/>
          <p:cNvSpPr/>
          <p:nvPr/>
        </p:nvSpPr>
        <p:spPr>
          <a:xfrm>
            <a:off x="1133076" y="6280820"/>
            <a:ext cx="1574800" cy="385763"/>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solidFill>
                  <a:srgbClr val="000000"/>
                </a:solidFill>
                <a:latin typeface="微软雅黑" pitchFamily="34" charset="-122"/>
                <a:ea typeface="微软雅黑" pitchFamily="34" charset="-122"/>
              </a:rPr>
              <a:t>R3</a:t>
            </a:r>
            <a:r>
              <a:rPr lang="zh-CN" altLang="en-US" sz="1400" dirty="0" smtClean="0">
                <a:solidFill>
                  <a:srgbClr val="000000"/>
                </a:solidFill>
                <a:latin typeface="微软雅黑" pitchFamily="34" charset="-122"/>
                <a:ea typeface="微软雅黑" pitchFamily="34" charset="-122"/>
              </a:rPr>
              <a:t>（</a:t>
            </a:r>
            <a:r>
              <a:rPr lang="en-US" altLang="zh-CN" sz="1400" dirty="0" smtClean="0">
                <a:solidFill>
                  <a:srgbClr val="000000"/>
                </a:solidFill>
                <a:latin typeface="微软雅黑" pitchFamily="34" charset="-122"/>
                <a:ea typeface="微软雅黑" pitchFamily="34" charset="-122"/>
              </a:rPr>
              <a:t>ERP</a:t>
            </a:r>
            <a:r>
              <a:rPr lang="zh-CN" altLang="en-US" sz="1400" dirty="0" smtClean="0">
                <a:solidFill>
                  <a:srgbClr val="000000"/>
                </a:solidFill>
                <a:latin typeface="微软雅黑" pitchFamily="34" charset="-122"/>
                <a:ea typeface="微软雅黑" pitchFamily="34" charset="-122"/>
              </a:rPr>
              <a:t>）</a:t>
            </a:r>
            <a:endParaRPr lang="zh-CN" altLang="en-US" sz="1400" dirty="0">
              <a:solidFill>
                <a:srgbClr val="000000"/>
              </a:solidFill>
              <a:latin typeface="微软雅黑" pitchFamily="34" charset="-122"/>
              <a:ea typeface="微软雅黑" pitchFamily="34" charset="-122"/>
            </a:endParaRPr>
          </a:p>
        </p:txBody>
      </p:sp>
      <p:sp>
        <p:nvSpPr>
          <p:cNvPr id="181" name="矩形 180"/>
          <p:cNvSpPr/>
          <p:nvPr/>
        </p:nvSpPr>
        <p:spPr>
          <a:xfrm>
            <a:off x="3080939" y="6280820"/>
            <a:ext cx="1574800" cy="385763"/>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solidFill>
                  <a:srgbClr val="000000"/>
                </a:solidFill>
                <a:latin typeface="微软雅黑" pitchFamily="34" charset="-122"/>
                <a:ea typeface="微软雅黑" pitchFamily="34" charset="-122"/>
              </a:rPr>
              <a:t>SCS</a:t>
            </a:r>
            <a:r>
              <a:rPr lang="zh-CN" altLang="en-US" sz="1400" dirty="0" smtClean="0">
                <a:solidFill>
                  <a:srgbClr val="000000"/>
                </a:solidFill>
                <a:latin typeface="微软雅黑" pitchFamily="34" charset="-122"/>
                <a:ea typeface="微软雅黑" pitchFamily="34" charset="-122"/>
              </a:rPr>
              <a:t>（供应链）</a:t>
            </a:r>
            <a:endParaRPr lang="zh-CN" altLang="en-US" sz="1400" dirty="0">
              <a:solidFill>
                <a:srgbClr val="000000"/>
              </a:solidFill>
              <a:latin typeface="微软雅黑" pitchFamily="34" charset="-122"/>
              <a:ea typeface="微软雅黑" pitchFamily="34" charset="-122"/>
            </a:endParaRPr>
          </a:p>
        </p:txBody>
      </p:sp>
      <p:sp>
        <p:nvSpPr>
          <p:cNvPr id="182" name="矩形 181"/>
          <p:cNvSpPr/>
          <p:nvPr/>
        </p:nvSpPr>
        <p:spPr>
          <a:xfrm>
            <a:off x="7041106" y="6280820"/>
            <a:ext cx="1574800" cy="385763"/>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solidFill>
                  <a:srgbClr val="000000"/>
                </a:solidFill>
                <a:latin typeface="微软雅黑" pitchFamily="34" charset="-122"/>
                <a:ea typeface="微软雅黑" pitchFamily="34" charset="-122"/>
              </a:rPr>
              <a:t>PCMS</a:t>
            </a:r>
            <a:r>
              <a:rPr lang="zh-CN" altLang="en-US" sz="1400" dirty="0" smtClean="0">
                <a:solidFill>
                  <a:srgbClr val="000000"/>
                </a:solidFill>
                <a:latin typeface="微软雅黑" pitchFamily="34" charset="-122"/>
                <a:ea typeface="微软雅黑" pitchFamily="34" charset="-122"/>
              </a:rPr>
              <a:t>（商品）</a:t>
            </a:r>
            <a:endParaRPr lang="zh-CN" altLang="en-US" sz="1400" dirty="0">
              <a:solidFill>
                <a:srgbClr val="000000"/>
              </a:solidFill>
              <a:latin typeface="微软雅黑" pitchFamily="34" charset="-122"/>
              <a:ea typeface="微软雅黑" pitchFamily="34" charset="-122"/>
            </a:endParaRPr>
          </a:p>
        </p:txBody>
      </p:sp>
      <p:sp>
        <p:nvSpPr>
          <p:cNvPr id="193" name="矩形 192"/>
          <p:cNvSpPr/>
          <p:nvPr/>
        </p:nvSpPr>
        <p:spPr>
          <a:xfrm>
            <a:off x="2163364" y="4699761"/>
            <a:ext cx="1431925" cy="39052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交货管理</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212" name="矩形 211"/>
          <p:cNvSpPr/>
          <p:nvPr/>
        </p:nvSpPr>
        <p:spPr>
          <a:xfrm>
            <a:off x="4745850" y="2978950"/>
            <a:ext cx="1209675" cy="465138"/>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库存数量</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服务</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216" name="矩形 215"/>
          <p:cNvSpPr/>
          <p:nvPr/>
        </p:nvSpPr>
        <p:spPr>
          <a:xfrm>
            <a:off x="6228666" y="2992304"/>
            <a:ext cx="1217612" cy="46672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异常处理</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220" name="矩形 219"/>
          <p:cNvSpPr/>
          <p:nvPr/>
        </p:nvSpPr>
        <p:spPr>
          <a:xfrm>
            <a:off x="7626170" y="2978950"/>
            <a:ext cx="1185862" cy="481012"/>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solidFill>
                  <a:srgbClr val="000000"/>
                </a:solidFill>
                <a:latin typeface="微软雅黑" panose="020B0503020204020204" pitchFamily="34" charset="-122"/>
                <a:ea typeface="微软雅黑" panose="020B0503020204020204" pitchFamily="34" charset="-122"/>
              </a:rPr>
              <a:t>对账服务</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221" name="矩形 220"/>
          <p:cNvSpPr/>
          <p:nvPr/>
        </p:nvSpPr>
        <p:spPr>
          <a:xfrm>
            <a:off x="9027316" y="2978950"/>
            <a:ext cx="1185862" cy="488950"/>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000000"/>
                </a:solidFill>
                <a:latin typeface="微软雅黑" panose="020B0503020204020204" pitchFamily="34" charset="-122"/>
                <a:ea typeface="微软雅黑" panose="020B0503020204020204" pitchFamily="34" charset="-122"/>
              </a:rPr>
              <a:t>作业调度</a:t>
            </a:r>
          </a:p>
        </p:txBody>
      </p:sp>
      <p:sp>
        <p:nvSpPr>
          <p:cNvPr id="222" name="矩形 221"/>
          <p:cNvSpPr/>
          <p:nvPr/>
        </p:nvSpPr>
        <p:spPr>
          <a:xfrm>
            <a:off x="5976539" y="1796133"/>
            <a:ext cx="982662"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查询对账</a:t>
            </a:r>
          </a:p>
        </p:txBody>
      </p:sp>
      <p:sp>
        <p:nvSpPr>
          <p:cNvPr id="223" name="矩形 222"/>
          <p:cNvSpPr/>
          <p:nvPr/>
        </p:nvSpPr>
        <p:spPr>
          <a:xfrm>
            <a:off x="7162401" y="1796133"/>
            <a:ext cx="982663"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作业调度</a:t>
            </a:r>
          </a:p>
        </p:txBody>
      </p:sp>
      <p:sp>
        <p:nvSpPr>
          <p:cNvPr id="224" name="矩形 223"/>
          <p:cNvSpPr/>
          <p:nvPr/>
        </p:nvSpPr>
        <p:spPr>
          <a:xfrm>
            <a:off x="8349851" y="1796133"/>
            <a:ext cx="981075"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异常处理</a:t>
            </a:r>
          </a:p>
        </p:txBody>
      </p:sp>
      <p:sp>
        <p:nvSpPr>
          <p:cNvPr id="225" name="矩形 224"/>
          <p:cNvSpPr/>
          <p:nvPr/>
        </p:nvSpPr>
        <p:spPr>
          <a:xfrm>
            <a:off x="9535714" y="1796133"/>
            <a:ext cx="981075" cy="312737"/>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rPr>
              <a:t>统计报表</a:t>
            </a:r>
          </a:p>
        </p:txBody>
      </p:sp>
      <p:cxnSp>
        <p:nvCxnSpPr>
          <p:cNvPr id="226" name="直接箭头连接符 225"/>
          <p:cNvCxnSpPr/>
          <p:nvPr/>
        </p:nvCxnSpPr>
        <p:spPr>
          <a:xfrm>
            <a:off x="7654526"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a:off x="9983389" y="2194595"/>
            <a:ext cx="0" cy="287338"/>
          </a:xfrm>
          <a:prstGeom prst="straightConnector1">
            <a:avLst/>
          </a:prstGeom>
          <a:ln w="19050">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肘形连接符 227"/>
          <p:cNvCxnSpPr>
            <a:stCxn id="224" idx="0"/>
            <a:endCxn id="131" idx="2"/>
          </p:cNvCxnSpPr>
          <p:nvPr/>
        </p:nvCxnSpPr>
        <p:spPr>
          <a:xfrm rot="16200000" flipV="1">
            <a:off x="8324451" y="1280195"/>
            <a:ext cx="392113" cy="639763"/>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9" name="肘形连接符 228"/>
          <p:cNvCxnSpPr>
            <a:stCxn id="222" idx="0"/>
            <a:endCxn id="131" idx="2"/>
          </p:cNvCxnSpPr>
          <p:nvPr/>
        </p:nvCxnSpPr>
        <p:spPr>
          <a:xfrm rot="5400000" flipH="1" flipV="1">
            <a:off x="7137794" y="733302"/>
            <a:ext cx="392113" cy="1733550"/>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0" name="肘形连接符 229"/>
          <p:cNvCxnSpPr>
            <a:stCxn id="223" idx="0"/>
            <a:endCxn id="131" idx="2"/>
          </p:cNvCxnSpPr>
          <p:nvPr/>
        </p:nvCxnSpPr>
        <p:spPr>
          <a:xfrm rot="5400000" flipH="1" flipV="1">
            <a:off x="7731519" y="1327027"/>
            <a:ext cx="392113" cy="546100"/>
          </a:xfrm>
          <a:prstGeom prst="bentConnector3">
            <a:avLst>
              <a:gd name="adj1" fmla="val 50000"/>
            </a:avLst>
          </a:prstGeom>
          <a:ln w="9525">
            <a:solidFill>
              <a:srgbClr val="0070C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p:nvPr/>
        </p:nvCxnSpPr>
        <p:spPr>
          <a:xfrm flipV="1">
            <a:off x="1912539" y="5777583"/>
            <a:ext cx="0" cy="3397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p:nvPr/>
        </p:nvCxnSpPr>
        <p:spPr>
          <a:xfrm flipV="1">
            <a:off x="3890564" y="5777583"/>
            <a:ext cx="0" cy="3397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p:cNvCxnSpPr/>
          <p:nvPr/>
        </p:nvCxnSpPr>
        <p:spPr>
          <a:xfrm flipV="1">
            <a:off x="7535464" y="5777583"/>
            <a:ext cx="0" cy="3397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4954189" y="6296695"/>
            <a:ext cx="1574800" cy="385763"/>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smtClean="0">
                <a:solidFill>
                  <a:srgbClr val="000000"/>
                </a:solidFill>
                <a:latin typeface="微软雅黑" pitchFamily="34" charset="-122"/>
                <a:ea typeface="微软雅黑" pitchFamily="34" charset="-122"/>
              </a:rPr>
              <a:t>OMS</a:t>
            </a:r>
            <a:r>
              <a:rPr lang="zh-CN" altLang="en-US" sz="1400" dirty="0" smtClean="0">
                <a:solidFill>
                  <a:srgbClr val="000000"/>
                </a:solidFill>
                <a:latin typeface="微软雅黑" pitchFamily="34" charset="-122"/>
                <a:ea typeface="微软雅黑" pitchFamily="34" charset="-122"/>
              </a:rPr>
              <a:t>（订单）</a:t>
            </a:r>
            <a:endParaRPr lang="zh-CN" altLang="en-US" sz="1400" dirty="0">
              <a:solidFill>
                <a:srgbClr val="000000"/>
              </a:solidFill>
              <a:latin typeface="微软雅黑" pitchFamily="34" charset="-122"/>
              <a:ea typeface="微软雅黑" pitchFamily="34" charset="-122"/>
            </a:endParaRPr>
          </a:p>
        </p:txBody>
      </p:sp>
      <p:cxnSp>
        <p:nvCxnSpPr>
          <p:cNvPr id="70" name="直接箭头连接符 69"/>
          <p:cNvCxnSpPr/>
          <p:nvPr/>
        </p:nvCxnSpPr>
        <p:spPr>
          <a:xfrm flipV="1">
            <a:off x="5768576" y="5774408"/>
            <a:ext cx="0" cy="3397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247"/>
          <p:cNvSpPr txBox="1">
            <a:spLocks noChangeArrowheads="1"/>
          </p:cNvSpPr>
          <p:nvPr/>
        </p:nvSpPr>
        <p:spPr bwMode="auto">
          <a:xfrm>
            <a:off x="4392579" y="4010085"/>
            <a:ext cx="1185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400" dirty="0" smtClean="0">
                <a:latin typeface="微软雅黑" panose="020B0503020204020204" pitchFamily="34" charset="-122"/>
                <a:ea typeface="微软雅黑" panose="020B0503020204020204" pitchFamily="34" charset="-122"/>
              </a:rPr>
              <a:t>库存初始化</a:t>
            </a:r>
            <a:endParaRPr lang="zh-CN" altLang="en-US" sz="1400" dirty="0">
              <a:latin typeface="微软雅黑" panose="020B0503020204020204" pitchFamily="34" charset="-122"/>
              <a:ea typeface="微软雅黑" panose="020B0503020204020204" pitchFamily="34" charset="-122"/>
            </a:endParaRPr>
          </a:p>
        </p:txBody>
      </p:sp>
      <p:sp>
        <p:nvSpPr>
          <p:cNvPr id="78" name="矩形 77"/>
          <p:cNvSpPr/>
          <p:nvPr/>
        </p:nvSpPr>
        <p:spPr>
          <a:xfrm>
            <a:off x="3817140" y="4689140"/>
            <a:ext cx="1431925" cy="39052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000000"/>
                </a:solidFill>
                <a:latin typeface="微软雅黑" panose="020B0503020204020204" pitchFamily="34" charset="-122"/>
                <a:ea typeface="微软雅黑" panose="020B0503020204020204" pitchFamily="34" charset="-122"/>
              </a:rPr>
              <a:t>采购</a:t>
            </a:r>
          </a:p>
        </p:txBody>
      </p:sp>
      <p:sp>
        <p:nvSpPr>
          <p:cNvPr id="79" name="矩形 78"/>
          <p:cNvSpPr/>
          <p:nvPr/>
        </p:nvSpPr>
        <p:spPr>
          <a:xfrm>
            <a:off x="5406768" y="4706111"/>
            <a:ext cx="1431925" cy="38417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000000"/>
                </a:solidFill>
                <a:latin typeface="微软雅黑" panose="020B0503020204020204" pitchFamily="34" charset="-122"/>
                <a:ea typeface="微软雅黑" panose="020B0503020204020204" pitchFamily="34" charset="-122"/>
              </a:rPr>
              <a:t>退厂</a:t>
            </a:r>
          </a:p>
        </p:txBody>
      </p:sp>
      <p:sp>
        <p:nvSpPr>
          <p:cNvPr id="80" name="矩形 79"/>
          <p:cNvSpPr/>
          <p:nvPr/>
        </p:nvSpPr>
        <p:spPr>
          <a:xfrm>
            <a:off x="7139350" y="4695285"/>
            <a:ext cx="1431925" cy="39052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000000"/>
                </a:solidFill>
                <a:latin typeface="微软雅黑" panose="020B0503020204020204" pitchFamily="34" charset="-122"/>
                <a:ea typeface="微软雅黑" panose="020B0503020204020204" pitchFamily="34" charset="-122"/>
              </a:rPr>
              <a:t>调拨</a:t>
            </a:r>
          </a:p>
        </p:txBody>
      </p:sp>
      <p:sp>
        <p:nvSpPr>
          <p:cNvPr id="81" name="矩形 80"/>
          <p:cNvSpPr/>
          <p:nvPr/>
        </p:nvSpPr>
        <p:spPr>
          <a:xfrm>
            <a:off x="8890702" y="4692314"/>
            <a:ext cx="1431925" cy="384175"/>
          </a:xfrm>
          <a:prstGeom prst="rect">
            <a:avLst/>
          </a:prstGeom>
          <a:solidFill>
            <a:srgbClr val="FFC000"/>
          </a:solidFill>
          <a:ln w="12700">
            <a:solidFill>
              <a:schemeClr val="accent3">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000000"/>
                </a:solidFill>
                <a:latin typeface="微软雅黑" panose="020B0503020204020204" pitchFamily="34" charset="-122"/>
                <a:ea typeface="微软雅黑" panose="020B0503020204020204" pitchFamily="34" charset="-122"/>
              </a:rPr>
              <a:t>移库</a:t>
            </a:r>
          </a:p>
        </p:txBody>
      </p:sp>
      <p:sp>
        <p:nvSpPr>
          <p:cNvPr id="85" name="下箭头 84"/>
          <p:cNvSpPr/>
          <p:nvPr/>
        </p:nvSpPr>
        <p:spPr>
          <a:xfrm flipV="1">
            <a:off x="4155440" y="3879050"/>
            <a:ext cx="370924" cy="465494"/>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86" name="下箭头 85"/>
          <p:cNvSpPr/>
          <p:nvPr/>
        </p:nvSpPr>
        <p:spPr>
          <a:xfrm flipV="1">
            <a:off x="6004645" y="3883508"/>
            <a:ext cx="370924" cy="465494"/>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87" name="文本框 247"/>
          <p:cNvSpPr txBox="1">
            <a:spLocks noChangeArrowheads="1"/>
          </p:cNvSpPr>
          <p:nvPr/>
        </p:nvSpPr>
        <p:spPr bwMode="auto">
          <a:xfrm>
            <a:off x="6349601" y="4016717"/>
            <a:ext cx="1185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400" dirty="0" smtClean="0">
                <a:latin typeface="微软雅黑" panose="020B0503020204020204" pitchFamily="34" charset="-122"/>
                <a:ea typeface="微软雅黑" panose="020B0503020204020204" pitchFamily="34" charset="-122"/>
              </a:rPr>
              <a:t>增量库存</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28470" y="2922283"/>
            <a:ext cx="69200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库存执行</a:t>
            </a:r>
            <a:endParaRPr lang="zh-CN" altLang="en-US" sz="2000" dirty="0">
              <a:latin typeface="微软雅黑" panose="020B0503020204020204" pitchFamily="34" charset="-122"/>
              <a:ea typeface="微软雅黑" panose="020B0503020204020204" pitchFamily="34" charset="-122"/>
            </a:endParaRPr>
          </a:p>
        </p:txBody>
      </p:sp>
      <p:sp>
        <p:nvSpPr>
          <p:cNvPr id="89" name="文本框 88"/>
          <p:cNvSpPr txBox="1"/>
          <p:nvPr/>
        </p:nvSpPr>
        <p:spPr>
          <a:xfrm>
            <a:off x="1275538" y="4554125"/>
            <a:ext cx="69200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库存管理</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4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0099FF"/>
                </a:solidFill>
                <a:latin typeface="微软雅黑" pitchFamily="34" charset="-122"/>
                <a:ea typeface="微软雅黑" pitchFamily="34" charset="-122"/>
              </a:rPr>
              <a:t>平台库存</a:t>
            </a:r>
            <a:r>
              <a:rPr lang="en-US" altLang="zh-CN" sz="2400" b="1">
                <a:solidFill>
                  <a:srgbClr val="0099FF"/>
                </a:solidFill>
                <a:latin typeface="微软雅黑" pitchFamily="34" charset="-122"/>
                <a:ea typeface="微软雅黑" pitchFamily="34" charset="-122"/>
              </a:rPr>
              <a:t>-</a:t>
            </a:r>
            <a:r>
              <a:rPr lang="zh-CN" altLang="en-US" sz="2400" b="1">
                <a:solidFill>
                  <a:srgbClr val="0099FF"/>
                </a:solidFill>
                <a:latin typeface="微软雅黑" pitchFamily="34" charset="-122"/>
                <a:ea typeface="微软雅黑" pitchFamily="34" charset="-122"/>
              </a:rPr>
              <a:t>技术架构</a:t>
            </a:r>
          </a:p>
        </p:txBody>
      </p:sp>
      <p:sp>
        <p:nvSpPr>
          <p:cNvPr id="9219" name="文本框 41"/>
          <p:cNvSpPr txBox="1">
            <a:spLocks noChangeArrowheads="1"/>
          </p:cNvSpPr>
          <p:nvPr/>
        </p:nvSpPr>
        <p:spPr bwMode="auto">
          <a:xfrm>
            <a:off x="155575" y="1298575"/>
            <a:ext cx="973138" cy="6477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dirty="0">
                <a:latin typeface="微软雅黑" panose="020B0503020204020204" pitchFamily="34" charset="-122"/>
                <a:ea typeface="微软雅黑" panose="020B0503020204020204" pitchFamily="34" charset="-122"/>
              </a:rPr>
              <a:t>服务接入层</a:t>
            </a:r>
          </a:p>
        </p:txBody>
      </p:sp>
      <p:sp>
        <p:nvSpPr>
          <p:cNvPr id="33" name="Rounded Rectangle 62"/>
          <p:cNvSpPr/>
          <p:nvPr/>
        </p:nvSpPr>
        <p:spPr>
          <a:xfrm>
            <a:off x="1690688" y="1778000"/>
            <a:ext cx="3457575" cy="1282700"/>
          </a:xfrm>
          <a:prstGeom prst="roundRect">
            <a:avLst/>
          </a:prstGeom>
          <a:solidFill>
            <a:srgbClr val="BEFEEA"/>
          </a:solidFill>
          <a:ln w="25400" cap="flat" cmpd="sng" algn="ctr">
            <a:solidFill>
              <a:srgbClr val="4F81BD">
                <a:shade val="50000"/>
              </a:srgbClr>
            </a:solidFill>
            <a:prstDash val="solid"/>
          </a:ln>
          <a:effectLst/>
        </p:spPr>
        <p:txBody>
          <a:bodyPr anchor="ctr"/>
          <a:lstStyle/>
          <a:p>
            <a:pPr algn="ctr" eaLnBrk="1" fontAlgn="auto" hangingPunct="1">
              <a:spcBef>
                <a:spcPts val="313"/>
              </a:spcBef>
              <a:spcAft>
                <a:spcPts val="300"/>
              </a:spcAft>
              <a:buClr>
                <a:srgbClr val="486AC1"/>
              </a:buClr>
              <a:buSzPct val="100000"/>
              <a:defRPr/>
            </a:pP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9221" name="Rounded Rectangle 62"/>
          <p:cNvSpPr>
            <a:spLocks noChangeArrowheads="1"/>
          </p:cNvSpPr>
          <p:nvPr/>
        </p:nvSpPr>
        <p:spPr bwMode="auto">
          <a:xfrm>
            <a:off x="1755775" y="3518688"/>
            <a:ext cx="936625"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smtClean="0">
                <a:latin typeface="微软雅黑" pitchFamily="34" charset="-122"/>
                <a:ea typeface="微软雅黑" pitchFamily="34" charset="-122"/>
              </a:rPr>
              <a:t>数量服务</a:t>
            </a:r>
            <a:endParaRPr lang="zh-CN" altLang="en-US" sz="1400" dirty="0">
              <a:latin typeface="微软雅黑" pitchFamily="34" charset="-122"/>
              <a:ea typeface="微软雅黑" pitchFamily="34" charset="-122"/>
            </a:endParaRPr>
          </a:p>
        </p:txBody>
      </p:sp>
      <p:sp>
        <p:nvSpPr>
          <p:cNvPr id="9222" name="Rounded Rectangle 62"/>
          <p:cNvSpPr>
            <a:spLocks noChangeArrowheads="1"/>
          </p:cNvSpPr>
          <p:nvPr/>
        </p:nvSpPr>
        <p:spPr bwMode="auto">
          <a:xfrm>
            <a:off x="4250795" y="3519010"/>
            <a:ext cx="946150"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smtClean="0">
                <a:latin typeface="微软雅黑" panose="020B0503020204020204" pitchFamily="34" charset="-122"/>
                <a:ea typeface="微软雅黑" panose="020B0503020204020204" pitchFamily="34" charset="-122"/>
              </a:rPr>
              <a:t>锁定服务</a:t>
            </a:r>
            <a:endParaRPr lang="zh-CN" altLang="en-US" sz="14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266825" y="3168650"/>
            <a:ext cx="8259763" cy="0"/>
          </a:xfrm>
          <a:prstGeom prst="line">
            <a:avLst/>
          </a:prstGeom>
          <a:ln w="38100">
            <a:solidFill>
              <a:schemeClr val="accent3">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24" name="文本框 41"/>
          <p:cNvSpPr txBox="1">
            <a:spLocks noChangeArrowheads="1"/>
          </p:cNvSpPr>
          <p:nvPr/>
        </p:nvSpPr>
        <p:spPr bwMode="auto">
          <a:xfrm>
            <a:off x="106363" y="3429000"/>
            <a:ext cx="87630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a:latin typeface="微软雅黑" pitchFamily="34" charset="-122"/>
                <a:ea typeface="微软雅黑" pitchFamily="34" charset="-122"/>
              </a:rPr>
              <a:t>业务</a:t>
            </a:r>
            <a:endParaRPr lang="en-US" altLang="zh-CN">
              <a:latin typeface="微软雅黑" pitchFamily="34" charset="-122"/>
              <a:ea typeface="微软雅黑" pitchFamily="34" charset="-122"/>
            </a:endParaRPr>
          </a:p>
          <a:p>
            <a:pPr algn="ctr"/>
            <a:r>
              <a:rPr lang="zh-CN" altLang="en-US">
                <a:latin typeface="微软雅黑" pitchFamily="34" charset="-122"/>
                <a:ea typeface="微软雅黑" pitchFamily="34" charset="-122"/>
              </a:rPr>
              <a:t>组件层</a:t>
            </a:r>
          </a:p>
        </p:txBody>
      </p:sp>
      <p:cxnSp>
        <p:nvCxnSpPr>
          <p:cNvPr id="41" name="直接连接符 40"/>
          <p:cNvCxnSpPr/>
          <p:nvPr/>
        </p:nvCxnSpPr>
        <p:spPr>
          <a:xfrm>
            <a:off x="1055688" y="4258540"/>
            <a:ext cx="8280400" cy="0"/>
          </a:xfrm>
          <a:prstGeom prst="line">
            <a:avLst/>
          </a:prstGeom>
          <a:ln w="38100">
            <a:solidFill>
              <a:schemeClr val="accent3">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26" name="文本框 41"/>
          <p:cNvSpPr txBox="1">
            <a:spLocks noChangeArrowheads="1"/>
          </p:cNvSpPr>
          <p:nvPr/>
        </p:nvSpPr>
        <p:spPr bwMode="auto">
          <a:xfrm>
            <a:off x="122238" y="4407765"/>
            <a:ext cx="876300" cy="6477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a:latin typeface="微软雅黑" pitchFamily="34" charset="-122"/>
                <a:ea typeface="微软雅黑" pitchFamily="34" charset="-122"/>
              </a:rPr>
              <a:t>基础</a:t>
            </a:r>
            <a:endParaRPr lang="en-US" altLang="zh-CN">
              <a:latin typeface="微软雅黑" pitchFamily="34" charset="-122"/>
              <a:ea typeface="微软雅黑" pitchFamily="34" charset="-122"/>
            </a:endParaRPr>
          </a:p>
          <a:p>
            <a:pPr algn="ctr"/>
            <a:r>
              <a:rPr lang="zh-CN" altLang="en-US">
                <a:latin typeface="微软雅黑" pitchFamily="34" charset="-122"/>
                <a:ea typeface="微软雅黑" pitchFamily="34" charset="-122"/>
              </a:rPr>
              <a:t>组件层</a:t>
            </a:r>
          </a:p>
        </p:txBody>
      </p:sp>
      <p:cxnSp>
        <p:nvCxnSpPr>
          <p:cNvPr id="43" name="直接连接符 42"/>
          <p:cNvCxnSpPr/>
          <p:nvPr/>
        </p:nvCxnSpPr>
        <p:spPr>
          <a:xfrm>
            <a:off x="1169988" y="5055465"/>
            <a:ext cx="8280400" cy="0"/>
          </a:xfrm>
          <a:prstGeom prst="line">
            <a:avLst/>
          </a:prstGeom>
          <a:ln w="38100">
            <a:solidFill>
              <a:schemeClr val="accent3">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28" name="文本框 41"/>
          <p:cNvSpPr txBox="1">
            <a:spLocks noChangeArrowheads="1"/>
          </p:cNvSpPr>
          <p:nvPr/>
        </p:nvSpPr>
        <p:spPr bwMode="auto">
          <a:xfrm>
            <a:off x="106363" y="5158653"/>
            <a:ext cx="876300" cy="6477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a:latin typeface="微软雅黑" pitchFamily="34" charset="-122"/>
                <a:ea typeface="微软雅黑" pitchFamily="34" charset="-122"/>
              </a:rPr>
              <a:t>数据</a:t>
            </a:r>
            <a:endParaRPr lang="en-US" altLang="zh-CN">
              <a:latin typeface="微软雅黑" pitchFamily="34" charset="-122"/>
              <a:ea typeface="微软雅黑" pitchFamily="34" charset="-122"/>
            </a:endParaRPr>
          </a:p>
          <a:p>
            <a:pPr algn="ctr"/>
            <a:r>
              <a:rPr lang="zh-CN" altLang="en-US">
                <a:latin typeface="微软雅黑" pitchFamily="34" charset="-122"/>
                <a:ea typeface="微软雅黑" pitchFamily="34" charset="-122"/>
              </a:rPr>
              <a:t>访问层</a:t>
            </a:r>
          </a:p>
        </p:txBody>
      </p:sp>
      <p:sp>
        <p:nvSpPr>
          <p:cNvPr id="9229" name="Rounded Rectangle 62"/>
          <p:cNvSpPr>
            <a:spLocks noChangeArrowheads="1"/>
          </p:cNvSpPr>
          <p:nvPr/>
        </p:nvSpPr>
        <p:spPr bwMode="auto">
          <a:xfrm>
            <a:off x="1492250" y="5265015"/>
            <a:ext cx="1376363"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400">
                <a:latin typeface="微软雅黑" pitchFamily="34" charset="-122"/>
                <a:ea typeface="微软雅黑" pitchFamily="34" charset="-122"/>
              </a:rPr>
              <a:t>Dal</a:t>
            </a:r>
            <a:endParaRPr lang="zh-CN" altLang="en-US" sz="1400">
              <a:latin typeface="微软雅黑" pitchFamily="34" charset="-122"/>
              <a:ea typeface="微软雅黑" pitchFamily="34" charset="-122"/>
            </a:endParaRPr>
          </a:p>
        </p:txBody>
      </p:sp>
      <p:cxnSp>
        <p:nvCxnSpPr>
          <p:cNvPr id="46" name="直接连接符 45"/>
          <p:cNvCxnSpPr/>
          <p:nvPr/>
        </p:nvCxnSpPr>
        <p:spPr>
          <a:xfrm flipV="1">
            <a:off x="9696450" y="2343150"/>
            <a:ext cx="0" cy="436086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7" name="Rounded Rectangle 62"/>
          <p:cNvSpPr/>
          <p:nvPr/>
        </p:nvSpPr>
        <p:spPr>
          <a:xfrm>
            <a:off x="9983788" y="3361531"/>
            <a:ext cx="1627188" cy="495300"/>
          </a:xfrm>
          <a:prstGeom prst="roundRect">
            <a:avLst/>
          </a:prstGeom>
          <a:solidFill>
            <a:srgbClr val="BFE1FD"/>
          </a:solidFill>
          <a:ln w="25400" cap="flat" cmpd="sng" algn="ctr">
            <a:solidFill>
              <a:srgbClr val="4F81BD">
                <a:shade val="50000"/>
              </a:srgbClr>
            </a:solidFill>
            <a:prstDash val="solid"/>
          </a:ln>
          <a:effectLst/>
        </p:spPr>
        <p:txBody>
          <a:bodyPr anchor="ctr"/>
          <a:lstStyle/>
          <a:p>
            <a:pPr fontAlgn="auto">
              <a:spcBef>
                <a:spcPts val="313"/>
              </a:spcBef>
              <a:spcAft>
                <a:spcPts val="300"/>
              </a:spcAft>
              <a:buClr>
                <a:srgbClr val="486AC1"/>
              </a:buClr>
              <a:buSzPct val="100000"/>
              <a:defRPr/>
            </a:pPr>
            <a:r>
              <a:rPr lang="zh-CN" altLang="en-US" sz="1400" kern="0" dirty="0" smtClean="0">
                <a:solidFill>
                  <a:prstClr val="black"/>
                </a:solidFill>
                <a:latin typeface="微软雅黑" pitchFamily="34" charset="-122"/>
                <a:ea typeface="微软雅黑" pitchFamily="34" charset="-122"/>
              </a:rPr>
              <a:t>任务调度平台</a:t>
            </a:r>
            <a:r>
              <a:rPr lang="en-US" altLang="zh-CN" sz="1400" kern="0" dirty="0" smtClean="0">
                <a:solidFill>
                  <a:prstClr val="black"/>
                </a:solidFill>
                <a:latin typeface="微软雅黑" pitchFamily="34" charset="-122"/>
                <a:ea typeface="微软雅黑" pitchFamily="34" charset="-122"/>
              </a:rPr>
              <a:t>UTS</a:t>
            </a:r>
            <a:endParaRPr lang="zh-CN" altLang="en-US" sz="1400" kern="0" dirty="0">
              <a:solidFill>
                <a:prstClr val="black"/>
              </a:solidFill>
              <a:latin typeface="微软雅黑" pitchFamily="34" charset="-122"/>
              <a:ea typeface="微软雅黑" pitchFamily="34" charset="-122"/>
            </a:endParaRPr>
          </a:p>
        </p:txBody>
      </p:sp>
      <p:sp>
        <p:nvSpPr>
          <p:cNvPr id="48" name="Rounded Rectangle 62"/>
          <p:cNvSpPr/>
          <p:nvPr/>
        </p:nvSpPr>
        <p:spPr>
          <a:xfrm>
            <a:off x="9983788" y="4148835"/>
            <a:ext cx="1627188" cy="495300"/>
          </a:xfrm>
          <a:prstGeom prst="roundRect">
            <a:avLst/>
          </a:prstGeom>
          <a:solidFill>
            <a:srgbClr val="BFE1FD"/>
          </a:solidFill>
          <a:ln w="25400" cap="flat" cmpd="sng" algn="ctr">
            <a:solidFill>
              <a:srgbClr val="4F81BD">
                <a:shade val="50000"/>
              </a:srgbClr>
            </a:solidFill>
            <a:prstDash val="solid"/>
          </a:ln>
          <a:effectLst/>
        </p:spPr>
        <p:txBody>
          <a:bodyPr anchor="ctr"/>
          <a:lstStyle/>
          <a:p>
            <a:pPr fontAlgn="auto">
              <a:spcBef>
                <a:spcPts val="313"/>
              </a:spcBef>
              <a:spcAft>
                <a:spcPts val="300"/>
              </a:spcAft>
              <a:buClr>
                <a:srgbClr val="486AC1"/>
              </a:buClr>
              <a:buSzPct val="100000"/>
              <a:defRPr/>
            </a:pPr>
            <a:r>
              <a:rPr lang="zh-CN" altLang="en-US" sz="1400" kern="0" dirty="0" smtClean="0">
                <a:solidFill>
                  <a:prstClr val="black"/>
                </a:solidFill>
                <a:latin typeface="微软雅黑" pitchFamily="34" charset="-122"/>
                <a:ea typeface="微软雅黑" pitchFamily="34" charset="-122"/>
              </a:rPr>
              <a:t>统一监控平台</a:t>
            </a:r>
            <a:r>
              <a:rPr lang="en-US" altLang="zh-CN" sz="1400" kern="0" dirty="0" smtClean="0">
                <a:solidFill>
                  <a:prstClr val="black"/>
                </a:solidFill>
                <a:latin typeface="微软雅黑" pitchFamily="34" charset="-122"/>
                <a:ea typeface="微软雅黑" pitchFamily="34" charset="-122"/>
              </a:rPr>
              <a:t>MONITOR</a:t>
            </a:r>
            <a:endParaRPr lang="zh-CN" altLang="en-US" sz="1400" kern="0" dirty="0">
              <a:solidFill>
                <a:prstClr val="black"/>
              </a:solidFill>
              <a:latin typeface="微软雅黑" pitchFamily="34" charset="-122"/>
              <a:ea typeface="微软雅黑" pitchFamily="34" charset="-122"/>
            </a:endParaRPr>
          </a:p>
        </p:txBody>
      </p:sp>
      <p:sp>
        <p:nvSpPr>
          <p:cNvPr id="51" name="Rounded Rectangle 62"/>
          <p:cNvSpPr/>
          <p:nvPr/>
        </p:nvSpPr>
        <p:spPr>
          <a:xfrm>
            <a:off x="9983788" y="2562225"/>
            <a:ext cx="1627188" cy="495300"/>
          </a:xfrm>
          <a:prstGeom prst="roundRect">
            <a:avLst/>
          </a:prstGeom>
          <a:solidFill>
            <a:srgbClr val="BFE1FD"/>
          </a:solidFill>
          <a:ln w="25400" cap="flat" cmpd="sng" algn="ctr">
            <a:solidFill>
              <a:srgbClr val="4F81BD">
                <a:shade val="50000"/>
              </a:srgbClr>
            </a:solidFill>
            <a:prstDash val="solid"/>
          </a:ln>
          <a:effectLst/>
        </p:spPr>
        <p:txBody>
          <a:bodyPr anchor="ctr"/>
          <a:lstStyle/>
          <a:p>
            <a:pPr fontAlgn="auto">
              <a:spcBef>
                <a:spcPts val="313"/>
              </a:spcBef>
              <a:spcAft>
                <a:spcPts val="300"/>
              </a:spcAft>
              <a:buClr>
                <a:srgbClr val="486AC1"/>
              </a:buClr>
              <a:buSzPct val="100000"/>
              <a:defRPr/>
            </a:pPr>
            <a:r>
              <a:rPr lang="zh-CN" altLang="en-US" sz="1400" kern="0" dirty="0">
                <a:solidFill>
                  <a:prstClr val="black"/>
                </a:solidFill>
                <a:latin typeface="微软雅黑" pitchFamily="34" charset="-122"/>
                <a:ea typeface="微软雅黑" pitchFamily="34" charset="-122"/>
              </a:rPr>
              <a:t>企业</a:t>
            </a:r>
            <a:r>
              <a:rPr lang="zh-CN" altLang="en-US" sz="1400" kern="0" dirty="0" smtClean="0">
                <a:solidFill>
                  <a:prstClr val="black"/>
                </a:solidFill>
                <a:latin typeface="微软雅黑" pitchFamily="34" charset="-122"/>
                <a:ea typeface="微软雅黑" pitchFamily="34" charset="-122"/>
              </a:rPr>
              <a:t>服务总线</a:t>
            </a:r>
            <a:r>
              <a:rPr lang="en-US" altLang="zh-CN" sz="1400" kern="0" dirty="0" smtClean="0">
                <a:solidFill>
                  <a:prstClr val="black"/>
                </a:solidFill>
                <a:latin typeface="微软雅黑" pitchFamily="34" charset="-122"/>
                <a:ea typeface="微软雅黑" pitchFamily="34" charset="-122"/>
              </a:rPr>
              <a:t>MQ/RSF</a:t>
            </a:r>
            <a:endParaRPr lang="zh-CN" altLang="en-US" sz="1400" kern="0" dirty="0">
              <a:solidFill>
                <a:prstClr val="black"/>
              </a:solidFill>
              <a:latin typeface="微软雅黑" pitchFamily="34" charset="-122"/>
              <a:ea typeface="微软雅黑" pitchFamily="34" charset="-122"/>
            </a:endParaRPr>
          </a:p>
        </p:txBody>
      </p:sp>
      <p:sp>
        <p:nvSpPr>
          <p:cNvPr id="52" name="Rounded Rectangle 62"/>
          <p:cNvSpPr/>
          <p:nvPr/>
        </p:nvSpPr>
        <p:spPr>
          <a:xfrm>
            <a:off x="9967584" y="4968081"/>
            <a:ext cx="1629103" cy="495300"/>
          </a:xfrm>
          <a:prstGeom prst="roundRect">
            <a:avLst/>
          </a:prstGeom>
          <a:solidFill>
            <a:srgbClr val="BFE1FD"/>
          </a:solidFill>
          <a:ln w="25400" cap="flat" cmpd="sng" algn="ctr">
            <a:solidFill>
              <a:srgbClr val="4F81BD">
                <a:shade val="50000"/>
              </a:srgbClr>
            </a:solidFill>
            <a:prstDash val="solid"/>
          </a:ln>
          <a:effectLst/>
        </p:spPr>
        <p:txBody>
          <a:bodyPr anchor="ctr"/>
          <a:lstStyle/>
          <a:p>
            <a:pPr fontAlgn="auto">
              <a:spcBef>
                <a:spcPts val="313"/>
              </a:spcBef>
              <a:spcAft>
                <a:spcPts val="300"/>
              </a:spcAft>
              <a:buClr>
                <a:srgbClr val="486AC1"/>
              </a:buClr>
              <a:buSzPct val="100000"/>
              <a:defRPr/>
            </a:pPr>
            <a:r>
              <a:rPr lang="zh-CN" altLang="en-US" sz="1400" kern="0" dirty="0" smtClean="0">
                <a:solidFill>
                  <a:prstClr val="black"/>
                </a:solidFill>
                <a:latin typeface="微软雅黑" pitchFamily="34" charset="-122"/>
                <a:ea typeface="微软雅黑" pitchFamily="34" charset="-122"/>
              </a:rPr>
              <a:t>配置管理平台</a:t>
            </a:r>
            <a:r>
              <a:rPr lang="en-US" altLang="zh-CN" sz="1400" kern="0" dirty="0" smtClean="0">
                <a:solidFill>
                  <a:prstClr val="black"/>
                </a:solidFill>
                <a:latin typeface="微软雅黑" pitchFamily="34" charset="-122"/>
                <a:ea typeface="微软雅黑" pitchFamily="34" charset="-122"/>
              </a:rPr>
              <a:t>SCM</a:t>
            </a:r>
            <a:endParaRPr lang="zh-CN" altLang="en-US" sz="1400" kern="0" dirty="0">
              <a:solidFill>
                <a:prstClr val="black"/>
              </a:solidFill>
              <a:latin typeface="微软雅黑" pitchFamily="34" charset="-122"/>
              <a:ea typeface="微软雅黑" pitchFamily="34" charset="-122"/>
            </a:endParaRPr>
          </a:p>
        </p:txBody>
      </p:sp>
      <p:sp>
        <p:nvSpPr>
          <p:cNvPr id="9237" name="Rounded Rectangle 62"/>
          <p:cNvSpPr>
            <a:spLocks noChangeArrowheads="1"/>
          </p:cNvSpPr>
          <p:nvPr/>
        </p:nvSpPr>
        <p:spPr bwMode="auto">
          <a:xfrm>
            <a:off x="1855788" y="2163763"/>
            <a:ext cx="960437"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业务流程控制</a:t>
            </a:r>
          </a:p>
        </p:txBody>
      </p:sp>
      <p:sp>
        <p:nvSpPr>
          <p:cNvPr id="9239" name="TextBox 55"/>
          <p:cNvSpPr txBox="1">
            <a:spLocks noChangeArrowheads="1"/>
          </p:cNvSpPr>
          <p:nvPr/>
        </p:nvSpPr>
        <p:spPr bwMode="auto">
          <a:xfrm>
            <a:off x="2514600" y="1763713"/>
            <a:ext cx="1547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latin typeface="微软雅黑" pitchFamily="34" charset="-122"/>
                <a:ea typeface="微软雅黑" pitchFamily="34" charset="-122"/>
              </a:rPr>
              <a:t>springmvc</a:t>
            </a:r>
            <a:endParaRPr lang="zh-CN" altLang="en-US">
              <a:latin typeface="微软雅黑" pitchFamily="34" charset="-122"/>
              <a:ea typeface="微软雅黑" pitchFamily="34" charset="-122"/>
            </a:endParaRPr>
          </a:p>
        </p:txBody>
      </p:sp>
      <p:sp>
        <p:nvSpPr>
          <p:cNvPr id="9240" name="Rounded Rectangle 62"/>
          <p:cNvSpPr>
            <a:spLocks noChangeArrowheads="1"/>
          </p:cNvSpPr>
          <p:nvPr/>
        </p:nvSpPr>
        <p:spPr bwMode="auto">
          <a:xfrm>
            <a:off x="2932113" y="2166938"/>
            <a:ext cx="935037"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服务组装</a:t>
            </a:r>
          </a:p>
        </p:txBody>
      </p:sp>
      <p:sp>
        <p:nvSpPr>
          <p:cNvPr id="9241" name="Rounded Rectangle 62"/>
          <p:cNvSpPr>
            <a:spLocks noChangeArrowheads="1"/>
          </p:cNvSpPr>
          <p:nvPr/>
        </p:nvSpPr>
        <p:spPr bwMode="auto">
          <a:xfrm>
            <a:off x="1825625" y="2620963"/>
            <a:ext cx="990600"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资源管理</a:t>
            </a:r>
          </a:p>
        </p:txBody>
      </p:sp>
      <p:sp>
        <p:nvSpPr>
          <p:cNvPr id="9242" name="Rounded Rectangle 62"/>
          <p:cNvSpPr>
            <a:spLocks noChangeArrowheads="1"/>
          </p:cNvSpPr>
          <p:nvPr/>
        </p:nvSpPr>
        <p:spPr bwMode="auto">
          <a:xfrm>
            <a:off x="3986213" y="2179638"/>
            <a:ext cx="1046162"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拦截代理</a:t>
            </a:r>
          </a:p>
        </p:txBody>
      </p:sp>
      <p:sp>
        <p:nvSpPr>
          <p:cNvPr id="9243" name="Rounded Rectangle 62"/>
          <p:cNvSpPr>
            <a:spLocks noChangeArrowheads="1"/>
          </p:cNvSpPr>
          <p:nvPr/>
        </p:nvSpPr>
        <p:spPr bwMode="auto">
          <a:xfrm>
            <a:off x="2932113" y="2636838"/>
            <a:ext cx="935037"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响应封装</a:t>
            </a:r>
          </a:p>
        </p:txBody>
      </p:sp>
      <p:sp>
        <p:nvSpPr>
          <p:cNvPr id="66" name="Rounded Rectangle 62"/>
          <p:cNvSpPr/>
          <p:nvPr/>
        </p:nvSpPr>
        <p:spPr>
          <a:xfrm>
            <a:off x="5307013" y="2195513"/>
            <a:ext cx="3625850" cy="865187"/>
          </a:xfrm>
          <a:prstGeom prst="roundRect">
            <a:avLst/>
          </a:prstGeom>
          <a:solidFill>
            <a:srgbClr val="BEFEEA"/>
          </a:solidFill>
          <a:ln w="25400" cap="flat" cmpd="sng" algn="ctr">
            <a:solidFill>
              <a:srgbClr val="4F81BD">
                <a:shade val="50000"/>
              </a:srgbClr>
            </a:solidFill>
            <a:prstDash val="solid"/>
          </a:ln>
          <a:effectLst/>
        </p:spPr>
        <p:txBody>
          <a:bodyPr anchor="ctr"/>
          <a:lstStyle/>
          <a:p>
            <a:pPr algn="ctr" eaLnBrk="1" fontAlgn="auto" hangingPunct="1">
              <a:spcBef>
                <a:spcPts val="313"/>
              </a:spcBef>
              <a:spcAft>
                <a:spcPts val="300"/>
              </a:spcAft>
              <a:buClr>
                <a:srgbClr val="486AC1"/>
              </a:buClr>
              <a:buSzPct val="100000"/>
              <a:defRPr/>
            </a:pP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9245" name="TextBox 68"/>
          <p:cNvSpPr txBox="1">
            <a:spLocks noChangeArrowheads="1"/>
          </p:cNvSpPr>
          <p:nvPr/>
        </p:nvSpPr>
        <p:spPr bwMode="auto">
          <a:xfrm>
            <a:off x="6173788" y="2179638"/>
            <a:ext cx="154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latin typeface="微软雅黑" pitchFamily="34" charset="-122"/>
                <a:ea typeface="微软雅黑" pitchFamily="34" charset="-122"/>
              </a:rPr>
              <a:t>Spring JMS</a:t>
            </a:r>
            <a:endParaRPr lang="zh-CN" altLang="en-US">
              <a:latin typeface="微软雅黑" pitchFamily="34" charset="-122"/>
              <a:ea typeface="微软雅黑" pitchFamily="34" charset="-122"/>
            </a:endParaRPr>
          </a:p>
        </p:txBody>
      </p:sp>
      <p:sp>
        <p:nvSpPr>
          <p:cNvPr id="9246" name="Rounded Rectangle 62"/>
          <p:cNvSpPr>
            <a:spLocks noChangeArrowheads="1"/>
          </p:cNvSpPr>
          <p:nvPr/>
        </p:nvSpPr>
        <p:spPr bwMode="auto">
          <a:xfrm>
            <a:off x="5461000" y="2562225"/>
            <a:ext cx="862013"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分派器</a:t>
            </a:r>
          </a:p>
        </p:txBody>
      </p:sp>
      <p:sp>
        <p:nvSpPr>
          <p:cNvPr id="9247" name="Rounded Rectangle 62"/>
          <p:cNvSpPr>
            <a:spLocks noChangeArrowheads="1"/>
          </p:cNvSpPr>
          <p:nvPr/>
        </p:nvSpPr>
        <p:spPr bwMode="auto">
          <a:xfrm>
            <a:off x="6456363" y="2578100"/>
            <a:ext cx="846137"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解析器</a:t>
            </a:r>
          </a:p>
        </p:txBody>
      </p:sp>
      <p:sp>
        <p:nvSpPr>
          <p:cNvPr id="9248" name="Rounded Rectangle 62"/>
          <p:cNvSpPr>
            <a:spLocks noChangeArrowheads="1"/>
          </p:cNvSpPr>
          <p:nvPr/>
        </p:nvSpPr>
        <p:spPr bwMode="auto">
          <a:xfrm>
            <a:off x="8161338" y="2554288"/>
            <a:ext cx="673100"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数据映射</a:t>
            </a:r>
          </a:p>
        </p:txBody>
      </p:sp>
      <p:sp>
        <p:nvSpPr>
          <p:cNvPr id="9249" name="Rounded Rectangle 62"/>
          <p:cNvSpPr>
            <a:spLocks noChangeArrowheads="1"/>
          </p:cNvSpPr>
          <p:nvPr/>
        </p:nvSpPr>
        <p:spPr bwMode="auto">
          <a:xfrm>
            <a:off x="7407275" y="2543175"/>
            <a:ext cx="661988"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消息监听</a:t>
            </a:r>
          </a:p>
        </p:txBody>
      </p:sp>
      <p:sp>
        <p:nvSpPr>
          <p:cNvPr id="75" name="Rounded Rectangle 62"/>
          <p:cNvSpPr/>
          <p:nvPr/>
        </p:nvSpPr>
        <p:spPr>
          <a:xfrm>
            <a:off x="1892301" y="925513"/>
            <a:ext cx="5735638" cy="612775"/>
          </a:xfrm>
          <a:prstGeom prst="roundRect">
            <a:avLst/>
          </a:prstGeom>
          <a:solidFill>
            <a:srgbClr val="BEFEEA"/>
          </a:solidFill>
          <a:ln w="25400" cap="flat" cmpd="sng" algn="ctr">
            <a:solidFill>
              <a:srgbClr val="4F81BD">
                <a:shade val="50000"/>
              </a:srgbClr>
            </a:solidFill>
            <a:prstDash val="solid"/>
          </a:ln>
          <a:effectLst/>
        </p:spPr>
        <p:txBody>
          <a:bodyPr anchor="ctr"/>
          <a:lstStyle/>
          <a:p>
            <a:pPr algn="ctr" eaLnBrk="1" fontAlgn="auto" hangingPunct="1">
              <a:spcBef>
                <a:spcPts val="313"/>
              </a:spcBef>
              <a:spcAft>
                <a:spcPts val="300"/>
              </a:spcAft>
              <a:buClr>
                <a:srgbClr val="486AC1"/>
              </a:buClr>
              <a:buSzPct val="100000"/>
              <a:defRPr/>
            </a:pP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9251" name="Rounded Rectangle 62"/>
          <p:cNvSpPr>
            <a:spLocks noChangeArrowheads="1"/>
          </p:cNvSpPr>
          <p:nvPr/>
        </p:nvSpPr>
        <p:spPr bwMode="auto">
          <a:xfrm>
            <a:off x="3013075" y="1052513"/>
            <a:ext cx="935038"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消息队列</a:t>
            </a:r>
          </a:p>
        </p:txBody>
      </p:sp>
      <p:sp>
        <p:nvSpPr>
          <p:cNvPr id="9252" name="Rounded Rectangle 62"/>
          <p:cNvSpPr>
            <a:spLocks noChangeArrowheads="1"/>
          </p:cNvSpPr>
          <p:nvPr/>
        </p:nvSpPr>
        <p:spPr bwMode="auto">
          <a:xfrm>
            <a:off x="4130675" y="1052513"/>
            <a:ext cx="935038"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a:latin typeface="微软雅黑" panose="020B0503020204020204" pitchFamily="34" charset="-122"/>
                <a:ea typeface="微软雅黑" panose="020B0503020204020204" pitchFamily="34" charset="-122"/>
              </a:rPr>
              <a:t>协议转换</a:t>
            </a:r>
          </a:p>
        </p:txBody>
      </p:sp>
      <p:sp>
        <p:nvSpPr>
          <p:cNvPr id="9253" name="Rounded Rectangle 62"/>
          <p:cNvSpPr>
            <a:spLocks noChangeArrowheads="1"/>
          </p:cNvSpPr>
          <p:nvPr/>
        </p:nvSpPr>
        <p:spPr bwMode="auto">
          <a:xfrm>
            <a:off x="5243513" y="1052513"/>
            <a:ext cx="936625"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a:latin typeface="微软雅黑" panose="020B0503020204020204" pitchFamily="34" charset="-122"/>
                <a:ea typeface="微软雅黑" panose="020B0503020204020204" pitchFamily="34" charset="-122"/>
              </a:rPr>
              <a:t>格式转换</a:t>
            </a:r>
          </a:p>
        </p:txBody>
      </p:sp>
      <p:sp>
        <p:nvSpPr>
          <p:cNvPr id="9254" name="Rounded Rectangle 62"/>
          <p:cNvSpPr>
            <a:spLocks noChangeArrowheads="1"/>
          </p:cNvSpPr>
          <p:nvPr/>
        </p:nvSpPr>
        <p:spPr bwMode="auto">
          <a:xfrm>
            <a:off x="6332538" y="1052513"/>
            <a:ext cx="935037"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路由</a:t>
            </a:r>
          </a:p>
        </p:txBody>
      </p:sp>
      <p:cxnSp>
        <p:nvCxnSpPr>
          <p:cNvPr id="80" name="直接连接符 79"/>
          <p:cNvCxnSpPr/>
          <p:nvPr/>
        </p:nvCxnSpPr>
        <p:spPr>
          <a:xfrm flipH="1" flipV="1">
            <a:off x="6880225" y="1582738"/>
            <a:ext cx="857250" cy="612775"/>
          </a:xfrm>
          <a:prstGeom prst="line">
            <a:avLst/>
          </a:prstGeom>
          <a:ln w="38100">
            <a:solidFill>
              <a:srgbClr val="FF0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56" name="文本框 41"/>
          <p:cNvSpPr txBox="1">
            <a:spLocks noChangeArrowheads="1"/>
          </p:cNvSpPr>
          <p:nvPr/>
        </p:nvSpPr>
        <p:spPr bwMode="auto">
          <a:xfrm>
            <a:off x="7477125" y="1651000"/>
            <a:ext cx="487363" cy="276225"/>
          </a:xfrm>
          <a:prstGeom prst="rect">
            <a:avLst/>
          </a:prstGeom>
          <a:solidFill>
            <a:srgbClr val="FFC000"/>
          </a:solidFill>
          <a:ln w="9525">
            <a:solidFill>
              <a:schemeClr val="bg1"/>
            </a:solidFill>
            <a:miter lim="800000"/>
            <a:headEnd/>
            <a:tailEnd/>
          </a:ln>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200">
                <a:latin typeface="微软雅黑" pitchFamily="34" charset="-122"/>
                <a:ea typeface="微软雅黑" pitchFamily="34" charset="-122"/>
              </a:rPr>
              <a:t>MQ</a:t>
            </a:r>
            <a:endParaRPr lang="zh-CN" altLang="en-US" sz="1200">
              <a:latin typeface="微软雅黑" pitchFamily="34" charset="-122"/>
              <a:ea typeface="微软雅黑" pitchFamily="34" charset="-122"/>
            </a:endParaRPr>
          </a:p>
        </p:txBody>
      </p:sp>
      <p:sp>
        <p:nvSpPr>
          <p:cNvPr id="9257" name="文本框 41"/>
          <p:cNvSpPr txBox="1">
            <a:spLocks noChangeArrowheads="1"/>
          </p:cNvSpPr>
          <p:nvPr/>
        </p:nvSpPr>
        <p:spPr bwMode="auto">
          <a:xfrm>
            <a:off x="5318634" y="1633944"/>
            <a:ext cx="900113" cy="276999"/>
          </a:xfrm>
          <a:prstGeom prst="rect">
            <a:avLst/>
          </a:prstGeom>
          <a:solidFill>
            <a:srgbClr val="FFC000"/>
          </a:solidFill>
          <a:ln w="9525">
            <a:solidFill>
              <a:schemeClr val="bg1"/>
            </a:solidFill>
            <a:miter lim="800000"/>
            <a:headEnd/>
            <a:tailEnd/>
          </a:ln>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200" dirty="0" smtClean="0">
                <a:latin typeface="微软雅黑" pitchFamily="34" charset="-122"/>
                <a:ea typeface="微软雅黑" pitchFamily="34" charset="-122"/>
              </a:rPr>
              <a:t>HTTP</a:t>
            </a:r>
            <a:endParaRPr lang="zh-CN" altLang="en-US" sz="1200" dirty="0">
              <a:latin typeface="微软雅黑" pitchFamily="34" charset="-122"/>
              <a:ea typeface="微软雅黑" pitchFamily="34" charset="-122"/>
            </a:endParaRPr>
          </a:p>
        </p:txBody>
      </p:sp>
      <p:cxnSp>
        <p:nvCxnSpPr>
          <p:cNvPr id="83" name="直接连接符 82"/>
          <p:cNvCxnSpPr/>
          <p:nvPr/>
        </p:nvCxnSpPr>
        <p:spPr>
          <a:xfrm flipV="1">
            <a:off x="5148263" y="1538288"/>
            <a:ext cx="312737" cy="446087"/>
          </a:xfrm>
          <a:prstGeom prst="line">
            <a:avLst/>
          </a:prstGeom>
          <a:ln w="38100">
            <a:solidFill>
              <a:srgbClr val="FF0000"/>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59" name="TextBox 85"/>
          <p:cNvSpPr txBox="1">
            <a:spLocks noChangeArrowheads="1"/>
          </p:cNvSpPr>
          <p:nvPr/>
        </p:nvSpPr>
        <p:spPr bwMode="auto">
          <a:xfrm>
            <a:off x="1892300" y="1042988"/>
            <a:ext cx="1095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latin typeface="微软雅黑" pitchFamily="34" charset="-122"/>
                <a:ea typeface="微软雅黑" pitchFamily="34" charset="-122"/>
              </a:rPr>
              <a:t>MQ/RSF</a:t>
            </a:r>
            <a:endParaRPr lang="zh-CN" altLang="en-US" dirty="0">
              <a:latin typeface="微软雅黑" pitchFamily="34" charset="-122"/>
              <a:ea typeface="微软雅黑" pitchFamily="34" charset="-122"/>
            </a:endParaRPr>
          </a:p>
        </p:txBody>
      </p:sp>
      <p:sp>
        <p:nvSpPr>
          <p:cNvPr id="86" name="Rounded Rectangle 62"/>
          <p:cNvSpPr/>
          <p:nvPr/>
        </p:nvSpPr>
        <p:spPr>
          <a:xfrm>
            <a:off x="1474788" y="4528867"/>
            <a:ext cx="946150" cy="360363"/>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dirty="0">
                <a:latin typeface="微软雅黑" panose="020B0503020204020204" pitchFamily="34" charset="-122"/>
                <a:ea typeface="微软雅黑" panose="020B0503020204020204" pitchFamily="34" charset="-122"/>
              </a:rPr>
              <a:t>日志管理</a:t>
            </a:r>
            <a:endParaRPr lang="zh-CN" altLang="en-US" sz="1400" kern="0" dirty="0">
              <a:solidFill>
                <a:prstClr val="black"/>
              </a:solidFill>
              <a:latin typeface="微软雅黑" pitchFamily="34" charset="-122"/>
              <a:ea typeface="微软雅黑" pitchFamily="34" charset="-122"/>
            </a:endParaRPr>
          </a:p>
        </p:txBody>
      </p:sp>
      <p:sp>
        <p:nvSpPr>
          <p:cNvPr id="87" name="Rounded Rectangle 62"/>
          <p:cNvSpPr/>
          <p:nvPr/>
        </p:nvSpPr>
        <p:spPr>
          <a:xfrm>
            <a:off x="2514600" y="4530455"/>
            <a:ext cx="946150" cy="358775"/>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dirty="0">
                <a:latin typeface="微软雅黑" panose="020B0503020204020204" pitchFamily="34" charset="-122"/>
                <a:ea typeface="微软雅黑" panose="020B0503020204020204" pitchFamily="34" charset="-122"/>
              </a:rPr>
              <a:t>异常处理</a:t>
            </a:r>
            <a:endParaRPr lang="zh-CN" altLang="en-US" sz="1400" kern="0" dirty="0">
              <a:solidFill>
                <a:prstClr val="black"/>
              </a:solidFill>
              <a:latin typeface="微软雅黑" pitchFamily="34" charset="-122"/>
              <a:ea typeface="微软雅黑" pitchFamily="34" charset="-122"/>
            </a:endParaRPr>
          </a:p>
        </p:txBody>
      </p:sp>
      <p:sp>
        <p:nvSpPr>
          <p:cNvPr id="89" name="Rounded Rectangle 62"/>
          <p:cNvSpPr/>
          <p:nvPr/>
        </p:nvSpPr>
        <p:spPr>
          <a:xfrm>
            <a:off x="3576638" y="4529190"/>
            <a:ext cx="944562" cy="358775"/>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dirty="0">
                <a:latin typeface="微软雅黑" panose="020B0503020204020204" pitchFamily="34" charset="-122"/>
                <a:ea typeface="微软雅黑" panose="020B0503020204020204" pitchFamily="34" charset="-122"/>
              </a:rPr>
              <a:t>身份验证</a:t>
            </a:r>
            <a:endParaRPr lang="zh-CN" altLang="en-US" sz="1400" kern="0" dirty="0">
              <a:solidFill>
                <a:prstClr val="black"/>
              </a:solidFill>
              <a:latin typeface="微软雅黑" pitchFamily="34" charset="-122"/>
              <a:ea typeface="微软雅黑" pitchFamily="34" charset="-122"/>
            </a:endParaRPr>
          </a:p>
        </p:txBody>
      </p:sp>
      <p:sp>
        <p:nvSpPr>
          <p:cNvPr id="90" name="Rounded Rectangle 62"/>
          <p:cNvSpPr/>
          <p:nvPr/>
        </p:nvSpPr>
        <p:spPr>
          <a:xfrm>
            <a:off x="4700588" y="4528415"/>
            <a:ext cx="946150" cy="360363"/>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dirty="0">
                <a:latin typeface="微软雅黑" panose="020B0503020204020204" pitchFamily="34" charset="-122"/>
                <a:ea typeface="微软雅黑" panose="020B0503020204020204" pitchFamily="34" charset="-122"/>
              </a:rPr>
              <a:t>消息处理</a:t>
            </a:r>
            <a:endParaRPr lang="zh-CN" altLang="en-US" sz="1400" kern="0" dirty="0">
              <a:solidFill>
                <a:prstClr val="black"/>
              </a:solidFill>
              <a:latin typeface="微软雅黑" pitchFamily="34" charset="-122"/>
              <a:ea typeface="微软雅黑" pitchFamily="34" charset="-122"/>
            </a:endParaRPr>
          </a:p>
        </p:txBody>
      </p:sp>
      <p:sp>
        <p:nvSpPr>
          <p:cNvPr id="92" name="Rounded Rectangle 62"/>
          <p:cNvSpPr/>
          <p:nvPr/>
        </p:nvSpPr>
        <p:spPr>
          <a:xfrm>
            <a:off x="5792788" y="4523653"/>
            <a:ext cx="944562" cy="360362"/>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kern="0" dirty="0">
                <a:solidFill>
                  <a:prstClr val="black"/>
                </a:solidFill>
                <a:latin typeface="微软雅黑" panose="020B0503020204020204" pitchFamily="34" charset="-122"/>
                <a:ea typeface="微软雅黑" panose="020B0503020204020204" pitchFamily="34" charset="-122"/>
              </a:rPr>
              <a:t>并行控制</a:t>
            </a:r>
          </a:p>
        </p:txBody>
      </p:sp>
      <p:sp>
        <p:nvSpPr>
          <p:cNvPr id="93" name="Rounded Rectangle 62"/>
          <p:cNvSpPr/>
          <p:nvPr/>
        </p:nvSpPr>
        <p:spPr>
          <a:xfrm>
            <a:off x="6835775" y="4517303"/>
            <a:ext cx="946150" cy="358775"/>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kern="0" dirty="0">
                <a:solidFill>
                  <a:prstClr val="black"/>
                </a:solidFill>
                <a:latin typeface="微软雅黑" panose="020B0503020204020204" pitchFamily="34" charset="-122"/>
                <a:ea typeface="微软雅黑" panose="020B0503020204020204" pitchFamily="34" charset="-122"/>
              </a:rPr>
              <a:t>事务管理</a:t>
            </a:r>
          </a:p>
        </p:txBody>
      </p:sp>
      <p:sp>
        <p:nvSpPr>
          <p:cNvPr id="94" name="Rounded Rectangle 62"/>
          <p:cNvSpPr/>
          <p:nvPr/>
        </p:nvSpPr>
        <p:spPr>
          <a:xfrm>
            <a:off x="7934325" y="4530003"/>
            <a:ext cx="944563" cy="358775"/>
          </a:xfrm>
          <a:prstGeom prst="roundRect">
            <a:avLst/>
          </a:prstGeom>
          <a:solidFill>
            <a:srgbClr val="BFE1FD"/>
          </a:solidFill>
          <a:ln w="25400" cap="flat" cmpd="sng" algn="ctr">
            <a:solidFill>
              <a:srgbClr val="4F81BD">
                <a:shade val="50000"/>
              </a:srgbClr>
            </a:solidFill>
            <a:prstDash val="solid"/>
          </a:ln>
          <a:effectLst/>
        </p:spPr>
        <p:txBody>
          <a:bodyPr anchor="ctr"/>
          <a:lstStyle/>
          <a:p>
            <a:pPr algn="ctr" fontAlgn="auto">
              <a:spcBef>
                <a:spcPts val="313"/>
              </a:spcBef>
              <a:spcAft>
                <a:spcPts val="300"/>
              </a:spcAft>
              <a:buClr>
                <a:srgbClr val="486AC1"/>
              </a:buClr>
              <a:buSzPct val="100000"/>
              <a:defRPr/>
            </a:pPr>
            <a:r>
              <a:rPr lang="zh-CN" altLang="en-US" sz="1400" dirty="0">
                <a:latin typeface="微软雅黑" panose="020B0503020204020204" pitchFamily="34" charset="-122"/>
                <a:ea typeface="微软雅黑" panose="020B0503020204020204" pitchFamily="34" charset="-122"/>
              </a:rPr>
              <a:t>定时任务</a:t>
            </a:r>
            <a:endParaRPr lang="zh-CN" altLang="en-US" sz="1400" kern="0" dirty="0">
              <a:solidFill>
                <a:prstClr val="black"/>
              </a:solidFill>
              <a:latin typeface="微软雅黑" pitchFamily="34" charset="-122"/>
              <a:ea typeface="微软雅黑" pitchFamily="34" charset="-122"/>
            </a:endParaRPr>
          </a:p>
        </p:txBody>
      </p:sp>
      <p:sp>
        <p:nvSpPr>
          <p:cNvPr id="95" name="Rounded Rectangle 62"/>
          <p:cNvSpPr/>
          <p:nvPr/>
        </p:nvSpPr>
        <p:spPr>
          <a:xfrm>
            <a:off x="9605963" y="865188"/>
            <a:ext cx="2430462" cy="1268412"/>
          </a:xfrm>
          <a:prstGeom prst="roundRect">
            <a:avLst/>
          </a:prstGeom>
          <a:solidFill>
            <a:srgbClr val="BEFEEA"/>
          </a:solidFill>
          <a:ln w="25400" cap="flat" cmpd="sng" algn="ctr">
            <a:solidFill>
              <a:srgbClr val="4F81BD">
                <a:shade val="50000"/>
              </a:srgbClr>
            </a:solidFill>
            <a:prstDash val="solid"/>
          </a:ln>
          <a:effectLst/>
        </p:spPr>
        <p:txBody>
          <a:bodyPr anchor="ctr"/>
          <a:lstStyle/>
          <a:p>
            <a:pPr algn="ctr" eaLnBrk="1" fontAlgn="auto" hangingPunct="1">
              <a:spcBef>
                <a:spcPts val="313"/>
              </a:spcBef>
              <a:spcAft>
                <a:spcPts val="300"/>
              </a:spcAft>
              <a:buClr>
                <a:srgbClr val="486AC1"/>
              </a:buClr>
              <a:buSzPct val="100000"/>
              <a:defRPr/>
            </a:pP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9268" name="TextBox 96"/>
          <p:cNvSpPr txBox="1">
            <a:spLocks noChangeArrowheads="1"/>
          </p:cNvSpPr>
          <p:nvPr/>
        </p:nvSpPr>
        <p:spPr bwMode="auto">
          <a:xfrm>
            <a:off x="9609138" y="930275"/>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latin typeface="微软雅黑" panose="020B0503020204020204" pitchFamily="34" charset="-122"/>
                <a:ea typeface="微软雅黑" panose="020B0503020204020204" pitchFamily="34" charset="-122"/>
              </a:rPr>
              <a:t>外围系统</a:t>
            </a:r>
          </a:p>
        </p:txBody>
      </p:sp>
      <p:sp>
        <p:nvSpPr>
          <p:cNvPr id="9269" name="Rounded Rectangle 62"/>
          <p:cNvSpPr>
            <a:spLocks noChangeArrowheads="1"/>
          </p:cNvSpPr>
          <p:nvPr/>
        </p:nvSpPr>
        <p:spPr bwMode="auto">
          <a:xfrm>
            <a:off x="9750425" y="1290638"/>
            <a:ext cx="576263"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200">
                <a:latin typeface="微软雅黑" pitchFamily="34" charset="-122"/>
                <a:ea typeface="微软雅黑" pitchFamily="34" charset="-122"/>
              </a:rPr>
              <a:t>B2C</a:t>
            </a:r>
            <a:endParaRPr lang="zh-CN" altLang="en-US" sz="1200">
              <a:latin typeface="微软雅黑" pitchFamily="34" charset="-122"/>
              <a:ea typeface="微软雅黑" pitchFamily="34" charset="-122"/>
            </a:endParaRPr>
          </a:p>
        </p:txBody>
      </p:sp>
      <p:sp>
        <p:nvSpPr>
          <p:cNvPr id="9270" name="Rounded Rectangle 62"/>
          <p:cNvSpPr>
            <a:spLocks noChangeArrowheads="1"/>
          </p:cNvSpPr>
          <p:nvPr/>
        </p:nvSpPr>
        <p:spPr bwMode="auto">
          <a:xfrm>
            <a:off x="10506075" y="1300163"/>
            <a:ext cx="676275"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200">
                <a:latin typeface="微软雅黑" pitchFamily="34" charset="-122"/>
                <a:ea typeface="微软雅黑" pitchFamily="34" charset="-122"/>
              </a:rPr>
              <a:t>OMS</a:t>
            </a:r>
            <a:endParaRPr lang="zh-CN" altLang="en-US" sz="1200">
              <a:latin typeface="微软雅黑" pitchFamily="34" charset="-122"/>
              <a:ea typeface="微软雅黑" pitchFamily="34" charset="-122"/>
            </a:endParaRPr>
          </a:p>
        </p:txBody>
      </p:sp>
      <p:sp>
        <p:nvSpPr>
          <p:cNvPr id="9271" name="Rounded Rectangle 62"/>
          <p:cNvSpPr>
            <a:spLocks noChangeArrowheads="1"/>
          </p:cNvSpPr>
          <p:nvPr/>
        </p:nvSpPr>
        <p:spPr bwMode="auto">
          <a:xfrm>
            <a:off x="11261725" y="1314450"/>
            <a:ext cx="684213"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200">
                <a:latin typeface="微软雅黑" pitchFamily="34" charset="-122"/>
                <a:ea typeface="微软雅黑" pitchFamily="34" charset="-122"/>
              </a:rPr>
              <a:t>POS</a:t>
            </a:r>
            <a:endParaRPr lang="zh-CN" altLang="en-US" sz="1200">
              <a:latin typeface="微软雅黑" pitchFamily="34" charset="-122"/>
              <a:ea typeface="微软雅黑" pitchFamily="34" charset="-122"/>
            </a:endParaRPr>
          </a:p>
        </p:txBody>
      </p:sp>
      <p:cxnSp>
        <p:nvCxnSpPr>
          <p:cNvPr id="101" name="直接连接符 100"/>
          <p:cNvCxnSpPr>
            <a:endCxn id="75" idx="3"/>
          </p:cNvCxnSpPr>
          <p:nvPr/>
        </p:nvCxnSpPr>
        <p:spPr>
          <a:xfrm flipH="1">
            <a:off x="7627939" y="1231900"/>
            <a:ext cx="1981200" cy="1"/>
          </a:xfrm>
          <a:prstGeom prst="line">
            <a:avLst/>
          </a:prstGeom>
          <a:ln w="38100">
            <a:solidFill>
              <a:srgbClr val="FF00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73" name="Rounded Rectangle 62"/>
          <p:cNvSpPr>
            <a:spLocks noChangeArrowheads="1"/>
          </p:cNvSpPr>
          <p:nvPr/>
        </p:nvSpPr>
        <p:spPr bwMode="auto">
          <a:xfrm>
            <a:off x="9740900" y="1709738"/>
            <a:ext cx="674688"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200" dirty="0">
                <a:latin typeface="微软雅黑" pitchFamily="34" charset="-122"/>
                <a:ea typeface="微软雅黑" pitchFamily="34" charset="-122"/>
              </a:rPr>
              <a:t>SDS</a:t>
            </a:r>
            <a:endParaRPr lang="zh-CN" altLang="en-US" sz="1200" dirty="0">
              <a:latin typeface="微软雅黑" pitchFamily="34" charset="-122"/>
              <a:ea typeface="微软雅黑" pitchFamily="34" charset="-122"/>
            </a:endParaRPr>
          </a:p>
        </p:txBody>
      </p:sp>
      <p:sp>
        <p:nvSpPr>
          <p:cNvPr id="9274" name="Rounded Rectangle 62"/>
          <p:cNvSpPr>
            <a:spLocks noChangeArrowheads="1"/>
          </p:cNvSpPr>
          <p:nvPr/>
        </p:nvSpPr>
        <p:spPr bwMode="auto">
          <a:xfrm>
            <a:off x="10552113" y="1719263"/>
            <a:ext cx="674687" cy="312737"/>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400">
                <a:latin typeface="微软雅黑" pitchFamily="34" charset="-122"/>
                <a:ea typeface="微软雅黑" pitchFamily="34" charset="-122"/>
              </a:rPr>
              <a:t>……</a:t>
            </a:r>
            <a:endParaRPr lang="zh-CN" altLang="en-US" sz="1400">
              <a:latin typeface="微软雅黑" pitchFamily="34" charset="-122"/>
              <a:ea typeface="微软雅黑" pitchFamily="34" charset="-122"/>
            </a:endParaRPr>
          </a:p>
        </p:txBody>
      </p:sp>
      <p:sp>
        <p:nvSpPr>
          <p:cNvPr id="9275" name="Rounded Rectangle 62"/>
          <p:cNvSpPr>
            <a:spLocks noChangeArrowheads="1"/>
          </p:cNvSpPr>
          <p:nvPr/>
        </p:nvSpPr>
        <p:spPr bwMode="auto">
          <a:xfrm>
            <a:off x="5510935" y="3518687"/>
            <a:ext cx="1168400"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smtClean="0">
                <a:latin typeface="微软雅黑" panose="020B0503020204020204" pitchFamily="34" charset="-122"/>
                <a:ea typeface="微软雅黑" panose="020B0503020204020204" pitchFamily="34" charset="-122"/>
              </a:rPr>
              <a:t>库存初始化</a:t>
            </a:r>
            <a:endParaRPr lang="zh-CN" altLang="en-US" sz="1400" dirty="0">
              <a:latin typeface="微软雅黑" panose="020B0503020204020204" pitchFamily="34" charset="-122"/>
              <a:ea typeface="微软雅黑" panose="020B0503020204020204" pitchFamily="34" charset="-122"/>
            </a:endParaRPr>
          </a:p>
        </p:txBody>
      </p:sp>
      <p:sp>
        <p:nvSpPr>
          <p:cNvPr id="9276" name="Rounded Rectangle 62"/>
          <p:cNvSpPr>
            <a:spLocks noChangeArrowheads="1"/>
          </p:cNvSpPr>
          <p:nvPr/>
        </p:nvSpPr>
        <p:spPr bwMode="auto">
          <a:xfrm>
            <a:off x="2999135" y="3518687"/>
            <a:ext cx="936625"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a:latin typeface="微软雅黑" panose="020B0503020204020204" pitchFamily="34" charset="-122"/>
                <a:ea typeface="微软雅黑" panose="020B0503020204020204" pitchFamily="34" charset="-122"/>
              </a:rPr>
              <a:t>状态查询</a:t>
            </a:r>
          </a:p>
        </p:txBody>
      </p:sp>
      <p:sp>
        <p:nvSpPr>
          <p:cNvPr id="9279" name="Rounded Rectangle 62"/>
          <p:cNvSpPr>
            <a:spLocks noChangeArrowheads="1"/>
          </p:cNvSpPr>
          <p:nvPr/>
        </p:nvSpPr>
        <p:spPr bwMode="auto">
          <a:xfrm>
            <a:off x="3838575" y="5260253"/>
            <a:ext cx="1830388"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itchFamily="34" charset="-122"/>
                <a:ea typeface="微软雅黑" pitchFamily="34" charset="-122"/>
              </a:rPr>
              <a:t>集中式缓存</a:t>
            </a:r>
            <a:r>
              <a:rPr lang="en-US" altLang="zh-CN" sz="1400">
                <a:latin typeface="微软雅黑" pitchFamily="34" charset="-122"/>
                <a:ea typeface="微软雅黑" pitchFamily="34" charset="-122"/>
              </a:rPr>
              <a:t>Sedis</a:t>
            </a:r>
            <a:endParaRPr lang="zh-CN" altLang="en-US" sz="1400">
              <a:latin typeface="微软雅黑" pitchFamily="34" charset="-122"/>
              <a:ea typeface="微软雅黑" pitchFamily="34" charset="-122"/>
            </a:endParaRPr>
          </a:p>
        </p:txBody>
      </p:sp>
      <p:sp>
        <p:nvSpPr>
          <p:cNvPr id="9280" name="Rounded Rectangle 62"/>
          <p:cNvSpPr>
            <a:spLocks noChangeArrowheads="1"/>
          </p:cNvSpPr>
          <p:nvPr/>
        </p:nvSpPr>
        <p:spPr bwMode="auto">
          <a:xfrm>
            <a:off x="1535113" y="6044478"/>
            <a:ext cx="1185862" cy="360362"/>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400">
                <a:latin typeface="微软雅黑" pitchFamily="34" charset="-122"/>
                <a:ea typeface="微软雅黑" pitchFamily="34" charset="-122"/>
              </a:rPr>
              <a:t>Mysql</a:t>
            </a:r>
            <a:r>
              <a:rPr lang="zh-CN" altLang="en-US" sz="1400">
                <a:latin typeface="微软雅黑" pitchFamily="34" charset="-122"/>
                <a:ea typeface="微软雅黑" pitchFamily="34" charset="-122"/>
              </a:rPr>
              <a:t>主从</a:t>
            </a:r>
          </a:p>
        </p:txBody>
      </p:sp>
      <p:sp>
        <p:nvSpPr>
          <p:cNvPr id="9281" name="Rounded Rectangle 62"/>
          <p:cNvSpPr>
            <a:spLocks noChangeArrowheads="1"/>
          </p:cNvSpPr>
          <p:nvPr/>
        </p:nvSpPr>
        <p:spPr bwMode="auto">
          <a:xfrm>
            <a:off x="3986213" y="6104803"/>
            <a:ext cx="1682750" cy="358775"/>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en-US" altLang="zh-CN" sz="1400">
                <a:latin typeface="微软雅黑" pitchFamily="34" charset="-122"/>
                <a:ea typeface="微软雅黑" pitchFamily="34" charset="-122"/>
              </a:rPr>
              <a:t>Redis</a:t>
            </a:r>
            <a:r>
              <a:rPr lang="zh-CN" altLang="en-US" sz="1400">
                <a:latin typeface="微软雅黑" pitchFamily="34" charset="-122"/>
                <a:ea typeface="微软雅黑" pitchFamily="34" charset="-122"/>
              </a:rPr>
              <a:t>集群</a:t>
            </a:r>
          </a:p>
        </p:txBody>
      </p:sp>
      <p:sp>
        <p:nvSpPr>
          <p:cNvPr id="9282" name="文本框 41"/>
          <p:cNvSpPr txBox="1">
            <a:spLocks noChangeArrowheads="1"/>
          </p:cNvSpPr>
          <p:nvPr/>
        </p:nvSpPr>
        <p:spPr bwMode="auto">
          <a:xfrm>
            <a:off x="95250" y="5901603"/>
            <a:ext cx="887413" cy="6461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a:latin typeface="微软雅黑" pitchFamily="34" charset="-122"/>
                <a:ea typeface="微软雅黑" pitchFamily="34" charset="-122"/>
              </a:rPr>
              <a:t>数据</a:t>
            </a:r>
            <a:endParaRPr lang="en-US" altLang="zh-CN">
              <a:latin typeface="微软雅黑" pitchFamily="34" charset="-122"/>
              <a:ea typeface="微软雅黑" pitchFamily="34" charset="-122"/>
            </a:endParaRPr>
          </a:p>
          <a:p>
            <a:pPr algn="ctr"/>
            <a:r>
              <a:rPr lang="zh-CN" altLang="en-US">
                <a:latin typeface="微软雅黑" pitchFamily="34" charset="-122"/>
                <a:ea typeface="微软雅黑" pitchFamily="34" charset="-122"/>
              </a:rPr>
              <a:t>存储</a:t>
            </a:r>
          </a:p>
        </p:txBody>
      </p:sp>
      <p:sp>
        <p:nvSpPr>
          <p:cNvPr id="112" name="下箭头 111"/>
          <p:cNvSpPr/>
          <p:nvPr/>
        </p:nvSpPr>
        <p:spPr>
          <a:xfrm>
            <a:off x="2081213" y="5788890"/>
            <a:ext cx="239712" cy="225425"/>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13" name="下箭头 112"/>
          <p:cNvSpPr/>
          <p:nvPr/>
        </p:nvSpPr>
        <p:spPr>
          <a:xfrm>
            <a:off x="4597400" y="5788890"/>
            <a:ext cx="239713" cy="225425"/>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14" name="下箭头 113"/>
          <p:cNvSpPr/>
          <p:nvPr/>
        </p:nvSpPr>
        <p:spPr>
          <a:xfrm>
            <a:off x="8469313" y="4014065"/>
            <a:ext cx="238125" cy="225425"/>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15" name="下箭头 114"/>
          <p:cNvSpPr/>
          <p:nvPr/>
        </p:nvSpPr>
        <p:spPr>
          <a:xfrm>
            <a:off x="8947150" y="2890838"/>
            <a:ext cx="239713" cy="223837"/>
          </a:xfrm>
          <a:prstGeom prst="downArrow">
            <a:avLst/>
          </a:prstGeom>
          <a:solidFill>
            <a:srgbClr val="FFC0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9287" name="Rounded Rectangle 62"/>
          <p:cNvSpPr>
            <a:spLocks noChangeArrowheads="1"/>
          </p:cNvSpPr>
          <p:nvPr/>
        </p:nvSpPr>
        <p:spPr bwMode="auto">
          <a:xfrm>
            <a:off x="7041105" y="3518687"/>
            <a:ext cx="944563" cy="360363"/>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dirty="0" smtClean="0">
                <a:latin typeface="微软雅黑" panose="020B0503020204020204" pitchFamily="34" charset="-122"/>
                <a:ea typeface="微软雅黑" panose="020B0503020204020204" pitchFamily="34" charset="-122"/>
              </a:rPr>
              <a:t>对账服务</a:t>
            </a:r>
            <a:endParaRPr lang="zh-CN" altLang="en-US" sz="1400" dirty="0">
              <a:latin typeface="微软雅黑" panose="020B0503020204020204" pitchFamily="34" charset="-122"/>
              <a:ea typeface="微软雅黑" panose="020B0503020204020204" pitchFamily="34" charset="-122"/>
            </a:endParaRPr>
          </a:p>
        </p:txBody>
      </p:sp>
      <p:sp>
        <p:nvSpPr>
          <p:cNvPr id="9288" name="Rounded Rectangle 62"/>
          <p:cNvSpPr>
            <a:spLocks noChangeArrowheads="1"/>
          </p:cNvSpPr>
          <p:nvPr/>
        </p:nvSpPr>
        <p:spPr bwMode="auto">
          <a:xfrm>
            <a:off x="8211235" y="3519010"/>
            <a:ext cx="969963" cy="344489"/>
          </a:xfrm>
          <a:prstGeom prst="roundRect">
            <a:avLst>
              <a:gd name="adj" fmla="val 16667"/>
            </a:avLst>
          </a:prstGeom>
          <a:solidFill>
            <a:srgbClr val="BFE1FD"/>
          </a:solidFill>
          <a:ln w="25400" algn="ctr">
            <a:solidFill>
              <a:srgbClr val="385D8A"/>
            </a:solidFill>
            <a:round/>
            <a:headEnd/>
            <a:tailEnd/>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ts val="313"/>
              </a:spcBef>
              <a:spcAft>
                <a:spcPts val="300"/>
              </a:spcAft>
              <a:buClr>
                <a:srgbClr val="486AC1"/>
              </a:buClr>
              <a:buSzPct val="100000"/>
            </a:pPr>
            <a:r>
              <a:rPr lang="zh-CN" altLang="en-US" sz="1400">
                <a:latin typeface="微软雅黑" panose="020B0503020204020204" pitchFamily="34" charset="-122"/>
                <a:ea typeface="微软雅黑" panose="020B0503020204020204" pitchFamily="34" charset="-122"/>
              </a:rPr>
              <a:t>库存计算</a:t>
            </a:r>
          </a:p>
        </p:txBody>
      </p:sp>
    </p:spTree>
    <p:extLst>
      <p:ext uri="{BB962C8B-B14F-4D97-AF65-F5344CB8AC3E}">
        <p14:creationId xmlns:p14="http://schemas.microsoft.com/office/powerpoint/2010/main" val="2570048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0099FF"/>
                </a:solidFill>
                <a:latin typeface="微软雅黑" pitchFamily="34" charset="-122"/>
                <a:ea typeface="微软雅黑" pitchFamily="34" charset="-122"/>
              </a:rPr>
              <a:t>平台库存</a:t>
            </a:r>
            <a:r>
              <a:rPr lang="en-US" altLang="zh-CN" sz="2400" b="1">
                <a:solidFill>
                  <a:srgbClr val="0099FF"/>
                </a:solidFill>
                <a:latin typeface="微软雅黑" pitchFamily="34" charset="-122"/>
                <a:ea typeface="微软雅黑" pitchFamily="34" charset="-122"/>
              </a:rPr>
              <a:t>-</a:t>
            </a:r>
            <a:r>
              <a:rPr lang="zh-CN" altLang="en-US" sz="2400" b="1">
                <a:solidFill>
                  <a:srgbClr val="0099FF"/>
                </a:solidFill>
                <a:latin typeface="微软雅黑" pitchFamily="34" charset="-122"/>
                <a:ea typeface="微软雅黑" pitchFamily="34" charset="-122"/>
              </a:rPr>
              <a:t>数据架构</a:t>
            </a:r>
          </a:p>
        </p:txBody>
      </p:sp>
      <p:sp>
        <p:nvSpPr>
          <p:cNvPr id="83" name="矩形 82"/>
          <p:cNvSpPr/>
          <p:nvPr/>
        </p:nvSpPr>
        <p:spPr>
          <a:xfrm>
            <a:off x="754593" y="1322016"/>
            <a:ext cx="1231724" cy="1878529"/>
          </a:xfrm>
          <a:prstGeom prst="rect">
            <a:avLst/>
          </a:prstGeom>
          <a:solidFill>
            <a:schemeClr val="accent3">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endParaRPr>
          </a:p>
        </p:txBody>
      </p:sp>
      <p:sp>
        <p:nvSpPr>
          <p:cNvPr id="84" name="圆角矩形 83"/>
          <p:cNvSpPr/>
          <p:nvPr/>
        </p:nvSpPr>
        <p:spPr>
          <a:xfrm>
            <a:off x="2857976" y="3615463"/>
            <a:ext cx="3795786" cy="1983738"/>
          </a:xfrm>
          <a:prstGeom prst="roundRect">
            <a:avLst/>
          </a:prstGeom>
          <a:solidFill>
            <a:srgbClr val="79FFB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200" b="1" dirty="0" smtClean="0">
                <a:solidFill>
                  <a:schemeClr val="tx1"/>
                </a:solidFill>
              </a:rPr>
              <a:t>库存核心业务数据库集群</a:t>
            </a:r>
            <a:endParaRPr lang="zh-CN" altLang="en-US" sz="1200" b="1" dirty="0">
              <a:solidFill>
                <a:schemeClr val="tx1"/>
              </a:solidFill>
            </a:endParaRPr>
          </a:p>
        </p:txBody>
      </p:sp>
      <p:sp>
        <p:nvSpPr>
          <p:cNvPr id="85" name="流程图: 磁盘 84"/>
          <p:cNvSpPr/>
          <p:nvPr/>
        </p:nvSpPr>
        <p:spPr>
          <a:xfrm>
            <a:off x="2928451" y="3842310"/>
            <a:ext cx="1579621" cy="1361019"/>
          </a:xfrm>
          <a:prstGeom prst="flowChartMagneticDisk">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900" dirty="0">
              <a:solidFill>
                <a:schemeClr val="tx1"/>
              </a:solidFill>
            </a:endParaRPr>
          </a:p>
        </p:txBody>
      </p:sp>
      <p:sp>
        <p:nvSpPr>
          <p:cNvPr id="86" name="圆柱形 85"/>
          <p:cNvSpPr/>
          <p:nvPr/>
        </p:nvSpPr>
        <p:spPr>
          <a:xfrm>
            <a:off x="2998527" y="4468966"/>
            <a:ext cx="661115" cy="617888"/>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主</a:t>
            </a:r>
          </a:p>
        </p:txBody>
      </p:sp>
      <p:sp>
        <p:nvSpPr>
          <p:cNvPr id="87" name="文本框 44"/>
          <p:cNvSpPr txBox="1"/>
          <p:nvPr/>
        </p:nvSpPr>
        <p:spPr>
          <a:xfrm>
            <a:off x="3414080" y="3869764"/>
            <a:ext cx="776175" cy="461665"/>
          </a:xfrm>
          <a:prstGeom prst="rect">
            <a:avLst/>
          </a:prstGeom>
          <a:noFill/>
        </p:spPr>
        <p:txBody>
          <a:bodyPr wrap="none" rtlCol="0">
            <a:spAutoFit/>
          </a:bodyPr>
          <a:lstStyle/>
          <a:p>
            <a:pPr algn="ctr"/>
            <a:r>
              <a:rPr lang="en-US" altLang="zh-CN" sz="1200" b="1" dirty="0" smtClean="0"/>
              <a:t>Shard</a:t>
            </a:r>
          </a:p>
          <a:p>
            <a:r>
              <a:rPr lang="en-US" altLang="zh-CN" sz="1200" b="1" dirty="0" smtClean="0"/>
              <a:t>Group 0</a:t>
            </a:r>
            <a:endParaRPr lang="zh-CN" altLang="en-US" sz="1200" b="1" dirty="0"/>
          </a:p>
        </p:txBody>
      </p:sp>
      <p:sp>
        <p:nvSpPr>
          <p:cNvPr id="88" name="流程图: 磁盘 87"/>
          <p:cNvSpPr/>
          <p:nvPr/>
        </p:nvSpPr>
        <p:spPr>
          <a:xfrm>
            <a:off x="4962201" y="3869764"/>
            <a:ext cx="1579621" cy="1361019"/>
          </a:xfrm>
          <a:prstGeom prst="flowChartMagneticDisk">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900" dirty="0">
              <a:solidFill>
                <a:schemeClr val="tx1"/>
              </a:solidFill>
            </a:endParaRPr>
          </a:p>
        </p:txBody>
      </p:sp>
      <p:sp>
        <p:nvSpPr>
          <p:cNvPr id="89" name="文本框 46"/>
          <p:cNvSpPr txBox="1"/>
          <p:nvPr/>
        </p:nvSpPr>
        <p:spPr>
          <a:xfrm>
            <a:off x="5353063" y="3912155"/>
            <a:ext cx="938077" cy="461665"/>
          </a:xfrm>
          <a:prstGeom prst="rect">
            <a:avLst/>
          </a:prstGeom>
          <a:noFill/>
        </p:spPr>
        <p:txBody>
          <a:bodyPr wrap="none" rtlCol="0">
            <a:spAutoFit/>
          </a:bodyPr>
          <a:lstStyle/>
          <a:p>
            <a:pPr algn="ctr"/>
            <a:r>
              <a:rPr lang="en-US" altLang="zh-CN" sz="1200" b="1" dirty="0" smtClean="0"/>
              <a:t>Shard</a:t>
            </a:r>
          </a:p>
          <a:p>
            <a:pPr algn="ctr"/>
            <a:r>
              <a:rPr lang="en-US" altLang="zh-CN" sz="1200" b="1" dirty="0" smtClean="0"/>
              <a:t>Group N-1</a:t>
            </a:r>
            <a:endParaRPr lang="zh-CN" altLang="en-US" sz="1200" b="1" dirty="0"/>
          </a:p>
        </p:txBody>
      </p:sp>
      <p:sp>
        <p:nvSpPr>
          <p:cNvPr id="90" name="圆柱形 89"/>
          <p:cNvSpPr/>
          <p:nvPr/>
        </p:nvSpPr>
        <p:spPr>
          <a:xfrm>
            <a:off x="3738065" y="4468966"/>
            <a:ext cx="661115" cy="617888"/>
          </a:xfrm>
          <a:prstGeom prst="can">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备</a:t>
            </a:r>
            <a:endParaRPr lang="zh-CN" altLang="en-US" sz="1200" dirty="0">
              <a:solidFill>
                <a:schemeClr val="tx1"/>
              </a:solidFill>
            </a:endParaRPr>
          </a:p>
        </p:txBody>
      </p:sp>
      <p:sp>
        <p:nvSpPr>
          <p:cNvPr id="91" name="圆柱形 90"/>
          <p:cNvSpPr/>
          <p:nvPr/>
        </p:nvSpPr>
        <p:spPr>
          <a:xfrm>
            <a:off x="5044300" y="4468966"/>
            <a:ext cx="661115" cy="617888"/>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主</a:t>
            </a:r>
            <a:endParaRPr lang="zh-CN" altLang="en-US" sz="1200" dirty="0">
              <a:solidFill>
                <a:schemeClr val="tx1"/>
              </a:solidFill>
            </a:endParaRPr>
          </a:p>
        </p:txBody>
      </p:sp>
      <p:sp>
        <p:nvSpPr>
          <p:cNvPr id="92" name="圆柱形 91"/>
          <p:cNvSpPr/>
          <p:nvPr/>
        </p:nvSpPr>
        <p:spPr>
          <a:xfrm>
            <a:off x="5778459" y="4468966"/>
            <a:ext cx="661115" cy="617888"/>
          </a:xfrm>
          <a:prstGeom prst="can">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备</a:t>
            </a:r>
            <a:endParaRPr lang="zh-CN" altLang="en-US" sz="1200" dirty="0">
              <a:solidFill>
                <a:schemeClr val="tx1"/>
              </a:solidFill>
            </a:endParaRPr>
          </a:p>
        </p:txBody>
      </p:sp>
      <p:sp>
        <p:nvSpPr>
          <p:cNvPr id="93" name="TextBox 37"/>
          <p:cNvSpPr txBox="1"/>
          <p:nvPr/>
        </p:nvSpPr>
        <p:spPr>
          <a:xfrm>
            <a:off x="4530153" y="4538741"/>
            <a:ext cx="547241" cy="246221"/>
          </a:xfrm>
          <a:prstGeom prst="rect">
            <a:avLst/>
          </a:prstGeom>
          <a:noFill/>
        </p:spPr>
        <p:txBody>
          <a:bodyPr wrap="square" rtlCol="0">
            <a:spAutoFit/>
          </a:bodyPr>
          <a:lstStyle/>
          <a:p>
            <a:r>
              <a:rPr lang="en-US" altLang="zh-CN" sz="1000" b="1" dirty="0" smtClean="0"/>
              <a:t>.</a:t>
            </a:r>
            <a:r>
              <a:rPr lang="zh-CN" altLang="en-US" sz="1000" b="1" dirty="0" smtClean="0"/>
              <a:t>  </a:t>
            </a:r>
            <a:r>
              <a:rPr lang="en-US" altLang="zh-CN" sz="1000" b="1" dirty="0" smtClean="0"/>
              <a:t>.</a:t>
            </a:r>
            <a:r>
              <a:rPr lang="zh-CN" altLang="en-US" sz="1000" b="1" dirty="0" smtClean="0"/>
              <a:t>  </a:t>
            </a:r>
            <a:r>
              <a:rPr lang="en-US" altLang="zh-CN" sz="1000" b="1" dirty="0" smtClean="0"/>
              <a:t>.</a:t>
            </a:r>
            <a:r>
              <a:rPr lang="zh-CN" altLang="en-US" sz="1000" b="1" dirty="0" smtClean="0"/>
              <a:t> </a:t>
            </a:r>
            <a:endParaRPr lang="zh-CN" altLang="en-US" sz="1000" b="1" dirty="0"/>
          </a:p>
        </p:txBody>
      </p:sp>
      <p:sp>
        <p:nvSpPr>
          <p:cNvPr id="94" name="文本框 51"/>
          <p:cNvSpPr txBox="1"/>
          <p:nvPr/>
        </p:nvSpPr>
        <p:spPr>
          <a:xfrm>
            <a:off x="3583036" y="2935128"/>
            <a:ext cx="234566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分库</a:t>
            </a:r>
            <a:r>
              <a:rPr lang="zh-CN" altLang="en-US" sz="1200" dirty="0">
                <a:latin typeface="微软雅黑" panose="020B0503020204020204" pitchFamily="34" charset="-122"/>
                <a:ea typeface="微软雅黑" panose="020B0503020204020204" pitchFamily="34" charset="-122"/>
              </a:rPr>
              <a:t>规则</a:t>
            </a:r>
            <a:r>
              <a:rPr lang="zh-CN" altLang="en-US" sz="1200" dirty="0" smtClean="0">
                <a:latin typeface="微软雅黑" panose="020B0503020204020204" pitchFamily="34" charset="-122"/>
                <a:ea typeface="微软雅黑" panose="020B0503020204020204" pitchFamily="34" charset="-122"/>
              </a:rPr>
              <a:t>：表</a:t>
            </a:r>
            <a:r>
              <a:rPr lang="zh-CN" altLang="en-US" sz="1200" dirty="0">
                <a:latin typeface="微软雅黑" panose="020B0503020204020204" pitchFamily="34" charset="-122"/>
                <a:ea typeface="微软雅黑" panose="020B0503020204020204" pitchFamily="34" charset="-122"/>
              </a:rPr>
              <a:t>与库映射配置</a:t>
            </a:r>
            <a:endParaRPr lang="en-US" altLang="zh-CN" sz="1200" dirty="0">
              <a:latin typeface="微软雅黑" panose="020B0503020204020204" pitchFamily="34" charset="-122"/>
              <a:ea typeface="微软雅黑" panose="020B0503020204020204" pitchFamily="34" charset="-122"/>
            </a:endParaRPr>
          </a:p>
        </p:txBody>
      </p:sp>
      <p:cxnSp>
        <p:nvCxnSpPr>
          <p:cNvPr id="95" name="直接连接符 94"/>
          <p:cNvCxnSpPr>
            <a:stCxn id="94" idx="2"/>
            <a:endCxn id="85" idx="1"/>
          </p:cNvCxnSpPr>
          <p:nvPr/>
        </p:nvCxnSpPr>
        <p:spPr>
          <a:xfrm flipH="1">
            <a:off x="3718262" y="3212127"/>
            <a:ext cx="1037607" cy="630183"/>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2"/>
            <a:endCxn id="88" idx="1"/>
          </p:cNvCxnSpPr>
          <p:nvPr/>
        </p:nvCxnSpPr>
        <p:spPr>
          <a:xfrm>
            <a:off x="4755869" y="3212127"/>
            <a:ext cx="996143" cy="657637"/>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54"/>
          <p:cNvSpPr txBox="1"/>
          <p:nvPr/>
        </p:nvSpPr>
        <p:spPr>
          <a:xfrm>
            <a:off x="2855640" y="5694347"/>
            <a:ext cx="4248472" cy="1015663"/>
          </a:xfrm>
          <a:prstGeom prst="rect">
            <a:avLst/>
          </a:prstGeom>
          <a:noFill/>
        </p:spPr>
        <p:txBody>
          <a:bodyPr wrap="square" rtlCol="0">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存储：采购单据和销售单据数据</a:t>
            </a:r>
            <a:endParaRPr lang="en-US" altLang="zh-CN" sz="1200" b="1" dirty="0" smtClean="0">
              <a:solidFill>
                <a:srgbClr val="C00000"/>
              </a:solidFill>
              <a:latin typeface="微软雅黑" panose="020B0503020204020204" pitchFamily="34" charset="-122"/>
              <a:ea typeface="微软雅黑" panose="020B0503020204020204" pitchFamily="34" charset="-122"/>
            </a:endParaRPr>
          </a:p>
          <a:p>
            <a:r>
              <a:rPr lang="zh-CN" altLang="en-US" sz="1200" dirty="0" smtClean="0">
                <a:solidFill>
                  <a:srgbClr val="C00000"/>
                </a:solidFill>
                <a:latin typeface="微软雅黑" panose="020B0503020204020204" pitchFamily="34" charset="-122"/>
                <a:ea typeface="微软雅黑" panose="020B0503020204020204" pitchFamily="34" charset="-122"/>
              </a:rPr>
              <a:t>销售单据预计数据量：分</a:t>
            </a:r>
            <a:r>
              <a:rPr lang="en-US" altLang="zh-CN" sz="1200" dirty="0" smtClean="0">
                <a:solidFill>
                  <a:srgbClr val="C00000"/>
                </a:solidFill>
                <a:latin typeface="微软雅黑" panose="020B0503020204020204" pitchFamily="34" charset="-122"/>
                <a:ea typeface="微软雅黑" panose="020B0503020204020204" pitchFamily="34" charset="-122"/>
              </a:rPr>
              <a:t>1000</a:t>
            </a:r>
            <a:r>
              <a:rPr lang="zh-CN" altLang="en-US" sz="1200" dirty="0" smtClean="0">
                <a:solidFill>
                  <a:srgbClr val="C00000"/>
                </a:solidFill>
                <a:latin typeface="微软雅黑" panose="020B0503020204020204" pitchFamily="34" charset="-122"/>
                <a:ea typeface="微软雅黑" panose="020B0503020204020204" pitchFamily="34" charset="-122"/>
              </a:rPr>
              <a:t>张表</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r>
              <a:rPr lang="zh-CN" altLang="en-US" sz="1200" dirty="0">
                <a:solidFill>
                  <a:srgbClr val="C00000"/>
                </a:solidFill>
                <a:latin typeface="微软雅黑" panose="020B0503020204020204" pitchFamily="34" charset="-122"/>
                <a:ea typeface="微软雅黑" panose="020B0503020204020204" pitchFamily="34" charset="-122"/>
              </a:rPr>
              <a:t>在</a:t>
            </a:r>
            <a:r>
              <a:rPr lang="zh-CN" altLang="en-US" sz="1200" dirty="0" smtClean="0">
                <a:solidFill>
                  <a:srgbClr val="C00000"/>
                </a:solidFill>
                <a:latin typeface="微软雅黑" panose="020B0503020204020204" pitchFamily="34" charset="-122"/>
                <a:ea typeface="微软雅黑" panose="020B0503020204020204" pitchFamily="34" charset="-122"/>
              </a:rPr>
              <a:t>库库存数量表：分</a:t>
            </a:r>
            <a:r>
              <a:rPr lang="en-US" altLang="zh-CN" sz="1200" dirty="0" smtClean="0">
                <a:solidFill>
                  <a:srgbClr val="C00000"/>
                </a:solidFill>
                <a:latin typeface="微软雅黑" panose="020B0503020204020204" pitchFamily="34" charset="-122"/>
                <a:ea typeface="微软雅黑" panose="020B0503020204020204" pitchFamily="34" charset="-122"/>
              </a:rPr>
              <a:t>1000</a:t>
            </a:r>
            <a:r>
              <a:rPr lang="zh-CN" altLang="en-US" sz="1200" dirty="0" smtClean="0">
                <a:solidFill>
                  <a:srgbClr val="C00000"/>
                </a:solidFill>
                <a:latin typeface="微软雅黑" panose="020B0503020204020204" pitchFamily="34" charset="-122"/>
                <a:ea typeface="微软雅黑" panose="020B0503020204020204" pitchFamily="34" charset="-122"/>
              </a:rPr>
              <a:t>张表</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r>
              <a:rPr lang="zh-CN" altLang="en-US" sz="1200" dirty="0" smtClean="0">
                <a:solidFill>
                  <a:srgbClr val="C00000"/>
                </a:solidFill>
                <a:latin typeface="微软雅黑" panose="020B0503020204020204" pitchFamily="34" charset="-122"/>
                <a:ea typeface="微软雅黑" panose="020B0503020204020204" pitchFamily="34" charset="-122"/>
              </a:rPr>
              <a:t>在途入库</a:t>
            </a:r>
            <a:r>
              <a:rPr lang="zh-CN" altLang="en-US" sz="1200" dirty="0">
                <a:solidFill>
                  <a:srgbClr val="C00000"/>
                </a:solidFill>
                <a:latin typeface="微软雅黑" panose="020B0503020204020204" pitchFamily="34" charset="-122"/>
                <a:ea typeface="微软雅黑" panose="020B0503020204020204" pitchFamily="34" charset="-122"/>
              </a:rPr>
              <a:t>数量</a:t>
            </a:r>
            <a:r>
              <a:rPr lang="zh-CN" altLang="en-US" sz="1200" dirty="0" smtClean="0">
                <a:solidFill>
                  <a:srgbClr val="C00000"/>
                </a:solidFill>
                <a:latin typeface="微软雅黑" panose="020B0503020204020204" pitchFamily="34" charset="-122"/>
                <a:ea typeface="微软雅黑" panose="020B0503020204020204" pitchFamily="34" charset="-122"/>
              </a:rPr>
              <a:t>表：</a:t>
            </a:r>
            <a:r>
              <a:rPr lang="zh-CN" altLang="en-US" sz="1200" dirty="0">
                <a:solidFill>
                  <a:srgbClr val="C00000"/>
                </a:solidFill>
                <a:latin typeface="微软雅黑" panose="020B0503020204020204" pitchFamily="34" charset="-122"/>
                <a:ea typeface="微软雅黑" panose="020B0503020204020204" pitchFamily="34" charset="-122"/>
              </a:rPr>
              <a:t>分</a:t>
            </a:r>
            <a:r>
              <a:rPr lang="en-US" altLang="zh-CN" sz="1200" dirty="0">
                <a:solidFill>
                  <a:srgbClr val="C00000"/>
                </a:solidFill>
                <a:latin typeface="微软雅黑" panose="020B0503020204020204" pitchFamily="34" charset="-122"/>
                <a:ea typeface="微软雅黑" panose="020B0503020204020204" pitchFamily="34" charset="-122"/>
              </a:rPr>
              <a:t>1000</a:t>
            </a:r>
            <a:r>
              <a:rPr lang="zh-CN" altLang="en-US" sz="1200" dirty="0">
                <a:solidFill>
                  <a:srgbClr val="C00000"/>
                </a:solidFill>
                <a:latin typeface="微软雅黑" panose="020B0503020204020204" pitchFamily="34" charset="-122"/>
                <a:ea typeface="微软雅黑" panose="020B0503020204020204" pitchFamily="34" charset="-122"/>
              </a:rPr>
              <a:t>张表</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r>
              <a:rPr lang="zh-CN" altLang="en-US" sz="1200" dirty="0" smtClean="0">
                <a:solidFill>
                  <a:srgbClr val="C00000"/>
                </a:solidFill>
                <a:latin typeface="微软雅黑" panose="020B0503020204020204" pitchFamily="34" charset="-122"/>
                <a:ea typeface="微软雅黑" panose="020B0503020204020204" pitchFamily="34" charset="-122"/>
              </a:rPr>
              <a:t>在途出库数量表：</a:t>
            </a:r>
            <a:r>
              <a:rPr lang="zh-CN" altLang="en-US" sz="1200" dirty="0">
                <a:solidFill>
                  <a:srgbClr val="C00000"/>
                </a:solidFill>
                <a:latin typeface="微软雅黑" panose="020B0503020204020204" pitchFamily="34" charset="-122"/>
                <a:ea typeface="微软雅黑" panose="020B0503020204020204" pitchFamily="34" charset="-122"/>
              </a:rPr>
              <a:t>分</a:t>
            </a:r>
            <a:r>
              <a:rPr lang="en-US" altLang="zh-CN" sz="1200" dirty="0">
                <a:solidFill>
                  <a:srgbClr val="C00000"/>
                </a:solidFill>
                <a:latin typeface="微软雅黑" panose="020B0503020204020204" pitchFamily="34" charset="-122"/>
                <a:ea typeface="微软雅黑" panose="020B0503020204020204" pitchFamily="34" charset="-122"/>
              </a:rPr>
              <a:t>1000</a:t>
            </a:r>
            <a:r>
              <a:rPr lang="zh-CN" altLang="en-US" sz="1200" dirty="0">
                <a:solidFill>
                  <a:srgbClr val="C00000"/>
                </a:solidFill>
                <a:latin typeface="微软雅黑" panose="020B0503020204020204" pitchFamily="34" charset="-122"/>
                <a:ea typeface="微软雅黑" panose="020B0503020204020204" pitchFamily="34" charset="-122"/>
              </a:rPr>
              <a:t>张表</a:t>
            </a:r>
            <a:endParaRPr lang="en-US" altLang="zh-CN" sz="1200" dirty="0" smtClean="0">
              <a:solidFill>
                <a:srgbClr val="C00000"/>
              </a:solidFill>
              <a:latin typeface="微软雅黑" panose="020B0503020204020204" pitchFamily="34" charset="-122"/>
              <a:ea typeface="微软雅黑" panose="020B0503020204020204" pitchFamily="34" charset="-122"/>
            </a:endParaRPr>
          </a:p>
        </p:txBody>
      </p:sp>
      <p:sp>
        <p:nvSpPr>
          <p:cNvPr id="98" name="流程图: 磁盘 97"/>
          <p:cNvSpPr/>
          <p:nvPr/>
        </p:nvSpPr>
        <p:spPr>
          <a:xfrm>
            <a:off x="754593" y="3555223"/>
            <a:ext cx="1231724" cy="2043978"/>
          </a:xfrm>
          <a:prstGeom prst="flowChartMagneticDisk">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900" dirty="0">
              <a:solidFill>
                <a:schemeClr val="tx1"/>
              </a:solidFill>
            </a:endParaRPr>
          </a:p>
        </p:txBody>
      </p:sp>
      <p:sp>
        <p:nvSpPr>
          <p:cNvPr id="99" name="圆柱形 98"/>
          <p:cNvSpPr/>
          <p:nvPr/>
        </p:nvSpPr>
        <p:spPr>
          <a:xfrm>
            <a:off x="1041591" y="4218029"/>
            <a:ext cx="661115" cy="474565"/>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写</a:t>
            </a:r>
            <a:endParaRPr lang="zh-CN" altLang="en-US" sz="1200" dirty="0">
              <a:solidFill>
                <a:schemeClr val="tx1"/>
              </a:solidFill>
            </a:endParaRPr>
          </a:p>
        </p:txBody>
      </p:sp>
      <p:sp>
        <p:nvSpPr>
          <p:cNvPr id="100" name="文本框 65"/>
          <p:cNvSpPr txBox="1"/>
          <p:nvPr/>
        </p:nvSpPr>
        <p:spPr>
          <a:xfrm>
            <a:off x="1041265" y="3743520"/>
            <a:ext cx="646332" cy="276999"/>
          </a:xfrm>
          <a:prstGeom prst="rect">
            <a:avLst/>
          </a:prstGeom>
          <a:noFill/>
        </p:spPr>
        <p:txBody>
          <a:bodyPr wrap="none" rtlCol="0">
            <a:spAutoFit/>
          </a:bodyPr>
          <a:lstStyle/>
          <a:p>
            <a:pPr algn="ctr"/>
            <a:r>
              <a:rPr lang="zh-CN" altLang="en-US" sz="1200" b="1" dirty="0" smtClean="0"/>
              <a:t>公共库</a:t>
            </a:r>
            <a:endParaRPr lang="en-US" altLang="zh-CN" sz="1200" b="1" dirty="0" smtClean="0"/>
          </a:p>
        </p:txBody>
      </p:sp>
      <p:sp>
        <p:nvSpPr>
          <p:cNvPr id="101" name="文本框 66"/>
          <p:cNvSpPr txBox="1"/>
          <p:nvPr/>
        </p:nvSpPr>
        <p:spPr>
          <a:xfrm>
            <a:off x="263352" y="5717925"/>
            <a:ext cx="2214206" cy="830997"/>
          </a:xfrm>
          <a:prstGeom prst="rect">
            <a:avLst/>
          </a:prstGeom>
          <a:noFill/>
        </p:spPr>
        <p:txBody>
          <a:bodyPr wrap="square" rtlCol="0">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存放各类主数据及基础配置信息</a:t>
            </a:r>
            <a:r>
              <a:rPr lang="zh-CN" altLang="en-US" sz="1200" dirty="0" smtClean="0">
                <a:solidFill>
                  <a:srgbClr val="C00000"/>
                </a:solidFill>
                <a:latin typeface="微软雅黑" panose="020B0503020204020204" pitchFamily="34" charset="-122"/>
                <a:ea typeface="微软雅黑" panose="020B0503020204020204" pitchFamily="34" charset="-122"/>
              </a:rPr>
              <a:t>：公共基础数据、分库分表配置、</a:t>
            </a:r>
            <a:r>
              <a:rPr lang="en-US" altLang="zh-CN" sz="1200" dirty="0" smtClean="0">
                <a:solidFill>
                  <a:srgbClr val="C00000"/>
                </a:solidFill>
                <a:latin typeface="微软雅黑" panose="020B0503020204020204" pitchFamily="34" charset="-122"/>
                <a:ea typeface="微软雅黑" panose="020B0503020204020204" pitchFamily="34" charset="-122"/>
              </a:rPr>
              <a:t>job</a:t>
            </a:r>
            <a:r>
              <a:rPr lang="zh-CN" altLang="en-US" sz="1200" dirty="0" smtClean="0">
                <a:solidFill>
                  <a:srgbClr val="C00000"/>
                </a:solidFill>
                <a:latin typeface="微软雅黑" panose="020B0503020204020204" pitchFamily="34" charset="-122"/>
                <a:ea typeface="微软雅黑" panose="020B0503020204020204" pitchFamily="34" charset="-122"/>
              </a:rPr>
              <a:t>配置、</a:t>
            </a:r>
            <a:r>
              <a:rPr lang="en-US" altLang="zh-CN" sz="1200" dirty="0" err="1" smtClean="0">
                <a:solidFill>
                  <a:srgbClr val="C00000"/>
                </a:solidFill>
                <a:latin typeface="微软雅黑" panose="020B0503020204020204" pitchFamily="34" charset="-122"/>
                <a:ea typeface="微软雅黑" panose="020B0503020204020204" pitchFamily="34" charset="-122"/>
              </a:rPr>
              <a:t>atp</a:t>
            </a:r>
            <a:r>
              <a:rPr lang="zh-CN" altLang="en-US" sz="1200" dirty="0" smtClean="0">
                <a:solidFill>
                  <a:srgbClr val="C00000"/>
                </a:solidFill>
                <a:latin typeface="微软雅黑" panose="020B0503020204020204" pitchFamily="34" charset="-122"/>
                <a:ea typeface="微软雅黑" panose="020B0503020204020204" pitchFamily="34" charset="-122"/>
              </a:rPr>
              <a:t>检查规则配置等</a:t>
            </a:r>
            <a:endParaRPr lang="en-US" altLang="zh-CN" sz="1200" dirty="0" smtClean="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a:xfrm>
            <a:off x="969652" y="1587687"/>
            <a:ext cx="789629" cy="32703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050" dirty="0" smtClean="0">
                <a:solidFill>
                  <a:schemeClr val="tx1"/>
                </a:solidFill>
              </a:rPr>
              <a:t>分库分表配置</a:t>
            </a:r>
            <a:endParaRPr lang="zh-CN" altLang="en-US" sz="1050" dirty="0">
              <a:solidFill>
                <a:schemeClr val="tx1"/>
              </a:solidFill>
            </a:endParaRPr>
          </a:p>
        </p:txBody>
      </p:sp>
      <p:sp>
        <p:nvSpPr>
          <p:cNvPr id="103" name="矩形 102"/>
          <p:cNvSpPr/>
          <p:nvPr/>
        </p:nvSpPr>
        <p:spPr>
          <a:xfrm>
            <a:off x="968077" y="1988840"/>
            <a:ext cx="789629" cy="32703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50" dirty="0" smtClean="0">
                <a:solidFill>
                  <a:schemeClr val="tx1"/>
                </a:solidFill>
              </a:rPr>
              <a:t>Job</a:t>
            </a:r>
            <a:r>
              <a:rPr lang="zh-CN" altLang="en-US" sz="1050" dirty="0" smtClean="0">
                <a:solidFill>
                  <a:schemeClr val="tx1"/>
                </a:solidFill>
              </a:rPr>
              <a:t>配置</a:t>
            </a:r>
            <a:endParaRPr lang="zh-CN" altLang="en-US" sz="1050" dirty="0">
              <a:solidFill>
                <a:schemeClr val="tx1"/>
              </a:solidFill>
            </a:endParaRPr>
          </a:p>
        </p:txBody>
      </p:sp>
      <p:sp>
        <p:nvSpPr>
          <p:cNvPr id="104" name="矩形 103"/>
          <p:cNvSpPr/>
          <p:nvPr/>
        </p:nvSpPr>
        <p:spPr>
          <a:xfrm>
            <a:off x="968077" y="2438890"/>
            <a:ext cx="789629" cy="32703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50" dirty="0" err="1" smtClean="0">
                <a:solidFill>
                  <a:schemeClr val="tx1"/>
                </a:solidFill>
              </a:rPr>
              <a:t>Atp</a:t>
            </a:r>
            <a:r>
              <a:rPr lang="zh-CN" altLang="en-US" sz="1050" dirty="0" smtClean="0">
                <a:solidFill>
                  <a:schemeClr val="tx1"/>
                </a:solidFill>
              </a:rPr>
              <a:t>检查配置</a:t>
            </a:r>
            <a:endParaRPr lang="zh-CN" altLang="en-US" sz="1050" dirty="0">
              <a:solidFill>
                <a:schemeClr val="tx1"/>
              </a:solidFill>
            </a:endParaRPr>
          </a:p>
        </p:txBody>
      </p:sp>
      <p:sp>
        <p:nvSpPr>
          <p:cNvPr id="105" name="圆柱形 104"/>
          <p:cNvSpPr/>
          <p:nvPr/>
        </p:nvSpPr>
        <p:spPr>
          <a:xfrm>
            <a:off x="1478735" y="4845208"/>
            <a:ext cx="462861" cy="474565"/>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读</a:t>
            </a:r>
            <a:r>
              <a:rPr lang="en-US" altLang="zh-CN" sz="1200" dirty="0" smtClean="0">
                <a:solidFill>
                  <a:schemeClr val="tx1"/>
                </a:solidFill>
              </a:rPr>
              <a:t>N</a:t>
            </a:r>
            <a:endParaRPr lang="zh-CN" altLang="en-US" sz="1200" dirty="0">
              <a:solidFill>
                <a:schemeClr val="tx1"/>
              </a:solidFill>
            </a:endParaRPr>
          </a:p>
        </p:txBody>
      </p:sp>
      <p:cxnSp>
        <p:nvCxnSpPr>
          <p:cNvPr id="106" name="直接连接符 105"/>
          <p:cNvCxnSpPr>
            <a:stCxn id="83" idx="2"/>
            <a:endCxn id="98" idx="1"/>
          </p:cNvCxnSpPr>
          <p:nvPr/>
        </p:nvCxnSpPr>
        <p:spPr>
          <a:xfrm>
            <a:off x="1370455" y="3200545"/>
            <a:ext cx="0" cy="354678"/>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圆柱形 106"/>
          <p:cNvSpPr/>
          <p:nvPr/>
        </p:nvSpPr>
        <p:spPr>
          <a:xfrm>
            <a:off x="804412" y="4836937"/>
            <a:ext cx="473706" cy="474565"/>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读</a:t>
            </a:r>
            <a:r>
              <a:rPr lang="en-US" altLang="zh-CN" sz="1200" dirty="0" smtClean="0">
                <a:solidFill>
                  <a:schemeClr val="tx1"/>
                </a:solidFill>
              </a:rPr>
              <a:t>1</a:t>
            </a:r>
            <a:endParaRPr lang="zh-CN" altLang="en-US" sz="1200" dirty="0">
              <a:solidFill>
                <a:schemeClr val="tx1"/>
              </a:solidFill>
            </a:endParaRPr>
          </a:p>
        </p:txBody>
      </p:sp>
      <p:sp>
        <p:nvSpPr>
          <p:cNvPr id="108" name="TextBox 37"/>
          <p:cNvSpPr txBox="1"/>
          <p:nvPr/>
        </p:nvSpPr>
        <p:spPr>
          <a:xfrm rot="5400000">
            <a:off x="1171597" y="5036062"/>
            <a:ext cx="547241" cy="246221"/>
          </a:xfrm>
          <a:prstGeom prst="rect">
            <a:avLst/>
          </a:prstGeom>
          <a:noFill/>
        </p:spPr>
        <p:txBody>
          <a:bodyPr wrap="square" rtlCol="0">
            <a:spAutoFit/>
          </a:bodyPr>
          <a:lstStyle/>
          <a:p>
            <a:r>
              <a:rPr lang="en-US" altLang="zh-CN" sz="1000" b="1" dirty="0" smtClean="0"/>
              <a:t>.</a:t>
            </a:r>
            <a:r>
              <a:rPr lang="zh-CN" altLang="en-US" sz="1000" b="1" dirty="0" smtClean="0"/>
              <a:t>  </a:t>
            </a:r>
            <a:r>
              <a:rPr lang="en-US" altLang="zh-CN" sz="1000" b="1" dirty="0" smtClean="0"/>
              <a:t>.</a:t>
            </a:r>
            <a:r>
              <a:rPr lang="zh-CN" altLang="en-US" sz="1000" b="1" dirty="0" smtClean="0"/>
              <a:t>  </a:t>
            </a:r>
            <a:r>
              <a:rPr lang="en-US" altLang="zh-CN" sz="1000" b="1" dirty="0" smtClean="0"/>
              <a:t>.</a:t>
            </a:r>
            <a:r>
              <a:rPr lang="zh-CN" altLang="en-US" sz="1000" b="1" dirty="0" smtClean="0"/>
              <a:t> </a:t>
            </a:r>
            <a:endParaRPr lang="zh-CN" altLang="en-US" sz="1000" b="1" dirty="0"/>
          </a:p>
        </p:txBody>
      </p:sp>
      <p:grpSp>
        <p:nvGrpSpPr>
          <p:cNvPr id="109" name="组合 108"/>
          <p:cNvGrpSpPr/>
          <p:nvPr/>
        </p:nvGrpSpPr>
        <p:grpSpPr>
          <a:xfrm>
            <a:off x="3264491" y="860351"/>
            <a:ext cx="2761837" cy="1775906"/>
            <a:chOff x="5791241" y="1136759"/>
            <a:chExt cx="2761837" cy="1775906"/>
          </a:xfrm>
        </p:grpSpPr>
        <p:sp>
          <p:nvSpPr>
            <p:cNvPr id="110" name="矩形 109"/>
            <p:cNvSpPr/>
            <p:nvPr/>
          </p:nvSpPr>
          <p:spPr>
            <a:xfrm>
              <a:off x="5791241"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TAB_00</a:t>
              </a:r>
              <a:endParaRPr lang="zh-CN" altLang="en-US" sz="900" dirty="0">
                <a:solidFill>
                  <a:schemeClr val="tx1"/>
                </a:solidFill>
              </a:endParaRPr>
            </a:p>
          </p:txBody>
        </p:sp>
        <p:sp>
          <p:nvSpPr>
            <p:cNvPr id="111" name="右大括号 110"/>
            <p:cNvSpPr/>
            <p:nvPr/>
          </p:nvSpPr>
          <p:spPr>
            <a:xfrm rot="16200000" flipV="1">
              <a:off x="7097143" y="622944"/>
              <a:ext cx="168898" cy="234865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12" name="TextBox 37"/>
            <p:cNvSpPr txBox="1"/>
            <p:nvPr/>
          </p:nvSpPr>
          <p:spPr>
            <a:xfrm>
              <a:off x="7614309" y="2287296"/>
              <a:ext cx="547241" cy="246221"/>
            </a:xfrm>
            <a:prstGeom prst="rect">
              <a:avLst/>
            </a:prstGeom>
            <a:noFill/>
          </p:spPr>
          <p:txBody>
            <a:bodyPr wrap="square" rtlCol="0">
              <a:spAutoFit/>
            </a:bodyPr>
            <a:lstStyle/>
            <a:p>
              <a:r>
                <a:rPr lang="en-US" altLang="zh-CN" sz="1000" b="1" dirty="0" smtClean="0"/>
                <a:t>.</a:t>
              </a:r>
              <a:r>
                <a:rPr lang="zh-CN" altLang="en-US" sz="1000" b="1" dirty="0" smtClean="0"/>
                <a:t>  </a:t>
              </a:r>
              <a:r>
                <a:rPr lang="en-US" altLang="zh-CN" sz="1000" b="1" dirty="0" smtClean="0"/>
                <a:t>.</a:t>
              </a:r>
              <a:r>
                <a:rPr lang="zh-CN" altLang="en-US" sz="1000" b="1" dirty="0" smtClean="0"/>
                <a:t>  </a:t>
              </a:r>
              <a:r>
                <a:rPr lang="en-US" altLang="zh-CN" sz="1000" b="1" dirty="0" smtClean="0"/>
                <a:t>.</a:t>
              </a:r>
              <a:r>
                <a:rPr lang="zh-CN" altLang="en-US" sz="1000" b="1" dirty="0" smtClean="0"/>
                <a:t> </a:t>
              </a:r>
              <a:endParaRPr lang="zh-CN" altLang="en-US" sz="1000" b="1" dirty="0"/>
            </a:p>
          </p:txBody>
        </p:sp>
        <p:sp>
          <p:nvSpPr>
            <p:cNvPr id="113" name="文本框 80"/>
            <p:cNvSpPr txBox="1"/>
            <p:nvPr/>
          </p:nvSpPr>
          <p:spPr>
            <a:xfrm>
              <a:off x="6320830" y="1136759"/>
              <a:ext cx="2226293"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分</a:t>
              </a:r>
              <a:r>
                <a:rPr lang="zh-CN" altLang="en-US" sz="1200" dirty="0">
                  <a:latin typeface="微软雅黑" panose="020B0503020204020204" pitchFamily="34" charset="-122"/>
                  <a:ea typeface="微软雅黑" panose="020B0503020204020204" pitchFamily="34" charset="-122"/>
                </a:rPr>
                <a:t>表</a:t>
              </a:r>
              <a:r>
                <a:rPr lang="zh-CN" altLang="en-US" sz="1200" dirty="0" smtClean="0">
                  <a:latin typeface="微软雅黑" panose="020B0503020204020204" pitchFamily="34" charset="-122"/>
                  <a:ea typeface="微软雅黑" panose="020B0503020204020204" pitchFamily="34" charset="-122"/>
                </a:rPr>
                <a:t>规则：</a:t>
              </a:r>
              <a:r>
                <a:rPr lang="en-US" altLang="zh-CN" sz="1200" dirty="0" smtClean="0">
                  <a:latin typeface="微软雅黑" panose="020B0503020204020204" pitchFamily="34" charset="-122"/>
                  <a:ea typeface="微软雅黑" panose="020B0503020204020204" pitchFamily="34" charset="-122"/>
                </a:rPr>
                <a:t>X </a:t>
              </a:r>
              <a:r>
                <a:rPr lang="en-US" altLang="zh-CN" sz="1200" dirty="0">
                  <a:latin typeface="微软雅黑" panose="020B0503020204020204" pitchFamily="34" charset="-122"/>
                  <a:ea typeface="微软雅黑" panose="020B0503020204020204" pitchFamily="34" charset="-122"/>
                </a:rPr>
                <a:t>mod </a:t>
              </a:r>
              <a:r>
                <a:rPr lang="en-US" altLang="zh-CN" sz="1200" dirty="0" smtClean="0">
                  <a:latin typeface="微软雅黑" panose="020B0503020204020204" pitchFamily="34" charset="-122"/>
                  <a:ea typeface="微软雅黑" panose="020B0503020204020204" pitchFamily="34" charset="-122"/>
                </a:rPr>
                <a:t>1000</a:t>
              </a:r>
            </a:p>
            <a:p>
              <a:r>
                <a:rPr lang="en-US" altLang="zh-CN" sz="1200" dirty="0" smtClean="0">
                  <a:latin typeface="微软雅黑" panose="020B0503020204020204" pitchFamily="34" charset="-122"/>
                  <a:ea typeface="微软雅黑" panose="020B0503020204020204" pitchFamily="34" charset="-122"/>
                </a:rPr>
                <a:t>X = </a:t>
              </a:r>
              <a:r>
                <a:rPr lang="zh-CN" altLang="en-US" sz="1200" dirty="0" smtClean="0">
                  <a:latin typeface="微软雅黑" panose="020B0503020204020204" pitchFamily="34" charset="-122"/>
                  <a:ea typeface="微软雅黑" panose="020B0503020204020204" pitchFamily="34" charset="-122"/>
                </a:rPr>
                <a:t>末三位（商品编码）</a:t>
              </a:r>
              <a:endParaRPr lang="en-US" altLang="zh-CN" sz="1200" dirty="0" smtClean="0">
                <a:latin typeface="微软雅黑" panose="020B0503020204020204" pitchFamily="34" charset="-122"/>
                <a:ea typeface="微软雅黑" panose="020B0503020204020204" pitchFamily="34" charset="-122"/>
              </a:endParaRPr>
            </a:p>
          </p:txBody>
        </p:sp>
        <p:sp>
          <p:nvSpPr>
            <p:cNvPr id="114" name="矩形 113"/>
            <p:cNvSpPr/>
            <p:nvPr/>
          </p:nvSpPr>
          <p:spPr>
            <a:xfrm>
              <a:off x="6457525"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TAB_01</a:t>
              </a:r>
              <a:endParaRPr lang="zh-CN" altLang="en-US" sz="900" dirty="0">
                <a:solidFill>
                  <a:schemeClr val="tx1"/>
                </a:solidFill>
              </a:endParaRPr>
            </a:p>
          </p:txBody>
        </p:sp>
        <p:sp>
          <p:nvSpPr>
            <p:cNvPr id="115" name="矩形 114"/>
            <p:cNvSpPr/>
            <p:nvPr/>
          </p:nvSpPr>
          <p:spPr>
            <a:xfrm>
              <a:off x="7096506"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TAB_02</a:t>
              </a:r>
              <a:endParaRPr lang="zh-CN" altLang="en-US" sz="900" dirty="0">
                <a:solidFill>
                  <a:schemeClr val="tx1"/>
                </a:solidFill>
              </a:endParaRPr>
            </a:p>
          </p:txBody>
        </p:sp>
        <p:sp>
          <p:nvSpPr>
            <p:cNvPr id="116" name="矩形 115"/>
            <p:cNvSpPr/>
            <p:nvPr/>
          </p:nvSpPr>
          <p:spPr>
            <a:xfrm>
              <a:off x="8062578"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TAB_999</a:t>
              </a:r>
              <a:endParaRPr lang="zh-CN" altLang="en-US" sz="900" dirty="0">
                <a:solidFill>
                  <a:schemeClr val="tx1"/>
                </a:solidFill>
              </a:endParaRPr>
            </a:p>
          </p:txBody>
        </p:sp>
      </p:grpSp>
      <p:sp>
        <p:nvSpPr>
          <p:cNvPr id="117" name="文本框 84"/>
          <p:cNvSpPr txBox="1"/>
          <p:nvPr/>
        </p:nvSpPr>
        <p:spPr>
          <a:xfrm rot="19786584">
            <a:off x="5834539" y="2886146"/>
            <a:ext cx="902811" cy="523220"/>
          </a:xfrm>
          <a:prstGeom prst="rect">
            <a:avLst/>
          </a:prstGeom>
          <a:noFill/>
        </p:spPr>
        <p:txBody>
          <a:bodyPr wrap="none" rtlCol="0">
            <a:spAutoFit/>
          </a:bodyPr>
          <a:lstStyle/>
          <a:p>
            <a:r>
              <a:rPr lang="zh-CN" altLang="en-US" sz="1400" dirty="0" smtClean="0">
                <a:solidFill>
                  <a:srgbClr val="009999"/>
                </a:solidFill>
                <a:latin typeface="黑体" panose="02010609060101010101" pitchFamily="49" charset="-122"/>
                <a:ea typeface="黑体" panose="02010609060101010101" pitchFamily="49" charset="-122"/>
              </a:rPr>
              <a:t>商品编码</a:t>
            </a:r>
            <a:endParaRPr lang="en-US" altLang="zh-CN" sz="1400" dirty="0" smtClean="0">
              <a:solidFill>
                <a:srgbClr val="009999"/>
              </a:solidFill>
              <a:latin typeface="黑体" panose="02010609060101010101" pitchFamily="49" charset="-122"/>
              <a:ea typeface="黑体" panose="02010609060101010101" pitchFamily="49" charset="-122"/>
            </a:endParaRPr>
          </a:p>
          <a:p>
            <a:r>
              <a:rPr lang="zh-CN" altLang="en-US" sz="1400" dirty="0" smtClean="0">
                <a:solidFill>
                  <a:srgbClr val="009999"/>
                </a:solidFill>
                <a:latin typeface="黑体" panose="02010609060101010101" pitchFamily="49" charset="-122"/>
                <a:ea typeface="黑体" panose="02010609060101010101" pitchFamily="49" charset="-122"/>
              </a:rPr>
              <a:t>尾数余数</a:t>
            </a:r>
            <a:endParaRPr lang="zh-CN" altLang="en-US" sz="1400" dirty="0">
              <a:solidFill>
                <a:srgbClr val="009999"/>
              </a:solidFill>
              <a:latin typeface="黑体" panose="02010609060101010101" pitchFamily="49" charset="-122"/>
              <a:ea typeface="黑体" panose="02010609060101010101" pitchFamily="49" charset="-122"/>
            </a:endParaRPr>
          </a:p>
        </p:txBody>
      </p:sp>
      <p:sp>
        <p:nvSpPr>
          <p:cNvPr id="118" name="圆角矩形 117"/>
          <p:cNvSpPr/>
          <p:nvPr/>
        </p:nvSpPr>
        <p:spPr>
          <a:xfrm>
            <a:off x="7623610" y="3615463"/>
            <a:ext cx="3795786" cy="1983738"/>
          </a:xfrm>
          <a:prstGeom prst="roundRect">
            <a:avLst/>
          </a:prstGeom>
          <a:solidFill>
            <a:srgbClr val="79FFB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200" b="1" dirty="0" smtClean="0">
                <a:solidFill>
                  <a:schemeClr val="tx1"/>
                </a:solidFill>
              </a:rPr>
              <a:t>库存日志数据库集群</a:t>
            </a:r>
            <a:endParaRPr lang="zh-CN" altLang="en-US" sz="1200" b="1" dirty="0">
              <a:solidFill>
                <a:schemeClr val="tx1"/>
              </a:solidFill>
            </a:endParaRPr>
          </a:p>
        </p:txBody>
      </p:sp>
      <p:sp>
        <p:nvSpPr>
          <p:cNvPr id="119" name="流程图: 磁盘 118"/>
          <p:cNvSpPr/>
          <p:nvPr/>
        </p:nvSpPr>
        <p:spPr>
          <a:xfrm>
            <a:off x="7694085" y="3842310"/>
            <a:ext cx="1579621" cy="1361019"/>
          </a:xfrm>
          <a:prstGeom prst="flowChartMagneticDisk">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900" dirty="0">
              <a:solidFill>
                <a:schemeClr val="tx1"/>
              </a:solidFill>
            </a:endParaRPr>
          </a:p>
        </p:txBody>
      </p:sp>
      <p:sp>
        <p:nvSpPr>
          <p:cNvPr id="120" name="圆柱形 119"/>
          <p:cNvSpPr/>
          <p:nvPr/>
        </p:nvSpPr>
        <p:spPr>
          <a:xfrm>
            <a:off x="7764161" y="4468966"/>
            <a:ext cx="661115" cy="617888"/>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主</a:t>
            </a:r>
          </a:p>
        </p:txBody>
      </p:sp>
      <p:sp>
        <p:nvSpPr>
          <p:cNvPr id="121" name="文本框 116"/>
          <p:cNvSpPr txBox="1"/>
          <p:nvPr/>
        </p:nvSpPr>
        <p:spPr>
          <a:xfrm>
            <a:off x="8179714" y="3869764"/>
            <a:ext cx="776175" cy="461665"/>
          </a:xfrm>
          <a:prstGeom prst="rect">
            <a:avLst/>
          </a:prstGeom>
          <a:noFill/>
        </p:spPr>
        <p:txBody>
          <a:bodyPr wrap="none" rtlCol="0">
            <a:spAutoFit/>
          </a:bodyPr>
          <a:lstStyle/>
          <a:p>
            <a:pPr algn="ctr"/>
            <a:r>
              <a:rPr lang="en-US" altLang="zh-CN" sz="1200" b="1" dirty="0" smtClean="0"/>
              <a:t>Shard</a:t>
            </a:r>
          </a:p>
          <a:p>
            <a:r>
              <a:rPr lang="en-US" altLang="zh-CN" sz="1200" b="1" dirty="0" smtClean="0"/>
              <a:t>Group 0</a:t>
            </a:r>
            <a:endParaRPr lang="zh-CN" altLang="en-US" sz="1200" b="1" dirty="0"/>
          </a:p>
        </p:txBody>
      </p:sp>
      <p:sp>
        <p:nvSpPr>
          <p:cNvPr id="122" name="流程图: 磁盘 121"/>
          <p:cNvSpPr/>
          <p:nvPr/>
        </p:nvSpPr>
        <p:spPr>
          <a:xfrm>
            <a:off x="9727835" y="3869764"/>
            <a:ext cx="1579621" cy="1361019"/>
          </a:xfrm>
          <a:prstGeom prst="flowChartMagneticDisk">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900" dirty="0">
              <a:solidFill>
                <a:schemeClr val="tx1"/>
              </a:solidFill>
            </a:endParaRPr>
          </a:p>
        </p:txBody>
      </p:sp>
      <p:sp>
        <p:nvSpPr>
          <p:cNvPr id="123" name="文本框 118"/>
          <p:cNvSpPr txBox="1"/>
          <p:nvPr/>
        </p:nvSpPr>
        <p:spPr>
          <a:xfrm>
            <a:off x="10118697" y="3912155"/>
            <a:ext cx="938077" cy="461665"/>
          </a:xfrm>
          <a:prstGeom prst="rect">
            <a:avLst/>
          </a:prstGeom>
          <a:noFill/>
        </p:spPr>
        <p:txBody>
          <a:bodyPr wrap="none" rtlCol="0">
            <a:spAutoFit/>
          </a:bodyPr>
          <a:lstStyle/>
          <a:p>
            <a:pPr algn="ctr"/>
            <a:r>
              <a:rPr lang="en-US" altLang="zh-CN" sz="1200" b="1" dirty="0" smtClean="0"/>
              <a:t>Shard</a:t>
            </a:r>
          </a:p>
          <a:p>
            <a:pPr algn="ctr"/>
            <a:r>
              <a:rPr lang="en-US" altLang="zh-CN" sz="1200" b="1" dirty="0" smtClean="0"/>
              <a:t>Group N-1</a:t>
            </a:r>
            <a:endParaRPr lang="zh-CN" altLang="en-US" sz="1200" b="1" dirty="0"/>
          </a:p>
        </p:txBody>
      </p:sp>
      <p:sp>
        <p:nvSpPr>
          <p:cNvPr id="124" name="圆柱形 123"/>
          <p:cNvSpPr/>
          <p:nvPr/>
        </p:nvSpPr>
        <p:spPr>
          <a:xfrm>
            <a:off x="8503699" y="4468966"/>
            <a:ext cx="661115" cy="617888"/>
          </a:xfrm>
          <a:prstGeom prst="can">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备</a:t>
            </a:r>
            <a:endParaRPr lang="zh-CN" altLang="en-US" sz="1200" dirty="0">
              <a:solidFill>
                <a:schemeClr val="tx1"/>
              </a:solidFill>
            </a:endParaRPr>
          </a:p>
        </p:txBody>
      </p:sp>
      <p:sp>
        <p:nvSpPr>
          <p:cNvPr id="125" name="圆柱形 124"/>
          <p:cNvSpPr/>
          <p:nvPr/>
        </p:nvSpPr>
        <p:spPr>
          <a:xfrm>
            <a:off x="9809934" y="4468966"/>
            <a:ext cx="661115" cy="617888"/>
          </a:xfrm>
          <a:prstGeom prst="can">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主</a:t>
            </a:r>
            <a:endParaRPr lang="zh-CN" altLang="en-US" sz="1200" dirty="0">
              <a:solidFill>
                <a:schemeClr val="tx1"/>
              </a:solidFill>
            </a:endParaRPr>
          </a:p>
        </p:txBody>
      </p:sp>
      <p:sp>
        <p:nvSpPr>
          <p:cNvPr id="126" name="圆柱形 125"/>
          <p:cNvSpPr/>
          <p:nvPr/>
        </p:nvSpPr>
        <p:spPr>
          <a:xfrm>
            <a:off x="10544093" y="4468966"/>
            <a:ext cx="661115" cy="617888"/>
          </a:xfrm>
          <a:prstGeom prst="can">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备</a:t>
            </a:r>
            <a:endParaRPr lang="zh-CN" altLang="en-US" sz="1200" dirty="0">
              <a:solidFill>
                <a:schemeClr val="tx1"/>
              </a:solidFill>
            </a:endParaRPr>
          </a:p>
        </p:txBody>
      </p:sp>
      <p:sp>
        <p:nvSpPr>
          <p:cNvPr id="127" name="TextBox 37"/>
          <p:cNvSpPr txBox="1"/>
          <p:nvPr/>
        </p:nvSpPr>
        <p:spPr>
          <a:xfrm>
            <a:off x="9295787" y="4538741"/>
            <a:ext cx="547241" cy="246221"/>
          </a:xfrm>
          <a:prstGeom prst="rect">
            <a:avLst/>
          </a:prstGeom>
          <a:noFill/>
        </p:spPr>
        <p:txBody>
          <a:bodyPr wrap="square" rtlCol="0">
            <a:spAutoFit/>
          </a:bodyPr>
          <a:lstStyle/>
          <a:p>
            <a:r>
              <a:rPr lang="en-US" altLang="zh-CN" sz="1000" b="1" dirty="0" smtClean="0"/>
              <a:t>.</a:t>
            </a:r>
            <a:r>
              <a:rPr lang="zh-CN" altLang="en-US" sz="1000" b="1" dirty="0" smtClean="0"/>
              <a:t>  </a:t>
            </a:r>
            <a:r>
              <a:rPr lang="en-US" altLang="zh-CN" sz="1000" b="1" dirty="0" smtClean="0"/>
              <a:t>.</a:t>
            </a:r>
            <a:r>
              <a:rPr lang="zh-CN" altLang="en-US" sz="1000" b="1" dirty="0" smtClean="0"/>
              <a:t>  </a:t>
            </a:r>
            <a:r>
              <a:rPr lang="en-US" altLang="zh-CN" sz="1000" b="1" dirty="0" smtClean="0"/>
              <a:t>.</a:t>
            </a:r>
            <a:r>
              <a:rPr lang="zh-CN" altLang="en-US" sz="1000" b="1" dirty="0" smtClean="0"/>
              <a:t> </a:t>
            </a:r>
            <a:endParaRPr lang="zh-CN" altLang="en-US" sz="1000" b="1" dirty="0"/>
          </a:p>
        </p:txBody>
      </p:sp>
      <p:sp>
        <p:nvSpPr>
          <p:cNvPr id="128" name="文本框 123"/>
          <p:cNvSpPr txBox="1"/>
          <p:nvPr/>
        </p:nvSpPr>
        <p:spPr>
          <a:xfrm>
            <a:off x="8348670" y="2935128"/>
            <a:ext cx="2345666"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分库</a:t>
            </a:r>
            <a:r>
              <a:rPr lang="zh-CN" altLang="en-US" sz="1200" dirty="0">
                <a:latin typeface="微软雅黑" panose="020B0503020204020204" pitchFamily="34" charset="-122"/>
                <a:ea typeface="微软雅黑" panose="020B0503020204020204" pitchFamily="34" charset="-122"/>
              </a:rPr>
              <a:t>规则</a:t>
            </a:r>
            <a:r>
              <a:rPr lang="zh-CN" altLang="en-US" sz="1200" dirty="0" smtClean="0">
                <a:latin typeface="微软雅黑" panose="020B0503020204020204" pitchFamily="34" charset="-122"/>
                <a:ea typeface="微软雅黑" panose="020B0503020204020204" pitchFamily="34" charset="-122"/>
              </a:rPr>
              <a:t>：表</a:t>
            </a:r>
            <a:r>
              <a:rPr lang="zh-CN" altLang="en-US" sz="1200" dirty="0">
                <a:latin typeface="微软雅黑" panose="020B0503020204020204" pitchFamily="34" charset="-122"/>
                <a:ea typeface="微软雅黑" panose="020B0503020204020204" pitchFamily="34" charset="-122"/>
              </a:rPr>
              <a:t>与库映射配置</a:t>
            </a:r>
            <a:endParaRPr lang="en-US" altLang="zh-CN" sz="1200" dirty="0">
              <a:latin typeface="微软雅黑" panose="020B0503020204020204" pitchFamily="34" charset="-122"/>
              <a:ea typeface="微软雅黑" panose="020B0503020204020204" pitchFamily="34" charset="-122"/>
            </a:endParaRPr>
          </a:p>
        </p:txBody>
      </p:sp>
      <p:cxnSp>
        <p:nvCxnSpPr>
          <p:cNvPr id="129" name="直接连接符 128"/>
          <p:cNvCxnSpPr>
            <a:stCxn id="128" idx="2"/>
            <a:endCxn id="119" idx="1"/>
          </p:cNvCxnSpPr>
          <p:nvPr/>
        </p:nvCxnSpPr>
        <p:spPr>
          <a:xfrm flipH="1">
            <a:off x="8483896" y="3212127"/>
            <a:ext cx="1037607" cy="630183"/>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8" idx="2"/>
            <a:endCxn id="122" idx="1"/>
          </p:cNvCxnSpPr>
          <p:nvPr/>
        </p:nvCxnSpPr>
        <p:spPr>
          <a:xfrm>
            <a:off x="9521503" y="3212127"/>
            <a:ext cx="996143" cy="657637"/>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26"/>
          <p:cNvSpPr txBox="1"/>
          <p:nvPr/>
        </p:nvSpPr>
        <p:spPr>
          <a:xfrm>
            <a:off x="7621274" y="5694347"/>
            <a:ext cx="4451390" cy="461665"/>
          </a:xfrm>
          <a:prstGeom prst="rect">
            <a:avLst/>
          </a:prstGeom>
          <a:noFill/>
        </p:spPr>
        <p:txBody>
          <a:bodyPr wrap="square" rtlCol="0">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存储：接口日志数据</a:t>
            </a:r>
            <a:endParaRPr lang="en-US" altLang="zh-CN" sz="1200" b="1" dirty="0" smtClean="0">
              <a:solidFill>
                <a:srgbClr val="C00000"/>
              </a:solidFill>
              <a:latin typeface="微软雅黑" panose="020B0503020204020204" pitchFamily="34" charset="-122"/>
              <a:ea typeface="微软雅黑" panose="020B0503020204020204" pitchFamily="34" charset="-122"/>
            </a:endParaRPr>
          </a:p>
          <a:p>
            <a:r>
              <a:rPr lang="zh-CN" altLang="en-US" sz="1200" dirty="0" smtClean="0">
                <a:solidFill>
                  <a:srgbClr val="C00000"/>
                </a:solidFill>
                <a:latin typeface="微软雅黑" panose="020B0503020204020204" pitchFamily="34" charset="-122"/>
                <a:ea typeface="微软雅黑" panose="020B0503020204020204" pitchFamily="34" charset="-122"/>
              </a:rPr>
              <a:t>接口日志预计数据量：分</a:t>
            </a:r>
            <a:r>
              <a:rPr lang="en-US" altLang="zh-CN" sz="1200" dirty="0" smtClean="0">
                <a:solidFill>
                  <a:srgbClr val="C00000"/>
                </a:solidFill>
                <a:latin typeface="微软雅黑" panose="020B0503020204020204" pitchFamily="34" charset="-122"/>
                <a:ea typeface="微软雅黑" panose="020B0503020204020204" pitchFamily="34" charset="-122"/>
              </a:rPr>
              <a:t>1000</a:t>
            </a:r>
            <a:r>
              <a:rPr lang="zh-CN" altLang="en-US" sz="1200" dirty="0" smtClean="0">
                <a:solidFill>
                  <a:srgbClr val="C00000"/>
                </a:solidFill>
                <a:latin typeface="微软雅黑" panose="020B0503020204020204" pitchFamily="34" charset="-122"/>
                <a:ea typeface="微软雅黑" panose="020B0503020204020204" pitchFamily="34" charset="-122"/>
              </a:rPr>
              <a:t>张表</a:t>
            </a:r>
            <a:endParaRPr lang="en-US" altLang="zh-CN" sz="1200" dirty="0" smtClean="0">
              <a:solidFill>
                <a:srgbClr val="C00000"/>
              </a:solidFill>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8030125" y="860351"/>
            <a:ext cx="2761837" cy="1775906"/>
            <a:chOff x="5791241" y="1136759"/>
            <a:chExt cx="2761837" cy="1775906"/>
          </a:xfrm>
        </p:grpSpPr>
        <p:sp>
          <p:nvSpPr>
            <p:cNvPr id="133" name="矩形 132"/>
            <p:cNvSpPr/>
            <p:nvPr/>
          </p:nvSpPr>
          <p:spPr>
            <a:xfrm>
              <a:off x="5791241"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TAB_00</a:t>
              </a:r>
              <a:endParaRPr lang="zh-CN" altLang="en-US" sz="900" dirty="0">
                <a:solidFill>
                  <a:schemeClr val="tx1"/>
                </a:solidFill>
              </a:endParaRPr>
            </a:p>
          </p:txBody>
        </p:sp>
        <p:sp>
          <p:nvSpPr>
            <p:cNvPr id="134" name="右大括号 133"/>
            <p:cNvSpPr/>
            <p:nvPr/>
          </p:nvSpPr>
          <p:spPr>
            <a:xfrm rot="16200000" flipV="1">
              <a:off x="7097143" y="622944"/>
              <a:ext cx="168898" cy="234865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35" name="TextBox 37"/>
            <p:cNvSpPr txBox="1"/>
            <p:nvPr/>
          </p:nvSpPr>
          <p:spPr>
            <a:xfrm>
              <a:off x="7614309" y="2287296"/>
              <a:ext cx="547241" cy="246221"/>
            </a:xfrm>
            <a:prstGeom prst="rect">
              <a:avLst/>
            </a:prstGeom>
            <a:noFill/>
          </p:spPr>
          <p:txBody>
            <a:bodyPr wrap="square" rtlCol="0">
              <a:spAutoFit/>
            </a:bodyPr>
            <a:lstStyle/>
            <a:p>
              <a:r>
                <a:rPr lang="en-US" altLang="zh-CN" sz="1000" b="1" dirty="0" smtClean="0"/>
                <a:t>.</a:t>
              </a:r>
              <a:r>
                <a:rPr lang="zh-CN" altLang="en-US" sz="1000" b="1" dirty="0" smtClean="0"/>
                <a:t>  </a:t>
              </a:r>
              <a:r>
                <a:rPr lang="en-US" altLang="zh-CN" sz="1000" b="1" dirty="0" smtClean="0"/>
                <a:t>.</a:t>
              </a:r>
              <a:r>
                <a:rPr lang="zh-CN" altLang="en-US" sz="1000" b="1" dirty="0" smtClean="0"/>
                <a:t>  </a:t>
              </a:r>
              <a:r>
                <a:rPr lang="en-US" altLang="zh-CN" sz="1000" b="1" dirty="0" smtClean="0"/>
                <a:t>.</a:t>
              </a:r>
              <a:r>
                <a:rPr lang="zh-CN" altLang="en-US" sz="1000" b="1" dirty="0" smtClean="0"/>
                <a:t> </a:t>
              </a:r>
              <a:endParaRPr lang="zh-CN" altLang="en-US" sz="1000" b="1" dirty="0"/>
            </a:p>
          </p:txBody>
        </p:sp>
        <p:sp>
          <p:nvSpPr>
            <p:cNvPr id="136" name="文本框 131"/>
            <p:cNvSpPr txBox="1"/>
            <p:nvPr/>
          </p:nvSpPr>
          <p:spPr>
            <a:xfrm>
              <a:off x="6320830" y="1136759"/>
              <a:ext cx="2226293"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分</a:t>
              </a:r>
              <a:r>
                <a:rPr lang="zh-CN" altLang="en-US" sz="1200" dirty="0">
                  <a:latin typeface="微软雅黑" panose="020B0503020204020204" pitchFamily="34" charset="-122"/>
                  <a:ea typeface="微软雅黑" panose="020B0503020204020204" pitchFamily="34" charset="-122"/>
                </a:rPr>
                <a:t>表</a:t>
              </a:r>
              <a:r>
                <a:rPr lang="zh-CN" altLang="en-US" sz="1200" dirty="0" smtClean="0">
                  <a:latin typeface="微软雅黑" panose="020B0503020204020204" pitchFamily="34" charset="-122"/>
                  <a:ea typeface="微软雅黑" panose="020B0503020204020204" pitchFamily="34" charset="-122"/>
                </a:rPr>
                <a:t>规则：</a:t>
              </a:r>
              <a:r>
                <a:rPr lang="en-US" altLang="zh-CN" sz="1200" dirty="0" smtClean="0">
                  <a:latin typeface="微软雅黑" panose="020B0503020204020204" pitchFamily="34" charset="-122"/>
                  <a:ea typeface="微软雅黑" panose="020B0503020204020204" pitchFamily="34" charset="-122"/>
                </a:rPr>
                <a:t>X </a:t>
              </a:r>
              <a:r>
                <a:rPr lang="en-US" altLang="zh-CN" sz="1200" dirty="0">
                  <a:latin typeface="微软雅黑" panose="020B0503020204020204" pitchFamily="34" charset="-122"/>
                  <a:ea typeface="微软雅黑" panose="020B0503020204020204" pitchFamily="34" charset="-122"/>
                </a:rPr>
                <a:t>mod </a:t>
              </a:r>
              <a:r>
                <a:rPr lang="en-US" altLang="zh-CN" sz="1200" dirty="0" smtClean="0">
                  <a:latin typeface="微软雅黑" panose="020B0503020204020204" pitchFamily="34" charset="-122"/>
                  <a:ea typeface="微软雅黑" panose="020B0503020204020204" pitchFamily="34" charset="-122"/>
                </a:rPr>
                <a:t>1000</a:t>
              </a:r>
            </a:p>
            <a:p>
              <a:r>
                <a:rPr lang="en-US" altLang="zh-CN" sz="1200" dirty="0" smtClean="0">
                  <a:latin typeface="微软雅黑" panose="020B0503020204020204" pitchFamily="34" charset="-122"/>
                  <a:ea typeface="微软雅黑" panose="020B0503020204020204" pitchFamily="34" charset="-122"/>
                </a:rPr>
                <a:t>X = </a:t>
              </a:r>
              <a:r>
                <a:rPr lang="zh-CN" altLang="en-US" sz="1200" dirty="0" smtClean="0">
                  <a:latin typeface="微软雅黑" panose="020B0503020204020204" pitchFamily="34" charset="-122"/>
                  <a:ea typeface="微软雅黑" panose="020B0503020204020204" pitchFamily="34" charset="-122"/>
                </a:rPr>
                <a:t>末三位（外部单据号）</a:t>
              </a:r>
              <a:endParaRPr lang="en-US" altLang="zh-CN" sz="1200" dirty="0" smtClean="0">
                <a:latin typeface="微软雅黑" panose="020B0503020204020204" pitchFamily="34" charset="-122"/>
                <a:ea typeface="微软雅黑" panose="020B0503020204020204" pitchFamily="34" charset="-122"/>
              </a:endParaRPr>
            </a:p>
          </p:txBody>
        </p:sp>
        <p:sp>
          <p:nvSpPr>
            <p:cNvPr id="137" name="矩形 136"/>
            <p:cNvSpPr/>
            <p:nvPr/>
          </p:nvSpPr>
          <p:spPr>
            <a:xfrm>
              <a:off x="6457525"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TAB_01</a:t>
              </a:r>
              <a:endParaRPr lang="zh-CN" altLang="en-US" sz="900" dirty="0">
                <a:solidFill>
                  <a:schemeClr val="tx1"/>
                </a:solidFill>
              </a:endParaRPr>
            </a:p>
          </p:txBody>
        </p:sp>
        <p:sp>
          <p:nvSpPr>
            <p:cNvPr id="138" name="矩形 137"/>
            <p:cNvSpPr/>
            <p:nvPr/>
          </p:nvSpPr>
          <p:spPr>
            <a:xfrm>
              <a:off x="7096506"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TAB_02</a:t>
              </a:r>
              <a:endParaRPr lang="zh-CN" altLang="en-US" sz="900" dirty="0">
                <a:solidFill>
                  <a:schemeClr val="tx1"/>
                </a:solidFill>
              </a:endParaRPr>
            </a:p>
          </p:txBody>
        </p:sp>
        <p:sp>
          <p:nvSpPr>
            <p:cNvPr id="139" name="矩形 138"/>
            <p:cNvSpPr/>
            <p:nvPr/>
          </p:nvSpPr>
          <p:spPr>
            <a:xfrm>
              <a:off x="8062578" y="1976561"/>
              <a:ext cx="490500" cy="93610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900" dirty="0" smtClean="0">
                  <a:solidFill>
                    <a:schemeClr val="tx1"/>
                  </a:solidFill>
                </a:rPr>
                <a:t>TAB_999</a:t>
              </a:r>
              <a:endParaRPr lang="zh-CN" altLang="en-US" sz="900" dirty="0">
                <a:solidFill>
                  <a:schemeClr val="tx1"/>
                </a:solidFill>
              </a:endParaRPr>
            </a:p>
          </p:txBody>
        </p:sp>
      </p:grpSp>
      <p:sp>
        <p:nvSpPr>
          <p:cNvPr id="140" name="文本框 135"/>
          <p:cNvSpPr txBox="1"/>
          <p:nvPr/>
        </p:nvSpPr>
        <p:spPr>
          <a:xfrm rot="19786584">
            <a:off x="10510405" y="2886146"/>
            <a:ext cx="1082348" cy="523220"/>
          </a:xfrm>
          <a:prstGeom prst="rect">
            <a:avLst/>
          </a:prstGeom>
          <a:noFill/>
        </p:spPr>
        <p:txBody>
          <a:bodyPr wrap="none" rtlCol="0">
            <a:spAutoFit/>
          </a:bodyPr>
          <a:lstStyle/>
          <a:p>
            <a:r>
              <a:rPr lang="zh-CN" altLang="en-US" sz="1400" dirty="0" smtClean="0">
                <a:solidFill>
                  <a:srgbClr val="009999"/>
                </a:solidFill>
                <a:latin typeface="黑体" panose="02010609060101010101" pitchFamily="49" charset="-122"/>
                <a:ea typeface="黑体" panose="02010609060101010101" pitchFamily="49" charset="-122"/>
              </a:rPr>
              <a:t>外部单据</a:t>
            </a:r>
            <a:r>
              <a:rPr lang="zh-CN" altLang="en-US" sz="1400" dirty="0">
                <a:solidFill>
                  <a:srgbClr val="009999"/>
                </a:solidFill>
                <a:latin typeface="黑体" panose="02010609060101010101" pitchFamily="49" charset="-122"/>
                <a:ea typeface="黑体" panose="02010609060101010101" pitchFamily="49" charset="-122"/>
              </a:rPr>
              <a:t>号</a:t>
            </a:r>
            <a:endParaRPr lang="en-US" altLang="zh-CN" sz="1400" dirty="0" smtClean="0">
              <a:solidFill>
                <a:srgbClr val="009999"/>
              </a:solidFill>
              <a:latin typeface="黑体" panose="02010609060101010101" pitchFamily="49" charset="-122"/>
              <a:ea typeface="黑体" panose="02010609060101010101" pitchFamily="49" charset="-122"/>
            </a:endParaRPr>
          </a:p>
          <a:p>
            <a:r>
              <a:rPr lang="zh-CN" altLang="en-US" sz="1400" dirty="0" smtClean="0">
                <a:solidFill>
                  <a:srgbClr val="009999"/>
                </a:solidFill>
                <a:latin typeface="黑体" panose="02010609060101010101" pitchFamily="49" charset="-122"/>
                <a:ea typeface="黑体" panose="02010609060101010101" pitchFamily="49" charset="-122"/>
              </a:rPr>
              <a:t>尾数余数</a:t>
            </a:r>
            <a:endParaRPr lang="zh-CN" altLang="en-US" sz="1400" dirty="0">
              <a:solidFill>
                <a:srgbClr val="009999"/>
              </a:solidFill>
              <a:latin typeface="黑体" panose="02010609060101010101" pitchFamily="49" charset="-122"/>
              <a:ea typeface="黑体" panose="02010609060101010101" pitchFamily="49" charset="-122"/>
            </a:endParaRPr>
          </a:p>
        </p:txBody>
      </p:sp>
      <p:sp>
        <p:nvSpPr>
          <p:cNvPr id="141" name="矩形 140"/>
          <p:cNvSpPr/>
          <p:nvPr/>
        </p:nvSpPr>
        <p:spPr>
          <a:xfrm>
            <a:off x="940886" y="2831933"/>
            <a:ext cx="789629" cy="32703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050" dirty="0" smtClean="0">
                <a:solidFill>
                  <a:schemeClr val="tx1"/>
                </a:solidFill>
              </a:rPr>
              <a:t>公共基础数据</a:t>
            </a:r>
            <a:endParaRPr lang="zh-CN" altLang="en-US" sz="1050" dirty="0">
              <a:solidFill>
                <a:schemeClr val="tx1"/>
              </a:solidFill>
            </a:endParaRPr>
          </a:p>
        </p:txBody>
      </p:sp>
    </p:spTree>
    <p:extLst>
      <p:ext uri="{BB962C8B-B14F-4D97-AF65-F5344CB8AC3E}">
        <p14:creationId xmlns:p14="http://schemas.microsoft.com/office/powerpoint/2010/main" val="249564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dirty="0">
                <a:solidFill>
                  <a:srgbClr val="0099FF"/>
                </a:solidFill>
                <a:latin typeface="微软雅黑" pitchFamily="34" charset="-122"/>
                <a:ea typeface="微软雅黑" pitchFamily="34" charset="-122"/>
              </a:rPr>
              <a:t>平台库存</a:t>
            </a:r>
            <a:r>
              <a:rPr lang="en-US" altLang="zh-CN" sz="2400" b="1" dirty="0" smtClean="0">
                <a:solidFill>
                  <a:srgbClr val="0099FF"/>
                </a:solidFill>
                <a:latin typeface="微软雅黑" pitchFamily="34" charset="-122"/>
                <a:ea typeface="微软雅黑" pitchFamily="34" charset="-122"/>
              </a:rPr>
              <a:t>-</a:t>
            </a:r>
            <a:r>
              <a:rPr lang="zh-CN" altLang="en-US" sz="2400" b="1" dirty="0" smtClean="0">
                <a:solidFill>
                  <a:srgbClr val="0099FF"/>
                </a:solidFill>
                <a:latin typeface="微软雅黑" pitchFamily="34" charset="-122"/>
                <a:ea typeface="微软雅黑" pitchFamily="34" charset="-122"/>
              </a:rPr>
              <a:t>部署架构</a:t>
            </a:r>
            <a:endParaRPr lang="zh-CN" altLang="en-US" sz="2400" b="1" dirty="0">
              <a:solidFill>
                <a:srgbClr val="0099FF"/>
              </a:solidFill>
              <a:latin typeface="微软雅黑" pitchFamily="34" charset="-122"/>
              <a:ea typeface="微软雅黑" pitchFamily="34" charset="-122"/>
            </a:endParaRPr>
          </a:p>
        </p:txBody>
      </p:sp>
      <p:sp>
        <p:nvSpPr>
          <p:cNvPr id="3" name="Rectangle 1"/>
          <p:cNvSpPr>
            <a:spLocks noChangeArrowheads="1"/>
          </p:cNvSpPr>
          <p:nvPr/>
        </p:nvSpPr>
        <p:spPr bwMode="auto">
          <a:xfrm>
            <a:off x="3357563" y="1773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 name="图片 3"/>
          <p:cNvPicPr>
            <a:picLocks noChangeAspect="1"/>
          </p:cNvPicPr>
          <p:nvPr/>
        </p:nvPicPr>
        <p:blipFill>
          <a:blip r:embed="rId3"/>
          <a:stretch>
            <a:fillRect/>
          </a:stretch>
        </p:blipFill>
        <p:spPr>
          <a:xfrm>
            <a:off x="335360" y="765048"/>
            <a:ext cx="9271030" cy="6084332"/>
          </a:xfrm>
          <a:prstGeom prst="rect">
            <a:avLst/>
          </a:prstGeom>
        </p:spPr>
      </p:pic>
    </p:spTree>
    <p:extLst>
      <p:ext uri="{BB962C8B-B14F-4D97-AF65-F5344CB8AC3E}">
        <p14:creationId xmlns:p14="http://schemas.microsoft.com/office/powerpoint/2010/main" val="3641134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5410961"/>
            <a:ext cx="12192000" cy="583324"/>
          </a:xfrm>
          <a:prstGeom prst="rect">
            <a:avLst/>
          </a:prstGeom>
          <a:solidFill>
            <a:schemeClr val="accent2">
              <a:lumMod val="20000"/>
              <a:lumOff val="80000"/>
            </a:schemeClr>
          </a:solidFill>
          <a:ln w="9525">
            <a:noFill/>
            <a:miter lim="800000"/>
            <a:headEnd/>
            <a:tailEnd/>
          </a:ln>
        </p:spPr>
        <p:txBody>
          <a:bodyPr wrap="none" anchor="ctr"/>
          <a:lstStyle/>
          <a:p>
            <a:endParaRPr lang="zh-CN" altLang="en-US" dirty="0"/>
          </a:p>
        </p:txBody>
      </p:sp>
      <p:sp>
        <p:nvSpPr>
          <p:cNvPr id="11"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solidFill>
                  <a:srgbClr val="0099FF"/>
                </a:solidFill>
                <a:ea typeface="微软雅黑" pitchFamily="34" charset="-122"/>
              </a:rPr>
              <a:t>目录</a:t>
            </a:r>
            <a:endParaRPr lang="en-US" altLang="zh-CN" sz="2800" b="1" dirty="0" smtClean="0">
              <a:solidFill>
                <a:srgbClr val="0099FF"/>
              </a:solidFill>
              <a:ea typeface="微软雅黑" pitchFamily="34" charset="-122"/>
            </a:endParaRPr>
          </a:p>
        </p:txBody>
      </p:sp>
      <p:sp>
        <p:nvSpPr>
          <p:cNvPr id="13" name="Rectangle 26"/>
          <p:cNvSpPr txBox="1">
            <a:spLocks noChangeArrowheads="1"/>
          </p:cNvSpPr>
          <p:nvPr/>
        </p:nvSpPr>
        <p:spPr bwMode="auto">
          <a:xfrm>
            <a:off x="755651" y="1201420"/>
            <a:ext cx="10892367" cy="551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50000"/>
              </a:spcBef>
              <a:spcAft>
                <a:spcPct val="0"/>
              </a:spcAft>
              <a:buClr>
                <a:schemeClr val="tx1"/>
              </a:buClr>
              <a:buFont typeface="Wingdings" pitchFamily="2" charset="2"/>
              <a:buNone/>
              <a:defRPr kumimoji="1" sz="1600">
                <a:solidFill>
                  <a:schemeClr val="tx1"/>
                </a:solidFill>
                <a:latin typeface="+mn-lt"/>
                <a:ea typeface="+mn-ea"/>
                <a:cs typeface="+mn-cs"/>
              </a:defRPr>
            </a:lvl1pPr>
            <a:lvl2pPr marL="457200" indent="0" algn="ctr" rtl="0" eaLnBrk="0" fontAlgn="base" hangingPunct="0">
              <a:spcBef>
                <a:spcPct val="0"/>
              </a:spcBef>
              <a:spcAft>
                <a:spcPct val="0"/>
              </a:spcAft>
              <a:buClr>
                <a:schemeClr val="tx1"/>
              </a:buClr>
              <a:buFont typeface="Arial" pitchFamily="34" charset="0"/>
              <a:buNone/>
              <a:defRPr kumimoji="1" sz="1600">
                <a:solidFill>
                  <a:schemeClr val="tx1"/>
                </a:solidFill>
                <a:latin typeface="+mn-lt"/>
                <a:ea typeface="+mn-ea"/>
                <a:cs typeface="+mn-cs"/>
              </a:defRPr>
            </a:lvl2pPr>
            <a:lvl3pPr marL="914400" indent="0" algn="ctr" rtl="0" eaLnBrk="0" fontAlgn="base" hangingPunct="0">
              <a:spcBef>
                <a:spcPct val="0"/>
              </a:spcBef>
              <a:spcAft>
                <a:spcPct val="0"/>
              </a:spcAft>
              <a:buClr>
                <a:schemeClr val="tx1"/>
              </a:buClr>
              <a:buNone/>
              <a:defRPr kumimoji="1" sz="1600">
                <a:solidFill>
                  <a:schemeClr val="tx1"/>
                </a:solidFill>
                <a:latin typeface="+mn-lt"/>
                <a:ea typeface="+mn-ea"/>
                <a:cs typeface="+mn-cs"/>
              </a:defRPr>
            </a:lvl3pPr>
            <a:lvl4pPr marL="13716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4pPr>
            <a:lvl5pPr marL="18288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5pPr>
            <a:lvl6pPr marL="22860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6pPr>
            <a:lvl7pPr marL="27432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7pPr>
            <a:lvl8pPr marL="32004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8pPr>
            <a:lvl9pPr marL="36576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9pPr>
          </a:lstStyle>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000000"/>
                </a:solidFill>
                <a:latin typeface="微软雅黑" charset="0"/>
                <a:ea typeface="微软雅黑" charset="0"/>
                <a:cs typeface="微软雅黑" charset="0"/>
              </a:rPr>
              <a:t>库存业务介绍</a:t>
            </a:r>
            <a:endParaRPr lang="en-US" altLang="zh-CN" sz="2000" b="1" dirty="0" smtClean="0">
              <a:solidFill>
                <a:srgbClr val="000000"/>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库存系统演进</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平台库存架构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应用架构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技术</a:t>
            </a:r>
            <a:r>
              <a:rPr lang="zh-CN" altLang="en-US" sz="2000" b="1" dirty="0" smtClean="0">
                <a:solidFill>
                  <a:srgbClr val="AAAAAA"/>
                </a:solidFill>
                <a:latin typeface="微软雅黑" charset="0"/>
                <a:ea typeface="微软雅黑" charset="0"/>
                <a:cs typeface="微软雅黑" charset="0"/>
              </a:rPr>
              <a:t>架构</a:t>
            </a:r>
            <a:endParaRPr lang="en-US" altLang="zh-CN" sz="2000" b="1" dirty="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数据</a:t>
            </a:r>
            <a:r>
              <a:rPr lang="zh-CN" altLang="en-US" sz="2000" b="1" dirty="0" smtClean="0">
                <a:solidFill>
                  <a:srgbClr val="AAAAAA"/>
                </a:solidFill>
                <a:latin typeface="微软雅黑" charset="0"/>
                <a:ea typeface="微软雅黑" charset="0"/>
                <a:cs typeface="微软雅黑" charset="0"/>
              </a:rPr>
              <a:t>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部署架构</a:t>
            </a: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经验总结</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工作展望</a:t>
            </a:r>
            <a:endParaRPr lang="en-US" altLang="zh-CN" sz="2000" b="1" dirty="0">
              <a:solidFill>
                <a:srgbClr val="AAAAAA"/>
              </a:solidFill>
              <a:latin typeface="微软雅黑" charset="0"/>
              <a:ea typeface="微软雅黑" charset="0"/>
              <a:cs typeface="微软雅黑" charset="0"/>
            </a:endParaRPr>
          </a:p>
        </p:txBody>
      </p:sp>
    </p:spTree>
    <p:extLst>
      <p:ext uri="{BB962C8B-B14F-4D97-AF65-F5344CB8AC3E}">
        <p14:creationId xmlns:p14="http://schemas.microsoft.com/office/powerpoint/2010/main" val="67004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dirty="0">
                <a:solidFill>
                  <a:srgbClr val="0099FF"/>
                </a:solidFill>
                <a:latin typeface="微软雅黑" pitchFamily="34" charset="-122"/>
                <a:ea typeface="微软雅黑" pitchFamily="34" charset="-122"/>
              </a:rPr>
              <a:t>经验总结</a:t>
            </a:r>
            <a:r>
              <a:rPr lang="en-US" altLang="zh-CN" sz="2400" b="1" dirty="0">
                <a:solidFill>
                  <a:srgbClr val="0099FF"/>
                </a:solidFill>
                <a:latin typeface="微软雅黑" pitchFamily="34" charset="-122"/>
                <a:ea typeface="微软雅黑" pitchFamily="34" charset="-122"/>
              </a:rPr>
              <a:t>-</a:t>
            </a:r>
            <a:r>
              <a:rPr lang="zh-CN" altLang="en-US" sz="2400" b="1" dirty="0">
                <a:solidFill>
                  <a:srgbClr val="0099FF"/>
                </a:solidFill>
                <a:latin typeface="微软雅黑" pitchFamily="34" charset="-122"/>
                <a:ea typeface="微软雅黑" pitchFamily="34" charset="-122"/>
              </a:rPr>
              <a:t>数据一致性</a:t>
            </a:r>
          </a:p>
        </p:txBody>
      </p:sp>
      <p:sp>
        <p:nvSpPr>
          <p:cNvPr id="7" name="矩形 2"/>
          <p:cNvSpPr>
            <a:spLocks noChangeArrowheads="1"/>
          </p:cNvSpPr>
          <p:nvPr/>
        </p:nvSpPr>
        <p:spPr bwMode="auto">
          <a:xfrm>
            <a:off x="200345" y="1043735"/>
            <a:ext cx="819091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b="1">
                <a:solidFill>
                  <a:schemeClr val="tx1"/>
                </a:solidFill>
                <a:latin typeface="黑体" panose="02010609060101010101" pitchFamily="49" charset="-122"/>
                <a:ea typeface="宋体" panose="02010600030101010101" pitchFamily="2" charset="-122"/>
              </a:defRPr>
            </a:lvl1pPr>
            <a:lvl2pPr marL="742950" indent="-285750" eaLnBrk="0" hangingPunct="0">
              <a:defRPr sz="1200" b="1">
                <a:solidFill>
                  <a:schemeClr val="tx1"/>
                </a:solidFill>
                <a:latin typeface="黑体" panose="02010609060101010101" pitchFamily="49" charset="-122"/>
                <a:ea typeface="宋体" panose="02010600030101010101" pitchFamily="2" charset="-122"/>
              </a:defRPr>
            </a:lvl2pPr>
            <a:lvl3pPr marL="1143000" indent="-228600" eaLnBrk="0" hangingPunct="0">
              <a:defRPr sz="1200" b="1">
                <a:solidFill>
                  <a:schemeClr val="tx1"/>
                </a:solidFill>
                <a:latin typeface="黑体" panose="02010609060101010101" pitchFamily="49" charset="-122"/>
                <a:ea typeface="宋体" panose="02010600030101010101" pitchFamily="2" charset="-122"/>
              </a:defRPr>
            </a:lvl3pPr>
            <a:lvl4pPr marL="1600200" indent="-228600" eaLnBrk="0" hangingPunct="0">
              <a:defRPr sz="1200" b="1">
                <a:solidFill>
                  <a:schemeClr val="tx1"/>
                </a:solidFill>
                <a:latin typeface="黑体" panose="02010609060101010101" pitchFamily="49" charset="-122"/>
                <a:ea typeface="宋体" panose="02010600030101010101" pitchFamily="2" charset="-122"/>
              </a:defRPr>
            </a:lvl4pPr>
            <a:lvl5pPr marL="2057400" indent="-228600" eaLnBrk="0" hangingPunct="0">
              <a:defRPr sz="1200" b="1">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sz="1200" b="1">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sz="1200" b="1">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sz="1200" b="1">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sz="1200" b="1">
                <a:solidFill>
                  <a:schemeClr val="tx1"/>
                </a:solidFill>
                <a:latin typeface="黑体" panose="02010609060101010101" pitchFamily="49" charset="-122"/>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rPr>
              <a:t>分布式领域</a:t>
            </a:r>
            <a:r>
              <a:rPr lang="en-US" altLang="zh-CN" sz="2000" dirty="0">
                <a:latin typeface="微软雅黑" panose="020B0503020204020204" pitchFamily="34" charset="-122"/>
                <a:ea typeface="微软雅黑" panose="020B0503020204020204" pitchFamily="34" charset="-122"/>
              </a:rPr>
              <a:t>CAP</a:t>
            </a:r>
            <a:r>
              <a:rPr lang="zh-CN" altLang="en-US" sz="2000" dirty="0" smtClean="0">
                <a:latin typeface="微软雅黑" panose="020B0503020204020204" pitchFamily="34" charset="-122"/>
                <a:ea typeface="微软雅黑" panose="020B0503020204020204" pitchFamily="34" charset="-122"/>
              </a:rPr>
              <a:t>理论：</a:t>
            </a:r>
            <a:r>
              <a:rPr lang="zh-CN" altLang="en-US" sz="2000" b="0" dirty="0">
                <a:latin typeface="微软雅黑" panose="020B0503020204020204" pitchFamily="34" charset="-122"/>
                <a:ea typeface="微软雅黑" panose="020B0503020204020204" pitchFamily="34" charset="-122"/>
              </a:rPr>
              <a:t/>
            </a:r>
            <a:br>
              <a:rPr lang="zh-CN" altLang="en-US" sz="2000" b="0" dirty="0">
                <a:latin typeface="微软雅黑" panose="020B0503020204020204" pitchFamily="34" charset="-122"/>
                <a:ea typeface="微软雅黑" panose="020B0503020204020204" pitchFamily="34" charset="-122"/>
              </a:rPr>
            </a:br>
            <a:r>
              <a:rPr lang="en-US" altLang="zh-CN" sz="2000" b="0" dirty="0">
                <a:latin typeface="微软雅黑" panose="020B0503020204020204" pitchFamily="34" charset="-122"/>
                <a:ea typeface="微软雅黑" panose="020B0503020204020204" pitchFamily="34" charset="-122"/>
              </a:rPr>
              <a:t>Consistency(</a:t>
            </a:r>
            <a:r>
              <a:rPr lang="zh-CN" altLang="en-US" sz="2000" b="0" dirty="0">
                <a:latin typeface="微软雅黑" panose="020B0503020204020204" pitchFamily="34" charset="-122"/>
                <a:ea typeface="微软雅黑" panose="020B0503020204020204" pitchFamily="34" charset="-122"/>
              </a:rPr>
              <a:t>一致性</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a:t>
            </a:r>
            <a:r>
              <a:rPr lang="en-US" altLang="zh-CN" sz="2000" b="0" dirty="0" smtClean="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数据一致更新，所有数据变动都是同步的</a:t>
            </a:r>
            <a:br>
              <a:rPr lang="zh-CN" altLang="en-US" sz="2000" b="0" dirty="0">
                <a:latin typeface="微软雅黑" panose="020B0503020204020204" pitchFamily="34" charset="-122"/>
                <a:ea typeface="微软雅黑" panose="020B0503020204020204" pitchFamily="34" charset="-122"/>
              </a:rPr>
            </a:br>
            <a:r>
              <a:rPr lang="en-US" altLang="zh-CN" sz="2000" b="0" dirty="0">
                <a:latin typeface="微软雅黑" panose="020B0503020204020204" pitchFamily="34" charset="-122"/>
                <a:ea typeface="微软雅黑" panose="020B0503020204020204" pitchFamily="34" charset="-122"/>
              </a:rPr>
              <a:t>Availability(</a:t>
            </a:r>
            <a:r>
              <a:rPr lang="zh-CN" altLang="en-US" sz="2000" b="0" dirty="0">
                <a:latin typeface="微软雅黑" panose="020B0503020204020204" pitchFamily="34" charset="-122"/>
                <a:ea typeface="微软雅黑" panose="020B0503020204020204" pitchFamily="34" charset="-122"/>
              </a:rPr>
              <a:t>可用性</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：好的</a:t>
            </a:r>
            <a:r>
              <a:rPr lang="zh-CN" altLang="en-US" sz="2000" b="0" dirty="0">
                <a:latin typeface="微软雅黑" panose="020B0503020204020204" pitchFamily="34" charset="-122"/>
                <a:ea typeface="微软雅黑" panose="020B0503020204020204" pitchFamily="34" charset="-122"/>
              </a:rPr>
              <a:t>响应</a:t>
            </a:r>
            <a:r>
              <a:rPr lang="zh-CN" altLang="en-US" sz="2000" b="0" dirty="0" smtClean="0">
                <a:latin typeface="微软雅黑" panose="020B0503020204020204" pitchFamily="34" charset="-122"/>
                <a:ea typeface="微软雅黑" panose="020B0503020204020204" pitchFamily="34" charset="-122"/>
              </a:rPr>
              <a:t>性能，且高可用</a:t>
            </a:r>
            <a:r>
              <a:rPr lang="zh-CN" altLang="en-US" sz="2000" b="0" dirty="0">
                <a:latin typeface="微软雅黑" panose="020B0503020204020204" pitchFamily="34" charset="-122"/>
                <a:ea typeface="微软雅黑" panose="020B0503020204020204" pitchFamily="34" charset="-122"/>
              </a:rPr>
              <a:t/>
            </a:r>
            <a:br>
              <a:rPr lang="zh-CN" altLang="en-US" sz="2000" b="0" dirty="0">
                <a:latin typeface="微软雅黑" panose="020B0503020204020204" pitchFamily="34" charset="-122"/>
                <a:ea typeface="微软雅黑" panose="020B0503020204020204" pitchFamily="34" charset="-122"/>
              </a:rPr>
            </a:br>
            <a:r>
              <a:rPr lang="en-US" altLang="zh-CN" sz="2000" b="0" dirty="0">
                <a:latin typeface="微软雅黑" panose="020B0503020204020204" pitchFamily="34" charset="-122"/>
                <a:ea typeface="微软雅黑" panose="020B0503020204020204" pitchFamily="34" charset="-122"/>
              </a:rPr>
              <a:t>Partition tolerance(</a:t>
            </a:r>
            <a:r>
              <a:rPr lang="zh-CN" altLang="en-US" sz="2000" b="0" dirty="0">
                <a:latin typeface="微软雅黑" panose="020B0503020204020204" pitchFamily="34" charset="-122"/>
                <a:ea typeface="微软雅黑" panose="020B0503020204020204" pitchFamily="34" charset="-122"/>
              </a:rPr>
              <a:t>分区容错性</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：可靠性</a:t>
            </a:r>
            <a:endParaRPr lang="zh-CN" altLang="en-US" sz="2000" b="0" dirty="0">
              <a:latin typeface="微软雅黑" panose="020B0503020204020204" pitchFamily="34" charset="-122"/>
              <a:ea typeface="微软雅黑" panose="020B0503020204020204" pitchFamily="34" charset="-122"/>
            </a:endParaRPr>
          </a:p>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6220" y="1458127"/>
            <a:ext cx="3690410" cy="359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00345" y="3452713"/>
            <a:ext cx="706578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定理：</a:t>
            </a:r>
            <a:r>
              <a:rPr lang="zh-CN" altLang="en-US" sz="2000" b="1" dirty="0" smtClean="0">
                <a:latin typeface="微软雅黑" panose="020B0503020204020204" pitchFamily="34" charset="-122"/>
                <a:ea typeface="微软雅黑" panose="020B0503020204020204" pitchFamily="34" charset="-122"/>
              </a:rPr>
              <a:t>任何分布式系统</a:t>
            </a:r>
            <a:r>
              <a:rPr lang="zh-CN" altLang="en-US" sz="2000" b="1" dirty="0">
                <a:latin typeface="微软雅黑" panose="020B0503020204020204" pitchFamily="34" charset="-122"/>
                <a:ea typeface="微软雅黑" panose="020B0503020204020204" pitchFamily="34" charset="-122"/>
              </a:rPr>
              <a:t>只可同时满足二点，没法三者兼顾</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200345" y="4644135"/>
            <a:ext cx="7245805" cy="1200329"/>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库存最佳实践：</a:t>
            </a:r>
            <a:r>
              <a:rPr lang="zh-CN" altLang="zh-CN" sz="2400" dirty="0" smtClean="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实时扣，异步加，避免发生超卖</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为原则，对扣减采用实时处理，对数据不一致的情况通过补偿机制来达到数据的</a:t>
            </a:r>
            <a:r>
              <a:rPr lang="zh-CN" altLang="en-US" sz="2400"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最终一致</a:t>
            </a:r>
            <a:r>
              <a:rPr lang="zh-CN" altLang="en-US" sz="2400" b="1"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413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Box 4"/>
          <p:cNvSpPr txBox="1">
            <a:spLocks noChangeArrowheads="1"/>
          </p:cNvSpPr>
          <p:nvPr/>
        </p:nvSpPr>
        <p:spPr bwMode="auto">
          <a:xfrm>
            <a:off x="0" y="266700"/>
            <a:ext cx="588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dirty="0" smtClean="0">
                <a:solidFill>
                  <a:srgbClr val="0099FF"/>
                </a:solidFill>
                <a:latin typeface="微软雅黑" pitchFamily="34" charset="-122"/>
                <a:ea typeface="微软雅黑" pitchFamily="34" charset="-122"/>
              </a:rPr>
              <a:t>经验总结</a:t>
            </a:r>
            <a:r>
              <a:rPr lang="en-US" altLang="zh-CN" sz="2400" b="1" dirty="0" smtClean="0">
                <a:solidFill>
                  <a:srgbClr val="0099FF"/>
                </a:solidFill>
                <a:latin typeface="微软雅黑" pitchFamily="34" charset="-122"/>
                <a:ea typeface="微软雅黑" pitchFamily="34" charset="-122"/>
              </a:rPr>
              <a:t>-</a:t>
            </a:r>
            <a:r>
              <a:rPr lang="zh-CN" altLang="en-US" sz="2400" b="1" dirty="0" smtClean="0">
                <a:solidFill>
                  <a:srgbClr val="0099FF"/>
                </a:solidFill>
                <a:latin typeface="微软雅黑" pitchFamily="34" charset="-122"/>
                <a:ea typeface="微软雅黑" pitchFamily="34" charset="-122"/>
              </a:rPr>
              <a:t>缓存方面</a:t>
            </a:r>
            <a:endParaRPr lang="zh-CN" altLang="en-US" sz="2400" b="1" dirty="0">
              <a:solidFill>
                <a:srgbClr val="0099FF"/>
              </a:solidFill>
              <a:latin typeface="微软雅黑" pitchFamily="34" charset="-122"/>
              <a:ea typeface="微软雅黑" pitchFamily="34" charset="-122"/>
            </a:endParaRPr>
          </a:p>
        </p:txBody>
      </p:sp>
      <p:sp>
        <p:nvSpPr>
          <p:cNvPr id="3" name="TextBox 2"/>
          <p:cNvSpPr txBox="1"/>
          <p:nvPr/>
        </p:nvSpPr>
        <p:spPr>
          <a:xfrm>
            <a:off x="560385" y="908720"/>
            <a:ext cx="11386265" cy="707886"/>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      </a:t>
            </a:r>
            <a:endParaRPr lang="zh-CN"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smtClean="0">
              <a:latin typeface="微软雅黑" panose="020B0503020204020204" pitchFamily="34" charset="-122"/>
              <a:ea typeface="微软雅黑" panose="020B0503020204020204" pitchFamily="34" charset="-122"/>
            </a:endParaRPr>
          </a:p>
        </p:txBody>
      </p:sp>
      <p:sp>
        <p:nvSpPr>
          <p:cNvPr id="5" name="横卷形 4"/>
          <p:cNvSpPr/>
          <p:nvPr/>
        </p:nvSpPr>
        <p:spPr>
          <a:xfrm>
            <a:off x="695401" y="908720"/>
            <a:ext cx="9046005" cy="720080"/>
          </a:xfrm>
          <a:prstGeom prst="horizontalScroll">
            <a:avLst/>
          </a:prstGeom>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400" dirty="0" smtClean="0">
                <a:latin typeface="微软雅黑" panose="020B0503020204020204" pitchFamily="34" charset="-122"/>
                <a:ea typeface="微软雅黑" panose="020B0503020204020204" pitchFamily="34" charset="-122"/>
              </a:rPr>
              <a:t>系统采用“</a:t>
            </a:r>
            <a:r>
              <a:rPr lang="en-US" altLang="zh-CN" sz="2400" dirty="0" err="1" smtClean="0">
                <a:latin typeface="微软雅黑" panose="020B0503020204020204" pitchFamily="34" charset="-122"/>
                <a:ea typeface="微软雅黑" panose="020B0503020204020204" pitchFamily="34" charset="-122"/>
              </a:rPr>
              <a:t>jvm</a:t>
            </a:r>
            <a:r>
              <a:rPr lang="zh-CN" altLang="en-US" sz="2400" dirty="0" smtClean="0">
                <a:latin typeface="微软雅黑" panose="020B0503020204020204" pitchFamily="34" charset="-122"/>
                <a:ea typeface="微软雅黑" panose="020B0503020204020204" pitchFamily="34" charset="-122"/>
              </a:rPr>
              <a:t>缓存</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ehcache+redis</a:t>
            </a:r>
            <a:r>
              <a:rPr lang="zh-CN" altLang="en-US" sz="2400" dirty="0" smtClean="0">
                <a:latin typeface="微软雅黑" panose="020B0503020204020204" pitchFamily="34" charset="-122"/>
                <a:ea typeface="微软雅黑" panose="020B0503020204020204" pitchFamily="34" charset="-122"/>
              </a:rPr>
              <a:t>”相结合的方式</a:t>
            </a:r>
            <a:endParaRPr lang="zh-CN" altLang="en-US" sz="2400" dirty="0">
              <a:latin typeface="微软雅黑" panose="020B0503020204020204" pitchFamily="34" charset="-122"/>
              <a:ea typeface="微软雅黑" panose="020B0503020204020204" pitchFamily="34" charset="-122"/>
            </a:endParaRPr>
          </a:p>
        </p:txBody>
      </p:sp>
      <p:sp>
        <p:nvSpPr>
          <p:cNvPr id="6" name="爆炸形 1 5"/>
          <p:cNvSpPr/>
          <p:nvPr/>
        </p:nvSpPr>
        <p:spPr>
          <a:xfrm>
            <a:off x="375114" y="908720"/>
            <a:ext cx="540060" cy="4500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470375" y="4149080"/>
            <a:ext cx="2880320" cy="19352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JVM</a:t>
            </a:r>
            <a:endParaRPr lang="zh-CN" altLang="en-US" sz="2400" dirty="0">
              <a:latin typeface="微软雅黑" panose="020B0503020204020204" pitchFamily="34" charset="-122"/>
              <a:ea typeface="微软雅黑" panose="020B0503020204020204" pitchFamily="34" charset="-122"/>
            </a:endParaRPr>
          </a:p>
        </p:txBody>
      </p:sp>
      <p:sp>
        <p:nvSpPr>
          <p:cNvPr id="9" name="椭圆 8"/>
          <p:cNvSpPr/>
          <p:nvPr/>
        </p:nvSpPr>
        <p:spPr>
          <a:xfrm>
            <a:off x="3755740" y="4194085"/>
            <a:ext cx="2880320" cy="1935215"/>
          </a:xfrm>
          <a:prstGeom prst="ellipse">
            <a:avLst/>
          </a:prstGeom>
          <a:solidFill>
            <a:srgbClr val="FFFF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EHCACHE</a:t>
            </a:r>
            <a:endParaRPr lang="zh-CN" altLang="en-US" sz="2400" dirty="0">
              <a:latin typeface="微软雅黑" panose="020B0503020204020204" pitchFamily="34" charset="-122"/>
              <a:ea typeface="微软雅黑" panose="020B0503020204020204" pitchFamily="34" charset="-122"/>
            </a:endParaRPr>
          </a:p>
        </p:txBody>
      </p:sp>
      <p:sp>
        <p:nvSpPr>
          <p:cNvPr id="10" name="椭圆 9"/>
          <p:cNvSpPr/>
          <p:nvPr/>
        </p:nvSpPr>
        <p:spPr>
          <a:xfrm>
            <a:off x="7131116" y="4194084"/>
            <a:ext cx="2880320" cy="1935215"/>
          </a:xfrm>
          <a:prstGeom prst="ellipse">
            <a:avLst/>
          </a:prstGeom>
          <a:solidFill>
            <a:srgbClr val="F1BA2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REDIS</a:t>
            </a:r>
            <a:endParaRPr lang="zh-CN" altLang="en-US" sz="2400" dirty="0">
              <a:latin typeface="微软雅黑" panose="020B0503020204020204" pitchFamily="34" charset="-122"/>
              <a:ea typeface="微软雅黑" panose="020B0503020204020204" pitchFamily="34" charset="-122"/>
            </a:endParaRPr>
          </a:p>
        </p:txBody>
      </p:sp>
      <p:sp>
        <p:nvSpPr>
          <p:cNvPr id="11" name="椭圆形标注 10"/>
          <p:cNvSpPr/>
          <p:nvPr/>
        </p:nvSpPr>
        <p:spPr>
          <a:xfrm>
            <a:off x="8301244" y="2213865"/>
            <a:ext cx="2520281" cy="1800200"/>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缓存</a:t>
            </a:r>
            <a:r>
              <a:rPr lang="zh-CN" altLang="en-US" dirty="0" smtClean="0">
                <a:solidFill>
                  <a:schemeClr val="tx1"/>
                </a:solidFill>
                <a:latin typeface="微软雅黑" panose="020B0503020204020204" pitchFamily="34" charset="-122"/>
                <a:ea typeface="微软雅黑" panose="020B0503020204020204" pitchFamily="34" charset="-122"/>
              </a:rPr>
              <a:t>量较大，分布式环境下严格要求读数据的一致性</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椭圆形标注 14"/>
          <p:cNvSpPr/>
          <p:nvPr/>
        </p:nvSpPr>
        <p:spPr>
          <a:xfrm>
            <a:off x="4475820" y="2213865"/>
            <a:ext cx="2520281" cy="1800200"/>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缓存</a:t>
            </a:r>
            <a:r>
              <a:rPr lang="zh-CN" altLang="en-US" dirty="0" smtClean="0">
                <a:solidFill>
                  <a:schemeClr val="tx1"/>
                </a:solidFill>
                <a:latin typeface="微软雅黑" panose="020B0503020204020204" pitchFamily="34" charset="-122"/>
                <a:ea typeface="微软雅黑" panose="020B0503020204020204" pitchFamily="34" charset="-122"/>
              </a:rPr>
              <a:t>量较小，分布式环境下对读数据一致性要求不高，最终一致</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椭圆形标注 15"/>
          <p:cNvSpPr/>
          <p:nvPr/>
        </p:nvSpPr>
        <p:spPr>
          <a:xfrm>
            <a:off x="902582" y="2213865"/>
            <a:ext cx="2520281" cy="1800200"/>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缓存</a:t>
            </a:r>
            <a:r>
              <a:rPr lang="zh-CN" altLang="en-US" dirty="0" smtClean="0">
                <a:solidFill>
                  <a:schemeClr val="tx1"/>
                </a:solidFill>
                <a:latin typeface="微软雅黑" panose="020B0503020204020204" pitchFamily="34" charset="-122"/>
                <a:ea typeface="微软雅黑" panose="020B0503020204020204" pitchFamily="34" charset="-122"/>
              </a:rPr>
              <a:t>量小，配置数据，应用启动后不会变更</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9315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1223755"/>
            <a:ext cx="12192000" cy="583324"/>
          </a:xfrm>
          <a:prstGeom prst="rect">
            <a:avLst/>
          </a:prstGeom>
          <a:solidFill>
            <a:schemeClr val="accent2">
              <a:lumMod val="20000"/>
              <a:lumOff val="80000"/>
            </a:schemeClr>
          </a:solidFill>
          <a:ln w="9525">
            <a:noFill/>
            <a:miter lim="800000"/>
            <a:headEnd/>
            <a:tailEnd/>
          </a:ln>
        </p:spPr>
        <p:txBody>
          <a:bodyPr wrap="none" anchor="ctr"/>
          <a:lstStyle/>
          <a:p>
            <a:endParaRPr lang="zh-CN" altLang="en-US" dirty="0"/>
          </a:p>
        </p:txBody>
      </p:sp>
      <p:sp>
        <p:nvSpPr>
          <p:cNvPr id="11"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solidFill>
                  <a:srgbClr val="0099FF"/>
                </a:solidFill>
                <a:ea typeface="微软雅黑" pitchFamily="34" charset="-122"/>
              </a:rPr>
              <a:t>目录</a:t>
            </a:r>
            <a:endParaRPr lang="en-US" altLang="zh-CN" sz="2800" b="1" dirty="0" smtClean="0">
              <a:solidFill>
                <a:srgbClr val="0099FF"/>
              </a:solidFill>
              <a:ea typeface="微软雅黑" pitchFamily="34" charset="-122"/>
            </a:endParaRPr>
          </a:p>
        </p:txBody>
      </p:sp>
      <p:sp>
        <p:nvSpPr>
          <p:cNvPr id="13" name="Rectangle 26"/>
          <p:cNvSpPr txBox="1">
            <a:spLocks noChangeArrowheads="1"/>
          </p:cNvSpPr>
          <p:nvPr/>
        </p:nvSpPr>
        <p:spPr bwMode="auto">
          <a:xfrm>
            <a:off x="755651" y="1201420"/>
            <a:ext cx="10892367" cy="551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50000"/>
              </a:spcBef>
              <a:spcAft>
                <a:spcPct val="0"/>
              </a:spcAft>
              <a:buClr>
                <a:schemeClr val="tx1"/>
              </a:buClr>
              <a:buFont typeface="Wingdings" pitchFamily="2" charset="2"/>
              <a:buNone/>
              <a:defRPr kumimoji="1" sz="1600">
                <a:solidFill>
                  <a:schemeClr val="tx1"/>
                </a:solidFill>
                <a:latin typeface="+mn-lt"/>
                <a:ea typeface="+mn-ea"/>
                <a:cs typeface="+mn-cs"/>
              </a:defRPr>
            </a:lvl1pPr>
            <a:lvl2pPr marL="457200" indent="0" algn="ctr" rtl="0" eaLnBrk="0" fontAlgn="base" hangingPunct="0">
              <a:spcBef>
                <a:spcPct val="0"/>
              </a:spcBef>
              <a:spcAft>
                <a:spcPct val="0"/>
              </a:spcAft>
              <a:buClr>
                <a:schemeClr val="tx1"/>
              </a:buClr>
              <a:buFont typeface="Arial" pitchFamily="34" charset="0"/>
              <a:buNone/>
              <a:defRPr kumimoji="1" sz="1600">
                <a:solidFill>
                  <a:schemeClr val="tx1"/>
                </a:solidFill>
                <a:latin typeface="+mn-lt"/>
                <a:ea typeface="+mn-ea"/>
                <a:cs typeface="+mn-cs"/>
              </a:defRPr>
            </a:lvl2pPr>
            <a:lvl3pPr marL="914400" indent="0" algn="ctr" rtl="0" eaLnBrk="0" fontAlgn="base" hangingPunct="0">
              <a:spcBef>
                <a:spcPct val="0"/>
              </a:spcBef>
              <a:spcAft>
                <a:spcPct val="0"/>
              </a:spcAft>
              <a:buClr>
                <a:schemeClr val="tx1"/>
              </a:buClr>
              <a:buNone/>
              <a:defRPr kumimoji="1" sz="1600">
                <a:solidFill>
                  <a:schemeClr val="tx1"/>
                </a:solidFill>
                <a:latin typeface="+mn-lt"/>
                <a:ea typeface="+mn-ea"/>
                <a:cs typeface="+mn-cs"/>
              </a:defRPr>
            </a:lvl3pPr>
            <a:lvl4pPr marL="13716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4pPr>
            <a:lvl5pPr marL="18288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5pPr>
            <a:lvl6pPr marL="22860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6pPr>
            <a:lvl7pPr marL="27432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7pPr>
            <a:lvl8pPr marL="32004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8pPr>
            <a:lvl9pPr marL="36576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9pPr>
          </a:lstStyle>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000000"/>
                </a:solidFill>
                <a:latin typeface="微软雅黑" charset="0"/>
                <a:ea typeface="微软雅黑" charset="0"/>
                <a:cs typeface="微软雅黑" charset="0"/>
              </a:rPr>
              <a:t>库存业务介绍</a:t>
            </a:r>
            <a:endParaRPr lang="en-US" altLang="zh-CN" sz="2000" b="1" dirty="0" smtClean="0">
              <a:solidFill>
                <a:srgbClr val="000000"/>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库存系统演进</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平台库存架构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应用架构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技术</a:t>
            </a:r>
            <a:r>
              <a:rPr lang="zh-CN" altLang="en-US" sz="2000" b="1" dirty="0" smtClean="0">
                <a:solidFill>
                  <a:srgbClr val="AAAAAA"/>
                </a:solidFill>
                <a:latin typeface="微软雅黑" charset="0"/>
                <a:ea typeface="微软雅黑" charset="0"/>
                <a:cs typeface="微软雅黑" charset="0"/>
              </a:rPr>
              <a:t>架构</a:t>
            </a:r>
            <a:endParaRPr lang="en-US" altLang="zh-CN" sz="2000" b="1" dirty="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数据</a:t>
            </a:r>
            <a:r>
              <a:rPr lang="zh-CN" altLang="en-US" sz="2000" b="1" dirty="0" smtClean="0">
                <a:solidFill>
                  <a:srgbClr val="AAAAAA"/>
                </a:solidFill>
                <a:latin typeface="微软雅黑" charset="0"/>
                <a:ea typeface="微软雅黑" charset="0"/>
                <a:cs typeface="微软雅黑" charset="0"/>
              </a:rPr>
              <a:t>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部署架构</a:t>
            </a: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经验总结</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工作展望</a:t>
            </a:r>
            <a:endParaRPr lang="en-US" altLang="zh-CN" sz="2000" b="1" dirty="0">
              <a:solidFill>
                <a:srgbClr val="AAAAAA"/>
              </a:solidFill>
              <a:latin typeface="微软雅黑" charset="0"/>
              <a:ea typeface="微软雅黑" charset="0"/>
              <a:cs typeface="微软雅黑" charset="0"/>
            </a:endParaRPr>
          </a:p>
        </p:txBody>
      </p:sp>
    </p:spTree>
    <p:extLst>
      <p:ext uri="{BB962C8B-B14F-4D97-AF65-F5344CB8AC3E}">
        <p14:creationId xmlns:p14="http://schemas.microsoft.com/office/powerpoint/2010/main" val="798147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サブタイトル 2"/>
          <p:cNvSpPr txBox="1">
            <a:spLocks/>
          </p:cNvSpPr>
          <p:nvPr/>
        </p:nvSpPr>
        <p:spPr bwMode="gray">
          <a:xfrm>
            <a:off x="617135" y="5301208"/>
            <a:ext cx="912101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81000" indent="-381000" algn="l" defTabSz="457200" rtl="0" eaLnBrk="1" fontAlgn="base" hangingPunct="1">
              <a:spcBef>
                <a:spcPct val="20000"/>
              </a:spcBef>
              <a:spcAft>
                <a:spcPct val="10000"/>
              </a:spcAft>
              <a:buClr>
                <a:srgbClr val="A30B1A"/>
              </a:buClr>
              <a:buFont typeface="Wingdings" pitchFamily="2" charset="2"/>
              <a:buChar char="n"/>
              <a:defRPr kumimoji="1" sz="3200">
                <a:solidFill>
                  <a:srgbClr val="000000"/>
                </a:solidFill>
                <a:latin typeface="+mn-ea"/>
                <a:ea typeface="+mn-ea"/>
                <a:cs typeface="+mn-cs"/>
              </a:defRPr>
            </a:lvl1pPr>
            <a:lvl2pPr marL="723900" indent="-304800" algn="l" defTabSz="457200" rtl="0" eaLnBrk="1" fontAlgn="base" hangingPunct="1">
              <a:spcBef>
                <a:spcPct val="20000"/>
              </a:spcBef>
              <a:spcAft>
                <a:spcPct val="10000"/>
              </a:spcAft>
              <a:buClr>
                <a:srgbClr val="87867E"/>
              </a:buClr>
              <a:buFont typeface="Wingdings" pitchFamily="2" charset="2"/>
              <a:buChar char="n"/>
              <a:defRPr kumimoji="1" sz="2800">
                <a:solidFill>
                  <a:srgbClr val="000000"/>
                </a:solidFill>
                <a:latin typeface="+mn-ea"/>
                <a:ea typeface="+mn-ea"/>
                <a:cs typeface="+mn-cs"/>
              </a:defRPr>
            </a:lvl2pPr>
            <a:lvl3pPr marL="933450" indent="-161925" algn="l" defTabSz="457200" rtl="0" eaLnBrk="1" fontAlgn="base" hangingPunct="1">
              <a:spcBef>
                <a:spcPct val="20000"/>
              </a:spcBef>
              <a:spcAft>
                <a:spcPct val="10000"/>
              </a:spcAft>
              <a:buClr>
                <a:srgbClr val="87867E"/>
              </a:buClr>
              <a:buSzPct val="100000"/>
              <a:buChar char="•"/>
              <a:defRPr kumimoji="1" sz="2400">
                <a:solidFill>
                  <a:srgbClr val="000000"/>
                </a:solidFill>
                <a:latin typeface="+mn-ea"/>
                <a:ea typeface="+mn-ea"/>
                <a:cs typeface="+mn-cs"/>
              </a:defRPr>
            </a:lvl3pPr>
            <a:lvl4pPr marL="1123950" indent="-133350" algn="l" defTabSz="457200" rtl="0" eaLnBrk="1" fontAlgn="base" hangingPunct="1">
              <a:spcBef>
                <a:spcPct val="20000"/>
              </a:spcBef>
              <a:spcAft>
                <a:spcPct val="10000"/>
              </a:spcAft>
              <a:buClr>
                <a:srgbClr val="87867E"/>
              </a:buClr>
              <a:buSzPct val="100000"/>
              <a:buChar char="•"/>
              <a:defRPr kumimoji="1" sz="20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ea"/>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S UI Gothic" pitchFamily="50" charset="-128"/>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S UI Gothic" pitchFamily="50" charset="-128"/>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S UI Gothic" pitchFamily="50" charset="-128"/>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S UI Gothic" pitchFamily="50" charset="-128"/>
                <a:cs typeface="+mn-cs"/>
              </a:defRPr>
            </a:lvl9pPr>
          </a:lstStyle>
          <a:p>
            <a:pPr marL="0" indent="0">
              <a:buNone/>
            </a:pPr>
            <a:endParaRPr lang="en-US" altLang="zh-CN" sz="2400" kern="0" dirty="0" smtClean="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400" kern="0" dirty="0">
              <a:solidFill>
                <a:schemeClr val="tx1"/>
              </a:solidFill>
              <a:latin typeface="微软雅黑" panose="020B0503020204020204" pitchFamily="34" charset="-122"/>
              <a:ea typeface="微软雅黑" panose="020B0503020204020204" pitchFamily="34" charset="-122"/>
            </a:endParaRPr>
          </a:p>
          <a:p>
            <a:pPr marL="0" indent="0">
              <a:buNone/>
            </a:pPr>
            <a:r>
              <a:rPr lang="en-US" altLang="zh-CN" sz="2400" kern="0" dirty="0" err="1" smtClean="0">
                <a:solidFill>
                  <a:schemeClr val="tx1"/>
                </a:solidFill>
                <a:latin typeface="微软雅黑" panose="020B0503020204020204" pitchFamily="34" charset="-122"/>
                <a:ea typeface="微软雅黑" panose="020B0503020204020204" pitchFamily="34" charset="-122"/>
              </a:rPr>
              <a:t>Mail:sixb@cnsuning.com</a:t>
            </a:r>
            <a:endParaRPr lang="en-US" altLang="ja-JP" sz="2400" kern="0" dirty="0" smtClean="0">
              <a:latin typeface="微软雅黑" panose="020B0503020204020204" pitchFamily="34" charset="-122"/>
              <a:ea typeface="微软雅黑" panose="020B0503020204020204" pitchFamily="34" charset="-122"/>
            </a:endParaRPr>
          </a:p>
        </p:txBody>
      </p:sp>
      <p:sp>
        <p:nvSpPr>
          <p:cNvPr id="36" name="标题 1"/>
          <p:cNvSpPr>
            <a:spLocks noGrp="1"/>
          </p:cNvSpPr>
          <p:nvPr>
            <p:ph type="title"/>
          </p:nvPr>
        </p:nvSpPr>
        <p:spPr>
          <a:xfrm>
            <a:off x="609600" y="274638"/>
            <a:ext cx="10972800" cy="544072"/>
          </a:xfrm>
        </p:spPr>
        <p:txBody>
          <a:bodyPr/>
          <a:lstStyle/>
          <a:p>
            <a:pPr algn="l"/>
            <a:r>
              <a:rPr lang="zh-CN" altLang="en-US" sz="2400" dirty="0" smtClean="0">
                <a:latin typeface="微软雅黑" panose="020B0503020204020204" pitchFamily="34" charset="-122"/>
                <a:ea typeface="微软雅黑" panose="020B0503020204020204" pitchFamily="34" charset="-122"/>
              </a:rPr>
              <a:t>个人介绍</a:t>
            </a:r>
            <a:endParaRPr lang="zh-CN" altLang="en-US" sz="2400" dirty="0">
              <a:latin typeface="微软雅黑" panose="020B0503020204020204" pitchFamily="34" charset="-122"/>
              <a:ea typeface="微软雅黑" panose="020B0503020204020204" pitchFamily="34" charset="-122"/>
            </a:endParaRPr>
          </a:p>
        </p:txBody>
      </p:sp>
      <p:sp>
        <p:nvSpPr>
          <p:cNvPr id="4" name="TextBox 3"/>
          <p:cNvSpPr txBox="1"/>
          <p:nvPr/>
        </p:nvSpPr>
        <p:spPr>
          <a:xfrm>
            <a:off x="490465" y="926275"/>
            <a:ext cx="10086491"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司孝波，苏宁云商</a:t>
            </a:r>
            <a:r>
              <a:rPr lang="en-US" altLang="zh-CN" sz="2400" dirty="0" smtClean="0">
                <a:latin typeface="微软雅黑" panose="020B0503020204020204" pitchFamily="34" charset="-122"/>
                <a:ea typeface="微软雅黑" panose="020B0503020204020204" pitchFamily="34" charset="-122"/>
              </a:rPr>
              <a:t>IT</a:t>
            </a:r>
            <a:r>
              <a:rPr lang="zh-CN" altLang="en-US" sz="2400" dirty="0" smtClean="0">
                <a:latin typeface="微软雅黑" panose="020B0503020204020204" pitchFamily="34" charset="-122"/>
                <a:ea typeface="微软雅黑" panose="020B0503020204020204" pitchFamily="34" charset="-122"/>
              </a:rPr>
              <a:t>总部技术总监，参与了中台库存、价格、寻源、会员等交易系统的架构和实施工作，对高并发交易、高性能编程方面具有丰富的项目实践。</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620725" y="2663915"/>
            <a:ext cx="2958768" cy="3130624"/>
          </a:xfrm>
          <a:prstGeom prst="rect">
            <a:avLst/>
          </a:prstGeom>
        </p:spPr>
      </p:pic>
    </p:spTree>
    <p:extLst>
      <p:ext uri="{BB962C8B-B14F-4D97-AF65-F5344CB8AC3E}">
        <p14:creationId xmlns:p14="http://schemas.microsoft.com/office/powerpoint/2010/main" val="1370472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Documents and Settings\11080168\桌面\PPT模板\PPT模板 2013春部-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52728" y="3000371"/>
            <a:ext cx="5357850" cy="923330"/>
          </a:xfrm>
          <a:prstGeom prst="rect">
            <a:avLst/>
          </a:prstGeom>
          <a:noFill/>
          <a:effectLst>
            <a:glow rad="63500">
              <a:schemeClr val="accent2">
                <a:satMod val="175000"/>
                <a:alpha val="40000"/>
              </a:schemeClr>
            </a:glow>
          </a:effectLst>
        </p:spPr>
        <p:txBody>
          <a:bodyPr>
            <a:spAutoFit/>
          </a:bodyPr>
          <a:lstStyle/>
          <a:p>
            <a:pPr algn="ctr">
              <a:defRPr/>
            </a:pPr>
            <a:r>
              <a:rPr lang="en-US" altLang="zh-CN"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itchFamily="2" charset="-122"/>
              </a:rPr>
              <a:t>      </a:t>
            </a:r>
            <a:r>
              <a:rPr lang="en-US" altLang="zh-CN" sz="5400" dirty="0">
                <a:ln w="18415" cap="rnd"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itchFamily="2" charset="-122"/>
              </a:rPr>
              <a:t>THANKS  !  </a:t>
            </a:r>
            <a:endParaRPr lang="zh-CN" altLang="en-US" sz="5400" dirty="0">
              <a:ln w="18415" cap="rnd"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ea typeface="微软雅黑" pitchFamily="34" charset="-122"/>
              </a:rPr>
              <a:t>库存中心应用定位</a:t>
            </a:r>
          </a:p>
        </p:txBody>
      </p:sp>
      <p:sp>
        <p:nvSpPr>
          <p:cNvPr id="5" name="Rectangle 3"/>
          <p:cNvSpPr txBox="1">
            <a:spLocks noChangeArrowheads="1"/>
          </p:cNvSpPr>
          <p:nvPr/>
        </p:nvSpPr>
        <p:spPr>
          <a:xfrm>
            <a:off x="875420" y="1448780"/>
            <a:ext cx="10094384" cy="3060340"/>
          </a:xfrm>
          <a:prstGeom prst="rect">
            <a:avLst/>
          </a:prstGeom>
        </p:spPr>
        <p:txBody>
          <a:bodyPr/>
          <a:lstStyle/>
          <a:p>
            <a:pPr marL="192088" indent="-192088" eaLnBrk="0" hangingPunct="0">
              <a:lnSpc>
                <a:spcPct val="80000"/>
              </a:lnSpc>
              <a:spcBef>
                <a:spcPct val="20000"/>
              </a:spcBef>
              <a:buClr>
                <a:schemeClr val="accent1"/>
              </a:buClr>
              <a:defRPr/>
            </a:pPr>
            <a:endParaRPr lang="en-US" altLang="zh-CN" sz="2000" b="1" kern="0" dirty="0">
              <a:solidFill>
                <a:schemeClr val="bg2">
                  <a:lumMod val="50000"/>
                </a:schemeClr>
              </a:solidFill>
              <a:latin typeface="微软雅黑" pitchFamily="34" charset="-122"/>
              <a:ea typeface="微软雅黑" pitchFamily="34" charset="-122"/>
            </a:endParaRPr>
          </a:p>
          <a:p>
            <a:pPr marL="192088" indent="-192088" eaLnBrk="0" hangingPunct="0">
              <a:spcBef>
                <a:spcPct val="20000"/>
              </a:spcBef>
              <a:buClr>
                <a:schemeClr val="accent1"/>
              </a:buClr>
              <a:buFont typeface="Wingdings" pitchFamily="2" charset="2"/>
              <a:buChar char="§"/>
              <a:defRPr/>
            </a:pPr>
            <a:r>
              <a:rPr lang="zh-CN" altLang="en-US" sz="2000" kern="0" dirty="0" smtClean="0">
                <a:solidFill>
                  <a:schemeClr val="bg2">
                    <a:lumMod val="50000"/>
                  </a:schemeClr>
                </a:solidFill>
                <a:latin typeface="微软雅黑" pitchFamily="34" charset="-122"/>
                <a:ea typeface="微软雅黑" pitchFamily="34" charset="-122"/>
              </a:rPr>
              <a:t>主要为</a:t>
            </a:r>
            <a:r>
              <a:rPr lang="zh-CN" altLang="en-US" sz="2000" kern="0" dirty="0">
                <a:solidFill>
                  <a:schemeClr val="bg2">
                    <a:lumMod val="50000"/>
                  </a:schemeClr>
                </a:solidFill>
                <a:latin typeface="微软雅黑" pitchFamily="34" charset="-122"/>
                <a:ea typeface="微软雅黑" pitchFamily="34" charset="-122"/>
              </a:rPr>
              <a:t>企业级的</a:t>
            </a:r>
            <a:r>
              <a:rPr lang="zh-CN" altLang="en-US" sz="2000" b="1" kern="0" dirty="0">
                <a:solidFill>
                  <a:srgbClr val="C00000"/>
                </a:solidFill>
                <a:latin typeface="微软雅黑" pitchFamily="34" charset="-122"/>
                <a:ea typeface="微软雅黑" pitchFamily="34" charset="-122"/>
              </a:rPr>
              <a:t>经营性</a:t>
            </a:r>
            <a:r>
              <a:rPr lang="zh-CN" altLang="en-US" sz="2000" b="1" kern="0" dirty="0" smtClean="0">
                <a:solidFill>
                  <a:srgbClr val="C00000"/>
                </a:solidFill>
                <a:latin typeface="微软雅黑" pitchFamily="34" charset="-122"/>
                <a:ea typeface="微软雅黑" pitchFamily="34" charset="-122"/>
              </a:rPr>
              <a:t>可用商品库存</a:t>
            </a:r>
            <a:r>
              <a:rPr lang="zh-CN" altLang="en-US" sz="2000" kern="0" dirty="0">
                <a:solidFill>
                  <a:schemeClr val="bg2">
                    <a:lumMod val="50000"/>
                  </a:schemeClr>
                </a:solidFill>
                <a:latin typeface="微软雅黑" pitchFamily="34" charset="-122"/>
                <a:ea typeface="微软雅黑" pitchFamily="34" charset="-122"/>
              </a:rPr>
              <a:t>获取应用，</a:t>
            </a:r>
            <a:r>
              <a:rPr lang="zh-CN" altLang="en-US" sz="2000" kern="0" dirty="0" smtClean="0">
                <a:solidFill>
                  <a:schemeClr val="bg2">
                    <a:lumMod val="50000"/>
                  </a:schemeClr>
                </a:solidFill>
                <a:latin typeface="微软雅黑" pitchFamily="34" charset="-122"/>
                <a:ea typeface="微软雅黑" pitchFamily="34" charset="-122"/>
              </a:rPr>
              <a:t>与平台商品目录紧密</a:t>
            </a:r>
            <a:r>
              <a:rPr lang="zh-CN" altLang="en-US" sz="2000" kern="0" dirty="0">
                <a:solidFill>
                  <a:schemeClr val="bg2">
                    <a:lumMod val="50000"/>
                  </a:schemeClr>
                </a:solidFill>
                <a:latin typeface="微软雅黑" pitchFamily="34" charset="-122"/>
                <a:ea typeface="微软雅黑" pitchFamily="34" charset="-122"/>
              </a:rPr>
              <a:t>关联，定位为苏宁核心平台之一</a:t>
            </a:r>
            <a:r>
              <a:rPr lang="zh-CN" altLang="en-US" sz="2000" kern="0" dirty="0" smtClean="0">
                <a:solidFill>
                  <a:schemeClr val="bg2">
                    <a:lumMod val="50000"/>
                  </a:schemeClr>
                </a:solidFill>
                <a:latin typeface="微软雅黑" pitchFamily="34" charset="-122"/>
                <a:ea typeface="微软雅黑" pitchFamily="34" charset="-122"/>
              </a:rPr>
              <a:t>。</a:t>
            </a:r>
            <a:endParaRPr lang="en-US" altLang="zh-CN" sz="2000" kern="0" dirty="0" smtClean="0">
              <a:solidFill>
                <a:schemeClr val="bg2">
                  <a:lumMod val="50000"/>
                </a:schemeClr>
              </a:solidFill>
              <a:latin typeface="微软雅黑" pitchFamily="34" charset="-122"/>
              <a:ea typeface="微软雅黑" pitchFamily="34" charset="-122"/>
            </a:endParaRPr>
          </a:p>
          <a:p>
            <a:pPr marL="192088" indent="-192088" eaLnBrk="0" hangingPunct="0">
              <a:lnSpc>
                <a:spcPct val="80000"/>
              </a:lnSpc>
              <a:spcBef>
                <a:spcPct val="20000"/>
              </a:spcBef>
              <a:buClr>
                <a:schemeClr val="accent1"/>
              </a:buClr>
              <a:buFont typeface="Wingdings" pitchFamily="2" charset="2"/>
              <a:buChar char="§"/>
              <a:defRPr/>
            </a:pPr>
            <a:endParaRPr lang="en-US" altLang="zh-CN" sz="2000" kern="0" dirty="0" smtClean="0">
              <a:solidFill>
                <a:schemeClr val="bg2">
                  <a:lumMod val="50000"/>
                </a:schemeClr>
              </a:solidFill>
              <a:latin typeface="微软雅黑" pitchFamily="34" charset="-122"/>
              <a:ea typeface="微软雅黑" pitchFamily="34" charset="-122"/>
            </a:endParaRPr>
          </a:p>
          <a:p>
            <a:pPr marL="192088" indent="-192088">
              <a:spcBef>
                <a:spcPct val="20000"/>
              </a:spcBef>
              <a:buClr>
                <a:schemeClr val="accent1"/>
              </a:buClr>
              <a:buFont typeface="Wingdings" pitchFamily="2" charset="2"/>
              <a:buChar char="§"/>
              <a:defRPr/>
            </a:pPr>
            <a:r>
              <a:rPr lang="zh-CN" altLang="en-US" sz="2000" kern="0" dirty="0" smtClean="0">
                <a:solidFill>
                  <a:schemeClr val="bg2">
                    <a:lumMod val="50000"/>
                  </a:schemeClr>
                </a:solidFill>
                <a:latin typeface="微软雅黑" pitchFamily="34" charset="-122"/>
                <a:ea typeface="微软雅黑" pitchFamily="34" charset="-122"/>
              </a:rPr>
              <a:t>平台级商品库存支</a:t>
            </a:r>
            <a:r>
              <a:rPr lang="zh-CN" altLang="en-US" sz="2000" kern="0" dirty="0">
                <a:solidFill>
                  <a:schemeClr val="bg2">
                    <a:lumMod val="50000"/>
                  </a:schemeClr>
                </a:solidFill>
                <a:latin typeface="微软雅黑" pitchFamily="34" charset="-122"/>
                <a:ea typeface="微软雅黑" pitchFamily="34" charset="-122"/>
              </a:rPr>
              <a:t>持线</a:t>
            </a:r>
            <a:r>
              <a:rPr lang="zh-CN" altLang="en-US" sz="2000" kern="0" dirty="0" smtClean="0">
                <a:solidFill>
                  <a:schemeClr val="bg2">
                    <a:lumMod val="50000"/>
                  </a:schemeClr>
                </a:solidFill>
                <a:latin typeface="微软雅黑" pitchFamily="34" charset="-122"/>
                <a:ea typeface="微软雅黑" pitchFamily="34" charset="-122"/>
              </a:rPr>
              <a:t>上、线下销售渠道和营销活动对</a:t>
            </a:r>
            <a:r>
              <a:rPr lang="zh-CN" altLang="en-US" sz="2000" b="1" kern="0" dirty="0">
                <a:solidFill>
                  <a:srgbClr val="C00000"/>
                </a:solidFill>
                <a:latin typeface="微软雅黑" pitchFamily="34" charset="-122"/>
                <a:ea typeface="微软雅黑" pitchFamily="34" charset="-122"/>
              </a:rPr>
              <a:t>经营性</a:t>
            </a:r>
            <a:r>
              <a:rPr lang="zh-CN" altLang="en-US" sz="2000" b="1" kern="0" dirty="0" smtClean="0">
                <a:solidFill>
                  <a:srgbClr val="C00000"/>
                </a:solidFill>
                <a:latin typeface="微软雅黑" pitchFamily="34" charset="-122"/>
                <a:ea typeface="微软雅黑" pitchFamily="34" charset="-122"/>
              </a:rPr>
              <a:t>可用商品库存</a:t>
            </a:r>
            <a:r>
              <a:rPr lang="zh-CN" altLang="en-US" sz="2000" kern="0" dirty="0" smtClean="0">
                <a:solidFill>
                  <a:schemeClr val="bg2">
                    <a:lumMod val="50000"/>
                  </a:schemeClr>
                </a:solidFill>
                <a:latin typeface="微软雅黑" pitchFamily="34" charset="-122"/>
                <a:ea typeface="微软雅黑" pitchFamily="34" charset="-122"/>
              </a:rPr>
              <a:t>的查询，支持平台商品库存锁定、解锁、增加、减少等库存</a:t>
            </a:r>
            <a:r>
              <a:rPr lang="zh-CN" altLang="en-US" sz="2000" kern="0" dirty="0">
                <a:solidFill>
                  <a:schemeClr val="bg2">
                    <a:lumMod val="50000"/>
                  </a:schemeClr>
                </a:solidFill>
                <a:latin typeface="微软雅黑" pitchFamily="34" charset="-122"/>
                <a:ea typeface="微软雅黑" pitchFamily="34" charset="-122"/>
              </a:rPr>
              <a:t>核心</a:t>
            </a:r>
            <a:r>
              <a:rPr lang="zh-CN" altLang="en-US" sz="2000" kern="0" dirty="0" smtClean="0">
                <a:solidFill>
                  <a:schemeClr val="bg2">
                    <a:lumMod val="50000"/>
                  </a:schemeClr>
                </a:solidFill>
                <a:latin typeface="微软雅黑" pitchFamily="34" charset="-122"/>
                <a:ea typeface="微软雅黑" pitchFamily="34" charset="-122"/>
              </a:rPr>
              <a:t>服务，并为平台商户提供服务支撑。</a:t>
            </a:r>
            <a:endParaRPr lang="en-US" altLang="zh-CN" sz="2000" kern="0" dirty="0" smtClean="0">
              <a:solidFill>
                <a:schemeClr val="bg2">
                  <a:lumMod val="50000"/>
                </a:schemeClr>
              </a:solidFill>
              <a:latin typeface="微软雅黑" pitchFamily="34" charset="-122"/>
              <a:ea typeface="微软雅黑" pitchFamily="34" charset="-122"/>
            </a:endParaRPr>
          </a:p>
          <a:p>
            <a:pPr>
              <a:lnSpc>
                <a:spcPct val="80000"/>
              </a:lnSpc>
              <a:spcBef>
                <a:spcPct val="20000"/>
              </a:spcBef>
              <a:buClr>
                <a:schemeClr val="accent1"/>
              </a:buClr>
              <a:defRPr/>
            </a:pPr>
            <a:endParaRPr lang="en-US" altLang="zh-CN" sz="2000" kern="0" dirty="0">
              <a:solidFill>
                <a:schemeClr val="bg2">
                  <a:lumMod val="50000"/>
                </a:schemeClr>
              </a:solidFill>
              <a:latin typeface="微软雅黑" pitchFamily="34" charset="-122"/>
              <a:ea typeface="微软雅黑" pitchFamily="34" charset="-122"/>
            </a:endParaRPr>
          </a:p>
        </p:txBody>
      </p:sp>
      <p:sp>
        <p:nvSpPr>
          <p:cNvPr id="6" name="Rectangle 3"/>
          <p:cNvSpPr txBox="1">
            <a:spLocks noChangeArrowheads="1"/>
          </p:cNvSpPr>
          <p:nvPr/>
        </p:nvSpPr>
        <p:spPr>
          <a:xfrm>
            <a:off x="1175453" y="4644135"/>
            <a:ext cx="10094384" cy="1395156"/>
          </a:xfrm>
          <a:prstGeom prst="rect">
            <a:avLst/>
          </a:prstGeom>
        </p:spPr>
        <p:txBody>
          <a:bodyPr/>
          <a:lstStyle/>
          <a:p>
            <a:pPr>
              <a:spcBef>
                <a:spcPct val="20000"/>
              </a:spcBef>
              <a:buClr>
                <a:schemeClr val="accent1"/>
              </a:buClr>
              <a:defRPr/>
            </a:pPr>
            <a:r>
              <a:rPr lang="zh-CN" altLang="en-US" dirty="0" smtClean="0">
                <a:latin typeface="微软雅黑" pitchFamily="34" charset="-122"/>
                <a:ea typeface="微软雅黑" pitchFamily="34" charset="-122"/>
              </a:rPr>
              <a:t>说明</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spcBef>
                <a:spcPct val="20000"/>
              </a:spcBef>
              <a:buClr>
                <a:schemeClr val="accent1"/>
              </a:buClr>
              <a:defRPr/>
            </a:pPr>
            <a:r>
              <a:rPr lang="zh-CN" altLang="en-US" dirty="0">
                <a:latin typeface="微软雅黑" pitchFamily="34" charset="-122"/>
                <a:ea typeface="微软雅黑" pitchFamily="34" charset="-122"/>
              </a:rPr>
              <a:t>经营性</a:t>
            </a:r>
            <a:r>
              <a:rPr lang="zh-CN" altLang="en-US" dirty="0" smtClean="0">
                <a:latin typeface="微软雅黑" pitchFamily="34" charset="-122"/>
                <a:ea typeface="微软雅黑" pitchFamily="34" charset="-122"/>
              </a:rPr>
              <a:t>商品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企业因盈利目的用于生产和流通环节的商品</a:t>
            </a:r>
            <a:endParaRPr lang="en-US" altLang="zh-CN" dirty="0">
              <a:solidFill>
                <a:srgbClr val="C00000"/>
              </a:solidFill>
              <a:latin typeface="微软雅黑" pitchFamily="34" charset="-122"/>
              <a:ea typeface="微软雅黑" pitchFamily="34" charset="-122"/>
            </a:endParaRPr>
          </a:p>
          <a:p>
            <a:pPr>
              <a:spcBef>
                <a:spcPct val="20000"/>
              </a:spcBef>
              <a:buClr>
                <a:schemeClr val="accent1"/>
              </a:buClr>
              <a:defRPr/>
            </a:pPr>
            <a:r>
              <a:rPr lang="zh-CN" altLang="en-US" kern="0" dirty="0" smtClean="0">
                <a:solidFill>
                  <a:schemeClr val="bg2">
                    <a:lumMod val="50000"/>
                  </a:schemeClr>
                </a:solidFill>
                <a:latin typeface="微软雅黑" pitchFamily="34" charset="-122"/>
                <a:ea typeface="微软雅黑" pitchFamily="34" charset="-122"/>
              </a:rPr>
              <a:t>可用</a:t>
            </a:r>
            <a:r>
              <a:rPr lang="en-US" altLang="zh-CN" kern="0" dirty="0" smtClean="0">
                <a:solidFill>
                  <a:schemeClr val="bg2">
                    <a:lumMod val="50000"/>
                  </a:schemeClr>
                </a:solidFill>
                <a:latin typeface="微软雅黑" pitchFamily="34" charset="-122"/>
                <a:ea typeface="微软雅黑" pitchFamily="34" charset="-122"/>
              </a:rPr>
              <a:t> – </a:t>
            </a:r>
            <a:r>
              <a:rPr lang="zh-CN" altLang="en-US" kern="0" dirty="0" smtClean="0">
                <a:solidFill>
                  <a:schemeClr val="bg2">
                    <a:lumMod val="50000"/>
                  </a:schemeClr>
                </a:solidFill>
                <a:latin typeface="微软雅黑" pitchFamily="34" charset="-122"/>
                <a:ea typeface="微软雅黑" pitchFamily="34" charset="-122"/>
              </a:rPr>
              <a:t>具体</a:t>
            </a:r>
            <a:r>
              <a:rPr lang="zh-CN" altLang="en-US" kern="0" dirty="0">
                <a:solidFill>
                  <a:schemeClr val="bg2">
                    <a:lumMod val="50000"/>
                  </a:schemeClr>
                </a:solidFill>
                <a:latin typeface="微软雅黑" pitchFamily="34" charset="-122"/>
                <a:ea typeface="微软雅黑" pitchFamily="34" charset="-122"/>
              </a:rPr>
              <a:t>指：可交货 、可调拨 、可退厂、 可销售、 可移动</a:t>
            </a:r>
            <a:r>
              <a:rPr lang="zh-CN" altLang="en-US" kern="0" dirty="0" smtClean="0">
                <a:solidFill>
                  <a:schemeClr val="bg2">
                    <a:lumMod val="50000"/>
                  </a:schemeClr>
                </a:solidFill>
                <a:latin typeface="微软雅黑" pitchFamily="34" charset="-122"/>
                <a:ea typeface="微软雅黑" pitchFamily="34" charset="-122"/>
              </a:rPr>
              <a:t>。</a:t>
            </a:r>
            <a:endParaRPr lang="en-US" altLang="zh-CN" kern="0" dirty="0" smtClean="0">
              <a:solidFill>
                <a:schemeClr val="bg2">
                  <a:lumMod val="50000"/>
                </a:schemeClr>
              </a:solidFill>
              <a:latin typeface="微软雅黑" pitchFamily="34" charset="-122"/>
              <a:ea typeface="微软雅黑" pitchFamily="34" charset="-122"/>
            </a:endParaRPr>
          </a:p>
          <a:p>
            <a:pPr>
              <a:spcBef>
                <a:spcPct val="20000"/>
              </a:spcBef>
              <a:buClr>
                <a:schemeClr val="accent1"/>
              </a:buClr>
              <a:defRPr/>
            </a:pPr>
            <a:endParaRPr lang="en-US" altLang="zh-CN" kern="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8795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396642" y="2833669"/>
            <a:ext cx="11556009" cy="72008"/>
          </a:xfrm>
          <a:prstGeom prst="line">
            <a:avLst/>
          </a:prstGeom>
          <a:ln>
            <a:solidFill>
              <a:srgbClr val="FF0000"/>
            </a:solidFill>
            <a:prstDash val="lgDashDotDot"/>
          </a:ln>
        </p:spPr>
        <p:style>
          <a:lnRef idx="1">
            <a:schemeClr val="accent6"/>
          </a:lnRef>
          <a:fillRef idx="0">
            <a:schemeClr val="accent6"/>
          </a:fillRef>
          <a:effectRef idx="0">
            <a:schemeClr val="accent6"/>
          </a:effectRef>
          <a:fontRef idx="minor">
            <a:schemeClr val="tx1"/>
          </a:fontRef>
        </p:style>
      </p:cxnSp>
      <p:sp>
        <p:nvSpPr>
          <p:cNvPr id="103" name="矩形 102"/>
          <p:cNvSpPr/>
          <p:nvPr/>
        </p:nvSpPr>
        <p:spPr>
          <a:xfrm>
            <a:off x="5096536" y="1652139"/>
            <a:ext cx="1989574"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B2C</a:t>
            </a:r>
          </a:p>
          <a:p>
            <a:pPr algn="ctr" defTabSz="457200" fontAlgn="auto">
              <a:spcBef>
                <a:spcPct val="50000"/>
              </a:spcBef>
              <a:spcAft>
                <a:spcPts val="0"/>
              </a:spcAft>
            </a:pPr>
            <a:r>
              <a:rPr lang="zh-CN" altLang="en-US" sz="2000" b="1" kern="0" dirty="0" smtClean="0">
                <a:solidFill>
                  <a:prstClr val="white"/>
                </a:solidFill>
                <a:latin typeface="微软雅黑" pitchFamily="34" charset="-122"/>
                <a:ea typeface="微软雅黑" pitchFamily="34" charset="-122"/>
              </a:rPr>
              <a:t>（主站）</a:t>
            </a:r>
            <a:endParaRPr lang="en-US" altLang="zh-CN" sz="2000" b="1" kern="0" dirty="0">
              <a:solidFill>
                <a:prstClr val="white"/>
              </a:solidFill>
              <a:latin typeface="微软雅黑" pitchFamily="34" charset="-122"/>
              <a:ea typeface="微软雅黑" pitchFamily="34" charset="-122"/>
            </a:endParaRPr>
          </a:p>
        </p:txBody>
      </p:sp>
      <p:sp>
        <p:nvSpPr>
          <p:cNvPr id="10" name="文本框 9"/>
          <p:cNvSpPr txBox="1"/>
          <p:nvPr/>
        </p:nvSpPr>
        <p:spPr>
          <a:xfrm>
            <a:off x="291400" y="1436046"/>
            <a:ext cx="461665" cy="1200010"/>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前台系统</a:t>
            </a:r>
            <a:endParaRPr lang="zh-CN" altLang="en-US" dirty="0">
              <a:latin typeface="微软雅黑" panose="020B0503020204020204" pitchFamily="34" charset="-122"/>
              <a:ea typeface="微软雅黑" panose="020B0503020204020204" pitchFamily="34" charset="-122"/>
            </a:endParaRPr>
          </a:p>
        </p:txBody>
      </p:sp>
      <p:sp>
        <p:nvSpPr>
          <p:cNvPr id="113" name="文本框 112"/>
          <p:cNvSpPr txBox="1"/>
          <p:nvPr/>
        </p:nvSpPr>
        <p:spPr>
          <a:xfrm>
            <a:off x="291400" y="3446272"/>
            <a:ext cx="461665" cy="1245568"/>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中台系统</a:t>
            </a: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1955541" y="3924004"/>
            <a:ext cx="2196244"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IMS</a:t>
            </a:r>
          </a:p>
          <a:p>
            <a:pPr algn="ctr" defTabSz="457200" fontAlgn="auto">
              <a:spcBef>
                <a:spcPct val="50000"/>
              </a:spcBef>
              <a:spcAft>
                <a:spcPts val="0"/>
              </a:spcAft>
            </a:pPr>
            <a:r>
              <a:rPr lang="zh-CN" altLang="en-US" sz="2000" b="1" kern="0" dirty="0" smtClean="0">
                <a:solidFill>
                  <a:prstClr val="white"/>
                </a:solidFill>
                <a:latin typeface="微软雅黑" pitchFamily="34" charset="-122"/>
                <a:ea typeface="微软雅黑" pitchFamily="34" charset="-122"/>
              </a:rPr>
              <a:t>（库存）</a:t>
            </a:r>
            <a:endParaRPr lang="en-US" altLang="zh-CN" sz="2000" b="1" kern="0" dirty="0">
              <a:solidFill>
                <a:prstClr val="white"/>
              </a:solidFill>
              <a:latin typeface="微软雅黑" pitchFamily="34" charset="-122"/>
              <a:ea typeface="微软雅黑" pitchFamily="34" charset="-122"/>
            </a:endParaRPr>
          </a:p>
        </p:txBody>
      </p:sp>
      <p:cxnSp>
        <p:nvCxnSpPr>
          <p:cNvPr id="30" name="肘形连接符 29"/>
          <p:cNvCxnSpPr>
            <a:stCxn id="103" idx="2"/>
            <a:endCxn id="42" idx="0"/>
          </p:cNvCxnSpPr>
          <p:nvPr/>
        </p:nvCxnSpPr>
        <p:spPr>
          <a:xfrm rot="16200000" flipH="1">
            <a:off x="6580772" y="2026644"/>
            <a:ext cx="1407909" cy="23868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4895" y="3924003"/>
            <a:ext cx="1806470"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OMS</a:t>
            </a:r>
          </a:p>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a:t>
            </a:r>
            <a:r>
              <a:rPr lang="zh-CN" altLang="en-US" sz="2000" b="1" kern="0" dirty="0" smtClean="0">
                <a:solidFill>
                  <a:prstClr val="white"/>
                </a:solidFill>
                <a:latin typeface="微软雅黑" pitchFamily="34" charset="-122"/>
                <a:ea typeface="微软雅黑" pitchFamily="34" charset="-122"/>
              </a:rPr>
              <a:t>订单</a:t>
            </a:r>
            <a:r>
              <a:rPr lang="en-US" altLang="zh-CN" sz="2000" b="1" kern="0" dirty="0" smtClean="0">
                <a:solidFill>
                  <a:prstClr val="white"/>
                </a:solidFill>
                <a:latin typeface="微软雅黑" pitchFamily="34" charset="-122"/>
                <a:ea typeface="微软雅黑" pitchFamily="34" charset="-122"/>
              </a:rPr>
              <a:t>)</a:t>
            </a:r>
            <a:endParaRPr lang="en-US" altLang="zh-CN" sz="2000" b="1" kern="0" dirty="0">
              <a:solidFill>
                <a:prstClr val="white"/>
              </a:solidFill>
              <a:latin typeface="微软雅黑" pitchFamily="34" charset="-122"/>
              <a:ea typeface="微软雅黑" pitchFamily="34" charset="-122"/>
            </a:endParaRPr>
          </a:p>
        </p:txBody>
      </p:sp>
      <p:cxnSp>
        <p:nvCxnSpPr>
          <p:cNvPr id="60" name="肘形连接符 52"/>
          <p:cNvCxnSpPr>
            <a:stCxn id="103" idx="2"/>
            <a:endCxn id="50" idx="0"/>
          </p:cNvCxnSpPr>
          <p:nvPr/>
        </p:nvCxnSpPr>
        <p:spPr>
          <a:xfrm rot="5400000">
            <a:off x="3868538" y="1701219"/>
            <a:ext cx="1407910" cy="30376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4" name="文本框 73"/>
          <p:cNvSpPr txBox="1"/>
          <p:nvPr/>
        </p:nvSpPr>
        <p:spPr>
          <a:xfrm>
            <a:off x="3035660" y="3203975"/>
            <a:ext cx="2745704"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可卖数查询</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订单临时锁定</a:t>
            </a:r>
            <a:endParaRPr lang="en-US" altLang="zh-CN" dirty="0" smtClean="0">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350285" y="5085184"/>
            <a:ext cx="11698376" cy="0"/>
          </a:xfrm>
          <a:prstGeom prst="line">
            <a:avLst/>
          </a:prstGeom>
          <a:ln>
            <a:solidFill>
              <a:srgbClr val="FF0000"/>
            </a:solidFill>
            <a:prstDash val="lgDashDotDot"/>
          </a:ln>
        </p:spPr>
        <p:style>
          <a:lnRef idx="1">
            <a:schemeClr val="accent6"/>
          </a:lnRef>
          <a:fillRef idx="0">
            <a:schemeClr val="accent6"/>
          </a:fillRef>
          <a:effectRef idx="0">
            <a:schemeClr val="accent6"/>
          </a:effectRef>
          <a:fontRef idx="minor">
            <a:schemeClr val="tx1"/>
          </a:fontRef>
        </p:style>
      </p:cxnSp>
      <p:sp>
        <p:nvSpPr>
          <p:cNvPr id="32" name="文本框 31"/>
          <p:cNvSpPr txBox="1"/>
          <p:nvPr/>
        </p:nvSpPr>
        <p:spPr>
          <a:xfrm>
            <a:off x="8436260" y="3203975"/>
            <a:ext cx="2745704"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创建订单</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支付成功</a:t>
            </a:r>
          </a:p>
        </p:txBody>
      </p:sp>
      <p:cxnSp>
        <p:nvCxnSpPr>
          <p:cNvPr id="15" name="肘形连接符 14"/>
          <p:cNvCxnSpPr>
            <a:stCxn id="42" idx="1"/>
            <a:endCxn id="50" idx="3"/>
          </p:cNvCxnSpPr>
          <p:nvPr/>
        </p:nvCxnSpPr>
        <p:spPr>
          <a:xfrm rot="10800000" flipV="1">
            <a:off x="4151785" y="4355980"/>
            <a:ext cx="3423110"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31"/>
          <p:cNvSpPr txBox="1"/>
          <p:nvPr/>
        </p:nvSpPr>
        <p:spPr>
          <a:xfrm>
            <a:off x="4700446" y="3969060"/>
            <a:ext cx="274570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订单正式锁定</a:t>
            </a:r>
            <a:endParaRPr lang="en-US" altLang="zh-CN" dirty="0" smtClean="0">
              <a:latin typeface="微软雅黑" panose="020B0503020204020204" pitchFamily="34" charset="-122"/>
              <a:ea typeface="微软雅黑" panose="020B0503020204020204" pitchFamily="34" charset="-122"/>
            </a:endParaRPr>
          </a:p>
        </p:txBody>
      </p:sp>
      <p:sp>
        <p:nvSpPr>
          <p:cNvPr id="1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latin typeface="微软雅黑" panose="020B0503020204020204" pitchFamily="34" charset="-122"/>
                <a:ea typeface="微软雅黑" panose="020B0503020204020204" pitchFamily="34" charset="-122"/>
              </a:rPr>
              <a:t>关键业务场景 </a:t>
            </a:r>
            <a:r>
              <a:rPr lang="en-US" altLang="zh-CN" sz="2800" b="1" dirty="0">
                <a:solidFill>
                  <a:srgbClr val="0099FF"/>
                </a:solidFill>
                <a:latin typeface="微软雅黑" panose="020B0503020204020204" pitchFamily="34" charset="-122"/>
                <a:ea typeface="微软雅黑" panose="020B0503020204020204" pitchFamily="34" charset="-122"/>
              </a:rPr>
              <a:t>– </a:t>
            </a:r>
            <a:r>
              <a:rPr lang="zh-CN" altLang="en-US" sz="2800" b="1" dirty="0">
                <a:solidFill>
                  <a:srgbClr val="0099FF"/>
                </a:solidFill>
                <a:latin typeface="微软雅黑" panose="020B0503020204020204" pitchFamily="34" charset="-122"/>
                <a:ea typeface="微软雅黑" panose="020B0503020204020204" pitchFamily="34" charset="-122"/>
              </a:rPr>
              <a:t>线上销售</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582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396642" y="2473629"/>
            <a:ext cx="11556009" cy="72008"/>
          </a:xfrm>
          <a:prstGeom prst="line">
            <a:avLst/>
          </a:prstGeom>
          <a:ln>
            <a:solidFill>
              <a:srgbClr val="FF0000"/>
            </a:solidFill>
            <a:prstDash val="lgDashDotDot"/>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291400" y="1268760"/>
            <a:ext cx="461665" cy="1007256"/>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前台系统</a:t>
            </a:r>
            <a:endParaRPr lang="zh-CN" altLang="en-US" dirty="0">
              <a:latin typeface="微软雅黑" panose="020B0503020204020204" pitchFamily="34" charset="-122"/>
              <a:ea typeface="微软雅黑" panose="020B0503020204020204" pitchFamily="34" charset="-122"/>
            </a:endParaRPr>
          </a:p>
        </p:txBody>
      </p:sp>
      <p:sp>
        <p:nvSpPr>
          <p:cNvPr id="113" name="文本框 112"/>
          <p:cNvSpPr txBox="1"/>
          <p:nvPr/>
        </p:nvSpPr>
        <p:spPr>
          <a:xfrm>
            <a:off x="291400" y="2999179"/>
            <a:ext cx="461665" cy="1239911"/>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中台系统</a:t>
            </a: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2351584" y="3136142"/>
            <a:ext cx="1824203"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OMS</a:t>
            </a:r>
          </a:p>
          <a:p>
            <a:pPr algn="ctr" defTabSz="457200" fontAlgn="auto">
              <a:spcBef>
                <a:spcPct val="50000"/>
              </a:spcBef>
              <a:spcAft>
                <a:spcPts val="0"/>
              </a:spcAft>
            </a:pPr>
            <a:r>
              <a:rPr lang="zh-CN" altLang="en-US" sz="2000" b="1" kern="0" dirty="0" smtClean="0">
                <a:solidFill>
                  <a:prstClr val="white"/>
                </a:solidFill>
                <a:latin typeface="微软雅黑" pitchFamily="34" charset="-122"/>
                <a:ea typeface="微软雅黑" pitchFamily="34" charset="-122"/>
              </a:rPr>
              <a:t>（订单）</a:t>
            </a:r>
            <a:endParaRPr lang="en-US" altLang="zh-CN" sz="2000" b="1" kern="0" dirty="0">
              <a:solidFill>
                <a:prstClr val="white"/>
              </a:solidFill>
              <a:latin typeface="微软雅黑" pitchFamily="34" charset="-122"/>
              <a:ea typeface="微软雅黑" pitchFamily="34" charset="-122"/>
            </a:endParaRPr>
          </a:p>
        </p:txBody>
      </p:sp>
      <p:cxnSp>
        <p:nvCxnSpPr>
          <p:cNvPr id="30" name="肘形连接符 29"/>
          <p:cNvCxnSpPr>
            <a:stCxn id="50" idx="3"/>
            <a:endCxn id="42" idx="1"/>
          </p:cNvCxnSpPr>
          <p:nvPr/>
        </p:nvCxnSpPr>
        <p:spPr>
          <a:xfrm>
            <a:off x="4175787" y="3568120"/>
            <a:ext cx="31350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310865" y="3136142"/>
            <a:ext cx="1890480"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IMS</a:t>
            </a:r>
          </a:p>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a:t>
            </a:r>
            <a:r>
              <a:rPr lang="zh-CN" altLang="en-US" sz="2000" b="1" kern="0" dirty="0" smtClean="0">
                <a:solidFill>
                  <a:prstClr val="white"/>
                </a:solidFill>
                <a:latin typeface="微软雅黑" pitchFamily="34" charset="-122"/>
                <a:ea typeface="微软雅黑" pitchFamily="34" charset="-122"/>
              </a:rPr>
              <a:t>库存</a:t>
            </a:r>
            <a:r>
              <a:rPr lang="en-US" altLang="zh-CN" sz="2000" b="1" kern="0" dirty="0" smtClean="0">
                <a:solidFill>
                  <a:prstClr val="white"/>
                </a:solidFill>
                <a:latin typeface="微软雅黑" pitchFamily="34" charset="-122"/>
                <a:ea typeface="微软雅黑" pitchFamily="34" charset="-122"/>
              </a:rPr>
              <a:t>)</a:t>
            </a:r>
            <a:endParaRPr lang="en-US" altLang="zh-CN" sz="2000" b="1" kern="0" dirty="0">
              <a:solidFill>
                <a:prstClr val="white"/>
              </a:solidFill>
              <a:latin typeface="微软雅黑" pitchFamily="34" charset="-122"/>
              <a:ea typeface="微软雅黑" pitchFamily="34" charset="-122"/>
            </a:endParaRPr>
          </a:p>
        </p:txBody>
      </p:sp>
      <p:sp>
        <p:nvSpPr>
          <p:cNvPr id="74" name="文本框 73"/>
          <p:cNvSpPr txBox="1"/>
          <p:nvPr/>
        </p:nvSpPr>
        <p:spPr>
          <a:xfrm>
            <a:off x="2273872" y="2708920"/>
            <a:ext cx="274570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生成</a:t>
            </a:r>
            <a:r>
              <a:rPr lang="zh-CN" altLang="en-US" dirty="0" smtClean="0">
                <a:latin typeface="微软雅黑" panose="020B0503020204020204" pitchFamily="34" charset="-122"/>
                <a:ea typeface="微软雅黑" panose="020B0503020204020204" pitchFamily="34" charset="-122"/>
              </a:rPr>
              <a:t>发货指令</a:t>
            </a:r>
            <a:endParaRPr lang="en-US" altLang="zh-CN" dirty="0" smtClean="0">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350285" y="4725144"/>
            <a:ext cx="11698376" cy="0"/>
          </a:xfrm>
          <a:prstGeom prst="line">
            <a:avLst/>
          </a:prstGeom>
          <a:ln>
            <a:solidFill>
              <a:srgbClr val="FF0000"/>
            </a:solidFill>
            <a:prstDash val="lgDashDotDot"/>
          </a:ln>
        </p:spPr>
        <p:style>
          <a:lnRef idx="1">
            <a:schemeClr val="accent6"/>
          </a:lnRef>
          <a:fillRef idx="0">
            <a:schemeClr val="accent6"/>
          </a:fillRef>
          <a:effectRef idx="0">
            <a:schemeClr val="accent6"/>
          </a:effectRef>
          <a:fontRef idx="minor">
            <a:schemeClr val="tx1"/>
          </a:fontRef>
        </p:style>
      </p:cxnSp>
      <p:sp>
        <p:nvSpPr>
          <p:cNvPr id="31" name="文本框 30"/>
          <p:cNvSpPr txBox="1"/>
          <p:nvPr/>
        </p:nvSpPr>
        <p:spPr>
          <a:xfrm>
            <a:off x="3263686" y="4194085"/>
            <a:ext cx="274570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发送</a:t>
            </a:r>
            <a:r>
              <a:rPr lang="zh-CN" altLang="en-US" dirty="0">
                <a:latin typeface="微软雅黑" panose="020B0503020204020204" pitchFamily="34" charset="-122"/>
                <a:ea typeface="微软雅黑" panose="020B0503020204020204" pitchFamily="34" charset="-122"/>
              </a:rPr>
              <a:t>发货</a:t>
            </a:r>
            <a:r>
              <a:rPr lang="zh-CN" altLang="en-US" dirty="0" smtClean="0">
                <a:latin typeface="微软雅黑" panose="020B0503020204020204" pitchFamily="34" charset="-122"/>
                <a:ea typeface="微软雅黑" panose="020B0503020204020204" pitchFamily="34" charset="-122"/>
              </a:rPr>
              <a:t>指令</a:t>
            </a:r>
            <a:endParaRPr lang="en-US" altLang="zh-CN"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266130" y="2483895"/>
            <a:ext cx="3403936"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交货锁定</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同步发货状态，扣减实货</a:t>
            </a:r>
            <a:endParaRPr lang="en-US" altLang="zh-CN" dirty="0" smtClean="0">
              <a:latin typeface="微软雅黑" panose="020B0503020204020204" pitchFamily="34" charset="-122"/>
              <a:ea typeface="微软雅黑" panose="020B0503020204020204" pitchFamily="34" charset="-122"/>
            </a:endParaRPr>
          </a:p>
        </p:txBody>
      </p:sp>
      <p:sp>
        <p:nvSpPr>
          <p:cNvPr id="15" name="文本框 14"/>
          <p:cNvSpPr txBox="1"/>
          <p:nvPr/>
        </p:nvSpPr>
        <p:spPr>
          <a:xfrm>
            <a:off x="305192" y="5004175"/>
            <a:ext cx="461665" cy="1220196"/>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后台系统</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4175787" y="5247519"/>
            <a:ext cx="1833603" cy="863955"/>
          </a:xfrm>
          <a:prstGeom prst="rect">
            <a:avLst/>
          </a:prstGeom>
          <a:solidFill>
            <a:srgbClr val="4F81BD"/>
          </a:solidFill>
          <a:ln w="12700" algn="ctr">
            <a:solidFill>
              <a:srgbClr val="1F497D"/>
            </a:solidFill>
            <a:miter lim="800000"/>
            <a:headEnd/>
            <a:tailEnd/>
          </a:ln>
        </p:spPr>
        <p:txBody>
          <a:bodyPr wrap="square" lIns="90000" tIns="46800" rIns="90000" bIns="46800" anchor="ctr">
            <a:spAutoFit/>
          </a:bodyPr>
          <a:lstStyle/>
          <a:p>
            <a:pPr algn="ctr" defTabSz="457200" fontAlgn="auto">
              <a:spcBef>
                <a:spcPct val="50000"/>
              </a:spcBef>
              <a:spcAft>
                <a:spcPts val="0"/>
              </a:spcAft>
            </a:pPr>
            <a:r>
              <a:rPr lang="en-US" altLang="zh-CN" sz="2000" b="1" kern="0" dirty="0" smtClean="0">
                <a:solidFill>
                  <a:prstClr val="white"/>
                </a:solidFill>
                <a:latin typeface="微软雅黑" pitchFamily="34" charset="-122"/>
                <a:ea typeface="微软雅黑" pitchFamily="34" charset="-122"/>
              </a:rPr>
              <a:t>LES</a:t>
            </a:r>
          </a:p>
          <a:p>
            <a:pPr algn="ctr" defTabSz="457200" fontAlgn="auto">
              <a:spcBef>
                <a:spcPct val="50000"/>
              </a:spcBef>
              <a:spcAft>
                <a:spcPts val="0"/>
              </a:spcAft>
            </a:pPr>
            <a:r>
              <a:rPr lang="zh-CN" altLang="en-US" sz="2000" b="1" kern="0" dirty="0" smtClean="0">
                <a:solidFill>
                  <a:prstClr val="white"/>
                </a:solidFill>
                <a:latin typeface="微软雅黑" pitchFamily="34" charset="-122"/>
                <a:ea typeface="微软雅黑" pitchFamily="34" charset="-122"/>
              </a:rPr>
              <a:t>（物流执行）</a:t>
            </a:r>
            <a:endParaRPr lang="en-US" altLang="zh-CN" sz="2000" b="1" kern="0" dirty="0">
              <a:solidFill>
                <a:prstClr val="white"/>
              </a:solidFill>
              <a:latin typeface="微软雅黑" pitchFamily="34" charset="-122"/>
              <a:ea typeface="微软雅黑" pitchFamily="34" charset="-122"/>
            </a:endParaRPr>
          </a:p>
        </p:txBody>
      </p:sp>
      <p:cxnSp>
        <p:nvCxnSpPr>
          <p:cNvPr id="20" name="肘形连接符 52"/>
          <p:cNvCxnSpPr>
            <a:stCxn id="50" idx="2"/>
            <a:endCxn id="17" idx="0"/>
          </p:cNvCxnSpPr>
          <p:nvPr/>
        </p:nvCxnSpPr>
        <p:spPr>
          <a:xfrm rot="16200000" flipH="1">
            <a:off x="3554426" y="3709356"/>
            <a:ext cx="1247422" cy="18289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肘形连接符 52"/>
          <p:cNvCxnSpPr>
            <a:stCxn id="17" idx="1"/>
            <a:endCxn id="50" idx="1"/>
          </p:cNvCxnSpPr>
          <p:nvPr/>
        </p:nvCxnSpPr>
        <p:spPr>
          <a:xfrm rot="10800000">
            <a:off x="2351585" y="3568121"/>
            <a:ext cx="1824203" cy="2111377"/>
          </a:xfrm>
          <a:prstGeom prst="bentConnector3">
            <a:avLst>
              <a:gd name="adj1" fmla="val 112532"/>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2273872" y="5305868"/>
            <a:ext cx="274570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发货过账</a:t>
            </a:r>
            <a:endParaRPr lang="en-US" altLang="zh-CN" dirty="0">
              <a:latin typeface="微软雅黑" panose="020B0503020204020204" pitchFamily="34" charset="-122"/>
              <a:ea typeface="微软雅黑" panose="020B0503020204020204" pitchFamily="34" charset="-122"/>
            </a:endParaRPr>
          </a:p>
        </p:txBody>
      </p:sp>
      <p:sp>
        <p:nvSpPr>
          <p:cNvPr id="18"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latin typeface="微软雅黑" panose="020B0503020204020204" pitchFamily="34" charset="-122"/>
                <a:ea typeface="微软雅黑" panose="020B0503020204020204" pitchFamily="34" charset="-122"/>
              </a:rPr>
              <a:t>关键业务场景 </a:t>
            </a:r>
            <a:r>
              <a:rPr lang="en-US" altLang="zh-CN" sz="2800" b="1" dirty="0">
                <a:solidFill>
                  <a:srgbClr val="0099FF"/>
                </a:solidFill>
                <a:latin typeface="微软雅黑" panose="020B0503020204020204" pitchFamily="34" charset="-122"/>
                <a:ea typeface="微软雅黑" panose="020B0503020204020204" pitchFamily="34" charset="-122"/>
              </a:rPr>
              <a:t>– </a:t>
            </a:r>
            <a:r>
              <a:rPr lang="zh-CN" altLang="en-US" sz="2800" b="1" dirty="0">
                <a:solidFill>
                  <a:srgbClr val="0099FF"/>
                </a:solidFill>
                <a:latin typeface="微软雅黑" panose="020B0503020204020204" pitchFamily="34" charset="-122"/>
                <a:ea typeface="微软雅黑" panose="020B0503020204020204" pitchFamily="34" charset="-122"/>
              </a:rPr>
              <a:t>仓库发货</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820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1765556"/>
            <a:ext cx="12192000" cy="583324"/>
          </a:xfrm>
          <a:prstGeom prst="rect">
            <a:avLst/>
          </a:prstGeom>
          <a:solidFill>
            <a:schemeClr val="accent2">
              <a:lumMod val="20000"/>
              <a:lumOff val="80000"/>
            </a:schemeClr>
          </a:solidFill>
          <a:ln w="9525">
            <a:noFill/>
            <a:miter lim="800000"/>
            <a:headEnd/>
            <a:tailEnd/>
          </a:ln>
        </p:spPr>
        <p:txBody>
          <a:bodyPr wrap="none" anchor="ctr"/>
          <a:lstStyle/>
          <a:p>
            <a:endParaRPr lang="zh-CN" altLang="en-US" dirty="0"/>
          </a:p>
        </p:txBody>
      </p:sp>
      <p:sp>
        <p:nvSpPr>
          <p:cNvPr id="11"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solidFill>
                  <a:srgbClr val="0099FF"/>
                </a:solidFill>
                <a:ea typeface="微软雅黑" pitchFamily="34" charset="-122"/>
              </a:rPr>
              <a:t>目录</a:t>
            </a:r>
            <a:endParaRPr lang="en-US" altLang="zh-CN" sz="2800" b="1" dirty="0" smtClean="0">
              <a:solidFill>
                <a:srgbClr val="0099FF"/>
              </a:solidFill>
              <a:ea typeface="微软雅黑" pitchFamily="34" charset="-122"/>
            </a:endParaRPr>
          </a:p>
        </p:txBody>
      </p:sp>
      <p:sp>
        <p:nvSpPr>
          <p:cNvPr id="13" name="Rectangle 26"/>
          <p:cNvSpPr txBox="1">
            <a:spLocks noChangeArrowheads="1"/>
          </p:cNvSpPr>
          <p:nvPr/>
        </p:nvSpPr>
        <p:spPr bwMode="auto">
          <a:xfrm>
            <a:off x="755651" y="1201420"/>
            <a:ext cx="10892367" cy="55129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50000"/>
              </a:spcBef>
              <a:spcAft>
                <a:spcPct val="0"/>
              </a:spcAft>
              <a:buClr>
                <a:schemeClr val="tx1"/>
              </a:buClr>
              <a:buFont typeface="Wingdings" pitchFamily="2" charset="2"/>
              <a:buNone/>
              <a:defRPr kumimoji="1" sz="1600">
                <a:solidFill>
                  <a:schemeClr val="tx1"/>
                </a:solidFill>
                <a:latin typeface="+mn-lt"/>
                <a:ea typeface="+mn-ea"/>
                <a:cs typeface="+mn-cs"/>
              </a:defRPr>
            </a:lvl1pPr>
            <a:lvl2pPr marL="457200" indent="0" algn="ctr" rtl="0" eaLnBrk="0" fontAlgn="base" hangingPunct="0">
              <a:spcBef>
                <a:spcPct val="0"/>
              </a:spcBef>
              <a:spcAft>
                <a:spcPct val="0"/>
              </a:spcAft>
              <a:buClr>
                <a:schemeClr val="tx1"/>
              </a:buClr>
              <a:buFont typeface="Arial" pitchFamily="34" charset="0"/>
              <a:buNone/>
              <a:defRPr kumimoji="1" sz="1600">
                <a:solidFill>
                  <a:schemeClr val="tx1"/>
                </a:solidFill>
                <a:latin typeface="+mn-lt"/>
                <a:ea typeface="+mn-ea"/>
                <a:cs typeface="+mn-cs"/>
              </a:defRPr>
            </a:lvl2pPr>
            <a:lvl3pPr marL="914400" indent="0" algn="ctr" rtl="0" eaLnBrk="0" fontAlgn="base" hangingPunct="0">
              <a:spcBef>
                <a:spcPct val="0"/>
              </a:spcBef>
              <a:spcAft>
                <a:spcPct val="0"/>
              </a:spcAft>
              <a:buClr>
                <a:schemeClr val="tx1"/>
              </a:buClr>
              <a:buNone/>
              <a:defRPr kumimoji="1" sz="1600">
                <a:solidFill>
                  <a:schemeClr val="tx1"/>
                </a:solidFill>
                <a:latin typeface="+mn-lt"/>
                <a:ea typeface="+mn-ea"/>
                <a:cs typeface="+mn-cs"/>
              </a:defRPr>
            </a:lvl3pPr>
            <a:lvl4pPr marL="13716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4pPr>
            <a:lvl5pPr marL="1828800" indent="0" algn="ctr" rtl="0" eaLnBrk="0" fontAlgn="base" hangingPunct="0">
              <a:spcBef>
                <a:spcPct val="20000"/>
              </a:spcBef>
              <a:spcAft>
                <a:spcPct val="0"/>
              </a:spcAft>
              <a:buClr>
                <a:schemeClr val="bg1"/>
              </a:buClr>
              <a:buNone/>
              <a:defRPr kumimoji="1" sz="1600">
                <a:solidFill>
                  <a:schemeClr val="bg1"/>
                </a:solidFill>
                <a:latin typeface="Arial" charset="0"/>
                <a:ea typeface="+mn-ea"/>
                <a:cs typeface="+mn-cs"/>
              </a:defRPr>
            </a:lvl5pPr>
            <a:lvl6pPr marL="22860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6pPr>
            <a:lvl7pPr marL="27432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7pPr>
            <a:lvl8pPr marL="32004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8pPr>
            <a:lvl9pPr marL="3657600" indent="0" algn="ctr" rtl="0" eaLnBrk="0" fontAlgn="base" hangingPunct="0">
              <a:spcBef>
                <a:spcPct val="20000"/>
              </a:spcBef>
              <a:spcAft>
                <a:spcPct val="0"/>
              </a:spcAft>
              <a:buClr>
                <a:schemeClr val="bg1"/>
              </a:buClr>
              <a:buNone/>
              <a:defRPr sz="1600">
                <a:solidFill>
                  <a:schemeClr val="bg1"/>
                </a:solidFill>
                <a:latin typeface="Arial" charset="0"/>
                <a:ea typeface="+mn-ea"/>
                <a:cs typeface="+mn-cs"/>
              </a:defRPr>
            </a:lvl9pPr>
          </a:lstStyle>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000000"/>
                </a:solidFill>
                <a:latin typeface="微软雅黑" charset="0"/>
                <a:ea typeface="微软雅黑" charset="0"/>
                <a:cs typeface="微软雅黑" charset="0"/>
              </a:rPr>
              <a:t>库存业务介绍</a:t>
            </a:r>
            <a:endParaRPr lang="en-US" altLang="zh-CN" sz="2000" b="1" dirty="0" smtClean="0">
              <a:solidFill>
                <a:srgbClr val="000000"/>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库存系统演进</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平台库存架构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应用架构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技术</a:t>
            </a:r>
            <a:r>
              <a:rPr lang="zh-CN" altLang="en-US" sz="2000" b="1" dirty="0" smtClean="0">
                <a:solidFill>
                  <a:srgbClr val="AAAAAA"/>
                </a:solidFill>
                <a:latin typeface="微软雅黑" charset="0"/>
                <a:ea typeface="微软雅黑" charset="0"/>
                <a:cs typeface="微软雅黑" charset="0"/>
              </a:rPr>
              <a:t>架构</a:t>
            </a:r>
            <a:endParaRPr lang="en-US" altLang="zh-CN" sz="2000" b="1" dirty="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a:solidFill>
                  <a:srgbClr val="AAAAAA"/>
                </a:solidFill>
                <a:latin typeface="微软雅黑" charset="0"/>
                <a:ea typeface="微软雅黑" charset="0"/>
                <a:cs typeface="微软雅黑" charset="0"/>
              </a:rPr>
              <a:t>数据</a:t>
            </a:r>
            <a:r>
              <a:rPr lang="zh-CN" altLang="en-US" sz="2000" b="1" dirty="0" smtClean="0">
                <a:solidFill>
                  <a:srgbClr val="AAAAAA"/>
                </a:solidFill>
                <a:latin typeface="微软雅黑" charset="0"/>
                <a:ea typeface="微软雅黑" charset="0"/>
                <a:cs typeface="微软雅黑" charset="0"/>
              </a:rPr>
              <a:t>架构</a:t>
            </a:r>
            <a:endParaRPr lang="en-US" altLang="zh-CN" sz="2000" b="1" dirty="0" smtClean="0">
              <a:solidFill>
                <a:srgbClr val="AAAAAA"/>
              </a:solidFill>
              <a:latin typeface="微软雅黑" charset="0"/>
              <a:ea typeface="微软雅黑" charset="0"/>
              <a:cs typeface="微软雅黑" charset="0"/>
            </a:endParaRPr>
          </a:p>
          <a:p>
            <a:pPr marL="622300" lvl="1" indent="-342900" algn="l" eaLnBrk="1" hangingPunct="1">
              <a:lnSpc>
                <a:spcPct val="150000"/>
              </a:lnSpc>
              <a:spcBef>
                <a:spcPts val="600"/>
              </a:spcBef>
              <a:spcAft>
                <a:spcPts val="600"/>
              </a:spcAft>
              <a:buClrTx/>
              <a:buSzPct val="100000"/>
              <a:buFont typeface="Wingdings" panose="05000000000000000000" pitchFamily="2" charset="2"/>
              <a:buChar char="ü"/>
            </a:pPr>
            <a:r>
              <a:rPr lang="zh-CN" altLang="en-US" sz="2000" b="1" dirty="0" smtClean="0">
                <a:solidFill>
                  <a:srgbClr val="AAAAAA"/>
                </a:solidFill>
                <a:latin typeface="微软雅黑" charset="0"/>
                <a:ea typeface="微软雅黑" charset="0"/>
                <a:cs typeface="微软雅黑" charset="0"/>
              </a:rPr>
              <a:t>部署架构</a:t>
            </a: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经验总结</a:t>
            </a:r>
            <a:endParaRPr lang="en-US" altLang="zh-CN" sz="2000" b="1" dirty="0" smtClean="0">
              <a:solidFill>
                <a:srgbClr val="AAAAAA"/>
              </a:solidFill>
              <a:latin typeface="微软雅黑" charset="0"/>
              <a:ea typeface="微软雅黑" charset="0"/>
              <a:cs typeface="微软雅黑" charset="0"/>
            </a:endParaRPr>
          </a:p>
          <a:p>
            <a:pPr marL="342900" lvl="1" indent="-342900" algn="l" eaLnBrk="1" hangingPunct="1">
              <a:lnSpc>
                <a:spcPct val="150000"/>
              </a:lnSpc>
              <a:spcBef>
                <a:spcPts val="600"/>
              </a:spcBef>
              <a:spcAft>
                <a:spcPts val="600"/>
              </a:spcAft>
              <a:buClrTx/>
              <a:buSzPct val="100000"/>
              <a:buFont typeface="Wingdings" charset="0"/>
              <a:buChar char="l"/>
            </a:pPr>
            <a:r>
              <a:rPr lang="zh-CN" altLang="en-US" sz="2000" b="1" dirty="0" smtClean="0">
                <a:solidFill>
                  <a:srgbClr val="AAAAAA"/>
                </a:solidFill>
                <a:latin typeface="微软雅黑" charset="0"/>
                <a:ea typeface="微软雅黑" charset="0"/>
                <a:cs typeface="微软雅黑" charset="0"/>
              </a:rPr>
              <a:t>工作展望</a:t>
            </a:r>
            <a:endParaRPr lang="en-US" altLang="zh-CN" sz="2000" b="1" dirty="0">
              <a:solidFill>
                <a:srgbClr val="AAAAAA"/>
              </a:solidFill>
              <a:latin typeface="微软雅黑" charset="0"/>
              <a:ea typeface="微软雅黑" charset="0"/>
              <a:cs typeface="微软雅黑" charset="0"/>
            </a:endParaRPr>
          </a:p>
        </p:txBody>
      </p:sp>
    </p:spTree>
    <p:extLst>
      <p:ext uri="{BB962C8B-B14F-4D97-AF65-F5344CB8AC3E}">
        <p14:creationId xmlns:p14="http://schemas.microsoft.com/office/powerpoint/2010/main" val="3530671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solidFill>
                  <a:srgbClr val="0099FF"/>
                </a:solidFill>
                <a:latin typeface="微软雅黑" panose="020B0503020204020204" pitchFamily="34" charset="-122"/>
                <a:ea typeface="微软雅黑" panose="020B0503020204020204" pitchFamily="34" charset="-122"/>
              </a:rPr>
              <a:t>库存系统演进</a:t>
            </a:r>
            <a:r>
              <a:rPr lang="en-US" altLang="zh-CN" sz="2800" b="1" dirty="0" smtClean="0">
                <a:solidFill>
                  <a:srgbClr val="0099FF"/>
                </a:solidFill>
                <a:latin typeface="微软雅黑" panose="020B0503020204020204" pitchFamily="34" charset="-122"/>
                <a:ea typeface="微软雅黑" panose="020B0503020204020204" pitchFamily="34" charset="-122"/>
              </a:rPr>
              <a:t>-1</a:t>
            </a:r>
            <a:r>
              <a:rPr lang="zh-CN" altLang="en-US" sz="2800" b="1" dirty="0" smtClean="0">
                <a:solidFill>
                  <a:srgbClr val="0099FF"/>
                </a:solidFill>
                <a:latin typeface="微软雅黑" panose="020B0503020204020204" pitchFamily="34" charset="-122"/>
                <a:ea typeface="微软雅黑" panose="020B0503020204020204" pitchFamily="34" charset="-122"/>
              </a:rPr>
              <a:t>期</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
        <p:nvSpPr>
          <p:cNvPr id="3" name="内容占位符 3"/>
          <p:cNvSpPr>
            <a:spLocks noGrp="1"/>
          </p:cNvSpPr>
          <p:nvPr>
            <p:ph idx="1"/>
          </p:nvPr>
        </p:nvSpPr>
        <p:spPr>
          <a:xfrm>
            <a:off x="455373" y="953726"/>
            <a:ext cx="10972800" cy="5597823"/>
          </a:xfrm>
        </p:spPr>
        <p:txBody>
          <a:bodyPr/>
          <a:lstStyle/>
          <a:p>
            <a:pPr marL="0" indent="0" algn="ctr">
              <a:buNone/>
            </a:pPr>
            <a:endParaRPr lang="en-US" altLang="zh-CN" b="0" dirty="0">
              <a:latin typeface="微软雅黑" panose="020B0503020204020204" pitchFamily="34" charset="-122"/>
              <a:ea typeface="微软雅黑" panose="020B0503020204020204" pitchFamily="34" charset="-122"/>
            </a:endParaRPr>
          </a:p>
          <a:p>
            <a:pPr marL="0" indent="0" algn="ctr">
              <a:buNone/>
            </a:pPr>
            <a:endParaRPr lang="en-US" altLang="zh-CN" b="0" dirty="0" smtClean="0">
              <a:latin typeface="微软雅黑" panose="020B0503020204020204" pitchFamily="34" charset="-122"/>
              <a:ea typeface="微软雅黑" panose="020B0503020204020204" pitchFamily="34" charset="-122"/>
            </a:endParaRPr>
          </a:p>
        </p:txBody>
      </p:sp>
      <p:sp>
        <p:nvSpPr>
          <p:cNvPr id="89" name="Rectangle 18"/>
          <p:cNvSpPr/>
          <p:nvPr/>
        </p:nvSpPr>
        <p:spPr>
          <a:xfrm>
            <a:off x="1820525" y="3189142"/>
            <a:ext cx="1430517" cy="908437"/>
          </a:xfrm>
          <a:prstGeom prst="rect">
            <a:avLst/>
          </a:prstGeom>
          <a:solidFill>
            <a:srgbClr val="92D050">
              <a:alpha val="18039"/>
            </a:srgbClr>
          </a:solidFill>
          <a:ln w="25400" cap="flat" cmpd="sng" algn="ctr">
            <a:solidFill>
              <a:srgbClr val="4F81BD">
                <a:shade val="50000"/>
              </a:srgbClr>
            </a:solidFill>
            <a:prstDash val="solid"/>
          </a:ln>
          <a:effectLst/>
        </p:spPr>
        <p:txBody>
          <a:bodyPr rtlCol="0" anchor="ctr" anchorCtr="0"/>
          <a:lstStyle/>
          <a:p>
            <a:pPr algn="ctr" eaLnBrk="0" hangingPunct="0">
              <a:spcBef>
                <a:spcPts val="313"/>
              </a:spcBef>
              <a:spcAft>
                <a:spcPts val="300"/>
              </a:spcAft>
              <a:buClr>
                <a:srgbClr val="486AC1"/>
              </a:buClr>
              <a:buSzPct val="100000"/>
            </a:pP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r>
              <a:rPr lang="en-US" altLang="zh-CN" sz="2000" kern="0" dirty="0" smtClean="0">
                <a:solidFill>
                  <a:prstClr val="black"/>
                </a:solidFill>
                <a:latin typeface="微软雅黑" pitchFamily="34" charset="-122"/>
                <a:ea typeface="微软雅黑" pitchFamily="34" charset="-122"/>
              </a:rPr>
              <a:t>R3</a:t>
            </a:r>
          </a:p>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itchFamily="34" charset="-122"/>
                <a:ea typeface="微软雅黑" pitchFamily="34" charset="-122"/>
              </a:rPr>
              <a:t>(ERP)</a:t>
            </a: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p>
        </p:txBody>
      </p:sp>
      <p:sp>
        <p:nvSpPr>
          <p:cNvPr id="90" name="Rectangle 9"/>
          <p:cNvSpPr/>
          <p:nvPr/>
        </p:nvSpPr>
        <p:spPr>
          <a:xfrm>
            <a:off x="6317997" y="2020919"/>
            <a:ext cx="1623208" cy="772175"/>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B2C</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（主站）</a:t>
            </a:r>
            <a:endParaRPr lang="zh-CN" altLang="en-US" sz="2000" kern="0" dirty="0">
              <a:solidFill>
                <a:prstClr val="black"/>
              </a:solidFill>
              <a:latin typeface="微软雅黑" pitchFamily="34" charset="-122"/>
              <a:ea typeface="微软雅黑" pitchFamily="34" charset="-122"/>
            </a:endParaRPr>
          </a:p>
        </p:txBody>
      </p:sp>
      <p:sp>
        <p:nvSpPr>
          <p:cNvPr id="92" name="TextBox 91"/>
          <p:cNvSpPr txBox="1"/>
          <p:nvPr/>
        </p:nvSpPr>
        <p:spPr>
          <a:xfrm>
            <a:off x="1383703" y="5099989"/>
            <a:ext cx="9527832" cy="2246769"/>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采用“</a:t>
            </a:r>
            <a:r>
              <a:rPr lang="en-US" altLang="zh-CN" sz="2000" dirty="0" smtClean="0">
                <a:latin typeface="微软雅黑" panose="020B0503020204020204" pitchFamily="34" charset="-122"/>
                <a:ea typeface="微软雅黑" panose="020B0503020204020204" pitchFamily="34" charset="-122"/>
              </a:rPr>
              <a:t>R 3(ERP)+</a:t>
            </a:r>
            <a:r>
              <a:rPr lang="zh-CN" altLang="en-US" sz="2000" dirty="0" smtClean="0">
                <a:latin typeface="微软雅黑" panose="020B0503020204020204" pitchFamily="34" charset="-122"/>
                <a:ea typeface="微软雅黑" panose="020B0503020204020204" pitchFamily="34" charset="-122"/>
              </a:rPr>
              <a:t>前置影子库存”</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存在问题：</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000" dirty="0" smtClean="0">
                <a:latin typeface="微软雅黑" panose="020B0503020204020204" pitchFamily="34" charset="-122"/>
                <a:ea typeface="微软雅黑" panose="020B0503020204020204" pitchFamily="34" charset="-122"/>
              </a:rPr>
              <a:t>R3</a:t>
            </a:r>
            <a:r>
              <a:rPr lang="zh-CN" altLang="en-US" sz="2000" dirty="0" smtClean="0">
                <a:latin typeface="微软雅黑" panose="020B0503020204020204" pitchFamily="34" charset="-122"/>
                <a:ea typeface="微软雅黑" panose="020B0503020204020204" pitchFamily="34" charset="-122"/>
              </a:rPr>
              <a:t>作为库存、订单等交易系统的综合载体，存在严重的性能瓶颈，架构上是一个套件产品、不可扩展，无法支持线上线下销售平台的高并发请求。</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zh-CN" altLang="en-US" sz="2000" dirty="0">
              <a:latin typeface="微软雅黑" panose="020B0503020204020204" pitchFamily="34" charset="-122"/>
              <a:ea typeface="微软雅黑" panose="020B0503020204020204" pitchFamily="34" charset="-122"/>
            </a:endParaRPr>
          </a:p>
        </p:txBody>
      </p:sp>
      <p:sp>
        <p:nvSpPr>
          <p:cNvPr id="96" name="Rectangle 9"/>
          <p:cNvSpPr/>
          <p:nvPr/>
        </p:nvSpPr>
        <p:spPr>
          <a:xfrm>
            <a:off x="6317997" y="3146045"/>
            <a:ext cx="1623208" cy="770220"/>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POS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（门店）</a:t>
            </a:r>
            <a:endParaRPr lang="zh-CN" altLang="en-US" sz="2000" kern="0" dirty="0">
              <a:solidFill>
                <a:prstClr val="black"/>
              </a:solidFill>
              <a:latin typeface="微软雅黑" pitchFamily="34" charset="-122"/>
              <a:ea typeface="微软雅黑" pitchFamily="34" charset="-122"/>
            </a:endParaRPr>
          </a:p>
        </p:txBody>
      </p:sp>
      <p:sp>
        <p:nvSpPr>
          <p:cNvPr id="97" name="Rectangle 9"/>
          <p:cNvSpPr/>
          <p:nvPr/>
        </p:nvSpPr>
        <p:spPr>
          <a:xfrm>
            <a:off x="6317998" y="4100528"/>
            <a:ext cx="1623208" cy="858642"/>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（搜索）</a:t>
            </a:r>
            <a:endParaRPr lang="zh-CN" altLang="en-US" sz="2000" kern="0" dirty="0">
              <a:solidFill>
                <a:prstClr val="black"/>
              </a:solidFill>
              <a:latin typeface="微软雅黑" pitchFamily="34" charset="-122"/>
              <a:ea typeface="微软雅黑" pitchFamily="34" charset="-122"/>
            </a:endParaRPr>
          </a:p>
        </p:txBody>
      </p:sp>
      <p:cxnSp>
        <p:nvCxnSpPr>
          <p:cNvPr id="95" name="肘形连接符 94"/>
          <p:cNvCxnSpPr>
            <a:stCxn id="90" idx="1"/>
            <a:endCxn id="89" idx="3"/>
          </p:cNvCxnSpPr>
          <p:nvPr/>
        </p:nvCxnSpPr>
        <p:spPr>
          <a:xfrm rot="10800000" flipV="1">
            <a:off x="3251043" y="2407007"/>
            <a:ext cx="3066955" cy="1236354"/>
          </a:xfrm>
          <a:prstGeom prst="bentConnector3">
            <a:avLst/>
          </a:prstGeom>
          <a:ln>
            <a:solidFill>
              <a:srgbClr val="368FF0"/>
            </a:solidFill>
            <a:tailEnd type="arrow"/>
          </a:ln>
        </p:spPr>
        <p:style>
          <a:lnRef idx="1">
            <a:schemeClr val="dk1"/>
          </a:lnRef>
          <a:fillRef idx="0">
            <a:schemeClr val="dk1"/>
          </a:fillRef>
          <a:effectRef idx="0">
            <a:schemeClr val="dk1"/>
          </a:effectRef>
          <a:fontRef idx="minor">
            <a:schemeClr val="tx1"/>
          </a:fontRef>
        </p:style>
      </p:cxnSp>
      <p:cxnSp>
        <p:nvCxnSpPr>
          <p:cNvPr id="2049" name="肘形连接符 2048"/>
          <p:cNvCxnSpPr>
            <a:stCxn id="96" idx="1"/>
            <a:endCxn id="89" idx="3"/>
          </p:cNvCxnSpPr>
          <p:nvPr/>
        </p:nvCxnSpPr>
        <p:spPr>
          <a:xfrm rot="10800000" flipV="1">
            <a:off x="3251043" y="3531155"/>
            <a:ext cx="3066955" cy="112206"/>
          </a:xfrm>
          <a:prstGeom prst="bentConnector3">
            <a:avLst/>
          </a:prstGeom>
          <a:ln>
            <a:solidFill>
              <a:srgbClr val="368FF0"/>
            </a:solidFill>
            <a:tailEnd type="arrow"/>
          </a:ln>
        </p:spPr>
        <p:style>
          <a:lnRef idx="1">
            <a:schemeClr val="dk1"/>
          </a:lnRef>
          <a:fillRef idx="0">
            <a:schemeClr val="dk1"/>
          </a:fillRef>
          <a:effectRef idx="0">
            <a:schemeClr val="dk1"/>
          </a:effectRef>
          <a:fontRef idx="minor">
            <a:schemeClr val="tx1"/>
          </a:fontRef>
        </p:style>
      </p:cxnSp>
      <p:sp>
        <p:nvSpPr>
          <p:cNvPr id="2052" name="TextBox 2051"/>
          <p:cNvSpPr txBox="1"/>
          <p:nvPr/>
        </p:nvSpPr>
        <p:spPr>
          <a:xfrm>
            <a:off x="4924217" y="1909865"/>
            <a:ext cx="124263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库存检查</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库存锁定</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库存解锁</a:t>
            </a:r>
            <a:endParaRPr lang="zh-CN" altLang="en-US" sz="1400" dirty="0">
              <a:latin typeface="微软雅黑" panose="020B0503020204020204" pitchFamily="34" charset="-122"/>
              <a:ea typeface="微软雅黑" panose="020B0503020204020204" pitchFamily="34" charset="-122"/>
            </a:endParaRPr>
          </a:p>
        </p:txBody>
      </p:sp>
      <p:sp>
        <p:nvSpPr>
          <p:cNvPr id="103" name="TextBox 102"/>
          <p:cNvSpPr txBox="1"/>
          <p:nvPr/>
        </p:nvSpPr>
        <p:spPr>
          <a:xfrm>
            <a:off x="5002466" y="3042211"/>
            <a:ext cx="124263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库存检查</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库存锁定</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库存解锁</a:t>
            </a:r>
            <a:endParaRPr lang="zh-CN" altLang="en-US" sz="1400" dirty="0">
              <a:latin typeface="微软雅黑" panose="020B0503020204020204" pitchFamily="34" charset="-122"/>
              <a:ea typeface="微软雅黑" panose="020B0503020204020204" pitchFamily="34" charset="-122"/>
            </a:endParaRPr>
          </a:p>
        </p:txBody>
      </p:sp>
      <p:sp>
        <p:nvSpPr>
          <p:cNvPr id="2053" name="流程图: 磁盘 2052"/>
          <p:cNvSpPr/>
          <p:nvPr/>
        </p:nvSpPr>
        <p:spPr>
          <a:xfrm>
            <a:off x="8703480" y="2661017"/>
            <a:ext cx="974221" cy="615837"/>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影子库存</a:t>
            </a:r>
            <a:endParaRPr lang="zh-CN" altLang="en-US" sz="1400" dirty="0">
              <a:latin typeface="微软雅黑" panose="020B0503020204020204" pitchFamily="34" charset="-122"/>
              <a:ea typeface="微软雅黑" panose="020B0503020204020204" pitchFamily="34" charset="-122"/>
            </a:endParaRPr>
          </a:p>
        </p:txBody>
      </p:sp>
      <p:cxnSp>
        <p:nvCxnSpPr>
          <p:cNvPr id="2065" name="肘形连接符 2064"/>
          <p:cNvCxnSpPr>
            <a:stCxn id="89" idx="0"/>
            <a:endCxn id="90" idx="0"/>
          </p:cNvCxnSpPr>
          <p:nvPr/>
        </p:nvCxnSpPr>
        <p:spPr>
          <a:xfrm rot="5400000" flipH="1" flipV="1">
            <a:off x="4248581" y="308123"/>
            <a:ext cx="1168223" cy="4593817"/>
          </a:xfrm>
          <a:prstGeom prst="bentConnector3">
            <a:avLst>
              <a:gd name="adj1" fmla="val 144286"/>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3981932" y="1550242"/>
            <a:ext cx="155621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库存变化推送</a:t>
            </a:r>
            <a:endParaRPr lang="zh-CN" altLang="en-US" sz="1400" dirty="0">
              <a:latin typeface="微软雅黑" panose="020B0503020204020204" pitchFamily="34" charset="-122"/>
              <a:ea typeface="微软雅黑" panose="020B0503020204020204" pitchFamily="34" charset="-122"/>
            </a:endParaRPr>
          </a:p>
        </p:txBody>
      </p:sp>
      <p:cxnSp>
        <p:nvCxnSpPr>
          <p:cNvPr id="2067" name="肘形连接符 2066"/>
          <p:cNvCxnSpPr>
            <a:stCxn id="90" idx="3"/>
            <a:endCxn id="2053" idx="0"/>
          </p:cNvCxnSpPr>
          <p:nvPr/>
        </p:nvCxnSpPr>
        <p:spPr>
          <a:xfrm>
            <a:off x="7941205" y="2407007"/>
            <a:ext cx="1249386" cy="45928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068" name="TextBox 2067"/>
          <p:cNvSpPr txBox="1"/>
          <p:nvPr/>
        </p:nvSpPr>
        <p:spPr>
          <a:xfrm>
            <a:off x="8312046" y="1668342"/>
            <a:ext cx="2599489" cy="738664"/>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B2C</a:t>
            </a:r>
            <a:r>
              <a:rPr lang="zh-CN" altLang="en-US" sz="1400" dirty="0" smtClean="0">
                <a:latin typeface="微软雅黑" panose="020B0503020204020204" pitchFamily="34" charset="-122"/>
                <a:ea typeface="微软雅黑" panose="020B0503020204020204" pitchFamily="34" charset="-122"/>
              </a:rPr>
              <a:t>四级页查询</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R3</a:t>
            </a:r>
            <a:r>
              <a:rPr lang="zh-CN" altLang="en-US" sz="1400" dirty="0" smtClean="0">
                <a:latin typeface="微软雅黑" panose="020B0503020204020204" pitchFamily="34" charset="-122"/>
                <a:ea typeface="微软雅黑" panose="020B0503020204020204" pitchFamily="34" charset="-122"/>
              </a:rPr>
              <a:t>库存变化主动更新</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影子库存过保鲜期，主动查</a:t>
            </a:r>
            <a:r>
              <a:rPr lang="en-US" altLang="zh-CN" sz="1400" dirty="0">
                <a:latin typeface="微软雅黑" panose="020B0503020204020204" pitchFamily="34" charset="-122"/>
                <a:ea typeface="微软雅黑" panose="020B0503020204020204" pitchFamily="34" charset="-122"/>
              </a:rPr>
              <a:t>R</a:t>
            </a: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p:txBody>
      </p:sp>
      <p:cxnSp>
        <p:nvCxnSpPr>
          <p:cNvPr id="2071" name="肘形连接符 2070"/>
          <p:cNvCxnSpPr>
            <a:stCxn id="97" idx="3"/>
            <a:endCxn id="2053" idx="2"/>
          </p:cNvCxnSpPr>
          <p:nvPr/>
        </p:nvCxnSpPr>
        <p:spPr>
          <a:xfrm flipV="1">
            <a:off x="7941206" y="2968936"/>
            <a:ext cx="762274" cy="1560913"/>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124" name="TextBox 123"/>
          <p:cNvSpPr txBox="1"/>
          <p:nvPr/>
        </p:nvSpPr>
        <p:spPr>
          <a:xfrm>
            <a:off x="8332206" y="3617733"/>
            <a:ext cx="1757087"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索引创建查询</a:t>
            </a:r>
            <a:endParaRPr lang="zh-CN" altLang="en-US" sz="1400" dirty="0">
              <a:latin typeface="微软雅黑" panose="020B0503020204020204" pitchFamily="34" charset="-122"/>
              <a:ea typeface="微软雅黑" panose="020B0503020204020204" pitchFamily="34" charset="-122"/>
            </a:endParaRPr>
          </a:p>
        </p:txBody>
      </p:sp>
      <p:sp>
        <p:nvSpPr>
          <p:cNvPr id="144" name="TextBox 65"/>
          <p:cNvSpPr txBox="1"/>
          <p:nvPr/>
        </p:nvSpPr>
        <p:spPr>
          <a:xfrm>
            <a:off x="20325" y="863715"/>
            <a:ext cx="3450787" cy="523220"/>
          </a:xfrm>
          <a:prstGeom prst="rect">
            <a:avLst/>
          </a:prstGeom>
          <a:noFill/>
          <a:ln>
            <a:solidFill>
              <a:srgbClr val="FF0000"/>
            </a:solidFill>
          </a:ln>
        </p:spPr>
        <p:txBody>
          <a:bodyPr wrap="square" rtlCol="0">
            <a:spAutoFit/>
          </a:bodyPr>
          <a:lstStyle/>
          <a:p>
            <a:pPr algn="ctr" eaLnBrk="0" hangingPunct="0"/>
            <a:r>
              <a:rPr lang="zh-CN" altLang="en-US" sz="1400" dirty="0">
                <a:solidFill>
                  <a:srgbClr val="000000"/>
                </a:solidFill>
                <a:latin typeface="微软雅黑" pitchFamily="34" charset="-122"/>
                <a:ea typeface="微软雅黑" pitchFamily="34" charset="-122"/>
              </a:rPr>
              <a:t>注：蓝色箭头表示为对外提供的服务</a:t>
            </a:r>
            <a:endParaRPr lang="en-US" altLang="zh-CN" sz="1400" dirty="0">
              <a:solidFill>
                <a:srgbClr val="000000"/>
              </a:solidFill>
              <a:latin typeface="微软雅黑" pitchFamily="34" charset="-122"/>
              <a:ea typeface="微软雅黑" pitchFamily="34" charset="-122"/>
            </a:endParaRPr>
          </a:p>
          <a:p>
            <a:pPr algn="ctr" eaLnBrk="0" hangingPunct="0"/>
            <a:r>
              <a:rPr lang="zh-CN" altLang="en-US" sz="1400" dirty="0">
                <a:solidFill>
                  <a:srgbClr val="000000"/>
                </a:solidFill>
                <a:latin typeface="微软雅黑" pitchFamily="34" charset="-122"/>
                <a:ea typeface="微软雅黑" pitchFamily="34" charset="-122"/>
              </a:rPr>
              <a:t>红色箭头表示数据同步</a:t>
            </a:r>
          </a:p>
        </p:txBody>
      </p:sp>
      <p:sp>
        <p:nvSpPr>
          <p:cNvPr id="145" name="Rectangle 9"/>
          <p:cNvSpPr/>
          <p:nvPr/>
        </p:nvSpPr>
        <p:spPr>
          <a:xfrm>
            <a:off x="369089" y="1631354"/>
            <a:ext cx="1650056" cy="849313"/>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SCS</a:t>
            </a:r>
          </a:p>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a:t>
            </a:r>
            <a:r>
              <a:rPr lang="zh-CN" altLang="en-US" sz="2000" kern="0" dirty="0" smtClean="0">
                <a:solidFill>
                  <a:prstClr val="black"/>
                </a:solidFill>
                <a:latin typeface="微软雅黑" pitchFamily="34" charset="-122"/>
                <a:ea typeface="微软雅黑" pitchFamily="34" charset="-122"/>
              </a:rPr>
              <a:t>供应链</a:t>
            </a:r>
            <a:r>
              <a:rPr lang="en-US" altLang="zh-CN" sz="2000" kern="0" dirty="0" smtClean="0">
                <a:solidFill>
                  <a:prstClr val="black"/>
                </a:solidFill>
                <a:latin typeface="微软雅黑" pitchFamily="34" charset="-122"/>
                <a:ea typeface="微软雅黑" pitchFamily="34" charset="-122"/>
              </a:rPr>
              <a:t>)</a:t>
            </a:r>
            <a:endParaRPr lang="zh-CN" altLang="en-US" sz="2000" kern="0" dirty="0">
              <a:solidFill>
                <a:prstClr val="black"/>
              </a:solidFill>
              <a:latin typeface="微软雅黑" pitchFamily="34" charset="-122"/>
              <a:ea typeface="微软雅黑" pitchFamily="34" charset="-122"/>
            </a:endParaRPr>
          </a:p>
        </p:txBody>
      </p:sp>
      <p:cxnSp>
        <p:nvCxnSpPr>
          <p:cNvPr id="146" name="直接箭头连接符 145"/>
          <p:cNvCxnSpPr>
            <a:stCxn id="145" idx="3"/>
          </p:cNvCxnSpPr>
          <p:nvPr/>
        </p:nvCxnSpPr>
        <p:spPr>
          <a:xfrm>
            <a:off x="2019145" y="2056011"/>
            <a:ext cx="370841" cy="1176093"/>
          </a:xfrm>
          <a:prstGeom prst="straightConnector1">
            <a:avLst/>
          </a:prstGeom>
          <a:ln>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147" name="TextBox 111"/>
          <p:cNvSpPr txBox="1"/>
          <p:nvPr/>
        </p:nvSpPr>
        <p:spPr>
          <a:xfrm>
            <a:off x="1296103" y="2531454"/>
            <a:ext cx="1154492"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供应商库存同步</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117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latin typeface="微软雅黑" panose="020B0503020204020204" pitchFamily="34" charset="-122"/>
                <a:ea typeface="微软雅黑" panose="020B0503020204020204" pitchFamily="34" charset="-122"/>
              </a:rPr>
              <a:t>库存系统演进</a:t>
            </a:r>
            <a:r>
              <a:rPr lang="en-US" altLang="zh-CN" sz="2800" b="1" dirty="0" smtClean="0">
                <a:solidFill>
                  <a:srgbClr val="0099FF"/>
                </a:solidFill>
                <a:latin typeface="微软雅黑" panose="020B0503020204020204" pitchFamily="34" charset="-122"/>
                <a:ea typeface="微软雅黑" panose="020B0503020204020204" pitchFamily="34" charset="-122"/>
              </a:rPr>
              <a:t>-2</a:t>
            </a:r>
            <a:r>
              <a:rPr lang="zh-CN" altLang="en-US" sz="2800" b="1" dirty="0" smtClean="0">
                <a:solidFill>
                  <a:srgbClr val="0099FF"/>
                </a:solidFill>
                <a:latin typeface="微软雅黑" panose="020B0503020204020204" pitchFamily="34" charset="-122"/>
                <a:ea typeface="微软雅黑" panose="020B0503020204020204" pitchFamily="34" charset="-122"/>
              </a:rPr>
              <a:t>期</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55373" y="638690"/>
            <a:ext cx="10972800" cy="5597823"/>
          </a:xfrm>
        </p:spPr>
        <p:txBody>
          <a:bodyPr/>
          <a:lstStyle/>
          <a:p>
            <a:pPr marL="0" indent="0" algn="ctr">
              <a:buNone/>
            </a:pPr>
            <a:endParaRPr lang="en-US" altLang="zh-CN" b="0" dirty="0">
              <a:latin typeface="微软雅黑" panose="020B0503020204020204" pitchFamily="34" charset="-122"/>
              <a:ea typeface="微软雅黑" panose="020B0503020204020204" pitchFamily="34" charset="-122"/>
            </a:endParaRPr>
          </a:p>
          <a:p>
            <a:pPr marL="0" indent="0" algn="ctr">
              <a:buNone/>
            </a:pPr>
            <a:endParaRPr lang="en-US" altLang="zh-CN" b="0" dirty="0" smtClean="0">
              <a:latin typeface="微软雅黑" panose="020B0503020204020204" pitchFamily="34" charset="-122"/>
              <a:ea typeface="微软雅黑" panose="020B0503020204020204" pitchFamily="34" charset="-122"/>
            </a:endParaRPr>
          </a:p>
        </p:txBody>
      </p:sp>
      <p:sp>
        <p:nvSpPr>
          <p:cNvPr id="5" name="Rectangle 19"/>
          <p:cNvSpPr/>
          <p:nvPr/>
        </p:nvSpPr>
        <p:spPr>
          <a:xfrm>
            <a:off x="3351554" y="1595814"/>
            <a:ext cx="4507621" cy="3073409"/>
          </a:xfrm>
          <a:prstGeom prst="rect">
            <a:avLst/>
          </a:prstGeom>
          <a:solidFill>
            <a:srgbClr val="EAEAEA"/>
          </a:solidFill>
          <a:ln w="25400" cap="flat" cmpd="sng" algn="ctr">
            <a:solidFill>
              <a:srgbClr val="FF0000"/>
            </a:solidFill>
            <a:prstDash val="solid"/>
          </a:ln>
          <a:effectLst/>
        </p:spPr>
        <p:txBody>
          <a:bodyPr rtlCol="0" anchor="t"/>
          <a:lstStyle/>
          <a:p>
            <a:pPr>
              <a:defRPr/>
            </a:pPr>
            <a:r>
              <a:rPr lang="zh-CN" altLang="en-US" sz="2000" kern="0" dirty="0" smtClean="0">
                <a:solidFill>
                  <a:srgbClr val="000000"/>
                </a:solidFill>
                <a:latin typeface="微软雅黑" panose="020B0503020204020204" pitchFamily="34" charset="-122"/>
                <a:ea typeface="微软雅黑" panose="020B0503020204020204" pitchFamily="34" charset="-122"/>
              </a:rPr>
              <a:t>库存平台</a:t>
            </a:r>
            <a:endParaRPr lang="zh-CN" altLang="en-US" sz="2000" kern="0" dirty="0">
              <a:solidFill>
                <a:srgbClr val="000000"/>
              </a:solidFill>
              <a:latin typeface="微软雅黑" pitchFamily="34" charset="-122"/>
              <a:ea typeface="微软雅黑" pitchFamily="34" charset="-122"/>
            </a:endParaRPr>
          </a:p>
        </p:txBody>
      </p:sp>
      <p:sp>
        <p:nvSpPr>
          <p:cNvPr id="6" name="Rectangle 18"/>
          <p:cNvSpPr/>
          <p:nvPr/>
        </p:nvSpPr>
        <p:spPr>
          <a:xfrm>
            <a:off x="3505953" y="3353190"/>
            <a:ext cx="2784665" cy="908437"/>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itchFamily="34" charset="-122"/>
                <a:ea typeface="微软雅黑" pitchFamily="34" charset="-122"/>
              </a:rPr>
              <a:t>SIMS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（自营库存）</a:t>
            </a:r>
            <a:r>
              <a:rPr lang="en-US" altLang="zh-CN" sz="2000" kern="0" dirty="0" smtClean="0">
                <a:solidFill>
                  <a:prstClr val="black"/>
                </a:solidFill>
                <a:latin typeface="微软雅黑" pitchFamily="34" charset="-122"/>
                <a:ea typeface="微软雅黑" pitchFamily="34" charset="-122"/>
              </a:rPr>
              <a:t>  </a:t>
            </a:r>
            <a:endParaRPr lang="en-US" altLang="zh-CN" sz="2000" kern="0" dirty="0">
              <a:solidFill>
                <a:prstClr val="black"/>
              </a:solidFill>
              <a:latin typeface="微软雅黑" pitchFamily="34" charset="-122"/>
              <a:ea typeface="微软雅黑" pitchFamily="34" charset="-122"/>
            </a:endParaRPr>
          </a:p>
        </p:txBody>
      </p:sp>
      <p:sp>
        <p:nvSpPr>
          <p:cNvPr id="8" name="Rectangle 18"/>
          <p:cNvSpPr/>
          <p:nvPr/>
        </p:nvSpPr>
        <p:spPr>
          <a:xfrm>
            <a:off x="6513046" y="2033845"/>
            <a:ext cx="1248139" cy="2227782"/>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服务</a:t>
            </a:r>
            <a:endParaRPr lang="en-US" altLang="zh-CN" sz="2000" kern="0" dirty="0" smtClean="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路由</a:t>
            </a:r>
            <a:endParaRPr lang="en-US" altLang="zh-CN" sz="2000" kern="0" dirty="0">
              <a:solidFill>
                <a:prstClr val="black"/>
              </a:solidFill>
              <a:latin typeface="微软雅黑" pitchFamily="34" charset="-122"/>
              <a:ea typeface="微软雅黑" pitchFamily="34" charset="-122"/>
            </a:endParaRPr>
          </a:p>
        </p:txBody>
      </p:sp>
      <p:sp>
        <p:nvSpPr>
          <p:cNvPr id="10" name="TextBox 65"/>
          <p:cNvSpPr txBox="1"/>
          <p:nvPr/>
        </p:nvSpPr>
        <p:spPr>
          <a:xfrm>
            <a:off x="20325" y="863715"/>
            <a:ext cx="3450787" cy="523220"/>
          </a:xfrm>
          <a:prstGeom prst="rect">
            <a:avLst/>
          </a:prstGeom>
          <a:noFill/>
          <a:ln>
            <a:solidFill>
              <a:srgbClr val="FF0000"/>
            </a:solidFill>
          </a:ln>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注</a:t>
            </a:r>
            <a:r>
              <a:rPr lang="zh-CN" altLang="en-US" sz="1400" dirty="0" smtClean="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蓝色</a:t>
            </a:r>
            <a:r>
              <a:rPr lang="zh-CN" altLang="en-US" sz="1400" dirty="0" smtClean="0">
                <a:solidFill>
                  <a:srgbClr val="000000"/>
                </a:solidFill>
                <a:latin typeface="微软雅黑" pitchFamily="34" charset="-122"/>
                <a:ea typeface="微软雅黑" pitchFamily="34" charset="-122"/>
              </a:rPr>
              <a:t>箭头</a:t>
            </a:r>
            <a:r>
              <a:rPr lang="zh-CN" altLang="en-US" sz="1400" dirty="0">
                <a:solidFill>
                  <a:srgbClr val="000000"/>
                </a:solidFill>
                <a:latin typeface="微软雅黑" pitchFamily="34" charset="-122"/>
                <a:ea typeface="微软雅黑" pitchFamily="34" charset="-122"/>
              </a:rPr>
              <a:t>表示为对外提供的</a:t>
            </a:r>
            <a:r>
              <a:rPr lang="zh-CN" altLang="en-US" sz="1400" dirty="0" smtClean="0">
                <a:solidFill>
                  <a:srgbClr val="000000"/>
                </a:solidFill>
                <a:latin typeface="微软雅黑" pitchFamily="34" charset="-122"/>
                <a:ea typeface="微软雅黑" pitchFamily="34" charset="-122"/>
              </a:rPr>
              <a:t>服务</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红色箭头表示数据同步</a:t>
            </a:r>
            <a:endParaRPr lang="zh-CN" altLang="en-US" sz="1400" dirty="0">
              <a:solidFill>
                <a:srgbClr val="000000"/>
              </a:solidFill>
              <a:latin typeface="微软雅黑" pitchFamily="34" charset="-122"/>
              <a:ea typeface="微软雅黑" pitchFamily="34" charset="-122"/>
            </a:endParaRPr>
          </a:p>
        </p:txBody>
      </p:sp>
      <p:sp>
        <p:nvSpPr>
          <p:cNvPr id="14" name="Rectangle 18"/>
          <p:cNvSpPr/>
          <p:nvPr/>
        </p:nvSpPr>
        <p:spPr>
          <a:xfrm>
            <a:off x="3521994" y="2020122"/>
            <a:ext cx="2768624" cy="1138848"/>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r>
              <a:rPr lang="en-US" altLang="zh-CN" sz="2000" kern="0" dirty="0" smtClean="0">
                <a:solidFill>
                  <a:prstClr val="black"/>
                </a:solidFill>
                <a:latin typeface="微软雅黑" pitchFamily="34" charset="-122"/>
                <a:ea typeface="微软雅黑" pitchFamily="34" charset="-122"/>
              </a:rPr>
              <a:t>CIMS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a:t>
            </a:r>
            <a:r>
              <a:rPr lang="zh-CN" altLang="en-US" sz="2000" kern="0" dirty="0">
                <a:solidFill>
                  <a:prstClr val="black"/>
                </a:solidFill>
                <a:latin typeface="微软雅黑" pitchFamily="34" charset="-122"/>
                <a:ea typeface="微软雅黑" pitchFamily="34" charset="-122"/>
              </a:rPr>
              <a:t>商家</a:t>
            </a:r>
            <a:r>
              <a:rPr lang="zh-CN" altLang="en-US" sz="2000" kern="0" dirty="0" smtClean="0">
                <a:solidFill>
                  <a:prstClr val="black"/>
                </a:solidFill>
                <a:latin typeface="微软雅黑" pitchFamily="34" charset="-122"/>
                <a:ea typeface="微软雅黑" pitchFamily="34" charset="-122"/>
              </a:rPr>
              <a:t>库存）</a:t>
            </a: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p>
        </p:txBody>
      </p:sp>
      <p:sp>
        <p:nvSpPr>
          <p:cNvPr id="18" name="Rectangle 9"/>
          <p:cNvSpPr/>
          <p:nvPr/>
        </p:nvSpPr>
        <p:spPr>
          <a:xfrm>
            <a:off x="9777253" y="1961696"/>
            <a:ext cx="1343535" cy="882239"/>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POS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（门店）</a:t>
            </a:r>
            <a:endParaRPr lang="zh-CN" altLang="en-US" sz="2000" kern="0" dirty="0">
              <a:solidFill>
                <a:prstClr val="black"/>
              </a:solidFill>
              <a:latin typeface="微软雅黑" pitchFamily="34" charset="-122"/>
              <a:ea typeface="微软雅黑" pitchFamily="34" charset="-122"/>
            </a:endParaRPr>
          </a:p>
        </p:txBody>
      </p:sp>
      <p:sp>
        <p:nvSpPr>
          <p:cNvPr id="19" name="Rectangle 9"/>
          <p:cNvSpPr/>
          <p:nvPr/>
        </p:nvSpPr>
        <p:spPr>
          <a:xfrm>
            <a:off x="9791397" y="859651"/>
            <a:ext cx="1343535" cy="882239"/>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B2C</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（主站）</a:t>
            </a:r>
            <a:endParaRPr lang="zh-CN" altLang="en-US" sz="2000" kern="0" dirty="0">
              <a:solidFill>
                <a:prstClr val="black"/>
              </a:solidFill>
              <a:latin typeface="微软雅黑" pitchFamily="34" charset="-122"/>
              <a:ea typeface="微软雅黑" pitchFamily="34" charset="-122"/>
            </a:endParaRPr>
          </a:p>
        </p:txBody>
      </p:sp>
      <p:sp>
        <p:nvSpPr>
          <p:cNvPr id="21" name="Rectangle 9"/>
          <p:cNvSpPr/>
          <p:nvPr/>
        </p:nvSpPr>
        <p:spPr>
          <a:xfrm>
            <a:off x="9795512" y="2996811"/>
            <a:ext cx="1343535" cy="882239"/>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OMS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（订单）</a:t>
            </a:r>
            <a:endParaRPr lang="zh-CN" altLang="en-US" sz="2000" kern="0" dirty="0">
              <a:solidFill>
                <a:prstClr val="black"/>
              </a:solidFill>
              <a:latin typeface="微软雅黑" pitchFamily="34" charset="-122"/>
              <a:ea typeface="微软雅黑" pitchFamily="34" charset="-122"/>
            </a:endParaRPr>
          </a:p>
        </p:txBody>
      </p:sp>
      <p:sp>
        <p:nvSpPr>
          <p:cNvPr id="24" name="Rectangle 9"/>
          <p:cNvSpPr/>
          <p:nvPr/>
        </p:nvSpPr>
        <p:spPr>
          <a:xfrm>
            <a:off x="9795509" y="4121936"/>
            <a:ext cx="1343535" cy="882239"/>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R3</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a:t>
            </a:r>
            <a:r>
              <a:rPr lang="en-US" altLang="zh-CN" sz="2000" kern="0" dirty="0" smtClean="0">
                <a:solidFill>
                  <a:prstClr val="black"/>
                </a:solidFill>
                <a:latin typeface="微软雅黑" pitchFamily="34" charset="-122"/>
                <a:ea typeface="微软雅黑" pitchFamily="34" charset="-122"/>
              </a:rPr>
              <a:t>ERP</a:t>
            </a:r>
            <a:r>
              <a:rPr lang="zh-CN" altLang="en-US" sz="2000" kern="0" dirty="0" smtClean="0">
                <a:solidFill>
                  <a:prstClr val="black"/>
                </a:solidFill>
                <a:latin typeface="微软雅黑" pitchFamily="34" charset="-122"/>
                <a:ea typeface="微软雅黑" pitchFamily="34" charset="-122"/>
              </a:rPr>
              <a:t>）</a:t>
            </a:r>
            <a:endParaRPr lang="zh-CN" altLang="en-US" sz="2000" kern="0" dirty="0">
              <a:solidFill>
                <a:prstClr val="black"/>
              </a:solidFill>
              <a:latin typeface="微软雅黑" pitchFamily="34" charset="-122"/>
              <a:ea typeface="微软雅黑" pitchFamily="34" charset="-122"/>
            </a:endParaRPr>
          </a:p>
        </p:txBody>
      </p:sp>
      <p:sp>
        <p:nvSpPr>
          <p:cNvPr id="26" name="Rectangle 9"/>
          <p:cNvSpPr/>
          <p:nvPr/>
        </p:nvSpPr>
        <p:spPr>
          <a:xfrm>
            <a:off x="245350" y="3359309"/>
            <a:ext cx="1755195" cy="87978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SCS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（供应链）</a:t>
            </a:r>
            <a:endParaRPr lang="zh-CN" altLang="en-US" sz="2000" kern="0" dirty="0">
              <a:solidFill>
                <a:prstClr val="black"/>
              </a:solidFill>
              <a:latin typeface="微软雅黑" pitchFamily="34" charset="-122"/>
              <a:ea typeface="微软雅黑" pitchFamily="34" charset="-122"/>
            </a:endParaRPr>
          </a:p>
        </p:txBody>
      </p:sp>
      <p:cxnSp>
        <p:nvCxnSpPr>
          <p:cNvPr id="29" name="肘形连接符 28"/>
          <p:cNvCxnSpPr>
            <a:stCxn id="19" idx="1"/>
            <a:endCxn id="8" idx="3"/>
          </p:cNvCxnSpPr>
          <p:nvPr/>
        </p:nvCxnSpPr>
        <p:spPr>
          <a:xfrm rot="10800000" flipV="1">
            <a:off x="7761185" y="1300770"/>
            <a:ext cx="2030212" cy="1846965"/>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0" name="肘形连接符 29"/>
          <p:cNvCxnSpPr>
            <a:stCxn id="18" idx="1"/>
            <a:endCxn id="8" idx="3"/>
          </p:cNvCxnSpPr>
          <p:nvPr/>
        </p:nvCxnSpPr>
        <p:spPr>
          <a:xfrm rot="10800000" flipV="1">
            <a:off x="7761185" y="2402816"/>
            <a:ext cx="2016068" cy="744920"/>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1" name="肘形连接符 30"/>
          <p:cNvCxnSpPr>
            <a:stCxn id="21" idx="1"/>
            <a:endCxn id="8" idx="3"/>
          </p:cNvCxnSpPr>
          <p:nvPr/>
        </p:nvCxnSpPr>
        <p:spPr>
          <a:xfrm rot="10800000">
            <a:off x="7761186" y="3147737"/>
            <a:ext cx="2034327" cy="290195"/>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sp>
        <p:nvSpPr>
          <p:cNvPr id="36" name="TextBox 96"/>
          <p:cNvSpPr txBox="1"/>
          <p:nvPr/>
        </p:nvSpPr>
        <p:spPr>
          <a:xfrm>
            <a:off x="8401998" y="2033845"/>
            <a:ext cx="1418388" cy="523220"/>
          </a:xfrm>
          <a:prstGeom prst="rect">
            <a:avLst/>
          </a:prstGeom>
          <a:noFill/>
        </p:spPr>
        <p:txBody>
          <a:bodyPr wrap="square" rtlCol="0">
            <a:spAutoFit/>
          </a:bodyPr>
          <a:lstStyle/>
          <a:p>
            <a:pPr algn="ctr" eaLnBrk="0" hangingPunct="0"/>
            <a:r>
              <a:rPr lang="zh-CN" altLang="en-US" sz="1400" dirty="0" smtClean="0">
                <a:solidFill>
                  <a:srgbClr val="000000"/>
                </a:solidFill>
                <a:latin typeface="微软雅黑" pitchFamily="34" charset="-122"/>
                <a:ea typeface="微软雅黑" pitchFamily="34" charset="-122"/>
              </a:rPr>
              <a:t>库存</a:t>
            </a:r>
            <a:r>
              <a:rPr lang="zh-CN" altLang="en-US" sz="1400" dirty="0">
                <a:solidFill>
                  <a:srgbClr val="000000"/>
                </a:solidFill>
                <a:latin typeface="微软雅黑" pitchFamily="34" charset="-122"/>
                <a:ea typeface="微软雅黑" pitchFamily="34" charset="-122"/>
              </a:rPr>
              <a:t>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cxnSp>
        <p:nvCxnSpPr>
          <p:cNvPr id="44" name="直接箭头连接符 43"/>
          <p:cNvCxnSpPr>
            <a:stCxn id="26" idx="3"/>
          </p:cNvCxnSpPr>
          <p:nvPr/>
        </p:nvCxnSpPr>
        <p:spPr>
          <a:xfrm flipV="1">
            <a:off x="2000545" y="3788637"/>
            <a:ext cx="1345366" cy="10563"/>
          </a:xfrm>
          <a:prstGeom prst="straightConnector1">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46" name="TextBox 111"/>
          <p:cNvSpPr txBox="1"/>
          <p:nvPr/>
        </p:nvSpPr>
        <p:spPr>
          <a:xfrm>
            <a:off x="2061188" y="3535850"/>
            <a:ext cx="1154492"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供应商库存同步</a:t>
            </a:r>
            <a:endParaRPr lang="zh-CN" altLang="en-US" sz="1400" dirty="0">
              <a:solidFill>
                <a:srgbClr val="000000"/>
              </a:solidFill>
              <a:latin typeface="微软雅黑" pitchFamily="34" charset="-122"/>
              <a:ea typeface="微软雅黑" pitchFamily="34" charset="-122"/>
            </a:endParaRPr>
          </a:p>
        </p:txBody>
      </p:sp>
      <p:cxnSp>
        <p:nvCxnSpPr>
          <p:cNvPr id="47" name="直接箭头连接符 46"/>
          <p:cNvCxnSpPr>
            <a:stCxn id="136" idx="3"/>
          </p:cNvCxnSpPr>
          <p:nvPr/>
        </p:nvCxnSpPr>
        <p:spPr>
          <a:xfrm>
            <a:off x="2000545" y="2587786"/>
            <a:ext cx="1299021" cy="4703"/>
          </a:xfrm>
          <a:prstGeom prst="straightConnector1">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48" name="TextBox 113"/>
          <p:cNvSpPr txBox="1"/>
          <p:nvPr/>
        </p:nvSpPr>
        <p:spPr>
          <a:xfrm>
            <a:off x="1937865" y="2284712"/>
            <a:ext cx="1367825"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商家</a:t>
            </a:r>
            <a:r>
              <a:rPr lang="zh-CN" altLang="en-US" sz="1400" dirty="0" smtClean="0">
                <a:solidFill>
                  <a:srgbClr val="000000"/>
                </a:solidFill>
                <a:latin typeface="微软雅黑" pitchFamily="34" charset="-122"/>
                <a:ea typeface="微软雅黑" pitchFamily="34" charset="-122"/>
              </a:rPr>
              <a:t>库存同步</a:t>
            </a:r>
            <a:endParaRPr lang="zh-CN" altLang="en-US" sz="1400" dirty="0">
              <a:solidFill>
                <a:srgbClr val="000000"/>
              </a:solidFill>
              <a:latin typeface="微软雅黑" pitchFamily="34" charset="-122"/>
              <a:ea typeface="微软雅黑" pitchFamily="34" charset="-122"/>
            </a:endParaRPr>
          </a:p>
        </p:txBody>
      </p:sp>
      <p:cxnSp>
        <p:nvCxnSpPr>
          <p:cNvPr id="51" name="肘形连接符 50"/>
          <p:cNvCxnSpPr>
            <a:stCxn id="24" idx="1"/>
            <a:endCxn id="5" idx="2"/>
          </p:cNvCxnSpPr>
          <p:nvPr/>
        </p:nvCxnSpPr>
        <p:spPr>
          <a:xfrm rot="10800000" flipV="1">
            <a:off x="5605365" y="4563055"/>
            <a:ext cx="4190144" cy="106167"/>
          </a:xfrm>
          <a:prstGeom prst="bentConnector4">
            <a:avLst>
              <a:gd name="adj1" fmla="val 23106"/>
              <a:gd name="adj2" fmla="val 519683"/>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52" name="TextBox 117"/>
          <p:cNvSpPr txBox="1"/>
          <p:nvPr/>
        </p:nvSpPr>
        <p:spPr>
          <a:xfrm>
            <a:off x="6900897" y="4797211"/>
            <a:ext cx="1916556"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自营库存同步</a:t>
            </a:r>
            <a:endParaRPr lang="en-US" altLang="zh-CN" sz="1400" dirty="0" smtClean="0">
              <a:solidFill>
                <a:srgbClr val="000000"/>
              </a:solidFill>
              <a:latin typeface="微软雅黑" pitchFamily="34" charset="-122"/>
              <a:ea typeface="微软雅黑" pitchFamily="34" charset="-122"/>
            </a:endParaRPr>
          </a:p>
        </p:txBody>
      </p:sp>
      <p:sp>
        <p:nvSpPr>
          <p:cNvPr id="59" name="TextBox 124"/>
          <p:cNvSpPr txBox="1"/>
          <p:nvPr/>
        </p:nvSpPr>
        <p:spPr>
          <a:xfrm>
            <a:off x="8383497" y="1060575"/>
            <a:ext cx="1381269"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sp>
        <p:nvSpPr>
          <p:cNvPr id="60" name="TextBox 125"/>
          <p:cNvSpPr txBox="1"/>
          <p:nvPr/>
        </p:nvSpPr>
        <p:spPr>
          <a:xfrm>
            <a:off x="8450146" y="3008856"/>
            <a:ext cx="1381269" cy="95410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库存</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库存解锁</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交货解锁</a:t>
            </a:r>
            <a:endParaRPr lang="zh-CN" altLang="en-US" sz="1400" dirty="0">
              <a:solidFill>
                <a:srgbClr val="000000"/>
              </a:solidFill>
              <a:latin typeface="微软雅黑" pitchFamily="34" charset="-122"/>
              <a:ea typeface="微软雅黑" pitchFamily="34" charset="-122"/>
            </a:endParaRPr>
          </a:p>
        </p:txBody>
      </p:sp>
      <p:sp>
        <p:nvSpPr>
          <p:cNvPr id="136" name="Rectangle 9"/>
          <p:cNvSpPr/>
          <p:nvPr/>
        </p:nvSpPr>
        <p:spPr>
          <a:xfrm>
            <a:off x="245350" y="2213865"/>
            <a:ext cx="1755195" cy="747842"/>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SOP</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（开放平台）</a:t>
            </a:r>
            <a:endParaRPr lang="zh-CN" altLang="en-US" sz="2000" kern="0" dirty="0">
              <a:solidFill>
                <a:prstClr val="black"/>
              </a:solidFill>
              <a:latin typeface="微软雅黑" pitchFamily="34" charset="-122"/>
              <a:ea typeface="微软雅黑" pitchFamily="34" charset="-122"/>
            </a:endParaRPr>
          </a:p>
        </p:txBody>
      </p:sp>
      <p:sp>
        <p:nvSpPr>
          <p:cNvPr id="70" name="TextBox 69"/>
          <p:cNvSpPr txBox="1"/>
          <p:nvPr/>
        </p:nvSpPr>
        <p:spPr>
          <a:xfrm>
            <a:off x="580730" y="5184195"/>
            <a:ext cx="10102703"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拆分出独立的库存中心系统，由统一服务路由、商家库存、自营库存三部分组成，对于库存服务的处理能力得到了大大的提升。</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存在问题：</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虽然一定程度上系统独立部署，但是</a:t>
            </a:r>
            <a:r>
              <a:rPr lang="en-US" altLang="zh-CN" sz="2000" dirty="0" smtClean="0">
                <a:latin typeface="微软雅黑" panose="020B0503020204020204" pitchFamily="34" charset="-122"/>
                <a:ea typeface="微软雅黑" panose="020B0503020204020204" pitchFamily="34" charset="-122"/>
              </a:rPr>
              <a:t>SAP</a:t>
            </a:r>
            <a:r>
              <a:rPr lang="zh-CN" altLang="en-US" sz="2000" dirty="0" smtClean="0">
                <a:latin typeface="微软雅黑" panose="020B0503020204020204" pitchFamily="34" charset="-122"/>
                <a:ea typeface="微软雅黑" panose="020B0503020204020204" pitchFamily="34" charset="-122"/>
              </a:rPr>
              <a:t>套件始终是短板，遇到爆款抢购等促销活动时，正常交易链路无法有效支撑高并发的库存请求；而且</a:t>
            </a:r>
            <a:r>
              <a:rPr lang="en-US" altLang="zh-CN" sz="2000" dirty="0" smtClean="0">
                <a:latin typeface="微软雅黑" panose="020B0503020204020204" pitchFamily="34" charset="-122"/>
                <a:ea typeface="微软雅黑" panose="020B0503020204020204" pitchFamily="34" charset="-122"/>
              </a:rPr>
              <a:t>SAP</a:t>
            </a:r>
            <a:r>
              <a:rPr lang="zh-CN" altLang="en-US" sz="2000" dirty="0">
                <a:latin typeface="微软雅黑" panose="020B0503020204020204" pitchFamily="34" charset="-122"/>
                <a:ea typeface="微软雅黑" panose="020B0503020204020204" pitchFamily="34" charset="-122"/>
              </a:rPr>
              <a:t>套件</a:t>
            </a:r>
            <a:r>
              <a:rPr lang="zh-CN" altLang="en-US" sz="2000" dirty="0" smtClean="0">
                <a:latin typeface="微软雅黑" panose="020B0503020204020204" pitchFamily="34" charset="-122"/>
                <a:ea typeface="微软雅黑" panose="020B0503020204020204" pitchFamily="34" charset="-122"/>
              </a:rPr>
              <a:t>的数据库无法水平拆分。</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699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65100" y="254665"/>
            <a:ext cx="816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a:solidFill>
                  <a:srgbClr val="0099FF"/>
                </a:solidFill>
                <a:latin typeface="微软雅黑" panose="020B0503020204020204" pitchFamily="34" charset="-122"/>
                <a:ea typeface="微软雅黑" panose="020B0503020204020204" pitchFamily="34" charset="-122"/>
              </a:rPr>
              <a:t>库存系统演进</a:t>
            </a:r>
            <a:r>
              <a:rPr lang="en-US" altLang="zh-CN" sz="2800" b="1" dirty="0" smtClean="0">
                <a:solidFill>
                  <a:srgbClr val="0099FF"/>
                </a:solidFill>
                <a:latin typeface="微软雅黑" panose="020B0503020204020204" pitchFamily="34" charset="-122"/>
                <a:ea typeface="微软雅黑" panose="020B0503020204020204" pitchFamily="34" charset="-122"/>
              </a:rPr>
              <a:t>-3</a:t>
            </a:r>
            <a:r>
              <a:rPr lang="zh-CN" altLang="en-US" sz="2800" b="1" dirty="0" smtClean="0">
                <a:solidFill>
                  <a:srgbClr val="0099FF"/>
                </a:solidFill>
                <a:latin typeface="微软雅黑" panose="020B0503020204020204" pitchFamily="34" charset="-122"/>
                <a:ea typeface="微软雅黑" panose="020B0503020204020204" pitchFamily="34" charset="-122"/>
              </a:rPr>
              <a:t>期</a:t>
            </a:r>
            <a:endParaRPr lang="en-US" altLang="zh-CN" sz="2800" b="1" dirty="0">
              <a:solidFill>
                <a:srgbClr val="0099FF"/>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455373" y="638690"/>
            <a:ext cx="10972800" cy="6219310"/>
          </a:xfrm>
        </p:spPr>
        <p:txBody>
          <a:bodyPr/>
          <a:lstStyle/>
          <a:p>
            <a:pPr marL="0" indent="0" algn="ctr">
              <a:buNone/>
            </a:pPr>
            <a:endParaRPr lang="en-US" altLang="zh-CN" b="0" dirty="0">
              <a:latin typeface="微软雅黑" panose="020B0503020204020204" pitchFamily="34" charset="-122"/>
              <a:ea typeface="微软雅黑" panose="020B0503020204020204" pitchFamily="34" charset="-122"/>
            </a:endParaRPr>
          </a:p>
          <a:p>
            <a:pPr marL="0" indent="0" algn="ctr">
              <a:buNone/>
            </a:pPr>
            <a:endParaRPr lang="en-US" altLang="zh-CN" b="0" dirty="0" smtClean="0">
              <a:latin typeface="微软雅黑" panose="020B0503020204020204" pitchFamily="34" charset="-122"/>
              <a:ea typeface="微软雅黑" panose="020B0503020204020204" pitchFamily="34" charset="-122"/>
            </a:endParaRPr>
          </a:p>
        </p:txBody>
      </p:sp>
      <p:sp>
        <p:nvSpPr>
          <p:cNvPr id="10" name="TextBox 65"/>
          <p:cNvSpPr txBox="1"/>
          <p:nvPr/>
        </p:nvSpPr>
        <p:spPr>
          <a:xfrm>
            <a:off x="20325" y="863715"/>
            <a:ext cx="3450787" cy="738664"/>
          </a:xfrm>
          <a:prstGeom prst="rect">
            <a:avLst/>
          </a:prstGeom>
          <a:noFill/>
          <a:ln>
            <a:solidFill>
              <a:srgbClr val="FF0000"/>
            </a:solidFill>
          </a:ln>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注</a:t>
            </a:r>
            <a:r>
              <a:rPr lang="zh-CN" altLang="en-US" sz="1400" dirty="0" smtClean="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蓝色</a:t>
            </a:r>
            <a:r>
              <a:rPr lang="zh-CN" altLang="en-US" sz="1400" dirty="0" smtClean="0">
                <a:solidFill>
                  <a:srgbClr val="000000"/>
                </a:solidFill>
                <a:latin typeface="微软雅黑" pitchFamily="34" charset="-122"/>
                <a:ea typeface="微软雅黑" pitchFamily="34" charset="-122"/>
              </a:rPr>
              <a:t>箭头</a:t>
            </a:r>
            <a:r>
              <a:rPr lang="zh-CN" altLang="en-US" sz="1400" dirty="0">
                <a:solidFill>
                  <a:srgbClr val="000000"/>
                </a:solidFill>
                <a:latin typeface="微软雅黑" pitchFamily="34" charset="-122"/>
                <a:ea typeface="微软雅黑" pitchFamily="34" charset="-122"/>
              </a:rPr>
              <a:t>表示为对外提供的</a:t>
            </a:r>
            <a:r>
              <a:rPr lang="zh-CN" altLang="en-US" sz="1400" dirty="0" smtClean="0">
                <a:solidFill>
                  <a:srgbClr val="000000"/>
                </a:solidFill>
                <a:latin typeface="微软雅黑" pitchFamily="34" charset="-122"/>
                <a:ea typeface="微软雅黑" pitchFamily="34" charset="-122"/>
              </a:rPr>
              <a:t>服务</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红色箭头表示数据同步，绿线表示和活动相关</a:t>
            </a:r>
            <a:endParaRPr lang="zh-CN" altLang="en-US" sz="1400" dirty="0">
              <a:solidFill>
                <a:srgbClr val="000000"/>
              </a:solidFill>
              <a:latin typeface="微软雅黑" pitchFamily="34" charset="-122"/>
              <a:ea typeface="微软雅黑" pitchFamily="34" charset="-122"/>
            </a:endParaRPr>
          </a:p>
        </p:txBody>
      </p:sp>
      <p:sp>
        <p:nvSpPr>
          <p:cNvPr id="18" name="Rectangle 9"/>
          <p:cNvSpPr/>
          <p:nvPr/>
        </p:nvSpPr>
        <p:spPr>
          <a:xfrm>
            <a:off x="9777253" y="2483895"/>
            <a:ext cx="1357679" cy="753182"/>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POS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（门店）</a:t>
            </a:r>
            <a:endParaRPr lang="zh-CN" altLang="en-US" sz="2000" kern="0" dirty="0">
              <a:solidFill>
                <a:prstClr val="black"/>
              </a:solidFill>
              <a:latin typeface="微软雅黑" pitchFamily="34" charset="-122"/>
              <a:ea typeface="微软雅黑" pitchFamily="34" charset="-122"/>
            </a:endParaRPr>
          </a:p>
        </p:txBody>
      </p:sp>
      <p:sp>
        <p:nvSpPr>
          <p:cNvPr id="19" name="Rectangle 9"/>
          <p:cNvSpPr/>
          <p:nvPr/>
        </p:nvSpPr>
        <p:spPr>
          <a:xfrm>
            <a:off x="9791397" y="1493785"/>
            <a:ext cx="1343535" cy="777254"/>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B2C</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（主站）</a:t>
            </a:r>
            <a:endParaRPr lang="zh-CN" altLang="en-US" sz="2000" kern="0" dirty="0">
              <a:solidFill>
                <a:prstClr val="black"/>
              </a:solidFill>
              <a:latin typeface="微软雅黑" pitchFamily="34" charset="-122"/>
              <a:ea typeface="微软雅黑" pitchFamily="34" charset="-122"/>
            </a:endParaRPr>
          </a:p>
        </p:txBody>
      </p:sp>
      <p:sp>
        <p:nvSpPr>
          <p:cNvPr id="21" name="Rectangle 9"/>
          <p:cNvSpPr/>
          <p:nvPr/>
        </p:nvSpPr>
        <p:spPr>
          <a:xfrm>
            <a:off x="9795512" y="3429000"/>
            <a:ext cx="1343535" cy="765933"/>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OMS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（订单）</a:t>
            </a:r>
            <a:endParaRPr lang="zh-CN" altLang="en-US" sz="2000" kern="0" dirty="0">
              <a:solidFill>
                <a:prstClr val="black"/>
              </a:solidFill>
              <a:latin typeface="微软雅黑" pitchFamily="34" charset="-122"/>
              <a:ea typeface="微软雅黑" pitchFamily="34" charset="-122"/>
            </a:endParaRPr>
          </a:p>
        </p:txBody>
      </p:sp>
      <p:sp>
        <p:nvSpPr>
          <p:cNvPr id="24" name="Rectangle 9"/>
          <p:cNvSpPr/>
          <p:nvPr/>
        </p:nvSpPr>
        <p:spPr>
          <a:xfrm>
            <a:off x="9795509" y="4329100"/>
            <a:ext cx="1343535" cy="774781"/>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R3</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a:t>
            </a:r>
            <a:r>
              <a:rPr lang="en-US" altLang="zh-CN" sz="2000" kern="0" dirty="0" smtClean="0">
                <a:solidFill>
                  <a:prstClr val="black"/>
                </a:solidFill>
                <a:latin typeface="微软雅黑" pitchFamily="34" charset="-122"/>
                <a:ea typeface="微软雅黑" pitchFamily="34" charset="-122"/>
              </a:rPr>
              <a:t>ERP</a:t>
            </a:r>
            <a:r>
              <a:rPr lang="zh-CN" altLang="en-US" sz="2000" kern="0" dirty="0" smtClean="0">
                <a:solidFill>
                  <a:prstClr val="black"/>
                </a:solidFill>
                <a:latin typeface="微软雅黑" pitchFamily="34" charset="-122"/>
                <a:ea typeface="微软雅黑" pitchFamily="34" charset="-122"/>
              </a:rPr>
              <a:t>）</a:t>
            </a:r>
            <a:endParaRPr lang="zh-CN" altLang="en-US" sz="2000" kern="0" dirty="0">
              <a:solidFill>
                <a:prstClr val="black"/>
              </a:solidFill>
              <a:latin typeface="微软雅黑" pitchFamily="34" charset="-122"/>
              <a:ea typeface="微软雅黑" pitchFamily="34" charset="-122"/>
            </a:endParaRPr>
          </a:p>
        </p:txBody>
      </p:sp>
      <p:sp>
        <p:nvSpPr>
          <p:cNvPr id="26" name="Rectangle 9"/>
          <p:cNvSpPr/>
          <p:nvPr/>
        </p:nvSpPr>
        <p:spPr>
          <a:xfrm>
            <a:off x="165100" y="3429000"/>
            <a:ext cx="1730387" cy="805052"/>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SCS</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（供应链）</a:t>
            </a:r>
            <a:endParaRPr lang="zh-CN" altLang="en-US" sz="2000" kern="0" dirty="0">
              <a:solidFill>
                <a:prstClr val="black"/>
              </a:solidFill>
              <a:latin typeface="微软雅黑" pitchFamily="34" charset="-122"/>
              <a:ea typeface="微软雅黑" pitchFamily="34" charset="-122"/>
            </a:endParaRPr>
          </a:p>
        </p:txBody>
      </p:sp>
      <p:cxnSp>
        <p:nvCxnSpPr>
          <p:cNvPr id="29" name="肘形连接符 28"/>
          <p:cNvCxnSpPr>
            <a:stCxn id="19" idx="1"/>
          </p:cNvCxnSpPr>
          <p:nvPr/>
        </p:nvCxnSpPr>
        <p:spPr>
          <a:xfrm rot="10800000" flipV="1">
            <a:off x="7892085" y="1882412"/>
            <a:ext cx="1899312" cy="1382364"/>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0" name="肘形连接符 29"/>
          <p:cNvCxnSpPr>
            <a:stCxn id="18" idx="1"/>
          </p:cNvCxnSpPr>
          <p:nvPr/>
        </p:nvCxnSpPr>
        <p:spPr>
          <a:xfrm rot="10800000" flipV="1">
            <a:off x="7873471" y="2860486"/>
            <a:ext cx="1903783" cy="404290"/>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cxnSp>
        <p:nvCxnSpPr>
          <p:cNvPr id="31" name="肘形连接符 30"/>
          <p:cNvCxnSpPr>
            <a:stCxn id="21" idx="1"/>
          </p:cNvCxnSpPr>
          <p:nvPr/>
        </p:nvCxnSpPr>
        <p:spPr>
          <a:xfrm rot="10800000">
            <a:off x="7896200" y="3273273"/>
            <a:ext cx="1899312" cy="538695"/>
          </a:xfrm>
          <a:prstGeom prst="bentConnector3">
            <a:avLst/>
          </a:prstGeom>
          <a:noFill/>
          <a:ln w="9525" cap="flat" cmpd="sng" algn="ctr">
            <a:solidFill>
              <a:srgbClr val="0000FF"/>
            </a:solidFill>
            <a:prstDash val="solid"/>
            <a:headEnd type="none" w="med" len="med"/>
            <a:tailEnd type="arrow"/>
          </a:ln>
          <a:effectLst>
            <a:outerShdw blurRad="40000" dist="23000" dir="5400000" rotWithShape="0">
              <a:srgbClr val="000000">
                <a:alpha val="35000"/>
              </a:srgbClr>
            </a:outerShdw>
          </a:effectLst>
        </p:spPr>
      </p:cxnSp>
      <p:sp>
        <p:nvSpPr>
          <p:cNvPr id="36" name="TextBox 96"/>
          <p:cNvSpPr txBox="1"/>
          <p:nvPr/>
        </p:nvSpPr>
        <p:spPr>
          <a:xfrm>
            <a:off x="8354750" y="2470345"/>
            <a:ext cx="1418388" cy="523220"/>
          </a:xfrm>
          <a:prstGeom prst="rect">
            <a:avLst/>
          </a:prstGeom>
          <a:noFill/>
        </p:spPr>
        <p:txBody>
          <a:bodyPr wrap="square" rtlCol="0">
            <a:spAutoFit/>
          </a:bodyPr>
          <a:lstStyle/>
          <a:p>
            <a:pPr algn="ctr" eaLnBrk="0" hangingPunct="0"/>
            <a:r>
              <a:rPr lang="zh-CN" altLang="en-US" sz="1400" dirty="0" smtClean="0">
                <a:solidFill>
                  <a:srgbClr val="000000"/>
                </a:solidFill>
                <a:latin typeface="微软雅黑" pitchFamily="34" charset="-122"/>
                <a:ea typeface="微软雅黑" pitchFamily="34" charset="-122"/>
              </a:rPr>
              <a:t>库存</a:t>
            </a:r>
            <a:r>
              <a:rPr lang="zh-CN" altLang="en-US" sz="1400" dirty="0">
                <a:solidFill>
                  <a:srgbClr val="000000"/>
                </a:solidFill>
                <a:latin typeface="微软雅黑" pitchFamily="34" charset="-122"/>
                <a:ea typeface="微软雅黑" pitchFamily="34" charset="-122"/>
              </a:rPr>
              <a:t>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cxnSp>
        <p:nvCxnSpPr>
          <p:cNvPr id="44" name="直接箭头连接符 43"/>
          <p:cNvCxnSpPr>
            <a:stCxn id="26" idx="3"/>
          </p:cNvCxnSpPr>
          <p:nvPr/>
        </p:nvCxnSpPr>
        <p:spPr>
          <a:xfrm>
            <a:off x="1895487" y="3831526"/>
            <a:ext cx="1456067" cy="0"/>
          </a:xfrm>
          <a:prstGeom prst="straightConnector1">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46" name="TextBox 111"/>
          <p:cNvSpPr txBox="1"/>
          <p:nvPr/>
        </p:nvSpPr>
        <p:spPr>
          <a:xfrm>
            <a:off x="1920360" y="3338990"/>
            <a:ext cx="1154492"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供应商库存同步</a:t>
            </a:r>
            <a:endParaRPr lang="zh-CN" altLang="en-US" sz="1400" dirty="0">
              <a:solidFill>
                <a:srgbClr val="000000"/>
              </a:solidFill>
              <a:latin typeface="微软雅黑" pitchFamily="34" charset="-122"/>
              <a:ea typeface="微软雅黑" pitchFamily="34" charset="-122"/>
            </a:endParaRPr>
          </a:p>
        </p:txBody>
      </p:sp>
      <p:cxnSp>
        <p:nvCxnSpPr>
          <p:cNvPr id="47" name="直接箭头连接符 46"/>
          <p:cNvCxnSpPr>
            <a:stCxn id="136" idx="3"/>
          </p:cNvCxnSpPr>
          <p:nvPr/>
        </p:nvCxnSpPr>
        <p:spPr>
          <a:xfrm>
            <a:off x="1865531" y="2573200"/>
            <a:ext cx="1534890" cy="19289"/>
          </a:xfrm>
          <a:prstGeom prst="straightConnector1">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48" name="TextBox 113"/>
          <p:cNvSpPr txBox="1"/>
          <p:nvPr/>
        </p:nvSpPr>
        <p:spPr>
          <a:xfrm>
            <a:off x="1863896" y="2284712"/>
            <a:ext cx="1367825"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商家</a:t>
            </a:r>
            <a:r>
              <a:rPr lang="zh-CN" altLang="en-US" sz="1400" dirty="0" smtClean="0">
                <a:solidFill>
                  <a:srgbClr val="000000"/>
                </a:solidFill>
                <a:latin typeface="微软雅黑" pitchFamily="34" charset="-122"/>
                <a:ea typeface="微软雅黑" pitchFamily="34" charset="-122"/>
              </a:rPr>
              <a:t>库存同步</a:t>
            </a:r>
            <a:endParaRPr lang="zh-CN" altLang="en-US" sz="1400" dirty="0">
              <a:solidFill>
                <a:srgbClr val="000000"/>
              </a:solidFill>
              <a:latin typeface="微软雅黑" pitchFamily="34" charset="-122"/>
              <a:ea typeface="微软雅黑" pitchFamily="34" charset="-122"/>
            </a:endParaRPr>
          </a:p>
        </p:txBody>
      </p:sp>
      <p:cxnSp>
        <p:nvCxnSpPr>
          <p:cNvPr id="51" name="肘形连接符 50"/>
          <p:cNvCxnSpPr>
            <a:stCxn id="24" idx="1"/>
            <a:endCxn id="39" idx="2"/>
          </p:cNvCxnSpPr>
          <p:nvPr/>
        </p:nvCxnSpPr>
        <p:spPr>
          <a:xfrm rot="10800000" flipV="1">
            <a:off x="5619661" y="4716490"/>
            <a:ext cx="4175849" cy="210743"/>
          </a:xfrm>
          <a:prstGeom prst="bentConnector4">
            <a:avLst>
              <a:gd name="adj1" fmla="val 23014"/>
              <a:gd name="adj2" fmla="val 263368"/>
            </a:avLst>
          </a:prstGeom>
          <a:noFill/>
          <a:ln w="9525" cap="flat" cmpd="sng" algn="ctr">
            <a:solidFill>
              <a:srgbClr val="C00000"/>
            </a:solidFill>
            <a:prstDash val="solid"/>
            <a:headEnd type="none" w="med" len="med"/>
            <a:tailEnd type="arrow"/>
          </a:ln>
          <a:effectLst>
            <a:outerShdw blurRad="40000" dist="23000" dir="5400000" rotWithShape="0">
              <a:srgbClr val="000000">
                <a:alpha val="35000"/>
              </a:srgbClr>
            </a:outerShdw>
          </a:effectLst>
        </p:spPr>
      </p:cxnSp>
      <p:sp>
        <p:nvSpPr>
          <p:cNvPr id="52" name="TextBox 117"/>
          <p:cNvSpPr txBox="1"/>
          <p:nvPr/>
        </p:nvSpPr>
        <p:spPr>
          <a:xfrm>
            <a:off x="6555414" y="5003482"/>
            <a:ext cx="1916556"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自营库存同步</a:t>
            </a:r>
            <a:endParaRPr lang="en-US" altLang="zh-CN" sz="1400" dirty="0" smtClean="0">
              <a:solidFill>
                <a:srgbClr val="000000"/>
              </a:solidFill>
              <a:latin typeface="微软雅黑" pitchFamily="34" charset="-122"/>
              <a:ea typeface="微软雅黑" pitchFamily="34" charset="-122"/>
            </a:endParaRPr>
          </a:p>
        </p:txBody>
      </p:sp>
      <p:sp>
        <p:nvSpPr>
          <p:cNvPr id="59" name="TextBox 124"/>
          <p:cNvSpPr txBox="1"/>
          <p:nvPr/>
        </p:nvSpPr>
        <p:spPr>
          <a:xfrm>
            <a:off x="8367253" y="1536823"/>
            <a:ext cx="1381269" cy="523220"/>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库存检查</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解锁</a:t>
            </a:r>
            <a:endParaRPr lang="zh-CN" altLang="en-US" sz="1400" dirty="0">
              <a:solidFill>
                <a:srgbClr val="000000"/>
              </a:solidFill>
              <a:latin typeface="微软雅黑" pitchFamily="34" charset="-122"/>
              <a:ea typeface="微软雅黑" pitchFamily="34" charset="-122"/>
            </a:endParaRPr>
          </a:p>
        </p:txBody>
      </p:sp>
      <p:sp>
        <p:nvSpPr>
          <p:cNvPr id="60" name="TextBox 125"/>
          <p:cNvSpPr txBox="1"/>
          <p:nvPr/>
        </p:nvSpPr>
        <p:spPr>
          <a:xfrm>
            <a:off x="8481265" y="3334916"/>
            <a:ext cx="1381269" cy="95410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a:solidFill>
                  <a:srgbClr val="000000"/>
                </a:solidFill>
                <a:latin typeface="微软雅黑" pitchFamily="34" charset="-122"/>
                <a:ea typeface="微软雅黑" pitchFamily="34" charset="-122"/>
              </a:rPr>
              <a:t>库存</a:t>
            </a:r>
            <a:r>
              <a:rPr lang="zh-CN" altLang="en-US" sz="1400" dirty="0" smtClean="0">
                <a:solidFill>
                  <a:srgbClr val="000000"/>
                </a:solidFill>
                <a:latin typeface="微软雅黑" pitchFamily="34" charset="-122"/>
                <a:ea typeface="微软雅黑" pitchFamily="34" charset="-122"/>
              </a:rPr>
              <a:t>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库存解锁</a:t>
            </a:r>
            <a:endParaRPr lang="en-US" altLang="zh-CN" sz="1400" dirty="0" smtClean="0">
              <a:solidFill>
                <a:srgbClr val="000000"/>
              </a:solidFill>
              <a:latin typeface="微软雅黑" pitchFamily="34" charset="-122"/>
              <a:ea typeface="微软雅黑" pitchFamily="34" charset="-122"/>
            </a:endParaRPr>
          </a:p>
          <a:p>
            <a:pPr algn="ctr" eaLnBrk="0" fontAlgn="base" hangingPunct="0">
              <a:spcBef>
                <a:spcPct val="0"/>
              </a:spcBef>
              <a:spcAft>
                <a:spcPct val="0"/>
              </a:spcAft>
            </a:pP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交货锁定</a:t>
            </a:r>
            <a:r>
              <a:rPr lang="en-US" altLang="zh-CN" sz="1400" dirty="0" smtClean="0">
                <a:solidFill>
                  <a:srgbClr val="000000"/>
                </a:solidFill>
                <a:latin typeface="微软雅黑" pitchFamily="34" charset="-122"/>
                <a:ea typeface="微软雅黑" pitchFamily="34" charset="-122"/>
              </a:rPr>
              <a:t>/</a:t>
            </a:r>
            <a:r>
              <a:rPr lang="zh-CN" altLang="en-US" sz="1400" dirty="0" smtClean="0">
                <a:solidFill>
                  <a:srgbClr val="000000"/>
                </a:solidFill>
                <a:latin typeface="微软雅黑" pitchFamily="34" charset="-122"/>
                <a:ea typeface="微软雅黑" pitchFamily="34" charset="-122"/>
              </a:rPr>
              <a:t>交货解锁</a:t>
            </a:r>
            <a:endParaRPr lang="zh-CN" altLang="en-US" sz="1400" dirty="0">
              <a:solidFill>
                <a:srgbClr val="000000"/>
              </a:solidFill>
              <a:latin typeface="微软雅黑" pitchFamily="34" charset="-122"/>
              <a:ea typeface="微软雅黑" pitchFamily="34" charset="-122"/>
            </a:endParaRPr>
          </a:p>
        </p:txBody>
      </p:sp>
      <p:sp>
        <p:nvSpPr>
          <p:cNvPr id="136" name="Rectangle 9"/>
          <p:cNvSpPr/>
          <p:nvPr/>
        </p:nvSpPr>
        <p:spPr>
          <a:xfrm>
            <a:off x="165101" y="2168860"/>
            <a:ext cx="1700430" cy="808680"/>
          </a:xfrm>
          <a:prstGeom prst="rect">
            <a:avLst/>
          </a:prstGeom>
          <a:solidFill>
            <a:srgbClr val="FFFF00">
              <a:alpha val="18039"/>
            </a:srgbClr>
          </a:solidFill>
          <a:ln w="25400" cap="flat" cmpd="sng" algn="ctr">
            <a:solidFill>
              <a:srgbClr val="4F81BD">
                <a:shade val="50000"/>
              </a:srgbClr>
            </a:solidFill>
            <a:prstDash val="solid"/>
          </a:ln>
          <a:effectLst/>
        </p:spPr>
        <p:txBody>
          <a:bodyPr rtlCol="0" anchor="t" anchorCtr="0"/>
          <a:lstStyle/>
          <a:p>
            <a:pPr algn="ctr">
              <a:spcBef>
                <a:spcPts val="313"/>
              </a:spcBef>
              <a:spcAft>
                <a:spcPts val="300"/>
              </a:spcAft>
              <a:buClr>
                <a:srgbClr val="486AC1"/>
              </a:buClr>
              <a:buSzPct val="100000"/>
              <a:defRPr/>
            </a:pPr>
            <a:r>
              <a:rPr lang="en-US" altLang="zh-CN" sz="2000" kern="0" dirty="0" smtClean="0">
                <a:solidFill>
                  <a:prstClr val="black"/>
                </a:solidFill>
                <a:latin typeface="微软雅黑" pitchFamily="34" charset="-122"/>
                <a:ea typeface="微软雅黑" pitchFamily="34" charset="-122"/>
              </a:rPr>
              <a:t>SOP</a:t>
            </a:r>
          </a:p>
          <a:p>
            <a:pPr algn="ctr">
              <a:spcBef>
                <a:spcPts val="313"/>
              </a:spcBef>
              <a:spcAft>
                <a:spcPts val="300"/>
              </a:spcAft>
              <a:buClr>
                <a:srgbClr val="486AC1"/>
              </a:buClr>
              <a:buSzPct val="100000"/>
              <a:defRPr/>
            </a:pPr>
            <a:r>
              <a:rPr lang="zh-CN" altLang="en-US" sz="2000" kern="0" dirty="0" smtClean="0">
                <a:solidFill>
                  <a:prstClr val="black"/>
                </a:solidFill>
                <a:latin typeface="微软雅黑" pitchFamily="34" charset="-122"/>
                <a:ea typeface="微软雅黑" pitchFamily="34" charset="-122"/>
              </a:rPr>
              <a:t>（开放平台）</a:t>
            </a:r>
            <a:endParaRPr lang="zh-CN" altLang="en-US" sz="2000" kern="0" dirty="0">
              <a:solidFill>
                <a:prstClr val="black"/>
              </a:solidFill>
              <a:latin typeface="微软雅黑" pitchFamily="34" charset="-122"/>
              <a:ea typeface="微软雅黑" pitchFamily="34" charset="-122"/>
            </a:endParaRPr>
          </a:p>
        </p:txBody>
      </p:sp>
      <p:sp>
        <p:nvSpPr>
          <p:cNvPr id="70" name="TextBox 69"/>
          <p:cNvSpPr txBox="1"/>
          <p:nvPr/>
        </p:nvSpPr>
        <p:spPr>
          <a:xfrm>
            <a:off x="521995" y="5268105"/>
            <a:ext cx="10906178" cy="1938992"/>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在</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期基础之上，针对</a:t>
            </a:r>
            <a:r>
              <a:rPr lang="zh-CN" altLang="en-US" sz="2000" dirty="0">
                <a:latin typeface="微软雅黑" panose="020B0503020204020204" pitchFamily="34" charset="-122"/>
                <a:ea typeface="微软雅黑" panose="020B0503020204020204" pitchFamily="34" charset="-122"/>
              </a:rPr>
              <a:t>爆款抢购等促销活动设计</a:t>
            </a:r>
            <a:r>
              <a:rPr lang="zh-CN" altLang="en-US" sz="2000" dirty="0" smtClean="0">
                <a:latin typeface="微软雅黑" panose="020B0503020204020204" pitchFamily="34" charset="-122"/>
                <a:ea typeface="微软雅黑" panose="020B0503020204020204" pitchFamily="34" charset="-122"/>
              </a:rPr>
              <a:t>了新建了一条活动执行链路，充分保护了后端的订单、库存等交易系统，大大提升了交易链路的吞吐率。</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存在问题：</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2000" dirty="0" smtClean="0">
                <a:latin typeface="微软雅黑" panose="020B0503020204020204" pitchFamily="34" charset="-122"/>
                <a:ea typeface="微软雅黑" panose="020B0503020204020204" pitchFamily="34" charset="-122"/>
              </a:rPr>
              <a:t>虽然系统能够对于抢购、秒杀等场景有了针对性的设计，但是</a:t>
            </a:r>
            <a:r>
              <a:rPr lang="en-US" altLang="zh-CN" sz="2000" dirty="0" smtClean="0">
                <a:latin typeface="微软雅黑" panose="020B0503020204020204" pitchFamily="34" charset="-122"/>
                <a:ea typeface="微软雅黑" panose="020B0503020204020204" pitchFamily="34" charset="-122"/>
              </a:rPr>
              <a:t>SAP</a:t>
            </a:r>
            <a:r>
              <a:rPr lang="zh-CN" altLang="en-US" sz="2000" dirty="0">
                <a:latin typeface="微软雅黑" panose="020B0503020204020204" pitchFamily="34" charset="-122"/>
                <a:ea typeface="微软雅黑" panose="020B0503020204020204" pitchFamily="34" charset="-122"/>
              </a:rPr>
              <a:t>套件</a:t>
            </a:r>
            <a:r>
              <a:rPr lang="zh-CN" altLang="en-US" sz="2000" dirty="0" smtClean="0">
                <a:latin typeface="微软雅黑" panose="020B0503020204020204" pitchFamily="34" charset="-122"/>
                <a:ea typeface="微软雅黑" panose="020B0503020204020204" pitchFamily="34" charset="-122"/>
              </a:rPr>
              <a:t>的数据库单库问题始终没有解决，在库存交易量越来越大的情况下，系统的扩展性得不到保证。</a:t>
            </a: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000" dirty="0" smtClean="0">
              <a:latin typeface="微软雅黑" panose="020B0503020204020204" pitchFamily="34" charset="-122"/>
              <a:ea typeface="微软雅黑" panose="020B0503020204020204" pitchFamily="34" charset="-122"/>
            </a:endParaRPr>
          </a:p>
        </p:txBody>
      </p:sp>
      <p:sp>
        <p:nvSpPr>
          <p:cNvPr id="35" name="Rectangle 18"/>
          <p:cNvSpPr/>
          <p:nvPr/>
        </p:nvSpPr>
        <p:spPr>
          <a:xfrm>
            <a:off x="6367294" y="853960"/>
            <a:ext cx="1552740" cy="729835"/>
          </a:xfrm>
          <a:prstGeom prst="rect">
            <a:avLst/>
          </a:prstGeom>
          <a:solidFill>
            <a:srgbClr val="FF0000">
              <a:alpha val="18039"/>
            </a:srgbClr>
          </a:solidFill>
          <a:ln w="25400" cap="flat" cmpd="sng" algn="ctr">
            <a:solidFill>
              <a:schemeClr val="tx1"/>
            </a:solidFill>
            <a:prstDash val="solid"/>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anose="020B0503020204020204" pitchFamily="34" charset="-122"/>
                <a:ea typeface="微软雅黑" panose="020B0503020204020204" pitchFamily="34" charset="-122"/>
              </a:rPr>
              <a:t>AIMS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anose="020B0503020204020204" pitchFamily="34" charset="-122"/>
                <a:ea typeface="微软雅黑" panose="020B0503020204020204" pitchFamily="34" charset="-122"/>
              </a:rPr>
              <a:t>（纳秒购）</a:t>
            </a:r>
            <a:endParaRPr lang="en-US" altLang="zh-CN" sz="2000" kern="0" dirty="0">
              <a:solidFill>
                <a:prstClr val="black"/>
              </a:solidFill>
              <a:latin typeface="微软雅黑" pitchFamily="34" charset="-122"/>
              <a:ea typeface="微软雅黑" pitchFamily="34" charset="-122"/>
            </a:endParaRPr>
          </a:p>
        </p:txBody>
      </p:sp>
      <p:cxnSp>
        <p:nvCxnSpPr>
          <p:cNvPr id="37" name="直接箭头连接符 36"/>
          <p:cNvCxnSpPr>
            <a:stCxn id="35" idx="2"/>
          </p:cNvCxnSpPr>
          <p:nvPr/>
        </p:nvCxnSpPr>
        <p:spPr bwMode="auto">
          <a:xfrm flipH="1">
            <a:off x="7139791" y="1583795"/>
            <a:ext cx="3873" cy="349411"/>
          </a:xfrm>
          <a:prstGeom prst="straightConnector1">
            <a:avLst/>
          </a:prstGeom>
          <a:ln w="28575">
            <a:solidFill>
              <a:srgbClr val="00FF00"/>
            </a:solidFill>
            <a:tailEnd type="arrow"/>
          </a:ln>
        </p:spPr>
        <p:style>
          <a:lnRef idx="1">
            <a:schemeClr val="dk1"/>
          </a:lnRef>
          <a:fillRef idx="0">
            <a:schemeClr val="dk1"/>
          </a:fillRef>
          <a:effectRef idx="0">
            <a:schemeClr val="dk1"/>
          </a:effectRef>
          <a:fontRef idx="minor">
            <a:schemeClr val="tx1"/>
          </a:fontRef>
        </p:style>
      </p:cxnSp>
      <p:sp>
        <p:nvSpPr>
          <p:cNvPr id="42" name="TextBox 113"/>
          <p:cNvSpPr txBox="1"/>
          <p:nvPr/>
        </p:nvSpPr>
        <p:spPr>
          <a:xfrm>
            <a:off x="6224442" y="1988356"/>
            <a:ext cx="1367825"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库存预锁</a:t>
            </a:r>
            <a:endParaRPr lang="zh-CN" altLang="en-US" sz="1400" dirty="0">
              <a:solidFill>
                <a:srgbClr val="000000"/>
              </a:solidFill>
              <a:latin typeface="微软雅黑" pitchFamily="34" charset="-122"/>
              <a:ea typeface="微软雅黑" pitchFamily="34" charset="-122"/>
            </a:endParaRPr>
          </a:p>
        </p:txBody>
      </p:sp>
      <p:cxnSp>
        <p:nvCxnSpPr>
          <p:cNvPr id="28" name="肘形连接符 27"/>
          <p:cNvCxnSpPr>
            <a:stCxn id="19" idx="3"/>
            <a:endCxn id="35" idx="3"/>
          </p:cNvCxnSpPr>
          <p:nvPr/>
        </p:nvCxnSpPr>
        <p:spPr>
          <a:xfrm flipH="1" flipV="1">
            <a:off x="7920034" y="1218878"/>
            <a:ext cx="3214898" cy="663534"/>
          </a:xfrm>
          <a:prstGeom prst="bentConnector3">
            <a:avLst>
              <a:gd name="adj1" fmla="val -7111"/>
            </a:avLst>
          </a:prstGeom>
          <a:ln w="28575">
            <a:solidFill>
              <a:srgbClr val="00FF00"/>
            </a:solidFill>
            <a:tailEnd type="arrow"/>
          </a:ln>
        </p:spPr>
        <p:style>
          <a:lnRef idx="1">
            <a:schemeClr val="dk1"/>
          </a:lnRef>
          <a:fillRef idx="0">
            <a:schemeClr val="dk1"/>
          </a:fillRef>
          <a:effectRef idx="0">
            <a:schemeClr val="dk1"/>
          </a:effectRef>
          <a:fontRef idx="minor">
            <a:schemeClr val="tx1"/>
          </a:fontRef>
        </p:style>
      </p:cxnSp>
      <p:cxnSp>
        <p:nvCxnSpPr>
          <p:cNvPr id="40" name="肘形连接符 39"/>
          <p:cNvCxnSpPr/>
          <p:nvPr/>
        </p:nvCxnSpPr>
        <p:spPr>
          <a:xfrm>
            <a:off x="11134932" y="1994500"/>
            <a:ext cx="4115" cy="1929555"/>
          </a:xfrm>
          <a:prstGeom prst="bentConnector3">
            <a:avLst>
              <a:gd name="adj1" fmla="val 5655286"/>
            </a:avLst>
          </a:prstGeom>
          <a:ln w="28575">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113"/>
          <p:cNvSpPr txBox="1"/>
          <p:nvPr/>
        </p:nvSpPr>
        <p:spPr>
          <a:xfrm>
            <a:off x="8794021" y="825968"/>
            <a:ext cx="1937494"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库存临时锁</a:t>
            </a:r>
            <a:r>
              <a:rPr lang="en-US" altLang="zh-CN" sz="1400" dirty="0" smtClean="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正式锁</a:t>
            </a:r>
          </a:p>
        </p:txBody>
      </p:sp>
      <p:sp>
        <p:nvSpPr>
          <p:cNvPr id="56" name="TextBox 113"/>
          <p:cNvSpPr txBox="1"/>
          <p:nvPr/>
        </p:nvSpPr>
        <p:spPr>
          <a:xfrm>
            <a:off x="10966232" y="2749837"/>
            <a:ext cx="1367825" cy="738664"/>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异步</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创建</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eaLnBrk="0" fontAlgn="base" hangingPunct="0">
              <a:spcBef>
                <a:spcPct val="0"/>
              </a:spcBef>
              <a:spcAft>
                <a:spcPct val="0"/>
              </a:spcAft>
            </a:pPr>
            <a:r>
              <a:rPr lang="zh-CN" altLang="en-US" sz="1400" dirty="0" smtClean="0">
                <a:solidFill>
                  <a:srgbClr val="000000"/>
                </a:solidFill>
                <a:latin typeface="微软雅黑" panose="020B0503020204020204" pitchFamily="34" charset="-122"/>
                <a:ea typeface="微软雅黑" panose="020B0503020204020204" pitchFamily="34" charset="-122"/>
              </a:rPr>
              <a:t>订单</a:t>
            </a:r>
            <a:endParaRPr lang="zh-CN" altLang="en-US" sz="1400" dirty="0">
              <a:solidFill>
                <a:srgbClr val="000000"/>
              </a:solidFill>
              <a:latin typeface="微软雅黑" pitchFamily="34" charset="-122"/>
              <a:ea typeface="微软雅黑" pitchFamily="34" charset="-122"/>
            </a:endParaRPr>
          </a:p>
        </p:txBody>
      </p:sp>
      <p:sp>
        <p:nvSpPr>
          <p:cNvPr id="39" name="Rectangle 19"/>
          <p:cNvSpPr/>
          <p:nvPr/>
        </p:nvSpPr>
        <p:spPr>
          <a:xfrm>
            <a:off x="3365849" y="1853825"/>
            <a:ext cx="4507621" cy="3073409"/>
          </a:xfrm>
          <a:prstGeom prst="rect">
            <a:avLst/>
          </a:prstGeom>
          <a:solidFill>
            <a:srgbClr val="EAEAEA"/>
          </a:solidFill>
          <a:ln w="25400" cap="flat" cmpd="sng" algn="ctr">
            <a:solidFill>
              <a:srgbClr val="FF0000"/>
            </a:solidFill>
            <a:prstDash val="solid"/>
          </a:ln>
          <a:effectLst/>
        </p:spPr>
        <p:txBody>
          <a:bodyPr rtlCol="0" anchor="t"/>
          <a:lstStyle/>
          <a:p>
            <a:pPr>
              <a:defRPr/>
            </a:pPr>
            <a:r>
              <a:rPr lang="zh-CN" altLang="en-US" sz="2000" kern="0" dirty="0" smtClean="0">
                <a:solidFill>
                  <a:srgbClr val="000000"/>
                </a:solidFill>
                <a:latin typeface="微软雅黑" panose="020B0503020204020204" pitchFamily="34" charset="-122"/>
                <a:ea typeface="微软雅黑" panose="020B0503020204020204" pitchFamily="34" charset="-122"/>
              </a:rPr>
              <a:t>库存平台</a:t>
            </a:r>
            <a:endParaRPr lang="zh-CN" altLang="en-US" sz="2000" kern="0" dirty="0">
              <a:solidFill>
                <a:srgbClr val="000000"/>
              </a:solidFill>
              <a:latin typeface="微软雅黑" pitchFamily="34" charset="-122"/>
              <a:ea typeface="微软雅黑" pitchFamily="34" charset="-122"/>
            </a:endParaRPr>
          </a:p>
        </p:txBody>
      </p:sp>
      <p:sp>
        <p:nvSpPr>
          <p:cNvPr id="41" name="Rectangle 18"/>
          <p:cNvSpPr/>
          <p:nvPr/>
        </p:nvSpPr>
        <p:spPr>
          <a:xfrm>
            <a:off x="3520248" y="3611201"/>
            <a:ext cx="2784665" cy="908437"/>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en-US" altLang="zh-CN" sz="2000" kern="0" dirty="0" smtClean="0">
                <a:solidFill>
                  <a:prstClr val="black"/>
                </a:solidFill>
                <a:latin typeface="微软雅黑" pitchFamily="34" charset="-122"/>
                <a:ea typeface="微软雅黑" pitchFamily="34" charset="-122"/>
              </a:rPr>
              <a:t>SIMS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（自营库存）</a:t>
            </a:r>
            <a:r>
              <a:rPr lang="en-US" altLang="zh-CN" sz="2000" kern="0" dirty="0" smtClean="0">
                <a:solidFill>
                  <a:prstClr val="black"/>
                </a:solidFill>
                <a:latin typeface="微软雅黑" pitchFamily="34" charset="-122"/>
                <a:ea typeface="微软雅黑" pitchFamily="34" charset="-122"/>
              </a:rPr>
              <a:t>  </a:t>
            </a:r>
            <a:endParaRPr lang="en-US" altLang="zh-CN" sz="2000" kern="0" dirty="0">
              <a:solidFill>
                <a:prstClr val="black"/>
              </a:solidFill>
              <a:latin typeface="微软雅黑" pitchFamily="34" charset="-122"/>
              <a:ea typeface="微软雅黑" pitchFamily="34" charset="-122"/>
            </a:endParaRPr>
          </a:p>
        </p:txBody>
      </p:sp>
      <p:sp>
        <p:nvSpPr>
          <p:cNvPr id="43" name="Rectangle 18"/>
          <p:cNvSpPr/>
          <p:nvPr/>
        </p:nvSpPr>
        <p:spPr>
          <a:xfrm>
            <a:off x="6527341" y="2291856"/>
            <a:ext cx="1248139" cy="2227782"/>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服务</a:t>
            </a:r>
            <a:endParaRPr lang="en-US" altLang="zh-CN" sz="2000" kern="0" dirty="0" smtClean="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路由</a:t>
            </a:r>
            <a:endParaRPr lang="en-US" altLang="zh-CN" sz="2000" kern="0" dirty="0">
              <a:solidFill>
                <a:prstClr val="black"/>
              </a:solidFill>
              <a:latin typeface="微软雅黑" pitchFamily="34" charset="-122"/>
              <a:ea typeface="微软雅黑" pitchFamily="34" charset="-122"/>
            </a:endParaRPr>
          </a:p>
        </p:txBody>
      </p:sp>
      <p:sp>
        <p:nvSpPr>
          <p:cNvPr id="45" name="Rectangle 18"/>
          <p:cNvSpPr/>
          <p:nvPr/>
        </p:nvSpPr>
        <p:spPr>
          <a:xfrm>
            <a:off x="3536289" y="2278133"/>
            <a:ext cx="2768624" cy="1138848"/>
          </a:xfrm>
          <a:prstGeom prst="rect">
            <a:avLst/>
          </a:prstGeom>
          <a:solidFill>
            <a:srgbClr val="0070C0">
              <a:alpha val="18039"/>
            </a:srgbClr>
          </a:solidFill>
          <a:ln w="25400" cap="flat" cmpd="sng" algn="ctr">
            <a:solidFill>
              <a:srgbClr val="4F81BD">
                <a:shade val="50000"/>
              </a:srgbClr>
            </a:solidFill>
            <a:prstDash val="dash"/>
          </a:ln>
          <a:effectLst/>
        </p:spPr>
        <p:txBody>
          <a:bodyPr rtlCol="0" anchor="ctr" anchorCtr="0"/>
          <a:lstStyle/>
          <a:p>
            <a:pPr algn="ctr" eaLnBrk="0" hangingPunct="0">
              <a:spcBef>
                <a:spcPts val="313"/>
              </a:spcBef>
              <a:spcAft>
                <a:spcPts val="300"/>
              </a:spcAft>
              <a:buClr>
                <a:srgbClr val="486AC1"/>
              </a:buClr>
              <a:buSzPct val="100000"/>
            </a:pP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r>
              <a:rPr lang="en-US" altLang="zh-CN" sz="2000" kern="0" dirty="0" smtClean="0">
                <a:solidFill>
                  <a:prstClr val="black"/>
                </a:solidFill>
                <a:latin typeface="微软雅黑" pitchFamily="34" charset="-122"/>
                <a:ea typeface="微软雅黑" pitchFamily="34" charset="-122"/>
              </a:rPr>
              <a:t>CIMS</a:t>
            </a:r>
          </a:p>
          <a:p>
            <a:pPr algn="ctr" eaLnBrk="0" hangingPunct="0">
              <a:spcBef>
                <a:spcPts val="313"/>
              </a:spcBef>
              <a:spcAft>
                <a:spcPts val="300"/>
              </a:spcAft>
              <a:buClr>
                <a:srgbClr val="486AC1"/>
              </a:buClr>
              <a:buSzPct val="100000"/>
            </a:pPr>
            <a:r>
              <a:rPr lang="zh-CN" altLang="en-US" sz="2000" kern="0" dirty="0" smtClean="0">
                <a:solidFill>
                  <a:prstClr val="black"/>
                </a:solidFill>
                <a:latin typeface="微软雅黑" pitchFamily="34" charset="-122"/>
                <a:ea typeface="微软雅黑" pitchFamily="34" charset="-122"/>
              </a:rPr>
              <a:t>（</a:t>
            </a:r>
            <a:r>
              <a:rPr lang="zh-CN" altLang="en-US" sz="2000" kern="0" dirty="0">
                <a:solidFill>
                  <a:prstClr val="black"/>
                </a:solidFill>
                <a:latin typeface="微软雅黑" pitchFamily="34" charset="-122"/>
                <a:ea typeface="微软雅黑" pitchFamily="34" charset="-122"/>
              </a:rPr>
              <a:t>商家</a:t>
            </a:r>
            <a:r>
              <a:rPr lang="zh-CN" altLang="en-US" sz="2000" kern="0" dirty="0" smtClean="0">
                <a:solidFill>
                  <a:prstClr val="black"/>
                </a:solidFill>
                <a:latin typeface="微软雅黑" pitchFamily="34" charset="-122"/>
                <a:ea typeface="微软雅黑" pitchFamily="34" charset="-122"/>
              </a:rPr>
              <a:t>库存）</a:t>
            </a:r>
            <a:endParaRPr lang="en-US" altLang="zh-CN" sz="2000" kern="0" dirty="0">
              <a:solidFill>
                <a:prstClr val="black"/>
              </a:solidFill>
              <a:latin typeface="微软雅黑" pitchFamily="34" charset="-122"/>
              <a:ea typeface="微软雅黑" pitchFamily="34" charset="-122"/>
            </a:endParaRPr>
          </a:p>
          <a:p>
            <a:pPr algn="ctr" eaLnBrk="0" hangingPunct="0">
              <a:spcBef>
                <a:spcPts val="313"/>
              </a:spcBef>
              <a:spcAft>
                <a:spcPts val="300"/>
              </a:spcAft>
              <a:buClr>
                <a:srgbClr val="486AC1"/>
              </a:buClr>
              <a:buSzPct val="100000"/>
            </a:pPr>
            <a:r>
              <a:rPr lang="en-US" altLang="zh-CN" sz="2000" kern="0" dirty="0">
                <a:solidFill>
                  <a:prstClr val="black"/>
                </a:solidFill>
                <a:latin typeface="微软雅黑" pitchFamily="34" charset="-122"/>
                <a:ea typeface="微软雅黑" pitchFamily="34" charset="-122"/>
              </a:rPr>
              <a:t>   </a:t>
            </a:r>
          </a:p>
        </p:txBody>
      </p:sp>
      <p:sp>
        <p:nvSpPr>
          <p:cNvPr id="57" name="TextBox 113"/>
          <p:cNvSpPr txBox="1"/>
          <p:nvPr/>
        </p:nvSpPr>
        <p:spPr>
          <a:xfrm>
            <a:off x="5695821" y="1571668"/>
            <a:ext cx="1937494" cy="307777"/>
          </a:xfrm>
          <a:prstGeom prst="rect">
            <a:avLst/>
          </a:prstGeom>
          <a:noFill/>
        </p:spPr>
        <p:txBody>
          <a:bodyPr wrap="square" rtlCol="0">
            <a:spAutoFit/>
          </a:bodyPr>
          <a:lstStyle/>
          <a:p>
            <a:pPr algn="ctr" eaLnBrk="0" fontAlgn="base" hangingPunct="0">
              <a:spcBef>
                <a:spcPct val="0"/>
              </a:spcBef>
              <a:spcAft>
                <a:spcPct val="0"/>
              </a:spcAft>
            </a:pPr>
            <a:r>
              <a:rPr lang="zh-CN" altLang="en-US" sz="1400" dirty="0" smtClean="0">
                <a:solidFill>
                  <a:srgbClr val="000000"/>
                </a:solidFill>
                <a:latin typeface="微软雅黑" pitchFamily="34" charset="-122"/>
                <a:ea typeface="微软雅黑" pitchFamily="34" charset="-122"/>
              </a:rPr>
              <a:t>库存预锁</a:t>
            </a:r>
            <a:endParaRPr lang="zh-CN" altLang="en-US" sz="1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891485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a:solidFill>
            <a:srgbClr val="00FF00"/>
          </a:solidFill>
          <a:tailEnd type="arrow"/>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157273419</TotalTime>
  <Pages>0</Pages>
  <Words>2036</Words>
  <Characters>0</Characters>
  <Application>Microsoft Office PowerPoint</Application>
  <DocSecurity>0</DocSecurity>
  <PresentationFormat>宽屏</PresentationFormat>
  <Lines>0</Lines>
  <Paragraphs>430</Paragraphs>
  <Slides>21</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方正兰亭黑6_GBK</vt:lpstr>
      <vt:lpstr>黑体</vt:lpstr>
      <vt:lpstr>宋体</vt:lpstr>
      <vt:lpstr>宋体</vt:lpstr>
      <vt:lpstr>微软雅黑</vt:lpstr>
      <vt:lpstr>Arial</vt:lpstr>
      <vt:lpstr>Calibri</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个人介绍</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10072962</dc:creator>
  <cp:lastModifiedBy>sixiaobo</cp:lastModifiedBy>
  <cp:revision>1567</cp:revision>
  <cp:lastPrinted>1899-12-30T00:00:00Z</cp:lastPrinted>
  <dcterms:created xsi:type="dcterms:W3CDTF">2013-01-31T17:01:21Z</dcterms:created>
  <dcterms:modified xsi:type="dcterms:W3CDTF">2016-09-21T07:35:55Z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