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713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1pPr>
    <a:lvl2pPr marL="0" marR="0" indent="91421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2pPr>
    <a:lvl3pPr marL="0" marR="0" indent="1828433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3pPr>
    <a:lvl4pPr marL="0" marR="0" indent="2742651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4pPr>
    <a:lvl5pPr marL="0" marR="0" indent="365686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5pPr>
    <a:lvl6pPr marL="0" marR="0" indent="457108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6pPr>
    <a:lvl7pPr marL="0" marR="0" indent="5485303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7pPr>
    <a:lvl8pPr marL="0" marR="0" indent="6399519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8pPr>
    <a:lvl9pPr marL="0" marR="0" indent="731373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2F0"/>
          </a:solidFill>
        </a:fill>
      </a:tcStyle>
    </a:wholeTbl>
    <a:band2H>
      <a:tcTxStyle b="def" i="def"/>
      <a:tcStyle>
        <a:tcBdr/>
        <a:fill>
          <a:solidFill>
            <a:srgbClr val="FBF9F7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2F0"/>
          </a:solidFill>
        </a:fill>
      </a:tcStyle>
    </a:wholeTbl>
    <a:band2H>
      <a:tcTxStyle b="def" i="def"/>
      <a:tcStyle>
        <a:tcBdr/>
        <a:fill>
          <a:solidFill>
            <a:srgbClr val="FBF9F7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CDE"/>
          </a:solidFill>
        </a:fill>
      </a:tcStyle>
    </a:wholeTbl>
    <a:band2H>
      <a:tcTxStyle b="def" i="def"/>
      <a:tcStyle>
        <a:tcBdr/>
        <a:fill>
          <a:solidFill>
            <a:srgbClr val="EEEEEF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CECEC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7F7F7F"/>
              </a:solidFill>
              <a:prstDash val="solid"/>
              <a:round/>
            </a:ln>
          </a:top>
          <a:bottom>
            <a:ln w="254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F7F7F"/>
              </a:solidFill>
              <a:prstDash val="solid"/>
              <a:round/>
            </a:ln>
          </a:top>
          <a:bottom>
            <a:ln w="254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 b="def" i="def"/>
      <a:tcStyle>
        <a:tcBdr/>
        <a:fill>
          <a:solidFill>
            <a:srgbClr val="ECECEC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F7F7F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F7F7F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F7F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solidFill>
                <a:srgbClr val="7F7F7F"/>
              </a:solidFill>
              <a:prstDash val="solid"/>
              <a:round/>
            </a:ln>
          </a:left>
          <a:right>
            <a:ln w="12700" cap="flat">
              <a:solidFill>
                <a:srgbClr val="7F7F7F"/>
              </a:solidFill>
              <a:prstDash val="solid"/>
              <a:round/>
            </a:ln>
          </a:right>
          <a:top>
            <a:ln w="12700" cap="flat">
              <a:solidFill>
                <a:srgbClr val="7F7F7F"/>
              </a:solidFill>
              <a:prstDash val="solid"/>
              <a:round/>
            </a:ln>
          </a:top>
          <a:bottom>
            <a:ln w="127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solidFill>
                <a:srgbClr val="7F7F7F"/>
              </a:solidFill>
              <a:prstDash val="solid"/>
              <a:round/>
            </a:ln>
          </a:insideH>
          <a:insideV>
            <a:ln w="12700" cap="flat">
              <a:solidFill>
                <a:srgbClr val="7F7F7F"/>
              </a:solidFill>
              <a:prstDash val="solid"/>
              <a:round/>
            </a:ln>
          </a:insideV>
        </a:tcBdr>
        <a:fill>
          <a:solidFill>
            <a:srgbClr val="7F7F7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solidFill>
                <a:srgbClr val="7F7F7F"/>
              </a:solidFill>
              <a:prstDash val="solid"/>
              <a:round/>
            </a:ln>
          </a:left>
          <a:right>
            <a:ln w="12700" cap="flat">
              <a:solidFill>
                <a:srgbClr val="7F7F7F"/>
              </a:solidFill>
              <a:prstDash val="solid"/>
              <a:round/>
            </a:ln>
          </a:right>
          <a:top>
            <a:ln w="12700" cap="flat">
              <a:solidFill>
                <a:srgbClr val="7F7F7F"/>
              </a:solidFill>
              <a:prstDash val="solid"/>
              <a:round/>
            </a:ln>
          </a:top>
          <a:bottom>
            <a:ln w="127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solidFill>
                <a:srgbClr val="7F7F7F"/>
              </a:solidFill>
              <a:prstDash val="solid"/>
              <a:round/>
            </a:ln>
          </a:insideH>
          <a:insideV>
            <a:ln w="12700" cap="flat">
              <a:solidFill>
                <a:srgbClr val="7F7F7F"/>
              </a:solidFill>
              <a:prstDash val="solid"/>
              <a:round/>
            </a:ln>
          </a:insideV>
        </a:tcBdr>
        <a:fill>
          <a:solidFill>
            <a:srgbClr val="7F7F7F">
              <a:alpha val="20000"/>
            </a:srgbClr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solidFill>
                <a:srgbClr val="7F7F7F"/>
              </a:solidFill>
              <a:prstDash val="solid"/>
              <a:round/>
            </a:ln>
          </a:left>
          <a:right>
            <a:ln w="12700" cap="flat">
              <a:solidFill>
                <a:srgbClr val="7F7F7F"/>
              </a:solidFill>
              <a:prstDash val="solid"/>
              <a:round/>
            </a:ln>
          </a:right>
          <a:top>
            <a:ln w="50800" cap="flat">
              <a:solidFill>
                <a:srgbClr val="7F7F7F"/>
              </a:solidFill>
              <a:prstDash val="solid"/>
              <a:round/>
            </a:ln>
          </a:top>
          <a:bottom>
            <a:ln w="127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solidFill>
                <a:srgbClr val="7F7F7F"/>
              </a:solidFill>
              <a:prstDash val="solid"/>
              <a:round/>
            </a:ln>
          </a:insideH>
          <a:insideV>
            <a:ln w="12700" cap="flat">
              <a:solidFill>
                <a:srgbClr val="7F7F7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solidFill>
                <a:srgbClr val="7F7F7F"/>
              </a:solidFill>
              <a:prstDash val="solid"/>
              <a:round/>
            </a:ln>
          </a:left>
          <a:right>
            <a:ln w="12700" cap="flat">
              <a:solidFill>
                <a:srgbClr val="7F7F7F"/>
              </a:solidFill>
              <a:prstDash val="solid"/>
              <a:round/>
            </a:ln>
          </a:right>
          <a:top>
            <a:ln w="12700" cap="flat">
              <a:solidFill>
                <a:srgbClr val="7F7F7F"/>
              </a:solidFill>
              <a:prstDash val="solid"/>
              <a:round/>
            </a:ln>
          </a:top>
          <a:bottom>
            <a:ln w="254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solidFill>
                <a:srgbClr val="7F7F7F"/>
              </a:solidFill>
              <a:prstDash val="solid"/>
              <a:round/>
            </a:ln>
          </a:insideH>
          <a:insideV>
            <a:ln w="12700" cap="flat">
              <a:solidFill>
                <a:srgbClr val="7F7F7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14216" latinLnBrk="0">
      <a:defRPr sz="2400">
        <a:latin typeface="+mj-lt"/>
        <a:ea typeface="+mj-ea"/>
        <a:cs typeface="+mj-cs"/>
        <a:sym typeface="Calibri Light"/>
      </a:defRPr>
    </a:lvl1pPr>
    <a:lvl2pPr indent="228600" defTabSz="914216" latinLnBrk="0">
      <a:defRPr sz="2400">
        <a:latin typeface="+mj-lt"/>
        <a:ea typeface="+mj-ea"/>
        <a:cs typeface="+mj-cs"/>
        <a:sym typeface="Calibri Light"/>
      </a:defRPr>
    </a:lvl2pPr>
    <a:lvl3pPr indent="457200" defTabSz="914216" latinLnBrk="0">
      <a:defRPr sz="2400">
        <a:latin typeface="+mj-lt"/>
        <a:ea typeface="+mj-ea"/>
        <a:cs typeface="+mj-cs"/>
        <a:sym typeface="Calibri Light"/>
      </a:defRPr>
    </a:lvl3pPr>
    <a:lvl4pPr indent="685800" defTabSz="914216" latinLnBrk="0">
      <a:defRPr sz="2400">
        <a:latin typeface="+mj-lt"/>
        <a:ea typeface="+mj-ea"/>
        <a:cs typeface="+mj-cs"/>
        <a:sym typeface="Calibri Light"/>
      </a:defRPr>
    </a:lvl4pPr>
    <a:lvl5pPr indent="914400" defTabSz="914216" latinLnBrk="0">
      <a:defRPr sz="2400">
        <a:latin typeface="+mj-lt"/>
        <a:ea typeface="+mj-ea"/>
        <a:cs typeface="+mj-cs"/>
        <a:sym typeface="Calibri Light"/>
      </a:defRPr>
    </a:lvl5pPr>
    <a:lvl6pPr indent="1143000" defTabSz="914216" latinLnBrk="0">
      <a:defRPr sz="2400">
        <a:latin typeface="+mj-lt"/>
        <a:ea typeface="+mj-ea"/>
        <a:cs typeface="+mj-cs"/>
        <a:sym typeface="Calibri Light"/>
      </a:defRPr>
    </a:lvl6pPr>
    <a:lvl7pPr indent="1371600" defTabSz="914216" latinLnBrk="0">
      <a:defRPr sz="2400">
        <a:latin typeface="+mj-lt"/>
        <a:ea typeface="+mj-ea"/>
        <a:cs typeface="+mj-cs"/>
        <a:sym typeface="Calibri Light"/>
      </a:defRPr>
    </a:lvl7pPr>
    <a:lvl8pPr indent="1600200" defTabSz="914216" latinLnBrk="0">
      <a:defRPr sz="2400">
        <a:latin typeface="+mj-lt"/>
        <a:ea typeface="+mj-ea"/>
        <a:cs typeface="+mj-cs"/>
        <a:sym typeface="Calibri Light"/>
      </a:defRPr>
    </a:lvl8pPr>
    <a:lvl9pPr indent="1828800" defTabSz="914216" latinLnBrk="0">
      <a:defRPr sz="2400">
        <a:latin typeface="+mj-lt"/>
        <a:ea typeface="+mj-ea"/>
        <a:cs typeface="+mj-cs"/>
        <a:sym typeface="Calibri Light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1" name="Shape 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Download more minimal templates here: https://crmrkt.com/GK9Dwa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" name="Shape 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Download more minimal templates here: https://crmrkt.com/GK9Dwa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1" name="Shape 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Download more minimal templates here: https://crmrkt.com/GK9Dwa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3"/>
          <p:cNvSpPr/>
          <p:nvPr>
            <p:ph type="pic" sz="quarter" idx="13"/>
          </p:nvPr>
        </p:nvSpPr>
        <p:spPr>
          <a:xfrm>
            <a:off x="15790411" y="4036740"/>
            <a:ext cx="4136598" cy="782815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1" name="Picture Placeholder 13"/>
          <p:cNvSpPr/>
          <p:nvPr>
            <p:ph type="pic" sz="quarter" idx="14"/>
          </p:nvPr>
        </p:nvSpPr>
        <p:spPr>
          <a:xfrm>
            <a:off x="20256391" y="4036740"/>
            <a:ext cx="4136598" cy="782815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2" name="Picture Placeholder 13"/>
          <p:cNvSpPr/>
          <p:nvPr>
            <p:ph type="pic" sz="quarter" idx="15"/>
          </p:nvPr>
        </p:nvSpPr>
        <p:spPr>
          <a:xfrm>
            <a:off x="11319509" y="4036740"/>
            <a:ext cx="4136598" cy="782815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13"/>
          <p:cNvSpPr/>
          <p:nvPr>
            <p:ph type="pic" sz="half" idx="13"/>
          </p:nvPr>
        </p:nvSpPr>
        <p:spPr>
          <a:xfrm>
            <a:off x="0" y="6623824"/>
            <a:ext cx="12188825" cy="709217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1" name="Picture Placeholder 13"/>
          <p:cNvSpPr/>
          <p:nvPr>
            <p:ph type="pic" sz="half" idx="14"/>
          </p:nvPr>
        </p:nvSpPr>
        <p:spPr>
          <a:xfrm>
            <a:off x="12188825" y="6623824"/>
            <a:ext cx="12188825" cy="709217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8"/>
          <p:cNvSpPr/>
          <p:nvPr>
            <p:ph type="pic" sz="quarter" idx="13"/>
          </p:nvPr>
        </p:nvSpPr>
        <p:spPr>
          <a:xfrm>
            <a:off x="10372479" y="4043359"/>
            <a:ext cx="3665319" cy="3665318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ortfolio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icture Placeholder 13"/>
          <p:cNvSpPr/>
          <p:nvPr>
            <p:ph type="pic" sz="quarter" idx="13"/>
          </p:nvPr>
        </p:nvSpPr>
        <p:spPr>
          <a:xfrm>
            <a:off x="12497024" y="3330647"/>
            <a:ext cx="9119339" cy="6249935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8" name="Picture Placeholder 13"/>
          <p:cNvSpPr/>
          <p:nvPr>
            <p:ph type="pic" sz="quarter" idx="14"/>
          </p:nvPr>
        </p:nvSpPr>
        <p:spPr>
          <a:xfrm>
            <a:off x="2844424" y="3330647"/>
            <a:ext cx="9119339" cy="6249935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/>
          <p:cNvSpPr/>
          <p:nvPr/>
        </p:nvSpPr>
        <p:spPr>
          <a:xfrm>
            <a:off x="11285033" y="579863"/>
            <a:ext cx="1895708" cy="6913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" name="Picture Placeholder 13"/>
          <p:cNvSpPr/>
          <p:nvPr>
            <p:ph type="pic" idx="13"/>
          </p:nvPr>
        </p:nvSpPr>
        <p:spPr>
          <a:xfrm>
            <a:off x="12178216" y="0"/>
            <a:ext cx="12199434" cy="13716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18758166" y="12753854"/>
            <a:ext cx="727689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pc="800" sz="3200">
                <a:solidFill>
                  <a:srgbClr val="ABABAB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  <a:r>
              <a:t>Micro</a:t>
            </a:r>
            <a:r>
              <a:t>中国站</a:t>
            </a:r>
          </a:p>
        </p:txBody>
      </p:sp>
      <p:pic>
        <p:nvPicPr>
          <p:cNvPr id="3" name="Picture 16" descr="Picture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22841" y="377371"/>
            <a:ext cx="1981201" cy="198120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标题文本"/>
          <p:cNvSpPr txBox="1"/>
          <p:nvPr>
            <p:ph type="title"/>
          </p:nvPr>
        </p:nvSpPr>
        <p:spPr>
          <a:xfrm>
            <a:off x="1218564" y="184149"/>
            <a:ext cx="21934171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/>
          </p:nvPr>
        </p:nvSpPr>
        <p:spPr>
          <a:xfrm>
            <a:off x="1218564" y="3200400"/>
            <a:ext cx="21934171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/>
          <p:nvPr>
            <p:ph type="sldNum" sz="quarter" idx="2"/>
          </p:nvPr>
        </p:nvSpPr>
        <p:spPr>
          <a:xfrm>
            <a:off x="11779461" y="12344400"/>
            <a:ext cx="5686638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transition xmlns:p14="http://schemas.microsoft.com/office/powerpoint/2010/main" spd="med" advClick="1"/>
  <p:txStyles>
    <p:titleStyle>
      <a:lvl1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1pPr>
      <a:lvl2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2pPr>
      <a:lvl3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3pPr>
      <a:lvl4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4pPr>
      <a:lvl5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5pPr>
      <a:lvl6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6pPr>
      <a:lvl7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7pPr>
      <a:lvl8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8pPr>
      <a:lvl9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9pPr>
    </p:titleStyle>
    <p:bodyStyle>
      <a:lvl1pPr marL="457109" marR="0" indent="-457109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1pPr>
      <a:lvl2pPr marL="1462747" marR="0" indent="-548530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2pPr>
      <a:lvl3pPr marL="2437912" marR="0" indent="-60947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3pPr>
      <a:lvl4pPr marL="3428314" marR="0" indent="-685663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4pPr>
      <a:lvl5pPr marL="4342531" marR="0" indent="-685663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5pPr>
      <a:lvl6pPr marL="5180563" marR="0" indent="-60947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6pPr>
      <a:lvl7pPr marL="6094780" marR="0" indent="-60947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7pPr>
      <a:lvl8pPr marL="7008997" marR="0" indent="-60947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8pPr>
      <a:lvl9pPr marL="7923215" marR="0" indent="-609479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9pPr>
    </p:bodyStyle>
    <p:otherStyle>
      <a:lvl1pPr marL="0" marR="0" indent="0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1pPr>
      <a:lvl2pPr marL="0" marR="0" indent="914216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2pPr>
      <a:lvl3pPr marL="0" marR="0" indent="1828433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3pPr>
      <a:lvl4pPr marL="0" marR="0" indent="2742651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4pPr>
      <a:lvl5pPr marL="0" marR="0" indent="3656867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5pPr>
      <a:lvl6pPr marL="0" marR="0" indent="4571086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6pPr>
      <a:lvl7pPr marL="0" marR="0" indent="5485303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7pPr>
      <a:lvl8pPr marL="0" marR="0" indent="6399519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8pPr>
      <a:lvl9pPr marL="0" marR="0" indent="7313737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micro-in-cn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traight Connector 19"/>
          <p:cNvSpPr/>
          <p:nvPr/>
        </p:nvSpPr>
        <p:spPr>
          <a:xfrm>
            <a:off x="7531365" y="8766764"/>
            <a:ext cx="9398001" cy="1"/>
          </a:xfrm>
          <a:prstGeom prst="line">
            <a:avLst/>
          </a:prstGeom>
          <a:ln w="76200">
            <a:solidFill>
              <a:srgbClr val="D2D3D5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8" name="TextBox 20"/>
          <p:cNvSpPr txBox="1"/>
          <p:nvPr/>
        </p:nvSpPr>
        <p:spPr>
          <a:xfrm>
            <a:off x="7020410" y="5216935"/>
            <a:ext cx="10336831" cy="275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pc="800" sz="15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/>
            <a:r>
              <a:t>Micro 教程</a:t>
            </a:r>
          </a:p>
        </p:txBody>
      </p:sp>
      <p:sp>
        <p:nvSpPr>
          <p:cNvPr id="69" name="Straight Connector 16"/>
          <p:cNvSpPr/>
          <p:nvPr/>
        </p:nvSpPr>
        <p:spPr>
          <a:xfrm>
            <a:off x="7531365" y="4067764"/>
            <a:ext cx="9398001" cy="1"/>
          </a:xfrm>
          <a:prstGeom prst="line">
            <a:avLst/>
          </a:prstGeom>
          <a:ln w="76200">
            <a:solidFill>
              <a:srgbClr val="D2D3D5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59"/>
          <p:cNvSpPr txBox="1"/>
          <p:nvPr/>
        </p:nvSpPr>
        <p:spPr>
          <a:xfrm>
            <a:off x="10256671" y="8502636"/>
            <a:ext cx="3857958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3800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pPr/>
            <a:r>
              <a:t>Micro 中国   徐旭</a:t>
            </a:r>
          </a:p>
        </p:txBody>
      </p:sp>
      <p:sp>
        <p:nvSpPr>
          <p:cNvPr id="74" name="Straight Connector 9"/>
          <p:cNvSpPr/>
          <p:nvPr/>
        </p:nvSpPr>
        <p:spPr>
          <a:xfrm>
            <a:off x="11605469" y="6172722"/>
            <a:ext cx="1192924" cy="1"/>
          </a:xfrm>
          <a:prstGeom prst="line">
            <a:avLst/>
          </a:prstGeom>
          <a:ln w="571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5" name="TextBox 10"/>
          <p:cNvSpPr txBox="1"/>
          <p:nvPr/>
        </p:nvSpPr>
        <p:spPr>
          <a:xfrm>
            <a:off x="8466118" y="4466885"/>
            <a:ext cx="7439064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pc="971" sz="85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/>
            <a:r>
              <a:t>Hello World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安装…"/>
          <p:cNvSpPr txBox="1"/>
          <p:nvPr/>
        </p:nvSpPr>
        <p:spPr>
          <a:xfrm>
            <a:off x="8176527" y="5266111"/>
            <a:ext cx="8018246" cy="279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802105" indent="-802105">
              <a:lnSpc>
                <a:spcPct val="90000"/>
              </a:lnSpc>
              <a:buSzPct val="100000"/>
              <a:buChar char="•"/>
              <a:defRPr b="1" sz="8000">
                <a:solidFill>
                  <a:srgbClr val="000000"/>
                </a:solidFill>
              </a:defRPr>
            </a:pPr>
            <a:r>
              <a:t>安装</a:t>
            </a:r>
          </a:p>
          <a:p>
            <a:pPr marL="802105" indent="-802105">
              <a:lnSpc>
                <a:spcPct val="90000"/>
              </a:lnSpc>
              <a:buSzPct val="100000"/>
              <a:buChar char="•"/>
              <a:defRPr b="1" sz="8000">
                <a:solidFill>
                  <a:srgbClr val="000000"/>
                </a:solidFill>
              </a:defRPr>
            </a:pPr>
            <a:r>
              <a:t>编写第一个服务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ervice"/>
          <p:cNvSpPr txBox="1"/>
          <p:nvPr/>
        </p:nvSpPr>
        <p:spPr>
          <a:xfrm>
            <a:off x="619394" y="712651"/>
            <a:ext cx="3719672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1828432">
              <a:defRPr b="1" sz="8000"/>
            </a:lvl1pPr>
          </a:lstStyle>
          <a:p>
            <a:pPr/>
            <a:r>
              <a:t>Service</a:t>
            </a:r>
          </a:p>
        </p:txBody>
      </p:sp>
      <p:sp>
        <p:nvSpPr>
          <p:cNvPr id="82" name="package main…"/>
          <p:cNvSpPr txBox="1"/>
          <p:nvPr/>
        </p:nvSpPr>
        <p:spPr>
          <a:xfrm>
            <a:off x="3454070" y="2557492"/>
            <a:ext cx="19147165" cy="999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4600"/>
              </a:lnSpc>
              <a:defRPr sz="220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package</a:t>
            </a:r>
            <a:r>
              <a:rPr>
                <a:solidFill>
                  <a:srgbClr val="24292E"/>
                </a:solidFill>
              </a:rPr>
              <a:t> main</a:t>
            </a:r>
          </a:p>
          <a:p>
            <a:pPr algn="r" defTabSz="457200">
              <a:lnSpc>
                <a:spcPts val="4600"/>
              </a:lnSpc>
              <a:defRPr sz="220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4600"/>
              </a:lnSpc>
              <a:defRPr sz="220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</a:t>
            </a:r>
            <a:r>
              <a:rPr>
                <a:solidFill>
                  <a:srgbClr val="24292E"/>
                </a:solidFill>
              </a:rPr>
              <a:t> (</a:t>
            </a:r>
          </a:p>
          <a:p>
            <a:pPr defTabSz="457200">
              <a:lnSpc>
                <a:spcPts val="4600"/>
              </a:lnSpc>
              <a:defRPr sz="220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4292E"/>
                </a:solidFill>
              </a:rPr>
              <a:t>	</a:t>
            </a:r>
            <a:r>
              <a:t>"context"</a:t>
            </a:r>
          </a:p>
          <a:p>
            <a:pPr defTabSz="457200">
              <a:lnSpc>
                <a:spcPts val="4600"/>
              </a:lnSpc>
              <a:defRPr sz="220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4292E"/>
                </a:solidFill>
              </a:rPr>
              <a:t>	</a:t>
            </a:r>
            <a:r>
              <a:t>"fmt"</a:t>
            </a:r>
          </a:p>
          <a:p>
            <a:pPr algn="r" defTabSz="457200">
              <a:lnSpc>
                <a:spcPts val="4600"/>
              </a:lnSpc>
              <a:defRPr sz="220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4600"/>
              </a:lnSpc>
              <a:defRPr sz="220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4292E"/>
                </a:solidFill>
              </a:rPr>
              <a:t>	proto </a:t>
            </a:r>
            <a:r>
              <a:t>"github.com/micro-in-cn/tutorials/examples/basic-practices/micro-service/proto"</a:t>
            </a:r>
          </a:p>
          <a:p>
            <a:pPr defTabSz="457200">
              <a:lnSpc>
                <a:spcPts val="4600"/>
              </a:lnSpc>
              <a:defRPr sz="220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4292E"/>
                </a:solidFill>
              </a:rPr>
              <a:t>	</a:t>
            </a:r>
            <a:r>
              <a:t>"github.com/micro/go-micro"</a:t>
            </a:r>
          </a:p>
          <a:p>
            <a:pPr defTabSz="457200">
              <a:lnSpc>
                <a:spcPts val="4600"/>
              </a:lnSpc>
              <a:defRPr sz="2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)</a:t>
            </a:r>
          </a:p>
          <a:p>
            <a:pPr defTabSz="457200">
              <a:lnSpc>
                <a:spcPts val="4600"/>
              </a:lnSpc>
              <a:defRPr sz="2200">
                <a:solidFill>
                  <a:srgbClr val="E36209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4600"/>
              </a:lnSpc>
              <a:defRPr sz="2200">
                <a:solidFill>
                  <a:srgbClr val="E3620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73A49"/>
                </a:solidFill>
              </a:rPr>
              <a:t>type</a:t>
            </a:r>
            <a:r>
              <a:rPr>
                <a:solidFill>
                  <a:srgbClr val="24292E"/>
                </a:solidFill>
              </a:rPr>
              <a:t> </a:t>
            </a:r>
            <a:r>
              <a:t>Greeter</a:t>
            </a:r>
            <a:r>
              <a:rPr>
                <a:solidFill>
                  <a:srgbClr val="24292E"/>
                </a:solidFill>
              </a:rPr>
              <a:t> </a:t>
            </a:r>
            <a:r>
              <a:rPr>
                <a:solidFill>
                  <a:srgbClr val="D73A49"/>
                </a:solidFill>
              </a:rPr>
              <a:t>struct</a:t>
            </a:r>
            <a:r>
              <a:rPr>
                <a:solidFill>
                  <a:srgbClr val="24292E"/>
                </a:solidFill>
              </a:rPr>
              <a:t>{}</a:t>
            </a:r>
            <a:endParaRPr>
              <a:solidFill>
                <a:srgbClr val="24292E"/>
              </a:solidFill>
            </a:endParaRPr>
          </a:p>
          <a:p>
            <a:pPr algn="r" defTabSz="457200">
              <a:lnSpc>
                <a:spcPts val="4600"/>
              </a:lnSpc>
              <a:defRPr sz="220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4600"/>
              </a:lnSpc>
              <a:defRPr sz="2200">
                <a:solidFill>
                  <a:srgbClr val="E3620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73A49"/>
                </a:solidFill>
              </a:rPr>
              <a:t>func</a:t>
            </a:r>
            <a:r>
              <a:rPr>
                <a:solidFill>
                  <a:srgbClr val="24292E"/>
                </a:solidFill>
              </a:rPr>
              <a:t> </a:t>
            </a:r>
            <a:r>
              <a:rPr>
                <a:solidFill>
                  <a:srgbClr val="6F42C1"/>
                </a:solidFill>
              </a:rPr>
              <a:t>(</a:t>
            </a:r>
            <a:r>
              <a:t>g</a:t>
            </a:r>
            <a:r>
              <a:rPr>
                <a:solidFill>
                  <a:srgbClr val="6F42C1"/>
                </a:solidFill>
              </a:rPr>
              <a:t> *</a:t>
            </a:r>
            <a:r>
              <a:t>Greeter</a:t>
            </a:r>
            <a:r>
              <a:rPr>
                <a:solidFill>
                  <a:srgbClr val="6F42C1"/>
                </a:solidFill>
              </a:rPr>
              <a:t>) Hello</a:t>
            </a:r>
            <a:r>
              <a:rPr>
                <a:solidFill>
                  <a:srgbClr val="24292E"/>
                </a:solidFill>
              </a:rPr>
              <a:t>(</a:t>
            </a:r>
            <a:r>
              <a:t>ctx</a:t>
            </a:r>
            <a:r>
              <a:rPr>
                <a:solidFill>
                  <a:srgbClr val="24292E"/>
                </a:solidFill>
              </a:rPr>
              <a:t> </a:t>
            </a:r>
            <a:r>
              <a:t>context</a:t>
            </a:r>
            <a:r>
              <a:rPr>
                <a:solidFill>
                  <a:srgbClr val="24292E"/>
                </a:solidFill>
              </a:rPr>
              <a:t>.</a:t>
            </a:r>
            <a:r>
              <a:t>Context</a:t>
            </a:r>
            <a:r>
              <a:rPr>
                <a:solidFill>
                  <a:srgbClr val="24292E"/>
                </a:solidFill>
              </a:rPr>
              <a:t>, </a:t>
            </a:r>
            <a:r>
              <a:t>req</a:t>
            </a:r>
            <a:r>
              <a:rPr>
                <a:solidFill>
                  <a:srgbClr val="24292E"/>
                </a:solidFill>
              </a:rPr>
              <a:t> *</a:t>
            </a:r>
            <a:r>
              <a:t>proto</a:t>
            </a:r>
            <a:r>
              <a:rPr>
                <a:solidFill>
                  <a:srgbClr val="24292E"/>
                </a:solidFill>
              </a:rPr>
              <a:t>.</a:t>
            </a:r>
            <a:r>
              <a:t>HelloRequest</a:t>
            </a:r>
            <a:r>
              <a:rPr>
                <a:solidFill>
                  <a:srgbClr val="24292E"/>
                </a:solidFill>
              </a:rPr>
              <a:t>, </a:t>
            </a:r>
            <a:r>
              <a:t>rsp</a:t>
            </a:r>
            <a:r>
              <a:rPr>
                <a:solidFill>
                  <a:srgbClr val="24292E"/>
                </a:solidFill>
              </a:rPr>
              <a:t> *</a:t>
            </a:r>
            <a:r>
              <a:t>proto</a:t>
            </a:r>
            <a:r>
              <a:rPr>
                <a:solidFill>
                  <a:srgbClr val="24292E"/>
                </a:solidFill>
              </a:rPr>
              <a:t>.</a:t>
            </a:r>
            <a:r>
              <a:t>HelloResponse</a:t>
            </a:r>
            <a:r>
              <a:rPr>
                <a:solidFill>
                  <a:srgbClr val="24292E"/>
                </a:solidFill>
              </a:rPr>
              <a:t>) </a:t>
            </a:r>
            <a:r>
              <a:t>error</a:t>
            </a:r>
            <a:r>
              <a:rPr>
                <a:solidFill>
                  <a:srgbClr val="24292E"/>
                </a:solidFill>
              </a:rPr>
              <a:t> {</a:t>
            </a:r>
          </a:p>
          <a:p>
            <a:pPr defTabSz="457200">
              <a:lnSpc>
                <a:spcPts val="4600"/>
              </a:lnSpc>
              <a:defRPr sz="2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rsp.Greeting = </a:t>
            </a:r>
            <a:r>
              <a:rPr>
                <a:solidFill>
                  <a:srgbClr val="032F62"/>
                </a:solidFill>
              </a:rPr>
              <a:t>"你好，"</a:t>
            </a:r>
            <a:r>
              <a:t> + req.Name</a:t>
            </a:r>
          </a:p>
          <a:p>
            <a:pPr defTabSz="457200">
              <a:lnSpc>
                <a:spcPts val="4600"/>
              </a:lnSpc>
              <a:defRPr sz="220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4292E"/>
                </a:solidFill>
              </a:rPr>
              <a:t>	</a:t>
            </a:r>
            <a:r>
              <a:t>return</a:t>
            </a:r>
            <a:r>
              <a:rPr>
                <a:solidFill>
                  <a:srgbClr val="24292E"/>
                </a:solidFill>
              </a:rPr>
              <a:t> </a:t>
            </a:r>
            <a:r>
              <a:rPr>
                <a:solidFill>
                  <a:srgbClr val="005CC5"/>
                </a:solidFill>
              </a:rPr>
              <a:t>nil</a:t>
            </a:r>
          </a:p>
          <a:p>
            <a:pPr defTabSz="457200">
              <a:lnSpc>
                <a:spcPts val="4600"/>
              </a:lnSpc>
              <a:defRPr sz="2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defTabSz="457200">
              <a:lnSpc>
                <a:spcPts val="4600"/>
              </a:lnSpc>
              <a:defRPr sz="2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4600"/>
              </a:lnSpc>
              <a:defRPr sz="2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73A49"/>
                </a:solidFill>
              </a:rPr>
              <a:t>func</a:t>
            </a:r>
            <a:r>
              <a:t> </a:t>
            </a:r>
            <a:r>
              <a:rPr>
                <a:solidFill>
                  <a:srgbClr val="6F42C1"/>
                </a:solidFill>
              </a:rPr>
              <a:t>main</a:t>
            </a:r>
            <a:r>
              <a:t>() {</a:t>
            </a:r>
          </a:p>
          <a:p>
            <a:pPr defTabSz="457200">
              <a:lnSpc>
                <a:spcPts val="4600"/>
              </a:lnSpc>
              <a:defRPr sz="2200">
                <a:solidFill>
                  <a:srgbClr val="005CC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4292E"/>
                </a:solidFill>
              </a:rPr>
              <a:t>	service </a:t>
            </a:r>
            <a:r>
              <a:rPr>
                <a:solidFill>
                  <a:srgbClr val="D73A49"/>
                </a:solidFill>
              </a:rPr>
              <a:t>:=</a:t>
            </a:r>
            <a:r>
              <a:rPr>
                <a:solidFill>
                  <a:srgbClr val="24292E"/>
                </a:solidFill>
              </a:rPr>
              <a:t> micro.</a:t>
            </a:r>
            <a:r>
              <a:t>NewService</a:t>
            </a:r>
            <a:r>
              <a:rPr>
                <a:solidFill>
                  <a:srgbClr val="24292E"/>
                </a:solidFill>
              </a:rPr>
              <a:t>(</a:t>
            </a:r>
          </a:p>
          <a:p>
            <a:pPr defTabSz="457200">
              <a:lnSpc>
                <a:spcPts val="4600"/>
              </a:lnSpc>
              <a:defRPr sz="220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4292E"/>
                </a:solidFill>
              </a:rPr>
              <a:t>		micro.</a:t>
            </a:r>
            <a:r>
              <a:rPr>
                <a:solidFill>
                  <a:srgbClr val="005CC5"/>
                </a:solidFill>
              </a:rPr>
              <a:t>Name</a:t>
            </a:r>
            <a:r>
              <a:rPr>
                <a:solidFill>
                  <a:srgbClr val="24292E"/>
                </a:solidFill>
              </a:rPr>
              <a:t>(</a:t>
            </a:r>
            <a:r>
              <a:t>"greeter.service"</a:t>
            </a:r>
            <a:r>
              <a:rPr>
                <a:solidFill>
                  <a:srgbClr val="24292E"/>
                </a:solidFill>
              </a:rPr>
              <a:t>),</a:t>
            </a:r>
          </a:p>
          <a:p>
            <a:pPr defTabSz="457200">
              <a:lnSpc>
                <a:spcPts val="4600"/>
              </a:lnSpc>
              <a:defRPr sz="2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	micro.</a:t>
            </a:r>
            <a:r>
              <a:rPr>
                <a:solidFill>
                  <a:srgbClr val="005CC5"/>
                </a:solidFill>
              </a:rPr>
              <a:t>Version</a:t>
            </a:r>
            <a:r>
              <a:t>(</a:t>
            </a:r>
            <a:r>
              <a:rPr>
                <a:solidFill>
                  <a:srgbClr val="032F62"/>
                </a:solidFill>
              </a:rPr>
              <a:t>"latest"</a:t>
            </a:r>
            <a:r>
              <a:t>),</a:t>
            </a:r>
          </a:p>
          <a:p>
            <a:pPr defTabSz="457200">
              <a:lnSpc>
                <a:spcPts val="4600"/>
              </a:lnSpc>
              <a:defRPr sz="2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)</a:t>
            </a:r>
          </a:p>
          <a:p>
            <a:pPr defTabSz="457200">
              <a:lnSpc>
                <a:spcPts val="4600"/>
              </a:lnSpc>
              <a:defRPr sz="2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service.</a:t>
            </a:r>
            <a:r>
              <a:rPr>
                <a:solidFill>
                  <a:srgbClr val="005CC5"/>
                </a:solidFill>
              </a:rPr>
              <a:t>Init</a:t>
            </a:r>
            <a:r>
              <a:t>()</a:t>
            </a:r>
          </a:p>
          <a:p>
            <a:pPr defTabSz="457200">
              <a:lnSpc>
                <a:spcPts val="4600"/>
              </a:lnSpc>
              <a:defRPr sz="220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4600"/>
              </a:lnSpc>
              <a:defRPr sz="2200">
                <a:solidFill>
                  <a:srgbClr val="005CC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4292E"/>
                </a:solidFill>
              </a:rPr>
              <a:t>	proto.</a:t>
            </a:r>
            <a:r>
              <a:t>RegisterGreeterHandler</a:t>
            </a:r>
            <a:r>
              <a:rPr>
                <a:solidFill>
                  <a:srgbClr val="24292E"/>
                </a:solidFill>
              </a:rPr>
              <a:t>(service.</a:t>
            </a:r>
            <a:r>
              <a:t>Server</a:t>
            </a:r>
            <a:r>
              <a:rPr>
                <a:solidFill>
                  <a:srgbClr val="24292E"/>
                </a:solidFill>
              </a:rPr>
              <a:t>(), </a:t>
            </a:r>
            <a:r>
              <a:t>new</a:t>
            </a:r>
            <a:r>
              <a:rPr>
                <a:solidFill>
                  <a:srgbClr val="24292E"/>
                </a:solidFill>
              </a:rPr>
              <a:t>(Greeter))</a:t>
            </a:r>
          </a:p>
          <a:p>
            <a:pPr defTabSz="457200">
              <a:lnSpc>
                <a:spcPts val="4600"/>
              </a:lnSpc>
              <a:defRPr sz="220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4600"/>
              </a:lnSpc>
              <a:defRPr sz="2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</a:t>
            </a:r>
            <a:r>
              <a:rPr>
                <a:solidFill>
                  <a:srgbClr val="D73A49"/>
                </a:solidFill>
              </a:rPr>
              <a:t>if</a:t>
            </a:r>
            <a:r>
              <a:t> err </a:t>
            </a:r>
            <a:r>
              <a:rPr>
                <a:solidFill>
                  <a:srgbClr val="D73A49"/>
                </a:solidFill>
              </a:rPr>
              <a:t>:=</a:t>
            </a:r>
            <a:r>
              <a:t> service.</a:t>
            </a:r>
            <a:r>
              <a:rPr>
                <a:solidFill>
                  <a:srgbClr val="005CC5"/>
                </a:solidFill>
              </a:rPr>
              <a:t>Run</a:t>
            </a:r>
            <a:r>
              <a:t>(); err != </a:t>
            </a:r>
            <a:r>
              <a:rPr>
                <a:solidFill>
                  <a:srgbClr val="005CC5"/>
                </a:solidFill>
              </a:rPr>
              <a:t>nil</a:t>
            </a:r>
            <a:r>
              <a:t> {</a:t>
            </a:r>
          </a:p>
          <a:p>
            <a:pPr defTabSz="457200">
              <a:lnSpc>
                <a:spcPts val="4600"/>
              </a:lnSpc>
              <a:defRPr sz="2200">
                <a:solidFill>
                  <a:srgbClr val="005CC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4292E"/>
                </a:solidFill>
              </a:rPr>
              <a:t>		fmt.</a:t>
            </a:r>
            <a:r>
              <a:t>Println</a:t>
            </a:r>
            <a:r>
              <a:rPr>
                <a:solidFill>
                  <a:srgbClr val="24292E"/>
                </a:solidFill>
              </a:rPr>
              <a:t>(err)</a:t>
            </a:r>
          </a:p>
          <a:p>
            <a:pPr defTabSz="457200">
              <a:lnSpc>
                <a:spcPts val="4600"/>
              </a:lnSpc>
              <a:defRPr sz="2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}</a:t>
            </a:r>
          </a:p>
          <a:p>
            <a:pPr defTabSz="457200">
              <a:lnSpc>
                <a:spcPts val="4600"/>
              </a:lnSpc>
              <a:defRPr sz="2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3"/>
          <p:cNvSpPr txBox="1"/>
          <p:nvPr/>
        </p:nvSpPr>
        <p:spPr>
          <a:xfrm>
            <a:off x="610418" y="712652"/>
            <a:ext cx="3165564" cy="1310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1828432">
              <a:defRPr b="1" sz="8000"/>
            </a:lvl1pPr>
          </a:lstStyle>
          <a:p>
            <a:pPr/>
            <a:r>
              <a:t>Client</a:t>
            </a:r>
          </a:p>
        </p:txBody>
      </p:sp>
      <p:sp>
        <p:nvSpPr>
          <p:cNvPr id="85" name="package main…"/>
          <p:cNvSpPr txBox="1"/>
          <p:nvPr/>
        </p:nvSpPr>
        <p:spPr>
          <a:xfrm>
            <a:off x="3875071" y="2970529"/>
            <a:ext cx="19147166" cy="777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4600"/>
              </a:lnSpc>
              <a:defRPr sz="220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package</a:t>
            </a:r>
            <a:r>
              <a:rPr>
                <a:solidFill>
                  <a:srgbClr val="24292E"/>
                </a:solidFill>
              </a:rPr>
              <a:t> main</a:t>
            </a:r>
            <a:endParaRPr>
              <a:solidFill>
                <a:srgbClr val="24292E"/>
              </a:solidFill>
            </a:endParaRPr>
          </a:p>
          <a:p>
            <a:pPr defTabSz="457200">
              <a:lnSpc>
                <a:spcPts val="4600"/>
              </a:lnSpc>
              <a:defRPr sz="220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4600"/>
              </a:lnSpc>
              <a:defRPr sz="220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</a:t>
            </a:r>
            <a:r>
              <a:rPr>
                <a:solidFill>
                  <a:srgbClr val="24292E"/>
                </a:solidFill>
              </a:rPr>
              <a:t> (</a:t>
            </a:r>
          </a:p>
          <a:p>
            <a:pPr defTabSz="457200">
              <a:lnSpc>
                <a:spcPts val="4600"/>
              </a:lnSpc>
              <a:defRPr sz="220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4292E"/>
                </a:solidFill>
              </a:rPr>
              <a:t>	</a:t>
            </a:r>
            <a:r>
              <a:t>"context"</a:t>
            </a:r>
          </a:p>
          <a:p>
            <a:pPr defTabSz="457200">
              <a:lnSpc>
                <a:spcPts val="4600"/>
              </a:lnSpc>
              <a:defRPr sz="220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4292E"/>
                </a:solidFill>
              </a:rPr>
              <a:t>	</a:t>
            </a:r>
            <a:r>
              <a:t>“fmt"</a:t>
            </a:r>
            <a:endParaRPr>
              <a:solidFill>
                <a:srgbClr val="24292E"/>
              </a:solidFill>
            </a:endParaRPr>
          </a:p>
          <a:p>
            <a:pPr defTabSz="457200">
              <a:lnSpc>
                <a:spcPts val="4600"/>
              </a:lnSpc>
              <a:defRPr sz="220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4600"/>
              </a:lnSpc>
              <a:defRPr sz="220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4292E"/>
                </a:solidFill>
              </a:rPr>
              <a:t>	proto </a:t>
            </a:r>
            <a:r>
              <a:t>"github.com/micro-in-cn/tutorials/examples/basic-practices/micro-service/proto"</a:t>
            </a:r>
          </a:p>
          <a:p>
            <a:pPr defTabSz="457200">
              <a:lnSpc>
                <a:spcPts val="4600"/>
              </a:lnSpc>
              <a:defRPr sz="220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4292E"/>
                </a:solidFill>
              </a:rPr>
              <a:t>	</a:t>
            </a:r>
            <a:r>
              <a:t>"github.com/micro/go-micro"</a:t>
            </a:r>
          </a:p>
          <a:p>
            <a:pPr defTabSz="457200">
              <a:lnSpc>
                <a:spcPts val="4600"/>
              </a:lnSpc>
              <a:defRPr sz="2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)</a:t>
            </a:r>
          </a:p>
          <a:p>
            <a:pPr defTabSz="457200">
              <a:lnSpc>
                <a:spcPts val="4600"/>
              </a:lnSpc>
              <a:defRPr sz="2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4600"/>
              </a:lnSpc>
              <a:defRPr sz="2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73A49"/>
                </a:solidFill>
              </a:rPr>
              <a:t>func</a:t>
            </a:r>
            <a:r>
              <a:t> </a:t>
            </a:r>
            <a:r>
              <a:rPr>
                <a:solidFill>
                  <a:srgbClr val="6F42C1"/>
                </a:solidFill>
              </a:rPr>
              <a:t>main</a:t>
            </a:r>
            <a:r>
              <a:t>() {</a:t>
            </a:r>
          </a:p>
          <a:p>
            <a:pPr defTabSz="457200">
              <a:lnSpc>
                <a:spcPts val="4600"/>
              </a:lnSpc>
              <a:defRPr sz="220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4292E"/>
                </a:solidFill>
              </a:rPr>
              <a:t>	service </a:t>
            </a:r>
            <a:r>
              <a:rPr>
                <a:solidFill>
                  <a:srgbClr val="D73A49"/>
                </a:solidFill>
              </a:rPr>
              <a:t>:=</a:t>
            </a:r>
            <a:r>
              <a:rPr>
                <a:solidFill>
                  <a:srgbClr val="24292E"/>
                </a:solidFill>
              </a:rPr>
              <a:t> micro.</a:t>
            </a:r>
            <a:r>
              <a:rPr>
                <a:solidFill>
                  <a:srgbClr val="005CC5"/>
                </a:solidFill>
              </a:rPr>
              <a:t>NewService</a:t>
            </a:r>
            <a:r>
              <a:rPr>
                <a:solidFill>
                  <a:srgbClr val="24292E"/>
                </a:solidFill>
              </a:rPr>
              <a:t>(micro.</a:t>
            </a:r>
            <a:r>
              <a:rPr>
                <a:solidFill>
                  <a:srgbClr val="005CC5"/>
                </a:solidFill>
              </a:rPr>
              <a:t>Name</a:t>
            </a:r>
            <a:r>
              <a:rPr>
                <a:solidFill>
                  <a:srgbClr val="24292E"/>
                </a:solidFill>
              </a:rPr>
              <a:t>(</a:t>
            </a:r>
            <a:r>
              <a:t>"greeter.client"</a:t>
            </a:r>
            <a:r>
              <a:rPr>
                <a:solidFill>
                  <a:srgbClr val="24292E"/>
                </a:solidFill>
              </a:rPr>
              <a:t>))</a:t>
            </a:r>
          </a:p>
          <a:p>
            <a:pPr defTabSz="457200">
              <a:lnSpc>
                <a:spcPts val="4600"/>
              </a:lnSpc>
              <a:defRPr sz="2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service.</a:t>
            </a:r>
            <a:r>
              <a:rPr>
                <a:solidFill>
                  <a:srgbClr val="005CC5"/>
                </a:solidFill>
              </a:rPr>
              <a:t>Init</a:t>
            </a:r>
            <a:r>
              <a:t>()</a:t>
            </a:r>
          </a:p>
          <a:p>
            <a:pPr algn="r" defTabSz="457200">
              <a:lnSpc>
                <a:spcPts val="4600"/>
              </a:lnSpc>
              <a:defRPr sz="220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4600"/>
              </a:lnSpc>
              <a:defRPr sz="2200">
                <a:solidFill>
                  <a:srgbClr val="005CC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4292E"/>
                </a:solidFill>
              </a:rPr>
              <a:t>	greeter </a:t>
            </a:r>
            <a:r>
              <a:rPr>
                <a:solidFill>
                  <a:srgbClr val="D73A49"/>
                </a:solidFill>
              </a:rPr>
              <a:t>:=</a:t>
            </a:r>
            <a:r>
              <a:rPr>
                <a:solidFill>
                  <a:srgbClr val="24292E"/>
                </a:solidFill>
              </a:rPr>
              <a:t> proto.</a:t>
            </a:r>
            <a:r>
              <a:t>NewGreeterService</a:t>
            </a:r>
            <a:r>
              <a:rPr>
                <a:solidFill>
                  <a:srgbClr val="24292E"/>
                </a:solidFill>
              </a:rPr>
              <a:t>(</a:t>
            </a:r>
            <a:r>
              <a:rPr>
                <a:solidFill>
                  <a:srgbClr val="032F62"/>
                </a:solidFill>
              </a:rPr>
              <a:t>"greeter.service"</a:t>
            </a:r>
            <a:r>
              <a:rPr>
                <a:solidFill>
                  <a:srgbClr val="24292E"/>
                </a:solidFill>
              </a:rPr>
              <a:t>, service.</a:t>
            </a:r>
            <a:r>
              <a:t>Client</a:t>
            </a:r>
            <a:r>
              <a:rPr>
                <a:solidFill>
                  <a:srgbClr val="24292E"/>
                </a:solidFill>
              </a:rPr>
              <a:t>())</a:t>
            </a:r>
            <a:endParaRPr>
              <a:solidFill>
                <a:srgbClr val="24292E"/>
              </a:solidFill>
            </a:endParaRPr>
          </a:p>
          <a:p>
            <a:pPr algn="r" defTabSz="457200">
              <a:lnSpc>
                <a:spcPts val="4600"/>
              </a:lnSpc>
              <a:defRPr sz="220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4600"/>
              </a:lnSpc>
              <a:defRPr sz="2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rsp, err </a:t>
            </a:r>
            <a:r>
              <a:rPr>
                <a:solidFill>
                  <a:srgbClr val="D73A49"/>
                </a:solidFill>
              </a:rPr>
              <a:t>:=</a:t>
            </a:r>
            <a:r>
              <a:t> greeter.</a:t>
            </a:r>
            <a:r>
              <a:rPr>
                <a:solidFill>
                  <a:srgbClr val="005CC5"/>
                </a:solidFill>
              </a:rPr>
              <a:t>Hello</a:t>
            </a:r>
            <a:r>
              <a:t>(context.</a:t>
            </a:r>
            <a:r>
              <a:rPr>
                <a:solidFill>
                  <a:srgbClr val="005CC5"/>
                </a:solidFill>
              </a:rPr>
              <a:t>TODO</a:t>
            </a:r>
            <a:r>
              <a:t>(), &amp;proto.HelloRequest{Name: </a:t>
            </a:r>
            <a:r>
              <a:rPr>
                <a:solidFill>
                  <a:srgbClr val="032F62"/>
                </a:solidFill>
              </a:rPr>
              <a:t>"Micro中国"</a:t>
            </a:r>
            <a:r>
              <a:t>})</a:t>
            </a:r>
          </a:p>
          <a:p>
            <a:pPr defTabSz="457200">
              <a:lnSpc>
                <a:spcPts val="4600"/>
              </a:lnSpc>
              <a:defRPr sz="2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</a:t>
            </a:r>
            <a:r>
              <a:rPr>
                <a:solidFill>
                  <a:srgbClr val="D73A49"/>
                </a:solidFill>
              </a:rPr>
              <a:t>if</a:t>
            </a:r>
            <a:r>
              <a:t> err != </a:t>
            </a:r>
            <a:r>
              <a:rPr>
                <a:solidFill>
                  <a:srgbClr val="005CC5"/>
                </a:solidFill>
              </a:rPr>
              <a:t>nil</a:t>
            </a:r>
            <a:r>
              <a:t> {</a:t>
            </a:r>
          </a:p>
          <a:p>
            <a:pPr defTabSz="457200">
              <a:lnSpc>
                <a:spcPts val="4600"/>
              </a:lnSpc>
              <a:defRPr sz="2200">
                <a:solidFill>
                  <a:srgbClr val="005CC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4292E"/>
                </a:solidFill>
              </a:rPr>
              <a:t>		fmt.</a:t>
            </a:r>
            <a:r>
              <a:t>Println</a:t>
            </a:r>
            <a:r>
              <a:rPr>
                <a:solidFill>
                  <a:srgbClr val="24292E"/>
                </a:solidFill>
              </a:rPr>
              <a:t>(err)</a:t>
            </a:r>
          </a:p>
          <a:p>
            <a:pPr defTabSz="457200">
              <a:lnSpc>
                <a:spcPts val="4600"/>
              </a:lnSpc>
              <a:defRPr sz="220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4292E"/>
                </a:solidFill>
              </a:rPr>
              <a:t>		</a:t>
            </a:r>
            <a:r>
              <a:t>return</a:t>
            </a:r>
          </a:p>
          <a:p>
            <a:pPr defTabSz="457200">
              <a:lnSpc>
                <a:spcPts val="4600"/>
              </a:lnSpc>
              <a:defRPr sz="2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}</a:t>
            </a:r>
          </a:p>
          <a:p>
            <a:pPr defTabSz="457200">
              <a:lnSpc>
                <a:spcPts val="4600"/>
              </a:lnSpc>
              <a:defRPr sz="2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fmt.</a:t>
            </a:r>
            <a:r>
              <a:rPr>
                <a:solidFill>
                  <a:srgbClr val="005CC5"/>
                </a:solidFill>
              </a:rPr>
              <a:t>Println</a:t>
            </a:r>
            <a:r>
              <a:t>(rsp.Greeting)</a:t>
            </a:r>
          </a:p>
          <a:p>
            <a:pPr defTabSz="457200">
              <a:lnSpc>
                <a:spcPts val="4600"/>
              </a:lnSpc>
              <a:defRPr sz="2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38"/>
          <p:cNvSpPr txBox="1"/>
          <p:nvPr/>
        </p:nvSpPr>
        <p:spPr>
          <a:xfrm>
            <a:off x="6889750" y="8049385"/>
            <a:ext cx="10591800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pc="600" sz="6000">
                <a:solidFill>
                  <a:srgbClr val="000000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</a:lstStyle>
          <a:p>
            <a:pPr/>
            <a:r>
              <a:t>Micro 中国</a:t>
            </a:r>
          </a:p>
        </p:txBody>
      </p:sp>
      <p:sp>
        <p:nvSpPr>
          <p:cNvPr id="88" name="Rectangle 12"/>
          <p:cNvSpPr txBox="1"/>
          <p:nvPr/>
        </p:nvSpPr>
        <p:spPr>
          <a:xfrm>
            <a:off x="9208410" y="9327947"/>
            <a:ext cx="610064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u="sng">
                <a:solidFill>
                  <a:srgbClr val="A7A7A7"/>
                </a:solidFill>
                <a:uFill>
                  <a:solidFill>
                    <a:srgbClr val="F33B48"/>
                  </a:solidFill>
                </a:uFill>
                <a:latin typeface="Montserrat"/>
                <a:ea typeface="Montserrat"/>
                <a:cs typeface="Montserrat"/>
                <a:sym typeface="Montserrat"/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uFillTx/>
              </a:defRPr>
            </a:pPr>
            <a:r>
              <a:rPr u="sng">
                <a:uFill>
                  <a:solidFill>
                    <a:srgbClr val="F33B48"/>
                  </a:solidFill>
                </a:uFill>
                <a:hlinkClick r:id="rId3" invalidUrl="" action="" tgtFrame="" tooltip="" history="1" highlightClick="0" endSnd="0"/>
              </a:rPr>
              <a:t>https://github.com/micro-in-cn</a:t>
            </a:r>
          </a:p>
        </p:txBody>
      </p:sp>
      <p:sp>
        <p:nvSpPr>
          <p:cNvPr id="89" name="感谢观看"/>
          <p:cNvSpPr txBox="1"/>
          <p:nvPr/>
        </p:nvSpPr>
        <p:spPr>
          <a:xfrm>
            <a:off x="9593580" y="3993718"/>
            <a:ext cx="5184141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0000">
                <a:solidFill>
                  <a:srgbClr val="000000"/>
                </a:solidFill>
              </a:defRPr>
            </a:lvl1pPr>
          </a:lstStyle>
          <a:p>
            <a:pPr/>
            <a:r>
              <a:t>感谢观看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Default Theme">
      <a:dk1>
        <a:srgbClr val="7F7F7F"/>
      </a:dk1>
      <a:lt1>
        <a:srgbClr val="FFFFFF"/>
      </a:lt1>
      <a:dk2>
        <a:srgbClr val="A7A7A7"/>
      </a:dk2>
      <a:lt2>
        <a:srgbClr val="535353"/>
      </a:lt2>
      <a:accent1>
        <a:srgbClr val="ECDDD6"/>
      </a:accent1>
      <a:accent2>
        <a:srgbClr val="707070"/>
      </a:accent2>
      <a:accent3>
        <a:srgbClr val="847C78"/>
      </a:accent3>
      <a:accent4>
        <a:srgbClr val="919191"/>
      </a:accent4>
      <a:accent5>
        <a:srgbClr val="655F5C"/>
      </a:accent5>
      <a:accent6>
        <a:srgbClr val="91969B"/>
      </a:accent6>
      <a:hlink>
        <a:srgbClr val="0000FF"/>
      </a:hlink>
      <a:folHlink>
        <a:srgbClr val="FF00FF"/>
      </a:folHlink>
    </a:clrScheme>
    <a:fontScheme name="Default Theme">
      <a:majorFont>
        <a:latin typeface="Calibri Light"/>
        <a:ea typeface="Calibri Light"/>
        <a:cs typeface="Calibri Light"/>
      </a:majorFont>
      <a:minorFont>
        <a:latin typeface="Helvetica"/>
        <a:ea typeface="Helvetica"/>
        <a:cs typeface="Helvetica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7F7F7F"/>
            </a:solidFill>
            <a:effectLst/>
            <a:uFillTx/>
            <a:latin typeface="Lato Light"/>
            <a:ea typeface="Lato Light"/>
            <a:cs typeface="Lato Light"/>
            <a:sym typeface="Lat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7F7F7F"/>
            </a:solidFill>
            <a:effectLst/>
            <a:uFillTx/>
            <a:latin typeface="Lato Light"/>
            <a:ea typeface="Lato Light"/>
            <a:cs typeface="Lato Light"/>
            <a:sym typeface="Lat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Default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CDDD6"/>
      </a:accent1>
      <a:accent2>
        <a:srgbClr val="707070"/>
      </a:accent2>
      <a:accent3>
        <a:srgbClr val="847C78"/>
      </a:accent3>
      <a:accent4>
        <a:srgbClr val="919191"/>
      </a:accent4>
      <a:accent5>
        <a:srgbClr val="655F5C"/>
      </a:accent5>
      <a:accent6>
        <a:srgbClr val="91969B"/>
      </a:accent6>
      <a:hlink>
        <a:srgbClr val="0000FF"/>
      </a:hlink>
      <a:folHlink>
        <a:srgbClr val="FF00FF"/>
      </a:folHlink>
    </a:clrScheme>
    <a:fontScheme name="Default Theme">
      <a:majorFont>
        <a:latin typeface="Calibri Light"/>
        <a:ea typeface="Calibri Light"/>
        <a:cs typeface="Calibri Light"/>
      </a:majorFont>
      <a:minorFont>
        <a:latin typeface="Helvetica"/>
        <a:ea typeface="Helvetica"/>
        <a:cs typeface="Helvetica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7F7F7F"/>
            </a:solidFill>
            <a:effectLst/>
            <a:uFillTx/>
            <a:latin typeface="Lato Light"/>
            <a:ea typeface="Lato Light"/>
            <a:cs typeface="Lato Light"/>
            <a:sym typeface="Lat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7F7F7F"/>
            </a:solidFill>
            <a:effectLst/>
            <a:uFillTx/>
            <a:latin typeface="Lato Light"/>
            <a:ea typeface="Lato Light"/>
            <a:cs typeface="Lato Light"/>
            <a:sym typeface="Lat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