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713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Lato Light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  <p:embeddedFont>
      <p:font typeface="Poppi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font" Target="fonts/Lato-regular.fntdata"/><Relationship Id="rId22" Type="http://schemas.openxmlformats.org/officeDocument/2006/relationships/font" Target="fonts/PoppinsSemiBold-bold.fntdata"/><Relationship Id="rId10" Type="http://schemas.openxmlformats.org/officeDocument/2006/relationships/slide" Target="slides/slide6.xml"/><Relationship Id="rId21" Type="http://schemas.openxmlformats.org/officeDocument/2006/relationships/font" Target="fonts/PoppinsSemiBold-regular.fntdata"/><Relationship Id="rId13" Type="http://schemas.openxmlformats.org/officeDocument/2006/relationships/font" Target="fonts/Lato-italic.fntdata"/><Relationship Id="rId24" Type="http://schemas.openxmlformats.org/officeDocument/2006/relationships/font" Target="fonts/PoppinsSemiBold-boldItalic.fntdata"/><Relationship Id="rId12" Type="http://schemas.openxmlformats.org/officeDocument/2006/relationships/font" Target="fonts/Lato-bold.fntdata"/><Relationship Id="rId23" Type="http://schemas.openxmlformats.org/officeDocument/2006/relationships/font" Target="fonts/Poppi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Ligh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LatoLight-italic.fntdata"/><Relationship Id="rId16" Type="http://schemas.openxmlformats.org/officeDocument/2006/relationships/font" Target="fonts/LatoLight-bold.fntdata"/><Relationship Id="rId5" Type="http://schemas.openxmlformats.org/officeDocument/2006/relationships/slide" Target="slides/slide1.xml"/><Relationship Id="rId19" Type="http://schemas.openxmlformats.org/officeDocument/2006/relationships/font" Target="fonts/LatoBlack-bold.fntdata"/><Relationship Id="rId6" Type="http://schemas.openxmlformats.org/officeDocument/2006/relationships/slide" Target="slides/slide2.xml"/><Relationship Id="rId18" Type="http://schemas.openxmlformats.org/officeDocument/2006/relationships/font" Target="fonts/La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10372479" y="4043359"/>
            <a:ext cx="3665319" cy="3665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>
            <p:ph idx="2" type="pic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" name="Google Shape;18;p4"/>
          <p:cNvSpPr/>
          <p:nvPr>
            <p:ph idx="3" type="pic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15790411" y="4036740"/>
            <a:ext cx="4136598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" name="Google Shape;22;p5"/>
          <p:cNvSpPr/>
          <p:nvPr>
            <p:ph idx="3" type="pic"/>
          </p:nvPr>
        </p:nvSpPr>
        <p:spPr>
          <a:xfrm>
            <a:off x="20256391" y="4036740"/>
            <a:ext cx="4136598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" name="Google Shape;23;p5"/>
          <p:cNvSpPr/>
          <p:nvPr>
            <p:ph idx="4" type="pic"/>
          </p:nvPr>
        </p:nvSpPr>
        <p:spPr>
          <a:xfrm>
            <a:off x="11319509" y="4036740"/>
            <a:ext cx="4136598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2 Images">
  <p:cSld name="Portfolio 2 Imag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2497024" y="3330647"/>
            <a:ext cx="9119339" cy="62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Google Shape;27;p6"/>
          <p:cNvSpPr/>
          <p:nvPr>
            <p:ph idx="3" type="pic"/>
          </p:nvPr>
        </p:nvSpPr>
        <p:spPr>
          <a:xfrm>
            <a:off x="2844424" y="3330647"/>
            <a:ext cx="9119339" cy="62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11285033" y="579863"/>
            <a:ext cx="1895708" cy="6913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12178216" y="0"/>
            <a:ext cx="12199433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8758166" y="12753854"/>
            <a:ext cx="7276890" cy="6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BAB"/>
              </a:buClr>
              <a:buSzPts val="3200"/>
              <a:buFont typeface="Lato Black"/>
              <a:buNone/>
            </a:pPr>
            <a:r>
              <a:rPr b="1" i="0" lang="en-US" sz="3200" u="none" cap="none" strike="noStrike">
                <a:solidFill>
                  <a:srgbClr val="ABABAB"/>
                </a:solidFill>
                <a:latin typeface="Lato Black"/>
                <a:ea typeface="Lato Black"/>
                <a:cs typeface="Lato Black"/>
                <a:sym typeface="Lato Black"/>
              </a:rPr>
              <a:t>Micro中国站</a:t>
            </a:r>
            <a:endParaRPr/>
          </a:p>
        </p:txBody>
      </p:sp>
      <p:pic>
        <p:nvPicPr>
          <p:cNvPr descr="Picture 16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722841" y="377371"/>
            <a:ext cx="1981201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icro-in-c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7531365" y="8766764"/>
            <a:ext cx="9398001" cy="1"/>
          </a:xfrm>
          <a:prstGeom prst="straightConnector1">
            <a:avLst/>
          </a:prstGeom>
          <a:noFill/>
          <a:ln cap="flat" cmpd="sng" w="76200">
            <a:solidFill>
              <a:srgbClr val="D2D3D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/>
        </p:nvSpPr>
        <p:spPr>
          <a:xfrm>
            <a:off x="7020410" y="5216935"/>
            <a:ext cx="10336831" cy="275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Lato Black"/>
              <a:buNone/>
            </a:pPr>
            <a:r>
              <a:rPr b="1" i="0" lang="en-US" sz="15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Micro 教程</a:t>
            </a:r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7531365" y="4067764"/>
            <a:ext cx="9398001" cy="1"/>
          </a:xfrm>
          <a:prstGeom prst="straightConnector1">
            <a:avLst/>
          </a:prstGeom>
          <a:noFill/>
          <a:ln cap="flat" cmpd="sng" w="76200">
            <a:solidFill>
              <a:srgbClr val="D2D3D5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200" y="10236225"/>
            <a:ext cx="2405250" cy="24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10256671" y="8502636"/>
            <a:ext cx="3857958" cy="764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Poppins SemiBold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Micro 中国   徐旭</a:t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11605469" y="6172722"/>
            <a:ext cx="1192924" cy="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/>
        </p:nvSpPr>
        <p:spPr>
          <a:xfrm>
            <a:off x="8466118" y="4466885"/>
            <a:ext cx="7439064" cy="1386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Lato Black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Hello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>
            <a:off x="8176527" y="5266111"/>
            <a:ext cx="8018246" cy="279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802105" lvl="0" marL="802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ato Light"/>
              <a:buChar char="•"/>
            </a:pPr>
            <a:r>
              <a:rPr b="1" i="0" lang="en-US" sz="8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安装</a:t>
            </a:r>
            <a:endParaRPr/>
          </a:p>
          <a:p>
            <a:pPr indent="-802105" lvl="0" marL="802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ato Light"/>
              <a:buChar char="•"/>
            </a:pPr>
            <a:r>
              <a:rPr b="1" i="0" lang="en-US" sz="8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编写第一个服务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/>
        </p:nvSpPr>
        <p:spPr>
          <a:xfrm>
            <a:off x="619394" y="712651"/>
            <a:ext cx="3719672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0"/>
              <a:buFont typeface="Lato Light"/>
              <a:buNone/>
            </a:pPr>
            <a:r>
              <a:rPr b="1" i="0" lang="en-US" sz="8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Service</a:t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2882525" y="2256525"/>
            <a:ext cx="18254700" cy="10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Greeter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Greeter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Hello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HelloRequest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HelloResponse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rsp.Greeting = 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"你好，"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req.Name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b="1" sz="24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NewService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"greeter.service"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"latest"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proto.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RegisterGreeterHandler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(Greeter))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err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err !=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fmt.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610418" y="712652"/>
            <a:ext cx="3165564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0"/>
              <a:buFont typeface="Lato Light"/>
              <a:buNone/>
            </a:pPr>
            <a:r>
              <a:rPr b="1" i="0" lang="en-US" sz="8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Client</a:t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4256250" y="3297600"/>
            <a:ext cx="16861800" cy="9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NewService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"greeter.client"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greeter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proto.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NewGreeterService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"greeter.service"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rsp, err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greeter.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&amp;proto.HelloRequest{Name: 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"Micro中国"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err !=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fmt.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2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fmt.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(rsp.Greeting)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20909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Font typeface="Arial"/>
              <a:buNone/>
            </a:pPr>
            <a:r>
              <a:t/>
            </a:r>
            <a:endParaRPr b="1" sz="2400">
              <a:solidFill>
                <a:srgbClr val="D73A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6889750" y="8049385"/>
            <a:ext cx="10591800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Playfair Display SC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en-US" sz="6000">
                <a:latin typeface="Georgia"/>
                <a:ea typeface="Georgia"/>
                <a:cs typeface="Georgia"/>
                <a:sym typeface="Georgia"/>
              </a:rPr>
              <a:t>icro</a:t>
            </a:r>
            <a:r>
              <a:rPr b="1" i="0" lang="en-US" sz="6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中国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678048" y="9353025"/>
            <a:ext cx="7015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3600"/>
              <a:buFont typeface="Montserrat"/>
              <a:buNone/>
            </a:pPr>
            <a:r>
              <a:rPr i="0" lang="en-US" sz="36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https://github.com/micro-in-cn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9593580" y="3993718"/>
            <a:ext cx="5184141" cy="18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ato Light"/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感谢观看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5200" y="10236225"/>
            <a:ext cx="2405250" cy="24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