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3" r:id="rId3"/>
    <p:sldId id="324" r:id="rId4"/>
    <p:sldId id="325" r:id="rId5"/>
    <p:sldId id="326" r:id="rId6"/>
    <p:sldId id="327" r:id="rId7"/>
    <p:sldId id="328" r:id="rId8"/>
    <p:sldId id="331" r:id="rId9"/>
    <p:sldId id="332" r:id="rId10"/>
    <p:sldId id="336" r:id="rId11"/>
    <p:sldId id="337" r:id="rId12"/>
    <p:sldId id="339" r:id="rId13"/>
    <p:sldId id="330" r:id="rId14"/>
    <p:sldId id="341" r:id="rId15"/>
    <p:sldId id="34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lcio287gf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100" d="100"/>
          <a:sy n="100" d="100"/>
        </p:scale>
        <p:origin x="1373" y="278"/>
      </p:cViewPr>
      <p:guideLst>
        <p:guide orient="horz" pos="2177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srgbClr val="712731"/>
                </a:solidFill>
                <a:latin typeface="Arial"/>
                <a:cs typeface="Arial"/>
              </a:rPr>
              <a:t>        (Matlab optimization)</a:t>
            </a:r>
            <a:br>
              <a:rPr lang="en-US" altLang="ko-KR" sz="2800">
                <a:solidFill>
                  <a:srgbClr val="712731"/>
                </a:solidFill>
                <a:latin typeface="Arial"/>
                <a:cs typeface="Arial"/>
              </a:rPr>
            </a:br>
            <a:br>
              <a:rPr lang="en-US" altLang="ko-KR" sz="3500" b="1" spc="-10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en-US" altLang="ko-KR" sz="2200" b="1" spc="-1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2011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5915933" y="680688"/>
            <a:ext cx="4896979" cy="60611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파일 열기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</a:t>
            </a:r>
            <a:r>
              <a:rPr lang="en-US" altLang="ko-KR" sz="1400">
                <a:solidFill>
                  <a:schemeClr val="tx1"/>
                </a:solidFill>
              </a:rPr>
              <a:t> fid = fopen(S11FilePath, 'r');  % 읽기 모드로 파일 열기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</a:t>
            </a:r>
            <a:r>
              <a:rPr lang="en-US" altLang="ko-KR" sz="1400">
                <a:solidFill>
                  <a:schemeClr val="tx1"/>
                </a:solidFill>
              </a:rPr>
              <a:t>if fid == -1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    error('파일을 열 수 없습니다.');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    end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% 파일 내용 읽기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found = false; </a:t>
            </a:r>
            <a:r>
              <a:rPr lang="ko-KR" altLang="en-US" sz="1400">
                <a:solidFill>
                  <a:srgbClr val="008000"/>
                </a:solidFill>
              </a:rPr>
              <a:t> % 조건에 맞는 데이터가 있는지 체크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</a:t>
            </a:r>
            <a:r>
              <a:rPr lang="ko-KR" altLang="en-US" sz="1400">
                <a:solidFill>
                  <a:schemeClr val="tx1"/>
                </a:solidFill>
              </a:rPr>
              <a:t>  result1 = NaN; </a:t>
            </a:r>
            <a:r>
              <a:rPr lang="ko-KR" altLang="en-US" sz="1400">
                <a:solidFill>
                  <a:srgbClr val="008000"/>
                </a:solidFill>
              </a:rPr>
              <a:t> % S11 절댓값을 저장할 변수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while true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% 한 줄씩 읽기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</a:t>
            </a:r>
            <a:r>
              <a:rPr lang="ko-KR" altLang="en-US" sz="1400">
                <a:solidFill>
                  <a:schemeClr val="tx1"/>
                </a:solidFill>
              </a:rPr>
              <a:t>  line = fgetl(fid);  </a:t>
            </a:r>
            <a:endParaRPr lang="ko-KR" altLang="en-US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    if ~ischar(line)</a:t>
            </a:r>
            <a:endParaRPr lang="ko-KR" altLang="en-US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        break; </a:t>
            </a:r>
            <a:r>
              <a:rPr lang="ko-KR" altLang="en-US" sz="1400">
                <a:solidFill>
                  <a:srgbClr val="008000"/>
                </a:solidFill>
              </a:rPr>
              <a:t> % 파일 끝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</a:t>
            </a:r>
            <a:r>
              <a:rPr lang="ko-KR" altLang="en-US" sz="1400">
                <a:solidFill>
                  <a:schemeClr val="tx1"/>
                </a:solidFill>
              </a:rPr>
              <a:t>end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% 공백을 기준으로 숫자 분리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    data = str2double(strsplit(line)); 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% 주파수</a:t>
            </a:r>
            <a:r>
              <a:rPr lang="en-US" altLang="ko-KR" sz="1400">
                <a:solidFill>
                  <a:srgbClr val="008000"/>
                </a:solidFill>
              </a:rPr>
              <a:t>(</a:t>
            </a:r>
            <a:r>
              <a:rPr lang="ko-KR" altLang="en-US" sz="1400">
                <a:solidFill>
                  <a:srgbClr val="008000"/>
                </a:solidFill>
              </a:rPr>
              <a:t>첫째 열</a:t>
            </a:r>
            <a:r>
              <a:rPr lang="en-US" altLang="ko-KR" sz="1400">
                <a:solidFill>
                  <a:srgbClr val="008000"/>
                </a:solidFill>
              </a:rPr>
              <a:t>)</a:t>
            </a:r>
            <a:r>
              <a:rPr lang="ko-KR" altLang="en-US" sz="1400">
                <a:solidFill>
                  <a:srgbClr val="008000"/>
                </a:solidFill>
              </a:rPr>
              <a:t> 476.0 (4.7600000E+02)인지 확인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</a:t>
            </a:r>
            <a:r>
              <a:rPr lang="ko-KR" altLang="en-US" sz="1400">
                <a:solidFill>
                  <a:schemeClr val="tx1"/>
                </a:solidFill>
              </a:rPr>
              <a:t>  if abs(data(1) - 476.0) == 0</a:t>
            </a:r>
            <a:r>
              <a:rPr lang="ko-KR" altLang="en-US" sz="1400">
                <a:solidFill>
                  <a:srgbClr val="008000"/>
                </a:solidFill>
              </a:rPr>
              <a:t>  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    % 두 번째 열(실수부)와 세 번째 열(허수부)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       </a:t>
            </a:r>
            <a:r>
              <a:rPr lang="ko-KR" altLang="en-US" sz="1400">
                <a:solidFill>
                  <a:schemeClr val="tx1"/>
                </a:solidFill>
              </a:rPr>
              <a:t> real_part = data(2); </a:t>
            </a:r>
            <a:r>
              <a:rPr lang="ko-KR" altLang="en-US" sz="1400">
                <a:solidFill>
                  <a:srgbClr val="008000"/>
                </a:solidFill>
              </a:rPr>
              <a:t> % 실수부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        imag_part = data(3);</a:t>
            </a:r>
            <a:r>
              <a:rPr lang="ko-KR" altLang="en-US" sz="1400">
                <a:solidFill>
                  <a:srgbClr val="008000"/>
                </a:solidFill>
              </a:rPr>
              <a:t>  % 허수부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</a:t>
            </a:r>
            <a:r>
              <a:rPr lang="ko-KR" altLang="en-US" sz="1400">
                <a:solidFill>
                  <a:srgbClr val="008000"/>
                </a:solidFill>
              </a:rPr>
              <a:t>           </a:t>
            </a:r>
            <a:r>
              <a:rPr lang="en-US" altLang="ko-KR" sz="1400">
                <a:solidFill>
                  <a:srgbClr val="008000"/>
                </a:solidFill>
              </a:rPr>
              <a:t>% S11 절댓값 계산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        r</a:t>
            </a:r>
            <a:r>
              <a:rPr lang="en-US" altLang="ko-KR" sz="1400">
                <a:solidFill>
                  <a:schemeClr val="tx1"/>
                </a:solidFill>
              </a:rPr>
              <a:t>esult1 = sqrt(real_part^2 + imag_part^2);  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            found = true;</a:t>
            </a:r>
            <a:r>
              <a:rPr lang="en-US" altLang="ko-KR" sz="1400">
                <a:solidFill>
                  <a:srgbClr val="008000"/>
                </a:solidFill>
              </a:rPr>
              <a:t>  % 조건에 맞는 데이터를 찾았음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        </a:t>
            </a:r>
            <a:r>
              <a:rPr lang="en-US" altLang="ko-KR" sz="1400">
                <a:solidFill>
                  <a:schemeClr val="tx1"/>
                </a:solidFill>
              </a:rPr>
              <a:t>break;  </a:t>
            </a:r>
            <a:r>
              <a:rPr lang="en-US" altLang="ko-KR" sz="1400">
                <a:solidFill>
                  <a:srgbClr val="008000"/>
                </a:solidFill>
              </a:rPr>
              <a:t>% 더 이상 읽을 필요 없음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  </a:t>
            </a:r>
            <a:r>
              <a:rPr lang="en-US" altLang="ko-KR" sz="1400">
                <a:solidFill>
                  <a:schemeClr val="tx1"/>
                </a:solidFill>
              </a:rPr>
              <a:t>  end</a:t>
            </a:r>
            <a:endParaRPr lang="en-US" altLang="ko-KR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tx1"/>
                </a:solidFill>
              </a:rPr>
              <a:t>    end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79928" y="1354028"/>
            <a:ext cx="4599215" cy="530034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44" name="가로 글상자 43"/>
          <p:cNvSpPr txBox="1"/>
          <p:nvPr/>
        </p:nvSpPr>
        <p:spPr>
          <a:xfrm>
            <a:off x="879927" y="1403074"/>
            <a:ext cx="4562929" cy="52080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fclose('all'); 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% Directivity 결과 가져오기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fid = fopen('D:\eunjijung\mail_for_Empire\directivity.txt', 'r'); </a:t>
            </a:r>
            <a:r>
              <a:rPr lang="ko-KR" altLang="en-US" sz="1400">
                <a:solidFill>
                  <a:srgbClr val="008000"/>
                </a:solidFill>
              </a:rPr>
              <a:t>% 파일 열기 (읽기 모드)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directivity = fscanf(fid, '%f'); </a:t>
            </a:r>
            <a:r>
              <a:rPr lang="ko-KR" altLang="en-US" sz="1400">
                <a:solidFill>
                  <a:srgbClr val="008000"/>
                </a:solidFill>
              </a:rPr>
              <a:t>  %파일에서 숫자 읽기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</a:t>
            </a:r>
            <a:r>
              <a:rPr lang="ko-KR" altLang="en-US" sz="1400">
                <a:solidFill>
                  <a:schemeClr val="tx1"/>
                </a:solidFill>
              </a:rPr>
              <a:t> result2 = directivity(1); </a:t>
            </a:r>
            <a:r>
              <a:rPr lang="ko-KR" altLang="en-US" sz="1400">
                <a:solidFill>
                  <a:srgbClr val="008000"/>
                </a:solidFill>
              </a:rPr>
              <a:t> % 첫 번째 값이 Directivity라고 가정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disp(['Directivity: ', num2str(result2)]);</a:t>
            </a:r>
            <a:endParaRPr lang="ko-KR" altLang="en-US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fclose(fid);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% n_parallel 결과 가져오기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fid = fopen('D:\eunjijung\mail_for_Empire\n_parallel.txt', 'r'); </a:t>
            </a:r>
            <a:r>
              <a:rPr lang="ko-KR" altLang="en-US" sz="1400">
                <a:solidFill>
                  <a:srgbClr val="008000"/>
                </a:solidFill>
              </a:rPr>
              <a:t>% 파일 열기 (읽기 모드)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</a:t>
            </a:r>
            <a:r>
              <a:rPr lang="ko-KR" altLang="en-US" sz="1400">
                <a:solidFill>
                  <a:schemeClr val="tx1"/>
                </a:solidFill>
              </a:rPr>
              <a:t>  n_parallel = fscanf(fid, '%f');</a:t>
            </a:r>
            <a:r>
              <a:rPr lang="ko-KR" altLang="en-US" sz="1400">
                <a:solidFill>
                  <a:srgbClr val="008000"/>
                </a:solidFill>
              </a:rPr>
              <a:t>  % 파일에서 숫자 읽기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ko-KR" altLang="en-US" sz="1400">
                <a:solidFill>
                  <a:schemeClr val="tx1"/>
                </a:solidFill>
              </a:rPr>
              <a:t>result3 = n_parallel(1);</a:t>
            </a:r>
            <a:endParaRPr lang="ko-KR" altLang="en-US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disp(['n_parallel: ', num2str(result3)]);</a:t>
            </a:r>
            <a:endParaRPr lang="ko-KR" altLang="en-US" sz="14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chemeClr val="tx1"/>
                </a:solidFill>
              </a:rPr>
              <a:t>    fclose(fid);   </a:t>
            </a:r>
            <a:r>
              <a:rPr lang="ko-KR" altLang="en-US" sz="1400">
                <a:solidFill>
                  <a:srgbClr val="008000"/>
                </a:solidFill>
              </a:rPr>
              <a:t>               % 파일 닫기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%S11 가져오기,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 파일 경로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</a:t>
            </a:r>
            <a:r>
              <a:rPr lang="en-US" altLang="ko-KR" sz="1400">
                <a:solidFill>
                  <a:schemeClr val="tx1"/>
                </a:solidFill>
              </a:rPr>
              <a:t> S11FilePath = 'D:\eunjijung\CST\Combline_sample\Export\Matlab_S11_S-Parameters-S1,1.txt';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096000" y="709957"/>
            <a:ext cx="4599215" cy="5944418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923200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79928" y="2005810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2011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1043214" y="1860667"/>
            <a:ext cx="9525001" cy="4284347"/>
            <a:chOff x="1043214" y="1860667"/>
            <a:chExt cx="9525001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6096000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6197147" y="2148900"/>
            <a:ext cx="4261980" cy="24307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</a:t>
            </a:r>
            <a:r>
              <a:rPr lang="en-US" altLang="ko-KR" sz="1400">
                <a:solidFill>
                  <a:srgbClr val="008000"/>
                </a:solidFill>
              </a:rPr>
              <a:t>% 결과 출력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if found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    fprintf('S11_abs at 476.0 MHz', result1);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else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    disp('476.0 MHz에 해당하는 데이터가 파일에 없습니다.');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end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disp(result3);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disp(result2);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end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5224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87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 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5775868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29248" y="2681214"/>
            <a:ext cx="4250197" cy="30765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/>
              <a:t>function apply_optimized_params_to_cst(cstProject, params)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'ellip_r_max', params(1));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'hole_r', params(2));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'ref_gap', params(3));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'Rebuild');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disp(['최적화된 값 CST에 적용: ', num2str(params)]);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end</a:t>
            </a:r>
            <a:endParaRPr lang="en-US" altLang="en-US" sz="1400"/>
          </a:p>
          <a:p>
            <a:pPr lvl="0">
              <a:defRPr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8711032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2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3230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시뮬레이션 동작 확인</a:t>
            </a:r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7368" y="1773291"/>
            <a:ext cx="4839119" cy="400084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2007" y="720747"/>
            <a:ext cx="4663844" cy="576121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329110" y="4014107"/>
            <a:ext cx="4167882" cy="807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13590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2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32309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시뮬레이션 동작 확인</a:t>
            </a: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1884" y="3193460"/>
            <a:ext cx="5585944" cy="105165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00600" y="1416570"/>
            <a:ext cx="5342083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32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F0EE065-E755-46C9-0CC7-8F453FD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771319"/>
            <a:ext cx="4634098" cy="5607312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01283" y="2006835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78100" y="791086"/>
            <a:ext cx="4322098" cy="56268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clc; clear; close all;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CST 프로젝트 열기</a:t>
            </a:r>
            <a:r>
              <a:rPr lang="en-US" altLang="ko-KR" sz="1400">
                <a:solidFill>
                  <a:srgbClr val="008000"/>
                </a:solidFill>
              </a:rPr>
              <a:t>,</a:t>
            </a:r>
            <a:r>
              <a:rPr lang="ko-KR" altLang="en-US" sz="1400">
                <a:solidFill>
                  <a:srgbClr val="008000"/>
                </a:solidFill>
              </a:rPr>
              <a:t> 파일 주소 수정 필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/>
              <a:t>cstFilePath = '</a:t>
            </a:r>
            <a:r>
              <a:rPr lang="ko-KR" altLang="en-US" sz="1400">
                <a:highlight>
                  <a:srgbClr val="ffff00"/>
                </a:highlight>
              </a:rPr>
              <a:t>D:\eunjijung\CST\Combline_sample.cst</a:t>
            </a:r>
            <a:r>
              <a:rPr lang="ko-KR" altLang="en-US" sz="1400"/>
              <a:t>';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cstProject = open_cst_project</a:t>
            </a:r>
            <a:r>
              <a:rPr lang="ko-KR" altLang="en-US" sz="1400">
                <a:solidFill>
                  <a:srgbClr val="008000"/>
                </a:solidFill>
              </a:rPr>
              <a:t>(</a:t>
            </a:r>
            <a:r>
              <a:rPr lang="ko-KR" altLang="en-US" sz="1400"/>
              <a:t>cstFilePath);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 </a:t>
            </a: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CST에서 변수 로드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/>
              <a:t>cstParams = load_cst_parameters(cstProject);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 </a:t>
            </a:r>
            <a:r>
              <a:rPr lang="en-US" altLang="ko-KR" sz="1400">
                <a:solidFill>
                  <a:srgbClr val="008000"/>
                </a:solidFill>
              </a:rPr>
              <a:t>%pause</a:t>
            </a:r>
            <a:r>
              <a:rPr lang="ko-KR" altLang="en-US" sz="1400">
                <a:solidFill>
                  <a:srgbClr val="008000"/>
                </a:solidFill>
              </a:rPr>
              <a:t>는 시뮬레이션 작동 시간에 따라 늘리고 줄이면 됨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disp('Variables successfully passed to the main function.');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GA 최적화 실행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/>
              <a:t>optimalParams = run_optimization(cstProject);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</a:t>
            </a: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최적화된 결과를 CST로 다시 적용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/>
              <a:t>apply_optimized_params_to_cst(cstProject, optimalParams);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disp('최적화 완료!');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invoke(cstProject, 'Save');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invoke(cstProject, 'Quit');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release(cstProject); 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4640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261315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2580383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24023" y="2194846"/>
            <a:ext cx="4299647" cy="24323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cstProject = open_cst_project(cstFilePath)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cst = actxserver('CSTStudio.application');  </a:t>
            </a:r>
            <a:br>
              <a:rPr lang="ko-KR" altLang="en-US" sz="1400"/>
            </a:br>
            <a:r>
              <a:rPr lang="en-US" altLang="ko-KR" sz="1400">
                <a:solidFill>
                  <a:srgbClr val="008000"/>
                </a:solidFill>
              </a:rPr>
              <a:t>% CST 실행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cstProject = invoke(cst, 'OpenFile', cstFilePath);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% CST 프로젝트 열기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</a:t>
            </a:r>
            <a:r>
              <a:rPr lang="en-US" altLang="ko-KR" sz="1400">
                <a:solidFill>
                  <a:srgbClr val="008000"/>
                </a:solidFill>
              </a:rPr>
              <a:t>  % 현재 활성화된 프로젝트 가져오기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disp('CST is open.');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4925988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3102722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53150" y="2111081"/>
            <a:ext cx="4362839" cy="37163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params = load_cst_parameters(cstProject)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%CST</a:t>
            </a:r>
            <a:r>
              <a:rPr lang="ko-KR" altLang="en-US" sz="1400">
                <a:solidFill>
                  <a:srgbClr val="008000"/>
                </a:solidFill>
              </a:rPr>
              <a:t> 내 파라미터 초기화 과정</a:t>
            </a:r>
            <a:r>
              <a:rPr lang="en-US" altLang="ko-KR" sz="1400">
                <a:solidFill>
                  <a:srgbClr val="008000"/>
                </a:solidFill>
              </a:rPr>
              <a:t>,</a:t>
            </a:r>
            <a:r>
              <a:rPr lang="ko-KR" altLang="en-US" sz="1400">
                <a:solidFill>
                  <a:srgbClr val="008000"/>
                </a:solidFill>
              </a:rPr>
              <a:t> 수정 필</a:t>
            </a:r>
            <a:endParaRPr lang="en-US" altLang="ko-KR" sz="1400"/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params.ellip_r_max = 24;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params.hole_r = 21;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params.ref_gap = 76;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ellip_r_max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params.ellip_r_max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hole_r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params.hole_r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ref_gap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params.ref_gap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disp('CST variables loaded completely.');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disp</a:t>
            </a:r>
            <a:r>
              <a:rPr lang="ko-KR" altLang="en-US" sz="1400">
                <a:solidFill>
                  <a:srgbClr val="008000"/>
                </a:solidFill>
              </a:rPr>
              <a:t>는 함수가 작동이 끝남을 확인하기 위해 추가한 코드로 정상작동을 확인하면 삭제해도 됨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2920934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754347"/>
            <a:ext cx="5795092" cy="5753333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3584093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71277" y="853152"/>
            <a:ext cx="5680364" cy="56314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bestParams = run_optimization(cstProject)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numVars = 3;  </a:t>
            </a:r>
            <a:r>
              <a:rPr lang="en-US" altLang="ko-KR" sz="1400">
                <a:solidFill>
                  <a:srgbClr val="008000"/>
                </a:solidFill>
              </a:rPr>
              <a:t>% 최적화할 변수 개수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lb = [16, 18, 40];  </a:t>
            </a:r>
            <a:r>
              <a:rPr lang="en-US" altLang="ko-KR" sz="1400">
                <a:solidFill>
                  <a:srgbClr val="008000"/>
                </a:solidFill>
              </a:rPr>
              <a:t>% 하한값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ub = [26, 22, 90];  </a:t>
            </a:r>
            <a:r>
              <a:rPr lang="en-US" altLang="ko-KR" sz="1400">
                <a:solidFill>
                  <a:srgbClr val="008000"/>
                </a:solidFill>
              </a:rPr>
              <a:t>% 상한값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options = optimoptions('ga',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</a:t>
            </a:r>
            <a:r>
              <a:rPr lang="en-US" altLang="ko-KR" sz="1400">
                <a:solidFill>
                  <a:srgbClr val="ff6600"/>
                </a:solidFill>
              </a:rPr>
              <a:t>PopulationSize</a:t>
            </a:r>
            <a:r>
              <a:rPr lang="en-US" altLang="ko-KR" sz="1400"/>
              <a:t>', 50,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</a:t>
            </a:r>
            <a:r>
              <a:rPr lang="en-US" altLang="ko-KR" sz="1400">
                <a:solidFill>
                  <a:srgbClr val="ff6600"/>
                </a:solidFill>
              </a:rPr>
              <a:t>MaxGenerations</a:t>
            </a:r>
            <a:r>
              <a:rPr lang="en-US" altLang="ko-KR" sz="1400">
                <a:solidFill>
                  <a:schemeClr val="dk1"/>
                </a:solidFill>
              </a:rPr>
              <a:t>', 1</a:t>
            </a:r>
            <a:r>
              <a:rPr lang="en-US" altLang="ko-KR" sz="1400"/>
              <a:t>00, ...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'MutationFcn', {@mutationadaptfeasible, 0.1}, ...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'CrossoverFraction', 0.8,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'Display', 'iter',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'PlotFcn', @gaplotbestf);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</a:t>
            </a:r>
            <a:r>
              <a:rPr lang="en-US" altLang="ko-KR" sz="1400">
                <a:solidFill>
                  <a:srgbClr val="ff6600"/>
                </a:solidFill>
              </a:rPr>
              <a:t>%</a:t>
            </a:r>
            <a:r>
              <a:rPr lang="ko-KR" altLang="en-US" sz="1400">
                <a:solidFill>
                  <a:srgbClr val="ff6600"/>
                </a:solidFill>
              </a:rPr>
              <a:t>총 평가 횟수=PopulationSize+(PopulationSize×MaxGenerations)</a:t>
            </a:r>
            <a:endParaRPr lang="ko-KR" altLang="en-US" sz="14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en-US" altLang="ko-KR" sz="1400"/>
              <a:t>  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008000"/>
                </a:solidFill>
              </a:rPr>
              <a:t>% cstProject를 objective_function에 전달할 수 있도록 함수 핸들 생성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costFunction = @(params) objective_function(cstProject, params);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GA 실행,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GA</a:t>
            </a:r>
            <a:r>
              <a:rPr lang="ko-KR" altLang="en-US" sz="1400">
                <a:solidFill>
                  <a:srgbClr val="ff0000"/>
                </a:solidFill>
              </a:rPr>
              <a:t>가 아닌 다른 알고리즘을 돌리려면 해당 알고리즘에 필요한 </a:t>
            </a:r>
            <a:r>
              <a:rPr lang="en-US" altLang="ko-KR" sz="1400">
                <a:solidFill>
                  <a:srgbClr val="ff0000"/>
                </a:solidFill>
              </a:rPr>
              <a:t>option</a:t>
            </a:r>
            <a:r>
              <a:rPr lang="ko-KR" altLang="en-US" sz="1400">
                <a:solidFill>
                  <a:srgbClr val="ff0000"/>
                </a:solidFill>
              </a:rPr>
              <a:t>에 따라 </a:t>
            </a:r>
            <a:r>
              <a:rPr lang="en-US" altLang="ko-KR" sz="1400">
                <a:solidFill>
                  <a:srgbClr val="ff0000"/>
                </a:solidFill>
              </a:rPr>
              <a:t>Run_optimization</a:t>
            </a:r>
            <a:r>
              <a:rPr lang="ko-KR" altLang="en-US" sz="1400">
                <a:solidFill>
                  <a:srgbClr val="ff0000"/>
                </a:solidFill>
              </a:rPr>
              <a:t> 코드를 전체적으로 수정해야 함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en-US" altLang="ko-KR" sz="14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400"/>
              <a:t>    bestParams = ga(costFunction, numVars, [], [], [], [], lb, ub, [], options);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disp('최적화된 변수 값:');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disp(bestParams);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98689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692895"/>
            <a:ext cx="5291570" cy="5900817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919348" y="4096189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18185" y="755033"/>
            <a:ext cx="5082848" cy="58534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cost = objective_function(cstProject, params)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params는 double 벡터로 전달됩니다.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이를 구조체로 변환,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load </a:t>
            </a:r>
            <a:r>
              <a:rPr lang="ko-KR" altLang="en-US" sz="1400">
                <a:solidFill>
                  <a:srgbClr val="008000"/>
                </a:solidFill>
              </a:rPr>
              <a:t>함수에서 추가한 변수만큼    모두 수정해줘야 함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paramStruct.ellip_r_max = params(1);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paramStruct.hole_r = params(2);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paramStruct.ref_gap = params(3);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시뮬레이션 실행 (cstProject도 전달)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[result1, result2, result3] = run_cst_simulation(cstProject, paramStruct);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목표값 설정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goal1 = -15;   </a:t>
            </a:r>
            <a:r>
              <a:rPr lang="en-US" altLang="ko-KR" sz="1400">
                <a:solidFill>
                  <a:srgbClr val="008000"/>
                </a:solidFill>
              </a:rPr>
              <a:t>% S11 값 (s11 &lt; -15)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goal2 = 60;    </a:t>
            </a:r>
            <a:r>
              <a:rPr lang="en-US" altLang="ko-KR" sz="1400">
                <a:solidFill>
                  <a:srgbClr val="008000"/>
                </a:solidFill>
              </a:rPr>
              <a:t>% Directivity 값 (directivity &gt; 60)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goal3 = 3;     </a:t>
            </a:r>
            <a:r>
              <a:rPr lang="en-US" altLang="ko-KR" sz="1400">
                <a:solidFill>
                  <a:srgbClr val="008000"/>
                </a:solidFill>
              </a:rPr>
              <a:t>% n_parallel 값 (n_parallel = 3)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가중치 설정 (목표 중요도)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w1 = 1;  </a:t>
            </a:r>
            <a:r>
              <a:rPr lang="en-US" altLang="ko-KR" sz="1400">
                <a:solidFill>
                  <a:srgbClr val="008000"/>
                </a:solidFill>
              </a:rPr>
              <a:t>% S11 중요도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w2 = 1;  </a:t>
            </a:r>
            <a:r>
              <a:rPr lang="en-US" altLang="ko-KR" sz="1400">
                <a:solidFill>
                  <a:srgbClr val="008000"/>
                </a:solidFill>
              </a:rPr>
              <a:t>% Directivity 중요도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w3 = 5;  </a:t>
            </a:r>
            <a:r>
              <a:rPr lang="en-US" altLang="ko-KR" sz="1400">
                <a:solidFill>
                  <a:srgbClr val="008000"/>
                </a:solidFill>
              </a:rPr>
              <a:t>% n_parallel 중요도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목적 함수 변환: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cost = w1 * max(result1 - goal1, 0) +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   w2 * max(goal2 - result2, 0) +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   w3 * abs(result3 - goal3);  </a:t>
            </a:r>
            <a:r>
              <a:rPr lang="en-US" altLang="ko-KR" sz="1400">
                <a:solidFill>
                  <a:srgbClr val="008000"/>
                </a:solidFill>
              </a:rPr>
              <a:t>% 비용 함수 정의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635705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1993621"/>
            <a:ext cx="4779474" cy="414944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08660" y="2112909"/>
            <a:ext cx="4583862" cy="39276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[result1, result2, result3] = run_cst_simulation(cstProject, params)</a:t>
            </a:r>
            <a:endParaRPr lang="en-US" altLang="ko-KR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en-US" altLang="ko-KR" sz="1400">
                <a:solidFill>
                  <a:srgbClr val="008000"/>
                </a:solidFill>
              </a:rPr>
              <a:t>%</a:t>
            </a:r>
            <a:r>
              <a:rPr lang="ko-KR" altLang="en-US" sz="1400">
                <a:solidFill>
                  <a:srgbClr val="008000"/>
                </a:solidFill>
              </a:rPr>
              <a:t>마찬가지로 </a:t>
            </a:r>
            <a:r>
              <a:rPr lang="en-US" altLang="ko-KR" sz="1400">
                <a:solidFill>
                  <a:srgbClr val="008000"/>
                </a:solidFill>
              </a:rPr>
              <a:t>load</a:t>
            </a:r>
            <a:r>
              <a:rPr lang="ko-KR" altLang="en-US" sz="1400">
                <a:solidFill>
                  <a:srgbClr val="008000"/>
                </a:solidFill>
              </a:rPr>
              <a:t>에서 바꾼 변수만큼 모두 수정 필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    a = num2str(params.ellip_r_max);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b = num2str(params.hole_r);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 = num2str(params.ref_gap);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변수 업데이트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'ellip_r_max', a);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'hole_r', b);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'ref_gap', c);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'Rebuild');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시뮬레이션 실행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solver = invoke(cstProject, 'Solver');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invoke(solver, 'Start');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pause(900)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ff0000"/>
                </a:solidFill>
              </a:rPr>
              <a:t>%1</a:t>
            </a:r>
            <a:r>
              <a:rPr lang="ko-KR" altLang="en-US" sz="1400">
                <a:solidFill>
                  <a:srgbClr val="ff0000"/>
                </a:solidFill>
              </a:rPr>
              <a:t>회 시뮬 시간 측정해서 수정 필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    disp(cstProject);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41438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31452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r>
              <a:rPr lang="en-US" altLang="ko-KR"/>
              <a:t>(</a:t>
            </a:r>
            <a:r>
              <a:rPr lang="ko-KR" altLang="en-US"/>
              <a:t>주의</a:t>
            </a:r>
            <a:r>
              <a:rPr lang="en-US" altLang="ko-KR"/>
              <a:t> </a:t>
            </a:r>
            <a:r>
              <a:rPr lang="ko-KR" altLang="en-US"/>
              <a:t>사항</a:t>
            </a:r>
            <a:r>
              <a:rPr lang="en-US" altLang="ko-KR"/>
              <a:t>)</a:t>
            </a:r>
            <a:endParaRPr lang="en-US" altLang="ko-KR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826626"/>
            <a:ext cx="4779474" cy="5824441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24575" y="906114"/>
            <a:ext cx="4851620" cy="26448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txt </a:t>
            </a:r>
            <a:r>
              <a:rPr lang="ko-KR" altLang="en-US" sz="1400">
                <a:solidFill>
                  <a:srgbClr val="008000"/>
                </a:solidFill>
              </a:rPr>
              <a:t>파일 주소로 </a:t>
            </a:r>
            <a:r>
              <a:rPr lang="en-US" altLang="ko-KR" sz="1400">
                <a:solidFill>
                  <a:srgbClr val="008000"/>
                </a:solidFill>
              </a:rPr>
              <a:t>결과 가져오기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ff6600"/>
                </a:solidFill>
              </a:rPr>
              <a:t>% get </a:t>
            </a:r>
            <a:r>
              <a:rPr lang="ko-KR" altLang="en-US" sz="1400">
                <a:solidFill>
                  <a:srgbClr val="ff6600"/>
                </a:solidFill>
              </a:rPr>
              <a:t>함수가 작동을 안해서 어쩔 수 없이 우회하는 </a:t>
            </a:r>
            <a:endParaRPr lang="ko-KR" altLang="en-US" sz="1400">
              <a:solidFill>
                <a:srgbClr val="ff6600"/>
              </a:solidFill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ff6600"/>
                </a:solidFill>
              </a:rPr>
              <a:t>방법을 택함</a:t>
            </a:r>
            <a:r>
              <a:rPr lang="en-US" altLang="ko-KR" sz="1400">
                <a:solidFill>
                  <a:srgbClr val="ff6600"/>
                </a:solidFill>
              </a:rPr>
              <a:t>,</a:t>
            </a:r>
            <a:r>
              <a:rPr lang="ko-KR" altLang="en-US" sz="1400">
                <a:solidFill>
                  <a:srgbClr val="ff6600"/>
                </a:solidFill>
              </a:rPr>
              <a:t> </a:t>
            </a:r>
            <a:r>
              <a:rPr lang="en-US" altLang="ko-KR" sz="1400">
                <a:solidFill>
                  <a:srgbClr val="ff6600"/>
                </a:solidFill>
              </a:rPr>
              <a:t>get </a:t>
            </a:r>
            <a:r>
              <a:rPr lang="ko-KR" altLang="en-US" sz="1400">
                <a:solidFill>
                  <a:srgbClr val="ff6600"/>
                </a:solidFill>
              </a:rPr>
              <a:t>함수 코드가 작동하면 필요없는 코드</a:t>
            </a:r>
            <a:r>
              <a:rPr lang="en-US" altLang="ko-KR" sz="1400">
                <a:solidFill>
                  <a:srgbClr val="ff6600"/>
                </a:solidFill>
              </a:rPr>
              <a:t>. </a:t>
            </a:r>
            <a:r>
              <a:rPr lang="en-US" altLang="ko-KR" sz="1400"/>
              <a:t>  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</a:t>
            </a:r>
            <a:r>
              <a:rPr lang="ko-KR" altLang="en-US" sz="1400">
                <a:solidFill>
                  <a:srgbClr val="008000"/>
                </a:solidFill>
              </a:rPr>
              <a:t>이 경우 </a:t>
            </a:r>
            <a:r>
              <a:rPr lang="en-US" altLang="ko-KR" sz="1400">
                <a:solidFill>
                  <a:srgbClr val="008000"/>
                </a:solidFill>
              </a:rPr>
              <a:t>Result templates</a:t>
            </a:r>
            <a:r>
              <a:rPr lang="ko-KR" altLang="en-US" sz="1400">
                <a:solidFill>
                  <a:srgbClr val="008000"/>
                </a:solidFill>
              </a:rPr>
              <a:t>에서 필요한 정보를 출력할 수 있도록 설정해 놔야 한다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   </a:t>
            </a:r>
            <a:r>
              <a:rPr lang="en-US" altLang="ko-KR" sz="1400"/>
              <a:t>%</a:t>
            </a:r>
            <a:r>
              <a:rPr lang="ko-KR" altLang="en-US" sz="1400"/>
              <a:t> </a:t>
            </a:r>
            <a:r>
              <a:rPr lang="en-US" altLang="ko-KR" sz="1400"/>
              <a:t>n_parallel, directivity: </a:t>
            </a:r>
            <a:r>
              <a:rPr lang="ko-KR" altLang="en-US" sz="1400"/>
              <a:t>이미 </a:t>
            </a:r>
            <a:r>
              <a:rPr lang="en-US" altLang="ko-KR" sz="1400"/>
              <a:t>VBA</a:t>
            </a:r>
            <a:r>
              <a:rPr lang="ko-KR" altLang="en-US" sz="1400"/>
              <a:t> 코드를 작성하며 값을 저장할 주소를 만들었기 때문에 그 주소를 쓰면 된다</a:t>
            </a:r>
            <a:r>
              <a:rPr lang="en-US" altLang="ko-KR" sz="1400"/>
              <a:t>.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  </a:t>
            </a:r>
            <a:r>
              <a:rPr lang="en-US" altLang="ko-KR" sz="1400"/>
              <a:t>%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ff0000"/>
                </a:solidFill>
              </a:rPr>
              <a:t>S-parameter </a:t>
            </a:r>
            <a:r>
              <a:rPr lang="ko-KR" altLang="en-US" sz="1400">
                <a:solidFill>
                  <a:srgbClr val="ff0000"/>
                </a:solidFill>
              </a:rPr>
              <a:t>등 </a:t>
            </a:r>
            <a:r>
              <a:rPr lang="en-US" altLang="ko-KR" sz="1400">
                <a:solidFill>
                  <a:srgbClr val="ff0000"/>
                </a:solidFill>
              </a:rPr>
              <a:t>CST</a:t>
            </a:r>
            <a:r>
              <a:rPr lang="ko-KR" altLang="en-US" sz="1400">
                <a:solidFill>
                  <a:srgbClr val="ff0000"/>
                </a:solidFill>
              </a:rPr>
              <a:t> 내 정보</a:t>
            </a:r>
            <a:r>
              <a:rPr lang="en-US" altLang="ko-KR" sz="1400"/>
              <a:t>:</a:t>
            </a:r>
            <a:r>
              <a:rPr lang="ko-KR" altLang="en-US" sz="1400"/>
              <a:t>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Result templates-General 1D - ACSII Export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File Naming</a:t>
            </a:r>
            <a:r>
              <a:rPr lang="ko-KR" altLang="en-US" sz="1400"/>
              <a:t> 설정 필수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ko-KR" altLang="en-US" sz="1400">
                <a:solidFill>
                  <a:srgbClr val="ff0000"/>
                </a:solidFill>
              </a:rPr>
              <a:t>해당 파일은 프로그램 폴더의</a:t>
            </a:r>
            <a:r>
              <a:rPr lang="en-US" altLang="ko-KR" sz="1400">
                <a:solidFill>
                  <a:srgbClr val="ff0000"/>
                </a:solidFill>
              </a:rPr>
              <a:t>Export </a:t>
            </a:r>
            <a:r>
              <a:rPr lang="ko-KR" altLang="en-US" sz="1400">
                <a:solidFill>
                  <a:srgbClr val="ff0000"/>
                </a:solidFill>
              </a:rPr>
              <a:t>폴더에서 지정한 이름으로 저장된다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r>
              <a:rPr lang="ko-KR" altLang="en-US" sz="1400">
                <a:solidFill>
                  <a:srgbClr val="ff0000"/>
                </a:solidFill>
              </a:rPr>
              <a:t> </a:t>
            </a:r>
            <a:endParaRPr lang="ko-KR" altLang="en-US" sz="1400">
              <a:solidFill>
                <a:srgbClr val="ff0000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34100" y="5534302"/>
            <a:ext cx="4696845" cy="109370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7010" y="3524211"/>
            <a:ext cx="4609240" cy="20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420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79928" y="2005810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en-US" altLang="ko-KR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19" y="871973"/>
            <a:ext cx="20117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1043214" y="1860667"/>
            <a:ext cx="4091214" cy="4074791"/>
            <a:chOff x="1043214" y="1860667"/>
            <a:chExt cx="4091214" cy="4074791"/>
          </a:xfrm>
        </p:grpSpPr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24574" y="906114"/>
            <a:ext cx="4370837" cy="56261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function [result1, result2, result3] = run_cst_simulation(cstProject, params)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변수 확인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disp(cstProject);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disp(['ellip_r_max: ', num2str(params.ellip_r_max)]);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disp(['hole_r: ', num2str(params.hole_r)]);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disp(['ref_gap: ', num2str(params.ref_gap)]);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a = num2str(params.ellip_r_max);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b = num2str(params.hole_r);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c = num2str(params.ref_gap);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</a:t>
            </a:r>
            <a:r>
              <a:rPr lang="en-US" altLang="ko-KR" sz="1400">
                <a:solidFill>
                  <a:srgbClr val="008000"/>
                </a:solidFill>
              </a:rPr>
              <a:t>% CST 변수 업데이트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invoke(cstProject, 'StoreParameter', 'ellip_r_max', a);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invoke(cstProject, 'StoreParameter', 'hole_r', b);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invoke(cstProject, 'StoreParameter', 'ref_gap', c);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invoke(cstProject, 'Rebuild');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시뮬레이션 실행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solver = invoke(cstProject, 'Solver');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invoke(solver, 'Start');</a:t>
            </a:r>
            <a:endParaRPr lang="en-US" altLang="ko-KR" sz="14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pause(400)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00"/>
                </a:highlight>
              </a:rPr>
              <a:t>%</a:t>
            </a:r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회 시뮬 시간 체크하고 수정할 것</a:t>
            </a:r>
            <a:endParaRPr lang="ko-KR" altLang="en-US" sz="14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0">
              <a:defRPr/>
            </a:pPr>
            <a:r>
              <a:rPr lang="en-US" altLang="ko-KR" sz="1400">
                <a:solidFill>
                  <a:schemeClr val="dk1"/>
                </a:solidFill>
              </a:rPr>
              <a:t>    disp(cstProject);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96000" y="790238"/>
            <a:ext cx="4472215" cy="5762990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79753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983</ep:Words>
  <ep:PresentationFormat>와이드스크린</ep:PresentationFormat>
  <ep:Paragraphs>273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(Matlab optimization)  KW univ., 정은지 eunjijung1107@gmail.com, 010 8596 9368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2021-10-28T01:42:31.000</dcterms:created>
  <dc:creator>김인지</dc:creator>
  <cp:lastModifiedBy>eunji</cp:lastModifiedBy>
  <dcterms:modified xsi:type="dcterms:W3CDTF">2025-02-25T10:17:04.754</dcterms:modified>
  <cp:revision>631</cp:revision>
  <dc:title>강의복습을 위한 e-Class 사용법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