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9" r:id="rId6"/>
    <p:sldId id="317" r:id="rId7"/>
    <p:sldId id="320" r:id="rId8"/>
    <p:sldId id="321" r:id="rId9"/>
    <p:sldId id="316" r:id="rId10"/>
    <p:sldId id="322" r:id="rId11"/>
    <p:sldId id="325" r:id="rId12"/>
    <p:sldId id="326" r:id="rId13"/>
    <p:sldId id="32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1EBA"/>
    <a:srgbClr val="246D74"/>
    <a:srgbClr val="A4BDED"/>
    <a:srgbClr val="B55D76"/>
    <a:srgbClr val="E0B6DC"/>
    <a:srgbClr val="5E0000"/>
    <a:srgbClr val="FFE296"/>
    <a:srgbClr val="784975"/>
    <a:srgbClr val="3B4161"/>
    <a:srgbClr val="CF57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48" autoAdjust="0"/>
  </p:normalViewPr>
  <p:slideViewPr>
    <p:cSldViewPr snapToGrid="0" showGuides="1">
      <p:cViewPr varScale="1">
        <p:scale>
          <a:sx n="72" d="100"/>
          <a:sy n="72" d="100"/>
        </p:scale>
        <p:origin x="1027" y="53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5B8E4C-2916-4BE3-B9AC-CF8DAEF32C02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0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617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49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B0BEF-A7C0-4070-8AF8-F7C76CFFDAD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58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raveling-wave_analysis_of_a_bifilar_scanning_helical_antenna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(Helicon Wave Antenna)</a:t>
            </a:r>
            <a:br>
              <a:rPr lang="en-US" altLang="ko-KR" sz="36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133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7DC72-A26A-9DA2-1EA8-9B3331D26B2A}"/>
              </a:ext>
            </a:extLst>
          </p:cNvPr>
          <p:cNvSpPr txBox="1"/>
          <p:nvPr/>
        </p:nvSpPr>
        <p:spPr>
          <a:xfrm>
            <a:off x="763532" y="1190712"/>
            <a:ext cx="106011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A17CAC"/>
                </a:solidFill>
              </a:rPr>
              <a:t>플라즈마 밀도</a:t>
            </a:r>
            <a:endParaRPr lang="en-US" altLang="ko-KR" b="1" dirty="0">
              <a:solidFill>
                <a:srgbClr val="A17CA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플라즈마 밀도가 낮을 때는 전자 밀도가 낮기 때문에 플라즈마의 주파수도 낮아지며</a:t>
            </a:r>
            <a:r>
              <a:rPr lang="en-US" altLang="ko-KR" dirty="0"/>
              <a:t>, Slow Wave</a:t>
            </a:r>
            <a:r>
              <a:rPr lang="ko-KR" altLang="en-US" dirty="0"/>
              <a:t>로 작동할 가능성이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그러나 이 외에도 주파수</a:t>
            </a:r>
            <a:r>
              <a:rPr lang="en-US" altLang="ko-KR" dirty="0"/>
              <a:t>, </a:t>
            </a:r>
            <a:r>
              <a:rPr lang="ko-KR" altLang="en-US" dirty="0"/>
              <a:t>자기장</a:t>
            </a:r>
            <a:r>
              <a:rPr lang="en-US" altLang="ko-KR" dirty="0"/>
              <a:t>, </a:t>
            </a:r>
            <a:r>
              <a:rPr lang="ko-KR" altLang="en-US" dirty="0"/>
              <a:t>플라즈마의 기타 특성 등 여러 요소가 파동의 성질에 영향을 미칠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구체적인 파동 모드는 플라즈마의 전자 밀도와 주파수에 따라 달라지므로</a:t>
            </a:r>
            <a:r>
              <a:rPr lang="en-US" altLang="ko-KR" dirty="0"/>
              <a:t>, </a:t>
            </a:r>
            <a:r>
              <a:rPr lang="ko-KR" altLang="en-US" dirty="0"/>
              <a:t>특정 환경에서의 파동 모드를 이해하려면 해당 조건을 고려하여 분석해야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5D37-F025-B4D4-97F9-C6A5237B915D}"/>
              </a:ext>
            </a:extLst>
          </p:cNvPr>
          <p:cNvSpPr txBox="1"/>
          <p:nvPr/>
        </p:nvSpPr>
        <p:spPr>
          <a:xfrm>
            <a:off x="833870" y="4398810"/>
            <a:ext cx="61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추가 궁금한 점</a:t>
            </a:r>
            <a:endParaRPr lang="en-US" altLang="ko-KR" b="1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05E3D7B-E899-CBE5-6621-1C9B8DBB38E3}"/>
              </a:ext>
            </a:extLst>
          </p:cNvPr>
          <p:cNvSpPr/>
          <p:nvPr/>
        </p:nvSpPr>
        <p:spPr>
          <a:xfrm>
            <a:off x="974691" y="5154109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?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31D09-75A6-5D5E-A0B2-B782FD12888A}"/>
              </a:ext>
            </a:extLst>
          </p:cNvPr>
          <p:cNvSpPr txBox="1"/>
          <p:nvPr/>
        </p:nvSpPr>
        <p:spPr>
          <a:xfrm>
            <a:off x="1276141" y="5134013"/>
            <a:ext cx="600144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나선 간 위상 차를 구하는 공식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055F209-5BD6-7E4D-8B29-0D3B9AC97A9E}"/>
              </a:ext>
            </a:extLst>
          </p:cNvPr>
          <p:cNvSpPr/>
          <p:nvPr/>
        </p:nvSpPr>
        <p:spPr>
          <a:xfrm>
            <a:off x="974691" y="5681954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?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6EFB6-55BD-C9EF-CFC6-E326BF550F2F}"/>
              </a:ext>
            </a:extLst>
          </p:cNvPr>
          <p:cNvSpPr txBox="1"/>
          <p:nvPr/>
        </p:nvSpPr>
        <p:spPr>
          <a:xfrm>
            <a:off x="1276141" y="5661858"/>
            <a:ext cx="6001447" cy="374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방사한 에너지가 </a:t>
            </a:r>
            <a:r>
              <a:rPr lang="ko-KR" altLang="en-US" dirty="0" err="1"/>
              <a:t>뭐에</a:t>
            </a:r>
            <a:r>
              <a:rPr lang="ko-KR" altLang="en-US" dirty="0"/>
              <a:t> 쓰이는지</a:t>
            </a:r>
          </a:p>
        </p:txBody>
      </p:sp>
    </p:spTree>
    <p:extLst>
      <p:ext uri="{BB962C8B-B14F-4D97-AF65-F5344CB8AC3E}">
        <p14:creationId xmlns:p14="http://schemas.microsoft.com/office/powerpoint/2010/main" val="16922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82BBE-8BC0-75AA-E6AA-FC8101460A5D}"/>
              </a:ext>
            </a:extLst>
          </p:cNvPr>
          <p:cNvSpPr txBox="1"/>
          <p:nvPr/>
        </p:nvSpPr>
        <p:spPr>
          <a:xfrm>
            <a:off x="592050" y="1305341"/>
            <a:ext cx="111946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목차</a:t>
            </a:r>
            <a:endParaRPr lang="en-US" altLang="ko-KR" sz="3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Traveling-Wave Analysis of a Bifilar Scanning Helical Antenna (2000)</a:t>
            </a:r>
          </a:p>
          <a:p>
            <a:pPr marL="457200" indent="-457200">
              <a:buAutoNum type="arabicPeriod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개념 </a:t>
            </a:r>
            <a:r>
              <a:rPr lang="en-US" altLang="ko-KR" sz="2000" dirty="0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1369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EF7AAA78-F759-1C85-3748-ECBEF8DE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64" t="7994" r="1179" b="13016"/>
          <a:stretch/>
        </p:blipFill>
        <p:spPr>
          <a:xfrm>
            <a:off x="8828831" y="691282"/>
            <a:ext cx="3067318" cy="20352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536B-E94E-FBA7-218F-712C737C44D9}"/>
              </a:ext>
            </a:extLst>
          </p:cNvPr>
          <p:cNvSpPr txBox="1"/>
          <p:nvPr/>
        </p:nvSpPr>
        <p:spPr>
          <a:xfrm>
            <a:off x="451345" y="808576"/>
            <a:ext cx="837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1. </a:t>
            </a:r>
            <a:r>
              <a:rPr lang="en-US" altLang="ko-KR" sz="2000" b="1" u="sng" dirty="0">
                <a:solidFill>
                  <a:srgbClr val="5E0000"/>
                </a:solidFill>
                <a:highlight>
                  <a:srgbClr val="FFFF00"/>
                </a:highlight>
              </a:rPr>
              <a:t>Traveling-wave</a:t>
            </a:r>
            <a:r>
              <a:rPr lang="en-US" altLang="ko-KR" sz="2000" b="1" dirty="0">
                <a:solidFill>
                  <a:srgbClr val="5E0000"/>
                </a:solidFill>
                <a:highlight>
                  <a:srgbClr val="FFFF00"/>
                </a:highlight>
              </a:rPr>
              <a:t> </a:t>
            </a:r>
            <a:r>
              <a:rPr lang="en-US" altLang="ko-KR" sz="2000" dirty="0">
                <a:highlight>
                  <a:srgbClr val="FFFF00"/>
                </a:highlight>
              </a:rPr>
              <a:t>analysis of a bifilar scanning helical antenna(2000)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4BD76-F0C0-8D8E-8A5B-383EAFB50003}"/>
              </a:ext>
            </a:extLst>
          </p:cNvPr>
          <p:cNvSpPr txBox="1"/>
          <p:nvPr/>
        </p:nvSpPr>
        <p:spPr>
          <a:xfrm>
            <a:off x="451345" y="6204755"/>
            <a:ext cx="693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 action="ppaction://hlinkfile"/>
              </a:rPr>
              <a:t>Traveling-wave_analysis_of_a_bifilar_scanning_helical_antenna.pdf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16F165-B269-DEF5-153E-44FD30DD9F6B}"/>
              </a:ext>
            </a:extLst>
          </p:cNvPr>
          <p:cNvSpPr/>
          <p:nvPr/>
        </p:nvSpPr>
        <p:spPr>
          <a:xfrm>
            <a:off x="683288" y="1947365"/>
            <a:ext cx="2311121" cy="482321"/>
          </a:xfrm>
          <a:prstGeom prst="rect">
            <a:avLst/>
          </a:prstGeom>
          <a:solidFill>
            <a:srgbClr val="A17CAC"/>
          </a:solidFill>
          <a:ln>
            <a:solidFill>
              <a:srgbClr val="A17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 요약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7E7014-A3C5-F4A3-E9BC-CE2F8CBEB0D4}"/>
              </a:ext>
            </a:extLst>
          </p:cNvPr>
          <p:cNvSpPr/>
          <p:nvPr/>
        </p:nvSpPr>
        <p:spPr>
          <a:xfrm>
            <a:off x="683288" y="2645884"/>
            <a:ext cx="11057366" cy="1387741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A4070-250C-F689-AB19-FF201965DFA1}"/>
              </a:ext>
            </a:extLst>
          </p:cNvPr>
          <p:cNvSpPr txBox="1"/>
          <p:nvPr/>
        </p:nvSpPr>
        <p:spPr>
          <a:xfrm>
            <a:off x="683288" y="2878089"/>
            <a:ext cx="109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bifilar scanning helical antenna</a:t>
            </a:r>
            <a:r>
              <a:rPr lang="ko-KR" altLang="en-US" dirty="0"/>
              <a:t>에 대한 </a:t>
            </a:r>
            <a:r>
              <a:rPr lang="en-US" altLang="ko-KR" dirty="0"/>
              <a:t>Traveling-wave</a:t>
            </a:r>
            <a:r>
              <a:rPr lang="ko-KR" altLang="en-US" dirty="0"/>
              <a:t> 기반 분석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bifilar </a:t>
            </a:r>
            <a:r>
              <a:rPr lang="ko-KR" altLang="en-US" dirty="0"/>
              <a:t>나선형 안테나가 </a:t>
            </a:r>
            <a:r>
              <a:rPr lang="en-US" altLang="ko-KR" dirty="0"/>
              <a:t>“twisted” parallel transmission line</a:t>
            </a:r>
            <a:r>
              <a:rPr lang="ko-KR" altLang="en-US" dirty="0"/>
              <a:t>을 방사하는 형태로 작동</a:t>
            </a:r>
            <a:r>
              <a:rPr lang="en-US" altLang="ko-KR" dirty="0"/>
              <a:t>.</a:t>
            </a:r>
            <a:r>
              <a:rPr lang="en-US" altLang="ko-KR" dirty="0">
                <a:highlight>
                  <a:srgbClr val="A4BDED"/>
                </a:highlight>
              </a:rPr>
              <a:t>[</a:t>
            </a:r>
            <a:r>
              <a:rPr lang="ko-KR" altLang="en-US" dirty="0">
                <a:highlight>
                  <a:srgbClr val="A4BDED"/>
                </a:highlight>
              </a:rPr>
              <a:t>일관된 방사패턴</a:t>
            </a:r>
            <a:r>
              <a:rPr lang="en-US" altLang="ko-KR" dirty="0">
                <a:highlight>
                  <a:srgbClr val="A4BDED"/>
                </a:highlight>
              </a:rPr>
              <a:t>]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relative phase velocity =1,</a:t>
            </a:r>
            <a:r>
              <a:rPr lang="ko-KR" altLang="en-US" dirty="0"/>
              <a:t> 진공에서 처럼 자유롭게 이동 가능</a:t>
            </a:r>
            <a:r>
              <a:rPr lang="en-US" altLang="ko-KR" dirty="0"/>
              <a:t>.</a:t>
            </a:r>
            <a:r>
              <a:rPr lang="en-US" altLang="ko-KR" dirty="0">
                <a:highlight>
                  <a:srgbClr val="A4BDED"/>
                </a:highlight>
              </a:rPr>
              <a:t>[</a:t>
            </a:r>
            <a:r>
              <a:rPr lang="ko-KR" altLang="en-US" dirty="0">
                <a:highlight>
                  <a:srgbClr val="A4BDED"/>
                </a:highlight>
              </a:rPr>
              <a:t>위상 지연 방지</a:t>
            </a:r>
            <a:r>
              <a:rPr lang="en-US" altLang="ko-KR" dirty="0">
                <a:highlight>
                  <a:srgbClr val="A4BDED"/>
                </a:highlight>
              </a:rPr>
              <a:t>]</a:t>
            </a:r>
            <a:endParaRPr lang="en-US" altLang="ko-KR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F41190C-096E-A428-A945-86FF8019E0E3}"/>
              </a:ext>
            </a:extLst>
          </p:cNvPr>
          <p:cNvCxnSpPr>
            <a:cxnSpLocks/>
          </p:cNvCxnSpPr>
          <p:nvPr/>
        </p:nvCxnSpPr>
        <p:spPr>
          <a:xfrm>
            <a:off x="875572" y="1259054"/>
            <a:ext cx="208860" cy="131340"/>
          </a:xfrm>
          <a:prstGeom prst="bentConnector3">
            <a:avLst>
              <a:gd name="adj1" fmla="val 2571"/>
            </a:avLst>
          </a:prstGeom>
          <a:ln w="12700">
            <a:solidFill>
              <a:srgbClr val="5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41049D-8281-57E8-494D-004597FC9396}"/>
              </a:ext>
            </a:extLst>
          </p:cNvPr>
          <p:cNvSpPr txBox="1"/>
          <p:nvPr/>
        </p:nvSpPr>
        <p:spPr>
          <a:xfrm>
            <a:off x="1084432" y="1273114"/>
            <a:ext cx="104829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5E0000"/>
                </a:solidFill>
              </a:rPr>
              <a:t>매질을 통해 이동하는 파동을 의미하며</a:t>
            </a:r>
            <a:r>
              <a:rPr lang="en-US" altLang="ko-KR" sz="1100" b="1" dirty="0">
                <a:solidFill>
                  <a:srgbClr val="5E0000"/>
                </a:solidFill>
              </a:rPr>
              <a:t>,</a:t>
            </a:r>
            <a:r>
              <a:rPr lang="ko-KR" altLang="en-US" sz="1100" b="1" dirty="0">
                <a:solidFill>
                  <a:srgbClr val="5E0000"/>
                </a:solidFill>
              </a:rPr>
              <a:t> </a:t>
            </a:r>
            <a:r>
              <a:rPr lang="en-US" altLang="ko-KR" sz="1100" b="1" dirty="0">
                <a:solidFill>
                  <a:srgbClr val="5E0000"/>
                </a:solidFill>
              </a:rPr>
              <a:t>Fast wave</a:t>
            </a:r>
            <a:r>
              <a:rPr lang="ko-KR" altLang="en-US" sz="1100" b="1" dirty="0">
                <a:solidFill>
                  <a:srgbClr val="5E0000"/>
                </a:solidFill>
              </a:rPr>
              <a:t>와 </a:t>
            </a:r>
            <a:r>
              <a:rPr lang="en-US" altLang="ko-KR" sz="1100" b="1" dirty="0">
                <a:solidFill>
                  <a:srgbClr val="5E0000"/>
                </a:solidFill>
              </a:rPr>
              <a:t>Slow wave</a:t>
            </a:r>
            <a:r>
              <a:rPr lang="ko-KR" altLang="en-US" sz="1100" b="1" dirty="0">
                <a:solidFill>
                  <a:srgbClr val="5E0000"/>
                </a:solidFill>
              </a:rPr>
              <a:t>의 구분은 매질의 특성이나 주파수에 따라 다름</a:t>
            </a:r>
            <a:r>
              <a:rPr lang="en-US" altLang="ko-KR" sz="1100" b="1" dirty="0">
                <a:solidFill>
                  <a:srgbClr val="5E0000"/>
                </a:solidFill>
              </a:rPr>
              <a:t>.</a:t>
            </a:r>
            <a:endParaRPr lang="ko-KR" altLang="en-US" sz="1100" b="1" dirty="0">
              <a:solidFill>
                <a:srgbClr val="5E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4E2804-FB43-2ED9-0417-8C1D03A4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" b="50611"/>
          <a:stretch/>
        </p:blipFill>
        <p:spPr>
          <a:xfrm>
            <a:off x="979190" y="4410982"/>
            <a:ext cx="5167888" cy="13883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958C88-8089-98F2-5EE4-D438C13C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610"/>
          <a:stretch/>
        </p:blipFill>
        <p:spPr>
          <a:xfrm>
            <a:off x="6572766" y="4411302"/>
            <a:ext cx="5167888" cy="138807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F57E4D-1E4E-DCD7-A5EB-9A8302462B9C}"/>
              </a:ext>
            </a:extLst>
          </p:cNvPr>
          <p:cNvSpPr/>
          <p:nvPr/>
        </p:nvSpPr>
        <p:spPr>
          <a:xfrm>
            <a:off x="2248173" y="4410982"/>
            <a:ext cx="811857" cy="232206"/>
          </a:xfrm>
          <a:prstGeom prst="rect">
            <a:avLst/>
          </a:prstGeom>
          <a:noFill/>
          <a:ln w="38100">
            <a:solidFill>
              <a:srgbClr val="E0B6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528CD89-05DA-5911-9842-CAC321F5313F}"/>
              </a:ext>
            </a:extLst>
          </p:cNvPr>
          <p:cNvSpPr/>
          <p:nvPr/>
        </p:nvSpPr>
        <p:spPr>
          <a:xfrm>
            <a:off x="683288" y="4237811"/>
            <a:ext cx="11057366" cy="1811613"/>
          </a:xfrm>
          <a:prstGeom prst="rect">
            <a:avLst/>
          </a:prstGeom>
          <a:noFill/>
          <a:ln w="28575">
            <a:solidFill>
              <a:srgbClr val="B55D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7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48D8ACE-9A75-881A-23AD-93DC84688947}"/>
              </a:ext>
            </a:extLst>
          </p:cNvPr>
          <p:cNvSpPr/>
          <p:nvPr/>
        </p:nvSpPr>
        <p:spPr>
          <a:xfrm>
            <a:off x="683288" y="964469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?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843046-99EB-1082-55C1-F7A47D8AEA42}"/>
                  </a:ext>
                </a:extLst>
              </p:cNvPr>
              <p:cNvSpPr txBox="1"/>
              <p:nvPr/>
            </p:nvSpPr>
            <p:spPr>
              <a:xfrm>
                <a:off x="984738" y="944373"/>
                <a:ext cx="600144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방사 로브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피치 각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843046-99EB-1082-55C1-F7A47D8A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38" y="944373"/>
                <a:ext cx="6001447" cy="374526"/>
              </a:xfrm>
              <a:prstGeom prst="rect">
                <a:avLst/>
              </a:prstGeom>
              <a:blipFill>
                <a:blip r:embed="rId2"/>
                <a:stretch>
                  <a:fillRect l="-915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Sidelobes - Wikipedia">
            <a:extLst>
              <a:ext uri="{FF2B5EF4-FFF2-40B4-BE49-F238E27FC236}">
                <a16:creationId xmlns:a16="http://schemas.microsoft.com/office/drawing/2014/main" id="{D38D711A-A999-84E3-1330-3EB848804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65" y="1715720"/>
            <a:ext cx="4517571" cy="45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Figure 3.1 from The Conventional Axial Mode Helix Antenna 3 . 1 | Semantic  Scholar">
            <a:extLst>
              <a:ext uri="{FF2B5EF4-FFF2-40B4-BE49-F238E27FC236}">
                <a16:creationId xmlns:a16="http://schemas.microsoft.com/office/drawing/2014/main" id="{5C9E9639-8665-B57F-B688-854141096E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" b="8110"/>
          <a:stretch/>
        </p:blipFill>
        <p:spPr bwMode="auto">
          <a:xfrm>
            <a:off x="5511561" y="872470"/>
            <a:ext cx="6198077" cy="292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aracterizing Antennas’ Radiation Pattern Using Bernoulli Lemniscates | SpringerLink">
            <a:extLst>
              <a:ext uri="{FF2B5EF4-FFF2-40B4-BE49-F238E27FC236}">
                <a16:creationId xmlns:a16="http://schemas.microsoft.com/office/drawing/2014/main" id="{737077F4-6B82-D9CC-9E22-030A3F0EB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9" r="51227"/>
          <a:stretch/>
        </p:blipFill>
        <p:spPr bwMode="auto">
          <a:xfrm>
            <a:off x="6298682" y="3521241"/>
            <a:ext cx="5069353" cy="30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81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AA419-0BC0-E34F-9CA4-083B60233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151" y="678005"/>
            <a:ext cx="6500423" cy="5944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580711-C02D-317E-DF76-945D821B0392}"/>
                  </a:ext>
                </a:extLst>
              </p:cNvPr>
              <p:cNvSpPr txBox="1"/>
              <p:nvPr/>
            </p:nvSpPr>
            <p:spPr>
              <a:xfrm>
                <a:off x="484426" y="804343"/>
                <a:ext cx="5309245" cy="2199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빛보다 속도가 느릴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주파수별 방사 각도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endParaRPr lang="en-US" altLang="ko-KR" dirty="0"/>
              </a:p>
              <a:p>
                <a:pPr marL="285750" indent="-28575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lang="ko-KR" altLang="en-US" dirty="0"/>
                  <a:t>해당 모델 조건</a:t>
                </a:r>
                <a:r>
                  <a:rPr lang="en-US" altLang="ko-KR" dirty="0"/>
                  <a:t>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    - 0.08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    - 68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/>
                      <m:t>pitch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dirty="0"/>
                      <m:t>angle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    - six turn helix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dirty="0"/>
                  <a:t>    - 400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ko-KR" dirty="0"/>
                  <a:t> resistive load at the end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580711-C02D-317E-DF76-945D821B0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26" y="804343"/>
                <a:ext cx="5309245" cy="2199385"/>
              </a:xfrm>
              <a:prstGeom prst="rect">
                <a:avLst/>
              </a:prstGeom>
              <a:blipFill>
                <a:blip r:embed="rId3"/>
                <a:stretch>
                  <a:fillRect l="-689" t="-1662" b="-33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A68D671-EC54-2634-D9A5-6651BF1F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32" y="3130066"/>
            <a:ext cx="3946504" cy="358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7DC72-A26A-9DA2-1EA8-9B3331D26B2A}"/>
              </a:ext>
            </a:extLst>
          </p:cNvPr>
          <p:cNvSpPr txBox="1"/>
          <p:nvPr/>
        </p:nvSpPr>
        <p:spPr>
          <a:xfrm>
            <a:off x="763532" y="1545353"/>
            <a:ext cx="106011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A17CAC"/>
                </a:solidFill>
              </a:rPr>
              <a:t>파동 </a:t>
            </a:r>
            <a:r>
              <a:rPr lang="en-US" altLang="ko-KR" dirty="0"/>
              <a:t>ex)</a:t>
            </a:r>
            <a:r>
              <a:rPr lang="ko-KR" altLang="en-US" dirty="0"/>
              <a:t> 소리</a:t>
            </a:r>
            <a:r>
              <a:rPr lang="en-US" altLang="ko-KR" dirty="0"/>
              <a:t>, </a:t>
            </a:r>
            <a:r>
              <a:rPr lang="ko-KR" altLang="en-US" dirty="0"/>
              <a:t>빛</a:t>
            </a:r>
            <a:r>
              <a:rPr lang="en-US" altLang="ko-KR" dirty="0"/>
              <a:t>, </a:t>
            </a:r>
            <a:r>
              <a:rPr lang="ko-KR" altLang="en-US" dirty="0"/>
              <a:t>물결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A17CA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에너지가 매질</a:t>
            </a:r>
            <a:r>
              <a:rPr lang="en-US" altLang="ko-KR" dirty="0"/>
              <a:t>(</a:t>
            </a:r>
            <a:r>
              <a:rPr lang="ko-KR" altLang="en-US" dirty="0"/>
              <a:t>물질</a:t>
            </a:r>
            <a:r>
              <a:rPr lang="en-US" altLang="ko-KR" dirty="0"/>
              <a:t>) </a:t>
            </a:r>
            <a:r>
              <a:rPr lang="ko-KR" altLang="en-US" dirty="0"/>
              <a:t>또는 진공을 통해 퍼지는 현상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진동이 전달되는 형태이며</a:t>
            </a:r>
            <a:r>
              <a:rPr lang="en-US" altLang="ko-KR" dirty="0"/>
              <a:t>, </a:t>
            </a:r>
            <a:r>
              <a:rPr lang="ko-KR" altLang="en-US" dirty="0"/>
              <a:t>이러한 진동이 공간을 지나가면서 에너지를 전달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r>
              <a:rPr lang="ko-KR" altLang="en-US" dirty="0">
                <a:highlight>
                  <a:srgbClr val="00FF00"/>
                </a:highlight>
              </a:rPr>
              <a:t>고주파</a:t>
            </a:r>
            <a:r>
              <a:rPr lang="en-US" altLang="ko-KR" dirty="0"/>
              <a:t>:</a:t>
            </a:r>
            <a:r>
              <a:rPr lang="ko-KR" altLang="en-US" dirty="0"/>
              <a:t> 주파수가 높은 파동으로</a:t>
            </a:r>
            <a:r>
              <a:rPr lang="en-US" altLang="ko-KR" dirty="0"/>
              <a:t>, </a:t>
            </a:r>
            <a:r>
              <a:rPr lang="ko-KR" altLang="en-US" dirty="0"/>
              <a:t>시간당 진동하는 횟수가 많음</a:t>
            </a:r>
            <a:endParaRPr lang="en-US" altLang="ko-KR" dirty="0"/>
          </a:p>
          <a:p>
            <a:r>
              <a:rPr lang="ko-KR" altLang="en-US" dirty="0"/>
              <a:t>저주파</a:t>
            </a:r>
            <a:r>
              <a:rPr lang="en-US" altLang="ko-KR" dirty="0"/>
              <a:t>: </a:t>
            </a:r>
            <a:r>
              <a:rPr lang="ko-KR" altLang="en-US" dirty="0"/>
              <a:t>주파수가 낮은 파동으로</a:t>
            </a:r>
            <a:r>
              <a:rPr lang="en-US" altLang="ko-KR" dirty="0"/>
              <a:t>, </a:t>
            </a:r>
            <a:r>
              <a:rPr lang="ko-KR" altLang="en-US" dirty="0"/>
              <a:t>시간당 진동하는 횟수가 적음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5D37-F025-B4D4-97F9-C6A5237B915D}"/>
              </a:ext>
            </a:extLst>
          </p:cNvPr>
          <p:cNvSpPr txBox="1"/>
          <p:nvPr/>
        </p:nvSpPr>
        <p:spPr>
          <a:xfrm>
            <a:off x="763532" y="878435"/>
            <a:ext cx="61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밀도</a:t>
            </a:r>
            <a:r>
              <a:rPr lang="en-US" altLang="ko-KR" b="1" dirty="0"/>
              <a:t>, </a:t>
            </a:r>
            <a:r>
              <a:rPr lang="ko-KR" altLang="en-US" b="1" dirty="0"/>
              <a:t>주파수 그리고 </a:t>
            </a:r>
            <a:r>
              <a:rPr lang="ko-KR" altLang="en-US" b="1" dirty="0">
                <a:solidFill>
                  <a:srgbClr val="246D74"/>
                </a:solidFill>
              </a:rPr>
              <a:t>파동 속도</a:t>
            </a:r>
            <a:endParaRPr lang="en-US" altLang="ko-KR" b="1" dirty="0">
              <a:solidFill>
                <a:srgbClr val="246D7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F30D2-9583-A756-54EE-7012F43044F6}"/>
              </a:ext>
            </a:extLst>
          </p:cNvPr>
          <p:cNvSpPr txBox="1"/>
          <p:nvPr/>
        </p:nvSpPr>
        <p:spPr>
          <a:xfrm>
            <a:off x="763531" y="3502263"/>
            <a:ext cx="106649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E6181"/>
                </a:solidFill>
              </a:rPr>
              <a:t>2. </a:t>
            </a:r>
            <a:r>
              <a:rPr lang="ko-KR" altLang="en-US" b="1" dirty="0">
                <a:solidFill>
                  <a:srgbClr val="AE6181"/>
                </a:solidFill>
              </a:rPr>
              <a:t>주파수</a:t>
            </a:r>
            <a:endParaRPr lang="en-US" altLang="ko-KR" b="1" dirty="0">
              <a:solidFill>
                <a:srgbClr val="AE6181"/>
              </a:solidFill>
            </a:endParaRPr>
          </a:p>
          <a:p>
            <a:r>
              <a:rPr lang="ko-KR" altLang="en-US" dirty="0"/>
              <a:t>주파수는 </a:t>
            </a:r>
            <a:r>
              <a:rPr lang="en-US" altLang="ko-KR" dirty="0"/>
              <a:t>1</a:t>
            </a:r>
            <a:r>
              <a:rPr lang="ko-KR" altLang="en-US" dirty="0"/>
              <a:t>초 동안 발생하는 진동의 횟수에 의해 결정되며</a:t>
            </a:r>
            <a:r>
              <a:rPr lang="en-US" altLang="ko-KR" dirty="0"/>
              <a:t>, </a:t>
            </a:r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단위는 </a:t>
            </a:r>
            <a:r>
              <a:rPr lang="en-US" altLang="ko-KR" dirty="0"/>
              <a:t>Hz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3594A-466C-1760-5B0A-E3A78154D2F4}"/>
              </a:ext>
            </a:extLst>
          </p:cNvPr>
          <p:cNvSpPr txBox="1"/>
          <p:nvPr/>
        </p:nvSpPr>
        <p:spPr>
          <a:xfrm>
            <a:off x="763531" y="4351178"/>
            <a:ext cx="106011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17CAC"/>
                </a:solidFill>
              </a:rPr>
              <a:t>3. </a:t>
            </a:r>
            <a:r>
              <a:rPr lang="ko-KR" altLang="en-US" b="1" dirty="0">
                <a:solidFill>
                  <a:srgbClr val="A17CAC"/>
                </a:solidFill>
              </a:rPr>
              <a:t>밀도</a:t>
            </a:r>
            <a:endParaRPr lang="en-US" altLang="ko-KR" b="1" dirty="0">
              <a:solidFill>
                <a:srgbClr val="A17CA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플라즈마 </a:t>
            </a:r>
            <a:r>
              <a:rPr lang="ko-KR" altLang="en-US" u="sng" dirty="0"/>
              <a:t>밀도가 높아</a:t>
            </a:r>
            <a:r>
              <a:rPr lang="ko-KR" altLang="en-US" dirty="0"/>
              <a:t>지면 플라즈마 내에서 진동하는 </a:t>
            </a:r>
            <a:r>
              <a:rPr lang="ko-KR" altLang="en-US" u="sng" dirty="0"/>
              <a:t>주파수</a:t>
            </a:r>
            <a:r>
              <a:rPr lang="en-US" altLang="ko-KR" u="sng" dirty="0"/>
              <a:t>(</a:t>
            </a:r>
            <a:r>
              <a:rPr lang="ko-KR" altLang="en-US" u="sng" dirty="0"/>
              <a:t>전자 플라즈마 주파수</a:t>
            </a:r>
            <a:r>
              <a:rPr lang="en-US" altLang="ko-KR" u="sng" dirty="0"/>
              <a:t>)</a:t>
            </a:r>
            <a:r>
              <a:rPr lang="ko-KR" altLang="en-US" u="sng" dirty="0"/>
              <a:t>가 증가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플라즈마 </a:t>
            </a:r>
            <a:r>
              <a:rPr lang="ko-KR" altLang="en-US" u="sng" dirty="0"/>
              <a:t>밀도가 높아</a:t>
            </a:r>
            <a:r>
              <a:rPr lang="ko-KR" altLang="en-US" dirty="0"/>
              <a:t>지면 입자 간의 상호작용이 증가하여 </a:t>
            </a:r>
            <a:r>
              <a:rPr lang="ko-KR" altLang="en-US" u="sng" dirty="0"/>
              <a:t>파동 속도가 느려질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주파수와 파동 속도는 파장과 관련이 있으며</a:t>
            </a:r>
            <a:r>
              <a:rPr lang="en-US" altLang="ko-KR" dirty="0"/>
              <a:t>, </a:t>
            </a:r>
            <a:r>
              <a:rPr lang="ko-KR" altLang="en-US" dirty="0"/>
              <a:t>주파수가 높으면 파장이 짧아지고</a:t>
            </a:r>
            <a:r>
              <a:rPr lang="en-US" altLang="ko-KR" dirty="0"/>
              <a:t>, </a:t>
            </a:r>
            <a:r>
              <a:rPr lang="ko-KR" altLang="en-US" dirty="0"/>
              <a:t>파동 속도는 매질의 성질과 밀도에 따라 결정됩니다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BBEAB1-4220-7BA3-EBEF-536982FECAF7}"/>
              </a:ext>
            </a:extLst>
          </p:cNvPr>
          <p:cNvSpPr txBox="1"/>
          <p:nvPr/>
        </p:nvSpPr>
        <p:spPr>
          <a:xfrm>
            <a:off x="7288896" y="2686145"/>
            <a:ext cx="32012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3B4161"/>
                </a:solidFill>
              </a:rPr>
              <a:t>476MHz</a:t>
            </a:r>
            <a:r>
              <a:rPr lang="ko-KR" altLang="en-US" sz="1100" b="1" dirty="0">
                <a:solidFill>
                  <a:srgbClr val="3B4161"/>
                </a:solidFill>
              </a:rPr>
              <a:t>는 고주파에 해당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66188A6-83B7-7E5D-7626-A1062C72A7AF}"/>
              </a:ext>
            </a:extLst>
          </p:cNvPr>
          <p:cNvCxnSpPr>
            <a:cxnSpLocks/>
          </p:cNvCxnSpPr>
          <p:nvPr/>
        </p:nvCxnSpPr>
        <p:spPr>
          <a:xfrm>
            <a:off x="3054796" y="1265220"/>
            <a:ext cx="208860" cy="131340"/>
          </a:xfrm>
          <a:prstGeom prst="bentConnector3">
            <a:avLst>
              <a:gd name="adj1" fmla="val 2571"/>
            </a:avLst>
          </a:prstGeom>
          <a:ln w="12700">
            <a:solidFill>
              <a:srgbClr val="246D7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2BBD92C-BF0D-8FA5-F7A6-2816BBB9DC7E}"/>
              </a:ext>
            </a:extLst>
          </p:cNvPr>
          <p:cNvSpPr txBox="1"/>
          <p:nvPr/>
        </p:nvSpPr>
        <p:spPr>
          <a:xfrm>
            <a:off x="3263656" y="1249320"/>
            <a:ext cx="7146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246D74"/>
                </a:solidFill>
              </a:rPr>
              <a:t>1. </a:t>
            </a:r>
            <a:r>
              <a:rPr lang="ko-KR" altLang="en-US" sz="1100" b="1" dirty="0">
                <a:solidFill>
                  <a:srgbClr val="246D74"/>
                </a:solidFill>
              </a:rPr>
              <a:t>주파수</a:t>
            </a:r>
            <a:r>
              <a:rPr lang="en-US" altLang="ko-KR" sz="1100" b="1" dirty="0">
                <a:solidFill>
                  <a:srgbClr val="246D74"/>
                </a:solidFill>
              </a:rPr>
              <a:t> 2. </a:t>
            </a:r>
            <a:r>
              <a:rPr lang="ko-KR" altLang="en-US" sz="1100" b="1" dirty="0">
                <a:solidFill>
                  <a:srgbClr val="246D74"/>
                </a:solidFill>
              </a:rPr>
              <a:t>파장</a:t>
            </a:r>
            <a:r>
              <a:rPr lang="en-US" altLang="ko-KR" sz="1100" b="1" dirty="0">
                <a:solidFill>
                  <a:srgbClr val="246D74"/>
                </a:solidFill>
              </a:rPr>
              <a:t>(</a:t>
            </a:r>
            <a:r>
              <a:rPr lang="ko-KR" altLang="en-US" sz="1100" b="1" dirty="0">
                <a:solidFill>
                  <a:srgbClr val="246D74"/>
                </a:solidFill>
              </a:rPr>
              <a:t>파동의 한 주기가 차지하는 공간 거리</a:t>
            </a:r>
            <a:r>
              <a:rPr lang="en-US" altLang="ko-KR" sz="1100" b="1" dirty="0">
                <a:solidFill>
                  <a:srgbClr val="246D74"/>
                </a:solidFill>
              </a:rPr>
              <a:t>)</a:t>
            </a:r>
            <a:r>
              <a:rPr lang="ko-KR" altLang="en-US" sz="1100" b="1" dirty="0">
                <a:solidFill>
                  <a:srgbClr val="246D74"/>
                </a:solidFill>
              </a:rPr>
              <a:t> </a:t>
            </a:r>
            <a:r>
              <a:rPr lang="en-US" altLang="ko-KR" sz="1100" b="1" dirty="0">
                <a:solidFill>
                  <a:srgbClr val="246D74"/>
                </a:solidFill>
              </a:rPr>
              <a:t>3. </a:t>
            </a:r>
            <a:r>
              <a:rPr lang="ko-KR" altLang="en-US" sz="1100" b="1" dirty="0">
                <a:solidFill>
                  <a:srgbClr val="246D74"/>
                </a:solidFill>
              </a:rPr>
              <a:t>매질의 특성에 의해 결정됨</a:t>
            </a:r>
            <a:r>
              <a:rPr lang="en-US" altLang="ko-KR" sz="1100" b="1" dirty="0">
                <a:solidFill>
                  <a:srgbClr val="246D74"/>
                </a:solidFill>
              </a:rPr>
              <a:t>.</a:t>
            </a:r>
            <a:endParaRPr lang="ko-KR" altLang="en-US" sz="1100" b="1" dirty="0">
              <a:solidFill>
                <a:srgbClr val="246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60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7DC72-A26A-9DA2-1EA8-9B3331D26B2A}"/>
              </a:ext>
            </a:extLst>
          </p:cNvPr>
          <p:cNvSpPr txBox="1"/>
          <p:nvPr/>
        </p:nvSpPr>
        <p:spPr>
          <a:xfrm>
            <a:off x="763532" y="1612743"/>
            <a:ext cx="106011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>
                <a:solidFill>
                  <a:srgbClr val="A17CAC"/>
                </a:solidFill>
              </a:rPr>
              <a:t>Slow wave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느린 파는 전파 속도가 매질 속도보다 느린 파동</a:t>
            </a:r>
            <a:r>
              <a:rPr lang="en-US" altLang="ko-KR" dirty="0"/>
              <a:t>, </a:t>
            </a:r>
            <a:r>
              <a:rPr lang="ko-KR" altLang="en-US" dirty="0"/>
              <a:t>특정 구조에서 </a:t>
            </a:r>
            <a:r>
              <a:rPr lang="en-US" altLang="ko-KR" dirty="0"/>
              <a:t>Slow Wave</a:t>
            </a:r>
            <a:r>
              <a:rPr lang="ko-KR" altLang="en-US" dirty="0"/>
              <a:t>도 관찰될 수 있으며</a:t>
            </a:r>
            <a:r>
              <a:rPr lang="en-US" altLang="ko-KR" dirty="0"/>
              <a:t>, </a:t>
            </a:r>
            <a:r>
              <a:rPr lang="ko-KR" altLang="en-US" dirty="0"/>
              <a:t>이는 구조적 조정으로 조절 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전파의 속도는 </a:t>
            </a:r>
            <a:r>
              <a:rPr lang="ko-KR" altLang="en-US" dirty="0">
                <a:solidFill>
                  <a:srgbClr val="3E1EBA"/>
                </a:solidFill>
              </a:rPr>
              <a:t>위상 속도</a:t>
            </a:r>
            <a:r>
              <a:rPr lang="ko-KR" altLang="en-US" dirty="0"/>
              <a:t>에 의해 결정되며</a:t>
            </a:r>
            <a:r>
              <a:rPr lang="en-US" altLang="ko-KR" dirty="0"/>
              <a:t>, </a:t>
            </a:r>
            <a:r>
              <a:rPr lang="ko-KR" altLang="en-US" dirty="0"/>
              <a:t>느린 파는 매질의 특성에 따라 속도가 감소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느린 파는 전기적인 길이를 늘려 더 작은 안테나에서도 효율적으로 동작</a:t>
            </a:r>
            <a:r>
              <a:rPr lang="en-US" altLang="ko-KR" dirty="0"/>
              <a:t>, </a:t>
            </a: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작은 공간에서 전파의 파장을 줄일 때 유리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5D37-F025-B4D4-97F9-C6A5237B915D}"/>
              </a:ext>
            </a:extLst>
          </p:cNvPr>
          <p:cNvSpPr txBox="1"/>
          <p:nvPr/>
        </p:nvSpPr>
        <p:spPr>
          <a:xfrm>
            <a:off x="763532" y="927430"/>
            <a:ext cx="61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Slow wave, Fast wave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F30D2-9583-A756-54EE-7012F43044F6}"/>
              </a:ext>
            </a:extLst>
          </p:cNvPr>
          <p:cNvSpPr txBox="1"/>
          <p:nvPr/>
        </p:nvSpPr>
        <p:spPr>
          <a:xfrm>
            <a:off x="763531" y="4313957"/>
            <a:ext cx="106649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E6181"/>
                </a:solidFill>
              </a:rPr>
              <a:t>2. Fast</a:t>
            </a:r>
            <a:r>
              <a:rPr lang="ko-KR" altLang="en-US" b="1" dirty="0">
                <a:solidFill>
                  <a:srgbClr val="AE6181"/>
                </a:solidFill>
              </a:rPr>
              <a:t> </a:t>
            </a:r>
            <a:r>
              <a:rPr lang="en-US" altLang="ko-KR" b="1" dirty="0">
                <a:solidFill>
                  <a:srgbClr val="AE6181"/>
                </a:solidFill>
              </a:rPr>
              <a:t>wave</a:t>
            </a:r>
          </a:p>
          <a:p>
            <a:endParaRPr lang="en-US" altLang="ko-KR" b="1" dirty="0">
              <a:solidFill>
                <a:srgbClr val="AE61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파는 전파 속도가 매질보다 빠른 파동을 의미하며</a:t>
            </a:r>
            <a:r>
              <a:rPr lang="en-US" altLang="ko-KR" dirty="0"/>
              <a:t>, </a:t>
            </a:r>
            <a:r>
              <a:rPr lang="ko-KR" altLang="en-US" dirty="0"/>
              <a:t>위상 속도가 매우 높음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빠른 파는 주로 광범위한 공간에서 빠르게 신호를 전송하는 데 사용되며</a:t>
            </a:r>
            <a:r>
              <a:rPr lang="en-US" altLang="ko-KR" dirty="0"/>
              <a:t>(ex) </a:t>
            </a:r>
            <a:r>
              <a:rPr lang="ko-KR" altLang="en-US" dirty="0" err="1"/>
              <a:t>빔포밍</a:t>
            </a:r>
            <a:r>
              <a:rPr lang="en-US" altLang="ko-KR" dirty="0"/>
              <a:t>), </a:t>
            </a:r>
            <a:r>
              <a:rPr lang="ko-KR" altLang="en-US" dirty="0"/>
              <a:t>지향성 안테나나 대형 안테나 시스템에서 유용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고주파수에서는 </a:t>
            </a:r>
            <a:r>
              <a:rPr lang="en-US" altLang="ko-KR" dirty="0"/>
              <a:t>Fast Wave</a:t>
            </a:r>
            <a:r>
              <a:rPr lang="ko-KR" altLang="en-US" dirty="0"/>
              <a:t>가 주로 동작하며</a:t>
            </a:r>
            <a:r>
              <a:rPr lang="en-US" altLang="ko-KR" dirty="0"/>
              <a:t>, </a:t>
            </a:r>
            <a:r>
              <a:rPr lang="ko-KR" altLang="en-US" dirty="0" err="1"/>
              <a:t>헬리컬</a:t>
            </a:r>
            <a:r>
              <a:rPr lang="ko-KR" altLang="en-US" dirty="0"/>
              <a:t> 구조에서 위상 속도가 빠름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3F69AE-4BC7-C87F-781B-EDA69772F328}"/>
              </a:ext>
            </a:extLst>
          </p:cNvPr>
          <p:cNvSpPr/>
          <p:nvPr/>
        </p:nvSpPr>
        <p:spPr>
          <a:xfrm>
            <a:off x="3366198" y="702592"/>
            <a:ext cx="8551146" cy="1259213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F17EA4-2B6B-1CF9-F99C-20E202B338F7}"/>
              </a:ext>
            </a:extLst>
          </p:cNvPr>
          <p:cNvSpPr txBox="1"/>
          <p:nvPr/>
        </p:nvSpPr>
        <p:spPr>
          <a:xfrm>
            <a:off x="3363884" y="934797"/>
            <a:ext cx="8464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안테나 구조에 따라 입사파가 </a:t>
            </a:r>
            <a:r>
              <a:rPr lang="en-US" altLang="ko-KR" dirty="0"/>
              <a:t>Slow wave</a:t>
            </a:r>
            <a:r>
              <a:rPr lang="ko-KR" altLang="en-US" dirty="0"/>
              <a:t>가 될 수도</a:t>
            </a:r>
            <a:r>
              <a:rPr lang="en-US" altLang="ko-KR" dirty="0"/>
              <a:t>, Fast wave</a:t>
            </a:r>
            <a:r>
              <a:rPr lang="ko-KR" altLang="en-US" dirty="0"/>
              <a:t>가 될 수도 있음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Helical Antenna</a:t>
            </a:r>
            <a:r>
              <a:rPr lang="ko-KR" altLang="en-US" dirty="0"/>
              <a:t>나 </a:t>
            </a:r>
            <a:r>
              <a:rPr lang="en-US" altLang="ko-KR" dirty="0"/>
              <a:t>Traveling Wave Antenna</a:t>
            </a:r>
            <a:r>
              <a:rPr lang="ko-KR" altLang="en-US" dirty="0"/>
              <a:t>에서 느린 파 구조와 빠른 파 구조를 결합해 </a:t>
            </a:r>
            <a:r>
              <a:rPr lang="ko-KR" altLang="en-US" dirty="0">
                <a:highlight>
                  <a:srgbClr val="FFFF00"/>
                </a:highlight>
              </a:rPr>
              <a:t>넓은 주파수 대역</a:t>
            </a:r>
            <a:r>
              <a:rPr lang="ko-KR" altLang="en-US" dirty="0"/>
              <a:t>을 지원하는 안테나를 설계 가능</a:t>
            </a:r>
            <a:r>
              <a:rPr lang="en-US" altLang="ko-KR" dirty="0"/>
              <a:t>.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0A65CF1-9C58-2751-6298-4E6238F88908}"/>
              </a:ext>
            </a:extLst>
          </p:cNvPr>
          <p:cNvCxnSpPr>
            <a:cxnSpLocks/>
          </p:cNvCxnSpPr>
          <p:nvPr/>
        </p:nvCxnSpPr>
        <p:spPr>
          <a:xfrm>
            <a:off x="2773443" y="3314095"/>
            <a:ext cx="208860" cy="131340"/>
          </a:xfrm>
          <a:prstGeom prst="bentConnector3">
            <a:avLst>
              <a:gd name="adj1" fmla="val 2571"/>
            </a:avLst>
          </a:prstGeom>
          <a:ln w="12700">
            <a:solidFill>
              <a:srgbClr val="3E1E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3EB74F-745A-BDE0-236F-17A3BDD29E51}"/>
              </a:ext>
            </a:extLst>
          </p:cNvPr>
          <p:cNvSpPr txBox="1"/>
          <p:nvPr/>
        </p:nvSpPr>
        <p:spPr>
          <a:xfrm>
            <a:off x="2982303" y="3298195"/>
            <a:ext cx="7146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3E1EBA"/>
                </a:solidFill>
              </a:rPr>
              <a:t>위상 속도는 안테나 설계와 매질의 특성에 따라 조정</a:t>
            </a:r>
          </a:p>
        </p:txBody>
      </p:sp>
    </p:spTree>
    <p:extLst>
      <p:ext uri="{BB962C8B-B14F-4D97-AF65-F5344CB8AC3E}">
        <p14:creationId xmlns:p14="http://schemas.microsoft.com/office/powerpoint/2010/main" val="179020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7DC72-A26A-9DA2-1EA8-9B3331D26B2A}"/>
              </a:ext>
            </a:extLst>
          </p:cNvPr>
          <p:cNvSpPr txBox="1"/>
          <p:nvPr/>
        </p:nvSpPr>
        <p:spPr>
          <a:xfrm>
            <a:off x="763532" y="1612743"/>
            <a:ext cx="106011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17CAC"/>
                </a:solidFill>
              </a:rPr>
              <a:t>1. Helical Antenna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Helical Antenna(</a:t>
            </a:r>
            <a:r>
              <a:rPr lang="ko-KR" altLang="en-US" dirty="0"/>
              <a:t>나선형 안테나</a:t>
            </a:r>
            <a:r>
              <a:rPr lang="en-US" altLang="ko-KR" dirty="0"/>
              <a:t>)</a:t>
            </a:r>
            <a:r>
              <a:rPr lang="ko-KR" altLang="en-US" dirty="0"/>
              <a:t>는 나선형으로 감긴 구조를 가지며</a:t>
            </a:r>
            <a:r>
              <a:rPr lang="en-US" altLang="ko-KR" dirty="0"/>
              <a:t>, </a:t>
            </a:r>
            <a:r>
              <a:rPr lang="ko-KR" altLang="en-US" dirty="0"/>
              <a:t>느린 파의 특성을 이용하여 소형화된 설계에서 넓은 대역폭을 제공 가능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나선형 구조는 느린 파와 빠른 파 모두 활용될 수 있으며</a:t>
            </a:r>
            <a:r>
              <a:rPr lang="en-US" altLang="ko-KR" dirty="0"/>
              <a:t>, </a:t>
            </a:r>
            <a:r>
              <a:rPr lang="ko-KR" altLang="en-US" dirty="0"/>
              <a:t>이를 통해 고지향성 신호나 넓은 주파수 대역을 처리할 수 있습니다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5D37-F025-B4D4-97F9-C6A5237B915D}"/>
              </a:ext>
            </a:extLst>
          </p:cNvPr>
          <p:cNvSpPr txBox="1"/>
          <p:nvPr/>
        </p:nvSpPr>
        <p:spPr>
          <a:xfrm>
            <a:off x="763532" y="927430"/>
            <a:ext cx="61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Helical Antenna, traveling wave antenna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F30D2-9583-A756-54EE-7012F43044F6}"/>
              </a:ext>
            </a:extLst>
          </p:cNvPr>
          <p:cNvSpPr txBox="1"/>
          <p:nvPr/>
        </p:nvSpPr>
        <p:spPr>
          <a:xfrm>
            <a:off x="850476" y="4237048"/>
            <a:ext cx="10664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E6181"/>
                </a:solidFill>
              </a:rPr>
              <a:t>2. Traveling Wave Antenna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행파</a:t>
            </a:r>
            <a:r>
              <a:rPr lang="ko-KR" altLang="en-US" dirty="0"/>
              <a:t> 안테나는 전파가 안테나를 따라 이동하면서 방사되는 방식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균일한 위상 속도를 유지하며 안테나 전체에 걸쳐 전파가 진행하므로 넓은 주파수 대역에서 효과적으로 동작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589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30EF-8A5C-CEAE-634A-1925F536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</a:t>
            </a:r>
            <a:r>
              <a:rPr lang="en-US" altLang="ko-KR" dirty="0"/>
              <a:t>Check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DE8D3-DE6D-41D8-2B3E-8E6223E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7DC72-A26A-9DA2-1EA8-9B3331D26B2A}"/>
              </a:ext>
            </a:extLst>
          </p:cNvPr>
          <p:cNvSpPr txBox="1"/>
          <p:nvPr/>
        </p:nvSpPr>
        <p:spPr>
          <a:xfrm>
            <a:off x="763532" y="1612743"/>
            <a:ext cx="106011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17CAC"/>
                </a:solidFill>
              </a:rPr>
              <a:t>1. Helical Antenna</a:t>
            </a:r>
            <a:r>
              <a:rPr lang="ko-KR" altLang="en-US" b="1" dirty="0">
                <a:solidFill>
                  <a:srgbClr val="A17CAC"/>
                </a:solidFill>
              </a:rPr>
              <a:t>의</a:t>
            </a:r>
            <a:r>
              <a:rPr lang="en-US" altLang="ko-KR" b="1" dirty="0">
                <a:solidFill>
                  <a:srgbClr val="A17CAC"/>
                </a:solidFill>
              </a:rPr>
              <a:t> </a:t>
            </a:r>
            <a:r>
              <a:rPr lang="ko-KR" altLang="en-US" b="1" dirty="0">
                <a:solidFill>
                  <a:srgbClr val="A17CAC"/>
                </a:solidFill>
              </a:rPr>
              <a:t>설계</a:t>
            </a:r>
            <a:endParaRPr lang="en-US" altLang="ko-KR" b="1" dirty="0">
              <a:solidFill>
                <a:srgbClr val="A17CA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헬리컬</a:t>
            </a:r>
            <a:r>
              <a:rPr lang="ko-KR" altLang="en-US" dirty="0"/>
              <a:t> 안테나는 나선형으로 감겨 있으며</a:t>
            </a:r>
            <a:r>
              <a:rPr lang="en-US" altLang="ko-KR" dirty="0"/>
              <a:t>, </a:t>
            </a:r>
            <a:r>
              <a:rPr lang="ko-KR" altLang="en-US" dirty="0"/>
              <a:t>각 나선의 간격</a:t>
            </a:r>
            <a:r>
              <a:rPr lang="en-US" altLang="ko-KR" dirty="0"/>
              <a:t>(</a:t>
            </a:r>
            <a:r>
              <a:rPr lang="ko-KR" altLang="en-US" dirty="0"/>
              <a:t>피치</a:t>
            </a:r>
            <a:r>
              <a:rPr lang="en-US" altLang="ko-KR" dirty="0"/>
              <a:t>)</a:t>
            </a:r>
            <a:r>
              <a:rPr lang="ko-KR" altLang="en-US" dirty="0"/>
              <a:t>은 파동의 전파와 안테나의 성능에 중요한 영향을 줌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나선 간의 위상차가 </a:t>
            </a:r>
            <a:r>
              <a:rPr lang="en-US" altLang="ko-KR" dirty="0"/>
              <a:t>90</a:t>
            </a:r>
            <a:r>
              <a:rPr lang="ko-KR" altLang="en-US" dirty="0"/>
              <a:t>도인 경우</a:t>
            </a:r>
            <a:r>
              <a:rPr lang="en-US" altLang="ko-KR" dirty="0"/>
              <a:t>, </a:t>
            </a:r>
            <a:r>
              <a:rPr lang="ko-KR" altLang="en-US" dirty="0" err="1"/>
              <a:t>헬리컬</a:t>
            </a:r>
            <a:r>
              <a:rPr lang="ko-KR" altLang="en-US" dirty="0"/>
              <a:t> 안테나는 구면파</a:t>
            </a:r>
            <a:r>
              <a:rPr lang="en-US" altLang="ko-KR" dirty="0"/>
              <a:t>(Spherical Wave)</a:t>
            </a:r>
            <a:r>
              <a:rPr lang="ko-KR" altLang="en-US" dirty="0"/>
              <a:t>를 효과적으로 방사할 수 있습니다</a:t>
            </a:r>
            <a:r>
              <a:rPr lang="en-US" altLang="ko-KR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35D37-F025-B4D4-97F9-C6A5237B915D}"/>
              </a:ext>
            </a:extLst>
          </p:cNvPr>
          <p:cNvSpPr txBox="1"/>
          <p:nvPr/>
        </p:nvSpPr>
        <p:spPr>
          <a:xfrm>
            <a:off x="763532" y="927430"/>
            <a:ext cx="61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위성 차이가 </a:t>
            </a:r>
            <a:r>
              <a:rPr lang="en-US" altLang="ko-KR" b="1" dirty="0"/>
              <a:t>90</a:t>
            </a:r>
            <a:r>
              <a:rPr lang="ko-KR" altLang="en-US" b="1" dirty="0"/>
              <a:t>도가 이상적인 이유</a:t>
            </a:r>
            <a:endParaRPr lang="en-US" altLang="ko-KR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DF30D2-9583-A756-54EE-7012F43044F6}"/>
              </a:ext>
            </a:extLst>
          </p:cNvPr>
          <p:cNvSpPr txBox="1"/>
          <p:nvPr/>
        </p:nvSpPr>
        <p:spPr>
          <a:xfrm>
            <a:off x="850476" y="4237048"/>
            <a:ext cx="10664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AE6181"/>
                </a:solidFill>
              </a:rPr>
              <a:t>2. </a:t>
            </a:r>
            <a:r>
              <a:rPr lang="ko-KR" altLang="en-US" b="1" dirty="0">
                <a:solidFill>
                  <a:srgbClr val="AE6181"/>
                </a:solidFill>
              </a:rPr>
              <a:t>효율적인 방사</a:t>
            </a:r>
            <a:endParaRPr lang="en-US" altLang="ko-KR" b="1" dirty="0">
              <a:solidFill>
                <a:srgbClr val="AE6181"/>
              </a:solidFill>
            </a:endParaRP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나선 간의 위상차가 </a:t>
            </a:r>
            <a:r>
              <a:rPr lang="en-US" altLang="ko-KR" dirty="0"/>
              <a:t>90</a:t>
            </a:r>
            <a:r>
              <a:rPr lang="ko-KR" altLang="en-US" dirty="0"/>
              <a:t>도일 때</a:t>
            </a:r>
            <a:r>
              <a:rPr lang="en-US" altLang="ko-KR" dirty="0"/>
              <a:t>, </a:t>
            </a:r>
            <a:r>
              <a:rPr lang="ko-KR" altLang="en-US" dirty="0"/>
              <a:t>안테나는 방사 패턴이 구형으로 분포되며</a:t>
            </a:r>
            <a:r>
              <a:rPr lang="en-US" altLang="ko-KR" dirty="0"/>
              <a:t>, </a:t>
            </a:r>
            <a:r>
              <a:rPr lang="ko-KR" altLang="en-US" dirty="0"/>
              <a:t>이는 전파의 효율적인 방사와 </a:t>
            </a:r>
            <a:r>
              <a:rPr lang="ko-KR" altLang="en-US" dirty="0" err="1"/>
              <a:t>전방향</a:t>
            </a:r>
            <a:r>
              <a:rPr lang="ko-KR" altLang="en-US" dirty="0"/>
              <a:t> 방사를 가능하게 함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이런 위상차는 안테나의 성능을 극대화하고</a:t>
            </a:r>
            <a:r>
              <a:rPr lang="en-US" altLang="ko-KR" dirty="0"/>
              <a:t>, </a:t>
            </a:r>
            <a:r>
              <a:rPr lang="ko-KR" altLang="en-US" dirty="0"/>
              <a:t>방사 패턴이 균일하게 되도록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377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5957f5-3c4a-4cb0-847b-f4f87a11c057" xsi:nil="true"/>
    <lcf76f155ced4ddcb4097134ff3c332f xmlns="25a6503e-e30d-41c7-baef-86fb30b58d2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4424EDD8B55D04BADF4D9C75D10EE7C" ma:contentTypeVersion="11" ma:contentTypeDescription="새 문서를 만듭니다." ma:contentTypeScope="" ma:versionID="791b209cf6e8fbfd0a4d518c691c1f2c">
  <xsd:schema xmlns:xsd="http://www.w3.org/2001/XMLSchema" xmlns:xs="http://www.w3.org/2001/XMLSchema" xmlns:p="http://schemas.microsoft.com/office/2006/metadata/properties" xmlns:ns2="25a6503e-e30d-41c7-baef-86fb30b58d22" xmlns:ns3="bb5957f5-3c4a-4cb0-847b-f4f87a11c057" targetNamespace="http://schemas.microsoft.com/office/2006/metadata/properties" ma:root="true" ma:fieldsID="2b3ffc03c3cbd826bea3c94dedb6d77e" ns2:_="" ns3:_="">
    <xsd:import namespace="25a6503e-e30d-41c7-baef-86fb30b58d22"/>
    <xsd:import namespace="bb5957f5-3c4a-4cb0-847b-f4f87a11c05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a6503e-e30d-41c7-baef-86fb30b58d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이미지 태그" ma:readOnly="false" ma:fieldId="{5cf76f15-5ced-4ddc-b409-7134ff3c332f}" ma:taxonomyMulti="true" ma:sspId="3ed310bb-e884-4e84-98a9-f09739bc03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57f5-3c4a-4cb0-847b-f4f87a11c05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202f557-9a41-4a3f-93a6-572cb8ab02c0}" ma:internalName="TaxCatchAll" ma:showField="CatchAllData" ma:web="bb5957f5-3c4a-4cb0-847b-f4f87a11c0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673B3F-89BA-4337-829D-5C826430EA33}">
  <ds:schemaRefs>
    <ds:schemaRef ds:uri="http://schemas.microsoft.com/office/2006/metadata/properties"/>
    <ds:schemaRef ds:uri="http://schemas.microsoft.com/office/infopath/2007/PartnerControls"/>
    <ds:schemaRef ds:uri="bb5957f5-3c4a-4cb0-847b-f4f87a11c057"/>
    <ds:schemaRef ds:uri="25a6503e-e30d-41c7-baef-86fb30b58d22"/>
  </ds:schemaRefs>
</ds:datastoreItem>
</file>

<file path=customXml/itemProps2.xml><?xml version="1.0" encoding="utf-8"?>
<ds:datastoreItem xmlns:ds="http://schemas.openxmlformats.org/officeDocument/2006/customXml" ds:itemID="{09F8BED9-9209-4830-8E25-1AFAEE0D32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5A4B65-9E13-4A32-B33F-E83D633935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a6503e-e30d-41c7-baef-86fb30b58d22"/>
    <ds:schemaRef ds:uri="bb5957f5-3c4a-4cb0-847b-f4f87a11c0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770</Words>
  <Application>Microsoft Office PowerPoint</Application>
  <PresentationFormat>와이드스크린</PresentationFormat>
  <Paragraphs>116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(Helicon Wave Antenna)  KW univ., 정은지 eunjijung1107@gmail.com, 010 8596 9368</vt:lpstr>
      <vt:lpstr>Contents</vt:lpstr>
      <vt:lpstr>Summary</vt:lpstr>
      <vt:lpstr>Summary</vt:lpstr>
      <vt:lpstr>Summary</vt:lpstr>
      <vt:lpstr>개념 Check</vt:lpstr>
      <vt:lpstr>개념 Check</vt:lpstr>
      <vt:lpstr>개념 Check</vt:lpstr>
      <vt:lpstr>개념 Check</vt:lpstr>
      <vt:lpstr>개념 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579</cp:revision>
  <dcterms:created xsi:type="dcterms:W3CDTF">2021-10-28T01:42:31Z</dcterms:created>
  <dcterms:modified xsi:type="dcterms:W3CDTF">2024-09-22T16:57:28Z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0x010100F4424EDD8B55D04BADF4D9C75D10EE7C</vt:lpwstr>
  </property>
</Properties>
</file>