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9"/>
  </p:notesMasterIdLst>
  <p:sldIdLst>
    <p:sldId id="273" r:id="rId5"/>
    <p:sldId id="312" r:id="rId6"/>
    <p:sldId id="324" r:id="rId7"/>
    <p:sldId id="440" r:id="rId8"/>
    <p:sldId id="441" r:id="rId9"/>
    <p:sldId id="442" r:id="rId10"/>
    <p:sldId id="443" r:id="rId11"/>
    <p:sldId id="444" r:id="rId12"/>
    <p:sldId id="445" r:id="rId13"/>
    <p:sldId id="446" r:id="rId14"/>
    <p:sldId id="447" r:id="rId15"/>
    <p:sldId id="448" r:id="rId16"/>
    <p:sldId id="449" r:id="rId17"/>
    <p:sldId id="45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E0B6DC"/>
    <a:srgbClr val="EEDEE8"/>
    <a:srgbClr val="FFE296"/>
    <a:srgbClr val="6B5590"/>
    <a:srgbClr val="784975"/>
    <a:srgbClr val="A17CAC"/>
    <a:srgbClr val="FFFFFF"/>
    <a:srgbClr val="FFA9B5"/>
    <a:srgbClr val="FEB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45" autoAdjust="0"/>
    <p:restoredTop sz="96348" autoAdjust="0"/>
  </p:normalViewPr>
  <p:slideViewPr>
    <p:cSldViewPr snapToGrid="0">
      <p:cViewPr varScale="1">
        <p:scale>
          <a:sx n="76" d="100"/>
          <a:sy n="76" d="100"/>
        </p:scale>
        <p:origin x="1075" y="53"/>
      </p:cViewPr>
      <p:guideLst>
        <p:guide orient="horz" pos="2182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05B8E4C-2916-4BE3-B9AC-CF8DAEF32C02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2C6B0BEF-A7C0-4070-8AF8-F7C76CFFDA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3923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625991-D962-4769-8DD2-CA5A14CB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1C4546E-B3E1-11FC-F01E-3C86962AEAE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dkUpDiag">
            <a:fgClr>
              <a:schemeClr val="bg1"/>
            </a:fgClr>
            <a:bgClr>
              <a:srgbClr val="71273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6269101-6D61-708F-3518-19CDD0F918E7}"/>
              </a:ext>
            </a:extLst>
          </p:cNvPr>
          <p:cNvSpPr/>
          <p:nvPr userDrawn="1"/>
        </p:nvSpPr>
        <p:spPr>
          <a:xfrm>
            <a:off x="85725" y="76200"/>
            <a:ext cx="12020550" cy="6705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1D39078-E96A-65A0-FB9D-1D6DA18C82F4}"/>
              </a:ext>
            </a:extLst>
          </p:cNvPr>
          <p:cNvSpPr/>
          <p:nvPr userDrawn="1"/>
        </p:nvSpPr>
        <p:spPr>
          <a:xfrm>
            <a:off x="85725" y="65595"/>
            <a:ext cx="12020550" cy="6716205"/>
          </a:xfrm>
          <a:prstGeom prst="rect">
            <a:avLst/>
          </a:pr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F3CAAD-F976-6793-BEA1-0C0B20A2D5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5675" y="5978466"/>
            <a:ext cx="1151826" cy="813939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66FA0C-E446-4C95-1BA7-3CEF12003619}"/>
              </a:ext>
            </a:extLst>
          </p:cNvPr>
          <p:cNvSpPr/>
          <p:nvPr userDrawn="1"/>
        </p:nvSpPr>
        <p:spPr>
          <a:xfrm>
            <a:off x="7021676" y="1823718"/>
            <a:ext cx="4184442" cy="741812"/>
          </a:xfrm>
          <a:prstGeom prst="rect">
            <a:avLst/>
          </a:prstGeom>
          <a:solidFill>
            <a:srgbClr val="7127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A0C927-27E9-0C63-F7C1-23C36515C319}"/>
              </a:ext>
            </a:extLst>
          </p:cNvPr>
          <p:cNvSpPr/>
          <p:nvPr userDrawn="1"/>
        </p:nvSpPr>
        <p:spPr>
          <a:xfrm>
            <a:off x="82550" y="80033"/>
            <a:ext cx="6013450" cy="67162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8F7232B-8FA8-CD0A-A210-2F3094F86A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693"/>
                    </a14:imgEffect>
                    <a14:imgEffect>
                      <a14:saturation sat="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1447" b="26582"/>
          <a:stretch/>
        </p:blipFill>
        <p:spPr>
          <a:xfrm>
            <a:off x="85725" y="3163079"/>
            <a:ext cx="6539870" cy="3618722"/>
          </a:xfrm>
          <a:prstGeom prst="rect">
            <a:avLst/>
          </a:prstGeom>
          <a:effectLst>
            <a:outerShdw blurRad="127000" dist="63500" dir="189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14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648DA-D60A-4984-B153-A20A5501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D6A8F-D6C5-42A3-8267-413FF6040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B9D58-B95A-4E0E-B44A-F1628ABF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1E9574E-2E94-4D41-AB0C-B6C251DB6213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5A2A7-7476-466B-9546-A590B0EC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94645-73E6-4603-BD5F-23E0D8007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18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74C2B2-4CB9-4455-B3CB-51309B803D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C9677B-8804-4FC4-A65E-D7F6C48E4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A088E-007D-4153-BD17-740F0C813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6AF00-89BE-4D1D-8CA1-328E52E550AD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CC9D35-AEE6-4251-AC61-2D3CABB0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B9580D-DDD3-4A28-AA6D-9BD09FD8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444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D2533-6111-4197-A918-62347465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26DBD-0250-453A-B68C-67102648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 marL="685800" indent="-228600">
              <a:lnSpc>
                <a:spcPct val="100000"/>
              </a:lnSpc>
              <a:buFont typeface="맑은 고딕" panose="020B0503020000020004" pitchFamily="50" charset="-127"/>
              <a:buChar char="º"/>
              <a:defRPr/>
            </a:lvl2pPr>
            <a:lvl3pPr marL="1143000" indent="-228600">
              <a:lnSpc>
                <a:spcPct val="100000"/>
              </a:lnSpc>
              <a:buFont typeface="맑은 고딕" panose="020B0503020000020004" pitchFamily="50" charset="-127"/>
              <a:buChar char="∙"/>
              <a:defRPr/>
            </a:lvl3pPr>
            <a:lvl4pPr marL="1600200" indent="-228600">
              <a:lnSpc>
                <a:spcPct val="100000"/>
              </a:lnSpc>
              <a:buFont typeface="맑은 고딕" panose="020B0503020000020004" pitchFamily="50" charset="-127"/>
              <a:buChar char="–"/>
              <a:defRPr/>
            </a:lvl4pPr>
            <a:lvl5pPr marL="2057400" indent="-228600">
              <a:lnSpc>
                <a:spcPct val="100000"/>
              </a:lnSpc>
              <a:buFont typeface="맑은 고딕" panose="020B0503020000020004" pitchFamily="50" charset="-127"/>
              <a:buChar char="┕"/>
              <a:defRPr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B53672-A760-498D-9316-FC9DB700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CB1B7-697C-4C2D-8834-93EE436AC335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0578A0-3106-4B7A-984A-EB080633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0A59E7-59ED-44B2-9AD1-0977C509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145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6F866-D4C9-429C-8923-5546F608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DC3691-F4B3-4D6F-BE97-005D586AF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5776E-F9A5-49DF-BE16-B41CD9DE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DA6819-0D53-499D-BFE1-30574C07345A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5B31ED-BCD7-4636-9004-8DA85B67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937FF-07B6-49C2-9196-A3DA0852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433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CAD07-1C71-41EA-A39C-8C268C8D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8F162-462A-48D2-B9C5-8B9FBB12D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0294B0-D0EF-4981-ACA9-245D80349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2E1BA1-C58A-40C3-9001-E866D00F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AD58B7-849B-4C35-809B-82D850A3FEF3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D1C50-7277-41E5-A294-6A036696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92FC25-74FF-4D41-8D65-D34999D5D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4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E9A35-8116-4739-A957-2B110645B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4F638B-FDDA-4128-B9D9-95D4C5BB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83F06D-4AF0-4CA6-8412-2BDC9050F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63587B-C267-431E-AE83-BFFF15818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6DF974-DC38-47B9-82CC-4FD0641E7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865041-D6E9-4304-8160-F214596499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3A6436-DB84-45E7-A4BA-9FC37819F7BB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7D8388-DCC4-40B9-9C90-6F0DCD0F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6C5E559-1664-4538-BA33-46B86A60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94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C2FFF-0F73-40E8-9C77-15AFAE15C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D18E33-8B9B-4ACC-B2A6-5A0F8E3D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043833E-D8B3-4B09-9570-F529A2B4A275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E02D52-D9D2-4AB0-AF52-AC6348D53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F97C2-BF64-4837-811D-28FBF7FE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807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23D01A-20AD-4379-BF81-1F8707E9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5A34E94-BA15-4269-BF59-3DE548405421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5618CB-9C1C-4F3E-93E2-128A0FEC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A0DE29-4172-4B1D-8401-9F50A3F7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68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2EF9F-AFD4-4F04-8035-914CDABE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DC52C-C135-41F9-8C99-8CFC04A7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ADD21A-4C2A-4FE5-8F88-313628077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44BC3D-81BE-4E3C-B389-31F1C2DE9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8B6D62-9909-4585-B596-37FB806A9EA9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ECA5F1-F393-4ADA-A5CA-15613FD04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AF5901-B46B-48FD-8E1F-854FC183C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339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A0E1C-84AA-4511-8ED0-020A22C7D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99F804-F19B-46D6-99D3-CFFB5DA4A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9CCBE-B569-4574-9D58-8403FB178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81C172-62E5-4760-A77B-AB82E31D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5C987D6-9294-43BC-8666-DF2F4FE74FFD}" type="datetime1">
              <a:rPr lang="ko-KR" altLang="en-US" smtClean="0"/>
              <a:t>2024-11-18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BBCCC1-1C6D-4BB6-9423-8FE43D72C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A84AE-81AF-4533-9C73-9540B007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E1CB7-87FF-478D-BEA4-F763FD2A3B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62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882F3196-D25C-5C56-2791-A9C18348EB53}"/>
              </a:ext>
            </a:extLst>
          </p:cNvPr>
          <p:cNvGrpSpPr/>
          <p:nvPr userDrawn="1"/>
        </p:nvGrpSpPr>
        <p:grpSpPr>
          <a:xfrm>
            <a:off x="-38100" y="0"/>
            <a:ext cx="12230100" cy="6858000"/>
            <a:chOff x="-38100" y="0"/>
            <a:chExt cx="12230100" cy="685800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9D1D3FD-4411-0CFA-9AC0-74EE110E3C80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pattFill prst="dkUpDiag">
              <a:fgClr>
                <a:schemeClr val="bg1"/>
              </a:fgClr>
              <a:bgClr>
                <a:srgbClr val="71273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C3B36B6-9254-11B5-6BAE-5D4220FBDE0A}"/>
                </a:ext>
              </a:extLst>
            </p:cNvPr>
            <p:cNvSpPr/>
            <p:nvPr userDrawn="1"/>
          </p:nvSpPr>
          <p:spPr>
            <a:xfrm>
              <a:off x="85725" y="76200"/>
              <a:ext cx="12020550" cy="6705600"/>
            </a:xfrm>
            <a:prstGeom prst="rect">
              <a:avLst/>
            </a:prstGeom>
            <a:solidFill>
              <a:srgbClr val="712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FA28F8B-1242-B53D-3110-C139062B66D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3309" y="140729"/>
              <a:ext cx="1107991" cy="369331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D79F6EB-8729-62AB-5BAF-EAEBFD072D03}"/>
                </a:ext>
              </a:extLst>
            </p:cNvPr>
            <p:cNvSpPr/>
            <p:nvPr userDrawn="1"/>
          </p:nvSpPr>
          <p:spPr>
            <a:xfrm>
              <a:off x="304701" y="606865"/>
              <a:ext cx="11736599" cy="6110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90DF85-2584-1FEA-053B-05B213FBE66D}"/>
                </a:ext>
              </a:extLst>
            </p:cNvPr>
            <p:cNvSpPr/>
            <p:nvPr userDrawn="1"/>
          </p:nvSpPr>
          <p:spPr>
            <a:xfrm>
              <a:off x="-38100" y="280937"/>
              <a:ext cx="441325" cy="114313"/>
            </a:xfrm>
            <a:prstGeom prst="rect">
              <a:avLst/>
            </a:prstGeom>
            <a:solidFill>
              <a:srgbClr val="FDCD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67C6A1-E59F-4FC2-B384-A6BBD5838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145515"/>
            <a:ext cx="10406259" cy="4169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022252-58F6-4EAC-8601-30B649105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1325" y="774070"/>
            <a:ext cx="10912475" cy="5402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A6978A-BC3C-4569-8B5C-D1E33C75F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4452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rgbClr val="E9C1C7"/>
                </a:solidFill>
              </a:defRPr>
            </a:lvl1pPr>
          </a:lstStyle>
          <a:p>
            <a:fld id="{53FE1CB7-87FF-478D-BEA4-F763FD2A3B9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108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E144B-6C1B-427E-AD94-6734704978C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6724185" y="2710912"/>
            <a:ext cx="5252225" cy="2468683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(</a:t>
            </a:r>
            <a:r>
              <a:rPr lang="en-US" altLang="ko-KR" sz="2800" dirty="0" err="1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N_parallel_VBA_Macro</a:t>
            </a:r>
            <a: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ko-KR" sz="2800" dirty="0">
                <a:solidFill>
                  <a:srgbClr val="71273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sz="3500" b="1" spc="-100" dirty="0">
                <a:solidFill>
                  <a:srgbClr val="88303F"/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KW univ., </a:t>
            </a:r>
            <a:r>
              <a:rPr lang="ko-KR" altLang="en-US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정은지</a:t>
            </a:r>
            <a:b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</a:br>
            <a:r>
              <a:rPr lang="en-US" altLang="ko-KR" sz="2200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eunjijung1107@gmail.com</a:t>
            </a:r>
            <a:r>
              <a:rPr lang="en-US" altLang="ko-KR" sz="2200" b="1" spc="-1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cs"/>
              </a:rPr>
              <a:t>, 010 8596 9368</a:t>
            </a:r>
            <a:endParaRPr lang="ko-KR" altLang="en-US" sz="3500" b="1" spc="-100" dirty="0">
              <a:solidFill>
                <a:schemeClr val="bg1">
                  <a:lumMod val="8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584748-F516-4822-8BFC-8E037BEB6C81}"/>
              </a:ext>
            </a:extLst>
          </p:cNvPr>
          <p:cNvSpPr txBox="1"/>
          <p:nvPr/>
        </p:nvSpPr>
        <p:spPr>
          <a:xfrm>
            <a:off x="6992312" y="1901462"/>
            <a:ext cx="4262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spc="-100" dirty="0">
                <a:solidFill>
                  <a:schemeClr val="bg1"/>
                </a:solidFill>
                <a:latin typeface="+mn-ea"/>
              </a:rPr>
              <a:t>Weekly Report</a:t>
            </a:r>
            <a:endParaRPr lang="ko-KR" altLang="en-US" sz="3200" spc="-100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2329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A7AED-B435-118D-8C9D-A7CA5BCF5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EBAD3-3455-EE62-6DF2-D5A92554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2512CE44-A239-D5C0-FAB6-2EC4CCB77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10</a:t>
            </a:fld>
            <a:endParaRPr lang="en-US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6FBC798-536D-CF9E-78DC-A419BA04FB2F}"/>
              </a:ext>
            </a:extLst>
          </p:cNvPr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3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DFDB8-62AF-AB14-1830-5B5FD372DE40}"/>
              </a:ext>
            </a:extLst>
          </p:cNvPr>
          <p:cNvSpPr txBox="1"/>
          <p:nvPr/>
        </p:nvSpPr>
        <p:spPr>
          <a:xfrm>
            <a:off x="1403920" y="871973"/>
            <a:ext cx="907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외부에서 정보를 가져와서 </a:t>
            </a:r>
            <a:r>
              <a:rPr lang="ko-KR" altLang="en-US" dirty="0" err="1"/>
              <a:t>시뮬을</a:t>
            </a:r>
            <a:r>
              <a:rPr lang="ko-KR" altLang="en-US" dirty="0"/>
              <a:t> 돌리는 방법 </a:t>
            </a:r>
            <a:r>
              <a:rPr lang="en-US" altLang="ko-KR" dirty="0"/>
              <a:t>-&gt; txt </a:t>
            </a:r>
            <a:r>
              <a:rPr lang="ko-KR" altLang="en-US" dirty="0"/>
              <a:t>형태의 변수가 유효할 수 있는지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364445-833C-9936-3213-0C5089B68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06" y="2495164"/>
            <a:ext cx="7087214" cy="21490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4D58CF9-057E-DDB2-0EFA-E850295AE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152" y="1723293"/>
            <a:ext cx="3962743" cy="42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12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4A406-FF72-EBFF-3800-04ADE61E1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9CF45-0159-D461-069B-E3A24C32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36B14398-4E38-9ADE-B281-D42E7DC9B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11</a:t>
            </a:fld>
            <a:endParaRPr lang="en-US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3E4BE23-F5EB-1367-6149-EBB0C2109F1A}"/>
              </a:ext>
            </a:extLst>
          </p:cNvPr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4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4FC44-427C-2A0F-725C-4A4B0195369C}"/>
              </a:ext>
            </a:extLst>
          </p:cNvPr>
          <p:cNvSpPr txBox="1"/>
          <p:nvPr/>
        </p:nvSpPr>
        <p:spPr>
          <a:xfrm>
            <a:off x="1403920" y="871973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확인 및 개선할 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C6B30C-8D67-6AB1-4FE6-2D402FE23559}"/>
              </a:ext>
            </a:extLst>
          </p:cNvPr>
          <p:cNvSpPr txBox="1"/>
          <p:nvPr/>
        </p:nvSpPr>
        <p:spPr>
          <a:xfrm>
            <a:off x="1045029" y="1866760"/>
            <a:ext cx="10381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/>
              <a:t>optim</a:t>
            </a:r>
            <a:r>
              <a:rPr lang="en-US" altLang="ko-KR" dirty="0"/>
              <a:t> simul</a:t>
            </a:r>
            <a:r>
              <a:rPr lang="ko-KR" altLang="en-US" dirty="0"/>
              <a:t>을 </a:t>
            </a:r>
            <a:r>
              <a:rPr lang="en-US" altLang="ko-KR" dirty="0"/>
              <a:t>full</a:t>
            </a:r>
            <a:r>
              <a:rPr lang="ko-KR" altLang="en-US" dirty="0"/>
              <a:t>로 돌려보고 결과값이 어떻게 나오는지에 따라서 코드 추가 작업 여부를 결정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ㄴ 변수 값이 바뀐 건 </a:t>
            </a:r>
            <a:r>
              <a:rPr lang="ko-KR" altLang="en-US" dirty="0">
                <a:solidFill>
                  <a:srgbClr val="FF0000"/>
                </a:solidFill>
              </a:rPr>
              <a:t>오류</a:t>
            </a:r>
            <a:r>
              <a:rPr lang="ko-KR" altLang="en-US" dirty="0"/>
              <a:t>가 맞았음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93ED6F-B7FC-3616-E05F-D6CCEC7459DB}"/>
              </a:ext>
            </a:extLst>
          </p:cNvPr>
          <p:cNvSpPr txBox="1"/>
          <p:nvPr/>
        </p:nvSpPr>
        <p:spPr>
          <a:xfrm>
            <a:off x="1045029" y="3090202"/>
            <a:ext cx="4859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회의에서 변수 설정에 대한 논의 진행 필요</a:t>
            </a:r>
          </a:p>
        </p:txBody>
      </p:sp>
    </p:spTree>
    <p:extLst>
      <p:ext uri="{BB962C8B-B14F-4D97-AF65-F5344CB8AC3E}">
        <p14:creationId xmlns:p14="http://schemas.microsoft.com/office/powerpoint/2010/main" val="1969703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9670B-B949-B327-BB25-CC39EEBC2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5973EAB-F95B-391D-3208-AEF68CA3AD57}"/>
              </a:ext>
            </a:extLst>
          </p:cNvPr>
          <p:cNvSpPr txBox="1"/>
          <p:nvPr/>
        </p:nvSpPr>
        <p:spPr>
          <a:xfrm>
            <a:off x="825640" y="1784981"/>
            <a:ext cx="1054072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err="1"/>
              <a:t>Import가</a:t>
            </a:r>
            <a:r>
              <a:rPr lang="ko-KR" altLang="en-US" dirty="0"/>
              <a:t> 안 됨.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 err="1"/>
              <a:t>import</a:t>
            </a:r>
            <a:r>
              <a:rPr lang="ko-KR" altLang="en-US" dirty="0"/>
              <a:t> 1D 함수가 적용 안 되는 게 CST 버전 문제일 수도 있다고 함.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 err="1"/>
              <a:t>Import는</a:t>
            </a:r>
            <a:r>
              <a:rPr lang="ko-KR" altLang="en-US" dirty="0"/>
              <a:t> 얻어걸릴 때까지 시도하는 수밖에....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튜토리얼 책에 의하면 </a:t>
            </a:r>
            <a:r>
              <a:rPr lang="en-US" altLang="ko-KR" dirty="0"/>
              <a:t>0D, 1D </a:t>
            </a:r>
            <a:r>
              <a:rPr lang="ko-KR" altLang="en-US" dirty="0"/>
              <a:t>에 </a:t>
            </a:r>
            <a:r>
              <a:rPr lang="en-US" altLang="ko-KR" dirty="0"/>
              <a:t>python </a:t>
            </a:r>
            <a:r>
              <a:rPr lang="ko-KR" altLang="en-US" dirty="0"/>
              <a:t>통해서 </a:t>
            </a:r>
            <a:r>
              <a:rPr lang="ko-KR" altLang="en-US" dirty="0" err="1"/>
              <a:t>접근하라는데</a:t>
            </a:r>
            <a:r>
              <a:rPr lang="ko-KR" altLang="en-US" dirty="0"/>
              <a:t> 현재 </a:t>
            </a:r>
            <a:r>
              <a:rPr lang="en-US" altLang="ko-KR" dirty="0"/>
              <a:t>CST</a:t>
            </a:r>
            <a:r>
              <a:rPr lang="ko-KR" altLang="en-US" dirty="0"/>
              <a:t>에서는 </a:t>
            </a:r>
            <a:r>
              <a:rPr lang="en-US" altLang="ko-KR" dirty="0"/>
              <a:t>python </a:t>
            </a:r>
            <a:r>
              <a:rPr lang="ko-KR" altLang="en-US" dirty="0"/>
              <a:t>한계 존재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ko-KR" altLang="en-US" dirty="0"/>
          </a:p>
          <a:p>
            <a:endParaRPr lang="ko-KR" altLang="en-US" dirty="0"/>
          </a:p>
          <a:p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2AB564B-3FF5-FD73-DA95-66E4CD6691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139" t="42491" r="5810" b="35531"/>
          <a:stretch/>
        </p:blipFill>
        <p:spPr>
          <a:xfrm>
            <a:off x="904352" y="4280282"/>
            <a:ext cx="9378461" cy="15072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11E8D75-2FCD-FA69-6575-415378DA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7067673F-C489-323E-3230-50F02D4C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12</a:t>
            </a:fld>
            <a:endParaRPr lang="en-US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2C9AD52-D9F6-3647-72F4-11CF8337E62F}"/>
              </a:ext>
            </a:extLst>
          </p:cNvPr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5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47835A-2A47-59DF-0F7C-591F6488A049}"/>
              </a:ext>
            </a:extLst>
          </p:cNvPr>
          <p:cNvSpPr txBox="1"/>
          <p:nvPr/>
        </p:nvSpPr>
        <p:spPr>
          <a:xfrm>
            <a:off x="1403920" y="87197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총정리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705A7C1-1393-FA58-E155-FE1DDB44C6DF}"/>
              </a:ext>
            </a:extLst>
          </p:cNvPr>
          <p:cNvSpPr/>
          <p:nvPr/>
        </p:nvSpPr>
        <p:spPr>
          <a:xfrm>
            <a:off x="4658222" y="5082574"/>
            <a:ext cx="1581804" cy="30478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E2EE08-5745-AFB6-F1EA-6B9DA9301EDD}"/>
              </a:ext>
            </a:extLst>
          </p:cNvPr>
          <p:cNvSpPr/>
          <p:nvPr/>
        </p:nvSpPr>
        <p:spPr>
          <a:xfrm>
            <a:off x="1764298" y="5065025"/>
            <a:ext cx="1312985" cy="304787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94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9B49-B0D7-2DA5-4890-B9D6B0953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3DA82E-8E69-6F3B-E64D-29A973C59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5C32CB9B-8A9C-2A9C-72B1-67E17C99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13</a:t>
            </a:fld>
            <a:endParaRPr lang="en-US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BE8D5B1-6FB4-2F68-E199-36E2172E3BEF}"/>
              </a:ext>
            </a:extLst>
          </p:cNvPr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5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9CAC5D-7E1F-2896-9B70-5398A9246981}"/>
              </a:ext>
            </a:extLst>
          </p:cNvPr>
          <p:cNvSpPr txBox="1"/>
          <p:nvPr/>
        </p:nvSpPr>
        <p:spPr>
          <a:xfrm>
            <a:off x="1403920" y="87197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총정리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7D8321-C728-2303-AAF1-402AD8178FF3}"/>
              </a:ext>
            </a:extLst>
          </p:cNvPr>
          <p:cNvSpPr txBox="1"/>
          <p:nvPr/>
        </p:nvSpPr>
        <p:spPr>
          <a:xfrm>
            <a:off x="1045029" y="1694721"/>
            <a:ext cx="1000564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en-US" altLang="ko-KR" dirty="0"/>
              <a:t>2. </a:t>
            </a:r>
            <a:r>
              <a:rPr lang="ko-KR" altLang="en-US" dirty="0" err="1"/>
              <a:t>OTIM에서</a:t>
            </a:r>
            <a:r>
              <a:rPr lang="ko-KR" altLang="en-US" dirty="0"/>
              <a:t> 작동하는 변수</a:t>
            </a:r>
            <a:endParaRPr lang="en-US" altLang="ko-KR" dirty="0"/>
          </a:p>
          <a:p>
            <a:endParaRPr lang="ko-KR" altLang="en-US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 err="1"/>
              <a:t>S</a:t>
            </a:r>
            <a:r>
              <a:rPr lang="ko-KR" altLang="en-US" dirty="0"/>
              <a:t> 파라미터는 어디에, 어떤 방식으로 공식이 적힌 건지 확인해보고 싶었는데 어디 있는지 모르겠음. 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1D result</a:t>
            </a:r>
            <a:r>
              <a:rPr lang="ko-KR" altLang="en-US" dirty="0"/>
              <a:t>에 변수를 넣어도 </a:t>
            </a:r>
          </a:p>
          <a:p>
            <a:r>
              <a:rPr lang="ko-KR" altLang="en-US" u="sng" dirty="0"/>
              <a:t>변수 </a:t>
            </a:r>
            <a:r>
              <a:rPr lang="en-US" altLang="ko-KR" u="sng" dirty="0"/>
              <a:t>= </a:t>
            </a:r>
            <a:r>
              <a:rPr lang="ko-KR" altLang="en-US" u="sng" dirty="0"/>
              <a:t>어떤 공식 형태</a:t>
            </a:r>
            <a:r>
              <a:rPr lang="ko-KR" altLang="en-US" dirty="0"/>
              <a:t>가 아니라</a:t>
            </a:r>
          </a:p>
          <a:p>
            <a:r>
              <a:rPr lang="ko-KR" altLang="en-US" dirty="0" err="1"/>
              <a:t>시뮬</a:t>
            </a:r>
            <a:r>
              <a:rPr lang="ko-KR" altLang="en-US" dirty="0"/>
              <a:t> </a:t>
            </a:r>
            <a:r>
              <a:rPr lang="en-US" altLang="ko-KR" dirty="0"/>
              <a:t>-&gt; E field </a:t>
            </a:r>
            <a:r>
              <a:rPr lang="ko-KR" altLang="en-US" dirty="0"/>
              <a:t>정보 출력 </a:t>
            </a:r>
            <a:r>
              <a:rPr lang="en-US" altLang="ko-KR" dirty="0"/>
              <a:t>-&gt; </a:t>
            </a:r>
            <a:r>
              <a:rPr lang="ko-KR" altLang="en-US" dirty="0"/>
              <a:t>그 정보로 변수 </a:t>
            </a:r>
            <a:r>
              <a:rPr lang="ko-KR" altLang="en-US" dirty="0" err="1"/>
              <a:t>재출력</a:t>
            </a:r>
            <a:r>
              <a:rPr lang="ko-KR" altLang="en-US" dirty="0"/>
              <a:t> 형태라</a:t>
            </a:r>
            <a:r>
              <a:rPr lang="en-US" altLang="ko-KR" dirty="0"/>
              <a:t>(</a:t>
            </a:r>
            <a:r>
              <a:rPr lang="ko-KR" altLang="en-US" dirty="0"/>
              <a:t>그래서 </a:t>
            </a:r>
            <a:r>
              <a:rPr lang="en-US" altLang="ko-KR" dirty="0"/>
              <a:t>S </a:t>
            </a:r>
            <a:r>
              <a:rPr lang="ko-KR" altLang="en-US" dirty="0"/>
              <a:t>파라미터가 어떻게 정의되는지 확인하고 싶었던 것</a:t>
            </a:r>
            <a:r>
              <a:rPr lang="en-US" altLang="ko-KR" dirty="0"/>
              <a:t>) </a:t>
            </a:r>
            <a:r>
              <a:rPr lang="ko-KR" altLang="en-US" dirty="0" err="1">
                <a:solidFill>
                  <a:srgbClr val="FF0000"/>
                </a:solidFill>
              </a:rPr>
              <a:t>시뮬</a:t>
            </a:r>
            <a:r>
              <a:rPr lang="ko-KR" altLang="en-US" dirty="0">
                <a:solidFill>
                  <a:srgbClr val="FF0000"/>
                </a:solidFill>
              </a:rPr>
              <a:t> 이후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FF0000"/>
                </a:solidFill>
              </a:rPr>
              <a:t>무조건 매크로가 작동해야</a:t>
            </a:r>
            <a:r>
              <a:rPr lang="ko-KR" altLang="en-US" dirty="0"/>
              <a:t> 하는데 </a:t>
            </a:r>
            <a:r>
              <a:rPr lang="ko-KR" altLang="en-US" dirty="0">
                <a:solidFill>
                  <a:srgbClr val="FF0000"/>
                </a:solidFill>
              </a:rPr>
              <a:t>그 설정을 어떻게</a:t>
            </a:r>
            <a:r>
              <a:rPr lang="ko-KR" altLang="en-US" dirty="0"/>
              <a:t> 해야 할지 모르겠음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 err="1"/>
              <a:t>matlab</a:t>
            </a:r>
            <a:r>
              <a:rPr lang="en-US" altLang="ko-KR" dirty="0"/>
              <a:t> </a:t>
            </a:r>
            <a:r>
              <a:rPr lang="ko-KR" altLang="en-US" dirty="0"/>
              <a:t>에서 변수를 정의한다고 하면 어떻게 </a:t>
            </a:r>
            <a:r>
              <a:rPr lang="en-US" altLang="ko-KR" dirty="0"/>
              <a:t>CST</a:t>
            </a:r>
            <a:r>
              <a:rPr lang="ko-KR" altLang="en-US" dirty="0"/>
              <a:t>에 입력할 수 있는지 고민</a:t>
            </a:r>
            <a:r>
              <a:rPr lang="en-US" altLang="ko-KR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외부 변수로 </a:t>
            </a:r>
            <a:r>
              <a:rPr lang="ko-KR" altLang="en-US" dirty="0" err="1"/>
              <a:t>끌어다</a:t>
            </a:r>
            <a:r>
              <a:rPr lang="ko-KR" altLang="en-US" dirty="0"/>
              <a:t> 쓴다고 해도</a:t>
            </a:r>
            <a:r>
              <a:rPr lang="en-US" altLang="ko-KR" dirty="0"/>
              <a:t>, 1D result</a:t>
            </a:r>
            <a:r>
              <a:rPr lang="ko-KR" altLang="en-US" dirty="0"/>
              <a:t>로 뽑으려면 </a:t>
            </a:r>
            <a:r>
              <a:rPr lang="en-US" altLang="ko-KR" dirty="0"/>
              <a:t>X</a:t>
            </a:r>
            <a:r>
              <a:rPr lang="ko-KR" altLang="en-US" dirty="0"/>
              <a:t>축 값을 지정해줘야 하는데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X, Y</a:t>
            </a:r>
            <a:r>
              <a:rPr lang="ko-KR" altLang="en-US" dirty="0"/>
              <a:t>축 값 총 숫자 두 개의 배열이 들어가야 함</a:t>
            </a:r>
            <a:r>
              <a:rPr lang="en-US" altLang="ko-KR" dirty="0"/>
              <a:t>)</a:t>
            </a:r>
            <a:r>
              <a:rPr lang="ko-KR" altLang="en-US" dirty="0"/>
              <a:t> 그것을 </a:t>
            </a:r>
            <a:r>
              <a:rPr lang="ko-KR" altLang="en-US" dirty="0">
                <a:solidFill>
                  <a:srgbClr val="FF0000"/>
                </a:solidFill>
              </a:rPr>
              <a:t>어떤 파일 형태로 변수에</a:t>
            </a:r>
            <a:r>
              <a:rPr lang="ko-KR" altLang="en-US" dirty="0"/>
              <a:t> 넣을 것인지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81146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25F80-7AAB-238C-25AC-1FAF158D6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D1865-2076-3E3F-AAAF-7D34B9E6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6844CDF9-6558-010C-F71A-5C416A44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14</a:t>
            </a:fld>
            <a:endParaRPr lang="en-US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3091F21-C2D6-E9E3-272C-EE0CFBB17EB0}"/>
              </a:ext>
            </a:extLst>
          </p:cNvPr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5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2B8AFE-7BA0-A635-502D-2AAB253BD3C6}"/>
              </a:ext>
            </a:extLst>
          </p:cNvPr>
          <p:cNvSpPr txBox="1"/>
          <p:nvPr/>
        </p:nvSpPr>
        <p:spPr>
          <a:xfrm>
            <a:off x="1403920" y="871973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문제 총정리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E705C9-5458-1661-8019-66E4BBF649ED}"/>
              </a:ext>
            </a:extLst>
          </p:cNvPr>
          <p:cNvSpPr txBox="1"/>
          <p:nvPr/>
        </p:nvSpPr>
        <p:spPr>
          <a:xfrm>
            <a:off x="1045029" y="1694721"/>
            <a:ext cx="455190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  <a:p>
            <a:r>
              <a:rPr lang="en-US" altLang="ko-KR" dirty="0"/>
              <a:t>3. EMPIRE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CST </a:t>
            </a:r>
            <a:r>
              <a:rPr lang="ko-KR" altLang="en-US" dirty="0"/>
              <a:t>파일이 삽입은 되는데 파일이 무거워서 그런 것인지 </a:t>
            </a:r>
            <a:r>
              <a:rPr lang="en-US" altLang="ko-KR" dirty="0">
                <a:solidFill>
                  <a:srgbClr val="FF0000"/>
                </a:solidFill>
              </a:rPr>
              <a:t>3D design</a:t>
            </a:r>
            <a:r>
              <a:rPr lang="ko-KR" altLang="en-US" dirty="0">
                <a:solidFill>
                  <a:srgbClr val="FF0000"/>
                </a:solidFill>
              </a:rPr>
              <a:t>에서만 안 열림</a:t>
            </a:r>
            <a:r>
              <a:rPr lang="en-US" altLang="ko-KR" dirty="0"/>
              <a:t>(traceback </a:t>
            </a:r>
            <a:r>
              <a:rPr lang="ko-KR" altLang="en-US" dirty="0"/>
              <a:t>뜸</a:t>
            </a:r>
            <a:r>
              <a:rPr lang="en-US" altLang="ko-KR" dirty="0"/>
              <a:t>): 2D design</a:t>
            </a:r>
            <a:r>
              <a:rPr lang="ko-KR" altLang="en-US" dirty="0"/>
              <a:t>이나 </a:t>
            </a:r>
            <a:r>
              <a:rPr lang="en-US" altLang="ko-KR" dirty="0"/>
              <a:t>2D, 3D, Result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출력됨</a:t>
            </a:r>
            <a:r>
              <a:rPr lang="en-US" altLang="ko-K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/>
              <a:t>그리고 </a:t>
            </a:r>
            <a:r>
              <a:rPr lang="ko-KR" altLang="en-US" dirty="0" err="1"/>
              <a:t>왜인지</a:t>
            </a:r>
            <a:r>
              <a:rPr lang="ko-KR" altLang="en-US" dirty="0"/>
              <a:t> </a:t>
            </a:r>
            <a:r>
              <a:rPr lang="en-US" altLang="ko-KR" dirty="0"/>
              <a:t>CST</a:t>
            </a:r>
            <a:r>
              <a:rPr lang="ko-KR" altLang="en-US" dirty="0"/>
              <a:t>에서 정보 가져온 건데 </a:t>
            </a:r>
            <a:r>
              <a:rPr lang="en-US" altLang="ko-KR" dirty="0">
                <a:solidFill>
                  <a:srgbClr val="FF0000"/>
                </a:solidFill>
              </a:rPr>
              <a:t>2D result</a:t>
            </a:r>
            <a:r>
              <a:rPr lang="ko-KR" altLang="en-US" dirty="0">
                <a:solidFill>
                  <a:srgbClr val="FF0000"/>
                </a:solidFill>
              </a:rPr>
              <a:t>에 </a:t>
            </a:r>
            <a:r>
              <a:rPr lang="en-US" altLang="ko-KR" dirty="0">
                <a:solidFill>
                  <a:srgbClr val="FF0000"/>
                </a:solidFill>
              </a:rPr>
              <a:t>s11 </a:t>
            </a:r>
            <a:r>
              <a:rPr lang="ko-KR" altLang="en-US" dirty="0">
                <a:solidFill>
                  <a:srgbClr val="FF0000"/>
                </a:solidFill>
              </a:rPr>
              <a:t>값이 안 보임</a:t>
            </a:r>
            <a:r>
              <a:rPr lang="en-US" altLang="ko-KR" dirty="0"/>
              <a:t>: </a:t>
            </a:r>
            <a:r>
              <a:rPr lang="ko-KR" altLang="en-US" dirty="0"/>
              <a:t>못 찾은 것인지 확인 필요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ABBB89-5896-D861-20FC-288CA9E55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464" y="1694721"/>
            <a:ext cx="57721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0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1096E-0869-0ECB-305F-40924D501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A91887-8B87-46D5-3F67-7C583B69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E5C3F778-4874-669F-DC85-AE9FFBB09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19905B-1545-546C-CAA2-3B37A7302598}"/>
              </a:ext>
            </a:extLst>
          </p:cNvPr>
          <p:cNvSpPr txBox="1"/>
          <p:nvPr/>
        </p:nvSpPr>
        <p:spPr>
          <a:xfrm>
            <a:off x="904352" y="1443853"/>
            <a:ext cx="6951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000" dirty="0"/>
              <a:t>목차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165BF60-5965-CFD1-A2CA-9D3B358EC9AE}"/>
              </a:ext>
            </a:extLst>
          </p:cNvPr>
          <p:cNvSpPr/>
          <p:nvPr/>
        </p:nvSpPr>
        <p:spPr>
          <a:xfrm>
            <a:off x="904352" y="2423214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1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39B30A0-31DE-B13A-20BF-C59CF0AEA5F5}"/>
              </a:ext>
            </a:extLst>
          </p:cNvPr>
          <p:cNvSpPr/>
          <p:nvPr/>
        </p:nvSpPr>
        <p:spPr>
          <a:xfrm>
            <a:off x="904352" y="3368710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2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D20032E-9F0F-030B-9BF7-A274479529EE}"/>
              </a:ext>
            </a:extLst>
          </p:cNvPr>
          <p:cNvSpPr/>
          <p:nvPr/>
        </p:nvSpPr>
        <p:spPr>
          <a:xfrm>
            <a:off x="904352" y="4314206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3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74434-1A6B-5898-6623-74A2FFD9893A}"/>
              </a:ext>
            </a:extLst>
          </p:cNvPr>
          <p:cNvSpPr txBox="1"/>
          <p:nvPr/>
        </p:nvSpPr>
        <p:spPr>
          <a:xfrm>
            <a:off x="1403920" y="2379225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진행상황</a:t>
            </a:r>
            <a:r>
              <a:rPr lang="en-US" altLang="ko-KR" dirty="0"/>
              <a:t>(VBA </a:t>
            </a:r>
            <a:r>
              <a:rPr lang="ko-KR" altLang="en-US" dirty="0"/>
              <a:t>코드</a:t>
            </a:r>
            <a:r>
              <a:rPr lang="en-US" altLang="ko-KR" dirty="0"/>
              <a:t>) </a:t>
            </a:r>
            <a:r>
              <a:rPr lang="ko-KR" altLang="en-US" dirty="0"/>
              <a:t>및 문제점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2E08C-31E7-903C-BD80-67FE00AED0EC}"/>
              </a:ext>
            </a:extLst>
          </p:cNvPr>
          <p:cNvSpPr txBox="1"/>
          <p:nvPr/>
        </p:nvSpPr>
        <p:spPr>
          <a:xfrm>
            <a:off x="1403920" y="3324721"/>
            <a:ext cx="716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진행상황</a:t>
            </a:r>
            <a:r>
              <a:rPr lang="en-US" altLang="ko-KR" dirty="0"/>
              <a:t>(OPTIM SIMUL &amp; POST - PROCESSING)</a:t>
            </a:r>
            <a:r>
              <a:rPr lang="ko-KR" altLang="en-US" dirty="0"/>
              <a:t> 및 문제점</a:t>
            </a:r>
            <a:r>
              <a:rPr lang="en-US" altLang="ko-KR" dirty="0"/>
              <a:t>(</a:t>
            </a:r>
            <a:r>
              <a:rPr lang="ko-KR" altLang="en-US" dirty="0"/>
              <a:t>의문점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633A2-BE12-E428-F8DE-2446F136249C}"/>
              </a:ext>
            </a:extLst>
          </p:cNvPr>
          <p:cNvSpPr txBox="1"/>
          <p:nvPr/>
        </p:nvSpPr>
        <p:spPr>
          <a:xfrm>
            <a:off x="1403920" y="430558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첨부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863F07D-2663-30EC-008F-576DB8723D05}"/>
              </a:ext>
            </a:extLst>
          </p:cNvPr>
          <p:cNvSpPr/>
          <p:nvPr/>
        </p:nvSpPr>
        <p:spPr>
          <a:xfrm>
            <a:off x="904352" y="5303691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4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F06F6B-DBC3-BF4E-6826-BBE265BAAECA}"/>
              </a:ext>
            </a:extLst>
          </p:cNvPr>
          <p:cNvSpPr txBox="1"/>
          <p:nvPr/>
        </p:nvSpPr>
        <p:spPr>
          <a:xfrm>
            <a:off x="1403920" y="5259702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확인 및 개선할 점</a:t>
            </a:r>
          </a:p>
        </p:txBody>
      </p:sp>
    </p:spTree>
    <p:extLst>
      <p:ext uri="{BB962C8B-B14F-4D97-AF65-F5344CB8AC3E}">
        <p14:creationId xmlns:p14="http://schemas.microsoft.com/office/powerpoint/2010/main" val="25166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C7A2A-810F-5ECA-6BC3-DA0158ABA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6649B-F877-97A4-BD80-2F4AAE4C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B23EE7EF-3D61-7828-4CD7-AECBE24F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3</a:t>
            </a:fld>
            <a:endParaRPr lang="en-US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10DACAD-7112-02B3-2966-A378CC9BD8F3}"/>
              </a:ext>
            </a:extLst>
          </p:cNvPr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1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EBFF11-A85B-4960-6852-162F9E4304FF}"/>
              </a:ext>
            </a:extLst>
          </p:cNvPr>
          <p:cNvSpPr txBox="1"/>
          <p:nvPr/>
        </p:nvSpPr>
        <p:spPr>
          <a:xfrm>
            <a:off x="1403920" y="871973"/>
            <a:ext cx="339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진행상황</a:t>
            </a:r>
            <a:r>
              <a:rPr lang="en-US" altLang="ko-KR" dirty="0"/>
              <a:t>(VBA </a:t>
            </a:r>
            <a:r>
              <a:rPr lang="ko-KR" altLang="en-US" dirty="0"/>
              <a:t>코드</a:t>
            </a:r>
            <a:r>
              <a:rPr lang="en-US" altLang="ko-KR" dirty="0"/>
              <a:t>) </a:t>
            </a:r>
            <a:r>
              <a:rPr lang="ko-KR" altLang="en-US" dirty="0"/>
              <a:t>및 문제점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7CDE0-3A65-0076-1DB0-072DE19DAEE1}"/>
              </a:ext>
            </a:extLst>
          </p:cNvPr>
          <p:cNvSpPr txBox="1"/>
          <p:nvPr/>
        </p:nvSpPr>
        <p:spPr>
          <a:xfrm>
            <a:off x="904353" y="1981343"/>
            <a:ext cx="10530671" cy="3847207"/>
          </a:xfrm>
          <a:prstGeom prst="rect">
            <a:avLst/>
          </a:prstGeom>
          <a:noFill/>
          <a:ln w="28575">
            <a:solidFill>
              <a:srgbClr val="784975"/>
            </a:solidFill>
          </a:ln>
        </p:spPr>
        <p:txBody>
          <a:bodyPr wrap="square" rtlCol="0">
            <a:spAutoFit/>
          </a:bodyPr>
          <a:lstStyle/>
          <a:p>
            <a:endParaRPr lang="en-US" altLang="ko-KR" sz="1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highlight>
                  <a:srgbClr val="E0B6DC"/>
                </a:highlight>
              </a:rPr>
              <a:t>진행상황</a:t>
            </a:r>
            <a:r>
              <a:rPr lang="en-US" altLang="ko-KR" dirty="0"/>
              <a:t>: </a:t>
            </a:r>
            <a:r>
              <a:rPr lang="ko-KR" altLang="en-US" dirty="0"/>
              <a:t>현상 유지 </a:t>
            </a:r>
            <a:r>
              <a:rPr lang="en-US" altLang="ko-KR" dirty="0"/>
              <a:t>(E-field </a:t>
            </a:r>
            <a:r>
              <a:rPr lang="ko-KR" altLang="en-US" dirty="0"/>
              <a:t>출력 </a:t>
            </a:r>
            <a:r>
              <a:rPr lang="en-US" altLang="ko-KR" dirty="0"/>
              <a:t>-&gt; </a:t>
            </a:r>
            <a:r>
              <a:rPr lang="ko-KR" altLang="en-US" dirty="0"/>
              <a:t>파이썬 </a:t>
            </a:r>
            <a:r>
              <a:rPr lang="ko-KR" altLang="en-US" dirty="0" err="1"/>
              <a:t>시뮬</a:t>
            </a:r>
            <a:r>
              <a:rPr lang="ko-KR" altLang="en-US" dirty="0"/>
              <a:t> </a:t>
            </a:r>
            <a:r>
              <a:rPr lang="en-US" altLang="ko-KR" dirty="0"/>
              <a:t>-&gt; directivity, peak n</a:t>
            </a:r>
            <a:r>
              <a:rPr lang="ko-KR" altLang="en-US" dirty="0"/>
              <a:t>값 각각 </a:t>
            </a:r>
            <a:r>
              <a:rPr lang="en-US" altLang="ko-KR" dirty="0"/>
              <a:t>txt</a:t>
            </a:r>
            <a:r>
              <a:rPr lang="ko-KR" altLang="en-US" dirty="0"/>
              <a:t> 파일로 저장 </a:t>
            </a:r>
            <a:r>
              <a:rPr lang="en-US" altLang="ko-KR" dirty="0"/>
              <a:t>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highlight>
                  <a:srgbClr val="E0B6DC"/>
                </a:highlight>
              </a:rPr>
              <a:t>문제점</a:t>
            </a:r>
            <a:r>
              <a:rPr lang="en-US" altLang="ko-KR" dirty="0"/>
              <a:t>: 1D Results</a:t>
            </a:r>
            <a:r>
              <a:rPr lang="ko-KR" altLang="en-US" dirty="0"/>
              <a:t>에 수작업으로 </a:t>
            </a:r>
            <a:r>
              <a:rPr lang="en-US" altLang="ko-KR" dirty="0"/>
              <a:t>txt </a:t>
            </a:r>
            <a:r>
              <a:rPr lang="ko-KR" altLang="en-US" dirty="0"/>
              <a:t>파일 삽입 및 그래프 출력 가능 </a:t>
            </a:r>
            <a:r>
              <a:rPr lang="en-US" altLang="ko-KR" dirty="0"/>
              <a:t>But Macro </a:t>
            </a:r>
            <a:r>
              <a:rPr lang="ko-KR" altLang="en-US" dirty="0"/>
              <a:t>코드 제작 불가</a:t>
            </a: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dirty="0">
                <a:highlight>
                  <a:srgbClr val="E0B6DC"/>
                </a:highlight>
              </a:rPr>
              <a:t>시도한 방법</a:t>
            </a:r>
            <a:r>
              <a:rPr lang="en-US" altLang="ko-KR" dirty="0"/>
              <a:t>: 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E0B6DC"/>
                </a:highlight>
              </a:rPr>
              <a:t>시도 </a:t>
            </a:r>
            <a:r>
              <a:rPr lang="en-US" altLang="ko-KR" dirty="0">
                <a:highlight>
                  <a:srgbClr val="E0B6DC"/>
                </a:highlight>
              </a:rPr>
              <a:t>1</a:t>
            </a:r>
            <a:r>
              <a:rPr lang="en-US" altLang="ko-KR" dirty="0"/>
              <a:t>: </a:t>
            </a:r>
            <a:r>
              <a:rPr lang="ko-KR" altLang="en-US" dirty="0"/>
              <a:t>기존에 존재한 </a:t>
            </a:r>
            <a:r>
              <a:rPr lang="en-US" altLang="ko-KR" dirty="0"/>
              <a:t>Import Macro </a:t>
            </a:r>
            <a:r>
              <a:rPr lang="ko-KR" altLang="en-US" dirty="0"/>
              <a:t>코드 속 함수를 이용해서 삽입 시도</a:t>
            </a:r>
            <a:endParaRPr lang="en-US" altLang="ko-KR" dirty="0"/>
          </a:p>
          <a:p>
            <a:pPr lvl="1"/>
            <a:r>
              <a:rPr lang="en-US" altLang="ko-KR" dirty="0"/>
              <a:t>      -&gt; (1) </a:t>
            </a:r>
            <a:r>
              <a:rPr lang="ko-KR" altLang="en-US" dirty="0"/>
              <a:t>코드를 수정하면 </a:t>
            </a:r>
            <a:r>
              <a:rPr lang="ko-KR" altLang="en-US" dirty="0">
                <a:solidFill>
                  <a:srgbClr val="FF0000"/>
                </a:solidFill>
              </a:rPr>
              <a:t>함수 자체에 문제</a:t>
            </a:r>
            <a:r>
              <a:rPr lang="ko-KR" altLang="en-US" dirty="0"/>
              <a:t>가 발생하는 경우</a:t>
            </a:r>
            <a:endParaRPr lang="en-US" altLang="ko-KR" dirty="0"/>
          </a:p>
          <a:p>
            <a:pPr lvl="1"/>
            <a:r>
              <a:rPr lang="en-US" altLang="ko-KR" dirty="0"/>
              <a:t>      -&gt; (2) </a:t>
            </a:r>
            <a:r>
              <a:rPr lang="ko-KR" altLang="en-US" dirty="0"/>
              <a:t>코드가 정상적으로 </a:t>
            </a:r>
            <a:r>
              <a:rPr lang="en-US" altLang="ko-KR" dirty="0"/>
              <a:t>Run </a:t>
            </a:r>
            <a:r>
              <a:rPr lang="ko-KR" altLang="en-US" dirty="0"/>
              <a:t>해도 </a:t>
            </a:r>
            <a:r>
              <a:rPr lang="ko-KR" altLang="en-US" dirty="0">
                <a:solidFill>
                  <a:srgbClr val="FF0000"/>
                </a:solidFill>
              </a:rPr>
              <a:t>결론적으로는 </a:t>
            </a:r>
            <a:r>
              <a:rPr lang="en-US" altLang="ko-KR" dirty="0">
                <a:solidFill>
                  <a:srgbClr val="FF0000"/>
                </a:solidFill>
              </a:rPr>
              <a:t>import</a:t>
            </a:r>
            <a:r>
              <a:rPr lang="ko-KR" altLang="en-US" dirty="0">
                <a:solidFill>
                  <a:srgbClr val="FF0000"/>
                </a:solidFill>
              </a:rPr>
              <a:t>가 안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되는 경우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ko-KR" altLang="en-US" dirty="0">
                <a:highlight>
                  <a:srgbClr val="E0B6DC"/>
                </a:highlight>
              </a:rPr>
              <a:t>시도 </a:t>
            </a:r>
            <a:r>
              <a:rPr lang="en-US" altLang="ko-KR" dirty="0">
                <a:highlight>
                  <a:srgbClr val="E0B6DC"/>
                </a:highlight>
              </a:rPr>
              <a:t>2</a:t>
            </a:r>
            <a:r>
              <a:rPr lang="en-US" altLang="ko-KR" dirty="0"/>
              <a:t>: CST </a:t>
            </a:r>
            <a:r>
              <a:rPr lang="ko-KR" altLang="en-US" dirty="0"/>
              <a:t>앱 내에 존재하는 메뉴</a:t>
            </a:r>
            <a:r>
              <a:rPr lang="en-US" altLang="ko-KR" dirty="0"/>
              <a:t>(</a:t>
            </a:r>
            <a:r>
              <a:rPr lang="ko-KR" altLang="en-US" dirty="0"/>
              <a:t>버튼</a:t>
            </a:r>
            <a:r>
              <a:rPr lang="en-US" altLang="ko-KR" dirty="0"/>
              <a:t>)</a:t>
            </a:r>
            <a:r>
              <a:rPr lang="ko-KR" altLang="en-US" dirty="0"/>
              <a:t>들을 명령어 코드를 통해 </a:t>
            </a:r>
            <a:r>
              <a:rPr lang="en-US" altLang="ko-KR" dirty="0"/>
              <a:t>Macro</a:t>
            </a:r>
            <a:r>
              <a:rPr lang="ko-KR" altLang="en-US" dirty="0"/>
              <a:t>에 적용 시도 </a:t>
            </a:r>
            <a:endParaRPr lang="en-US" altLang="ko-KR" dirty="0"/>
          </a:p>
          <a:p>
            <a:pPr lvl="1"/>
            <a:r>
              <a:rPr lang="en-US" altLang="ko-KR" dirty="0"/>
              <a:t>      -&gt; </a:t>
            </a:r>
            <a:r>
              <a:rPr lang="ko-KR" altLang="en-US" u="sng" dirty="0"/>
              <a:t>명령어는 문제가 없는데 메뉴의 이름</a:t>
            </a:r>
            <a:r>
              <a:rPr lang="ko-KR" altLang="en-US" dirty="0"/>
              <a:t>이 보이는 것과 다른 것인지 </a:t>
            </a:r>
            <a:r>
              <a:rPr lang="ko-KR" altLang="en-US" dirty="0">
                <a:solidFill>
                  <a:srgbClr val="FF0000"/>
                </a:solidFill>
              </a:rPr>
              <a:t>작동 오류 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lvl="1"/>
            <a:endParaRPr lang="en-US" altLang="ko-KR" sz="1000" dirty="0">
              <a:solidFill>
                <a:srgbClr val="FF0000"/>
              </a:solidFill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C9C3EC8-7A5E-AE73-2C6D-0E96320DA3FF}"/>
              </a:ext>
            </a:extLst>
          </p:cNvPr>
          <p:cNvCxnSpPr/>
          <p:nvPr/>
        </p:nvCxnSpPr>
        <p:spPr>
          <a:xfrm>
            <a:off x="904352" y="2574198"/>
            <a:ext cx="10530672" cy="0"/>
          </a:xfrm>
          <a:prstGeom prst="line">
            <a:avLst/>
          </a:prstGeom>
          <a:ln w="19050">
            <a:solidFill>
              <a:srgbClr val="A17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459E8B2-B048-A55A-2641-EFED3D9D1B0A}"/>
              </a:ext>
            </a:extLst>
          </p:cNvPr>
          <p:cNvCxnSpPr>
            <a:cxnSpLocks/>
          </p:cNvCxnSpPr>
          <p:nvPr/>
        </p:nvCxnSpPr>
        <p:spPr>
          <a:xfrm>
            <a:off x="904352" y="3125039"/>
            <a:ext cx="10530672" cy="0"/>
          </a:xfrm>
          <a:prstGeom prst="line">
            <a:avLst/>
          </a:prstGeom>
          <a:ln w="19050" cap="flat" cmpd="sng" algn="ctr">
            <a:solidFill>
              <a:srgbClr val="78497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3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1325F-3401-E5A4-F544-9D8931C24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F4621-BC2E-53F9-2535-72FA30B3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00D934CC-5647-A6A1-A2C7-D9F52BCD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4</a:t>
            </a:fld>
            <a:endParaRPr lang="en-US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C85DC2B-BE9E-820F-1B0C-F8A850DC5C4F}"/>
              </a:ext>
            </a:extLst>
          </p:cNvPr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2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9DB31-6E86-42B1-DDD3-24D82C409303}"/>
              </a:ext>
            </a:extLst>
          </p:cNvPr>
          <p:cNvSpPr txBox="1"/>
          <p:nvPr/>
        </p:nvSpPr>
        <p:spPr>
          <a:xfrm>
            <a:off x="1403920" y="871973"/>
            <a:ext cx="716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진행상황</a:t>
            </a:r>
            <a:r>
              <a:rPr lang="en-US" altLang="ko-KR" dirty="0"/>
              <a:t>(OPTIM SIMUL &amp; POST - PROCESSING)</a:t>
            </a:r>
            <a:r>
              <a:rPr lang="ko-KR" altLang="en-US" dirty="0"/>
              <a:t> 및 문제점</a:t>
            </a:r>
            <a:r>
              <a:rPr lang="en-US" altLang="ko-KR" dirty="0"/>
              <a:t>(</a:t>
            </a:r>
            <a:r>
              <a:rPr lang="ko-KR" altLang="en-US" dirty="0"/>
              <a:t>의문점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346AE-68F4-397F-B583-8DC7D6655FD2}"/>
              </a:ext>
            </a:extLst>
          </p:cNvPr>
          <p:cNvSpPr txBox="1"/>
          <p:nvPr/>
        </p:nvSpPr>
        <p:spPr>
          <a:xfrm>
            <a:off x="904353" y="1833495"/>
            <a:ext cx="10530671" cy="3970318"/>
          </a:xfrm>
          <a:prstGeom prst="rect">
            <a:avLst/>
          </a:prstGeom>
          <a:noFill/>
          <a:ln w="28575">
            <a:solidFill>
              <a:srgbClr val="784975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400050" indent="-400050">
              <a:buFont typeface="Wingdings" panose="05000000000000000000" pitchFamily="2" charset="2"/>
              <a:buChar char="§"/>
            </a:pPr>
            <a:r>
              <a:rPr lang="ko-KR" altLang="en-US" dirty="0">
                <a:highlight>
                  <a:srgbClr val="E0B6DC"/>
                </a:highlight>
              </a:rPr>
              <a:t>새로운 방향 모색</a:t>
            </a:r>
            <a:r>
              <a:rPr lang="en-US" altLang="ko-KR" dirty="0"/>
              <a:t>: </a:t>
            </a:r>
            <a:r>
              <a:rPr lang="ko-KR" altLang="en-US" dirty="0"/>
              <a:t>일단 </a:t>
            </a:r>
            <a:r>
              <a:rPr lang="en-US" altLang="ko-KR" dirty="0"/>
              <a:t>optimizer</a:t>
            </a:r>
            <a:r>
              <a:rPr lang="ko-KR" altLang="en-US" dirty="0"/>
              <a:t>에 수작업으로 </a:t>
            </a:r>
            <a:r>
              <a:rPr lang="en-US" altLang="ko-KR" dirty="0"/>
              <a:t>import </a:t>
            </a:r>
            <a:r>
              <a:rPr lang="ko-KR" altLang="en-US" dirty="0"/>
              <a:t>한 변수가 들어가고</a:t>
            </a:r>
            <a:r>
              <a:rPr lang="en-US" altLang="ko-KR" dirty="0"/>
              <a:t>, </a:t>
            </a:r>
            <a:r>
              <a:rPr lang="ko-KR" altLang="en-US" dirty="0"/>
              <a:t>작동하는지 확인</a:t>
            </a:r>
            <a:endParaRPr lang="en-US" altLang="ko-KR" dirty="0"/>
          </a:p>
          <a:p>
            <a:pPr marL="400050" indent="-4000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400050" indent="-400050">
              <a:buFont typeface="Wingdings" panose="05000000000000000000" pitchFamily="2" charset="2"/>
              <a:buChar char="§"/>
            </a:pPr>
            <a:r>
              <a:rPr lang="ko-KR" altLang="en-US" dirty="0">
                <a:highlight>
                  <a:srgbClr val="E0B6DC"/>
                </a:highlight>
              </a:rPr>
              <a:t>궁금했던 점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  (1) import</a:t>
            </a:r>
            <a:r>
              <a:rPr lang="ko-KR" altLang="en-US" dirty="0"/>
              <a:t>한 </a:t>
            </a:r>
            <a:r>
              <a:rPr lang="en-US" altLang="ko-KR" dirty="0"/>
              <a:t>txt</a:t>
            </a:r>
            <a:r>
              <a:rPr lang="ko-KR" altLang="en-US" dirty="0"/>
              <a:t>는 매크로와 연관이 있는데</a:t>
            </a:r>
            <a:r>
              <a:rPr lang="en-US" altLang="ko-KR" dirty="0"/>
              <a:t>, optimizer</a:t>
            </a:r>
            <a:r>
              <a:rPr lang="ko-KR" altLang="en-US" dirty="0"/>
              <a:t>에서 매크로 작동에 대한 설정이 가능한지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 (2) </a:t>
            </a:r>
            <a:r>
              <a:rPr lang="ko-KR" altLang="en-US" dirty="0"/>
              <a:t>이미 </a:t>
            </a:r>
            <a:r>
              <a:rPr lang="en-US" altLang="ko-KR" dirty="0"/>
              <a:t>txt</a:t>
            </a:r>
            <a:r>
              <a:rPr lang="ko-KR" altLang="en-US" dirty="0"/>
              <a:t>를 </a:t>
            </a:r>
            <a:r>
              <a:rPr lang="en-US" altLang="ko-KR" dirty="0"/>
              <a:t>Tree(1D Results)</a:t>
            </a:r>
            <a:r>
              <a:rPr lang="ko-KR" altLang="en-US" dirty="0"/>
              <a:t>에 </a:t>
            </a:r>
            <a:r>
              <a:rPr lang="en-US" altLang="ko-KR" dirty="0"/>
              <a:t>import</a:t>
            </a:r>
            <a:r>
              <a:rPr lang="ko-KR" altLang="en-US" dirty="0"/>
              <a:t>하면</a:t>
            </a:r>
            <a:r>
              <a:rPr lang="en-US" altLang="ko-KR" dirty="0"/>
              <a:t> txt </a:t>
            </a:r>
            <a:r>
              <a:rPr lang="ko-KR" altLang="en-US" dirty="0"/>
              <a:t>정보를 바꿔도 자동으로 업데이트 되지 않았는데</a:t>
            </a:r>
            <a:r>
              <a:rPr lang="en-US" altLang="ko-KR" dirty="0"/>
              <a:t>, optimizer</a:t>
            </a:r>
            <a:r>
              <a:rPr lang="ko-KR" altLang="en-US" dirty="0"/>
              <a:t>에서 해당 변수를 어떤 식으로 바꿀 것인지</a:t>
            </a:r>
            <a:r>
              <a:rPr lang="en-US" altLang="ko-KR" dirty="0"/>
              <a:t>(</a:t>
            </a:r>
            <a:r>
              <a:rPr lang="ko-KR" altLang="en-US" dirty="0"/>
              <a:t>매크로가 자동 실행돼서 값이 바뀌는 건지</a:t>
            </a:r>
            <a:r>
              <a:rPr lang="en-US" altLang="ko-KR" dirty="0"/>
              <a:t>, </a:t>
            </a:r>
            <a:r>
              <a:rPr lang="ko-KR" altLang="en-US" dirty="0"/>
              <a:t>아니면 바뀐 게 오류인지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ㄴ</a:t>
            </a:r>
            <a:r>
              <a:rPr lang="ko-KR" altLang="en-US" dirty="0">
                <a:highlight>
                  <a:srgbClr val="EEDEE8"/>
                </a:highlight>
              </a:rPr>
              <a:t> </a:t>
            </a:r>
            <a:r>
              <a:rPr lang="en-US" altLang="ko-KR" dirty="0">
                <a:highlight>
                  <a:srgbClr val="EEDEE8"/>
                </a:highlight>
              </a:rPr>
              <a:t>post</a:t>
            </a:r>
            <a:r>
              <a:rPr lang="ko-KR" altLang="en-US" dirty="0">
                <a:highlight>
                  <a:srgbClr val="EEDEE8"/>
                </a:highlight>
              </a:rPr>
              <a:t> </a:t>
            </a:r>
            <a:r>
              <a:rPr lang="en-US" altLang="ko-KR" dirty="0">
                <a:highlight>
                  <a:srgbClr val="EEDEE8"/>
                </a:highlight>
              </a:rPr>
              <a:t>–</a:t>
            </a:r>
            <a:r>
              <a:rPr lang="ko-KR" altLang="en-US" dirty="0">
                <a:highlight>
                  <a:srgbClr val="EEDEE8"/>
                </a:highlight>
              </a:rPr>
              <a:t> </a:t>
            </a:r>
            <a:r>
              <a:rPr lang="en-US" altLang="ko-KR" dirty="0" err="1">
                <a:highlight>
                  <a:srgbClr val="EEDEE8"/>
                </a:highlight>
              </a:rPr>
              <a:t>porcessing</a:t>
            </a:r>
            <a:r>
              <a:rPr lang="ko-KR" altLang="en-US" dirty="0">
                <a:highlight>
                  <a:srgbClr val="EEDEE8"/>
                </a:highlight>
              </a:rPr>
              <a:t>에</a:t>
            </a:r>
            <a:r>
              <a:rPr lang="en-US" altLang="ko-KR" dirty="0">
                <a:highlight>
                  <a:srgbClr val="EEDEE8"/>
                </a:highlight>
              </a:rPr>
              <a:t> directivity</a:t>
            </a:r>
            <a:r>
              <a:rPr lang="ko-KR" altLang="en-US" dirty="0">
                <a:highlight>
                  <a:srgbClr val="EEDEE8"/>
                </a:highlight>
              </a:rPr>
              <a:t>값과 </a:t>
            </a:r>
            <a:r>
              <a:rPr lang="en-US" altLang="ko-KR" dirty="0" err="1">
                <a:highlight>
                  <a:srgbClr val="EEDEE8"/>
                </a:highlight>
              </a:rPr>
              <a:t>peak_n</a:t>
            </a:r>
            <a:r>
              <a:rPr lang="en-US" altLang="ko-KR" dirty="0">
                <a:highlight>
                  <a:srgbClr val="EEDEE8"/>
                </a:highlight>
              </a:rPr>
              <a:t> </a:t>
            </a:r>
            <a:r>
              <a:rPr lang="ko-KR" altLang="en-US" dirty="0">
                <a:highlight>
                  <a:srgbClr val="EEDEE8"/>
                </a:highlight>
              </a:rPr>
              <a:t>값을 넣을 때</a:t>
            </a:r>
            <a:r>
              <a:rPr lang="en-US" altLang="ko-KR" dirty="0">
                <a:highlight>
                  <a:srgbClr val="EEDEE8"/>
                </a:highlight>
              </a:rPr>
              <a:t>, </a:t>
            </a:r>
            <a:r>
              <a:rPr lang="ko-KR" altLang="en-US" dirty="0">
                <a:highlight>
                  <a:srgbClr val="EEDEE8"/>
                </a:highlight>
              </a:rPr>
              <a:t>내부 </a:t>
            </a:r>
            <a:r>
              <a:rPr lang="en-US" altLang="ko-KR" dirty="0">
                <a:highlight>
                  <a:srgbClr val="EEDEE8"/>
                </a:highlight>
              </a:rPr>
              <a:t>tree</a:t>
            </a:r>
            <a:r>
              <a:rPr lang="ko-KR" altLang="en-US" dirty="0">
                <a:highlight>
                  <a:srgbClr val="EEDEE8"/>
                </a:highlight>
              </a:rPr>
              <a:t>와 연결해서 변수 값을 설정하고</a:t>
            </a:r>
            <a:r>
              <a:rPr lang="en-US" altLang="ko-KR" dirty="0">
                <a:highlight>
                  <a:srgbClr val="EEDEE8"/>
                </a:highlight>
              </a:rPr>
              <a:t>, </a:t>
            </a:r>
            <a:r>
              <a:rPr lang="en-US" altLang="ko-KR" dirty="0" err="1">
                <a:highlight>
                  <a:srgbClr val="EEDEE8"/>
                </a:highlight>
              </a:rPr>
              <a:t>optim</a:t>
            </a:r>
            <a:r>
              <a:rPr lang="ko-KR" altLang="en-US" dirty="0">
                <a:highlight>
                  <a:srgbClr val="EEDEE8"/>
                </a:highlight>
              </a:rPr>
              <a:t>을 짧게 돌렸을 때</a:t>
            </a:r>
            <a:r>
              <a:rPr lang="en-US" altLang="ko-KR" dirty="0">
                <a:highlight>
                  <a:srgbClr val="EEDEE8"/>
                </a:highlight>
              </a:rPr>
              <a:t>, </a:t>
            </a:r>
            <a:r>
              <a:rPr lang="ko-KR" altLang="en-US" dirty="0">
                <a:highlight>
                  <a:srgbClr val="EEDEE8"/>
                </a:highlight>
              </a:rPr>
              <a:t>값 자체는 변화를 함</a:t>
            </a:r>
            <a:r>
              <a:rPr lang="en-US" altLang="ko-KR" dirty="0">
                <a:highlight>
                  <a:srgbClr val="EEDEE8"/>
                </a:highlight>
              </a:rPr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 (3)</a:t>
            </a:r>
            <a:r>
              <a:rPr lang="ko-KR" altLang="en-US" dirty="0"/>
              <a:t> </a:t>
            </a:r>
            <a:r>
              <a:rPr lang="en-US" altLang="ko-KR" dirty="0"/>
              <a:t>post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 err="1"/>
              <a:t>porcessing</a:t>
            </a:r>
            <a:r>
              <a:rPr lang="ko-KR" altLang="en-US" dirty="0"/>
              <a:t>에</a:t>
            </a:r>
            <a:r>
              <a:rPr lang="en-US" altLang="ko-KR" dirty="0"/>
              <a:t> directivity</a:t>
            </a:r>
            <a:r>
              <a:rPr lang="ko-KR" altLang="en-US" dirty="0"/>
              <a:t>값과 </a:t>
            </a:r>
            <a:r>
              <a:rPr lang="en-US" altLang="ko-KR" dirty="0" err="1"/>
              <a:t>peak_n</a:t>
            </a:r>
            <a:r>
              <a:rPr lang="en-US" altLang="ko-KR" dirty="0"/>
              <a:t> </a:t>
            </a:r>
            <a:r>
              <a:rPr lang="ko-KR" altLang="en-US" dirty="0"/>
              <a:t>값을 넣을 때</a:t>
            </a:r>
            <a:r>
              <a:rPr lang="en-US" altLang="ko-KR" dirty="0"/>
              <a:t>, </a:t>
            </a:r>
            <a:r>
              <a:rPr lang="ko-KR" altLang="en-US" dirty="0"/>
              <a:t>외부 파일에서도 정보를 가져와서 변수 설정이 가능한데 이 경우</a:t>
            </a:r>
            <a:r>
              <a:rPr lang="en-US" altLang="ko-KR" dirty="0"/>
              <a:t>, </a:t>
            </a:r>
            <a:r>
              <a:rPr lang="ko-KR" altLang="en-US" dirty="0"/>
              <a:t>어떻게 설정한 변수를 </a:t>
            </a:r>
            <a:r>
              <a:rPr lang="en-US" altLang="ko-KR" dirty="0"/>
              <a:t>plot</a:t>
            </a:r>
            <a:r>
              <a:rPr lang="ko-KR" altLang="en-US" dirty="0"/>
              <a:t> 해서 볼 수 있는지</a:t>
            </a:r>
            <a:r>
              <a:rPr lang="en-US" altLang="ko-KR" dirty="0"/>
              <a:t>.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248D8A3-214F-DE57-D5DA-C3E1C8FC85B2}"/>
              </a:ext>
            </a:extLst>
          </p:cNvPr>
          <p:cNvCxnSpPr/>
          <p:nvPr/>
        </p:nvCxnSpPr>
        <p:spPr>
          <a:xfrm>
            <a:off x="904352" y="2597172"/>
            <a:ext cx="10530672" cy="0"/>
          </a:xfrm>
          <a:prstGeom prst="line">
            <a:avLst/>
          </a:prstGeom>
          <a:ln w="19050">
            <a:solidFill>
              <a:srgbClr val="A17C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914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74640-65E2-87B9-ADD3-2A3A0C747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4C35F-9123-272E-AFA7-36C66176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BD6CCA93-2635-41D3-DD36-2CCC6341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5</a:t>
            </a:fld>
            <a:endParaRPr lang="en-US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861D0AF-9C02-F461-A49E-F83FD162D01B}"/>
              </a:ext>
            </a:extLst>
          </p:cNvPr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3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71E4AA-4C4D-55B7-8EEB-A563A98D720E}"/>
              </a:ext>
            </a:extLst>
          </p:cNvPr>
          <p:cNvSpPr txBox="1"/>
          <p:nvPr/>
        </p:nvSpPr>
        <p:spPr>
          <a:xfrm>
            <a:off x="1403920" y="871973"/>
            <a:ext cx="570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첨부</a:t>
            </a:r>
            <a:r>
              <a:rPr lang="en-US" altLang="ko-KR" dirty="0"/>
              <a:t>(1D results</a:t>
            </a:r>
            <a:r>
              <a:rPr lang="ko-KR" altLang="en-US" dirty="0"/>
              <a:t>에 수작업으로 </a:t>
            </a:r>
            <a:r>
              <a:rPr lang="en-US" altLang="ko-KR" dirty="0"/>
              <a:t>directivity </a:t>
            </a:r>
            <a:r>
              <a:rPr lang="ko-KR" altLang="en-US" dirty="0"/>
              <a:t>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C2C9D33-B2A4-71D0-395D-17BBF2B80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349" y="1911813"/>
            <a:ext cx="10661301" cy="41766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6DF5DA6-65E6-9B1D-61B0-68BB59CE716C}"/>
              </a:ext>
            </a:extLst>
          </p:cNvPr>
          <p:cNvSpPr/>
          <p:nvPr/>
        </p:nvSpPr>
        <p:spPr>
          <a:xfrm>
            <a:off x="904352" y="5516545"/>
            <a:ext cx="733529" cy="29140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2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3BF02-85D3-F64E-6CC3-EC3C9E9AD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CACE8-742F-6CB1-3DA6-F3998581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1C411C5A-F7FF-F071-3080-43AB6F1A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6</a:t>
            </a:fld>
            <a:endParaRPr lang="en-US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1AD0F8D-0060-1CE9-3AA8-C25D08EE2044}"/>
              </a:ext>
            </a:extLst>
          </p:cNvPr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3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665C0-7799-F25C-977D-FAE056A5224E}"/>
              </a:ext>
            </a:extLst>
          </p:cNvPr>
          <p:cNvSpPr txBox="1"/>
          <p:nvPr/>
        </p:nvSpPr>
        <p:spPr>
          <a:xfrm>
            <a:off x="1403920" y="871973"/>
            <a:ext cx="541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이미지 첨부</a:t>
            </a:r>
            <a:r>
              <a:rPr lang="en-US" altLang="ko-KR" dirty="0"/>
              <a:t>(1D results</a:t>
            </a:r>
            <a:r>
              <a:rPr lang="ko-KR" altLang="en-US" dirty="0"/>
              <a:t>에 수작업으로 </a:t>
            </a:r>
            <a:r>
              <a:rPr lang="en-US" altLang="ko-KR" dirty="0"/>
              <a:t>peak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FFC722-96F6-44CB-3F4F-061EA289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" y="1918812"/>
            <a:ext cx="10641205" cy="419434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1B34286-F533-8EB5-7415-1F9EAF31227D}"/>
              </a:ext>
            </a:extLst>
          </p:cNvPr>
          <p:cNvSpPr/>
          <p:nvPr/>
        </p:nvSpPr>
        <p:spPr>
          <a:xfrm>
            <a:off x="841213" y="5694625"/>
            <a:ext cx="733529" cy="291402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7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FC9EA-979B-D6F3-DC74-351940DD9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6C9F6-051A-7204-5D0B-C368C864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42531348-C723-4EF9-2F0A-E7AC73E9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F66545C-0D49-26B2-B249-9255FA9A041A}"/>
              </a:ext>
            </a:extLst>
          </p:cNvPr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3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DB326-3B2D-2A66-F022-56D58F177BC9}"/>
              </a:ext>
            </a:extLst>
          </p:cNvPr>
          <p:cNvSpPr txBox="1"/>
          <p:nvPr/>
        </p:nvSpPr>
        <p:spPr>
          <a:xfrm>
            <a:off x="1403920" y="871973"/>
            <a:ext cx="1013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짧지만 </a:t>
            </a:r>
            <a:r>
              <a:rPr lang="en-US" altLang="ko-KR" dirty="0" err="1"/>
              <a:t>optim</a:t>
            </a:r>
            <a:r>
              <a:rPr lang="en-US" altLang="ko-KR" dirty="0"/>
              <a:t> simul</a:t>
            </a:r>
            <a:r>
              <a:rPr lang="ko-KR" altLang="en-US" dirty="0"/>
              <a:t>을 돌리면 값이 바뀌는 것을 확인 가능 </a:t>
            </a:r>
            <a:r>
              <a:rPr lang="en-US" altLang="ko-KR" dirty="0"/>
              <a:t>-&gt; </a:t>
            </a:r>
            <a:r>
              <a:rPr lang="ko-KR" altLang="en-US" dirty="0"/>
              <a:t>근데 어떤 원리로 </a:t>
            </a:r>
            <a:r>
              <a:rPr lang="ko-KR" altLang="en-US" dirty="0" err="1"/>
              <a:t>바뀐지</a:t>
            </a:r>
            <a:r>
              <a:rPr lang="ko-KR" altLang="en-US" dirty="0"/>
              <a:t> 모르겠음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D1D190-3385-5C65-7770-93F329C8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628"/>
          <a:stretch/>
        </p:blipFill>
        <p:spPr>
          <a:xfrm>
            <a:off x="844061" y="1326383"/>
            <a:ext cx="9425354" cy="26344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4CA2C0-270F-0500-AE3B-130E96BF3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86" y="3960867"/>
            <a:ext cx="9304773" cy="274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10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7E73B-D5F1-C068-B627-23F629C7C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B24D52-47B9-6C06-AA36-146A1A2D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CC2E6B5B-3BF6-110B-F9CF-49899BDD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4276195-A8AD-95A1-A250-CDCF23AE29F9}"/>
              </a:ext>
            </a:extLst>
          </p:cNvPr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3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5751D-D74F-64F7-5051-3B28CBE54D4D}"/>
              </a:ext>
            </a:extLst>
          </p:cNvPr>
          <p:cNvSpPr txBox="1"/>
          <p:nvPr/>
        </p:nvSpPr>
        <p:spPr>
          <a:xfrm>
            <a:off x="1403920" y="871973"/>
            <a:ext cx="82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짧지만 </a:t>
            </a:r>
            <a:r>
              <a:rPr lang="en-US" altLang="ko-KR" dirty="0" err="1"/>
              <a:t>optim</a:t>
            </a:r>
            <a:r>
              <a:rPr lang="en-US" altLang="ko-KR" dirty="0"/>
              <a:t> simul</a:t>
            </a:r>
            <a:r>
              <a:rPr lang="ko-KR" altLang="en-US" dirty="0"/>
              <a:t>을 돌리면 값이 바뀌는 것을 확인 가능 </a:t>
            </a:r>
            <a:r>
              <a:rPr lang="en-US" altLang="ko-KR" dirty="0"/>
              <a:t>-&gt; </a:t>
            </a:r>
            <a:r>
              <a:rPr lang="ko-KR" altLang="en-US" dirty="0"/>
              <a:t>당시 </a:t>
            </a:r>
            <a:r>
              <a:rPr lang="en-US" altLang="ko-KR" dirty="0" err="1"/>
              <a:t>optim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FA5A98-0894-F51B-5CE4-03BC97D27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5" y="2108846"/>
            <a:ext cx="4694327" cy="38331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D5CA2D7-6D0C-1739-22A5-99AC85E03E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918" r="10092"/>
          <a:stretch/>
        </p:blipFill>
        <p:spPr>
          <a:xfrm>
            <a:off x="5365002" y="1998968"/>
            <a:ext cx="6385673" cy="405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3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FEDB1-E805-8EFF-DE75-CE3D7D54C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550CD-53E1-33B0-84D6-527DCCA9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it-IT" altLang="ko-KR" dirty="0"/>
              <a:t>N_parallel_Sinlge_data</a:t>
            </a:r>
            <a:endParaRPr lang="ko-KR" altLang="en-US" dirty="0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4FE237B7-F333-38EF-3CB1-20C8A471E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53FE1CB7-87FF-478D-BEA4-F763FD2A3B9C}" type="slidenum">
              <a:rPr lang="en-US" altLang="en-US"/>
              <a:pPr lvl="0"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953B480-DE1F-8E49-9F9F-D779A01D6C87}"/>
              </a:ext>
            </a:extLst>
          </p:cNvPr>
          <p:cNvSpPr/>
          <p:nvPr/>
        </p:nvSpPr>
        <p:spPr>
          <a:xfrm>
            <a:off x="904352" y="915962"/>
            <a:ext cx="281354" cy="281354"/>
          </a:xfrm>
          <a:prstGeom prst="ellipse">
            <a:avLst/>
          </a:prstGeom>
          <a:solidFill>
            <a:srgbClr val="FFE296"/>
          </a:solidFill>
          <a:ln w="28575">
            <a:solidFill>
              <a:srgbClr val="5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5E0000"/>
                </a:solidFill>
              </a:rPr>
              <a:t>3</a:t>
            </a:r>
            <a:endParaRPr lang="ko-KR" altLang="en-US" b="1" dirty="0">
              <a:solidFill>
                <a:srgbClr val="5E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AA69A-A524-C5AB-BB3F-679DB91D6B8B}"/>
              </a:ext>
            </a:extLst>
          </p:cNvPr>
          <p:cNvSpPr txBox="1"/>
          <p:nvPr/>
        </p:nvSpPr>
        <p:spPr>
          <a:xfrm>
            <a:off x="1403920" y="871973"/>
            <a:ext cx="827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짧지만 </a:t>
            </a:r>
            <a:r>
              <a:rPr lang="en-US" altLang="ko-KR" dirty="0" err="1"/>
              <a:t>optim</a:t>
            </a:r>
            <a:r>
              <a:rPr lang="en-US" altLang="ko-KR" dirty="0"/>
              <a:t> simul</a:t>
            </a:r>
            <a:r>
              <a:rPr lang="ko-KR" altLang="en-US" dirty="0"/>
              <a:t>을 돌리면 값이 바뀌는 것을 확인 가능 </a:t>
            </a:r>
            <a:r>
              <a:rPr lang="en-US" altLang="ko-KR" dirty="0"/>
              <a:t>-&gt; </a:t>
            </a:r>
            <a:r>
              <a:rPr lang="ko-KR" altLang="en-US" dirty="0"/>
              <a:t>당시 </a:t>
            </a:r>
            <a:r>
              <a:rPr lang="en-US" altLang="ko-KR" dirty="0" err="1"/>
              <a:t>optim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0F8444-C5C1-E6E7-6B3D-BFAF52238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1683660"/>
            <a:ext cx="5090601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3174DDBBEBA64439327DFC6CE5F4370" ma:contentTypeVersion="4" ma:contentTypeDescription="새 문서를 만듭니다." ma:contentTypeScope="" ma:versionID="e77fde86935248d03705a3b84bc95752">
  <xsd:schema xmlns:xsd="http://www.w3.org/2001/XMLSchema" xmlns:xs="http://www.w3.org/2001/XMLSchema" xmlns:p="http://schemas.microsoft.com/office/2006/metadata/properties" xmlns:ns2="22e503e1-1d16-4d50-b00a-b175daff1399" targetNamespace="http://schemas.microsoft.com/office/2006/metadata/properties" ma:root="true" ma:fieldsID="77d15fd08bf32cd97ecc8a818c3026c3" ns2:_="">
    <xsd:import namespace="22e503e1-1d16-4d50-b00a-b175daff13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e503e1-1d16-4d50-b00a-b175daff13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75799D-5A2F-451E-A281-D9B4372310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e503e1-1d16-4d50-b00a-b175daff13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87F21E-FD01-4864-97F7-19FD2288A7AE}">
  <ds:schemaRefs>
    <ds:schemaRef ds:uri="http://schemas.microsoft.com/office/infopath/2007/PartnerControls"/>
    <ds:schemaRef ds:uri="http://schemas.microsoft.com/office/2006/metadata/properties"/>
    <ds:schemaRef ds:uri="22e503e1-1d16-4d50-b00a-b175daff1399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7E8674A-9B51-4259-98A9-6C21BA558C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797</Words>
  <Application>Microsoft Office PowerPoint</Application>
  <PresentationFormat>와이드스크린</PresentationFormat>
  <Paragraphs>113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     (N_parallel_VBA_Macro)  KW univ., 정은지 eunjijung1107@gmail.com, 010 8596 9368</vt:lpstr>
      <vt:lpstr>N_parallel_Sinlge_data</vt:lpstr>
      <vt:lpstr>N_parallel_Sinlge_data</vt:lpstr>
      <vt:lpstr>N_parallel_Sinlge_data</vt:lpstr>
      <vt:lpstr>N_parallel_Sinlge_data</vt:lpstr>
      <vt:lpstr>N_parallel_Sinlge_data</vt:lpstr>
      <vt:lpstr>N_parallel_Sinlge_data</vt:lpstr>
      <vt:lpstr>N_parallel_Sinlge_data</vt:lpstr>
      <vt:lpstr>N_parallel_Sinlge_data</vt:lpstr>
      <vt:lpstr>N_parallel_Sinlge_data</vt:lpstr>
      <vt:lpstr>N_parallel_Sinlge_data</vt:lpstr>
      <vt:lpstr>N_parallel_Sinlge_data</vt:lpstr>
      <vt:lpstr>N_parallel_Sinlge_data</vt:lpstr>
      <vt:lpstr>N_parallel_Sinlge_data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강의복습을 위한 e-Class 사용법</dc:title>
  <dc:creator>김인지</dc:creator>
  <cp:lastModifiedBy>MA3066</cp:lastModifiedBy>
  <cp:revision>588</cp:revision>
  <dcterms:created xsi:type="dcterms:W3CDTF">2021-10-28T01:42:31Z</dcterms:created>
  <dcterms:modified xsi:type="dcterms:W3CDTF">2024-11-18T09:47:11Z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0x01010083174DDBBEBA64439327DFC6CE5F4370</vt:lpwstr>
  </property>
</Properties>
</file>