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embeddings/oleObject1.wdp" ContentType="image/vnd.ms-photo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>
  <p:sldMasterIdLst>
    <p:sldMasterId id="2147483648" r:id="rId1"/>
  </p:sldMasterIdLst>
  <p:notesMasterIdLst>
    <p:notesMasterId r:id="rId2"/>
  </p:notesMasterIdLst>
  <p:sldIdLst>
    <p:sldId id="273" r:id="rId3"/>
    <p:sldId id="326" r:id="rId4"/>
    <p:sldId id="330" r:id="rId5"/>
    <p:sldId id="329" r:id="rId6"/>
  </p:sldIdLst>
  <p:sldSz cx="12192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0545" autoAdjust="0"/>
    <p:restoredTop sz="96348" autoAdjust="0"/>
  </p:normalViewPr>
  <p:slideViewPr>
    <p:cSldViewPr snapToGrid="0">
      <p:cViewPr varScale="1">
        <p:scale>
          <a:sx n="100" d="100"/>
          <a:sy n="100" d="100"/>
        </p:scale>
        <p:origin x="1075" y="53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805B8E4C-2916-4BE3-B9AC-CF8DAEF32C02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2C6B0BEF-A7C0-4070-8AF8-F7C76CFFD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3923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emf"  /><Relationship Id="rId3" Type="http://schemas.openxmlformats.org/officeDocument/2006/relationships/image" Target="../media/image2.emf"  /><Relationship Id="rId4" Type="http://schemas.microsoft.com/office/2007/relationships/hdphoto" Target="../embeddings/oleObject1.wdp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625991-D962-4769-8DD2-CA5A14CB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C4546E-B3E1-11FC-F01E-3C86962AEA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dkUpDiag">
            <a:fgClr>
              <a:schemeClr val="bg1"/>
            </a:fgClr>
            <a:bgClr>
              <a:srgbClr val="71273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269101-6D61-708F-3518-19CDD0F918E7}"/>
              </a:ext>
            </a:extLst>
          </p:cNvPr>
          <p:cNvSpPr/>
          <p:nvPr userDrawn="1"/>
        </p:nvSpPr>
        <p:spPr>
          <a:xfrm>
            <a:off x="85725" y="76200"/>
            <a:ext cx="12020550" cy="670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D39078-E96A-65A0-FB9D-1D6DA18C82F4}"/>
              </a:ext>
            </a:extLst>
          </p:cNvPr>
          <p:cNvSpPr/>
          <p:nvPr userDrawn="1"/>
        </p:nvSpPr>
        <p:spPr>
          <a:xfrm>
            <a:off x="85725" y="65595"/>
            <a:ext cx="12020550" cy="6716205"/>
          </a:xfrm>
          <a:prstGeom prst="rect">
            <a:avLst/>
          </a:pr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F3CAAD-F976-6793-BEA1-0C0B20A2D5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675" y="5978466"/>
            <a:ext cx="1151826" cy="81393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66FA0C-E446-4C95-1BA7-3CEF12003619}"/>
              </a:ext>
            </a:extLst>
          </p:cNvPr>
          <p:cNvSpPr/>
          <p:nvPr userDrawn="1"/>
        </p:nvSpPr>
        <p:spPr>
          <a:xfrm>
            <a:off x="7021676" y="1823718"/>
            <a:ext cx="4184442" cy="741812"/>
          </a:xfrm>
          <a:prstGeom prst="rect">
            <a:avLst/>
          </a:prstGeom>
          <a:solidFill>
            <a:srgbClr val="712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A0C927-27E9-0C63-F7C1-23C36515C319}"/>
              </a:ext>
            </a:extLst>
          </p:cNvPr>
          <p:cNvSpPr/>
          <p:nvPr userDrawn="1"/>
        </p:nvSpPr>
        <p:spPr>
          <a:xfrm>
            <a:off x="82550" y="80033"/>
            <a:ext cx="6013450" cy="6716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8F7232B-8FA8-CD0A-A210-2F3094F86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693"/>
                    </a14:imgEffect>
                    <a14:imgEffect>
                      <a14:saturation sat="0"/>
                    </a14:imgEffect>
                    <a14:imgEffect>
                      <a14:brightnessContrast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447" b="26582"/>
          <a:stretch/>
        </p:blipFill>
        <p:spPr>
          <a:xfrm>
            <a:off x="85725" y="3163079"/>
            <a:ext cx="6539870" cy="3618722"/>
          </a:xfrm>
          <a:prstGeom prst="rect">
            <a:avLst/>
          </a:prstGeom>
          <a:effectLst>
            <a:outerShdw blurRad="127000" dist="63500" dir="189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014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648DA-D60A-4984-B153-A20A5501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9D6A8F-D6C5-42A3-8267-413FF6040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B9D58-B95A-4E0E-B44A-F1628ABF59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E9574E-2E94-4D41-AB0C-B6C251DB6213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65A2A7-7476-466B-9546-A590B0EC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94645-73E6-4603-BD5F-23E0D800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18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74C2B2-4CB9-4455-B3CB-51309B803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C9677B-8804-4FC4-A65E-D7F6C48E4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2A088E-007D-4153-BD17-740F0C81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6AF00-89BE-4D1D-8CA1-328E52E550AD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CC9D35-AEE6-4251-AC61-2D3CABB0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9580D-DDD3-4A28-AA6D-9BD09FD8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44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D2533-6111-4197-A918-62347465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26DBD-0250-453A-B68C-67102648E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º"/>
              <a:defRPr/>
            </a:lvl2pPr>
            <a:lvl3pPr marL="1143000" indent="-228600">
              <a:lnSpc>
                <a:spcPct val="100000"/>
              </a:lnSpc>
              <a:buFont typeface="맑은 고딕" panose="020B0503020000020004" pitchFamily="50" charset="-127"/>
              <a:buChar char="∙"/>
              <a:defRPr/>
            </a:lvl3pPr>
            <a:lvl4pPr marL="1600200" indent="-228600">
              <a:lnSpc>
                <a:spcPct val="100000"/>
              </a:lnSpc>
              <a:buFont typeface="맑은 고딕" panose="020B0503020000020004" pitchFamily="50" charset="-127"/>
              <a:buChar char="–"/>
              <a:defRPr/>
            </a:lvl4pPr>
            <a:lvl5pPr marL="2057400" indent="-228600">
              <a:lnSpc>
                <a:spcPct val="100000"/>
              </a:lnSpc>
              <a:buFont typeface="맑은 고딕" panose="020B0503020000020004" pitchFamily="50" charset="-127"/>
              <a:buChar char="┕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53672-A760-498D-9316-FC9DB700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0CB1B7-697C-4C2D-8834-93EE436AC335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0578A0-3106-4B7A-984A-EB080633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A59E7-59ED-44B2-9AD1-0977C509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14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6F866-D4C9-429C-8923-5546F608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DC3691-F4B3-4D6F-BE97-005D586AF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5776E-F9A5-49DF-BE16-B41CD9DE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DA6819-0D53-499D-BFE1-30574C07345A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B31ED-BCD7-4636-9004-8DA85B67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937FF-07B6-49C2-9196-A3DA0852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43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CAD07-1C71-41EA-A39C-8C268C8D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8F162-462A-48D2-B9C5-8B9FBB12D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0294B0-D0EF-4981-ACA9-245D80349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2E1BA1-C58A-40C3-9001-E866D00F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AD58B7-849B-4C35-809B-82D850A3FEF3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7D1C50-7277-41E5-A294-6A036696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92FC25-74FF-4D41-8D65-D34999D5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4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E9A35-8116-4739-A957-2B110645B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4F638B-FDDA-4128-B9D9-95D4C5BB1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83F06D-4AF0-4CA6-8412-2BDC9050F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63587B-C267-431E-AE83-BFFF15818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6DF974-DC38-47B9-82CC-4FD0641E7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865041-D6E9-4304-8160-F2145964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3A6436-DB84-45E7-A4BA-9FC37819F7BB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7D8388-DCC4-40B9-9C90-6F0DCD0F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C5E559-1664-4538-BA33-46B86A60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94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C2FFF-0F73-40E8-9C77-15AFAE15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D18E33-8B9B-4ACC-B2A6-5A0F8E3D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3833E-D8B3-4B09-9570-F529A2B4A275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E02D52-D9D2-4AB0-AF52-AC6348D5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8F97C2-BF64-4837-811D-28FBF7FE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80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23D01A-20AD-4379-BF81-1F8707E9C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A34E94-BA15-4269-BF59-3DE548405421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5618CB-9C1C-4F3E-93E2-128A0FEC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A0DE29-4172-4B1D-8401-9F50A3F7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68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2EF9F-AFD4-4F04-8035-914CDABE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DC52C-C135-41F9-8C99-8CFC04A78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ADD21A-4C2A-4FE5-8F88-313628077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44BC3D-81BE-4E3C-B389-31F1C2DE99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8B6D62-9909-4585-B596-37FB806A9EA9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ECA5F1-F393-4ADA-A5CA-15613FD0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AF5901-B46B-48FD-8E1F-854FC183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33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A0E1C-84AA-4511-8ED0-020A22C7D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99F804-F19B-46D6-99D3-CFFB5DA4A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A9CCBE-B569-4574-9D58-8403FB178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81C172-62E5-4760-A77B-AB82E31D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C987D6-9294-43BC-8666-DF2F4FE74FFD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BBCCC1-1C6D-4BB6-9423-8FE43D72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FA84AE-81AF-4533-9C73-9540B007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62410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image" Target="../media/image3.emf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2F3196-D25C-5C56-2791-A9C18348EB53}"/>
              </a:ext>
            </a:extLst>
          </p:cNvPr>
          <p:cNvGrpSpPr/>
          <p:nvPr userDrawn="1"/>
        </p:nvGrpSpPr>
        <p:grpSpPr>
          <a:xfrm>
            <a:off x="-38100" y="0"/>
            <a:ext cx="12230100" cy="6858000"/>
            <a:chOff x="-38100" y="0"/>
            <a:chExt cx="12230100" cy="6858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9D1D3FD-4411-0CFA-9AC0-74EE110E3C80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pattFill prst="dkUpDiag">
              <a:fgClr>
                <a:schemeClr val="bg1"/>
              </a:fgClr>
              <a:bgClr>
                <a:srgbClr val="71273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C3B36B6-9254-11B5-6BAE-5D4220FBDE0A}"/>
                </a:ext>
              </a:extLst>
            </p:cNvPr>
            <p:cNvSpPr/>
            <p:nvPr userDrawn="1"/>
          </p:nvSpPr>
          <p:spPr>
            <a:xfrm>
              <a:off x="85725" y="76200"/>
              <a:ext cx="12020550" cy="6705600"/>
            </a:xfrm>
            <a:prstGeom prst="rect">
              <a:avLst/>
            </a:prstGeom>
            <a:solidFill>
              <a:srgbClr val="712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FA28F8B-1242-B53D-3110-C139062B66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309" y="140729"/>
              <a:ext cx="1107991" cy="369331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D79F6EB-8729-62AB-5BAF-EAEBFD072D03}"/>
                </a:ext>
              </a:extLst>
            </p:cNvPr>
            <p:cNvSpPr/>
            <p:nvPr userDrawn="1"/>
          </p:nvSpPr>
          <p:spPr>
            <a:xfrm>
              <a:off x="304701" y="606865"/>
              <a:ext cx="11736599" cy="6110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090DF85-2584-1FEA-053B-05B213FBE66D}"/>
                </a:ext>
              </a:extLst>
            </p:cNvPr>
            <p:cNvSpPr/>
            <p:nvPr userDrawn="1"/>
          </p:nvSpPr>
          <p:spPr>
            <a:xfrm>
              <a:off x="-38100" y="280937"/>
              <a:ext cx="441325" cy="114313"/>
            </a:xfrm>
            <a:prstGeom prst="rect">
              <a:avLst/>
            </a:prstGeom>
            <a:solidFill>
              <a:srgbClr val="FDCD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67C6A1-E59F-4FC2-B384-A6BBD5838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" y="145515"/>
            <a:ext cx="10406259" cy="4169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022252-58F6-4EAC-8601-30B649105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1325" y="774070"/>
            <a:ext cx="10912475" cy="540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6978A-BC3C-4569-8B5C-D1E33C75F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445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E9C1C7"/>
                </a:solidFill>
              </a:defRPr>
            </a:lvl1pPr>
          </a:lstStyle>
          <a:p>
            <a:fld id="{53FE1CB7-87FF-478D-BEA4-F763FD2A3B9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108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E144B-6C1B-427E-AD94-6734704978C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724185" y="2710912"/>
            <a:ext cx="5252225" cy="246868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712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(VBA </a:t>
            </a:r>
            <a:r>
              <a:rPr lang="ko-KR" altLang="en-US" sz="2800" dirty="0">
                <a:solidFill>
                  <a:srgbClr val="712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보고서</a:t>
            </a:r>
            <a:r>
              <a:rPr lang="en-US" altLang="ko-KR" sz="2800" dirty="0">
                <a:solidFill>
                  <a:srgbClr val="712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altLang="ko-KR" sz="2800" dirty="0">
                <a:solidFill>
                  <a:srgbClr val="71273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3500" b="1" spc="-100" dirty="0">
                <a:solidFill>
                  <a:srgbClr val="88303F"/>
                </a:solidFill>
                <a:latin typeface="+mn-ea"/>
                <a:ea typeface="+mn-ea"/>
                <a:cs typeface="+mn-cs"/>
              </a:rPr>
            </a:br>
            <a:r>
              <a:rPr lang="en-US" altLang="ko-KR" sz="2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KW univ., </a:t>
            </a:r>
            <a:r>
              <a:rPr lang="ko-KR" altLang="en-US" sz="2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정은지</a:t>
            </a:r>
            <a:br>
              <a:rPr lang="en-US" altLang="ko-KR" sz="2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</a:br>
            <a:r>
              <a:rPr lang="en-US" altLang="ko-KR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eunjijung1107@gmail.com</a:t>
            </a:r>
            <a:r>
              <a:rPr lang="en-US" altLang="ko-KR" sz="2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, 010 8596 9368</a:t>
            </a:r>
            <a:endParaRPr lang="ko-KR" altLang="en-US" sz="3500" b="1" spc="-100" dirty="0">
              <a:solidFill>
                <a:schemeClr val="bg1">
                  <a:lumMod val="8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584748-F516-4822-8BFC-8E037BEB6C81}"/>
              </a:ext>
            </a:extLst>
          </p:cNvPr>
          <p:cNvSpPr txBox="1"/>
          <p:nvPr/>
        </p:nvSpPr>
        <p:spPr>
          <a:xfrm>
            <a:off x="6992312" y="1901462"/>
            <a:ext cx="4262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00" dirty="0">
                <a:solidFill>
                  <a:schemeClr val="bg1"/>
                </a:solidFill>
                <a:latin typeface="+mn-ea"/>
              </a:rPr>
              <a:t>Weekly Report</a:t>
            </a:r>
            <a:endParaRPr lang="ko-KR" altLang="en-US" sz="3200" spc="-1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2329318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88E2C-C84C-EF33-35FC-C5C96182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VBA CODE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695B9501-5D12-04DD-E73D-3B29C698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1116" y="1492802"/>
            <a:ext cx="569912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ko-KR" sz="1600" b="1" dirty="0"/>
              <a:t>txt </a:t>
            </a:r>
            <a:r>
              <a:rPr lang="ko-KR" altLang="en-US" sz="1600" b="1" dirty="0"/>
              <a:t>정보를</a:t>
            </a:r>
            <a:r>
              <a:rPr lang="en-US" altLang="ko-KR" sz="1600" b="1" dirty="0"/>
              <a:t> CST Macro</a:t>
            </a:r>
            <a:r>
              <a:rPr lang="ko-KR" altLang="en-US" sz="1600" b="1" dirty="0"/>
              <a:t>에서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호출 및</a:t>
            </a:r>
            <a:r>
              <a:rPr lang="en-US" altLang="ko-KR" sz="1600" b="1" dirty="0"/>
              <a:t> Macro </a:t>
            </a:r>
            <a:r>
              <a:rPr lang="ko-KR" altLang="en-US" sz="1600" b="1" dirty="0"/>
              <a:t>내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변수로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저장</a:t>
            </a:r>
            <a:endParaRPr lang="ko-KR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21116" y="4861715"/>
            <a:ext cx="860425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/>
              <a:buChar char="•"/>
            </a:pPr>
            <a:r>
              <a:rPr lang="ko-KR" altLang="en-US" sz="1600" b="1" dirty="0" err="1"/>
              <a:t>파이썬</a:t>
            </a:r>
            <a:r>
              <a:rPr lang="en-US" altLang="ko-KR" sz="1600" b="1" dirty="0" err="1"/>
              <a:t> </a:t>
            </a:r>
            <a:r>
              <a:rPr lang="ko-KR" altLang="en-US" sz="1600" b="1" dirty="0" err="1"/>
              <a:t>시뮬레이션이</a:t>
            </a:r>
            <a:r>
              <a:rPr lang="en-US" altLang="ko-KR" sz="1600" b="1" dirty="0" err="1"/>
              <a:t> </a:t>
            </a:r>
            <a:r>
              <a:rPr lang="ko-KR" altLang="en-US" sz="1600" b="1" dirty="0" err="1"/>
              <a:t>돌아가는</a:t>
            </a:r>
            <a:r>
              <a:rPr lang="en-US" altLang="ko-KR" sz="1600" b="1" dirty="0" err="1"/>
              <a:t> </a:t>
            </a:r>
            <a:r>
              <a:rPr lang="ko-KR" altLang="en-US" sz="1600" b="1" dirty="0" err="1"/>
              <a:t>동안</a:t>
            </a:r>
            <a:r>
              <a:rPr lang="en-US" altLang="ko-KR" sz="1600" b="1" dirty="0" err="1"/>
              <a:t> </a:t>
            </a:r>
            <a:r>
              <a:rPr lang="ko-KR" altLang="en-US" sz="1600" b="1" dirty="0" err="1"/>
              <a:t>기존</a:t>
            </a:r>
            <a:r>
              <a:rPr lang="en-US" altLang="ko-KR" sz="1600" b="1" dirty="0" err="1"/>
              <a:t> txt </a:t>
            </a:r>
            <a:r>
              <a:rPr lang="ko-KR" altLang="en-US" sz="1600" b="1" dirty="0" err="1"/>
              <a:t>결과를</a:t>
            </a:r>
            <a:r>
              <a:rPr lang="en-US" altLang="ko-KR" sz="1600" b="1" dirty="0" err="1"/>
              <a:t> </a:t>
            </a:r>
            <a:r>
              <a:rPr lang="ko-KR" altLang="en-US" sz="1600" b="1" dirty="0" err="1"/>
              <a:t>소환하지</a:t>
            </a:r>
            <a:r>
              <a:rPr lang="en-US" altLang="ko-KR" sz="1600" b="1" dirty="0" err="1"/>
              <a:t> </a:t>
            </a:r>
            <a:r>
              <a:rPr lang="ko-KR" altLang="en-US" sz="1600" b="1" dirty="0" err="1"/>
              <a:t>않도록</a:t>
            </a:r>
            <a:r>
              <a:rPr lang="en-US" altLang="ko-KR" sz="1600" b="1" dirty="0" err="1"/>
              <a:t> </a:t>
            </a:r>
            <a:r>
              <a:rPr lang="ko-KR" altLang="en-US" sz="1600" b="1" dirty="0" err="1"/>
              <a:t>시간을</a:t>
            </a:r>
            <a:r>
              <a:rPr lang="en-US" altLang="ko-KR" sz="1600" b="1" dirty="0" err="1"/>
              <a:t> </a:t>
            </a:r>
            <a:r>
              <a:rPr lang="ko-KR" altLang="en-US" sz="1600" b="1" dirty="0" err="1"/>
              <a:t>확보하는</a:t>
            </a:r>
            <a:r>
              <a:rPr lang="en-US" altLang="ko-KR" sz="1600" b="1" dirty="0" err="1"/>
              <a:t> </a:t>
            </a:r>
            <a:r>
              <a:rPr lang="ko-KR" altLang="en-US" sz="1600" b="1" dirty="0" err="1"/>
              <a:t>것</a:t>
            </a:r>
            <a:endParaRPr lang="ko-KR" alt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9929" y="815483"/>
            <a:ext cx="76982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/>
              <a:buChar char="v"/>
            </a:pPr>
            <a:r>
              <a:rPr lang="en-US" altLang="ko-KR" sz="1800" b="1" dirty="0"/>
              <a:t>Macro </a:t>
            </a:r>
            <a:r>
              <a:rPr lang="ko-KR" altLang="en-US" sz="1800" b="1" dirty="0"/>
              <a:t>작성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시행착오</a:t>
            </a:r>
            <a:r>
              <a:rPr lang="en-US" altLang="ko-KR" sz="1800" b="1" dirty="0"/>
              <a:t> (</a:t>
            </a:r>
            <a:r>
              <a:rPr lang="ko-KR" altLang="en-US" sz="1800" b="1" dirty="0"/>
              <a:t>해결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완료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21116" y="1916238"/>
            <a:ext cx="1084961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50000"/>
              </a:lnSpc>
              <a:buFont typeface="Arial"/>
              <a:buChar char="►"/>
            </a:pPr>
            <a:r>
              <a:rPr lang="ko-KR" altLang="en-US" sz="1600" dirty="0"/>
              <a:t>파이썬</a:t>
            </a:r>
            <a:r>
              <a:rPr lang="en-US" altLang="ko-KR" sz="1600" dirty="0"/>
              <a:t> </a:t>
            </a:r>
            <a:r>
              <a:rPr lang="ko-KR" altLang="en-US" sz="1600" dirty="0"/>
              <a:t>시뮬레이션을</a:t>
            </a:r>
            <a:r>
              <a:rPr lang="en-US" altLang="ko-KR" sz="1600" dirty="0"/>
              <a:t> </a:t>
            </a:r>
            <a:r>
              <a:rPr lang="ko-KR" altLang="en-US" sz="1600" dirty="0"/>
              <a:t>통해</a:t>
            </a:r>
            <a:r>
              <a:rPr lang="en-US" altLang="ko-KR" sz="1600" dirty="0"/>
              <a:t> txt</a:t>
            </a:r>
            <a:r>
              <a:rPr lang="ko-KR" altLang="en-US" sz="1600" dirty="0"/>
              <a:t>에</a:t>
            </a:r>
            <a:r>
              <a:rPr lang="en-US" altLang="ko-KR" sz="1600" dirty="0"/>
              <a:t> </a:t>
            </a:r>
            <a:r>
              <a:rPr lang="ko-KR" altLang="en-US" sz="1600" dirty="0"/>
              <a:t>저장한</a:t>
            </a:r>
            <a:r>
              <a:rPr lang="en-US" altLang="ko-KR" sz="1600" dirty="0"/>
              <a:t> directivity</a:t>
            </a:r>
            <a:r>
              <a:rPr lang="ko-KR" altLang="en-US" sz="1600" dirty="0"/>
              <a:t>와</a:t>
            </a:r>
            <a:r>
              <a:rPr lang="en-US" altLang="ko-KR" sz="1600" dirty="0"/>
              <a:t> n_parallel</a:t>
            </a:r>
            <a:r>
              <a:rPr lang="ko-KR" altLang="en-US" sz="1600" dirty="0"/>
              <a:t>값을</a:t>
            </a:r>
            <a:r>
              <a:rPr lang="en-US" altLang="ko-KR" sz="1600" dirty="0"/>
              <a:t> macro</a:t>
            </a:r>
            <a:r>
              <a:rPr lang="ko-KR" altLang="en-US" sz="1600" dirty="0"/>
              <a:t>내</a:t>
            </a:r>
            <a:r>
              <a:rPr lang="en-US" altLang="ko-KR" sz="1600" dirty="0"/>
              <a:t> </a:t>
            </a:r>
            <a:r>
              <a:rPr lang="ko-KR" altLang="en-US" sz="1600" dirty="0"/>
              <a:t>변수로</a:t>
            </a:r>
            <a:r>
              <a:rPr lang="en-US" altLang="ko-KR" sz="1600" dirty="0"/>
              <a:t> </a:t>
            </a:r>
            <a:r>
              <a:rPr lang="ko-KR" altLang="en-US" sz="1600" dirty="0"/>
              <a:t>저장</a:t>
            </a:r>
            <a:r>
              <a:rPr lang="en-US" altLang="ko-KR" sz="1600" dirty="0"/>
              <a:t> </a:t>
            </a:r>
            <a:r>
              <a:rPr lang="ko-KR" altLang="en-US" sz="1600" dirty="0"/>
              <a:t>및</a:t>
            </a:r>
            <a:r>
              <a:rPr lang="en-US" altLang="ko-KR" sz="1600" dirty="0"/>
              <a:t>  </a:t>
            </a:r>
            <a:r>
              <a:rPr lang="ko-KR" altLang="en-US" sz="1600" dirty="0"/>
              <a:t>값</a:t>
            </a:r>
            <a:r>
              <a:rPr lang="en-US" altLang="ko-KR" sz="1600" dirty="0"/>
              <a:t> </a:t>
            </a:r>
            <a:r>
              <a:rPr lang="ko-KR" altLang="en-US" sz="1600" dirty="0"/>
              <a:t>호출이</a:t>
            </a:r>
            <a:r>
              <a:rPr lang="en-US" altLang="ko-KR" sz="1600" dirty="0"/>
              <a:t> </a:t>
            </a:r>
            <a:r>
              <a:rPr lang="ko-KR" altLang="en-US" sz="1600" dirty="0"/>
              <a:t>가능하다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21116" y="5261041"/>
            <a:ext cx="478663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50000"/>
              </a:lnSpc>
              <a:buFont typeface="Arial"/>
              <a:buChar char="►"/>
            </a:pPr>
            <a:r>
              <a:rPr lang="en-US" altLang="ko-KR" sz="1600" dirty="0"/>
              <a:t>Result templates </a:t>
            </a:r>
            <a:r>
              <a:rPr lang="ko-KR" altLang="en-US" sz="1600" dirty="0"/>
              <a:t>코드에서</a:t>
            </a:r>
            <a:r>
              <a:rPr lang="en-US" altLang="ko-KR" sz="1600" dirty="0"/>
              <a:t> </a:t>
            </a:r>
            <a:r>
              <a:rPr lang="ko-KR" altLang="en-US" sz="1600" dirty="0"/>
              <a:t>참고하여</a:t>
            </a:r>
            <a:r>
              <a:rPr lang="en-US" altLang="ko-KR" sz="1600" dirty="0"/>
              <a:t> </a:t>
            </a:r>
            <a:r>
              <a:rPr lang="ko-KR" altLang="en-US" sz="1600" dirty="0"/>
              <a:t>문제</a:t>
            </a:r>
            <a:r>
              <a:rPr lang="en-US" altLang="ko-KR" sz="1600" dirty="0"/>
              <a:t> </a:t>
            </a:r>
            <a:r>
              <a:rPr lang="ko-KR" altLang="en-US" sz="1600" dirty="0"/>
              <a:t>해결 </a:t>
            </a:r>
            <a:endParaRPr lang="ko-KR" altLang="en-US" sz="1600" dirty="0"/>
          </a:p>
        </p:txBody>
      </p:sp>
      <p:graphicFrame>
        <p:nvGraphicFramePr>
          <p:cNvPr id="17" name="표 12"/>
          <p:cNvGraphicFramePr>
            <a:graphicFrameLocks noGrp="1"/>
          </p:cNvGraphicFramePr>
          <p:nvPr/>
        </p:nvGraphicFramePr>
        <p:xfrm>
          <a:off x="1278654" y="2542700"/>
          <a:ext cx="9423526" cy="124946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423526"/>
              </a:tblGrid>
              <a:tr h="1249467">
                <a:tc>
                  <a:txBody>
                    <a:bodyPr/>
                    <a:p>
                      <a:pPr lvl="0">
                        <a:defRPr/>
                      </a:pPr>
                      <a:r>
                        <a:rPr lang="en-US" altLang="ko-KR" sz="1600" kern="0" spc="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맑은 고딕"/>
                        </a:rPr>
                        <a:t>  ' Open the output file and read the result</a:t>
                      </a:r>
                      <a:endParaRPr lang="en-US" altLang="ko-KR" sz="1600" kern="0" spc="0" dirty="0">
                        <a:solidFill>
                          <a:srgbClr val="008000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600" kern="0" spc="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맑은 고딕"/>
                        </a:rPr>
                        <a:t>    </a:t>
                      </a:r>
                      <a:r>
                        <a:rPr lang="en-US" altLang="ko-KR" sz="1600" kern="0" spc="0" dirty="0">
                          <a:effectLst/>
                          <a:latin typeface="+mn-lt"/>
                          <a:ea typeface="맑은 고딕"/>
                        </a:rPr>
                        <a:t>fileNumber = FreeFile</a:t>
                      </a:r>
                      <a:endParaRPr lang="en-US" altLang="ko-KR" sz="1600" kern="0" spc="0" dirty="0">
                        <a:effectLst/>
                        <a:latin typeface="+mn-lt"/>
                        <a:ea typeface="맑은 고딕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600" kern="0" spc="0" dirty="0">
                          <a:effectLst/>
                          <a:latin typeface="+mn-lt"/>
                          <a:ea typeface="맑은 고딕"/>
                        </a:rPr>
                        <a:t>    </a:t>
                      </a:r>
                      <a:r>
                        <a:rPr lang="en-US" altLang="ko-KR" sz="1600" kern="0" spc="0" dirty="0">
                          <a:solidFill>
                            <a:srgbClr val="18d9d2"/>
                          </a:solidFill>
                          <a:effectLst/>
                          <a:latin typeface="+mn-lt"/>
                          <a:ea typeface="맑은 고딕"/>
                        </a:rPr>
                        <a:t>Open</a:t>
                      </a:r>
                      <a:r>
                        <a:rPr lang="en-US" altLang="ko-KR" sz="1600" kern="0" spc="0" dirty="0">
                          <a:effectLst/>
                          <a:latin typeface="+mn-lt"/>
                          <a:ea typeface="맑은 고딕"/>
                        </a:rPr>
                        <a:t> resultFile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맑은 고딕"/>
                        </a:rPr>
                        <a:t> For</a:t>
                      </a:r>
                      <a:r>
                        <a:rPr lang="en-US" altLang="ko-KR" sz="1600" kern="0" spc="0" dirty="0">
                          <a:effectLst/>
                          <a:latin typeface="+mn-lt"/>
                          <a:ea typeface="맑은 고딕"/>
                        </a:rPr>
                        <a:t> Input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맑은 고딕"/>
                        </a:rPr>
                        <a:t> As</a:t>
                      </a:r>
                      <a:r>
                        <a:rPr lang="en-US" altLang="ko-KR" sz="1600" kern="0" spc="0" dirty="0">
                          <a:effectLst/>
                          <a:latin typeface="+mn-lt"/>
                          <a:ea typeface="맑은 고딕"/>
                        </a:rPr>
                        <a:t> fileNumber</a:t>
                      </a:r>
                      <a:endParaRPr lang="en-US" altLang="ko-KR" sz="1600" kern="0" spc="0" dirty="0">
                        <a:effectLst/>
                        <a:latin typeface="+mn-lt"/>
                        <a:ea typeface="맑은 고딕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600" kern="0" spc="0" dirty="0">
                          <a:effectLst/>
                          <a:latin typeface="+mn-lt"/>
                          <a:ea typeface="맑은 고딕"/>
                        </a:rPr>
                        <a:t>   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맑은 고딕"/>
                        </a:rPr>
                        <a:t>Line</a:t>
                      </a:r>
                      <a:r>
                        <a:rPr lang="en-US" altLang="ko-KR" sz="1600" kern="0" spc="0" dirty="0">
                          <a:solidFill>
                            <a:srgbClr val="31e0db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18d9d2"/>
                          </a:solidFill>
                          <a:effectLst/>
                          <a:latin typeface="+mn-lt"/>
                          <a:ea typeface="맑은 고딕"/>
                        </a:rPr>
                        <a:t>Input</a:t>
                      </a:r>
                      <a:r>
                        <a:rPr lang="en-US" altLang="ko-KR" sz="1600" kern="0" spc="0" dirty="0">
                          <a:effectLst/>
                          <a:latin typeface="+mn-lt"/>
                          <a:ea typeface="맑은 고딕"/>
                        </a:rPr>
                        <a:t> #fileNumber, </a:t>
                      </a:r>
                      <a:r>
                        <a:rPr lang="en-US" altLang="ko-KR" sz="1600" kern="0" spc="0" dirty="0">
                          <a:solidFill>
                            <a:srgbClr val="18d9d2"/>
                          </a:solidFill>
                          <a:effectLst/>
                          <a:latin typeface="+mn-lt"/>
                          <a:ea typeface="맑은 고딕"/>
                        </a:rPr>
                        <a:t>Output</a:t>
                      </a:r>
                      <a:r>
                        <a:rPr lang="en-US" altLang="ko-KR" sz="1600" kern="0" spc="0" dirty="0"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맑은 고딕"/>
                        </a:rPr>
                        <a:t> ' Read the first line from the file</a:t>
                      </a:r>
                      <a:endParaRPr lang="en-US" altLang="ko-KR" sz="1600" kern="0" spc="0" dirty="0">
                        <a:solidFill>
                          <a:srgbClr val="008000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600" kern="0" spc="0" dirty="0">
                          <a:effectLst/>
                          <a:latin typeface="+mn-lt"/>
                          <a:ea typeface="맑은 고딕"/>
                        </a:rPr>
                        <a:t>   </a:t>
                      </a:r>
                      <a:r>
                        <a:rPr lang="en-US" altLang="ko-KR" sz="1600" kern="0" spc="0" dirty="0">
                          <a:solidFill>
                            <a:srgbClr val="31e0db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18d9d2"/>
                          </a:solidFill>
                          <a:effectLst/>
                          <a:latin typeface="+mn-lt"/>
                          <a:ea typeface="맑은 고딕"/>
                        </a:rPr>
                        <a:t>Close</a:t>
                      </a:r>
                      <a:r>
                        <a:rPr lang="en-US" altLang="ko-KR" sz="1600" kern="0" spc="0" dirty="0">
                          <a:effectLst/>
                          <a:latin typeface="+mn-lt"/>
                          <a:ea typeface="맑은 고딕"/>
                        </a:rPr>
                        <a:t> fileNumber</a:t>
                      </a:r>
                      <a:endParaRPr lang="en-US" altLang="ko-KR" sz="1600" kern="0" spc="0" dirty="0">
                        <a:effectLst/>
                        <a:latin typeface="+mn-lt"/>
                        <a:ea typeface="맑은 고딕"/>
                      </a:endParaRPr>
                    </a:p>
                    <a:p>
                      <a:pPr lvl="0">
                        <a:defRPr/>
                      </a:pPr>
                      <a:endParaRPr lang="en-US" altLang="ko-KR" sz="1600" kern="0" spc="0" dirty="0">
                        <a:effectLst/>
                        <a:latin typeface="+mn-lt"/>
                        <a:ea typeface="맑은 고딕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600" kern="0" spc="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맑은 고딕"/>
                        </a:rPr>
                        <a:t>    ' Convert the output to a Double and store in result</a:t>
                      </a:r>
                      <a:endParaRPr lang="en-US" altLang="ko-KR" sz="1600" kern="0" spc="0" dirty="0">
                        <a:solidFill>
                          <a:srgbClr val="008000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600" kern="0" spc="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맑은 고딕"/>
                        </a:rPr>
                        <a:t>    </a:t>
                      </a:r>
                      <a:r>
                        <a:rPr lang="en-US" altLang="ko-KR" sz="1600" kern="0" spc="0" dirty="0">
                          <a:effectLst/>
                          <a:latin typeface="+mn-lt"/>
                          <a:ea typeface="맑은 고딕"/>
                        </a:rPr>
                        <a:t>result = CDbl(</a:t>
                      </a:r>
                      <a:r>
                        <a:rPr lang="en-US" altLang="ko-KR" sz="1600" kern="0" spc="0" dirty="0">
                          <a:solidFill>
                            <a:srgbClr val="18d9d2"/>
                          </a:solidFill>
                          <a:effectLst/>
                          <a:latin typeface="+mn-lt"/>
                          <a:ea typeface="맑은 고딕"/>
                        </a:rPr>
                        <a:t>Output</a:t>
                      </a:r>
                      <a:r>
                        <a:rPr lang="en-US" altLang="ko-KR" sz="1600" kern="0" spc="0" dirty="0">
                          <a:effectLst/>
                          <a:latin typeface="+mn-lt"/>
                          <a:ea typeface="맑은 고딕"/>
                        </a:rPr>
                        <a:t>)</a:t>
                      </a:r>
                      <a:endParaRPr lang="en-US" sz="1600" kern="0" spc="0" dirty="0">
                        <a:effectLst/>
                        <a:latin typeface="+mn-lt"/>
                      </a:endParaRPr>
                    </a:p>
                  </a:txBody>
                  <a:tcPr marL="121088" marR="121088" marT="33477" marB="334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표 12"/>
          <p:cNvGraphicFramePr>
            <a:graphicFrameLocks noGrp="1"/>
          </p:cNvGraphicFramePr>
          <p:nvPr/>
        </p:nvGraphicFramePr>
        <p:xfrm>
          <a:off x="1278654" y="5824615"/>
          <a:ext cx="9423526" cy="124946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423526"/>
              </a:tblGrid>
              <a:tr h="646136">
                <a:tc>
                  <a:txBody>
                    <a:bodyPr/>
                    <a:p>
                      <a:pPr lvl="0">
                        <a:defRPr/>
                      </a:pPr>
                      <a:r>
                        <a:rPr lang="en-US" altLang="ko-KR" sz="1600" kern="0" spc="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맑은 고딕"/>
                        </a:rPr>
                        <a:t> ' Wait for 3 seconds to allow script to finish</a:t>
                      </a:r>
                      <a:endParaRPr lang="en-US" altLang="ko-KR" sz="1600" kern="0" spc="0" dirty="0">
                        <a:solidFill>
                          <a:srgbClr val="008000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600" kern="0" spc="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맑은 고딕"/>
                        </a:rPr>
                        <a:t>   </a:t>
                      </a:r>
                      <a:r>
                        <a:rPr lang="en-US" altLang="ko-KR" sz="1600" kern="0" spc="0" dirty="0"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42c7f1"/>
                          </a:solidFill>
                          <a:effectLst/>
                          <a:latin typeface="+mn-lt"/>
                          <a:ea typeface="맑은 고딕"/>
                        </a:rPr>
                        <a:t>Wait</a:t>
                      </a:r>
                      <a:r>
                        <a:rPr lang="en-US" altLang="ko-KR" sz="1600" kern="0" spc="0" dirty="0">
                          <a:effectLst/>
                          <a:latin typeface="+mn-lt"/>
                          <a:ea typeface="맑은 고딕"/>
                        </a:rPr>
                        <a:t> 3</a:t>
                      </a:r>
                      <a:endParaRPr lang="en-US" sz="1600" kern="0" spc="0" dirty="0">
                        <a:effectLst/>
                        <a:latin typeface="+mn-lt"/>
                      </a:endParaRPr>
                    </a:p>
                  </a:txBody>
                  <a:tcPr marL="121088" marR="121088" marT="33477" marB="334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076645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VBA CODE</a:t>
            </a:r>
            <a:endParaRPr lang="ko-KR" altLang="en-US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4" name="TextBox 14"/>
          <p:cNvSpPr txBox="1"/>
          <p:nvPr/>
        </p:nvSpPr>
        <p:spPr>
          <a:xfrm>
            <a:off x="821116" y="1492802"/>
            <a:ext cx="7444105" cy="45720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285750" lvl="0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600" b="1"/>
              <a:t>Result Templates RTP file</a:t>
            </a:r>
            <a:r>
              <a:rPr lang="ko-KR" altLang="en-US" sz="1600" b="1"/>
              <a:t>의</a:t>
            </a:r>
            <a:r>
              <a:rPr lang="en-US" altLang="ko-KR" sz="1600" b="1"/>
              <a:t> </a:t>
            </a:r>
            <a:r>
              <a:rPr lang="ko-KR" altLang="en-US" sz="1600" b="1"/>
              <a:t>문법</a:t>
            </a:r>
            <a:r>
              <a:rPr lang="en-US" altLang="ko-KR" sz="1600" b="1"/>
              <a:t> </a:t>
            </a:r>
            <a:r>
              <a:rPr lang="ko-KR" altLang="en-US" sz="1600" b="1"/>
              <a:t>형식이</a:t>
            </a:r>
            <a:r>
              <a:rPr lang="en-US" altLang="ko-KR" sz="1600" b="1"/>
              <a:t> Macro</a:t>
            </a:r>
            <a:r>
              <a:rPr lang="ko-KR" altLang="en-US" sz="1600" b="1"/>
              <a:t>랑</a:t>
            </a:r>
            <a:r>
              <a:rPr lang="en-US" altLang="ko-KR" sz="1600" b="1"/>
              <a:t> 100% </a:t>
            </a:r>
            <a:r>
              <a:rPr lang="ko-KR" altLang="en-US" sz="1600" b="1"/>
              <a:t>일치하는게</a:t>
            </a:r>
            <a:r>
              <a:rPr lang="en-US" altLang="ko-KR" sz="1600" b="1"/>
              <a:t> </a:t>
            </a:r>
            <a:r>
              <a:rPr lang="ko-KR" altLang="en-US" sz="1600" b="1"/>
              <a:t>아니다</a:t>
            </a:r>
            <a:r>
              <a:rPr lang="en-US" altLang="ko-KR" sz="1600" b="1"/>
              <a:t>. </a:t>
            </a:r>
            <a:endParaRPr lang="ko-KR" altLang="en-US" sz="1600" b="1"/>
          </a:p>
        </p:txBody>
      </p:sp>
      <p:sp>
        <p:nvSpPr>
          <p:cNvPr id="5" name="TextBox 4"/>
          <p:cNvSpPr txBox="1"/>
          <p:nvPr/>
        </p:nvSpPr>
        <p:spPr>
          <a:xfrm>
            <a:off x="649929" y="815483"/>
            <a:ext cx="7698105" cy="3657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85750" lvl="0" indent="-285750">
              <a:buFont typeface="Wingdings"/>
              <a:buChar char="v"/>
              <a:defRPr/>
            </a:pPr>
            <a:r>
              <a:rPr lang="en-US" altLang="ko-KR" sz="1800" b="1"/>
              <a:t>Macro </a:t>
            </a:r>
            <a:r>
              <a:rPr lang="ko-KR" altLang="en-US" sz="1800" b="1"/>
              <a:t>작성</a:t>
            </a:r>
            <a:r>
              <a:rPr lang="en-US" altLang="ko-KR" sz="1800" b="1"/>
              <a:t> </a:t>
            </a:r>
            <a:r>
              <a:rPr lang="ko-KR" altLang="en-US" sz="1800" b="1"/>
              <a:t>시행착오</a:t>
            </a:r>
            <a:r>
              <a:rPr lang="en-US" altLang="ko-KR" sz="1800" b="1"/>
              <a:t> (</a:t>
            </a:r>
            <a:r>
              <a:rPr lang="ko-KR" altLang="en-US" sz="1800" b="1"/>
              <a:t>해결</a:t>
            </a:r>
            <a:r>
              <a:rPr lang="en-US" altLang="ko-KR" sz="1800" b="1"/>
              <a:t> X)</a:t>
            </a:r>
            <a:endParaRPr lang="ko-KR" altLang="en-US" sz="1800" b="1"/>
          </a:p>
        </p:txBody>
      </p:sp>
      <p:sp>
        <p:nvSpPr>
          <p:cNvPr id="6" name="TextBox 5"/>
          <p:cNvSpPr txBox="1"/>
          <p:nvPr/>
        </p:nvSpPr>
        <p:spPr>
          <a:xfrm>
            <a:off x="821116" y="1916238"/>
            <a:ext cx="9675495" cy="82296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285750" lvl="0" indent="-285750">
              <a:lnSpc>
                <a:spcPct val="150000"/>
              </a:lnSpc>
              <a:buFont typeface="Arial"/>
              <a:buChar char="►"/>
              <a:defRPr/>
            </a:pPr>
            <a:r>
              <a:rPr lang="ko-KR" altLang="en-US" sz="1600"/>
              <a:t>함수</a:t>
            </a:r>
            <a:r>
              <a:rPr lang="en-US" altLang="ko-KR" sz="1600"/>
              <a:t> </a:t>
            </a:r>
            <a:r>
              <a:rPr lang="ko-KR" altLang="en-US" sz="1600"/>
              <a:t>정의에</a:t>
            </a:r>
            <a:r>
              <a:rPr lang="en-US" altLang="ko-KR" sz="1600"/>
              <a:t> </a:t>
            </a:r>
            <a:r>
              <a:rPr lang="ko-KR" altLang="en-US" sz="1600"/>
              <a:t>대한</a:t>
            </a:r>
            <a:r>
              <a:rPr lang="en-US" altLang="ko-KR" sz="1600"/>
              <a:t> </a:t>
            </a:r>
            <a:r>
              <a:rPr lang="ko-KR" altLang="en-US" sz="1600"/>
              <a:t>오류</a:t>
            </a:r>
            <a:r>
              <a:rPr lang="en-US" altLang="ko-KR" sz="1600"/>
              <a:t> </a:t>
            </a:r>
            <a:r>
              <a:rPr lang="ko-KR" altLang="en-US" sz="1600"/>
              <a:t>발생</a:t>
            </a:r>
            <a:r>
              <a:rPr lang="en-US" altLang="ko-KR" sz="1600"/>
              <a:t>(e.g. </a:t>
            </a:r>
            <a:r>
              <a:rPr lang="ko-KR" altLang="en-US" sz="1600"/>
              <a:t>시작과</a:t>
            </a:r>
            <a:r>
              <a:rPr lang="en-US" altLang="ko-KR" sz="1600"/>
              <a:t> </a:t>
            </a:r>
            <a:r>
              <a:rPr lang="ko-KR" altLang="en-US" sz="1600"/>
              <a:t>끝인</a:t>
            </a:r>
            <a:r>
              <a:rPr lang="en-US" altLang="ko-KR" sz="1600"/>
              <a:t> Sub Main / End Sub</a:t>
            </a:r>
            <a:r>
              <a:rPr lang="ko-KR" altLang="en-US" sz="1600"/>
              <a:t>에</a:t>
            </a:r>
            <a:r>
              <a:rPr lang="en-US" altLang="ko-KR" sz="1600"/>
              <a:t> </a:t>
            </a:r>
            <a:r>
              <a:rPr lang="ko-KR" altLang="en-US" sz="1600"/>
              <a:t>대한</a:t>
            </a:r>
            <a:r>
              <a:rPr lang="en-US" altLang="ko-KR" sz="1600"/>
              <a:t> </a:t>
            </a:r>
            <a:r>
              <a:rPr lang="ko-KR" altLang="en-US" sz="1600"/>
              <a:t>중복</a:t>
            </a:r>
            <a:r>
              <a:rPr lang="en-US" altLang="ko-KR" sz="1600"/>
              <a:t> </a:t>
            </a:r>
            <a:r>
              <a:rPr lang="ko-KR" altLang="en-US" sz="1600"/>
              <a:t>및</a:t>
            </a:r>
            <a:r>
              <a:rPr lang="en-US" altLang="ko-KR" sz="1600"/>
              <a:t> </a:t>
            </a:r>
            <a:r>
              <a:rPr lang="ko-KR" altLang="en-US" sz="1600"/>
              <a:t>오류</a:t>
            </a:r>
            <a:r>
              <a:rPr lang="en-US" altLang="ko-KR" sz="1600"/>
              <a:t> </a:t>
            </a:r>
            <a:r>
              <a:rPr lang="ko-KR" altLang="en-US" sz="1600"/>
              <a:t>메세지</a:t>
            </a:r>
            <a:r>
              <a:rPr lang="en-US" altLang="ko-KR" sz="1600"/>
              <a:t> </a:t>
            </a:r>
            <a:r>
              <a:rPr lang="ko-KR" altLang="en-US" sz="1600"/>
              <a:t>발생</a:t>
            </a:r>
            <a:r>
              <a:rPr lang="en-US" altLang="ko-KR" sz="1600"/>
              <a:t>) </a:t>
            </a:r>
            <a:br>
              <a:rPr lang="en-US" altLang="ko-KR" sz="1600"/>
            </a:br>
            <a:r>
              <a:rPr lang="ko-KR" altLang="en-US" sz="1600"/>
              <a:t>외에도</a:t>
            </a:r>
            <a:r>
              <a:rPr lang="en-US" altLang="ko-KR" sz="1600"/>
              <a:t> </a:t>
            </a:r>
            <a:r>
              <a:rPr lang="ko-KR" altLang="en-US" sz="1600"/>
              <a:t>기존</a:t>
            </a:r>
            <a:r>
              <a:rPr lang="en-US" altLang="ko-KR" sz="1600"/>
              <a:t> </a:t>
            </a:r>
            <a:r>
              <a:rPr lang="ko-KR" altLang="en-US" sz="1600"/>
              <a:t>매크로</a:t>
            </a:r>
            <a:r>
              <a:rPr lang="en-US" altLang="ko-KR" sz="1600"/>
              <a:t> </a:t>
            </a:r>
            <a:r>
              <a:rPr lang="ko-KR" altLang="en-US" sz="1600"/>
              <a:t>코드</a:t>
            </a:r>
            <a:r>
              <a:rPr lang="en-US" altLang="ko-KR" sz="1600"/>
              <a:t> </a:t>
            </a:r>
            <a:r>
              <a:rPr lang="ko-KR" altLang="en-US" sz="1600"/>
              <a:t>실행에</a:t>
            </a:r>
            <a:r>
              <a:rPr lang="en-US" altLang="ko-KR" sz="1600"/>
              <a:t> </a:t>
            </a:r>
            <a:r>
              <a:rPr lang="ko-KR" altLang="en-US" sz="1600"/>
              <a:t>대한</a:t>
            </a:r>
            <a:r>
              <a:rPr lang="en-US" altLang="ko-KR" sz="1600"/>
              <a:t> </a:t>
            </a:r>
            <a:r>
              <a:rPr lang="ko-KR" altLang="en-US" sz="1600"/>
              <a:t>오류가</a:t>
            </a:r>
            <a:r>
              <a:rPr lang="en-US" altLang="ko-KR" sz="1600"/>
              <a:t> </a:t>
            </a:r>
            <a:r>
              <a:rPr lang="ko-KR" altLang="en-US" sz="1600"/>
              <a:t>발생한다</a:t>
            </a:r>
            <a:r>
              <a:rPr lang="en-US" altLang="ko-KR" sz="1600"/>
              <a:t>. (</a:t>
            </a:r>
            <a:r>
              <a:rPr lang="ko-KR" altLang="en-US" sz="1600"/>
              <a:t>아래</a:t>
            </a:r>
            <a:r>
              <a:rPr lang="en-US" altLang="ko-KR" sz="1600"/>
              <a:t> </a:t>
            </a:r>
            <a:r>
              <a:rPr lang="ko-KR" altLang="en-US" sz="1600"/>
              <a:t>사진</a:t>
            </a:r>
            <a:r>
              <a:rPr lang="en-US" altLang="ko-KR" sz="1600"/>
              <a:t>)  </a:t>
            </a:r>
            <a:r>
              <a:rPr lang="ko-KR" altLang="en-US" sz="1600"/>
              <a:t> </a:t>
            </a:r>
            <a:endParaRPr lang="ko-KR" altLang="en-US" sz="1600"/>
          </a:p>
        </p:txBody>
      </p:sp>
      <p:pic>
        <p:nvPicPr>
          <p:cNvPr id="7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28974" y="4092982"/>
            <a:ext cx="5734050" cy="2295525"/>
          </a:xfrm>
          <a:prstGeom prst="rect">
            <a:avLst/>
          </a:prstGeom>
        </p:spPr>
      </p:pic>
      <p:sp>
        <p:nvSpPr>
          <p:cNvPr id="8" name="TextBox 5"/>
          <p:cNvSpPr txBox="1"/>
          <p:nvPr/>
        </p:nvSpPr>
        <p:spPr>
          <a:xfrm>
            <a:off x="821113" y="2739322"/>
            <a:ext cx="10300277" cy="821123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285750" lvl="0" indent="-285750">
              <a:lnSpc>
                <a:spcPct val="150000"/>
              </a:lnSpc>
              <a:buFont typeface="Arial"/>
              <a:buChar char="►"/>
              <a:defRPr/>
            </a:pPr>
            <a:r>
              <a:rPr lang="ko-KR" altLang="en-US" sz="1600"/>
              <a:t>문법이 다른 것을 보아 기존 </a:t>
            </a:r>
            <a:r>
              <a:rPr lang="en-US" altLang="ko-KR" sz="1600"/>
              <a:t>RTP</a:t>
            </a:r>
            <a:r>
              <a:rPr lang="ko-KR" altLang="en-US" sz="1600"/>
              <a:t> </a:t>
            </a:r>
            <a:r>
              <a:rPr lang="en-US" altLang="ko-KR" sz="1600"/>
              <a:t>file</a:t>
            </a:r>
            <a:r>
              <a:rPr lang="ko-KR" altLang="en-US" sz="1600"/>
              <a:t>의 문법을 학습시켜 </a:t>
            </a:r>
            <a:r>
              <a:rPr lang="en-US" altLang="ko-KR" sz="1600"/>
              <a:t>Macro</a:t>
            </a:r>
            <a:r>
              <a:rPr lang="ko-KR" altLang="en-US" sz="1600"/>
              <a:t> 코드를 수정하거나</a:t>
            </a:r>
            <a:r>
              <a:rPr lang="en-US" altLang="ko-KR" sz="1600"/>
              <a:t>,</a:t>
            </a:r>
            <a:r>
              <a:rPr lang="ko-KR" altLang="en-US" sz="1600"/>
              <a:t> 새로 제작하는 방향으로 </a:t>
            </a:r>
            <a:br>
              <a:rPr lang="ko-KR" altLang="en-US" sz="1600"/>
            </a:br>
            <a:r>
              <a:rPr lang="ko-KR" altLang="en-US" sz="1600"/>
              <a:t>코드 생성을 시도했다</a:t>
            </a:r>
            <a:r>
              <a:rPr lang="en-US" altLang="ko-KR" sz="1600"/>
              <a:t>.</a:t>
            </a:r>
            <a:r>
              <a:rPr lang="ko-KR" altLang="en-US" sz="1600"/>
              <a:t> </a:t>
            </a:r>
            <a:r>
              <a:rPr lang="en-US" altLang="ko-KR" sz="1600"/>
              <a:t> </a:t>
            </a:r>
            <a:r>
              <a:rPr lang="ko-KR" altLang="en-US" sz="1600"/>
              <a:t> 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318123618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/>
            <a:r>
              <a:rPr lang="en-US" altLang="ko-KR" dirty="0"/>
              <a:t>VBA CODE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4" name="TextBox 14"/>
          <p:cNvSpPr txBox="1"/>
          <p:nvPr/>
        </p:nvSpPr>
        <p:spPr>
          <a:xfrm>
            <a:off x="821116" y="1492802"/>
            <a:ext cx="744410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ko-KR" sz="1600" b="1" dirty="0"/>
              <a:t>Result Templates RTP file</a:t>
            </a:r>
            <a:r>
              <a:rPr lang="ko-KR" altLang="en-US" sz="1600" b="1" dirty="0"/>
              <a:t>의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문법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형식이</a:t>
            </a:r>
            <a:r>
              <a:rPr lang="en-US" altLang="ko-KR" sz="1600" b="1" dirty="0"/>
              <a:t> Macro</a:t>
            </a:r>
            <a:r>
              <a:rPr lang="ko-KR" altLang="en-US" sz="1600" b="1" dirty="0"/>
              <a:t>랑</a:t>
            </a:r>
            <a:r>
              <a:rPr lang="en-US" altLang="ko-KR" sz="1600" b="1" dirty="0"/>
              <a:t> 100% </a:t>
            </a:r>
            <a:r>
              <a:rPr lang="ko-KR" altLang="en-US" sz="1600" b="1" dirty="0"/>
              <a:t>일치하는게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아니다</a:t>
            </a:r>
            <a:r>
              <a:rPr lang="en-US" altLang="ko-KR" sz="1600" b="1" dirty="0"/>
              <a:t>. </a:t>
            </a:r>
            <a:endParaRPr lang="ko-KR" alt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9929" y="815483"/>
            <a:ext cx="76981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/>
              <a:buChar char="v"/>
            </a:pPr>
            <a:r>
              <a:rPr lang="en-US" altLang="ko-KR" sz="1800" b="1" dirty="0"/>
              <a:t>Macro </a:t>
            </a:r>
            <a:r>
              <a:rPr lang="ko-KR" altLang="en-US" sz="1800" b="1" dirty="0"/>
              <a:t>작성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시행착오</a:t>
            </a:r>
            <a:r>
              <a:rPr lang="en-US" altLang="ko-KR" sz="1800" b="1" dirty="0"/>
              <a:t> (</a:t>
            </a:r>
            <a:r>
              <a:rPr lang="ko-KR" altLang="en-US" sz="1800" b="1" dirty="0"/>
              <a:t>해결</a:t>
            </a:r>
            <a:r>
              <a:rPr lang="en-US" altLang="ko-KR" sz="1800" b="1" dirty="0"/>
              <a:t> X)</a:t>
            </a:r>
            <a:endParaRPr lang="ko-KR" altLang="en-US" sz="1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21114" y="1916238"/>
            <a:ext cx="7214175" cy="444057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285750" lvl="0" indent="-285750">
              <a:lnSpc>
                <a:spcPct val="150000"/>
              </a:lnSpc>
              <a:buFont typeface="Arial"/>
              <a:buChar char="►"/>
              <a:defRPr/>
            </a:pPr>
            <a:r>
              <a:rPr lang="en-US" altLang="ko-KR" sz="1600"/>
              <a:t>Chat gpt</a:t>
            </a:r>
            <a:r>
              <a:rPr lang="ko-KR" altLang="en-US" sz="1600"/>
              <a:t>를 통해 문법을 훈련시켜 코드를 추가</a:t>
            </a:r>
            <a:r>
              <a:rPr lang="en-US" altLang="ko-KR" sz="1600"/>
              <a:t>/</a:t>
            </a:r>
            <a:r>
              <a:rPr lang="ko-KR" altLang="en-US" sz="1600"/>
              <a:t>수정하는 방향을 시도했다</a:t>
            </a:r>
            <a:r>
              <a:rPr lang="en-US" altLang="ko-KR" sz="1600"/>
              <a:t>.</a:t>
            </a:r>
            <a:endParaRPr lang="en-US" altLang="ko-KR" sz="1600"/>
          </a:p>
        </p:txBody>
      </p:sp>
      <p:sp>
        <p:nvSpPr>
          <p:cNvPr id="8" name="TextBox 5"/>
          <p:cNvSpPr txBox="1"/>
          <p:nvPr/>
        </p:nvSpPr>
        <p:spPr>
          <a:xfrm>
            <a:off x="821116" y="2739322"/>
            <a:ext cx="10614599" cy="3011873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285750" lvl="0" indent="-285750">
              <a:lnSpc>
                <a:spcPct val="150000"/>
              </a:lnSpc>
              <a:buFont typeface="Arial"/>
              <a:buChar char="►"/>
              <a:defRPr/>
            </a:pPr>
            <a:r>
              <a:rPr lang="ko-KR" altLang="en-US" sz="1600"/>
              <a:t>필요한 단어가 들어간 함수 코드 중심으로 학습시키고 </a:t>
            </a:r>
            <a:r>
              <a:rPr lang="en-US" altLang="ko-KR" sz="1600"/>
              <a:t>txt</a:t>
            </a:r>
            <a:r>
              <a:rPr lang="ko-KR" altLang="en-US" sz="1600"/>
              <a:t>를 만드는 함수와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/>
              <a:t>Main </a:t>
            </a:r>
            <a:r>
              <a:rPr lang="ko-KR" altLang="en-US" sz="1600"/>
              <a:t>함수에서 해당 함수를 호출해 </a:t>
            </a:r>
            <a:br>
              <a:rPr lang="ko-KR" altLang="en-US" sz="1600"/>
            </a:br>
            <a:r>
              <a:rPr lang="ko-KR" altLang="en-US" sz="1600"/>
              <a:t>정보를 출력하는 방식으로 코드를 생성하고 있다</a:t>
            </a:r>
            <a:r>
              <a:rPr lang="en-US" altLang="ko-KR" sz="1600"/>
              <a:t>.</a:t>
            </a:r>
            <a:endParaRPr lang="ko-KR" altLang="en-US" sz="1600"/>
          </a:p>
          <a:p>
            <a:pPr marL="285750" lvl="0" indent="-285750">
              <a:lnSpc>
                <a:spcPct val="150000"/>
              </a:lnSpc>
              <a:buFont typeface="Arial"/>
              <a:buChar char="►"/>
              <a:defRPr/>
            </a:pPr>
            <a:endParaRPr lang="ko-KR" altLang="en-US" sz="1600"/>
          </a:p>
          <a:p>
            <a:pPr marL="285750" lvl="0" indent="-285750">
              <a:lnSpc>
                <a:spcPct val="150000"/>
              </a:lnSpc>
              <a:buFont typeface="Arial"/>
              <a:buChar char="►"/>
              <a:defRPr/>
            </a:pPr>
            <a:r>
              <a:rPr lang="ko-KR" altLang="en-US" sz="1600"/>
              <a:t>결론적으로 현재 문제는 지정된 주소에 </a:t>
            </a:r>
            <a:r>
              <a:rPr lang="en-US" altLang="ko-KR" sz="1600"/>
              <a:t>txt</a:t>
            </a:r>
            <a:r>
              <a:rPr lang="ko-KR" altLang="en-US" sz="1600"/>
              <a:t> 파일 자체가 생성되지 않는다는 것이다</a:t>
            </a:r>
            <a:r>
              <a:rPr lang="en-US" altLang="ko-KR" sz="1600"/>
              <a:t>.</a:t>
            </a:r>
            <a:r>
              <a:rPr lang="ko-KR" altLang="en-US" sz="1600"/>
              <a:t> </a:t>
            </a:r>
            <a:endParaRPr lang="ko-KR" altLang="en-US" sz="1600"/>
          </a:p>
          <a:p>
            <a:pPr marL="285750" lvl="0" indent="-285750">
              <a:lnSpc>
                <a:spcPct val="150000"/>
              </a:lnSpc>
              <a:buFont typeface="Arial"/>
              <a:buChar char="►"/>
              <a:defRPr/>
            </a:pPr>
            <a:endParaRPr lang="ko-KR" altLang="en-US" sz="1600"/>
          </a:p>
          <a:p>
            <a:pPr marL="285750" lvl="0" indent="-285750">
              <a:lnSpc>
                <a:spcPct val="150000"/>
              </a:lnSpc>
              <a:buFont typeface="Arial"/>
              <a:buChar char="►"/>
              <a:defRPr/>
            </a:pPr>
            <a:r>
              <a:rPr lang="ko-KR" altLang="en-US" sz="1600"/>
              <a:t>기존 코드를 확인했을 때 문법의 문제로 보이지는 않는다</a:t>
            </a:r>
            <a:r>
              <a:rPr lang="en-US" altLang="ko-KR" sz="1600"/>
              <a:t>.</a:t>
            </a:r>
            <a:r>
              <a:rPr lang="ko-KR" altLang="en-US" sz="1600"/>
              <a:t> </a:t>
            </a:r>
            <a:endParaRPr lang="ko-KR" altLang="en-US" sz="1600"/>
          </a:p>
          <a:p>
            <a:pPr marL="285750" lvl="0" indent="-285750">
              <a:lnSpc>
                <a:spcPct val="150000"/>
              </a:lnSpc>
              <a:buFont typeface="Arial"/>
              <a:buChar char="►"/>
              <a:defRPr/>
            </a:pPr>
            <a:endParaRPr lang="ko-KR" altLang="en-US" sz="1600"/>
          </a:p>
          <a:p>
            <a:pPr marL="285750" lvl="0" indent="-285750">
              <a:lnSpc>
                <a:spcPct val="150000"/>
              </a:lnSpc>
              <a:buFont typeface="Arial"/>
              <a:buChar char="►"/>
              <a:defRPr/>
            </a:pPr>
            <a:r>
              <a:rPr lang="ko-KR" altLang="en-US" sz="1600"/>
              <a:t>시간적으로 여유롭지 못했어서 좀 더 많은 자료에서 관련 코드를 확인해 볼 필요가 있다</a:t>
            </a:r>
            <a:r>
              <a:rPr lang="en-US" altLang="ko-KR" sz="1600"/>
              <a:t>.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23507664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208</ep:Words>
  <ep:PresentationFormat>와이드스크린</ep:PresentationFormat>
  <ep:Paragraphs>27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Office 테마</vt:lpstr>
      <vt:lpstr>(VBA 보고서)  KW univ., 정은지 eunjijung1107@gmail.com, 010 8596 9368</vt:lpstr>
      <vt:lpstr>VBA CODE</vt:lpstr>
      <vt:lpstr>VBA CODE</vt:lpstr>
      <vt:lpstr>VBA CODE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2021-10-28T01:42:31.000</dcterms:created>
  <dc:creator>김인지</dc:creator>
  <cp:lastModifiedBy>eunji</cp:lastModifiedBy>
  <dcterms:modified xsi:type="dcterms:W3CDTF">2025-01-17T01:40:19.274</dcterms:modified>
  <cp:revision>603</cp:revision>
  <dc:title>강의복습을 위한 e-Class 사용법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