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73" r:id="rId5"/>
    <p:sldId id="312" r:id="rId6"/>
    <p:sldId id="324" r:id="rId7"/>
    <p:sldId id="321" r:id="rId8"/>
    <p:sldId id="322" r:id="rId9"/>
    <p:sldId id="325" r:id="rId10"/>
    <p:sldId id="314" r:id="rId11"/>
    <p:sldId id="323" r:id="rId12"/>
    <p:sldId id="32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ED"/>
    <a:srgbClr val="FFFF00"/>
    <a:srgbClr val="ADB2D8"/>
    <a:srgbClr val="EEDEE8"/>
    <a:srgbClr val="6867CF"/>
    <a:srgbClr val="FFFFFF"/>
    <a:srgbClr val="EC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6.png"/><Relationship Id="rId4" Type="http://schemas.openxmlformats.org/officeDocument/2006/relationships/hyperlink" Target="file:///\\tsclient\D\N_parallel_Sinlge_data_20241105.py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altLang="ko-KR" sz="2800" dirty="0" err="1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N_parallel_VBA_Macro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096E-0869-0ECB-305F-40924D50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1887-8B87-46D5-3F67-7C583B6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5C3F778-4874-669F-DC85-AE9FFBB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9905B-1545-546C-CAA2-3B37A7302598}"/>
              </a:ext>
            </a:extLst>
          </p:cNvPr>
          <p:cNvSpPr txBox="1"/>
          <p:nvPr/>
        </p:nvSpPr>
        <p:spPr>
          <a:xfrm>
            <a:off x="904352" y="1443853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dirty="0"/>
              <a:t>VBA macro </a:t>
            </a:r>
            <a:r>
              <a:rPr lang="ko-KR" altLang="en-US" dirty="0"/>
              <a:t>설정 방법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65BF60-5965-CFD1-A2CA-9D3B358EC9AE}"/>
              </a:ext>
            </a:extLst>
          </p:cNvPr>
          <p:cNvSpPr/>
          <p:nvPr/>
        </p:nvSpPr>
        <p:spPr>
          <a:xfrm>
            <a:off x="1245996" y="2527493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9B30A0-31DE-B13A-20BF-C59CF0AEA5F5}"/>
              </a:ext>
            </a:extLst>
          </p:cNvPr>
          <p:cNvSpPr/>
          <p:nvPr/>
        </p:nvSpPr>
        <p:spPr>
          <a:xfrm>
            <a:off x="1245996" y="3472989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4434-1A6B-5898-6623-74A2FFD9893A}"/>
              </a:ext>
            </a:extLst>
          </p:cNvPr>
          <p:cNvSpPr txBox="1"/>
          <p:nvPr/>
        </p:nvSpPr>
        <p:spPr>
          <a:xfrm>
            <a:off x="1745564" y="248350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VBA </a:t>
            </a:r>
            <a:r>
              <a:rPr lang="ko-KR" altLang="en-US" dirty="0"/>
              <a:t>코드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2E08C-31E7-903C-BD80-67FE00AED0EC}"/>
              </a:ext>
            </a:extLst>
          </p:cNvPr>
          <p:cNvSpPr txBox="1"/>
          <p:nvPr/>
        </p:nvSpPr>
        <p:spPr>
          <a:xfrm>
            <a:off x="1745564" y="342900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파이썬 코드 수정</a:t>
            </a:r>
          </a:p>
        </p:txBody>
      </p:sp>
    </p:spTree>
    <p:extLst>
      <p:ext uri="{BB962C8B-B14F-4D97-AF65-F5344CB8AC3E}">
        <p14:creationId xmlns:p14="http://schemas.microsoft.com/office/powerpoint/2010/main" val="2516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F477-DA15-7AE2-69C7-C118C48A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5AF78-E766-E385-5EE8-835DB43A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F0EE065-E755-46C9-0CC7-8F453FD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D51E93-9031-9CCC-416C-64F4AAAE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86" y="1494095"/>
            <a:ext cx="2248095" cy="435901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5EAB221-C37C-A538-FF9C-17349C16CBE7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72F23-5790-57D0-6DC3-C015B9CD0E99}"/>
              </a:ext>
            </a:extLst>
          </p:cNvPr>
          <p:cNvSpPr txBox="1"/>
          <p:nvPr/>
        </p:nvSpPr>
        <p:spPr>
          <a:xfrm>
            <a:off x="1403920" y="8719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VBA </a:t>
            </a:r>
            <a:r>
              <a:rPr lang="ko-KR" altLang="en-US" dirty="0"/>
              <a:t>코드 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8C96F3-AD18-3498-6BFA-69B1F8E68473}"/>
              </a:ext>
            </a:extLst>
          </p:cNvPr>
          <p:cNvSpPr txBox="1"/>
          <p:nvPr/>
        </p:nvSpPr>
        <p:spPr>
          <a:xfrm>
            <a:off x="7013750" y="5668447"/>
            <a:ext cx="236136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FF7AE-2EF0-357E-467C-DC4FED5E6729}"/>
              </a:ext>
            </a:extLst>
          </p:cNvPr>
          <p:cNvSpPr txBox="1"/>
          <p:nvPr/>
        </p:nvSpPr>
        <p:spPr>
          <a:xfrm>
            <a:off x="1185706" y="2192102"/>
            <a:ext cx="2635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Edit VBA Macro </a:t>
            </a:r>
            <a:r>
              <a:rPr lang="ko-KR" altLang="en-US" dirty="0"/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1FB4E9-2491-5C22-0B97-E743165CA210}"/>
              </a:ext>
            </a:extLst>
          </p:cNvPr>
          <p:cNvSpPr txBox="1"/>
          <p:nvPr/>
        </p:nvSpPr>
        <p:spPr>
          <a:xfrm>
            <a:off x="1185706" y="2958916"/>
            <a:ext cx="405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Global </a:t>
            </a:r>
            <a:r>
              <a:rPr lang="ko-KR" altLang="en-US" dirty="0"/>
              <a:t>말고 왼쪽 버튼을 클릭하면 </a:t>
            </a:r>
            <a:endParaRPr lang="en-US" altLang="ko-KR" dirty="0"/>
          </a:p>
          <a:p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/>
              <a:t>메뉴 선택 가능</a:t>
            </a:r>
          </a:p>
        </p:txBody>
      </p:sp>
    </p:spTree>
    <p:extLst>
      <p:ext uri="{BB962C8B-B14F-4D97-AF65-F5344CB8AC3E}">
        <p14:creationId xmlns:p14="http://schemas.microsoft.com/office/powerpoint/2010/main" val="14346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DEBA-0009-2FEA-FF52-7887570E2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B2F91-E177-E5DC-B411-646F5B8F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7CE7112-6D2D-BBD3-0FC3-6588C5CE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EC991DE-8D33-3981-B56B-5B4938B9C550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CB0F6-D4C3-89D2-5EA4-6322A8020152}"/>
              </a:ext>
            </a:extLst>
          </p:cNvPr>
          <p:cNvSpPr txBox="1"/>
          <p:nvPr/>
        </p:nvSpPr>
        <p:spPr>
          <a:xfrm>
            <a:off x="1403920" y="871973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VBA </a:t>
            </a:r>
            <a:r>
              <a:rPr lang="ko-KR" altLang="en-US" dirty="0"/>
              <a:t>코드 </a:t>
            </a:r>
            <a:r>
              <a:rPr lang="en-US" altLang="ko-KR" dirty="0"/>
              <a:t>(</a:t>
            </a:r>
            <a:r>
              <a:rPr lang="ko-KR" altLang="en-US" dirty="0"/>
              <a:t>영상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8CD7-7B11-10C3-D16D-D70F1B61FAD7}"/>
              </a:ext>
            </a:extLst>
          </p:cNvPr>
          <p:cNvSpPr txBox="1"/>
          <p:nvPr/>
        </p:nvSpPr>
        <p:spPr>
          <a:xfrm>
            <a:off x="736042" y="1777948"/>
            <a:ext cx="61144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 ' </a:t>
            </a:r>
            <a:r>
              <a:rPr lang="ko-KR" altLang="en-US" dirty="0" err="1">
                <a:solidFill>
                  <a:srgbClr val="00B050"/>
                </a:solidFill>
              </a:rPr>
              <a:t>Initialize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real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part</a:t>
            </a:r>
            <a:r>
              <a:rPr lang="ko-KR" altLang="en-US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imaginary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part</a:t>
            </a:r>
            <a:r>
              <a:rPr lang="ko-KR" altLang="en-US" dirty="0">
                <a:solidFill>
                  <a:srgbClr val="00B050"/>
                </a:solidFill>
              </a:rPr>
              <a:t>, </a:t>
            </a:r>
            <a:r>
              <a:rPr lang="ko-KR" altLang="en-US" dirty="0" err="1">
                <a:solidFill>
                  <a:srgbClr val="00B050"/>
                </a:solidFill>
              </a:rPr>
              <a:t>length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array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Re_Vm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Im_Vm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Length_mm</a:t>
            </a:r>
            <a:r>
              <a:rPr lang="ko-KR" altLang="en-US" dirty="0"/>
              <a:t>()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ReDim</a:t>
            </a:r>
            <a:r>
              <a:rPr lang="ko-KR" altLang="en-US" dirty="0"/>
              <a:t> </a:t>
            </a:r>
            <a:r>
              <a:rPr lang="ko-KR" altLang="en-US" dirty="0" err="1"/>
              <a:t>Re_Vm</a:t>
            </a:r>
            <a:r>
              <a:rPr lang="ko-KR" altLang="en-US" dirty="0"/>
              <a:t>(</a:t>
            </a:r>
            <a:r>
              <a:rPr lang="ko-KR" altLang="en-US" dirty="0" err="1"/>
              <a:t>totalPoints</a:t>
            </a:r>
            <a:r>
              <a:rPr lang="ko-KR" altLang="en-US" dirty="0"/>
              <a:t> - 1)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ReDim</a:t>
            </a:r>
            <a:r>
              <a:rPr lang="ko-KR" altLang="en-US" dirty="0"/>
              <a:t> </a:t>
            </a:r>
            <a:r>
              <a:rPr lang="ko-KR" altLang="en-US" dirty="0" err="1"/>
              <a:t>Im_Vm</a:t>
            </a:r>
            <a:r>
              <a:rPr lang="ko-KR" altLang="en-US" dirty="0"/>
              <a:t>(</a:t>
            </a:r>
            <a:r>
              <a:rPr lang="ko-KR" altLang="en-US" dirty="0" err="1"/>
              <a:t>totalPoints</a:t>
            </a:r>
            <a:r>
              <a:rPr lang="ko-KR" altLang="en-US" dirty="0"/>
              <a:t> - 1)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ReDim</a:t>
            </a:r>
            <a:r>
              <a:rPr lang="ko-KR" altLang="en-US" dirty="0"/>
              <a:t> </a:t>
            </a:r>
            <a:r>
              <a:rPr lang="ko-KR" altLang="en-US" dirty="0" err="1"/>
              <a:t>Length_mm</a:t>
            </a:r>
            <a:r>
              <a:rPr lang="ko-KR" altLang="en-US" dirty="0"/>
              <a:t>(</a:t>
            </a:r>
            <a:r>
              <a:rPr lang="ko-KR" altLang="en-US" dirty="0" err="1"/>
              <a:t>totalPoints</a:t>
            </a:r>
            <a:r>
              <a:rPr lang="ko-KR" altLang="en-US" dirty="0"/>
              <a:t> - 1)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' </a:t>
            </a:r>
            <a:r>
              <a:rPr lang="ko-KR" altLang="en-US" dirty="0" err="1">
                <a:solidFill>
                  <a:srgbClr val="00B050"/>
                </a:solidFill>
              </a:rPr>
              <a:t>File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storage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path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filePath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filePath</a:t>
            </a:r>
            <a:r>
              <a:rPr lang="ko-KR" altLang="en-US" dirty="0"/>
              <a:t> = 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"\\tsclient\D\N_parallel\output.txt</a:t>
            </a:r>
            <a:r>
              <a:rPr lang="ko-KR" altLang="en-US" dirty="0"/>
              <a:t>"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fileNum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fileNum</a:t>
            </a:r>
            <a:r>
              <a:rPr lang="ko-KR" altLang="en-US" dirty="0"/>
              <a:t> = </a:t>
            </a:r>
            <a:r>
              <a:rPr lang="ko-KR" altLang="en-US" dirty="0" err="1"/>
              <a:t>FreeFile</a:t>
            </a:r>
            <a:r>
              <a:rPr lang="ko-KR" altLang="en-US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60E70-954C-3A3E-6BC3-4680065DB4A3}"/>
              </a:ext>
            </a:extLst>
          </p:cNvPr>
          <p:cNvSpPr txBox="1"/>
          <p:nvPr/>
        </p:nvSpPr>
        <p:spPr>
          <a:xfrm>
            <a:off x="6391589" y="4409109"/>
            <a:ext cx="5064369" cy="2339102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D </a:t>
            </a:r>
            <a:r>
              <a:rPr lang="ko-KR" altLang="en-US" dirty="0"/>
              <a:t>드라이브의 </a:t>
            </a:r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output txt</a:t>
            </a:r>
            <a:r>
              <a:rPr lang="ko-KR" altLang="en-US" dirty="0"/>
              <a:t>에 저장된다는 뜻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 err="1"/>
              <a:t>파일까지만</a:t>
            </a:r>
            <a:r>
              <a:rPr lang="ko-KR" altLang="en-US" dirty="0"/>
              <a:t> 만들고 경로를 복사한 뒤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"\\tsclient\D\N_parallel"</a:t>
            </a:r>
          </a:p>
          <a:p>
            <a:pPr lvl="1"/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역슬래시</a:t>
            </a:r>
            <a:r>
              <a:rPr lang="en-US" altLang="ko-KR" dirty="0">
                <a:highlight>
                  <a:srgbClr val="FFFF00"/>
                </a:highlight>
              </a:rPr>
              <a:t> + output.txt</a:t>
            </a:r>
            <a:r>
              <a:rPr lang="ko-KR" altLang="en-US" dirty="0"/>
              <a:t>를 추가하면 </a:t>
            </a:r>
            <a:r>
              <a:rPr lang="en-US" altLang="ko-KR" dirty="0"/>
              <a:t>txt </a:t>
            </a:r>
            <a:r>
              <a:rPr lang="ko-KR" altLang="en-US" dirty="0"/>
              <a:t>파일 자동 생성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  <p:pic>
        <p:nvPicPr>
          <p:cNvPr id="3" name="0C18182C">
            <a:hlinkClick r:id="" action="ppaction://media"/>
            <a:extLst>
              <a:ext uri="{FF2B5EF4-FFF2-40B4-BE49-F238E27FC236}">
                <a16:creationId xmlns:a16="http://schemas.microsoft.com/office/drawing/2014/main" id="{057007A0-C50C-6277-6223-5668C03C1A5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29977" y="1347657"/>
            <a:ext cx="5462553" cy="28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64F18-94C3-76E9-BCA0-140C94DC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69B8-E4E0-57FA-EBFE-80A2655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60F192C-144B-37B6-FDD1-75AE383D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6388106-AA25-6F5B-C3B2-895D2D40DEC8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BA492-9572-62A1-AE13-18BB9A660CFE}"/>
              </a:ext>
            </a:extLst>
          </p:cNvPr>
          <p:cNvSpPr txBox="1"/>
          <p:nvPr/>
        </p:nvSpPr>
        <p:spPr>
          <a:xfrm>
            <a:off x="1403920" y="871973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VBA </a:t>
            </a:r>
            <a:r>
              <a:rPr lang="ko-KR" altLang="en-US" dirty="0"/>
              <a:t>코드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23411-E6EA-71E2-17BE-42300E6E1515}"/>
              </a:ext>
            </a:extLst>
          </p:cNvPr>
          <p:cNvSpPr txBox="1"/>
          <p:nvPr/>
        </p:nvSpPr>
        <p:spPr>
          <a:xfrm>
            <a:off x="1045028" y="1838239"/>
            <a:ext cx="98025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' </a:t>
            </a:r>
            <a:r>
              <a:rPr lang="ko-KR" altLang="en-US" dirty="0" err="1">
                <a:solidFill>
                  <a:srgbClr val="00B050"/>
                </a:solidFill>
              </a:rPr>
              <a:t>Close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file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Close</a:t>
            </a:r>
            <a:r>
              <a:rPr lang="ko-KR" altLang="en-US" dirty="0"/>
              <a:t> #fileNum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' </a:t>
            </a:r>
            <a:r>
              <a:rPr lang="ko-KR" altLang="en-US" dirty="0" err="1">
                <a:solidFill>
                  <a:srgbClr val="00B050"/>
                </a:solidFill>
              </a:rPr>
              <a:t>Python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Address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settings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scriptPath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String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scriptPath</a:t>
            </a:r>
            <a:r>
              <a:rPr lang="ko-KR" altLang="en-US" dirty="0"/>
              <a:t> = "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\\tsclient\D\N_parallel_Sinlge_data_20241105.py</a:t>
            </a:r>
            <a:r>
              <a:rPr lang="ko-KR" altLang="en-US" dirty="0"/>
              <a:t>"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' </a:t>
            </a:r>
            <a:r>
              <a:rPr lang="ko-KR" altLang="en-US" dirty="0" err="1">
                <a:solidFill>
                  <a:srgbClr val="00B050"/>
                </a:solidFill>
              </a:rPr>
              <a:t>Python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 err="1">
                <a:solidFill>
                  <a:srgbClr val="00B050"/>
                </a:solidFill>
              </a:rPr>
              <a:t>execution</a:t>
            </a:r>
            <a:endParaRPr lang="ko-KR" altLang="en-US" dirty="0">
              <a:solidFill>
                <a:srgbClr val="00B05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result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result</a:t>
            </a:r>
            <a:r>
              <a:rPr lang="ko-KR" altLang="en-US" dirty="0"/>
              <a:t> = </a:t>
            </a:r>
            <a:r>
              <a:rPr lang="ko-KR" altLang="en-US" dirty="0" err="1"/>
              <a:t>Shell</a:t>
            </a:r>
            <a:r>
              <a:rPr lang="ko-KR" altLang="en-US" dirty="0"/>
              <a:t>("</a:t>
            </a:r>
            <a:r>
              <a:rPr lang="ko-KR" altLang="en-US" dirty="0" err="1"/>
              <a:t>python</a:t>
            </a:r>
            <a:r>
              <a:rPr lang="ko-KR" altLang="en-US" dirty="0"/>
              <a:t> """ &amp; </a:t>
            </a:r>
            <a:r>
              <a:rPr lang="ko-KR" altLang="en-US" dirty="0" err="1"/>
              <a:t>scriptPath</a:t>
            </a:r>
            <a:r>
              <a:rPr lang="ko-KR" altLang="en-US" dirty="0"/>
              <a:t> &amp; """", </a:t>
            </a:r>
            <a:r>
              <a:rPr lang="ko-KR" altLang="en-US" dirty="0" err="1"/>
              <a:t>vbNormalFocus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 err="1"/>
              <a:t>End</a:t>
            </a:r>
            <a:r>
              <a:rPr lang="ko-KR" altLang="en-US" dirty="0"/>
              <a:t> </a:t>
            </a:r>
            <a:r>
              <a:rPr lang="ko-KR" altLang="en-US" dirty="0" err="1"/>
              <a:t>Sub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5DA18-9FAE-2F1C-976E-DB18CFF6D655}"/>
              </a:ext>
            </a:extLst>
          </p:cNvPr>
          <p:cNvSpPr txBox="1"/>
          <p:nvPr/>
        </p:nvSpPr>
        <p:spPr>
          <a:xfrm>
            <a:off x="6096000" y="2193021"/>
            <a:ext cx="5064369" cy="677108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원격에 저장된 파이썬 코드 경로 주소 복사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1718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64F18-94C3-76E9-BCA0-140C94DC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E69B8-E4E0-57FA-EBFE-80A2655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60F192C-144B-37B6-FDD1-75AE383D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6388106-AA25-6F5B-C3B2-895D2D40DEC8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EBA492-9572-62A1-AE13-18BB9A660CFE}"/>
              </a:ext>
            </a:extLst>
          </p:cNvPr>
          <p:cNvSpPr txBox="1"/>
          <p:nvPr/>
        </p:nvSpPr>
        <p:spPr>
          <a:xfrm>
            <a:off x="1403920" y="871973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VBA </a:t>
            </a:r>
            <a:r>
              <a:rPr lang="ko-KR" altLang="en-US" dirty="0"/>
              <a:t>코드 설정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영상 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5DA18-9FAE-2F1C-976E-DB18CFF6D655}"/>
              </a:ext>
            </a:extLst>
          </p:cNvPr>
          <p:cNvSpPr txBox="1"/>
          <p:nvPr/>
        </p:nvSpPr>
        <p:spPr>
          <a:xfrm>
            <a:off x="3326447" y="1056639"/>
            <a:ext cx="7099092" cy="954107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원격에 저장된 파이썬 코드 경로 주소 복사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복사 결과</a:t>
            </a:r>
            <a:r>
              <a:rPr lang="en-US" altLang="ko-KR" dirty="0"/>
              <a:t>: </a:t>
            </a:r>
            <a:r>
              <a:rPr lang="en-US" altLang="ko-KR" dirty="0">
                <a:hlinkClick r:id="rId4" action="ppaction://hlinkfile"/>
              </a:rPr>
              <a:t>\\tsclient\D\N_parallel_Sinlge_data_20241105.py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  <p:pic>
        <p:nvPicPr>
          <p:cNvPr id="7" name="67EFBF35">
            <a:hlinkClick r:id="" action="ppaction://media"/>
            <a:extLst>
              <a:ext uri="{FF2B5EF4-FFF2-40B4-BE49-F238E27FC236}">
                <a16:creationId xmlns:a16="http://schemas.microsoft.com/office/drawing/2014/main" id="{8E722082-F369-087E-1D58-FC62CE69A7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766461" y="2120896"/>
            <a:ext cx="7755985" cy="415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B81A-5EED-85EA-EE93-B983F254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2077-D373-A22B-5CD6-BEC78A44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846F41A-8D01-C0E6-0775-F6F7EA15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30B239-3333-F450-1DC6-560925DB4C82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FA22C-D3D3-5C49-D776-AE2EEC644C3F}"/>
              </a:ext>
            </a:extLst>
          </p:cNvPr>
          <p:cNvSpPr txBox="1"/>
          <p:nvPr/>
        </p:nvSpPr>
        <p:spPr>
          <a:xfrm>
            <a:off x="1403920" y="8719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파이썬 코드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839EB-D80D-7936-804C-1E081D84120D}"/>
              </a:ext>
            </a:extLst>
          </p:cNvPr>
          <p:cNvSpPr txBox="1"/>
          <p:nvPr/>
        </p:nvSpPr>
        <p:spPr>
          <a:xfrm>
            <a:off x="3557116" y="1756614"/>
            <a:ext cx="7968344" cy="1785104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FF0000"/>
                </a:solidFill>
              </a:rPr>
              <a:t>원격에 </a:t>
            </a:r>
            <a:r>
              <a:rPr lang="en-US" altLang="ko-KR" dirty="0">
                <a:solidFill>
                  <a:srgbClr val="FF0000"/>
                </a:solidFill>
              </a:rPr>
              <a:t>VSCODE </a:t>
            </a:r>
            <a:r>
              <a:rPr lang="ko-KR" altLang="en-US" dirty="0">
                <a:solidFill>
                  <a:srgbClr val="FF0000"/>
                </a:solidFill>
              </a:rPr>
              <a:t>설치해야 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수정해야 하는 내용</a:t>
            </a:r>
            <a:r>
              <a:rPr lang="en-US" altLang="ko-KR" u="sng" dirty="0"/>
              <a:t>: </a:t>
            </a:r>
            <a:r>
              <a:rPr lang="ko-KR" altLang="en-US" u="sng" dirty="0"/>
              <a:t>원격에서 그래프 저장할 주소 경로 복사 </a:t>
            </a:r>
            <a:endParaRPr lang="en-US" altLang="ko-KR" u="sng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파이썬 코드이므로 </a:t>
            </a:r>
            <a:r>
              <a:rPr lang="ko-KR" altLang="en-US" u="sng" dirty="0" err="1"/>
              <a:t>역슬래시</a:t>
            </a:r>
            <a:r>
              <a:rPr lang="ko-KR" altLang="en-US" dirty="0" err="1"/>
              <a:t>는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배로 늘려야 함</a:t>
            </a:r>
            <a:r>
              <a:rPr lang="en-US" altLang="ko-KR" dirty="0"/>
              <a:t>. \ -&gt; \\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AD724-2CFE-0612-B41F-F96B191DC6A2}"/>
              </a:ext>
            </a:extLst>
          </p:cNvPr>
          <p:cNvSpPr txBox="1"/>
          <p:nvPr/>
        </p:nvSpPr>
        <p:spPr>
          <a:xfrm>
            <a:off x="781678" y="3328017"/>
            <a:ext cx="106286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# Constants</a:t>
            </a:r>
          </a:p>
          <a:p>
            <a:r>
              <a:rPr lang="en-US" altLang="ko-KR" dirty="0"/>
              <a:t>FREQ = 476e6  # Frequency in MHz</a:t>
            </a:r>
          </a:p>
          <a:p>
            <a:r>
              <a:rPr lang="en-US" altLang="ko-KR" dirty="0"/>
              <a:t>C = 2.998e8  # Speed of light in m/s</a:t>
            </a:r>
          </a:p>
          <a:p>
            <a:r>
              <a:rPr lang="en-US" altLang="ko-KR" dirty="0" err="1"/>
              <a:t>save_directory</a:t>
            </a:r>
            <a:r>
              <a:rPr lang="en-US" altLang="ko-KR" dirty="0"/>
              <a:t> = </a:t>
            </a:r>
            <a:r>
              <a:rPr lang="en-US" altLang="ko-KR" dirty="0">
                <a:highlight>
                  <a:srgbClr val="FFFF00"/>
                </a:highlight>
              </a:rPr>
              <a:t>"\\tsclient\\D\\N_parallel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PROCESSING_RANGE = (-15, 15)  # Processing range: [-15, 15]</a:t>
            </a:r>
          </a:p>
        </p:txBody>
      </p:sp>
    </p:spTree>
    <p:extLst>
      <p:ext uri="{BB962C8B-B14F-4D97-AF65-F5344CB8AC3E}">
        <p14:creationId xmlns:p14="http://schemas.microsoft.com/office/powerpoint/2010/main" val="329671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13A3-4C48-1953-8BCD-A3D36EF0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F8E3F-3849-446B-5121-1D532F7B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8347C9A-5BCD-C218-BB6F-EB32F8EF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23017D-5BC9-DB45-989E-2D8DA2B95E84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BC5-FD5C-ACDC-5505-506FEA5D99C4}"/>
              </a:ext>
            </a:extLst>
          </p:cNvPr>
          <p:cNvSpPr txBox="1"/>
          <p:nvPr/>
        </p:nvSpPr>
        <p:spPr>
          <a:xfrm>
            <a:off x="1403920" y="87197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파이썬 코드 수정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07781-A1E4-E9B6-9FF2-BCABC85FD7BB}"/>
              </a:ext>
            </a:extLst>
          </p:cNvPr>
          <p:cNvSpPr txBox="1"/>
          <p:nvPr/>
        </p:nvSpPr>
        <p:spPr>
          <a:xfrm>
            <a:off x="3557116" y="1756614"/>
            <a:ext cx="7968344" cy="1785104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수정한 내용</a:t>
            </a:r>
            <a:r>
              <a:rPr lang="en-US" altLang="ko-KR" dirty="0"/>
              <a:t>: </a:t>
            </a:r>
            <a:r>
              <a:rPr lang="ko-KR" altLang="en-US" dirty="0"/>
              <a:t>파일 선택 기능 </a:t>
            </a:r>
            <a:r>
              <a:rPr lang="en-US" altLang="ko-KR" dirty="0"/>
              <a:t>-&gt; </a:t>
            </a:r>
            <a:r>
              <a:rPr lang="ko-KR" altLang="en-US" dirty="0"/>
              <a:t>파일 고정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바뀐 코드에서 개인이 수정해야 하는 내용</a:t>
            </a:r>
            <a:r>
              <a:rPr lang="en-US" altLang="ko-KR" dirty="0"/>
              <a:t>: </a:t>
            </a:r>
            <a:r>
              <a:rPr lang="en-US" altLang="ko-KR" u="sng" dirty="0">
                <a:highlight>
                  <a:srgbClr val="FFDCED"/>
                </a:highlight>
              </a:rPr>
              <a:t>load data </a:t>
            </a:r>
            <a:r>
              <a:rPr lang="ko-KR" altLang="en-US" u="sng" dirty="0">
                <a:highlight>
                  <a:srgbClr val="FFDCED"/>
                </a:highlight>
              </a:rPr>
              <a:t>함수</a:t>
            </a:r>
            <a:r>
              <a:rPr lang="en-US" altLang="ko-KR" u="sng" dirty="0">
                <a:highlight>
                  <a:srgbClr val="FFDCED"/>
                </a:highlight>
              </a:rPr>
              <a:t> </a:t>
            </a:r>
            <a:r>
              <a:rPr lang="ko-KR" altLang="en-US" u="sng" dirty="0">
                <a:highlight>
                  <a:srgbClr val="FFDCED"/>
                </a:highlight>
              </a:rPr>
              <a:t>내 파일 주소</a:t>
            </a:r>
            <a:endParaRPr lang="en-US" altLang="ko-KR" u="sng" dirty="0">
              <a:highlight>
                <a:srgbClr val="FFDCED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파이썬 코드이므로 </a:t>
            </a:r>
            <a:r>
              <a:rPr lang="ko-KR" altLang="en-US" u="sng" dirty="0" err="1">
                <a:highlight>
                  <a:srgbClr val="FFFF00"/>
                </a:highlight>
              </a:rPr>
              <a:t>역슬래시</a:t>
            </a:r>
            <a:r>
              <a:rPr lang="ko-KR" altLang="en-US" dirty="0" err="1">
                <a:highlight>
                  <a:srgbClr val="FFFF00"/>
                </a:highlight>
              </a:rPr>
              <a:t>는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ko-KR" altLang="en-US" dirty="0">
                <a:highlight>
                  <a:srgbClr val="FFFF00"/>
                </a:highlight>
              </a:rPr>
              <a:t>배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 err="1"/>
              <a:t>역슬래시가</a:t>
            </a:r>
            <a:r>
              <a:rPr lang="ko-KR" altLang="en-US" dirty="0"/>
              <a:t> 원래 </a:t>
            </a:r>
            <a:r>
              <a:rPr lang="en-US" altLang="ko-KR" dirty="0"/>
              <a:t>2</a:t>
            </a:r>
            <a:r>
              <a:rPr lang="ko-KR" altLang="en-US" dirty="0"/>
              <a:t>개였다면 </a:t>
            </a:r>
            <a:r>
              <a:rPr lang="en-US" altLang="ko-KR" dirty="0"/>
              <a:t>4</a:t>
            </a:r>
            <a:r>
              <a:rPr lang="ko-KR" altLang="en-US" dirty="0"/>
              <a:t>개로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BA3CC-3E29-F64D-ED7B-2951C50196B5}"/>
              </a:ext>
            </a:extLst>
          </p:cNvPr>
          <p:cNvSpPr txBox="1"/>
          <p:nvPr/>
        </p:nvSpPr>
        <p:spPr>
          <a:xfrm>
            <a:off x="781678" y="3328017"/>
            <a:ext cx="106286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ighlight>
                  <a:srgbClr val="00FF00"/>
                </a:highlight>
              </a:rPr>
              <a:t>def </a:t>
            </a:r>
            <a:r>
              <a:rPr lang="en-US" altLang="ko-KR" dirty="0" err="1">
                <a:highlight>
                  <a:srgbClr val="00FF00"/>
                </a:highlight>
              </a:rPr>
              <a:t>load_data</a:t>
            </a:r>
            <a:r>
              <a:rPr lang="en-US" altLang="ko-KR" dirty="0">
                <a:highlight>
                  <a:srgbClr val="00FF00"/>
                </a:highlight>
              </a:rPr>
              <a:t>():</a:t>
            </a:r>
          </a:p>
          <a:p>
            <a:r>
              <a:rPr lang="en-US" altLang="ko-KR" dirty="0"/>
              <a:t>    """Load data from a specific file without prompting the user."""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file_path</a:t>
            </a:r>
            <a:r>
              <a:rPr lang="en-US" altLang="ko-KR" dirty="0"/>
              <a:t> = </a:t>
            </a:r>
            <a:r>
              <a:rPr lang="en-US" altLang="ko-KR" dirty="0">
                <a:highlight>
                  <a:srgbClr val="FFFF00"/>
                </a:highlight>
              </a:rPr>
              <a:t>"\\\\tsclient\\D\\N_parallel\\output.txt</a:t>
            </a:r>
            <a:r>
              <a:rPr lang="en-US" altLang="ko-KR" dirty="0"/>
              <a:t>"  # </a:t>
            </a:r>
            <a:r>
              <a:rPr lang="ko-KR" altLang="en-US" dirty="0"/>
              <a:t>직접 지정한 파일 경로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return </a:t>
            </a:r>
            <a:r>
              <a:rPr lang="en-US" altLang="ko-KR" dirty="0" err="1"/>
              <a:t>pd.read_csv</a:t>
            </a:r>
            <a:r>
              <a:rPr lang="en-US" altLang="ko-KR" dirty="0"/>
              <a:t>(</a:t>
            </a:r>
            <a:r>
              <a:rPr lang="en-US" altLang="ko-KR" dirty="0" err="1"/>
              <a:t>file_path</a:t>
            </a:r>
            <a:r>
              <a:rPr lang="en-US" altLang="ko-KR" dirty="0"/>
              <a:t>, comment='#', delimiter='\t', header=None, names=['</a:t>
            </a:r>
            <a:r>
              <a:rPr lang="en-US" altLang="ko-KR" dirty="0" err="1"/>
              <a:t>Length_mm</a:t>
            </a:r>
            <a:r>
              <a:rPr lang="en-US" altLang="ko-KR" dirty="0"/>
              <a:t>', '</a:t>
            </a:r>
            <a:r>
              <a:rPr lang="en-US" altLang="ko-KR" dirty="0" err="1"/>
              <a:t>Re_V</a:t>
            </a:r>
            <a:r>
              <a:rPr lang="en-US" altLang="ko-KR" dirty="0"/>
              <a:t>/m', '</a:t>
            </a:r>
            <a:r>
              <a:rPr lang="en-US" altLang="ko-KR" dirty="0" err="1"/>
              <a:t>Im_V</a:t>
            </a:r>
            <a:r>
              <a:rPr lang="en-US" altLang="ko-KR" dirty="0"/>
              <a:t>/m'])</a:t>
            </a:r>
          </a:p>
        </p:txBody>
      </p:sp>
    </p:spTree>
    <p:extLst>
      <p:ext uri="{BB962C8B-B14F-4D97-AF65-F5344CB8AC3E}">
        <p14:creationId xmlns:p14="http://schemas.microsoft.com/office/powerpoint/2010/main" val="292753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B0EC-6AF3-1653-DB24-CC4FD80A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4DEF-2E31-F8C2-69E2-37D8837D3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6DCE6D4-E636-D56C-D71D-044729FE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19D5EF6-3FFA-633C-8D40-1F53283A90C5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D2DA5-1593-6071-5EEC-B5D1E00B85FA}"/>
              </a:ext>
            </a:extLst>
          </p:cNvPr>
          <p:cNvSpPr txBox="1"/>
          <p:nvPr/>
        </p:nvSpPr>
        <p:spPr>
          <a:xfrm>
            <a:off x="1403920" y="8719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19592-4195-D160-A7DA-DB444879299F}"/>
              </a:ext>
            </a:extLst>
          </p:cNvPr>
          <p:cNvSpPr txBox="1"/>
          <p:nvPr/>
        </p:nvSpPr>
        <p:spPr>
          <a:xfrm>
            <a:off x="904352" y="2007823"/>
            <a:ext cx="7968344" cy="1631216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매크로 실행 중인지 확인 방법</a:t>
            </a:r>
            <a:r>
              <a:rPr lang="en-US" altLang="ko-KR" dirty="0"/>
              <a:t>: </a:t>
            </a:r>
            <a:r>
              <a:rPr lang="ko-KR" altLang="en-US" dirty="0"/>
              <a:t>다른 매크로를 클릭할 수 없게 됨 </a:t>
            </a:r>
            <a:r>
              <a:rPr lang="en-US" altLang="ko-KR" dirty="0"/>
              <a:t>-&gt;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바뀐 코드를 통해 </a:t>
            </a:r>
            <a:r>
              <a:rPr lang="en-US" altLang="ko-KR" dirty="0"/>
              <a:t>TXT</a:t>
            </a:r>
            <a:r>
              <a:rPr lang="ko-KR" altLang="en-US" dirty="0"/>
              <a:t>가 안 만들어져서 문제인지</a:t>
            </a:r>
            <a:r>
              <a:rPr lang="en-US" altLang="ko-KR" dirty="0"/>
              <a:t>, </a:t>
            </a:r>
            <a:r>
              <a:rPr lang="ko-KR" altLang="en-US" dirty="0"/>
              <a:t>파이썬 오작동의 문제인지 확인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F2544-9265-869B-C002-A9D08BB03769}"/>
              </a:ext>
            </a:extLst>
          </p:cNvPr>
          <p:cNvSpPr txBox="1"/>
          <p:nvPr/>
        </p:nvSpPr>
        <p:spPr>
          <a:xfrm>
            <a:off x="1045029" y="4397530"/>
            <a:ext cx="61144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ighlight>
                  <a:srgbClr val="FFFF00"/>
                </a:highlight>
              </a:rPr>
              <a:t>MsgBox</a:t>
            </a:r>
            <a:r>
              <a:rPr lang="ko-KR" altLang="en-US" dirty="0">
                <a:highlight>
                  <a:srgbClr val="FFFF00"/>
                </a:highlight>
              </a:rPr>
              <a:t> "</a:t>
            </a:r>
            <a:r>
              <a:rPr lang="ko-KR" altLang="en-US" dirty="0" err="1">
                <a:highlight>
                  <a:srgbClr val="FFFF00"/>
                </a:highlight>
              </a:rPr>
              <a:t>E-Field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extraction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is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complete</a:t>
            </a:r>
            <a:r>
              <a:rPr lang="ko-KR" altLang="en-US" dirty="0">
                <a:highlight>
                  <a:srgbClr val="FFFF00"/>
                </a:highlight>
              </a:rPr>
              <a:t>.", </a:t>
            </a:r>
            <a:r>
              <a:rPr lang="ko-KR" altLang="en-US" dirty="0" err="1">
                <a:highlight>
                  <a:srgbClr val="FFFF00"/>
                </a:highlight>
              </a:rPr>
              <a:t>vbInformation</a:t>
            </a:r>
            <a:endParaRPr lang="ko-KR" altLang="en-US" dirty="0">
              <a:highlight>
                <a:srgbClr val="FFFF00"/>
              </a:highlight>
            </a:endParaRP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＇ 이 메시지 전에 </a:t>
            </a:r>
            <a:r>
              <a:rPr lang="en-US" altLang="ko-KR" dirty="0" err="1">
                <a:solidFill>
                  <a:srgbClr val="00B050"/>
                </a:solidFill>
              </a:rPr>
              <a:t>MsgBox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추가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Close</a:t>
            </a:r>
            <a:r>
              <a:rPr lang="ko-KR" altLang="en-US" dirty="0"/>
              <a:t> #fileNum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8F644B-B4E4-F05A-1825-10CC8FE1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751" y="871973"/>
            <a:ext cx="1905220" cy="56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633</Words>
  <Application>Microsoft Office PowerPoint</Application>
  <PresentationFormat>와이드스크린</PresentationFormat>
  <Paragraphs>106</Paragraphs>
  <Slides>9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     (N_parallel_VBA_Macro)  KW univ., 정은지 eunjijung1107@gmail.com, 010 8596 9368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585</cp:revision>
  <dcterms:created xsi:type="dcterms:W3CDTF">2021-10-28T01:42:31Z</dcterms:created>
  <dcterms:modified xsi:type="dcterms:W3CDTF">2024-12-13T15:24:57Z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