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embeddings/oleObject1.wdp" ContentType="image/vnd.ms-photo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73" r:id="rId3"/>
    <p:sldId id="324" r:id="rId4"/>
    <p:sldId id="325" r:id="rId5"/>
    <p:sldId id="326" r:id="rId6"/>
    <p:sldId id="327" r:id="rId7"/>
    <p:sldId id="328" r:id="rId8"/>
    <p:sldId id="331" r:id="rId9"/>
    <p:sldId id="332" r:id="rId10"/>
    <p:sldId id="33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slcio287gf" initials="s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545" autoAdjust="0"/>
    <p:restoredTop sz="96348" autoAdjust="0"/>
  </p:normalViewPr>
  <p:slideViewPr>
    <p:cSldViewPr snapToGrid="0">
      <p:cViewPr varScale="1">
        <p:scale>
          <a:sx n="100" d="100"/>
          <a:sy n="100" d="100"/>
        </p:scale>
        <p:origin x="1373" y="278"/>
      </p:cViewPr>
      <p:guideLst>
        <p:guide orient="horz" pos="2181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commentAuthors" Target="commentAuthors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805B8E4C-2916-4BE3-B9AC-CF8DAEF32C02}" type="datetime1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2C6B0BEF-A7C0-4070-8AF8-F7C76CFFD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3923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microsoft.com/office/2007/relationships/hdphoto" Target="../embeddings/oleObject1.wdp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25991-D962-4769-8DD2-CA5A14CB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C4546E-B3E1-11FC-F01E-3C86962AEA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dkUpDiag">
            <a:fgClr>
              <a:schemeClr val="bg1"/>
            </a:fgClr>
            <a:bgClr>
              <a:srgbClr val="71273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269101-6D61-708F-3518-19CDD0F918E7}"/>
              </a:ext>
            </a:extLst>
          </p:cNvPr>
          <p:cNvSpPr/>
          <p:nvPr userDrawn="1"/>
        </p:nvSpPr>
        <p:spPr>
          <a:xfrm>
            <a:off x="85725" y="76200"/>
            <a:ext cx="12020550" cy="670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D39078-E96A-65A0-FB9D-1D6DA18C82F4}"/>
              </a:ext>
            </a:extLst>
          </p:cNvPr>
          <p:cNvSpPr/>
          <p:nvPr userDrawn="1"/>
        </p:nvSpPr>
        <p:spPr>
          <a:xfrm>
            <a:off x="85725" y="65595"/>
            <a:ext cx="12020550" cy="6716205"/>
          </a:xfrm>
          <a:prstGeom prst="rect">
            <a:avLst/>
          </a:pr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F3CAAD-F976-6793-BEA1-0C0B20A2D5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675" y="5978466"/>
            <a:ext cx="1151826" cy="81393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66FA0C-E446-4C95-1BA7-3CEF12003619}"/>
              </a:ext>
            </a:extLst>
          </p:cNvPr>
          <p:cNvSpPr/>
          <p:nvPr userDrawn="1"/>
        </p:nvSpPr>
        <p:spPr>
          <a:xfrm>
            <a:off x="7021676" y="1823718"/>
            <a:ext cx="4184442" cy="741812"/>
          </a:xfrm>
          <a:prstGeom prst="rect">
            <a:avLst/>
          </a:prstGeom>
          <a:solidFill>
            <a:srgbClr val="712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A0C927-27E9-0C63-F7C1-23C36515C319}"/>
              </a:ext>
            </a:extLst>
          </p:cNvPr>
          <p:cNvSpPr/>
          <p:nvPr userDrawn="1"/>
        </p:nvSpPr>
        <p:spPr>
          <a:xfrm>
            <a:off x="82550" y="80033"/>
            <a:ext cx="6013450" cy="6716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8F7232B-8FA8-CD0A-A210-2F3094F86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693"/>
                    </a14:imgEffect>
                    <a14:imgEffect>
                      <a14:saturation sat="0"/>
                    </a14:imgEffect>
                    <a14:imgEffect>
                      <a14:brightnessContrast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447" b="26582"/>
          <a:stretch/>
        </p:blipFill>
        <p:spPr>
          <a:xfrm>
            <a:off x="85725" y="3163079"/>
            <a:ext cx="6539870" cy="3618722"/>
          </a:xfrm>
          <a:prstGeom prst="rect">
            <a:avLst/>
          </a:prstGeom>
          <a:effectLst>
            <a:outerShdw blurRad="127000" dist="63500" dir="189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014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648DA-D60A-4984-B153-A20A5501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9D6A8F-D6C5-42A3-8267-413FF6040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B9D58-B95A-4E0E-B44A-F1628ABF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E9574E-2E94-4D41-AB0C-B6C251DB6213}" type="datetime1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5A2A7-7476-466B-9546-A590B0EC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94645-73E6-4603-BD5F-23E0D800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18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74C2B2-4CB9-4455-B3CB-51309B803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C9677B-8804-4FC4-A65E-D7F6C48E4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2A088E-007D-4153-BD17-740F0C81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6AF00-89BE-4D1D-8CA1-328E52E550AD}" type="datetime1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CC9D35-AEE6-4251-AC61-2D3CABB0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9580D-DDD3-4A28-AA6D-9BD09FD8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44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D2533-6111-4197-A918-62347465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26DBD-0250-453A-B68C-67102648E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º"/>
              <a:defRPr/>
            </a:lvl2pPr>
            <a:lvl3pPr marL="1143000" indent="-228600">
              <a:lnSpc>
                <a:spcPct val="100000"/>
              </a:lnSpc>
              <a:buFont typeface="맑은 고딕" panose="020B0503020000020004" pitchFamily="50" charset="-127"/>
              <a:buChar char="∙"/>
              <a:defRPr/>
            </a:lvl3pPr>
            <a:lvl4pPr marL="1600200" indent="-228600">
              <a:lnSpc>
                <a:spcPct val="100000"/>
              </a:lnSpc>
              <a:buFont typeface="맑은 고딕" panose="020B0503020000020004" pitchFamily="50" charset="-127"/>
              <a:buChar char="–"/>
              <a:defRPr/>
            </a:lvl4pPr>
            <a:lvl5pPr marL="2057400" indent="-228600">
              <a:lnSpc>
                <a:spcPct val="100000"/>
              </a:lnSpc>
              <a:buFont typeface="맑은 고딕" panose="020B0503020000020004" pitchFamily="50" charset="-127"/>
              <a:buChar char="┕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53672-A760-498D-9316-FC9DB700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0CB1B7-697C-4C2D-8834-93EE436AC335}" type="datetime1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0578A0-3106-4B7A-984A-EB080633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A59E7-59ED-44B2-9AD1-0977C509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14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6F866-D4C9-429C-8923-5546F608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DC3691-F4B3-4D6F-BE97-005D586AF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5776E-F9A5-49DF-BE16-B41CD9DE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DA6819-0D53-499D-BFE1-30574C07345A}" type="datetime1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B31ED-BCD7-4636-9004-8DA85B67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937FF-07B6-49C2-9196-A3DA0852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43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CAD07-1C71-41EA-A39C-8C268C8D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8F162-462A-48D2-B9C5-8B9FBB12D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0294B0-D0EF-4981-ACA9-245D80349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2E1BA1-C58A-40C3-9001-E866D00F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AD58B7-849B-4C35-809B-82D850A3FEF3}" type="datetime1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7D1C50-7277-41E5-A294-6A036696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92FC25-74FF-4D41-8D65-D34999D5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4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E9A35-8116-4739-A957-2B110645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4F638B-FDDA-4128-B9D9-95D4C5BB1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83F06D-4AF0-4CA6-8412-2BDC9050F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63587B-C267-431E-AE83-BFFF15818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6DF974-DC38-47B9-82CC-4FD0641E7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865041-D6E9-4304-8160-F2145964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3A6436-DB84-45E7-A4BA-9FC37819F7BB}" type="datetime1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7D8388-DCC4-40B9-9C90-6F0DCD0F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C5E559-1664-4538-BA33-46B86A60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94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C2FFF-0F73-40E8-9C77-15AFAE15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D18E33-8B9B-4ACC-B2A6-5A0F8E3D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3833E-D8B3-4B09-9570-F529A2B4A275}" type="datetime1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E02D52-D9D2-4AB0-AF52-AC6348D5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8F97C2-BF64-4837-811D-28FBF7FE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0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23D01A-20AD-4379-BF81-1F8707E9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A34E94-BA15-4269-BF59-3DE548405421}" type="datetime1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5618CB-9C1C-4F3E-93E2-128A0FEC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A0DE29-4172-4B1D-8401-9F50A3F7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68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2EF9F-AFD4-4F04-8035-914CDABE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DC52C-C135-41F9-8C99-8CFC04A78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ADD21A-4C2A-4FE5-8F88-313628077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4BC3D-81BE-4E3C-B389-31F1C2DE99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8B6D62-9909-4585-B596-37FB806A9EA9}" type="datetime1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ECA5F1-F393-4ADA-A5CA-15613FD0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AF5901-B46B-48FD-8E1F-854FC183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33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A0E1C-84AA-4511-8ED0-020A22C7D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99F804-F19B-46D6-99D3-CFFB5DA4A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A9CCBE-B569-4574-9D58-8403FB178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81C172-62E5-4760-A77B-AB82E31D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C987D6-9294-43BC-8666-DF2F4FE74FFD}" type="datetime1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BBCCC1-1C6D-4BB6-9423-8FE43D72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A84AE-81AF-4533-9C73-9540B007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62410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3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2F3196-D25C-5C56-2791-A9C18348EB53}"/>
              </a:ext>
            </a:extLst>
          </p:cNvPr>
          <p:cNvGrpSpPr/>
          <p:nvPr userDrawn="1"/>
        </p:nvGrpSpPr>
        <p:grpSpPr>
          <a:xfrm>
            <a:off x="-38100" y="0"/>
            <a:ext cx="12230100" cy="6858000"/>
            <a:chOff x="-38100" y="0"/>
            <a:chExt cx="12230100" cy="6858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9D1D3FD-4411-0CFA-9AC0-74EE110E3C80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pattFill prst="dkUpDiag">
              <a:fgClr>
                <a:schemeClr val="bg1"/>
              </a:fgClr>
              <a:bgClr>
                <a:srgbClr val="71273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C3B36B6-9254-11B5-6BAE-5D4220FBDE0A}"/>
                </a:ext>
              </a:extLst>
            </p:cNvPr>
            <p:cNvSpPr/>
            <p:nvPr userDrawn="1"/>
          </p:nvSpPr>
          <p:spPr>
            <a:xfrm>
              <a:off x="85725" y="76200"/>
              <a:ext cx="12020550" cy="6705600"/>
            </a:xfrm>
            <a:prstGeom prst="rect">
              <a:avLst/>
            </a:prstGeom>
            <a:solidFill>
              <a:srgbClr val="712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FA28F8B-1242-B53D-3110-C139062B66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309" y="140729"/>
              <a:ext cx="1107991" cy="369331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D79F6EB-8729-62AB-5BAF-EAEBFD072D03}"/>
                </a:ext>
              </a:extLst>
            </p:cNvPr>
            <p:cNvSpPr/>
            <p:nvPr userDrawn="1"/>
          </p:nvSpPr>
          <p:spPr>
            <a:xfrm>
              <a:off x="304701" y="606865"/>
              <a:ext cx="11736599" cy="6110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090DF85-2584-1FEA-053B-05B213FBE66D}"/>
                </a:ext>
              </a:extLst>
            </p:cNvPr>
            <p:cNvSpPr/>
            <p:nvPr userDrawn="1"/>
          </p:nvSpPr>
          <p:spPr>
            <a:xfrm>
              <a:off x="-38100" y="280937"/>
              <a:ext cx="441325" cy="114313"/>
            </a:xfrm>
            <a:prstGeom prst="rect">
              <a:avLst/>
            </a:prstGeom>
            <a:solidFill>
              <a:srgbClr val="FDCD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67C6A1-E59F-4FC2-B384-A6BBD583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145515"/>
            <a:ext cx="10406259" cy="4169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022252-58F6-4EAC-8601-30B649105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1325" y="774070"/>
            <a:ext cx="10912475" cy="540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6978A-BC3C-4569-8B5C-D1E33C75F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445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E9C1C7"/>
                </a:solidFill>
              </a:defRPr>
            </a:lvl1pPr>
          </a:lstStyle>
          <a:p>
            <a:fld id="{53FE1CB7-87FF-478D-BEA4-F763FD2A3B9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08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6724185" y="2710912"/>
            <a:ext cx="5252225" cy="2468683"/>
          </a:xfrm>
        </p:spPr>
        <p:txBody>
          <a:bodyPr anchor="ctr">
            <a:normAutofit fontScale="90000"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2800">
                <a:solidFill>
                  <a:srgbClr val="712731"/>
                </a:solidFill>
                <a:latin typeface="Arial"/>
                <a:cs typeface="Arial"/>
              </a:rPr>
              <a:t>        (Matlab optimization)</a:t>
            </a:r>
            <a:br>
              <a:rPr lang="en-US" altLang="ko-KR" sz="2800">
                <a:solidFill>
                  <a:srgbClr val="712731"/>
                </a:solidFill>
                <a:latin typeface="Arial"/>
                <a:cs typeface="Arial"/>
              </a:rPr>
            </a:br>
            <a:br>
              <a:rPr lang="en-US" altLang="ko-KR" sz="3500" b="1" spc="-100">
                <a:solidFill>
                  <a:srgbClr val="88303f"/>
                </a:solidFill>
                <a:latin typeface="+mn-ea"/>
                <a:ea typeface="+mn-ea"/>
                <a:cs typeface="+mn-cs"/>
              </a:rPr>
            </a:br>
            <a:r>
              <a:rPr lang="en-US" altLang="ko-KR" sz="2200" b="1" spc="-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KW univ., </a:t>
            </a:r>
            <a:r>
              <a:rPr lang="ko-KR" altLang="en-US" sz="2200" b="1" spc="-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정은지</a:t>
            </a:r>
            <a:br>
              <a:rPr lang="en-US" altLang="ko-KR" sz="2200" b="1" spc="-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</a:br>
            <a:r>
              <a:rPr lang="en-US" altLang="ko-KR" sz="2200" spc="-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eunjijung1107@gmail.com</a:t>
            </a:r>
            <a:r>
              <a:rPr lang="en-US" altLang="ko-KR" sz="2200" b="1" spc="-1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, 010 8596 9368</a:t>
            </a:r>
            <a:endParaRPr lang="en-US" altLang="ko-KR" sz="2200" b="1" spc="-10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584748-F516-4822-8BFC-8E037BEB6C81}"/>
              </a:ext>
            </a:extLst>
          </p:cNvPr>
          <p:cNvSpPr txBox="1"/>
          <p:nvPr/>
        </p:nvSpPr>
        <p:spPr>
          <a:xfrm>
            <a:off x="6992312" y="1901462"/>
            <a:ext cx="4262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00" dirty="0">
                <a:solidFill>
                  <a:schemeClr val="bg1"/>
                </a:solidFill>
                <a:latin typeface="+mn-ea"/>
              </a:rPr>
              <a:t>Weekly Report</a:t>
            </a:r>
            <a:endParaRPr lang="ko-KR" altLang="en-US" sz="3200" spc="-1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2329318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Matlab optimization</a:t>
            </a:r>
            <a:endParaRPr lang="en-US" altLang="ko-KR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8F0EE065-E755-46C9-0CC7-8F453FD0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8" name="타원 7"/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srgbClr val="5e0000"/>
                </a:solidFill>
              </a:rPr>
              <a:t>1</a:t>
            </a:r>
            <a:endParaRPr lang="ko-KR" altLang="en-US" b="1">
              <a:solidFill>
                <a:srgbClr val="5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3920" y="871973"/>
            <a:ext cx="20117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Matlab </a:t>
            </a:r>
            <a:r>
              <a:rPr lang="ko-KR" altLang="en-US"/>
              <a:t>파일 구조</a:t>
            </a:r>
            <a:endParaRPr lang="ko-KR" altLang="en-US"/>
          </a:p>
        </p:txBody>
      </p:sp>
      <p:grpSp>
        <p:nvGrpSpPr>
          <p:cNvPr id="39" name=""/>
          <p:cNvGrpSpPr/>
          <p:nvPr/>
        </p:nvGrpSpPr>
        <p:grpSpPr>
          <a:xfrm rot="0">
            <a:off x="879928" y="1860667"/>
            <a:ext cx="4472215" cy="4284347"/>
            <a:chOff x="879928" y="1860667"/>
            <a:chExt cx="4472215" cy="4284347"/>
          </a:xfrm>
        </p:grpSpPr>
        <p:sp>
          <p:nvSpPr>
            <p:cNvPr id="17" name="직사각형 16"/>
            <p:cNvSpPr/>
            <p:nvPr/>
          </p:nvSpPr>
          <p:spPr>
            <a:xfrm>
              <a:off x="879928" y="2005810"/>
              <a:ext cx="4472215" cy="4139204"/>
            </a:xfrm>
            <a:prstGeom prst="rect">
              <a:avLst/>
            </a:prstGeom>
            <a:noFill/>
            <a:ln w="3175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043214" y="1860667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Main 1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43214" y="2383006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open_cst_project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43214" y="2905345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load_cst_parameters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43214" y="3591718"/>
              <a:ext cx="4091214" cy="1818220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29719" y="3427683"/>
              <a:ext cx="3722505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run_optimization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229719" y="4090988"/>
              <a:ext cx="3722505" cy="1114108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408338" y="3950022"/>
              <a:ext cx="3353796" cy="353785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08080"/>
              </a:solidFill>
              <a:prstDash val="lg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objective_function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43214" y="5581673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apply_optimized_params_to_cst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609592" y="4565702"/>
              <a:ext cx="2923634" cy="353785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run_cst_simultion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096000" y="1061605"/>
            <a:ext cx="4634098" cy="5317027"/>
          </a:xfrm>
          <a:prstGeom prst="rect">
            <a:avLst/>
          </a:prstGeom>
          <a:noFill/>
          <a:ln w="317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41" name="화살표 40"/>
          <p:cNvCxnSpPr/>
          <p:nvPr/>
        </p:nvCxnSpPr>
        <p:spPr>
          <a:xfrm>
            <a:off x="5001283" y="2006835"/>
            <a:ext cx="874515" cy="3656"/>
          </a:xfrm>
          <a:prstGeom prst="straightConnector1">
            <a:avLst/>
          </a:prstGeom>
          <a:ln w="3175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가로 글상자 41"/>
          <p:cNvSpPr txBox="1"/>
          <p:nvPr/>
        </p:nvSpPr>
        <p:spPr>
          <a:xfrm>
            <a:off x="6278101" y="1200661"/>
            <a:ext cx="4322097" cy="498868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clc; clear; close all;</a:t>
            </a:r>
            <a:endParaRPr lang="ko-KR" altLang="en-US" sz="1400"/>
          </a:p>
          <a:p>
            <a:pPr lvl="0">
              <a:defRPr/>
            </a:pPr>
            <a:endParaRPr lang="ko-KR" altLang="en-US" sz="1400"/>
          </a:p>
          <a:p>
            <a:pPr lvl="0">
              <a:defRPr/>
            </a:pPr>
            <a:r>
              <a:rPr lang="ko-KR" altLang="en-US" sz="1400">
                <a:solidFill>
                  <a:srgbClr val="008000"/>
                </a:solidFill>
              </a:rPr>
              <a:t>% CST 프로젝트 열기</a:t>
            </a:r>
            <a:r>
              <a:rPr lang="en-US" altLang="ko-KR" sz="1400">
                <a:solidFill>
                  <a:srgbClr val="008000"/>
                </a:solidFill>
              </a:rPr>
              <a:t>,</a:t>
            </a:r>
            <a:r>
              <a:rPr lang="ko-KR" altLang="en-US" sz="1400">
                <a:solidFill>
                  <a:srgbClr val="008000"/>
                </a:solidFill>
              </a:rPr>
              <a:t> 파일 주소 수정 필</a:t>
            </a:r>
            <a:endParaRPr lang="ko-KR" altLang="en-US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ko-KR" altLang="en-US" sz="1400"/>
              <a:t>cstFilePath = '</a:t>
            </a:r>
            <a:r>
              <a:rPr lang="ko-KR" altLang="en-US" sz="1400">
                <a:highlight>
                  <a:srgbClr val="ffff00"/>
                </a:highlight>
              </a:rPr>
              <a:t>D:\eunjijung\CST\Combline_sample.cst</a:t>
            </a:r>
            <a:r>
              <a:rPr lang="ko-KR" altLang="en-US" sz="1400"/>
              <a:t>';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cstProject = open_cst_project</a:t>
            </a:r>
            <a:r>
              <a:rPr lang="ko-KR" altLang="en-US" sz="1400">
                <a:solidFill>
                  <a:srgbClr val="008000"/>
                </a:solidFill>
              </a:rPr>
              <a:t>(</a:t>
            </a:r>
            <a:r>
              <a:rPr lang="ko-KR" altLang="en-US" sz="1400"/>
              <a:t>cstFilePath);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pause(15) </a:t>
            </a:r>
            <a:endParaRPr lang="ko-KR" altLang="en-US" sz="1400"/>
          </a:p>
          <a:p>
            <a:pPr lvl="0">
              <a:defRPr/>
            </a:pPr>
            <a:r>
              <a:rPr lang="ko-KR" altLang="en-US" sz="1400">
                <a:solidFill>
                  <a:srgbClr val="008000"/>
                </a:solidFill>
              </a:rPr>
              <a:t>% CST에서 변수 로드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cstParams = load_cst_parameters(cstProject);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pause(15) </a:t>
            </a:r>
            <a:r>
              <a:rPr lang="en-US" altLang="ko-KR" sz="1400">
                <a:solidFill>
                  <a:srgbClr val="008000"/>
                </a:solidFill>
              </a:rPr>
              <a:t>%pause</a:t>
            </a:r>
            <a:r>
              <a:rPr lang="ko-KR" altLang="en-US" sz="1400">
                <a:solidFill>
                  <a:srgbClr val="008000"/>
                </a:solidFill>
              </a:rPr>
              <a:t>는 시뮬레이션 작동 시간에 따라 늘리고 줄이면 됨</a:t>
            </a:r>
            <a:endParaRPr lang="ko-KR" altLang="en-US" sz="1400"/>
          </a:p>
          <a:p>
            <a:pPr lvl="0">
              <a:defRPr/>
            </a:pPr>
            <a:endParaRPr lang="ko-KR" altLang="en-US" sz="1400"/>
          </a:p>
          <a:p>
            <a:pPr lvl="0">
              <a:defRPr/>
            </a:pPr>
            <a:r>
              <a:rPr lang="ko-KR" altLang="en-US" sz="1400"/>
              <a:t>disp('Variables successfully passed to the main function.');</a:t>
            </a:r>
            <a:endParaRPr lang="ko-KR" altLang="en-US" sz="1400"/>
          </a:p>
          <a:p>
            <a:pPr lvl="0">
              <a:defRPr/>
            </a:pPr>
            <a:endParaRPr lang="ko-KR" altLang="en-US" sz="1400"/>
          </a:p>
          <a:p>
            <a:pPr lvl="0">
              <a:defRPr/>
            </a:pPr>
            <a:r>
              <a:rPr lang="ko-KR" altLang="en-US" sz="1400">
                <a:solidFill>
                  <a:srgbClr val="008000"/>
                </a:solidFill>
              </a:rPr>
              <a:t>% GA 최적화 실행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optimalParams = run_optimization(cstProject);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pause(15)</a:t>
            </a:r>
            <a:endParaRPr lang="ko-KR" altLang="en-US" sz="1400"/>
          </a:p>
          <a:p>
            <a:pPr lvl="0">
              <a:defRPr/>
            </a:pPr>
            <a:r>
              <a:rPr lang="ko-KR" altLang="en-US" sz="1400">
                <a:solidFill>
                  <a:srgbClr val="008000"/>
                </a:solidFill>
              </a:rPr>
              <a:t>% 최적화된 결과를 CST로 다시 적용</a:t>
            </a:r>
            <a:endParaRPr lang="ko-KR" altLang="en-US" sz="1400"/>
          </a:p>
          <a:p>
            <a:pPr lvl="0">
              <a:defRPr/>
            </a:pPr>
            <a:r>
              <a:rPr lang="ko-KR" altLang="en-US" sz="1400"/>
              <a:t>apply_optimized_params_to_cst(cstProject, optimalParams);</a:t>
            </a:r>
            <a:endParaRPr lang="ko-KR" altLang="en-US" sz="1400"/>
          </a:p>
          <a:p>
            <a:pPr lvl="0">
              <a:defRPr/>
            </a:pPr>
            <a:endParaRPr lang="ko-KR" altLang="en-US" sz="1400"/>
          </a:p>
          <a:p>
            <a:pPr lvl="0">
              <a:defRPr/>
            </a:pPr>
            <a:r>
              <a:rPr lang="ko-KR" altLang="en-US" sz="1400"/>
              <a:t>disp('최적화 완료!');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43464094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Matlab optimization</a:t>
            </a:r>
            <a:endParaRPr lang="en-US" altLang="ko-KR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8" name="타원 7"/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srgbClr val="5e0000"/>
                </a:solidFill>
              </a:rPr>
              <a:t>1</a:t>
            </a:r>
            <a:endParaRPr lang="ko-KR" altLang="en-US" b="1">
              <a:solidFill>
                <a:srgbClr val="5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3920" y="871973"/>
            <a:ext cx="20117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Matlab </a:t>
            </a:r>
            <a:r>
              <a:rPr lang="ko-KR" altLang="en-US"/>
              <a:t>파일 구조</a:t>
            </a:r>
            <a:endParaRPr lang="ko-KR" altLang="en-US"/>
          </a:p>
        </p:txBody>
      </p:sp>
      <p:grpSp>
        <p:nvGrpSpPr>
          <p:cNvPr id="39" name=""/>
          <p:cNvGrpSpPr/>
          <p:nvPr/>
        </p:nvGrpSpPr>
        <p:grpSpPr>
          <a:xfrm rot="0">
            <a:off x="879928" y="1860667"/>
            <a:ext cx="4472215" cy="4284347"/>
            <a:chOff x="879928" y="1860667"/>
            <a:chExt cx="4472215" cy="4284347"/>
          </a:xfrm>
        </p:grpSpPr>
        <p:sp>
          <p:nvSpPr>
            <p:cNvPr id="17" name="직사각형 16"/>
            <p:cNvSpPr/>
            <p:nvPr/>
          </p:nvSpPr>
          <p:spPr>
            <a:xfrm>
              <a:off x="879928" y="2005810"/>
              <a:ext cx="4472215" cy="4139204"/>
            </a:xfrm>
            <a:prstGeom prst="rect">
              <a:avLst/>
            </a:prstGeom>
            <a:noFill/>
            <a:ln w="3175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043214" y="1860667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Main 1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43214" y="2383006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open_cst_project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43214" y="2905345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load_cst_parameters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43214" y="3591718"/>
              <a:ext cx="4091214" cy="1818220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29719" y="3427683"/>
              <a:ext cx="3722505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run_optimization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229719" y="4090988"/>
              <a:ext cx="3722505" cy="1114108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408338" y="3950022"/>
              <a:ext cx="3353796" cy="353785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08080"/>
              </a:solidFill>
              <a:prstDash val="lg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objective_function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43214" y="5581673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apply_optimized_params_to_cst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609592" y="4565702"/>
              <a:ext cx="2923634" cy="353785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run_cst_simultion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096000" y="2003863"/>
            <a:ext cx="4472215" cy="2613156"/>
          </a:xfrm>
          <a:prstGeom prst="rect">
            <a:avLst/>
          </a:prstGeom>
          <a:noFill/>
          <a:ln w="317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41" name="화살표 40"/>
          <p:cNvCxnSpPr/>
          <p:nvPr/>
        </p:nvCxnSpPr>
        <p:spPr>
          <a:xfrm>
            <a:off x="5042251" y="2580383"/>
            <a:ext cx="874515" cy="3656"/>
          </a:xfrm>
          <a:prstGeom prst="straightConnector1">
            <a:avLst/>
          </a:prstGeom>
          <a:ln w="3175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가로 글상자 41"/>
          <p:cNvSpPr txBox="1"/>
          <p:nvPr/>
        </p:nvSpPr>
        <p:spPr>
          <a:xfrm>
            <a:off x="6224023" y="2194846"/>
            <a:ext cx="4299647" cy="243239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400"/>
              <a:t>function cstProject = open_cst_project(cstFilePath)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cst = actxserver('CSTStudio.application');  </a:t>
            </a:r>
            <a:br>
              <a:rPr lang="ko-KR" altLang="en-US" sz="1400"/>
            </a:br>
            <a:r>
              <a:rPr lang="en-US" altLang="ko-KR" sz="1400">
                <a:solidFill>
                  <a:srgbClr val="008000"/>
                </a:solidFill>
              </a:rPr>
              <a:t>% CST 실행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cstProject = invoke(cst, 'OpenFile', cstFilePath);  </a:t>
            </a:r>
            <a:endParaRPr lang="en-US" altLang="ko-KR" sz="1400"/>
          </a:p>
          <a:p>
            <a:pPr lvl="0">
              <a:defRPr/>
            </a:pPr>
            <a:r>
              <a:rPr lang="en-US" altLang="ko-KR" sz="1400">
                <a:solidFill>
                  <a:srgbClr val="008000"/>
                </a:solidFill>
              </a:rPr>
              <a:t>% CST 프로젝트 열기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en-US" altLang="ko-KR" sz="1400"/>
              <a:t>  </a:t>
            </a:r>
            <a:r>
              <a:rPr lang="en-US" altLang="ko-KR" sz="1400">
                <a:solidFill>
                  <a:srgbClr val="008000"/>
                </a:solidFill>
              </a:rPr>
              <a:t>  % 현재 활성화된 프로젝트 가져오기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disp('CST is open.');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end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349259889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Matlab optimization</a:t>
            </a:r>
            <a:endParaRPr lang="en-US" altLang="ko-KR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8" name="타원 7"/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srgbClr val="5e0000"/>
                </a:solidFill>
              </a:rPr>
              <a:t>1</a:t>
            </a:r>
            <a:endParaRPr lang="ko-KR" altLang="en-US" b="1">
              <a:solidFill>
                <a:srgbClr val="5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3920" y="871973"/>
            <a:ext cx="20117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Matlab </a:t>
            </a:r>
            <a:r>
              <a:rPr lang="ko-KR" altLang="en-US"/>
              <a:t>파일 구조</a:t>
            </a:r>
            <a:endParaRPr lang="ko-KR" altLang="en-US"/>
          </a:p>
        </p:txBody>
      </p:sp>
      <p:grpSp>
        <p:nvGrpSpPr>
          <p:cNvPr id="39" name=""/>
          <p:cNvGrpSpPr/>
          <p:nvPr/>
        </p:nvGrpSpPr>
        <p:grpSpPr>
          <a:xfrm rot="0">
            <a:off x="879928" y="1860667"/>
            <a:ext cx="4472215" cy="4284347"/>
            <a:chOff x="879928" y="1860667"/>
            <a:chExt cx="4472215" cy="4284347"/>
          </a:xfrm>
        </p:grpSpPr>
        <p:sp>
          <p:nvSpPr>
            <p:cNvPr id="17" name="직사각형 16"/>
            <p:cNvSpPr/>
            <p:nvPr/>
          </p:nvSpPr>
          <p:spPr>
            <a:xfrm>
              <a:off x="879928" y="2005810"/>
              <a:ext cx="4472215" cy="4139204"/>
            </a:xfrm>
            <a:prstGeom prst="rect">
              <a:avLst/>
            </a:prstGeom>
            <a:noFill/>
            <a:ln w="3175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043214" y="1860667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Main 1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43214" y="2383006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open_cst_project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43214" y="2905345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load_cst_parameters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43214" y="3591718"/>
              <a:ext cx="4091214" cy="1818220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29719" y="3427683"/>
              <a:ext cx="3722505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run_optimization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229719" y="4090988"/>
              <a:ext cx="3722505" cy="1114108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408338" y="3950022"/>
              <a:ext cx="3353796" cy="353785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08080"/>
              </a:solidFill>
              <a:prstDash val="lg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objective_function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43214" y="5581673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apply_optimized_params_to_cst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609592" y="4565702"/>
              <a:ext cx="2923634" cy="353785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run_cst_simultion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096000" y="2003863"/>
            <a:ext cx="4472215" cy="4139204"/>
          </a:xfrm>
          <a:prstGeom prst="rect">
            <a:avLst/>
          </a:prstGeom>
          <a:noFill/>
          <a:ln w="317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41" name="화살표 40"/>
          <p:cNvCxnSpPr/>
          <p:nvPr/>
        </p:nvCxnSpPr>
        <p:spPr>
          <a:xfrm>
            <a:off x="5042251" y="3102722"/>
            <a:ext cx="874515" cy="3656"/>
          </a:xfrm>
          <a:prstGeom prst="straightConnector1">
            <a:avLst/>
          </a:prstGeom>
          <a:ln w="3175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가로 글상자 41"/>
          <p:cNvSpPr txBox="1"/>
          <p:nvPr/>
        </p:nvSpPr>
        <p:spPr>
          <a:xfrm>
            <a:off x="6153150" y="2111081"/>
            <a:ext cx="4362839" cy="371631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400"/>
              <a:t>function params = load_cst_parameters(cstProject)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ko-KR" altLang="en-US" sz="1400"/>
              <a:t>    </a:t>
            </a:r>
            <a:r>
              <a:rPr lang="en-US" altLang="ko-KR" sz="1400">
                <a:solidFill>
                  <a:srgbClr val="008000"/>
                </a:solidFill>
              </a:rPr>
              <a:t>%CST</a:t>
            </a:r>
            <a:r>
              <a:rPr lang="ko-KR" altLang="en-US" sz="1400">
                <a:solidFill>
                  <a:srgbClr val="008000"/>
                </a:solidFill>
              </a:rPr>
              <a:t> 내 파라미터 초기화 과정</a:t>
            </a:r>
            <a:r>
              <a:rPr lang="en-US" altLang="ko-KR" sz="1400">
                <a:solidFill>
                  <a:srgbClr val="008000"/>
                </a:solidFill>
              </a:rPr>
              <a:t>,</a:t>
            </a:r>
            <a:r>
              <a:rPr lang="ko-KR" altLang="en-US" sz="1400">
                <a:solidFill>
                  <a:srgbClr val="008000"/>
                </a:solidFill>
              </a:rPr>
              <a:t> 수정 필</a:t>
            </a:r>
            <a:endParaRPr lang="en-US" altLang="ko-KR" sz="1400"/>
          </a:p>
          <a:p>
            <a:pPr lvl="0">
              <a:defRPr/>
            </a:pPr>
            <a:r>
              <a:rPr lang="en-US" altLang="ko-KR" sz="1400">
                <a:highlight>
                  <a:schemeClr val="lt1"/>
                </a:highlight>
              </a:rPr>
              <a:t>    </a:t>
            </a:r>
            <a:r>
              <a:rPr lang="en-US" altLang="ko-KR" sz="1400">
                <a:highlight>
                  <a:srgbClr val="baff1a"/>
                </a:highlight>
              </a:rPr>
              <a:t>params.ellip_r_max = 24;</a:t>
            </a:r>
            <a:endParaRPr lang="en-US" altLang="ko-KR" sz="1400">
              <a:highlight>
                <a:srgbClr val="baff1a"/>
              </a:highlight>
            </a:endParaRPr>
          </a:p>
          <a:p>
            <a:pPr lvl="0">
              <a:defRPr/>
            </a:pPr>
            <a:r>
              <a:rPr lang="en-US" altLang="ko-KR" sz="1400">
                <a:highlight>
                  <a:schemeClr val="lt1"/>
                </a:highlight>
              </a:rPr>
              <a:t>    </a:t>
            </a:r>
            <a:r>
              <a:rPr lang="en-US" altLang="ko-KR" sz="1400">
                <a:highlight>
                  <a:srgbClr val="baff1a"/>
                </a:highlight>
              </a:rPr>
              <a:t>params.hole_r = 21;</a:t>
            </a:r>
            <a:endParaRPr lang="en-US" altLang="ko-KR" sz="1400">
              <a:highlight>
                <a:srgbClr val="baff1a"/>
              </a:highlight>
            </a:endParaRPr>
          </a:p>
          <a:p>
            <a:pPr lvl="0">
              <a:defRPr/>
            </a:pPr>
            <a:r>
              <a:rPr lang="en-US" altLang="ko-KR" sz="1400">
                <a:highlight>
                  <a:schemeClr val="lt1"/>
                </a:highlight>
              </a:rPr>
              <a:t>    </a:t>
            </a:r>
            <a:r>
              <a:rPr lang="en-US" altLang="ko-KR" sz="1400">
                <a:highlight>
                  <a:srgbClr val="baff1a"/>
                </a:highlight>
              </a:rPr>
              <a:t>params.ref_gap = 76;</a:t>
            </a:r>
            <a:endParaRPr lang="en-US" altLang="ko-KR" sz="1400">
              <a:highlight>
                <a:srgbClr val="baff1a"/>
              </a:highlight>
            </a:endParaRPr>
          </a:p>
          <a:p>
            <a:pPr lvl="0">
              <a:defRPr/>
            </a:pPr>
            <a:r>
              <a:rPr lang="en-US" altLang="ko-KR" sz="1400"/>
              <a:t>    invoke(cstProject, 'StoreParameter', '</a:t>
            </a:r>
            <a:r>
              <a:rPr lang="en-US" altLang="ko-KR" sz="1400">
                <a:highlight>
                  <a:srgbClr val="baff1a"/>
                </a:highlight>
              </a:rPr>
              <a:t>ellip_r_max</a:t>
            </a:r>
            <a:r>
              <a:rPr lang="en-US" altLang="ko-KR" sz="1400"/>
              <a:t>', num2str(</a:t>
            </a:r>
            <a:r>
              <a:rPr lang="en-US" altLang="ko-KR" sz="1400">
                <a:highlight>
                  <a:srgbClr val="baff1a"/>
                </a:highlight>
              </a:rPr>
              <a:t>params.ellip_r_max</a:t>
            </a:r>
            <a:r>
              <a:rPr lang="en-US" altLang="ko-KR" sz="1400"/>
              <a:t>));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invoke(cstProject, 'StoreParameter', '</a:t>
            </a:r>
            <a:r>
              <a:rPr lang="en-US" altLang="ko-KR" sz="1400">
                <a:highlight>
                  <a:srgbClr val="baff1a"/>
                </a:highlight>
              </a:rPr>
              <a:t>hole_r</a:t>
            </a:r>
            <a:r>
              <a:rPr lang="en-US" altLang="ko-KR" sz="1400"/>
              <a:t>', num2str(</a:t>
            </a:r>
            <a:r>
              <a:rPr lang="en-US" altLang="ko-KR" sz="1400">
                <a:highlight>
                  <a:srgbClr val="baff1a"/>
                </a:highlight>
              </a:rPr>
              <a:t>params.hole_r</a:t>
            </a:r>
            <a:r>
              <a:rPr lang="en-US" altLang="ko-KR" sz="1400"/>
              <a:t>));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invoke(cstProject, 'StoreParameter', '</a:t>
            </a:r>
            <a:r>
              <a:rPr lang="en-US" altLang="ko-KR" sz="1400">
                <a:highlight>
                  <a:srgbClr val="baff1a"/>
                </a:highlight>
              </a:rPr>
              <a:t>ref_gap</a:t>
            </a:r>
            <a:r>
              <a:rPr lang="en-US" altLang="ko-KR" sz="1400"/>
              <a:t>', num2str(</a:t>
            </a:r>
            <a:r>
              <a:rPr lang="en-US" altLang="ko-KR" sz="1400">
                <a:highlight>
                  <a:srgbClr val="baff1a"/>
                </a:highlight>
              </a:rPr>
              <a:t>params.ref_gap</a:t>
            </a:r>
            <a:r>
              <a:rPr lang="en-US" altLang="ko-KR" sz="1400"/>
              <a:t>));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disp('CST variables loaded completely.');</a:t>
            </a:r>
            <a:endParaRPr lang="en-US" altLang="ko-KR" sz="1400"/>
          </a:p>
          <a:p>
            <a:pPr lvl="0">
              <a:defRPr/>
            </a:pPr>
            <a:r>
              <a:rPr lang="ko-KR" altLang="en-US" sz="1400"/>
              <a:t>    </a:t>
            </a:r>
            <a:r>
              <a:rPr lang="en-US" altLang="ko-KR" sz="1400">
                <a:solidFill>
                  <a:srgbClr val="008000"/>
                </a:solidFill>
              </a:rPr>
              <a:t>%</a:t>
            </a:r>
            <a:r>
              <a:rPr lang="ko-KR" altLang="en-US" sz="1400">
                <a:solidFill>
                  <a:srgbClr val="008000"/>
                </a:solidFill>
              </a:rPr>
              <a:t> </a:t>
            </a:r>
            <a:r>
              <a:rPr lang="en-US" altLang="ko-KR" sz="1400">
                <a:solidFill>
                  <a:srgbClr val="008000"/>
                </a:solidFill>
              </a:rPr>
              <a:t>disp</a:t>
            </a:r>
            <a:r>
              <a:rPr lang="ko-KR" altLang="en-US" sz="1400">
                <a:solidFill>
                  <a:srgbClr val="008000"/>
                </a:solidFill>
              </a:rPr>
              <a:t>는 함수가 작동이 끝남을 확인하기 위해 추가한 코드로 정상작동을 확인하면 삭제해도 됨</a:t>
            </a:r>
            <a:r>
              <a:rPr lang="en-US" altLang="ko-KR" sz="1400">
                <a:solidFill>
                  <a:srgbClr val="008000"/>
                </a:solidFill>
              </a:rPr>
              <a:t>.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end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29209348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Matlab optimization</a:t>
            </a:r>
            <a:endParaRPr lang="en-US" altLang="ko-KR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8" name="타원 7"/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srgbClr val="5e0000"/>
                </a:solidFill>
              </a:rPr>
              <a:t>1</a:t>
            </a:r>
            <a:endParaRPr lang="ko-KR" altLang="en-US" b="1">
              <a:solidFill>
                <a:srgbClr val="5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3920" y="871973"/>
            <a:ext cx="20117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Matlab </a:t>
            </a:r>
            <a:r>
              <a:rPr lang="ko-KR" altLang="en-US"/>
              <a:t>파일 구조</a:t>
            </a:r>
            <a:endParaRPr lang="ko-KR" altLang="en-US"/>
          </a:p>
        </p:txBody>
      </p:sp>
      <p:grpSp>
        <p:nvGrpSpPr>
          <p:cNvPr id="39" name=""/>
          <p:cNvGrpSpPr/>
          <p:nvPr/>
        </p:nvGrpSpPr>
        <p:grpSpPr>
          <a:xfrm rot="0">
            <a:off x="879928" y="1860667"/>
            <a:ext cx="4472215" cy="4284347"/>
            <a:chOff x="879928" y="1860667"/>
            <a:chExt cx="4472215" cy="4284347"/>
          </a:xfrm>
        </p:grpSpPr>
        <p:sp>
          <p:nvSpPr>
            <p:cNvPr id="17" name="직사각형 16"/>
            <p:cNvSpPr/>
            <p:nvPr/>
          </p:nvSpPr>
          <p:spPr>
            <a:xfrm>
              <a:off x="879928" y="2005810"/>
              <a:ext cx="4472215" cy="4139204"/>
            </a:xfrm>
            <a:prstGeom prst="rect">
              <a:avLst/>
            </a:prstGeom>
            <a:noFill/>
            <a:ln w="3175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043214" y="1860667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Main 1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43214" y="2383006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open_cst_project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43214" y="2905345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load_cst_parameters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43214" y="3591718"/>
              <a:ext cx="4091214" cy="1818220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29719" y="3427683"/>
              <a:ext cx="3722505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run_optimization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229719" y="4090988"/>
              <a:ext cx="3722505" cy="1114108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408338" y="3950022"/>
              <a:ext cx="3353796" cy="353785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08080"/>
              </a:solidFill>
              <a:prstDash val="lg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objective_function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43214" y="5581673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apply_optimized_params_to_cst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609592" y="4565702"/>
              <a:ext cx="2923634" cy="353785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run_cst_simultion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096000" y="754347"/>
            <a:ext cx="5699260" cy="5880333"/>
          </a:xfrm>
          <a:prstGeom prst="rect">
            <a:avLst/>
          </a:prstGeom>
          <a:noFill/>
          <a:ln w="317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41" name="화살표 40"/>
          <p:cNvCxnSpPr/>
          <p:nvPr/>
        </p:nvCxnSpPr>
        <p:spPr>
          <a:xfrm>
            <a:off x="5042251" y="3584093"/>
            <a:ext cx="874515" cy="3656"/>
          </a:xfrm>
          <a:prstGeom prst="straightConnector1">
            <a:avLst/>
          </a:prstGeom>
          <a:ln w="3175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가로 글상자 41"/>
          <p:cNvSpPr txBox="1"/>
          <p:nvPr/>
        </p:nvSpPr>
        <p:spPr>
          <a:xfrm>
            <a:off x="6171277" y="853152"/>
            <a:ext cx="5680364" cy="563146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400"/>
              <a:t>function bestParams = run_optimization(cstProject)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numVars = 3;  </a:t>
            </a:r>
            <a:r>
              <a:rPr lang="en-US" altLang="ko-KR" sz="1400">
                <a:solidFill>
                  <a:srgbClr val="008000"/>
                </a:solidFill>
              </a:rPr>
              <a:t>% 최적화할 변수 개수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lb = [16, 18, 40];  </a:t>
            </a:r>
            <a:r>
              <a:rPr lang="en-US" altLang="ko-KR" sz="1400">
                <a:solidFill>
                  <a:srgbClr val="008000"/>
                </a:solidFill>
              </a:rPr>
              <a:t>% 하한값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ub = [26, 22, 90];  </a:t>
            </a:r>
            <a:r>
              <a:rPr lang="en-US" altLang="ko-KR" sz="1400">
                <a:solidFill>
                  <a:srgbClr val="008000"/>
                </a:solidFill>
              </a:rPr>
              <a:t>% 상한값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options = optimoptions('ga', ...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'PopulationSize', 50, ...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'MaxGenerations', 100, ...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'MutationFcn', {@mutationadaptfeasible, 0.1}, ... 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'CrossoverFraction', 0.8, ...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'Display', 'iter', ...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'PlotFcn', @gaplotbestf);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</a:t>
            </a:r>
            <a:r>
              <a:rPr lang="en-US" altLang="ko-KR" sz="1400">
                <a:solidFill>
                  <a:srgbClr val="008000"/>
                </a:solidFill>
              </a:rPr>
              <a:t>% cstProject를 objective_function에 전달할 수 있도록 함수 핸들 생성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costFunction = @(params) objective_function(cstProject, params);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</a:t>
            </a:r>
            <a:r>
              <a:rPr lang="en-US" altLang="ko-KR" sz="1400">
                <a:solidFill>
                  <a:srgbClr val="008000"/>
                </a:solidFill>
              </a:rPr>
              <a:t>% GA 실행,</a:t>
            </a:r>
            <a:r>
              <a:rPr lang="ko-KR" altLang="en-US" sz="1400">
                <a:solidFill>
                  <a:srgbClr val="008000"/>
                </a:solidFill>
              </a:rPr>
              <a:t> </a:t>
            </a:r>
            <a:r>
              <a:rPr lang="en-US" altLang="ko-KR" sz="1400">
                <a:solidFill>
                  <a:srgbClr val="ff0000"/>
                </a:solidFill>
              </a:rPr>
              <a:t>GA</a:t>
            </a:r>
            <a:r>
              <a:rPr lang="ko-KR" altLang="en-US" sz="1400">
                <a:solidFill>
                  <a:srgbClr val="ff0000"/>
                </a:solidFill>
              </a:rPr>
              <a:t>가 아닌 다른 알고리즘을 돌리려면 해당 알고리즘에 필요한 </a:t>
            </a:r>
            <a:r>
              <a:rPr lang="en-US" altLang="ko-KR" sz="1400">
                <a:solidFill>
                  <a:srgbClr val="ff0000"/>
                </a:solidFill>
              </a:rPr>
              <a:t>option</a:t>
            </a:r>
            <a:r>
              <a:rPr lang="ko-KR" altLang="en-US" sz="1400">
                <a:solidFill>
                  <a:srgbClr val="ff0000"/>
                </a:solidFill>
              </a:rPr>
              <a:t>에 따라 </a:t>
            </a:r>
            <a:r>
              <a:rPr lang="en-US" altLang="ko-KR" sz="1400">
                <a:solidFill>
                  <a:srgbClr val="ff0000"/>
                </a:solidFill>
              </a:rPr>
              <a:t>Run_optimization</a:t>
            </a:r>
            <a:r>
              <a:rPr lang="ko-KR" altLang="en-US" sz="1400">
                <a:solidFill>
                  <a:srgbClr val="ff0000"/>
                </a:solidFill>
              </a:rPr>
              <a:t> 코드를 전체적으로 수정해야 함</a:t>
            </a:r>
            <a:r>
              <a:rPr lang="en-US" altLang="ko-KR" sz="1400">
                <a:solidFill>
                  <a:srgbClr val="ff0000"/>
                </a:solidFill>
              </a:rPr>
              <a:t>.</a:t>
            </a:r>
            <a:endParaRPr lang="en-US" altLang="ko-KR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en-US" altLang="ko-KR" sz="1400"/>
              <a:t>    bestParams = ga(costFunction, numVars, [], [], [], [], lb, ub, [], options);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disp('최적화된 변수 값:');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disp(bestParams);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end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5986895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Matlab optimization</a:t>
            </a:r>
            <a:endParaRPr lang="en-US" altLang="ko-KR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8" name="타원 7"/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srgbClr val="5e0000"/>
                </a:solidFill>
              </a:rPr>
              <a:t>1</a:t>
            </a:r>
            <a:endParaRPr lang="ko-KR" altLang="en-US" b="1">
              <a:solidFill>
                <a:srgbClr val="5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3920" y="871973"/>
            <a:ext cx="20117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Matlab </a:t>
            </a:r>
            <a:r>
              <a:rPr lang="ko-KR" altLang="en-US"/>
              <a:t>파일 구조</a:t>
            </a:r>
            <a:endParaRPr lang="ko-KR" altLang="en-US"/>
          </a:p>
        </p:txBody>
      </p:sp>
      <p:grpSp>
        <p:nvGrpSpPr>
          <p:cNvPr id="39" name=""/>
          <p:cNvGrpSpPr/>
          <p:nvPr/>
        </p:nvGrpSpPr>
        <p:grpSpPr>
          <a:xfrm rot="0">
            <a:off x="879928" y="1860667"/>
            <a:ext cx="4472215" cy="4284347"/>
            <a:chOff x="879928" y="1860667"/>
            <a:chExt cx="4472215" cy="4284347"/>
          </a:xfrm>
        </p:grpSpPr>
        <p:sp>
          <p:nvSpPr>
            <p:cNvPr id="17" name="직사각형 16"/>
            <p:cNvSpPr/>
            <p:nvPr/>
          </p:nvSpPr>
          <p:spPr>
            <a:xfrm>
              <a:off x="879928" y="2005810"/>
              <a:ext cx="4472215" cy="4139204"/>
            </a:xfrm>
            <a:prstGeom prst="rect">
              <a:avLst/>
            </a:prstGeom>
            <a:noFill/>
            <a:ln w="3175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043214" y="1860667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Main 1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43214" y="2383006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open_cst_project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43214" y="2905345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load_cst_parameters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43214" y="3591718"/>
              <a:ext cx="4091214" cy="1818220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29719" y="3427683"/>
              <a:ext cx="3722505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run_optimization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229719" y="4090988"/>
              <a:ext cx="3722505" cy="1114108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408338" y="3950022"/>
              <a:ext cx="3353796" cy="353785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08080"/>
              </a:solidFill>
              <a:prstDash val="lg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objective_function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43214" y="5581673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apply_optimized_params_to_cst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609592" y="4565702"/>
              <a:ext cx="2923634" cy="353785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run_cst_simultion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096000" y="692895"/>
            <a:ext cx="5291570" cy="5900817"/>
          </a:xfrm>
          <a:prstGeom prst="rect">
            <a:avLst/>
          </a:prstGeom>
          <a:noFill/>
          <a:ln w="317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41" name="화살표 40"/>
          <p:cNvCxnSpPr/>
          <p:nvPr/>
        </p:nvCxnSpPr>
        <p:spPr>
          <a:xfrm>
            <a:off x="4919348" y="4096189"/>
            <a:ext cx="874515" cy="3656"/>
          </a:xfrm>
          <a:prstGeom prst="straightConnector1">
            <a:avLst/>
          </a:prstGeom>
          <a:ln w="3175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가로 글상자 41"/>
          <p:cNvSpPr txBox="1"/>
          <p:nvPr/>
        </p:nvSpPr>
        <p:spPr>
          <a:xfrm>
            <a:off x="6218185" y="755033"/>
            <a:ext cx="5082848" cy="585341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400"/>
              <a:t>function cost = objective_function(cstProject, params)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</a:t>
            </a:r>
            <a:r>
              <a:rPr lang="en-US" altLang="ko-KR" sz="1400">
                <a:solidFill>
                  <a:srgbClr val="008000"/>
                </a:solidFill>
              </a:rPr>
              <a:t>% params는 double 벡터로 전달됩니다.</a:t>
            </a:r>
            <a:endParaRPr lang="en-US" altLang="ko-KR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8000"/>
                </a:solidFill>
              </a:rPr>
              <a:t>    % 이를 구조체로 변환,</a:t>
            </a:r>
            <a:r>
              <a:rPr lang="ko-KR" altLang="en-US" sz="1400">
                <a:solidFill>
                  <a:srgbClr val="008000"/>
                </a:solidFill>
              </a:rPr>
              <a:t> </a:t>
            </a:r>
            <a:r>
              <a:rPr lang="en-US" altLang="ko-KR" sz="1400">
                <a:solidFill>
                  <a:srgbClr val="008000"/>
                </a:solidFill>
              </a:rPr>
              <a:t>load </a:t>
            </a:r>
            <a:r>
              <a:rPr lang="ko-KR" altLang="en-US" sz="1400">
                <a:solidFill>
                  <a:srgbClr val="008000"/>
                </a:solidFill>
              </a:rPr>
              <a:t>함수에서 추가한 변수만큼    모두 수정해줘야 함</a:t>
            </a:r>
            <a:r>
              <a:rPr lang="en-US" altLang="ko-KR" sz="1400">
                <a:solidFill>
                  <a:srgbClr val="008000"/>
                </a:solidFill>
              </a:rPr>
              <a:t>.</a:t>
            </a:r>
            <a:endParaRPr lang="en-US" altLang="ko-KR" sz="1400">
              <a:solidFill>
                <a:srgbClr val="008000"/>
              </a:solidFill>
            </a:endParaRPr>
          </a:p>
          <a:p>
            <a:pPr lvl="0">
              <a:defRPr/>
            </a:pPr>
            <a:r>
              <a:rPr lang="en-US" altLang="ko-KR" sz="1400"/>
              <a:t>    paramStruct.ellip_r_max = params(1);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paramStruct.hole_r = params(2);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paramStruct.ref_gap = params(3);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en-US" altLang="ko-KR" sz="1400">
                <a:solidFill>
                  <a:srgbClr val="008000"/>
                </a:solidFill>
              </a:rPr>
              <a:t>    % CST 시뮬레이션 실행 (cstProject도 전달)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[result1, result2, result3] = run_cst_simulation(cstProject, paramStruct);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en-US" altLang="ko-KR" sz="1400">
                <a:solidFill>
                  <a:srgbClr val="008000"/>
                </a:solidFill>
              </a:rPr>
              <a:t>    % 목표값 설정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goal1 = -15;   </a:t>
            </a:r>
            <a:r>
              <a:rPr lang="en-US" altLang="ko-KR" sz="1400">
                <a:solidFill>
                  <a:srgbClr val="008000"/>
                </a:solidFill>
              </a:rPr>
              <a:t>% S11 값 (s11 &lt; -15)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goal2 = 60;    </a:t>
            </a:r>
            <a:r>
              <a:rPr lang="en-US" altLang="ko-KR" sz="1400">
                <a:solidFill>
                  <a:srgbClr val="008000"/>
                </a:solidFill>
              </a:rPr>
              <a:t>% Directivity 값 (directivity &gt; 60)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goal3 = 3;     </a:t>
            </a:r>
            <a:r>
              <a:rPr lang="en-US" altLang="ko-KR" sz="1400">
                <a:solidFill>
                  <a:srgbClr val="008000"/>
                </a:solidFill>
              </a:rPr>
              <a:t>% n_parallel 값 (n_parallel = 3)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en-US" altLang="ko-KR" sz="1400">
                <a:solidFill>
                  <a:srgbClr val="008000"/>
                </a:solidFill>
              </a:rPr>
              <a:t>    % 가중치 설정 (목표 중요도)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w1 = 1;  </a:t>
            </a:r>
            <a:r>
              <a:rPr lang="en-US" altLang="ko-KR" sz="1400">
                <a:solidFill>
                  <a:srgbClr val="008000"/>
                </a:solidFill>
              </a:rPr>
              <a:t>% S11 중요도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w2 = 1;  </a:t>
            </a:r>
            <a:r>
              <a:rPr lang="en-US" altLang="ko-KR" sz="1400">
                <a:solidFill>
                  <a:srgbClr val="008000"/>
                </a:solidFill>
              </a:rPr>
              <a:t>% Directivity 중요도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w3 = 5;  </a:t>
            </a:r>
            <a:r>
              <a:rPr lang="en-US" altLang="ko-KR" sz="1400">
                <a:solidFill>
                  <a:srgbClr val="008000"/>
                </a:solidFill>
              </a:rPr>
              <a:t>% n_parallel 중요도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en-US" altLang="ko-KR" sz="1400">
                <a:solidFill>
                  <a:srgbClr val="008000"/>
                </a:solidFill>
              </a:rPr>
              <a:t>    % 목적 함수 변환: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cost = w1 * max(result1 - goal1, 0) + ...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       w2 * max(goal2 - result2, 0) + ...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       w3 * abs(result3 - goal3);  </a:t>
            </a:r>
            <a:r>
              <a:rPr lang="en-US" altLang="ko-KR" sz="1400">
                <a:solidFill>
                  <a:srgbClr val="008000"/>
                </a:solidFill>
              </a:rPr>
              <a:t>% 비용 함수 정의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end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516357054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Matlab optimization</a:t>
            </a:r>
            <a:endParaRPr lang="en-US" altLang="ko-KR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8" name="타원 7"/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srgbClr val="5e0000"/>
                </a:solidFill>
              </a:rPr>
              <a:t>1</a:t>
            </a:r>
            <a:endParaRPr lang="ko-KR" altLang="en-US" b="1">
              <a:solidFill>
                <a:srgbClr val="5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3920" y="871973"/>
            <a:ext cx="20117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Matlab </a:t>
            </a:r>
            <a:r>
              <a:rPr lang="ko-KR" altLang="en-US"/>
              <a:t>파일 구조</a:t>
            </a:r>
            <a:endParaRPr lang="ko-KR" altLang="en-US"/>
          </a:p>
        </p:txBody>
      </p:sp>
      <p:grpSp>
        <p:nvGrpSpPr>
          <p:cNvPr id="39" name=""/>
          <p:cNvGrpSpPr/>
          <p:nvPr/>
        </p:nvGrpSpPr>
        <p:grpSpPr>
          <a:xfrm rot="0">
            <a:off x="879928" y="1860667"/>
            <a:ext cx="4472215" cy="4284347"/>
            <a:chOff x="879928" y="1860667"/>
            <a:chExt cx="4472215" cy="4284347"/>
          </a:xfrm>
        </p:grpSpPr>
        <p:sp>
          <p:nvSpPr>
            <p:cNvPr id="17" name="직사각형 16"/>
            <p:cNvSpPr/>
            <p:nvPr/>
          </p:nvSpPr>
          <p:spPr>
            <a:xfrm>
              <a:off x="879928" y="2005810"/>
              <a:ext cx="4472215" cy="4139204"/>
            </a:xfrm>
            <a:prstGeom prst="rect">
              <a:avLst/>
            </a:prstGeom>
            <a:noFill/>
            <a:ln w="3175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043214" y="1860667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Main 1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43214" y="2383006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open_cst_project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43214" y="2905345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load_cst_parameters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43214" y="3591718"/>
              <a:ext cx="4091214" cy="1818220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29719" y="3427683"/>
              <a:ext cx="3722505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run_optimization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229719" y="4090988"/>
              <a:ext cx="3722505" cy="1114108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408338" y="3950022"/>
              <a:ext cx="3353796" cy="353785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08080"/>
              </a:solidFill>
              <a:prstDash val="lg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objective_function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43214" y="5581673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apply_optimized_params_to_cst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609592" y="4565702"/>
              <a:ext cx="2923634" cy="353785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run_cst_simultion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096000" y="1993621"/>
            <a:ext cx="4779474" cy="4149446"/>
          </a:xfrm>
          <a:prstGeom prst="rect">
            <a:avLst/>
          </a:prstGeom>
          <a:noFill/>
          <a:ln w="317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41" name="화살표 40"/>
          <p:cNvCxnSpPr/>
          <p:nvPr/>
        </p:nvCxnSpPr>
        <p:spPr>
          <a:xfrm>
            <a:off x="4847654" y="4731190"/>
            <a:ext cx="874515" cy="3656"/>
          </a:xfrm>
          <a:prstGeom prst="straightConnector1">
            <a:avLst/>
          </a:prstGeom>
          <a:ln w="3175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가로 글상자 41"/>
          <p:cNvSpPr txBox="1"/>
          <p:nvPr/>
        </p:nvSpPr>
        <p:spPr>
          <a:xfrm>
            <a:off x="6208660" y="2112909"/>
            <a:ext cx="4583862" cy="392762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400"/>
              <a:t>function [result1, result2, result3] = run_cst_simulation(cstProject, params)</a:t>
            </a:r>
            <a:endParaRPr lang="en-US" altLang="ko-KR" sz="1400"/>
          </a:p>
          <a:p>
            <a:pPr lvl="0">
              <a:defRPr/>
            </a:pPr>
            <a:r>
              <a:rPr lang="ko-KR" altLang="en-US" sz="1400">
                <a:solidFill>
                  <a:srgbClr val="008000"/>
                </a:solidFill>
              </a:rPr>
              <a:t>    </a:t>
            </a:r>
            <a:r>
              <a:rPr lang="en-US" altLang="ko-KR" sz="1400">
                <a:solidFill>
                  <a:srgbClr val="008000"/>
                </a:solidFill>
              </a:rPr>
              <a:t>%</a:t>
            </a:r>
            <a:r>
              <a:rPr lang="ko-KR" altLang="en-US" sz="1400">
                <a:solidFill>
                  <a:srgbClr val="008000"/>
                </a:solidFill>
              </a:rPr>
              <a:t>마찬가지로 </a:t>
            </a:r>
            <a:r>
              <a:rPr lang="en-US" altLang="ko-KR" sz="1400">
                <a:solidFill>
                  <a:srgbClr val="008000"/>
                </a:solidFill>
              </a:rPr>
              <a:t>load</a:t>
            </a:r>
            <a:r>
              <a:rPr lang="ko-KR" altLang="en-US" sz="1400">
                <a:solidFill>
                  <a:srgbClr val="008000"/>
                </a:solidFill>
              </a:rPr>
              <a:t>에서 바꾼 변수만큼 모두 수정 필</a:t>
            </a:r>
            <a:endParaRPr lang="ko-KR" altLang="en-US" sz="1400"/>
          </a:p>
          <a:p>
            <a:pPr lvl="0">
              <a:defRPr/>
            </a:pPr>
            <a:r>
              <a:rPr lang="en-US" altLang="ko-KR" sz="1400"/>
              <a:t>    a = num2str(params.ellip_r_max);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b = num2str(params.hole_r);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c = num2str(params.ref_gap);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en-US" altLang="ko-KR" sz="1400">
                <a:solidFill>
                  <a:srgbClr val="008000"/>
                </a:solidFill>
              </a:rPr>
              <a:t>    % CST 변수 업데이트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invoke(cstProject, 'StoreParameter', 'ellip_r_max', a);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invoke(cstProject, 'StoreParameter', 'hole_r', b);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invoke(cstProject, 'StoreParameter', 'ref_gap', c);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invoke(cstProject, 'Rebuild');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en-US" altLang="ko-KR" sz="1400">
                <a:solidFill>
                  <a:srgbClr val="008000"/>
                </a:solidFill>
              </a:rPr>
              <a:t>    % CST 시뮬레이션 실행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solver = invoke(cstProject, 'Solver');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invoke(solver, 'Start');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pause(900)</a:t>
            </a:r>
            <a:r>
              <a:rPr lang="ko-KR" altLang="en-US" sz="1400"/>
              <a:t> </a:t>
            </a:r>
            <a:r>
              <a:rPr lang="en-US" altLang="ko-KR" sz="1400">
                <a:solidFill>
                  <a:srgbClr val="ff0000"/>
                </a:solidFill>
              </a:rPr>
              <a:t>%1</a:t>
            </a:r>
            <a:r>
              <a:rPr lang="ko-KR" altLang="en-US" sz="1400">
                <a:solidFill>
                  <a:srgbClr val="ff0000"/>
                </a:solidFill>
              </a:rPr>
              <a:t>회 시뮬 시간 측정해서 수정 필</a:t>
            </a:r>
            <a:endParaRPr lang="ko-KR" altLang="en-US" sz="1400"/>
          </a:p>
          <a:p>
            <a:pPr lvl="0">
              <a:defRPr/>
            </a:pPr>
            <a:r>
              <a:rPr lang="en-US" altLang="ko-KR" sz="1400"/>
              <a:t>    disp(cstProject);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6414382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Matlab optimization</a:t>
            </a:r>
            <a:endParaRPr lang="en-US" altLang="ko-KR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8" name="타원 7"/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srgbClr val="5e0000"/>
                </a:solidFill>
              </a:rPr>
              <a:t>1</a:t>
            </a:r>
            <a:endParaRPr lang="ko-KR" altLang="en-US" b="1">
              <a:solidFill>
                <a:srgbClr val="5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3920" y="871973"/>
            <a:ext cx="356432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Matlab </a:t>
            </a:r>
            <a:r>
              <a:rPr lang="ko-KR" altLang="en-US"/>
              <a:t>파일 구조 </a:t>
            </a:r>
            <a:r>
              <a:rPr lang="en-US" altLang="ko-KR"/>
              <a:t>-</a:t>
            </a:r>
            <a:r>
              <a:rPr lang="ko-KR" altLang="en-US"/>
              <a:t> 코드 확인 중</a:t>
            </a:r>
            <a:endParaRPr lang="ko-KR" altLang="en-US"/>
          </a:p>
        </p:txBody>
      </p:sp>
      <p:grpSp>
        <p:nvGrpSpPr>
          <p:cNvPr id="39" name=""/>
          <p:cNvGrpSpPr/>
          <p:nvPr/>
        </p:nvGrpSpPr>
        <p:grpSpPr>
          <a:xfrm rot="0">
            <a:off x="879928" y="1860667"/>
            <a:ext cx="4472215" cy="4284347"/>
            <a:chOff x="879928" y="1860667"/>
            <a:chExt cx="4472215" cy="4284347"/>
          </a:xfrm>
        </p:grpSpPr>
        <p:sp>
          <p:nvSpPr>
            <p:cNvPr id="17" name="직사각형 16"/>
            <p:cNvSpPr/>
            <p:nvPr/>
          </p:nvSpPr>
          <p:spPr>
            <a:xfrm>
              <a:off x="879928" y="2005810"/>
              <a:ext cx="4472215" cy="4139204"/>
            </a:xfrm>
            <a:prstGeom prst="rect">
              <a:avLst/>
            </a:prstGeom>
            <a:noFill/>
            <a:ln w="3175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043214" y="1860667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Main 1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43214" y="2383006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open_cst_project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43214" y="2905345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load_cst_parameters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43214" y="3591718"/>
              <a:ext cx="4091214" cy="1818220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29719" y="3427683"/>
              <a:ext cx="3722505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run_optimization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229719" y="4090988"/>
              <a:ext cx="3722505" cy="1114108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408338" y="3950022"/>
              <a:ext cx="3353796" cy="353785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08080"/>
              </a:solidFill>
              <a:prstDash val="lg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objective_function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43214" y="5581673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apply_optimized_params_to_cst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609592" y="4565702"/>
              <a:ext cx="2923634" cy="353785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run_cst_simultion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096000" y="1624912"/>
            <a:ext cx="4779474" cy="4518155"/>
          </a:xfrm>
          <a:prstGeom prst="rect">
            <a:avLst/>
          </a:prstGeom>
          <a:noFill/>
          <a:ln w="317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41" name="화살표 40"/>
          <p:cNvCxnSpPr/>
          <p:nvPr/>
        </p:nvCxnSpPr>
        <p:spPr>
          <a:xfrm>
            <a:off x="4847654" y="4731190"/>
            <a:ext cx="874515" cy="3656"/>
          </a:xfrm>
          <a:prstGeom prst="straightConnector1">
            <a:avLst/>
          </a:prstGeom>
          <a:ln w="3175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가로 글상자 41"/>
          <p:cNvSpPr txBox="1"/>
          <p:nvPr/>
        </p:nvSpPr>
        <p:spPr>
          <a:xfrm>
            <a:off x="6189610" y="1713473"/>
            <a:ext cx="4624830" cy="435583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400">
                <a:solidFill>
                  <a:srgbClr val="008000"/>
                </a:solidFill>
              </a:rPr>
              <a:t>    % 결과 가져오기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invoke(cstProject, 'SelectTreeItem', '1DResults\S-Parameters');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result1 = invoke(cstProject, 'GetResult', 'S11');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en-US" altLang="ko-KR" sz="1400">
                <a:solidFill>
                  <a:srgbClr val="008000"/>
                </a:solidFill>
              </a:rPr>
              <a:t>    % Directivity 결과 가져오기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invoke(cstProject, 'SelectTreeItem', 'Tables\0DResults\directivity');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result2 = invoke(cstProject, 'GetResult', 'Directivity');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en-US" altLang="ko-KR" sz="1400">
                <a:solidFill>
                  <a:srgbClr val="008000"/>
                </a:solidFill>
              </a:rPr>
              <a:t>    % n_parallel 결과 가져오기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invoke(cstProject, 'SelectTreeItem', 'Tables\0DResults\n_parallel');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result3 = invoke(cstProject, 'GetResult', 'n_parallel');</a:t>
            </a:r>
            <a:endParaRPr lang="en-US" altLang="ko-KR" sz="1400"/>
          </a:p>
          <a:p>
            <a:pPr lvl="0">
              <a:defRPr/>
            </a:pPr>
            <a:endParaRPr lang="en-US" altLang="ko-KR" sz="1400"/>
          </a:p>
          <a:p>
            <a:pPr lvl="0">
              <a:defRPr/>
            </a:pPr>
            <a:r>
              <a:rPr lang="en-US" altLang="ko-KR" sz="1400">
                <a:solidFill>
                  <a:srgbClr val="008000"/>
                </a:solidFill>
              </a:rPr>
              <a:t>    % 결과 출력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    disp(['CST 실행 완료, 결과 값: S11=', num2str(result1), ', Directivity=', num2str(result2), ', n_parallel=', num2str(result3)]);</a:t>
            </a:r>
            <a:endParaRPr lang="en-US" altLang="ko-KR" sz="1400"/>
          </a:p>
          <a:p>
            <a:pPr lvl="0">
              <a:defRPr/>
            </a:pPr>
            <a:r>
              <a:rPr lang="en-US" altLang="ko-KR" sz="1400"/>
              <a:t>end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0864200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Matlab optimization</a:t>
            </a:r>
            <a:endParaRPr lang="en-US" altLang="ko-KR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8" name="타원 7"/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srgbClr val="5e0000"/>
                </a:solidFill>
              </a:rPr>
              <a:t>1</a:t>
            </a:r>
            <a:endParaRPr lang="ko-KR" altLang="en-US" b="1">
              <a:solidFill>
                <a:srgbClr val="5e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3920" y="871973"/>
            <a:ext cx="356432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Matlab </a:t>
            </a:r>
            <a:r>
              <a:rPr lang="ko-KR" altLang="en-US"/>
              <a:t>파일 구조 </a:t>
            </a:r>
            <a:r>
              <a:rPr lang="en-US" altLang="ko-KR"/>
              <a:t>-</a:t>
            </a:r>
            <a:r>
              <a:rPr lang="ko-KR" altLang="en-US"/>
              <a:t> 코드 확인 중</a:t>
            </a:r>
            <a:endParaRPr lang="ko-KR" altLang="en-US"/>
          </a:p>
        </p:txBody>
      </p:sp>
      <p:grpSp>
        <p:nvGrpSpPr>
          <p:cNvPr id="39" name=""/>
          <p:cNvGrpSpPr/>
          <p:nvPr/>
        </p:nvGrpSpPr>
        <p:grpSpPr>
          <a:xfrm rot="0">
            <a:off x="879928" y="1860667"/>
            <a:ext cx="4472215" cy="4284347"/>
            <a:chOff x="879928" y="1860667"/>
            <a:chExt cx="4472215" cy="4284347"/>
          </a:xfrm>
        </p:grpSpPr>
        <p:sp>
          <p:nvSpPr>
            <p:cNvPr id="17" name="직사각형 16"/>
            <p:cNvSpPr/>
            <p:nvPr/>
          </p:nvSpPr>
          <p:spPr>
            <a:xfrm>
              <a:off x="879928" y="2005810"/>
              <a:ext cx="4472215" cy="4139204"/>
            </a:xfrm>
            <a:prstGeom prst="rect">
              <a:avLst/>
            </a:prstGeom>
            <a:noFill/>
            <a:ln w="31750"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043214" y="1860667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Main 1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043214" y="2383006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open_cst_project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043214" y="2905345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load_cst_parameters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043214" y="3591718"/>
              <a:ext cx="4091214" cy="1818220"/>
            </a:xfrm>
            <a:prstGeom prst="rect">
              <a:avLst/>
            </a:prstGeom>
            <a:solidFill>
              <a:schemeClr val="lt1"/>
            </a:solidFill>
            <a:ln w="2540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229719" y="3427683"/>
              <a:ext cx="3722505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run_optimization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229719" y="4090988"/>
              <a:ext cx="3722505" cy="1114108"/>
            </a:xfrm>
            <a:prstGeom prst="rect">
              <a:avLst/>
            </a:prstGeom>
            <a:solidFill>
              <a:schemeClr val="lt1"/>
            </a:solidFill>
            <a:ln w="19050"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408338" y="3950022"/>
              <a:ext cx="3353796" cy="353785"/>
            </a:xfrm>
            <a:prstGeom prst="rect">
              <a:avLst/>
            </a:prstGeom>
            <a:solidFill>
              <a:srgbClr val="f2f2f2"/>
            </a:solidFill>
            <a:ln>
              <a:solidFill>
                <a:srgbClr val="808080"/>
              </a:solidFill>
              <a:prstDash val="lg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objective_function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43214" y="5581673"/>
              <a:ext cx="4091214" cy="353785"/>
            </a:xfrm>
            <a:prstGeom prst="rect">
              <a:avLst/>
            </a:prstGeom>
            <a:solidFill>
              <a:schemeClr val="lt1"/>
            </a:solidFill>
            <a:ln>
              <a:solidFill>
                <a:srgbClr val="808080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apply_optimized_params_to_cst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609592" y="4565702"/>
              <a:ext cx="2923634" cy="353785"/>
            </a:xfrm>
            <a:prstGeom prst="rect">
              <a:avLst/>
            </a:prstGeom>
            <a:solidFill>
              <a:srgbClr val="bfbfbf"/>
            </a:solidFill>
            <a:ln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</a:rPr>
                <a:t>run_cst_simultion</a:t>
              </a:r>
              <a:endParaRPr lang="en-US" altLang="ko-KR">
                <a:solidFill>
                  <a:schemeClr val="dk1"/>
                </a:solidFill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6096000" y="2003863"/>
            <a:ext cx="4472215" cy="4139204"/>
          </a:xfrm>
          <a:prstGeom prst="rect">
            <a:avLst/>
          </a:prstGeom>
          <a:noFill/>
          <a:ln w="317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41" name="화살표 40"/>
          <p:cNvCxnSpPr/>
          <p:nvPr/>
        </p:nvCxnSpPr>
        <p:spPr>
          <a:xfrm>
            <a:off x="5042251" y="5775868"/>
            <a:ext cx="874515" cy="3656"/>
          </a:xfrm>
          <a:prstGeom prst="straightConnector1">
            <a:avLst/>
          </a:prstGeom>
          <a:ln w="31750">
            <a:solidFill>
              <a:schemeClr val="accent6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가로 글상자 41"/>
          <p:cNvSpPr txBox="1"/>
          <p:nvPr/>
        </p:nvSpPr>
        <p:spPr>
          <a:xfrm>
            <a:off x="6229248" y="2681214"/>
            <a:ext cx="4250197" cy="30765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en-US" sz="1400"/>
              <a:t>function apply_optimized_params_to_cst(cstProject, params)</a:t>
            </a:r>
            <a:endParaRPr lang="en-US" altLang="en-US" sz="1400"/>
          </a:p>
          <a:p>
            <a:pPr lvl="0">
              <a:defRPr/>
            </a:pPr>
            <a:r>
              <a:rPr lang="en-US" altLang="en-US" sz="1400"/>
              <a:t>    invoke(cstProject, 'StoreParameter', 'ellip_r_max', params(1));</a:t>
            </a:r>
            <a:endParaRPr lang="en-US" altLang="en-US" sz="1400"/>
          </a:p>
          <a:p>
            <a:pPr lvl="0">
              <a:defRPr/>
            </a:pPr>
            <a:r>
              <a:rPr lang="en-US" altLang="en-US" sz="1400"/>
              <a:t>    invoke(cstProject, 'StoreParameter', 'hole_r', params(2));</a:t>
            </a:r>
            <a:endParaRPr lang="en-US" altLang="en-US" sz="1400"/>
          </a:p>
          <a:p>
            <a:pPr lvl="0">
              <a:defRPr/>
            </a:pPr>
            <a:r>
              <a:rPr lang="en-US" altLang="en-US" sz="1400"/>
              <a:t>    invoke(cstProject, 'StoreParameter', 'ref_gap', params(3));</a:t>
            </a:r>
            <a:endParaRPr lang="en-US" altLang="en-US" sz="1400"/>
          </a:p>
          <a:p>
            <a:pPr lvl="0">
              <a:defRPr/>
            </a:pPr>
            <a:r>
              <a:rPr lang="en-US" altLang="en-US" sz="1400"/>
              <a:t>    invoke(cstProject, 'Rebuild');</a:t>
            </a:r>
            <a:endParaRPr lang="en-US" altLang="en-US" sz="1400"/>
          </a:p>
          <a:p>
            <a:pPr lvl="0">
              <a:defRPr/>
            </a:pPr>
            <a:r>
              <a:rPr lang="en-US" altLang="en-US" sz="1400"/>
              <a:t>    </a:t>
            </a:r>
            <a:endParaRPr lang="en-US" altLang="en-US" sz="1400"/>
          </a:p>
          <a:p>
            <a:pPr lvl="0">
              <a:defRPr/>
            </a:pPr>
            <a:r>
              <a:rPr lang="en-US" altLang="en-US" sz="1400"/>
              <a:t>    disp(['최적화된 값 CST에 적용: ', num2str(params)]);</a:t>
            </a:r>
            <a:endParaRPr lang="en-US" altLang="en-US" sz="1400"/>
          </a:p>
          <a:p>
            <a:pPr lvl="0">
              <a:defRPr/>
            </a:pPr>
            <a:r>
              <a:rPr lang="en-US" altLang="en-US" sz="1400"/>
              <a:t>end</a:t>
            </a:r>
            <a:endParaRPr lang="en-US" altLang="en-US" sz="1400"/>
          </a:p>
          <a:p>
            <a:pPr lvl="0">
              <a:defRPr/>
            </a:pP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8711032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616</ep:Words>
  <ep:PresentationFormat>와이드스크린</ep:PresentationFormat>
  <ep:Paragraphs>172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(Matlab optimization)  KW univ., 정은지 eunjijung1107@gmail.com, 010 8596 9368</vt:lpstr>
      <vt:lpstr>Matlab optimization</vt:lpstr>
      <vt:lpstr>Matlab optimization</vt:lpstr>
      <vt:lpstr>Matlab optimization</vt:lpstr>
      <vt:lpstr>Matlab optimization</vt:lpstr>
      <vt:lpstr>Matlab optimization</vt:lpstr>
      <vt:lpstr>Matlab optimization</vt:lpstr>
      <vt:lpstr>Matlab optimization</vt:lpstr>
      <vt:lpstr>Matlab optimization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2021-10-28T01:42:31.000</dcterms:created>
  <dc:creator>김인지</dc:creator>
  <cp:lastModifiedBy>eunji</cp:lastModifiedBy>
  <dcterms:modified xsi:type="dcterms:W3CDTF">2025-02-23T08:39:16.063</dcterms:modified>
  <cp:revision>593</cp:revision>
  <dc:title>강의복습을 위한 e-Class 사용법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