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9" r:id="rId6"/>
    <p:sldId id="260" r:id="rId7"/>
    <p:sldId id="263" r:id="rId8"/>
    <p:sldId id="279" r:id="rId9"/>
    <p:sldId id="278" r:id="rId10"/>
    <p:sldId id="281" r:id="rId11"/>
    <p:sldId id="264" r:id="rId12"/>
    <p:sldId id="265" r:id="rId13"/>
    <p:sldId id="266" r:id="rId14"/>
    <p:sldId id="267" r:id="rId15"/>
    <p:sldId id="268" r:id="rId16"/>
    <p:sldId id="269" r:id="rId17"/>
    <p:sldId id="270" r:id="rId18"/>
    <p:sldId id="271" r:id="rId19"/>
    <p:sldId id="282" r:id="rId20"/>
    <p:sldId id="272" r:id="rId21"/>
    <p:sldId id="273" r:id="rId22"/>
    <p:sldId id="274" r:id="rId23"/>
    <p:sldId id="275"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BDED"/>
    <a:srgbClr val="0000FF"/>
    <a:srgbClr val="784975"/>
    <a:srgbClr val="A17CAC"/>
    <a:srgbClr val="E0B6DC"/>
    <a:srgbClr val="AE6181"/>
    <a:srgbClr val="4472C4"/>
    <a:srgbClr val="712731"/>
    <a:srgbClr val="E9C1C7"/>
    <a:srgbClr val="712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5" autoAdjust="0"/>
    <p:restoredTop sz="96348" autoAdjust="0"/>
  </p:normalViewPr>
  <p:slideViewPr>
    <p:cSldViewPr snapToGrid="0" showGuides="1">
      <p:cViewPr varScale="1">
        <p:scale>
          <a:sx n="76" d="100"/>
          <a:sy n="76" d="100"/>
        </p:scale>
        <p:origin x="1075" y="53"/>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B8E4C-2916-4BE3-B9AC-CF8DAEF32C02}" type="datetimeFigureOut">
              <a:rPr lang="ko-KR" altLang="en-US" smtClean="0"/>
              <a:t>2024-09-03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B0BEF-A7C0-4070-8AF8-F7C76CFFDAD0}" type="slidenum">
              <a:rPr lang="ko-KR" altLang="en-US" smtClean="0"/>
              <a:t>‹#›</a:t>
            </a:fld>
            <a:endParaRPr lang="ko-KR" altLang="en-US"/>
          </a:p>
        </p:txBody>
      </p:sp>
    </p:spTree>
    <p:extLst>
      <p:ext uri="{BB962C8B-B14F-4D97-AF65-F5344CB8AC3E}">
        <p14:creationId xmlns:p14="http://schemas.microsoft.com/office/powerpoint/2010/main" val="194139239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51625991-D962-4769-8DD2-CA5A14CBF325}"/>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
        <p:nvSpPr>
          <p:cNvPr id="7" name="직사각형 6">
            <a:extLst>
              <a:ext uri="{FF2B5EF4-FFF2-40B4-BE49-F238E27FC236}">
                <a16:creationId xmlns:a16="http://schemas.microsoft.com/office/drawing/2014/main" id="{71C4546E-B3E1-11FC-F01E-3C86962AEAEB}"/>
              </a:ext>
            </a:extLst>
          </p:cNvPr>
          <p:cNvSpPr/>
          <p:nvPr userDrawn="1"/>
        </p:nvSpPr>
        <p:spPr>
          <a:xfrm>
            <a:off x="0" y="0"/>
            <a:ext cx="12192000" cy="6858000"/>
          </a:xfrm>
          <a:prstGeom prst="rect">
            <a:avLst/>
          </a:prstGeom>
          <a:pattFill prst="dkUpDiag">
            <a:fgClr>
              <a:schemeClr val="bg1"/>
            </a:fgClr>
            <a:bgClr>
              <a:srgbClr val="71273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ea"/>
            </a:endParaRPr>
          </a:p>
        </p:txBody>
      </p:sp>
      <p:sp>
        <p:nvSpPr>
          <p:cNvPr id="8" name="직사각형 7">
            <a:extLst>
              <a:ext uri="{FF2B5EF4-FFF2-40B4-BE49-F238E27FC236}">
                <a16:creationId xmlns:a16="http://schemas.microsoft.com/office/drawing/2014/main" id="{C6269101-6D61-708F-3518-19CDD0F918E7}"/>
              </a:ext>
            </a:extLst>
          </p:cNvPr>
          <p:cNvSpPr/>
          <p:nvPr userDrawn="1"/>
        </p:nvSpPr>
        <p:spPr>
          <a:xfrm>
            <a:off x="85725" y="76200"/>
            <a:ext cx="12020550" cy="670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ea"/>
            </a:endParaRPr>
          </a:p>
        </p:txBody>
      </p:sp>
      <p:sp>
        <p:nvSpPr>
          <p:cNvPr id="9" name="직사각형 8">
            <a:extLst>
              <a:ext uri="{FF2B5EF4-FFF2-40B4-BE49-F238E27FC236}">
                <a16:creationId xmlns:a16="http://schemas.microsoft.com/office/drawing/2014/main" id="{61D39078-E96A-65A0-FB9D-1D6DA18C82F4}"/>
              </a:ext>
            </a:extLst>
          </p:cNvPr>
          <p:cNvSpPr/>
          <p:nvPr userDrawn="1"/>
        </p:nvSpPr>
        <p:spPr>
          <a:xfrm>
            <a:off x="85725" y="65595"/>
            <a:ext cx="12020550" cy="6716205"/>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ea"/>
            </a:endParaRPr>
          </a:p>
        </p:txBody>
      </p:sp>
      <p:pic>
        <p:nvPicPr>
          <p:cNvPr id="10" name="그림 9">
            <a:extLst>
              <a:ext uri="{FF2B5EF4-FFF2-40B4-BE49-F238E27FC236}">
                <a16:creationId xmlns:a16="http://schemas.microsoft.com/office/drawing/2014/main" id="{23F3CAAD-F976-6793-BEA1-0C0B20A2D5A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115675" y="5978466"/>
            <a:ext cx="1151826" cy="813939"/>
          </a:xfrm>
          <a:prstGeom prst="rect">
            <a:avLst/>
          </a:prstGeom>
        </p:spPr>
      </p:pic>
      <p:sp>
        <p:nvSpPr>
          <p:cNvPr id="12" name="직사각형 11">
            <a:extLst>
              <a:ext uri="{FF2B5EF4-FFF2-40B4-BE49-F238E27FC236}">
                <a16:creationId xmlns:a16="http://schemas.microsoft.com/office/drawing/2014/main" id="{4366FA0C-E446-4C95-1BA7-3CEF12003619}"/>
              </a:ext>
            </a:extLst>
          </p:cNvPr>
          <p:cNvSpPr/>
          <p:nvPr userDrawn="1"/>
        </p:nvSpPr>
        <p:spPr>
          <a:xfrm>
            <a:off x="7021676" y="1823718"/>
            <a:ext cx="4184442" cy="741812"/>
          </a:xfrm>
          <a:prstGeom prst="rect">
            <a:avLst/>
          </a:prstGeom>
          <a:solidFill>
            <a:srgbClr val="712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latin typeface="+mn-ea"/>
            </a:endParaRPr>
          </a:p>
        </p:txBody>
      </p:sp>
      <p:sp>
        <p:nvSpPr>
          <p:cNvPr id="14" name="직사각형 13">
            <a:extLst>
              <a:ext uri="{FF2B5EF4-FFF2-40B4-BE49-F238E27FC236}">
                <a16:creationId xmlns:a16="http://schemas.microsoft.com/office/drawing/2014/main" id="{36A0C927-27E9-0C63-F7C1-23C36515C319}"/>
              </a:ext>
            </a:extLst>
          </p:cNvPr>
          <p:cNvSpPr/>
          <p:nvPr userDrawn="1"/>
        </p:nvSpPr>
        <p:spPr>
          <a:xfrm>
            <a:off x="82550" y="80033"/>
            <a:ext cx="6013450" cy="67162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ea"/>
            </a:endParaRPr>
          </a:p>
        </p:txBody>
      </p:sp>
      <p:pic>
        <p:nvPicPr>
          <p:cNvPr id="15" name="그림 14">
            <a:extLst>
              <a:ext uri="{FF2B5EF4-FFF2-40B4-BE49-F238E27FC236}">
                <a16:creationId xmlns:a16="http://schemas.microsoft.com/office/drawing/2014/main" id="{68F7232B-8FA8-CD0A-A210-2F3094F86A8B}"/>
              </a:ext>
            </a:extLst>
          </p:cNvPr>
          <p:cNvPicPr>
            <a:picLocks noChangeAspect="1"/>
          </p:cNvPicPr>
          <p:nvPr userDrawn="1"/>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colorTemperature colorTemp="4693"/>
                    </a14:imgEffect>
                    <a14:imgEffect>
                      <a14:saturation sat="0"/>
                    </a14:imgEffect>
                    <a14:imgEffect>
                      <a14:brightnessContrast contrast="50000"/>
                    </a14:imgEffect>
                  </a14:imgLayer>
                </a14:imgProps>
              </a:ext>
              <a:ext uri="{28A0092B-C50C-407E-A947-70E740481C1C}">
                <a14:useLocalDpi xmlns:a14="http://schemas.microsoft.com/office/drawing/2010/main" val="0"/>
              </a:ext>
            </a:extLst>
          </a:blip>
          <a:srcRect r="11447" b="26582"/>
          <a:stretch/>
        </p:blipFill>
        <p:spPr>
          <a:xfrm>
            <a:off x="85725" y="3163079"/>
            <a:ext cx="6539870" cy="3618722"/>
          </a:xfrm>
          <a:prstGeom prst="rect">
            <a:avLst/>
          </a:prstGeom>
          <a:effectLst>
            <a:outerShdw blurRad="127000" dist="63500" dir="18900000" algn="bl" rotWithShape="0">
              <a:prstClr val="black">
                <a:alpha val="20000"/>
              </a:prstClr>
            </a:outerShdw>
          </a:effectLst>
        </p:spPr>
      </p:pic>
    </p:spTree>
    <p:extLst>
      <p:ext uri="{BB962C8B-B14F-4D97-AF65-F5344CB8AC3E}">
        <p14:creationId xmlns:p14="http://schemas.microsoft.com/office/powerpoint/2010/main" val="312014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D648DA-D60A-4984-B153-A20A5501E40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C9D6A8F-D6C5-42A3-8267-413FF6040EA1}"/>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36B9D58-B95A-4E0E-B44A-F1628ABF5915}"/>
              </a:ext>
            </a:extLst>
          </p:cNvPr>
          <p:cNvSpPr>
            <a:spLocks noGrp="1"/>
          </p:cNvSpPr>
          <p:nvPr>
            <p:ph type="dt" sz="half" idx="10"/>
          </p:nvPr>
        </p:nvSpPr>
        <p:spPr>
          <a:xfrm>
            <a:off x="838200" y="6356350"/>
            <a:ext cx="2743200" cy="365125"/>
          </a:xfrm>
          <a:prstGeom prst="rect">
            <a:avLst/>
          </a:prstGeom>
        </p:spPr>
        <p:txBody>
          <a:bodyPr/>
          <a:lstStyle/>
          <a:p>
            <a:fld id="{61E9574E-2E94-4D41-AB0C-B6C251DB6213}" type="datetime1">
              <a:rPr lang="ko-KR" altLang="en-US" smtClean="0"/>
              <a:t>2024-09-03</a:t>
            </a:fld>
            <a:endParaRPr lang="ko-KR" altLang="en-US"/>
          </a:p>
        </p:txBody>
      </p:sp>
      <p:sp>
        <p:nvSpPr>
          <p:cNvPr id="5" name="바닥글 개체 틀 4">
            <a:extLst>
              <a:ext uri="{FF2B5EF4-FFF2-40B4-BE49-F238E27FC236}">
                <a16:creationId xmlns:a16="http://schemas.microsoft.com/office/drawing/2014/main" id="{CC65A2A7-7476-466B-9546-A590B0EC7666}"/>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46594645-73E6-4603-BD5F-23E0D80074F1}"/>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182218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6874C2B2-4CB9-4455-B3CB-51309B803D2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6C9677B-8804-4FC4-A65E-D7F6C48E4BF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42A088E-007D-4153-BD17-740F0C81387B}"/>
              </a:ext>
            </a:extLst>
          </p:cNvPr>
          <p:cNvSpPr>
            <a:spLocks noGrp="1"/>
          </p:cNvSpPr>
          <p:nvPr>
            <p:ph type="dt" sz="half" idx="10"/>
          </p:nvPr>
        </p:nvSpPr>
        <p:spPr>
          <a:xfrm>
            <a:off x="838200" y="6356350"/>
            <a:ext cx="2743200" cy="365125"/>
          </a:xfrm>
          <a:prstGeom prst="rect">
            <a:avLst/>
          </a:prstGeom>
        </p:spPr>
        <p:txBody>
          <a:bodyPr/>
          <a:lstStyle/>
          <a:p>
            <a:fld id="{26B6AF00-89BE-4D1D-8CA1-328E52E550AD}" type="datetime1">
              <a:rPr lang="ko-KR" altLang="en-US" smtClean="0"/>
              <a:t>2024-09-03</a:t>
            </a:fld>
            <a:endParaRPr lang="ko-KR" altLang="en-US"/>
          </a:p>
        </p:txBody>
      </p:sp>
      <p:sp>
        <p:nvSpPr>
          <p:cNvPr id="5" name="바닥글 개체 틀 4">
            <a:extLst>
              <a:ext uri="{FF2B5EF4-FFF2-40B4-BE49-F238E27FC236}">
                <a16:creationId xmlns:a16="http://schemas.microsoft.com/office/drawing/2014/main" id="{4FCC9D35-AEE6-4251-AC61-2D3CABB0F4CA}"/>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B4B9580D-DDD3-4A28-AA6D-9BD09FD8E852}"/>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59544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DD2533-6111-4197-A918-6234746562C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8C26DBD-0250-453A-B68C-67102648E789}"/>
              </a:ext>
            </a:extLst>
          </p:cNvPr>
          <p:cNvSpPr>
            <a:spLocks noGrp="1"/>
          </p:cNvSpPr>
          <p:nvPr>
            <p:ph idx="1"/>
          </p:nvPr>
        </p:nvSpPr>
        <p:spPr/>
        <p:txBody>
          <a:bodyPr/>
          <a:lstStyle>
            <a:lvl1pPr>
              <a:lnSpc>
                <a:spcPct val="100000"/>
              </a:lnSpc>
              <a:defRPr/>
            </a:lvl1pPr>
            <a:lvl2pPr marL="685800" indent="-228600">
              <a:lnSpc>
                <a:spcPct val="100000"/>
              </a:lnSpc>
              <a:buFont typeface="맑은 고딕" panose="020B0503020000020004" pitchFamily="50" charset="-127"/>
              <a:buChar char="º"/>
              <a:defRPr/>
            </a:lvl2pPr>
            <a:lvl3pPr marL="1143000" indent="-228600">
              <a:lnSpc>
                <a:spcPct val="100000"/>
              </a:lnSpc>
              <a:buFont typeface="맑은 고딕" panose="020B0503020000020004" pitchFamily="50" charset="-127"/>
              <a:buChar char="∙"/>
              <a:defRPr/>
            </a:lvl3pPr>
            <a:lvl4pPr marL="1600200" indent="-228600">
              <a:lnSpc>
                <a:spcPct val="100000"/>
              </a:lnSpc>
              <a:buFont typeface="맑은 고딕" panose="020B0503020000020004" pitchFamily="50" charset="-127"/>
              <a:buChar char="–"/>
              <a:defRPr/>
            </a:lvl4pPr>
            <a:lvl5pPr marL="2057400" indent="-228600">
              <a:lnSpc>
                <a:spcPct val="100000"/>
              </a:lnSpc>
              <a:buFont typeface="맑은 고딕" panose="020B0503020000020004" pitchFamily="50" charset="-127"/>
              <a:buChar char="┕"/>
              <a:defRPr/>
            </a:lvl5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a:extLst>
              <a:ext uri="{FF2B5EF4-FFF2-40B4-BE49-F238E27FC236}">
                <a16:creationId xmlns:a16="http://schemas.microsoft.com/office/drawing/2014/main" id="{06B53672-A760-498D-9316-FC9DB7007AF6}"/>
              </a:ext>
            </a:extLst>
          </p:cNvPr>
          <p:cNvSpPr>
            <a:spLocks noGrp="1"/>
          </p:cNvSpPr>
          <p:nvPr>
            <p:ph type="dt" sz="half" idx="10"/>
          </p:nvPr>
        </p:nvSpPr>
        <p:spPr>
          <a:xfrm>
            <a:off x="838200" y="6356350"/>
            <a:ext cx="2743200" cy="365125"/>
          </a:xfrm>
          <a:prstGeom prst="rect">
            <a:avLst/>
          </a:prstGeom>
        </p:spPr>
        <p:txBody>
          <a:bodyPr/>
          <a:lstStyle/>
          <a:p>
            <a:fld id="{CD0CB1B7-697C-4C2D-8834-93EE436AC335}" type="datetime1">
              <a:rPr lang="ko-KR" altLang="en-US" smtClean="0"/>
              <a:t>2024-09-03</a:t>
            </a:fld>
            <a:endParaRPr lang="ko-KR" altLang="en-US"/>
          </a:p>
        </p:txBody>
      </p:sp>
      <p:sp>
        <p:nvSpPr>
          <p:cNvPr id="5" name="바닥글 개체 틀 4">
            <a:extLst>
              <a:ext uri="{FF2B5EF4-FFF2-40B4-BE49-F238E27FC236}">
                <a16:creationId xmlns:a16="http://schemas.microsoft.com/office/drawing/2014/main" id="{6E0578A0-3106-4B7A-984A-EB0806333815}"/>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2E0A59E7-59ED-44B2-9AD1-0977C5090365}"/>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242014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F6F866-D4C9-429C-8923-5546F608CE7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BEDC3691-F4B3-4D6F-BE97-005D586AF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5595776E-F9A5-49DF-BE16-B41CD9DE6D2D}"/>
              </a:ext>
            </a:extLst>
          </p:cNvPr>
          <p:cNvSpPr>
            <a:spLocks noGrp="1"/>
          </p:cNvSpPr>
          <p:nvPr>
            <p:ph type="dt" sz="half" idx="10"/>
          </p:nvPr>
        </p:nvSpPr>
        <p:spPr>
          <a:xfrm>
            <a:off x="838200" y="6356350"/>
            <a:ext cx="2743200" cy="365125"/>
          </a:xfrm>
          <a:prstGeom prst="rect">
            <a:avLst/>
          </a:prstGeom>
        </p:spPr>
        <p:txBody>
          <a:bodyPr/>
          <a:lstStyle/>
          <a:p>
            <a:fld id="{1DDA6819-0D53-499D-BFE1-30574C07345A}" type="datetime1">
              <a:rPr lang="ko-KR" altLang="en-US" smtClean="0"/>
              <a:t>2024-09-03</a:t>
            </a:fld>
            <a:endParaRPr lang="ko-KR" altLang="en-US"/>
          </a:p>
        </p:txBody>
      </p:sp>
      <p:sp>
        <p:nvSpPr>
          <p:cNvPr id="5" name="바닥글 개체 틀 4">
            <a:extLst>
              <a:ext uri="{FF2B5EF4-FFF2-40B4-BE49-F238E27FC236}">
                <a16:creationId xmlns:a16="http://schemas.microsoft.com/office/drawing/2014/main" id="{A85B31ED-BCD7-4636-9004-8DA85B679CB6}"/>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6" name="슬라이드 번호 개체 틀 5">
            <a:extLst>
              <a:ext uri="{FF2B5EF4-FFF2-40B4-BE49-F238E27FC236}">
                <a16:creationId xmlns:a16="http://schemas.microsoft.com/office/drawing/2014/main" id="{125937FF-07B6-49C2-9196-A3DA08520114}"/>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419243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FCAD07-1C71-41EA-A39C-8C268C8D01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C68F162-462A-48D2-B9C5-8B9FBB12D795}"/>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830294B0-D0EF-4981-ACA9-245D80349D31}"/>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282E1BA1-C58A-40C3-9001-E866D00F2019}"/>
              </a:ext>
            </a:extLst>
          </p:cNvPr>
          <p:cNvSpPr>
            <a:spLocks noGrp="1"/>
          </p:cNvSpPr>
          <p:nvPr>
            <p:ph type="dt" sz="half" idx="10"/>
          </p:nvPr>
        </p:nvSpPr>
        <p:spPr>
          <a:xfrm>
            <a:off x="838200" y="6356350"/>
            <a:ext cx="2743200" cy="365125"/>
          </a:xfrm>
          <a:prstGeom prst="rect">
            <a:avLst/>
          </a:prstGeom>
        </p:spPr>
        <p:txBody>
          <a:bodyPr/>
          <a:lstStyle/>
          <a:p>
            <a:fld id="{BBAD58B7-849B-4C35-809B-82D850A3FEF3}" type="datetime1">
              <a:rPr lang="ko-KR" altLang="en-US" smtClean="0"/>
              <a:t>2024-09-03</a:t>
            </a:fld>
            <a:endParaRPr lang="ko-KR" altLang="en-US"/>
          </a:p>
        </p:txBody>
      </p:sp>
      <p:sp>
        <p:nvSpPr>
          <p:cNvPr id="6" name="바닥글 개체 틀 5">
            <a:extLst>
              <a:ext uri="{FF2B5EF4-FFF2-40B4-BE49-F238E27FC236}">
                <a16:creationId xmlns:a16="http://schemas.microsoft.com/office/drawing/2014/main" id="{CC7D1C50-7277-41E5-A294-6A036696ACAE}"/>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4892FC25-74FF-4D41-8D65-D34999D5DF34}"/>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66214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1E9A35-8116-4739-A957-2B110645B84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14F638B-FDDA-4128-B9D9-95D4C5BB1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783F06D-4AF0-4CA6-8412-2BDC9050FE3E}"/>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C863587B-C267-431E-AE83-BFFF158182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246DF974-DC38-47B9-82CC-4FD0641E76AF}"/>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F0865041-D6E9-4304-8160-F214596499EE}"/>
              </a:ext>
            </a:extLst>
          </p:cNvPr>
          <p:cNvSpPr>
            <a:spLocks noGrp="1"/>
          </p:cNvSpPr>
          <p:nvPr>
            <p:ph type="dt" sz="half" idx="10"/>
          </p:nvPr>
        </p:nvSpPr>
        <p:spPr>
          <a:xfrm>
            <a:off x="838200" y="6356350"/>
            <a:ext cx="2743200" cy="365125"/>
          </a:xfrm>
          <a:prstGeom prst="rect">
            <a:avLst/>
          </a:prstGeom>
        </p:spPr>
        <p:txBody>
          <a:bodyPr/>
          <a:lstStyle/>
          <a:p>
            <a:fld id="{903A6436-DB84-45E7-A4BA-9FC37819F7BB}" type="datetime1">
              <a:rPr lang="ko-KR" altLang="en-US" smtClean="0"/>
              <a:t>2024-09-03</a:t>
            </a:fld>
            <a:endParaRPr lang="ko-KR" altLang="en-US"/>
          </a:p>
        </p:txBody>
      </p:sp>
      <p:sp>
        <p:nvSpPr>
          <p:cNvPr id="8" name="바닥글 개체 틀 7">
            <a:extLst>
              <a:ext uri="{FF2B5EF4-FFF2-40B4-BE49-F238E27FC236}">
                <a16:creationId xmlns:a16="http://schemas.microsoft.com/office/drawing/2014/main" id="{117D8388-DCC4-40B9-9C90-6F0DCD0F4852}"/>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9" name="슬라이드 번호 개체 틀 8">
            <a:extLst>
              <a:ext uri="{FF2B5EF4-FFF2-40B4-BE49-F238E27FC236}">
                <a16:creationId xmlns:a16="http://schemas.microsoft.com/office/drawing/2014/main" id="{56C5E559-1664-4538-BA33-46B86A60595F}"/>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318894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1C2FFF-0F73-40E8-9C77-15AFAE15C6C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5D18E33-8B9B-4ACC-B2A6-5A0F8E3D2517}"/>
              </a:ext>
            </a:extLst>
          </p:cNvPr>
          <p:cNvSpPr>
            <a:spLocks noGrp="1"/>
          </p:cNvSpPr>
          <p:nvPr>
            <p:ph type="dt" sz="half" idx="10"/>
          </p:nvPr>
        </p:nvSpPr>
        <p:spPr>
          <a:xfrm>
            <a:off x="838200" y="6356350"/>
            <a:ext cx="2743200" cy="365125"/>
          </a:xfrm>
          <a:prstGeom prst="rect">
            <a:avLst/>
          </a:prstGeom>
        </p:spPr>
        <p:txBody>
          <a:bodyPr/>
          <a:lstStyle/>
          <a:p>
            <a:fld id="{9043833E-D8B3-4B09-9570-F529A2B4A275}" type="datetime1">
              <a:rPr lang="ko-KR" altLang="en-US" smtClean="0"/>
              <a:t>2024-09-03</a:t>
            </a:fld>
            <a:endParaRPr lang="ko-KR" altLang="en-US"/>
          </a:p>
        </p:txBody>
      </p:sp>
      <p:sp>
        <p:nvSpPr>
          <p:cNvPr id="4" name="바닥글 개체 틀 3">
            <a:extLst>
              <a:ext uri="{FF2B5EF4-FFF2-40B4-BE49-F238E27FC236}">
                <a16:creationId xmlns:a16="http://schemas.microsoft.com/office/drawing/2014/main" id="{0DE02D52-D9D2-4AB0-AF52-AC6348D53715}"/>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5" name="슬라이드 번호 개체 틀 4">
            <a:extLst>
              <a:ext uri="{FF2B5EF4-FFF2-40B4-BE49-F238E27FC236}">
                <a16:creationId xmlns:a16="http://schemas.microsoft.com/office/drawing/2014/main" id="{318F97C2-BF64-4837-811D-28FBF7FE8991}"/>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160080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B23D01A-20AD-4379-BF81-1F8707E9CE90}"/>
              </a:ext>
            </a:extLst>
          </p:cNvPr>
          <p:cNvSpPr>
            <a:spLocks noGrp="1"/>
          </p:cNvSpPr>
          <p:nvPr>
            <p:ph type="dt" sz="half" idx="10"/>
          </p:nvPr>
        </p:nvSpPr>
        <p:spPr>
          <a:xfrm>
            <a:off x="838200" y="6356350"/>
            <a:ext cx="2743200" cy="365125"/>
          </a:xfrm>
          <a:prstGeom prst="rect">
            <a:avLst/>
          </a:prstGeom>
        </p:spPr>
        <p:txBody>
          <a:bodyPr/>
          <a:lstStyle/>
          <a:p>
            <a:fld id="{65A34E94-BA15-4269-BF59-3DE548405421}" type="datetime1">
              <a:rPr lang="ko-KR" altLang="en-US" smtClean="0"/>
              <a:t>2024-09-03</a:t>
            </a:fld>
            <a:endParaRPr lang="ko-KR" altLang="en-US"/>
          </a:p>
        </p:txBody>
      </p:sp>
      <p:sp>
        <p:nvSpPr>
          <p:cNvPr id="3" name="바닥글 개체 틀 2">
            <a:extLst>
              <a:ext uri="{FF2B5EF4-FFF2-40B4-BE49-F238E27FC236}">
                <a16:creationId xmlns:a16="http://schemas.microsoft.com/office/drawing/2014/main" id="{BA5618CB-9C1C-4F3E-93E2-128A0FEC3818}"/>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4" name="슬라이드 번호 개체 틀 3">
            <a:extLst>
              <a:ext uri="{FF2B5EF4-FFF2-40B4-BE49-F238E27FC236}">
                <a16:creationId xmlns:a16="http://schemas.microsoft.com/office/drawing/2014/main" id="{AFA0DE29-4172-4B1D-8401-9F50A3F71F09}"/>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312168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72EF9F-AFD4-4F04-8035-914CDABE2E0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C1DC52C-C135-41F9-8C99-8CFC04A78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50ADD21A-4C2A-4FE5-8F88-313628077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F344BC3D-81BE-4E3C-B389-31F1C2DE998D}"/>
              </a:ext>
            </a:extLst>
          </p:cNvPr>
          <p:cNvSpPr>
            <a:spLocks noGrp="1"/>
          </p:cNvSpPr>
          <p:nvPr>
            <p:ph type="dt" sz="half" idx="10"/>
          </p:nvPr>
        </p:nvSpPr>
        <p:spPr>
          <a:xfrm>
            <a:off x="838200" y="6356350"/>
            <a:ext cx="2743200" cy="365125"/>
          </a:xfrm>
          <a:prstGeom prst="rect">
            <a:avLst/>
          </a:prstGeom>
        </p:spPr>
        <p:txBody>
          <a:bodyPr/>
          <a:lstStyle/>
          <a:p>
            <a:fld id="{008B6D62-9909-4585-B596-37FB806A9EA9}" type="datetime1">
              <a:rPr lang="ko-KR" altLang="en-US" smtClean="0"/>
              <a:t>2024-09-03</a:t>
            </a:fld>
            <a:endParaRPr lang="ko-KR" altLang="en-US"/>
          </a:p>
        </p:txBody>
      </p:sp>
      <p:sp>
        <p:nvSpPr>
          <p:cNvPr id="6" name="바닥글 개체 틀 5">
            <a:extLst>
              <a:ext uri="{FF2B5EF4-FFF2-40B4-BE49-F238E27FC236}">
                <a16:creationId xmlns:a16="http://schemas.microsoft.com/office/drawing/2014/main" id="{26ECA5F1-F393-4ADA-A5CA-15613FD04724}"/>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A5AF5901-B46B-48FD-8E1F-854FC183CB1A}"/>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332233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3A0E1C-84AA-4511-8ED0-020A22C7D61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899F804-F19B-46D6-99D3-CFFB5DA4A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9A9CCBE-B569-4574-9D58-8403FB17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F181C172-62E5-4760-A77B-AB82E31D51F1}"/>
              </a:ext>
            </a:extLst>
          </p:cNvPr>
          <p:cNvSpPr>
            <a:spLocks noGrp="1"/>
          </p:cNvSpPr>
          <p:nvPr>
            <p:ph type="dt" sz="half" idx="10"/>
          </p:nvPr>
        </p:nvSpPr>
        <p:spPr>
          <a:xfrm>
            <a:off x="838200" y="6356350"/>
            <a:ext cx="2743200" cy="365125"/>
          </a:xfrm>
          <a:prstGeom prst="rect">
            <a:avLst/>
          </a:prstGeom>
        </p:spPr>
        <p:txBody>
          <a:bodyPr/>
          <a:lstStyle/>
          <a:p>
            <a:fld id="{C5C987D6-9294-43BC-8666-DF2F4FE74FFD}" type="datetime1">
              <a:rPr lang="ko-KR" altLang="en-US" smtClean="0"/>
              <a:t>2024-09-03</a:t>
            </a:fld>
            <a:endParaRPr lang="ko-KR" altLang="en-US"/>
          </a:p>
        </p:txBody>
      </p:sp>
      <p:sp>
        <p:nvSpPr>
          <p:cNvPr id="6" name="바닥글 개체 틀 5">
            <a:extLst>
              <a:ext uri="{FF2B5EF4-FFF2-40B4-BE49-F238E27FC236}">
                <a16:creationId xmlns:a16="http://schemas.microsoft.com/office/drawing/2014/main" id="{ADBBCCC1-1C6D-4BB6-9423-8FE43D72C818}"/>
              </a:ext>
            </a:extLst>
          </p:cNvPr>
          <p:cNvSpPr>
            <a:spLocks noGrp="1"/>
          </p:cNvSpPr>
          <p:nvPr>
            <p:ph type="ftr" sz="quarter" idx="11"/>
          </p:nvPr>
        </p:nvSpPr>
        <p:spPr>
          <a:xfrm>
            <a:off x="4038600" y="6356350"/>
            <a:ext cx="4114800" cy="365125"/>
          </a:xfrm>
          <a:prstGeom prst="rect">
            <a:avLst/>
          </a:prstGeom>
        </p:spPr>
        <p:txBody>
          <a:bodyPr/>
          <a:lstStyle/>
          <a:p>
            <a:endParaRPr lang="ko-KR" altLang="en-US"/>
          </a:p>
        </p:txBody>
      </p:sp>
      <p:sp>
        <p:nvSpPr>
          <p:cNvPr id="7" name="슬라이드 번호 개체 틀 6">
            <a:extLst>
              <a:ext uri="{FF2B5EF4-FFF2-40B4-BE49-F238E27FC236}">
                <a16:creationId xmlns:a16="http://schemas.microsoft.com/office/drawing/2014/main" id="{E4FA84AE-81AF-4533-9C73-9540B007BE1D}"/>
              </a:ext>
            </a:extLst>
          </p:cNvPr>
          <p:cNvSpPr>
            <a:spLocks noGrp="1"/>
          </p:cNvSpPr>
          <p:nvPr>
            <p:ph type="sldNum" sz="quarter" idx="12"/>
          </p:nvPr>
        </p:nvSpPr>
        <p:spPr/>
        <p:txBody>
          <a:bodyPr/>
          <a:lstStyle/>
          <a:p>
            <a:fld id="{53FE1CB7-87FF-478D-BEA4-F763FD2A3B9C}" type="slidenum">
              <a:rPr lang="ko-KR" altLang="en-US" smtClean="0"/>
              <a:t>‹#›</a:t>
            </a:fld>
            <a:endParaRPr lang="ko-KR" altLang="en-US"/>
          </a:p>
        </p:txBody>
      </p:sp>
    </p:spTree>
    <p:extLst>
      <p:ext uri="{BB962C8B-B14F-4D97-AF65-F5344CB8AC3E}">
        <p14:creationId xmlns:p14="http://schemas.microsoft.com/office/powerpoint/2010/main" val="130662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그룹 13">
            <a:extLst>
              <a:ext uri="{FF2B5EF4-FFF2-40B4-BE49-F238E27FC236}">
                <a16:creationId xmlns:a16="http://schemas.microsoft.com/office/drawing/2014/main" id="{882F3196-D25C-5C56-2791-A9C18348EB53}"/>
              </a:ext>
            </a:extLst>
          </p:cNvPr>
          <p:cNvGrpSpPr/>
          <p:nvPr userDrawn="1"/>
        </p:nvGrpSpPr>
        <p:grpSpPr>
          <a:xfrm>
            <a:off x="-38100" y="0"/>
            <a:ext cx="12230100" cy="6858000"/>
            <a:chOff x="-38100" y="0"/>
            <a:chExt cx="12230100" cy="6858000"/>
          </a:xfrm>
        </p:grpSpPr>
        <p:sp>
          <p:nvSpPr>
            <p:cNvPr id="7" name="직사각형 6">
              <a:extLst>
                <a:ext uri="{FF2B5EF4-FFF2-40B4-BE49-F238E27FC236}">
                  <a16:creationId xmlns:a16="http://schemas.microsoft.com/office/drawing/2014/main" id="{F9D1D3FD-4411-0CFA-9AC0-74EE110E3C80}"/>
                </a:ext>
              </a:extLst>
            </p:cNvPr>
            <p:cNvSpPr/>
            <p:nvPr userDrawn="1"/>
          </p:nvSpPr>
          <p:spPr>
            <a:xfrm>
              <a:off x="0" y="0"/>
              <a:ext cx="12192000" cy="6858000"/>
            </a:xfrm>
            <a:prstGeom prst="rect">
              <a:avLst/>
            </a:prstGeom>
            <a:pattFill prst="dkUpDiag">
              <a:fgClr>
                <a:schemeClr val="bg1"/>
              </a:fgClr>
              <a:bgClr>
                <a:srgbClr val="71273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6C3B36B6-9254-11B5-6BAE-5D4220FBDE0A}"/>
                </a:ext>
              </a:extLst>
            </p:cNvPr>
            <p:cNvSpPr/>
            <p:nvPr userDrawn="1"/>
          </p:nvSpPr>
          <p:spPr>
            <a:xfrm>
              <a:off x="85725" y="76200"/>
              <a:ext cx="12020550" cy="6705600"/>
            </a:xfrm>
            <a:prstGeom prst="rect">
              <a:avLst/>
            </a:prstGeom>
            <a:solidFill>
              <a:srgbClr val="712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9FA28F8B-1242-B53D-3110-C139062B66DE}"/>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0933309" y="140729"/>
              <a:ext cx="1107991" cy="369331"/>
            </a:xfrm>
            <a:prstGeom prst="rect">
              <a:avLst/>
            </a:prstGeom>
          </p:spPr>
        </p:pic>
        <p:sp>
          <p:nvSpPr>
            <p:cNvPr id="10" name="직사각형 9">
              <a:extLst>
                <a:ext uri="{FF2B5EF4-FFF2-40B4-BE49-F238E27FC236}">
                  <a16:creationId xmlns:a16="http://schemas.microsoft.com/office/drawing/2014/main" id="{1D79F6EB-8729-62AB-5BAF-EAEBFD072D03}"/>
                </a:ext>
              </a:extLst>
            </p:cNvPr>
            <p:cNvSpPr/>
            <p:nvPr userDrawn="1"/>
          </p:nvSpPr>
          <p:spPr>
            <a:xfrm>
              <a:off x="304701" y="606865"/>
              <a:ext cx="11736599" cy="61104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090DF85-2584-1FEA-053B-05B213FBE66D}"/>
                </a:ext>
              </a:extLst>
            </p:cNvPr>
            <p:cNvSpPr/>
            <p:nvPr userDrawn="1"/>
          </p:nvSpPr>
          <p:spPr>
            <a:xfrm>
              <a:off x="-38100" y="280937"/>
              <a:ext cx="441325" cy="114313"/>
            </a:xfrm>
            <a:prstGeom prst="rect">
              <a:avLst/>
            </a:prstGeom>
            <a:solidFill>
              <a:srgbClr val="FDC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제목 개체 틀 1">
            <a:extLst>
              <a:ext uri="{FF2B5EF4-FFF2-40B4-BE49-F238E27FC236}">
                <a16:creationId xmlns:a16="http://schemas.microsoft.com/office/drawing/2014/main" id="{A267C6A1-E59F-4FC2-B384-A6BBD5838C1F}"/>
              </a:ext>
            </a:extLst>
          </p:cNvPr>
          <p:cNvSpPr>
            <a:spLocks noGrp="1"/>
          </p:cNvSpPr>
          <p:nvPr>
            <p:ph type="title"/>
          </p:nvPr>
        </p:nvSpPr>
        <p:spPr>
          <a:xfrm>
            <a:off x="441325" y="145515"/>
            <a:ext cx="10406259" cy="416939"/>
          </a:xfrm>
          <a:prstGeom prst="rect">
            <a:avLst/>
          </a:prstGeom>
        </p:spPr>
        <p:txBody>
          <a:bodyPr vert="horz" lIns="91440" tIns="45720" rIns="91440" bIns="45720" rtlCol="0" anchor="ctr">
            <a:no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F9022252-58F6-4EAC-8601-30B649105493}"/>
              </a:ext>
            </a:extLst>
          </p:cNvPr>
          <p:cNvSpPr>
            <a:spLocks noGrp="1"/>
          </p:cNvSpPr>
          <p:nvPr>
            <p:ph type="body" idx="1"/>
          </p:nvPr>
        </p:nvSpPr>
        <p:spPr>
          <a:xfrm>
            <a:off x="441325" y="774070"/>
            <a:ext cx="10912475" cy="5402894"/>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슬라이드 번호 개체 틀 5">
            <a:extLst>
              <a:ext uri="{FF2B5EF4-FFF2-40B4-BE49-F238E27FC236}">
                <a16:creationId xmlns:a16="http://schemas.microsoft.com/office/drawing/2014/main" id="{DBA6978A-BC3C-4569-8B5C-D1E33C75FEC9}"/>
              </a:ext>
            </a:extLst>
          </p:cNvPr>
          <p:cNvSpPr>
            <a:spLocks noGrp="1"/>
          </p:cNvSpPr>
          <p:nvPr>
            <p:ph type="sldNum" sz="quarter" idx="4"/>
          </p:nvPr>
        </p:nvSpPr>
        <p:spPr>
          <a:xfrm>
            <a:off x="8610600" y="6356350"/>
            <a:ext cx="3445276" cy="365125"/>
          </a:xfrm>
          <a:prstGeom prst="rect">
            <a:avLst/>
          </a:prstGeom>
        </p:spPr>
        <p:txBody>
          <a:bodyPr vert="horz" lIns="91440" tIns="45720" rIns="91440" bIns="45720" rtlCol="0" anchor="ctr"/>
          <a:lstStyle>
            <a:lvl1pPr algn="r">
              <a:defRPr sz="1200" b="1">
                <a:solidFill>
                  <a:srgbClr val="E9C1C7"/>
                </a:solidFill>
              </a:defRPr>
            </a:lvl1pPr>
          </a:lstStyle>
          <a:p>
            <a:fld id="{53FE1CB7-87FF-478D-BEA4-F763FD2A3B9C}" type="slidenum">
              <a:rPr lang="ko-KR" altLang="en-US" smtClean="0"/>
              <a:pPr/>
              <a:t>‹#›</a:t>
            </a:fld>
            <a:endParaRPr lang="ko-KR" altLang="en-US" dirty="0"/>
          </a:p>
        </p:txBody>
      </p:sp>
    </p:spTree>
    <p:extLst>
      <p:ext uri="{BB962C8B-B14F-4D97-AF65-F5344CB8AC3E}">
        <p14:creationId xmlns:p14="http://schemas.microsoft.com/office/powerpoint/2010/main" val="125108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2400" b="1" kern="1200">
          <a:solidFill>
            <a:schemeClr val="bg1"/>
          </a:solidFill>
          <a:latin typeface="+mj-lt"/>
          <a:ea typeface="+mj-ea"/>
          <a:cs typeface="+mj-cs"/>
        </a:defRPr>
      </a:lvl1pPr>
    </p:titleStyle>
    <p:bodyStyle>
      <a:lvl1pPr marL="228600" indent="-228600" algn="l" defTabSz="914400" rtl="0" eaLnBrk="1" latinLnBrk="1"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elicon%20wave%20coupling%20in%20KSTAR%20plasmas%20for%20off-axis%20current%20drive%20in%20high%20electron%20pressure%20plasmas.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RF%20design%20of%20helical%20long-wire%20traveling%20wave%20antenna%20for%20helicon%20current%20drive%20in%20KSTAR.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Test%20and%20operation%20of%20high-power%20RF%20system%20for%20KSTAR%20helicon%20current%20drive%20system.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Design%20and%20RF%20test%20of%20a%20prototype%20traveling%20wave%20antenna%20for%20helicon%20current%20drive%20in%20KSTAR.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Design%20of%20multipactor-suppressed%20high-power%20VFT%20for%20helicon%20current%20drive%20in%20KSTAR.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BE144B-6C1B-427E-AD94-6734704978C1}"/>
              </a:ext>
            </a:extLst>
          </p:cNvPr>
          <p:cNvSpPr>
            <a:spLocks noGrp="1"/>
          </p:cNvSpPr>
          <p:nvPr>
            <p:ph type="ctrTitle" idx="4294967295"/>
          </p:nvPr>
        </p:nvSpPr>
        <p:spPr>
          <a:xfrm>
            <a:off x="6724185" y="2710912"/>
            <a:ext cx="5252225" cy="2468683"/>
          </a:xfrm>
        </p:spPr>
        <p:txBody>
          <a:bodyPr anchor="ctr">
            <a:normAutofit fontScale="90000"/>
          </a:bodyPr>
          <a:lstStyle/>
          <a:p>
            <a:pPr>
              <a:lnSpc>
                <a:spcPct val="150000"/>
              </a:lnSpc>
            </a:pPr>
            <a:r>
              <a:rPr lang="en-US" altLang="ko-KR" sz="3600" dirty="0">
                <a:solidFill>
                  <a:srgbClr val="712731"/>
                </a:solidFill>
                <a:latin typeface="Arial" panose="020B0604020202020204" pitchFamily="34" charset="0"/>
                <a:cs typeface="Arial" panose="020B0604020202020204" pitchFamily="34" charset="0"/>
              </a:rPr>
              <a:t>( Variable Gain Amplifier)</a:t>
            </a:r>
            <a:br>
              <a:rPr lang="en-US" altLang="ko-KR" sz="3600" dirty="0">
                <a:solidFill>
                  <a:srgbClr val="712731"/>
                </a:solidFill>
                <a:latin typeface="Arial" panose="020B0604020202020204" pitchFamily="34" charset="0"/>
                <a:cs typeface="Arial" panose="020B0604020202020204" pitchFamily="34" charset="0"/>
              </a:rPr>
            </a:br>
            <a:br>
              <a:rPr lang="en-US" altLang="ko-KR" sz="3500" b="1" spc="-100" dirty="0">
                <a:solidFill>
                  <a:srgbClr val="88303F"/>
                </a:solidFill>
                <a:latin typeface="+mn-ea"/>
                <a:ea typeface="+mn-ea"/>
                <a:cs typeface="+mn-cs"/>
              </a:rPr>
            </a:br>
            <a:r>
              <a:rPr lang="en-US" altLang="ko-KR" sz="2200" b="1" spc="-100" dirty="0">
                <a:solidFill>
                  <a:schemeClr val="tx1">
                    <a:lumMod val="85000"/>
                    <a:lumOff val="15000"/>
                  </a:schemeClr>
                </a:solidFill>
                <a:latin typeface="+mn-ea"/>
                <a:ea typeface="+mn-ea"/>
                <a:cs typeface="+mn-cs"/>
              </a:rPr>
              <a:t>KW univ., </a:t>
            </a:r>
            <a:r>
              <a:rPr lang="ko-KR" altLang="en-US" sz="2200" b="1" spc="-100" dirty="0">
                <a:solidFill>
                  <a:schemeClr val="tx1">
                    <a:lumMod val="85000"/>
                    <a:lumOff val="15000"/>
                  </a:schemeClr>
                </a:solidFill>
                <a:latin typeface="+mn-ea"/>
                <a:ea typeface="+mn-ea"/>
                <a:cs typeface="+mn-cs"/>
              </a:rPr>
              <a:t>정은지</a:t>
            </a:r>
            <a:br>
              <a:rPr lang="en-US" altLang="ko-KR" sz="2200" b="1" spc="-100" dirty="0">
                <a:solidFill>
                  <a:schemeClr val="tx1">
                    <a:lumMod val="85000"/>
                    <a:lumOff val="15000"/>
                  </a:schemeClr>
                </a:solidFill>
                <a:latin typeface="+mn-ea"/>
                <a:ea typeface="+mn-ea"/>
                <a:cs typeface="+mn-cs"/>
              </a:rPr>
            </a:br>
            <a:r>
              <a:rPr lang="en-US" altLang="ko-KR" sz="2200" spc="-100" dirty="0">
                <a:solidFill>
                  <a:schemeClr val="tx1">
                    <a:lumMod val="85000"/>
                    <a:lumOff val="15000"/>
                  </a:schemeClr>
                </a:solidFill>
                <a:latin typeface="+mn-ea"/>
                <a:ea typeface="+mn-ea"/>
                <a:cs typeface="+mn-cs"/>
              </a:rPr>
              <a:t>eunjijung1107@gmail.com</a:t>
            </a:r>
            <a:r>
              <a:rPr lang="en-US" altLang="ko-KR" sz="2200" b="1" spc="-100" dirty="0">
                <a:solidFill>
                  <a:schemeClr val="tx1">
                    <a:lumMod val="85000"/>
                    <a:lumOff val="15000"/>
                  </a:schemeClr>
                </a:solidFill>
                <a:latin typeface="+mn-ea"/>
                <a:ea typeface="+mn-ea"/>
                <a:cs typeface="+mn-cs"/>
              </a:rPr>
              <a:t>, 010 8596 9368</a:t>
            </a:r>
            <a:endParaRPr lang="ko-KR" altLang="en-US" sz="3500" b="1" spc="-100" dirty="0">
              <a:solidFill>
                <a:schemeClr val="bg1">
                  <a:lumMod val="85000"/>
                </a:schemeClr>
              </a:solidFill>
              <a:latin typeface="+mn-ea"/>
              <a:ea typeface="+mn-ea"/>
              <a:cs typeface="+mn-cs"/>
            </a:endParaRPr>
          </a:p>
        </p:txBody>
      </p:sp>
      <p:sp>
        <p:nvSpPr>
          <p:cNvPr id="9" name="TextBox 8">
            <a:extLst>
              <a:ext uri="{FF2B5EF4-FFF2-40B4-BE49-F238E27FC236}">
                <a16:creationId xmlns:a16="http://schemas.microsoft.com/office/drawing/2014/main" id="{B2584748-F516-4822-8BFC-8E037BEB6C81}"/>
              </a:ext>
            </a:extLst>
          </p:cNvPr>
          <p:cNvSpPr txBox="1"/>
          <p:nvPr/>
        </p:nvSpPr>
        <p:spPr>
          <a:xfrm>
            <a:off x="6992312" y="1901462"/>
            <a:ext cx="4262704" cy="584775"/>
          </a:xfrm>
          <a:prstGeom prst="rect">
            <a:avLst/>
          </a:prstGeom>
          <a:noFill/>
        </p:spPr>
        <p:txBody>
          <a:bodyPr wrap="square" rtlCol="0">
            <a:spAutoFit/>
          </a:bodyPr>
          <a:lstStyle/>
          <a:p>
            <a:pPr algn="ctr"/>
            <a:r>
              <a:rPr lang="en-US" altLang="ko-KR" sz="3200" spc="-100" dirty="0">
                <a:solidFill>
                  <a:schemeClr val="bg1"/>
                </a:solidFill>
                <a:latin typeface="+mn-ea"/>
              </a:rPr>
              <a:t>Weekly Report</a:t>
            </a:r>
            <a:endParaRPr lang="ko-KR" altLang="en-US" sz="3200" spc="-100" dirty="0">
              <a:solidFill>
                <a:schemeClr val="bg1"/>
              </a:solidFill>
              <a:latin typeface="+mn-ea"/>
            </a:endParaRPr>
          </a:p>
        </p:txBody>
      </p:sp>
    </p:spTree>
    <p:extLst>
      <p:ext uri="{BB962C8B-B14F-4D97-AF65-F5344CB8AC3E}">
        <p14:creationId xmlns:p14="http://schemas.microsoft.com/office/powerpoint/2010/main" val="183213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10</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0391371" cy="400110"/>
          </a:xfrm>
          <a:prstGeom prst="rect">
            <a:avLst/>
          </a:prstGeom>
          <a:noFill/>
        </p:spPr>
        <p:txBody>
          <a:bodyPr wrap="none" rtlCol="0">
            <a:spAutoFit/>
          </a:bodyPr>
          <a:lstStyle/>
          <a:p>
            <a:r>
              <a:rPr lang="en-US" altLang="ko-KR" sz="2000" dirty="0"/>
              <a:t>2. Design of </a:t>
            </a:r>
            <a:r>
              <a:rPr lang="en-US" altLang="ko-KR" sz="2000" dirty="0" err="1"/>
              <a:t>multipactor</a:t>
            </a:r>
            <a:r>
              <a:rPr lang="en-US" altLang="ko-KR" sz="2000" dirty="0"/>
              <a:t>-suppressed high-power VFT for helicon current drive in KSTAR</a:t>
            </a:r>
          </a:p>
        </p:txBody>
      </p:sp>
    </p:spTree>
    <p:extLst>
      <p:ext uri="{BB962C8B-B14F-4D97-AF65-F5344CB8AC3E}">
        <p14:creationId xmlns:p14="http://schemas.microsoft.com/office/powerpoint/2010/main" val="26089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11</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823965"/>
            <a:ext cx="11567590" cy="384721"/>
          </a:xfrm>
          <a:prstGeom prst="rect">
            <a:avLst/>
          </a:prstGeom>
          <a:noFill/>
        </p:spPr>
        <p:txBody>
          <a:bodyPr wrap="none" rtlCol="0">
            <a:spAutoFit/>
          </a:bodyPr>
          <a:lstStyle/>
          <a:p>
            <a:r>
              <a:rPr lang="en-US" altLang="ko-KR" sz="1850" dirty="0">
                <a:highlight>
                  <a:srgbClr val="00FFFF"/>
                </a:highlight>
              </a:rPr>
              <a:t>3. Helicon wave coupling in KSTAR plasmas for off-axis current drive in high electron pressure plasmas</a:t>
            </a:r>
          </a:p>
        </p:txBody>
      </p:sp>
      <p:sp>
        <p:nvSpPr>
          <p:cNvPr id="5" name="TextBox 4">
            <a:extLst>
              <a:ext uri="{FF2B5EF4-FFF2-40B4-BE49-F238E27FC236}">
                <a16:creationId xmlns:a16="http://schemas.microsoft.com/office/drawing/2014/main" id="{5862C796-B105-DA2E-48F3-48177F2B0E82}"/>
              </a:ext>
            </a:extLst>
          </p:cNvPr>
          <p:cNvSpPr txBox="1"/>
          <p:nvPr/>
        </p:nvSpPr>
        <p:spPr>
          <a:xfrm>
            <a:off x="451345" y="6169580"/>
            <a:ext cx="11118428" cy="369332"/>
          </a:xfrm>
          <a:prstGeom prst="rect">
            <a:avLst/>
          </a:prstGeom>
          <a:noFill/>
        </p:spPr>
        <p:txBody>
          <a:bodyPr wrap="none" rtlCol="0">
            <a:spAutoFit/>
          </a:bodyPr>
          <a:lstStyle/>
          <a:p>
            <a:r>
              <a:rPr lang="en-US" altLang="ko-KR" dirty="0">
                <a:hlinkClick r:id="rId2" action="ppaction://hlinkfile"/>
              </a:rPr>
              <a:t>Helicon wave coupling in KSTAR plasmas for off-axis current drive in high electron pressure plasmas.pdf</a:t>
            </a:r>
            <a:endParaRPr lang="ko-KR" altLang="en-US" dirty="0"/>
          </a:p>
        </p:txBody>
      </p:sp>
    </p:spTree>
    <p:extLst>
      <p:ext uri="{BB962C8B-B14F-4D97-AF65-F5344CB8AC3E}">
        <p14:creationId xmlns:p14="http://schemas.microsoft.com/office/powerpoint/2010/main" val="3761205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12</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1567590" cy="384721"/>
          </a:xfrm>
          <a:prstGeom prst="rect">
            <a:avLst/>
          </a:prstGeom>
          <a:noFill/>
        </p:spPr>
        <p:txBody>
          <a:bodyPr wrap="none" rtlCol="0">
            <a:spAutoFit/>
          </a:bodyPr>
          <a:lstStyle/>
          <a:p>
            <a:r>
              <a:rPr lang="en-US" altLang="ko-KR" sz="1850" dirty="0"/>
              <a:t>3. Helicon wave coupling in KSTAR plasmas for off-axis current drive in high electron pressure plasmas</a:t>
            </a:r>
          </a:p>
        </p:txBody>
      </p:sp>
    </p:spTree>
    <p:extLst>
      <p:ext uri="{BB962C8B-B14F-4D97-AF65-F5344CB8AC3E}">
        <p14:creationId xmlns:p14="http://schemas.microsoft.com/office/powerpoint/2010/main" val="133954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13</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1567590" cy="384721"/>
          </a:xfrm>
          <a:prstGeom prst="rect">
            <a:avLst/>
          </a:prstGeom>
          <a:noFill/>
        </p:spPr>
        <p:txBody>
          <a:bodyPr wrap="none" rtlCol="0">
            <a:spAutoFit/>
          </a:bodyPr>
          <a:lstStyle/>
          <a:p>
            <a:r>
              <a:rPr lang="en-US" altLang="ko-KR" sz="1850" dirty="0"/>
              <a:t>3. Helicon wave coupling in KSTAR plasmas for off-axis current drive in high electron pressure plasmas</a:t>
            </a:r>
          </a:p>
        </p:txBody>
      </p:sp>
    </p:spTree>
    <p:extLst>
      <p:ext uri="{BB962C8B-B14F-4D97-AF65-F5344CB8AC3E}">
        <p14:creationId xmlns:p14="http://schemas.microsoft.com/office/powerpoint/2010/main" val="34853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14</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808576"/>
            <a:ext cx="10777374" cy="400110"/>
          </a:xfrm>
          <a:prstGeom prst="rect">
            <a:avLst/>
          </a:prstGeom>
          <a:noFill/>
        </p:spPr>
        <p:txBody>
          <a:bodyPr wrap="none" rtlCol="0">
            <a:spAutoFit/>
          </a:bodyPr>
          <a:lstStyle/>
          <a:p>
            <a:r>
              <a:rPr lang="en-US" altLang="ko-KR" sz="2000" dirty="0">
                <a:highlight>
                  <a:srgbClr val="FF00FF"/>
                </a:highlight>
              </a:rPr>
              <a:t>4. RF design of helical long-wire traveling wave antenna for helicon current drive in KSTAR</a:t>
            </a:r>
          </a:p>
        </p:txBody>
      </p:sp>
      <p:sp>
        <p:nvSpPr>
          <p:cNvPr id="5" name="TextBox 4">
            <a:extLst>
              <a:ext uri="{FF2B5EF4-FFF2-40B4-BE49-F238E27FC236}">
                <a16:creationId xmlns:a16="http://schemas.microsoft.com/office/drawing/2014/main" id="{2994BD76-F0C0-8D8E-8A5B-383EAFB50003}"/>
              </a:ext>
            </a:extLst>
          </p:cNvPr>
          <p:cNvSpPr txBox="1"/>
          <p:nvPr/>
        </p:nvSpPr>
        <p:spPr>
          <a:xfrm>
            <a:off x="441325" y="6171684"/>
            <a:ext cx="9854749" cy="369332"/>
          </a:xfrm>
          <a:prstGeom prst="rect">
            <a:avLst/>
          </a:prstGeom>
          <a:noFill/>
        </p:spPr>
        <p:txBody>
          <a:bodyPr wrap="none" rtlCol="0">
            <a:spAutoFit/>
          </a:bodyPr>
          <a:lstStyle/>
          <a:p>
            <a:r>
              <a:rPr lang="en-US" altLang="ko-KR" dirty="0">
                <a:hlinkClick r:id="rId2" action="ppaction://hlinkfile"/>
              </a:rPr>
              <a:t>RF design of helical long-wire traveling wave antenna for helicon current drive in KSTAR.pdf</a:t>
            </a:r>
            <a:endParaRPr lang="ko-KR" altLang="en-US" dirty="0"/>
          </a:p>
        </p:txBody>
      </p:sp>
    </p:spTree>
    <p:extLst>
      <p:ext uri="{BB962C8B-B14F-4D97-AF65-F5344CB8AC3E}">
        <p14:creationId xmlns:p14="http://schemas.microsoft.com/office/powerpoint/2010/main" val="420742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15</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726117"/>
            <a:ext cx="10777374" cy="400110"/>
          </a:xfrm>
          <a:prstGeom prst="rect">
            <a:avLst/>
          </a:prstGeom>
          <a:noFill/>
        </p:spPr>
        <p:txBody>
          <a:bodyPr wrap="none" rtlCol="0">
            <a:spAutoFit/>
          </a:bodyPr>
          <a:lstStyle/>
          <a:p>
            <a:r>
              <a:rPr lang="en-US" altLang="ko-KR" sz="2000" dirty="0"/>
              <a:t>4. RF design of helical long-wire traveling wave antenna for helicon current drive in KSTAR</a:t>
            </a:r>
          </a:p>
        </p:txBody>
      </p:sp>
      <p:sp>
        <p:nvSpPr>
          <p:cNvPr id="5" name="직사각형 4">
            <a:extLst>
              <a:ext uri="{FF2B5EF4-FFF2-40B4-BE49-F238E27FC236}">
                <a16:creationId xmlns:a16="http://schemas.microsoft.com/office/drawing/2014/main" id="{0D0E8A9F-3D68-7897-39F8-BB59076BA0F3}"/>
              </a:ext>
            </a:extLst>
          </p:cNvPr>
          <p:cNvSpPr/>
          <p:nvPr/>
        </p:nvSpPr>
        <p:spPr>
          <a:xfrm>
            <a:off x="683288" y="1251669"/>
            <a:ext cx="3712067" cy="482321"/>
          </a:xfrm>
          <a:prstGeom prst="rect">
            <a:avLst/>
          </a:prstGeom>
          <a:solidFill>
            <a:srgbClr val="E0B6DC"/>
          </a:solidFill>
          <a:ln>
            <a:solidFill>
              <a:srgbClr val="E0B6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Helical</a:t>
            </a:r>
            <a:r>
              <a:rPr lang="ko-KR" altLang="en-US" b="1" dirty="0"/>
              <a:t> </a:t>
            </a:r>
            <a:r>
              <a:rPr lang="en-US" altLang="ko-KR" b="1" dirty="0"/>
              <a:t>LW-TWA</a:t>
            </a:r>
            <a:r>
              <a:rPr lang="ko-KR" altLang="en-US" b="1" dirty="0"/>
              <a:t>의 개념적 설계</a:t>
            </a:r>
          </a:p>
        </p:txBody>
      </p:sp>
      <p:sp>
        <p:nvSpPr>
          <p:cNvPr id="6" name="직사각형 5">
            <a:extLst>
              <a:ext uri="{FF2B5EF4-FFF2-40B4-BE49-F238E27FC236}">
                <a16:creationId xmlns:a16="http://schemas.microsoft.com/office/drawing/2014/main" id="{85A6008E-1CA0-B9FE-C37B-25D863C78495}"/>
              </a:ext>
            </a:extLst>
          </p:cNvPr>
          <p:cNvSpPr/>
          <p:nvPr/>
        </p:nvSpPr>
        <p:spPr>
          <a:xfrm>
            <a:off x="683288" y="1859432"/>
            <a:ext cx="11057366" cy="2141060"/>
          </a:xfrm>
          <a:prstGeom prst="rect">
            <a:avLst/>
          </a:prstGeom>
          <a:noFill/>
          <a:ln w="28575">
            <a:solidFill>
              <a:srgbClr val="AE61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8EBE0425-12A1-2AD9-9EC6-62100ADDF61D}"/>
              </a:ext>
            </a:extLst>
          </p:cNvPr>
          <p:cNvSpPr/>
          <p:nvPr/>
        </p:nvSpPr>
        <p:spPr>
          <a:xfrm>
            <a:off x="683289" y="4168768"/>
            <a:ext cx="4096530" cy="482321"/>
          </a:xfrm>
          <a:prstGeom prst="rect">
            <a:avLst/>
          </a:prstGeom>
          <a:solidFill>
            <a:srgbClr val="A17CAC"/>
          </a:solidFill>
          <a:ln>
            <a:solidFill>
              <a:srgbClr val="A17C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Helical</a:t>
            </a:r>
            <a:r>
              <a:rPr lang="ko-KR" altLang="en-US" b="1" dirty="0"/>
              <a:t> </a:t>
            </a:r>
            <a:r>
              <a:rPr lang="en-US" altLang="ko-KR" b="1" dirty="0"/>
              <a:t>LW-TWA</a:t>
            </a:r>
            <a:r>
              <a:rPr lang="ko-KR" altLang="en-US" b="1" dirty="0"/>
              <a:t>의 개념적 </a:t>
            </a:r>
            <a:r>
              <a:rPr lang="en-US" altLang="ko-KR" b="1" dirty="0"/>
              <a:t>RF </a:t>
            </a:r>
            <a:r>
              <a:rPr lang="ko-KR" altLang="en-US" b="1" dirty="0"/>
              <a:t>설계</a:t>
            </a:r>
          </a:p>
        </p:txBody>
      </p:sp>
      <p:sp>
        <p:nvSpPr>
          <p:cNvPr id="8" name="직사각형 7">
            <a:extLst>
              <a:ext uri="{FF2B5EF4-FFF2-40B4-BE49-F238E27FC236}">
                <a16:creationId xmlns:a16="http://schemas.microsoft.com/office/drawing/2014/main" id="{1639314C-591C-E61F-7DAE-2B8E98283470}"/>
              </a:ext>
            </a:extLst>
          </p:cNvPr>
          <p:cNvSpPr/>
          <p:nvPr/>
        </p:nvSpPr>
        <p:spPr>
          <a:xfrm>
            <a:off x="683288" y="4819365"/>
            <a:ext cx="11057366" cy="1826072"/>
          </a:xfrm>
          <a:prstGeom prst="rect">
            <a:avLst/>
          </a:prstGeom>
          <a:noFill/>
          <a:ln w="28575">
            <a:solidFill>
              <a:srgbClr val="7849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Rectangle 2">
            <a:extLst>
              <a:ext uri="{FF2B5EF4-FFF2-40B4-BE49-F238E27FC236}">
                <a16:creationId xmlns:a16="http://schemas.microsoft.com/office/drawing/2014/main" id="{CD7EC0A8-EF49-5C02-2D10-5232745D754A}"/>
              </a:ext>
            </a:extLst>
          </p:cNvPr>
          <p:cNvSpPr>
            <a:spLocks noChangeArrowheads="1"/>
          </p:cNvSpPr>
          <p:nvPr/>
        </p:nvSpPr>
        <p:spPr bwMode="auto">
          <a:xfrm>
            <a:off x="683289" y="1942560"/>
            <a:ext cx="1090257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600" i="0" u="none" strike="noStrike" cap="none" normalizeH="0" baseline="0" dirty="0">
                <a:ln>
                  <a:noFill/>
                </a:ln>
                <a:solidFill>
                  <a:schemeClr val="tx1"/>
                </a:solidFill>
                <a:effectLst/>
              </a:rPr>
              <a:t>긴 와이어 안테나(LW-TWA)는 통신 시스템에서 수신 안테나로 사용</a:t>
            </a:r>
            <a:r>
              <a:rPr kumimoji="0" lang="ko-KR" altLang="en-US" sz="1600" i="0" u="none" strike="noStrike" cap="none" normalizeH="0" baseline="0" dirty="0">
                <a:ln>
                  <a:noFill/>
                </a:ln>
                <a:solidFill>
                  <a:schemeClr val="tx1"/>
                </a:solidFill>
                <a:effectLst/>
              </a:rPr>
              <a:t>된다</a:t>
            </a:r>
            <a:r>
              <a:rPr kumimoji="0" lang="en-US" altLang="ko-KR" sz="1600" i="0" u="none" strike="noStrike" cap="none" normalizeH="0" baseline="0" dirty="0">
                <a:ln>
                  <a:noFill/>
                </a:ln>
                <a:solidFill>
                  <a:schemeClr val="tx1"/>
                </a:solidFill>
                <a:effectLst/>
              </a:rPr>
              <a:t>. </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600" i="0" u="none" strike="noStrike" cap="none" normalizeH="0" baseline="0" dirty="0">
                <a:ln>
                  <a:noFill/>
                </a:ln>
                <a:solidFill>
                  <a:schemeClr val="tx1"/>
                </a:solidFill>
                <a:effectLst/>
              </a:rPr>
              <a:t>구조는 충분히 긴 길이(</a:t>
            </a:r>
            <a:r>
              <a:rPr kumimoji="0" lang="ko-KR" altLang="ko-KR" sz="1600" i="0" u="none" strike="noStrike" cap="none" normalizeH="0" baseline="0" dirty="0" err="1">
                <a:ln>
                  <a:noFill/>
                </a:ln>
                <a:solidFill>
                  <a:schemeClr val="tx1"/>
                </a:solidFill>
                <a:effectLst/>
              </a:rPr>
              <a:t>L</a:t>
            </a:r>
            <a:r>
              <a:rPr kumimoji="0" lang="ko-KR" altLang="ko-KR" sz="1600" i="0" u="none" strike="noStrike" cap="none" normalizeH="0" baseline="0" dirty="0">
                <a:ln>
                  <a:noFill/>
                </a:ln>
                <a:solidFill>
                  <a:schemeClr val="tx1"/>
                </a:solidFill>
                <a:effectLst/>
              </a:rPr>
              <a:t>)로 설계</a:t>
            </a:r>
            <a:r>
              <a:rPr kumimoji="0" lang="ko-KR" altLang="en-US" sz="1600" i="0" u="none" strike="noStrike" cap="none" normalizeH="0" baseline="0" dirty="0">
                <a:ln>
                  <a:noFill/>
                </a:ln>
                <a:solidFill>
                  <a:schemeClr val="tx1"/>
                </a:solidFill>
                <a:effectLst/>
              </a:rPr>
              <a:t>되며</a:t>
            </a:r>
            <a:r>
              <a:rPr kumimoji="0" lang="en-US" altLang="ko-KR" sz="1600" i="0" u="none" strike="noStrike" cap="none" normalizeH="0" baseline="0" dirty="0">
                <a:ln>
                  <a:noFill/>
                </a:ln>
                <a:solidFill>
                  <a:schemeClr val="tx1"/>
                </a:solidFill>
                <a:effectLst/>
              </a:rPr>
              <a:t>, </a:t>
            </a:r>
            <a:r>
              <a:rPr kumimoji="0" lang="ko-KR" altLang="ko-KR" sz="1600" i="0" u="none" strike="noStrike" cap="none" normalizeH="0" baseline="0" dirty="0">
                <a:ln>
                  <a:noFill/>
                </a:ln>
                <a:solidFill>
                  <a:schemeClr val="tx1"/>
                </a:solidFill>
                <a:effectLst/>
              </a:rPr>
              <a:t>설계에 따라 반사파를 줄일 수 있다.</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600" i="0" u="none" strike="noStrike" cap="none" normalizeH="0" baseline="0" dirty="0">
                <a:ln>
                  <a:noFill/>
                </a:ln>
                <a:solidFill>
                  <a:schemeClr val="tx1"/>
                </a:solidFill>
                <a:effectLst/>
              </a:rPr>
              <a:t>병렬 굴절률 (</a:t>
            </a:r>
            <a:r>
              <a:rPr kumimoji="0" lang="ko-KR" altLang="ko-KR" sz="1600" i="0" u="none" strike="noStrike" cap="none" normalizeH="0" baseline="0" dirty="0" err="1">
                <a:ln>
                  <a:noFill/>
                </a:ln>
                <a:solidFill>
                  <a:schemeClr val="tx1"/>
                </a:solidFill>
                <a:effectLst/>
              </a:rPr>
              <a:t>n</a:t>
            </a:r>
            <a:r>
              <a:rPr kumimoji="0" lang="ko-KR" altLang="ko-KR" sz="1600" i="0" u="none" strike="noStrike" cap="none" normalizeH="0" baseline="0" dirty="0">
                <a:ln>
                  <a:noFill/>
                </a:ln>
                <a:solidFill>
                  <a:schemeClr val="tx1"/>
                </a:solidFill>
                <a:effectLst/>
              </a:rPr>
              <a:t>‖)은 안테나에서 방사된 파의 특성을 결정하며, </a:t>
            </a:r>
            <a:r>
              <a:rPr kumimoji="0" lang="ko-KR" altLang="ko-KR" sz="1600" i="0" u="none" strike="noStrike" cap="none" normalizeH="0" baseline="0" dirty="0" err="1">
                <a:ln>
                  <a:noFill/>
                </a:ln>
                <a:solidFill>
                  <a:schemeClr val="tx1"/>
                </a:solidFill>
                <a:effectLst/>
              </a:rPr>
              <a:t>KSTAR의</a:t>
            </a:r>
            <a:r>
              <a:rPr kumimoji="0" lang="ko-KR" altLang="ko-KR" sz="1600" i="0" u="none" strike="noStrike" cap="none" normalizeH="0" baseline="0" dirty="0">
                <a:ln>
                  <a:noFill/>
                </a:ln>
                <a:solidFill>
                  <a:schemeClr val="tx1"/>
                </a:solidFill>
                <a:effectLst/>
              </a:rPr>
              <a:t> </a:t>
            </a:r>
            <a:r>
              <a:rPr kumimoji="0" lang="ko-KR" altLang="ko-KR" sz="1600" i="0" u="none" strike="noStrike" cap="none" normalizeH="0" baseline="0" dirty="0" err="1">
                <a:ln>
                  <a:noFill/>
                </a:ln>
                <a:solidFill>
                  <a:schemeClr val="tx1"/>
                </a:solidFill>
                <a:effectLst/>
              </a:rPr>
              <a:t>헬리콘</a:t>
            </a:r>
            <a:r>
              <a:rPr kumimoji="0" lang="ko-KR" altLang="ko-KR" sz="1600" i="0" u="none" strike="noStrike" cap="none" normalizeH="0" baseline="0" dirty="0">
                <a:ln>
                  <a:noFill/>
                </a:ln>
                <a:solidFill>
                  <a:schemeClr val="tx1"/>
                </a:solidFill>
                <a:effectLst/>
              </a:rPr>
              <a:t> 파 전류 구동에 최적화된 </a:t>
            </a:r>
            <a:r>
              <a:rPr kumimoji="0" lang="ko-KR" altLang="ko-KR" sz="1600" i="0" u="none" strike="noStrike" cap="none" normalizeH="0" baseline="0" dirty="0" err="1">
                <a:ln>
                  <a:noFill/>
                </a:ln>
                <a:solidFill>
                  <a:schemeClr val="tx1"/>
                </a:solidFill>
                <a:effectLst/>
              </a:rPr>
              <a:t>n</a:t>
            </a:r>
            <a:r>
              <a:rPr kumimoji="0" lang="ko-KR" altLang="ko-KR" sz="1600" i="0" u="none" strike="noStrike" cap="none" normalizeH="0" baseline="0" dirty="0">
                <a:ln>
                  <a:noFill/>
                </a:ln>
                <a:solidFill>
                  <a:schemeClr val="tx1"/>
                </a:solidFill>
                <a:effectLst/>
              </a:rPr>
              <a:t>‖ = 3을 만족하도록 설계되었다.</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600" i="0" u="none" strike="noStrike" cap="none" normalizeH="0" baseline="0" dirty="0">
                <a:ln>
                  <a:noFill/>
                </a:ln>
                <a:solidFill>
                  <a:schemeClr val="tx1"/>
                </a:solidFill>
                <a:effectLst/>
              </a:rPr>
              <a:t>기계적 안정성 향상을 위해 구조가 개선되었으며, </a:t>
            </a:r>
            <a:r>
              <a:rPr lang="en-US" altLang="ko-KR" sz="1600" dirty="0"/>
              <a:t>helical</a:t>
            </a:r>
            <a:r>
              <a:rPr kumimoji="0" lang="ko-KR" altLang="ko-KR" sz="1600" i="0" u="none" strike="noStrike" cap="none" normalizeH="0" baseline="0" dirty="0">
                <a:ln>
                  <a:noFill/>
                </a:ln>
                <a:solidFill>
                  <a:schemeClr val="tx1"/>
                </a:solidFill>
                <a:effectLst/>
              </a:rPr>
              <a:t> 선을 지지하는 중간 지지대를 추가해 기계적으로 연결하지만 전기적으로는 열린 구조를 유지</a:t>
            </a:r>
            <a:r>
              <a:rPr kumimoji="0" lang="ko-KR" altLang="en-US" sz="1600" i="0" u="none" strike="noStrike" cap="none" normalizeH="0" baseline="0" dirty="0">
                <a:ln>
                  <a:noFill/>
                </a:ln>
                <a:solidFill>
                  <a:schemeClr val="tx1"/>
                </a:solidFill>
                <a:effectLst/>
              </a:rPr>
              <a:t>한다</a:t>
            </a:r>
            <a:r>
              <a:rPr kumimoji="0" lang="ko-KR" altLang="ko-KR" sz="160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600" i="0" u="none" strike="noStrike" cap="none" normalizeH="0" baseline="0" dirty="0" err="1">
                <a:ln>
                  <a:noFill/>
                </a:ln>
                <a:solidFill>
                  <a:schemeClr val="tx1"/>
                </a:solidFill>
                <a:effectLst/>
              </a:rPr>
              <a:t>패러데이</a:t>
            </a:r>
            <a:r>
              <a:rPr kumimoji="0" lang="ko-KR" altLang="ko-KR" sz="1600" i="0" u="none" strike="noStrike" cap="none" normalizeH="0" baseline="0" dirty="0">
                <a:ln>
                  <a:noFill/>
                </a:ln>
                <a:solidFill>
                  <a:schemeClr val="tx1"/>
                </a:solidFill>
                <a:effectLst/>
              </a:rPr>
              <a:t> </a:t>
            </a:r>
            <a:r>
              <a:rPr kumimoji="0" lang="ko-KR" altLang="ko-KR" sz="1600" i="0" u="none" strike="noStrike" cap="none" normalizeH="0" baseline="0" dirty="0" err="1">
                <a:ln>
                  <a:noFill/>
                </a:ln>
                <a:solidFill>
                  <a:schemeClr val="tx1"/>
                </a:solidFill>
                <a:effectLst/>
              </a:rPr>
              <a:t>쉴드가</a:t>
            </a:r>
            <a:r>
              <a:rPr kumimoji="0" lang="ko-KR" altLang="ko-KR" sz="1600" i="0" u="none" strike="noStrike" cap="none" normalizeH="0" baseline="0" dirty="0">
                <a:ln>
                  <a:noFill/>
                </a:ln>
                <a:solidFill>
                  <a:schemeClr val="tx1"/>
                </a:solidFill>
                <a:effectLst/>
              </a:rPr>
              <a:t> 병렬 전기장을 줄이기 위해 포함되며, </a:t>
            </a:r>
            <a:r>
              <a:rPr kumimoji="0" lang="ko-KR" altLang="ko-KR" sz="1600" i="0" u="none" strike="noStrike" cap="none" normalizeH="0" baseline="0" dirty="0" err="1">
                <a:ln>
                  <a:noFill/>
                </a:ln>
                <a:solidFill>
                  <a:schemeClr val="tx1"/>
                </a:solidFill>
                <a:effectLst/>
              </a:rPr>
              <a:t>피딩</a:t>
            </a:r>
            <a:r>
              <a:rPr kumimoji="0" lang="ko-KR" altLang="ko-KR" sz="1600" i="0" u="none" strike="noStrike" cap="none" normalizeH="0" baseline="0" dirty="0">
                <a:ln>
                  <a:noFill/>
                </a:ln>
                <a:solidFill>
                  <a:schemeClr val="tx1"/>
                </a:solidFill>
                <a:effectLst/>
              </a:rPr>
              <a:t> 및 종단 저항 구조도 직렬에서 병렬로 변경되어 저항 값을 감소시켰다. </a:t>
            </a:r>
          </a:p>
        </p:txBody>
      </p:sp>
      <p:sp>
        <p:nvSpPr>
          <p:cNvPr id="14" name="Rectangle 4">
            <a:extLst>
              <a:ext uri="{FF2B5EF4-FFF2-40B4-BE49-F238E27FC236}">
                <a16:creationId xmlns:a16="http://schemas.microsoft.com/office/drawing/2014/main" id="{38EA0999-E76E-B3E9-7DDE-7DE9F620A163}"/>
              </a:ext>
            </a:extLst>
          </p:cNvPr>
          <p:cNvSpPr>
            <a:spLocks noChangeArrowheads="1"/>
          </p:cNvSpPr>
          <p:nvPr/>
        </p:nvSpPr>
        <p:spPr bwMode="auto">
          <a:xfrm>
            <a:off x="683289" y="4829555"/>
            <a:ext cx="1105736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latinLnBrk="0" hangingPunct="0">
              <a:spcBef>
                <a:spcPct val="0"/>
              </a:spcBef>
              <a:spcAft>
                <a:spcPct val="0"/>
              </a:spcAft>
              <a:buFont typeface="+mj-lt"/>
              <a:buAutoNum type="arabicPeriod"/>
            </a:pPr>
            <a:r>
              <a:rPr kumimoji="0" lang="ko-KR" altLang="ko-KR" sz="1600" i="0" u="none" strike="noStrike" cap="none" normalizeH="0" baseline="0" dirty="0">
                <a:ln>
                  <a:noFill/>
                </a:ln>
                <a:solidFill>
                  <a:schemeClr val="tx1"/>
                </a:solidFill>
                <a:effectLst/>
              </a:rPr>
              <a:t>첫 단계에서 상용 안테나 설계에 이어, 두 번째 단계에서는 3D 구조를 구축하여 RF 특성을 분석했다. </a:t>
            </a:r>
            <a:endParaRPr kumimoji="0" lang="en-US" altLang="ko-KR" sz="1600" i="0" u="none" strike="noStrike" cap="none" normalizeH="0" baseline="0" dirty="0">
              <a:ln>
                <a:noFill/>
              </a:ln>
              <a:solidFill>
                <a:schemeClr val="tx1"/>
              </a:solidFill>
              <a:effectLst/>
            </a:endParaRPr>
          </a:p>
          <a:p>
            <a:pPr marL="342900" lvl="0" indent="-342900" eaLnBrk="0" fontAlgn="base" latinLnBrk="0" hangingPunct="0">
              <a:spcBef>
                <a:spcPct val="0"/>
              </a:spcBef>
              <a:spcAft>
                <a:spcPct val="0"/>
              </a:spcAft>
              <a:buFont typeface="+mj-lt"/>
              <a:buAutoNum type="arabicPeriod"/>
            </a:pPr>
            <a:r>
              <a:rPr kumimoji="0" lang="ko-KR" altLang="ko-KR" sz="1600" i="0" u="none" strike="noStrike" cap="none" normalizeH="0" baseline="0" dirty="0">
                <a:ln>
                  <a:noFill/>
                </a:ln>
                <a:solidFill>
                  <a:schemeClr val="tx1"/>
                </a:solidFill>
                <a:effectLst/>
              </a:rPr>
              <a:t>구조는 RF 파워의 자극을 위한 </a:t>
            </a:r>
            <a:r>
              <a:rPr kumimoji="0" lang="ko-KR" altLang="ko-KR" sz="1600" i="0" u="none" strike="noStrike" cap="none" normalizeH="0" baseline="0" dirty="0" err="1">
                <a:ln>
                  <a:noFill/>
                </a:ln>
                <a:solidFill>
                  <a:schemeClr val="tx1"/>
                </a:solidFill>
                <a:effectLst/>
              </a:rPr>
              <a:t>럼프드</a:t>
            </a:r>
            <a:r>
              <a:rPr kumimoji="0" lang="ko-KR" altLang="ko-KR" sz="1600" i="0" u="none" strike="noStrike" cap="none" normalizeH="0" baseline="0" dirty="0">
                <a:ln>
                  <a:noFill/>
                </a:ln>
                <a:solidFill>
                  <a:schemeClr val="tx1"/>
                </a:solidFill>
                <a:effectLst/>
              </a:rPr>
              <a:t> 포트와 종단 저항기로 구성</a:t>
            </a:r>
            <a:r>
              <a:rPr kumimoji="0" lang="ko-KR" altLang="en-US" sz="1600" i="0" u="none" strike="noStrike" cap="none" normalizeH="0" baseline="0" dirty="0">
                <a:ln>
                  <a:noFill/>
                </a:ln>
                <a:solidFill>
                  <a:schemeClr val="tx1"/>
                </a:solidFill>
                <a:effectLst/>
              </a:rPr>
              <a:t>된다</a:t>
            </a:r>
            <a:r>
              <a:rPr kumimoji="0" lang="ko-KR" altLang="ko-KR" sz="1600" i="0" u="none" strike="noStrike" cap="none" normalizeH="0" baseline="0" dirty="0">
                <a:ln>
                  <a:noFill/>
                </a:ln>
                <a:solidFill>
                  <a:schemeClr val="tx1"/>
                </a:solidFill>
                <a:effectLst/>
              </a:rPr>
              <a:t>.</a:t>
            </a:r>
            <a:r>
              <a:rPr lang="ko-KR" altLang="ko-KR" sz="1600" dirty="0"/>
              <a:t> </a:t>
            </a:r>
            <a:endParaRPr lang="en-US" altLang="ko-KR" sz="1600" dirty="0"/>
          </a:p>
          <a:p>
            <a:pPr marL="342900" lvl="0" indent="-342900" eaLnBrk="0" fontAlgn="base" latinLnBrk="0" hangingPunct="0">
              <a:spcBef>
                <a:spcPct val="0"/>
              </a:spcBef>
              <a:spcAft>
                <a:spcPct val="0"/>
              </a:spcAft>
              <a:buFont typeface="+mj-lt"/>
              <a:buAutoNum type="arabicPeriod"/>
            </a:pPr>
            <a:r>
              <a:rPr kumimoji="0" lang="ko-KR" altLang="ko-KR" sz="1600" i="0" u="none" strike="noStrike" cap="none" normalizeH="0" baseline="0" dirty="0" err="1">
                <a:ln>
                  <a:noFill/>
                </a:ln>
                <a:solidFill>
                  <a:schemeClr val="tx1"/>
                </a:solidFill>
                <a:effectLst/>
              </a:rPr>
              <a:t>n</a:t>
            </a:r>
            <a:r>
              <a:rPr kumimoji="0" lang="ko-KR" altLang="ko-KR" sz="1600" i="0" u="none" strike="noStrike" cap="none" normalizeH="0" baseline="0" dirty="0">
                <a:ln>
                  <a:noFill/>
                </a:ln>
                <a:solidFill>
                  <a:schemeClr val="tx1"/>
                </a:solidFill>
                <a:effectLst/>
              </a:rPr>
              <a:t>‖ 파워 스펙트럼 분석 결과, </a:t>
            </a:r>
            <a:r>
              <a:rPr kumimoji="0" lang="ko-KR" altLang="ko-KR" sz="1600" i="0" u="none" strike="noStrike" cap="none" normalizeH="0" baseline="0" dirty="0" err="1">
                <a:ln>
                  <a:noFill/>
                </a:ln>
                <a:solidFill>
                  <a:schemeClr val="tx1"/>
                </a:solidFill>
                <a:effectLst/>
              </a:rPr>
              <a:t>n</a:t>
            </a:r>
            <a:r>
              <a:rPr kumimoji="0" lang="ko-KR" altLang="ko-KR" sz="1600" i="0" u="none" strike="noStrike" cap="none" normalizeH="0" baseline="0" dirty="0">
                <a:ln>
                  <a:noFill/>
                </a:ln>
                <a:solidFill>
                  <a:schemeClr val="tx1"/>
                </a:solidFill>
                <a:effectLst/>
              </a:rPr>
              <a:t>‖ = 3에서 최대값을 보이며 초기 설계와 일치</a:t>
            </a:r>
            <a:r>
              <a:rPr kumimoji="0" lang="ko-KR" altLang="en-US" sz="1600" i="0" u="none" strike="noStrike" cap="none" normalizeH="0" baseline="0" dirty="0">
                <a:ln>
                  <a:noFill/>
                </a:ln>
                <a:solidFill>
                  <a:schemeClr val="tx1"/>
                </a:solidFill>
                <a:effectLst/>
              </a:rPr>
              <a:t>한</a:t>
            </a:r>
            <a:r>
              <a:rPr kumimoji="0" lang="ko-KR" altLang="ko-KR" sz="1600" i="0" u="none" strike="noStrike" cap="none" normalizeH="0" baseline="0" dirty="0">
                <a:ln>
                  <a:noFill/>
                </a:ln>
                <a:solidFill>
                  <a:schemeClr val="tx1"/>
                </a:solidFill>
                <a:effectLst/>
              </a:rPr>
              <a:t>다.</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600" i="0" u="none" strike="noStrike" cap="none" normalizeH="0" baseline="0" dirty="0">
                <a:ln>
                  <a:noFill/>
                </a:ln>
                <a:solidFill>
                  <a:schemeClr val="tx1"/>
                </a:solidFill>
                <a:effectLst/>
              </a:rPr>
              <a:t>구조적 강성 증가를 위해 지지 구조가 추가되었으며, 기계적 안정성에도 불구하고 전기적 특성은 안정적으로 유지되</a:t>
            </a:r>
            <a:r>
              <a:rPr kumimoji="0" lang="ko-KR" altLang="en-US" sz="1600" i="0" u="none" strike="noStrike" cap="none" normalizeH="0" baseline="0" dirty="0">
                <a:ln>
                  <a:noFill/>
                </a:ln>
                <a:solidFill>
                  <a:schemeClr val="tx1"/>
                </a:solidFill>
                <a:effectLst/>
              </a:rPr>
              <a:t>었</a:t>
            </a:r>
            <a:r>
              <a:rPr kumimoji="0" lang="ko-KR" altLang="ko-KR" sz="1600" i="0" u="none" strike="noStrike" cap="none" normalizeH="0" baseline="0" dirty="0">
                <a:ln>
                  <a:noFill/>
                </a:ln>
                <a:solidFill>
                  <a:schemeClr val="tx1"/>
                </a:solidFill>
                <a:effectLst/>
              </a:rPr>
              <a:t>다.</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600" i="0" u="none" strike="noStrike" cap="none" normalizeH="0" baseline="0" dirty="0">
                <a:ln>
                  <a:noFill/>
                </a:ln>
                <a:solidFill>
                  <a:schemeClr val="tx1"/>
                </a:solidFill>
                <a:effectLst/>
              </a:rPr>
              <a:t>최종 설계 단계에서는 </a:t>
            </a:r>
            <a:r>
              <a:rPr kumimoji="0" lang="ko-KR" altLang="ko-KR" sz="1600" i="0" u="none" strike="noStrike" cap="none" normalizeH="0" baseline="0" dirty="0" err="1">
                <a:ln>
                  <a:noFill/>
                </a:ln>
                <a:solidFill>
                  <a:schemeClr val="tx1"/>
                </a:solidFill>
                <a:effectLst/>
              </a:rPr>
              <a:t>KSTAR의</a:t>
            </a:r>
            <a:r>
              <a:rPr kumimoji="0" lang="ko-KR" altLang="ko-KR" sz="1600" i="0" u="none" strike="noStrike" cap="none" normalizeH="0" baseline="0" dirty="0">
                <a:ln>
                  <a:noFill/>
                </a:ln>
                <a:solidFill>
                  <a:schemeClr val="tx1"/>
                </a:solidFill>
                <a:effectLst/>
              </a:rPr>
              <a:t> 공간 제약을 고려해 안테나 크기를 조정하고, </a:t>
            </a:r>
            <a:r>
              <a:rPr kumimoji="0" lang="ko-KR" altLang="ko-KR" sz="1600" i="0" u="none" strike="noStrike" cap="none" normalizeH="0" baseline="0" dirty="0" err="1">
                <a:ln>
                  <a:noFill/>
                </a:ln>
                <a:solidFill>
                  <a:schemeClr val="tx1"/>
                </a:solidFill>
                <a:effectLst/>
              </a:rPr>
              <a:t>패러데이</a:t>
            </a:r>
            <a:r>
              <a:rPr kumimoji="0" lang="ko-KR" altLang="ko-KR" sz="1600" i="0" u="none" strike="noStrike" cap="none" normalizeH="0" baseline="0" dirty="0">
                <a:ln>
                  <a:noFill/>
                </a:ln>
                <a:solidFill>
                  <a:schemeClr val="tx1"/>
                </a:solidFill>
                <a:effectLst/>
              </a:rPr>
              <a:t> </a:t>
            </a:r>
            <a:r>
              <a:rPr kumimoji="0" lang="ko-KR" altLang="ko-KR" sz="1600" i="0" u="none" strike="noStrike" cap="none" normalizeH="0" baseline="0" dirty="0" err="1">
                <a:ln>
                  <a:noFill/>
                </a:ln>
                <a:solidFill>
                  <a:schemeClr val="tx1"/>
                </a:solidFill>
                <a:effectLst/>
              </a:rPr>
              <a:t>쉴드를</a:t>
            </a:r>
            <a:r>
              <a:rPr kumimoji="0" lang="ko-KR" altLang="ko-KR" sz="1600" i="0" u="none" strike="noStrike" cap="none" normalizeH="0" baseline="0" dirty="0">
                <a:ln>
                  <a:noFill/>
                </a:ln>
                <a:solidFill>
                  <a:schemeClr val="tx1"/>
                </a:solidFill>
                <a:effectLst/>
              </a:rPr>
              <a:t> 추가하며, </a:t>
            </a:r>
            <a:r>
              <a:rPr kumimoji="0" lang="ko-KR" altLang="ko-KR" sz="1600" i="0" u="none" strike="noStrike" cap="none" normalizeH="0" baseline="0" dirty="0" err="1">
                <a:ln>
                  <a:noFill/>
                </a:ln>
                <a:solidFill>
                  <a:schemeClr val="tx1"/>
                </a:solidFill>
                <a:effectLst/>
              </a:rPr>
              <a:t>피딩</a:t>
            </a:r>
            <a:r>
              <a:rPr kumimoji="0" lang="ko-KR" altLang="ko-KR" sz="1600" i="0" u="none" strike="noStrike" cap="none" normalizeH="0" baseline="0" dirty="0">
                <a:ln>
                  <a:noFill/>
                </a:ln>
                <a:solidFill>
                  <a:schemeClr val="tx1"/>
                </a:solidFill>
                <a:effectLst/>
              </a:rPr>
              <a:t> 및 종단 저항 구조를 병렬로 변경했다. </a:t>
            </a:r>
          </a:p>
        </p:txBody>
      </p:sp>
    </p:spTree>
    <p:extLst>
      <p:ext uri="{BB962C8B-B14F-4D97-AF65-F5344CB8AC3E}">
        <p14:creationId xmlns:p14="http://schemas.microsoft.com/office/powerpoint/2010/main" val="244411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16</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726117"/>
            <a:ext cx="10777374" cy="400110"/>
          </a:xfrm>
          <a:prstGeom prst="rect">
            <a:avLst/>
          </a:prstGeom>
          <a:noFill/>
        </p:spPr>
        <p:txBody>
          <a:bodyPr wrap="none" rtlCol="0">
            <a:spAutoFit/>
          </a:bodyPr>
          <a:lstStyle/>
          <a:p>
            <a:r>
              <a:rPr lang="en-US" altLang="ko-KR" sz="2000" dirty="0"/>
              <a:t>4. RF design of helical long-wire traveling wave antenna for helicon current drive in KSTAR</a:t>
            </a:r>
          </a:p>
        </p:txBody>
      </p:sp>
      <p:sp>
        <p:nvSpPr>
          <p:cNvPr id="5" name="직사각형 4">
            <a:extLst>
              <a:ext uri="{FF2B5EF4-FFF2-40B4-BE49-F238E27FC236}">
                <a16:creationId xmlns:a16="http://schemas.microsoft.com/office/drawing/2014/main" id="{0D0E8A9F-3D68-7897-39F8-BB59076BA0F3}"/>
              </a:ext>
            </a:extLst>
          </p:cNvPr>
          <p:cNvSpPr/>
          <p:nvPr/>
        </p:nvSpPr>
        <p:spPr>
          <a:xfrm>
            <a:off x="683288" y="1251669"/>
            <a:ext cx="3712067" cy="482321"/>
          </a:xfrm>
          <a:prstGeom prst="rect">
            <a:avLst/>
          </a:prstGeom>
          <a:solidFill>
            <a:srgbClr val="E0B6DC"/>
          </a:solidFill>
          <a:ln>
            <a:solidFill>
              <a:srgbClr val="E0B6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Helical LW-TWA</a:t>
            </a:r>
            <a:r>
              <a:rPr lang="ko-KR" altLang="en-US" b="1" dirty="0"/>
              <a:t>의 </a:t>
            </a:r>
            <a:r>
              <a:rPr lang="en-US" altLang="ko-KR" b="1" dirty="0"/>
              <a:t>RF </a:t>
            </a:r>
            <a:r>
              <a:rPr lang="ko-KR" altLang="en-US" b="1" dirty="0"/>
              <a:t>설계</a:t>
            </a:r>
          </a:p>
        </p:txBody>
      </p:sp>
      <p:sp>
        <p:nvSpPr>
          <p:cNvPr id="6" name="직사각형 5">
            <a:extLst>
              <a:ext uri="{FF2B5EF4-FFF2-40B4-BE49-F238E27FC236}">
                <a16:creationId xmlns:a16="http://schemas.microsoft.com/office/drawing/2014/main" id="{85A6008E-1CA0-B9FE-C37B-25D863C78495}"/>
              </a:ext>
            </a:extLst>
          </p:cNvPr>
          <p:cNvSpPr/>
          <p:nvPr/>
        </p:nvSpPr>
        <p:spPr>
          <a:xfrm>
            <a:off x="683288" y="1859432"/>
            <a:ext cx="11057366" cy="2141060"/>
          </a:xfrm>
          <a:prstGeom prst="rect">
            <a:avLst/>
          </a:prstGeom>
          <a:noFill/>
          <a:ln w="28575">
            <a:solidFill>
              <a:srgbClr val="AE61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8EBE0425-12A1-2AD9-9EC6-62100ADDF61D}"/>
              </a:ext>
            </a:extLst>
          </p:cNvPr>
          <p:cNvSpPr/>
          <p:nvPr/>
        </p:nvSpPr>
        <p:spPr>
          <a:xfrm>
            <a:off x="683289" y="4168768"/>
            <a:ext cx="4096530" cy="482321"/>
          </a:xfrm>
          <a:prstGeom prst="rect">
            <a:avLst/>
          </a:prstGeom>
          <a:solidFill>
            <a:srgbClr val="A17CAC"/>
          </a:solidFill>
          <a:ln>
            <a:solidFill>
              <a:srgbClr val="A17C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t>LW-TWA </a:t>
            </a:r>
            <a:r>
              <a:rPr lang="ko-KR" altLang="en-US" b="1" dirty="0"/>
              <a:t>제작</a:t>
            </a:r>
          </a:p>
        </p:txBody>
      </p:sp>
      <p:sp>
        <p:nvSpPr>
          <p:cNvPr id="8" name="직사각형 7">
            <a:extLst>
              <a:ext uri="{FF2B5EF4-FFF2-40B4-BE49-F238E27FC236}">
                <a16:creationId xmlns:a16="http://schemas.microsoft.com/office/drawing/2014/main" id="{1639314C-591C-E61F-7DAE-2B8E98283470}"/>
              </a:ext>
            </a:extLst>
          </p:cNvPr>
          <p:cNvSpPr/>
          <p:nvPr/>
        </p:nvSpPr>
        <p:spPr>
          <a:xfrm>
            <a:off x="683288" y="4819365"/>
            <a:ext cx="11057366" cy="1546877"/>
          </a:xfrm>
          <a:prstGeom prst="rect">
            <a:avLst/>
          </a:prstGeom>
          <a:noFill/>
          <a:ln w="28575">
            <a:solidFill>
              <a:srgbClr val="7849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ectangle 2">
            <a:extLst>
              <a:ext uri="{FF2B5EF4-FFF2-40B4-BE49-F238E27FC236}">
                <a16:creationId xmlns:a16="http://schemas.microsoft.com/office/drawing/2014/main" id="{B575741A-3B03-8BD6-4711-9C738668F992}"/>
              </a:ext>
            </a:extLst>
          </p:cNvPr>
          <p:cNvSpPr>
            <a:spLocks noChangeArrowheads="1"/>
          </p:cNvSpPr>
          <p:nvPr/>
        </p:nvSpPr>
        <p:spPr bwMode="auto">
          <a:xfrm>
            <a:off x="683288" y="1691156"/>
            <a:ext cx="1105736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err="1">
                <a:ln>
                  <a:noFill/>
                </a:ln>
                <a:solidFill>
                  <a:schemeClr val="tx1"/>
                </a:solidFill>
                <a:effectLst/>
                <a:latin typeface="Arial" panose="020B0604020202020204" pitchFamily="34" charset="0"/>
              </a:rPr>
              <a:t>KSTAR용</a:t>
            </a:r>
            <a:r>
              <a:rPr kumimoji="0" lang="ko-KR" altLang="ko-KR" sz="1500" i="0" u="none" strike="noStrike" cap="none" normalizeH="0" baseline="0" dirty="0">
                <a:ln>
                  <a:noFill/>
                </a:ln>
                <a:solidFill>
                  <a:schemeClr val="tx1"/>
                </a:solidFill>
                <a:effectLst/>
                <a:latin typeface="Arial" panose="020B0604020202020204" pitchFamily="34" charset="0"/>
              </a:rPr>
              <a:t> </a:t>
            </a:r>
            <a:r>
              <a:rPr kumimoji="0" lang="ko-KR" altLang="ko-KR" sz="1500" i="0" u="none" strike="noStrike" cap="none" normalizeH="0" baseline="0" dirty="0" err="1">
                <a:ln>
                  <a:noFill/>
                </a:ln>
                <a:solidFill>
                  <a:schemeClr val="tx1"/>
                </a:solidFill>
                <a:effectLst/>
                <a:latin typeface="Arial" panose="020B0604020202020204" pitchFamily="34" charset="0"/>
              </a:rPr>
              <a:t>헬리컬</a:t>
            </a:r>
            <a:r>
              <a:rPr kumimoji="0" lang="ko-KR" altLang="ko-KR" sz="1500" i="0" u="none" strike="noStrike" cap="none" normalizeH="0" baseline="0" dirty="0">
                <a:ln>
                  <a:noFill/>
                </a:ln>
                <a:solidFill>
                  <a:schemeClr val="tx1"/>
                </a:solidFill>
                <a:effectLst/>
                <a:latin typeface="Arial" panose="020B0604020202020204" pitchFamily="34" charset="0"/>
              </a:rPr>
              <a:t> LW-</a:t>
            </a:r>
            <a:r>
              <a:rPr kumimoji="0" lang="ko-KR" altLang="ko-KR" sz="1500" i="0" u="none" strike="noStrike" cap="none" normalizeH="0" baseline="0" dirty="0" err="1">
                <a:ln>
                  <a:noFill/>
                </a:ln>
                <a:solidFill>
                  <a:schemeClr val="tx1"/>
                </a:solidFill>
                <a:effectLst/>
                <a:latin typeface="Arial" panose="020B0604020202020204" pitchFamily="34" charset="0"/>
              </a:rPr>
              <a:t>TWA를</a:t>
            </a:r>
            <a:r>
              <a:rPr kumimoji="0" lang="ko-KR" altLang="ko-KR" sz="1500" i="0" u="none" strike="noStrike" cap="none" normalizeH="0" baseline="0" dirty="0">
                <a:ln>
                  <a:noFill/>
                </a:ln>
                <a:solidFill>
                  <a:schemeClr val="tx1"/>
                </a:solidFill>
                <a:effectLst/>
                <a:latin typeface="Arial" panose="020B0604020202020204" pitchFamily="34" charset="0"/>
              </a:rPr>
              <a:t> 설계할 때 설치 환경과 지정된 포트를 고려해야 </a:t>
            </a:r>
            <a:r>
              <a:rPr kumimoji="0" lang="ko-KR" altLang="en-US" sz="1500" i="0" u="none" strike="noStrike" cap="none" normalizeH="0" baseline="0" dirty="0">
                <a:ln>
                  <a:noFill/>
                </a:ln>
                <a:solidFill>
                  <a:schemeClr val="tx1"/>
                </a:solidFill>
                <a:effectLst/>
                <a:latin typeface="Arial" panose="020B0604020202020204" pitchFamily="34" charset="0"/>
              </a:rPr>
              <a:t>한</a:t>
            </a:r>
            <a:r>
              <a:rPr kumimoji="0" lang="ko-KR" altLang="ko-KR" sz="1500" i="0" u="none" strike="noStrike" cap="none" normalizeH="0" baseline="0" dirty="0">
                <a:ln>
                  <a:noFill/>
                </a:ln>
                <a:solidFill>
                  <a:schemeClr val="tx1"/>
                </a:solidFill>
                <a:effectLst/>
                <a:latin typeface="Arial" panose="020B0604020202020204" pitchFamily="34" charset="0"/>
              </a:rPr>
              <a:t>다. </a:t>
            </a:r>
            <a:endParaRPr kumimoji="0" lang="en-US" altLang="ko-KR" sz="150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a:ln>
                  <a:noFill/>
                </a:ln>
                <a:solidFill>
                  <a:schemeClr val="tx1"/>
                </a:solidFill>
                <a:effectLst/>
                <a:latin typeface="Arial" panose="020B0604020202020204" pitchFamily="34" charset="0"/>
              </a:rPr>
              <a:t>RF 구조는 단순화된 모델을 기반으로 하되, </a:t>
            </a:r>
            <a:r>
              <a:rPr kumimoji="0" lang="ko-KR" altLang="ko-KR" sz="1500" i="0" u="none" strike="noStrike" cap="none" normalizeH="0" baseline="0" dirty="0" err="1">
                <a:ln>
                  <a:noFill/>
                </a:ln>
                <a:solidFill>
                  <a:schemeClr val="tx1"/>
                </a:solidFill>
                <a:effectLst/>
                <a:latin typeface="Arial" panose="020B0604020202020204" pitchFamily="34" charset="0"/>
              </a:rPr>
              <a:t>코엑셜</a:t>
            </a:r>
            <a:r>
              <a:rPr kumimoji="0" lang="ko-KR" altLang="ko-KR" sz="1500" i="0" u="none" strike="noStrike" cap="none" normalizeH="0" baseline="0" dirty="0">
                <a:ln>
                  <a:noFill/>
                </a:ln>
                <a:solidFill>
                  <a:schemeClr val="tx1"/>
                </a:solidFill>
                <a:effectLst/>
                <a:latin typeface="Arial" panose="020B0604020202020204" pitchFamily="34" charset="0"/>
              </a:rPr>
              <a:t> RF 전환 구조로 변환하여 전기장을 줄이고, 안테나 양쪽의 극 한계기와 간섭을 피하도록 설계</a:t>
            </a:r>
            <a:r>
              <a:rPr kumimoji="0" lang="ko-KR" altLang="en-US" sz="1500" i="0" u="none" strike="noStrike" cap="none" normalizeH="0" baseline="0" dirty="0">
                <a:ln>
                  <a:noFill/>
                </a:ln>
                <a:solidFill>
                  <a:schemeClr val="tx1"/>
                </a:solidFill>
                <a:effectLst/>
                <a:latin typeface="Arial" panose="020B0604020202020204" pitchFamily="34" charset="0"/>
              </a:rPr>
              <a:t>했</a:t>
            </a:r>
            <a:r>
              <a:rPr kumimoji="0" lang="ko-KR" altLang="ko-KR" sz="1500" i="0" u="none" strike="noStrike" cap="none" normalizeH="0" baseline="0" dirty="0">
                <a:ln>
                  <a:noFill/>
                </a:ln>
                <a:solidFill>
                  <a:schemeClr val="tx1"/>
                </a:solidFill>
                <a:effectLst/>
                <a:latin typeface="Arial" panose="020B0604020202020204" pitchFamily="34" charset="0"/>
              </a:rPr>
              <a:t>다.</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a:ln>
                  <a:noFill/>
                </a:ln>
                <a:solidFill>
                  <a:schemeClr val="tx1"/>
                </a:solidFill>
                <a:effectLst/>
                <a:latin typeface="Arial" panose="020B0604020202020204" pitchFamily="34" charset="0"/>
              </a:rPr>
              <a:t>플라즈마 모델을 이용한 시뮬레이션 결과, S11이 -21 </a:t>
            </a:r>
            <a:r>
              <a:rPr kumimoji="0" lang="ko-KR" altLang="ko-KR" sz="1500" i="0" u="none" strike="noStrike" cap="none" normalizeH="0" baseline="0" dirty="0" err="1">
                <a:ln>
                  <a:noFill/>
                </a:ln>
                <a:solidFill>
                  <a:schemeClr val="tx1"/>
                </a:solidFill>
                <a:effectLst/>
                <a:latin typeface="Arial" panose="020B0604020202020204" pitchFamily="34" charset="0"/>
              </a:rPr>
              <a:t>dB</a:t>
            </a:r>
            <a:r>
              <a:rPr kumimoji="0" lang="ko-KR" altLang="ko-KR" sz="1500" i="0" u="none" strike="noStrike" cap="none" normalizeH="0" baseline="0" dirty="0">
                <a:ln>
                  <a:noFill/>
                </a:ln>
                <a:solidFill>
                  <a:schemeClr val="tx1"/>
                </a:solidFill>
                <a:effectLst/>
                <a:latin typeface="Arial" panose="020B0604020202020204" pitchFamily="34" charset="0"/>
              </a:rPr>
              <a:t>, S21이 -3.9 </a:t>
            </a:r>
            <a:r>
              <a:rPr kumimoji="0" lang="ko-KR" altLang="ko-KR" sz="1500" i="0" u="none" strike="noStrike" cap="none" normalizeH="0" baseline="0" dirty="0" err="1">
                <a:ln>
                  <a:noFill/>
                </a:ln>
                <a:solidFill>
                  <a:schemeClr val="tx1"/>
                </a:solidFill>
                <a:effectLst/>
                <a:latin typeface="Arial" panose="020B0604020202020204" pitchFamily="34" charset="0"/>
              </a:rPr>
              <a:t>dB</a:t>
            </a:r>
            <a:r>
              <a:rPr kumimoji="0" lang="ko-KR" altLang="ko-KR" sz="1500" i="0" u="none" strike="noStrike" cap="none" normalizeH="0" baseline="0" dirty="0">
                <a:ln>
                  <a:noFill/>
                </a:ln>
                <a:solidFill>
                  <a:schemeClr val="tx1"/>
                </a:solidFill>
                <a:effectLst/>
                <a:latin typeface="Arial" panose="020B0604020202020204" pitchFamily="34" charset="0"/>
              </a:rPr>
              <a:t>, 전력 결합이 59%로 나타</a:t>
            </a:r>
            <a:r>
              <a:rPr kumimoji="0" lang="ko-KR" altLang="en-US" sz="1500" i="0" u="none" strike="noStrike" cap="none" normalizeH="0" baseline="0" dirty="0">
                <a:ln>
                  <a:noFill/>
                </a:ln>
                <a:solidFill>
                  <a:schemeClr val="tx1"/>
                </a:solidFill>
                <a:effectLst/>
                <a:latin typeface="Arial" panose="020B0604020202020204" pitchFamily="34" charset="0"/>
              </a:rPr>
              <a:t>났</a:t>
            </a:r>
            <a:r>
              <a:rPr kumimoji="0" lang="ko-KR" altLang="ko-KR" sz="1500" i="0" u="none" strike="noStrike" cap="none" normalizeH="0" baseline="0" dirty="0">
                <a:ln>
                  <a:noFill/>
                </a:ln>
                <a:solidFill>
                  <a:schemeClr val="tx1"/>
                </a:solidFill>
                <a:effectLst/>
                <a:latin typeface="Arial" panose="020B0604020202020204" pitchFamily="34" charset="0"/>
              </a:rPr>
              <a:t>다. 최대 전기장은 1 MW 입력 시 17 </a:t>
            </a:r>
            <a:r>
              <a:rPr kumimoji="0" lang="ko-KR" altLang="ko-KR" sz="1500" i="0" u="none" strike="noStrike" cap="none" normalizeH="0" baseline="0" dirty="0" err="1">
                <a:ln>
                  <a:noFill/>
                </a:ln>
                <a:solidFill>
                  <a:schemeClr val="tx1"/>
                </a:solidFill>
                <a:effectLst/>
                <a:latin typeface="Arial" panose="020B0604020202020204" pitchFamily="34" charset="0"/>
              </a:rPr>
              <a:t>kV</a:t>
            </a:r>
            <a:r>
              <a:rPr kumimoji="0" lang="ko-KR" altLang="ko-KR" sz="1500" i="0" u="none" strike="noStrike" cap="none" normalizeH="0" baseline="0" dirty="0">
                <a:ln>
                  <a:noFill/>
                </a:ln>
                <a:solidFill>
                  <a:schemeClr val="tx1"/>
                </a:solidFill>
                <a:effectLst/>
                <a:latin typeface="Arial" panose="020B0604020202020204" pitchFamily="34" charset="0"/>
              </a:rPr>
              <a:t>/</a:t>
            </a:r>
            <a:r>
              <a:rPr kumimoji="0" lang="ko-KR" altLang="ko-KR" sz="1500" i="0" u="none" strike="noStrike" cap="none" normalizeH="0" baseline="0" dirty="0" err="1">
                <a:ln>
                  <a:noFill/>
                </a:ln>
                <a:solidFill>
                  <a:schemeClr val="tx1"/>
                </a:solidFill>
                <a:effectLst/>
                <a:latin typeface="Arial" panose="020B0604020202020204" pitchFamily="34" charset="0"/>
              </a:rPr>
              <a:t>cm로</a:t>
            </a:r>
            <a:r>
              <a:rPr kumimoji="0" lang="ko-KR" altLang="ko-KR" sz="1500" i="0" u="none" strike="noStrike" cap="none" normalizeH="0" baseline="0" dirty="0">
                <a:ln>
                  <a:noFill/>
                </a:ln>
                <a:solidFill>
                  <a:schemeClr val="tx1"/>
                </a:solidFill>
                <a:effectLst/>
                <a:latin typeface="Arial" panose="020B0604020202020204" pitchFamily="34" charset="0"/>
              </a:rPr>
              <a:t>, 이전 설계보다 낮고 균일한 전기장 분포를 유지</a:t>
            </a:r>
            <a:r>
              <a:rPr kumimoji="0" lang="ko-KR" altLang="en-US" sz="1500" i="0" u="none" strike="noStrike" cap="none" normalizeH="0" baseline="0" dirty="0">
                <a:ln>
                  <a:noFill/>
                </a:ln>
                <a:solidFill>
                  <a:schemeClr val="tx1"/>
                </a:solidFill>
                <a:effectLst/>
                <a:latin typeface="Arial" panose="020B0604020202020204" pitchFamily="34" charset="0"/>
              </a:rPr>
              <a:t>한</a:t>
            </a:r>
            <a:r>
              <a:rPr kumimoji="0" lang="ko-KR" altLang="ko-KR" sz="1500" i="0" u="none" strike="noStrike" cap="none" normalizeH="0" baseline="0" dirty="0">
                <a:ln>
                  <a:noFill/>
                </a:ln>
                <a:solidFill>
                  <a:schemeClr val="tx1"/>
                </a:solidFill>
                <a:effectLst/>
                <a:latin typeface="Arial" panose="020B0604020202020204" pitchFamily="34" charset="0"/>
              </a:rPr>
              <a:t>다.</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a:ln>
                  <a:noFill/>
                </a:ln>
                <a:solidFill>
                  <a:schemeClr val="tx1"/>
                </a:solidFill>
                <a:effectLst/>
                <a:latin typeface="Arial" panose="020B0604020202020204" pitchFamily="34" charset="0"/>
              </a:rPr>
              <a:t>안테나-플라즈마 결합 연구는 미래 논문에서 더 정교한 모델링으로 다룰 예정이며, </a:t>
            </a:r>
            <a:r>
              <a:rPr kumimoji="0" lang="ko-KR" altLang="ko-KR" sz="1500" i="0" u="none" strike="noStrike" cap="none" normalizeH="0" baseline="0" dirty="0" err="1">
                <a:ln>
                  <a:noFill/>
                </a:ln>
                <a:solidFill>
                  <a:schemeClr val="tx1"/>
                </a:solidFill>
                <a:effectLst/>
                <a:latin typeface="Arial" panose="020B0604020202020204" pitchFamily="34" charset="0"/>
              </a:rPr>
              <a:t>n</a:t>
            </a:r>
            <a:r>
              <a:rPr kumimoji="0" lang="ko-KR" altLang="ko-KR" sz="1500" i="0" u="none" strike="noStrike" cap="none" normalizeH="0" baseline="0" dirty="0">
                <a:ln>
                  <a:noFill/>
                </a:ln>
                <a:solidFill>
                  <a:schemeClr val="tx1"/>
                </a:solidFill>
                <a:effectLst/>
                <a:latin typeface="Arial" panose="020B0604020202020204" pitchFamily="34" charset="0"/>
              </a:rPr>
              <a:t>‖ 스펙트럼 분석에서는 </a:t>
            </a:r>
            <a:r>
              <a:rPr kumimoji="0" lang="ko-KR" altLang="ko-KR" sz="1500" i="0" u="none" strike="noStrike" cap="none" normalizeH="0" baseline="0" dirty="0" err="1">
                <a:ln>
                  <a:noFill/>
                </a:ln>
                <a:solidFill>
                  <a:schemeClr val="tx1"/>
                </a:solidFill>
                <a:effectLst/>
                <a:latin typeface="Arial" panose="020B0604020202020204" pitchFamily="34" charset="0"/>
              </a:rPr>
              <a:t>n</a:t>
            </a:r>
            <a:r>
              <a:rPr kumimoji="0" lang="ko-KR" altLang="ko-KR" sz="1500" i="0" u="none" strike="noStrike" cap="none" normalizeH="0" baseline="0" dirty="0">
                <a:ln>
                  <a:noFill/>
                </a:ln>
                <a:solidFill>
                  <a:schemeClr val="tx1"/>
                </a:solidFill>
                <a:effectLst/>
                <a:latin typeface="Arial" panose="020B0604020202020204" pitchFamily="34" charset="0"/>
              </a:rPr>
              <a:t>‖ = 3에서 최대값을 보</a:t>
            </a:r>
            <a:r>
              <a:rPr lang="ko-KR" altLang="en-US" sz="1500" dirty="0">
                <a:latin typeface="Arial" panose="020B0604020202020204" pitchFamily="34" charset="0"/>
              </a:rPr>
              <a:t>였</a:t>
            </a:r>
            <a:r>
              <a:rPr kumimoji="0" lang="ko-KR" altLang="ko-KR" sz="1500" i="0" u="none" strike="noStrike" cap="none" normalizeH="0" baseline="0" dirty="0">
                <a:ln>
                  <a:noFill/>
                </a:ln>
                <a:solidFill>
                  <a:schemeClr val="tx1"/>
                </a:solidFill>
                <a:effectLst/>
                <a:latin typeface="Arial" panose="020B0604020202020204" pitchFamily="34" charset="0"/>
              </a:rPr>
              <a:t>다.</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a:ln>
                  <a:noFill/>
                </a:ln>
                <a:solidFill>
                  <a:schemeClr val="tx1"/>
                </a:solidFill>
                <a:effectLst/>
                <a:latin typeface="Arial" panose="020B0604020202020204" pitchFamily="34" charset="0"/>
              </a:rPr>
              <a:t>반사 전력 비율은 플라즈마 모델의 유전율 변화를 통해 시뮬레이션한 결과, 7% 미만으로 안정적</a:t>
            </a:r>
            <a:r>
              <a:rPr kumimoji="0" lang="ko-KR" altLang="en-US" sz="1500" i="0" u="none" strike="noStrike" cap="none" normalizeH="0" baseline="0" dirty="0">
                <a:ln>
                  <a:noFill/>
                </a:ln>
                <a:solidFill>
                  <a:schemeClr val="tx1"/>
                </a:solidFill>
                <a:effectLst/>
                <a:latin typeface="Arial" panose="020B0604020202020204" pitchFamily="34" charset="0"/>
              </a:rPr>
              <a:t>이다</a:t>
            </a:r>
            <a:r>
              <a:rPr kumimoji="0" lang="ko-KR" altLang="ko-KR" sz="1500" i="0" u="none" strike="noStrike" cap="none" normalizeH="0" baseline="0" dirty="0">
                <a:ln>
                  <a:noFill/>
                </a:ln>
                <a:solidFill>
                  <a:schemeClr val="tx1"/>
                </a:solidFill>
                <a:effectLst/>
                <a:latin typeface="Arial" panose="020B0604020202020204" pitchFamily="34" charset="0"/>
              </a:rPr>
              <a:t>. </a:t>
            </a:r>
          </a:p>
        </p:txBody>
      </p:sp>
      <p:sp>
        <p:nvSpPr>
          <p:cNvPr id="13" name="Rectangle 4">
            <a:extLst>
              <a:ext uri="{FF2B5EF4-FFF2-40B4-BE49-F238E27FC236}">
                <a16:creationId xmlns:a16="http://schemas.microsoft.com/office/drawing/2014/main" id="{3533C19D-EB31-E8C8-0C98-8D0DF7B17665}"/>
              </a:ext>
            </a:extLst>
          </p:cNvPr>
          <p:cNvSpPr>
            <a:spLocks noChangeArrowheads="1"/>
          </p:cNvSpPr>
          <p:nvPr/>
        </p:nvSpPr>
        <p:spPr bwMode="auto">
          <a:xfrm>
            <a:off x="773725" y="4983764"/>
            <a:ext cx="10734987"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a:ln>
                  <a:noFill/>
                </a:ln>
                <a:solidFill>
                  <a:schemeClr val="tx1"/>
                </a:solidFill>
                <a:effectLst/>
                <a:latin typeface="Arial" panose="020B0604020202020204" pitchFamily="34" charset="0"/>
              </a:rPr>
              <a:t>주요 구성 요소는 고전도성 산소 무산화 구리(OFHC)로 제작되었으며, </a:t>
            </a:r>
            <a:r>
              <a:rPr kumimoji="0" lang="ko-KR" altLang="ko-KR" sz="1500" i="0" u="none" strike="noStrike" cap="none" normalizeH="0" baseline="0" dirty="0" err="1">
                <a:ln>
                  <a:noFill/>
                </a:ln>
                <a:solidFill>
                  <a:schemeClr val="tx1"/>
                </a:solidFill>
                <a:effectLst/>
                <a:latin typeface="Arial" panose="020B0604020202020204" pitchFamily="34" charset="0"/>
              </a:rPr>
              <a:t>패러데이</a:t>
            </a:r>
            <a:r>
              <a:rPr kumimoji="0" lang="ko-KR" altLang="ko-KR" sz="1500" i="0" u="none" strike="noStrike" cap="none" normalizeH="0" baseline="0" dirty="0">
                <a:ln>
                  <a:noFill/>
                </a:ln>
                <a:solidFill>
                  <a:schemeClr val="tx1"/>
                </a:solidFill>
                <a:effectLst/>
                <a:latin typeface="Arial" panose="020B0604020202020204" pitchFamily="34" charset="0"/>
              </a:rPr>
              <a:t> </a:t>
            </a:r>
            <a:r>
              <a:rPr kumimoji="0" lang="ko-KR" altLang="ko-KR" sz="1500" i="0" u="none" strike="noStrike" cap="none" normalizeH="0" baseline="0" dirty="0" err="1">
                <a:ln>
                  <a:noFill/>
                </a:ln>
                <a:solidFill>
                  <a:schemeClr val="tx1"/>
                </a:solidFill>
                <a:effectLst/>
                <a:latin typeface="Arial" panose="020B0604020202020204" pitchFamily="34" charset="0"/>
              </a:rPr>
              <a:t>쉴드는</a:t>
            </a:r>
            <a:r>
              <a:rPr kumimoji="0" lang="ko-KR" altLang="ko-KR" sz="1500" i="0" u="none" strike="noStrike" cap="none" normalizeH="0" baseline="0" dirty="0">
                <a:ln>
                  <a:noFill/>
                </a:ln>
                <a:solidFill>
                  <a:schemeClr val="tx1"/>
                </a:solidFill>
                <a:effectLst/>
                <a:latin typeface="Arial" panose="020B0604020202020204" pitchFamily="34" charset="0"/>
              </a:rPr>
              <a:t> 플라즈마 부식으로부터 보호하기 위해 50 </a:t>
            </a:r>
            <a:r>
              <a:rPr kumimoji="0" lang="ko-KR" altLang="ko-KR" sz="1500" i="0" u="none" strike="noStrike" cap="none" normalizeH="0" baseline="0" dirty="0" err="1">
                <a:ln>
                  <a:noFill/>
                </a:ln>
                <a:solidFill>
                  <a:schemeClr val="tx1"/>
                </a:solidFill>
                <a:effectLst/>
                <a:latin typeface="Arial" panose="020B0604020202020204" pitchFamily="34" charset="0"/>
              </a:rPr>
              <a:t>μm</a:t>
            </a:r>
            <a:r>
              <a:rPr kumimoji="0" lang="ko-KR" altLang="ko-KR" sz="1500" i="0" u="none" strike="noStrike" cap="none" normalizeH="0" baseline="0" dirty="0">
                <a:ln>
                  <a:noFill/>
                </a:ln>
                <a:solidFill>
                  <a:schemeClr val="tx1"/>
                </a:solidFill>
                <a:effectLst/>
                <a:latin typeface="Arial" panose="020B0604020202020204" pitchFamily="34" charset="0"/>
              </a:rPr>
              <a:t> 두께의 텅스텐으로 코팅되</a:t>
            </a:r>
            <a:r>
              <a:rPr kumimoji="0" lang="ko-KR" altLang="en-US" sz="1500" i="0" u="none" strike="noStrike" cap="none" normalizeH="0" baseline="0" dirty="0">
                <a:ln>
                  <a:noFill/>
                </a:ln>
                <a:solidFill>
                  <a:schemeClr val="tx1"/>
                </a:solidFill>
                <a:effectLst/>
                <a:latin typeface="Arial" panose="020B0604020202020204" pitchFamily="34" charset="0"/>
              </a:rPr>
              <a:t>었</a:t>
            </a:r>
            <a:r>
              <a:rPr kumimoji="0" lang="ko-KR" altLang="ko-KR" sz="1500" i="0" u="none" strike="noStrike" cap="none" normalizeH="0" baseline="0" dirty="0">
                <a:ln>
                  <a:noFill/>
                </a:ln>
                <a:solidFill>
                  <a:schemeClr val="tx1"/>
                </a:solidFill>
                <a:effectLst/>
                <a:latin typeface="Arial" panose="020B0604020202020204" pitchFamily="34" charset="0"/>
              </a:rPr>
              <a:t>다.</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a:ln>
                  <a:noFill/>
                </a:ln>
                <a:solidFill>
                  <a:schemeClr val="tx1"/>
                </a:solidFill>
                <a:effectLst/>
                <a:latin typeface="Arial" panose="020B0604020202020204" pitchFamily="34" charset="0"/>
              </a:rPr>
              <a:t>내부 </a:t>
            </a:r>
            <a:r>
              <a:rPr kumimoji="0" lang="ko-KR" altLang="ko-KR" sz="1500" i="0" u="none" strike="noStrike" cap="none" normalizeH="0" baseline="0" dirty="0" err="1">
                <a:ln>
                  <a:noFill/>
                </a:ln>
                <a:solidFill>
                  <a:schemeClr val="tx1"/>
                </a:solidFill>
                <a:effectLst/>
                <a:latin typeface="Arial" panose="020B0604020202020204" pitchFamily="34" charset="0"/>
              </a:rPr>
              <a:t>수냉</a:t>
            </a:r>
            <a:r>
              <a:rPr kumimoji="0" lang="ko-KR" altLang="ko-KR" sz="1500" i="0" u="none" strike="noStrike" cap="none" normalizeH="0" baseline="0" dirty="0">
                <a:ln>
                  <a:noFill/>
                </a:ln>
                <a:solidFill>
                  <a:schemeClr val="tx1"/>
                </a:solidFill>
                <a:effectLst/>
                <a:latin typeface="Arial" panose="020B0604020202020204" pitchFamily="34" charset="0"/>
              </a:rPr>
              <a:t> 채널을 포함한 </a:t>
            </a:r>
            <a:r>
              <a:rPr kumimoji="0" lang="ko-KR" altLang="ko-KR" sz="1500" i="0" u="none" strike="noStrike" cap="none" normalizeH="0" baseline="0" dirty="0" err="1">
                <a:ln>
                  <a:noFill/>
                </a:ln>
                <a:solidFill>
                  <a:schemeClr val="tx1"/>
                </a:solidFill>
                <a:effectLst/>
                <a:latin typeface="Arial" panose="020B0604020202020204" pitchFamily="34" charset="0"/>
              </a:rPr>
              <a:t>토로이달</a:t>
            </a:r>
            <a:r>
              <a:rPr kumimoji="0" lang="ko-KR" altLang="ko-KR" sz="1500" i="0" u="none" strike="noStrike" cap="none" normalizeH="0" baseline="0" dirty="0">
                <a:ln>
                  <a:noFill/>
                </a:ln>
                <a:solidFill>
                  <a:schemeClr val="tx1"/>
                </a:solidFill>
                <a:effectLst/>
                <a:latin typeface="Arial" panose="020B0604020202020204" pitchFamily="34" charset="0"/>
              </a:rPr>
              <a:t> 지지 구조는 2개의 </a:t>
            </a:r>
            <a:r>
              <a:rPr kumimoji="0" lang="ko-KR" altLang="ko-KR" sz="1500" i="0" u="none" strike="noStrike" cap="none" normalizeH="0" baseline="0" dirty="0" err="1">
                <a:ln>
                  <a:noFill/>
                </a:ln>
                <a:solidFill>
                  <a:schemeClr val="tx1"/>
                </a:solidFill>
                <a:effectLst/>
                <a:latin typeface="Arial" panose="020B0604020202020204" pitchFamily="34" charset="0"/>
              </a:rPr>
              <a:t>섹션으로</a:t>
            </a:r>
            <a:r>
              <a:rPr kumimoji="0" lang="ko-KR" altLang="ko-KR" sz="1500" i="0" u="none" strike="noStrike" cap="none" normalizeH="0" baseline="0" dirty="0">
                <a:ln>
                  <a:noFill/>
                </a:ln>
                <a:solidFill>
                  <a:schemeClr val="tx1"/>
                </a:solidFill>
                <a:effectLst/>
                <a:latin typeface="Arial" panose="020B0604020202020204" pitchFamily="34" charset="0"/>
              </a:rPr>
              <a:t> 나뉘며, </a:t>
            </a:r>
            <a:r>
              <a:rPr kumimoji="0" lang="ko-KR" altLang="ko-KR" sz="1500" i="0" u="none" strike="noStrike" cap="none" normalizeH="0" baseline="0" dirty="0" err="1">
                <a:ln>
                  <a:noFill/>
                </a:ln>
                <a:solidFill>
                  <a:schemeClr val="tx1"/>
                </a:solidFill>
                <a:effectLst/>
                <a:latin typeface="Arial" panose="020B0604020202020204" pitchFamily="34" charset="0"/>
              </a:rPr>
              <a:t>연속파</a:t>
            </a:r>
            <a:r>
              <a:rPr kumimoji="0" lang="ko-KR" altLang="ko-KR" sz="1500" i="0" u="none" strike="noStrike" cap="none" normalizeH="0" baseline="0" dirty="0">
                <a:ln>
                  <a:noFill/>
                </a:ln>
                <a:solidFill>
                  <a:schemeClr val="tx1"/>
                </a:solidFill>
                <a:effectLst/>
                <a:latin typeface="Arial" panose="020B0604020202020204" pitchFamily="34" charset="0"/>
              </a:rPr>
              <a:t>(CW) 작동을 위한 냉각 구조는 현재 단계에서 고려되지 않았지만, 향후 성능 향상을 위해 계획 중</a:t>
            </a:r>
            <a:r>
              <a:rPr kumimoji="0" lang="ko-KR" altLang="en-US" sz="1500" i="0" u="none" strike="noStrike" cap="none" normalizeH="0" baseline="0" dirty="0">
                <a:ln>
                  <a:noFill/>
                </a:ln>
                <a:solidFill>
                  <a:schemeClr val="tx1"/>
                </a:solidFill>
                <a:effectLst/>
                <a:latin typeface="Arial" panose="020B0604020202020204" pitchFamily="34" charset="0"/>
              </a:rPr>
              <a:t>이</a:t>
            </a:r>
            <a:r>
              <a:rPr kumimoji="0" lang="ko-KR" altLang="ko-KR" sz="1500" i="0" u="none" strike="noStrike" cap="none" normalizeH="0" baseline="0" dirty="0">
                <a:ln>
                  <a:noFill/>
                </a:ln>
                <a:solidFill>
                  <a:schemeClr val="tx1"/>
                </a:solidFill>
                <a:effectLst/>
                <a:latin typeface="Arial" panose="020B0604020202020204" pitchFamily="34" charset="0"/>
              </a:rPr>
              <a:t>다.</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ko-KR" altLang="ko-KR" sz="1500" i="0" u="none" strike="noStrike" cap="none" normalizeH="0" baseline="0" dirty="0">
                <a:ln>
                  <a:noFill/>
                </a:ln>
                <a:solidFill>
                  <a:schemeClr val="tx1"/>
                </a:solidFill>
                <a:effectLst/>
                <a:latin typeface="Arial" panose="020B0604020202020204" pitchFamily="34" charset="0"/>
              </a:rPr>
              <a:t>조립된 안테나는 나사로 고정</a:t>
            </a:r>
            <a:r>
              <a:rPr kumimoji="0" lang="ko-KR" altLang="en-US" sz="1500" i="0" u="none" strike="noStrike" cap="none" normalizeH="0" baseline="0" dirty="0">
                <a:ln>
                  <a:noFill/>
                </a:ln>
                <a:solidFill>
                  <a:schemeClr val="tx1"/>
                </a:solidFill>
                <a:effectLst/>
                <a:latin typeface="Arial" panose="020B0604020202020204" pitchFamily="34" charset="0"/>
              </a:rPr>
              <a:t>할 수 있게</a:t>
            </a:r>
            <a:r>
              <a:rPr kumimoji="0" lang="ko-KR" altLang="ko-KR" sz="1500" i="0" u="none" strike="noStrike" cap="none" normalizeH="0" baseline="0" dirty="0">
                <a:ln>
                  <a:noFill/>
                </a:ln>
                <a:solidFill>
                  <a:schemeClr val="tx1"/>
                </a:solidFill>
                <a:effectLst/>
                <a:latin typeface="Arial" panose="020B0604020202020204" pitchFamily="34" charset="0"/>
              </a:rPr>
              <a:t> 설계되</a:t>
            </a:r>
            <a:r>
              <a:rPr kumimoji="0" lang="ko-KR" altLang="en-US" sz="1500" i="0" u="none" strike="noStrike" cap="none" normalizeH="0" baseline="0" dirty="0">
                <a:ln>
                  <a:noFill/>
                </a:ln>
                <a:solidFill>
                  <a:schemeClr val="tx1"/>
                </a:solidFill>
                <a:effectLst/>
                <a:latin typeface="Arial" panose="020B0604020202020204" pitchFamily="34" charset="0"/>
              </a:rPr>
              <a:t>었</a:t>
            </a:r>
            <a:r>
              <a:rPr kumimoji="0" lang="ko-KR" altLang="ko-KR" sz="1500" i="0" u="none" strike="noStrike" cap="none" normalizeH="0" baseline="0" dirty="0">
                <a:ln>
                  <a:noFill/>
                </a:ln>
                <a:solidFill>
                  <a:schemeClr val="tx1"/>
                </a:solidFill>
                <a:effectLst/>
                <a:latin typeface="Arial" panose="020B0604020202020204" pitchFamily="34" charset="0"/>
              </a:rPr>
              <a:t>다. </a:t>
            </a:r>
          </a:p>
        </p:txBody>
      </p:sp>
    </p:spTree>
    <p:extLst>
      <p:ext uri="{BB962C8B-B14F-4D97-AF65-F5344CB8AC3E}">
        <p14:creationId xmlns:p14="http://schemas.microsoft.com/office/powerpoint/2010/main" val="548833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17</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0777374" cy="400110"/>
          </a:xfrm>
          <a:prstGeom prst="rect">
            <a:avLst/>
          </a:prstGeom>
          <a:noFill/>
        </p:spPr>
        <p:txBody>
          <a:bodyPr wrap="none" rtlCol="0">
            <a:spAutoFit/>
          </a:bodyPr>
          <a:lstStyle/>
          <a:p>
            <a:r>
              <a:rPr lang="en-US" altLang="ko-KR" sz="2000" dirty="0"/>
              <a:t>4. RF design of helical long-wire traveling wave antenna for helicon current drive in KSTAR</a:t>
            </a:r>
          </a:p>
        </p:txBody>
      </p:sp>
    </p:spTree>
    <p:extLst>
      <p:ext uri="{BB962C8B-B14F-4D97-AF65-F5344CB8AC3E}">
        <p14:creationId xmlns:p14="http://schemas.microsoft.com/office/powerpoint/2010/main" val="132955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18</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808576"/>
            <a:ext cx="10298589" cy="400110"/>
          </a:xfrm>
          <a:prstGeom prst="rect">
            <a:avLst/>
          </a:prstGeom>
          <a:noFill/>
        </p:spPr>
        <p:txBody>
          <a:bodyPr wrap="none" rtlCol="0">
            <a:spAutoFit/>
          </a:bodyPr>
          <a:lstStyle/>
          <a:p>
            <a:r>
              <a:rPr lang="en-US" altLang="ko-KR" sz="2000" dirty="0">
                <a:solidFill>
                  <a:schemeClr val="bg2"/>
                </a:solidFill>
                <a:highlight>
                  <a:srgbClr val="0000FF"/>
                </a:highlight>
              </a:rPr>
              <a:t>5. Test and operation of high-power RF system for KSTAR helicon current drive system</a:t>
            </a:r>
            <a:endParaRPr lang="ko-KR" altLang="en-US" sz="2000" dirty="0">
              <a:solidFill>
                <a:schemeClr val="bg2"/>
              </a:solidFill>
              <a:highlight>
                <a:srgbClr val="0000FF"/>
              </a:highlight>
            </a:endParaRPr>
          </a:p>
        </p:txBody>
      </p:sp>
      <p:sp>
        <p:nvSpPr>
          <p:cNvPr id="5" name="TextBox 4">
            <a:extLst>
              <a:ext uri="{FF2B5EF4-FFF2-40B4-BE49-F238E27FC236}">
                <a16:creationId xmlns:a16="http://schemas.microsoft.com/office/drawing/2014/main" id="{349831D4-8021-B35F-4DCF-4752D70138FD}"/>
              </a:ext>
            </a:extLst>
          </p:cNvPr>
          <p:cNvSpPr txBox="1"/>
          <p:nvPr/>
        </p:nvSpPr>
        <p:spPr>
          <a:xfrm>
            <a:off x="602901" y="6171684"/>
            <a:ext cx="9426555" cy="369332"/>
          </a:xfrm>
          <a:prstGeom prst="rect">
            <a:avLst/>
          </a:prstGeom>
          <a:noFill/>
        </p:spPr>
        <p:txBody>
          <a:bodyPr wrap="none" rtlCol="0">
            <a:spAutoFit/>
          </a:bodyPr>
          <a:lstStyle/>
          <a:p>
            <a:r>
              <a:rPr lang="en-US" altLang="ko-KR" dirty="0">
                <a:hlinkClick r:id="rId2" action="ppaction://hlinkfile"/>
              </a:rPr>
              <a:t>Test and operation of high-power RF system for KSTAR helicon current drive system.pdf</a:t>
            </a:r>
            <a:endParaRPr lang="ko-KR" altLang="en-US" dirty="0"/>
          </a:p>
        </p:txBody>
      </p:sp>
    </p:spTree>
    <p:extLst>
      <p:ext uri="{BB962C8B-B14F-4D97-AF65-F5344CB8AC3E}">
        <p14:creationId xmlns:p14="http://schemas.microsoft.com/office/powerpoint/2010/main" val="287674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19</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0298589" cy="400110"/>
          </a:xfrm>
          <a:prstGeom prst="rect">
            <a:avLst/>
          </a:prstGeom>
          <a:noFill/>
        </p:spPr>
        <p:txBody>
          <a:bodyPr wrap="none" rtlCol="0">
            <a:spAutoFit/>
          </a:bodyPr>
          <a:lstStyle/>
          <a:p>
            <a:r>
              <a:rPr lang="en-US" altLang="ko-KR" sz="2000" dirty="0"/>
              <a:t>5. Test and operation of high-power RF system for KSTAR helicon current drive system</a:t>
            </a:r>
            <a:endParaRPr lang="ko-KR" altLang="en-US" sz="2000" dirty="0"/>
          </a:p>
        </p:txBody>
      </p:sp>
    </p:spTree>
    <p:extLst>
      <p:ext uri="{BB962C8B-B14F-4D97-AF65-F5344CB8AC3E}">
        <p14:creationId xmlns:p14="http://schemas.microsoft.com/office/powerpoint/2010/main" val="126567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Contents</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2</a:t>
            </a:fld>
            <a:endParaRPr lang="ko-KR" altLang="en-US"/>
          </a:p>
        </p:txBody>
      </p:sp>
      <p:sp>
        <p:nvSpPr>
          <p:cNvPr id="7" name="TextBox 6">
            <a:extLst>
              <a:ext uri="{FF2B5EF4-FFF2-40B4-BE49-F238E27FC236}">
                <a16:creationId xmlns:a16="http://schemas.microsoft.com/office/drawing/2014/main" id="{91082BBE-8BC0-75AA-E6AA-FC8101460A5D}"/>
              </a:ext>
            </a:extLst>
          </p:cNvPr>
          <p:cNvSpPr txBox="1"/>
          <p:nvPr/>
        </p:nvSpPr>
        <p:spPr>
          <a:xfrm>
            <a:off x="592050" y="1305341"/>
            <a:ext cx="11194666" cy="3916457"/>
          </a:xfrm>
          <a:prstGeom prst="rect">
            <a:avLst/>
          </a:prstGeom>
          <a:noFill/>
        </p:spPr>
        <p:txBody>
          <a:bodyPr wrap="square" rtlCol="0">
            <a:spAutoFit/>
          </a:bodyPr>
          <a:lstStyle/>
          <a:p>
            <a:r>
              <a:rPr lang="ko-KR" altLang="en-US" sz="3000" dirty="0"/>
              <a:t>목차</a:t>
            </a:r>
            <a:endParaRPr lang="en-US" altLang="ko-KR" sz="3000" dirty="0"/>
          </a:p>
          <a:p>
            <a:endParaRPr lang="en-US" altLang="ko-KR" sz="2000" dirty="0"/>
          </a:p>
          <a:p>
            <a:endParaRPr lang="en-US" altLang="ko-KR" sz="2000" dirty="0"/>
          </a:p>
          <a:p>
            <a:r>
              <a:rPr lang="en-US" altLang="ko-KR" sz="2000" dirty="0"/>
              <a:t>1. Design and RF test of a prototype traveling wave antenna for helicon current drive in KSTAR</a:t>
            </a:r>
          </a:p>
          <a:p>
            <a:endParaRPr lang="en-US" altLang="ko-KR" sz="2000" dirty="0"/>
          </a:p>
          <a:p>
            <a:r>
              <a:rPr lang="en-US" altLang="ko-KR" sz="2000" dirty="0"/>
              <a:t>2. Design of </a:t>
            </a:r>
            <a:r>
              <a:rPr lang="en-US" altLang="ko-KR" sz="2000" dirty="0" err="1"/>
              <a:t>multipactor</a:t>
            </a:r>
            <a:r>
              <a:rPr lang="en-US" altLang="ko-KR" sz="2000" dirty="0"/>
              <a:t>-suppressed high-power VFT for helicon current drive in KSTAR</a:t>
            </a:r>
          </a:p>
          <a:p>
            <a:endParaRPr lang="en-US" altLang="ko-KR" sz="2000" dirty="0"/>
          </a:p>
          <a:p>
            <a:r>
              <a:rPr lang="en-US" altLang="ko-KR" sz="1850" dirty="0"/>
              <a:t>3. Helicon wave coupling in KSTAR plasmas for off-axis current drive in high electron pressure plasmas</a:t>
            </a:r>
          </a:p>
          <a:p>
            <a:endParaRPr lang="en-US" altLang="ko-KR" sz="2000" dirty="0"/>
          </a:p>
          <a:p>
            <a:r>
              <a:rPr lang="en-US" altLang="ko-KR" sz="2000" dirty="0"/>
              <a:t>4. RF design of helical long-wire traveling wave antenna for helicon current drive in KSTAR</a:t>
            </a:r>
          </a:p>
          <a:p>
            <a:endParaRPr lang="en-US" altLang="ko-KR" sz="2000" dirty="0"/>
          </a:p>
          <a:p>
            <a:r>
              <a:rPr lang="en-US" altLang="ko-KR" sz="2000" dirty="0"/>
              <a:t>5. Test and operation of high-power RF system for KSTAR helicon current drive system</a:t>
            </a:r>
            <a:endParaRPr lang="ko-KR" altLang="en-US" sz="2000" dirty="0"/>
          </a:p>
        </p:txBody>
      </p:sp>
    </p:spTree>
    <p:extLst>
      <p:ext uri="{BB962C8B-B14F-4D97-AF65-F5344CB8AC3E}">
        <p14:creationId xmlns:p14="http://schemas.microsoft.com/office/powerpoint/2010/main" val="136990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20</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0298589" cy="400110"/>
          </a:xfrm>
          <a:prstGeom prst="rect">
            <a:avLst/>
          </a:prstGeom>
          <a:noFill/>
        </p:spPr>
        <p:txBody>
          <a:bodyPr wrap="none" rtlCol="0">
            <a:spAutoFit/>
          </a:bodyPr>
          <a:lstStyle/>
          <a:p>
            <a:r>
              <a:rPr lang="en-US" altLang="ko-KR" sz="2000" dirty="0"/>
              <a:t>5. Test and operation of high-power RF system for KSTAR helicon current drive system</a:t>
            </a:r>
            <a:endParaRPr lang="ko-KR" altLang="en-US" sz="2000" dirty="0"/>
          </a:p>
        </p:txBody>
      </p:sp>
    </p:spTree>
    <p:extLst>
      <p:ext uri="{BB962C8B-B14F-4D97-AF65-F5344CB8AC3E}">
        <p14:creationId xmlns:p14="http://schemas.microsoft.com/office/powerpoint/2010/main" val="340103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3</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823965"/>
            <a:ext cx="11289309" cy="400110"/>
          </a:xfrm>
          <a:prstGeom prst="rect">
            <a:avLst/>
          </a:prstGeom>
          <a:noFill/>
        </p:spPr>
        <p:txBody>
          <a:bodyPr wrap="none" rtlCol="0">
            <a:spAutoFit/>
          </a:bodyPr>
          <a:lstStyle/>
          <a:p>
            <a:r>
              <a:rPr lang="en-US" altLang="ko-KR" sz="2000" dirty="0">
                <a:highlight>
                  <a:srgbClr val="FFFF00"/>
                </a:highlight>
              </a:rPr>
              <a:t>1. Design and RF test of a prototype traveling wave antenna for helicon current drive in KSTAR</a:t>
            </a:r>
          </a:p>
        </p:txBody>
      </p:sp>
      <p:sp>
        <p:nvSpPr>
          <p:cNvPr id="5" name="TextBox 4">
            <a:extLst>
              <a:ext uri="{FF2B5EF4-FFF2-40B4-BE49-F238E27FC236}">
                <a16:creationId xmlns:a16="http://schemas.microsoft.com/office/drawing/2014/main" id="{021E3F57-5668-D56B-1F93-23BA92D6E161}"/>
              </a:ext>
            </a:extLst>
          </p:cNvPr>
          <p:cNvSpPr txBox="1"/>
          <p:nvPr/>
        </p:nvSpPr>
        <p:spPr>
          <a:xfrm>
            <a:off x="527002" y="6171684"/>
            <a:ext cx="10320582" cy="369332"/>
          </a:xfrm>
          <a:prstGeom prst="rect">
            <a:avLst/>
          </a:prstGeom>
          <a:noFill/>
        </p:spPr>
        <p:txBody>
          <a:bodyPr wrap="none" rtlCol="0">
            <a:spAutoFit/>
          </a:bodyPr>
          <a:lstStyle/>
          <a:p>
            <a:r>
              <a:rPr lang="en-US" altLang="ko-KR" dirty="0">
                <a:hlinkClick r:id="rId2" action="ppaction://hlinkfile"/>
              </a:rPr>
              <a:t>Design and RF test of a prototype traveling wave antenna for helicon current drive in KSTAR.pdf</a:t>
            </a:r>
            <a:endParaRPr lang="ko-KR" altLang="en-US" dirty="0"/>
          </a:p>
        </p:txBody>
      </p:sp>
      <p:sp>
        <p:nvSpPr>
          <p:cNvPr id="10" name="직사각형 9">
            <a:extLst>
              <a:ext uri="{FF2B5EF4-FFF2-40B4-BE49-F238E27FC236}">
                <a16:creationId xmlns:a16="http://schemas.microsoft.com/office/drawing/2014/main" id="{020346AA-88B7-D9AC-A7A9-298E702D2C21}"/>
              </a:ext>
            </a:extLst>
          </p:cNvPr>
          <p:cNvSpPr/>
          <p:nvPr/>
        </p:nvSpPr>
        <p:spPr>
          <a:xfrm>
            <a:off x="683288" y="1647930"/>
            <a:ext cx="2311121" cy="482321"/>
          </a:xfrm>
          <a:prstGeom prst="rect">
            <a:avLst/>
          </a:prstGeom>
          <a:solidFill>
            <a:srgbClr val="E0B6DC"/>
          </a:solidFill>
          <a:ln>
            <a:solidFill>
              <a:srgbClr val="E0B6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Introduction</a:t>
            </a:r>
            <a:endParaRPr lang="ko-KR" altLang="en-US" dirty="0"/>
          </a:p>
        </p:txBody>
      </p:sp>
      <p:sp>
        <p:nvSpPr>
          <p:cNvPr id="11" name="직사각형 10">
            <a:extLst>
              <a:ext uri="{FF2B5EF4-FFF2-40B4-BE49-F238E27FC236}">
                <a16:creationId xmlns:a16="http://schemas.microsoft.com/office/drawing/2014/main" id="{43AAA005-3880-2C9C-F496-D014749BDCAD}"/>
              </a:ext>
            </a:extLst>
          </p:cNvPr>
          <p:cNvSpPr/>
          <p:nvPr/>
        </p:nvSpPr>
        <p:spPr>
          <a:xfrm>
            <a:off x="683288" y="2379647"/>
            <a:ext cx="11057366" cy="1387741"/>
          </a:xfrm>
          <a:prstGeom prst="rect">
            <a:avLst/>
          </a:prstGeom>
          <a:noFill/>
          <a:ln w="28575">
            <a:solidFill>
              <a:srgbClr val="AE61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직사각형 16">
            <a:extLst>
              <a:ext uri="{FF2B5EF4-FFF2-40B4-BE49-F238E27FC236}">
                <a16:creationId xmlns:a16="http://schemas.microsoft.com/office/drawing/2014/main" id="{9D9C1CCE-3912-BB58-C1A6-509EB4681038}"/>
              </a:ext>
            </a:extLst>
          </p:cNvPr>
          <p:cNvSpPr/>
          <p:nvPr/>
        </p:nvSpPr>
        <p:spPr>
          <a:xfrm>
            <a:off x="683288" y="3934900"/>
            <a:ext cx="2311121" cy="482321"/>
          </a:xfrm>
          <a:prstGeom prst="rect">
            <a:avLst/>
          </a:prstGeom>
          <a:solidFill>
            <a:srgbClr val="A17CAC"/>
          </a:solidFill>
          <a:ln>
            <a:solidFill>
              <a:srgbClr val="A17C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연구 배경</a:t>
            </a:r>
          </a:p>
        </p:txBody>
      </p:sp>
      <p:sp>
        <p:nvSpPr>
          <p:cNvPr id="18" name="직사각형 17">
            <a:extLst>
              <a:ext uri="{FF2B5EF4-FFF2-40B4-BE49-F238E27FC236}">
                <a16:creationId xmlns:a16="http://schemas.microsoft.com/office/drawing/2014/main" id="{0130605F-CF3B-AF57-1BE8-1B0C668B465D}"/>
              </a:ext>
            </a:extLst>
          </p:cNvPr>
          <p:cNvSpPr/>
          <p:nvPr/>
        </p:nvSpPr>
        <p:spPr>
          <a:xfrm>
            <a:off x="683288" y="4666617"/>
            <a:ext cx="11057366" cy="1387741"/>
          </a:xfrm>
          <a:prstGeom prst="rect">
            <a:avLst/>
          </a:prstGeom>
          <a:noFill/>
          <a:ln w="28575">
            <a:solidFill>
              <a:srgbClr val="7849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9C1C32D1-5855-DF75-105E-38BF9FCAD100}"/>
              </a:ext>
            </a:extLst>
          </p:cNvPr>
          <p:cNvSpPr txBox="1"/>
          <p:nvPr/>
        </p:nvSpPr>
        <p:spPr>
          <a:xfrm>
            <a:off x="705058" y="2418767"/>
            <a:ext cx="11057366" cy="1384995"/>
          </a:xfrm>
          <a:prstGeom prst="rect">
            <a:avLst/>
          </a:prstGeom>
          <a:noFill/>
        </p:spPr>
        <p:txBody>
          <a:bodyPr wrap="square" rtlCol="0">
            <a:spAutoFit/>
          </a:bodyPr>
          <a:lstStyle/>
          <a:p>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Non-inductive current drive by fast wave at very high ion cyclotron harmonics, known as ‘helicons’ has the potential for high off-axis current drive efficiency compared with the other known non-inductive current drive techniques. However, non-inductive current drive by helicon wave has not been validated experimentally. To validate its anticipated performance experimentally, an antenna design is one of the most important issues. Low power level helicon wave coupling experiments has been conducted successfully using a mock-up TWA in KSTAR. In the next step, in order to investigate a high power performance, a new prototype TWA based on the mock-up TWA has been designed, fabricated and measured for a medium power (100–300 kW) RF system.</a:t>
            </a:r>
            <a:endPar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0" name="TextBox 19">
            <a:extLst>
              <a:ext uri="{FF2B5EF4-FFF2-40B4-BE49-F238E27FC236}">
                <a16:creationId xmlns:a16="http://schemas.microsoft.com/office/drawing/2014/main" id="{1F6B5131-BE5A-ACB6-2A04-40D37EC26F82}"/>
              </a:ext>
            </a:extLst>
          </p:cNvPr>
          <p:cNvSpPr txBox="1"/>
          <p:nvPr/>
        </p:nvSpPr>
        <p:spPr>
          <a:xfrm>
            <a:off x="683288" y="4803843"/>
            <a:ext cx="11157413" cy="1200329"/>
          </a:xfrm>
          <a:prstGeom prst="rect">
            <a:avLst/>
          </a:prstGeom>
          <a:noFill/>
        </p:spPr>
        <p:txBody>
          <a:bodyPr wrap="none" rtlCol="0">
            <a:spAutoFit/>
          </a:bodyPr>
          <a:lstStyle/>
          <a:p>
            <a:pPr marL="285750" indent="-285750">
              <a:buFont typeface="Wingdings" panose="05000000000000000000" pitchFamily="2" charset="2"/>
              <a:buChar char="§"/>
            </a:pPr>
            <a:r>
              <a:rPr lang="en-US" altLang="ko-KR" dirty="0"/>
              <a:t>‘helicons’ </a:t>
            </a:r>
            <a:r>
              <a:rPr lang="ko-KR" altLang="en-US" dirty="0"/>
              <a:t>가 다른 </a:t>
            </a:r>
            <a:r>
              <a:rPr lang="en-US" altLang="ko-KR" dirty="0"/>
              <a:t>non-inductive current drive </a:t>
            </a:r>
            <a:r>
              <a:rPr lang="ko-KR" altLang="en-US" dirty="0"/>
              <a:t>기술보다 높은 </a:t>
            </a:r>
            <a:r>
              <a:rPr lang="en-US" altLang="ko-KR" u="sng" dirty="0">
                <a:solidFill>
                  <a:srgbClr val="FF0000"/>
                </a:solidFill>
              </a:rPr>
              <a:t>off-axis current drive</a:t>
            </a:r>
            <a:r>
              <a:rPr lang="en-US" altLang="ko-KR" dirty="0"/>
              <a:t> </a:t>
            </a:r>
            <a:r>
              <a:rPr lang="ko-KR" altLang="en-US" dirty="0"/>
              <a:t>효율을 보일 가능성</a:t>
            </a:r>
            <a:r>
              <a:rPr lang="en-US" altLang="ko-KR" dirty="0"/>
              <a:t>.</a:t>
            </a:r>
          </a:p>
          <a:p>
            <a:pPr marL="285750" indent="-285750">
              <a:buFont typeface="Wingdings" panose="05000000000000000000" pitchFamily="2" charset="2"/>
              <a:buChar char="§"/>
            </a:pPr>
            <a:r>
              <a:rPr lang="ko-KR" altLang="en-US" dirty="0"/>
              <a:t>실험적으로 증명 되지 않았으며</a:t>
            </a:r>
            <a:r>
              <a:rPr lang="en-US" altLang="ko-KR" dirty="0"/>
              <a:t>, </a:t>
            </a:r>
            <a:r>
              <a:rPr lang="ko-KR" altLang="en-US" dirty="0"/>
              <a:t>안테나 디자인이 성능 실험을 위한 관건 중 하나</a:t>
            </a:r>
            <a:r>
              <a:rPr lang="en-US" altLang="ko-KR" dirty="0"/>
              <a:t>. </a:t>
            </a:r>
          </a:p>
          <a:p>
            <a:pPr marL="285750" indent="-285750">
              <a:buFont typeface="Wingdings" panose="05000000000000000000" pitchFamily="2" charset="2"/>
              <a:buChar char="§"/>
            </a:pPr>
            <a:r>
              <a:rPr lang="ko-KR" altLang="en-US" dirty="0"/>
              <a:t>낮은 송신 전력에서의 </a:t>
            </a:r>
            <a:r>
              <a:rPr lang="en-US" altLang="ko-KR" dirty="0"/>
              <a:t>KSTAR</a:t>
            </a:r>
            <a:r>
              <a:rPr lang="ko-KR" altLang="en-US" dirty="0"/>
              <a:t>의 </a:t>
            </a:r>
            <a:r>
              <a:rPr lang="en-US" altLang="ko-KR" dirty="0"/>
              <a:t>mock-up TWA</a:t>
            </a:r>
            <a:r>
              <a:rPr lang="ko-KR" altLang="en-US" dirty="0"/>
              <a:t>을 사용한 </a:t>
            </a:r>
            <a:r>
              <a:rPr lang="en-US" altLang="ko-KR" dirty="0"/>
              <a:t>helicon wave </a:t>
            </a:r>
            <a:r>
              <a:rPr lang="ko-KR" altLang="en-US" dirty="0"/>
              <a:t>커플링 실험은 수행 성공</a:t>
            </a:r>
            <a:r>
              <a:rPr lang="en-US" altLang="ko-KR" dirty="0"/>
              <a:t>.</a:t>
            </a:r>
          </a:p>
          <a:p>
            <a:pPr marL="285750" indent="-285750">
              <a:buFont typeface="Wingdings" panose="05000000000000000000" pitchFamily="2" charset="2"/>
              <a:buChar char="§"/>
            </a:pPr>
            <a:r>
              <a:rPr lang="ko-KR" altLang="en-US" dirty="0"/>
              <a:t>고출력 성능</a:t>
            </a:r>
            <a:r>
              <a:rPr lang="en-US" altLang="ko-KR" dirty="0"/>
              <a:t>[medium power (100–300 kW) RF system]</a:t>
            </a:r>
            <a:r>
              <a:rPr lang="ko-KR" altLang="en-US" dirty="0"/>
              <a:t>을 확인하기 위해서 새 </a:t>
            </a:r>
            <a:r>
              <a:rPr lang="en-US" altLang="ko-KR" dirty="0"/>
              <a:t>prototype TWA</a:t>
            </a:r>
            <a:r>
              <a:rPr lang="ko-KR" altLang="en-US" dirty="0"/>
              <a:t>을 디자인</a:t>
            </a:r>
            <a:r>
              <a:rPr lang="en-US" altLang="ko-KR" dirty="0"/>
              <a:t>.</a:t>
            </a:r>
          </a:p>
        </p:txBody>
      </p:sp>
      <p:cxnSp>
        <p:nvCxnSpPr>
          <p:cNvPr id="22" name="직선 화살표 연결선 21">
            <a:extLst>
              <a:ext uri="{FF2B5EF4-FFF2-40B4-BE49-F238E27FC236}">
                <a16:creationId xmlns:a16="http://schemas.microsoft.com/office/drawing/2014/main" id="{D8258020-6590-ACCB-EF10-B5D635635FEE}"/>
              </a:ext>
            </a:extLst>
          </p:cNvPr>
          <p:cNvCxnSpPr>
            <a:cxnSpLocks/>
          </p:cNvCxnSpPr>
          <p:nvPr/>
        </p:nvCxnSpPr>
        <p:spPr>
          <a:xfrm flipH="1" flipV="1">
            <a:off x="7824355" y="4538900"/>
            <a:ext cx="176645" cy="365609"/>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69E87AA-FAAF-D2D6-767A-7D9D8B5E13B8}"/>
              </a:ext>
            </a:extLst>
          </p:cNvPr>
          <p:cNvSpPr txBox="1"/>
          <p:nvPr/>
        </p:nvSpPr>
        <p:spPr>
          <a:xfrm>
            <a:off x="3709555" y="3934900"/>
            <a:ext cx="7242688" cy="646331"/>
          </a:xfrm>
          <a:prstGeom prst="rect">
            <a:avLst/>
          </a:prstGeom>
          <a:noFill/>
        </p:spPr>
        <p:txBody>
          <a:bodyPr wrap="none" rtlCol="0">
            <a:spAutoFit/>
          </a:bodyPr>
          <a:lstStyle/>
          <a:p>
            <a:r>
              <a:rPr lang="ko-KR" altLang="en-US" sz="1200" b="1" dirty="0">
                <a:solidFill>
                  <a:srgbClr val="C00000"/>
                </a:solidFill>
              </a:rPr>
              <a:t>플라즈마 중심</a:t>
            </a:r>
            <a:r>
              <a:rPr lang="en-US" altLang="ko-KR" sz="1200" b="1" dirty="0">
                <a:solidFill>
                  <a:srgbClr val="C00000"/>
                </a:solidFill>
              </a:rPr>
              <a:t>(</a:t>
            </a:r>
            <a:r>
              <a:rPr lang="ko-KR" altLang="en-US" sz="1200" b="1" dirty="0">
                <a:solidFill>
                  <a:srgbClr val="C00000"/>
                </a:solidFill>
              </a:rPr>
              <a:t>또는 중심 축</a:t>
            </a:r>
            <a:r>
              <a:rPr lang="en-US" altLang="ko-KR" sz="1200" b="1" dirty="0">
                <a:solidFill>
                  <a:srgbClr val="C00000"/>
                </a:solidFill>
              </a:rPr>
              <a:t>)</a:t>
            </a:r>
            <a:r>
              <a:rPr lang="ko-KR" altLang="en-US" sz="1200" b="1" dirty="0">
                <a:solidFill>
                  <a:srgbClr val="C00000"/>
                </a:solidFill>
              </a:rPr>
              <a:t>에서 벗어난 위치에서</a:t>
            </a:r>
            <a:r>
              <a:rPr lang="en-US" altLang="ko-KR" sz="1200" b="1" dirty="0">
                <a:solidFill>
                  <a:srgbClr val="C00000"/>
                </a:solidFill>
              </a:rPr>
              <a:t>, </a:t>
            </a:r>
            <a:r>
              <a:rPr lang="ko-KR" altLang="en-US" sz="1200" b="1" dirty="0">
                <a:solidFill>
                  <a:srgbClr val="C00000"/>
                </a:solidFill>
              </a:rPr>
              <a:t>플라즈마 내부에 전류를 유도하거나 생성하는 과정</a:t>
            </a:r>
            <a:endParaRPr lang="en-US" altLang="ko-KR" sz="1200" b="1" dirty="0">
              <a:solidFill>
                <a:srgbClr val="C00000"/>
              </a:solidFill>
            </a:endParaRPr>
          </a:p>
          <a:p>
            <a:r>
              <a:rPr lang="ko-KR" altLang="en-US" sz="1200" b="1" dirty="0"/>
              <a:t>필요성</a:t>
            </a:r>
            <a:r>
              <a:rPr lang="en-US" altLang="ko-KR" sz="1200" b="1" dirty="0"/>
              <a:t>: </a:t>
            </a:r>
            <a:r>
              <a:rPr lang="ko-KR" altLang="en-US" sz="1200" b="1" dirty="0"/>
              <a:t>플라즈마 주변부에서 전류를 구동하면 플라즈마의 안정성이 향상 </a:t>
            </a:r>
            <a:r>
              <a:rPr lang="en-US" altLang="ko-KR" sz="1200" b="1" dirty="0"/>
              <a:t>/ </a:t>
            </a:r>
          </a:p>
          <a:p>
            <a:r>
              <a:rPr lang="ko-KR" altLang="en-US" sz="1200" b="1" dirty="0"/>
              <a:t>플라즈마 내 전류의 공간 분포</a:t>
            </a:r>
            <a:r>
              <a:rPr lang="en-US" altLang="ko-KR" sz="1200" b="1" dirty="0"/>
              <a:t>(profile)</a:t>
            </a:r>
            <a:r>
              <a:rPr lang="ko-KR" altLang="en-US" sz="1200" b="1" dirty="0"/>
              <a:t>를 최적화하여 핵융합 반응을 효율적으로 유지하는 데 도움</a:t>
            </a:r>
          </a:p>
        </p:txBody>
      </p:sp>
    </p:spTree>
    <p:extLst>
      <p:ext uri="{BB962C8B-B14F-4D97-AF65-F5344CB8AC3E}">
        <p14:creationId xmlns:p14="http://schemas.microsoft.com/office/powerpoint/2010/main" val="351512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4</a:t>
            </a:fld>
            <a:endParaRPr lang="ko-KR" altLang="en-US"/>
          </a:p>
        </p:txBody>
      </p:sp>
      <p:graphicFrame>
        <p:nvGraphicFramePr>
          <p:cNvPr id="5" name="표 4">
            <a:extLst>
              <a:ext uri="{FF2B5EF4-FFF2-40B4-BE49-F238E27FC236}">
                <a16:creationId xmlns:a16="http://schemas.microsoft.com/office/drawing/2014/main" id="{73BBFA57-8A94-E9BA-8A88-26F7001A6D00}"/>
              </a:ext>
            </a:extLst>
          </p:cNvPr>
          <p:cNvGraphicFramePr>
            <a:graphicFrameLocks noGrp="1"/>
          </p:cNvGraphicFramePr>
          <p:nvPr>
            <p:extLst>
              <p:ext uri="{D42A27DB-BD31-4B8C-83A1-F6EECF244321}">
                <p14:modId xmlns:p14="http://schemas.microsoft.com/office/powerpoint/2010/main" val="331818530"/>
              </p:ext>
            </p:extLst>
          </p:nvPr>
        </p:nvGraphicFramePr>
        <p:xfrm>
          <a:off x="622583" y="822727"/>
          <a:ext cx="10946834" cy="5741091"/>
        </p:xfrm>
        <a:graphic>
          <a:graphicData uri="http://schemas.openxmlformats.org/drawingml/2006/table">
            <a:tbl>
              <a:tblPr firstRow="1" bandRow="1">
                <a:tableStyleId>{BDBED569-4797-4DF1-A0F4-6AAB3CD982D8}</a:tableStyleId>
              </a:tblPr>
              <a:tblGrid>
                <a:gridCol w="5255703">
                  <a:extLst>
                    <a:ext uri="{9D8B030D-6E8A-4147-A177-3AD203B41FA5}">
                      <a16:colId xmlns:a16="http://schemas.microsoft.com/office/drawing/2014/main" val="2856960431"/>
                    </a:ext>
                  </a:extLst>
                </a:gridCol>
                <a:gridCol w="5691131">
                  <a:extLst>
                    <a:ext uri="{9D8B030D-6E8A-4147-A177-3AD203B41FA5}">
                      <a16:colId xmlns:a16="http://schemas.microsoft.com/office/drawing/2014/main" val="2697558537"/>
                    </a:ext>
                  </a:extLst>
                </a:gridCol>
              </a:tblGrid>
              <a:tr h="486293">
                <a:tc gridSpan="2">
                  <a:txBody>
                    <a:bodyPr/>
                    <a:lstStyle/>
                    <a:p>
                      <a:pPr algn="ctr" latinLnBrk="1">
                        <a:lnSpc>
                          <a:spcPct val="100000"/>
                        </a:lnSpc>
                      </a:pPr>
                      <a:r>
                        <a:rPr lang="en-US" altLang="ko-KR" dirty="0"/>
                        <a:t> Mock-up TWA (center freq. 500 MHz)</a:t>
                      </a:r>
                    </a:p>
                  </a:txBody>
                  <a:tcPr anchor="ctr"/>
                </a:tc>
                <a:tc hMerge="1">
                  <a:txBody>
                    <a:bodyPr/>
                    <a:lstStyle/>
                    <a:p>
                      <a:pPr latinLnBrk="1"/>
                      <a:endParaRPr lang="ko-KR" altLang="en-US"/>
                    </a:p>
                  </a:txBody>
                  <a:tcPr/>
                </a:tc>
                <a:extLst>
                  <a:ext uri="{0D108BD9-81ED-4DB2-BD59-A6C34878D82A}">
                    <a16:rowId xmlns:a16="http://schemas.microsoft.com/office/drawing/2014/main" val="2300874558"/>
                  </a:ext>
                </a:extLst>
              </a:tr>
              <a:tr h="781037">
                <a:tc gridSpan="2">
                  <a:txBody>
                    <a:bodyPr/>
                    <a:lstStyle/>
                    <a:p>
                      <a:pPr algn="just" latinLnBrk="1">
                        <a:lnSpc>
                          <a:spcPct val="100000"/>
                        </a:lnSpc>
                      </a:pPr>
                      <a:r>
                        <a:rPr lang="ko-KR" altLang="en-US" dirty="0"/>
                        <a:t>구조</a:t>
                      </a:r>
                      <a:r>
                        <a:rPr lang="en-US" altLang="ko-KR" dirty="0"/>
                        <a:t>: The mock-up TWA was made of stainless steel and consists of 7 current straps with N-type input and output connectors based on the </a:t>
                      </a:r>
                      <a:r>
                        <a:rPr lang="en-US" altLang="ko-KR" dirty="0" err="1"/>
                        <a:t>combline</a:t>
                      </a:r>
                      <a:r>
                        <a:rPr lang="en-US" altLang="ko-KR" dirty="0"/>
                        <a:t> filter design theory.</a:t>
                      </a:r>
                      <a:endParaRPr lang="ko-KR" altLang="en-US" u="sng" dirty="0"/>
                    </a:p>
                  </a:txBody>
                  <a:tcPr anchor="ctr"/>
                </a:tc>
                <a:tc hMerge="1">
                  <a:txBody>
                    <a:bodyPr/>
                    <a:lstStyle/>
                    <a:p>
                      <a:pPr latinLnBrk="1"/>
                      <a:endParaRPr lang="ko-KR" altLang="en-US"/>
                    </a:p>
                  </a:txBody>
                  <a:tcPr/>
                </a:tc>
                <a:extLst>
                  <a:ext uri="{0D108BD9-81ED-4DB2-BD59-A6C34878D82A}">
                    <a16:rowId xmlns:a16="http://schemas.microsoft.com/office/drawing/2014/main" val="4267624919"/>
                  </a:ext>
                </a:extLst>
              </a:tr>
              <a:tr h="1456241">
                <a:tc gridSpan="2">
                  <a:txBody>
                    <a:bodyPr/>
                    <a:lstStyle/>
                    <a:p>
                      <a:pPr algn="just" latinLnBrk="1">
                        <a:lnSpc>
                          <a:spcPct val="100000"/>
                        </a:lnSpc>
                      </a:pPr>
                      <a:r>
                        <a:rPr lang="ko-KR" altLang="en-US" dirty="0"/>
                        <a:t>공식</a:t>
                      </a:r>
                      <a:r>
                        <a:rPr lang="en-US" altLang="ko-KR" dirty="0"/>
                        <a:t>: The feeding structure of the antenna can be simplified to a monopole antenna with capacitance by L2, where the resonant frequency is determined by the combination of L1 and L2. </a:t>
                      </a:r>
                    </a:p>
                    <a:p>
                      <a:pPr algn="just" latinLnBrk="1">
                        <a:lnSpc>
                          <a:spcPct val="100000"/>
                        </a:lnSpc>
                      </a:pPr>
                      <a:r>
                        <a:rPr lang="en-US" altLang="ko-KR" dirty="0"/>
                        <a:t>The impedance bandwidth of </a:t>
                      </a:r>
                      <a:r>
                        <a:rPr lang="en-US" altLang="ko-KR" dirty="0" err="1"/>
                        <a:t>combline</a:t>
                      </a:r>
                      <a:r>
                        <a:rPr lang="en-US" altLang="ko-KR" dirty="0"/>
                        <a:t> antenna is mainly determined by L1, and the optimum electrical length(θ) of L1 is approximately 53° to achieve the maximum impedance bandwidth</a:t>
                      </a:r>
                      <a:endParaRPr lang="ko-KR" altLang="en-US" b="1" dirty="0"/>
                    </a:p>
                  </a:txBody>
                  <a:tcPr anchor="ctr"/>
                </a:tc>
                <a:tc hMerge="1">
                  <a:txBody>
                    <a:bodyPr/>
                    <a:lstStyle/>
                    <a:p>
                      <a:pPr algn="just" latinLnBrk="1">
                        <a:lnSpc>
                          <a:spcPct val="100000"/>
                        </a:lnSpc>
                      </a:pPr>
                      <a:endParaRPr lang="ko-KR" altLang="en-US" b="1" dirty="0"/>
                    </a:p>
                  </a:txBody>
                  <a:tcPr anchor="ctr"/>
                </a:tc>
                <a:extLst>
                  <a:ext uri="{0D108BD9-81ED-4DB2-BD59-A6C34878D82A}">
                    <a16:rowId xmlns:a16="http://schemas.microsoft.com/office/drawing/2014/main" val="2839492361"/>
                  </a:ext>
                </a:extLst>
              </a:tr>
              <a:tr h="1264618">
                <a:tc>
                  <a:txBody>
                    <a:bodyPr/>
                    <a:lstStyle/>
                    <a:p>
                      <a:pPr algn="just" latinLnBrk="1">
                        <a:lnSpc>
                          <a:spcPct val="100000"/>
                        </a:lnSpc>
                      </a:pPr>
                      <a:r>
                        <a:rPr lang="ko-KR" altLang="en-US" dirty="0"/>
                        <a:t>최적화</a:t>
                      </a:r>
                      <a:r>
                        <a:rPr lang="en-US" altLang="ko-KR" dirty="0"/>
                        <a:t>: </a:t>
                      </a:r>
                      <a:r>
                        <a:rPr lang="en-US" altLang="ko-KR" u="sng" dirty="0"/>
                        <a:t>In order to obtain the maximum impedance bandwidth, the required capacitance was also increased</a:t>
                      </a:r>
                      <a:r>
                        <a:rPr lang="en-US" altLang="ko-KR" dirty="0"/>
                        <a:t>, which causes an increase in the electric field strength at the end of current straps. </a:t>
                      </a:r>
                      <a:r>
                        <a:rPr lang="en-US" altLang="ko-KR" u="sng" dirty="0"/>
                        <a:t>To reduce electric field strength, the shape of the end of current straps was designed as a round shape.</a:t>
                      </a:r>
                      <a:endParaRPr lang="ko-KR" altLang="en-US" u="sng" dirty="0"/>
                    </a:p>
                  </a:txBody>
                  <a:tcPr anchor="ctr"/>
                </a:tc>
                <a:tc>
                  <a:txBody>
                    <a:bodyPr/>
                    <a:lstStyle/>
                    <a:p>
                      <a:pPr algn="just" latinLnBrk="1">
                        <a:lnSpc>
                          <a:spcPct val="100000"/>
                        </a:lnSpc>
                      </a:pPr>
                      <a:endParaRPr lang="ko-KR" altLang="en-US" dirty="0"/>
                    </a:p>
                  </a:txBody>
                  <a:tcPr anchor="ctr"/>
                </a:tc>
                <a:extLst>
                  <a:ext uri="{0D108BD9-81ED-4DB2-BD59-A6C34878D82A}">
                    <a16:rowId xmlns:a16="http://schemas.microsoft.com/office/drawing/2014/main" val="1431299099"/>
                  </a:ext>
                </a:extLst>
              </a:tr>
              <a:tr h="1005840">
                <a:tc>
                  <a:txBody>
                    <a:bodyPr/>
                    <a:lstStyle/>
                    <a:p>
                      <a:pPr algn="just" latinLnBrk="1">
                        <a:lnSpc>
                          <a:spcPct val="100000"/>
                        </a:lnSpc>
                      </a:pPr>
                      <a:r>
                        <a:rPr lang="ko-KR" altLang="en-US" u="none" dirty="0"/>
                        <a:t>공식</a:t>
                      </a:r>
                      <a:r>
                        <a:rPr lang="en-US" altLang="ko-KR" u="none" dirty="0"/>
                        <a:t>2: </a:t>
                      </a:r>
                      <a:endParaRPr lang="ko-KR" altLang="en-US" u="none" dirty="0"/>
                    </a:p>
                  </a:txBody>
                  <a:tcPr anchor="ctr"/>
                </a:tc>
                <a:tc>
                  <a:txBody>
                    <a:bodyPr/>
                    <a:lstStyle/>
                    <a:p>
                      <a:pPr algn="just" latinLnBrk="1">
                        <a:lnSpc>
                          <a:spcPct val="100000"/>
                        </a:lnSpc>
                      </a:pPr>
                      <a:endParaRPr lang="ko-KR" altLang="en-US" dirty="0"/>
                    </a:p>
                  </a:txBody>
                  <a:tcPr anchor="ctr"/>
                </a:tc>
                <a:extLst>
                  <a:ext uri="{0D108BD9-81ED-4DB2-BD59-A6C34878D82A}">
                    <a16:rowId xmlns:a16="http://schemas.microsoft.com/office/drawing/2014/main" val="3533068010"/>
                  </a:ext>
                </a:extLst>
              </a:tr>
            </a:tbl>
          </a:graphicData>
        </a:graphic>
      </p:graphicFrame>
      <p:pic>
        <p:nvPicPr>
          <p:cNvPr id="11" name="그림 10">
            <a:extLst>
              <a:ext uri="{FF2B5EF4-FFF2-40B4-BE49-F238E27FC236}">
                <a16:creationId xmlns:a16="http://schemas.microsoft.com/office/drawing/2014/main" id="{741D7B26-2526-0E70-5E79-1B0B4437D25C}"/>
              </a:ext>
            </a:extLst>
          </p:cNvPr>
          <p:cNvPicPr>
            <a:picLocks noChangeAspect="1"/>
          </p:cNvPicPr>
          <p:nvPr/>
        </p:nvPicPr>
        <p:blipFill>
          <a:blip r:embed="rId2"/>
          <a:stretch>
            <a:fillRect/>
          </a:stretch>
        </p:blipFill>
        <p:spPr>
          <a:xfrm>
            <a:off x="5884119" y="3547434"/>
            <a:ext cx="5888335" cy="3016384"/>
          </a:xfrm>
          <a:prstGeom prst="rect">
            <a:avLst/>
          </a:prstGeom>
        </p:spPr>
      </p:pic>
      <p:pic>
        <p:nvPicPr>
          <p:cNvPr id="13" name="그림 12">
            <a:extLst>
              <a:ext uri="{FF2B5EF4-FFF2-40B4-BE49-F238E27FC236}">
                <a16:creationId xmlns:a16="http://schemas.microsoft.com/office/drawing/2014/main" id="{7714AA30-B618-689D-3222-BDE089ABFA68}"/>
              </a:ext>
            </a:extLst>
          </p:cNvPr>
          <p:cNvPicPr>
            <a:picLocks noChangeAspect="1"/>
          </p:cNvPicPr>
          <p:nvPr/>
        </p:nvPicPr>
        <p:blipFill>
          <a:blip r:embed="rId3"/>
          <a:stretch>
            <a:fillRect/>
          </a:stretch>
        </p:blipFill>
        <p:spPr>
          <a:xfrm>
            <a:off x="1475016" y="5635618"/>
            <a:ext cx="3343587" cy="799309"/>
          </a:xfrm>
          <a:prstGeom prst="rect">
            <a:avLst/>
          </a:prstGeom>
        </p:spPr>
      </p:pic>
    </p:spTree>
    <p:extLst>
      <p:ext uri="{BB962C8B-B14F-4D97-AF65-F5344CB8AC3E}">
        <p14:creationId xmlns:p14="http://schemas.microsoft.com/office/powerpoint/2010/main" val="321395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5</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1289309" cy="400110"/>
          </a:xfrm>
          <a:prstGeom prst="rect">
            <a:avLst/>
          </a:prstGeom>
          <a:noFill/>
        </p:spPr>
        <p:txBody>
          <a:bodyPr wrap="none" rtlCol="0">
            <a:spAutoFit/>
          </a:bodyPr>
          <a:lstStyle/>
          <a:p>
            <a:r>
              <a:rPr lang="en-US" altLang="ko-KR" sz="2000" dirty="0"/>
              <a:t>1. Design and RF test of a prototype traveling wave antenna for helicon current drive in KSTAR</a:t>
            </a:r>
          </a:p>
        </p:txBody>
      </p:sp>
      <p:graphicFrame>
        <p:nvGraphicFramePr>
          <p:cNvPr id="5" name="표 4">
            <a:extLst>
              <a:ext uri="{FF2B5EF4-FFF2-40B4-BE49-F238E27FC236}">
                <a16:creationId xmlns:a16="http://schemas.microsoft.com/office/drawing/2014/main" id="{73BBFA57-8A94-E9BA-8A88-26F7001A6D00}"/>
              </a:ext>
            </a:extLst>
          </p:cNvPr>
          <p:cNvGraphicFramePr>
            <a:graphicFrameLocks noGrp="1"/>
          </p:cNvGraphicFramePr>
          <p:nvPr>
            <p:extLst>
              <p:ext uri="{D42A27DB-BD31-4B8C-83A1-F6EECF244321}">
                <p14:modId xmlns:p14="http://schemas.microsoft.com/office/powerpoint/2010/main" val="4272443371"/>
              </p:ext>
            </p:extLst>
          </p:nvPr>
        </p:nvGraphicFramePr>
        <p:xfrm>
          <a:off x="713433" y="1889295"/>
          <a:ext cx="10946833" cy="4282806"/>
        </p:xfrm>
        <a:graphic>
          <a:graphicData uri="http://schemas.openxmlformats.org/drawingml/2006/table">
            <a:tbl>
              <a:tblPr firstRow="1" bandRow="1">
                <a:tableStyleId>{BDBED569-4797-4DF1-A0F4-6AAB3CD982D8}</a:tableStyleId>
              </a:tblPr>
              <a:tblGrid>
                <a:gridCol w="10946833">
                  <a:extLst>
                    <a:ext uri="{9D8B030D-6E8A-4147-A177-3AD203B41FA5}">
                      <a16:colId xmlns:a16="http://schemas.microsoft.com/office/drawing/2014/main" val="2856960431"/>
                    </a:ext>
                  </a:extLst>
                </a:gridCol>
              </a:tblGrid>
              <a:tr h="574162">
                <a:tc>
                  <a:txBody>
                    <a:bodyPr/>
                    <a:lstStyle/>
                    <a:p>
                      <a:pPr algn="ctr" latinLnBrk="1">
                        <a:lnSpc>
                          <a:spcPct val="100000"/>
                        </a:lnSpc>
                      </a:pPr>
                      <a:r>
                        <a:rPr lang="en-US" altLang="ko-KR" dirty="0"/>
                        <a:t> Design of the prototype TWA (center freq. 500 MHz)</a:t>
                      </a:r>
                    </a:p>
                  </a:txBody>
                  <a:tcPr anchor="ctr"/>
                </a:tc>
                <a:extLst>
                  <a:ext uri="{0D108BD9-81ED-4DB2-BD59-A6C34878D82A}">
                    <a16:rowId xmlns:a16="http://schemas.microsoft.com/office/drawing/2014/main" val="2300874558"/>
                  </a:ext>
                </a:extLst>
              </a:tr>
              <a:tr h="574162">
                <a:tc>
                  <a:txBody>
                    <a:bodyPr/>
                    <a:lstStyle/>
                    <a:p>
                      <a:pPr algn="just" latinLnBrk="1">
                        <a:lnSpc>
                          <a:spcPct val="100000"/>
                        </a:lnSpc>
                      </a:pPr>
                      <a:r>
                        <a:rPr lang="ko-KR" altLang="en-US" dirty="0"/>
                        <a:t>문제</a:t>
                      </a:r>
                      <a:r>
                        <a:rPr lang="en-US" altLang="ko-KR" dirty="0"/>
                        <a:t>: The previous experimental results using the </a:t>
                      </a:r>
                      <a:r>
                        <a:rPr lang="en-US" altLang="ko-KR" dirty="0">
                          <a:solidFill>
                            <a:srgbClr val="0000FF"/>
                          </a:solidFill>
                        </a:rPr>
                        <a:t>mock-up TWA</a:t>
                      </a:r>
                      <a:r>
                        <a:rPr lang="en-US" altLang="ko-KR" dirty="0"/>
                        <a:t> had shown that the </a:t>
                      </a:r>
                      <a:r>
                        <a:rPr lang="en-US" altLang="ko-KR" u="sng" dirty="0"/>
                        <a:t>parallel refractive index(n||) was distorted when it was operated with too high a coupling around 70–100%.</a:t>
                      </a:r>
                      <a:endParaRPr lang="ko-KR" altLang="en-US" u="sng" dirty="0"/>
                    </a:p>
                  </a:txBody>
                  <a:tcPr anchor="ctr"/>
                </a:tc>
                <a:extLst>
                  <a:ext uri="{0D108BD9-81ED-4DB2-BD59-A6C34878D82A}">
                    <a16:rowId xmlns:a16="http://schemas.microsoft.com/office/drawing/2014/main" val="4267624919"/>
                  </a:ext>
                </a:extLst>
              </a:tr>
              <a:tr h="574162">
                <a:tc>
                  <a:txBody>
                    <a:bodyPr/>
                    <a:lstStyle/>
                    <a:p>
                      <a:pPr algn="just" latinLnBrk="1">
                        <a:lnSpc>
                          <a:spcPct val="100000"/>
                        </a:lnSpc>
                      </a:pPr>
                      <a:r>
                        <a:rPr lang="ko-KR" altLang="en-US" dirty="0"/>
                        <a:t>해결책</a:t>
                      </a:r>
                      <a:r>
                        <a:rPr lang="en-US" altLang="ko-KR" dirty="0"/>
                        <a:t>: Increasing the total number of straps while reducing the coupled energy per unit strap.</a:t>
                      </a:r>
                      <a:endParaRPr lang="ko-KR" altLang="en-US" dirty="0"/>
                    </a:p>
                  </a:txBody>
                  <a:tcPr anchor="ctr"/>
                </a:tc>
                <a:extLst>
                  <a:ext uri="{0D108BD9-81ED-4DB2-BD59-A6C34878D82A}">
                    <a16:rowId xmlns:a16="http://schemas.microsoft.com/office/drawing/2014/main" val="2839492361"/>
                  </a:ext>
                </a:extLst>
              </a:tr>
              <a:tr h="574162">
                <a:tc>
                  <a:txBody>
                    <a:bodyPr/>
                    <a:lstStyle/>
                    <a:p>
                      <a:pPr algn="just" latinLnBrk="1">
                        <a:lnSpc>
                          <a:spcPct val="100000"/>
                        </a:lnSpc>
                      </a:pPr>
                      <a:r>
                        <a:rPr lang="ko-KR" altLang="en-US" dirty="0"/>
                        <a:t>한계</a:t>
                      </a:r>
                      <a:r>
                        <a:rPr lang="en-US" altLang="ko-KR" dirty="0"/>
                        <a:t>: The allocated installation </a:t>
                      </a:r>
                      <a:r>
                        <a:rPr lang="en-US" altLang="ko-KR" u="sng" dirty="0"/>
                        <a:t>area was limited.</a:t>
                      </a:r>
                      <a:r>
                        <a:rPr lang="en-US" altLang="ko-KR" dirty="0"/>
                        <a:t> -&gt; current straps</a:t>
                      </a:r>
                      <a:r>
                        <a:rPr lang="ko-KR" altLang="en-US" dirty="0"/>
                        <a:t>을 충분히 늘릴 수 없음</a:t>
                      </a:r>
                      <a:r>
                        <a:rPr lang="en-US" altLang="ko-KR" dirty="0"/>
                        <a:t>.</a:t>
                      </a:r>
                      <a:endParaRPr lang="ko-KR" altLang="en-US" dirty="0"/>
                    </a:p>
                  </a:txBody>
                  <a:tcPr anchor="ctr"/>
                </a:tc>
                <a:extLst>
                  <a:ext uri="{0D108BD9-81ED-4DB2-BD59-A6C34878D82A}">
                    <a16:rowId xmlns:a16="http://schemas.microsoft.com/office/drawing/2014/main" val="1431299099"/>
                  </a:ext>
                </a:extLst>
              </a:tr>
              <a:tr h="574162">
                <a:tc>
                  <a:txBody>
                    <a:bodyPr/>
                    <a:lstStyle/>
                    <a:p>
                      <a:pPr algn="just" latinLnBrk="1">
                        <a:lnSpc>
                          <a:spcPct val="100000"/>
                        </a:lnSpc>
                      </a:pPr>
                      <a:r>
                        <a:rPr lang="ko-KR" altLang="en-US" dirty="0"/>
                        <a:t>타협</a:t>
                      </a:r>
                      <a:r>
                        <a:rPr lang="en-US" altLang="ko-KR" dirty="0"/>
                        <a:t>: The </a:t>
                      </a:r>
                      <a:r>
                        <a:rPr lang="en-US" altLang="ko-KR" u="sng" dirty="0"/>
                        <a:t>distance between the straps was reduced</a:t>
                      </a:r>
                      <a:r>
                        <a:rPr lang="en-US" altLang="ko-KR" dirty="0"/>
                        <a:t> from 68 mm to 50 mm so that 10 straps can be installed in the same space.</a:t>
                      </a:r>
                      <a:endParaRPr lang="ko-KR" altLang="en-US" dirty="0"/>
                    </a:p>
                  </a:txBody>
                  <a:tcPr anchor="ctr"/>
                </a:tc>
                <a:extLst>
                  <a:ext uri="{0D108BD9-81ED-4DB2-BD59-A6C34878D82A}">
                    <a16:rowId xmlns:a16="http://schemas.microsoft.com/office/drawing/2014/main" val="3317287507"/>
                  </a:ext>
                </a:extLst>
              </a:tr>
              <a:tr h="574162">
                <a:tc>
                  <a:txBody>
                    <a:bodyPr/>
                    <a:lstStyle/>
                    <a:p>
                      <a:pPr algn="just" latinLnBrk="1">
                        <a:lnSpc>
                          <a:spcPct val="100000"/>
                        </a:lnSpc>
                      </a:pPr>
                      <a:r>
                        <a:rPr lang="ko-KR" altLang="en-US" dirty="0"/>
                        <a:t>구조</a:t>
                      </a:r>
                      <a:r>
                        <a:rPr lang="en-US" altLang="ko-KR" dirty="0"/>
                        <a:t>: The prototype TWA was made of copper to reduce the Ohmic loss and consists of 10 current straps with </a:t>
                      </a:r>
                      <a:r>
                        <a:rPr lang="en-US" altLang="ko-KR" u="sng" dirty="0">
                          <a:solidFill>
                            <a:srgbClr val="FF0000"/>
                          </a:solidFill>
                        </a:rPr>
                        <a:t>5 inch coaxial feed lines </a:t>
                      </a:r>
                      <a:r>
                        <a:rPr lang="en-US" altLang="ko-KR" dirty="0"/>
                        <a:t>as input and output ports.</a:t>
                      </a:r>
                      <a:endParaRPr lang="ko-KR" altLang="en-US" dirty="0"/>
                    </a:p>
                  </a:txBody>
                  <a:tcPr anchor="ctr"/>
                </a:tc>
                <a:extLst>
                  <a:ext uri="{0D108BD9-81ED-4DB2-BD59-A6C34878D82A}">
                    <a16:rowId xmlns:a16="http://schemas.microsoft.com/office/drawing/2014/main" val="249189390"/>
                  </a:ext>
                </a:extLst>
              </a:tr>
              <a:tr h="574162">
                <a:tc>
                  <a:txBody>
                    <a:bodyPr/>
                    <a:lstStyle/>
                    <a:p>
                      <a:pPr algn="just" latinLnBrk="1">
                        <a:lnSpc>
                          <a:spcPct val="100000"/>
                        </a:lnSpc>
                      </a:pPr>
                      <a:r>
                        <a:rPr lang="ko-KR" altLang="en-US" dirty="0">
                          <a:solidFill>
                            <a:srgbClr val="0000FF"/>
                          </a:solidFill>
                        </a:rPr>
                        <a:t>기존</a:t>
                      </a:r>
                      <a:r>
                        <a:rPr lang="ko-KR" altLang="en-US" dirty="0"/>
                        <a:t>과 공통점</a:t>
                      </a:r>
                      <a:r>
                        <a:rPr lang="en-US" altLang="ko-KR" dirty="0"/>
                        <a:t>: The dimensions of the current straps are 28 mm, 122 mm, and 14 mm in the toroidal, poloidal, and radial directions respectively.</a:t>
                      </a:r>
                      <a:endParaRPr lang="ko-KR" altLang="en-US" dirty="0"/>
                    </a:p>
                  </a:txBody>
                  <a:tcPr anchor="ctr"/>
                </a:tc>
                <a:extLst>
                  <a:ext uri="{0D108BD9-81ED-4DB2-BD59-A6C34878D82A}">
                    <a16:rowId xmlns:a16="http://schemas.microsoft.com/office/drawing/2014/main" val="479834049"/>
                  </a:ext>
                </a:extLst>
              </a:tr>
            </a:tbl>
          </a:graphicData>
        </a:graphic>
      </p:graphicFrame>
    </p:spTree>
    <p:extLst>
      <p:ext uri="{BB962C8B-B14F-4D97-AF65-F5344CB8AC3E}">
        <p14:creationId xmlns:p14="http://schemas.microsoft.com/office/powerpoint/2010/main" val="106189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6</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1289309" cy="400110"/>
          </a:xfrm>
          <a:prstGeom prst="rect">
            <a:avLst/>
          </a:prstGeom>
          <a:noFill/>
        </p:spPr>
        <p:txBody>
          <a:bodyPr wrap="none" rtlCol="0">
            <a:spAutoFit/>
          </a:bodyPr>
          <a:lstStyle/>
          <a:p>
            <a:r>
              <a:rPr lang="en-US" altLang="ko-KR" sz="2000" dirty="0"/>
              <a:t>1. Design and RF test of a prototype traveling wave antenna for helicon current drive in KSTAR</a:t>
            </a:r>
          </a:p>
        </p:txBody>
      </p:sp>
      <p:graphicFrame>
        <p:nvGraphicFramePr>
          <p:cNvPr id="5" name="표 4">
            <a:extLst>
              <a:ext uri="{FF2B5EF4-FFF2-40B4-BE49-F238E27FC236}">
                <a16:creationId xmlns:a16="http://schemas.microsoft.com/office/drawing/2014/main" id="{73BBFA57-8A94-E9BA-8A88-26F7001A6D00}"/>
              </a:ext>
            </a:extLst>
          </p:cNvPr>
          <p:cNvGraphicFramePr>
            <a:graphicFrameLocks noGrp="1"/>
          </p:cNvGraphicFramePr>
          <p:nvPr/>
        </p:nvGraphicFramePr>
        <p:xfrm>
          <a:off x="713433" y="1889295"/>
          <a:ext cx="10946833" cy="4282806"/>
        </p:xfrm>
        <a:graphic>
          <a:graphicData uri="http://schemas.openxmlformats.org/drawingml/2006/table">
            <a:tbl>
              <a:tblPr firstRow="1" bandRow="1">
                <a:tableStyleId>{BDBED569-4797-4DF1-A0F4-6AAB3CD982D8}</a:tableStyleId>
              </a:tblPr>
              <a:tblGrid>
                <a:gridCol w="10946833">
                  <a:extLst>
                    <a:ext uri="{9D8B030D-6E8A-4147-A177-3AD203B41FA5}">
                      <a16:colId xmlns:a16="http://schemas.microsoft.com/office/drawing/2014/main" val="2856960431"/>
                    </a:ext>
                  </a:extLst>
                </a:gridCol>
              </a:tblGrid>
              <a:tr h="574162">
                <a:tc>
                  <a:txBody>
                    <a:bodyPr/>
                    <a:lstStyle/>
                    <a:p>
                      <a:pPr algn="ctr" latinLnBrk="1">
                        <a:lnSpc>
                          <a:spcPct val="100000"/>
                        </a:lnSpc>
                      </a:pPr>
                      <a:r>
                        <a:rPr lang="en-US" altLang="ko-KR" dirty="0"/>
                        <a:t> Design of the prototype TWA (center freq. 500 MHz)</a:t>
                      </a:r>
                    </a:p>
                  </a:txBody>
                  <a:tcPr anchor="ctr"/>
                </a:tc>
                <a:extLst>
                  <a:ext uri="{0D108BD9-81ED-4DB2-BD59-A6C34878D82A}">
                    <a16:rowId xmlns:a16="http://schemas.microsoft.com/office/drawing/2014/main" val="2300874558"/>
                  </a:ext>
                </a:extLst>
              </a:tr>
              <a:tr h="574162">
                <a:tc>
                  <a:txBody>
                    <a:bodyPr/>
                    <a:lstStyle/>
                    <a:p>
                      <a:pPr algn="just" latinLnBrk="1">
                        <a:lnSpc>
                          <a:spcPct val="100000"/>
                        </a:lnSpc>
                      </a:pPr>
                      <a:r>
                        <a:rPr lang="ko-KR" altLang="en-US" dirty="0"/>
                        <a:t>문제</a:t>
                      </a:r>
                      <a:r>
                        <a:rPr lang="en-US" altLang="ko-KR" dirty="0"/>
                        <a:t>: The previous experimental results using the </a:t>
                      </a:r>
                      <a:r>
                        <a:rPr lang="en-US" altLang="ko-KR" dirty="0">
                          <a:solidFill>
                            <a:srgbClr val="0000FF"/>
                          </a:solidFill>
                        </a:rPr>
                        <a:t>mock-up TWA</a:t>
                      </a:r>
                      <a:r>
                        <a:rPr lang="en-US" altLang="ko-KR" dirty="0"/>
                        <a:t> had shown that the </a:t>
                      </a:r>
                      <a:r>
                        <a:rPr lang="en-US" altLang="ko-KR" u="sng" dirty="0"/>
                        <a:t>parallel refractive index was distorted when it was operated with too high a coupling around 70–100%.</a:t>
                      </a:r>
                      <a:endParaRPr lang="ko-KR" altLang="en-US" u="sng" dirty="0"/>
                    </a:p>
                  </a:txBody>
                  <a:tcPr anchor="ctr"/>
                </a:tc>
                <a:extLst>
                  <a:ext uri="{0D108BD9-81ED-4DB2-BD59-A6C34878D82A}">
                    <a16:rowId xmlns:a16="http://schemas.microsoft.com/office/drawing/2014/main" val="4267624919"/>
                  </a:ext>
                </a:extLst>
              </a:tr>
              <a:tr h="574162">
                <a:tc>
                  <a:txBody>
                    <a:bodyPr/>
                    <a:lstStyle/>
                    <a:p>
                      <a:pPr algn="just" latinLnBrk="1">
                        <a:lnSpc>
                          <a:spcPct val="100000"/>
                        </a:lnSpc>
                      </a:pPr>
                      <a:r>
                        <a:rPr lang="ko-KR" altLang="en-US" dirty="0"/>
                        <a:t>해결책</a:t>
                      </a:r>
                      <a:r>
                        <a:rPr lang="en-US" altLang="ko-KR" dirty="0"/>
                        <a:t>: Increasing the total number of straps while reducing the coupled energy per unit strap.</a:t>
                      </a:r>
                      <a:endParaRPr lang="ko-KR" altLang="en-US" dirty="0"/>
                    </a:p>
                  </a:txBody>
                  <a:tcPr anchor="ctr"/>
                </a:tc>
                <a:extLst>
                  <a:ext uri="{0D108BD9-81ED-4DB2-BD59-A6C34878D82A}">
                    <a16:rowId xmlns:a16="http://schemas.microsoft.com/office/drawing/2014/main" val="2839492361"/>
                  </a:ext>
                </a:extLst>
              </a:tr>
              <a:tr h="574162">
                <a:tc>
                  <a:txBody>
                    <a:bodyPr/>
                    <a:lstStyle/>
                    <a:p>
                      <a:pPr algn="just" latinLnBrk="1">
                        <a:lnSpc>
                          <a:spcPct val="100000"/>
                        </a:lnSpc>
                      </a:pPr>
                      <a:r>
                        <a:rPr lang="ko-KR" altLang="en-US" dirty="0"/>
                        <a:t>한계</a:t>
                      </a:r>
                      <a:r>
                        <a:rPr lang="en-US" altLang="ko-KR" dirty="0"/>
                        <a:t>: The allocated installation </a:t>
                      </a:r>
                      <a:r>
                        <a:rPr lang="en-US" altLang="ko-KR" u="sng" dirty="0"/>
                        <a:t>area was limited.</a:t>
                      </a:r>
                      <a:r>
                        <a:rPr lang="en-US" altLang="ko-KR" dirty="0"/>
                        <a:t> -&gt; current straps</a:t>
                      </a:r>
                      <a:r>
                        <a:rPr lang="ko-KR" altLang="en-US" dirty="0"/>
                        <a:t>을 충분히 늘릴 수 없음</a:t>
                      </a:r>
                      <a:r>
                        <a:rPr lang="en-US" altLang="ko-KR" dirty="0"/>
                        <a:t>.</a:t>
                      </a:r>
                      <a:endParaRPr lang="ko-KR" altLang="en-US" dirty="0"/>
                    </a:p>
                  </a:txBody>
                  <a:tcPr anchor="ctr"/>
                </a:tc>
                <a:extLst>
                  <a:ext uri="{0D108BD9-81ED-4DB2-BD59-A6C34878D82A}">
                    <a16:rowId xmlns:a16="http://schemas.microsoft.com/office/drawing/2014/main" val="1431299099"/>
                  </a:ext>
                </a:extLst>
              </a:tr>
              <a:tr h="574162">
                <a:tc>
                  <a:txBody>
                    <a:bodyPr/>
                    <a:lstStyle/>
                    <a:p>
                      <a:pPr algn="just" latinLnBrk="1">
                        <a:lnSpc>
                          <a:spcPct val="100000"/>
                        </a:lnSpc>
                      </a:pPr>
                      <a:r>
                        <a:rPr lang="ko-KR" altLang="en-US" dirty="0"/>
                        <a:t>타협</a:t>
                      </a:r>
                      <a:r>
                        <a:rPr lang="en-US" altLang="ko-KR" dirty="0"/>
                        <a:t>: The </a:t>
                      </a:r>
                      <a:r>
                        <a:rPr lang="en-US" altLang="ko-KR" u="sng" dirty="0"/>
                        <a:t>distance between the straps was reduced</a:t>
                      </a:r>
                      <a:r>
                        <a:rPr lang="en-US" altLang="ko-KR" dirty="0"/>
                        <a:t> from 68 mm to 50 mm so that 10 straps can be installed in the same space.</a:t>
                      </a:r>
                      <a:endParaRPr lang="ko-KR" altLang="en-US" dirty="0"/>
                    </a:p>
                  </a:txBody>
                  <a:tcPr anchor="ctr"/>
                </a:tc>
                <a:extLst>
                  <a:ext uri="{0D108BD9-81ED-4DB2-BD59-A6C34878D82A}">
                    <a16:rowId xmlns:a16="http://schemas.microsoft.com/office/drawing/2014/main" val="3317287507"/>
                  </a:ext>
                </a:extLst>
              </a:tr>
              <a:tr h="574162">
                <a:tc>
                  <a:txBody>
                    <a:bodyPr/>
                    <a:lstStyle/>
                    <a:p>
                      <a:pPr algn="just" latinLnBrk="1">
                        <a:lnSpc>
                          <a:spcPct val="100000"/>
                        </a:lnSpc>
                      </a:pPr>
                      <a:r>
                        <a:rPr lang="ko-KR" altLang="en-US" dirty="0"/>
                        <a:t>구조</a:t>
                      </a:r>
                      <a:r>
                        <a:rPr lang="en-US" altLang="ko-KR" dirty="0"/>
                        <a:t>: The prototype TWA was made of copper to reduce the Ohmic loss and consists of 10 current straps with </a:t>
                      </a:r>
                      <a:r>
                        <a:rPr lang="en-US" altLang="ko-KR" u="sng" dirty="0">
                          <a:solidFill>
                            <a:srgbClr val="FF0000"/>
                          </a:solidFill>
                        </a:rPr>
                        <a:t>5 inch coaxial feed lines </a:t>
                      </a:r>
                      <a:r>
                        <a:rPr lang="en-US" altLang="ko-KR" dirty="0"/>
                        <a:t>as input and output ports.</a:t>
                      </a:r>
                      <a:endParaRPr lang="ko-KR" altLang="en-US" dirty="0"/>
                    </a:p>
                  </a:txBody>
                  <a:tcPr anchor="ctr"/>
                </a:tc>
                <a:extLst>
                  <a:ext uri="{0D108BD9-81ED-4DB2-BD59-A6C34878D82A}">
                    <a16:rowId xmlns:a16="http://schemas.microsoft.com/office/drawing/2014/main" val="249189390"/>
                  </a:ext>
                </a:extLst>
              </a:tr>
              <a:tr h="574162">
                <a:tc>
                  <a:txBody>
                    <a:bodyPr/>
                    <a:lstStyle/>
                    <a:p>
                      <a:pPr algn="just" latinLnBrk="1">
                        <a:lnSpc>
                          <a:spcPct val="100000"/>
                        </a:lnSpc>
                      </a:pPr>
                      <a:r>
                        <a:rPr lang="ko-KR" altLang="en-US" dirty="0">
                          <a:solidFill>
                            <a:srgbClr val="0000FF"/>
                          </a:solidFill>
                        </a:rPr>
                        <a:t>기존</a:t>
                      </a:r>
                      <a:r>
                        <a:rPr lang="ko-KR" altLang="en-US" dirty="0"/>
                        <a:t>과 공통점</a:t>
                      </a:r>
                      <a:r>
                        <a:rPr lang="en-US" altLang="ko-KR" dirty="0"/>
                        <a:t>: The dimensions of the current straps are 28 mm, 122 mm, and 14 mm in the toroidal, poloidal, and radial directions respectively.</a:t>
                      </a:r>
                      <a:endParaRPr lang="ko-KR" altLang="en-US" dirty="0"/>
                    </a:p>
                  </a:txBody>
                  <a:tcPr anchor="ctr"/>
                </a:tc>
                <a:extLst>
                  <a:ext uri="{0D108BD9-81ED-4DB2-BD59-A6C34878D82A}">
                    <a16:rowId xmlns:a16="http://schemas.microsoft.com/office/drawing/2014/main" val="479834049"/>
                  </a:ext>
                </a:extLst>
              </a:tr>
            </a:tbl>
          </a:graphicData>
        </a:graphic>
      </p:graphicFrame>
      <p:pic>
        <p:nvPicPr>
          <p:cNvPr id="7" name="그림 6">
            <a:extLst>
              <a:ext uri="{FF2B5EF4-FFF2-40B4-BE49-F238E27FC236}">
                <a16:creationId xmlns:a16="http://schemas.microsoft.com/office/drawing/2014/main" id="{0CD9E717-E442-D4A6-538F-07D143F94E86}"/>
              </a:ext>
            </a:extLst>
          </p:cNvPr>
          <p:cNvPicPr>
            <a:picLocks noChangeAspect="1"/>
          </p:cNvPicPr>
          <p:nvPr/>
        </p:nvPicPr>
        <p:blipFill>
          <a:blip r:embed="rId2"/>
          <a:stretch>
            <a:fillRect/>
          </a:stretch>
        </p:blipFill>
        <p:spPr>
          <a:xfrm>
            <a:off x="4512768" y="2083464"/>
            <a:ext cx="7147498" cy="4035336"/>
          </a:xfrm>
          <a:prstGeom prst="rect">
            <a:avLst/>
          </a:prstGeom>
        </p:spPr>
      </p:pic>
      <p:sp>
        <p:nvSpPr>
          <p:cNvPr id="10" name="사각형: 둥근 모서리 9">
            <a:extLst>
              <a:ext uri="{FF2B5EF4-FFF2-40B4-BE49-F238E27FC236}">
                <a16:creationId xmlns:a16="http://schemas.microsoft.com/office/drawing/2014/main" id="{F6338DA4-E031-DFEB-C85F-27BC44761259}"/>
              </a:ext>
            </a:extLst>
          </p:cNvPr>
          <p:cNvSpPr/>
          <p:nvPr/>
        </p:nvSpPr>
        <p:spPr>
          <a:xfrm>
            <a:off x="803868" y="3552734"/>
            <a:ext cx="3708900" cy="1309317"/>
          </a:xfrm>
          <a:prstGeom prst="roundRect">
            <a:avLst>
              <a:gd name="adj" fmla="val 12904"/>
            </a:avLst>
          </a:prstGeom>
          <a:solidFill>
            <a:srgbClr val="A4BDED"/>
          </a:solidFill>
          <a:ln>
            <a:solidFill>
              <a:srgbClr val="A4BDE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In order to deliver more higher power, the N-type feed line was re-designed.</a:t>
            </a:r>
            <a:endParaRPr lang="ko-KR" altLang="en-US" sz="2000" dirty="0"/>
          </a:p>
        </p:txBody>
      </p:sp>
      <p:cxnSp>
        <p:nvCxnSpPr>
          <p:cNvPr id="9" name="직선 화살표 연결선 8">
            <a:extLst>
              <a:ext uri="{FF2B5EF4-FFF2-40B4-BE49-F238E27FC236}">
                <a16:creationId xmlns:a16="http://schemas.microsoft.com/office/drawing/2014/main" id="{A1E30484-F511-3448-2A84-C5EF2BFD7BA5}"/>
              </a:ext>
            </a:extLst>
          </p:cNvPr>
          <p:cNvCxnSpPr>
            <a:cxnSpLocks/>
          </p:cNvCxnSpPr>
          <p:nvPr/>
        </p:nvCxnSpPr>
        <p:spPr>
          <a:xfrm flipH="1" flipV="1">
            <a:off x="2632668" y="4618219"/>
            <a:ext cx="180870" cy="667214"/>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사각형: 둥근 모서리 11">
            <a:extLst>
              <a:ext uri="{FF2B5EF4-FFF2-40B4-BE49-F238E27FC236}">
                <a16:creationId xmlns:a16="http://schemas.microsoft.com/office/drawing/2014/main" id="{C765C4DC-192C-9681-C597-C304DADE780F}"/>
              </a:ext>
            </a:extLst>
          </p:cNvPr>
          <p:cNvSpPr/>
          <p:nvPr/>
        </p:nvSpPr>
        <p:spPr>
          <a:xfrm>
            <a:off x="803868" y="1728060"/>
            <a:ext cx="3708900" cy="1791372"/>
          </a:xfrm>
          <a:prstGeom prst="roundRect">
            <a:avLst>
              <a:gd name="adj" fmla="val 9538"/>
            </a:avLst>
          </a:prstGeom>
          <a:solidFill>
            <a:srgbClr val="A4BDED"/>
          </a:solidFill>
          <a:ln>
            <a:solidFill>
              <a:srgbClr val="A4BDE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t> The Faraday shield structure was designed by adding</a:t>
            </a:r>
          </a:p>
          <a:p>
            <a:pPr algn="ctr"/>
            <a:r>
              <a:rPr lang="en-US" altLang="ko-KR" sz="2000" dirty="0"/>
              <a:t>a support structure between the straps in order to support it more robustly.</a:t>
            </a:r>
            <a:endParaRPr lang="ko-KR" altLang="en-US" sz="2000" dirty="0"/>
          </a:p>
        </p:txBody>
      </p:sp>
    </p:spTree>
    <p:extLst>
      <p:ext uri="{BB962C8B-B14F-4D97-AF65-F5344CB8AC3E}">
        <p14:creationId xmlns:p14="http://schemas.microsoft.com/office/powerpoint/2010/main" val="114052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7</a:t>
            </a:fld>
            <a:endParaRPr lang="ko-KR" altLang="en-US" dirty="0"/>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823965"/>
            <a:ext cx="11289309" cy="400110"/>
          </a:xfrm>
          <a:prstGeom prst="rect">
            <a:avLst/>
          </a:prstGeom>
          <a:noFill/>
        </p:spPr>
        <p:txBody>
          <a:bodyPr wrap="none" rtlCol="0">
            <a:spAutoFit/>
          </a:bodyPr>
          <a:lstStyle/>
          <a:p>
            <a:r>
              <a:rPr lang="en-US" altLang="ko-KR" sz="2000" dirty="0">
                <a:highlight>
                  <a:srgbClr val="FFFF00"/>
                </a:highlight>
              </a:rPr>
              <a:t>1. Design and RF test of a prototype traveling wave antenna for helicon current drive in KSTAR</a:t>
            </a:r>
          </a:p>
        </p:txBody>
      </p:sp>
      <p:sp>
        <p:nvSpPr>
          <p:cNvPr id="10" name="직사각형 9">
            <a:extLst>
              <a:ext uri="{FF2B5EF4-FFF2-40B4-BE49-F238E27FC236}">
                <a16:creationId xmlns:a16="http://schemas.microsoft.com/office/drawing/2014/main" id="{020346AA-88B7-D9AC-A7A9-298E702D2C21}"/>
              </a:ext>
            </a:extLst>
          </p:cNvPr>
          <p:cNvSpPr/>
          <p:nvPr/>
        </p:nvSpPr>
        <p:spPr>
          <a:xfrm>
            <a:off x="683288" y="1647930"/>
            <a:ext cx="6873072" cy="482321"/>
          </a:xfrm>
          <a:prstGeom prst="rect">
            <a:avLst/>
          </a:prstGeom>
          <a:solidFill>
            <a:srgbClr val="E0B6DC"/>
          </a:solidFill>
          <a:ln>
            <a:solidFill>
              <a:srgbClr val="E0B6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Simulated results of prototype TWA with vacuum loading</a:t>
            </a:r>
            <a:endParaRPr lang="ko-KR" altLang="en-US" dirty="0"/>
          </a:p>
        </p:txBody>
      </p:sp>
      <p:sp>
        <p:nvSpPr>
          <p:cNvPr id="11" name="직사각형 10">
            <a:extLst>
              <a:ext uri="{FF2B5EF4-FFF2-40B4-BE49-F238E27FC236}">
                <a16:creationId xmlns:a16="http://schemas.microsoft.com/office/drawing/2014/main" id="{43AAA005-3880-2C9C-F496-D014749BDCAD}"/>
              </a:ext>
            </a:extLst>
          </p:cNvPr>
          <p:cNvSpPr/>
          <p:nvPr/>
        </p:nvSpPr>
        <p:spPr>
          <a:xfrm>
            <a:off x="683288" y="2247577"/>
            <a:ext cx="7089265" cy="1519811"/>
          </a:xfrm>
          <a:prstGeom prst="rect">
            <a:avLst/>
          </a:prstGeom>
          <a:noFill/>
          <a:ln w="28575">
            <a:solidFill>
              <a:srgbClr val="AE61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9C1C32D1-5855-DF75-105E-38BF9FCAD100}"/>
              </a:ext>
            </a:extLst>
          </p:cNvPr>
          <p:cNvSpPr txBox="1"/>
          <p:nvPr/>
        </p:nvSpPr>
        <p:spPr>
          <a:xfrm>
            <a:off x="705058" y="2369811"/>
            <a:ext cx="7089265" cy="923330"/>
          </a:xfrm>
          <a:prstGeom prst="rect">
            <a:avLst/>
          </a:prstGeom>
          <a:noFill/>
        </p:spPr>
        <p:txBody>
          <a:bodyPr wrap="square" rtlCol="0">
            <a:spAutoFit/>
          </a:bodyPr>
          <a:lstStyle/>
          <a:p>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When d = 50 mm, </a:t>
            </a:r>
            <a:r>
              <a:rPr lang="en-US" altLang="ko-KR"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Δϕ</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 90°, and f = 500 MHz, it was calculated to be n||(</a:t>
            </a:r>
            <a:r>
              <a:rPr lang="en-US" altLang="ko-KR" u="sng" dirty="0"/>
              <a:t>parallel refractive index</a:t>
            </a: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 3 and this value was in good agreement with calculated peak spectrum as shown in Fig. 8.</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0" name="TextBox 19">
            <a:extLst>
              <a:ext uri="{FF2B5EF4-FFF2-40B4-BE49-F238E27FC236}">
                <a16:creationId xmlns:a16="http://schemas.microsoft.com/office/drawing/2014/main" id="{1F6B5131-BE5A-ACB6-2A04-40D37EC26F82}"/>
              </a:ext>
            </a:extLst>
          </p:cNvPr>
          <p:cNvSpPr txBox="1"/>
          <p:nvPr/>
        </p:nvSpPr>
        <p:spPr>
          <a:xfrm>
            <a:off x="683288" y="4581338"/>
            <a:ext cx="7697037" cy="2031325"/>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 In order to estimate the performance of the antenna under plasma loading conditions, it was simulated using seawater. </a:t>
            </a:r>
          </a:p>
          <a:p>
            <a:pPr marL="285750" indent="-285750">
              <a:buFont typeface="Wingdings" panose="05000000000000000000" pitchFamily="2" charset="2"/>
              <a:buChar char="§"/>
            </a:pPr>
            <a:r>
              <a:rPr lang="en-US" altLang="ko-KR" dirty="0"/>
              <a:t>The radial gap between the antenna and sea water was 10 mm. </a:t>
            </a:r>
          </a:p>
          <a:p>
            <a:pPr marL="285750" indent="-285750">
              <a:buFont typeface="Wingdings" panose="05000000000000000000" pitchFamily="2" charset="2"/>
              <a:buChar char="§"/>
            </a:pPr>
            <a:r>
              <a:rPr lang="en-US" altLang="ko-KR" dirty="0"/>
              <a:t>The peak n|| and resonant frequency were slightly up-shifted compared with vacuum loading case, and S21 was significantly reduced (∼13 dB) while maintaining similar S11 with vacuum loading as shown in Fig. 11.</a:t>
            </a:r>
          </a:p>
        </p:txBody>
      </p:sp>
      <p:pic>
        <p:nvPicPr>
          <p:cNvPr id="7" name="그림 6">
            <a:extLst>
              <a:ext uri="{FF2B5EF4-FFF2-40B4-BE49-F238E27FC236}">
                <a16:creationId xmlns:a16="http://schemas.microsoft.com/office/drawing/2014/main" id="{26DB1CA5-8C5E-A018-8C07-673A85542DC4}"/>
              </a:ext>
            </a:extLst>
          </p:cNvPr>
          <p:cNvPicPr>
            <a:picLocks noChangeAspect="1"/>
          </p:cNvPicPr>
          <p:nvPr/>
        </p:nvPicPr>
        <p:blipFill>
          <a:blip r:embed="rId2"/>
          <a:stretch>
            <a:fillRect/>
          </a:stretch>
        </p:blipFill>
        <p:spPr>
          <a:xfrm>
            <a:off x="8347918" y="1261785"/>
            <a:ext cx="3445276" cy="2666168"/>
          </a:xfrm>
          <a:prstGeom prst="rect">
            <a:avLst/>
          </a:prstGeom>
        </p:spPr>
      </p:pic>
      <p:pic>
        <p:nvPicPr>
          <p:cNvPr id="9" name="그림 8">
            <a:extLst>
              <a:ext uri="{FF2B5EF4-FFF2-40B4-BE49-F238E27FC236}">
                <a16:creationId xmlns:a16="http://schemas.microsoft.com/office/drawing/2014/main" id="{653B4AA5-23FB-75FF-6FE6-CE017A738CB0}"/>
              </a:ext>
            </a:extLst>
          </p:cNvPr>
          <p:cNvPicPr>
            <a:picLocks noChangeAspect="1"/>
          </p:cNvPicPr>
          <p:nvPr/>
        </p:nvPicPr>
        <p:blipFill>
          <a:blip r:embed="rId3"/>
          <a:srcRect t="16069" b="6419"/>
          <a:stretch/>
        </p:blipFill>
        <p:spPr>
          <a:xfrm>
            <a:off x="3460951" y="3296963"/>
            <a:ext cx="1577477" cy="425291"/>
          </a:xfrm>
          <a:prstGeom prst="rect">
            <a:avLst/>
          </a:prstGeom>
          <a:ln w="19050">
            <a:solidFill>
              <a:srgbClr val="A4BDED"/>
            </a:solidFill>
          </a:ln>
        </p:spPr>
      </p:pic>
      <p:sp>
        <p:nvSpPr>
          <p:cNvPr id="17" name="직사각형 16">
            <a:extLst>
              <a:ext uri="{FF2B5EF4-FFF2-40B4-BE49-F238E27FC236}">
                <a16:creationId xmlns:a16="http://schemas.microsoft.com/office/drawing/2014/main" id="{9D9C1CCE-3912-BB58-C1A6-509EB4681038}"/>
              </a:ext>
            </a:extLst>
          </p:cNvPr>
          <p:cNvSpPr/>
          <p:nvPr/>
        </p:nvSpPr>
        <p:spPr>
          <a:xfrm>
            <a:off x="683288" y="3934900"/>
            <a:ext cx="7244861" cy="482321"/>
          </a:xfrm>
          <a:prstGeom prst="rect">
            <a:avLst/>
          </a:prstGeom>
          <a:solidFill>
            <a:srgbClr val="A17CAC"/>
          </a:solidFill>
          <a:ln>
            <a:solidFill>
              <a:srgbClr val="A17C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Simulated results of prototype TWA with simplified plasma loading</a:t>
            </a:r>
            <a:endParaRPr lang="ko-KR" altLang="en-US" dirty="0"/>
          </a:p>
        </p:txBody>
      </p:sp>
      <p:pic>
        <p:nvPicPr>
          <p:cNvPr id="13" name="그림 12">
            <a:extLst>
              <a:ext uri="{FF2B5EF4-FFF2-40B4-BE49-F238E27FC236}">
                <a16:creationId xmlns:a16="http://schemas.microsoft.com/office/drawing/2014/main" id="{A1781412-7B25-B3FF-D1C5-E67827185885}"/>
              </a:ext>
            </a:extLst>
          </p:cNvPr>
          <p:cNvPicPr>
            <a:picLocks noChangeAspect="1"/>
          </p:cNvPicPr>
          <p:nvPr/>
        </p:nvPicPr>
        <p:blipFill>
          <a:blip r:embed="rId4"/>
          <a:stretch>
            <a:fillRect/>
          </a:stretch>
        </p:blipFill>
        <p:spPr>
          <a:xfrm>
            <a:off x="8435980" y="3877933"/>
            <a:ext cx="3334473" cy="2834552"/>
          </a:xfrm>
          <a:prstGeom prst="rect">
            <a:avLst/>
          </a:prstGeom>
        </p:spPr>
      </p:pic>
      <p:sp>
        <p:nvSpPr>
          <p:cNvPr id="18" name="직사각형 17">
            <a:extLst>
              <a:ext uri="{FF2B5EF4-FFF2-40B4-BE49-F238E27FC236}">
                <a16:creationId xmlns:a16="http://schemas.microsoft.com/office/drawing/2014/main" id="{0130605F-CF3B-AF57-1BE8-1B0C668B465D}"/>
              </a:ext>
            </a:extLst>
          </p:cNvPr>
          <p:cNvSpPr/>
          <p:nvPr/>
        </p:nvSpPr>
        <p:spPr>
          <a:xfrm>
            <a:off x="683287" y="4552325"/>
            <a:ext cx="7752693" cy="2029345"/>
          </a:xfrm>
          <a:prstGeom prst="rect">
            <a:avLst/>
          </a:prstGeom>
          <a:noFill/>
          <a:ln w="28575">
            <a:solidFill>
              <a:srgbClr val="7849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04874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8</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779338"/>
            <a:ext cx="10391371" cy="400110"/>
          </a:xfrm>
          <a:prstGeom prst="rect">
            <a:avLst/>
          </a:prstGeom>
          <a:noFill/>
        </p:spPr>
        <p:txBody>
          <a:bodyPr wrap="none" rtlCol="0">
            <a:spAutoFit/>
          </a:bodyPr>
          <a:lstStyle/>
          <a:p>
            <a:r>
              <a:rPr lang="en-US" altLang="ko-KR" sz="2000" dirty="0">
                <a:highlight>
                  <a:srgbClr val="00FF00"/>
                </a:highlight>
              </a:rPr>
              <a:t>2. Design of </a:t>
            </a:r>
            <a:r>
              <a:rPr lang="en-US" altLang="ko-KR" sz="2000" dirty="0" err="1">
                <a:highlight>
                  <a:srgbClr val="00FF00"/>
                </a:highlight>
              </a:rPr>
              <a:t>multipactor</a:t>
            </a:r>
            <a:r>
              <a:rPr lang="en-US" altLang="ko-KR" sz="2000" dirty="0">
                <a:highlight>
                  <a:srgbClr val="00FF00"/>
                </a:highlight>
              </a:rPr>
              <a:t>-suppressed high-power VFT for helicon current drive in KSTAR</a:t>
            </a:r>
          </a:p>
        </p:txBody>
      </p:sp>
      <p:sp>
        <p:nvSpPr>
          <p:cNvPr id="5" name="TextBox 4">
            <a:extLst>
              <a:ext uri="{FF2B5EF4-FFF2-40B4-BE49-F238E27FC236}">
                <a16:creationId xmlns:a16="http://schemas.microsoft.com/office/drawing/2014/main" id="{53FE1414-DC35-DF44-6DBA-5B405C59359D}"/>
              </a:ext>
            </a:extLst>
          </p:cNvPr>
          <p:cNvSpPr txBox="1"/>
          <p:nvPr/>
        </p:nvSpPr>
        <p:spPr>
          <a:xfrm>
            <a:off x="451345" y="6171684"/>
            <a:ext cx="9502601" cy="369332"/>
          </a:xfrm>
          <a:prstGeom prst="rect">
            <a:avLst/>
          </a:prstGeom>
          <a:noFill/>
        </p:spPr>
        <p:txBody>
          <a:bodyPr wrap="none" rtlCol="0">
            <a:spAutoFit/>
          </a:bodyPr>
          <a:lstStyle/>
          <a:p>
            <a:r>
              <a:rPr lang="en-US" altLang="ko-KR" dirty="0">
                <a:hlinkClick r:id="rId2" action="ppaction://hlinkfile"/>
              </a:rPr>
              <a:t>Design of </a:t>
            </a:r>
            <a:r>
              <a:rPr lang="en-US" altLang="ko-KR" dirty="0" err="1">
                <a:hlinkClick r:id="rId2" action="ppaction://hlinkfile"/>
              </a:rPr>
              <a:t>multipactor</a:t>
            </a:r>
            <a:r>
              <a:rPr lang="en-US" altLang="ko-KR" dirty="0">
                <a:hlinkClick r:id="rId2" action="ppaction://hlinkfile"/>
              </a:rPr>
              <a:t>-suppressed high-power VFT for helicon current drive in KSTAR.pdf</a:t>
            </a:r>
            <a:endParaRPr lang="ko-KR" altLang="en-US" dirty="0"/>
          </a:p>
        </p:txBody>
      </p:sp>
    </p:spTree>
    <p:extLst>
      <p:ext uri="{BB962C8B-B14F-4D97-AF65-F5344CB8AC3E}">
        <p14:creationId xmlns:p14="http://schemas.microsoft.com/office/powerpoint/2010/main" val="102609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2830EF-8A5C-CEAE-634A-1925F5360284}"/>
              </a:ext>
            </a:extLst>
          </p:cNvPr>
          <p:cNvSpPr>
            <a:spLocks noGrp="1"/>
          </p:cNvSpPr>
          <p:nvPr>
            <p:ph type="title"/>
          </p:nvPr>
        </p:nvSpPr>
        <p:spPr/>
        <p:txBody>
          <a:bodyPr/>
          <a:lstStyle/>
          <a:p>
            <a:r>
              <a:rPr lang="en-US" altLang="ko-KR" dirty="0"/>
              <a:t>Summary</a:t>
            </a:r>
            <a:endParaRPr lang="ko-KR" altLang="en-US" dirty="0"/>
          </a:p>
        </p:txBody>
      </p:sp>
      <p:sp>
        <p:nvSpPr>
          <p:cNvPr id="4" name="슬라이드 번호 개체 틀 3">
            <a:extLst>
              <a:ext uri="{FF2B5EF4-FFF2-40B4-BE49-F238E27FC236}">
                <a16:creationId xmlns:a16="http://schemas.microsoft.com/office/drawing/2014/main" id="{7C1DE8D3-DE6D-41D8-2B3E-8E6223EFB5E0}"/>
              </a:ext>
            </a:extLst>
          </p:cNvPr>
          <p:cNvSpPr>
            <a:spLocks noGrp="1"/>
          </p:cNvSpPr>
          <p:nvPr>
            <p:ph type="sldNum" sz="quarter" idx="12"/>
          </p:nvPr>
        </p:nvSpPr>
        <p:spPr/>
        <p:txBody>
          <a:bodyPr/>
          <a:lstStyle/>
          <a:p>
            <a:fld id="{53FE1CB7-87FF-478D-BEA4-F763FD2A3B9C}" type="slidenum">
              <a:rPr lang="ko-KR" altLang="en-US" smtClean="0"/>
              <a:t>9</a:t>
            </a:fld>
            <a:endParaRPr lang="ko-KR" altLang="en-US"/>
          </a:p>
        </p:txBody>
      </p:sp>
      <p:sp>
        <p:nvSpPr>
          <p:cNvPr id="3" name="TextBox 2">
            <a:extLst>
              <a:ext uri="{FF2B5EF4-FFF2-40B4-BE49-F238E27FC236}">
                <a16:creationId xmlns:a16="http://schemas.microsoft.com/office/drawing/2014/main" id="{5462536B-E94E-FBA7-218F-712C737C44D9}"/>
              </a:ext>
            </a:extLst>
          </p:cNvPr>
          <p:cNvSpPr txBox="1"/>
          <p:nvPr/>
        </p:nvSpPr>
        <p:spPr>
          <a:xfrm>
            <a:off x="451345" y="1125416"/>
            <a:ext cx="10391371" cy="400110"/>
          </a:xfrm>
          <a:prstGeom prst="rect">
            <a:avLst/>
          </a:prstGeom>
          <a:noFill/>
        </p:spPr>
        <p:txBody>
          <a:bodyPr wrap="none" rtlCol="0">
            <a:spAutoFit/>
          </a:bodyPr>
          <a:lstStyle/>
          <a:p>
            <a:r>
              <a:rPr lang="en-US" altLang="ko-KR" sz="2000" dirty="0"/>
              <a:t>2. Design of </a:t>
            </a:r>
            <a:r>
              <a:rPr lang="en-US" altLang="ko-KR" sz="2000" dirty="0" err="1"/>
              <a:t>multipactor</a:t>
            </a:r>
            <a:r>
              <a:rPr lang="en-US" altLang="ko-KR" sz="2000" dirty="0"/>
              <a:t>-suppressed high-power VFT for helicon current drive in KSTAR</a:t>
            </a:r>
          </a:p>
        </p:txBody>
      </p:sp>
    </p:spTree>
    <p:extLst>
      <p:ext uri="{BB962C8B-B14F-4D97-AF65-F5344CB8AC3E}">
        <p14:creationId xmlns:p14="http://schemas.microsoft.com/office/powerpoint/2010/main" val="276658528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F4424EDD8B55D04BADF4D9C75D10EE7C" ma:contentTypeVersion="11" ma:contentTypeDescription="새 문서를 만듭니다." ma:contentTypeScope="" ma:versionID="791b209cf6e8fbfd0a4d518c691c1f2c">
  <xsd:schema xmlns:xsd="http://www.w3.org/2001/XMLSchema" xmlns:xs="http://www.w3.org/2001/XMLSchema" xmlns:p="http://schemas.microsoft.com/office/2006/metadata/properties" xmlns:ns2="25a6503e-e30d-41c7-baef-86fb30b58d22" xmlns:ns3="bb5957f5-3c4a-4cb0-847b-f4f87a11c057" targetNamespace="http://schemas.microsoft.com/office/2006/metadata/properties" ma:root="true" ma:fieldsID="2b3ffc03c3cbd826bea3c94dedb6d77e" ns2:_="" ns3:_="">
    <xsd:import namespace="25a6503e-e30d-41c7-baef-86fb30b58d22"/>
    <xsd:import namespace="bb5957f5-3c4a-4cb0-847b-f4f87a11c05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a6503e-e30d-41c7-baef-86fb30b58d2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이미지 태그" ma:readOnly="false" ma:fieldId="{5cf76f15-5ced-4ddc-b409-7134ff3c332f}" ma:taxonomyMulti="true" ma:sspId="3ed310bb-e884-4e84-98a9-f09739bc039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5957f5-3c4a-4cb0-847b-f4f87a11c05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202f557-9a41-4a3f-93a6-572cb8ab02c0}" ma:internalName="TaxCatchAll" ma:showField="CatchAllData" ma:web="bb5957f5-3c4a-4cb0-847b-f4f87a11c0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b5957f5-3c4a-4cb0-847b-f4f87a11c057" xsi:nil="true"/>
    <lcf76f155ced4ddcb4097134ff3c332f xmlns="25a6503e-e30d-41c7-baef-86fb30b58d2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B5A4B65-9E13-4A32-B33F-E83D633935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a6503e-e30d-41c7-baef-86fb30b58d22"/>
    <ds:schemaRef ds:uri="bb5957f5-3c4a-4cb0-847b-f4f87a11c0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F8BED9-9209-4830-8E25-1AFAEE0D322D}">
  <ds:schemaRefs>
    <ds:schemaRef ds:uri="http://schemas.microsoft.com/sharepoint/v3/contenttype/forms"/>
  </ds:schemaRefs>
</ds:datastoreItem>
</file>

<file path=customXml/itemProps3.xml><?xml version="1.0" encoding="utf-8"?>
<ds:datastoreItem xmlns:ds="http://schemas.openxmlformats.org/officeDocument/2006/customXml" ds:itemID="{07673B3F-89BA-4337-829D-5C826430EA33}">
  <ds:schemaRefs>
    <ds:schemaRef ds:uri="http://schemas.microsoft.com/office/2006/metadata/properties"/>
    <ds:schemaRef ds:uri="http://schemas.microsoft.com/office/infopath/2007/PartnerControls"/>
    <ds:schemaRef ds:uri="bb5957f5-3c4a-4cb0-847b-f4f87a11c057"/>
    <ds:schemaRef ds:uri="25a6503e-e30d-41c7-baef-86fb30b58d22"/>
  </ds:schemaRefs>
</ds:datastoreItem>
</file>

<file path=docProps/app.xml><?xml version="1.0" encoding="utf-8"?>
<Properties xmlns="http://schemas.openxmlformats.org/officeDocument/2006/extended-properties" xmlns:vt="http://schemas.openxmlformats.org/officeDocument/2006/docPropsVTypes">
  <TotalTime>4521</TotalTime>
  <Words>1801</Words>
  <Application>Microsoft Office PowerPoint</Application>
  <PresentationFormat>와이드스크린</PresentationFormat>
  <Paragraphs>136</Paragraphs>
  <Slides>20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KoPubWorld돋움체 Medium</vt:lpstr>
      <vt:lpstr>맑은 고딕</vt:lpstr>
      <vt:lpstr>Arial</vt:lpstr>
      <vt:lpstr>Wingdings</vt:lpstr>
      <vt:lpstr>Office 테마</vt:lpstr>
      <vt:lpstr>( Variable Gain Amplifier)  KW univ., 정은지 eunjijung1107@gmail.com, 010 8596 9368</vt:lpstr>
      <vt:lpstr>Contents</vt:lpstr>
      <vt:lpstr>Summary</vt:lpstr>
      <vt:lpstr>Summary</vt:lpstr>
      <vt:lpstr>Summary</vt:lpstr>
      <vt:lpstr>Summary</vt:lpstr>
      <vt:lpstr>Summary</vt:lpstr>
      <vt:lpstr>Summary</vt:lpstr>
      <vt:lpstr>Summary</vt:lpstr>
      <vt:lpstr>Summary</vt:lpstr>
      <vt:lpstr>Summary</vt:lpstr>
      <vt:lpstr>Summary</vt:lpstr>
      <vt:lpstr>Summary</vt:lpstr>
      <vt:lpstr>Summary</vt:lpstr>
      <vt:lpstr>Summary</vt:lpstr>
      <vt:lpstr>Summary</vt:lpstr>
      <vt:lpstr>Summary</vt:lpstr>
      <vt:lpstr>Summary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강의복습을 위한 e-Class 사용법</dc:title>
  <dc:creator>김인지</dc:creator>
  <cp:lastModifiedBy>MA3066</cp:lastModifiedBy>
  <cp:revision>524</cp:revision>
  <dcterms:created xsi:type="dcterms:W3CDTF">2021-10-28T01:42:31Z</dcterms:created>
  <dcterms:modified xsi:type="dcterms:W3CDTF">2024-09-02T21:20:52Z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0x010100F4424EDD8B55D04BADF4D9C75D10EE7C</vt:lpwstr>
  </property>
</Properties>
</file>