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308" r:id="rId6"/>
    <p:sldId id="312" r:id="rId7"/>
    <p:sldId id="309" r:id="rId8"/>
    <p:sldId id="310" r:id="rId9"/>
    <p:sldId id="311" r:id="rId10"/>
    <p:sldId id="313" r:id="rId11"/>
    <p:sldId id="31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6D74"/>
    <a:srgbClr val="3E1EBA"/>
    <a:srgbClr val="B55D76"/>
    <a:srgbClr val="FFE296"/>
    <a:srgbClr val="A4BDED"/>
    <a:srgbClr val="E0B6DC"/>
    <a:srgbClr val="5E0000"/>
    <a:srgbClr val="784975"/>
    <a:srgbClr val="3B4161"/>
    <a:srgbClr val="CF57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5" autoAdjust="0"/>
    <p:restoredTop sz="96348" autoAdjust="0"/>
  </p:normalViewPr>
  <p:slideViewPr>
    <p:cSldViewPr snapToGrid="0" showGuides="1">
      <p:cViewPr varScale="1">
        <p:scale>
          <a:sx n="76" d="100"/>
          <a:sy n="76" d="100"/>
        </p:scale>
        <p:origin x="1075" y="53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B8E4C-2916-4BE3-B9AC-CF8DAEF32C02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B0BEF-A7C0-4070-8AF8-F7C76CFFD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9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25991-D962-4769-8DD2-CA5A14CB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C4546E-B3E1-11FC-F01E-3C86962AEA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dkUpDiag">
            <a:fgClr>
              <a:schemeClr val="bg1"/>
            </a:fgClr>
            <a:bgClr>
              <a:srgbClr val="71273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269101-6D61-708F-3518-19CDD0F918E7}"/>
              </a:ext>
            </a:extLst>
          </p:cNvPr>
          <p:cNvSpPr/>
          <p:nvPr userDrawn="1"/>
        </p:nvSpPr>
        <p:spPr>
          <a:xfrm>
            <a:off x="85725" y="76200"/>
            <a:ext cx="12020550" cy="670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D39078-E96A-65A0-FB9D-1D6DA18C82F4}"/>
              </a:ext>
            </a:extLst>
          </p:cNvPr>
          <p:cNvSpPr/>
          <p:nvPr userDrawn="1"/>
        </p:nvSpPr>
        <p:spPr>
          <a:xfrm>
            <a:off x="85725" y="65595"/>
            <a:ext cx="12020550" cy="6716205"/>
          </a:xfrm>
          <a:prstGeom prst="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F3CAAD-F976-6793-BEA1-0C0B20A2D5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75" y="5978466"/>
            <a:ext cx="1151826" cy="8139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6FA0C-E446-4C95-1BA7-3CEF12003619}"/>
              </a:ext>
            </a:extLst>
          </p:cNvPr>
          <p:cNvSpPr/>
          <p:nvPr userDrawn="1"/>
        </p:nvSpPr>
        <p:spPr>
          <a:xfrm>
            <a:off x="7021676" y="1823718"/>
            <a:ext cx="4184442" cy="741812"/>
          </a:xfrm>
          <a:prstGeom prst="rect">
            <a:avLst/>
          </a:prstGeom>
          <a:solidFill>
            <a:srgbClr val="71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A0C927-27E9-0C63-F7C1-23C36515C319}"/>
              </a:ext>
            </a:extLst>
          </p:cNvPr>
          <p:cNvSpPr/>
          <p:nvPr userDrawn="1"/>
        </p:nvSpPr>
        <p:spPr>
          <a:xfrm>
            <a:off x="82550" y="80033"/>
            <a:ext cx="6013450" cy="6716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8F7232B-8FA8-CD0A-A210-2F3094F86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693"/>
                    </a14:imgEffect>
                    <a14:imgEffect>
                      <a14:saturation sat="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47" b="26582"/>
          <a:stretch/>
        </p:blipFill>
        <p:spPr>
          <a:xfrm>
            <a:off x="85725" y="3163079"/>
            <a:ext cx="6539870" cy="3618722"/>
          </a:xfrm>
          <a:prstGeom prst="rect">
            <a:avLst/>
          </a:prstGeom>
          <a:effectLst>
            <a:outerShdw blurRad="127000" dist="63500" dir="189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14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648DA-D60A-4984-B153-A20A5501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9D6A8F-D6C5-42A3-8267-413FF6040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B9D58-B95A-4E0E-B44A-F1628ABF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E9574E-2E94-4D41-AB0C-B6C251DB6213}" type="datetime1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5A2A7-7476-466B-9546-A590B0EC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94645-73E6-4603-BD5F-23E0D800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8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74C2B2-4CB9-4455-B3CB-51309B803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C9677B-8804-4FC4-A65E-D7F6C48E4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A088E-007D-4153-BD17-740F0C81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6AF00-89BE-4D1D-8CA1-328E52E550AD}" type="datetime1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C9D35-AEE6-4251-AC61-2D3CABB0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9580D-DDD3-4A28-AA6D-9BD09FD8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4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D2533-6111-4197-A918-62347465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26DBD-0250-453A-B68C-67102648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º"/>
              <a:defRPr/>
            </a:lvl2pPr>
            <a:lvl3pPr marL="1143000" indent="-228600">
              <a:lnSpc>
                <a:spcPct val="100000"/>
              </a:lnSpc>
              <a:buFont typeface="맑은 고딕" panose="020B0503020000020004" pitchFamily="50" charset="-127"/>
              <a:buChar char="∙"/>
              <a:defRPr/>
            </a:lvl3pPr>
            <a:lvl4pPr marL="1600200" indent="-228600">
              <a:lnSpc>
                <a:spcPct val="100000"/>
              </a:lnSpc>
              <a:buFont typeface="맑은 고딕" panose="020B0503020000020004" pitchFamily="50" charset="-127"/>
              <a:buChar char="–"/>
              <a:defRPr/>
            </a:lvl4pPr>
            <a:lvl5pPr marL="2057400" indent="-228600">
              <a:lnSpc>
                <a:spcPct val="100000"/>
              </a:lnSpc>
              <a:buFont typeface="맑은 고딕" panose="020B0503020000020004" pitchFamily="50" charset="-127"/>
              <a:buChar char="┕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53672-A760-498D-9316-FC9DB700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0CB1B7-697C-4C2D-8834-93EE436AC335}" type="datetime1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578A0-3106-4B7A-984A-EB080633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A59E7-59ED-44B2-9AD1-0977C509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4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6F866-D4C9-429C-8923-5546F608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C3691-F4B3-4D6F-BE97-005D586AF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5776E-F9A5-49DF-BE16-B41CD9DE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DA6819-0D53-499D-BFE1-30574C07345A}" type="datetime1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B31ED-BCD7-4636-9004-8DA85B67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937FF-07B6-49C2-9196-A3DA0852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3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CAD07-1C71-41EA-A39C-8C268C8D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8F162-462A-48D2-B9C5-8B9FBB12D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0294B0-D0EF-4981-ACA9-245D80349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E1BA1-C58A-40C3-9001-E866D00F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AD58B7-849B-4C35-809B-82D850A3FEF3}" type="datetime1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D1C50-7277-41E5-A294-6A036696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2FC25-74FF-4D41-8D65-D34999D5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4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E9A35-8116-4739-A957-2B110645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F638B-FDDA-4128-B9D9-95D4C5BB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83F06D-4AF0-4CA6-8412-2BDC9050F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63587B-C267-431E-AE83-BFFF15818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6DF974-DC38-47B9-82CC-4FD0641E7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865041-D6E9-4304-8160-F2145964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3A6436-DB84-45E7-A4BA-9FC37819F7BB}" type="datetime1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7D8388-DCC4-40B9-9C90-6F0DCD0F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C5E559-1664-4538-BA33-46B86A60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4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C2FFF-0F73-40E8-9C77-15AFAE15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D18E33-8B9B-4ACC-B2A6-5A0F8E3D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3833E-D8B3-4B09-9570-F529A2B4A275}" type="datetime1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E02D52-D9D2-4AB0-AF52-AC6348D5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F97C2-BF64-4837-811D-28FBF7FE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0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23D01A-20AD-4379-BF81-1F8707E9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A34E94-BA15-4269-BF59-3DE548405421}" type="datetime1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5618CB-9C1C-4F3E-93E2-128A0FEC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A0DE29-4172-4B1D-8401-9F50A3F7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8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2EF9F-AFD4-4F04-8035-914CDABE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DC52C-C135-41F9-8C99-8CFC04A78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ADD21A-4C2A-4FE5-8F88-313628077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4BC3D-81BE-4E3C-B389-31F1C2DE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B6D62-9909-4585-B596-37FB806A9EA9}" type="datetime1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ECA5F1-F393-4ADA-A5CA-15613FD0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F5901-B46B-48FD-8E1F-854FC183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3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A0E1C-84AA-4511-8ED0-020A22C7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99F804-F19B-46D6-99D3-CFFB5DA4A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A9CCBE-B569-4574-9D58-8403FB178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81C172-62E5-4760-A77B-AB82E31D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C987D6-9294-43BC-8666-DF2F4FE74FFD}" type="datetime1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BBCCC1-1C6D-4BB6-9423-8FE43D72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A84AE-81AF-4533-9C73-9540B007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62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F3196-D25C-5C56-2791-A9C18348EB53}"/>
              </a:ext>
            </a:extLst>
          </p:cNvPr>
          <p:cNvGrpSpPr/>
          <p:nvPr userDrawn="1"/>
        </p:nvGrpSpPr>
        <p:grpSpPr>
          <a:xfrm>
            <a:off x="-38100" y="0"/>
            <a:ext cx="12230100" cy="6858000"/>
            <a:chOff x="-38100" y="0"/>
            <a:chExt cx="12230100" cy="6858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9D1D3FD-4411-0CFA-9AC0-74EE110E3C80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pattFill prst="dkUpDiag">
              <a:fgClr>
                <a:schemeClr val="bg1"/>
              </a:fgClr>
              <a:bgClr>
                <a:srgbClr val="71273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3B36B6-9254-11B5-6BAE-5D4220FBDE0A}"/>
                </a:ext>
              </a:extLst>
            </p:cNvPr>
            <p:cNvSpPr/>
            <p:nvPr userDrawn="1"/>
          </p:nvSpPr>
          <p:spPr>
            <a:xfrm>
              <a:off x="85725" y="76200"/>
              <a:ext cx="12020550" cy="6705600"/>
            </a:xfrm>
            <a:prstGeom prst="rect">
              <a:avLst/>
            </a:prstGeom>
            <a:solidFill>
              <a:srgbClr val="712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FA28F8B-1242-B53D-3110-C139062B66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309" y="140729"/>
              <a:ext cx="1107991" cy="36933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D79F6EB-8729-62AB-5BAF-EAEBFD072D03}"/>
                </a:ext>
              </a:extLst>
            </p:cNvPr>
            <p:cNvSpPr/>
            <p:nvPr userDrawn="1"/>
          </p:nvSpPr>
          <p:spPr>
            <a:xfrm>
              <a:off x="304701" y="606865"/>
              <a:ext cx="11736599" cy="6110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90DF85-2584-1FEA-053B-05B213FBE66D}"/>
                </a:ext>
              </a:extLst>
            </p:cNvPr>
            <p:cNvSpPr/>
            <p:nvPr userDrawn="1"/>
          </p:nvSpPr>
          <p:spPr>
            <a:xfrm>
              <a:off x="-38100" y="280937"/>
              <a:ext cx="441325" cy="114313"/>
            </a:xfrm>
            <a:prstGeom prst="rect">
              <a:avLst/>
            </a:prstGeom>
            <a:solidFill>
              <a:srgbClr val="FDCD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67C6A1-E59F-4FC2-B384-A6BBD583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145515"/>
            <a:ext cx="10406259" cy="416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22252-58F6-4EAC-8601-30B649105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325" y="774070"/>
            <a:ext cx="10912475" cy="540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6978A-BC3C-4569-8B5C-D1E33C75F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45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E9C1C7"/>
                </a:solidFill>
              </a:defRPr>
            </a:lvl1pPr>
          </a:lstStyle>
          <a:p>
            <a:fld id="{53FE1CB7-87FF-478D-BEA4-F763FD2A3B9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08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iopscience.iop.org/article/10.1088/1741-4326/aa5b4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E144B-6C1B-427E-AD94-6734704978C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724185" y="2710912"/>
            <a:ext cx="5252225" cy="246868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(Traveling Wave Antenna)</a:t>
            </a:r>
            <a:br>
              <a:rPr lang="en-US" altLang="ko-KR" sz="36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500" b="1" spc="-100" dirty="0">
                <a:solidFill>
                  <a:srgbClr val="88303F"/>
                </a:solidFill>
                <a:latin typeface="+mn-ea"/>
                <a:ea typeface="+mn-ea"/>
                <a:cs typeface="+mn-cs"/>
              </a:rPr>
            </a:br>
            <a: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KW univ., </a:t>
            </a:r>
            <a:r>
              <a:rPr lang="ko-KR" altLang="en-US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정은지</a:t>
            </a:r>
            <a:b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</a:br>
            <a:r>
              <a:rPr lang="en-US" altLang="ko-KR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eunjijung1107@gmail.com</a:t>
            </a:r>
            <a: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, 010 8596 9368</a:t>
            </a:r>
            <a:endParaRPr lang="ko-KR" altLang="en-US" sz="3500" b="1" spc="-100" dirty="0">
              <a:solidFill>
                <a:schemeClr val="bg1">
                  <a:lumMod val="8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84748-F516-4822-8BFC-8E037BEB6C81}"/>
              </a:ext>
            </a:extLst>
          </p:cNvPr>
          <p:cNvSpPr txBox="1"/>
          <p:nvPr/>
        </p:nvSpPr>
        <p:spPr>
          <a:xfrm>
            <a:off x="6992312" y="1901462"/>
            <a:ext cx="426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00" dirty="0">
                <a:solidFill>
                  <a:schemeClr val="bg1"/>
                </a:solidFill>
                <a:latin typeface="+mn-ea"/>
              </a:rPr>
              <a:t>Weekly Report</a:t>
            </a:r>
            <a:endParaRPr lang="ko-KR" altLang="en-US" sz="3200" spc="-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213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830EF-8A5C-CEAE-634A-1925F536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DE8D3-DE6D-41D8-2B3E-8E6223E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BE0425-12A1-2AD9-9EC6-62100ADDF61D}"/>
              </a:ext>
            </a:extLst>
          </p:cNvPr>
          <p:cNvSpPr/>
          <p:nvPr/>
        </p:nvSpPr>
        <p:spPr>
          <a:xfrm>
            <a:off x="683289" y="705517"/>
            <a:ext cx="11292200" cy="482321"/>
          </a:xfrm>
          <a:prstGeom prst="rect">
            <a:avLst/>
          </a:prstGeom>
          <a:solidFill>
            <a:srgbClr val="A17CAC"/>
          </a:solidFill>
          <a:ln>
            <a:solidFill>
              <a:srgbClr val="A17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Design and RF test of a prototype traveling wave antenna for helicon current drive in KSTAR (2018) </a:t>
            </a:r>
            <a:r>
              <a:rPr lang="en-US" altLang="ko-KR" sz="1600" dirty="0"/>
              <a:t>2.3.2.~2.3.3.</a:t>
            </a:r>
            <a:endParaRPr lang="en-US" altLang="ko-KR" sz="16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39314C-591C-E61F-7DAE-2B8E98283470}"/>
              </a:ext>
            </a:extLst>
          </p:cNvPr>
          <p:cNvSpPr/>
          <p:nvPr/>
        </p:nvSpPr>
        <p:spPr>
          <a:xfrm>
            <a:off x="683287" y="1834590"/>
            <a:ext cx="6387263" cy="2545777"/>
          </a:xfrm>
          <a:prstGeom prst="rect">
            <a:avLst/>
          </a:prstGeom>
          <a:noFill/>
          <a:ln w="28575">
            <a:solidFill>
              <a:srgbClr val="7849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4">
                <a:extLst>
                  <a:ext uri="{FF2B5EF4-FFF2-40B4-BE49-F238E27FC236}">
                    <a16:creationId xmlns:a16="http://schemas.microsoft.com/office/drawing/2014/main" id="{3533C19D-EB31-E8C8-0C98-8D0DF7B17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39" y="1907180"/>
                <a:ext cx="6379343" cy="2416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altLang="ko-KR" b="1" u="sng" dirty="0">
                    <a:solidFill>
                      <a:srgbClr val="246D74"/>
                    </a:solidFill>
                  </a:rPr>
                  <a:t>parallel refractive index</a:t>
                </a:r>
                <a:r>
                  <a:rPr lang="en-US" altLang="ko-KR" b="1" u="sng" dirty="0">
                    <a:solidFill>
                      <a:srgbClr val="246D74"/>
                    </a:solidFill>
                    <a:latin typeface="Arial" panose="020B0604020202020204" pitchFamily="34" charset="0"/>
                  </a:rPr>
                  <a:t>(n||)</a:t>
                </a:r>
                <a:r>
                  <a:rPr lang="ko-KR" altLang="en-US" b="1" dirty="0">
                    <a:latin typeface="Arial" panose="020B0604020202020204" pitchFamily="34" charset="0"/>
                  </a:rPr>
                  <a:t>에 대한 이해</a:t>
                </a:r>
                <a:r>
                  <a:rPr lang="en-US" altLang="ko-KR" b="1" dirty="0">
                    <a:latin typeface="Arial" panose="020B0604020202020204" pitchFamily="34" charset="0"/>
                  </a:rPr>
                  <a:t>.  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</a:pPr>
                <a:r>
                  <a:rPr kumimoji="0" lang="ko-KR" altLang="en-US" sz="1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공식 </a:t>
                </a:r>
                <a:r>
                  <a:rPr kumimoji="0" lang="en-US" altLang="ko-KR" sz="1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40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altLang="ko-KR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0" lang="en-US" altLang="ko-KR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||</m:t>
                        </m:r>
                      </m:sub>
                    </m:sSub>
                    <m:r>
                      <a:rPr kumimoji="0" lang="en-US" altLang="ko-KR" sz="240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kumimoji="0" lang="en-US" altLang="ko-KR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kumimoji="0" lang="en-US" altLang="ko-KR" sz="240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n-US" altLang="ko-KR" sz="240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altLang="ko-KR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</m:sub>
                        </m:sSub>
                      </m:num>
                      <m:den>
                        <m:r>
                          <a:rPr kumimoji="0" lang="en-US" altLang="ko-KR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kumimoji="0" lang="en-US" altLang="ko-KR" sz="240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kumimoji="0" lang="en-US" altLang="ko-KR" sz="240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ko-KR" sz="240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∆∅</m:t>
                        </m:r>
                      </m:num>
                      <m:den>
                        <m:r>
                          <a:rPr kumimoji="0" lang="en-US" altLang="ko-KR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kumimoji="0" lang="en-US" altLang="ko-KR" sz="240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kumimoji="0" lang="en-US" altLang="ko-KR" sz="240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ko-KR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kumimoji="0" lang="en-US" altLang="ko-KR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kumimoji="0" lang="ko-KR" alt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kumimoji="0" lang="en-US" altLang="ko-KR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kumimoji="0" lang="en-US" altLang="ko-KR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highlight>
                    <a:srgbClr val="FFFF00"/>
                  </a:highlight>
                  <a:latin typeface="Arial" panose="020B0604020202020204" pitchFamily="34" charset="0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</a:pPr>
                <a:endParaRPr kumimoji="0" lang="en-US" altLang="ko-KR" sz="1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</a:pPr>
                <a:r>
                  <a:rPr kumimoji="0" lang="en-US" altLang="ko-KR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r>
                  <a:rPr lang="en-US" altLang="ko-KR" dirty="0">
                    <a:latin typeface="Arial" panose="020B0604020202020204" pitchFamily="34" charset="0"/>
                  </a:rPr>
                  <a:t>:</a:t>
                </a:r>
                <a:r>
                  <a:rPr kumimoji="0" lang="ko-KR" altLang="en-US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빛의 속도</a:t>
                </a:r>
                <a:r>
                  <a:rPr kumimoji="0" lang="en-US" altLang="ko-KR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, k||</a:t>
                </a:r>
                <a:r>
                  <a:rPr lang="en-US" altLang="ko-KR" dirty="0">
                    <a:latin typeface="Arial" panose="020B0604020202020204" pitchFamily="34" charset="0"/>
                  </a:rPr>
                  <a:t>:</a:t>
                </a:r>
                <a:r>
                  <a:rPr kumimoji="0" lang="ko-KR" altLang="en-US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en-US" altLang="ko-KR" i="0" u="none" strike="noStrike" cap="none" normalizeH="0" baseline="0" dirty="0">
                    <a:ln>
                      <a:noFill/>
                    </a:ln>
                    <a:solidFill>
                      <a:srgbClr val="5E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en-US" altLang="ko-KR" i="0" u="sng" strike="noStrike" cap="none" normalizeH="0" baseline="0" dirty="0">
                    <a:ln>
                      <a:noFill/>
                    </a:ln>
                    <a:solidFill>
                      <a:srgbClr val="5E0000"/>
                    </a:solidFill>
                    <a:effectLst/>
                    <a:latin typeface="Arial" panose="020B0604020202020204" pitchFamily="34" charset="0"/>
                  </a:rPr>
                  <a:t>toroidal wavenumber</a:t>
                </a:r>
                <a:r>
                  <a:rPr kumimoji="0" lang="en-US" altLang="ko-KR" i="0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,</a:t>
                </a:r>
                <a:r>
                  <a:rPr kumimoji="0" lang="en-US" altLang="ko-KR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ko-KR" altLang="en-US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이웃 전류 </a:t>
                </a:r>
                <a:r>
                  <a:rPr kumimoji="0" lang="ko-KR" altLang="en-US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스트랩</a:t>
                </a:r>
                <a:r>
                  <a:rPr kumimoji="0" lang="ko-KR" altLang="en-US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간의  </a:t>
                </a:r>
                <a:r>
                  <a:rPr kumimoji="0" lang="en-US" altLang="ko-KR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Δϕ</a:t>
                </a:r>
                <a:r>
                  <a:rPr kumimoji="0" lang="en-US" altLang="ko-KR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:</a:t>
                </a:r>
                <a:r>
                  <a:rPr kumimoji="0" lang="ko-KR" altLang="en-US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ko-KR" altLang="en-US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위상차</a:t>
                </a:r>
                <a:r>
                  <a:rPr lang="en-US" altLang="ko-KR" dirty="0">
                    <a:latin typeface="Arial" panose="020B0604020202020204" pitchFamily="34" charset="0"/>
                  </a:rPr>
                  <a:t>,</a:t>
                </a:r>
                <a:r>
                  <a:rPr kumimoji="0" lang="ko-KR" altLang="en-US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en-US" altLang="ko-KR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d: </a:t>
                </a:r>
                <a:r>
                  <a:rPr kumimoji="0" lang="ko-KR" altLang="en-US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간격</a:t>
                </a:r>
                <a:r>
                  <a:rPr kumimoji="0" lang="en-US" altLang="ko-KR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. 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</a:pPr>
                <a:r>
                  <a:rPr kumimoji="0" lang="en-US" altLang="ko-KR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d = 50mm, </a:t>
                </a:r>
                <a:r>
                  <a:rPr kumimoji="0" lang="en-US" altLang="ko-KR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Δϕ</a:t>
                </a:r>
                <a:r>
                  <a:rPr kumimoji="0" lang="en-US" altLang="ko-KR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= 90°, f = 500MHz</a:t>
                </a:r>
                <a:r>
                  <a:rPr kumimoji="0" lang="ko-KR" altLang="en-US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일 때 </a:t>
                </a:r>
                <a:r>
                  <a:rPr kumimoji="0" lang="en-US" altLang="ko-KR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n|| = 3 (</a:t>
                </a:r>
                <a:r>
                  <a:rPr kumimoji="0" lang="ko-KR" altLang="en-US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논문 </a:t>
                </a:r>
                <a:r>
                  <a:rPr kumimoji="0" lang="en-US" altLang="ko-KR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2018)</a:t>
                </a:r>
              </a:p>
              <a:p>
                <a:pPr marL="342900" indent="-34290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-"/>
                </a:pPr>
                <a:r>
                  <a:rPr kumimoji="0" lang="en-US" altLang="ko-KR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d = 52mm, </a:t>
                </a:r>
                <a:r>
                  <a:rPr kumimoji="0" lang="en-US" altLang="ko-KR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Δϕ</a:t>
                </a:r>
                <a:r>
                  <a:rPr kumimoji="0" lang="en-US" altLang="ko-KR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= 90°, f = 476MHz</a:t>
                </a:r>
                <a:r>
                  <a:rPr kumimoji="0" lang="ko-KR" altLang="en-US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일 때 </a:t>
                </a:r>
                <a:r>
                  <a:rPr kumimoji="0" lang="en-US" altLang="ko-KR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n|| = 3 (</a:t>
                </a:r>
                <a:r>
                  <a:rPr kumimoji="0" lang="ko-KR" altLang="en-US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논문 </a:t>
                </a:r>
                <a:r>
                  <a:rPr kumimoji="0" lang="en-US" altLang="ko-KR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2023)</a:t>
                </a:r>
              </a:p>
            </p:txBody>
          </p:sp>
        </mc:Choice>
        <mc:Fallback>
          <p:sp>
            <p:nvSpPr>
              <p:cNvPr id="13" name="Rectangle 4">
                <a:extLst>
                  <a:ext uri="{FF2B5EF4-FFF2-40B4-BE49-F238E27FC236}">
                    <a16:creationId xmlns:a16="http://schemas.microsoft.com/office/drawing/2014/main" id="{3533C19D-EB31-E8C8-0C98-8D0DF7B17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239" y="1907180"/>
                <a:ext cx="6379343" cy="2416367"/>
              </a:xfrm>
              <a:prstGeom prst="rect">
                <a:avLst/>
              </a:prstGeom>
              <a:blipFill>
                <a:blip r:embed="rId2"/>
                <a:stretch>
                  <a:fillRect l="-955" t="-2020" b="-37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51A3BA1-AB15-D4C7-222A-AC2622668665}"/>
              </a:ext>
            </a:extLst>
          </p:cNvPr>
          <p:cNvCxnSpPr>
            <a:cxnSpLocks/>
          </p:cNvCxnSpPr>
          <p:nvPr/>
        </p:nvCxnSpPr>
        <p:spPr>
          <a:xfrm flipV="1">
            <a:off x="4369444" y="2984024"/>
            <a:ext cx="208860" cy="131340"/>
          </a:xfrm>
          <a:prstGeom prst="bentConnector3">
            <a:avLst>
              <a:gd name="adj1" fmla="val 2571"/>
            </a:avLst>
          </a:prstGeom>
          <a:ln w="12700">
            <a:solidFill>
              <a:srgbClr val="5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636A61-2DCE-7246-9A4B-8DB69AEB135F}"/>
              </a:ext>
            </a:extLst>
          </p:cNvPr>
          <p:cNvSpPr txBox="1"/>
          <p:nvPr/>
        </p:nvSpPr>
        <p:spPr>
          <a:xfrm>
            <a:off x="4599195" y="2329169"/>
            <a:ext cx="2501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5E0000"/>
                </a:solidFill>
              </a:rPr>
              <a:t>파동 벡터의 평행 성분을 의미하며</a:t>
            </a:r>
            <a:r>
              <a:rPr lang="en-US" altLang="ko-KR" sz="1100" b="1" dirty="0">
                <a:solidFill>
                  <a:srgbClr val="5E0000"/>
                </a:solidFill>
              </a:rPr>
              <a:t>, </a:t>
            </a:r>
          </a:p>
          <a:p>
            <a:r>
              <a:rPr lang="ko-KR" altLang="en-US" sz="1100" b="1" dirty="0">
                <a:solidFill>
                  <a:srgbClr val="5E0000"/>
                </a:solidFill>
              </a:rPr>
              <a:t>이는 일반적으로 주어진 표면이나 </a:t>
            </a:r>
            <a:endParaRPr lang="en-US" altLang="ko-KR" sz="1100" b="1" dirty="0">
              <a:solidFill>
                <a:srgbClr val="5E0000"/>
              </a:solidFill>
            </a:endParaRPr>
          </a:p>
          <a:p>
            <a:r>
              <a:rPr lang="ko-KR" altLang="en-US" sz="1100" b="1" dirty="0">
                <a:solidFill>
                  <a:srgbClr val="5E0000"/>
                </a:solidFill>
              </a:rPr>
              <a:t>특정 방향에 평행한 방향을 따르는 </a:t>
            </a:r>
            <a:endParaRPr lang="en-US" altLang="ko-KR" sz="1100" b="1" dirty="0">
              <a:solidFill>
                <a:srgbClr val="5E0000"/>
              </a:solidFill>
            </a:endParaRPr>
          </a:p>
          <a:p>
            <a:r>
              <a:rPr lang="ko-KR" altLang="en-US" sz="1100" b="1" dirty="0">
                <a:solidFill>
                  <a:srgbClr val="5E0000"/>
                </a:solidFill>
              </a:rPr>
              <a:t>파동의 전파를 나타낸다</a:t>
            </a:r>
            <a:r>
              <a:rPr lang="en-US" altLang="ko-KR" sz="1100" b="1" dirty="0">
                <a:solidFill>
                  <a:srgbClr val="5E0000"/>
                </a:solidFill>
              </a:rPr>
              <a:t>.</a:t>
            </a:r>
            <a:endParaRPr lang="ko-KR" altLang="en-US" sz="1100" b="1" dirty="0">
              <a:solidFill>
                <a:srgbClr val="5E0000"/>
              </a:solidFill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83916F32-4B67-1C43-9B9C-F30006DE9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39" y="4612235"/>
            <a:ext cx="6486609" cy="677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Δϕ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c,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𝜋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</a:rPr>
              <a:t>f</a:t>
            </a:r>
            <a:r>
              <a:rPr lang="ko-KR" altLang="en-US" dirty="0">
                <a:latin typeface="Arial" panose="020B0604020202020204" pitchFamily="34" charset="0"/>
              </a:rPr>
              <a:t>는 고정이므로 </a:t>
            </a:r>
            <a:r>
              <a:rPr lang="en-US" altLang="ko-KR" dirty="0">
                <a:latin typeface="Arial" panose="020B0604020202020204" pitchFamily="34" charset="0"/>
              </a:rPr>
              <a:t>d </a:t>
            </a:r>
            <a:r>
              <a:rPr lang="ko-KR" altLang="en-US" dirty="0">
                <a:latin typeface="Arial" panose="020B0604020202020204" pitchFamily="34" charset="0"/>
              </a:rPr>
              <a:t>값 조절을 통해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이상적인 </a:t>
            </a:r>
            <a:r>
              <a:rPr lang="en-US" altLang="ko-KR" dirty="0">
                <a:latin typeface="Arial" panose="020B0604020202020204" pitchFamily="34" charset="0"/>
              </a:rPr>
              <a:t>n||</a:t>
            </a:r>
            <a:r>
              <a:rPr lang="ko-KR" altLang="en-US" dirty="0">
                <a:latin typeface="Arial" panose="020B0604020202020204" pitchFamily="34" charset="0"/>
              </a:rPr>
              <a:t>을 구할 수 있음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77E9B89-8A30-B618-C6B1-751BB5C760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66" b="8166"/>
          <a:stretch/>
        </p:blipFill>
        <p:spPr>
          <a:xfrm>
            <a:off x="7159849" y="3517109"/>
            <a:ext cx="4457183" cy="319537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BB2081B-91C2-A280-83DA-C8408A34BC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568" t="93632" r="8052" b="1846"/>
          <a:stretch/>
        </p:blipFill>
        <p:spPr>
          <a:xfrm>
            <a:off x="693337" y="6369065"/>
            <a:ext cx="4582047" cy="21519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8364F65-144C-9224-E137-DDF3C615CB7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3659"/>
          <a:stretch/>
        </p:blipFill>
        <p:spPr>
          <a:xfrm>
            <a:off x="643863" y="6098504"/>
            <a:ext cx="5569507" cy="2875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283778-FDDD-C83A-A951-873F14C5CA4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22" t="2322" r="-216" b="7082"/>
          <a:stretch/>
        </p:blipFill>
        <p:spPr>
          <a:xfrm>
            <a:off x="7377424" y="1207934"/>
            <a:ext cx="4346874" cy="3226483"/>
          </a:xfrm>
          <a:prstGeom prst="rect">
            <a:avLst/>
          </a:prstGeom>
        </p:spPr>
      </p:pic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98DBCFF-426B-F56D-4C4C-0D66198EE782}"/>
              </a:ext>
            </a:extLst>
          </p:cNvPr>
          <p:cNvCxnSpPr>
            <a:cxnSpLocks/>
          </p:cNvCxnSpPr>
          <p:nvPr/>
        </p:nvCxnSpPr>
        <p:spPr>
          <a:xfrm flipV="1">
            <a:off x="1205888" y="1792594"/>
            <a:ext cx="208860" cy="131340"/>
          </a:xfrm>
          <a:prstGeom prst="bentConnector3">
            <a:avLst>
              <a:gd name="adj1" fmla="val 2571"/>
            </a:avLst>
          </a:prstGeom>
          <a:ln w="12700">
            <a:solidFill>
              <a:srgbClr val="246D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BDE3B80-4781-04EF-BFDE-9AA9FDD1ED17}"/>
              </a:ext>
            </a:extLst>
          </p:cNvPr>
          <p:cNvSpPr txBox="1"/>
          <p:nvPr/>
        </p:nvSpPr>
        <p:spPr>
          <a:xfrm>
            <a:off x="1424796" y="1588881"/>
            <a:ext cx="2501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246D74"/>
                </a:solidFill>
              </a:rPr>
              <a:t>안테나 방사 시 생기는 평행 굴절률 </a:t>
            </a: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28200D62-D199-1D95-2D0E-32517507A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39" y="5442270"/>
            <a:ext cx="6486609" cy="37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ko-KR" altLang="en-US" dirty="0">
                <a:latin typeface="Arial" panose="020B0604020202020204" pitchFamily="34" charset="0"/>
              </a:rPr>
              <a:t>논문에 의하면 </a:t>
            </a:r>
            <a:r>
              <a:rPr kumimoji="0" lang="en-US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Δϕ</a:t>
            </a:r>
            <a:r>
              <a:rPr lang="ko-KR" altLang="en-US" dirty="0">
                <a:latin typeface="Arial" panose="020B0604020202020204" pitchFamily="34" charset="0"/>
              </a:rPr>
              <a:t> 값은 </a:t>
            </a:r>
            <a:r>
              <a:rPr lang="en-US" altLang="ko-KR" dirty="0">
                <a:latin typeface="Arial" panose="020B0604020202020204" pitchFamily="34" charset="0"/>
              </a:rPr>
              <a:t>L(</a:t>
            </a:r>
            <a:r>
              <a:rPr lang="ko-KR" altLang="en-US" dirty="0">
                <a:latin typeface="Arial" panose="020B0604020202020204" pitchFamily="34" charset="0"/>
              </a:rPr>
              <a:t>다음 </a:t>
            </a:r>
            <a:r>
              <a:rPr lang="en-US" altLang="ko-KR" dirty="0">
                <a:latin typeface="Arial" panose="020B0604020202020204" pitchFamily="34" charset="0"/>
              </a:rPr>
              <a:t>page)</a:t>
            </a:r>
            <a:r>
              <a:rPr lang="ko-KR" altLang="en-US" dirty="0">
                <a:latin typeface="Arial" panose="020B0604020202020204" pitchFamily="34" charset="0"/>
              </a:rPr>
              <a:t>값을 통해 예측 가능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20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B60EDB-4EE4-8700-85C4-781FF7D8FE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97" t="3780" r="2412"/>
          <a:stretch/>
        </p:blipFill>
        <p:spPr>
          <a:xfrm>
            <a:off x="7011054" y="4148234"/>
            <a:ext cx="4964435" cy="19879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C00B8E-BE5A-15AD-17AD-80240F59E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415" y="1609827"/>
            <a:ext cx="5097074" cy="21963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42830EF-8A5C-CEAE-634A-1925F536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DE8D3-DE6D-41D8-2B3E-8E6223E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BE0425-12A1-2AD9-9EC6-62100ADDF61D}"/>
              </a:ext>
            </a:extLst>
          </p:cNvPr>
          <p:cNvSpPr/>
          <p:nvPr/>
        </p:nvSpPr>
        <p:spPr>
          <a:xfrm>
            <a:off x="683289" y="705517"/>
            <a:ext cx="11292200" cy="482321"/>
          </a:xfrm>
          <a:prstGeom prst="rect">
            <a:avLst/>
          </a:prstGeom>
          <a:solidFill>
            <a:srgbClr val="A17CAC"/>
          </a:solidFill>
          <a:ln>
            <a:solidFill>
              <a:srgbClr val="A17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RF design of helical long-wire traveling wave antenna for helicon current drive in KSTAR (2023) </a:t>
            </a:r>
            <a:r>
              <a:rPr lang="en-US" altLang="ko-KR" sz="1600" dirty="0"/>
              <a:t>2.1.</a:t>
            </a:r>
            <a:endParaRPr lang="en-US" altLang="ko-KR" sz="16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39314C-591C-E61F-7DAE-2B8E98283470}"/>
              </a:ext>
            </a:extLst>
          </p:cNvPr>
          <p:cNvSpPr/>
          <p:nvPr/>
        </p:nvSpPr>
        <p:spPr>
          <a:xfrm>
            <a:off x="683287" y="1609827"/>
            <a:ext cx="6387263" cy="2545777"/>
          </a:xfrm>
          <a:prstGeom prst="rect">
            <a:avLst/>
          </a:prstGeom>
          <a:noFill/>
          <a:ln w="28575">
            <a:solidFill>
              <a:srgbClr val="7849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BB2081B-91C2-A280-83DA-C8408A34BC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568" t="93632" r="8052" b="1846"/>
          <a:stretch/>
        </p:blipFill>
        <p:spPr>
          <a:xfrm>
            <a:off x="693337" y="6369065"/>
            <a:ext cx="4582047" cy="21519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8364F65-144C-9224-E137-DDF3C615CB7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3659"/>
          <a:stretch/>
        </p:blipFill>
        <p:spPr>
          <a:xfrm>
            <a:off x="643863" y="6098504"/>
            <a:ext cx="5569507" cy="287597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533DD02C-C2EF-A5EF-7EBA-D3DE91F4E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39" y="1621153"/>
            <a:ext cx="6379343" cy="253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LW-TWA</a:t>
            </a:r>
            <a:r>
              <a:rPr lang="ko-KR" altLang="en-US" dirty="0"/>
              <a:t>의 기본 구조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marR="0" lvl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/>
              <a:t>    </a:t>
            </a:r>
            <a:r>
              <a:rPr lang="ko-KR" altLang="en-US" dirty="0"/>
              <a:t>그림 </a:t>
            </a:r>
            <a:r>
              <a:rPr lang="en-US" altLang="ko-KR" dirty="0"/>
              <a:t>1</a:t>
            </a:r>
            <a:r>
              <a:rPr lang="ko-KR" altLang="en-US" dirty="0"/>
              <a:t>과 같이 파장에 비해 충분히 긴 길이</a:t>
            </a:r>
            <a:r>
              <a:rPr lang="en-US" altLang="ko-KR" dirty="0"/>
              <a:t>(L)</a:t>
            </a:r>
            <a:r>
              <a:rPr lang="ko-KR" altLang="en-US" dirty="0"/>
              <a:t>로 구성</a:t>
            </a:r>
            <a:r>
              <a:rPr lang="en-US" altLang="ko-KR" dirty="0"/>
              <a:t>.</a:t>
            </a:r>
          </a:p>
          <a:p>
            <a:pPr marR="0" lvl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000" dirty="0"/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ko-KR" altLang="en-US" dirty="0"/>
              <a:t>낮은 반사파를 위한 안테나 설계 변수</a:t>
            </a:r>
            <a:r>
              <a:rPr lang="en-US" altLang="ko-KR" dirty="0"/>
              <a:t>:</a:t>
            </a:r>
          </a:p>
          <a:p>
            <a:pPr marL="800100" lvl="1" indent="-34290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dirty="0"/>
              <a:t>안테나와 접지 사이의 적절한 높이</a:t>
            </a:r>
            <a:endParaRPr lang="en-US" altLang="ko-KR" dirty="0"/>
          </a:p>
          <a:p>
            <a:pPr marL="800100" lvl="1" indent="-34290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dirty="0"/>
              <a:t> 적절한 종단 저항</a:t>
            </a:r>
            <a:endParaRPr lang="en-US" altLang="ko-KR" dirty="0">
              <a:latin typeface="Arial" panose="020B0604020202020204" pitchFamily="34" charset="0"/>
            </a:endParaRPr>
          </a:p>
          <a:p>
            <a:pPr marL="342900" indent="-34290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ko-KR" sz="1000" dirty="0">
              <a:latin typeface="Arial" panose="020B0604020202020204" pitchFamily="34" charset="0"/>
            </a:endParaRPr>
          </a:p>
          <a:p>
            <a:pPr marL="342900" indent="-34290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o-KR" altLang="en-US" dirty="0"/>
              <a:t>그림 </a:t>
            </a:r>
            <a:r>
              <a:rPr lang="en-US" altLang="ko-KR" dirty="0"/>
              <a:t>1 -&gt; </a:t>
            </a:r>
            <a:r>
              <a:rPr lang="ko-KR" altLang="en-US" dirty="0"/>
              <a:t>그림 </a:t>
            </a:r>
            <a:r>
              <a:rPr lang="en-US" altLang="ko-KR" dirty="0"/>
              <a:t>2:</a:t>
            </a:r>
          </a:p>
          <a:p>
            <a:pPr lvl="1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700" dirty="0"/>
              <a:t>L1</a:t>
            </a:r>
            <a:r>
              <a:rPr lang="ko-KR" altLang="en-US" sz="1700" dirty="0"/>
              <a:t>의 길이를 </a:t>
            </a:r>
            <a:r>
              <a:rPr lang="en-US" altLang="ko-KR" sz="1700" dirty="0"/>
              <a:t>5/4 </a:t>
            </a:r>
            <a:r>
              <a:rPr lang="ko-KR" altLang="en-US" sz="1700" dirty="0"/>
              <a:t>파장으로 설계 시 이웃간 </a:t>
            </a:r>
            <a:r>
              <a:rPr lang="el-GR" altLang="ko-KR" sz="1700" dirty="0"/>
              <a:t>Δϕ </a:t>
            </a:r>
            <a:r>
              <a:rPr kumimoji="0" lang="en-US" altLang="ko-KR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 90° </a:t>
            </a:r>
            <a:r>
              <a:rPr kumimoji="0" lang="ko-KR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예상</a:t>
            </a:r>
            <a:endParaRPr lang="en-US" altLang="ko-KR" sz="17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E51BA7D-F7A5-9B01-CD67-D1EECF08F9D1}"/>
              </a:ext>
            </a:extLst>
          </p:cNvPr>
          <p:cNvSpPr/>
          <p:nvPr/>
        </p:nvSpPr>
        <p:spPr>
          <a:xfrm>
            <a:off x="773723" y="449943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?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26F7791-8552-5F3A-53A2-AF220A9A7CDA}"/>
              </a:ext>
            </a:extLst>
          </p:cNvPr>
          <p:cNvSpPr/>
          <p:nvPr/>
        </p:nvSpPr>
        <p:spPr>
          <a:xfrm>
            <a:off x="773723" y="5046243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?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58058C2A-4E20-8594-306B-452248727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512" y="4473175"/>
            <a:ext cx="6169688" cy="37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dirty="0">
                <a:latin typeface="Arial" panose="020B0604020202020204" pitchFamily="34" charset="0"/>
              </a:rPr>
              <a:t>전류 </a:t>
            </a:r>
            <a:r>
              <a:rPr lang="ko-KR" altLang="en-US" dirty="0" err="1">
                <a:latin typeface="Arial" panose="020B0604020202020204" pitchFamily="34" charset="0"/>
              </a:rPr>
              <a:t>스트랩의</a:t>
            </a:r>
            <a:r>
              <a:rPr lang="ko-KR" altLang="en-US" dirty="0">
                <a:latin typeface="Arial" panose="020B0604020202020204" pitchFamily="34" charset="0"/>
              </a:rPr>
              <a:t> 너비는 조건이 있어서 정해진 것인지</a:t>
            </a:r>
            <a:r>
              <a:rPr lang="en-US" altLang="ko-KR" dirty="0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E21521A5-CC56-6A15-CBD5-3C8D0BCF0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512" y="5045282"/>
            <a:ext cx="6169688" cy="677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Δϕ</a:t>
            </a:r>
            <a:r>
              <a:rPr lang="ko-KR" altLang="en-US" dirty="0">
                <a:latin typeface="Arial" panose="020B0604020202020204" pitchFamily="34" charset="0"/>
              </a:rPr>
              <a:t> 와 </a:t>
            </a:r>
            <a:r>
              <a:rPr lang="en-US" altLang="ko-KR" dirty="0">
                <a:latin typeface="Arial" panose="020B0604020202020204" pitchFamily="34" charset="0"/>
              </a:rPr>
              <a:t>L </a:t>
            </a:r>
            <a:r>
              <a:rPr lang="ko-KR" altLang="en-US" dirty="0">
                <a:latin typeface="Arial" panose="020B0604020202020204" pitchFamily="34" charset="0"/>
              </a:rPr>
              <a:t>의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관계에 관한 공식을 확인하지 못 함</a:t>
            </a:r>
            <a:r>
              <a:rPr lang="en-US" altLang="ko-KR" dirty="0">
                <a:latin typeface="Arial" panose="020B0604020202020204" pitchFamily="34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latin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</a:rPr>
              <a:t>현 시점에선 논문에서 발견 </a:t>
            </a:r>
            <a:r>
              <a:rPr lang="en-US" altLang="ko-KR" dirty="0">
                <a:latin typeface="Arial" panose="020B0604020202020204" pitchFamily="34" charset="0"/>
              </a:rPr>
              <a:t>X)</a:t>
            </a:r>
          </a:p>
        </p:txBody>
      </p:sp>
    </p:spTree>
    <p:extLst>
      <p:ext uri="{BB962C8B-B14F-4D97-AF65-F5344CB8AC3E}">
        <p14:creationId xmlns:p14="http://schemas.microsoft.com/office/powerpoint/2010/main" val="24920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830EF-8A5C-CEAE-634A-1925F536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DE8D3-DE6D-41D8-2B3E-8E6223E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BE0425-12A1-2AD9-9EC6-62100ADDF61D}"/>
              </a:ext>
            </a:extLst>
          </p:cNvPr>
          <p:cNvSpPr/>
          <p:nvPr/>
        </p:nvSpPr>
        <p:spPr>
          <a:xfrm>
            <a:off x="683289" y="705517"/>
            <a:ext cx="11292200" cy="482321"/>
          </a:xfrm>
          <a:prstGeom prst="rect">
            <a:avLst/>
          </a:prstGeom>
          <a:solidFill>
            <a:srgbClr val="A17CAC"/>
          </a:solidFill>
          <a:ln>
            <a:solidFill>
              <a:srgbClr val="A17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RF design of helical long-wire traveling wave antenna for helicon current drive in KSTAR (2023)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39314C-591C-E61F-7DAE-2B8E98283470}"/>
              </a:ext>
            </a:extLst>
          </p:cNvPr>
          <p:cNvSpPr/>
          <p:nvPr/>
        </p:nvSpPr>
        <p:spPr>
          <a:xfrm>
            <a:off x="683288" y="2561917"/>
            <a:ext cx="6169688" cy="2204056"/>
          </a:xfrm>
          <a:prstGeom prst="rect">
            <a:avLst/>
          </a:prstGeom>
          <a:noFill/>
          <a:ln w="28575">
            <a:solidFill>
              <a:srgbClr val="7849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3533C19D-EB31-E8C8-0C98-8D0DF7B17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39" y="2739945"/>
            <a:ext cx="6248021" cy="1899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1" dirty="0"/>
              <a:t>2. </a:t>
            </a:r>
            <a:r>
              <a:rPr lang="ko-KR" altLang="en-US" b="1" dirty="0"/>
              <a:t>위상차가 </a:t>
            </a:r>
            <a:r>
              <a:rPr lang="en-US" altLang="ko-KR" b="1" dirty="0"/>
              <a:t>90°</a:t>
            </a:r>
            <a:r>
              <a:rPr lang="ko-KR" altLang="en-US" b="1" dirty="0"/>
              <a:t>인 것을 어떻게 확인하는지</a:t>
            </a:r>
            <a:r>
              <a:rPr lang="en-US" altLang="ko-KR" b="1" dirty="0"/>
              <a:t>.</a:t>
            </a:r>
          </a:p>
          <a:p>
            <a:pPr marR="0" lvl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 b="1" dirty="0"/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논문에 의하면 </a:t>
            </a:r>
            <a:r>
              <a:rPr lang="ko-KR" altLang="en-US" sz="1600" dirty="0">
                <a:latin typeface="Arial" panose="020B0604020202020204" pitchFamily="34" charset="0"/>
              </a:rPr>
              <a:t>전류분포도에 의해 확인할 수 있다고 한다</a:t>
            </a:r>
            <a:r>
              <a:rPr lang="en-US" altLang="ko-KR" sz="1600" dirty="0">
                <a:latin typeface="Arial" panose="020B0604020202020204" pitchFamily="34" charset="0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600" dirty="0">
                <a:latin typeface="Arial" panose="020B0604020202020204" pitchFamily="34" charset="0"/>
              </a:rPr>
              <a:t>그림을 확대해</a:t>
            </a:r>
            <a:r>
              <a:rPr lang="en-US" altLang="ko-KR" sz="1600" dirty="0">
                <a:latin typeface="Arial" panose="020B0604020202020204" pitchFamily="34" charset="0"/>
              </a:rPr>
              <a:t>(</a:t>
            </a:r>
            <a:r>
              <a:rPr lang="ko-KR" altLang="en-US" sz="1600" dirty="0">
                <a:latin typeface="Arial" panose="020B0604020202020204" pitchFamily="34" charset="0"/>
              </a:rPr>
              <a:t>다음 </a:t>
            </a:r>
            <a:r>
              <a:rPr lang="en-US" altLang="ko-KR" sz="1600" dirty="0">
                <a:latin typeface="Arial" panose="020B0604020202020204" pitchFamily="34" charset="0"/>
              </a:rPr>
              <a:t>page)</a:t>
            </a:r>
            <a:r>
              <a:rPr lang="ko-KR" altLang="en-US" sz="1600" dirty="0">
                <a:latin typeface="Arial" panose="020B0604020202020204" pitchFamily="34" charset="0"/>
              </a:rPr>
              <a:t> 보면 두 </a:t>
            </a:r>
            <a:r>
              <a:rPr lang="en-US" altLang="ko-KR" sz="1600" dirty="0">
                <a:latin typeface="Arial" panose="020B0604020202020204" pitchFamily="34" charset="0"/>
              </a:rPr>
              <a:t>strap </a:t>
            </a:r>
            <a:r>
              <a:rPr lang="ko-KR" altLang="en-US" sz="1600" dirty="0">
                <a:latin typeface="Arial" panose="020B0604020202020204" pitchFamily="34" charset="0"/>
              </a:rPr>
              <a:t>간격으로 방향이 </a:t>
            </a:r>
            <a:r>
              <a:rPr lang="en-US" altLang="ko-KR" sz="1600" dirty="0">
                <a:latin typeface="Arial" panose="020B0604020202020204" pitchFamily="34" charset="0"/>
              </a:rPr>
              <a:t>180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°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바뀌는 것을 확인할 수 있다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바로 옆 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strap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간의 위상차를 확인 하려면 </a:t>
            </a:r>
            <a:r>
              <a:rPr lang="ko-KR" altLang="en-US" sz="1600" dirty="0">
                <a:latin typeface="Arial" panose="020B0604020202020204" pitchFamily="34" charset="0"/>
              </a:rPr>
              <a:t>애니메이션으로 동작하는 것을 봐야 이해가 갈 것 같다</a:t>
            </a:r>
            <a:r>
              <a:rPr lang="en-US" altLang="ko-KR" sz="1600" dirty="0">
                <a:latin typeface="Arial" panose="020B0604020202020204" pitchFamily="34" charset="0"/>
              </a:rPr>
              <a:t>. 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F9AC09-1643-AD52-2636-924A850A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261" y="1287268"/>
            <a:ext cx="5134615" cy="31838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5F89A0-A0E6-BA15-E2E2-E3F3AECD4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106" y="3980786"/>
            <a:ext cx="4770960" cy="260347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A13FD38-F284-967A-7F61-53EA6CF4C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23" y="6198456"/>
            <a:ext cx="5006774" cy="35817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05288A3-B2CE-36B4-48E2-12E605E42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579" y="5806088"/>
            <a:ext cx="5143946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6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830EF-8A5C-CEAE-634A-1925F536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BE0425-12A1-2AD9-9EC6-62100ADDF61D}"/>
              </a:ext>
            </a:extLst>
          </p:cNvPr>
          <p:cNvSpPr/>
          <p:nvPr/>
        </p:nvSpPr>
        <p:spPr>
          <a:xfrm>
            <a:off x="683289" y="705517"/>
            <a:ext cx="11292200" cy="482321"/>
          </a:xfrm>
          <a:prstGeom prst="rect">
            <a:avLst/>
          </a:prstGeom>
          <a:solidFill>
            <a:srgbClr val="A17CAC"/>
          </a:solidFill>
          <a:ln>
            <a:solidFill>
              <a:srgbClr val="A17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1. Design and RF test of a prototype traveling wave antenna for helicon current drive in KSTAR (2018) </a:t>
            </a:r>
            <a:r>
              <a:rPr lang="en-US" altLang="ko-KR" sz="1600" dirty="0"/>
              <a:t>2.3.2.~2.3.3.</a:t>
            </a:r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D98A9B-7E3A-F29A-EC8E-FC71B8542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70" y="145515"/>
            <a:ext cx="10690975" cy="662922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14DB266-CE9A-182D-F28A-DFB71C978E0A}"/>
              </a:ext>
            </a:extLst>
          </p:cNvPr>
          <p:cNvCxnSpPr>
            <a:cxnSpLocks/>
          </p:cNvCxnSpPr>
          <p:nvPr/>
        </p:nvCxnSpPr>
        <p:spPr>
          <a:xfrm flipH="1" flipV="1">
            <a:off x="2220685" y="3222380"/>
            <a:ext cx="90436" cy="551786"/>
          </a:xfrm>
          <a:prstGeom prst="straightConnector1">
            <a:avLst/>
          </a:prstGeom>
          <a:ln w="57150">
            <a:solidFill>
              <a:srgbClr val="3E1E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A16E349C-4696-C189-0105-BE0CD0860D6D}"/>
              </a:ext>
            </a:extLst>
          </p:cNvPr>
          <p:cNvSpPr/>
          <p:nvPr/>
        </p:nvSpPr>
        <p:spPr>
          <a:xfrm>
            <a:off x="2379406" y="3125223"/>
            <a:ext cx="330931" cy="330931"/>
          </a:xfrm>
          <a:prstGeom prst="ellipse">
            <a:avLst/>
          </a:prstGeom>
          <a:noFill/>
          <a:ln w="28575">
            <a:solidFill>
              <a:srgbClr val="FFE2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9DC93E-6BB1-61F0-B976-77993A981882}"/>
              </a:ext>
            </a:extLst>
          </p:cNvPr>
          <p:cNvSpPr/>
          <p:nvPr/>
        </p:nvSpPr>
        <p:spPr>
          <a:xfrm>
            <a:off x="3647173" y="1825599"/>
            <a:ext cx="330931" cy="330931"/>
          </a:xfrm>
          <a:prstGeom prst="ellipse">
            <a:avLst/>
          </a:prstGeom>
          <a:noFill/>
          <a:ln w="28575">
            <a:solidFill>
              <a:srgbClr val="FFE2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E9CD00-6F04-BEDA-B540-97B46C4CFD7E}"/>
              </a:ext>
            </a:extLst>
          </p:cNvPr>
          <p:cNvCxnSpPr>
            <a:cxnSpLocks/>
          </p:cNvCxnSpPr>
          <p:nvPr/>
        </p:nvCxnSpPr>
        <p:spPr>
          <a:xfrm>
            <a:off x="3440761" y="1825599"/>
            <a:ext cx="91479" cy="490693"/>
          </a:xfrm>
          <a:prstGeom prst="straightConnector1">
            <a:avLst/>
          </a:prstGeom>
          <a:ln w="57150">
            <a:solidFill>
              <a:srgbClr val="3E1E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69CC5AEE-0F27-B1AD-11CE-DE30AAAE42B1}"/>
              </a:ext>
            </a:extLst>
          </p:cNvPr>
          <p:cNvSpPr/>
          <p:nvPr/>
        </p:nvSpPr>
        <p:spPr>
          <a:xfrm>
            <a:off x="5186245" y="2410078"/>
            <a:ext cx="330931" cy="330931"/>
          </a:xfrm>
          <a:prstGeom prst="ellipse">
            <a:avLst/>
          </a:prstGeom>
          <a:noFill/>
          <a:ln w="28575">
            <a:solidFill>
              <a:srgbClr val="FFE2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1F19013-D3DF-B886-031A-FCC86FCB81DE}"/>
              </a:ext>
            </a:extLst>
          </p:cNvPr>
          <p:cNvCxnSpPr>
            <a:cxnSpLocks/>
          </p:cNvCxnSpPr>
          <p:nvPr/>
        </p:nvCxnSpPr>
        <p:spPr>
          <a:xfrm flipH="1" flipV="1">
            <a:off x="5064639" y="2384182"/>
            <a:ext cx="90436" cy="551786"/>
          </a:xfrm>
          <a:prstGeom prst="straightConnector1">
            <a:avLst/>
          </a:prstGeom>
          <a:ln w="57150">
            <a:solidFill>
              <a:srgbClr val="3E1E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04999365-3071-4FD4-3730-5B7E726DA5AC}"/>
              </a:ext>
            </a:extLst>
          </p:cNvPr>
          <p:cNvSpPr/>
          <p:nvPr/>
        </p:nvSpPr>
        <p:spPr>
          <a:xfrm>
            <a:off x="6834175" y="3222380"/>
            <a:ext cx="330931" cy="330931"/>
          </a:xfrm>
          <a:prstGeom prst="ellipse">
            <a:avLst/>
          </a:prstGeom>
          <a:noFill/>
          <a:ln w="28575">
            <a:solidFill>
              <a:srgbClr val="FFE2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00007C6-6865-FD7A-34F6-86AC021F309A}"/>
              </a:ext>
            </a:extLst>
          </p:cNvPr>
          <p:cNvCxnSpPr>
            <a:cxnSpLocks/>
          </p:cNvCxnSpPr>
          <p:nvPr/>
        </p:nvCxnSpPr>
        <p:spPr>
          <a:xfrm>
            <a:off x="6698505" y="3275762"/>
            <a:ext cx="91479" cy="490693"/>
          </a:xfrm>
          <a:prstGeom prst="straightConnector1">
            <a:avLst/>
          </a:prstGeom>
          <a:ln w="57150">
            <a:solidFill>
              <a:srgbClr val="3E1E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6B30FA7A-6D86-E6A4-0A2C-A92BCD0E8940}"/>
              </a:ext>
            </a:extLst>
          </p:cNvPr>
          <p:cNvSpPr/>
          <p:nvPr/>
        </p:nvSpPr>
        <p:spPr>
          <a:xfrm>
            <a:off x="8333117" y="3235650"/>
            <a:ext cx="330931" cy="330931"/>
          </a:xfrm>
          <a:prstGeom prst="ellipse">
            <a:avLst/>
          </a:prstGeom>
          <a:noFill/>
          <a:ln w="28575">
            <a:solidFill>
              <a:srgbClr val="FFE2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B9204E6-6DE3-F389-4B2C-330D7D7F3C86}"/>
              </a:ext>
            </a:extLst>
          </p:cNvPr>
          <p:cNvCxnSpPr>
            <a:cxnSpLocks/>
          </p:cNvCxnSpPr>
          <p:nvPr/>
        </p:nvCxnSpPr>
        <p:spPr>
          <a:xfrm flipH="1" flipV="1">
            <a:off x="8123461" y="3290688"/>
            <a:ext cx="90436" cy="551786"/>
          </a:xfrm>
          <a:prstGeom prst="straightConnector1">
            <a:avLst/>
          </a:prstGeom>
          <a:ln w="57150">
            <a:solidFill>
              <a:srgbClr val="3E1E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99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830EF-8A5C-CEAE-634A-1925F536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DE8D3-DE6D-41D8-2B3E-8E6223E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BE0425-12A1-2AD9-9EC6-62100ADDF61D}"/>
              </a:ext>
            </a:extLst>
          </p:cNvPr>
          <p:cNvSpPr/>
          <p:nvPr/>
        </p:nvSpPr>
        <p:spPr>
          <a:xfrm>
            <a:off x="683289" y="705517"/>
            <a:ext cx="11292200" cy="482321"/>
          </a:xfrm>
          <a:prstGeom prst="rect">
            <a:avLst/>
          </a:prstGeom>
          <a:solidFill>
            <a:srgbClr val="A17CAC"/>
          </a:solidFill>
          <a:ln>
            <a:solidFill>
              <a:srgbClr val="A17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RF design of helical long-wire traveling wave antenna for helicon current drive in KSTAR (2023) 2.3.3.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39314C-591C-E61F-7DAE-2B8E98283470}"/>
              </a:ext>
            </a:extLst>
          </p:cNvPr>
          <p:cNvSpPr/>
          <p:nvPr/>
        </p:nvSpPr>
        <p:spPr>
          <a:xfrm>
            <a:off x="683288" y="4818605"/>
            <a:ext cx="10701494" cy="1828241"/>
          </a:xfrm>
          <a:prstGeom prst="rect">
            <a:avLst/>
          </a:prstGeom>
          <a:noFill/>
          <a:ln w="28575">
            <a:solidFill>
              <a:srgbClr val="7849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3533C19D-EB31-E8C8-0C98-8D0DF7B17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253" y="4791138"/>
            <a:ext cx="10701494" cy="193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1" dirty="0"/>
              <a:t>3. </a:t>
            </a:r>
            <a:r>
              <a:rPr lang="ko-KR" altLang="en-US" b="1" dirty="0"/>
              <a:t>해수 조건일 때 어떻게 </a:t>
            </a:r>
            <a:r>
              <a:rPr lang="en-US" altLang="ko-KR" b="1" dirty="0">
                <a:latin typeface="Arial" panose="020B0604020202020204" pitchFamily="34" charset="0"/>
              </a:rPr>
              <a:t>(n||=3)</a:t>
            </a:r>
            <a:r>
              <a:rPr lang="ko-KR" altLang="en-US" b="1" dirty="0">
                <a:latin typeface="Arial" panose="020B0604020202020204" pitchFamily="34" charset="0"/>
              </a:rPr>
              <a:t>이 </a:t>
            </a:r>
            <a:r>
              <a:rPr lang="ko-KR" altLang="en-US" b="1" dirty="0" err="1">
                <a:latin typeface="Arial" panose="020B0604020202020204" pitchFamily="34" charset="0"/>
              </a:rPr>
              <a:t>나오는지와</a:t>
            </a:r>
            <a:r>
              <a:rPr lang="ko-KR" altLang="en-US" b="1" dirty="0">
                <a:latin typeface="Arial" panose="020B0604020202020204" pitchFamily="34" charset="0"/>
              </a:rPr>
              <a:t> 신뢰도</a:t>
            </a:r>
            <a:r>
              <a:rPr lang="en-US" altLang="ko-KR" b="1" dirty="0">
                <a:latin typeface="Arial" panose="020B0604020202020204" pitchFamily="34" charset="0"/>
              </a:rPr>
              <a:t>.</a:t>
            </a:r>
            <a:endParaRPr kumimoji="0" lang="en-US" altLang="ko-K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플라즈마 부하 상태와 해수 조건을 비교해 보려고 했는데 구체적으로 나와 있지 않아서 아래 논문 다운 부탁드립니다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altLang="ko-KR" sz="1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https://iopscience.iop.org/article/10.1088/1741-4326/aa5b42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dirty="0">
                <a:latin typeface="Arial" panose="020B0604020202020204" pitchFamily="34" charset="0"/>
              </a:rPr>
              <a:t>그리고 현실적인 플라즈마 모델링에 관한 연구에 관한 논문은 아직 못 읽어서 추후 올리겠습니다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4F0ECD-47C9-8A1A-0161-70042EF9A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50" y="1314728"/>
            <a:ext cx="4407877" cy="35038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62B98A-1D96-2419-4C6C-1821CC525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982" y="1215992"/>
            <a:ext cx="5022730" cy="411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4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830EF-8A5C-CEAE-634A-1925F536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DE8D3-DE6D-41D8-2B3E-8E6223E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BE0425-12A1-2AD9-9EC6-62100ADDF61D}"/>
              </a:ext>
            </a:extLst>
          </p:cNvPr>
          <p:cNvSpPr/>
          <p:nvPr/>
        </p:nvSpPr>
        <p:spPr>
          <a:xfrm>
            <a:off x="683289" y="705517"/>
            <a:ext cx="11292200" cy="482321"/>
          </a:xfrm>
          <a:prstGeom prst="rect">
            <a:avLst/>
          </a:prstGeom>
          <a:solidFill>
            <a:srgbClr val="A17CAC"/>
          </a:solidFill>
          <a:ln>
            <a:solidFill>
              <a:srgbClr val="A17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1. Design and RF test of a prototype traveling wave antenna for helicon current drive in KSTAR (2018) </a:t>
            </a:r>
            <a:r>
              <a:rPr lang="en-US" altLang="ko-KR" sz="1600" dirty="0"/>
              <a:t>2.3.2.~2.3.3.</a:t>
            </a:r>
            <a:endParaRPr lang="en-US" altLang="ko-KR" sz="16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39314C-591C-E61F-7DAE-2B8E98283470}"/>
              </a:ext>
            </a:extLst>
          </p:cNvPr>
          <p:cNvSpPr/>
          <p:nvPr/>
        </p:nvSpPr>
        <p:spPr>
          <a:xfrm>
            <a:off x="683288" y="1356114"/>
            <a:ext cx="11213960" cy="4608309"/>
          </a:xfrm>
          <a:prstGeom prst="rect">
            <a:avLst/>
          </a:prstGeom>
          <a:noFill/>
          <a:ln w="28575">
            <a:solidFill>
              <a:srgbClr val="7849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3533C19D-EB31-E8C8-0C98-8D0DF7B17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40" y="1797707"/>
            <a:ext cx="11213960" cy="3725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b="1" dirty="0"/>
              <a:t>4. </a:t>
            </a:r>
            <a:r>
              <a:rPr lang="ko-KR" altLang="en-US" b="1" dirty="0" err="1"/>
              <a:t>패러데이</a:t>
            </a:r>
            <a:r>
              <a:rPr lang="ko-KR" altLang="en-US" b="1" dirty="0"/>
              <a:t> </a:t>
            </a:r>
            <a:r>
              <a:rPr lang="ko-KR" altLang="en-US" b="1" dirty="0" err="1"/>
              <a:t>쉴드가</a:t>
            </a:r>
            <a:r>
              <a:rPr lang="ko-KR" altLang="en-US" b="1" dirty="0"/>
              <a:t> </a:t>
            </a:r>
            <a:r>
              <a:rPr lang="en-US" altLang="ko-KR" b="1" dirty="0"/>
              <a:t>fast/ slow wave</a:t>
            </a:r>
            <a:r>
              <a:rPr lang="ko-KR" altLang="en-US" b="1" dirty="0"/>
              <a:t>를 어떻게 구분하는지</a:t>
            </a:r>
            <a:endParaRPr lang="en-US" altLang="ko-KR" b="1" dirty="0"/>
          </a:p>
          <a:p>
            <a:pPr marR="0" lvl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시간이 없어서 일단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 </a:t>
            </a:r>
            <a:r>
              <a:rPr lang="en-US" altLang="ko-KR" dirty="0" err="1">
                <a:latin typeface="Arial" panose="020B0604020202020204" pitchFamily="34" charset="0"/>
              </a:rPr>
              <a:t>gpt</a:t>
            </a:r>
            <a:r>
              <a:rPr lang="ko-KR" altLang="en-US" dirty="0">
                <a:latin typeface="Arial" panose="020B0604020202020204" pitchFamily="34" charset="0"/>
              </a:rPr>
              <a:t> 결과만 남깁니다</a:t>
            </a:r>
            <a:r>
              <a:rPr lang="en-US" altLang="ko-KR" dirty="0">
                <a:latin typeface="Arial" panose="020B0604020202020204" pitchFamily="34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Wave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ko-KR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패러데이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쉴드에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의해 큰 영향을 받지 않고 반사되거나 약간의 손실만으로 거의 그대로 통과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Slow Wave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ko-KR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쉴드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내부에서 유도 전류 및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skin effect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 인해 전파 속도가 느려지고 감쇠가 크게 발생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이러한 특성 덕분에 </a:t>
            </a:r>
            <a:r>
              <a:rPr kumimoji="0" lang="ko-KR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패러데이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쉴드는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전자기파의 속도에 따른 구분을 할 수 있으며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이를 통해 외부 </a:t>
            </a:r>
            <a:r>
              <a:rPr kumimoji="0" lang="ko-KR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간섭으로부터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내부 장치를 보호하거나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내부에서 생성된 전자기 간섭이 외부로 유출되는 것을 방지할 수 있다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2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830EF-8A5C-CEAE-634A-1925F536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DE8D3-DE6D-41D8-2B3E-8E6223E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BE0425-12A1-2AD9-9EC6-62100ADDF61D}"/>
              </a:ext>
            </a:extLst>
          </p:cNvPr>
          <p:cNvSpPr/>
          <p:nvPr/>
        </p:nvSpPr>
        <p:spPr>
          <a:xfrm>
            <a:off x="683289" y="705517"/>
            <a:ext cx="11292200" cy="482321"/>
          </a:xfrm>
          <a:prstGeom prst="rect">
            <a:avLst/>
          </a:prstGeom>
          <a:solidFill>
            <a:srgbClr val="A17CAC"/>
          </a:solidFill>
          <a:ln>
            <a:solidFill>
              <a:srgbClr val="A17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추가 질문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병렬 종단 저항 관련</a:t>
            </a:r>
            <a:endParaRPr lang="en-US" altLang="ko-KR" sz="1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654F7B-C426-61CD-8B98-97F4E41BE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89" y="1410588"/>
            <a:ext cx="5040128" cy="47418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182467-7BD6-E50F-D10E-C0DE54C3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80" r="48281"/>
          <a:stretch/>
        </p:blipFill>
        <p:spPr>
          <a:xfrm>
            <a:off x="6468585" y="1187838"/>
            <a:ext cx="4444263" cy="27200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D20D02-8C93-AD4B-4A0D-3E846F2DE5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 t="3365"/>
          <a:stretch/>
        </p:blipFill>
        <p:spPr>
          <a:xfrm>
            <a:off x="6329389" y="3995840"/>
            <a:ext cx="4444263" cy="271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70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4424EDD8B55D04BADF4D9C75D10EE7C" ma:contentTypeVersion="11" ma:contentTypeDescription="새 문서를 만듭니다." ma:contentTypeScope="" ma:versionID="791b209cf6e8fbfd0a4d518c691c1f2c">
  <xsd:schema xmlns:xsd="http://www.w3.org/2001/XMLSchema" xmlns:xs="http://www.w3.org/2001/XMLSchema" xmlns:p="http://schemas.microsoft.com/office/2006/metadata/properties" xmlns:ns2="25a6503e-e30d-41c7-baef-86fb30b58d22" xmlns:ns3="bb5957f5-3c4a-4cb0-847b-f4f87a11c057" targetNamespace="http://schemas.microsoft.com/office/2006/metadata/properties" ma:root="true" ma:fieldsID="2b3ffc03c3cbd826bea3c94dedb6d77e" ns2:_="" ns3:_="">
    <xsd:import namespace="25a6503e-e30d-41c7-baef-86fb30b58d22"/>
    <xsd:import namespace="bb5957f5-3c4a-4cb0-847b-f4f87a11c057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a6503e-e30d-41c7-baef-86fb30b58d22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이미지 태그" ma:readOnly="false" ma:fieldId="{5cf76f15-5ced-4ddc-b409-7134ff3c332f}" ma:taxonomyMulti="true" ma:sspId="3ed310bb-e884-4e84-98a9-f09739bc039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957f5-3c4a-4cb0-847b-f4f87a11c05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202f557-9a41-4a3f-93a6-572cb8ab02c0}" ma:internalName="TaxCatchAll" ma:showField="CatchAllData" ma:web="bb5957f5-3c4a-4cb0-847b-f4f87a11c05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5957f5-3c4a-4cb0-847b-f4f87a11c057" xsi:nil="true"/>
    <lcf76f155ced4ddcb4097134ff3c332f xmlns="25a6503e-e30d-41c7-baef-86fb30b58d2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9F8BED9-9209-4830-8E25-1AFAEE0D32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5A4B65-9E13-4A32-B33F-E83D633935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a6503e-e30d-41c7-baef-86fb30b58d22"/>
    <ds:schemaRef ds:uri="bb5957f5-3c4a-4cb0-847b-f4f87a11c0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673B3F-89BA-4337-829D-5C826430EA33}">
  <ds:schemaRefs>
    <ds:schemaRef ds:uri="http://schemas.microsoft.com/office/2006/metadata/properties"/>
    <ds:schemaRef ds:uri="http://schemas.microsoft.com/office/infopath/2007/PartnerControls"/>
    <ds:schemaRef ds:uri="bb5957f5-3c4a-4cb0-847b-f4f87a11c057"/>
    <ds:schemaRef ds:uri="25a6503e-e30d-41c7-baef-86fb30b58d2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5318</TotalTime>
  <Words>600</Words>
  <Application>Microsoft Office PowerPoint</Application>
  <PresentationFormat>와이드스크린</PresentationFormat>
  <Paragraphs>69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Cambria Math</vt:lpstr>
      <vt:lpstr>Wingdings</vt:lpstr>
      <vt:lpstr>Office 테마</vt:lpstr>
      <vt:lpstr>(Traveling Wave Antenna)  KW univ., 정은지 eunjijung1107@gmail.com, 010 8596 9368</vt:lpstr>
      <vt:lpstr>Summary</vt:lpstr>
      <vt:lpstr>Summary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강의복습을 위한 e-Class 사용법</dc:title>
  <dc:creator>김인지</dc:creator>
  <cp:lastModifiedBy>MA3066</cp:lastModifiedBy>
  <cp:revision>567</cp:revision>
  <dcterms:created xsi:type="dcterms:W3CDTF">2021-10-28T01:42:31Z</dcterms:created>
  <dcterms:modified xsi:type="dcterms:W3CDTF">2024-09-05T09:28:29Z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0x010100F4424EDD8B55D04BADF4D9C75D10EE7C</vt:lpwstr>
  </property>
</Properties>
</file>